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9" r:id="rId1"/>
  </p:sldMasterIdLst>
  <p:notesMasterIdLst>
    <p:notesMasterId r:id="rId87"/>
  </p:notesMasterIdLst>
  <p:sldIdLst>
    <p:sldId id="340" r:id="rId2"/>
    <p:sldId id="341" r:id="rId3"/>
    <p:sldId id="342" r:id="rId4"/>
    <p:sldId id="343" r:id="rId5"/>
    <p:sldId id="257" r:id="rId6"/>
    <p:sldId id="263" r:id="rId7"/>
    <p:sldId id="260" r:id="rId8"/>
    <p:sldId id="261" r:id="rId9"/>
    <p:sldId id="262" r:id="rId10"/>
    <p:sldId id="267" r:id="rId11"/>
    <p:sldId id="268" r:id="rId12"/>
    <p:sldId id="265" r:id="rId13"/>
    <p:sldId id="266"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39"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292" r:id="rId85"/>
    <p:sldId id="344" r:id="rId8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heme" Target="theme/theme1.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iagrams/_rels/data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diagrams/_rels/drawing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822454-A9FA-4FFD-89FD-C61D0738B60A}" type="doc">
      <dgm:prSet loTypeId="urn:microsoft.com/office/officeart/2005/8/layout/hList1" loCatId="list" qsTypeId="urn:microsoft.com/office/officeart/2005/8/quickstyle/3d1" qsCatId="3D" csTypeId="urn:microsoft.com/office/officeart/2005/8/colors/accent3_2" csCatId="accent3" phldr="1"/>
      <dgm:spPr/>
      <dgm:t>
        <a:bodyPr/>
        <a:lstStyle/>
        <a:p>
          <a:endParaRPr lang="es-MX"/>
        </a:p>
      </dgm:t>
    </dgm:pt>
    <dgm:pt modelId="{967D1B0F-91A0-4BE6-93C5-35EBC3230E58}">
      <dgm:prSet phldrT="[Texto]"/>
      <dgm:spPr>
        <a:solidFill>
          <a:schemeClr val="accent1">
            <a:lumMod val="40000"/>
            <a:lumOff val="60000"/>
          </a:schemeClr>
        </a:solidFill>
      </dgm:spPr>
      <dgm:t>
        <a:bodyPr/>
        <a:lstStyle/>
        <a:p>
          <a:pPr algn="ctr"/>
          <a:r>
            <a:rPr lang="es-MX" dirty="0" smtClean="0">
              <a:latin typeface="Arial" pitchFamily="34" charset="0"/>
              <a:cs typeface="Arial" pitchFamily="34" charset="0"/>
            </a:rPr>
            <a:t>Política Económica</a:t>
          </a:r>
          <a:endParaRPr lang="es-MX" dirty="0">
            <a:latin typeface="Arial" pitchFamily="34" charset="0"/>
            <a:cs typeface="Arial" pitchFamily="34" charset="0"/>
          </a:endParaRPr>
        </a:p>
      </dgm:t>
    </dgm:pt>
    <dgm:pt modelId="{AE48567D-9FD8-404B-87BE-F479109BA3C2}" type="parTrans" cxnId="{35A6FF0C-0125-4020-8AF3-424F000B633D}">
      <dgm:prSet/>
      <dgm:spPr/>
      <dgm:t>
        <a:bodyPr/>
        <a:lstStyle/>
        <a:p>
          <a:pPr algn="ctr"/>
          <a:endParaRPr lang="es-MX">
            <a:latin typeface="Arial" pitchFamily="34" charset="0"/>
            <a:cs typeface="Arial" pitchFamily="34" charset="0"/>
          </a:endParaRPr>
        </a:p>
      </dgm:t>
    </dgm:pt>
    <dgm:pt modelId="{4888A714-4910-4F9B-807D-21AD4AE801E5}" type="sibTrans" cxnId="{35A6FF0C-0125-4020-8AF3-424F000B633D}">
      <dgm:prSet/>
      <dgm:spPr/>
      <dgm:t>
        <a:bodyPr/>
        <a:lstStyle/>
        <a:p>
          <a:pPr algn="ctr"/>
          <a:endParaRPr lang="es-MX">
            <a:latin typeface="Arial" pitchFamily="34" charset="0"/>
            <a:cs typeface="Arial" pitchFamily="34" charset="0"/>
          </a:endParaRPr>
        </a:p>
      </dgm:t>
    </dgm:pt>
    <dgm:pt modelId="{6E436F38-1C45-49BB-A511-6E5E26A639E2}">
      <dgm:prSet phldrT="[Texto]" custT="1"/>
      <dgm:spPr/>
      <dgm:t>
        <a:bodyPr/>
        <a:lstStyle/>
        <a:p>
          <a:pPr algn="ctr"/>
          <a:r>
            <a:rPr lang="es-MX" sz="3600" dirty="0" smtClean="0">
              <a:solidFill>
                <a:srgbClr val="002060"/>
              </a:solidFill>
              <a:latin typeface="Arial" pitchFamily="34" charset="0"/>
              <a:cs typeface="Arial" pitchFamily="34" charset="0"/>
            </a:rPr>
            <a:t>Conjunto de acciones legales y decisorias adoptadas para el logro de objetivos a corto o largo plazo en materia económica.</a:t>
          </a:r>
          <a:endParaRPr lang="es-MX" sz="3600" dirty="0">
            <a:solidFill>
              <a:srgbClr val="002060"/>
            </a:solidFill>
            <a:latin typeface="Arial" pitchFamily="34" charset="0"/>
            <a:cs typeface="Arial" pitchFamily="34" charset="0"/>
          </a:endParaRPr>
        </a:p>
      </dgm:t>
    </dgm:pt>
    <dgm:pt modelId="{54BF9970-8D98-4738-A5F2-1543BE5D71FB}" type="parTrans" cxnId="{891AEC0D-54E0-40D4-A726-4D844B34956F}">
      <dgm:prSet/>
      <dgm:spPr/>
      <dgm:t>
        <a:bodyPr/>
        <a:lstStyle/>
        <a:p>
          <a:pPr algn="ctr"/>
          <a:endParaRPr lang="es-MX">
            <a:latin typeface="Arial" pitchFamily="34" charset="0"/>
            <a:cs typeface="Arial" pitchFamily="34" charset="0"/>
          </a:endParaRPr>
        </a:p>
      </dgm:t>
    </dgm:pt>
    <dgm:pt modelId="{27B9D29D-35BB-4785-AC81-2ADE46300A13}" type="sibTrans" cxnId="{891AEC0D-54E0-40D4-A726-4D844B34956F}">
      <dgm:prSet/>
      <dgm:spPr/>
      <dgm:t>
        <a:bodyPr/>
        <a:lstStyle/>
        <a:p>
          <a:pPr algn="ctr"/>
          <a:endParaRPr lang="es-MX">
            <a:latin typeface="Arial" pitchFamily="34" charset="0"/>
            <a:cs typeface="Arial" pitchFamily="34" charset="0"/>
          </a:endParaRPr>
        </a:p>
      </dgm:t>
    </dgm:pt>
    <dgm:pt modelId="{CD252787-FEDB-457F-A2AA-F4EC4049367F}" type="pres">
      <dgm:prSet presAssocID="{C6822454-A9FA-4FFD-89FD-C61D0738B60A}" presName="Name0" presStyleCnt="0">
        <dgm:presLayoutVars>
          <dgm:dir/>
          <dgm:animLvl val="lvl"/>
          <dgm:resizeHandles val="exact"/>
        </dgm:presLayoutVars>
      </dgm:prSet>
      <dgm:spPr/>
      <dgm:t>
        <a:bodyPr/>
        <a:lstStyle/>
        <a:p>
          <a:endParaRPr lang="es-MX"/>
        </a:p>
      </dgm:t>
    </dgm:pt>
    <dgm:pt modelId="{D7AFDF5E-40D3-4E2D-B12E-926E3CC21816}" type="pres">
      <dgm:prSet presAssocID="{967D1B0F-91A0-4BE6-93C5-35EBC3230E58}" presName="composite" presStyleCnt="0"/>
      <dgm:spPr/>
      <dgm:t>
        <a:bodyPr/>
        <a:lstStyle/>
        <a:p>
          <a:endParaRPr lang="es-MX"/>
        </a:p>
      </dgm:t>
    </dgm:pt>
    <dgm:pt modelId="{EA0A178E-CDC2-4D59-BB59-AB38DEBD934C}" type="pres">
      <dgm:prSet presAssocID="{967D1B0F-91A0-4BE6-93C5-35EBC3230E58}" presName="parTx" presStyleLbl="alignNode1" presStyleIdx="0" presStyleCnt="1">
        <dgm:presLayoutVars>
          <dgm:chMax val="0"/>
          <dgm:chPref val="0"/>
          <dgm:bulletEnabled val="1"/>
        </dgm:presLayoutVars>
      </dgm:prSet>
      <dgm:spPr/>
      <dgm:t>
        <a:bodyPr/>
        <a:lstStyle/>
        <a:p>
          <a:endParaRPr lang="es-MX"/>
        </a:p>
      </dgm:t>
    </dgm:pt>
    <dgm:pt modelId="{4784FABC-A484-4F5C-BA57-8C3DCA318FD3}" type="pres">
      <dgm:prSet presAssocID="{967D1B0F-91A0-4BE6-93C5-35EBC3230E58}" presName="desTx" presStyleLbl="alignAccFollowNode1" presStyleIdx="0" presStyleCnt="1">
        <dgm:presLayoutVars>
          <dgm:bulletEnabled val="1"/>
        </dgm:presLayoutVars>
      </dgm:prSet>
      <dgm:spPr/>
      <dgm:t>
        <a:bodyPr/>
        <a:lstStyle/>
        <a:p>
          <a:endParaRPr lang="es-MX"/>
        </a:p>
      </dgm:t>
    </dgm:pt>
  </dgm:ptLst>
  <dgm:cxnLst>
    <dgm:cxn modelId="{99D328C6-AE41-4587-9DCF-7B674BC14198}" type="presOf" srcId="{C6822454-A9FA-4FFD-89FD-C61D0738B60A}" destId="{CD252787-FEDB-457F-A2AA-F4EC4049367F}" srcOrd="0" destOrd="0" presId="urn:microsoft.com/office/officeart/2005/8/layout/hList1"/>
    <dgm:cxn modelId="{35A6FF0C-0125-4020-8AF3-424F000B633D}" srcId="{C6822454-A9FA-4FFD-89FD-C61D0738B60A}" destId="{967D1B0F-91A0-4BE6-93C5-35EBC3230E58}" srcOrd="0" destOrd="0" parTransId="{AE48567D-9FD8-404B-87BE-F479109BA3C2}" sibTransId="{4888A714-4910-4F9B-807D-21AD4AE801E5}"/>
    <dgm:cxn modelId="{72B4F43A-36EC-49F4-BE67-DB575B15A5F8}" type="presOf" srcId="{967D1B0F-91A0-4BE6-93C5-35EBC3230E58}" destId="{EA0A178E-CDC2-4D59-BB59-AB38DEBD934C}" srcOrd="0" destOrd="0" presId="urn:microsoft.com/office/officeart/2005/8/layout/hList1"/>
    <dgm:cxn modelId="{62FE028B-1922-4813-A965-8C21F1CFD65B}" type="presOf" srcId="{6E436F38-1C45-49BB-A511-6E5E26A639E2}" destId="{4784FABC-A484-4F5C-BA57-8C3DCA318FD3}" srcOrd="0" destOrd="0" presId="urn:microsoft.com/office/officeart/2005/8/layout/hList1"/>
    <dgm:cxn modelId="{891AEC0D-54E0-40D4-A726-4D844B34956F}" srcId="{967D1B0F-91A0-4BE6-93C5-35EBC3230E58}" destId="{6E436F38-1C45-49BB-A511-6E5E26A639E2}" srcOrd="0" destOrd="0" parTransId="{54BF9970-8D98-4738-A5F2-1543BE5D71FB}" sibTransId="{27B9D29D-35BB-4785-AC81-2ADE46300A13}"/>
    <dgm:cxn modelId="{2D22C759-7F20-4CF8-974A-9B269B1157ED}" type="presParOf" srcId="{CD252787-FEDB-457F-A2AA-F4EC4049367F}" destId="{D7AFDF5E-40D3-4E2D-B12E-926E3CC21816}" srcOrd="0" destOrd="0" presId="urn:microsoft.com/office/officeart/2005/8/layout/hList1"/>
    <dgm:cxn modelId="{4BFF7F61-FDEE-4FA7-A238-DA4AAB030E93}" type="presParOf" srcId="{D7AFDF5E-40D3-4E2D-B12E-926E3CC21816}" destId="{EA0A178E-CDC2-4D59-BB59-AB38DEBD934C}" srcOrd="0" destOrd="0" presId="urn:microsoft.com/office/officeart/2005/8/layout/hList1"/>
    <dgm:cxn modelId="{72726D74-0E4C-4477-8E1F-909A19FFC541}" type="presParOf" srcId="{D7AFDF5E-40D3-4E2D-B12E-926E3CC21816}" destId="{4784FABC-A484-4F5C-BA57-8C3DCA318FD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7E1FA4-13CC-4898-B00A-6654DA1AE29B}" type="doc">
      <dgm:prSet loTypeId="urn:microsoft.com/office/officeart/2005/8/layout/process5" loCatId="process" qsTypeId="urn:microsoft.com/office/officeart/2005/8/quickstyle/simple5" qsCatId="simple" csTypeId="urn:microsoft.com/office/officeart/2005/8/colors/colorful4" csCatId="colorful" phldr="1"/>
      <dgm:spPr/>
      <dgm:t>
        <a:bodyPr/>
        <a:lstStyle/>
        <a:p>
          <a:endParaRPr lang="es-MX"/>
        </a:p>
      </dgm:t>
    </dgm:pt>
    <dgm:pt modelId="{6A53E772-7268-4914-9AE3-A985B3147EA0}">
      <dgm:prSet phldrT="[Texto]"/>
      <dgm:spPr/>
      <dgm:t>
        <a:bodyPr/>
        <a:lstStyle/>
        <a:p>
          <a:r>
            <a:rPr lang="es-MX" dirty="0" smtClean="0">
              <a:latin typeface="Arial" pitchFamily="34" charset="0"/>
              <a:cs typeface="Arial" pitchFamily="34" charset="0"/>
            </a:rPr>
            <a:t>Opinión general de economistas</a:t>
          </a:r>
          <a:endParaRPr lang="es-MX" dirty="0">
            <a:latin typeface="Arial" pitchFamily="34" charset="0"/>
            <a:cs typeface="Arial" pitchFamily="34" charset="0"/>
          </a:endParaRPr>
        </a:p>
      </dgm:t>
    </dgm:pt>
    <dgm:pt modelId="{0743C000-5ACB-4CE7-A7DB-D23ECB03AFB5}" type="parTrans" cxnId="{234D9029-F4B8-4C5E-9AC1-A59F82F83990}">
      <dgm:prSet/>
      <dgm:spPr/>
      <dgm:t>
        <a:bodyPr/>
        <a:lstStyle/>
        <a:p>
          <a:endParaRPr lang="es-MX">
            <a:latin typeface="Arial" pitchFamily="34" charset="0"/>
            <a:cs typeface="Arial" pitchFamily="34" charset="0"/>
          </a:endParaRPr>
        </a:p>
      </dgm:t>
    </dgm:pt>
    <dgm:pt modelId="{81C2E5E3-3DF6-4A49-B6A2-4715D574EE67}" type="sibTrans" cxnId="{234D9029-F4B8-4C5E-9AC1-A59F82F83990}">
      <dgm:prSet/>
      <dgm:spPr/>
      <dgm:t>
        <a:bodyPr/>
        <a:lstStyle/>
        <a:p>
          <a:endParaRPr lang="es-MX">
            <a:latin typeface="Arial" pitchFamily="34" charset="0"/>
            <a:cs typeface="Arial" pitchFamily="34" charset="0"/>
          </a:endParaRPr>
        </a:p>
      </dgm:t>
    </dgm:pt>
    <dgm:pt modelId="{E997EC52-14C9-44BB-B67D-D36CC49B9F69}">
      <dgm:prSet phldrT="[Texto]"/>
      <dgm:spPr/>
      <dgm:t>
        <a:bodyPr/>
        <a:lstStyle/>
        <a:p>
          <a:r>
            <a:rPr lang="es-MX" dirty="0" smtClean="0">
              <a:latin typeface="Arial" pitchFamily="34" charset="0"/>
              <a:cs typeface="Arial" pitchFamily="34" charset="0"/>
            </a:rPr>
            <a:t>Los indicadores no han funcionado como se esperaba</a:t>
          </a:r>
          <a:endParaRPr lang="es-MX" dirty="0">
            <a:latin typeface="Arial" pitchFamily="34" charset="0"/>
            <a:cs typeface="Arial" pitchFamily="34" charset="0"/>
          </a:endParaRPr>
        </a:p>
      </dgm:t>
    </dgm:pt>
    <dgm:pt modelId="{FD8CDE68-5696-4660-A131-835052A27E7E}" type="parTrans" cxnId="{FD4FF1B8-F5D0-4DB1-B589-E8A4648AB8BB}">
      <dgm:prSet/>
      <dgm:spPr/>
      <dgm:t>
        <a:bodyPr/>
        <a:lstStyle/>
        <a:p>
          <a:endParaRPr lang="es-MX">
            <a:latin typeface="Arial" pitchFamily="34" charset="0"/>
            <a:cs typeface="Arial" pitchFamily="34" charset="0"/>
          </a:endParaRPr>
        </a:p>
      </dgm:t>
    </dgm:pt>
    <dgm:pt modelId="{4FAE7CB9-0AE3-48E7-B46D-CA5213972172}" type="sibTrans" cxnId="{FD4FF1B8-F5D0-4DB1-B589-E8A4648AB8BB}">
      <dgm:prSet/>
      <dgm:spPr/>
      <dgm:t>
        <a:bodyPr/>
        <a:lstStyle/>
        <a:p>
          <a:endParaRPr lang="es-MX">
            <a:latin typeface="Arial" pitchFamily="34" charset="0"/>
            <a:cs typeface="Arial" pitchFamily="34" charset="0"/>
          </a:endParaRPr>
        </a:p>
      </dgm:t>
    </dgm:pt>
    <dgm:pt modelId="{6A1A2015-E905-42A1-944F-7739E3ECA6F1}" type="pres">
      <dgm:prSet presAssocID="{647E1FA4-13CC-4898-B00A-6654DA1AE29B}" presName="diagram" presStyleCnt="0">
        <dgm:presLayoutVars>
          <dgm:dir/>
          <dgm:resizeHandles val="exact"/>
        </dgm:presLayoutVars>
      </dgm:prSet>
      <dgm:spPr/>
      <dgm:t>
        <a:bodyPr/>
        <a:lstStyle/>
        <a:p>
          <a:endParaRPr lang="es-MX"/>
        </a:p>
      </dgm:t>
    </dgm:pt>
    <dgm:pt modelId="{1D20AF16-9021-446B-903A-1503B6951AC1}" type="pres">
      <dgm:prSet presAssocID="{6A53E772-7268-4914-9AE3-A985B3147EA0}" presName="node" presStyleLbl="node1" presStyleIdx="0" presStyleCnt="2">
        <dgm:presLayoutVars>
          <dgm:bulletEnabled val="1"/>
        </dgm:presLayoutVars>
      </dgm:prSet>
      <dgm:spPr/>
      <dgm:t>
        <a:bodyPr/>
        <a:lstStyle/>
        <a:p>
          <a:endParaRPr lang="es-MX"/>
        </a:p>
      </dgm:t>
    </dgm:pt>
    <dgm:pt modelId="{E9A743B6-386F-4E40-AB29-5D3822CA18D7}" type="pres">
      <dgm:prSet presAssocID="{81C2E5E3-3DF6-4A49-B6A2-4715D574EE67}" presName="sibTrans" presStyleLbl="sibTrans2D1" presStyleIdx="0" presStyleCnt="1"/>
      <dgm:spPr/>
      <dgm:t>
        <a:bodyPr/>
        <a:lstStyle/>
        <a:p>
          <a:endParaRPr lang="es-MX"/>
        </a:p>
      </dgm:t>
    </dgm:pt>
    <dgm:pt modelId="{C055A071-14B5-43B1-96E9-6B21C505CD32}" type="pres">
      <dgm:prSet presAssocID="{81C2E5E3-3DF6-4A49-B6A2-4715D574EE67}" presName="connectorText" presStyleLbl="sibTrans2D1" presStyleIdx="0" presStyleCnt="1"/>
      <dgm:spPr/>
      <dgm:t>
        <a:bodyPr/>
        <a:lstStyle/>
        <a:p>
          <a:endParaRPr lang="es-MX"/>
        </a:p>
      </dgm:t>
    </dgm:pt>
    <dgm:pt modelId="{40E989F4-CB8C-4CAC-84A0-AE51C5D9261F}" type="pres">
      <dgm:prSet presAssocID="{E997EC52-14C9-44BB-B67D-D36CC49B9F69}" presName="node" presStyleLbl="node1" presStyleIdx="1" presStyleCnt="2">
        <dgm:presLayoutVars>
          <dgm:bulletEnabled val="1"/>
        </dgm:presLayoutVars>
      </dgm:prSet>
      <dgm:spPr/>
      <dgm:t>
        <a:bodyPr/>
        <a:lstStyle/>
        <a:p>
          <a:endParaRPr lang="es-MX"/>
        </a:p>
      </dgm:t>
    </dgm:pt>
  </dgm:ptLst>
  <dgm:cxnLst>
    <dgm:cxn modelId="{234D9029-F4B8-4C5E-9AC1-A59F82F83990}" srcId="{647E1FA4-13CC-4898-B00A-6654DA1AE29B}" destId="{6A53E772-7268-4914-9AE3-A985B3147EA0}" srcOrd="0" destOrd="0" parTransId="{0743C000-5ACB-4CE7-A7DB-D23ECB03AFB5}" sibTransId="{81C2E5E3-3DF6-4A49-B6A2-4715D574EE67}"/>
    <dgm:cxn modelId="{FD4FF1B8-F5D0-4DB1-B589-E8A4648AB8BB}" srcId="{647E1FA4-13CC-4898-B00A-6654DA1AE29B}" destId="{E997EC52-14C9-44BB-B67D-D36CC49B9F69}" srcOrd="1" destOrd="0" parTransId="{FD8CDE68-5696-4660-A131-835052A27E7E}" sibTransId="{4FAE7CB9-0AE3-48E7-B46D-CA5213972172}"/>
    <dgm:cxn modelId="{DDF2DE6E-38D3-453C-964A-CF72DDEA100C}" type="presOf" srcId="{E997EC52-14C9-44BB-B67D-D36CC49B9F69}" destId="{40E989F4-CB8C-4CAC-84A0-AE51C5D9261F}" srcOrd="0" destOrd="0" presId="urn:microsoft.com/office/officeart/2005/8/layout/process5"/>
    <dgm:cxn modelId="{1947C769-19CC-4637-98BF-A5DD139F388A}" type="presOf" srcId="{81C2E5E3-3DF6-4A49-B6A2-4715D574EE67}" destId="{C055A071-14B5-43B1-96E9-6B21C505CD32}" srcOrd="1" destOrd="0" presId="urn:microsoft.com/office/officeart/2005/8/layout/process5"/>
    <dgm:cxn modelId="{3DCFAC73-736F-4A98-BDF2-997B7C1AA337}" type="presOf" srcId="{647E1FA4-13CC-4898-B00A-6654DA1AE29B}" destId="{6A1A2015-E905-42A1-944F-7739E3ECA6F1}" srcOrd="0" destOrd="0" presId="urn:microsoft.com/office/officeart/2005/8/layout/process5"/>
    <dgm:cxn modelId="{1B385032-7428-479E-9DA9-5C929824BE8D}" type="presOf" srcId="{81C2E5E3-3DF6-4A49-B6A2-4715D574EE67}" destId="{E9A743B6-386F-4E40-AB29-5D3822CA18D7}" srcOrd="0" destOrd="0" presId="urn:microsoft.com/office/officeart/2005/8/layout/process5"/>
    <dgm:cxn modelId="{5910EC27-7C56-4E3E-B07F-9A9F7DB115BF}" type="presOf" srcId="{6A53E772-7268-4914-9AE3-A985B3147EA0}" destId="{1D20AF16-9021-446B-903A-1503B6951AC1}" srcOrd="0" destOrd="0" presId="urn:microsoft.com/office/officeart/2005/8/layout/process5"/>
    <dgm:cxn modelId="{E6EE68CC-1F90-4AF6-B3C4-F68EDE604F0E}" type="presParOf" srcId="{6A1A2015-E905-42A1-944F-7739E3ECA6F1}" destId="{1D20AF16-9021-446B-903A-1503B6951AC1}" srcOrd="0" destOrd="0" presId="urn:microsoft.com/office/officeart/2005/8/layout/process5"/>
    <dgm:cxn modelId="{2480C4FB-F3C8-4F27-AE7C-058D9D2138B4}" type="presParOf" srcId="{6A1A2015-E905-42A1-944F-7739E3ECA6F1}" destId="{E9A743B6-386F-4E40-AB29-5D3822CA18D7}" srcOrd="1" destOrd="0" presId="urn:microsoft.com/office/officeart/2005/8/layout/process5"/>
    <dgm:cxn modelId="{193FA130-FB9A-4F98-82F0-C7EA120CB269}" type="presParOf" srcId="{E9A743B6-386F-4E40-AB29-5D3822CA18D7}" destId="{C055A071-14B5-43B1-96E9-6B21C505CD32}" srcOrd="0" destOrd="0" presId="urn:microsoft.com/office/officeart/2005/8/layout/process5"/>
    <dgm:cxn modelId="{4456E04F-D3DF-463E-AE51-E0E124AFF669}" type="presParOf" srcId="{6A1A2015-E905-42A1-944F-7739E3ECA6F1}" destId="{40E989F4-CB8C-4CAC-84A0-AE51C5D9261F}" srcOrd="2"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5E9C0EB-7CF7-467B-89C1-6ADEDF09F943}" type="doc">
      <dgm:prSet loTypeId="urn:microsoft.com/office/officeart/2005/8/layout/default" loCatId="list" qsTypeId="urn:microsoft.com/office/officeart/2005/8/quickstyle/simple5" qsCatId="simple" csTypeId="urn:microsoft.com/office/officeart/2005/8/colors/colorful1" csCatId="colorful" phldr="1"/>
      <dgm:spPr/>
      <dgm:t>
        <a:bodyPr/>
        <a:lstStyle/>
        <a:p>
          <a:endParaRPr lang="es-MX"/>
        </a:p>
      </dgm:t>
    </dgm:pt>
    <dgm:pt modelId="{9F6124D4-C202-4AA8-BE9C-CCE63D75480F}">
      <dgm:prSet phldrT="[Texto]"/>
      <dgm:spPr/>
      <dgm:t>
        <a:bodyPr/>
        <a:lstStyle/>
        <a:p>
          <a:r>
            <a:rPr lang="es-MX" b="1" dirty="0" smtClean="0">
              <a:latin typeface="Arial" pitchFamily="34" charset="0"/>
              <a:cs typeface="Arial" pitchFamily="34" charset="0"/>
            </a:rPr>
            <a:t>Sector financiero</a:t>
          </a:r>
          <a:endParaRPr lang="es-MX" b="1" dirty="0">
            <a:latin typeface="Arial" pitchFamily="34" charset="0"/>
            <a:cs typeface="Arial" pitchFamily="34" charset="0"/>
          </a:endParaRPr>
        </a:p>
      </dgm:t>
    </dgm:pt>
    <dgm:pt modelId="{63468895-FF54-4689-B3B7-E52AD38162E3}" type="parTrans" cxnId="{394E90C2-CA9C-474C-AA41-E7206CCE1F9E}">
      <dgm:prSet/>
      <dgm:spPr/>
      <dgm:t>
        <a:bodyPr/>
        <a:lstStyle/>
        <a:p>
          <a:endParaRPr lang="es-MX" b="1">
            <a:latin typeface="Arial" pitchFamily="34" charset="0"/>
            <a:cs typeface="Arial" pitchFamily="34" charset="0"/>
          </a:endParaRPr>
        </a:p>
      </dgm:t>
    </dgm:pt>
    <dgm:pt modelId="{684DFDDE-EA82-4012-B4D9-32E01884E3B5}" type="sibTrans" cxnId="{394E90C2-CA9C-474C-AA41-E7206CCE1F9E}">
      <dgm:prSet/>
      <dgm:spPr/>
      <dgm:t>
        <a:bodyPr/>
        <a:lstStyle/>
        <a:p>
          <a:endParaRPr lang="es-MX" b="1">
            <a:latin typeface="Arial" pitchFamily="34" charset="0"/>
            <a:cs typeface="Arial" pitchFamily="34" charset="0"/>
          </a:endParaRPr>
        </a:p>
      </dgm:t>
    </dgm:pt>
    <dgm:pt modelId="{3A8B2B80-1B96-48AE-981F-91057E6A7FBA}">
      <dgm:prSet phldrT="[Texto]"/>
      <dgm:spPr/>
      <dgm:t>
        <a:bodyPr/>
        <a:lstStyle/>
        <a:p>
          <a:r>
            <a:rPr lang="es-MX" b="1" dirty="0" smtClean="0">
              <a:latin typeface="Arial" pitchFamily="34" charset="0"/>
              <a:cs typeface="Arial" pitchFamily="34" charset="0"/>
            </a:rPr>
            <a:t>Inflación</a:t>
          </a:r>
          <a:endParaRPr lang="es-MX" b="1" dirty="0">
            <a:latin typeface="Arial" pitchFamily="34" charset="0"/>
            <a:cs typeface="Arial" pitchFamily="34" charset="0"/>
          </a:endParaRPr>
        </a:p>
      </dgm:t>
    </dgm:pt>
    <dgm:pt modelId="{D4098AE7-6F58-4775-8CE5-C22BAF9ED4FF}" type="sibTrans" cxnId="{6F36DC66-4E2C-486B-B44E-1A47462DE50E}">
      <dgm:prSet/>
      <dgm:spPr/>
      <dgm:t>
        <a:bodyPr/>
        <a:lstStyle/>
        <a:p>
          <a:endParaRPr lang="es-MX" b="1">
            <a:latin typeface="Arial" pitchFamily="34" charset="0"/>
            <a:cs typeface="Arial" pitchFamily="34" charset="0"/>
          </a:endParaRPr>
        </a:p>
      </dgm:t>
    </dgm:pt>
    <dgm:pt modelId="{0CF7C8A4-8500-408D-B45E-41434582D2F3}" type="parTrans" cxnId="{6F36DC66-4E2C-486B-B44E-1A47462DE50E}">
      <dgm:prSet/>
      <dgm:spPr/>
      <dgm:t>
        <a:bodyPr/>
        <a:lstStyle/>
        <a:p>
          <a:endParaRPr lang="es-MX" b="1">
            <a:latin typeface="Arial" pitchFamily="34" charset="0"/>
            <a:cs typeface="Arial" pitchFamily="34" charset="0"/>
          </a:endParaRPr>
        </a:p>
      </dgm:t>
    </dgm:pt>
    <dgm:pt modelId="{CF9E24DC-9D5C-47C7-A46A-0E6922C954C0}">
      <dgm:prSet phldrT="[Texto]"/>
      <dgm:spPr/>
      <dgm:t>
        <a:bodyPr/>
        <a:lstStyle/>
        <a:p>
          <a:r>
            <a:rPr lang="es-MX" b="1" dirty="0" smtClean="0">
              <a:latin typeface="Arial" pitchFamily="34" charset="0"/>
              <a:cs typeface="Arial" pitchFamily="34" charset="0"/>
            </a:rPr>
            <a:t>PIB (Producto Interno Bruto)</a:t>
          </a:r>
          <a:endParaRPr lang="es-MX" b="1" dirty="0">
            <a:latin typeface="Arial" pitchFamily="34" charset="0"/>
            <a:cs typeface="Arial" pitchFamily="34" charset="0"/>
          </a:endParaRPr>
        </a:p>
      </dgm:t>
    </dgm:pt>
    <dgm:pt modelId="{6BC2A9AB-596A-466C-8A0D-17865C8EB32A}" type="sibTrans" cxnId="{BA2782DE-9881-4BC5-83BE-557F62600C10}">
      <dgm:prSet/>
      <dgm:spPr/>
      <dgm:t>
        <a:bodyPr/>
        <a:lstStyle/>
        <a:p>
          <a:endParaRPr lang="es-MX" b="1">
            <a:latin typeface="Arial" pitchFamily="34" charset="0"/>
            <a:cs typeface="Arial" pitchFamily="34" charset="0"/>
          </a:endParaRPr>
        </a:p>
      </dgm:t>
    </dgm:pt>
    <dgm:pt modelId="{65058C77-B792-45CB-8600-CB94C8A6C571}" type="parTrans" cxnId="{BA2782DE-9881-4BC5-83BE-557F62600C10}">
      <dgm:prSet/>
      <dgm:spPr/>
      <dgm:t>
        <a:bodyPr/>
        <a:lstStyle/>
        <a:p>
          <a:endParaRPr lang="es-MX" b="1">
            <a:latin typeface="Arial" pitchFamily="34" charset="0"/>
            <a:cs typeface="Arial" pitchFamily="34" charset="0"/>
          </a:endParaRPr>
        </a:p>
      </dgm:t>
    </dgm:pt>
    <dgm:pt modelId="{E5911563-DDC0-4D8E-A791-82BB6546EFE6}">
      <dgm:prSet phldrT="[Texto]"/>
      <dgm:spPr/>
      <dgm:t>
        <a:bodyPr/>
        <a:lstStyle/>
        <a:p>
          <a:r>
            <a:rPr lang="es-MX" b="1" dirty="0" smtClean="0">
              <a:latin typeface="Arial" pitchFamily="34" charset="0"/>
              <a:cs typeface="Arial" pitchFamily="34" charset="0"/>
            </a:rPr>
            <a:t>Petróleo y gas</a:t>
          </a:r>
          <a:endParaRPr lang="es-MX" b="1" dirty="0">
            <a:latin typeface="Arial" pitchFamily="34" charset="0"/>
            <a:cs typeface="Arial" pitchFamily="34" charset="0"/>
          </a:endParaRPr>
        </a:p>
      </dgm:t>
    </dgm:pt>
    <dgm:pt modelId="{9524B558-0F52-40A1-A1CF-2088082AE755}" type="parTrans" cxnId="{489B5187-FE1B-4C04-9C29-D069F2C83967}">
      <dgm:prSet/>
      <dgm:spPr/>
      <dgm:t>
        <a:bodyPr/>
        <a:lstStyle/>
        <a:p>
          <a:endParaRPr lang="es-MX"/>
        </a:p>
      </dgm:t>
    </dgm:pt>
    <dgm:pt modelId="{C76C0052-96DD-413A-89AC-2B1F751C470D}" type="sibTrans" cxnId="{489B5187-FE1B-4C04-9C29-D069F2C83967}">
      <dgm:prSet/>
      <dgm:spPr/>
      <dgm:t>
        <a:bodyPr/>
        <a:lstStyle/>
        <a:p>
          <a:endParaRPr lang="es-MX"/>
        </a:p>
      </dgm:t>
    </dgm:pt>
    <dgm:pt modelId="{0F29C5D7-9090-461B-96DC-068907A4BD5E}">
      <dgm:prSet phldrT="[Texto]"/>
      <dgm:spPr/>
      <dgm:t>
        <a:bodyPr/>
        <a:lstStyle/>
        <a:p>
          <a:r>
            <a:rPr lang="es-MX" b="1" dirty="0" smtClean="0">
              <a:latin typeface="Arial" pitchFamily="34" charset="0"/>
              <a:cs typeface="Arial" pitchFamily="34" charset="0"/>
            </a:rPr>
            <a:t>Mercado laboral</a:t>
          </a:r>
          <a:endParaRPr lang="es-MX" b="1" dirty="0">
            <a:latin typeface="Arial" pitchFamily="34" charset="0"/>
            <a:cs typeface="Arial" pitchFamily="34" charset="0"/>
          </a:endParaRPr>
        </a:p>
      </dgm:t>
    </dgm:pt>
    <dgm:pt modelId="{1DAD8F10-BF32-45AB-AD6A-F7FCF6769734}" type="parTrans" cxnId="{A2A8D604-8C90-4476-A4D6-B573F441136F}">
      <dgm:prSet/>
      <dgm:spPr/>
      <dgm:t>
        <a:bodyPr/>
        <a:lstStyle/>
        <a:p>
          <a:endParaRPr lang="es-MX"/>
        </a:p>
      </dgm:t>
    </dgm:pt>
    <dgm:pt modelId="{93E133F6-59C1-4B4F-9F28-AB05802A5582}" type="sibTrans" cxnId="{A2A8D604-8C90-4476-A4D6-B573F441136F}">
      <dgm:prSet/>
      <dgm:spPr/>
      <dgm:t>
        <a:bodyPr/>
        <a:lstStyle/>
        <a:p>
          <a:endParaRPr lang="es-MX"/>
        </a:p>
      </dgm:t>
    </dgm:pt>
    <dgm:pt modelId="{C2B227D6-464B-4B50-9103-10B7FF1501E0}">
      <dgm:prSet phldrT="[Texto]"/>
      <dgm:spPr/>
      <dgm:t>
        <a:bodyPr/>
        <a:lstStyle/>
        <a:p>
          <a:r>
            <a:rPr lang="es-MX" b="1" dirty="0" smtClean="0">
              <a:latin typeface="Arial" pitchFamily="34" charset="0"/>
              <a:cs typeface="Arial" pitchFamily="34" charset="0"/>
            </a:rPr>
            <a:t>Banca de desarrollo y pensiones</a:t>
          </a:r>
          <a:endParaRPr lang="es-MX" b="1" dirty="0">
            <a:latin typeface="Arial" pitchFamily="34" charset="0"/>
            <a:cs typeface="Arial" pitchFamily="34" charset="0"/>
          </a:endParaRPr>
        </a:p>
      </dgm:t>
    </dgm:pt>
    <dgm:pt modelId="{A1717390-8B52-4017-80A6-25AA79E4F0B3}" type="parTrans" cxnId="{F24EB8B7-768B-4C40-B0C4-8E82D1D95BF1}">
      <dgm:prSet/>
      <dgm:spPr/>
      <dgm:t>
        <a:bodyPr/>
        <a:lstStyle/>
        <a:p>
          <a:endParaRPr lang="es-MX"/>
        </a:p>
      </dgm:t>
    </dgm:pt>
    <dgm:pt modelId="{BA999FE4-7813-4DF2-A7BF-875F63F2AF02}" type="sibTrans" cxnId="{F24EB8B7-768B-4C40-B0C4-8E82D1D95BF1}">
      <dgm:prSet/>
      <dgm:spPr/>
      <dgm:t>
        <a:bodyPr/>
        <a:lstStyle/>
        <a:p>
          <a:endParaRPr lang="es-MX"/>
        </a:p>
      </dgm:t>
    </dgm:pt>
    <dgm:pt modelId="{24051610-E3AC-4AE7-A98F-A675871EFC08}">
      <dgm:prSet phldrT="[Texto]"/>
      <dgm:spPr/>
      <dgm:t>
        <a:bodyPr/>
        <a:lstStyle/>
        <a:p>
          <a:r>
            <a:rPr lang="es-MX" b="1" dirty="0" smtClean="0">
              <a:latin typeface="Arial" pitchFamily="34" charset="0"/>
              <a:cs typeface="Arial" pitchFamily="34" charset="0"/>
            </a:rPr>
            <a:t>Sector externo</a:t>
          </a:r>
          <a:endParaRPr lang="es-MX" b="1" dirty="0">
            <a:latin typeface="Arial" pitchFamily="34" charset="0"/>
            <a:cs typeface="Arial" pitchFamily="34" charset="0"/>
          </a:endParaRPr>
        </a:p>
      </dgm:t>
    </dgm:pt>
    <dgm:pt modelId="{8F1014D0-E036-48BB-8414-DC00105A016C}" type="parTrans" cxnId="{883C039E-46E2-4888-B5B4-CAEF122161C3}">
      <dgm:prSet/>
      <dgm:spPr/>
      <dgm:t>
        <a:bodyPr/>
        <a:lstStyle/>
        <a:p>
          <a:endParaRPr lang="es-MX"/>
        </a:p>
      </dgm:t>
    </dgm:pt>
    <dgm:pt modelId="{AA8B1F5B-AFA5-4AB2-A889-606816F2AA08}" type="sibTrans" cxnId="{883C039E-46E2-4888-B5B4-CAEF122161C3}">
      <dgm:prSet/>
      <dgm:spPr/>
      <dgm:t>
        <a:bodyPr/>
        <a:lstStyle/>
        <a:p>
          <a:endParaRPr lang="es-MX"/>
        </a:p>
      </dgm:t>
    </dgm:pt>
    <dgm:pt modelId="{9ECCCC2C-56F0-4910-A577-7231CA5D5528}">
      <dgm:prSet phldrT="[Texto]"/>
      <dgm:spPr/>
      <dgm:t>
        <a:bodyPr/>
        <a:lstStyle/>
        <a:p>
          <a:r>
            <a:rPr lang="es-MX" b="1" dirty="0" smtClean="0">
              <a:latin typeface="Arial" pitchFamily="34" charset="0"/>
              <a:cs typeface="Arial" pitchFamily="34" charset="0"/>
            </a:rPr>
            <a:t>Cuenta corriente</a:t>
          </a:r>
          <a:endParaRPr lang="es-MX" b="1" dirty="0">
            <a:latin typeface="Arial" pitchFamily="34" charset="0"/>
            <a:cs typeface="Arial" pitchFamily="34" charset="0"/>
          </a:endParaRPr>
        </a:p>
      </dgm:t>
    </dgm:pt>
    <dgm:pt modelId="{9D293C76-4800-45D4-B533-6B84263052A5}" type="parTrans" cxnId="{1A1E41F3-7A7C-4BB5-8D09-9A8243097370}">
      <dgm:prSet/>
      <dgm:spPr/>
      <dgm:t>
        <a:bodyPr/>
        <a:lstStyle/>
        <a:p>
          <a:endParaRPr lang="es-MX"/>
        </a:p>
      </dgm:t>
    </dgm:pt>
    <dgm:pt modelId="{88FF75B8-2E74-433E-ABFC-ABAC48538504}" type="sibTrans" cxnId="{1A1E41F3-7A7C-4BB5-8D09-9A8243097370}">
      <dgm:prSet/>
      <dgm:spPr/>
      <dgm:t>
        <a:bodyPr/>
        <a:lstStyle/>
        <a:p>
          <a:endParaRPr lang="es-MX"/>
        </a:p>
      </dgm:t>
    </dgm:pt>
    <dgm:pt modelId="{B8AAF3EE-269B-455E-BA79-1CF13BD5D982}" type="pres">
      <dgm:prSet presAssocID="{35E9C0EB-7CF7-467B-89C1-6ADEDF09F943}" presName="diagram" presStyleCnt="0">
        <dgm:presLayoutVars>
          <dgm:dir/>
          <dgm:resizeHandles val="exact"/>
        </dgm:presLayoutVars>
      </dgm:prSet>
      <dgm:spPr/>
      <dgm:t>
        <a:bodyPr/>
        <a:lstStyle/>
        <a:p>
          <a:endParaRPr lang="es-MX"/>
        </a:p>
      </dgm:t>
    </dgm:pt>
    <dgm:pt modelId="{505978A5-B96B-44D8-9B19-447037D2AB58}" type="pres">
      <dgm:prSet presAssocID="{CF9E24DC-9D5C-47C7-A46A-0E6922C954C0}" presName="node" presStyleLbl="node1" presStyleIdx="0" presStyleCnt="8">
        <dgm:presLayoutVars>
          <dgm:bulletEnabled val="1"/>
        </dgm:presLayoutVars>
      </dgm:prSet>
      <dgm:spPr/>
      <dgm:t>
        <a:bodyPr/>
        <a:lstStyle/>
        <a:p>
          <a:endParaRPr lang="es-MX"/>
        </a:p>
      </dgm:t>
    </dgm:pt>
    <dgm:pt modelId="{5A3ACE7A-478F-4137-9255-BD9FC49D22DB}" type="pres">
      <dgm:prSet presAssocID="{6BC2A9AB-596A-466C-8A0D-17865C8EB32A}" presName="sibTrans" presStyleCnt="0"/>
      <dgm:spPr/>
      <dgm:t>
        <a:bodyPr/>
        <a:lstStyle/>
        <a:p>
          <a:endParaRPr lang="es-MX"/>
        </a:p>
      </dgm:t>
    </dgm:pt>
    <dgm:pt modelId="{9695026A-39F8-4696-BA38-D44894CFFA21}" type="pres">
      <dgm:prSet presAssocID="{3A8B2B80-1B96-48AE-981F-91057E6A7FBA}" presName="node" presStyleLbl="node1" presStyleIdx="1" presStyleCnt="8">
        <dgm:presLayoutVars>
          <dgm:bulletEnabled val="1"/>
        </dgm:presLayoutVars>
      </dgm:prSet>
      <dgm:spPr/>
      <dgm:t>
        <a:bodyPr/>
        <a:lstStyle/>
        <a:p>
          <a:endParaRPr lang="es-MX"/>
        </a:p>
      </dgm:t>
    </dgm:pt>
    <dgm:pt modelId="{CBE8E308-7F80-48ED-A0D4-11C1AE87E1F2}" type="pres">
      <dgm:prSet presAssocID="{D4098AE7-6F58-4775-8CE5-C22BAF9ED4FF}" presName="sibTrans" presStyleCnt="0"/>
      <dgm:spPr/>
      <dgm:t>
        <a:bodyPr/>
        <a:lstStyle/>
        <a:p>
          <a:endParaRPr lang="es-MX"/>
        </a:p>
      </dgm:t>
    </dgm:pt>
    <dgm:pt modelId="{8B360983-838E-47A1-8223-586AAD75E112}" type="pres">
      <dgm:prSet presAssocID="{9F6124D4-C202-4AA8-BE9C-CCE63D75480F}" presName="node" presStyleLbl="node1" presStyleIdx="2" presStyleCnt="8">
        <dgm:presLayoutVars>
          <dgm:bulletEnabled val="1"/>
        </dgm:presLayoutVars>
      </dgm:prSet>
      <dgm:spPr/>
      <dgm:t>
        <a:bodyPr/>
        <a:lstStyle/>
        <a:p>
          <a:endParaRPr lang="es-MX"/>
        </a:p>
      </dgm:t>
    </dgm:pt>
    <dgm:pt modelId="{AB952084-4CC0-4583-A5DE-77EE9FCF9C0E}" type="pres">
      <dgm:prSet presAssocID="{684DFDDE-EA82-4012-B4D9-32E01884E3B5}" presName="sibTrans" presStyleCnt="0"/>
      <dgm:spPr/>
      <dgm:t>
        <a:bodyPr/>
        <a:lstStyle/>
        <a:p>
          <a:endParaRPr lang="es-MX"/>
        </a:p>
      </dgm:t>
    </dgm:pt>
    <dgm:pt modelId="{082B540D-6EE0-479D-8CE9-5C5BD9FECB7B}" type="pres">
      <dgm:prSet presAssocID="{E5911563-DDC0-4D8E-A791-82BB6546EFE6}" presName="node" presStyleLbl="node1" presStyleIdx="3" presStyleCnt="8">
        <dgm:presLayoutVars>
          <dgm:bulletEnabled val="1"/>
        </dgm:presLayoutVars>
      </dgm:prSet>
      <dgm:spPr/>
      <dgm:t>
        <a:bodyPr/>
        <a:lstStyle/>
        <a:p>
          <a:endParaRPr lang="es-MX"/>
        </a:p>
      </dgm:t>
    </dgm:pt>
    <dgm:pt modelId="{BE004470-FDBA-414D-9697-5D574E300298}" type="pres">
      <dgm:prSet presAssocID="{C76C0052-96DD-413A-89AC-2B1F751C470D}" presName="sibTrans" presStyleCnt="0"/>
      <dgm:spPr/>
      <dgm:t>
        <a:bodyPr/>
        <a:lstStyle/>
        <a:p>
          <a:endParaRPr lang="es-MX"/>
        </a:p>
      </dgm:t>
    </dgm:pt>
    <dgm:pt modelId="{8C2097B8-65FB-4131-B4C7-86FAE27C9BC3}" type="pres">
      <dgm:prSet presAssocID="{0F29C5D7-9090-461B-96DC-068907A4BD5E}" presName="node" presStyleLbl="node1" presStyleIdx="4" presStyleCnt="8">
        <dgm:presLayoutVars>
          <dgm:bulletEnabled val="1"/>
        </dgm:presLayoutVars>
      </dgm:prSet>
      <dgm:spPr/>
      <dgm:t>
        <a:bodyPr/>
        <a:lstStyle/>
        <a:p>
          <a:endParaRPr lang="es-MX"/>
        </a:p>
      </dgm:t>
    </dgm:pt>
    <dgm:pt modelId="{30D4BD55-74B1-4718-B77A-B4D16662A0D1}" type="pres">
      <dgm:prSet presAssocID="{93E133F6-59C1-4B4F-9F28-AB05802A5582}" presName="sibTrans" presStyleCnt="0"/>
      <dgm:spPr/>
      <dgm:t>
        <a:bodyPr/>
        <a:lstStyle/>
        <a:p>
          <a:endParaRPr lang="es-MX"/>
        </a:p>
      </dgm:t>
    </dgm:pt>
    <dgm:pt modelId="{24E6E6E1-DB25-4153-9B52-E59D1282E869}" type="pres">
      <dgm:prSet presAssocID="{C2B227D6-464B-4B50-9103-10B7FF1501E0}" presName="node" presStyleLbl="node1" presStyleIdx="5" presStyleCnt="8">
        <dgm:presLayoutVars>
          <dgm:bulletEnabled val="1"/>
        </dgm:presLayoutVars>
      </dgm:prSet>
      <dgm:spPr/>
      <dgm:t>
        <a:bodyPr/>
        <a:lstStyle/>
        <a:p>
          <a:endParaRPr lang="es-MX"/>
        </a:p>
      </dgm:t>
    </dgm:pt>
    <dgm:pt modelId="{7D65BDF2-EAE7-4DF8-8004-A74B0E091DDA}" type="pres">
      <dgm:prSet presAssocID="{BA999FE4-7813-4DF2-A7BF-875F63F2AF02}" presName="sibTrans" presStyleCnt="0"/>
      <dgm:spPr/>
      <dgm:t>
        <a:bodyPr/>
        <a:lstStyle/>
        <a:p>
          <a:endParaRPr lang="es-MX"/>
        </a:p>
      </dgm:t>
    </dgm:pt>
    <dgm:pt modelId="{23DD040F-3B9B-4756-8069-327C5D53860A}" type="pres">
      <dgm:prSet presAssocID="{24051610-E3AC-4AE7-A98F-A675871EFC08}" presName="node" presStyleLbl="node1" presStyleIdx="6" presStyleCnt="8">
        <dgm:presLayoutVars>
          <dgm:bulletEnabled val="1"/>
        </dgm:presLayoutVars>
      </dgm:prSet>
      <dgm:spPr/>
      <dgm:t>
        <a:bodyPr/>
        <a:lstStyle/>
        <a:p>
          <a:endParaRPr lang="es-MX"/>
        </a:p>
      </dgm:t>
    </dgm:pt>
    <dgm:pt modelId="{1F3DAEC5-F772-44E3-80C8-B7C9DAAF0D2F}" type="pres">
      <dgm:prSet presAssocID="{AA8B1F5B-AFA5-4AB2-A889-606816F2AA08}" presName="sibTrans" presStyleCnt="0"/>
      <dgm:spPr/>
      <dgm:t>
        <a:bodyPr/>
        <a:lstStyle/>
        <a:p>
          <a:endParaRPr lang="es-MX"/>
        </a:p>
      </dgm:t>
    </dgm:pt>
    <dgm:pt modelId="{2D54050A-E61D-450D-BBF7-57D49FDE9A16}" type="pres">
      <dgm:prSet presAssocID="{9ECCCC2C-56F0-4910-A577-7231CA5D5528}" presName="node" presStyleLbl="node1" presStyleIdx="7" presStyleCnt="8">
        <dgm:presLayoutVars>
          <dgm:bulletEnabled val="1"/>
        </dgm:presLayoutVars>
      </dgm:prSet>
      <dgm:spPr/>
      <dgm:t>
        <a:bodyPr/>
        <a:lstStyle/>
        <a:p>
          <a:endParaRPr lang="es-MX"/>
        </a:p>
      </dgm:t>
    </dgm:pt>
  </dgm:ptLst>
  <dgm:cxnLst>
    <dgm:cxn modelId="{AADF1365-B2D6-4EB4-9C46-EE2E2BE36A52}" type="presOf" srcId="{E5911563-DDC0-4D8E-A791-82BB6546EFE6}" destId="{082B540D-6EE0-479D-8CE9-5C5BD9FECB7B}" srcOrd="0" destOrd="0" presId="urn:microsoft.com/office/officeart/2005/8/layout/default"/>
    <dgm:cxn modelId="{A2A8D604-8C90-4476-A4D6-B573F441136F}" srcId="{35E9C0EB-7CF7-467B-89C1-6ADEDF09F943}" destId="{0F29C5D7-9090-461B-96DC-068907A4BD5E}" srcOrd="4" destOrd="0" parTransId="{1DAD8F10-BF32-45AB-AD6A-F7FCF6769734}" sibTransId="{93E133F6-59C1-4B4F-9F28-AB05802A5582}"/>
    <dgm:cxn modelId="{C645EAD4-2A55-4E90-A53F-502BF9C9408F}" type="presOf" srcId="{3A8B2B80-1B96-48AE-981F-91057E6A7FBA}" destId="{9695026A-39F8-4696-BA38-D44894CFFA21}" srcOrd="0" destOrd="0" presId="urn:microsoft.com/office/officeart/2005/8/layout/default"/>
    <dgm:cxn modelId="{02D1A1FA-24C2-499E-821C-D19C147204CA}" type="presOf" srcId="{9F6124D4-C202-4AA8-BE9C-CCE63D75480F}" destId="{8B360983-838E-47A1-8223-586AAD75E112}" srcOrd="0" destOrd="0" presId="urn:microsoft.com/office/officeart/2005/8/layout/default"/>
    <dgm:cxn modelId="{6F36DC66-4E2C-486B-B44E-1A47462DE50E}" srcId="{35E9C0EB-7CF7-467B-89C1-6ADEDF09F943}" destId="{3A8B2B80-1B96-48AE-981F-91057E6A7FBA}" srcOrd="1" destOrd="0" parTransId="{0CF7C8A4-8500-408D-B45E-41434582D2F3}" sibTransId="{D4098AE7-6F58-4775-8CE5-C22BAF9ED4FF}"/>
    <dgm:cxn modelId="{BA2782DE-9881-4BC5-83BE-557F62600C10}" srcId="{35E9C0EB-7CF7-467B-89C1-6ADEDF09F943}" destId="{CF9E24DC-9D5C-47C7-A46A-0E6922C954C0}" srcOrd="0" destOrd="0" parTransId="{65058C77-B792-45CB-8600-CB94C8A6C571}" sibTransId="{6BC2A9AB-596A-466C-8A0D-17865C8EB32A}"/>
    <dgm:cxn modelId="{489B5187-FE1B-4C04-9C29-D069F2C83967}" srcId="{35E9C0EB-7CF7-467B-89C1-6ADEDF09F943}" destId="{E5911563-DDC0-4D8E-A791-82BB6546EFE6}" srcOrd="3" destOrd="0" parTransId="{9524B558-0F52-40A1-A1CF-2088082AE755}" sibTransId="{C76C0052-96DD-413A-89AC-2B1F751C470D}"/>
    <dgm:cxn modelId="{7C01B6E6-31DC-4959-89D3-E19BC43A2179}" type="presOf" srcId="{0F29C5D7-9090-461B-96DC-068907A4BD5E}" destId="{8C2097B8-65FB-4131-B4C7-86FAE27C9BC3}" srcOrd="0" destOrd="0" presId="urn:microsoft.com/office/officeart/2005/8/layout/default"/>
    <dgm:cxn modelId="{394E90C2-CA9C-474C-AA41-E7206CCE1F9E}" srcId="{35E9C0EB-7CF7-467B-89C1-6ADEDF09F943}" destId="{9F6124D4-C202-4AA8-BE9C-CCE63D75480F}" srcOrd="2" destOrd="0" parTransId="{63468895-FF54-4689-B3B7-E52AD38162E3}" sibTransId="{684DFDDE-EA82-4012-B4D9-32E01884E3B5}"/>
    <dgm:cxn modelId="{E446D9EC-92A3-456F-901A-093EC7D341F2}" type="presOf" srcId="{CF9E24DC-9D5C-47C7-A46A-0E6922C954C0}" destId="{505978A5-B96B-44D8-9B19-447037D2AB58}" srcOrd="0" destOrd="0" presId="urn:microsoft.com/office/officeart/2005/8/layout/default"/>
    <dgm:cxn modelId="{47698649-4A3E-421B-A353-1B469C030F58}" type="presOf" srcId="{35E9C0EB-7CF7-467B-89C1-6ADEDF09F943}" destId="{B8AAF3EE-269B-455E-BA79-1CF13BD5D982}" srcOrd="0" destOrd="0" presId="urn:microsoft.com/office/officeart/2005/8/layout/default"/>
    <dgm:cxn modelId="{883C039E-46E2-4888-B5B4-CAEF122161C3}" srcId="{35E9C0EB-7CF7-467B-89C1-6ADEDF09F943}" destId="{24051610-E3AC-4AE7-A98F-A675871EFC08}" srcOrd="6" destOrd="0" parTransId="{8F1014D0-E036-48BB-8414-DC00105A016C}" sibTransId="{AA8B1F5B-AFA5-4AB2-A889-606816F2AA08}"/>
    <dgm:cxn modelId="{F24EB8B7-768B-4C40-B0C4-8E82D1D95BF1}" srcId="{35E9C0EB-7CF7-467B-89C1-6ADEDF09F943}" destId="{C2B227D6-464B-4B50-9103-10B7FF1501E0}" srcOrd="5" destOrd="0" parTransId="{A1717390-8B52-4017-80A6-25AA79E4F0B3}" sibTransId="{BA999FE4-7813-4DF2-A7BF-875F63F2AF02}"/>
    <dgm:cxn modelId="{1A1E41F3-7A7C-4BB5-8D09-9A8243097370}" srcId="{35E9C0EB-7CF7-467B-89C1-6ADEDF09F943}" destId="{9ECCCC2C-56F0-4910-A577-7231CA5D5528}" srcOrd="7" destOrd="0" parTransId="{9D293C76-4800-45D4-B533-6B84263052A5}" sibTransId="{88FF75B8-2E74-433E-ABFC-ABAC48538504}"/>
    <dgm:cxn modelId="{0F15727F-0E61-4FA3-8102-FA6E7A9D868B}" type="presOf" srcId="{9ECCCC2C-56F0-4910-A577-7231CA5D5528}" destId="{2D54050A-E61D-450D-BBF7-57D49FDE9A16}" srcOrd="0" destOrd="0" presId="urn:microsoft.com/office/officeart/2005/8/layout/default"/>
    <dgm:cxn modelId="{7B7E852B-2AB0-45D8-9FD9-FC6C39D91B6B}" type="presOf" srcId="{C2B227D6-464B-4B50-9103-10B7FF1501E0}" destId="{24E6E6E1-DB25-4153-9B52-E59D1282E869}" srcOrd="0" destOrd="0" presId="urn:microsoft.com/office/officeart/2005/8/layout/default"/>
    <dgm:cxn modelId="{A669960D-D7F5-499A-8914-7D17B1DCE788}" type="presOf" srcId="{24051610-E3AC-4AE7-A98F-A675871EFC08}" destId="{23DD040F-3B9B-4756-8069-327C5D53860A}" srcOrd="0" destOrd="0" presId="urn:microsoft.com/office/officeart/2005/8/layout/default"/>
    <dgm:cxn modelId="{B3D99C38-9043-4E31-B34E-5FDF682D0A28}" type="presParOf" srcId="{B8AAF3EE-269B-455E-BA79-1CF13BD5D982}" destId="{505978A5-B96B-44D8-9B19-447037D2AB58}" srcOrd="0" destOrd="0" presId="urn:microsoft.com/office/officeart/2005/8/layout/default"/>
    <dgm:cxn modelId="{281FE8A3-2E45-4BDC-A1DD-7343C1B1193C}" type="presParOf" srcId="{B8AAF3EE-269B-455E-BA79-1CF13BD5D982}" destId="{5A3ACE7A-478F-4137-9255-BD9FC49D22DB}" srcOrd="1" destOrd="0" presId="urn:microsoft.com/office/officeart/2005/8/layout/default"/>
    <dgm:cxn modelId="{C63BC258-4200-41A8-B576-B7AB1761DEF0}" type="presParOf" srcId="{B8AAF3EE-269B-455E-BA79-1CF13BD5D982}" destId="{9695026A-39F8-4696-BA38-D44894CFFA21}" srcOrd="2" destOrd="0" presId="urn:microsoft.com/office/officeart/2005/8/layout/default"/>
    <dgm:cxn modelId="{3FDD8333-F32A-4C3E-ACE6-92A120A085F5}" type="presParOf" srcId="{B8AAF3EE-269B-455E-BA79-1CF13BD5D982}" destId="{CBE8E308-7F80-48ED-A0D4-11C1AE87E1F2}" srcOrd="3" destOrd="0" presId="urn:microsoft.com/office/officeart/2005/8/layout/default"/>
    <dgm:cxn modelId="{B385A77C-98AB-468F-989F-9B4395FD51B4}" type="presParOf" srcId="{B8AAF3EE-269B-455E-BA79-1CF13BD5D982}" destId="{8B360983-838E-47A1-8223-586AAD75E112}" srcOrd="4" destOrd="0" presId="urn:microsoft.com/office/officeart/2005/8/layout/default"/>
    <dgm:cxn modelId="{EFF7C2B4-3BE3-4E9E-89B2-EFE08A61B3BC}" type="presParOf" srcId="{B8AAF3EE-269B-455E-BA79-1CF13BD5D982}" destId="{AB952084-4CC0-4583-A5DE-77EE9FCF9C0E}" srcOrd="5" destOrd="0" presId="urn:microsoft.com/office/officeart/2005/8/layout/default"/>
    <dgm:cxn modelId="{BEE94A81-B516-49DF-AFEF-C074C69C84BD}" type="presParOf" srcId="{B8AAF3EE-269B-455E-BA79-1CF13BD5D982}" destId="{082B540D-6EE0-479D-8CE9-5C5BD9FECB7B}" srcOrd="6" destOrd="0" presId="urn:microsoft.com/office/officeart/2005/8/layout/default"/>
    <dgm:cxn modelId="{544CD774-E7B8-477B-A277-1473A6440D3B}" type="presParOf" srcId="{B8AAF3EE-269B-455E-BA79-1CF13BD5D982}" destId="{BE004470-FDBA-414D-9697-5D574E300298}" srcOrd="7" destOrd="0" presId="urn:microsoft.com/office/officeart/2005/8/layout/default"/>
    <dgm:cxn modelId="{807420A7-C40D-4E11-BD87-4C30B9866FEC}" type="presParOf" srcId="{B8AAF3EE-269B-455E-BA79-1CF13BD5D982}" destId="{8C2097B8-65FB-4131-B4C7-86FAE27C9BC3}" srcOrd="8" destOrd="0" presId="urn:microsoft.com/office/officeart/2005/8/layout/default"/>
    <dgm:cxn modelId="{7132BA1D-4E13-4607-ACEF-827BC6774122}" type="presParOf" srcId="{B8AAF3EE-269B-455E-BA79-1CF13BD5D982}" destId="{30D4BD55-74B1-4718-B77A-B4D16662A0D1}" srcOrd="9" destOrd="0" presId="urn:microsoft.com/office/officeart/2005/8/layout/default"/>
    <dgm:cxn modelId="{8A2569DF-2B10-4622-99F4-FE78138E2497}" type="presParOf" srcId="{B8AAF3EE-269B-455E-BA79-1CF13BD5D982}" destId="{24E6E6E1-DB25-4153-9B52-E59D1282E869}" srcOrd="10" destOrd="0" presId="urn:microsoft.com/office/officeart/2005/8/layout/default"/>
    <dgm:cxn modelId="{CA965BB9-48A5-4483-AB1B-66B199C95E81}" type="presParOf" srcId="{B8AAF3EE-269B-455E-BA79-1CF13BD5D982}" destId="{7D65BDF2-EAE7-4DF8-8004-A74B0E091DDA}" srcOrd="11" destOrd="0" presId="urn:microsoft.com/office/officeart/2005/8/layout/default"/>
    <dgm:cxn modelId="{CFD713AA-5BDE-43ED-B6D1-39C88809154F}" type="presParOf" srcId="{B8AAF3EE-269B-455E-BA79-1CF13BD5D982}" destId="{23DD040F-3B9B-4756-8069-327C5D53860A}" srcOrd="12" destOrd="0" presId="urn:microsoft.com/office/officeart/2005/8/layout/default"/>
    <dgm:cxn modelId="{3C477F1A-92A8-44A3-ABE0-77BF1720B092}" type="presParOf" srcId="{B8AAF3EE-269B-455E-BA79-1CF13BD5D982}" destId="{1F3DAEC5-F772-44E3-80C8-B7C9DAAF0D2F}" srcOrd="13" destOrd="0" presId="urn:microsoft.com/office/officeart/2005/8/layout/default"/>
    <dgm:cxn modelId="{73A32E88-6DAA-4DBA-8263-C51D20CD9AE2}" type="presParOf" srcId="{B8AAF3EE-269B-455E-BA79-1CF13BD5D982}" destId="{2D54050A-E61D-450D-BBF7-57D49FDE9A16}"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B4E5802-4FD6-4D2F-857C-98F0EDFFDE8E}" type="doc">
      <dgm:prSet loTypeId="urn:microsoft.com/office/officeart/2005/8/layout/arrow1" loCatId="relationship" qsTypeId="urn:microsoft.com/office/officeart/2005/8/quickstyle/simple1" qsCatId="simple" csTypeId="urn:microsoft.com/office/officeart/2005/8/colors/accent1_2" csCatId="accent1" phldr="1"/>
      <dgm:spPr/>
      <dgm:t>
        <a:bodyPr/>
        <a:lstStyle/>
        <a:p>
          <a:endParaRPr lang="es-MX"/>
        </a:p>
      </dgm:t>
    </dgm:pt>
    <dgm:pt modelId="{7AA7A919-03A9-4AB9-BC28-227EC98C1402}">
      <dgm:prSet phldrT="[Texto]"/>
      <dgm:spPr/>
      <dgm:t>
        <a:bodyPr/>
        <a:lstStyle/>
        <a:p>
          <a:r>
            <a:rPr lang="es-MX" dirty="0" smtClean="0">
              <a:latin typeface="Arial" pitchFamily="34" charset="0"/>
              <a:cs typeface="Arial" pitchFamily="34" charset="0"/>
            </a:rPr>
            <a:t>Tasa de interés</a:t>
          </a:r>
          <a:endParaRPr lang="es-MX" dirty="0">
            <a:latin typeface="Arial" pitchFamily="34" charset="0"/>
            <a:cs typeface="Arial" pitchFamily="34" charset="0"/>
          </a:endParaRPr>
        </a:p>
      </dgm:t>
    </dgm:pt>
    <dgm:pt modelId="{CDB2425B-5BC5-4DC5-88C4-98F489AFD7BE}" type="parTrans" cxnId="{DCBD18BD-0D20-42F2-8A57-A905788C7D59}">
      <dgm:prSet/>
      <dgm:spPr/>
      <dgm:t>
        <a:bodyPr/>
        <a:lstStyle/>
        <a:p>
          <a:endParaRPr lang="es-MX">
            <a:latin typeface="Arial" pitchFamily="34" charset="0"/>
            <a:cs typeface="Arial" pitchFamily="34" charset="0"/>
          </a:endParaRPr>
        </a:p>
      </dgm:t>
    </dgm:pt>
    <dgm:pt modelId="{E438E31A-14DC-452F-9C18-0E93A1A31017}" type="sibTrans" cxnId="{DCBD18BD-0D20-42F2-8A57-A905788C7D59}">
      <dgm:prSet/>
      <dgm:spPr/>
      <dgm:t>
        <a:bodyPr/>
        <a:lstStyle/>
        <a:p>
          <a:endParaRPr lang="es-MX">
            <a:latin typeface="Arial" pitchFamily="34" charset="0"/>
            <a:cs typeface="Arial" pitchFamily="34" charset="0"/>
          </a:endParaRPr>
        </a:p>
      </dgm:t>
    </dgm:pt>
    <dgm:pt modelId="{2A9BBBD0-02F1-4574-98EB-F230F143A661}">
      <dgm:prSet phldrT="[Texto]"/>
      <dgm:spPr/>
      <dgm:t>
        <a:bodyPr/>
        <a:lstStyle/>
        <a:p>
          <a:r>
            <a:rPr lang="es-MX" dirty="0" smtClean="0">
              <a:latin typeface="Arial" pitchFamily="34" charset="0"/>
              <a:cs typeface="Arial" pitchFamily="34" charset="0"/>
            </a:rPr>
            <a:t>Tipo de cambio</a:t>
          </a:r>
          <a:endParaRPr lang="es-MX" dirty="0">
            <a:latin typeface="Arial" pitchFamily="34" charset="0"/>
            <a:cs typeface="Arial" pitchFamily="34" charset="0"/>
          </a:endParaRPr>
        </a:p>
      </dgm:t>
    </dgm:pt>
    <dgm:pt modelId="{CBFEF357-7AFB-4930-9BC4-97BD692BDA16}" type="parTrans" cxnId="{44EDEF0D-00F3-4D29-8603-78E3B25BC371}">
      <dgm:prSet/>
      <dgm:spPr/>
      <dgm:t>
        <a:bodyPr/>
        <a:lstStyle/>
        <a:p>
          <a:endParaRPr lang="es-MX">
            <a:latin typeface="Arial" pitchFamily="34" charset="0"/>
            <a:cs typeface="Arial" pitchFamily="34" charset="0"/>
          </a:endParaRPr>
        </a:p>
      </dgm:t>
    </dgm:pt>
    <dgm:pt modelId="{12128D09-012A-492D-A7A2-C8E3CC118008}" type="sibTrans" cxnId="{44EDEF0D-00F3-4D29-8603-78E3B25BC371}">
      <dgm:prSet/>
      <dgm:spPr/>
      <dgm:t>
        <a:bodyPr/>
        <a:lstStyle/>
        <a:p>
          <a:endParaRPr lang="es-MX">
            <a:latin typeface="Arial" pitchFamily="34" charset="0"/>
            <a:cs typeface="Arial" pitchFamily="34" charset="0"/>
          </a:endParaRPr>
        </a:p>
      </dgm:t>
    </dgm:pt>
    <dgm:pt modelId="{B0A836F0-D2D3-4EA4-9CBC-FAC71C127FA9}" type="pres">
      <dgm:prSet presAssocID="{4B4E5802-4FD6-4D2F-857C-98F0EDFFDE8E}" presName="cycle" presStyleCnt="0">
        <dgm:presLayoutVars>
          <dgm:dir/>
          <dgm:resizeHandles val="exact"/>
        </dgm:presLayoutVars>
      </dgm:prSet>
      <dgm:spPr/>
      <dgm:t>
        <a:bodyPr/>
        <a:lstStyle/>
        <a:p>
          <a:endParaRPr lang="es-MX"/>
        </a:p>
      </dgm:t>
    </dgm:pt>
    <dgm:pt modelId="{6A8EDB70-6B6D-4047-AA4D-5DA737DAE377}" type="pres">
      <dgm:prSet presAssocID="{7AA7A919-03A9-4AB9-BC28-227EC98C1402}" presName="arrow" presStyleLbl="node1" presStyleIdx="0" presStyleCnt="2">
        <dgm:presLayoutVars>
          <dgm:bulletEnabled val="1"/>
        </dgm:presLayoutVars>
      </dgm:prSet>
      <dgm:spPr/>
      <dgm:t>
        <a:bodyPr/>
        <a:lstStyle/>
        <a:p>
          <a:endParaRPr lang="es-MX"/>
        </a:p>
      </dgm:t>
    </dgm:pt>
    <dgm:pt modelId="{5E56C6C1-DE6B-444B-8292-39F88537E5A4}" type="pres">
      <dgm:prSet presAssocID="{2A9BBBD0-02F1-4574-98EB-F230F143A661}" presName="arrow" presStyleLbl="node1" presStyleIdx="1" presStyleCnt="2">
        <dgm:presLayoutVars>
          <dgm:bulletEnabled val="1"/>
        </dgm:presLayoutVars>
      </dgm:prSet>
      <dgm:spPr/>
      <dgm:t>
        <a:bodyPr/>
        <a:lstStyle/>
        <a:p>
          <a:endParaRPr lang="es-MX"/>
        </a:p>
      </dgm:t>
    </dgm:pt>
  </dgm:ptLst>
  <dgm:cxnLst>
    <dgm:cxn modelId="{DCBD18BD-0D20-42F2-8A57-A905788C7D59}" srcId="{4B4E5802-4FD6-4D2F-857C-98F0EDFFDE8E}" destId="{7AA7A919-03A9-4AB9-BC28-227EC98C1402}" srcOrd="0" destOrd="0" parTransId="{CDB2425B-5BC5-4DC5-88C4-98F489AFD7BE}" sibTransId="{E438E31A-14DC-452F-9C18-0E93A1A31017}"/>
    <dgm:cxn modelId="{D9C39306-DF00-452D-9B0C-5C54CFF767F6}" type="presOf" srcId="{2A9BBBD0-02F1-4574-98EB-F230F143A661}" destId="{5E56C6C1-DE6B-444B-8292-39F88537E5A4}" srcOrd="0" destOrd="0" presId="urn:microsoft.com/office/officeart/2005/8/layout/arrow1"/>
    <dgm:cxn modelId="{B292BC2A-2F4B-4D21-845A-462053C3409B}" type="presOf" srcId="{4B4E5802-4FD6-4D2F-857C-98F0EDFFDE8E}" destId="{B0A836F0-D2D3-4EA4-9CBC-FAC71C127FA9}" srcOrd="0" destOrd="0" presId="urn:microsoft.com/office/officeart/2005/8/layout/arrow1"/>
    <dgm:cxn modelId="{75243407-BAB3-4230-86D9-9743F9C8353D}" type="presOf" srcId="{7AA7A919-03A9-4AB9-BC28-227EC98C1402}" destId="{6A8EDB70-6B6D-4047-AA4D-5DA737DAE377}" srcOrd="0" destOrd="0" presId="urn:microsoft.com/office/officeart/2005/8/layout/arrow1"/>
    <dgm:cxn modelId="{44EDEF0D-00F3-4D29-8603-78E3B25BC371}" srcId="{4B4E5802-4FD6-4D2F-857C-98F0EDFFDE8E}" destId="{2A9BBBD0-02F1-4574-98EB-F230F143A661}" srcOrd="1" destOrd="0" parTransId="{CBFEF357-7AFB-4930-9BC4-97BD692BDA16}" sibTransId="{12128D09-012A-492D-A7A2-C8E3CC118008}"/>
    <dgm:cxn modelId="{B60BB4F5-AD03-4B8A-9ADE-3BE8E9AAE5CA}" type="presParOf" srcId="{B0A836F0-D2D3-4EA4-9CBC-FAC71C127FA9}" destId="{6A8EDB70-6B6D-4047-AA4D-5DA737DAE377}" srcOrd="0" destOrd="0" presId="urn:microsoft.com/office/officeart/2005/8/layout/arrow1"/>
    <dgm:cxn modelId="{FDD2C49A-1697-4707-B18B-EB7593F2EB88}" type="presParOf" srcId="{B0A836F0-D2D3-4EA4-9CBC-FAC71C127FA9}" destId="{5E56C6C1-DE6B-444B-8292-39F88537E5A4}"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BC03F3B-2B1E-4B1E-BD7D-E24C6322F837}" type="doc">
      <dgm:prSet loTypeId="urn:microsoft.com/office/officeart/2005/8/layout/hList7" loCatId="list" qsTypeId="urn:microsoft.com/office/officeart/2005/8/quickstyle/simple5" qsCatId="simple" csTypeId="urn:microsoft.com/office/officeart/2005/8/colors/colorful1" csCatId="colorful" phldr="1"/>
      <dgm:spPr/>
      <dgm:t>
        <a:bodyPr/>
        <a:lstStyle/>
        <a:p>
          <a:endParaRPr lang="es-MX"/>
        </a:p>
      </dgm:t>
    </dgm:pt>
    <dgm:pt modelId="{6E75FC4A-9C98-4DF8-A922-C7D93BCEE2C2}">
      <dgm:prSet phldrT="[Texto]"/>
      <dgm:spPr/>
      <dgm:t>
        <a:bodyPr/>
        <a:lstStyle/>
        <a:p>
          <a:r>
            <a:rPr lang="es-MX" b="1" dirty="0" smtClean="0">
              <a:latin typeface="Arial Narrow" pitchFamily="34" charset="0"/>
            </a:rPr>
            <a:t>Reducción de tarifas eléctricas</a:t>
          </a:r>
          <a:endParaRPr lang="es-MX" b="1" dirty="0">
            <a:latin typeface="Arial Narrow" pitchFamily="34" charset="0"/>
          </a:endParaRPr>
        </a:p>
      </dgm:t>
    </dgm:pt>
    <dgm:pt modelId="{B6FC669A-B53F-48F4-B0AF-16C31C7C1865}" type="parTrans" cxnId="{2F67D20F-9501-4F54-AD75-488898DD690D}">
      <dgm:prSet/>
      <dgm:spPr/>
      <dgm:t>
        <a:bodyPr/>
        <a:lstStyle/>
        <a:p>
          <a:endParaRPr lang="es-MX" b="1">
            <a:latin typeface="Arial Narrow" pitchFamily="34" charset="0"/>
          </a:endParaRPr>
        </a:p>
      </dgm:t>
    </dgm:pt>
    <dgm:pt modelId="{0B6BF555-94F7-4152-8844-5E3A657623FA}" type="sibTrans" cxnId="{2F67D20F-9501-4F54-AD75-488898DD690D}">
      <dgm:prSet/>
      <dgm:spPr/>
      <dgm:t>
        <a:bodyPr/>
        <a:lstStyle/>
        <a:p>
          <a:endParaRPr lang="es-MX" b="1">
            <a:latin typeface="Arial Narrow" pitchFamily="34" charset="0"/>
          </a:endParaRPr>
        </a:p>
      </dgm:t>
    </dgm:pt>
    <dgm:pt modelId="{63AACCB6-A29F-4DC0-B4F9-A987B634EB50}">
      <dgm:prSet phldrT="[Texto]"/>
      <dgm:spPr/>
      <dgm:t>
        <a:bodyPr/>
        <a:lstStyle/>
        <a:p>
          <a:r>
            <a:rPr lang="es-MX" b="1" dirty="0" smtClean="0">
              <a:latin typeface="Arial Narrow" pitchFamily="34" charset="0"/>
            </a:rPr>
            <a:t>Financiamiento a emprendedores</a:t>
          </a:r>
          <a:endParaRPr lang="es-MX" b="1" dirty="0">
            <a:latin typeface="Arial Narrow" pitchFamily="34" charset="0"/>
          </a:endParaRPr>
        </a:p>
      </dgm:t>
    </dgm:pt>
    <dgm:pt modelId="{3FFCE6FA-67C1-4C1C-8AC3-6B9C2345FCD7}" type="parTrans" cxnId="{F4523F77-C88B-448A-AE61-41C33F011F22}">
      <dgm:prSet/>
      <dgm:spPr/>
      <dgm:t>
        <a:bodyPr/>
        <a:lstStyle/>
        <a:p>
          <a:endParaRPr lang="es-MX" b="1">
            <a:latin typeface="Arial Narrow" pitchFamily="34" charset="0"/>
          </a:endParaRPr>
        </a:p>
      </dgm:t>
    </dgm:pt>
    <dgm:pt modelId="{1B33E0B0-CE13-4106-9937-A1C825CD4AD1}" type="sibTrans" cxnId="{F4523F77-C88B-448A-AE61-41C33F011F22}">
      <dgm:prSet/>
      <dgm:spPr/>
      <dgm:t>
        <a:bodyPr/>
        <a:lstStyle/>
        <a:p>
          <a:endParaRPr lang="es-MX" b="1">
            <a:latin typeface="Arial Narrow" pitchFamily="34" charset="0"/>
          </a:endParaRPr>
        </a:p>
      </dgm:t>
    </dgm:pt>
    <dgm:pt modelId="{155DDC54-B2AD-4746-B962-C20BABD83865}">
      <dgm:prSet phldrT="[Texto]"/>
      <dgm:spPr/>
      <dgm:t>
        <a:bodyPr/>
        <a:lstStyle/>
        <a:p>
          <a:r>
            <a:rPr lang="es-MX" b="1" dirty="0" smtClean="0">
              <a:latin typeface="Arial Narrow" pitchFamily="34" charset="0"/>
            </a:rPr>
            <a:t>Apoyo a vivienda</a:t>
          </a:r>
          <a:endParaRPr lang="es-MX" b="1" dirty="0">
            <a:latin typeface="Arial Narrow" pitchFamily="34" charset="0"/>
          </a:endParaRPr>
        </a:p>
      </dgm:t>
    </dgm:pt>
    <dgm:pt modelId="{6749A46E-7CF9-4F70-9B87-8B9C5373008B}" type="parTrans" cxnId="{D244CE81-C6F1-44E9-A12B-AD550E0CA4CB}">
      <dgm:prSet/>
      <dgm:spPr/>
      <dgm:t>
        <a:bodyPr/>
        <a:lstStyle/>
        <a:p>
          <a:endParaRPr lang="es-MX" b="1">
            <a:latin typeface="Arial Narrow" pitchFamily="34" charset="0"/>
          </a:endParaRPr>
        </a:p>
      </dgm:t>
    </dgm:pt>
    <dgm:pt modelId="{8C13B692-86CD-4BC4-8265-412F761A35B0}" type="sibTrans" cxnId="{D244CE81-C6F1-44E9-A12B-AD550E0CA4CB}">
      <dgm:prSet/>
      <dgm:spPr/>
      <dgm:t>
        <a:bodyPr/>
        <a:lstStyle/>
        <a:p>
          <a:endParaRPr lang="es-MX" b="1">
            <a:latin typeface="Arial Narrow" pitchFamily="34" charset="0"/>
          </a:endParaRPr>
        </a:p>
      </dgm:t>
    </dgm:pt>
    <dgm:pt modelId="{338F4842-B91B-44E3-866C-0F1DBE735225}">
      <dgm:prSet phldrT="[Texto]"/>
      <dgm:spPr/>
      <dgm:t>
        <a:bodyPr/>
        <a:lstStyle/>
        <a:p>
          <a:r>
            <a:rPr lang="es-MX" b="1" dirty="0" smtClean="0">
              <a:latin typeface="Arial Narrow" pitchFamily="34" charset="0"/>
            </a:rPr>
            <a:t>Fin a gasolinazos</a:t>
          </a:r>
          <a:endParaRPr lang="es-MX" b="1" dirty="0">
            <a:latin typeface="Arial Narrow" pitchFamily="34" charset="0"/>
          </a:endParaRPr>
        </a:p>
      </dgm:t>
    </dgm:pt>
    <dgm:pt modelId="{7F00AEB3-D82B-40E7-ABEF-6098EDB3C988}" type="parTrans" cxnId="{34019E49-9CAC-48BF-8218-3F4E1EE2C49B}">
      <dgm:prSet/>
      <dgm:spPr/>
      <dgm:t>
        <a:bodyPr/>
        <a:lstStyle/>
        <a:p>
          <a:endParaRPr lang="es-MX" b="1">
            <a:latin typeface="Arial Narrow" pitchFamily="34" charset="0"/>
          </a:endParaRPr>
        </a:p>
      </dgm:t>
    </dgm:pt>
    <dgm:pt modelId="{92488DA2-8C93-4055-AC0C-3442251F3BE9}" type="sibTrans" cxnId="{34019E49-9CAC-48BF-8218-3F4E1EE2C49B}">
      <dgm:prSet/>
      <dgm:spPr/>
      <dgm:t>
        <a:bodyPr/>
        <a:lstStyle/>
        <a:p>
          <a:endParaRPr lang="es-MX" b="1">
            <a:latin typeface="Arial Narrow" pitchFamily="34" charset="0"/>
          </a:endParaRPr>
        </a:p>
      </dgm:t>
    </dgm:pt>
    <dgm:pt modelId="{706CA460-8092-41E6-901B-2B41CA230226}">
      <dgm:prSet phldrT="[Texto]"/>
      <dgm:spPr/>
      <dgm:t>
        <a:bodyPr/>
        <a:lstStyle/>
        <a:p>
          <a:r>
            <a:rPr lang="es-MX" b="1" dirty="0" smtClean="0">
              <a:latin typeface="Arial Narrow" pitchFamily="34" charset="0"/>
            </a:rPr>
            <a:t>Elimina larga distancia nacional</a:t>
          </a:r>
          <a:endParaRPr lang="es-MX" b="1" dirty="0">
            <a:latin typeface="Arial Narrow" pitchFamily="34" charset="0"/>
          </a:endParaRPr>
        </a:p>
      </dgm:t>
    </dgm:pt>
    <dgm:pt modelId="{AF6A5E0A-AC19-47B8-A0AD-311B422D75DE}" type="parTrans" cxnId="{5A693CB4-0204-4CC0-9397-AF33D62CBD8D}">
      <dgm:prSet/>
      <dgm:spPr/>
      <dgm:t>
        <a:bodyPr/>
        <a:lstStyle/>
        <a:p>
          <a:endParaRPr lang="es-MX" b="1">
            <a:latin typeface="Arial Narrow" pitchFamily="34" charset="0"/>
          </a:endParaRPr>
        </a:p>
      </dgm:t>
    </dgm:pt>
    <dgm:pt modelId="{57290DDB-1EA1-4578-990C-97738FAF6C77}" type="sibTrans" cxnId="{5A693CB4-0204-4CC0-9397-AF33D62CBD8D}">
      <dgm:prSet/>
      <dgm:spPr/>
      <dgm:t>
        <a:bodyPr/>
        <a:lstStyle/>
        <a:p>
          <a:endParaRPr lang="es-MX" b="1">
            <a:latin typeface="Arial Narrow" pitchFamily="34" charset="0"/>
          </a:endParaRPr>
        </a:p>
      </dgm:t>
    </dgm:pt>
    <dgm:pt modelId="{17CA1BE5-D759-4336-B0A1-0ADFF4CD9655}">
      <dgm:prSet phldrT="[Texto]"/>
      <dgm:spPr/>
      <dgm:t>
        <a:bodyPr/>
        <a:lstStyle/>
        <a:p>
          <a:r>
            <a:rPr lang="es-MX" b="1" dirty="0" smtClean="0">
              <a:latin typeface="Arial Narrow" pitchFamily="34" charset="0"/>
            </a:rPr>
            <a:t>Digitalización TV</a:t>
          </a:r>
          <a:endParaRPr lang="es-MX" b="1" dirty="0">
            <a:latin typeface="Arial Narrow" pitchFamily="34" charset="0"/>
          </a:endParaRPr>
        </a:p>
      </dgm:t>
    </dgm:pt>
    <dgm:pt modelId="{A204A003-DF2C-4D50-B04B-F15EC00094FD}" type="parTrans" cxnId="{87F889E1-EBDC-4A29-B088-CA8746C326FB}">
      <dgm:prSet/>
      <dgm:spPr/>
      <dgm:t>
        <a:bodyPr/>
        <a:lstStyle/>
        <a:p>
          <a:endParaRPr lang="es-MX" b="1">
            <a:latin typeface="Arial Narrow" pitchFamily="34" charset="0"/>
          </a:endParaRPr>
        </a:p>
      </dgm:t>
    </dgm:pt>
    <dgm:pt modelId="{255020BF-764D-4C73-B22F-6D807BD71DAF}" type="sibTrans" cxnId="{87F889E1-EBDC-4A29-B088-CA8746C326FB}">
      <dgm:prSet/>
      <dgm:spPr/>
      <dgm:t>
        <a:bodyPr/>
        <a:lstStyle/>
        <a:p>
          <a:endParaRPr lang="es-MX" b="1">
            <a:latin typeface="Arial Narrow" pitchFamily="34" charset="0"/>
          </a:endParaRPr>
        </a:p>
      </dgm:t>
    </dgm:pt>
    <dgm:pt modelId="{3C6FA8AF-7957-435B-99FE-80446211012D}" type="pres">
      <dgm:prSet presAssocID="{8BC03F3B-2B1E-4B1E-BD7D-E24C6322F837}" presName="Name0" presStyleCnt="0">
        <dgm:presLayoutVars>
          <dgm:dir/>
          <dgm:resizeHandles val="exact"/>
        </dgm:presLayoutVars>
      </dgm:prSet>
      <dgm:spPr/>
      <dgm:t>
        <a:bodyPr/>
        <a:lstStyle/>
        <a:p>
          <a:endParaRPr lang="es-MX"/>
        </a:p>
      </dgm:t>
    </dgm:pt>
    <dgm:pt modelId="{7B558343-1C60-469B-8989-910DDEC45A4A}" type="pres">
      <dgm:prSet presAssocID="{8BC03F3B-2B1E-4B1E-BD7D-E24C6322F837}" presName="fgShape" presStyleLbl="fgShp" presStyleIdx="0" presStyleCnt="1"/>
      <dgm:spPr/>
    </dgm:pt>
    <dgm:pt modelId="{E43F8419-E262-4A50-A53C-99B24D49C67E}" type="pres">
      <dgm:prSet presAssocID="{8BC03F3B-2B1E-4B1E-BD7D-E24C6322F837}" presName="linComp" presStyleCnt="0"/>
      <dgm:spPr/>
    </dgm:pt>
    <dgm:pt modelId="{F108D496-54F1-4E7F-B00B-E66ACE5B7B59}" type="pres">
      <dgm:prSet presAssocID="{6E75FC4A-9C98-4DF8-A922-C7D93BCEE2C2}" presName="compNode" presStyleCnt="0"/>
      <dgm:spPr/>
    </dgm:pt>
    <dgm:pt modelId="{BF972693-CE27-460D-BF1A-3F09CA04E0E6}" type="pres">
      <dgm:prSet presAssocID="{6E75FC4A-9C98-4DF8-A922-C7D93BCEE2C2}" presName="bkgdShape" presStyleLbl="node1" presStyleIdx="0" presStyleCnt="6"/>
      <dgm:spPr/>
      <dgm:t>
        <a:bodyPr/>
        <a:lstStyle/>
        <a:p>
          <a:endParaRPr lang="es-MX"/>
        </a:p>
      </dgm:t>
    </dgm:pt>
    <dgm:pt modelId="{A0997278-3412-4DF9-95AA-5358B9C06F70}" type="pres">
      <dgm:prSet presAssocID="{6E75FC4A-9C98-4DF8-A922-C7D93BCEE2C2}" presName="nodeTx" presStyleLbl="node1" presStyleIdx="0" presStyleCnt="6">
        <dgm:presLayoutVars>
          <dgm:bulletEnabled val="1"/>
        </dgm:presLayoutVars>
      </dgm:prSet>
      <dgm:spPr/>
      <dgm:t>
        <a:bodyPr/>
        <a:lstStyle/>
        <a:p>
          <a:endParaRPr lang="es-MX"/>
        </a:p>
      </dgm:t>
    </dgm:pt>
    <dgm:pt modelId="{2E4E7EBC-9817-430B-89D0-124C54E67F81}" type="pres">
      <dgm:prSet presAssocID="{6E75FC4A-9C98-4DF8-A922-C7D93BCEE2C2}" presName="invisiNode" presStyleLbl="node1" presStyleIdx="0" presStyleCnt="6"/>
      <dgm:spPr/>
    </dgm:pt>
    <dgm:pt modelId="{081BE282-0345-4B2E-80B6-AFD2236B5483}" type="pres">
      <dgm:prSet presAssocID="{6E75FC4A-9C98-4DF8-A922-C7D93BCEE2C2}" presName="imagNode" presStyleLbl="fgImgPlace1" presStyleIdx="0" presStyleCnt="6"/>
      <dgm:spPr>
        <a:blipFill rotWithShape="1">
          <a:blip xmlns:r="http://schemas.openxmlformats.org/officeDocument/2006/relationships" r:embed="rId1"/>
          <a:stretch>
            <a:fillRect/>
          </a:stretch>
        </a:blipFill>
      </dgm:spPr>
    </dgm:pt>
    <dgm:pt modelId="{2FB36D16-A0A7-4176-B160-66FF7E7C080F}" type="pres">
      <dgm:prSet presAssocID="{0B6BF555-94F7-4152-8844-5E3A657623FA}" presName="sibTrans" presStyleLbl="sibTrans2D1" presStyleIdx="0" presStyleCnt="0"/>
      <dgm:spPr/>
      <dgm:t>
        <a:bodyPr/>
        <a:lstStyle/>
        <a:p>
          <a:endParaRPr lang="es-MX"/>
        </a:p>
      </dgm:t>
    </dgm:pt>
    <dgm:pt modelId="{4A86490E-3329-49ED-8654-659BDFFAD148}" type="pres">
      <dgm:prSet presAssocID="{338F4842-B91B-44E3-866C-0F1DBE735225}" presName="compNode" presStyleCnt="0"/>
      <dgm:spPr/>
    </dgm:pt>
    <dgm:pt modelId="{7647CABF-8D15-4E7C-9C10-643A9691CCCA}" type="pres">
      <dgm:prSet presAssocID="{338F4842-B91B-44E3-866C-0F1DBE735225}" presName="bkgdShape" presStyleLbl="node1" presStyleIdx="1" presStyleCnt="6"/>
      <dgm:spPr/>
      <dgm:t>
        <a:bodyPr/>
        <a:lstStyle/>
        <a:p>
          <a:endParaRPr lang="es-MX"/>
        </a:p>
      </dgm:t>
    </dgm:pt>
    <dgm:pt modelId="{1CDC5240-92E5-40AD-B754-F49CF00A24BB}" type="pres">
      <dgm:prSet presAssocID="{338F4842-B91B-44E3-866C-0F1DBE735225}" presName="nodeTx" presStyleLbl="node1" presStyleIdx="1" presStyleCnt="6">
        <dgm:presLayoutVars>
          <dgm:bulletEnabled val="1"/>
        </dgm:presLayoutVars>
      </dgm:prSet>
      <dgm:spPr/>
      <dgm:t>
        <a:bodyPr/>
        <a:lstStyle/>
        <a:p>
          <a:endParaRPr lang="es-MX"/>
        </a:p>
      </dgm:t>
    </dgm:pt>
    <dgm:pt modelId="{F75AAF63-A50D-41DB-8633-177A99C8E0D6}" type="pres">
      <dgm:prSet presAssocID="{338F4842-B91B-44E3-866C-0F1DBE735225}" presName="invisiNode" presStyleLbl="node1" presStyleIdx="1" presStyleCnt="6"/>
      <dgm:spPr/>
    </dgm:pt>
    <dgm:pt modelId="{246CB055-5BC4-4CD2-995D-27D6787001B8}" type="pres">
      <dgm:prSet presAssocID="{338F4842-B91B-44E3-866C-0F1DBE735225}" presName="imagNode" presStyleLbl="fgImgPlace1" presStyleIdx="1" presStyleCnt="6"/>
      <dgm:spPr>
        <a:blipFill rotWithShape="1">
          <a:blip xmlns:r="http://schemas.openxmlformats.org/officeDocument/2006/relationships" r:embed="rId2"/>
          <a:stretch>
            <a:fillRect/>
          </a:stretch>
        </a:blipFill>
      </dgm:spPr>
    </dgm:pt>
    <dgm:pt modelId="{EC308FF3-E0DF-4582-B00D-3750E9191A17}" type="pres">
      <dgm:prSet presAssocID="{92488DA2-8C93-4055-AC0C-3442251F3BE9}" presName="sibTrans" presStyleLbl="sibTrans2D1" presStyleIdx="0" presStyleCnt="0"/>
      <dgm:spPr/>
      <dgm:t>
        <a:bodyPr/>
        <a:lstStyle/>
        <a:p>
          <a:endParaRPr lang="es-MX"/>
        </a:p>
      </dgm:t>
    </dgm:pt>
    <dgm:pt modelId="{23EB73B0-3579-4BE8-AF15-D0D6F3766152}" type="pres">
      <dgm:prSet presAssocID="{706CA460-8092-41E6-901B-2B41CA230226}" presName="compNode" presStyleCnt="0"/>
      <dgm:spPr/>
    </dgm:pt>
    <dgm:pt modelId="{545A0923-A03A-4389-9530-E6D66397D7B7}" type="pres">
      <dgm:prSet presAssocID="{706CA460-8092-41E6-901B-2B41CA230226}" presName="bkgdShape" presStyleLbl="node1" presStyleIdx="2" presStyleCnt="6"/>
      <dgm:spPr/>
      <dgm:t>
        <a:bodyPr/>
        <a:lstStyle/>
        <a:p>
          <a:endParaRPr lang="es-MX"/>
        </a:p>
      </dgm:t>
    </dgm:pt>
    <dgm:pt modelId="{61FB21B3-034D-49DD-87B0-DE1C869AD36E}" type="pres">
      <dgm:prSet presAssocID="{706CA460-8092-41E6-901B-2B41CA230226}" presName="nodeTx" presStyleLbl="node1" presStyleIdx="2" presStyleCnt="6">
        <dgm:presLayoutVars>
          <dgm:bulletEnabled val="1"/>
        </dgm:presLayoutVars>
      </dgm:prSet>
      <dgm:spPr/>
      <dgm:t>
        <a:bodyPr/>
        <a:lstStyle/>
        <a:p>
          <a:endParaRPr lang="es-MX"/>
        </a:p>
      </dgm:t>
    </dgm:pt>
    <dgm:pt modelId="{11E7F9D8-05DD-4372-8773-98F60F2C43A2}" type="pres">
      <dgm:prSet presAssocID="{706CA460-8092-41E6-901B-2B41CA230226}" presName="invisiNode" presStyleLbl="node1" presStyleIdx="2" presStyleCnt="6"/>
      <dgm:spPr/>
    </dgm:pt>
    <dgm:pt modelId="{61A8130E-FF97-40C9-9938-5357966D4279}" type="pres">
      <dgm:prSet presAssocID="{706CA460-8092-41E6-901B-2B41CA230226}" presName="imagNode" presStyleLbl="fgImgPlace1" presStyleIdx="2" presStyleCnt="6"/>
      <dgm:spPr>
        <a:blipFill rotWithShape="1">
          <a:blip xmlns:r="http://schemas.openxmlformats.org/officeDocument/2006/relationships" r:embed="rId3"/>
          <a:stretch>
            <a:fillRect/>
          </a:stretch>
        </a:blipFill>
      </dgm:spPr>
    </dgm:pt>
    <dgm:pt modelId="{0077B349-809B-477F-8424-6F252D61CBE1}" type="pres">
      <dgm:prSet presAssocID="{57290DDB-1EA1-4578-990C-97738FAF6C77}" presName="sibTrans" presStyleLbl="sibTrans2D1" presStyleIdx="0" presStyleCnt="0"/>
      <dgm:spPr/>
      <dgm:t>
        <a:bodyPr/>
        <a:lstStyle/>
        <a:p>
          <a:endParaRPr lang="es-MX"/>
        </a:p>
      </dgm:t>
    </dgm:pt>
    <dgm:pt modelId="{4A7B5D60-DE6A-40B0-A727-B39B1CEA4DDF}" type="pres">
      <dgm:prSet presAssocID="{17CA1BE5-D759-4336-B0A1-0ADFF4CD9655}" presName="compNode" presStyleCnt="0"/>
      <dgm:spPr/>
    </dgm:pt>
    <dgm:pt modelId="{F98DDD3D-C57F-4775-A335-C911867F3BC3}" type="pres">
      <dgm:prSet presAssocID="{17CA1BE5-D759-4336-B0A1-0ADFF4CD9655}" presName="bkgdShape" presStyleLbl="node1" presStyleIdx="3" presStyleCnt="6"/>
      <dgm:spPr/>
      <dgm:t>
        <a:bodyPr/>
        <a:lstStyle/>
        <a:p>
          <a:endParaRPr lang="es-MX"/>
        </a:p>
      </dgm:t>
    </dgm:pt>
    <dgm:pt modelId="{20E329C9-491F-4A44-89EE-50A371166FC2}" type="pres">
      <dgm:prSet presAssocID="{17CA1BE5-D759-4336-B0A1-0ADFF4CD9655}" presName="nodeTx" presStyleLbl="node1" presStyleIdx="3" presStyleCnt="6">
        <dgm:presLayoutVars>
          <dgm:bulletEnabled val="1"/>
        </dgm:presLayoutVars>
      </dgm:prSet>
      <dgm:spPr/>
      <dgm:t>
        <a:bodyPr/>
        <a:lstStyle/>
        <a:p>
          <a:endParaRPr lang="es-MX"/>
        </a:p>
      </dgm:t>
    </dgm:pt>
    <dgm:pt modelId="{271A76B5-7167-49CD-ADAF-ABBF8D16D28F}" type="pres">
      <dgm:prSet presAssocID="{17CA1BE5-D759-4336-B0A1-0ADFF4CD9655}" presName="invisiNode" presStyleLbl="node1" presStyleIdx="3" presStyleCnt="6"/>
      <dgm:spPr/>
    </dgm:pt>
    <dgm:pt modelId="{6B5B80B5-E71E-4FDD-9289-9C7A6852800F}" type="pres">
      <dgm:prSet presAssocID="{17CA1BE5-D759-4336-B0A1-0ADFF4CD9655}" presName="imagNode" presStyleLbl="fgImgPlace1" presStyleIdx="3" presStyleCnt="6"/>
      <dgm:spPr>
        <a:blipFill rotWithShape="1">
          <a:blip xmlns:r="http://schemas.openxmlformats.org/officeDocument/2006/relationships" r:embed="rId4"/>
          <a:stretch>
            <a:fillRect/>
          </a:stretch>
        </a:blipFill>
      </dgm:spPr>
    </dgm:pt>
    <dgm:pt modelId="{8B65EEF0-4456-475B-9972-988ADCE12907}" type="pres">
      <dgm:prSet presAssocID="{255020BF-764D-4C73-B22F-6D807BD71DAF}" presName="sibTrans" presStyleLbl="sibTrans2D1" presStyleIdx="0" presStyleCnt="0"/>
      <dgm:spPr/>
      <dgm:t>
        <a:bodyPr/>
        <a:lstStyle/>
        <a:p>
          <a:endParaRPr lang="es-MX"/>
        </a:p>
      </dgm:t>
    </dgm:pt>
    <dgm:pt modelId="{DFB74EC8-EDFB-49EE-9459-07F2F8C79402}" type="pres">
      <dgm:prSet presAssocID="{63AACCB6-A29F-4DC0-B4F9-A987B634EB50}" presName="compNode" presStyleCnt="0"/>
      <dgm:spPr/>
    </dgm:pt>
    <dgm:pt modelId="{3F46E9EA-80E7-4C39-8F84-CB1265A624C3}" type="pres">
      <dgm:prSet presAssocID="{63AACCB6-A29F-4DC0-B4F9-A987B634EB50}" presName="bkgdShape" presStyleLbl="node1" presStyleIdx="4" presStyleCnt="6"/>
      <dgm:spPr/>
      <dgm:t>
        <a:bodyPr/>
        <a:lstStyle/>
        <a:p>
          <a:endParaRPr lang="es-MX"/>
        </a:p>
      </dgm:t>
    </dgm:pt>
    <dgm:pt modelId="{B107951E-FB2F-43AB-9291-C2EC239929F1}" type="pres">
      <dgm:prSet presAssocID="{63AACCB6-A29F-4DC0-B4F9-A987B634EB50}" presName="nodeTx" presStyleLbl="node1" presStyleIdx="4" presStyleCnt="6">
        <dgm:presLayoutVars>
          <dgm:bulletEnabled val="1"/>
        </dgm:presLayoutVars>
      </dgm:prSet>
      <dgm:spPr/>
      <dgm:t>
        <a:bodyPr/>
        <a:lstStyle/>
        <a:p>
          <a:endParaRPr lang="es-MX"/>
        </a:p>
      </dgm:t>
    </dgm:pt>
    <dgm:pt modelId="{446D08EB-2232-4E9C-9239-DCBF00BC9D06}" type="pres">
      <dgm:prSet presAssocID="{63AACCB6-A29F-4DC0-B4F9-A987B634EB50}" presName="invisiNode" presStyleLbl="node1" presStyleIdx="4" presStyleCnt="6"/>
      <dgm:spPr/>
    </dgm:pt>
    <dgm:pt modelId="{35BF6926-8F7A-4780-9115-D23E4889FF67}" type="pres">
      <dgm:prSet presAssocID="{63AACCB6-A29F-4DC0-B4F9-A987B634EB50}" presName="imagNode" presStyleLbl="fgImgPlace1" presStyleIdx="4" presStyleCnt="6"/>
      <dgm:spPr>
        <a:blipFill rotWithShape="1">
          <a:blip xmlns:r="http://schemas.openxmlformats.org/officeDocument/2006/relationships" r:embed="rId5"/>
          <a:stretch>
            <a:fillRect/>
          </a:stretch>
        </a:blipFill>
      </dgm:spPr>
    </dgm:pt>
    <dgm:pt modelId="{23C15B60-34C8-4A63-93E3-B1C87C689B25}" type="pres">
      <dgm:prSet presAssocID="{1B33E0B0-CE13-4106-9937-A1C825CD4AD1}" presName="sibTrans" presStyleLbl="sibTrans2D1" presStyleIdx="0" presStyleCnt="0"/>
      <dgm:spPr/>
      <dgm:t>
        <a:bodyPr/>
        <a:lstStyle/>
        <a:p>
          <a:endParaRPr lang="es-MX"/>
        </a:p>
      </dgm:t>
    </dgm:pt>
    <dgm:pt modelId="{72312492-D174-448D-B4C2-4E5D76CA9291}" type="pres">
      <dgm:prSet presAssocID="{155DDC54-B2AD-4746-B962-C20BABD83865}" presName="compNode" presStyleCnt="0"/>
      <dgm:spPr/>
    </dgm:pt>
    <dgm:pt modelId="{C8CD7B13-3582-40DA-A4F1-2E5E1886C889}" type="pres">
      <dgm:prSet presAssocID="{155DDC54-B2AD-4746-B962-C20BABD83865}" presName="bkgdShape" presStyleLbl="node1" presStyleIdx="5" presStyleCnt="6"/>
      <dgm:spPr/>
      <dgm:t>
        <a:bodyPr/>
        <a:lstStyle/>
        <a:p>
          <a:endParaRPr lang="es-MX"/>
        </a:p>
      </dgm:t>
    </dgm:pt>
    <dgm:pt modelId="{2F7CA4F7-EAED-4814-AA28-10CE05D5A6A8}" type="pres">
      <dgm:prSet presAssocID="{155DDC54-B2AD-4746-B962-C20BABD83865}" presName="nodeTx" presStyleLbl="node1" presStyleIdx="5" presStyleCnt="6">
        <dgm:presLayoutVars>
          <dgm:bulletEnabled val="1"/>
        </dgm:presLayoutVars>
      </dgm:prSet>
      <dgm:spPr/>
      <dgm:t>
        <a:bodyPr/>
        <a:lstStyle/>
        <a:p>
          <a:endParaRPr lang="es-MX"/>
        </a:p>
      </dgm:t>
    </dgm:pt>
    <dgm:pt modelId="{95910C08-F53C-4FE2-B76A-0D6E573FB0C3}" type="pres">
      <dgm:prSet presAssocID="{155DDC54-B2AD-4746-B962-C20BABD83865}" presName="invisiNode" presStyleLbl="node1" presStyleIdx="5" presStyleCnt="6"/>
      <dgm:spPr/>
    </dgm:pt>
    <dgm:pt modelId="{F8E2E6C5-F4B9-4349-9DD2-B107A6B7AFA5}" type="pres">
      <dgm:prSet presAssocID="{155DDC54-B2AD-4746-B962-C20BABD83865}" presName="imagNode" presStyleLbl="fgImgPlace1" presStyleIdx="5" presStyleCnt="6"/>
      <dgm:spPr>
        <a:blipFill rotWithShape="1">
          <a:blip xmlns:r="http://schemas.openxmlformats.org/officeDocument/2006/relationships" r:embed="rId6"/>
          <a:stretch>
            <a:fillRect/>
          </a:stretch>
        </a:blipFill>
      </dgm:spPr>
    </dgm:pt>
  </dgm:ptLst>
  <dgm:cxnLst>
    <dgm:cxn modelId="{D244CE81-C6F1-44E9-A12B-AD550E0CA4CB}" srcId="{8BC03F3B-2B1E-4B1E-BD7D-E24C6322F837}" destId="{155DDC54-B2AD-4746-B962-C20BABD83865}" srcOrd="5" destOrd="0" parTransId="{6749A46E-7CF9-4F70-9B87-8B9C5373008B}" sibTransId="{8C13B692-86CD-4BC4-8265-412F761A35B0}"/>
    <dgm:cxn modelId="{A27D19E9-7DDE-4DA8-A101-02A9BC26CA6D}" type="presOf" srcId="{0B6BF555-94F7-4152-8844-5E3A657623FA}" destId="{2FB36D16-A0A7-4176-B160-66FF7E7C080F}" srcOrd="0" destOrd="0" presId="urn:microsoft.com/office/officeart/2005/8/layout/hList7"/>
    <dgm:cxn modelId="{4532B5D4-CD75-43AA-B55F-6EADF5818313}" type="presOf" srcId="{57290DDB-1EA1-4578-990C-97738FAF6C77}" destId="{0077B349-809B-477F-8424-6F252D61CBE1}" srcOrd="0" destOrd="0" presId="urn:microsoft.com/office/officeart/2005/8/layout/hList7"/>
    <dgm:cxn modelId="{92AF59B5-6E8A-4120-9C95-365DDB943FDC}" type="presOf" srcId="{706CA460-8092-41E6-901B-2B41CA230226}" destId="{545A0923-A03A-4389-9530-E6D66397D7B7}" srcOrd="0" destOrd="0" presId="urn:microsoft.com/office/officeart/2005/8/layout/hList7"/>
    <dgm:cxn modelId="{2F67D20F-9501-4F54-AD75-488898DD690D}" srcId="{8BC03F3B-2B1E-4B1E-BD7D-E24C6322F837}" destId="{6E75FC4A-9C98-4DF8-A922-C7D93BCEE2C2}" srcOrd="0" destOrd="0" parTransId="{B6FC669A-B53F-48F4-B0AF-16C31C7C1865}" sibTransId="{0B6BF555-94F7-4152-8844-5E3A657623FA}"/>
    <dgm:cxn modelId="{E3082735-97D5-4ECA-93B8-807B4B2F23D9}" type="presOf" srcId="{155DDC54-B2AD-4746-B962-C20BABD83865}" destId="{C8CD7B13-3582-40DA-A4F1-2E5E1886C889}" srcOrd="0" destOrd="0" presId="urn:microsoft.com/office/officeart/2005/8/layout/hList7"/>
    <dgm:cxn modelId="{E0935E03-2A00-4A44-B75C-A02140EF196C}" type="presOf" srcId="{92488DA2-8C93-4055-AC0C-3442251F3BE9}" destId="{EC308FF3-E0DF-4582-B00D-3750E9191A17}" srcOrd="0" destOrd="0" presId="urn:microsoft.com/office/officeart/2005/8/layout/hList7"/>
    <dgm:cxn modelId="{34019E49-9CAC-48BF-8218-3F4E1EE2C49B}" srcId="{8BC03F3B-2B1E-4B1E-BD7D-E24C6322F837}" destId="{338F4842-B91B-44E3-866C-0F1DBE735225}" srcOrd="1" destOrd="0" parTransId="{7F00AEB3-D82B-40E7-ABEF-6098EDB3C988}" sibTransId="{92488DA2-8C93-4055-AC0C-3442251F3BE9}"/>
    <dgm:cxn modelId="{687AF6E0-8DF6-4115-A4F6-CBC441A63E47}" type="presOf" srcId="{6E75FC4A-9C98-4DF8-A922-C7D93BCEE2C2}" destId="{BF972693-CE27-460D-BF1A-3F09CA04E0E6}" srcOrd="0" destOrd="0" presId="urn:microsoft.com/office/officeart/2005/8/layout/hList7"/>
    <dgm:cxn modelId="{3FA7F7A2-AEA2-429A-BF60-7489360EF127}" type="presOf" srcId="{63AACCB6-A29F-4DC0-B4F9-A987B634EB50}" destId="{B107951E-FB2F-43AB-9291-C2EC239929F1}" srcOrd="1" destOrd="0" presId="urn:microsoft.com/office/officeart/2005/8/layout/hList7"/>
    <dgm:cxn modelId="{F4523F77-C88B-448A-AE61-41C33F011F22}" srcId="{8BC03F3B-2B1E-4B1E-BD7D-E24C6322F837}" destId="{63AACCB6-A29F-4DC0-B4F9-A987B634EB50}" srcOrd="4" destOrd="0" parTransId="{3FFCE6FA-67C1-4C1C-8AC3-6B9C2345FCD7}" sibTransId="{1B33E0B0-CE13-4106-9937-A1C825CD4AD1}"/>
    <dgm:cxn modelId="{AC354E75-05A8-4B8C-B7D8-96A1DE9EF1E4}" type="presOf" srcId="{6E75FC4A-9C98-4DF8-A922-C7D93BCEE2C2}" destId="{A0997278-3412-4DF9-95AA-5358B9C06F70}" srcOrd="1" destOrd="0" presId="urn:microsoft.com/office/officeart/2005/8/layout/hList7"/>
    <dgm:cxn modelId="{A62B4C54-974D-48D0-A355-980DBC8A6A29}" type="presOf" srcId="{155DDC54-B2AD-4746-B962-C20BABD83865}" destId="{2F7CA4F7-EAED-4814-AA28-10CE05D5A6A8}" srcOrd="1" destOrd="0" presId="urn:microsoft.com/office/officeart/2005/8/layout/hList7"/>
    <dgm:cxn modelId="{4D51CFD8-A98F-4625-B9AE-65C0320E445B}" type="presOf" srcId="{17CA1BE5-D759-4336-B0A1-0ADFF4CD9655}" destId="{20E329C9-491F-4A44-89EE-50A371166FC2}" srcOrd="1" destOrd="0" presId="urn:microsoft.com/office/officeart/2005/8/layout/hList7"/>
    <dgm:cxn modelId="{21B2B031-0C95-4008-8A41-7F7483B8F245}" type="presOf" srcId="{338F4842-B91B-44E3-866C-0F1DBE735225}" destId="{7647CABF-8D15-4E7C-9C10-643A9691CCCA}" srcOrd="0" destOrd="0" presId="urn:microsoft.com/office/officeart/2005/8/layout/hList7"/>
    <dgm:cxn modelId="{1D2A4FF5-16DC-4E4A-993D-14B6E533F5C6}" type="presOf" srcId="{706CA460-8092-41E6-901B-2B41CA230226}" destId="{61FB21B3-034D-49DD-87B0-DE1C869AD36E}" srcOrd="1" destOrd="0" presId="urn:microsoft.com/office/officeart/2005/8/layout/hList7"/>
    <dgm:cxn modelId="{13812AEF-7EC5-4905-A9E1-E10B31B95EA7}" type="presOf" srcId="{255020BF-764D-4C73-B22F-6D807BD71DAF}" destId="{8B65EEF0-4456-475B-9972-988ADCE12907}" srcOrd="0" destOrd="0" presId="urn:microsoft.com/office/officeart/2005/8/layout/hList7"/>
    <dgm:cxn modelId="{E18AFCB5-AD93-4868-B7B1-7D31812A6059}" type="presOf" srcId="{63AACCB6-A29F-4DC0-B4F9-A987B634EB50}" destId="{3F46E9EA-80E7-4C39-8F84-CB1265A624C3}" srcOrd="0" destOrd="0" presId="urn:microsoft.com/office/officeart/2005/8/layout/hList7"/>
    <dgm:cxn modelId="{5A693CB4-0204-4CC0-9397-AF33D62CBD8D}" srcId="{8BC03F3B-2B1E-4B1E-BD7D-E24C6322F837}" destId="{706CA460-8092-41E6-901B-2B41CA230226}" srcOrd="2" destOrd="0" parTransId="{AF6A5E0A-AC19-47B8-A0AD-311B422D75DE}" sibTransId="{57290DDB-1EA1-4578-990C-97738FAF6C77}"/>
    <dgm:cxn modelId="{AC55B360-9CBD-4342-BAE0-69375F16616C}" type="presOf" srcId="{1B33E0B0-CE13-4106-9937-A1C825CD4AD1}" destId="{23C15B60-34C8-4A63-93E3-B1C87C689B25}" srcOrd="0" destOrd="0" presId="urn:microsoft.com/office/officeart/2005/8/layout/hList7"/>
    <dgm:cxn modelId="{5DA3A432-FCC7-46E9-AB33-921683BF8D0A}" type="presOf" srcId="{17CA1BE5-D759-4336-B0A1-0ADFF4CD9655}" destId="{F98DDD3D-C57F-4775-A335-C911867F3BC3}" srcOrd="0" destOrd="0" presId="urn:microsoft.com/office/officeart/2005/8/layout/hList7"/>
    <dgm:cxn modelId="{87F889E1-EBDC-4A29-B088-CA8746C326FB}" srcId="{8BC03F3B-2B1E-4B1E-BD7D-E24C6322F837}" destId="{17CA1BE5-D759-4336-B0A1-0ADFF4CD9655}" srcOrd="3" destOrd="0" parTransId="{A204A003-DF2C-4D50-B04B-F15EC00094FD}" sibTransId="{255020BF-764D-4C73-B22F-6D807BD71DAF}"/>
    <dgm:cxn modelId="{2C047E6C-7211-46F1-B4A1-C6AD95E77C45}" type="presOf" srcId="{338F4842-B91B-44E3-866C-0F1DBE735225}" destId="{1CDC5240-92E5-40AD-B754-F49CF00A24BB}" srcOrd="1" destOrd="0" presId="urn:microsoft.com/office/officeart/2005/8/layout/hList7"/>
    <dgm:cxn modelId="{3B19E11F-BC97-48F5-86E9-7F80350B6A84}" type="presOf" srcId="{8BC03F3B-2B1E-4B1E-BD7D-E24C6322F837}" destId="{3C6FA8AF-7957-435B-99FE-80446211012D}" srcOrd="0" destOrd="0" presId="urn:microsoft.com/office/officeart/2005/8/layout/hList7"/>
    <dgm:cxn modelId="{36CADD13-4309-428B-9DA7-839824034F1B}" type="presParOf" srcId="{3C6FA8AF-7957-435B-99FE-80446211012D}" destId="{7B558343-1C60-469B-8989-910DDEC45A4A}" srcOrd="0" destOrd="0" presId="urn:microsoft.com/office/officeart/2005/8/layout/hList7"/>
    <dgm:cxn modelId="{0688EE47-8EC7-43FF-8A5B-D8F58DB03798}" type="presParOf" srcId="{3C6FA8AF-7957-435B-99FE-80446211012D}" destId="{E43F8419-E262-4A50-A53C-99B24D49C67E}" srcOrd="1" destOrd="0" presId="urn:microsoft.com/office/officeart/2005/8/layout/hList7"/>
    <dgm:cxn modelId="{69C5EB9B-1EAF-4B78-A6F0-2E39BCA1B2D4}" type="presParOf" srcId="{E43F8419-E262-4A50-A53C-99B24D49C67E}" destId="{F108D496-54F1-4E7F-B00B-E66ACE5B7B59}" srcOrd="0" destOrd="0" presId="urn:microsoft.com/office/officeart/2005/8/layout/hList7"/>
    <dgm:cxn modelId="{6DFD25B9-5D03-4A3A-BA60-9B93C59EF2FC}" type="presParOf" srcId="{F108D496-54F1-4E7F-B00B-E66ACE5B7B59}" destId="{BF972693-CE27-460D-BF1A-3F09CA04E0E6}" srcOrd="0" destOrd="0" presId="urn:microsoft.com/office/officeart/2005/8/layout/hList7"/>
    <dgm:cxn modelId="{35C97DFE-60E2-4928-B337-3765586B384C}" type="presParOf" srcId="{F108D496-54F1-4E7F-B00B-E66ACE5B7B59}" destId="{A0997278-3412-4DF9-95AA-5358B9C06F70}" srcOrd="1" destOrd="0" presId="urn:microsoft.com/office/officeart/2005/8/layout/hList7"/>
    <dgm:cxn modelId="{B7410FD4-AF07-47AF-9D03-CBE2E3934188}" type="presParOf" srcId="{F108D496-54F1-4E7F-B00B-E66ACE5B7B59}" destId="{2E4E7EBC-9817-430B-89D0-124C54E67F81}" srcOrd="2" destOrd="0" presId="urn:microsoft.com/office/officeart/2005/8/layout/hList7"/>
    <dgm:cxn modelId="{4AC9161D-A979-48ED-9128-C92593C9A683}" type="presParOf" srcId="{F108D496-54F1-4E7F-B00B-E66ACE5B7B59}" destId="{081BE282-0345-4B2E-80B6-AFD2236B5483}" srcOrd="3" destOrd="0" presId="urn:microsoft.com/office/officeart/2005/8/layout/hList7"/>
    <dgm:cxn modelId="{338A2EB4-D8CC-498F-B12F-3272DF103DA9}" type="presParOf" srcId="{E43F8419-E262-4A50-A53C-99B24D49C67E}" destId="{2FB36D16-A0A7-4176-B160-66FF7E7C080F}" srcOrd="1" destOrd="0" presId="urn:microsoft.com/office/officeart/2005/8/layout/hList7"/>
    <dgm:cxn modelId="{BAA1B824-B032-4C0A-88AE-B92667BB74B5}" type="presParOf" srcId="{E43F8419-E262-4A50-A53C-99B24D49C67E}" destId="{4A86490E-3329-49ED-8654-659BDFFAD148}" srcOrd="2" destOrd="0" presId="urn:microsoft.com/office/officeart/2005/8/layout/hList7"/>
    <dgm:cxn modelId="{E392BD00-7182-4D17-8F67-5D92C8FF8120}" type="presParOf" srcId="{4A86490E-3329-49ED-8654-659BDFFAD148}" destId="{7647CABF-8D15-4E7C-9C10-643A9691CCCA}" srcOrd="0" destOrd="0" presId="urn:microsoft.com/office/officeart/2005/8/layout/hList7"/>
    <dgm:cxn modelId="{E113A465-5CDC-4DD5-9CF2-030ACA7299F6}" type="presParOf" srcId="{4A86490E-3329-49ED-8654-659BDFFAD148}" destId="{1CDC5240-92E5-40AD-B754-F49CF00A24BB}" srcOrd="1" destOrd="0" presId="urn:microsoft.com/office/officeart/2005/8/layout/hList7"/>
    <dgm:cxn modelId="{2631D17A-E4AB-494B-87D2-989213340539}" type="presParOf" srcId="{4A86490E-3329-49ED-8654-659BDFFAD148}" destId="{F75AAF63-A50D-41DB-8633-177A99C8E0D6}" srcOrd="2" destOrd="0" presId="urn:microsoft.com/office/officeart/2005/8/layout/hList7"/>
    <dgm:cxn modelId="{06484565-9316-4730-A5C9-15567516E782}" type="presParOf" srcId="{4A86490E-3329-49ED-8654-659BDFFAD148}" destId="{246CB055-5BC4-4CD2-995D-27D6787001B8}" srcOrd="3" destOrd="0" presId="urn:microsoft.com/office/officeart/2005/8/layout/hList7"/>
    <dgm:cxn modelId="{6127E6E6-19CD-495F-AB17-410E04F57F4B}" type="presParOf" srcId="{E43F8419-E262-4A50-A53C-99B24D49C67E}" destId="{EC308FF3-E0DF-4582-B00D-3750E9191A17}" srcOrd="3" destOrd="0" presId="urn:microsoft.com/office/officeart/2005/8/layout/hList7"/>
    <dgm:cxn modelId="{C1A97214-8DCD-48DC-999F-28CF7156958D}" type="presParOf" srcId="{E43F8419-E262-4A50-A53C-99B24D49C67E}" destId="{23EB73B0-3579-4BE8-AF15-D0D6F3766152}" srcOrd="4" destOrd="0" presId="urn:microsoft.com/office/officeart/2005/8/layout/hList7"/>
    <dgm:cxn modelId="{849CBB4A-C58D-435D-9BE7-8D566B6A4822}" type="presParOf" srcId="{23EB73B0-3579-4BE8-AF15-D0D6F3766152}" destId="{545A0923-A03A-4389-9530-E6D66397D7B7}" srcOrd="0" destOrd="0" presId="urn:microsoft.com/office/officeart/2005/8/layout/hList7"/>
    <dgm:cxn modelId="{6D040A26-95D5-4982-9073-FB95C8A41C01}" type="presParOf" srcId="{23EB73B0-3579-4BE8-AF15-D0D6F3766152}" destId="{61FB21B3-034D-49DD-87B0-DE1C869AD36E}" srcOrd="1" destOrd="0" presId="urn:microsoft.com/office/officeart/2005/8/layout/hList7"/>
    <dgm:cxn modelId="{03834F8B-0D70-4D8B-84A2-407925A93D28}" type="presParOf" srcId="{23EB73B0-3579-4BE8-AF15-D0D6F3766152}" destId="{11E7F9D8-05DD-4372-8773-98F60F2C43A2}" srcOrd="2" destOrd="0" presId="urn:microsoft.com/office/officeart/2005/8/layout/hList7"/>
    <dgm:cxn modelId="{848F7DD2-8E32-4470-B714-8E51301AB84B}" type="presParOf" srcId="{23EB73B0-3579-4BE8-AF15-D0D6F3766152}" destId="{61A8130E-FF97-40C9-9938-5357966D4279}" srcOrd="3" destOrd="0" presId="urn:microsoft.com/office/officeart/2005/8/layout/hList7"/>
    <dgm:cxn modelId="{A8374CA9-BB74-4A3E-ABC1-F4CC7DF808F7}" type="presParOf" srcId="{E43F8419-E262-4A50-A53C-99B24D49C67E}" destId="{0077B349-809B-477F-8424-6F252D61CBE1}" srcOrd="5" destOrd="0" presId="urn:microsoft.com/office/officeart/2005/8/layout/hList7"/>
    <dgm:cxn modelId="{D7E18E8F-6C7C-42F4-B1B6-FB8595CF3B22}" type="presParOf" srcId="{E43F8419-E262-4A50-A53C-99B24D49C67E}" destId="{4A7B5D60-DE6A-40B0-A727-B39B1CEA4DDF}" srcOrd="6" destOrd="0" presId="urn:microsoft.com/office/officeart/2005/8/layout/hList7"/>
    <dgm:cxn modelId="{EFDAFE0A-BEF4-4A47-B5BD-B6C90FF379E9}" type="presParOf" srcId="{4A7B5D60-DE6A-40B0-A727-B39B1CEA4DDF}" destId="{F98DDD3D-C57F-4775-A335-C911867F3BC3}" srcOrd="0" destOrd="0" presId="urn:microsoft.com/office/officeart/2005/8/layout/hList7"/>
    <dgm:cxn modelId="{617AA877-7F3D-485B-B313-F10A54763FEF}" type="presParOf" srcId="{4A7B5D60-DE6A-40B0-A727-B39B1CEA4DDF}" destId="{20E329C9-491F-4A44-89EE-50A371166FC2}" srcOrd="1" destOrd="0" presId="urn:microsoft.com/office/officeart/2005/8/layout/hList7"/>
    <dgm:cxn modelId="{46E6EEA1-19E0-41CD-8BF1-3BB3997D8651}" type="presParOf" srcId="{4A7B5D60-DE6A-40B0-A727-B39B1CEA4DDF}" destId="{271A76B5-7167-49CD-ADAF-ABBF8D16D28F}" srcOrd="2" destOrd="0" presId="urn:microsoft.com/office/officeart/2005/8/layout/hList7"/>
    <dgm:cxn modelId="{524C4A54-B09B-43BC-8BDC-D0E9BFB15DF8}" type="presParOf" srcId="{4A7B5D60-DE6A-40B0-A727-B39B1CEA4DDF}" destId="{6B5B80B5-E71E-4FDD-9289-9C7A6852800F}" srcOrd="3" destOrd="0" presId="urn:microsoft.com/office/officeart/2005/8/layout/hList7"/>
    <dgm:cxn modelId="{E4FA04BB-F806-4CFE-A6A1-787E2EBFE014}" type="presParOf" srcId="{E43F8419-E262-4A50-A53C-99B24D49C67E}" destId="{8B65EEF0-4456-475B-9972-988ADCE12907}" srcOrd="7" destOrd="0" presId="urn:microsoft.com/office/officeart/2005/8/layout/hList7"/>
    <dgm:cxn modelId="{74699C7F-32D5-41A4-9FF1-C5045E1ACBB4}" type="presParOf" srcId="{E43F8419-E262-4A50-A53C-99B24D49C67E}" destId="{DFB74EC8-EDFB-49EE-9459-07F2F8C79402}" srcOrd="8" destOrd="0" presId="urn:microsoft.com/office/officeart/2005/8/layout/hList7"/>
    <dgm:cxn modelId="{D261ECD4-821F-4E0A-A3C8-B469FABB9EE1}" type="presParOf" srcId="{DFB74EC8-EDFB-49EE-9459-07F2F8C79402}" destId="{3F46E9EA-80E7-4C39-8F84-CB1265A624C3}" srcOrd="0" destOrd="0" presId="urn:microsoft.com/office/officeart/2005/8/layout/hList7"/>
    <dgm:cxn modelId="{7A4A3572-348B-443A-8FE1-B16E16AD6A8B}" type="presParOf" srcId="{DFB74EC8-EDFB-49EE-9459-07F2F8C79402}" destId="{B107951E-FB2F-43AB-9291-C2EC239929F1}" srcOrd="1" destOrd="0" presId="urn:microsoft.com/office/officeart/2005/8/layout/hList7"/>
    <dgm:cxn modelId="{7B1D21A2-2C23-4BE0-AE99-5E246DC4C916}" type="presParOf" srcId="{DFB74EC8-EDFB-49EE-9459-07F2F8C79402}" destId="{446D08EB-2232-4E9C-9239-DCBF00BC9D06}" srcOrd="2" destOrd="0" presId="urn:microsoft.com/office/officeart/2005/8/layout/hList7"/>
    <dgm:cxn modelId="{C15FC99C-C83F-41D5-BC8C-0CFC01A5DD86}" type="presParOf" srcId="{DFB74EC8-EDFB-49EE-9459-07F2F8C79402}" destId="{35BF6926-8F7A-4780-9115-D23E4889FF67}" srcOrd="3" destOrd="0" presId="urn:microsoft.com/office/officeart/2005/8/layout/hList7"/>
    <dgm:cxn modelId="{2A61A82A-35D1-4A03-B0E0-0E772B1E9A54}" type="presParOf" srcId="{E43F8419-E262-4A50-A53C-99B24D49C67E}" destId="{23C15B60-34C8-4A63-93E3-B1C87C689B25}" srcOrd="9" destOrd="0" presId="urn:microsoft.com/office/officeart/2005/8/layout/hList7"/>
    <dgm:cxn modelId="{046AD422-CAA3-4F99-92E6-CCD4DDCAFAA5}" type="presParOf" srcId="{E43F8419-E262-4A50-A53C-99B24D49C67E}" destId="{72312492-D174-448D-B4C2-4E5D76CA9291}" srcOrd="10" destOrd="0" presId="urn:microsoft.com/office/officeart/2005/8/layout/hList7"/>
    <dgm:cxn modelId="{E907D3BA-011F-4628-AD6B-0F404581F398}" type="presParOf" srcId="{72312492-D174-448D-B4C2-4E5D76CA9291}" destId="{C8CD7B13-3582-40DA-A4F1-2E5E1886C889}" srcOrd="0" destOrd="0" presId="urn:microsoft.com/office/officeart/2005/8/layout/hList7"/>
    <dgm:cxn modelId="{5C7D06F1-9762-44D1-A6FD-83D0708E9EB7}" type="presParOf" srcId="{72312492-D174-448D-B4C2-4E5D76CA9291}" destId="{2F7CA4F7-EAED-4814-AA28-10CE05D5A6A8}" srcOrd="1" destOrd="0" presId="urn:microsoft.com/office/officeart/2005/8/layout/hList7"/>
    <dgm:cxn modelId="{53508119-7CF4-4CB1-995F-327BB411CB95}" type="presParOf" srcId="{72312492-D174-448D-B4C2-4E5D76CA9291}" destId="{95910C08-F53C-4FE2-B76A-0D6E573FB0C3}" srcOrd="2" destOrd="0" presId="urn:microsoft.com/office/officeart/2005/8/layout/hList7"/>
    <dgm:cxn modelId="{9D795334-53FF-4630-884B-5832277FE9EB}" type="presParOf" srcId="{72312492-D174-448D-B4C2-4E5D76CA9291}" destId="{F8E2E6C5-F4B9-4349-9DD2-B107A6B7AFA5}"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0A178E-CDC2-4D59-BB59-AB38DEBD934C}">
      <dsp:nvSpPr>
        <dsp:cNvPr id="0" name=""/>
        <dsp:cNvSpPr/>
      </dsp:nvSpPr>
      <dsp:spPr>
        <a:xfrm>
          <a:off x="0" y="229955"/>
          <a:ext cx="7643192" cy="1785600"/>
        </a:xfrm>
        <a:prstGeom prst="rect">
          <a:avLst/>
        </a:prstGeom>
        <a:solidFill>
          <a:schemeClr val="accent1">
            <a:lumMod val="40000"/>
            <a:lumOff val="60000"/>
          </a:schemeClr>
        </a:solidFill>
        <a:ln w="9525" cap="rnd" cmpd="sng" algn="ctr">
          <a:solidFill>
            <a:schemeClr val="accent3">
              <a:hueOff val="0"/>
              <a:satOff val="0"/>
              <a:lumOff val="0"/>
              <a:alphaOff val="0"/>
            </a:schemeClr>
          </a:solidFill>
          <a:prstDash val="solid"/>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440944" tIns="251968" rIns="440944" bIns="251968" numCol="1" spcCol="1270" anchor="ctr" anchorCtr="0">
          <a:noAutofit/>
        </a:bodyPr>
        <a:lstStyle/>
        <a:p>
          <a:pPr lvl="0" algn="ctr" defTabSz="2755900">
            <a:lnSpc>
              <a:spcPct val="90000"/>
            </a:lnSpc>
            <a:spcBef>
              <a:spcPct val="0"/>
            </a:spcBef>
            <a:spcAft>
              <a:spcPct val="35000"/>
            </a:spcAft>
          </a:pPr>
          <a:r>
            <a:rPr lang="es-MX" sz="6200" kern="1200" dirty="0" smtClean="0">
              <a:latin typeface="Arial" pitchFamily="34" charset="0"/>
              <a:cs typeface="Arial" pitchFamily="34" charset="0"/>
            </a:rPr>
            <a:t>Política Económica</a:t>
          </a:r>
          <a:endParaRPr lang="es-MX" sz="6200" kern="1200" dirty="0">
            <a:latin typeface="Arial" pitchFamily="34" charset="0"/>
            <a:cs typeface="Arial" pitchFamily="34" charset="0"/>
          </a:endParaRPr>
        </a:p>
      </dsp:txBody>
      <dsp:txXfrm>
        <a:off x="0" y="229955"/>
        <a:ext cx="7643192" cy="1785600"/>
      </dsp:txXfrm>
    </dsp:sp>
    <dsp:sp modelId="{4784FABC-A484-4F5C-BA57-8C3DCA318FD3}">
      <dsp:nvSpPr>
        <dsp:cNvPr id="0" name=""/>
        <dsp:cNvSpPr/>
      </dsp:nvSpPr>
      <dsp:spPr>
        <a:xfrm>
          <a:off x="0" y="2015556"/>
          <a:ext cx="7643192" cy="272304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a:innerShdw blurRad="25400" dist="12700" dir="13500000">
            <a:srgbClr val="000000">
              <a:alpha val="45000"/>
            </a:srgbClr>
          </a:inn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2024" tIns="192024" rIns="256032" bIns="288036" numCol="1" spcCol="1270" anchor="t" anchorCtr="0">
          <a:noAutofit/>
        </a:bodyPr>
        <a:lstStyle/>
        <a:p>
          <a:pPr marL="285750" lvl="1" indent="-285750" algn="ctr" defTabSz="1600200">
            <a:lnSpc>
              <a:spcPct val="90000"/>
            </a:lnSpc>
            <a:spcBef>
              <a:spcPct val="0"/>
            </a:spcBef>
            <a:spcAft>
              <a:spcPct val="15000"/>
            </a:spcAft>
            <a:buChar char="••"/>
          </a:pPr>
          <a:r>
            <a:rPr lang="es-MX" sz="3600" kern="1200" dirty="0" smtClean="0">
              <a:solidFill>
                <a:srgbClr val="002060"/>
              </a:solidFill>
              <a:latin typeface="Arial" pitchFamily="34" charset="0"/>
              <a:cs typeface="Arial" pitchFamily="34" charset="0"/>
            </a:rPr>
            <a:t>Conjunto de acciones legales y decisorias adoptadas para el logro de objetivos a corto o largo plazo en materia económica.</a:t>
          </a:r>
          <a:endParaRPr lang="es-MX" sz="3600" kern="1200" dirty="0">
            <a:solidFill>
              <a:srgbClr val="002060"/>
            </a:solidFill>
            <a:latin typeface="Arial" pitchFamily="34" charset="0"/>
            <a:cs typeface="Arial" pitchFamily="34" charset="0"/>
          </a:endParaRPr>
        </a:p>
      </dsp:txBody>
      <dsp:txXfrm>
        <a:off x="0" y="2015556"/>
        <a:ext cx="7643192" cy="27230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20AF16-9021-446B-903A-1503B6951AC1}">
      <dsp:nvSpPr>
        <dsp:cNvPr id="0" name=""/>
        <dsp:cNvSpPr/>
      </dsp:nvSpPr>
      <dsp:spPr>
        <a:xfrm>
          <a:off x="1607" y="1133876"/>
          <a:ext cx="3427660" cy="2056596"/>
        </a:xfrm>
        <a:prstGeom prst="roundRect">
          <a:avLst>
            <a:gd name="adj" fmla="val 10000"/>
          </a:avLst>
        </a:prstGeom>
        <a:gradFill rotWithShape="0">
          <a:gsLst>
            <a:gs pos="0">
              <a:schemeClr val="accent4">
                <a:hueOff val="0"/>
                <a:satOff val="0"/>
                <a:lumOff val="0"/>
                <a:alphaOff val="0"/>
                <a:tint val="98000"/>
                <a:hueMod val="94000"/>
                <a:satMod val="130000"/>
                <a:lumMod val="138000"/>
              </a:schemeClr>
            </a:gs>
            <a:gs pos="100000">
              <a:schemeClr val="accent4">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s-MX" sz="3100" kern="1200" dirty="0" smtClean="0">
              <a:latin typeface="Arial" pitchFamily="34" charset="0"/>
              <a:cs typeface="Arial" pitchFamily="34" charset="0"/>
            </a:rPr>
            <a:t>Opinión general de economistas</a:t>
          </a:r>
          <a:endParaRPr lang="es-MX" sz="3100" kern="1200" dirty="0">
            <a:latin typeface="Arial" pitchFamily="34" charset="0"/>
            <a:cs typeface="Arial" pitchFamily="34" charset="0"/>
          </a:endParaRPr>
        </a:p>
      </dsp:txBody>
      <dsp:txXfrm>
        <a:off x="61843" y="1194112"/>
        <a:ext cx="3307188" cy="1936124"/>
      </dsp:txXfrm>
    </dsp:sp>
    <dsp:sp modelId="{E9A743B6-386F-4E40-AB29-5D3822CA18D7}">
      <dsp:nvSpPr>
        <dsp:cNvPr id="0" name=""/>
        <dsp:cNvSpPr/>
      </dsp:nvSpPr>
      <dsp:spPr>
        <a:xfrm>
          <a:off x="3730902" y="1737145"/>
          <a:ext cx="726664" cy="850059"/>
        </a:xfrm>
        <a:prstGeom prst="rightArrow">
          <a:avLst>
            <a:gd name="adj1" fmla="val 60000"/>
            <a:gd name="adj2" fmla="val 50000"/>
          </a:avLst>
        </a:prstGeom>
        <a:gradFill rotWithShape="0">
          <a:gsLst>
            <a:gs pos="0">
              <a:schemeClr val="accent4">
                <a:hueOff val="0"/>
                <a:satOff val="0"/>
                <a:lumOff val="0"/>
                <a:alphaOff val="0"/>
                <a:tint val="98000"/>
                <a:hueMod val="94000"/>
                <a:satMod val="130000"/>
                <a:lumMod val="138000"/>
              </a:schemeClr>
            </a:gs>
            <a:gs pos="100000">
              <a:schemeClr val="accent4">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s-MX" sz="2500" kern="1200">
            <a:latin typeface="Arial" pitchFamily="34" charset="0"/>
            <a:cs typeface="Arial" pitchFamily="34" charset="0"/>
          </a:endParaRPr>
        </a:p>
      </dsp:txBody>
      <dsp:txXfrm>
        <a:off x="3730902" y="1907157"/>
        <a:ext cx="508665" cy="510035"/>
      </dsp:txXfrm>
    </dsp:sp>
    <dsp:sp modelId="{40E989F4-CB8C-4CAC-84A0-AE51C5D9261F}">
      <dsp:nvSpPr>
        <dsp:cNvPr id="0" name=""/>
        <dsp:cNvSpPr/>
      </dsp:nvSpPr>
      <dsp:spPr>
        <a:xfrm>
          <a:off x="4800332" y="1133876"/>
          <a:ext cx="3427660" cy="2056596"/>
        </a:xfrm>
        <a:prstGeom prst="roundRect">
          <a:avLst>
            <a:gd name="adj" fmla="val 10000"/>
          </a:avLst>
        </a:prstGeom>
        <a:gradFill rotWithShape="0">
          <a:gsLst>
            <a:gs pos="0">
              <a:schemeClr val="accent4">
                <a:hueOff val="-3650173"/>
                <a:satOff val="12174"/>
                <a:lumOff val="19216"/>
                <a:alphaOff val="0"/>
                <a:tint val="98000"/>
                <a:hueMod val="94000"/>
                <a:satMod val="130000"/>
                <a:lumMod val="138000"/>
              </a:schemeClr>
            </a:gs>
            <a:gs pos="100000">
              <a:schemeClr val="accent4">
                <a:hueOff val="-3650173"/>
                <a:satOff val="12174"/>
                <a:lumOff val="19216"/>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s-MX" sz="3100" kern="1200" dirty="0" smtClean="0">
              <a:latin typeface="Arial" pitchFamily="34" charset="0"/>
              <a:cs typeface="Arial" pitchFamily="34" charset="0"/>
            </a:rPr>
            <a:t>Los indicadores no han funcionado como se esperaba</a:t>
          </a:r>
          <a:endParaRPr lang="es-MX" sz="3100" kern="1200" dirty="0">
            <a:latin typeface="Arial" pitchFamily="34" charset="0"/>
            <a:cs typeface="Arial" pitchFamily="34" charset="0"/>
          </a:endParaRPr>
        </a:p>
      </dsp:txBody>
      <dsp:txXfrm>
        <a:off x="4860568" y="1194112"/>
        <a:ext cx="3307188" cy="19361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5978A5-B96B-44D8-9B19-447037D2AB58}">
      <dsp:nvSpPr>
        <dsp:cNvPr id="0" name=""/>
        <dsp:cNvSpPr/>
      </dsp:nvSpPr>
      <dsp:spPr>
        <a:xfrm>
          <a:off x="655796" y="297"/>
          <a:ext cx="2161877" cy="1297126"/>
        </a:xfrm>
        <a:prstGeom prst="rect">
          <a:avLst/>
        </a:prstGeom>
        <a:gradFill rotWithShape="0">
          <a:gsLst>
            <a:gs pos="0">
              <a:schemeClr val="accent2">
                <a:hueOff val="0"/>
                <a:satOff val="0"/>
                <a:lumOff val="0"/>
                <a:alphaOff val="0"/>
                <a:tint val="98000"/>
                <a:hueMod val="94000"/>
                <a:satMod val="130000"/>
                <a:lumMod val="138000"/>
              </a:schemeClr>
            </a:gs>
            <a:gs pos="100000">
              <a:schemeClr val="accent2">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itchFamily="34" charset="0"/>
              <a:cs typeface="Arial" pitchFamily="34" charset="0"/>
            </a:rPr>
            <a:t>PIB (Producto Interno Bruto)</a:t>
          </a:r>
          <a:endParaRPr lang="es-MX" sz="2300" b="1" kern="1200" dirty="0">
            <a:latin typeface="Arial" pitchFamily="34" charset="0"/>
            <a:cs typeface="Arial" pitchFamily="34" charset="0"/>
          </a:endParaRPr>
        </a:p>
      </dsp:txBody>
      <dsp:txXfrm>
        <a:off x="655796" y="297"/>
        <a:ext cx="2161877" cy="1297126"/>
      </dsp:txXfrm>
    </dsp:sp>
    <dsp:sp modelId="{9695026A-39F8-4696-BA38-D44894CFFA21}">
      <dsp:nvSpPr>
        <dsp:cNvPr id="0" name=""/>
        <dsp:cNvSpPr/>
      </dsp:nvSpPr>
      <dsp:spPr>
        <a:xfrm>
          <a:off x="3033861" y="297"/>
          <a:ext cx="2161877" cy="1297126"/>
        </a:xfrm>
        <a:prstGeom prst="rect">
          <a:avLst/>
        </a:prstGeom>
        <a:gradFill rotWithShape="0">
          <a:gsLst>
            <a:gs pos="0">
              <a:schemeClr val="accent3">
                <a:hueOff val="0"/>
                <a:satOff val="0"/>
                <a:lumOff val="0"/>
                <a:alphaOff val="0"/>
                <a:tint val="98000"/>
                <a:hueMod val="94000"/>
                <a:satMod val="130000"/>
                <a:lumMod val="138000"/>
              </a:schemeClr>
            </a:gs>
            <a:gs pos="100000">
              <a:schemeClr val="accent3">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itchFamily="34" charset="0"/>
              <a:cs typeface="Arial" pitchFamily="34" charset="0"/>
            </a:rPr>
            <a:t>Inflación</a:t>
          </a:r>
          <a:endParaRPr lang="es-MX" sz="2300" b="1" kern="1200" dirty="0">
            <a:latin typeface="Arial" pitchFamily="34" charset="0"/>
            <a:cs typeface="Arial" pitchFamily="34" charset="0"/>
          </a:endParaRPr>
        </a:p>
      </dsp:txBody>
      <dsp:txXfrm>
        <a:off x="3033861" y="297"/>
        <a:ext cx="2161877" cy="1297126"/>
      </dsp:txXfrm>
    </dsp:sp>
    <dsp:sp modelId="{8B360983-838E-47A1-8223-586AAD75E112}">
      <dsp:nvSpPr>
        <dsp:cNvPr id="0" name=""/>
        <dsp:cNvSpPr/>
      </dsp:nvSpPr>
      <dsp:spPr>
        <a:xfrm>
          <a:off x="5411926" y="297"/>
          <a:ext cx="2161877" cy="1297126"/>
        </a:xfrm>
        <a:prstGeom prst="rect">
          <a:avLst/>
        </a:prstGeom>
        <a:gradFill rotWithShape="0">
          <a:gsLst>
            <a:gs pos="0">
              <a:schemeClr val="accent4">
                <a:hueOff val="0"/>
                <a:satOff val="0"/>
                <a:lumOff val="0"/>
                <a:alphaOff val="0"/>
                <a:tint val="98000"/>
                <a:hueMod val="94000"/>
                <a:satMod val="130000"/>
                <a:lumMod val="138000"/>
              </a:schemeClr>
            </a:gs>
            <a:gs pos="100000">
              <a:schemeClr val="accent4">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itchFamily="34" charset="0"/>
              <a:cs typeface="Arial" pitchFamily="34" charset="0"/>
            </a:rPr>
            <a:t>Sector financiero</a:t>
          </a:r>
          <a:endParaRPr lang="es-MX" sz="2300" b="1" kern="1200" dirty="0">
            <a:latin typeface="Arial" pitchFamily="34" charset="0"/>
            <a:cs typeface="Arial" pitchFamily="34" charset="0"/>
          </a:endParaRPr>
        </a:p>
      </dsp:txBody>
      <dsp:txXfrm>
        <a:off x="5411926" y="297"/>
        <a:ext cx="2161877" cy="1297126"/>
      </dsp:txXfrm>
    </dsp:sp>
    <dsp:sp modelId="{082B540D-6EE0-479D-8CE9-5C5BD9FECB7B}">
      <dsp:nvSpPr>
        <dsp:cNvPr id="0" name=""/>
        <dsp:cNvSpPr/>
      </dsp:nvSpPr>
      <dsp:spPr>
        <a:xfrm>
          <a:off x="655796" y="1513611"/>
          <a:ext cx="2161877" cy="1297126"/>
        </a:xfrm>
        <a:prstGeom prst="rect">
          <a:avLst/>
        </a:prstGeom>
        <a:gradFill rotWithShape="0">
          <a:gsLst>
            <a:gs pos="0">
              <a:schemeClr val="accent5">
                <a:hueOff val="0"/>
                <a:satOff val="0"/>
                <a:lumOff val="0"/>
                <a:alphaOff val="0"/>
                <a:tint val="98000"/>
                <a:hueMod val="94000"/>
                <a:satMod val="130000"/>
                <a:lumMod val="138000"/>
              </a:schemeClr>
            </a:gs>
            <a:gs pos="100000">
              <a:schemeClr val="accent5">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itchFamily="34" charset="0"/>
              <a:cs typeface="Arial" pitchFamily="34" charset="0"/>
            </a:rPr>
            <a:t>Petróleo y gas</a:t>
          </a:r>
          <a:endParaRPr lang="es-MX" sz="2300" b="1" kern="1200" dirty="0">
            <a:latin typeface="Arial" pitchFamily="34" charset="0"/>
            <a:cs typeface="Arial" pitchFamily="34" charset="0"/>
          </a:endParaRPr>
        </a:p>
      </dsp:txBody>
      <dsp:txXfrm>
        <a:off x="655796" y="1513611"/>
        <a:ext cx="2161877" cy="1297126"/>
      </dsp:txXfrm>
    </dsp:sp>
    <dsp:sp modelId="{8C2097B8-65FB-4131-B4C7-86FAE27C9BC3}">
      <dsp:nvSpPr>
        <dsp:cNvPr id="0" name=""/>
        <dsp:cNvSpPr/>
      </dsp:nvSpPr>
      <dsp:spPr>
        <a:xfrm>
          <a:off x="3033861" y="1513611"/>
          <a:ext cx="2161877" cy="1297126"/>
        </a:xfrm>
        <a:prstGeom prst="rect">
          <a:avLst/>
        </a:prstGeom>
        <a:gradFill rotWithShape="0">
          <a:gsLst>
            <a:gs pos="0">
              <a:schemeClr val="accent6">
                <a:hueOff val="0"/>
                <a:satOff val="0"/>
                <a:lumOff val="0"/>
                <a:alphaOff val="0"/>
                <a:tint val="98000"/>
                <a:hueMod val="94000"/>
                <a:satMod val="130000"/>
                <a:lumMod val="138000"/>
              </a:schemeClr>
            </a:gs>
            <a:gs pos="100000">
              <a:schemeClr val="accent6">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itchFamily="34" charset="0"/>
              <a:cs typeface="Arial" pitchFamily="34" charset="0"/>
            </a:rPr>
            <a:t>Mercado laboral</a:t>
          </a:r>
          <a:endParaRPr lang="es-MX" sz="2300" b="1" kern="1200" dirty="0">
            <a:latin typeface="Arial" pitchFamily="34" charset="0"/>
            <a:cs typeface="Arial" pitchFamily="34" charset="0"/>
          </a:endParaRPr>
        </a:p>
      </dsp:txBody>
      <dsp:txXfrm>
        <a:off x="3033861" y="1513611"/>
        <a:ext cx="2161877" cy="1297126"/>
      </dsp:txXfrm>
    </dsp:sp>
    <dsp:sp modelId="{24E6E6E1-DB25-4153-9B52-E59D1282E869}">
      <dsp:nvSpPr>
        <dsp:cNvPr id="0" name=""/>
        <dsp:cNvSpPr/>
      </dsp:nvSpPr>
      <dsp:spPr>
        <a:xfrm>
          <a:off x="5411926" y="1513611"/>
          <a:ext cx="2161877" cy="1297126"/>
        </a:xfrm>
        <a:prstGeom prst="rect">
          <a:avLst/>
        </a:prstGeom>
        <a:gradFill rotWithShape="0">
          <a:gsLst>
            <a:gs pos="0">
              <a:schemeClr val="accent2">
                <a:hueOff val="0"/>
                <a:satOff val="0"/>
                <a:lumOff val="0"/>
                <a:alphaOff val="0"/>
                <a:tint val="98000"/>
                <a:hueMod val="94000"/>
                <a:satMod val="130000"/>
                <a:lumMod val="138000"/>
              </a:schemeClr>
            </a:gs>
            <a:gs pos="100000">
              <a:schemeClr val="accent2">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itchFamily="34" charset="0"/>
              <a:cs typeface="Arial" pitchFamily="34" charset="0"/>
            </a:rPr>
            <a:t>Banca de desarrollo y pensiones</a:t>
          </a:r>
          <a:endParaRPr lang="es-MX" sz="2300" b="1" kern="1200" dirty="0">
            <a:latin typeface="Arial" pitchFamily="34" charset="0"/>
            <a:cs typeface="Arial" pitchFamily="34" charset="0"/>
          </a:endParaRPr>
        </a:p>
      </dsp:txBody>
      <dsp:txXfrm>
        <a:off x="5411926" y="1513611"/>
        <a:ext cx="2161877" cy="1297126"/>
      </dsp:txXfrm>
    </dsp:sp>
    <dsp:sp modelId="{23DD040F-3B9B-4756-8069-327C5D53860A}">
      <dsp:nvSpPr>
        <dsp:cNvPr id="0" name=""/>
        <dsp:cNvSpPr/>
      </dsp:nvSpPr>
      <dsp:spPr>
        <a:xfrm>
          <a:off x="1844828" y="3026925"/>
          <a:ext cx="2161877" cy="1297126"/>
        </a:xfrm>
        <a:prstGeom prst="rect">
          <a:avLst/>
        </a:prstGeom>
        <a:gradFill rotWithShape="0">
          <a:gsLst>
            <a:gs pos="0">
              <a:schemeClr val="accent3">
                <a:hueOff val="0"/>
                <a:satOff val="0"/>
                <a:lumOff val="0"/>
                <a:alphaOff val="0"/>
                <a:tint val="98000"/>
                <a:hueMod val="94000"/>
                <a:satMod val="130000"/>
                <a:lumMod val="138000"/>
              </a:schemeClr>
            </a:gs>
            <a:gs pos="100000">
              <a:schemeClr val="accent3">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itchFamily="34" charset="0"/>
              <a:cs typeface="Arial" pitchFamily="34" charset="0"/>
            </a:rPr>
            <a:t>Sector externo</a:t>
          </a:r>
          <a:endParaRPr lang="es-MX" sz="2300" b="1" kern="1200" dirty="0">
            <a:latin typeface="Arial" pitchFamily="34" charset="0"/>
            <a:cs typeface="Arial" pitchFamily="34" charset="0"/>
          </a:endParaRPr>
        </a:p>
      </dsp:txBody>
      <dsp:txXfrm>
        <a:off x="1844828" y="3026925"/>
        <a:ext cx="2161877" cy="1297126"/>
      </dsp:txXfrm>
    </dsp:sp>
    <dsp:sp modelId="{2D54050A-E61D-450D-BBF7-57D49FDE9A16}">
      <dsp:nvSpPr>
        <dsp:cNvPr id="0" name=""/>
        <dsp:cNvSpPr/>
      </dsp:nvSpPr>
      <dsp:spPr>
        <a:xfrm>
          <a:off x="4222893" y="3026925"/>
          <a:ext cx="2161877" cy="1297126"/>
        </a:xfrm>
        <a:prstGeom prst="rect">
          <a:avLst/>
        </a:prstGeom>
        <a:gradFill rotWithShape="0">
          <a:gsLst>
            <a:gs pos="0">
              <a:schemeClr val="accent4">
                <a:hueOff val="0"/>
                <a:satOff val="0"/>
                <a:lumOff val="0"/>
                <a:alphaOff val="0"/>
                <a:tint val="98000"/>
                <a:hueMod val="94000"/>
                <a:satMod val="130000"/>
                <a:lumMod val="138000"/>
              </a:schemeClr>
            </a:gs>
            <a:gs pos="100000">
              <a:schemeClr val="accent4">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latin typeface="Arial" pitchFamily="34" charset="0"/>
              <a:cs typeface="Arial" pitchFamily="34" charset="0"/>
            </a:rPr>
            <a:t>Cuenta corriente</a:t>
          </a:r>
          <a:endParaRPr lang="es-MX" sz="2300" b="1" kern="1200" dirty="0">
            <a:latin typeface="Arial" pitchFamily="34" charset="0"/>
            <a:cs typeface="Arial" pitchFamily="34" charset="0"/>
          </a:endParaRPr>
        </a:p>
      </dsp:txBody>
      <dsp:txXfrm>
        <a:off x="4222893" y="3026925"/>
        <a:ext cx="2161877" cy="12971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8EDB70-6B6D-4047-AA4D-5DA737DAE377}">
      <dsp:nvSpPr>
        <dsp:cNvPr id="0" name=""/>
        <dsp:cNvSpPr/>
      </dsp:nvSpPr>
      <dsp:spPr>
        <a:xfrm rot="16200000">
          <a:off x="221" y="41433"/>
          <a:ext cx="2536805" cy="2536805"/>
        </a:xfrm>
        <a:prstGeom prst="upArrow">
          <a:avLst>
            <a:gd name="adj1" fmla="val 50000"/>
            <a:gd name="adj2" fmla="val 35000"/>
          </a:avLst>
        </a:prstGeom>
        <a:solidFill>
          <a:schemeClr val="accent1">
            <a:hueOff val="0"/>
            <a:satOff val="0"/>
            <a:lumOff val="0"/>
            <a:alphaOff val="0"/>
          </a:schemeClr>
        </a:solidFill>
        <a:ln w="127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es-MX" sz="3100" kern="1200" dirty="0" smtClean="0">
              <a:latin typeface="Arial" pitchFamily="34" charset="0"/>
              <a:cs typeface="Arial" pitchFamily="34" charset="0"/>
            </a:rPr>
            <a:t>Tasa de interés</a:t>
          </a:r>
          <a:endParaRPr lang="es-MX" sz="3100" kern="1200" dirty="0">
            <a:latin typeface="Arial" pitchFamily="34" charset="0"/>
            <a:cs typeface="Arial" pitchFamily="34" charset="0"/>
          </a:endParaRPr>
        </a:p>
      </dsp:txBody>
      <dsp:txXfrm rot="5400000">
        <a:off x="444163" y="675633"/>
        <a:ext cx="2092864" cy="1268403"/>
      </dsp:txXfrm>
    </dsp:sp>
    <dsp:sp modelId="{5E56C6C1-DE6B-444B-8292-39F88537E5A4}">
      <dsp:nvSpPr>
        <dsp:cNvPr id="0" name=""/>
        <dsp:cNvSpPr/>
      </dsp:nvSpPr>
      <dsp:spPr>
        <a:xfrm rot="5400000">
          <a:off x="2791565" y="41433"/>
          <a:ext cx="2536805" cy="2536805"/>
        </a:xfrm>
        <a:prstGeom prst="upArrow">
          <a:avLst>
            <a:gd name="adj1" fmla="val 50000"/>
            <a:gd name="adj2" fmla="val 35000"/>
          </a:avLst>
        </a:prstGeom>
        <a:solidFill>
          <a:schemeClr val="accent1">
            <a:hueOff val="0"/>
            <a:satOff val="0"/>
            <a:lumOff val="0"/>
            <a:alphaOff val="0"/>
          </a:schemeClr>
        </a:solidFill>
        <a:ln w="1270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es-MX" sz="3100" kern="1200" dirty="0" smtClean="0">
              <a:latin typeface="Arial" pitchFamily="34" charset="0"/>
              <a:cs typeface="Arial" pitchFamily="34" charset="0"/>
            </a:rPr>
            <a:t>Tipo de cambio</a:t>
          </a:r>
          <a:endParaRPr lang="es-MX" sz="3100" kern="1200" dirty="0">
            <a:latin typeface="Arial" pitchFamily="34" charset="0"/>
            <a:cs typeface="Arial" pitchFamily="34" charset="0"/>
          </a:endParaRPr>
        </a:p>
      </dsp:txBody>
      <dsp:txXfrm rot="-5400000">
        <a:off x="2791566" y="675634"/>
        <a:ext cx="2092864" cy="12684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72693-CE27-460D-BF1A-3F09CA04E0E6}">
      <dsp:nvSpPr>
        <dsp:cNvPr id="0" name=""/>
        <dsp:cNvSpPr/>
      </dsp:nvSpPr>
      <dsp:spPr>
        <a:xfrm>
          <a:off x="105" y="0"/>
          <a:ext cx="1404999" cy="4324350"/>
        </a:xfrm>
        <a:prstGeom prst="roundRect">
          <a:avLst>
            <a:gd name="adj" fmla="val 10000"/>
          </a:avLst>
        </a:prstGeom>
        <a:gradFill rotWithShape="0">
          <a:gsLst>
            <a:gs pos="0">
              <a:schemeClr val="accent2">
                <a:hueOff val="0"/>
                <a:satOff val="0"/>
                <a:lumOff val="0"/>
                <a:alphaOff val="0"/>
                <a:tint val="98000"/>
                <a:hueMod val="94000"/>
                <a:satMod val="130000"/>
                <a:lumMod val="138000"/>
              </a:schemeClr>
            </a:gs>
            <a:gs pos="100000">
              <a:schemeClr val="accent2">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latin typeface="Arial Narrow" pitchFamily="34" charset="0"/>
            </a:rPr>
            <a:t>Reducción de tarifas eléctricas</a:t>
          </a:r>
          <a:endParaRPr lang="es-MX" sz="1500" b="1" kern="1200" dirty="0">
            <a:latin typeface="Arial Narrow" pitchFamily="34" charset="0"/>
          </a:endParaRPr>
        </a:p>
      </dsp:txBody>
      <dsp:txXfrm>
        <a:off x="105" y="1729740"/>
        <a:ext cx="1404999" cy="1729740"/>
      </dsp:txXfrm>
    </dsp:sp>
    <dsp:sp modelId="{081BE282-0345-4B2E-80B6-AFD2236B5483}">
      <dsp:nvSpPr>
        <dsp:cNvPr id="0" name=""/>
        <dsp:cNvSpPr/>
      </dsp:nvSpPr>
      <dsp:spPr>
        <a:xfrm>
          <a:off x="42255" y="259461"/>
          <a:ext cx="1320699" cy="1440008"/>
        </a:xfrm>
        <a:prstGeom prst="ellipse">
          <a:avLst/>
        </a:prstGeom>
        <a:blipFill rotWithShape="1">
          <a:blip xmlns:r="http://schemas.openxmlformats.org/officeDocument/2006/relationships" r:embed="rId1"/>
          <a:stretch>
            <a:fillRect/>
          </a:stretch>
        </a:blip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1">
          <a:scrgbClr r="0" g="0" b="0"/>
        </a:fillRef>
        <a:effectRef idx="3">
          <a:scrgbClr r="0" g="0" b="0"/>
        </a:effectRef>
        <a:fontRef idx="minor"/>
      </dsp:style>
    </dsp:sp>
    <dsp:sp modelId="{7647CABF-8D15-4E7C-9C10-643A9691CCCA}">
      <dsp:nvSpPr>
        <dsp:cNvPr id="0" name=""/>
        <dsp:cNvSpPr/>
      </dsp:nvSpPr>
      <dsp:spPr>
        <a:xfrm>
          <a:off x="1447255" y="0"/>
          <a:ext cx="1404999" cy="4324350"/>
        </a:xfrm>
        <a:prstGeom prst="roundRect">
          <a:avLst>
            <a:gd name="adj" fmla="val 10000"/>
          </a:avLst>
        </a:prstGeom>
        <a:gradFill rotWithShape="0">
          <a:gsLst>
            <a:gs pos="0">
              <a:schemeClr val="accent3">
                <a:hueOff val="0"/>
                <a:satOff val="0"/>
                <a:lumOff val="0"/>
                <a:alphaOff val="0"/>
                <a:tint val="98000"/>
                <a:hueMod val="94000"/>
                <a:satMod val="130000"/>
                <a:lumMod val="138000"/>
              </a:schemeClr>
            </a:gs>
            <a:gs pos="100000">
              <a:schemeClr val="accent3">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latin typeface="Arial Narrow" pitchFamily="34" charset="0"/>
            </a:rPr>
            <a:t>Fin a gasolinazos</a:t>
          </a:r>
          <a:endParaRPr lang="es-MX" sz="1500" b="1" kern="1200" dirty="0">
            <a:latin typeface="Arial Narrow" pitchFamily="34" charset="0"/>
          </a:endParaRPr>
        </a:p>
      </dsp:txBody>
      <dsp:txXfrm>
        <a:off x="1447255" y="1729740"/>
        <a:ext cx="1404999" cy="1729740"/>
      </dsp:txXfrm>
    </dsp:sp>
    <dsp:sp modelId="{246CB055-5BC4-4CD2-995D-27D6787001B8}">
      <dsp:nvSpPr>
        <dsp:cNvPr id="0" name=""/>
        <dsp:cNvSpPr/>
      </dsp:nvSpPr>
      <dsp:spPr>
        <a:xfrm>
          <a:off x="1489405" y="259461"/>
          <a:ext cx="1320699" cy="1440008"/>
        </a:xfrm>
        <a:prstGeom prst="ellipse">
          <a:avLst/>
        </a:prstGeom>
        <a:blipFill rotWithShape="1">
          <a:blip xmlns:r="http://schemas.openxmlformats.org/officeDocument/2006/relationships" r:embed="rId2"/>
          <a:stretch>
            <a:fillRect/>
          </a:stretch>
        </a:blip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1">
          <a:scrgbClr r="0" g="0" b="0"/>
        </a:fillRef>
        <a:effectRef idx="3">
          <a:scrgbClr r="0" g="0" b="0"/>
        </a:effectRef>
        <a:fontRef idx="minor"/>
      </dsp:style>
    </dsp:sp>
    <dsp:sp modelId="{545A0923-A03A-4389-9530-E6D66397D7B7}">
      <dsp:nvSpPr>
        <dsp:cNvPr id="0" name=""/>
        <dsp:cNvSpPr/>
      </dsp:nvSpPr>
      <dsp:spPr>
        <a:xfrm>
          <a:off x="2894405" y="0"/>
          <a:ext cx="1404999" cy="4324350"/>
        </a:xfrm>
        <a:prstGeom prst="roundRect">
          <a:avLst>
            <a:gd name="adj" fmla="val 10000"/>
          </a:avLst>
        </a:prstGeom>
        <a:gradFill rotWithShape="0">
          <a:gsLst>
            <a:gs pos="0">
              <a:schemeClr val="accent4">
                <a:hueOff val="0"/>
                <a:satOff val="0"/>
                <a:lumOff val="0"/>
                <a:alphaOff val="0"/>
                <a:tint val="98000"/>
                <a:hueMod val="94000"/>
                <a:satMod val="130000"/>
                <a:lumMod val="138000"/>
              </a:schemeClr>
            </a:gs>
            <a:gs pos="100000">
              <a:schemeClr val="accent4">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latin typeface="Arial Narrow" pitchFamily="34" charset="0"/>
            </a:rPr>
            <a:t>Elimina larga distancia nacional</a:t>
          </a:r>
          <a:endParaRPr lang="es-MX" sz="1500" b="1" kern="1200" dirty="0">
            <a:latin typeface="Arial Narrow" pitchFamily="34" charset="0"/>
          </a:endParaRPr>
        </a:p>
      </dsp:txBody>
      <dsp:txXfrm>
        <a:off x="2894405" y="1729740"/>
        <a:ext cx="1404999" cy="1729740"/>
      </dsp:txXfrm>
    </dsp:sp>
    <dsp:sp modelId="{61A8130E-FF97-40C9-9938-5357966D4279}">
      <dsp:nvSpPr>
        <dsp:cNvPr id="0" name=""/>
        <dsp:cNvSpPr/>
      </dsp:nvSpPr>
      <dsp:spPr>
        <a:xfrm>
          <a:off x="2936555" y="259461"/>
          <a:ext cx="1320699" cy="1440008"/>
        </a:xfrm>
        <a:prstGeom prst="ellipse">
          <a:avLst/>
        </a:prstGeom>
        <a:blipFill rotWithShape="1">
          <a:blip xmlns:r="http://schemas.openxmlformats.org/officeDocument/2006/relationships" r:embed="rId3"/>
          <a:stretch>
            <a:fillRect/>
          </a:stretch>
        </a:blip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1">
          <a:scrgbClr r="0" g="0" b="0"/>
        </a:fillRef>
        <a:effectRef idx="3">
          <a:scrgbClr r="0" g="0" b="0"/>
        </a:effectRef>
        <a:fontRef idx="minor"/>
      </dsp:style>
    </dsp:sp>
    <dsp:sp modelId="{F98DDD3D-C57F-4775-A335-C911867F3BC3}">
      <dsp:nvSpPr>
        <dsp:cNvPr id="0" name=""/>
        <dsp:cNvSpPr/>
      </dsp:nvSpPr>
      <dsp:spPr>
        <a:xfrm>
          <a:off x="4341554" y="0"/>
          <a:ext cx="1404999" cy="4324350"/>
        </a:xfrm>
        <a:prstGeom prst="roundRect">
          <a:avLst>
            <a:gd name="adj" fmla="val 10000"/>
          </a:avLst>
        </a:prstGeom>
        <a:gradFill rotWithShape="0">
          <a:gsLst>
            <a:gs pos="0">
              <a:schemeClr val="accent5">
                <a:hueOff val="0"/>
                <a:satOff val="0"/>
                <a:lumOff val="0"/>
                <a:alphaOff val="0"/>
                <a:tint val="98000"/>
                <a:hueMod val="94000"/>
                <a:satMod val="130000"/>
                <a:lumMod val="138000"/>
              </a:schemeClr>
            </a:gs>
            <a:gs pos="100000">
              <a:schemeClr val="accent5">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latin typeface="Arial Narrow" pitchFamily="34" charset="0"/>
            </a:rPr>
            <a:t>Digitalización TV</a:t>
          </a:r>
          <a:endParaRPr lang="es-MX" sz="1500" b="1" kern="1200" dirty="0">
            <a:latin typeface="Arial Narrow" pitchFamily="34" charset="0"/>
          </a:endParaRPr>
        </a:p>
      </dsp:txBody>
      <dsp:txXfrm>
        <a:off x="4341554" y="1729740"/>
        <a:ext cx="1404999" cy="1729740"/>
      </dsp:txXfrm>
    </dsp:sp>
    <dsp:sp modelId="{6B5B80B5-E71E-4FDD-9289-9C7A6852800F}">
      <dsp:nvSpPr>
        <dsp:cNvPr id="0" name=""/>
        <dsp:cNvSpPr/>
      </dsp:nvSpPr>
      <dsp:spPr>
        <a:xfrm>
          <a:off x="4383704" y="259461"/>
          <a:ext cx="1320699" cy="1440008"/>
        </a:xfrm>
        <a:prstGeom prst="ellipse">
          <a:avLst/>
        </a:prstGeom>
        <a:blipFill rotWithShape="1">
          <a:blip xmlns:r="http://schemas.openxmlformats.org/officeDocument/2006/relationships" r:embed="rId4"/>
          <a:stretch>
            <a:fillRect/>
          </a:stretch>
        </a:blip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1">
          <a:scrgbClr r="0" g="0" b="0"/>
        </a:fillRef>
        <a:effectRef idx="3">
          <a:scrgbClr r="0" g="0" b="0"/>
        </a:effectRef>
        <a:fontRef idx="minor"/>
      </dsp:style>
    </dsp:sp>
    <dsp:sp modelId="{3F46E9EA-80E7-4C39-8F84-CB1265A624C3}">
      <dsp:nvSpPr>
        <dsp:cNvPr id="0" name=""/>
        <dsp:cNvSpPr/>
      </dsp:nvSpPr>
      <dsp:spPr>
        <a:xfrm>
          <a:off x="5788704" y="0"/>
          <a:ext cx="1404999" cy="4324350"/>
        </a:xfrm>
        <a:prstGeom prst="roundRect">
          <a:avLst>
            <a:gd name="adj" fmla="val 10000"/>
          </a:avLst>
        </a:prstGeom>
        <a:gradFill rotWithShape="0">
          <a:gsLst>
            <a:gs pos="0">
              <a:schemeClr val="accent6">
                <a:hueOff val="0"/>
                <a:satOff val="0"/>
                <a:lumOff val="0"/>
                <a:alphaOff val="0"/>
                <a:tint val="98000"/>
                <a:hueMod val="94000"/>
                <a:satMod val="130000"/>
                <a:lumMod val="138000"/>
              </a:schemeClr>
            </a:gs>
            <a:gs pos="100000">
              <a:schemeClr val="accent6">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latin typeface="Arial Narrow" pitchFamily="34" charset="0"/>
            </a:rPr>
            <a:t>Financiamiento a emprendedores</a:t>
          </a:r>
          <a:endParaRPr lang="es-MX" sz="1500" b="1" kern="1200" dirty="0">
            <a:latin typeface="Arial Narrow" pitchFamily="34" charset="0"/>
          </a:endParaRPr>
        </a:p>
      </dsp:txBody>
      <dsp:txXfrm>
        <a:off x="5788704" y="1729740"/>
        <a:ext cx="1404999" cy="1729740"/>
      </dsp:txXfrm>
    </dsp:sp>
    <dsp:sp modelId="{35BF6926-8F7A-4780-9115-D23E4889FF67}">
      <dsp:nvSpPr>
        <dsp:cNvPr id="0" name=""/>
        <dsp:cNvSpPr/>
      </dsp:nvSpPr>
      <dsp:spPr>
        <a:xfrm>
          <a:off x="5830854" y="259461"/>
          <a:ext cx="1320699" cy="1440008"/>
        </a:xfrm>
        <a:prstGeom prst="ellipse">
          <a:avLst/>
        </a:prstGeom>
        <a:blipFill rotWithShape="1">
          <a:blip xmlns:r="http://schemas.openxmlformats.org/officeDocument/2006/relationships" r:embed="rId5"/>
          <a:stretch>
            <a:fillRect/>
          </a:stretch>
        </a:blip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1">
          <a:scrgbClr r="0" g="0" b="0"/>
        </a:fillRef>
        <a:effectRef idx="3">
          <a:scrgbClr r="0" g="0" b="0"/>
        </a:effectRef>
        <a:fontRef idx="minor"/>
      </dsp:style>
    </dsp:sp>
    <dsp:sp modelId="{C8CD7B13-3582-40DA-A4F1-2E5E1886C889}">
      <dsp:nvSpPr>
        <dsp:cNvPr id="0" name=""/>
        <dsp:cNvSpPr/>
      </dsp:nvSpPr>
      <dsp:spPr>
        <a:xfrm>
          <a:off x="7235854" y="0"/>
          <a:ext cx="1404999" cy="4324350"/>
        </a:xfrm>
        <a:prstGeom prst="roundRect">
          <a:avLst>
            <a:gd name="adj" fmla="val 10000"/>
          </a:avLst>
        </a:prstGeom>
        <a:gradFill rotWithShape="0">
          <a:gsLst>
            <a:gs pos="0">
              <a:schemeClr val="accent2">
                <a:hueOff val="0"/>
                <a:satOff val="0"/>
                <a:lumOff val="0"/>
                <a:alphaOff val="0"/>
                <a:tint val="98000"/>
                <a:hueMod val="94000"/>
                <a:satMod val="130000"/>
                <a:lumMod val="138000"/>
              </a:schemeClr>
            </a:gs>
            <a:gs pos="100000">
              <a:schemeClr val="accent2">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s-MX" sz="1500" b="1" kern="1200" dirty="0" smtClean="0">
              <a:latin typeface="Arial Narrow" pitchFamily="34" charset="0"/>
            </a:rPr>
            <a:t>Apoyo a vivienda</a:t>
          </a:r>
          <a:endParaRPr lang="es-MX" sz="1500" b="1" kern="1200" dirty="0">
            <a:latin typeface="Arial Narrow" pitchFamily="34" charset="0"/>
          </a:endParaRPr>
        </a:p>
      </dsp:txBody>
      <dsp:txXfrm>
        <a:off x="7235854" y="1729740"/>
        <a:ext cx="1404999" cy="1729740"/>
      </dsp:txXfrm>
    </dsp:sp>
    <dsp:sp modelId="{F8E2E6C5-F4B9-4349-9DD2-B107A6B7AFA5}">
      <dsp:nvSpPr>
        <dsp:cNvPr id="0" name=""/>
        <dsp:cNvSpPr/>
      </dsp:nvSpPr>
      <dsp:spPr>
        <a:xfrm>
          <a:off x="7278004" y="259461"/>
          <a:ext cx="1320699" cy="1440008"/>
        </a:xfrm>
        <a:prstGeom prst="ellipse">
          <a:avLst/>
        </a:prstGeom>
        <a:blipFill rotWithShape="1">
          <a:blip xmlns:r="http://schemas.openxmlformats.org/officeDocument/2006/relationships" r:embed="rId6"/>
          <a:stretch>
            <a:fillRect/>
          </a:stretch>
        </a:blip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1">
          <a:scrgbClr r="0" g="0" b="0"/>
        </a:fillRef>
        <a:effectRef idx="3">
          <a:scrgbClr r="0" g="0" b="0"/>
        </a:effectRef>
        <a:fontRef idx="minor"/>
      </dsp:style>
    </dsp:sp>
    <dsp:sp modelId="{7B558343-1C60-469B-8989-910DDEC45A4A}">
      <dsp:nvSpPr>
        <dsp:cNvPr id="0" name=""/>
        <dsp:cNvSpPr/>
      </dsp:nvSpPr>
      <dsp:spPr>
        <a:xfrm>
          <a:off x="345638" y="3459480"/>
          <a:ext cx="7949683" cy="648652"/>
        </a:xfrm>
        <a:prstGeom prst="leftRightArrow">
          <a:avLst/>
        </a:prstGeom>
        <a:gradFill rotWithShape="0">
          <a:gsLst>
            <a:gs pos="0">
              <a:schemeClr val="accent2">
                <a:tint val="40000"/>
                <a:hueOff val="0"/>
                <a:satOff val="0"/>
                <a:lumOff val="0"/>
                <a:alphaOff val="0"/>
                <a:tint val="98000"/>
                <a:hueMod val="94000"/>
                <a:satMod val="130000"/>
                <a:lumMod val="138000"/>
              </a:schemeClr>
            </a:gs>
            <a:gs pos="100000">
              <a:schemeClr val="accent2">
                <a:tint val="40000"/>
                <a:hueOff val="0"/>
                <a:satOff val="0"/>
                <a:lumOff val="0"/>
                <a:alphaOff val="0"/>
                <a:shade val="94000"/>
                <a:lumMod val="88000"/>
              </a:schemeClr>
            </a:gs>
          </a:gsLst>
          <a:lin ang="5400000" scaled="0"/>
        </a:gradFill>
        <a:ln>
          <a:noFill/>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0">
          <a:scrgbClr r="0" g="0" b="0"/>
        </a:lnRef>
        <a:fillRef idx="3">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6E35C8-97D2-4968-BBC4-B328EB6EF65A}" type="datetimeFigureOut">
              <a:rPr lang="es-MX" smtClean="0"/>
              <a:t>07/10/2016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E7AB6A-1401-4653-817B-BA745C7AA0B8}" type="slidenum">
              <a:rPr lang="es-MX" smtClean="0"/>
              <a:t>‹Nº›</a:t>
            </a:fld>
            <a:endParaRPr lang="es-MX"/>
          </a:p>
        </p:txBody>
      </p:sp>
    </p:spTree>
    <p:extLst>
      <p:ext uri="{BB962C8B-B14F-4D97-AF65-F5344CB8AC3E}">
        <p14:creationId xmlns:p14="http://schemas.microsoft.com/office/powerpoint/2010/main" val="2863577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CCCB8D05-92EB-4DD1-960F-493136F85334}" type="datetime1">
              <a:rPr lang="es-MX" smtClean="0"/>
              <a:t>07/10/2016</a:t>
            </a:fld>
            <a:endParaRPr lang="es-MX"/>
          </a:p>
        </p:txBody>
      </p:sp>
      <p:sp>
        <p:nvSpPr>
          <p:cNvPr id="5" name="Footer Placeholder 4"/>
          <p:cNvSpPr>
            <a:spLocks noGrp="1"/>
          </p:cNvSpPr>
          <p:nvPr>
            <p:ph type="ftr" sz="quarter" idx="11"/>
          </p:nvPr>
        </p:nvSpPr>
        <p:spPr/>
        <p:txBody>
          <a:bodyPr/>
          <a:lstStyle/>
          <a:p>
            <a:r>
              <a:rPr lang="es-MX" smtClean="0"/>
              <a:t>Elaboró: Rafael Juárez Toledo</a:t>
            </a:r>
            <a:endParaRPr lang="es-MX"/>
          </a:p>
        </p:txBody>
      </p:sp>
      <p:sp>
        <p:nvSpPr>
          <p:cNvPr id="6" name="Slide Number Placeholder 5"/>
          <p:cNvSpPr>
            <a:spLocks noGrp="1"/>
          </p:cNvSpPr>
          <p:nvPr>
            <p:ph type="sldNum" sz="quarter" idx="12"/>
          </p:nvPr>
        </p:nvSpPr>
        <p:spPr/>
        <p:txBody>
          <a:bodyPr/>
          <a:lstStyle/>
          <a:p>
            <a:fld id="{32EC4375-EB36-461B-8F35-F59DC2EED585}" type="slidenum">
              <a:rPr lang="es-MX" smtClean="0"/>
              <a:t>‹Nº›</a:t>
            </a:fld>
            <a:endParaRPr lang="es-MX"/>
          </a:p>
        </p:txBody>
      </p:sp>
    </p:spTree>
    <p:extLst>
      <p:ext uri="{BB962C8B-B14F-4D97-AF65-F5344CB8AC3E}">
        <p14:creationId xmlns:p14="http://schemas.microsoft.com/office/powerpoint/2010/main" val="494000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s-ES" smtClean="0"/>
              <a:t>Haga clic para modificar el estilo de título del patrón</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AF5CBD97-232B-4BBE-9FFA-73A515C0B3C9}" type="datetime1">
              <a:rPr lang="es-MX" smtClean="0"/>
              <a:t>07/10/2016</a:t>
            </a:fld>
            <a:endParaRPr lang="es-MX"/>
          </a:p>
        </p:txBody>
      </p:sp>
      <p:sp>
        <p:nvSpPr>
          <p:cNvPr id="4" name="Footer Placeholder 3"/>
          <p:cNvSpPr>
            <a:spLocks noGrp="1"/>
          </p:cNvSpPr>
          <p:nvPr>
            <p:ph type="ftr" sz="quarter" idx="11"/>
          </p:nvPr>
        </p:nvSpPr>
        <p:spPr/>
        <p:txBody>
          <a:bodyPr/>
          <a:lstStyle/>
          <a:p>
            <a:r>
              <a:rPr lang="es-MX" smtClean="0"/>
              <a:t>Elaboró: Rafael Juárez Toledo</a:t>
            </a:r>
            <a:endParaRPr lang="es-MX"/>
          </a:p>
        </p:txBody>
      </p:sp>
      <p:sp>
        <p:nvSpPr>
          <p:cNvPr id="5" name="Slide Number Placeholder 4"/>
          <p:cNvSpPr>
            <a:spLocks noGrp="1"/>
          </p:cNvSpPr>
          <p:nvPr>
            <p:ph type="sldNum" sz="quarter" idx="12"/>
          </p:nvPr>
        </p:nvSpPr>
        <p:spPr/>
        <p:txBody>
          <a:bodyPr/>
          <a:lstStyle/>
          <a:p>
            <a:fld id="{32EC4375-EB36-461B-8F35-F59DC2EED585}" type="slidenum">
              <a:rPr lang="es-MX" smtClean="0"/>
              <a:t>‹Nº›</a:t>
            </a:fld>
            <a:endParaRPr lang="es-MX"/>
          </a:p>
        </p:txBody>
      </p:sp>
    </p:spTree>
    <p:extLst>
      <p:ext uri="{BB962C8B-B14F-4D97-AF65-F5344CB8AC3E}">
        <p14:creationId xmlns:p14="http://schemas.microsoft.com/office/powerpoint/2010/main" val="2324178755"/>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F5CBD97-232B-4BBE-9FFA-73A515C0B3C9}" type="datetime1">
              <a:rPr lang="es-MX" smtClean="0"/>
              <a:t>07/10/2016</a:t>
            </a:fld>
            <a:endParaRPr lang="es-MX"/>
          </a:p>
        </p:txBody>
      </p:sp>
      <p:sp>
        <p:nvSpPr>
          <p:cNvPr id="5" name="Footer Placeholder 4"/>
          <p:cNvSpPr>
            <a:spLocks noGrp="1"/>
          </p:cNvSpPr>
          <p:nvPr>
            <p:ph type="ftr" sz="quarter" idx="11"/>
          </p:nvPr>
        </p:nvSpPr>
        <p:spPr/>
        <p:txBody>
          <a:bodyPr/>
          <a:lstStyle/>
          <a:p>
            <a:r>
              <a:rPr lang="es-MX" smtClean="0"/>
              <a:t>Elaboró: Rafael Juárez Toledo</a:t>
            </a:r>
            <a:endParaRPr lang="es-MX"/>
          </a:p>
        </p:txBody>
      </p:sp>
      <p:sp>
        <p:nvSpPr>
          <p:cNvPr id="6" name="Slide Number Placeholder 5"/>
          <p:cNvSpPr>
            <a:spLocks noGrp="1"/>
          </p:cNvSpPr>
          <p:nvPr>
            <p:ph type="sldNum" sz="quarter" idx="12"/>
          </p:nvPr>
        </p:nvSpPr>
        <p:spPr/>
        <p:txBody>
          <a:bodyPr/>
          <a:lstStyle/>
          <a:p>
            <a:fld id="{32EC4375-EB36-461B-8F35-F59DC2EED585}" type="slidenum">
              <a:rPr lang="es-MX" smtClean="0"/>
              <a:t>‹Nº›</a:t>
            </a:fld>
            <a:endParaRPr lang="es-MX"/>
          </a:p>
        </p:txBody>
      </p:sp>
    </p:spTree>
    <p:extLst>
      <p:ext uri="{BB962C8B-B14F-4D97-AF65-F5344CB8AC3E}">
        <p14:creationId xmlns:p14="http://schemas.microsoft.com/office/powerpoint/2010/main" val="2233112202"/>
      </p:ext>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F5CBD97-232B-4BBE-9FFA-73A515C0B3C9}" type="datetime1">
              <a:rPr lang="es-MX" smtClean="0"/>
              <a:t>07/10/2016</a:t>
            </a:fld>
            <a:endParaRPr lang="es-MX"/>
          </a:p>
        </p:txBody>
      </p:sp>
      <p:sp>
        <p:nvSpPr>
          <p:cNvPr id="5" name="Footer Placeholder 4"/>
          <p:cNvSpPr>
            <a:spLocks noGrp="1"/>
          </p:cNvSpPr>
          <p:nvPr>
            <p:ph type="ftr" sz="quarter" idx="11"/>
          </p:nvPr>
        </p:nvSpPr>
        <p:spPr/>
        <p:txBody>
          <a:bodyPr/>
          <a:lstStyle/>
          <a:p>
            <a:r>
              <a:rPr lang="es-MX" smtClean="0"/>
              <a:t>Elaboró: Rafael Juárez Toledo</a:t>
            </a:r>
            <a:endParaRPr lang="es-MX"/>
          </a:p>
        </p:txBody>
      </p:sp>
      <p:sp>
        <p:nvSpPr>
          <p:cNvPr id="6" name="Slide Number Placeholder 5"/>
          <p:cNvSpPr>
            <a:spLocks noGrp="1"/>
          </p:cNvSpPr>
          <p:nvPr>
            <p:ph type="sldNum" sz="quarter" idx="12"/>
          </p:nvPr>
        </p:nvSpPr>
        <p:spPr/>
        <p:txBody>
          <a:bodyPr/>
          <a:lstStyle/>
          <a:p>
            <a:fld id="{32EC4375-EB36-461B-8F35-F59DC2EED585}" type="slidenum">
              <a:rPr lang="es-MX" smtClean="0"/>
              <a:t>‹Nº›</a:t>
            </a:fld>
            <a:endParaRPr lang="es-MX"/>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899582700"/>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F5CBD97-232B-4BBE-9FFA-73A515C0B3C9}" type="datetime1">
              <a:rPr lang="es-MX" smtClean="0"/>
              <a:t>07/10/2016</a:t>
            </a:fld>
            <a:endParaRPr lang="es-MX"/>
          </a:p>
        </p:txBody>
      </p:sp>
      <p:sp>
        <p:nvSpPr>
          <p:cNvPr id="5" name="Footer Placeholder 4"/>
          <p:cNvSpPr>
            <a:spLocks noGrp="1"/>
          </p:cNvSpPr>
          <p:nvPr>
            <p:ph type="ftr" sz="quarter" idx="11"/>
          </p:nvPr>
        </p:nvSpPr>
        <p:spPr/>
        <p:txBody>
          <a:bodyPr/>
          <a:lstStyle/>
          <a:p>
            <a:r>
              <a:rPr lang="es-MX" smtClean="0"/>
              <a:t>Elaboró: Rafael Juárez Toledo</a:t>
            </a:r>
            <a:endParaRPr lang="es-MX"/>
          </a:p>
        </p:txBody>
      </p:sp>
      <p:sp>
        <p:nvSpPr>
          <p:cNvPr id="6" name="Slide Number Placeholder 5"/>
          <p:cNvSpPr>
            <a:spLocks noGrp="1"/>
          </p:cNvSpPr>
          <p:nvPr>
            <p:ph type="sldNum" sz="quarter" idx="12"/>
          </p:nvPr>
        </p:nvSpPr>
        <p:spPr/>
        <p:txBody>
          <a:bodyPr/>
          <a:lstStyle/>
          <a:p>
            <a:fld id="{32EC4375-EB36-461B-8F35-F59DC2EED585}" type="slidenum">
              <a:rPr lang="es-MX" smtClean="0"/>
              <a:t>‹Nº›</a:t>
            </a:fld>
            <a:endParaRPr lang="es-MX"/>
          </a:p>
        </p:txBody>
      </p:sp>
    </p:spTree>
    <p:extLst>
      <p:ext uri="{BB962C8B-B14F-4D97-AF65-F5344CB8AC3E}">
        <p14:creationId xmlns:p14="http://schemas.microsoft.com/office/powerpoint/2010/main" val="1395731102"/>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F5CBD97-232B-4BBE-9FFA-73A515C0B3C9}" type="datetime1">
              <a:rPr lang="es-MX" smtClean="0"/>
              <a:t>07/10/2016</a:t>
            </a:fld>
            <a:endParaRPr lang="es-MX"/>
          </a:p>
        </p:txBody>
      </p:sp>
      <p:sp>
        <p:nvSpPr>
          <p:cNvPr id="5" name="Footer Placeholder 4"/>
          <p:cNvSpPr>
            <a:spLocks noGrp="1"/>
          </p:cNvSpPr>
          <p:nvPr>
            <p:ph type="ftr" sz="quarter" idx="11"/>
          </p:nvPr>
        </p:nvSpPr>
        <p:spPr/>
        <p:txBody>
          <a:bodyPr/>
          <a:lstStyle/>
          <a:p>
            <a:r>
              <a:rPr lang="es-MX" smtClean="0"/>
              <a:t>Elaboró: Rafael Juárez Toledo</a:t>
            </a:r>
            <a:endParaRPr lang="es-MX"/>
          </a:p>
        </p:txBody>
      </p:sp>
      <p:sp>
        <p:nvSpPr>
          <p:cNvPr id="6" name="Slide Number Placeholder 5"/>
          <p:cNvSpPr>
            <a:spLocks noGrp="1"/>
          </p:cNvSpPr>
          <p:nvPr>
            <p:ph type="sldNum" sz="quarter" idx="12"/>
          </p:nvPr>
        </p:nvSpPr>
        <p:spPr/>
        <p:txBody>
          <a:bodyPr/>
          <a:lstStyle/>
          <a:p>
            <a:fld id="{32EC4375-EB36-461B-8F35-F59DC2EED585}" type="slidenum">
              <a:rPr lang="es-MX" smtClean="0"/>
              <a:t>‹Nº›</a:t>
            </a:fld>
            <a:endParaRPr lang="es-MX"/>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62368122"/>
      </p:ext>
    </p:extLst>
  </p:cSld>
  <p:clrMapOvr>
    <a:masterClrMapping/>
  </p:clrMapOvr>
  <p:hf sldNum="0"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F5CBD97-232B-4BBE-9FFA-73A515C0B3C9}" type="datetime1">
              <a:rPr lang="es-MX" smtClean="0"/>
              <a:t>07/10/2016</a:t>
            </a:fld>
            <a:endParaRPr lang="es-MX"/>
          </a:p>
        </p:txBody>
      </p:sp>
      <p:sp>
        <p:nvSpPr>
          <p:cNvPr id="5" name="Footer Placeholder 4"/>
          <p:cNvSpPr>
            <a:spLocks noGrp="1"/>
          </p:cNvSpPr>
          <p:nvPr>
            <p:ph type="ftr" sz="quarter" idx="11"/>
          </p:nvPr>
        </p:nvSpPr>
        <p:spPr/>
        <p:txBody>
          <a:bodyPr/>
          <a:lstStyle/>
          <a:p>
            <a:r>
              <a:rPr lang="es-MX" smtClean="0"/>
              <a:t>Elaboró: Rafael Juárez Toledo</a:t>
            </a:r>
            <a:endParaRPr lang="es-MX"/>
          </a:p>
        </p:txBody>
      </p:sp>
      <p:sp>
        <p:nvSpPr>
          <p:cNvPr id="6" name="Slide Number Placeholder 5"/>
          <p:cNvSpPr>
            <a:spLocks noGrp="1"/>
          </p:cNvSpPr>
          <p:nvPr>
            <p:ph type="sldNum" sz="quarter" idx="12"/>
          </p:nvPr>
        </p:nvSpPr>
        <p:spPr/>
        <p:txBody>
          <a:bodyPr/>
          <a:lstStyle/>
          <a:p>
            <a:fld id="{32EC4375-EB36-461B-8F35-F59DC2EED585}" type="slidenum">
              <a:rPr lang="es-MX" smtClean="0"/>
              <a:t>‹Nº›</a:t>
            </a:fld>
            <a:endParaRPr lang="es-MX"/>
          </a:p>
        </p:txBody>
      </p:sp>
    </p:spTree>
    <p:extLst>
      <p:ext uri="{BB962C8B-B14F-4D97-AF65-F5344CB8AC3E}">
        <p14:creationId xmlns:p14="http://schemas.microsoft.com/office/powerpoint/2010/main" val="2430572716"/>
      </p:ext>
    </p:extLst>
  </p:cSld>
  <p:clrMapOvr>
    <a:masterClrMapping/>
  </p:clrMapOvr>
  <p:hf sldNum="0"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54A6550-F875-47F3-BF3B-200A60F1CA43}" type="datetime1">
              <a:rPr lang="es-MX" smtClean="0"/>
              <a:t>07/10/2016</a:t>
            </a:fld>
            <a:endParaRPr lang="es-MX"/>
          </a:p>
        </p:txBody>
      </p:sp>
      <p:sp>
        <p:nvSpPr>
          <p:cNvPr id="5" name="Footer Placeholder 4"/>
          <p:cNvSpPr>
            <a:spLocks noGrp="1"/>
          </p:cNvSpPr>
          <p:nvPr>
            <p:ph type="ftr" sz="quarter" idx="11"/>
          </p:nvPr>
        </p:nvSpPr>
        <p:spPr/>
        <p:txBody>
          <a:bodyPr/>
          <a:lstStyle/>
          <a:p>
            <a:r>
              <a:rPr lang="es-MX" smtClean="0"/>
              <a:t>Elaboró: Rafael Juárez Toledo</a:t>
            </a:r>
            <a:endParaRPr lang="es-MX"/>
          </a:p>
        </p:txBody>
      </p:sp>
      <p:sp>
        <p:nvSpPr>
          <p:cNvPr id="6" name="Slide Number Placeholder 5"/>
          <p:cNvSpPr>
            <a:spLocks noGrp="1"/>
          </p:cNvSpPr>
          <p:nvPr>
            <p:ph type="sldNum" sz="quarter" idx="12"/>
          </p:nvPr>
        </p:nvSpPr>
        <p:spPr/>
        <p:txBody>
          <a:bodyPr/>
          <a:lstStyle/>
          <a:p>
            <a:fld id="{32EC4375-EB36-461B-8F35-F59DC2EED585}" type="slidenum">
              <a:rPr lang="es-MX" smtClean="0"/>
              <a:t>‹Nº›</a:t>
            </a:fld>
            <a:endParaRPr lang="es-MX"/>
          </a:p>
        </p:txBody>
      </p:sp>
    </p:spTree>
    <p:extLst>
      <p:ext uri="{BB962C8B-B14F-4D97-AF65-F5344CB8AC3E}">
        <p14:creationId xmlns:p14="http://schemas.microsoft.com/office/powerpoint/2010/main" val="3356597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3A3D423-649A-4FCF-8022-ACB603075419}" type="datetime1">
              <a:rPr lang="es-MX" smtClean="0"/>
              <a:t>07/10/2016</a:t>
            </a:fld>
            <a:endParaRPr lang="es-MX"/>
          </a:p>
        </p:txBody>
      </p:sp>
      <p:sp>
        <p:nvSpPr>
          <p:cNvPr id="5" name="Footer Placeholder 4"/>
          <p:cNvSpPr>
            <a:spLocks noGrp="1"/>
          </p:cNvSpPr>
          <p:nvPr>
            <p:ph type="ftr" sz="quarter" idx="11"/>
          </p:nvPr>
        </p:nvSpPr>
        <p:spPr/>
        <p:txBody>
          <a:bodyPr/>
          <a:lstStyle/>
          <a:p>
            <a:r>
              <a:rPr lang="es-MX" smtClean="0"/>
              <a:t>Elaboró: Rafael Juárez Toledo</a:t>
            </a:r>
            <a:endParaRPr lang="es-MX"/>
          </a:p>
        </p:txBody>
      </p:sp>
      <p:sp>
        <p:nvSpPr>
          <p:cNvPr id="6" name="Slide Number Placeholder 5"/>
          <p:cNvSpPr>
            <a:spLocks noGrp="1"/>
          </p:cNvSpPr>
          <p:nvPr>
            <p:ph type="sldNum" sz="quarter" idx="12"/>
          </p:nvPr>
        </p:nvSpPr>
        <p:spPr/>
        <p:txBody>
          <a:bodyPr/>
          <a:lstStyle/>
          <a:p>
            <a:fld id="{32EC4375-EB36-461B-8F35-F59DC2EED585}" type="slidenum">
              <a:rPr lang="es-MX" smtClean="0"/>
              <a:t>‹Nº›</a:t>
            </a:fld>
            <a:endParaRPr lang="es-MX"/>
          </a:p>
        </p:txBody>
      </p:sp>
    </p:spTree>
    <p:extLst>
      <p:ext uri="{BB962C8B-B14F-4D97-AF65-F5344CB8AC3E}">
        <p14:creationId xmlns:p14="http://schemas.microsoft.com/office/powerpoint/2010/main" val="3570999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F47CB12-78AC-49CA-AF31-AEDCC6C00B14}" type="datetime1">
              <a:rPr lang="es-MX" smtClean="0"/>
              <a:t>07/10/2016</a:t>
            </a:fld>
            <a:endParaRPr lang="es-MX"/>
          </a:p>
        </p:txBody>
      </p:sp>
      <p:sp>
        <p:nvSpPr>
          <p:cNvPr id="5" name="Footer Placeholder 4"/>
          <p:cNvSpPr>
            <a:spLocks noGrp="1"/>
          </p:cNvSpPr>
          <p:nvPr>
            <p:ph type="ftr" sz="quarter" idx="11"/>
          </p:nvPr>
        </p:nvSpPr>
        <p:spPr/>
        <p:txBody>
          <a:bodyPr/>
          <a:lstStyle/>
          <a:p>
            <a:r>
              <a:rPr lang="es-MX" smtClean="0"/>
              <a:t>Elaboró: Rafael Juárez Toledo</a:t>
            </a:r>
            <a:endParaRPr lang="es-MX"/>
          </a:p>
        </p:txBody>
      </p:sp>
      <p:sp>
        <p:nvSpPr>
          <p:cNvPr id="6" name="Slide Number Placeholder 5"/>
          <p:cNvSpPr>
            <a:spLocks noGrp="1"/>
          </p:cNvSpPr>
          <p:nvPr>
            <p:ph type="sldNum" sz="quarter" idx="12"/>
          </p:nvPr>
        </p:nvSpPr>
        <p:spPr/>
        <p:txBody>
          <a:bodyPr/>
          <a:lstStyle/>
          <a:p>
            <a:fld id="{32EC4375-EB36-461B-8F35-F59DC2EED585}" type="slidenum">
              <a:rPr lang="es-MX" smtClean="0"/>
              <a:t>‹Nº›</a:t>
            </a:fld>
            <a:endParaRPr lang="es-MX"/>
          </a:p>
        </p:txBody>
      </p:sp>
    </p:spTree>
    <p:extLst>
      <p:ext uri="{BB962C8B-B14F-4D97-AF65-F5344CB8AC3E}">
        <p14:creationId xmlns:p14="http://schemas.microsoft.com/office/powerpoint/2010/main" val="216074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B44AABB-6FA2-4914-B7C6-2FB9228CA2AA}" type="datetime1">
              <a:rPr lang="es-MX" smtClean="0"/>
              <a:t>07/10/2016</a:t>
            </a:fld>
            <a:endParaRPr lang="es-MX"/>
          </a:p>
        </p:txBody>
      </p:sp>
      <p:sp>
        <p:nvSpPr>
          <p:cNvPr id="5" name="Footer Placeholder 4"/>
          <p:cNvSpPr>
            <a:spLocks noGrp="1"/>
          </p:cNvSpPr>
          <p:nvPr>
            <p:ph type="ftr" sz="quarter" idx="11"/>
          </p:nvPr>
        </p:nvSpPr>
        <p:spPr/>
        <p:txBody>
          <a:bodyPr/>
          <a:lstStyle/>
          <a:p>
            <a:r>
              <a:rPr lang="es-MX" smtClean="0"/>
              <a:t>Elaboró: Rafael Juárez Toledo</a:t>
            </a:r>
            <a:endParaRPr lang="es-MX"/>
          </a:p>
        </p:txBody>
      </p:sp>
      <p:sp>
        <p:nvSpPr>
          <p:cNvPr id="6" name="Slide Number Placeholder 5"/>
          <p:cNvSpPr>
            <a:spLocks noGrp="1"/>
          </p:cNvSpPr>
          <p:nvPr>
            <p:ph type="sldNum" sz="quarter" idx="12"/>
          </p:nvPr>
        </p:nvSpPr>
        <p:spPr/>
        <p:txBody>
          <a:bodyPr/>
          <a:lstStyle/>
          <a:p>
            <a:fld id="{32EC4375-EB36-461B-8F35-F59DC2EED585}" type="slidenum">
              <a:rPr lang="es-MX" smtClean="0"/>
              <a:t>‹Nº›</a:t>
            </a:fld>
            <a:endParaRPr lang="es-MX"/>
          </a:p>
        </p:txBody>
      </p:sp>
    </p:spTree>
    <p:extLst>
      <p:ext uri="{BB962C8B-B14F-4D97-AF65-F5344CB8AC3E}">
        <p14:creationId xmlns:p14="http://schemas.microsoft.com/office/powerpoint/2010/main" val="205291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s-ES" smtClean="0"/>
              <a:t>Haga clic para modificar el estilo de título del patrón</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9E3A4CC-E61C-430E-B25A-92C470F7213E}" type="datetime1">
              <a:rPr lang="es-MX" smtClean="0"/>
              <a:t>07/10/2016</a:t>
            </a:fld>
            <a:endParaRPr lang="es-MX"/>
          </a:p>
        </p:txBody>
      </p:sp>
      <p:sp>
        <p:nvSpPr>
          <p:cNvPr id="6" name="Footer Placeholder 5"/>
          <p:cNvSpPr>
            <a:spLocks noGrp="1"/>
          </p:cNvSpPr>
          <p:nvPr>
            <p:ph type="ftr" sz="quarter" idx="11"/>
          </p:nvPr>
        </p:nvSpPr>
        <p:spPr/>
        <p:txBody>
          <a:bodyPr/>
          <a:lstStyle/>
          <a:p>
            <a:r>
              <a:rPr lang="es-MX" smtClean="0"/>
              <a:t>Elaboró: Rafael Juárez Toledo</a:t>
            </a:r>
            <a:endParaRPr lang="es-MX"/>
          </a:p>
        </p:txBody>
      </p:sp>
      <p:sp>
        <p:nvSpPr>
          <p:cNvPr id="7" name="Slide Number Placeholder 6"/>
          <p:cNvSpPr>
            <a:spLocks noGrp="1"/>
          </p:cNvSpPr>
          <p:nvPr>
            <p:ph type="sldNum" sz="quarter" idx="12"/>
          </p:nvPr>
        </p:nvSpPr>
        <p:spPr/>
        <p:txBody>
          <a:bodyPr/>
          <a:lstStyle/>
          <a:p>
            <a:fld id="{32EC4375-EB36-461B-8F35-F59DC2EED585}" type="slidenum">
              <a:rPr lang="es-MX" smtClean="0"/>
              <a:t>‹Nº›</a:t>
            </a:fld>
            <a:endParaRPr lang="es-MX"/>
          </a:p>
        </p:txBody>
      </p:sp>
    </p:spTree>
    <p:extLst>
      <p:ext uri="{BB962C8B-B14F-4D97-AF65-F5344CB8AC3E}">
        <p14:creationId xmlns:p14="http://schemas.microsoft.com/office/powerpoint/2010/main" val="2985200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227E947-A372-45EA-8979-E85E213D740D}" type="datetime1">
              <a:rPr lang="es-MX" smtClean="0"/>
              <a:t>07/10/2016</a:t>
            </a:fld>
            <a:endParaRPr lang="es-MX"/>
          </a:p>
        </p:txBody>
      </p:sp>
      <p:sp>
        <p:nvSpPr>
          <p:cNvPr id="8" name="Footer Placeholder 7"/>
          <p:cNvSpPr>
            <a:spLocks noGrp="1"/>
          </p:cNvSpPr>
          <p:nvPr>
            <p:ph type="ftr" sz="quarter" idx="11"/>
          </p:nvPr>
        </p:nvSpPr>
        <p:spPr/>
        <p:txBody>
          <a:bodyPr/>
          <a:lstStyle/>
          <a:p>
            <a:r>
              <a:rPr lang="es-MX" smtClean="0"/>
              <a:t>Elaboró: Rafael Juárez Toledo</a:t>
            </a:r>
            <a:endParaRPr lang="es-MX"/>
          </a:p>
        </p:txBody>
      </p:sp>
      <p:sp>
        <p:nvSpPr>
          <p:cNvPr id="9" name="Slide Number Placeholder 8"/>
          <p:cNvSpPr>
            <a:spLocks noGrp="1"/>
          </p:cNvSpPr>
          <p:nvPr>
            <p:ph type="sldNum" sz="quarter" idx="12"/>
          </p:nvPr>
        </p:nvSpPr>
        <p:spPr/>
        <p:txBody>
          <a:bodyPr/>
          <a:lstStyle/>
          <a:p>
            <a:fld id="{32EC4375-EB36-461B-8F35-F59DC2EED585}" type="slidenum">
              <a:rPr lang="es-MX" smtClean="0"/>
              <a:t>‹Nº›</a:t>
            </a:fld>
            <a:endParaRPr lang="es-MX"/>
          </a:p>
        </p:txBody>
      </p:sp>
    </p:spTree>
    <p:extLst>
      <p:ext uri="{BB962C8B-B14F-4D97-AF65-F5344CB8AC3E}">
        <p14:creationId xmlns:p14="http://schemas.microsoft.com/office/powerpoint/2010/main" val="1624693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F5CBD97-232B-4BBE-9FFA-73A515C0B3C9}" type="datetime1">
              <a:rPr lang="es-MX" smtClean="0"/>
              <a:t>07/10/2016</a:t>
            </a:fld>
            <a:endParaRPr lang="es-MX"/>
          </a:p>
        </p:txBody>
      </p:sp>
      <p:sp>
        <p:nvSpPr>
          <p:cNvPr id="4" name="Footer Placeholder 3"/>
          <p:cNvSpPr>
            <a:spLocks noGrp="1"/>
          </p:cNvSpPr>
          <p:nvPr>
            <p:ph type="ftr" sz="quarter" idx="11"/>
          </p:nvPr>
        </p:nvSpPr>
        <p:spPr/>
        <p:txBody>
          <a:bodyPr/>
          <a:lstStyle/>
          <a:p>
            <a:r>
              <a:rPr lang="es-MX" smtClean="0"/>
              <a:t>Elaboró: Rafael Juárez Toledo</a:t>
            </a:r>
            <a:endParaRPr lang="es-MX"/>
          </a:p>
        </p:txBody>
      </p:sp>
      <p:sp>
        <p:nvSpPr>
          <p:cNvPr id="5" name="Slide Number Placeholder 4"/>
          <p:cNvSpPr>
            <a:spLocks noGrp="1"/>
          </p:cNvSpPr>
          <p:nvPr>
            <p:ph type="sldNum" sz="quarter" idx="12"/>
          </p:nvPr>
        </p:nvSpPr>
        <p:spPr/>
        <p:txBody>
          <a:bodyPr/>
          <a:lstStyle/>
          <a:p>
            <a:fld id="{32EC4375-EB36-461B-8F35-F59DC2EED585}" type="slidenum">
              <a:rPr lang="es-MX" smtClean="0"/>
              <a:t>‹Nº›</a:t>
            </a:fld>
            <a:endParaRPr lang="es-MX"/>
          </a:p>
        </p:txBody>
      </p:sp>
    </p:spTree>
    <p:extLst>
      <p:ext uri="{BB962C8B-B14F-4D97-AF65-F5344CB8AC3E}">
        <p14:creationId xmlns:p14="http://schemas.microsoft.com/office/powerpoint/2010/main" val="3501350666"/>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A1010E-729D-4D17-A1AA-D56C0FE5AE17}" type="datetime1">
              <a:rPr lang="es-MX" smtClean="0"/>
              <a:t>07/10/2016</a:t>
            </a:fld>
            <a:endParaRPr lang="es-MX"/>
          </a:p>
        </p:txBody>
      </p:sp>
      <p:sp>
        <p:nvSpPr>
          <p:cNvPr id="3" name="Footer Placeholder 2"/>
          <p:cNvSpPr>
            <a:spLocks noGrp="1"/>
          </p:cNvSpPr>
          <p:nvPr>
            <p:ph type="ftr" sz="quarter" idx="11"/>
          </p:nvPr>
        </p:nvSpPr>
        <p:spPr/>
        <p:txBody>
          <a:bodyPr/>
          <a:lstStyle/>
          <a:p>
            <a:r>
              <a:rPr lang="es-MX" smtClean="0"/>
              <a:t>Elaboró: Rafael Juárez Toledo</a:t>
            </a:r>
            <a:endParaRPr lang="es-MX"/>
          </a:p>
        </p:txBody>
      </p:sp>
      <p:sp>
        <p:nvSpPr>
          <p:cNvPr id="4" name="Slide Number Placeholder 3"/>
          <p:cNvSpPr>
            <a:spLocks noGrp="1"/>
          </p:cNvSpPr>
          <p:nvPr>
            <p:ph type="sldNum" sz="quarter" idx="12"/>
          </p:nvPr>
        </p:nvSpPr>
        <p:spPr/>
        <p:txBody>
          <a:bodyPr/>
          <a:lstStyle/>
          <a:p>
            <a:fld id="{32EC4375-EB36-461B-8F35-F59DC2EED585}" type="slidenum">
              <a:rPr lang="es-MX" smtClean="0"/>
              <a:t>‹Nº›</a:t>
            </a:fld>
            <a:endParaRPr lang="es-MX"/>
          </a:p>
        </p:txBody>
      </p:sp>
    </p:spTree>
    <p:extLst>
      <p:ext uri="{BB962C8B-B14F-4D97-AF65-F5344CB8AC3E}">
        <p14:creationId xmlns:p14="http://schemas.microsoft.com/office/powerpoint/2010/main" val="2826126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B85AF56-B630-4291-8582-6CC702D15144}" type="datetime1">
              <a:rPr lang="es-MX" smtClean="0"/>
              <a:t>07/10/2016</a:t>
            </a:fld>
            <a:endParaRPr lang="es-MX"/>
          </a:p>
        </p:txBody>
      </p:sp>
      <p:sp>
        <p:nvSpPr>
          <p:cNvPr id="6" name="Footer Placeholder 5"/>
          <p:cNvSpPr>
            <a:spLocks noGrp="1"/>
          </p:cNvSpPr>
          <p:nvPr>
            <p:ph type="ftr" sz="quarter" idx="11"/>
          </p:nvPr>
        </p:nvSpPr>
        <p:spPr/>
        <p:txBody>
          <a:bodyPr/>
          <a:lstStyle/>
          <a:p>
            <a:r>
              <a:rPr lang="es-MX" smtClean="0"/>
              <a:t>Elaboró: Rafael Juárez Toledo</a:t>
            </a:r>
            <a:endParaRPr lang="es-MX"/>
          </a:p>
        </p:txBody>
      </p:sp>
      <p:sp>
        <p:nvSpPr>
          <p:cNvPr id="7" name="Slide Number Placeholder 6"/>
          <p:cNvSpPr>
            <a:spLocks noGrp="1"/>
          </p:cNvSpPr>
          <p:nvPr>
            <p:ph type="sldNum" sz="quarter" idx="12"/>
          </p:nvPr>
        </p:nvSpPr>
        <p:spPr/>
        <p:txBody>
          <a:bodyPr/>
          <a:lstStyle/>
          <a:p>
            <a:fld id="{32EC4375-EB36-461B-8F35-F59DC2EED585}" type="slidenum">
              <a:rPr lang="es-MX" smtClean="0"/>
              <a:t>‹Nº›</a:t>
            </a:fld>
            <a:endParaRPr lang="es-MX"/>
          </a:p>
        </p:txBody>
      </p:sp>
    </p:spTree>
    <p:extLst>
      <p:ext uri="{BB962C8B-B14F-4D97-AF65-F5344CB8AC3E}">
        <p14:creationId xmlns:p14="http://schemas.microsoft.com/office/powerpoint/2010/main" val="360797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DAF5D60-DEB2-447F-BEF1-0E182DBBF55A}" type="datetime1">
              <a:rPr lang="es-MX" smtClean="0"/>
              <a:t>07/10/2016</a:t>
            </a:fld>
            <a:endParaRPr lang="es-MX"/>
          </a:p>
        </p:txBody>
      </p:sp>
      <p:sp>
        <p:nvSpPr>
          <p:cNvPr id="6" name="Footer Placeholder 5"/>
          <p:cNvSpPr>
            <a:spLocks noGrp="1"/>
          </p:cNvSpPr>
          <p:nvPr>
            <p:ph type="ftr" sz="quarter" idx="11"/>
          </p:nvPr>
        </p:nvSpPr>
        <p:spPr>
          <a:xfrm>
            <a:off x="533400" y="6172200"/>
            <a:ext cx="5811724" cy="365125"/>
          </a:xfrm>
        </p:spPr>
        <p:txBody>
          <a:bodyPr/>
          <a:lstStyle/>
          <a:p>
            <a:r>
              <a:rPr lang="es-MX" smtClean="0"/>
              <a:t>Elaboró: Rafael Juárez Toledo</a:t>
            </a:r>
            <a:endParaRPr lang="es-MX"/>
          </a:p>
        </p:txBody>
      </p:sp>
      <p:sp>
        <p:nvSpPr>
          <p:cNvPr id="7" name="Slide Number Placeholder 6"/>
          <p:cNvSpPr>
            <a:spLocks noGrp="1"/>
          </p:cNvSpPr>
          <p:nvPr>
            <p:ph type="sldNum" sz="quarter" idx="12"/>
          </p:nvPr>
        </p:nvSpPr>
        <p:spPr/>
        <p:txBody>
          <a:bodyPr/>
          <a:lstStyle/>
          <a:p>
            <a:fld id="{32EC4375-EB36-461B-8F35-F59DC2EED585}" type="slidenum">
              <a:rPr lang="es-MX" smtClean="0"/>
              <a:t>‹Nº›</a:t>
            </a:fld>
            <a:endParaRPr lang="es-MX"/>
          </a:p>
        </p:txBody>
      </p:sp>
    </p:spTree>
    <p:extLst>
      <p:ext uri="{BB962C8B-B14F-4D97-AF65-F5344CB8AC3E}">
        <p14:creationId xmlns:p14="http://schemas.microsoft.com/office/powerpoint/2010/main" val="186585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AF5CBD97-232B-4BBE-9FFA-73A515C0B3C9}" type="datetime1">
              <a:rPr lang="es-MX" smtClean="0"/>
              <a:t>07/10/2016</a:t>
            </a:fld>
            <a:endParaRPr lang="es-MX"/>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r>
              <a:rPr lang="es-MX" smtClean="0"/>
              <a:t>Elaboró: Rafael Juárez Toledo</a:t>
            </a:r>
            <a:endParaRPr lang="es-MX"/>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32EC4375-EB36-461B-8F35-F59DC2EED585}" type="slidenum">
              <a:rPr lang="es-MX" smtClean="0"/>
              <a:t>‹Nº›</a:t>
            </a:fld>
            <a:endParaRPr lang="es-MX"/>
          </a:p>
        </p:txBody>
      </p:sp>
    </p:spTree>
    <p:extLst>
      <p:ext uri="{BB962C8B-B14F-4D97-AF65-F5344CB8AC3E}">
        <p14:creationId xmlns:p14="http://schemas.microsoft.com/office/powerpoint/2010/main" val="2278432594"/>
      </p:ext>
    </p:extLst>
  </p:cSld>
  <p:clrMap bg1="dk1" tx1="lt1" bg2="dk2" tx2="lt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Lst>
  <p:hf sldNum="0" hdr="0" dt="0"/>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diagramLayout" Target="../diagrams/layout4.xml"/><Relationship Id="rId7" Type="http://schemas.openxmlformats.org/officeDocument/2006/relationships/image" Target="../media/image31.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2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1.xml"/><Relationship Id="rId4" Type="http://schemas.openxmlformats.org/officeDocument/2006/relationships/image" Target="../media/image4.jpg"/></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2.xml"/><Relationship Id="rId4" Type="http://schemas.microsoft.com/office/2007/relationships/hdphoto" Target="../media/hdphoto2.wdp"/></Relationships>
</file>

<file path=ppt/slides/_rels/slide34.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7.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53.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slideLayout" Target="../slideLayouts/slideLayout2.xml"/><Relationship Id="rId1" Type="http://schemas.openxmlformats.org/officeDocument/2006/relationships/video" Target="https://www.youtube.com/embed/73mmrCZNHKk" TargetMode="External"/></Relationships>
</file>

<file path=ppt/slides/_rels/slide4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46.xml.rels><?xml version="1.0" encoding="UTF-8" standalone="yes"?>
<Relationships xmlns="http://schemas.openxmlformats.org/package/2006/relationships"><Relationship Id="rId3" Type="http://schemas.openxmlformats.org/officeDocument/2006/relationships/hyperlink" Target="https://es.wikipedia.org/wiki/Producto_Interno_Bruto" TargetMode="External"/><Relationship Id="rId2" Type="http://schemas.openxmlformats.org/officeDocument/2006/relationships/hyperlink" Target="https://es.wikipedia.org/wiki/Autarqu%C3%ADa" TargetMode="External"/><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hyperlink" Target="https://es.wikipedia.org/wiki/Econom%C3%ADa_abierta"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7.jpg"/></Relationships>
</file>

<file path=ppt/slides/_rels/slide50.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png"/><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56.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gif"/><Relationship Id="rId1" Type="http://schemas.openxmlformats.org/officeDocument/2006/relationships/slideLayout" Target="../slideLayouts/slideLayout2.xml"/><Relationship Id="rId4" Type="http://schemas.openxmlformats.org/officeDocument/2006/relationships/image" Target="../media/image81.jpeg"/></Relationships>
</file>

<file path=ppt/slides/_rels/slide5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83.jp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84.jpg"/><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2" Type="http://schemas.openxmlformats.org/officeDocument/2006/relationships/image" Target="../media/image85.jpg"/><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jp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91.jpg"/><Relationship Id="rId2" Type="http://schemas.openxmlformats.org/officeDocument/2006/relationships/image" Target="../media/image90.png"/><Relationship Id="rId1" Type="http://schemas.openxmlformats.org/officeDocument/2006/relationships/slideLayout" Target="../slideLayouts/slideLayout1.xml"/><Relationship Id="rId4" Type="http://schemas.openxmlformats.org/officeDocument/2006/relationships/image" Target="../media/image92.jpg"/></Relationships>
</file>

<file path=ppt/slides/_rels/slide68.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0.xml.rels><?xml version="1.0" encoding="UTF-8" standalone="yes"?>
<Relationships xmlns="http://schemas.openxmlformats.org/package/2006/relationships"><Relationship Id="rId2" Type="http://schemas.openxmlformats.org/officeDocument/2006/relationships/image" Target="../media/image94.jpg"/><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95.gi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image" Target="../media/image96.jpeg"/><Relationship Id="rId1" Type="http://schemas.openxmlformats.org/officeDocument/2006/relationships/slideLayout" Target="../slideLayouts/slideLayout2.xml"/><Relationship Id="rId4" Type="http://schemas.openxmlformats.org/officeDocument/2006/relationships/image" Target="../media/image98.jpeg"/></Relationships>
</file>

<file path=ppt/slides/_rels/slide75.xml.rels><?xml version="1.0" encoding="UTF-8" standalone="yes"?>
<Relationships xmlns="http://schemas.openxmlformats.org/package/2006/relationships"><Relationship Id="rId2" Type="http://schemas.openxmlformats.org/officeDocument/2006/relationships/image" Target="../media/image99.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jpeg"/><Relationship Id="rId1" Type="http://schemas.openxmlformats.org/officeDocument/2006/relationships/slideLayout" Target="../slideLayouts/slideLayout2.xml"/><Relationship Id="rId6" Type="http://schemas.openxmlformats.org/officeDocument/2006/relationships/image" Target="../media/image104.jpeg"/><Relationship Id="rId5" Type="http://schemas.openxmlformats.org/officeDocument/2006/relationships/image" Target="../media/image103.jpeg"/><Relationship Id="rId4" Type="http://schemas.openxmlformats.org/officeDocument/2006/relationships/image" Target="../media/image102.jpeg"/></Relationships>
</file>

<file path=ppt/slides/_rels/slide77.xml.rels><?xml version="1.0" encoding="UTF-8" standalone="yes"?>
<Relationships xmlns="http://schemas.openxmlformats.org/package/2006/relationships"><Relationship Id="rId2" Type="http://schemas.openxmlformats.org/officeDocument/2006/relationships/image" Target="../media/image105.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image" Target="../media/image109.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10.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11.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8" Type="http://schemas.openxmlformats.org/officeDocument/2006/relationships/hyperlink" Target="http://www.forbes.com.mx/los-costos-de-la-ineficiencia-energetica/" TargetMode="External"/><Relationship Id="rId3" Type="http://schemas.openxmlformats.org/officeDocument/2006/relationships/hyperlink" Target="http://www.elfinanciero.com.mx/opinion/los-indicadores-economicos-del-presidente-pena-nieto.html" TargetMode="External"/><Relationship Id="rId7" Type="http://schemas.openxmlformats.org/officeDocument/2006/relationships/hyperlink" Target="http://www.banxico.org.mx/ayuda/temas-mas-consultados/tipo-cambio.html" TargetMode="External"/><Relationship Id="rId2" Type="http://schemas.openxmlformats.org/officeDocument/2006/relationships/hyperlink" Target="http://www.mef.gob.pe/index.php?option=com_content&amp;view=section&amp;id=26&amp;Itemid=100694" TargetMode="External"/><Relationship Id="rId1" Type="http://schemas.openxmlformats.org/officeDocument/2006/relationships/slideLayout" Target="../slideLayouts/slideLayout2.xml"/><Relationship Id="rId6" Type="http://schemas.openxmlformats.org/officeDocument/2006/relationships/hyperlink" Target="http://www.cefp.gob.mx/publicaciones/documento/2015/septiembre/cefp0192015.pdf" TargetMode="External"/><Relationship Id="rId5" Type="http://schemas.openxmlformats.org/officeDocument/2006/relationships/hyperlink" Target="http://www.cnbv.gob.mx/SECTORES-SUPERVISADOS/BANCA-DE-DESARROLLO/Preguntas-Frecuentes/Paginas/Banca-de-Desarrollo.aspx" TargetMode="External"/><Relationship Id="rId4" Type="http://schemas.openxmlformats.org/officeDocument/2006/relationships/hyperlink" Target="http://cuentame.inegi.org.mx/economia/petroleo/pib.aspx" TargetMode="External"/></Relationships>
</file>

<file path=ppt/slides/_rels/slide85.xml.rels><?xml version="1.0" encoding="UTF-8" standalone="yes"?>
<Relationships xmlns="http://schemas.openxmlformats.org/package/2006/relationships"><Relationship Id="rId3" Type="http://schemas.openxmlformats.org/officeDocument/2006/relationships/hyperlink" Target="http://www.forbes.com.mx/la-verdadera-situacion-del-empleo-en-mexico/" TargetMode="External"/><Relationship Id="rId2" Type="http://schemas.openxmlformats.org/officeDocument/2006/relationships/hyperlink" Target="http://www.jornada.unam.mx/ultimas/2015/03/23/precio-de-energeticos-en-mexico-afecta-produccion-y-consumo-de-alimentos-8315.html" TargetMode="External"/><Relationship Id="rId1" Type="http://schemas.openxmlformats.org/officeDocument/2006/relationships/slideLayout" Target="../slideLayouts/slideLayout3.xml"/><Relationship Id="rId4" Type="http://schemas.openxmlformats.org/officeDocument/2006/relationships/hyperlink" Target="https://www.consar.gob.mx/otra_informacion/pdf/oecd-review-pension-systems-mexico-highlights-esp.Pdf"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533400" y="1484784"/>
            <a:ext cx="8071048" cy="4272550"/>
          </a:xfrm>
        </p:spPr>
        <p:txBody>
          <a:bodyPr>
            <a:noAutofit/>
          </a:bodyPr>
          <a:lstStyle/>
          <a:p>
            <a:pPr algn="ctr"/>
            <a:r>
              <a:rPr lang="es-MX" sz="1800" dirty="0">
                <a:solidFill>
                  <a:srgbClr val="002060"/>
                </a:solidFill>
                <a:latin typeface="Calibri" panose="020F0502020204030204" pitchFamily="34" charset="0"/>
              </a:rPr>
              <a:t>UNIVERSIDAD AUTÓNOMA DEL ESTADO DE MÉXICO</a:t>
            </a:r>
            <a:br>
              <a:rPr lang="es-MX" sz="1800" dirty="0">
                <a:solidFill>
                  <a:srgbClr val="002060"/>
                </a:solidFill>
                <a:latin typeface="Calibri" panose="020F0502020204030204" pitchFamily="34" charset="0"/>
              </a:rPr>
            </a:br>
            <a:r>
              <a:rPr lang="es-MX" sz="1800" dirty="0">
                <a:solidFill>
                  <a:srgbClr val="002060"/>
                </a:solidFill>
                <a:latin typeface="Calibri" panose="020F0502020204030204" pitchFamily="34" charset="0"/>
              </a:rPr>
              <a:t>FACULTAD DE TURISMO Y GASTRONOMÍA</a:t>
            </a:r>
            <a:br>
              <a:rPr lang="es-MX" sz="1800" dirty="0">
                <a:solidFill>
                  <a:srgbClr val="002060"/>
                </a:solidFill>
                <a:latin typeface="Calibri" panose="020F0502020204030204" pitchFamily="34" charset="0"/>
              </a:rPr>
            </a:br>
            <a:r>
              <a:rPr lang="es-MX" sz="1800" dirty="0" smtClean="0">
                <a:solidFill>
                  <a:srgbClr val="002060"/>
                </a:solidFill>
                <a:latin typeface="Calibri" panose="020F0502020204030204" pitchFamily="34" charset="0"/>
              </a:rPr>
              <a:t>ESPECIALIDAD EN ADMINISTRACIÓN DE EMPRESAS TURÍSTICAS</a:t>
            </a:r>
          </a:p>
          <a:p>
            <a:pPr algn="ctr"/>
            <a:r>
              <a:rPr lang="es-MX" sz="1800" dirty="0">
                <a:solidFill>
                  <a:srgbClr val="002060"/>
                </a:solidFill>
                <a:latin typeface="Calibri" panose="020F0502020204030204" pitchFamily="34" charset="0"/>
              </a:rPr>
              <a:t/>
            </a:r>
            <a:br>
              <a:rPr lang="es-MX" sz="1800" dirty="0">
                <a:solidFill>
                  <a:srgbClr val="002060"/>
                </a:solidFill>
                <a:latin typeface="Calibri" panose="020F0502020204030204" pitchFamily="34" charset="0"/>
              </a:rPr>
            </a:br>
            <a:r>
              <a:rPr lang="es-MX" sz="1800" dirty="0" smtClean="0">
                <a:solidFill>
                  <a:srgbClr val="002060"/>
                </a:solidFill>
                <a:latin typeface="Calibri" panose="020F0502020204030204" pitchFamily="34" charset="0"/>
              </a:rPr>
              <a:t>ENTORNO DE LAS EMPRESAS TURÍSTICAS (PRIMER </a:t>
            </a:r>
            <a:r>
              <a:rPr lang="es-MX" sz="1800" dirty="0">
                <a:solidFill>
                  <a:srgbClr val="002060"/>
                </a:solidFill>
                <a:latin typeface="Calibri" panose="020F0502020204030204" pitchFamily="34" charset="0"/>
              </a:rPr>
              <a:t>PERIODO)</a:t>
            </a:r>
            <a:br>
              <a:rPr lang="es-MX" sz="1800" dirty="0">
                <a:solidFill>
                  <a:srgbClr val="002060"/>
                </a:solidFill>
                <a:latin typeface="Calibri" panose="020F0502020204030204" pitchFamily="34" charset="0"/>
              </a:rPr>
            </a:br>
            <a:r>
              <a:rPr lang="es-MX" sz="1800" dirty="0">
                <a:solidFill>
                  <a:srgbClr val="002060"/>
                </a:solidFill>
                <a:latin typeface="Calibri" panose="020F0502020204030204" pitchFamily="34" charset="0"/>
              </a:rPr>
              <a:t>MATERIAL DIDÁCTICO CORRESPONDIENTE A LA UNIDAD DE COMPETENCIA </a:t>
            </a:r>
            <a:r>
              <a:rPr lang="es-MX" sz="1800" dirty="0" smtClean="0">
                <a:solidFill>
                  <a:srgbClr val="002060"/>
                </a:solidFill>
                <a:latin typeface="Calibri" panose="020F0502020204030204" pitchFamily="34" charset="0"/>
              </a:rPr>
              <a:t>I 01</a:t>
            </a:r>
          </a:p>
          <a:p>
            <a:pPr algn="ctr"/>
            <a:r>
              <a:rPr lang="es-MX" sz="1800" dirty="0" smtClean="0">
                <a:solidFill>
                  <a:srgbClr val="002060"/>
                </a:solidFill>
                <a:latin typeface="Calibri" panose="020F0502020204030204" pitchFamily="34" charset="0"/>
              </a:rPr>
              <a:t>FUNDAMENTOS DE ECONOMÍA DE LA EMPRESA</a:t>
            </a:r>
          </a:p>
          <a:p>
            <a:pPr algn="ctr"/>
            <a:r>
              <a:rPr lang="es-MX" sz="1800" dirty="0">
                <a:solidFill>
                  <a:srgbClr val="002060"/>
                </a:solidFill>
                <a:latin typeface="Calibri" panose="020F0502020204030204" pitchFamily="34" charset="0"/>
              </a:rPr>
              <a:t/>
            </a:r>
            <a:br>
              <a:rPr lang="es-MX" sz="1800" dirty="0">
                <a:solidFill>
                  <a:srgbClr val="002060"/>
                </a:solidFill>
                <a:latin typeface="Calibri" panose="020F0502020204030204" pitchFamily="34" charset="0"/>
              </a:rPr>
            </a:br>
            <a:r>
              <a:rPr lang="es-MX" sz="1600" dirty="0" smtClean="0">
                <a:solidFill>
                  <a:srgbClr val="002060"/>
                </a:solidFill>
                <a:latin typeface="Calibri" panose="020F0502020204030204" pitchFamily="34" charset="0"/>
              </a:rPr>
              <a:t>TEMAS 1.1 ESTRUCTURA ECONÓMICA Y SISTEMA ECONÓMICO</a:t>
            </a:r>
          </a:p>
          <a:p>
            <a:pPr algn="ctr"/>
            <a:r>
              <a:rPr lang="es-MX" sz="1600" dirty="0" smtClean="0">
                <a:solidFill>
                  <a:srgbClr val="002060"/>
                </a:solidFill>
                <a:latin typeface="Calibri" panose="020F0502020204030204" pitchFamily="34" charset="0"/>
              </a:rPr>
              <a:t>1.2 LA PRODUCCIÓN Y LA EFICIENCIA ECONÓMICA</a:t>
            </a:r>
          </a:p>
          <a:p>
            <a:pPr algn="ctr"/>
            <a:r>
              <a:rPr lang="es-MX" sz="1600" dirty="0" smtClean="0">
                <a:solidFill>
                  <a:srgbClr val="002060"/>
                </a:solidFill>
                <a:latin typeface="Calibri" panose="020F0502020204030204" pitchFamily="34" charset="0"/>
              </a:rPr>
              <a:t>1.3 MEDICIÓN DE LAS ACTIVIDADES PRODUCTIVAS</a:t>
            </a:r>
          </a:p>
          <a:p>
            <a:pPr algn="ctr"/>
            <a:r>
              <a:rPr lang="es-MX" sz="1600" dirty="0" smtClean="0">
                <a:solidFill>
                  <a:srgbClr val="002060"/>
                </a:solidFill>
                <a:latin typeface="Calibri" panose="020F0502020204030204" pitchFamily="34" charset="0"/>
              </a:rPr>
              <a:t>1.4 LA ACTIVIDAD ECONÓMICA E INDICADORES ECONÓMICOS</a:t>
            </a:r>
          </a:p>
          <a:p>
            <a:pPr algn="r"/>
            <a:r>
              <a:rPr lang="es-MX" sz="2200" dirty="0" smtClean="0">
                <a:solidFill>
                  <a:srgbClr val="002060"/>
                </a:solidFill>
                <a:latin typeface="Calibri" panose="020F0502020204030204" pitchFamily="34" charset="0"/>
              </a:rPr>
              <a:t/>
            </a:r>
            <a:br>
              <a:rPr lang="es-MX" sz="2200" dirty="0" smtClean="0">
                <a:solidFill>
                  <a:srgbClr val="002060"/>
                </a:solidFill>
                <a:latin typeface="Calibri" panose="020F0502020204030204" pitchFamily="34" charset="0"/>
              </a:rPr>
            </a:br>
            <a:r>
              <a:rPr lang="es-MX" sz="1200" b="1" dirty="0">
                <a:solidFill>
                  <a:srgbClr val="002060"/>
                </a:solidFill>
              </a:rPr>
              <a:t>PRESENTA: M. en C.I. MARÍA DEL CONSUELO MÉNDEZ SOSA</a:t>
            </a:r>
          </a:p>
          <a:p>
            <a:pPr algn="r"/>
            <a:r>
              <a:rPr lang="es-MX" sz="1200" b="1" dirty="0" smtClean="0">
                <a:solidFill>
                  <a:srgbClr val="002060"/>
                </a:solidFill>
              </a:rPr>
              <a:t>OCTUBRE 2016</a:t>
            </a:r>
            <a:endParaRPr lang="es-MX" sz="1200" b="1" dirty="0">
              <a:solidFill>
                <a:srgbClr val="002060"/>
              </a:solidFill>
            </a:endParaRPr>
          </a:p>
          <a:p>
            <a:pPr algn="ctr"/>
            <a:endParaRPr lang="es-MX" sz="2200" dirty="0">
              <a:solidFill>
                <a:srgbClr val="002060"/>
              </a:solidFill>
              <a:latin typeface="Calibri" panose="020F050202020403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32657"/>
            <a:ext cx="8460956" cy="648072"/>
          </a:xfrm>
          <a:prstGeom prst="rect">
            <a:avLst/>
          </a:prstGeom>
        </p:spPr>
      </p:pic>
    </p:spTree>
    <p:extLst>
      <p:ext uri="{BB962C8B-B14F-4D97-AF65-F5344CB8AC3E}">
        <p14:creationId xmlns:p14="http://schemas.microsoft.com/office/powerpoint/2010/main" val="33580949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609600"/>
            <a:ext cx="7406640" cy="3755504"/>
          </a:xfrm>
        </p:spPr>
        <p:txBody>
          <a:bodyPr>
            <a:normAutofit fontScale="90000"/>
          </a:bodyPr>
          <a:lstStyle/>
          <a:p>
            <a:pPr algn="just"/>
            <a:r>
              <a:rPr lang="es-MX" sz="2400" dirty="0">
                <a:solidFill>
                  <a:srgbClr val="002060"/>
                </a:solidFill>
              </a:rPr>
              <a:t>Se llama sistema económico a la forma en la que se </a:t>
            </a:r>
            <a:r>
              <a:rPr lang="es-MX" sz="2400" b="1" i="1" dirty="0">
                <a:solidFill>
                  <a:srgbClr val="002060"/>
                </a:solidFill>
              </a:rPr>
              <a:t>organiza la actividad económica </a:t>
            </a:r>
            <a:r>
              <a:rPr lang="es-MX" sz="2400" dirty="0">
                <a:solidFill>
                  <a:srgbClr val="002060"/>
                </a:solidFill>
              </a:rPr>
              <a:t>de una sociedad, la </a:t>
            </a:r>
            <a:r>
              <a:rPr lang="es-MX" sz="2400" b="1" i="1" dirty="0">
                <a:solidFill>
                  <a:srgbClr val="002060"/>
                </a:solidFill>
              </a:rPr>
              <a:t>producción de bienes y serv</a:t>
            </a:r>
            <a:r>
              <a:rPr lang="es-MX" sz="2400" b="1" dirty="0">
                <a:solidFill>
                  <a:srgbClr val="002060"/>
                </a:solidFill>
              </a:rPr>
              <a:t>icios </a:t>
            </a:r>
            <a:r>
              <a:rPr lang="es-MX" sz="2400" dirty="0">
                <a:solidFill>
                  <a:srgbClr val="002060"/>
                </a:solidFill>
              </a:rPr>
              <a:t>y </a:t>
            </a:r>
            <a:r>
              <a:rPr lang="es-MX" sz="2400" b="1" i="1" dirty="0">
                <a:solidFill>
                  <a:srgbClr val="002060"/>
                </a:solidFill>
              </a:rPr>
              <a:t>su distribución </a:t>
            </a:r>
            <a:r>
              <a:rPr lang="es-MX" sz="2400" dirty="0">
                <a:solidFill>
                  <a:srgbClr val="002060"/>
                </a:solidFill>
              </a:rPr>
              <a:t>entre sus miembros. </a:t>
            </a:r>
            <a:r>
              <a:rPr lang="es-MX" sz="2400" dirty="0" smtClean="0">
                <a:solidFill>
                  <a:srgbClr val="002060"/>
                </a:solidFill>
              </a:rPr>
              <a:t/>
            </a:r>
            <a:br>
              <a:rPr lang="es-MX" sz="2400" dirty="0" smtClean="0">
                <a:solidFill>
                  <a:srgbClr val="002060"/>
                </a:solidFill>
              </a:rPr>
            </a:br>
            <a:r>
              <a:rPr lang="es-MX" sz="2400" dirty="0">
                <a:solidFill>
                  <a:srgbClr val="002060"/>
                </a:solidFill>
              </a:rPr>
              <a:t/>
            </a:r>
            <a:br>
              <a:rPr lang="es-MX" sz="2400" dirty="0">
                <a:solidFill>
                  <a:srgbClr val="002060"/>
                </a:solidFill>
              </a:rPr>
            </a:br>
            <a:r>
              <a:rPr lang="es-MX" sz="2400" dirty="0" smtClean="0">
                <a:solidFill>
                  <a:srgbClr val="002060"/>
                </a:solidFill>
              </a:rPr>
              <a:t>Cada </a:t>
            </a:r>
            <a:r>
              <a:rPr lang="es-MX" sz="2400" dirty="0">
                <a:solidFill>
                  <a:srgbClr val="002060"/>
                </a:solidFill>
              </a:rPr>
              <a:t>sistema económico se caracteriza por su ordenamiento jurídico que especifica el régimen de propiedad y las condiciones de contratación entre particulares</a:t>
            </a:r>
            <a:r>
              <a:rPr lang="es-MX" sz="2400" dirty="0" smtClean="0">
                <a:solidFill>
                  <a:srgbClr val="002060"/>
                </a:solidFill>
              </a:rPr>
              <a:t>.</a:t>
            </a:r>
            <a:br>
              <a:rPr lang="es-MX" sz="2400" dirty="0" smtClean="0">
                <a:solidFill>
                  <a:srgbClr val="002060"/>
                </a:solidFill>
              </a:rPr>
            </a:br>
            <a:r>
              <a:rPr lang="es-MX" sz="2400" dirty="0" smtClean="0">
                <a:solidFill>
                  <a:srgbClr val="002060"/>
                </a:solidFill>
              </a:rPr>
              <a:t/>
            </a:r>
            <a:br>
              <a:rPr lang="es-MX" sz="2400" dirty="0" smtClean="0">
                <a:solidFill>
                  <a:srgbClr val="002060"/>
                </a:solidFill>
              </a:rPr>
            </a:br>
            <a:endParaRPr lang="es-MX" sz="2400" dirty="0">
              <a:solidFill>
                <a:srgbClr val="002060"/>
              </a:solidFill>
            </a:endParaRPr>
          </a:p>
        </p:txBody>
      </p:sp>
    </p:spTree>
    <p:extLst>
      <p:ext uri="{BB962C8B-B14F-4D97-AF65-F5344CB8AC3E}">
        <p14:creationId xmlns:p14="http://schemas.microsoft.com/office/powerpoint/2010/main" val="17797667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609600"/>
            <a:ext cx="7406640" cy="3107432"/>
          </a:xfrm>
        </p:spPr>
        <p:txBody>
          <a:bodyPr>
            <a:noAutofit/>
          </a:bodyPr>
          <a:lstStyle/>
          <a:p>
            <a:pPr algn="just"/>
            <a:r>
              <a:rPr lang="es-MX" sz="2400" dirty="0">
                <a:solidFill>
                  <a:srgbClr val="002060"/>
                </a:solidFill>
              </a:rPr>
              <a:t>Es el estado el que elabora e impone ese ordenamiento jurídico y se reserva para sí ciertos ámbitos y formas de actuación. El sistema económico sirve por tanto para determinar qué agentes y en qué condiciones podrán adoptar decisiones económicas.</a:t>
            </a:r>
            <a:endParaRPr lang="es-MX" sz="2400" dirty="0"/>
          </a:p>
        </p:txBody>
      </p:sp>
    </p:spTree>
    <p:extLst>
      <p:ext uri="{BB962C8B-B14F-4D97-AF65-F5344CB8AC3E}">
        <p14:creationId xmlns:p14="http://schemas.microsoft.com/office/powerpoint/2010/main" val="12849691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2920" y="404664"/>
            <a:ext cx="8183880" cy="1051560"/>
          </a:xfrm>
        </p:spPr>
        <p:txBody>
          <a:bodyPr>
            <a:normAutofit fontScale="90000"/>
          </a:bodyPr>
          <a:lstStyle/>
          <a:p>
            <a:r>
              <a:rPr lang="es-MX" dirty="0" smtClean="0">
                <a:solidFill>
                  <a:srgbClr val="C00000"/>
                </a:solidFill>
              </a:rPr>
              <a:t>Estructura económica y sistema económico</a:t>
            </a:r>
            <a:endParaRPr lang="es-MX" dirty="0">
              <a:solidFill>
                <a:srgbClr val="C00000"/>
              </a:solidFill>
            </a:endParaRPr>
          </a:p>
        </p:txBody>
      </p:sp>
      <p:sp>
        <p:nvSpPr>
          <p:cNvPr id="3" name="2 Marcador de pie de página"/>
          <p:cNvSpPr>
            <a:spLocks noGrp="1"/>
          </p:cNvSpPr>
          <p:nvPr>
            <p:ph type="ftr" sz="quarter" idx="11"/>
          </p:nvPr>
        </p:nvSpPr>
        <p:spPr/>
        <p:txBody>
          <a:bodyPr/>
          <a:lstStyle/>
          <a:p>
            <a:r>
              <a:rPr lang="es-MX" smtClean="0"/>
              <a:t>Elaboró: Rafael Juárez Toledo</a:t>
            </a:r>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530822"/>
            <a:ext cx="8496944" cy="5006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59496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65386"/>
            <a:ext cx="8568952" cy="61599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47886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533400"/>
            <a:ext cx="8223213" cy="3124201"/>
          </a:xfrm>
        </p:spPr>
        <p:txBody>
          <a:bodyPr>
            <a:normAutofit/>
          </a:bodyPr>
          <a:lstStyle/>
          <a:p>
            <a:pPr algn="ctr"/>
            <a:r>
              <a:rPr lang="es-MX" sz="4000" dirty="0" smtClean="0">
                <a:solidFill>
                  <a:srgbClr val="002060"/>
                </a:solidFill>
                <a:latin typeface="Arial" pitchFamily="34" charset="0"/>
                <a:cs typeface="Arial" pitchFamily="34" charset="0"/>
              </a:rPr>
              <a:t>1.2 Producción y eficiencia económica</a:t>
            </a:r>
            <a:endParaRPr lang="es-MX" sz="4000" dirty="0">
              <a:solidFill>
                <a:srgbClr val="002060"/>
              </a:solidFill>
              <a:latin typeface="Arial" pitchFamily="34" charset="0"/>
              <a:cs typeface="Arial" pitchFamily="34" charset="0"/>
            </a:endParaRPr>
          </a:p>
        </p:txBody>
      </p:sp>
      <p:sp>
        <p:nvSpPr>
          <p:cNvPr id="7" name="1 Título"/>
          <p:cNvSpPr txBox="1">
            <a:spLocks/>
          </p:cNvSpPr>
          <p:nvPr/>
        </p:nvSpPr>
        <p:spPr>
          <a:xfrm>
            <a:off x="298413" y="0"/>
            <a:ext cx="8458200" cy="1470025"/>
          </a:xfrm>
          <a:prstGeom prst="rect">
            <a:avLst/>
          </a:prstGeom>
        </p:spPr>
        <p:txBody>
          <a:bodyPr vert="horz" anchor="b">
            <a:normAutofit/>
          </a:bodyPr>
          <a:lstStyle>
            <a:lvl1pPr algn="l" rtl="0" eaLnBrk="1" latinLnBrk="0" hangingPunct="1">
              <a:spcBef>
                <a:spcPct val="0"/>
              </a:spcBef>
              <a:buNone/>
              <a:defRPr kumimoji="0" sz="4400" kern="1200">
                <a:solidFill>
                  <a:schemeClr val="bg1"/>
                </a:solidFill>
                <a:latin typeface="+mj-lt"/>
                <a:ea typeface="+mj-ea"/>
                <a:cs typeface="+mj-cs"/>
              </a:defRPr>
            </a:lvl1pPr>
          </a:lstStyle>
          <a:p>
            <a:pPr algn="ctr"/>
            <a:endParaRPr lang="es-MX" sz="2800" dirty="0">
              <a:latin typeface="Arial" pitchFamily="34" charset="0"/>
              <a:cs typeface="Arial" pitchFamily="34" charset="0"/>
            </a:endParaRPr>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4293096"/>
            <a:ext cx="2819400" cy="1619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0192" y="735011"/>
            <a:ext cx="2085975" cy="1268413"/>
          </a:xfrm>
          <a:prstGeom prst="rect">
            <a:avLst/>
          </a:prstGeom>
          <a:ln>
            <a:noFill/>
          </a:ln>
          <a:effectLst>
            <a:softEdge rad="112500"/>
          </a:effectLst>
        </p:spPr>
      </p:pic>
    </p:spTree>
    <p:extLst>
      <p:ext uri="{BB962C8B-B14F-4D97-AF65-F5344CB8AC3E}">
        <p14:creationId xmlns:p14="http://schemas.microsoft.com/office/powerpoint/2010/main" val="36603918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280962039"/>
              </p:ext>
            </p:extLst>
          </p:nvPr>
        </p:nvGraphicFramePr>
        <p:xfrm>
          <a:off x="755576" y="1052736"/>
          <a:ext cx="7643192"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13847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692696"/>
            <a:ext cx="8229600" cy="5089752"/>
          </a:xfrm>
        </p:spPr>
        <p:txBody>
          <a:bodyPr>
            <a:normAutofit/>
          </a:bodyPr>
          <a:lstStyle/>
          <a:p>
            <a:pPr marL="109728" indent="0" algn="ctr">
              <a:buNone/>
            </a:pPr>
            <a:r>
              <a:rPr lang="es-MX" sz="2400" dirty="0" smtClean="0">
                <a:latin typeface="Arial" pitchFamily="34" charset="0"/>
                <a:cs typeface="Arial" pitchFamily="34" charset="0"/>
              </a:rPr>
              <a:t>Directrices </a:t>
            </a:r>
            <a:r>
              <a:rPr lang="es-MX" sz="2400" dirty="0">
                <a:latin typeface="Arial" pitchFamily="34" charset="0"/>
                <a:cs typeface="Arial" pitchFamily="34" charset="0"/>
              </a:rPr>
              <a:t>y lineamientos mediante los cuales el Estado regula y orienta el proceso económico del país, </a:t>
            </a:r>
            <a:r>
              <a:rPr lang="es-MX" sz="2400" dirty="0" smtClean="0">
                <a:latin typeface="Arial" pitchFamily="34" charset="0"/>
                <a:cs typeface="Arial" pitchFamily="34" charset="0"/>
              </a:rPr>
              <a:t>define criterios </a:t>
            </a:r>
            <a:r>
              <a:rPr lang="es-MX" sz="2400" dirty="0">
                <a:latin typeface="Arial" pitchFamily="34" charset="0"/>
                <a:cs typeface="Arial" pitchFamily="34" charset="0"/>
              </a:rPr>
              <a:t>generales que </a:t>
            </a:r>
            <a:r>
              <a:rPr lang="es-MX" sz="2400" dirty="0" smtClean="0">
                <a:latin typeface="Arial" pitchFamily="34" charset="0"/>
                <a:cs typeface="Arial" pitchFamily="34" charset="0"/>
              </a:rPr>
              <a:t>sustentan </a:t>
            </a:r>
            <a:r>
              <a:rPr lang="es-MX" sz="2400" dirty="0">
                <a:latin typeface="Arial" pitchFamily="34" charset="0"/>
                <a:cs typeface="Arial" pitchFamily="34" charset="0"/>
              </a:rPr>
              <a:t>los </a:t>
            </a:r>
            <a:r>
              <a:rPr lang="es-MX" sz="2400" dirty="0" smtClean="0">
                <a:latin typeface="Arial" pitchFamily="34" charset="0"/>
                <a:cs typeface="Arial" pitchFamily="34" charset="0"/>
              </a:rPr>
              <a:t>instrumentos </a:t>
            </a:r>
            <a:r>
              <a:rPr lang="es-MX" sz="2400" dirty="0">
                <a:latin typeface="Arial" pitchFamily="34" charset="0"/>
                <a:cs typeface="Arial" pitchFamily="34" charset="0"/>
              </a:rPr>
              <a:t>correspondientes </a:t>
            </a:r>
            <a:r>
              <a:rPr lang="es-MX" sz="2400" dirty="0" smtClean="0">
                <a:latin typeface="Arial" pitchFamily="34" charset="0"/>
                <a:cs typeface="Arial" pitchFamily="34" charset="0"/>
              </a:rPr>
              <a:t>al:</a:t>
            </a:r>
          </a:p>
          <a:p>
            <a:pPr algn="ctr"/>
            <a:r>
              <a:rPr lang="es-MX" sz="2400" dirty="0" smtClean="0">
                <a:latin typeface="Arial" pitchFamily="34" charset="0"/>
                <a:cs typeface="Arial" pitchFamily="34" charset="0"/>
              </a:rPr>
              <a:t>sistema </a:t>
            </a:r>
            <a:r>
              <a:rPr lang="es-MX" sz="2400" dirty="0">
                <a:latin typeface="Arial" pitchFamily="34" charset="0"/>
                <a:cs typeface="Arial" pitchFamily="34" charset="0"/>
              </a:rPr>
              <a:t>financiero </a:t>
            </a:r>
            <a:r>
              <a:rPr lang="es-MX" sz="2400" dirty="0" smtClean="0">
                <a:latin typeface="Arial" pitchFamily="34" charset="0"/>
                <a:cs typeface="Arial" pitchFamily="34" charset="0"/>
              </a:rPr>
              <a:t>nacional</a:t>
            </a:r>
          </a:p>
          <a:p>
            <a:pPr algn="ctr"/>
            <a:r>
              <a:rPr lang="es-MX" sz="2400" dirty="0" smtClean="0">
                <a:latin typeface="Arial" pitchFamily="34" charset="0"/>
                <a:cs typeface="Arial" pitchFamily="34" charset="0"/>
              </a:rPr>
              <a:t>gasto público</a:t>
            </a:r>
          </a:p>
          <a:p>
            <a:pPr algn="ctr"/>
            <a:r>
              <a:rPr lang="es-MX" sz="2400" dirty="0" smtClean="0">
                <a:latin typeface="Arial" pitchFamily="34" charset="0"/>
                <a:cs typeface="Arial" pitchFamily="34" charset="0"/>
              </a:rPr>
              <a:t>empresas públicas</a:t>
            </a:r>
          </a:p>
          <a:p>
            <a:pPr algn="ctr"/>
            <a:r>
              <a:rPr lang="es-MX" sz="2400" dirty="0" smtClean="0">
                <a:latin typeface="Arial" pitchFamily="34" charset="0"/>
                <a:cs typeface="Arial" pitchFamily="34" charset="0"/>
              </a:rPr>
              <a:t>vinculación </a:t>
            </a:r>
            <a:r>
              <a:rPr lang="es-MX" sz="2400" dirty="0">
                <a:latin typeface="Arial" pitchFamily="34" charset="0"/>
                <a:cs typeface="Arial" pitchFamily="34" charset="0"/>
              </a:rPr>
              <a:t>con la economía </a:t>
            </a:r>
            <a:r>
              <a:rPr lang="es-MX" sz="2400" dirty="0" smtClean="0">
                <a:latin typeface="Arial" pitchFamily="34" charset="0"/>
                <a:cs typeface="Arial" pitchFamily="34" charset="0"/>
              </a:rPr>
              <a:t>mundial</a:t>
            </a:r>
          </a:p>
          <a:p>
            <a:pPr algn="ctr"/>
            <a:r>
              <a:rPr lang="es-MX" sz="2400" dirty="0" smtClean="0">
                <a:latin typeface="Arial" pitchFamily="34" charset="0"/>
                <a:cs typeface="Arial" pitchFamily="34" charset="0"/>
              </a:rPr>
              <a:t>capacitación </a:t>
            </a:r>
            <a:r>
              <a:rPr lang="es-MX" sz="2400" dirty="0">
                <a:latin typeface="Arial" pitchFamily="34" charset="0"/>
                <a:cs typeface="Arial" pitchFamily="34" charset="0"/>
              </a:rPr>
              <a:t>y la productividad.</a:t>
            </a:r>
          </a:p>
        </p:txBody>
      </p:sp>
      <p:pic>
        <p:nvPicPr>
          <p:cNvPr id="3074" name="Picture 2" descr="http://dti.uat.edu.mx/sitios/web/_catalogs/masterpage/plantilla_dti/img/politicas-icono.png"/>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55576" y="2780928"/>
            <a:ext cx="1440160" cy="1440160"/>
          </a:xfrm>
          <a:prstGeom prst="rect">
            <a:avLst/>
          </a:prstGeom>
          <a:solidFill>
            <a:srgbClr val="00B050"/>
          </a:solidFill>
          <a:extLst/>
        </p:spPr>
      </p:pic>
    </p:spTree>
    <p:extLst>
      <p:ext uri="{BB962C8B-B14F-4D97-AF65-F5344CB8AC3E}">
        <p14:creationId xmlns:p14="http://schemas.microsoft.com/office/powerpoint/2010/main" val="28916201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692696"/>
            <a:ext cx="6554867" cy="1524000"/>
          </a:xfrm>
        </p:spPr>
        <p:txBody>
          <a:bodyPr>
            <a:normAutofit fontScale="90000"/>
          </a:bodyPr>
          <a:lstStyle/>
          <a:p>
            <a:pPr algn="ctr"/>
            <a:r>
              <a:rPr lang="es-MX" dirty="0" smtClean="0">
                <a:solidFill>
                  <a:srgbClr val="002060"/>
                </a:solidFill>
                <a:latin typeface="Arial" pitchFamily="34" charset="0"/>
                <a:cs typeface="Arial" pitchFamily="34" charset="0"/>
              </a:rPr>
              <a:t>Indicadores Económicos del Presidente Enrique Peña Nieto</a:t>
            </a:r>
            <a:endParaRPr lang="es-MX" dirty="0">
              <a:solidFill>
                <a:srgbClr val="002060"/>
              </a:solidFill>
              <a:latin typeface="Arial" pitchFamily="34" charset="0"/>
              <a:cs typeface="Arial"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226961643"/>
              </p:ext>
            </p:extLst>
          </p:nvPr>
        </p:nvGraphicFramePr>
        <p:xfrm>
          <a:off x="323528" y="2132856"/>
          <a:ext cx="8229600" cy="4324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40768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324045"/>
            <a:ext cx="6554867" cy="1524000"/>
          </a:xfrm>
        </p:spPr>
        <p:txBody>
          <a:bodyPr/>
          <a:lstStyle/>
          <a:p>
            <a:pPr algn="ctr"/>
            <a:r>
              <a:rPr lang="es-MX" dirty="0" smtClean="0">
                <a:solidFill>
                  <a:srgbClr val="002060"/>
                </a:solidFill>
                <a:latin typeface="Arial" pitchFamily="34" charset="0"/>
                <a:cs typeface="Arial" pitchFamily="34" charset="0"/>
              </a:rPr>
              <a:t>Indicadores</a:t>
            </a:r>
            <a:endParaRPr lang="es-MX" dirty="0">
              <a:solidFill>
                <a:srgbClr val="002060"/>
              </a:solidFill>
              <a:latin typeface="Arial" pitchFamily="34" charset="0"/>
              <a:cs typeface="Arial"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210429556"/>
              </p:ext>
            </p:extLst>
          </p:nvPr>
        </p:nvGraphicFramePr>
        <p:xfrm>
          <a:off x="467544" y="1988840"/>
          <a:ext cx="8229600" cy="4324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07064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18667" y="533400"/>
            <a:ext cx="3200400" cy="2463552"/>
          </a:xfrm>
        </p:spPr>
        <p:txBody>
          <a:bodyPr>
            <a:normAutofit/>
          </a:bodyPr>
          <a:lstStyle/>
          <a:p>
            <a:pPr algn="ctr"/>
            <a:endParaRPr lang="es-MX"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marL="109728" indent="0" algn="ctr">
              <a:buNone/>
            </a:pPr>
            <a:r>
              <a:rPr lang="es-MX" b="1" dirty="0">
                <a:solidFill>
                  <a:srgbClr val="002060"/>
                </a:solidFill>
                <a:latin typeface="Arial" pitchFamily="34" charset="0"/>
                <a:cs typeface="Arial" pitchFamily="34" charset="0"/>
              </a:rPr>
              <a:t>Paquete </a:t>
            </a:r>
            <a:r>
              <a:rPr lang="es-MX" b="1" dirty="0" smtClean="0">
                <a:solidFill>
                  <a:srgbClr val="002060"/>
                </a:solidFill>
                <a:latin typeface="Arial" pitchFamily="34" charset="0"/>
                <a:cs typeface="Arial" pitchFamily="34" charset="0"/>
              </a:rPr>
              <a:t>económico</a:t>
            </a:r>
          </a:p>
          <a:p>
            <a:pPr marL="109728" indent="0" algn="ctr">
              <a:buNone/>
            </a:pPr>
            <a:endParaRPr lang="es-MX" b="1" dirty="0" smtClean="0">
              <a:solidFill>
                <a:srgbClr val="002060"/>
              </a:solidFill>
              <a:latin typeface="Arial" pitchFamily="34" charset="0"/>
              <a:cs typeface="Arial" pitchFamily="34" charset="0"/>
            </a:endParaRPr>
          </a:p>
          <a:p>
            <a:pPr marL="109728" indent="0" algn="just">
              <a:buNone/>
            </a:pPr>
            <a:r>
              <a:rPr lang="es-MX" dirty="0" smtClean="0">
                <a:solidFill>
                  <a:srgbClr val="002060"/>
                </a:solidFill>
                <a:latin typeface="Arial" pitchFamily="34" charset="0"/>
                <a:cs typeface="Arial" pitchFamily="34" charset="0"/>
              </a:rPr>
              <a:t>Información generada por el gobierno de la república con su planeación financiera para el transcurso del año, incluye la Ley de Ingresos de la Federación y el Presupuesto de Egresos.</a:t>
            </a:r>
          </a:p>
          <a:p>
            <a:pPr marL="109728" indent="0" algn="ctr">
              <a:buNone/>
            </a:pPr>
            <a:endParaRPr lang="es-MX" dirty="0">
              <a:solidFill>
                <a:srgbClr val="002060"/>
              </a:solidFill>
              <a:latin typeface="Arial" pitchFamily="34" charset="0"/>
              <a:cs typeface="Arial" pitchFamily="34" charset="0"/>
            </a:endParaRPr>
          </a:p>
        </p:txBody>
      </p:sp>
      <p:sp>
        <p:nvSpPr>
          <p:cNvPr id="6" name="Marcador de texto 5"/>
          <p:cNvSpPr>
            <a:spLocks noGrp="1"/>
          </p:cNvSpPr>
          <p:nvPr>
            <p:ph type="body" sz="half" idx="2"/>
          </p:nvPr>
        </p:nvSpPr>
        <p:spPr>
          <a:xfrm>
            <a:off x="5580111" y="4293096"/>
            <a:ext cx="3200400" cy="2091267"/>
          </a:xfrm>
        </p:spPr>
        <p:txBody>
          <a:bodyPr/>
          <a:lstStyle/>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0110" y="4293097"/>
            <a:ext cx="3200401" cy="2102976"/>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8667" y="534145"/>
            <a:ext cx="3200400" cy="2462807"/>
          </a:xfrm>
          <a:prstGeom prst="rect">
            <a:avLst/>
          </a:prstGeom>
        </p:spPr>
      </p:pic>
    </p:spTree>
    <p:extLst>
      <p:ext uri="{BB962C8B-B14F-4D97-AF65-F5344CB8AC3E}">
        <p14:creationId xmlns:p14="http://schemas.microsoft.com/office/powerpoint/2010/main" val="256233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533400" y="332657"/>
            <a:ext cx="8071048" cy="648072"/>
          </a:xfrm>
        </p:spPr>
        <p:txBody>
          <a:bodyPr/>
          <a:lstStyle/>
          <a:p>
            <a:pPr algn="ctr"/>
            <a:r>
              <a:rPr lang="es-MX" b="1" dirty="0" smtClean="0">
                <a:solidFill>
                  <a:srgbClr val="002060"/>
                </a:solidFill>
              </a:rPr>
              <a:t>PRESENTACIÓN</a:t>
            </a:r>
            <a:endParaRPr lang="es-MX" b="1" dirty="0">
              <a:solidFill>
                <a:srgbClr val="002060"/>
              </a:solidFill>
            </a:endParaRPr>
          </a:p>
        </p:txBody>
      </p:sp>
      <p:sp>
        <p:nvSpPr>
          <p:cNvPr id="6" name="Marcador de texto 5"/>
          <p:cNvSpPr>
            <a:spLocks noGrp="1"/>
          </p:cNvSpPr>
          <p:nvPr>
            <p:ph type="body" idx="1"/>
          </p:nvPr>
        </p:nvSpPr>
        <p:spPr>
          <a:xfrm>
            <a:off x="832449" y="1340768"/>
            <a:ext cx="7783016" cy="4752528"/>
          </a:xfrm>
        </p:spPr>
        <p:txBody>
          <a:bodyPr>
            <a:normAutofit fontScale="92500"/>
          </a:bodyPr>
          <a:lstStyle/>
          <a:p>
            <a:pPr algn="just"/>
            <a:r>
              <a:rPr lang="es-ES" dirty="0">
                <a:solidFill>
                  <a:srgbClr val="002060"/>
                </a:solidFill>
              </a:rPr>
              <a:t>La práctica profesional del </a:t>
            </a:r>
            <a:r>
              <a:rPr lang="es-ES" dirty="0" smtClean="0">
                <a:solidFill>
                  <a:srgbClr val="002060"/>
                </a:solidFill>
              </a:rPr>
              <a:t>Estudiante de la Especialidad en Administración de Empresas Turísticas exige </a:t>
            </a:r>
            <a:r>
              <a:rPr lang="es-ES" dirty="0">
                <a:solidFill>
                  <a:srgbClr val="002060"/>
                </a:solidFill>
              </a:rPr>
              <a:t>conozcan la importancia </a:t>
            </a:r>
            <a:r>
              <a:rPr lang="es-ES" dirty="0" smtClean="0">
                <a:solidFill>
                  <a:srgbClr val="002060"/>
                </a:solidFill>
              </a:rPr>
              <a:t>del entorno económico de las empresas, mismo que les permitirá tomar decisiones para la apertura de sus propias empresas, por tal motivo es conveniente que conozcan desde las estructuras económicas y el sistema económico que impera en nuestro país, así como elementos de política económica, fiscal y monetaria que les ubica el la realidad económica de la nación. Así  mismo conocer los principales indicadores macroeconómicos como el Producto interno bruto, el producto nacional Bruto, el Ingreso Nacional, los niveles de inflación, entre otros.</a:t>
            </a:r>
          </a:p>
          <a:p>
            <a:pPr algn="just"/>
            <a:r>
              <a:rPr lang="es-ES" dirty="0" smtClean="0">
                <a:solidFill>
                  <a:srgbClr val="002060"/>
                </a:solidFill>
              </a:rPr>
              <a:t>También es necesario analizar la balanza de pagos junto con cada una de las cuentas que lo integran y el riesgo país que representa para los inversionistas.</a:t>
            </a:r>
          </a:p>
          <a:p>
            <a:pPr algn="just"/>
            <a:r>
              <a:rPr lang="es-ES" dirty="0" smtClean="0">
                <a:solidFill>
                  <a:srgbClr val="002060"/>
                </a:solidFill>
              </a:rPr>
              <a:t>Todos estos elementos serán de cuantiosa importancia para tener el referente económico de México que permita a los estudiantes analizar tendencias, competencia y viabilidad de sus planes de negocios. </a:t>
            </a:r>
            <a:endParaRPr lang="es-MX" dirty="0">
              <a:solidFill>
                <a:srgbClr val="002060"/>
              </a:solidFill>
            </a:endParaRPr>
          </a:p>
        </p:txBody>
      </p:sp>
    </p:spTree>
    <p:extLst>
      <p:ext uri="{BB962C8B-B14F-4D97-AF65-F5344CB8AC3E}">
        <p14:creationId xmlns:p14="http://schemas.microsoft.com/office/powerpoint/2010/main" val="10109568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3400" y="2564904"/>
            <a:ext cx="8215064" cy="3816424"/>
          </a:xfrm>
        </p:spPr>
        <p:txBody>
          <a:bodyPr>
            <a:normAutofit/>
          </a:bodyPr>
          <a:lstStyle/>
          <a:p>
            <a:pPr algn="just"/>
            <a:r>
              <a:rPr lang="es-MX" sz="2400" b="1" dirty="0" smtClean="0">
                <a:solidFill>
                  <a:srgbClr val="002060"/>
                </a:solidFill>
                <a:latin typeface="Arial" pitchFamily="34" charset="0"/>
                <a:cs typeface="Arial" pitchFamily="34" charset="0"/>
              </a:rPr>
              <a:t>PIB(Producto INTERNO PRUTO)   </a:t>
            </a:r>
            <a:br>
              <a:rPr lang="es-MX" sz="2400" b="1" dirty="0" smtClean="0">
                <a:solidFill>
                  <a:srgbClr val="002060"/>
                </a:solidFill>
                <a:latin typeface="Arial" pitchFamily="34" charset="0"/>
                <a:cs typeface="Arial" pitchFamily="34" charset="0"/>
              </a:rPr>
            </a:br>
            <a:r>
              <a:rPr lang="es-MX" sz="2400" b="1" dirty="0" smtClean="0">
                <a:solidFill>
                  <a:srgbClr val="002060"/>
                </a:solidFill>
                <a:latin typeface="Arial" pitchFamily="34" charset="0"/>
                <a:cs typeface="Arial" pitchFamily="34" charset="0"/>
              </a:rPr>
              <a:t/>
            </a:r>
            <a:br>
              <a:rPr lang="es-MX" sz="2400" b="1" dirty="0" smtClean="0">
                <a:solidFill>
                  <a:srgbClr val="002060"/>
                </a:solidFill>
                <a:latin typeface="Arial" pitchFamily="34" charset="0"/>
                <a:cs typeface="Arial" pitchFamily="34" charset="0"/>
              </a:rPr>
            </a:br>
            <a:r>
              <a:rPr lang="es-MX" sz="1800" dirty="0" smtClean="0">
                <a:solidFill>
                  <a:srgbClr val="002060"/>
                </a:solidFill>
                <a:latin typeface="Arial" pitchFamily="34" charset="0"/>
                <a:cs typeface="Arial" pitchFamily="34" charset="0"/>
              </a:rPr>
              <a:t>Valor </a:t>
            </a:r>
            <a:r>
              <a:rPr lang="es-MX" sz="1800" dirty="0">
                <a:solidFill>
                  <a:srgbClr val="002060"/>
                </a:solidFill>
                <a:latin typeface="Arial" pitchFamily="34" charset="0"/>
                <a:cs typeface="Arial" pitchFamily="34" charset="0"/>
              </a:rPr>
              <a:t>monetario de lo bienes y servicios que adquiere el consumidor final, producidos por un país en un periodo determinado.</a:t>
            </a:r>
            <a:br>
              <a:rPr lang="es-MX" sz="1800" dirty="0">
                <a:solidFill>
                  <a:srgbClr val="002060"/>
                </a:solidFill>
                <a:latin typeface="Arial" pitchFamily="34" charset="0"/>
                <a:cs typeface="Arial" pitchFamily="34" charset="0"/>
              </a:rPr>
            </a:br>
            <a:r>
              <a:rPr lang="es-MX" sz="1800" dirty="0">
                <a:solidFill>
                  <a:srgbClr val="002060"/>
                </a:solidFill>
                <a:latin typeface="Arial" pitchFamily="34" charset="0"/>
                <a:cs typeface="Arial" pitchFamily="34" charset="0"/>
              </a:rPr>
              <a:t>PIB abarca b y s + participación del estado.</a:t>
            </a:r>
            <a:br>
              <a:rPr lang="es-MX" sz="1800" dirty="0">
                <a:solidFill>
                  <a:srgbClr val="002060"/>
                </a:solidFill>
                <a:latin typeface="Arial" pitchFamily="34" charset="0"/>
                <a:cs typeface="Arial" pitchFamily="34" charset="0"/>
              </a:rPr>
            </a:br>
            <a:r>
              <a:rPr lang="es-MX" sz="1800" dirty="0">
                <a:solidFill>
                  <a:srgbClr val="002060"/>
                </a:solidFill>
                <a:latin typeface="Arial" pitchFamily="34" charset="0"/>
                <a:cs typeface="Arial" pitchFamily="34" charset="0"/>
              </a:rPr>
              <a:t>El PNB incluye todo lo producido por las entidades económicas de un país, independientemente del lugar donde realicen sus </a:t>
            </a:r>
            <a:r>
              <a:rPr lang="es-MX" sz="1800" dirty="0" smtClean="0">
                <a:solidFill>
                  <a:srgbClr val="002060"/>
                </a:solidFill>
                <a:latin typeface="Arial" pitchFamily="34" charset="0"/>
                <a:cs typeface="Arial" pitchFamily="34" charset="0"/>
              </a:rPr>
              <a:t>actividades. </a:t>
            </a:r>
            <a:endParaRPr lang="es-MX" sz="2400" b="1" dirty="0">
              <a:solidFill>
                <a:srgbClr val="002060"/>
              </a:solidFill>
              <a:latin typeface="Arial" pitchFamily="34" charset="0"/>
              <a:cs typeface="Arial" pitchFamily="34" charset="0"/>
            </a:endParaRPr>
          </a:p>
        </p:txBody>
      </p:sp>
      <p:sp>
        <p:nvSpPr>
          <p:cNvPr id="6" name="Marcador de contenido 5"/>
          <p:cNvSpPr>
            <a:spLocks noGrp="1"/>
          </p:cNvSpPr>
          <p:nvPr>
            <p:ph sz="half" idx="13"/>
          </p:nvPr>
        </p:nvSpPr>
        <p:spPr>
          <a:xfrm>
            <a:off x="760938" y="526924"/>
            <a:ext cx="2466975" cy="1839967"/>
          </a:xfrm>
        </p:spPr>
        <p:txBody>
          <a:bodyPr/>
          <a:lstStyle/>
          <a:p>
            <a:endParaRPr lang="es-MX" dirty="0"/>
          </a:p>
        </p:txBody>
      </p:sp>
      <p:sp>
        <p:nvSpPr>
          <p:cNvPr id="3" name="2 Marcador de contenido"/>
          <p:cNvSpPr>
            <a:spLocks noGrp="1"/>
          </p:cNvSpPr>
          <p:nvPr>
            <p:ph sz="quarter" idx="4"/>
          </p:nvPr>
        </p:nvSpPr>
        <p:spPr>
          <a:xfrm>
            <a:off x="5269642" y="546465"/>
            <a:ext cx="2733676" cy="1514384"/>
          </a:xfrm>
        </p:spPr>
        <p:txBody>
          <a:bodyPr>
            <a:normAutofit/>
          </a:bodyPr>
          <a:lstStyle/>
          <a:p>
            <a:pPr algn="ctr"/>
            <a:endParaRPr lang="es-MX" sz="2400" dirty="0" smtClean="0">
              <a:latin typeface="Arial" pitchFamily="34" charset="0"/>
              <a:cs typeface="Arial"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938" y="519041"/>
            <a:ext cx="2466975" cy="184785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9642" y="519040"/>
            <a:ext cx="2733675" cy="1757831"/>
          </a:xfrm>
          <a:prstGeom prst="rect">
            <a:avLst/>
          </a:prstGeom>
        </p:spPr>
      </p:pic>
    </p:spTree>
    <p:extLst>
      <p:ext uri="{BB962C8B-B14F-4D97-AF65-F5344CB8AC3E}">
        <p14:creationId xmlns:p14="http://schemas.microsoft.com/office/powerpoint/2010/main" val="1534697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3400" y="533400"/>
            <a:ext cx="6554867" cy="2967608"/>
          </a:xfrm>
        </p:spPr>
        <p:txBody>
          <a:bodyPr>
            <a:normAutofit/>
          </a:bodyPr>
          <a:lstStyle/>
          <a:p>
            <a:r>
              <a:rPr lang="es-MX" sz="2800" dirty="0">
                <a:latin typeface="Arial" pitchFamily="34" charset="0"/>
                <a:cs typeface="Arial" pitchFamily="34" charset="0"/>
              </a:rPr>
              <a:t>Para su comparación se convierte a dólares E.E.U.U</a:t>
            </a:r>
          </a:p>
          <a:p>
            <a:r>
              <a:rPr lang="es-MX" sz="2800" dirty="0" smtClean="0">
                <a:latin typeface="Arial" pitchFamily="34" charset="0"/>
                <a:cs typeface="Arial" pitchFamily="34" charset="0"/>
              </a:rPr>
              <a:t>PIB </a:t>
            </a:r>
            <a:r>
              <a:rPr lang="es-MX" sz="2800" dirty="0" smtClean="0">
                <a:latin typeface="Arial" pitchFamily="34" charset="0"/>
                <a:cs typeface="Arial" pitchFamily="34" charset="0"/>
                <a:sym typeface="Wingdings" pitchFamily="2" charset="2"/>
              </a:rPr>
              <a:t> Calidad de vida</a:t>
            </a:r>
            <a:endParaRPr lang="es-MX" sz="2800" dirty="0">
              <a:latin typeface="Arial" pitchFamily="34" charset="0"/>
              <a:cs typeface="Arial" pitchFamily="34" charset="0"/>
            </a:endParaRPr>
          </a:p>
        </p:txBody>
      </p:sp>
      <p:pic>
        <p:nvPicPr>
          <p:cNvPr id="1026" name="Picture 2" descr="Resultado de imagen para PI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126143">
            <a:off x="4522586" y="3329491"/>
            <a:ext cx="3757600" cy="21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61352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404664"/>
            <a:ext cx="6554867" cy="1152128"/>
          </a:xfrm>
        </p:spPr>
        <p:txBody>
          <a:bodyPr>
            <a:normAutofit/>
          </a:bodyPr>
          <a:lstStyle/>
          <a:p>
            <a:pPr algn="ctr"/>
            <a:r>
              <a:rPr lang="es-MX" sz="3600" dirty="0" smtClean="0">
                <a:solidFill>
                  <a:srgbClr val="002060"/>
                </a:solidFill>
                <a:latin typeface="Arial" pitchFamily="34" charset="0"/>
                <a:cs typeface="Arial" pitchFamily="34" charset="0"/>
              </a:rPr>
              <a:t>PIB </a:t>
            </a:r>
            <a:endParaRPr lang="es-MX" sz="3600"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a:xfrm>
            <a:off x="0" y="1268760"/>
            <a:ext cx="3240359" cy="4325112"/>
          </a:xfrm>
        </p:spPr>
        <p:txBody>
          <a:bodyPr/>
          <a:lstStyle/>
          <a:p>
            <a:pPr algn="ctr"/>
            <a:r>
              <a:rPr lang="es-MX" dirty="0" smtClean="0">
                <a:latin typeface="Arial" pitchFamily="34" charset="0"/>
                <a:cs typeface="Arial" pitchFamily="34" charset="0"/>
              </a:rPr>
              <a:t>El PIB para 2015  fue de 2.36% real anual.</a:t>
            </a:r>
          </a:p>
          <a:p>
            <a:pPr algn="ctr"/>
            <a:r>
              <a:rPr lang="es-MX" dirty="0" smtClean="0">
                <a:latin typeface="Arial" pitchFamily="34" charset="0"/>
                <a:cs typeface="Arial" pitchFamily="34" charset="0"/>
              </a:rPr>
              <a:t>El PIB al segundo trimestre del 2016 es de 2.2%</a:t>
            </a:r>
            <a:endParaRPr lang="es-MX" dirty="0">
              <a:latin typeface="Arial" pitchFamily="34" charset="0"/>
              <a:cs typeface="Arial"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0359" y="1700808"/>
            <a:ext cx="5643028"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82211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332656"/>
            <a:ext cx="6122819" cy="1524000"/>
          </a:xfrm>
        </p:spPr>
        <p:txBody>
          <a:bodyPr/>
          <a:lstStyle/>
          <a:p>
            <a:pPr algn="ctr"/>
            <a:r>
              <a:rPr lang="es-MX" b="1" dirty="0" smtClean="0">
                <a:solidFill>
                  <a:srgbClr val="002060"/>
                </a:solidFill>
                <a:latin typeface="Arial" pitchFamily="34" charset="0"/>
                <a:cs typeface="Arial" pitchFamily="34" charset="0"/>
              </a:rPr>
              <a:t>Inflación</a:t>
            </a:r>
            <a:endParaRPr lang="es-MX" b="1"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a:xfrm>
            <a:off x="323529" y="1548925"/>
            <a:ext cx="5688632" cy="3032203"/>
          </a:xfrm>
        </p:spPr>
        <p:txBody>
          <a:bodyPr>
            <a:normAutofit fontScale="85000" lnSpcReduction="20000"/>
          </a:bodyPr>
          <a:lstStyle/>
          <a:p>
            <a:pPr marL="109728" indent="0" algn="ctr">
              <a:buNone/>
            </a:pPr>
            <a:r>
              <a:rPr lang="es-MX" sz="2600" dirty="0" smtClean="0">
                <a:latin typeface="Arial" pitchFamily="34" charset="0"/>
                <a:cs typeface="Arial" pitchFamily="34" charset="0"/>
              </a:rPr>
              <a:t>Aumento generalizado de los precios por el desequilibrio entre oferta y demanda.</a:t>
            </a:r>
          </a:p>
          <a:p>
            <a:pPr marL="109728" indent="0">
              <a:buNone/>
            </a:pPr>
            <a:endParaRPr lang="es-MX" sz="2600" dirty="0" smtClean="0">
              <a:latin typeface="Arial" pitchFamily="34" charset="0"/>
              <a:cs typeface="Arial" pitchFamily="34" charset="0"/>
            </a:endParaRPr>
          </a:p>
          <a:p>
            <a:pPr marL="109728" indent="0">
              <a:buNone/>
            </a:pPr>
            <a:r>
              <a:rPr lang="es-MX" sz="2600" dirty="0" smtClean="0">
                <a:latin typeface="Arial" pitchFamily="34" charset="0"/>
                <a:cs typeface="Arial" pitchFamily="34" charset="0"/>
              </a:rPr>
              <a:t>Se mide a través de:</a:t>
            </a:r>
          </a:p>
          <a:p>
            <a:pPr marL="624078" indent="-514350">
              <a:buFont typeface="+mj-lt"/>
              <a:buAutoNum type="arabicPeriod"/>
            </a:pPr>
            <a:r>
              <a:rPr lang="es-MX" sz="2600" dirty="0" smtClean="0">
                <a:latin typeface="Arial" pitchFamily="34" charset="0"/>
                <a:cs typeface="Arial" pitchFamily="34" charset="0"/>
              </a:rPr>
              <a:t>Índice Nacional de Precios al Consumidor (INPC)</a:t>
            </a:r>
          </a:p>
          <a:p>
            <a:pPr marL="624078" indent="-514350">
              <a:buFont typeface="+mj-lt"/>
              <a:buAutoNum type="arabicPeriod"/>
            </a:pPr>
            <a:r>
              <a:rPr lang="es-MX" sz="2600" dirty="0" smtClean="0">
                <a:latin typeface="Arial" pitchFamily="34" charset="0"/>
                <a:cs typeface="Arial" pitchFamily="34" charset="0"/>
              </a:rPr>
              <a:t>Índice Nacional de Precios Productor (INPP)</a:t>
            </a:r>
          </a:p>
          <a:p>
            <a:pPr marL="624078" indent="-514350">
              <a:buFont typeface="+mj-lt"/>
              <a:buAutoNum type="arabicPeriod"/>
            </a:pPr>
            <a:endParaRPr lang="es-MX" dirty="0">
              <a:latin typeface="Arial" pitchFamily="34" charset="0"/>
              <a:cs typeface="Arial"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827178">
            <a:off x="5586872" y="4465231"/>
            <a:ext cx="2847975" cy="1609725"/>
          </a:xfrm>
          <a:prstGeom prst="rect">
            <a:avLst/>
          </a:prstGeom>
        </p:spPr>
      </p:pic>
    </p:spTree>
    <p:extLst>
      <p:ext uri="{BB962C8B-B14F-4D97-AF65-F5344CB8AC3E}">
        <p14:creationId xmlns:p14="http://schemas.microsoft.com/office/powerpoint/2010/main" val="30701722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625265"/>
            <a:ext cx="5704185" cy="2952328"/>
          </a:xfrm>
        </p:spPr>
        <p:txBody>
          <a:bodyPr>
            <a:normAutofit/>
          </a:bodyPr>
          <a:lstStyle/>
          <a:p>
            <a:pPr algn="just"/>
            <a:r>
              <a:rPr lang="es-MX" sz="2400" dirty="0" smtClean="0">
                <a:latin typeface="Arial" pitchFamily="34" charset="0"/>
                <a:cs typeface="Arial" pitchFamily="34" charset="0"/>
              </a:rPr>
              <a:t>INPC </a:t>
            </a:r>
            <a:r>
              <a:rPr lang="es-MX" sz="2400" dirty="0" smtClean="0">
                <a:latin typeface="Arial" pitchFamily="34" charset="0"/>
                <a:cs typeface="Arial" pitchFamily="34" charset="0"/>
                <a:sym typeface="Wingdings" pitchFamily="2" charset="2"/>
              </a:rPr>
              <a:t> estima la evolución de los precios de </a:t>
            </a:r>
            <a:r>
              <a:rPr lang="es-MX" sz="2400" dirty="0" err="1" smtClean="0">
                <a:latin typeface="Arial" pitchFamily="34" charset="0"/>
                <a:cs typeface="Arial" pitchFamily="34" charset="0"/>
                <a:sym typeface="Wingdings" pitchFamily="2" charset="2"/>
              </a:rPr>
              <a:t>bys</a:t>
            </a:r>
            <a:r>
              <a:rPr lang="es-MX" sz="2400" dirty="0" smtClean="0">
                <a:latin typeface="Arial" pitchFamily="34" charset="0"/>
                <a:cs typeface="Arial" pitchFamily="34" charset="0"/>
                <a:sym typeface="Wingdings" pitchFamily="2" charset="2"/>
              </a:rPr>
              <a:t> que consumen las familias en México.</a:t>
            </a:r>
            <a:endParaRPr lang="es-MX" sz="2400" dirty="0" smtClean="0">
              <a:latin typeface="Arial" pitchFamily="34" charset="0"/>
              <a:cs typeface="Arial" pitchFamily="34" charset="0"/>
            </a:endParaRPr>
          </a:p>
          <a:p>
            <a:pPr algn="just"/>
            <a:r>
              <a:rPr lang="es-MX" sz="2400" dirty="0" smtClean="0">
                <a:latin typeface="Arial" pitchFamily="34" charset="0"/>
                <a:cs typeface="Arial" pitchFamily="34" charset="0"/>
              </a:rPr>
              <a:t>INPP </a:t>
            </a:r>
            <a:r>
              <a:rPr lang="es-MX" sz="2400" dirty="0" smtClean="0">
                <a:latin typeface="Arial" pitchFamily="34" charset="0"/>
                <a:cs typeface="Arial" pitchFamily="34" charset="0"/>
                <a:sym typeface="Wingdings" pitchFamily="2" charset="2"/>
              </a:rPr>
              <a:t> miden las variaciones de los precios de </a:t>
            </a:r>
            <a:r>
              <a:rPr lang="es-MX" sz="2400" dirty="0" err="1" smtClean="0">
                <a:latin typeface="Arial" pitchFamily="34" charset="0"/>
                <a:cs typeface="Arial" pitchFamily="34" charset="0"/>
                <a:sym typeface="Wingdings" pitchFamily="2" charset="2"/>
              </a:rPr>
              <a:t>bys</a:t>
            </a:r>
            <a:r>
              <a:rPr lang="es-MX" sz="2400" dirty="0" smtClean="0">
                <a:latin typeface="Arial" pitchFamily="34" charset="0"/>
                <a:cs typeface="Arial" pitchFamily="34" charset="0"/>
                <a:sym typeface="Wingdings" pitchFamily="2" charset="2"/>
              </a:rPr>
              <a:t> que se producen en el país para consumo interno y exportación.</a:t>
            </a:r>
            <a:endParaRPr lang="es-MX" sz="2400" dirty="0">
              <a:latin typeface="Arial" pitchFamily="34" charset="0"/>
              <a:cs typeface="Arial" pitchFamily="34" charset="0"/>
            </a:endParaRPr>
          </a:p>
        </p:txBody>
      </p:sp>
      <p:sp>
        <p:nvSpPr>
          <p:cNvPr id="4" name="AutoShape 2" descr="data:image/jpeg;base64,/9j/4AAQSkZJRgABAQAAAQABAAD/2wCEAAkGBxISEhUQEBIWFRUVFhgYFRYVFRcVFRUWGBcWFhUYFxcYHSggGB0lGxYYITEiJSkrLy4uFx81ODMtNygtLisBCgoKDg0OGxAQGismHyIvLS0tMC0rLS0tMS0tLS0tLS0tLS4tLS0tLS0tLS0tLy0tLS0tKy0tLS0tLS0tLSstLf/AABEIAQUAwQMBIgACEQEDEQH/xAAcAAEAAQUBAQAAAAAAAAAAAAAABgEDBAUHAgj/xABCEAACAgECAwYDBAcFBwUAAAABAgADEQQhBRIxBhMiQVFhcYGRByMyoRRCUmKSsdEzcoLB4RU0Q1PC8PEXJKKy0v/EABoBAQADAQEBAAAAAAAAAAAAAAABAwQCBQb/xAAvEQACAgEEAQICCgMBAAAAAAAAAQIRAwQSITFBIlETMgVCYXGBkaHR4fAjM7EU/9oADAMBAAIRAxEAPwDuMREAREQBERAEREAREQBERAEREAREQBERAEREAREQBERAEREAREQBERAESmYzAKxKcwjMArEpmMwCsREAREpmAViUzKwBERAEREAREQBERAEREAREQBBiUMAtai9UUu5AVQSSdgAOpMieu7TVWorVaoVqx35QHdVwSSQeh2GNvPzlztvxBAa9PZujeOwftAHwofYsNx54kUu4wupJNqCvDYVMFGKKBg7+uevoJmzZtvCN2n026pS6Nke1VY+60i3PYx8LWZtLt7qTnHwwJcq4xVoK0rspsS2wbNnxO3U536+0zeBaquqsJotKxY9TylV/xWP1HwzLxxVZ+kauxDYMhdwK6gevKWxlj5n+Ur3N82WOME9u39eTI0PHbVVW1NTBW/C2AGB8g67AZ9RN9odalyCys5U/I+hBHkZE+J9p9GylDaGyMeEM30wJY7OdptFpqVp7ywkEksyN1Jz6f94lkMlOm+CuellKNxi79ieCDNHpu1ejfYXqPZ/B/wDbE3FVoYZVgR6ggj8poUk+jJPHKHzJo9O2OsxTxCvlL84wOv8Al9Zjdo7Suncj2z/dyOb8pCdRqb9VeGp5SgXldc4BIbKfMZP1lOXNsdF2HTvIr8E6TiqcxR8oQvN48AcvTOc4EzaLlYcysGHqCCPqJzwLqKHa7WhQq45CTlVXzJPr8Zv+DcQCpbeQeUkMfIhcYzyn23nMM9umjrLplGO6LslMTwpnuaTIIiIAiIgCIiAIiIAiIgCUMrKNAOd9vrQL62BzyFA468v4yuZeTjdIr721sKPPqc+gHUn2mP224UlL3aqy0FLwo7sjxd4uMFT6bb/EyDE85BPQfhHpnznm5bU22fQaPD8bGkjf67tZfaeWjNSep3c/Lov5zWrpuY89jFm9WOT+ctocdP8AzJLw7ssbtOLlu8bqTWmMDKncE+s4W6bpHqOOn0kU354s1vD9b3Dc1ZUH95Q03Om1g1D97qKUuQDHhTlA989CfiZm9j3FejseusNdW571SPGVB3A9+XOB6y+NbpqdQoRkNGrXx1gjwORs2PIMNj7zRGFJWzzNRqFOclGHK8/3rjox+MdnsU8mkoA5zzEtjn5cZ5Fyc/KR7huh1tatdp+YBCQ6qfEpHUNWf6Se005P6NYfvKvHS56snQHPqPwn5HzldTU3N+lUj71fDdX/AM1R1H94dQflLHiTdrgzY9dOMdjSd+/JH+GdogeX/aNZw+y25JqPsVBwD7/XE2Wv4Gir32lPhxkqDsR6qf6xra6WHOVBo1H4h+FQ528X/LfPRtskYO+DNBq0v4c/dMS+mfPIfQeY9jj69ROuOFPlFNbm3i9Mvbw/5MrW60NQ6OQ4ZQADuQc5H5yvCaTbyJqLFw5AK15y2N8HPltg49ZZ7N8Iq1dlvMz8iFSFBwG5s5z8xJroOB0Utz1phvUszY+GScSt6acZ98IS1WPZSXL/AOmyUT3PInqazzRERAEREAREQBERAETzmWtRqVTHN5nAA3J89gIBezPF1gUFmOABkn0A3M8LqFK84YcuCSc7DHXPpIj274xzadaaCS155RsR4Bux38sY+RnMpUrLMWPfNRIN2h4nZxDVfdgsM8tSD9n1x6nGT/pNtpuE0abTLqdQrXPZlUQbKr7jf1IIP9Je7McJWt9Jco3ZvGfaxG5fhg4+skg1go0tz8gsNF9vKDjbLkqfbZ5mULuTPXyZ9lY8XX5X+Joe2NIfTaXVIoAK8jADGMjP5EEfOZXZdrH0P3Izbp7+ZFzjIJBZd/VWYT3wZTruH3UjAcWMVHRQS3eLv5DciZXZ7h54ezpdavLYgbm/CqspwQM+zLEV6t66aGTKlp3gl88ZcL7C5xVDo9SutUYqtwmpXyUno/yPX/WWR2WoOotVqyVuQvU4zyoTs422ByQwPufSaTRdqmWu6nUg6gOSFOQAQdjv5DYEY9Zg6TtJqqq+5SzC9FyAzKPQNOXkgW49DqmuOHwrvtePyJZw7VNqKDhgNVpGIDE7MVyN/wB1wMH3+EzeC9o9Pe2c93bjDVttuOu/QzmIzvud+u/Xz39ZcpsKkMuxByJwtQ14NMvoeLT9X3f32Om6vkRrMrzUWg94uMjJGCwH85GqeL0rz6PUlrNMf7N2U95X6A7ZOPIzdcL14vqB8/P4yN8c0uCTj/xLcknVoyabTxc3jyXf7efvMzsJxOuq99Jzh1c5rsxgnAPhOem2fnn1nRVnBdSxqtW1Tg5B+BByDO28F1wvpruH66gn2PQj65neDI5cMz/Sml+HJTXnv7/5M+IiaDyRE8yz+kDJA3x1x1ghsyIliu8E4HX3l2CU7PUQIgCIiAaDtFqSjVc2e7bmDY82wCoOPL8U1FNt9uo+4OKwvRjnlYnyz7DpLvGOJqz20XoSMgVrvv8Avbbk59Jruzup7nvENbV+IkByeYqPPffEwZZ3Pvg9PDjrH1yZ/CdI73vTa2a0bvHXyd26A/ujHMR5kiajtNqe84mtflVS31Kkn+Ymfw7iapqW5jk2jO3TIAXH0AkasvzxOxj+sHA+gmmf+qLXRGng3mnfaRIez+oAOkVullG2f205GH5E/SZetsrH6dXYwVbFVwTsPHXyfPeuRLV8SVNPoijDvKsnl88dDn44mn4jxKy9+8tOTjAwMBRvgD6n6ymWWlRtxaKWSW66X7Mz+Bcdt0os7rGbAuS2/KVzuB85Z1eqsubnudnb947D4DoJr0MyA0yuTqj34Ycak5pcvyXMRAMTktELGYEA3vZbV8thTyb+c23HUyAfUSLcPfltQ+4kq4m2avgZog7g0eVqIbc6kvJCOKJkTof2X6rm0zVn9R9vgwz/ADzOe6082w3Oegk3+zSiyrvBahQME5eYY5iObOM/KMD9ZX9LKLwO++CfCVnjmnnv1zy8w5vTIzj4T0D5U9mRTiY1NdzCi1OVxnDHDBh+rnfGR7GSi5iFJHXBx8ZEeDdoqOVe8BFoyG5lPMrdX5tth5+mJZC+zNna4TdG34GtzDnvdCVJAWs5x/eY7k/KboSM6bjC338lHMxRlZmB+7CkEEZB323wfPEkwnM075O8LTjSPUSkrOS4REQDV8Y09jKppxzK2cHYMMEYz85CuL0bu2oyL1/AFORysM/PJyJ0iWbdKjMGZVLDoSASPgZRlw7+TTg1Hw+KIrwfssjaYC0EWMefm/XUnp+XlIL2q07aPV7HmKjIYjGeZev1BnaMTnH2scPPguA6gqfiviX8i30jKmsSiukadDl3ahuX1kznqv8AnL1ZmHW0yVMxtH0GOXBfBl0GWVM9qZw0a8ci+jT3mWRPWZwaFyXMyqy1zT0mYDRlafqDNzxXXAVmaeo4mFxPV81laeQZc/My2L4MWoSXqfgn3ZDhtdOLbRzWN0PXl9hJXdarCRQapdt8en8pteCBnfGfCoyfc+X8pZgyfVo+d1cHJvLJl3W8QeoioHez8DN+GsDAdj6gZGPUkCcf7cdve71dVWkXJpsBZ85ex84JZ8ZOR5dMGbTtx2qzZqbM/d1t3afvCvYD52Fz8l9Jzr7PuFNreJUKwzzW9459FT7xj9QB85vSpHlt3yfUmv4jXTX3lzBRt8ST5KOpMiPFu2RrbA0jOr57pgVIOwXD4zykkn5DrvIvxXjP6Tq7brCDXW5Slc5GFODgdMsQTn3HpFXEatReqMVpqBzYSQuB16+beQ95y5tOkebk1Nz2qqJPwrtfcqc1uhOMnLUYwBk4yh9veSjhHHqNSPun8WMlG8Ni/FDv8+khOj1vMMad6760J7sd61epVT5H8Bzn4zV8U46Wfu3pau2twed2+/TbYI6oMLnc5JzvG73OY6l41bd/gdezKgyFDjj26WyqwnvkRWfuzgvUT+JcHwllDbbHY+W83vCNettKWIQCVU8p68p6ZlqjcbNcc8ZSpe1m4zEt88SKLdyLspiViQdHkiavtHwwaih6vMjK+zDcf9+82pEESGrR1CThJSXaPnLW6dqnKkYwTt6eREI86Z9ovZjnB1VS7j+0A6/3x/n9ZEuz/ZCzUkMTyJ5ftEf5TBNbXtZ9Ji1EZQ+Inx5+xmlV5dV5N9b9mqKMpqGDejAMPywZCuKcOt0z8loHsw6Gcyi12XYNXDJ8rPStPXPMZHnsN7ytxPQjlMgNHPLPP7zybJG07eVF82manXWEWA/AzLa7HSWxpWuYIoLMSAAOpPoJZBUY9TPfGkSfQI968+ntUnq1NjFWU+fKTsRmb7sxqtRQ1i2VsS+PcKQD0PTzkj7G9nV0dIBwbGwXP8lHsJIeWasWDa1I+b1Oq3XBcr3PlHthqPBUhzyksz4828gfqZ0z7I+zTaXQ38StQiyyl+5U7EVhSQ3+LA+XxnQ7+xvDzZ376WouDzZI8PN1Lcp2/KQPt32ss1Av02lfloRAHcLvbk+LlbyTyyOu/lNKPNnkUVyQfgbA1KWJyRtgZz1Jk47L02aZEsahrV1BwGqYlgFOAroylCM5xn1MhSaTCKFLbrsRsAT7/nt6yfUaKypBagZQQManh795WwA3azTtt8cTl8yZ5ax3kc0ZfEzw24O4rCOueYEmlw49QRyMc+Ujx4eqrzsV5iOoYtn458yOm0zeJa42U91z02K7iw2VIa3Zl2xbWfwnJz8pG9brCCBjxAb+ePeVy5dEZVve2jf9itWv6WNJghNQLe8AY+PwdSPI4UDInQeC9nmo5kN7NVtyJygcgByBzDczlv2Z6V7+LLav4NPWxc+QLqURficsf8M7kBL4txVG7FhVJy7R55YnuJFs00isREEiUMrIP9o/bZeHGhC3J3xYs4TvGVE5c8iZwWPNjfYQCWcSt5anb0Vj+Rmh4ByqoGcHG/TMhWn+0LS3KFTiOoDMSCLK6CMHpleQE/AGZGn7WXaUYXub08vu2qdh/fDMCfbEqlj3SUr6LoZNsHGuyaa/VeY8X85Cu16rdXynZj+H2PrN3pu0mi1q8rA0X42zs2f3WGzj2M1XDeEvdY1hwzLkVJnZnA/E/wCygJzv16TNlxT3Jm3TZsai74o5zprSCVbqJl957zdP2D1qsWaotnO6lW/zlF7Hao/8Gz+H/WRKPPR6mHL6fmX5o0pung2yV6b7P9U3/D5fd2AH5ZMsa7hVOmubT6i8V8i1MCgBVrCSeVgVLnCgY5cdSdsQoP2InqYrjcm/s5NVwzhF17iutCWPUfsj1Y+QnWOyPZFNIOd8PaRufJfZf6+c2fZyqkUI2nr7tXHNgjDH3Ynck+pm3mnHiS5Z5Gq108noXC/UoIiJcYCCfa/xV6dGtaHHf2rWx/cwzuvzC4+BMgPZt1F+beUVkcrr6gqQfjvmdE+1zQ95w52AyaXS0euzcpx74YzkaC1ApZWXn3BYEFhkjIHU77RL5THqU+zdcOULcvdWBFViUZkaxQV3XmUb4zjPpJkON8q811NdYY/7xpwbNOx9S1eHqb3M1HCdQdPQNUquUtzSxr8VtZ6qwyCBuCPF129Zf4fpC7WvVdyMeZmuUipqyFGU1OlfYg8vUZ3JlcSnBuSNbxSwW3sSysFUZIKtnzzzqq8/UDJGfWRjV6kFmFS428TdcAeefWe9RqFJe52AySSoGwydsBdlGZd7L8Cu4laK6lK6cNm647AL5og83bp7A52kwj6rZMINybOp/ZRw/uuHoTWEaxncnGGsBY8jt78uAPYCTMS3QgVQqjAUAAegAwJcE7Z6CVKhErEEiIiAJGO3XYyjilIquyroSarV/FWT1281ONx7CSeDAPlftR9lvENGSe6N9flZSC237yfiH5yMaTid9H9laQPNScj5o20+zsTW8S7P6TUb6jTU2n1etWP1Igmz577IcYOrtXTmtTc+AhQ5XJI8eP1SOs+jdFokqXCKB5nA6nzMxuF9n9Jpv9209VWeprrVT9QJsxBBTEYlYgHkiRyvg1F+pvtsrBZGVM7jPgUnOOuxUb+kkZmt4FuLX/bufHwXFf8A0SGkyYya5RsEUAYAwBPUriYHFy3dHkODkZO52zv09pKRzKVKzJvt5VZvQE/QZmn4HxNrgWZh4sGvlIIxjp9ZWnlateTLb8pVsgNkbkjf4zUnhGooOaUVy1nMOUiuusHqCp339R6mWxiuUzJPJO010bfU1vbW4vUBArcynBVsDO49NvP6Ti/BeFXatcrW7g+K018qnxHnYA9FzvsJ3bT6Y90a7dywbmx08WcgfXE4p+kXcLut0d6Cypv1GPKLUU/d2o43B6fA+uJTMmcLSsltWjpYNboLf0RqSvMmHLcuMMNTQeuDvzDIwc+U1fHbKhXZZqKR3+oCct1T95TZynDPUM+En09xt610D6V+81A1Q5sF63diutqcKAteRkXIcdZELb7tVqlqHK1tpALVV5AOMM5VfP8Aab5yUh4Nt2J4UdRr61zypWrsUTyTGB3h/WyxGQeu863p1Ss92F5Fr2C1gpWARzFsL0mv7CcDr0OnKH+2Y817n9Zh+yfNB0H+WZstTwiq9+9FjgkAEI2AQDtkdRO015OtslFV2ZukuUsQrEgjm6kjr1B8s56TOEwtBw5Ks8mct1LEsT6bn+UzQJy++C6F1yViIkHYiIgCIiAIiIAiIgCIiAW7WwCfYzA7P/7uh/a5m/jdm/zl/itvLVY3oplhNM40yV1tyuK0AOM4IAz1B69PnAfRmvqFBClgGbPKCRlsbnA88Twt6OzVhlZlxzKCCRnpkeWZotfra6a6r+I21adqmJzzjls8JXYHfcHOBuCPOeuyOt09wtsoNpLWFibq3rJDEsvIGUZTfYj0knPL8G7q0aKchcS/iVErIZKVdHkicv7f8M1+ruNI0yOiEmp6ypZUOMc5dlZWJHlkY8jidRM11Xh1FgP66Iw9fDlT9NvrAatUc07P/ZQba1s1ttlTknmqr5DgA4XLkHcgZ29Z0LgHZjS6IY01QUkYLklnYehZt8e3SboCUMBRSIzxrXpVd95sMBq1wcWWZ36Dr/5lOH8V760Fdhk4cryK1edwM/iwQR8s7SQ6jTI4w6hh7jP85oLNXSmoOn2UIAy1qoyxYHxAenwlsWmqoyTjKErb4skddgIypBHqDkT2Jq+G62uxiKSMLkOBjAfPTI85sxK2qNUZblaPUSkSDorERAEREAREQBERAKRmJ4JkN0DWdp3xp2H7ZCfxHE2RONppO0hydOn7V6H5KQxmy72UzzKJ2o2cZu1bajjWt70+Oh1roBAHJSjguK2batmyPHjIDHHtOtDrbLbKtXZX3dlRau0MMYqbxHDZ3IOCfI9fKaTtForaOJfprpW1blQrrXixR4VK2OPxDY9fb0m54pw3S32vfrLStS42a011E8oG4yAfWcfEuXDNUcaWO2TpZ6mDwzVrZWjo4dWUFWBBDDyYEdczNmiMkzG1QM1fHXUJnP3ikGvB8XMTgYHoZmajUqn4ifgASfoN5hcFrV1N+Ms7MQxG/Lk8uM7gYxJINokriBKyQUM1+u4RTawexAWGwO4Pw2mxlMSU2ujmUVJUzF0WirpXkqUKPQevqfUzKEYiQSklwhERBJWIiAIiIAiIgCDEoYBQmY9r+k92tMOxhMepy7eC2EbNNxXVKdVQpb8HOxA3x4SMnHQbr9ZtyfpID9oNNlP3tXeHnYFRUX5i4ADAquxBVV8vIzn3Fe2mtvV6dRa3IT4kWvu+n6pwAcexnENO8yTukdTkodE97c9u6TTdpNI3PY/g5+XmpGSA2Gz4ts7jYHznmjidLqv6WGrtRApRkZmztk1IRysWx+LPTy6znvC2rOVsB5R5qPEm3p1k24ZqNTq8o1iXIy8hcKBZQpAUNWRgg4HQ+ZzNr0sUlsKsep22peSecO4iifcMrrykBSVJUgoHALKuFIBwRtjEzl7R6c8q12C12OOWvxYwMsWPRABuScfWRTtP2h/2dTTyI97ZIC5zY7leVScdSSR0Hl0kX4Jp+N6pBTWn6MrF2stuXkybCSwVfxMADgbeXUSYYoxd2VvJKXg3HHuNWavVNo6MuCKmLUEkqlbsXXn6Asdsj1PWdF4Fp2ShFcENjJBOSCd8Z88dPlNRwjs5XodKtdRJdWDPdjxu5OHdsDcYJHL5DaSOlwwDKQQRsR0Mjat1os3txUWXYlBKzo5EREARKSsARKRAKxEQBERAEREATyxlTLZEhugWL5isJk3NMQmeRqZLcasa4Nb2kB7gsoJKvW+QCWULYrMygbkhebYTPruVgGUhlbBBG4IPQgzE4nqjWo5RzWOwStfIsc7n2ABJ+E96DTCqtaxvyj6kkkn6kzM8j2rnydbeTiva9Fq4vqlTYMUfHu6KWx88n5za8C4varhdNTStjbd6+eUH1xncy79rWgrXWVXKWFltXiA6EVnAPTrgzSVXW6ZRYyOAMEE5Ayeh6T6LBmjLEr9jBlxS3cI6nSjadamci217q+8Ynl3bKeD0A5ht8ZKVbB3nOex2r1eqYa/UchprfkFYUYUthedT1ypIJPoSJ0VhMGrn6k0X4YbVTM2psy4BiYlLzLBmjDPdE5kqZWViJcciUlYgFJWIgFIlYgCIiAIiIAiIgFDLdhntjLbGcT6JRi3AzFO0yb2+kxnM8TU9mvH0WHrDMrfs5x6bjB/79zLnLiBPYmNcljOc/aTQW1mkB862A+JcD/MSW9suDDU6WzTKoyKOZdh/aKQa8+v4SJHu2zZ4hoV9CpP+K0D/AKZL9Dqee279xlX6KD/1GexCezBZTJW0Rz7OdYH0r1dBjYenpJbpbeZFb1AP5Tn/AGNTuNVfp+gFligegBLL/wDHEnmmXFaD0UTnVS/xqRKXqM2gzPWaymyZ1VolmjyKqsqyxdl+VlBKz0CkREpAKxEQBEpEArERAEREAREQChmHqbwM5BwJmzyROZK0SnRHNZ2goUbt09j/AEkd1n2haSs4IYyfnSVn9Rf4RPJ0FR/4SfwL/SZ5aSEnyWrLRzg/ajw71s/g/wBZ4/8AVPQ52Fn8M6OeFUf8mv8AgX+kxr+zmkf8emqP+ATj/wAOI6+Mci4v2t092sr1fc3NSgRAycoJtDM/LysQTsV3Hr5TZ6Pt8lRsP6O5LuXO+42AAPvt+cn6diuHhucaSoN68u/QA49Og6TLTs5pB009Y+C4lr08XHb4IWVeTinEu2f/ALk6rTUEMxDOHyMMAFyMdQVAyM+Uk3AvtIrKrXdTYbN892jYG5IHjA6DbIJ8p0tODUDpUv0l2rh9SjC1qPkP85MsEZR2sj4i7IZX250527m8e/IP/wBTc6DtFRZ+EWD+8hE3baGo9a0/hH9J6TSoNgij4KBOY6aMXwQ8llmjiCNsM/SZatnpKCseQH0nsCaStlZSViCBERAKRKxAEREAREQBERAEREApiViIBSMREASsRAEREASkRAErEQBERAEREApKxEA//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4185" y="1124744"/>
            <a:ext cx="2923373" cy="3953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74934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9916" y="813625"/>
            <a:ext cx="6554867" cy="805408"/>
          </a:xfrm>
        </p:spPr>
        <p:txBody>
          <a:bodyPr/>
          <a:lstStyle/>
          <a:p>
            <a:pPr algn="ctr"/>
            <a:r>
              <a:rPr lang="es-MX" dirty="0" smtClean="0">
                <a:solidFill>
                  <a:srgbClr val="002060"/>
                </a:solidFill>
                <a:latin typeface="Arial" pitchFamily="34" charset="0"/>
                <a:cs typeface="Arial" pitchFamily="34" charset="0"/>
              </a:rPr>
              <a:t>Sector financiero</a:t>
            </a:r>
            <a:endParaRPr lang="es-MX" dirty="0">
              <a:solidFill>
                <a:srgbClr val="002060"/>
              </a:solidFill>
              <a:latin typeface="Arial" pitchFamily="34" charset="0"/>
              <a:cs typeface="Arial" pitchFamily="34" charset="0"/>
            </a:endParaRPr>
          </a:p>
        </p:txBody>
      </p:sp>
      <p:graphicFrame>
        <p:nvGraphicFramePr>
          <p:cNvPr id="5" name="4 Marcador de contenido"/>
          <p:cNvGraphicFramePr>
            <a:graphicFrameLocks noGrp="1"/>
          </p:cNvGraphicFramePr>
          <p:nvPr>
            <p:ph idx="1"/>
            <p:extLst/>
          </p:nvPr>
        </p:nvGraphicFramePr>
        <p:xfrm>
          <a:off x="1894452" y="1988840"/>
          <a:ext cx="5328592" cy="2619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AutoShape 2" descr="Resultado de imagen para tasa de interé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099"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1640" y="4900548"/>
            <a:ext cx="2376264" cy="1779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278157" y="2492896"/>
            <a:ext cx="1656184" cy="1754326"/>
          </a:xfrm>
          <a:prstGeom prst="rect">
            <a:avLst/>
          </a:prstGeom>
          <a:noFill/>
        </p:spPr>
        <p:txBody>
          <a:bodyPr wrap="square" rtlCol="0">
            <a:spAutoFit/>
          </a:bodyPr>
          <a:lstStyle/>
          <a:p>
            <a:pPr algn="ctr"/>
            <a:r>
              <a:rPr lang="es-MX" dirty="0" smtClean="0">
                <a:solidFill>
                  <a:srgbClr val="002060"/>
                </a:solidFill>
                <a:latin typeface="Arial" pitchFamily="34" charset="0"/>
                <a:cs typeface="Arial" pitchFamily="34" charset="0"/>
              </a:rPr>
              <a:t>Monto que el deudor deberá pagar a quien le presta por el uso del dinero</a:t>
            </a:r>
            <a:endParaRPr lang="es-MX" dirty="0">
              <a:solidFill>
                <a:srgbClr val="002060"/>
              </a:solidFill>
              <a:latin typeface="Arial" pitchFamily="34" charset="0"/>
              <a:cs typeface="Arial" pitchFamily="34" charset="0"/>
            </a:endParaRPr>
          </a:p>
        </p:txBody>
      </p:sp>
      <p:sp>
        <p:nvSpPr>
          <p:cNvPr id="8" name="7 CuadroTexto"/>
          <p:cNvSpPr txBox="1"/>
          <p:nvPr/>
        </p:nvSpPr>
        <p:spPr>
          <a:xfrm>
            <a:off x="7236296" y="2769894"/>
            <a:ext cx="1728192" cy="1200329"/>
          </a:xfrm>
          <a:prstGeom prst="rect">
            <a:avLst/>
          </a:prstGeom>
          <a:noFill/>
        </p:spPr>
        <p:txBody>
          <a:bodyPr wrap="square" rtlCol="0">
            <a:spAutoFit/>
          </a:bodyPr>
          <a:lstStyle/>
          <a:p>
            <a:pPr algn="ctr"/>
            <a:r>
              <a:rPr lang="es-MX" dirty="0" smtClean="0">
                <a:solidFill>
                  <a:srgbClr val="002060"/>
                </a:solidFill>
                <a:latin typeface="Arial" pitchFamily="34" charset="0"/>
                <a:cs typeface="Arial" pitchFamily="34" charset="0"/>
              </a:rPr>
              <a:t>Precio de una moneda en términos de otra</a:t>
            </a:r>
          </a:p>
        </p:txBody>
      </p:sp>
      <p:pic>
        <p:nvPicPr>
          <p:cNvPr id="4100" name="Picture 4"/>
          <p:cNvPicPr>
            <a:picLocks noChangeAspect="1" noChangeArrowheads="1"/>
          </p:cNvPicPr>
          <p:nvPr/>
        </p:nvPicPr>
        <p:blipFill rotWithShape="1">
          <a:blip r:embed="rId8">
            <a:extLst>
              <a:ext uri="{28A0092B-C50C-407E-A947-70E740481C1C}">
                <a14:useLocalDpi xmlns:a14="http://schemas.microsoft.com/office/drawing/2010/main" val="0"/>
              </a:ext>
            </a:extLst>
          </a:blip>
          <a:srcRect b="13648"/>
          <a:stretch/>
        </p:blipFill>
        <p:spPr bwMode="auto">
          <a:xfrm>
            <a:off x="5139658" y="4978319"/>
            <a:ext cx="2990735" cy="1624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06430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2590" y="4797152"/>
            <a:ext cx="8229600" cy="1849392"/>
          </a:xfrm>
        </p:spPr>
        <p:txBody>
          <a:bodyPr>
            <a:normAutofit/>
          </a:bodyPr>
          <a:lstStyle/>
          <a:p>
            <a:pPr marL="109728" indent="0" algn="just">
              <a:buNone/>
            </a:pPr>
            <a:r>
              <a:rPr lang="es-MX" dirty="0">
                <a:solidFill>
                  <a:srgbClr val="002060"/>
                </a:solidFill>
                <a:latin typeface="Arial" pitchFamily="34" charset="0"/>
                <a:cs typeface="Arial" pitchFamily="34" charset="0"/>
              </a:rPr>
              <a:t>Durante los primeros dos años de gobierno, el tipo de cambio se mantuvo relativamente estable, por debajo de los 14 </a:t>
            </a:r>
            <a:r>
              <a:rPr lang="es-MX" dirty="0" smtClean="0">
                <a:solidFill>
                  <a:srgbClr val="002060"/>
                </a:solidFill>
                <a:latin typeface="Arial" pitchFamily="34" charset="0"/>
                <a:cs typeface="Arial" pitchFamily="34" charset="0"/>
              </a:rPr>
              <a:t>pesos, debido a </a:t>
            </a:r>
            <a:r>
              <a:rPr lang="es-MX" dirty="0">
                <a:solidFill>
                  <a:srgbClr val="002060"/>
                </a:solidFill>
                <a:latin typeface="Arial" pitchFamily="34" charset="0"/>
                <a:cs typeface="Arial" pitchFamily="34" charset="0"/>
              </a:rPr>
              <a:t>la esperanza de los inversionistas sobre las reformas </a:t>
            </a:r>
            <a:r>
              <a:rPr lang="es-MX" dirty="0" smtClean="0">
                <a:solidFill>
                  <a:srgbClr val="002060"/>
                </a:solidFill>
                <a:latin typeface="Arial" pitchFamily="34" charset="0"/>
                <a:cs typeface="Arial" pitchFamily="34" charset="0"/>
              </a:rPr>
              <a:t>que </a:t>
            </a:r>
            <a:r>
              <a:rPr lang="es-MX" dirty="0">
                <a:solidFill>
                  <a:srgbClr val="002060"/>
                </a:solidFill>
                <a:latin typeface="Arial" pitchFamily="34" charset="0"/>
                <a:cs typeface="Arial" pitchFamily="34" charset="0"/>
              </a:rPr>
              <a:t>se </a:t>
            </a:r>
            <a:r>
              <a:rPr lang="es-MX" dirty="0" smtClean="0">
                <a:solidFill>
                  <a:srgbClr val="002060"/>
                </a:solidFill>
                <a:latin typeface="Arial" pitchFamily="34" charset="0"/>
                <a:cs typeface="Arial" pitchFamily="34" charset="0"/>
              </a:rPr>
              <a:t>planeaban. </a:t>
            </a:r>
            <a:r>
              <a:rPr lang="es-MX" dirty="0">
                <a:solidFill>
                  <a:srgbClr val="002060"/>
                </a:solidFill>
                <a:latin typeface="Arial" pitchFamily="34" charset="0"/>
                <a:cs typeface="Arial" pitchFamily="34" charset="0"/>
              </a:rPr>
              <a:t>Sin embargo, a partir de 2015 la historia </a:t>
            </a:r>
            <a:r>
              <a:rPr lang="es-MX" dirty="0" smtClean="0">
                <a:solidFill>
                  <a:srgbClr val="002060"/>
                </a:solidFill>
                <a:latin typeface="Arial" pitchFamily="34" charset="0"/>
                <a:cs typeface="Arial" pitchFamily="34" charset="0"/>
              </a:rPr>
              <a:t>cambió.</a:t>
            </a:r>
            <a:endParaRPr lang="es-MX" dirty="0">
              <a:solidFill>
                <a:srgbClr val="002060"/>
              </a:solidFill>
              <a:latin typeface="Arial" pitchFamily="34" charset="0"/>
              <a:cs typeface="Arial" pitchFamily="34" charset="0"/>
            </a:endParaRPr>
          </a:p>
          <a:p>
            <a:endParaRPr lang="es-MX" dirty="0">
              <a:latin typeface="Arial" pitchFamily="34" charset="0"/>
              <a:cs typeface="Arial"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5002" y="404664"/>
            <a:ext cx="6984776" cy="4104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33802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692696"/>
            <a:ext cx="6554867" cy="1044686"/>
          </a:xfrm>
        </p:spPr>
        <p:txBody>
          <a:bodyPr/>
          <a:lstStyle/>
          <a:p>
            <a:pPr algn="ctr"/>
            <a:r>
              <a:rPr lang="es-MX" b="1" dirty="0" smtClean="0">
                <a:solidFill>
                  <a:srgbClr val="002060"/>
                </a:solidFill>
                <a:latin typeface="Arial" pitchFamily="34" charset="0"/>
                <a:cs typeface="Arial" pitchFamily="34" charset="0"/>
              </a:rPr>
              <a:t>Petróleo y gas</a:t>
            </a:r>
            <a:endParaRPr lang="es-MX" b="1"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a:xfrm>
            <a:off x="533399" y="1722746"/>
            <a:ext cx="6554867" cy="2664151"/>
          </a:xfrm>
        </p:spPr>
        <p:txBody>
          <a:bodyPr/>
          <a:lstStyle/>
          <a:p>
            <a:pPr algn="just"/>
            <a:r>
              <a:rPr lang="es-MX" sz="2400" dirty="0" smtClean="0">
                <a:latin typeface="Arial" pitchFamily="34" charset="0"/>
                <a:cs typeface="Arial" pitchFamily="34" charset="0"/>
              </a:rPr>
              <a:t>Oro negro, representa el 10% del PIB y 37% de los ingresos del sector público del país.</a:t>
            </a:r>
          </a:p>
          <a:p>
            <a:pPr algn="just"/>
            <a:r>
              <a:rPr lang="es-MX" sz="2400" dirty="0" smtClean="0">
                <a:latin typeface="Arial" pitchFamily="34" charset="0"/>
                <a:cs typeface="Arial" pitchFamily="34" charset="0"/>
              </a:rPr>
              <a:t>Reforma energética </a:t>
            </a:r>
            <a:r>
              <a:rPr lang="es-MX" sz="2400" dirty="0" smtClean="0">
                <a:latin typeface="Arial" pitchFamily="34" charset="0"/>
                <a:cs typeface="Arial" pitchFamily="34" charset="0"/>
                <a:sym typeface="Wingdings" pitchFamily="2" charset="2"/>
              </a:rPr>
              <a:t> permite exploración, extracción, transformación, distribución y venta.</a:t>
            </a:r>
          </a:p>
          <a:p>
            <a:endParaRPr lang="es-MX" dirty="0" smtClean="0">
              <a:latin typeface="Arial" pitchFamily="34" charset="0"/>
              <a:cs typeface="Arial" pitchFamily="34" charset="0"/>
            </a:endParaRPr>
          </a:p>
          <a:p>
            <a:endParaRPr lang="es-MX" dirty="0">
              <a:latin typeface="Arial" pitchFamily="34" charset="0"/>
              <a:cs typeface="Arial" pitchFamily="34" charset="0"/>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4505" y="3645024"/>
            <a:ext cx="3047523" cy="2585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37003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3.bp.blogspot.com/--7wz-CTU4yA/UIDbOWGqcUI/AAAAAAAATOk/S_Wzmc0fiSw/s640/Pe%C3%B1a+Nieto++Pemex.jpg"/>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1760" t="8220" r="3848" b="2377"/>
          <a:stretch/>
        </p:blipFill>
        <p:spPr bwMode="auto">
          <a:xfrm>
            <a:off x="6012160" y="1556792"/>
            <a:ext cx="2698346" cy="4095684"/>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contenido"/>
          <p:cNvSpPr>
            <a:spLocks noGrp="1"/>
          </p:cNvSpPr>
          <p:nvPr>
            <p:ph idx="1"/>
          </p:nvPr>
        </p:nvSpPr>
        <p:spPr>
          <a:xfrm>
            <a:off x="107504" y="2708920"/>
            <a:ext cx="5616624" cy="3240360"/>
          </a:xfrm>
        </p:spPr>
        <p:txBody>
          <a:bodyPr>
            <a:normAutofit/>
          </a:bodyPr>
          <a:lstStyle/>
          <a:p>
            <a:pPr marL="109728" indent="0" algn="just">
              <a:buNone/>
            </a:pPr>
            <a:r>
              <a:rPr lang="es-MX" dirty="0" smtClean="0">
                <a:solidFill>
                  <a:srgbClr val="002060"/>
                </a:solidFill>
                <a:latin typeface="Arial" pitchFamily="34" charset="0"/>
                <a:cs typeface="Arial" pitchFamily="34" charset="0"/>
              </a:rPr>
              <a:t>Riqueza petrolera genera desigualdad.</a:t>
            </a:r>
          </a:p>
          <a:p>
            <a:pPr marL="0" indent="0" algn="just">
              <a:buNone/>
            </a:pPr>
            <a:r>
              <a:rPr lang="es-MX" dirty="0" smtClean="0">
                <a:solidFill>
                  <a:srgbClr val="002060"/>
                </a:solidFill>
                <a:latin typeface="Arial" pitchFamily="34" charset="0"/>
                <a:cs typeface="Arial" pitchFamily="34" charset="0"/>
              </a:rPr>
              <a:t>Subsidios </a:t>
            </a:r>
            <a:r>
              <a:rPr lang="es-MX" dirty="0" smtClean="0">
                <a:solidFill>
                  <a:srgbClr val="002060"/>
                </a:solidFill>
                <a:latin typeface="Arial" pitchFamily="34" charset="0"/>
                <a:cs typeface="Arial" pitchFamily="34" charset="0"/>
                <a:sym typeface="Wingdings" pitchFamily="2" charset="2"/>
              </a:rPr>
              <a:t> gasolina</a:t>
            </a:r>
          </a:p>
          <a:p>
            <a:pPr marL="0" indent="0" algn="just">
              <a:buNone/>
            </a:pPr>
            <a:r>
              <a:rPr lang="es-MX" dirty="0" smtClean="0">
                <a:solidFill>
                  <a:srgbClr val="002060"/>
                </a:solidFill>
                <a:latin typeface="Arial" pitchFamily="34" charset="0"/>
                <a:cs typeface="Arial" pitchFamily="34" charset="0"/>
                <a:sym typeface="Wingdings" pitchFamily="2" charset="2"/>
              </a:rPr>
              <a:t>Solamente un 20% de la población viaja coche.</a:t>
            </a:r>
          </a:p>
          <a:p>
            <a:pPr marL="0" indent="0" algn="just">
              <a:buNone/>
            </a:pPr>
            <a:r>
              <a:rPr lang="es-MX" dirty="0" smtClean="0">
                <a:solidFill>
                  <a:srgbClr val="002060"/>
                </a:solidFill>
                <a:latin typeface="Arial" pitchFamily="34" charset="0"/>
                <a:cs typeface="Arial" pitchFamily="34" charset="0"/>
                <a:sym typeface="Wingdings" pitchFamily="2" charset="2"/>
              </a:rPr>
              <a:t>Por cada 1000 habitantes, México tiene 142 automóviles.</a:t>
            </a:r>
          </a:p>
          <a:p>
            <a:pPr marL="109728" indent="0" algn="just">
              <a:buNone/>
            </a:pPr>
            <a:r>
              <a:rPr lang="es-MX" sz="1600" dirty="0" smtClean="0">
                <a:solidFill>
                  <a:srgbClr val="002060"/>
                </a:solidFill>
                <a:latin typeface="Arial" pitchFamily="34" charset="0"/>
                <a:cs typeface="Arial" pitchFamily="34" charset="0"/>
                <a:sym typeface="Wingdings" pitchFamily="2" charset="2"/>
              </a:rPr>
              <a:t>(</a:t>
            </a:r>
            <a:r>
              <a:rPr lang="es-MX" sz="1600" dirty="0">
                <a:solidFill>
                  <a:srgbClr val="002060"/>
                </a:solidFill>
                <a:latin typeface="Arial" pitchFamily="34" charset="0"/>
                <a:cs typeface="Arial" pitchFamily="34" charset="0"/>
                <a:sym typeface="Wingdings" pitchFamily="2" charset="2"/>
              </a:rPr>
              <a:t>I</a:t>
            </a:r>
            <a:r>
              <a:rPr lang="es-MX" sz="1600" dirty="0" smtClean="0">
                <a:solidFill>
                  <a:srgbClr val="002060"/>
                </a:solidFill>
                <a:latin typeface="Arial" pitchFamily="34" charset="0"/>
                <a:cs typeface="Arial" pitchFamily="34" charset="0"/>
                <a:sym typeface="Wingdings" pitchFamily="2" charset="2"/>
              </a:rPr>
              <a:t>nternational Road </a:t>
            </a:r>
            <a:r>
              <a:rPr lang="es-MX" sz="1600" dirty="0" err="1" smtClean="0">
                <a:solidFill>
                  <a:srgbClr val="002060"/>
                </a:solidFill>
                <a:latin typeface="Arial" pitchFamily="34" charset="0"/>
                <a:cs typeface="Arial" pitchFamily="34" charset="0"/>
                <a:sym typeface="Wingdings" pitchFamily="2" charset="2"/>
              </a:rPr>
              <a:t>Federation</a:t>
            </a:r>
            <a:r>
              <a:rPr lang="es-MX" sz="1600" dirty="0" smtClean="0">
                <a:solidFill>
                  <a:srgbClr val="002060"/>
                </a:solidFill>
                <a:latin typeface="Arial" pitchFamily="34" charset="0"/>
                <a:cs typeface="Arial" pitchFamily="34" charset="0"/>
                <a:sym typeface="Wingdings" pitchFamily="2" charset="2"/>
              </a:rPr>
              <a:t>)</a:t>
            </a:r>
            <a:endParaRPr lang="es-MX" sz="1600" dirty="0">
              <a:solidFill>
                <a:srgbClr val="002060"/>
              </a:solidFill>
              <a:latin typeface="Arial" pitchFamily="34" charset="0"/>
              <a:cs typeface="Arial" pitchFamily="34" charset="0"/>
            </a:endParaRPr>
          </a:p>
        </p:txBody>
      </p:sp>
      <p:pic>
        <p:nvPicPr>
          <p:cNvPr id="6146" name="Picture 2" descr="https://encrypted-tbn0.gstatic.com/images?q=tbn:ANd9GcT-l8FvbBXvppyxK-5Ye1uWp8MzkuB2jwzJ2JD4H2U7sn9BTCwU"/>
          <p:cNvPicPr>
            <a:picLocks noChangeAspect="1" noChangeArrowheads="1"/>
          </p:cNvPicPr>
          <p:nvPr/>
        </p:nvPicPr>
        <p:blipFill rotWithShape="1">
          <a:blip r:embed="rId4">
            <a:extLst>
              <a:ext uri="{28A0092B-C50C-407E-A947-70E740481C1C}">
                <a14:useLocalDpi xmlns:a14="http://schemas.microsoft.com/office/drawing/2010/main" val="0"/>
              </a:ext>
            </a:extLst>
          </a:blip>
          <a:srcRect b="24860"/>
          <a:stretch/>
        </p:blipFill>
        <p:spPr bwMode="auto">
          <a:xfrm>
            <a:off x="539591" y="548680"/>
            <a:ext cx="3639313" cy="1512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21944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1066800"/>
          </a:xfrm>
        </p:spPr>
        <p:txBody>
          <a:bodyPr/>
          <a:lstStyle/>
          <a:p>
            <a:pPr algn="ctr"/>
            <a:r>
              <a:rPr lang="es-MX" dirty="0" smtClean="0">
                <a:solidFill>
                  <a:srgbClr val="002060"/>
                </a:solidFill>
                <a:latin typeface="Arial" pitchFamily="34" charset="0"/>
                <a:cs typeface="Arial" pitchFamily="34" charset="0"/>
              </a:rPr>
              <a:t>Mercado laboral</a:t>
            </a:r>
            <a:endParaRPr lang="es-MX"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a:xfrm>
            <a:off x="457200" y="1336136"/>
            <a:ext cx="8229600" cy="1876840"/>
          </a:xfrm>
        </p:spPr>
        <p:txBody>
          <a:bodyPr>
            <a:normAutofit fontScale="92500" lnSpcReduction="20000"/>
          </a:bodyPr>
          <a:lstStyle/>
          <a:p>
            <a:r>
              <a:rPr lang="es-MX" dirty="0" smtClean="0">
                <a:latin typeface="Arial" pitchFamily="34" charset="0"/>
                <a:cs typeface="Arial" pitchFamily="34" charset="0"/>
              </a:rPr>
              <a:t>Generación de empleos formales</a:t>
            </a:r>
          </a:p>
          <a:p>
            <a:endParaRPr lang="es-MX" sz="2000" dirty="0">
              <a:latin typeface="Arial" pitchFamily="34" charset="0"/>
              <a:cs typeface="Arial" pitchFamily="34" charset="0"/>
            </a:endParaRPr>
          </a:p>
          <a:p>
            <a:pPr marL="109728" indent="0">
              <a:buNone/>
            </a:pPr>
            <a:r>
              <a:rPr lang="es-MX" dirty="0" smtClean="0">
                <a:latin typeface="Arial" pitchFamily="34" charset="0"/>
                <a:cs typeface="Arial" pitchFamily="34" charset="0"/>
              </a:rPr>
              <a:t>     Reforma laboral</a:t>
            </a:r>
          </a:p>
          <a:p>
            <a:endParaRPr lang="es-MX" sz="2400" dirty="0">
              <a:latin typeface="Arial" pitchFamily="34" charset="0"/>
              <a:cs typeface="Arial" pitchFamily="34" charset="0"/>
            </a:endParaRPr>
          </a:p>
          <a:p>
            <a:r>
              <a:rPr lang="es-MX" dirty="0" smtClean="0">
                <a:latin typeface="Arial" pitchFamily="34" charset="0"/>
                <a:cs typeface="Arial" pitchFamily="34" charset="0"/>
              </a:rPr>
              <a:t>Tasa de desocupación (5.2% de la PEA)</a:t>
            </a:r>
            <a:endParaRPr lang="es-MX" dirty="0">
              <a:latin typeface="Arial" pitchFamily="34" charset="0"/>
              <a:cs typeface="Arial" pitchFamily="34" charset="0"/>
            </a:endParaRPr>
          </a:p>
        </p:txBody>
      </p:sp>
      <p:pic>
        <p:nvPicPr>
          <p:cNvPr id="1028" name="Picture 4" descr="http://iocontable.mx/wp-content/uploads/2014/07/El-IMSS-se-une-a-la-facturaci%C3%B3n-electr%C3%B3nica.jpg"/>
          <p:cNvPicPr>
            <a:picLocks noChangeAspect="1" noChangeArrowheads="1"/>
          </p:cNvPicPr>
          <p:nvPr/>
        </p:nvPicPr>
        <p:blipFill rotWithShape="1">
          <a:blip r:embed="rId2">
            <a:extLst>
              <a:ext uri="{28A0092B-C50C-407E-A947-70E740481C1C}">
                <a14:useLocalDpi xmlns:a14="http://schemas.microsoft.com/office/drawing/2010/main" val="0"/>
              </a:ext>
            </a:extLst>
          </a:blip>
          <a:srcRect l="28328" r="24422"/>
          <a:stretch/>
        </p:blipFill>
        <p:spPr bwMode="auto">
          <a:xfrm>
            <a:off x="7385484" y="1567622"/>
            <a:ext cx="1368152" cy="141386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eleconomista.com.mx/files/imagecache/eco2014_650x433/files/val_612_ocde_120614.jpg"/>
          <p:cNvPicPr>
            <a:picLocks noChangeAspect="1" noChangeArrowheads="1"/>
          </p:cNvPicPr>
          <p:nvPr/>
        </p:nvPicPr>
        <p:blipFill rotWithShape="1">
          <a:blip r:embed="rId3">
            <a:extLst>
              <a:ext uri="{28A0092B-C50C-407E-A947-70E740481C1C}">
                <a14:useLocalDpi xmlns:a14="http://schemas.microsoft.com/office/drawing/2010/main" val="0"/>
              </a:ext>
            </a:extLst>
          </a:blip>
          <a:srcRect t="25921" b="1"/>
          <a:stretch/>
        </p:blipFill>
        <p:spPr bwMode="auto">
          <a:xfrm>
            <a:off x="299591" y="3212976"/>
            <a:ext cx="8520881" cy="3456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79652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533400" y="533400"/>
            <a:ext cx="8077200" cy="735360"/>
          </a:xfrm>
        </p:spPr>
        <p:txBody>
          <a:bodyPr>
            <a:normAutofit fontScale="90000"/>
          </a:bodyPr>
          <a:lstStyle/>
          <a:p>
            <a:pPr algn="ctr"/>
            <a:r>
              <a:rPr lang="es-MX" b="1" dirty="0" smtClean="0">
                <a:solidFill>
                  <a:srgbClr val="002060"/>
                </a:solidFill>
                <a:latin typeface="Calibri" panose="020F0502020204030204" pitchFamily="34" charset="0"/>
              </a:rPr>
              <a:t>UNIDAD I </a:t>
            </a:r>
            <a:r>
              <a:rPr lang="es-MX" b="1" dirty="0">
                <a:solidFill>
                  <a:srgbClr val="002060"/>
                </a:solidFill>
                <a:latin typeface="Calibri" panose="020F0502020204030204" pitchFamily="34" charset="0"/>
              </a:rPr>
              <a:t>Fundamentos de economía de la empresa</a:t>
            </a:r>
            <a:endParaRPr lang="es-MX" b="1" dirty="0">
              <a:solidFill>
                <a:srgbClr val="002060"/>
              </a:solidFill>
              <a:latin typeface="Calibri" panose="020F0502020204030204" pitchFamily="34" charset="0"/>
            </a:endParaRPr>
          </a:p>
        </p:txBody>
      </p:sp>
      <p:sp>
        <p:nvSpPr>
          <p:cNvPr id="6" name="Marcador de texto 5"/>
          <p:cNvSpPr>
            <a:spLocks noGrp="1"/>
          </p:cNvSpPr>
          <p:nvPr>
            <p:ph type="body" idx="1"/>
          </p:nvPr>
        </p:nvSpPr>
        <p:spPr>
          <a:xfrm>
            <a:off x="755576" y="1700808"/>
            <a:ext cx="3960440" cy="1905000"/>
          </a:xfrm>
        </p:spPr>
        <p:style>
          <a:lnRef idx="1">
            <a:schemeClr val="accent2"/>
          </a:lnRef>
          <a:fillRef idx="2">
            <a:schemeClr val="accent2"/>
          </a:fillRef>
          <a:effectRef idx="1">
            <a:schemeClr val="accent2"/>
          </a:effectRef>
          <a:fontRef idx="minor">
            <a:schemeClr val="dk1"/>
          </a:fontRef>
        </p:style>
        <p:txBody>
          <a:bodyPr/>
          <a:lstStyle/>
          <a:p>
            <a:pPr algn="just"/>
            <a:r>
              <a:rPr lang="es-MX" dirty="0"/>
              <a:t>Analizar el entorno económico, social, cultural, político y ambiental de las empresas turísticas con el fin de crear y desarrollar empresas turísticas.</a:t>
            </a:r>
            <a:endParaRPr lang="es-MX"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3861048"/>
            <a:ext cx="2466975" cy="1847850"/>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136" y="1387855"/>
            <a:ext cx="2705100" cy="1685925"/>
          </a:xfrm>
          <a:prstGeom prst="rect">
            <a:avLst/>
          </a:prstGeom>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4429753"/>
            <a:ext cx="2466975" cy="1847850"/>
          </a:xfrm>
          <a:prstGeom prst="rect">
            <a:avLst/>
          </a:prstGeom>
        </p:spPr>
      </p:pic>
    </p:spTree>
    <p:extLst>
      <p:ext uri="{BB962C8B-B14F-4D97-AF65-F5344CB8AC3E}">
        <p14:creationId xmlns:p14="http://schemas.microsoft.com/office/powerpoint/2010/main" val="28432209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1066800"/>
          </a:xfrm>
        </p:spPr>
        <p:txBody>
          <a:bodyPr/>
          <a:lstStyle/>
          <a:p>
            <a:pPr algn="ctr"/>
            <a:r>
              <a:rPr lang="es-MX" b="1" dirty="0" smtClean="0">
                <a:solidFill>
                  <a:srgbClr val="002060"/>
                </a:solidFill>
                <a:latin typeface="Arial" pitchFamily="34" charset="0"/>
                <a:cs typeface="Arial" pitchFamily="34" charset="0"/>
              </a:rPr>
              <a:t>Banca de Desarrollo y Pensiones</a:t>
            </a:r>
            <a:endParaRPr lang="es-MX" b="1"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a:xfrm>
            <a:off x="457200" y="2852936"/>
            <a:ext cx="8229600" cy="2956960"/>
          </a:xfrm>
        </p:spPr>
        <p:txBody>
          <a:bodyPr>
            <a:normAutofit fontScale="92500" lnSpcReduction="20000"/>
          </a:bodyPr>
          <a:lstStyle/>
          <a:p>
            <a:pPr marL="109728" indent="0" algn="ctr">
              <a:buNone/>
            </a:pPr>
            <a:r>
              <a:rPr lang="es-MX" dirty="0" smtClean="0">
                <a:solidFill>
                  <a:srgbClr val="002060"/>
                </a:solidFill>
                <a:latin typeface="Arial" pitchFamily="34" charset="0"/>
                <a:cs typeface="Arial" pitchFamily="34" charset="0"/>
              </a:rPr>
              <a:t>BANCA DE DESARROLLO</a:t>
            </a:r>
          </a:p>
          <a:p>
            <a:pPr marL="0" indent="0">
              <a:buNone/>
            </a:pPr>
            <a:endParaRPr lang="es-MX" dirty="0" smtClean="0">
              <a:solidFill>
                <a:srgbClr val="002060"/>
              </a:solidFill>
              <a:latin typeface="Arial" pitchFamily="34" charset="0"/>
              <a:cs typeface="Arial" pitchFamily="34" charset="0"/>
            </a:endParaRPr>
          </a:p>
          <a:p>
            <a:pPr marL="0" indent="0" algn="just">
              <a:buNone/>
            </a:pPr>
            <a:r>
              <a:rPr lang="es-MX" dirty="0" smtClean="0">
                <a:solidFill>
                  <a:srgbClr val="002060"/>
                </a:solidFill>
                <a:latin typeface="Arial" pitchFamily="34" charset="0"/>
                <a:cs typeface="Arial" pitchFamily="34" charset="0"/>
              </a:rPr>
              <a:t>Existen dos tipos de banca: pública y privada.</a:t>
            </a:r>
          </a:p>
          <a:p>
            <a:pPr algn="just"/>
            <a:endParaRPr lang="es-MX" dirty="0">
              <a:solidFill>
                <a:srgbClr val="002060"/>
              </a:solidFill>
              <a:latin typeface="Arial" pitchFamily="34" charset="0"/>
              <a:cs typeface="Arial" pitchFamily="34" charset="0"/>
            </a:endParaRPr>
          </a:p>
          <a:p>
            <a:pPr marL="0" indent="0" algn="just">
              <a:buNone/>
            </a:pPr>
            <a:r>
              <a:rPr lang="es-MX" dirty="0" smtClean="0">
                <a:solidFill>
                  <a:srgbClr val="002060"/>
                </a:solidFill>
                <a:latin typeface="Arial" pitchFamily="34" charset="0"/>
                <a:cs typeface="Arial" pitchFamily="34" charset="0"/>
              </a:rPr>
              <a:t>La banca pública se integra por organismos denominados S.N.C. (Sociedad Nacional de Crédito).</a:t>
            </a:r>
          </a:p>
          <a:p>
            <a:pPr algn="just"/>
            <a:endParaRPr lang="es-MX" dirty="0">
              <a:solidFill>
                <a:srgbClr val="002060"/>
              </a:solidFill>
              <a:latin typeface="Arial" pitchFamily="34" charset="0"/>
              <a:cs typeface="Arial" pitchFamily="34" charset="0"/>
            </a:endParaRPr>
          </a:p>
          <a:p>
            <a:pPr marL="0" indent="0" algn="just">
              <a:buNone/>
            </a:pPr>
            <a:r>
              <a:rPr lang="es-MX" dirty="0" smtClean="0">
                <a:solidFill>
                  <a:srgbClr val="002060"/>
                </a:solidFill>
                <a:latin typeface="Arial" pitchFamily="34" charset="0"/>
                <a:cs typeface="Arial" pitchFamily="34" charset="0"/>
              </a:rPr>
              <a:t>La banca privada está formada por instituciones de capital privado.</a:t>
            </a:r>
            <a:endParaRPr lang="es-MX" dirty="0">
              <a:solidFill>
                <a:srgbClr val="002060"/>
              </a:solidFill>
              <a:latin typeface="Arial" pitchFamily="34" charset="0"/>
              <a:cs typeface="Arial"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2200" y="1556792"/>
            <a:ext cx="2160240" cy="936104"/>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1702522"/>
            <a:ext cx="2736304" cy="824915"/>
          </a:xfrm>
          <a:prstGeom prst="rect">
            <a:avLst/>
          </a:prstGeom>
        </p:spPr>
      </p:pic>
    </p:spTree>
    <p:extLst>
      <p:ext uri="{BB962C8B-B14F-4D97-AF65-F5344CB8AC3E}">
        <p14:creationId xmlns:p14="http://schemas.microsoft.com/office/powerpoint/2010/main" val="28248153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04664"/>
            <a:ext cx="8229600" cy="1066800"/>
          </a:xfrm>
        </p:spPr>
        <p:txBody>
          <a:bodyPr/>
          <a:lstStyle/>
          <a:p>
            <a:r>
              <a:rPr lang="es-MX" dirty="0" smtClean="0">
                <a:solidFill>
                  <a:srgbClr val="002060"/>
                </a:solidFill>
                <a:latin typeface="Arial" pitchFamily="34" charset="0"/>
                <a:cs typeface="Arial" pitchFamily="34" charset="0"/>
              </a:rPr>
              <a:t>Banca de Desarrollo y Pensiones</a:t>
            </a:r>
            <a:endParaRPr lang="es-MX"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a:xfrm>
            <a:off x="179512" y="1556792"/>
            <a:ext cx="4392488" cy="5040560"/>
          </a:xfrm>
        </p:spPr>
        <p:txBody>
          <a:bodyPr>
            <a:normAutofit fontScale="70000" lnSpcReduction="20000"/>
          </a:bodyPr>
          <a:lstStyle/>
          <a:p>
            <a:pPr marL="0" indent="0">
              <a:buNone/>
            </a:pPr>
            <a:r>
              <a:rPr lang="es-MX" dirty="0" smtClean="0">
                <a:solidFill>
                  <a:srgbClr val="002060"/>
                </a:solidFill>
                <a:latin typeface="Arial" pitchFamily="34" charset="0"/>
                <a:cs typeface="Arial" pitchFamily="34" charset="0"/>
              </a:rPr>
              <a:t>Sector empresarial (NAFIN</a:t>
            </a:r>
            <a:r>
              <a:rPr lang="es-MX" dirty="0">
                <a:solidFill>
                  <a:srgbClr val="002060"/>
                </a:solidFill>
                <a:latin typeface="Arial" pitchFamily="34" charset="0"/>
                <a:cs typeface="Arial" pitchFamily="34" charset="0"/>
              </a:rPr>
              <a:t>) </a:t>
            </a:r>
            <a:r>
              <a:rPr lang="es-MX" dirty="0" smtClean="0">
                <a:solidFill>
                  <a:srgbClr val="002060"/>
                </a:solidFill>
                <a:latin typeface="Arial" pitchFamily="34" charset="0"/>
                <a:cs typeface="Arial" pitchFamily="34" charset="0"/>
              </a:rPr>
              <a:t>        Nacional Financiera</a:t>
            </a:r>
          </a:p>
          <a:p>
            <a:endParaRPr lang="es-MX" dirty="0">
              <a:solidFill>
                <a:srgbClr val="002060"/>
              </a:solidFill>
              <a:latin typeface="Arial" pitchFamily="34" charset="0"/>
              <a:cs typeface="Arial" pitchFamily="34" charset="0"/>
            </a:endParaRPr>
          </a:p>
          <a:p>
            <a:pPr marL="0" indent="0">
              <a:buNone/>
            </a:pPr>
            <a:r>
              <a:rPr lang="es-MX" dirty="0" smtClean="0">
                <a:solidFill>
                  <a:srgbClr val="002060"/>
                </a:solidFill>
                <a:latin typeface="Arial" pitchFamily="34" charset="0"/>
                <a:cs typeface="Arial" pitchFamily="34" charset="0"/>
              </a:rPr>
              <a:t>Sector exportador (BANCOMEXT)   Banco </a:t>
            </a:r>
            <a:r>
              <a:rPr lang="es-MX" dirty="0">
                <a:solidFill>
                  <a:srgbClr val="002060"/>
                </a:solidFill>
                <a:latin typeface="Arial" pitchFamily="34" charset="0"/>
                <a:cs typeface="Arial" pitchFamily="34" charset="0"/>
              </a:rPr>
              <a:t>Nacional del Comercio </a:t>
            </a:r>
            <a:r>
              <a:rPr lang="es-MX" dirty="0" smtClean="0">
                <a:solidFill>
                  <a:srgbClr val="002060"/>
                </a:solidFill>
                <a:latin typeface="Arial" pitchFamily="34" charset="0"/>
                <a:cs typeface="Arial" pitchFamily="34" charset="0"/>
              </a:rPr>
              <a:t>Exterior</a:t>
            </a:r>
          </a:p>
          <a:p>
            <a:endParaRPr lang="es-MX" dirty="0">
              <a:solidFill>
                <a:srgbClr val="002060"/>
              </a:solidFill>
              <a:latin typeface="Arial" pitchFamily="34" charset="0"/>
              <a:cs typeface="Arial" pitchFamily="34" charset="0"/>
            </a:endParaRPr>
          </a:p>
          <a:p>
            <a:pPr marL="0" indent="0">
              <a:buNone/>
            </a:pPr>
            <a:r>
              <a:rPr lang="es-MX" dirty="0" smtClean="0">
                <a:solidFill>
                  <a:srgbClr val="002060"/>
                </a:solidFill>
                <a:latin typeface="Arial" pitchFamily="34" charset="0"/>
                <a:cs typeface="Arial" pitchFamily="34" charset="0"/>
              </a:rPr>
              <a:t>Sector infraestructura (BANOBRAS</a:t>
            </a:r>
            <a:r>
              <a:rPr lang="es-MX" dirty="0">
                <a:solidFill>
                  <a:srgbClr val="002060"/>
                </a:solidFill>
                <a:latin typeface="Arial" pitchFamily="34" charset="0"/>
                <a:cs typeface="Arial" pitchFamily="34" charset="0"/>
              </a:rPr>
              <a:t>) Banco Nacional de Obras y Servicios </a:t>
            </a:r>
            <a:r>
              <a:rPr lang="es-MX" dirty="0" smtClean="0">
                <a:solidFill>
                  <a:srgbClr val="002060"/>
                </a:solidFill>
                <a:latin typeface="Arial" pitchFamily="34" charset="0"/>
                <a:cs typeface="Arial" pitchFamily="34" charset="0"/>
              </a:rPr>
              <a:t>Públicos</a:t>
            </a:r>
          </a:p>
          <a:p>
            <a:endParaRPr lang="es-MX" dirty="0">
              <a:solidFill>
                <a:srgbClr val="002060"/>
              </a:solidFill>
              <a:latin typeface="Arial" pitchFamily="34" charset="0"/>
              <a:cs typeface="Arial" pitchFamily="34" charset="0"/>
            </a:endParaRPr>
          </a:p>
          <a:p>
            <a:pPr marL="0" indent="0">
              <a:buNone/>
            </a:pPr>
            <a:r>
              <a:rPr lang="es-MX" dirty="0" smtClean="0">
                <a:solidFill>
                  <a:srgbClr val="002060"/>
                </a:solidFill>
                <a:latin typeface="Arial" pitchFamily="34" charset="0"/>
                <a:cs typeface="Arial" pitchFamily="34" charset="0"/>
              </a:rPr>
              <a:t>Sector vivienda (SHF</a:t>
            </a:r>
            <a:r>
              <a:rPr lang="es-MX" dirty="0">
                <a:solidFill>
                  <a:srgbClr val="002060"/>
                </a:solidFill>
                <a:latin typeface="Arial" pitchFamily="34" charset="0"/>
                <a:cs typeface="Arial" pitchFamily="34" charset="0"/>
              </a:rPr>
              <a:t>) </a:t>
            </a:r>
            <a:r>
              <a:rPr lang="es-MX" dirty="0" smtClean="0">
                <a:solidFill>
                  <a:srgbClr val="002060"/>
                </a:solidFill>
                <a:latin typeface="Arial" pitchFamily="34" charset="0"/>
                <a:cs typeface="Arial" pitchFamily="34" charset="0"/>
              </a:rPr>
              <a:t>                 Sociedad </a:t>
            </a:r>
            <a:r>
              <a:rPr lang="es-MX" dirty="0">
                <a:solidFill>
                  <a:srgbClr val="002060"/>
                </a:solidFill>
                <a:latin typeface="Arial" pitchFamily="34" charset="0"/>
                <a:cs typeface="Arial" pitchFamily="34" charset="0"/>
              </a:rPr>
              <a:t>Hipotecaria </a:t>
            </a:r>
            <a:r>
              <a:rPr lang="es-MX" dirty="0" smtClean="0">
                <a:solidFill>
                  <a:srgbClr val="002060"/>
                </a:solidFill>
                <a:latin typeface="Arial" pitchFamily="34" charset="0"/>
                <a:cs typeface="Arial" pitchFamily="34" charset="0"/>
              </a:rPr>
              <a:t>Federal</a:t>
            </a:r>
          </a:p>
          <a:p>
            <a:endParaRPr lang="es-MX" dirty="0">
              <a:solidFill>
                <a:srgbClr val="002060"/>
              </a:solidFill>
              <a:latin typeface="Arial" pitchFamily="34" charset="0"/>
              <a:cs typeface="Arial" pitchFamily="34" charset="0"/>
            </a:endParaRPr>
          </a:p>
          <a:p>
            <a:pPr marL="0" indent="0">
              <a:buNone/>
            </a:pPr>
            <a:r>
              <a:rPr lang="es-MX" dirty="0" smtClean="0">
                <a:solidFill>
                  <a:srgbClr val="002060"/>
                </a:solidFill>
                <a:latin typeface="Arial" pitchFamily="34" charset="0"/>
                <a:cs typeface="Arial" pitchFamily="34" charset="0"/>
              </a:rPr>
              <a:t>Sector rural (BANRURAL)</a:t>
            </a:r>
          </a:p>
          <a:p>
            <a:pPr marL="109728" indent="0">
              <a:buNone/>
            </a:pPr>
            <a:endParaRPr lang="es-MX" dirty="0" smtClean="0">
              <a:solidFill>
                <a:srgbClr val="002060"/>
              </a:solidFill>
              <a:latin typeface="Arial" pitchFamily="34" charset="0"/>
              <a:cs typeface="Arial" pitchFamily="34" charset="0"/>
            </a:endParaRPr>
          </a:p>
          <a:p>
            <a:pPr marL="0" indent="0">
              <a:buNone/>
            </a:pPr>
            <a:r>
              <a:rPr lang="es-MX" dirty="0">
                <a:solidFill>
                  <a:srgbClr val="002060"/>
                </a:solidFill>
                <a:latin typeface="Arial" pitchFamily="34" charset="0"/>
                <a:cs typeface="Arial" pitchFamily="34" charset="0"/>
              </a:rPr>
              <a:t>Banco Nacional del Ejército, Fuerza Aérea y </a:t>
            </a:r>
            <a:r>
              <a:rPr lang="es-MX" dirty="0" smtClean="0">
                <a:solidFill>
                  <a:srgbClr val="002060"/>
                </a:solidFill>
                <a:latin typeface="Arial" pitchFamily="34" charset="0"/>
                <a:cs typeface="Arial" pitchFamily="34" charset="0"/>
              </a:rPr>
              <a:t>Armada</a:t>
            </a:r>
          </a:p>
          <a:p>
            <a:endParaRPr lang="es-MX" dirty="0">
              <a:solidFill>
                <a:srgbClr val="002060"/>
              </a:solidFill>
              <a:latin typeface="Arial" pitchFamily="34" charset="0"/>
              <a:cs typeface="Arial" pitchFamily="34" charset="0"/>
            </a:endParaRPr>
          </a:p>
          <a:p>
            <a:pPr marL="0" indent="0">
              <a:buNone/>
            </a:pPr>
            <a:r>
              <a:rPr lang="es-MX" dirty="0" smtClean="0">
                <a:solidFill>
                  <a:srgbClr val="002060"/>
                </a:solidFill>
                <a:latin typeface="Arial" pitchFamily="34" charset="0"/>
                <a:cs typeface="Arial" pitchFamily="34" charset="0"/>
              </a:rPr>
              <a:t>Sector social y otros servicios (BANSEFI</a:t>
            </a:r>
            <a:r>
              <a:rPr lang="es-MX" dirty="0">
                <a:solidFill>
                  <a:srgbClr val="002060"/>
                </a:solidFill>
                <a:latin typeface="Arial" pitchFamily="34" charset="0"/>
                <a:cs typeface="Arial" pitchFamily="34" charset="0"/>
              </a:rPr>
              <a:t>) Banco del Ahorro Nacional y Servicios </a:t>
            </a:r>
            <a:r>
              <a:rPr lang="es-MX" dirty="0" smtClean="0">
                <a:solidFill>
                  <a:srgbClr val="002060"/>
                </a:solidFill>
                <a:latin typeface="Arial" pitchFamily="34" charset="0"/>
                <a:cs typeface="Arial" pitchFamily="34" charset="0"/>
              </a:rPr>
              <a:t>Financieros</a:t>
            </a:r>
          </a:p>
          <a:p>
            <a:endParaRPr lang="es-MX" dirty="0" smtClean="0">
              <a:latin typeface="Arial" pitchFamily="34" charset="0"/>
              <a:cs typeface="Arial" pitchFamily="34" charset="0"/>
            </a:endParaRPr>
          </a:p>
          <a:p>
            <a:endParaRPr lang="es-MX" dirty="0">
              <a:latin typeface="Arial" pitchFamily="34" charset="0"/>
              <a:cs typeface="Arial" pitchFamily="34" charset="0"/>
            </a:endParaRPr>
          </a:p>
        </p:txBody>
      </p:sp>
      <p:pic>
        <p:nvPicPr>
          <p:cNvPr id="2050" name="Picture 2" descr="http://image.slidesharecdn.com/derechobancario-120407203638-phpapp02/95/derecho-bancario-7-728.jpg?cb=1333831152"/>
          <p:cNvPicPr>
            <a:picLocks noChangeAspect="1" noChangeArrowheads="1"/>
          </p:cNvPicPr>
          <p:nvPr/>
        </p:nvPicPr>
        <p:blipFill rotWithShape="1">
          <a:blip r:embed="rId2">
            <a:extLst>
              <a:ext uri="{28A0092B-C50C-407E-A947-70E740481C1C}">
                <a14:useLocalDpi xmlns:a14="http://schemas.microsoft.com/office/drawing/2010/main" val="0"/>
              </a:ext>
            </a:extLst>
          </a:blip>
          <a:srcRect l="5074" t="25807" r="4528" b="11789"/>
          <a:stretch/>
        </p:blipFill>
        <p:spPr bwMode="auto">
          <a:xfrm>
            <a:off x="4876887" y="2204865"/>
            <a:ext cx="3771750" cy="2376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37355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1066800"/>
          </a:xfrm>
        </p:spPr>
        <p:txBody>
          <a:bodyPr/>
          <a:lstStyle/>
          <a:p>
            <a:r>
              <a:rPr lang="es-MX" dirty="0" smtClean="0">
                <a:solidFill>
                  <a:srgbClr val="002060"/>
                </a:solidFill>
                <a:latin typeface="Arial" pitchFamily="34" charset="0"/>
                <a:cs typeface="Arial" pitchFamily="34" charset="0"/>
              </a:rPr>
              <a:t>Banca de Desarrollo y Pensiones</a:t>
            </a:r>
            <a:endParaRPr lang="es-MX"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a:xfrm>
            <a:off x="457200" y="1844824"/>
            <a:ext cx="8229600" cy="4608512"/>
          </a:xfrm>
        </p:spPr>
        <p:txBody>
          <a:bodyPr>
            <a:normAutofit/>
          </a:bodyPr>
          <a:lstStyle/>
          <a:p>
            <a:pPr marL="0" indent="0" algn="ctr">
              <a:buNone/>
            </a:pPr>
            <a:r>
              <a:rPr lang="es-MX" sz="2400" dirty="0" smtClean="0">
                <a:solidFill>
                  <a:srgbClr val="002060"/>
                </a:solidFill>
                <a:latin typeface="Arial" pitchFamily="34" charset="0"/>
                <a:cs typeface="Arial" pitchFamily="34" charset="0"/>
              </a:rPr>
              <a:t>La banca de desarrollo invierte en sectores productivos, establecidos como prioridad para el beneficio público.</a:t>
            </a:r>
          </a:p>
          <a:p>
            <a:pPr algn="ctr"/>
            <a:endParaRPr lang="es-MX" sz="2400" dirty="0">
              <a:solidFill>
                <a:srgbClr val="002060"/>
              </a:solidFill>
              <a:latin typeface="Arial" pitchFamily="34" charset="0"/>
              <a:cs typeface="Arial" pitchFamily="34" charset="0"/>
            </a:endParaRPr>
          </a:p>
          <a:p>
            <a:pPr marL="0" indent="0" algn="ctr">
              <a:buNone/>
            </a:pPr>
            <a:r>
              <a:rPr lang="es-MX" sz="2400" dirty="0" smtClean="0">
                <a:solidFill>
                  <a:srgbClr val="002060"/>
                </a:solidFill>
                <a:latin typeface="Arial" pitchFamily="34" charset="0"/>
                <a:cs typeface="Arial" pitchFamily="34" charset="0"/>
              </a:rPr>
              <a:t>De enero a junio de 2015, la Banca de Desarrollo otorgó vía financiamiento al sector privado 544,832 </a:t>
            </a:r>
            <a:r>
              <a:rPr lang="es-MX" sz="2400" dirty="0" err="1" smtClean="0">
                <a:solidFill>
                  <a:srgbClr val="002060"/>
                </a:solidFill>
                <a:latin typeface="Arial" pitchFamily="34" charset="0"/>
                <a:cs typeface="Arial" pitchFamily="34" charset="0"/>
              </a:rPr>
              <a:t>mdp</a:t>
            </a:r>
            <a:r>
              <a:rPr lang="es-MX" sz="2400" dirty="0" smtClean="0">
                <a:solidFill>
                  <a:srgbClr val="002060"/>
                </a:solidFill>
                <a:latin typeface="Arial" pitchFamily="34" charset="0"/>
                <a:cs typeface="Arial" pitchFamily="34" charset="0"/>
              </a:rPr>
              <a:t>.</a:t>
            </a:r>
          </a:p>
          <a:p>
            <a:pPr algn="ctr"/>
            <a:endParaRPr lang="es-MX" sz="2400" dirty="0">
              <a:solidFill>
                <a:srgbClr val="002060"/>
              </a:solidFill>
              <a:latin typeface="Arial" pitchFamily="34" charset="0"/>
              <a:cs typeface="Arial" pitchFamily="34" charset="0"/>
            </a:endParaRPr>
          </a:p>
          <a:p>
            <a:pPr marL="0" indent="0" algn="ctr">
              <a:buNone/>
            </a:pPr>
            <a:r>
              <a:rPr lang="es-MX" sz="2400" dirty="0" smtClean="0">
                <a:solidFill>
                  <a:srgbClr val="002060"/>
                </a:solidFill>
                <a:latin typeface="Arial" pitchFamily="34" charset="0"/>
                <a:cs typeface="Arial" pitchFamily="34" charset="0"/>
              </a:rPr>
              <a:t>15.6% más que en el mismo periodo de 2014.</a:t>
            </a:r>
            <a:endParaRPr lang="es-MX" sz="2400" dirty="0">
              <a:solidFill>
                <a:srgbClr val="002060"/>
              </a:solidFill>
              <a:latin typeface="Arial" pitchFamily="34" charset="0"/>
              <a:cs typeface="Arial" pitchFamily="34" charset="0"/>
            </a:endParaRPr>
          </a:p>
        </p:txBody>
      </p:sp>
    </p:spTree>
    <p:extLst>
      <p:ext uri="{BB962C8B-B14F-4D97-AF65-F5344CB8AC3E}">
        <p14:creationId xmlns:p14="http://schemas.microsoft.com/office/powerpoint/2010/main" val="34272897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1066800"/>
          </a:xfrm>
        </p:spPr>
        <p:txBody>
          <a:bodyPr/>
          <a:lstStyle/>
          <a:p>
            <a:pPr algn="ctr"/>
            <a:r>
              <a:rPr lang="es-MX" dirty="0" smtClean="0">
                <a:solidFill>
                  <a:srgbClr val="002060"/>
                </a:solidFill>
                <a:latin typeface="Arial" pitchFamily="34" charset="0"/>
                <a:cs typeface="Arial" pitchFamily="34" charset="0"/>
              </a:rPr>
              <a:t>Banca de Desarrollo y Pensiones</a:t>
            </a:r>
            <a:endParaRPr lang="es-MX"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a:xfrm>
            <a:off x="457200" y="1471464"/>
            <a:ext cx="5050904" cy="2880320"/>
          </a:xfrm>
        </p:spPr>
        <p:txBody>
          <a:bodyPr>
            <a:normAutofit/>
          </a:bodyPr>
          <a:lstStyle/>
          <a:p>
            <a:pPr marL="109728" indent="0" algn="ctr">
              <a:buNone/>
            </a:pPr>
            <a:r>
              <a:rPr lang="es-MX" dirty="0" smtClean="0">
                <a:solidFill>
                  <a:srgbClr val="002060"/>
                </a:solidFill>
                <a:latin typeface="Arial" pitchFamily="34" charset="0"/>
                <a:cs typeface="Arial" pitchFamily="34" charset="0"/>
              </a:rPr>
              <a:t>SISTEMA DE PENSIONES</a:t>
            </a:r>
          </a:p>
          <a:p>
            <a:pPr marL="109728" indent="0" algn="ctr">
              <a:buNone/>
            </a:pPr>
            <a:endParaRPr lang="es-MX" dirty="0">
              <a:solidFill>
                <a:srgbClr val="002060"/>
              </a:solidFill>
              <a:latin typeface="Arial" pitchFamily="34" charset="0"/>
              <a:cs typeface="Arial" pitchFamily="34" charset="0"/>
            </a:endParaRPr>
          </a:p>
          <a:p>
            <a:pPr marL="109728" indent="0" algn="ctr">
              <a:buNone/>
            </a:pPr>
            <a:r>
              <a:rPr lang="es-MX" dirty="0" smtClean="0">
                <a:solidFill>
                  <a:srgbClr val="002060"/>
                </a:solidFill>
                <a:latin typeface="Arial" pitchFamily="34" charset="0"/>
                <a:cs typeface="Arial" pitchFamily="34" charset="0"/>
              </a:rPr>
              <a:t>En junio de 2015 los activos administrados por las AFORES representaron 13,9% del PIB.</a:t>
            </a:r>
          </a:p>
          <a:p>
            <a:pPr algn="just"/>
            <a:endParaRPr lang="es-MX" dirty="0">
              <a:latin typeface="Arial" pitchFamily="34" charset="0"/>
              <a:cs typeface="Arial" pitchFamily="34" charset="0"/>
            </a:endParaRPr>
          </a:p>
          <a:p>
            <a:pPr algn="just"/>
            <a:endParaRPr lang="es-MX" dirty="0">
              <a:latin typeface="Arial" pitchFamily="34" charset="0"/>
              <a:cs typeface="Arial" pitchFamily="34" charset="0"/>
            </a:endParaRPr>
          </a:p>
        </p:txBody>
      </p:sp>
      <p:pic>
        <p:nvPicPr>
          <p:cNvPr id="1028" name="Picture 4" descr="Resultado de imagen para afo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581128"/>
            <a:ext cx="4522973" cy="107174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3-eu-west-1.amazonaws.com/rankia/images/valoraciones/0011/0970/afore_foro.gif?1367940135"/>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5724129" y="3613207"/>
            <a:ext cx="2962672" cy="281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09877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20688"/>
            <a:ext cx="8229600" cy="1066800"/>
          </a:xfrm>
        </p:spPr>
        <p:txBody>
          <a:bodyPr/>
          <a:lstStyle/>
          <a:p>
            <a:pPr algn="ctr"/>
            <a:r>
              <a:rPr lang="es-MX" dirty="0" smtClean="0">
                <a:solidFill>
                  <a:srgbClr val="002060"/>
                </a:solidFill>
                <a:latin typeface="Arial" pitchFamily="34" charset="0"/>
                <a:cs typeface="Arial" pitchFamily="34" charset="0"/>
              </a:rPr>
              <a:t>Sector externo</a:t>
            </a:r>
            <a:endParaRPr lang="es-MX"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a:xfrm>
            <a:off x="467544" y="2132856"/>
            <a:ext cx="8229600" cy="4176464"/>
          </a:xfrm>
        </p:spPr>
        <p:txBody>
          <a:bodyPr>
            <a:normAutofit/>
          </a:bodyPr>
          <a:lstStyle/>
          <a:p>
            <a:pPr marL="0" indent="0" algn="ctr">
              <a:buNone/>
            </a:pPr>
            <a:r>
              <a:rPr lang="es-MX" dirty="0" smtClean="0">
                <a:latin typeface="Arial" pitchFamily="34" charset="0"/>
                <a:cs typeface="Arial" pitchFamily="34" charset="0"/>
              </a:rPr>
              <a:t>Implica las ventas de todos los productos y/o materias primas que realiza México a sus clientes externos.</a:t>
            </a:r>
          </a:p>
          <a:p>
            <a:pPr marL="109728" indent="0" algn="ctr">
              <a:buNone/>
            </a:pPr>
            <a:endParaRPr lang="es-MX" dirty="0">
              <a:latin typeface="Arial" pitchFamily="34" charset="0"/>
              <a:cs typeface="Arial" pitchFamily="34" charset="0"/>
            </a:endParaRPr>
          </a:p>
          <a:p>
            <a:pPr marL="0" indent="0" algn="ctr">
              <a:buNone/>
            </a:pPr>
            <a:r>
              <a:rPr lang="es-MX" dirty="0" smtClean="0">
                <a:latin typeface="Arial" pitchFamily="34" charset="0"/>
                <a:cs typeface="Arial" pitchFamily="34" charset="0"/>
              </a:rPr>
              <a:t>La problemática radica en la sobreoferta de productos en el mercado internacional, la base de producción deficiente y el aumento del valor del dólar. </a:t>
            </a:r>
          </a:p>
          <a:p>
            <a:pPr algn="ctr"/>
            <a:endParaRPr lang="es-MX" dirty="0" smtClean="0">
              <a:latin typeface="Arial" pitchFamily="34" charset="0"/>
              <a:cs typeface="Arial" pitchFamily="34" charset="0"/>
            </a:endParaRPr>
          </a:p>
          <a:p>
            <a:pPr marL="0" indent="0" algn="ctr">
              <a:buNone/>
            </a:pPr>
            <a:r>
              <a:rPr lang="es-MX" dirty="0" smtClean="0">
                <a:latin typeface="Arial" pitchFamily="34" charset="0"/>
                <a:cs typeface="Arial" pitchFamily="34" charset="0"/>
              </a:rPr>
              <a:t>El efecto de las ventas e importaciones se refleja en la balanza comercial. Estimada en 7.2% para 2016.</a:t>
            </a:r>
            <a:endParaRPr lang="es-MX" dirty="0">
              <a:latin typeface="Arial" pitchFamily="34" charset="0"/>
              <a:cs typeface="Arial"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10428">
            <a:off x="495043" y="898126"/>
            <a:ext cx="1613357" cy="12084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53940">
            <a:off x="7036973" y="798831"/>
            <a:ext cx="1293627" cy="12764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747002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1066800"/>
          </a:xfrm>
        </p:spPr>
        <p:txBody>
          <a:bodyPr/>
          <a:lstStyle/>
          <a:p>
            <a:pPr algn="ctr"/>
            <a:r>
              <a:rPr lang="es-MX" dirty="0" smtClean="0">
                <a:solidFill>
                  <a:srgbClr val="002060"/>
                </a:solidFill>
                <a:latin typeface="Arial" pitchFamily="34" charset="0"/>
                <a:cs typeface="Arial" pitchFamily="34" charset="0"/>
              </a:rPr>
              <a:t>Cuenta corriente</a:t>
            </a:r>
            <a:endParaRPr lang="es-MX"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a:xfrm>
            <a:off x="457200" y="1988840"/>
            <a:ext cx="8229600" cy="4325112"/>
          </a:xfrm>
        </p:spPr>
        <p:txBody>
          <a:bodyPr>
            <a:normAutofit/>
          </a:bodyPr>
          <a:lstStyle/>
          <a:p>
            <a:pPr marL="0" indent="0" algn="ctr">
              <a:buNone/>
            </a:pPr>
            <a:r>
              <a:rPr lang="es-MX" sz="2400" dirty="0" smtClean="0">
                <a:solidFill>
                  <a:srgbClr val="002060"/>
                </a:solidFill>
                <a:latin typeface="Arial" pitchFamily="34" charset="0"/>
                <a:cs typeface="Arial" pitchFamily="34" charset="0"/>
              </a:rPr>
              <a:t>Es la relación existente entre las operaciones de importación y exportación que realiza una entidad.</a:t>
            </a:r>
          </a:p>
          <a:p>
            <a:pPr algn="ctr"/>
            <a:endParaRPr lang="es-MX" sz="2400" dirty="0">
              <a:solidFill>
                <a:srgbClr val="002060"/>
              </a:solidFill>
              <a:latin typeface="Arial" pitchFamily="34" charset="0"/>
              <a:cs typeface="Arial" pitchFamily="34" charset="0"/>
            </a:endParaRPr>
          </a:p>
          <a:p>
            <a:pPr marL="0" indent="0" algn="ctr">
              <a:buNone/>
            </a:pPr>
            <a:r>
              <a:rPr lang="es-MX" sz="2400" dirty="0" smtClean="0">
                <a:solidFill>
                  <a:srgbClr val="002060"/>
                </a:solidFill>
                <a:latin typeface="Arial" pitchFamily="34" charset="0"/>
                <a:cs typeface="Arial" pitchFamily="34" charset="0"/>
              </a:rPr>
              <a:t>Para el caso de México, se espera que la balanza comercial tenga un déficit de más del 2.6% del PIB.</a:t>
            </a:r>
            <a:endParaRPr lang="es-MX" sz="2400" dirty="0">
              <a:solidFill>
                <a:srgbClr val="002060"/>
              </a:solidFill>
              <a:latin typeface="Arial" pitchFamily="34" charset="0"/>
              <a:cs typeface="Arial"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7824" y="1556792"/>
            <a:ext cx="2971800" cy="1343025"/>
          </a:xfrm>
          <a:prstGeom prst="rect">
            <a:avLst/>
          </a:prstGeom>
        </p:spPr>
      </p:pic>
    </p:spTree>
    <p:extLst>
      <p:ext uri="{BB962C8B-B14F-4D97-AF65-F5344CB8AC3E}">
        <p14:creationId xmlns:p14="http://schemas.microsoft.com/office/powerpoint/2010/main" val="7172511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1066800"/>
          </a:xfrm>
        </p:spPr>
        <p:txBody>
          <a:bodyPr>
            <a:normAutofit/>
          </a:bodyPr>
          <a:lstStyle/>
          <a:p>
            <a:pPr algn="ctr"/>
            <a:r>
              <a:rPr lang="es-MX" dirty="0" smtClean="0">
                <a:solidFill>
                  <a:srgbClr val="002060"/>
                </a:solidFill>
                <a:latin typeface="Arial" pitchFamily="34" charset="0"/>
                <a:cs typeface="Arial" pitchFamily="34" charset="0"/>
              </a:rPr>
              <a:t>Medidas para impulsar la economía (EPN)</a:t>
            </a:r>
            <a:endParaRPr lang="es-MX" dirty="0">
              <a:solidFill>
                <a:srgbClr val="002060"/>
              </a:solidFill>
              <a:latin typeface="Arial" pitchFamily="34" charset="0"/>
              <a:cs typeface="Arial" pitchFamily="34" charset="0"/>
            </a:endParaRPr>
          </a:p>
        </p:txBody>
      </p:sp>
      <p:graphicFrame>
        <p:nvGraphicFramePr>
          <p:cNvPr id="4" name="3 Marcador de contenido"/>
          <p:cNvGraphicFramePr>
            <a:graphicFrameLocks noGrp="1"/>
          </p:cNvGraphicFramePr>
          <p:nvPr>
            <p:ph idx="1"/>
            <p:extLst/>
          </p:nvPr>
        </p:nvGraphicFramePr>
        <p:xfrm>
          <a:off x="251520" y="1989138"/>
          <a:ext cx="8640960" cy="4324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67736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5616" y="541722"/>
            <a:ext cx="6554867" cy="1015070"/>
          </a:xfrm>
        </p:spPr>
        <p:txBody>
          <a:bodyPr>
            <a:normAutofit fontScale="90000"/>
          </a:bodyPr>
          <a:lstStyle/>
          <a:p>
            <a:pPr algn="ctr"/>
            <a:r>
              <a:rPr lang="es-MX" dirty="0" smtClean="0">
                <a:solidFill>
                  <a:srgbClr val="002060"/>
                </a:solidFill>
              </a:rPr>
              <a:t>1.3 medición de las actividades productivas</a:t>
            </a:r>
            <a:endParaRPr lang="es-MX" dirty="0">
              <a:solidFill>
                <a:srgbClr val="002060"/>
              </a:solidFill>
            </a:endParaRPr>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23446" y="2636912"/>
            <a:ext cx="2466975" cy="2448272"/>
          </a:xfr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2120" y="1556792"/>
            <a:ext cx="2466975" cy="1847850"/>
          </a:xfrm>
          <a:prstGeom prst="rect">
            <a:avLst/>
          </a:prstGeom>
        </p:spPr>
      </p:pic>
    </p:spTree>
    <p:extLst>
      <p:ext uri="{BB962C8B-B14F-4D97-AF65-F5344CB8AC3E}">
        <p14:creationId xmlns:p14="http://schemas.microsoft.com/office/powerpoint/2010/main" val="42418326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19672" y="438958"/>
            <a:ext cx="6447501" cy="753092"/>
          </a:xfrm>
        </p:spPr>
        <p:txBody>
          <a:bodyPr>
            <a:normAutofit/>
          </a:bodyPr>
          <a:lstStyle/>
          <a:p>
            <a:pPr algn="ctr"/>
            <a:r>
              <a:rPr lang="es-MX" sz="3600" dirty="0">
                <a:solidFill>
                  <a:srgbClr val="002060"/>
                </a:solidFill>
              </a:rPr>
              <a:t>PIB</a:t>
            </a:r>
          </a:p>
        </p:txBody>
      </p:sp>
      <p:sp>
        <p:nvSpPr>
          <p:cNvPr id="4" name="Rectángulo: esquinas redondeadas 3"/>
          <p:cNvSpPr/>
          <p:nvPr/>
        </p:nvSpPr>
        <p:spPr>
          <a:xfrm>
            <a:off x="738327" y="1864707"/>
            <a:ext cx="3540211" cy="153120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1350" dirty="0">
                <a:solidFill>
                  <a:schemeClr val="accent2">
                    <a:lumMod val="50000"/>
                  </a:schemeClr>
                </a:solidFill>
              </a:rPr>
              <a:t>¿Qué es?</a:t>
            </a:r>
          </a:p>
          <a:p>
            <a:pPr algn="ctr"/>
            <a:endParaRPr lang="es-MX" sz="1350" dirty="0">
              <a:solidFill>
                <a:schemeClr val="accent2">
                  <a:lumMod val="50000"/>
                </a:schemeClr>
              </a:solidFill>
            </a:endParaRPr>
          </a:p>
          <a:p>
            <a:pPr algn="ctr"/>
            <a:r>
              <a:rPr lang="es-MX" sz="1350" dirty="0">
                <a:solidFill>
                  <a:schemeClr val="accent2">
                    <a:lumMod val="50000"/>
                  </a:schemeClr>
                </a:solidFill>
              </a:rPr>
              <a:t>Valor monetario de los bienes y servicios finales producidos por una economía en un período determinado.</a:t>
            </a:r>
          </a:p>
        </p:txBody>
      </p:sp>
      <p:sp>
        <p:nvSpPr>
          <p:cNvPr id="5" name="Rectángulo: esquinas redondeadas 4"/>
          <p:cNvSpPr/>
          <p:nvPr/>
        </p:nvSpPr>
        <p:spPr>
          <a:xfrm>
            <a:off x="5004048" y="3717032"/>
            <a:ext cx="3171134" cy="231789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1350" dirty="0"/>
              <a:t>Indicador representativo que ayuda a medir el crecimiento o decrecimiento de la producción de bienes y servicios de las empresas de cada país. </a:t>
            </a:r>
          </a:p>
          <a:p>
            <a:pPr algn="ctr"/>
            <a:r>
              <a:rPr lang="es-MX" sz="1350" dirty="0"/>
              <a:t>(refleja de la competitividad de las empresas)</a:t>
            </a:r>
          </a:p>
          <a:p>
            <a:pPr algn="ctr"/>
            <a:endParaRPr lang="es-MX" sz="1350" dirty="0"/>
          </a:p>
        </p:txBody>
      </p:sp>
      <p:pic>
        <p:nvPicPr>
          <p:cNvPr id="9" name="Imagen 8"/>
          <p:cNvPicPr>
            <a:picLocks noChangeAspect="1"/>
          </p:cNvPicPr>
          <p:nvPr/>
        </p:nvPicPr>
        <p:blipFill>
          <a:blip r:embed="rId2"/>
          <a:stretch>
            <a:fillRect/>
          </a:stretch>
        </p:blipFill>
        <p:spPr>
          <a:xfrm>
            <a:off x="5618734" y="1485290"/>
            <a:ext cx="2673536" cy="1639520"/>
          </a:xfrm>
          <a:prstGeom prst="rect">
            <a:avLst/>
          </a:prstGeom>
        </p:spPr>
      </p:pic>
      <p:pic>
        <p:nvPicPr>
          <p:cNvPr id="1030" name="Picture 6" descr="Resultado de imagen para pi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326" y="4528424"/>
            <a:ext cx="2357438" cy="1092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51721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40764" y="592892"/>
            <a:ext cx="3207141" cy="990600"/>
          </a:xfrm>
        </p:spPr>
        <p:txBody>
          <a:bodyPr/>
          <a:lstStyle/>
          <a:p>
            <a:pPr algn="ctr"/>
            <a:r>
              <a:rPr lang="es-MX" dirty="0">
                <a:solidFill>
                  <a:srgbClr val="002060"/>
                </a:solidFill>
              </a:rPr>
              <a:t>Medición</a:t>
            </a:r>
          </a:p>
        </p:txBody>
      </p:sp>
      <p:pic>
        <p:nvPicPr>
          <p:cNvPr id="2052" name="Picture 4" descr="Resultado de imagen para formula pi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5013176"/>
            <a:ext cx="6321480" cy="128448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1.bp.blogspot.com/-xDmxW2X19R0/UJ5J6-6Mm1I/AAAAAAAADR4/9Jh1u1Iz3Tg/s1600/flujo_circular_economia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2662" y="1648693"/>
            <a:ext cx="3071777" cy="2803982"/>
          </a:xfrm>
          <a:prstGeom prst="rect">
            <a:avLst/>
          </a:prstGeom>
          <a:noFill/>
          <a:extLst>
            <a:ext uri="{909E8E84-426E-40DD-AFC4-6F175D3DCCD1}">
              <a14:hiddenFill xmlns:a14="http://schemas.microsoft.com/office/drawing/2010/main">
                <a:solidFill>
                  <a:srgbClr val="FFFFFF"/>
                </a:solidFill>
              </a14:hiddenFill>
            </a:ext>
          </a:extLst>
        </p:spPr>
      </p:pic>
      <p:sp>
        <p:nvSpPr>
          <p:cNvPr id="5" name="Flecha: hacia la izquierda 4"/>
          <p:cNvSpPr/>
          <p:nvPr/>
        </p:nvSpPr>
        <p:spPr>
          <a:xfrm rot="3530666">
            <a:off x="4125265" y="4602933"/>
            <a:ext cx="486572" cy="24009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sz="1350"/>
          </a:p>
        </p:txBody>
      </p:sp>
    </p:spTree>
    <p:extLst>
      <p:ext uri="{BB962C8B-B14F-4D97-AF65-F5344CB8AC3E}">
        <p14:creationId xmlns:p14="http://schemas.microsoft.com/office/powerpoint/2010/main" val="7707117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3400" y="533400"/>
            <a:ext cx="8077200" cy="591344"/>
          </a:xfrm>
        </p:spPr>
        <p:txBody>
          <a:bodyPr/>
          <a:lstStyle/>
          <a:p>
            <a:pPr algn="ctr"/>
            <a:r>
              <a:rPr lang="es-MX" b="1" dirty="0" smtClean="0">
                <a:solidFill>
                  <a:srgbClr val="002060"/>
                </a:solidFill>
              </a:rPr>
              <a:t>GUIÓN EXPLICATIVO</a:t>
            </a:r>
            <a:endParaRPr lang="es-MX" b="1" dirty="0">
              <a:solidFill>
                <a:srgbClr val="002060"/>
              </a:solidFill>
            </a:endParaRPr>
          </a:p>
        </p:txBody>
      </p:sp>
      <p:sp>
        <p:nvSpPr>
          <p:cNvPr id="3" name="Marcador de texto 2"/>
          <p:cNvSpPr>
            <a:spLocks noGrp="1"/>
          </p:cNvSpPr>
          <p:nvPr>
            <p:ph type="body" idx="1"/>
          </p:nvPr>
        </p:nvSpPr>
        <p:spPr>
          <a:xfrm>
            <a:off x="179512" y="1268760"/>
            <a:ext cx="8791128" cy="4608512"/>
          </a:xfrm>
        </p:spPr>
        <p:txBody>
          <a:bodyPr>
            <a:noAutofit/>
          </a:bodyPr>
          <a:lstStyle/>
          <a:p>
            <a:pPr algn="just"/>
            <a:r>
              <a:rPr lang="es-MX" sz="2000" dirty="0">
                <a:solidFill>
                  <a:srgbClr val="002060"/>
                </a:solidFill>
              </a:rPr>
              <a:t>El presente material permitirá al alumno conocer el entorno económico de las empresas y específicamente de las turísticas. </a:t>
            </a:r>
          </a:p>
          <a:p>
            <a:pPr algn="just"/>
            <a:r>
              <a:rPr lang="es-MX" sz="2000" dirty="0">
                <a:solidFill>
                  <a:srgbClr val="002060"/>
                </a:solidFill>
              </a:rPr>
              <a:t>Cada una de las diapositivas ilustra de manera sencilla con imágenes alusivas el tema abordado permitiendo al estudiante entender claramente lo que sucede en materia económica en nuestro país.</a:t>
            </a:r>
          </a:p>
          <a:p>
            <a:pPr algn="just"/>
            <a:r>
              <a:rPr lang="es-MX" sz="2000" dirty="0">
                <a:solidFill>
                  <a:srgbClr val="002060"/>
                </a:solidFill>
              </a:rPr>
              <a:t>Algunas diapositivas presentan videos ilustrativos del tema, se integran algunas gráficas que ilustran la situación que s está viviendo. </a:t>
            </a:r>
          </a:p>
          <a:p>
            <a:pPr algn="just"/>
            <a:r>
              <a:rPr lang="es-MX" sz="2000" dirty="0">
                <a:solidFill>
                  <a:srgbClr val="002060"/>
                </a:solidFill>
              </a:rPr>
              <a:t>Al finalizar la presentación se integran las fuentes consultadas, con el fin de poder acudir a ellas para profundizar en cada uno delos apartados. </a:t>
            </a:r>
          </a:p>
          <a:p>
            <a:endParaRPr lang="es-MX" sz="2200" dirty="0"/>
          </a:p>
        </p:txBody>
      </p:sp>
    </p:spTree>
    <p:extLst>
      <p:ext uri="{BB962C8B-B14F-4D97-AF65-F5344CB8AC3E}">
        <p14:creationId xmlns:p14="http://schemas.microsoft.com/office/powerpoint/2010/main" val="31119220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4560" t="16953" r="35910" b="29720"/>
          <a:stretch/>
        </p:blipFill>
        <p:spPr>
          <a:xfrm>
            <a:off x="539552" y="692696"/>
            <a:ext cx="4361103" cy="2196413"/>
          </a:xfrm>
          <a:prstGeom prst="rect">
            <a:avLst/>
          </a:prstGeom>
        </p:spPr>
      </p:pic>
      <p:pic>
        <p:nvPicPr>
          <p:cNvPr id="5" name="Imagen 4"/>
          <p:cNvPicPr>
            <a:picLocks noChangeAspect="1"/>
          </p:cNvPicPr>
          <p:nvPr/>
        </p:nvPicPr>
        <p:blipFill rotWithShape="1">
          <a:blip r:embed="rId3"/>
          <a:srcRect l="4864" t="18167" r="35796" b="29179"/>
          <a:stretch/>
        </p:blipFill>
        <p:spPr>
          <a:xfrm>
            <a:off x="4900655" y="3563379"/>
            <a:ext cx="3857563" cy="2159344"/>
          </a:xfrm>
          <a:prstGeom prst="rect">
            <a:avLst/>
          </a:prstGeom>
        </p:spPr>
      </p:pic>
      <p:sp>
        <p:nvSpPr>
          <p:cNvPr id="6" name="Flecha: pentágono 5"/>
          <p:cNvSpPr/>
          <p:nvPr/>
        </p:nvSpPr>
        <p:spPr>
          <a:xfrm>
            <a:off x="352167" y="3952617"/>
            <a:ext cx="4077730" cy="1380868"/>
          </a:xfrm>
          <a:prstGeom prst="homePlate">
            <a:avLst/>
          </a:prstGeom>
        </p:spPr>
        <p:style>
          <a:lnRef idx="1">
            <a:schemeClr val="accent2"/>
          </a:lnRef>
          <a:fillRef idx="2">
            <a:schemeClr val="accent2"/>
          </a:fillRef>
          <a:effectRef idx="1">
            <a:schemeClr val="accent2"/>
          </a:effectRef>
          <a:fontRef idx="minor">
            <a:schemeClr val="dk1"/>
          </a:fontRef>
        </p:style>
        <p:txBody>
          <a:bodyPr rtlCol="0" anchor="ctr"/>
          <a:lstStyle/>
          <a:p>
            <a:r>
              <a:rPr lang="es-MX" sz="1350" dirty="0"/>
              <a:t>PIB menor al mes anterior= desaceleración</a:t>
            </a:r>
          </a:p>
          <a:p>
            <a:r>
              <a:rPr lang="es-MX" sz="1350" dirty="0"/>
              <a:t>Cifra negativa= Recesión (crisis 2009)</a:t>
            </a:r>
          </a:p>
          <a:p>
            <a:pPr algn="ctr"/>
            <a:endParaRPr lang="es-MX" sz="1350" dirty="0"/>
          </a:p>
        </p:txBody>
      </p:sp>
    </p:spTree>
    <p:extLst>
      <p:ext uri="{BB962C8B-B14F-4D97-AF65-F5344CB8AC3E}">
        <p14:creationId xmlns:p14="http://schemas.microsoft.com/office/powerpoint/2010/main" val="35863179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73mmrCZNHKk"/>
          <p:cNvPicPr>
            <a:picLocks noGrp="1" noRot="1" noChangeAspect="1"/>
          </p:cNvPicPr>
          <p:nvPr>
            <p:ph idx="1"/>
            <a:videoFile r:link="rId1"/>
          </p:nvPr>
        </p:nvPicPr>
        <p:blipFill>
          <a:blip r:embed="rId3"/>
          <a:stretch>
            <a:fillRect/>
          </a:stretch>
        </p:blipFill>
        <p:spPr>
          <a:xfrm>
            <a:off x="971600" y="1340768"/>
            <a:ext cx="7236425" cy="4070489"/>
          </a:xfrm>
          <a:prstGeom prst="rect">
            <a:avLst/>
          </a:prstGeom>
        </p:spPr>
      </p:pic>
    </p:spTree>
    <p:extLst>
      <p:ext uri="{BB962C8B-B14F-4D97-AF65-F5344CB8AC3E}">
        <p14:creationId xmlns:p14="http://schemas.microsoft.com/office/powerpoint/2010/main" val="106690028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p:nvPr/>
        </p:nvPicPr>
        <p:blipFill rotWithShape="1">
          <a:blip r:embed="rId2"/>
          <a:srcRect l="20027" t="8452" r="30754" b="3099"/>
          <a:stretch/>
        </p:blipFill>
        <p:spPr bwMode="auto">
          <a:xfrm>
            <a:off x="1691680" y="1124744"/>
            <a:ext cx="6423770" cy="4668112"/>
          </a:xfrm>
          <a:prstGeom prst="rect">
            <a:avLst/>
          </a:prstGeom>
          <a:ln/>
          <a:extLst>
            <a:ext uri="{53640926-AAD7-44D8-BBD7-CCE9431645EC}">
              <a14:shadowObscured xmlns:a14="http://schemas.microsoft.com/office/drawing/2010/main"/>
            </a:ext>
          </a:extLst>
        </p:spPr>
        <p:style>
          <a:lnRef idx="1">
            <a:schemeClr val="accent2"/>
          </a:lnRef>
          <a:fillRef idx="2">
            <a:schemeClr val="accent2"/>
          </a:fillRef>
          <a:effectRef idx="1">
            <a:schemeClr val="accent2"/>
          </a:effectRef>
          <a:fontRef idx="minor">
            <a:schemeClr val="dk1"/>
          </a:fontRef>
        </p:style>
      </p:pic>
      <p:sp>
        <p:nvSpPr>
          <p:cNvPr id="5" name="Rectángulo: esquinas redondeadas 4"/>
          <p:cNvSpPr/>
          <p:nvPr/>
        </p:nvSpPr>
        <p:spPr>
          <a:xfrm>
            <a:off x="5937517" y="1459927"/>
            <a:ext cx="453683" cy="1793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Tree>
    <p:extLst>
      <p:ext uri="{BB962C8B-B14F-4D97-AF65-F5344CB8AC3E}">
        <p14:creationId xmlns:p14="http://schemas.microsoft.com/office/powerpoint/2010/main" val="19320430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533400" y="764704"/>
            <a:ext cx="8071048" cy="5255096"/>
          </a:xfrm>
        </p:spPr>
        <p:txBody>
          <a:bodyPr/>
          <a:lstStyle/>
          <a:p>
            <a:endParaRPr lang="es-MX" dirty="0"/>
          </a:p>
        </p:txBody>
      </p:sp>
      <p:pic>
        <p:nvPicPr>
          <p:cNvPr id="4" name="Imagen 3"/>
          <p:cNvPicPr>
            <a:picLocks noChangeAspect="1"/>
          </p:cNvPicPr>
          <p:nvPr/>
        </p:nvPicPr>
        <p:blipFill rotWithShape="1">
          <a:blip r:embed="rId2"/>
          <a:srcRect l="16825" t="10961" r="36360" b="-24"/>
          <a:stretch/>
        </p:blipFill>
        <p:spPr>
          <a:xfrm>
            <a:off x="1187624" y="908720"/>
            <a:ext cx="6913605" cy="4578724"/>
          </a:xfrm>
          <a:prstGeom prst="rect">
            <a:avLst/>
          </a:prstGeom>
        </p:spPr>
      </p:pic>
    </p:spTree>
    <p:extLst>
      <p:ext uri="{BB962C8B-B14F-4D97-AF65-F5344CB8AC3E}">
        <p14:creationId xmlns:p14="http://schemas.microsoft.com/office/powerpoint/2010/main" val="402608407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p:nvPr/>
        </p:nvPicPr>
        <p:blipFill rotWithShape="1">
          <a:blip r:embed="rId2"/>
          <a:srcRect l="24270" t="28377" r="25492" b="17286"/>
          <a:stretch/>
        </p:blipFill>
        <p:spPr bwMode="auto">
          <a:xfrm>
            <a:off x="1331640" y="1196752"/>
            <a:ext cx="6660410" cy="4478674"/>
          </a:xfrm>
          <a:prstGeom prst="rect">
            <a:avLst/>
          </a:prstGeom>
          <a:ln>
            <a:noFill/>
          </a:ln>
          <a:extLst>
            <a:ext uri="{53640926-AAD7-44D8-BBD7-CCE9431645EC}">
              <a14:shadowObscured xmlns:a14="http://schemas.microsoft.com/office/drawing/2010/main"/>
            </a:ext>
          </a:extLst>
        </p:spPr>
      </p:pic>
      <p:sp>
        <p:nvSpPr>
          <p:cNvPr id="7" name="Rectángulo: esquinas redondeadas 6"/>
          <p:cNvSpPr/>
          <p:nvPr/>
        </p:nvSpPr>
        <p:spPr>
          <a:xfrm>
            <a:off x="2335428" y="1570853"/>
            <a:ext cx="407773" cy="1946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Tree>
    <p:extLst>
      <p:ext uri="{BB962C8B-B14F-4D97-AF65-F5344CB8AC3E}">
        <p14:creationId xmlns:p14="http://schemas.microsoft.com/office/powerpoint/2010/main" val="15563971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39952" y="457347"/>
            <a:ext cx="1014264" cy="1019944"/>
          </a:xfrm>
        </p:spPr>
        <p:txBody>
          <a:bodyPr/>
          <a:lstStyle/>
          <a:p>
            <a:r>
              <a:rPr lang="es-MX" dirty="0"/>
              <a:t>PNB</a:t>
            </a:r>
          </a:p>
        </p:txBody>
      </p:sp>
      <p:sp>
        <p:nvSpPr>
          <p:cNvPr id="4" name="Rectángulo: esquinas redondeadas 3"/>
          <p:cNvSpPr/>
          <p:nvPr/>
        </p:nvSpPr>
        <p:spPr>
          <a:xfrm>
            <a:off x="1691680" y="1628800"/>
            <a:ext cx="5328592" cy="208515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2000" dirty="0">
                <a:solidFill>
                  <a:srgbClr val="002060"/>
                </a:solidFill>
              </a:rPr>
              <a:t>El Producto Nacional Bruto se puede definir como la cantidad de bienes y servicios producidos por los residentes de un país, aunque estos bienes se produzcan en un país extranjero.</a:t>
            </a:r>
          </a:p>
        </p:txBody>
      </p:sp>
      <p:pic>
        <p:nvPicPr>
          <p:cNvPr id="5" name="Imagen 4"/>
          <p:cNvPicPr>
            <a:picLocks noChangeAspect="1"/>
          </p:cNvPicPr>
          <p:nvPr/>
        </p:nvPicPr>
        <p:blipFill>
          <a:blip r:embed="rId2"/>
          <a:stretch>
            <a:fillRect/>
          </a:stretch>
        </p:blipFill>
        <p:spPr>
          <a:xfrm>
            <a:off x="6444208" y="4509120"/>
            <a:ext cx="1876771" cy="1876771"/>
          </a:xfrm>
          <a:prstGeom prst="rect">
            <a:avLst/>
          </a:prstGeom>
        </p:spPr>
      </p:pic>
      <p:pic>
        <p:nvPicPr>
          <p:cNvPr id="6" name="Imagen 5"/>
          <p:cNvPicPr>
            <a:picLocks noChangeAspect="1"/>
          </p:cNvPicPr>
          <p:nvPr/>
        </p:nvPicPr>
        <p:blipFill>
          <a:blip r:embed="rId3"/>
          <a:stretch>
            <a:fillRect/>
          </a:stretch>
        </p:blipFill>
        <p:spPr>
          <a:xfrm>
            <a:off x="7164288" y="368651"/>
            <a:ext cx="1667679" cy="1108640"/>
          </a:xfrm>
          <a:prstGeom prst="rect">
            <a:avLst/>
          </a:prstGeom>
        </p:spPr>
      </p:pic>
      <p:pic>
        <p:nvPicPr>
          <p:cNvPr id="7" name="Imagen 6"/>
          <p:cNvPicPr>
            <a:picLocks noChangeAspect="1"/>
          </p:cNvPicPr>
          <p:nvPr/>
        </p:nvPicPr>
        <p:blipFill>
          <a:blip r:embed="rId4"/>
          <a:stretch>
            <a:fillRect/>
          </a:stretch>
        </p:blipFill>
        <p:spPr>
          <a:xfrm>
            <a:off x="668650" y="4225823"/>
            <a:ext cx="2868013" cy="1956385"/>
          </a:xfrm>
          <a:prstGeom prst="rect">
            <a:avLst/>
          </a:prstGeom>
        </p:spPr>
      </p:pic>
    </p:spTree>
    <p:extLst>
      <p:ext uri="{BB962C8B-B14F-4D97-AF65-F5344CB8AC3E}">
        <p14:creationId xmlns:p14="http://schemas.microsoft.com/office/powerpoint/2010/main" val="25190268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19872" y="476672"/>
            <a:ext cx="2454424" cy="877416"/>
          </a:xfrm>
        </p:spPr>
        <p:txBody>
          <a:bodyPr/>
          <a:lstStyle/>
          <a:p>
            <a:pPr algn="r"/>
            <a:r>
              <a:rPr lang="es-MX" dirty="0">
                <a:solidFill>
                  <a:srgbClr val="002060"/>
                </a:solidFill>
              </a:rPr>
              <a:t>Medición</a:t>
            </a:r>
            <a:r>
              <a:rPr lang="es-MX" dirty="0"/>
              <a:t> </a:t>
            </a:r>
          </a:p>
        </p:txBody>
      </p:sp>
      <p:sp>
        <p:nvSpPr>
          <p:cNvPr id="3" name="Marcador de contenido 2"/>
          <p:cNvSpPr>
            <a:spLocks noGrp="1"/>
          </p:cNvSpPr>
          <p:nvPr>
            <p:ph idx="1"/>
          </p:nvPr>
        </p:nvSpPr>
        <p:spPr>
          <a:xfrm>
            <a:off x="508001" y="1412776"/>
            <a:ext cx="7808415" cy="2736304"/>
          </a:xfrm>
        </p:spPr>
        <p:txBody>
          <a:bodyPr>
            <a:noAutofit/>
          </a:bodyPr>
          <a:lstStyle/>
          <a:p>
            <a:pPr marL="0" indent="0" algn="just">
              <a:buNone/>
            </a:pPr>
            <a:r>
              <a:rPr lang="es-MX" sz="2400" dirty="0">
                <a:solidFill>
                  <a:srgbClr val="002060"/>
                </a:solidFill>
              </a:rPr>
              <a:t>En </a:t>
            </a:r>
            <a:r>
              <a:rPr lang="es-MX" sz="2400" dirty="0">
                <a:solidFill>
                  <a:srgbClr val="002060"/>
                </a:solidFill>
                <a:hlinkClick r:id="rId2" tooltip="Autarquía"/>
              </a:rPr>
              <a:t>economías cerradas</a:t>
            </a:r>
            <a:r>
              <a:rPr lang="es-MX" sz="2400" dirty="0">
                <a:solidFill>
                  <a:srgbClr val="002060"/>
                </a:solidFill>
              </a:rPr>
              <a:t>, es decir economía que no tienen ningún contacto con el resto del mundo, el PNB coincide con el </a:t>
            </a:r>
            <a:r>
              <a:rPr lang="es-MX" sz="2400" dirty="0">
                <a:solidFill>
                  <a:srgbClr val="002060"/>
                </a:solidFill>
                <a:hlinkClick r:id="rId3" tooltip="Producto Interno Bruto"/>
              </a:rPr>
              <a:t>Producto Interno Bruto</a:t>
            </a:r>
            <a:r>
              <a:rPr lang="es-MX" sz="2400" dirty="0">
                <a:solidFill>
                  <a:srgbClr val="002060"/>
                </a:solidFill>
              </a:rPr>
              <a:t> (PIB).</a:t>
            </a:r>
          </a:p>
          <a:p>
            <a:pPr marL="0" indent="0" algn="just">
              <a:buNone/>
            </a:pPr>
            <a:r>
              <a:rPr lang="es-MX" sz="2400" dirty="0">
                <a:solidFill>
                  <a:srgbClr val="002060"/>
                </a:solidFill>
              </a:rPr>
              <a:t>En </a:t>
            </a:r>
            <a:r>
              <a:rPr lang="es-MX" sz="2400" dirty="0">
                <a:solidFill>
                  <a:srgbClr val="002060"/>
                </a:solidFill>
                <a:hlinkClick r:id="rId4" tooltip="Economía abierta"/>
              </a:rPr>
              <a:t>economías abiertas</a:t>
            </a:r>
            <a:r>
              <a:rPr lang="es-MX" sz="2400" dirty="0">
                <a:solidFill>
                  <a:srgbClr val="002060"/>
                </a:solidFill>
              </a:rPr>
              <a:t> al exterior podemos obtener el PNB a través del PIB, a partir de la siguiente relación:</a:t>
            </a:r>
          </a:p>
        </p:txBody>
      </p:sp>
      <p:pic>
        <p:nvPicPr>
          <p:cNvPr id="4" name="Imagen 3"/>
          <p:cNvPicPr/>
          <p:nvPr/>
        </p:nvPicPr>
        <p:blipFill rotWithShape="1">
          <a:blip r:embed="rId5"/>
          <a:srcRect l="20367" t="31645" r="52647" b="62533"/>
          <a:stretch/>
        </p:blipFill>
        <p:spPr bwMode="auto">
          <a:xfrm>
            <a:off x="2877219" y="4725144"/>
            <a:ext cx="3539729" cy="59448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5563445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51720" y="502839"/>
            <a:ext cx="1230288" cy="882878"/>
          </a:xfrm>
        </p:spPr>
        <p:txBody>
          <a:bodyPr/>
          <a:lstStyle/>
          <a:p>
            <a:r>
              <a:rPr lang="es-MX" dirty="0">
                <a:solidFill>
                  <a:srgbClr val="002060"/>
                </a:solidFill>
              </a:rPr>
              <a:t>PNN</a:t>
            </a:r>
          </a:p>
        </p:txBody>
      </p:sp>
      <p:sp>
        <p:nvSpPr>
          <p:cNvPr id="3" name="Marcador de contenido 2"/>
          <p:cNvSpPr>
            <a:spLocks noGrp="1"/>
          </p:cNvSpPr>
          <p:nvPr>
            <p:ph idx="1"/>
          </p:nvPr>
        </p:nvSpPr>
        <p:spPr>
          <a:xfrm>
            <a:off x="213154" y="1385718"/>
            <a:ext cx="5078926" cy="3073628"/>
          </a:xfr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2">
            <a:schemeClr val="accent2"/>
          </a:fillRef>
          <a:effectRef idx="1">
            <a:schemeClr val="accent2"/>
          </a:effectRef>
          <a:fontRef idx="minor">
            <a:schemeClr val="dk1"/>
          </a:fontRef>
        </p:style>
        <p:txBody>
          <a:bodyPr>
            <a:normAutofit/>
          </a:bodyPr>
          <a:lstStyle/>
          <a:p>
            <a:pPr marL="0" indent="0">
              <a:buNone/>
            </a:pPr>
            <a:r>
              <a:rPr lang="es-MX" dirty="0"/>
              <a:t>Mide el rendimiento real o neto de la actividad económica de un país. </a:t>
            </a:r>
          </a:p>
          <a:p>
            <a:pPr marL="0" indent="0">
              <a:buNone/>
            </a:pPr>
            <a:r>
              <a:rPr lang="es-MX" dirty="0"/>
              <a:t>Nos permite conocer el crecimiento de la producción porque elimina las depreciaciones para reponer el capital fijo que ya existe.</a:t>
            </a:r>
          </a:p>
        </p:txBody>
      </p:sp>
      <p:pic>
        <p:nvPicPr>
          <p:cNvPr id="6" name="Imagen 5"/>
          <p:cNvPicPr>
            <a:picLocks noChangeAspect="1"/>
          </p:cNvPicPr>
          <p:nvPr/>
        </p:nvPicPr>
        <p:blipFill>
          <a:blip r:embed="rId2"/>
          <a:stretch>
            <a:fillRect/>
          </a:stretch>
        </p:blipFill>
        <p:spPr>
          <a:xfrm>
            <a:off x="1049954" y="5229200"/>
            <a:ext cx="1604959" cy="1391978"/>
          </a:xfrm>
          <a:prstGeom prst="rect">
            <a:avLst/>
          </a:prstGeom>
        </p:spPr>
      </p:pic>
      <p:sp>
        <p:nvSpPr>
          <p:cNvPr id="7" name="Rectángulo 6"/>
          <p:cNvSpPr/>
          <p:nvPr/>
        </p:nvSpPr>
        <p:spPr>
          <a:xfrm>
            <a:off x="5364088" y="4221088"/>
            <a:ext cx="2772911" cy="67551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sz="1350" dirty="0"/>
              <a:t>PNN = PNB - D</a:t>
            </a:r>
          </a:p>
        </p:txBody>
      </p:sp>
      <p:sp>
        <p:nvSpPr>
          <p:cNvPr id="8" name="Título 1"/>
          <p:cNvSpPr txBox="1">
            <a:spLocks/>
          </p:cNvSpPr>
          <p:nvPr/>
        </p:nvSpPr>
        <p:spPr>
          <a:xfrm>
            <a:off x="5977044" y="3382197"/>
            <a:ext cx="1546997" cy="577679"/>
          </a:xfrm>
          <a:prstGeom prst="rect">
            <a:avLst/>
          </a:prstGeom>
        </p:spPr>
        <p:txBody>
          <a:bodyPr vert="horz" lIns="68580" tIns="34290" rIns="68580" bIns="34290" rtlCol="0" anchor="t">
            <a:normAutofit fontScale="85000" lnSpcReduction="1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700" dirty="0"/>
              <a:t>Medición </a:t>
            </a:r>
          </a:p>
        </p:txBody>
      </p:sp>
      <p:pic>
        <p:nvPicPr>
          <p:cNvPr id="9" name="Imagen 8"/>
          <p:cNvPicPr>
            <a:picLocks noChangeAspect="1"/>
          </p:cNvPicPr>
          <p:nvPr/>
        </p:nvPicPr>
        <p:blipFill>
          <a:blip r:embed="rId3"/>
          <a:stretch>
            <a:fillRect/>
          </a:stretch>
        </p:blipFill>
        <p:spPr>
          <a:xfrm>
            <a:off x="6329749" y="1148953"/>
            <a:ext cx="1950244" cy="1321594"/>
          </a:xfrm>
          <a:prstGeom prst="rect">
            <a:avLst/>
          </a:prstGeom>
        </p:spPr>
      </p:pic>
    </p:spTree>
    <p:extLst>
      <p:ext uri="{BB962C8B-B14F-4D97-AF65-F5344CB8AC3E}">
        <p14:creationId xmlns:p14="http://schemas.microsoft.com/office/powerpoint/2010/main" val="424228316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87624" y="548680"/>
            <a:ext cx="6447501" cy="701246"/>
          </a:xfrm>
        </p:spPr>
        <p:txBody>
          <a:bodyPr/>
          <a:lstStyle/>
          <a:p>
            <a:pPr algn="ctr"/>
            <a:r>
              <a:rPr lang="es-MX" dirty="0">
                <a:solidFill>
                  <a:srgbClr val="002060"/>
                </a:solidFill>
              </a:rPr>
              <a:t>INGRESO NACIONAL</a:t>
            </a:r>
          </a:p>
        </p:txBody>
      </p:sp>
      <p:sp>
        <p:nvSpPr>
          <p:cNvPr id="5" name="Rectángulo: esquinas redondeadas 4"/>
          <p:cNvSpPr/>
          <p:nvPr/>
        </p:nvSpPr>
        <p:spPr>
          <a:xfrm>
            <a:off x="2238906" y="1622045"/>
            <a:ext cx="4344935" cy="945291"/>
          </a:xfrm>
          <a:prstGeom prst="roundRect">
            <a:avLst/>
          </a:prstGeom>
          <a:effectLst>
            <a:glow rad="101600">
              <a:schemeClr val="accent2">
                <a:satMod val="175000"/>
                <a:alpha val="40000"/>
              </a:schemeClr>
            </a:glow>
            <a:outerShdw blurRad="50800" dist="38100" dir="2700000" algn="tl"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1350" dirty="0">
                <a:solidFill>
                  <a:srgbClr val="002060"/>
                </a:solidFill>
              </a:rPr>
              <a:t> Es la suma, durante un año, de todos los ingresos individuales de los nacionales de un país. </a:t>
            </a:r>
          </a:p>
        </p:txBody>
      </p:sp>
      <p:sp>
        <p:nvSpPr>
          <p:cNvPr id="11" name="Pergamino: horizontal 10"/>
          <p:cNvSpPr/>
          <p:nvPr/>
        </p:nvSpPr>
        <p:spPr>
          <a:xfrm>
            <a:off x="942293" y="2939455"/>
            <a:ext cx="7120491" cy="2437370"/>
          </a:xfrm>
          <a:prstGeom prst="horizontalScroll">
            <a:avLst/>
          </a:prstGeom>
          <a:effectLst>
            <a:outerShdw blurRad="50800" dist="38100" dir="2700000" algn="tl" rotWithShape="0">
              <a:prstClr val="black">
                <a:alpha val="40000"/>
              </a:prstClr>
            </a:outerShdw>
            <a:reflection blurRad="6350" stA="50000" endA="300" endPos="55500" dist="50800" dir="5400000" sy="-100000" algn="bl" rotWithShape="0"/>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1350" dirty="0">
                <a:solidFill>
                  <a:srgbClr val="002060"/>
                </a:solidFill>
              </a:rPr>
              <a:t>Sirve Para:</a:t>
            </a:r>
          </a:p>
          <a:p>
            <a:pPr algn="ctr"/>
            <a:endParaRPr lang="es-MX" sz="1350" dirty="0">
              <a:solidFill>
                <a:srgbClr val="002060"/>
              </a:solidFill>
            </a:endParaRPr>
          </a:p>
          <a:p>
            <a:pPr marL="214313" indent="-214313" algn="ctr">
              <a:buFont typeface="Arial" panose="020B0604020202020204" pitchFamily="34" charset="0"/>
              <a:buChar char="•"/>
            </a:pPr>
            <a:r>
              <a:rPr lang="es-MX" sz="1350" dirty="0">
                <a:solidFill>
                  <a:srgbClr val="002060"/>
                </a:solidFill>
              </a:rPr>
              <a:t>Medir el Desarrollo Económico de un país</a:t>
            </a:r>
          </a:p>
          <a:p>
            <a:pPr marL="214313" indent="-214313" algn="ctr">
              <a:buFont typeface="Arial" panose="020B0604020202020204" pitchFamily="34" charset="0"/>
              <a:buChar char="•"/>
            </a:pPr>
            <a:r>
              <a:rPr lang="es-MX" sz="1350" dirty="0">
                <a:solidFill>
                  <a:srgbClr val="002060"/>
                </a:solidFill>
              </a:rPr>
              <a:t>Apreciar el aporte que realizan los distintos sectores de la Actividad Económica</a:t>
            </a:r>
          </a:p>
          <a:p>
            <a:pPr marL="214313" indent="-214313" algn="ctr">
              <a:buFont typeface="Arial" panose="020B0604020202020204" pitchFamily="34" charset="0"/>
              <a:buChar char="•"/>
            </a:pPr>
            <a:r>
              <a:rPr lang="es-MX" sz="1350" dirty="0">
                <a:solidFill>
                  <a:srgbClr val="002060"/>
                </a:solidFill>
              </a:rPr>
              <a:t>Conocer en que forma se distribuyen los ingresos</a:t>
            </a:r>
          </a:p>
        </p:txBody>
      </p:sp>
    </p:spTree>
    <p:extLst>
      <p:ext uri="{BB962C8B-B14F-4D97-AF65-F5344CB8AC3E}">
        <p14:creationId xmlns:p14="http://schemas.microsoft.com/office/powerpoint/2010/main" val="298196578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noGrp="1"/>
          </p:cNvSpPr>
          <p:nvPr>
            <p:ph type="title"/>
          </p:nvPr>
        </p:nvSpPr>
        <p:spPr>
          <a:xfrm>
            <a:off x="1547664" y="476672"/>
            <a:ext cx="6554867" cy="504056"/>
          </a:xfrm>
          <a:prstGeom prst="rect">
            <a:avLst/>
          </a:prstGeom>
        </p:spPr>
        <p:txBody>
          <a:bodyPr vert="horz" lIns="68580" tIns="34290" rIns="68580" bIns="3429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a:t>Medición</a:t>
            </a:r>
          </a:p>
        </p:txBody>
      </p:sp>
      <p:sp>
        <p:nvSpPr>
          <p:cNvPr id="5" name="Flecha: pentágono 4"/>
          <p:cNvSpPr/>
          <p:nvPr/>
        </p:nvSpPr>
        <p:spPr>
          <a:xfrm>
            <a:off x="611560" y="2310653"/>
            <a:ext cx="4669764" cy="2755556"/>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1350" dirty="0">
                <a:solidFill>
                  <a:schemeClr val="accent2">
                    <a:lumMod val="50000"/>
                  </a:schemeClr>
                </a:solidFill>
              </a:rPr>
              <a:t>Para calcular el ingreso nacional, se tienen en cuenta, únicamente, los ingresos de los nacionales del país, sin importar que éstos obtengan su ingreso dentro o fuera de las fronteras del mismo; por lo tanto, no se tienen en cuenta los ingresos de los extranjeros en el país.</a:t>
            </a:r>
          </a:p>
        </p:txBody>
      </p:sp>
      <p:pic>
        <p:nvPicPr>
          <p:cNvPr id="6" name="Imagen 5"/>
          <p:cNvPicPr>
            <a:picLocks noChangeAspect="1"/>
          </p:cNvPicPr>
          <p:nvPr/>
        </p:nvPicPr>
        <p:blipFill>
          <a:blip r:embed="rId2"/>
          <a:stretch>
            <a:fillRect/>
          </a:stretch>
        </p:blipFill>
        <p:spPr>
          <a:xfrm>
            <a:off x="5567356" y="3423232"/>
            <a:ext cx="2880610" cy="530398"/>
          </a:xfrm>
          <a:prstGeom prst="rect">
            <a:avLst/>
          </a:prstGeom>
        </p:spPr>
      </p:pic>
    </p:spTree>
    <p:extLst>
      <p:ext uri="{BB962C8B-B14F-4D97-AF65-F5344CB8AC3E}">
        <p14:creationId xmlns:p14="http://schemas.microsoft.com/office/powerpoint/2010/main" val="29315768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18149" y="588743"/>
            <a:ext cx="7848872" cy="5878532"/>
          </a:xfrm>
          <a:prstGeom prst="rect">
            <a:avLst/>
          </a:prstGeom>
          <a:noFill/>
        </p:spPr>
        <p:txBody>
          <a:bodyPr wrap="square" rtlCol="0">
            <a:spAutoFit/>
          </a:bodyPr>
          <a:lstStyle/>
          <a:p>
            <a:pPr algn="ctr"/>
            <a:r>
              <a:rPr lang="es-MX" sz="3200" b="1" dirty="0" smtClean="0">
                <a:solidFill>
                  <a:srgbClr val="002060"/>
                </a:solidFill>
              </a:rPr>
              <a:t>UNIDAD I. FUNDAMENTOS DE ECONOMÍA DE LA EMPRESA</a:t>
            </a:r>
          </a:p>
          <a:p>
            <a:pPr algn="ctr"/>
            <a:endParaRPr lang="es-MX" sz="3200" b="1" dirty="0">
              <a:solidFill>
                <a:srgbClr val="002060"/>
              </a:solidFill>
            </a:endParaRPr>
          </a:p>
          <a:p>
            <a:pPr algn="ctr"/>
            <a:r>
              <a:rPr lang="es-MX" sz="3200" dirty="0">
                <a:solidFill>
                  <a:srgbClr val="002060"/>
                </a:solidFill>
              </a:rPr>
              <a:t>1.1 </a:t>
            </a:r>
            <a:r>
              <a:rPr lang="es-MX" sz="3200" b="1" dirty="0">
                <a:solidFill>
                  <a:srgbClr val="002060"/>
                </a:solidFill>
              </a:rPr>
              <a:t>ESTRUCTURA ECONÓMICA Y SISTEMA </a:t>
            </a:r>
            <a:r>
              <a:rPr lang="es-MX" sz="3200" b="1" dirty="0" smtClean="0">
                <a:solidFill>
                  <a:srgbClr val="002060"/>
                </a:solidFill>
              </a:rPr>
              <a:t>ECONÓMICO</a:t>
            </a:r>
          </a:p>
          <a:p>
            <a:pPr algn="ctr"/>
            <a:endParaRPr lang="es-MX" sz="3200" b="1" dirty="0">
              <a:solidFill>
                <a:srgbClr val="002060"/>
              </a:solidFill>
            </a:endParaRPr>
          </a:p>
          <a:p>
            <a:pPr algn="ctr"/>
            <a:endParaRPr lang="es-MX" sz="3200" b="1" dirty="0" smtClean="0">
              <a:solidFill>
                <a:srgbClr val="002060"/>
              </a:solidFill>
            </a:endParaRPr>
          </a:p>
          <a:p>
            <a:pPr algn="ctr"/>
            <a:endParaRPr lang="es-MX" sz="3200" b="1" dirty="0">
              <a:solidFill>
                <a:srgbClr val="002060"/>
              </a:solidFill>
            </a:endParaRPr>
          </a:p>
          <a:p>
            <a:pPr algn="ctr"/>
            <a:endParaRPr lang="es-MX" sz="3200" b="1" dirty="0" smtClean="0">
              <a:solidFill>
                <a:srgbClr val="002060"/>
              </a:solidFill>
            </a:endParaRPr>
          </a:p>
          <a:p>
            <a:pPr algn="ctr"/>
            <a:endParaRPr lang="es-MX" sz="3200" b="1" dirty="0">
              <a:solidFill>
                <a:srgbClr val="002060"/>
              </a:solidFill>
            </a:endParaRPr>
          </a:p>
          <a:p>
            <a:pPr algn="ctr"/>
            <a:endParaRPr lang="es-MX" sz="2800" b="1" dirty="0" smtClean="0"/>
          </a:p>
          <a:p>
            <a:pPr algn="ctr"/>
            <a:endParaRPr lang="es-MX" sz="2800" b="1"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329983">
            <a:off x="715192" y="4215774"/>
            <a:ext cx="2148837" cy="175260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4695" y="3290887"/>
            <a:ext cx="2257425" cy="2028825"/>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801826">
            <a:off x="5841386" y="4265145"/>
            <a:ext cx="2466975" cy="1847850"/>
          </a:xfrm>
          <a:prstGeom prst="rect">
            <a:avLst/>
          </a:prstGeom>
        </p:spPr>
      </p:pic>
    </p:spTree>
    <p:extLst>
      <p:ext uri="{BB962C8B-B14F-4D97-AF65-F5344CB8AC3E}">
        <p14:creationId xmlns:p14="http://schemas.microsoft.com/office/powerpoint/2010/main" val="371181893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l="16434" t="9784" r="36655" b="3220"/>
          <a:stretch/>
        </p:blipFill>
        <p:spPr>
          <a:xfrm>
            <a:off x="1979712" y="1052736"/>
            <a:ext cx="5855740" cy="4472419"/>
          </a:xfrm>
          <a:prstGeom prst="rect">
            <a:avLst/>
          </a:prstGeom>
        </p:spPr>
      </p:pic>
    </p:spTree>
    <p:extLst>
      <p:ext uri="{BB962C8B-B14F-4D97-AF65-F5344CB8AC3E}">
        <p14:creationId xmlns:p14="http://schemas.microsoft.com/office/powerpoint/2010/main" val="36228565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32526" y="476672"/>
            <a:ext cx="6447501" cy="701246"/>
          </a:xfrm>
        </p:spPr>
        <p:txBody>
          <a:bodyPr/>
          <a:lstStyle/>
          <a:p>
            <a:pPr algn="ctr"/>
            <a:r>
              <a:rPr lang="es-MX" dirty="0">
                <a:solidFill>
                  <a:srgbClr val="002060"/>
                </a:solidFill>
              </a:rPr>
              <a:t>Ingreso per cápita</a:t>
            </a:r>
          </a:p>
        </p:txBody>
      </p:sp>
      <p:sp>
        <p:nvSpPr>
          <p:cNvPr id="4" name="Rectángulo: esquinas redondeadas 3"/>
          <p:cNvSpPr/>
          <p:nvPr/>
        </p:nvSpPr>
        <p:spPr>
          <a:xfrm>
            <a:off x="611560" y="2236980"/>
            <a:ext cx="5184576" cy="313623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2000" dirty="0">
                <a:solidFill>
                  <a:srgbClr val="002060"/>
                </a:solidFill>
              </a:rPr>
              <a:t>¿Qué es?</a:t>
            </a:r>
          </a:p>
          <a:p>
            <a:pPr algn="ctr"/>
            <a:endParaRPr lang="es-MX" sz="2000" dirty="0">
              <a:solidFill>
                <a:srgbClr val="002060"/>
              </a:solidFill>
            </a:endParaRPr>
          </a:p>
          <a:p>
            <a:pPr algn="ctr"/>
            <a:r>
              <a:rPr lang="es-MX" sz="2000" dirty="0">
                <a:solidFill>
                  <a:srgbClr val="002060"/>
                </a:solidFill>
              </a:rPr>
              <a:t>El ingreso per cápita es un cálculo que se realiza para determinar el ingreso que recibe, en promedio, cada uno de los habitantes de un país; es decir, en promedio, cuánto es el ingreso que recibe una persona para subsistir.</a:t>
            </a:r>
          </a:p>
        </p:txBody>
      </p:sp>
      <p:pic>
        <p:nvPicPr>
          <p:cNvPr id="5" name="Imagen 4"/>
          <p:cNvPicPr>
            <a:picLocks noChangeAspect="1"/>
          </p:cNvPicPr>
          <p:nvPr/>
        </p:nvPicPr>
        <p:blipFill>
          <a:blip r:embed="rId2"/>
          <a:stretch>
            <a:fillRect/>
          </a:stretch>
        </p:blipFill>
        <p:spPr>
          <a:xfrm>
            <a:off x="6422425" y="3720335"/>
            <a:ext cx="1857602" cy="2064002"/>
          </a:xfrm>
          <a:prstGeom prst="rect">
            <a:avLst/>
          </a:prstGeom>
        </p:spPr>
      </p:pic>
    </p:spTree>
    <p:extLst>
      <p:ext uri="{BB962C8B-B14F-4D97-AF65-F5344CB8AC3E}">
        <p14:creationId xmlns:p14="http://schemas.microsoft.com/office/powerpoint/2010/main" val="23197134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9964" y="2276872"/>
            <a:ext cx="6554867" cy="803920"/>
          </a:xfrm>
        </p:spPr>
        <p:txBody>
          <a:bodyPr>
            <a:normAutofit fontScale="90000"/>
          </a:bodyPr>
          <a:lstStyle/>
          <a:p>
            <a:pPr algn="ctr"/>
            <a:r>
              <a:rPr lang="es-MX" dirty="0" smtClean="0">
                <a:solidFill>
                  <a:srgbClr val="002060"/>
                </a:solidFill>
              </a:rPr>
              <a:t>Medición</a:t>
            </a:r>
            <a:r>
              <a:rPr lang="es-MX" dirty="0">
                <a:solidFill>
                  <a:srgbClr val="002060"/>
                </a:solidFill>
              </a:rPr>
              <a:t/>
            </a:r>
            <a:br>
              <a:rPr lang="es-MX" dirty="0">
                <a:solidFill>
                  <a:srgbClr val="002060"/>
                </a:solidFill>
              </a:rPr>
            </a:br>
            <a:endParaRPr lang="es-MX" dirty="0">
              <a:solidFill>
                <a:srgbClr val="002060"/>
              </a:solidFill>
            </a:endParaRPr>
          </a:p>
        </p:txBody>
      </p:sp>
      <p:sp>
        <p:nvSpPr>
          <p:cNvPr id="3" name="Marcador de contenido 2"/>
          <p:cNvSpPr>
            <a:spLocks noGrp="1"/>
          </p:cNvSpPr>
          <p:nvPr>
            <p:ph idx="1"/>
          </p:nvPr>
        </p:nvSpPr>
        <p:spPr>
          <a:xfrm>
            <a:off x="971600" y="908720"/>
            <a:ext cx="7311597" cy="936104"/>
          </a:xfrm>
        </p:spPr>
        <p:txBody>
          <a:bodyPr/>
          <a:lstStyle/>
          <a:p>
            <a:pPr marL="0" indent="0">
              <a:buNone/>
            </a:pPr>
            <a:r>
              <a:rPr lang="es-MX" dirty="0">
                <a:solidFill>
                  <a:srgbClr val="002060"/>
                </a:solidFill>
              </a:rPr>
              <a:t>Este cálculo se obtiene dividiendo el ingreso nacional entre la población total de un país.</a:t>
            </a:r>
          </a:p>
          <a:p>
            <a:endParaRPr lang="es-MX" dirty="0">
              <a:solidFill>
                <a:srgbClr val="002060"/>
              </a:solidFill>
            </a:endParaRPr>
          </a:p>
        </p:txBody>
      </p:sp>
      <p:sp>
        <p:nvSpPr>
          <p:cNvPr id="4" name="Rectángulo: esquinas redondeadas 3"/>
          <p:cNvSpPr/>
          <p:nvPr/>
        </p:nvSpPr>
        <p:spPr>
          <a:xfrm>
            <a:off x="2195736" y="3415680"/>
            <a:ext cx="5106431" cy="231757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2400" dirty="0">
                <a:solidFill>
                  <a:srgbClr val="002060"/>
                </a:solidFill>
              </a:rPr>
              <a:t>Ingreso per cápita = Ingreso nacional (IN) / Población total (PT)</a:t>
            </a:r>
          </a:p>
        </p:txBody>
      </p:sp>
    </p:spTree>
    <p:extLst>
      <p:ext uri="{BB962C8B-B14F-4D97-AF65-F5344CB8AC3E}">
        <p14:creationId xmlns:p14="http://schemas.microsoft.com/office/powerpoint/2010/main" val="144502120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p:nvPr/>
        </p:nvPicPr>
        <p:blipFill rotWithShape="1">
          <a:blip r:embed="rId2"/>
          <a:srcRect l="17990" t="17810" r="50951" b="3401"/>
          <a:stretch/>
        </p:blipFill>
        <p:spPr bwMode="auto">
          <a:xfrm>
            <a:off x="5184460" y="1190298"/>
            <a:ext cx="3615368" cy="4441675"/>
          </a:xfrm>
          <a:prstGeom prst="rect">
            <a:avLst/>
          </a:prstGeom>
          <a:ln>
            <a:noFill/>
          </a:ln>
          <a:extLst>
            <a:ext uri="{53640926-AAD7-44D8-BBD7-CCE9431645EC}">
              <a14:shadowObscured xmlns:a14="http://schemas.microsoft.com/office/drawing/2010/main"/>
            </a:ext>
          </a:extLst>
        </p:spPr>
      </p:pic>
      <p:pic>
        <p:nvPicPr>
          <p:cNvPr id="7" name="Imagen 6"/>
          <p:cNvPicPr>
            <a:picLocks noChangeAspect="1"/>
          </p:cNvPicPr>
          <p:nvPr/>
        </p:nvPicPr>
        <p:blipFill rotWithShape="1">
          <a:blip r:embed="rId3"/>
          <a:srcRect l="16318" t="8268" r="36912" b="4843"/>
          <a:stretch/>
        </p:blipFill>
        <p:spPr>
          <a:xfrm>
            <a:off x="685800" y="1130841"/>
            <a:ext cx="4309418" cy="4501131"/>
          </a:xfrm>
          <a:prstGeom prst="rect">
            <a:avLst/>
          </a:prstGeom>
        </p:spPr>
      </p:pic>
    </p:spTree>
    <p:extLst>
      <p:ext uri="{BB962C8B-B14F-4D97-AF65-F5344CB8AC3E}">
        <p14:creationId xmlns:p14="http://schemas.microsoft.com/office/powerpoint/2010/main" val="290462113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3400" y="548680"/>
            <a:ext cx="8215064" cy="5471120"/>
          </a:xfrm>
        </p:spPr>
        <p:txBody>
          <a:bodyPr/>
          <a:lstStyle/>
          <a:p>
            <a:pPr algn="ctr"/>
            <a:r>
              <a:rPr lang="es-MX" dirty="0" smtClean="0">
                <a:solidFill>
                  <a:srgbClr val="002060"/>
                </a:solidFill>
              </a:rPr>
              <a:t>1.4 La actividad económica e indicadores económicos</a:t>
            </a:r>
            <a:endParaRPr lang="es-MX" dirty="0">
              <a:solidFill>
                <a:srgbClr val="002060"/>
              </a:solidFill>
            </a:endParaRPr>
          </a:p>
        </p:txBody>
      </p:sp>
    </p:spTree>
    <p:extLst>
      <p:ext uri="{BB962C8B-B14F-4D97-AF65-F5344CB8AC3E}">
        <p14:creationId xmlns:p14="http://schemas.microsoft.com/office/powerpoint/2010/main" val="237268050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260796" y="1079373"/>
            <a:ext cx="3844165" cy="746617"/>
          </a:xfrm>
          <a:prstGeom prst="rect">
            <a:avLst/>
          </a:prstGeom>
        </p:spPr>
        <p:txBody>
          <a:bodyPr vert="horz" lIns="68580" tIns="34290" rIns="68580" bIns="34290" rtlCol="0" anchor="t">
            <a:normAutofit fontScale="85000" lnSpcReduction="1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000" dirty="0"/>
              <a:t>Actividad Económica</a:t>
            </a:r>
          </a:p>
        </p:txBody>
      </p:sp>
      <p:pic>
        <p:nvPicPr>
          <p:cNvPr id="1026" name="Picture 2" descr="Resultado de imagen para actividades primaria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679" b="24026"/>
          <a:stretch/>
        </p:blipFill>
        <p:spPr bwMode="auto">
          <a:xfrm>
            <a:off x="929179" y="2493278"/>
            <a:ext cx="1328392" cy="1033294"/>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contenido 2"/>
          <p:cNvSpPr txBox="1">
            <a:spLocks/>
          </p:cNvSpPr>
          <p:nvPr/>
        </p:nvSpPr>
        <p:spPr>
          <a:xfrm>
            <a:off x="264977" y="1741063"/>
            <a:ext cx="7147775" cy="4259687"/>
          </a:xfrm>
          <a:prstGeom prst="rect">
            <a:avLst/>
          </a:prstGeom>
        </p:spPr>
        <p:txBody>
          <a:bodyPr vert="horz" lIns="68580" tIns="34290" rIns="68580" bIns="3429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a:buNone/>
            </a:pPr>
            <a:r>
              <a:rPr lang="es-MX" sz="1350" dirty="0">
                <a:solidFill>
                  <a:srgbClr val="002060"/>
                </a:solidFill>
              </a:rPr>
              <a:t>Es la actividad que permite la generación de riqueza dentro de una comunidad mediante la extracción, transformación y distribución de los recursos naturales o bien de algún tipo de servicio.</a:t>
            </a:r>
          </a:p>
          <a:p>
            <a:pPr marL="0" indent="0" algn="just">
              <a:buNone/>
            </a:pPr>
            <a:endParaRPr lang="es-MX" sz="1350" dirty="0"/>
          </a:p>
          <a:p>
            <a:pPr marL="0" indent="0" algn="just">
              <a:buNone/>
            </a:pPr>
            <a:endParaRPr lang="es-MX" sz="1350" dirty="0"/>
          </a:p>
          <a:p>
            <a:pPr marL="0" indent="0" algn="just">
              <a:buNone/>
            </a:pPr>
            <a:endParaRPr lang="es-MX" sz="1350" dirty="0"/>
          </a:p>
          <a:p>
            <a:pPr marL="0" indent="0" algn="just">
              <a:buNone/>
            </a:pPr>
            <a:endParaRPr lang="es-MX" sz="1350" dirty="0"/>
          </a:p>
          <a:p>
            <a:pPr marL="0" indent="0" algn="just">
              <a:buNone/>
            </a:pPr>
            <a:endParaRPr lang="es-MX" sz="1350" dirty="0"/>
          </a:p>
          <a:p>
            <a:pPr marL="0" indent="0" algn="just">
              <a:buNone/>
            </a:pPr>
            <a:r>
              <a:rPr lang="es-MX" sz="1350" dirty="0">
                <a:solidFill>
                  <a:srgbClr val="002060"/>
                </a:solidFill>
              </a:rPr>
              <a:t>El análisis y explicación de la situación económica requiere el manejo de todo un instrumental estadístico que cuantifique diversos aspectos de la actividad económica. Ese instrumental se traduce en la elaboración de </a:t>
            </a:r>
            <a:r>
              <a:rPr lang="es-MX" sz="1350" b="1" dirty="0">
                <a:solidFill>
                  <a:srgbClr val="002060"/>
                </a:solidFill>
              </a:rPr>
              <a:t>indicadores económicos</a:t>
            </a:r>
            <a:r>
              <a:rPr lang="es-MX" sz="1350" dirty="0">
                <a:solidFill>
                  <a:srgbClr val="002060"/>
                </a:solidFill>
              </a:rPr>
              <a:t>.</a:t>
            </a:r>
          </a:p>
          <a:p>
            <a:pPr marL="0" indent="0" algn="just">
              <a:buNone/>
            </a:pPr>
            <a:endParaRPr lang="es-MX" sz="1350" dirty="0"/>
          </a:p>
          <a:p>
            <a:pPr marL="0" indent="0" algn="just">
              <a:buNone/>
            </a:pPr>
            <a:r>
              <a:rPr lang="es-MX" sz="1350" dirty="0">
                <a:solidFill>
                  <a:srgbClr val="002060"/>
                </a:solidFill>
              </a:rPr>
              <a:t>La estadística económica                Los gobiernos encuestan periódicamente a los hogares y a las empresas para obtener información sobre su actividad económica: así obtienen los indicadores económicos. </a:t>
            </a:r>
          </a:p>
        </p:txBody>
      </p:sp>
      <p:pic>
        <p:nvPicPr>
          <p:cNvPr id="1028" name="Picture 4" descr="Resultado de imagen para actividades secundaria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70482" y="2447221"/>
            <a:ext cx="1336765" cy="133676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untitled (32)"/>
          <p:cNvPicPr>
            <a:picLocks noChangeAspect="1" noChangeArrowheads="1"/>
          </p:cNvPicPr>
          <p:nvPr/>
        </p:nvPicPr>
        <p:blipFill rotWithShape="1">
          <a:blip r:embed="rId4">
            <a:extLst>
              <a:ext uri="{28A0092B-C50C-407E-A947-70E740481C1C}">
                <a14:useLocalDpi xmlns:a14="http://schemas.microsoft.com/office/drawing/2010/main" val="0"/>
              </a:ext>
            </a:extLst>
          </a:blip>
          <a:srcRect t="25968"/>
          <a:stretch/>
        </p:blipFill>
        <p:spPr bwMode="auto">
          <a:xfrm>
            <a:off x="5074372" y="2447221"/>
            <a:ext cx="2029490" cy="1125407"/>
          </a:xfrm>
          <a:prstGeom prst="rect">
            <a:avLst/>
          </a:prstGeom>
          <a:noFill/>
          <a:extLst>
            <a:ext uri="{909E8E84-426E-40DD-AFC4-6F175D3DCCD1}">
              <a14:hiddenFill xmlns:a14="http://schemas.microsoft.com/office/drawing/2010/main">
                <a:solidFill>
                  <a:srgbClr val="FFFFFF"/>
                </a:solidFill>
              </a14:hiddenFill>
            </a:ext>
          </a:extLst>
        </p:spPr>
      </p:pic>
      <p:sp>
        <p:nvSpPr>
          <p:cNvPr id="11" name="Flecha derecha 10"/>
          <p:cNvSpPr/>
          <p:nvPr/>
        </p:nvSpPr>
        <p:spPr>
          <a:xfrm>
            <a:off x="2358276" y="4987732"/>
            <a:ext cx="662301" cy="2165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Tree>
    <p:extLst>
      <p:ext uri="{BB962C8B-B14F-4D97-AF65-F5344CB8AC3E}">
        <p14:creationId xmlns:p14="http://schemas.microsoft.com/office/powerpoint/2010/main" val="89055083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363135" y="1871461"/>
            <a:ext cx="7171006" cy="3786389"/>
          </a:xfrm>
        </p:spPr>
        <p:txBody>
          <a:bodyPr>
            <a:noAutofit/>
          </a:bodyPr>
          <a:lstStyle/>
          <a:p>
            <a:pPr marL="0" indent="0" algn="just">
              <a:buNone/>
            </a:pPr>
            <a:r>
              <a:rPr lang="es-MX" sz="1800" dirty="0">
                <a:solidFill>
                  <a:srgbClr val="002060"/>
                </a:solidFill>
              </a:rPr>
              <a:t>Son una serie de datos estadísticos que permiten  evaluar y predecir las tendencias económicas de un país. </a:t>
            </a:r>
          </a:p>
          <a:p>
            <a:pPr marL="0" indent="0" algn="just">
              <a:buNone/>
            </a:pPr>
            <a:endParaRPr lang="es-MX" sz="1800" dirty="0">
              <a:solidFill>
                <a:srgbClr val="002060"/>
              </a:solidFill>
            </a:endParaRPr>
          </a:p>
          <a:p>
            <a:pPr marL="0" indent="0" algn="just">
              <a:buNone/>
            </a:pPr>
            <a:r>
              <a:rPr lang="es-MX" sz="1800" dirty="0">
                <a:solidFill>
                  <a:srgbClr val="002060"/>
                </a:solidFill>
              </a:rPr>
              <a:t>Su análisis e interpretación, permite a los gobiernos tomar decisiones en materia monetaria y fiscal, y sobre todo pronosticar y anticipar los cambios futuros. De igual forma a la iniciativa privada y ciudadanos en general les permite conocer si la situación de la economía nacional mejora o se deteriora.</a:t>
            </a:r>
          </a:p>
          <a:p>
            <a:pPr marL="0" indent="0">
              <a:buNone/>
            </a:pPr>
            <a:endParaRPr lang="es-MX" sz="1800" dirty="0">
              <a:solidFill>
                <a:srgbClr val="002060"/>
              </a:solidFill>
            </a:endParaRPr>
          </a:p>
          <a:p>
            <a:r>
              <a:rPr lang="es-MX" sz="1800" dirty="0">
                <a:solidFill>
                  <a:srgbClr val="002060"/>
                </a:solidFill>
              </a:rPr>
              <a:t>Inflación                  IPC (Índice de precios al consumo) </a:t>
            </a:r>
          </a:p>
          <a:p>
            <a:r>
              <a:rPr lang="es-MX" sz="1800" dirty="0">
                <a:solidFill>
                  <a:srgbClr val="002060"/>
                </a:solidFill>
              </a:rPr>
              <a:t> Tasa de desempleo</a:t>
            </a:r>
          </a:p>
          <a:p>
            <a:r>
              <a:rPr lang="es-MX" sz="1800" dirty="0">
                <a:solidFill>
                  <a:srgbClr val="002060"/>
                </a:solidFill>
              </a:rPr>
              <a:t> PIB (Producto interno bruto)</a:t>
            </a:r>
          </a:p>
          <a:p>
            <a:r>
              <a:rPr lang="es-MX" sz="1800" dirty="0">
                <a:solidFill>
                  <a:srgbClr val="002060"/>
                </a:solidFill>
              </a:rPr>
              <a:t> Balanza de pagos</a:t>
            </a:r>
          </a:p>
          <a:p>
            <a:r>
              <a:rPr lang="es-MX" sz="1800" dirty="0">
                <a:solidFill>
                  <a:srgbClr val="002060"/>
                </a:solidFill>
              </a:rPr>
              <a:t>Riesgo país</a:t>
            </a:r>
          </a:p>
        </p:txBody>
      </p:sp>
      <p:sp>
        <p:nvSpPr>
          <p:cNvPr id="5" name="Flecha derecha 4"/>
          <p:cNvSpPr/>
          <p:nvPr/>
        </p:nvSpPr>
        <p:spPr>
          <a:xfrm>
            <a:off x="1598465" y="3986817"/>
            <a:ext cx="638175" cy="2952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
        <p:nvSpPr>
          <p:cNvPr id="6" name="Título 1"/>
          <p:cNvSpPr txBox="1">
            <a:spLocks/>
          </p:cNvSpPr>
          <p:nvPr/>
        </p:nvSpPr>
        <p:spPr>
          <a:xfrm>
            <a:off x="389812" y="525879"/>
            <a:ext cx="5825202" cy="617364"/>
          </a:xfrm>
          <a:prstGeom prst="rect">
            <a:avLst/>
          </a:prstGeom>
        </p:spPr>
        <p:txBody>
          <a:bodyPr vert="horz" lIns="68580" tIns="34290" rIns="68580" bIns="3429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000" dirty="0"/>
              <a:t>Indicadores económicos</a:t>
            </a:r>
          </a:p>
        </p:txBody>
      </p:sp>
      <p:pic>
        <p:nvPicPr>
          <p:cNvPr id="5122" name="Picture 2" descr="Resultado de imagen para indicadores economic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226" y="5007325"/>
            <a:ext cx="1500188" cy="137874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Resultado de imagen para indicadores economic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38171" y="4168540"/>
            <a:ext cx="1271742" cy="1271742"/>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Resultado de imagen para indicadores economico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33273" y="4076193"/>
            <a:ext cx="804898" cy="931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033076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76056" y="476672"/>
            <a:ext cx="2526432" cy="1524000"/>
          </a:xfrm>
        </p:spPr>
        <p:txBody>
          <a:bodyPr>
            <a:normAutofit/>
          </a:bodyPr>
          <a:lstStyle/>
          <a:p>
            <a:r>
              <a:rPr lang="es-MX" sz="3000" dirty="0">
                <a:solidFill>
                  <a:srgbClr val="002060"/>
                </a:solidFill>
              </a:rPr>
              <a:t>INFLACIÓN</a:t>
            </a:r>
            <a:r>
              <a:rPr lang="es-MX" sz="3000" dirty="0"/>
              <a:t> </a:t>
            </a:r>
          </a:p>
        </p:txBody>
      </p:sp>
      <p:sp>
        <p:nvSpPr>
          <p:cNvPr id="3" name="Marcador de contenido 2"/>
          <p:cNvSpPr>
            <a:spLocks noGrp="1"/>
          </p:cNvSpPr>
          <p:nvPr>
            <p:ph sz="half" idx="4294967295"/>
          </p:nvPr>
        </p:nvSpPr>
        <p:spPr>
          <a:xfrm>
            <a:off x="395536" y="658046"/>
            <a:ext cx="3673475" cy="5507258"/>
          </a:xfrm>
          <a:prstGeom prst="rect">
            <a:avLst/>
          </a:prstGeom>
        </p:spPr>
        <p:txBody>
          <a:bodyPr>
            <a:normAutofit lnSpcReduction="10000"/>
          </a:bodyPr>
          <a:lstStyle/>
          <a:p>
            <a:pPr marL="0" indent="0" algn="ctr">
              <a:buNone/>
            </a:pPr>
            <a:r>
              <a:rPr lang="es-MX" b="1" dirty="0"/>
              <a:t>¿Qué es la inflación?</a:t>
            </a:r>
          </a:p>
          <a:p>
            <a:pPr marL="0" indent="0">
              <a:buNone/>
            </a:pPr>
            <a:endParaRPr lang="es-MX" dirty="0" smtClean="0"/>
          </a:p>
          <a:p>
            <a:pPr marL="0" indent="0" algn="just">
              <a:buNone/>
            </a:pPr>
            <a:r>
              <a:rPr lang="es-MX" sz="2200" dirty="0" smtClean="0">
                <a:solidFill>
                  <a:srgbClr val="002060"/>
                </a:solidFill>
              </a:rPr>
              <a:t>La </a:t>
            </a:r>
            <a:r>
              <a:rPr lang="es-MX" sz="2200" dirty="0">
                <a:solidFill>
                  <a:srgbClr val="002060"/>
                </a:solidFill>
              </a:rPr>
              <a:t>inflación es el aumento sostenido y generalizado de los precios de los bienes y servicios de una economía a lo largo del tiempo. El aumento de un sólo bien o servicio no se considera como inflación. Si todos los precios de la economía aumentan tan solo una vez tampoco eso es inflación.</a:t>
            </a:r>
          </a:p>
          <a:p>
            <a:endParaRPr lang="es-MX" sz="2200" dirty="0">
              <a:solidFill>
                <a:srgbClr val="002060"/>
              </a:solidFill>
            </a:endParaRPr>
          </a:p>
        </p:txBody>
      </p:sp>
      <p:pic>
        <p:nvPicPr>
          <p:cNvPr id="7" name="Marcador de contenido 6"/>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4860032" y="2438770"/>
            <a:ext cx="3138488" cy="2259710"/>
          </a:xfrm>
          <a:prstGeom prst="rect">
            <a:avLst/>
          </a:prstGeom>
        </p:spPr>
      </p:pic>
    </p:spTree>
    <p:extLst>
      <p:ext uri="{BB962C8B-B14F-4D97-AF65-F5344CB8AC3E}">
        <p14:creationId xmlns:p14="http://schemas.microsoft.com/office/powerpoint/2010/main" val="307014154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771800" y="692696"/>
            <a:ext cx="3750568" cy="892471"/>
          </a:xfrm>
        </p:spPr>
        <p:txBody>
          <a:bodyPr/>
          <a:lstStyle/>
          <a:p>
            <a:pPr algn="ctr"/>
            <a:r>
              <a:rPr lang="es-MX" dirty="0" smtClean="0">
                <a:solidFill>
                  <a:srgbClr val="002060"/>
                </a:solidFill>
              </a:rPr>
              <a:t>Ejemplo</a:t>
            </a:r>
            <a:endParaRPr lang="es-MX" dirty="0">
              <a:solidFill>
                <a:srgbClr val="002060"/>
              </a:solidFill>
            </a:endParaRPr>
          </a:p>
        </p:txBody>
      </p:sp>
      <p:sp>
        <p:nvSpPr>
          <p:cNvPr id="7" name="Marcador de contenido 6"/>
          <p:cNvSpPr>
            <a:spLocks noGrp="1"/>
          </p:cNvSpPr>
          <p:nvPr>
            <p:ph sz="half" idx="4294967295"/>
          </p:nvPr>
        </p:nvSpPr>
        <p:spPr>
          <a:xfrm>
            <a:off x="508000" y="1484784"/>
            <a:ext cx="4208015" cy="4896544"/>
          </a:xfrm>
          <a:prstGeom prst="rect">
            <a:avLst/>
          </a:prstGeom>
        </p:spPr>
        <p:txBody>
          <a:bodyPr>
            <a:normAutofit/>
          </a:bodyPr>
          <a:lstStyle/>
          <a:p>
            <a:pPr marL="0" indent="0" algn="just">
              <a:buNone/>
            </a:pPr>
            <a:r>
              <a:rPr lang="es-MX" dirty="0">
                <a:solidFill>
                  <a:srgbClr val="002060"/>
                </a:solidFill>
              </a:rPr>
              <a:t>Suben los precios de todos los productos. Supón que vives en un país donde cada semana el precio de todos los productos sube 5 pesos y supón también que quieres ahorrar para comprar un teléfono celular. Para esto tienes que tomar en cuenta que el precio de éste aumenta 5 pesos semanalmente, es decir, cada semana que pasa necesitarás más pesos para comprar el mismo celular. </a:t>
            </a:r>
          </a:p>
        </p:txBody>
      </p:sp>
      <p:pic>
        <p:nvPicPr>
          <p:cNvPr id="9" name="Marcador de contenido 8"/>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5292080" y="2348880"/>
            <a:ext cx="3138488" cy="2052088"/>
          </a:xfrm>
          <a:prstGeom prst="rect">
            <a:avLst/>
          </a:prstGeom>
        </p:spPr>
      </p:pic>
    </p:spTree>
    <p:extLst>
      <p:ext uri="{BB962C8B-B14F-4D97-AF65-F5344CB8AC3E}">
        <p14:creationId xmlns:p14="http://schemas.microsoft.com/office/powerpoint/2010/main" val="195742199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3648" y="404664"/>
            <a:ext cx="6554867" cy="733400"/>
          </a:xfrm>
        </p:spPr>
        <p:txBody>
          <a:bodyPr>
            <a:normAutofit fontScale="90000"/>
          </a:bodyPr>
          <a:lstStyle/>
          <a:p>
            <a:r>
              <a:rPr lang="es-MX" dirty="0">
                <a:solidFill>
                  <a:srgbClr val="002060"/>
                </a:solidFill>
              </a:rPr>
              <a:t>¿Cómo se crea la inflación?</a:t>
            </a:r>
            <a:br>
              <a:rPr lang="es-MX" dirty="0">
                <a:solidFill>
                  <a:srgbClr val="002060"/>
                </a:solidFill>
              </a:rPr>
            </a:br>
            <a:endParaRPr lang="es-MX" dirty="0">
              <a:solidFill>
                <a:srgbClr val="002060"/>
              </a:solidFill>
            </a:endParaRPr>
          </a:p>
        </p:txBody>
      </p:sp>
      <p:sp>
        <p:nvSpPr>
          <p:cNvPr id="3" name="Marcador de contenido 2"/>
          <p:cNvSpPr>
            <a:spLocks noGrp="1"/>
          </p:cNvSpPr>
          <p:nvPr>
            <p:ph idx="1"/>
          </p:nvPr>
        </p:nvSpPr>
        <p:spPr>
          <a:xfrm>
            <a:off x="755576" y="1138064"/>
            <a:ext cx="7488832" cy="4739208"/>
          </a:xfrm>
        </p:spPr>
        <p:txBody>
          <a:bodyPr>
            <a:normAutofit/>
          </a:bodyPr>
          <a:lstStyle/>
          <a:p>
            <a:pPr marL="0" indent="0">
              <a:buNone/>
            </a:pPr>
            <a:endParaRPr lang="es-MX" dirty="0" smtClean="0"/>
          </a:p>
          <a:p>
            <a:pPr marL="0" indent="0">
              <a:buNone/>
            </a:pPr>
            <a:endParaRPr lang="es-MX" dirty="0"/>
          </a:p>
          <a:p>
            <a:pPr marL="0" indent="0" algn="just">
              <a:buNone/>
            </a:pPr>
            <a:r>
              <a:rPr lang="es-MX" sz="2400" dirty="0" smtClean="0">
                <a:solidFill>
                  <a:srgbClr val="002060"/>
                </a:solidFill>
              </a:rPr>
              <a:t>Generalmente </a:t>
            </a:r>
            <a:r>
              <a:rPr lang="es-MX" sz="2400" dirty="0">
                <a:solidFill>
                  <a:srgbClr val="002060"/>
                </a:solidFill>
              </a:rPr>
              <a:t>por un aumento en el crecimiento de la oferta de dinero que excede su demanda. También puede responder, en el corto plazo, a choques temporales en la oferta de bienes y servicios (como la escasez generada por una sequía) o aumentos de una sola vez de ciertos precios clave, en cuyo caso el efecto inflacionario tiende a ser transitorio. </a:t>
            </a:r>
          </a:p>
        </p:txBody>
      </p:sp>
    </p:spTree>
    <p:extLst>
      <p:ext uri="{BB962C8B-B14F-4D97-AF65-F5344CB8AC3E}">
        <p14:creationId xmlns:p14="http://schemas.microsoft.com/office/powerpoint/2010/main" val="33241452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32656"/>
            <a:ext cx="8568952" cy="6264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687949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3690" y="548329"/>
            <a:ext cx="2890896" cy="958850"/>
          </a:xfrm>
        </p:spPr>
        <p:txBody>
          <a:bodyPr>
            <a:normAutofit/>
          </a:bodyPr>
          <a:lstStyle/>
          <a:p>
            <a:pPr algn="ctr"/>
            <a:r>
              <a:rPr lang="es-MX" sz="2400" dirty="0" smtClean="0">
                <a:solidFill>
                  <a:srgbClr val="002060"/>
                </a:solidFill>
              </a:rPr>
              <a:t>Medición de la Inflación </a:t>
            </a:r>
            <a:endParaRPr lang="es-MX" sz="2400" dirty="0">
              <a:solidFill>
                <a:srgbClr val="002060"/>
              </a:solidFill>
            </a:endParaRPr>
          </a:p>
        </p:txBody>
      </p:sp>
      <p:sp>
        <p:nvSpPr>
          <p:cNvPr id="3" name="Marcador de contenido 2"/>
          <p:cNvSpPr>
            <a:spLocks noGrp="1"/>
          </p:cNvSpPr>
          <p:nvPr>
            <p:ph idx="1"/>
          </p:nvPr>
        </p:nvSpPr>
        <p:spPr>
          <a:xfrm>
            <a:off x="3923928" y="676399"/>
            <a:ext cx="4674134" cy="5217170"/>
          </a:xfrm>
        </p:spPr>
        <p:txBody>
          <a:bodyPr>
            <a:normAutofit lnSpcReduction="10000"/>
          </a:bodyPr>
          <a:lstStyle/>
          <a:p>
            <a:pPr marL="0" indent="0" algn="just">
              <a:buNone/>
            </a:pPr>
            <a:r>
              <a:rPr lang="es-MX" dirty="0">
                <a:solidFill>
                  <a:srgbClr val="002060"/>
                </a:solidFill>
              </a:rPr>
              <a:t>S</a:t>
            </a:r>
            <a:r>
              <a:rPr lang="es-MX" dirty="0" smtClean="0">
                <a:solidFill>
                  <a:srgbClr val="002060"/>
                </a:solidFill>
              </a:rPr>
              <a:t>e </a:t>
            </a:r>
            <a:r>
              <a:rPr lang="es-MX" dirty="0">
                <a:solidFill>
                  <a:srgbClr val="002060"/>
                </a:solidFill>
              </a:rPr>
              <a:t>busca acotar los bienes y servicios a dar seguimiento en sus precios, a aquellos que son representativos del consumo de las familias. </a:t>
            </a:r>
            <a:endParaRPr lang="es-MX" dirty="0" smtClean="0">
              <a:solidFill>
                <a:srgbClr val="002060"/>
              </a:solidFill>
            </a:endParaRPr>
          </a:p>
          <a:p>
            <a:pPr algn="just"/>
            <a:endParaRPr lang="es-MX" dirty="0">
              <a:solidFill>
                <a:srgbClr val="002060"/>
              </a:solidFill>
            </a:endParaRPr>
          </a:p>
          <a:p>
            <a:pPr marL="0" indent="0" algn="just">
              <a:buNone/>
            </a:pPr>
            <a:r>
              <a:rPr lang="es-MX" dirty="0" smtClean="0">
                <a:solidFill>
                  <a:srgbClr val="002060"/>
                </a:solidFill>
              </a:rPr>
              <a:t>Una </a:t>
            </a:r>
            <a:r>
              <a:rPr lang="es-MX" dirty="0">
                <a:solidFill>
                  <a:srgbClr val="002060"/>
                </a:solidFill>
              </a:rPr>
              <a:t>vez determinados dichos bienes y servicios, se obtiene la importancia relativa que cada uno de ellos tiene en el gasto de las familias, para luego combinar toda esta información con los precios y construir índices de precios, cuyas variaciones porcentuales entre periodos son consideras como indicadores oficiales de inflación en la mayoría de los países. </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312" y="3284984"/>
            <a:ext cx="3062274" cy="1801337"/>
          </a:xfrm>
          <a:prstGeom prst="rect">
            <a:avLst/>
          </a:prstGeom>
        </p:spPr>
      </p:pic>
    </p:spTree>
    <p:extLst>
      <p:ext uri="{BB962C8B-B14F-4D97-AF65-F5344CB8AC3E}">
        <p14:creationId xmlns:p14="http://schemas.microsoft.com/office/powerpoint/2010/main" val="425667423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3648" y="3252897"/>
            <a:ext cx="6447500" cy="425054"/>
          </a:xfrm>
        </p:spPr>
        <p:txBody>
          <a:bodyPr>
            <a:normAutofit fontScale="90000"/>
          </a:bodyPr>
          <a:lstStyle/>
          <a:p>
            <a:pPr algn="ctr"/>
            <a:r>
              <a:rPr lang="es-MX" dirty="0" smtClean="0">
                <a:solidFill>
                  <a:srgbClr val="002060"/>
                </a:solidFill>
              </a:rPr>
              <a:t>Medición de la inflación en México</a:t>
            </a:r>
            <a:endParaRPr lang="es-MX" dirty="0">
              <a:solidFill>
                <a:srgbClr val="002060"/>
              </a:solidFill>
            </a:endParaRPr>
          </a:p>
        </p:txBody>
      </p:sp>
      <p:pic>
        <p:nvPicPr>
          <p:cNvPr id="5" name="Marcador de posición de imagen 4"/>
          <p:cNvPicPr>
            <a:picLocks noGrp="1" noChangeAspect="1"/>
          </p:cNvPicPr>
          <p:nvPr>
            <p:ph type="pic" idx="4294967295"/>
          </p:nvPr>
        </p:nvPicPr>
        <p:blipFill>
          <a:blip r:embed="rId2">
            <a:extLst>
              <a:ext uri="{28A0092B-C50C-407E-A947-70E740481C1C}">
                <a14:useLocalDpi xmlns:a14="http://schemas.microsoft.com/office/drawing/2010/main" val="0"/>
              </a:ext>
            </a:extLst>
          </a:blip>
          <a:srcRect t="26601" b="26601"/>
          <a:stretch>
            <a:fillRect/>
          </a:stretch>
        </p:blipFill>
        <p:spPr>
          <a:xfrm>
            <a:off x="2195736" y="476672"/>
            <a:ext cx="5413061" cy="2421532"/>
          </a:xfrm>
          <a:prstGeom prst="rect">
            <a:avLst/>
          </a:prstGeom>
        </p:spPr>
      </p:pic>
      <p:sp>
        <p:nvSpPr>
          <p:cNvPr id="3" name="Marcador de contenido 2"/>
          <p:cNvSpPr>
            <a:spLocks noGrp="1"/>
          </p:cNvSpPr>
          <p:nvPr>
            <p:ph type="body" sz="half" idx="2"/>
          </p:nvPr>
        </p:nvSpPr>
        <p:spPr>
          <a:xfrm>
            <a:off x="508000" y="3789040"/>
            <a:ext cx="8240463" cy="2592288"/>
          </a:xfrm>
        </p:spPr>
        <p:txBody>
          <a:bodyPr>
            <a:noAutofit/>
          </a:bodyPr>
          <a:lstStyle/>
          <a:p>
            <a:pPr algn="just"/>
            <a:r>
              <a:rPr lang="es-MX" sz="2400" dirty="0">
                <a:solidFill>
                  <a:srgbClr val="002060"/>
                </a:solidFill>
              </a:rPr>
              <a:t>México cuenta con una medición de la inflación muy confiable. La solidez metodológica del Índice Nacional de Precios al Consumidor (INPC) ha sido reconocida por instancias nacionales y extranjeras, y lo convierte en un indicador comparable en confiabilidad, transparencia, oportunidad y difusión con los usados por economías desarrolladas. </a:t>
            </a:r>
          </a:p>
        </p:txBody>
      </p:sp>
    </p:spTree>
    <p:extLst>
      <p:ext uri="{BB962C8B-B14F-4D97-AF65-F5344CB8AC3E}">
        <p14:creationId xmlns:p14="http://schemas.microsoft.com/office/powerpoint/2010/main" val="361801229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88640"/>
            <a:ext cx="8424936" cy="1165448"/>
          </a:xfrm>
        </p:spPr>
        <p:txBody>
          <a:bodyPr>
            <a:noAutofit/>
          </a:bodyPr>
          <a:lstStyle/>
          <a:p>
            <a:pPr algn="ctr"/>
            <a:r>
              <a:rPr lang="es-MX" sz="2800" dirty="0" smtClean="0">
                <a:solidFill>
                  <a:srgbClr val="002060"/>
                </a:solidFill>
              </a:rPr>
              <a:t>Índice Nacional de Precios al Consumidor</a:t>
            </a:r>
            <a:r>
              <a:rPr lang="es-MX" sz="2800" dirty="0">
                <a:solidFill>
                  <a:srgbClr val="002060"/>
                </a:solidFill>
              </a:rPr>
              <a:t/>
            </a:r>
            <a:br>
              <a:rPr lang="es-MX" sz="2800" dirty="0">
                <a:solidFill>
                  <a:srgbClr val="002060"/>
                </a:solidFill>
              </a:rPr>
            </a:br>
            <a:endParaRPr lang="es-MX" sz="2800" dirty="0">
              <a:solidFill>
                <a:srgbClr val="002060"/>
              </a:solidFill>
            </a:endParaRPr>
          </a:p>
        </p:txBody>
      </p:sp>
      <p:sp>
        <p:nvSpPr>
          <p:cNvPr id="3" name="Marcador de contenido 2"/>
          <p:cNvSpPr>
            <a:spLocks noGrp="1"/>
          </p:cNvSpPr>
          <p:nvPr>
            <p:ph sz="half" idx="4294967295"/>
          </p:nvPr>
        </p:nvSpPr>
        <p:spPr>
          <a:xfrm>
            <a:off x="467544" y="1268760"/>
            <a:ext cx="3600400" cy="5021907"/>
          </a:xfrm>
          <a:prstGeom prst="rect">
            <a:avLst/>
          </a:prstGeom>
        </p:spPr>
        <p:txBody>
          <a:bodyPr>
            <a:normAutofit fontScale="85000" lnSpcReduction="20000"/>
          </a:bodyPr>
          <a:lstStyle/>
          <a:p>
            <a:pPr marL="0" indent="0" algn="just">
              <a:buNone/>
            </a:pPr>
            <a:r>
              <a:rPr lang="es-MX" sz="2100" dirty="0">
                <a:solidFill>
                  <a:srgbClr val="002060"/>
                </a:solidFill>
              </a:rPr>
              <a:t>En México, el Índice Nacional de Precios al Consumidor </a:t>
            </a:r>
            <a:r>
              <a:rPr lang="es-MX" sz="2100" b="1" dirty="0">
                <a:solidFill>
                  <a:srgbClr val="002060"/>
                </a:solidFill>
              </a:rPr>
              <a:t>(INPC) </a:t>
            </a:r>
            <a:r>
              <a:rPr lang="es-MX" sz="2100" dirty="0">
                <a:solidFill>
                  <a:srgbClr val="002060"/>
                </a:solidFill>
              </a:rPr>
              <a:t>es el indicador que mide, a lo largo del tiempo, los cambios promedio de los precios de una canasta ponderada de bienes y servicios representativos del consumo de los hogares del país. Debido a que más de dos terceras partes del gasto total de la economía corresponden al gasto que realizan los hogares, las variaciones del INPC se consideran una buena aproximación de las variaciones de los bienes y servicios  comerciados en el país</a:t>
            </a:r>
          </a:p>
          <a:p>
            <a:endParaRPr lang="es-MX" dirty="0"/>
          </a:p>
        </p:txBody>
      </p:sp>
      <p:pic>
        <p:nvPicPr>
          <p:cNvPr id="6" name="Marcador de contenido 5"/>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5004048" y="2852936"/>
            <a:ext cx="3138488" cy="2092325"/>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4287" y="1253794"/>
            <a:ext cx="3371850" cy="1038225"/>
          </a:xfrm>
          <a:prstGeom prst="rect">
            <a:avLst/>
          </a:prstGeom>
        </p:spPr>
      </p:pic>
    </p:spTree>
    <p:extLst>
      <p:ext uri="{BB962C8B-B14F-4D97-AF65-F5344CB8AC3E}">
        <p14:creationId xmlns:p14="http://schemas.microsoft.com/office/powerpoint/2010/main" val="176151496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2" y="908720"/>
            <a:ext cx="8136904" cy="5688632"/>
          </a:xfrm>
        </p:spPr>
        <p:txBody>
          <a:bodyPr>
            <a:normAutofit/>
          </a:bodyPr>
          <a:lstStyle/>
          <a:p>
            <a:pPr marL="0" indent="0" algn="just">
              <a:buNone/>
            </a:pPr>
            <a:r>
              <a:rPr lang="es-MX" dirty="0">
                <a:solidFill>
                  <a:srgbClr val="002060"/>
                </a:solidFill>
              </a:rPr>
              <a:t>Acorde con la Ley del Sistema Nacional de Información Estadística y Geográfica, publicada en el Diario Oficial de la Federación el 16 de abril de 2008, el Instituto Nacional de Estadística y Geografía (INEGI) es el encargado de elaborar y publicar los índices nacionales de precios desde el 15 de julio de 2011. Hasta antes de esta última fecha, dicha responsabilidad correspondió al Banco de </a:t>
            </a:r>
            <a:r>
              <a:rPr lang="es-MX" dirty="0" smtClean="0">
                <a:solidFill>
                  <a:srgbClr val="002060"/>
                </a:solidFill>
              </a:rPr>
              <a:t>México.</a:t>
            </a:r>
          </a:p>
          <a:p>
            <a:pPr marL="0" indent="0">
              <a:buNone/>
            </a:pPr>
            <a:endParaRPr lang="es-MX" dirty="0"/>
          </a:p>
        </p:txBody>
      </p:sp>
    </p:spTree>
    <p:extLst>
      <p:ext uri="{BB962C8B-B14F-4D97-AF65-F5344CB8AC3E}">
        <p14:creationId xmlns:p14="http://schemas.microsoft.com/office/powerpoint/2010/main" val="55825507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9324" y="430821"/>
            <a:ext cx="6447501" cy="621915"/>
          </a:xfrm>
        </p:spPr>
        <p:txBody>
          <a:bodyPr>
            <a:normAutofit/>
          </a:bodyPr>
          <a:lstStyle/>
          <a:p>
            <a:pPr algn="ctr"/>
            <a:r>
              <a:rPr lang="es-MX" sz="3000" dirty="0">
                <a:solidFill>
                  <a:srgbClr val="002060"/>
                </a:solidFill>
              </a:rPr>
              <a:t>Tasa de desempleo</a:t>
            </a:r>
          </a:p>
        </p:txBody>
      </p:sp>
      <p:sp>
        <p:nvSpPr>
          <p:cNvPr id="3" name="Marcador de contenido 2"/>
          <p:cNvSpPr>
            <a:spLocks noGrp="1"/>
          </p:cNvSpPr>
          <p:nvPr>
            <p:ph sz="half" idx="4294967295"/>
          </p:nvPr>
        </p:nvSpPr>
        <p:spPr>
          <a:xfrm>
            <a:off x="508000" y="1052736"/>
            <a:ext cx="7550150" cy="5328592"/>
          </a:xfrm>
          <a:prstGeom prst="rect">
            <a:avLst/>
          </a:prstGeom>
        </p:spPr>
        <p:txBody>
          <a:bodyPr>
            <a:normAutofit/>
          </a:bodyPr>
          <a:lstStyle/>
          <a:p>
            <a:pPr marL="0" indent="0">
              <a:buNone/>
            </a:pPr>
            <a:r>
              <a:rPr lang="es-MX" b="1" dirty="0">
                <a:solidFill>
                  <a:srgbClr val="002060"/>
                </a:solidFill>
              </a:rPr>
              <a:t>¿Qué </a:t>
            </a:r>
            <a:r>
              <a:rPr lang="es-MX" b="1" dirty="0" smtClean="0">
                <a:solidFill>
                  <a:srgbClr val="002060"/>
                </a:solidFill>
              </a:rPr>
              <a:t>es la tasa de desempleo?</a:t>
            </a:r>
            <a:endParaRPr lang="es-MX" b="1" dirty="0">
              <a:solidFill>
                <a:srgbClr val="002060"/>
              </a:solidFill>
            </a:endParaRPr>
          </a:p>
          <a:p>
            <a:pPr marL="0" indent="0">
              <a:buNone/>
            </a:pPr>
            <a:endParaRPr lang="es-MX" dirty="0" smtClean="0"/>
          </a:p>
          <a:p>
            <a:pPr marL="0" indent="0">
              <a:buNone/>
            </a:pPr>
            <a:r>
              <a:rPr lang="es-MX" dirty="0" smtClean="0"/>
              <a:t>Se refiere a </a:t>
            </a:r>
            <a:r>
              <a:rPr lang="es-MX" dirty="0"/>
              <a:t>la población económicamente activa que está buscando un trabajo pero no lo </a:t>
            </a:r>
            <a:r>
              <a:rPr lang="es-MX" dirty="0" smtClean="0"/>
              <a:t>consigue.</a:t>
            </a:r>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lgn="just">
              <a:buNone/>
            </a:pPr>
            <a:endParaRPr lang="es-MX" dirty="0"/>
          </a:p>
          <a:p>
            <a:pPr marL="0" indent="0" algn="just">
              <a:buNone/>
            </a:pPr>
            <a:endParaRPr lang="es-MX" dirty="0"/>
          </a:p>
        </p:txBody>
      </p:sp>
      <p:pic>
        <p:nvPicPr>
          <p:cNvPr id="2052" name="Picture 4" descr="https://aprendeconomia.files.wordpress.com/2010/02/clasificacion-poblacion-16-anos.jpg?w=6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9324" y="3429000"/>
            <a:ext cx="6753036" cy="2808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520799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41101" y="1608722"/>
            <a:ext cx="8039637" cy="1338828"/>
          </a:xfrm>
          <a:prstGeom prst="rect">
            <a:avLst/>
          </a:prstGeom>
        </p:spPr>
        <p:txBody>
          <a:bodyPr wrap="square">
            <a:spAutoFit/>
          </a:bodyPr>
          <a:lstStyle/>
          <a:p>
            <a:r>
              <a:rPr lang="es-MX" dirty="0">
                <a:solidFill>
                  <a:srgbClr val="002060"/>
                </a:solidFill>
              </a:rPr>
              <a:t>Se calcula como un porcentaje, dividiendo el número de personas desempleadas entre las personas que se encuentran en la fuerza laboral, (es decir, la suma de empleados y desempleados).</a:t>
            </a:r>
            <a:br>
              <a:rPr lang="es-MX" dirty="0">
                <a:solidFill>
                  <a:srgbClr val="002060"/>
                </a:solidFill>
              </a:rPr>
            </a:br>
            <a:r>
              <a:rPr lang="es-MX" sz="1350" dirty="0"/>
              <a:t/>
            </a:r>
            <a:br>
              <a:rPr lang="es-MX" sz="1350" dirty="0"/>
            </a:br>
            <a:endParaRPr lang="es-MX" sz="1350" dirty="0"/>
          </a:p>
        </p:txBody>
      </p:sp>
      <p:sp>
        <p:nvSpPr>
          <p:cNvPr id="6" name="Marcador de contenido 2"/>
          <p:cNvSpPr>
            <a:spLocks noGrp="1"/>
          </p:cNvSpPr>
          <p:nvPr>
            <p:ph sz="half" idx="4294967295"/>
          </p:nvPr>
        </p:nvSpPr>
        <p:spPr>
          <a:xfrm>
            <a:off x="899592" y="478430"/>
            <a:ext cx="6030533" cy="401542"/>
          </a:xfrm>
          <a:prstGeom prst="rect">
            <a:avLst/>
          </a:prstGeom>
        </p:spPr>
        <p:txBody>
          <a:bodyPr>
            <a:normAutofit/>
          </a:bodyPr>
          <a:lstStyle/>
          <a:p>
            <a:pPr marL="0" indent="0">
              <a:buNone/>
            </a:pPr>
            <a:r>
              <a:rPr lang="es-MX" dirty="0" smtClean="0">
                <a:solidFill>
                  <a:srgbClr val="002060"/>
                </a:solidFill>
              </a:rPr>
              <a:t>¿Cómo se mide?</a:t>
            </a:r>
            <a:endParaRPr lang="es-MX" dirty="0">
              <a:solidFill>
                <a:srgbClr val="002060"/>
              </a:solidFill>
            </a:endParaRPr>
          </a:p>
        </p:txBody>
      </p:sp>
      <p:pic>
        <p:nvPicPr>
          <p:cNvPr id="4098" name="Picture 2" descr="https://aprendeconomia.files.wordpress.com/2010/02/td.jpg?w=6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6125" y="2220589"/>
            <a:ext cx="1160709" cy="566427"/>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7"/>
          <p:cNvSpPr/>
          <p:nvPr/>
        </p:nvSpPr>
        <p:spPr>
          <a:xfrm>
            <a:off x="628647" y="2846235"/>
            <a:ext cx="7287833" cy="715581"/>
          </a:xfrm>
          <a:prstGeom prst="rect">
            <a:avLst/>
          </a:prstGeom>
        </p:spPr>
        <p:txBody>
          <a:bodyPr wrap="square">
            <a:spAutoFit/>
          </a:bodyPr>
          <a:lstStyle/>
          <a:p>
            <a:r>
              <a:rPr lang="es-MX" sz="1350" dirty="0">
                <a:solidFill>
                  <a:srgbClr val="002060"/>
                </a:solidFill>
                <a:latin typeface="Helvetica" panose="020B0604020202020204" pitchFamily="34" charset="0"/>
              </a:rPr>
              <a:t>Por ejemplo, si tenemos 4 millones de desempleados y 40 millones de personas ocupadas, podemos dividir 4 entre 44 y obtener 0,09. Después, multiplicamos por 100 para obtener el porcentaje = 9%</a:t>
            </a:r>
            <a:endParaRPr lang="es-MX" sz="1350" dirty="0">
              <a:solidFill>
                <a:srgbClr val="002060"/>
              </a:solidFill>
            </a:endParaRPr>
          </a:p>
        </p:txBody>
      </p:sp>
    </p:spTree>
    <p:extLst>
      <p:ext uri="{BB962C8B-B14F-4D97-AF65-F5344CB8AC3E}">
        <p14:creationId xmlns:p14="http://schemas.microsoft.com/office/powerpoint/2010/main" val="179946386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3400" y="476672"/>
            <a:ext cx="8287072" cy="5543128"/>
          </a:xfrm>
        </p:spPr>
        <p:txBody>
          <a:bodyPr>
            <a:normAutofit/>
          </a:bodyPr>
          <a:lstStyle/>
          <a:p>
            <a:pPr algn="just"/>
            <a:r>
              <a:rPr lang="es-MX" sz="2000" dirty="0">
                <a:solidFill>
                  <a:srgbClr val="002060"/>
                </a:solidFill>
                <a:latin typeface="Arial" panose="020B0604020202020204" pitchFamily="34" charset="0"/>
                <a:cs typeface="Arial" panose="020B0604020202020204" pitchFamily="34" charset="0"/>
              </a:rPr>
              <a:t>La tasa de empleo, permite indicar qué porcentaje de trabajadores tienen efectivamente empleo. Por ejemplo: si la tasa de empleo de un país es del 84%, quiere decir que 84 de cada 100 personas económicamente activas tienen empleo. Las restantes 16 personas, en cambio, están desocupadas o en situación de paro; la tasa de desempleo del país, por lo tanto, es del 16%</a:t>
            </a:r>
            <a:r>
              <a:rPr lang="es-MX" sz="2400" dirty="0">
                <a:solidFill>
                  <a:srgbClr val="002060"/>
                </a:solidFill>
                <a:latin typeface="Arial" panose="020B0604020202020204" pitchFamily="34" charset="0"/>
                <a:cs typeface="Arial" panose="020B0604020202020204" pitchFamily="34" charset="0"/>
              </a:rPr>
              <a:t>.</a:t>
            </a:r>
            <a:r>
              <a:rPr lang="es-MX" sz="2400" dirty="0">
                <a:solidFill>
                  <a:srgbClr val="002060"/>
                </a:solidFill>
              </a:rPr>
              <a:t/>
            </a:r>
            <a:br>
              <a:rPr lang="es-MX" sz="2400" dirty="0">
                <a:solidFill>
                  <a:srgbClr val="002060"/>
                </a:solidFill>
              </a:rPr>
            </a:br>
            <a:r>
              <a:rPr lang="es-MX" sz="2400" dirty="0" smtClean="0">
                <a:solidFill>
                  <a:srgbClr val="002060"/>
                </a:solidFill>
              </a:rPr>
              <a:t/>
            </a:r>
            <a:br>
              <a:rPr lang="es-MX" sz="2400" dirty="0" smtClean="0">
                <a:solidFill>
                  <a:srgbClr val="002060"/>
                </a:solidFill>
              </a:rPr>
            </a:br>
            <a:r>
              <a:rPr lang="es-MX" sz="2000" dirty="0">
                <a:solidFill>
                  <a:srgbClr val="002060"/>
                </a:solidFill>
                <a:latin typeface="arial" panose="020B0604020202020204" pitchFamily="34" charset="0"/>
              </a:rPr>
              <a:t>El Instituto Nacional de Estadística e Informática informó que el número de desempleados en México, disminuyó en junio al ubicarse en 3,9%, frente al 4,4% del mismo mes de 2015.</a:t>
            </a:r>
            <a:r>
              <a:rPr lang="es-MX" sz="2400" dirty="0">
                <a:solidFill>
                  <a:srgbClr val="002060"/>
                </a:solidFill>
                <a:latin typeface="arial" panose="020B0604020202020204" pitchFamily="34" charset="0"/>
              </a:rPr>
              <a:t/>
            </a:r>
            <a:br>
              <a:rPr lang="es-MX" sz="2400" dirty="0">
                <a:solidFill>
                  <a:srgbClr val="002060"/>
                </a:solidFill>
                <a:latin typeface="arial" panose="020B0604020202020204" pitchFamily="34" charset="0"/>
              </a:rPr>
            </a:br>
            <a:endParaRPr lang="es-MX" sz="2400" dirty="0">
              <a:solidFill>
                <a:srgbClr val="002060"/>
              </a:solidFill>
            </a:endParaRPr>
          </a:p>
        </p:txBody>
      </p:sp>
    </p:spTree>
    <p:extLst>
      <p:ext uri="{BB962C8B-B14F-4D97-AF65-F5344CB8AC3E}">
        <p14:creationId xmlns:p14="http://schemas.microsoft.com/office/powerpoint/2010/main" val="652576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533401" y="533401"/>
            <a:ext cx="3966592" cy="1167408"/>
          </a:xfrm>
        </p:spPr>
        <p:txBody>
          <a:bodyPr/>
          <a:lstStyle/>
          <a:p>
            <a:r>
              <a:rPr lang="es-MX" dirty="0" smtClean="0">
                <a:solidFill>
                  <a:srgbClr val="002060"/>
                </a:solidFill>
              </a:rPr>
              <a:t>Riesgo País</a:t>
            </a:r>
            <a:endParaRPr lang="es-MX" dirty="0">
              <a:solidFill>
                <a:srgbClr val="002060"/>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4206" y="3861048"/>
            <a:ext cx="1714500" cy="2019300"/>
          </a:xfrm>
          <a:prstGeom prst="rect">
            <a:avLst/>
          </a:prstGeom>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43625" y="563581"/>
            <a:ext cx="2466975" cy="1847850"/>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0" y="3587948"/>
            <a:ext cx="2628900" cy="1733550"/>
          </a:xfrm>
          <a:prstGeom prst="rect">
            <a:avLst/>
          </a:prstGeom>
        </p:spPr>
      </p:pic>
    </p:spTree>
    <p:extLst>
      <p:ext uri="{BB962C8B-B14F-4D97-AF65-F5344CB8AC3E}">
        <p14:creationId xmlns:p14="http://schemas.microsoft.com/office/powerpoint/2010/main" val="62044012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547664" y="476672"/>
            <a:ext cx="6447500" cy="673778"/>
          </a:xfrm>
        </p:spPr>
        <p:txBody>
          <a:bodyPr>
            <a:noAutofit/>
          </a:bodyPr>
          <a:lstStyle/>
          <a:p>
            <a:pPr algn="ctr"/>
            <a:r>
              <a:rPr lang="es-MX" sz="4050" dirty="0">
                <a:solidFill>
                  <a:srgbClr val="002060"/>
                </a:solidFill>
              </a:rPr>
              <a:t>Riesgo País</a:t>
            </a:r>
          </a:p>
        </p:txBody>
      </p:sp>
      <p:pic>
        <p:nvPicPr>
          <p:cNvPr id="8" name="Marcador de posición de imagen 7"/>
          <p:cNvPicPr>
            <a:picLocks noGrp="1" noChangeAspect="1"/>
          </p:cNvPicPr>
          <p:nvPr>
            <p:ph type="pic" idx="4294967295"/>
          </p:nvPr>
        </p:nvPicPr>
        <p:blipFill>
          <a:blip r:embed="rId2">
            <a:extLst>
              <a:ext uri="{28A0092B-C50C-407E-A947-70E740481C1C}">
                <a14:useLocalDpi xmlns:a14="http://schemas.microsoft.com/office/drawing/2010/main" val="0"/>
              </a:ext>
            </a:extLst>
          </a:blip>
          <a:srcRect l="11117" r="11117"/>
          <a:stretch>
            <a:fillRect/>
          </a:stretch>
        </p:blipFill>
        <p:spPr>
          <a:xfrm>
            <a:off x="1403648" y="2420888"/>
            <a:ext cx="6447501" cy="2884289"/>
          </a:xfrm>
          <a:prstGeom prst="rect">
            <a:avLst/>
          </a:prstGeom>
        </p:spPr>
      </p:pic>
    </p:spTree>
    <p:extLst>
      <p:ext uri="{BB962C8B-B14F-4D97-AF65-F5344CB8AC3E}">
        <p14:creationId xmlns:p14="http://schemas.microsoft.com/office/powerpoint/2010/main" val="179043318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260648"/>
            <a:ext cx="8143056" cy="733400"/>
          </a:xfrm>
        </p:spPr>
        <p:txBody>
          <a:bodyPr/>
          <a:lstStyle/>
          <a:p>
            <a:pPr algn="ctr"/>
            <a:r>
              <a:rPr lang="es-MX" dirty="0" smtClean="0">
                <a:solidFill>
                  <a:srgbClr val="002060"/>
                </a:solidFill>
              </a:rPr>
              <a:t>¿Qué es?</a:t>
            </a:r>
            <a:endParaRPr lang="es-MX" dirty="0">
              <a:solidFill>
                <a:srgbClr val="002060"/>
              </a:solidFill>
            </a:endParaRPr>
          </a:p>
        </p:txBody>
      </p:sp>
      <p:sp>
        <p:nvSpPr>
          <p:cNvPr id="3" name="Marcador de contenido 2"/>
          <p:cNvSpPr>
            <a:spLocks noGrp="1"/>
          </p:cNvSpPr>
          <p:nvPr>
            <p:ph idx="1"/>
          </p:nvPr>
        </p:nvSpPr>
        <p:spPr>
          <a:xfrm>
            <a:off x="467544" y="2132856"/>
            <a:ext cx="8071048" cy="3767670"/>
          </a:xfrm>
        </p:spPr>
        <p:txBody>
          <a:bodyPr/>
          <a:lstStyle/>
          <a:p>
            <a:pPr marL="0" indent="0" algn="just">
              <a:buNone/>
            </a:pPr>
            <a:r>
              <a:rPr lang="es-MX" dirty="0" smtClean="0">
                <a:solidFill>
                  <a:srgbClr val="002060"/>
                </a:solidFill>
              </a:rPr>
              <a:t>Es el índice de riesgo que corre un inversionista al prestarle dinero a un país.</a:t>
            </a:r>
          </a:p>
          <a:p>
            <a:pPr marL="0" indent="0" algn="just">
              <a:buNone/>
            </a:pPr>
            <a:r>
              <a:rPr lang="es-MX" dirty="0" smtClean="0">
                <a:solidFill>
                  <a:srgbClr val="002060"/>
                </a:solidFill>
              </a:rPr>
              <a:t>El Riesgo país indica desconfianza de los mercados en la capacidad del estado de hacer frente a sus deudas y obligaciones…</a:t>
            </a:r>
          </a:p>
          <a:p>
            <a:pPr marL="0" indent="0" algn="just">
              <a:buNone/>
            </a:pPr>
            <a:r>
              <a:rPr lang="es-MX" dirty="0" smtClean="0">
                <a:solidFill>
                  <a:srgbClr val="002060"/>
                </a:solidFill>
              </a:rPr>
              <a:t>Riesgo que asumen las entidades financieras, las empresas o el estado, por el posible impago por operaciones comerciales o préstamos que realizan con el sector público o privado de otro país.</a:t>
            </a:r>
          </a:p>
        </p:txBody>
      </p:sp>
    </p:spTree>
    <p:extLst>
      <p:ext uri="{BB962C8B-B14F-4D97-AF65-F5344CB8AC3E}">
        <p14:creationId xmlns:p14="http://schemas.microsoft.com/office/powerpoint/2010/main" val="349564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988840"/>
            <a:ext cx="1512168" cy="1152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1603162"/>
            <a:ext cx="2304256" cy="1537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8120" y="1261869"/>
            <a:ext cx="2658296" cy="18790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4876102"/>
            <a:ext cx="1584176" cy="14332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58121" y="4437112"/>
            <a:ext cx="2730303"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27784" y="4823420"/>
            <a:ext cx="2304256"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395535" y="404664"/>
            <a:ext cx="8064897" cy="707886"/>
          </a:xfrm>
          <a:prstGeom prst="rect">
            <a:avLst/>
          </a:prstGeom>
          <a:noFill/>
        </p:spPr>
        <p:txBody>
          <a:bodyPr wrap="square" rtlCol="0">
            <a:spAutoFit/>
          </a:bodyPr>
          <a:lstStyle/>
          <a:p>
            <a:pPr algn="ctr"/>
            <a:r>
              <a:rPr lang="es-MX" sz="2000" b="1" dirty="0" smtClean="0"/>
              <a:t>Reflexiones sobre el comportamiento económico</a:t>
            </a:r>
          </a:p>
          <a:p>
            <a:r>
              <a:rPr lang="es-MX" sz="2000" b="1" dirty="0" smtClean="0"/>
              <a:t>¿Es el ser humano un ente económico por naturaleza?</a:t>
            </a:r>
          </a:p>
        </p:txBody>
      </p:sp>
      <p:sp>
        <p:nvSpPr>
          <p:cNvPr id="3" name="2 CuadroTexto"/>
          <p:cNvSpPr txBox="1"/>
          <p:nvPr/>
        </p:nvSpPr>
        <p:spPr>
          <a:xfrm>
            <a:off x="395536" y="3501008"/>
            <a:ext cx="1656184" cy="369332"/>
          </a:xfrm>
          <a:prstGeom prst="rect">
            <a:avLst/>
          </a:prstGeom>
          <a:noFill/>
        </p:spPr>
        <p:txBody>
          <a:bodyPr wrap="square" rtlCol="0">
            <a:spAutoFit/>
          </a:bodyPr>
          <a:lstStyle/>
          <a:p>
            <a:r>
              <a:rPr lang="es-MX" dirty="0" smtClean="0"/>
              <a:t>Individuo</a:t>
            </a:r>
            <a:endParaRPr lang="es-MX" dirty="0"/>
          </a:p>
        </p:txBody>
      </p:sp>
      <p:sp>
        <p:nvSpPr>
          <p:cNvPr id="12" name="11 CuadroTexto"/>
          <p:cNvSpPr txBox="1"/>
          <p:nvPr/>
        </p:nvSpPr>
        <p:spPr>
          <a:xfrm>
            <a:off x="2915816" y="3501008"/>
            <a:ext cx="1656184" cy="369332"/>
          </a:xfrm>
          <a:prstGeom prst="rect">
            <a:avLst/>
          </a:prstGeom>
          <a:noFill/>
        </p:spPr>
        <p:txBody>
          <a:bodyPr wrap="square" rtlCol="0">
            <a:spAutoFit/>
          </a:bodyPr>
          <a:lstStyle/>
          <a:p>
            <a:r>
              <a:rPr lang="es-MX" dirty="0" smtClean="0"/>
              <a:t>Colectividad</a:t>
            </a:r>
            <a:endParaRPr lang="es-MX" dirty="0"/>
          </a:p>
        </p:txBody>
      </p:sp>
      <p:sp>
        <p:nvSpPr>
          <p:cNvPr id="13" name="12 CuadroTexto"/>
          <p:cNvSpPr txBox="1"/>
          <p:nvPr/>
        </p:nvSpPr>
        <p:spPr>
          <a:xfrm>
            <a:off x="5687781" y="3501008"/>
            <a:ext cx="2730303" cy="369332"/>
          </a:xfrm>
          <a:prstGeom prst="rect">
            <a:avLst/>
          </a:prstGeom>
          <a:noFill/>
        </p:spPr>
        <p:txBody>
          <a:bodyPr wrap="square" rtlCol="0">
            <a:spAutoFit/>
          </a:bodyPr>
          <a:lstStyle/>
          <a:p>
            <a:r>
              <a:rPr lang="es-MX" dirty="0" smtClean="0"/>
              <a:t>Sistema organizado</a:t>
            </a:r>
            <a:endParaRPr lang="es-MX" dirty="0"/>
          </a:p>
        </p:txBody>
      </p:sp>
    </p:spTree>
    <p:extLst>
      <p:ext uri="{BB962C8B-B14F-4D97-AF65-F5344CB8AC3E}">
        <p14:creationId xmlns:p14="http://schemas.microsoft.com/office/powerpoint/2010/main" val="274332170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18667" y="533400"/>
            <a:ext cx="3200400" cy="735360"/>
          </a:xfrm>
        </p:spPr>
        <p:txBody>
          <a:bodyPr/>
          <a:lstStyle/>
          <a:p>
            <a:pPr algn="ctr"/>
            <a:r>
              <a:rPr lang="es-MX" dirty="0" smtClean="0">
                <a:solidFill>
                  <a:srgbClr val="002060"/>
                </a:solidFill>
              </a:rPr>
              <a:t>Medición del Riesgo país</a:t>
            </a:r>
            <a:endParaRPr lang="es-MX" dirty="0">
              <a:solidFill>
                <a:srgbClr val="002060"/>
              </a:solidFill>
            </a:endParaRPr>
          </a:p>
        </p:txBody>
      </p:sp>
      <p:sp>
        <p:nvSpPr>
          <p:cNvPr id="3" name="Marcador de contenido 2"/>
          <p:cNvSpPr>
            <a:spLocks noGrp="1"/>
          </p:cNvSpPr>
          <p:nvPr>
            <p:ph idx="1"/>
          </p:nvPr>
        </p:nvSpPr>
        <p:spPr/>
        <p:txBody>
          <a:bodyPr>
            <a:noAutofit/>
          </a:bodyPr>
          <a:lstStyle/>
          <a:p>
            <a:pPr marL="0" indent="0" algn="just">
              <a:buNone/>
            </a:pPr>
            <a:r>
              <a:rPr lang="es-MX" dirty="0">
                <a:solidFill>
                  <a:srgbClr val="002060"/>
                </a:solidFill>
              </a:rPr>
              <a:t>El Riesgo país está determinado por unos índices elaborados por calificadoras de varios países del mundo, las cuales proporcionan una clasificación de los países a través de la valuación de su situación política y económica; entre las cuales destacan “</a:t>
            </a:r>
            <a:r>
              <a:rPr lang="es-MX" i="1" dirty="0" err="1">
                <a:solidFill>
                  <a:srgbClr val="002060"/>
                </a:solidFill>
              </a:rPr>
              <a:t>Euromoney</a:t>
            </a:r>
            <a:r>
              <a:rPr lang="es-MX" i="1" dirty="0">
                <a:solidFill>
                  <a:srgbClr val="002060"/>
                </a:solidFill>
              </a:rPr>
              <a:t>, </a:t>
            </a:r>
            <a:r>
              <a:rPr lang="es-MX" i="1" dirty="0" err="1">
                <a:solidFill>
                  <a:srgbClr val="002060"/>
                </a:solidFill>
              </a:rPr>
              <a:t>Institutional</a:t>
            </a:r>
            <a:r>
              <a:rPr lang="es-MX" i="1" dirty="0">
                <a:solidFill>
                  <a:srgbClr val="002060"/>
                </a:solidFill>
              </a:rPr>
              <a:t> Investor” “Standard and </a:t>
            </a:r>
            <a:r>
              <a:rPr lang="es-MX" i="1" dirty="0" err="1">
                <a:solidFill>
                  <a:srgbClr val="002060"/>
                </a:solidFill>
              </a:rPr>
              <a:t>Poor’s</a:t>
            </a:r>
            <a:r>
              <a:rPr lang="es-MX" i="1" dirty="0">
                <a:solidFill>
                  <a:srgbClr val="002060"/>
                </a:solidFill>
              </a:rPr>
              <a:t>, </a:t>
            </a:r>
            <a:r>
              <a:rPr lang="es-MX" i="1" dirty="0" err="1">
                <a:solidFill>
                  <a:srgbClr val="002060"/>
                </a:solidFill>
              </a:rPr>
              <a:t>Fitch</a:t>
            </a:r>
            <a:r>
              <a:rPr lang="es-MX" i="1" dirty="0">
                <a:solidFill>
                  <a:srgbClr val="002060"/>
                </a:solidFill>
              </a:rPr>
              <a:t>” IBCA México y </a:t>
            </a:r>
            <a:r>
              <a:rPr lang="es-MX" i="1" dirty="0" err="1">
                <a:solidFill>
                  <a:srgbClr val="002060"/>
                </a:solidFill>
              </a:rPr>
              <a:t>Moody´s</a:t>
            </a:r>
            <a:r>
              <a:rPr lang="es-MX" i="1" dirty="0">
                <a:solidFill>
                  <a:srgbClr val="002060"/>
                </a:solidFill>
              </a:rPr>
              <a:t>, </a:t>
            </a:r>
            <a:r>
              <a:rPr lang="es-MX" dirty="0">
                <a:solidFill>
                  <a:srgbClr val="002060"/>
                </a:solidFill>
              </a:rPr>
              <a:t>que son las calificadoras más importantes a nivel internacional.</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0112" y="3429000"/>
            <a:ext cx="2665203" cy="2241194"/>
          </a:xfrm>
          <a:prstGeom prst="rect">
            <a:avLst/>
          </a:prstGeom>
        </p:spPr>
      </p:pic>
    </p:spTree>
    <p:extLst>
      <p:ext uri="{BB962C8B-B14F-4D97-AF65-F5344CB8AC3E}">
        <p14:creationId xmlns:p14="http://schemas.microsoft.com/office/powerpoint/2010/main" val="391436920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476672"/>
            <a:ext cx="8136904" cy="1080120"/>
          </a:xfrm>
        </p:spPr>
        <p:txBody>
          <a:bodyPr>
            <a:normAutofit fontScale="90000"/>
          </a:bodyPr>
          <a:lstStyle/>
          <a:p>
            <a:pPr algn="ctr"/>
            <a:r>
              <a:rPr lang="es-MX" dirty="0" smtClean="0">
                <a:solidFill>
                  <a:srgbClr val="002060"/>
                </a:solidFill>
              </a:rPr>
              <a:t>Indicadores que se toman en cuenta para calificar el </a:t>
            </a:r>
            <a:r>
              <a:rPr lang="es-MX" dirty="0">
                <a:solidFill>
                  <a:srgbClr val="002060"/>
                </a:solidFill>
              </a:rPr>
              <a:t>R</a:t>
            </a:r>
            <a:r>
              <a:rPr lang="es-MX" dirty="0" smtClean="0">
                <a:solidFill>
                  <a:srgbClr val="002060"/>
                </a:solidFill>
              </a:rPr>
              <a:t>iesgo país</a:t>
            </a:r>
            <a:endParaRPr lang="es-MX" dirty="0">
              <a:solidFill>
                <a:srgbClr val="002060"/>
              </a:solidFill>
            </a:endParaRPr>
          </a:p>
        </p:txBody>
      </p:sp>
      <p:sp>
        <p:nvSpPr>
          <p:cNvPr id="3" name="Marcador de contenido 2"/>
          <p:cNvSpPr>
            <a:spLocks noGrp="1"/>
          </p:cNvSpPr>
          <p:nvPr>
            <p:ph idx="1"/>
          </p:nvPr>
        </p:nvSpPr>
        <p:spPr>
          <a:xfrm>
            <a:off x="683568" y="2348880"/>
            <a:ext cx="6554867" cy="3767670"/>
          </a:xfrm>
        </p:spPr>
        <p:txBody>
          <a:bodyPr>
            <a:normAutofit fontScale="92500"/>
          </a:bodyPr>
          <a:lstStyle/>
          <a:p>
            <a:r>
              <a:rPr lang="es-MX" dirty="0" smtClean="0">
                <a:solidFill>
                  <a:srgbClr val="002060"/>
                </a:solidFill>
              </a:rPr>
              <a:t>Factores económicos:</a:t>
            </a:r>
          </a:p>
          <a:p>
            <a:pPr lvl="1"/>
            <a:r>
              <a:rPr lang="es-MX" dirty="0" smtClean="0">
                <a:solidFill>
                  <a:srgbClr val="002060"/>
                </a:solidFill>
              </a:rPr>
              <a:t>Demografía</a:t>
            </a:r>
          </a:p>
          <a:p>
            <a:pPr lvl="1"/>
            <a:r>
              <a:rPr lang="es-MX" dirty="0" smtClean="0">
                <a:solidFill>
                  <a:srgbClr val="002060"/>
                </a:solidFill>
              </a:rPr>
              <a:t>Estructura económica</a:t>
            </a:r>
          </a:p>
          <a:p>
            <a:pPr lvl="1"/>
            <a:r>
              <a:rPr lang="es-MX" dirty="0" smtClean="0">
                <a:solidFill>
                  <a:srgbClr val="002060"/>
                </a:solidFill>
              </a:rPr>
              <a:t>Perspectiva de Crecimiento</a:t>
            </a:r>
          </a:p>
          <a:p>
            <a:endParaRPr lang="es-MX" dirty="0">
              <a:solidFill>
                <a:srgbClr val="002060"/>
              </a:solidFill>
            </a:endParaRPr>
          </a:p>
          <a:p>
            <a:r>
              <a:rPr lang="es-MX" dirty="0" smtClean="0">
                <a:solidFill>
                  <a:srgbClr val="002060"/>
                </a:solidFill>
              </a:rPr>
              <a:t>Desempeño y Flexibilidad Presupuestarios</a:t>
            </a:r>
            <a:endParaRPr lang="es-MX" dirty="0">
              <a:solidFill>
                <a:srgbClr val="002060"/>
              </a:solidFill>
            </a:endParaRPr>
          </a:p>
          <a:p>
            <a:pPr lvl="1"/>
            <a:r>
              <a:rPr lang="es-MX" dirty="0" smtClean="0">
                <a:solidFill>
                  <a:srgbClr val="002060"/>
                </a:solidFill>
              </a:rPr>
              <a:t>Fuentes de Ingresos y Flexibilidad </a:t>
            </a:r>
            <a:endParaRPr lang="es-MX" dirty="0">
              <a:solidFill>
                <a:srgbClr val="002060"/>
              </a:solidFill>
            </a:endParaRPr>
          </a:p>
          <a:p>
            <a:pPr lvl="1"/>
            <a:r>
              <a:rPr lang="es-MX" dirty="0" smtClean="0">
                <a:solidFill>
                  <a:srgbClr val="002060"/>
                </a:solidFill>
              </a:rPr>
              <a:t>Tendencias y Flexibilidad del Gasto </a:t>
            </a:r>
            <a:endParaRPr lang="es-MX" dirty="0">
              <a:solidFill>
                <a:srgbClr val="002060"/>
              </a:solidFill>
            </a:endParaRPr>
          </a:p>
          <a:p>
            <a:pPr lvl="1"/>
            <a:r>
              <a:rPr lang="es-MX" dirty="0" smtClean="0">
                <a:solidFill>
                  <a:srgbClr val="002060"/>
                </a:solidFill>
              </a:rPr>
              <a:t>Desempeño Presupuestario y Requisitos Financieros </a:t>
            </a:r>
          </a:p>
          <a:p>
            <a:pPr lvl="1"/>
            <a:endParaRPr lang="es-MX" dirty="0">
              <a:solidFill>
                <a:srgbClr val="002060"/>
              </a:solidFill>
            </a:endParaRPr>
          </a:p>
          <a:p>
            <a:pPr lvl="1"/>
            <a:endParaRPr lang="es-MX" dirty="0" smtClean="0"/>
          </a:p>
          <a:p>
            <a:pPr lvl="1"/>
            <a:endParaRPr lang="es-MX" dirty="0" smtClean="0"/>
          </a:p>
        </p:txBody>
      </p:sp>
    </p:spTree>
    <p:extLst>
      <p:ext uri="{BB962C8B-B14F-4D97-AF65-F5344CB8AC3E}">
        <p14:creationId xmlns:p14="http://schemas.microsoft.com/office/powerpoint/2010/main" val="164396829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smtClean="0">
                <a:solidFill>
                  <a:srgbClr val="002060"/>
                </a:solidFill>
              </a:rPr>
              <a:t>La posición Financiera </a:t>
            </a:r>
          </a:p>
          <a:p>
            <a:pPr lvl="1"/>
            <a:r>
              <a:rPr lang="es-MX" dirty="0" smtClean="0">
                <a:solidFill>
                  <a:srgbClr val="002060"/>
                </a:solidFill>
              </a:rPr>
              <a:t>Liquidez</a:t>
            </a:r>
          </a:p>
          <a:p>
            <a:pPr lvl="1"/>
            <a:r>
              <a:rPr lang="es-MX" dirty="0" smtClean="0">
                <a:solidFill>
                  <a:srgbClr val="002060"/>
                </a:solidFill>
              </a:rPr>
              <a:t>Volumen de endeudamiento</a:t>
            </a:r>
          </a:p>
          <a:p>
            <a:pPr lvl="1"/>
            <a:r>
              <a:rPr lang="es-MX" dirty="0" smtClean="0">
                <a:solidFill>
                  <a:srgbClr val="002060"/>
                </a:solidFill>
              </a:rPr>
              <a:t>Pasivos fuera del balance general</a:t>
            </a:r>
          </a:p>
          <a:p>
            <a:pPr lvl="1"/>
            <a:endParaRPr lang="es-MX" dirty="0" smtClean="0"/>
          </a:p>
          <a:p>
            <a:pPr lvl="1"/>
            <a:endParaRPr lang="es-MX" dirty="0"/>
          </a:p>
        </p:txBody>
      </p:sp>
    </p:spTree>
    <p:extLst>
      <p:ext uri="{BB962C8B-B14F-4D97-AF65-F5344CB8AC3E}">
        <p14:creationId xmlns:p14="http://schemas.microsoft.com/office/powerpoint/2010/main" val="281473636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95837" y="332656"/>
            <a:ext cx="7892587" cy="685651"/>
          </a:xfrm>
        </p:spPr>
        <p:txBody>
          <a:bodyPr>
            <a:normAutofit fontScale="90000"/>
          </a:bodyPr>
          <a:lstStyle/>
          <a:p>
            <a:pPr algn="ctr"/>
            <a:r>
              <a:rPr lang="es-MX" sz="3000" dirty="0">
                <a:solidFill>
                  <a:srgbClr val="002060"/>
                </a:solidFill>
              </a:rPr>
              <a:t>Balanza de pagos</a:t>
            </a:r>
            <a:r>
              <a:rPr lang="es-MX" dirty="0" smtClean="0">
                <a:solidFill>
                  <a:srgbClr val="002060"/>
                </a:solidFill>
              </a:rPr>
              <a:t/>
            </a:r>
            <a:br>
              <a:rPr lang="es-MX" dirty="0" smtClean="0">
                <a:solidFill>
                  <a:srgbClr val="002060"/>
                </a:solidFill>
              </a:rPr>
            </a:br>
            <a:endParaRPr lang="es-MX" dirty="0">
              <a:solidFill>
                <a:srgbClr val="002060"/>
              </a:solidFill>
            </a:endParaRPr>
          </a:p>
        </p:txBody>
      </p:sp>
      <p:sp>
        <p:nvSpPr>
          <p:cNvPr id="5" name="Rectángulo 4"/>
          <p:cNvSpPr/>
          <p:nvPr/>
        </p:nvSpPr>
        <p:spPr>
          <a:xfrm>
            <a:off x="495837" y="1111486"/>
            <a:ext cx="8108611" cy="1631216"/>
          </a:xfrm>
          <a:prstGeom prst="rect">
            <a:avLst/>
          </a:prstGeom>
        </p:spPr>
        <p:txBody>
          <a:bodyPr wrap="square">
            <a:spAutoFit/>
          </a:bodyPr>
          <a:lstStyle/>
          <a:p>
            <a:pPr algn="just"/>
            <a:r>
              <a:rPr lang="es-MX" sz="2000" dirty="0">
                <a:solidFill>
                  <a:srgbClr val="002060"/>
                </a:solidFill>
                <a:latin typeface="arial" panose="020B0604020202020204" pitchFamily="34" charset="0"/>
              </a:rPr>
              <a:t>Es un registro de todas las transacciones monetarias producidas entre un país y el resto del mundo en un determinado periodo. Estas transacciones pueden incluir pagos por las exportaciones e importaciones del país de bienes, servicios, capital financiero y transferencias financieras.</a:t>
            </a:r>
            <a:endParaRPr lang="es-MX" sz="2000" dirty="0">
              <a:solidFill>
                <a:srgbClr val="002060"/>
              </a:solidFill>
            </a:endParaRPr>
          </a:p>
        </p:txBody>
      </p:sp>
      <p:pic>
        <p:nvPicPr>
          <p:cNvPr id="9" name="Picture 4" descr="Resultado de imagen para balanza de pagos gif"/>
          <p:cNvPicPr>
            <a:picLocks noChangeAspect="1" noChangeArrowheads="1"/>
          </p:cNvPicPr>
          <p:nvPr/>
        </p:nvPicPr>
        <p:blipFill rotWithShape="1">
          <a:blip r:embed="rId2">
            <a:extLst>
              <a:ext uri="{28A0092B-C50C-407E-A947-70E740481C1C}">
                <a14:useLocalDpi xmlns:a14="http://schemas.microsoft.com/office/drawing/2010/main" val="0"/>
              </a:ext>
            </a:extLst>
          </a:blip>
          <a:srcRect t="20138" r="1672" b="18254"/>
          <a:stretch/>
        </p:blipFill>
        <p:spPr bwMode="auto">
          <a:xfrm>
            <a:off x="1475656" y="4725144"/>
            <a:ext cx="6336704" cy="2016224"/>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9"/>
          <p:cNvSpPr/>
          <p:nvPr/>
        </p:nvSpPr>
        <p:spPr>
          <a:xfrm>
            <a:off x="436538" y="2708920"/>
            <a:ext cx="8167910" cy="2146742"/>
          </a:xfrm>
          <a:prstGeom prst="rect">
            <a:avLst/>
          </a:prstGeom>
        </p:spPr>
        <p:txBody>
          <a:bodyPr wrap="square">
            <a:spAutoFit/>
          </a:bodyPr>
          <a:lstStyle/>
          <a:p>
            <a:pPr algn="just"/>
            <a:r>
              <a:rPr lang="es-MX" sz="2000" dirty="0">
                <a:solidFill>
                  <a:srgbClr val="002060"/>
                </a:solidFill>
                <a:latin typeface="Arial" panose="020B0604020202020204" pitchFamily="34" charset="0"/>
              </a:rPr>
              <a:t>Sus principales componentes son la cuenta corriente, la cuenta de capital, la cuenta financiera y cuenta de errores y omisiones. Cada transacción se incorpora a la balanza de pagos como un crédito o un débito. Un crédito es una transacción que lleva a recibir un pago de extranjeros; un débito es una transacción que lleva a un pago a extranjeros.</a:t>
            </a:r>
          </a:p>
          <a:p>
            <a:pPr algn="just"/>
            <a:endParaRPr lang="es-MX" sz="1350" dirty="0">
              <a:solidFill>
                <a:srgbClr val="030303"/>
              </a:solidFill>
              <a:latin typeface="Arial" panose="020B0604020202020204" pitchFamily="34" charset="0"/>
            </a:endParaRPr>
          </a:p>
        </p:txBody>
      </p:sp>
    </p:spTree>
    <p:extLst>
      <p:ext uri="{BB962C8B-B14F-4D97-AF65-F5344CB8AC3E}">
        <p14:creationId xmlns:p14="http://schemas.microsoft.com/office/powerpoint/2010/main" val="420233444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12085" y="403817"/>
            <a:ext cx="4447947" cy="2062103"/>
          </a:xfrm>
          <a:prstGeom prst="rect">
            <a:avLst/>
          </a:prstGeom>
        </p:spPr>
        <p:txBody>
          <a:bodyPr wrap="square">
            <a:spAutoFit/>
          </a:bodyPr>
          <a:lstStyle/>
          <a:p>
            <a:pPr algn="just"/>
            <a:r>
              <a:rPr lang="es-MX" sz="1600" dirty="0" smtClean="0">
                <a:solidFill>
                  <a:srgbClr val="002060"/>
                </a:solidFill>
                <a:latin typeface="Arial" panose="020B0604020202020204" pitchFamily="34" charset="0"/>
              </a:rPr>
              <a:t>Las </a:t>
            </a:r>
            <a:r>
              <a:rPr lang="es-MX" sz="1600" dirty="0">
                <a:solidFill>
                  <a:srgbClr val="002060"/>
                </a:solidFill>
                <a:latin typeface="Arial" panose="020B0604020202020204" pitchFamily="34" charset="0"/>
              </a:rPr>
              <a:t>fuentes de fondos para un país, como las exportaciones o los ingresos por préstamos e inversiones, se registran en datos positivos. </a:t>
            </a:r>
          </a:p>
          <a:p>
            <a:pPr algn="just"/>
            <a:endParaRPr lang="es-MX" sz="1600" dirty="0">
              <a:solidFill>
                <a:srgbClr val="002060"/>
              </a:solidFill>
              <a:latin typeface="Arial" panose="020B0604020202020204" pitchFamily="34" charset="0"/>
            </a:endParaRPr>
          </a:p>
          <a:p>
            <a:pPr algn="just"/>
            <a:r>
              <a:rPr lang="es-MX" sz="1600" dirty="0">
                <a:solidFill>
                  <a:srgbClr val="002060"/>
                </a:solidFill>
                <a:latin typeface="Arial" panose="020B0604020202020204" pitchFamily="34" charset="0"/>
              </a:rPr>
              <a:t>La utilización de fondos, como las importaciones o la inversión en países extranjeros, se registran como datos negativos.</a:t>
            </a:r>
            <a:endParaRPr lang="es-MX" sz="1600" dirty="0">
              <a:solidFill>
                <a:srgbClr val="002060"/>
              </a:solidFill>
            </a:endParaRPr>
          </a:p>
        </p:txBody>
      </p:sp>
      <p:sp>
        <p:nvSpPr>
          <p:cNvPr id="5" name="Rectángulo 4"/>
          <p:cNvSpPr/>
          <p:nvPr/>
        </p:nvSpPr>
        <p:spPr>
          <a:xfrm>
            <a:off x="1907704" y="2603502"/>
            <a:ext cx="4552756" cy="1077218"/>
          </a:xfrm>
          <a:prstGeom prst="rect">
            <a:avLst/>
          </a:prstGeom>
        </p:spPr>
        <p:txBody>
          <a:bodyPr wrap="square">
            <a:spAutoFit/>
          </a:bodyPr>
          <a:lstStyle/>
          <a:p>
            <a:pPr algn="just"/>
            <a:r>
              <a:rPr lang="es-MX" sz="1600" dirty="0">
                <a:solidFill>
                  <a:srgbClr val="002060"/>
                </a:solidFill>
                <a:latin typeface="Arial" panose="020B0604020202020204" pitchFamily="34" charset="0"/>
              </a:rPr>
              <a:t>Cuando todos los componentes de la balanza de pagos se incluyen, el total debe sumar cero, sin posibilidad de que exista un superávit o déficit</a:t>
            </a:r>
            <a:endParaRPr lang="es-MX" sz="1600" dirty="0">
              <a:solidFill>
                <a:srgbClr val="002060"/>
              </a:solidFill>
            </a:endParaRPr>
          </a:p>
        </p:txBody>
      </p:sp>
      <p:sp>
        <p:nvSpPr>
          <p:cNvPr id="6" name="Rectángulo 5"/>
          <p:cNvSpPr/>
          <p:nvPr/>
        </p:nvSpPr>
        <p:spPr>
          <a:xfrm>
            <a:off x="250697" y="4221088"/>
            <a:ext cx="6214736" cy="2062103"/>
          </a:xfrm>
          <a:prstGeom prst="rect">
            <a:avLst/>
          </a:prstGeom>
        </p:spPr>
        <p:txBody>
          <a:bodyPr wrap="square">
            <a:spAutoFit/>
          </a:bodyPr>
          <a:lstStyle/>
          <a:p>
            <a:pPr algn="just"/>
            <a:r>
              <a:rPr lang="es-MX" sz="1600" dirty="0">
                <a:solidFill>
                  <a:srgbClr val="002060"/>
                </a:solidFill>
                <a:latin typeface="Arial" panose="020B0604020202020204" pitchFamily="34" charset="0"/>
              </a:rPr>
              <a:t>Se dice que existe </a:t>
            </a:r>
            <a:r>
              <a:rPr lang="es-MX" sz="1600" b="1" dirty="0">
                <a:solidFill>
                  <a:srgbClr val="002060"/>
                </a:solidFill>
                <a:latin typeface="Arial" panose="020B0604020202020204" pitchFamily="34" charset="0"/>
              </a:rPr>
              <a:t>superávit de la balanza de pagos</a:t>
            </a:r>
            <a:r>
              <a:rPr lang="es-MX" sz="1600" dirty="0">
                <a:solidFill>
                  <a:srgbClr val="002060"/>
                </a:solidFill>
                <a:latin typeface="Arial" panose="020B0604020202020204" pitchFamily="34" charset="0"/>
              </a:rPr>
              <a:t> (equivalentemente, la balanza de pagos es positiva) por un determinado importe si las fuentes de fondos (como las exportaciones de bienes y bonos vendidos) exceden el uso de esos fondos (como el pago por bienes importados y el pago por la compra de bonos extranjeros) por ese importe. Se dice que hay un </a:t>
            </a:r>
            <a:r>
              <a:rPr lang="es-MX" sz="1600" b="1" dirty="0">
                <a:solidFill>
                  <a:srgbClr val="002060"/>
                </a:solidFill>
                <a:latin typeface="Arial" panose="020B0604020202020204" pitchFamily="34" charset="0"/>
              </a:rPr>
              <a:t>déficit de la balanza de pagos</a:t>
            </a:r>
            <a:r>
              <a:rPr lang="es-MX" sz="1600" dirty="0">
                <a:solidFill>
                  <a:srgbClr val="002060"/>
                </a:solidFill>
                <a:latin typeface="Arial" panose="020B0604020202020204" pitchFamily="34" charset="0"/>
              </a:rPr>
              <a:t> (la balanza de pagos es negativa) si ocurre el fenómeno inverso.</a:t>
            </a:r>
            <a:endParaRPr lang="es-MX" sz="1600" dirty="0">
              <a:solidFill>
                <a:srgbClr val="002060"/>
              </a:solidFill>
            </a:endParaRPr>
          </a:p>
        </p:txBody>
      </p:sp>
      <p:pic>
        <p:nvPicPr>
          <p:cNvPr id="12290" name="Picture 2" descr="Resultado de imagen para exportaciones mexic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9542" y="475699"/>
            <a:ext cx="1824810" cy="1047884"/>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Resultado de imagen para importaciones mexic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1431730"/>
            <a:ext cx="1694342" cy="106753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Resultado de imagen para balanza de pago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703699"/>
            <a:ext cx="1314797" cy="98689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011771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Resultado de imagen para balanza de pagos"/>
          <p:cNvPicPr>
            <a:picLocks noChangeAspect="1" noChangeArrowheads="1"/>
          </p:cNvPicPr>
          <p:nvPr/>
        </p:nvPicPr>
        <p:blipFill rotWithShape="1">
          <a:blip r:embed="rId2">
            <a:extLst>
              <a:ext uri="{28A0092B-C50C-407E-A947-70E740481C1C}">
                <a14:useLocalDpi xmlns:a14="http://schemas.microsoft.com/office/drawing/2010/main" val="0"/>
              </a:ext>
            </a:extLst>
          </a:blip>
          <a:srcRect t="21748"/>
          <a:stretch/>
        </p:blipFill>
        <p:spPr bwMode="auto">
          <a:xfrm>
            <a:off x="755576" y="2996952"/>
            <a:ext cx="7200800" cy="2808312"/>
          </a:xfrm>
          <a:prstGeom prst="rect">
            <a:avLst/>
          </a:prstGeom>
          <a:noFill/>
          <a:extLst>
            <a:ext uri="{909E8E84-426E-40DD-AFC4-6F175D3DCCD1}">
              <a14:hiddenFill xmlns:a14="http://schemas.microsoft.com/office/drawing/2010/main">
                <a:solidFill>
                  <a:srgbClr val="FFFFFF"/>
                </a:solidFill>
              </a14:hiddenFill>
            </a:ext>
          </a:extLst>
        </p:spPr>
      </p:pic>
      <p:sp>
        <p:nvSpPr>
          <p:cNvPr id="6" name="Título 1"/>
          <p:cNvSpPr>
            <a:spLocks noGrp="1"/>
          </p:cNvSpPr>
          <p:nvPr>
            <p:ph type="title"/>
          </p:nvPr>
        </p:nvSpPr>
        <p:spPr>
          <a:xfrm>
            <a:off x="755576" y="620688"/>
            <a:ext cx="7488832" cy="576064"/>
          </a:xfrm>
        </p:spPr>
        <p:txBody>
          <a:bodyPr>
            <a:noAutofit/>
          </a:bodyPr>
          <a:lstStyle/>
          <a:p>
            <a:pPr algn="ctr"/>
            <a:r>
              <a:rPr lang="es-MX" sz="2100" dirty="0">
                <a:solidFill>
                  <a:srgbClr val="002060"/>
                </a:solidFill>
              </a:rPr>
              <a:t>1. Balanza por cuenta corriente</a:t>
            </a:r>
            <a:r>
              <a:rPr lang="es-MX" sz="1800" dirty="0">
                <a:solidFill>
                  <a:srgbClr val="002060"/>
                </a:solidFill>
              </a:rPr>
              <a:t/>
            </a:r>
            <a:br>
              <a:rPr lang="es-MX" sz="1800" dirty="0">
                <a:solidFill>
                  <a:srgbClr val="002060"/>
                </a:solidFill>
              </a:rPr>
            </a:br>
            <a:endParaRPr lang="es-MX" sz="1800" dirty="0">
              <a:solidFill>
                <a:srgbClr val="002060"/>
              </a:solidFill>
            </a:endParaRPr>
          </a:p>
        </p:txBody>
      </p:sp>
      <p:sp>
        <p:nvSpPr>
          <p:cNvPr id="4" name="CuadroTexto 3"/>
          <p:cNvSpPr txBox="1"/>
          <p:nvPr/>
        </p:nvSpPr>
        <p:spPr>
          <a:xfrm>
            <a:off x="467544" y="1204149"/>
            <a:ext cx="8064896" cy="923330"/>
          </a:xfrm>
          <a:prstGeom prst="rect">
            <a:avLst/>
          </a:prstGeom>
          <a:noFill/>
        </p:spPr>
        <p:txBody>
          <a:bodyPr wrap="square" rtlCol="0">
            <a:spAutoFit/>
          </a:bodyPr>
          <a:lstStyle/>
          <a:p>
            <a:pPr algn="just"/>
            <a:r>
              <a:rPr lang="es-MX" dirty="0">
                <a:solidFill>
                  <a:srgbClr val="002060"/>
                </a:solidFill>
              </a:rPr>
              <a:t>Registra los pagos procedentes del comercio de bienes y servicios, así como las rentas en forma de beneficios, interés y dividendos del capital invertido en otro país.</a:t>
            </a:r>
          </a:p>
        </p:txBody>
      </p:sp>
    </p:spTree>
    <p:extLst>
      <p:ext uri="{BB962C8B-B14F-4D97-AF65-F5344CB8AC3E}">
        <p14:creationId xmlns:p14="http://schemas.microsoft.com/office/powerpoint/2010/main" val="61719630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519200" y="390076"/>
            <a:ext cx="4367906" cy="605306"/>
          </a:xfrm>
        </p:spPr>
        <p:txBody>
          <a:bodyPr>
            <a:noAutofit/>
          </a:bodyPr>
          <a:lstStyle/>
          <a:p>
            <a:r>
              <a:rPr lang="es-MX" sz="1500" dirty="0">
                <a:solidFill>
                  <a:srgbClr val="002060"/>
                </a:solidFill>
              </a:rPr>
              <a:t>1.1 Balanza comercial</a:t>
            </a:r>
            <a:r>
              <a:rPr lang="es-MX" sz="1350" dirty="0">
                <a:solidFill>
                  <a:srgbClr val="002060"/>
                </a:solidFill>
              </a:rPr>
              <a:t/>
            </a:r>
            <a:br>
              <a:rPr lang="es-MX" sz="1350" dirty="0">
                <a:solidFill>
                  <a:srgbClr val="002060"/>
                </a:solidFill>
              </a:rPr>
            </a:br>
            <a:endParaRPr lang="es-MX" sz="1350" dirty="0">
              <a:solidFill>
                <a:srgbClr val="002060"/>
              </a:solidFill>
            </a:endParaRPr>
          </a:p>
        </p:txBody>
      </p:sp>
      <p:sp>
        <p:nvSpPr>
          <p:cNvPr id="5" name="CuadroTexto 4"/>
          <p:cNvSpPr txBox="1"/>
          <p:nvPr/>
        </p:nvSpPr>
        <p:spPr>
          <a:xfrm>
            <a:off x="287807" y="958968"/>
            <a:ext cx="4984124" cy="507831"/>
          </a:xfrm>
          <a:prstGeom prst="rect">
            <a:avLst/>
          </a:prstGeom>
          <a:noFill/>
        </p:spPr>
        <p:txBody>
          <a:bodyPr wrap="square" rtlCol="0">
            <a:spAutoFit/>
          </a:bodyPr>
          <a:lstStyle/>
          <a:p>
            <a:r>
              <a:rPr lang="es-MX" sz="1350" dirty="0">
                <a:solidFill>
                  <a:srgbClr val="002060"/>
                </a:solidFill>
              </a:rPr>
              <a:t>Es el registro de las importaciones y exportaciones de un país. </a:t>
            </a:r>
          </a:p>
        </p:txBody>
      </p:sp>
      <p:pic>
        <p:nvPicPr>
          <p:cNvPr id="11266" name="Picture 2" descr="Resultado de imagen para balanza comerci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8959922">
            <a:off x="128418" y="5093152"/>
            <a:ext cx="2217174" cy="1052736"/>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2474876" y="1455432"/>
            <a:ext cx="5188575" cy="1338828"/>
          </a:xfrm>
          <a:prstGeom prst="rect">
            <a:avLst/>
          </a:prstGeom>
        </p:spPr>
        <p:txBody>
          <a:bodyPr wrap="square">
            <a:spAutoFit/>
          </a:bodyPr>
          <a:lstStyle/>
          <a:p>
            <a:pPr algn="just"/>
            <a:r>
              <a:rPr lang="es-MX" sz="1350" dirty="0">
                <a:solidFill>
                  <a:srgbClr val="002060"/>
                </a:solidFill>
                <a:latin typeface="+mj-lt"/>
              </a:rPr>
              <a:t>Utiliza como fuente de información básica los datos recogidos por el Departamento de Aduanas de la Agencia Tributaria. En ella se registran los pagos y cobros procedentes de las importaciones y exportaciones de bienes tangibles, como pueden ser los automóviles, la vestimenta o la alimentación</a:t>
            </a:r>
          </a:p>
        </p:txBody>
      </p:sp>
      <p:pic>
        <p:nvPicPr>
          <p:cNvPr id="11268" name="Picture 4" descr="Resultado de imagen para balanza comercial biene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253" r="14735" b="2428"/>
          <a:stretch/>
        </p:blipFill>
        <p:spPr bwMode="auto">
          <a:xfrm>
            <a:off x="7057371" y="2794260"/>
            <a:ext cx="1574443" cy="1099370"/>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p:cNvSpPr/>
          <p:nvPr/>
        </p:nvSpPr>
        <p:spPr>
          <a:xfrm>
            <a:off x="287807" y="2943389"/>
            <a:ext cx="5041096" cy="507831"/>
          </a:xfrm>
          <a:prstGeom prst="rect">
            <a:avLst/>
          </a:prstGeom>
        </p:spPr>
        <p:txBody>
          <a:bodyPr wrap="square">
            <a:spAutoFit/>
          </a:bodyPr>
          <a:lstStyle/>
          <a:p>
            <a:r>
              <a:rPr lang="es-MX" sz="1350" dirty="0">
                <a:solidFill>
                  <a:srgbClr val="002060"/>
                </a:solidFill>
              </a:rPr>
              <a:t>El saldo de la misma, es la diferencia entre los bienes que un país vende al exterior y los que compra a otros países.</a:t>
            </a:r>
          </a:p>
        </p:txBody>
      </p:sp>
      <p:sp>
        <p:nvSpPr>
          <p:cNvPr id="8" name="Rectángulo 7"/>
          <p:cNvSpPr/>
          <p:nvPr/>
        </p:nvSpPr>
        <p:spPr>
          <a:xfrm>
            <a:off x="2043254" y="3843186"/>
            <a:ext cx="4572000" cy="507831"/>
          </a:xfrm>
          <a:prstGeom prst="rect">
            <a:avLst/>
          </a:prstGeom>
          <a:ln w="38100">
            <a:solidFill>
              <a:schemeClr val="tx1">
                <a:lumMod val="75000"/>
                <a:lumOff val="25000"/>
              </a:schemeClr>
            </a:solidFill>
          </a:ln>
        </p:spPr>
        <p:txBody>
          <a:bodyPr>
            <a:spAutoFit/>
          </a:bodyPr>
          <a:lstStyle/>
          <a:p>
            <a:pPr algn="ctr"/>
            <a:r>
              <a:rPr lang="es-MX" sz="1350" dirty="0">
                <a:solidFill>
                  <a:srgbClr val="002060"/>
                </a:solidFill>
              </a:rPr>
              <a:t>Saldo balanza comercial = Exportaciones - Importaciones</a:t>
            </a:r>
          </a:p>
        </p:txBody>
      </p:sp>
      <p:pic>
        <p:nvPicPr>
          <p:cNvPr id="11270" name="Picture 6" descr="Resultado de imagen para deficit y superavit"/>
          <p:cNvPicPr>
            <a:picLocks noChangeAspect="1" noChangeArrowheads="1"/>
          </p:cNvPicPr>
          <p:nvPr/>
        </p:nvPicPr>
        <p:blipFill rotWithShape="1">
          <a:blip r:embed="rId4">
            <a:extLst>
              <a:ext uri="{28A0092B-C50C-407E-A947-70E740481C1C}">
                <a14:useLocalDpi xmlns:a14="http://schemas.microsoft.com/office/drawing/2010/main" val="0"/>
              </a:ext>
            </a:extLst>
          </a:blip>
          <a:srcRect l="19920" t="46825" r="51106" b="31878"/>
          <a:stretch/>
        </p:blipFill>
        <p:spPr bwMode="auto">
          <a:xfrm>
            <a:off x="4886296" y="5092060"/>
            <a:ext cx="1506829" cy="830687"/>
          </a:xfrm>
          <a:prstGeom prst="rect">
            <a:avLst/>
          </a:prstGeom>
          <a:noFill/>
          <a:extLst>
            <a:ext uri="{909E8E84-426E-40DD-AFC4-6F175D3DCCD1}">
              <a14:hiddenFill xmlns:a14="http://schemas.microsoft.com/office/drawing/2010/main">
                <a:solidFill>
                  <a:srgbClr val="FFFFFF"/>
                </a:solidFill>
              </a14:hiddenFill>
            </a:ext>
          </a:extLst>
        </p:spPr>
      </p:pic>
      <p:pic>
        <p:nvPicPr>
          <p:cNvPr id="11272" name="Picture 8" descr="Resultado de imagen para deficit y superavit"/>
          <p:cNvPicPr>
            <a:picLocks noChangeAspect="1" noChangeArrowheads="1"/>
          </p:cNvPicPr>
          <p:nvPr/>
        </p:nvPicPr>
        <p:blipFill rotWithShape="1">
          <a:blip r:embed="rId4">
            <a:extLst>
              <a:ext uri="{28A0092B-C50C-407E-A947-70E740481C1C}">
                <a14:useLocalDpi xmlns:a14="http://schemas.microsoft.com/office/drawing/2010/main" val="0"/>
              </a:ext>
            </a:extLst>
          </a:blip>
          <a:srcRect l="54516" t="46517" r="16882" b="31938"/>
          <a:stretch/>
        </p:blipFill>
        <p:spPr bwMode="auto">
          <a:xfrm>
            <a:off x="2807980" y="5087231"/>
            <a:ext cx="1487510" cy="840347"/>
          </a:xfrm>
          <a:prstGeom prst="rect">
            <a:avLst/>
          </a:prstGeom>
          <a:noFill/>
          <a:extLst>
            <a:ext uri="{909E8E84-426E-40DD-AFC4-6F175D3DCCD1}">
              <a14:hiddenFill xmlns:a14="http://schemas.microsoft.com/office/drawing/2010/main">
                <a:solidFill>
                  <a:srgbClr val="FFFFFF"/>
                </a:solidFill>
              </a14:hiddenFill>
            </a:ext>
          </a:extLst>
        </p:spPr>
      </p:pic>
      <p:sp>
        <p:nvSpPr>
          <p:cNvPr id="13" name="Título 1"/>
          <p:cNvSpPr txBox="1">
            <a:spLocks/>
          </p:cNvSpPr>
          <p:nvPr/>
        </p:nvSpPr>
        <p:spPr>
          <a:xfrm>
            <a:off x="3302743" y="4543925"/>
            <a:ext cx="3532839" cy="420359"/>
          </a:xfrm>
          <a:prstGeom prst="rect">
            <a:avLst/>
          </a:prstGeom>
        </p:spPr>
        <p:txBody>
          <a:bodyPr vert="horz" lIns="68580" tIns="34290" rIns="68580" bIns="3429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1500" dirty="0"/>
              <a:t>Déficit                   </a:t>
            </a:r>
            <a:r>
              <a:rPr lang="es-MX" sz="1500" dirty="0" err="1"/>
              <a:t>Superavit</a:t>
            </a:r>
            <a:r>
              <a:rPr lang="es-MX" sz="1350" dirty="0"/>
              <a:t/>
            </a:r>
            <a:br>
              <a:rPr lang="es-MX" sz="1350" dirty="0"/>
            </a:br>
            <a:endParaRPr lang="es-MX" sz="1350" dirty="0"/>
          </a:p>
        </p:txBody>
      </p:sp>
      <p:pic>
        <p:nvPicPr>
          <p:cNvPr id="11278" name="Picture 14" descr="Resultado de imagen para superavit economic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8415" y="1635410"/>
            <a:ext cx="1524839" cy="90489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0" descr="Resultado de imagen para deficit y superavit comercial"/>
          <p:cNvPicPr>
            <a:picLocks noChangeAspect="1" noChangeArrowheads="1"/>
          </p:cNvPicPr>
          <p:nvPr/>
        </p:nvPicPr>
        <p:blipFill rotWithShape="1">
          <a:blip r:embed="rId6">
            <a:extLst>
              <a:ext uri="{28A0092B-C50C-407E-A947-70E740481C1C}">
                <a14:useLocalDpi xmlns:a14="http://schemas.microsoft.com/office/drawing/2010/main" val="0"/>
              </a:ext>
            </a:extLst>
          </a:blip>
          <a:srcRect l="54890" t="23035" r="5479" b="20508"/>
          <a:stretch/>
        </p:blipFill>
        <p:spPr bwMode="auto">
          <a:xfrm rot="555693">
            <a:off x="7480668" y="5179958"/>
            <a:ext cx="1261602" cy="13493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901621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7544" y="548680"/>
            <a:ext cx="4367906" cy="605306"/>
          </a:xfrm>
        </p:spPr>
        <p:txBody>
          <a:bodyPr>
            <a:noAutofit/>
          </a:bodyPr>
          <a:lstStyle/>
          <a:p>
            <a:r>
              <a:rPr lang="es-MX" sz="2000" dirty="0">
                <a:solidFill>
                  <a:srgbClr val="002060"/>
                </a:solidFill>
              </a:rPr>
              <a:t>1.2 Balanza de servicios</a:t>
            </a:r>
            <a:br>
              <a:rPr lang="es-MX" sz="2000" dirty="0">
                <a:solidFill>
                  <a:srgbClr val="002060"/>
                </a:solidFill>
              </a:rPr>
            </a:br>
            <a:endParaRPr lang="es-MX" sz="2000" dirty="0">
              <a:solidFill>
                <a:srgbClr val="002060"/>
              </a:solidFill>
            </a:endParaRPr>
          </a:p>
        </p:txBody>
      </p:sp>
      <p:sp>
        <p:nvSpPr>
          <p:cNvPr id="8" name="Marcador de contenido 2"/>
          <p:cNvSpPr>
            <a:spLocks noGrp="1"/>
          </p:cNvSpPr>
          <p:nvPr>
            <p:ph idx="1"/>
          </p:nvPr>
        </p:nvSpPr>
        <p:spPr>
          <a:xfrm>
            <a:off x="287805" y="2852937"/>
            <a:ext cx="6740393" cy="3456384"/>
          </a:xfrm>
        </p:spPr>
        <p:txBody>
          <a:bodyPr>
            <a:normAutofit/>
          </a:bodyPr>
          <a:lstStyle/>
          <a:p>
            <a:pPr lvl="1"/>
            <a:r>
              <a:rPr lang="es-MX" dirty="0"/>
              <a:t> </a:t>
            </a:r>
            <a:r>
              <a:rPr lang="es-MX" dirty="0" smtClean="0">
                <a:solidFill>
                  <a:srgbClr val="002060"/>
                </a:solidFill>
              </a:rPr>
              <a:t>Turismo y viajes</a:t>
            </a:r>
          </a:p>
          <a:p>
            <a:pPr lvl="1"/>
            <a:r>
              <a:rPr lang="es-MX" dirty="0">
                <a:solidFill>
                  <a:srgbClr val="002060"/>
                </a:solidFill>
              </a:rPr>
              <a:t> </a:t>
            </a:r>
            <a:r>
              <a:rPr lang="es-MX" dirty="0" smtClean="0">
                <a:solidFill>
                  <a:srgbClr val="002060"/>
                </a:solidFill>
              </a:rPr>
              <a:t>Transporte</a:t>
            </a:r>
          </a:p>
          <a:p>
            <a:pPr lvl="1"/>
            <a:r>
              <a:rPr lang="es-MX" dirty="0">
                <a:solidFill>
                  <a:srgbClr val="002060"/>
                </a:solidFill>
              </a:rPr>
              <a:t> </a:t>
            </a:r>
            <a:r>
              <a:rPr lang="es-MX" dirty="0" smtClean="0">
                <a:solidFill>
                  <a:srgbClr val="002060"/>
                </a:solidFill>
              </a:rPr>
              <a:t>Comunicaciones</a:t>
            </a:r>
          </a:p>
          <a:p>
            <a:pPr lvl="1"/>
            <a:r>
              <a:rPr lang="es-MX" dirty="0">
                <a:solidFill>
                  <a:srgbClr val="002060"/>
                </a:solidFill>
              </a:rPr>
              <a:t> </a:t>
            </a:r>
            <a:r>
              <a:rPr lang="es-MX" dirty="0" smtClean="0">
                <a:solidFill>
                  <a:srgbClr val="002060"/>
                </a:solidFill>
              </a:rPr>
              <a:t>Construcción</a:t>
            </a:r>
          </a:p>
          <a:p>
            <a:pPr lvl="1"/>
            <a:r>
              <a:rPr lang="es-MX" dirty="0">
                <a:solidFill>
                  <a:srgbClr val="002060"/>
                </a:solidFill>
              </a:rPr>
              <a:t> </a:t>
            </a:r>
            <a:r>
              <a:rPr lang="es-MX" dirty="0" smtClean="0">
                <a:solidFill>
                  <a:srgbClr val="002060"/>
                </a:solidFill>
              </a:rPr>
              <a:t>Seguros</a:t>
            </a:r>
          </a:p>
          <a:p>
            <a:pPr lvl="1"/>
            <a:r>
              <a:rPr lang="es-MX" dirty="0">
                <a:solidFill>
                  <a:srgbClr val="002060"/>
                </a:solidFill>
              </a:rPr>
              <a:t> </a:t>
            </a:r>
            <a:r>
              <a:rPr lang="es-MX" dirty="0" smtClean="0">
                <a:solidFill>
                  <a:srgbClr val="002060"/>
                </a:solidFill>
              </a:rPr>
              <a:t>Servicios informáticos</a:t>
            </a:r>
          </a:p>
          <a:p>
            <a:pPr lvl="1"/>
            <a:r>
              <a:rPr lang="es-MX" dirty="0" smtClean="0">
                <a:solidFill>
                  <a:srgbClr val="002060"/>
                </a:solidFill>
              </a:rPr>
              <a:t>Servicios Financieros</a:t>
            </a:r>
          </a:p>
          <a:p>
            <a:pPr lvl="1"/>
            <a:r>
              <a:rPr lang="es-MX" dirty="0">
                <a:solidFill>
                  <a:srgbClr val="002060"/>
                </a:solidFill>
              </a:rPr>
              <a:t> </a:t>
            </a:r>
            <a:r>
              <a:rPr lang="es-MX" dirty="0" smtClean="0">
                <a:solidFill>
                  <a:srgbClr val="002060"/>
                </a:solidFill>
              </a:rPr>
              <a:t>Servicios personales, culturales y recreativos</a:t>
            </a:r>
          </a:p>
          <a:p>
            <a:pPr lvl="1"/>
            <a:endParaRPr lang="es-MX" dirty="0" smtClean="0"/>
          </a:p>
          <a:p>
            <a:pPr lvl="1"/>
            <a:endParaRPr lang="es-MX" dirty="0"/>
          </a:p>
        </p:txBody>
      </p:sp>
      <p:sp>
        <p:nvSpPr>
          <p:cNvPr id="7" name="Rectángulo 6"/>
          <p:cNvSpPr/>
          <p:nvPr/>
        </p:nvSpPr>
        <p:spPr>
          <a:xfrm>
            <a:off x="287805" y="1303881"/>
            <a:ext cx="7033283" cy="1015663"/>
          </a:xfrm>
          <a:prstGeom prst="rect">
            <a:avLst/>
          </a:prstGeom>
        </p:spPr>
        <p:txBody>
          <a:bodyPr wrap="square">
            <a:spAutoFit/>
          </a:bodyPr>
          <a:lstStyle/>
          <a:p>
            <a:pPr algn="just"/>
            <a:r>
              <a:rPr lang="es-MX" sz="2000" dirty="0">
                <a:solidFill>
                  <a:srgbClr val="002060"/>
                </a:solidFill>
                <a:latin typeface="+mj-lt"/>
              </a:rPr>
              <a:t>Recoge los ingresos y pagos derivados de la compraventa de servicios prestados entre los residentes de un país y los residentes de otro.</a:t>
            </a:r>
          </a:p>
        </p:txBody>
      </p:sp>
      <p:pic>
        <p:nvPicPr>
          <p:cNvPr id="13314" name="Picture 2" descr="• La balanza de servicios&#10;  recogerá todos los&#10;  ingresos y pagos&#10;  derivados de la&#10;  compraventa de servicios&#10;  prestados..."/>
          <p:cNvPicPr>
            <a:picLocks noChangeAspect="1" noChangeArrowheads="1"/>
          </p:cNvPicPr>
          <p:nvPr/>
        </p:nvPicPr>
        <p:blipFill rotWithShape="1">
          <a:blip r:embed="rId2">
            <a:extLst>
              <a:ext uri="{28A0092B-C50C-407E-A947-70E740481C1C}">
                <a14:useLocalDpi xmlns:a14="http://schemas.microsoft.com/office/drawing/2010/main" val="0"/>
              </a:ext>
            </a:extLst>
          </a:blip>
          <a:srcRect l="50318" t="23873" r="5478" b="34276"/>
          <a:stretch/>
        </p:blipFill>
        <p:spPr bwMode="auto">
          <a:xfrm>
            <a:off x="5508104" y="2636912"/>
            <a:ext cx="2752310" cy="19543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594768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539552" y="439548"/>
            <a:ext cx="4367906" cy="605306"/>
          </a:xfrm>
        </p:spPr>
        <p:txBody>
          <a:bodyPr>
            <a:noAutofit/>
          </a:bodyPr>
          <a:lstStyle/>
          <a:p>
            <a:r>
              <a:rPr lang="es-MX" sz="1800" dirty="0">
                <a:solidFill>
                  <a:srgbClr val="002060"/>
                </a:solidFill>
              </a:rPr>
              <a:t>1.3 Balanza de rentas</a:t>
            </a:r>
            <a:br>
              <a:rPr lang="es-MX" sz="1800" dirty="0">
                <a:solidFill>
                  <a:srgbClr val="002060"/>
                </a:solidFill>
              </a:rPr>
            </a:br>
            <a:endParaRPr lang="es-MX" sz="1800" dirty="0">
              <a:solidFill>
                <a:srgbClr val="002060"/>
              </a:solidFill>
            </a:endParaRPr>
          </a:p>
        </p:txBody>
      </p:sp>
      <p:sp>
        <p:nvSpPr>
          <p:cNvPr id="6" name="Marcador de contenido 2"/>
          <p:cNvSpPr>
            <a:spLocks noGrp="1"/>
          </p:cNvSpPr>
          <p:nvPr>
            <p:ph idx="1"/>
          </p:nvPr>
        </p:nvSpPr>
        <p:spPr>
          <a:xfrm>
            <a:off x="432694" y="4897184"/>
            <a:ext cx="8009408" cy="1484144"/>
          </a:xfrm>
        </p:spPr>
        <p:txBody>
          <a:bodyPr>
            <a:normAutofit fontScale="62500" lnSpcReduction="20000"/>
          </a:bodyPr>
          <a:lstStyle/>
          <a:p>
            <a:pPr marL="457200" lvl="1" indent="0" algn="just">
              <a:buNone/>
            </a:pPr>
            <a:r>
              <a:rPr lang="es-MX" sz="2600" dirty="0" smtClean="0">
                <a:solidFill>
                  <a:srgbClr val="002060"/>
                </a:solidFill>
              </a:rPr>
              <a:t>Rentas </a:t>
            </a:r>
            <a:r>
              <a:rPr lang="es-MX" sz="2600" dirty="0" smtClean="0">
                <a:solidFill>
                  <a:srgbClr val="002060"/>
                </a:solidFill>
              </a:rPr>
              <a:t>del trabajo (Remuneración </a:t>
            </a:r>
            <a:r>
              <a:rPr lang="es-MX" sz="2600" dirty="0">
                <a:solidFill>
                  <a:srgbClr val="002060"/>
                </a:solidFill>
              </a:rPr>
              <a:t>de los trabajadores fronterizos, estacionales y temporeros</a:t>
            </a:r>
            <a:endParaRPr lang="es-MX" sz="2600" dirty="0" smtClean="0">
              <a:solidFill>
                <a:srgbClr val="002060"/>
              </a:solidFill>
            </a:endParaRPr>
          </a:p>
          <a:p>
            <a:pPr marL="457200" lvl="1" indent="0" algn="just">
              <a:buNone/>
            </a:pPr>
            <a:r>
              <a:rPr lang="es-MX" sz="2600" dirty="0" smtClean="0">
                <a:solidFill>
                  <a:srgbClr val="002060"/>
                </a:solidFill>
              </a:rPr>
              <a:t>Rentas de inversión </a:t>
            </a:r>
            <a:r>
              <a:rPr lang="es-MX" sz="2600" dirty="0">
                <a:solidFill>
                  <a:srgbClr val="002060"/>
                </a:solidFill>
              </a:rPr>
              <a:t>(intereses, dividendos o beneficios) generadas por cada una de las rúbricas que se incluyen en la cuenta financiera (inversiones directas, inversiones en cartera y otras inversiones).</a:t>
            </a:r>
            <a:endParaRPr lang="es-MX" sz="2600" dirty="0" smtClean="0">
              <a:solidFill>
                <a:srgbClr val="002060"/>
              </a:solidFill>
            </a:endParaRPr>
          </a:p>
          <a:p>
            <a:pPr lvl="1"/>
            <a:endParaRPr lang="es-MX" dirty="0"/>
          </a:p>
        </p:txBody>
      </p:sp>
      <p:sp>
        <p:nvSpPr>
          <p:cNvPr id="5" name="Rectángulo 4"/>
          <p:cNvSpPr/>
          <p:nvPr/>
        </p:nvSpPr>
        <p:spPr>
          <a:xfrm>
            <a:off x="323528" y="1044854"/>
            <a:ext cx="6666785" cy="3539430"/>
          </a:xfrm>
          <a:prstGeom prst="rect">
            <a:avLst/>
          </a:prstGeom>
        </p:spPr>
        <p:txBody>
          <a:bodyPr wrap="square">
            <a:spAutoFit/>
          </a:bodyPr>
          <a:lstStyle/>
          <a:p>
            <a:r>
              <a:rPr lang="es-MX" sz="1600" dirty="0">
                <a:solidFill>
                  <a:srgbClr val="002060"/>
                </a:solidFill>
                <a:latin typeface="+mj-lt"/>
              </a:rPr>
              <a:t>Recoge los ingresos y pagos registrados en un país, en concepto de intereses, dividendos o beneficios generados por los factores de producción (trabajo y capital), o lo que es lo mismo, de inversiones realizadas por los residentes de un país en el resto del mundo o por los no residentes en el propio país.</a:t>
            </a:r>
          </a:p>
          <a:p>
            <a:endParaRPr lang="es-MX" sz="1600" dirty="0">
              <a:solidFill>
                <a:srgbClr val="002060"/>
              </a:solidFill>
              <a:latin typeface="+mj-lt"/>
            </a:endParaRPr>
          </a:p>
          <a:p>
            <a:endParaRPr lang="es-MX" sz="1600" dirty="0">
              <a:solidFill>
                <a:srgbClr val="002060"/>
              </a:solidFill>
              <a:latin typeface="+mj-lt"/>
            </a:endParaRPr>
          </a:p>
          <a:p>
            <a:pPr algn="just"/>
            <a:r>
              <a:rPr lang="es-MX" sz="1600" dirty="0">
                <a:solidFill>
                  <a:srgbClr val="002060"/>
                </a:solidFill>
                <a:latin typeface="+mj-lt"/>
              </a:rPr>
              <a:t>Los ingresos son las rentas recibidas por los poseedores de los factores de producción que son residentes y están invertidos en el extranjero, mientras que los pagos son las rentas que entregamos a los no residentes poseedores de los factores de producción y que están invertidos en nuestro país. Las rentas del trabajo recogen la remuneración de trabajadores transfronterizos ya sean estacionales o temporales.</a:t>
            </a:r>
          </a:p>
        </p:txBody>
      </p:sp>
      <p:pic>
        <p:nvPicPr>
          <p:cNvPr id="15362" name="Picture 2" descr="Resultado de imagen para balanza de rentas (trabajo capit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86592" y="2012154"/>
            <a:ext cx="1894422" cy="144733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268176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395536" y="476672"/>
            <a:ext cx="4367906" cy="605306"/>
          </a:xfrm>
        </p:spPr>
        <p:txBody>
          <a:bodyPr>
            <a:noAutofit/>
          </a:bodyPr>
          <a:lstStyle/>
          <a:p>
            <a:r>
              <a:rPr lang="es-MX" sz="1800" dirty="0">
                <a:solidFill>
                  <a:srgbClr val="002060"/>
                </a:solidFill>
              </a:rPr>
              <a:t>1.4 Balanza de transferencias</a:t>
            </a:r>
            <a:br>
              <a:rPr lang="es-MX" sz="1800" dirty="0">
                <a:solidFill>
                  <a:srgbClr val="002060"/>
                </a:solidFill>
              </a:rPr>
            </a:br>
            <a:endParaRPr lang="es-MX" sz="1800" dirty="0">
              <a:solidFill>
                <a:srgbClr val="002060"/>
              </a:solidFill>
            </a:endParaRPr>
          </a:p>
        </p:txBody>
      </p:sp>
      <p:sp>
        <p:nvSpPr>
          <p:cNvPr id="5" name="Rectángulo 4"/>
          <p:cNvSpPr/>
          <p:nvPr/>
        </p:nvSpPr>
        <p:spPr>
          <a:xfrm>
            <a:off x="539552" y="1081978"/>
            <a:ext cx="8064896" cy="3139321"/>
          </a:xfrm>
          <a:prstGeom prst="rect">
            <a:avLst/>
          </a:prstGeom>
        </p:spPr>
        <p:txBody>
          <a:bodyPr wrap="square">
            <a:spAutoFit/>
          </a:bodyPr>
          <a:lstStyle/>
          <a:p>
            <a:pPr algn="just"/>
            <a:r>
              <a:rPr lang="es-MX" dirty="0">
                <a:solidFill>
                  <a:srgbClr val="002060"/>
                </a:solidFill>
              </a:rPr>
              <a:t>Incluye los ingresos y pagos procedentes de transferencias corrientes entre residentes y no residentes, ya sean transferencias privadas o gubernamentales. Se trata de transferencias de bienes o de dinero que se realizan a título gratuito. </a:t>
            </a:r>
          </a:p>
          <a:p>
            <a:pPr algn="just"/>
            <a:endParaRPr lang="es-MX" dirty="0">
              <a:solidFill>
                <a:srgbClr val="002060"/>
              </a:solidFill>
            </a:endParaRPr>
          </a:p>
          <a:p>
            <a:pPr algn="just"/>
            <a:endParaRPr lang="es-MX" dirty="0">
              <a:solidFill>
                <a:srgbClr val="002060"/>
              </a:solidFill>
            </a:endParaRPr>
          </a:p>
          <a:p>
            <a:pPr algn="just"/>
            <a:r>
              <a:rPr lang="es-MX" dirty="0">
                <a:solidFill>
                  <a:srgbClr val="002060"/>
                </a:solidFill>
              </a:rPr>
              <a:t>Sólo se recogen aquí las transferencias corrientes. Las transferencias corrientes pueden ser privadas (remesas de emigrantes, herencias, premios científicos o literarios, premios de juegos de azar, prestaciones o cotizaciones a la Seguridad Social, cotizaciones a acciones benéficas, culturales etc.) o públicas. </a:t>
            </a:r>
          </a:p>
        </p:txBody>
      </p:sp>
      <p:pic>
        <p:nvPicPr>
          <p:cNvPr id="14338" name="Picture 2" descr="Resultado de imagen para balanza de transferenci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03508" y="5094506"/>
            <a:ext cx="1759934" cy="147114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4340" name="Picture 4" descr="Resultado de imagen para balanza de transferenci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4437112"/>
            <a:ext cx="1859679" cy="139296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17841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502920" y="476672"/>
            <a:ext cx="8183880" cy="5688632"/>
          </a:xfrm>
        </p:spPr>
        <p:txBody>
          <a:bodyPr>
            <a:normAutofit/>
          </a:bodyPr>
          <a:lstStyle/>
          <a:p>
            <a:pPr algn="ctr"/>
            <a:r>
              <a:rPr lang="es-MX" b="1" dirty="0" smtClean="0">
                <a:solidFill>
                  <a:schemeClr val="accent1">
                    <a:lumMod val="60000"/>
                    <a:lumOff val="40000"/>
                  </a:schemeClr>
                </a:solidFill>
              </a:rPr>
              <a:t>Perspectiva convencional</a:t>
            </a:r>
            <a:br>
              <a:rPr lang="es-MX" b="1" dirty="0" smtClean="0">
                <a:solidFill>
                  <a:schemeClr val="accent1">
                    <a:lumMod val="60000"/>
                    <a:lumOff val="40000"/>
                  </a:schemeClr>
                </a:solidFill>
              </a:rPr>
            </a:br>
            <a:r>
              <a:rPr lang="es-MX" dirty="0" smtClean="0">
                <a:solidFill>
                  <a:schemeClr val="tx1"/>
                </a:solidFill>
              </a:rPr>
              <a:t/>
            </a:r>
            <a:br>
              <a:rPr lang="es-MX" dirty="0" smtClean="0">
                <a:solidFill>
                  <a:schemeClr val="tx1"/>
                </a:solidFill>
              </a:rPr>
            </a:br>
            <a:r>
              <a:rPr lang="es-MX" dirty="0" smtClean="0">
                <a:solidFill>
                  <a:srgbClr val="002060"/>
                </a:solidFill>
              </a:rPr>
              <a:t>Como ente económico el ser humano carece de emociones y sentimientos y la toma de decisiones se basa en un principio utilitarista:</a:t>
            </a:r>
            <a:br>
              <a:rPr lang="es-MX" dirty="0" smtClean="0">
                <a:solidFill>
                  <a:srgbClr val="002060"/>
                </a:solidFill>
              </a:rPr>
            </a:br>
            <a:r>
              <a:rPr lang="es-MX" dirty="0" smtClean="0">
                <a:solidFill>
                  <a:srgbClr val="002060"/>
                </a:solidFill>
              </a:rPr>
              <a:t/>
            </a:r>
            <a:br>
              <a:rPr lang="es-MX" dirty="0" smtClean="0">
                <a:solidFill>
                  <a:srgbClr val="002060"/>
                </a:solidFill>
              </a:rPr>
            </a:br>
            <a:r>
              <a:rPr lang="es-MX" dirty="0" smtClean="0">
                <a:solidFill>
                  <a:srgbClr val="002060"/>
                </a:solidFill>
              </a:rPr>
              <a:t>Racionalidad Económica</a:t>
            </a:r>
            <a:br>
              <a:rPr lang="es-MX" dirty="0" smtClean="0">
                <a:solidFill>
                  <a:srgbClr val="002060"/>
                </a:solidFill>
              </a:rPr>
            </a:br>
            <a:r>
              <a:rPr lang="es-MX" sz="2800" dirty="0" smtClean="0">
                <a:solidFill>
                  <a:srgbClr val="002060"/>
                </a:solidFill>
              </a:rPr>
              <a:t>(Ente de consumo, Ente de producción)</a:t>
            </a:r>
            <a:br>
              <a:rPr lang="es-MX" sz="2800" dirty="0" smtClean="0">
                <a:solidFill>
                  <a:srgbClr val="002060"/>
                </a:solidFill>
              </a:rPr>
            </a:br>
            <a:endParaRPr lang="es-MX" sz="2800" dirty="0">
              <a:solidFill>
                <a:srgbClr val="002060"/>
              </a:solidFill>
            </a:endParaRPr>
          </a:p>
        </p:txBody>
      </p:sp>
    </p:spTree>
    <p:extLst>
      <p:ext uri="{BB962C8B-B14F-4D97-AF65-F5344CB8AC3E}">
        <p14:creationId xmlns:p14="http://schemas.microsoft.com/office/powerpoint/2010/main" val="5495525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2051720" y="692696"/>
            <a:ext cx="4613097" cy="648072"/>
          </a:xfrm>
        </p:spPr>
        <p:txBody>
          <a:bodyPr>
            <a:noAutofit/>
          </a:bodyPr>
          <a:lstStyle/>
          <a:p>
            <a:pPr algn="ctr"/>
            <a:r>
              <a:rPr lang="es-MX" sz="2100" dirty="0">
                <a:solidFill>
                  <a:srgbClr val="002060"/>
                </a:solidFill>
              </a:rPr>
              <a:t>2. Cuenta de capital </a:t>
            </a:r>
            <a:r>
              <a:rPr lang="es-MX" sz="1800" dirty="0">
                <a:solidFill>
                  <a:srgbClr val="002060"/>
                </a:solidFill>
              </a:rPr>
              <a:t/>
            </a:r>
            <a:br>
              <a:rPr lang="es-MX" sz="1800" dirty="0">
                <a:solidFill>
                  <a:srgbClr val="002060"/>
                </a:solidFill>
              </a:rPr>
            </a:br>
            <a:endParaRPr lang="es-MX" sz="1800" dirty="0">
              <a:solidFill>
                <a:srgbClr val="002060"/>
              </a:solidFill>
            </a:endParaRPr>
          </a:p>
        </p:txBody>
      </p:sp>
      <p:sp>
        <p:nvSpPr>
          <p:cNvPr id="5" name="Rectángulo 4"/>
          <p:cNvSpPr/>
          <p:nvPr/>
        </p:nvSpPr>
        <p:spPr>
          <a:xfrm>
            <a:off x="611560" y="1385333"/>
            <a:ext cx="7920880" cy="1754326"/>
          </a:xfrm>
          <a:prstGeom prst="rect">
            <a:avLst/>
          </a:prstGeom>
        </p:spPr>
        <p:txBody>
          <a:bodyPr wrap="square">
            <a:spAutoFit/>
          </a:bodyPr>
          <a:lstStyle/>
          <a:p>
            <a:pPr algn="just"/>
            <a:r>
              <a:rPr lang="es-MX" dirty="0">
                <a:solidFill>
                  <a:srgbClr val="002060"/>
                </a:solidFill>
                <a:latin typeface="+mj-lt"/>
              </a:rPr>
              <a:t>En ésta se recogen las transferencias de capital y la adquisición de activos inmateriales no producidos (terrenos y recursos del subsuelo). Las transferencias de capital engloban todas aquellas transferencias que tienen como finalidad la financiación de un bien de inversión, entre ellas se incluyen las recibidas de organismos internacionales con el fin de construir infraestructuras.</a:t>
            </a:r>
          </a:p>
        </p:txBody>
      </p:sp>
      <p:pic>
        <p:nvPicPr>
          <p:cNvPr id="6" name="Picture 2" descr="Resultado de imagen para cuenta de capital"/>
          <p:cNvPicPr>
            <a:picLocks noChangeAspect="1" noChangeArrowheads="1"/>
          </p:cNvPicPr>
          <p:nvPr/>
        </p:nvPicPr>
        <p:blipFill rotWithShape="1">
          <a:blip r:embed="rId2">
            <a:extLst>
              <a:ext uri="{28A0092B-C50C-407E-A947-70E740481C1C}">
                <a14:useLocalDpi xmlns:a14="http://schemas.microsoft.com/office/drawing/2010/main" val="0"/>
              </a:ext>
            </a:extLst>
          </a:blip>
          <a:srcRect l="29330" t="47891" r="43553" b="33040"/>
          <a:stretch/>
        </p:blipFill>
        <p:spPr bwMode="auto">
          <a:xfrm>
            <a:off x="1259632" y="4054431"/>
            <a:ext cx="1960085" cy="124677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Resultado de imagen para cuenta de capital"/>
          <p:cNvPicPr>
            <a:picLocks noChangeAspect="1" noChangeArrowheads="1"/>
          </p:cNvPicPr>
          <p:nvPr/>
        </p:nvPicPr>
        <p:blipFill rotWithShape="1">
          <a:blip r:embed="rId2">
            <a:extLst>
              <a:ext uri="{28A0092B-C50C-407E-A947-70E740481C1C}">
                <a14:useLocalDpi xmlns:a14="http://schemas.microsoft.com/office/drawing/2010/main" val="0"/>
              </a:ext>
            </a:extLst>
          </a:blip>
          <a:srcRect l="56632" t="47646" r="13094" b="32790"/>
          <a:stretch/>
        </p:blipFill>
        <p:spPr bwMode="auto">
          <a:xfrm>
            <a:off x="3564403" y="4054431"/>
            <a:ext cx="1574443" cy="124677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Resultado de imagen para cuenta de capital"/>
          <p:cNvPicPr>
            <a:picLocks noChangeAspect="1" noChangeArrowheads="1"/>
          </p:cNvPicPr>
          <p:nvPr/>
        </p:nvPicPr>
        <p:blipFill rotWithShape="1">
          <a:blip r:embed="rId2">
            <a:extLst>
              <a:ext uri="{28A0092B-C50C-407E-A947-70E740481C1C}">
                <a14:useLocalDpi xmlns:a14="http://schemas.microsoft.com/office/drawing/2010/main" val="0"/>
              </a:ext>
            </a:extLst>
          </a:blip>
          <a:srcRect l="25833" t="53837" r="71010" b="39725"/>
          <a:stretch/>
        </p:blipFill>
        <p:spPr bwMode="auto">
          <a:xfrm>
            <a:off x="5360152" y="4429612"/>
            <a:ext cx="324579" cy="49641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esultado de imagen para cuenta de capital"/>
          <p:cNvPicPr>
            <a:picLocks noChangeAspect="1" noChangeArrowheads="1"/>
          </p:cNvPicPr>
          <p:nvPr/>
        </p:nvPicPr>
        <p:blipFill rotWithShape="1">
          <a:blip r:embed="rId2">
            <a:extLst>
              <a:ext uri="{28A0092B-C50C-407E-A947-70E740481C1C}">
                <a14:useLocalDpi xmlns:a14="http://schemas.microsoft.com/office/drawing/2010/main" val="0"/>
              </a:ext>
            </a:extLst>
          </a:blip>
          <a:srcRect l="3221" t="48886" r="75235" b="34275"/>
          <a:stretch/>
        </p:blipFill>
        <p:spPr bwMode="auto">
          <a:xfrm>
            <a:off x="6228184" y="4054432"/>
            <a:ext cx="1178134" cy="124677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672538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18752" y="1389996"/>
            <a:ext cx="8213687" cy="1477328"/>
          </a:xfrm>
          <a:prstGeom prst="rect">
            <a:avLst/>
          </a:prstGeom>
        </p:spPr>
        <p:txBody>
          <a:bodyPr wrap="square">
            <a:spAutoFit/>
          </a:bodyPr>
          <a:lstStyle/>
          <a:p>
            <a:pPr algn="just"/>
            <a:r>
              <a:rPr lang="es-MX" dirty="0">
                <a:solidFill>
                  <a:srgbClr val="002060"/>
                </a:solidFill>
              </a:rPr>
              <a:t>Se contabilizan en ella las variaciones de activos y pasivos financieros del país, debidas, esencialmente a operaciones de compraventa de títulos de distinta índole (acciones, obligaciones, propiedad de inmuebles, préstamos) y a la entrada o salida de reservas (moneda internacional). </a:t>
            </a:r>
          </a:p>
        </p:txBody>
      </p:sp>
      <p:sp>
        <p:nvSpPr>
          <p:cNvPr id="6" name="Título 1"/>
          <p:cNvSpPr>
            <a:spLocks noGrp="1"/>
          </p:cNvSpPr>
          <p:nvPr>
            <p:ph type="title"/>
          </p:nvPr>
        </p:nvSpPr>
        <p:spPr>
          <a:xfrm>
            <a:off x="1979712" y="548680"/>
            <a:ext cx="4705820" cy="490507"/>
          </a:xfrm>
        </p:spPr>
        <p:txBody>
          <a:bodyPr>
            <a:noAutofit/>
          </a:bodyPr>
          <a:lstStyle/>
          <a:p>
            <a:pPr algn="ctr"/>
            <a:r>
              <a:rPr lang="es-MX" sz="1800" dirty="0">
                <a:solidFill>
                  <a:srgbClr val="002060"/>
                </a:solidFill>
              </a:rPr>
              <a:t>3. Cuenta Financiera</a:t>
            </a:r>
            <a:br>
              <a:rPr lang="es-MX" sz="1800" dirty="0">
                <a:solidFill>
                  <a:srgbClr val="002060"/>
                </a:solidFill>
              </a:rPr>
            </a:br>
            <a:endParaRPr lang="es-MX" sz="1800" dirty="0">
              <a:solidFill>
                <a:srgbClr val="002060"/>
              </a:solidFill>
            </a:endParaRPr>
          </a:p>
        </p:txBody>
      </p:sp>
      <p:sp>
        <p:nvSpPr>
          <p:cNvPr id="5" name="Rectángulo 4"/>
          <p:cNvSpPr/>
          <p:nvPr/>
        </p:nvSpPr>
        <p:spPr>
          <a:xfrm>
            <a:off x="2010839" y="3284984"/>
            <a:ext cx="6780727" cy="830997"/>
          </a:xfrm>
          <a:prstGeom prst="rect">
            <a:avLst/>
          </a:prstGeom>
        </p:spPr>
        <p:txBody>
          <a:bodyPr wrap="square">
            <a:spAutoFit/>
          </a:bodyPr>
          <a:lstStyle/>
          <a:p>
            <a:pPr algn="just"/>
            <a:r>
              <a:rPr lang="es-MX" sz="1600" dirty="0">
                <a:solidFill>
                  <a:srgbClr val="002060"/>
                </a:solidFill>
              </a:rPr>
              <a:t>La cuenta financiera incluye las partidas siguientes: inversiones directas, inversiones de cartera, derivados financieros, variación de reservas y otras inversiones. </a:t>
            </a:r>
          </a:p>
        </p:txBody>
      </p:sp>
      <p:pic>
        <p:nvPicPr>
          <p:cNvPr id="8" name="Picture 2" descr="Resultado de imagen para balanza de pagos"/>
          <p:cNvPicPr>
            <a:picLocks noChangeAspect="1" noChangeArrowheads="1"/>
          </p:cNvPicPr>
          <p:nvPr/>
        </p:nvPicPr>
        <p:blipFill rotWithShape="1">
          <a:blip r:embed="rId2">
            <a:extLst>
              <a:ext uri="{28A0092B-C50C-407E-A947-70E740481C1C}">
                <a14:useLocalDpi xmlns:a14="http://schemas.microsoft.com/office/drawing/2010/main" val="0"/>
              </a:ext>
            </a:extLst>
          </a:blip>
          <a:srcRect t="83953" r="12968" b="284"/>
          <a:stretch/>
        </p:blipFill>
        <p:spPr bwMode="auto">
          <a:xfrm>
            <a:off x="1691680" y="4437112"/>
            <a:ext cx="5588394"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552472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2"/>
          <p:cNvSpPr>
            <a:spLocks noGrp="1"/>
          </p:cNvSpPr>
          <p:nvPr>
            <p:ph idx="1"/>
          </p:nvPr>
        </p:nvSpPr>
        <p:spPr>
          <a:xfrm>
            <a:off x="175012" y="1378845"/>
            <a:ext cx="8429435" cy="3815367"/>
          </a:xfrm>
        </p:spPr>
        <p:txBody>
          <a:bodyPr>
            <a:noAutofit/>
          </a:bodyPr>
          <a:lstStyle/>
          <a:p>
            <a:pPr lvl="1"/>
            <a:r>
              <a:rPr lang="es-MX" sz="1600" dirty="0">
                <a:solidFill>
                  <a:srgbClr val="002060"/>
                </a:solidFill>
                <a:latin typeface="Arial" panose="020B0604020202020204" pitchFamily="34" charset="0"/>
              </a:rPr>
              <a:t>Inversiones directas. Realizada por empresas o particulares en otros países.</a:t>
            </a:r>
          </a:p>
          <a:p>
            <a:pPr marL="342900" lvl="1" indent="0">
              <a:buNone/>
            </a:pPr>
            <a:endParaRPr lang="es-MX" sz="1600" dirty="0">
              <a:solidFill>
                <a:srgbClr val="002060"/>
              </a:solidFill>
              <a:latin typeface="Arial" panose="020B0604020202020204" pitchFamily="34" charset="0"/>
            </a:endParaRPr>
          </a:p>
          <a:p>
            <a:pPr lvl="1" algn="just"/>
            <a:r>
              <a:rPr lang="es-MX" sz="1600" dirty="0">
                <a:solidFill>
                  <a:srgbClr val="002060"/>
                </a:solidFill>
                <a:latin typeface="Arial" panose="020B0604020202020204" pitchFamily="34" charset="0"/>
              </a:rPr>
              <a:t>Inversiones en cartera. Transacciones en valores negociables: acciones, bonos, etc…</a:t>
            </a:r>
          </a:p>
          <a:p>
            <a:pPr marL="342900" lvl="1" indent="0" algn="just">
              <a:buNone/>
            </a:pPr>
            <a:endParaRPr lang="es-MX" sz="1600" dirty="0">
              <a:solidFill>
                <a:srgbClr val="002060"/>
              </a:solidFill>
              <a:latin typeface="Arial" panose="020B0604020202020204" pitchFamily="34" charset="0"/>
            </a:endParaRPr>
          </a:p>
          <a:p>
            <a:pPr lvl="1" algn="just"/>
            <a:r>
              <a:rPr lang="es-MX" sz="1600" dirty="0">
                <a:solidFill>
                  <a:srgbClr val="002060"/>
                </a:solidFill>
                <a:latin typeface="Arial" panose="020B0604020202020204" pitchFamily="34" charset="0"/>
              </a:rPr>
              <a:t>Derivados financieros. </a:t>
            </a:r>
            <a:r>
              <a:rPr lang="es-MX" sz="1600" dirty="0">
                <a:solidFill>
                  <a:srgbClr val="002060"/>
                </a:solidFill>
              </a:rPr>
              <a:t>Incluyen las opciones, los futuros financieros, los ya sean sobre acciones o sobre valores, las compraventas de divisas a plazo, los acuerdos de tipos de interés futuro, las permutas financieras de moneda o de tipos de interés y cualquier otra permuta financiera, sea sobre índices, cotizaciones medias, o cualquier otra clase de activos. </a:t>
            </a:r>
          </a:p>
          <a:p>
            <a:pPr marL="342900" lvl="1" indent="0" algn="just">
              <a:buNone/>
            </a:pPr>
            <a:endParaRPr lang="es-MX" sz="1600" dirty="0">
              <a:solidFill>
                <a:srgbClr val="002060"/>
              </a:solidFill>
              <a:latin typeface="Arial" panose="020B0604020202020204" pitchFamily="34" charset="0"/>
            </a:endParaRPr>
          </a:p>
          <a:p>
            <a:pPr lvl="1"/>
            <a:r>
              <a:rPr lang="es-MX" sz="1600" dirty="0">
                <a:solidFill>
                  <a:srgbClr val="002060"/>
                </a:solidFill>
                <a:latin typeface="Arial" panose="020B0604020202020204" pitchFamily="34" charset="0"/>
              </a:rPr>
              <a:t>Variación de reservas. Fondos en divisas almacenados por el banco central de cada país como resultado de las operaciones internacionales</a:t>
            </a:r>
          </a:p>
          <a:p>
            <a:pPr marL="342900" lvl="1" indent="0">
              <a:buNone/>
            </a:pPr>
            <a:endParaRPr lang="es-MX" sz="1600" dirty="0">
              <a:solidFill>
                <a:srgbClr val="002060"/>
              </a:solidFill>
              <a:latin typeface="Arial" panose="020B0604020202020204" pitchFamily="34" charset="0"/>
            </a:endParaRPr>
          </a:p>
          <a:p>
            <a:pPr lvl="1"/>
            <a:r>
              <a:rPr lang="es-MX" sz="1600" dirty="0">
                <a:solidFill>
                  <a:srgbClr val="002060"/>
                </a:solidFill>
                <a:latin typeface="Arial" panose="020B0604020202020204" pitchFamily="34" charset="0"/>
              </a:rPr>
              <a:t>Otras inversiones. Recoge las partidas no incluidas de los anteriores, en el exterior y del exterior</a:t>
            </a:r>
          </a:p>
          <a:p>
            <a:pPr marL="342900" lvl="1" indent="0">
              <a:buNone/>
            </a:pPr>
            <a:endParaRPr lang="es-MX" sz="1600" dirty="0">
              <a:solidFill>
                <a:srgbClr val="002060"/>
              </a:solidFill>
            </a:endParaRPr>
          </a:p>
        </p:txBody>
      </p:sp>
    </p:spTree>
    <p:extLst>
      <p:ext uri="{BB962C8B-B14F-4D97-AF65-F5344CB8AC3E}">
        <p14:creationId xmlns:p14="http://schemas.microsoft.com/office/powerpoint/2010/main" val="123129843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1259632" y="575677"/>
            <a:ext cx="6004052" cy="909107"/>
          </a:xfrm>
        </p:spPr>
        <p:txBody>
          <a:bodyPr>
            <a:noAutofit/>
          </a:bodyPr>
          <a:lstStyle/>
          <a:p>
            <a:pPr algn="ctr"/>
            <a:r>
              <a:rPr lang="es-MX" sz="2100" dirty="0">
                <a:solidFill>
                  <a:srgbClr val="002060"/>
                </a:solidFill>
              </a:rPr>
              <a:t>4. Cuenta de errores y omisiones</a:t>
            </a:r>
            <a:r>
              <a:rPr lang="es-MX" sz="1800" dirty="0">
                <a:solidFill>
                  <a:srgbClr val="002060"/>
                </a:solidFill>
              </a:rPr>
              <a:t/>
            </a:r>
            <a:br>
              <a:rPr lang="es-MX" sz="1800" dirty="0">
                <a:solidFill>
                  <a:srgbClr val="002060"/>
                </a:solidFill>
              </a:rPr>
            </a:br>
            <a:endParaRPr lang="es-MX" sz="1800" dirty="0">
              <a:solidFill>
                <a:srgbClr val="002060"/>
              </a:solidFill>
            </a:endParaRPr>
          </a:p>
        </p:txBody>
      </p:sp>
      <p:sp>
        <p:nvSpPr>
          <p:cNvPr id="4" name="Rectángulo 3"/>
          <p:cNvSpPr/>
          <p:nvPr/>
        </p:nvSpPr>
        <p:spPr>
          <a:xfrm>
            <a:off x="611560" y="1340768"/>
            <a:ext cx="7907815" cy="2800767"/>
          </a:xfrm>
          <a:prstGeom prst="rect">
            <a:avLst/>
          </a:prstGeom>
        </p:spPr>
        <p:txBody>
          <a:bodyPr wrap="square">
            <a:spAutoFit/>
          </a:bodyPr>
          <a:lstStyle/>
          <a:p>
            <a:pPr algn="just"/>
            <a:r>
              <a:rPr lang="es-MX" sz="1600" dirty="0">
                <a:solidFill>
                  <a:srgbClr val="002060"/>
                </a:solidFill>
                <a:latin typeface="+mj-lt"/>
              </a:rPr>
              <a:t>Abarca lo que se conoce como el capital determinado, es un ajuste por la discrepancia estadística de todas las demás cuentas de la balanza de pagos.</a:t>
            </a:r>
          </a:p>
          <a:p>
            <a:pPr algn="just"/>
            <a:endParaRPr lang="es-MX" sz="1600" dirty="0">
              <a:solidFill>
                <a:srgbClr val="002060"/>
              </a:solidFill>
              <a:latin typeface="+mj-lt"/>
            </a:endParaRPr>
          </a:p>
          <a:p>
            <a:pPr algn="just"/>
            <a:endParaRPr lang="es-MX" sz="1600" dirty="0">
              <a:solidFill>
                <a:srgbClr val="002060"/>
              </a:solidFill>
              <a:latin typeface="+mj-lt"/>
            </a:endParaRPr>
          </a:p>
          <a:p>
            <a:pPr algn="just"/>
            <a:r>
              <a:rPr lang="es-MX" sz="1600" dirty="0">
                <a:solidFill>
                  <a:srgbClr val="002060"/>
                </a:solidFill>
                <a:latin typeface="+mj-lt"/>
              </a:rPr>
              <a:t>El sistema de anotación de la balanza de pagos es de partida doble, es decir, cada anotación tiene su contrapartida, por lo que si la información estadística es correcta el saldo es cero, en la práctica no es así, por lo que, debido a las deficiencias en los sistemas de información, resulta necesario utilizar esta partida para corregir las diferencias. Este renglón de la balanza de pagos establece las correcciones para determinar el saldo ajustado.</a:t>
            </a:r>
          </a:p>
        </p:txBody>
      </p:sp>
      <p:sp>
        <p:nvSpPr>
          <p:cNvPr id="6" name="Rectángulo 5"/>
          <p:cNvSpPr/>
          <p:nvPr/>
        </p:nvSpPr>
        <p:spPr>
          <a:xfrm>
            <a:off x="4111579" y="4445626"/>
            <a:ext cx="4204837" cy="1077218"/>
          </a:xfrm>
          <a:prstGeom prst="rect">
            <a:avLst/>
          </a:prstGeom>
        </p:spPr>
        <p:txBody>
          <a:bodyPr wrap="square">
            <a:spAutoFit/>
          </a:bodyPr>
          <a:lstStyle/>
          <a:p>
            <a:pPr algn="just"/>
            <a:r>
              <a:rPr lang="es-MX" sz="1600" dirty="0">
                <a:solidFill>
                  <a:srgbClr val="002060"/>
                </a:solidFill>
              </a:rPr>
              <a:t>Simplemente constituye una partida de ajuste para las operaciones no registradas, de forma que la balanza de pagos siempre esté cuadrada.</a:t>
            </a:r>
          </a:p>
        </p:txBody>
      </p:sp>
      <p:pic>
        <p:nvPicPr>
          <p:cNvPr id="9220" name="Picture 4" descr="Resultado de imagen para cuenta de errores y omisiones"/>
          <p:cNvPicPr>
            <a:picLocks noChangeAspect="1" noChangeArrowheads="1"/>
          </p:cNvPicPr>
          <p:nvPr/>
        </p:nvPicPr>
        <p:blipFill rotWithShape="1">
          <a:blip r:embed="rId2">
            <a:extLst>
              <a:ext uri="{28A0092B-C50C-407E-A947-70E740481C1C}">
                <a14:useLocalDpi xmlns:a14="http://schemas.microsoft.com/office/drawing/2010/main" val="0"/>
              </a:ext>
            </a:extLst>
          </a:blip>
          <a:srcRect l="4858" t="25112" r="58691" b="14251"/>
          <a:stretch/>
        </p:blipFill>
        <p:spPr bwMode="auto">
          <a:xfrm>
            <a:off x="611560" y="4365104"/>
            <a:ext cx="1661375" cy="15551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235508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229600" cy="504056"/>
          </a:xfrm>
        </p:spPr>
        <p:txBody>
          <a:bodyPr>
            <a:normAutofit fontScale="90000"/>
          </a:bodyPr>
          <a:lstStyle/>
          <a:p>
            <a:pPr algn="ctr"/>
            <a:r>
              <a:rPr lang="es-MX" b="1" dirty="0" smtClean="0">
                <a:solidFill>
                  <a:srgbClr val="002060"/>
                </a:solidFill>
                <a:latin typeface="Arial" pitchFamily="34" charset="0"/>
                <a:cs typeface="Arial" pitchFamily="34" charset="0"/>
              </a:rPr>
              <a:t>Fuentes</a:t>
            </a:r>
            <a:endParaRPr lang="es-MX" b="1"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a:xfrm>
            <a:off x="179512" y="1412776"/>
            <a:ext cx="8507288" cy="5161760"/>
          </a:xfrm>
        </p:spPr>
        <p:txBody>
          <a:bodyPr>
            <a:noAutofit/>
          </a:bodyPr>
          <a:lstStyle/>
          <a:p>
            <a:pPr algn="just"/>
            <a:r>
              <a:rPr lang="es-MX" sz="1400" dirty="0" smtClean="0">
                <a:solidFill>
                  <a:srgbClr val="002060"/>
                </a:solidFill>
                <a:latin typeface="Arial Narrow" pitchFamily="34" charset="0"/>
                <a:cs typeface="Arial" pitchFamily="34" charset="0"/>
              </a:rPr>
              <a:t>Ministerio de Economía y </a:t>
            </a:r>
            <a:r>
              <a:rPr lang="es-MX" sz="1400" dirty="0" smtClean="0">
                <a:solidFill>
                  <a:srgbClr val="002060"/>
                </a:solidFill>
                <a:latin typeface="Arial Narrow" pitchFamily="34" charset="0"/>
                <a:cs typeface="Arial" pitchFamily="34" charset="0"/>
              </a:rPr>
              <a:t>Finanzas (2016) [En línea] </a:t>
            </a:r>
            <a:r>
              <a:rPr lang="es-MX" sz="1400" dirty="0" smtClean="0">
                <a:solidFill>
                  <a:srgbClr val="002060"/>
                </a:solidFill>
                <a:latin typeface="Arial Narrow" pitchFamily="34" charset="0"/>
                <a:cs typeface="Arial" pitchFamily="34" charset="0"/>
                <a:hlinkClick r:id="rId2"/>
              </a:rPr>
              <a:t>http</a:t>
            </a:r>
            <a:r>
              <a:rPr lang="es-MX" sz="1400" dirty="0">
                <a:solidFill>
                  <a:srgbClr val="002060"/>
                </a:solidFill>
                <a:latin typeface="Arial Narrow" pitchFamily="34" charset="0"/>
                <a:cs typeface="Arial" pitchFamily="34" charset="0"/>
                <a:hlinkClick r:id="rId2"/>
              </a:rPr>
              <a:t>://www.mef.gob.pe/index.php?option=com_content&amp;view=section&amp;id=26&amp;Itemid=100694</a:t>
            </a:r>
            <a:endParaRPr lang="es-MX" sz="1400" dirty="0">
              <a:solidFill>
                <a:srgbClr val="002060"/>
              </a:solidFill>
              <a:latin typeface="Arial Narrow" pitchFamily="34" charset="0"/>
              <a:cs typeface="Arial" pitchFamily="34" charset="0"/>
            </a:endParaRPr>
          </a:p>
          <a:p>
            <a:pPr algn="just"/>
            <a:r>
              <a:rPr lang="es-MX" sz="1400" dirty="0" smtClean="0">
                <a:solidFill>
                  <a:srgbClr val="002060"/>
                </a:solidFill>
                <a:latin typeface="Arial Narrow" pitchFamily="34" charset="0"/>
                <a:cs typeface="Arial" pitchFamily="34" charset="0"/>
              </a:rPr>
              <a:t>El Financiero, Los indicadores económicos del presidente Enrique Peña Nieto. </a:t>
            </a:r>
            <a:r>
              <a:rPr lang="es-MX" sz="1400" dirty="0" smtClean="0">
                <a:solidFill>
                  <a:srgbClr val="002060"/>
                </a:solidFill>
                <a:latin typeface="Arial Narrow" pitchFamily="34" charset="0"/>
                <a:cs typeface="Arial" pitchFamily="34" charset="0"/>
              </a:rPr>
              <a:t>[En línea] </a:t>
            </a:r>
            <a:r>
              <a:rPr lang="es-MX" sz="1400" u="sng" dirty="0" smtClean="0">
                <a:solidFill>
                  <a:srgbClr val="002060"/>
                </a:solidFill>
                <a:latin typeface="Arial Narrow" pitchFamily="34" charset="0"/>
                <a:hlinkClick r:id="rId3"/>
              </a:rPr>
              <a:t>http</a:t>
            </a:r>
            <a:r>
              <a:rPr lang="es-MX" sz="1400" u="sng" dirty="0">
                <a:solidFill>
                  <a:srgbClr val="002060"/>
                </a:solidFill>
                <a:latin typeface="Arial Narrow" pitchFamily="34" charset="0"/>
                <a:hlinkClick r:id="rId3"/>
              </a:rPr>
              <a:t>://www.elfinanciero.com.mx/opinion/los-indicadores-economicos-del-presidente-pena-nieto.html</a:t>
            </a:r>
            <a:endParaRPr lang="es-MX" sz="1400" dirty="0">
              <a:solidFill>
                <a:srgbClr val="002060"/>
              </a:solidFill>
              <a:latin typeface="Arial Narrow" pitchFamily="34" charset="0"/>
            </a:endParaRPr>
          </a:p>
          <a:p>
            <a:pPr algn="just"/>
            <a:r>
              <a:rPr lang="es-MX" sz="1400" dirty="0" smtClean="0">
                <a:solidFill>
                  <a:srgbClr val="002060"/>
                </a:solidFill>
                <a:latin typeface="Arial Narrow" pitchFamily="34" charset="0"/>
              </a:rPr>
              <a:t>INEGI, </a:t>
            </a:r>
            <a:r>
              <a:rPr lang="es-MX" sz="1400" dirty="0" smtClean="0">
                <a:solidFill>
                  <a:srgbClr val="002060"/>
                </a:solidFill>
                <a:latin typeface="Arial Narrow" pitchFamily="34" charset="0"/>
              </a:rPr>
              <a:t>(2015) El </a:t>
            </a:r>
            <a:r>
              <a:rPr lang="es-MX" sz="1400" dirty="0" smtClean="0">
                <a:solidFill>
                  <a:srgbClr val="002060"/>
                </a:solidFill>
                <a:latin typeface="Arial Narrow" pitchFamily="34" charset="0"/>
              </a:rPr>
              <a:t>petróleo. </a:t>
            </a:r>
            <a:r>
              <a:rPr lang="es-MX" sz="1400" dirty="0" smtClean="0">
                <a:solidFill>
                  <a:srgbClr val="002060"/>
                </a:solidFill>
                <a:latin typeface="Arial Narrow" pitchFamily="34" charset="0"/>
              </a:rPr>
              <a:t>[En línea] </a:t>
            </a:r>
            <a:r>
              <a:rPr lang="es-MX" sz="1400" u="sng" dirty="0" smtClean="0">
                <a:solidFill>
                  <a:srgbClr val="002060"/>
                </a:solidFill>
                <a:latin typeface="Arial Narrow" pitchFamily="34" charset="0"/>
                <a:hlinkClick r:id="rId4"/>
              </a:rPr>
              <a:t>http</a:t>
            </a:r>
            <a:r>
              <a:rPr lang="es-MX" sz="1400" u="sng" dirty="0">
                <a:solidFill>
                  <a:srgbClr val="002060"/>
                </a:solidFill>
                <a:latin typeface="Arial Narrow" pitchFamily="34" charset="0"/>
                <a:hlinkClick r:id="rId4"/>
              </a:rPr>
              <a:t>://cuentame.inegi.org.mx/economia/petroleo/pib.aspx</a:t>
            </a:r>
            <a:endParaRPr lang="es-MX" sz="1400" dirty="0">
              <a:solidFill>
                <a:srgbClr val="002060"/>
              </a:solidFill>
              <a:latin typeface="Arial Narrow" pitchFamily="34" charset="0"/>
            </a:endParaRPr>
          </a:p>
          <a:p>
            <a:pPr algn="just"/>
            <a:r>
              <a:rPr lang="es-MX" sz="1400" dirty="0" smtClean="0">
                <a:solidFill>
                  <a:srgbClr val="002060"/>
                </a:solidFill>
                <a:latin typeface="Arial Narrow" pitchFamily="34" charset="0"/>
              </a:rPr>
              <a:t>SHCP (2015) [En línea] </a:t>
            </a:r>
            <a:r>
              <a:rPr lang="es-MX" sz="1400" u="sng" dirty="0" smtClean="0">
                <a:solidFill>
                  <a:srgbClr val="002060"/>
                </a:solidFill>
                <a:latin typeface="Arial Narrow" pitchFamily="34" charset="0"/>
                <a:hlinkClick r:id="rId5"/>
              </a:rPr>
              <a:t>http</a:t>
            </a:r>
            <a:r>
              <a:rPr lang="es-MX" sz="1400" u="sng" dirty="0">
                <a:solidFill>
                  <a:srgbClr val="002060"/>
                </a:solidFill>
                <a:latin typeface="Arial Narrow" pitchFamily="34" charset="0"/>
                <a:hlinkClick r:id="rId5"/>
              </a:rPr>
              <a:t>://www.cnbv.gob.mx/SECTORES-SUPERVISADOS/BANCA-DE-DESARROLLO/Preguntas-Frecuentes/Paginas/Banca-de-Desarrollo.aspx</a:t>
            </a:r>
            <a:endParaRPr lang="es-MX" sz="1400" dirty="0">
              <a:solidFill>
                <a:srgbClr val="002060"/>
              </a:solidFill>
              <a:latin typeface="Arial Narrow" pitchFamily="34" charset="0"/>
            </a:endParaRPr>
          </a:p>
          <a:p>
            <a:pPr algn="just"/>
            <a:r>
              <a:rPr lang="es-MX" sz="1400" dirty="0" smtClean="0">
                <a:solidFill>
                  <a:srgbClr val="002060"/>
                </a:solidFill>
                <a:latin typeface="Arial Narrow" pitchFamily="34" charset="0"/>
              </a:rPr>
              <a:t>Centro de Estudio de las </a:t>
            </a:r>
            <a:r>
              <a:rPr lang="es-MX" sz="1400" dirty="0">
                <a:solidFill>
                  <a:srgbClr val="002060"/>
                </a:solidFill>
                <a:latin typeface="Arial Narrow" pitchFamily="34" charset="0"/>
              </a:rPr>
              <a:t>Finanzas Públicas Aspectos Relevantes </a:t>
            </a:r>
            <a:r>
              <a:rPr lang="es-MX" sz="1400" dirty="0" smtClean="0">
                <a:solidFill>
                  <a:srgbClr val="002060"/>
                </a:solidFill>
                <a:latin typeface="Arial Narrow" pitchFamily="34" charset="0"/>
              </a:rPr>
              <a:t>del Paquete </a:t>
            </a:r>
            <a:r>
              <a:rPr lang="es-MX" sz="1400" dirty="0">
                <a:solidFill>
                  <a:srgbClr val="002060"/>
                </a:solidFill>
                <a:latin typeface="Arial Narrow" pitchFamily="34" charset="0"/>
              </a:rPr>
              <a:t>Económico </a:t>
            </a:r>
            <a:r>
              <a:rPr lang="es-MX" sz="1400" dirty="0" smtClean="0">
                <a:solidFill>
                  <a:srgbClr val="002060"/>
                </a:solidFill>
                <a:latin typeface="Arial Narrow" pitchFamily="34" charset="0"/>
              </a:rPr>
              <a:t>2016. Recuperado de: </a:t>
            </a:r>
            <a:r>
              <a:rPr lang="es-MX" sz="1400" u="sng" dirty="0" smtClean="0">
                <a:solidFill>
                  <a:srgbClr val="002060"/>
                </a:solidFill>
                <a:latin typeface="Arial Narrow" pitchFamily="34" charset="0"/>
                <a:hlinkClick r:id="rId6"/>
              </a:rPr>
              <a:t>http</a:t>
            </a:r>
            <a:r>
              <a:rPr lang="es-MX" sz="1400" u="sng" dirty="0">
                <a:solidFill>
                  <a:srgbClr val="002060"/>
                </a:solidFill>
                <a:latin typeface="Arial Narrow" pitchFamily="34" charset="0"/>
                <a:hlinkClick r:id="rId6"/>
              </a:rPr>
              <a:t>://www.cefp.gob.mx/publicaciones/documento/2015/septiembre/cefp0192015.pdf</a:t>
            </a:r>
            <a:endParaRPr lang="es-MX" sz="1400" dirty="0">
              <a:solidFill>
                <a:srgbClr val="002060"/>
              </a:solidFill>
              <a:latin typeface="Arial Narrow" pitchFamily="34" charset="0"/>
            </a:endParaRPr>
          </a:p>
          <a:p>
            <a:pPr algn="just"/>
            <a:r>
              <a:rPr lang="es-MX" sz="1400" dirty="0" smtClean="0">
                <a:solidFill>
                  <a:srgbClr val="002060"/>
                </a:solidFill>
                <a:latin typeface="Arial Narrow" pitchFamily="34" charset="0"/>
              </a:rPr>
              <a:t>BANXICO</a:t>
            </a:r>
            <a:r>
              <a:rPr lang="es-MX" sz="1400" dirty="0">
                <a:solidFill>
                  <a:srgbClr val="002060"/>
                </a:solidFill>
                <a:latin typeface="Arial Narrow" pitchFamily="34" charset="0"/>
              </a:rPr>
              <a:t> </a:t>
            </a:r>
            <a:r>
              <a:rPr lang="es-MX" sz="1400" dirty="0" smtClean="0">
                <a:solidFill>
                  <a:srgbClr val="002060"/>
                </a:solidFill>
                <a:latin typeface="Arial Narrow" pitchFamily="34" charset="0"/>
              </a:rPr>
              <a:t>(2016)</a:t>
            </a:r>
            <a:r>
              <a:rPr lang="es-MX" sz="1400" dirty="0" smtClean="0">
                <a:solidFill>
                  <a:srgbClr val="002060"/>
                </a:solidFill>
                <a:latin typeface="Arial Narrow" pitchFamily="34" charset="0"/>
              </a:rPr>
              <a:t> </a:t>
            </a:r>
            <a:r>
              <a:rPr lang="es-MX" sz="1400" dirty="0" smtClean="0">
                <a:solidFill>
                  <a:srgbClr val="002060"/>
                </a:solidFill>
                <a:latin typeface="Arial Narrow" pitchFamily="34" charset="0"/>
              </a:rPr>
              <a:t>Tipos de cambio. </a:t>
            </a:r>
            <a:r>
              <a:rPr lang="es-MX" sz="1400" dirty="0" smtClean="0">
                <a:solidFill>
                  <a:srgbClr val="002060"/>
                </a:solidFill>
                <a:latin typeface="Arial Narrow" pitchFamily="34" charset="0"/>
              </a:rPr>
              <a:t>[En línea]</a:t>
            </a:r>
            <a:r>
              <a:rPr lang="es-MX" sz="1400" dirty="0" smtClean="0">
                <a:solidFill>
                  <a:srgbClr val="002060"/>
                </a:solidFill>
                <a:latin typeface="Arial Narrow" pitchFamily="34" charset="0"/>
              </a:rPr>
              <a:t>: </a:t>
            </a:r>
            <a:r>
              <a:rPr lang="es-MX" sz="1400" u="sng" dirty="0" smtClean="0">
                <a:solidFill>
                  <a:srgbClr val="002060"/>
                </a:solidFill>
                <a:latin typeface="Arial Narrow" pitchFamily="34" charset="0"/>
                <a:hlinkClick r:id="rId7"/>
              </a:rPr>
              <a:t>http</a:t>
            </a:r>
            <a:r>
              <a:rPr lang="es-MX" sz="1400" u="sng" dirty="0">
                <a:solidFill>
                  <a:srgbClr val="002060"/>
                </a:solidFill>
                <a:latin typeface="Arial Narrow" pitchFamily="34" charset="0"/>
                <a:hlinkClick r:id="rId7"/>
              </a:rPr>
              <a:t>://www.banxico.org.mx/ayuda/temas-mas-consultados/tipo-cambio.html</a:t>
            </a:r>
            <a:endParaRPr lang="es-MX" sz="1400" dirty="0">
              <a:solidFill>
                <a:srgbClr val="002060"/>
              </a:solidFill>
              <a:latin typeface="Arial Narrow" pitchFamily="34" charset="0"/>
            </a:endParaRPr>
          </a:p>
          <a:p>
            <a:pPr algn="just"/>
            <a:r>
              <a:rPr lang="es-MX" sz="1400" dirty="0" smtClean="0">
                <a:solidFill>
                  <a:srgbClr val="002060"/>
                </a:solidFill>
                <a:latin typeface="Arial Narrow" pitchFamily="34" charset="0"/>
              </a:rPr>
              <a:t>Forbes (2016) [En línea] </a:t>
            </a:r>
            <a:r>
              <a:rPr lang="es-MX" sz="1400" u="sng" dirty="0" smtClean="0">
                <a:solidFill>
                  <a:srgbClr val="002060"/>
                </a:solidFill>
                <a:latin typeface="Arial Narrow" pitchFamily="34" charset="0"/>
                <a:hlinkClick r:id="rId8"/>
              </a:rPr>
              <a:t>http</a:t>
            </a:r>
            <a:r>
              <a:rPr lang="es-MX" sz="1400" u="sng" dirty="0">
                <a:solidFill>
                  <a:srgbClr val="002060"/>
                </a:solidFill>
                <a:latin typeface="Arial Narrow" pitchFamily="34" charset="0"/>
                <a:hlinkClick r:id="rId8"/>
              </a:rPr>
              <a:t>://www.forbes.com.mx/los-costos-de-la-ineficiencia-energetica/#gs.nAy9Nxk</a:t>
            </a:r>
            <a:endParaRPr lang="es-MX" sz="1400" dirty="0">
              <a:solidFill>
                <a:srgbClr val="002060"/>
              </a:solidFill>
              <a:latin typeface="Arial Narrow" pitchFamily="34" charset="0"/>
            </a:endParaRPr>
          </a:p>
          <a:p>
            <a:pPr marL="109728" indent="0" algn="just">
              <a:buNone/>
            </a:pPr>
            <a:endParaRPr lang="es-MX" sz="1400" dirty="0" smtClean="0">
              <a:solidFill>
                <a:srgbClr val="002060"/>
              </a:solidFill>
              <a:latin typeface="Arial Narrow" pitchFamily="34" charset="0"/>
              <a:cs typeface="Arial" pitchFamily="34" charset="0"/>
            </a:endParaRPr>
          </a:p>
          <a:p>
            <a:pPr marL="109728" indent="0">
              <a:buNone/>
            </a:pPr>
            <a:endParaRPr lang="es-MX" sz="1400" dirty="0">
              <a:solidFill>
                <a:srgbClr val="002060"/>
              </a:solidFill>
              <a:latin typeface="Arial Narrow" pitchFamily="34" charset="0"/>
              <a:cs typeface="Arial" pitchFamily="34" charset="0"/>
            </a:endParaRPr>
          </a:p>
          <a:p>
            <a:pPr marL="109728" indent="0">
              <a:buNone/>
            </a:pPr>
            <a:endParaRPr lang="es-MX" sz="1400" dirty="0">
              <a:latin typeface="Arial Narrow" pitchFamily="34" charset="0"/>
              <a:cs typeface="Arial" pitchFamily="34" charset="0"/>
            </a:endParaRPr>
          </a:p>
        </p:txBody>
      </p:sp>
    </p:spTree>
    <p:extLst>
      <p:ext uri="{BB962C8B-B14F-4D97-AF65-F5344CB8AC3E}">
        <p14:creationId xmlns:p14="http://schemas.microsoft.com/office/powerpoint/2010/main" val="2031925865"/>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533400" y="548680"/>
            <a:ext cx="7999040" cy="5544615"/>
          </a:xfrm>
        </p:spPr>
        <p:txBody>
          <a:bodyPr>
            <a:normAutofit/>
          </a:bodyPr>
          <a:lstStyle/>
          <a:p>
            <a:pPr algn="just"/>
            <a:r>
              <a:rPr lang="es-MX" sz="1600" cap="none" dirty="0" smtClean="0">
                <a:solidFill>
                  <a:srgbClr val="002060"/>
                </a:solidFill>
                <a:latin typeface="Arial Narrow" pitchFamily="34" charset="0"/>
              </a:rPr>
              <a:t>La jornada (2016) Precio de energéticos en </a:t>
            </a:r>
            <a:r>
              <a:rPr lang="es-MX" sz="1600" cap="none" dirty="0">
                <a:solidFill>
                  <a:srgbClr val="002060"/>
                </a:solidFill>
                <a:latin typeface="Arial Narrow" pitchFamily="34" charset="0"/>
              </a:rPr>
              <a:t>M</a:t>
            </a:r>
            <a:r>
              <a:rPr lang="es-MX" sz="1600" cap="none" dirty="0" smtClean="0">
                <a:solidFill>
                  <a:srgbClr val="002060"/>
                </a:solidFill>
                <a:latin typeface="Arial Narrow" pitchFamily="34" charset="0"/>
              </a:rPr>
              <a:t>éxico afecta producción y consumo de alimentos. [En línea] </a:t>
            </a:r>
            <a:r>
              <a:rPr lang="es-MX" sz="1600" u="sng" cap="none" dirty="0" smtClean="0">
                <a:solidFill>
                  <a:srgbClr val="002060"/>
                </a:solidFill>
                <a:latin typeface="Arial Narrow" pitchFamily="34" charset="0"/>
                <a:hlinkClick r:id="rId2"/>
              </a:rPr>
              <a:t>http://www.Jornada.Unam.Mx/ultimas/2015/03/23/precio-de-energeticos-en-mexico-afecta-produccion-y-consumo-de-alimentos-8315.Html</a:t>
            </a:r>
            <a:r>
              <a:rPr lang="es-MX" sz="1600" cap="none" dirty="0" smtClean="0">
                <a:solidFill>
                  <a:srgbClr val="002060"/>
                </a:solidFill>
                <a:latin typeface="Arial Narrow" pitchFamily="34" charset="0"/>
              </a:rPr>
              <a:t/>
            </a:r>
            <a:br>
              <a:rPr lang="es-MX" sz="1600" cap="none" dirty="0" smtClean="0">
                <a:solidFill>
                  <a:srgbClr val="002060"/>
                </a:solidFill>
                <a:latin typeface="Arial Narrow" pitchFamily="34" charset="0"/>
              </a:rPr>
            </a:br>
            <a:r>
              <a:rPr lang="es-MX" sz="1600" cap="none" dirty="0" smtClean="0">
                <a:solidFill>
                  <a:srgbClr val="002060"/>
                </a:solidFill>
                <a:latin typeface="Arial Narrow" pitchFamily="34" charset="0"/>
              </a:rPr>
              <a:t/>
            </a:r>
            <a:br>
              <a:rPr lang="es-MX" sz="1600" cap="none" dirty="0" smtClean="0">
                <a:solidFill>
                  <a:srgbClr val="002060"/>
                </a:solidFill>
                <a:latin typeface="Arial Narrow" pitchFamily="34" charset="0"/>
              </a:rPr>
            </a:br>
            <a:r>
              <a:rPr lang="es-MX" sz="1600" u="sng" cap="none" dirty="0" smtClean="0">
                <a:solidFill>
                  <a:srgbClr val="002060"/>
                </a:solidFill>
                <a:latin typeface="Arial Narrow" pitchFamily="34" charset="0"/>
                <a:hlinkClick r:id="rId3"/>
              </a:rPr>
              <a:t>http://www.Forbes.Com.Mx/la-verdadera-situacion-del-empleo-en-mexico/#gs.Cdr7fco</a:t>
            </a:r>
            <a:r>
              <a:rPr lang="es-MX" sz="1600" cap="none" dirty="0" smtClean="0">
                <a:solidFill>
                  <a:srgbClr val="002060"/>
                </a:solidFill>
                <a:latin typeface="Arial Narrow" pitchFamily="34" charset="0"/>
              </a:rPr>
              <a:t> </a:t>
            </a:r>
            <a:br>
              <a:rPr lang="es-MX" sz="1600" cap="none" dirty="0" smtClean="0">
                <a:solidFill>
                  <a:srgbClr val="002060"/>
                </a:solidFill>
                <a:latin typeface="Arial Narrow" pitchFamily="34" charset="0"/>
              </a:rPr>
            </a:br>
            <a:r>
              <a:rPr lang="es-MX" sz="1600" cap="none" dirty="0" smtClean="0">
                <a:solidFill>
                  <a:srgbClr val="002060"/>
                </a:solidFill>
                <a:latin typeface="Arial Narrow" pitchFamily="34" charset="0"/>
              </a:rPr>
              <a:t>OCDE (2015) Estudios de la OCDE sobre los sistemas de pensiones. México. 2015. [En línea] </a:t>
            </a:r>
            <a:r>
              <a:rPr lang="es-MX" sz="1600" u="sng" cap="none" dirty="0" smtClean="0">
                <a:solidFill>
                  <a:srgbClr val="002060"/>
                </a:solidFill>
                <a:latin typeface="Arial Narrow" pitchFamily="34" charset="0"/>
                <a:hlinkClick r:id="rId4"/>
              </a:rPr>
              <a:t>https://www.Consar.Gob.Mx/otra_informacion/pdf/oecd-review-pension-systems-mexico-highlig</a:t>
            </a:r>
            <a:r>
              <a:rPr lang="es-MX" sz="1600" u="sng" cap="none" dirty="0" smtClean="0">
                <a:latin typeface="Arial Narrow" pitchFamily="34" charset="0"/>
                <a:hlinkClick r:id="rId4"/>
              </a:rPr>
              <a:t>hts-esp.Pdf</a:t>
            </a:r>
            <a:r>
              <a:rPr lang="es-MX" sz="1600" u="sng" cap="none" dirty="0" smtClean="0">
                <a:latin typeface="Arial Narrow" pitchFamily="34" charset="0"/>
              </a:rPr>
              <a:t/>
            </a:r>
            <a:br>
              <a:rPr lang="es-MX" sz="1600" u="sng" cap="none" dirty="0" smtClean="0">
                <a:latin typeface="Arial Narrow" pitchFamily="34" charset="0"/>
              </a:rPr>
            </a:br>
            <a:r>
              <a:rPr lang="es-MX" sz="1600" u="sng" cap="none" dirty="0">
                <a:latin typeface="Arial Narrow" pitchFamily="34" charset="0"/>
              </a:rPr>
              <a:t/>
            </a:r>
            <a:br>
              <a:rPr lang="es-MX" sz="1600" u="sng" cap="none" dirty="0">
                <a:latin typeface="Arial Narrow" pitchFamily="34" charset="0"/>
              </a:rPr>
            </a:br>
            <a:r>
              <a:rPr lang="es-MX" sz="1600" u="sng" cap="none" dirty="0" smtClean="0">
                <a:latin typeface="Arial Narrow" pitchFamily="34" charset="0"/>
              </a:rPr>
              <a:t/>
            </a:r>
            <a:br>
              <a:rPr lang="es-MX" sz="1600" u="sng" cap="none" dirty="0" smtClean="0">
                <a:latin typeface="Arial Narrow" pitchFamily="34" charset="0"/>
              </a:rPr>
            </a:br>
            <a:r>
              <a:rPr lang="es-MX" sz="1600" u="sng" cap="none" dirty="0">
                <a:latin typeface="Arial Narrow" pitchFamily="34" charset="0"/>
              </a:rPr>
              <a:t/>
            </a:r>
            <a:br>
              <a:rPr lang="es-MX" sz="1600" u="sng" cap="none" dirty="0">
                <a:latin typeface="Arial Narrow" pitchFamily="34" charset="0"/>
              </a:rPr>
            </a:br>
            <a:r>
              <a:rPr lang="es-MX" sz="1600" u="sng" cap="none" dirty="0" smtClean="0">
                <a:latin typeface="Arial Narrow" pitchFamily="34" charset="0"/>
              </a:rPr>
              <a:t/>
            </a:r>
            <a:br>
              <a:rPr lang="es-MX" sz="1600" u="sng" cap="none" dirty="0" smtClean="0">
                <a:latin typeface="Arial Narrow" pitchFamily="34" charset="0"/>
              </a:rPr>
            </a:br>
            <a:r>
              <a:rPr lang="es-MX" sz="1600" u="sng" cap="none" dirty="0">
                <a:latin typeface="Arial Narrow" pitchFamily="34" charset="0"/>
              </a:rPr>
              <a:t/>
            </a:r>
            <a:br>
              <a:rPr lang="es-MX" sz="1600" u="sng" cap="none" dirty="0">
                <a:latin typeface="Arial Narrow" pitchFamily="34" charset="0"/>
              </a:rPr>
            </a:br>
            <a:r>
              <a:rPr lang="es-MX" sz="1600" u="sng" cap="none" dirty="0" smtClean="0">
                <a:latin typeface="Arial Narrow" pitchFamily="34" charset="0"/>
              </a:rPr>
              <a:t/>
            </a:r>
            <a:br>
              <a:rPr lang="es-MX" sz="1600" u="sng" cap="none" dirty="0" smtClean="0">
                <a:latin typeface="Arial Narrow" pitchFamily="34" charset="0"/>
              </a:rPr>
            </a:br>
            <a:r>
              <a:rPr lang="es-MX" dirty="0">
                <a:latin typeface="Arial Narrow" pitchFamily="34" charset="0"/>
              </a:rPr>
              <a:t/>
            </a:r>
            <a:br>
              <a:rPr lang="es-MX" dirty="0">
                <a:latin typeface="Arial Narrow" pitchFamily="34" charset="0"/>
              </a:rPr>
            </a:br>
            <a:endParaRPr lang="es-MX" dirty="0"/>
          </a:p>
        </p:txBody>
      </p:sp>
    </p:spTree>
    <p:extLst>
      <p:ext uri="{BB962C8B-B14F-4D97-AF65-F5344CB8AC3E}">
        <p14:creationId xmlns:p14="http://schemas.microsoft.com/office/powerpoint/2010/main" val="846889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16632"/>
            <a:ext cx="8712968" cy="3912791"/>
          </a:xfrm>
        </p:spPr>
        <p:txBody>
          <a:bodyPr>
            <a:normAutofit fontScale="90000"/>
          </a:bodyPr>
          <a:lstStyle/>
          <a:p>
            <a:r>
              <a:rPr lang="es-MX" sz="3200" dirty="0" smtClean="0">
                <a:solidFill>
                  <a:srgbClr val="002060"/>
                </a:solidFill>
                <a:latin typeface="Arial" panose="020B0604020202020204" pitchFamily="34" charset="0"/>
                <a:cs typeface="Arial" panose="020B0604020202020204" pitchFamily="34" charset="0"/>
              </a:rPr>
              <a:t>- Optimización </a:t>
            </a:r>
            <a:r>
              <a:rPr lang="es-MX" sz="2700" dirty="0" smtClean="0">
                <a:solidFill>
                  <a:srgbClr val="002060"/>
                </a:solidFill>
                <a:latin typeface="Arial" panose="020B0604020202020204" pitchFamily="34" charset="0"/>
                <a:cs typeface="Arial" panose="020B0604020202020204" pitchFamily="34" charset="0"/>
              </a:rPr>
              <a:t>(maximización, minimización)</a:t>
            </a:r>
            <a:br>
              <a:rPr lang="es-MX" sz="2700" dirty="0" smtClean="0">
                <a:solidFill>
                  <a:srgbClr val="002060"/>
                </a:solidFill>
                <a:latin typeface="Arial" panose="020B0604020202020204" pitchFamily="34" charset="0"/>
                <a:cs typeface="Arial" panose="020B0604020202020204" pitchFamily="34" charset="0"/>
              </a:rPr>
            </a:br>
            <a:r>
              <a:rPr lang="es-MX" sz="3200" dirty="0" smtClean="0">
                <a:solidFill>
                  <a:srgbClr val="002060"/>
                </a:solidFill>
                <a:latin typeface="Arial" panose="020B0604020202020204" pitchFamily="34" charset="0"/>
                <a:cs typeface="Arial" panose="020B0604020202020204" pitchFamily="34" charset="0"/>
              </a:rPr>
              <a:t>- Términos relativos </a:t>
            </a:r>
            <a:r>
              <a:rPr lang="es-MX" sz="2400" dirty="0" smtClean="0">
                <a:solidFill>
                  <a:srgbClr val="002060"/>
                </a:solidFill>
                <a:latin typeface="Arial" panose="020B0604020202020204" pitchFamily="34" charset="0"/>
                <a:cs typeface="Arial" panose="020B0604020202020204" pitchFamily="34" charset="0"/>
              </a:rPr>
              <a:t>(comparativos)</a:t>
            </a:r>
            <a:br>
              <a:rPr lang="es-MX" sz="2400" dirty="0" smtClean="0">
                <a:solidFill>
                  <a:srgbClr val="002060"/>
                </a:solidFill>
                <a:latin typeface="Arial" panose="020B0604020202020204" pitchFamily="34" charset="0"/>
                <a:cs typeface="Arial" panose="020B0604020202020204" pitchFamily="34" charset="0"/>
              </a:rPr>
            </a:br>
            <a:r>
              <a:rPr lang="es-MX" sz="3200" dirty="0" smtClean="0">
                <a:solidFill>
                  <a:srgbClr val="002060"/>
                </a:solidFill>
                <a:latin typeface="Arial" panose="020B0604020202020204" pitchFamily="34" charset="0"/>
                <a:cs typeface="Arial" panose="020B0604020202020204" pitchFamily="34" charset="0"/>
              </a:rPr>
              <a:t>- Costo de oportunidad</a:t>
            </a:r>
            <a:br>
              <a:rPr lang="es-MX" sz="3200" dirty="0" smtClean="0">
                <a:solidFill>
                  <a:srgbClr val="002060"/>
                </a:solidFill>
                <a:latin typeface="Arial" panose="020B0604020202020204" pitchFamily="34" charset="0"/>
                <a:cs typeface="Arial" panose="020B0604020202020204" pitchFamily="34" charset="0"/>
              </a:rPr>
            </a:br>
            <a:r>
              <a:rPr lang="es-MX" sz="3200" dirty="0" smtClean="0">
                <a:solidFill>
                  <a:srgbClr val="002060"/>
                </a:solidFill>
                <a:latin typeface="Arial" panose="020B0604020202020204" pitchFamily="34" charset="0"/>
                <a:cs typeface="Arial" panose="020B0604020202020204" pitchFamily="34" charset="0"/>
              </a:rPr>
              <a:t>- Competitividad</a:t>
            </a:r>
            <a:br>
              <a:rPr lang="es-MX" sz="3200" dirty="0" smtClean="0">
                <a:solidFill>
                  <a:srgbClr val="002060"/>
                </a:solidFill>
                <a:latin typeface="Arial" panose="020B0604020202020204" pitchFamily="34" charset="0"/>
                <a:cs typeface="Arial" panose="020B0604020202020204" pitchFamily="34" charset="0"/>
              </a:rPr>
            </a:br>
            <a:r>
              <a:rPr lang="es-MX" sz="3200" dirty="0" smtClean="0">
                <a:solidFill>
                  <a:srgbClr val="002060"/>
                </a:solidFill>
                <a:latin typeface="Arial" panose="020B0604020202020204" pitchFamily="34" charset="0"/>
                <a:cs typeface="Arial" panose="020B0604020202020204" pitchFamily="34" charset="0"/>
              </a:rPr>
              <a:t>- Marginalidad </a:t>
            </a:r>
            <a:r>
              <a:rPr lang="es-MX" sz="2400" dirty="0" smtClean="0">
                <a:solidFill>
                  <a:srgbClr val="002060"/>
                </a:solidFill>
                <a:latin typeface="Arial" panose="020B0604020202020204" pitchFamily="34" charset="0"/>
                <a:cs typeface="Arial" panose="020B0604020202020204" pitchFamily="34" charset="0"/>
              </a:rPr>
              <a:t>(exclusión)</a:t>
            </a:r>
            <a:br>
              <a:rPr lang="es-MX" sz="2400" dirty="0" smtClean="0">
                <a:solidFill>
                  <a:srgbClr val="002060"/>
                </a:solidFill>
                <a:latin typeface="Arial" panose="020B0604020202020204" pitchFamily="34" charset="0"/>
                <a:cs typeface="Arial" panose="020B0604020202020204" pitchFamily="34" charset="0"/>
              </a:rPr>
            </a:br>
            <a:r>
              <a:rPr lang="es-MX" sz="3200" dirty="0" smtClean="0">
                <a:solidFill>
                  <a:srgbClr val="002060"/>
                </a:solidFill>
                <a:latin typeface="Arial" panose="020B0604020202020204" pitchFamily="34" charset="0"/>
                <a:cs typeface="Arial" panose="020B0604020202020204" pitchFamily="34" charset="0"/>
              </a:rPr>
              <a:t>- Justicia económica</a:t>
            </a:r>
            <a:br>
              <a:rPr lang="es-MX" sz="3200" dirty="0" smtClean="0">
                <a:solidFill>
                  <a:srgbClr val="002060"/>
                </a:solidFill>
                <a:latin typeface="Arial" panose="020B0604020202020204" pitchFamily="34" charset="0"/>
                <a:cs typeface="Arial" panose="020B0604020202020204" pitchFamily="34" charset="0"/>
              </a:rPr>
            </a:br>
            <a:r>
              <a:rPr lang="es-MX" sz="3200" dirty="0" smtClean="0">
                <a:solidFill>
                  <a:srgbClr val="002060"/>
                </a:solidFill>
                <a:latin typeface="Arial" panose="020B0604020202020204" pitchFamily="34" charset="0"/>
                <a:cs typeface="Arial" panose="020B0604020202020204" pitchFamily="34" charset="0"/>
              </a:rPr>
              <a:t>- Ventajas </a:t>
            </a:r>
            <a:r>
              <a:rPr lang="es-MX" sz="2400" dirty="0" smtClean="0">
                <a:solidFill>
                  <a:srgbClr val="002060"/>
                </a:solidFill>
                <a:latin typeface="Arial" panose="020B0604020202020204" pitchFamily="34" charset="0"/>
                <a:cs typeface="Arial" panose="020B0604020202020204" pitchFamily="34" charset="0"/>
              </a:rPr>
              <a:t>(absoluta, comparativa, competitiva)</a:t>
            </a:r>
            <a:r>
              <a:rPr lang="es-MX" sz="2700" dirty="0" smtClean="0">
                <a:solidFill>
                  <a:srgbClr val="002060"/>
                </a:solidFill>
                <a:latin typeface="Arial" panose="020B0604020202020204" pitchFamily="34" charset="0"/>
                <a:cs typeface="Arial" panose="020B0604020202020204" pitchFamily="34" charset="0"/>
              </a:rPr>
              <a:t/>
            </a:r>
            <a:br>
              <a:rPr lang="es-MX" sz="2700" dirty="0" smtClean="0">
                <a:solidFill>
                  <a:srgbClr val="002060"/>
                </a:solidFill>
                <a:latin typeface="Arial" panose="020B0604020202020204" pitchFamily="34" charset="0"/>
                <a:cs typeface="Arial" panose="020B0604020202020204" pitchFamily="34" charset="0"/>
              </a:rPr>
            </a:br>
            <a:r>
              <a:rPr lang="es-MX" sz="2700" dirty="0" smtClean="0">
                <a:solidFill>
                  <a:srgbClr val="002060"/>
                </a:solidFill>
                <a:latin typeface="Arial" panose="020B0604020202020204" pitchFamily="34" charset="0"/>
                <a:cs typeface="Arial" panose="020B0604020202020204" pitchFamily="34" charset="0"/>
              </a:rPr>
              <a:t>- </a:t>
            </a:r>
            <a:r>
              <a:rPr lang="es-MX" sz="3100" dirty="0" smtClean="0">
                <a:solidFill>
                  <a:srgbClr val="002060"/>
                </a:solidFill>
                <a:latin typeface="Arial" panose="020B0604020202020204" pitchFamily="34" charset="0"/>
                <a:cs typeface="Arial" panose="020B0604020202020204" pitchFamily="34" charset="0"/>
              </a:rPr>
              <a:t>Intercambio </a:t>
            </a:r>
            <a:r>
              <a:rPr lang="es-MX" sz="2700" dirty="0" smtClean="0">
                <a:solidFill>
                  <a:srgbClr val="002060"/>
                </a:solidFill>
                <a:latin typeface="Arial" panose="020B0604020202020204" pitchFamily="34" charset="0"/>
                <a:cs typeface="Arial" panose="020B0604020202020204" pitchFamily="34" charset="0"/>
              </a:rPr>
              <a:t>(sistema de precios)</a:t>
            </a:r>
            <a:endParaRPr lang="es-MX" sz="2700" dirty="0">
              <a:solidFill>
                <a:srgbClr val="002060"/>
              </a:solidFill>
              <a:latin typeface="Arial" panose="020B0604020202020204" pitchFamily="34" charset="0"/>
              <a:cs typeface="Arial" panose="020B0604020202020204"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245446"/>
            <a:ext cx="3043781" cy="22798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8943" y="4029422"/>
            <a:ext cx="2736304" cy="22798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28943" y="1496963"/>
            <a:ext cx="2798026" cy="1152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0838340"/>
      </p:ext>
    </p:extLst>
  </p:cSld>
  <p:clrMapOvr>
    <a:masterClrMapping/>
  </p:clrMapOvr>
  <p:timing>
    <p:tnLst>
      <p:par>
        <p:cTn id="1" dur="indefinite" restart="never" nodeType="tmRoot"/>
      </p:par>
    </p:tnLst>
  </p:timing>
</p:sld>
</file>

<file path=ppt/theme/theme1.xml><?xml version="1.0" encoding="utf-8"?>
<a:theme xmlns:a="http://schemas.openxmlformats.org/drawingml/2006/main" name="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Slice</Template>
  <TotalTime>1672</TotalTime>
  <Words>3522</Words>
  <Application>Microsoft Office PowerPoint</Application>
  <PresentationFormat>Presentación en pantalla (4:3)</PresentationFormat>
  <Paragraphs>325</Paragraphs>
  <Slides>85</Slides>
  <Notes>0</Notes>
  <HiddenSlides>0</HiddenSlides>
  <MMClips>1</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85</vt:i4>
      </vt:variant>
    </vt:vector>
  </HeadingPairs>
  <TitlesOfParts>
    <vt:vector size="94" baseType="lpstr">
      <vt:lpstr>Arial</vt:lpstr>
      <vt:lpstr>Arial</vt:lpstr>
      <vt:lpstr>Arial Narrow</vt:lpstr>
      <vt:lpstr>Calibri</vt:lpstr>
      <vt:lpstr>Century Gothic</vt:lpstr>
      <vt:lpstr>Helvetica</vt:lpstr>
      <vt:lpstr>Wingdings</vt:lpstr>
      <vt:lpstr>Wingdings 3</vt:lpstr>
      <vt:lpstr>Sector</vt:lpstr>
      <vt:lpstr>Presentación de PowerPoint</vt:lpstr>
      <vt:lpstr>PRESENTACIÓN</vt:lpstr>
      <vt:lpstr>UNIDAD I Fundamentos de economía de la empresa</vt:lpstr>
      <vt:lpstr>GUIÓN EXPLICATIVO</vt:lpstr>
      <vt:lpstr>Presentación de PowerPoint</vt:lpstr>
      <vt:lpstr>Presentación de PowerPoint</vt:lpstr>
      <vt:lpstr>Presentación de PowerPoint</vt:lpstr>
      <vt:lpstr>Perspectiva convencional  Como ente económico el ser humano carece de emociones y sentimientos y la toma de decisiones se basa en un principio utilitarista:  Racionalidad Económica (Ente de consumo, Ente de producción) </vt:lpstr>
      <vt:lpstr>- Optimización (maximización, minimización) - Términos relativos (comparativos) - Costo de oportunidad - Competitividad - Marginalidad (exclusión) - Justicia económica - Ventajas (absoluta, comparativa, competitiva) - Intercambio (sistema de precios)</vt:lpstr>
      <vt:lpstr>Se llama sistema económico a la forma en la que se organiza la actividad económica de una sociedad, la producción de bienes y servicios y su distribución entre sus miembros.   Cada sistema económico se caracteriza por su ordenamiento jurídico que especifica el régimen de propiedad y las condiciones de contratación entre particulares.  </vt:lpstr>
      <vt:lpstr>Es el estado el que elabora e impone ese ordenamiento jurídico y se reserva para sí ciertos ámbitos y formas de actuación. El sistema económico sirve por tanto para determinar qué agentes y en qué condiciones podrán adoptar decisiones económicas.</vt:lpstr>
      <vt:lpstr>Estructura económica y sistema económico</vt:lpstr>
      <vt:lpstr>Presentación de PowerPoint</vt:lpstr>
      <vt:lpstr>1.2 Producción y eficiencia económica</vt:lpstr>
      <vt:lpstr>Presentación de PowerPoint</vt:lpstr>
      <vt:lpstr>Presentación de PowerPoint</vt:lpstr>
      <vt:lpstr>Indicadores Económicos del Presidente Enrique Peña Nieto</vt:lpstr>
      <vt:lpstr>Indicadores</vt:lpstr>
      <vt:lpstr>Presentación de PowerPoint</vt:lpstr>
      <vt:lpstr>PIB(Producto INTERNO PRUTO)     Valor monetario de lo bienes y servicios que adquiere el consumidor final, producidos por un país en un periodo determinado. PIB abarca b y s + participación del estado. El PNB incluye todo lo producido por las entidades económicas de un país, independientemente del lugar donde realicen sus actividades. </vt:lpstr>
      <vt:lpstr>Presentación de PowerPoint</vt:lpstr>
      <vt:lpstr>PIB </vt:lpstr>
      <vt:lpstr>Inflación</vt:lpstr>
      <vt:lpstr>Presentación de PowerPoint</vt:lpstr>
      <vt:lpstr>Sector financiero</vt:lpstr>
      <vt:lpstr>Presentación de PowerPoint</vt:lpstr>
      <vt:lpstr>Petróleo y gas</vt:lpstr>
      <vt:lpstr>Presentación de PowerPoint</vt:lpstr>
      <vt:lpstr>Mercado laboral</vt:lpstr>
      <vt:lpstr>Banca de Desarrollo y Pensiones</vt:lpstr>
      <vt:lpstr>Banca de Desarrollo y Pensiones</vt:lpstr>
      <vt:lpstr>Banca de Desarrollo y Pensiones</vt:lpstr>
      <vt:lpstr>Banca de Desarrollo y Pensiones</vt:lpstr>
      <vt:lpstr>Sector externo</vt:lpstr>
      <vt:lpstr>Cuenta corriente</vt:lpstr>
      <vt:lpstr>Medidas para impulsar la economía (EPN)</vt:lpstr>
      <vt:lpstr>1.3 medición de las actividades productivas</vt:lpstr>
      <vt:lpstr>PIB</vt:lpstr>
      <vt:lpstr>Medición</vt:lpstr>
      <vt:lpstr>Presentación de PowerPoint</vt:lpstr>
      <vt:lpstr>Presentación de PowerPoint</vt:lpstr>
      <vt:lpstr>Presentación de PowerPoint</vt:lpstr>
      <vt:lpstr>Presentación de PowerPoint</vt:lpstr>
      <vt:lpstr>Presentación de PowerPoint</vt:lpstr>
      <vt:lpstr>PNB</vt:lpstr>
      <vt:lpstr>Medición </vt:lpstr>
      <vt:lpstr>PNN</vt:lpstr>
      <vt:lpstr>INGRESO NACIONAL</vt:lpstr>
      <vt:lpstr>Medición</vt:lpstr>
      <vt:lpstr>Presentación de PowerPoint</vt:lpstr>
      <vt:lpstr>Ingreso per cápita</vt:lpstr>
      <vt:lpstr>Medición </vt:lpstr>
      <vt:lpstr>Presentación de PowerPoint</vt:lpstr>
      <vt:lpstr>1.4 La actividad económica e indicadores económicos</vt:lpstr>
      <vt:lpstr>Presentación de PowerPoint</vt:lpstr>
      <vt:lpstr>Presentación de PowerPoint</vt:lpstr>
      <vt:lpstr>INFLACIÓN </vt:lpstr>
      <vt:lpstr>Ejemplo</vt:lpstr>
      <vt:lpstr>¿Cómo se crea la inflación? </vt:lpstr>
      <vt:lpstr>Medición de la Inflación </vt:lpstr>
      <vt:lpstr>Medición de la inflación en México</vt:lpstr>
      <vt:lpstr>Índice Nacional de Precios al Consumidor </vt:lpstr>
      <vt:lpstr>Presentación de PowerPoint</vt:lpstr>
      <vt:lpstr>Tasa de desempleo</vt:lpstr>
      <vt:lpstr>Presentación de PowerPoint</vt:lpstr>
      <vt:lpstr>La tasa de empleo, permite indicar qué porcentaje de trabajadores tienen efectivamente empleo. Por ejemplo: si la tasa de empleo de un país es del 84%, quiere decir que 84 de cada 100 personas económicamente activas tienen empleo. Las restantes 16 personas, en cambio, están desocupadas o en situación de paro; la tasa de desempleo del país, por lo tanto, es del 16%.  El Instituto Nacional de Estadística e Informática informó que el número de desempleados en México, disminuyó en junio al ubicarse en 3,9%, frente al 4,4% del mismo mes de 2015. </vt:lpstr>
      <vt:lpstr>Riesgo País</vt:lpstr>
      <vt:lpstr>Riesgo País</vt:lpstr>
      <vt:lpstr>¿Qué es?</vt:lpstr>
      <vt:lpstr>Medición del Riesgo país</vt:lpstr>
      <vt:lpstr>Indicadores que se toman en cuenta para calificar el Riesgo país</vt:lpstr>
      <vt:lpstr>Presentación de PowerPoint</vt:lpstr>
      <vt:lpstr>Balanza de pagos </vt:lpstr>
      <vt:lpstr>Presentación de PowerPoint</vt:lpstr>
      <vt:lpstr>1. Balanza por cuenta corriente </vt:lpstr>
      <vt:lpstr>1.1 Balanza comercial </vt:lpstr>
      <vt:lpstr>1.2 Balanza de servicios </vt:lpstr>
      <vt:lpstr>1.3 Balanza de rentas </vt:lpstr>
      <vt:lpstr>1.4 Balanza de transferencias </vt:lpstr>
      <vt:lpstr>2. Cuenta de capital  </vt:lpstr>
      <vt:lpstr>3. Cuenta Financiera </vt:lpstr>
      <vt:lpstr>Presentación de PowerPoint</vt:lpstr>
      <vt:lpstr>4. Cuenta de errores y omisiones </vt:lpstr>
      <vt:lpstr>Fuentes</vt:lpstr>
      <vt:lpstr>La jornada (2016) Precio de energéticos en México afecta producción y consumo de alimentos. [En línea] http://www.Jornada.Unam.Mx/ultimas/2015/03/23/precio-de-energeticos-en-mexico-afecta-produccion-y-consumo-de-alimentos-8315.Html  http://www.Forbes.Com.Mx/la-verdadera-situacion-del-empleo-en-mexico/#gs.Cdr7fco  OCDE (2015) Estudios de la OCDE sobre los sistemas de pensiones. México. 2015. [En línea] https://www.Consar.Gob.Mx/otra_informacion/pdf/oecd-review-pension-systems-mexico-highlights-esp.Pdf        </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Economía Maestría en Creación y Estrategias de Negocios</dc:title>
  <dc:creator>390114</dc:creator>
  <cp:lastModifiedBy>Chelo</cp:lastModifiedBy>
  <cp:revision>54</cp:revision>
  <dcterms:created xsi:type="dcterms:W3CDTF">2016-02-08T18:35:40Z</dcterms:created>
  <dcterms:modified xsi:type="dcterms:W3CDTF">2016-10-07T14:15:22Z</dcterms:modified>
</cp:coreProperties>
</file>