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311" r:id="rId3"/>
    <p:sldId id="312" r:id="rId4"/>
    <p:sldId id="313" r:id="rId5"/>
    <p:sldId id="257" r:id="rId6"/>
    <p:sldId id="309" r:id="rId7"/>
    <p:sldId id="258" r:id="rId8"/>
    <p:sldId id="259" r:id="rId9"/>
    <p:sldId id="260" r:id="rId10"/>
    <p:sldId id="261" r:id="rId11"/>
    <p:sldId id="262" r:id="rId12"/>
    <p:sldId id="263" r:id="rId13"/>
    <p:sldId id="264" r:id="rId14"/>
    <p:sldId id="265" r:id="rId15"/>
    <p:sldId id="266" r:id="rId16"/>
    <p:sldId id="268" r:id="rId17"/>
    <p:sldId id="270" r:id="rId18"/>
    <p:sldId id="269" r:id="rId19"/>
    <p:sldId id="271" r:id="rId20"/>
    <p:sldId id="272" r:id="rId21"/>
    <p:sldId id="283" r:id="rId22"/>
    <p:sldId id="273" r:id="rId23"/>
    <p:sldId id="274" r:id="rId24"/>
    <p:sldId id="275" r:id="rId25"/>
    <p:sldId id="276" r:id="rId26"/>
    <p:sldId id="277" r:id="rId27"/>
    <p:sldId id="278" r:id="rId28"/>
    <p:sldId id="280" r:id="rId29"/>
    <p:sldId id="281" r:id="rId30"/>
    <p:sldId id="284" r:id="rId31"/>
    <p:sldId id="289" r:id="rId32"/>
    <p:sldId id="293" r:id="rId33"/>
    <p:sldId id="294" r:id="rId34"/>
    <p:sldId id="279" r:id="rId35"/>
    <p:sldId id="297" r:id="rId36"/>
    <p:sldId id="300" r:id="rId37"/>
    <p:sldId id="302" r:id="rId38"/>
    <p:sldId id="303" r:id="rId39"/>
    <p:sldId id="304" r:id="rId40"/>
    <p:sldId id="305" r:id="rId41"/>
    <p:sldId id="308" r:id="rId42"/>
    <p:sldId id="310" r:id="rId43"/>
    <p:sldId id="314" r:id="rId4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Garamond" panose="02020404030301010803" pitchFamily="18" charset="0"/>
        <a:ea typeface="MS PGothic" panose="020B0600070205080204" pitchFamily="34" charset="-128"/>
        <a:cs typeface="+mn-cs"/>
      </a:defRPr>
    </a:lvl1pPr>
    <a:lvl2pPr marL="457200" algn="l" rtl="0" fontAlgn="base">
      <a:spcBef>
        <a:spcPct val="0"/>
      </a:spcBef>
      <a:spcAft>
        <a:spcPct val="0"/>
      </a:spcAft>
      <a:defRPr kern="1200">
        <a:solidFill>
          <a:schemeClr val="tx1"/>
        </a:solidFill>
        <a:latin typeface="Garamond" panose="02020404030301010803" pitchFamily="18" charset="0"/>
        <a:ea typeface="MS PGothic" panose="020B0600070205080204" pitchFamily="34" charset="-128"/>
        <a:cs typeface="+mn-cs"/>
      </a:defRPr>
    </a:lvl2pPr>
    <a:lvl3pPr marL="914400" algn="l" rtl="0" fontAlgn="base">
      <a:spcBef>
        <a:spcPct val="0"/>
      </a:spcBef>
      <a:spcAft>
        <a:spcPct val="0"/>
      </a:spcAft>
      <a:defRPr kern="1200">
        <a:solidFill>
          <a:schemeClr val="tx1"/>
        </a:solidFill>
        <a:latin typeface="Garamond" panose="02020404030301010803" pitchFamily="18" charset="0"/>
        <a:ea typeface="MS PGothic" panose="020B0600070205080204" pitchFamily="34" charset="-128"/>
        <a:cs typeface="+mn-cs"/>
      </a:defRPr>
    </a:lvl3pPr>
    <a:lvl4pPr marL="1371600" algn="l" rtl="0" fontAlgn="base">
      <a:spcBef>
        <a:spcPct val="0"/>
      </a:spcBef>
      <a:spcAft>
        <a:spcPct val="0"/>
      </a:spcAft>
      <a:defRPr kern="1200">
        <a:solidFill>
          <a:schemeClr val="tx1"/>
        </a:solidFill>
        <a:latin typeface="Garamond" panose="02020404030301010803" pitchFamily="18" charset="0"/>
        <a:ea typeface="MS PGothic" panose="020B0600070205080204" pitchFamily="34" charset="-128"/>
        <a:cs typeface="+mn-cs"/>
      </a:defRPr>
    </a:lvl4pPr>
    <a:lvl5pPr marL="1828800" algn="l" rtl="0" fontAlgn="base">
      <a:spcBef>
        <a:spcPct val="0"/>
      </a:spcBef>
      <a:spcAft>
        <a:spcPct val="0"/>
      </a:spcAft>
      <a:defRPr kern="1200">
        <a:solidFill>
          <a:schemeClr val="tx1"/>
        </a:solidFill>
        <a:latin typeface="Garamond" panose="02020404030301010803" pitchFamily="18" charset="0"/>
        <a:ea typeface="MS PGothic" panose="020B0600070205080204" pitchFamily="34" charset="-128"/>
        <a:cs typeface="+mn-cs"/>
      </a:defRPr>
    </a:lvl5pPr>
    <a:lvl6pPr marL="2286000" algn="l" defTabSz="914400" rtl="0" eaLnBrk="1" latinLnBrk="0" hangingPunct="1">
      <a:defRPr kern="1200">
        <a:solidFill>
          <a:schemeClr val="tx1"/>
        </a:solidFill>
        <a:latin typeface="Garamond" panose="02020404030301010803" pitchFamily="18" charset="0"/>
        <a:ea typeface="MS PGothic" panose="020B0600070205080204" pitchFamily="34" charset="-128"/>
        <a:cs typeface="+mn-cs"/>
      </a:defRPr>
    </a:lvl6pPr>
    <a:lvl7pPr marL="2743200" algn="l" defTabSz="914400" rtl="0" eaLnBrk="1" latinLnBrk="0" hangingPunct="1">
      <a:defRPr kern="1200">
        <a:solidFill>
          <a:schemeClr val="tx1"/>
        </a:solidFill>
        <a:latin typeface="Garamond" panose="02020404030301010803" pitchFamily="18" charset="0"/>
        <a:ea typeface="MS PGothic" panose="020B0600070205080204" pitchFamily="34" charset="-128"/>
        <a:cs typeface="+mn-cs"/>
      </a:defRPr>
    </a:lvl7pPr>
    <a:lvl8pPr marL="3200400" algn="l" defTabSz="914400" rtl="0" eaLnBrk="1" latinLnBrk="0" hangingPunct="1">
      <a:defRPr kern="1200">
        <a:solidFill>
          <a:schemeClr val="tx1"/>
        </a:solidFill>
        <a:latin typeface="Garamond" panose="02020404030301010803" pitchFamily="18" charset="0"/>
        <a:ea typeface="MS PGothic" panose="020B0600070205080204" pitchFamily="34" charset="-128"/>
        <a:cs typeface="+mn-cs"/>
      </a:defRPr>
    </a:lvl8pPr>
    <a:lvl9pPr marL="3657600" algn="l" defTabSz="914400" rtl="0" eaLnBrk="1" latinLnBrk="0" hangingPunct="1">
      <a:defRPr kern="1200">
        <a:solidFill>
          <a:schemeClr val="tx1"/>
        </a:solidFill>
        <a:latin typeface="Garamond" panose="02020404030301010803"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snapToObjects="1">
      <p:cViewPr>
        <p:scale>
          <a:sx n="50" d="100"/>
          <a:sy n="50" d="100"/>
        </p:scale>
        <p:origin x="1008" y="30"/>
      </p:cViewPr>
      <p:guideLst>
        <p:guide orient="horz" pos="2160"/>
        <p:guide pos="2880"/>
      </p:guideLst>
    </p:cSldViewPr>
  </p:slideViewPr>
  <p:notesTextViewPr>
    <p:cViewPr>
      <p:scale>
        <a:sx n="100" d="100"/>
        <a:sy n="100" d="100"/>
      </p:scale>
      <p:origin x="0" y="0"/>
    </p:cViewPr>
  </p:notesTextViewPr>
  <p:sorterViewPr>
    <p:cViewPr>
      <p:scale>
        <a:sx n="60" d="100"/>
        <a:sy n="60" d="100"/>
      </p:scale>
      <p:origin x="0" y="-528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4"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2" name="Title 1"/>
          <p:cNvSpPr>
            <a:spLocks noGrp="1"/>
          </p:cNvSpPr>
          <p:nvPr>
            <p:ph type="ctrTitle"/>
          </p:nvPr>
        </p:nvSpPr>
        <p:spPr>
          <a:xfrm>
            <a:off x="1371600" y="1859280"/>
            <a:ext cx="6400800" cy="1295400"/>
          </a:xfrm>
        </p:spPr>
        <p:txBody>
          <a:bodyPr/>
          <a:lstStyle/>
          <a:p>
            <a:r>
              <a:rPr lang="es-ES_tradnl" smtClean="0"/>
              <a:t>Clic para editar título</a:t>
            </a:r>
            <a:endParaRPr lang="en-US" dirty="0"/>
          </a:p>
        </p:txBody>
      </p:sp>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5" name="Date Placeholder 3"/>
          <p:cNvSpPr>
            <a:spLocks noGrp="1"/>
          </p:cNvSpPr>
          <p:nvPr>
            <p:ph type="dt" sz="half" idx="10"/>
          </p:nvPr>
        </p:nvSpPr>
        <p:spPr/>
        <p:txBody>
          <a:bodyPr/>
          <a:lstStyle>
            <a:lvl1pPr>
              <a:defRPr/>
            </a:lvl1pPr>
          </a:lstStyle>
          <a:p>
            <a:fld id="{EA24993A-FE64-4EE4-93BA-897C1526A94C}" type="datetime1">
              <a:rPr lang="en-US" altLang="es-ES"/>
              <a:pPr/>
              <a:t>10/9/2016</a:t>
            </a:fld>
            <a:endParaRPr lang="en-US" altLang="es-E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3FF1A2BA-967D-4348-990B-6382B90F4125}" type="slidenum">
              <a:rPr lang="en-US" altLang="es-ES"/>
              <a:pPr/>
              <a:t>‹Nº›</a:t>
            </a:fld>
            <a:endParaRPr lang="en-US" altLang="es-ES"/>
          </a:p>
        </p:txBody>
      </p:sp>
    </p:spTree>
    <p:extLst>
      <p:ext uri="{BB962C8B-B14F-4D97-AF65-F5344CB8AC3E}">
        <p14:creationId xmlns:p14="http://schemas.microsoft.com/office/powerpoint/2010/main" val="2382075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Vertical Text Placeholder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a:ln/>
        </p:spPr>
        <p:txBody>
          <a:bodyPr/>
          <a:lstStyle>
            <a:lvl1pPr>
              <a:defRPr/>
            </a:lvl1pPr>
          </a:lstStyle>
          <a:p>
            <a:fld id="{DD1C3DAD-BFDF-474D-B1E0-8C0CFC99E8B4}" type="datetime1">
              <a:rPr lang="en-US" altLang="es-ES"/>
              <a:pPr/>
              <a:t>10/9/2016</a:t>
            </a:fld>
            <a:endParaRPr lang="en-US" altLang="es-E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9130BD2-3C60-4557-AF8F-954EE660582F}" type="slidenum">
              <a:rPr lang="en-US" altLang="es-ES"/>
              <a:pPr/>
              <a:t>‹Nº›</a:t>
            </a:fld>
            <a:endParaRPr lang="en-US" altLang="es-ES"/>
          </a:p>
        </p:txBody>
      </p:sp>
    </p:spTree>
    <p:extLst>
      <p:ext uri="{BB962C8B-B14F-4D97-AF65-F5344CB8AC3E}">
        <p14:creationId xmlns:p14="http://schemas.microsoft.com/office/powerpoint/2010/main" val="1864203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s-ES_tradnl" smtClean="0"/>
              <a:t>Clic para editar título</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a:ln/>
        </p:spPr>
        <p:txBody>
          <a:bodyPr/>
          <a:lstStyle>
            <a:lvl1pPr>
              <a:defRPr/>
            </a:lvl1pPr>
          </a:lstStyle>
          <a:p>
            <a:fld id="{78BDE33D-6EC4-40BA-A65D-A40FC6B261B0}" type="datetime1">
              <a:rPr lang="en-US" altLang="es-ES"/>
              <a:pPr/>
              <a:t>10/9/2016</a:t>
            </a:fld>
            <a:endParaRPr lang="en-US" altLang="es-E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3BC74DB1-EA96-44C6-92B1-8BBA8359331C}" type="slidenum">
              <a:rPr lang="en-US" altLang="es-ES"/>
              <a:pPr/>
              <a:t>‹Nº›</a:t>
            </a:fld>
            <a:endParaRPr lang="en-US" altLang="es-ES"/>
          </a:p>
        </p:txBody>
      </p:sp>
    </p:spTree>
    <p:extLst>
      <p:ext uri="{BB962C8B-B14F-4D97-AF65-F5344CB8AC3E}">
        <p14:creationId xmlns:p14="http://schemas.microsoft.com/office/powerpoint/2010/main" val="3436118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4"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2" name="Title 1"/>
          <p:cNvSpPr>
            <a:spLocks noGrp="1"/>
          </p:cNvSpPr>
          <p:nvPr>
            <p:ph type="title"/>
          </p:nvPr>
        </p:nvSpPr>
        <p:spPr/>
        <p:txBody>
          <a:bodyPr/>
          <a:lstStyle/>
          <a:p>
            <a:r>
              <a:rPr lang="es-ES_tradnl" smtClean="0"/>
              <a:t>Clic para editar título</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Date Placeholder 3"/>
          <p:cNvSpPr>
            <a:spLocks noGrp="1"/>
          </p:cNvSpPr>
          <p:nvPr>
            <p:ph type="dt" sz="half" idx="10"/>
          </p:nvPr>
        </p:nvSpPr>
        <p:spPr/>
        <p:txBody>
          <a:bodyPr/>
          <a:lstStyle>
            <a:lvl1pPr>
              <a:defRPr/>
            </a:lvl1pPr>
          </a:lstStyle>
          <a:p>
            <a:fld id="{14202E23-632D-465C-AB2A-5FB84FF1CB93}" type="datetime1">
              <a:rPr lang="en-US" altLang="es-ES"/>
              <a:pPr/>
              <a:t>10/9/2016</a:t>
            </a:fld>
            <a:endParaRPr lang="en-US" altLang="es-E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4FE4BD3-154D-4BA5-A194-56C64B37B3C6}" type="slidenum">
              <a:rPr lang="en-US" altLang="es-ES"/>
              <a:pPr/>
              <a:t>‹Nº›</a:t>
            </a:fld>
            <a:endParaRPr lang="en-US" altLang="es-ES"/>
          </a:p>
        </p:txBody>
      </p:sp>
    </p:spTree>
    <p:extLst>
      <p:ext uri="{BB962C8B-B14F-4D97-AF65-F5344CB8AC3E}">
        <p14:creationId xmlns:p14="http://schemas.microsoft.com/office/powerpoint/2010/main" val="2782240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4"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pic>
        <p:nvPicPr>
          <p:cNvPr id="5"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lstStyle>
            <a:lvl1pPr algn="ctr">
              <a:defRPr sz="3600" b="0" i="0" cap="all" baseline="0"/>
            </a:lvl1pPr>
          </a:lstStyle>
          <a:p>
            <a:r>
              <a:rPr lang="es-ES_tradnl" smtClean="0"/>
              <a:t>Clic para editar título</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6" name="Date Placeholder 3"/>
          <p:cNvSpPr>
            <a:spLocks noGrp="1"/>
          </p:cNvSpPr>
          <p:nvPr>
            <p:ph type="dt" sz="half" idx="10"/>
          </p:nvPr>
        </p:nvSpPr>
        <p:spPr/>
        <p:txBody>
          <a:bodyPr/>
          <a:lstStyle>
            <a:lvl1pPr>
              <a:defRPr/>
            </a:lvl1pPr>
          </a:lstStyle>
          <a:p>
            <a:fld id="{1DB0D6EF-D817-4840-853D-6091FAAE572C}" type="datetime1">
              <a:rPr lang="en-US" altLang="es-ES"/>
              <a:pPr/>
              <a:t>10/9/2016</a:t>
            </a:fld>
            <a:endParaRPr lang="en-US" altLang="es-E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fld id="{5F4F43DE-C8A1-49A7-BDFD-8F1811A8CA3B}" type="slidenum">
              <a:rPr lang="en-US" altLang="es-ES"/>
              <a:pPr/>
              <a:t>‹Nº›</a:t>
            </a:fld>
            <a:endParaRPr lang="en-US" altLang="es-ES"/>
          </a:p>
        </p:txBody>
      </p:sp>
    </p:spTree>
    <p:extLst>
      <p:ext uri="{BB962C8B-B14F-4D97-AF65-F5344CB8AC3E}">
        <p14:creationId xmlns:p14="http://schemas.microsoft.com/office/powerpoint/2010/main" val="944436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5"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10" name="Content Placeholder 9"/>
          <p:cNvSpPr>
            <a:spLocks noGrp="1"/>
          </p:cNvSpPr>
          <p:nvPr>
            <p:ph sz="quarter" idx="13"/>
          </p:nvPr>
        </p:nvSpPr>
        <p:spPr>
          <a:xfrm>
            <a:off x="1371600" y="2438400"/>
            <a:ext cx="3124200" cy="3124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2" name="Title 1"/>
          <p:cNvSpPr>
            <a:spLocks noGrp="1"/>
          </p:cNvSpPr>
          <p:nvPr>
            <p:ph type="title"/>
          </p:nvPr>
        </p:nvSpPr>
        <p:spPr/>
        <p:txBody>
          <a:bodyPr/>
          <a:lstStyle/>
          <a:p>
            <a:r>
              <a:rPr lang="es-ES_tradnl" smtClean="0"/>
              <a:t>Clic para editar título</a:t>
            </a:r>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6" name="Date Placeholder 4"/>
          <p:cNvSpPr>
            <a:spLocks noGrp="1"/>
          </p:cNvSpPr>
          <p:nvPr>
            <p:ph type="dt" sz="half" idx="15"/>
          </p:nvPr>
        </p:nvSpPr>
        <p:spPr/>
        <p:txBody>
          <a:bodyPr/>
          <a:lstStyle>
            <a:lvl1pPr>
              <a:defRPr/>
            </a:lvl1pPr>
          </a:lstStyle>
          <a:p>
            <a:fld id="{2C8319FE-22C3-43B5-A239-4FE505712632}" type="datetime1">
              <a:rPr lang="en-US" altLang="es-ES"/>
              <a:pPr/>
              <a:t>10/9/2016</a:t>
            </a:fld>
            <a:endParaRPr lang="en-US" altLang="es-ES"/>
          </a:p>
        </p:txBody>
      </p:sp>
      <p:sp>
        <p:nvSpPr>
          <p:cNvPr id="7" name="Footer Placeholder 5"/>
          <p:cNvSpPr>
            <a:spLocks noGrp="1"/>
          </p:cNvSpPr>
          <p:nvPr>
            <p:ph type="ftr" sz="quarter" idx="16"/>
          </p:nvPr>
        </p:nvSpPr>
        <p:spPr/>
        <p:txBody>
          <a:bodyPr/>
          <a:lstStyle>
            <a:lvl1pPr>
              <a:defRPr/>
            </a:lvl1pPr>
          </a:lstStyle>
          <a:p>
            <a:pPr>
              <a:defRPr/>
            </a:pPr>
            <a:endParaRPr lang="en-US"/>
          </a:p>
        </p:txBody>
      </p:sp>
      <p:sp>
        <p:nvSpPr>
          <p:cNvPr id="8" name="Slide Number Placeholder 6"/>
          <p:cNvSpPr>
            <a:spLocks noGrp="1"/>
          </p:cNvSpPr>
          <p:nvPr>
            <p:ph type="sldNum" sz="quarter" idx="17"/>
          </p:nvPr>
        </p:nvSpPr>
        <p:spPr/>
        <p:txBody>
          <a:bodyPr/>
          <a:lstStyle>
            <a:lvl1pPr>
              <a:defRPr/>
            </a:lvl1pPr>
          </a:lstStyle>
          <a:p>
            <a:fld id="{BACB1AE2-B7A3-4BFB-B192-BAA5C08CDEE0}" type="slidenum">
              <a:rPr lang="en-US" altLang="es-ES"/>
              <a:pPr/>
              <a:t>‹Nº›</a:t>
            </a:fld>
            <a:endParaRPr lang="en-US" altLang="es-ES"/>
          </a:p>
        </p:txBody>
      </p:sp>
    </p:spTree>
    <p:extLst>
      <p:ext uri="{BB962C8B-B14F-4D97-AF65-F5344CB8AC3E}">
        <p14:creationId xmlns:p14="http://schemas.microsoft.com/office/powerpoint/2010/main" val="3750481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7" name="Picture 11" descr="flourish2.png"/>
          <p:cNvPicPr>
            <a:picLocks noChangeAspect="1"/>
          </p:cNvPicPr>
          <p:nvPr/>
        </p:nvPicPr>
        <p:blipFill>
          <a:blip r:embed="rId2">
            <a:clrChange>
              <a:clrFrom>
                <a:srgbClr val="000000"/>
              </a:clrFrom>
              <a:clrTo>
                <a:srgbClr val="000000">
                  <a:alpha val="0"/>
                </a:srgbClr>
              </a:clrTo>
            </a:clrChange>
            <a:lum bright="-14000"/>
            <a:extLst>
              <a:ext uri="{28A0092B-C50C-407E-A947-70E740481C1C}">
                <a14:useLocalDpi xmlns:a14="http://schemas.microsoft.com/office/drawing/2010/main" val="0"/>
              </a:ext>
            </a:extLst>
          </a:blip>
          <a:srcRect/>
          <a:stretch>
            <a:fillRect/>
          </a:stretch>
        </p:blipFill>
        <p:spPr bwMode="auto">
          <a:xfrm>
            <a:off x="0" y="1619250"/>
            <a:ext cx="9144000" cy="93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Content Placeholder 10"/>
          <p:cNvSpPr>
            <a:spLocks noGrp="1"/>
          </p:cNvSpPr>
          <p:nvPr>
            <p:ph sz="quarter" idx="13"/>
          </p:nvPr>
        </p:nvSpPr>
        <p:spPr>
          <a:xfrm>
            <a:off x="1371600" y="2819400"/>
            <a:ext cx="3124200" cy="2743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2" name="Title 1"/>
          <p:cNvSpPr>
            <a:spLocks noGrp="1"/>
          </p:cNvSpPr>
          <p:nvPr>
            <p:ph type="title"/>
          </p:nvPr>
        </p:nvSpPr>
        <p:spPr/>
        <p:txBody>
          <a:bodyPr/>
          <a:lstStyle>
            <a:lvl1pPr>
              <a:defRPr/>
            </a:lvl1pPr>
          </a:lstStyle>
          <a:p>
            <a:r>
              <a:rPr lang="es-ES_tradnl" smtClean="0"/>
              <a:t>Clic para editar título</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8" name="Date Placeholder 6"/>
          <p:cNvSpPr>
            <a:spLocks noGrp="1"/>
          </p:cNvSpPr>
          <p:nvPr>
            <p:ph type="dt" sz="half" idx="15"/>
          </p:nvPr>
        </p:nvSpPr>
        <p:spPr/>
        <p:txBody>
          <a:bodyPr/>
          <a:lstStyle>
            <a:lvl1pPr>
              <a:defRPr/>
            </a:lvl1pPr>
          </a:lstStyle>
          <a:p>
            <a:fld id="{F17D41A5-0F8B-4AAD-912D-3D207E14F1E0}" type="datetime1">
              <a:rPr lang="en-US" altLang="es-ES"/>
              <a:pPr/>
              <a:t>10/9/2016</a:t>
            </a:fld>
            <a:endParaRPr lang="en-US" altLang="es-ES"/>
          </a:p>
        </p:txBody>
      </p:sp>
      <p:sp>
        <p:nvSpPr>
          <p:cNvPr id="9" name="Footer Placeholder 7"/>
          <p:cNvSpPr>
            <a:spLocks noGrp="1"/>
          </p:cNvSpPr>
          <p:nvPr>
            <p:ph type="ftr" sz="quarter" idx="16"/>
          </p:nvPr>
        </p:nvSpPr>
        <p:spPr/>
        <p:txBody>
          <a:bodyPr/>
          <a:lstStyle>
            <a:lvl1pPr>
              <a:defRPr/>
            </a:lvl1pPr>
          </a:lstStyle>
          <a:p>
            <a:pPr>
              <a:defRPr/>
            </a:pPr>
            <a:endParaRPr lang="en-US"/>
          </a:p>
        </p:txBody>
      </p:sp>
      <p:sp>
        <p:nvSpPr>
          <p:cNvPr id="10" name="Slide Number Placeholder 8"/>
          <p:cNvSpPr>
            <a:spLocks noGrp="1"/>
          </p:cNvSpPr>
          <p:nvPr>
            <p:ph type="sldNum" sz="quarter" idx="17"/>
          </p:nvPr>
        </p:nvSpPr>
        <p:spPr/>
        <p:txBody>
          <a:bodyPr/>
          <a:lstStyle>
            <a:lvl1pPr>
              <a:defRPr/>
            </a:lvl1pPr>
          </a:lstStyle>
          <a:p>
            <a:fld id="{96BA4B27-C608-40AB-A32C-216D7CD87D93}" type="slidenum">
              <a:rPr lang="en-US" altLang="es-ES"/>
              <a:pPr/>
              <a:t>‹Nº›</a:t>
            </a:fld>
            <a:endParaRPr lang="en-US" altLang="es-ES"/>
          </a:p>
        </p:txBody>
      </p:sp>
    </p:spTree>
    <p:extLst>
      <p:ext uri="{BB962C8B-B14F-4D97-AF65-F5344CB8AC3E}">
        <p14:creationId xmlns:p14="http://schemas.microsoft.com/office/powerpoint/2010/main" val="3918198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pic>
        <p:nvPicPr>
          <p:cNvPr id="3"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2" name="Title 1"/>
          <p:cNvSpPr>
            <a:spLocks noGrp="1"/>
          </p:cNvSpPr>
          <p:nvPr>
            <p:ph type="title"/>
          </p:nvPr>
        </p:nvSpPr>
        <p:spPr/>
        <p:txBody>
          <a:bodyPr/>
          <a:lstStyle/>
          <a:p>
            <a:r>
              <a:rPr lang="es-ES_tradnl" smtClean="0"/>
              <a:t>Clic para editar título</a:t>
            </a:r>
            <a:endParaRPr lang="en-US"/>
          </a:p>
        </p:txBody>
      </p:sp>
      <p:sp>
        <p:nvSpPr>
          <p:cNvPr id="4" name="Date Placeholder 2"/>
          <p:cNvSpPr>
            <a:spLocks noGrp="1"/>
          </p:cNvSpPr>
          <p:nvPr>
            <p:ph type="dt" sz="half" idx="10"/>
          </p:nvPr>
        </p:nvSpPr>
        <p:spPr/>
        <p:txBody>
          <a:bodyPr/>
          <a:lstStyle>
            <a:lvl1pPr>
              <a:defRPr/>
            </a:lvl1pPr>
          </a:lstStyle>
          <a:p>
            <a:fld id="{E7D9AB5B-D10C-4024-B792-50B48DC8F432}" type="datetime1">
              <a:rPr lang="en-US" altLang="es-ES"/>
              <a:pPr/>
              <a:t>10/9/2016</a:t>
            </a:fld>
            <a:endParaRPr lang="en-US" altLang="es-E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fld id="{B98C93AA-8F3E-4C66-AD26-C9F1E6526A15}" type="slidenum">
              <a:rPr lang="en-US" altLang="es-ES"/>
              <a:pPr/>
              <a:t>‹Nº›</a:t>
            </a:fld>
            <a:endParaRPr lang="en-US" altLang="es-ES"/>
          </a:p>
        </p:txBody>
      </p:sp>
    </p:spTree>
    <p:extLst>
      <p:ext uri="{BB962C8B-B14F-4D97-AF65-F5344CB8AC3E}">
        <p14:creationId xmlns:p14="http://schemas.microsoft.com/office/powerpoint/2010/main" val="2037628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fld id="{D1CFA0C5-BC2D-4CDD-AA40-7D72FA5CC3B3}" type="datetime1">
              <a:rPr lang="en-US" altLang="es-ES"/>
              <a:pPr/>
              <a:t>10/9/2016</a:t>
            </a:fld>
            <a:endParaRPr lang="en-US" altLang="es-E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C9871F70-3EBD-4434-8698-E7345A886620}" type="slidenum">
              <a:rPr lang="en-US" altLang="es-ES"/>
              <a:pPr/>
              <a:t>‹Nº›</a:t>
            </a:fld>
            <a:endParaRPr lang="en-US" altLang="es-ES"/>
          </a:p>
        </p:txBody>
      </p:sp>
    </p:spTree>
    <p:extLst>
      <p:ext uri="{BB962C8B-B14F-4D97-AF65-F5344CB8AC3E}">
        <p14:creationId xmlns:p14="http://schemas.microsoft.com/office/powerpoint/2010/main" val="1313548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oAutofit/>
          </a:bodyPr>
          <a:lstStyle>
            <a:lvl1pPr algn="ctr">
              <a:defRPr sz="1700" b="1" cap="all" spc="0" baseline="0"/>
            </a:lvl1pPr>
          </a:lstStyle>
          <a:p>
            <a:r>
              <a:rPr lang="es-ES_tradnl" smtClean="0"/>
              <a:t>Clic para editar título</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9" name="Content Placeholder 8"/>
          <p:cNvSpPr>
            <a:spLocks noGrp="1"/>
          </p:cNvSpPr>
          <p:nvPr>
            <p:ph sz="quarter" idx="13"/>
          </p:nvPr>
        </p:nvSpPr>
        <p:spPr>
          <a:xfrm>
            <a:off x="1371600" y="1676400"/>
            <a:ext cx="3276600" cy="3505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Date Placeholder 3"/>
          <p:cNvSpPr>
            <a:spLocks noGrp="1"/>
          </p:cNvSpPr>
          <p:nvPr>
            <p:ph type="dt" sz="half" idx="14"/>
          </p:nvPr>
        </p:nvSpPr>
        <p:spPr>
          <a:ln/>
        </p:spPr>
        <p:txBody>
          <a:bodyPr/>
          <a:lstStyle>
            <a:lvl1pPr>
              <a:defRPr/>
            </a:lvl1pPr>
          </a:lstStyle>
          <a:p>
            <a:fld id="{639DF84B-DC7F-4570-AE4B-437FCE3DD5FD}" type="datetime1">
              <a:rPr lang="en-US" altLang="es-ES"/>
              <a:pPr/>
              <a:t>10/9/2016</a:t>
            </a:fld>
            <a:endParaRPr lang="en-US" altLang="es-E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p:txBody>
          <a:bodyPr/>
          <a:lstStyle>
            <a:lvl1pPr>
              <a:defRPr/>
            </a:lvl1pPr>
          </a:lstStyle>
          <a:p>
            <a:fld id="{B5D8AD57-A929-4963-85F2-6FC6E7F4478B}" type="slidenum">
              <a:rPr lang="en-US" altLang="es-ES"/>
              <a:pPr/>
              <a:t>‹Nº›</a:t>
            </a:fld>
            <a:endParaRPr lang="en-US" altLang="es-ES"/>
          </a:p>
        </p:txBody>
      </p:sp>
    </p:spTree>
    <p:extLst>
      <p:ext uri="{BB962C8B-B14F-4D97-AF65-F5344CB8AC3E}">
        <p14:creationId xmlns:p14="http://schemas.microsoft.com/office/powerpoint/2010/main" val="3781050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Plaque 9"/>
          <p:cNvSpPr/>
          <p:nvPr/>
        </p:nvSpPr>
        <p:spPr>
          <a:xfrm>
            <a:off x="1463675" y="1847850"/>
            <a:ext cx="3089275" cy="3089275"/>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953000" y="1676400"/>
            <a:ext cx="2819400" cy="599440"/>
          </a:xfrm>
        </p:spPr>
        <p:txBody>
          <a:bodyPr>
            <a:noAutofit/>
          </a:bodyPr>
          <a:lstStyle>
            <a:lvl1pPr algn="ctr">
              <a:defRPr sz="1700" b="1" cap="all" spc="0" baseline="0"/>
            </a:lvl1pPr>
          </a:lstStyle>
          <a:p>
            <a:r>
              <a:rPr lang="es-ES_tradnl" smtClean="0"/>
              <a:t>Clic para editar título</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rtlCol="0">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_tradnl" noProof="0" smtClean="0"/>
              <a:t>Arrastre la imagen al marcador de posición o haga clic en el icono para agregar</a:t>
            </a:r>
            <a:endParaRPr lang="en-US" noProof="0"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6" name="Date Placeholder 4"/>
          <p:cNvSpPr>
            <a:spLocks noGrp="1"/>
          </p:cNvSpPr>
          <p:nvPr>
            <p:ph type="dt" sz="half" idx="10"/>
          </p:nvPr>
        </p:nvSpPr>
        <p:spPr/>
        <p:txBody>
          <a:bodyPr/>
          <a:lstStyle>
            <a:lvl1pPr>
              <a:defRPr/>
            </a:lvl1pPr>
          </a:lstStyle>
          <a:p>
            <a:fld id="{98D168F2-FD0C-40F4-87A1-9944224C0CDE}" type="datetime1">
              <a:rPr lang="en-US" altLang="es-ES"/>
              <a:pPr/>
              <a:t>10/9/2016</a:t>
            </a:fld>
            <a:endParaRPr lang="en-US" altLang="es-E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B2BDA5FD-782F-40C9-B167-0520F4AACCFD}" type="slidenum">
              <a:rPr lang="en-US" altLang="es-ES"/>
              <a:pPr/>
              <a:t>‹Nº›</a:t>
            </a:fld>
            <a:endParaRPr lang="en-US" altLang="es-ES"/>
          </a:p>
        </p:txBody>
      </p:sp>
    </p:spTree>
    <p:extLst>
      <p:ext uri="{BB962C8B-B14F-4D97-AF65-F5344CB8AC3E}">
        <p14:creationId xmlns:p14="http://schemas.microsoft.com/office/powerpoint/2010/main" val="1191253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window3.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1371600" y="1295400"/>
            <a:ext cx="6400800" cy="685800"/>
          </a:xfrm>
          <a:prstGeom prst="rect">
            <a:avLst/>
          </a:prstGeom>
        </p:spPr>
        <p:txBody>
          <a:bodyPr vert="horz" wrap="square" lIns="91440" tIns="45720" rIns="91440" bIns="45720" numCol="1" anchor="b" anchorCtr="0" compatLnSpc="1">
            <a:prstTxWarp prst="textNoShape">
              <a:avLst/>
            </a:prstTxWarp>
            <a:normAutofit/>
          </a:bodyPr>
          <a:lstStyle/>
          <a:p>
            <a:pPr lvl="0"/>
            <a:r>
              <a:rPr lang="es-ES_tradnl" altLang="es-ES" smtClean="0"/>
              <a:t>Clic para editar título</a:t>
            </a:r>
            <a:endParaRPr lang="en-US" altLang="es-ES" smtClean="0"/>
          </a:p>
        </p:txBody>
      </p:sp>
      <p:sp>
        <p:nvSpPr>
          <p:cNvPr id="1028" name="Text Placeholder 2"/>
          <p:cNvSpPr>
            <a:spLocks noGrp="1"/>
          </p:cNvSpPr>
          <p:nvPr>
            <p:ph type="body" idx="1"/>
          </p:nvPr>
        </p:nvSpPr>
        <p:spPr bwMode="auto">
          <a:xfrm>
            <a:off x="1371600" y="2057400"/>
            <a:ext cx="64008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_tradnl" altLang="es-ES" smtClean="0"/>
              <a:t>Haga clic para modificar el estilo de texto del patrón</a:t>
            </a:r>
          </a:p>
          <a:p>
            <a:pPr lvl="1"/>
            <a:r>
              <a:rPr lang="es-ES_tradnl" altLang="es-ES" smtClean="0"/>
              <a:t>Segundo nivel</a:t>
            </a:r>
          </a:p>
          <a:p>
            <a:pPr lvl="2"/>
            <a:r>
              <a:rPr lang="es-ES_tradnl" altLang="es-ES" smtClean="0"/>
              <a:t>Tercer nivel</a:t>
            </a:r>
          </a:p>
          <a:p>
            <a:pPr lvl="3"/>
            <a:r>
              <a:rPr lang="es-ES_tradnl" altLang="es-ES" smtClean="0"/>
              <a:t>Cuarto nivel</a:t>
            </a:r>
          </a:p>
          <a:p>
            <a:pPr lvl="4"/>
            <a:r>
              <a:rPr lang="es-ES_tradnl" altLang="es-ES" smtClean="0"/>
              <a:t>Quinto nivel</a:t>
            </a:r>
            <a:endParaRPr lang="en-US" altLang="es-ES" smtClean="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wrap="square" lIns="91440" tIns="45720" rIns="91440" bIns="45720" numCol="1" anchor="ctr" anchorCtr="0" compatLnSpc="1">
            <a:prstTxWarp prst="textNoShape">
              <a:avLst/>
            </a:prstTxWarp>
          </a:bodyPr>
          <a:lstStyle>
            <a:lvl1pPr>
              <a:defRPr sz="1100">
                <a:solidFill>
                  <a:srgbClr val="C6BC9C"/>
                </a:solidFill>
              </a:defRPr>
            </a:lvl1pPr>
          </a:lstStyle>
          <a:p>
            <a:fld id="{6253F0B3-04C0-4F56-8225-F0E4F90D979A}" type="datetime1">
              <a:rPr lang="en-US" altLang="es-ES"/>
              <a:pPr/>
              <a:t>10/9/2016</a:t>
            </a:fld>
            <a:endParaRPr lang="en-US" altLang="es-E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fontAlgn="auto">
              <a:spcBef>
                <a:spcPts val="0"/>
              </a:spcBef>
              <a:spcAft>
                <a:spcPts val="0"/>
              </a:spcAft>
              <a:defRPr sz="1100" baseline="0" dirty="0">
                <a:solidFill>
                  <a:schemeClr val="accent1">
                    <a:lumMod val="60000"/>
                    <a:lumOff val="40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bwMode="white">
          <a:xfrm>
            <a:off x="6675438" y="6364288"/>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b="1">
                <a:solidFill>
                  <a:srgbClr val="C6BC9C"/>
                </a:solidFill>
              </a:defRPr>
            </a:lvl1pPr>
          </a:lstStyle>
          <a:p>
            <a:fld id="{354B4885-D4C2-4FA7-8BB7-AEC68DD2E865}" type="slidenum">
              <a:rPr lang="en-US" altLang="es-ES"/>
              <a:pPr/>
              <a:t>‹Nº›</a:t>
            </a:fld>
            <a:endParaRPr lang="en-US" altLang="es-ES"/>
          </a:p>
        </p:txBody>
      </p:sp>
    </p:spTree>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87" r:id="rId7"/>
    <p:sldLayoutId id="2147483788" r:id="rId8"/>
    <p:sldLayoutId id="2147483797" r:id="rId9"/>
    <p:sldLayoutId id="2147483789" r:id="rId10"/>
    <p:sldLayoutId id="2147483790" r:id="rId11"/>
  </p:sldLayoutIdLst>
  <p:hf sldNum="0" hdr="0" ftr="0" dt="0"/>
  <p:txStyles>
    <p:titleStyle>
      <a:lvl1pPr algn="ctr" rtl="0" fontAlgn="base">
        <a:spcBef>
          <a:spcPct val="0"/>
        </a:spcBef>
        <a:spcAft>
          <a:spcPct val="0"/>
        </a:spcAft>
        <a:defRPr sz="3600" kern="1200" cap="all" spc="300">
          <a:solidFill>
            <a:schemeClr val="tx1"/>
          </a:solidFill>
          <a:latin typeface="+mj-lt"/>
          <a:ea typeface="MS PGothic" panose="020B0600070205080204" pitchFamily="34" charset="-128"/>
          <a:cs typeface="+mj-cs"/>
        </a:defRPr>
      </a:lvl1pPr>
      <a:lvl2pPr algn="ctr" rtl="0" fontAlgn="base">
        <a:spcBef>
          <a:spcPct val="0"/>
        </a:spcBef>
        <a:spcAft>
          <a:spcPct val="0"/>
        </a:spcAft>
        <a:defRPr sz="3600">
          <a:solidFill>
            <a:schemeClr val="tx1"/>
          </a:solidFill>
          <a:latin typeface="Garamond" panose="02020404030301010803" pitchFamily="18" charset="0"/>
          <a:ea typeface="MS PGothic" panose="020B0600070205080204" pitchFamily="34" charset="-128"/>
        </a:defRPr>
      </a:lvl2pPr>
      <a:lvl3pPr algn="ctr" rtl="0" fontAlgn="base">
        <a:spcBef>
          <a:spcPct val="0"/>
        </a:spcBef>
        <a:spcAft>
          <a:spcPct val="0"/>
        </a:spcAft>
        <a:defRPr sz="3600">
          <a:solidFill>
            <a:schemeClr val="tx1"/>
          </a:solidFill>
          <a:latin typeface="Garamond" panose="02020404030301010803" pitchFamily="18" charset="0"/>
          <a:ea typeface="MS PGothic" panose="020B0600070205080204" pitchFamily="34" charset="-128"/>
        </a:defRPr>
      </a:lvl3pPr>
      <a:lvl4pPr algn="ctr" rtl="0" fontAlgn="base">
        <a:spcBef>
          <a:spcPct val="0"/>
        </a:spcBef>
        <a:spcAft>
          <a:spcPct val="0"/>
        </a:spcAft>
        <a:defRPr sz="3600">
          <a:solidFill>
            <a:schemeClr val="tx1"/>
          </a:solidFill>
          <a:latin typeface="Garamond" panose="02020404030301010803" pitchFamily="18" charset="0"/>
          <a:ea typeface="MS PGothic" panose="020B0600070205080204" pitchFamily="34" charset="-128"/>
        </a:defRPr>
      </a:lvl4pPr>
      <a:lvl5pPr algn="ctr" rtl="0" fontAlgn="base">
        <a:spcBef>
          <a:spcPct val="0"/>
        </a:spcBef>
        <a:spcAft>
          <a:spcPct val="0"/>
        </a:spcAft>
        <a:defRPr sz="3600">
          <a:solidFill>
            <a:schemeClr val="tx1"/>
          </a:solidFill>
          <a:latin typeface="Garamond" panose="02020404030301010803" pitchFamily="18" charset="0"/>
          <a:ea typeface="MS PGothic" panose="020B0600070205080204" pitchFamily="34" charset="-128"/>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indent="-273050" algn="l" rtl="0" fontAlgn="base">
        <a:lnSpc>
          <a:spcPct val="150000"/>
        </a:lnSpc>
        <a:spcBef>
          <a:spcPct val="20000"/>
        </a:spcBef>
        <a:spcAft>
          <a:spcPct val="0"/>
        </a:spcAft>
        <a:buFont typeface="Wingdings" panose="05000000000000000000" pitchFamily="2" charset="2"/>
        <a:buChar char="v"/>
        <a:defRPr kern="1200">
          <a:solidFill>
            <a:schemeClr val="tx1"/>
          </a:solidFill>
          <a:latin typeface="+mn-lt"/>
          <a:ea typeface="MS PGothic" panose="020B0600070205080204" pitchFamily="34" charset="-128"/>
          <a:cs typeface="+mn-cs"/>
        </a:defRPr>
      </a:lvl1pPr>
      <a:lvl2pPr marL="742950" indent="-228600" algn="l" rtl="0" fontAlgn="base">
        <a:spcBef>
          <a:spcPct val="20000"/>
        </a:spcBef>
        <a:spcAft>
          <a:spcPct val="0"/>
        </a:spcAft>
        <a:buFont typeface="Arial" panose="020B0604020202020204" pitchFamily="34" charset="0"/>
        <a:buChar char="•"/>
        <a:defRPr sz="1600" kern="1200">
          <a:solidFill>
            <a:schemeClr val="tx1"/>
          </a:solidFill>
          <a:latin typeface="+mn-lt"/>
          <a:ea typeface="MS PGothic" panose="020B0600070205080204" pitchFamily="34" charset="-128"/>
          <a:cs typeface="+mn-cs"/>
        </a:defRPr>
      </a:lvl2pPr>
      <a:lvl3pPr marL="1143000" indent="-228600" algn="l" rtl="0" fontAlgn="base">
        <a:spcBef>
          <a:spcPct val="20000"/>
        </a:spcBef>
        <a:spcAft>
          <a:spcPct val="0"/>
        </a:spcAft>
        <a:buFont typeface="Arial" panose="020B0604020202020204" pitchFamily="34" charset="0"/>
        <a:buChar char="•"/>
        <a:defRPr sz="1400" kern="1200">
          <a:solidFill>
            <a:schemeClr val="tx1"/>
          </a:solidFill>
          <a:latin typeface="+mn-lt"/>
          <a:ea typeface="MS PGothic" panose="020B0600070205080204" pitchFamily="34" charset="-128"/>
          <a:cs typeface="+mn-cs"/>
        </a:defRPr>
      </a:lvl3pPr>
      <a:lvl4pPr marL="1600200" indent="-228600" algn="l" rtl="0" fontAlgn="base">
        <a:spcBef>
          <a:spcPct val="20000"/>
        </a:spcBef>
        <a:spcAft>
          <a:spcPct val="0"/>
        </a:spcAft>
        <a:buFont typeface="Arial" panose="020B0604020202020204" pitchFamily="34" charset="0"/>
        <a:buChar char="•"/>
        <a:defRPr sz="1400" kern="1200">
          <a:solidFill>
            <a:schemeClr val="tx1"/>
          </a:solidFill>
          <a:latin typeface="+mn-lt"/>
          <a:ea typeface="MS PGothic" panose="020B0600070205080204" pitchFamily="34" charset="-128"/>
          <a:cs typeface="+mn-cs"/>
        </a:defRPr>
      </a:lvl4pPr>
      <a:lvl5pPr marL="2057400" indent="-228600" algn="l" rtl="0" fontAlgn="base">
        <a:spcBef>
          <a:spcPct val="20000"/>
        </a:spcBef>
        <a:spcAft>
          <a:spcPct val="0"/>
        </a:spcAft>
        <a:buFont typeface="Arial" panose="020B0604020202020204" pitchFamily="34" charset="0"/>
        <a:buChar char="•"/>
        <a:defRPr sz="14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jpeg"/><Relationship Id="rId1" Type="http://schemas.openxmlformats.org/officeDocument/2006/relationships/slideLayout" Target="../slideLayouts/slideLayout5.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6.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jpeg"/></Relationships>
</file>

<file path=ppt/slides/_rels/slide3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jp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30.jp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50.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27.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cielo.sld.cu/scielo.php?script=sci_arttext&amp;pid=S0864-03192004000300009&amp;lng=es&amp;tlng=es" TargetMode="External"/><Relationship Id="rId2" Type="http://schemas.openxmlformats.org/officeDocument/2006/relationships/hyperlink" Target="https://dx.doi.org/10.4067/S0034-98872011000600017"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250px-Florence_Nightinga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4638" y="1479647"/>
            <a:ext cx="2791403" cy="3672504"/>
          </a:xfrm>
          <a:prstGeom prst="ellipse">
            <a:avLst/>
          </a:prstGeom>
          <a:ln>
            <a:noFill/>
          </a:ln>
          <a:effectLst>
            <a:softEdge rad="112500"/>
          </a:effectLst>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965"/>
            <a:ext cx="9144000" cy="1114708"/>
          </a:xfrm>
          <a:prstGeom prst="rect">
            <a:avLst/>
          </a:prstGeom>
        </p:spPr>
      </p:pic>
      <p:sp>
        <p:nvSpPr>
          <p:cNvPr id="8" name="Subtítulo 2"/>
          <p:cNvSpPr txBox="1">
            <a:spLocks/>
          </p:cNvSpPr>
          <p:nvPr/>
        </p:nvSpPr>
        <p:spPr bwMode="auto">
          <a:xfrm>
            <a:off x="552449" y="1692268"/>
            <a:ext cx="5753101" cy="3492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0" indent="0" algn="ctr" rtl="0" fontAlgn="base">
              <a:lnSpc>
                <a:spcPct val="150000"/>
              </a:lnSpc>
              <a:spcBef>
                <a:spcPct val="20000"/>
              </a:spcBef>
              <a:spcAft>
                <a:spcPct val="0"/>
              </a:spcAft>
              <a:buFont typeface="Wingdings" panose="05000000000000000000" pitchFamily="2" charset="2"/>
              <a:buNone/>
              <a:defRPr sz="2000" i="1" kern="1200" baseline="0">
                <a:solidFill>
                  <a:schemeClr val="tx1">
                    <a:lumMod val="65000"/>
                    <a:lumOff val="35000"/>
                  </a:schemeClr>
                </a:solidFill>
                <a:latin typeface="+mn-lt"/>
                <a:ea typeface="MS PGothic" panose="020B0600070205080204" pitchFamily="34" charset="-128"/>
                <a:cs typeface="+mn-cs"/>
              </a:defRPr>
            </a:lvl1pPr>
            <a:lvl2pPr marL="457200" indent="0" algn="ctr" rtl="0" fontAlgn="base">
              <a:spcBef>
                <a:spcPct val="20000"/>
              </a:spcBef>
              <a:spcAft>
                <a:spcPct val="0"/>
              </a:spcAft>
              <a:buFont typeface="Arial" panose="020B0604020202020204" pitchFamily="34" charset="0"/>
              <a:buNone/>
              <a:defRPr sz="1600" kern="1200">
                <a:solidFill>
                  <a:schemeClr val="tx1">
                    <a:tint val="75000"/>
                  </a:schemeClr>
                </a:solidFill>
                <a:latin typeface="+mn-lt"/>
                <a:ea typeface="MS PGothic" panose="020B0600070205080204" pitchFamily="34" charset="-128"/>
                <a:cs typeface="+mn-cs"/>
              </a:defRPr>
            </a:lvl2pPr>
            <a:lvl3pPr marL="914400" indent="0" algn="ctr" rtl="0" fontAlgn="base">
              <a:spcBef>
                <a:spcPct val="20000"/>
              </a:spcBef>
              <a:spcAft>
                <a:spcPct val="0"/>
              </a:spcAft>
              <a:buFont typeface="Arial" panose="020B0604020202020204" pitchFamily="34" charset="0"/>
              <a:buNone/>
              <a:defRPr sz="1400" kern="1200">
                <a:solidFill>
                  <a:schemeClr val="tx1">
                    <a:tint val="75000"/>
                  </a:schemeClr>
                </a:solidFill>
                <a:latin typeface="+mn-lt"/>
                <a:ea typeface="MS PGothic" panose="020B0600070205080204" pitchFamily="34" charset="-128"/>
                <a:cs typeface="+mn-cs"/>
              </a:defRPr>
            </a:lvl3pPr>
            <a:lvl4pPr marL="1371600" indent="0" algn="ctr" rtl="0" fontAlgn="base">
              <a:spcBef>
                <a:spcPct val="20000"/>
              </a:spcBef>
              <a:spcAft>
                <a:spcPct val="0"/>
              </a:spcAft>
              <a:buFont typeface="Arial" panose="020B0604020202020204" pitchFamily="34" charset="0"/>
              <a:buNone/>
              <a:defRPr sz="1400" kern="1200">
                <a:solidFill>
                  <a:schemeClr val="tx1">
                    <a:tint val="75000"/>
                  </a:schemeClr>
                </a:solidFill>
                <a:latin typeface="+mn-lt"/>
                <a:ea typeface="MS PGothic" panose="020B0600070205080204" pitchFamily="34" charset="-128"/>
                <a:cs typeface="+mn-cs"/>
              </a:defRPr>
            </a:lvl4pPr>
            <a:lvl5pPr marL="1828800" indent="0" algn="ctr" rtl="0" fontAlgn="base">
              <a:spcBef>
                <a:spcPct val="20000"/>
              </a:spcBef>
              <a:spcAft>
                <a:spcPct val="0"/>
              </a:spcAft>
              <a:buFont typeface="Arial" panose="020B0604020202020204" pitchFamily="34" charset="0"/>
              <a:buNone/>
              <a:defRPr sz="1400" kern="1200">
                <a:solidFill>
                  <a:schemeClr val="tx1">
                    <a:tint val="75000"/>
                  </a:schemeClr>
                </a:solidFill>
                <a:latin typeface="+mn-lt"/>
                <a:ea typeface="MS PGothic" panose="020B0600070205080204" pitchFamily="34" charset="-128"/>
                <a:cs typeface="+mn-cs"/>
              </a:defRPr>
            </a:lvl5pPr>
            <a:lvl6pPr marL="2286000" indent="0" algn="ctr" defTabSz="914400" rtl="0" eaLnBrk="1" latinLnBrk="0" hangingPunct="1">
              <a:spcBef>
                <a:spcPct val="20000"/>
              </a:spcBef>
              <a:buClrTx/>
              <a:buFont typeface="Arial" pitchFamily="34" charset="0"/>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Tx/>
              <a:buFont typeface="Arial" pitchFamily="34" charset="0"/>
              <a:buNone/>
              <a:defRPr sz="12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Tx/>
              <a:buFont typeface="Arial" pitchFamily="34" charset="0"/>
              <a:buNone/>
              <a:defRPr sz="1200" kern="1200" baseline="0">
                <a:solidFill>
                  <a:schemeClr val="tx1">
                    <a:tint val="75000"/>
                  </a:schemeClr>
                </a:solidFill>
                <a:latin typeface="+mn-lt"/>
                <a:ea typeface="+mn-ea"/>
                <a:cs typeface="+mn-cs"/>
              </a:defRPr>
            </a:lvl8pPr>
            <a:lvl9pPr marL="3657600" indent="0" algn="ctr" defTabSz="914400" rtl="0" eaLnBrk="1" latinLnBrk="0" hangingPunct="1">
              <a:spcBef>
                <a:spcPct val="20000"/>
              </a:spcBef>
              <a:buClrTx/>
              <a:buFont typeface="Arial" pitchFamily="34" charset="0"/>
              <a:buNone/>
              <a:defRPr sz="1200" kern="1200">
                <a:solidFill>
                  <a:schemeClr val="tx1">
                    <a:tint val="75000"/>
                  </a:schemeClr>
                </a:solidFill>
                <a:latin typeface="+mn-lt"/>
                <a:ea typeface="+mn-ea"/>
                <a:cs typeface="+mn-cs"/>
              </a:defRPr>
            </a:lvl9pPr>
          </a:lstStyle>
          <a:p>
            <a:r>
              <a:rPr lang="es-ES" altLang="es-ES" sz="3200" b="1" dirty="0" smtClean="0">
                <a:solidFill>
                  <a:schemeClr val="tx1">
                    <a:lumMod val="95000"/>
                    <a:lumOff val="5000"/>
                  </a:schemeClr>
                </a:solidFill>
                <a:latin typeface="Script MT Bold" panose="03040602040607080904" pitchFamily="66" charset="0"/>
              </a:rPr>
              <a:t>FLORENCE NIGHTINGALE</a:t>
            </a:r>
          </a:p>
          <a:p>
            <a:r>
              <a:rPr lang="es-ES" altLang="es-ES" sz="3200" b="1" dirty="0" smtClean="0">
                <a:solidFill>
                  <a:schemeClr val="tx1">
                    <a:lumMod val="95000"/>
                    <a:lumOff val="5000"/>
                  </a:schemeClr>
                </a:solidFill>
                <a:latin typeface="Script MT Bold" panose="03040602040607080904" pitchFamily="66" charset="0"/>
              </a:rPr>
              <a:t>Precursora de la</a:t>
            </a:r>
          </a:p>
          <a:p>
            <a:r>
              <a:rPr lang="es-ES" altLang="es-ES" sz="3200" b="1" dirty="0" smtClean="0">
                <a:solidFill>
                  <a:schemeClr val="tx1">
                    <a:lumMod val="95000"/>
                    <a:lumOff val="5000"/>
                  </a:schemeClr>
                </a:solidFill>
                <a:latin typeface="Script MT Bold" panose="03040602040607080904" pitchFamily="66" charset="0"/>
              </a:rPr>
              <a:t>Enfermería profesional</a:t>
            </a:r>
            <a:endParaRPr lang="es-ES" altLang="es-ES" sz="3200" b="1" dirty="0" smtClean="0">
              <a:solidFill>
                <a:schemeClr val="tx1">
                  <a:lumMod val="95000"/>
                  <a:lumOff val="5000"/>
                </a:schemeClr>
              </a:solidFill>
              <a:latin typeface="Script MT Bold" panose="03040602040607080904" pitchFamily="66" charset="0"/>
            </a:endParaRPr>
          </a:p>
        </p:txBody>
      </p:sp>
      <p:sp>
        <p:nvSpPr>
          <p:cNvPr id="11" name="CuadroTexto 10"/>
          <p:cNvSpPr txBox="1"/>
          <p:nvPr/>
        </p:nvSpPr>
        <p:spPr>
          <a:xfrm>
            <a:off x="5432268" y="5217536"/>
            <a:ext cx="3036142" cy="461665"/>
          </a:xfrm>
          <a:prstGeom prst="rect">
            <a:avLst/>
          </a:prstGeom>
          <a:noFill/>
        </p:spPr>
        <p:txBody>
          <a:bodyPr wrap="square" rtlCol="0">
            <a:spAutoFit/>
          </a:bodyPr>
          <a:lstStyle/>
          <a:p>
            <a:r>
              <a:rPr lang="es-ES" sz="2400" dirty="0" smtClean="0"/>
              <a:t>Estado de México, 2016</a:t>
            </a:r>
            <a:endParaRPr lang="es-ES" sz="2400" dirty="0"/>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1600" y="2438400"/>
            <a:ext cx="4329113" cy="3048000"/>
          </a:xfrm>
        </p:spPr>
        <p:txBody>
          <a:bodyPr>
            <a:normAutofit/>
          </a:bodyPr>
          <a:lstStyle/>
          <a:p>
            <a:pPr marL="285750" indent="-285750"/>
            <a:r>
              <a:rPr lang="es-ES" altLang="es-ES" dirty="0" smtClean="0"/>
              <a:t>Estudia enfermería en el Hospital de </a:t>
            </a:r>
            <a:r>
              <a:rPr lang="es-ES" altLang="es-ES" dirty="0" err="1" smtClean="0"/>
              <a:t>Kaiserswerth</a:t>
            </a:r>
            <a:endParaRPr lang="es-ES" altLang="es-ES" dirty="0" smtClean="0"/>
          </a:p>
          <a:p>
            <a:pPr lvl="1"/>
            <a:r>
              <a:rPr lang="es-ES" altLang="es-ES" dirty="0" smtClean="0"/>
              <a:t>Orfanato y escuela fundado por el pastor Theodor </a:t>
            </a:r>
            <a:r>
              <a:rPr lang="es-ES" altLang="es-ES" dirty="0" err="1" smtClean="0"/>
              <a:t>Fliedner</a:t>
            </a:r>
            <a:r>
              <a:rPr lang="es-ES" altLang="es-ES" dirty="0" smtClean="0"/>
              <a:t> en 1836.</a:t>
            </a:r>
          </a:p>
          <a:p>
            <a:pPr marL="285750" indent="-285750"/>
            <a:r>
              <a:rPr lang="es-ES" altLang="es-ES" dirty="0" smtClean="0"/>
              <a:t>Realiza prácticas en los hospitales de </a:t>
            </a:r>
            <a:r>
              <a:rPr lang="es-ES" altLang="es-ES" dirty="0" err="1" smtClean="0"/>
              <a:t>Kaiserswerth</a:t>
            </a:r>
            <a:r>
              <a:rPr lang="es-ES" altLang="es-ES" dirty="0" smtClean="0"/>
              <a:t> (Alemania), Londres y Edimburgo, entre 1851 – 1854</a:t>
            </a:r>
          </a:p>
          <a:p>
            <a:pPr lvl="1"/>
            <a:r>
              <a:rPr lang="es-ES" altLang="es-ES" dirty="0" smtClean="0"/>
              <a:t>Notas de sus experiencias</a:t>
            </a:r>
          </a:p>
          <a:p>
            <a:pPr lvl="1">
              <a:buFont typeface="Arial" panose="020B0604020202020204" pitchFamily="34" charset="0"/>
              <a:buNone/>
            </a:pPr>
            <a:endParaRPr lang="es-ES" altLang="es-ES" dirty="0" smtClean="0"/>
          </a:p>
          <a:p>
            <a:pPr marL="285750" indent="-285750"/>
            <a:endParaRPr lang="es-ES" altLang="es-ES" dirty="0" smtClean="0"/>
          </a:p>
          <a:p>
            <a:pPr marL="285750" indent="-285750"/>
            <a:endParaRPr lang="es-ES" altLang="es-ES" dirty="0" smtClean="0"/>
          </a:p>
        </p:txBody>
      </p:sp>
      <p:pic>
        <p:nvPicPr>
          <p:cNvPr id="15363" name="Imagen 3" descr="Kaiserswerth,_Krankenanstalten_(Kaiserswerth,_hospital_complex)_-_geograph.org.uk_-_4938.jpg"/>
          <p:cNvPicPr>
            <a:picLocks noChangeAspect="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5521325" y="2306638"/>
            <a:ext cx="2636838" cy="306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fontAlgn="auto">
              <a:spcAft>
                <a:spcPts val="0"/>
              </a:spcAft>
              <a:defRPr/>
            </a:pPr>
            <a:r>
              <a:rPr lang="es-ES" sz="2400" dirty="0">
                <a:ea typeface="+mj-ea"/>
              </a:rPr>
              <a:t>LA GUERRA DE CRIMEA</a:t>
            </a:r>
          </a:p>
        </p:txBody>
      </p:sp>
      <p:sp>
        <p:nvSpPr>
          <p:cNvPr id="3" name="Marcador de contenido 2"/>
          <p:cNvSpPr>
            <a:spLocks noGrp="1"/>
          </p:cNvSpPr>
          <p:nvPr>
            <p:ph idx="1"/>
          </p:nvPr>
        </p:nvSpPr>
        <p:spPr>
          <a:xfrm>
            <a:off x="860425" y="2105025"/>
            <a:ext cx="4225925" cy="3624263"/>
          </a:xfrm>
        </p:spPr>
        <p:txBody>
          <a:bodyPr>
            <a:normAutofit/>
          </a:bodyPr>
          <a:lstStyle/>
          <a:p>
            <a:pPr>
              <a:lnSpc>
                <a:spcPct val="140000"/>
              </a:lnSpc>
            </a:pPr>
            <a:r>
              <a:rPr lang="es-ES" altLang="es-ES" dirty="0" smtClean="0"/>
              <a:t>1854, Rusia contra Turquía.</a:t>
            </a:r>
          </a:p>
          <a:p>
            <a:pPr>
              <a:lnSpc>
                <a:spcPct val="140000"/>
              </a:lnSpc>
            </a:pPr>
            <a:r>
              <a:rPr lang="es-ES" altLang="es-ES" dirty="0" err="1" smtClean="0"/>
              <a:t>Sydney</a:t>
            </a:r>
            <a:r>
              <a:rPr lang="es-ES" altLang="es-ES" dirty="0" smtClean="0"/>
              <a:t> Herbert, Secretario de Estado para la Guerra, designa Florence Nightingale para dirigir a un grupo de enfermeras</a:t>
            </a:r>
          </a:p>
          <a:p>
            <a:pPr>
              <a:lnSpc>
                <a:spcPct val="140000"/>
              </a:lnSpc>
            </a:pPr>
            <a:r>
              <a:rPr lang="es-ES" altLang="es-ES" dirty="0" smtClean="0"/>
              <a:t>Nightingale, primera mujer Oficial del ejercito</a:t>
            </a:r>
          </a:p>
          <a:p>
            <a:pPr lvl="1">
              <a:lnSpc>
                <a:spcPct val="90000"/>
              </a:lnSpc>
            </a:pPr>
            <a:r>
              <a:rPr lang="es-ES" altLang="es-ES" dirty="0" smtClean="0"/>
              <a:t>Carácter rígido, conocimiento no permitía que le dieran órdenes</a:t>
            </a:r>
          </a:p>
          <a:p>
            <a:pPr lvl="1">
              <a:lnSpc>
                <a:spcPct val="90000"/>
              </a:lnSpc>
            </a:pPr>
            <a:r>
              <a:rPr lang="es-ES" altLang="es-ES" dirty="0" smtClean="0"/>
              <a:t>Trató a sus discípulas con una fuerte disciplina.</a:t>
            </a:r>
          </a:p>
        </p:txBody>
      </p:sp>
      <p:pic>
        <p:nvPicPr>
          <p:cNvPr id="16387" name="Imagen 4" descr="MAPA DE CRIMEA.jpg"/>
          <p:cNvPicPr>
            <a:picLocks noChangeAspect="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5141913" y="2305050"/>
            <a:ext cx="2974975" cy="324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oAutofit/>
          </a:bodyPr>
          <a:lstStyle/>
          <a:p>
            <a:pPr fontAlgn="auto">
              <a:spcAft>
                <a:spcPts val="0"/>
              </a:spcAft>
              <a:defRPr/>
            </a:pPr>
            <a:r>
              <a:rPr lang="es-ES" sz="2400" dirty="0" smtClean="0">
                <a:ea typeface="+mj-ea"/>
              </a:rPr>
              <a:t>Grupo de ENFERMERAS DE NIGHTINGALE EN CRIMEA</a:t>
            </a:r>
            <a:endParaRPr lang="es-ES" sz="2400" dirty="0">
              <a:ea typeface="+mj-ea"/>
            </a:endParaRPr>
          </a:p>
        </p:txBody>
      </p:sp>
      <p:pic>
        <p:nvPicPr>
          <p:cNvPr id="17410" name="Marcador de contenido 3" descr="nynurses.JPG"/>
          <p:cNvPicPr>
            <a:picLocks noGrp="1" noChangeAspect="1"/>
          </p:cNvPicPr>
          <p:nvPr>
            <p:ph idx="1"/>
          </p:nvPr>
        </p:nvPicPr>
        <p:blipFill>
          <a:blip r:embed="rId2">
            <a:extLst>
              <a:ext uri="{28A0092B-C50C-407E-A947-70E740481C1C}">
                <a14:useLocalDpi xmlns:a14="http://schemas.microsoft.com/office/drawing/2010/main" val="0"/>
              </a:ext>
            </a:extLst>
          </a:blip>
          <a:srcRect t="15108" b="15108"/>
          <a:stretch>
            <a:fillRect/>
          </a:stretch>
        </p:blipFill>
        <p:spPr>
          <a:xfrm>
            <a:off x="1371600" y="2278063"/>
            <a:ext cx="6400800" cy="3354387"/>
          </a:xfr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1008063"/>
            <a:ext cx="6400800" cy="1060450"/>
          </a:xfrm>
        </p:spPr>
        <p:txBody>
          <a:bodyPr>
            <a:noAutofit/>
          </a:bodyPr>
          <a:lstStyle/>
          <a:p>
            <a:r>
              <a:rPr lang="es-ES" altLang="es-ES" sz="2000" cap="none" dirty="0" smtClean="0"/>
              <a:t>Enfermera, Administradora, estadista, epidemióloga y escritora</a:t>
            </a:r>
            <a:r>
              <a:rPr lang="es-ES" altLang="es-ES" sz="2000" cap="none" dirty="0"/>
              <a:t>.</a:t>
            </a:r>
            <a:endParaRPr lang="es-ES" altLang="es-ES" sz="2000" cap="none" dirty="0" smtClean="0"/>
          </a:p>
        </p:txBody>
      </p:sp>
      <p:sp>
        <p:nvSpPr>
          <p:cNvPr id="18434" name="Marcador de contenido 2"/>
          <p:cNvSpPr>
            <a:spLocks noGrp="1"/>
          </p:cNvSpPr>
          <p:nvPr>
            <p:ph idx="1"/>
          </p:nvPr>
        </p:nvSpPr>
        <p:spPr>
          <a:xfrm>
            <a:off x="930275" y="2728913"/>
            <a:ext cx="3405188" cy="3373437"/>
          </a:xfrm>
        </p:spPr>
        <p:txBody>
          <a:bodyPr/>
          <a:lstStyle/>
          <a:p>
            <a:r>
              <a:rPr lang="es-ES" altLang="es-ES" smtClean="0"/>
              <a:t>Genio administrativo, el respeto de la reina Victoria, miembros del gobierno, el cariño del pueblo británico, por su atención y cuidado personal a los soldados enfermos y heridos.</a:t>
            </a:r>
          </a:p>
          <a:p>
            <a:endParaRPr lang="es-ES" altLang="es-ES" smtClean="0"/>
          </a:p>
        </p:txBody>
      </p:sp>
      <p:pic>
        <p:nvPicPr>
          <p:cNvPr id="4" name="Imagen 3" descr="FLORENCIA CAMPAMENTO DE CRIME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0351" y="2427702"/>
            <a:ext cx="3575497" cy="3163622"/>
          </a:xfrm>
          <a:prstGeom prst="ellipse">
            <a:avLst/>
          </a:prstGeom>
          <a:ln>
            <a:noFill/>
          </a:ln>
          <a:effectLst>
            <a:softEdge rad="112500"/>
          </a:effec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ángulo 6"/>
          <p:cNvSpPr>
            <a:spLocks noChangeArrowheads="1"/>
          </p:cNvSpPr>
          <p:nvPr/>
        </p:nvSpPr>
        <p:spPr bwMode="auto">
          <a:xfrm>
            <a:off x="4348163" y="1196976"/>
            <a:ext cx="3871912"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ea typeface="MS PGothic" panose="020B0600070205080204" pitchFamily="34" charset="-128"/>
              </a:defRPr>
            </a:lvl1pPr>
            <a:lvl2pPr marL="742950" indent="-285750">
              <a:defRPr>
                <a:solidFill>
                  <a:schemeClr val="tx1"/>
                </a:solidFill>
                <a:latin typeface="Garamond" panose="02020404030301010803" pitchFamily="18" charset="0"/>
                <a:ea typeface="MS PGothic" panose="020B0600070205080204" pitchFamily="34" charset="-128"/>
              </a:defRPr>
            </a:lvl2pPr>
            <a:lvl3pPr marL="1143000" indent="-228600">
              <a:defRPr>
                <a:solidFill>
                  <a:schemeClr val="tx1"/>
                </a:solidFill>
                <a:latin typeface="Garamond" panose="02020404030301010803" pitchFamily="18" charset="0"/>
                <a:ea typeface="MS PGothic" panose="020B0600070205080204" pitchFamily="34" charset="-128"/>
              </a:defRPr>
            </a:lvl3pPr>
            <a:lvl4pPr marL="1600200" indent="-228600">
              <a:defRPr>
                <a:solidFill>
                  <a:schemeClr val="tx1"/>
                </a:solidFill>
                <a:latin typeface="Garamond" panose="02020404030301010803" pitchFamily="18" charset="0"/>
                <a:ea typeface="MS PGothic" panose="020B0600070205080204" pitchFamily="34" charset="-128"/>
              </a:defRPr>
            </a:lvl4pPr>
            <a:lvl5pPr marL="2057400" indent="-228600">
              <a:defRPr>
                <a:solidFill>
                  <a:schemeClr val="tx1"/>
                </a:solidFill>
                <a:latin typeface="Garamond" panose="02020404030301010803" pitchFamily="18" charset="0"/>
                <a:ea typeface="MS PGothic" panose="020B0600070205080204" pitchFamily="34" charset="-128"/>
              </a:defRPr>
            </a:lvl5pPr>
            <a:lvl6pPr marL="2514600" indent="-228600" fontAlgn="base">
              <a:spcBef>
                <a:spcPct val="0"/>
              </a:spcBef>
              <a:spcAft>
                <a:spcPct val="0"/>
              </a:spcAft>
              <a:defRPr>
                <a:solidFill>
                  <a:schemeClr val="tx1"/>
                </a:solidFill>
                <a:latin typeface="Garamond" panose="02020404030301010803" pitchFamily="18" charset="0"/>
                <a:ea typeface="MS PGothic" panose="020B0600070205080204" pitchFamily="34" charset="-128"/>
              </a:defRPr>
            </a:lvl6pPr>
            <a:lvl7pPr marL="2971800" indent="-228600" fontAlgn="base">
              <a:spcBef>
                <a:spcPct val="0"/>
              </a:spcBef>
              <a:spcAft>
                <a:spcPct val="0"/>
              </a:spcAft>
              <a:defRPr>
                <a:solidFill>
                  <a:schemeClr val="tx1"/>
                </a:solidFill>
                <a:latin typeface="Garamond" panose="02020404030301010803" pitchFamily="18" charset="0"/>
                <a:ea typeface="MS PGothic" panose="020B0600070205080204" pitchFamily="34" charset="-128"/>
              </a:defRPr>
            </a:lvl7pPr>
            <a:lvl8pPr marL="3429000" indent="-228600" fontAlgn="base">
              <a:spcBef>
                <a:spcPct val="0"/>
              </a:spcBef>
              <a:spcAft>
                <a:spcPct val="0"/>
              </a:spcAft>
              <a:defRPr>
                <a:solidFill>
                  <a:schemeClr val="tx1"/>
                </a:solidFill>
                <a:latin typeface="Garamond" panose="02020404030301010803" pitchFamily="18" charset="0"/>
                <a:ea typeface="MS PGothic" panose="020B0600070205080204" pitchFamily="34" charset="-128"/>
              </a:defRPr>
            </a:lvl8pPr>
            <a:lvl9pPr marL="3886200" indent="-228600" fontAlgn="base">
              <a:spcBef>
                <a:spcPct val="0"/>
              </a:spcBef>
              <a:spcAft>
                <a:spcPct val="0"/>
              </a:spcAft>
              <a:defRPr>
                <a:solidFill>
                  <a:schemeClr val="tx1"/>
                </a:solidFill>
                <a:latin typeface="Garamond" panose="02020404030301010803" pitchFamily="18" charset="0"/>
                <a:ea typeface="MS PGothic" panose="020B0600070205080204" pitchFamily="34" charset="-128"/>
              </a:defRPr>
            </a:lvl9pPr>
          </a:lstStyle>
          <a:p>
            <a:pPr algn="ctr"/>
            <a:r>
              <a:rPr lang="es-ES" altLang="es-ES" sz="2000" dirty="0"/>
              <a:t>LA DAMA DE LA LÁMPARA</a:t>
            </a:r>
          </a:p>
          <a:p>
            <a:pPr algn="ctr"/>
            <a:r>
              <a:rPr lang="es-ES" altLang="es-ES" sz="2000" i="1" dirty="0"/>
              <a:t>Los heridos en la batalla,</a:t>
            </a:r>
          </a:p>
          <a:p>
            <a:pPr algn="ctr"/>
            <a:r>
              <a:rPr lang="es-ES" altLang="es-ES" sz="2000" i="1" dirty="0"/>
              <a:t>en lúgubres hospitales de dolor,</a:t>
            </a:r>
          </a:p>
          <a:p>
            <a:pPr algn="ctr"/>
            <a:r>
              <a:rPr lang="es-ES" altLang="es-ES" sz="2000" i="1" dirty="0"/>
              <a:t>los tristes corredores,</a:t>
            </a:r>
          </a:p>
          <a:p>
            <a:pPr algn="ctr"/>
            <a:r>
              <a:rPr lang="es-ES" altLang="es-ES" sz="2000" i="1" dirty="0"/>
              <a:t>los fríos suelos de piedra</a:t>
            </a:r>
            <a:r>
              <a:rPr lang="es-ES" altLang="es-ES" sz="2000" dirty="0"/>
              <a:t>.</a:t>
            </a:r>
          </a:p>
          <a:p>
            <a:pPr algn="ctr"/>
            <a:endParaRPr lang="es-ES" altLang="es-ES" sz="2000" dirty="0"/>
          </a:p>
          <a:p>
            <a:pPr algn="ctr"/>
            <a:r>
              <a:rPr lang="es-ES" altLang="es-ES" sz="2000" i="1" dirty="0"/>
              <a:t>¡Mirad en aquella casa de aflicción!</a:t>
            </a:r>
          </a:p>
          <a:p>
            <a:pPr algn="ctr"/>
            <a:r>
              <a:rPr lang="es-ES" altLang="es-ES" sz="2000" i="1" dirty="0"/>
              <a:t>Pasa a través de las vacilantes tinieblas</a:t>
            </a:r>
          </a:p>
          <a:p>
            <a:pPr algn="ctr"/>
            <a:r>
              <a:rPr lang="es-ES" altLang="es-ES" sz="2000" i="1" dirty="0"/>
              <a:t>Y se desliza de sala en sala</a:t>
            </a:r>
            <a:r>
              <a:rPr lang="es-ES" altLang="es-ES" sz="2000" dirty="0"/>
              <a:t>.</a:t>
            </a:r>
          </a:p>
          <a:p>
            <a:pPr algn="ctr"/>
            <a:endParaRPr lang="es-ES" altLang="es-ES" sz="2000" dirty="0"/>
          </a:p>
          <a:p>
            <a:pPr algn="ctr"/>
            <a:r>
              <a:rPr lang="es-ES" altLang="es-ES" sz="2000" i="1" dirty="0"/>
              <a:t>Y lentamente, como un sueño de felicidad,</a:t>
            </a:r>
          </a:p>
          <a:p>
            <a:pPr algn="ctr"/>
            <a:r>
              <a:rPr lang="es-ES" altLang="es-ES" sz="2000" i="1" dirty="0"/>
              <a:t>El mudo paciente se vuelve a besar</a:t>
            </a:r>
          </a:p>
          <a:p>
            <a:pPr algn="ctr"/>
            <a:r>
              <a:rPr lang="es-ES" altLang="es-ES" sz="2000" i="1" dirty="0"/>
              <a:t>Su sombra, cuando se proyecta</a:t>
            </a:r>
          </a:p>
          <a:p>
            <a:pPr algn="ctr"/>
            <a:r>
              <a:rPr lang="es-ES" altLang="es-ES" sz="2000" i="1" dirty="0"/>
              <a:t>en las oscuras paredes</a:t>
            </a:r>
            <a:r>
              <a:rPr lang="es-ES" altLang="es-ES" sz="2000" dirty="0"/>
              <a:t>.</a:t>
            </a:r>
          </a:p>
          <a:p>
            <a:pPr algn="ctr"/>
            <a:endParaRPr lang="es-ES" altLang="es-ES" sz="2000" dirty="0"/>
          </a:p>
        </p:txBody>
      </p:sp>
      <p:pic>
        <p:nvPicPr>
          <p:cNvPr id="10" name="Imagen 9" descr="florence_nightingale LAMPARA.jpg"/>
          <p:cNvPicPr>
            <a:picLocks noChangeAspect="1"/>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1147763" y="1196976"/>
            <a:ext cx="3200400" cy="4267013"/>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Imagen 3" descr="nightingale en batalla.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663" y="1311275"/>
            <a:ext cx="6662737" cy="408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uadroTexto 1"/>
          <p:cNvSpPr txBox="1"/>
          <p:nvPr/>
        </p:nvSpPr>
        <p:spPr>
          <a:xfrm>
            <a:off x="1966913" y="5394325"/>
            <a:ext cx="5805487" cy="369332"/>
          </a:xfrm>
          <a:prstGeom prst="rect">
            <a:avLst/>
          </a:prstGeom>
          <a:noFill/>
        </p:spPr>
        <p:txBody>
          <a:bodyPr wrap="square" rtlCol="0">
            <a:spAutoFit/>
          </a:bodyPr>
          <a:lstStyle/>
          <a:p>
            <a:r>
              <a:rPr lang="es-ES" dirty="0" smtClean="0"/>
              <a:t>Nightingale cuidando soldados heridos en la Guerra de Crimea.</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contenido 2"/>
          <p:cNvSpPr>
            <a:spLocks noGrp="1"/>
          </p:cNvSpPr>
          <p:nvPr>
            <p:ph idx="1"/>
          </p:nvPr>
        </p:nvSpPr>
        <p:spPr>
          <a:xfrm>
            <a:off x="1371600" y="2438400"/>
            <a:ext cx="6400800" cy="3048000"/>
          </a:xfrm>
        </p:spPr>
        <p:txBody>
          <a:bodyPr/>
          <a:lstStyle/>
          <a:p>
            <a:endParaRPr lang="es-ES" altLang="es-ES" smtClean="0"/>
          </a:p>
        </p:txBody>
      </p:sp>
      <p:pic>
        <p:nvPicPr>
          <p:cNvPr id="21507" name="Marcador de contenido 4" descr="Burial_Ground_Scutari_ILN.jpg"/>
          <p:cNvPicPr>
            <a:picLocks noChangeAspect="1"/>
          </p:cNvPicPr>
          <p:nvPr/>
        </p:nvPicPr>
        <p:blipFill>
          <a:blip r:embed="rId2">
            <a:grayscl/>
            <a:extLst>
              <a:ext uri="{28A0092B-C50C-407E-A947-70E740481C1C}">
                <a14:useLocalDpi xmlns:a14="http://schemas.microsoft.com/office/drawing/2010/main" val="0"/>
              </a:ext>
            </a:extLst>
          </a:blip>
          <a:srcRect t="13158" b="13158"/>
          <a:stretch>
            <a:fillRect/>
          </a:stretch>
        </p:blipFill>
        <p:spPr bwMode="auto">
          <a:xfrm>
            <a:off x="1035050" y="1447800"/>
            <a:ext cx="6999288"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uadroTexto 1"/>
          <p:cNvSpPr txBox="1"/>
          <p:nvPr/>
        </p:nvSpPr>
        <p:spPr>
          <a:xfrm>
            <a:off x="1892300" y="1078468"/>
            <a:ext cx="5880100" cy="369332"/>
          </a:xfrm>
          <a:prstGeom prst="rect">
            <a:avLst/>
          </a:prstGeom>
          <a:noFill/>
        </p:spPr>
        <p:txBody>
          <a:bodyPr wrap="square" rtlCol="0">
            <a:spAutoFit/>
          </a:bodyPr>
          <a:lstStyle/>
          <a:p>
            <a:r>
              <a:rPr lang="es-ES" dirty="0" smtClean="0"/>
              <a:t>Nightingale, única mujer oradora entre grupos de sobresalientes.</a:t>
            </a:r>
            <a:endParaRPr lang="es-E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fontAlgn="auto">
              <a:spcAft>
                <a:spcPts val="0"/>
              </a:spcAft>
              <a:defRPr/>
            </a:pPr>
            <a:r>
              <a:rPr lang="es-ES" sz="2400" cap="none" dirty="0" smtClean="0">
                <a:ea typeface="+mj-ea"/>
              </a:rPr>
              <a:t>Logros de Nightingale</a:t>
            </a:r>
            <a:endParaRPr lang="es-ES" sz="2400" cap="none" dirty="0">
              <a:ea typeface="+mj-ea"/>
            </a:endParaRPr>
          </a:p>
        </p:txBody>
      </p:sp>
      <p:sp>
        <p:nvSpPr>
          <p:cNvPr id="3" name="Marcador de contenido 2"/>
          <p:cNvSpPr>
            <a:spLocks noGrp="1"/>
          </p:cNvSpPr>
          <p:nvPr>
            <p:ph idx="1"/>
          </p:nvPr>
        </p:nvSpPr>
        <p:spPr>
          <a:xfrm>
            <a:off x="942975" y="2203450"/>
            <a:ext cx="4090988" cy="3457575"/>
          </a:xfrm>
        </p:spPr>
        <p:txBody>
          <a:bodyPr>
            <a:normAutofit/>
          </a:bodyPr>
          <a:lstStyle/>
          <a:p>
            <a:pPr algn="just">
              <a:lnSpc>
                <a:spcPct val="140000"/>
              </a:lnSpc>
            </a:pPr>
            <a:r>
              <a:rPr lang="es-ES" altLang="es-ES" sz="1500" smtClean="0"/>
              <a:t>1857, Comisión Real sobre sanidad en el Ejército Británico, presidente: Sydney Herbert.</a:t>
            </a:r>
          </a:p>
          <a:p>
            <a:pPr algn="just">
              <a:lnSpc>
                <a:spcPct val="140000"/>
              </a:lnSpc>
            </a:pPr>
            <a:r>
              <a:rPr lang="es-ES" altLang="es-ES" sz="1500" smtClean="0"/>
              <a:t>No se permitía la participación de las mujeres</a:t>
            </a:r>
          </a:p>
          <a:p>
            <a:pPr algn="just">
              <a:lnSpc>
                <a:spcPct val="140000"/>
              </a:lnSpc>
            </a:pPr>
            <a:r>
              <a:rPr lang="es-ES" altLang="es-ES" sz="1500" smtClean="0"/>
              <a:t>Recopila pruebas mala administración de los hospitales</a:t>
            </a:r>
          </a:p>
          <a:p>
            <a:pPr algn="just">
              <a:lnSpc>
                <a:spcPct val="140000"/>
              </a:lnSpc>
            </a:pPr>
            <a:r>
              <a:rPr lang="es-ES" altLang="es-ES" sz="1500" smtClean="0"/>
              <a:t>1860, muestra la calidad de sus estadísticas sobre Crimea (mortalidad)</a:t>
            </a:r>
          </a:p>
          <a:p>
            <a:pPr algn="just">
              <a:lnSpc>
                <a:spcPct val="140000"/>
              </a:lnSpc>
            </a:pPr>
            <a:r>
              <a:rPr lang="es-ES" altLang="es-ES" sz="1500" b="1" smtClean="0"/>
              <a:t>Elegida la primera mujer miembro de la Royal Statistical Society</a:t>
            </a:r>
            <a:r>
              <a:rPr lang="es-ES" altLang="es-ES" sz="1500" smtClean="0"/>
              <a:t>.</a:t>
            </a:r>
          </a:p>
        </p:txBody>
      </p:sp>
      <p:pic>
        <p:nvPicPr>
          <p:cNvPr id="22531" name="Imagen 3" descr="Diagrama de las causas de muerte segun N.jpg"/>
          <p:cNvPicPr>
            <a:picLocks noChangeAspect="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5102225" y="2203450"/>
            <a:ext cx="307022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06229" y="972766"/>
            <a:ext cx="6712085" cy="1008434"/>
          </a:xfrm>
        </p:spPr>
        <p:txBody>
          <a:bodyPr>
            <a:noAutofit/>
          </a:bodyPr>
          <a:lstStyle/>
          <a:p>
            <a:r>
              <a:rPr lang="es-ES" altLang="es-ES" sz="2000" b="1" cap="none" dirty="0" smtClean="0"/>
              <a:t>1860 FUNDACIÓN DE LA ESCUELA DE ENFERMERAS DE NIGHTINGALE EN EL HOSPITAL ST. THOMAS.</a:t>
            </a:r>
          </a:p>
        </p:txBody>
      </p:sp>
      <p:pic>
        <p:nvPicPr>
          <p:cNvPr id="23554" name="Marcador de contenido 3" descr="flo-pic-1.jpg"/>
          <p:cNvPicPr>
            <a:picLocks noGrp="1" noChangeAspect="1"/>
          </p:cNvPicPr>
          <p:nvPr>
            <p:ph idx="1"/>
          </p:nvPr>
        </p:nvPicPr>
        <p:blipFill>
          <a:blip r:embed="rId2">
            <a:extLst>
              <a:ext uri="{28A0092B-C50C-407E-A947-70E740481C1C}">
                <a14:useLocalDpi xmlns:a14="http://schemas.microsoft.com/office/drawing/2010/main" val="0"/>
              </a:ext>
            </a:extLst>
          </a:blip>
          <a:srcRect l="-10136" r="-10136"/>
          <a:stretch>
            <a:fillRect/>
          </a:stretch>
        </p:blipFill>
        <p:spPr>
          <a:xfrm>
            <a:off x="1371600" y="2333625"/>
            <a:ext cx="6400800" cy="3152775"/>
          </a:xfrm>
        </p:spPr>
      </p:pic>
    </p:spTree>
  </p:cSld>
  <p:clrMapOvr>
    <a:masterClrMapping/>
  </p:clrMapOvr>
  <p:transition spd="slow">
    <p:check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0613" y="719138"/>
            <a:ext cx="6681787" cy="1663700"/>
          </a:xfrm>
        </p:spPr>
        <p:txBody>
          <a:bodyPr>
            <a:noAutofit/>
          </a:bodyPr>
          <a:lstStyle/>
          <a:p>
            <a:r>
              <a:rPr lang="es-ES" altLang="es-ES" sz="2000" b="1" cap="none" dirty="0" smtClean="0"/>
              <a:t>CARACTERÍSTICAS DE LA ESCUELA NIGHTINGALE EN SUS PRIMEROS AÑOS</a:t>
            </a:r>
            <a:br>
              <a:rPr lang="es-ES" altLang="es-ES" sz="2000" b="1" cap="none" dirty="0" smtClean="0"/>
            </a:br>
            <a:endParaRPr lang="es-ES" altLang="es-ES" sz="2000" cap="none" dirty="0" smtClean="0"/>
          </a:p>
        </p:txBody>
      </p:sp>
      <p:sp>
        <p:nvSpPr>
          <p:cNvPr id="3" name="Marcador de contenido 2"/>
          <p:cNvSpPr>
            <a:spLocks noGrp="1"/>
          </p:cNvSpPr>
          <p:nvPr>
            <p:ph idx="1"/>
          </p:nvPr>
        </p:nvSpPr>
        <p:spPr>
          <a:xfrm>
            <a:off x="1214438" y="2438400"/>
            <a:ext cx="6557962" cy="3276600"/>
          </a:xfrm>
        </p:spPr>
        <p:txBody>
          <a:bodyPr>
            <a:normAutofit/>
          </a:bodyPr>
          <a:lstStyle/>
          <a:p>
            <a:pPr>
              <a:lnSpc>
                <a:spcPct val="130000"/>
              </a:lnSpc>
            </a:pPr>
            <a:r>
              <a:rPr lang="es-ES" altLang="es-ES" sz="1400" dirty="0" smtClean="0"/>
              <a:t>Aunque era una institución independiente, estaba vinculada a un hospital. St. Thomas</a:t>
            </a:r>
          </a:p>
          <a:p>
            <a:pPr>
              <a:lnSpc>
                <a:spcPct val="130000"/>
              </a:lnSpc>
            </a:pPr>
            <a:r>
              <a:rPr lang="es-ES" altLang="es-ES" sz="1400" dirty="0" smtClean="0"/>
              <a:t>Las alumnas dependían de una enfermera jefe</a:t>
            </a:r>
          </a:p>
          <a:p>
            <a:pPr>
              <a:lnSpc>
                <a:spcPct val="130000"/>
              </a:lnSpc>
            </a:pPr>
            <a:r>
              <a:rPr lang="es-ES" altLang="es-ES" sz="1400" dirty="0" smtClean="0"/>
              <a:t>La escuela era el hogar de las alumnas</a:t>
            </a:r>
          </a:p>
          <a:p>
            <a:pPr>
              <a:lnSpc>
                <a:spcPct val="130000"/>
              </a:lnSpc>
            </a:pPr>
            <a:r>
              <a:rPr lang="es-ES" altLang="es-ES" sz="1400" dirty="0" smtClean="0"/>
              <a:t>Su instrucción corría a cargo de las monjas y médicos del hospital</a:t>
            </a:r>
          </a:p>
          <a:p>
            <a:pPr>
              <a:lnSpc>
                <a:spcPct val="130000"/>
              </a:lnSpc>
            </a:pPr>
            <a:r>
              <a:rPr lang="es-ES" altLang="es-ES" sz="1400" dirty="0" smtClean="0"/>
              <a:t>Las evaluaban las monjas y la enfermera jefe</a:t>
            </a:r>
          </a:p>
          <a:p>
            <a:pPr>
              <a:lnSpc>
                <a:spcPct val="130000"/>
              </a:lnSpc>
            </a:pPr>
            <a:r>
              <a:rPr lang="es-ES" altLang="es-ES" sz="1400" dirty="0" smtClean="0"/>
              <a:t>Recibían un salario mínimo durante su formación</a:t>
            </a:r>
          </a:p>
          <a:p>
            <a:pPr>
              <a:lnSpc>
                <a:spcPct val="130000"/>
              </a:lnSpc>
            </a:pPr>
            <a:r>
              <a:rPr lang="es-ES" altLang="es-ES" sz="1400" dirty="0" smtClean="0"/>
              <a:t>El contrato estipulaba que tras su formación, aceptarían un puesto de trabajo en algún hospital elegido por el Fondo Nightingale, cuya política consistía en mandar grupos de enfermeras para difundir el sistema Nightingale de formación en otros hospitales</a:t>
            </a:r>
            <a:r>
              <a:rPr lang="es-ES" altLang="es-ES" sz="900" dirty="0" smtClean="0"/>
              <a:t>.</a:t>
            </a: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762000" y="1314450"/>
            <a:ext cx="7696200" cy="4524315"/>
          </a:xfrm>
          <a:prstGeom prst="rect">
            <a:avLst/>
          </a:prstGeom>
          <a:noFill/>
        </p:spPr>
        <p:txBody>
          <a:bodyPr wrap="square" rtlCol="0">
            <a:spAutoFit/>
          </a:bodyPr>
          <a:lstStyle/>
          <a:p>
            <a:pPr algn="ctr">
              <a:lnSpc>
                <a:spcPct val="150000"/>
              </a:lnSpc>
            </a:pPr>
            <a:r>
              <a:rPr lang="es-ES" sz="2400" dirty="0" smtClean="0"/>
              <a:t>Centro Universitario UAEM Valle de Chalco</a:t>
            </a:r>
          </a:p>
          <a:p>
            <a:pPr algn="just">
              <a:lnSpc>
                <a:spcPct val="150000"/>
              </a:lnSpc>
            </a:pPr>
            <a:r>
              <a:rPr lang="es-ES" sz="2400" dirty="0" smtClean="0"/>
              <a:t>Licenciatura en Enfermería</a:t>
            </a:r>
          </a:p>
          <a:p>
            <a:pPr algn="just">
              <a:lnSpc>
                <a:spcPct val="150000"/>
              </a:lnSpc>
            </a:pPr>
            <a:r>
              <a:rPr lang="es-ES" sz="2400" dirty="0" smtClean="0"/>
              <a:t>Asignatura: Historia de la Enfermería</a:t>
            </a:r>
          </a:p>
          <a:p>
            <a:pPr algn="just">
              <a:lnSpc>
                <a:spcPct val="150000"/>
              </a:lnSpc>
            </a:pPr>
            <a:r>
              <a:rPr lang="es-ES" sz="2400" dirty="0" smtClean="0"/>
              <a:t>Clave: L40567</a:t>
            </a:r>
          </a:p>
          <a:p>
            <a:pPr algn="just">
              <a:lnSpc>
                <a:spcPct val="150000"/>
              </a:lnSpc>
            </a:pPr>
            <a:r>
              <a:rPr lang="es-ES" sz="2400" dirty="0" smtClean="0"/>
              <a:t>Temática: Florence Nightingale, precursora de la enfermería profesional.</a:t>
            </a:r>
          </a:p>
          <a:p>
            <a:pPr algn="just">
              <a:lnSpc>
                <a:spcPct val="150000"/>
              </a:lnSpc>
            </a:pPr>
            <a:r>
              <a:rPr lang="es-ES" sz="2400" dirty="0" smtClean="0"/>
              <a:t>Responsable: Mtra. en </a:t>
            </a:r>
            <a:r>
              <a:rPr lang="es-ES" sz="2400" dirty="0" err="1" smtClean="0"/>
              <a:t>Enf</a:t>
            </a:r>
            <a:r>
              <a:rPr lang="es-ES" sz="2400" dirty="0" smtClean="0"/>
              <a:t>. María del Carmen Tovar Moncada</a:t>
            </a:r>
          </a:p>
          <a:p>
            <a:pPr algn="just">
              <a:lnSpc>
                <a:spcPct val="150000"/>
              </a:lnSpc>
            </a:pPr>
            <a:r>
              <a:rPr lang="es-ES" sz="2400" dirty="0" smtClean="0"/>
              <a:t>MATERIAL DIDÁCTICO SÓLO VISIÓN PROYECTABLE</a:t>
            </a:r>
          </a:p>
        </p:txBody>
      </p:sp>
    </p:spTree>
    <p:extLst>
      <p:ext uri="{BB962C8B-B14F-4D97-AF65-F5344CB8AC3E}">
        <p14:creationId xmlns:p14="http://schemas.microsoft.com/office/powerpoint/2010/main" val="454604944"/>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ltLang="es-ES" sz="2400" cap="none" dirty="0" smtClean="0"/>
              <a:t>Filosofía de F. </a:t>
            </a:r>
            <a:r>
              <a:rPr lang="es-ES" altLang="es-ES" sz="2400" cap="none" dirty="0"/>
              <a:t>N</a:t>
            </a:r>
            <a:r>
              <a:rPr lang="es-ES" altLang="es-ES" sz="2400" cap="none" dirty="0" smtClean="0"/>
              <a:t>ightingale</a:t>
            </a:r>
          </a:p>
        </p:txBody>
      </p:sp>
      <p:sp>
        <p:nvSpPr>
          <p:cNvPr id="25602" name="Marcador de contenido 2"/>
          <p:cNvSpPr>
            <a:spLocks noGrp="1"/>
          </p:cNvSpPr>
          <p:nvPr>
            <p:ph idx="1"/>
          </p:nvPr>
        </p:nvSpPr>
        <p:spPr>
          <a:xfrm>
            <a:off x="1371600" y="2438400"/>
            <a:ext cx="6607175" cy="3249613"/>
          </a:xfrm>
        </p:spPr>
        <p:txBody>
          <a:bodyPr/>
          <a:lstStyle/>
          <a:p>
            <a:pPr algn="just"/>
            <a:r>
              <a:rPr lang="es-ES" altLang="es-ES" sz="2000" dirty="0" smtClean="0"/>
              <a:t>El aprendizaje: “</a:t>
            </a:r>
            <a:r>
              <a:rPr lang="es-ES" altLang="ja-JP" sz="2000" i="1" dirty="0" smtClean="0"/>
              <a:t>una vez que la enfermera haya aprendido a aprender, su formación debe continuar más allá de la escuela. La observación indica CÓMO está el paciente, la reflexión indica QUÉ hay que </a:t>
            </a:r>
            <a:r>
              <a:rPr lang="es-ES" altLang="ja-JP" sz="2000" b="1" i="1" dirty="0" smtClean="0">
                <a:solidFill>
                  <a:srgbClr val="FF0000"/>
                </a:solidFill>
              </a:rPr>
              <a:t>hacer</a:t>
            </a:r>
            <a:r>
              <a:rPr lang="es-ES" altLang="ja-JP" sz="2000" i="1" dirty="0" smtClean="0"/>
              <a:t>, la destreza práctica indica CÓMO hay que hacerlo. La formación y la experiencia son necesarias para saber CÓMO observar y QUÉ </a:t>
            </a:r>
            <a:r>
              <a:rPr lang="es-ES" altLang="ja-JP" sz="2000" b="1" i="1" dirty="0" smtClean="0">
                <a:solidFill>
                  <a:srgbClr val="FF0000"/>
                </a:solidFill>
              </a:rPr>
              <a:t>observar</a:t>
            </a:r>
            <a:r>
              <a:rPr lang="es-ES" altLang="ja-JP" sz="2000" i="1" dirty="0" smtClean="0"/>
              <a:t>, CÓMO pensar y QUÉ </a:t>
            </a:r>
            <a:r>
              <a:rPr lang="es-ES" altLang="ja-JP" sz="2000" b="1" i="1" dirty="0" smtClean="0">
                <a:solidFill>
                  <a:srgbClr val="FF0000"/>
                </a:solidFill>
              </a:rPr>
              <a:t>pensar</a:t>
            </a:r>
            <a:r>
              <a:rPr lang="es-ES" altLang="es-ES" sz="2000" dirty="0" smtClean="0"/>
              <a:t>”</a:t>
            </a:r>
            <a:r>
              <a:rPr lang="es-ES" altLang="ja-JP" sz="2000" dirty="0" smtClean="0"/>
              <a:t> (Nightingale, 1882)</a:t>
            </a:r>
            <a:endParaRPr lang="es-ES" altLang="es-ES" sz="2000" dirty="0" smtClean="0"/>
          </a:p>
        </p:txBody>
      </p:sp>
    </p:spTree>
  </p:cSld>
  <p:clrMapOvr>
    <a:masterClrMapping/>
  </p:clrMapOvr>
  <p:transition spd="slow">
    <p:wheel spokes="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01738" y="2387600"/>
            <a:ext cx="6943725" cy="3355975"/>
          </a:xfrm>
        </p:spPr>
        <p:txBody>
          <a:bodyPr>
            <a:normAutofit/>
          </a:bodyPr>
          <a:lstStyle/>
          <a:p>
            <a:pPr>
              <a:lnSpc>
                <a:spcPct val="140000"/>
              </a:lnSpc>
            </a:pPr>
            <a:r>
              <a:rPr lang="es-ES" altLang="es-ES" sz="1700" dirty="0" smtClean="0"/>
              <a:t>Ideas vanguardistas para su época</a:t>
            </a:r>
          </a:p>
          <a:p>
            <a:pPr>
              <a:lnSpc>
                <a:spcPct val="140000"/>
              </a:lnSpc>
            </a:pPr>
            <a:r>
              <a:rPr lang="es-ES" altLang="es-ES" sz="1700" dirty="0" smtClean="0"/>
              <a:t>Modelo naturalista, basado en la </a:t>
            </a:r>
            <a:r>
              <a:rPr lang="es-ES" altLang="es-ES" sz="1700" i="1" dirty="0" smtClean="0"/>
              <a:t>acción que ejerce la naturaleza sobre los individuos</a:t>
            </a:r>
            <a:r>
              <a:rPr lang="es-ES" altLang="es-ES" sz="1700" dirty="0" smtClean="0"/>
              <a:t>. </a:t>
            </a:r>
          </a:p>
          <a:p>
            <a:pPr>
              <a:lnSpc>
                <a:spcPct val="140000"/>
              </a:lnSpc>
            </a:pPr>
            <a:r>
              <a:rPr lang="es-ES" altLang="es-ES" sz="1700" dirty="0" smtClean="0"/>
              <a:t>Creía que cada 5 o 10 años se necesita una nueva formación, actualización</a:t>
            </a:r>
          </a:p>
          <a:p>
            <a:pPr>
              <a:lnSpc>
                <a:spcPct val="140000"/>
              </a:lnSpc>
            </a:pPr>
            <a:r>
              <a:rPr lang="es-ES" altLang="es-ES" sz="1700" dirty="0" smtClean="0"/>
              <a:t>La enfermería como una actividad específica y subraya la importancia de ésta en el bienestar del paciente</a:t>
            </a:r>
          </a:p>
          <a:p>
            <a:pPr>
              <a:lnSpc>
                <a:spcPct val="140000"/>
              </a:lnSpc>
            </a:pPr>
            <a:r>
              <a:rPr lang="es-ES" altLang="es-ES" sz="1700" dirty="0" smtClean="0"/>
              <a:t>Diferencia dos tipos de enfermería, de </a:t>
            </a:r>
            <a:r>
              <a:rPr lang="es-ES" altLang="es-ES" sz="1700" i="1" dirty="0" smtClean="0"/>
              <a:t>la salud y de la enfermedad</a:t>
            </a:r>
            <a:r>
              <a:rPr lang="es-ES" altLang="es-ES" sz="1700" dirty="0" smtClean="0"/>
              <a:t>. </a:t>
            </a:r>
          </a:p>
          <a:p>
            <a:pPr>
              <a:lnSpc>
                <a:spcPct val="140000"/>
              </a:lnSpc>
            </a:pPr>
            <a:r>
              <a:rPr lang="es-ES" altLang="es-ES" sz="1700" dirty="0" smtClean="0"/>
              <a:t>Primera enfermera que definió los conceptos de salud y enfermedad en relación a la enfermería</a:t>
            </a:r>
          </a:p>
          <a:p>
            <a:pPr>
              <a:lnSpc>
                <a:spcPct val="140000"/>
              </a:lnSpc>
            </a:pPr>
            <a:endParaRPr lang="es-ES" altLang="es-ES" sz="1700" dirty="0" smtClean="0"/>
          </a:p>
        </p:txBody>
      </p:sp>
      <p:sp>
        <p:nvSpPr>
          <p:cNvPr id="26626" name="CuadroTexto 3"/>
          <p:cNvSpPr txBox="1">
            <a:spLocks noChangeArrowheads="1"/>
          </p:cNvSpPr>
          <p:nvPr/>
        </p:nvSpPr>
        <p:spPr bwMode="auto">
          <a:xfrm>
            <a:off x="1863725" y="1296988"/>
            <a:ext cx="5467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ea typeface="MS PGothic" panose="020B0600070205080204" pitchFamily="34" charset="-128"/>
              </a:defRPr>
            </a:lvl1pPr>
            <a:lvl2pPr marL="742950" indent="-285750">
              <a:defRPr>
                <a:solidFill>
                  <a:schemeClr val="tx1"/>
                </a:solidFill>
                <a:latin typeface="Garamond" panose="02020404030301010803" pitchFamily="18" charset="0"/>
                <a:ea typeface="MS PGothic" panose="020B0600070205080204" pitchFamily="34" charset="-128"/>
              </a:defRPr>
            </a:lvl2pPr>
            <a:lvl3pPr marL="1143000" indent="-228600">
              <a:defRPr>
                <a:solidFill>
                  <a:schemeClr val="tx1"/>
                </a:solidFill>
                <a:latin typeface="Garamond" panose="02020404030301010803" pitchFamily="18" charset="0"/>
                <a:ea typeface="MS PGothic" panose="020B0600070205080204" pitchFamily="34" charset="-128"/>
              </a:defRPr>
            </a:lvl3pPr>
            <a:lvl4pPr marL="1600200" indent="-228600">
              <a:defRPr>
                <a:solidFill>
                  <a:schemeClr val="tx1"/>
                </a:solidFill>
                <a:latin typeface="Garamond" panose="02020404030301010803" pitchFamily="18" charset="0"/>
                <a:ea typeface="MS PGothic" panose="020B0600070205080204" pitchFamily="34" charset="-128"/>
              </a:defRPr>
            </a:lvl4pPr>
            <a:lvl5pPr marL="2057400" indent="-228600">
              <a:defRPr>
                <a:solidFill>
                  <a:schemeClr val="tx1"/>
                </a:solidFill>
                <a:latin typeface="Garamond" panose="02020404030301010803" pitchFamily="18" charset="0"/>
                <a:ea typeface="MS PGothic" panose="020B0600070205080204" pitchFamily="34" charset="-128"/>
              </a:defRPr>
            </a:lvl5pPr>
            <a:lvl6pPr marL="2514600" indent="-228600" fontAlgn="base">
              <a:spcBef>
                <a:spcPct val="0"/>
              </a:spcBef>
              <a:spcAft>
                <a:spcPct val="0"/>
              </a:spcAft>
              <a:defRPr>
                <a:solidFill>
                  <a:schemeClr val="tx1"/>
                </a:solidFill>
                <a:latin typeface="Garamond" panose="02020404030301010803" pitchFamily="18" charset="0"/>
                <a:ea typeface="MS PGothic" panose="020B0600070205080204" pitchFamily="34" charset="-128"/>
              </a:defRPr>
            </a:lvl6pPr>
            <a:lvl7pPr marL="2971800" indent="-228600" fontAlgn="base">
              <a:spcBef>
                <a:spcPct val="0"/>
              </a:spcBef>
              <a:spcAft>
                <a:spcPct val="0"/>
              </a:spcAft>
              <a:defRPr>
                <a:solidFill>
                  <a:schemeClr val="tx1"/>
                </a:solidFill>
                <a:latin typeface="Garamond" panose="02020404030301010803" pitchFamily="18" charset="0"/>
                <a:ea typeface="MS PGothic" panose="020B0600070205080204" pitchFamily="34" charset="-128"/>
              </a:defRPr>
            </a:lvl7pPr>
            <a:lvl8pPr marL="3429000" indent="-228600" fontAlgn="base">
              <a:spcBef>
                <a:spcPct val="0"/>
              </a:spcBef>
              <a:spcAft>
                <a:spcPct val="0"/>
              </a:spcAft>
              <a:defRPr>
                <a:solidFill>
                  <a:schemeClr val="tx1"/>
                </a:solidFill>
                <a:latin typeface="Garamond" panose="02020404030301010803" pitchFamily="18" charset="0"/>
                <a:ea typeface="MS PGothic" panose="020B0600070205080204" pitchFamily="34" charset="-128"/>
              </a:defRPr>
            </a:lvl8pPr>
            <a:lvl9pPr marL="3886200" indent="-228600" fontAlgn="base">
              <a:spcBef>
                <a:spcPct val="0"/>
              </a:spcBef>
              <a:spcAft>
                <a:spcPct val="0"/>
              </a:spcAft>
              <a:defRPr>
                <a:solidFill>
                  <a:schemeClr val="tx1"/>
                </a:solidFill>
                <a:latin typeface="Garamond" panose="02020404030301010803" pitchFamily="18" charset="0"/>
                <a:ea typeface="MS PGothic" panose="020B0600070205080204" pitchFamily="34" charset="-128"/>
              </a:defRPr>
            </a:lvl9pPr>
          </a:lstStyle>
          <a:p>
            <a:pPr algn="ctr"/>
            <a:r>
              <a:rPr lang="es-ES" altLang="es-ES" sz="2400"/>
              <a:t>GRANDES APORTACIONES</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86600" y="0"/>
            <a:ext cx="2057400" cy="194553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contenido 2"/>
          <p:cNvSpPr>
            <a:spLocks noGrp="1"/>
          </p:cNvSpPr>
          <p:nvPr>
            <p:ph idx="1"/>
          </p:nvPr>
        </p:nvSpPr>
        <p:spPr>
          <a:xfrm>
            <a:off x="928688" y="1818481"/>
            <a:ext cx="4068762" cy="3257550"/>
          </a:xfrm>
        </p:spPr>
        <p:txBody>
          <a:bodyPr/>
          <a:lstStyle/>
          <a:p>
            <a:pPr algn="just"/>
            <a:r>
              <a:rPr lang="es-ES" altLang="es-ES" dirty="0" smtClean="0"/>
              <a:t>Henry </a:t>
            </a:r>
            <a:r>
              <a:rPr lang="es-ES" altLang="es-ES" dirty="0" err="1" smtClean="0"/>
              <a:t>Dunant</a:t>
            </a:r>
            <a:r>
              <a:rPr lang="es-ES" altLang="es-ES" dirty="0" smtClean="0"/>
              <a:t> fundador de la Cruz Roja, reconoce haber sido influido en sus proyectos por los trabajos de Florence Nightingale.</a:t>
            </a:r>
          </a:p>
          <a:p>
            <a:pPr algn="just"/>
            <a:r>
              <a:rPr lang="es-ES" altLang="es-ES" dirty="0" smtClean="0"/>
              <a:t>Su gran preocupación fue la educación.</a:t>
            </a:r>
          </a:p>
          <a:p>
            <a:pPr algn="just"/>
            <a:r>
              <a:rPr lang="es-ES" altLang="es-ES" b="1" dirty="0" smtClean="0"/>
              <a:t>“AYUDA A LA EMANCIPACIÓN DE LA MUJER”</a:t>
            </a:r>
            <a:endParaRPr lang="es-ES" altLang="es-ES" dirty="0" smtClean="0"/>
          </a:p>
        </p:txBody>
      </p:sp>
      <p:pic>
        <p:nvPicPr>
          <p:cNvPr id="27650" name="Imagen 3" descr="escuela de enf-N.jpg"/>
          <p:cNvPicPr>
            <a:picLocks noChangeAspect="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5180013" y="1276350"/>
            <a:ext cx="2992437" cy="434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S" altLang="es-ES" sz="2400" cap="none" dirty="0" smtClean="0"/>
              <a:t>1859, Florence Nightingale publica “Notas de Enfermería”</a:t>
            </a:r>
          </a:p>
        </p:txBody>
      </p:sp>
      <p:pic>
        <p:nvPicPr>
          <p:cNvPr id="28674" name="Imagen 5" descr="NOTAS DESCRIPCION n.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18013" y="4060825"/>
            <a:ext cx="2857500" cy="1516063"/>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8675" name="Imagen 6" descr="notas de florencia.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95988" y="2378075"/>
            <a:ext cx="1924050" cy="151765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8676" name="Imagen 7" descr="NOTAS SOBRE ENFERMERÍA.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09663" y="2265363"/>
            <a:ext cx="2417762"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7" name="Imagen 8" descr="letras de nightingaleSuperStock_1895-22789.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57600" y="2378075"/>
            <a:ext cx="2043113" cy="156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altLang="es-ES" sz="2200" cap="none" dirty="0" smtClean="0"/>
              <a:t>Redacta en este texto sus experiencias en el cuidado, esto es una valiosa aportación.</a:t>
            </a:r>
            <a:endParaRPr lang="es-ES" altLang="es-ES" sz="2200" cap="none" dirty="0" smtClean="0"/>
          </a:p>
        </p:txBody>
      </p:sp>
      <p:pic>
        <p:nvPicPr>
          <p:cNvPr id="29698" name="Imagen 7" descr="Florence TOMANDO NOTAS.jpg"/>
          <p:cNvPicPr>
            <a:picLocks noChangeAspect="1"/>
          </p:cNvPicPr>
          <p:nvPr/>
        </p:nvPicPr>
        <p:blipFill>
          <a:blip r:embed="rId2">
            <a:extLst>
              <a:ext uri="{28A0092B-C50C-407E-A947-70E740481C1C}">
                <a14:useLocalDpi xmlns:a14="http://schemas.microsoft.com/office/drawing/2010/main" val="0"/>
              </a:ext>
            </a:extLst>
          </a:blip>
          <a:srcRect l="10170" t="7629" r="9322" b="13451"/>
          <a:stretch>
            <a:fillRect/>
          </a:stretch>
        </p:blipFill>
        <p:spPr bwMode="auto">
          <a:xfrm>
            <a:off x="1766888" y="2101850"/>
            <a:ext cx="5605462" cy="343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contenido 2"/>
          <p:cNvSpPr>
            <a:spLocks noGrp="1"/>
          </p:cNvSpPr>
          <p:nvPr>
            <p:ph idx="1"/>
          </p:nvPr>
        </p:nvSpPr>
        <p:spPr>
          <a:xfrm>
            <a:off x="1371600" y="2314575"/>
            <a:ext cx="6762750" cy="3048000"/>
          </a:xfrm>
        </p:spPr>
        <p:txBody>
          <a:bodyPr/>
          <a:lstStyle/>
          <a:p>
            <a:r>
              <a:rPr lang="es-ES" altLang="es-ES" dirty="0" smtClean="0"/>
              <a:t>Cuidado del paciente junto a su lecho</a:t>
            </a:r>
          </a:p>
          <a:p>
            <a:r>
              <a:rPr lang="es-ES" altLang="es-ES" dirty="0" smtClean="0"/>
              <a:t>Elementos administrativos</a:t>
            </a:r>
          </a:p>
          <a:p>
            <a:r>
              <a:rPr lang="es-ES" altLang="es-ES" dirty="0" err="1" smtClean="0"/>
              <a:t>Cuestinamientos</a:t>
            </a:r>
            <a:r>
              <a:rPr lang="es-ES" altLang="es-ES" dirty="0" smtClean="0"/>
              <a:t> sobre el mantenimiento del cuidado en el cambio de turno: </a:t>
            </a:r>
          </a:p>
          <a:p>
            <a:pPr lvl="1"/>
            <a:r>
              <a:rPr lang="es-ES" altLang="es-ES" dirty="0" smtClean="0"/>
              <a:t>“</a:t>
            </a:r>
            <a:r>
              <a:rPr lang="es-ES" altLang="ja-JP" i="1" dirty="0" smtClean="0"/>
              <a:t>Todos los resultados de la buena enfermería… puede </a:t>
            </a:r>
            <a:r>
              <a:rPr lang="es-ES" altLang="ja-JP" i="1" dirty="0" err="1" smtClean="0"/>
              <a:t>swer</a:t>
            </a:r>
            <a:r>
              <a:rPr lang="es-ES" altLang="ja-JP" i="1" dirty="0" smtClean="0"/>
              <a:t> … </a:t>
            </a:r>
            <a:r>
              <a:rPr lang="es-ES" altLang="ja-JP" i="1" dirty="0" err="1" smtClean="0"/>
              <a:t>negativizados</a:t>
            </a:r>
            <a:r>
              <a:rPr lang="es-ES" altLang="ja-JP" i="1" dirty="0" smtClean="0"/>
              <a:t> por un defecto, es decir,… por no saber cómo conseguir que lo que tú haces cuando estás allí se hecho cuando no estés</a:t>
            </a:r>
            <a:r>
              <a:rPr lang="es-ES" altLang="es-ES" i="1" dirty="0" smtClean="0"/>
              <a:t>”</a:t>
            </a:r>
          </a:p>
          <a:p>
            <a:pPr marL="514350" lvl="1" indent="0">
              <a:buNone/>
            </a:pPr>
            <a:endParaRPr lang="es-ES" altLang="es-ES" dirty="0"/>
          </a:p>
          <a:p>
            <a:pPr marL="266700" lvl="1" indent="-266700">
              <a:buFont typeface="Wingdings" panose="05000000000000000000" pitchFamily="2" charset="2"/>
              <a:buChar char="v"/>
            </a:pPr>
            <a:r>
              <a:rPr lang="es-ES" altLang="es-ES" i="1" dirty="0" smtClean="0"/>
              <a:t>ESTO APLICA AÚN HOY DÍA, COMO VEREMOS A CONTINUACIÓN.</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3855" y="0"/>
            <a:ext cx="2688295" cy="201362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oAutofit/>
          </a:bodyPr>
          <a:lstStyle/>
          <a:p>
            <a:pPr fontAlgn="auto">
              <a:spcAft>
                <a:spcPts val="0"/>
              </a:spcAft>
              <a:defRPr/>
            </a:pPr>
            <a:r>
              <a:rPr lang="es-ES" sz="2400" dirty="0" smtClean="0">
                <a:ea typeface="+mj-ea"/>
              </a:rPr>
              <a:t>REFLEXIONES Y ACERCAMIENTOS</a:t>
            </a:r>
            <a:endParaRPr lang="es-ES" sz="2400" dirty="0">
              <a:ea typeface="+mj-ea"/>
            </a:endParaRPr>
          </a:p>
        </p:txBody>
      </p:sp>
      <p:sp>
        <p:nvSpPr>
          <p:cNvPr id="31746" name="Marcador de contenido 2"/>
          <p:cNvSpPr>
            <a:spLocks noGrp="1"/>
          </p:cNvSpPr>
          <p:nvPr>
            <p:ph idx="1"/>
          </p:nvPr>
        </p:nvSpPr>
        <p:spPr>
          <a:xfrm>
            <a:off x="1371600" y="2438400"/>
            <a:ext cx="6400800" cy="3048000"/>
          </a:xfrm>
        </p:spPr>
        <p:txBody>
          <a:bodyPr/>
          <a:lstStyle/>
          <a:p>
            <a:r>
              <a:rPr lang="es-ES" altLang="es-ES" i="1" smtClean="0"/>
              <a:t>Los hospitales deben ser diseñados  conjuntamente por arquitectos, enfermería y administradores</a:t>
            </a:r>
          </a:p>
          <a:p>
            <a:endParaRPr lang="es-ES" altLang="es-ES" i="1" smtClean="0"/>
          </a:p>
          <a:p>
            <a:r>
              <a:rPr lang="es-ES" altLang="es-ES" i="1" smtClean="0"/>
              <a:t>El resultado depende enteramente de una investigación a fondo  de las condiciones en las cuales el paciente vive</a:t>
            </a:r>
            <a:endParaRPr lang="es-ES" altLang="es-ES" smtClean="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66553"/>
            <a:ext cx="3098440" cy="209144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fontAlgn="auto">
              <a:spcAft>
                <a:spcPts val="0"/>
              </a:spcAft>
              <a:defRPr/>
            </a:pPr>
            <a:r>
              <a:rPr lang="es-ES" sz="2000" dirty="0" smtClean="0">
                <a:ea typeface="+mj-ea"/>
              </a:rPr>
              <a:t>LIBRO PARA APRENDER A CUIDAR</a:t>
            </a:r>
            <a:endParaRPr lang="es-ES" sz="2000" dirty="0">
              <a:ea typeface="+mj-ea"/>
            </a:endParaRPr>
          </a:p>
        </p:txBody>
      </p:sp>
      <p:sp>
        <p:nvSpPr>
          <p:cNvPr id="3" name="Marcador de contenido 2"/>
          <p:cNvSpPr>
            <a:spLocks noGrp="1"/>
          </p:cNvSpPr>
          <p:nvPr>
            <p:ph idx="1"/>
          </p:nvPr>
        </p:nvSpPr>
        <p:spPr>
          <a:xfrm>
            <a:off x="1371600" y="2314575"/>
            <a:ext cx="6400800" cy="3048000"/>
          </a:xfrm>
        </p:spPr>
        <p:txBody>
          <a:bodyPr>
            <a:normAutofit/>
          </a:bodyPr>
          <a:lstStyle/>
          <a:p>
            <a:pPr>
              <a:lnSpc>
                <a:spcPct val="140000"/>
              </a:lnSpc>
            </a:pPr>
            <a:r>
              <a:rPr lang="es-ES" altLang="es-ES" sz="1700" smtClean="0"/>
              <a:t>Guía, filósofo y amigo</a:t>
            </a:r>
          </a:p>
          <a:p>
            <a:pPr>
              <a:lnSpc>
                <a:spcPct val="140000"/>
              </a:lnSpc>
            </a:pPr>
            <a:r>
              <a:rPr lang="es-ES" altLang="es-ES" sz="1700" i="1" smtClean="0"/>
              <a:t>No es un manual para enseñar a las enfermeras a cuidar, es un libro para dar pistas o ideas para pensar a mujeres que tiene el cargo personal de la salud de los otros</a:t>
            </a:r>
          </a:p>
          <a:p>
            <a:pPr>
              <a:lnSpc>
                <a:spcPct val="140000"/>
              </a:lnSpc>
            </a:pPr>
            <a:r>
              <a:rPr lang="es-ES" altLang="es-ES" sz="1700" i="1" smtClean="0"/>
              <a:t>Utilizo la palabra enfermería a falta de otra mejor</a:t>
            </a:r>
          </a:p>
          <a:p>
            <a:pPr>
              <a:lnSpc>
                <a:spcPct val="140000"/>
              </a:lnSpc>
            </a:pPr>
            <a:r>
              <a:rPr lang="es-ES" altLang="es-ES" sz="1700" smtClean="0"/>
              <a:t>Las notas están siempre prendidas del paciente y sus necesidades</a:t>
            </a:r>
          </a:p>
          <a:p>
            <a:pPr>
              <a:lnSpc>
                <a:spcPct val="140000"/>
              </a:lnSpc>
            </a:pPr>
            <a:r>
              <a:rPr lang="es-ES" altLang="es-ES" sz="1700" smtClean="0"/>
              <a:t>Vital importancia a la observación</a:t>
            </a:r>
          </a:p>
          <a:p>
            <a:pPr>
              <a:lnSpc>
                <a:spcPct val="140000"/>
              </a:lnSpc>
            </a:pPr>
            <a:r>
              <a:rPr lang="es-ES" altLang="es-ES" sz="1700" smtClean="0"/>
              <a:t>¿Existe alguna vigencia de las notas de enfermería?</a:t>
            </a:r>
          </a:p>
          <a:p>
            <a:pPr>
              <a:lnSpc>
                <a:spcPct val="140000"/>
              </a:lnSpc>
            </a:pPr>
            <a:endParaRPr lang="es-ES" altLang="es-ES" sz="1700" smtClean="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594485" cy="23145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fontAlgn="auto">
              <a:spcAft>
                <a:spcPts val="0"/>
              </a:spcAft>
              <a:defRPr/>
            </a:pPr>
            <a:r>
              <a:rPr lang="es-ES" sz="2400" dirty="0" smtClean="0">
                <a:ea typeface="+mj-ea"/>
              </a:rPr>
              <a:t>SALUBRIDAD DE LAS CASAS</a:t>
            </a:r>
            <a:endParaRPr lang="es-ES" sz="2400" dirty="0">
              <a:ea typeface="+mj-ea"/>
            </a:endParaRPr>
          </a:p>
        </p:txBody>
      </p:sp>
      <p:sp>
        <p:nvSpPr>
          <p:cNvPr id="34818" name="Marcador de contenido 2"/>
          <p:cNvSpPr>
            <a:spLocks noGrp="1"/>
          </p:cNvSpPr>
          <p:nvPr>
            <p:ph idx="1"/>
          </p:nvPr>
        </p:nvSpPr>
        <p:spPr>
          <a:xfrm>
            <a:off x="2894012" y="2446338"/>
            <a:ext cx="3278187" cy="3268662"/>
          </a:xfrm>
        </p:spPr>
        <p:txBody>
          <a:bodyPr/>
          <a:lstStyle/>
          <a:p>
            <a:r>
              <a:rPr lang="es-ES" altLang="es-ES" sz="2400" dirty="0" smtClean="0"/>
              <a:t>Aire puro</a:t>
            </a:r>
          </a:p>
          <a:p>
            <a:r>
              <a:rPr lang="es-ES" altLang="es-ES" sz="2400" dirty="0" smtClean="0"/>
              <a:t>Agua pura</a:t>
            </a:r>
          </a:p>
          <a:p>
            <a:r>
              <a:rPr lang="es-ES" altLang="es-ES" sz="2400" dirty="0" smtClean="0"/>
              <a:t>Desagües eficaces</a:t>
            </a:r>
          </a:p>
          <a:p>
            <a:r>
              <a:rPr lang="es-ES" altLang="es-ES" sz="2400" dirty="0" smtClean="0"/>
              <a:t>Limpieza </a:t>
            </a:r>
            <a:r>
              <a:rPr lang="es-ES" altLang="es-ES" sz="2400" dirty="0" smtClean="0"/>
              <a:t>general</a:t>
            </a:r>
            <a:endParaRPr lang="es-ES" altLang="es-ES" sz="2400" dirty="0" smtClean="0"/>
          </a:p>
          <a:p>
            <a:r>
              <a:rPr lang="es-ES" altLang="es-ES" sz="2400" dirty="0" smtClean="0"/>
              <a:t>Luz natural</a:t>
            </a:r>
            <a:endParaRPr lang="es-ES" altLang="es-ES" sz="2400" dirty="0" smtClean="0"/>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S" altLang="es-ES" sz="2400" cap="none" smtClean="0"/>
              <a:t>ADMINISTRACIÓN Y CUIDADO DE LOS PEQUEÑOS DETALLES</a:t>
            </a:r>
          </a:p>
        </p:txBody>
      </p:sp>
      <p:sp>
        <p:nvSpPr>
          <p:cNvPr id="35842" name="Marcador de contenido 2"/>
          <p:cNvSpPr>
            <a:spLocks noGrp="1"/>
          </p:cNvSpPr>
          <p:nvPr>
            <p:ph idx="1"/>
          </p:nvPr>
        </p:nvSpPr>
        <p:spPr>
          <a:xfrm>
            <a:off x="1371600" y="2438400"/>
            <a:ext cx="6400800" cy="3048000"/>
          </a:xfrm>
        </p:spPr>
        <p:txBody>
          <a:bodyPr/>
          <a:lstStyle/>
          <a:p>
            <a:r>
              <a:rPr lang="es-ES" altLang="es-ES" dirty="0" smtClean="0"/>
              <a:t>Organización (pocas visitas)</a:t>
            </a:r>
            <a:endParaRPr lang="es-ES" altLang="es-ES" dirty="0" smtClean="0"/>
          </a:p>
          <a:p>
            <a:r>
              <a:rPr lang="es-ES" altLang="es-ES" dirty="0" smtClean="0"/>
              <a:t>Extraños que entran en la </a:t>
            </a:r>
            <a:r>
              <a:rPr lang="es-ES" altLang="es-ES" dirty="0" smtClean="0"/>
              <a:t>habitación…evitarlos.</a:t>
            </a:r>
            <a:endParaRPr lang="es-ES" altLang="es-ES" dirty="0" smtClean="0"/>
          </a:p>
          <a:p>
            <a:r>
              <a:rPr lang="es-ES" altLang="es-ES" dirty="0" smtClean="0"/>
              <a:t>Malos olores, pintura, </a:t>
            </a:r>
            <a:r>
              <a:rPr lang="es-ES" altLang="es-ES" dirty="0" smtClean="0"/>
              <a:t>gases…no.</a:t>
            </a:r>
            <a:endParaRPr lang="es-ES" altLang="es-ES" dirty="0" smtClean="0"/>
          </a:p>
          <a:p>
            <a:r>
              <a:rPr lang="es-ES" altLang="es-ES" dirty="0" smtClean="0"/>
              <a:t>Ruido escaso.</a:t>
            </a:r>
            <a:endParaRPr lang="es-ES" altLang="es-ES" dirty="0" smtClean="0"/>
          </a:p>
          <a:p>
            <a:r>
              <a:rPr lang="es-ES" altLang="es-ES" dirty="0" smtClean="0"/>
              <a:t>Variedad en su rutina.</a:t>
            </a:r>
            <a:endParaRPr lang="es-ES" altLang="es-ES" dirty="0" smtClean="0"/>
          </a:p>
          <a:p>
            <a:r>
              <a:rPr lang="es-ES" altLang="es-ES" dirty="0" smtClean="0"/>
              <a:t>Alimentación completa.</a:t>
            </a:r>
            <a:endParaRPr lang="es-ES" altLang="es-ES" dirty="0" smtClean="0"/>
          </a:p>
          <a:p>
            <a:endParaRPr lang="es-ES" altLang="es-ES" dirty="0" smtClean="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32074" y="3715966"/>
            <a:ext cx="2989699" cy="198950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GUIÓN:</a:t>
            </a:r>
            <a:endParaRPr lang="es-ES" dirty="0"/>
          </a:p>
        </p:txBody>
      </p:sp>
      <p:sp>
        <p:nvSpPr>
          <p:cNvPr id="3" name="Marcador de contenido 2"/>
          <p:cNvSpPr>
            <a:spLocks noGrp="1"/>
          </p:cNvSpPr>
          <p:nvPr>
            <p:ph idx="1"/>
          </p:nvPr>
        </p:nvSpPr>
        <p:spPr>
          <a:xfrm>
            <a:off x="742950" y="2133600"/>
            <a:ext cx="7562850" cy="3352801"/>
          </a:xfrm>
        </p:spPr>
        <p:txBody>
          <a:bodyPr/>
          <a:lstStyle/>
          <a:p>
            <a:pPr indent="0" algn="just">
              <a:lnSpc>
                <a:spcPct val="100000"/>
              </a:lnSpc>
              <a:buNone/>
            </a:pPr>
            <a:r>
              <a:rPr lang="es-ES" dirty="0" smtClean="0"/>
              <a:t>El presente material contiene información sobre Florence Nightingale; su vida y obra, aportes de gran relevancia para el inicio de la etapa de la enfermería profesional. Destacando su obra “Notas sobre Enfermería: que es y que no es”; que a la fecha se considera como una teoría de esta especialidad en el cuidado del ser humano.</a:t>
            </a:r>
          </a:p>
          <a:p>
            <a:pPr marL="285750" indent="-285750">
              <a:lnSpc>
                <a:spcPct val="100000"/>
              </a:lnSpc>
              <a:buFont typeface="Wingdings" panose="05000000000000000000" pitchFamily="2" charset="2"/>
              <a:buChar char="q"/>
            </a:pPr>
            <a:r>
              <a:rPr lang="es-ES" dirty="0" smtClean="0"/>
              <a:t>Presentación del tema (Diapositiva 4).</a:t>
            </a:r>
          </a:p>
          <a:p>
            <a:pPr marL="285750" indent="-285750">
              <a:lnSpc>
                <a:spcPct val="100000"/>
              </a:lnSpc>
              <a:buFont typeface="Wingdings" panose="05000000000000000000" pitchFamily="2" charset="2"/>
              <a:buChar char="q"/>
            </a:pPr>
            <a:r>
              <a:rPr lang="es-ES" dirty="0" smtClean="0"/>
              <a:t>Su vida (Diapositiva 5 a 11).</a:t>
            </a:r>
          </a:p>
          <a:p>
            <a:pPr marL="285750" indent="-285750">
              <a:lnSpc>
                <a:spcPct val="100000"/>
              </a:lnSpc>
              <a:buFont typeface="Wingdings" panose="05000000000000000000" pitchFamily="2" charset="2"/>
              <a:buChar char="q"/>
            </a:pPr>
            <a:r>
              <a:rPr lang="es-ES" dirty="0" smtClean="0"/>
              <a:t>Su obra (Diapositiva 12 a 22).</a:t>
            </a:r>
          </a:p>
          <a:p>
            <a:pPr marL="285750" indent="-285750">
              <a:lnSpc>
                <a:spcPct val="100000"/>
              </a:lnSpc>
              <a:buFont typeface="Wingdings" panose="05000000000000000000" pitchFamily="2" charset="2"/>
              <a:buChar char="q"/>
            </a:pPr>
            <a:r>
              <a:rPr lang="es-ES" dirty="0" smtClean="0"/>
              <a:t>Notas de Enfermería (Diapositiva 23 a 39)</a:t>
            </a:r>
          </a:p>
          <a:p>
            <a:pPr marL="285750" indent="-285750">
              <a:lnSpc>
                <a:spcPct val="100000"/>
              </a:lnSpc>
              <a:buFont typeface="Wingdings" panose="05000000000000000000" pitchFamily="2" charset="2"/>
              <a:buChar char="q"/>
            </a:pPr>
            <a:r>
              <a:rPr lang="es-ES" dirty="0" smtClean="0"/>
              <a:t>Reflexiones finales (Diapositiva 40 a 42)</a:t>
            </a:r>
          </a:p>
          <a:p>
            <a:pPr marL="285750" indent="-285750">
              <a:lnSpc>
                <a:spcPct val="100000"/>
              </a:lnSpc>
              <a:buFont typeface="Wingdings" panose="05000000000000000000" pitchFamily="2" charset="2"/>
              <a:buChar char="q"/>
            </a:pPr>
            <a:r>
              <a:rPr lang="es-ES" dirty="0" smtClean="0"/>
              <a:t>Referencias (Diapositiva 43)</a:t>
            </a:r>
            <a:endParaRPr lang="es-ES" dirty="0"/>
          </a:p>
        </p:txBody>
      </p:sp>
    </p:spTree>
    <p:extLst>
      <p:ext uri="{BB962C8B-B14F-4D97-AF65-F5344CB8AC3E}">
        <p14:creationId xmlns:p14="http://schemas.microsoft.com/office/powerpoint/2010/main" val="34420854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658938" y="1125538"/>
            <a:ext cx="6400800" cy="685800"/>
          </a:xfrm>
        </p:spPr>
        <p:txBody>
          <a:bodyPr rtlCol="0"/>
          <a:lstStyle/>
          <a:p>
            <a:pPr fontAlgn="auto">
              <a:spcAft>
                <a:spcPts val="0"/>
              </a:spcAft>
              <a:defRPr/>
            </a:pPr>
            <a:r>
              <a:rPr lang="es-MX" sz="2400" dirty="0" smtClean="0">
                <a:ea typeface="+mj-ea"/>
              </a:rPr>
              <a:t>Clases de alimentos</a:t>
            </a:r>
            <a:endParaRPr lang="es-MX" sz="2400" dirty="0">
              <a:ea typeface="+mj-ea"/>
            </a:endParaRPr>
          </a:p>
        </p:txBody>
      </p:sp>
      <p:pic>
        <p:nvPicPr>
          <p:cNvPr id="11" name="10 Marcador de contenido" descr="CALDO DE POLLO.jpg"/>
          <p:cNvPicPr>
            <a:picLocks noGrp="1" noChangeAspect="1"/>
          </p:cNvPicPr>
          <p:nvPr>
            <p:ph sz="quarter" idx="4294967295"/>
          </p:nvPr>
        </p:nvPicPr>
        <p:blipFill>
          <a:blip r:embed="rId2" cstate="print"/>
          <a:srcRect t="-43" b="-43"/>
          <a:stretch>
            <a:fillRect/>
          </a:stretch>
        </p:blipFill>
        <p:spPr>
          <a:xfrm>
            <a:off x="719304" y="923132"/>
            <a:ext cx="1519237" cy="1776412"/>
          </a:xfrm>
        </p:spPr>
      </p:pic>
      <p:pic>
        <p:nvPicPr>
          <p:cNvPr id="4" name="Imagen 3"/>
          <p:cNvPicPr>
            <a:picLocks noChangeAspect="1"/>
          </p:cNvPicPr>
          <p:nvPr/>
        </p:nvPicPr>
        <p:blipFill>
          <a:blip r:embed="rId3"/>
          <a:stretch>
            <a:fillRect/>
          </a:stretch>
        </p:blipFill>
        <p:spPr>
          <a:xfrm>
            <a:off x="1455304" y="2725575"/>
            <a:ext cx="1926503" cy="1487553"/>
          </a:xfrm>
          <a:prstGeom prst="rect">
            <a:avLst/>
          </a:prstGeom>
        </p:spPr>
      </p:pic>
      <p:pic>
        <p:nvPicPr>
          <p:cNvPr id="7" name="Imagen 6"/>
          <p:cNvPicPr>
            <a:picLocks noChangeAspect="1"/>
          </p:cNvPicPr>
          <p:nvPr/>
        </p:nvPicPr>
        <p:blipFill>
          <a:blip r:embed="rId4"/>
          <a:stretch>
            <a:fillRect/>
          </a:stretch>
        </p:blipFill>
        <p:spPr>
          <a:xfrm>
            <a:off x="2683948" y="4239159"/>
            <a:ext cx="1786283" cy="1676545"/>
          </a:xfrm>
          <a:prstGeom prst="rect">
            <a:avLst/>
          </a:prstGeom>
        </p:spPr>
      </p:pic>
      <p:pic>
        <p:nvPicPr>
          <p:cNvPr id="9" name="Imagen 8"/>
          <p:cNvPicPr>
            <a:picLocks noChangeAspect="1"/>
          </p:cNvPicPr>
          <p:nvPr/>
        </p:nvPicPr>
        <p:blipFill>
          <a:blip r:embed="rId5"/>
          <a:stretch>
            <a:fillRect/>
          </a:stretch>
        </p:blipFill>
        <p:spPr>
          <a:xfrm>
            <a:off x="6965004" y="797258"/>
            <a:ext cx="2147886" cy="1902286"/>
          </a:xfrm>
          <a:prstGeom prst="rect">
            <a:avLst/>
          </a:prstGeom>
        </p:spPr>
      </p:pic>
      <p:pic>
        <p:nvPicPr>
          <p:cNvPr id="13" name="Imagen 12"/>
          <p:cNvPicPr>
            <a:picLocks noChangeAspect="1"/>
          </p:cNvPicPr>
          <p:nvPr/>
        </p:nvPicPr>
        <p:blipFill>
          <a:blip r:embed="rId6"/>
          <a:stretch>
            <a:fillRect/>
          </a:stretch>
        </p:blipFill>
        <p:spPr>
          <a:xfrm>
            <a:off x="6165382" y="2725575"/>
            <a:ext cx="1335140" cy="1757651"/>
          </a:xfrm>
          <a:prstGeom prst="rect">
            <a:avLst/>
          </a:prstGeom>
        </p:spPr>
      </p:pic>
      <p:pic>
        <p:nvPicPr>
          <p:cNvPr id="14" name="Imagen 13"/>
          <p:cNvPicPr>
            <a:picLocks noChangeAspect="1"/>
          </p:cNvPicPr>
          <p:nvPr/>
        </p:nvPicPr>
        <p:blipFill>
          <a:blip r:embed="rId7"/>
          <a:stretch>
            <a:fillRect/>
          </a:stretch>
        </p:blipFill>
        <p:spPr>
          <a:xfrm>
            <a:off x="4470231" y="4475449"/>
            <a:ext cx="2198219" cy="1384826"/>
          </a:xfrm>
          <a:prstGeom prst="rect">
            <a:avLst/>
          </a:prstGeom>
        </p:spPr>
      </p:pic>
      <p:sp>
        <p:nvSpPr>
          <p:cNvPr id="2" name="CuadroTexto 1"/>
          <p:cNvSpPr txBox="1"/>
          <p:nvPr/>
        </p:nvSpPr>
        <p:spPr>
          <a:xfrm>
            <a:off x="3666992" y="2319217"/>
            <a:ext cx="2076450" cy="1938992"/>
          </a:xfrm>
          <a:prstGeom prst="rect">
            <a:avLst/>
          </a:prstGeom>
          <a:noFill/>
        </p:spPr>
        <p:txBody>
          <a:bodyPr wrap="square" rtlCol="0">
            <a:spAutoFit/>
          </a:bodyPr>
          <a:lstStyle/>
          <a:p>
            <a:pPr marL="285750" indent="-285750">
              <a:buFont typeface="Wingdings" panose="05000000000000000000" pitchFamily="2" charset="2"/>
              <a:buChar char="§"/>
            </a:pPr>
            <a:r>
              <a:rPr lang="es-ES" sz="2000" dirty="0" smtClean="0"/>
              <a:t>Caldos</a:t>
            </a:r>
          </a:p>
          <a:p>
            <a:pPr marL="285750" indent="-285750">
              <a:buFont typeface="Wingdings" panose="05000000000000000000" pitchFamily="2" charset="2"/>
              <a:buChar char="§"/>
            </a:pPr>
            <a:r>
              <a:rPr lang="es-ES" sz="2000" dirty="0" smtClean="0"/>
              <a:t>Huevo</a:t>
            </a:r>
          </a:p>
          <a:p>
            <a:pPr marL="285750" indent="-285750">
              <a:buFont typeface="Wingdings" panose="05000000000000000000" pitchFamily="2" charset="2"/>
              <a:buChar char="§"/>
            </a:pPr>
            <a:r>
              <a:rPr lang="es-ES" sz="2000" dirty="0" smtClean="0"/>
              <a:t>Leche</a:t>
            </a:r>
          </a:p>
          <a:p>
            <a:pPr marL="285750" indent="-285750">
              <a:buFont typeface="Wingdings" panose="05000000000000000000" pitchFamily="2" charset="2"/>
              <a:buChar char="§"/>
            </a:pPr>
            <a:r>
              <a:rPr lang="es-ES" sz="2000" dirty="0" smtClean="0"/>
              <a:t>Vino</a:t>
            </a:r>
          </a:p>
          <a:p>
            <a:pPr marL="285750" indent="-285750">
              <a:buFont typeface="Wingdings" panose="05000000000000000000" pitchFamily="2" charset="2"/>
              <a:buChar char="§"/>
            </a:pPr>
            <a:r>
              <a:rPr lang="es-ES" sz="2000" dirty="0" smtClean="0"/>
              <a:t>Verduras</a:t>
            </a:r>
          </a:p>
          <a:p>
            <a:pPr marL="285750" indent="-285750">
              <a:buFont typeface="Wingdings" panose="05000000000000000000" pitchFamily="2" charset="2"/>
              <a:buChar char="§"/>
            </a:pPr>
            <a:r>
              <a:rPr lang="es-ES" sz="2000" dirty="0" smtClean="0"/>
              <a:t>Frutas</a:t>
            </a:r>
            <a:endParaRPr lang="es-ES" sz="2000" dirty="0"/>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lstStyle/>
          <a:p>
            <a:pPr fontAlgn="auto">
              <a:spcAft>
                <a:spcPts val="0"/>
              </a:spcAft>
              <a:defRPr/>
            </a:pPr>
            <a:r>
              <a:rPr lang="es-MX" dirty="0" smtClean="0">
                <a:ea typeface="+mj-ea"/>
              </a:rPr>
              <a:t>Clases de alimentos</a:t>
            </a:r>
            <a:endParaRPr lang="es-MX" dirty="0">
              <a:ea typeface="+mj-ea"/>
            </a:endParaRPr>
          </a:p>
        </p:txBody>
      </p:sp>
      <p:pic>
        <p:nvPicPr>
          <p:cNvPr id="43012" name="6 Imagen" descr="mermelada.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53789" y="2449512"/>
            <a:ext cx="2190750"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3" name="7 Imagen" descr="mermelada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30627" y="2371725"/>
            <a:ext cx="2300287"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TTE1.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390" y="4202112"/>
            <a:ext cx="2265362" cy="1637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agen 2"/>
          <p:cNvPicPr>
            <a:picLocks noChangeAspect="1"/>
          </p:cNvPicPr>
          <p:nvPr/>
        </p:nvPicPr>
        <p:blipFill>
          <a:blip r:embed="rId5"/>
          <a:stretch>
            <a:fillRect/>
          </a:stretch>
        </p:blipFill>
        <p:spPr>
          <a:xfrm>
            <a:off x="3404047" y="4225926"/>
            <a:ext cx="2226867" cy="1614148"/>
          </a:xfrm>
          <a:prstGeom prst="rect">
            <a:avLst/>
          </a:prstGeom>
        </p:spPr>
      </p:pic>
      <p:pic>
        <p:nvPicPr>
          <p:cNvPr id="4" name="Imagen 3"/>
          <p:cNvPicPr>
            <a:picLocks noChangeAspect="1"/>
          </p:cNvPicPr>
          <p:nvPr/>
        </p:nvPicPr>
        <p:blipFill>
          <a:blip r:embed="rId6"/>
          <a:stretch>
            <a:fillRect/>
          </a:stretch>
        </p:blipFill>
        <p:spPr>
          <a:xfrm>
            <a:off x="5927209" y="4237688"/>
            <a:ext cx="2206943" cy="1566808"/>
          </a:xfrm>
          <a:prstGeom prst="rect">
            <a:avLst/>
          </a:prstGeom>
        </p:spPr>
      </p:pic>
      <p:sp>
        <p:nvSpPr>
          <p:cNvPr id="5" name="CuadroTexto 4"/>
          <p:cNvSpPr txBox="1"/>
          <p:nvPr/>
        </p:nvSpPr>
        <p:spPr>
          <a:xfrm>
            <a:off x="953828" y="2371725"/>
            <a:ext cx="2265362" cy="1631216"/>
          </a:xfrm>
          <a:prstGeom prst="rect">
            <a:avLst/>
          </a:prstGeom>
          <a:noFill/>
        </p:spPr>
        <p:txBody>
          <a:bodyPr wrap="square" rtlCol="0">
            <a:spAutoFit/>
          </a:bodyPr>
          <a:lstStyle/>
          <a:p>
            <a:pPr marL="285750" indent="-285750">
              <a:buFont typeface="Wingdings" panose="05000000000000000000" pitchFamily="2" charset="2"/>
              <a:buChar char="§"/>
            </a:pPr>
            <a:r>
              <a:rPr lang="es-ES" sz="2000" dirty="0" smtClean="0"/>
              <a:t>Azúcares</a:t>
            </a:r>
          </a:p>
          <a:p>
            <a:pPr marL="285750" indent="-285750">
              <a:buFont typeface="Wingdings" panose="05000000000000000000" pitchFamily="2" charset="2"/>
              <a:buChar char="§"/>
            </a:pPr>
            <a:r>
              <a:rPr lang="es-ES" sz="2000" dirty="0" smtClean="0"/>
              <a:t>Té</a:t>
            </a:r>
          </a:p>
          <a:p>
            <a:pPr marL="285750" indent="-285750">
              <a:buFont typeface="Wingdings" panose="05000000000000000000" pitchFamily="2" charset="2"/>
              <a:buChar char="§"/>
            </a:pPr>
            <a:r>
              <a:rPr lang="es-ES" sz="2000" dirty="0" smtClean="0"/>
              <a:t>Café</a:t>
            </a:r>
          </a:p>
          <a:p>
            <a:pPr marL="285750" indent="-285750">
              <a:buFont typeface="Wingdings" panose="05000000000000000000" pitchFamily="2" charset="2"/>
              <a:buChar char="§"/>
            </a:pPr>
            <a:r>
              <a:rPr lang="es-ES" sz="2000" dirty="0" smtClean="0"/>
              <a:t>Gelatina</a:t>
            </a:r>
          </a:p>
          <a:p>
            <a:pPr marL="285750" indent="-285750">
              <a:buFont typeface="Wingdings" panose="05000000000000000000" pitchFamily="2" charset="2"/>
              <a:buChar char="§"/>
            </a:pPr>
            <a:r>
              <a:rPr lang="es-ES" sz="2000" dirty="0" smtClean="0"/>
              <a:t>Agua</a:t>
            </a:r>
            <a:endParaRPr lang="es-ES" sz="2000" dirty="0"/>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MX" dirty="0" smtClean="0">
                <a:ea typeface="+mj-ea"/>
              </a:rPr>
              <a:t>La cama y ropa de cama</a:t>
            </a:r>
            <a:endParaRPr lang="es-MX" dirty="0">
              <a:ea typeface="+mj-ea"/>
            </a:endParaRPr>
          </a:p>
        </p:txBody>
      </p:sp>
      <p:pic>
        <p:nvPicPr>
          <p:cNvPr id="47106" name="2 Imagen" descr="baño de esponja.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43113" y="2274888"/>
            <a:ext cx="5108575" cy="307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uadroTexto 2"/>
          <p:cNvSpPr txBox="1"/>
          <p:nvPr/>
        </p:nvSpPr>
        <p:spPr>
          <a:xfrm>
            <a:off x="1962150" y="5372100"/>
            <a:ext cx="5810250" cy="400110"/>
          </a:xfrm>
          <a:prstGeom prst="rect">
            <a:avLst/>
          </a:prstGeom>
          <a:noFill/>
        </p:spPr>
        <p:txBody>
          <a:bodyPr wrap="square" rtlCol="0">
            <a:spAutoFit/>
          </a:bodyPr>
          <a:lstStyle/>
          <a:p>
            <a:r>
              <a:rPr lang="es-ES" sz="2000" dirty="0" smtClean="0"/>
              <a:t>Debe cambiarse con la regularidad posible</a:t>
            </a:r>
            <a:r>
              <a:rPr lang="es-ES" dirty="0" smtClean="0"/>
              <a:t>…y lavarse.</a:t>
            </a:r>
            <a:endParaRPr lang="es-ES" dirty="0"/>
          </a:p>
        </p:txBody>
      </p:sp>
    </p:spTree>
  </p:cSld>
  <p:clrMapOvr>
    <a:masterClrMapping/>
  </p:clrMapOvr>
  <p:transition spd="slow">
    <p:comb/>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MX" dirty="0" smtClean="0">
                <a:ea typeface="+mj-ea"/>
              </a:rPr>
              <a:t>La cama y ropa de cama</a:t>
            </a:r>
            <a:endParaRPr lang="es-MX" dirty="0">
              <a:ea typeface="+mj-ea"/>
            </a:endParaRPr>
          </a:p>
        </p:txBody>
      </p:sp>
      <p:pic>
        <p:nvPicPr>
          <p:cNvPr id="48130"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4572000" y="1981200"/>
            <a:ext cx="3745149" cy="322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1"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544749" y="1981200"/>
            <a:ext cx="3910519" cy="322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uadroTexto 2"/>
          <p:cNvSpPr txBox="1"/>
          <p:nvPr/>
        </p:nvSpPr>
        <p:spPr>
          <a:xfrm>
            <a:off x="2500008" y="5244584"/>
            <a:ext cx="3877688" cy="369332"/>
          </a:xfrm>
          <a:prstGeom prst="rect">
            <a:avLst/>
          </a:prstGeom>
          <a:noFill/>
        </p:spPr>
        <p:txBody>
          <a:bodyPr wrap="square" rtlCol="0">
            <a:spAutoFit/>
          </a:bodyPr>
          <a:lstStyle/>
          <a:p>
            <a:r>
              <a:rPr lang="es-ES" dirty="0" smtClean="0"/>
              <a:t>Camas de materiales durables y lavables.</a:t>
            </a:r>
            <a:endParaRPr lang="es-ES" dirty="0"/>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ltLang="es-ES" sz="2000" cap="none" smtClean="0"/>
              <a:t>Ventilación y calefacción</a:t>
            </a:r>
          </a:p>
        </p:txBody>
      </p:sp>
      <p:pic>
        <p:nvPicPr>
          <p:cNvPr id="33794" name="Imagen 4" descr="imagen uc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343150"/>
            <a:ext cx="3449638" cy="236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5" name="Imagen 8" descr="simpson-crimea-1856-florence-nightingale-scutari-34.-folio-print-[2]-10519-p.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5713" y="2303463"/>
            <a:ext cx="3203575" cy="240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CuadroTexto 9"/>
          <p:cNvSpPr txBox="1">
            <a:spLocks noChangeArrowheads="1"/>
          </p:cNvSpPr>
          <p:nvPr/>
        </p:nvSpPr>
        <p:spPr bwMode="auto">
          <a:xfrm>
            <a:off x="1187450" y="4922838"/>
            <a:ext cx="68564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aramond" panose="02020404030301010803" pitchFamily="18" charset="0"/>
                <a:ea typeface="MS PGothic" panose="020B0600070205080204" pitchFamily="34" charset="-128"/>
              </a:defRPr>
            </a:lvl1pPr>
            <a:lvl2pPr marL="742950" indent="-285750">
              <a:defRPr>
                <a:solidFill>
                  <a:schemeClr val="tx1"/>
                </a:solidFill>
                <a:latin typeface="Garamond" panose="02020404030301010803" pitchFamily="18" charset="0"/>
                <a:ea typeface="MS PGothic" panose="020B0600070205080204" pitchFamily="34" charset="-128"/>
              </a:defRPr>
            </a:lvl2pPr>
            <a:lvl3pPr marL="1143000" indent="-228600">
              <a:defRPr>
                <a:solidFill>
                  <a:schemeClr val="tx1"/>
                </a:solidFill>
                <a:latin typeface="Garamond" panose="02020404030301010803" pitchFamily="18" charset="0"/>
                <a:ea typeface="MS PGothic" panose="020B0600070205080204" pitchFamily="34" charset="-128"/>
              </a:defRPr>
            </a:lvl3pPr>
            <a:lvl4pPr marL="1600200" indent="-228600">
              <a:defRPr>
                <a:solidFill>
                  <a:schemeClr val="tx1"/>
                </a:solidFill>
                <a:latin typeface="Garamond" panose="02020404030301010803" pitchFamily="18" charset="0"/>
                <a:ea typeface="MS PGothic" panose="020B0600070205080204" pitchFamily="34" charset="-128"/>
              </a:defRPr>
            </a:lvl4pPr>
            <a:lvl5pPr marL="2057400" indent="-228600">
              <a:defRPr>
                <a:solidFill>
                  <a:schemeClr val="tx1"/>
                </a:solidFill>
                <a:latin typeface="Garamond" panose="02020404030301010803" pitchFamily="18" charset="0"/>
                <a:ea typeface="MS PGothic" panose="020B0600070205080204" pitchFamily="34" charset="-128"/>
              </a:defRPr>
            </a:lvl5pPr>
            <a:lvl6pPr marL="2514600" indent="-228600" fontAlgn="base">
              <a:spcBef>
                <a:spcPct val="0"/>
              </a:spcBef>
              <a:spcAft>
                <a:spcPct val="0"/>
              </a:spcAft>
              <a:defRPr>
                <a:solidFill>
                  <a:schemeClr val="tx1"/>
                </a:solidFill>
                <a:latin typeface="Garamond" panose="02020404030301010803" pitchFamily="18" charset="0"/>
                <a:ea typeface="MS PGothic" panose="020B0600070205080204" pitchFamily="34" charset="-128"/>
              </a:defRPr>
            </a:lvl6pPr>
            <a:lvl7pPr marL="2971800" indent="-228600" fontAlgn="base">
              <a:spcBef>
                <a:spcPct val="0"/>
              </a:spcBef>
              <a:spcAft>
                <a:spcPct val="0"/>
              </a:spcAft>
              <a:defRPr>
                <a:solidFill>
                  <a:schemeClr val="tx1"/>
                </a:solidFill>
                <a:latin typeface="Garamond" panose="02020404030301010803" pitchFamily="18" charset="0"/>
                <a:ea typeface="MS PGothic" panose="020B0600070205080204" pitchFamily="34" charset="-128"/>
              </a:defRPr>
            </a:lvl7pPr>
            <a:lvl8pPr marL="3429000" indent="-228600" fontAlgn="base">
              <a:spcBef>
                <a:spcPct val="0"/>
              </a:spcBef>
              <a:spcAft>
                <a:spcPct val="0"/>
              </a:spcAft>
              <a:defRPr>
                <a:solidFill>
                  <a:schemeClr val="tx1"/>
                </a:solidFill>
                <a:latin typeface="Garamond" panose="02020404030301010803" pitchFamily="18" charset="0"/>
                <a:ea typeface="MS PGothic" panose="020B0600070205080204" pitchFamily="34" charset="-128"/>
              </a:defRPr>
            </a:lvl8pPr>
            <a:lvl9pPr marL="3886200" indent="-228600" fontAlgn="base">
              <a:spcBef>
                <a:spcPct val="0"/>
              </a:spcBef>
              <a:spcAft>
                <a:spcPct val="0"/>
              </a:spcAft>
              <a:defRPr>
                <a:solidFill>
                  <a:schemeClr val="tx1"/>
                </a:solidFill>
                <a:latin typeface="Garamond" panose="02020404030301010803" pitchFamily="18" charset="0"/>
                <a:ea typeface="MS PGothic" panose="020B0600070205080204" pitchFamily="34" charset="-128"/>
              </a:defRPr>
            </a:lvl9pPr>
          </a:lstStyle>
          <a:p>
            <a:r>
              <a:rPr lang="es-ES" altLang="es-ES" i="1"/>
              <a:t>Mantener el aire que respira tan puro como el aire de fuera sin que el paciente se resfrié</a:t>
            </a: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lstStyle/>
          <a:p>
            <a:pPr fontAlgn="auto">
              <a:spcAft>
                <a:spcPts val="0"/>
              </a:spcAft>
              <a:defRPr/>
            </a:pPr>
            <a:r>
              <a:rPr lang="es-MX" dirty="0" smtClean="0">
                <a:ea typeface="+mj-ea"/>
              </a:rPr>
              <a:t>La luz</a:t>
            </a:r>
            <a:endParaRPr lang="es-MX" dirty="0">
              <a:ea typeface="+mj-ea"/>
            </a:endParaRPr>
          </a:p>
        </p:txBody>
      </p:sp>
      <p:pic>
        <p:nvPicPr>
          <p:cNvPr id="51202" name="2 Imagen" descr="cama co sol.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01170" y="2214123"/>
            <a:ext cx="3322505" cy="2805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3" name="Imagen 4" descr="ILUMINACION, VENTILACI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8941" y="2996119"/>
            <a:ext cx="3765150" cy="2824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uadroTexto 2"/>
          <p:cNvSpPr txBox="1"/>
          <p:nvPr/>
        </p:nvSpPr>
        <p:spPr>
          <a:xfrm>
            <a:off x="1866900" y="2388632"/>
            <a:ext cx="1390650" cy="369332"/>
          </a:xfrm>
          <a:prstGeom prst="rect">
            <a:avLst/>
          </a:prstGeom>
          <a:noFill/>
        </p:spPr>
        <p:txBody>
          <a:bodyPr wrap="square" rtlCol="0">
            <a:spAutoFit/>
          </a:bodyPr>
          <a:lstStyle/>
          <a:p>
            <a:r>
              <a:rPr lang="es-ES" dirty="0" smtClean="0"/>
              <a:t>Luz natural.</a:t>
            </a:r>
            <a:endParaRPr lang="es-ES" dirty="0"/>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1600" y="933855"/>
            <a:ext cx="6400800" cy="1047345"/>
          </a:xfrm>
        </p:spPr>
        <p:txBody>
          <a:bodyPr rtlCol="0">
            <a:normAutofit fontScale="90000"/>
          </a:bodyPr>
          <a:lstStyle/>
          <a:p>
            <a:pPr fontAlgn="auto">
              <a:spcAft>
                <a:spcPts val="0"/>
              </a:spcAft>
              <a:defRPr/>
            </a:pPr>
            <a:r>
              <a:rPr lang="es-MX" dirty="0" smtClean="0">
                <a:ea typeface="+mj-ea"/>
              </a:rPr>
              <a:t>Limpieza de habitaciones y paredes</a:t>
            </a:r>
            <a:endParaRPr lang="es-MX" dirty="0">
              <a:ea typeface="+mj-ea"/>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5495" y="2252618"/>
            <a:ext cx="3512971" cy="2337723"/>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8466" y="3540868"/>
            <a:ext cx="3831209" cy="2098946"/>
          </a:xfrm>
          <a:prstGeom prst="rect">
            <a:avLst/>
          </a:prstGeom>
        </p:spPr>
      </p:pic>
      <p:sp>
        <p:nvSpPr>
          <p:cNvPr id="5" name="CuadroTexto 4"/>
          <p:cNvSpPr txBox="1"/>
          <p:nvPr/>
        </p:nvSpPr>
        <p:spPr>
          <a:xfrm>
            <a:off x="4991100" y="2400300"/>
            <a:ext cx="2933700" cy="646331"/>
          </a:xfrm>
          <a:prstGeom prst="rect">
            <a:avLst/>
          </a:prstGeom>
          <a:noFill/>
        </p:spPr>
        <p:txBody>
          <a:bodyPr wrap="square" rtlCol="0">
            <a:spAutoFit/>
          </a:bodyPr>
          <a:lstStyle/>
          <a:p>
            <a:pPr algn="ctr"/>
            <a:r>
              <a:rPr lang="es-ES" dirty="0" smtClean="0"/>
              <a:t>Programar limpieza a fondo de todos los espacios.</a:t>
            </a:r>
            <a:endParaRPr lang="es-ES" dirty="0"/>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lstStyle/>
          <a:p>
            <a:pPr fontAlgn="auto">
              <a:spcAft>
                <a:spcPts val="0"/>
              </a:spcAft>
              <a:defRPr/>
            </a:pPr>
            <a:r>
              <a:rPr lang="es-MX" dirty="0" smtClean="0">
                <a:ea typeface="+mj-ea"/>
              </a:rPr>
              <a:t>Limpieza personal</a:t>
            </a:r>
            <a:endParaRPr lang="es-MX" dirty="0">
              <a:ea typeface="+mj-ea"/>
            </a:endParaRPr>
          </a:p>
        </p:txBody>
      </p:sp>
      <p:pic>
        <p:nvPicPr>
          <p:cNvPr id="56324" name="5 Imagen" descr="baño de esponja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64855" y="2365231"/>
            <a:ext cx="2145592" cy="321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3697" y="2365231"/>
            <a:ext cx="2136133" cy="3210036"/>
          </a:xfrm>
          <a:prstGeom prst="rect">
            <a:avLst/>
          </a:prstGeom>
        </p:spPr>
      </p:pic>
      <p:sp>
        <p:nvSpPr>
          <p:cNvPr id="4" name="CuadroTexto 3"/>
          <p:cNvSpPr txBox="1"/>
          <p:nvPr/>
        </p:nvSpPr>
        <p:spPr>
          <a:xfrm>
            <a:off x="3676650" y="2647950"/>
            <a:ext cx="1562100" cy="923330"/>
          </a:xfrm>
          <a:prstGeom prst="rect">
            <a:avLst/>
          </a:prstGeom>
          <a:noFill/>
        </p:spPr>
        <p:txBody>
          <a:bodyPr wrap="square" rtlCol="0">
            <a:spAutoFit/>
          </a:bodyPr>
          <a:lstStyle/>
          <a:p>
            <a:pPr algn="ctr"/>
            <a:r>
              <a:rPr lang="es-ES" dirty="0" smtClean="0"/>
              <a:t>Aseo cotidiano de los enfermos.</a:t>
            </a:r>
            <a:endParaRPr lang="es-ES" dirty="0"/>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altLang="es-ES" sz="3200" cap="none" dirty="0" smtClean="0"/>
              <a:t>No charlatanería </a:t>
            </a:r>
            <a:r>
              <a:rPr lang="es-MX" altLang="es-ES" sz="3200" cap="none" dirty="0" smtClean="0"/>
              <a:t>que da </a:t>
            </a:r>
            <a:br>
              <a:rPr lang="es-MX" altLang="es-ES" sz="3200" cap="none" dirty="0" smtClean="0"/>
            </a:br>
            <a:r>
              <a:rPr lang="es-MX" altLang="es-ES" sz="3200" cap="none" dirty="0" smtClean="0"/>
              <a:t>esperanzas y consejos</a:t>
            </a:r>
          </a:p>
        </p:txBody>
      </p:sp>
      <p:pic>
        <p:nvPicPr>
          <p:cNvPr id="57346" name="2 Imagen" descr="honestidad.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2819400"/>
            <a:ext cx="6262688" cy="278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uadroTexto 2"/>
          <p:cNvSpPr txBox="1"/>
          <p:nvPr/>
        </p:nvSpPr>
        <p:spPr>
          <a:xfrm>
            <a:off x="2057400" y="2215634"/>
            <a:ext cx="5276850" cy="369332"/>
          </a:xfrm>
          <a:prstGeom prst="rect">
            <a:avLst/>
          </a:prstGeom>
          <a:noFill/>
        </p:spPr>
        <p:txBody>
          <a:bodyPr wrap="square" rtlCol="0">
            <a:spAutoFit/>
          </a:bodyPr>
          <a:lstStyle/>
          <a:p>
            <a:r>
              <a:rPr lang="es-ES" dirty="0" smtClean="0"/>
              <a:t>Honestidad frente a la condición real y acompañamiento.</a:t>
            </a:r>
            <a:endParaRPr lang="es-ES" dirty="0"/>
          </a:p>
        </p:txBody>
      </p:sp>
    </p:spTree>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altLang="es-ES" sz="3200" cap="none" smtClean="0"/>
              <a:t>Observación del enfermo</a:t>
            </a:r>
          </a:p>
        </p:txBody>
      </p:sp>
      <p:pic>
        <p:nvPicPr>
          <p:cNvPr id="58370"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1118681" y="2393004"/>
            <a:ext cx="4139120" cy="177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2"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3829050" y="4167045"/>
            <a:ext cx="3943349" cy="164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uadroTexto 2"/>
          <p:cNvSpPr txBox="1"/>
          <p:nvPr/>
        </p:nvSpPr>
        <p:spPr>
          <a:xfrm>
            <a:off x="5734050" y="2393004"/>
            <a:ext cx="2038350" cy="1200329"/>
          </a:xfrm>
          <a:prstGeom prst="rect">
            <a:avLst/>
          </a:prstGeom>
          <a:noFill/>
        </p:spPr>
        <p:txBody>
          <a:bodyPr wrap="square" rtlCol="0">
            <a:spAutoFit/>
          </a:bodyPr>
          <a:lstStyle/>
          <a:p>
            <a:pPr algn="ctr"/>
            <a:r>
              <a:rPr lang="es-ES" dirty="0" smtClean="0"/>
              <a:t>La base del cuidado es la observación minuciosa y detallada.</a:t>
            </a:r>
            <a:endParaRPr lang="es-ES" dirty="0"/>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ES" dirty="0" smtClean="0"/>
              <a:t>A principios del siglo XIX, en </a:t>
            </a:r>
            <a:r>
              <a:rPr lang="es-ES" dirty="0"/>
              <a:t>E</a:t>
            </a:r>
            <a:r>
              <a:rPr lang="es-ES" dirty="0" smtClean="0"/>
              <a:t>uropa, se comenzaban a pensar formas de hacer presente a las mujeres que se dedicaban a cuidar, actividad maternal que pocas la ejercían y ahora, se ha expendido en el mundo como una necesidad sobretodo cuando las personas se encuentran enfermas. Florence Nightingale tuvo el mérito de escribir las vivencias y los cambios propuestos para mejorar a la enfermería.</a:t>
            </a:r>
            <a:endParaRPr lang="es-ES" dirty="0"/>
          </a:p>
        </p:txBody>
      </p:sp>
      <p:sp>
        <p:nvSpPr>
          <p:cNvPr id="4" name="CuadroTexto 3"/>
          <p:cNvSpPr txBox="1"/>
          <p:nvPr/>
        </p:nvSpPr>
        <p:spPr>
          <a:xfrm>
            <a:off x="3095625" y="1474232"/>
            <a:ext cx="2952750" cy="523220"/>
          </a:xfrm>
          <a:prstGeom prst="rect">
            <a:avLst/>
          </a:prstGeom>
          <a:noFill/>
        </p:spPr>
        <p:txBody>
          <a:bodyPr wrap="square" rtlCol="0">
            <a:spAutoFit/>
          </a:bodyPr>
          <a:lstStyle/>
          <a:p>
            <a:r>
              <a:rPr lang="es-ES" sz="2800" dirty="0" smtClean="0"/>
              <a:t>PRESENTACIÓN</a:t>
            </a:r>
            <a:endParaRPr lang="es-ES" sz="2800" dirty="0"/>
          </a:p>
        </p:txBody>
      </p:sp>
    </p:spTree>
    <p:extLst>
      <p:ext uri="{BB962C8B-B14F-4D97-AF65-F5344CB8AC3E}">
        <p14:creationId xmlns:p14="http://schemas.microsoft.com/office/powerpoint/2010/main" val="2063551787"/>
      </p:ext>
    </p:extLst>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576513" y="974725"/>
            <a:ext cx="3727450" cy="719138"/>
          </a:xfrm>
        </p:spPr>
        <p:txBody>
          <a:bodyPr rtlCol="0"/>
          <a:lstStyle/>
          <a:p>
            <a:pPr fontAlgn="auto">
              <a:spcAft>
                <a:spcPts val="0"/>
              </a:spcAft>
              <a:defRPr/>
            </a:pPr>
            <a:r>
              <a:rPr lang="es-MX" sz="2400" dirty="0" smtClean="0">
                <a:ea typeface="+mj-ea"/>
              </a:rPr>
              <a:t>REFLEXIONES</a:t>
            </a:r>
            <a:endParaRPr lang="es-MX" sz="2400" dirty="0">
              <a:ea typeface="+mj-ea"/>
            </a:endParaRPr>
          </a:p>
        </p:txBody>
      </p:sp>
      <p:sp>
        <p:nvSpPr>
          <p:cNvPr id="59394" name="4 Marcador de contenido"/>
          <p:cNvSpPr>
            <a:spLocks noGrp="1"/>
          </p:cNvSpPr>
          <p:nvPr>
            <p:ph idx="4294967295"/>
          </p:nvPr>
        </p:nvSpPr>
        <p:spPr>
          <a:xfrm>
            <a:off x="856034" y="1624013"/>
            <a:ext cx="4652591" cy="3994150"/>
          </a:xfrm>
        </p:spPr>
        <p:txBody>
          <a:bodyPr/>
          <a:lstStyle/>
          <a:p>
            <a:pPr algn="just"/>
            <a:r>
              <a:rPr lang="es-MX" altLang="es-ES" sz="1400" dirty="0" smtClean="0"/>
              <a:t>Las necesidades humanas son las mismas hoy que en el tiempo de Nightingale</a:t>
            </a:r>
          </a:p>
          <a:p>
            <a:pPr algn="just"/>
            <a:r>
              <a:rPr lang="es-MX" altLang="es-ES" sz="1400" dirty="0" smtClean="0"/>
              <a:t>El conocimientos de los puntos sustanciales nos dan poder en la toma de decisiones.</a:t>
            </a:r>
          </a:p>
          <a:p>
            <a:pPr algn="just"/>
            <a:r>
              <a:rPr lang="es-MX" altLang="es-ES" sz="1400" dirty="0" smtClean="0"/>
              <a:t>Es necesaria la atención integral de los personas</a:t>
            </a:r>
          </a:p>
          <a:p>
            <a:pPr algn="just"/>
            <a:r>
              <a:rPr lang="es-MX" altLang="es-ES" sz="1400" dirty="0" smtClean="0"/>
              <a:t>Es importante realizar notas del acontecer cotidiano de enfermería</a:t>
            </a:r>
          </a:p>
          <a:p>
            <a:pPr algn="just"/>
            <a:r>
              <a:rPr lang="es-MX" altLang="es-ES" sz="1400" dirty="0" smtClean="0"/>
              <a:t>Siempre hablar con la verdad, mantener los valores éticos</a:t>
            </a:r>
          </a:p>
          <a:p>
            <a:pPr algn="just"/>
            <a:r>
              <a:rPr lang="es-MX" altLang="es-ES" sz="1400" dirty="0" smtClean="0"/>
              <a:t>Observación y experiencia con la práctica y actualizaciones constantemente</a:t>
            </a:r>
          </a:p>
          <a:p>
            <a:pPr algn="just"/>
            <a:r>
              <a:rPr lang="es-MX" altLang="es-ES" sz="1400" dirty="0" smtClean="0"/>
              <a:t>Realizar investigación es igual a escribir para enfermería</a:t>
            </a:r>
          </a:p>
          <a:p>
            <a:pPr algn="just"/>
            <a:endParaRPr lang="es-MX" altLang="es-ES" sz="1400" dirty="0" smtClean="0"/>
          </a:p>
        </p:txBody>
      </p:sp>
      <p:pic>
        <p:nvPicPr>
          <p:cNvPr id="59395" name="6 Imagen" descr="enfer.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175500" y="1693863"/>
            <a:ext cx="1540483" cy="372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Imagen 1" descr="florence-nightingale-cropped.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08625" y="1693863"/>
            <a:ext cx="1666875" cy="372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half" idx="2"/>
          </p:nvPr>
        </p:nvSpPr>
        <p:spPr>
          <a:xfrm>
            <a:off x="1008063" y="1406525"/>
            <a:ext cx="7040562" cy="4075113"/>
          </a:xfrm>
        </p:spPr>
        <p:txBody>
          <a:bodyPr>
            <a:normAutofit fontScale="92500"/>
          </a:bodyPr>
          <a:lstStyle/>
          <a:p>
            <a:pPr>
              <a:lnSpc>
                <a:spcPct val="140000"/>
              </a:lnSpc>
            </a:pPr>
            <a:r>
              <a:rPr lang="es-ES" altLang="es-ES" sz="2400" b="1" i="1" dirty="0" smtClean="0"/>
              <a:t>“La Enfermería es un arte y si se pretende que sea un arte, requiere de una devoción tan exclusiva, una preparación tan dura, como el trabajo de un pintor o de un escultor, pero ¿cómo puede compararse la tela muerta o el frío mármol con el tener que trabajar con el cuerpo vivo, el templo del espíritu de Dios? Es una de las Bellas Artes; casi diría, la más bella de todas las Bellas Artes”</a:t>
            </a:r>
          </a:p>
          <a:p>
            <a:pPr>
              <a:lnSpc>
                <a:spcPct val="140000"/>
              </a:lnSpc>
            </a:pPr>
            <a:r>
              <a:rPr lang="es-ES" altLang="es-ES" sz="1700" i="1" dirty="0" smtClean="0"/>
              <a:t>Florence Nightingale</a:t>
            </a:r>
          </a:p>
        </p:txBody>
      </p:sp>
    </p:spTree>
  </p:cSld>
  <p:clrMapOvr>
    <a:masterClrMapping/>
  </p:clrMapOvr>
  <p:transition spd="slow">
    <p:checke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8"/>
          <p:cNvSpPr>
            <a:spLocks noGrp="1"/>
          </p:cNvSpPr>
          <p:nvPr>
            <p:ph type="title"/>
          </p:nvPr>
        </p:nvSpPr>
        <p:spPr>
          <a:xfrm>
            <a:off x="1211093" y="1287294"/>
            <a:ext cx="6721813" cy="685800"/>
          </a:xfrm>
        </p:spPr>
        <p:txBody>
          <a:bodyPr>
            <a:normAutofit fontScale="90000"/>
          </a:bodyPr>
          <a:lstStyle/>
          <a:p>
            <a:r>
              <a:rPr lang="es-ES" dirty="0" smtClean="0">
                <a:solidFill>
                  <a:schemeClr val="accent2">
                    <a:lumMod val="50000"/>
                  </a:schemeClr>
                </a:solidFill>
              </a:rPr>
              <a:t>Gracias por su atención</a:t>
            </a:r>
            <a:endParaRPr lang="es-ES" dirty="0">
              <a:solidFill>
                <a:schemeClr val="accent2">
                  <a:lumMod val="50000"/>
                </a:schemeClr>
              </a:solidFill>
            </a:endParaRPr>
          </a:p>
        </p:txBody>
      </p:sp>
      <p:sp>
        <p:nvSpPr>
          <p:cNvPr id="10" name="Marcador de contenido 9"/>
          <p:cNvSpPr>
            <a:spLocks noGrp="1"/>
          </p:cNvSpPr>
          <p:nvPr>
            <p:ph idx="1"/>
          </p:nvPr>
        </p:nvSpPr>
        <p:spPr>
          <a:xfrm>
            <a:off x="1371600" y="2276272"/>
            <a:ext cx="6400800" cy="3385226"/>
          </a:xfrm>
        </p:spPr>
        <p:txBody>
          <a:bodyPr/>
          <a:lstStyle/>
          <a:p>
            <a:pPr indent="0">
              <a:buNone/>
            </a:pPr>
            <a:r>
              <a:rPr lang="es-ES" sz="3200" dirty="0" smtClean="0">
                <a:solidFill>
                  <a:schemeClr val="accent6">
                    <a:lumMod val="50000"/>
                  </a:schemeClr>
                </a:solidFill>
                <a:latin typeface="Edwardian Script ITC" panose="030303020407070D0804" pitchFamily="66" charset="0"/>
              </a:rPr>
              <a:t>Reflexiones finales</a:t>
            </a:r>
          </a:p>
          <a:p>
            <a:r>
              <a:rPr lang="es-ES" sz="3200" dirty="0" smtClean="0">
                <a:solidFill>
                  <a:srgbClr val="FF0000"/>
                </a:solidFill>
                <a:latin typeface="Edwardian Script ITC" panose="030303020407070D0804" pitchFamily="66" charset="0"/>
              </a:rPr>
              <a:t>¿Qué aprendimos?</a:t>
            </a:r>
          </a:p>
          <a:p>
            <a:r>
              <a:rPr lang="es-ES" sz="3200" dirty="0" smtClean="0">
                <a:solidFill>
                  <a:schemeClr val="accent4">
                    <a:lumMod val="50000"/>
                  </a:schemeClr>
                </a:solidFill>
                <a:latin typeface="Edwardian Script ITC" panose="030303020407070D0804" pitchFamily="66" charset="0"/>
              </a:rPr>
              <a:t>¿Qué retos tenemos frente a nosotros?</a:t>
            </a:r>
          </a:p>
          <a:p>
            <a:r>
              <a:rPr lang="es-ES" sz="3200" dirty="0" smtClean="0">
                <a:solidFill>
                  <a:srgbClr val="7030A0"/>
                </a:solidFill>
                <a:latin typeface="Edwardian Script ITC" panose="030303020407070D0804" pitchFamily="66" charset="0"/>
              </a:rPr>
              <a:t>¿Qué proponemos para seguir mejorando?</a:t>
            </a:r>
            <a:endParaRPr lang="es-ES" sz="3200" dirty="0">
              <a:solidFill>
                <a:srgbClr val="7030A0"/>
              </a:solidFill>
              <a:latin typeface="Edwardian Script ITC" panose="030303020407070D0804" pitchFamily="66" charset="0"/>
            </a:endParaRPr>
          </a:p>
        </p:txBody>
      </p:sp>
    </p:spTree>
    <p:extLst>
      <p:ext uri="{BB962C8B-B14F-4D97-AF65-F5344CB8AC3E}">
        <p14:creationId xmlns:p14="http://schemas.microsoft.com/office/powerpoint/2010/main" val="2084231504"/>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Referencias</a:t>
            </a:r>
            <a:endParaRPr lang="es-ES" dirty="0"/>
          </a:p>
        </p:txBody>
      </p:sp>
      <p:sp>
        <p:nvSpPr>
          <p:cNvPr id="3" name="Marcador de contenido 2"/>
          <p:cNvSpPr>
            <a:spLocks noGrp="1"/>
          </p:cNvSpPr>
          <p:nvPr>
            <p:ph idx="1"/>
          </p:nvPr>
        </p:nvSpPr>
        <p:spPr>
          <a:xfrm>
            <a:off x="781050" y="2171700"/>
            <a:ext cx="7524750" cy="3771900"/>
          </a:xfrm>
        </p:spPr>
        <p:txBody>
          <a:bodyPr/>
          <a:lstStyle/>
          <a:p>
            <a:pPr marL="285750" indent="-285750">
              <a:lnSpc>
                <a:spcPct val="100000"/>
              </a:lnSpc>
              <a:buFont typeface="Arial" panose="020B0604020202020204" pitchFamily="34" charset="0"/>
              <a:buChar char="•"/>
            </a:pPr>
            <a:r>
              <a:rPr lang="es-ES" dirty="0" err="1"/>
              <a:t>Bostridge</a:t>
            </a:r>
            <a:r>
              <a:rPr lang="es-ES" dirty="0"/>
              <a:t>, Mark. (2014) Florence Nightingale. </a:t>
            </a:r>
            <a:r>
              <a:rPr lang="es-ES" dirty="0" err="1"/>
              <a:t>Penguin</a:t>
            </a:r>
            <a:r>
              <a:rPr lang="es-ES" dirty="0"/>
              <a:t> </a:t>
            </a:r>
            <a:r>
              <a:rPr lang="es-ES" dirty="0" err="1"/>
              <a:t>books</a:t>
            </a:r>
            <a:r>
              <a:rPr lang="es-ES" dirty="0"/>
              <a:t>, </a:t>
            </a:r>
            <a:r>
              <a:rPr lang="es-ES" dirty="0" err="1"/>
              <a:t>England</a:t>
            </a:r>
            <a:r>
              <a:rPr lang="es-ES" dirty="0"/>
              <a:t>.</a:t>
            </a:r>
          </a:p>
          <a:p>
            <a:pPr marL="285750" indent="-285750">
              <a:lnSpc>
                <a:spcPct val="100000"/>
              </a:lnSpc>
              <a:buFont typeface="Arial" panose="020B0604020202020204" pitchFamily="34" charset="0"/>
              <a:buChar char="•"/>
            </a:pPr>
            <a:r>
              <a:rPr lang="es-ES" dirty="0" smtClean="0"/>
              <a:t>Nightingale F (2002) Notas de Enfermería, qué es y qué no es. 8a </a:t>
            </a:r>
            <a:r>
              <a:rPr lang="es-ES" dirty="0" err="1" smtClean="0"/>
              <a:t>edic</a:t>
            </a:r>
            <a:r>
              <a:rPr lang="es-ES" dirty="0" smtClean="0"/>
              <a:t>. Edit. </a:t>
            </a:r>
            <a:r>
              <a:rPr lang="es-ES" dirty="0" err="1" smtClean="0"/>
              <a:t>Masson</a:t>
            </a:r>
            <a:r>
              <a:rPr lang="es-ES" dirty="0" smtClean="0"/>
              <a:t>. </a:t>
            </a:r>
            <a:r>
              <a:rPr lang="es-ES" dirty="0" err="1" smtClean="0"/>
              <a:t>Trad</a:t>
            </a:r>
            <a:r>
              <a:rPr lang="es-ES" dirty="0" smtClean="0"/>
              <a:t> al español. Barcelona, España.</a:t>
            </a:r>
          </a:p>
          <a:p>
            <a:pPr marL="285750" indent="-285750">
              <a:lnSpc>
                <a:spcPct val="100000"/>
              </a:lnSpc>
              <a:buFont typeface="Arial" panose="020B0604020202020204" pitchFamily="34" charset="0"/>
              <a:buChar char="•"/>
            </a:pPr>
            <a:r>
              <a:rPr lang="es-ES" dirty="0"/>
              <a:t>Young, Pablo, </a:t>
            </a:r>
            <a:r>
              <a:rPr lang="es-ES" dirty="0" err="1"/>
              <a:t>Hortis</a:t>
            </a:r>
            <a:r>
              <a:rPr lang="es-ES" dirty="0"/>
              <a:t> De Smith, Verónica, Chambi, María C, &amp; </a:t>
            </a:r>
            <a:r>
              <a:rPr lang="es-ES" dirty="0" err="1"/>
              <a:t>Finn</a:t>
            </a:r>
            <a:r>
              <a:rPr lang="es-ES" dirty="0"/>
              <a:t>, Bárbara C. (2011). Florence Nightingale (1820-1910), a 101 años de su fallecimiento. </a:t>
            </a:r>
            <a:r>
              <a:rPr lang="es-ES" i="1" dirty="0"/>
              <a:t>Revista médica de Chile</a:t>
            </a:r>
            <a:r>
              <a:rPr lang="es-ES" dirty="0"/>
              <a:t>, </a:t>
            </a:r>
            <a:r>
              <a:rPr lang="es-ES" i="1" dirty="0"/>
              <a:t>139</a:t>
            </a:r>
            <a:r>
              <a:rPr lang="es-ES" dirty="0"/>
              <a:t>(6), 807-813. </a:t>
            </a:r>
            <a:r>
              <a:rPr lang="es-ES" dirty="0">
                <a:hlinkClick r:id="rId2"/>
              </a:rPr>
              <a:t>https://dx.doi.org/10.4067/S0034-98872011000600017</a:t>
            </a:r>
            <a:endParaRPr lang="es-ES" dirty="0"/>
          </a:p>
          <a:p>
            <a:pPr marL="285750" indent="-285750">
              <a:lnSpc>
                <a:spcPct val="100000"/>
              </a:lnSpc>
              <a:buFont typeface="Arial" panose="020B0604020202020204" pitchFamily="34" charset="0"/>
              <a:buChar char="•"/>
            </a:pPr>
            <a:r>
              <a:rPr lang="es-ES" dirty="0" smtClean="0"/>
              <a:t>Amaro </a:t>
            </a:r>
            <a:r>
              <a:rPr lang="es-ES" dirty="0"/>
              <a:t>Cano, María del Carmen. (2004). Florence Nightingale, la primera gran teórica de enfermería. Revista Cubana de Enfermería, 20(3) Recuperado en 09 de octubre de 2016, de </a:t>
            </a:r>
            <a:r>
              <a:rPr lang="es-ES" dirty="0">
                <a:hlinkClick r:id="rId3"/>
              </a:rPr>
              <a:t>http://</a:t>
            </a:r>
            <a:r>
              <a:rPr lang="es-ES" dirty="0" smtClean="0">
                <a:hlinkClick r:id="rId3"/>
              </a:rPr>
              <a:t>scielo.sld.cu/scielo.php?script=sci_arttext&amp;pid=S0864-03192004000300009&amp;lng=es&amp;tlng=es</a:t>
            </a:r>
            <a:endParaRPr lang="es-ES" dirty="0" smtClean="0"/>
          </a:p>
        </p:txBody>
      </p:sp>
    </p:spTree>
    <p:extLst>
      <p:ext uri="{BB962C8B-B14F-4D97-AF65-F5344CB8AC3E}">
        <p14:creationId xmlns:p14="http://schemas.microsoft.com/office/powerpoint/2010/main" val="2283555614"/>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ormAutofit fontScale="90000"/>
          </a:bodyPr>
          <a:lstStyle/>
          <a:p>
            <a:pPr fontAlgn="auto">
              <a:spcAft>
                <a:spcPts val="0"/>
              </a:spcAft>
              <a:defRPr/>
            </a:pPr>
            <a:r>
              <a:rPr lang="es-ES" dirty="0" smtClean="0">
                <a:ea typeface="+mj-ea"/>
              </a:rPr>
              <a:t>Florence Nightingale</a:t>
            </a:r>
            <a:endParaRPr lang="es-ES" dirty="0">
              <a:ea typeface="+mj-ea"/>
            </a:endParaRPr>
          </a:p>
        </p:txBody>
      </p:sp>
      <p:sp>
        <p:nvSpPr>
          <p:cNvPr id="3" name="Marcador de contenido 2"/>
          <p:cNvSpPr>
            <a:spLocks noGrp="1"/>
          </p:cNvSpPr>
          <p:nvPr>
            <p:ph idx="1"/>
          </p:nvPr>
        </p:nvSpPr>
        <p:spPr>
          <a:xfrm>
            <a:off x="649288" y="2203450"/>
            <a:ext cx="7440612" cy="3663950"/>
          </a:xfrm>
        </p:spPr>
        <p:txBody>
          <a:bodyPr rtlCol="0">
            <a:normAutofit lnSpcReduction="10000"/>
          </a:bodyPr>
          <a:lstStyle/>
          <a:p>
            <a:pPr indent="0" algn="ctr" fontAlgn="auto">
              <a:spcAft>
                <a:spcPts val="0"/>
              </a:spcAft>
              <a:buNone/>
              <a:defRPr/>
            </a:pPr>
            <a:r>
              <a:rPr lang="es-ES" sz="2600" i="1" dirty="0" smtClean="0">
                <a:ea typeface="+mn-ea"/>
              </a:rPr>
              <a:t>Nace el 12 </a:t>
            </a:r>
            <a:r>
              <a:rPr lang="es-ES" sz="2600" i="1" dirty="0">
                <a:ea typeface="+mn-ea"/>
              </a:rPr>
              <a:t>de mayo de </a:t>
            </a:r>
            <a:r>
              <a:rPr lang="es-ES" sz="2600" i="1" dirty="0" smtClean="0">
                <a:ea typeface="+mn-ea"/>
              </a:rPr>
              <a:t>1820, Florencia</a:t>
            </a:r>
            <a:r>
              <a:rPr lang="es-ES" sz="2600" i="1" dirty="0">
                <a:ea typeface="+mn-ea"/>
              </a:rPr>
              <a:t>, Italia </a:t>
            </a:r>
            <a:endParaRPr lang="es-ES" sz="2600" i="1" dirty="0" smtClean="0">
              <a:ea typeface="+mn-ea"/>
            </a:endParaRPr>
          </a:p>
          <a:p>
            <a:pPr indent="-274320" fontAlgn="auto">
              <a:spcAft>
                <a:spcPts val="0"/>
              </a:spcAft>
              <a:defRPr/>
            </a:pPr>
            <a:endParaRPr lang="es-ES" sz="2000" i="1" dirty="0">
              <a:ea typeface="+mn-ea"/>
            </a:endParaRPr>
          </a:p>
          <a:p>
            <a:pPr indent="0" fontAlgn="auto">
              <a:spcAft>
                <a:spcPts val="0"/>
              </a:spcAft>
              <a:buFont typeface="Wingdings" panose="05000000000000000000" pitchFamily="2" charset="2"/>
              <a:buNone/>
              <a:defRPr/>
            </a:pPr>
            <a:endParaRPr lang="es-ES" i="1" dirty="0" smtClean="0">
              <a:ea typeface="+mn-ea"/>
            </a:endParaRPr>
          </a:p>
          <a:p>
            <a:pPr indent="-274320" fontAlgn="auto">
              <a:spcAft>
                <a:spcPts val="0"/>
              </a:spcAft>
              <a:defRPr/>
            </a:pPr>
            <a:endParaRPr lang="es-ES" i="1" dirty="0" smtClean="0">
              <a:ea typeface="+mn-ea"/>
            </a:endParaRPr>
          </a:p>
          <a:p>
            <a:pPr indent="-274320" fontAlgn="auto">
              <a:spcAft>
                <a:spcPts val="0"/>
              </a:spcAft>
              <a:defRPr/>
            </a:pPr>
            <a:endParaRPr lang="es-ES" i="1" dirty="0" smtClean="0">
              <a:ea typeface="+mn-ea"/>
            </a:endParaRPr>
          </a:p>
          <a:p>
            <a:pPr indent="-274320" fontAlgn="auto">
              <a:spcAft>
                <a:spcPts val="0"/>
              </a:spcAft>
              <a:defRPr/>
            </a:pPr>
            <a:endParaRPr lang="es-ES" i="1" dirty="0" smtClean="0">
              <a:ea typeface="+mn-ea"/>
            </a:endParaRPr>
          </a:p>
          <a:p>
            <a:pPr indent="0" algn="ctr" fontAlgn="auto">
              <a:spcAft>
                <a:spcPts val="0"/>
              </a:spcAft>
              <a:buNone/>
              <a:defRPr/>
            </a:pPr>
            <a:r>
              <a:rPr lang="es-ES" sz="2400" i="1" dirty="0" smtClean="0">
                <a:ea typeface="+mn-ea"/>
              </a:rPr>
              <a:t>Muere el 13 </a:t>
            </a:r>
            <a:r>
              <a:rPr lang="es-ES" sz="2400" i="1" dirty="0">
                <a:ea typeface="+mn-ea"/>
              </a:rPr>
              <a:t>de agosto de </a:t>
            </a:r>
            <a:r>
              <a:rPr lang="es-ES" sz="2400" i="1" dirty="0" smtClean="0">
                <a:ea typeface="+mn-ea"/>
              </a:rPr>
              <a:t>1910, </a:t>
            </a:r>
            <a:r>
              <a:rPr lang="es-ES" sz="2400" i="1" dirty="0">
                <a:ea typeface="+mn-ea"/>
              </a:rPr>
              <a:t>East </a:t>
            </a:r>
            <a:r>
              <a:rPr lang="es-ES" sz="2400" i="1" dirty="0" err="1">
                <a:ea typeface="+mn-ea"/>
              </a:rPr>
              <a:t>Wellow</a:t>
            </a:r>
            <a:r>
              <a:rPr lang="es-ES" sz="2400" i="1" dirty="0">
                <a:ea typeface="+mn-ea"/>
              </a:rPr>
              <a:t>, Inglaterra</a:t>
            </a:r>
            <a:endParaRPr lang="es-ES" sz="2400" dirty="0">
              <a:ea typeface="+mn-ea"/>
            </a:endParaRPr>
          </a:p>
          <a:p>
            <a:pPr indent="-274320" fontAlgn="auto">
              <a:spcAft>
                <a:spcPts val="0"/>
              </a:spcAft>
              <a:defRPr/>
            </a:pPr>
            <a:endParaRPr lang="es-ES" sz="2400" dirty="0">
              <a:ea typeface="+mn-ea"/>
            </a:endParaRPr>
          </a:p>
        </p:txBody>
      </p:sp>
      <p:pic>
        <p:nvPicPr>
          <p:cNvPr id="6" name="Imagen 5" descr="FlorenceNightingaleLangBABY.jpg.w300h47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2494" y="2885399"/>
            <a:ext cx="2803747" cy="2411179"/>
          </a:xfrm>
          <a:prstGeom prst="ellipse">
            <a:avLst/>
          </a:prstGeom>
          <a:ln>
            <a:noFill/>
          </a:ln>
          <a:effectLst>
            <a:softEdge rad="112500"/>
          </a:effectLst>
        </p:spPr>
      </p:pic>
      <p:pic>
        <p:nvPicPr>
          <p:cNvPr id="8" name="Imagen 7" descr="tumba florence.jpg"/>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969753" y="2774953"/>
            <a:ext cx="2706012" cy="2389141"/>
          </a:xfrm>
          <a:prstGeom prst="ellipse">
            <a:avLst/>
          </a:prstGeom>
          <a:ln>
            <a:noFill/>
          </a:ln>
          <a:effectLst>
            <a:softEdge rad="112500"/>
          </a:effectLst>
        </p:spPr>
      </p:pic>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1600" y="1284052"/>
            <a:ext cx="6400800" cy="3151762"/>
          </a:xfrm>
        </p:spPr>
        <p:txBody>
          <a:bodyPr>
            <a:normAutofit/>
          </a:bodyPr>
          <a:lstStyle/>
          <a:p>
            <a:pPr indent="0" algn="ctr">
              <a:buFont typeface="Wingdings" panose="05000000000000000000" pitchFamily="2" charset="2"/>
              <a:buNone/>
            </a:pPr>
            <a:r>
              <a:rPr lang="es-ES" altLang="es-ES" sz="2800" b="1" i="1" dirty="0" smtClean="0"/>
              <a:t>“Lo importante no es </a:t>
            </a:r>
          </a:p>
          <a:p>
            <a:pPr indent="0" algn="ctr">
              <a:buFont typeface="Wingdings" panose="05000000000000000000" pitchFamily="2" charset="2"/>
              <a:buNone/>
            </a:pPr>
            <a:r>
              <a:rPr lang="es-ES" altLang="es-ES" sz="2800" b="1" i="1" dirty="0" smtClean="0"/>
              <a:t>lo que nos hace  el destino, sino</a:t>
            </a:r>
          </a:p>
          <a:p>
            <a:pPr indent="0" algn="ctr">
              <a:buFont typeface="Wingdings" panose="05000000000000000000" pitchFamily="2" charset="2"/>
              <a:buNone/>
            </a:pPr>
            <a:r>
              <a:rPr lang="es-ES" altLang="es-ES" sz="2800" b="1" i="1" dirty="0" smtClean="0"/>
              <a:t> lo que nosotros hacemos de él”</a:t>
            </a:r>
          </a:p>
          <a:p>
            <a:pPr indent="0" algn="ctr">
              <a:buFont typeface="Wingdings" panose="05000000000000000000" pitchFamily="2" charset="2"/>
              <a:buNone/>
            </a:pPr>
            <a:r>
              <a:rPr lang="es-ES" altLang="es-ES" sz="2800" b="1" i="1" dirty="0" smtClean="0"/>
              <a:t>Florence Nightingale</a:t>
            </a:r>
          </a:p>
          <a:p>
            <a:pPr indent="0" algn="ctr"/>
            <a:endParaRPr lang="es-ES" altLang="es-ES" dirty="0" smtClean="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2312" y="4105072"/>
            <a:ext cx="2619375" cy="157679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4751" y="1378576"/>
            <a:ext cx="8054502" cy="626420"/>
          </a:xfrm>
        </p:spPr>
        <p:txBody>
          <a:bodyPr>
            <a:noAutofit/>
          </a:bodyPr>
          <a:lstStyle/>
          <a:p>
            <a:r>
              <a:rPr lang="es-ES" altLang="es-ES" sz="2400" b="1" cap="none" dirty="0" smtClean="0"/>
              <a:t>Contexto histórico y familiar de Nightingale</a:t>
            </a:r>
          </a:p>
        </p:txBody>
      </p:sp>
      <p:sp>
        <p:nvSpPr>
          <p:cNvPr id="3" name="Marcador de contenido 2"/>
          <p:cNvSpPr>
            <a:spLocks noGrp="1"/>
          </p:cNvSpPr>
          <p:nvPr>
            <p:ph idx="1"/>
          </p:nvPr>
        </p:nvSpPr>
        <p:spPr>
          <a:xfrm>
            <a:off x="1165225" y="2336800"/>
            <a:ext cx="4551363" cy="3365500"/>
          </a:xfrm>
        </p:spPr>
        <p:txBody>
          <a:bodyPr>
            <a:normAutofit/>
          </a:bodyPr>
          <a:lstStyle/>
          <a:p>
            <a:pPr>
              <a:lnSpc>
                <a:spcPct val="130000"/>
              </a:lnSpc>
            </a:pPr>
            <a:r>
              <a:rPr lang="es-ES" altLang="es-ES" sz="1700" smtClean="0"/>
              <a:t>Época Victoriana, época que retoma a los grandes clásicos humanistas, surgimiento del romanticismo vs revolución industrial</a:t>
            </a:r>
          </a:p>
          <a:p>
            <a:pPr lvl="1">
              <a:lnSpc>
                <a:spcPct val="80000"/>
              </a:lnSpc>
            </a:pPr>
            <a:r>
              <a:rPr lang="es-ES" altLang="es-ES" sz="1500" smtClean="0"/>
              <a:t>Profundos cambios sociales,  legales y científicos </a:t>
            </a:r>
          </a:p>
          <a:p>
            <a:pPr lvl="1">
              <a:lnSpc>
                <a:spcPct val="80000"/>
              </a:lnSpc>
            </a:pPr>
            <a:r>
              <a:rPr lang="es-ES" altLang="es-ES" sz="1500" smtClean="0"/>
              <a:t>Derechos de  la mujer</a:t>
            </a:r>
          </a:p>
          <a:p>
            <a:pPr lvl="1">
              <a:lnSpc>
                <a:spcPct val="80000"/>
              </a:lnSpc>
            </a:pPr>
            <a:r>
              <a:rPr lang="es-ES" altLang="es-ES" sz="1500" smtClean="0"/>
              <a:t>Sentido de una continuidad cultural </a:t>
            </a:r>
          </a:p>
          <a:p>
            <a:pPr>
              <a:lnSpc>
                <a:spcPct val="130000"/>
              </a:lnSpc>
            </a:pPr>
            <a:r>
              <a:rPr lang="es-ES" altLang="es-ES" sz="1700" smtClean="0"/>
              <a:t>Familia y educación rígida con altos valores religiosos de la iglesia anglicana </a:t>
            </a:r>
          </a:p>
          <a:p>
            <a:pPr>
              <a:lnSpc>
                <a:spcPct val="130000"/>
              </a:lnSpc>
            </a:pPr>
            <a:r>
              <a:rPr lang="es-ES" altLang="es-ES" sz="1700" smtClean="0"/>
              <a:t>Ideas liberales y reformistas</a:t>
            </a:r>
          </a:p>
          <a:p>
            <a:pPr>
              <a:lnSpc>
                <a:spcPct val="130000"/>
              </a:lnSpc>
            </a:pPr>
            <a:r>
              <a:rPr lang="es-ES" altLang="es-ES" sz="1700" smtClean="0"/>
              <a:t>Abolición de la esclavitud</a:t>
            </a:r>
          </a:p>
          <a:p>
            <a:pPr>
              <a:lnSpc>
                <a:spcPct val="130000"/>
              </a:lnSpc>
            </a:pPr>
            <a:endParaRPr lang="es-ES" altLang="es-ES" sz="1700" smtClean="0"/>
          </a:p>
        </p:txBody>
      </p:sp>
      <p:pic>
        <p:nvPicPr>
          <p:cNvPr id="12291" name="Imagen 3" descr="victoriana.jpg"/>
          <p:cNvPicPr>
            <a:picLocks noChangeAspect="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5716588" y="2370138"/>
            <a:ext cx="2373312" cy="310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S" altLang="es-ES" sz="2400" b="1" cap="none" dirty="0" smtClean="0"/>
              <a:t>Formación de Florence Nightingale</a:t>
            </a:r>
          </a:p>
        </p:txBody>
      </p:sp>
      <p:sp>
        <p:nvSpPr>
          <p:cNvPr id="3" name="Marcador de contenido 2"/>
          <p:cNvSpPr>
            <a:spLocks noGrp="1"/>
          </p:cNvSpPr>
          <p:nvPr>
            <p:ph idx="1"/>
          </p:nvPr>
        </p:nvSpPr>
        <p:spPr>
          <a:xfrm>
            <a:off x="3676650" y="2211388"/>
            <a:ext cx="4648200" cy="3470275"/>
          </a:xfrm>
        </p:spPr>
        <p:txBody>
          <a:bodyPr>
            <a:normAutofit lnSpcReduction="10000"/>
          </a:bodyPr>
          <a:lstStyle/>
          <a:p>
            <a:pPr>
              <a:lnSpc>
                <a:spcPct val="140000"/>
              </a:lnSpc>
            </a:pPr>
            <a:r>
              <a:rPr lang="es-ES" altLang="es-ES" smtClean="0"/>
              <a:t>Estudia enfermería en contra de los principios de una familia burguesa</a:t>
            </a:r>
          </a:p>
          <a:p>
            <a:pPr>
              <a:lnSpc>
                <a:spcPct val="140000"/>
              </a:lnSpc>
            </a:pPr>
            <a:r>
              <a:rPr lang="es-ES" altLang="es-ES" smtClean="0"/>
              <a:t>Estudia latín, griego, historia, filosofía, matemáticas, lenguas modernas y música</a:t>
            </a:r>
          </a:p>
          <a:p>
            <a:pPr>
              <a:lnSpc>
                <a:spcPct val="140000"/>
              </a:lnSpc>
            </a:pPr>
            <a:r>
              <a:rPr lang="es-ES" altLang="es-ES" smtClean="0"/>
              <a:t>Funda  la Enfermería Profesional con las adelantadas aportaciones de sus escritos: “Notas de Enfermería”</a:t>
            </a:r>
          </a:p>
          <a:p>
            <a:pPr>
              <a:lnSpc>
                <a:spcPct val="140000"/>
              </a:lnSpc>
            </a:pPr>
            <a:r>
              <a:rPr lang="es-ES" altLang="es-ES" smtClean="0"/>
              <a:t>Mujer virtuosa: Enfermera, estadista y escritora</a:t>
            </a:r>
          </a:p>
          <a:p>
            <a:pPr>
              <a:lnSpc>
                <a:spcPct val="140000"/>
              </a:lnSpc>
            </a:pPr>
            <a:endParaRPr lang="es-ES" altLang="es-ES" smtClean="0"/>
          </a:p>
        </p:txBody>
      </p:sp>
      <p:pic>
        <p:nvPicPr>
          <p:cNvPr id="4" name="Imagen 3" descr="flo.bmp"/>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3293" y="2146872"/>
            <a:ext cx="2798503" cy="3699941"/>
          </a:xfrm>
          <a:prstGeom prst="ellipse">
            <a:avLst/>
          </a:prstGeom>
          <a:ln>
            <a:noFill/>
          </a:ln>
          <a:effectLst>
            <a:softEdge rad="112500"/>
          </a:effec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ltLang="es-ES" sz="2400" b="1" cap="none" dirty="0" smtClean="0"/>
              <a:t>Su “vocación”</a:t>
            </a:r>
          </a:p>
        </p:txBody>
      </p:sp>
      <p:sp>
        <p:nvSpPr>
          <p:cNvPr id="3" name="Marcador de contenido 2"/>
          <p:cNvSpPr>
            <a:spLocks noGrp="1"/>
          </p:cNvSpPr>
          <p:nvPr>
            <p:ph idx="1"/>
          </p:nvPr>
        </p:nvSpPr>
        <p:spPr>
          <a:xfrm>
            <a:off x="1136650" y="2327275"/>
            <a:ext cx="6815138" cy="3048000"/>
          </a:xfrm>
        </p:spPr>
        <p:txBody>
          <a:bodyPr>
            <a:normAutofit/>
          </a:bodyPr>
          <a:lstStyle/>
          <a:p>
            <a:r>
              <a:rPr lang="es-ES" altLang="es-ES" sz="1700" dirty="0" smtClean="0"/>
              <a:t>7 de Febrero de 1837, a los17 años, tiene su primera experiencia mística. “Dios la llama a su servicio”</a:t>
            </a:r>
          </a:p>
          <a:p>
            <a:r>
              <a:rPr lang="es-ES" altLang="es-ES" sz="1700" dirty="0" smtClean="0"/>
              <a:t>Sr. Ashley. “</a:t>
            </a:r>
            <a:r>
              <a:rPr lang="es-ES" altLang="ja-JP" sz="1700" dirty="0" smtClean="0"/>
              <a:t>Libros azules</a:t>
            </a:r>
            <a:r>
              <a:rPr lang="es-ES" altLang="es-ES" sz="1700" dirty="0" smtClean="0"/>
              <a:t>”</a:t>
            </a:r>
            <a:r>
              <a:rPr lang="es-ES" altLang="ja-JP" sz="1700" dirty="0" smtClean="0"/>
              <a:t>, autodidacta en hospitales y sanatorios</a:t>
            </a:r>
          </a:p>
          <a:p>
            <a:r>
              <a:rPr lang="es-ES" altLang="es-ES" sz="1700" dirty="0" smtClean="0"/>
              <a:t>Florence aspira a trabajar como enfermera, en la enseñanza de delincuentes o ayudando a un medio marginal</a:t>
            </a:r>
          </a:p>
          <a:p>
            <a:r>
              <a:rPr lang="es-ES" altLang="es-ES" sz="1700" dirty="0" smtClean="0"/>
              <a:t>1845, Clínica </a:t>
            </a:r>
            <a:r>
              <a:rPr lang="es-ES" altLang="es-ES" sz="1700" dirty="0" smtClean="0"/>
              <a:t>Salisbury, trabaja.</a:t>
            </a:r>
            <a:endParaRPr lang="es-ES" altLang="es-ES" sz="1700" dirty="0" smtClean="0"/>
          </a:p>
          <a:p>
            <a:r>
              <a:rPr lang="es-ES" altLang="es-ES" sz="1700" dirty="0" smtClean="0"/>
              <a:t>1848, da enseñanza a los niños pobres en la </a:t>
            </a:r>
            <a:r>
              <a:rPr lang="es-ES" altLang="es-ES" sz="1700" dirty="0" err="1" smtClean="0"/>
              <a:t>Ragged</a:t>
            </a:r>
            <a:r>
              <a:rPr lang="es-ES" altLang="es-ES" sz="1700" dirty="0" smtClean="0"/>
              <a:t> </a:t>
            </a:r>
            <a:r>
              <a:rPr lang="es-ES" altLang="es-ES" sz="1700" dirty="0" err="1" smtClean="0"/>
              <a:t>School</a:t>
            </a:r>
            <a:r>
              <a:rPr lang="es-ES" altLang="es-ES" sz="1700" dirty="0" smtClean="0"/>
              <a:t> de </a:t>
            </a:r>
            <a:r>
              <a:rPr lang="es-ES" altLang="es-ES" sz="1700" dirty="0" err="1" smtClean="0"/>
              <a:t>Wetminster</a:t>
            </a:r>
            <a:endParaRPr lang="es-ES" altLang="es-ES" sz="1700" dirty="0" smtClean="0"/>
          </a:p>
          <a:p>
            <a:pPr>
              <a:buFont typeface="Wingdings" panose="05000000000000000000" pitchFamily="2" charset="2"/>
              <a:buNone/>
            </a:pPr>
            <a:endParaRPr lang="es-ES" altLang="es-ES" sz="1700" dirty="0" smtClean="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stura">
  <a:themeElements>
    <a:clrScheme name="Verde">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Costura.thmx</Template>
  <TotalTime>948</TotalTime>
  <Words>1756</Words>
  <Application>Microsoft Office PowerPoint</Application>
  <PresentationFormat>Presentación en pantalla (4:3)</PresentationFormat>
  <Paragraphs>190</Paragraphs>
  <Slides>43</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43</vt:i4>
      </vt:variant>
    </vt:vector>
  </HeadingPairs>
  <TitlesOfParts>
    <vt:vector size="50" baseType="lpstr">
      <vt:lpstr>MS PGothic</vt:lpstr>
      <vt:lpstr>Arial</vt:lpstr>
      <vt:lpstr>Edwardian Script ITC</vt:lpstr>
      <vt:lpstr>Garamond</vt:lpstr>
      <vt:lpstr>Script MT Bold</vt:lpstr>
      <vt:lpstr>Wingdings</vt:lpstr>
      <vt:lpstr>Costura</vt:lpstr>
      <vt:lpstr>Presentación de PowerPoint</vt:lpstr>
      <vt:lpstr>Presentación de PowerPoint</vt:lpstr>
      <vt:lpstr>GUIÓN:</vt:lpstr>
      <vt:lpstr>Presentación de PowerPoint</vt:lpstr>
      <vt:lpstr>Florence Nightingale</vt:lpstr>
      <vt:lpstr>Presentación de PowerPoint</vt:lpstr>
      <vt:lpstr>Contexto histórico y familiar de Nightingale</vt:lpstr>
      <vt:lpstr>Formación de Florence Nightingale</vt:lpstr>
      <vt:lpstr>Su “vocación”</vt:lpstr>
      <vt:lpstr>Presentación de PowerPoint</vt:lpstr>
      <vt:lpstr>LA GUERRA DE CRIMEA</vt:lpstr>
      <vt:lpstr>Grupo de ENFERMERAS DE NIGHTINGALE EN CRIMEA</vt:lpstr>
      <vt:lpstr>Enfermera, Administradora, estadista, epidemióloga y escritora.</vt:lpstr>
      <vt:lpstr>Presentación de PowerPoint</vt:lpstr>
      <vt:lpstr>Presentación de PowerPoint</vt:lpstr>
      <vt:lpstr>Presentación de PowerPoint</vt:lpstr>
      <vt:lpstr>Logros de Nightingale</vt:lpstr>
      <vt:lpstr>1860 FUNDACIÓN DE LA ESCUELA DE ENFERMERAS DE NIGHTINGALE EN EL HOSPITAL ST. THOMAS.</vt:lpstr>
      <vt:lpstr>CARACTERÍSTICAS DE LA ESCUELA NIGHTINGALE EN SUS PRIMEROS AÑOS </vt:lpstr>
      <vt:lpstr>Filosofía de F. Nightingale</vt:lpstr>
      <vt:lpstr>Presentación de PowerPoint</vt:lpstr>
      <vt:lpstr>Presentación de PowerPoint</vt:lpstr>
      <vt:lpstr>1859, Florence Nightingale publica “Notas de Enfermería”</vt:lpstr>
      <vt:lpstr>Redacta en este texto sus experiencias en el cuidado, esto es una valiosa aportación.</vt:lpstr>
      <vt:lpstr>Presentación de PowerPoint</vt:lpstr>
      <vt:lpstr>REFLEXIONES Y ACERCAMIENTOS</vt:lpstr>
      <vt:lpstr>LIBRO PARA APRENDER A CUIDAR</vt:lpstr>
      <vt:lpstr>SALUBRIDAD DE LAS CASAS</vt:lpstr>
      <vt:lpstr>ADMINISTRACIÓN Y CUIDADO DE LOS PEQUEÑOS DETALLES</vt:lpstr>
      <vt:lpstr>Clases de alimentos</vt:lpstr>
      <vt:lpstr>Clases de alimentos</vt:lpstr>
      <vt:lpstr>La cama y ropa de cama</vt:lpstr>
      <vt:lpstr>La cama y ropa de cama</vt:lpstr>
      <vt:lpstr>Ventilación y calefacción</vt:lpstr>
      <vt:lpstr>La luz</vt:lpstr>
      <vt:lpstr>Limpieza de habitaciones y paredes</vt:lpstr>
      <vt:lpstr>Limpieza personal</vt:lpstr>
      <vt:lpstr>No charlatanería que da  esperanzas y consejos</vt:lpstr>
      <vt:lpstr>Observación del enfermo</vt:lpstr>
      <vt:lpstr>REFLEXIONES</vt:lpstr>
      <vt:lpstr>Presentación de PowerPoint</vt:lpstr>
      <vt:lpstr>Gracias por su atención</vt:lpstr>
      <vt:lpstr>Referencias</vt:lpstr>
    </vt:vector>
  </TitlesOfParts>
  <Company>Cuidado de enfermeria profesional Ixtli-Yollotl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FLORENCE NIGHTINGALE</dc:title>
  <dc:creator>Javier Badillo Zúñiga</dc:creator>
  <cp:lastModifiedBy>ASPIRE</cp:lastModifiedBy>
  <cp:revision>56</cp:revision>
  <dcterms:created xsi:type="dcterms:W3CDTF">2012-05-18T02:28:17Z</dcterms:created>
  <dcterms:modified xsi:type="dcterms:W3CDTF">2016-10-09T07:29:09Z</dcterms:modified>
</cp:coreProperties>
</file>