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7" r:id="rId2"/>
    <p:sldId id="258" r:id="rId3"/>
    <p:sldId id="260" r:id="rId4"/>
    <p:sldId id="323" r:id="rId5"/>
    <p:sldId id="324" r:id="rId6"/>
    <p:sldId id="325" r:id="rId7"/>
    <p:sldId id="310" r:id="rId8"/>
    <p:sldId id="311" r:id="rId9"/>
    <p:sldId id="298" r:id="rId10"/>
    <p:sldId id="301" r:id="rId11"/>
    <p:sldId id="302" r:id="rId12"/>
    <p:sldId id="307" r:id="rId13"/>
    <p:sldId id="299" r:id="rId14"/>
    <p:sldId id="303" r:id="rId15"/>
    <p:sldId id="304" r:id="rId16"/>
    <p:sldId id="305" r:id="rId17"/>
    <p:sldId id="308" r:id="rId18"/>
    <p:sldId id="300" r:id="rId19"/>
    <p:sldId id="312" r:id="rId20"/>
    <p:sldId id="313" r:id="rId21"/>
    <p:sldId id="314" r:id="rId22"/>
    <p:sldId id="315" r:id="rId23"/>
    <p:sldId id="316" r:id="rId24"/>
    <p:sldId id="317" r:id="rId25"/>
    <p:sldId id="318" r:id="rId26"/>
    <p:sldId id="319" r:id="rId27"/>
    <p:sldId id="320" r:id="rId28"/>
    <p:sldId id="321" r:id="rId29"/>
    <p:sldId id="322" r:id="rId30"/>
    <p:sldId id="326" r:id="rId31"/>
    <p:sldId id="327" r:id="rId32"/>
    <p:sldId id="328" r:id="rId33"/>
    <p:sldId id="329" r:id="rId34"/>
    <p:sldId id="309" r:id="rId35"/>
    <p:sldId id="306" r:id="rId36"/>
    <p:sldId id="296" r:id="rId3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434" autoAdjust="0"/>
  </p:normalViewPr>
  <p:slideViewPr>
    <p:cSldViewPr snapToGrid="0">
      <p:cViewPr varScale="1">
        <p:scale>
          <a:sx n="106" d="100"/>
          <a:sy n="106" d="100"/>
        </p:scale>
        <p:origin x="708"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10/12/2016</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3392031" y="2827437"/>
            <a:ext cx="6096000" cy="2546851"/>
          </a:xfrm>
          <a:prstGeom prst="rect">
            <a:avLst/>
          </a:prstGeom>
        </p:spPr>
        <p:txBody>
          <a:bodyPr>
            <a:spAutoFit/>
          </a:bodyPr>
          <a:lstStyle/>
          <a:p>
            <a:pPr algn="ctr"/>
            <a:endParaRPr lang="en-US" sz="2000" dirty="0" smtClean="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endParaRPr>
          </a:p>
          <a:p>
            <a:pPr algn="ctr"/>
            <a:r>
              <a:rPr lang="en-US" sz="2000" b="1" dirty="0" err="1" smtClean="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Dirección</a:t>
            </a:r>
            <a:r>
              <a:rPr lang="en-US" sz="2000" b="1" dirty="0" smtClean="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de </a:t>
            </a:r>
            <a:r>
              <a:rPr lang="en-US" sz="2000" b="1"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E</a:t>
            </a:r>
            <a:r>
              <a:rPr lang="en-US" sz="2000" b="1" dirty="0" err="1" smtClean="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studios</a:t>
            </a:r>
            <a:r>
              <a:rPr lang="en-US" sz="2000" b="1" dirty="0" smtClean="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2000" b="1" dirty="0" err="1" smtClean="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Profesionales</a:t>
            </a:r>
            <a:endParaRPr lang="en-US" sz="2000" b="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endParaRPr>
          </a:p>
          <a:p>
            <a:pPr algn="ctr"/>
            <a:endParaRPr lang="en-US" sz="2000" dirty="0" smtClean="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endParaRPr>
          </a:p>
          <a:p>
            <a:pPr algn="ctr"/>
            <a:r>
              <a:rPr lang="es-MX" sz="2000" dirty="0" smtClean="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Programa de Estudio por Competencias</a:t>
            </a:r>
          </a:p>
          <a:p>
            <a:pPr algn="ctr"/>
            <a:endParaRPr lang="es-MX" sz="11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algn="ctr"/>
            <a:r>
              <a:rPr lang="es-MX" sz="2800" b="1" dirty="0" smtClean="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Teoría General del Derecho Penal</a:t>
            </a:r>
            <a:endParaRPr lang="es-MX" sz="1100" b="1"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algn="ctr"/>
            <a:r>
              <a:rPr lang="en-US" sz="1400"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Cuarto </a:t>
            </a:r>
            <a:r>
              <a:rPr lang="es-MX" sz="1400"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Semestre</a:t>
            </a:r>
            <a:endParaRPr lang="es-MX" sz="1400" dirty="0" smtClean="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r>
              <a:rPr lang="en-US" sz="850" dirty="0">
                <a:solidFill>
                  <a:prstClr val="black"/>
                </a:solidFill>
                <a:latin typeface="Times New Roman" panose="02020603050405020304" pitchFamily="18" charset="0"/>
                <a:ea typeface="Times New Roman" panose="02020603050405020304" pitchFamily="18" charset="0"/>
              </a:rPr>
              <a:t/>
            </a:r>
            <a:br>
              <a:rPr lang="en-US" sz="850" dirty="0">
                <a:solidFill>
                  <a:prstClr val="black"/>
                </a:solidFill>
                <a:latin typeface="Times New Roman" panose="02020603050405020304" pitchFamily="18" charset="0"/>
                <a:ea typeface="Times New Roman" panose="02020603050405020304" pitchFamily="18" charset="0"/>
              </a:rPr>
            </a:br>
            <a:endParaRPr lang="es-MX" dirty="0">
              <a:solidFill>
                <a:prstClr val="black"/>
              </a:solidFill>
              <a:latin typeface="Tw Cen MT" panose="020B0602020104020603"/>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4111" y="-151988"/>
            <a:ext cx="10058400" cy="2979425"/>
          </a:xfrm>
          <a:prstGeom prst="rect">
            <a:avLst/>
          </a:prstGeom>
        </p:spPr>
      </p:pic>
    </p:spTree>
    <p:extLst>
      <p:ext uri="{BB962C8B-B14F-4D97-AF65-F5344CB8AC3E}">
        <p14:creationId xmlns:p14="http://schemas.microsoft.com/office/powerpoint/2010/main" val="120196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714420" y="1303394"/>
            <a:ext cx="5219850" cy="923330"/>
          </a:xfrm>
          <a:prstGeom prst="rect">
            <a:avLst/>
          </a:prstGeom>
          <a:noFill/>
        </p:spPr>
        <p:txBody>
          <a:bodyPr wrap="square" rtlCol="0">
            <a:spAutoFit/>
          </a:bodyPr>
          <a:lstStyle/>
          <a:p>
            <a:pPr algn="just"/>
            <a:endParaRPr lang="es-MX" dirty="0">
              <a:solidFill>
                <a:schemeClr val="bg1"/>
              </a:solidFill>
            </a:endParaRPr>
          </a:p>
          <a:p>
            <a:pPr algn="just"/>
            <a:r>
              <a:rPr lang="es-MX" dirty="0">
                <a:solidFill>
                  <a:schemeClr val="bg1"/>
                </a:solidFill>
              </a:rPr>
              <a:t>.</a:t>
            </a:r>
            <a:br>
              <a:rPr lang="es-MX" dirty="0">
                <a:solidFill>
                  <a:schemeClr val="bg1"/>
                </a:solidFill>
              </a:rPr>
            </a:br>
            <a:endParaRPr lang="es-MX" dirty="0"/>
          </a:p>
        </p:txBody>
      </p:sp>
      <p:pic>
        <p:nvPicPr>
          <p:cNvPr id="3" name="Imagen 2"/>
          <p:cNvPicPr>
            <a:picLocks noChangeAspect="1"/>
          </p:cNvPicPr>
          <p:nvPr/>
        </p:nvPicPr>
        <p:blipFill>
          <a:blip r:embed="rId2"/>
          <a:stretch>
            <a:fillRect/>
          </a:stretch>
        </p:blipFill>
        <p:spPr>
          <a:xfrm>
            <a:off x="6096000" y="1872480"/>
            <a:ext cx="5838825" cy="383857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Rectángulo 3"/>
          <p:cNvSpPr/>
          <p:nvPr/>
        </p:nvSpPr>
        <p:spPr>
          <a:xfrm>
            <a:off x="6096000" y="5711055"/>
            <a:ext cx="6096000" cy="830997"/>
          </a:xfrm>
          <a:prstGeom prst="rect">
            <a:avLst/>
          </a:prstGeom>
        </p:spPr>
        <p:txBody>
          <a:bodyPr>
            <a:spAutoFit/>
          </a:bodyPr>
          <a:lstStyle/>
          <a:p>
            <a:r>
              <a:rPr lang="es-MX" sz="1600" dirty="0">
                <a:solidFill>
                  <a:schemeClr val="tx1">
                    <a:lumMod val="95000"/>
                  </a:schemeClr>
                </a:solidFill>
              </a:rPr>
              <a:t>http://4.bp.blogspot.com/-TOD91LEtks4/Uz42QqwxdzI/AAAAAAAAAFQ/vkfQOaVOOK0/s1600/dinamica%2B2.png</a:t>
            </a:r>
          </a:p>
        </p:txBody>
      </p:sp>
      <p:sp>
        <p:nvSpPr>
          <p:cNvPr id="6" name="5 Rectángulo"/>
          <p:cNvSpPr/>
          <p:nvPr/>
        </p:nvSpPr>
        <p:spPr>
          <a:xfrm>
            <a:off x="223936" y="1698168"/>
            <a:ext cx="5728996" cy="2308324"/>
          </a:xfrm>
          <a:prstGeom prst="rect">
            <a:avLst/>
          </a:prstGeom>
        </p:spPr>
        <p:txBody>
          <a:bodyPr wrap="square">
            <a:spAutoFit/>
          </a:bodyPr>
          <a:lstStyle/>
          <a:p>
            <a:pPr algn="just"/>
            <a:r>
              <a:rPr lang="es-MX" dirty="0" smtClean="0">
                <a:solidFill>
                  <a:schemeClr val="bg1"/>
                </a:solidFill>
              </a:rPr>
              <a:t>El comportamiento criminal, el comportamiento y la pena, tienen en su explicación un fundamento sociológico. Con base en la sociología es posible entender y quizá prever el delito y ciertas conductas que, sin llegar a ser delictivas, afectan seriamente a la sociedad. El estudio del grupo social y su comportamiento es vital para el Derecho Penal y ciencias afines.</a:t>
            </a:r>
            <a:endParaRPr lang="es-MX" dirty="0">
              <a:solidFill>
                <a:schemeClr val="bg1"/>
              </a:solidFill>
            </a:endParaRPr>
          </a:p>
        </p:txBody>
      </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55977" y="39683"/>
            <a:ext cx="3680046" cy="1303394"/>
          </a:xfrm>
          <a:prstGeom prst="rect">
            <a:avLst/>
          </a:prstGeom>
        </p:spPr>
      </p:pic>
    </p:spTree>
    <p:extLst>
      <p:ext uri="{BB962C8B-B14F-4D97-AF65-F5344CB8AC3E}">
        <p14:creationId xmlns:p14="http://schemas.microsoft.com/office/powerpoint/2010/main" val="3683468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927281" y="364042"/>
            <a:ext cx="10457645" cy="1015663"/>
          </a:xfrm>
          <a:prstGeom prst="rect">
            <a:avLst/>
          </a:prstGeom>
          <a:noFill/>
        </p:spPr>
        <p:txBody>
          <a:bodyPr wrap="square" rtlCol="0">
            <a:spAutoFit/>
          </a:bodyPr>
          <a:lstStyle/>
          <a:p>
            <a:pPr algn="just"/>
            <a:r>
              <a:rPr lang="es-MX" sz="2400" dirty="0" smtClean="0">
                <a:solidFill>
                  <a:schemeClr val="bg1"/>
                </a:solidFill>
              </a:rPr>
              <a:t>Psicología: </a:t>
            </a:r>
            <a:r>
              <a:rPr lang="es-MX" dirty="0">
                <a:solidFill>
                  <a:schemeClr val="bg1"/>
                </a:solidFill>
              </a:rPr>
              <a:t>Mediante las aportaciones de la Psicología es posible analizar el comportamiento humano para entender el porque del delito. En materia Procesal, el estudio de la personalidad del delincuente se basa en la </a:t>
            </a:r>
            <a:r>
              <a:rPr lang="es-MX" dirty="0" smtClean="0">
                <a:solidFill>
                  <a:schemeClr val="bg1"/>
                </a:solidFill>
              </a:rPr>
              <a:t>Psicología.</a:t>
            </a:r>
            <a:endParaRPr lang="es-MX" dirty="0"/>
          </a:p>
        </p:txBody>
      </p:sp>
      <p:pic>
        <p:nvPicPr>
          <p:cNvPr id="3076" name="Picture 4" descr="Resultado de imagen para psicolog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95477" y="1504683"/>
            <a:ext cx="4097628" cy="409762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3" name="Rectángulo 2"/>
          <p:cNvSpPr/>
          <p:nvPr/>
        </p:nvSpPr>
        <p:spPr>
          <a:xfrm>
            <a:off x="3445055" y="5691100"/>
            <a:ext cx="6096000" cy="830997"/>
          </a:xfrm>
          <a:prstGeom prst="rect">
            <a:avLst/>
          </a:prstGeom>
        </p:spPr>
        <p:txBody>
          <a:bodyPr>
            <a:spAutoFit/>
          </a:bodyPr>
          <a:lstStyle/>
          <a:p>
            <a:r>
              <a:rPr lang="es-MX" sz="1600" dirty="0">
                <a:solidFill>
                  <a:schemeClr val="bg1">
                    <a:lumMod val="95000"/>
                    <a:lumOff val="5000"/>
                  </a:schemeClr>
                </a:solidFill>
              </a:rPr>
              <a:t>http://www.utel.edu.mx/blog/psicologia-organizacional-en-linea/wp-content/uploads/2015/06/shutterstock_2559848801.jpg</a:t>
            </a:r>
          </a:p>
        </p:txBody>
      </p:sp>
    </p:spTree>
    <p:extLst>
      <p:ext uri="{BB962C8B-B14F-4D97-AF65-F5344CB8AC3E}">
        <p14:creationId xmlns:p14="http://schemas.microsoft.com/office/powerpoint/2010/main" val="3899070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85191" y="615820"/>
            <a:ext cx="11196735" cy="923330"/>
          </a:xfrm>
          <a:prstGeom prst="rect">
            <a:avLst/>
          </a:prstGeom>
        </p:spPr>
        <p:txBody>
          <a:bodyPr wrap="square">
            <a:spAutoFit/>
          </a:bodyPr>
          <a:lstStyle/>
          <a:p>
            <a:pPr algn="just"/>
            <a:r>
              <a:rPr lang="es-MX" dirty="0" smtClean="0">
                <a:solidFill>
                  <a:schemeClr val="bg1"/>
                </a:solidFill>
              </a:rPr>
              <a:t>El estudio del carácter, del temperamento y la personalidad es esencial para comprender al hombre en su manifestación externa de comportamiento. El artículo 46 del CPDF contempla la posibilidad de tener en cuenta las circunstancias personales del sujeto, para aplicar la pena.</a:t>
            </a:r>
            <a:endParaRPr lang="es-MX" dirty="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40479" y="1816149"/>
            <a:ext cx="4211419" cy="4222386"/>
          </a:xfrm>
          <a:prstGeom prst="rect">
            <a:avLst/>
          </a:prstGeom>
        </p:spPr>
      </p:pic>
      <p:sp>
        <p:nvSpPr>
          <p:cNvPr id="4" name="CuadroTexto 3"/>
          <p:cNvSpPr txBox="1"/>
          <p:nvPr/>
        </p:nvSpPr>
        <p:spPr>
          <a:xfrm>
            <a:off x="3509553" y="6038535"/>
            <a:ext cx="5320938" cy="707886"/>
          </a:xfrm>
          <a:prstGeom prst="rect">
            <a:avLst/>
          </a:prstGeom>
          <a:noFill/>
        </p:spPr>
        <p:txBody>
          <a:bodyPr wrap="square" rtlCol="0">
            <a:spAutoFit/>
          </a:bodyPr>
          <a:lstStyle/>
          <a:p>
            <a:pPr algn="just"/>
            <a:r>
              <a:rPr lang="es-MX" sz="1000" dirty="0" smtClean="0">
                <a:latin typeface="Arial" panose="020B0604020202020204" pitchFamily="34" charset="0"/>
                <a:cs typeface="Arial" panose="020B0604020202020204" pitchFamily="34" charset="0"/>
              </a:rPr>
              <a:t>www.utel.edu.mx%2Fblog%2Fpsicologia-organizacional-en-linea%2Fsoy-psicologo%2Fque-estudia-la-psicologia-experimental%2F&amp;psig=AFQjCNGrsEpTb9we6PGZFCkPXVMLiSdmeQ&amp;ust=1476375696806073</a:t>
            </a:r>
            <a:endParaRPr lang="es-MX" sz="1000"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00313" y="329886"/>
            <a:ext cx="10663707" cy="2677656"/>
          </a:xfrm>
          <a:prstGeom prst="rect">
            <a:avLst/>
          </a:prstGeom>
          <a:noFill/>
        </p:spPr>
        <p:txBody>
          <a:bodyPr wrap="square" rtlCol="0">
            <a:spAutoFit/>
          </a:bodyPr>
          <a:lstStyle/>
          <a:p>
            <a:pPr algn="just"/>
            <a:r>
              <a:rPr lang="es-MX" sz="2400" b="1" dirty="0">
                <a:solidFill>
                  <a:schemeClr val="bg1"/>
                </a:solidFill>
              </a:rPr>
              <a:t>Psiquiatría</a:t>
            </a:r>
            <a:r>
              <a:rPr lang="es-MX" sz="2400" dirty="0">
                <a:solidFill>
                  <a:schemeClr val="bg1"/>
                </a:solidFill>
              </a:rPr>
              <a:t>: La aportación de esta ciencia en materia Penal es de valor incalculable, pues ayuda al juez a resolver los problemas derivados de la comisión de delitos por parte de inimputables. Ocasionalmente, el privado de la libertad por una sentencia pierde la razón, por lo que se requiere la intervención de especialistas en esta área.</a:t>
            </a:r>
            <a:br>
              <a:rPr lang="es-MX" sz="2400" dirty="0">
                <a:solidFill>
                  <a:schemeClr val="bg1"/>
                </a:solidFill>
              </a:rPr>
            </a:br>
            <a:endParaRPr lang="es-MX" sz="2400" dirty="0">
              <a:solidFill>
                <a:schemeClr val="bg1"/>
              </a:solidFill>
            </a:endParaRPr>
          </a:p>
        </p:txBody>
      </p:sp>
      <p:pic>
        <p:nvPicPr>
          <p:cNvPr id="3" name="Imagen 2"/>
          <p:cNvPicPr>
            <a:picLocks noChangeAspect="1"/>
          </p:cNvPicPr>
          <p:nvPr/>
        </p:nvPicPr>
        <p:blipFill rotWithShape="1">
          <a:blip r:embed="rId2"/>
          <a:srcRect t="13442" b="27741"/>
          <a:stretch/>
        </p:blipFill>
        <p:spPr>
          <a:xfrm>
            <a:off x="3046868" y="2598696"/>
            <a:ext cx="5695950" cy="2509833"/>
          </a:xfrm>
          <a:prstGeom prst="rect">
            <a:avLst/>
          </a:prstGeom>
          <a:ln>
            <a:noFill/>
          </a:ln>
          <a:effectLst>
            <a:outerShdw blurRad="190500" algn="tl" rotWithShape="0">
              <a:srgbClr val="000000">
                <a:alpha val="70000"/>
              </a:srgbClr>
            </a:outerShdw>
          </a:effectLst>
        </p:spPr>
      </p:pic>
      <p:sp>
        <p:nvSpPr>
          <p:cNvPr id="4" name="Rectángulo 3"/>
          <p:cNvSpPr/>
          <p:nvPr/>
        </p:nvSpPr>
        <p:spPr>
          <a:xfrm>
            <a:off x="2846843" y="5135243"/>
            <a:ext cx="6096000" cy="646331"/>
          </a:xfrm>
          <a:prstGeom prst="rect">
            <a:avLst/>
          </a:prstGeom>
        </p:spPr>
        <p:txBody>
          <a:bodyPr>
            <a:spAutoFit/>
          </a:bodyPr>
          <a:lstStyle/>
          <a:p>
            <a:r>
              <a:rPr lang="es-MX" dirty="0"/>
              <a:t>https://s3.hdstatic.net/gridfs/holadoctor/625x470_519b91e7b93795885e000001_1_1-1369151645.jpg</a:t>
            </a:r>
          </a:p>
        </p:txBody>
      </p:sp>
    </p:spTree>
    <p:extLst>
      <p:ext uri="{BB962C8B-B14F-4D97-AF65-F5344CB8AC3E}">
        <p14:creationId xmlns:p14="http://schemas.microsoft.com/office/powerpoint/2010/main" val="39915193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Resultado de imagen para medicina forense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48017" y="120092"/>
            <a:ext cx="8220775" cy="3452727"/>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111617" y="227304"/>
            <a:ext cx="3636400" cy="2031325"/>
          </a:xfrm>
          <a:prstGeom prst="rect">
            <a:avLst/>
          </a:prstGeom>
        </p:spPr>
        <p:txBody>
          <a:bodyPr wrap="square">
            <a:spAutoFit/>
          </a:bodyPr>
          <a:lstStyle/>
          <a:p>
            <a:r>
              <a:rPr lang="es-MX" dirty="0">
                <a:solidFill>
                  <a:schemeClr val="bg1">
                    <a:lumMod val="95000"/>
                    <a:lumOff val="5000"/>
                  </a:schemeClr>
                </a:solidFill>
              </a:rPr>
              <a:t>http://www.edicionesmedicas.com.ar/var/edicionesmedicas_com_ar/storage/images/media/images/medicina_forense._plos_one/118404-1-esl-AR/Medicina_forense._PLoS_ONE.png</a:t>
            </a:r>
          </a:p>
        </p:txBody>
      </p:sp>
      <p:sp>
        <p:nvSpPr>
          <p:cNvPr id="4" name="CuadroTexto 3"/>
          <p:cNvSpPr txBox="1"/>
          <p:nvPr/>
        </p:nvSpPr>
        <p:spPr>
          <a:xfrm>
            <a:off x="1066799" y="4719525"/>
            <a:ext cx="9749307" cy="1754326"/>
          </a:xfrm>
          <a:prstGeom prst="rect">
            <a:avLst/>
          </a:prstGeom>
          <a:noFill/>
        </p:spPr>
        <p:txBody>
          <a:bodyPr wrap="square" rtlCol="0">
            <a:spAutoFit/>
          </a:bodyPr>
          <a:lstStyle/>
          <a:p>
            <a:pPr algn="just"/>
            <a:r>
              <a:rPr lang="es-MX" dirty="0" smtClean="0">
                <a:solidFill>
                  <a:schemeClr val="bg1"/>
                </a:solidFill>
              </a:rPr>
              <a:t>Esta </a:t>
            </a:r>
            <a:r>
              <a:rPr lang="es-MX" dirty="0">
                <a:solidFill>
                  <a:schemeClr val="bg1"/>
                </a:solidFill>
              </a:rPr>
              <a:t>rama de la medicina general coadyuva en la investigación de determinados delitos, como lesiones, aborto, infanticidio, homicidio y algunos sexuales principalmente, con lo cual logra una adecuada y mas justa administración de justicia, pues esclarece las dudas que se le presentan al Derecho Penal.</a:t>
            </a:r>
            <a:br>
              <a:rPr lang="es-MX" dirty="0">
                <a:solidFill>
                  <a:schemeClr val="bg1"/>
                </a:solidFill>
              </a:rPr>
            </a:br>
            <a:endParaRPr lang="es-MX" dirty="0">
              <a:solidFill>
                <a:schemeClr val="bg1"/>
              </a:solidFill>
            </a:endParaRPr>
          </a:p>
          <a:p>
            <a:pPr algn="just"/>
            <a:endParaRPr lang="es-MX" dirty="0"/>
          </a:p>
        </p:txBody>
      </p:sp>
      <p:sp>
        <p:nvSpPr>
          <p:cNvPr id="5" name="Rectángulo 4"/>
          <p:cNvSpPr/>
          <p:nvPr/>
        </p:nvSpPr>
        <p:spPr>
          <a:xfrm>
            <a:off x="2869138" y="3572819"/>
            <a:ext cx="6144631" cy="923330"/>
          </a:xfrm>
          <a:prstGeom prst="rect">
            <a:avLst/>
          </a:prstGeom>
          <a:noFill/>
        </p:spPr>
        <p:txBody>
          <a:bodyPr wrap="none" lIns="91440" tIns="45720" rIns="91440" bIns="45720">
            <a:spAutoFit/>
          </a:bodyPr>
          <a:lstStyle/>
          <a:p>
            <a:pPr algn="ctr"/>
            <a:r>
              <a:rPr lang="es-MX" sz="5400" dirty="0">
                <a:solidFill>
                  <a:schemeClr val="bg1"/>
                </a:solidFill>
              </a:rPr>
              <a:t>Medicina Forense</a:t>
            </a:r>
            <a:endParaRPr lang="es-MX" sz="5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Tree>
    <p:extLst>
      <p:ext uri="{BB962C8B-B14F-4D97-AF65-F5344CB8AC3E}">
        <p14:creationId xmlns:p14="http://schemas.microsoft.com/office/powerpoint/2010/main" val="5707095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7549169" y="2244222"/>
            <a:ext cx="4183485" cy="3170099"/>
          </a:xfrm>
          <a:prstGeom prst="rect">
            <a:avLst/>
          </a:prstGeom>
          <a:noFill/>
        </p:spPr>
        <p:txBody>
          <a:bodyPr wrap="square" rtlCol="0">
            <a:spAutoFit/>
          </a:bodyPr>
          <a:lstStyle/>
          <a:p>
            <a:pPr algn="just"/>
            <a:r>
              <a:rPr lang="es-MX" sz="2000" dirty="0" smtClean="0">
                <a:solidFill>
                  <a:schemeClr val="bg1"/>
                </a:solidFill>
              </a:rPr>
              <a:t>Al </a:t>
            </a:r>
            <a:r>
              <a:rPr lang="es-MX" sz="2000" dirty="0">
                <a:solidFill>
                  <a:schemeClr val="bg1"/>
                </a:solidFill>
              </a:rPr>
              <a:t>igual que la medicina forense, esta disciplina, basada en conocimientos científicos, es de una ayuda invaluable en la investigación del delito. Balística, </a:t>
            </a:r>
            <a:r>
              <a:rPr lang="es-MX" sz="2000" dirty="0" err="1" smtClean="0">
                <a:solidFill>
                  <a:schemeClr val="bg1"/>
                </a:solidFill>
              </a:rPr>
              <a:t>dactiloscopía</a:t>
            </a:r>
            <a:r>
              <a:rPr lang="es-MX" sz="2000" dirty="0" smtClean="0">
                <a:solidFill>
                  <a:schemeClr val="bg1"/>
                </a:solidFill>
              </a:rPr>
              <a:t> </a:t>
            </a:r>
            <a:r>
              <a:rPr lang="es-MX" sz="2000" dirty="0">
                <a:solidFill>
                  <a:schemeClr val="bg1"/>
                </a:solidFill>
              </a:rPr>
              <a:t>y retrato hablado son algunos ejemplos de las aportaciones de esta disciplina.</a:t>
            </a:r>
            <a:br>
              <a:rPr lang="es-MX" sz="2000" dirty="0">
                <a:solidFill>
                  <a:schemeClr val="bg1"/>
                </a:solidFill>
              </a:rPr>
            </a:br>
            <a:endParaRPr lang="es-MX" sz="2000" dirty="0"/>
          </a:p>
        </p:txBody>
      </p:sp>
      <p:pic>
        <p:nvPicPr>
          <p:cNvPr id="5122" name="Picture 2" descr="Resultado de imagen para medicina foren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3760" y="1386636"/>
            <a:ext cx="6610627" cy="4125522"/>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773760" y="5414321"/>
            <a:ext cx="6096000" cy="923330"/>
          </a:xfrm>
          <a:prstGeom prst="rect">
            <a:avLst/>
          </a:prstGeom>
        </p:spPr>
        <p:txBody>
          <a:bodyPr>
            <a:spAutoFit/>
          </a:bodyPr>
          <a:lstStyle/>
          <a:p>
            <a:r>
              <a:rPr lang="es-MX" dirty="0">
                <a:solidFill>
                  <a:schemeClr val="bg1">
                    <a:lumMod val="95000"/>
                    <a:lumOff val="5000"/>
                  </a:schemeClr>
                </a:solidFill>
              </a:rPr>
              <a:t>http://3.bp.blogspot.com/-rvchJswjNTk/TdYR0tPQjWI/AAAAAAAAAAU/IsOAo2KpmbI/s1600/autopsia%255B1%255D.jpg</a:t>
            </a:r>
          </a:p>
        </p:txBody>
      </p:sp>
      <p:sp>
        <p:nvSpPr>
          <p:cNvPr id="6" name="Rectángulo 5"/>
          <p:cNvSpPr/>
          <p:nvPr/>
        </p:nvSpPr>
        <p:spPr>
          <a:xfrm>
            <a:off x="3821760" y="463306"/>
            <a:ext cx="5493813" cy="923330"/>
          </a:xfrm>
          <a:prstGeom prst="rect">
            <a:avLst/>
          </a:prstGeom>
          <a:noFill/>
        </p:spPr>
        <p:txBody>
          <a:bodyPr wrap="none" lIns="91440" tIns="45720" rIns="91440" bIns="45720">
            <a:spAutoFit/>
          </a:bodyPr>
          <a:lstStyle/>
          <a:p>
            <a:pPr algn="ctr"/>
            <a:r>
              <a:rPr lang="es-ES" sz="5400" b="0" cap="none" spc="0" dirty="0" smtClean="0">
                <a:ln w="0"/>
                <a:solidFill>
                  <a:schemeClr val="accent1"/>
                </a:solidFill>
                <a:effectLst>
                  <a:outerShdw blurRad="38100" dist="25400" dir="5400000" algn="ctr" rotWithShape="0">
                    <a:srgbClr val="6E747A">
                      <a:alpha val="43000"/>
                    </a:srgbClr>
                  </a:outerShdw>
                </a:effectLst>
              </a:rPr>
              <a:t>CRIMINALÍSTICA</a:t>
            </a:r>
            <a:endParaRPr lang="es-ES" sz="5400" b="0" cap="none" spc="0"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36748281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785611" y="850006"/>
            <a:ext cx="5769735" cy="3416320"/>
          </a:xfrm>
          <a:prstGeom prst="rect">
            <a:avLst/>
          </a:prstGeom>
          <a:noFill/>
        </p:spPr>
        <p:txBody>
          <a:bodyPr wrap="square" rtlCol="0">
            <a:spAutoFit/>
          </a:bodyPr>
          <a:lstStyle/>
          <a:p>
            <a:pPr algn="just"/>
            <a:r>
              <a:rPr lang="es-MX" dirty="0">
                <a:solidFill>
                  <a:schemeClr val="bg1">
                    <a:lumMod val="95000"/>
                    <a:lumOff val="5000"/>
                  </a:schemeClr>
                </a:solidFill>
              </a:rPr>
              <a:t>El Catedrático español de Derecho Penal, José Cerezo Mir, en su libro "Curso de Derecho Penal Español - Parte General", señala que: "Con el término Criminalística, introducido por Hans </a:t>
            </a:r>
            <a:r>
              <a:rPr lang="es-MX" dirty="0" err="1">
                <a:solidFill>
                  <a:schemeClr val="bg1">
                    <a:lumMod val="95000"/>
                    <a:lumOff val="5000"/>
                  </a:schemeClr>
                </a:solidFill>
              </a:rPr>
              <a:t>Gross</a:t>
            </a:r>
            <a:r>
              <a:rPr lang="es-MX" dirty="0">
                <a:solidFill>
                  <a:schemeClr val="bg1">
                    <a:lumMod val="95000"/>
                    <a:lumOff val="5000"/>
                  </a:schemeClr>
                </a:solidFill>
              </a:rPr>
              <a:t>, se designa un conjunto de conocimientos o técnicas tendentes al esclarecimientos del delito, al descubrimiento del delincuente, a la aportación de las pruebas y a impedir la comisión de delitos futuros (técnicas de inspección del lugar del delito, para recoger huellas, conocer loso instrumentos de comisión del delito, la psicología del testimonio, </a:t>
            </a:r>
            <a:r>
              <a:rPr lang="es-MX" dirty="0" smtClean="0">
                <a:solidFill>
                  <a:schemeClr val="bg1">
                    <a:lumMod val="95000"/>
                    <a:lumOff val="5000"/>
                  </a:schemeClr>
                </a:solidFill>
              </a:rPr>
              <a:t>etc.).</a:t>
            </a:r>
            <a:endParaRPr lang="es-MX" dirty="0">
              <a:solidFill>
                <a:schemeClr val="bg1">
                  <a:lumMod val="95000"/>
                  <a:lumOff val="5000"/>
                </a:schemeClr>
              </a:solidFill>
            </a:endParaRPr>
          </a:p>
        </p:txBody>
      </p:sp>
      <p:pic>
        <p:nvPicPr>
          <p:cNvPr id="8194" name="Picture 2" descr="Resultado de imagen para josé cerezo mir"/>
          <p:cNvPicPr>
            <a:picLocks noChangeAspect="1" noChangeArrowheads="1"/>
          </p:cNvPicPr>
          <p:nvPr/>
        </p:nvPicPr>
        <p:blipFill rotWithShape="1">
          <a:blip r:embed="rId2">
            <a:extLst>
              <a:ext uri="{28A0092B-C50C-407E-A947-70E740481C1C}">
                <a14:useLocalDpi xmlns:a14="http://schemas.microsoft.com/office/drawing/2010/main" val="0"/>
              </a:ext>
            </a:extLst>
          </a:blip>
          <a:srcRect r="20613"/>
          <a:stretch/>
        </p:blipFill>
        <p:spPr bwMode="auto">
          <a:xfrm>
            <a:off x="7778840" y="850006"/>
            <a:ext cx="4082602" cy="4049652"/>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Resultado de imagen para Curso de Derecho Penal Español - Parte Gener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13198" y="3659098"/>
            <a:ext cx="1892165" cy="26823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08543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212979" y="802433"/>
            <a:ext cx="9983755" cy="923330"/>
          </a:xfrm>
          <a:prstGeom prst="rect">
            <a:avLst/>
          </a:prstGeom>
        </p:spPr>
        <p:txBody>
          <a:bodyPr wrap="square">
            <a:spAutoFit/>
          </a:bodyPr>
          <a:lstStyle/>
          <a:p>
            <a:r>
              <a:rPr lang="es-MX" dirty="0" smtClean="0">
                <a:solidFill>
                  <a:schemeClr val="bg1">
                    <a:lumMod val="95000"/>
                    <a:lumOff val="5000"/>
                  </a:schemeClr>
                </a:solidFill>
              </a:rPr>
              <a:t>Se discute su carácter de ciencia. En realidad aunque comprende un conjunto de técnicas muy diversas, es una ciencia empírica, que suministra datos interesantes a la Ciencia del Derecho Penal y a la Criminología".</a:t>
            </a:r>
            <a:endParaRPr lang="es-MX" dirty="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82835" y="1949113"/>
            <a:ext cx="5503816" cy="3663968"/>
          </a:xfrm>
          <a:prstGeom prst="rect">
            <a:avLst/>
          </a:prstGeom>
        </p:spPr>
      </p:pic>
      <p:sp>
        <p:nvSpPr>
          <p:cNvPr id="4" name="CuadroTexto 3"/>
          <p:cNvSpPr txBox="1"/>
          <p:nvPr/>
        </p:nvSpPr>
        <p:spPr>
          <a:xfrm>
            <a:off x="2926079" y="5667021"/>
            <a:ext cx="5965372" cy="400110"/>
          </a:xfrm>
          <a:prstGeom prst="rect">
            <a:avLst/>
          </a:prstGeom>
          <a:noFill/>
        </p:spPr>
        <p:txBody>
          <a:bodyPr wrap="square" rtlCol="0">
            <a:spAutoFit/>
          </a:bodyPr>
          <a:lstStyle/>
          <a:p>
            <a:r>
              <a:rPr lang="es-MX" sz="1000" dirty="0" smtClean="0">
                <a:latin typeface="Arial" panose="020B0604020202020204" pitchFamily="34" charset="0"/>
                <a:cs typeface="Arial" panose="020B0604020202020204" pitchFamily="34" charset="0"/>
              </a:rPr>
              <a:t>http%3A%2F%2Fsaludeneltrabajo.com.mx%2Fservices%2Fcriminalistica%2F&amp;psig=AFQjCNHvQzlnq3uQEsLSURZMw3Mg1UWFJQ&amp;ust=1476376078833872</a:t>
            </a:r>
            <a:endParaRPr lang="es-MX" sz="1000"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902550" y="4984125"/>
            <a:ext cx="10625070" cy="1754326"/>
          </a:xfrm>
          <a:prstGeom prst="rect">
            <a:avLst/>
          </a:prstGeom>
          <a:noFill/>
        </p:spPr>
        <p:txBody>
          <a:bodyPr wrap="square" rtlCol="0">
            <a:spAutoFit/>
          </a:bodyPr>
          <a:lstStyle/>
          <a:p>
            <a:pPr algn="just"/>
            <a:r>
              <a:rPr lang="es-MX" dirty="0" smtClean="0">
                <a:solidFill>
                  <a:schemeClr val="bg1"/>
                </a:solidFill>
              </a:rPr>
              <a:t>Ciencia </a:t>
            </a:r>
            <a:r>
              <a:rPr lang="es-MX" dirty="0">
                <a:solidFill>
                  <a:schemeClr val="bg1"/>
                </a:solidFill>
              </a:rPr>
              <a:t>no jurídica, perteneciente al mundo del "ser" y que estudia la conducta antisocial y el delito, así como el autor de este, desde un punto de vista distinto del normativo, se considera básica en el análisis del Derecho Penal, pues permite examinar las causas del delito y la personalidad del delincuente.</a:t>
            </a:r>
          </a:p>
          <a:p>
            <a:pPr algn="just"/>
            <a:endParaRPr lang="es-MX" dirty="0">
              <a:solidFill>
                <a:schemeClr val="bg1"/>
              </a:solidFill>
            </a:endParaRPr>
          </a:p>
          <a:p>
            <a:pPr algn="just"/>
            <a:endParaRPr lang="es-MX" dirty="0"/>
          </a:p>
        </p:txBody>
      </p:sp>
      <p:pic>
        <p:nvPicPr>
          <p:cNvPr id="7170" name="Picture 2" descr="Resultado de imagen para criminolog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2550" y="416416"/>
            <a:ext cx="8425220" cy="3794976"/>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3426906" y="4060795"/>
            <a:ext cx="4616970" cy="923330"/>
          </a:xfrm>
          <a:prstGeom prst="rect">
            <a:avLst/>
          </a:prstGeom>
          <a:noFill/>
        </p:spPr>
        <p:txBody>
          <a:bodyPr wrap="none" lIns="91440" tIns="45720" rIns="91440" bIns="45720">
            <a:spAutoFit/>
          </a:bodyPr>
          <a:lstStyle/>
          <a:p>
            <a:pPr algn="ctr"/>
            <a:r>
              <a:rPr lang="es-MX" sz="5400" dirty="0">
                <a:ln w="0"/>
                <a:effectLst>
                  <a:outerShdw blurRad="38100" dist="19050" dir="2700000" algn="tl" rotWithShape="0">
                    <a:schemeClr val="dk1">
                      <a:alpha val="40000"/>
                    </a:schemeClr>
                  </a:outerShdw>
                </a:effectLst>
              </a:rPr>
              <a:t>Criminología:</a:t>
            </a:r>
            <a:endParaRPr lang="es-ES" sz="5400" dirty="0">
              <a:ln w="0"/>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3389800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76119" y="364449"/>
            <a:ext cx="4689695" cy="1183694"/>
          </a:xfrm>
          <a:prstGeom prst="rect">
            <a:avLst/>
          </a:prstGeom>
        </p:spPr>
      </p:pic>
      <p:sp>
        <p:nvSpPr>
          <p:cNvPr id="3" name="CuadroTexto 2"/>
          <p:cNvSpPr txBox="1"/>
          <p:nvPr/>
        </p:nvSpPr>
        <p:spPr>
          <a:xfrm>
            <a:off x="697117" y="2335794"/>
            <a:ext cx="10945639" cy="923330"/>
          </a:xfrm>
          <a:prstGeom prst="rect">
            <a:avLst/>
          </a:prstGeom>
          <a:noFill/>
        </p:spPr>
        <p:txBody>
          <a:bodyPr wrap="square" rtlCol="0">
            <a:spAutoFit/>
          </a:bodyPr>
          <a:lstStyle/>
          <a:p>
            <a:r>
              <a:rPr lang="es-MX" dirty="0" smtClean="0">
                <a:solidFill>
                  <a:schemeClr val="bg1"/>
                </a:solidFill>
              </a:rPr>
              <a:t>Los avances logrados por esta ciencia son extremadamente útiles para las necesidades que plantea el Derecho </a:t>
            </a:r>
            <a:r>
              <a:rPr lang="es-MX" dirty="0">
                <a:solidFill>
                  <a:schemeClr val="bg1"/>
                </a:solidFill>
              </a:rPr>
              <a:t>P</a:t>
            </a:r>
            <a:r>
              <a:rPr lang="es-MX" dirty="0" smtClean="0">
                <a:solidFill>
                  <a:schemeClr val="bg1"/>
                </a:solidFill>
              </a:rPr>
              <a:t>enal y el Procesal </a:t>
            </a:r>
            <a:r>
              <a:rPr lang="es-MX" dirty="0">
                <a:solidFill>
                  <a:schemeClr val="bg1"/>
                </a:solidFill>
              </a:rPr>
              <a:t>P</a:t>
            </a:r>
            <a:r>
              <a:rPr lang="es-MX" dirty="0" smtClean="0">
                <a:solidFill>
                  <a:schemeClr val="bg1"/>
                </a:solidFill>
              </a:rPr>
              <a:t>enal, sobre todo en el terreno de la investigación criminal. </a:t>
            </a:r>
            <a:endParaRPr lang="es-MX" dirty="0">
              <a:solidFill>
                <a:schemeClr val="bg1"/>
              </a:solidFill>
            </a:endParaRPr>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44088" y="3259124"/>
            <a:ext cx="5138597" cy="2670896"/>
          </a:xfrm>
          <a:prstGeom prst="rect">
            <a:avLst/>
          </a:prstGeom>
        </p:spPr>
      </p:pic>
      <p:sp>
        <p:nvSpPr>
          <p:cNvPr id="5" name="CuadroTexto 4"/>
          <p:cNvSpPr txBox="1"/>
          <p:nvPr/>
        </p:nvSpPr>
        <p:spPr>
          <a:xfrm>
            <a:off x="3349782" y="5930020"/>
            <a:ext cx="5142368" cy="1015663"/>
          </a:xfrm>
          <a:prstGeom prst="rect">
            <a:avLst/>
          </a:prstGeom>
          <a:noFill/>
        </p:spPr>
        <p:txBody>
          <a:bodyPr wrap="square" rtlCol="0">
            <a:spAutoFit/>
          </a:bodyPr>
          <a:lstStyle/>
          <a:p>
            <a:r>
              <a:rPr lang="es-MX" sz="1000" dirty="0">
                <a:solidFill>
                  <a:schemeClr val="bg1"/>
                </a:solidFill>
              </a:rPr>
              <a:t>https://www.google.com.mx/url?sa=i&amp;rct=j&amp;q=&amp;esrc=s&amp;source=images&amp;cd=&amp;cad=rja&amp;uact=8&amp;ved=0ahUKEwjH1L2LgNbPAhXB5yYKHfWEBXEQjRwIBw&amp;url=http%3A%2F%2Fwww.universidad-justosierra.edu.mx%2Fwordpress%2Fla-quimica-de-los-sentidos%2F&amp;psig=AFQjCNE2Ywi7rdzTVN3_X5Dfp6Pz3AjcIw&amp;ust=1476386941964421</a:t>
            </a:r>
          </a:p>
        </p:txBody>
      </p:sp>
    </p:spTree>
    <p:extLst>
      <p:ext uri="{BB962C8B-B14F-4D97-AF65-F5344CB8AC3E}">
        <p14:creationId xmlns:p14="http://schemas.microsoft.com/office/powerpoint/2010/main" val="29744559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4213" y="403412"/>
            <a:ext cx="11135752" cy="551330"/>
          </a:xfrm>
        </p:spPr>
        <p:txBody>
          <a:bodyPr>
            <a:noAutofit/>
          </a:bodyPr>
          <a:lstStyle/>
          <a:p>
            <a:pPr algn="ctr"/>
            <a:r>
              <a:rPr lang="es-MX" sz="3600" b="1" cap="none" dirty="0">
                <a:solidFill>
                  <a:schemeClr val="bg1">
                    <a:lumMod val="95000"/>
                    <a:lumOff val="5000"/>
                  </a:schemeClr>
                </a:solidFill>
                <a:latin typeface="Arial" panose="020B0604020202020204" pitchFamily="34" charset="0"/>
                <a:cs typeface="Arial" panose="020B0604020202020204" pitchFamily="34" charset="0"/>
              </a:rPr>
              <a:t>P</a:t>
            </a:r>
            <a:r>
              <a:rPr lang="es-MX" sz="3600" b="1" cap="none" dirty="0" smtClean="0">
                <a:solidFill>
                  <a:schemeClr val="bg1">
                    <a:lumMod val="95000"/>
                    <a:lumOff val="5000"/>
                  </a:schemeClr>
                </a:solidFill>
                <a:latin typeface="Arial" panose="020B0604020202020204" pitchFamily="34" charset="0"/>
                <a:cs typeface="Arial" panose="020B0604020202020204" pitchFamily="34" charset="0"/>
              </a:rPr>
              <a:t>rograma de estudios </a:t>
            </a:r>
            <a:endParaRPr lang="es-MX" sz="3600" b="1" cap="none" dirty="0">
              <a:solidFill>
                <a:schemeClr val="bg1">
                  <a:lumMod val="95000"/>
                  <a:lumOff val="5000"/>
                </a:schemeClr>
              </a:solidFill>
              <a:latin typeface="Arial" panose="020B0604020202020204" pitchFamily="34" charset="0"/>
              <a:cs typeface="Arial" panose="020B0604020202020204" pitchFamily="34" charset="0"/>
            </a:endParaRPr>
          </a:p>
        </p:txBody>
      </p:sp>
      <p:sp>
        <p:nvSpPr>
          <p:cNvPr id="3" name="Subtítulo 2"/>
          <p:cNvSpPr>
            <a:spLocks noGrp="1"/>
          </p:cNvSpPr>
          <p:nvPr>
            <p:ph type="subTitle" idx="1"/>
          </p:nvPr>
        </p:nvSpPr>
        <p:spPr>
          <a:xfrm>
            <a:off x="684212" y="1156447"/>
            <a:ext cx="11135752" cy="5298141"/>
          </a:xfrm>
        </p:spPr>
        <p:txBody>
          <a:bodyPr/>
          <a:lstStyle/>
          <a:p>
            <a:endParaRPr lang="es-MX" dirty="0" smtClean="0"/>
          </a:p>
          <a:p>
            <a:endParaRPr lang="es-MX" dirty="0"/>
          </a:p>
        </p:txBody>
      </p:sp>
      <p:graphicFrame>
        <p:nvGraphicFramePr>
          <p:cNvPr id="5" name="Tabla 4"/>
          <p:cNvGraphicFramePr>
            <a:graphicFrameLocks noGrp="1"/>
          </p:cNvGraphicFramePr>
          <p:nvPr>
            <p:extLst>
              <p:ext uri="{D42A27DB-BD31-4B8C-83A1-F6EECF244321}">
                <p14:modId xmlns:p14="http://schemas.microsoft.com/office/powerpoint/2010/main" val="3269323866"/>
              </p:ext>
            </p:extLst>
          </p:nvPr>
        </p:nvGraphicFramePr>
        <p:xfrm>
          <a:off x="1108547" y="1156447"/>
          <a:ext cx="8127999" cy="2225040"/>
        </p:xfrm>
        <a:graphic>
          <a:graphicData uri="http://schemas.openxmlformats.org/drawingml/2006/table">
            <a:tbl>
              <a:tblPr firstRow="1" bandRow="1">
                <a:tableStyleId>{5C22544A-7EE6-4342-B048-85BDC9FD1C3A}</a:tableStyleId>
              </a:tblPr>
              <a:tblGrid>
                <a:gridCol w="2709333"/>
                <a:gridCol w="2709333"/>
                <a:gridCol w="2709333"/>
              </a:tblGrid>
              <a:tr h="370840">
                <a:tc>
                  <a:txBody>
                    <a:bodyPr/>
                    <a:lstStyle/>
                    <a:p>
                      <a:endParaRPr lang="es-MX"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es-MX"/>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es-MX"/>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r h="370840">
                <a:tc>
                  <a:txBody>
                    <a:bodyPr/>
                    <a:lstStyle/>
                    <a:p>
                      <a:endParaRPr lang="es-MX"/>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endParaRPr lang="es-MX"/>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endParaRPr lang="es-MX"/>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r h="370840">
                <a:tc>
                  <a:txBody>
                    <a:bodyPr/>
                    <a:lstStyle/>
                    <a:p>
                      <a:endParaRPr lang="es-MX"/>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s-MX"/>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s-MX"/>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70840">
                <a:tc>
                  <a:txBody>
                    <a:bodyPr/>
                    <a:lstStyle/>
                    <a:p>
                      <a:endParaRPr lang="es-MX"/>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s-MX"/>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s-MX"/>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70840">
                <a:tc>
                  <a:txBody>
                    <a:bodyPr/>
                    <a:lstStyle/>
                    <a:p>
                      <a:endParaRPr lang="es-MX"/>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s-MX"/>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s-MX"/>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70840">
                <a:tc>
                  <a:txBody>
                    <a:bodyPr/>
                    <a:lstStyle/>
                    <a:p>
                      <a:endParaRPr lang="es-MX"/>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s-MX"/>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s-MX"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pic>
        <p:nvPicPr>
          <p:cNvPr id="6" name="Imagen 5"/>
          <p:cNvPicPr>
            <a:picLocks noChangeAspect="1"/>
          </p:cNvPicPr>
          <p:nvPr/>
        </p:nvPicPr>
        <p:blipFill rotWithShape="1">
          <a:blip r:embed="rId2"/>
          <a:srcRect l="31667" t="18387" r="26236" b="17670"/>
          <a:stretch/>
        </p:blipFill>
        <p:spPr>
          <a:xfrm>
            <a:off x="2934155" y="931839"/>
            <a:ext cx="6726726" cy="5747356"/>
          </a:xfrm>
          <a:prstGeom prst="rect">
            <a:avLst/>
          </a:prstGeom>
        </p:spPr>
      </p:pic>
    </p:spTree>
    <p:extLst>
      <p:ext uri="{BB962C8B-B14F-4D97-AF65-F5344CB8AC3E}">
        <p14:creationId xmlns:p14="http://schemas.microsoft.com/office/powerpoint/2010/main" val="10715424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51017" y="284051"/>
            <a:ext cx="5504507" cy="2359559"/>
          </a:xfrm>
          <a:prstGeom prst="rect">
            <a:avLst/>
          </a:prstGeom>
        </p:spPr>
      </p:pic>
      <p:sp>
        <p:nvSpPr>
          <p:cNvPr id="3" name="CuadroTexto 2"/>
          <p:cNvSpPr txBox="1"/>
          <p:nvPr/>
        </p:nvSpPr>
        <p:spPr>
          <a:xfrm>
            <a:off x="742384" y="3775295"/>
            <a:ext cx="10782677" cy="1200329"/>
          </a:xfrm>
          <a:prstGeom prst="rect">
            <a:avLst/>
          </a:prstGeom>
          <a:noFill/>
        </p:spPr>
        <p:txBody>
          <a:bodyPr wrap="square" rtlCol="0">
            <a:spAutoFit/>
          </a:bodyPr>
          <a:lstStyle/>
          <a:p>
            <a:r>
              <a:rPr lang="es-MX" dirty="0" smtClean="0">
                <a:solidFill>
                  <a:schemeClr val="bg1"/>
                </a:solidFill>
              </a:rPr>
              <a:t>Como sabemos, los derechos humanos han sido un punto de controversia desde tiempos muy remotos. La discusión adquirió vigencia a raíz de la pugna entre el iusnaturalismo y el </a:t>
            </a:r>
            <a:r>
              <a:rPr lang="es-MX" dirty="0" err="1" smtClean="0">
                <a:solidFill>
                  <a:schemeClr val="bg1"/>
                </a:solidFill>
              </a:rPr>
              <a:t>iuspositivismo</a:t>
            </a:r>
            <a:r>
              <a:rPr lang="es-MX" dirty="0" smtClean="0">
                <a:solidFill>
                  <a:schemeClr val="bg1"/>
                </a:solidFill>
              </a:rPr>
              <a:t>, y la necesidad de que sean considerados y respetados se establece con mas intensidad después de la </a:t>
            </a:r>
            <a:r>
              <a:rPr lang="es-MX" i="1" dirty="0">
                <a:solidFill>
                  <a:schemeClr val="bg1"/>
                </a:solidFill>
              </a:rPr>
              <a:t>D</a:t>
            </a:r>
            <a:r>
              <a:rPr lang="es-MX" i="1" dirty="0" smtClean="0">
                <a:solidFill>
                  <a:schemeClr val="bg1"/>
                </a:solidFill>
              </a:rPr>
              <a:t>eclaración de los </a:t>
            </a:r>
            <a:r>
              <a:rPr lang="es-MX" i="1" dirty="0">
                <a:solidFill>
                  <a:schemeClr val="bg1"/>
                </a:solidFill>
              </a:rPr>
              <a:t>D</a:t>
            </a:r>
            <a:r>
              <a:rPr lang="es-MX" i="1" dirty="0" smtClean="0">
                <a:solidFill>
                  <a:schemeClr val="bg1"/>
                </a:solidFill>
              </a:rPr>
              <a:t>erechos del Hombre y del Ciudadano.</a:t>
            </a:r>
            <a:endParaRPr lang="es-MX" dirty="0">
              <a:solidFill>
                <a:schemeClr val="bg1"/>
              </a:solidFill>
            </a:endParaRPr>
          </a:p>
        </p:txBody>
      </p:sp>
      <p:sp>
        <p:nvSpPr>
          <p:cNvPr id="6" name="CuadroTexto 5"/>
          <p:cNvSpPr txBox="1"/>
          <p:nvPr/>
        </p:nvSpPr>
        <p:spPr>
          <a:xfrm>
            <a:off x="2910688" y="2652714"/>
            <a:ext cx="5785164" cy="769441"/>
          </a:xfrm>
          <a:prstGeom prst="rect">
            <a:avLst/>
          </a:prstGeom>
          <a:noFill/>
        </p:spPr>
        <p:txBody>
          <a:bodyPr wrap="square" rtlCol="0">
            <a:spAutoFit/>
          </a:bodyPr>
          <a:lstStyle/>
          <a:p>
            <a:r>
              <a:rPr lang="es-MX" sz="1100" dirty="0"/>
              <a:t>https://www.google.com.mx/url?sa=i&amp;rct=j&amp;q=&amp;esrc=s&amp;source=images&amp;cd=&amp;cad=rja&amp;uact=8&amp;ved=0ahUKEwiTsIWW_tXPAhUKJCYKHerTAEsQjRwIBw&amp;url=http%3A%2F%2Feljuegodelacorte.nexos.com.mx%2F%3Fpaged%3D18&amp;psig=AFQjCNHWkGsVU5t1nhw6JCDrHCcvAOp0PQ&amp;ust=1476386380454295</a:t>
            </a:r>
          </a:p>
        </p:txBody>
      </p:sp>
    </p:spTree>
    <p:extLst>
      <p:ext uri="{BB962C8B-B14F-4D97-AF65-F5344CB8AC3E}">
        <p14:creationId xmlns:p14="http://schemas.microsoft.com/office/powerpoint/2010/main" val="29047967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313569" y="353086"/>
            <a:ext cx="8428776" cy="584775"/>
          </a:xfrm>
          <a:prstGeom prst="rect">
            <a:avLst/>
          </a:prstGeom>
          <a:noFill/>
        </p:spPr>
        <p:txBody>
          <a:bodyPr wrap="square" rtlCol="0">
            <a:spAutoFit/>
          </a:bodyPr>
          <a:lstStyle/>
          <a:p>
            <a:r>
              <a:rPr lang="es-MX" sz="3200" b="1" dirty="0" smtClean="0">
                <a:solidFill>
                  <a:schemeClr val="bg1"/>
                </a:solidFill>
              </a:rPr>
              <a:t>Derecho Constitucional</a:t>
            </a:r>
            <a:endParaRPr lang="es-MX" sz="3200" b="1" dirty="0">
              <a:solidFill>
                <a:schemeClr val="bg1"/>
              </a:solidFill>
            </a:endParaRPr>
          </a:p>
        </p:txBody>
      </p:sp>
      <p:sp>
        <p:nvSpPr>
          <p:cNvPr id="3" name="CuadroTexto 2"/>
          <p:cNvSpPr txBox="1"/>
          <p:nvPr/>
        </p:nvSpPr>
        <p:spPr>
          <a:xfrm>
            <a:off x="706170" y="1502875"/>
            <a:ext cx="10809838" cy="923330"/>
          </a:xfrm>
          <a:prstGeom prst="rect">
            <a:avLst/>
          </a:prstGeom>
          <a:noFill/>
        </p:spPr>
        <p:txBody>
          <a:bodyPr wrap="square" rtlCol="0">
            <a:spAutoFit/>
          </a:bodyPr>
          <a:lstStyle/>
          <a:p>
            <a:r>
              <a:rPr lang="es-MX" dirty="0" smtClean="0">
                <a:solidFill>
                  <a:schemeClr val="bg1"/>
                </a:solidFill>
              </a:rPr>
              <a:t>En la </a:t>
            </a:r>
            <a:r>
              <a:rPr lang="es-MX" dirty="0">
                <a:solidFill>
                  <a:schemeClr val="bg1"/>
                </a:solidFill>
              </a:rPr>
              <a:t>C</a:t>
            </a:r>
            <a:r>
              <a:rPr lang="es-MX" dirty="0" smtClean="0">
                <a:solidFill>
                  <a:schemeClr val="bg1"/>
                </a:solidFill>
              </a:rPr>
              <a:t>onstitución Política de los </a:t>
            </a:r>
            <a:r>
              <a:rPr lang="es-MX" dirty="0">
                <a:solidFill>
                  <a:schemeClr val="bg1"/>
                </a:solidFill>
              </a:rPr>
              <a:t>E</a:t>
            </a:r>
            <a:r>
              <a:rPr lang="es-MX" dirty="0" smtClean="0">
                <a:solidFill>
                  <a:schemeClr val="bg1"/>
                </a:solidFill>
              </a:rPr>
              <a:t>stados </a:t>
            </a:r>
            <a:r>
              <a:rPr lang="es-MX" dirty="0">
                <a:solidFill>
                  <a:schemeClr val="bg1"/>
                </a:solidFill>
              </a:rPr>
              <a:t>U</a:t>
            </a:r>
            <a:r>
              <a:rPr lang="es-MX" dirty="0" smtClean="0">
                <a:solidFill>
                  <a:schemeClr val="bg1"/>
                </a:solidFill>
              </a:rPr>
              <a:t>nidos Mexicanos</a:t>
            </a:r>
            <a:r>
              <a:rPr lang="es-MX" dirty="0" smtClean="0"/>
              <a:t> </a:t>
            </a:r>
            <a:r>
              <a:rPr lang="es-MX" dirty="0" smtClean="0">
                <a:solidFill>
                  <a:schemeClr val="bg1"/>
                </a:solidFill>
              </a:rPr>
              <a:t>(CPEUM) se establecen las bases a que debe sujetarse el derecho penal (como todo el derecho mexicano). Además, es la norma suprema de la que se deriva los demás ordenamientos legales de nuestro país.  </a:t>
            </a: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67066" y="2556954"/>
            <a:ext cx="5018606" cy="2940903"/>
          </a:xfrm>
          <a:prstGeom prst="rect">
            <a:avLst/>
          </a:prstGeom>
        </p:spPr>
      </p:pic>
      <p:sp>
        <p:nvSpPr>
          <p:cNvPr id="5" name="CuadroTexto 4"/>
          <p:cNvSpPr txBox="1"/>
          <p:nvPr/>
        </p:nvSpPr>
        <p:spPr>
          <a:xfrm>
            <a:off x="3458423" y="5497857"/>
            <a:ext cx="5459240" cy="707886"/>
          </a:xfrm>
          <a:prstGeom prst="rect">
            <a:avLst/>
          </a:prstGeom>
          <a:noFill/>
        </p:spPr>
        <p:txBody>
          <a:bodyPr wrap="square" rtlCol="0">
            <a:spAutoFit/>
          </a:bodyPr>
          <a:lstStyle/>
          <a:p>
            <a:r>
              <a:rPr lang="es-MX" sz="1000" dirty="0"/>
              <a:t>https://www.google.com.mx/url?sa=i&amp;rct=j&amp;q=&amp;esrc=s&amp;source=images&amp;cd=&amp;cad=rja&amp;uact=8&amp;ved=0ahUKEwig0_jDgNbPAhWERyYKHYV9DPsQjRwIBw&amp;url=http%3A%2F%2Fraquelfloresespejeldcp.blogspot.com%2F2012%2F01%2Fderecho-y-ciencias-politicas.html&amp;psig=AFQjCNEl174kB7kZlwJ2MIg7LnXr3tLBEw&amp;ust=1476387048014852</a:t>
            </a:r>
          </a:p>
        </p:txBody>
      </p:sp>
    </p:spTree>
    <p:extLst>
      <p:ext uri="{BB962C8B-B14F-4D97-AF65-F5344CB8AC3E}">
        <p14:creationId xmlns:p14="http://schemas.microsoft.com/office/powerpoint/2010/main" val="1214418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748134" y="353085"/>
            <a:ext cx="6844420" cy="584775"/>
          </a:xfrm>
          <a:prstGeom prst="rect">
            <a:avLst/>
          </a:prstGeom>
          <a:noFill/>
        </p:spPr>
        <p:txBody>
          <a:bodyPr wrap="square" rtlCol="0">
            <a:spAutoFit/>
          </a:bodyPr>
          <a:lstStyle/>
          <a:p>
            <a:r>
              <a:rPr lang="es-MX" sz="3200" b="1" dirty="0" smtClean="0">
                <a:solidFill>
                  <a:schemeClr val="bg1"/>
                </a:solidFill>
              </a:rPr>
              <a:t>Derecho Administrativo</a:t>
            </a:r>
            <a:endParaRPr lang="es-MX" sz="3200" b="1" dirty="0">
              <a:solidFill>
                <a:schemeClr val="bg1"/>
              </a:solidFill>
            </a:endParaRPr>
          </a:p>
        </p:txBody>
      </p:sp>
      <p:sp>
        <p:nvSpPr>
          <p:cNvPr id="3" name="CuadroTexto 2"/>
          <p:cNvSpPr txBox="1"/>
          <p:nvPr/>
        </p:nvSpPr>
        <p:spPr>
          <a:xfrm>
            <a:off x="624689" y="1439501"/>
            <a:ext cx="10719303" cy="646331"/>
          </a:xfrm>
          <a:prstGeom prst="rect">
            <a:avLst/>
          </a:prstGeom>
          <a:noFill/>
        </p:spPr>
        <p:txBody>
          <a:bodyPr wrap="square" rtlCol="0">
            <a:spAutoFit/>
          </a:bodyPr>
          <a:lstStyle/>
          <a:p>
            <a:r>
              <a:rPr lang="es-MX" dirty="0" smtClean="0">
                <a:solidFill>
                  <a:schemeClr val="bg1"/>
                </a:solidFill>
              </a:rPr>
              <a:t>Diversos delitos acontecen en el ámbito administrativo; por otra parte, esta rama del derecho público prevé la organización de diversos organismos que atañen al </a:t>
            </a:r>
            <a:r>
              <a:rPr lang="es-MX" dirty="0">
                <a:solidFill>
                  <a:schemeClr val="bg1"/>
                </a:solidFill>
              </a:rPr>
              <a:t>d</a:t>
            </a:r>
            <a:r>
              <a:rPr lang="es-MX" dirty="0" smtClean="0">
                <a:solidFill>
                  <a:schemeClr val="bg1"/>
                </a:solidFill>
              </a:rPr>
              <a:t>erecho penal.</a:t>
            </a:r>
            <a:endParaRPr lang="es-MX" dirty="0">
              <a:solidFill>
                <a:schemeClr val="bg1"/>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27060" y="2587473"/>
            <a:ext cx="3670970" cy="2887443"/>
          </a:xfrm>
          <a:prstGeom prst="rect">
            <a:avLst/>
          </a:prstGeom>
        </p:spPr>
      </p:pic>
      <p:sp>
        <p:nvSpPr>
          <p:cNvPr id="5" name="CuadroTexto 4"/>
          <p:cNvSpPr txBox="1"/>
          <p:nvPr/>
        </p:nvSpPr>
        <p:spPr>
          <a:xfrm>
            <a:off x="4155541" y="5468725"/>
            <a:ext cx="4255128" cy="1015663"/>
          </a:xfrm>
          <a:prstGeom prst="rect">
            <a:avLst/>
          </a:prstGeom>
          <a:noFill/>
        </p:spPr>
        <p:txBody>
          <a:bodyPr wrap="square" rtlCol="0">
            <a:spAutoFit/>
          </a:bodyPr>
          <a:lstStyle/>
          <a:p>
            <a:r>
              <a:rPr lang="es-MX" sz="1000" dirty="0"/>
              <a:t>https://www.google.com.mx/url?sa=i&amp;rct=j&amp;q=&amp;esrc=s&amp;source=images&amp;cd=&amp;cad=rja&amp;uact=8&amp;ved=0ahUKEwiUz9_zgtbPAhWENSYKHWkwBD4QjRwIBw&amp;url=http%3A%2F%2Fwww.colombialegalcorp.com%2Fservicios-juridicos%2Fderecho-administrativo%2F&amp;psig=AFQjCNFnuOSw7SB_oKJWwDpJXm-_vm8QrQ&amp;ust=1476387682829657</a:t>
            </a:r>
          </a:p>
        </p:txBody>
      </p:sp>
    </p:spTree>
    <p:extLst>
      <p:ext uri="{BB962C8B-B14F-4D97-AF65-F5344CB8AC3E}">
        <p14:creationId xmlns:p14="http://schemas.microsoft.com/office/powerpoint/2010/main" val="28998326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4101220" y="389299"/>
            <a:ext cx="6464174" cy="584775"/>
          </a:xfrm>
          <a:prstGeom prst="rect">
            <a:avLst/>
          </a:prstGeom>
          <a:noFill/>
        </p:spPr>
        <p:txBody>
          <a:bodyPr wrap="square" rtlCol="0">
            <a:spAutoFit/>
          </a:bodyPr>
          <a:lstStyle/>
          <a:p>
            <a:r>
              <a:rPr lang="es-MX" sz="3200" b="1" dirty="0" smtClean="0">
                <a:solidFill>
                  <a:schemeClr val="bg1"/>
                </a:solidFill>
              </a:rPr>
              <a:t>Derecho Procesal</a:t>
            </a:r>
            <a:endParaRPr lang="es-MX" sz="3200" b="1" dirty="0">
              <a:solidFill>
                <a:schemeClr val="bg1"/>
              </a:solidFill>
            </a:endParaRPr>
          </a:p>
        </p:txBody>
      </p:sp>
      <p:sp>
        <p:nvSpPr>
          <p:cNvPr id="4" name="CuadroTexto 3"/>
          <p:cNvSpPr txBox="1"/>
          <p:nvPr/>
        </p:nvSpPr>
        <p:spPr>
          <a:xfrm>
            <a:off x="1195057" y="1484768"/>
            <a:ext cx="8374456" cy="1477328"/>
          </a:xfrm>
          <a:prstGeom prst="rect">
            <a:avLst/>
          </a:prstGeom>
          <a:noFill/>
        </p:spPr>
        <p:txBody>
          <a:bodyPr wrap="square" rtlCol="0">
            <a:spAutoFit/>
          </a:bodyPr>
          <a:lstStyle/>
          <a:p>
            <a:pPr algn="just"/>
            <a:r>
              <a:rPr lang="es-MX" dirty="0" smtClean="0">
                <a:solidFill>
                  <a:schemeClr val="bg1"/>
                </a:solidFill>
              </a:rPr>
              <a:t>Las normas procesales constituyen el complemento indispensable del derecho penal sustantivo, pues el procedimiento penal es la consecuencia directa que ocurre una vez cometido un delito. </a:t>
            </a:r>
          </a:p>
          <a:p>
            <a:pPr algn="just"/>
            <a:endParaRPr lang="es-MX" dirty="0">
              <a:solidFill>
                <a:schemeClr val="bg1"/>
              </a:solidFill>
            </a:endParaRPr>
          </a:p>
          <a:p>
            <a:pPr algn="just"/>
            <a:r>
              <a:rPr lang="es-MX" dirty="0" smtClean="0">
                <a:solidFill>
                  <a:schemeClr val="bg1"/>
                </a:solidFill>
              </a:rPr>
              <a:t>Jamás estarán aislados el derecho penal y el procesal penal.</a:t>
            </a:r>
            <a:endParaRPr lang="es-MX" dirty="0">
              <a:solidFill>
                <a:schemeClr val="bg1"/>
              </a:solidFill>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28791" y="2962096"/>
            <a:ext cx="4147242" cy="2897309"/>
          </a:xfrm>
          <a:prstGeom prst="rect">
            <a:avLst/>
          </a:prstGeom>
        </p:spPr>
      </p:pic>
      <p:sp>
        <p:nvSpPr>
          <p:cNvPr id="6" name="CuadroTexto 5"/>
          <p:cNvSpPr txBox="1"/>
          <p:nvPr/>
        </p:nvSpPr>
        <p:spPr>
          <a:xfrm>
            <a:off x="3762091" y="5859405"/>
            <a:ext cx="4680641" cy="861774"/>
          </a:xfrm>
          <a:prstGeom prst="rect">
            <a:avLst/>
          </a:prstGeom>
          <a:noFill/>
        </p:spPr>
        <p:txBody>
          <a:bodyPr wrap="square" rtlCol="0">
            <a:spAutoFit/>
          </a:bodyPr>
          <a:lstStyle/>
          <a:p>
            <a:r>
              <a:rPr lang="es-MX" sz="1000" dirty="0"/>
              <a:t>https://www.google.com.mx/url?sa=i&amp;rct=j&amp;q=&amp;esrc=s&amp;source=images&amp;cd=&amp;cad=rja&amp;uact=8&amp;ved=0ahUKEwjljKjKhNbPAhUSySYKHdPVCikQjRwIBw&amp;url=http%3A%2F%2Fdepracticanteajuez.blogspot.com%2F2015%2F04%2Fderecho-procesal-penal.html&amp;psig=AFQjCNF71-h01BPUgcolpMX6YcHQZ_FkAA&amp;ust=1476388146066296</a:t>
            </a:r>
          </a:p>
        </p:txBody>
      </p:sp>
    </p:spTree>
    <p:extLst>
      <p:ext uri="{BB962C8B-B14F-4D97-AF65-F5344CB8AC3E}">
        <p14:creationId xmlns:p14="http://schemas.microsoft.com/office/powerpoint/2010/main" val="26532732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3847723" y="362139"/>
            <a:ext cx="6771992" cy="584775"/>
          </a:xfrm>
          <a:prstGeom prst="rect">
            <a:avLst/>
          </a:prstGeom>
          <a:noFill/>
        </p:spPr>
        <p:txBody>
          <a:bodyPr wrap="square" rtlCol="0">
            <a:spAutoFit/>
          </a:bodyPr>
          <a:lstStyle/>
          <a:p>
            <a:r>
              <a:rPr lang="es-MX" sz="3200" b="1" dirty="0" smtClean="0">
                <a:solidFill>
                  <a:schemeClr val="bg1"/>
                </a:solidFill>
              </a:rPr>
              <a:t>Derecho Mercantil</a:t>
            </a:r>
            <a:endParaRPr lang="es-MX" sz="3200" b="1" dirty="0">
              <a:solidFill>
                <a:schemeClr val="bg1"/>
              </a:solidFill>
            </a:endParaRPr>
          </a:p>
        </p:txBody>
      </p:sp>
      <p:sp>
        <p:nvSpPr>
          <p:cNvPr id="4" name="CuadroTexto 3"/>
          <p:cNvSpPr txBox="1"/>
          <p:nvPr/>
        </p:nvSpPr>
        <p:spPr>
          <a:xfrm>
            <a:off x="841972" y="1321806"/>
            <a:ext cx="10248523" cy="923330"/>
          </a:xfrm>
          <a:prstGeom prst="rect">
            <a:avLst/>
          </a:prstGeom>
          <a:noFill/>
        </p:spPr>
        <p:txBody>
          <a:bodyPr wrap="square" rtlCol="0">
            <a:spAutoFit/>
          </a:bodyPr>
          <a:lstStyle/>
          <a:p>
            <a:r>
              <a:rPr lang="es-MX" dirty="0" smtClean="0">
                <a:solidFill>
                  <a:schemeClr val="bg1"/>
                </a:solidFill>
              </a:rPr>
              <a:t>El derecho mercantil, como rama del derecho privado, tiene una relación estrecha con el derecho penal, pues en materia de sociedades mercantiles y títulos de crédito se presentan diversas figuras típicas.</a:t>
            </a: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47723" y="2353336"/>
            <a:ext cx="4286250" cy="2857500"/>
          </a:xfrm>
          <a:prstGeom prst="rect">
            <a:avLst/>
          </a:prstGeom>
        </p:spPr>
      </p:pic>
      <p:sp>
        <p:nvSpPr>
          <p:cNvPr id="6" name="CuadroTexto 5"/>
          <p:cNvSpPr txBox="1"/>
          <p:nvPr/>
        </p:nvSpPr>
        <p:spPr>
          <a:xfrm>
            <a:off x="3666653" y="5210836"/>
            <a:ext cx="4599160" cy="1338828"/>
          </a:xfrm>
          <a:prstGeom prst="rect">
            <a:avLst/>
          </a:prstGeom>
          <a:noFill/>
        </p:spPr>
        <p:txBody>
          <a:bodyPr wrap="square" rtlCol="0">
            <a:spAutoFit/>
          </a:bodyPr>
          <a:lstStyle/>
          <a:p>
            <a:r>
              <a:rPr lang="es-MX" sz="900" dirty="0"/>
              <a:t>https://www.google.com.mx/url?sa=i&amp;rct=j&amp;q=&amp;esrc=s&amp;source=images&amp;cd=&amp;cad=rja&amp;uact=8&amp;ved=0ahUKEwj2jvWviNbPAhUFSiYKHW1NCtgQjRwIBw&amp;url=%2Furl%3Fsa%3Di%26rct%3Dj%26q%3D%26esrc%3Ds%26source%3Dimages%26cd%3D%26cad%3Drja%26uact%3D8%26ved%3D0ahUKEwj2jvWviNbPAhUFSiYKHW1NCtgQjRwIBw%26url%3Dhttp%253A%252F%252Flicderecho-online-degm.blogspot.com%252Fp%252Fderecho-mercantil.html%26psig%3DAFQjCNE2CiU9lMWgqCUXto-2gTANPIKlhw%26ust%3D1476389137822634&amp;psig=AFQjCNE2CiU9lMWgqCUXto-2gTANPIKlhw&amp;ust=1476389137822634</a:t>
            </a:r>
          </a:p>
        </p:txBody>
      </p:sp>
    </p:spTree>
    <p:extLst>
      <p:ext uri="{BB962C8B-B14F-4D97-AF65-F5344CB8AC3E}">
        <p14:creationId xmlns:p14="http://schemas.microsoft.com/office/powerpoint/2010/main" val="8038438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4092166" y="443620"/>
            <a:ext cx="6690511" cy="584775"/>
          </a:xfrm>
          <a:prstGeom prst="rect">
            <a:avLst/>
          </a:prstGeom>
          <a:noFill/>
        </p:spPr>
        <p:txBody>
          <a:bodyPr wrap="square" rtlCol="0">
            <a:spAutoFit/>
          </a:bodyPr>
          <a:lstStyle/>
          <a:p>
            <a:r>
              <a:rPr lang="es-MX" sz="3200" b="1" dirty="0" smtClean="0">
                <a:solidFill>
                  <a:schemeClr val="bg1"/>
                </a:solidFill>
              </a:rPr>
              <a:t>Derecho Civil</a:t>
            </a:r>
            <a:endParaRPr lang="es-MX" sz="3200" b="1" dirty="0">
              <a:solidFill>
                <a:schemeClr val="bg1"/>
              </a:solidFill>
            </a:endParaRPr>
          </a:p>
        </p:txBody>
      </p:sp>
      <p:sp>
        <p:nvSpPr>
          <p:cNvPr id="3" name="CuadroTexto 2"/>
          <p:cNvSpPr txBox="1"/>
          <p:nvPr/>
        </p:nvSpPr>
        <p:spPr>
          <a:xfrm>
            <a:off x="724277" y="1330859"/>
            <a:ext cx="10538234" cy="1200329"/>
          </a:xfrm>
          <a:prstGeom prst="rect">
            <a:avLst/>
          </a:prstGeom>
          <a:noFill/>
        </p:spPr>
        <p:txBody>
          <a:bodyPr wrap="square" rtlCol="0">
            <a:spAutoFit/>
          </a:bodyPr>
          <a:lstStyle/>
          <a:p>
            <a:r>
              <a:rPr lang="es-MX" dirty="0" smtClean="0">
                <a:solidFill>
                  <a:schemeClr val="bg1"/>
                </a:solidFill>
              </a:rPr>
              <a:t>Perteneciente al derecho privado, diversas figuras y nociones del derecho civil forzosamente van aparejadas al derecho penal, pues éste implica conocer nociones civiles; por ejemplo, para entender el adulterio, el incesto y la bigamia se debe saber qué son el matrimonio, el parentesco y la noción de persona física, etcétera. </a:t>
            </a:r>
            <a:endParaRPr lang="es-MX" dirty="0">
              <a:solidFill>
                <a:schemeClr val="bg1"/>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11427" y="2531188"/>
            <a:ext cx="3596786" cy="2659692"/>
          </a:xfrm>
          <a:prstGeom prst="rect">
            <a:avLst/>
          </a:prstGeom>
        </p:spPr>
      </p:pic>
      <p:sp>
        <p:nvSpPr>
          <p:cNvPr id="5" name="CuadroTexto 4"/>
          <p:cNvSpPr txBox="1"/>
          <p:nvPr/>
        </p:nvSpPr>
        <p:spPr>
          <a:xfrm>
            <a:off x="3505301" y="5190880"/>
            <a:ext cx="4409037" cy="1061829"/>
          </a:xfrm>
          <a:prstGeom prst="rect">
            <a:avLst/>
          </a:prstGeom>
          <a:noFill/>
        </p:spPr>
        <p:txBody>
          <a:bodyPr wrap="square" rtlCol="0">
            <a:spAutoFit/>
          </a:bodyPr>
          <a:lstStyle/>
          <a:p>
            <a:r>
              <a:rPr lang="es-MX" sz="1050" dirty="0"/>
              <a:t>https://www.google.com.mx/url?sa=i&amp;rct=j&amp;q=&amp;esrc=s&amp;source=images&amp;cd=&amp;cad=rja&amp;uact=8&amp;ved=0ahUKEwiM_ZbTidbPAhXJLSYKHQzuAQIQjRwIBw&amp;url=http%3A%2F%2Fwww.educaciontotal.com%2F2016%2F03%2Fsepa-de-que-se-trata-el-derecho-civil%2F&amp;psig=AFQjCNFKiP1yBMoIZ3nzTem173o4vZydTQ&amp;ust=1476389494474470</a:t>
            </a:r>
          </a:p>
        </p:txBody>
      </p:sp>
    </p:spTree>
    <p:extLst>
      <p:ext uri="{BB962C8B-B14F-4D97-AF65-F5344CB8AC3E}">
        <p14:creationId xmlns:p14="http://schemas.microsoft.com/office/powerpoint/2010/main" val="18030921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938257" y="353085"/>
            <a:ext cx="5703683" cy="584775"/>
          </a:xfrm>
          <a:prstGeom prst="rect">
            <a:avLst/>
          </a:prstGeom>
          <a:noFill/>
        </p:spPr>
        <p:txBody>
          <a:bodyPr wrap="square" rtlCol="0">
            <a:spAutoFit/>
          </a:bodyPr>
          <a:lstStyle/>
          <a:p>
            <a:r>
              <a:rPr lang="es-MX" sz="3200" b="1" dirty="0" smtClean="0">
                <a:solidFill>
                  <a:schemeClr val="bg1"/>
                </a:solidFill>
              </a:rPr>
              <a:t>Derecho Romano</a:t>
            </a:r>
            <a:endParaRPr lang="es-MX" sz="3200" b="1" dirty="0">
              <a:solidFill>
                <a:schemeClr val="bg1"/>
              </a:solidFill>
            </a:endParaRPr>
          </a:p>
        </p:txBody>
      </p:sp>
      <p:sp>
        <p:nvSpPr>
          <p:cNvPr id="3" name="CuadroTexto 2"/>
          <p:cNvSpPr txBox="1"/>
          <p:nvPr/>
        </p:nvSpPr>
        <p:spPr>
          <a:xfrm>
            <a:off x="923453" y="1403287"/>
            <a:ext cx="9171161" cy="923330"/>
          </a:xfrm>
          <a:prstGeom prst="rect">
            <a:avLst/>
          </a:prstGeom>
          <a:noFill/>
        </p:spPr>
        <p:txBody>
          <a:bodyPr wrap="square" rtlCol="0">
            <a:spAutoFit/>
          </a:bodyPr>
          <a:lstStyle/>
          <a:p>
            <a:r>
              <a:rPr lang="es-MX" dirty="0" smtClean="0">
                <a:solidFill>
                  <a:schemeClr val="bg1"/>
                </a:solidFill>
              </a:rPr>
              <a:t>El derecho romano es el antecedente directo del actual derecho mexicano, de modo que diversas instituciones contemporáneas provienen de aquél y ambos guardan una relación estrecha.</a:t>
            </a:r>
            <a:endParaRPr lang="es-MX" dirty="0">
              <a:solidFill>
                <a:schemeClr val="bg1"/>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99346" y="2326617"/>
            <a:ext cx="4771607" cy="2731223"/>
          </a:xfrm>
          <a:prstGeom prst="rect">
            <a:avLst/>
          </a:prstGeom>
        </p:spPr>
      </p:pic>
      <p:sp>
        <p:nvSpPr>
          <p:cNvPr id="5" name="CuadroTexto 4"/>
          <p:cNvSpPr txBox="1"/>
          <p:nvPr/>
        </p:nvSpPr>
        <p:spPr>
          <a:xfrm>
            <a:off x="3404499" y="5057840"/>
            <a:ext cx="4961299" cy="861774"/>
          </a:xfrm>
          <a:prstGeom prst="rect">
            <a:avLst/>
          </a:prstGeom>
          <a:noFill/>
        </p:spPr>
        <p:txBody>
          <a:bodyPr wrap="square" rtlCol="0">
            <a:spAutoFit/>
          </a:bodyPr>
          <a:lstStyle/>
          <a:p>
            <a:r>
              <a:rPr lang="es-MX" sz="1000" dirty="0"/>
              <a:t>https://www.google.com.mx/url?sa=i&amp;rct=j&amp;q=&amp;esrc=s&amp;source=images&amp;cd=&amp;cad=rja&amp;uact=8&amp;ved=0ahUKEwimtNXFitbPAhXL4yYKHX5JDKwQjRwIBw&amp;url=https%3A%2F%2Fwww.linkedin.com%2Fpulse%2Ffuentes-del-derecho-romano-y-evolucion-omar-belisario-1&amp;psig=AFQjCNEVw7YqF0yvrzGhmpHHM2wMeSeLQA&amp;ust=1476389719867078</a:t>
            </a:r>
          </a:p>
        </p:txBody>
      </p:sp>
    </p:spTree>
    <p:extLst>
      <p:ext uri="{BB962C8B-B14F-4D97-AF65-F5344CB8AC3E}">
        <p14:creationId xmlns:p14="http://schemas.microsoft.com/office/powerpoint/2010/main" val="77621935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4101220" y="325925"/>
            <a:ext cx="7061703" cy="584775"/>
          </a:xfrm>
          <a:prstGeom prst="rect">
            <a:avLst/>
          </a:prstGeom>
          <a:noFill/>
        </p:spPr>
        <p:txBody>
          <a:bodyPr wrap="square" rtlCol="0">
            <a:spAutoFit/>
          </a:bodyPr>
          <a:lstStyle/>
          <a:p>
            <a:r>
              <a:rPr lang="es-MX" sz="3200" b="1" dirty="0" smtClean="0">
                <a:solidFill>
                  <a:schemeClr val="bg1"/>
                </a:solidFill>
              </a:rPr>
              <a:t>Derecho Agrario </a:t>
            </a:r>
            <a:endParaRPr lang="es-MX" sz="3200" b="1" dirty="0">
              <a:solidFill>
                <a:schemeClr val="bg1"/>
              </a:solidFill>
            </a:endParaRPr>
          </a:p>
        </p:txBody>
      </p:sp>
      <p:sp>
        <p:nvSpPr>
          <p:cNvPr id="3" name="CuadroTexto 2"/>
          <p:cNvSpPr txBox="1"/>
          <p:nvPr/>
        </p:nvSpPr>
        <p:spPr>
          <a:xfrm>
            <a:off x="715224" y="1339913"/>
            <a:ext cx="10031239" cy="923330"/>
          </a:xfrm>
          <a:prstGeom prst="rect">
            <a:avLst/>
          </a:prstGeom>
          <a:noFill/>
        </p:spPr>
        <p:txBody>
          <a:bodyPr wrap="square" rtlCol="0">
            <a:spAutoFit/>
          </a:bodyPr>
          <a:lstStyle/>
          <a:p>
            <a:r>
              <a:rPr lang="es-MX" dirty="0" smtClean="0">
                <a:solidFill>
                  <a:schemeClr val="bg1"/>
                </a:solidFill>
              </a:rPr>
              <a:t>En materia agraria pueden cometerse innumerables delitos, por ejemplo, el despojo de parcelas, otros ilícitos en materia de ejidos, etcétera. Derivado de conflictos agrarios se cometen delitos como lesiones, homicidio, etcétera.</a:t>
            </a:r>
            <a:endParaRPr lang="es-MX" dirty="0">
              <a:solidFill>
                <a:schemeClr val="bg1"/>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41910" y="2263243"/>
            <a:ext cx="4762500" cy="3171825"/>
          </a:xfrm>
          <a:prstGeom prst="rect">
            <a:avLst/>
          </a:prstGeom>
        </p:spPr>
      </p:pic>
      <p:sp>
        <p:nvSpPr>
          <p:cNvPr id="5" name="CuadroTexto 4"/>
          <p:cNvSpPr txBox="1"/>
          <p:nvPr/>
        </p:nvSpPr>
        <p:spPr>
          <a:xfrm>
            <a:off x="3511235" y="5522614"/>
            <a:ext cx="5223849" cy="707886"/>
          </a:xfrm>
          <a:prstGeom prst="rect">
            <a:avLst/>
          </a:prstGeom>
          <a:noFill/>
        </p:spPr>
        <p:txBody>
          <a:bodyPr wrap="square" rtlCol="0">
            <a:spAutoFit/>
          </a:bodyPr>
          <a:lstStyle/>
          <a:p>
            <a:r>
              <a:rPr lang="es-MX" sz="1000" dirty="0"/>
              <a:t>https://www.google.com.mx/url?sa=i&amp;rct=j&amp;q=&amp;esrc=s&amp;source=images&amp;cd=&amp;cad=rja&amp;uact=8&amp;ved=0ahUKEwirlZjDi9bPAhUE7yYKHZTrBVkQjRwIBw&amp;url=http%3A%2F%2Fdefinicion.mx%2Fderecho-agrario%2F&amp;psig=AFQjCNE6KkzUzPmcO44NEKIG-XzwrbdZqQ&amp;ust=1476390011059885</a:t>
            </a:r>
          </a:p>
        </p:txBody>
      </p:sp>
    </p:spTree>
    <p:extLst>
      <p:ext uri="{BB962C8B-B14F-4D97-AF65-F5344CB8AC3E}">
        <p14:creationId xmlns:p14="http://schemas.microsoft.com/office/powerpoint/2010/main" val="25437399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4218915" y="334978"/>
            <a:ext cx="6609030" cy="584775"/>
          </a:xfrm>
          <a:prstGeom prst="rect">
            <a:avLst/>
          </a:prstGeom>
          <a:noFill/>
        </p:spPr>
        <p:txBody>
          <a:bodyPr wrap="square" rtlCol="0">
            <a:spAutoFit/>
          </a:bodyPr>
          <a:lstStyle/>
          <a:p>
            <a:r>
              <a:rPr lang="es-MX" sz="3200" b="1" dirty="0" smtClean="0">
                <a:solidFill>
                  <a:schemeClr val="bg1"/>
                </a:solidFill>
              </a:rPr>
              <a:t>Derecho Fiscal</a:t>
            </a:r>
            <a:endParaRPr lang="es-MX" sz="3200" b="1" dirty="0">
              <a:solidFill>
                <a:schemeClr val="bg1"/>
              </a:solidFill>
            </a:endParaRPr>
          </a:p>
        </p:txBody>
      </p:sp>
      <p:sp>
        <p:nvSpPr>
          <p:cNvPr id="3" name="CuadroTexto 2"/>
          <p:cNvSpPr txBox="1"/>
          <p:nvPr/>
        </p:nvSpPr>
        <p:spPr>
          <a:xfrm>
            <a:off x="488887" y="1439501"/>
            <a:ext cx="10330004" cy="646331"/>
          </a:xfrm>
          <a:prstGeom prst="rect">
            <a:avLst/>
          </a:prstGeom>
          <a:noFill/>
        </p:spPr>
        <p:txBody>
          <a:bodyPr wrap="square" rtlCol="0">
            <a:spAutoFit/>
          </a:bodyPr>
          <a:lstStyle/>
          <a:p>
            <a:r>
              <a:rPr lang="es-MX" dirty="0" smtClean="0">
                <a:solidFill>
                  <a:schemeClr val="bg1"/>
                </a:solidFill>
              </a:rPr>
              <a:t>En materia impositiva, es frecuente la defraudación fiscal y otros delitos especiales contemplados en el Código Fiscal de la Federación.</a:t>
            </a:r>
            <a:endParaRPr lang="es-MX" dirty="0">
              <a:solidFill>
                <a:schemeClr val="bg1"/>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5917" y="2200144"/>
            <a:ext cx="6929296" cy="2771718"/>
          </a:xfrm>
          <a:prstGeom prst="rect">
            <a:avLst/>
          </a:prstGeom>
        </p:spPr>
      </p:pic>
      <p:sp>
        <p:nvSpPr>
          <p:cNvPr id="5" name="CuadroTexto 4"/>
          <p:cNvSpPr txBox="1"/>
          <p:nvPr/>
        </p:nvSpPr>
        <p:spPr>
          <a:xfrm>
            <a:off x="2654363" y="4971862"/>
            <a:ext cx="6672404" cy="553998"/>
          </a:xfrm>
          <a:prstGeom prst="rect">
            <a:avLst/>
          </a:prstGeom>
          <a:noFill/>
        </p:spPr>
        <p:txBody>
          <a:bodyPr wrap="square" rtlCol="0">
            <a:spAutoFit/>
          </a:bodyPr>
          <a:lstStyle/>
          <a:p>
            <a:r>
              <a:rPr lang="es-MX" sz="1000" dirty="0"/>
              <a:t>https://www.google.com.mx/url?sa=i&amp;rct=j&amp;q=&amp;esrc=s&amp;source=images&amp;cd=&amp;cad=rja&amp;uact=8&amp;ved=0ahUKEwjRkoq9jNbPAhXIOiYKHS_DDqgQjRwIBw&amp;url=http%3A%2F%2Fwww.estudiolegaldeempresa.com%2FPages%2FServicios.php%3FS%3D9&amp;psig=AFQjCNGGa4tsliscuqFXt4t1_VA-ohcHOQ&amp;ust=1476390215317953</a:t>
            </a:r>
          </a:p>
        </p:txBody>
      </p:sp>
    </p:spTree>
    <p:extLst>
      <p:ext uri="{BB962C8B-B14F-4D97-AF65-F5344CB8AC3E}">
        <p14:creationId xmlns:p14="http://schemas.microsoft.com/office/powerpoint/2010/main" val="129501045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639492" y="271604"/>
            <a:ext cx="8474044" cy="584775"/>
          </a:xfrm>
          <a:prstGeom prst="rect">
            <a:avLst/>
          </a:prstGeom>
          <a:noFill/>
        </p:spPr>
        <p:txBody>
          <a:bodyPr wrap="square" rtlCol="0">
            <a:spAutoFit/>
          </a:bodyPr>
          <a:lstStyle/>
          <a:p>
            <a:r>
              <a:rPr lang="es-MX" sz="3200" b="1" dirty="0" smtClean="0">
                <a:solidFill>
                  <a:schemeClr val="bg1"/>
                </a:solidFill>
              </a:rPr>
              <a:t>Derecho del Trabajo</a:t>
            </a:r>
            <a:endParaRPr lang="es-MX" sz="3200" b="1" dirty="0">
              <a:solidFill>
                <a:schemeClr val="bg1"/>
              </a:solidFill>
            </a:endParaRPr>
          </a:p>
        </p:txBody>
      </p:sp>
      <p:sp>
        <p:nvSpPr>
          <p:cNvPr id="3" name="CuadroTexto 2"/>
          <p:cNvSpPr txBox="1"/>
          <p:nvPr/>
        </p:nvSpPr>
        <p:spPr>
          <a:xfrm>
            <a:off x="769545" y="1303699"/>
            <a:ext cx="10284736" cy="923330"/>
          </a:xfrm>
          <a:prstGeom prst="rect">
            <a:avLst/>
          </a:prstGeom>
          <a:noFill/>
        </p:spPr>
        <p:txBody>
          <a:bodyPr wrap="square" rtlCol="0">
            <a:spAutoFit/>
          </a:bodyPr>
          <a:lstStyle/>
          <a:p>
            <a:r>
              <a:rPr lang="es-MX" dirty="0" smtClean="0">
                <a:solidFill>
                  <a:schemeClr val="bg1"/>
                </a:solidFill>
              </a:rPr>
              <a:t>Las relaciones laborales dan origen al surgimiento de diversos delitos, como fraude en materia de salario, de ascensos, plazas y prestaciones diversas, además de lesiones, homicidio, </a:t>
            </a:r>
            <a:r>
              <a:rPr lang="es-MX" dirty="0" err="1" smtClean="0">
                <a:solidFill>
                  <a:schemeClr val="bg1"/>
                </a:solidFill>
              </a:rPr>
              <a:t>etc</a:t>
            </a:r>
            <a:r>
              <a:rPr lang="es-MX" dirty="0" smtClean="0">
                <a:solidFill>
                  <a:schemeClr val="bg1"/>
                </a:solidFill>
              </a:rPr>
              <a:t>; entre trabajadores y patrones. </a:t>
            </a:r>
            <a:endParaRPr lang="es-MX" dirty="0">
              <a:solidFill>
                <a:schemeClr val="bg1"/>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05914" y="2290669"/>
            <a:ext cx="3448023" cy="2761166"/>
          </a:xfrm>
          <a:prstGeom prst="rect">
            <a:avLst/>
          </a:prstGeom>
        </p:spPr>
      </p:pic>
      <p:sp>
        <p:nvSpPr>
          <p:cNvPr id="5" name="CuadroTexto 4"/>
          <p:cNvSpPr txBox="1"/>
          <p:nvPr/>
        </p:nvSpPr>
        <p:spPr>
          <a:xfrm>
            <a:off x="3797929" y="5051835"/>
            <a:ext cx="4227968" cy="1015663"/>
          </a:xfrm>
          <a:prstGeom prst="rect">
            <a:avLst/>
          </a:prstGeom>
          <a:noFill/>
        </p:spPr>
        <p:txBody>
          <a:bodyPr wrap="square" rtlCol="0">
            <a:spAutoFit/>
          </a:bodyPr>
          <a:lstStyle/>
          <a:p>
            <a:r>
              <a:rPr lang="es-MX" sz="1000" dirty="0"/>
              <a:t>https://www.google.com.mx/url?sa=i&amp;rct=j&amp;q=&amp;esrc=s&amp;source=images&amp;cd=&amp;cad=rja&amp;uact=8&amp;ved=0ahUKEwie1rTMjdbPAhWIQiYKHdkBBmIQjRwIBw&amp;url=http%3A%2F%2Fatkabogados.com%2Fservicios-a-empresas%2Fderecho-laboral%2F&amp;psig=AFQjCNHoa5OfArxISKN6YVpEg52mdl6amw&amp;ust=1476390546557289</a:t>
            </a:r>
          </a:p>
        </p:txBody>
      </p:sp>
    </p:spTree>
    <p:extLst>
      <p:ext uri="{BB962C8B-B14F-4D97-AF65-F5344CB8AC3E}">
        <p14:creationId xmlns:p14="http://schemas.microsoft.com/office/powerpoint/2010/main" val="2775362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09518" y="376518"/>
            <a:ext cx="10853364" cy="632011"/>
          </a:xfrm>
        </p:spPr>
        <p:txBody>
          <a:bodyPr>
            <a:noAutofit/>
          </a:bodyPr>
          <a:lstStyle/>
          <a:p>
            <a:pPr algn="ctr"/>
            <a:r>
              <a:rPr lang="es-MX" sz="3600" b="1" cap="none" dirty="0" smtClean="0">
                <a:solidFill>
                  <a:schemeClr val="bg1"/>
                </a:solidFill>
                <a:latin typeface="Arial" panose="020B0604020202020204" pitchFamily="34" charset="0"/>
                <a:cs typeface="Arial" panose="020B0604020202020204" pitchFamily="34" charset="0"/>
              </a:rPr>
              <a:t>Programa de estudios </a:t>
            </a:r>
            <a:endParaRPr lang="es-MX" sz="3600" b="1" cap="none" dirty="0">
              <a:solidFill>
                <a:schemeClr val="bg1"/>
              </a:solidFill>
              <a:latin typeface="Arial" panose="020B0604020202020204" pitchFamily="34" charset="0"/>
              <a:cs typeface="Arial" panose="020B0604020202020204" pitchFamily="34" charset="0"/>
            </a:endParaRPr>
          </a:p>
        </p:txBody>
      </p:sp>
      <p:sp>
        <p:nvSpPr>
          <p:cNvPr id="3" name="Subtítulo 2"/>
          <p:cNvSpPr>
            <a:spLocks noGrp="1"/>
          </p:cNvSpPr>
          <p:nvPr>
            <p:ph type="subTitle" idx="1"/>
          </p:nvPr>
        </p:nvSpPr>
        <p:spPr>
          <a:xfrm>
            <a:off x="684212" y="1465729"/>
            <a:ext cx="10745788" cy="4988858"/>
          </a:xfrm>
        </p:spPr>
        <p:txBody>
          <a:bodyPr/>
          <a:lstStyle/>
          <a:p>
            <a:endParaRPr lang="es-MX" dirty="0" smtClean="0"/>
          </a:p>
          <a:p>
            <a:endParaRPr lang="es-MX" dirty="0"/>
          </a:p>
          <a:p>
            <a:endParaRPr lang="es-MX" dirty="0" smtClean="0"/>
          </a:p>
        </p:txBody>
      </p:sp>
      <p:pic>
        <p:nvPicPr>
          <p:cNvPr id="6" name="Imagen 5"/>
          <p:cNvPicPr>
            <a:picLocks noChangeAspect="1"/>
          </p:cNvPicPr>
          <p:nvPr/>
        </p:nvPicPr>
        <p:blipFill>
          <a:blip r:embed="rId2"/>
          <a:stretch>
            <a:fillRect/>
          </a:stretch>
        </p:blipFill>
        <p:spPr>
          <a:xfrm>
            <a:off x="2851842" y="1244154"/>
            <a:ext cx="6473227" cy="5310555"/>
          </a:xfrm>
          <a:prstGeom prst="rect">
            <a:avLst/>
          </a:prstGeom>
        </p:spPr>
      </p:pic>
    </p:spTree>
    <p:extLst>
      <p:ext uri="{BB962C8B-B14F-4D97-AF65-F5344CB8AC3E}">
        <p14:creationId xmlns:p14="http://schemas.microsoft.com/office/powerpoint/2010/main" val="21514100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503691" y="362138"/>
            <a:ext cx="7758820" cy="584775"/>
          </a:xfrm>
          <a:prstGeom prst="rect">
            <a:avLst/>
          </a:prstGeom>
          <a:noFill/>
        </p:spPr>
        <p:txBody>
          <a:bodyPr wrap="square" rtlCol="0">
            <a:spAutoFit/>
          </a:bodyPr>
          <a:lstStyle/>
          <a:p>
            <a:r>
              <a:rPr lang="es-MX" sz="3200" b="1" dirty="0" smtClean="0">
                <a:solidFill>
                  <a:schemeClr val="bg1"/>
                </a:solidFill>
              </a:rPr>
              <a:t>Derecho Internacional</a:t>
            </a:r>
            <a:endParaRPr lang="es-MX" sz="3200" b="1" dirty="0">
              <a:solidFill>
                <a:schemeClr val="bg1"/>
              </a:solidFill>
            </a:endParaRPr>
          </a:p>
        </p:txBody>
      </p:sp>
      <p:sp>
        <p:nvSpPr>
          <p:cNvPr id="3" name="CuadroTexto 2"/>
          <p:cNvSpPr txBox="1"/>
          <p:nvPr/>
        </p:nvSpPr>
        <p:spPr>
          <a:xfrm>
            <a:off x="751438" y="1412341"/>
            <a:ext cx="10574447" cy="923330"/>
          </a:xfrm>
          <a:prstGeom prst="rect">
            <a:avLst/>
          </a:prstGeom>
          <a:noFill/>
        </p:spPr>
        <p:txBody>
          <a:bodyPr wrap="square" rtlCol="0">
            <a:spAutoFit/>
          </a:bodyPr>
          <a:lstStyle/>
          <a:p>
            <a:r>
              <a:rPr lang="es-MX" dirty="0" smtClean="0">
                <a:solidFill>
                  <a:schemeClr val="bg1"/>
                </a:solidFill>
              </a:rPr>
              <a:t>Existen delitos en materia internacional que son objeto de estudio de esta rama del derecho; incluso, los norma el Título Segundo del CPDF. También se habla de un derecho penal internacional, lo mismo que de un derecho internacional penal.</a:t>
            </a:r>
            <a:endParaRPr lang="es-MX" dirty="0">
              <a:solidFill>
                <a:schemeClr val="bg1"/>
              </a:solidFill>
            </a:endParaRPr>
          </a:p>
        </p:txBody>
      </p:sp>
      <p:pic>
        <p:nvPicPr>
          <p:cNvPr id="4" name="Imagen 3"/>
          <p:cNvPicPr>
            <a:picLocks noChangeAspect="1"/>
          </p:cNvPicPr>
          <p:nvPr/>
        </p:nvPicPr>
        <p:blipFill>
          <a:blip r:embed="rId2"/>
          <a:stretch>
            <a:fillRect/>
          </a:stretch>
        </p:blipFill>
        <p:spPr>
          <a:xfrm>
            <a:off x="4264182" y="2491287"/>
            <a:ext cx="2812872" cy="2557156"/>
          </a:xfrm>
          <a:prstGeom prst="rect">
            <a:avLst/>
          </a:prstGeom>
        </p:spPr>
      </p:pic>
      <p:sp>
        <p:nvSpPr>
          <p:cNvPr id="5" name="CuadroTexto 4"/>
          <p:cNvSpPr txBox="1"/>
          <p:nvPr/>
        </p:nvSpPr>
        <p:spPr>
          <a:xfrm>
            <a:off x="3675707" y="5157108"/>
            <a:ext cx="4146487" cy="861774"/>
          </a:xfrm>
          <a:prstGeom prst="rect">
            <a:avLst/>
          </a:prstGeom>
          <a:noFill/>
        </p:spPr>
        <p:txBody>
          <a:bodyPr wrap="square" rtlCol="0">
            <a:spAutoFit/>
          </a:bodyPr>
          <a:lstStyle/>
          <a:p>
            <a:r>
              <a:rPr lang="es-MX" sz="1000" dirty="0"/>
              <a:t>https://www.google.com.mx/url?sa=i&amp;rct=j&amp;q=&amp;esrc=s&amp;source=images&amp;cd=&amp;cad=rja&amp;uact=8&amp;ved=0ahUKEwjrm4rYwNbPAhVESyYKHXWRAEUQjRwIBw&amp;url=https%3A%2F%2Fderechointernacionalunivia.wordpress.com%2F&amp;psig=AFQjCNEvhjPgNeifX7KLVkZgz05Ga0DYog&amp;ust=1476404276357772</a:t>
            </a:r>
          </a:p>
        </p:txBody>
      </p:sp>
    </p:spTree>
    <p:extLst>
      <p:ext uri="{BB962C8B-B14F-4D97-AF65-F5344CB8AC3E}">
        <p14:creationId xmlns:p14="http://schemas.microsoft.com/office/powerpoint/2010/main" val="35340423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4562947" y="389299"/>
            <a:ext cx="3322621" cy="584775"/>
          </a:xfrm>
          <a:prstGeom prst="rect">
            <a:avLst/>
          </a:prstGeom>
          <a:noFill/>
        </p:spPr>
        <p:txBody>
          <a:bodyPr wrap="square" rtlCol="0">
            <a:spAutoFit/>
          </a:bodyPr>
          <a:lstStyle/>
          <a:p>
            <a:r>
              <a:rPr lang="es-MX" sz="3200" b="1" dirty="0" smtClean="0">
                <a:solidFill>
                  <a:schemeClr val="bg1"/>
                </a:solidFill>
              </a:rPr>
              <a:t>Antropología </a:t>
            </a:r>
            <a:endParaRPr lang="es-MX" sz="3200" b="1" dirty="0">
              <a:solidFill>
                <a:schemeClr val="bg1"/>
              </a:solidFill>
            </a:endParaRPr>
          </a:p>
        </p:txBody>
      </p:sp>
      <p:sp>
        <p:nvSpPr>
          <p:cNvPr id="3" name="CuadroTexto 2"/>
          <p:cNvSpPr txBox="1"/>
          <p:nvPr/>
        </p:nvSpPr>
        <p:spPr>
          <a:xfrm>
            <a:off x="642796" y="1095469"/>
            <a:ext cx="10411485" cy="2031325"/>
          </a:xfrm>
          <a:prstGeom prst="rect">
            <a:avLst/>
          </a:prstGeom>
          <a:noFill/>
        </p:spPr>
        <p:txBody>
          <a:bodyPr wrap="square" rtlCol="0">
            <a:spAutoFit/>
          </a:bodyPr>
          <a:lstStyle/>
          <a:p>
            <a:r>
              <a:rPr lang="es-MX" dirty="0" smtClean="0">
                <a:solidFill>
                  <a:schemeClr val="bg1"/>
                </a:solidFill>
              </a:rPr>
              <a:t>Esta ciencia aporta conocimientos de incalculable valía para el derecho penal, que pueden servir tanto para la doctrina penal como dentro de la procuración y administración de justicia. En México existen diversos grupos étnicos que hablan lenguas distintas del español, y cuyas costumbres y tradiciones hacen que a otros sectores de la población les parezcan comportamientos criticables, anticuados o inaceptables, aunque </a:t>
            </a:r>
            <a:r>
              <a:rPr lang="es-MX" dirty="0">
                <a:solidFill>
                  <a:schemeClr val="bg1"/>
                </a:solidFill>
              </a:rPr>
              <a:t>p</a:t>
            </a:r>
            <a:r>
              <a:rPr lang="es-MX" dirty="0" smtClean="0">
                <a:solidFill>
                  <a:schemeClr val="bg1"/>
                </a:solidFill>
              </a:rPr>
              <a:t>ara dichos grupos son conductas reconocidas y aceptadas. De ello pueden derivarse muchas injusticias.</a:t>
            </a:r>
            <a:endParaRPr lang="es-MX" dirty="0">
              <a:solidFill>
                <a:schemeClr val="bg1"/>
              </a:solidFill>
            </a:endParaRPr>
          </a:p>
        </p:txBody>
      </p:sp>
      <p:pic>
        <p:nvPicPr>
          <p:cNvPr id="4" name="Imagen 3"/>
          <p:cNvPicPr>
            <a:picLocks noChangeAspect="1"/>
          </p:cNvPicPr>
          <p:nvPr/>
        </p:nvPicPr>
        <p:blipFill>
          <a:blip r:embed="rId2"/>
          <a:stretch>
            <a:fillRect/>
          </a:stretch>
        </p:blipFill>
        <p:spPr>
          <a:xfrm>
            <a:off x="3168713" y="3248189"/>
            <a:ext cx="4879818" cy="1537143"/>
          </a:xfrm>
          <a:prstGeom prst="rect">
            <a:avLst/>
          </a:prstGeom>
        </p:spPr>
      </p:pic>
      <p:sp>
        <p:nvSpPr>
          <p:cNvPr id="5" name="CuadroTexto 4"/>
          <p:cNvSpPr txBox="1"/>
          <p:nvPr/>
        </p:nvSpPr>
        <p:spPr>
          <a:xfrm>
            <a:off x="2951430" y="4785332"/>
            <a:ext cx="5314384" cy="707886"/>
          </a:xfrm>
          <a:prstGeom prst="rect">
            <a:avLst/>
          </a:prstGeom>
          <a:noFill/>
        </p:spPr>
        <p:txBody>
          <a:bodyPr wrap="square" rtlCol="0">
            <a:spAutoFit/>
          </a:bodyPr>
          <a:lstStyle/>
          <a:p>
            <a:r>
              <a:rPr lang="es-MX" sz="1000" dirty="0"/>
              <a:t>https://www.google.com.mx/url?sa=i&amp;rct=j&amp;q=&amp;esrc=s&amp;source=images&amp;cd=&amp;cad=rja&amp;uact=8&amp;ved=0ahUKEwjZ1oLtwtbPAhXFZCYKHXQ6DHQQjRwIBw&amp;url=http%3A%2F%2Ftareasantropologia.blogspot.com%2F2013_08_01_archive.html&amp;psig=AFQjCNEn6gEVJmMajH6t0C6Zp_zzF6oExw&amp;ust=1476404835570036</a:t>
            </a:r>
          </a:p>
        </p:txBody>
      </p:sp>
    </p:spTree>
    <p:extLst>
      <p:ext uri="{BB962C8B-B14F-4D97-AF65-F5344CB8AC3E}">
        <p14:creationId xmlns:p14="http://schemas.microsoft.com/office/powerpoint/2010/main" val="4568745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4943193" y="461727"/>
            <a:ext cx="2299580" cy="584775"/>
          </a:xfrm>
          <a:prstGeom prst="rect">
            <a:avLst/>
          </a:prstGeom>
          <a:noFill/>
        </p:spPr>
        <p:txBody>
          <a:bodyPr wrap="square" rtlCol="0">
            <a:spAutoFit/>
          </a:bodyPr>
          <a:lstStyle/>
          <a:p>
            <a:r>
              <a:rPr lang="es-MX" sz="3200" b="1" dirty="0" smtClean="0">
                <a:solidFill>
                  <a:schemeClr val="bg1"/>
                </a:solidFill>
              </a:rPr>
              <a:t>Biología </a:t>
            </a:r>
            <a:endParaRPr lang="es-MX" sz="3200" b="1" dirty="0">
              <a:solidFill>
                <a:schemeClr val="bg1"/>
              </a:solidFill>
            </a:endParaRPr>
          </a:p>
        </p:txBody>
      </p:sp>
      <p:sp>
        <p:nvSpPr>
          <p:cNvPr id="3" name="CuadroTexto 2"/>
          <p:cNvSpPr txBox="1"/>
          <p:nvPr/>
        </p:nvSpPr>
        <p:spPr>
          <a:xfrm>
            <a:off x="633743" y="1520982"/>
            <a:ext cx="10791730" cy="1200329"/>
          </a:xfrm>
          <a:prstGeom prst="rect">
            <a:avLst/>
          </a:prstGeom>
          <a:noFill/>
        </p:spPr>
        <p:txBody>
          <a:bodyPr wrap="square" rtlCol="0">
            <a:spAutoFit/>
          </a:bodyPr>
          <a:lstStyle/>
          <a:p>
            <a:r>
              <a:rPr lang="es-MX" dirty="0" smtClean="0">
                <a:solidFill>
                  <a:schemeClr val="bg1"/>
                </a:solidFill>
              </a:rPr>
              <a:t>En esta ciencia, actualmente hay descubrimientos y adelantos que resultan de incalculable valor para el derecho penal y procesal penal, amén de otras ramas jurídicas como el derecho civil. Tal es el caso de los avances que existen en materia del genotipo, los cromosomas, el ADN y la nanotecnología. </a:t>
            </a:r>
            <a:endParaRPr lang="es-MX" dirty="0">
              <a:solidFill>
                <a:schemeClr val="bg1"/>
              </a:solidFill>
            </a:endParaRPr>
          </a:p>
        </p:txBody>
      </p:sp>
      <p:pic>
        <p:nvPicPr>
          <p:cNvPr id="4" name="Imagen 3"/>
          <p:cNvPicPr>
            <a:picLocks noChangeAspect="1"/>
          </p:cNvPicPr>
          <p:nvPr/>
        </p:nvPicPr>
        <p:blipFill>
          <a:blip r:embed="rId2"/>
          <a:stretch>
            <a:fillRect/>
          </a:stretch>
        </p:blipFill>
        <p:spPr>
          <a:xfrm>
            <a:off x="2888054" y="2721311"/>
            <a:ext cx="6364209" cy="3045499"/>
          </a:xfrm>
          <a:prstGeom prst="rect">
            <a:avLst/>
          </a:prstGeom>
        </p:spPr>
      </p:pic>
      <p:sp>
        <p:nvSpPr>
          <p:cNvPr id="5" name="CuadroTexto 4"/>
          <p:cNvSpPr txBox="1"/>
          <p:nvPr/>
        </p:nvSpPr>
        <p:spPr>
          <a:xfrm>
            <a:off x="2693215" y="5766810"/>
            <a:ext cx="6753885" cy="553998"/>
          </a:xfrm>
          <a:prstGeom prst="rect">
            <a:avLst/>
          </a:prstGeom>
          <a:noFill/>
        </p:spPr>
        <p:txBody>
          <a:bodyPr wrap="square" rtlCol="0">
            <a:spAutoFit/>
          </a:bodyPr>
          <a:lstStyle/>
          <a:p>
            <a:r>
              <a:rPr lang="es-MX" sz="1000" dirty="0"/>
              <a:t>https://www.google.com.mx/url?sa=i&amp;rct=j&amp;q=&amp;esrc=s&amp;source=images&amp;cd=&amp;cad=rja&amp;uact=8&amp;ved=0ahUKEwi4i8P4w9bPAhXE5yYKHTa2B3UQjRwIBw&amp;url=http%3A%2F%2Fwww.infobiologia.net%2F2015%2F08%2Framas-biologia.html&amp;psig=AFQjCNGNDBVB_ip15zdqMbMbrTL9Bd-K1Q&amp;ust=1476405125147479</a:t>
            </a:r>
          </a:p>
        </p:txBody>
      </p:sp>
    </p:spTree>
    <p:extLst>
      <p:ext uri="{BB962C8B-B14F-4D97-AF65-F5344CB8AC3E}">
        <p14:creationId xmlns:p14="http://schemas.microsoft.com/office/powerpoint/2010/main" val="256101560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720974" y="334978"/>
            <a:ext cx="5821379" cy="584775"/>
          </a:xfrm>
          <a:prstGeom prst="rect">
            <a:avLst/>
          </a:prstGeom>
          <a:noFill/>
        </p:spPr>
        <p:txBody>
          <a:bodyPr wrap="square" rtlCol="0">
            <a:spAutoFit/>
          </a:bodyPr>
          <a:lstStyle/>
          <a:p>
            <a:r>
              <a:rPr lang="es-MX" sz="3200" b="1" dirty="0" smtClean="0">
                <a:solidFill>
                  <a:schemeClr val="bg1"/>
                </a:solidFill>
              </a:rPr>
              <a:t>Derecho Ambiental</a:t>
            </a:r>
            <a:endParaRPr lang="es-MX" sz="3200" b="1" dirty="0">
              <a:solidFill>
                <a:schemeClr val="bg1"/>
              </a:solidFill>
            </a:endParaRPr>
          </a:p>
        </p:txBody>
      </p:sp>
      <p:sp>
        <p:nvSpPr>
          <p:cNvPr id="3" name="CuadroTexto 2"/>
          <p:cNvSpPr txBox="1"/>
          <p:nvPr/>
        </p:nvSpPr>
        <p:spPr>
          <a:xfrm>
            <a:off x="669956" y="1448554"/>
            <a:ext cx="10320951" cy="923330"/>
          </a:xfrm>
          <a:prstGeom prst="rect">
            <a:avLst/>
          </a:prstGeom>
          <a:noFill/>
        </p:spPr>
        <p:txBody>
          <a:bodyPr wrap="square" rtlCol="0">
            <a:spAutoFit/>
          </a:bodyPr>
          <a:lstStyle/>
          <a:p>
            <a:r>
              <a:rPr lang="es-MX" dirty="0" smtClean="0">
                <a:solidFill>
                  <a:schemeClr val="bg1"/>
                </a:solidFill>
              </a:rPr>
              <a:t>En materia ambiental pueden cometerse múltiples delitos, por ejemplo, la tala de arboles, la contaminación del agua, del aire, de la tierra, además de delitos contra la flora y fauna silvestre, delitos del orden urbanístico, etcétera.</a:t>
            </a:r>
            <a:endParaRPr lang="es-MX" dirty="0">
              <a:solidFill>
                <a:schemeClr val="bg1"/>
              </a:solidFill>
            </a:endParaRPr>
          </a:p>
        </p:txBody>
      </p:sp>
      <p:pic>
        <p:nvPicPr>
          <p:cNvPr id="4" name="Imagen 3"/>
          <p:cNvPicPr>
            <a:picLocks noChangeAspect="1"/>
          </p:cNvPicPr>
          <p:nvPr/>
        </p:nvPicPr>
        <p:blipFill>
          <a:blip r:embed="rId2"/>
          <a:stretch>
            <a:fillRect/>
          </a:stretch>
        </p:blipFill>
        <p:spPr>
          <a:xfrm>
            <a:off x="4496930" y="2599994"/>
            <a:ext cx="3392485" cy="2823032"/>
          </a:xfrm>
          <a:prstGeom prst="rect">
            <a:avLst/>
          </a:prstGeom>
        </p:spPr>
      </p:pic>
      <p:sp>
        <p:nvSpPr>
          <p:cNvPr id="5" name="CuadroTexto 4"/>
          <p:cNvSpPr txBox="1"/>
          <p:nvPr/>
        </p:nvSpPr>
        <p:spPr>
          <a:xfrm>
            <a:off x="4309450" y="5423026"/>
            <a:ext cx="3892991" cy="1015663"/>
          </a:xfrm>
          <a:prstGeom prst="rect">
            <a:avLst/>
          </a:prstGeom>
          <a:noFill/>
        </p:spPr>
        <p:txBody>
          <a:bodyPr wrap="square" rtlCol="0">
            <a:spAutoFit/>
          </a:bodyPr>
          <a:lstStyle/>
          <a:p>
            <a:r>
              <a:rPr lang="es-MX" sz="1000" dirty="0"/>
              <a:t>https://www.google.com.mx/url?sa=i&amp;rct=j&amp;q=&amp;esrc=s&amp;source=images&amp;cd=&amp;cad=rja&amp;uact=8&amp;ved=0ahUKEwicq7fGxNbPAhUK6yYKHTsxDwwQjRwIBw&amp;url=http%3A%2F%2Fwww.portaldeabogados.com.ar%2Fportal%2Findex.php%2Fderechoambiental.html&amp;psig=AFQjCNHzHSoSwmwNZQxDFE9UIK7EJCaMEA&amp;ust=1476405311822894</a:t>
            </a:r>
          </a:p>
        </p:txBody>
      </p:sp>
    </p:spTree>
    <p:extLst>
      <p:ext uri="{BB962C8B-B14F-4D97-AF65-F5344CB8AC3E}">
        <p14:creationId xmlns:p14="http://schemas.microsoft.com/office/powerpoint/2010/main" val="346036028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041966" y="353086"/>
            <a:ext cx="6310264" cy="584775"/>
          </a:xfrm>
          <a:prstGeom prst="rect">
            <a:avLst/>
          </a:prstGeom>
          <a:noFill/>
        </p:spPr>
        <p:txBody>
          <a:bodyPr wrap="square" rtlCol="0">
            <a:spAutoFit/>
          </a:bodyPr>
          <a:lstStyle/>
          <a:p>
            <a:r>
              <a:rPr lang="es-MX" sz="3200" b="1" dirty="0" smtClean="0">
                <a:solidFill>
                  <a:schemeClr val="bg1"/>
                </a:solidFill>
              </a:rPr>
              <a:t>Guía del manejo del material</a:t>
            </a:r>
            <a:endParaRPr lang="es-MX" sz="3200" b="1" dirty="0">
              <a:solidFill>
                <a:schemeClr val="bg1"/>
              </a:solidFill>
            </a:endParaRPr>
          </a:p>
        </p:txBody>
      </p:sp>
      <p:sp>
        <p:nvSpPr>
          <p:cNvPr id="3" name="CuadroTexto 2"/>
          <p:cNvSpPr txBox="1"/>
          <p:nvPr/>
        </p:nvSpPr>
        <p:spPr>
          <a:xfrm>
            <a:off x="778598" y="2064190"/>
            <a:ext cx="3820562" cy="2585323"/>
          </a:xfrm>
          <a:prstGeom prst="rect">
            <a:avLst/>
          </a:prstGeom>
          <a:noFill/>
        </p:spPr>
        <p:txBody>
          <a:bodyPr wrap="square" rtlCol="0">
            <a:spAutoFit/>
          </a:bodyPr>
          <a:lstStyle/>
          <a:p>
            <a:r>
              <a:rPr lang="es-MX" dirty="0" smtClean="0">
                <a:solidFill>
                  <a:schemeClr val="bg1"/>
                </a:solidFill>
              </a:rPr>
              <a:t>Teoría </a:t>
            </a:r>
            <a:r>
              <a:rPr lang="es-MX" dirty="0">
                <a:solidFill>
                  <a:schemeClr val="bg1"/>
                </a:solidFill>
              </a:rPr>
              <a:t>G</a:t>
            </a:r>
            <a:r>
              <a:rPr lang="es-MX" dirty="0" smtClean="0">
                <a:solidFill>
                  <a:schemeClr val="bg1"/>
                </a:solidFill>
              </a:rPr>
              <a:t>eneral del Derecho Penal</a:t>
            </a:r>
          </a:p>
          <a:p>
            <a:endParaRPr lang="es-MX" dirty="0">
              <a:solidFill>
                <a:schemeClr val="bg1"/>
              </a:solidFill>
            </a:endParaRPr>
          </a:p>
          <a:p>
            <a:r>
              <a:rPr lang="es-MX" dirty="0" smtClean="0">
                <a:solidFill>
                  <a:schemeClr val="bg1"/>
                </a:solidFill>
              </a:rPr>
              <a:t>Unidad de Competencia 1</a:t>
            </a:r>
          </a:p>
          <a:p>
            <a:endParaRPr lang="es-MX" dirty="0">
              <a:solidFill>
                <a:schemeClr val="bg1"/>
              </a:solidFill>
            </a:endParaRPr>
          </a:p>
          <a:p>
            <a:endParaRPr lang="es-MX" dirty="0" smtClean="0">
              <a:solidFill>
                <a:schemeClr val="bg1"/>
              </a:solidFill>
            </a:endParaRPr>
          </a:p>
          <a:p>
            <a:endParaRPr lang="es-MX" dirty="0">
              <a:solidFill>
                <a:schemeClr val="bg1"/>
              </a:solidFill>
            </a:endParaRPr>
          </a:p>
          <a:p>
            <a:endParaRPr lang="es-MX" dirty="0" smtClean="0">
              <a:solidFill>
                <a:schemeClr val="bg1"/>
              </a:solidFill>
            </a:endParaRPr>
          </a:p>
          <a:p>
            <a:r>
              <a:rPr lang="es-MX" b="1" dirty="0" smtClean="0">
                <a:solidFill>
                  <a:schemeClr val="bg1"/>
                </a:solidFill>
              </a:rPr>
              <a:t>Relaciones del Derecho Penal</a:t>
            </a:r>
            <a:endParaRPr lang="es-MX" b="1" dirty="0">
              <a:solidFill>
                <a:schemeClr val="bg1"/>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30556" y="1580178"/>
            <a:ext cx="3203979" cy="4349841"/>
          </a:xfrm>
          <a:prstGeom prst="rect">
            <a:avLst/>
          </a:prstGeom>
        </p:spPr>
      </p:pic>
    </p:spTree>
    <p:extLst>
      <p:ext uri="{BB962C8B-B14F-4D97-AF65-F5344CB8AC3E}">
        <p14:creationId xmlns:p14="http://schemas.microsoft.com/office/powerpoint/2010/main" val="352972098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4255128" y="353085"/>
            <a:ext cx="5939073" cy="646331"/>
          </a:xfrm>
          <a:prstGeom prst="rect">
            <a:avLst/>
          </a:prstGeom>
          <a:noFill/>
        </p:spPr>
        <p:txBody>
          <a:bodyPr wrap="square" rtlCol="0">
            <a:spAutoFit/>
          </a:bodyPr>
          <a:lstStyle/>
          <a:p>
            <a:pPr algn="just"/>
            <a:r>
              <a:rPr lang="es-MX" sz="3600" b="1" dirty="0" smtClean="0">
                <a:solidFill>
                  <a:schemeClr val="bg1"/>
                </a:solidFill>
              </a:rPr>
              <a:t>Guía de manejo</a:t>
            </a:r>
            <a:endParaRPr lang="es-MX" sz="3600" b="1" dirty="0">
              <a:solidFill>
                <a:schemeClr val="bg1"/>
              </a:solidFill>
            </a:endParaRPr>
          </a:p>
        </p:txBody>
      </p:sp>
      <p:sp>
        <p:nvSpPr>
          <p:cNvPr id="4" name="CuadroTexto 3"/>
          <p:cNvSpPr txBox="1"/>
          <p:nvPr/>
        </p:nvSpPr>
        <p:spPr>
          <a:xfrm>
            <a:off x="552261" y="1095469"/>
            <a:ext cx="11280618" cy="3970318"/>
          </a:xfrm>
          <a:prstGeom prst="rect">
            <a:avLst/>
          </a:prstGeom>
          <a:noFill/>
        </p:spPr>
        <p:txBody>
          <a:bodyPr wrap="square" rtlCol="0">
            <a:spAutoFit/>
          </a:bodyPr>
          <a:lstStyle/>
          <a:p>
            <a:pPr algn="just"/>
            <a:r>
              <a:rPr lang="es-MX" dirty="0" smtClean="0">
                <a:solidFill>
                  <a:schemeClr val="bg1"/>
                </a:solidFill>
              </a:rPr>
              <a:t>El presente material tiene como objetivo proporcionar información a los estudiantes como un apoyo en el proceso enseñanza-aprendizaje en la educación superior presencial. Así como, debatir y analizar  acerca de los contenidos de los temas a tratar generando interés y participación sobre el tema con imágenes y relacionándolas con lo mas relevante en cuanto a teoría se refiere.</a:t>
            </a:r>
          </a:p>
          <a:p>
            <a:pPr algn="just"/>
            <a:endParaRPr lang="es-MX" dirty="0" smtClean="0">
              <a:solidFill>
                <a:schemeClr val="bg1"/>
              </a:solidFill>
            </a:endParaRPr>
          </a:p>
          <a:p>
            <a:pPr algn="just"/>
            <a:r>
              <a:rPr lang="es-MX" dirty="0" smtClean="0">
                <a:solidFill>
                  <a:schemeClr val="bg1"/>
                </a:solidFill>
              </a:rPr>
              <a:t>Se presenta el material que corresponde a la </a:t>
            </a:r>
            <a:r>
              <a:rPr lang="es-MX" b="1" dirty="0" smtClean="0">
                <a:solidFill>
                  <a:schemeClr val="bg1"/>
                </a:solidFill>
              </a:rPr>
              <a:t>Unidad de Competencia 1, Tema 3 </a:t>
            </a:r>
            <a:r>
              <a:rPr lang="es-MX" dirty="0" smtClean="0">
                <a:solidFill>
                  <a:schemeClr val="bg1"/>
                </a:solidFill>
              </a:rPr>
              <a:t>con diapositivas sobre uno de los temas básicos de la Unidad de Aprendizaje de Teoría General del Derecho Penal, ya que el estudiante debe identificar las relaciones del Derecho Penal con otras ciencias.</a:t>
            </a:r>
          </a:p>
          <a:p>
            <a:pPr algn="just"/>
            <a:endParaRPr lang="es-MX" dirty="0">
              <a:solidFill>
                <a:schemeClr val="bg1"/>
              </a:solidFill>
            </a:endParaRPr>
          </a:p>
          <a:p>
            <a:pPr algn="just"/>
            <a:r>
              <a:rPr lang="es-MX" dirty="0" smtClean="0">
                <a:solidFill>
                  <a:schemeClr val="bg1"/>
                </a:solidFill>
              </a:rPr>
              <a:t>El profesor que tenga a bien emplear este material, deberá tomar en cuenta desde el inicio de la primera diapositiva de la presentación, hasta el término de la misma para este tema en específico, así como complementar la teoría con base en las imágenes que se presentan como ejemplos propuestos.  </a:t>
            </a:r>
            <a:endParaRPr lang="es-MX" b="1" dirty="0">
              <a:solidFill>
                <a:schemeClr val="bg1"/>
              </a:solidFill>
            </a:endParaRPr>
          </a:p>
        </p:txBody>
      </p:sp>
    </p:spTree>
    <p:extLst>
      <p:ext uri="{BB962C8B-B14F-4D97-AF65-F5344CB8AC3E}">
        <p14:creationId xmlns:p14="http://schemas.microsoft.com/office/powerpoint/2010/main" val="386536114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541336" y="371474"/>
            <a:ext cx="11174413" cy="642939"/>
          </a:xfrm>
        </p:spPr>
        <p:txBody>
          <a:bodyPr>
            <a:normAutofit/>
          </a:bodyPr>
          <a:lstStyle/>
          <a:p>
            <a:pPr algn="ctr"/>
            <a:r>
              <a:rPr lang="es-MX" sz="3600" b="1" cap="none" dirty="0" smtClean="0">
                <a:solidFill>
                  <a:prstClr val="black"/>
                </a:solidFill>
                <a:latin typeface="Arial" panose="020B0604020202020204" pitchFamily="34" charset="0"/>
                <a:cs typeface="Arial" panose="020B0604020202020204" pitchFamily="34" charset="0"/>
              </a:rPr>
              <a:t>Referencias bibliográficas</a:t>
            </a:r>
            <a:endParaRPr lang="es-MX" dirty="0"/>
          </a:p>
        </p:txBody>
      </p:sp>
      <p:sp>
        <p:nvSpPr>
          <p:cNvPr id="3" name="Subtítulo 2"/>
          <p:cNvSpPr>
            <a:spLocks noGrp="1"/>
          </p:cNvSpPr>
          <p:nvPr>
            <p:ph type="subTitle" idx="1"/>
          </p:nvPr>
        </p:nvSpPr>
        <p:spPr>
          <a:xfrm>
            <a:off x="541337" y="1414463"/>
            <a:ext cx="11174412" cy="4857750"/>
          </a:xfrm>
        </p:spPr>
        <p:txBody>
          <a:bodyPr>
            <a:normAutofit/>
          </a:bodyPr>
          <a:lstStyle/>
          <a:p>
            <a:r>
              <a:rPr lang="es-MX" sz="1800" dirty="0" smtClean="0">
                <a:solidFill>
                  <a:schemeClr val="bg1"/>
                </a:solidFill>
              </a:rPr>
              <a:t>AMUCHATEGUI REQUENA GRISELDA, </a:t>
            </a:r>
            <a:r>
              <a:rPr lang="es-MX" sz="1800" b="1" dirty="0" smtClean="0">
                <a:solidFill>
                  <a:schemeClr val="bg1"/>
                </a:solidFill>
              </a:rPr>
              <a:t>Derecho Penal, </a:t>
            </a:r>
            <a:r>
              <a:rPr lang="es-MX" sz="1800" dirty="0" smtClean="0">
                <a:solidFill>
                  <a:schemeClr val="bg1"/>
                </a:solidFill>
              </a:rPr>
              <a:t>4</a:t>
            </a:r>
            <a:r>
              <a:rPr lang="es-MX" sz="1800" b="1" dirty="0" smtClean="0">
                <a:solidFill>
                  <a:schemeClr val="bg1"/>
                </a:solidFill>
              </a:rPr>
              <a:t>°. </a:t>
            </a:r>
            <a:r>
              <a:rPr lang="es-MX" sz="1800" dirty="0" smtClean="0">
                <a:solidFill>
                  <a:schemeClr val="bg1"/>
                </a:solidFill>
              </a:rPr>
              <a:t>Edición, Editorial Oxford, México, 2012. </a:t>
            </a:r>
          </a:p>
          <a:p>
            <a:r>
              <a:rPr lang="es-MX" sz="1800" dirty="0" smtClean="0">
                <a:solidFill>
                  <a:schemeClr val="bg1"/>
                </a:solidFill>
              </a:rPr>
              <a:t>BLANCO ESCANDÓN CELIA, </a:t>
            </a:r>
            <a:r>
              <a:rPr lang="es-MX" sz="1800" b="1" dirty="0" smtClean="0">
                <a:solidFill>
                  <a:schemeClr val="bg1"/>
                </a:solidFill>
              </a:rPr>
              <a:t>Iniciación Práctica al Derecho Penal, </a:t>
            </a:r>
            <a:r>
              <a:rPr lang="es-MX" sz="1800" dirty="0">
                <a:solidFill>
                  <a:schemeClr val="bg1"/>
                </a:solidFill>
              </a:rPr>
              <a:t>E</a:t>
            </a:r>
            <a:r>
              <a:rPr lang="es-MX" sz="1800" dirty="0" smtClean="0">
                <a:solidFill>
                  <a:schemeClr val="bg1"/>
                </a:solidFill>
              </a:rPr>
              <a:t>ditorial Porrúa, 2008.</a:t>
            </a:r>
            <a:endParaRPr lang="es-MX" sz="1800" dirty="0">
              <a:solidFill>
                <a:schemeClr val="bg1"/>
              </a:solidFill>
              <a:latin typeface="Arial" panose="020B0604020202020204" pitchFamily="34" charset="0"/>
              <a:cs typeface="Arial" panose="020B0604020202020204" pitchFamily="34" charset="0"/>
            </a:endParaRPr>
          </a:p>
          <a:p>
            <a:r>
              <a:rPr lang="es-MX" sz="1800" dirty="0">
                <a:solidFill>
                  <a:schemeClr val="bg1"/>
                </a:solidFill>
              </a:rPr>
              <a:t>CASTELLANOS TENA </a:t>
            </a:r>
            <a:r>
              <a:rPr lang="es-MX" sz="1800" dirty="0" smtClean="0">
                <a:solidFill>
                  <a:schemeClr val="bg1"/>
                </a:solidFill>
              </a:rPr>
              <a:t>FERNANDO, </a:t>
            </a:r>
            <a:r>
              <a:rPr lang="es-MX" sz="1800" b="1" i="1" dirty="0">
                <a:solidFill>
                  <a:schemeClr val="bg1"/>
                </a:solidFill>
              </a:rPr>
              <a:t>Lineamientos Elementales de Derecho Penal</a:t>
            </a:r>
            <a:r>
              <a:rPr lang="es-MX" sz="1800" dirty="0">
                <a:solidFill>
                  <a:schemeClr val="bg1"/>
                </a:solidFill>
              </a:rPr>
              <a:t>, Editorial Porrúa, </a:t>
            </a:r>
            <a:r>
              <a:rPr lang="es-MX" sz="1800" dirty="0" smtClean="0">
                <a:solidFill>
                  <a:schemeClr val="bg1"/>
                </a:solidFill>
              </a:rPr>
              <a:t>2008.</a:t>
            </a:r>
            <a:r>
              <a:rPr lang="es-MX" sz="1800" dirty="0">
                <a:solidFill>
                  <a:schemeClr val="bg1"/>
                </a:solidFill>
              </a:rPr>
              <a:t>	</a:t>
            </a:r>
          </a:p>
          <a:p>
            <a:r>
              <a:rPr lang="es-MX" sz="1800" dirty="0">
                <a:solidFill>
                  <a:schemeClr val="bg1"/>
                </a:solidFill>
              </a:rPr>
              <a:t>MEDINA PEÑALOZA </a:t>
            </a:r>
            <a:r>
              <a:rPr lang="es-MX" sz="1800" dirty="0" smtClean="0">
                <a:solidFill>
                  <a:schemeClr val="bg1"/>
                </a:solidFill>
              </a:rPr>
              <a:t>SERGIO, </a:t>
            </a:r>
            <a:r>
              <a:rPr lang="es-MX" sz="1800" b="1" i="1" dirty="0">
                <a:solidFill>
                  <a:schemeClr val="bg1"/>
                </a:solidFill>
              </a:rPr>
              <a:t>Teoría del Delito, </a:t>
            </a:r>
            <a:r>
              <a:rPr lang="es-MX" sz="1800" b="1" i="1" dirty="0" err="1">
                <a:solidFill>
                  <a:schemeClr val="bg1"/>
                </a:solidFill>
              </a:rPr>
              <a:t>Causalismo</a:t>
            </a:r>
            <a:r>
              <a:rPr lang="es-MX" sz="1800" b="1" i="1" dirty="0">
                <a:solidFill>
                  <a:schemeClr val="bg1"/>
                </a:solidFill>
              </a:rPr>
              <a:t>, Finalismo, Funcionalismo e Imputación Objetiva, </a:t>
            </a:r>
            <a:r>
              <a:rPr lang="es-MX" sz="1800" dirty="0">
                <a:solidFill>
                  <a:schemeClr val="bg1"/>
                </a:solidFill>
              </a:rPr>
              <a:t>Segunda Edición corregida y aumentada, Ángel Editor, México </a:t>
            </a:r>
            <a:r>
              <a:rPr lang="es-MX" sz="1800" dirty="0" smtClean="0">
                <a:solidFill>
                  <a:schemeClr val="bg1"/>
                </a:solidFill>
              </a:rPr>
              <a:t>2001. </a:t>
            </a:r>
            <a:r>
              <a:rPr lang="es-MX" sz="1800" dirty="0" smtClean="0"/>
              <a:t> </a:t>
            </a:r>
          </a:p>
          <a:p>
            <a:r>
              <a:rPr lang="es-MX" sz="1800" dirty="0" smtClean="0">
                <a:solidFill>
                  <a:schemeClr val="bg1"/>
                </a:solidFill>
              </a:rPr>
              <a:t>PAVON VASCONCELOS, FRANCISCO, </a:t>
            </a:r>
            <a:r>
              <a:rPr lang="es-MX" sz="1800" b="1" dirty="0" smtClean="0">
                <a:solidFill>
                  <a:schemeClr val="bg1"/>
                </a:solidFill>
              </a:rPr>
              <a:t>Lecciones de </a:t>
            </a:r>
            <a:r>
              <a:rPr lang="es-MX" sz="1800" b="1" dirty="0">
                <a:solidFill>
                  <a:schemeClr val="bg1"/>
                </a:solidFill>
              </a:rPr>
              <a:t>D</a:t>
            </a:r>
            <a:r>
              <a:rPr lang="es-MX" sz="1800" b="1" dirty="0" smtClean="0">
                <a:solidFill>
                  <a:schemeClr val="bg1"/>
                </a:solidFill>
              </a:rPr>
              <a:t>erecho </a:t>
            </a:r>
            <a:r>
              <a:rPr lang="es-MX" sz="1800" b="1" dirty="0">
                <a:solidFill>
                  <a:schemeClr val="bg1"/>
                </a:solidFill>
              </a:rPr>
              <a:t>P</a:t>
            </a:r>
            <a:r>
              <a:rPr lang="es-MX" sz="1800" b="1" dirty="0" smtClean="0">
                <a:solidFill>
                  <a:schemeClr val="bg1"/>
                </a:solidFill>
              </a:rPr>
              <a:t>enal Mexicano. Parte Especial, </a:t>
            </a:r>
            <a:r>
              <a:rPr lang="es-MX" sz="1800" dirty="0">
                <a:solidFill>
                  <a:schemeClr val="bg1"/>
                </a:solidFill>
              </a:rPr>
              <a:t>E</a:t>
            </a:r>
            <a:r>
              <a:rPr lang="es-MX" sz="1800" dirty="0" smtClean="0">
                <a:solidFill>
                  <a:schemeClr val="bg1"/>
                </a:solidFill>
              </a:rPr>
              <a:t>ditorial Porrúa, México 2009.</a:t>
            </a:r>
          </a:p>
          <a:p>
            <a:r>
              <a:rPr lang="es-MX" sz="1800" dirty="0" smtClean="0">
                <a:solidFill>
                  <a:schemeClr val="bg1"/>
                </a:solidFill>
              </a:rPr>
              <a:t>QUINTINO ZEPEDA RUBÉN, </a:t>
            </a:r>
            <a:r>
              <a:rPr lang="es-MX" sz="1800" b="1" dirty="0" smtClean="0">
                <a:solidFill>
                  <a:schemeClr val="bg1"/>
                </a:solidFill>
              </a:rPr>
              <a:t>Diccionario de Derecho Penal, </a:t>
            </a:r>
            <a:r>
              <a:rPr lang="es-MX" sz="1800" dirty="0" smtClean="0">
                <a:solidFill>
                  <a:schemeClr val="bg1"/>
                </a:solidFill>
              </a:rPr>
              <a:t>Instituto Nacional de Estudios Superiores en Derecho Penal, División Editorial, México, 2004.</a:t>
            </a:r>
          </a:p>
          <a:p>
            <a:r>
              <a:rPr lang="es-MX" sz="1800" dirty="0" smtClean="0">
                <a:solidFill>
                  <a:schemeClr val="bg1"/>
                </a:solidFill>
              </a:rPr>
              <a:t>VILLARREAL PALOS ARTURO, </a:t>
            </a:r>
            <a:r>
              <a:rPr lang="es-MX" sz="1800" b="1" dirty="0" smtClean="0">
                <a:solidFill>
                  <a:schemeClr val="bg1"/>
                </a:solidFill>
              </a:rPr>
              <a:t>Culpabilidad y Pena, </a:t>
            </a:r>
            <a:r>
              <a:rPr lang="es-MX" sz="1800" dirty="0" smtClean="0">
                <a:solidFill>
                  <a:schemeClr val="bg1"/>
                </a:solidFill>
              </a:rPr>
              <a:t>Segunda Edición, Editorial Porrúa, México, 2001.</a:t>
            </a:r>
          </a:p>
          <a:p>
            <a:endParaRPr lang="es-MX" sz="1800" dirty="0"/>
          </a:p>
          <a:p>
            <a:endParaRPr lang="es-MX" sz="1800" dirty="0"/>
          </a:p>
          <a:p>
            <a:endParaRPr lang="es-MX" sz="1800"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975610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9"/>
          <p:cNvSpPr>
            <a:spLocks noGrp="1"/>
          </p:cNvSpPr>
          <p:nvPr>
            <p:ph type="title"/>
          </p:nvPr>
        </p:nvSpPr>
        <p:spPr>
          <a:xfrm>
            <a:off x="1770627" y="286524"/>
            <a:ext cx="8534400" cy="1507067"/>
          </a:xfrm>
        </p:spPr>
        <p:txBody>
          <a:bodyPr>
            <a:normAutofit/>
          </a:bodyPr>
          <a:lstStyle/>
          <a:p>
            <a:pPr algn="ctr"/>
            <a:r>
              <a:rPr lang="es-MX" b="1" cap="none" dirty="0">
                <a:solidFill>
                  <a:schemeClr val="bg1">
                    <a:lumMod val="95000"/>
                    <a:lumOff val="5000"/>
                  </a:schemeClr>
                </a:solidFill>
                <a:latin typeface="Arial" panose="020B0604020202020204" pitchFamily="34" charset="0"/>
                <a:cs typeface="Arial" panose="020B0604020202020204" pitchFamily="34" charset="0"/>
              </a:rPr>
              <a:t>P</a:t>
            </a:r>
            <a:r>
              <a:rPr lang="es-MX" b="1" cap="none" dirty="0" smtClean="0">
                <a:solidFill>
                  <a:schemeClr val="bg1">
                    <a:lumMod val="95000"/>
                    <a:lumOff val="5000"/>
                  </a:schemeClr>
                </a:solidFill>
                <a:latin typeface="Arial" panose="020B0604020202020204" pitchFamily="34" charset="0"/>
                <a:cs typeface="Arial" panose="020B0604020202020204" pitchFamily="34" charset="0"/>
              </a:rPr>
              <a:t>rograma de estudios </a:t>
            </a:r>
            <a:endParaRPr lang="es-MX" b="1" cap="none" dirty="0">
              <a:solidFill>
                <a:schemeClr val="bg1">
                  <a:lumMod val="95000"/>
                  <a:lumOff val="5000"/>
                </a:schemeClr>
              </a:solidFill>
              <a:latin typeface="Arial" panose="020B0604020202020204" pitchFamily="34" charset="0"/>
              <a:cs typeface="Arial" panose="020B0604020202020204" pitchFamily="34" charset="0"/>
            </a:endParaRPr>
          </a:p>
        </p:txBody>
      </p:sp>
      <p:pic>
        <p:nvPicPr>
          <p:cNvPr id="8" name="Marcador de contenido 7"/>
          <p:cNvPicPr>
            <a:picLocks noGrp="1" noChangeAspect="1"/>
          </p:cNvPicPr>
          <p:nvPr>
            <p:ph idx="1"/>
          </p:nvPr>
        </p:nvPicPr>
        <p:blipFill>
          <a:blip r:embed="rId2"/>
          <a:stretch>
            <a:fillRect/>
          </a:stretch>
        </p:blipFill>
        <p:spPr>
          <a:xfrm>
            <a:off x="2643612" y="1658959"/>
            <a:ext cx="6482281" cy="4651305"/>
          </a:xfrm>
          <a:prstGeom prst="rect">
            <a:avLst/>
          </a:prstGeom>
        </p:spPr>
      </p:pic>
    </p:spTree>
    <p:extLst>
      <p:ext uri="{BB962C8B-B14F-4D97-AF65-F5344CB8AC3E}">
        <p14:creationId xmlns:p14="http://schemas.microsoft.com/office/powerpoint/2010/main" val="21211539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a:xfrm>
            <a:off x="1960751" y="277469"/>
            <a:ext cx="8534400" cy="1089603"/>
          </a:xfrm>
        </p:spPr>
        <p:txBody>
          <a:bodyPr/>
          <a:lstStyle/>
          <a:p>
            <a:pPr algn="ctr"/>
            <a:r>
              <a:rPr lang="es-MX" b="1" cap="none" dirty="0" smtClean="0">
                <a:solidFill>
                  <a:schemeClr val="bg1">
                    <a:lumMod val="95000"/>
                    <a:lumOff val="5000"/>
                  </a:schemeClr>
                </a:solidFill>
                <a:latin typeface="Arial" panose="020B0604020202020204" pitchFamily="34" charset="0"/>
                <a:cs typeface="Arial" panose="020B0604020202020204" pitchFamily="34" charset="0"/>
              </a:rPr>
              <a:t>Programa de estudios </a:t>
            </a:r>
            <a:endParaRPr lang="es-MX" b="1" cap="none" dirty="0">
              <a:solidFill>
                <a:schemeClr val="bg1">
                  <a:lumMod val="95000"/>
                  <a:lumOff val="5000"/>
                </a:schemeClr>
              </a:solidFill>
              <a:latin typeface="Arial" panose="020B0604020202020204" pitchFamily="34" charset="0"/>
              <a:cs typeface="Arial" panose="020B0604020202020204" pitchFamily="34" charset="0"/>
            </a:endParaRPr>
          </a:p>
        </p:txBody>
      </p:sp>
      <p:pic>
        <p:nvPicPr>
          <p:cNvPr id="6" name="Marcador de contenido 5"/>
          <p:cNvPicPr>
            <a:picLocks noGrp="1" noChangeAspect="1"/>
          </p:cNvPicPr>
          <p:nvPr>
            <p:ph idx="1"/>
          </p:nvPr>
        </p:nvPicPr>
        <p:blipFill>
          <a:blip r:embed="rId2"/>
          <a:stretch>
            <a:fillRect/>
          </a:stretch>
        </p:blipFill>
        <p:spPr>
          <a:xfrm>
            <a:off x="2851842" y="1204109"/>
            <a:ext cx="6491334" cy="5314386"/>
          </a:xfrm>
          <a:prstGeom prst="rect">
            <a:avLst/>
          </a:prstGeom>
        </p:spPr>
      </p:pic>
    </p:spTree>
    <p:extLst>
      <p:ext uri="{BB962C8B-B14F-4D97-AF65-F5344CB8AC3E}">
        <p14:creationId xmlns:p14="http://schemas.microsoft.com/office/powerpoint/2010/main" val="25789014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14248" y="422327"/>
            <a:ext cx="8534400" cy="664090"/>
          </a:xfrm>
        </p:spPr>
        <p:txBody>
          <a:bodyPr>
            <a:normAutofit fontScale="90000"/>
          </a:bodyPr>
          <a:lstStyle/>
          <a:p>
            <a:pPr algn="ctr"/>
            <a:r>
              <a:rPr lang="es-MX" sz="4000" b="1" cap="none" dirty="0">
                <a:solidFill>
                  <a:schemeClr val="bg1">
                    <a:lumMod val="95000"/>
                    <a:lumOff val="5000"/>
                  </a:schemeClr>
                </a:solidFill>
                <a:latin typeface="Arial" panose="020B0604020202020204" pitchFamily="34" charset="0"/>
                <a:cs typeface="Arial" panose="020B0604020202020204" pitchFamily="34" charset="0"/>
              </a:rPr>
              <a:t>P</a:t>
            </a:r>
            <a:r>
              <a:rPr lang="es-MX" sz="4000" b="1" cap="none" dirty="0" smtClean="0">
                <a:solidFill>
                  <a:schemeClr val="bg1">
                    <a:lumMod val="95000"/>
                    <a:lumOff val="5000"/>
                  </a:schemeClr>
                </a:solidFill>
                <a:latin typeface="Arial" panose="020B0604020202020204" pitchFamily="34" charset="0"/>
                <a:cs typeface="Arial" panose="020B0604020202020204" pitchFamily="34" charset="0"/>
              </a:rPr>
              <a:t>rograma de estudios </a:t>
            </a:r>
            <a:r>
              <a:rPr lang="es-MX" b="1" dirty="0" smtClean="0">
                <a:solidFill>
                  <a:schemeClr val="bg1">
                    <a:lumMod val="95000"/>
                    <a:lumOff val="5000"/>
                  </a:schemeClr>
                </a:solidFill>
                <a:latin typeface="Arial" panose="020B0604020202020204" pitchFamily="34" charset="0"/>
                <a:cs typeface="Arial" panose="020B0604020202020204" pitchFamily="34" charset="0"/>
              </a:rPr>
              <a:t/>
            </a:r>
            <a:br>
              <a:rPr lang="es-MX" b="1" dirty="0" smtClean="0">
                <a:solidFill>
                  <a:schemeClr val="bg1">
                    <a:lumMod val="95000"/>
                    <a:lumOff val="5000"/>
                  </a:schemeClr>
                </a:solidFill>
                <a:latin typeface="Arial" panose="020B0604020202020204" pitchFamily="34" charset="0"/>
                <a:cs typeface="Arial" panose="020B0604020202020204" pitchFamily="34" charset="0"/>
              </a:rPr>
            </a:br>
            <a:endParaRPr lang="es-MX" b="1" dirty="0">
              <a:solidFill>
                <a:schemeClr val="bg1">
                  <a:lumMod val="95000"/>
                  <a:lumOff val="5000"/>
                </a:schemeClr>
              </a:solidFill>
              <a:latin typeface="Arial" panose="020B0604020202020204" pitchFamily="34" charset="0"/>
              <a:cs typeface="Arial" panose="020B0604020202020204" pitchFamily="34" charset="0"/>
            </a:endParaRPr>
          </a:p>
        </p:txBody>
      </p:sp>
      <p:pic>
        <p:nvPicPr>
          <p:cNvPr id="4" name="Marcador de contenido 3"/>
          <p:cNvPicPr>
            <a:picLocks noGrp="1" noChangeAspect="1"/>
          </p:cNvPicPr>
          <p:nvPr>
            <p:ph idx="1"/>
          </p:nvPr>
        </p:nvPicPr>
        <p:blipFill>
          <a:blip r:embed="rId2"/>
          <a:stretch>
            <a:fillRect/>
          </a:stretch>
        </p:blipFill>
        <p:spPr>
          <a:xfrm>
            <a:off x="3244834" y="1193457"/>
            <a:ext cx="6473227" cy="3432345"/>
          </a:xfrm>
          <a:prstGeom prst="rect">
            <a:avLst/>
          </a:prstGeom>
        </p:spPr>
      </p:pic>
      <p:pic>
        <p:nvPicPr>
          <p:cNvPr id="5" name="Imagen 4"/>
          <p:cNvPicPr>
            <a:picLocks noChangeAspect="1"/>
          </p:cNvPicPr>
          <p:nvPr/>
        </p:nvPicPr>
        <p:blipFill>
          <a:blip r:embed="rId3"/>
          <a:stretch>
            <a:fillRect/>
          </a:stretch>
        </p:blipFill>
        <p:spPr>
          <a:xfrm>
            <a:off x="3244834" y="4625802"/>
            <a:ext cx="6473227" cy="1792379"/>
          </a:xfrm>
          <a:prstGeom prst="rect">
            <a:avLst/>
          </a:prstGeom>
        </p:spPr>
      </p:pic>
    </p:spTree>
    <p:extLst>
      <p:ext uri="{BB962C8B-B14F-4D97-AF65-F5344CB8AC3E}">
        <p14:creationId xmlns:p14="http://schemas.microsoft.com/office/powerpoint/2010/main" val="18388226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543208" y="941560"/>
            <a:ext cx="11516008" cy="3693319"/>
          </a:xfrm>
          <a:prstGeom prst="rect">
            <a:avLst/>
          </a:prstGeom>
          <a:noFill/>
        </p:spPr>
        <p:txBody>
          <a:bodyPr wrap="square" rtlCol="0">
            <a:spAutoFit/>
          </a:bodyPr>
          <a:lstStyle/>
          <a:p>
            <a:pPr algn="just"/>
            <a:r>
              <a:rPr lang="es-MX" b="1" dirty="0" smtClean="0">
                <a:solidFill>
                  <a:schemeClr val="bg1"/>
                </a:solidFill>
              </a:rPr>
              <a:t>Propósito de la Unidad de Competencia: </a:t>
            </a:r>
            <a:endParaRPr lang="es-MX" dirty="0">
              <a:solidFill>
                <a:schemeClr val="bg1"/>
              </a:solidFill>
            </a:endParaRPr>
          </a:p>
          <a:p>
            <a:pPr algn="just"/>
            <a:r>
              <a:rPr lang="es-MX" dirty="0" smtClean="0">
                <a:solidFill>
                  <a:schemeClr val="bg1"/>
                </a:solidFill>
              </a:rPr>
              <a:t>TEORÍA </a:t>
            </a:r>
            <a:r>
              <a:rPr lang="es-MX" dirty="0">
                <a:solidFill>
                  <a:schemeClr val="bg1"/>
                </a:solidFill>
              </a:rPr>
              <a:t>GENERAL. El </a:t>
            </a:r>
            <a:r>
              <a:rPr lang="es-MX" dirty="0" smtClean="0">
                <a:solidFill>
                  <a:schemeClr val="bg1"/>
                </a:solidFill>
              </a:rPr>
              <a:t>discente </a:t>
            </a:r>
            <a:r>
              <a:rPr lang="es-MX" dirty="0">
                <a:solidFill>
                  <a:schemeClr val="bg1"/>
                </a:solidFill>
              </a:rPr>
              <a:t>construirá el concepto de Derecho Penal, mediante </a:t>
            </a:r>
            <a:r>
              <a:rPr lang="es-MX" dirty="0" smtClean="0">
                <a:solidFill>
                  <a:schemeClr val="bg1"/>
                </a:solidFill>
              </a:rPr>
              <a:t>el análisis </a:t>
            </a:r>
            <a:r>
              <a:rPr lang="es-MX" dirty="0">
                <a:solidFill>
                  <a:schemeClr val="bg1"/>
                </a:solidFill>
              </a:rPr>
              <a:t>de diversas acepciones del mismo, así como de la identificación de </a:t>
            </a:r>
            <a:r>
              <a:rPr lang="es-MX" dirty="0" smtClean="0">
                <a:solidFill>
                  <a:schemeClr val="bg1"/>
                </a:solidFill>
              </a:rPr>
              <a:t>las relaciones </a:t>
            </a:r>
            <a:r>
              <a:rPr lang="es-MX" dirty="0">
                <a:solidFill>
                  <a:schemeClr val="bg1"/>
                </a:solidFill>
              </a:rPr>
              <a:t>con otras ciencias, el análisis del método de estudio y discusión de la </a:t>
            </a:r>
            <a:r>
              <a:rPr lang="es-MX" dirty="0" smtClean="0">
                <a:solidFill>
                  <a:schemeClr val="bg1"/>
                </a:solidFill>
              </a:rPr>
              <a:t>historia del </a:t>
            </a:r>
            <a:r>
              <a:rPr lang="es-MX" dirty="0">
                <a:solidFill>
                  <a:schemeClr val="bg1"/>
                </a:solidFill>
              </a:rPr>
              <a:t>Derecho Penal, con una actitud crítica, recordando en todo momento los </a:t>
            </a:r>
            <a:r>
              <a:rPr lang="es-MX" dirty="0" smtClean="0">
                <a:solidFill>
                  <a:schemeClr val="bg1"/>
                </a:solidFill>
              </a:rPr>
              <a:t>valores fundamentales </a:t>
            </a:r>
            <a:r>
              <a:rPr lang="es-MX" dirty="0">
                <a:solidFill>
                  <a:schemeClr val="bg1"/>
                </a:solidFill>
              </a:rPr>
              <a:t>del Derecho Penal</a:t>
            </a:r>
            <a:r>
              <a:rPr lang="es-MX" dirty="0" smtClean="0">
                <a:solidFill>
                  <a:schemeClr val="bg1"/>
                </a:solidFill>
              </a:rPr>
              <a:t>.</a:t>
            </a:r>
          </a:p>
          <a:p>
            <a:pPr algn="just"/>
            <a:endParaRPr lang="es-MX" dirty="0">
              <a:solidFill>
                <a:schemeClr val="bg1"/>
              </a:solidFill>
            </a:endParaRPr>
          </a:p>
          <a:p>
            <a:pPr algn="just"/>
            <a:r>
              <a:rPr lang="es-MX" b="1" dirty="0">
                <a:solidFill>
                  <a:schemeClr val="bg1"/>
                </a:solidFill>
              </a:rPr>
              <a:t>Competencias:</a:t>
            </a:r>
            <a:r>
              <a:rPr lang="es-MX" dirty="0">
                <a:solidFill>
                  <a:schemeClr val="bg1"/>
                </a:solidFill>
              </a:rPr>
              <a:t> </a:t>
            </a:r>
            <a:endParaRPr lang="es-MX" dirty="0" smtClean="0">
              <a:solidFill>
                <a:schemeClr val="bg1"/>
              </a:solidFill>
            </a:endParaRPr>
          </a:p>
          <a:p>
            <a:pPr marL="285750" indent="-285750" algn="just">
              <a:buFont typeface="Arial" panose="020B0604020202020204" pitchFamily="34" charset="0"/>
              <a:buChar char="•"/>
            </a:pPr>
            <a:r>
              <a:rPr lang="es-MX" dirty="0" smtClean="0">
                <a:solidFill>
                  <a:schemeClr val="bg1"/>
                </a:solidFill>
              </a:rPr>
              <a:t>Construirá el concepto del Derecho </a:t>
            </a:r>
            <a:r>
              <a:rPr lang="es-MX" dirty="0">
                <a:solidFill>
                  <a:schemeClr val="bg1"/>
                </a:solidFill>
              </a:rPr>
              <a:t>Penal.</a:t>
            </a:r>
          </a:p>
          <a:p>
            <a:pPr marL="285750" indent="-285750" algn="just">
              <a:buFont typeface="Arial" panose="020B0604020202020204" pitchFamily="34" charset="0"/>
              <a:buChar char="•"/>
            </a:pPr>
            <a:r>
              <a:rPr lang="es-MX" dirty="0">
                <a:solidFill>
                  <a:schemeClr val="bg1"/>
                </a:solidFill>
              </a:rPr>
              <a:t>Identificará el </a:t>
            </a:r>
            <a:r>
              <a:rPr lang="es-MX" dirty="0" smtClean="0">
                <a:solidFill>
                  <a:schemeClr val="bg1"/>
                </a:solidFill>
              </a:rPr>
              <a:t>mejor método para estudiar </a:t>
            </a:r>
            <a:r>
              <a:rPr lang="es-MX" dirty="0">
                <a:solidFill>
                  <a:schemeClr val="bg1"/>
                </a:solidFill>
              </a:rPr>
              <a:t>al </a:t>
            </a:r>
            <a:r>
              <a:rPr lang="es-MX" dirty="0" smtClean="0">
                <a:solidFill>
                  <a:schemeClr val="bg1"/>
                </a:solidFill>
              </a:rPr>
              <a:t>Derecho Penal</a:t>
            </a:r>
            <a:r>
              <a:rPr lang="es-MX" dirty="0">
                <a:solidFill>
                  <a:schemeClr val="bg1"/>
                </a:solidFill>
              </a:rPr>
              <a:t>.</a:t>
            </a:r>
          </a:p>
          <a:p>
            <a:pPr marL="285750" indent="-285750" algn="just">
              <a:buFont typeface="Arial" panose="020B0604020202020204" pitchFamily="34" charset="0"/>
              <a:buChar char="•"/>
            </a:pPr>
            <a:r>
              <a:rPr lang="es-MX" dirty="0">
                <a:solidFill>
                  <a:schemeClr val="bg1"/>
                </a:solidFill>
              </a:rPr>
              <a:t>Diferenciará </a:t>
            </a:r>
            <a:r>
              <a:rPr lang="es-MX" dirty="0" smtClean="0">
                <a:solidFill>
                  <a:schemeClr val="bg1"/>
                </a:solidFill>
              </a:rPr>
              <a:t>y comprenderá la interacción </a:t>
            </a:r>
            <a:r>
              <a:rPr lang="es-MX" dirty="0">
                <a:solidFill>
                  <a:schemeClr val="bg1"/>
                </a:solidFill>
              </a:rPr>
              <a:t>que </a:t>
            </a:r>
            <a:r>
              <a:rPr lang="es-MX" dirty="0" smtClean="0">
                <a:solidFill>
                  <a:schemeClr val="bg1"/>
                </a:solidFill>
              </a:rPr>
              <a:t>tiene el </a:t>
            </a:r>
            <a:r>
              <a:rPr lang="es-MX" dirty="0">
                <a:solidFill>
                  <a:schemeClr val="bg1"/>
                </a:solidFill>
              </a:rPr>
              <a:t>Derecho </a:t>
            </a:r>
            <a:r>
              <a:rPr lang="es-MX" dirty="0" smtClean="0">
                <a:solidFill>
                  <a:schemeClr val="bg1"/>
                </a:solidFill>
              </a:rPr>
              <a:t>Penal con </a:t>
            </a:r>
            <a:r>
              <a:rPr lang="es-MX" dirty="0">
                <a:solidFill>
                  <a:schemeClr val="bg1"/>
                </a:solidFill>
              </a:rPr>
              <a:t>otras </a:t>
            </a:r>
            <a:r>
              <a:rPr lang="es-MX" dirty="0" smtClean="0">
                <a:solidFill>
                  <a:schemeClr val="bg1"/>
                </a:solidFill>
              </a:rPr>
              <a:t>ciencias jurídicas, extrajurídicas </a:t>
            </a:r>
            <a:r>
              <a:rPr lang="es-MX" dirty="0">
                <a:solidFill>
                  <a:schemeClr val="bg1"/>
                </a:solidFill>
              </a:rPr>
              <a:t>y </a:t>
            </a:r>
            <a:r>
              <a:rPr lang="es-MX" dirty="0" smtClean="0">
                <a:solidFill>
                  <a:schemeClr val="bg1"/>
                </a:solidFill>
              </a:rPr>
              <a:t>con las </a:t>
            </a:r>
            <a:r>
              <a:rPr lang="es-MX" dirty="0">
                <a:solidFill>
                  <a:schemeClr val="bg1"/>
                </a:solidFill>
              </a:rPr>
              <a:t>ciencias penales.</a:t>
            </a:r>
          </a:p>
          <a:p>
            <a:pPr marL="285750" indent="-285750" algn="just">
              <a:buFont typeface="Arial" panose="020B0604020202020204" pitchFamily="34" charset="0"/>
              <a:buChar char="•"/>
            </a:pPr>
            <a:r>
              <a:rPr lang="es-MX" dirty="0">
                <a:solidFill>
                  <a:schemeClr val="bg1"/>
                </a:solidFill>
              </a:rPr>
              <a:t>Identificará </a:t>
            </a:r>
            <a:r>
              <a:rPr lang="es-MX" dirty="0" smtClean="0">
                <a:solidFill>
                  <a:schemeClr val="bg1"/>
                </a:solidFill>
              </a:rPr>
              <a:t>las diferentes etapas evolutivas del Derecho </a:t>
            </a:r>
            <a:r>
              <a:rPr lang="es-MX" dirty="0">
                <a:solidFill>
                  <a:schemeClr val="bg1"/>
                </a:solidFill>
              </a:rPr>
              <a:t>penal en </a:t>
            </a:r>
            <a:r>
              <a:rPr lang="es-MX" dirty="0" smtClean="0">
                <a:solidFill>
                  <a:schemeClr val="bg1"/>
                </a:solidFill>
              </a:rPr>
              <a:t>el Mundo y en México.</a:t>
            </a:r>
          </a:p>
          <a:p>
            <a:pPr marL="285750" indent="-285750" algn="just">
              <a:buFont typeface="Arial" panose="020B0604020202020204" pitchFamily="34" charset="0"/>
              <a:buChar char="•"/>
            </a:pPr>
            <a:r>
              <a:rPr lang="es-MX" dirty="0" smtClean="0">
                <a:solidFill>
                  <a:schemeClr val="bg1"/>
                </a:solidFill>
              </a:rPr>
              <a:t>Que </a:t>
            </a:r>
            <a:r>
              <a:rPr lang="es-MX" dirty="0">
                <a:solidFill>
                  <a:schemeClr val="bg1"/>
                </a:solidFill>
              </a:rPr>
              <a:t>el </a:t>
            </a:r>
            <a:r>
              <a:rPr lang="es-MX" dirty="0" smtClean="0">
                <a:solidFill>
                  <a:schemeClr val="bg1"/>
                </a:solidFill>
              </a:rPr>
              <a:t>discente entienda </a:t>
            </a:r>
            <a:r>
              <a:rPr lang="es-MX" dirty="0">
                <a:solidFill>
                  <a:schemeClr val="bg1"/>
                </a:solidFill>
              </a:rPr>
              <a:t>y maneje </a:t>
            </a:r>
            <a:r>
              <a:rPr lang="es-MX" dirty="0" smtClean="0">
                <a:solidFill>
                  <a:schemeClr val="bg1"/>
                </a:solidFill>
              </a:rPr>
              <a:t>al Derecho Penal como </a:t>
            </a:r>
            <a:r>
              <a:rPr lang="es-MX" dirty="0">
                <a:solidFill>
                  <a:schemeClr val="bg1"/>
                </a:solidFill>
              </a:rPr>
              <a:t>la </a:t>
            </a:r>
            <a:r>
              <a:rPr lang="es-MX" dirty="0" smtClean="0">
                <a:solidFill>
                  <a:schemeClr val="bg1"/>
                </a:solidFill>
              </a:rPr>
              <a:t>“</a:t>
            </a:r>
            <a:r>
              <a:rPr lang="es-MX" dirty="0">
                <a:solidFill>
                  <a:schemeClr val="bg1"/>
                </a:solidFill>
              </a:rPr>
              <a:t>Ú</a:t>
            </a:r>
            <a:r>
              <a:rPr lang="es-MX" dirty="0" smtClean="0">
                <a:solidFill>
                  <a:schemeClr val="bg1"/>
                </a:solidFill>
              </a:rPr>
              <a:t>ltima Ratio”.</a:t>
            </a:r>
            <a:endParaRPr lang="es-MX" dirty="0">
              <a:solidFill>
                <a:schemeClr val="bg1"/>
              </a:solidFill>
            </a:endParaRPr>
          </a:p>
        </p:txBody>
      </p:sp>
      <p:sp>
        <p:nvSpPr>
          <p:cNvPr id="5" name="CuadroTexto 4"/>
          <p:cNvSpPr txBox="1"/>
          <p:nvPr/>
        </p:nvSpPr>
        <p:spPr>
          <a:xfrm>
            <a:off x="3132498" y="356785"/>
            <a:ext cx="7432895" cy="584775"/>
          </a:xfrm>
          <a:prstGeom prst="rect">
            <a:avLst/>
          </a:prstGeom>
          <a:noFill/>
        </p:spPr>
        <p:txBody>
          <a:bodyPr wrap="square" rtlCol="0">
            <a:spAutoFit/>
          </a:bodyPr>
          <a:lstStyle/>
          <a:p>
            <a:r>
              <a:rPr lang="es-MX" sz="3200" b="1" dirty="0" smtClean="0">
                <a:solidFill>
                  <a:schemeClr val="bg1"/>
                </a:solidFill>
              </a:rPr>
              <a:t>Unidad de Competencia 1</a:t>
            </a:r>
            <a:endParaRPr lang="es-MX" sz="3200" b="1" dirty="0">
              <a:solidFill>
                <a:schemeClr val="bg1"/>
              </a:solidFill>
            </a:endParaRPr>
          </a:p>
        </p:txBody>
      </p:sp>
    </p:spTree>
    <p:extLst>
      <p:ext uri="{BB962C8B-B14F-4D97-AF65-F5344CB8AC3E}">
        <p14:creationId xmlns:p14="http://schemas.microsoft.com/office/powerpoint/2010/main" val="22248739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367888" y="407407"/>
            <a:ext cx="8510258" cy="646331"/>
          </a:xfrm>
          <a:prstGeom prst="rect">
            <a:avLst/>
          </a:prstGeom>
          <a:noFill/>
        </p:spPr>
        <p:txBody>
          <a:bodyPr wrap="square" rtlCol="0">
            <a:spAutoFit/>
          </a:bodyPr>
          <a:lstStyle/>
          <a:p>
            <a:r>
              <a:rPr lang="es-MX" sz="3600" b="1" dirty="0" smtClean="0">
                <a:solidFill>
                  <a:schemeClr val="bg1"/>
                </a:solidFill>
              </a:rPr>
              <a:t>Estrategias didácticas </a:t>
            </a:r>
            <a:endParaRPr lang="es-MX" sz="3600" b="1" dirty="0">
              <a:solidFill>
                <a:schemeClr val="bg1"/>
              </a:solidFill>
            </a:endParaRPr>
          </a:p>
        </p:txBody>
      </p:sp>
      <p:sp>
        <p:nvSpPr>
          <p:cNvPr id="5" name="CuadroTexto 4"/>
          <p:cNvSpPr txBox="1"/>
          <p:nvPr/>
        </p:nvSpPr>
        <p:spPr>
          <a:xfrm>
            <a:off x="642797" y="1502875"/>
            <a:ext cx="11153869" cy="2585323"/>
          </a:xfrm>
          <a:prstGeom prst="rect">
            <a:avLst/>
          </a:prstGeom>
          <a:noFill/>
        </p:spPr>
        <p:txBody>
          <a:bodyPr wrap="square" rtlCol="0">
            <a:spAutoFit/>
          </a:bodyPr>
          <a:lstStyle/>
          <a:p>
            <a:pPr marL="285750" indent="-285750">
              <a:buFont typeface="Arial" panose="020B0604020202020204" pitchFamily="34" charset="0"/>
              <a:buChar char="•"/>
            </a:pPr>
            <a:r>
              <a:rPr lang="es-MX" dirty="0" smtClean="0">
                <a:solidFill>
                  <a:schemeClr val="bg1"/>
                </a:solidFill>
              </a:rPr>
              <a:t>Al </a:t>
            </a:r>
            <a:r>
              <a:rPr lang="es-MX" dirty="0">
                <a:solidFill>
                  <a:schemeClr val="bg1"/>
                </a:solidFill>
              </a:rPr>
              <a:t>iniciar la </a:t>
            </a:r>
            <a:r>
              <a:rPr lang="es-MX" dirty="0" smtClean="0">
                <a:solidFill>
                  <a:schemeClr val="bg1"/>
                </a:solidFill>
              </a:rPr>
              <a:t>sesión</a:t>
            </a:r>
            <a:r>
              <a:rPr lang="es-MX" dirty="0">
                <a:solidFill>
                  <a:schemeClr val="bg1"/>
                </a:solidFill>
              </a:rPr>
              <a:t>, el </a:t>
            </a:r>
            <a:r>
              <a:rPr lang="es-MX" dirty="0" smtClean="0">
                <a:solidFill>
                  <a:schemeClr val="bg1"/>
                </a:solidFill>
              </a:rPr>
              <a:t>docente realizará </a:t>
            </a:r>
            <a:r>
              <a:rPr lang="es-MX" dirty="0">
                <a:solidFill>
                  <a:schemeClr val="bg1"/>
                </a:solidFill>
              </a:rPr>
              <a:t>la presentación </a:t>
            </a:r>
            <a:r>
              <a:rPr lang="es-MX" dirty="0" smtClean="0">
                <a:solidFill>
                  <a:schemeClr val="bg1"/>
                </a:solidFill>
              </a:rPr>
              <a:t>del tema </a:t>
            </a:r>
            <a:r>
              <a:rPr lang="es-MX" dirty="0">
                <a:solidFill>
                  <a:schemeClr val="bg1"/>
                </a:solidFill>
              </a:rPr>
              <a:t>de estudio, motivando </a:t>
            </a:r>
            <a:r>
              <a:rPr lang="es-MX" dirty="0" smtClean="0">
                <a:solidFill>
                  <a:schemeClr val="bg1"/>
                </a:solidFill>
              </a:rPr>
              <a:t>la</a:t>
            </a:r>
            <a:r>
              <a:rPr lang="es-MX" dirty="0">
                <a:solidFill>
                  <a:schemeClr val="bg1"/>
                </a:solidFill>
              </a:rPr>
              <a:t> </a:t>
            </a:r>
            <a:r>
              <a:rPr lang="es-MX" dirty="0" smtClean="0">
                <a:solidFill>
                  <a:schemeClr val="bg1"/>
                </a:solidFill>
              </a:rPr>
              <a:t>participación </a:t>
            </a:r>
            <a:r>
              <a:rPr lang="es-MX" dirty="0">
                <a:solidFill>
                  <a:schemeClr val="bg1"/>
                </a:solidFill>
              </a:rPr>
              <a:t>de los </a:t>
            </a:r>
            <a:r>
              <a:rPr lang="es-MX" dirty="0" smtClean="0">
                <a:solidFill>
                  <a:schemeClr val="bg1"/>
                </a:solidFill>
              </a:rPr>
              <a:t>discentes mediante </a:t>
            </a:r>
            <a:r>
              <a:rPr lang="es-MX" dirty="0">
                <a:solidFill>
                  <a:schemeClr val="bg1"/>
                </a:solidFill>
              </a:rPr>
              <a:t>el intercambio </a:t>
            </a:r>
            <a:r>
              <a:rPr lang="es-MX" dirty="0" smtClean="0">
                <a:solidFill>
                  <a:schemeClr val="bg1"/>
                </a:solidFill>
              </a:rPr>
              <a:t>de conocimientos</a:t>
            </a:r>
            <a:r>
              <a:rPr lang="es-MX" dirty="0">
                <a:solidFill>
                  <a:schemeClr val="bg1"/>
                </a:solidFill>
              </a:rPr>
              <a:t>, con la ayuda </a:t>
            </a:r>
            <a:r>
              <a:rPr lang="es-MX" dirty="0" smtClean="0">
                <a:solidFill>
                  <a:schemeClr val="bg1"/>
                </a:solidFill>
              </a:rPr>
              <a:t>del docente</a:t>
            </a:r>
            <a:r>
              <a:rPr lang="es-MX" dirty="0">
                <a:solidFill>
                  <a:schemeClr val="bg1"/>
                </a:solidFill>
              </a:rPr>
              <a:t>, se </a:t>
            </a:r>
            <a:r>
              <a:rPr lang="es-MX" dirty="0" smtClean="0">
                <a:solidFill>
                  <a:schemeClr val="bg1"/>
                </a:solidFill>
              </a:rPr>
              <a:t>efectuará </a:t>
            </a:r>
            <a:r>
              <a:rPr lang="es-MX" dirty="0">
                <a:solidFill>
                  <a:schemeClr val="bg1"/>
                </a:solidFill>
              </a:rPr>
              <a:t>el </a:t>
            </a:r>
            <a:r>
              <a:rPr lang="es-MX" dirty="0" smtClean="0">
                <a:solidFill>
                  <a:schemeClr val="bg1"/>
                </a:solidFill>
              </a:rPr>
              <a:t>análisis y </a:t>
            </a:r>
            <a:r>
              <a:rPr lang="es-MX" dirty="0">
                <a:solidFill>
                  <a:schemeClr val="bg1"/>
                </a:solidFill>
              </a:rPr>
              <a:t>retroalimentación, así </a:t>
            </a:r>
            <a:r>
              <a:rPr lang="es-MX" dirty="0" smtClean="0">
                <a:solidFill>
                  <a:schemeClr val="bg1"/>
                </a:solidFill>
              </a:rPr>
              <a:t>como se fomentará </a:t>
            </a:r>
            <a:r>
              <a:rPr lang="es-MX" dirty="0">
                <a:solidFill>
                  <a:schemeClr val="bg1"/>
                </a:solidFill>
              </a:rPr>
              <a:t>el intercambio </a:t>
            </a:r>
            <a:r>
              <a:rPr lang="es-MX" dirty="0" smtClean="0">
                <a:solidFill>
                  <a:schemeClr val="bg1"/>
                </a:solidFill>
              </a:rPr>
              <a:t>de preguntas </a:t>
            </a:r>
            <a:r>
              <a:rPr lang="es-MX" dirty="0">
                <a:solidFill>
                  <a:schemeClr val="bg1"/>
                </a:solidFill>
              </a:rPr>
              <a:t>y respuestas, </a:t>
            </a:r>
            <a:r>
              <a:rPr lang="es-MX" dirty="0" smtClean="0">
                <a:solidFill>
                  <a:schemeClr val="bg1"/>
                </a:solidFill>
              </a:rPr>
              <a:t>al término </a:t>
            </a:r>
            <a:r>
              <a:rPr lang="es-MX" dirty="0">
                <a:solidFill>
                  <a:schemeClr val="bg1"/>
                </a:solidFill>
              </a:rPr>
              <a:t>de la sesión el </a:t>
            </a:r>
            <a:r>
              <a:rPr lang="es-MX" dirty="0" smtClean="0">
                <a:solidFill>
                  <a:schemeClr val="bg1"/>
                </a:solidFill>
              </a:rPr>
              <a:t>docente realizará </a:t>
            </a:r>
            <a:r>
              <a:rPr lang="es-MX" dirty="0">
                <a:solidFill>
                  <a:schemeClr val="bg1"/>
                </a:solidFill>
              </a:rPr>
              <a:t>las conclusiones</a:t>
            </a:r>
            <a:r>
              <a:rPr lang="es-MX" dirty="0" smtClean="0">
                <a:solidFill>
                  <a:schemeClr val="bg1"/>
                </a:solidFill>
              </a:rPr>
              <a:t>.</a:t>
            </a:r>
          </a:p>
          <a:p>
            <a:endParaRPr lang="es-MX" dirty="0">
              <a:solidFill>
                <a:schemeClr val="bg1"/>
              </a:solidFill>
            </a:endParaRPr>
          </a:p>
          <a:p>
            <a:pPr marL="285750" indent="-285750">
              <a:buFont typeface="Arial" panose="020B0604020202020204" pitchFamily="34" charset="0"/>
              <a:buChar char="•"/>
            </a:pPr>
            <a:r>
              <a:rPr lang="es-MX" dirty="0">
                <a:solidFill>
                  <a:schemeClr val="bg1"/>
                </a:solidFill>
              </a:rPr>
              <a:t>Es recomendable continuar </a:t>
            </a:r>
            <a:r>
              <a:rPr lang="es-MX" dirty="0" smtClean="0">
                <a:solidFill>
                  <a:schemeClr val="bg1"/>
                </a:solidFill>
              </a:rPr>
              <a:t>con una </a:t>
            </a:r>
            <a:r>
              <a:rPr lang="es-MX" dirty="0">
                <a:solidFill>
                  <a:schemeClr val="bg1"/>
                </a:solidFill>
              </a:rPr>
              <a:t>clase conferencia por </a:t>
            </a:r>
            <a:r>
              <a:rPr lang="es-MX" dirty="0" smtClean="0">
                <a:solidFill>
                  <a:schemeClr val="bg1"/>
                </a:solidFill>
              </a:rPr>
              <a:t>parte del </a:t>
            </a:r>
            <a:r>
              <a:rPr lang="es-MX" dirty="0">
                <a:solidFill>
                  <a:schemeClr val="bg1"/>
                </a:solidFill>
              </a:rPr>
              <a:t>docente con </a:t>
            </a:r>
            <a:r>
              <a:rPr lang="es-MX" dirty="0" smtClean="0">
                <a:solidFill>
                  <a:schemeClr val="bg1"/>
                </a:solidFill>
              </a:rPr>
              <a:t>participación del </a:t>
            </a:r>
            <a:r>
              <a:rPr lang="es-MX" dirty="0">
                <a:solidFill>
                  <a:schemeClr val="bg1"/>
                </a:solidFill>
              </a:rPr>
              <a:t>discente a través </a:t>
            </a:r>
            <a:r>
              <a:rPr lang="es-MX" dirty="0" smtClean="0">
                <a:solidFill>
                  <a:schemeClr val="bg1"/>
                </a:solidFill>
              </a:rPr>
              <a:t>de preguntas </a:t>
            </a:r>
            <a:r>
              <a:rPr lang="es-MX" dirty="0">
                <a:solidFill>
                  <a:schemeClr val="bg1"/>
                </a:solidFill>
              </a:rPr>
              <a:t>y conclusiones</a:t>
            </a:r>
            <a:r>
              <a:rPr lang="es-MX" dirty="0" smtClean="0">
                <a:solidFill>
                  <a:schemeClr val="bg1"/>
                </a:solidFill>
              </a:rPr>
              <a:t>.</a:t>
            </a:r>
          </a:p>
          <a:p>
            <a:endParaRPr lang="es-MX" dirty="0">
              <a:solidFill>
                <a:schemeClr val="bg1"/>
              </a:solidFill>
            </a:endParaRPr>
          </a:p>
          <a:p>
            <a:pPr marL="285750" indent="-285750">
              <a:buFont typeface="Arial" panose="020B0604020202020204" pitchFamily="34" charset="0"/>
              <a:buChar char="•"/>
            </a:pPr>
            <a:r>
              <a:rPr lang="es-MX" dirty="0">
                <a:solidFill>
                  <a:schemeClr val="bg1"/>
                </a:solidFill>
              </a:rPr>
              <a:t>Las conclusiones se </a:t>
            </a:r>
            <a:r>
              <a:rPr lang="es-MX" dirty="0" smtClean="0">
                <a:solidFill>
                  <a:schemeClr val="bg1"/>
                </a:solidFill>
              </a:rPr>
              <a:t>presentan por </a:t>
            </a:r>
            <a:r>
              <a:rPr lang="es-MX" dirty="0">
                <a:solidFill>
                  <a:schemeClr val="bg1"/>
                </a:solidFill>
              </a:rPr>
              <a:t>alumno y en grupo, y </a:t>
            </a:r>
            <a:r>
              <a:rPr lang="es-MX" dirty="0" smtClean="0">
                <a:solidFill>
                  <a:schemeClr val="bg1"/>
                </a:solidFill>
              </a:rPr>
              <a:t>se elaboran </a:t>
            </a:r>
            <a:r>
              <a:rPr lang="es-MX" dirty="0">
                <a:solidFill>
                  <a:schemeClr val="bg1"/>
                </a:solidFill>
              </a:rPr>
              <a:t>al final del </a:t>
            </a:r>
            <a:r>
              <a:rPr lang="es-MX" dirty="0" smtClean="0">
                <a:solidFill>
                  <a:schemeClr val="bg1"/>
                </a:solidFill>
              </a:rPr>
              <a:t>tema.</a:t>
            </a:r>
            <a:endParaRPr lang="es-MX" dirty="0">
              <a:solidFill>
                <a:schemeClr val="bg1"/>
              </a:solidFill>
            </a:endParaRPr>
          </a:p>
        </p:txBody>
      </p:sp>
    </p:spTree>
    <p:extLst>
      <p:ext uri="{BB962C8B-B14F-4D97-AF65-F5344CB8AC3E}">
        <p14:creationId xmlns:p14="http://schemas.microsoft.com/office/powerpoint/2010/main" val="25492025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p:cNvSpPr txBox="1"/>
          <p:nvPr/>
        </p:nvSpPr>
        <p:spPr>
          <a:xfrm>
            <a:off x="528547" y="1295773"/>
            <a:ext cx="10728101" cy="2308324"/>
          </a:xfrm>
          <a:prstGeom prst="rect">
            <a:avLst/>
          </a:prstGeom>
          <a:noFill/>
        </p:spPr>
        <p:txBody>
          <a:bodyPr wrap="square" rtlCol="0">
            <a:spAutoFit/>
          </a:bodyPr>
          <a:lstStyle/>
          <a:p>
            <a:pPr algn="just"/>
            <a:r>
              <a:rPr lang="es-MX" sz="2400" dirty="0" smtClean="0">
                <a:solidFill>
                  <a:schemeClr val="bg1"/>
                </a:solidFill>
              </a:rPr>
              <a:t>En </a:t>
            </a:r>
            <a:r>
              <a:rPr lang="es-MX" sz="2400" dirty="0">
                <a:solidFill>
                  <a:schemeClr val="bg1"/>
                </a:solidFill>
              </a:rPr>
              <a:t>esta área del conocimiento humano, no jurídica, existen fundamentos que dan luz al Derecho Penal, como la valoración de determinados bienes jurídicos tutelados por el Derecho Penal.</a:t>
            </a:r>
            <a:br>
              <a:rPr lang="es-MX" sz="2400" dirty="0">
                <a:solidFill>
                  <a:schemeClr val="bg1"/>
                </a:solidFill>
              </a:rPr>
            </a:br>
            <a:endParaRPr lang="es-MX" sz="2400" dirty="0" smtClean="0">
              <a:solidFill>
                <a:schemeClr val="bg1"/>
              </a:solidFill>
            </a:endParaRPr>
          </a:p>
          <a:p>
            <a:pPr algn="just"/>
            <a:r>
              <a:rPr lang="es-MX" sz="2400" dirty="0">
                <a:solidFill>
                  <a:schemeClr val="bg1"/>
                </a:solidFill>
              </a:rPr>
              <a:t/>
            </a:r>
            <a:br>
              <a:rPr lang="es-MX" sz="2400" dirty="0">
                <a:solidFill>
                  <a:schemeClr val="bg1"/>
                </a:solidFill>
              </a:rPr>
            </a:br>
            <a:endParaRPr lang="es-MX" sz="2400" dirty="0">
              <a:solidFill>
                <a:schemeClr val="bg1"/>
              </a:solidFill>
            </a:endParaRPr>
          </a:p>
        </p:txBody>
      </p:sp>
      <p:pic>
        <p:nvPicPr>
          <p:cNvPr id="2" name="Imagen 1"/>
          <p:cNvPicPr>
            <a:picLocks noChangeAspect="1"/>
          </p:cNvPicPr>
          <p:nvPr/>
        </p:nvPicPr>
        <p:blipFill>
          <a:blip r:embed="rId2"/>
          <a:stretch>
            <a:fillRect/>
          </a:stretch>
        </p:blipFill>
        <p:spPr>
          <a:xfrm>
            <a:off x="2511519" y="2506923"/>
            <a:ext cx="6657975" cy="3514725"/>
          </a:xfrm>
          <a:prstGeom prst="rect">
            <a:avLst/>
          </a:prstGeom>
        </p:spPr>
      </p:pic>
      <p:pic>
        <p:nvPicPr>
          <p:cNvPr id="1026" name="Picture 2" descr="Resultado de imagen para filosofia 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89649" y="0"/>
            <a:ext cx="5410200" cy="1495426"/>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2873829" y="6211669"/>
            <a:ext cx="6096000" cy="646331"/>
          </a:xfrm>
          <a:prstGeom prst="rect">
            <a:avLst/>
          </a:prstGeom>
        </p:spPr>
        <p:txBody>
          <a:bodyPr>
            <a:spAutoFit/>
          </a:bodyPr>
          <a:lstStyle/>
          <a:p>
            <a:r>
              <a:rPr lang="es-MX" dirty="0"/>
              <a:t>http://www.laizquierdadiario.com/IMG/arton51187.jpg</a:t>
            </a:r>
          </a:p>
        </p:txBody>
      </p:sp>
    </p:spTree>
    <p:extLst>
      <p:ext uri="{BB962C8B-B14F-4D97-AF65-F5344CB8AC3E}">
        <p14:creationId xmlns:p14="http://schemas.microsoft.com/office/powerpoint/2010/main" val="98249814"/>
      </p:ext>
    </p:extLst>
  </p:cSld>
  <p:clrMapOvr>
    <a:masterClrMapping/>
  </p:clrMapOvr>
  <p:timing>
    <p:tnLst>
      <p:par>
        <p:cTn id="1" dur="indefinite" restart="never" nodeType="tmRoot"/>
      </p:par>
    </p:tnLst>
  </p:timing>
</p:sld>
</file>

<file path=ppt/theme/theme1.xml><?xml version="1.0" encoding="utf-8"?>
<a:theme xmlns:a="http://schemas.openxmlformats.org/drawingml/2006/main" name="Sector">
  <a:themeElements>
    <a:clrScheme name="Slice">
      <a:dk1>
        <a:sysClr val="windowText" lastClr="000000"/>
      </a:dk1>
      <a:lt1>
        <a:sysClr val="window" lastClr="FFFFFF"/>
      </a:lt1>
      <a:dk2>
        <a:srgbClr val="537D0B"/>
      </a:dk2>
      <a:lt2>
        <a:srgbClr val="A9E257"/>
      </a:lt2>
      <a:accent1>
        <a:srgbClr val="38540A"/>
      </a:accent1>
      <a:accent2>
        <a:srgbClr val="31A274"/>
      </a:accent2>
      <a:accent3>
        <a:srgbClr val="236073"/>
      </a:accent3>
      <a:accent4>
        <a:srgbClr val="6C4D90"/>
      </a:accent4>
      <a:accent5>
        <a:srgbClr val="983C27"/>
      </a:accent5>
      <a:accent6>
        <a:srgbClr val="CD811F"/>
      </a:accent6>
      <a:hlink>
        <a:srgbClr val="293F06"/>
      </a:hlink>
      <a:folHlink>
        <a:srgbClr val="68883A"/>
      </a:folHlink>
    </a:clrScheme>
    <a:fontScheme name="Slice">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9759155-7935-4C61-A06C-C04380D1B16E}"/>
    </a:ext>
  </a:extLst>
</a:theme>
</file>

<file path=docProps/app.xml><?xml version="1.0" encoding="utf-8"?>
<Properties xmlns="http://schemas.openxmlformats.org/officeDocument/2006/extended-properties" xmlns:vt="http://schemas.openxmlformats.org/officeDocument/2006/docPropsVTypes">
  <Template>Slice</Template>
  <TotalTime>1215</TotalTime>
  <Words>1875</Words>
  <Application>Microsoft Office PowerPoint</Application>
  <PresentationFormat>Panorámica</PresentationFormat>
  <Paragraphs>123</Paragraphs>
  <Slides>36</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36</vt:i4>
      </vt:variant>
    </vt:vector>
  </HeadingPairs>
  <TitlesOfParts>
    <vt:vector size="43" baseType="lpstr">
      <vt:lpstr>Arial</vt:lpstr>
      <vt:lpstr>Calibri</vt:lpstr>
      <vt:lpstr>Century Gothic</vt:lpstr>
      <vt:lpstr>Times New Roman</vt:lpstr>
      <vt:lpstr>Tw Cen MT</vt:lpstr>
      <vt:lpstr>Wingdings 3</vt:lpstr>
      <vt:lpstr>Sector</vt:lpstr>
      <vt:lpstr>Presentación de PowerPoint</vt:lpstr>
      <vt:lpstr>Programa de estudios </vt:lpstr>
      <vt:lpstr>Programa de estudios </vt:lpstr>
      <vt:lpstr>Programa de estudios </vt:lpstr>
      <vt:lpstr>Programa de estudios </vt:lpstr>
      <vt:lpstr>Programa de estudios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Referencias bibliográficas</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Lulu</dc:creator>
  <cp:lastModifiedBy>Dr. Martín Reyes</cp:lastModifiedBy>
  <cp:revision>157</cp:revision>
  <dcterms:created xsi:type="dcterms:W3CDTF">2014-09-16T17:41:07Z</dcterms:created>
  <dcterms:modified xsi:type="dcterms:W3CDTF">2016-10-13T00:40:42Z</dcterms:modified>
</cp:coreProperties>
</file>