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381" r:id="rId2"/>
    <p:sldId id="326" r:id="rId3"/>
    <p:sldId id="327" r:id="rId4"/>
    <p:sldId id="328" r:id="rId5"/>
    <p:sldId id="329" r:id="rId6"/>
    <p:sldId id="331" r:id="rId7"/>
    <p:sldId id="330" r:id="rId8"/>
    <p:sldId id="332" r:id="rId9"/>
    <p:sldId id="333" r:id="rId10"/>
    <p:sldId id="334" r:id="rId11"/>
    <p:sldId id="335" r:id="rId12"/>
    <p:sldId id="336" r:id="rId13"/>
    <p:sldId id="337" r:id="rId14"/>
    <p:sldId id="382" r:id="rId15"/>
    <p:sldId id="338" r:id="rId16"/>
    <p:sldId id="339" r:id="rId17"/>
    <p:sldId id="340" r:id="rId18"/>
    <p:sldId id="341" r:id="rId19"/>
    <p:sldId id="391" r:id="rId20"/>
    <p:sldId id="392" r:id="rId21"/>
    <p:sldId id="393" r:id="rId22"/>
    <p:sldId id="383" r:id="rId23"/>
    <p:sldId id="351" r:id="rId24"/>
    <p:sldId id="352" r:id="rId25"/>
    <p:sldId id="384" r:id="rId26"/>
    <p:sldId id="353" r:id="rId27"/>
    <p:sldId id="354" r:id="rId28"/>
    <p:sldId id="356" r:id="rId29"/>
    <p:sldId id="357" r:id="rId30"/>
    <p:sldId id="359" r:id="rId31"/>
    <p:sldId id="358" r:id="rId32"/>
    <p:sldId id="360" r:id="rId33"/>
    <p:sldId id="361" r:id="rId34"/>
    <p:sldId id="362" r:id="rId35"/>
    <p:sldId id="385" r:id="rId36"/>
    <p:sldId id="363" r:id="rId37"/>
    <p:sldId id="364" r:id="rId38"/>
    <p:sldId id="386" r:id="rId39"/>
    <p:sldId id="365" r:id="rId40"/>
    <p:sldId id="367" r:id="rId41"/>
    <p:sldId id="368" r:id="rId42"/>
    <p:sldId id="396" r:id="rId43"/>
    <p:sldId id="397" r:id="rId44"/>
    <p:sldId id="390" r:id="rId45"/>
    <p:sldId id="370" r:id="rId46"/>
    <p:sldId id="398" r:id="rId47"/>
    <p:sldId id="399" r:id="rId48"/>
    <p:sldId id="371" r:id="rId49"/>
    <p:sldId id="372" r:id="rId50"/>
    <p:sldId id="373" r:id="rId51"/>
    <p:sldId id="374" r:id="rId52"/>
    <p:sldId id="375" r:id="rId53"/>
    <p:sldId id="376" r:id="rId54"/>
    <p:sldId id="388" r:id="rId55"/>
    <p:sldId id="389" r:id="rId56"/>
    <p:sldId id="378" r:id="rId57"/>
    <p:sldId id="379" r:id="rId58"/>
    <p:sldId id="380" r:id="rId59"/>
    <p:sldId id="401" r:id="rId6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78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6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73BCA-1219-428A-A600-8D7EA2DE5A7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F12F7-69FC-4950-98E5-0DDD9FC61F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927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F12F7-69FC-4950-98E5-0DDD9FC61F62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3639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82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6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1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8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63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9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5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6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75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DEA78D7-B42E-4F07-8CC3-6D75467C1C3B}" type="datetimeFigureOut">
              <a:rPr lang="es-MX" smtClean="0">
                <a:solidFill>
                  <a:srgbClr val="DEF5FA"/>
                </a:solidFill>
              </a:rPr>
              <a:pPr/>
              <a:t>12/10/2016</a:t>
            </a:fld>
            <a:endParaRPr lang="es-MX">
              <a:solidFill>
                <a:srgbClr val="DEF5FA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>
              <a:solidFill>
                <a:srgbClr val="DEF5FA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39F39A6-0A26-43CD-BC3C-11C66EC6A271}" type="slidenum">
              <a:rPr lang="es-MX" smtClean="0">
                <a:solidFill>
                  <a:srgbClr val="DEF5FA"/>
                </a:solidFill>
              </a:rPr>
              <a:pPr/>
              <a:t>‹Nº›</a:t>
            </a:fld>
            <a:endParaRPr lang="es-MX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0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50888" y="1936750"/>
            <a:ext cx="7777162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 dirty="0"/>
              <a:t>FACULTAD DE  </a:t>
            </a:r>
            <a:r>
              <a:rPr lang="es-MX" altLang="es-MX" b="1" dirty="0" smtClean="0"/>
              <a:t>MEDICINA</a:t>
            </a:r>
          </a:p>
          <a:p>
            <a:pPr algn="ctr" eaLnBrk="1" hangingPunct="1"/>
            <a:r>
              <a:rPr lang="es-MX" altLang="es-MX" sz="1000" b="1" dirty="0"/>
              <a:t/>
            </a:r>
            <a:br>
              <a:rPr lang="es-MX" altLang="es-MX" sz="1000" b="1" dirty="0"/>
            </a:br>
            <a:r>
              <a:rPr lang="es-MX" altLang="es-MX" sz="2000" b="1" dirty="0" smtClean="0"/>
              <a:t>Título: “HERNIA </a:t>
            </a:r>
            <a:r>
              <a:rPr lang="es-MX" altLang="es-MX" sz="2000" b="1" dirty="0" smtClean="0"/>
              <a:t>HIATAL Y ENFERMEDAD POR REFLUJO </a:t>
            </a:r>
          </a:p>
          <a:p>
            <a:pPr algn="ctr" eaLnBrk="1" hangingPunct="1"/>
            <a:r>
              <a:rPr lang="es-MX" altLang="es-MX" sz="2000" b="1" dirty="0" smtClean="0"/>
              <a:t>GASTRO </a:t>
            </a:r>
            <a:r>
              <a:rPr lang="es-MX" altLang="es-MX" sz="2000" b="1" dirty="0" smtClean="0"/>
              <a:t>ESOFÁGICO”</a:t>
            </a:r>
          </a:p>
          <a:p>
            <a:pPr algn="ctr" eaLnBrk="1" hangingPunct="1"/>
            <a:r>
              <a:rPr lang="es-MX" altLang="es-MX" sz="2000" b="1" dirty="0" smtClean="0"/>
              <a:t>Unidad I; Tema 2 y 3</a:t>
            </a:r>
            <a:endParaRPr lang="es-MX" altLang="es-MX" sz="2000" b="1" dirty="0" smtClean="0"/>
          </a:p>
          <a:p>
            <a:pPr algn="ctr" eaLnBrk="1" hangingPunct="1"/>
            <a:r>
              <a:rPr lang="es-MX" altLang="es-MX" sz="2000" b="1" dirty="0" smtClean="0"/>
              <a:t>Unidad de aprendizaje</a:t>
            </a:r>
            <a:r>
              <a:rPr lang="es-MX" altLang="es-MX" sz="2000" b="1" dirty="0"/>
              <a:t>: G</a:t>
            </a:r>
            <a:r>
              <a:rPr lang="es-MX" altLang="es-MX" sz="2000" b="1" dirty="0" smtClean="0"/>
              <a:t>astroenterología</a:t>
            </a:r>
          </a:p>
          <a:p>
            <a:pPr algn="ctr" eaLnBrk="1" hangingPunct="1"/>
            <a:r>
              <a:rPr lang="es-MX" altLang="es-MX" sz="2000" b="1" dirty="0" smtClean="0"/>
              <a:t>Programa educativo: Médico Cirujano</a:t>
            </a:r>
          </a:p>
          <a:p>
            <a:pPr algn="ctr" eaLnBrk="1" hangingPunct="1"/>
            <a:r>
              <a:rPr lang="es-MX" altLang="es-MX" sz="2000" b="1" dirty="0" smtClean="0"/>
              <a:t>Espacio académico: Facultad de Medicina</a:t>
            </a:r>
            <a:endParaRPr lang="es-MX" altLang="es-MX" sz="2000" b="1" dirty="0" smtClean="0"/>
          </a:p>
          <a:p>
            <a:pPr algn="ctr" eaLnBrk="1" hangingPunct="1"/>
            <a:endParaRPr lang="es-MX" altLang="es-MX" sz="1600" b="1" dirty="0" smtClean="0"/>
          </a:p>
          <a:p>
            <a:pPr algn="ctr" eaLnBrk="1" hangingPunct="1"/>
            <a:r>
              <a:rPr lang="es-MX" altLang="es-MX" sz="1600" b="1" dirty="0" smtClean="0"/>
              <a:t>TIPO </a:t>
            </a:r>
            <a:r>
              <a:rPr lang="es-MX" altLang="es-MX" sz="1600" b="1" dirty="0"/>
              <a:t>DE UNIDAD DE APRENDIZAJE: </a:t>
            </a:r>
            <a:r>
              <a:rPr lang="es-MX" altLang="es-MX" sz="1600" b="1" dirty="0" smtClean="0"/>
              <a:t>CURSO-TALLER</a:t>
            </a:r>
            <a:r>
              <a:rPr lang="es-MX" altLang="es-MX" sz="1600" b="1" dirty="0"/>
              <a:t/>
            </a:r>
            <a:br>
              <a:rPr lang="es-MX" altLang="es-MX" sz="1600" b="1" dirty="0"/>
            </a:br>
            <a:endParaRPr lang="es-MX" altLang="es-MX" sz="1600" b="1" dirty="0"/>
          </a:p>
          <a:p>
            <a:pPr algn="ctr" eaLnBrk="1" hangingPunct="1"/>
            <a:r>
              <a:rPr lang="es-MX" altLang="es-MX" sz="1600" b="1" dirty="0"/>
              <a:t>TOTAL DE CRÉDITOS: </a:t>
            </a:r>
            <a:r>
              <a:rPr lang="es-MX" altLang="es-MX" sz="1600" b="1" dirty="0" smtClean="0"/>
              <a:t>14</a:t>
            </a:r>
          </a:p>
          <a:p>
            <a:pPr algn="ctr" eaLnBrk="1" hangingPunct="1"/>
            <a:r>
              <a:rPr lang="es-MX" altLang="es-MX" sz="1600" b="1" dirty="0" smtClean="0"/>
              <a:t>Responsable de la elaboración: E. en M.I. Graciela Moreno </a:t>
            </a:r>
            <a:r>
              <a:rPr lang="es-MX" altLang="es-MX" sz="1600" b="1" dirty="0" err="1" smtClean="0"/>
              <a:t>Aguila</a:t>
            </a:r>
            <a:r>
              <a:rPr lang="es-MX" altLang="es-MX" sz="1600" b="1" dirty="0"/>
              <a:t/>
            </a:r>
            <a:br>
              <a:rPr lang="es-MX" altLang="es-MX" sz="1600" b="1" dirty="0"/>
            </a:br>
            <a:r>
              <a:rPr lang="es-MX" altLang="es-MX" sz="1600" b="1" dirty="0" smtClean="0"/>
              <a:t>Fecha de elaboración: 9 de octubre de 2016</a:t>
            </a:r>
            <a:endParaRPr lang="es-MX" altLang="es-MX" sz="2000" b="1" dirty="0" smtClean="0"/>
          </a:p>
          <a:p>
            <a:pPr algn="r" eaLnBrk="1" hangingPunct="1"/>
            <a:endParaRPr lang="es-MX" altLang="es-MX" sz="1400" b="1" dirty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8002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5 CuadroTexto"/>
          <p:cNvSpPr txBox="1">
            <a:spLocks noChangeArrowheads="1"/>
          </p:cNvSpPr>
          <p:nvPr/>
        </p:nvSpPr>
        <p:spPr bwMode="auto">
          <a:xfrm>
            <a:off x="2195513" y="692150"/>
            <a:ext cx="48244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 dirty="0">
                <a:solidFill>
                  <a:srgbClr val="00B050"/>
                </a:solidFill>
              </a:rPr>
              <a:t>UNIVERSIDAD AUTÓNOMA DEL ESTADO DE MÉXICO</a:t>
            </a:r>
            <a:endParaRPr lang="es-MX" altLang="es-MX" sz="2000" dirty="0"/>
          </a:p>
        </p:txBody>
      </p:sp>
    </p:spTree>
    <p:extLst>
      <p:ext uri="{BB962C8B-B14F-4D97-AF65-F5344CB8AC3E}">
        <p14:creationId xmlns:p14="http://schemas.microsoft.com/office/powerpoint/2010/main" val="12446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8580" indent="0" algn="just">
              <a:buNone/>
            </a:pPr>
            <a:r>
              <a:rPr lang="es-MX" sz="4000" b="1" dirty="0" smtClean="0"/>
              <a:t>II. </a:t>
            </a:r>
            <a:r>
              <a:rPr lang="es-MX" sz="3500" b="1" dirty="0" smtClean="0"/>
              <a:t>La </a:t>
            </a:r>
            <a:r>
              <a:rPr lang="es-MX" sz="3500" b="1" i="1" dirty="0" smtClean="0"/>
              <a:t>hernia</a:t>
            </a:r>
            <a:r>
              <a:rPr lang="es-MX" sz="3500" b="1" dirty="0" smtClean="0"/>
              <a:t> </a:t>
            </a:r>
            <a:r>
              <a:rPr lang="es-MX" sz="3500" b="1" i="1" dirty="0" smtClean="0"/>
              <a:t>para esofágica verdadera.</a:t>
            </a:r>
          </a:p>
          <a:p>
            <a:pPr algn="just"/>
            <a:r>
              <a:rPr lang="es-MX" sz="4000" dirty="0" smtClean="0"/>
              <a:t>Representan el 5% de los casos.</a:t>
            </a:r>
          </a:p>
          <a:p>
            <a:pPr algn="just"/>
            <a:r>
              <a:rPr lang="es-MX" sz="4000" dirty="0" smtClean="0"/>
              <a:t>La unión gastroesofágica permanece en su posición normal mientras que una parte del estómago se hernia por detrás de ella a través del hiato esofágico.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954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80728"/>
          </a:xfrm>
        </p:spPr>
        <p:txBody>
          <a:bodyPr/>
          <a:lstStyle/>
          <a:p>
            <a:pPr marL="68580" indent="0"/>
            <a:r>
              <a:rPr lang="es-MX" sz="3600" b="1" i="1" dirty="0"/>
              <a:t>H</a:t>
            </a:r>
            <a:r>
              <a:rPr lang="es-MX" sz="3600" b="1" i="1" dirty="0" smtClean="0"/>
              <a:t>ernia</a:t>
            </a:r>
            <a:r>
              <a:rPr lang="es-MX" sz="3600" b="1" dirty="0" smtClean="0"/>
              <a:t> </a:t>
            </a:r>
            <a:r>
              <a:rPr lang="es-MX" sz="3600" b="1" i="1" dirty="0"/>
              <a:t>para esofágica verdadera.</a:t>
            </a:r>
          </a:p>
        </p:txBody>
      </p:sp>
      <p:pic>
        <p:nvPicPr>
          <p:cNvPr id="14338" name="Picture 2" descr="E:\esófago\01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692696"/>
            <a:ext cx="8892479" cy="6165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86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4000" b="1" dirty="0" smtClean="0"/>
              <a:t>III. La </a:t>
            </a:r>
            <a:r>
              <a:rPr lang="es-MX" sz="4000" b="1" i="1" dirty="0" smtClean="0"/>
              <a:t>hernia</a:t>
            </a:r>
            <a:r>
              <a:rPr lang="es-MX" sz="4000" b="1" dirty="0" smtClean="0"/>
              <a:t> mixta.</a:t>
            </a:r>
            <a:endParaRPr lang="es-MX" sz="4000" b="1" i="1" dirty="0" smtClean="0"/>
          </a:p>
          <a:p>
            <a:pPr algn="just"/>
            <a:r>
              <a:rPr lang="es-MX" sz="4000" dirty="0" smtClean="0"/>
              <a:t>Es una combinación de las hernias  I y II. </a:t>
            </a:r>
          </a:p>
          <a:p>
            <a:pPr algn="just"/>
            <a:r>
              <a:rPr lang="es-MX" sz="4000" dirty="0" smtClean="0"/>
              <a:t>El 	fondo gástrico, el Esfínter Esofágico Inferior y la Unión Esófago Gástrica se desplazan hacia el tórax.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556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3560"/>
            <a:ext cx="8050088" cy="4572000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5122" name="Picture 2" descr="C:\Users\Graciela\Pictures\hernia-de-hiato-9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89248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1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4000" dirty="0" smtClean="0"/>
              <a:t>IV. Es una tipo III que contiene  otros órganos como: colon, Intestino Delgado, bazo, epiplón.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75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14488"/>
            <a:ext cx="7772400" cy="4572000"/>
          </a:xfrm>
        </p:spPr>
        <p:txBody>
          <a:bodyPr/>
          <a:lstStyle/>
          <a:p>
            <a:pPr algn="just"/>
            <a:r>
              <a:rPr lang="es-MX" sz="3600" dirty="0" smtClean="0"/>
              <a:t>Son frecuentes a partir de la 6ª  década de la vida.</a:t>
            </a:r>
          </a:p>
          <a:p>
            <a:pPr algn="just"/>
            <a:r>
              <a:rPr lang="es-MX" sz="3600" dirty="0" smtClean="0"/>
              <a:t>La prevalencia es del 60% en personas obesas.</a:t>
            </a:r>
          </a:p>
          <a:p>
            <a:pPr algn="just"/>
            <a:r>
              <a:rPr lang="es-MX" sz="3600" dirty="0" smtClean="0"/>
              <a:t>Predomina en hombres.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8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3600" dirty="0" smtClean="0"/>
              <a:t>CUADRO CLÍNICO.</a:t>
            </a:r>
          </a:p>
          <a:p>
            <a:pPr marL="68580" indent="0" algn="just">
              <a:buNone/>
            </a:pPr>
            <a:r>
              <a:rPr lang="es-MX" sz="3600" dirty="0" smtClean="0"/>
              <a:t>Pueden cursar asintomáticas, o bien cursar con:</a:t>
            </a:r>
          </a:p>
          <a:p>
            <a:pPr algn="just"/>
            <a:r>
              <a:rPr lang="es-MX" sz="3600" dirty="0" smtClean="0"/>
              <a:t>Esofagitis por reflujo. </a:t>
            </a:r>
          </a:p>
          <a:p>
            <a:pPr algn="just"/>
            <a:r>
              <a:rPr lang="es-MX" sz="3600" dirty="0" smtClean="0"/>
              <a:t>Disfagia.</a:t>
            </a:r>
          </a:p>
          <a:p>
            <a:pPr algn="just"/>
            <a:r>
              <a:rPr lang="es-MX" sz="3600" dirty="0" smtClean="0"/>
              <a:t>Gastritis.</a:t>
            </a:r>
          </a:p>
          <a:p>
            <a:pPr algn="just"/>
            <a:r>
              <a:rPr lang="es-MX" sz="3600" dirty="0" smtClean="0"/>
              <a:t>Ulceración y pérdida crónica de sangre. </a:t>
            </a:r>
          </a:p>
          <a:p>
            <a:endParaRPr lang="es-MX" sz="36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439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3600" i="1" dirty="0" smtClean="0"/>
              <a:t>Complicaciones.</a:t>
            </a:r>
          </a:p>
          <a:p>
            <a:pPr algn="just"/>
            <a:r>
              <a:rPr lang="es-MX" sz="3600" dirty="0" err="1" smtClean="0"/>
              <a:t>Incarceramiento</a:t>
            </a:r>
            <a:r>
              <a:rPr lang="es-MX" sz="3600" dirty="0" smtClean="0"/>
              <a:t> y estrangulación, originando dolor torácico agudo que puede confundirse con </a:t>
            </a:r>
            <a:r>
              <a:rPr lang="es-MX" sz="3600" dirty="0" err="1" smtClean="0"/>
              <a:t>angor</a:t>
            </a:r>
            <a:r>
              <a:rPr lang="es-MX" sz="3600" dirty="0" smtClean="0"/>
              <a:t>. </a:t>
            </a:r>
          </a:p>
          <a:p>
            <a:pPr algn="just"/>
            <a:r>
              <a:rPr lang="es-MX" sz="3600" dirty="0" smtClean="0"/>
              <a:t>Disfagia y masa mediastínica que exige tratamiento quirúrgico rápido. </a:t>
            </a:r>
          </a:p>
          <a:p>
            <a:pPr marL="6858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36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i="1" dirty="0" smtClean="0"/>
              <a:t>DIAGNÓSTICO.</a:t>
            </a:r>
          </a:p>
          <a:p>
            <a:pPr marL="68580" indent="0" algn="just">
              <a:buNone/>
            </a:pPr>
            <a:r>
              <a:rPr lang="es-MX" i="1" dirty="0" smtClean="0"/>
              <a:t>Se realiza con una adecuada historia clínica y se apoya en estudios de gabinete.</a:t>
            </a:r>
          </a:p>
          <a:p>
            <a:pPr algn="just"/>
            <a:r>
              <a:rPr lang="es-MX" dirty="0" smtClean="0"/>
              <a:t>Cuadro clínico</a:t>
            </a:r>
          </a:p>
          <a:p>
            <a:pPr algn="just"/>
            <a:r>
              <a:rPr lang="es-MX" dirty="0" smtClean="0"/>
              <a:t>Esofagograma con aumento de la presión del abdomen. </a:t>
            </a:r>
          </a:p>
          <a:p>
            <a:pPr algn="just"/>
            <a:r>
              <a:rPr lang="es-MX" dirty="0" smtClean="0"/>
              <a:t>Endoscopía.</a:t>
            </a:r>
          </a:p>
          <a:p>
            <a:pPr algn="just"/>
            <a:r>
              <a:rPr lang="es-MX" dirty="0" smtClean="0"/>
              <a:t>Manometría.</a:t>
            </a:r>
          </a:p>
          <a:p>
            <a:pPr algn="just"/>
            <a:endParaRPr lang="es-MX" dirty="0" smtClean="0"/>
          </a:p>
          <a:p>
            <a:pPr marL="6858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05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C:\Documents and Settings\HP\Mis documentos\Mis imágenes\MANOMETRI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7143800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2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DEF5FA">
                    <a:satMod val="200000"/>
                  </a:srgbClr>
                </a:solidFill>
              </a:rPr>
              <a:t>HERNIA DEL HIATO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3600" b="1" dirty="0" smtClean="0"/>
          </a:p>
          <a:p>
            <a:endParaRPr lang="es-MX" sz="3600" b="1" dirty="0"/>
          </a:p>
          <a:p>
            <a:endParaRPr lang="es-MX" sz="3600" b="1" dirty="0" smtClean="0"/>
          </a:p>
          <a:p>
            <a:r>
              <a:rPr lang="es-MX" sz="3600" b="1" dirty="0" smtClean="0"/>
              <a:t>¿ Que es una Hernia del Hiato?</a:t>
            </a:r>
          </a:p>
          <a:p>
            <a:endParaRPr lang="es-MX" sz="3600" b="1" dirty="0" smtClean="0"/>
          </a:p>
          <a:p>
            <a:pPr marL="68580" indent="0">
              <a:buNone/>
            </a:pP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390946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C:\Documents and Settings\User\Mis documentos\Mis imágenes\f0214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8143932" cy="63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97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7" name="Picture 3" descr="C:\Documents and Settings\User\Mis documentos\Mis imágenes\mamome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828680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99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i="1" dirty="0" smtClean="0"/>
              <a:t>Tratamiento.</a:t>
            </a:r>
          </a:p>
          <a:p>
            <a:pPr marL="68580" indent="0">
              <a:buNone/>
            </a:pPr>
            <a:endParaRPr lang="es-MX" i="1" dirty="0"/>
          </a:p>
          <a:p>
            <a:pPr marL="68580" indent="0">
              <a:buNone/>
            </a:pPr>
            <a:r>
              <a:rPr lang="es-MX" b="1" dirty="0" smtClean="0"/>
              <a:t>E</a:t>
            </a:r>
            <a:r>
              <a:rPr lang="es-MX" dirty="0" smtClean="0"/>
              <a:t>s quirúrgico sobre todo en hernias grandes.</a:t>
            </a:r>
          </a:p>
          <a:p>
            <a:pPr marL="6858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607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 smtClean="0"/>
              <a:t>Enfermedad </a:t>
            </a:r>
            <a:r>
              <a:rPr lang="es-MX" sz="2800" b="1" dirty="0"/>
              <a:t>por Reflujo </a:t>
            </a:r>
            <a:r>
              <a:rPr lang="es-MX" sz="2800" b="1" dirty="0" err="1" smtClean="0"/>
              <a:t>Gastro</a:t>
            </a:r>
            <a:r>
              <a:rPr lang="es-MX" sz="2800" b="1" dirty="0" smtClean="0"/>
              <a:t> Esofágico </a:t>
            </a:r>
            <a:r>
              <a:rPr lang="es-MX" sz="2800" b="1" dirty="0"/>
              <a:t>(ERGE)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/>
              <a:t>E</a:t>
            </a:r>
            <a:r>
              <a:rPr lang="es-MX" sz="3200" dirty="0" smtClean="0"/>
              <a:t>s uno de los trastornos digestivos más frecuentes. </a:t>
            </a:r>
          </a:p>
          <a:p>
            <a:pPr algn="just"/>
            <a:r>
              <a:rPr lang="es-MX" sz="3200" dirty="0"/>
              <a:t>Ocurre cuando se pierde el gradiente de presión entre el </a:t>
            </a:r>
            <a:r>
              <a:rPr lang="es-MX" sz="3200" dirty="0" smtClean="0"/>
              <a:t>Esfínter Esofágico inferior (EEI) </a:t>
            </a:r>
            <a:r>
              <a:rPr lang="es-MX" sz="3200" dirty="0"/>
              <a:t>y el estómago</a:t>
            </a:r>
          </a:p>
          <a:p>
            <a:pPr algn="just"/>
            <a:endParaRPr lang="es-MX" sz="3200" dirty="0" smtClean="0"/>
          </a:p>
          <a:p>
            <a:pPr algn="just">
              <a:buNone/>
            </a:pPr>
            <a:endParaRPr 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5675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b="1" i="1" dirty="0" smtClean="0"/>
              <a:t>Fisiopatología</a:t>
            </a:r>
            <a:endParaRPr lang="es-MX" i="1" dirty="0" smtClean="0"/>
          </a:p>
          <a:p>
            <a:pPr marL="68580" indent="0" algn="just">
              <a:buNone/>
            </a:pPr>
            <a:r>
              <a:rPr lang="es-MX" dirty="0" smtClean="0"/>
              <a:t>Los mecanismos antirreflujo normales son:  </a:t>
            </a:r>
          </a:p>
          <a:p>
            <a:pPr algn="just"/>
            <a:r>
              <a:rPr lang="es-MX" dirty="0" smtClean="0"/>
              <a:t>EEI, diafragma crural y la localización anatómica de la unión gastroesofágica.</a:t>
            </a:r>
          </a:p>
          <a:p>
            <a:pPr algn="just"/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74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El ácido refluido puede llegar  hasta el esófago cervical, rebasar el EES y penetrar en faringe, laringe o tráquea.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Las </a:t>
            </a:r>
            <a:r>
              <a:rPr lang="es-MX" dirty="0"/>
              <a:t>defensas normales de la mucosa </a:t>
            </a:r>
            <a:r>
              <a:rPr lang="es-MX" dirty="0" smtClean="0"/>
              <a:t>son </a:t>
            </a:r>
            <a:r>
              <a:rPr lang="es-MX" dirty="0"/>
              <a:t>incapaces de contrarrestar el daño producido por el ácido, la pepsina o la bilis.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2259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b="1" i="1" dirty="0" smtClean="0"/>
              <a:t>Causas: 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Aumento del volumen gástrico.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Hernia del hiato.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Tabaquismo. 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Medicamentos: Anticolinérgicos, relajantes de la fibra muscular lisa (beta-adrenérgicos, </a:t>
            </a:r>
            <a:r>
              <a:rPr lang="es-MX" dirty="0" err="1" smtClean="0"/>
              <a:t>aminofilina</a:t>
            </a:r>
            <a:r>
              <a:rPr lang="es-MX" dirty="0" smtClean="0"/>
              <a:t>, nitratos, antagonistas del calcio),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795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dirty="0"/>
              <a:t>A</a:t>
            </a:r>
            <a:r>
              <a:rPr lang="es-MX" dirty="0" smtClean="0"/>
              <a:t>umento de la presión gástrica por: obesidad, embarazo, ascitis, cinturones u otras prendas muy ceñidas. 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Por incompetencia del músculo crural diafragmático. 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Destrucción quirúrgica del EEI.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/>
              <a:t>Enfermedades sistémicas como la  Esclerodermia.</a:t>
            </a:r>
          </a:p>
          <a:p>
            <a:pPr algn="just">
              <a:buFont typeface="Wingdings" pitchFamily="2" charset="2"/>
              <a:buChar char="v"/>
            </a:pPr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357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4400" i="1" dirty="0" smtClean="0"/>
              <a:t>Evolución.</a:t>
            </a:r>
          </a:p>
          <a:p>
            <a:pPr marL="68580" indent="0" algn="just">
              <a:buNone/>
            </a:pPr>
            <a:r>
              <a:rPr lang="es-MX" sz="4400" i="1" dirty="0" smtClean="0"/>
              <a:t>Esofagitis leve </a:t>
            </a:r>
            <a:r>
              <a:rPr lang="es-MX" sz="4400" dirty="0" smtClean="0"/>
              <a:t>con</a:t>
            </a:r>
            <a:r>
              <a:rPr lang="es-MX" sz="4400" i="1" dirty="0" smtClean="0"/>
              <a:t> </a:t>
            </a:r>
            <a:r>
              <a:rPr lang="es-MX" sz="4400" dirty="0" smtClean="0"/>
              <a:t>hiperplasia de la capa basal e histológicamente con  granulocitos y/o eosinófilos en la  mucosa.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39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3600" i="1" dirty="0"/>
              <a:t>E</a:t>
            </a:r>
            <a:r>
              <a:rPr lang="es-MX" sz="3600" i="1" dirty="0" smtClean="0"/>
              <a:t>sofagitis erosiva: </a:t>
            </a:r>
          </a:p>
          <a:p>
            <a:pPr algn="just"/>
            <a:r>
              <a:rPr lang="es-MX" sz="3600" dirty="0"/>
              <a:t>M</a:t>
            </a:r>
            <a:r>
              <a:rPr lang="es-MX" sz="3600" dirty="0" smtClean="0"/>
              <a:t>ucosa </a:t>
            </a:r>
            <a:r>
              <a:rPr lang="es-MX" sz="3600" dirty="0" err="1" smtClean="0"/>
              <a:t>hiperemica</a:t>
            </a:r>
            <a:r>
              <a:rPr lang="es-MX" sz="3600" dirty="0" smtClean="0"/>
              <a:t>, friable, hemorrágica, con úlceras lineales superficiales y exudados. </a:t>
            </a:r>
          </a:p>
          <a:p>
            <a:pPr algn="just"/>
            <a:r>
              <a:rPr lang="es-MX" sz="3600" dirty="0" smtClean="0"/>
              <a:t>Histológicamente con </a:t>
            </a:r>
            <a:r>
              <a:rPr lang="es-MX" sz="3600" dirty="0" err="1" smtClean="0"/>
              <a:t>polimorfonucleares</a:t>
            </a:r>
            <a:r>
              <a:rPr lang="es-MX" sz="3600" dirty="0" smtClean="0"/>
              <a:t>  y tejido de granulación</a:t>
            </a:r>
          </a:p>
          <a:p>
            <a:pPr marL="68580" indent="0" algn="just">
              <a:buNone/>
            </a:pPr>
            <a:endParaRPr lang="es-MX" sz="36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67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4400" dirty="0" smtClean="0"/>
              <a:t>La </a:t>
            </a:r>
            <a:r>
              <a:rPr lang="es-MX" sz="4400" i="1" dirty="0" smtClean="0"/>
              <a:t>hernia de hiato </a:t>
            </a:r>
            <a:r>
              <a:rPr lang="es-MX" sz="4400" dirty="0" smtClean="0"/>
              <a:t>es el paso de una parte o de la totalidad del estómago y en raras ocasiones de otras vísceras hacia la cavidad torácica a través del hiato esofágico.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38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E:\esófago\01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-214338"/>
            <a:ext cx="8429684" cy="7429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109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i="1" dirty="0" smtClean="0"/>
              <a:t>Esófago </a:t>
            </a:r>
            <a:r>
              <a:rPr lang="es-MX" i="1" dirty="0"/>
              <a:t>de </a:t>
            </a:r>
            <a:r>
              <a:rPr lang="es-MX" i="1" dirty="0" smtClean="0"/>
              <a:t>Barret.</a:t>
            </a:r>
          </a:p>
          <a:p>
            <a:pPr algn="just"/>
            <a:r>
              <a:rPr lang="es-MX" dirty="0" smtClean="0"/>
              <a:t>Cuando la cicatrización puede ser mediante </a:t>
            </a:r>
            <a:r>
              <a:rPr lang="es-MX" dirty="0" err="1" smtClean="0"/>
              <a:t>metaplasia</a:t>
            </a:r>
            <a:r>
              <a:rPr lang="es-MX" dirty="0" smtClean="0"/>
              <a:t> intestinal. Constituye un factor de riesgo de adenocarcinoma.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05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dirty="0" smtClean="0"/>
              <a:t>La </a:t>
            </a:r>
            <a:r>
              <a:rPr lang="es-MX" sz="2400" i="1" dirty="0" smtClean="0"/>
              <a:t>estenosis péptica </a:t>
            </a:r>
            <a:r>
              <a:rPr lang="es-MX" sz="2400" dirty="0" smtClean="0"/>
              <a:t>es consecuencia de la fibrosis y produce constricción de la luz (se presenta en alrededor de 10% de los pacientes con esofagitis por reflujo no tratada). </a:t>
            </a:r>
          </a:p>
          <a:p>
            <a:pPr algn="just"/>
            <a:endParaRPr lang="es-ES" sz="2400" dirty="0"/>
          </a:p>
        </p:txBody>
      </p:sp>
      <p:pic>
        <p:nvPicPr>
          <p:cNvPr id="7" name="Picture 2" descr="E:\esófago\010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85728"/>
            <a:ext cx="6000760" cy="7000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55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E:\esófago\01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71296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903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3600" b="1" i="1" dirty="0" smtClean="0"/>
              <a:t>Cuadro clínico.</a:t>
            </a:r>
          </a:p>
          <a:p>
            <a:pPr marL="68580" indent="0" algn="just">
              <a:buNone/>
            </a:pPr>
            <a:endParaRPr lang="es-MX" sz="3600" b="1" i="1" dirty="0" smtClean="0"/>
          </a:p>
          <a:p>
            <a:pPr marL="68580" indent="0" algn="just">
              <a:buNone/>
            </a:pPr>
            <a:r>
              <a:rPr lang="es-MX" b="1" i="1" dirty="0" smtClean="0"/>
              <a:t>Pirosis. </a:t>
            </a:r>
          </a:p>
          <a:p>
            <a:pPr algn="just"/>
            <a:r>
              <a:rPr lang="es-MX" b="1" dirty="0" smtClean="0"/>
              <a:t>Es </a:t>
            </a:r>
            <a:r>
              <a:rPr lang="es-MX" sz="2800" dirty="0" smtClean="0"/>
              <a:t>El </a:t>
            </a:r>
            <a:r>
              <a:rPr lang="es-MX" sz="2800" dirty="0"/>
              <a:t>síntoma principal </a:t>
            </a:r>
            <a:r>
              <a:rPr lang="es-MX" sz="2800" b="1" i="1" dirty="0" smtClean="0"/>
              <a:t> </a:t>
            </a:r>
            <a:endParaRPr lang="es-MX" sz="2800" b="1" i="1" dirty="0"/>
          </a:p>
          <a:p>
            <a:pPr algn="just"/>
            <a:r>
              <a:rPr lang="es-MX" sz="2800" b="1" dirty="0"/>
              <a:t>El </a:t>
            </a:r>
            <a:r>
              <a:rPr lang="es-MX" sz="2800" dirty="0"/>
              <a:t>15% de los pacientes la presentan al menos una vez a la semana y alrededor de 7% la sufren diariamente</a:t>
            </a:r>
          </a:p>
          <a:p>
            <a:pPr algn="just"/>
            <a:endParaRPr lang="es-MX" b="1" i="1" dirty="0" smtClean="0"/>
          </a:p>
          <a:p>
            <a:pPr algn="just"/>
            <a:r>
              <a:rPr lang="es-MX" dirty="0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70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b="1" i="1" dirty="0" smtClean="0"/>
              <a:t>Regurgitación </a:t>
            </a:r>
            <a:r>
              <a:rPr lang="es-MX" b="1" i="1" dirty="0"/>
              <a:t>de material </a:t>
            </a:r>
            <a:r>
              <a:rPr lang="es-MX" b="1" i="1" dirty="0" smtClean="0"/>
              <a:t>agrio.</a:t>
            </a:r>
            <a:r>
              <a:rPr lang="es-MX" b="1" i="1" dirty="0"/>
              <a:t> </a:t>
            </a:r>
            <a:endParaRPr lang="es-MX" b="1" i="1" dirty="0" smtClean="0"/>
          </a:p>
          <a:p>
            <a:pPr marL="68580" indent="0" algn="just">
              <a:buNone/>
            </a:pPr>
            <a:endParaRPr lang="es-MX" b="1" i="1" dirty="0" smtClean="0"/>
          </a:p>
          <a:p>
            <a:pPr marL="68580" indent="0" algn="just">
              <a:buNone/>
            </a:pPr>
            <a:r>
              <a:rPr lang="es-MX" b="1" dirty="0" smtClean="0"/>
              <a:t>Que puede llegar a </a:t>
            </a:r>
            <a:r>
              <a:rPr lang="es-MX" dirty="0" smtClean="0"/>
              <a:t>faringe, laringe y árbol </a:t>
            </a:r>
            <a:r>
              <a:rPr lang="es-MX" dirty="0" err="1" smtClean="0"/>
              <a:t>traqueobronquial</a:t>
            </a:r>
            <a:r>
              <a:rPr lang="es-MX" dirty="0" smtClean="0"/>
              <a:t>, originando tos crónica, </a:t>
            </a:r>
            <a:r>
              <a:rPr lang="es-MX" dirty="0"/>
              <a:t>ronquera </a:t>
            </a:r>
            <a:r>
              <a:rPr lang="es-MX" dirty="0" smtClean="0"/>
              <a:t>matutina, faringitis, laringitis, bronquitis, </a:t>
            </a:r>
            <a:r>
              <a:rPr lang="es-MX" dirty="0"/>
              <a:t>neumonía, </a:t>
            </a:r>
            <a:r>
              <a:rPr lang="es-MX" dirty="0" smtClean="0"/>
              <a:t>asma.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99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just">
              <a:buNone/>
            </a:pPr>
            <a:r>
              <a:rPr lang="es-MX" i="1" dirty="0" smtClean="0"/>
              <a:t>Dolor de tipo anginoso</a:t>
            </a:r>
            <a:r>
              <a:rPr lang="es-MX" dirty="0" smtClean="0"/>
              <a:t> o  </a:t>
            </a:r>
            <a:r>
              <a:rPr lang="es-MX" b="1" i="1" dirty="0" smtClean="0"/>
              <a:t>dolor atípico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endParaRPr lang="es-MX" dirty="0" smtClean="0"/>
          </a:p>
          <a:p>
            <a:pPr marL="68580" indent="0" algn="just">
              <a:buNone/>
            </a:pPr>
            <a:r>
              <a:rPr lang="es-MX" i="1" dirty="0" smtClean="0"/>
              <a:t>Di</a:t>
            </a:r>
            <a:r>
              <a:rPr lang="es-MX" b="1" i="1" dirty="0" smtClean="0"/>
              <a:t>sfagia.</a:t>
            </a:r>
            <a:r>
              <a:rPr lang="es-MX" dirty="0" smtClean="0"/>
              <a:t> </a:t>
            </a:r>
          </a:p>
          <a:p>
            <a:pPr marL="68580" indent="0" algn="just">
              <a:buNone/>
            </a:pPr>
            <a:r>
              <a:rPr lang="es-MX" i="1" dirty="0" smtClean="0"/>
              <a:t>La disfagia rápidamente progresiva con pérdida de peso puede indicar el desarrollo de un adenocarcinoma sobre un esófago de </a:t>
            </a:r>
            <a:r>
              <a:rPr lang="es-MX" i="1" dirty="0" err="1" smtClean="0"/>
              <a:t>Barrett</a:t>
            </a:r>
            <a:r>
              <a:rPr lang="es-MX" i="1" dirty="0" smtClean="0"/>
              <a:t>.</a:t>
            </a:r>
          </a:p>
          <a:p>
            <a:pPr algn="just"/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18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dirty="0"/>
              <a:t>Otros </a:t>
            </a:r>
            <a:r>
              <a:rPr lang="es-MX" dirty="0" smtClean="0"/>
              <a:t>síntomas.</a:t>
            </a:r>
          </a:p>
          <a:p>
            <a:pPr marL="68580" indent="0" algn="just">
              <a:buNone/>
            </a:pPr>
            <a:r>
              <a:rPr lang="es-MX" i="1" dirty="0" smtClean="0"/>
              <a:t>Eructos</a:t>
            </a:r>
            <a:r>
              <a:rPr lang="es-MX" i="1" dirty="0"/>
              <a:t>, </a:t>
            </a:r>
            <a:endParaRPr lang="es-MX" i="1" dirty="0" smtClean="0"/>
          </a:p>
          <a:p>
            <a:pPr marL="68580" indent="0" algn="just">
              <a:buNone/>
            </a:pPr>
            <a:r>
              <a:rPr lang="es-MX" i="1" dirty="0" smtClean="0"/>
              <a:t>náuseas</a:t>
            </a:r>
            <a:r>
              <a:rPr lang="es-MX" i="1" dirty="0"/>
              <a:t>, </a:t>
            </a:r>
            <a:endParaRPr lang="es-MX" i="1" dirty="0" smtClean="0"/>
          </a:p>
          <a:p>
            <a:pPr marL="68580" indent="0" algn="just">
              <a:buNone/>
            </a:pPr>
            <a:r>
              <a:rPr lang="es-MX" i="1" dirty="0" err="1" smtClean="0"/>
              <a:t>hipersalivación</a:t>
            </a:r>
            <a:r>
              <a:rPr lang="es-MX" i="1" dirty="0" smtClean="0"/>
              <a:t>, 	</a:t>
            </a:r>
          </a:p>
          <a:p>
            <a:pPr marL="68580" indent="0" algn="just">
              <a:buNone/>
            </a:pPr>
            <a:r>
              <a:rPr lang="es-MX" i="1" dirty="0" smtClean="0"/>
              <a:t>hipo </a:t>
            </a:r>
            <a:r>
              <a:rPr lang="es-MX" i="1" dirty="0"/>
              <a:t>y dolor </a:t>
            </a:r>
            <a:r>
              <a:rPr lang="es-MX" i="1" dirty="0" smtClean="0"/>
              <a:t>epigástrico.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36070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dirty="0" smtClean="0"/>
              <a:t>Ocasionalmente se </a:t>
            </a:r>
            <a:r>
              <a:rPr lang="es-MX" dirty="0"/>
              <a:t>puede presentar </a:t>
            </a:r>
            <a:r>
              <a:rPr lang="es-MX" dirty="0" smtClean="0"/>
              <a:t>con síntomas atípicos </a:t>
            </a:r>
            <a:r>
              <a:rPr lang="es-MX" dirty="0"/>
              <a:t>que incluyen: </a:t>
            </a:r>
            <a:endParaRPr lang="es-MX" dirty="0" smtClean="0"/>
          </a:p>
          <a:p>
            <a:pPr marL="68580" indent="0" algn="just">
              <a:buNone/>
            </a:pPr>
            <a:r>
              <a:rPr lang="es-MX" i="1" dirty="0" smtClean="0"/>
              <a:t>Tos </a:t>
            </a:r>
            <a:r>
              <a:rPr lang="es-MX" i="1" dirty="0"/>
              <a:t>crónica, </a:t>
            </a:r>
            <a:endParaRPr lang="es-MX" i="1" dirty="0" smtClean="0"/>
          </a:p>
          <a:p>
            <a:pPr marL="68580" indent="0" algn="just">
              <a:buNone/>
            </a:pPr>
            <a:r>
              <a:rPr lang="es-MX" i="1" dirty="0" smtClean="0"/>
              <a:t>disfonía, </a:t>
            </a:r>
          </a:p>
          <a:p>
            <a:pPr marL="68580" indent="0" algn="just">
              <a:buNone/>
            </a:pPr>
            <a:r>
              <a:rPr lang="es-MX" i="1" dirty="0" smtClean="0"/>
              <a:t>dolor torácico, </a:t>
            </a:r>
          </a:p>
          <a:p>
            <a:pPr marL="68580" indent="0" algn="just">
              <a:buNone/>
            </a:pPr>
            <a:r>
              <a:rPr lang="es-MX" i="1" dirty="0" smtClean="0"/>
              <a:t>laringitis </a:t>
            </a:r>
            <a:r>
              <a:rPr lang="es-MX" i="1" dirty="0"/>
              <a:t>y </a:t>
            </a:r>
            <a:r>
              <a:rPr lang="es-MX" i="1" dirty="0" smtClean="0"/>
              <a:t>asma.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318090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i="1" dirty="0" smtClean="0"/>
              <a:t>Muchos pacientes con ERGE se mantienen asintomáticos o se </a:t>
            </a:r>
            <a:r>
              <a:rPr lang="es-MX" i="1" dirty="0" err="1" smtClean="0"/>
              <a:t>automedican</a:t>
            </a:r>
            <a:r>
              <a:rPr lang="es-MX" i="1" dirty="0" smtClean="0"/>
              <a:t>, por lo que no solicitan asistencia médica sino hasta que aparece una complicación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099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HERNIA DEL HIATO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3600" b="1" dirty="0" smtClean="0"/>
          </a:p>
          <a:p>
            <a:endParaRPr lang="es-MX" sz="3600" b="1" dirty="0" smtClean="0"/>
          </a:p>
          <a:p>
            <a:r>
              <a:rPr lang="es-MX" sz="3600" b="1" dirty="0" smtClean="0"/>
              <a:t>¿Cuántos tipos de Hernias del Hiato existen?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339425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s-MX" sz="3600" i="1" dirty="0" smtClean="0"/>
              <a:t>Diagnóstico.</a:t>
            </a:r>
          </a:p>
          <a:p>
            <a:pPr marL="68580" indent="0" algn="just">
              <a:buNone/>
            </a:pPr>
            <a:r>
              <a:rPr lang="es-MX" sz="3600" i="1" dirty="0" smtClean="0"/>
              <a:t>Endoscopía</a:t>
            </a:r>
            <a:r>
              <a:rPr lang="es-MX" sz="3600" i="1" dirty="0"/>
              <a:t> </a:t>
            </a:r>
            <a:r>
              <a:rPr lang="es-MX" sz="3600" i="1" dirty="0" smtClean="0"/>
              <a:t>y biopsia.</a:t>
            </a:r>
          </a:p>
          <a:p>
            <a:pPr algn="just"/>
            <a:r>
              <a:rPr lang="es-MX" sz="3600" dirty="0"/>
              <a:t>Las biopsias de la mucosa deben obtenerse al menos 5 cm por encima del EEI</a:t>
            </a:r>
            <a:r>
              <a:rPr lang="es-MX" sz="3600" dirty="0" smtClean="0"/>
              <a:t>.</a:t>
            </a:r>
            <a:endParaRPr lang="es-MX" sz="3600" i="1" dirty="0" smtClean="0"/>
          </a:p>
          <a:p>
            <a:pPr algn="just"/>
            <a:r>
              <a:rPr lang="es-MX" sz="3600" dirty="0" smtClean="0"/>
              <a:t>Se podrá corroborar estenosis, úlceras, esófago de </a:t>
            </a:r>
            <a:r>
              <a:rPr lang="es-MX" sz="3600" dirty="0" err="1" smtClean="0"/>
              <a:t>Barrett</a:t>
            </a:r>
            <a:r>
              <a:rPr lang="es-MX" sz="3600" dirty="0" smtClean="0"/>
              <a:t> o adenocarcinoma.</a:t>
            </a:r>
          </a:p>
        </p:txBody>
      </p:sp>
    </p:spTree>
    <p:extLst>
      <p:ext uri="{BB962C8B-B14F-4D97-AF65-F5344CB8AC3E}">
        <p14:creationId xmlns:p14="http://schemas.microsoft.com/office/powerpoint/2010/main" val="130651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685800" y="764704"/>
            <a:ext cx="2514600" cy="5760640"/>
          </a:xfrm>
        </p:spPr>
        <p:txBody>
          <a:bodyPr>
            <a:normAutofit/>
          </a:bodyPr>
          <a:lstStyle/>
          <a:p>
            <a:pPr algn="just"/>
            <a:r>
              <a:rPr lang="es-MX" sz="2000" b="1" i="1" dirty="0" smtClean="0"/>
              <a:t>La prueba de </a:t>
            </a:r>
            <a:r>
              <a:rPr lang="es-MX" sz="2000" b="1" i="1" dirty="0" err="1" smtClean="0"/>
              <a:t>Bernstein</a:t>
            </a:r>
            <a:r>
              <a:rPr lang="es-MX" sz="2000" b="1" i="1" dirty="0" smtClean="0"/>
              <a:t> </a:t>
            </a:r>
          </a:p>
          <a:p>
            <a:pPr algn="just"/>
            <a:r>
              <a:rPr lang="es-MX" sz="2000" dirty="0" smtClean="0"/>
              <a:t>consiste en la infusión de soluciones de </a:t>
            </a:r>
            <a:r>
              <a:rPr lang="es-MX" sz="2000" dirty="0" err="1" smtClean="0"/>
              <a:t>HCl</a:t>
            </a:r>
            <a:r>
              <a:rPr lang="es-MX" sz="2000" dirty="0" smtClean="0"/>
              <a:t> 0.1 </a:t>
            </a:r>
            <a:r>
              <a:rPr lang="es-MX" sz="2000" i="1" dirty="0" smtClean="0"/>
              <a:t>N </a:t>
            </a:r>
            <a:r>
              <a:rPr lang="es-MX" sz="2000" dirty="0" smtClean="0"/>
              <a:t>o salina normal en el esófago. </a:t>
            </a:r>
          </a:p>
          <a:p>
            <a:pPr algn="just"/>
            <a:r>
              <a:rPr lang="es-MX" sz="2000" dirty="0" smtClean="0"/>
              <a:t>En pacientes con esofagitis por reflujo, la administración de ácido produce ardor, pero no así la de salina normal.</a:t>
            </a:r>
          </a:p>
          <a:p>
            <a:endParaRPr lang="es-ES" dirty="0"/>
          </a:p>
        </p:txBody>
      </p:sp>
      <p:pic>
        <p:nvPicPr>
          <p:cNvPr id="7" name="Picture 2" descr="E:\esófago\010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290"/>
            <a:ext cx="5357850" cy="6643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722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MX" i="1" dirty="0" smtClean="0"/>
              <a:t>pH-metría esofágica de 24 horas. </a:t>
            </a:r>
          </a:p>
          <a:p>
            <a:pPr marL="68580" indent="0">
              <a:buNone/>
            </a:pPr>
            <a:endParaRPr lang="es-MX" i="1" dirty="0" smtClean="0"/>
          </a:p>
          <a:p>
            <a:pPr marL="68580" indent="0">
              <a:buNone/>
            </a:pPr>
            <a:r>
              <a:rPr lang="es-MX" dirty="0" smtClean="0"/>
              <a:t>Es la prueba de mayor sensibilidad y especificidad para la detección del reflujo gastroesofágico.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76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C:\Users\Graciela\Pictures\holter-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139"/>
            <a:ext cx="8820472" cy="661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9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C:\Users\Graciela\Pictures\ex_phmetria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776864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9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i="1" dirty="0" smtClean="0"/>
              <a:t>Manometría.</a:t>
            </a:r>
          </a:p>
          <a:p>
            <a:pPr algn="just"/>
            <a:r>
              <a:rPr lang="es-MX" dirty="0" smtClean="0"/>
              <a:t>proporciona  </a:t>
            </a:r>
            <a:r>
              <a:rPr lang="es-MX" dirty="0"/>
              <a:t>información útil sobre la competencia del EEI y la función motora esofágica.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36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C:\Documents and Settings\HP\Mis documentos\Mis imágenes\MANOMETRI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7829576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437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C:\Documents and Settings\User\Mis documentos\Mis imágenes\f0214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8143932" cy="63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29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 smtClean="0"/>
              <a:t>Manometría</a:t>
            </a:r>
            <a:endParaRPr lang="es-MX" sz="3200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7" name="Picture 3" descr="C:\Documents and Settings\User\Mis documentos\Mis imágenes\mamome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945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i="1" dirty="0"/>
              <a:t>Conocer el mecanismo fisiopatológico de la ERGE es </a:t>
            </a:r>
            <a:r>
              <a:rPr lang="es-MX" dirty="0"/>
              <a:t>necesario para tomar decisiones terapéuticas (</a:t>
            </a:r>
            <a:r>
              <a:rPr lang="es-MX" dirty="0" err="1"/>
              <a:t>Qx</a:t>
            </a:r>
            <a:r>
              <a:rPr lang="es-MX" dirty="0"/>
              <a:t>  antirreflujo).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9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ESÓFAGO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3600" b="1" dirty="0" smtClean="0"/>
          </a:p>
          <a:p>
            <a:pPr marL="68580" indent="0">
              <a:buNone/>
            </a:pPr>
            <a:r>
              <a:rPr lang="es-MX" sz="2800" dirty="0"/>
              <a:t>I. La hernia directa o por deslizamiento</a:t>
            </a:r>
            <a:r>
              <a:rPr lang="es-MX" sz="2800" dirty="0" smtClean="0"/>
              <a:t>.</a:t>
            </a:r>
          </a:p>
          <a:p>
            <a:pPr marL="68580" indent="0">
              <a:buNone/>
            </a:pPr>
            <a:r>
              <a:rPr lang="es-MX" sz="2800" dirty="0"/>
              <a:t>II. La hernia </a:t>
            </a:r>
            <a:r>
              <a:rPr lang="es-MX" sz="2800" dirty="0" smtClean="0"/>
              <a:t>para esofágica verdadera.</a:t>
            </a:r>
          </a:p>
          <a:p>
            <a:pPr marL="68580" indent="0">
              <a:buNone/>
            </a:pPr>
            <a:r>
              <a:rPr lang="es-MX" sz="2800" dirty="0"/>
              <a:t>III. La hernia mixta</a:t>
            </a:r>
            <a:r>
              <a:rPr lang="es-MX" sz="2800" dirty="0" smtClean="0"/>
              <a:t>.</a:t>
            </a:r>
          </a:p>
          <a:p>
            <a:pPr marL="68580" indent="0">
              <a:buNone/>
            </a:pPr>
            <a:endParaRPr lang="es-MX" sz="2800" dirty="0"/>
          </a:p>
          <a:p>
            <a:pPr marL="68580" indent="0">
              <a:buNone/>
            </a:pPr>
            <a:endParaRPr lang="es-MX" sz="2800" dirty="0"/>
          </a:p>
          <a:p>
            <a:pPr marL="68580" indent="0">
              <a:buNone/>
            </a:pPr>
            <a:endParaRPr lang="es-MX" sz="3600" b="1" i="1" dirty="0"/>
          </a:p>
          <a:p>
            <a:endParaRPr lang="es-MX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944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MX" dirty="0" smtClean="0"/>
          </a:p>
          <a:p>
            <a:pPr algn="just"/>
            <a:r>
              <a:rPr lang="es-MX" sz="3600" dirty="0" smtClean="0"/>
              <a:t>Un tratamiento de prueba con un inhibidor de la bomba de protones durante una semana apoya con claridad el diagnóstico de reflujo </a:t>
            </a:r>
            <a:r>
              <a:rPr lang="es-MX" sz="3600" dirty="0" err="1" smtClean="0"/>
              <a:t>gastro</a:t>
            </a:r>
            <a:r>
              <a:rPr lang="es-MX" sz="3600" dirty="0" smtClean="0"/>
              <a:t> esofágico.</a:t>
            </a:r>
          </a:p>
          <a:p>
            <a:pPr algn="just"/>
            <a:endParaRPr lang="es-MX" sz="3600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50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b="1" dirty="0" smtClean="0"/>
              <a:t>Tratamiento</a:t>
            </a:r>
            <a:endParaRPr lang="es-MX" dirty="0" smtClean="0"/>
          </a:p>
          <a:p>
            <a:pPr>
              <a:buNone/>
            </a:pPr>
            <a:r>
              <a:rPr lang="es-MX" dirty="0" smtClean="0"/>
              <a:t>Los objetivos del tratamiento son:</a:t>
            </a:r>
          </a:p>
          <a:p>
            <a:r>
              <a:rPr lang="es-MX" dirty="0" smtClean="0"/>
              <a:t> Obtener alivio sintomático.</a:t>
            </a:r>
          </a:p>
          <a:p>
            <a:r>
              <a:rPr lang="es-MX" dirty="0" smtClean="0"/>
              <a:t> </a:t>
            </a:r>
            <a:r>
              <a:rPr lang="es-MX" dirty="0"/>
              <a:t>C</a:t>
            </a:r>
            <a:r>
              <a:rPr lang="es-MX" dirty="0" smtClean="0"/>
              <a:t>urar la  esofagitis erosiva. </a:t>
            </a:r>
          </a:p>
          <a:p>
            <a:r>
              <a:rPr lang="es-MX" dirty="0" smtClean="0"/>
              <a:t> Evitar complicaciones. </a:t>
            </a:r>
          </a:p>
        </p:txBody>
      </p:sp>
    </p:spTree>
    <p:extLst>
      <p:ext uri="{BB962C8B-B14F-4D97-AF65-F5344CB8AC3E}">
        <p14:creationId xmlns:p14="http://schemas.microsoft.com/office/powerpoint/2010/main" val="218448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dirty="0" smtClean="0"/>
              <a:t>Las medidas en cuestión incluyen:</a:t>
            </a:r>
          </a:p>
          <a:p>
            <a:pPr algn="just"/>
            <a:r>
              <a:rPr lang="es-MX" dirty="0" smtClean="0"/>
              <a:t>Perder peso. </a:t>
            </a:r>
          </a:p>
          <a:p>
            <a:pPr algn="just"/>
            <a:r>
              <a:rPr lang="es-MX" dirty="0" smtClean="0"/>
              <a:t>Dormir con la cabeza de la cama elevada 10 a 15 cm.</a:t>
            </a:r>
          </a:p>
          <a:p>
            <a:pPr algn="just"/>
            <a:r>
              <a:rPr lang="es-MX" dirty="0" smtClean="0"/>
              <a:t>Eliminar factores que incrementan la presión </a:t>
            </a:r>
            <a:r>
              <a:rPr lang="es-MX" dirty="0" err="1" smtClean="0"/>
              <a:t>intraabdominal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72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580" indent="0" algn="just">
              <a:buNone/>
            </a:pPr>
            <a:r>
              <a:rPr lang="es-MX" i="1" dirty="0" smtClean="0"/>
              <a:t>Medidas preventivas que también están incluidas dentro del tratamiento:</a:t>
            </a:r>
          </a:p>
          <a:p>
            <a:pPr marL="68580" indent="0" algn="just">
              <a:buNone/>
            </a:pPr>
            <a:r>
              <a:rPr lang="es-MX" dirty="0" smtClean="0"/>
              <a:t>Evitar </a:t>
            </a:r>
            <a:r>
              <a:rPr lang="es-MX" dirty="0" smtClean="0"/>
              <a:t>tabaco, alimentos grasosos, café, chocolate, alcohol, menta, jugo de naranja y algunos medicamentos (como anticolinérgicos, bloqueadores de los canales de calcio y relajantes de músculo liso). </a:t>
            </a:r>
          </a:p>
          <a:p>
            <a:pPr algn="just"/>
            <a:r>
              <a:rPr lang="es-MX" dirty="0" smtClean="0"/>
              <a:t>Es importante también no ingerir grandes cantidades de líquidos con las comidas. 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44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/>
              <a:t>Los Bloqueadores de los receptores </a:t>
            </a:r>
            <a:r>
              <a:rPr lang="es-MX" sz="3600" dirty="0" smtClean="0"/>
              <a:t>H2  </a:t>
            </a:r>
            <a:r>
              <a:rPr lang="es-MX" sz="3600" dirty="0"/>
              <a:t>o los IBP  por ocho semanas curan la esofagitis erosiva hasta en 90% de los pacientes. </a:t>
            </a:r>
          </a:p>
          <a:p>
            <a:pPr algn="just"/>
            <a:r>
              <a:rPr lang="es-MX" sz="3600" dirty="0"/>
              <a:t>Los fármacos se ingieren 15 a 30 min antes del desayuno. </a:t>
            </a:r>
          </a:p>
        </p:txBody>
      </p:sp>
    </p:spTree>
    <p:extLst>
      <p:ext uri="{BB962C8B-B14F-4D97-AF65-F5344CB8AC3E}">
        <p14:creationId xmlns:p14="http://schemas.microsoft.com/office/powerpoint/2010/main" val="3185738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dirty="0" smtClean="0"/>
              <a:t>En </a:t>
            </a:r>
            <a:r>
              <a:rPr lang="es-MX" sz="4400" dirty="0"/>
              <a:t>casos refractarios se puede duplicar la dosis y administrarla dos veces al día antes de las comidas. </a:t>
            </a:r>
          </a:p>
          <a:p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5516454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REFLUJO GASTROESOFÁGICO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 smtClean="0"/>
              <a:t>Cirugía antirreflujo, en aquéllos en quienes los estudios de motilidad indican  presión inadecuada del EEI.</a:t>
            </a:r>
          </a:p>
        </p:txBody>
      </p:sp>
    </p:spTree>
    <p:extLst>
      <p:ext uri="{BB962C8B-B14F-4D97-AF65-F5344CB8AC3E}">
        <p14:creationId xmlns:p14="http://schemas.microsoft.com/office/powerpoint/2010/main" val="20245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685800" y="357166"/>
            <a:ext cx="2514600" cy="6500834"/>
          </a:xfrm>
        </p:spPr>
        <p:txBody>
          <a:bodyPr>
            <a:normAutofit/>
          </a:bodyPr>
          <a:lstStyle/>
          <a:p>
            <a:pPr algn="just"/>
            <a:r>
              <a:rPr lang="es-MX" sz="2000" b="1" i="1" dirty="0" smtClean="0"/>
              <a:t>LA FUNDOPLICACIÓN </a:t>
            </a:r>
            <a:r>
              <a:rPr lang="es-MX" sz="2400" dirty="0" smtClean="0"/>
              <a:t>por laparoscopia es el método más indicado, en la cual se coloca el fondo del estómago alrededor del esófago aumentando la presión del esfínter esofágico inferior. </a:t>
            </a:r>
          </a:p>
          <a:p>
            <a:endParaRPr lang="es-ES" dirty="0"/>
          </a:p>
        </p:txBody>
      </p:sp>
      <p:pic>
        <p:nvPicPr>
          <p:cNvPr id="7" name="Picture 2" descr="C:\Documents and Settings\HP\Mis documentos\Mis imágenes\funduplicatur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0"/>
            <a:ext cx="571504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36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Enfermedad por Reflujo </a:t>
            </a:r>
            <a:r>
              <a:rPr lang="es-MX" sz="2800" b="1" dirty="0" err="1">
                <a:solidFill>
                  <a:srgbClr val="DEF5FA">
                    <a:satMod val="200000"/>
                  </a:srgbClr>
                </a:solidFill>
              </a:rPr>
              <a:t>Gastro</a:t>
            </a:r>
            <a:r>
              <a:rPr lang="es-MX" sz="2800" b="1" dirty="0">
                <a:solidFill>
                  <a:srgbClr val="DEF5FA">
                    <a:satMod val="200000"/>
                  </a:srgbClr>
                </a:solidFill>
              </a:rPr>
              <a:t> Esofágico (ERGE)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El tratamiento de los pacientes con esofagitis alcalina consiste en medidas generales antirreflujo y neutralización de las sales biliares con </a:t>
            </a:r>
            <a:r>
              <a:rPr lang="es-MX" sz="3600" dirty="0" err="1" smtClean="0"/>
              <a:t>colestiramina</a:t>
            </a:r>
            <a:r>
              <a:rPr lang="es-MX" sz="3600" dirty="0" smtClean="0"/>
              <a:t>, hidróxido de aluminio o </a:t>
            </a:r>
            <a:r>
              <a:rPr lang="es-MX" sz="3600" dirty="0" err="1" smtClean="0"/>
              <a:t>sucralfato</a:t>
            </a:r>
            <a:r>
              <a:rPr lang="es-MX" sz="3600" dirty="0" smtClean="0"/>
              <a:t>.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50275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 smtClean="0"/>
              <a:t>REFERENCIAS BIBLIOGRÁFICAS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628800"/>
            <a:ext cx="7772400" cy="4726760"/>
          </a:xfrm>
        </p:spPr>
        <p:txBody>
          <a:bodyPr>
            <a:normAutofit fontScale="92500"/>
          </a:bodyPr>
          <a:lstStyle/>
          <a:p>
            <a:r>
              <a:rPr lang="es-MX" dirty="0"/>
              <a:t>Harrison. “Principios Básicos de Medicina Interna” 18ª edición.  Ed. McGraw Hill. </a:t>
            </a:r>
          </a:p>
          <a:p>
            <a:r>
              <a:rPr lang="es-MX" dirty="0"/>
              <a:t>Villalobos y Col. “Gastroenterología”. 6ª edición. Ed. Méndez. </a:t>
            </a:r>
            <a:r>
              <a:rPr lang="es-ES" dirty="0"/>
              <a:t> </a:t>
            </a:r>
            <a:endParaRPr lang="es-MX" dirty="0"/>
          </a:p>
          <a:p>
            <a:r>
              <a:rPr lang="es-MX" dirty="0" smtClean="0"/>
              <a:t>Federico </a:t>
            </a:r>
            <a:r>
              <a:rPr lang="es-MX" dirty="0"/>
              <a:t>Roesch Dietlen y Col. “Gastroenterología Clínica” 2ª edición. Ed Alfil.</a:t>
            </a:r>
          </a:p>
          <a:p>
            <a:r>
              <a:rPr lang="es-MX" dirty="0"/>
              <a:t>Revista de Gastroenterología de México.</a:t>
            </a:r>
          </a:p>
          <a:p>
            <a:r>
              <a:rPr lang="es-MX" dirty="0"/>
              <a:t>Colección CIBA de </a:t>
            </a:r>
            <a:r>
              <a:rPr lang="es-MX" dirty="0" smtClean="0"/>
              <a:t>Netter, Sistema digestivo III/1.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211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864096"/>
          </a:xfrm>
        </p:spPr>
        <p:txBody>
          <a:bodyPr/>
          <a:lstStyle/>
          <a:p>
            <a:r>
              <a:rPr lang="es-MX" sz="2400" dirty="0" smtClean="0"/>
              <a:t>Situación anatómica normal, del esófago y estómago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12290" name="Picture 2" descr="E:\esófago\01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908720"/>
            <a:ext cx="8676455" cy="5950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66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HERNIA DEL HIATO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s-MX" b="1" dirty="0" smtClean="0"/>
              <a:t>I. La </a:t>
            </a:r>
            <a:r>
              <a:rPr lang="es-MX" b="1" i="1" dirty="0" smtClean="0"/>
              <a:t>hernia directa o por deslizamiento.</a:t>
            </a:r>
          </a:p>
          <a:p>
            <a:pPr marL="68580" indent="0" algn="just">
              <a:buNone/>
            </a:pPr>
            <a:r>
              <a:rPr lang="es-MX" sz="3200" dirty="0" smtClean="0"/>
              <a:t>Es la más frecuente (95%). </a:t>
            </a:r>
          </a:p>
          <a:p>
            <a:pPr marL="68580" indent="0" algn="just">
              <a:buNone/>
            </a:pPr>
            <a:r>
              <a:rPr lang="es-MX" sz="3200" dirty="0" smtClean="0"/>
              <a:t>La unión gastroesofágica y el fondo gástrico se deslizan hacia arriba.</a:t>
            </a:r>
          </a:p>
          <a:p>
            <a:pPr marL="68580" indent="0" algn="just">
              <a:buNone/>
            </a:pPr>
            <a:r>
              <a:rPr lang="es-MX" sz="3200" dirty="0" smtClean="0"/>
              <a:t>Causas:</a:t>
            </a:r>
          </a:p>
          <a:p>
            <a:pPr algn="just"/>
            <a:r>
              <a:rPr lang="es-MX" sz="3200" dirty="0" smtClean="0"/>
              <a:t>Debilidad de los ligamentos situados entre la unión gastroesofágica y el diafragma.</a:t>
            </a:r>
          </a:p>
          <a:p>
            <a:pPr algn="just"/>
            <a:r>
              <a:rPr lang="es-MX" sz="3200" dirty="0" smtClean="0"/>
              <a:t>Por aumento de la presión </a:t>
            </a:r>
            <a:r>
              <a:rPr lang="es-MX" sz="3200" dirty="0" err="1" smtClean="0"/>
              <a:t>intra</a:t>
            </a:r>
            <a:r>
              <a:rPr lang="es-MX" sz="3200" dirty="0" smtClean="0"/>
              <a:t> abdominal.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839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792088"/>
          </a:xfrm>
        </p:spPr>
        <p:txBody>
          <a:bodyPr/>
          <a:lstStyle/>
          <a:p>
            <a:pPr algn="ctr"/>
            <a:r>
              <a:rPr lang="es-MX" sz="3200" b="1" i="1" dirty="0" smtClean="0"/>
              <a:t>Hernia </a:t>
            </a:r>
            <a:r>
              <a:rPr lang="es-MX" sz="3200" b="1" i="1" dirty="0"/>
              <a:t>directa o por deslizamiento.</a:t>
            </a:r>
            <a:r>
              <a:rPr lang="es-MX" b="1" i="1" dirty="0"/>
              <a:t/>
            </a:r>
            <a:br>
              <a:rPr lang="es-MX" b="1" i="1" dirty="0"/>
            </a:br>
            <a:endParaRPr lang="es-MX" dirty="0"/>
          </a:p>
        </p:txBody>
      </p:sp>
      <p:pic>
        <p:nvPicPr>
          <p:cNvPr id="13314" name="Picture 2" descr="E:\esófago\01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836712"/>
            <a:ext cx="9036496" cy="6021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97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C:\Users\Graciela\Pictures\hernia-hiatal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5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1432</Words>
  <Application>Microsoft Office PowerPoint</Application>
  <PresentationFormat>Presentación en pantalla (4:3)</PresentationFormat>
  <Paragraphs>192</Paragraphs>
  <Slides>59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6" baseType="lpstr">
      <vt:lpstr>Arial</vt:lpstr>
      <vt:lpstr>Calibri</vt:lpstr>
      <vt:lpstr>Lucida Sans Unicode</vt:lpstr>
      <vt:lpstr>Wingdings</vt:lpstr>
      <vt:lpstr>Wingdings 2</vt:lpstr>
      <vt:lpstr>Wingdings 3</vt:lpstr>
      <vt:lpstr>Metro</vt:lpstr>
      <vt:lpstr>Presentación de PowerPoint</vt:lpstr>
      <vt:lpstr>HERNIA DEL HIATO </vt:lpstr>
      <vt:lpstr>HERNIA DEL HIATO </vt:lpstr>
      <vt:lpstr>HERNIA DEL HIATO </vt:lpstr>
      <vt:lpstr>ESÓFAGO</vt:lpstr>
      <vt:lpstr>Situación anatómica normal, del esófago y estómago.</vt:lpstr>
      <vt:lpstr>HERNIA DEL HIATO </vt:lpstr>
      <vt:lpstr>Hernia directa o por deslizamiento. </vt:lpstr>
      <vt:lpstr>Presentación de PowerPoint</vt:lpstr>
      <vt:lpstr>HERNIA DEL HIATO </vt:lpstr>
      <vt:lpstr>Hernia para esofágica verdadera.</vt:lpstr>
      <vt:lpstr>HERNIA DEL HIATO </vt:lpstr>
      <vt:lpstr>Presentación de PowerPoint</vt:lpstr>
      <vt:lpstr>HERNIA DEL HIATO </vt:lpstr>
      <vt:lpstr>HERNIA DEL HIATO </vt:lpstr>
      <vt:lpstr>HERNIA DEL HIATO </vt:lpstr>
      <vt:lpstr>HERNIA DEL HIATO </vt:lpstr>
      <vt:lpstr>HERNIA DEL HIATO </vt:lpstr>
      <vt:lpstr>Presentación de PowerPoint</vt:lpstr>
      <vt:lpstr>Presentación de PowerPoint</vt:lpstr>
      <vt:lpstr>Presentación de PowerPoint</vt:lpstr>
      <vt:lpstr>HERNIA DEL HIATO 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Presentación de PowerPoint</vt:lpstr>
      <vt:lpstr>Enfermedad por Reflujo Gastro Esofágico (ERGE)</vt:lpstr>
      <vt:lpstr>Presentación de PowerPoint</vt:lpstr>
      <vt:lpstr>Presentación de PowerPoint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Presentación de PowerPoint</vt:lpstr>
      <vt:lpstr>Presentación de PowerPoint</vt:lpstr>
      <vt:lpstr>Presentación de PowerPoint</vt:lpstr>
      <vt:lpstr>Presentación de PowerPoint</vt:lpstr>
      <vt:lpstr>Enfermedad por Reflujo Gastro Esofágico (ERGE)</vt:lpstr>
      <vt:lpstr>Presentación de PowerPoint</vt:lpstr>
      <vt:lpstr>Presentación de PowerPoint</vt:lpstr>
      <vt:lpstr>Manometría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Enfermedad por Reflujo Gastro Esofágico (ERGE)</vt:lpstr>
      <vt:lpstr>REFLUJO GASTROESOFÁGICO</vt:lpstr>
      <vt:lpstr>Presentación de PowerPoint</vt:lpstr>
      <vt:lpstr>Enfermedad por Reflujo Gastro Esofágico (ERGE)</vt:lpstr>
      <vt:lpstr>REFERENCIAS BIBLIOGRÁFICAS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Graciela</dc:creator>
  <cp:lastModifiedBy>Dra. Graciela Moreno</cp:lastModifiedBy>
  <cp:revision>24</cp:revision>
  <dcterms:created xsi:type="dcterms:W3CDTF">2016-10-11T21:49:31Z</dcterms:created>
  <dcterms:modified xsi:type="dcterms:W3CDTF">2016-10-12T20:49:35Z</dcterms:modified>
</cp:coreProperties>
</file>