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4"/>
  </p:notesMasterIdLst>
  <p:sldIdLst>
    <p:sldId id="300" r:id="rId2"/>
    <p:sldId id="257" r:id="rId3"/>
    <p:sldId id="258" r:id="rId4"/>
    <p:sldId id="260" r:id="rId5"/>
    <p:sldId id="259" r:id="rId6"/>
    <p:sldId id="262" r:id="rId7"/>
    <p:sldId id="263" r:id="rId8"/>
    <p:sldId id="264" r:id="rId9"/>
    <p:sldId id="261" r:id="rId10"/>
    <p:sldId id="265" r:id="rId11"/>
    <p:sldId id="270" r:id="rId12"/>
    <p:sldId id="266" r:id="rId13"/>
    <p:sldId id="267" r:id="rId14"/>
    <p:sldId id="268" r:id="rId15"/>
    <p:sldId id="289" r:id="rId16"/>
    <p:sldId id="279" r:id="rId17"/>
    <p:sldId id="280" r:id="rId18"/>
    <p:sldId id="281" r:id="rId19"/>
    <p:sldId id="290" r:id="rId20"/>
    <p:sldId id="291" r:id="rId21"/>
    <p:sldId id="292" r:id="rId22"/>
    <p:sldId id="293" r:id="rId23"/>
    <p:sldId id="294" r:id="rId24"/>
    <p:sldId id="295" r:id="rId25"/>
    <p:sldId id="296" r:id="rId26"/>
    <p:sldId id="297" r:id="rId27"/>
    <p:sldId id="298" r:id="rId28"/>
    <p:sldId id="299" r:id="rId29"/>
    <p:sldId id="269" r:id="rId30"/>
    <p:sldId id="271" r:id="rId31"/>
    <p:sldId id="272" r:id="rId32"/>
    <p:sldId id="273" r:id="rId33"/>
    <p:sldId id="274" r:id="rId34"/>
    <p:sldId id="275" r:id="rId35"/>
    <p:sldId id="276" r:id="rId36"/>
    <p:sldId id="277" r:id="rId37"/>
    <p:sldId id="278" r:id="rId38"/>
    <p:sldId id="301" r:id="rId39"/>
    <p:sldId id="302" r:id="rId40"/>
    <p:sldId id="303" r:id="rId41"/>
    <p:sldId id="304" r:id="rId42"/>
    <p:sldId id="282"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69" d="100"/>
          <a:sy n="69" d="100"/>
        </p:scale>
        <p:origin x="6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C29B3A-57D0-477B-A3B7-771453FE1D6A}"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es-MX"/>
        </a:p>
      </dgm:t>
    </dgm:pt>
    <dgm:pt modelId="{40617CC5-0C62-4B01-9206-F3BCFC457271}">
      <dgm:prSet phldrT="[Texto]"/>
      <dgm:spPr/>
      <dgm:t>
        <a:bodyPr/>
        <a:lstStyle/>
        <a:p>
          <a:r>
            <a:rPr lang="es-MX" dirty="0"/>
            <a:t>Criterios </a:t>
          </a:r>
        </a:p>
      </dgm:t>
    </dgm:pt>
    <dgm:pt modelId="{25DE4AC3-BE51-4A3E-A46B-9EF143A5C912}" type="parTrans" cxnId="{BF7A6030-9C5D-4101-8BD8-3121DBEA049B}">
      <dgm:prSet/>
      <dgm:spPr/>
      <dgm:t>
        <a:bodyPr/>
        <a:lstStyle/>
        <a:p>
          <a:endParaRPr lang="es-MX"/>
        </a:p>
      </dgm:t>
    </dgm:pt>
    <dgm:pt modelId="{3FFBA046-12D6-4F0E-ABDB-F6AA539F8830}" type="sibTrans" cxnId="{BF7A6030-9C5D-4101-8BD8-3121DBEA049B}">
      <dgm:prSet/>
      <dgm:spPr/>
      <dgm:t>
        <a:bodyPr/>
        <a:lstStyle/>
        <a:p>
          <a:r>
            <a:rPr lang="es-MX" dirty="0"/>
            <a:t>Registros</a:t>
          </a:r>
        </a:p>
      </dgm:t>
    </dgm:pt>
    <dgm:pt modelId="{DF1855CF-8CCD-435B-951B-04F15220ED0E}">
      <dgm:prSet phldrT="[Texto]"/>
      <dgm:spPr/>
      <dgm:t>
        <a:bodyPr/>
        <a:lstStyle/>
        <a:p>
          <a:r>
            <a:rPr lang="es-MX" dirty="0"/>
            <a:t>procedimientos</a:t>
          </a:r>
        </a:p>
      </dgm:t>
    </dgm:pt>
    <dgm:pt modelId="{119DBD62-7208-4B4F-9214-F60C0EBB5F13}" type="parTrans" cxnId="{5917765D-1633-4476-8EB8-81C882B4397A}">
      <dgm:prSet/>
      <dgm:spPr/>
      <dgm:t>
        <a:bodyPr/>
        <a:lstStyle/>
        <a:p>
          <a:endParaRPr lang="es-MX"/>
        </a:p>
      </dgm:t>
    </dgm:pt>
    <dgm:pt modelId="{2CCD2BD1-95FC-47DD-B3D4-287DC8DDA1AF}" type="sibTrans" cxnId="{5917765D-1633-4476-8EB8-81C882B4397A}">
      <dgm:prSet/>
      <dgm:spPr/>
      <dgm:t>
        <a:bodyPr/>
        <a:lstStyle/>
        <a:p>
          <a:r>
            <a:rPr lang="es-MX" dirty="0"/>
            <a:t>informes</a:t>
          </a:r>
        </a:p>
      </dgm:t>
    </dgm:pt>
    <dgm:pt modelId="{4DFCA12D-2289-4443-A638-61475368B8E8}">
      <dgm:prSet phldrT="[Texto]" custT="1"/>
      <dgm:spPr/>
      <dgm:t>
        <a:bodyPr/>
        <a:lstStyle/>
        <a:p>
          <a:r>
            <a:rPr lang="es-MX" sz="1100" dirty="0"/>
            <a:t>Transformaciones, transacciones y eventos (Actividad económica, situación patrimonial y finanzas</a:t>
          </a:r>
          <a:r>
            <a:rPr lang="es-MX" sz="900" dirty="0"/>
            <a:t>)</a:t>
          </a:r>
        </a:p>
      </dgm:t>
    </dgm:pt>
    <dgm:pt modelId="{BB4F25A1-63F8-4466-A102-2244632E180B}" type="parTrans" cxnId="{62AFFDA8-BAA7-4EB4-82F8-9DAB4F76D4D4}">
      <dgm:prSet/>
      <dgm:spPr/>
      <dgm:t>
        <a:bodyPr/>
        <a:lstStyle/>
        <a:p>
          <a:endParaRPr lang="es-MX"/>
        </a:p>
      </dgm:t>
    </dgm:pt>
    <dgm:pt modelId="{7A056AEB-9CE1-4508-B5ED-9691FFACC07D}" type="sibTrans" cxnId="{62AFFDA8-BAA7-4EB4-82F8-9DAB4F76D4D4}">
      <dgm:prSet/>
      <dgm:spPr/>
      <dgm:t>
        <a:bodyPr/>
        <a:lstStyle/>
        <a:p>
          <a:r>
            <a:rPr lang="es-MX" dirty="0"/>
            <a:t>Captar, evaluar, registrar, clasificar , informar e interpretar</a:t>
          </a:r>
        </a:p>
      </dgm:t>
    </dgm:pt>
    <dgm:pt modelId="{CFA73C6B-6C0C-4C5D-8D88-3B734767FE12}" type="pres">
      <dgm:prSet presAssocID="{9BC29B3A-57D0-477B-A3B7-771453FE1D6A}" presName="Name0" presStyleCnt="0">
        <dgm:presLayoutVars>
          <dgm:chMax/>
          <dgm:chPref/>
          <dgm:dir/>
          <dgm:animLvl val="lvl"/>
        </dgm:presLayoutVars>
      </dgm:prSet>
      <dgm:spPr/>
    </dgm:pt>
    <dgm:pt modelId="{35135694-57FC-4DE8-8A21-FC651A3CC6AF}" type="pres">
      <dgm:prSet presAssocID="{40617CC5-0C62-4B01-9206-F3BCFC457271}" presName="composite" presStyleCnt="0"/>
      <dgm:spPr/>
    </dgm:pt>
    <dgm:pt modelId="{CB2B7D82-0A28-47FE-A010-A4CA9CA98FD4}" type="pres">
      <dgm:prSet presAssocID="{40617CC5-0C62-4B01-9206-F3BCFC457271}" presName="Parent1" presStyleLbl="node1" presStyleIdx="0" presStyleCnt="6">
        <dgm:presLayoutVars>
          <dgm:chMax val="1"/>
          <dgm:chPref val="1"/>
          <dgm:bulletEnabled val="1"/>
        </dgm:presLayoutVars>
      </dgm:prSet>
      <dgm:spPr/>
    </dgm:pt>
    <dgm:pt modelId="{8E7CDB2E-0AD8-482D-8FDD-5BF410373B63}" type="pres">
      <dgm:prSet presAssocID="{40617CC5-0C62-4B01-9206-F3BCFC457271}" presName="Childtext1" presStyleLbl="revTx" presStyleIdx="0" presStyleCnt="3">
        <dgm:presLayoutVars>
          <dgm:chMax val="0"/>
          <dgm:chPref val="0"/>
          <dgm:bulletEnabled val="1"/>
        </dgm:presLayoutVars>
      </dgm:prSet>
      <dgm:spPr/>
    </dgm:pt>
    <dgm:pt modelId="{2F2EC7AA-1807-46AE-A2F5-AC9C658C3BF7}" type="pres">
      <dgm:prSet presAssocID="{40617CC5-0C62-4B01-9206-F3BCFC457271}" presName="BalanceSpacing" presStyleCnt="0"/>
      <dgm:spPr/>
    </dgm:pt>
    <dgm:pt modelId="{D8AD05EE-4A6E-47CB-B67F-FCD67354FE32}" type="pres">
      <dgm:prSet presAssocID="{40617CC5-0C62-4B01-9206-F3BCFC457271}" presName="BalanceSpacing1" presStyleCnt="0"/>
      <dgm:spPr/>
    </dgm:pt>
    <dgm:pt modelId="{B8B77034-183A-419D-AD4D-8F6257DA8B34}" type="pres">
      <dgm:prSet presAssocID="{3FFBA046-12D6-4F0E-ABDB-F6AA539F8830}" presName="Accent1Text" presStyleLbl="node1" presStyleIdx="1" presStyleCnt="6"/>
      <dgm:spPr/>
    </dgm:pt>
    <dgm:pt modelId="{564C7D77-4CD3-44EA-845E-D7C7A8AAB309}" type="pres">
      <dgm:prSet presAssocID="{3FFBA046-12D6-4F0E-ABDB-F6AA539F8830}" presName="spaceBetweenRectangles" presStyleCnt="0"/>
      <dgm:spPr/>
    </dgm:pt>
    <dgm:pt modelId="{C8AB0100-FB36-4C32-B3E8-4CD96EC1A85A}" type="pres">
      <dgm:prSet presAssocID="{DF1855CF-8CCD-435B-951B-04F15220ED0E}" presName="composite" presStyleCnt="0"/>
      <dgm:spPr/>
    </dgm:pt>
    <dgm:pt modelId="{848A57D9-8080-4518-903D-7BD10A54220C}" type="pres">
      <dgm:prSet presAssocID="{DF1855CF-8CCD-435B-951B-04F15220ED0E}" presName="Parent1" presStyleLbl="node1" presStyleIdx="2" presStyleCnt="6">
        <dgm:presLayoutVars>
          <dgm:chMax val="1"/>
          <dgm:chPref val="1"/>
          <dgm:bulletEnabled val="1"/>
        </dgm:presLayoutVars>
      </dgm:prSet>
      <dgm:spPr/>
    </dgm:pt>
    <dgm:pt modelId="{DFC89665-FAEB-4256-8F65-F05D4431FF6A}" type="pres">
      <dgm:prSet presAssocID="{DF1855CF-8CCD-435B-951B-04F15220ED0E}" presName="Childtext1" presStyleLbl="revTx" presStyleIdx="1" presStyleCnt="3">
        <dgm:presLayoutVars>
          <dgm:chMax val="0"/>
          <dgm:chPref val="0"/>
          <dgm:bulletEnabled val="1"/>
        </dgm:presLayoutVars>
      </dgm:prSet>
      <dgm:spPr/>
    </dgm:pt>
    <dgm:pt modelId="{885A9F2A-3B4D-4502-83E1-7EEB59E9C927}" type="pres">
      <dgm:prSet presAssocID="{DF1855CF-8CCD-435B-951B-04F15220ED0E}" presName="BalanceSpacing" presStyleCnt="0"/>
      <dgm:spPr/>
    </dgm:pt>
    <dgm:pt modelId="{1709939B-B4AA-427A-8C60-2A5D223C69F4}" type="pres">
      <dgm:prSet presAssocID="{DF1855CF-8CCD-435B-951B-04F15220ED0E}" presName="BalanceSpacing1" presStyleCnt="0"/>
      <dgm:spPr/>
    </dgm:pt>
    <dgm:pt modelId="{3C46713C-6216-485D-8F95-A83E92F7998B}" type="pres">
      <dgm:prSet presAssocID="{2CCD2BD1-95FC-47DD-B3D4-287DC8DDA1AF}" presName="Accent1Text" presStyleLbl="node1" presStyleIdx="3" presStyleCnt="6"/>
      <dgm:spPr/>
    </dgm:pt>
    <dgm:pt modelId="{A232089D-440C-4453-A607-F591F2273928}" type="pres">
      <dgm:prSet presAssocID="{2CCD2BD1-95FC-47DD-B3D4-287DC8DDA1AF}" presName="spaceBetweenRectangles" presStyleCnt="0"/>
      <dgm:spPr/>
    </dgm:pt>
    <dgm:pt modelId="{ED417F9E-F645-437E-A635-F62D7AE72680}" type="pres">
      <dgm:prSet presAssocID="{4DFCA12D-2289-4443-A638-61475368B8E8}" presName="composite" presStyleCnt="0"/>
      <dgm:spPr/>
    </dgm:pt>
    <dgm:pt modelId="{14F21BE9-669F-4A1B-AFDD-BAEF311DF96C}" type="pres">
      <dgm:prSet presAssocID="{4DFCA12D-2289-4443-A638-61475368B8E8}" presName="Parent1" presStyleLbl="node1" presStyleIdx="4" presStyleCnt="6" custScaleX="245316" custLinFactX="65063" custLinFactNeighborX="100000" custLinFactNeighborY="-7161">
        <dgm:presLayoutVars>
          <dgm:chMax val="1"/>
          <dgm:chPref val="1"/>
          <dgm:bulletEnabled val="1"/>
        </dgm:presLayoutVars>
      </dgm:prSet>
      <dgm:spPr/>
    </dgm:pt>
    <dgm:pt modelId="{D2744E10-1554-4D08-A26B-42DE1717ACED}" type="pres">
      <dgm:prSet presAssocID="{4DFCA12D-2289-4443-A638-61475368B8E8}" presName="Childtext1" presStyleLbl="revTx" presStyleIdx="2" presStyleCnt="3">
        <dgm:presLayoutVars>
          <dgm:chMax val="0"/>
          <dgm:chPref val="0"/>
          <dgm:bulletEnabled val="1"/>
        </dgm:presLayoutVars>
      </dgm:prSet>
      <dgm:spPr/>
    </dgm:pt>
    <dgm:pt modelId="{ECE77CB3-5837-43CC-81A7-9491534ED679}" type="pres">
      <dgm:prSet presAssocID="{4DFCA12D-2289-4443-A638-61475368B8E8}" presName="BalanceSpacing" presStyleCnt="0"/>
      <dgm:spPr/>
    </dgm:pt>
    <dgm:pt modelId="{65F90FDF-5635-4E3E-883C-04082701D9C0}" type="pres">
      <dgm:prSet presAssocID="{4DFCA12D-2289-4443-A638-61475368B8E8}" presName="BalanceSpacing1" presStyleCnt="0"/>
      <dgm:spPr/>
    </dgm:pt>
    <dgm:pt modelId="{D882E00F-12E8-4E8D-A577-B295ED2380C9}" type="pres">
      <dgm:prSet presAssocID="{7A056AEB-9CE1-4508-B5ED-9691FFACC07D}" presName="Accent1Text" presStyleLbl="node1" presStyleIdx="5" presStyleCnt="6" custScaleX="276295"/>
      <dgm:spPr/>
    </dgm:pt>
  </dgm:ptLst>
  <dgm:cxnLst>
    <dgm:cxn modelId="{3B1B8318-3E3B-46C1-A6FC-A0AAB21FF9E7}" type="presOf" srcId="{7A056AEB-9CE1-4508-B5ED-9691FFACC07D}" destId="{D882E00F-12E8-4E8D-A577-B295ED2380C9}" srcOrd="0" destOrd="0" presId="urn:microsoft.com/office/officeart/2008/layout/AlternatingHexagons"/>
    <dgm:cxn modelId="{62AFFDA8-BAA7-4EB4-82F8-9DAB4F76D4D4}" srcId="{9BC29B3A-57D0-477B-A3B7-771453FE1D6A}" destId="{4DFCA12D-2289-4443-A638-61475368B8E8}" srcOrd="2" destOrd="0" parTransId="{BB4F25A1-63F8-4466-A102-2244632E180B}" sibTransId="{7A056AEB-9CE1-4508-B5ED-9691FFACC07D}"/>
    <dgm:cxn modelId="{5917765D-1633-4476-8EB8-81C882B4397A}" srcId="{9BC29B3A-57D0-477B-A3B7-771453FE1D6A}" destId="{DF1855CF-8CCD-435B-951B-04F15220ED0E}" srcOrd="1" destOrd="0" parTransId="{119DBD62-7208-4B4F-9214-F60C0EBB5F13}" sibTransId="{2CCD2BD1-95FC-47DD-B3D4-287DC8DDA1AF}"/>
    <dgm:cxn modelId="{FA967537-E024-48B1-90D1-A3FDEFDC7DBD}" type="presOf" srcId="{4DFCA12D-2289-4443-A638-61475368B8E8}" destId="{14F21BE9-669F-4A1B-AFDD-BAEF311DF96C}" srcOrd="0" destOrd="0" presId="urn:microsoft.com/office/officeart/2008/layout/AlternatingHexagons"/>
    <dgm:cxn modelId="{BF7A6030-9C5D-4101-8BD8-3121DBEA049B}" srcId="{9BC29B3A-57D0-477B-A3B7-771453FE1D6A}" destId="{40617CC5-0C62-4B01-9206-F3BCFC457271}" srcOrd="0" destOrd="0" parTransId="{25DE4AC3-BE51-4A3E-A46B-9EF143A5C912}" sibTransId="{3FFBA046-12D6-4F0E-ABDB-F6AA539F8830}"/>
    <dgm:cxn modelId="{FC1C1B82-4BE2-4EE6-A514-A37A3B383B65}" type="presOf" srcId="{2CCD2BD1-95FC-47DD-B3D4-287DC8DDA1AF}" destId="{3C46713C-6216-485D-8F95-A83E92F7998B}" srcOrd="0" destOrd="0" presId="urn:microsoft.com/office/officeart/2008/layout/AlternatingHexagons"/>
    <dgm:cxn modelId="{3AF8EE10-C2E5-4F78-AA54-3B27FBC675AE}" type="presOf" srcId="{3FFBA046-12D6-4F0E-ABDB-F6AA539F8830}" destId="{B8B77034-183A-419D-AD4D-8F6257DA8B34}" srcOrd="0" destOrd="0" presId="urn:microsoft.com/office/officeart/2008/layout/AlternatingHexagons"/>
    <dgm:cxn modelId="{86F7A712-39C4-419F-9FC6-AABB44681227}" type="presOf" srcId="{DF1855CF-8CCD-435B-951B-04F15220ED0E}" destId="{848A57D9-8080-4518-903D-7BD10A54220C}" srcOrd="0" destOrd="0" presId="urn:microsoft.com/office/officeart/2008/layout/AlternatingHexagons"/>
    <dgm:cxn modelId="{88461392-9117-400F-9DE3-6FAB55FE4F85}" type="presOf" srcId="{40617CC5-0C62-4B01-9206-F3BCFC457271}" destId="{CB2B7D82-0A28-47FE-A010-A4CA9CA98FD4}" srcOrd="0" destOrd="0" presId="urn:microsoft.com/office/officeart/2008/layout/AlternatingHexagons"/>
    <dgm:cxn modelId="{408B1905-3860-4478-84D0-C085257BD15C}" type="presOf" srcId="{9BC29B3A-57D0-477B-A3B7-771453FE1D6A}" destId="{CFA73C6B-6C0C-4C5D-8D88-3B734767FE12}" srcOrd="0" destOrd="0" presId="urn:microsoft.com/office/officeart/2008/layout/AlternatingHexagons"/>
    <dgm:cxn modelId="{8AD79B61-1CBB-4E4A-A760-80E0138BCE2B}" type="presParOf" srcId="{CFA73C6B-6C0C-4C5D-8D88-3B734767FE12}" destId="{35135694-57FC-4DE8-8A21-FC651A3CC6AF}" srcOrd="0" destOrd="0" presId="urn:microsoft.com/office/officeart/2008/layout/AlternatingHexagons"/>
    <dgm:cxn modelId="{72DF3099-C42C-44DB-B527-76CDE78DB125}" type="presParOf" srcId="{35135694-57FC-4DE8-8A21-FC651A3CC6AF}" destId="{CB2B7D82-0A28-47FE-A010-A4CA9CA98FD4}" srcOrd="0" destOrd="0" presId="urn:microsoft.com/office/officeart/2008/layout/AlternatingHexagons"/>
    <dgm:cxn modelId="{936D1BC3-8F2B-4FCD-AACD-1E8C8534B084}" type="presParOf" srcId="{35135694-57FC-4DE8-8A21-FC651A3CC6AF}" destId="{8E7CDB2E-0AD8-482D-8FDD-5BF410373B63}" srcOrd="1" destOrd="0" presId="urn:microsoft.com/office/officeart/2008/layout/AlternatingHexagons"/>
    <dgm:cxn modelId="{BC5FA7AE-86AC-4C31-8847-640FD8B82BE9}" type="presParOf" srcId="{35135694-57FC-4DE8-8A21-FC651A3CC6AF}" destId="{2F2EC7AA-1807-46AE-A2F5-AC9C658C3BF7}" srcOrd="2" destOrd="0" presId="urn:microsoft.com/office/officeart/2008/layout/AlternatingHexagons"/>
    <dgm:cxn modelId="{23021CF1-7D2D-4CC9-82A4-5F98CBE7F0D9}" type="presParOf" srcId="{35135694-57FC-4DE8-8A21-FC651A3CC6AF}" destId="{D8AD05EE-4A6E-47CB-B67F-FCD67354FE32}" srcOrd="3" destOrd="0" presId="urn:microsoft.com/office/officeart/2008/layout/AlternatingHexagons"/>
    <dgm:cxn modelId="{C2664388-6200-412C-9147-D90C4EDB29BB}" type="presParOf" srcId="{35135694-57FC-4DE8-8A21-FC651A3CC6AF}" destId="{B8B77034-183A-419D-AD4D-8F6257DA8B34}" srcOrd="4" destOrd="0" presId="urn:microsoft.com/office/officeart/2008/layout/AlternatingHexagons"/>
    <dgm:cxn modelId="{469CCB4C-A84C-4087-9AC8-1B844F824FAC}" type="presParOf" srcId="{CFA73C6B-6C0C-4C5D-8D88-3B734767FE12}" destId="{564C7D77-4CD3-44EA-845E-D7C7A8AAB309}" srcOrd="1" destOrd="0" presId="urn:microsoft.com/office/officeart/2008/layout/AlternatingHexagons"/>
    <dgm:cxn modelId="{473182AD-EE77-4951-A8A2-6B663B41DA50}" type="presParOf" srcId="{CFA73C6B-6C0C-4C5D-8D88-3B734767FE12}" destId="{C8AB0100-FB36-4C32-B3E8-4CD96EC1A85A}" srcOrd="2" destOrd="0" presId="urn:microsoft.com/office/officeart/2008/layout/AlternatingHexagons"/>
    <dgm:cxn modelId="{AEFD23F4-89E1-4887-924E-4F73E404D24C}" type="presParOf" srcId="{C8AB0100-FB36-4C32-B3E8-4CD96EC1A85A}" destId="{848A57D9-8080-4518-903D-7BD10A54220C}" srcOrd="0" destOrd="0" presId="urn:microsoft.com/office/officeart/2008/layout/AlternatingHexagons"/>
    <dgm:cxn modelId="{EBEE0239-49CB-4460-9522-4E1B414AA071}" type="presParOf" srcId="{C8AB0100-FB36-4C32-B3E8-4CD96EC1A85A}" destId="{DFC89665-FAEB-4256-8F65-F05D4431FF6A}" srcOrd="1" destOrd="0" presId="urn:microsoft.com/office/officeart/2008/layout/AlternatingHexagons"/>
    <dgm:cxn modelId="{11E810ED-372A-4108-8B61-F80BB5BE41A2}" type="presParOf" srcId="{C8AB0100-FB36-4C32-B3E8-4CD96EC1A85A}" destId="{885A9F2A-3B4D-4502-83E1-7EEB59E9C927}" srcOrd="2" destOrd="0" presId="urn:microsoft.com/office/officeart/2008/layout/AlternatingHexagons"/>
    <dgm:cxn modelId="{0FF1E0FA-C836-4D68-8903-8D8FA0B11020}" type="presParOf" srcId="{C8AB0100-FB36-4C32-B3E8-4CD96EC1A85A}" destId="{1709939B-B4AA-427A-8C60-2A5D223C69F4}" srcOrd="3" destOrd="0" presId="urn:microsoft.com/office/officeart/2008/layout/AlternatingHexagons"/>
    <dgm:cxn modelId="{9DB1FC01-BDFE-489D-8D01-E26929EF7A68}" type="presParOf" srcId="{C8AB0100-FB36-4C32-B3E8-4CD96EC1A85A}" destId="{3C46713C-6216-485D-8F95-A83E92F7998B}" srcOrd="4" destOrd="0" presId="urn:microsoft.com/office/officeart/2008/layout/AlternatingHexagons"/>
    <dgm:cxn modelId="{259AB85A-83C6-4DC2-92CD-EB80E2D81147}" type="presParOf" srcId="{CFA73C6B-6C0C-4C5D-8D88-3B734767FE12}" destId="{A232089D-440C-4453-A607-F591F2273928}" srcOrd="3" destOrd="0" presId="urn:microsoft.com/office/officeart/2008/layout/AlternatingHexagons"/>
    <dgm:cxn modelId="{A3932DFB-7E27-4FD9-A13E-CED6684062B5}" type="presParOf" srcId="{CFA73C6B-6C0C-4C5D-8D88-3B734767FE12}" destId="{ED417F9E-F645-437E-A635-F62D7AE72680}" srcOrd="4" destOrd="0" presId="urn:microsoft.com/office/officeart/2008/layout/AlternatingHexagons"/>
    <dgm:cxn modelId="{7405CE50-0898-4673-B3E0-C39CFC2F2055}" type="presParOf" srcId="{ED417F9E-F645-437E-A635-F62D7AE72680}" destId="{14F21BE9-669F-4A1B-AFDD-BAEF311DF96C}" srcOrd="0" destOrd="0" presId="urn:microsoft.com/office/officeart/2008/layout/AlternatingHexagons"/>
    <dgm:cxn modelId="{CE7ACFA2-1CB8-4CA1-A06A-4FE8C1C21BEA}" type="presParOf" srcId="{ED417F9E-F645-437E-A635-F62D7AE72680}" destId="{D2744E10-1554-4D08-A26B-42DE1717ACED}" srcOrd="1" destOrd="0" presId="urn:microsoft.com/office/officeart/2008/layout/AlternatingHexagons"/>
    <dgm:cxn modelId="{5E5799EB-A286-4827-8EFE-7E68E8EF2EA0}" type="presParOf" srcId="{ED417F9E-F645-437E-A635-F62D7AE72680}" destId="{ECE77CB3-5837-43CC-81A7-9491534ED679}" srcOrd="2" destOrd="0" presId="urn:microsoft.com/office/officeart/2008/layout/AlternatingHexagons"/>
    <dgm:cxn modelId="{32FC8748-21F8-49E5-B8AC-BD6BA3B2A471}" type="presParOf" srcId="{ED417F9E-F645-437E-A635-F62D7AE72680}" destId="{65F90FDF-5635-4E3E-883C-04082701D9C0}" srcOrd="3" destOrd="0" presId="urn:microsoft.com/office/officeart/2008/layout/AlternatingHexagons"/>
    <dgm:cxn modelId="{A5B913C1-649F-4781-A8F8-C55469EFA1FD}" type="presParOf" srcId="{ED417F9E-F645-437E-A635-F62D7AE72680}" destId="{D882E00F-12E8-4E8D-A577-B295ED2380C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D66F4D-B8E7-4EE5-B2B8-E3A63605F200}" type="doc">
      <dgm:prSet loTypeId="urn:microsoft.com/office/officeart/2005/8/layout/chevron1" loCatId="process" qsTypeId="urn:microsoft.com/office/officeart/2005/8/quickstyle/simple1" qsCatId="simple" csTypeId="urn:microsoft.com/office/officeart/2005/8/colors/accent1_2" csCatId="accent1" phldr="1"/>
      <dgm:spPr/>
    </dgm:pt>
    <dgm:pt modelId="{BCB7046A-63F7-47B0-8BF9-F9A1CDCD0BF7}">
      <dgm:prSet phldrT="[Texto]" custT="1">
        <dgm:style>
          <a:lnRef idx="1">
            <a:schemeClr val="accent3"/>
          </a:lnRef>
          <a:fillRef idx="2">
            <a:schemeClr val="accent3"/>
          </a:fillRef>
          <a:effectRef idx="1">
            <a:schemeClr val="accent3"/>
          </a:effectRef>
          <a:fontRef idx="minor">
            <a:schemeClr val="dk1"/>
          </a:fontRef>
        </dgm:style>
      </dgm:prSet>
      <dgm:spPr/>
      <dgm:t>
        <a:bodyPr/>
        <a:lstStyle/>
        <a:p>
          <a:pPr algn="just"/>
          <a:r>
            <a:rPr lang="es-MX" sz="1100" b="1" dirty="0"/>
            <a:t>I. Reflejar la aplicación de los principios, normas contables generales y específicas e instrumentos que establezca el consejo</a:t>
          </a:r>
        </a:p>
      </dgm:t>
    </dgm:pt>
    <dgm:pt modelId="{D9309E2F-09E1-4596-9F02-9E324467C0ED}" type="parTrans" cxnId="{D8C1D6AF-01FE-4BF9-AD35-31AC006D24FB}">
      <dgm:prSet/>
      <dgm:spPr/>
      <dgm:t>
        <a:bodyPr/>
        <a:lstStyle/>
        <a:p>
          <a:endParaRPr lang="es-MX"/>
        </a:p>
      </dgm:t>
    </dgm:pt>
    <dgm:pt modelId="{01C59FBF-207B-4CBB-909F-E8AE20593A35}" type="sibTrans" cxnId="{D8C1D6AF-01FE-4BF9-AD35-31AC006D24FB}">
      <dgm:prSet/>
      <dgm:spPr/>
      <dgm:t>
        <a:bodyPr/>
        <a:lstStyle/>
        <a:p>
          <a:endParaRPr lang="es-MX"/>
        </a:p>
      </dgm:t>
    </dgm:pt>
    <dgm:pt modelId="{907867F6-D5B6-45EB-8542-6535224F3F34}">
      <dgm:prSet phldrT="[Texto]" custT="1"/>
      <dgm:spPr/>
      <dgm:t>
        <a:bodyPr/>
        <a:lstStyle/>
        <a:p>
          <a:pPr algn="just"/>
          <a:r>
            <a:rPr lang="es-MX" sz="1100" b="1" dirty="0">
              <a:solidFill>
                <a:schemeClr val="tx1"/>
              </a:solidFill>
            </a:rPr>
            <a:t>III. Integrar en forma automática el ejercicio presupuestario con la operación contable, a partir de la utilización del gasto devengado</a:t>
          </a:r>
        </a:p>
      </dgm:t>
    </dgm:pt>
    <dgm:pt modelId="{EC518309-69D7-46B1-82D7-B3D562398BFB}" type="parTrans" cxnId="{89F239DD-5BBB-4464-ACAC-74CC7232E70B}">
      <dgm:prSet/>
      <dgm:spPr/>
      <dgm:t>
        <a:bodyPr/>
        <a:lstStyle/>
        <a:p>
          <a:endParaRPr lang="es-MX"/>
        </a:p>
      </dgm:t>
    </dgm:pt>
    <dgm:pt modelId="{331FE614-01DC-46CD-92D6-858349BA9F19}" type="sibTrans" cxnId="{89F239DD-5BBB-4464-ACAC-74CC7232E70B}">
      <dgm:prSet/>
      <dgm:spPr/>
      <dgm:t>
        <a:bodyPr/>
        <a:lstStyle/>
        <a:p>
          <a:endParaRPr lang="es-MX"/>
        </a:p>
      </dgm:t>
    </dgm:pt>
    <dgm:pt modelId="{78BF3FA2-0007-4B0E-AE5F-47602DA46201}">
      <dgm:prSet phldrT="[Texto]" custT="1">
        <dgm:style>
          <a:lnRef idx="2">
            <a:schemeClr val="accent5">
              <a:shade val="50000"/>
            </a:schemeClr>
          </a:lnRef>
          <a:fillRef idx="1">
            <a:schemeClr val="accent5"/>
          </a:fillRef>
          <a:effectRef idx="0">
            <a:schemeClr val="accent5"/>
          </a:effectRef>
          <a:fontRef idx="minor">
            <a:schemeClr val="lt1"/>
          </a:fontRef>
        </dgm:style>
      </dgm:prSet>
      <dgm:spPr/>
      <dgm:t>
        <a:bodyPr/>
        <a:lstStyle/>
        <a:p>
          <a:pPr algn="just"/>
          <a:r>
            <a:rPr lang="es-MX" sz="1100" b="1" dirty="0">
              <a:solidFill>
                <a:schemeClr val="tx1"/>
              </a:solidFill>
            </a:rPr>
            <a:t>IV. Permita que los registros se efectúen considerando la base acumulativa para la integración de la información presupuestaria y contable</a:t>
          </a:r>
        </a:p>
      </dgm:t>
    </dgm:pt>
    <dgm:pt modelId="{E0A7B30D-F5AC-4C10-B3B2-2D3E3AD9D19F}" type="parTrans" cxnId="{330135FD-D706-4DD4-AB83-6D0516AA925B}">
      <dgm:prSet/>
      <dgm:spPr/>
      <dgm:t>
        <a:bodyPr/>
        <a:lstStyle/>
        <a:p>
          <a:endParaRPr lang="es-MX"/>
        </a:p>
      </dgm:t>
    </dgm:pt>
    <dgm:pt modelId="{925EABAA-1737-4C06-94BC-A15FE69E2427}" type="sibTrans" cxnId="{330135FD-D706-4DD4-AB83-6D0516AA925B}">
      <dgm:prSet/>
      <dgm:spPr/>
      <dgm:t>
        <a:bodyPr/>
        <a:lstStyle/>
        <a:p>
          <a:endParaRPr lang="es-MX"/>
        </a:p>
      </dgm:t>
    </dgm:pt>
    <dgm:pt modelId="{8C208779-C428-4672-B5B1-7ACFD30D33FA}">
      <dgm:prSet phldrT="[Texto]" custT="1">
        <dgm:style>
          <a:lnRef idx="1">
            <a:schemeClr val="accent5"/>
          </a:lnRef>
          <a:fillRef idx="2">
            <a:schemeClr val="accent5"/>
          </a:fillRef>
          <a:effectRef idx="1">
            <a:schemeClr val="accent5"/>
          </a:effectRef>
          <a:fontRef idx="minor">
            <a:schemeClr val="dk1"/>
          </a:fontRef>
        </dgm:style>
      </dgm:prSet>
      <dgm:spPr/>
      <dgm:t>
        <a:bodyPr/>
        <a:lstStyle/>
        <a:p>
          <a:pPr algn="just"/>
          <a:r>
            <a:rPr lang="es-MX" sz="1100" b="1" dirty="0">
              <a:solidFill>
                <a:schemeClr val="tx1"/>
              </a:solidFill>
            </a:rPr>
            <a:t>V. Reflejar un registro congruente y ordenado de cada operación que genere derechos y obligaciones derivados de la gestión económico-financiera de los entes públicos</a:t>
          </a:r>
        </a:p>
      </dgm:t>
    </dgm:pt>
    <dgm:pt modelId="{A6ECBE99-5639-4143-83EA-2EA6206D9DBA}" type="parTrans" cxnId="{E4E5A8B5-02DC-41A5-B815-35D401530E57}">
      <dgm:prSet/>
      <dgm:spPr/>
      <dgm:t>
        <a:bodyPr/>
        <a:lstStyle/>
        <a:p>
          <a:endParaRPr lang="es-MX"/>
        </a:p>
      </dgm:t>
    </dgm:pt>
    <dgm:pt modelId="{E9299C89-760D-4D49-8954-239281D43F7E}" type="sibTrans" cxnId="{E4E5A8B5-02DC-41A5-B815-35D401530E57}">
      <dgm:prSet/>
      <dgm:spPr/>
      <dgm:t>
        <a:bodyPr/>
        <a:lstStyle/>
        <a:p>
          <a:endParaRPr lang="es-MX"/>
        </a:p>
      </dgm:t>
    </dgm:pt>
    <dgm:pt modelId="{CE566ED2-48D3-4B86-9C51-34CFF74FF3DC}">
      <dgm:prSet custT="1">
        <dgm:style>
          <a:lnRef idx="3">
            <a:schemeClr val="lt1"/>
          </a:lnRef>
          <a:fillRef idx="1">
            <a:schemeClr val="accent4"/>
          </a:fillRef>
          <a:effectRef idx="1">
            <a:schemeClr val="accent4"/>
          </a:effectRef>
          <a:fontRef idx="minor">
            <a:schemeClr val="lt1"/>
          </a:fontRef>
        </dgm:style>
      </dgm:prSet>
      <dgm:spPr/>
      <dgm:t>
        <a:bodyPr/>
        <a:lstStyle/>
        <a:p>
          <a:pPr algn="just"/>
          <a:r>
            <a:rPr lang="es-MX" sz="1100" b="1" dirty="0">
              <a:solidFill>
                <a:schemeClr val="tx1"/>
              </a:solidFill>
            </a:rPr>
            <a:t>II. Facilitar el reconocimiento de las operaciones de ingresos, gastos, activos, pasivos y patrimoniales de los entes públicos</a:t>
          </a:r>
        </a:p>
      </dgm:t>
    </dgm:pt>
    <dgm:pt modelId="{81CFAC21-A6A4-4E1F-BA88-F1CCEF87C810}" type="parTrans" cxnId="{EAD5636F-67B5-4C56-B60F-E03C898CC4C8}">
      <dgm:prSet/>
      <dgm:spPr/>
      <dgm:t>
        <a:bodyPr/>
        <a:lstStyle/>
        <a:p>
          <a:endParaRPr lang="es-MX"/>
        </a:p>
      </dgm:t>
    </dgm:pt>
    <dgm:pt modelId="{7B2F422A-85F4-4549-8880-52B03419752F}" type="sibTrans" cxnId="{EAD5636F-67B5-4C56-B60F-E03C898CC4C8}">
      <dgm:prSet/>
      <dgm:spPr/>
      <dgm:t>
        <a:bodyPr/>
        <a:lstStyle/>
        <a:p>
          <a:endParaRPr lang="es-MX"/>
        </a:p>
      </dgm:t>
    </dgm:pt>
    <dgm:pt modelId="{65489573-4E5F-47ED-8C5F-BD901C0FEF00}" type="pres">
      <dgm:prSet presAssocID="{88D66F4D-B8E7-4EE5-B2B8-E3A63605F200}" presName="Name0" presStyleCnt="0">
        <dgm:presLayoutVars>
          <dgm:dir/>
          <dgm:animLvl val="lvl"/>
          <dgm:resizeHandles val="exact"/>
        </dgm:presLayoutVars>
      </dgm:prSet>
      <dgm:spPr/>
    </dgm:pt>
    <dgm:pt modelId="{BE8AA253-E271-4302-B6EE-5456CA2B96A5}" type="pres">
      <dgm:prSet presAssocID="{BCB7046A-63F7-47B0-8BF9-F9A1CDCD0BF7}" presName="parTxOnly" presStyleLbl="node1" presStyleIdx="0" presStyleCnt="5" custLinFactY="-100000" custLinFactNeighborX="18057" custLinFactNeighborY="-176913">
        <dgm:presLayoutVars>
          <dgm:chMax val="0"/>
          <dgm:chPref val="0"/>
          <dgm:bulletEnabled val="1"/>
        </dgm:presLayoutVars>
      </dgm:prSet>
      <dgm:spPr/>
    </dgm:pt>
    <dgm:pt modelId="{A3E34B54-32FE-4267-9793-FB79F4285B91}" type="pres">
      <dgm:prSet presAssocID="{01C59FBF-207B-4CBB-909F-E8AE20593A35}" presName="parTxOnlySpace" presStyleCnt="0"/>
      <dgm:spPr/>
    </dgm:pt>
    <dgm:pt modelId="{BBC4479B-0366-4DC2-93CF-DBA91041ACBB}" type="pres">
      <dgm:prSet presAssocID="{CE566ED2-48D3-4B86-9C51-34CFF74FF3DC}" presName="parTxOnly" presStyleLbl="node1" presStyleIdx="1" presStyleCnt="5" custLinFactY="-35222" custLinFactNeighborX="-38571" custLinFactNeighborY="-100000">
        <dgm:presLayoutVars>
          <dgm:chMax val="0"/>
          <dgm:chPref val="0"/>
          <dgm:bulletEnabled val="1"/>
        </dgm:presLayoutVars>
      </dgm:prSet>
      <dgm:spPr/>
    </dgm:pt>
    <dgm:pt modelId="{2CA3920A-2942-426A-850B-27088C6A1F2D}" type="pres">
      <dgm:prSet presAssocID="{7B2F422A-85F4-4549-8880-52B03419752F}" presName="parTxOnlySpace" presStyleCnt="0"/>
      <dgm:spPr/>
    </dgm:pt>
    <dgm:pt modelId="{505E3F79-389C-4773-9D1A-46646D562A9F}" type="pres">
      <dgm:prSet presAssocID="{907867F6-D5B6-45EB-8542-6535224F3F34}" presName="parTxOnly" presStyleLbl="node1" presStyleIdx="2" presStyleCnt="5" custLinFactNeighborX="-78243" custLinFactNeighborY="-10533">
        <dgm:presLayoutVars>
          <dgm:chMax val="0"/>
          <dgm:chPref val="0"/>
          <dgm:bulletEnabled val="1"/>
        </dgm:presLayoutVars>
      </dgm:prSet>
      <dgm:spPr/>
    </dgm:pt>
    <dgm:pt modelId="{BB031B55-9418-426C-8149-53DF4026BED9}" type="pres">
      <dgm:prSet presAssocID="{331FE614-01DC-46CD-92D6-858349BA9F19}" presName="parTxOnlySpace" presStyleCnt="0"/>
      <dgm:spPr/>
    </dgm:pt>
    <dgm:pt modelId="{2A0FA350-6E17-4498-A645-0D546DE16E0B}" type="pres">
      <dgm:prSet presAssocID="{78BF3FA2-0007-4B0E-AE5F-47602DA46201}" presName="parTxOnly" presStyleLbl="node1" presStyleIdx="3" presStyleCnt="5" custLinFactX="-5047" custLinFactY="5086" custLinFactNeighborX="-100000" custLinFactNeighborY="100000">
        <dgm:presLayoutVars>
          <dgm:chMax val="0"/>
          <dgm:chPref val="0"/>
          <dgm:bulletEnabled val="1"/>
        </dgm:presLayoutVars>
      </dgm:prSet>
      <dgm:spPr/>
    </dgm:pt>
    <dgm:pt modelId="{58F23AF8-8AC6-427F-AD60-E4220EE25EE1}" type="pres">
      <dgm:prSet presAssocID="{925EABAA-1737-4C06-94BC-A15FE69E2427}" presName="parTxOnlySpace" presStyleCnt="0"/>
      <dgm:spPr/>
    </dgm:pt>
    <dgm:pt modelId="{D16641D2-7696-4404-AEFC-9BF641064724}" type="pres">
      <dgm:prSet presAssocID="{8C208779-C428-4672-B5B1-7ACFD30D33FA}" presName="parTxOnly" presStyleLbl="node1" presStyleIdx="4" presStyleCnt="5" custLinFactY="100000" custLinFactNeighborX="90282" custLinFactNeighborY="111996">
        <dgm:presLayoutVars>
          <dgm:chMax val="0"/>
          <dgm:chPref val="0"/>
          <dgm:bulletEnabled val="1"/>
        </dgm:presLayoutVars>
      </dgm:prSet>
      <dgm:spPr/>
    </dgm:pt>
  </dgm:ptLst>
  <dgm:cxnLst>
    <dgm:cxn modelId="{5D487417-3AD2-4784-972D-E1AA90DC31A5}" type="presOf" srcId="{CE566ED2-48D3-4B86-9C51-34CFF74FF3DC}" destId="{BBC4479B-0366-4DC2-93CF-DBA91041ACBB}" srcOrd="0" destOrd="0" presId="urn:microsoft.com/office/officeart/2005/8/layout/chevron1"/>
    <dgm:cxn modelId="{E2B22521-BFA9-4AD7-9856-0698935D9026}" type="presOf" srcId="{907867F6-D5B6-45EB-8542-6535224F3F34}" destId="{505E3F79-389C-4773-9D1A-46646D562A9F}" srcOrd="0" destOrd="0" presId="urn:microsoft.com/office/officeart/2005/8/layout/chevron1"/>
    <dgm:cxn modelId="{4FC1C0F3-5462-45A2-AF14-B165DB311C40}" type="presOf" srcId="{88D66F4D-B8E7-4EE5-B2B8-E3A63605F200}" destId="{65489573-4E5F-47ED-8C5F-BD901C0FEF00}" srcOrd="0" destOrd="0" presId="urn:microsoft.com/office/officeart/2005/8/layout/chevron1"/>
    <dgm:cxn modelId="{3E934DEA-2B56-42A3-8482-E5C5FDC8224B}" type="presOf" srcId="{BCB7046A-63F7-47B0-8BF9-F9A1CDCD0BF7}" destId="{BE8AA253-E271-4302-B6EE-5456CA2B96A5}" srcOrd="0" destOrd="0" presId="urn:microsoft.com/office/officeart/2005/8/layout/chevron1"/>
    <dgm:cxn modelId="{4A123C24-80D3-4AD2-A46A-C4ED22D74894}" type="presOf" srcId="{78BF3FA2-0007-4B0E-AE5F-47602DA46201}" destId="{2A0FA350-6E17-4498-A645-0D546DE16E0B}" srcOrd="0" destOrd="0" presId="urn:microsoft.com/office/officeart/2005/8/layout/chevron1"/>
    <dgm:cxn modelId="{D8C1D6AF-01FE-4BF9-AD35-31AC006D24FB}" srcId="{88D66F4D-B8E7-4EE5-B2B8-E3A63605F200}" destId="{BCB7046A-63F7-47B0-8BF9-F9A1CDCD0BF7}" srcOrd="0" destOrd="0" parTransId="{D9309E2F-09E1-4596-9F02-9E324467C0ED}" sibTransId="{01C59FBF-207B-4CBB-909F-E8AE20593A35}"/>
    <dgm:cxn modelId="{330135FD-D706-4DD4-AB83-6D0516AA925B}" srcId="{88D66F4D-B8E7-4EE5-B2B8-E3A63605F200}" destId="{78BF3FA2-0007-4B0E-AE5F-47602DA46201}" srcOrd="3" destOrd="0" parTransId="{E0A7B30D-F5AC-4C10-B3B2-2D3E3AD9D19F}" sibTransId="{925EABAA-1737-4C06-94BC-A15FE69E2427}"/>
    <dgm:cxn modelId="{EAD5636F-67B5-4C56-B60F-E03C898CC4C8}" srcId="{88D66F4D-B8E7-4EE5-B2B8-E3A63605F200}" destId="{CE566ED2-48D3-4B86-9C51-34CFF74FF3DC}" srcOrd="1" destOrd="0" parTransId="{81CFAC21-A6A4-4E1F-BA88-F1CCEF87C810}" sibTransId="{7B2F422A-85F4-4549-8880-52B03419752F}"/>
    <dgm:cxn modelId="{D4B35C78-88DC-4D5C-A068-993820C81354}" type="presOf" srcId="{8C208779-C428-4672-B5B1-7ACFD30D33FA}" destId="{D16641D2-7696-4404-AEFC-9BF641064724}" srcOrd="0" destOrd="0" presId="urn:microsoft.com/office/officeart/2005/8/layout/chevron1"/>
    <dgm:cxn modelId="{89F239DD-5BBB-4464-ACAC-74CC7232E70B}" srcId="{88D66F4D-B8E7-4EE5-B2B8-E3A63605F200}" destId="{907867F6-D5B6-45EB-8542-6535224F3F34}" srcOrd="2" destOrd="0" parTransId="{EC518309-69D7-46B1-82D7-B3D562398BFB}" sibTransId="{331FE614-01DC-46CD-92D6-858349BA9F19}"/>
    <dgm:cxn modelId="{E4E5A8B5-02DC-41A5-B815-35D401530E57}" srcId="{88D66F4D-B8E7-4EE5-B2B8-E3A63605F200}" destId="{8C208779-C428-4672-B5B1-7ACFD30D33FA}" srcOrd="4" destOrd="0" parTransId="{A6ECBE99-5639-4143-83EA-2EA6206D9DBA}" sibTransId="{E9299C89-760D-4D49-8954-239281D43F7E}"/>
    <dgm:cxn modelId="{F0E7001A-B810-40BE-A417-1E78E41CE54E}" type="presParOf" srcId="{65489573-4E5F-47ED-8C5F-BD901C0FEF00}" destId="{BE8AA253-E271-4302-B6EE-5456CA2B96A5}" srcOrd="0" destOrd="0" presId="urn:microsoft.com/office/officeart/2005/8/layout/chevron1"/>
    <dgm:cxn modelId="{7364FEF7-CD2B-4AFA-829C-3B971F1864B7}" type="presParOf" srcId="{65489573-4E5F-47ED-8C5F-BD901C0FEF00}" destId="{A3E34B54-32FE-4267-9793-FB79F4285B91}" srcOrd="1" destOrd="0" presId="urn:microsoft.com/office/officeart/2005/8/layout/chevron1"/>
    <dgm:cxn modelId="{B9076981-9716-4275-A31D-681ED9A44EDD}" type="presParOf" srcId="{65489573-4E5F-47ED-8C5F-BD901C0FEF00}" destId="{BBC4479B-0366-4DC2-93CF-DBA91041ACBB}" srcOrd="2" destOrd="0" presId="urn:microsoft.com/office/officeart/2005/8/layout/chevron1"/>
    <dgm:cxn modelId="{08B9FD13-5476-4793-8CE6-FCC9E8183AA1}" type="presParOf" srcId="{65489573-4E5F-47ED-8C5F-BD901C0FEF00}" destId="{2CA3920A-2942-426A-850B-27088C6A1F2D}" srcOrd="3" destOrd="0" presId="urn:microsoft.com/office/officeart/2005/8/layout/chevron1"/>
    <dgm:cxn modelId="{3F37B90A-A62C-4705-963C-8E590D1AA01B}" type="presParOf" srcId="{65489573-4E5F-47ED-8C5F-BD901C0FEF00}" destId="{505E3F79-389C-4773-9D1A-46646D562A9F}" srcOrd="4" destOrd="0" presId="urn:microsoft.com/office/officeart/2005/8/layout/chevron1"/>
    <dgm:cxn modelId="{DBC2E2F6-0366-42CA-81BC-2FAD59173114}" type="presParOf" srcId="{65489573-4E5F-47ED-8C5F-BD901C0FEF00}" destId="{BB031B55-9418-426C-8149-53DF4026BED9}" srcOrd="5" destOrd="0" presId="urn:microsoft.com/office/officeart/2005/8/layout/chevron1"/>
    <dgm:cxn modelId="{42282D94-EF01-44A9-AD00-7CDE65E54F46}" type="presParOf" srcId="{65489573-4E5F-47ED-8C5F-BD901C0FEF00}" destId="{2A0FA350-6E17-4498-A645-0D546DE16E0B}" srcOrd="6" destOrd="0" presId="urn:microsoft.com/office/officeart/2005/8/layout/chevron1"/>
    <dgm:cxn modelId="{86A424F5-FF2C-4C76-B077-78EBBF2CE8BB}" type="presParOf" srcId="{65489573-4E5F-47ED-8C5F-BD901C0FEF00}" destId="{58F23AF8-8AC6-427F-AD60-E4220EE25EE1}" srcOrd="7" destOrd="0" presId="urn:microsoft.com/office/officeart/2005/8/layout/chevron1"/>
    <dgm:cxn modelId="{2D3DA503-C27E-4941-BB87-6BA5B597CBA4}" type="presParOf" srcId="{65489573-4E5F-47ED-8C5F-BD901C0FEF00}" destId="{D16641D2-7696-4404-AEFC-9BF641064724}"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392F39-A808-4BE5-9964-FA79AF120B39}"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51949994-2A8C-4698-9738-92647B78B5A2}">
      <dgm:prSet phldrT="[Texto]"/>
      <dgm:spPr/>
      <dgm:t>
        <a:bodyPr/>
        <a:lstStyle/>
        <a:p>
          <a:r>
            <a:rPr lang="es-MX" dirty="0"/>
            <a:t>1. SUSTANCIA ECONÓMICA</a:t>
          </a:r>
        </a:p>
      </dgm:t>
    </dgm:pt>
    <dgm:pt modelId="{DE52A027-8A2A-4E33-A697-81BEE6EAFBE1}" type="parTrans" cxnId="{C691FD77-8BB4-418E-8552-519A6B13E0FA}">
      <dgm:prSet/>
      <dgm:spPr/>
      <dgm:t>
        <a:bodyPr/>
        <a:lstStyle/>
        <a:p>
          <a:endParaRPr lang="es-MX"/>
        </a:p>
      </dgm:t>
    </dgm:pt>
    <dgm:pt modelId="{722EA6B8-7B8D-4111-B4C4-5FCEE5BE344F}" type="sibTrans" cxnId="{C691FD77-8BB4-418E-8552-519A6B13E0FA}">
      <dgm:prSet/>
      <dgm:spPr/>
      <dgm:t>
        <a:bodyPr/>
        <a:lstStyle/>
        <a:p>
          <a:endParaRPr lang="es-MX"/>
        </a:p>
      </dgm:t>
    </dgm:pt>
    <dgm:pt modelId="{8B686A26-6B3A-41E4-BF95-A3EF31E77130}">
      <dgm:prSet phldrT="[Texto]"/>
      <dgm:spPr/>
      <dgm:t>
        <a:bodyPr/>
        <a:lstStyle/>
        <a:p>
          <a:r>
            <a:rPr lang="es-MX" dirty="0"/>
            <a:t>4. REVELACIÓN SUFICIENTE</a:t>
          </a:r>
        </a:p>
      </dgm:t>
    </dgm:pt>
    <dgm:pt modelId="{C66C89B1-A0BE-4C99-8557-C3B166BB9CF5}" type="parTrans" cxnId="{83478EB0-1F4D-4A85-BD08-168AD0262908}">
      <dgm:prSet/>
      <dgm:spPr/>
      <dgm:t>
        <a:bodyPr/>
        <a:lstStyle/>
        <a:p>
          <a:endParaRPr lang="es-MX"/>
        </a:p>
      </dgm:t>
    </dgm:pt>
    <dgm:pt modelId="{D3321171-33C8-4E1F-9EB4-CC671363D3EF}" type="sibTrans" cxnId="{83478EB0-1F4D-4A85-BD08-168AD0262908}">
      <dgm:prSet/>
      <dgm:spPr/>
      <dgm:t>
        <a:bodyPr/>
        <a:lstStyle/>
        <a:p>
          <a:endParaRPr lang="es-MX"/>
        </a:p>
      </dgm:t>
    </dgm:pt>
    <dgm:pt modelId="{810A77A7-0F8F-4C3D-BC79-17E3916B5547}">
      <dgm:prSet phldrT="[Texto]"/>
      <dgm:spPr/>
      <dgm:t>
        <a:bodyPr/>
        <a:lstStyle/>
        <a:p>
          <a:r>
            <a:rPr lang="es-MX" dirty="0"/>
            <a:t>5. IMPORTANCIA RELATIVA</a:t>
          </a:r>
        </a:p>
      </dgm:t>
    </dgm:pt>
    <dgm:pt modelId="{12A51443-435E-43A8-9B30-801E9648D383}" type="parTrans" cxnId="{B28972C9-499F-41D5-B9AA-9F69DF0075C9}">
      <dgm:prSet/>
      <dgm:spPr/>
      <dgm:t>
        <a:bodyPr/>
        <a:lstStyle/>
        <a:p>
          <a:endParaRPr lang="es-MX"/>
        </a:p>
      </dgm:t>
    </dgm:pt>
    <dgm:pt modelId="{F9C6C7D7-40BC-4C16-908E-7FD72615F710}" type="sibTrans" cxnId="{B28972C9-499F-41D5-B9AA-9F69DF0075C9}">
      <dgm:prSet/>
      <dgm:spPr/>
      <dgm:t>
        <a:bodyPr/>
        <a:lstStyle/>
        <a:p>
          <a:endParaRPr lang="es-MX"/>
        </a:p>
      </dgm:t>
    </dgm:pt>
    <dgm:pt modelId="{55617791-2B47-40B4-A9B6-E2D95BA13838}">
      <dgm:prSet phldrT="[Texto]"/>
      <dgm:spPr/>
      <dgm:t>
        <a:bodyPr/>
        <a:lstStyle/>
        <a:p>
          <a:r>
            <a:rPr lang="es-MX" dirty="0"/>
            <a:t>1.- SUSTANCIA ECONÓMICA </a:t>
          </a:r>
        </a:p>
        <a:p>
          <a:endParaRPr lang="es-MX" dirty="0"/>
        </a:p>
        <a:p>
          <a:r>
            <a:rPr lang="es-MX" dirty="0"/>
            <a:t>2. ENTES PÚBLICOS</a:t>
          </a:r>
        </a:p>
      </dgm:t>
    </dgm:pt>
    <dgm:pt modelId="{73299A40-C7DB-47B7-9B78-D8C56911075E}" type="parTrans" cxnId="{66B0FF47-23D5-4260-A28A-F6B9C39A8C3D}">
      <dgm:prSet/>
      <dgm:spPr/>
      <dgm:t>
        <a:bodyPr/>
        <a:lstStyle/>
        <a:p>
          <a:endParaRPr lang="es-MX"/>
        </a:p>
      </dgm:t>
    </dgm:pt>
    <dgm:pt modelId="{CB6AAAB5-C0C2-4F91-ACAC-3E31009E610B}" type="sibTrans" cxnId="{66B0FF47-23D5-4260-A28A-F6B9C39A8C3D}">
      <dgm:prSet/>
      <dgm:spPr/>
      <dgm:t>
        <a:bodyPr/>
        <a:lstStyle/>
        <a:p>
          <a:endParaRPr lang="es-MX"/>
        </a:p>
      </dgm:t>
    </dgm:pt>
    <dgm:pt modelId="{31DDA144-B591-4966-9CE8-EFF9FE462437}">
      <dgm:prSet phldrT="[Texto]"/>
      <dgm:spPr/>
      <dgm:t>
        <a:bodyPr/>
        <a:lstStyle/>
        <a:p>
          <a:r>
            <a:rPr lang="es-MX" dirty="0"/>
            <a:t>3. EXISTENCIA PERMANENTE</a:t>
          </a:r>
        </a:p>
      </dgm:t>
    </dgm:pt>
    <dgm:pt modelId="{9D462A1E-D847-470D-9E4A-0A78FB504D29}" type="parTrans" cxnId="{2C5120A0-3D87-4BF0-B091-6D5F9D336367}">
      <dgm:prSet/>
      <dgm:spPr/>
      <dgm:t>
        <a:bodyPr/>
        <a:lstStyle/>
        <a:p>
          <a:endParaRPr lang="es-MX"/>
        </a:p>
      </dgm:t>
    </dgm:pt>
    <dgm:pt modelId="{DCE8DE41-2C54-4B5E-BC53-B6A0F56CE633}" type="sibTrans" cxnId="{2C5120A0-3D87-4BF0-B091-6D5F9D336367}">
      <dgm:prSet/>
      <dgm:spPr/>
      <dgm:t>
        <a:bodyPr/>
        <a:lstStyle/>
        <a:p>
          <a:endParaRPr lang="es-MX"/>
        </a:p>
      </dgm:t>
    </dgm:pt>
    <dgm:pt modelId="{6417F728-AFE1-474D-86CC-0BE1B5BF433B}">
      <dgm:prSet phldrT="[Texto]"/>
      <dgm:spPr/>
      <dgm:t>
        <a:bodyPr/>
        <a:lstStyle/>
        <a:p>
          <a:r>
            <a:rPr lang="es-MX" dirty="0"/>
            <a:t>6. REGISTRO E INTEGRACIÓN PRESUPUESTARIA</a:t>
          </a:r>
        </a:p>
      </dgm:t>
    </dgm:pt>
    <dgm:pt modelId="{5FDCECD3-56A4-4271-ADA4-576B337A36DE}" type="parTrans" cxnId="{F1CFFA98-B398-4F33-A884-CF9164712100}">
      <dgm:prSet/>
      <dgm:spPr/>
      <dgm:t>
        <a:bodyPr/>
        <a:lstStyle/>
        <a:p>
          <a:endParaRPr lang="es-MX"/>
        </a:p>
      </dgm:t>
    </dgm:pt>
    <dgm:pt modelId="{E6B7C0A1-3407-4991-8CD4-088D37E64D82}" type="sibTrans" cxnId="{F1CFFA98-B398-4F33-A884-CF9164712100}">
      <dgm:prSet/>
      <dgm:spPr/>
      <dgm:t>
        <a:bodyPr/>
        <a:lstStyle/>
        <a:p>
          <a:endParaRPr lang="es-MX"/>
        </a:p>
      </dgm:t>
    </dgm:pt>
    <dgm:pt modelId="{6E52EA83-BB77-4388-B97F-BDD832E79FB3}" type="pres">
      <dgm:prSet presAssocID="{73392F39-A808-4BE5-9964-FA79AF120B39}" presName="linear" presStyleCnt="0">
        <dgm:presLayoutVars>
          <dgm:dir/>
          <dgm:animLvl val="lvl"/>
          <dgm:resizeHandles val="exact"/>
        </dgm:presLayoutVars>
      </dgm:prSet>
      <dgm:spPr/>
    </dgm:pt>
    <dgm:pt modelId="{F6454363-3E5E-4717-A68D-EFFF0CC49093}" type="pres">
      <dgm:prSet presAssocID="{51949994-2A8C-4698-9738-92647B78B5A2}" presName="parentLin" presStyleCnt="0"/>
      <dgm:spPr/>
    </dgm:pt>
    <dgm:pt modelId="{20A804DF-8A17-41FF-96A7-7AEF46076960}" type="pres">
      <dgm:prSet presAssocID="{51949994-2A8C-4698-9738-92647B78B5A2}" presName="parentLeftMargin" presStyleLbl="node1" presStyleIdx="0" presStyleCnt="6"/>
      <dgm:spPr/>
    </dgm:pt>
    <dgm:pt modelId="{60FB2623-6C7C-475F-A689-290ED1813F47}" type="pres">
      <dgm:prSet presAssocID="{51949994-2A8C-4698-9738-92647B78B5A2}" presName="parentText" presStyleLbl="node1" presStyleIdx="0" presStyleCnt="6">
        <dgm:presLayoutVars>
          <dgm:chMax val="0"/>
          <dgm:bulletEnabled val="1"/>
        </dgm:presLayoutVars>
      </dgm:prSet>
      <dgm:spPr/>
    </dgm:pt>
    <dgm:pt modelId="{FA1C1F50-35D7-46E8-B42E-5675DDB9051A}" type="pres">
      <dgm:prSet presAssocID="{51949994-2A8C-4698-9738-92647B78B5A2}" presName="negativeSpace" presStyleCnt="0"/>
      <dgm:spPr/>
    </dgm:pt>
    <dgm:pt modelId="{35EAB6AC-A9E9-40CA-AED4-59C96A0C63F9}" type="pres">
      <dgm:prSet presAssocID="{51949994-2A8C-4698-9738-92647B78B5A2}" presName="childText" presStyleLbl="conFgAcc1" presStyleIdx="0" presStyleCnt="6">
        <dgm:presLayoutVars>
          <dgm:bulletEnabled val="1"/>
        </dgm:presLayoutVars>
      </dgm:prSet>
      <dgm:spPr/>
    </dgm:pt>
    <dgm:pt modelId="{0D7B3B74-1BA7-433A-A710-BE31169CF3EA}" type="pres">
      <dgm:prSet presAssocID="{722EA6B8-7B8D-4111-B4C4-5FCEE5BE344F}" presName="spaceBetweenRectangles" presStyleCnt="0"/>
      <dgm:spPr/>
    </dgm:pt>
    <dgm:pt modelId="{CA97DB9D-8821-4097-B963-4527A9BEC6C5}" type="pres">
      <dgm:prSet presAssocID="{55617791-2B47-40B4-A9B6-E2D95BA13838}" presName="parentLin" presStyleCnt="0"/>
      <dgm:spPr/>
    </dgm:pt>
    <dgm:pt modelId="{F6746FF8-6EC6-4055-BD76-146E3474A302}" type="pres">
      <dgm:prSet presAssocID="{55617791-2B47-40B4-A9B6-E2D95BA13838}" presName="parentLeftMargin" presStyleLbl="node1" presStyleIdx="0" presStyleCnt="6"/>
      <dgm:spPr/>
    </dgm:pt>
    <dgm:pt modelId="{5957BF90-0342-49A3-9CF2-B4F83C32E7A1}" type="pres">
      <dgm:prSet presAssocID="{55617791-2B47-40B4-A9B6-E2D95BA13838}" presName="parentText" presStyleLbl="node1" presStyleIdx="1" presStyleCnt="6" custScaleY="366508" custLinFactY="-46368" custLinFactNeighborY="-100000">
        <dgm:presLayoutVars>
          <dgm:chMax val="0"/>
          <dgm:bulletEnabled val="1"/>
        </dgm:presLayoutVars>
      </dgm:prSet>
      <dgm:spPr/>
    </dgm:pt>
    <dgm:pt modelId="{759A34D2-5D70-4820-AE84-A5F83CCCFFC7}" type="pres">
      <dgm:prSet presAssocID="{55617791-2B47-40B4-A9B6-E2D95BA13838}" presName="negativeSpace" presStyleCnt="0"/>
      <dgm:spPr/>
    </dgm:pt>
    <dgm:pt modelId="{3D09C116-B98B-420A-BB2E-1E191C61E67F}" type="pres">
      <dgm:prSet presAssocID="{55617791-2B47-40B4-A9B6-E2D95BA13838}" presName="childText" presStyleLbl="conFgAcc1" presStyleIdx="1" presStyleCnt="6">
        <dgm:presLayoutVars>
          <dgm:bulletEnabled val="1"/>
        </dgm:presLayoutVars>
      </dgm:prSet>
      <dgm:spPr/>
    </dgm:pt>
    <dgm:pt modelId="{AE1BE1EC-666D-454B-BC76-BD3B02344CF4}" type="pres">
      <dgm:prSet presAssocID="{CB6AAAB5-C0C2-4F91-ACAC-3E31009E610B}" presName="spaceBetweenRectangles" presStyleCnt="0"/>
      <dgm:spPr/>
    </dgm:pt>
    <dgm:pt modelId="{160C399B-FDCC-43B8-8442-9A052F652DE4}" type="pres">
      <dgm:prSet presAssocID="{31DDA144-B591-4966-9CE8-EFF9FE462437}" presName="parentLin" presStyleCnt="0"/>
      <dgm:spPr/>
    </dgm:pt>
    <dgm:pt modelId="{CA00880B-980D-4DBF-BCDB-9E410F93B247}" type="pres">
      <dgm:prSet presAssocID="{31DDA144-B591-4966-9CE8-EFF9FE462437}" presName="parentLeftMargin" presStyleLbl="node1" presStyleIdx="1" presStyleCnt="6"/>
      <dgm:spPr/>
    </dgm:pt>
    <dgm:pt modelId="{ED1EA8D4-168E-47E2-8139-8CF7682B11EB}" type="pres">
      <dgm:prSet presAssocID="{31DDA144-B591-4966-9CE8-EFF9FE462437}" presName="parentText" presStyleLbl="node1" presStyleIdx="2" presStyleCnt="6">
        <dgm:presLayoutVars>
          <dgm:chMax val="0"/>
          <dgm:bulletEnabled val="1"/>
        </dgm:presLayoutVars>
      </dgm:prSet>
      <dgm:spPr/>
    </dgm:pt>
    <dgm:pt modelId="{16C5017B-7754-49B5-AB11-7849BDFAE3C0}" type="pres">
      <dgm:prSet presAssocID="{31DDA144-B591-4966-9CE8-EFF9FE462437}" presName="negativeSpace" presStyleCnt="0"/>
      <dgm:spPr/>
    </dgm:pt>
    <dgm:pt modelId="{BD461188-5ABC-483E-99BC-A1B1F2A6A6A7}" type="pres">
      <dgm:prSet presAssocID="{31DDA144-B591-4966-9CE8-EFF9FE462437}" presName="childText" presStyleLbl="conFgAcc1" presStyleIdx="2" presStyleCnt="6">
        <dgm:presLayoutVars>
          <dgm:bulletEnabled val="1"/>
        </dgm:presLayoutVars>
      </dgm:prSet>
      <dgm:spPr/>
    </dgm:pt>
    <dgm:pt modelId="{0FFEAEDA-DDEE-432F-ABD5-86E025FB906F}" type="pres">
      <dgm:prSet presAssocID="{DCE8DE41-2C54-4B5E-BC53-B6A0F56CE633}" presName="spaceBetweenRectangles" presStyleCnt="0"/>
      <dgm:spPr/>
    </dgm:pt>
    <dgm:pt modelId="{A65AF6B9-8D03-4A48-8018-47D67D16F1FF}" type="pres">
      <dgm:prSet presAssocID="{8B686A26-6B3A-41E4-BF95-A3EF31E77130}" presName="parentLin" presStyleCnt="0"/>
      <dgm:spPr/>
    </dgm:pt>
    <dgm:pt modelId="{85CE3884-5316-46A7-BE35-FD2B006D9E31}" type="pres">
      <dgm:prSet presAssocID="{8B686A26-6B3A-41E4-BF95-A3EF31E77130}" presName="parentLeftMargin" presStyleLbl="node1" presStyleIdx="2" presStyleCnt="6"/>
      <dgm:spPr/>
    </dgm:pt>
    <dgm:pt modelId="{1077B9D2-229D-4C92-9B86-EA9F7FA267DF}" type="pres">
      <dgm:prSet presAssocID="{8B686A26-6B3A-41E4-BF95-A3EF31E77130}" presName="parentText" presStyleLbl="node1" presStyleIdx="3" presStyleCnt="6">
        <dgm:presLayoutVars>
          <dgm:chMax val="0"/>
          <dgm:bulletEnabled val="1"/>
        </dgm:presLayoutVars>
      </dgm:prSet>
      <dgm:spPr/>
    </dgm:pt>
    <dgm:pt modelId="{821BEB16-B8F4-4706-BE62-7768DB04A1D3}" type="pres">
      <dgm:prSet presAssocID="{8B686A26-6B3A-41E4-BF95-A3EF31E77130}" presName="negativeSpace" presStyleCnt="0"/>
      <dgm:spPr/>
    </dgm:pt>
    <dgm:pt modelId="{4434D3D3-CCD1-40D0-A173-DD06FF350FC2}" type="pres">
      <dgm:prSet presAssocID="{8B686A26-6B3A-41E4-BF95-A3EF31E77130}" presName="childText" presStyleLbl="conFgAcc1" presStyleIdx="3" presStyleCnt="6">
        <dgm:presLayoutVars>
          <dgm:bulletEnabled val="1"/>
        </dgm:presLayoutVars>
      </dgm:prSet>
      <dgm:spPr/>
    </dgm:pt>
    <dgm:pt modelId="{1DE4D90E-8FB3-4F6F-8004-65421CB9E610}" type="pres">
      <dgm:prSet presAssocID="{D3321171-33C8-4E1F-9EB4-CC671363D3EF}" presName="spaceBetweenRectangles" presStyleCnt="0"/>
      <dgm:spPr/>
    </dgm:pt>
    <dgm:pt modelId="{E12A29B6-69FB-448E-9953-389D0577B861}" type="pres">
      <dgm:prSet presAssocID="{810A77A7-0F8F-4C3D-BC79-17E3916B5547}" presName="parentLin" presStyleCnt="0"/>
      <dgm:spPr/>
    </dgm:pt>
    <dgm:pt modelId="{E8E3F4B6-2B88-49FE-ABDC-1CF22A58B5EA}" type="pres">
      <dgm:prSet presAssocID="{810A77A7-0F8F-4C3D-BC79-17E3916B5547}" presName="parentLeftMargin" presStyleLbl="node1" presStyleIdx="3" presStyleCnt="6"/>
      <dgm:spPr/>
    </dgm:pt>
    <dgm:pt modelId="{29A25CED-0655-44DB-B03B-A782E74420C8}" type="pres">
      <dgm:prSet presAssocID="{810A77A7-0F8F-4C3D-BC79-17E3916B5547}" presName="parentText" presStyleLbl="node1" presStyleIdx="4" presStyleCnt="6">
        <dgm:presLayoutVars>
          <dgm:chMax val="0"/>
          <dgm:bulletEnabled val="1"/>
        </dgm:presLayoutVars>
      </dgm:prSet>
      <dgm:spPr/>
    </dgm:pt>
    <dgm:pt modelId="{7C512D98-0AC3-4FE8-92E4-99480FCD4ECF}" type="pres">
      <dgm:prSet presAssocID="{810A77A7-0F8F-4C3D-BC79-17E3916B5547}" presName="negativeSpace" presStyleCnt="0"/>
      <dgm:spPr/>
    </dgm:pt>
    <dgm:pt modelId="{47C529E3-5754-434F-9FC5-8561CEB923AB}" type="pres">
      <dgm:prSet presAssocID="{810A77A7-0F8F-4C3D-BC79-17E3916B5547}" presName="childText" presStyleLbl="conFgAcc1" presStyleIdx="4" presStyleCnt="6">
        <dgm:presLayoutVars>
          <dgm:bulletEnabled val="1"/>
        </dgm:presLayoutVars>
      </dgm:prSet>
      <dgm:spPr/>
    </dgm:pt>
    <dgm:pt modelId="{AF9BAA8B-9609-4F75-B7F4-79FA9BE9222B}" type="pres">
      <dgm:prSet presAssocID="{F9C6C7D7-40BC-4C16-908E-7FD72615F710}" presName="spaceBetweenRectangles" presStyleCnt="0"/>
      <dgm:spPr/>
    </dgm:pt>
    <dgm:pt modelId="{31BF8A44-26F5-4FF3-89C0-24D2711F6CF2}" type="pres">
      <dgm:prSet presAssocID="{6417F728-AFE1-474D-86CC-0BE1B5BF433B}" presName="parentLin" presStyleCnt="0"/>
      <dgm:spPr/>
    </dgm:pt>
    <dgm:pt modelId="{BB635947-B177-4AE5-947E-C29F1CC5709A}" type="pres">
      <dgm:prSet presAssocID="{6417F728-AFE1-474D-86CC-0BE1B5BF433B}" presName="parentLeftMargin" presStyleLbl="node1" presStyleIdx="4" presStyleCnt="6"/>
      <dgm:spPr/>
    </dgm:pt>
    <dgm:pt modelId="{6032EEF7-1BDB-404D-9ADE-D06831007A17}" type="pres">
      <dgm:prSet presAssocID="{6417F728-AFE1-474D-86CC-0BE1B5BF433B}" presName="parentText" presStyleLbl="node1" presStyleIdx="5" presStyleCnt="6">
        <dgm:presLayoutVars>
          <dgm:chMax val="0"/>
          <dgm:bulletEnabled val="1"/>
        </dgm:presLayoutVars>
      </dgm:prSet>
      <dgm:spPr/>
    </dgm:pt>
    <dgm:pt modelId="{9EE06A12-6646-4632-BED7-08FC46C39F26}" type="pres">
      <dgm:prSet presAssocID="{6417F728-AFE1-474D-86CC-0BE1B5BF433B}" presName="negativeSpace" presStyleCnt="0"/>
      <dgm:spPr/>
    </dgm:pt>
    <dgm:pt modelId="{1C190ED8-81ED-4FF9-81EA-824AA80F00AA}" type="pres">
      <dgm:prSet presAssocID="{6417F728-AFE1-474D-86CC-0BE1B5BF433B}" presName="childText" presStyleLbl="conFgAcc1" presStyleIdx="5" presStyleCnt="6">
        <dgm:presLayoutVars>
          <dgm:bulletEnabled val="1"/>
        </dgm:presLayoutVars>
      </dgm:prSet>
      <dgm:spPr/>
    </dgm:pt>
  </dgm:ptLst>
  <dgm:cxnLst>
    <dgm:cxn modelId="{2C5120A0-3D87-4BF0-B091-6D5F9D336367}" srcId="{73392F39-A808-4BE5-9964-FA79AF120B39}" destId="{31DDA144-B591-4966-9CE8-EFF9FE462437}" srcOrd="2" destOrd="0" parTransId="{9D462A1E-D847-470D-9E4A-0A78FB504D29}" sibTransId="{DCE8DE41-2C54-4B5E-BC53-B6A0F56CE633}"/>
    <dgm:cxn modelId="{B28972C9-499F-41D5-B9AA-9F69DF0075C9}" srcId="{73392F39-A808-4BE5-9964-FA79AF120B39}" destId="{810A77A7-0F8F-4C3D-BC79-17E3916B5547}" srcOrd="4" destOrd="0" parTransId="{12A51443-435E-43A8-9B30-801E9648D383}" sibTransId="{F9C6C7D7-40BC-4C16-908E-7FD72615F710}"/>
    <dgm:cxn modelId="{F1CFFA98-B398-4F33-A884-CF9164712100}" srcId="{73392F39-A808-4BE5-9964-FA79AF120B39}" destId="{6417F728-AFE1-474D-86CC-0BE1B5BF433B}" srcOrd="5" destOrd="0" parTransId="{5FDCECD3-56A4-4271-ADA4-576B337A36DE}" sibTransId="{E6B7C0A1-3407-4991-8CD4-088D37E64D82}"/>
    <dgm:cxn modelId="{39E6FE05-DBE1-46F2-AE08-F3DAF50DD8F3}" type="presOf" srcId="{73392F39-A808-4BE5-9964-FA79AF120B39}" destId="{6E52EA83-BB77-4388-B97F-BDD832E79FB3}" srcOrd="0" destOrd="0" presId="urn:microsoft.com/office/officeart/2005/8/layout/list1"/>
    <dgm:cxn modelId="{66B0FF47-23D5-4260-A28A-F6B9C39A8C3D}" srcId="{73392F39-A808-4BE5-9964-FA79AF120B39}" destId="{55617791-2B47-40B4-A9B6-E2D95BA13838}" srcOrd="1" destOrd="0" parTransId="{73299A40-C7DB-47B7-9B78-D8C56911075E}" sibTransId="{CB6AAAB5-C0C2-4F91-ACAC-3E31009E610B}"/>
    <dgm:cxn modelId="{E79E3BDE-7277-41C5-AF69-AC0F921E721E}" type="presOf" srcId="{810A77A7-0F8F-4C3D-BC79-17E3916B5547}" destId="{29A25CED-0655-44DB-B03B-A782E74420C8}" srcOrd="1" destOrd="0" presId="urn:microsoft.com/office/officeart/2005/8/layout/list1"/>
    <dgm:cxn modelId="{600B92D6-3089-47EF-9C35-52B972DB9150}" type="presOf" srcId="{31DDA144-B591-4966-9CE8-EFF9FE462437}" destId="{ED1EA8D4-168E-47E2-8139-8CF7682B11EB}" srcOrd="1" destOrd="0" presId="urn:microsoft.com/office/officeart/2005/8/layout/list1"/>
    <dgm:cxn modelId="{55F00F77-5E57-45BA-B4FD-1178367188E8}" type="presOf" srcId="{51949994-2A8C-4698-9738-92647B78B5A2}" destId="{60FB2623-6C7C-475F-A689-290ED1813F47}" srcOrd="1" destOrd="0" presId="urn:microsoft.com/office/officeart/2005/8/layout/list1"/>
    <dgm:cxn modelId="{92084163-1FE9-4D1E-8F9A-93028603D958}" type="presOf" srcId="{810A77A7-0F8F-4C3D-BC79-17E3916B5547}" destId="{E8E3F4B6-2B88-49FE-ABDC-1CF22A58B5EA}" srcOrd="0" destOrd="0" presId="urn:microsoft.com/office/officeart/2005/8/layout/list1"/>
    <dgm:cxn modelId="{79BC363F-202B-426F-8BDB-D78EADF847F7}" type="presOf" srcId="{51949994-2A8C-4698-9738-92647B78B5A2}" destId="{20A804DF-8A17-41FF-96A7-7AEF46076960}" srcOrd="0" destOrd="0" presId="urn:microsoft.com/office/officeart/2005/8/layout/list1"/>
    <dgm:cxn modelId="{83478EB0-1F4D-4A85-BD08-168AD0262908}" srcId="{73392F39-A808-4BE5-9964-FA79AF120B39}" destId="{8B686A26-6B3A-41E4-BF95-A3EF31E77130}" srcOrd="3" destOrd="0" parTransId="{C66C89B1-A0BE-4C99-8557-C3B166BB9CF5}" sibTransId="{D3321171-33C8-4E1F-9EB4-CC671363D3EF}"/>
    <dgm:cxn modelId="{3B0EFB36-34E8-44BB-8A44-9B27A0E36E07}" type="presOf" srcId="{6417F728-AFE1-474D-86CC-0BE1B5BF433B}" destId="{6032EEF7-1BDB-404D-9ADE-D06831007A17}" srcOrd="1" destOrd="0" presId="urn:microsoft.com/office/officeart/2005/8/layout/list1"/>
    <dgm:cxn modelId="{37E886BF-2CE7-4FFC-8D07-21D3321122E9}" type="presOf" srcId="{31DDA144-B591-4966-9CE8-EFF9FE462437}" destId="{CA00880B-980D-4DBF-BCDB-9E410F93B247}" srcOrd="0" destOrd="0" presId="urn:microsoft.com/office/officeart/2005/8/layout/list1"/>
    <dgm:cxn modelId="{FF048029-EF68-46CE-A5BB-50356947A0C7}" type="presOf" srcId="{8B686A26-6B3A-41E4-BF95-A3EF31E77130}" destId="{85CE3884-5316-46A7-BE35-FD2B006D9E31}" srcOrd="0" destOrd="0" presId="urn:microsoft.com/office/officeart/2005/8/layout/list1"/>
    <dgm:cxn modelId="{02748411-067A-4B31-A84F-116AF1EC09D8}" type="presOf" srcId="{55617791-2B47-40B4-A9B6-E2D95BA13838}" destId="{F6746FF8-6EC6-4055-BD76-146E3474A302}" srcOrd="0" destOrd="0" presId="urn:microsoft.com/office/officeart/2005/8/layout/list1"/>
    <dgm:cxn modelId="{9BB49EC8-538A-4C91-A348-DA8A5DE09908}" type="presOf" srcId="{6417F728-AFE1-474D-86CC-0BE1B5BF433B}" destId="{BB635947-B177-4AE5-947E-C29F1CC5709A}" srcOrd="0" destOrd="0" presId="urn:microsoft.com/office/officeart/2005/8/layout/list1"/>
    <dgm:cxn modelId="{C691FD77-8BB4-418E-8552-519A6B13E0FA}" srcId="{73392F39-A808-4BE5-9964-FA79AF120B39}" destId="{51949994-2A8C-4698-9738-92647B78B5A2}" srcOrd="0" destOrd="0" parTransId="{DE52A027-8A2A-4E33-A697-81BEE6EAFBE1}" sibTransId="{722EA6B8-7B8D-4111-B4C4-5FCEE5BE344F}"/>
    <dgm:cxn modelId="{2AA5B089-1ACC-42CE-B00A-3318AA6E1E9C}" type="presOf" srcId="{8B686A26-6B3A-41E4-BF95-A3EF31E77130}" destId="{1077B9D2-229D-4C92-9B86-EA9F7FA267DF}" srcOrd="1" destOrd="0" presId="urn:microsoft.com/office/officeart/2005/8/layout/list1"/>
    <dgm:cxn modelId="{B365CC43-4F49-4946-9220-92E0F7414ADA}" type="presOf" srcId="{55617791-2B47-40B4-A9B6-E2D95BA13838}" destId="{5957BF90-0342-49A3-9CF2-B4F83C32E7A1}" srcOrd="1" destOrd="0" presId="urn:microsoft.com/office/officeart/2005/8/layout/list1"/>
    <dgm:cxn modelId="{F5E95687-B8E8-49EF-867E-E20B644C3C2B}" type="presParOf" srcId="{6E52EA83-BB77-4388-B97F-BDD832E79FB3}" destId="{F6454363-3E5E-4717-A68D-EFFF0CC49093}" srcOrd="0" destOrd="0" presId="urn:microsoft.com/office/officeart/2005/8/layout/list1"/>
    <dgm:cxn modelId="{ACAA6425-D47A-4DC9-A546-3E7F6D7797E4}" type="presParOf" srcId="{F6454363-3E5E-4717-A68D-EFFF0CC49093}" destId="{20A804DF-8A17-41FF-96A7-7AEF46076960}" srcOrd="0" destOrd="0" presId="urn:microsoft.com/office/officeart/2005/8/layout/list1"/>
    <dgm:cxn modelId="{0A55DC46-0A4A-4DCD-8437-C3D05EC87A6F}" type="presParOf" srcId="{F6454363-3E5E-4717-A68D-EFFF0CC49093}" destId="{60FB2623-6C7C-475F-A689-290ED1813F47}" srcOrd="1" destOrd="0" presId="urn:microsoft.com/office/officeart/2005/8/layout/list1"/>
    <dgm:cxn modelId="{27E34998-E5A4-47AD-94DD-9F55D69AFE0F}" type="presParOf" srcId="{6E52EA83-BB77-4388-B97F-BDD832E79FB3}" destId="{FA1C1F50-35D7-46E8-B42E-5675DDB9051A}" srcOrd="1" destOrd="0" presId="urn:microsoft.com/office/officeart/2005/8/layout/list1"/>
    <dgm:cxn modelId="{69092A42-0860-4EAD-9BE7-6945261FDF28}" type="presParOf" srcId="{6E52EA83-BB77-4388-B97F-BDD832E79FB3}" destId="{35EAB6AC-A9E9-40CA-AED4-59C96A0C63F9}" srcOrd="2" destOrd="0" presId="urn:microsoft.com/office/officeart/2005/8/layout/list1"/>
    <dgm:cxn modelId="{9CE30E70-843D-4558-AC26-A57607EB801A}" type="presParOf" srcId="{6E52EA83-BB77-4388-B97F-BDD832E79FB3}" destId="{0D7B3B74-1BA7-433A-A710-BE31169CF3EA}" srcOrd="3" destOrd="0" presId="urn:microsoft.com/office/officeart/2005/8/layout/list1"/>
    <dgm:cxn modelId="{310E6889-3F1A-4D84-8D0F-6B4E1FC08C0A}" type="presParOf" srcId="{6E52EA83-BB77-4388-B97F-BDD832E79FB3}" destId="{CA97DB9D-8821-4097-B963-4527A9BEC6C5}" srcOrd="4" destOrd="0" presId="urn:microsoft.com/office/officeart/2005/8/layout/list1"/>
    <dgm:cxn modelId="{97308FEE-C6CC-4CA5-B555-1C48BE6F1C63}" type="presParOf" srcId="{CA97DB9D-8821-4097-B963-4527A9BEC6C5}" destId="{F6746FF8-6EC6-4055-BD76-146E3474A302}" srcOrd="0" destOrd="0" presId="urn:microsoft.com/office/officeart/2005/8/layout/list1"/>
    <dgm:cxn modelId="{DAC78D94-5C63-4159-AB41-48C1EFF2217D}" type="presParOf" srcId="{CA97DB9D-8821-4097-B963-4527A9BEC6C5}" destId="{5957BF90-0342-49A3-9CF2-B4F83C32E7A1}" srcOrd="1" destOrd="0" presId="urn:microsoft.com/office/officeart/2005/8/layout/list1"/>
    <dgm:cxn modelId="{73C5C95A-41F8-4FC9-8432-550F8FC4259C}" type="presParOf" srcId="{6E52EA83-BB77-4388-B97F-BDD832E79FB3}" destId="{759A34D2-5D70-4820-AE84-A5F83CCCFFC7}" srcOrd="5" destOrd="0" presId="urn:microsoft.com/office/officeart/2005/8/layout/list1"/>
    <dgm:cxn modelId="{8E31908D-B045-41EB-8CF7-0EE7AF588B40}" type="presParOf" srcId="{6E52EA83-BB77-4388-B97F-BDD832E79FB3}" destId="{3D09C116-B98B-420A-BB2E-1E191C61E67F}" srcOrd="6" destOrd="0" presId="urn:microsoft.com/office/officeart/2005/8/layout/list1"/>
    <dgm:cxn modelId="{AE15B152-3089-4C05-81D1-08FE48FADEE1}" type="presParOf" srcId="{6E52EA83-BB77-4388-B97F-BDD832E79FB3}" destId="{AE1BE1EC-666D-454B-BC76-BD3B02344CF4}" srcOrd="7" destOrd="0" presId="urn:microsoft.com/office/officeart/2005/8/layout/list1"/>
    <dgm:cxn modelId="{2516B44C-C51A-45ED-8ABF-B3A3FF3E82A5}" type="presParOf" srcId="{6E52EA83-BB77-4388-B97F-BDD832E79FB3}" destId="{160C399B-FDCC-43B8-8442-9A052F652DE4}" srcOrd="8" destOrd="0" presId="urn:microsoft.com/office/officeart/2005/8/layout/list1"/>
    <dgm:cxn modelId="{F759E9C5-6DEA-4A3F-8151-D14EEB43B24D}" type="presParOf" srcId="{160C399B-FDCC-43B8-8442-9A052F652DE4}" destId="{CA00880B-980D-4DBF-BCDB-9E410F93B247}" srcOrd="0" destOrd="0" presId="urn:microsoft.com/office/officeart/2005/8/layout/list1"/>
    <dgm:cxn modelId="{E27068BC-3191-4698-8869-7D12578A9F04}" type="presParOf" srcId="{160C399B-FDCC-43B8-8442-9A052F652DE4}" destId="{ED1EA8D4-168E-47E2-8139-8CF7682B11EB}" srcOrd="1" destOrd="0" presId="urn:microsoft.com/office/officeart/2005/8/layout/list1"/>
    <dgm:cxn modelId="{6A164C29-36E9-49A6-BFA6-D1BAE642EC35}" type="presParOf" srcId="{6E52EA83-BB77-4388-B97F-BDD832E79FB3}" destId="{16C5017B-7754-49B5-AB11-7849BDFAE3C0}" srcOrd="9" destOrd="0" presId="urn:microsoft.com/office/officeart/2005/8/layout/list1"/>
    <dgm:cxn modelId="{A8F70FB0-D836-4810-90A8-2168FBE4F3A1}" type="presParOf" srcId="{6E52EA83-BB77-4388-B97F-BDD832E79FB3}" destId="{BD461188-5ABC-483E-99BC-A1B1F2A6A6A7}" srcOrd="10" destOrd="0" presId="urn:microsoft.com/office/officeart/2005/8/layout/list1"/>
    <dgm:cxn modelId="{B8767B46-C33E-4FFF-9A5F-CE1FF48996A9}" type="presParOf" srcId="{6E52EA83-BB77-4388-B97F-BDD832E79FB3}" destId="{0FFEAEDA-DDEE-432F-ABD5-86E025FB906F}" srcOrd="11" destOrd="0" presId="urn:microsoft.com/office/officeart/2005/8/layout/list1"/>
    <dgm:cxn modelId="{4C59C9BB-05B2-4E7D-9B6D-C42432F9E266}" type="presParOf" srcId="{6E52EA83-BB77-4388-B97F-BDD832E79FB3}" destId="{A65AF6B9-8D03-4A48-8018-47D67D16F1FF}" srcOrd="12" destOrd="0" presId="urn:microsoft.com/office/officeart/2005/8/layout/list1"/>
    <dgm:cxn modelId="{E8B76B41-D94F-4EA1-8426-80524548ADB2}" type="presParOf" srcId="{A65AF6B9-8D03-4A48-8018-47D67D16F1FF}" destId="{85CE3884-5316-46A7-BE35-FD2B006D9E31}" srcOrd="0" destOrd="0" presId="urn:microsoft.com/office/officeart/2005/8/layout/list1"/>
    <dgm:cxn modelId="{3769E523-B601-4B99-AD52-17CE012E3D72}" type="presParOf" srcId="{A65AF6B9-8D03-4A48-8018-47D67D16F1FF}" destId="{1077B9D2-229D-4C92-9B86-EA9F7FA267DF}" srcOrd="1" destOrd="0" presId="urn:microsoft.com/office/officeart/2005/8/layout/list1"/>
    <dgm:cxn modelId="{54652E82-0147-4F9E-A59B-E2B1EDF2E36D}" type="presParOf" srcId="{6E52EA83-BB77-4388-B97F-BDD832E79FB3}" destId="{821BEB16-B8F4-4706-BE62-7768DB04A1D3}" srcOrd="13" destOrd="0" presId="urn:microsoft.com/office/officeart/2005/8/layout/list1"/>
    <dgm:cxn modelId="{9E64D65B-8453-4C20-9EB1-09113C9F46BF}" type="presParOf" srcId="{6E52EA83-BB77-4388-B97F-BDD832E79FB3}" destId="{4434D3D3-CCD1-40D0-A173-DD06FF350FC2}" srcOrd="14" destOrd="0" presId="urn:microsoft.com/office/officeart/2005/8/layout/list1"/>
    <dgm:cxn modelId="{C13A7A7E-B086-493E-919D-726176FFF408}" type="presParOf" srcId="{6E52EA83-BB77-4388-B97F-BDD832E79FB3}" destId="{1DE4D90E-8FB3-4F6F-8004-65421CB9E610}" srcOrd="15" destOrd="0" presId="urn:microsoft.com/office/officeart/2005/8/layout/list1"/>
    <dgm:cxn modelId="{041AEB59-5E02-41E6-B848-2145C357C42F}" type="presParOf" srcId="{6E52EA83-BB77-4388-B97F-BDD832E79FB3}" destId="{E12A29B6-69FB-448E-9953-389D0577B861}" srcOrd="16" destOrd="0" presId="urn:microsoft.com/office/officeart/2005/8/layout/list1"/>
    <dgm:cxn modelId="{2AFD3DF9-BD3A-4727-80E2-172F4C73C723}" type="presParOf" srcId="{E12A29B6-69FB-448E-9953-389D0577B861}" destId="{E8E3F4B6-2B88-49FE-ABDC-1CF22A58B5EA}" srcOrd="0" destOrd="0" presId="urn:microsoft.com/office/officeart/2005/8/layout/list1"/>
    <dgm:cxn modelId="{1D7DDC4D-5223-48AD-9868-5AF2C326C003}" type="presParOf" srcId="{E12A29B6-69FB-448E-9953-389D0577B861}" destId="{29A25CED-0655-44DB-B03B-A782E74420C8}" srcOrd="1" destOrd="0" presId="urn:microsoft.com/office/officeart/2005/8/layout/list1"/>
    <dgm:cxn modelId="{91376004-A33A-48E5-9295-AB617005A9CE}" type="presParOf" srcId="{6E52EA83-BB77-4388-B97F-BDD832E79FB3}" destId="{7C512D98-0AC3-4FE8-92E4-99480FCD4ECF}" srcOrd="17" destOrd="0" presId="urn:microsoft.com/office/officeart/2005/8/layout/list1"/>
    <dgm:cxn modelId="{6D333E61-4D94-4CCC-AF2F-9724F5275C65}" type="presParOf" srcId="{6E52EA83-BB77-4388-B97F-BDD832E79FB3}" destId="{47C529E3-5754-434F-9FC5-8561CEB923AB}" srcOrd="18" destOrd="0" presId="urn:microsoft.com/office/officeart/2005/8/layout/list1"/>
    <dgm:cxn modelId="{E7CE8EEB-64E7-4A02-B467-444E76C86A4C}" type="presParOf" srcId="{6E52EA83-BB77-4388-B97F-BDD832E79FB3}" destId="{AF9BAA8B-9609-4F75-B7F4-79FA9BE9222B}" srcOrd="19" destOrd="0" presId="urn:microsoft.com/office/officeart/2005/8/layout/list1"/>
    <dgm:cxn modelId="{53CB879C-F846-4A18-AC05-AF181B673284}" type="presParOf" srcId="{6E52EA83-BB77-4388-B97F-BDD832E79FB3}" destId="{31BF8A44-26F5-4FF3-89C0-24D2711F6CF2}" srcOrd="20" destOrd="0" presId="urn:microsoft.com/office/officeart/2005/8/layout/list1"/>
    <dgm:cxn modelId="{B27FA521-E12E-47A3-A450-9AC569FD740E}" type="presParOf" srcId="{31BF8A44-26F5-4FF3-89C0-24D2711F6CF2}" destId="{BB635947-B177-4AE5-947E-C29F1CC5709A}" srcOrd="0" destOrd="0" presId="urn:microsoft.com/office/officeart/2005/8/layout/list1"/>
    <dgm:cxn modelId="{099497D5-F278-40E3-97DC-E972FA699F48}" type="presParOf" srcId="{31BF8A44-26F5-4FF3-89C0-24D2711F6CF2}" destId="{6032EEF7-1BDB-404D-9ADE-D06831007A17}" srcOrd="1" destOrd="0" presId="urn:microsoft.com/office/officeart/2005/8/layout/list1"/>
    <dgm:cxn modelId="{92970BD5-B770-42B8-955D-86F8F2EC225B}" type="presParOf" srcId="{6E52EA83-BB77-4388-B97F-BDD832E79FB3}" destId="{9EE06A12-6646-4632-BED7-08FC46C39F26}" srcOrd="21" destOrd="0" presId="urn:microsoft.com/office/officeart/2005/8/layout/list1"/>
    <dgm:cxn modelId="{5446653B-4A4A-44D6-ABBE-E37826DBBBD1}" type="presParOf" srcId="{6E52EA83-BB77-4388-B97F-BDD832E79FB3}" destId="{1C190ED8-81ED-4FF9-81EA-824AA80F00AA}"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392F39-A808-4BE5-9964-FA79AF120B39}"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51949994-2A8C-4698-9738-92647B78B5A2}">
      <dgm:prSet phldrT="[Texto]"/>
      <dgm:spPr/>
      <dgm:t>
        <a:bodyPr/>
        <a:lstStyle/>
        <a:p>
          <a:r>
            <a:rPr lang="es-MX" dirty="0"/>
            <a:t>7. CONSOLIDACIÓN DE LA INFORMACIÓN FINANCIERA</a:t>
          </a:r>
        </a:p>
      </dgm:t>
    </dgm:pt>
    <dgm:pt modelId="{722EA6B8-7B8D-4111-B4C4-5FCEE5BE344F}" type="sibTrans" cxnId="{C691FD77-8BB4-418E-8552-519A6B13E0FA}">
      <dgm:prSet/>
      <dgm:spPr/>
      <dgm:t>
        <a:bodyPr/>
        <a:lstStyle/>
        <a:p>
          <a:endParaRPr lang="es-MX"/>
        </a:p>
      </dgm:t>
    </dgm:pt>
    <dgm:pt modelId="{DE52A027-8A2A-4E33-A697-81BEE6EAFBE1}" type="parTrans" cxnId="{C691FD77-8BB4-418E-8552-519A6B13E0FA}">
      <dgm:prSet/>
      <dgm:spPr/>
      <dgm:t>
        <a:bodyPr/>
        <a:lstStyle/>
        <a:p>
          <a:endParaRPr lang="es-MX"/>
        </a:p>
      </dgm:t>
    </dgm:pt>
    <dgm:pt modelId="{55617791-2B47-40B4-A9B6-E2D95BA13838}">
      <dgm:prSet phldrT="[Texto]"/>
      <dgm:spPr/>
      <dgm:t>
        <a:bodyPr/>
        <a:lstStyle/>
        <a:p>
          <a:r>
            <a:rPr lang="es-MX" dirty="0"/>
            <a:t>8. DEVENGO CONTABLE</a:t>
          </a:r>
        </a:p>
      </dgm:t>
    </dgm:pt>
    <dgm:pt modelId="{CB6AAAB5-C0C2-4F91-ACAC-3E31009E610B}" type="sibTrans" cxnId="{66B0FF47-23D5-4260-A28A-F6B9C39A8C3D}">
      <dgm:prSet/>
      <dgm:spPr/>
      <dgm:t>
        <a:bodyPr/>
        <a:lstStyle/>
        <a:p>
          <a:endParaRPr lang="es-MX"/>
        </a:p>
      </dgm:t>
    </dgm:pt>
    <dgm:pt modelId="{73299A40-C7DB-47B7-9B78-D8C56911075E}" type="parTrans" cxnId="{66B0FF47-23D5-4260-A28A-F6B9C39A8C3D}">
      <dgm:prSet/>
      <dgm:spPr/>
      <dgm:t>
        <a:bodyPr/>
        <a:lstStyle/>
        <a:p>
          <a:endParaRPr lang="es-MX"/>
        </a:p>
      </dgm:t>
    </dgm:pt>
    <dgm:pt modelId="{810A77A7-0F8F-4C3D-BC79-17E3916B5547}">
      <dgm:prSet phldrT="[Texto]"/>
      <dgm:spPr/>
      <dgm:t>
        <a:bodyPr/>
        <a:lstStyle/>
        <a:p>
          <a:r>
            <a:rPr lang="es-MX" dirty="0"/>
            <a:t>11. CONSISTENCIA</a:t>
          </a:r>
        </a:p>
      </dgm:t>
    </dgm:pt>
    <dgm:pt modelId="{F9C6C7D7-40BC-4C16-908E-7FD72615F710}" type="sibTrans" cxnId="{B28972C9-499F-41D5-B9AA-9F69DF0075C9}">
      <dgm:prSet/>
      <dgm:spPr/>
      <dgm:t>
        <a:bodyPr/>
        <a:lstStyle/>
        <a:p>
          <a:endParaRPr lang="es-MX"/>
        </a:p>
      </dgm:t>
    </dgm:pt>
    <dgm:pt modelId="{12A51443-435E-43A8-9B30-801E9648D383}" type="parTrans" cxnId="{B28972C9-499F-41D5-B9AA-9F69DF0075C9}">
      <dgm:prSet/>
      <dgm:spPr/>
      <dgm:t>
        <a:bodyPr/>
        <a:lstStyle/>
        <a:p>
          <a:endParaRPr lang="es-MX"/>
        </a:p>
      </dgm:t>
    </dgm:pt>
    <dgm:pt modelId="{8B686A26-6B3A-41E4-BF95-A3EF31E77130}">
      <dgm:prSet phldrT="[Texto]"/>
      <dgm:spPr/>
      <dgm:t>
        <a:bodyPr/>
        <a:lstStyle/>
        <a:p>
          <a:r>
            <a:rPr lang="es-MX" dirty="0"/>
            <a:t>10. DUALIDAD ECONÓMICA</a:t>
          </a:r>
        </a:p>
      </dgm:t>
    </dgm:pt>
    <dgm:pt modelId="{D3321171-33C8-4E1F-9EB4-CC671363D3EF}" type="sibTrans" cxnId="{83478EB0-1F4D-4A85-BD08-168AD0262908}">
      <dgm:prSet/>
      <dgm:spPr/>
      <dgm:t>
        <a:bodyPr/>
        <a:lstStyle/>
        <a:p>
          <a:endParaRPr lang="es-MX"/>
        </a:p>
      </dgm:t>
    </dgm:pt>
    <dgm:pt modelId="{C66C89B1-A0BE-4C99-8557-C3B166BB9CF5}" type="parTrans" cxnId="{83478EB0-1F4D-4A85-BD08-168AD0262908}">
      <dgm:prSet/>
      <dgm:spPr/>
      <dgm:t>
        <a:bodyPr/>
        <a:lstStyle/>
        <a:p>
          <a:endParaRPr lang="es-MX"/>
        </a:p>
      </dgm:t>
    </dgm:pt>
    <dgm:pt modelId="{31DDA144-B591-4966-9CE8-EFF9FE462437}">
      <dgm:prSet phldrT="[Texto]"/>
      <dgm:spPr/>
      <dgm:t>
        <a:bodyPr/>
        <a:lstStyle/>
        <a:p>
          <a:r>
            <a:rPr lang="es-MX" dirty="0"/>
            <a:t>9. VALUACIÓN</a:t>
          </a:r>
        </a:p>
      </dgm:t>
    </dgm:pt>
    <dgm:pt modelId="{DCE8DE41-2C54-4B5E-BC53-B6A0F56CE633}" type="sibTrans" cxnId="{2C5120A0-3D87-4BF0-B091-6D5F9D336367}">
      <dgm:prSet/>
      <dgm:spPr/>
      <dgm:t>
        <a:bodyPr/>
        <a:lstStyle/>
        <a:p>
          <a:endParaRPr lang="es-MX"/>
        </a:p>
      </dgm:t>
    </dgm:pt>
    <dgm:pt modelId="{9D462A1E-D847-470D-9E4A-0A78FB504D29}" type="parTrans" cxnId="{2C5120A0-3D87-4BF0-B091-6D5F9D336367}">
      <dgm:prSet/>
      <dgm:spPr/>
      <dgm:t>
        <a:bodyPr/>
        <a:lstStyle/>
        <a:p>
          <a:endParaRPr lang="es-MX"/>
        </a:p>
      </dgm:t>
    </dgm:pt>
    <dgm:pt modelId="{6E52EA83-BB77-4388-B97F-BDD832E79FB3}" type="pres">
      <dgm:prSet presAssocID="{73392F39-A808-4BE5-9964-FA79AF120B39}" presName="linear" presStyleCnt="0">
        <dgm:presLayoutVars>
          <dgm:dir/>
          <dgm:animLvl val="lvl"/>
          <dgm:resizeHandles val="exact"/>
        </dgm:presLayoutVars>
      </dgm:prSet>
      <dgm:spPr/>
    </dgm:pt>
    <dgm:pt modelId="{F6454363-3E5E-4717-A68D-EFFF0CC49093}" type="pres">
      <dgm:prSet presAssocID="{51949994-2A8C-4698-9738-92647B78B5A2}" presName="parentLin" presStyleCnt="0"/>
      <dgm:spPr/>
    </dgm:pt>
    <dgm:pt modelId="{20A804DF-8A17-41FF-96A7-7AEF46076960}" type="pres">
      <dgm:prSet presAssocID="{51949994-2A8C-4698-9738-92647B78B5A2}" presName="parentLeftMargin" presStyleLbl="node1" presStyleIdx="0" presStyleCnt="5"/>
      <dgm:spPr/>
    </dgm:pt>
    <dgm:pt modelId="{60FB2623-6C7C-475F-A689-290ED1813F47}" type="pres">
      <dgm:prSet presAssocID="{51949994-2A8C-4698-9738-92647B78B5A2}" presName="parentText" presStyleLbl="node1" presStyleIdx="0" presStyleCnt="5">
        <dgm:presLayoutVars>
          <dgm:chMax val="0"/>
          <dgm:bulletEnabled val="1"/>
        </dgm:presLayoutVars>
      </dgm:prSet>
      <dgm:spPr/>
    </dgm:pt>
    <dgm:pt modelId="{FA1C1F50-35D7-46E8-B42E-5675DDB9051A}" type="pres">
      <dgm:prSet presAssocID="{51949994-2A8C-4698-9738-92647B78B5A2}" presName="negativeSpace" presStyleCnt="0"/>
      <dgm:spPr/>
    </dgm:pt>
    <dgm:pt modelId="{35EAB6AC-A9E9-40CA-AED4-59C96A0C63F9}" type="pres">
      <dgm:prSet presAssocID="{51949994-2A8C-4698-9738-92647B78B5A2}" presName="childText" presStyleLbl="conFgAcc1" presStyleIdx="0" presStyleCnt="5">
        <dgm:presLayoutVars>
          <dgm:bulletEnabled val="1"/>
        </dgm:presLayoutVars>
      </dgm:prSet>
      <dgm:spPr/>
    </dgm:pt>
    <dgm:pt modelId="{0D7B3B74-1BA7-433A-A710-BE31169CF3EA}" type="pres">
      <dgm:prSet presAssocID="{722EA6B8-7B8D-4111-B4C4-5FCEE5BE344F}" presName="spaceBetweenRectangles" presStyleCnt="0"/>
      <dgm:spPr/>
    </dgm:pt>
    <dgm:pt modelId="{CA97DB9D-8821-4097-B963-4527A9BEC6C5}" type="pres">
      <dgm:prSet presAssocID="{55617791-2B47-40B4-A9B6-E2D95BA13838}" presName="parentLin" presStyleCnt="0"/>
      <dgm:spPr/>
    </dgm:pt>
    <dgm:pt modelId="{F6746FF8-6EC6-4055-BD76-146E3474A302}" type="pres">
      <dgm:prSet presAssocID="{55617791-2B47-40B4-A9B6-E2D95BA13838}" presName="parentLeftMargin" presStyleLbl="node1" presStyleIdx="0" presStyleCnt="5"/>
      <dgm:spPr/>
    </dgm:pt>
    <dgm:pt modelId="{5957BF90-0342-49A3-9CF2-B4F83C32E7A1}" type="pres">
      <dgm:prSet presAssocID="{55617791-2B47-40B4-A9B6-E2D95BA13838}" presName="parentText" presStyleLbl="node1" presStyleIdx="1" presStyleCnt="5">
        <dgm:presLayoutVars>
          <dgm:chMax val="0"/>
          <dgm:bulletEnabled val="1"/>
        </dgm:presLayoutVars>
      </dgm:prSet>
      <dgm:spPr/>
    </dgm:pt>
    <dgm:pt modelId="{759A34D2-5D70-4820-AE84-A5F83CCCFFC7}" type="pres">
      <dgm:prSet presAssocID="{55617791-2B47-40B4-A9B6-E2D95BA13838}" presName="negativeSpace" presStyleCnt="0"/>
      <dgm:spPr/>
    </dgm:pt>
    <dgm:pt modelId="{3D09C116-B98B-420A-BB2E-1E191C61E67F}" type="pres">
      <dgm:prSet presAssocID="{55617791-2B47-40B4-A9B6-E2D95BA13838}" presName="childText" presStyleLbl="conFgAcc1" presStyleIdx="1" presStyleCnt="5">
        <dgm:presLayoutVars>
          <dgm:bulletEnabled val="1"/>
        </dgm:presLayoutVars>
      </dgm:prSet>
      <dgm:spPr/>
    </dgm:pt>
    <dgm:pt modelId="{AE1BE1EC-666D-454B-BC76-BD3B02344CF4}" type="pres">
      <dgm:prSet presAssocID="{CB6AAAB5-C0C2-4F91-ACAC-3E31009E610B}" presName="spaceBetweenRectangles" presStyleCnt="0"/>
      <dgm:spPr/>
    </dgm:pt>
    <dgm:pt modelId="{160C399B-FDCC-43B8-8442-9A052F652DE4}" type="pres">
      <dgm:prSet presAssocID="{31DDA144-B591-4966-9CE8-EFF9FE462437}" presName="parentLin" presStyleCnt="0"/>
      <dgm:spPr/>
    </dgm:pt>
    <dgm:pt modelId="{CA00880B-980D-4DBF-BCDB-9E410F93B247}" type="pres">
      <dgm:prSet presAssocID="{31DDA144-B591-4966-9CE8-EFF9FE462437}" presName="parentLeftMargin" presStyleLbl="node1" presStyleIdx="1" presStyleCnt="5"/>
      <dgm:spPr/>
    </dgm:pt>
    <dgm:pt modelId="{ED1EA8D4-168E-47E2-8139-8CF7682B11EB}" type="pres">
      <dgm:prSet presAssocID="{31DDA144-B591-4966-9CE8-EFF9FE462437}" presName="parentText" presStyleLbl="node1" presStyleIdx="2" presStyleCnt="5">
        <dgm:presLayoutVars>
          <dgm:chMax val="0"/>
          <dgm:bulletEnabled val="1"/>
        </dgm:presLayoutVars>
      </dgm:prSet>
      <dgm:spPr/>
    </dgm:pt>
    <dgm:pt modelId="{16C5017B-7754-49B5-AB11-7849BDFAE3C0}" type="pres">
      <dgm:prSet presAssocID="{31DDA144-B591-4966-9CE8-EFF9FE462437}" presName="negativeSpace" presStyleCnt="0"/>
      <dgm:spPr/>
    </dgm:pt>
    <dgm:pt modelId="{BD461188-5ABC-483E-99BC-A1B1F2A6A6A7}" type="pres">
      <dgm:prSet presAssocID="{31DDA144-B591-4966-9CE8-EFF9FE462437}" presName="childText" presStyleLbl="conFgAcc1" presStyleIdx="2" presStyleCnt="5">
        <dgm:presLayoutVars>
          <dgm:bulletEnabled val="1"/>
        </dgm:presLayoutVars>
      </dgm:prSet>
      <dgm:spPr/>
    </dgm:pt>
    <dgm:pt modelId="{0FFEAEDA-DDEE-432F-ABD5-86E025FB906F}" type="pres">
      <dgm:prSet presAssocID="{DCE8DE41-2C54-4B5E-BC53-B6A0F56CE633}" presName="spaceBetweenRectangles" presStyleCnt="0"/>
      <dgm:spPr/>
    </dgm:pt>
    <dgm:pt modelId="{A65AF6B9-8D03-4A48-8018-47D67D16F1FF}" type="pres">
      <dgm:prSet presAssocID="{8B686A26-6B3A-41E4-BF95-A3EF31E77130}" presName="parentLin" presStyleCnt="0"/>
      <dgm:spPr/>
    </dgm:pt>
    <dgm:pt modelId="{85CE3884-5316-46A7-BE35-FD2B006D9E31}" type="pres">
      <dgm:prSet presAssocID="{8B686A26-6B3A-41E4-BF95-A3EF31E77130}" presName="parentLeftMargin" presStyleLbl="node1" presStyleIdx="2" presStyleCnt="5"/>
      <dgm:spPr/>
    </dgm:pt>
    <dgm:pt modelId="{1077B9D2-229D-4C92-9B86-EA9F7FA267DF}" type="pres">
      <dgm:prSet presAssocID="{8B686A26-6B3A-41E4-BF95-A3EF31E77130}" presName="parentText" presStyleLbl="node1" presStyleIdx="3" presStyleCnt="5">
        <dgm:presLayoutVars>
          <dgm:chMax val="0"/>
          <dgm:bulletEnabled val="1"/>
        </dgm:presLayoutVars>
      </dgm:prSet>
      <dgm:spPr/>
    </dgm:pt>
    <dgm:pt modelId="{821BEB16-B8F4-4706-BE62-7768DB04A1D3}" type="pres">
      <dgm:prSet presAssocID="{8B686A26-6B3A-41E4-BF95-A3EF31E77130}" presName="negativeSpace" presStyleCnt="0"/>
      <dgm:spPr/>
    </dgm:pt>
    <dgm:pt modelId="{4434D3D3-CCD1-40D0-A173-DD06FF350FC2}" type="pres">
      <dgm:prSet presAssocID="{8B686A26-6B3A-41E4-BF95-A3EF31E77130}" presName="childText" presStyleLbl="conFgAcc1" presStyleIdx="3" presStyleCnt="5">
        <dgm:presLayoutVars>
          <dgm:bulletEnabled val="1"/>
        </dgm:presLayoutVars>
      </dgm:prSet>
      <dgm:spPr/>
    </dgm:pt>
    <dgm:pt modelId="{1DE4D90E-8FB3-4F6F-8004-65421CB9E610}" type="pres">
      <dgm:prSet presAssocID="{D3321171-33C8-4E1F-9EB4-CC671363D3EF}" presName="spaceBetweenRectangles" presStyleCnt="0"/>
      <dgm:spPr/>
    </dgm:pt>
    <dgm:pt modelId="{E12A29B6-69FB-448E-9953-389D0577B861}" type="pres">
      <dgm:prSet presAssocID="{810A77A7-0F8F-4C3D-BC79-17E3916B5547}" presName="parentLin" presStyleCnt="0"/>
      <dgm:spPr/>
    </dgm:pt>
    <dgm:pt modelId="{E8E3F4B6-2B88-49FE-ABDC-1CF22A58B5EA}" type="pres">
      <dgm:prSet presAssocID="{810A77A7-0F8F-4C3D-BC79-17E3916B5547}" presName="parentLeftMargin" presStyleLbl="node1" presStyleIdx="3" presStyleCnt="5"/>
      <dgm:spPr/>
    </dgm:pt>
    <dgm:pt modelId="{29A25CED-0655-44DB-B03B-A782E74420C8}" type="pres">
      <dgm:prSet presAssocID="{810A77A7-0F8F-4C3D-BC79-17E3916B5547}" presName="parentText" presStyleLbl="node1" presStyleIdx="4" presStyleCnt="5">
        <dgm:presLayoutVars>
          <dgm:chMax val="0"/>
          <dgm:bulletEnabled val="1"/>
        </dgm:presLayoutVars>
      </dgm:prSet>
      <dgm:spPr/>
    </dgm:pt>
    <dgm:pt modelId="{7C512D98-0AC3-4FE8-92E4-99480FCD4ECF}" type="pres">
      <dgm:prSet presAssocID="{810A77A7-0F8F-4C3D-BC79-17E3916B5547}" presName="negativeSpace" presStyleCnt="0"/>
      <dgm:spPr/>
    </dgm:pt>
    <dgm:pt modelId="{47C529E3-5754-434F-9FC5-8561CEB923AB}" type="pres">
      <dgm:prSet presAssocID="{810A77A7-0F8F-4C3D-BC79-17E3916B5547}" presName="childText" presStyleLbl="conFgAcc1" presStyleIdx="4" presStyleCnt="5">
        <dgm:presLayoutVars>
          <dgm:bulletEnabled val="1"/>
        </dgm:presLayoutVars>
      </dgm:prSet>
      <dgm:spPr/>
    </dgm:pt>
  </dgm:ptLst>
  <dgm:cxnLst>
    <dgm:cxn modelId="{B28972C9-499F-41D5-B9AA-9F69DF0075C9}" srcId="{73392F39-A808-4BE5-9964-FA79AF120B39}" destId="{810A77A7-0F8F-4C3D-BC79-17E3916B5547}" srcOrd="4" destOrd="0" parTransId="{12A51443-435E-43A8-9B30-801E9648D383}" sibTransId="{F9C6C7D7-40BC-4C16-908E-7FD72615F710}"/>
    <dgm:cxn modelId="{A4AC4522-BBB2-4447-95AD-2482B04D2EBD}" type="presOf" srcId="{51949994-2A8C-4698-9738-92647B78B5A2}" destId="{60FB2623-6C7C-475F-A689-290ED1813F47}" srcOrd="1" destOrd="0" presId="urn:microsoft.com/office/officeart/2005/8/layout/list1"/>
    <dgm:cxn modelId="{60109033-E0E1-42C1-BE27-C77E0C0A2FEC}" type="presOf" srcId="{73392F39-A808-4BE5-9964-FA79AF120B39}" destId="{6E52EA83-BB77-4388-B97F-BDD832E79FB3}" srcOrd="0" destOrd="0" presId="urn:microsoft.com/office/officeart/2005/8/layout/list1"/>
    <dgm:cxn modelId="{66B0FF47-23D5-4260-A28A-F6B9C39A8C3D}" srcId="{73392F39-A808-4BE5-9964-FA79AF120B39}" destId="{55617791-2B47-40B4-A9B6-E2D95BA13838}" srcOrd="1" destOrd="0" parTransId="{73299A40-C7DB-47B7-9B78-D8C56911075E}" sibTransId="{CB6AAAB5-C0C2-4F91-ACAC-3E31009E610B}"/>
    <dgm:cxn modelId="{F3FB41B6-FCF4-40C5-90B6-69C238187A22}" type="presOf" srcId="{8B686A26-6B3A-41E4-BF95-A3EF31E77130}" destId="{85CE3884-5316-46A7-BE35-FD2B006D9E31}" srcOrd="0" destOrd="0" presId="urn:microsoft.com/office/officeart/2005/8/layout/list1"/>
    <dgm:cxn modelId="{02BD224D-B149-447E-A987-DA1CFFBEA837}" type="presOf" srcId="{31DDA144-B591-4966-9CE8-EFF9FE462437}" destId="{CA00880B-980D-4DBF-BCDB-9E410F93B247}" srcOrd="0" destOrd="0" presId="urn:microsoft.com/office/officeart/2005/8/layout/list1"/>
    <dgm:cxn modelId="{2C5120A0-3D87-4BF0-B091-6D5F9D336367}" srcId="{73392F39-A808-4BE5-9964-FA79AF120B39}" destId="{31DDA144-B591-4966-9CE8-EFF9FE462437}" srcOrd="2" destOrd="0" parTransId="{9D462A1E-D847-470D-9E4A-0A78FB504D29}" sibTransId="{DCE8DE41-2C54-4B5E-BC53-B6A0F56CE633}"/>
    <dgm:cxn modelId="{B0045DE5-A7FF-4B65-A57A-D5928FE085D9}" type="presOf" srcId="{8B686A26-6B3A-41E4-BF95-A3EF31E77130}" destId="{1077B9D2-229D-4C92-9B86-EA9F7FA267DF}" srcOrd="1" destOrd="0" presId="urn:microsoft.com/office/officeart/2005/8/layout/list1"/>
    <dgm:cxn modelId="{C691FD77-8BB4-418E-8552-519A6B13E0FA}" srcId="{73392F39-A808-4BE5-9964-FA79AF120B39}" destId="{51949994-2A8C-4698-9738-92647B78B5A2}" srcOrd="0" destOrd="0" parTransId="{DE52A027-8A2A-4E33-A697-81BEE6EAFBE1}" sibTransId="{722EA6B8-7B8D-4111-B4C4-5FCEE5BE344F}"/>
    <dgm:cxn modelId="{67AF2E48-AC54-4C08-A963-6705E0DD76B3}" type="presOf" srcId="{55617791-2B47-40B4-A9B6-E2D95BA13838}" destId="{F6746FF8-6EC6-4055-BD76-146E3474A302}" srcOrd="0" destOrd="0" presId="urn:microsoft.com/office/officeart/2005/8/layout/list1"/>
    <dgm:cxn modelId="{83478EB0-1F4D-4A85-BD08-168AD0262908}" srcId="{73392F39-A808-4BE5-9964-FA79AF120B39}" destId="{8B686A26-6B3A-41E4-BF95-A3EF31E77130}" srcOrd="3" destOrd="0" parTransId="{C66C89B1-A0BE-4C99-8557-C3B166BB9CF5}" sibTransId="{D3321171-33C8-4E1F-9EB4-CC671363D3EF}"/>
    <dgm:cxn modelId="{8397C790-58D7-4C3F-9A3E-2B4B8DAC6D70}" type="presOf" srcId="{810A77A7-0F8F-4C3D-BC79-17E3916B5547}" destId="{29A25CED-0655-44DB-B03B-A782E74420C8}" srcOrd="1" destOrd="0" presId="urn:microsoft.com/office/officeart/2005/8/layout/list1"/>
    <dgm:cxn modelId="{1A3151D2-C0CE-4B3D-A251-655E754C9F97}" type="presOf" srcId="{31DDA144-B591-4966-9CE8-EFF9FE462437}" destId="{ED1EA8D4-168E-47E2-8139-8CF7682B11EB}" srcOrd="1" destOrd="0" presId="urn:microsoft.com/office/officeart/2005/8/layout/list1"/>
    <dgm:cxn modelId="{3DDE77DE-052E-41D2-B96D-93ED056DDC61}" type="presOf" srcId="{51949994-2A8C-4698-9738-92647B78B5A2}" destId="{20A804DF-8A17-41FF-96A7-7AEF46076960}" srcOrd="0" destOrd="0" presId="urn:microsoft.com/office/officeart/2005/8/layout/list1"/>
    <dgm:cxn modelId="{A66ED974-219B-4C0E-8061-CE357F366F66}" type="presOf" srcId="{810A77A7-0F8F-4C3D-BC79-17E3916B5547}" destId="{E8E3F4B6-2B88-49FE-ABDC-1CF22A58B5EA}" srcOrd="0" destOrd="0" presId="urn:microsoft.com/office/officeart/2005/8/layout/list1"/>
    <dgm:cxn modelId="{66C55875-19D2-4E11-A36F-6FEF9956E65A}" type="presOf" srcId="{55617791-2B47-40B4-A9B6-E2D95BA13838}" destId="{5957BF90-0342-49A3-9CF2-B4F83C32E7A1}" srcOrd="1" destOrd="0" presId="urn:microsoft.com/office/officeart/2005/8/layout/list1"/>
    <dgm:cxn modelId="{FEAFDD5C-C117-40D0-B313-BAFD43E62DFA}" type="presParOf" srcId="{6E52EA83-BB77-4388-B97F-BDD832E79FB3}" destId="{F6454363-3E5E-4717-A68D-EFFF0CC49093}" srcOrd="0" destOrd="0" presId="urn:microsoft.com/office/officeart/2005/8/layout/list1"/>
    <dgm:cxn modelId="{273579C4-2733-4A0A-A0B5-E40AAFB6295F}" type="presParOf" srcId="{F6454363-3E5E-4717-A68D-EFFF0CC49093}" destId="{20A804DF-8A17-41FF-96A7-7AEF46076960}" srcOrd="0" destOrd="0" presId="urn:microsoft.com/office/officeart/2005/8/layout/list1"/>
    <dgm:cxn modelId="{B26D98F3-F13B-4F1C-9618-845461E1A19F}" type="presParOf" srcId="{F6454363-3E5E-4717-A68D-EFFF0CC49093}" destId="{60FB2623-6C7C-475F-A689-290ED1813F47}" srcOrd="1" destOrd="0" presId="urn:microsoft.com/office/officeart/2005/8/layout/list1"/>
    <dgm:cxn modelId="{F067A238-5F68-4271-96BF-FAE6A81DA2AE}" type="presParOf" srcId="{6E52EA83-BB77-4388-B97F-BDD832E79FB3}" destId="{FA1C1F50-35D7-46E8-B42E-5675DDB9051A}" srcOrd="1" destOrd="0" presId="urn:microsoft.com/office/officeart/2005/8/layout/list1"/>
    <dgm:cxn modelId="{53A82901-5C8B-4280-92B8-9F1650B824DA}" type="presParOf" srcId="{6E52EA83-BB77-4388-B97F-BDD832E79FB3}" destId="{35EAB6AC-A9E9-40CA-AED4-59C96A0C63F9}" srcOrd="2" destOrd="0" presId="urn:microsoft.com/office/officeart/2005/8/layout/list1"/>
    <dgm:cxn modelId="{AB1B6AAF-9641-46EF-8BFA-3DAA88A8C22B}" type="presParOf" srcId="{6E52EA83-BB77-4388-B97F-BDD832E79FB3}" destId="{0D7B3B74-1BA7-433A-A710-BE31169CF3EA}" srcOrd="3" destOrd="0" presId="urn:microsoft.com/office/officeart/2005/8/layout/list1"/>
    <dgm:cxn modelId="{90B74C04-7032-4382-BD3F-B22152AE86E2}" type="presParOf" srcId="{6E52EA83-BB77-4388-B97F-BDD832E79FB3}" destId="{CA97DB9D-8821-4097-B963-4527A9BEC6C5}" srcOrd="4" destOrd="0" presId="urn:microsoft.com/office/officeart/2005/8/layout/list1"/>
    <dgm:cxn modelId="{A12648E1-52DF-4286-8EE0-9600D8ACB427}" type="presParOf" srcId="{CA97DB9D-8821-4097-B963-4527A9BEC6C5}" destId="{F6746FF8-6EC6-4055-BD76-146E3474A302}" srcOrd="0" destOrd="0" presId="urn:microsoft.com/office/officeart/2005/8/layout/list1"/>
    <dgm:cxn modelId="{28170DE5-3E02-4B75-8400-A03895754BA2}" type="presParOf" srcId="{CA97DB9D-8821-4097-B963-4527A9BEC6C5}" destId="{5957BF90-0342-49A3-9CF2-B4F83C32E7A1}" srcOrd="1" destOrd="0" presId="urn:microsoft.com/office/officeart/2005/8/layout/list1"/>
    <dgm:cxn modelId="{E4449020-72C3-4F69-8909-EA3F937CA176}" type="presParOf" srcId="{6E52EA83-BB77-4388-B97F-BDD832E79FB3}" destId="{759A34D2-5D70-4820-AE84-A5F83CCCFFC7}" srcOrd="5" destOrd="0" presId="urn:microsoft.com/office/officeart/2005/8/layout/list1"/>
    <dgm:cxn modelId="{EB7B92B6-3CCB-48EE-80A4-49C7E213EAD8}" type="presParOf" srcId="{6E52EA83-BB77-4388-B97F-BDD832E79FB3}" destId="{3D09C116-B98B-420A-BB2E-1E191C61E67F}" srcOrd="6" destOrd="0" presId="urn:microsoft.com/office/officeart/2005/8/layout/list1"/>
    <dgm:cxn modelId="{43F82AF5-D854-41E8-81F0-6F225006159B}" type="presParOf" srcId="{6E52EA83-BB77-4388-B97F-BDD832E79FB3}" destId="{AE1BE1EC-666D-454B-BC76-BD3B02344CF4}" srcOrd="7" destOrd="0" presId="urn:microsoft.com/office/officeart/2005/8/layout/list1"/>
    <dgm:cxn modelId="{FE81CF91-EFF6-405E-B4E5-D3137CC06D81}" type="presParOf" srcId="{6E52EA83-BB77-4388-B97F-BDD832E79FB3}" destId="{160C399B-FDCC-43B8-8442-9A052F652DE4}" srcOrd="8" destOrd="0" presId="urn:microsoft.com/office/officeart/2005/8/layout/list1"/>
    <dgm:cxn modelId="{48A1A7C7-A95C-4892-9A33-4367FF2755D3}" type="presParOf" srcId="{160C399B-FDCC-43B8-8442-9A052F652DE4}" destId="{CA00880B-980D-4DBF-BCDB-9E410F93B247}" srcOrd="0" destOrd="0" presId="urn:microsoft.com/office/officeart/2005/8/layout/list1"/>
    <dgm:cxn modelId="{CE823638-4B3C-4FCE-AFA2-3E6895AD8277}" type="presParOf" srcId="{160C399B-FDCC-43B8-8442-9A052F652DE4}" destId="{ED1EA8D4-168E-47E2-8139-8CF7682B11EB}" srcOrd="1" destOrd="0" presId="urn:microsoft.com/office/officeart/2005/8/layout/list1"/>
    <dgm:cxn modelId="{0FD0EDE8-BEBF-40B5-B72C-5810D4D08600}" type="presParOf" srcId="{6E52EA83-BB77-4388-B97F-BDD832E79FB3}" destId="{16C5017B-7754-49B5-AB11-7849BDFAE3C0}" srcOrd="9" destOrd="0" presId="urn:microsoft.com/office/officeart/2005/8/layout/list1"/>
    <dgm:cxn modelId="{EFB9FD7F-42F8-4F20-B566-FDD1D101E3FD}" type="presParOf" srcId="{6E52EA83-BB77-4388-B97F-BDD832E79FB3}" destId="{BD461188-5ABC-483E-99BC-A1B1F2A6A6A7}" srcOrd="10" destOrd="0" presId="urn:microsoft.com/office/officeart/2005/8/layout/list1"/>
    <dgm:cxn modelId="{62140B57-CF51-4772-A3B8-DED540731F9F}" type="presParOf" srcId="{6E52EA83-BB77-4388-B97F-BDD832E79FB3}" destId="{0FFEAEDA-DDEE-432F-ABD5-86E025FB906F}" srcOrd="11" destOrd="0" presId="urn:microsoft.com/office/officeart/2005/8/layout/list1"/>
    <dgm:cxn modelId="{CF868BE8-9308-4B8D-AF12-BF63E169A62E}" type="presParOf" srcId="{6E52EA83-BB77-4388-B97F-BDD832E79FB3}" destId="{A65AF6B9-8D03-4A48-8018-47D67D16F1FF}" srcOrd="12" destOrd="0" presId="urn:microsoft.com/office/officeart/2005/8/layout/list1"/>
    <dgm:cxn modelId="{E9E41FFA-C518-477B-87C0-6A745C6063E8}" type="presParOf" srcId="{A65AF6B9-8D03-4A48-8018-47D67D16F1FF}" destId="{85CE3884-5316-46A7-BE35-FD2B006D9E31}" srcOrd="0" destOrd="0" presId="urn:microsoft.com/office/officeart/2005/8/layout/list1"/>
    <dgm:cxn modelId="{ED9D9249-661F-477D-8E1C-72F4E9DFB1D3}" type="presParOf" srcId="{A65AF6B9-8D03-4A48-8018-47D67D16F1FF}" destId="{1077B9D2-229D-4C92-9B86-EA9F7FA267DF}" srcOrd="1" destOrd="0" presId="urn:microsoft.com/office/officeart/2005/8/layout/list1"/>
    <dgm:cxn modelId="{7489BD6D-DAD7-495F-92E7-4B79BC16614C}" type="presParOf" srcId="{6E52EA83-BB77-4388-B97F-BDD832E79FB3}" destId="{821BEB16-B8F4-4706-BE62-7768DB04A1D3}" srcOrd="13" destOrd="0" presId="urn:microsoft.com/office/officeart/2005/8/layout/list1"/>
    <dgm:cxn modelId="{56D9184B-6A9D-4A00-8C8E-761AF9BEA01A}" type="presParOf" srcId="{6E52EA83-BB77-4388-B97F-BDD832E79FB3}" destId="{4434D3D3-CCD1-40D0-A173-DD06FF350FC2}" srcOrd="14" destOrd="0" presId="urn:microsoft.com/office/officeart/2005/8/layout/list1"/>
    <dgm:cxn modelId="{013CF20F-905F-4AF5-B848-B832E1F56313}" type="presParOf" srcId="{6E52EA83-BB77-4388-B97F-BDD832E79FB3}" destId="{1DE4D90E-8FB3-4F6F-8004-65421CB9E610}" srcOrd="15" destOrd="0" presId="urn:microsoft.com/office/officeart/2005/8/layout/list1"/>
    <dgm:cxn modelId="{E1791447-2F8F-4606-9DAF-1B19164B8B47}" type="presParOf" srcId="{6E52EA83-BB77-4388-B97F-BDD832E79FB3}" destId="{E12A29B6-69FB-448E-9953-389D0577B861}" srcOrd="16" destOrd="0" presId="urn:microsoft.com/office/officeart/2005/8/layout/list1"/>
    <dgm:cxn modelId="{4F9BCF03-A927-4D6E-85B7-7EA10A22985F}" type="presParOf" srcId="{E12A29B6-69FB-448E-9953-389D0577B861}" destId="{E8E3F4B6-2B88-49FE-ABDC-1CF22A58B5EA}" srcOrd="0" destOrd="0" presId="urn:microsoft.com/office/officeart/2005/8/layout/list1"/>
    <dgm:cxn modelId="{0464BF70-968D-422B-B8EF-324B09198AE8}" type="presParOf" srcId="{E12A29B6-69FB-448E-9953-389D0577B861}" destId="{29A25CED-0655-44DB-B03B-A782E74420C8}" srcOrd="1" destOrd="0" presId="urn:microsoft.com/office/officeart/2005/8/layout/list1"/>
    <dgm:cxn modelId="{310382FE-E257-422A-8AE9-F05C4C9A2A6C}" type="presParOf" srcId="{6E52EA83-BB77-4388-B97F-BDD832E79FB3}" destId="{7C512D98-0AC3-4FE8-92E4-99480FCD4ECF}" srcOrd="17" destOrd="0" presId="urn:microsoft.com/office/officeart/2005/8/layout/list1"/>
    <dgm:cxn modelId="{C1F21B31-D880-49FE-A056-9E92F09977CD}" type="presParOf" srcId="{6E52EA83-BB77-4388-B97F-BDD832E79FB3}" destId="{47C529E3-5754-434F-9FC5-8561CEB923A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B43693-456E-4E47-B1CD-F9E5240687B5}"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691677D7-36AA-4A91-B620-07A3F299F3C0}">
      <dgm:prSet phldrT="[Texto]" custT="1"/>
      <dgm:spPr/>
      <dgm:t>
        <a:bodyPr/>
        <a:lstStyle/>
        <a:p>
          <a:r>
            <a:rPr lang="es-ES" sz="1400" dirty="0"/>
            <a:t>Estado de variación en la hacienda pública</a:t>
          </a:r>
        </a:p>
      </dgm:t>
    </dgm:pt>
    <dgm:pt modelId="{C5B6FD42-8C07-4E3E-BB36-D1FCD28B4ADC}" type="parTrans" cxnId="{430D07A0-E143-4DA6-A2AF-616CC8303F90}">
      <dgm:prSet/>
      <dgm:spPr/>
      <dgm:t>
        <a:bodyPr/>
        <a:lstStyle/>
        <a:p>
          <a:endParaRPr lang="es-ES"/>
        </a:p>
      </dgm:t>
    </dgm:pt>
    <dgm:pt modelId="{BEBBEB2B-2E0D-4450-9F0D-DE66300BA5EA}" type="sibTrans" cxnId="{430D07A0-E143-4DA6-A2AF-616CC8303F90}">
      <dgm:prSet custT="1"/>
      <dgm:spPr/>
      <dgm:t>
        <a:bodyPr/>
        <a:lstStyle/>
        <a:p>
          <a:r>
            <a:rPr lang="es-ES" sz="1400" dirty="0"/>
            <a:t>Estado de situación financiera </a:t>
          </a:r>
          <a:r>
            <a:rPr lang="es-ES" sz="1000" dirty="0"/>
            <a:t> </a:t>
          </a:r>
          <a:endParaRPr lang="es-ES" sz="2200" dirty="0"/>
        </a:p>
      </dgm:t>
    </dgm:pt>
    <dgm:pt modelId="{95B52912-E507-483D-8105-71EED64937B4}">
      <dgm:prSet phldrT="[Texto]" phldr="1"/>
      <dgm:spPr/>
      <dgm:t>
        <a:bodyPr/>
        <a:lstStyle/>
        <a:p>
          <a:endParaRPr lang="es-ES"/>
        </a:p>
      </dgm:t>
    </dgm:pt>
    <dgm:pt modelId="{CA6631E3-558E-4A94-873B-58DE2A164473}" type="parTrans" cxnId="{242FCCE2-D3C9-40FB-A729-F9E86604B808}">
      <dgm:prSet/>
      <dgm:spPr/>
      <dgm:t>
        <a:bodyPr/>
        <a:lstStyle/>
        <a:p>
          <a:endParaRPr lang="es-ES"/>
        </a:p>
      </dgm:t>
    </dgm:pt>
    <dgm:pt modelId="{29B7CDBD-2D58-4D86-9266-4C6E98BAABC0}" type="sibTrans" cxnId="{242FCCE2-D3C9-40FB-A729-F9E86604B808}">
      <dgm:prSet/>
      <dgm:spPr/>
      <dgm:t>
        <a:bodyPr/>
        <a:lstStyle/>
        <a:p>
          <a:endParaRPr lang="es-ES"/>
        </a:p>
      </dgm:t>
    </dgm:pt>
    <dgm:pt modelId="{E58E878A-2A1F-4D32-B65D-641CAA9AF085}">
      <dgm:prSet phldrT="[Texto]" custT="1"/>
      <dgm:spPr/>
      <dgm:t>
        <a:bodyPr/>
        <a:lstStyle/>
        <a:p>
          <a:r>
            <a:rPr lang="es-ES" sz="1400" dirty="0"/>
            <a:t>Estado de cambios en la situación financiera</a:t>
          </a:r>
        </a:p>
      </dgm:t>
    </dgm:pt>
    <dgm:pt modelId="{E87FD4A7-0465-4672-8BE7-B00989A3A7E6}" type="parTrans" cxnId="{0D7E6112-B043-45C9-9C0D-93B907548F13}">
      <dgm:prSet/>
      <dgm:spPr/>
      <dgm:t>
        <a:bodyPr/>
        <a:lstStyle/>
        <a:p>
          <a:endParaRPr lang="es-ES"/>
        </a:p>
      </dgm:t>
    </dgm:pt>
    <dgm:pt modelId="{AF208ED7-8C6D-44C2-9C2F-F4BF09DF154C}" type="sibTrans" cxnId="{0D7E6112-B043-45C9-9C0D-93B907548F13}">
      <dgm:prSet custT="1"/>
      <dgm:spPr/>
      <dgm:t>
        <a:bodyPr/>
        <a:lstStyle/>
        <a:p>
          <a:r>
            <a:rPr lang="es-ES" sz="1400" dirty="0"/>
            <a:t>Informe sobre pasivos contingentes </a:t>
          </a:r>
        </a:p>
      </dgm:t>
    </dgm:pt>
    <dgm:pt modelId="{91A4B3F3-2241-42F8-85A2-C6CE0A38574D}">
      <dgm:prSet phldrT="[Texto]" phldr="1"/>
      <dgm:spPr/>
      <dgm:t>
        <a:bodyPr/>
        <a:lstStyle/>
        <a:p>
          <a:endParaRPr lang="es-ES"/>
        </a:p>
      </dgm:t>
    </dgm:pt>
    <dgm:pt modelId="{D42715D0-54C4-4CA7-B4BA-55E040A41070}" type="parTrans" cxnId="{DFD6A5B1-904C-4804-9BE9-270B93DBF114}">
      <dgm:prSet/>
      <dgm:spPr/>
      <dgm:t>
        <a:bodyPr/>
        <a:lstStyle/>
        <a:p>
          <a:endParaRPr lang="es-ES"/>
        </a:p>
      </dgm:t>
    </dgm:pt>
    <dgm:pt modelId="{EB41C630-C719-4126-87D2-994EC211DB4D}" type="sibTrans" cxnId="{DFD6A5B1-904C-4804-9BE9-270B93DBF114}">
      <dgm:prSet/>
      <dgm:spPr/>
      <dgm:t>
        <a:bodyPr/>
        <a:lstStyle/>
        <a:p>
          <a:endParaRPr lang="es-ES"/>
        </a:p>
      </dgm:t>
    </dgm:pt>
    <dgm:pt modelId="{BE67CEC3-EA9E-49E5-BA4B-EB2D3B63B669}">
      <dgm:prSet phldrT="[Texto]" custT="1"/>
      <dgm:spPr/>
      <dgm:t>
        <a:bodyPr/>
        <a:lstStyle/>
        <a:p>
          <a:r>
            <a:rPr lang="es-ES" sz="1400" dirty="0"/>
            <a:t>Estado analítico del activo </a:t>
          </a:r>
        </a:p>
      </dgm:t>
    </dgm:pt>
    <dgm:pt modelId="{FA65BF30-CA04-4A1A-9237-C326B50DFC95}" type="parTrans" cxnId="{BCFB3296-DF95-4FD2-9BC9-1C22917E0EAE}">
      <dgm:prSet/>
      <dgm:spPr/>
      <dgm:t>
        <a:bodyPr/>
        <a:lstStyle/>
        <a:p>
          <a:endParaRPr lang="es-ES"/>
        </a:p>
      </dgm:t>
    </dgm:pt>
    <dgm:pt modelId="{777EC2B1-0BA7-462E-85FF-81E56AE6C3E3}" type="sibTrans" cxnId="{BCFB3296-DF95-4FD2-9BC9-1C22917E0EAE}">
      <dgm:prSet custT="1"/>
      <dgm:spPr/>
      <dgm:t>
        <a:bodyPr/>
        <a:lstStyle/>
        <a:p>
          <a:r>
            <a:rPr lang="es-ES" sz="1400" dirty="0"/>
            <a:t>Notas a los estados financieros</a:t>
          </a:r>
        </a:p>
      </dgm:t>
    </dgm:pt>
    <dgm:pt modelId="{734EB0F6-D27E-4C24-9ECE-B0CEEE011D8C}">
      <dgm:prSet phldrT="[Texto]" phldr="1"/>
      <dgm:spPr/>
      <dgm:t>
        <a:bodyPr/>
        <a:lstStyle/>
        <a:p>
          <a:endParaRPr lang="es-ES"/>
        </a:p>
      </dgm:t>
    </dgm:pt>
    <dgm:pt modelId="{45AE9E14-753E-4886-B36F-2AA17C861417}" type="parTrans" cxnId="{3176A010-C9FB-44EB-A66C-969AEFACFA89}">
      <dgm:prSet/>
      <dgm:spPr/>
      <dgm:t>
        <a:bodyPr/>
        <a:lstStyle/>
        <a:p>
          <a:endParaRPr lang="es-ES"/>
        </a:p>
      </dgm:t>
    </dgm:pt>
    <dgm:pt modelId="{521706C4-480B-4B57-A69D-6E4C47B57A42}" type="sibTrans" cxnId="{3176A010-C9FB-44EB-A66C-969AEFACFA89}">
      <dgm:prSet/>
      <dgm:spPr/>
      <dgm:t>
        <a:bodyPr/>
        <a:lstStyle/>
        <a:p>
          <a:endParaRPr lang="es-ES"/>
        </a:p>
      </dgm:t>
    </dgm:pt>
    <dgm:pt modelId="{10CB44E3-6105-4653-AC8E-E1A8A4A15D18}" type="pres">
      <dgm:prSet presAssocID="{C8B43693-456E-4E47-B1CD-F9E5240687B5}" presName="Name0" presStyleCnt="0">
        <dgm:presLayoutVars>
          <dgm:chMax/>
          <dgm:chPref/>
          <dgm:dir/>
          <dgm:animLvl val="lvl"/>
        </dgm:presLayoutVars>
      </dgm:prSet>
      <dgm:spPr/>
    </dgm:pt>
    <dgm:pt modelId="{62746598-2487-4E70-A8ED-A382A2E01329}" type="pres">
      <dgm:prSet presAssocID="{691677D7-36AA-4A91-B620-07A3F299F3C0}" presName="composite" presStyleCnt="0"/>
      <dgm:spPr/>
    </dgm:pt>
    <dgm:pt modelId="{901655CB-FEE5-48CE-8B6E-50B242E84098}" type="pres">
      <dgm:prSet presAssocID="{691677D7-36AA-4A91-B620-07A3F299F3C0}" presName="Parent1" presStyleLbl="node1" presStyleIdx="0" presStyleCnt="6">
        <dgm:presLayoutVars>
          <dgm:chMax val="1"/>
          <dgm:chPref val="1"/>
          <dgm:bulletEnabled val="1"/>
        </dgm:presLayoutVars>
      </dgm:prSet>
      <dgm:spPr/>
    </dgm:pt>
    <dgm:pt modelId="{E12EF0D7-6023-4469-97B3-C466B3D21E55}" type="pres">
      <dgm:prSet presAssocID="{691677D7-36AA-4A91-B620-07A3F299F3C0}" presName="Childtext1" presStyleLbl="revTx" presStyleIdx="0" presStyleCnt="3">
        <dgm:presLayoutVars>
          <dgm:chMax val="0"/>
          <dgm:chPref val="0"/>
          <dgm:bulletEnabled val="1"/>
        </dgm:presLayoutVars>
      </dgm:prSet>
      <dgm:spPr/>
    </dgm:pt>
    <dgm:pt modelId="{95427692-E3EA-424A-955F-1BF71A97E8CD}" type="pres">
      <dgm:prSet presAssocID="{691677D7-36AA-4A91-B620-07A3F299F3C0}" presName="BalanceSpacing" presStyleCnt="0"/>
      <dgm:spPr/>
    </dgm:pt>
    <dgm:pt modelId="{8C0813E9-3734-46EF-A892-B6FFC50A7EB4}" type="pres">
      <dgm:prSet presAssocID="{691677D7-36AA-4A91-B620-07A3F299F3C0}" presName="BalanceSpacing1" presStyleCnt="0"/>
      <dgm:spPr/>
    </dgm:pt>
    <dgm:pt modelId="{7E87E30B-286D-43FF-8AE6-7C76CC6FE47B}" type="pres">
      <dgm:prSet presAssocID="{BEBBEB2B-2E0D-4450-9F0D-DE66300BA5EA}" presName="Accent1Text" presStyleLbl="node1" presStyleIdx="1" presStyleCnt="6"/>
      <dgm:spPr/>
    </dgm:pt>
    <dgm:pt modelId="{E72F32CB-8CF0-4651-8C0F-F0D434DB8FC0}" type="pres">
      <dgm:prSet presAssocID="{BEBBEB2B-2E0D-4450-9F0D-DE66300BA5EA}" presName="spaceBetweenRectangles" presStyleCnt="0"/>
      <dgm:spPr/>
    </dgm:pt>
    <dgm:pt modelId="{4166FC32-CD2B-45BA-B081-E3F527A4D96C}" type="pres">
      <dgm:prSet presAssocID="{E58E878A-2A1F-4D32-B65D-641CAA9AF085}" presName="composite" presStyleCnt="0"/>
      <dgm:spPr/>
    </dgm:pt>
    <dgm:pt modelId="{8ED9442D-A3A1-4D71-BB44-E897980E3B58}" type="pres">
      <dgm:prSet presAssocID="{E58E878A-2A1F-4D32-B65D-641CAA9AF085}" presName="Parent1" presStyleLbl="node1" presStyleIdx="2" presStyleCnt="6" custScaleX="117994">
        <dgm:presLayoutVars>
          <dgm:chMax val="1"/>
          <dgm:chPref val="1"/>
          <dgm:bulletEnabled val="1"/>
        </dgm:presLayoutVars>
      </dgm:prSet>
      <dgm:spPr/>
    </dgm:pt>
    <dgm:pt modelId="{A2A4BB31-561F-44F9-90BE-37AF70627873}" type="pres">
      <dgm:prSet presAssocID="{E58E878A-2A1F-4D32-B65D-641CAA9AF085}" presName="Childtext1" presStyleLbl="revTx" presStyleIdx="1" presStyleCnt="3">
        <dgm:presLayoutVars>
          <dgm:chMax val="0"/>
          <dgm:chPref val="0"/>
          <dgm:bulletEnabled val="1"/>
        </dgm:presLayoutVars>
      </dgm:prSet>
      <dgm:spPr/>
    </dgm:pt>
    <dgm:pt modelId="{C2EF4CFD-0241-417F-9028-45E4552F61E6}" type="pres">
      <dgm:prSet presAssocID="{E58E878A-2A1F-4D32-B65D-641CAA9AF085}" presName="BalanceSpacing" presStyleCnt="0"/>
      <dgm:spPr/>
    </dgm:pt>
    <dgm:pt modelId="{BD4B52C9-F916-4FF2-BF33-6CE426F7C879}" type="pres">
      <dgm:prSet presAssocID="{E58E878A-2A1F-4D32-B65D-641CAA9AF085}" presName="BalanceSpacing1" presStyleCnt="0"/>
      <dgm:spPr/>
    </dgm:pt>
    <dgm:pt modelId="{6D5B45B7-47BF-47EE-8843-EEA0CF8C57D2}" type="pres">
      <dgm:prSet presAssocID="{AF208ED7-8C6D-44C2-9C2F-F4BF09DF154C}" presName="Accent1Text" presStyleLbl="node1" presStyleIdx="3" presStyleCnt="6" custScaleX="139726"/>
      <dgm:spPr/>
    </dgm:pt>
    <dgm:pt modelId="{8318FEB7-387D-49AF-9AB8-4A9F6D0324AC}" type="pres">
      <dgm:prSet presAssocID="{AF208ED7-8C6D-44C2-9C2F-F4BF09DF154C}" presName="spaceBetweenRectangles" presStyleCnt="0"/>
      <dgm:spPr/>
    </dgm:pt>
    <dgm:pt modelId="{2518ED66-61D0-4C26-B606-DB57F8CA6C11}" type="pres">
      <dgm:prSet presAssocID="{BE67CEC3-EA9E-49E5-BA4B-EB2D3B63B669}" presName="composite" presStyleCnt="0"/>
      <dgm:spPr/>
    </dgm:pt>
    <dgm:pt modelId="{4FC66FF4-8AF7-47AC-A9C4-CB3788115F57}" type="pres">
      <dgm:prSet presAssocID="{BE67CEC3-EA9E-49E5-BA4B-EB2D3B63B669}" presName="Parent1" presStyleLbl="node1" presStyleIdx="4" presStyleCnt="6">
        <dgm:presLayoutVars>
          <dgm:chMax val="1"/>
          <dgm:chPref val="1"/>
          <dgm:bulletEnabled val="1"/>
        </dgm:presLayoutVars>
      </dgm:prSet>
      <dgm:spPr/>
    </dgm:pt>
    <dgm:pt modelId="{BF12073E-920F-43D7-9AFC-17F0A23BA7C6}" type="pres">
      <dgm:prSet presAssocID="{BE67CEC3-EA9E-49E5-BA4B-EB2D3B63B669}" presName="Childtext1" presStyleLbl="revTx" presStyleIdx="2" presStyleCnt="3">
        <dgm:presLayoutVars>
          <dgm:chMax val="0"/>
          <dgm:chPref val="0"/>
          <dgm:bulletEnabled val="1"/>
        </dgm:presLayoutVars>
      </dgm:prSet>
      <dgm:spPr/>
    </dgm:pt>
    <dgm:pt modelId="{3EC511B0-D430-4AB6-A550-67F128564AF0}" type="pres">
      <dgm:prSet presAssocID="{BE67CEC3-EA9E-49E5-BA4B-EB2D3B63B669}" presName="BalanceSpacing" presStyleCnt="0"/>
      <dgm:spPr/>
    </dgm:pt>
    <dgm:pt modelId="{0C06F45E-C166-4953-BAAF-6AF4697775F6}" type="pres">
      <dgm:prSet presAssocID="{BE67CEC3-EA9E-49E5-BA4B-EB2D3B63B669}" presName="BalanceSpacing1" presStyleCnt="0"/>
      <dgm:spPr/>
    </dgm:pt>
    <dgm:pt modelId="{33626A97-9965-4C98-B8DA-94027E1EEFEF}" type="pres">
      <dgm:prSet presAssocID="{777EC2B1-0BA7-462E-85FF-81E56AE6C3E3}" presName="Accent1Text" presStyleLbl="node1" presStyleIdx="5" presStyleCnt="6" custScaleX="102488"/>
      <dgm:spPr/>
    </dgm:pt>
  </dgm:ptLst>
  <dgm:cxnLst>
    <dgm:cxn modelId="{EE4443A5-3404-40CC-BD5D-3D1C1C63524F}" type="presOf" srcId="{C8B43693-456E-4E47-B1CD-F9E5240687B5}" destId="{10CB44E3-6105-4653-AC8E-E1A8A4A15D18}" srcOrd="0" destOrd="0" presId="urn:microsoft.com/office/officeart/2008/layout/AlternatingHexagons"/>
    <dgm:cxn modelId="{BCFB3296-DF95-4FD2-9BC9-1C22917E0EAE}" srcId="{C8B43693-456E-4E47-B1CD-F9E5240687B5}" destId="{BE67CEC3-EA9E-49E5-BA4B-EB2D3B63B669}" srcOrd="2" destOrd="0" parTransId="{FA65BF30-CA04-4A1A-9237-C326B50DFC95}" sibTransId="{777EC2B1-0BA7-462E-85FF-81E56AE6C3E3}"/>
    <dgm:cxn modelId="{FAA96768-5D61-43A5-9CC5-4CB4BC0D3272}" type="presOf" srcId="{95B52912-E507-483D-8105-71EED64937B4}" destId="{E12EF0D7-6023-4469-97B3-C466B3D21E55}" srcOrd="0" destOrd="0" presId="urn:microsoft.com/office/officeart/2008/layout/AlternatingHexagons"/>
    <dgm:cxn modelId="{DFD6A5B1-904C-4804-9BE9-270B93DBF114}" srcId="{E58E878A-2A1F-4D32-B65D-641CAA9AF085}" destId="{91A4B3F3-2241-42F8-85A2-C6CE0A38574D}" srcOrd="0" destOrd="0" parTransId="{D42715D0-54C4-4CA7-B4BA-55E040A41070}" sibTransId="{EB41C630-C719-4126-87D2-994EC211DB4D}"/>
    <dgm:cxn modelId="{430D07A0-E143-4DA6-A2AF-616CC8303F90}" srcId="{C8B43693-456E-4E47-B1CD-F9E5240687B5}" destId="{691677D7-36AA-4A91-B620-07A3F299F3C0}" srcOrd="0" destOrd="0" parTransId="{C5B6FD42-8C07-4E3E-BB36-D1FCD28B4ADC}" sibTransId="{BEBBEB2B-2E0D-4450-9F0D-DE66300BA5EA}"/>
    <dgm:cxn modelId="{42482CED-C560-420F-8B1F-3EDC24821E13}" type="presOf" srcId="{777EC2B1-0BA7-462E-85FF-81E56AE6C3E3}" destId="{33626A97-9965-4C98-B8DA-94027E1EEFEF}" srcOrd="0" destOrd="0" presId="urn:microsoft.com/office/officeart/2008/layout/AlternatingHexagons"/>
    <dgm:cxn modelId="{242FCCE2-D3C9-40FB-A729-F9E86604B808}" srcId="{691677D7-36AA-4A91-B620-07A3F299F3C0}" destId="{95B52912-E507-483D-8105-71EED64937B4}" srcOrd="0" destOrd="0" parTransId="{CA6631E3-558E-4A94-873B-58DE2A164473}" sibTransId="{29B7CDBD-2D58-4D86-9266-4C6E98BAABC0}"/>
    <dgm:cxn modelId="{BC9C3D73-6FF9-42C8-8E69-4D723A07446E}" type="presOf" srcId="{691677D7-36AA-4A91-B620-07A3F299F3C0}" destId="{901655CB-FEE5-48CE-8B6E-50B242E84098}" srcOrd="0" destOrd="0" presId="urn:microsoft.com/office/officeart/2008/layout/AlternatingHexagons"/>
    <dgm:cxn modelId="{3176A010-C9FB-44EB-A66C-969AEFACFA89}" srcId="{BE67CEC3-EA9E-49E5-BA4B-EB2D3B63B669}" destId="{734EB0F6-D27E-4C24-9ECE-B0CEEE011D8C}" srcOrd="0" destOrd="0" parTransId="{45AE9E14-753E-4886-B36F-2AA17C861417}" sibTransId="{521706C4-480B-4B57-A69D-6E4C47B57A42}"/>
    <dgm:cxn modelId="{0B602021-0D4E-4BC3-A9B0-BEE8793C87AE}" type="presOf" srcId="{AF208ED7-8C6D-44C2-9C2F-F4BF09DF154C}" destId="{6D5B45B7-47BF-47EE-8843-EEA0CF8C57D2}" srcOrd="0" destOrd="0" presId="urn:microsoft.com/office/officeart/2008/layout/AlternatingHexagons"/>
    <dgm:cxn modelId="{0D7E6112-B043-45C9-9C0D-93B907548F13}" srcId="{C8B43693-456E-4E47-B1CD-F9E5240687B5}" destId="{E58E878A-2A1F-4D32-B65D-641CAA9AF085}" srcOrd="1" destOrd="0" parTransId="{E87FD4A7-0465-4672-8BE7-B00989A3A7E6}" sibTransId="{AF208ED7-8C6D-44C2-9C2F-F4BF09DF154C}"/>
    <dgm:cxn modelId="{11A52D67-4106-4837-8D0C-AE85173B112F}" type="presOf" srcId="{BEBBEB2B-2E0D-4450-9F0D-DE66300BA5EA}" destId="{7E87E30B-286D-43FF-8AE6-7C76CC6FE47B}" srcOrd="0" destOrd="0" presId="urn:microsoft.com/office/officeart/2008/layout/AlternatingHexagons"/>
    <dgm:cxn modelId="{9FBFCEFD-81E8-40F6-9C6F-90F8265014B8}" type="presOf" srcId="{BE67CEC3-EA9E-49E5-BA4B-EB2D3B63B669}" destId="{4FC66FF4-8AF7-47AC-A9C4-CB3788115F57}" srcOrd="0" destOrd="0" presId="urn:microsoft.com/office/officeart/2008/layout/AlternatingHexagons"/>
    <dgm:cxn modelId="{8730A510-D6D8-461A-8FED-20F9C5444987}" type="presOf" srcId="{E58E878A-2A1F-4D32-B65D-641CAA9AF085}" destId="{8ED9442D-A3A1-4D71-BB44-E897980E3B58}" srcOrd="0" destOrd="0" presId="urn:microsoft.com/office/officeart/2008/layout/AlternatingHexagons"/>
    <dgm:cxn modelId="{5870BEAE-B87B-4ECC-A748-BDEAD96BCAFD}" type="presOf" srcId="{734EB0F6-D27E-4C24-9ECE-B0CEEE011D8C}" destId="{BF12073E-920F-43D7-9AFC-17F0A23BA7C6}" srcOrd="0" destOrd="0" presId="urn:microsoft.com/office/officeart/2008/layout/AlternatingHexagons"/>
    <dgm:cxn modelId="{7E879952-DE6C-465B-A766-7546F5B402DF}" type="presOf" srcId="{91A4B3F3-2241-42F8-85A2-C6CE0A38574D}" destId="{A2A4BB31-561F-44F9-90BE-37AF70627873}" srcOrd="0" destOrd="0" presId="urn:microsoft.com/office/officeart/2008/layout/AlternatingHexagons"/>
    <dgm:cxn modelId="{E9B0433A-A3EC-4F1A-991B-C02240E54309}" type="presParOf" srcId="{10CB44E3-6105-4653-AC8E-E1A8A4A15D18}" destId="{62746598-2487-4E70-A8ED-A382A2E01329}" srcOrd="0" destOrd="0" presId="urn:microsoft.com/office/officeart/2008/layout/AlternatingHexagons"/>
    <dgm:cxn modelId="{00AE7C87-4131-481C-9B9B-22CB6542F3EF}" type="presParOf" srcId="{62746598-2487-4E70-A8ED-A382A2E01329}" destId="{901655CB-FEE5-48CE-8B6E-50B242E84098}" srcOrd="0" destOrd="0" presId="urn:microsoft.com/office/officeart/2008/layout/AlternatingHexagons"/>
    <dgm:cxn modelId="{367E8290-BC4A-4A77-BE09-D3664A727B8D}" type="presParOf" srcId="{62746598-2487-4E70-A8ED-A382A2E01329}" destId="{E12EF0D7-6023-4469-97B3-C466B3D21E55}" srcOrd="1" destOrd="0" presId="urn:microsoft.com/office/officeart/2008/layout/AlternatingHexagons"/>
    <dgm:cxn modelId="{A0520A38-6E39-4B0D-8678-C39FA644BAB9}" type="presParOf" srcId="{62746598-2487-4E70-A8ED-A382A2E01329}" destId="{95427692-E3EA-424A-955F-1BF71A97E8CD}" srcOrd="2" destOrd="0" presId="urn:microsoft.com/office/officeart/2008/layout/AlternatingHexagons"/>
    <dgm:cxn modelId="{F255E2B2-88F4-4A7F-B49E-F8C81D71B62D}" type="presParOf" srcId="{62746598-2487-4E70-A8ED-A382A2E01329}" destId="{8C0813E9-3734-46EF-A892-B6FFC50A7EB4}" srcOrd="3" destOrd="0" presId="urn:microsoft.com/office/officeart/2008/layout/AlternatingHexagons"/>
    <dgm:cxn modelId="{267F81F1-B1E6-459D-9559-61FAB3F75AB4}" type="presParOf" srcId="{62746598-2487-4E70-A8ED-A382A2E01329}" destId="{7E87E30B-286D-43FF-8AE6-7C76CC6FE47B}" srcOrd="4" destOrd="0" presId="urn:microsoft.com/office/officeart/2008/layout/AlternatingHexagons"/>
    <dgm:cxn modelId="{A4485F99-FE19-412C-BE83-344052B2F808}" type="presParOf" srcId="{10CB44E3-6105-4653-AC8E-E1A8A4A15D18}" destId="{E72F32CB-8CF0-4651-8C0F-F0D434DB8FC0}" srcOrd="1" destOrd="0" presId="urn:microsoft.com/office/officeart/2008/layout/AlternatingHexagons"/>
    <dgm:cxn modelId="{9C83AAC1-60A6-4041-8530-3B8434C41020}" type="presParOf" srcId="{10CB44E3-6105-4653-AC8E-E1A8A4A15D18}" destId="{4166FC32-CD2B-45BA-B081-E3F527A4D96C}" srcOrd="2" destOrd="0" presId="urn:microsoft.com/office/officeart/2008/layout/AlternatingHexagons"/>
    <dgm:cxn modelId="{8B99335F-AE0B-445D-AF00-E58CDF427E5B}" type="presParOf" srcId="{4166FC32-CD2B-45BA-B081-E3F527A4D96C}" destId="{8ED9442D-A3A1-4D71-BB44-E897980E3B58}" srcOrd="0" destOrd="0" presId="urn:microsoft.com/office/officeart/2008/layout/AlternatingHexagons"/>
    <dgm:cxn modelId="{DED0B991-3D5D-4EBC-928E-2F225EDEE11F}" type="presParOf" srcId="{4166FC32-CD2B-45BA-B081-E3F527A4D96C}" destId="{A2A4BB31-561F-44F9-90BE-37AF70627873}" srcOrd="1" destOrd="0" presId="urn:microsoft.com/office/officeart/2008/layout/AlternatingHexagons"/>
    <dgm:cxn modelId="{E371C840-04FD-4C00-9D37-7EBEC558B4DA}" type="presParOf" srcId="{4166FC32-CD2B-45BA-B081-E3F527A4D96C}" destId="{C2EF4CFD-0241-417F-9028-45E4552F61E6}" srcOrd="2" destOrd="0" presId="urn:microsoft.com/office/officeart/2008/layout/AlternatingHexagons"/>
    <dgm:cxn modelId="{3EA5FE11-9001-46EA-8AE0-B6167EE71B8B}" type="presParOf" srcId="{4166FC32-CD2B-45BA-B081-E3F527A4D96C}" destId="{BD4B52C9-F916-4FF2-BF33-6CE426F7C879}" srcOrd="3" destOrd="0" presId="urn:microsoft.com/office/officeart/2008/layout/AlternatingHexagons"/>
    <dgm:cxn modelId="{44669F02-312F-4D7F-ADB4-800D0CC856A3}" type="presParOf" srcId="{4166FC32-CD2B-45BA-B081-E3F527A4D96C}" destId="{6D5B45B7-47BF-47EE-8843-EEA0CF8C57D2}" srcOrd="4" destOrd="0" presId="urn:microsoft.com/office/officeart/2008/layout/AlternatingHexagons"/>
    <dgm:cxn modelId="{2F8AB172-E0EC-4D50-A599-37C65EF11E2B}" type="presParOf" srcId="{10CB44E3-6105-4653-AC8E-E1A8A4A15D18}" destId="{8318FEB7-387D-49AF-9AB8-4A9F6D0324AC}" srcOrd="3" destOrd="0" presId="urn:microsoft.com/office/officeart/2008/layout/AlternatingHexagons"/>
    <dgm:cxn modelId="{A35BE51A-4349-4664-884F-B92EBC2B0710}" type="presParOf" srcId="{10CB44E3-6105-4653-AC8E-E1A8A4A15D18}" destId="{2518ED66-61D0-4C26-B606-DB57F8CA6C11}" srcOrd="4" destOrd="0" presId="urn:microsoft.com/office/officeart/2008/layout/AlternatingHexagons"/>
    <dgm:cxn modelId="{39933E27-7045-406A-B36C-3E16468DC1F0}" type="presParOf" srcId="{2518ED66-61D0-4C26-B606-DB57F8CA6C11}" destId="{4FC66FF4-8AF7-47AC-A9C4-CB3788115F57}" srcOrd="0" destOrd="0" presId="urn:microsoft.com/office/officeart/2008/layout/AlternatingHexagons"/>
    <dgm:cxn modelId="{F759AF7F-330D-4ED5-ABF8-3ABCBBBA906B}" type="presParOf" srcId="{2518ED66-61D0-4C26-B606-DB57F8CA6C11}" destId="{BF12073E-920F-43D7-9AFC-17F0A23BA7C6}" srcOrd="1" destOrd="0" presId="urn:microsoft.com/office/officeart/2008/layout/AlternatingHexagons"/>
    <dgm:cxn modelId="{B542A662-C182-43E0-AA3F-FC24FDA599C9}" type="presParOf" srcId="{2518ED66-61D0-4C26-B606-DB57F8CA6C11}" destId="{3EC511B0-D430-4AB6-A550-67F128564AF0}" srcOrd="2" destOrd="0" presId="urn:microsoft.com/office/officeart/2008/layout/AlternatingHexagons"/>
    <dgm:cxn modelId="{EE02038F-EC0E-4157-B22E-98B1C408B6FF}" type="presParOf" srcId="{2518ED66-61D0-4C26-B606-DB57F8CA6C11}" destId="{0C06F45E-C166-4953-BAAF-6AF4697775F6}" srcOrd="3" destOrd="0" presId="urn:microsoft.com/office/officeart/2008/layout/AlternatingHexagons"/>
    <dgm:cxn modelId="{429A13A1-C84F-433F-B1A2-03616CE9376B}" type="presParOf" srcId="{2518ED66-61D0-4C26-B606-DB57F8CA6C11}" destId="{33626A97-9965-4C98-B8DA-94027E1EEFEF}"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ED044C-95FA-4A12-857A-648DD6AD139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D175596E-FD18-4035-A3B7-6A6BC8F191AC}">
      <dgm:prSet phldrT="[Texto]" custT="1"/>
      <dgm:spPr/>
      <dgm:t>
        <a:bodyPr/>
        <a:lstStyle/>
        <a:p>
          <a:r>
            <a:rPr lang="es-ES" sz="1600" dirty="0"/>
            <a:t>Estado analítico de</a:t>
          </a:r>
        </a:p>
        <a:p>
          <a:r>
            <a:rPr lang="es-ES" sz="1600" dirty="0"/>
            <a:t> ingresos</a:t>
          </a:r>
        </a:p>
      </dgm:t>
    </dgm:pt>
    <dgm:pt modelId="{76A2E125-688C-4D93-BE0A-A8B0B4975988}" type="parTrans" cxnId="{4E0F0281-7680-4D70-A7F2-950512371781}">
      <dgm:prSet/>
      <dgm:spPr/>
      <dgm:t>
        <a:bodyPr/>
        <a:lstStyle/>
        <a:p>
          <a:endParaRPr lang="es-ES"/>
        </a:p>
      </dgm:t>
    </dgm:pt>
    <dgm:pt modelId="{79781CC9-CE76-4A4B-A67C-C94E9F3575BA}" type="sibTrans" cxnId="{4E0F0281-7680-4D70-A7F2-950512371781}">
      <dgm:prSet/>
      <dgm:spPr/>
      <dgm:t>
        <a:bodyPr/>
        <a:lstStyle/>
        <a:p>
          <a:endParaRPr lang="es-ES"/>
        </a:p>
      </dgm:t>
    </dgm:pt>
    <dgm:pt modelId="{04AE0997-32B3-4F1C-B717-AFEA01F18B71}">
      <dgm:prSet phldrT="[Texto]" custT="1"/>
      <dgm:spPr/>
      <dgm:t>
        <a:bodyPr/>
        <a:lstStyle/>
        <a:p>
          <a:r>
            <a:rPr lang="es-ES" sz="1400" dirty="0"/>
            <a:t>Estado analítico del ejercicio del presupuesto de egresos</a:t>
          </a:r>
        </a:p>
      </dgm:t>
    </dgm:pt>
    <dgm:pt modelId="{EED2708F-889D-4B4F-9B06-D4CEC760FDDB}" type="parTrans" cxnId="{6ADE039A-E97B-44E8-8BF9-073130734CA9}">
      <dgm:prSet/>
      <dgm:spPr/>
      <dgm:t>
        <a:bodyPr/>
        <a:lstStyle/>
        <a:p>
          <a:endParaRPr lang="es-ES"/>
        </a:p>
      </dgm:t>
    </dgm:pt>
    <dgm:pt modelId="{1BCCE4DC-70B5-4FDE-9174-B1A068A5ACAA}" type="sibTrans" cxnId="{6ADE039A-E97B-44E8-8BF9-073130734CA9}">
      <dgm:prSet/>
      <dgm:spPr/>
      <dgm:t>
        <a:bodyPr/>
        <a:lstStyle/>
        <a:p>
          <a:endParaRPr lang="es-ES"/>
        </a:p>
      </dgm:t>
    </dgm:pt>
    <dgm:pt modelId="{35F7AD7E-30DD-4C6D-8465-A0C3B02FA37B}">
      <dgm:prSet phldrT="[Texto]" custT="1"/>
      <dgm:spPr/>
      <dgm:t>
        <a:bodyPr/>
        <a:lstStyle/>
        <a:p>
          <a:r>
            <a:rPr lang="es-ES" sz="1400" dirty="0"/>
            <a:t>Endeudamiento neto </a:t>
          </a:r>
        </a:p>
        <a:p>
          <a:r>
            <a:rPr lang="es-ES" sz="1400" dirty="0"/>
            <a:t>(financiamiento menos amortización)</a:t>
          </a:r>
        </a:p>
      </dgm:t>
    </dgm:pt>
    <dgm:pt modelId="{3DA0C5AB-487D-42E9-A11A-A4A3CB2E1849}" type="parTrans" cxnId="{4BE72610-F406-48E1-B21E-F22A1FDD1EBE}">
      <dgm:prSet/>
      <dgm:spPr/>
      <dgm:t>
        <a:bodyPr/>
        <a:lstStyle/>
        <a:p>
          <a:endParaRPr lang="es-ES"/>
        </a:p>
      </dgm:t>
    </dgm:pt>
    <dgm:pt modelId="{77DE4579-31FB-4EC6-AE10-57B92D542286}" type="sibTrans" cxnId="{4BE72610-F406-48E1-B21E-F22A1FDD1EBE}">
      <dgm:prSet/>
      <dgm:spPr/>
      <dgm:t>
        <a:bodyPr/>
        <a:lstStyle/>
        <a:p>
          <a:endParaRPr lang="es-ES"/>
        </a:p>
      </dgm:t>
    </dgm:pt>
    <dgm:pt modelId="{E98498FD-BC23-4405-9E28-E2FE2E2289C5}">
      <dgm:prSet phldrT="[Texto]" custT="1"/>
      <dgm:spPr/>
      <dgm:t>
        <a:bodyPr/>
        <a:lstStyle/>
        <a:p>
          <a:r>
            <a:rPr lang="es-ES" sz="1400" dirty="0"/>
            <a:t>Intereses de la deuda</a:t>
          </a:r>
        </a:p>
      </dgm:t>
    </dgm:pt>
    <dgm:pt modelId="{5860A6D2-D668-4F96-B873-D7BBA15CF1C2}" type="parTrans" cxnId="{ADE10014-0E6E-49A9-A0C1-DA6E6C993DF1}">
      <dgm:prSet/>
      <dgm:spPr/>
      <dgm:t>
        <a:bodyPr/>
        <a:lstStyle/>
        <a:p>
          <a:endParaRPr lang="es-ES"/>
        </a:p>
      </dgm:t>
    </dgm:pt>
    <dgm:pt modelId="{AEA9343E-2B55-4ED9-A104-960D13BD5CDF}" type="sibTrans" cxnId="{ADE10014-0E6E-49A9-A0C1-DA6E6C993DF1}">
      <dgm:prSet/>
      <dgm:spPr/>
      <dgm:t>
        <a:bodyPr/>
        <a:lstStyle/>
        <a:p>
          <a:endParaRPr lang="es-ES"/>
        </a:p>
      </dgm:t>
    </dgm:pt>
    <dgm:pt modelId="{A7C79267-C4A2-4A93-8DCE-870CBFC0EBAD}">
      <dgm:prSet phldrT="[Texto]" custT="1"/>
      <dgm:spPr/>
      <dgm:t>
        <a:bodyPr/>
        <a:lstStyle/>
        <a:p>
          <a:r>
            <a:rPr lang="es-ES" sz="1400" dirty="0"/>
            <a:t>Flujo de fondos que resuma todas las operaciones y los indicadores de la postura fiscal</a:t>
          </a:r>
        </a:p>
      </dgm:t>
    </dgm:pt>
    <dgm:pt modelId="{F85AD62C-35AF-4D20-8994-BEC2E1D0C1E1}" type="parTrans" cxnId="{DA781192-39E2-4841-81F3-C893AF9234D6}">
      <dgm:prSet/>
      <dgm:spPr/>
      <dgm:t>
        <a:bodyPr/>
        <a:lstStyle/>
        <a:p>
          <a:endParaRPr lang="es-ES"/>
        </a:p>
      </dgm:t>
    </dgm:pt>
    <dgm:pt modelId="{F856C8EA-0531-41B6-A411-2AE0F1682D12}" type="sibTrans" cxnId="{DA781192-39E2-4841-81F3-C893AF9234D6}">
      <dgm:prSet/>
      <dgm:spPr/>
      <dgm:t>
        <a:bodyPr/>
        <a:lstStyle/>
        <a:p>
          <a:endParaRPr lang="es-ES"/>
        </a:p>
      </dgm:t>
    </dgm:pt>
    <dgm:pt modelId="{FB5C029D-6316-4B46-B2FE-711D0AD647C7}" type="pres">
      <dgm:prSet presAssocID="{4DED044C-95FA-4A12-857A-648DD6AD139F}" presName="diagram" presStyleCnt="0">
        <dgm:presLayoutVars>
          <dgm:dir/>
          <dgm:resizeHandles val="exact"/>
        </dgm:presLayoutVars>
      </dgm:prSet>
      <dgm:spPr/>
    </dgm:pt>
    <dgm:pt modelId="{5F3C81AA-C9EB-4DF0-89B8-3451A6709BA1}" type="pres">
      <dgm:prSet presAssocID="{D175596E-FD18-4035-A3B7-6A6BC8F191AC}" presName="node" presStyleLbl="node1" presStyleIdx="0" presStyleCnt="5">
        <dgm:presLayoutVars>
          <dgm:bulletEnabled val="1"/>
        </dgm:presLayoutVars>
      </dgm:prSet>
      <dgm:spPr/>
    </dgm:pt>
    <dgm:pt modelId="{B3C22A59-1571-4A02-B330-82B77A3E3AA5}" type="pres">
      <dgm:prSet presAssocID="{79781CC9-CE76-4A4B-A67C-C94E9F3575BA}" presName="sibTrans" presStyleCnt="0"/>
      <dgm:spPr/>
    </dgm:pt>
    <dgm:pt modelId="{CA26561B-E719-4588-A263-D213424679ED}" type="pres">
      <dgm:prSet presAssocID="{04AE0997-32B3-4F1C-B717-AFEA01F18B71}" presName="node" presStyleLbl="node1" presStyleIdx="1" presStyleCnt="5">
        <dgm:presLayoutVars>
          <dgm:bulletEnabled val="1"/>
        </dgm:presLayoutVars>
      </dgm:prSet>
      <dgm:spPr/>
    </dgm:pt>
    <dgm:pt modelId="{3A47381E-AAF9-4645-851C-2C0DAC533FDB}" type="pres">
      <dgm:prSet presAssocID="{1BCCE4DC-70B5-4FDE-9174-B1A068A5ACAA}" presName="sibTrans" presStyleCnt="0"/>
      <dgm:spPr/>
    </dgm:pt>
    <dgm:pt modelId="{35503EF7-1878-4F1B-80AC-4534CED986D0}" type="pres">
      <dgm:prSet presAssocID="{35F7AD7E-30DD-4C6D-8465-A0C3B02FA37B}" presName="node" presStyleLbl="node1" presStyleIdx="2" presStyleCnt="5">
        <dgm:presLayoutVars>
          <dgm:bulletEnabled val="1"/>
        </dgm:presLayoutVars>
      </dgm:prSet>
      <dgm:spPr/>
    </dgm:pt>
    <dgm:pt modelId="{47D35F60-C827-4B92-B3E5-7A02F2703CE0}" type="pres">
      <dgm:prSet presAssocID="{77DE4579-31FB-4EC6-AE10-57B92D542286}" presName="sibTrans" presStyleCnt="0"/>
      <dgm:spPr/>
    </dgm:pt>
    <dgm:pt modelId="{0EBBA5E6-FAFE-497D-9509-A2FCA055E5D6}" type="pres">
      <dgm:prSet presAssocID="{E98498FD-BC23-4405-9E28-E2FE2E2289C5}" presName="node" presStyleLbl="node1" presStyleIdx="3" presStyleCnt="5">
        <dgm:presLayoutVars>
          <dgm:bulletEnabled val="1"/>
        </dgm:presLayoutVars>
      </dgm:prSet>
      <dgm:spPr/>
    </dgm:pt>
    <dgm:pt modelId="{6FC3B0BD-3D00-4C57-848D-EE7A1013C476}" type="pres">
      <dgm:prSet presAssocID="{AEA9343E-2B55-4ED9-A104-960D13BD5CDF}" presName="sibTrans" presStyleCnt="0"/>
      <dgm:spPr/>
    </dgm:pt>
    <dgm:pt modelId="{A59920F3-FC4F-4D5B-899B-67B90961EB5D}" type="pres">
      <dgm:prSet presAssocID="{A7C79267-C4A2-4A93-8DCE-870CBFC0EBAD}" presName="node" presStyleLbl="node1" presStyleIdx="4" presStyleCnt="5">
        <dgm:presLayoutVars>
          <dgm:bulletEnabled val="1"/>
        </dgm:presLayoutVars>
      </dgm:prSet>
      <dgm:spPr/>
    </dgm:pt>
  </dgm:ptLst>
  <dgm:cxnLst>
    <dgm:cxn modelId="{6D139CCF-17B7-4015-8939-1C9A2EB16D97}" type="presOf" srcId="{E98498FD-BC23-4405-9E28-E2FE2E2289C5}" destId="{0EBBA5E6-FAFE-497D-9509-A2FCA055E5D6}" srcOrd="0" destOrd="0" presId="urn:microsoft.com/office/officeart/2005/8/layout/default"/>
    <dgm:cxn modelId="{15A4DB2A-3C07-4034-BAF4-D01C1AB5C9ED}" type="presOf" srcId="{A7C79267-C4A2-4A93-8DCE-870CBFC0EBAD}" destId="{A59920F3-FC4F-4D5B-899B-67B90961EB5D}" srcOrd="0" destOrd="0" presId="urn:microsoft.com/office/officeart/2005/8/layout/default"/>
    <dgm:cxn modelId="{4BE72610-F406-48E1-B21E-F22A1FDD1EBE}" srcId="{4DED044C-95FA-4A12-857A-648DD6AD139F}" destId="{35F7AD7E-30DD-4C6D-8465-A0C3B02FA37B}" srcOrd="2" destOrd="0" parTransId="{3DA0C5AB-487D-42E9-A11A-A4A3CB2E1849}" sibTransId="{77DE4579-31FB-4EC6-AE10-57B92D542286}"/>
    <dgm:cxn modelId="{DA781192-39E2-4841-81F3-C893AF9234D6}" srcId="{4DED044C-95FA-4A12-857A-648DD6AD139F}" destId="{A7C79267-C4A2-4A93-8DCE-870CBFC0EBAD}" srcOrd="4" destOrd="0" parTransId="{F85AD62C-35AF-4D20-8994-BEC2E1D0C1E1}" sibTransId="{F856C8EA-0531-41B6-A411-2AE0F1682D12}"/>
    <dgm:cxn modelId="{ADE10014-0E6E-49A9-A0C1-DA6E6C993DF1}" srcId="{4DED044C-95FA-4A12-857A-648DD6AD139F}" destId="{E98498FD-BC23-4405-9E28-E2FE2E2289C5}" srcOrd="3" destOrd="0" parTransId="{5860A6D2-D668-4F96-B873-D7BBA15CF1C2}" sibTransId="{AEA9343E-2B55-4ED9-A104-960D13BD5CDF}"/>
    <dgm:cxn modelId="{6BD89D6A-4465-426C-A2FF-26B2564A7708}" type="presOf" srcId="{04AE0997-32B3-4F1C-B717-AFEA01F18B71}" destId="{CA26561B-E719-4588-A263-D213424679ED}" srcOrd="0" destOrd="0" presId="urn:microsoft.com/office/officeart/2005/8/layout/default"/>
    <dgm:cxn modelId="{6ADE039A-E97B-44E8-8BF9-073130734CA9}" srcId="{4DED044C-95FA-4A12-857A-648DD6AD139F}" destId="{04AE0997-32B3-4F1C-B717-AFEA01F18B71}" srcOrd="1" destOrd="0" parTransId="{EED2708F-889D-4B4F-9B06-D4CEC760FDDB}" sibTransId="{1BCCE4DC-70B5-4FDE-9174-B1A068A5ACAA}"/>
    <dgm:cxn modelId="{8772AA51-5D5B-4BB4-8773-B70A9FB347DE}" type="presOf" srcId="{D175596E-FD18-4035-A3B7-6A6BC8F191AC}" destId="{5F3C81AA-C9EB-4DF0-89B8-3451A6709BA1}" srcOrd="0" destOrd="0" presId="urn:microsoft.com/office/officeart/2005/8/layout/default"/>
    <dgm:cxn modelId="{4E0F0281-7680-4D70-A7F2-950512371781}" srcId="{4DED044C-95FA-4A12-857A-648DD6AD139F}" destId="{D175596E-FD18-4035-A3B7-6A6BC8F191AC}" srcOrd="0" destOrd="0" parTransId="{76A2E125-688C-4D93-BE0A-A8B0B4975988}" sibTransId="{79781CC9-CE76-4A4B-A67C-C94E9F3575BA}"/>
    <dgm:cxn modelId="{AD851D2D-8BFD-4F0D-B414-A7008D3A5994}" type="presOf" srcId="{35F7AD7E-30DD-4C6D-8465-A0C3B02FA37B}" destId="{35503EF7-1878-4F1B-80AC-4534CED986D0}" srcOrd="0" destOrd="0" presId="urn:microsoft.com/office/officeart/2005/8/layout/default"/>
    <dgm:cxn modelId="{E33F1084-A119-4CCD-89FD-E608CF7B4026}" type="presOf" srcId="{4DED044C-95FA-4A12-857A-648DD6AD139F}" destId="{FB5C029D-6316-4B46-B2FE-711D0AD647C7}" srcOrd="0" destOrd="0" presId="urn:microsoft.com/office/officeart/2005/8/layout/default"/>
    <dgm:cxn modelId="{5AC39DD4-F915-4A55-876B-7923685C4B20}" type="presParOf" srcId="{FB5C029D-6316-4B46-B2FE-711D0AD647C7}" destId="{5F3C81AA-C9EB-4DF0-89B8-3451A6709BA1}" srcOrd="0" destOrd="0" presId="urn:microsoft.com/office/officeart/2005/8/layout/default"/>
    <dgm:cxn modelId="{F1858236-F3F2-41DC-BED6-5A08F9094C82}" type="presParOf" srcId="{FB5C029D-6316-4B46-B2FE-711D0AD647C7}" destId="{B3C22A59-1571-4A02-B330-82B77A3E3AA5}" srcOrd="1" destOrd="0" presId="urn:microsoft.com/office/officeart/2005/8/layout/default"/>
    <dgm:cxn modelId="{CFBFBAA3-94D6-499C-A631-BED051C75912}" type="presParOf" srcId="{FB5C029D-6316-4B46-B2FE-711D0AD647C7}" destId="{CA26561B-E719-4588-A263-D213424679ED}" srcOrd="2" destOrd="0" presId="urn:microsoft.com/office/officeart/2005/8/layout/default"/>
    <dgm:cxn modelId="{F024DB40-9C18-413F-ABE7-DEC34975DCF4}" type="presParOf" srcId="{FB5C029D-6316-4B46-B2FE-711D0AD647C7}" destId="{3A47381E-AAF9-4645-851C-2C0DAC533FDB}" srcOrd="3" destOrd="0" presId="urn:microsoft.com/office/officeart/2005/8/layout/default"/>
    <dgm:cxn modelId="{DCF7E31A-3134-4043-9FE4-31E968FD04DA}" type="presParOf" srcId="{FB5C029D-6316-4B46-B2FE-711D0AD647C7}" destId="{35503EF7-1878-4F1B-80AC-4534CED986D0}" srcOrd="4" destOrd="0" presId="urn:microsoft.com/office/officeart/2005/8/layout/default"/>
    <dgm:cxn modelId="{03F3B7F0-BC8B-4146-8C2A-752D5CC482D2}" type="presParOf" srcId="{FB5C029D-6316-4B46-B2FE-711D0AD647C7}" destId="{47D35F60-C827-4B92-B3E5-7A02F2703CE0}" srcOrd="5" destOrd="0" presId="urn:microsoft.com/office/officeart/2005/8/layout/default"/>
    <dgm:cxn modelId="{08960097-E113-47A9-A0B5-937EEE35546F}" type="presParOf" srcId="{FB5C029D-6316-4B46-B2FE-711D0AD647C7}" destId="{0EBBA5E6-FAFE-497D-9509-A2FCA055E5D6}" srcOrd="6" destOrd="0" presId="urn:microsoft.com/office/officeart/2005/8/layout/default"/>
    <dgm:cxn modelId="{840A0C20-CB09-46BA-8C42-04CFFD21FA01}" type="presParOf" srcId="{FB5C029D-6316-4B46-B2FE-711D0AD647C7}" destId="{6FC3B0BD-3D00-4C57-848D-EE7A1013C476}" srcOrd="7" destOrd="0" presId="urn:microsoft.com/office/officeart/2005/8/layout/default"/>
    <dgm:cxn modelId="{A806729D-B999-4D04-AF8E-1B55EC9F922A}" type="presParOf" srcId="{FB5C029D-6316-4B46-B2FE-711D0AD647C7}" destId="{A59920F3-FC4F-4D5B-899B-67B90961EB5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7ED1EF-2136-4BC5-A227-09D42C4430C6}" type="doc">
      <dgm:prSet loTypeId="urn:microsoft.com/office/officeart/2005/8/layout/bList2" loCatId="list" qsTypeId="urn:microsoft.com/office/officeart/2005/8/quickstyle/simple1" qsCatId="simple" csTypeId="urn:microsoft.com/office/officeart/2005/8/colors/accent1_2" csCatId="accent1" phldr="1"/>
      <dgm:spPr/>
    </dgm:pt>
    <dgm:pt modelId="{4CD612D7-9CFA-4592-8C47-7206BB7991CB}">
      <dgm:prSet phldrT="[Texto]" phldr="1"/>
      <dgm:spPr/>
      <dgm:t>
        <a:bodyPr/>
        <a:lstStyle/>
        <a:p>
          <a:endParaRPr lang="es-ES" dirty="0"/>
        </a:p>
      </dgm:t>
    </dgm:pt>
    <dgm:pt modelId="{51E26D97-9D88-4383-BD37-90EF1A4D7F56}" type="parTrans" cxnId="{739C1C37-8CA7-49DB-9DC0-809CCD33F920}">
      <dgm:prSet/>
      <dgm:spPr/>
      <dgm:t>
        <a:bodyPr/>
        <a:lstStyle/>
        <a:p>
          <a:endParaRPr lang="es-ES"/>
        </a:p>
      </dgm:t>
    </dgm:pt>
    <dgm:pt modelId="{50B6CC78-E5C7-4290-B0A5-51AE002CB1DB}" type="sibTrans" cxnId="{739C1C37-8CA7-49DB-9DC0-809CCD33F920}">
      <dgm:prSet/>
      <dgm:spPr/>
      <dgm:t>
        <a:bodyPr/>
        <a:lstStyle/>
        <a:p>
          <a:endParaRPr lang="es-ES"/>
        </a:p>
      </dgm:t>
    </dgm:pt>
    <dgm:pt modelId="{EA76D35B-8681-4A66-8C0E-36D7A2E40679}">
      <dgm:prSet phldrT="[Texto]" phldr="1"/>
      <dgm:spPr/>
      <dgm:t>
        <a:bodyPr/>
        <a:lstStyle/>
        <a:p>
          <a:endParaRPr lang="es-ES"/>
        </a:p>
      </dgm:t>
    </dgm:pt>
    <dgm:pt modelId="{2754072C-A904-48A7-A13A-D2FDFB6CAF13}" type="parTrans" cxnId="{EC15117F-8054-4705-9B1D-C839F120444E}">
      <dgm:prSet/>
      <dgm:spPr/>
      <dgm:t>
        <a:bodyPr/>
        <a:lstStyle/>
        <a:p>
          <a:endParaRPr lang="es-ES"/>
        </a:p>
      </dgm:t>
    </dgm:pt>
    <dgm:pt modelId="{35D2F902-FDD2-4438-970F-58F5F9FCA3DD}" type="sibTrans" cxnId="{EC15117F-8054-4705-9B1D-C839F120444E}">
      <dgm:prSet/>
      <dgm:spPr/>
      <dgm:t>
        <a:bodyPr/>
        <a:lstStyle/>
        <a:p>
          <a:endParaRPr lang="es-ES"/>
        </a:p>
      </dgm:t>
    </dgm:pt>
    <dgm:pt modelId="{5AF853D1-A15F-4982-93F7-9D4527C29A6F}">
      <dgm:prSet phldrT="[Texto]" phldr="1"/>
      <dgm:spPr/>
      <dgm:t>
        <a:bodyPr/>
        <a:lstStyle/>
        <a:p>
          <a:endParaRPr lang="es-ES"/>
        </a:p>
      </dgm:t>
    </dgm:pt>
    <dgm:pt modelId="{98C6C007-C0FC-45B1-9AFD-7410390CD97F}" type="parTrans" cxnId="{D4383C6C-BE7A-496F-BC8C-58A1709AD037}">
      <dgm:prSet/>
      <dgm:spPr/>
      <dgm:t>
        <a:bodyPr/>
        <a:lstStyle/>
        <a:p>
          <a:endParaRPr lang="es-ES"/>
        </a:p>
      </dgm:t>
    </dgm:pt>
    <dgm:pt modelId="{9D87DB9F-6A1F-47EE-8E19-EDB864DD6312}" type="sibTrans" cxnId="{D4383C6C-BE7A-496F-BC8C-58A1709AD037}">
      <dgm:prSet/>
      <dgm:spPr/>
      <dgm:t>
        <a:bodyPr/>
        <a:lstStyle/>
        <a:p>
          <a:endParaRPr lang="es-ES"/>
        </a:p>
      </dgm:t>
    </dgm:pt>
    <dgm:pt modelId="{7B8161B1-FE69-45EA-894F-068C08BC6952}">
      <dgm:prSet custT="1"/>
      <dgm:spPr/>
      <dgm:t>
        <a:bodyPr/>
        <a:lstStyle/>
        <a:p>
          <a:pPr algn="ctr"/>
          <a:r>
            <a:rPr lang="es-ES" sz="2400" dirty="0">
              <a:solidFill>
                <a:schemeClr val="accent1"/>
              </a:solidFill>
            </a:rPr>
            <a:t>Gasto por categoría programática </a:t>
          </a:r>
        </a:p>
      </dgm:t>
    </dgm:pt>
    <dgm:pt modelId="{10E0183C-4014-4653-97BC-5B3372618663}" type="parTrans" cxnId="{B8F624AE-C2D0-43E6-999D-B36C4DF7B14A}">
      <dgm:prSet/>
      <dgm:spPr/>
    </dgm:pt>
    <dgm:pt modelId="{9015AAEE-1EBD-44CF-9916-3AD91CAE6233}" type="sibTrans" cxnId="{B8F624AE-C2D0-43E6-999D-B36C4DF7B14A}">
      <dgm:prSet/>
      <dgm:spPr/>
    </dgm:pt>
    <dgm:pt modelId="{21649B6A-E589-4AD9-B884-C7F168A32F2D}">
      <dgm:prSet custT="1"/>
      <dgm:spPr/>
      <dgm:t>
        <a:bodyPr/>
        <a:lstStyle/>
        <a:p>
          <a:pPr algn="ctr"/>
          <a:r>
            <a:rPr lang="es-ES" sz="2400" dirty="0">
              <a:solidFill>
                <a:schemeClr val="accent1"/>
              </a:solidFill>
            </a:rPr>
            <a:t>Programas y proyectos de inversión</a:t>
          </a:r>
        </a:p>
      </dgm:t>
    </dgm:pt>
    <dgm:pt modelId="{5A36FBC6-A5C2-41B1-A15B-D733F5BA8564}" type="parTrans" cxnId="{957DB705-88C5-4F06-B4A9-08BD0CCE136E}">
      <dgm:prSet/>
      <dgm:spPr/>
    </dgm:pt>
    <dgm:pt modelId="{A7006016-16C6-4351-B847-B763DE4FB5F6}" type="sibTrans" cxnId="{957DB705-88C5-4F06-B4A9-08BD0CCE136E}">
      <dgm:prSet/>
      <dgm:spPr/>
    </dgm:pt>
    <dgm:pt modelId="{1BA099AC-B2BF-41F5-95CF-C38C1C22A5AB}">
      <dgm:prSet custT="1"/>
      <dgm:spPr/>
      <dgm:t>
        <a:bodyPr/>
        <a:lstStyle/>
        <a:p>
          <a:pPr algn="ctr"/>
          <a:r>
            <a:rPr lang="es-ES" sz="2400" dirty="0">
              <a:solidFill>
                <a:schemeClr val="accent1"/>
              </a:solidFill>
            </a:rPr>
            <a:t>Indicadores de resultados </a:t>
          </a:r>
        </a:p>
      </dgm:t>
    </dgm:pt>
    <dgm:pt modelId="{57E59E54-1914-49C4-AB04-C08FACA09DFA}" type="parTrans" cxnId="{A838E36F-1D94-4BAE-B032-26A217439146}">
      <dgm:prSet/>
      <dgm:spPr/>
    </dgm:pt>
    <dgm:pt modelId="{C4D146EA-AE40-47F9-A4EC-0886A0209C3D}" type="sibTrans" cxnId="{A838E36F-1D94-4BAE-B032-26A217439146}">
      <dgm:prSet/>
      <dgm:spPr/>
    </dgm:pt>
    <dgm:pt modelId="{7067CC99-EEDA-4A49-A6EE-EC914AD5FFBC}" type="pres">
      <dgm:prSet presAssocID="{B67ED1EF-2136-4BC5-A227-09D42C4430C6}" presName="diagram" presStyleCnt="0">
        <dgm:presLayoutVars>
          <dgm:dir/>
          <dgm:animLvl val="lvl"/>
          <dgm:resizeHandles val="exact"/>
        </dgm:presLayoutVars>
      </dgm:prSet>
      <dgm:spPr/>
    </dgm:pt>
    <dgm:pt modelId="{1E9060FE-A6A4-40B5-9812-1A7E419C86D0}" type="pres">
      <dgm:prSet presAssocID="{4CD612D7-9CFA-4592-8C47-7206BB7991CB}" presName="compNode" presStyleCnt="0"/>
      <dgm:spPr/>
    </dgm:pt>
    <dgm:pt modelId="{EEA7D17D-ED23-4FFD-AA61-B06ED2409C48}" type="pres">
      <dgm:prSet presAssocID="{4CD612D7-9CFA-4592-8C47-7206BB7991CB}" presName="childRect" presStyleLbl="bgAcc1" presStyleIdx="0" presStyleCnt="3">
        <dgm:presLayoutVars>
          <dgm:bulletEnabled val="1"/>
        </dgm:presLayoutVars>
      </dgm:prSet>
      <dgm:spPr/>
    </dgm:pt>
    <dgm:pt modelId="{F3DD62B1-C232-4F4C-9FC1-635714B07166}" type="pres">
      <dgm:prSet presAssocID="{4CD612D7-9CFA-4592-8C47-7206BB7991CB}" presName="parentText" presStyleLbl="node1" presStyleIdx="0" presStyleCnt="0">
        <dgm:presLayoutVars>
          <dgm:chMax val="0"/>
          <dgm:bulletEnabled val="1"/>
        </dgm:presLayoutVars>
      </dgm:prSet>
      <dgm:spPr/>
    </dgm:pt>
    <dgm:pt modelId="{98FD2FD5-56E3-4535-A09C-6AD7BDB1D3E3}" type="pres">
      <dgm:prSet presAssocID="{4CD612D7-9CFA-4592-8C47-7206BB7991CB}" presName="parentRect" presStyleLbl="alignNode1" presStyleIdx="0" presStyleCnt="3"/>
      <dgm:spPr/>
    </dgm:pt>
    <dgm:pt modelId="{41D493F9-891B-4625-B306-87CD58AAD35D}" type="pres">
      <dgm:prSet presAssocID="{4CD612D7-9CFA-4592-8C47-7206BB7991CB}" presName="adorn" presStyleLbl="fgAccFollowNode1" presStyleIdx="0" presStyleCnt="3"/>
      <dgm:spPr/>
    </dgm:pt>
    <dgm:pt modelId="{6616D249-86A1-46EB-BD82-3B3363B62DE4}" type="pres">
      <dgm:prSet presAssocID="{50B6CC78-E5C7-4290-B0A5-51AE002CB1DB}" presName="sibTrans" presStyleLbl="sibTrans2D1" presStyleIdx="0" presStyleCnt="0"/>
      <dgm:spPr/>
    </dgm:pt>
    <dgm:pt modelId="{3481E374-0813-452F-B4A1-0960719B1F71}" type="pres">
      <dgm:prSet presAssocID="{EA76D35B-8681-4A66-8C0E-36D7A2E40679}" presName="compNode" presStyleCnt="0"/>
      <dgm:spPr/>
    </dgm:pt>
    <dgm:pt modelId="{7C6ED150-4ABA-4D11-8ED5-ABD945188DC9}" type="pres">
      <dgm:prSet presAssocID="{EA76D35B-8681-4A66-8C0E-36D7A2E40679}" presName="childRect" presStyleLbl="bgAcc1" presStyleIdx="1" presStyleCnt="3">
        <dgm:presLayoutVars>
          <dgm:bulletEnabled val="1"/>
        </dgm:presLayoutVars>
      </dgm:prSet>
      <dgm:spPr/>
    </dgm:pt>
    <dgm:pt modelId="{A4B54679-A5AE-43C2-A166-FE8AB68E548A}" type="pres">
      <dgm:prSet presAssocID="{EA76D35B-8681-4A66-8C0E-36D7A2E40679}" presName="parentText" presStyleLbl="node1" presStyleIdx="0" presStyleCnt="0">
        <dgm:presLayoutVars>
          <dgm:chMax val="0"/>
          <dgm:bulletEnabled val="1"/>
        </dgm:presLayoutVars>
      </dgm:prSet>
      <dgm:spPr/>
    </dgm:pt>
    <dgm:pt modelId="{47AEB473-B665-4657-883E-FE52F7ED9343}" type="pres">
      <dgm:prSet presAssocID="{EA76D35B-8681-4A66-8C0E-36D7A2E40679}" presName="parentRect" presStyleLbl="alignNode1" presStyleIdx="1" presStyleCnt="3"/>
      <dgm:spPr/>
    </dgm:pt>
    <dgm:pt modelId="{DC5098BF-4469-476E-8DC1-F262756314B2}" type="pres">
      <dgm:prSet presAssocID="{EA76D35B-8681-4A66-8C0E-36D7A2E40679}" presName="adorn" presStyleLbl="fgAccFollowNode1" presStyleIdx="1" presStyleCnt="3"/>
      <dgm:spPr/>
    </dgm:pt>
    <dgm:pt modelId="{C971DB6B-0735-41E5-A6A8-54048C11C649}" type="pres">
      <dgm:prSet presAssocID="{35D2F902-FDD2-4438-970F-58F5F9FCA3DD}" presName="sibTrans" presStyleLbl="sibTrans2D1" presStyleIdx="0" presStyleCnt="0"/>
      <dgm:spPr/>
    </dgm:pt>
    <dgm:pt modelId="{F2A5D555-C38A-4AAD-B2F9-FA33B365C943}" type="pres">
      <dgm:prSet presAssocID="{5AF853D1-A15F-4982-93F7-9D4527C29A6F}" presName="compNode" presStyleCnt="0"/>
      <dgm:spPr/>
    </dgm:pt>
    <dgm:pt modelId="{FCAFE489-4D88-4561-A834-1D1892118240}" type="pres">
      <dgm:prSet presAssocID="{5AF853D1-A15F-4982-93F7-9D4527C29A6F}" presName="childRect" presStyleLbl="bgAcc1" presStyleIdx="2" presStyleCnt="3">
        <dgm:presLayoutVars>
          <dgm:bulletEnabled val="1"/>
        </dgm:presLayoutVars>
      </dgm:prSet>
      <dgm:spPr/>
    </dgm:pt>
    <dgm:pt modelId="{713B2FCF-9DC4-4257-811E-E047835739D3}" type="pres">
      <dgm:prSet presAssocID="{5AF853D1-A15F-4982-93F7-9D4527C29A6F}" presName="parentText" presStyleLbl="node1" presStyleIdx="0" presStyleCnt="0">
        <dgm:presLayoutVars>
          <dgm:chMax val="0"/>
          <dgm:bulletEnabled val="1"/>
        </dgm:presLayoutVars>
      </dgm:prSet>
      <dgm:spPr/>
    </dgm:pt>
    <dgm:pt modelId="{50172179-FE6C-43EC-A988-1388B9212463}" type="pres">
      <dgm:prSet presAssocID="{5AF853D1-A15F-4982-93F7-9D4527C29A6F}" presName="parentRect" presStyleLbl="alignNode1" presStyleIdx="2" presStyleCnt="3"/>
      <dgm:spPr/>
    </dgm:pt>
    <dgm:pt modelId="{61B19909-4FFF-462D-8E3B-1B9D26D38734}" type="pres">
      <dgm:prSet presAssocID="{5AF853D1-A15F-4982-93F7-9D4527C29A6F}" presName="adorn" presStyleLbl="fgAccFollowNode1" presStyleIdx="2" presStyleCnt="3"/>
      <dgm:spPr/>
    </dgm:pt>
  </dgm:ptLst>
  <dgm:cxnLst>
    <dgm:cxn modelId="{BF9FDB28-8E29-4694-B8F5-EB1A3BC9DE15}" type="presOf" srcId="{4CD612D7-9CFA-4592-8C47-7206BB7991CB}" destId="{98FD2FD5-56E3-4535-A09C-6AD7BDB1D3E3}" srcOrd="1" destOrd="0" presId="urn:microsoft.com/office/officeart/2005/8/layout/bList2"/>
    <dgm:cxn modelId="{B8F624AE-C2D0-43E6-999D-B36C4DF7B14A}" srcId="{4CD612D7-9CFA-4592-8C47-7206BB7991CB}" destId="{7B8161B1-FE69-45EA-894F-068C08BC6952}" srcOrd="0" destOrd="0" parTransId="{10E0183C-4014-4653-97BC-5B3372618663}" sibTransId="{9015AAEE-1EBD-44CF-9916-3AD91CAE6233}"/>
    <dgm:cxn modelId="{56F78B6D-3888-4B23-A4C5-8DBBF9185907}" type="presOf" srcId="{EA76D35B-8681-4A66-8C0E-36D7A2E40679}" destId="{47AEB473-B665-4657-883E-FE52F7ED9343}" srcOrd="1" destOrd="0" presId="urn:microsoft.com/office/officeart/2005/8/layout/bList2"/>
    <dgm:cxn modelId="{6AA3205A-BBDF-4085-9EC0-4FE8FB8A640D}" type="presOf" srcId="{35D2F902-FDD2-4438-970F-58F5F9FCA3DD}" destId="{C971DB6B-0735-41E5-A6A8-54048C11C649}" srcOrd="0" destOrd="0" presId="urn:microsoft.com/office/officeart/2005/8/layout/bList2"/>
    <dgm:cxn modelId="{739C1C37-8CA7-49DB-9DC0-809CCD33F920}" srcId="{B67ED1EF-2136-4BC5-A227-09D42C4430C6}" destId="{4CD612D7-9CFA-4592-8C47-7206BB7991CB}" srcOrd="0" destOrd="0" parTransId="{51E26D97-9D88-4383-BD37-90EF1A4D7F56}" sibTransId="{50B6CC78-E5C7-4290-B0A5-51AE002CB1DB}"/>
    <dgm:cxn modelId="{A4568FB8-C1CC-4FD9-B066-1E18CD92A05C}" type="presOf" srcId="{7B8161B1-FE69-45EA-894F-068C08BC6952}" destId="{EEA7D17D-ED23-4FFD-AA61-B06ED2409C48}" srcOrd="0" destOrd="0" presId="urn:microsoft.com/office/officeart/2005/8/layout/bList2"/>
    <dgm:cxn modelId="{8F67EBDD-2704-40F2-BF00-74CB081BBB2E}" type="presOf" srcId="{1BA099AC-B2BF-41F5-95CF-C38C1C22A5AB}" destId="{FCAFE489-4D88-4561-A834-1D1892118240}" srcOrd="0" destOrd="0" presId="urn:microsoft.com/office/officeart/2005/8/layout/bList2"/>
    <dgm:cxn modelId="{EC15117F-8054-4705-9B1D-C839F120444E}" srcId="{B67ED1EF-2136-4BC5-A227-09D42C4430C6}" destId="{EA76D35B-8681-4A66-8C0E-36D7A2E40679}" srcOrd="1" destOrd="0" parTransId="{2754072C-A904-48A7-A13A-D2FDFB6CAF13}" sibTransId="{35D2F902-FDD2-4438-970F-58F5F9FCA3DD}"/>
    <dgm:cxn modelId="{1B9DC7A7-54EA-4A9E-9B99-EFC8A00A3934}" type="presOf" srcId="{21649B6A-E589-4AD9-B884-C7F168A32F2D}" destId="{7C6ED150-4ABA-4D11-8ED5-ABD945188DC9}" srcOrd="0" destOrd="0" presId="urn:microsoft.com/office/officeart/2005/8/layout/bList2"/>
    <dgm:cxn modelId="{8E5041B5-E8ED-415C-BF5C-67A900F1D5CA}" type="presOf" srcId="{4CD612D7-9CFA-4592-8C47-7206BB7991CB}" destId="{F3DD62B1-C232-4F4C-9FC1-635714B07166}" srcOrd="0" destOrd="0" presId="urn:microsoft.com/office/officeart/2005/8/layout/bList2"/>
    <dgm:cxn modelId="{B1B39037-2CF4-4DF4-83D2-5CCA10CEC684}" type="presOf" srcId="{5AF853D1-A15F-4982-93F7-9D4527C29A6F}" destId="{713B2FCF-9DC4-4257-811E-E047835739D3}" srcOrd="0" destOrd="0" presId="urn:microsoft.com/office/officeart/2005/8/layout/bList2"/>
    <dgm:cxn modelId="{C0CD274E-4F1A-48D9-A423-C27CB6AEEAD0}" type="presOf" srcId="{50B6CC78-E5C7-4290-B0A5-51AE002CB1DB}" destId="{6616D249-86A1-46EB-BD82-3B3363B62DE4}" srcOrd="0" destOrd="0" presId="urn:microsoft.com/office/officeart/2005/8/layout/bList2"/>
    <dgm:cxn modelId="{D4383C6C-BE7A-496F-BC8C-58A1709AD037}" srcId="{B67ED1EF-2136-4BC5-A227-09D42C4430C6}" destId="{5AF853D1-A15F-4982-93F7-9D4527C29A6F}" srcOrd="2" destOrd="0" parTransId="{98C6C007-C0FC-45B1-9AFD-7410390CD97F}" sibTransId="{9D87DB9F-6A1F-47EE-8E19-EDB864DD6312}"/>
    <dgm:cxn modelId="{957DB705-88C5-4F06-B4A9-08BD0CCE136E}" srcId="{EA76D35B-8681-4A66-8C0E-36D7A2E40679}" destId="{21649B6A-E589-4AD9-B884-C7F168A32F2D}" srcOrd="0" destOrd="0" parTransId="{5A36FBC6-A5C2-41B1-A15B-D733F5BA8564}" sibTransId="{A7006016-16C6-4351-B847-B763DE4FB5F6}"/>
    <dgm:cxn modelId="{5BECC3F8-734D-4308-AD68-5AB1E46A0AB3}" type="presOf" srcId="{5AF853D1-A15F-4982-93F7-9D4527C29A6F}" destId="{50172179-FE6C-43EC-A988-1388B9212463}" srcOrd="1" destOrd="0" presId="urn:microsoft.com/office/officeart/2005/8/layout/bList2"/>
    <dgm:cxn modelId="{AE68D970-6AE4-472C-A3BD-8E5715B643F8}" type="presOf" srcId="{B67ED1EF-2136-4BC5-A227-09D42C4430C6}" destId="{7067CC99-EEDA-4A49-A6EE-EC914AD5FFBC}" srcOrd="0" destOrd="0" presId="urn:microsoft.com/office/officeart/2005/8/layout/bList2"/>
    <dgm:cxn modelId="{7881DFEF-0F94-43EF-9B1A-223D2E78C699}" type="presOf" srcId="{EA76D35B-8681-4A66-8C0E-36D7A2E40679}" destId="{A4B54679-A5AE-43C2-A166-FE8AB68E548A}" srcOrd="0" destOrd="0" presId="urn:microsoft.com/office/officeart/2005/8/layout/bList2"/>
    <dgm:cxn modelId="{A838E36F-1D94-4BAE-B032-26A217439146}" srcId="{5AF853D1-A15F-4982-93F7-9D4527C29A6F}" destId="{1BA099AC-B2BF-41F5-95CF-C38C1C22A5AB}" srcOrd="0" destOrd="0" parTransId="{57E59E54-1914-49C4-AB04-C08FACA09DFA}" sibTransId="{C4D146EA-AE40-47F9-A4EC-0886A0209C3D}"/>
    <dgm:cxn modelId="{836C70ED-24F6-43E6-A20B-9089C15DD03B}" type="presParOf" srcId="{7067CC99-EEDA-4A49-A6EE-EC914AD5FFBC}" destId="{1E9060FE-A6A4-40B5-9812-1A7E419C86D0}" srcOrd="0" destOrd="0" presId="urn:microsoft.com/office/officeart/2005/8/layout/bList2"/>
    <dgm:cxn modelId="{91E5D670-9ADB-47F0-9968-9EC823ADD126}" type="presParOf" srcId="{1E9060FE-A6A4-40B5-9812-1A7E419C86D0}" destId="{EEA7D17D-ED23-4FFD-AA61-B06ED2409C48}" srcOrd="0" destOrd="0" presId="urn:microsoft.com/office/officeart/2005/8/layout/bList2"/>
    <dgm:cxn modelId="{09772D37-56A3-431C-A224-701F88BD7392}" type="presParOf" srcId="{1E9060FE-A6A4-40B5-9812-1A7E419C86D0}" destId="{F3DD62B1-C232-4F4C-9FC1-635714B07166}" srcOrd="1" destOrd="0" presId="urn:microsoft.com/office/officeart/2005/8/layout/bList2"/>
    <dgm:cxn modelId="{6469FDAF-1615-4644-85F5-CFF8D38742DC}" type="presParOf" srcId="{1E9060FE-A6A4-40B5-9812-1A7E419C86D0}" destId="{98FD2FD5-56E3-4535-A09C-6AD7BDB1D3E3}" srcOrd="2" destOrd="0" presId="urn:microsoft.com/office/officeart/2005/8/layout/bList2"/>
    <dgm:cxn modelId="{702062D5-50CD-4E2E-B2D1-3F75174C4660}" type="presParOf" srcId="{1E9060FE-A6A4-40B5-9812-1A7E419C86D0}" destId="{41D493F9-891B-4625-B306-87CD58AAD35D}" srcOrd="3" destOrd="0" presId="urn:microsoft.com/office/officeart/2005/8/layout/bList2"/>
    <dgm:cxn modelId="{9DCCC813-061B-4BE9-B99F-623C07A154EC}" type="presParOf" srcId="{7067CC99-EEDA-4A49-A6EE-EC914AD5FFBC}" destId="{6616D249-86A1-46EB-BD82-3B3363B62DE4}" srcOrd="1" destOrd="0" presId="urn:microsoft.com/office/officeart/2005/8/layout/bList2"/>
    <dgm:cxn modelId="{B3B9465D-796D-41B7-8049-B0682A5C7ACE}" type="presParOf" srcId="{7067CC99-EEDA-4A49-A6EE-EC914AD5FFBC}" destId="{3481E374-0813-452F-B4A1-0960719B1F71}" srcOrd="2" destOrd="0" presId="urn:microsoft.com/office/officeart/2005/8/layout/bList2"/>
    <dgm:cxn modelId="{F7FFBEC4-9412-4AB9-9020-142B7914D9B4}" type="presParOf" srcId="{3481E374-0813-452F-B4A1-0960719B1F71}" destId="{7C6ED150-4ABA-4D11-8ED5-ABD945188DC9}" srcOrd="0" destOrd="0" presId="urn:microsoft.com/office/officeart/2005/8/layout/bList2"/>
    <dgm:cxn modelId="{F0363FC4-3862-4D15-95E8-1445D2A8B2AB}" type="presParOf" srcId="{3481E374-0813-452F-B4A1-0960719B1F71}" destId="{A4B54679-A5AE-43C2-A166-FE8AB68E548A}" srcOrd="1" destOrd="0" presId="urn:microsoft.com/office/officeart/2005/8/layout/bList2"/>
    <dgm:cxn modelId="{2CC986B3-0803-43A4-B160-3BE35748EC35}" type="presParOf" srcId="{3481E374-0813-452F-B4A1-0960719B1F71}" destId="{47AEB473-B665-4657-883E-FE52F7ED9343}" srcOrd="2" destOrd="0" presId="urn:microsoft.com/office/officeart/2005/8/layout/bList2"/>
    <dgm:cxn modelId="{C069DE52-6D61-4E16-A0B9-74BDF96847BF}" type="presParOf" srcId="{3481E374-0813-452F-B4A1-0960719B1F71}" destId="{DC5098BF-4469-476E-8DC1-F262756314B2}" srcOrd="3" destOrd="0" presId="urn:microsoft.com/office/officeart/2005/8/layout/bList2"/>
    <dgm:cxn modelId="{0B584CAE-E88F-4633-BE95-BFC106EDB90D}" type="presParOf" srcId="{7067CC99-EEDA-4A49-A6EE-EC914AD5FFBC}" destId="{C971DB6B-0735-41E5-A6A8-54048C11C649}" srcOrd="3" destOrd="0" presId="urn:microsoft.com/office/officeart/2005/8/layout/bList2"/>
    <dgm:cxn modelId="{28144C68-DD6A-4664-8133-1FAA3FD4D42E}" type="presParOf" srcId="{7067CC99-EEDA-4A49-A6EE-EC914AD5FFBC}" destId="{F2A5D555-C38A-4AAD-B2F9-FA33B365C943}" srcOrd="4" destOrd="0" presId="urn:microsoft.com/office/officeart/2005/8/layout/bList2"/>
    <dgm:cxn modelId="{76A47ECD-8652-48CC-A18A-4D5DD0B557FB}" type="presParOf" srcId="{F2A5D555-C38A-4AAD-B2F9-FA33B365C943}" destId="{FCAFE489-4D88-4561-A834-1D1892118240}" srcOrd="0" destOrd="0" presId="urn:microsoft.com/office/officeart/2005/8/layout/bList2"/>
    <dgm:cxn modelId="{7CEADB12-0FA0-40B7-B663-B60578C97348}" type="presParOf" srcId="{F2A5D555-C38A-4AAD-B2F9-FA33B365C943}" destId="{713B2FCF-9DC4-4257-811E-E047835739D3}" srcOrd="1" destOrd="0" presId="urn:microsoft.com/office/officeart/2005/8/layout/bList2"/>
    <dgm:cxn modelId="{459D1315-0DC1-48F2-9CB5-8A85B561CAD5}" type="presParOf" srcId="{F2A5D555-C38A-4AAD-B2F9-FA33B365C943}" destId="{50172179-FE6C-43EC-A988-1388B9212463}" srcOrd="2" destOrd="0" presId="urn:microsoft.com/office/officeart/2005/8/layout/bList2"/>
    <dgm:cxn modelId="{47DFEF00-0B9B-4CA9-B3DA-08D8325B15EE}" type="presParOf" srcId="{F2A5D555-C38A-4AAD-B2F9-FA33B365C943}" destId="{61B19909-4FFF-462D-8E3B-1B9D26D38734}"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B7D82-0A28-47FE-A010-A4CA9CA98FD4}">
      <dsp:nvSpPr>
        <dsp:cNvPr id="0" name=""/>
        <dsp:cNvSpPr/>
      </dsp:nvSpPr>
      <dsp:spPr>
        <a:xfrm rot="5400000">
          <a:off x="3899037" y="93610"/>
          <a:ext cx="1438781" cy="1251739"/>
        </a:xfrm>
        <a:prstGeom prst="hexagon">
          <a:avLst>
            <a:gd name="adj" fmla="val 25000"/>
            <a:gd name="vf" fmla="val 1154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a:t>Criterios </a:t>
          </a:r>
        </a:p>
      </dsp:txBody>
      <dsp:txXfrm rot="-5400000">
        <a:off x="4187621" y="224299"/>
        <a:ext cx="861613" cy="990361"/>
      </dsp:txXfrm>
    </dsp:sp>
    <dsp:sp modelId="{8E7CDB2E-0AD8-482D-8FDD-5BF410373B63}">
      <dsp:nvSpPr>
        <dsp:cNvPr id="0" name=""/>
        <dsp:cNvSpPr/>
      </dsp:nvSpPr>
      <dsp:spPr>
        <a:xfrm>
          <a:off x="5282282" y="287846"/>
          <a:ext cx="1605680" cy="863268"/>
        </a:xfrm>
        <a:prstGeom prst="rect">
          <a:avLst/>
        </a:prstGeom>
        <a:noFill/>
        <a:ln>
          <a:noFill/>
        </a:ln>
        <a:effectLst/>
      </dsp:spPr>
      <dsp:style>
        <a:lnRef idx="0">
          <a:scrgbClr r="0" g="0" b="0"/>
        </a:lnRef>
        <a:fillRef idx="0">
          <a:scrgbClr r="0" g="0" b="0"/>
        </a:fillRef>
        <a:effectRef idx="0">
          <a:scrgbClr r="0" g="0" b="0"/>
        </a:effectRef>
        <a:fontRef idx="minor"/>
      </dsp:style>
    </dsp:sp>
    <dsp:sp modelId="{B8B77034-183A-419D-AD4D-8F6257DA8B34}">
      <dsp:nvSpPr>
        <dsp:cNvPr id="0" name=""/>
        <dsp:cNvSpPr/>
      </dsp:nvSpPr>
      <dsp:spPr>
        <a:xfrm rot="5400000">
          <a:off x="2547158" y="93610"/>
          <a:ext cx="1438781" cy="1251739"/>
        </a:xfrm>
        <a:prstGeom prst="hexagon">
          <a:avLst>
            <a:gd name="adj" fmla="val 25000"/>
            <a:gd name="vf" fmla="val 11547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MX" sz="1600" kern="1200" dirty="0"/>
            <a:t>Registros</a:t>
          </a:r>
        </a:p>
      </dsp:txBody>
      <dsp:txXfrm rot="-5400000">
        <a:off x="2835742" y="224299"/>
        <a:ext cx="861613" cy="990361"/>
      </dsp:txXfrm>
    </dsp:sp>
    <dsp:sp modelId="{848A57D9-8080-4518-903D-7BD10A54220C}">
      <dsp:nvSpPr>
        <dsp:cNvPr id="0" name=""/>
        <dsp:cNvSpPr/>
      </dsp:nvSpPr>
      <dsp:spPr>
        <a:xfrm rot="5400000">
          <a:off x="3220508" y="1314848"/>
          <a:ext cx="1438781" cy="1251739"/>
        </a:xfrm>
        <a:prstGeom prst="hexagon">
          <a:avLst>
            <a:gd name="adj" fmla="val 25000"/>
            <a:gd name="vf" fmla="val 11547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a:t>procedimientos</a:t>
          </a:r>
        </a:p>
      </dsp:txBody>
      <dsp:txXfrm rot="-5400000">
        <a:off x="3509092" y="1445537"/>
        <a:ext cx="861613" cy="990361"/>
      </dsp:txXfrm>
    </dsp:sp>
    <dsp:sp modelId="{DFC89665-FAEB-4256-8F65-F05D4431FF6A}">
      <dsp:nvSpPr>
        <dsp:cNvPr id="0" name=""/>
        <dsp:cNvSpPr/>
      </dsp:nvSpPr>
      <dsp:spPr>
        <a:xfrm>
          <a:off x="1708349" y="1509084"/>
          <a:ext cx="1553884" cy="863268"/>
        </a:xfrm>
        <a:prstGeom prst="rect">
          <a:avLst/>
        </a:prstGeom>
        <a:noFill/>
        <a:ln>
          <a:noFill/>
        </a:ln>
        <a:effectLst/>
      </dsp:spPr>
      <dsp:style>
        <a:lnRef idx="0">
          <a:scrgbClr r="0" g="0" b="0"/>
        </a:lnRef>
        <a:fillRef idx="0">
          <a:scrgbClr r="0" g="0" b="0"/>
        </a:fillRef>
        <a:effectRef idx="0">
          <a:scrgbClr r="0" g="0" b="0"/>
        </a:effectRef>
        <a:fontRef idx="minor"/>
      </dsp:style>
    </dsp:sp>
    <dsp:sp modelId="{3C46713C-6216-485D-8F95-A83E92F7998B}">
      <dsp:nvSpPr>
        <dsp:cNvPr id="0" name=""/>
        <dsp:cNvSpPr/>
      </dsp:nvSpPr>
      <dsp:spPr>
        <a:xfrm rot="5400000">
          <a:off x="4572387" y="1314848"/>
          <a:ext cx="1438781" cy="1251739"/>
        </a:xfrm>
        <a:prstGeom prst="hexagon">
          <a:avLst>
            <a:gd name="adj" fmla="val 25000"/>
            <a:gd name="vf" fmla="val 11547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s-MX" sz="1700" kern="1200" dirty="0"/>
            <a:t>informes</a:t>
          </a:r>
        </a:p>
      </dsp:txBody>
      <dsp:txXfrm rot="-5400000">
        <a:off x="4860971" y="1445537"/>
        <a:ext cx="861613" cy="990361"/>
      </dsp:txXfrm>
    </dsp:sp>
    <dsp:sp modelId="{14F21BE9-669F-4A1B-AFDD-BAEF311DF96C}">
      <dsp:nvSpPr>
        <dsp:cNvPr id="0" name=""/>
        <dsp:cNvSpPr/>
      </dsp:nvSpPr>
      <dsp:spPr>
        <a:xfrm rot="5400000">
          <a:off x="6050721" y="1523565"/>
          <a:ext cx="1438781" cy="3070718"/>
        </a:xfrm>
        <a:prstGeom prst="hexagon">
          <a:avLst>
            <a:gd name="adj" fmla="val 25000"/>
            <a:gd name="vf" fmla="val 11547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kern="1200" dirty="0"/>
            <a:t>Transformaciones, transacciones y eventos (Actividad económica, situación patrimonial y finanzas</a:t>
          </a:r>
          <a:r>
            <a:rPr lang="es-MX" sz="900" kern="1200" dirty="0"/>
            <a:t>)</a:t>
          </a:r>
        </a:p>
      </dsp:txBody>
      <dsp:txXfrm rot="-5400000">
        <a:off x="5746539" y="2579330"/>
        <a:ext cx="2047146" cy="959187"/>
      </dsp:txXfrm>
    </dsp:sp>
    <dsp:sp modelId="{D2744E10-1554-4D08-A26B-42DE1717ACED}">
      <dsp:nvSpPr>
        <dsp:cNvPr id="0" name=""/>
        <dsp:cNvSpPr/>
      </dsp:nvSpPr>
      <dsp:spPr>
        <a:xfrm>
          <a:off x="5367806" y="2730321"/>
          <a:ext cx="1605680" cy="863268"/>
        </a:xfrm>
        <a:prstGeom prst="rect">
          <a:avLst/>
        </a:prstGeom>
        <a:noFill/>
        <a:ln>
          <a:noFill/>
        </a:ln>
        <a:effectLst/>
      </dsp:spPr>
      <dsp:style>
        <a:lnRef idx="0">
          <a:scrgbClr r="0" g="0" b="0"/>
        </a:lnRef>
        <a:fillRef idx="0">
          <a:scrgbClr r="0" g="0" b="0"/>
        </a:fillRef>
        <a:effectRef idx="0">
          <a:scrgbClr r="0" g="0" b="0"/>
        </a:effectRef>
        <a:fontRef idx="minor"/>
      </dsp:style>
    </dsp:sp>
    <dsp:sp modelId="{D882E00F-12E8-4E8D-A577-B295ED2380C9}">
      <dsp:nvSpPr>
        <dsp:cNvPr id="0" name=""/>
        <dsp:cNvSpPr/>
      </dsp:nvSpPr>
      <dsp:spPr>
        <a:xfrm rot="5400000">
          <a:off x="2632682" y="1432708"/>
          <a:ext cx="1438781" cy="3458495"/>
        </a:xfrm>
        <a:prstGeom prst="hexagon">
          <a:avLst>
            <a:gd name="adj" fmla="val 25000"/>
            <a:gd name="vf" fmla="val 11547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kern="1200" dirty="0"/>
            <a:t>Captar, evaluar, registrar, clasificar , informar e interpretar</a:t>
          </a:r>
        </a:p>
      </dsp:txBody>
      <dsp:txXfrm rot="-5400000">
        <a:off x="2199241" y="2682362"/>
        <a:ext cx="2305663" cy="9591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AA253-E271-4302-B6EE-5456CA2B96A5}">
      <dsp:nvSpPr>
        <dsp:cNvPr id="0" name=""/>
        <dsp:cNvSpPr/>
      </dsp:nvSpPr>
      <dsp:spPr>
        <a:xfrm>
          <a:off x="44830" y="285062"/>
          <a:ext cx="2337275" cy="934910"/>
        </a:xfrm>
        <a:prstGeom prst="chevron">
          <a:avLst/>
        </a:prstGeom>
        <a:gradFill rotWithShape="1">
          <a:gsLst>
            <a:gs pos="0">
              <a:schemeClr val="accent3">
                <a:tint val="65000"/>
                <a:lumMod val="110000"/>
              </a:schemeClr>
            </a:gs>
            <a:gs pos="88000">
              <a:schemeClr val="accent3">
                <a:tint val="90000"/>
              </a:schemeClr>
            </a:gs>
          </a:gsLst>
          <a:lin ang="5400000" scaled="0"/>
        </a:gradFill>
        <a:ln w="12700"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44006" tIns="14669" rIns="14669" bIns="14669" numCol="1" spcCol="1270" anchor="ctr" anchorCtr="0">
          <a:noAutofit/>
        </a:bodyPr>
        <a:lstStyle/>
        <a:p>
          <a:pPr marL="0" lvl="0" indent="0" algn="just" defTabSz="488950">
            <a:lnSpc>
              <a:spcPct val="90000"/>
            </a:lnSpc>
            <a:spcBef>
              <a:spcPct val="0"/>
            </a:spcBef>
            <a:spcAft>
              <a:spcPct val="35000"/>
            </a:spcAft>
            <a:buNone/>
          </a:pPr>
          <a:r>
            <a:rPr lang="es-MX" sz="1100" b="1" kern="1200" dirty="0"/>
            <a:t>I. Reflejar la aplicación de los principios, normas contables generales y específicas e instrumentos que establezca el consejo</a:t>
          </a:r>
        </a:p>
      </dsp:txBody>
      <dsp:txXfrm>
        <a:off x="512285" y="285062"/>
        <a:ext cx="1402365" cy="934910"/>
      </dsp:txXfrm>
    </dsp:sp>
    <dsp:sp modelId="{BBC4479B-0366-4DC2-93CF-DBA91041ACBB}">
      <dsp:nvSpPr>
        <dsp:cNvPr id="0" name=""/>
        <dsp:cNvSpPr/>
      </dsp:nvSpPr>
      <dsp:spPr>
        <a:xfrm>
          <a:off x="2016023" y="1609746"/>
          <a:ext cx="2337275" cy="934910"/>
        </a:xfrm>
        <a:prstGeom prst="chevron">
          <a:avLst/>
        </a:prstGeom>
        <a:solidFill>
          <a:schemeClr val="accent4"/>
        </a:solidFill>
        <a:ln w="25400" cap="rnd" cmpd="sng" algn="ctr">
          <a:solidFill>
            <a:schemeClr val="lt1"/>
          </a:solidFill>
          <a:prstDash val="solid"/>
        </a:ln>
        <a:effectLst/>
      </dsp:spPr>
      <dsp:style>
        <a:lnRef idx="3">
          <a:schemeClr val="lt1"/>
        </a:lnRef>
        <a:fillRef idx="1">
          <a:schemeClr val="accent4"/>
        </a:fillRef>
        <a:effectRef idx="1">
          <a:schemeClr val="accent4"/>
        </a:effectRef>
        <a:fontRef idx="minor">
          <a:schemeClr val="lt1"/>
        </a:fontRef>
      </dsp:style>
      <dsp:txBody>
        <a:bodyPr spcFirstLastPara="0" vert="horz" wrap="square" lIns="44006" tIns="14669" rIns="14669" bIns="14669" numCol="1" spcCol="1270" anchor="ctr" anchorCtr="0">
          <a:noAutofit/>
        </a:bodyPr>
        <a:lstStyle/>
        <a:p>
          <a:pPr marL="0" lvl="0" indent="0" algn="just" defTabSz="488950">
            <a:lnSpc>
              <a:spcPct val="90000"/>
            </a:lnSpc>
            <a:spcBef>
              <a:spcPct val="0"/>
            </a:spcBef>
            <a:spcAft>
              <a:spcPct val="35000"/>
            </a:spcAft>
            <a:buNone/>
          </a:pPr>
          <a:r>
            <a:rPr lang="es-MX" sz="1100" b="1" kern="1200" dirty="0">
              <a:solidFill>
                <a:schemeClr val="tx1"/>
              </a:solidFill>
            </a:rPr>
            <a:t>II. Facilitar el reconocimiento de las operaciones de ingresos, gastos, activos, pasivos y patrimoniales de los entes públicos</a:t>
          </a:r>
        </a:p>
      </dsp:txBody>
      <dsp:txXfrm>
        <a:off x="2483478" y="1609746"/>
        <a:ext cx="1402365" cy="934910"/>
      </dsp:txXfrm>
    </dsp:sp>
    <dsp:sp modelId="{505E3F79-389C-4773-9D1A-46646D562A9F}">
      <dsp:nvSpPr>
        <dsp:cNvPr id="0" name=""/>
        <dsp:cNvSpPr/>
      </dsp:nvSpPr>
      <dsp:spPr>
        <a:xfrm>
          <a:off x="4026847" y="2775476"/>
          <a:ext cx="2337275" cy="934910"/>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just" defTabSz="488950">
            <a:lnSpc>
              <a:spcPct val="90000"/>
            </a:lnSpc>
            <a:spcBef>
              <a:spcPct val="0"/>
            </a:spcBef>
            <a:spcAft>
              <a:spcPct val="35000"/>
            </a:spcAft>
            <a:buNone/>
          </a:pPr>
          <a:r>
            <a:rPr lang="es-MX" sz="1100" b="1" kern="1200" dirty="0">
              <a:solidFill>
                <a:schemeClr val="tx1"/>
              </a:solidFill>
            </a:rPr>
            <a:t>III. Integrar en forma automática el ejercicio presupuestario con la operación contable, a partir de la utilización del gasto devengado</a:t>
          </a:r>
        </a:p>
      </dsp:txBody>
      <dsp:txXfrm>
        <a:off x="4494302" y="2775476"/>
        <a:ext cx="1402365" cy="934910"/>
      </dsp:txXfrm>
    </dsp:sp>
    <dsp:sp modelId="{2A0FA350-6E17-4498-A645-0D546DE16E0B}">
      <dsp:nvSpPr>
        <dsp:cNvPr id="0" name=""/>
        <dsp:cNvSpPr/>
      </dsp:nvSpPr>
      <dsp:spPr>
        <a:xfrm>
          <a:off x="5961580" y="3856410"/>
          <a:ext cx="2337275" cy="934910"/>
        </a:xfrm>
        <a:prstGeom prst="chevron">
          <a:avLst/>
        </a:prstGeom>
        <a:solidFill>
          <a:schemeClr val="accent5"/>
        </a:solidFill>
        <a:ln w="19050" cap="rnd"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44006" tIns="14669" rIns="14669" bIns="14669" numCol="1" spcCol="1270" anchor="ctr" anchorCtr="0">
          <a:noAutofit/>
        </a:bodyPr>
        <a:lstStyle/>
        <a:p>
          <a:pPr marL="0" lvl="0" indent="0" algn="just" defTabSz="488950">
            <a:lnSpc>
              <a:spcPct val="90000"/>
            </a:lnSpc>
            <a:spcBef>
              <a:spcPct val="0"/>
            </a:spcBef>
            <a:spcAft>
              <a:spcPct val="35000"/>
            </a:spcAft>
            <a:buNone/>
          </a:pPr>
          <a:r>
            <a:rPr lang="es-MX" sz="1100" b="1" kern="1200" dirty="0">
              <a:solidFill>
                <a:schemeClr val="tx1"/>
              </a:solidFill>
            </a:rPr>
            <a:t>IV. Permita que los registros se efectúen considerando la base acumulativa para la integración de la información presupuestaria y contable</a:t>
          </a:r>
        </a:p>
      </dsp:txBody>
      <dsp:txXfrm>
        <a:off x="6429035" y="3856410"/>
        <a:ext cx="1402365" cy="934910"/>
      </dsp:txXfrm>
    </dsp:sp>
    <dsp:sp modelId="{D16641D2-7696-4404-AEFC-9BF641064724}">
      <dsp:nvSpPr>
        <dsp:cNvPr id="0" name=""/>
        <dsp:cNvSpPr/>
      </dsp:nvSpPr>
      <dsp:spPr>
        <a:xfrm>
          <a:off x="8419445" y="4855923"/>
          <a:ext cx="2337275" cy="934910"/>
        </a:xfrm>
        <a:prstGeom prst="chevron">
          <a:avLst/>
        </a:prstGeom>
        <a:gradFill rotWithShape="1">
          <a:gsLst>
            <a:gs pos="0">
              <a:schemeClr val="accent5">
                <a:tint val="65000"/>
                <a:lumMod val="110000"/>
              </a:schemeClr>
            </a:gs>
            <a:gs pos="88000">
              <a:schemeClr val="accent5">
                <a:tint val="90000"/>
              </a:schemeClr>
            </a:gs>
          </a:gsLst>
          <a:lin ang="5400000" scaled="0"/>
        </a:gradFill>
        <a:ln w="12700" cap="rnd"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44006" tIns="14669" rIns="14669" bIns="14669" numCol="1" spcCol="1270" anchor="ctr" anchorCtr="0">
          <a:noAutofit/>
        </a:bodyPr>
        <a:lstStyle/>
        <a:p>
          <a:pPr marL="0" lvl="0" indent="0" algn="just" defTabSz="488950">
            <a:lnSpc>
              <a:spcPct val="90000"/>
            </a:lnSpc>
            <a:spcBef>
              <a:spcPct val="0"/>
            </a:spcBef>
            <a:spcAft>
              <a:spcPct val="35000"/>
            </a:spcAft>
            <a:buNone/>
          </a:pPr>
          <a:r>
            <a:rPr lang="es-MX" sz="1100" b="1" kern="1200" dirty="0">
              <a:solidFill>
                <a:schemeClr val="tx1"/>
              </a:solidFill>
            </a:rPr>
            <a:t>V. Reflejar un registro congruente y ordenado de cada operación que genere derechos y obligaciones derivados de la gestión económico-financiera de los entes públicos</a:t>
          </a:r>
        </a:p>
      </dsp:txBody>
      <dsp:txXfrm>
        <a:off x="8886900" y="4855923"/>
        <a:ext cx="1402365" cy="9349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AB6AC-A9E9-40CA-AED4-59C96A0C63F9}">
      <dsp:nvSpPr>
        <dsp:cNvPr id="0" name=""/>
        <dsp:cNvSpPr/>
      </dsp:nvSpPr>
      <dsp:spPr>
        <a:xfrm>
          <a:off x="0" y="203196"/>
          <a:ext cx="8596312" cy="277200"/>
        </a:xfrm>
        <a:prstGeom prst="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FB2623-6C7C-475F-A689-290ED1813F47}">
      <dsp:nvSpPr>
        <dsp:cNvPr id="0" name=""/>
        <dsp:cNvSpPr/>
      </dsp:nvSpPr>
      <dsp:spPr>
        <a:xfrm>
          <a:off x="429815" y="40836"/>
          <a:ext cx="6017418" cy="32472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1. SUSTANCIA ECONÓMICA</a:t>
          </a:r>
        </a:p>
      </dsp:txBody>
      <dsp:txXfrm>
        <a:off x="445667" y="56688"/>
        <a:ext cx="5985714" cy="293016"/>
      </dsp:txXfrm>
    </dsp:sp>
    <dsp:sp modelId="{3D09C116-B98B-420A-BB2E-1E191C61E67F}">
      <dsp:nvSpPr>
        <dsp:cNvPr id="0" name=""/>
        <dsp:cNvSpPr/>
      </dsp:nvSpPr>
      <dsp:spPr>
        <a:xfrm>
          <a:off x="0" y="1567560"/>
          <a:ext cx="8596312" cy="277200"/>
        </a:xfrm>
        <a:prstGeom prst="rect">
          <a:avLst/>
        </a:prstGeom>
        <a:solidFill>
          <a:schemeClr val="lt1">
            <a:alpha val="90000"/>
            <a:hueOff val="0"/>
            <a:satOff val="0"/>
            <a:lumOff val="0"/>
            <a:alphaOff val="0"/>
          </a:schemeClr>
        </a:solidFill>
        <a:ln w="19050" cap="rnd" cmpd="sng" algn="ctr">
          <a:solidFill>
            <a:schemeClr val="accent3">
              <a:hueOff val="-286681"/>
              <a:satOff val="236"/>
              <a:lumOff val="-196"/>
              <a:alphaOff val="0"/>
            </a:schemeClr>
          </a:solidFill>
          <a:prstDash val="solid"/>
        </a:ln>
        <a:effectLst/>
      </dsp:spPr>
      <dsp:style>
        <a:lnRef idx="2">
          <a:scrgbClr r="0" g="0" b="0"/>
        </a:lnRef>
        <a:fillRef idx="1">
          <a:scrgbClr r="0" g="0" b="0"/>
        </a:fillRef>
        <a:effectRef idx="0">
          <a:scrgbClr r="0" g="0" b="0"/>
        </a:effectRef>
        <a:fontRef idx="minor"/>
      </dsp:style>
    </dsp:sp>
    <dsp:sp modelId="{5957BF90-0342-49A3-9CF2-B4F83C32E7A1}">
      <dsp:nvSpPr>
        <dsp:cNvPr id="0" name=""/>
        <dsp:cNvSpPr/>
      </dsp:nvSpPr>
      <dsp:spPr>
        <a:xfrm>
          <a:off x="429395" y="64509"/>
          <a:ext cx="6011542" cy="1190124"/>
        </a:xfrm>
        <a:prstGeom prst="roundRect">
          <a:avLst/>
        </a:prstGeom>
        <a:solidFill>
          <a:schemeClr val="accent3">
            <a:hueOff val="-286681"/>
            <a:satOff val="236"/>
            <a:lumOff val="-19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1.- SUSTANCIA ECONÓMICA </a:t>
          </a:r>
        </a:p>
        <a:p>
          <a:pPr marL="0" lvl="0" indent="0" algn="l" defTabSz="488950">
            <a:lnSpc>
              <a:spcPct val="90000"/>
            </a:lnSpc>
            <a:spcBef>
              <a:spcPct val="0"/>
            </a:spcBef>
            <a:spcAft>
              <a:spcPct val="35000"/>
            </a:spcAft>
            <a:buNone/>
          </a:pPr>
          <a:endParaRPr lang="es-MX" sz="1100" kern="1200" dirty="0"/>
        </a:p>
        <a:p>
          <a:pPr marL="0" lvl="0" indent="0" algn="l" defTabSz="488950">
            <a:lnSpc>
              <a:spcPct val="90000"/>
            </a:lnSpc>
            <a:spcBef>
              <a:spcPct val="0"/>
            </a:spcBef>
            <a:spcAft>
              <a:spcPct val="35000"/>
            </a:spcAft>
            <a:buNone/>
          </a:pPr>
          <a:r>
            <a:rPr lang="es-MX" sz="1100" kern="1200" dirty="0"/>
            <a:t>2. ENTES PÚBLICOS</a:t>
          </a:r>
        </a:p>
      </dsp:txBody>
      <dsp:txXfrm>
        <a:off x="487492" y="122606"/>
        <a:ext cx="5895348" cy="1073930"/>
      </dsp:txXfrm>
    </dsp:sp>
    <dsp:sp modelId="{BD461188-5ABC-483E-99BC-A1B1F2A6A6A7}">
      <dsp:nvSpPr>
        <dsp:cNvPr id="0" name=""/>
        <dsp:cNvSpPr/>
      </dsp:nvSpPr>
      <dsp:spPr>
        <a:xfrm>
          <a:off x="0" y="2066520"/>
          <a:ext cx="8596312" cy="277200"/>
        </a:xfrm>
        <a:prstGeom prst="rect">
          <a:avLst/>
        </a:prstGeom>
        <a:solidFill>
          <a:schemeClr val="lt1">
            <a:alpha val="90000"/>
            <a:hueOff val="0"/>
            <a:satOff val="0"/>
            <a:lumOff val="0"/>
            <a:alphaOff val="0"/>
          </a:schemeClr>
        </a:solidFill>
        <a:ln w="19050" cap="rnd" cmpd="sng" algn="ctr">
          <a:solidFill>
            <a:schemeClr val="accent3">
              <a:hueOff val="-573361"/>
              <a:satOff val="472"/>
              <a:lumOff val="-392"/>
              <a:alphaOff val="0"/>
            </a:schemeClr>
          </a:solidFill>
          <a:prstDash val="solid"/>
        </a:ln>
        <a:effectLst/>
      </dsp:spPr>
      <dsp:style>
        <a:lnRef idx="2">
          <a:scrgbClr r="0" g="0" b="0"/>
        </a:lnRef>
        <a:fillRef idx="1">
          <a:scrgbClr r="0" g="0" b="0"/>
        </a:fillRef>
        <a:effectRef idx="0">
          <a:scrgbClr r="0" g="0" b="0"/>
        </a:effectRef>
        <a:fontRef idx="minor"/>
      </dsp:style>
    </dsp:sp>
    <dsp:sp modelId="{ED1EA8D4-168E-47E2-8139-8CF7682B11EB}">
      <dsp:nvSpPr>
        <dsp:cNvPr id="0" name=""/>
        <dsp:cNvSpPr/>
      </dsp:nvSpPr>
      <dsp:spPr>
        <a:xfrm>
          <a:off x="429815" y="1904160"/>
          <a:ext cx="6017418" cy="324720"/>
        </a:xfrm>
        <a:prstGeom prst="roundRect">
          <a:avLst/>
        </a:prstGeom>
        <a:solidFill>
          <a:schemeClr val="accent3">
            <a:hueOff val="-573361"/>
            <a:satOff val="472"/>
            <a:lumOff val="-39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3. EXISTENCIA PERMANENTE</a:t>
          </a:r>
        </a:p>
      </dsp:txBody>
      <dsp:txXfrm>
        <a:off x="445667" y="1920012"/>
        <a:ext cx="5985714" cy="293016"/>
      </dsp:txXfrm>
    </dsp:sp>
    <dsp:sp modelId="{4434D3D3-CCD1-40D0-A173-DD06FF350FC2}">
      <dsp:nvSpPr>
        <dsp:cNvPr id="0" name=""/>
        <dsp:cNvSpPr/>
      </dsp:nvSpPr>
      <dsp:spPr>
        <a:xfrm>
          <a:off x="0" y="2565480"/>
          <a:ext cx="8596312" cy="277200"/>
        </a:xfrm>
        <a:prstGeom prst="rect">
          <a:avLst/>
        </a:prstGeom>
        <a:solidFill>
          <a:schemeClr val="lt1">
            <a:alpha val="90000"/>
            <a:hueOff val="0"/>
            <a:satOff val="0"/>
            <a:lumOff val="0"/>
            <a:alphaOff val="0"/>
          </a:schemeClr>
        </a:solidFill>
        <a:ln w="19050" cap="rnd" cmpd="sng" algn="ctr">
          <a:solidFill>
            <a:schemeClr val="accent3">
              <a:hueOff val="-860042"/>
              <a:satOff val="708"/>
              <a:lumOff val="-589"/>
              <a:alphaOff val="0"/>
            </a:schemeClr>
          </a:solidFill>
          <a:prstDash val="solid"/>
        </a:ln>
        <a:effectLst/>
      </dsp:spPr>
      <dsp:style>
        <a:lnRef idx="2">
          <a:scrgbClr r="0" g="0" b="0"/>
        </a:lnRef>
        <a:fillRef idx="1">
          <a:scrgbClr r="0" g="0" b="0"/>
        </a:fillRef>
        <a:effectRef idx="0">
          <a:scrgbClr r="0" g="0" b="0"/>
        </a:effectRef>
        <a:fontRef idx="minor"/>
      </dsp:style>
    </dsp:sp>
    <dsp:sp modelId="{1077B9D2-229D-4C92-9B86-EA9F7FA267DF}">
      <dsp:nvSpPr>
        <dsp:cNvPr id="0" name=""/>
        <dsp:cNvSpPr/>
      </dsp:nvSpPr>
      <dsp:spPr>
        <a:xfrm>
          <a:off x="429815" y="2403120"/>
          <a:ext cx="6017418" cy="324720"/>
        </a:xfrm>
        <a:prstGeom prst="roundRect">
          <a:avLst/>
        </a:prstGeom>
        <a:solidFill>
          <a:schemeClr val="accent3">
            <a:hueOff val="-860042"/>
            <a:satOff val="708"/>
            <a:lumOff val="-58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4. REVELACIÓN SUFICIENTE</a:t>
          </a:r>
        </a:p>
      </dsp:txBody>
      <dsp:txXfrm>
        <a:off x="445667" y="2418972"/>
        <a:ext cx="5985714" cy="293016"/>
      </dsp:txXfrm>
    </dsp:sp>
    <dsp:sp modelId="{47C529E3-5754-434F-9FC5-8561CEB923AB}">
      <dsp:nvSpPr>
        <dsp:cNvPr id="0" name=""/>
        <dsp:cNvSpPr/>
      </dsp:nvSpPr>
      <dsp:spPr>
        <a:xfrm>
          <a:off x="0" y="3064440"/>
          <a:ext cx="8596312" cy="277200"/>
        </a:xfrm>
        <a:prstGeom prst="rect">
          <a:avLst/>
        </a:prstGeom>
        <a:solidFill>
          <a:schemeClr val="lt1">
            <a:alpha val="90000"/>
            <a:hueOff val="0"/>
            <a:satOff val="0"/>
            <a:lumOff val="0"/>
            <a:alphaOff val="0"/>
          </a:schemeClr>
        </a:solidFill>
        <a:ln w="19050" cap="rnd" cmpd="sng" algn="ctr">
          <a:solidFill>
            <a:schemeClr val="accent3">
              <a:hueOff val="-1146722"/>
              <a:satOff val="944"/>
              <a:lumOff val="-785"/>
              <a:alphaOff val="0"/>
            </a:schemeClr>
          </a:solidFill>
          <a:prstDash val="solid"/>
        </a:ln>
        <a:effectLst/>
      </dsp:spPr>
      <dsp:style>
        <a:lnRef idx="2">
          <a:scrgbClr r="0" g="0" b="0"/>
        </a:lnRef>
        <a:fillRef idx="1">
          <a:scrgbClr r="0" g="0" b="0"/>
        </a:fillRef>
        <a:effectRef idx="0">
          <a:scrgbClr r="0" g="0" b="0"/>
        </a:effectRef>
        <a:fontRef idx="minor"/>
      </dsp:style>
    </dsp:sp>
    <dsp:sp modelId="{29A25CED-0655-44DB-B03B-A782E74420C8}">
      <dsp:nvSpPr>
        <dsp:cNvPr id="0" name=""/>
        <dsp:cNvSpPr/>
      </dsp:nvSpPr>
      <dsp:spPr>
        <a:xfrm>
          <a:off x="429815" y="2902080"/>
          <a:ext cx="6017418" cy="324720"/>
        </a:xfrm>
        <a:prstGeom prst="roundRect">
          <a:avLst/>
        </a:prstGeom>
        <a:solidFill>
          <a:schemeClr val="accent3">
            <a:hueOff val="-1146722"/>
            <a:satOff val="944"/>
            <a:lumOff val="-78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5. IMPORTANCIA RELATIVA</a:t>
          </a:r>
        </a:p>
      </dsp:txBody>
      <dsp:txXfrm>
        <a:off x="445667" y="2917932"/>
        <a:ext cx="5985714" cy="293016"/>
      </dsp:txXfrm>
    </dsp:sp>
    <dsp:sp modelId="{1C190ED8-81ED-4FF9-81EA-824AA80F00AA}">
      <dsp:nvSpPr>
        <dsp:cNvPr id="0" name=""/>
        <dsp:cNvSpPr/>
      </dsp:nvSpPr>
      <dsp:spPr>
        <a:xfrm>
          <a:off x="0" y="3563400"/>
          <a:ext cx="8596312" cy="277200"/>
        </a:xfrm>
        <a:prstGeom prst="rect">
          <a:avLst/>
        </a:prstGeom>
        <a:solidFill>
          <a:schemeClr val="lt1">
            <a:alpha val="90000"/>
            <a:hueOff val="0"/>
            <a:satOff val="0"/>
            <a:lumOff val="0"/>
            <a:alphaOff val="0"/>
          </a:schemeClr>
        </a:solidFill>
        <a:ln w="19050" cap="rnd" cmpd="sng" algn="ctr">
          <a:solidFill>
            <a:schemeClr val="accent3">
              <a:hueOff val="-1433403"/>
              <a:satOff val="1180"/>
              <a:lumOff val="-981"/>
              <a:alphaOff val="0"/>
            </a:schemeClr>
          </a:solidFill>
          <a:prstDash val="solid"/>
        </a:ln>
        <a:effectLst/>
      </dsp:spPr>
      <dsp:style>
        <a:lnRef idx="2">
          <a:scrgbClr r="0" g="0" b="0"/>
        </a:lnRef>
        <a:fillRef idx="1">
          <a:scrgbClr r="0" g="0" b="0"/>
        </a:fillRef>
        <a:effectRef idx="0">
          <a:scrgbClr r="0" g="0" b="0"/>
        </a:effectRef>
        <a:fontRef idx="minor"/>
      </dsp:style>
    </dsp:sp>
    <dsp:sp modelId="{6032EEF7-1BDB-404D-9ADE-D06831007A17}">
      <dsp:nvSpPr>
        <dsp:cNvPr id="0" name=""/>
        <dsp:cNvSpPr/>
      </dsp:nvSpPr>
      <dsp:spPr>
        <a:xfrm>
          <a:off x="429815" y="3401040"/>
          <a:ext cx="6017418" cy="324720"/>
        </a:xfrm>
        <a:prstGeom prst="roundRect">
          <a:avLst/>
        </a:prstGeom>
        <a:solidFill>
          <a:schemeClr val="accent3">
            <a:hueOff val="-1433403"/>
            <a:satOff val="1180"/>
            <a:lumOff val="-98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488950">
            <a:lnSpc>
              <a:spcPct val="90000"/>
            </a:lnSpc>
            <a:spcBef>
              <a:spcPct val="0"/>
            </a:spcBef>
            <a:spcAft>
              <a:spcPct val="35000"/>
            </a:spcAft>
            <a:buNone/>
          </a:pPr>
          <a:r>
            <a:rPr lang="es-MX" sz="1100" kern="1200" dirty="0"/>
            <a:t>6. REGISTRO E INTEGRACIÓN PRESUPUESTARIA</a:t>
          </a:r>
        </a:p>
      </dsp:txBody>
      <dsp:txXfrm>
        <a:off x="445667" y="3416892"/>
        <a:ext cx="5985714" cy="293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AB6AC-A9E9-40CA-AED4-59C96A0C63F9}">
      <dsp:nvSpPr>
        <dsp:cNvPr id="0" name=""/>
        <dsp:cNvSpPr/>
      </dsp:nvSpPr>
      <dsp:spPr>
        <a:xfrm>
          <a:off x="0" y="309738"/>
          <a:ext cx="8596312" cy="428400"/>
        </a:xfrm>
        <a:prstGeom prst="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FB2623-6C7C-475F-A689-290ED1813F47}">
      <dsp:nvSpPr>
        <dsp:cNvPr id="0" name=""/>
        <dsp:cNvSpPr/>
      </dsp:nvSpPr>
      <dsp:spPr>
        <a:xfrm>
          <a:off x="429815" y="58818"/>
          <a:ext cx="6017418" cy="501840"/>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755650">
            <a:lnSpc>
              <a:spcPct val="90000"/>
            </a:lnSpc>
            <a:spcBef>
              <a:spcPct val="0"/>
            </a:spcBef>
            <a:spcAft>
              <a:spcPct val="35000"/>
            </a:spcAft>
            <a:buNone/>
          </a:pPr>
          <a:r>
            <a:rPr lang="es-MX" sz="1700" kern="1200" dirty="0"/>
            <a:t>7. CONSOLIDACIÓN DE LA INFORMACIÓN FINANCIERA</a:t>
          </a:r>
        </a:p>
      </dsp:txBody>
      <dsp:txXfrm>
        <a:off x="454313" y="83316"/>
        <a:ext cx="5968422" cy="452844"/>
      </dsp:txXfrm>
    </dsp:sp>
    <dsp:sp modelId="{3D09C116-B98B-420A-BB2E-1E191C61E67F}">
      <dsp:nvSpPr>
        <dsp:cNvPr id="0" name=""/>
        <dsp:cNvSpPr/>
      </dsp:nvSpPr>
      <dsp:spPr>
        <a:xfrm>
          <a:off x="0" y="1080858"/>
          <a:ext cx="8596312" cy="428400"/>
        </a:xfrm>
        <a:prstGeom prst="rect">
          <a:avLst/>
        </a:prstGeom>
        <a:solidFill>
          <a:schemeClr val="lt1">
            <a:alpha val="90000"/>
            <a:hueOff val="0"/>
            <a:satOff val="0"/>
            <a:lumOff val="0"/>
            <a:alphaOff val="0"/>
          </a:schemeClr>
        </a:solidFill>
        <a:ln w="19050" cap="rnd" cmpd="sng" algn="ctr">
          <a:solidFill>
            <a:schemeClr val="accent3">
              <a:hueOff val="-358351"/>
              <a:satOff val="295"/>
              <a:lumOff val="-245"/>
              <a:alphaOff val="0"/>
            </a:schemeClr>
          </a:solidFill>
          <a:prstDash val="solid"/>
        </a:ln>
        <a:effectLst/>
      </dsp:spPr>
      <dsp:style>
        <a:lnRef idx="2">
          <a:scrgbClr r="0" g="0" b="0"/>
        </a:lnRef>
        <a:fillRef idx="1">
          <a:scrgbClr r="0" g="0" b="0"/>
        </a:fillRef>
        <a:effectRef idx="0">
          <a:scrgbClr r="0" g="0" b="0"/>
        </a:effectRef>
        <a:fontRef idx="minor"/>
      </dsp:style>
    </dsp:sp>
    <dsp:sp modelId="{5957BF90-0342-49A3-9CF2-B4F83C32E7A1}">
      <dsp:nvSpPr>
        <dsp:cNvPr id="0" name=""/>
        <dsp:cNvSpPr/>
      </dsp:nvSpPr>
      <dsp:spPr>
        <a:xfrm>
          <a:off x="429815" y="829938"/>
          <a:ext cx="6017418" cy="501840"/>
        </a:xfrm>
        <a:prstGeom prst="roundRect">
          <a:avLst/>
        </a:prstGeom>
        <a:solidFill>
          <a:schemeClr val="accent3">
            <a:hueOff val="-358351"/>
            <a:satOff val="295"/>
            <a:lumOff val="-24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755650">
            <a:lnSpc>
              <a:spcPct val="90000"/>
            </a:lnSpc>
            <a:spcBef>
              <a:spcPct val="0"/>
            </a:spcBef>
            <a:spcAft>
              <a:spcPct val="35000"/>
            </a:spcAft>
            <a:buNone/>
          </a:pPr>
          <a:r>
            <a:rPr lang="es-MX" sz="1700" kern="1200" dirty="0"/>
            <a:t>8. DEVENGO CONTABLE</a:t>
          </a:r>
        </a:p>
      </dsp:txBody>
      <dsp:txXfrm>
        <a:off x="454313" y="854436"/>
        <a:ext cx="5968422" cy="452844"/>
      </dsp:txXfrm>
    </dsp:sp>
    <dsp:sp modelId="{BD461188-5ABC-483E-99BC-A1B1F2A6A6A7}">
      <dsp:nvSpPr>
        <dsp:cNvPr id="0" name=""/>
        <dsp:cNvSpPr/>
      </dsp:nvSpPr>
      <dsp:spPr>
        <a:xfrm>
          <a:off x="0" y="1851978"/>
          <a:ext cx="8596312" cy="428400"/>
        </a:xfrm>
        <a:prstGeom prst="rect">
          <a:avLst/>
        </a:prstGeom>
        <a:solidFill>
          <a:schemeClr val="lt1">
            <a:alpha val="90000"/>
            <a:hueOff val="0"/>
            <a:satOff val="0"/>
            <a:lumOff val="0"/>
            <a:alphaOff val="0"/>
          </a:schemeClr>
        </a:solidFill>
        <a:ln w="19050" cap="rnd" cmpd="sng" algn="ctr">
          <a:solidFill>
            <a:schemeClr val="accent3">
              <a:hueOff val="-716701"/>
              <a:satOff val="590"/>
              <a:lumOff val="-491"/>
              <a:alphaOff val="0"/>
            </a:schemeClr>
          </a:solidFill>
          <a:prstDash val="solid"/>
        </a:ln>
        <a:effectLst/>
      </dsp:spPr>
      <dsp:style>
        <a:lnRef idx="2">
          <a:scrgbClr r="0" g="0" b="0"/>
        </a:lnRef>
        <a:fillRef idx="1">
          <a:scrgbClr r="0" g="0" b="0"/>
        </a:fillRef>
        <a:effectRef idx="0">
          <a:scrgbClr r="0" g="0" b="0"/>
        </a:effectRef>
        <a:fontRef idx="minor"/>
      </dsp:style>
    </dsp:sp>
    <dsp:sp modelId="{ED1EA8D4-168E-47E2-8139-8CF7682B11EB}">
      <dsp:nvSpPr>
        <dsp:cNvPr id="0" name=""/>
        <dsp:cNvSpPr/>
      </dsp:nvSpPr>
      <dsp:spPr>
        <a:xfrm>
          <a:off x="429815" y="1601058"/>
          <a:ext cx="6017418" cy="501840"/>
        </a:xfrm>
        <a:prstGeom prst="roundRect">
          <a:avLst/>
        </a:prstGeom>
        <a:solidFill>
          <a:schemeClr val="accent3">
            <a:hueOff val="-716701"/>
            <a:satOff val="590"/>
            <a:lumOff val="-49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755650">
            <a:lnSpc>
              <a:spcPct val="90000"/>
            </a:lnSpc>
            <a:spcBef>
              <a:spcPct val="0"/>
            </a:spcBef>
            <a:spcAft>
              <a:spcPct val="35000"/>
            </a:spcAft>
            <a:buNone/>
          </a:pPr>
          <a:r>
            <a:rPr lang="es-MX" sz="1700" kern="1200" dirty="0"/>
            <a:t>9. VALUACIÓN</a:t>
          </a:r>
        </a:p>
      </dsp:txBody>
      <dsp:txXfrm>
        <a:off x="454313" y="1625556"/>
        <a:ext cx="5968422" cy="452844"/>
      </dsp:txXfrm>
    </dsp:sp>
    <dsp:sp modelId="{4434D3D3-CCD1-40D0-A173-DD06FF350FC2}">
      <dsp:nvSpPr>
        <dsp:cNvPr id="0" name=""/>
        <dsp:cNvSpPr/>
      </dsp:nvSpPr>
      <dsp:spPr>
        <a:xfrm>
          <a:off x="0" y="2623098"/>
          <a:ext cx="8596312" cy="428400"/>
        </a:xfrm>
        <a:prstGeom prst="rect">
          <a:avLst/>
        </a:prstGeom>
        <a:solidFill>
          <a:schemeClr val="lt1">
            <a:alpha val="90000"/>
            <a:hueOff val="0"/>
            <a:satOff val="0"/>
            <a:lumOff val="0"/>
            <a:alphaOff val="0"/>
          </a:schemeClr>
        </a:solidFill>
        <a:ln w="19050" cap="rnd" cmpd="sng" algn="ctr">
          <a:solidFill>
            <a:schemeClr val="accent3">
              <a:hueOff val="-1075052"/>
              <a:satOff val="885"/>
              <a:lumOff val="-736"/>
              <a:alphaOff val="0"/>
            </a:schemeClr>
          </a:solidFill>
          <a:prstDash val="solid"/>
        </a:ln>
        <a:effectLst/>
      </dsp:spPr>
      <dsp:style>
        <a:lnRef idx="2">
          <a:scrgbClr r="0" g="0" b="0"/>
        </a:lnRef>
        <a:fillRef idx="1">
          <a:scrgbClr r="0" g="0" b="0"/>
        </a:fillRef>
        <a:effectRef idx="0">
          <a:scrgbClr r="0" g="0" b="0"/>
        </a:effectRef>
        <a:fontRef idx="minor"/>
      </dsp:style>
    </dsp:sp>
    <dsp:sp modelId="{1077B9D2-229D-4C92-9B86-EA9F7FA267DF}">
      <dsp:nvSpPr>
        <dsp:cNvPr id="0" name=""/>
        <dsp:cNvSpPr/>
      </dsp:nvSpPr>
      <dsp:spPr>
        <a:xfrm>
          <a:off x="429815" y="2372178"/>
          <a:ext cx="6017418" cy="501840"/>
        </a:xfrm>
        <a:prstGeom prst="roundRect">
          <a:avLst/>
        </a:prstGeom>
        <a:solidFill>
          <a:schemeClr val="accent3">
            <a:hueOff val="-1075052"/>
            <a:satOff val="885"/>
            <a:lumOff val="-73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755650">
            <a:lnSpc>
              <a:spcPct val="90000"/>
            </a:lnSpc>
            <a:spcBef>
              <a:spcPct val="0"/>
            </a:spcBef>
            <a:spcAft>
              <a:spcPct val="35000"/>
            </a:spcAft>
            <a:buNone/>
          </a:pPr>
          <a:r>
            <a:rPr lang="es-MX" sz="1700" kern="1200" dirty="0"/>
            <a:t>10. DUALIDAD ECONÓMICA</a:t>
          </a:r>
        </a:p>
      </dsp:txBody>
      <dsp:txXfrm>
        <a:off x="454313" y="2396676"/>
        <a:ext cx="5968422" cy="452844"/>
      </dsp:txXfrm>
    </dsp:sp>
    <dsp:sp modelId="{47C529E3-5754-434F-9FC5-8561CEB923AB}">
      <dsp:nvSpPr>
        <dsp:cNvPr id="0" name=""/>
        <dsp:cNvSpPr/>
      </dsp:nvSpPr>
      <dsp:spPr>
        <a:xfrm>
          <a:off x="0" y="3394218"/>
          <a:ext cx="8596312" cy="428400"/>
        </a:xfrm>
        <a:prstGeom prst="rect">
          <a:avLst/>
        </a:prstGeom>
        <a:solidFill>
          <a:schemeClr val="lt1">
            <a:alpha val="90000"/>
            <a:hueOff val="0"/>
            <a:satOff val="0"/>
            <a:lumOff val="0"/>
            <a:alphaOff val="0"/>
          </a:schemeClr>
        </a:solidFill>
        <a:ln w="19050" cap="rnd" cmpd="sng" algn="ctr">
          <a:solidFill>
            <a:schemeClr val="accent3">
              <a:hueOff val="-1433403"/>
              <a:satOff val="1180"/>
              <a:lumOff val="-981"/>
              <a:alphaOff val="0"/>
            </a:schemeClr>
          </a:solidFill>
          <a:prstDash val="solid"/>
        </a:ln>
        <a:effectLst/>
      </dsp:spPr>
      <dsp:style>
        <a:lnRef idx="2">
          <a:scrgbClr r="0" g="0" b="0"/>
        </a:lnRef>
        <a:fillRef idx="1">
          <a:scrgbClr r="0" g="0" b="0"/>
        </a:fillRef>
        <a:effectRef idx="0">
          <a:scrgbClr r="0" g="0" b="0"/>
        </a:effectRef>
        <a:fontRef idx="minor"/>
      </dsp:style>
    </dsp:sp>
    <dsp:sp modelId="{29A25CED-0655-44DB-B03B-A782E74420C8}">
      <dsp:nvSpPr>
        <dsp:cNvPr id="0" name=""/>
        <dsp:cNvSpPr/>
      </dsp:nvSpPr>
      <dsp:spPr>
        <a:xfrm>
          <a:off x="429815" y="3143298"/>
          <a:ext cx="6017418" cy="501840"/>
        </a:xfrm>
        <a:prstGeom prst="roundRect">
          <a:avLst/>
        </a:prstGeom>
        <a:solidFill>
          <a:schemeClr val="accent3">
            <a:hueOff val="-1433403"/>
            <a:satOff val="1180"/>
            <a:lumOff val="-98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444" tIns="0" rIns="227444" bIns="0" numCol="1" spcCol="1270" anchor="ctr" anchorCtr="0">
          <a:noAutofit/>
        </a:bodyPr>
        <a:lstStyle/>
        <a:p>
          <a:pPr marL="0" lvl="0" indent="0" algn="l" defTabSz="755650">
            <a:lnSpc>
              <a:spcPct val="90000"/>
            </a:lnSpc>
            <a:spcBef>
              <a:spcPct val="0"/>
            </a:spcBef>
            <a:spcAft>
              <a:spcPct val="35000"/>
            </a:spcAft>
            <a:buNone/>
          </a:pPr>
          <a:r>
            <a:rPr lang="es-MX" sz="1700" kern="1200" dirty="0"/>
            <a:t>11. CONSISTENCIA</a:t>
          </a:r>
        </a:p>
      </dsp:txBody>
      <dsp:txXfrm>
        <a:off x="454313" y="3167796"/>
        <a:ext cx="5968422"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1655CB-FEE5-48CE-8B6E-50B242E84098}">
      <dsp:nvSpPr>
        <dsp:cNvPr id="0" name=""/>
        <dsp:cNvSpPr/>
      </dsp:nvSpPr>
      <dsp:spPr>
        <a:xfrm rot="5400000">
          <a:off x="3899037" y="93610"/>
          <a:ext cx="1438781" cy="1251739"/>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Estado de variación en la hacienda pública</a:t>
          </a:r>
        </a:p>
      </dsp:txBody>
      <dsp:txXfrm rot="-5400000">
        <a:off x="4187621" y="224299"/>
        <a:ext cx="861613" cy="990361"/>
      </dsp:txXfrm>
    </dsp:sp>
    <dsp:sp modelId="{E12EF0D7-6023-4469-97B3-C466B3D21E55}">
      <dsp:nvSpPr>
        <dsp:cNvPr id="0" name=""/>
        <dsp:cNvSpPr/>
      </dsp:nvSpPr>
      <dsp:spPr>
        <a:xfrm>
          <a:off x="5282282" y="287846"/>
          <a:ext cx="1605680" cy="863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endParaRPr lang="es-ES" sz="3300" kern="1200"/>
        </a:p>
      </dsp:txBody>
      <dsp:txXfrm>
        <a:off x="5282282" y="287846"/>
        <a:ext cx="1605680" cy="863268"/>
      </dsp:txXfrm>
    </dsp:sp>
    <dsp:sp modelId="{7E87E30B-286D-43FF-8AE6-7C76CC6FE47B}">
      <dsp:nvSpPr>
        <dsp:cNvPr id="0" name=""/>
        <dsp:cNvSpPr/>
      </dsp:nvSpPr>
      <dsp:spPr>
        <a:xfrm rot="5400000">
          <a:off x="2547158" y="93610"/>
          <a:ext cx="1438781" cy="1251739"/>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ES" sz="1400" kern="1200" dirty="0"/>
            <a:t>Estado de situación financiera </a:t>
          </a:r>
          <a:r>
            <a:rPr lang="es-ES" sz="1000" kern="1200" dirty="0"/>
            <a:t> </a:t>
          </a:r>
          <a:endParaRPr lang="es-ES" sz="2200" kern="1200" dirty="0"/>
        </a:p>
      </dsp:txBody>
      <dsp:txXfrm rot="-5400000">
        <a:off x="2835742" y="224299"/>
        <a:ext cx="861613" cy="990361"/>
      </dsp:txXfrm>
    </dsp:sp>
    <dsp:sp modelId="{8ED9442D-A3A1-4D71-BB44-E897980E3B58}">
      <dsp:nvSpPr>
        <dsp:cNvPr id="0" name=""/>
        <dsp:cNvSpPr/>
      </dsp:nvSpPr>
      <dsp:spPr>
        <a:xfrm rot="5400000">
          <a:off x="3220508" y="1202229"/>
          <a:ext cx="1438781" cy="1476978"/>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Estado de cambios en la situación financiera</a:t>
          </a:r>
        </a:p>
      </dsp:txBody>
      <dsp:txXfrm rot="-5400000">
        <a:off x="3447573" y="1461124"/>
        <a:ext cx="984652" cy="959187"/>
      </dsp:txXfrm>
    </dsp:sp>
    <dsp:sp modelId="{A2A4BB31-561F-44F9-90BE-37AF70627873}">
      <dsp:nvSpPr>
        <dsp:cNvPr id="0" name=""/>
        <dsp:cNvSpPr/>
      </dsp:nvSpPr>
      <dsp:spPr>
        <a:xfrm>
          <a:off x="1708349" y="1509084"/>
          <a:ext cx="1553884" cy="863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r" defTabSz="1422400">
            <a:lnSpc>
              <a:spcPct val="90000"/>
            </a:lnSpc>
            <a:spcBef>
              <a:spcPct val="0"/>
            </a:spcBef>
            <a:spcAft>
              <a:spcPct val="35000"/>
            </a:spcAft>
            <a:buNone/>
          </a:pPr>
          <a:endParaRPr lang="es-ES" sz="3200" kern="1200"/>
        </a:p>
      </dsp:txBody>
      <dsp:txXfrm>
        <a:off x="1708349" y="1509084"/>
        <a:ext cx="1553884" cy="863268"/>
      </dsp:txXfrm>
    </dsp:sp>
    <dsp:sp modelId="{6D5B45B7-47BF-47EE-8843-EEA0CF8C57D2}">
      <dsp:nvSpPr>
        <dsp:cNvPr id="0" name=""/>
        <dsp:cNvSpPr/>
      </dsp:nvSpPr>
      <dsp:spPr>
        <a:xfrm rot="5400000">
          <a:off x="4572387" y="1066215"/>
          <a:ext cx="1438781" cy="1749006"/>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ES" sz="1400" kern="1200" dirty="0"/>
            <a:t>Informe sobre pasivos contingentes </a:t>
          </a:r>
        </a:p>
      </dsp:txBody>
      <dsp:txXfrm rot="-5400000">
        <a:off x="4708776" y="1461124"/>
        <a:ext cx="1166004" cy="959187"/>
      </dsp:txXfrm>
    </dsp:sp>
    <dsp:sp modelId="{4FC66FF4-8AF7-47AC-A9C4-CB3788115F57}">
      <dsp:nvSpPr>
        <dsp:cNvPr id="0" name=""/>
        <dsp:cNvSpPr/>
      </dsp:nvSpPr>
      <dsp:spPr>
        <a:xfrm rot="5400000">
          <a:off x="3899037" y="2536086"/>
          <a:ext cx="1438781" cy="1251739"/>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Estado analítico del activo </a:t>
          </a:r>
        </a:p>
      </dsp:txBody>
      <dsp:txXfrm rot="-5400000">
        <a:off x="4187621" y="2666775"/>
        <a:ext cx="861613" cy="990361"/>
      </dsp:txXfrm>
    </dsp:sp>
    <dsp:sp modelId="{BF12073E-920F-43D7-9AFC-17F0A23BA7C6}">
      <dsp:nvSpPr>
        <dsp:cNvPr id="0" name=""/>
        <dsp:cNvSpPr/>
      </dsp:nvSpPr>
      <dsp:spPr>
        <a:xfrm>
          <a:off x="5282282" y="2730321"/>
          <a:ext cx="1605680" cy="863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endParaRPr lang="es-ES" sz="3300" kern="1200"/>
        </a:p>
      </dsp:txBody>
      <dsp:txXfrm>
        <a:off x="5282282" y="2730321"/>
        <a:ext cx="1605680" cy="863268"/>
      </dsp:txXfrm>
    </dsp:sp>
    <dsp:sp modelId="{33626A97-9965-4C98-B8DA-94027E1EEFEF}">
      <dsp:nvSpPr>
        <dsp:cNvPr id="0" name=""/>
        <dsp:cNvSpPr/>
      </dsp:nvSpPr>
      <dsp:spPr>
        <a:xfrm rot="5400000">
          <a:off x="2547158" y="2520514"/>
          <a:ext cx="1438781" cy="1282883"/>
        </a:xfrm>
        <a:prstGeom prst="hexagon">
          <a:avLst>
            <a:gd name="adj" fmla="val 2500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ES" sz="1400" kern="1200" dirty="0"/>
            <a:t>Notas a los estados financieros</a:t>
          </a:r>
        </a:p>
      </dsp:txBody>
      <dsp:txXfrm rot="-5400000">
        <a:off x="2827337" y="2669370"/>
        <a:ext cx="878423" cy="9851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C81AA-C9EB-4DF0-89B8-3451A6709BA1}">
      <dsp:nvSpPr>
        <dsp:cNvPr id="0" name=""/>
        <dsp:cNvSpPr/>
      </dsp:nvSpPr>
      <dsp:spPr>
        <a:xfrm>
          <a:off x="0" y="194592"/>
          <a:ext cx="2686347" cy="161180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Estado analítico de</a:t>
          </a:r>
        </a:p>
        <a:p>
          <a:pPr marL="0" lvl="0" indent="0" algn="ctr" defTabSz="711200">
            <a:lnSpc>
              <a:spcPct val="90000"/>
            </a:lnSpc>
            <a:spcBef>
              <a:spcPct val="0"/>
            </a:spcBef>
            <a:spcAft>
              <a:spcPct val="35000"/>
            </a:spcAft>
            <a:buNone/>
          </a:pPr>
          <a:r>
            <a:rPr lang="es-ES" sz="1600" kern="1200" dirty="0"/>
            <a:t> ingresos</a:t>
          </a:r>
        </a:p>
      </dsp:txBody>
      <dsp:txXfrm>
        <a:off x="0" y="194592"/>
        <a:ext cx="2686347" cy="1611808"/>
      </dsp:txXfrm>
    </dsp:sp>
    <dsp:sp modelId="{CA26561B-E719-4588-A263-D213424679ED}">
      <dsp:nvSpPr>
        <dsp:cNvPr id="0" name=""/>
        <dsp:cNvSpPr/>
      </dsp:nvSpPr>
      <dsp:spPr>
        <a:xfrm>
          <a:off x="2954982" y="194592"/>
          <a:ext cx="2686347" cy="161180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Estado analítico del ejercicio del presupuesto de egresos</a:t>
          </a:r>
        </a:p>
      </dsp:txBody>
      <dsp:txXfrm>
        <a:off x="2954982" y="194592"/>
        <a:ext cx="2686347" cy="1611808"/>
      </dsp:txXfrm>
    </dsp:sp>
    <dsp:sp modelId="{35503EF7-1878-4F1B-80AC-4534CED986D0}">
      <dsp:nvSpPr>
        <dsp:cNvPr id="0" name=""/>
        <dsp:cNvSpPr/>
      </dsp:nvSpPr>
      <dsp:spPr>
        <a:xfrm>
          <a:off x="5909964" y="194592"/>
          <a:ext cx="2686347" cy="161180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Endeudamiento neto </a:t>
          </a:r>
        </a:p>
        <a:p>
          <a:pPr marL="0" lvl="0" indent="0" algn="ctr" defTabSz="622300">
            <a:lnSpc>
              <a:spcPct val="90000"/>
            </a:lnSpc>
            <a:spcBef>
              <a:spcPct val="0"/>
            </a:spcBef>
            <a:spcAft>
              <a:spcPct val="35000"/>
            </a:spcAft>
            <a:buNone/>
          </a:pPr>
          <a:r>
            <a:rPr lang="es-ES" sz="1400" kern="1200" dirty="0"/>
            <a:t>(financiamiento menos amortización)</a:t>
          </a:r>
        </a:p>
      </dsp:txBody>
      <dsp:txXfrm>
        <a:off x="5909964" y="194592"/>
        <a:ext cx="2686347" cy="1611808"/>
      </dsp:txXfrm>
    </dsp:sp>
    <dsp:sp modelId="{0EBBA5E6-FAFE-497D-9509-A2FCA055E5D6}">
      <dsp:nvSpPr>
        <dsp:cNvPr id="0" name=""/>
        <dsp:cNvSpPr/>
      </dsp:nvSpPr>
      <dsp:spPr>
        <a:xfrm>
          <a:off x="1477491" y="2075035"/>
          <a:ext cx="2686347" cy="161180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Intereses de la deuda</a:t>
          </a:r>
        </a:p>
      </dsp:txBody>
      <dsp:txXfrm>
        <a:off x="1477491" y="2075035"/>
        <a:ext cx="2686347" cy="1611808"/>
      </dsp:txXfrm>
    </dsp:sp>
    <dsp:sp modelId="{A59920F3-FC4F-4D5B-899B-67B90961EB5D}">
      <dsp:nvSpPr>
        <dsp:cNvPr id="0" name=""/>
        <dsp:cNvSpPr/>
      </dsp:nvSpPr>
      <dsp:spPr>
        <a:xfrm>
          <a:off x="4432473" y="2075035"/>
          <a:ext cx="2686347" cy="161180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kern="1200" dirty="0"/>
            <a:t>Flujo de fondos que resuma todas las operaciones y los indicadores de la postura fiscal</a:t>
          </a:r>
        </a:p>
      </dsp:txBody>
      <dsp:txXfrm>
        <a:off x="4432473" y="2075035"/>
        <a:ext cx="2686347" cy="16118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7D17D-ED23-4FFD-AA61-B06ED2409C48}">
      <dsp:nvSpPr>
        <dsp:cNvPr id="0" name=""/>
        <dsp:cNvSpPr/>
      </dsp:nvSpPr>
      <dsp:spPr>
        <a:xfrm>
          <a:off x="5810" y="500972"/>
          <a:ext cx="2509438" cy="1873242"/>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ctr" defTabSz="1066800">
            <a:lnSpc>
              <a:spcPct val="90000"/>
            </a:lnSpc>
            <a:spcBef>
              <a:spcPct val="0"/>
            </a:spcBef>
            <a:spcAft>
              <a:spcPct val="15000"/>
            </a:spcAft>
            <a:buChar char="•"/>
          </a:pPr>
          <a:r>
            <a:rPr lang="es-ES" sz="2400" kern="1200" dirty="0">
              <a:solidFill>
                <a:schemeClr val="accent1"/>
              </a:solidFill>
            </a:rPr>
            <a:t>Gasto por categoría programática </a:t>
          </a:r>
        </a:p>
      </dsp:txBody>
      <dsp:txXfrm>
        <a:off x="49702" y="544864"/>
        <a:ext cx="2421654" cy="1829350"/>
      </dsp:txXfrm>
    </dsp:sp>
    <dsp:sp modelId="{98FD2FD5-56E3-4535-A09C-6AD7BDB1D3E3}">
      <dsp:nvSpPr>
        <dsp:cNvPr id="0" name=""/>
        <dsp:cNvSpPr/>
      </dsp:nvSpPr>
      <dsp:spPr>
        <a:xfrm>
          <a:off x="5810" y="2374215"/>
          <a:ext cx="2509438" cy="805494"/>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0" rIns="48260" bIns="0" numCol="1" spcCol="1270" anchor="ctr" anchorCtr="0">
          <a:noAutofit/>
        </a:bodyPr>
        <a:lstStyle/>
        <a:p>
          <a:pPr marL="0" lvl="0" indent="0" algn="l" defTabSz="1689100">
            <a:lnSpc>
              <a:spcPct val="90000"/>
            </a:lnSpc>
            <a:spcBef>
              <a:spcPct val="0"/>
            </a:spcBef>
            <a:spcAft>
              <a:spcPct val="35000"/>
            </a:spcAft>
            <a:buNone/>
          </a:pPr>
          <a:endParaRPr lang="es-ES" sz="3800" kern="1200" dirty="0"/>
        </a:p>
      </dsp:txBody>
      <dsp:txXfrm>
        <a:off x="5810" y="2374215"/>
        <a:ext cx="1767209" cy="805494"/>
      </dsp:txXfrm>
    </dsp:sp>
    <dsp:sp modelId="{41D493F9-891B-4625-B306-87CD58AAD35D}">
      <dsp:nvSpPr>
        <dsp:cNvPr id="0" name=""/>
        <dsp:cNvSpPr/>
      </dsp:nvSpPr>
      <dsp:spPr>
        <a:xfrm>
          <a:off x="1844007" y="2502160"/>
          <a:ext cx="878303" cy="878303"/>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6ED150-4ABA-4D11-8ED5-ABD945188DC9}">
      <dsp:nvSpPr>
        <dsp:cNvPr id="0" name=""/>
        <dsp:cNvSpPr/>
      </dsp:nvSpPr>
      <dsp:spPr>
        <a:xfrm>
          <a:off x="2939905" y="500972"/>
          <a:ext cx="2509438" cy="1873242"/>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ctr" defTabSz="1066800">
            <a:lnSpc>
              <a:spcPct val="90000"/>
            </a:lnSpc>
            <a:spcBef>
              <a:spcPct val="0"/>
            </a:spcBef>
            <a:spcAft>
              <a:spcPct val="15000"/>
            </a:spcAft>
            <a:buChar char="•"/>
          </a:pPr>
          <a:r>
            <a:rPr lang="es-ES" sz="2400" kern="1200" dirty="0">
              <a:solidFill>
                <a:schemeClr val="accent1"/>
              </a:solidFill>
            </a:rPr>
            <a:t>Programas y proyectos de inversión</a:t>
          </a:r>
        </a:p>
      </dsp:txBody>
      <dsp:txXfrm>
        <a:off x="2983797" y="544864"/>
        <a:ext cx="2421654" cy="1829350"/>
      </dsp:txXfrm>
    </dsp:sp>
    <dsp:sp modelId="{47AEB473-B665-4657-883E-FE52F7ED9343}">
      <dsp:nvSpPr>
        <dsp:cNvPr id="0" name=""/>
        <dsp:cNvSpPr/>
      </dsp:nvSpPr>
      <dsp:spPr>
        <a:xfrm>
          <a:off x="2939905" y="2374215"/>
          <a:ext cx="2509438" cy="805494"/>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0" rIns="48260" bIns="0" numCol="1" spcCol="1270" anchor="ctr" anchorCtr="0">
          <a:noAutofit/>
        </a:bodyPr>
        <a:lstStyle/>
        <a:p>
          <a:pPr marL="0" lvl="0" indent="0" algn="l" defTabSz="1689100">
            <a:lnSpc>
              <a:spcPct val="90000"/>
            </a:lnSpc>
            <a:spcBef>
              <a:spcPct val="0"/>
            </a:spcBef>
            <a:spcAft>
              <a:spcPct val="35000"/>
            </a:spcAft>
            <a:buNone/>
          </a:pPr>
          <a:endParaRPr lang="es-ES" sz="3800" kern="1200"/>
        </a:p>
      </dsp:txBody>
      <dsp:txXfrm>
        <a:off x="2939905" y="2374215"/>
        <a:ext cx="1767209" cy="805494"/>
      </dsp:txXfrm>
    </dsp:sp>
    <dsp:sp modelId="{DC5098BF-4469-476E-8DC1-F262756314B2}">
      <dsp:nvSpPr>
        <dsp:cNvPr id="0" name=""/>
        <dsp:cNvSpPr/>
      </dsp:nvSpPr>
      <dsp:spPr>
        <a:xfrm>
          <a:off x="4778103" y="2502160"/>
          <a:ext cx="878303" cy="878303"/>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FE489-4D88-4561-A834-1D1892118240}">
      <dsp:nvSpPr>
        <dsp:cNvPr id="0" name=""/>
        <dsp:cNvSpPr/>
      </dsp:nvSpPr>
      <dsp:spPr>
        <a:xfrm>
          <a:off x="5874000" y="500972"/>
          <a:ext cx="2509438" cy="1873242"/>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ctr" defTabSz="1066800">
            <a:lnSpc>
              <a:spcPct val="90000"/>
            </a:lnSpc>
            <a:spcBef>
              <a:spcPct val="0"/>
            </a:spcBef>
            <a:spcAft>
              <a:spcPct val="15000"/>
            </a:spcAft>
            <a:buChar char="•"/>
          </a:pPr>
          <a:r>
            <a:rPr lang="es-ES" sz="2400" kern="1200" dirty="0">
              <a:solidFill>
                <a:schemeClr val="accent1"/>
              </a:solidFill>
            </a:rPr>
            <a:t>Indicadores de resultados </a:t>
          </a:r>
        </a:p>
      </dsp:txBody>
      <dsp:txXfrm>
        <a:off x="5917892" y="544864"/>
        <a:ext cx="2421654" cy="1829350"/>
      </dsp:txXfrm>
    </dsp:sp>
    <dsp:sp modelId="{50172179-FE6C-43EC-A988-1388B9212463}">
      <dsp:nvSpPr>
        <dsp:cNvPr id="0" name=""/>
        <dsp:cNvSpPr/>
      </dsp:nvSpPr>
      <dsp:spPr>
        <a:xfrm>
          <a:off x="5874000" y="2374215"/>
          <a:ext cx="2509438" cy="805494"/>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0" rIns="48260" bIns="0" numCol="1" spcCol="1270" anchor="ctr" anchorCtr="0">
          <a:noAutofit/>
        </a:bodyPr>
        <a:lstStyle/>
        <a:p>
          <a:pPr marL="0" lvl="0" indent="0" algn="l" defTabSz="1689100">
            <a:lnSpc>
              <a:spcPct val="90000"/>
            </a:lnSpc>
            <a:spcBef>
              <a:spcPct val="0"/>
            </a:spcBef>
            <a:spcAft>
              <a:spcPct val="35000"/>
            </a:spcAft>
            <a:buNone/>
          </a:pPr>
          <a:endParaRPr lang="es-ES" sz="3800" kern="1200"/>
        </a:p>
      </dsp:txBody>
      <dsp:txXfrm>
        <a:off x="5874000" y="2374215"/>
        <a:ext cx="1767209" cy="805494"/>
      </dsp:txXfrm>
    </dsp:sp>
    <dsp:sp modelId="{61B19909-4FFF-462D-8E3B-1B9D26D38734}">
      <dsp:nvSpPr>
        <dsp:cNvPr id="0" name=""/>
        <dsp:cNvSpPr/>
      </dsp:nvSpPr>
      <dsp:spPr>
        <a:xfrm>
          <a:off x="7712198" y="2502160"/>
          <a:ext cx="878303" cy="878303"/>
        </a:xfrm>
        <a:prstGeom prst="ellipse">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88F905-B56A-43A9-89C2-51F75234A0E9}" type="datetimeFigureOut">
              <a:rPr lang="es-MX" smtClean="0"/>
              <a:t>06/10/2016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1693B7-A90C-453A-9E40-2B5C80479ADB}" type="slidenum">
              <a:rPr lang="es-MX" smtClean="0"/>
              <a:t>‹Nº›</a:t>
            </a:fld>
            <a:endParaRPr lang="es-MX"/>
          </a:p>
        </p:txBody>
      </p:sp>
    </p:spTree>
    <p:extLst>
      <p:ext uri="{BB962C8B-B14F-4D97-AF65-F5344CB8AC3E}">
        <p14:creationId xmlns:p14="http://schemas.microsoft.com/office/powerpoint/2010/main" val="28401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E831E4D-2E53-4E10-A1C7-1B86F440F896}" type="slidenum">
              <a:rPr lang="es-MX" smtClean="0"/>
              <a:t>23</a:t>
            </a:fld>
            <a:endParaRPr lang="es-MX"/>
          </a:p>
        </p:txBody>
      </p:sp>
    </p:spTree>
    <p:extLst>
      <p:ext uri="{BB962C8B-B14F-4D97-AF65-F5344CB8AC3E}">
        <p14:creationId xmlns:p14="http://schemas.microsoft.com/office/powerpoint/2010/main" val="3316321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10/6/2016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7067" y="845127"/>
            <a:ext cx="7766936" cy="2660073"/>
          </a:xfrm>
        </p:spPr>
        <p:txBody>
          <a:bodyPr/>
          <a:lstStyle/>
          <a:p>
            <a:pPr algn="l"/>
            <a:r>
              <a:rPr lang="es-MX" sz="2000" b="1" dirty="0">
                <a:solidFill>
                  <a:schemeClr val="tx1"/>
                </a:solidFill>
              </a:rPr>
              <a:t>Marco Teórico de las Finanzas Públicas  </a:t>
            </a:r>
            <a:br>
              <a:rPr lang="es-MX" sz="2000" dirty="0">
                <a:solidFill>
                  <a:schemeClr val="tx1"/>
                </a:solidFill>
              </a:rPr>
            </a:br>
            <a:r>
              <a:rPr lang="es-MX" sz="2000" dirty="0">
                <a:solidFill>
                  <a:schemeClr val="tx1"/>
                </a:solidFill>
              </a:rPr>
              <a:t>Programa Educativo: Maestría en Gobierno y Asuntos Públicos</a:t>
            </a:r>
            <a:br>
              <a:rPr lang="es-MX" sz="2000" dirty="0">
                <a:solidFill>
                  <a:schemeClr val="tx1"/>
                </a:solidFill>
              </a:rPr>
            </a:br>
            <a:r>
              <a:rPr lang="es-MX" sz="2000" dirty="0">
                <a:solidFill>
                  <a:schemeClr val="tx1"/>
                </a:solidFill>
              </a:rPr>
              <a:t>Créditos Institucionales: 6</a:t>
            </a:r>
            <a:br>
              <a:rPr lang="es-MX" sz="2000" dirty="0">
                <a:solidFill>
                  <a:schemeClr val="tx1"/>
                </a:solidFill>
              </a:rPr>
            </a:br>
            <a:r>
              <a:rPr lang="es-MX" sz="2000" dirty="0">
                <a:solidFill>
                  <a:schemeClr val="tx1"/>
                </a:solidFill>
              </a:rPr>
              <a:t>Centro Universitario </a:t>
            </a:r>
            <a:r>
              <a:rPr lang="es-MX" sz="2000" dirty="0" err="1">
                <a:solidFill>
                  <a:schemeClr val="tx1"/>
                </a:solidFill>
              </a:rPr>
              <a:t>UAEM</a:t>
            </a:r>
            <a:r>
              <a:rPr lang="es-MX" sz="2000" dirty="0">
                <a:solidFill>
                  <a:schemeClr val="tx1"/>
                </a:solidFill>
              </a:rPr>
              <a:t> Texcoco</a:t>
            </a:r>
          </a:p>
        </p:txBody>
      </p:sp>
      <p:sp>
        <p:nvSpPr>
          <p:cNvPr id="3" name="Subtítulo 2"/>
          <p:cNvSpPr>
            <a:spLocks noGrp="1"/>
          </p:cNvSpPr>
          <p:nvPr>
            <p:ph type="subTitle" idx="1"/>
          </p:nvPr>
        </p:nvSpPr>
        <p:spPr/>
        <p:txBody>
          <a:bodyPr/>
          <a:lstStyle/>
          <a:p>
            <a:pPr algn="l"/>
            <a:r>
              <a:rPr lang="es-MX" dirty="0"/>
              <a:t>             </a:t>
            </a:r>
            <a:r>
              <a:rPr lang="es-MX" dirty="0">
                <a:solidFill>
                  <a:schemeClr val="tx1"/>
                </a:solidFill>
              </a:rPr>
              <a:t>Autor:</a:t>
            </a:r>
          </a:p>
          <a:p>
            <a:pPr algn="ctr"/>
            <a:r>
              <a:rPr lang="es-MX" dirty="0">
                <a:solidFill>
                  <a:schemeClr val="tx1"/>
                </a:solidFill>
              </a:rPr>
              <a:t>Dra. en </a:t>
            </a:r>
            <a:r>
              <a:rPr lang="es-MX" dirty="0" err="1">
                <a:solidFill>
                  <a:schemeClr val="tx1"/>
                </a:solidFill>
              </a:rPr>
              <a:t>C.S</a:t>
            </a:r>
            <a:r>
              <a:rPr lang="es-MX" dirty="0">
                <a:solidFill>
                  <a:schemeClr val="tx1"/>
                </a:solidFill>
              </a:rPr>
              <a:t>. y A. María de los Angeles Velázquez Martinez</a:t>
            </a:r>
            <a:r>
              <a:rPr lang="es-MX" dirty="0"/>
              <a:t> </a:t>
            </a:r>
          </a:p>
        </p:txBody>
      </p:sp>
    </p:spTree>
    <p:extLst>
      <p:ext uri="{BB962C8B-B14F-4D97-AF65-F5344CB8AC3E}">
        <p14:creationId xmlns:p14="http://schemas.microsoft.com/office/powerpoint/2010/main" val="831514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MARCO CONCEPTUAL  DE  LA CONTABILIDAD GUBERNAMENTAL</a:t>
            </a:r>
          </a:p>
        </p:txBody>
      </p:sp>
      <p:sp>
        <p:nvSpPr>
          <p:cNvPr id="3" name="Marcador de contenido 2"/>
          <p:cNvSpPr>
            <a:spLocks noGrp="1"/>
          </p:cNvSpPr>
          <p:nvPr>
            <p:ph idx="1"/>
          </p:nvPr>
        </p:nvSpPr>
        <p:spPr/>
        <p:txBody>
          <a:bodyPr/>
          <a:lstStyle/>
          <a:p>
            <a:pPr>
              <a:buFont typeface="Wingdings" panose="05000000000000000000" pitchFamily="2" charset="2"/>
              <a:buChar char="Ø"/>
            </a:pPr>
            <a:r>
              <a:rPr lang="es-MX" dirty="0"/>
              <a:t>Características del marco Conceptual de Contabilidad Gubernamental </a:t>
            </a:r>
          </a:p>
          <a:p>
            <a:pPr>
              <a:buFont typeface="Wingdings" panose="05000000000000000000" pitchFamily="2" charset="2"/>
              <a:buChar char="Ø"/>
            </a:pPr>
            <a:r>
              <a:rPr lang="es-MX" dirty="0"/>
              <a:t>Sistema de Contabilidad Gubernamental</a:t>
            </a:r>
          </a:p>
          <a:p>
            <a:pPr>
              <a:buFont typeface="Wingdings" panose="05000000000000000000" pitchFamily="2" charset="2"/>
              <a:buChar char="Ø"/>
            </a:pPr>
            <a:r>
              <a:rPr lang="es-MX" dirty="0"/>
              <a:t>Postulados Básicos de la Contabilidad Gubernamental </a:t>
            </a:r>
          </a:p>
          <a:p>
            <a:pPr>
              <a:buFont typeface="Wingdings" panose="05000000000000000000" pitchFamily="2" charset="2"/>
              <a:buChar char="Ø"/>
            </a:pPr>
            <a:r>
              <a:rPr lang="es-MX" dirty="0"/>
              <a:t>Necesidades de información financiera de los usuarios </a:t>
            </a:r>
          </a:p>
          <a:p>
            <a:pPr>
              <a:buFont typeface="Wingdings" panose="05000000000000000000" pitchFamily="2" charset="2"/>
              <a:buChar char="Ø"/>
            </a:pPr>
            <a:r>
              <a:rPr lang="es-MX" dirty="0"/>
              <a:t>Cualidades de la información financiera de los usuarios</a:t>
            </a:r>
          </a:p>
          <a:p>
            <a:pPr>
              <a:buFont typeface="Wingdings" panose="05000000000000000000" pitchFamily="2" charset="2"/>
              <a:buChar char="Ø"/>
            </a:pPr>
            <a:r>
              <a:rPr lang="es-MX" dirty="0"/>
              <a:t>Cualidades de la información a producir</a:t>
            </a:r>
          </a:p>
          <a:p>
            <a:pPr>
              <a:buFont typeface="Wingdings" panose="05000000000000000000" pitchFamily="2" charset="2"/>
              <a:buChar char="Ø"/>
            </a:pPr>
            <a:r>
              <a:rPr lang="es-MX" dirty="0"/>
              <a:t>Estados presupuestados, financieros y económicos a producir y sus objetivos</a:t>
            </a:r>
          </a:p>
          <a:p>
            <a:pPr>
              <a:buFont typeface="Wingdings" panose="05000000000000000000" pitchFamily="2" charset="2"/>
              <a:buChar char="Ø"/>
            </a:pPr>
            <a:r>
              <a:rPr lang="es-MX" dirty="0"/>
              <a:t>Definición de la estructura básica y principales elementos de los </a:t>
            </a:r>
            <a:r>
              <a:rPr lang="es-MX"/>
              <a:t>estados financieros </a:t>
            </a:r>
            <a:endParaRPr lang="es-MX" dirty="0"/>
          </a:p>
        </p:txBody>
      </p:sp>
    </p:spTree>
    <p:extLst>
      <p:ext uri="{BB962C8B-B14F-4D97-AF65-F5344CB8AC3E}">
        <p14:creationId xmlns:p14="http://schemas.microsoft.com/office/powerpoint/2010/main" val="2756274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CONTABILIDAD GUBERNAMENTAL</a:t>
            </a:r>
          </a:p>
        </p:txBody>
      </p:sp>
      <p:sp>
        <p:nvSpPr>
          <p:cNvPr id="3" name="Marcador de contenido 2"/>
          <p:cNvSpPr>
            <a:spLocks noGrp="1"/>
          </p:cNvSpPr>
          <p:nvPr>
            <p:ph idx="1"/>
          </p:nvPr>
        </p:nvSpPr>
        <p:spPr>
          <a:xfrm>
            <a:off x="677334" y="2160589"/>
            <a:ext cx="8596668" cy="4095068"/>
          </a:xfrm>
        </p:spPr>
        <p:txBody>
          <a:bodyPr>
            <a:normAutofit lnSpcReduction="10000"/>
          </a:bodyPr>
          <a:lstStyle/>
          <a:p>
            <a:endParaRPr lang="es-MX" dirty="0"/>
          </a:p>
          <a:p>
            <a:pPr algn="just"/>
            <a:r>
              <a:rPr lang="es-MX" sz="2400" b="1" i="1" dirty="0"/>
              <a:t>Es la técnica que sustenta los sistemas de contabilidad gubernamental y que se utiliza para el registro de las transacciones que llevan a cabo los entes públicos, expresados en términos monetarios, captando los diversos eventos económicos  identificables y cuantificables que afectan los bienes e inversiones, las obligaciones y pasivos, así como el patrimonio, con el fin de generar información financiera que facilite la toma de decisiones y un apoyo confiable en la administración de los recursos públicos.  </a:t>
            </a:r>
          </a:p>
        </p:txBody>
      </p:sp>
    </p:spTree>
    <p:extLst>
      <p:ext uri="{BB962C8B-B14F-4D97-AF65-F5344CB8AC3E}">
        <p14:creationId xmlns:p14="http://schemas.microsoft.com/office/powerpoint/2010/main" val="232694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Objetivo de la LGCG</a:t>
            </a:r>
          </a:p>
        </p:txBody>
      </p:sp>
      <p:sp>
        <p:nvSpPr>
          <p:cNvPr id="3" name="Marcador de contenido 2"/>
          <p:cNvSpPr>
            <a:spLocks noGrp="1"/>
          </p:cNvSpPr>
          <p:nvPr>
            <p:ph idx="1"/>
          </p:nvPr>
        </p:nvSpPr>
        <p:spPr/>
        <p:txBody>
          <a:bodyPr/>
          <a:lstStyle/>
          <a:p>
            <a:endParaRPr lang="es-MX" dirty="0"/>
          </a:p>
          <a:p>
            <a:r>
              <a:rPr lang="es-MX" dirty="0"/>
              <a:t>Establecer los criterios generales que regirán la contabilidad gubernamental y la emisión de información financiera de los entes públicos, con el fin de lograr una adecuada armonización. </a:t>
            </a:r>
          </a:p>
          <a:p>
            <a:endParaRPr lang="es-MX" dirty="0"/>
          </a:p>
          <a:p>
            <a:r>
              <a:rPr lang="es-MX" dirty="0"/>
              <a:t>Los entes públicos aplicarán la contabilidad gubernamental para facilitar el registro y la fiscalización de los activos , pasivos, ingresos y gastos y en general, contribuir a medir la eficacia, economía y eficiencia del gasto e ingresos públicos, la administración de la deuda pública, incluyendo las obligaciones contingentes y patrimonio del estado </a:t>
            </a:r>
          </a:p>
          <a:p>
            <a:endParaRPr lang="es-MX" dirty="0"/>
          </a:p>
          <a:p>
            <a:endParaRPr lang="es-MX" dirty="0"/>
          </a:p>
        </p:txBody>
      </p:sp>
    </p:spTree>
    <p:extLst>
      <p:ext uri="{BB962C8B-B14F-4D97-AF65-F5344CB8AC3E}">
        <p14:creationId xmlns:p14="http://schemas.microsoft.com/office/powerpoint/2010/main" val="3996799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SUJETOS OBLIGADOS</a:t>
            </a:r>
          </a:p>
        </p:txBody>
      </p:sp>
      <p:sp>
        <p:nvSpPr>
          <p:cNvPr id="3" name="Marcador de contenido 2"/>
          <p:cNvSpPr>
            <a:spLocks noGrp="1"/>
          </p:cNvSpPr>
          <p:nvPr>
            <p:ph idx="1"/>
          </p:nvPr>
        </p:nvSpPr>
        <p:spPr>
          <a:xfrm>
            <a:off x="677334" y="1419727"/>
            <a:ext cx="8596668" cy="4621636"/>
          </a:xfrm>
        </p:spPr>
        <p:txBody>
          <a:bodyPr/>
          <a:lstStyle/>
          <a:p>
            <a:endParaRPr lang="es-MX" dirty="0"/>
          </a:p>
          <a:p>
            <a:pPr>
              <a:buFont typeface="Wingdings" panose="05000000000000000000" pitchFamily="2" charset="2"/>
              <a:buChar char="Ø"/>
            </a:pPr>
            <a:r>
              <a:rPr lang="es-MX" dirty="0"/>
              <a:t>Poderes ejecutivo, legislativo y judicial de la Federación.</a:t>
            </a:r>
          </a:p>
          <a:p>
            <a:pPr>
              <a:buFont typeface="Wingdings" panose="05000000000000000000" pitchFamily="2" charset="2"/>
              <a:buChar char="Ø"/>
            </a:pPr>
            <a:endParaRPr lang="es-MX" dirty="0"/>
          </a:p>
          <a:p>
            <a:pPr>
              <a:buFont typeface="Wingdings" panose="05000000000000000000" pitchFamily="2" charset="2"/>
              <a:buChar char="Ø"/>
            </a:pPr>
            <a:r>
              <a:rPr lang="es-MX" dirty="0"/>
              <a:t>Los Estados y la Ciudad de México  (DF).</a:t>
            </a:r>
          </a:p>
          <a:p>
            <a:pPr>
              <a:buFont typeface="Wingdings" panose="05000000000000000000" pitchFamily="2" charset="2"/>
              <a:buChar char="Ø"/>
            </a:pPr>
            <a:endParaRPr lang="es-MX" dirty="0"/>
          </a:p>
          <a:p>
            <a:pPr>
              <a:buFont typeface="Wingdings" panose="05000000000000000000" pitchFamily="2" charset="2"/>
              <a:buChar char="Ø"/>
            </a:pPr>
            <a:r>
              <a:rPr lang="es-MX" dirty="0"/>
              <a:t>Ayuntamientos de los municipios.</a:t>
            </a:r>
          </a:p>
          <a:p>
            <a:pPr>
              <a:buFont typeface="Wingdings" panose="05000000000000000000" pitchFamily="2" charset="2"/>
              <a:buChar char="Ø"/>
            </a:pPr>
            <a:endParaRPr lang="es-MX" dirty="0"/>
          </a:p>
          <a:p>
            <a:pPr>
              <a:buFont typeface="Wingdings" panose="05000000000000000000" pitchFamily="2" charset="2"/>
              <a:buChar char="Ø"/>
            </a:pPr>
            <a:r>
              <a:rPr lang="es-MX" dirty="0"/>
              <a:t>Entidades de la administración pública paraestatal (federales, estatales o municipales).</a:t>
            </a:r>
          </a:p>
          <a:p>
            <a:pPr>
              <a:buFont typeface="Wingdings" panose="05000000000000000000" pitchFamily="2" charset="2"/>
              <a:buChar char="Ø"/>
            </a:pPr>
            <a:endParaRPr lang="es-MX" dirty="0"/>
          </a:p>
          <a:p>
            <a:pPr>
              <a:buFont typeface="Wingdings" panose="05000000000000000000" pitchFamily="2" charset="2"/>
              <a:buChar char="Ø"/>
            </a:pPr>
            <a:r>
              <a:rPr lang="es-MX" dirty="0"/>
              <a:t>Órganos autónomos federales y estatales </a:t>
            </a:r>
          </a:p>
          <a:p>
            <a:pPr>
              <a:buFont typeface="Wingdings" panose="05000000000000000000" pitchFamily="2" charset="2"/>
              <a:buChar char="Ø"/>
            </a:pPr>
            <a:endParaRPr lang="es-MX" dirty="0"/>
          </a:p>
          <a:p>
            <a:pPr>
              <a:buFont typeface="Wingdings" panose="05000000000000000000" pitchFamily="2" charset="2"/>
              <a:buChar char="Ø"/>
            </a:pPr>
            <a:endParaRPr lang="es-MX" dirty="0"/>
          </a:p>
          <a:p>
            <a:pPr>
              <a:buFont typeface="Wingdings" panose="05000000000000000000" pitchFamily="2" charset="2"/>
              <a:buChar char="Ø"/>
            </a:pPr>
            <a:endParaRPr lang="es-MX" dirty="0"/>
          </a:p>
          <a:p>
            <a:pPr>
              <a:buFont typeface="Wingdings" panose="05000000000000000000" pitchFamily="2" charset="2"/>
              <a:buChar char="Ø"/>
            </a:pPr>
            <a:endParaRPr lang="es-MX" dirty="0"/>
          </a:p>
        </p:txBody>
      </p:sp>
    </p:spTree>
    <p:extLst>
      <p:ext uri="{BB962C8B-B14F-4D97-AF65-F5344CB8AC3E}">
        <p14:creationId xmlns:p14="http://schemas.microsoft.com/office/powerpoint/2010/main" val="3976245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2526632"/>
            <a:ext cx="8596668" cy="3514730"/>
          </a:xfrm>
        </p:spPr>
        <p:txBody>
          <a:bodyPr/>
          <a:lstStyle/>
          <a:p>
            <a:endParaRPr lang="es-MX" dirty="0"/>
          </a:p>
          <a:p>
            <a:r>
              <a:rPr lang="es-MX" dirty="0"/>
              <a:t>La Contabilidad Gubernamental deberá permitir la expresión fiable de las transacciones de los estados financieros y considerar las mejores prácticas contables nacionales e internacionales en apoyo a las tareas de planeación financiera, control de los recursos, análisis y fiscalización.</a:t>
            </a:r>
          </a:p>
          <a:p>
            <a:endParaRPr lang="es-MX" dirty="0"/>
          </a:p>
          <a:p>
            <a:r>
              <a:rPr lang="es-MX" dirty="0"/>
              <a:t>Deberá realizar esta tarea en forma conjunta entre el CONAC, el comité consultivo, las unidades administrativas o instancias competentes en materia de contabilidad gubernamental y los entes públicos, utilizando los medios establecidos en los artículos 11,12,13 y 14 de la LGCG. </a:t>
            </a:r>
          </a:p>
        </p:txBody>
      </p:sp>
      <p:pic>
        <p:nvPicPr>
          <p:cNvPr id="6" name="Imagen 5" descr="CONTABILIDAD GUBERNAMENTAL EN MÉXICO - CUENTAS PÚBLICAS PRESUPUESTO ..."/>
          <p:cNvPicPr>
            <a:picLocks noChangeAspect="1"/>
          </p:cNvPicPr>
          <p:nvPr/>
        </p:nvPicPr>
        <p:blipFill>
          <a:blip r:embed="rId2"/>
          <a:stretch>
            <a:fillRect/>
          </a:stretch>
        </p:blipFill>
        <p:spPr>
          <a:xfrm>
            <a:off x="902369" y="288925"/>
            <a:ext cx="7507706" cy="2321928"/>
          </a:xfrm>
          <a:prstGeom prst="rect">
            <a:avLst/>
          </a:prstGeom>
        </p:spPr>
      </p:pic>
    </p:spTree>
    <p:extLst>
      <p:ext uri="{BB962C8B-B14F-4D97-AF65-F5344CB8AC3E}">
        <p14:creationId xmlns:p14="http://schemas.microsoft.com/office/powerpoint/2010/main" val="1431365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SISTEMA DE CONTABILIDAD GUBERNAMENTAL </a:t>
            </a:r>
          </a:p>
        </p:txBody>
      </p:sp>
      <p:graphicFrame>
        <p:nvGraphicFramePr>
          <p:cNvPr id="4" name="Marcador de contenido 3"/>
          <p:cNvGraphicFramePr>
            <a:graphicFrameLocks noGrp="1"/>
          </p:cNvGraphicFramePr>
          <p:nvPr>
            <p:ph idx="1"/>
            <p:extLst/>
          </p:nvPr>
        </p:nvGraphicFramePr>
        <p:xfrm>
          <a:off x="4039249" y="2917924"/>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40406" y="1930400"/>
            <a:ext cx="6096000" cy="2308324"/>
          </a:xfrm>
          <a:prstGeom prst="rect">
            <a:avLst/>
          </a:prstGeom>
        </p:spPr>
        <p:txBody>
          <a:bodyPr>
            <a:spAutoFit/>
          </a:bodyPr>
          <a:lstStyle/>
          <a:p>
            <a:pPr algn="just"/>
            <a:r>
              <a:rPr lang="es-MX" dirty="0"/>
              <a:t>El SCG estará conformado por el conjunto de registros, procedimientos, criterios e informes, estructurados sobre la base de principios técnicos comunes destinados a captar, valuar, registrar, clasificar, informar e interpretar, las transacciones, transformaciones y eventos que, derivados de la actividad económica, modifican la situación patrimonial del gobierno y de las finanzas públicas. </a:t>
            </a:r>
          </a:p>
        </p:txBody>
      </p:sp>
      <p:sp>
        <p:nvSpPr>
          <p:cNvPr id="6" name="Rectángulo 5"/>
          <p:cNvSpPr/>
          <p:nvPr/>
        </p:nvSpPr>
        <p:spPr>
          <a:xfrm>
            <a:off x="240406" y="6337696"/>
            <a:ext cx="6096000" cy="461665"/>
          </a:xfrm>
          <a:prstGeom prst="rect">
            <a:avLst/>
          </a:prstGeom>
        </p:spPr>
        <p:txBody>
          <a:bodyPr>
            <a:spAutoFit/>
          </a:bodyPr>
          <a:lstStyle/>
          <a:p>
            <a:pPr algn="just"/>
            <a:endParaRPr lang="es-MX" sz="1200" dirty="0"/>
          </a:p>
          <a:p>
            <a:pPr algn="just"/>
            <a:r>
              <a:rPr lang="es-MX" sz="1200" dirty="0"/>
              <a:t>Véase Art. 18 de Ley General de Contabilidad Gubernamental.</a:t>
            </a:r>
          </a:p>
        </p:txBody>
      </p:sp>
    </p:spTree>
    <p:extLst>
      <p:ext uri="{BB962C8B-B14F-4D97-AF65-F5344CB8AC3E}">
        <p14:creationId xmlns:p14="http://schemas.microsoft.com/office/powerpoint/2010/main" val="117659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14444"/>
          </a:xfrm>
        </p:spPr>
        <p:txBody>
          <a:bodyPr>
            <a:normAutofit fontScale="90000"/>
          </a:bodyPr>
          <a:lstStyle/>
          <a:p>
            <a:pPr algn="ctr"/>
            <a:r>
              <a:rPr lang="es-MX" dirty="0"/>
              <a:t>OBJETIVOS DEL SISTEMA DE CONTABILIDAD GUBERNAMENTAL</a:t>
            </a:r>
          </a:p>
        </p:txBody>
      </p:sp>
      <p:sp>
        <p:nvSpPr>
          <p:cNvPr id="3" name="Marcador de contenido 2"/>
          <p:cNvSpPr>
            <a:spLocks noGrp="1"/>
          </p:cNvSpPr>
          <p:nvPr>
            <p:ph idx="1"/>
          </p:nvPr>
        </p:nvSpPr>
        <p:spPr>
          <a:xfrm>
            <a:off x="677334" y="1611087"/>
            <a:ext cx="8596668" cy="4430276"/>
          </a:xfrm>
        </p:spPr>
        <p:txBody>
          <a:bodyPr/>
          <a:lstStyle/>
          <a:p>
            <a:endParaRPr lang="es-MX" dirty="0"/>
          </a:p>
          <a:p>
            <a:pPr algn="just"/>
            <a:r>
              <a:rPr lang="es-MX" sz="2800" dirty="0"/>
              <a:t>Registrar de manera automática, armónica, delimitada, específica y en tiempo real las operaciones contables y presupuestarias, propiciando con ello, el registro único, simultaneó y homogéneo.</a:t>
            </a:r>
          </a:p>
        </p:txBody>
      </p:sp>
      <p:pic>
        <p:nvPicPr>
          <p:cNvPr id="4" name="Imagen 3" descr="2013. buneat homogeneo.jpeg"/>
          <p:cNvPicPr>
            <a:picLocks noChangeAspect="1"/>
          </p:cNvPicPr>
          <p:nvPr/>
        </p:nvPicPr>
        <p:blipFill>
          <a:blip r:embed="rId2"/>
          <a:stretch>
            <a:fillRect/>
          </a:stretch>
        </p:blipFill>
        <p:spPr>
          <a:xfrm>
            <a:off x="3570514" y="4383314"/>
            <a:ext cx="5370286" cy="2206172"/>
          </a:xfrm>
          <a:prstGeom prst="rect">
            <a:avLst/>
          </a:prstGeom>
        </p:spPr>
      </p:pic>
    </p:spTree>
    <p:extLst>
      <p:ext uri="{BB962C8B-B14F-4D97-AF65-F5344CB8AC3E}">
        <p14:creationId xmlns:p14="http://schemas.microsoft.com/office/powerpoint/2010/main" val="459547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CARACTERÍSTICAS DEL SCG</a:t>
            </a:r>
          </a:p>
        </p:txBody>
      </p:sp>
      <p:sp>
        <p:nvSpPr>
          <p:cNvPr id="3" name="Marcador de contenido 2"/>
          <p:cNvSpPr>
            <a:spLocks noGrp="1"/>
          </p:cNvSpPr>
          <p:nvPr>
            <p:ph idx="1"/>
          </p:nvPr>
        </p:nvSpPr>
        <p:spPr/>
        <p:txBody>
          <a:bodyPr/>
          <a:lstStyle/>
          <a:p>
            <a:endParaRPr lang="es-MX" dirty="0"/>
          </a:p>
          <a:p>
            <a:pPr algn="just"/>
            <a:r>
              <a:rPr lang="es-MX" b="1" i="1" u="sng" dirty="0"/>
              <a:t>Ser único, uniforme e integrador </a:t>
            </a:r>
            <a:r>
              <a:rPr lang="es-MX" b="1" i="1" dirty="0"/>
              <a:t>.- </a:t>
            </a:r>
            <a:r>
              <a:rPr lang="es-MX" dirty="0"/>
              <a:t>Deberán constituirse tantos clasificadores como lo requieran los entes públicos, de acuerdo al componente de la administración ya sea central, descentralizada o para estatal, de tal forma que los registros contables tengan niveles de registro específico para cada uno y la estructura de codificación permita la integración de las cuentas.</a:t>
            </a:r>
          </a:p>
          <a:p>
            <a:pPr marL="0" indent="0" algn="just">
              <a:buNone/>
            </a:pPr>
            <a:endParaRPr lang="es-MX" dirty="0"/>
          </a:p>
          <a:p>
            <a:pPr marL="0" indent="0" algn="just">
              <a:buNone/>
            </a:pPr>
            <a:r>
              <a:rPr lang="es-MX" dirty="0"/>
              <a:t> Los clasificadores deberán contener conceptos y denominaciones uniformes                   de tal modo que se logre armonizar a nivel municipal el sistema de contabilidad.</a:t>
            </a:r>
          </a:p>
          <a:p>
            <a:endParaRPr lang="es-MX" dirty="0"/>
          </a:p>
        </p:txBody>
      </p:sp>
    </p:spTree>
    <p:extLst>
      <p:ext uri="{BB962C8B-B14F-4D97-AF65-F5344CB8AC3E}">
        <p14:creationId xmlns:p14="http://schemas.microsoft.com/office/powerpoint/2010/main" val="1763631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b="1" i="1" dirty="0"/>
          </a:p>
          <a:p>
            <a:r>
              <a:rPr lang="es-MX" b="1" i="1" u="sng" dirty="0"/>
              <a:t>Integrar en forma automática la operación contable del ejercicio presupuestario</a:t>
            </a:r>
          </a:p>
          <a:p>
            <a:endParaRPr lang="es-MX" b="1" i="1" u="sng" dirty="0"/>
          </a:p>
          <a:p>
            <a:r>
              <a:rPr lang="es-MX" dirty="0"/>
              <a:t>Se debe buscar la programación informática en los sistemas contables para efectos de lograr un registro automático de operaciones contables </a:t>
            </a:r>
            <a:r>
              <a:rPr lang="es-MX"/>
              <a:t>y presupuestarias. </a:t>
            </a:r>
            <a:endParaRPr lang="es-MX" dirty="0"/>
          </a:p>
          <a:p>
            <a:endParaRPr lang="es-MX" b="1" i="1" u="sng" dirty="0"/>
          </a:p>
          <a:p>
            <a:pPr marL="0" indent="0">
              <a:buNone/>
            </a:pPr>
            <a:endParaRPr lang="es-MX" b="1" i="1" u="sng" dirty="0"/>
          </a:p>
        </p:txBody>
      </p:sp>
    </p:spTree>
    <p:extLst>
      <p:ext uri="{BB962C8B-B14F-4D97-AF65-F5344CB8AC3E}">
        <p14:creationId xmlns:p14="http://schemas.microsoft.com/office/powerpoint/2010/main" val="428638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450761"/>
            <a:ext cx="9020458" cy="5590601"/>
          </a:xfrm>
        </p:spPr>
        <p:txBody>
          <a:bodyPr>
            <a:normAutofit/>
          </a:bodyPr>
          <a:lstStyle/>
          <a:p>
            <a:pPr marL="0" indent="0">
              <a:buNone/>
            </a:pPr>
            <a:r>
              <a:rPr lang="es-MX" dirty="0"/>
              <a:t>EL SCG  DEBERÁ:</a:t>
            </a:r>
          </a:p>
        </p:txBody>
      </p:sp>
      <p:graphicFrame>
        <p:nvGraphicFramePr>
          <p:cNvPr id="4" name="Diagrama 3"/>
          <p:cNvGraphicFramePr/>
          <p:nvPr>
            <p:extLst>
              <p:ext uri="{D42A27DB-BD31-4B8C-83A1-F6EECF244321}">
                <p14:modId xmlns:p14="http://schemas.microsoft.com/office/powerpoint/2010/main" val="176340510"/>
              </p:ext>
            </p:extLst>
          </p:nvPr>
        </p:nvGraphicFramePr>
        <p:xfrm>
          <a:off x="834264" y="872198"/>
          <a:ext cx="10756721" cy="6682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2231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CONTABILIDAD GUBERNAMENTAL </a:t>
            </a:r>
          </a:p>
        </p:txBody>
      </p:sp>
      <p:sp>
        <p:nvSpPr>
          <p:cNvPr id="3" name="Marcador de contenido 2"/>
          <p:cNvSpPr>
            <a:spLocks noGrp="1"/>
          </p:cNvSpPr>
          <p:nvPr>
            <p:ph idx="1"/>
          </p:nvPr>
        </p:nvSpPr>
        <p:spPr>
          <a:xfrm>
            <a:off x="409074" y="1588169"/>
            <a:ext cx="8864928" cy="4453194"/>
          </a:xfrm>
        </p:spPr>
        <p:txBody>
          <a:bodyPr>
            <a:normAutofit/>
          </a:bodyPr>
          <a:lstStyle/>
          <a:p>
            <a:r>
              <a:rPr lang="es-MX" dirty="0"/>
              <a:t>Ley General de Contabilidad Gubernamental</a:t>
            </a:r>
          </a:p>
          <a:p>
            <a:endParaRPr lang="es-MX" dirty="0"/>
          </a:p>
          <a:p>
            <a:r>
              <a:rPr lang="es-MX" dirty="0"/>
              <a:t>Normas de Información Financiera Gubernamental </a:t>
            </a:r>
          </a:p>
          <a:p>
            <a:r>
              <a:rPr lang="es-MX" dirty="0"/>
              <a:t>(Consejo Nacional de Armonización Contable)</a:t>
            </a:r>
          </a:p>
          <a:p>
            <a:endParaRPr lang="es-MX" dirty="0"/>
          </a:p>
          <a:p>
            <a:r>
              <a:rPr lang="es-MX" dirty="0"/>
              <a:t>Cuenta de la Hacienda Pública General</a:t>
            </a:r>
          </a:p>
          <a:p>
            <a:endParaRPr lang="es-MX" dirty="0"/>
          </a:p>
          <a:p>
            <a:r>
              <a:rPr lang="es-MX" dirty="0"/>
              <a:t>Informe de ejecución del Plan Nacional de Desarrollo </a:t>
            </a:r>
          </a:p>
          <a:p>
            <a:endParaRPr lang="es-MX" dirty="0"/>
          </a:p>
          <a:p>
            <a:r>
              <a:rPr lang="es-MX" dirty="0"/>
              <a:t>Informe del Avance de Gestión Financiera</a:t>
            </a:r>
          </a:p>
        </p:txBody>
      </p:sp>
      <p:pic>
        <p:nvPicPr>
          <p:cNvPr id="4" name="Imagen 3" descr="CONTABILIDAD GUBERNAMENTAL EN MÉXICO - CUENTAS PÚBLICAS PRESUPUESTO ..."/>
          <p:cNvPicPr>
            <a:picLocks noChangeAspect="1"/>
          </p:cNvPicPr>
          <p:nvPr/>
        </p:nvPicPr>
        <p:blipFill>
          <a:blip r:embed="rId2"/>
          <a:stretch>
            <a:fillRect/>
          </a:stretch>
        </p:blipFill>
        <p:spPr>
          <a:xfrm>
            <a:off x="6327475" y="1503947"/>
            <a:ext cx="3106285" cy="3934325"/>
          </a:xfrm>
          <a:prstGeom prst="rect">
            <a:avLst/>
          </a:prstGeom>
        </p:spPr>
      </p:pic>
    </p:spTree>
    <p:extLst>
      <p:ext uri="{BB962C8B-B14F-4D97-AF65-F5344CB8AC3E}">
        <p14:creationId xmlns:p14="http://schemas.microsoft.com/office/powerpoint/2010/main" val="3172276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POSTULADOS BÁSICOS DE LA CONTABILIDAD GUBERNAMENTAL PBCG</a:t>
            </a:r>
          </a:p>
        </p:txBody>
      </p:sp>
      <p:sp>
        <p:nvSpPr>
          <p:cNvPr id="3" name="Marcador de contenido 2"/>
          <p:cNvSpPr>
            <a:spLocks noGrp="1"/>
          </p:cNvSpPr>
          <p:nvPr>
            <p:ph idx="1"/>
          </p:nvPr>
        </p:nvSpPr>
        <p:spPr/>
        <p:txBody>
          <a:bodyPr>
            <a:normAutofit/>
          </a:bodyPr>
          <a:lstStyle/>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endParaRPr lang="es-MX" sz="1200" dirty="0"/>
          </a:p>
          <a:p>
            <a:pPr marL="0" indent="0">
              <a:buNone/>
            </a:pPr>
            <a:r>
              <a:rPr lang="es-MX" sz="1200" dirty="0"/>
              <a:t>Véase ACUERDO por el que se emiten los postulados básicos de contabilidad gubernamental en diario oficial de la federación.</a:t>
            </a:r>
          </a:p>
          <a:p>
            <a:endParaRPr lang="es-MX" sz="1200" dirty="0"/>
          </a:p>
        </p:txBody>
      </p:sp>
      <p:graphicFrame>
        <p:nvGraphicFramePr>
          <p:cNvPr id="4" name="Tabla 3"/>
          <p:cNvGraphicFramePr>
            <a:graphicFrameLocks noGrp="1"/>
          </p:cNvGraphicFramePr>
          <p:nvPr>
            <p:extLst>
              <p:ext uri="{D42A27DB-BD31-4B8C-83A1-F6EECF244321}">
                <p14:modId xmlns:p14="http://schemas.microsoft.com/office/powerpoint/2010/main" val="3694813214"/>
              </p:ext>
            </p:extLst>
          </p:nvPr>
        </p:nvGraphicFramePr>
        <p:xfrm>
          <a:off x="886265" y="1930400"/>
          <a:ext cx="8539089" cy="3130062"/>
        </p:xfrm>
        <a:graphic>
          <a:graphicData uri="http://schemas.openxmlformats.org/drawingml/2006/table">
            <a:tbl>
              <a:tblPr/>
              <a:tblGrid>
                <a:gridCol w="8102921">
                  <a:extLst>
                    <a:ext uri="{9D8B030D-6E8A-4147-A177-3AD203B41FA5}">
                      <a16:colId xmlns:a16="http://schemas.microsoft.com/office/drawing/2014/main" val="20000"/>
                    </a:ext>
                  </a:extLst>
                </a:gridCol>
                <a:gridCol w="436168">
                  <a:extLst>
                    <a:ext uri="{9D8B030D-6E8A-4147-A177-3AD203B41FA5}">
                      <a16:colId xmlns:a16="http://schemas.microsoft.com/office/drawing/2014/main" val="20001"/>
                    </a:ext>
                  </a:extLst>
                </a:gridCol>
              </a:tblGrid>
              <a:tr h="1392702">
                <a:tc>
                  <a:txBody>
                    <a:bodyPr/>
                    <a:lstStyle/>
                    <a:p>
                      <a:pPr marL="0" indent="0" algn="just" fontAlgn="t">
                        <a:spcAft>
                          <a:spcPts val="505"/>
                        </a:spcAft>
                      </a:pPr>
                      <a:r>
                        <a:rPr lang="es-MX" sz="1800" dirty="0">
                          <a:solidFill>
                            <a:srgbClr val="000000"/>
                          </a:solidFill>
                          <a:effectLst/>
                          <a:latin typeface="Arial" panose="020B0604020202020204" pitchFamily="34" charset="0"/>
                        </a:rPr>
                        <a:t>Son los elementos fundamentales que configuran el Sistema de Contabilidad Gubernamental (SCG),teniendo incidencia en la identificación, el análisis, la interpretación, la captación, el procesamiento y el reconocimiento de las transformaciones, transacciones y otros eventos que afectan el ente público.</a:t>
                      </a:r>
                      <a:endParaRPr lang="es-MX" sz="1800" dirty="0">
                        <a:solidFill>
                          <a:srgbClr val="000000"/>
                        </a:solidFill>
                        <a:effectLst/>
                        <a:latin typeface="dialog"/>
                      </a:endParaRPr>
                    </a:p>
                  </a:txBody>
                  <a:tcPr marL="27305" marR="27305">
                    <a:lnL>
                      <a:noFill/>
                    </a:lnL>
                    <a:lnR>
                      <a:noFill/>
                    </a:lnR>
                    <a:lnT>
                      <a:noFill/>
                    </a:lnT>
                    <a:lnB>
                      <a:noFill/>
                    </a:lnB>
                    <a:solidFill>
                      <a:srgbClr val="FFFFFF"/>
                    </a:solidFill>
                  </a:tcPr>
                </a:tc>
                <a:tc>
                  <a:txBody>
                    <a:bodyPr/>
                    <a:lstStyle/>
                    <a:p>
                      <a:pPr marL="0" indent="0" algn="ctr" fontAlgn="t">
                        <a:spcAft>
                          <a:spcPts val="505"/>
                        </a:spcAft>
                      </a:pPr>
                      <a:r>
                        <a:rPr lang="es-MX" sz="900">
                          <a:solidFill>
                            <a:srgbClr val="000000"/>
                          </a:solidFill>
                          <a:effectLst/>
                          <a:latin typeface="Arial" panose="020B0604020202020204" pitchFamily="34" charset="0"/>
                        </a:rPr>
                        <a:t>1</a:t>
                      </a:r>
                      <a:br>
                        <a:rPr lang="es-MX" sz="900">
                          <a:solidFill>
                            <a:srgbClr val="000000"/>
                          </a:solidFill>
                          <a:effectLst/>
                          <a:latin typeface="dialog"/>
                        </a:rPr>
                      </a:br>
                      <a:endParaRPr lang="es-MX" sz="900">
                        <a:solidFill>
                          <a:srgbClr val="000000"/>
                        </a:solidFill>
                        <a:effectLst/>
                        <a:latin typeface="dialog"/>
                      </a:endParaRPr>
                    </a:p>
                  </a:txBody>
                  <a:tcPr marL="27305" marR="27305">
                    <a:lnL>
                      <a:noFill/>
                    </a:lnL>
                    <a:lnR>
                      <a:noFill/>
                    </a:lnR>
                    <a:lnT>
                      <a:noFill/>
                    </a:lnT>
                    <a:lnB>
                      <a:noFill/>
                    </a:lnB>
                    <a:solidFill>
                      <a:srgbClr val="FFFFFF"/>
                    </a:solidFill>
                  </a:tcPr>
                </a:tc>
                <a:extLst>
                  <a:ext uri="{0D108BD9-81ED-4DB2-BD59-A6C34878D82A}">
                    <a16:rowId xmlns:a16="http://schemas.microsoft.com/office/drawing/2014/main" val="10000"/>
                  </a:ext>
                </a:extLst>
              </a:tr>
              <a:tr h="1392702">
                <a:tc>
                  <a:txBody>
                    <a:bodyPr/>
                    <a:lstStyle/>
                    <a:p>
                      <a:pPr marL="0" indent="0" algn="just" fontAlgn="t">
                        <a:spcAft>
                          <a:spcPts val="505"/>
                        </a:spcAft>
                      </a:pPr>
                      <a:r>
                        <a:rPr lang="es-MX" sz="1800" dirty="0">
                          <a:solidFill>
                            <a:srgbClr val="000000"/>
                          </a:solidFill>
                          <a:effectLst/>
                          <a:latin typeface="Arial" panose="020B0604020202020204" pitchFamily="34" charset="0"/>
                        </a:rPr>
                        <a:t>Los postulados sustentan de manera técnica el registro de las operaciones, la elaboración y presentación de estados financieros; basados en su razonamiento, eficiencia demostrada, respaldo</a:t>
                      </a:r>
                      <a:r>
                        <a:rPr lang="es-MX" sz="1800" baseline="0" dirty="0">
                          <a:solidFill>
                            <a:srgbClr val="000000"/>
                          </a:solidFill>
                          <a:effectLst/>
                          <a:latin typeface="Arial" panose="020B0604020202020204" pitchFamily="34" charset="0"/>
                        </a:rPr>
                        <a:t> </a:t>
                      </a:r>
                      <a:r>
                        <a:rPr lang="es-MX" sz="1800" dirty="0">
                          <a:solidFill>
                            <a:srgbClr val="000000"/>
                          </a:solidFill>
                          <a:effectLst/>
                          <a:latin typeface="Arial" panose="020B0604020202020204" pitchFamily="34" charset="0"/>
                        </a:rPr>
                        <a:t>en legislación especializada y aplicación de la Ley General de Contabilidad Gubernamental (Ley de Contabilidad), con la finalidad de uniformar los métodos, procedimientos y prácticas contables.</a:t>
                      </a:r>
                      <a:endParaRPr lang="es-MX" sz="1800" dirty="0">
                        <a:solidFill>
                          <a:srgbClr val="000000"/>
                        </a:solidFill>
                        <a:effectLst/>
                        <a:latin typeface="dialog"/>
                      </a:endParaRPr>
                    </a:p>
                  </a:txBody>
                  <a:tcPr marL="27305" marR="27305">
                    <a:lnL>
                      <a:noFill/>
                    </a:lnL>
                    <a:lnR>
                      <a:noFill/>
                    </a:lnR>
                    <a:lnT>
                      <a:noFill/>
                    </a:lnT>
                    <a:lnB>
                      <a:noFill/>
                    </a:lnB>
                    <a:solidFill>
                      <a:srgbClr val="FFFFFF"/>
                    </a:solidFill>
                  </a:tcPr>
                </a:tc>
                <a:tc>
                  <a:txBody>
                    <a:bodyPr/>
                    <a:lstStyle/>
                    <a:p>
                      <a:endParaRPr lang="es-MX" dirty="0"/>
                    </a:p>
                  </a:txBody>
                  <a:tcPr>
                    <a:lnL>
                      <a:noFill/>
                    </a:lnL>
                    <a:lnT>
                      <a:noFill/>
                    </a:lnT>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02486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526194683"/>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a:xfrm>
            <a:off x="677863" y="286044"/>
            <a:ext cx="9915638" cy="1320800"/>
          </a:xfrm>
        </p:spPr>
        <p:txBody>
          <a:bodyPr/>
          <a:lstStyle/>
          <a:p>
            <a:pPr algn="ctr"/>
            <a:r>
              <a:rPr lang="es-MX" dirty="0"/>
              <a:t>POSTULADOS BÁSICOS DE LA CONTABILIDAD GUBERNAMENTAL PBCG</a:t>
            </a:r>
          </a:p>
        </p:txBody>
      </p:sp>
      <p:sp>
        <p:nvSpPr>
          <p:cNvPr id="6" name="Rectángulo 5"/>
          <p:cNvSpPr/>
          <p:nvPr/>
        </p:nvSpPr>
        <p:spPr>
          <a:xfrm>
            <a:off x="677863" y="6318770"/>
            <a:ext cx="9373773" cy="276999"/>
          </a:xfrm>
          <a:prstGeom prst="rect">
            <a:avLst/>
          </a:prstGeom>
        </p:spPr>
        <p:txBody>
          <a:bodyPr wrap="square">
            <a:spAutoFit/>
          </a:bodyPr>
          <a:lstStyle/>
          <a:p>
            <a:r>
              <a:rPr lang="es-MX" sz="1200" dirty="0"/>
              <a:t>Véase ACUERDO por el que se emiten los postulados básicos de contabilidad gubernamental en diario oficial de la federación.</a:t>
            </a:r>
          </a:p>
        </p:txBody>
      </p:sp>
    </p:spTree>
    <p:extLst>
      <p:ext uri="{BB962C8B-B14F-4D97-AF65-F5344CB8AC3E}">
        <p14:creationId xmlns:p14="http://schemas.microsoft.com/office/powerpoint/2010/main" val="585511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a:xfrm>
            <a:off x="677863" y="286044"/>
            <a:ext cx="9915638" cy="1320800"/>
          </a:xfrm>
        </p:spPr>
        <p:txBody>
          <a:bodyPr/>
          <a:lstStyle/>
          <a:p>
            <a:pPr algn="ctr"/>
            <a:r>
              <a:rPr lang="es-MX" dirty="0"/>
              <a:t>POSTULADOS BÁSICOS DE LA CONTABILIDAD GUBERNAMENTAL PBCG</a:t>
            </a:r>
          </a:p>
        </p:txBody>
      </p:sp>
      <p:sp>
        <p:nvSpPr>
          <p:cNvPr id="6" name="Rectángulo 5"/>
          <p:cNvSpPr/>
          <p:nvPr/>
        </p:nvSpPr>
        <p:spPr>
          <a:xfrm>
            <a:off x="677863" y="6318770"/>
            <a:ext cx="9373773" cy="276999"/>
          </a:xfrm>
          <a:prstGeom prst="rect">
            <a:avLst/>
          </a:prstGeom>
        </p:spPr>
        <p:txBody>
          <a:bodyPr wrap="square">
            <a:spAutoFit/>
          </a:bodyPr>
          <a:lstStyle/>
          <a:p>
            <a:r>
              <a:rPr lang="es-MX" sz="1200" dirty="0"/>
              <a:t>Véase ACUERDO por el que se emiten los postulados básicos de contabilidad gubernamental en diario oficial de la federación.</a:t>
            </a:r>
          </a:p>
        </p:txBody>
      </p:sp>
    </p:spTree>
    <p:extLst>
      <p:ext uri="{BB962C8B-B14F-4D97-AF65-F5344CB8AC3E}">
        <p14:creationId xmlns:p14="http://schemas.microsoft.com/office/powerpoint/2010/main" val="4124115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79576" y="188640"/>
            <a:ext cx="7772400" cy="576064"/>
          </a:xfrm>
        </p:spPr>
        <p:txBody>
          <a:bodyPr>
            <a:normAutofit/>
          </a:bodyPr>
          <a:lstStyle/>
          <a:p>
            <a:r>
              <a:rPr lang="es-MX" sz="2400" dirty="0"/>
              <a:t>Necesidades de información financiera de los usuarios</a:t>
            </a:r>
          </a:p>
        </p:txBody>
      </p:sp>
      <p:sp>
        <p:nvSpPr>
          <p:cNvPr id="6" name="5 CuadroTexto"/>
          <p:cNvSpPr txBox="1"/>
          <p:nvPr/>
        </p:nvSpPr>
        <p:spPr>
          <a:xfrm>
            <a:off x="6312024" y="1033200"/>
            <a:ext cx="2592288" cy="400110"/>
          </a:xfrm>
          <a:prstGeom prst="rect">
            <a:avLst/>
          </a:prstGeom>
          <a:noFill/>
        </p:spPr>
        <p:txBody>
          <a:bodyPr wrap="square" rtlCol="0">
            <a:spAutoFit/>
          </a:bodyPr>
          <a:lstStyle/>
          <a:p>
            <a:r>
              <a:rPr lang="es-MX" sz="2000" dirty="0"/>
              <a:t>Toma de Decisiones</a:t>
            </a:r>
          </a:p>
        </p:txBody>
      </p:sp>
      <p:sp>
        <p:nvSpPr>
          <p:cNvPr id="7" name="6 CuadroTexto"/>
          <p:cNvSpPr txBox="1"/>
          <p:nvPr/>
        </p:nvSpPr>
        <p:spPr>
          <a:xfrm>
            <a:off x="2063552" y="1033200"/>
            <a:ext cx="3312368" cy="400110"/>
          </a:xfrm>
          <a:prstGeom prst="rect">
            <a:avLst/>
          </a:prstGeom>
          <a:noFill/>
        </p:spPr>
        <p:txBody>
          <a:bodyPr wrap="square" rtlCol="0">
            <a:spAutoFit/>
          </a:bodyPr>
          <a:lstStyle/>
          <a:p>
            <a:r>
              <a:rPr lang="es-MX" sz="2000" dirty="0"/>
              <a:t>Requerimientos de usuarios</a:t>
            </a:r>
          </a:p>
        </p:txBody>
      </p:sp>
      <p:sp>
        <p:nvSpPr>
          <p:cNvPr id="8" name="7 CuadroTexto"/>
          <p:cNvSpPr txBox="1"/>
          <p:nvPr/>
        </p:nvSpPr>
        <p:spPr>
          <a:xfrm>
            <a:off x="1817771" y="2060849"/>
            <a:ext cx="3558149" cy="10156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MX" sz="2000" dirty="0"/>
              <a:t>El H. Congreso de la Unión y las legislaturas de las Entidades Fed. de los Estados</a:t>
            </a:r>
          </a:p>
        </p:txBody>
      </p:sp>
      <p:sp>
        <p:nvSpPr>
          <p:cNvPr id="9" name="8 CuadroTexto"/>
          <p:cNvSpPr txBox="1"/>
          <p:nvPr/>
        </p:nvSpPr>
        <p:spPr>
          <a:xfrm>
            <a:off x="1877286" y="3162453"/>
            <a:ext cx="3498636" cy="13234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MX" sz="2000" dirty="0"/>
              <a:t>Auditoría Superior de la Federación (ASF), entidades estatales de fiscalización, y órganos internos de control</a:t>
            </a:r>
          </a:p>
        </p:txBody>
      </p:sp>
      <p:sp>
        <p:nvSpPr>
          <p:cNvPr id="10" name="9 CuadroTexto"/>
          <p:cNvSpPr txBox="1"/>
          <p:nvPr/>
        </p:nvSpPr>
        <p:spPr>
          <a:xfrm>
            <a:off x="2211818" y="4666355"/>
            <a:ext cx="2304256"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s-MX" dirty="0"/>
              <a:t>Entes públicos</a:t>
            </a:r>
          </a:p>
        </p:txBody>
      </p:sp>
      <p:cxnSp>
        <p:nvCxnSpPr>
          <p:cNvPr id="12" name="11 Conector recto de flecha"/>
          <p:cNvCxnSpPr>
            <a:endCxn id="7" idx="0"/>
          </p:cNvCxnSpPr>
          <p:nvPr/>
        </p:nvCxnSpPr>
        <p:spPr>
          <a:xfrm>
            <a:off x="3719736" y="692696"/>
            <a:ext cx="0" cy="340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7212124" y="692696"/>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3719736" y="692696"/>
            <a:ext cx="34923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5015880" y="692696"/>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2211818" y="6165304"/>
            <a:ext cx="2952328"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s-MX" dirty="0"/>
              <a:t>Público en General</a:t>
            </a:r>
          </a:p>
        </p:txBody>
      </p:sp>
      <p:sp>
        <p:nvSpPr>
          <p:cNvPr id="26" name="25 CuadroTexto"/>
          <p:cNvSpPr txBox="1"/>
          <p:nvPr/>
        </p:nvSpPr>
        <p:spPr>
          <a:xfrm>
            <a:off x="2189566" y="5380845"/>
            <a:ext cx="2952328" cy="646331"/>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just"/>
            <a:r>
              <a:rPr lang="es-MX" dirty="0"/>
              <a:t>Entidades que proveen financiamiento</a:t>
            </a:r>
          </a:p>
        </p:txBody>
      </p:sp>
      <p:cxnSp>
        <p:nvCxnSpPr>
          <p:cNvPr id="28" name="27 Conector angular"/>
          <p:cNvCxnSpPr>
            <a:stCxn id="7" idx="2"/>
            <a:endCxn id="8" idx="1"/>
          </p:cNvCxnSpPr>
          <p:nvPr/>
        </p:nvCxnSpPr>
        <p:spPr>
          <a:xfrm rot="5400000">
            <a:off x="2201069" y="1050013"/>
            <a:ext cx="1135371" cy="1901965"/>
          </a:xfrm>
          <a:prstGeom prst="bentConnector4">
            <a:avLst>
              <a:gd name="adj1" fmla="val 27636"/>
              <a:gd name="adj2" fmla="val 112019"/>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1847528" y="2568680"/>
            <a:ext cx="0" cy="37812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1877286" y="3822330"/>
            <a:ext cx="216024"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1877286" y="4851021"/>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a:off x="1847528" y="6349970"/>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8" idx="3"/>
          </p:cNvCxnSpPr>
          <p:nvPr/>
        </p:nvCxnSpPr>
        <p:spPr>
          <a:xfrm>
            <a:off x="5375920" y="2568681"/>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43 Conector recto de flecha"/>
          <p:cNvCxnSpPr/>
          <p:nvPr/>
        </p:nvCxnSpPr>
        <p:spPr>
          <a:xfrm>
            <a:off x="5375920" y="3680157"/>
            <a:ext cx="5926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a:off x="5375920" y="4850084"/>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5375920" y="5627585"/>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p:nvPr/>
        </p:nvCxnSpPr>
        <p:spPr>
          <a:xfrm>
            <a:off x="5375920" y="6349970"/>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54 CuadroTexto"/>
          <p:cNvSpPr txBox="1"/>
          <p:nvPr/>
        </p:nvSpPr>
        <p:spPr>
          <a:xfrm>
            <a:off x="6194826" y="2245513"/>
            <a:ext cx="424847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dirty="0"/>
              <a:t>Conocer, revisar y aprobar el presupuesto y la cuenta pública</a:t>
            </a:r>
          </a:p>
        </p:txBody>
      </p:sp>
      <p:sp>
        <p:nvSpPr>
          <p:cNvPr id="56" name="55 CuadroTexto"/>
          <p:cNvSpPr txBox="1"/>
          <p:nvPr/>
        </p:nvSpPr>
        <p:spPr>
          <a:xfrm>
            <a:off x="6168008" y="3495492"/>
            <a:ext cx="4258700"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dirty="0"/>
              <a:t>Revisión y fiscalización de la información  financiera</a:t>
            </a:r>
          </a:p>
        </p:txBody>
      </p:sp>
      <p:sp>
        <p:nvSpPr>
          <p:cNvPr id="57" name="56 CuadroTexto"/>
          <p:cNvSpPr txBox="1"/>
          <p:nvPr/>
        </p:nvSpPr>
        <p:spPr>
          <a:xfrm>
            <a:off x="6178236" y="4204690"/>
            <a:ext cx="4248472" cy="923330"/>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just"/>
            <a:r>
              <a:rPr lang="es-MX" dirty="0"/>
              <a:t>Eval., seguimiento y control interno a sus operaciones; preparar estados y reportes para conocer su situación</a:t>
            </a:r>
          </a:p>
        </p:txBody>
      </p:sp>
      <p:sp>
        <p:nvSpPr>
          <p:cNvPr id="58" name="57 CuadroTexto"/>
          <p:cNvSpPr txBox="1"/>
          <p:nvPr/>
        </p:nvSpPr>
        <p:spPr>
          <a:xfrm>
            <a:off x="6178236" y="5312687"/>
            <a:ext cx="4248472"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dirty="0"/>
              <a:t>Califican la calidad crediticia de los entes públicos</a:t>
            </a:r>
          </a:p>
        </p:txBody>
      </p:sp>
      <p:sp>
        <p:nvSpPr>
          <p:cNvPr id="59" name="58 CuadroTexto"/>
          <p:cNvSpPr txBox="1"/>
          <p:nvPr/>
        </p:nvSpPr>
        <p:spPr>
          <a:xfrm>
            <a:off x="5554222" y="6165304"/>
            <a:ext cx="5218095" cy="36933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pPr algn="just"/>
            <a:r>
              <a:rPr lang="es-MX" dirty="0"/>
              <a:t>Demanda de información contable de los entes</a:t>
            </a:r>
          </a:p>
        </p:txBody>
      </p:sp>
    </p:spTree>
    <p:extLst>
      <p:ext uri="{BB962C8B-B14F-4D97-AF65-F5344CB8AC3E}">
        <p14:creationId xmlns:p14="http://schemas.microsoft.com/office/powerpoint/2010/main" val="1947301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634082"/>
          </a:xfrm>
        </p:spPr>
        <p:txBody>
          <a:bodyPr>
            <a:noAutofit/>
          </a:bodyPr>
          <a:lstStyle/>
          <a:p>
            <a:br>
              <a:rPr lang="es-MX" sz="2400" dirty="0"/>
            </a:br>
            <a:r>
              <a:rPr lang="es-MX" sz="2400" dirty="0"/>
              <a:t>Cualidades de la información financiera a producir </a:t>
            </a:r>
          </a:p>
        </p:txBody>
      </p:sp>
      <p:sp>
        <p:nvSpPr>
          <p:cNvPr id="4" name="3 CuadroTexto"/>
          <p:cNvSpPr txBox="1"/>
          <p:nvPr/>
        </p:nvSpPr>
        <p:spPr>
          <a:xfrm>
            <a:off x="4871864" y="1146595"/>
            <a:ext cx="2736304" cy="707886"/>
          </a:xfrm>
          <a:prstGeom prst="rect">
            <a:avLst/>
          </a:prstGeom>
          <a:noFill/>
        </p:spPr>
        <p:txBody>
          <a:bodyPr wrap="square" rtlCol="0">
            <a:spAutoFit/>
          </a:bodyPr>
          <a:lstStyle/>
          <a:p>
            <a:r>
              <a:rPr lang="es-MX" sz="2000" dirty="0"/>
              <a:t>Características cualitativas.</a:t>
            </a:r>
          </a:p>
        </p:txBody>
      </p:sp>
      <p:sp>
        <p:nvSpPr>
          <p:cNvPr id="5" name="4 CuadroTexto"/>
          <p:cNvSpPr txBox="1"/>
          <p:nvPr/>
        </p:nvSpPr>
        <p:spPr>
          <a:xfrm>
            <a:off x="2207568" y="1590619"/>
            <a:ext cx="2016224" cy="95410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just"/>
            <a:r>
              <a:rPr lang="es-MX" sz="2000" dirty="0"/>
              <a:t>Elaboración</a:t>
            </a:r>
            <a:r>
              <a:rPr lang="es-MX" dirty="0"/>
              <a:t> de los estados financieros</a:t>
            </a:r>
          </a:p>
        </p:txBody>
      </p:sp>
      <p:sp>
        <p:nvSpPr>
          <p:cNvPr id="6" name="5 CuadroTexto"/>
          <p:cNvSpPr txBox="1"/>
          <p:nvPr/>
        </p:nvSpPr>
        <p:spPr>
          <a:xfrm>
            <a:off x="3611724" y="2420889"/>
            <a:ext cx="2520280" cy="1015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just"/>
            <a:r>
              <a:rPr lang="es-MX" sz="2000" dirty="0"/>
              <a:t>Se establecen  guías para seleccionar los métodos contables</a:t>
            </a:r>
          </a:p>
        </p:txBody>
      </p:sp>
      <p:sp>
        <p:nvSpPr>
          <p:cNvPr id="7" name="6 CuadroTexto"/>
          <p:cNvSpPr txBox="1"/>
          <p:nvPr/>
        </p:nvSpPr>
        <p:spPr>
          <a:xfrm>
            <a:off x="4655841" y="3717033"/>
            <a:ext cx="3844133"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a:t>Atender a los objetivos para proporcionar información útil para sustentar la toma de decisiones</a:t>
            </a:r>
          </a:p>
        </p:txBody>
      </p:sp>
      <p:sp>
        <p:nvSpPr>
          <p:cNvPr id="8" name="7 CuadroTexto"/>
          <p:cNvSpPr txBox="1"/>
          <p:nvPr/>
        </p:nvSpPr>
        <p:spPr>
          <a:xfrm>
            <a:off x="6240016" y="5085184"/>
            <a:ext cx="4104456" cy="163121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sz="2000" dirty="0"/>
              <a:t>Facilitar el seguimiento, control, evaluación, rendición de cuentas y fiscalización de los recursos públicos por parte de los órganos facultados por ley </a:t>
            </a:r>
          </a:p>
        </p:txBody>
      </p:sp>
    </p:spTree>
    <p:extLst>
      <p:ext uri="{BB962C8B-B14F-4D97-AF65-F5344CB8AC3E}">
        <p14:creationId xmlns:p14="http://schemas.microsoft.com/office/powerpoint/2010/main" val="3963799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537856" y="823913"/>
            <a:ext cx="7707066" cy="461665"/>
          </a:xfrm>
          <a:prstGeom prst="rect">
            <a:avLst/>
          </a:prstGeom>
          <a:noFill/>
        </p:spPr>
        <p:txBody>
          <a:bodyPr wrap="square" rtlCol="0">
            <a:spAutoFit/>
          </a:bodyPr>
          <a:lstStyle/>
          <a:p>
            <a:r>
              <a:rPr lang="es-MX" sz="2400" b="1" dirty="0"/>
              <a:t>Propósito de la Contabilidad Gubernamental.</a:t>
            </a:r>
          </a:p>
        </p:txBody>
      </p:sp>
      <p:sp>
        <p:nvSpPr>
          <p:cNvPr id="6" name="5 CuadroTexto"/>
          <p:cNvSpPr txBox="1"/>
          <p:nvPr/>
        </p:nvSpPr>
        <p:spPr>
          <a:xfrm>
            <a:off x="1357746" y="1844824"/>
            <a:ext cx="7342910" cy="1508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just"/>
            <a:r>
              <a:rPr lang="es-MX" dirty="0"/>
              <a:t>Generar información que tenga validez y relevancia en los ámbitos de los entes públicos, que sea confiable y </a:t>
            </a:r>
            <a:r>
              <a:rPr lang="es-MX" sz="2000" dirty="0"/>
              <a:t>comparable</a:t>
            </a:r>
            <a:r>
              <a:rPr lang="es-MX" dirty="0"/>
              <a:t>, que responda a las necesidades y requisitos de la rendición de cuentas, de la fiscalización, aporte de certeza y transparencia a la gestión financiera gubernamental. </a:t>
            </a:r>
          </a:p>
        </p:txBody>
      </p:sp>
    </p:spTree>
    <p:extLst>
      <p:ext uri="{BB962C8B-B14F-4D97-AF65-F5344CB8AC3E}">
        <p14:creationId xmlns:p14="http://schemas.microsoft.com/office/powerpoint/2010/main" val="2650839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400" dirty="0"/>
              <a:t>La información debe cumplir con lo siguiente: </a:t>
            </a:r>
          </a:p>
        </p:txBody>
      </p:sp>
      <p:sp>
        <p:nvSpPr>
          <p:cNvPr id="5" name="4 CuadroTexto"/>
          <p:cNvSpPr txBox="1"/>
          <p:nvPr/>
        </p:nvSpPr>
        <p:spPr>
          <a:xfrm>
            <a:off x="1667508" y="1916832"/>
            <a:ext cx="2016224" cy="400110"/>
          </a:xfrm>
          <a:prstGeom prst="rect">
            <a:avLst/>
          </a:prstGeom>
          <a:noFill/>
        </p:spPr>
        <p:txBody>
          <a:bodyPr wrap="square" rtlCol="0">
            <a:spAutoFit/>
          </a:bodyPr>
          <a:lstStyle/>
          <a:p>
            <a:r>
              <a:rPr lang="es-MX" sz="2000" dirty="0"/>
              <a:t>UTILIDAD</a:t>
            </a:r>
          </a:p>
        </p:txBody>
      </p:sp>
      <p:sp>
        <p:nvSpPr>
          <p:cNvPr id="6" name="5 CuadroTexto"/>
          <p:cNvSpPr txBox="1"/>
          <p:nvPr/>
        </p:nvSpPr>
        <p:spPr>
          <a:xfrm>
            <a:off x="1667507" y="3388350"/>
            <a:ext cx="2088232" cy="400110"/>
          </a:xfrm>
          <a:prstGeom prst="rect">
            <a:avLst/>
          </a:prstGeom>
          <a:noFill/>
        </p:spPr>
        <p:txBody>
          <a:bodyPr wrap="square" rtlCol="0">
            <a:spAutoFit/>
          </a:bodyPr>
          <a:lstStyle/>
          <a:p>
            <a:r>
              <a:rPr lang="es-MX" sz="2000" dirty="0"/>
              <a:t>CONFIABILIDAD</a:t>
            </a:r>
          </a:p>
        </p:txBody>
      </p:sp>
      <p:sp>
        <p:nvSpPr>
          <p:cNvPr id="11" name="10 CuadroTexto"/>
          <p:cNvSpPr txBox="1"/>
          <p:nvPr/>
        </p:nvSpPr>
        <p:spPr>
          <a:xfrm>
            <a:off x="3756810" y="1916833"/>
            <a:ext cx="6659671" cy="13234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MX" sz="2000" dirty="0"/>
              <a:t>debe proveer de datos que sirvan a los propósitos de quienes la utilizan; es decir, satisfacer las necesidades de los diferentes usuarios, relativas a la gestión financiera de los entes públicos</a:t>
            </a:r>
          </a:p>
        </p:txBody>
      </p:sp>
      <p:sp>
        <p:nvSpPr>
          <p:cNvPr id="12" name="11 CuadroTexto"/>
          <p:cNvSpPr txBox="1"/>
          <p:nvPr/>
        </p:nvSpPr>
        <p:spPr>
          <a:xfrm>
            <a:off x="3756810" y="3388351"/>
            <a:ext cx="6659671" cy="10156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sz="2000" dirty="0"/>
              <a:t>debe ser imparcial, libre de errores, representativa y fiel imagen de los eventos y transacciones realmente ocurridos.</a:t>
            </a:r>
          </a:p>
        </p:txBody>
      </p:sp>
      <p:cxnSp>
        <p:nvCxnSpPr>
          <p:cNvPr id="15" name="14 Conector recto de flecha"/>
          <p:cNvCxnSpPr/>
          <p:nvPr/>
        </p:nvCxnSpPr>
        <p:spPr>
          <a:xfrm>
            <a:off x="2351584" y="3757682"/>
            <a:ext cx="0" cy="75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1847528" y="4765452"/>
            <a:ext cx="3140860" cy="400110"/>
          </a:xfrm>
          <a:prstGeom prst="rect">
            <a:avLst/>
          </a:prstGeom>
          <a:noFill/>
        </p:spPr>
        <p:txBody>
          <a:bodyPr wrap="none" rtlCol="0">
            <a:spAutoFit/>
          </a:bodyPr>
          <a:lstStyle/>
          <a:p>
            <a:r>
              <a:rPr lang="es-MX" sz="2000" dirty="0"/>
              <a:t>Características Asociadas </a:t>
            </a:r>
          </a:p>
        </p:txBody>
      </p:sp>
      <p:cxnSp>
        <p:nvCxnSpPr>
          <p:cNvPr id="18" name="17 Conector recto de flecha"/>
          <p:cNvCxnSpPr/>
          <p:nvPr/>
        </p:nvCxnSpPr>
        <p:spPr>
          <a:xfrm>
            <a:off x="3359697" y="3573016"/>
            <a:ext cx="3971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3359697" y="2101498"/>
            <a:ext cx="3971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4780709" y="4365105"/>
            <a:ext cx="5400600" cy="224676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MX" sz="2000" dirty="0"/>
              <a:t>Veracidad =rigurosa medición</a:t>
            </a:r>
          </a:p>
          <a:p>
            <a:pPr algn="just"/>
            <a:r>
              <a:rPr lang="es-MX" sz="2000" dirty="0"/>
              <a:t>Representativa=concordancia entre el contenido y los eventos económicos</a:t>
            </a:r>
          </a:p>
          <a:p>
            <a:r>
              <a:rPr lang="es-MX" sz="2000" dirty="0"/>
              <a:t>Objetiva= imparcial </a:t>
            </a:r>
          </a:p>
          <a:p>
            <a:r>
              <a:rPr lang="es-MX" sz="2000" dirty="0"/>
              <a:t>Verificable y Suficiente=rigurosidad de la normatividad y mostrar aspectos significativos</a:t>
            </a:r>
          </a:p>
        </p:txBody>
      </p:sp>
      <p:cxnSp>
        <p:nvCxnSpPr>
          <p:cNvPr id="23" name="22 Conector recto de flecha"/>
          <p:cNvCxnSpPr>
            <a:stCxn id="16" idx="3"/>
          </p:cNvCxnSpPr>
          <p:nvPr/>
        </p:nvCxnSpPr>
        <p:spPr>
          <a:xfrm flipH="1" flipV="1">
            <a:off x="4780710" y="4950119"/>
            <a:ext cx="207679" cy="153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4395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05231" y="1037586"/>
            <a:ext cx="2016224" cy="400110"/>
          </a:xfrm>
          <a:prstGeom prst="rect">
            <a:avLst/>
          </a:prstGeom>
          <a:noFill/>
        </p:spPr>
        <p:txBody>
          <a:bodyPr wrap="square" rtlCol="0">
            <a:spAutoFit/>
          </a:bodyPr>
          <a:lstStyle/>
          <a:p>
            <a:r>
              <a:rPr lang="es-MX" sz="2000" dirty="0"/>
              <a:t>RELEVANCIA</a:t>
            </a:r>
            <a:r>
              <a:rPr lang="es-MX" dirty="0"/>
              <a:t> </a:t>
            </a:r>
          </a:p>
        </p:txBody>
      </p:sp>
      <p:sp>
        <p:nvSpPr>
          <p:cNvPr id="5" name="4 CuadroTexto"/>
          <p:cNvSpPr txBox="1"/>
          <p:nvPr/>
        </p:nvSpPr>
        <p:spPr>
          <a:xfrm>
            <a:off x="1623948" y="3665243"/>
            <a:ext cx="2383820" cy="400110"/>
          </a:xfrm>
          <a:prstGeom prst="rect">
            <a:avLst/>
          </a:prstGeom>
          <a:noFill/>
        </p:spPr>
        <p:txBody>
          <a:bodyPr wrap="square" rtlCol="0">
            <a:spAutoFit/>
          </a:bodyPr>
          <a:lstStyle/>
          <a:p>
            <a:r>
              <a:rPr lang="es-MX" sz="2000" dirty="0"/>
              <a:t>COMPRENSIBILIDAD</a:t>
            </a:r>
          </a:p>
        </p:txBody>
      </p:sp>
      <p:sp>
        <p:nvSpPr>
          <p:cNvPr id="6" name="5 CuadroTexto"/>
          <p:cNvSpPr txBox="1"/>
          <p:nvPr/>
        </p:nvSpPr>
        <p:spPr>
          <a:xfrm>
            <a:off x="3611101" y="1409444"/>
            <a:ext cx="6731171" cy="123110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MX" dirty="0"/>
              <a:t>cualidad de reflejar los aspectos sobresalientes de la situación financiera del ente público (Debe tener valor de predicción, es decir, puede </a:t>
            </a:r>
            <a:r>
              <a:rPr lang="es-MX" sz="2000" dirty="0"/>
              <a:t>ayudar</a:t>
            </a:r>
            <a:r>
              <a:rPr lang="es-MX" dirty="0"/>
              <a:t> a los usuarios que la utilizan a prever consecuencias futuras).</a:t>
            </a:r>
          </a:p>
        </p:txBody>
      </p:sp>
      <p:sp>
        <p:nvSpPr>
          <p:cNvPr id="7" name="6 CuadroTexto"/>
          <p:cNvSpPr txBox="1"/>
          <p:nvPr/>
        </p:nvSpPr>
        <p:spPr>
          <a:xfrm>
            <a:off x="3691964" y="4060629"/>
            <a:ext cx="6264696" cy="123110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MX" dirty="0"/>
              <a:t>La información </a:t>
            </a:r>
            <a:r>
              <a:rPr lang="es-MX" sz="2000" dirty="0"/>
              <a:t>financiera</a:t>
            </a:r>
            <a:r>
              <a:rPr lang="es-MX" dirty="0"/>
              <a:t> debe estar preparada de tal manera, que facilite el entendimiento de los diversos usuarios; sin embargo, no se excluirá información de ningún tipo .</a:t>
            </a:r>
          </a:p>
        </p:txBody>
      </p:sp>
    </p:spTree>
    <p:extLst>
      <p:ext uri="{BB962C8B-B14F-4D97-AF65-F5344CB8AC3E}">
        <p14:creationId xmlns:p14="http://schemas.microsoft.com/office/powerpoint/2010/main" val="23628396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55636" y="803045"/>
            <a:ext cx="2136108" cy="400110"/>
          </a:xfrm>
          <a:prstGeom prst="rect">
            <a:avLst/>
          </a:prstGeom>
          <a:noFill/>
        </p:spPr>
        <p:txBody>
          <a:bodyPr wrap="square" rtlCol="0">
            <a:spAutoFit/>
          </a:bodyPr>
          <a:lstStyle/>
          <a:p>
            <a:r>
              <a:rPr lang="es-MX" sz="2000" dirty="0"/>
              <a:t>COMPARABILIDAD</a:t>
            </a:r>
          </a:p>
        </p:txBody>
      </p:sp>
      <p:sp>
        <p:nvSpPr>
          <p:cNvPr id="6" name="5 CuadroTexto"/>
          <p:cNvSpPr txBox="1"/>
          <p:nvPr/>
        </p:nvSpPr>
        <p:spPr>
          <a:xfrm>
            <a:off x="3778424" y="1412777"/>
            <a:ext cx="6264696" cy="206210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La información se formulará con criterios afines de identificación, valuación, registro y presentación, con normas de observancia general, </a:t>
            </a:r>
            <a:r>
              <a:rPr lang="es-MX" sz="2000" dirty="0"/>
              <a:t>que</a:t>
            </a:r>
            <a:r>
              <a:rPr lang="es-MX" dirty="0"/>
              <a:t> permitan la posibilidad de comparar la situación financiera, los resultados y el cumplimiento de las disposiciones legales en diferentes períodos o con otros entes públicos similares.</a:t>
            </a:r>
          </a:p>
        </p:txBody>
      </p:sp>
      <p:cxnSp>
        <p:nvCxnSpPr>
          <p:cNvPr id="8" name="7 Conector recto de flecha"/>
          <p:cNvCxnSpPr/>
          <p:nvPr/>
        </p:nvCxnSpPr>
        <p:spPr>
          <a:xfrm>
            <a:off x="2567608" y="1203156"/>
            <a:ext cx="0" cy="2801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1655636" y="4365104"/>
            <a:ext cx="5880524" cy="369332"/>
          </a:xfrm>
          <a:prstGeom prst="rect">
            <a:avLst/>
          </a:prstGeom>
          <a:noFill/>
        </p:spPr>
        <p:txBody>
          <a:bodyPr wrap="square" rtlCol="0">
            <a:spAutoFit/>
          </a:bodyPr>
          <a:lstStyle/>
          <a:p>
            <a:r>
              <a:rPr lang="es-MX" dirty="0"/>
              <a:t>RESTRICCIONES A LAS CARACTERISTICAS CUALITATIVAS</a:t>
            </a:r>
          </a:p>
        </p:txBody>
      </p:sp>
      <p:sp>
        <p:nvSpPr>
          <p:cNvPr id="10" name="9 CuadroTexto"/>
          <p:cNvSpPr txBox="1"/>
          <p:nvPr/>
        </p:nvSpPr>
        <p:spPr>
          <a:xfrm>
            <a:off x="1719253" y="4952201"/>
            <a:ext cx="2940262" cy="17543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MX" dirty="0"/>
              <a:t>Oportunidad= debe encontrarse disponible en el momento que se requiera y cuando las circunstancias así lo exijan.</a:t>
            </a:r>
          </a:p>
        </p:txBody>
      </p:sp>
      <p:sp>
        <p:nvSpPr>
          <p:cNvPr id="12" name="11 CuadroTexto"/>
          <p:cNvSpPr txBox="1"/>
          <p:nvPr/>
        </p:nvSpPr>
        <p:spPr>
          <a:xfrm>
            <a:off x="4799856" y="5181645"/>
            <a:ext cx="2376264" cy="9233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dirty="0"/>
              <a:t>Provisionalidad= Se hacen cortes convencionales</a:t>
            </a:r>
          </a:p>
        </p:txBody>
      </p:sp>
      <p:sp>
        <p:nvSpPr>
          <p:cNvPr id="13" name="12 CuadroTexto"/>
          <p:cNvSpPr txBox="1"/>
          <p:nvPr/>
        </p:nvSpPr>
        <p:spPr>
          <a:xfrm>
            <a:off x="7392144" y="4991417"/>
            <a:ext cx="2880320" cy="17543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dirty="0"/>
              <a:t>Equilibrio entre características cualitativas= implica que su cumplimiento se dirige al cumplimento de un punto optimo </a:t>
            </a:r>
          </a:p>
        </p:txBody>
      </p:sp>
    </p:spTree>
    <p:extLst>
      <p:ext uri="{BB962C8B-B14F-4D97-AF65-F5344CB8AC3E}">
        <p14:creationId xmlns:p14="http://schemas.microsoft.com/office/powerpoint/2010/main" val="391570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ARMONIZACIÓN CONTABLE </a:t>
            </a:r>
          </a:p>
        </p:txBody>
      </p:sp>
      <p:sp>
        <p:nvSpPr>
          <p:cNvPr id="6" name="Marcador de contenido 5"/>
          <p:cNvSpPr>
            <a:spLocks noGrp="1"/>
          </p:cNvSpPr>
          <p:nvPr>
            <p:ph idx="1"/>
          </p:nvPr>
        </p:nvSpPr>
        <p:spPr/>
        <p:txBody>
          <a:bodyPr>
            <a:normAutofit/>
          </a:bodyPr>
          <a:lstStyle/>
          <a:p>
            <a:endParaRPr lang="es-MX" dirty="0"/>
          </a:p>
          <a:p>
            <a:pPr algn="just"/>
            <a:r>
              <a:rPr lang="es-MX" sz="2400" b="1" i="1" dirty="0"/>
              <a:t>Es la revisión, restructuración y compatibilización de los modelos contables vigentes a nivel nacional, a partir de la adecuación y fortalecimiento, de las disposiciones jurídicas que las rigen, de los         procedimientos para el registro de las operaciones, de la información que deben generar los sistemas de contabilidad  gubernamental, y de las características y contenido de los principales informes de rendición de cuentas.</a:t>
            </a:r>
          </a:p>
        </p:txBody>
      </p:sp>
    </p:spTree>
    <p:extLst>
      <p:ext uri="{BB962C8B-B14F-4D97-AF65-F5344CB8AC3E}">
        <p14:creationId xmlns:p14="http://schemas.microsoft.com/office/powerpoint/2010/main" val="1332559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85012"/>
            <a:ext cx="8596668" cy="1082842"/>
          </a:xfrm>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71162622"/>
              </p:ext>
            </p:extLst>
          </p:nvPr>
        </p:nvGraphicFramePr>
        <p:xfrm>
          <a:off x="445168" y="1732549"/>
          <a:ext cx="8829007" cy="3862135"/>
        </p:xfrm>
        <a:graphic>
          <a:graphicData uri="http://schemas.openxmlformats.org/drawingml/2006/table">
            <a:tbl>
              <a:tblPr firstRow="1" bandRow="1">
                <a:tableStyleId>{5C22544A-7EE6-4342-B048-85BDC9FD1C3A}</a:tableStyleId>
              </a:tblPr>
              <a:tblGrid>
                <a:gridCol w="5877852">
                  <a:extLst>
                    <a:ext uri="{9D8B030D-6E8A-4147-A177-3AD203B41FA5}">
                      <a16:colId xmlns:a16="http://schemas.microsoft.com/office/drawing/2014/main" val="3129295893"/>
                    </a:ext>
                  </a:extLst>
                </a:gridCol>
                <a:gridCol w="2951155">
                  <a:extLst>
                    <a:ext uri="{9D8B030D-6E8A-4147-A177-3AD203B41FA5}">
                      <a16:colId xmlns:a16="http://schemas.microsoft.com/office/drawing/2014/main" val="1952294618"/>
                    </a:ext>
                  </a:extLst>
                </a:gridCol>
              </a:tblGrid>
              <a:tr h="382243">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3607536467"/>
                  </a:ext>
                </a:extLst>
              </a:tr>
              <a:tr h="659763">
                <a:tc>
                  <a:txBody>
                    <a:bodyPr/>
                    <a:lstStyle/>
                    <a:p>
                      <a:pPr algn="l"/>
                      <a:r>
                        <a:rPr lang="es-MX" dirty="0"/>
                        <a:t>1. Marco Conceptual</a:t>
                      </a:r>
                      <a:r>
                        <a:rPr lang="es-MX" baseline="0" dirty="0"/>
                        <a:t> de la Contabilidad Gubernamental</a:t>
                      </a:r>
                      <a:endParaRPr lang="es-MX" dirty="0"/>
                    </a:p>
                  </a:txBody>
                  <a:tcPr/>
                </a:tc>
                <a:tc>
                  <a:txBody>
                    <a:bodyPr/>
                    <a:lstStyle/>
                    <a:p>
                      <a:pPr algn="ctr"/>
                      <a:r>
                        <a:rPr lang="es-MX" dirty="0"/>
                        <a:t>Contable</a:t>
                      </a:r>
                    </a:p>
                  </a:txBody>
                  <a:tcPr/>
                </a:tc>
                <a:extLst>
                  <a:ext uri="{0D108BD9-81ED-4DB2-BD59-A6C34878D82A}">
                    <a16:rowId xmlns:a16="http://schemas.microsoft.com/office/drawing/2014/main" val="782560076"/>
                  </a:ext>
                </a:extLst>
              </a:tr>
              <a:tr h="659763">
                <a:tc>
                  <a:txBody>
                    <a:bodyPr/>
                    <a:lstStyle/>
                    <a:p>
                      <a:r>
                        <a:rPr lang="es-MX" dirty="0"/>
                        <a:t>2. Postulados Básicos</a:t>
                      </a:r>
                      <a:r>
                        <a:rPr lang="es-MX" baseline="0" dirty="0"/>
                        <a:t> de la Contabilidad Gubernamental </a:t>
                      </a:r>
                      <a:endParaRPr lang="es-MX" dirty="0"/>
                    </a:p>
                  </a:txBody>
                  <a:tcPr/>
                </a:tc>
                <a:tc>
                  <a:txBody>
                    <a:bodyPr/>
                    <a:lstStyle/>
                    <a:p>
                      <a:pPr algn="ctr"/>
                      <a:r>
                        <a:rPr lang="es-MX" dirty="0"/>
                        <a:t>Contable</a:t>
                      </a:r>
                    </a:p>
                  </a:txBody>
                  <a:tcPr/>
                </a:tc>
                <a:extLst>
                  <a:ext uri="{0D108BD9-81ED-4DB2-BD59-A6C34878D82A}">
                    <a16:rowId xmlns:a16="http://schemas.microsoft.com/office/drawing/2014/main" val="4208714930"/>
                  </a:ext>
                </a:extLst>
              </a:tr>
              <a:tr h="382243">
                <a:tc>
                  <a:txBody>
                    <a:bodyPr/>
                    <a:lstStyle/>
                    <a:p>
                      <a:r>
                        <a:rPr lang="es-MX" dirty="0"/>
                        <a:t>3. Clasificador</a:t>
                      </a:r>
                      <a:r>
                        <a:rPr lang="es-MX" baseline="0" dirty="0"/>
                        <a:t> por rubro de ingresos </a:t>
                      </a:r>
                      <a:endParaRPr lang="es-MX" dirty="0"/>
                    </a:p>
                  </a:txBody>
                  <a:tcPr/>
                </a:tc>
                <a:tc>
                  <a:txBody>
                    <a:bodyPr/>
                    <a:lstStyle/>
                    <a:p>
                      <a:pPr algn="ctr"/>
                      <a:r>
                        <a:rPr lang="es-MX" dirty="0"/>
                        <a:t>Presupuestaria</a:t>
                      </a:r>
                    </a:p>
                  </a:txBody>
                  <a:tcPr/>
                </a:tc>
                <a:extLst>
                  <a:ext uri="{0D108BD9-81ED-4DB2-BD59-A6C34878D82A}">
                    <a16:rowId xmlns:a16="http://schemas.microsoft.com/office/drawing/2014/main" val="2857150212"/>
                  </a:ext>
                </a:extLst>
              </a:tr>
              <a:tr h="835605">
                <a:tc>
                  <a:txBody>
                    <a:bodyPr/>
                    <a:lstStyle/>
                    <a:p>
                      <a:r>
                        <a:rPr lang="es-MX" dirty="0"/>
                        <a:t>4. Normas y metodología</a:t>
                      </a:r>
                      <a:r>
                        <a:rPr lang="es-MX" baseline="0" dirty="0"/>
                        <a:t> para la determinación de los momentos contables de los ingresos </a:t>
                      </a:r>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346132379"/>
                  </a:ext>
                </a:extLst>
              </a:tr>
              <a:tr h="942518">
                <a:tc>
                  <a:txBody>
                    <a:bodyPr/>
                    <a:lstStyle/>
                    <a:p>
                      <a:r>
                        <a:rPr lang="es-MX" dirty="0"/>
                        <a:t>5.</a:t>
                      </a:r>
                      <a:r>
                        <a:rPr lang="es-MX" baseline="0" dirty="0"/>
                        <a:t> </a:t>
                      </a:r>
                      <a:r>
                        <a:rPr lang="es-MX" dirty="0"/>
                        <a:t>Normas y metodología</a:t>
                      </a:r>
                      <a:r>
                        <a:rPr lang="es-MX" baseline="0" dirty="0"/>
                        <a:t> para la determinación de los momentos contables de los egresos</a:t>
                      </a:r>
                      <a:endParaRPr lang="es-MX" dirty="0"/>
                    </a:p>
                  </a:txBody>
                  <a:tcPr/>
                </a:tc>
                <a:tc>
                  <a:txBody>
                    <a:bodyPr/>
                    <a:lstStyle/>
                    <a:p>
                      <a:pPr algn="ctr"/>
                      <a:endParaRPr lang="es-MX" dirty="0"/>
                    </a:p>
                    <a:p>
                      <a:pPr algn="ctr"/>
                      <a:r>
                        <a:rPr lang="es-MX" dirty="0"/>
                        <a:t>Contable</a:t>
                      </a:r>
                    </a:p>
                  </a:txBody>
                  <a:tcPr/>
                </a:tc>
                <a:extLst>
                  <a:ext uri="{0D108BD9-81ED-4DB2-BD59-A6C34878D82A}">
                    <a16:rowId xmlns:a16="http://schemas.microsoft.com/office/drawing/2014/main" val="289121012"/>
                  </a:ext>
                </a:extLst>
              </a:tr>
            </a:tbl>
          </a:graphicData>
        </a:graphic>
      </p:graphicFrame>
    </p:spTree>
    <p:extLst>
      <p:ext uri="{BB962C8B-B14F-4D97-AF65-F5344CB8AC3E}">
        <p14:creationId xmlns:p14="http://schemas.microsoft.com/office/powerpoint/2010/main" val="1645159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CONAC (Consejo Nacional de Armonización Contable)</a:t>
            </a:r>
          </a:p>
        </p:txBody>
      </p:sp>
      <p:sp>
        <p:nvSpPr>
          <p:cNvPr id="3" name="Marcador de contenido 2"/>
          <p:cNvSpPr>
            <a:spLocks noGrp="1"/>
          </p:cNvSpPr>
          <p:nvPr>
            <p:ph idx="1"/>
          </p:nvPr>
        </p:nvSpPr>
        <p:spPr/>
        <p:txBody>
          <a:bodyPr/>
          <a:lstStyle/>
          <a:p>
            <a:endParaRPr lang="es-MX" dirty="0"/>
          </a:p>
          <a:p>
            <a:r>
              <a:rPr lang="es-MX" sz="2000" dirty="0"/>
              <a:t>I. Secretario de Hacienda y Crédito Público (presidente del consejo)</a:t>
            </a:r>
          </a:p>
          <a:p>
            <a:r>
              <a:rPr lang="es-MX" sz="2000" dirty="0"/>
              <a:t>II. Subsecretarios de Egresos, Ingresos y de Hacienda y Crédito Público, de la Secretaría de Hacienda.</a:t>
            </a:r>
          </a:p>
          <a:p>
            <a:r>
              <a:rPr lang="es-MX" sz="2000" dirty="0" err="1"/>
              <a:t>III.Tesorero</a:t>
            </a:r>
            <a:r>
              <a:rPr lang="es-MX" sz="2000" dirty="0"/>
              <a:t> de la Federación.</a:t>
            </a:r>
          </a:p>
          <a:p>
            <a:r>
              <a:rPr lang="es-MX" sz="2000" dirty="0"/>
              <a:t>IV. Titular de la unidad administrativa de la Secretaría de Hacienda responsable de la coordinación de las entidades federativas.</a:t>
            </a:r>
          </a:p>
          <a:p>
            <a:r>
              <a:rPr lang="es-MX" sz="2000" dirty="0"/>
              <a:t>V. Un representante de la Secretaría de la Función Pública.</a:t>
            </a:r>
          </a:p>
        </p:txBody>
      </p:sp>
    </p:spTree>
    <p:extLst>
      <p:ext uri="{BB962C8B-B14F-4D97-AF65-F5344CB8AC3E}">
        <p14:creationId xmlns:p14="http://schemas.microsoft.com/office/powerpoint/2010/main" val="3474734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CONAC (Consejo Nacional de Armonización Contable)</a:t>
            </a:r>
          </a:p>
        </p:txBody>
      </p:sp>
      <p:sp>
        <p:nvSpPr>
          <p:cNvPr id="3" name="Marcador de contenido 2"/>
          <p:cNvSpPr>
            <a:spLocks noGrp="1"/>
          </p:cNvSpPr>
          <p:nvPr>
            <p:ph idx="1"/>
          </p:nvPr>
        </p:nvSpPr>
        <p:spPr/>
        <p:txBody>
          <a:bodyPr/>
          <a:lstStyle/>
          <a:p>
            <a:endParaRPr lang="es-MX" dirty="0"/>
          </a:p>
          <a:p>
            <a:r>
              <a:rPr lang="es-MX" sz="2000" dirty="0"/>
              <a:t>VI. Cuatro gobernadores de las entidades federativas de los grupos  a que se refiere el artículo 20 F III de la ley de coordinación fiscal, conforme a lo siguiente:</a:t>
            </a:r>
          </a:p>
          <a:p>
            <a:pPr marL="457200" lvl="1" indent="0">
              <a:buNone/>
            </a:pPr>
            <a:r>
              <a:rPr lang="es-MX" sz="2000" dirty="0"/>
              <a:t>a) Un gobernador de alguna EF integrante de los grupos 1 y 3.</a:t>
            </a:r>
          </a:p>
          <a:p>
            <a:pPr marL="457200" lvl="1" indent="0">
              <a:buNone/>
            </a:pPr>
            <a:r>
              <a:rPr lang="es-MX" sz="2000" dirty="0"/>
              <a:t>b) Un gobernador de alguna EF integrante de los grupos 2 y 4.</a:t>
            </a:r>
          </a:p>
          <a:p>
            <a:pPr marL="457200" lvl="1" indent="0">
              <a:buNone/>
            </a:pPr>
            <a:r>
              <a:rPr lang="es-MX" sz="2000" dirty="0"/>
              <a:t>c) Un gobernador de alguna EF integrante de los grupos 5 y 7.</a:t>
            </a:r>
          </a:p>
          <a:p>
            <a:pPr marL="457200" lvl="1" indent="0">
              <a:buNone/>
            </a:pPr>
            <a:r>
              <a:rPr lang="es-MX" sz="2000" dirty="0"/>
              <a:t>d) Un gobernador de alguna EF integrante de los grupos 6 y 8.</a:t>
            </a:r>
          </a:p>
          <a:p>
            <a:pPr marL="457200" lvl="1" indent="0">
              <a:buNone/>
            </a:pPr>
            <a:endParaRPr lang="es-MX" sz="2000" dirty="0"/>
          </a:p>
          <a:p>
            <a:pPr marL="457200" lvl="1" indent="0">
              <a:buNone/>
            </a:pPr>
            <a:endParaRPr lang="es-MX" dirty="0"/>
          </a:p>
          <a:p>
            <a:endParaRPr lang="es-MX" dirty="0"/>
          </a:p>
        </p:txBody>
      </p:sp>
    </p:spTree>
    <p:extLst>
      <p:ext uri="{BB962C8B-B14F-4D97-AF65-F5344CB8AC3E}">
        <p14:creationId xmlns:p14="http://schemas.microsoft.com/office/powerpoint/2010/main" val="3293513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CONAC (Consejo Nacional de Armonización Contable)</a:t>
            </a:r>
          </a:p>
        </p:txBody>
      </p:sp>
      <p:sp>
        <p:nvSpPr>
          <p:cNvPr id="3" name="Marcador de contenido 2"/>
          <p:cNvSpPr>
            <a:spLocks noGrp="1"/>
          </p:cNvSpPr>
          <p:nvPr>
            <p:ph idx="1"/>
          </p:nvPr>
        </p:nvSpPr>
        <p:spPr/>
        <p:txBody>
          <a:bodyPr/>
          <a:lstStyle/>
          <a:p>
            <a:endParaRPr lang="es-MX" dirty="0"/>
          </a:p>
          <a:p>
            <a:pPr algn="just"/>
            <a:r>
              <a:rPr lang="es-MX" sz="2000" dirty="0"/>
              <a:t>VII. Dos representantes de los ayuntamientos de los municipios o de los órganos político administrativos de las demarcaciones territoriales de la Ciudad de México elegidos por los miembros del consejo, quienes deberán ser servidores públicos con atribuciones en materia de contabilidad gubernamental del ayuntamiento u órgano político  administrativo que corresponda.</a:t>
            </a:r>
          </a:p>
          <a:p>
            <a:pPr marL="0" indent="0" algn="just">
              <a:buNone/>
            </a:pPr>
            <a:endParaRPr lang="es-MX" sz="2000" dirty="0"/>
          </a:p>
          <a:p>
            <a:pPr algn="just"/>
            <a:r>
              <a:rPr lang="es-MX" sz="2000" dirty="0"/>
              <a:t>VIII. Un secretario técnico, quien tendrá derecho de voz, pero no de voto.</a:t>
            </a:r>
          </a:p>
        </p:txBody>
      </p:sp>
    </p:spTree>
    <p:extLst>
      <p:ext uri="{BB962C8B-B14F-4D97-AF65-F5344CB8AC3E}">
        <p14:creationId xmlns:p14="http://schemas.microsoft.com/office/powerpoint/2010/main" val="42912216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MANUALES DE CONTABILIDAD </a:t>
            </a:r>
          </a:p>
        </p:txBody>
      </p:sp>
      <p:sp>
        <p:nvSpPr>
          <p:cNvPr id="3" name="Marcador de contenido 2"/>
          <p:cNvSpPr>
            <a:spLocks noGrp="1"/>
          </p:cNvSpPr>
          <p:nvPr>
            <p:ph idx="1"/>
          </p:nvPr>
        </p:nvSpPr>
        <p:spPr/>
        <p:txBody>
          <a:bodyPr/>
          <a:lstStyle/>
          <a:p>
            <a:endParaRPr lang="es-MX" dirty="0"/>
          </a:p>
          <a:p>
            <a:r>
              <a:rPr lang="es-MX" sz="2000" dirty="0"/>
              <a:t>Documentos conceptuales, metodológicos y operativos que contienen. Como mínimo:</a:t>
            </a:r>
          </a:p>
          <a:p>
            <a:pPr marL="0" indent="0">
              <a:buNone/>
            </a:pPr>
            <a:r>
              <a:rPr lang="es-MX" sz="2000" dirty="0"/>
              <a:t>	a) Finalidad</a:t>
            </a:r>
          </a:p>
          <a:p>
            <a:pPr marL="0" indent="0">
              <a:buNone/>
            </a:pPr>
            <a:r>
              <a:rPr lang="es-MX" sz="2000" dirty="0"/>
              <a:t>	b) Marco Jurídico</a:t>
            </a:r>
          </a:p>
          <a:p>
            <a:pPr marL="0" indent="0">
              <a:buNone/>
            </a:pPr>
            <a:r>
              <a:rPr lang="es-MX" sz="2000" dirty="0"/>
              <a:t>	c) Lineamientos técnicos</a:t>
            </a:r>
          </a:p>
          <a:p>
            <a:pPr marL="0" indent="0">
              <a:buNone/>
            </a:pPr>
            <a:r>
              <a:rPr lang="es-MX" sz="2000" dirty="0"/>
              <a:t>	d) Catálogo de cuentas </a:t>
            </a:r>
          </a:p>
          <a:p>
            <a:pPr marL="0" indent="0">
              <a:buNone/>
            </a:pPr>
            <a:r>
              <a:rPr lang="es-MX" sz="2000" dirty="0"/>
              <a:t>	e) Estructuración básica </a:t>
            </a:r>
          </a:p>
          <a:p>
            <a:pPr marL="0" indent="0">
              <a:buNone/>
            </a:pPr>
            <a:r>
              <a:rPr lang="es-MX" sz="2000" dirty="0"/>
              <a:t>	De los principales estados financieros que genera el sistema.</a:t>
            </a:r>
          </a:p>
        </p:txBody>
      </p:sp>
    </p:spTree>
    <p:extLst>
      <p:ext uri="{BB962C8B-B14F-4D97-AF65-F5344CB8AC3E}">
        <p14:creationId xmlns:p14="http://schemas.microsoft.com/office/powerpoint/2010/main" val="38580544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NORMAS CONTABLES </a:t>
            </a:r>
          </a:p>
        </p:txBody>
      </p:sp>
      <p:sp>
        <p:nvSpPr>
          <p:cNvPr id="3" name="Marcador de contenido 2"/>
          <p:cNvSpPr>
            <a:spLocks noGrp="1"/>
          </p:cNvSpPr>
          <p:nvPr>
            <p:ph idx="1"/>
          </p:nvPr>
        </p:nvSpPr>
        <p:spPr/>
        <p:txBody>
          <a:bodyPr/>
          <a:lstStyle/>
          <a:p>
            <a:endParaRPr lang="es-MX" dirty="0"/>
          </a:p>
          <a:p>
            <a:r>
              <a:rPr lang="es-MX" sz="2000" dirty="0"/>
              <a:t>Lineamientos, metodologías y procedimientos técnicos, encaminados a proveer a los entes públicos de las herramientas necesarias para registrar correctamente las operaciones que afecten su contabilidad, con el propósito de generar información veraz y oportuna para la toma  de decisiones y la formulación de estados financieros institucionales y consolidados. </a:t>
            </a:r>
          </a:p>
        </p:txBody>
      </p:sp>
    </p:spTree>
    <p:extLst>
      <p:ext uri="{BB962C8B-B14F-4D97-AF65-F5344CB8AC3E}">
        <p14:creationId xmlns:p14="http://schemas.microsoft.com/office/powerpoint/2010/main" val="37119753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br>
              <a:rPr lang="es-MX" dirty="0"/>
            </a:br>
            <a:r>
              <a:rPr lang="es-MX" dirty="0"/>
              <a:t>CATÁLOGO DE CUENTAS </a:t>
            </a:r>
          </a:p>
        </p:txBody>
      </p:sp>
      <p:sp>
        <p:nvSpPr>
          <p:cNvPr id="3" name="Marcador de contenido 2"/>
          <p:cNvSpPr>
            <a:spLocks noGrp="1"/>
          </p:cNvSpPr>
          <p:nvPr>
            <p:ph idx="1"/>
          </p:nvPr>
        </p:nvSpPr>
        <p:spPr/>
        <p:txBody>
          <a:bodyPr/>
          <a:lstStyle/>
          <a:p>
            <a:endParaRPr lang="es-MX" dirty="0"/>
          </a:p>
          <a:p>
            <a:r>
              <a:rPr lang="es-MX" sz="2000" dirty="0"/>
              <a:t>Documento técnico integrado por:</a:t>
            </a:r>
          </a:p>
          <a:p>
            <a:endParaRPr lang="es-MX" sz="2000" dirty="0"/>
          </a:p>
          <a:p>
            <a:pPr>
              <a:buFont typeface="Wingdings" panose="05000000000000000000" pitchFamily="2" charset="2"/>
              <a:buChar char="§"/>
            </a:pPr>
            <a:r>
              <a:rPr lang="es-MX" sz="2000" dirty="0"/>
              <a:t>Lista de cuentas</a:t>
            </a:r>
          </a:p>
          <a:p>
            <a:pPr>
              <a:buFont typeface="Wingdings" panose="05000000000000000000" pitchFamily="2" charset="2"/>
              <a:buChar char="§"/>
            </a:pPr>
            <a:r>
              <a:rPr lang="es-MX" sz="2000" dirty="0"/>
              <a:t>Instructivos del manejo de cuentas </a:t>
            </a:r>
          </a:p>
          <a:p>
            <a:pPr>
              <a:buFont typeface="Wingdings" panose="05000000000000000000" pitchFamily="2" charset="2"/>
              <a:buChar char="§"/>
            </a:pPr>
            <a:r>
              <a:rPr lang="es-MX" sz="2000" dirty="0"/>
              <a:t>Guías contabilizadoras</a:t>
            </a:r>
          </a:p>
        </p:txBody>
      </p:sp>
    </p:spTree>
    <p:extLst>
      <p:ext uri="{BB962C8B-B14F-4D97-AF65-F5344CB8AC3E}">
        <p14:creationId xmlns:p14="http://schemas.microsoft.com/office/powerpoint/2010/main" val="11383313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CUENTAS CONTABLES </a:t>
            </a:r>
            <a:br>
              <a:rPr lang="es-MX" dirty="0"/>
            </a:br>
            <a:endParaRPr lang="es-MX" dirty="0"/>
          </a:p>
        </p:txBody>
      </p:sp>
      <p:sp>
        <p:nvSpPr>
          <p:cNvPr id="3" name="Marcador de contenido 2"/>
          <p:cNvSpPr>
            <a:spLocks noGrp="1"/>
          </p:cNvSpPr>
          <p:nvPr>
            <p:ph idx="1"/>
          </p:nvPr>
        </p:nvSpPr>
        <p:spPr/>
        <p:txBody>
          <a:bodyPr/>
          <a:lstStyle/>
          <a:p>
            <a:endParaRPr lang="es-MX" dirty="0"/>
          </a:p>
          <a:p>
            <a:r>
              <a:rPr lang="es-MX" sz="2000" dirty="0"/>
              <a:t>Cuentas necesarias para el registro contable de las operaciones presupuestarias y contables, clasificadas en activo, pasivo y hacienda pública o patrimonio y de resultados de los entes públicos.</a:t>
            </a:r>
          </a:p>
        </p:txBody>
      </p:sp>
    </p:spTree>
    <p:extLst>
      <p:ext uri="{BB962C8B-B14F-4D97-AF65-F5344CB8AC3E}">
        <p14:creationId xmlns:p14="http://schemas.microsoft.com/office/powerpoint/2010/main" val="26385423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RESPONSABLES DEL SISTEMA Y LA CONTABILIDAD</a:t>
            </a:r>
          </a:p>
        </p:txBody>
      </p:sp>
      <p:sp>
        <p:nvSpPr>
          <p:cNvPr id="3" name="Marcador de contenido 2"/>
          <p:cNvSpPr>
            <a:spLocks noGrp="1"/>
          </p:cNvSpPr>
          <p:nvPr>
            <p:ph idx="1"/>
          </p:nvPr>
        </p:nvSpPr>
        <p:spPr/>
        <p:txBody>
          <a:bodyPr/>
          <a:lstStyle/>
          <a:p>
            <a:endParaRPr lang="es-MX" dirty="0"/>
          </a:p>
          <a:p>
            <a:pPr algn="just"/>
            <a:r>
              <a:rPr lang="es-MX" dirty="0"/>
              <a:t>Cada ente público será responsable de su contabilidad, de la operación de su sistema así como del cumplimiento de lo dispuesto por la LGCG y las decisiones que emita la CONAC</a:t>
            </a:r>
          </a:p>
          <a:p>
            <a:endParaRPr lang="es-MX" dirty="0"/>
          </a:p>
          <a:p>
            <a:pPr algn="just"/>
            <a:r>
              <a:rPr lang="es-MX" dirty="0"/>
              <a:t>El sistema se integra por el conjunto de registros, procedimientos, criterios e informes estructurados sobre la base de principios técnicos comunes destinados a CAPTAR, VALUAR, REGISTRAR, CLASIFICAR, INFORMAR E INTERPRETAR las transacciones, transformaciones y eventos que, derivados de la actividad económica, modifican la situación patrimonial del gobierno y de las finanzas públicas. </a:t>
            </a:r>
          </a:p>
        </p:txBody>
      </p:sp>
    </p:spTree>
    <p:extLst>
      <p:ext uri="{BB962C8B-B14F-4D97-AF65-F5344CB8AC3E}">
        <p14:creationId xmlns:p14="http://schemas.microsoft.com/office/powerpoint/2010/main" val="708253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a:p>
          <a:p>
            <a:endParaRPr lang="es-MX" dirty="0"/>
          </a:p>
          <a:p>
            <a:endParaRPr lang="es-MX" dirty="0"/>
          </a:p>
          <a:p>
            <a:pPr algn="ctr"/>
            <a:r>
              <a:rPr lang="es-MX" sz="4000" dirty="0">
                <a:solidFill>
                  <a:schemeClr val="accent1"/>
                </a:solidFill>
              </a:rPr>
              <a:t>INFORMACIÓN FINANCIERA QUE SE EMITE</a:t>
            </a:r>
          </a:p>
        </p:txBody>
      </p:sp>
    </p:spTree>
    <p:extLst>
      <p:ext uri="{BB962C8B-B14F-4D97-AF65-F5344CB8AC3E}">
        <p14:creationId xmlns:p14="http://schemas.microsoft.com/office/powerpoint/2010/main" val="27874949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I.- INFORMACIÓN CONTABLE: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483680"/>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137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00790"/>
            <a:ext cx="8596668" cy="1167064"/>
          </a:xfrm>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46694698"/>
              </p:ext>
            </p:extLst>
          </p:nvPr>
        </p:nvGraphicFramePr>
        <p:xfrm>
          <a:off x="677863" y="1467854"/>
          <a:ext cx="8442074" cy="4271208"/>
        </p:xfrm>
        <a:graphic>
          <a:graphicData uri="http://schemas.openxmlformats.org/drawingml/2006/table">
            <a:tbl>
              <a:tblPr firstRow="1" bandRow="1">
                <a:tableStyleId>{5C22544A-7EE6-4342-B048-85BDC9FD1C3A}</a:tableStyleId>
              </a:tblPr>
              <a:tblGrid>
                <a:gridCol w="5431203">
                  <a:extLst>
                    <a:ext uri="{9D8B030D-6E8A-4147-A177-3AD203B41FA5}">
                      <a16:colId xmlns:a16="http://schemas.microsoft.com/office/drawing/2014/main" val="3129295893"/>
                    </a:ext>
                  </a:extLst>
                </a:gridCol>
                <a:gridCol w="3010871">
                  <a:extLst>
                    <a:ext uri="{9D8B030D-6E8A-4147-A177-3AD203B41FA5}">
                      <a16:colId xmlns:a16="http://schemas.microsoft.com/office/drawing/2014/main" val="1952294618"/>
                    </a:ext>
                  </a:extLst>
                </a:gridCol>
              </a:tblGrid>
              <a:tr h="377229">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3607536467"/>
                  </a:ext>
                </a:extLst>
              </a:tr>
              <a:tr h="943072">
                <a:tc>
                  <a:txBody>
                    <a:bodyPr/>
                    <a:lstStyle/>
                    <a:p>
                      <a:r>
                        <a:rPr lang="es-MX" dirty="0"/>
                        <a:t>6. Lineamientos sobre los indicadores para</a:t>
                      </a:r>
                      <a:r>
                        <a:rPr lang="es-MX" baseline="0" dirty="0"/>
                        <a:t> medir los avances físicos y financieros relacionados con los recursos públicos federales </a:t>
                      </a:r>
                      <a:endParaRPr lang="es-MX" dirty="0"/>
                    </a:p>
                  </a:txBody>
                  <a:tcPr/>
                </a:tc>
                <a:tc>
                  <a:txBody>
                    <a:bodyPr/>
                    <a:lstStyle/>
                    <a:p>
                      <a:pPr algn="ctr"/>
                      <a:endParaRPr lang="es-MX" dirty="0"/>
                    </a:p>
                    <a:p>
                      <a:pPr algn="ctr"/>
                      <a:r>
                        <a:rPr lang="es-MX" dirty="0"/>
                        <a:t>Programática</a:t>
                      </a:r>
                    </a:p>
                  </a:txBody>
                  <a:tcPr/>
                </a:tc>
                <a:extLst>
                  <a:ext uri="{0D108BD9-81ED-4DB2-BD59-A6C34878D82A}">
                    <a16:rowId xmlns:a16="http://schemas.microsoft.com/office/drawing/2014/main" val="782560076"/>
                  </a:ext>
                </a:extLst>
              </a:tr>
              <a:tr h="587626">
                <a:tc>
                  <a:txBody>
                    <a:bodyPr/>
                    <a:lstStyle/>
                    <a:p>
                      <a:r>
                        <a:rPr lang="es-MX" dirty="0"/>
                        <a:t>7. Clasificación por tipo de gasto</a:t>
                      </a:r>
                    </a:p>
                  </a:txBody>
                  <a:tcPr/>
                </a:tc>
                <a:tc>
                  <a:txBody>
                    <a:bodyPr/>
                    <a:lstStyle/>
                    <a:p>
                      <a:pPr algn="ctr"/>
                      <a:r>
                        <a:rPr lang="es-MX" dirty="0"/>
                        <a:t>Presupuestaria</a:t>
                      </a:r>
                    </a:p>
                  </a:txBody>
                  <a:tcPr/>
                </a:tc>
                <a:extLst>
                  <a:ext uri="{0D108BD9-81ED-4DB2-BD59-A6C34878D82A}">
                    <a16:rowId xmlns:a16="http://schemas.microsoft.com/office/drawing/2014/main" val="4208714930"/>
                  </a:ext>
                </a:extLst>
              </a:tr>
              <a:tr h="943072">
                <a:tc>
                  <a:txBody>
                    <a:bodyPr/>
                    <a:lstStyle/>
                    <a:p>
                      <a:endParaRPr lang="es-MX" dirty="0"/>
                    </a:p>
                    <a:p>
                      <a:r>
                        <a:rPr lang="es-MX" dirty="0"/>
                        <a:t>8. Clasificación</a:t>
                      </a:r>
                      <a:r>
                        <a:rPr lang="es-MX" baseline="0" dirty="0"/>
                        <a:t> funcional del gasto</a:t>
                      </a:r>
                    </a:p>
                    <a:p>
                      <a:endParaRPr lang="es-MX" baseline="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s-MX" dirty="0"/>
                    </a:p>
                    <a:p>
                      <a:pPr marL="0" marR="0" indent="0" algn="ctr" defTabSz="457200" rtl="0" eaLnBrk="1" fontAlgn="auto" latinLnBrk="0" hangingPunct="1">
                        <a:lnSpc>
                          <a:spcPct val="100000"/>
                        </a:lnSpc>
                        <a:spcBef>
                          <a:spcPts val="0"/>
                        </a:spcBef>
                        <a:spcAft>
                          <a:spcPts val="0"/>
                        </a:spcAft>
                        <a:buClrTx/>
                        <a:buSzTx/>
                        <a:buFontTx/>
                        <a:buNone/>
                        <a:tabLst/>
                        <a:defRPr/>
                      </a:pPr>
                      <a:r>
                        <a:rPr lang="es-MX" dirty="0"/>
                        <a:t>Presupuestaria</a:t>
                      </a:r>
                    </a:p>
                  </a:txBody>
                  <a:tcPr/>
                </a:tc>
                <a:extLst>
                  <a:ext uri="{0D108BD9-81ED-4DB2-BD59-A6C34878D82A}">
                    <a16:rowId xmlns:a16="http://schemas.microsoft.com/office/drawing/2014/main" val="2857150212"/>
                  </a:ext>
                </a:extLst>
              </a:tr>
              <a:tr h="595625">
                <a:tc>
                  <a:txBody>
                    <a:bodyPr/>
                    <a:lstStyle/>
                    <a:p>
                      <a:r>
                        <a:rPr lang="es-MX" dirty="0"/>
                        <a:t>9. Clasificación por objeto del gasto</a:t>
                      </a:r>
                    </a:p>
                  </a:txBody>
                  <a:tcPr/>
                </a:tc>
                <a:tc>
                  <a:txBody>
                    <a:bodyPr/>
                    <a:lstStyle/>
                    <a:p>
                      <a:pPr algn="ctr"/>
                      <a:r>
                        <a:rPr lang="es-MX" dirty="0"/>
                        <a:t>Presupuestaria</a:t>
                      </a:r>
                    </a:p>
                  </a:txBody>
                  <a:tcPr/>
                </a:tc>
                <a:extLst>
                  <a:ext uri="{0D108BD9-81ED-4DB2-BD59-A6C34878D82A}">
                    <a16:rowId xmlns:a16="http://schemas.microsoft.com/office/drawing/2014/main" val="346132379"/>
                  </a:ext>
                </a:extLst>
              </a:tr>
              <a:tr h="824584">
                <a:tc>
                  <a:txBody>
                    <a:bodyPr/>
                    <a:lstStyle/>
                    <a:p>
                      <a:r>
                        <a:rPr lang="es-MX" dirty="0"/>
                        <a:t>10. Manual de</a:t>
                      </a:r>
                      <a:r>
                        <a:rPr lang="es-MX" baseline="0" dirty="0"/>
                        <a:t> Contabilidad Gubernamental</a:t>
                      </a:r>
                      <a:endParaRPr lang="es-MX" dirty="0"/>
                    </a:p>
                  </a:txBody>
                  <a:tcPr/>
                </a:tc>
                <a:tc>
                  <a:txBody>
                    <a:bodyPr/>
                    <a:lstStyle/>
                    <a:p>
                      <a:pPr algn="ctr"/>
                      <a:r>
                        <a:rPr lang="es-MX" dirty="0"/>
                        <a:t>Contable</a:t>
                      </a:r>
                    </a:p>
                  </a:txBody>
                  <a:tcPr/>
                </a:tc>
                <a:extLst>
                  <a:ext uri="{0D108BD9-81ED-4DB2-BD59-A6C34878D82A}">
                    <a16:rowId xmlns:a16="http://schemas.microsoft.com/office/drawing/2014/main" val="2496375050"/>
                  </a:ext>
                </a:extLst>
              </a:tr>
            </a:tbl>
          </a:graphicData>
        </a:graphic>
      </p:graphicFrame>
    </p:spTree>
    <p:extLst>
      <p:ext uri="{BB962C8B-B14F-4D97-AF65-F5344CB8AC3E}">
        <p14:creationId xmlns:p14="http://schemas.microsoft.com/office/powerpoint/2010/main" val="2317351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INFORMACIÓN PRESUPUESTARIA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31587860"/>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84100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INFORMACIÓN PROGRAMÁTICA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24154499"/>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87040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CONCLUSIONES </a:t>
            </a:r>
          </a:p>
        </p:txBody>
      </p:sp>
      <p:sp>
        <p:nvSpPr>
          <p:cNvPr id="3" name="Marcador de contenido 2"/>
          <p:cNvSpPr>
            <a:spLocks noGrp="1"/>
          </p:cNvSpPr>
          <p:nvPr>
            <p:ph idx="1"/>
          </p:nvPr>
        </p:nvSpPr>
        <p:spPr>
          <a:xfrm>
            <a:off x="677334" y="1676401"/>
            <a:ext cx="8596668" cy="4391890"/>
          </a:xfrm>
        </p:spPr>
        <p:txBody>
          <a:bodyPr>
            <a:normAutofit lnSpcReduction="10000"/>
          </a:bodyPr>
          <a:lstStyle/>
          <a:p>
            <a:pPr algn="just"/>
            <a:r>
              <a:rPr lang="es-MX" dirty="0"/>
              <a:t>La Contabilidad Gubernamental representa el registro de operaciones y generación de información financiera expresada en términos  monetarios y descriptivos, con el objetivo de mostrar la posición y desempeño financiero para la adecuada y oportuna toma de decisiones.</a:t>
            </a:r>
          </a:p>
          <a:p>
            <a:pPr algn="just"/>
            <a:r>
              <a:rPr lang="es-MX" dirty="0"/>
              <a:t>Toda la información requiere de orden, análisis y facilidad en la consulta ya que contribuye a la toma de decisiones, transparencia y rendición de cuentas, apoyada en bases uniformes que conduzcan a datos veraces y confiables que puedan ser comparables y accesibles a un proceso de fiscalización. </a:t>
            </a:r>
          </a:p>
          <a:p>
            <a:pPr algn="just"/>
            <a:r>
              <a:rPr lang="es-MX" dirty="0"/>
              <a:t>La armonización contable contribuye a la rendición de cuentas, evalúa el comportamiento de la gestión pública, soporta la toma de decisiones y los procesos de transparencia y fiscalización de los recursos públicos.</a:t>
            </a:r>
          </a:p>
          <a:p>
            <a:pPr algn="just"/>
            <a:r>
              <a:rPr lang="es-MX" dirty="0"/>
              <a:t>Es fundamental que los estudiantes conozcan el fondo de las finanzas públicas  por lo que resulta importante el estudio de la elaboración, registro y proceso de la información financiera pública, clasificada como presupuestaria y contable. </a:t>
            </a:r>
          </a:p>
        </p:txBody>
      </p:sp>
    </p:spTree>
    <p:extLst>
      <p:ext uri="{BB962C8B-B14F-4D97-AF65-F5344CB8AC3E}">
        <p14:creationId xmlns:p14="http://schemas.microsoft.com/office/powerpoint/2010/main" val="2042198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76727"/>
            <a:ext cx="8382445" cy="1046748"/>
          </a:xfrm>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9006183"/>
              </p:ext>
            </p:extLst>
          </p:nvPr>
        </p:nvGraphicFramePr>
        <p:xfrm>
          <a:off x="469233" y="1467854"/>
          <a:ext cx="8277726" cy="4656219"/>
        </p:xfrm>
        <a:graphic>
          <a:graphicData uri="http://schemas.openxmlformats.org/drawingml/2006/table">
            <a:tbl>
              <a:tblPr firstRow="1" bandRow="1">
                <a:tableStyleId>{5C22544A-7EE6-4342-B048-85BDC9FD1C3A}</a:tableStyleId>
              </a:tblPr>
              <a:tblGrid>
                <a:gridCol w="5773340">
                  <a:extLst>
                    <a:ext uri="{9D8B030D-6E8A-4147-A177-3AD203B41FA5}">
                      <a16:colId xmlns:a16="http://schemas.microsoft.com/office/drawing/2014/main" val="2009872143"/>
                    </a:ext>
                  </a:extLst>
                </a:gridCol>
                <a:gridCol w="2504386">
                  <a:extLst>
                    <a:ext uri="{9D8B030D-6E8A-4147-A177-3AD203B41FA5}">
                      <a16:colId xmlns:a16="http://schemas.microsoft.com/office/drawing/2014/main" val="1027512215"/>
                    </a:ext>
                  </a:extLst>
                </a:gridCol>
              </a:tblGrid>
              <a:tr h="453385">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2121744007"/>
                  </a:ext>
                </a:extLst>
              </a:tr>
              <a:tr h="843801">
                <a:tc>
                  <a:txBody>
                    <a:bodyPr/>
                    <a:lstStyle/>
                    <a:p>
                      <a:r>
                        <a:rPr lang="es-MX" dirty="0"/>
                        <a:t>11. Principales</a:t>
                      </a:r>
                      <a:r>
                        <a:rPr lang="es-MX" baseline="0" dirty="0"/>
                        <a:t> reglas de registro y valoración del patrimonio (elementos generales)</a:t>
                      </a:r>
                      <a:endParaRPr lang="es-MX" dirty="0"/>
                    </a:p>
                  </a:txBody>
                  <a:tcPr/>
                </a:tc>
                <a:tc>
                  <a:txBody>
                    <a:bodyPr/>
                    <a:lstStyle/>
                    <a:p>
                      <a:pPr algn="ctr"/>
                      <a:endParaRPr lang="es-MX" dirty="0"/>
                    </a:p>
                    <a:p>
                      <a:pPr algn="ctr"/>
                      <a:r>
                        <a:rPr lang="es-MX" dirty="0"/>
                        <a:t>Contable</a:t>
                      </a:r>
                    </a:p>
                  </a:txBody>
                  <a:tcPr/>
                </a:tc>
                <a:extLst>
                  <a:ext uri="{0D108BD9-81ED-4DB2-BD59-A6C34878D82A}">
                    <a16:rowId xmlns:a16="http://schemas.microsoft.com/office/drawing/2014/main" val="206231760"/>
                  </a:ext>
                </a:extLst>
              </a:tr>
              <a:tr h="1818580">
                <a:tc>
                  <a:txBody>
                    <a:bodyPr/>
                    <a:lstStyle/>
                    <a:p>
                      <a:r>
                        <a:rPr lang="es-MX" dirty="0"/>
                        <a:t>12. Marco metodológico</a:t>
                      </a:r>
                      <a:r>
                        <a:rPr lang="es-MX" baseline="0" dirty="0"/>
                        <a:t> sobre la forma y términos en los que deberá orientarse el desarrollo del análisis de los componentes de las finanzas públicas con elación a los objetivos y prioridades que, en materia, establezca la planeación del desarrollo, para su integración en la cuenta pública.</a:t>
                      </a:r>
                      <a:endParaRPr lang="es-MX" dirty="0"/>
                    </a:p>
                  </a:txBody>
                  <a:tcPr/>
                </a:tc>
                <a:tc>
                  <a:txBody>
                    <a:bodyPr/>
                    <a:lstStyle/>
                    <a:p>
                      <a:pPr algn="ctr"/>
                      <a:endParaRPr lang="es-MX" dirty="0"/>
                    </a:p>
                    <a:p>
                      <a:pPr algn="ctr"/>
                      <a:endParaRPr lang="es-MX" dirty="0"/>
                    </a:p>
                    <a:p>
                      <a:pPr algn="ctr"/>
                      <a:endParaRPr lang="es-MX" dirty="0"/>
                    </a:p>
                    <a:p>
                      <a:pPr algn="ctr"/>
                      <a:r>
                        <a:rPr lang="es-MX" dirty="0"/>
                        <a:t>Presupuestaria </a:t>
                      </a:r>
                    </a:p>
                  </a:txBody>
                  <a:tcPr/>
                </a:tc>
                <a:extLst>
                  <a:ext uri="{0D108BD9-81ED-4DB2-BD59-A6C34878D82A}">
                    <a16:rowId xmlns:a16="http://schemas.microsoft.com/office/drawing/2014/main" val="3934624208"/>
                  </a:ext>
                </a:extLst>
              </a:tr>
              <a:tr h="1128426">
                <a:tc>
                  <a:txBody>
                    <a:bodyPr/>
                    <a:lstStyle/>
                    <a:p>
                      <a:r>
                        <a:rPr lang="es-MX" dirty="0"/>
                        <a:t>13. Lineamentos mínimos relativos al diseño e integración</a:t>
                      </a:r>
                      <a:r>
                        <a:rPr lang="es-MX" baseline="0" dirty="0"/>
                        <a:t> del registro en los libros diario, mayor e inventarios y balances (registro electrónico)</a:t>
                      </a:r>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2160712124"/>
                  </a:ext>
                </a:extLst>
              </a:tr>
              <a:tr h="412027">
                <a:tc>
                  <a:txBody>
                    <a:bodyPr/>
                    <a:lstStyle/>
                    <a:p>
                      <a:r>
                        <a:rPr lang="es-MX" dirty="0"/>
                        <a:t>14. Clasificación administrativa</a:t>
                      </a:r>
                    </a:p>
                  </a:txBody>
                  <a:tcPr/>
                </a:tc>
                <a:tc>
                  <a:txBody>
                    <a:bodyPr/>
                    <a:lstStyle/>
                    <a:p>
                      <a:pPr algn="ctr"/>
                      <a:r>
                        <a:rPr lang="es-MX" dirty="0"/>
                        <a:t>Presupuestaria</a:t>
                      </a:r>
                    </a:p>
                  </a:txBody>
                  <a:tcPr/>
                </a:tc>
                <a:extLst>
                  <a:ext uri="{0D108BD9-81ED-4DB2-BD59-A6C34878D82A}">
                    <a16:rowId xmlns:a16="http://schemas.microsoft.com/office/drawing/2014/main" val="3061347935"/>
                  </a:ext>
                </a:extLst>
              </a:tr>
            </a:tbl>
          </a:graphicData>
        </a:graphic>
      </p:graphicFrame>
    </p:spTree>
    <p:extLst>
      <p:ext uri="{BB962C8B-B14F-4D97-AF65-F5344CB8AC3E}">
        <p14:creationId xmlns:p14="http://schemas.microsoft.com/office/powerpoint/2010/main" val="411245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397042"/>
            <a:ext cx="8596668" cy="1106905"/>
          </a:xfrm>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44506974"/>
              </p:ext>
            </p:extLst>
          </p:nvPr>
        </p:nvGraphicFramePr>
        <p:xfrm>
          <a:off x="469233" y="1828802"/>
          <a:ext cx="8386010" cy="4035356"/>
        </p:xfrm>
        <a:graphic>
          <a:graphicData uri="http://schemas.openxmlformats.org/drawingml/2006/table">
            <a:tbl>
              <a:tblPr firstRow="1" bandRow="1">
                <a:tableStyleId>{5C22544A-7EE6-4342-B048-85BDC9FD1C3A}</a:tableStyleId>
              </a:tblPr>
              <a:tblGrid>
                <a:gridCol w="5418608">
                  <a:extLst>
                    <a:ext uri="{9D8B030D-6E8A-4147-A177-3AD203B41FA5}">
                      <a16:colId xmlns:a16="http://schemas.microsoft.com/office/drawing/2014/main" val="2009872143"/>
                    </a:ext>
                  </a:extLst>
                </a:gridCol>
                <a:gridCol w="2967402">
                  <a:extLst>
                    <a:ext uri="{9D8B030D-6E8A-4147-A177-3AD203B41FA5}">
                      <a16:colId xmlns:a16="http://schemas.microsoft.com/office/drawing/2014/main" val="1027512215"/>
                    </a:ext>
                  </a:extLst>
                </a:gridCol>
              </a:tblGrid>
              <a:tr h="344172">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2121744007"/>
                  </a:ext>
                </a:extLst>
              </a:tr>
              <a:tr h="729350">
                <a:tc>
                  <a:txBody>
                    <a:bodyPr/>
                    <a:lstStyle/>
                    <a:p>
                      <a:r>
                        <a:rPr lang="es-MX" dirty="0"/>
                        <a:t>15. Clasificación económica de los ingresos,</a:t>
                      </a:r>
                      <a:r>
                        <a:rPr lang="es-MX" baseline="0" dirty="0"/>
                        <a:t> gastos y del financiamiento de los entes públicos </a:t>
                      </a:r>
                      <a:endParaRPr lang="es-MX" dirty="0"/>
                    </a:p>
                  </a:txBody>
                  <a:tcPr/>
                </a:tc>
                <a:tc>
                  <a:txBody>
                    <a:bodyPr/>
                    <a:lstStyle/>
                    <a:p>
                      <a:pPr algn="ctr"/>
                      <a:endParaRPr lang="es-MX" dirty="0"/>
                    </a:p>
                    <a:p>
                      <a:pPr algn="ctr"/>
                      <a:r>
                        <a:rPr lang="es-MX" dirty="0"/>
                        <a:t>Presupuestaria</a:t>
                      </a:r>
                    </a:p>
                  </a:txBody>
                  <a:tcPr/>
                </a:tc>
                <a:extLst>
                  <a:ext uri="{0D108BD9-81ED-4DB2-BD59-A6C34878D82A}">
                    <a16:rowId xmlns:a16="http://schemas.microsoft.com/office/drawing/2014/main" val="206231760"/>
                  </a:ext>
                </a:extLst>
              </a:tr>
              <a:tr h="1166960">
                <a:tc>
                  <a:txBody>
                    <a:bodyPr/>
                    <a:lstStyle/>
                    <a:p>
                      <a:r>
                        <a:rPr lang="es-MX" dirty="0"/>
                        <a:t>16. Lineamentos para la elaboración del catálogo</a:t>
                      </a:r>
                      <a:r>
                        <a:rPr lang="es-MX" baseline="0" dirty="0"/>
                        <a:t> de bienes que permita la interrelación automática con el clasificador por objeto del  gasto y lista de cuentas </a:t>
                      </a:r>
                      <a:endParaRPr lang="es-MX" dirty="0"/>
                    </a:p>
                  </a:txBody>
                  <a:tcPr/>
                </a:tc>
                <a:tc>
                  <a:txBody>
                    <a:bodyPr/>
                    <a:lstStyle/>
                    <a:p>
                      <a:pPr algn="ctr"/>
                      <a:endParaRPr lang="es-MX" dirty="0"/>
                    </a:p>
                    <a:p>
                      <a:pPr algn="ctr"/>
                      <a:endParaRPr lang="es-MX" dirty="0"/>
                    </a:p>
                    <a:p>
                      <a:pPr algn="ctr"/>
                      <a:endParaRPr lang="es-MX" dirty="0"/>
                    </a:p>
                    <a:p>
                      <a:pPr algn="ctr"/>
                      <a:r>
                        <a:rPr lang="es-MX" dirty="0"/>
                        <a:t>Contable </a:t>
                      </a:r>
                    </a:p>
                  </a:txBody>
                  <a:tcPr/>
                </a:tc>
                <a:extLst>
                  <a:ext uri="{0D108BD9-81ED-4DB2-BD59-A6C34878D82A}">
                    <a16:rowId xmlns:a16="http://schemas.microsoft.com/office/drawing/2014/main" val="3934624208"/>
                  </a:ext>
                </a:extLst>
              </a:tr>
              <a:tr h="1385766">
                <a:tc>
                  <a:txBody>
                    <a:bodyPr/>
                    <a:lstStyle/>
                    <a:p>
                      <a:r>
                        <a:rPr lang="es-MX" dirty="0"/>
                        <a:t>17. Lineamiento dirigidos a asegurar que el Sistema de Contabilidad Gubernamental facilite el registro y control de los inventarios de los bienes muebles e inmuebles de los Entes Públicos</a:t>
                      </a:r>
                    </a:p>
                  </a:txBody>
                  <a:tcPr/>
                </a:tc>
                <a:tc>
                  <a:txBody>
                    <a:bodyPr/>
                    <a:lstStyle/>
                    <a:p>
                      <a:pPr algn="ctr"/>
                      <a:endParaRPr lang="es-MX" dirty="0"/>
                    </a:p>
                    <a:p>
                      <a:pPr algn="ctr"/>
                      <a:endParaRPr lang="es-MX" dirty="0"/>
                    </a:p>
                    <a:p>
                      <a:pPr algn="ctr"/>
                      <a:r>
                        <a:rPr lang="es-MX" dirty="0"/>
                        <a:t>Contable </a:t>
                      </a:r>
                    </a:p>
                  </a:txBody>
                  <a:tcPr/>
                </a:tc>
                <a:extLst>
                  <a:ext uri="{0D108BD9-81ED-4DB2-BD59-A6C34878D82A}">
                    <a16:rowId xmlns:a16="http://schemas.microsoft.com/office/drawing/2014/main" val="2160712124"/>
                  </a:ext>
                </a:extLst>
              </a:tr>
              <a:tr h="344172">
                <a:tc>
                  <a:txBody>
                    <a:bodyPr/>
                    <a:lstStyle/>
                    <a:p>
                      <a:endParaRPr lang="es-MX" dirty="0"/>
                    </a:p>
                  </a:txBody>
                  <a:tcPr/>
                </a:tc>
                <a:tc>
                  <a:txBody>
                    <a:bodyPr/>
                    <a:lstStyle/>
                    <a:p>
                      <a:endParaRPr lang="es-MX" dirty="0"/>
                    </a:p>
                  </a:txBody>
                  <a:tcPr/>
                </a:tc>
                <a:extLst>
                  <a:ext uri="{0D108BD9-81ED-4DB2-BD59-A6C34878D82A}">
                    <a16:rowId xmlns:a16="http://schemas.microsoft.com/office/drawing/2014/main" val="3061347935"/>
                  </a:ext>
                </a:extLst>
              </a:tr>
            </a:tbl>
          </a:graphicData>
        </a:graphic>
      </p:graphicFrame>
    </p:spTree>
    <p:extLst>
      <p:ext uri="{BB962C8B-B14F-4D97-AF65-F5344CB8AC3E}">
        <p14:creationId xmlns:p14="http://schemas.microsoft.com/office/powerpoint/2010/main" val="367912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29923719"/>
              </p:ext>
            </p:extLst>
          </p:nvPr>
        </p:nvGraphicFramePr>
        <p:xfrm>
          <a:off x="360947" y="1828800"/>
          <a:ext cx="8470232" cy="3929314"/>
        </p:xfrm>
        <a:graphic>
          <a:graphicData uri="http://schemas.openxmlformats.org/drawingml/2006/table">
            <a:tbl>
              <a:tblPr firstRow="1" bandRow="1">
                <a:tableStyleId>{5C22544A-7EE6-4342-B048-85BDC9FD1C3A}</a:tableStyleId>
              </a:tblPr>
              <a:tblGrid>
                <a:gridCol w="5366333">
                  <a:extLst>
                    <a:ext uri="{9D8B030D-6E8A-4147-A177-3AD203B41FA5}">
                      <a16:colId xmlns:a16="http://schemas.microsoft.com/office/drawing/2014/main" val="2009872143"/>
                    </a:ext>
                  </a:extLst>
                </a:gridCol>
                <a:gridCol w="3103899">
                  <a:extLst>
                    <a:ext uri="{9D8B030D-6E8A-4147-A177-3AD203B41FA5}">
                      <a16:colId xmlns:a16="http://schemas.microsoft.com/office/drawing/2014/main" val="1027512215"/>
                    </a:ext>
                  </a:extLst>
                </a:gridCol>
              </a:tblGrid>
              <a:tr h="595828">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2121744007"/>
                  </a:ext>
                </a:extLst>
              </a:tr>
              <a:tr h="851183">
                <a:tc>
                  <a:txBody>
                    <a:bodyPr/>
                    <a:lstStyle/>
                    <a:p>
                      <a:r>
                        <a:rPr lang="es-MX" dirty="0"/>
                        <a:t>18. Reglas específicas del registro y valoración del patrimonio</a:t>
                      </a:r>
                    </a:p>
                  </a:txBody>
                  <a:tcPr/>
                </a:tc>
                <a:tc>
                  <a:txBody>
                    <a:bodyPr/>
                    <a:lstStyle/>
                    <a:p>
                      <a:pPr algn="ctr"/>
                      <a:endParaRPr lang="es-MX" dirty="0"/>
                    </a:p>
                    <a:p>
                      <a:pPr algn="ctr"/>
                      <a:r>
                        <a:rPr lang="es-MX" dirty="0"/>
                        <a:t>Contable</a:t>
                      </a:r>
                    </a:p>
                  </a:txBody>
                  <a:tcPr/>
                </a:tc>
                <a:extLst>
                  <a:ext uri="{0D108BD9-81ED-4DB2-BD59-A6C34878D82A}">
                    <a16:rowId xmlns:a16="http://schemas.microsoft.com/office/drawing/2014/main" val="206231760"/>
                  </a:ext>
                </a:extLst>
              </a:tr>
              <a:tr h="1202143">
                <a:tc>
                  <a:txBody>
                    <a:bodyPr/>
                    <a:lstStyle/>
                    <a:p>
                      <a:r>
                        <a:rPr lang="es-MX" dirty="0"/>
                        <a:t>19. Lineamientos para la elaboración del catálogo</a:t>
                      </a:r>
                      <a:r>
                        <a:rPr lang="es-MX" baseline="0" dirty="0"/>
                        <a:t> de bienes inmuebles que permita la interrelación automática con el clasificador por objeto del gasto y lista de cuentas</a:t>
                      </a:r>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3934624208"/>
                  </a:ext>
                </a:extLst>
              </a:tr>
              <a:tr h="866416">
                <a:tc>
                  <a:txBody>
                    <a:bodyPr/>
                    <a:lstStyle/>
                    <a:p>
                      <a:r>
                        <a:rPr lang="es-MX" dirty="0"/>
                        <a:t>20. Lineamientos para el registro auxiliar sujeto a inventario de bienes arqueológicos, artísticos</a:t>
                      </a:r>
                      <a:r>
                        <a:rPr lang="es-MX" baseline="0" dirty="0"/>
                        <a:t> e históricos bajo custodia de los entes públicos</a:t>
                      </a:r>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2160712124"/>
                  </a:ext>
                </a:extLst>
              </a:tr>
              <a:tr h="346566">
                <a:tc>
                  <a:txBody>
                    <a:bodyPr/>
                    <a:lstStyle/>
                    <a:p>
                      <a:endParaRPr lang="es-MX" dirty="0"/>
                    </a:p>
                  </a:txBody>
                  <a:tcPr/>
                </a:tc>
                <a:tc>
                  <a:txBody>
                    <a:bodyPr/>
                    <a:lstStyle/>
                    <a:p>
                      <a:endParaRPr lang="es-MX" dirty="0"/>
                    </a:p>
                  </a:txBody>
                  <a:tcPr/>
                </a:tc>
                <a:extLst>
                  <a:ext uri="{0D108BD9-81ED-4DB2-BD59-A6C34878D82A}">
                    <a16:rowId xmlns:a16="http://schemas.microsoft.com/office/drawing/2014/main" val="3061347935"/>
                  </a:ext>
                </a:extLst>
              </a:tr>
            </a:tbl>
          </a:graphicData>
        </a:graphic>
      </p:graphicFrame>
    </p:spTree>
    <p:extLst>
      <p:ext uri="{BB962C8B-B14F-4D97-AF65-F5344CB8AC3E}">
        <p14:creationId xmlns:p14="http://schemas.microsoft.com/office/powerpoint/2010/main" val="3189085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85223829"/>
              </p:ext>
            </p:extLst>
          </p:nvPr>
        </p:nvGraphicFramePr>
        <p:xfrm>
          <a:off x="665831" y="1828800"/>
          <a:ext cx="8596312" cy="3856313"/>
        </p:xfrm>
        <a:graphic>
          <a:graphicData uri="http://schemas.openxmlformats.org/drawingml/2006/table">
            <a:tbl>
              <a:tblPr firstRow="1" bandRow="1">
                <a:tableStyleId>{5C22544A-7EE6-4342-B048-85BDC9FD1C3A}</a:tableStyleId>
              </a:tblPr>
              <a:tblGrid>
                <a:gridCol w="5542464">
                  <a:extLst>
                    <a:ext uri="{9D8B030D-6E8A-4147-A177-3AD203B41FA5}">
                      <a16:colId xmlns:a16="http://schemas.microsoft.com/office/drawing/2014/main" val="2009872143"/>
                    </a:ext>
                  </a:extLst>
                </a:gridCol>
                <a:gridCol w="3053848">
                  <a:extLst>
                    <a:ext uri="{9D8B030D-6E8A-4147-A177-3AD203B41FA5}">
                      <a16:colId xmlns:a16="http://schemas.microsoft.com/office/drawing/2014/main" val="1027512215"/>
                    </a:ext>
                  </a:extLst>
                </a:gridCol>
              </a:tblGrid>
              <a:tr h="679408">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2121744007"/>
                  </a:ext>
                </a:extLst>
              </a:tr>
              <a:tr h="680160">
                <a:tc>
                  <a:txBody>
                    <a:bodyPr/>
                    <a:lstStyle/>
                    <a:p>
                      <a:r>
                        <a:rPr lang="es-MX" dirty="0"/>
                        <a:t>21.</a:t>
                      </a:r>
                      <a:r>
                        <a:rPr lang="es-MX" baseline="0" dirty="0"/>
                        <a:t> Parámetros de estimación de vida útil </a:t>
                      </a:r>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206231760"/>
                  </a:ext>
                </a:extLst>
              </a:tr>
              <a:tr h="781226">
                <a:tc>
                  <a:txBody>
                    <a:bodyPr/>
                    <a:lstStyle/>
                    <a:p>
                      <a:r>
                        <a:rPr lang="es-MX" dirty="0"/>
                        <a:t>22. Lineamientos que deberán observar los entes púbicos para registrar en las cuentas de activo los fideicomisos sin estructura orgánica</a:t>
                      </a:r>
                      <a:r>
                        <a:rPr lang="es-MX" baseline="0" dirty="0"/>
                        <a:t> y contratos análogos, incluyendo mandatos</a:t>
                      </a:r>
                      <a:endParaRPr lang="es-MX" dirty="0"/>
                    </a:p>
                  </a:txBody>
                  <a:tcPr/>
                </a:tc>
                <a:tc>
                  <a:txBody>
                    <a:bodyPr/>
                    <a:lstStyle/>
                    <a:p>
                      <a:pPr algn="ctr"/>
                      <a:endParaRPr lang="es-MX" dirty="0"/>
                    </a:p>
                    <a:p>
                      <a:pPr algn="ctr"/>
                      <a:endParaRPr lang="es-MX" dirty="0"/>
                    </a:p>
                    <a:p>
                      <a:pPr algn="ctr"/>
                      <a:r>
                        <a:rPr lang="es-MX" dirty="0"/>
                        <a:t>Contable</a:t>
                      </a:r>
                    </a:p>
                  </a:txBody>
                  <a:tcPr/>
                </a:tc>
                <a:extLst>
                  <a:ext uri="{0D108BD9-81ED-4DB2-BD59-A6C34878D82A}">
                    <a16:rowId xmlns:a16="http://schemas.microsoft.com/office/drawing/2014/main" val="3934624208"/>
                  </a:ext>
                </a:extLst>
              </a:tr>
              <a:tr h="393625">
                <a:tc>
                  <a:txBody>
                    <a:bodyPr/>
                    <a:lstStyle/>
                    <a:p>
                      <a:r>
                        <a:rPr lang="es-MX" dirty="0"/>
                        <a:t>23.</a:t>
                      </a:r>
                      <a:r>
                        <a:rPr lang="es-MX" baseline="0" dirty="0"/>
                        <a:t> Clasificador por fuentes de financiamiento</a:t>
                      </a:r>
                      <a:endParaRPr lang="es-MX" dirty="0"/>
                    </a:p>
                  </a:txBody>
                  <a:tcPr/>
                </a:tc>
                <a:tc>
                  <a:txBody>
                    <a:bodyPr/>
                    <a:lstStyle/>
                    <a:p>
                      <a:pPr algn="ctr"/>
                      <a:r>
                        <a:rPr lang="es-MX" dirty="0"/>
                        <a:t>Presupuestaria </a:t>
                      </a:r>
                    </a:p>
                  </a:txBody>
                  <a:tcPr/>
                </a:tc>
                <a:extLst>
                  <a:ext uri="{0D108BD9-81ED-4DB2-BD59-A6C34878D82A}">
                    <a16:rowId xmlns:a16="http://schemas.microsoft.com/office/drawing/2014/main" val="3061347935"/>
                  </a:ext>
                </a:extLst>
              </a:tr>
              <a:tr h="393625">
                <a:tc>
                  <a:txBody>
                    <a:bodyPr/>
                    <a:lstStyle/>
                    <a:p>
                      <a:r>
                        <a:rPr lang="es-MX" dirty="0"/>
                        <a:t>24. Lineamientos</a:t>
                      </a:r>
                      <a:r>
                        <a:rPr lang="es-MX" baseline="0" dirty="0"/>
                        <a:t> para la construcción y diseño de indicadores de desempeño mediante la metodología de marco lógico.</a:t>
                      </a:r>
                      <a:endParaRPr lang="es-MX" dirty="0"/>
                    </a:p>
                  </a:txBody>
                  <a:tcPr/>
                </a:tc>
                <a:tc>
                  <a:txBody>
                    <a:bodyPr/>
                    <a:lstStyle/>
                    <a:p>
                      <a:pPr algn="ctr"/>
                      <a:endParaRPr lang="es-MX" dirty="0"/>
                    </a:p>
                    <a:p>
                      <a:pPr algn="ctr"/>
                      <a:r>
                        <a:rPr lang="es-MX" dirty="0"/>
                        <a:t>Programática </a:t>
                      </a:r>
                    </a:p>
                  </a:txBody>
                  <a:tcPr/>
                </a:tc>
                <a:extLst>
                  <a:ext uri="{0D108BD9-81ED-4DB2-BD59-A6C34878D82A}">
                    <a16:rowId xmlns:a16="http://schemas.microsoft.com/office/drawing/2014/main" val="3275056717"/>
                  </a:ext>
                </a:extLst>
              </a:tr>
            </a:tbl>
          </a:graphicData>
        </a:graphic>
      </p:graphicFrame>
    </p:spTree>
    <p:extLst>
      <p:ext uri="{BB962C8B-B14F-4D97-AF65-F5344CB8AC3E}">
        <p14:creationId xmlns:p14="http://schemas.microsoft.com/office/powerpoint/2010/main" val="2356847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NORMAS DE INFORMACIÓN FINANCIERA GUBERNAMENTAL EMITIDAS POR LA CONAC.</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43952530"/>
              </p:ext>
            </p:extLst>
          </p:nvPr>
        </p:nvGraphicFramePr>
        <p:xfrm>
          <a:off x="372980" y="2160588"/>
          <a:ext cx="8518358" cy="3657600"/>
        </p:xfrm>
        <a:graphic>
          <a:graphicData uri="http://schemas.openxmlformats.org/drawingml/2006/table">
            <a:tbl>
              <a:tblPr firstRow="1" bandRow="1">
                <a:tableStyleId>{5C22544A-7EE6-4342-B048-85BDC9FD1C3A}</a:tableStyleId>
              </a:tblPr>
              <a:tblGrid>
                <a:gridCol w="5551814">
                  <a:extLst>
                    <a:ext uri="{9D8B030D-6E8A-4147-A177-3AD203B41FA5}">
                      <a16:colId xmlns:a16="http://schemas.microsoft.com/office/drawing/2014/main" val="946780326"/>
                    </a:ext>
                  </a:extLst>
                </a:gridCol>
                <a:gridCol w="2966544">
                  <a:extLst>
                    <a:ext uri="{9D8B030D-6E8A-4147-A177-3AD203B41FA5}">
                      <a16:colId xmlns:a16="http://schemas.microsoft.com/office/drawing/2014/main" val="1482047199"/>
                    </a:ext>
                  </a:extLst>
                </a:gridCol>
              </a:tblGrid>
              <a:tr h="353787">
                <a:tc>
                  <a:txBody>
                    <a:bodyPr/>
                    <a:lstStyle/>
                    <a:p>
                      <a:pPr algn="ctr"/>
                      <a:r>
                        <a:rPr lang="es-MX" dirty="0"/>
                        <a:t>NORMA</a:t>
                      </a:r>
                    </a:p>
                  </a:txBody>
                  <a:tcPr/>
                </a:tc>
                <a:tc>
                  <a:txBody>
                    <a:bodyPr/>
                    <a:lstStyle/>
                    <a:p>
                      <a:pPr algn="ctr"/>
                      <a:r>
                        <a:rPr lang="es-MX" dirty="0"/>
                        <a:t>TIPO DE NORMA</a:t>
                      </a:r>
                    </a:p>
                  </a:txBody>
                  <a:tcPr/>
                </a:tc>
                <a:extLst>
                  <a:ext uri="{0D108BD9-81ED-4DB2-BD59-A6C34878D82A}">
                    <a16:rowId xmlns:a16="http://schemas.microsoft.com/office/drawing/2014/main" val="1253113444"/>
                  </a:ext>
                </a:extLst>
              </a:tr>
              <a:tr h="610646">
                <a:tc>
                  <a:txBody>
                    <a:bodyPr/>
                    <a:lstStyle/>
                    <a:p>
                      <a:r>
                        <a:rPr lang="es-MX" dirty="0"/>
                        <a:t>25.</a:t>
                      </a:r>
                      <a:r>
                        <a:rPr lang="es-MX" baseline="0" dirty="0"/>
                        <a:t> Clasificación programática</a:t>
                      </a:r>
                    </a:p>
                    <a:p>
                      <a:endParaRPr lang="es-MX" dirty="0"/>
                    </a:p>
                  </a:txBody>
                  <a:tcPr/>
                </a:tc>
                <a:tc>
                  <a:txBody>
                    <a:bodyPr/>
                    <a:lstStyle/>
                    <a:p>
                      <a:pPr algn="ctr"/>
                      <a:r>
                        <a:rPr lang="es-MX" dirty="0"/>
                        <a:t>Presupuestaria </a:t>
                      </a:r>
                    </a:p>
                  </a:txBody>
                  <a:tcPr/>
                </a:tc>
                <a:extLst>
                  <a:ext uri="{0D108BD9-81ED-4DB2-BD59-A6C34878D82A}">
                    <a16:rowId xmlns:a16="http://schemas.microsoft.com/office/drawing/2014/main" val="2367708234"/>
                  </a:ext>
                </a:extLst>
              </a:tr>
              <a:tr h="1134057">
                <a:tc>
                  <a:txBody>
                    <a:bodyPr/>
                    <a:lstStyle/>
                    <a:p>
                      <a:r>
                        <a:rPr lang="es-MX" dirty="0"/>
                        <a:t>26. Manual</a:t>
                      </a:r>
                      <a:r>
                        <a:rPr lang="es-MX" baseline="0" dirty="0"/>
                        <a:t> de Contabilidad Gubernamental del sistema simplificado básico  (SSB) para los municipios con menos de 5000 habitantes </a:t>
                      </a:r>
                    </a:p>
                    <a:p>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412437377"/>
                  </a:ext>
                </a:extLst>
              </a:tr>
              <a:tr h="1395763">
                <a:tc>
                  <a:txBody>
                    <a:bodyPr/>
                    <a:lstStyle/>
                    <a:p>
                      <a:r>
                        <a:rPr lang="es-MX" dirty="0"/>
                        <a:t>27. Manual de Contabilidad</a:t>
                      </a:r>
                      <a:r>
                        <a:rPr lang="es-MX" baseline="0" dirty="0"/>
                        <a:t> Gubernamental del Sistema simplificado general SSG) para los municipios con población de entre 5000 a 25000 habitantes</a:t>
                      </a:r>
                    </a:p>
                    <a:p>
                      <a:endParaRPr lang="es-MX" dirty="0"/>
                    </a:p>
                  </a:txBody>
                  <a:tcPr/>
                </a:tc>
                <a:tc>
                  <a:txBody>
                    <a:bodyPr/>
                    <a:lstStyle/>
                    <a:p>
                      <a:pPr algn="ctr"/>
                      <a:endParaRPr lang="es-MX" dirty="0"/>
                    </a:p>
                    <a:p>
                      <a:pPr algn="ctr"/>
                      <a:r>
                        <a:rPr lang="es-MX" dirty="0"/>
                        <a:t>Contable </a:t>
                      </a:r>
                    </a:p>
                  </a:txBody>
                  <a:tcPr/>
                </a:tc>
                <a:extLst>
                  <a:ext uri="{0D108BD9-81ED-4DB2-BD59-A6C34878D82A}">
                    <a16:rowId xmlns:a16="http://schemas.microsoft.com/office/drawing/2014/main" val="1795759560"/>
                  </a:ext>
                </a:extLst>
              </a:tr>
            </a:tbl>
          </a:graphicData>
        </a:graphic>
      </p:graphicFrame>
    </p:spTree>
    <p:extLst>
      <p:ext uri="{BB962C8B-B14F-4D97-AF65-F5344CB8AC3E}">
        <p14:creationId xmlns:p14="http://schemas.microsoft.com/office/powerpoint/2010/main" val="3247614946"/>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783</TotalTime>
  <Words>2831</Words>
  <Application>Microsoft Office PowerPoint</Application>
  <PresentationFormat>Panorámica</PresentationFormat>
  <Paragraphs>329</Paragraphs>
  <Slides>42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42</vt:i4>
      </vt:variant>
    </vt:vector>
  </HeadingPairs>
  <TitlesOfParts>
    <vt:vector size="49" baseType="lpstr">
      <vt:lpstr>Arial</vt:lpstr>
      <vt:lpstr>Calibri</vt:lpstr>
      <vt:lpstr>dialog</vt:lpstr>
      <vt:lpstr>Trebuchet MS</vt:lpstr>
      <vt:lpstr>Wingdings</vt:lpstr>
      <vt:lpstr>Wingdings 3</vt:lpstr>
      <vt:lpstr>Faceta</vt:lpstr>
      <vt:lpstr>Marco Teórico de las Finanzas Públicas   Programa Educativo: Maestría en Gobierno y Asuntos Públicos Créditos Institucionales: 6 Centro Universitario UAEM Texcoco</vt:lpstr>
      <vt:lpstr>CONTABILIDAD GUBERNAMENTAL </vt:lpstr>
      <vt:lpstr>NORMAS DE INFORMACIÓN FINANCIERA GUBERNAMENTAL EMITIDAS POR LA CONAC.</vt:lpstr>
      <vt:lpstr>NORMAS DE INFORMACIÓN FINANCIERA GUBERNAMENTAL EMITIDAS POR LA CONAC.</vt:lpstr>
      <vt:lpstr>NORMAS DE INFORMACIÓN FINANCIERA GUBERNAMENTAL EMITIDAS POR LA CONAC.</vt:lpstr>
      <vt:lpstr>NORMAS DE INFORMACIÓN FINANCIERA GUBERNAMENTAL EMITIDAS POR LA CONAC.</vt:lpstr>
      <vt:lpstr>NORMAS DE INFORMACIÓN FINANCIERA GUBERNAMENTAL EMITIDAS POR LA CONAC.</vt:lpstr>
      <vt:lpstr>NORMAS DE INFORMACIÓN FINANCIERA GUBERNAMENTAL EMITIDAS POR LA CONAC.</vt:lpstr>
      <vt:lpstr>NORMAS DE INFORMACIÓN FINANCIERA GUBERNAMENTAL EMITIDAS POR LA CONAC.</vt:lpstr>
      <vt:lpstr>MARCO CONCEPTUAL  DE  LA CONTABILIDAD GUBERNAMENTAL</vt:lpstr>
      <vt:lpstr> CONTABILIDAD GUBERNAMENTAL</vt:lpstr>
      <vt:lpstr> Objetivo de la LGCG</vt:lpstr>
      <vt:lpstr>SUJETOS OBLIGADOS</vt:lpstr>
      <vt:lpstr>Presentación de PowerPoint</vt:lpstr>
      <vt:lpstr>SISTEMA DE CONTABILIDAD GUBERNAMENTAL </vt:lpstr>
      <vt:lpstr>OBJETIVOS DEL SISTEMA DE CONTABILIDAD GUBERNAMENTAL</vt:lpstr>
      <vt:lpstr>CARACTERÍSTICAS DEL SCG</vt:lpstr>
      <vt:lpstr>Presentación de PowerPoint</vt:lpstr>
      <vt:lpstr>Presentación de PowerPoint</vt:lpstr>
      <vt:lpstr>POSTULADOS BÁSICOS DE LA CONTABILIDAD GUBERNAMENTAL PBCG</vt:lpstr>
      <vt:lpstr>POSTULADOS BÁSICOS DE LA CONTABILIDAD GUBERNAMENTAL PBCG</vt:lpstr>
      <vt:lpstr>POSTULADOS BÁSICOS DE LA CONTABILIDAD GUBERNAMENTAL PBCG</vt:lpstr>
      <vt:lpstr>Necesidades de información financiera de los usuarios</vt:lpstr>
      <vt:lpstr> Cualidades de la información financiera a producir </vt:lpstr>
      <vt:lpstr>Presentación de PowerPoint</vt:lpstr>
      <vt:lpstr>La información debe cumplir con lo siguiente: </vt:lpstr>
      <vt:lpstr>Presentación de PowerPoint</vt:lpstr>
      <vt:lpstr>Presentación de PowerPoint</vt:lpstr>
      <vt:lpstr> ARMONIZACIÓN CONTABLE </vt:lpstr>
      <vt:lpstr>CONAC (Consejo Nacional de Armonización Contable)</vt:lpstr>
      <vt:lpstr>CONAC (Consejo Nacional de Armonización Contable)</vt:lpstr>
      <vt:lpstr>CONAC (Consejo Nacional de Armonización Contable)</vt:lpstr>
      <vt:lpstr> MANUALES DE CONTABILIDAD </vt:lpstr>
      <vt:lpstr> NORMAS CONTABLES </vt:lpstr>
      <vt:lpstr> CATÁLOGO DE CUENTAS </vt:lpstr>
      <vt:lpstr>CUENTAS CONTABLES  </vt:lpstr>
      <vt:lpstr>RESPONSABLES DEL SISTEMA Y LA CONTABILIDAD</vt:lpstr>
      <vt:lpstr>Presentación de PowerPoint</vt:lpstr>
      <vt:lpstr>I.- INFORMACIÓN CONTABLE:</vt:lpstr>
      <vt:lpstr>INFORMACIÓN PRESUPUESTARIA</vt:lpstr>
      <vt:lpstr>INFORMACIÓN PROGRAMÁTICA</vt:lpstr>
      <vt:lpstr>CONCLUSIONES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FINANZAS PÚBLICAS Y SISTEMAS DE COORDINACIÓN HACENDARIA</dc:title>
  <dc:creator>MARIA DE LOS ANGELES VELAZQUEZ MARTINEZ</dc:creator>
  <cp:lastModifiedBy>MARIA DE LOS ANGELES VELAZQUEZ MARTINEZ</cp:lastModifiedBy>
  <cp:revision>51</cp:revision>
  <dcterms:created xsi:type="dcterms:W3CDTF">2016-03-03T02:35:33Z</dcterms:created>
  <dcterms:modified xsi:type="dcterms:W3CDTF">2016-10-06T19:32:01Z</dcterms:modified>
</cp:coreProperties>
</file>