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 id="2147483920" r:id="rId2"/>
  </p:sldMasterIdLst>
  <p:notesMasterIdLst>
    <p:notesMasterId r:id="rId40"/>
  </p:notesMasterIdLst>
  <p:handoutMasterIdLst>
    <p:handoutMasterId r:id="rId41"/>
  </p:handoutMasterIdLst>
  <p:sldIdLst>
    <p:sldId id="256" r:id="rId3"/>
    <p:sldId id="407" r:id="rId4"/>
    <p:sldId id="441" r:id="rId5"/>
    <p:sldId id="442" r:id="rId6"/>
    <p:sldId id="443" r:id="rId7"/>
    <p:sldId id="444" r:id="rId8"/>
    <p:sldId id="445" r:id="rId9"/>
    <p:sldId id="446" r:id="rId10"/>
    <p:sldId id="447" r:id="rId11"/>
    <p:sldId id="448" r:id="rId12"/>
    <p:sldId id="465" r:id="rId13"/>
    <p:sldId id="485" r:id="rId14"/>
    <p:sldId id="467" r:id="rId15"/>
    <p:sldId id="468" r:id="rId16"/>
    <p:sldId id="469" r:id="rId17"/>
    <p:sldId id="470" r:id="rId18"/>
    <p:sldId id="471" r:id="rId19"/>
    <p:sldId id="472" r:id="rId20"/>
    <p:sldId id="473" r:id="rId21"/>
    <p:sldId id="474" r:id="rId22"/>
    <p:sldId id="477" r:id="rId23"/>
    <p:sldId id="478" r:id="rId24"/>
    <p:sldId id="480" r:id="rId25"/>
    <p:sldId id="486" r:id="rId26"/>
    <p:sldId id="481" r:id="rId27"/>
    <p:sldId id="482" r:id="rId28"/>
    <p:sldId id="483" r:id="rId29"/>
    <p:sldId id="487" r:id="rId30"/>
    <p:sldId id="489" r:id="rId31"/>
    <p:sldId id="449" r:id="rId32"/>
    <p:sldId id="488" r:id="rId33"/>
    <p:sldId id="490" r:id="rId34"/>
    <p:sldId id="492" r:id="rId35"/>
    <p:sldId id="493" r:id="rId36"/>
    <p:sldId id="494" r:id="rId37"/>
    <p:sldId id="484" r:id="rId38"/>
    <p:sldId id="495" r:id="rId39"/>
  </p:sldIdLst>
  <p:sldSz cx="9144000" cy="6858000" type="screen4x3"/>
  <p:notesSz cx="7004050" cy="929005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6">
          <p15:clr>
            <a:srgbClr val="A4A3A4"/>
          </p15:clr>
        </p15:guide>
        <p15:guide id="2" pos="22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6F616C"/>
    <a:srgbClr val="F3F305"/>
    <a:srgbClr val="FFFF00"/>
    <a:srgbClr val="EAEAEA"/>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1" autoAdjust="0"/>
    <p:restoredTop sz="95414" autoAdjust="0"/>
  </p:normalViewPr>
  <p:slideViewPr>
    <p:cSldViewPr>
      <p:cViewPr varScale="1">
        <p:scale>
          <a:sx n="66" d="100"/>
          <a:sy n="66" d="100"/>
        </p:scale>
        <p:origin x="84"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2862" y="-102"/>
      </p:cViewPr>
      <p:guideLst>
        <p:guide orient="horz" pos="2926"/>
        <p:guide pos="220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A72853-A1B0-446D-ACD1-D3E3A189F5E9}" type="doc">
      <dgm:prSet loTypeId="urn:microsoft.com/office/officeart/2005/8/layout/cycle7" loCatId="cycle" qsTypeId="urn:microsoft.com/office/officeart/2005/8/quickstyle/simple1" qsCatId="simple" csTypeId="urn:microsoft.com/office/officeart/2005/8/colors/accent0_2" csCatId="mainScheme" phldr="1"/>
      <dgm:spPr/>
      <dgm:t>
        <a:bodyPr/>
        <a:lstStyle/>
        <a:p>
          <a:endParaRPr lang="es-MX"/>
        </a:p>
      </dgm:t>
    </dgm:pt>
    <dgm:pt modelId="{8340CA94-9C84-44BF-B2B6-26B8695F7E6C}">
      <dgm:prSet phldrT="[Texto]" custT="1"/>
      <dgm:spPr>
        <a:solidFill>
          <a:srgbClr val="00B0F0"/>
        </a:solidFill>
      </dgm:spPr>
      <dgm:t>
        <a:bodyPr/>
        <a:lstStyle/>
        <a:p>
          <a:r>
            <a:rPr lang="es-MX" sz="1800" dirty="0" smtClean="0"/>
            <a:t>Planeación</a:t>
          </a:r>
          <a:endParaRPr lang="es-MX" sz="1800" dirty="0"/>
        </a:p>
      </dgm:t>
    </dgm:pt>
    <dgm:pt modelId="{BB71F508-1AD7-4BFD-A302-147F8B4B2E2C}" type="parTrans" cxnId="{DF88C39F-FC13-4D87-9FBB-072F0C30D34E}">
      <dgm:prSet/>
      <dgm:spPr/>
      <dgm:t>
        <a:bodyPr/>
        <a:lstStyle/>
        <a:p>
          <a:endParaRPr lang="es-MX" sz="2400">
            <a:solidFill>
              <a:schemeClr val="tx1"/>
            </a:solidFill>
          </a:endParaRPr>
        </a:p>
      </dgm:t>
    </dgm:pt>
    <dgm:pt modelId="{330584DF-F6BD-461B-8D37-FAFAF58B754C}" type="sibTrans" cxnId="{DF88C39F-FC13-4D87-9FBB-072F0C30D34E}">
      <dgm:prSet custT="1"/>
      <dgm:spPr/>
      <dgm:t>
        <a:bodyPr/>
        <a:lstStyle/>
        <a:p>
          <a:endParaRPr lang="es-MX" sz="900">
            <a:solidFill>
              <a:schemeClr val="tx1"/>
            </a:solidFill>
          </a:endParaRPr>
        </a:p>
      </dgm:t>
    </dgm:pt>
    <dgm:pt modelId="{E8CE9CE0-15EA-463E-8231-C20B8804BC1E}">
      <dgm:prSet phldrT="[Texto]" custT="1"/>
      <dgm:spPr>
        <a:solidFill>
          <a:srgbClr val="00B050"/>
        </a:solidFill>
      </dgm:spPr>
      <dgm:t>
        <a:bodyPr/>
        <a:lstStyle/>
        <a:p>
          <a:r>
            <a:rPr lang="es-MX" sz="1800" dirty="0" smtClean="0"/>
            <a:t>Organización</a:t>
          </a:r>
          <a:endParaRPr lang="es-MX" sz="1800" dirty="0"/>
        </a:p>
      </dgm:t>
    </dgm:pt>
    <dgm:pt modelId="{48FB7A48-7808-4235-84BE-D68BF8AD7095}" type="parTrans" cxnId="{DE1C9F41-DCD1-4C93-B7E3-E37B1DB58F8E}">
      <dgm:prSet/>
      <dgm:spPr/>
      <dgm:t>
        <a:bodyPr/>
        <a:lstStyle/>
        <a:p>
          <a:endParaRPr lang="es-MX" sz="2400">
            <a:solidFill>
              <a:schemeClr val="tx1"/>
            </a:solidFill>
          </a:endParaRPr>
        </a:p>
      </dgm:t>
    </dgm:pt>
    <dgm:pt modelId="{D6A105E8-9578-468D-B8D4-1F446A4DF5C9}" type="sibTrans" cxnId="{DE1C9F41-DCD1-4C93-B7E3-E37B1DB58F8E}">
      <dgm:prSet custT="1"/>
      <dgm:spPr/>
      <dgm:t>
        <a:bodyPr/>
        <a:lstStyle/>
        <a:p>
          <a:endParaRPr lang="es-MX" sz="900">
            <a:solidFill>
              <a:schemeClr val="tx1"/>
            </a:solidFill>
          </a:endParaRPr>
        </a:p>
      </dgm:t>
    </dgm:pt>
    <dgm:pt modelId="{A743F0FD-303B-4508-B8AE-F4F4447BDC1A}">
      <dgm:prSet phldrT="[Texto]" custT="1"/>
      <dgm:spPr>
        <a:solidFill>
          <a:srgbClr val="FF66FF"/>
        </a:solidFill>
      </dgm:spPr>
      <dgm:t>
        <a:bodyPr/>
        <a:lstStyle/>
        <a:p>
          <a:r>
            <a:rPr lang="es-MX" sz="1800" dirty="0" smtClean="0"/>
            <a:t>Integración</a:t>
          </a:r>
          <a:endParaRPr lang="es-MX" sz="1800" dirty="0"/>
        </a:p>
      </dgm:t>
    </dgm:pt>
    <dgm:pt modelId="{04A8BBCD-CCD0-44D7-9346-BB7BFFB28F2F}" type="parTrans" cxnId="{66AF7146-D393-412C-B4BA-3E66B369A515}">
      <dgm:prSet/>
      <dgm:spPr/>
      <dgm:t>
        <a:bodyPr/>
        <a:lstStyle/>
        <a:p>
          <a:endParaRPr lang="es-MX" sz="2400">
            <a:solidFill>
              <a:schemeClr val="tx1"/>
            </a:solidFill>
          </a:endParaRPr>
        </a:p>
      </dgm:t>
    </dgm:pt>
    <dgm:pt modelId="{BD95964C-90E6-4EF6-A00F-B42767EE2CED}" type="sibTrans" cxnId="{66AF7146-D393-412C-B4BA-3E66B369A515}">
      <dgm:prSet custT="1"/>
      <dgm:spPr/>
      <dgm:t>
        <a:bodyPr/>
        <a:lstStyle/>
        <a:p>
          <a:endParaRPr lang="es-MX" sz="900">
            <a:solidFill>
              <a:schemeClr val="tx1"/>
            </a:solidFill>
          </a:endParaRPr>
        </a:p>
      </dgm:t>
    </dgm:pt>
    <dgm:pt modelId="{FCE815B1-D7CB-4B48-B581-5EBA203D29DE}">
      <dgm:prSet phldrT="[Texto]" custT="1"/>
      <dgm:spPr>
        <a:solidFill>
          <a:srgbClr val="FF0000"/>
        </a:solidFill>
      </dgm:spPr>
      <dgm:t>
        <a:bodyPr/>
        <a:lstStyle/>
        <a:p>
          <a:r>
            <a:rPr lang="es-MX" sz="1600" dirty="0" smtClean="0"/>
            <a:t>Dirección</a:t>
          </a:r>
          <a:endParaRPr lang="es-MX" sz="1600" dirty="0"/>
        </a:p>
      </dgm:t>
    </dgm:pt>
    <dgm:pt modelId="{E43E61C1-73A8-4951-85F3-8BFBF32299FB}" type="parTrans" cxnId="{699BFEF1-848A-4D92-B9A7-ACD51EEBA75A}">
      <dgm:prSet/>
      <dgm:spPr/>
      <dgm:t>
        <a:bodyPr/>
        <a:lstStyle/>
        <a:p>
          <a:endParaRPr lang="es-MX" sz="2400">
            <a:solidFill>
              <a:schemeClr val="tx1"/>
            </a:solidFill>
          </a:endParaRPr>
        </a:p>
      </dgm:t>
    </dgm:pt>
    <dgm:pt modelId="{E9944C49-0136-4444-AF0C-8A74761F2D90}" type="sibTrans" cxnId="{699BFEF1-848A-4D92-B9A7-ACD51EEBA75A}">
      <dgm:prSet custT="1"/>
      <dgm:spPr/>
      <dgm:t>
        <a:bodyPr/>
        <a:lstStyle/>
        <a:p>
          <a:endParaRPr lang="es-MX" sz="900">
            <a:solidFill>
              <a:schemeClr val="tx1"/>
            </a:solidFill>
          </a:endParaRPr>
        </a:p>
      </dgm:t>
    </dgm:pt>
    <dgm:pt modelId="{CE07E73C-C2D9-45AD-8916-5E1F0495C036}">
      <dgm:prSet phldrT="[Texto]" custT="1"/>
      <dgm:spPr>
        <a:solidFill>
          <a:schemeClr val="accent3">
            <a:lumMod val="60000"/>
            <a:lumOff val="40000"/>
          </a:schemeClr>
        </a:solidFill>
      </dgm:spPr>
      <dgm:t>
        <a:bodyPr/>
        <a:lstStyle/>
        <a:p>
          <a:r>
            <a:rPr lang="es-MX" sz="1800" dirty="0" smtClean="0"/>
            <a:t>Control </a:t>
          </a:r>
          <a:endParaRPr lang="es-MX" sz="1800" dirty="0"/>
        </a:p>
      </dgm:t>
    </dgm:pt>
    <dgm:pt modelId="{9A07F45C-CB2E-467E-9808-2DA544E1C3E4}" type="parTrans" cxnId="{39E25139-5002-47B0-B134-5F953DB06C45}">
      <dgm:prSet/>
      <dgm:spPr/>
      <dgm:t>
        <a:bodyPr/>
        <a:lstStyle/>
        <a:p>
          <a:endParaRPr lang="es-MX" sz="2400">
            <a:solidFill>
              <a:schemeClr val="tx1"/>
            </a:solidFill>
          </a:endParaRPr>
        </a:p>
      </dgm:t>
    </dgm:pt>
    <dgm:pt modelId="{A7D91463-354B-416B-9CBB-E461A746C7AA}" type="sibTrans" cxnId="{39E25139-5002-47B0-B134-5F953DB06C45}">
      <dgm:prSet custT="1"/>
      <dgm:spPr/>
      <dgm:t>
        <a:bodyPr/>
        <a:lstStyle/>
        <a:p>
          <a:endParaRPr lang="es-MX" sz="900">
            <a:solidFill>
              <a:schemeClr val="tx1"/>
            </a:solidFill>
          </a:endParaRPr>
        </a:p>
      </dgm:t>
    </dgm:pt>
    <dgm:pt modelId="{E8A02AD5-BC8E-4EA5-8CA1-093A60CE19DF}" type="pres">
      <dgm:prSet presAssocID="{30A72853-A1B0-446D-ACD1-D3E3A189F5E9}" presName="Name0" presStyleCnt="0">
        <dgm:presLayoutVars>
          <dgm:dir/>
          <dgm:resizeHandles val="exact"/>
        </dgm:presLayoutVars>
      </dgm:prSet>
      <dgm:spPr/>
      <dgm:t>
        <a:bodyPr/>
        <a:lstStyle/>
        <a:p>
          <a:endParaRPr lang="es-MX"/>
        </a:p>
      </dgm:t>
    </dgm:pt>
    <dgm:pt modelId="{8809C9DC-FD78-4164-95BC-3B698E4AAE88}" type="pres">
      <dgm:prSet presAssocID="{8340CA94-9C84-44BF-B2B6-26B8695F7E6C}" presName="node" presStyleLbl="node1" presStyleIdx="0" presStyleCnt="5" custScaleX="159866">
        <dgm:presLayoutVars>
          <dgm:bulletEnabled val="1"/>
        </dgm:presLayoutVars>
      </dgm:prSet>
      <dgm:spPr/>
      <dgm:t>
        <a:bodyPr/>
        <a:lstStyle/>
        <a:p>
          <a:endParaRPr lang="es-MX"/>
        </a:p>
      </dgm:t>
    </dgm:pt>
    <dgm:pt modelId="{9A4A81C9-90F3-448B-8D9D-A6D91C5FE428}" type="pres">
      <dgm:prSet presAssocID="{330584DF-F6BD-461B-8D37-FAFAF58B754C}" presName="sibTrans" presStyleLbl="sibTrans2D1" presStyleIdx="0" presStyleCnt="5"/>
      <dgm:spPr/>
      <dgm:t>
        <a:bodyPr/>
        <a:lstStyle/>
        <a:p>
          <a:endParaRPr lang="es-MX"/>
        </a:p>
      </dgm:t>
    </dgm:pt>
    <dgm:pt modelId="{2466F692-6D5D-4839-856D-D7E7D67F411B}" type="pres">
      <dgm:prSet presAssocID="{330584DF-F6BD-461B-8D37-FAFAF58B754C}" presName="connectorText" presStyleLbl="sibTrans2D1" presStyleIdx="0" presStyleCnt="5"/>
      <dgm:spPr/>
      <dgm:t>
        <a:bodyPr/>
        <a:lstStyle/>
        <a:p>
          <a:endParaRPr lang="es-MX"/>
        </a:p>
      </dgm:t>
    </dgm:pt>
    <dgm:pt modelId="{F388AF7E-FDAB-449D-A429-A00DAC60DDD7}" type="pres">
      <dgm:prSet presAssocID="{E8CE9CE0-15EA-463E-8231-C20B8804BC1E}" presName="node" presStyleLbl="node1" presStyleIdx="1" presStyleCnt="5" custScaleX="191030">
        <dgm:presLayoutVars>
          <dgm:bulletEnabled val="1"/>
        </dgm:presLayoutVars>
      </dgm:prSet>
      <dgm:spPr/>
      <dgm:t>
        <a:bodyPr/>
        <a:lstStyle/>
        <a:p>
          <a:endParaRPr lang="es-MX"/>
        </a:p>
      </dgm:t>
    </dgm:pt>
    <dgm:pt modelId="{5F548A38-C556-4A92-8605-F800C04C7197}" type="pres">
      <dgm:prSet presAssocID="{D6A105E8-9578-468D-B8D4-1F446A4DF5C9}" presName="sibTrans" presStyleLbl="sibTrans2D1" presStyleIdx="1" presStyleCnt="5"/>
      <dgm:spPr/>
      <dgm:t>
        <a:bodyPr/>
        <a:lstStyle/>
        <a:p>
          <a:endParaRPr lang="es-MX"/>
        </a:p>
      </dgm:t>
    </dgm:pt>
    <dgm:pt modelId="{76EF6BA7-6CF6-4B31-A896-5E7FB488768D}" type="pres">
      <dgm:prSet presAssocID="{D6A105E8-9578-468D-B8D4-1F446A4DF5C9}" presName="connectorText" presStyleLbl="sibTrans2D1" presStyleIdx="1" presStyleCnt="5"/>
      <dgm:spPr/>
      <dgm:t>
        <a:bodyPr/>
        <a:lstStyle/>
        <a:p>
          <a:endParaRPr lang="es-MX"/>
        </a:p>
      </dgm:t>
    </dgm:pt>
    <dgm:pt modelId="{25B6F177-8100-404A-9D9C-963B8BA78A16}" type="pres">
      <dgm:prSet presAssocID="{A743F0FD-303B-4508-B8AE-F4F4447BDC1A}" presName="node" presStyleLbl="node1" presStyleIdx="2" presStyleCnt="5" custScaleX="168219" custRadScaleRad="135887" custRadScaleInc="-51728">
        <dgm:presLayoutVars>
          <dgm:bulletEnabled val="1"/>
        </dgm:presLayoutVars>
      </dgm:prSet>
      <dgm:spPr/>
      <dgm:t>
        <a:bodyPr/>
        <a:lstStyle/>
        <a:p>
          <a:endParaRPr lang="es-MX"/>
        </a:p>
      </dgm:t>
    </dgm:pt>
    <dgm:pt modelId="{84D62C9A-6524-4463-8BE3-EF86E5741CA1}" type="pres">
      <dgm:prSet presAssocID="{BD95964C-90E6-4EF6-A00F-B42767EE2CED}" presName="sibTrans" presStyleLbl="sibTrans2D1" presStyleIdx="2" presStyleCnt="5"/>
      <dgm:spPr/>
      <dgm:t>
        <a:bodyPr/>
        <a:lstStyle/>
        <a:p>
          <a:endParaRPr lang="es-MX"/>
        </a:p>
      </dgm:t>
    </dgm:pt>
    <dgm:pt modelId="{A012CF90-FDF4-4C24-ACB7-FBEF016C6E9D}" type="pres">
      <dgm:prSet presAssocID="{BD95964C-90E6-4EF6-A00F-B42767EE2CED}" presName="connectorText" presStyleLbl="sibTrans2D1" presStyleIdx="2" presStyleCnt="5"/>
      <dgm:spPr/>
      <dgm:t>
        <a:bodyPr/>
        <a:lstStyle/>
        <a:p>
          <a:endParaRPr lang="es-MX"/>
        </a:p>
      </dgm:t>
    </dgm:pt>
    <dgm:pt modelId="{E8223AD6-F012-4838-B569-BD471573F867}" type="pres">
      <dgm:prSet presAssocID="{FCE815B1-D7CB-4B48-B581-5EBA203D29DE}" presName="node" presStyleLbl="node1" presStyleIdx="3" presStyleCnt="5" custScaleX="153008">
        <dgm:presLayoutVars>
          <dgm:bulletEnabled val="1"/>
        </dgm:presLayoutVars>
      </dgm:prSet>
      <dgm:spPr/>
      <dgm:t>
        <a:bodyPr/>
        <a:lstStyle/>
        <a:p>
          <a:endParaRPr lang="es-MX"/>
        </a:p>
      </dgm:t>
    </dgm:pt>
    <dgm:pt modelId="{6DAC07E8-A6FE-41B6-80BA-84B1A5382973}" type="pres">
      <dgm:prSet presAssocID="{E9944C49-0136-4444-AF0C-8A74761F2D90}" presName="sibTrans" presStyleLbl="sibTrans2D1" presStyleIdx="3" presStyleCnt="5"/>
      <dgm:spPr/>
      <dgm:t>
        <a:bodyPr/>
        <a:lstStyle/>
        <a:p>
          <a:endParaRPr lang="es-MX"/>
        </a:p>
      </dgm:t>
    </dgm:pt>
    <dgm:pt modelId="{C3A15FA6-6181-449B-B366-B581C06A7C75}" type="pres">
      <dgm:prSet presAssocID="{E9944C49-0136-4444-AF0C-8A74761F2D90}" presName="connectorText" presStyleLbl="sibTrans2D1" presStyleIdx="3" presStyleCnt="5"/>
      <dgm:spPr/>
      <dgm:t>
        <a:bodyPr/>
        <a:lstStyle/>
        <a:p>
          <a:endParaRPr lang="es-MX"/>
        </a:p>
      </dgm:t>
    </dgm:pt>
    <dgm:pt modelId="{B42A88AF-5C7E-4950-AA87-AA2502B619F8}" type="pres">
      <dgm:prSet presAssocID="{CE07E73C-C2D9-45AD-8916-5E1F0495C036}" presName="node" presStyleLbl="node1" presStyleIdx="4" presStyleCnt="5" custScaleX="163569">
        <dgm:presLayoutVars>
          <dgm:bulletEnabled val="1"/>
        </dgm:presLayoutVars>
      </dgm:prSet>
      <dgm:spPr/>
      <dgm:t>
        <a:bodyPr/>
        <a:lstStyle/>
        <a:p>
          <a:endParaRPr lang="es-MX"/>
        </a:p>
      </dgm:t>
    </dgm:pt>
    <dgm:pt modelId="{889273A1-AA29-4CFB-B47E-FF730AD7EB6D}" type="pres">
      <dgm:prSet presAssocID="{A7D91463-354B-416B-9CBB-E461A746C7AA}" presName="sibTrans" presStyleLbl="sibTrans2D1" presStyleIdx="4" presStyleCnt="5"/>
      <dgm:spPr/>
      <dgm:t>
        <a:bodyPr/>
        <a:lstStyle/>
        <a:p>
          <a:endParaRPr lang="es-MX"/>
        </a:p>
      </dgm:t>
    </dgm:pt>
    <dgm:pt modelId="{2F214A6A-F101-4494-B208-EE33CF2F8668}" type="pres">
      <dgm:prSet presAssocID="{A7D91463-354B-416B-9CBB-E461A746C7AA}" presName="connectorText" presStyleLbl="sibTrans2D1" presStyleIdx="4" presStyleCnt="5"/>
      <dgm:spPr/>
      <dgm:t>
        <a:bodyPr/>
        <a:lstStyle/>
        <a:p>
          <a:endParaRPr lang="es-MX"/>
        </a:p>
      </dgm:t>
    </dgm:pt>
  </dgm:ptLst>
  <dgm:cxnLst>
    <dgm:cxn modelId="{8FD84E89-0499-4CCF-B2D6-F3F3DD5A7E2E}" type="presOf" srcId="{BD95964C-90E6-4EF6-A00F-B42767EE2CED}" destId="{84D62C9A-6524-4463-8BE3-EF86E5741CA1}" srcOrd="0" destOrd="0" presId="urn:microsoft.com/office/officeart/2005/8/layout/cycle7"/>
    <dgm:cxn modelId="{030E9002-1145-4157-8F61-D135CD5295E9}" type="presOf" srcId="{A7D91463-354B-416B-9CBB-E461A746C7AA}" destId="{2F214A6A-F101-4494-B208-EE33CF2F8668}" srcOrd="1" destOrd="0" presId="urn:microsoft.com/office/officeart/2005/8/layout/cycle7"/>
    <dgm:cxn modelId="{F716083D-6DCD-4F60-98C6-EFA683822C73}" type="presOf" srcId="{BD95964C-90E6-4EF6-A00F-B42767EE2CED}" destId="{A012CF90-FDF4-4C24-ACB7-FBEF016C6E9D}" srcOrd="1" destOrd="0" presId="urn:microsoft.com/office/officeart/2005/8/layout/cycle7"/>
    <dgm:cxn modelId="{DE1C9F41-DCD1-4C93-B7E3-E37B1DB58F8E}" srcId="{30A72853-A1B0-446D-ACD1-D3E3A189F5E9}" destId="{E8CE9CE0-15EA-463E-8231-C20B8804BC1E}" srcOrd="1" destOrd="0" parTransId="{48FB7A48-7808-4235-84BE-D68BF8AD7095}" sibTransId="{D6A105E8-9578-468D-B8D4-1F446A4DF5C9}"/>
    <dgm:cxn modelId="{95B58847-5F9B-4350-8986-896B5E58F3FA}" type="presOf" srcId="{D6A105E8-9578-468D-B8D4-1F446A4DF5C9}" destId="{76EF6BA7-6CF6-4B31-A896-5E7FB488768D}" srcOrd="1" destOrd="0" presId="urn:microsoft.com/office/officeart/2005/8/layout/cycle7"/>
    <dgm:cxn modelId="{9F782A26-3308-4823-9586-15B7050BAA18}" type="presOf" srcId="{D6A105E8-9578-468D-B8D4-1F446A4DF5C9}" destId="{5F548A38-C556-4A92-8605-F800C04C7197}" srcOrd="0" destOrd="0" presId="urn:microsoft.com/office/officeart/2005/8/layout/cycle7"/>
    <dgm:cxn modelId="{2B913DD2-90C6-483A-9F7F-7F892B7FA566}" type="presOf" srcId="{E8CE9CE0-15EA-463E-8231-C20B8804BC1E}" destId="{F388AF7E-FDAB-449D-A429-A00DAC60DDD7}" srcOrd="0" destOrd="0" presId="urn:microsoft.com/office/officeart/2005/8/layout/cycle7"/>
    <dgm:cxn modelId="{8074431E-26C1-444B-BC31-DB8EB2C4B37E}" type="presOf" srcId="{8340CA94-9C84-44BF-B2B6-26B8695F7E6C}" destId="{8809C9DC-FD78-4164-95BC-3B698E4AAE88}" srcOrd="0" destOrd="0" presId="urn:microsoft.com/office/officeart/2005/8/layout/cycle7"/>
    <dgm:cxn modelId="{1DBB533E-506A-4138-B15E-C433FE9105E0}" type="presOf" srcId="{E9944C49-0136-4444-AF0C-8A74761F2D90}" destId="{6DAC07E8-A6FE-41B6-80BA-84B1A5382973}" srcOrd="0" destOrd="0" presId="urn:microsoft.com/office/officeart/2005/8/layout/cycle7"/>
    <dgm:cxn modelId="{66AF7146-D393-412C-B4BA-3E66B369A515}" srcId="{30A72853-A1B0-446D-ACD1-D3E3A189F5E9}" destId="{A743F0FD-303B-4508-B8AE-F4F4447BDC1A}" srcOrd="2" destOrd="0" parTransId="{04A8BBCD-CCD0-44D7-9346-BB7BFFB28F2F}" sibTransId="{BD95964C-90E6-4EF6-A00F-B42767EE2CED}"/>
    <dgm:cxn modelId="{699BFEF1-848A-4D92-B9A7-ACD51EEBA75A}" srcId="{30A72853-A1B0-446D-ACD1-D3E3A189F5E9}" destId="{FCE815B1-D7CB-4B48-B581-5EBA203D29DE}" srcOrd="3" destOrd="0" parTransId="{E43E61C1-73A8-4951-85F3-8BFBF32299FB}" sibTransId="{E9944C49-0136-4444-AF0C-8A74761F2D90}"/>
    <dgm:cxn modelId="{E62FC915-0C2D-4EBE-9740-93E6564D6F8F}" type="presOf" srcId="{CE07E73C-C2D9-45AD-8916-5E1F0495C036}" destId="{B42A88AF-5C7E-4950-AA87-AA2502B619F8}" srcOrd="0" destOrd="0" presId="urn:microsoft.com/office/officeart/2005/8/layout/cycle7"/>
    <dgm:cxn modelId="{9ADAB2E8-8365-4E0E-B490-B1F01145A6BB}" type="presOf" srcId="{A7D91463-354B-416B-9CBB-E461A746C7AA}" destId="{889273A1-AA29-4CFB-B47E-FF730AD7EB6D}" srcOrd="0" destOrd="0" presId="urn:microsoft.com/office/officeart/2005/8/layout/cycle7"/>
    <dgm:cxn modelId="{423E262E-856C-4880-9201-4D911B10C7DB}" type="presOf" srcId="{330584DF-F6BD-461B-8D37-FAFAF58B754C}" destId="{9A4A81C9-90F3-448B-8D9D-A6D91C5FE428}" srcOrd="0" destOrd="0" presId="urn:microsoft.com/office/officeart/2005/8/layout/cycle7"/>
    <dgm:cxn modelId="{DF88C39F-FC13-4D87-9FBB-072F0C30D34E}" srcId="{30A72853-A1B0-446D-ACD1-D3E3A189F5E9}" destId="{8340CA94-9C84-44BF-B2B6-26B8695F7E6C}" srcOrd="0" destOrd="0" parTransId="{BB71F508-1AD7-4BFD-A302-147F8B4B2E2C}" sibTransId="{330584DF-F6BD-461B-8D37-FAFAF58B754C}"/>
    <dgm:cxn modelId="{A78A6B83-EDC8-46BB-A7EE-3EA3742B4194}" type="presOf" srcId="{A743F0FD-303B-4508-B8AE-F4F4447BDC1A}" destId="{25B6F177-8100-404A-9D9C-963B8BA78A16}" srcOrd="0" destOrd="0" presId="urn:microsoft.com/office/officeart/2005/8/layout/cycle7"/>
    <dgm:cxn modelId="{7DECA171-2590-421E-B4A0-D274055503FF}" type="presOf" srcId="{FCE815B1-D7CB-4B48-B581-5EBA203D29DE}" destId="{E8223AD6-F012-4838-B569-BD471573F867}" srcOrd="0" destOrd="0" presId="urn:microsoft.com/office/officeart/2005/8/layout/cycle7"/>
    <dgm:cxn modelId="{24735F10-0F04-4BD7-B7F0-DB9C98404D3D}" type="presOf" srcId="{330584DF-F6BD-461B-8D37-FAFAF58B754C}" destId="{2466F692-6D5D-4839-856D-D7E7D67F411B}" srcOrd="1" destOrd="0" presId="urn:microsoft.com/office/officeart/2005/8/layout/cycle7"/>
    <dgm:cxn modelId="{13B02F0D-771A-44AC-A895-90F90A36FCBB}" type="presOf" srcId="{E9944C49-0136-4444-AF0C-8A74761F2D90}" destId="{C3A15FA6-6181-449B-B366-B581C06A7C75}" srcOrd="1" destOrd="0" presId="urn:microsoft.com/office/officeart/2005/8/layout/cycle7"/>
    <dgm:cxn modelId="{39E25139-5002-47B0-B134-5F953DB06C45}" srcId="{30A72853-A1B0-446D-ACD1-D3E3A189F5E9}" destId="{CE07E73C-C2D9-45AD-8916-5E1F0495C036}" srcOrd="4" destOrd="0" parTransId="{9A07F45C-CB2E-467E-9808-2DA544E1C3E4}" sibTransId="{A7D91463-354B-416B-9CBB-E461A746C7AA}"/>
    <dgm:cxn modelId="{66DBEE9D-0C0D-4A3E-B56F-AE23FAA2B82B}" type="presOf" srcId="{30A72853-A1B0-446D-ACD1-D3E3A189F5E9}" destId="{E8A02AD5-BC8E-4EA5-8CA1-093A60CE19DF}" srcOrd="0" destOrd="0" presId="urn:microsoft.com/office/officeart/2005/8/layout/cycle7"/>
    <dgm:cxn modelId="{5AEF7C46-E3CE-419A-A67D-5DFD0F90CC6E}" type="presParOf" srcId="{E8A02AD5-BC8E-4EA5-8CA1-093A60CE19DF}" destId="{8809C9DC-FD78-4164-95BC-3B698E4AAE88}" srcOrd="0" destOrd="0" presId="urn:microsoft.com/office/officeart/2005/8/layout/cycle7"/>
    <dgm:cxn modelId="{E6677070-C167-4897-B541-09071ADC3477}" type="presParOf" srcId="{E8A02AD5-BC8E-4EA5-8CA1-093A60CE19DF}" destId="{9A4A81C9-90F3-448B-8D9D-A6D91C5FE428}" srcOrd="1" destOrd="0" presId="urn:microsoft.com/office/officeart/2005/8/layout/cycle7"/>
    <dgm:cxn modelId="{6FCEC89B-585C-45C2-88D8-A179B3A63311}" type="presParOf" srcId="{9A4A81C9-90F3-448B-8D9D-A6D91C5FE428}" destId="{2466F692-6D5D-4839-856D-D7E7D67F411B}" srcOrd="0" destOrd="0" presId="urn:microsoft.com/office/officeart/2005/8/layout/cycle7"/>
    <dgm:cxn modelId="{BA1A8300-7458-4CCD-A067-56D9C449170C}" type="presParOf" srcId="{E8A02AD5-BC8E-4EA5-8CA1-093A60CE19DF}" destId="{F388AF7E-FDAB-449D-A429-A00DAC60DDD7}" srcOrd="2" destOrd="0" presId="urn:microsoft.com/office/officeart/2005/8/layout/cycle7"/>
    <dgm:cxn modelId="{547383AF-699F-445D-AD2D-BF212AE5AF3C}" type="presParOf" srcId="{E8A02AD5-BC8E-4EA5-8CA1-093A60CE19DF}" destId="{5F548A38-C556-4A92-8605-F800C04C7197}" srcOrd="3" destOrd="0" presId="urn:microsoft.com/office/officeart/2005/8/layout/cycle7"/>
    <dgm:cxn modelId="{DAE830F8-3EBB-4BE0-853E-EF9392BC868D}" type="presParOf" srcId="{5F548A38-C556-4A92-8605-F800C04C7197}" destId="{76EF6BA7-6CF6-4B31-A896-5E7FB488768D}" srcOrd="0" destOrd="0" presId="urn:microsoft.com/office/officeart/2005/8/layout/cycle7"/>
    <dgm:cxn modelId="{8B833633-9261-4BEA-A985-545566E2DC44}" type="presParOf" srcId="{E8A02AD5-BC8E-4EA5-8CA1-093A60CE19DF}" destId="{25B6F177-8100-404A-9D9C-963B8BA78A16}" srcOrd="4" destOrd="0" presId="urn:microsoft.com/office/officeart/2005/8/layout/cycle7"/>
    <dgm:cxn modelId="{93FD6359-64ED-4AC5-B8D3-D5181E522945}" type="presParOf" srcId="{E8A02AD5-BC8E-4EA5-8CA1-093A60CE19DF}" destId="{84D62C9A-6524-4463-8BE3-EF86E5741CA1}" srcOrd="5" destOrd="0" presId="urn:microsoft.com/office/officeart/2005/8/layout/cycle7"/>
    <dgm:cxn modelId="{4963BAD4-8DA9-4DE2-8536-A773649C067F}" type="presParOf" srcId="{84D62C9A-6524-4463-8BE3-EF86E5741CA1}" destId="{A012CF90-FDF4-4C24-ACB7-FBEF016C6E9D}" srcOrd="0" destOrd="0" presId="urn:microsoft.com/office/officeart/2005/8/layout/cycle7"/>
    <dgm:cxn modelId="{9863809B-F2C9-430B-9005-384EDF99FBD6}" type="presParOf" srcId="{E8A02AD5-BC8E-4EA5-8CA1-093A60CE19DF}" destId="{E8223AD6-F012-4838-B569-BD471573F867}" srcOrd="6" destOrd="0" presId="urn:microsoft.com/office/officeart/2005/8/layout/cycle7"/>
    <dgm:cxn modelId="{BE67B8DB-56A6-4D6E-B353-A3596185288F}" type="presParOf" srcId="{E8A02AD5-BC8E-4EA5-8CA1-093A60CE19DF}" destId="{6DAC07E8-A6FE-41B6-80BA-84B1A5382973}" srcOrd="7" destOrd="0" presId="urn:microsoft.com/office/officeart/2005/8/layout/cycle7"/>
    <dgm:cxn modelId="{61791D1A-90F2-4C04-8A52-E91923BCD99C}" type="presParOf" srcId="{6DAC07E8-A6FE-41B6-80BA-84B1A5382973}" destId="{C3A15FA6-6181-449B-B366-B581C06A7C75}" srcOrd="0" destOrd="0" presId="urn:microsoft.com/office/officeart/2005/8/layout/cycle7"/>
    <dgm:cxn modelId="{549823D6-8B7C-4951-BFE6-57AE3C970587}" type="presParOf" srcId="{E8A02AD5-BC8E-4EA5-8CA1-093A60CE19DF}" destId="{B42A88AF-5C7E-4950-AA87-AA2502B619F8}" srcOrd="8" destOrd="0" presId="urn:microsoft.com/office/officeart/2005/8/layout/cycle7"/>
    <dgm:cxn modelId="{8592B73C-58AF-44CF-9B6C-A081B1718D9A}" type="presParOf" srcId="{E8A02AD5-BC8E-4EA5-8CA1-093A60CE19DF}" destId="{889273A1-AA29-4CFB-B47E-FF730AD7EB6D}" srcOrd="9" destOrd="0" presId="urn:microsoft.com/office/officeart/2005/8/layout/cycle7"/>
    <dgm:cxn modelId="{74A1A5A1-2FC1-4050-A205-62BD2AF6A9C7}" type="presParOf" srcId="{889273A1-AA29-4CFB-B47E-FF730AD7EB6D}" destId="{2F214A6A-F101-4494-B208-EE33CF2F8668}"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1D8C8B-5D98-45B6-9BB5-118145454E8C}" type="doc">
      <dgm:prSet loTypeId="urn:microsoft.com/office/officeart/2005/8/layout/process5" loCatId="process" qsTypeId="urn:microsoft.com/office/officeart/2005/8/quickstyle/simple1" qsCatId="simple" csTypeId="urn:microsoft.com/office/officeart/2005/8/colors/accent1_1" csCatId="accent1" phldr="1"/>
      <dgm:spPr/>
      <dgm:t>
        <a:bodyPr/>
        <a:lstStyle/>
        <a:p>
          <a:endParaRPr lang="es-ES"/>
        </a:p>
      </dgm:t>
    </dgm:pt>
    <dgm:pt modelId="{9FF973C0-9E10-4958-9A00-7B12B8156540}">
      <dgm:prSet phldrT="[Texto]" custT="1"/>
      <dgm:spPr/>
      <dgm:t>
        <a:bodyPr/>
        <a:lstStyle/>
        <a:p>
          <a:r>
            <a:rPr lang="es-ES" sz="2400" dirty="0"/>
            <a:t>1.- Definir los objetivos </a:t>
          </a:r>
        </a:p>
      </dgm:t>
    </dgm:pt>
    <dgm:pt modelId="{6B131B63-3924-4DA2-97E3-C75776F930A9}" type="parTrans" cxnId="{34DE8C8F-734C-443A-B095-6D8223F0E1B8}">
      <dgm:prSet/>
      <dgm:spPr/>
      <dgm:t>
        <a:bodyPr/>
        <a:lstStyle/>
        <a:p>
          <a:endParaRPr lang="es-ES" sz="2800"/>
        </a:p>
      </dgm:t>
    </dgm:pt>
    <dgm:pt modelId="{F97A6346-98E3-4408-8427-9BA92D80DC02}" type="sibTrans" cxnId="{34DE8C8F-734C-443A-B095-6D8223F0E1B8}">
      <dgm:prSet custT="1"/>
      <dgm:spPr>
        <a:solidFill>
          <a:schemeClr val="accent3">
            <a:lumMod val="75000"/>
          </a:schemeClr>
        </a:solidFill>
      </dgm:spPr>
      <dgm:t>
        <a:bodyPr/>
        <a:lstStyle/>
        <a:p>
          <a:endParaRPr lang="es-ES" sz="3200"/>
        </a:p>
      </dgm:t>
    </dgm:pt>
    <dgm:pt modelId="{B8132993-B1B1-4E4B-95B8-DA10819F9AA2}">
      <dgm:prSet phldrT="[Texto]" custT="1"/>
      <dgm:spPr/>
      <dgm:t>
        <a:bodyPr/>
        <a:lstStyle/>
        <a:p>
          <a:r>
            <a:rPr lang="es-ES" sz="2400" dirty="0"/>
            <a:t>2.- Determinar dónde está la organización frente a los objetivos </a:t>
          </a:r>
        </a:p>
      </dgm:t>
    </dgm:pt>
    <dgm:pt modelId="{94B1C18F-82F2-4429-85AE-B0F893D0E1DB}" type="parTrans" cxnId="{878015A9-60A7-4C92-A21D-9E36D977918A}">
      <dgm:prSet/>
      <dgm:spPr/>
      <dgm:t>
        <a:bodyPr/>
        <a:lstStyle/>
        <a:p>
          <a:endParaRPr lang="es-ES" sz="2800"/>
        </a:p>
      </dgm:t>
    </dgm:pt>
    <dgm:pt modelId="{72DC5343-1032-416F-98AE-4E9AE43112DC}" type="sibTrans" cxnId="{878015A9-60A7-4C92-A21D-9E36D977918A}">
      <dgm:prSet custT="1"/>
      <dgm:spPr>
        <a:solidFill>
          <a:schemeClr val="accent3">
            <a:lumMod val="75000"/>
          </a:schemeClr>
        </a:solidFill>
      </dgm:spPr>
      <dgm:t>
        <a:bodyPr/>
        <a:lstStyle/>
        <a:p>
          <a:endParaRPr lang="es-ES" sz="3200"/>
        </a:p>
      </dgm:t>
    </dgm:pt>
    <dgm:pt modelId="{565ED0D9-1859-42EA-9754-F5C2221C359B}">
      <dgm:prSet phldrT="[Texto]" custT="1"/>
      <dgm:spPr/>
      <dgm:t>
        <a:bodyPr/>
        <a:lstStyle/>
        <a:p>
          <a:r>
            <a:rPr lang="es-ES" sz="2400" dirty="0"/>
            <a:t>3.- Desarrollar premisas acerca de las condiciones futuras </a:t>
          </a:r>
        </a:p>
      </dgm:t>
    </dgm:pt>
    <dgm:pt modelId="{41324AE8-CCBD-4E4B-9FB8-29032A29EC7C}" type="parTrans" cxnId="{1C5274FD-08A0-4773-8413-4E8DFC2FC42C}">
      <dgm:prSet/>
      <dgm:spPr/>
      <dgm:t>
        <a:bodyPr/>
        <a:lstStyle/>
        <a:p>
          <a:endParaRPr lang="es-ES" sz="2800"/>
        </a:p>
      </dgm:t>
    </dgm:pt>
    <dgm:pt modelId="{DE7B663A-F44B-43B5-908C-0F589F8D8132}" type="sibTrans" cxnId="{1C5274FD-08A0-4773-8413-4E8DFC2FC42C}">
      <dgm:prSet custT="1"/>
      <dgm:spPr>
        <a:solidFill>
          <a:schemeClr val="accent3">
            <a:lumMod val="75000"/>
          </a:schemeClr>
        </a:solidFill>
      </dgm:spPr>
      <dgm:t>
        <a:bodyPr/>
        <a:lstStyle/>
        <a:p>
          <a:endParaRPr lang="es-ES" sz="3600"/>
        </a:p>
      </dgm:t>
    </dgm:pt>
    <dgm:pt modelId="{0595ED5D-9BAC-4D91-909A-C84935A3BA3F}">
      <dgm:prSet custT="1"/>
      <dgm:spPr/>
      <dgm:t>
        <a:bodyPr/>
        <a:lstStyle/>
        <a:p>
          <a:r>
            <a:rPr lang="es-ES" sz="2400" dirty="0"/>
            <a:t>4.- Analizar posibles alternativas de acción,  elegir las mejores y decidir como implementarlas </a:t>
          </a:r>
        </a:p>
      </dgm:t>
    </dgm:pt>
    <dgm:pt modelId="{9F329617-7616-4C52-B3D8-EAD2C7B0CBDF}" type="parTrans" cxnId="{6B7AFFA3-7673-4A7A-B4F6-C75F1FA6F03B}">
      <dgm:prSet/>
      <dgm:spPr/>
      <dgm:t>
        <a:bodyPr/>
        <a:lstStyle/>
        <a:p>
          <a:endParaRPr lang="es-ES" sz="2800"/>
        </a:p>
      </dgm:t>
    </dgm:pt>
    <dgm:pt modelId="{37B29DC6-3E22-4DB4-9C11-093AB8E2395C}" type="sibTrans" cxnId="{6B7AFFA3-7673-4A7A-B4F6-C75F1FA6F03B}">
      <dgm:prSet custT="1"/>
      <dgm:spPr>
        <a:solidFill>
          <a:schemeClr val="accent3">
            <a:lumMod val="75000"/>
          </a:schemeClr>
        </a:solidFill>
      </dgm:spPr>
      <dgm:t>
        <a:bodyPr/>
        <a:lstStyle/>
        <a:p>
          <a:endParaRPr lang="es-ES" sz="3200"/>
        </a:p>
      </dgm:t>
    </dgm:pt>
    <dgm:pt modelId="{FAD975E2-696E-48B9-84CA-DE3D441BC662}">
      <dgm:prSet custT="1"/>
      <dgm:spPr/>
      <dgm:t>
        <a:bodyPr/>
        <a:lstStyle/>
        <a:p>
          <a:r>
            <a:rPr lang="es-ES" sz="2400" dirty="0"/>
            <a:t>5.- Implementar el plan y evaluar los resultados. </a:t>
          </a:r>
        </a:p>
      </dgm:t>
    </dgm:pt>
    <dgm:pt modelId="{692205C9-4A09-47BC-802C-0A87154FB2EC}" type="parTrans" cxnId="{02D3B054-1947-41BA-AE64-B4BFD587262F}">
      <dgm:prSet/>
      <dgm:spPr/>
      <dgm:t>
        <a:bodyPr/>
        <a:lstStyle/>
        <a:p>
          <a:endParaRPr lang="es-ES" sz="2800"/>
        </a:p>
      </dgm:t>
    </dgm:pt>
    <dgm:pt modelId="{1F2088AD-90CC-4075-A3EB-76AE5ACCDCD1}" type="sibTrans" cxnId="{02D3B054-1947-41BA-AE64-B4BFD587262F}">
      <dgm:prSet/>
      <dgm:spPr/>
      <dgm:t>
        <a:bodyPr/>
        <a:lstStyle/>
        <a:p>
          <a:endParaRPr lang="es-ES" sz="2800"/>
        </a:p>
      </dgm:t>
    </dgm:pt>
    <dgm:pt modelId="{6A4FC10D-8300-4060-A6E5-221854F25515}" type="pres">
      <dgm:prSet presAssocID="{3C1D8C8B-5D98-45B6-9BB5-118145454E8C}" presName="diagram" presStyleCnt="0">
        <dgm:presLayoutVars>
          <dgm:dir/>
          <dgm:resizeHandles val="exact"/>
        </dgm:presLayoutVars>
      </dgm:prSet>
      <dgm:spPr/>
      <dgm:t>
        <a:bodyPr/>
        <a:lstStyle/>
        <a:p>
          <a:endParaRPr lang="es-ES"/>
        </a:p>
      </dgm:t>
    </dgm:pt>
    <dgm:pt modelId="{D7878430-295B-42CF-8372-95703A0F3723}" type="pres">
      <dgm:prSet presAssocID="{9FF973C0-9E10-4958-9A00-7B12B8156540}" presName="node" presStyleLbl="node1" presStyleIdx="0" presStyleCnt="5">
        <dgm:presLayoutVars>
          <dgm:bulletEnabled val="1"/>
        </dgm:presLayoutVars>
      </dgm:prSet>
      <dgm:spPr/>
      <dgm:t>
        <a:bodyPr/>
        <a:lstStyle/>
        <a:p>
          <a:endParaRPr lang="es-ES"/>
        </a:p>
      </dgm:t>
    </dgm:pt>
    <dgm:pt modelId="{D693036A-48A7-48BD-A18C-2CFE37BDDED3}" type="pres">
      <dgm:prSet presAssocID="{F97A6346-98E3-4408-8427-9BA92D80DC02}" presName="sibTrans" presStyleLbl="sibTrans2D1" presStyleIdx="0" presStyleCnt="4"/>
      <dgm:spPr/>
      <dgm:t>
        <a:bodyPr/>
        <a:lstStyle/>
        <a:p>
          <a:endParaRPr lang="es-ES"/>
        </a:p>
      </dgm:t>
    </dgm:pt>
    <dgm:pt modelId="{5AC43D46-B91F-462E-85BA-98104D97783E}" type="pres">
      <dgm:prSet presAssocID="{F97A6346-98E3-4408-8427-9BA92D80DC02}" presName="connectorText" presStyleLbl="sibTrans2D1" presStyleIdx="0" presStyleCnt="4"/>
      <dgm:spPr/>
      <dgm:t>
        <a:bodyPr/>
        <a:lstStyle/>
        <a:p>
          <a:endParaRPr lang="es-ES"/>
        </a:p>
      </dgm:t>
    </dgm:pt>
    <dgm:pt modelId="{262AD49A-A3D7-4B81-B112-407B0DD3C929}" type="pres">
      <dgm:prSet presAssocID="{B8132993-B1B1-4E4B-95B8-DA10819F9AA2}" presName="node" presStyleLbl="node1" presStyleIdx="1" presStyleCnt="5" custScaleX="125433" custScaleY="145338">
        <dgm:presLayoutVars>
          <dgm:bulletEnabled val="1"/>
        </dgm:presLayoutVars>
      </dgm:prSet>
      <dgm:spPr/>
      <dgm:t>
        <a:bodyPr/>
        <a:lstStyle/>
        <a:p>
          <a:endParaRPr lang="es-ES"/>
        </a:p>
      </dgm:t>
    </dgm:pt>
    <dgm:pt modelId="{F63F55A9-4ACC-40C1-A9CA-845FCECB0807}" type="pres">
      <dgm:prSet presAssocID="{72DC5343-1032-416F-98AE-4E9AE43112DC}" presName="sibTrans" presStyleLbl="sibTrans2D1" presStyleIdx="1" presStyleCnt="4"/>
      <dgm:spPr/>
      <dgm:t>
        <a:bodyPr/>
        <a:lstStyle/>
        <a:p>
          <a:endParaRPr lang="es-ES"/>
        </a:p>
      </dgm:t>
    </dgm:pt>
    <dgm:pt modelId="{0705FFBB-70A2-4A5C-B978-5CD52B270BFD}" type="pres">
      <dgm:prSet presAssocID="{72DC5343-1032-416F-98AE-4E9AE43112DC}" presName="connectorText" presStyleLbl="sibTrans2D1" presStyleIdx="1" presStyleCnt="4"/>
      <dgm:spPr/>
      <dgm:t>
        <a:bodyPr/>
        <a:lstStyle/>
        <a:p>
          <a:endParaRPr lang="es-ES"/>
        </a:p>
      </dgm:t>
    </dgm:pt>
    <dgm:pt modelId="{EEB7A23D-5C04-442F-90CC-EF0A046152D6}" type="pres">
      <dgm:prSet presAssocID="{565ED0D9-1859-42EA-9754-F5C2221C359B}" presName="node" presStyleLbl="node1" presStyleIdx="2" presStyleCnt="5" custScaleX="133855" custScaleY="148189">
        <dgm:presLayoutVars>
          <dgm:bulletEnabled val="1"/>
        </dgm:presLayoutVars>
      </dgm:prSet>
      <dgm:spPr/>
      <dgm:t>
        <a:bodyPr/>
        <a:lstStyle/>
        <a:p>
          <a:endParaRPr lang="es-ES"/>
        </a:p>
      </dgm:t>
    </dgm:pt>
    <dgm:pt modelId="{79411699-6286-489F-9893-2DCBABCA8AD8}" type="pres">
      <dgm:prSet presAssocID="{DE7B663A-F44B-43B5-908C-0F589F8D8132}" presName="sibTrans" presStyleLbl="sibTrans2D1" presStyleIdx="2" presStyleCnt="4"/>
      <dgm:spPr/>
      <dgm:t>
        <a:bodyPr/>
        <a:lstStyle/>
        <a:p>
          <a:endParaRPr lang="es-ES"/>
        </a:p>
      </dgm:t>
    </dgm:pt>
    <dgm:pt modelId="{7F9D8F18-7C66-4157-A6F6-C6BA0C80F554}" type="pres">
      <dgm:prSet presAssocID="{DE7B663A-F44B-43B5-908C-0F589F8D8132}" presName="connectorText" presStyleLbl="sibTrans2D1" presStyleIdx="2" presStyleCnt="4"/>
      <dgm:spPr/>
      <dgm:t>
        <a:bodyPr/>
        <a:lstStyle/>
        <a:p>
          <a:endParaRPr lang="es-ES"/>
        </a:p>
      </dgm:t>
    </dgm:pt>
    <dgm:pt modelId="{F06C75F6-612A-4ED1-88BE-21122366582A}" type="pres">
      <dgm:prSet presAssocID="{0595ED5D-9BAC-4D91-909A-C84935A3BA3F}" presName="node" presStyleLbl="node1" presStyleIdx="3" presStyleCnt="5" custScaleX="201410" custScaleY="132913">
        <dgm:presLayoutVars>
          <dgm:bulletEnabled val="1"/>
        </dgm:presLayoutVars>
      </dgm:prSet>
      <dgm:spPr/>
      <dgm:t>
        <a:bodyPr/>
        <a:lstStyle/>
        <a:p>
          <a:endParaRPr lang="es-ES"/>
        </a:p>
      </dgm:t>
    </dgm:pt>
    <dgm:pt modelId="{9015DEA5-BE4F-4E08-90CB-A4DC61EEC687}" type="pres">
      <dgm:prSet presAssocID="{37B29DC6-3E22-4DB4-9C11-093AB8E2395C}" presName="sibTrans" presStyleLbl="sibTrans2D1" presStyleIdx="3" presStyleCnt="4" custScaleX="84008"/>
      <dgm:spPr/>
      <dgm:t>
        <a:bodyPr/>
        <a:lstStyle/>
        <a:p>
          <a:endParaRPr lang="es-ES"/>
        </a:p>
      </dgm:t>
    </dgm:pt>
    <dgm:pt modelId="{11D22788-91E4-4A3C-8E1A-F7EA8455363B}" type="pres">
      <dgm:prSet presAssocID="{37B29DC6-3E22-4DB4-9C11-093AB8E2395C}" presName="connectorText" presStyleLbl="sibTrans2D1" presStyleIdx="3" presStyleCnt="4"/>
      <dgm:spPr/>
      <dgm:t>
        <a:bodyPr/>
        <a:lstStyle/>
        <a:p>
          <a:endParaRPr lang="es-ES"/>
        </a:p>
      </dgm:t>
    </dgm:pt>
    <dgm:pt modelId="{0D3C531D-B3C6-4487-AFB4-7F0EF164A3CB}" type="pres">
      <dgm:prSet presAssocID="{FAD975E2-696E-48B9-84CA-DE3D441BC662}" presName="node" presStyleLbl="node1" presStyleIdx="4" presStyleCnt="5" custScaleX="111754" custScaleY="138859" custLinFactNeighborX="-51852" custLinFactNeighborY="2974">
        <dgm:presLayoutVars>
          <dgm:bulletEnabled val="1"/>
        </dgm:presLayoutVars>
      </dgm:prSet>
      <dgm:spPr/>
      <dgm:t>
        <a:bodyPr/>
        <a:lstStyle/>
        <a:p>
          <a:endParaRPr lang="es-ES"/>
        </a:p>
      </dgm:t>
    </dgm:pt>
  </dgm:ptLst>
  <dgm:cxnLst>
    <dgm:cxn modelId="{E6A8C085-216F-41AB-81BA-EBC0BD4071D2}" type="presOf" srcId="{37B29DC6-3E22-4DB4-9C11-093AB8E2395C}" destId="{11D22788-91E4-4A3C-8E1A-F7EA8455363B}" srcOrd="1" destOrd="0" presId="urn:microsoft.com/office/officeart/2005/8/layout/process5"/>
    <dgm:cxn modelId="{35E670CA-A7F0-4754-B60E-F02EC072519B}" type="presOf" srcId="{9FF973C0-9E10-4958-9A00-7B12B8156540}" destId="{D7878430-295B-42CF-8372-95703A0F3723}" srcOrd="0" destOrd="0" presId="urn:microsoft.com/office/officeart/2005/8/layout/process5"/>
    <dgm:cxn modelId="{02D3B054-1947-41BA-AE64-B4BFD587262F}" srcId="{3C1D8C8B-5D98-45B6-9BB5-118145454E8C}" destId="{FAD975E2-696E-48B9-84CA-DE3D441BC662}" srcOrd="4" destOrd="0" parTransId="{692205C9-4A09-47BC-802C-0A87154FB2EC}" sibTransId="{1F2088AD-90CC-4075-A3EB-76AE5ACCDCD1}"/>
    <dgm:cxn modelId="{44E091F3-D0D7-40BE-928D-298C3CD6A894}" type="presOf" srcId="{B8132993-B1B1-4E4B-95B8-DA10819F9AA2}" destId="{262AD49A-A3D7-4B81-B112-407B0DD3C929}" srcOrd="0" destOrd="0" presId="urn:microsoft.com/office/officeart/2005/8/layout/process5"/>
    <dgm:cxn modelId="{1DA0CCE1-FF4F-4755-B931-A31249618EDD}" type="presOf" srcId="{37B29DC6-3E22-4DB4-9C11-093AB8E2395C}" destId="{9015DEA5-BE4F-4E08-90CB-A4DC61EEC687}" srcOrd="0" destOrd="0" presId="urn:microsoft.com/office/officeart/2005/8/layout/process5"/>
    <dgm:cxn modelId="{90440F6D-2408-4F25-ACB4-75AE4CEBCFD1}" type="presOf" srcId="{3C1D8C8B-5D98-45B6-9BB5-118145454E8C}" destId="{6A4FC10D-8300-4060-A6E5-221854F25515}" srcOrd="0" destOrd="0" presId="urn:microsoft.com/office/officeart/2005/8/layout/process5"/>
    <dgm:cxn modelId="{6B7AFFA3-7673-4A7A-B4F6-C75F1FA6F03B}" srcId="{3C1D8C8B-5D98-45B6-9BB5-118145454E8C}" destId="{0595ED5D-9BAC-4D91-909A-C84935A3BA3F}" srcOrd="3" destOrd="0" parTransId="{9F329617-7616-4C52-B3D8-EAD2C7B0CBDF}" sibTransId="{37B29DC6-3E22-4DB4-9C11-093AB8E2395C}"/>
    <dgm:cxn modelId="{090925AB-4FDF-4FE1-9681-3ADE0F0B8306}" type="presOf" srcId="{0595ED5D-9BAC-4D91-909A-C84935A3BA3F}" destId="{F06C75F6-612A-4ED1-88BE-21122366582A}" srcOrd="0" destOrd="0" presId="urn:microsoft.com/office/officeart/2005/8/layout/process5"/>
    <dgm:cxn modelId="{18B67CD0-162A-4B05-BECE-DC38AEBB06DA}" type="presOf" srcId="{DE7B663A-F44B-43B5-908C-0F589F8D8132}" destId="{79411699-6286-489F-9893-2DCBABCA8AD8}" srcOrd="0" destOrd="0" presId="urn:microsoft.com/office/officeart/2005/8/layout/process5"/>
    <dgm:cxn modelId="{6343F55D-541F-4335-ACBB-F0FF305F7C70}" type="presOf" srcId="{F97A6346-98E3-4408-8427-9BA92D80DC02}" destId="{D693036A-48A7-48BD-A18C-2CFE37BDDED3}" srcOrd="0" destOrd="0" presId="urn:microsoft.com/office/officeart/2005/8/layout/process5"/>
    <dgm:cxn modelId="{7E4772F7-ABE5-4AD6-A63D-0C5A182C3AE5}" type="presOf" srcId="{72DC5343-1032-416F-98AE-4E9AE43112DC}" destId="{0705FFBB-70A2-4A5C-B978-5CD52B270BFD}" srcOrd="1" destOrd="0" presId="urn:microsoft.com/office/officeart/2005/8/layout/process5"/>
    <dgm:cxn modelId="{F91B4824-5748-42E6-9AD7-E98A648473CE}" type="presOf" srcId="{F97A6346-98E3-4408-8427-9BA92D80DC02}" destId="{5AC43D46-B91F-462E-85BA-98104D97783E}" srcOrd="1" destOrd="0" presId="urn:microsoft.com/office/officeart/2005/8/layout/process5"/>
    <dgm:cxn modelId="{878015A9-60A7-4C92-A21D-9E36D977918A}" srcId="{3C1D8C8B-5D98-45B6-9BB5-118145454E8C}" destId="{B8132993-B1B1-4E4B-95B8-DA10819F9AA2}" srcOrd="1" destOrd="0" parTransId="{94B1C18F-82F2-4429-85AE-B0F893D0E1DB}" sibTransId="{72DC5343-1032-416F-98AE-4E9AE43112DC}"/>
    <dgm:cxn modelId="{F48E7B48-7597-4A7F-A631-F4AEF6B1297D}" type="presOf" srcId="{72DC5343-1032-416F-98AE-4E9AE43112DC}" destId="{F63F55A9-4ACC-40C1-A9CA-845FCECB0807}" srcOrd="0" destOrd="0" presId="urn:microsoft.com/office/officeart/2005/8/layout/process5"/>
    <dgm:cxn modelId="{34DE8C8F-734C-443A-B095-6D8223F0E1B8}" srcId="{3C1D8C8B-5D98-45B6-9BB5-118145454E8C}" destId="{9FF973C0-9E10-4958-9A00-7B12B8156540}" srcOrd="0" destOrd="0" parTransId="{6B131B63-3924-4DA2-97E3-C75776F930A9}" sibTransId="{F97A6346-98E3-4408-8427-9BA92D80DC02}"/>
    <dgm:cxn modelId="{18975BEE-65D1-472F-80D6-5C8D32152D21}" type="presOf" srcId="{DE7B663A-F44B-43B5-908C-0F589F8D8132}" destId="{7F9D8F18-7C66-4157-A6F6-C6BA0C80F554}" srcOrd="1" destOrd="0" presId="urn:microsoft.com/office/officeart/2005/8/layout/process5"/>
    <dgm:cxn modelId="{6D2404AC-F952-46E1-BA88-089D95583A3F}" type="presOf" srcId="{FAD975E2-696E-48B9-84CA-DE3D441BC662}" destId="{0D3C531D-B3C6-4487-AFB4-7F0EF164A3CB}" srcOrd="0" destOrd="0" presId="urn:microsoft.com/office/officeart/2005/8/layout/process5"/>
    <dgm:cxn modelId="{1C5274FD-08A0-4773-8413-4E8DFC2FC42C}" srcId="{3C1D8C8B-5D98-45B6-9BB5-118145454E8C}" destId="{565ED0D9-1859-42EA-9754-F5C2221C359B}" srcOrd="2" destOrd="0" parTransId="{41324AE8-CCBD-4E4B-9FB8-29032A29EC7C}" sibTransId="{DE7B663A-F44B-43B5-908C-0F589F8D8132}"/>
    <dgm:cxn modelId="{8F9B69AC-750A-4947-8FF3-F61677F4D983}" type="presOf" srcId="{565ED0D9-1859-42EA-9754-F5C2221C359B}" destId="{EEB7A23D-5C04-442F-90CC-EF0A046152D6}" srcOrd="0" destOrd="0" presId="urn:microsoft.com/office/officeart/2005/8/layout/process5"/>
    <dgm:cxn modelId="{F6F7A398-CEEF-4D00-9BA4-6C6ADC45F6F7}" type="presParOf" srcId="{6A4FC10D-8300-4060-A6E5-221854F25515}" destId="{D7878430-295B-42CF-8372-95703A0F3723}" srcOrd="0" destOrd="0" presId="urn:microsoft.com/office/officeart/2005/8/layout/process5"/>
    <dgm:cxn modelId="{ADB6FCBC-550C-41BD-A0D8-4B5BF7857B0C}" type="presParOf" srcId="{6A4FC10D-8300-4060-A6E5-221854F25515}" destId="{D693036A-48A7-48BD-A18C-2CFE37BDDED3}" srcOrd="1" destOrd="0" presId="urn:microsoft.com/office/officeart/2005/8/layout/process5"/>
    <dgm:cxn modelId="{446B82D7-5CAD-4694-9787-F30EF6F7DF7C}" type="presParOf" srcId="{D693036A-48A7-48BD-A18C-2CFE37BDDED3}" destId="{5AC43D46-B91F-462E-85BA-98104D97783E}" srcOrd="0" destOrd="0" presId="urn:microsoft.com/office/officeart/2005/8/layout/process5"/>
    <dgm:cxn modelId="{C9E28A51-17C6-4867-A45E-AC1E67C5D8CA}" type="presParOf" srcId="{6A4FC10D-8300-4060-A6E5-221854F25515}" destId="{262AD49A-A3D7-4B81-B112-407B0DD3C929}" srcOrd="2" destOrd="0" presId="urn:microsoft.com/office/officeart/2005/8/layout/process5"/>
    <dgm:cxn modelId="{37458EDD-A0A3-4C29-BD97-FD167E879DBC}" type="presParOf" srcId="{6A4FC10D-8300-4060-A6E5-221854F25515}" destId="{F63F55A9-4ACC-40C1-A9CA-845FCECB0807}" srcOrd="3" destOrd="0" presId="urn:microsoft.com/office/officeart/2005/8/layout/process5"/>
    <dgm:cxn modelId="{34B4A5CA-D0D7-4655-99B6-345168524D2E}" type="presParOf" srcId="{F63F55A9-4ACC-40C1-A9CA-845FCECB0807}" destId="{0705FFBB-70A2-4A5C-B978-5CD52B270BFD}" srcOrd="0" destOrd="0" presId="urn:microsoft.com/office/officeart/2005/8/layout/process5"/>
    <dgm:cxn modelId="{C9AAFF18-1576-4DAC-8EF1-FF5F620C2490}" type="presParOf" srcId="{6A4FC10D-8300-4060-A6E5-221854F25515}" destId="{EEB7A23D-5C04-442F-90CC-EF0A046152D6}" srcOrd="4" destOrd="0" presId="urn:microsoft.com/office/officeart/2005/8/layout/process5"/>
    <dgm:cxn modelId="{F49F75C6-8A9A-475F-A339-48062952B996}" type="presParOf" srcId="{6A4FC10D-8300-4060-A6E5-221854F25515}" destId="{79411699-6286-489F-9893-2DCBABCA8AD8}" srcOrd="5" destOrd="0" presId="urn:microsoft.com/office/officeart/2005/8/layout/process5"/>
    <dgm:cxn modelId="{C92616CB-1CFF-429A-B28E-866A3FD774E9}" type="presParOf" srcId="{79411699-6286-489F-9893-2DCBABCA8AD8}" destId="{7F9D8F18-7C66-4157-A6F6-C6BA0C80F554}" srcOrd="0" destOrd="0" presId="urn:microsoft.com/office/officeart/2005/8/layout/process5"/>
    <dgm:cxn modelId="{FB221CE3-A1A2-41BF-8555-BCD67B3723F0}" type="presParOf" srcId="{6A4FC10D-8300-4060-A6E5-221854F25515}" destId="{F06C75F6-612A-4ED1-88BE-21122366582A}" srcOrd="6" destOrd="0" presId="urn:microsoft.com/office/officeart/2005/8/layout/process5"/>
    <dgm:cxn modelId="{CC30E88D-8954-47B6-A0AC-0AD5ACC762E5}" type="presParOf" srcId="{6A4FC10D-8300-4060-A6E5-221854F25515}" destId="{9015DEA5-BE4F-4E08-90CB-A4DC61EEC687}" srcOrd="7" destOrd="0" presId="urn:microsoft.com/office/officeart/2005/8/layout/process5"/>
    <dgm:cxn modelId="{4D0DCE1D-0215-4EDC-9D99-9156C495AD00}" type="presParOf" srcId="{9015DEA5-BE4F-4E08-90CB-A4DC61EEC687}" destId="{11D22788-91E4-4A3C-8E1A-F7EA8455363B}" srcOrd="0" destOrd="0" presId="urn:microsoft.com/office/officeart/2005/8/layout/process5"/>
    <dgm:cxn modelId="{794F38D1-8F5E-4D74-A020-11CD4FC5601C}" type="presParOf" srcId="{6A4FC10D-8300-4060-A6E5-221854F25515}" destId="{0D3C531D-B3C6-4487-AFB4-7F0EF164A3CB}"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32472B-210C-49F7-A68F-17CEE2334E02}" type="doc">
      <dgm:prSet loTypeId="urn:microsoft.com/office/officeart/2005/8/layout/default#3" loCatId="list" qsTypeId="urn:microsoft.com/office/officeart/2005/8/quickstyle/simple1" qsCatId="simple" csTypeId="urn:microsoft.com/office/officeart/2005/8/colors/accent1_2" csCatId="accent1" phldr="1"/>
      <dgm:spPr/>
      <dgm:t>
        <a:bodyPr/>
        <a:lstStyle/>
        <a:p>
          <a:endParaRPr lang="es-ES"/>
        </a:p>
      </dgm:t>
    </dgm:pt>
    <dgm:pt modelId="{C74CA508-F91B-471A-8B21-B863594B4BA7}">
      <dgm:prSet phldrT="[Texto]" custT="1"/>
      <dgm:spPr/>
      <dgm:t>
        <a:bodyPr/>
        <a:lstStyle/>
        <a:p>
          <a:r>
            <a:rPr lang="es-MX" sz="5000" dirty="0" smtClean="0"/>
            <a:t>táctica</a:t>
          </a:r>
          <a:endParaRPr lang="es-ES" sz="5000" dirty="0"/>
        </a:p>
      </dgm:t>
    </dgm:pt>
    <dgm:pt modelId="{8F732C22-D635-407F-BC99-B16B5315B0D6}" type="parTrans" cxnId="{1F4E1945-8331-4D48-97AF-751A2A518BC3}">
      <dgm:prSet/>
      <dgm:spPr/>
      <dgm:t>
        <a:bodyPr/>
        <a:lstStyle/>
        <a:p>
          <a:endParaRPr lang="es-ES"/>
        </a:p>
      </dgm:t>
    </dgm:pt>
    <dgm:pt modelId="{9FA374A8-BB23-4F89-A96A-B5541EB3F982}" type="sibTrans" cxnId="{1F4E1945-8331-4D48-97AF-751A2A518BC3}">
      <dgm:prSet/>
      <dgm:spPr/>
      <dgm:t>
        <a:bodyPr/>
        <a:lstStyle/>
        <a:p>
          <a:endParaRPr lang="es-ES"/>
        </a:p>
      </dgm:t>
    </dgm:pt>
    <dgm:pt modelId="{530DFDD8-5381-4262-A1A4-417CA8341A4C}">
      <dgm:prSet phldrT="[Texto]" custT="1"/>
      <dgm:spPr>
        <a:solidFill>
          <a:srgbClr val="7030A0"/>
        </a:solidFill>
      </dgm:spPr>
      <dgm:t>
        <a:bodyPr/>
        <a:lstStyle/>
        <a:p>
          <a:r>
            <a:rPr lang="es-MX" sz="5000" dirty="0" smtClean="0"/>
            <a:t>estratégica</a:t>
          </a:r>
          <a:endParaRPr lang="es-ES" sz="5000" dirty="0"/>
        </a:p>
      </dgm:t>
    </dgm:pt>
    <dgm:pt modelId="{48C0D2F9-B213-4186-A766-D289A825D9ED}" type="parTrans" cxnId="{5D7DD5C9-D41F-4613-8995-D3845C387FA8}">
      <dgm:prSet/>
      <dgm:spPr/>
      <dgm:t>
        <a:bodyPr/>
        <a:lstStyle/>
        <a:p>
          <a:endParaRPr lang="es-ES"/>
        </a:p>
      </dgm:t>
    </dgm:pt>
    <dgm:pt modelId="{C439D24B-8571-465B-9776-478FD030445B}" type="sibTrans" cxnId="{5D7DD5C9-D41F-4613-8995-D3845C387FA8}">
      <dgm:prSet/>
      <dgm:spPr/>
      <dgm:t>
        <a:bodyPr/>
        <a:lstStyle/>
        <a:p>
          <a:endParaRPr lang="es-ES"/>
        </a:p>
      </dgm:t>
    </dgm:pt>
    <dgm:pt modelId="{946C8742-08D0-40D1-A7DB-513FF3B147ED}">
      <dgm:prSet phldrT="[Texto]"/>
      <dgm:spPr>
        <a:solidFill>
          <a:schemeClr val="accent3">
            <a:lumMod val="60000"/>
            <a:lumOff val="40000"/>
          </a:schemeClr>
        </a:solidFill>
      </dgm:spPr>
      <dgm:t>
        <a:bodyPr/>
        <a:lstStyle/>
        <a:p>
          <a:r>
            <a:rPr lang="es-ES" dirty="0" smtClean="0"/>
            <a:t>operativa</a:t>
          </a:r>
          <a:endParaRPr lang="es-ES" dirty="0"/>
        </a:p>
      </dgm:t>
    </dgm:pt>
    <dgm:pt modelId="{C74116E7-89A6-44F5-9341-E78105CBD548}" type="parTrans" cxnId="{71CE6856-5BA5-4F94-A464-76B8CFCF69B6}">
      <dgm:prSet/>
      <dgm:spPr/>
      <dgm:t>
        <a:bodyPr/>
        <a:lstStyle/>
        <a:p>
          <a:endParaRPr lang="es-MX"/>
        </a:p>
      </dgm:t>
    </dgm:pt>
    <dgm:pt modelId="{B6DBE94A-71E9-4338-8B22-31447DE8ECE1}" type="sibTrans" cxnId="{71CE6856-5BA5-4F94-A464-76B8CFCF69B6}">
      <dgm:prSet/>
      <dgm:spPr/>
      <dgm:t>
        <a:bodyPr/>
        <a:lstStyle/>
        <a:p>
          <a:endParaRPr lang="es-MX"/>
        </a:p>
      </dgm:t>
    </dgm:pt>
    <dgm:pt modelId="{B1B25A79-EC41-4A6E-A383-77B71F145925}" type="pres">
      <dgm:prSet presAssocID="{7932472B-210C-49F7-A68F-17CEE2334E02}" presName="diagram" presStyleCnt="0">
        <dgm:presLayoutVars>
          <dgm:dir/>
          <dgm:resizeHandles val="exact"/>
        </dgm:presLayoutVars>
      </dgm:prSet>
      <dgm:spPr/>
      <dgm:t>
        <a:bodyPr/>
        <a:lstStyle/>
        <a:p>
          <a:endParaRPr lang="es-ES"/>
        </a:p>
      </dgm:t>
    </dgm:pt>
    <dgm:pt modelId="{70562C32-AB04-4BA9-AD97-54DD2FFCBC24}" type="pres">
      <dgm:prSet presAssocID="{C74CA508-F91B-471A-8B21-B863594B4BA7}" presName="node" presStyleLbl="node1" presStyleIdx="0" presStyleCnt="3" custLinFactNeighborX="-49071" custLinFactNeighborY="-21640">
        <dgm:presLayoutVars>
          <dgm:bulletEnabled val="1"/>
        </dgm:presLayoutVars>
      </dgm:prSet>
      <dgm:spPr/>
      <dgm:t>
        <a:bodyPr/>
        <a:lstStyle/>
        <a:p>
          <a:endParaRPr lang="es-ES"/>
        </a:p>
      </dgm:t>
    </dgm:pt>
    <dgm:pt modelId="{781014B5-F5AE-4767-808A-3FFD3152C6AB}" type="pres">
      <dgm:prSet presAssocID="{9FA374A8-BB23-4F89-A96A-B5541EB3F982}" presName="sibTrans" presStyleCnt="0"/>
      <dgm:spPr/>
    </dgm:pt>
    <dgm:pt modelId="{CD9673C0-3667-4ADA-A416-688C13DFCD88}" type="pres">
      <dgm:prSet presAssocID="{530DFDD8-5381-4262-A1A4-417CA8341A4C}" presName="node" presStyleLbl="node1" presStyleIdx="1" presStyleCnt="3" custScaleX="116722" custLinFactNeighborX="52789" custLinFactNeighborY="-91363">
        <dgm:presLayoutVars>
          <dgm:bulletEnabled val="1"/>
        </dgm:presLayoutVars>
      </dgm:prSet>
      <dgm:spPr/>
      <dgm:t>
        <a:bodyPr/>
        <a:lstStyle/>
        <a:p>
          <a:endParaRPr lang="es-ES"/>
        </a:p>
      </dgm:t>
    </dgm:pt>
    <dgm:pt modelId="{566C76EC-FEA4-4103-978C-5C76879F5A32}" type="pres">
      <dgm:prSet presAssocID="{C439D24B-8571-465B-9776-478FD030445B}" presName="sibTrans" presStyleCnt="0"/>
      <dgm:spPr/>
    </dgm:pt>
    <dgm:pt modelId="{AA88DE49-AF8F-4CDB-863F-C9B595CC8816}" type="pres">
      <dgm:prSet presAssocID="{946C8742-08D0-40D1-A7DB-513FF3B147ED}" presName="node" presStyleLbl="node1" presStyleIdx="2" presStyleCnt="3" custLinFactNeighborX="3946" custLinFactNeighborY="6643">
        <dgm:presLayoutVars>
          <dgm:bulletEnabled val="1"/>
        </dgm:presLayoutVars>
      </dgm:prSet>
      <dgm:spPr/>
      <dgm:t>
        <a:bodyPr/>
        <a:lstStyle/>
        <a:p>
          <a:endParaRPr lang="es-MX"/>
        </a:p>
      </dgm:t>
    </dgm:pt>
  </dgm:ptLst>
  <dgm:cxnLst>
    <dgm:cxn modelId="{5D7DD5C9-D41F-4613-8995-D3845C387FA8}" srcId="{7932472B-210C-49F7-A68F-17CEE2334E02}" destId="{530DFDD8-5381-4262-A1A4-417CA8341A4C}" srcOrd="1" destOrd="0" parTransId="{48C0D2F9-B213-4186-A766-D289A825D9ED}" sibTransId="{C439D24B-8571-465B-9776-478FD030445B}"/>
    <dgm:cxn modelId="{0A34FB6C-785E-4F9F-BB99-0F6EB6219E2A}" type="presOf" srcId="{530DFDD8-5381-4262-A1A4-417CA8341A4C}" destId="{CD9673C0-3667-4ADA-A416-688C13DFCD88}" srcOrd="0" destOrd="0" presId="urn:microsoft.com/office/officeart/2005/8/layout/default#3"/>
    <dgm:cxn modelId="{F0C2CC50-0C66-4500-B9E2-96C8F9FA024F}" type="presOf" srcId="{7932472B-210C-49F7-A68F-17CEE2334E02}" destId="{B1B25A79-EC41-4A6E-A383-77B71F145925}" srcOrd="0" destOrd="0" presId="urn:microsoft.com/office/officeart/2005/8/layout/default#3"/>
    <dgm:cxn modelId="{75E9044B-87F6-4F30-9501-6A9022940D68}" type="presOf" srcId="{C74CA508-F91B-471A-8B21-B863594B4BA7}" destId="{70562C32-AB04-4BA9-AD97-54DD2FFCBC24}" srcOrd="0" destOrd="0" presId="urn:microsoft.com/office/officeart/2005/8/layout/default#3"/>
    <dgm:cxn modelId="{886BF0E4-6A0F-4CF0-B19F-C62AB01970B5}" type="presOf" srcId="{946C8742-08D0-40D1-A7DB-513FF3B147ED}" destId="{AA88DE49-AF8F-4CDB-863F-C9B595CC8816}" srcOrd="0" destOrd="0" presId="urn:microsoft.com/office/officeart/2005/8/layout/default#3"/>
    <dgm:cxn modelId="{71CE6856-5BA5-4F94-A464-76B8CFCF69B6}" srcId="{7932472B-210C-49F7-A68F-17CEE2334E02}" destId="{946C8742-08D0-40D1-A7DB-513FF3B147ED}" srcOrd="2" destOrd="0" parTransId="{C74116E7-89A6-44F5-9341-E78105CBD548}" sibTransId="{B6DBE94A-71E9-4338-8B22-31447DE8ECE1}"/>
    <dgm:cxn modelId="{1F4E1945-8331-4D48-97AF-751A2A518BC3}" srcId="{7932472B-210C-49F7-A68F-17CEE2334E02}" destId="{C74CA508-F91B-471A-8B21-B863594B4BA7}" srcOrd="0" destOrd="0" parTransId="{8F732C22-D635-407F-BC99-B16B5315B0D6}" sibTransId="{9FA374A8-BB23-4F89-A96A-B5541EB3F982}"/>
    <dgm:cxn modelId="{C27B5DBA-C1F0-4F92-B817-8EC16F06FE74}" type="presParOf" srcId="{B1B25A79-EC41-4A6E-A383-77B71F145925}" destId="{70562C32-AB04-4BA9-AD97-54DD2FFCBC24}" srcOrd="0" destOrd="0" presId="urn:microsoft.com/office/officeart/2005/8/layout/default#3"/>
    <dgm:cxn modelId="{C83FB632-42AD-4F0F-9B72-7A1969C629D3}" type="presParOf" srcId="{B1B25A79-EC41-4A6E-A383-77B71F145925}" destId="{781014B5-F5AE-4767-808A-3FFD3152C6AB}" srcOrd="1" destOrd="0" presId="urn:microsoft.com/office/officeart/2005/8/layout/default#3"/>
    <dgm:cxn modelId="{7FA97161-0E99-4F0A-AD6E-8D56A7947DE3}" type="presParOf" srcId="{B1B25A79-EC41-4A6E-A383-77B71F145925}" destId="{CD9673C0-3667-4ADA-A416-688C13DFCD88}" srcOrd="2" destOrd="0" presId="urn:microsoft.com/office/officeart/2005/8/layout/default#3"/>
    <dgm:cxn modelId="{F2ABB6A6-D811-4DD8-A9D5-454097E2C554}" type="presParOf" srcId="{B1B25A79-EC41-4A6E-A383-77B71F145925}" destId="{566C76EC-FEA4-4103-978C-5C76879F5A32}" srcOrd="3" destOrd="0" presId="urn:microsoft.com/office/officeart/2005/8/layout/default#3"/>
    <dgm:cxn modelId="{10C60A8D-C424-44C7-A3F7-142DF785D2AA}" type="presParOf" srcId="{B1B25A79-EC41-4A6E-A383-77B71F145925}" destId="{AA88DE49-AF8F-4CDB-863F-C9B595CC8816}" srcOrd="4"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1C150D-5F81-4720-8023-AD9CAB66151C}"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0596ECD9-6328-45C3-B813-B700596DF1A8}">
      <dgm:prSet phldrT="[Texto]"/>
      <dgm:spPr/>
      <dgm:t>
        <a:bodyPr/>
        <a:lstStyle/>
        <a:p>
          <a:r>
            <a:rPr lang="es-MX" dirty="0" err="1" smtClean="0"/>
            <a:t>PLANNING</a:t>
          </a:r>
          <a:r>
            <a:rPr lang="es-MX" dirty="0" smtClean="0"/>
            <a:t>. </a:t>
          </a:r>
          <a:r>
            <a:rPr lang="es-MX" dirty="0" err="1" smtClean="0"/>
            <a:t>Select</a:t>
          </a:r>
          <a:r>
            <a:rPr lang="es-MX" dirty="0" smtClean="0"/>
            <a:t> </a:t>
          </a:r>
          <a:r>
            <a:rPr lang="es-MX" dirty="0" err="1" smtClean="0"/>
            <a:t>goals</a:t>
          </a:r>
          <a:r>
            <a:rPr lang="es-MX" dirty="0" smtClean="0"/>
            <a:t> </a:t>
          </a:r>
          <a:r>
            <a:rPr lang="es-MX" dirty="0" err="1" smtClean="0"/>
            <a:t>ans</a:t>
          </a:r>
          <a:r>
            <a:rPr lang="es-MX" dirty="0" smtClean="0"/>
            <a:t> </a:t>
          </a:r>
          <a:r>
            <a:rPr lang="es-MX" dirty="0" err="1" smtClean="0"/>
            <a:t>ways</a:t>
          </a:r>
          <a:r>
            <a:rPr lang="es-MX" dirty="0" smtClean="0"/>
            <a:t> to </a:t>
          </a:r>
          <a:r>
            <a:rPr lang="es-MX" dirty="0" err="1" smtClean="0"/>
            <a:t>attain</a:t>
          </a:r>
          <a:r>
            <a:rPr lang="es-MX" dirty="0" smtClean="0"/>
            <a:t> </a:t>
          </a:r>
          <a:r>
            <a:rPr lang="es-MX" dirty="0" err="1" smtClean="0"/>
            <a:t>them</a:t>
          </a:r>
          <a:endParaRPr lang="es-MX" dirty="0"/>
        </a:p>
      </dgm:t>
    </dgm:pt>
    <dgm:pt modelId="{ABA6EB29-8271-4845-9A99-3E33CA08F411}" type="parTrans" cxnId="{94F33215-CFEE-40BA-A4B1-75F468CCC2E1}">
      <dgm:prSet/>
      <dgm:spPr/>
      <dgm:t>
        <a:bodyPr/>
        <a:lstStyle/>
        <a:p>
          <a:endParaRPr lang="es-MX"/>
        </a:p>
      </dgm:t>
    </dgm:pt>
    <dgm:pt modelId="{55B32923-8055-44B5-A4B1-61E1CA06E958}" type="sibTrans" cxnId="{94F33215-CFEE-40BA-A4B1-75F468CCC2E1}">
      <dgm:prSet/>
      <dgm:spPr/>
      <dgm:t>
        <a:bodyPr/>
        <a:lstStyle/>
        <a:p>
          <a:endParaRPr lang="es-MX"/>
        </a:p>
      </dgm:t>
    </dgm:pt>
    <dgm:pt modelId="{C59450A1-6E57-4A31-8115-7CE3A1CD45B0}">
      <dgm:prSet phldrT="[Texto]"/>
      <dgm:spPr/>
      <dgm:t>
        <a:bodyPr/>
        <a:lstStyle/>
        <a:p>
          <a:r>
            <a:rPr lang="es-MX" dirty="0" err="1" smtClean="0"/>
            <a:t>ORGANIZING</a:t>
          </a:r>
          <a:r>
            <a:rPr lang="es-MX" dirty="0" smtClean="0"/>
            <a:t>. </a:t>
          </a:r>
          <a:r>
            <a:rPr lang="es-MX" dirty="0" err="1" smtClean="0"/>
            <a:t>Assigna</a:t>
          </a:r>
          <a:r>
            <a:rPr lang="es-MX" dirty="0" smtClean="0"/>
            <a:t> </a:t>
          </a:r>
          <a:r>
            <a:rPr lang="es-MX" dirty="0" err="1" smtClean="0"/>
            <a:t>responsability</a:t>
          </a:r>
          <a:r>
            <a:rPr lang="es-MX" dirty="0" smtClean="0"/>
            <a:t> </a:t>
          </a:r>
          <a:r>
            <a:rPr lang="es-MX" dirty="0" err="1" smtClean="0"/>
            <a:t>for</a:t>
          </a:r>
          <a:r>
            <a:rPr lang="es-MX" dirty="0" smtClean="0"/>
            <a:t> </a:t>
          </a:r>
          <a:r>
            <a:rPr lang="es-MX" dirty="0" err="1" smtClean="0"/>
            <a:t>task</a:t>
          </a:r>
          <a:r>
            <a:rPr lang="es-MX" dirty="0" smtClean="0"/>
            <a:t> </a:t>
          </a:r>
          <a:r>
            <a:rPr lang="es-MX" dirty="0" err="1" smtClean="0"/>
            <a:t>accomplishment</a:t>
          </a:r>
          <a:endParaRPr lang="es-MX" dirty="0"/>
        </a:p>
      </dgm:t>
    </dgm:pt>
    <dgm:pt modelId="{E377F582-E5F3-4F07-8566-B2BB87C6D428}" type="parTrans" cxnId="{F020EFE8-CE07-4B95-B4BF-5BE0C41B1C09}">
      <dgm:prSet/>
      <dgm:spPr/>
      <dgm:t>
        <a:bodyPr/>
        <a:lstStyle/>
        <a:p>
          <a:endParaRPr lang="es-MX"/>
        </a:p>
      </dgm:t>
    </dgm:pt>
    <dgm:pt modelId="{8D295FB1-B81D-4639-A4BE-DE20B3FE746C}" type="sibTrans" cxnId="{F020EFE8-CE07-4B95-B4BF-5BE0C41B1C09}">
      <dgm:prSet/>
      <dgm:spPr/>
      <dgm:t>
        <a:bodyPr/>
        <a:lstStyle/>
        <a:p>
          <a:endParaRPr lang="es-MX"/>
        </a:p>
      </dgm:t>
    </dgm:pt>
    <dgm:pt modelId="{DC8FF54A-CA08-46B9-929F-F3DB7CC0A187}">
      <dgm:prSet phldrT="[Texto]"/>
      <dgm:spPr/>
      <dgm:t>
        <a:bodyPr/>
        <a:lstStyle/>
        <a:p>
          <a:r>
            <a:rPr lang="es-MX" dirty="0" err="1" smtClean="0"/>
            <a:t>LEADING</a:t>
          </a:r>
          <a:r>
            <a:rPr lang="es-MX" dirty="0" smtClean="0"/>
            <a:t>. Use </a:t>
          </a:r>
          <a:r>
            <a:rPr lang="es-MX" dirty="0" err="1" smtClean="0"/>
            <a:t>influence</a:t>
          </a:r>
          <a:r>
            <a:rPr lang="es-MX" dirty="0" smtClean="0"/>
            <a:t> to </a:t>
          </a:r>
          <a:r>
            <a:rPr lang="es-MX" dirty="0" err="1" smtClean="0"/>
            <a:t>motivate</a:t>
          </a:r>
          <a:r>
            <a:rPr lang="es-MX" dirty="0" smtClean="0"/>
            <a:t> </a:t>
          </a:r>
          <a:r>
            <a:rPr lang="es-MX" dirty="0" err="1" smtClean="0"/>
            <a:t>employees</a:t>
          </a:r>
          <a:endParaRPr lang="es-MX" dirty="0"/>
        </a:p>
      </dgm:t>
    </dgm:pt>
    <dgm:pt modelId="{0DC52B54-E8E9-47F3-8F57-605DD5BCB64E}" type="parTrans" cxnId="{4E078C95-165D-43BD-922F-2A961810506D}">
      <dgm:prSet/>
      <dgm:spPr/>
      <dgm:t>
        <a:bodyPr/>
        <a:lstStyle/>
        <a:p>
          <a:endParaRPr lang="es-MX"/>
        </a:p>
      </dgm:t>
    </dgm:pt>
    <dgm:pt modelId="{40D23215-D0E3-4EB6-9B20-E8E89A0EE064}" type="sibTrans" cxnId="{4E078C95-165D-43BD-922F-2A961810506D}">
      <dgm:prSet/>
      <dgm:spPr/>
      <dgm:t>
        <a:bodyPr/>
        <a:lstStyle/>
        <a:p>
          <a:endParaRPr lang="es-MX"/>
        </a:p>
      </dgm:t>
    </dgm:pt>
    <dgm:pt modelId="{0C4E5A54-5134-4A61-8CBA-983C05455D5B}">
      <dgm:prSet phldrT="[Texto]"/>
      <dgm:spPr/>
      <dgm:t>
        <a:bodyPr/>
        <a:lstStyle/>
        <a:p>
          <a:r>
            <a:rPr lang="es-MX" dirty="0" err="1" smtClean="0"/>
            <a:t>CONTROLLING</a:t>
          </a:r>
          <a:r>
            <a:rPr lang="es-MX" dirty="0" smtClean="0"/>
            <a:t>. Monitor </a:t>
          </a:r>
          <a:r>
            <a:rPr lang="es-MX" dirty="0" err="1" smtClean="0"/>
            <a:t>activities</a:t>
          </a:r>
          <a:r>
            <a:rPr lang="es-MX" dirty="0" smtClean="0"/>
            <a:t> and </a:t>
          </a:r>
          <a:r>
            <a:rPr lang="es-MX" dirty="0" err="1" smtClean="0"/>
            <a:t>make</a:t>
          </a:r>
          <a:r>
            <a:rPr lang="es-MX" dirty="0" smtClean="0"/>
            <a:t> </a:t>
          </a:r>
          <a:r>
            <a:rPr lang="es-MX" dirty="0" err="1" smtClean="0"/>
            <a:t>corrections</a:t>
          </a:r>
          <a:endParaRPr lang="es-MX" dirty="0"/>
        </a:p>
      </dgm:t>
    </dgm:pt>
    <dgm:pt modelId="{9BFBF8EE-E689-4678-A9E7-3B371F1DD60A}" type="parTrans" cxnId="{84EA8DCE-C431-450D-AE30-4E6B849FB90D}">
      <dgm:prSet/>
      <dgm:spPr/>
      <dgm:t>
        <a:bodyPr/>
        <a:lstStyle/>
        <a:p>
          <a:endParaRPr lang="es-MX"/>
        </a:p>
      </dgm:t>
    </dgm:pt>
    <dgm:pt modelId="{3CA10696-A872-435E-9BAD-90C27CBD64AE}" type="sibTrans" cxnId="{84EA8DCE-C431-450D-AE30-4E6B849FB90D}">
      <dgm:prSet/>
      <dgm:spPr/>
      <dgm:t>
        <a:bodyPr/>
        <a:lstStyle/>
        <a:p>
          <a:endParaRPr lang="es-MX"/>
        </a:p>
      </dgm:t>
    </dgm:pt>
    <dgm:pt modelId="{1978B107-8817-4C4B-8DC2-891FA61A94D3}" type="pres">
      <dgm:prSet presAssocID="{901C150D-5F81-4720-8023-AD9CAB66151C}" presName="cycle" presStyleCnt="0">
        <dgm:presLayoutVars>
          <dgm:dir/>
          <dgm:resizeHandles val="exact"/>
        </dgm:presLayoutVars>
      </dgm:prSet>
      <dgm:spPr/>
      <dgm:t>
        <a:bodyPr/>
        <a:lstStyle/>
        <a:p>
          <a:endParaRPr lang="es-MX"/>
        </a:p>
      </dgm:t>
    </dgm:pt>
    <dgm:pt modelId="{C7B64C33-F964-4C12-A937-DFDC27A7DCD3}" type="pres">
      <dgm:prSet presAssocID="{0596ECD9-6328-45C3-B813-B700596DF1A8}" presName="node" presStyleLbl="node1" presStyleIdx="0" presStyleCnt="4">
        <dgm:presLayoutVars>
          <dgm:bulletEnabled val="1"/>
        </dgm:presLayoutVars>
      </dgm:prSet>
      <dgm:spPr/>
      <dgm:t>
        <a:bodyPr/>
        <a:lstStyle/>
        <a:p>
          <a:endParaRPr lang="es-MX"/>
        </a:p>
      </dgm:t>
    </dgm:pt>
    <dgm:pt modelId="{DC990A36-6510-4C1C-B9EE-FC3130B1BBFA}" type="pres">
      <dgm:prSet presAssocID="{0596ECD9-6328-45C3-B813-B700596DF1A8}" presName="spNode" presStyleCnt="0"/>
      <dgm:spPr/>
    </dgm:pt>
    <dgm:pt modelId="{CFC23BCF-3BB0-47EC-9777-C33F915263B3}" type="pres">
      <dgm:prSet presAssocID="{55B32923-8055-44B5-A4B1-61E1CA06E958}" presName="sibTrans" presStyleLbl="sibTrans1D1" presStyleIdx="0" presStyleCnt="4"/>
      <dgm:spPr/>
      <dgm:t>
        <a:bodyPr/>
        <a:lstStyle/>
        <a:p>
          <a:endParaRPr lang="es-MX"/>
        </a:p>
      </dgm:t>
    </dgm:pt>
    <dgm:pt modelId="{E4532B38-D415-4AB0-B1D7-14BF977C5236}" type="pres">
      <dgm:prSet presAssocID="{C59450A1-6E57-4A31-8115-7CE3A1CD45B0}" presName="node" presStyleLbl="node1" presStyleIdx="1" presStyleCnt="4">
        <dgm:presLayoutVars>
          <dgm:bulletEnabled val="1"/>
        </dgm:presLayoutVars>
      </dgm:prSet>
      <dgm:spPr/>
      <dgm:t>
        <a:bodyPr/>
        <a:lstStyle/>
        <a:p>
          <a:endParaRPr lang="es-MX"/>
        </a:p>
      </dgm:t>
    </dgm:pt>
    <dgm:pt modelId="{EFEE33A3-48D7-4DE9-A56A-6A5B6F441E60}" type="pres">
      <dgm:prSet presAssocID="{C59450A1-6E57-4A31-8115-7CE3A1CD45B0}" presName="spNode" presStyleCnt="0"/>
      <dgm:spPr/>
    </dgm:pt>
    <dgm:pt modelId="{6A851614-F1AB-4AA4-AF8C-0988000DDE22}" type="pres">
      <dgm:prSet presAssocID="{8D295FB1-B81D-4639-A4BE-DE20B3FE746C}" presName="sibTrans" presStyleLbl="sibTrans1D1" presStyleIdx="1" presStyleCnt="4"/>
      <dgm:spPr/>
      <dgm:t>
        <a:bodyPr/>
        <a:lstStyle/>
        <a:p>
          <a:endParaRPr lang="es-MX"/>
        </a:p>
      </dgm:t>
    </dgm:pt>
    <dgm:pt modelId="{5994EC92-3E60-4F8F-A8B6-7041763C8471}" type="pres">
      <dgm:prSet presAssocID="{DC8FF54A-CA08-46B9-929F-F3DB7CC0A187}" presName="node" presStyleLbl="node1" presStyleIdx="2" presStyleCnt="4">
        <dgm:presLayoutVars>
          <dgm:bulletEnabled val="1"/>
        </dgm:presLayoutVars>
      </dgm:prSet>
      <dgm:spPr/>
      <dgm:t>
        <a:bodyPr/>
        <a:lstStyle/>
        <a:p>
          <a:endParaRPr lang="es-MX"/>
        </a:p>
      </dgm:t>
    </dgm:pt>
    <dgm:pt modelId="{3CBED878-18B6-42E9-AE88-BDED9FB76A1F}" type="pres">
      <dgm:prSet presAssocID="{DC8FF54A-CA08-46B9-929F-F3DB7CC0A187}" presName="spNode" presStyleCnt="0"/>
      <dgm:spPr/>
    </dgm:pt>
    <dgm:pt modelId="{83580198-831F-406F-A8F4-2A81752DD8E9}" type="pres">
      <dgm:prSet presAssocID="{40D23215-D0E3-4EB6-9B20-E8E89A0EE064}" presName="sibTrans" presStyleLbl="sibTrans1D1" presStyleIdx="2" presStyleCnt="4"/>
      <dgm:spPr/>
      <dgm:t>
        <a:bodyPr/>
        <a:lstStyle/>
        <a:p>
          <a:endParaRPr lang="es-MX"/>
        </a:p>
      </dgm:t>
    </dgm:pt>
    <dgm:pt modelId="{5F8BADCE-BECA-4B72-96AD-742A7E0AE04A}" type="pres">
      <dgm:prSet presAssocID="{0C4E5A54-5134-4A61-8CBA-983C05455D5B}" presName="node" presStyleLbl="node1" presStyleIdx="3" presStyleCnt="4">
        <dgm:presLayoutVars>
          <dgm:bulletEnabled val="1"/>
        </dgm:presLayoutVars>
      </dgm:prSet>
      <dgm:spPr/>
      <dgm:t>
        <a:bodyPr/>
        <a:lstStyle/>
        <a:p>
          <a:endParaRPr lang="es-MX"/>
        </a:p>
      </dgm:t>
    </dgm:pt>
    <dgm:pt modelId="{BFAA40E0-4FF1-4980-9B0D-854EA13915E4}" type="pres">
      <dgm:prSet presAssocID="{0C4E5A54-5134-4A61-8CBA-983C05455D5B}" presName="spNode" presStyleCnt="0"/>
      <dgm:spPr/>
    </dgm:pt>
    <dgm:pt modelId="{E511DA55-2D94-4040-A04F-24EA4DFCB396}" type="pres">
      <dgm:prSet presAssocID="{3CA10696-A872-435E-9BAD-90C27CBD64AE}" presName="sibTrans" presStyleLbl="sibTrans1D1" presStyleIdx="3" presStyleCnt="4"/>
      <dgm:spPr/>
      <dgm:t>
        <a:bodyPr/>
        <a:lstStyle/>
        <a:p>
          <a:endParaRPr lang="es-MX"/>
        </a:p>
      </dgm:t>
    </dgm:pt>
  </dgm:ptLst>
  <dgm:cxnLst>
    <dgm:cxn modelId="{B9350BAC-F916-4102-BEF8-AE4352F0FC96}" type="presOf" srcId="{40D23215-D0E3-4EB6-9B20-E8E89A0EE064}" destId="{83580198-831F-406F-A8F4-2A81752DD8E9}" srcOrd="0" destOrd="0" presId="urn:microsoft.com/office/officeart/2005/8/layout/cycle5"/>
    <dgm:cxn modelId="{987E4828-33EB-4D6A-9DAE-2565BB8D5AB9}" type="presOf" srcId="{55B32923-8055-44B5-A4B1-61E1CA06E958}" destId="{CFC23BCF-3BB0-47EC-9777-C33F915263B3}" srcOrd="0" destOrd="0" presId="urn:microsoft.com/office/officeart/2005/8/layout/cycle5"/>
    <dgm:cxn modelId="{1AE284D7-7CE7-4DAB-AA67-AFF29B677481}" type="presOf" srcId="{0596ECD9-6328-45C3-B813-B700596DF1A8}" destId="{C7B64C33-F964-4C12-A937-DFDC27A7DCD3}" srcOrd="0" destOrd="0" presId="urn:microsoft.com/office/officeart/2005/8/layout/cycle5"/>
    <dgm:cxn modelId="{F8020307-FE48-48A3-8D23-1DD48049A8C4}" type="presOf" srcId="{0C4E5A54-5134-4A61-8CBA-983C05455D5B}" destId="{5F8BADCE-BECA-4B72-96AD-742A7E0AE04A}" srcOrd="0" destOrd="0" presId="urn:microsoft.com/office/officeart/2005/8/layout/cycle5"/>
    <dgm:cxn modelId="{4E078C95-165D-43BD-922F-2A961810506D}" srcId="{901C150D-5F81-4720-8023-AD9CAB66151C}" destId="{DC8FF54A-CA08-46B9-929F-F3DB7CC0A187}" srcOrd="2" destOrd="0" parTransId="{0DC52B54-E8E9-47F3-8F57-605DD5BCB64E}" sibTransId="{40D23215-D0E3-4EB6-9B20-E8E89A0EE064}"/>
    <dgm:cxn modelId="{94F33215-CFEE-40BA-A4B1-75F468CCC2E1}" srcId="{901C150D-5F81-4720-8023-AD9CAB66151C}" destId="{0596ECD9-6328-45C3-B813-B700596DF1A8}" srcOrd="0" destOrd="0" parTransId="{ABA6EB29-8271-4845-9A99-3E33CA08F411}" sibTransId="{55B32923-8055-44B5-A4B1-61E1CA06E958}"/>
    <dgm:cxn modelId="{DF825A7C-DC09-4762-A4AC-4B72797E1D32}" type="presOf" srcId="{DC8FF54A-CA08-46B9-929F-F3DB7CC0A187}" destId="{5994EC92-3E60-4F8F-A8B6-7041763C8471}" srcOrd="0" destOrd="0" presId="urn:microsoft.com/office/officeart/2005/8/layout/cycle5"/>
    <dgm:cxn modelId="{84EA8DCE-C431-450D-AE30-4E6B849FB90D}" srcId="{901C150D-5F81-4720-8023-AD9CAB66151C}" destId="{0C4E5A54-5134-4A61-8CBA-983C05455D5B}" srcOrd="3" destOrd="0" parTransId="{9BFBF8EE-E689-4678-A9E7-3B371F1DD60A}" sibTransId="{3CA10696-A872-435E-9BAD-90C27CBD64AE}"/>
    <dgm:cxn modelId="{2E59E33C-62C1-40A3-A0E6-E5F7F7095CCE}" type="presOf" srcId="{901C150D-5F81-4720-8023-AD9CAB66151C}" destId="{1978B107-8817-4C4B-8DC2-891FA61A94D3}" srcOrd="0" destOrd="0" presId="urn:microsoft.com/office/officeart/2005/8/layout/cycle5"/>
    <dgm:cxn modelId="{F020EFE8-CE07-4B95-B4BF-5BE0C41B1C09}" srcId="{901C150D-5F81-4720-8023-AD9CAB66151C}" destId="{C59450A1-6E57-4A31-8115-7CE3A1CD45B0}" srcOrd="1" destOrd="0" parTransId="{E377F582-E5F3-4F07-8566-B2BB87C6D428}" sibTransId="{8D295FB1-B81D-4639-A4BE-DE20B3FE746C}"/>
    <dgm:cxn modelId="{1AF753BD-EA75-4B7C-A202-CBF7C807FEDE}" type="presOf" srcId="{C59450A1-6E57-4A31-8115-7CE3A1CD45B0}" destId="{E4532B38-D415-4AB0-B1D7-14BF977C5236}" srcOrd="0" destOrd="0" presId="urn:microsoft.com/office/officeart/2005/8/layout/cycle5"/>
    <dgm:cxn modelId="{A5B6D8F6-774F-400A-A13D-6361F788C2DF}" type="presOf" srcId="{8D295FB1-B81D-4639-A4BE-DE20B3FE746C}" destId="{6A851614-F1AB-4AA4-AF8C-0988000DDE22}" srcOrd="0" destOrd="0" presId="urn:microsoft.com/office/officeart/2005/8/layout/cycle5"/>
    <dgm:cxn modelId="{0A7D55B1-A091-4EC2-BD64-1CFD042DA2F6}" type="presOf" srcId="{3CA10696-A872-435E-9BAD-90C27CBD64AE}" destId="{E511DA55-2D94-4040-A04F-24EA4DFCB396}" srcOrd="0" destOrd="0" presId="urn:microsoft.com/office/officeart/2005/8/layout/cycle5"/>
    <dgm:cxn modelId="{DCB8E1E3-97D8-4D2B-867B-1B10F1635B6B}" type="presParOf" srcId="{1978B107-8817-4C4B-8DC2-891FA61A94D3}" destId="{C7B64C33-F964-4C12-A937-DFDC27A7DCD3}" srcOrd="0" destOrd="0" presId="urn:microsoft.com/office/officeart/2005/8/layout/cycle5"/>
    <dgm:cxn modelId="{8788843D-D8B8-4966-8815-855885787438}" type="presParOf" srcId="{1978B107-8817-4C4B-8DC2-891FA61A94D3}" destId="{DC990A36-6510-4C1C-B9EE-FC3130B1BBFA}" srcOrd="1" destOrd="0" presId="urn:microsoft.com/office/officeart/2005/8/layout/cycle5"/>
    <dgm:cxn modelId="{85BECA59-F9AD-4008-912D-B9EEFD5527AC}" type="presParOf" srcId="{1978B107-8817-4C4B-8DC2-891FA61A94D3}" destId="{CFC23BCF-3BB0-47EC-9777-C33F915263B3}" srcOrd="2" destOrd="0" presId="urn:microsoft.com/office/officeart/2005/8/layout/cycle5"/>
    <dgm:cxn modelId="{5A938522-E97D-44FB-B28F-B4D225998F3D}" type="presParOf" srcId="{1978B107-8817-4C4B-8DC2-891FA61A94D3}" destId="{E4532B38-D415-4AB0-B1D7-14BF977C5236}" srcOrd="3" destOrd="0" presId="urn:microsoft.com/office/officeart/2005/8/layout/cycle5"/>
    <dgm:cxn modelId="{82779301-2809-4C63-80DB-D6A8D2754F27}" type="presParOf" srcId="{1978B107-8817-4C4B-8DC2-891FA61A94D3}" destId="{EFEE33A3-48D7-4DE9-A56A-6A5B6F441E60}" srcOrd="4" destOrd="0" presId="urn:microsoft.com/office/officeart/2005/8/layout/cycle5"/>
    <dgm:cxn modelId="{8C7AD1F5-3A18-4B37-B587-3EE41FE97BA2}" type="presParOf" srcId="{1978B107-8817-4C4B-8DC2-891FA61A94D3}" destId="{6A851614-F1AB-4AA4-AF8C-0988000DDE22}" srcOrd="5" destOrd="0" presId="urn:microsoft.com/office/officeart/2005/8/layout/cycle5"/>
    <dgm:cxn modelId="{179F4D07-D7DB-4B97-B04B-5B35F1697726}" type="presParOf" srcId="{1978B107-8817-4C4B-8DC2-891FA61A94D3}" destId="{5994EC92-3E60-4F8F-A8B6-7041763C8471}" srcOrd="6" destOrd="0" presId="urn:microsoft.com/office/officeart/2005/8/layout/cycle5"/>
    <dgm:cxn modelId="{C1D5432E-A29E-4C66-9DD4-45B00E7C8BB4}" type="presParOf" srcId="{1978B107-8817-4C4B-8DC2-891FA61A94D3}" destId="{3CBED878-18B6-42E9-AE88-BDED9FB76A1F}" srcOrd="7" destOrd="0" presId="urn:microsoft.com/office/officeart/2005/8/layout/cycle5"/>
    <dgm:cxn modelId="{EB51DE66-A4B0-49E8-A272-5E733F023104}" type="presParOf" srcId="{1978B107-8817-4C4B-8DC2-891FA61A94D3}" destId="{83580198-831F-406F-A8F4-2A81752DD8E9}" srcOrd="8" destOrd="0" presId="urn:microsoft.com/office/officeart/2005/8/layout/cycle5"/>
    <dgm:cxn modelId="{ECF84425-76F9-4CAF-B232-BF2BF364FD1D}" type="presParOf" srcId="{1978B107-8817-4C4B-8DC2-891FA61A94D3}" destId="{5F8BADCE-BECA-4B72-96AD-742A7E0AE04A}" srcOrd="9" destOrd="0" presId="urn:microsoft.com/office/officeart/2005/8/layout/cycle5"/>
    <dgm:cxn modelId="{36BA3C47-E7F5-439E-AAB1-CCE4102B9F3F}" type="presParOf" srcId="{1978B107-8817-4C4B-8DC2-891FA61A94D3}" destId="{BFAA40E0-4FF1-4980-9B0D-854EA13915E4}" srcOrd="10" destOrd="0" presId="urn:microsoft.com/office/officeart/2005/8/layout/cycle5"/>
    <dgm:cxn modelId="{1C22729E-8132-43D8-8D29-2763E8F9E53E}" type="presParOf" srcId="{1978B107-8817-4C4B-8DC2-891FA61A94D3}" destId="{E511DA55-2D94-4040-A04F-24EA4DFCB396}"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9C9DC-FD78-4164-95BC-3B698E4AAE88}">
      <dsp:nvSpPr>
        <dsp:cNvPr id="0" name=""/>
        <dsp:cNvSpPr/>
      </dsp:nvSpPr>
      <dsp:spPr>
        <a:xfrm>
          <a:off x="2239318" y="1498"/>
          <a:ext cx="1512166" cy="472948"/>
        </a:xfrm>
        <a:prstGeom prst="roundRect">
          <a:avLst>
            <a:gd name="adj" fmla="val 10000"/>
          </a:avLst>
        </a:prstGeom>
        <a:solidFill>
          <a:srgbClr val="00B0F0"/>
        </a:solidFill>
        <a:ln w="1079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Planeación</a:t>
          </a:r>
          <a:endParaRPr lang="es-MX" sz="1800" kern="1200" dirty="0"/>
        </a:p>
      </dsp:txBody>
      <dsp:txXfrm>
        <a:off x="2253170" y="15350"/>
        <a:ext cx="1484462" cy="445244"/>
      </dsp:txXfrm>
    </dsp:sp>
    <dsp:sp modelId="{9A4A81C9-90F3-448B-8D9D-A6D91C5FE428}">
      <dsp:nvSpPr>
        <dsp:cNvPr id="0" name=""/>
        <dsp:cNvSpPr/>
      </dsp:nvSpPr>
      <dsp:spPr>
        <a:xfrm rot="2160000">
          <a:off x="3333570" y="614401"/>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3383229" y="647507"/>
        <a:ext cx="488398" cy="99319"/>
      </dsp:txXfrm>
    </dsp:sp>
    <dsp:sp modelId="{F388AF7E-FDAB-449D-A429-A00DAC60DDD7}">
      <dsp:nvSpPr>
        <dsp:cNvPr id="0" name=""/>
        <dsp:cNvSpPr/>
      </dsp:nvSpPr>
      <dsp:spPr>
        <a:xfrm>
          <a:off x="3355984" y="919887"/>
          <a:ext cx="1806945" cy="472948"/>
        </a:xfrm>
        <a:prstGeom prst="roundRect">
          <a:avLst>
            <a:gd name="adj" fmla="val 10000"/>
          </a:avLst>
        </a:prstGeom>
        <a:solidFill>
          <a:srgbClr val="00B050"/>
        </a:solidFill>
        <a:ln w="1079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Organización</a:t>
          </a:r>
          <a:endParaRPr lang="es-MX" sz="1800" kern="1200" dirty="0"/>
        </a:p>
      </dsp:txBody>
      <dsp:txXfrm>
        <a:off x="3369836" y="933739"/>
        <a:ext cx="1779241" cy="445244"/>
      </dsp:txXfrm>
    </dsp:sp>
    <dsp:sp modelId="{5F548A38-C556-4A92-8605-F800C04C7197}">
      <dsp:nvSpPr>
        <dsp:cNvPr id="0" name=""/>
        <dsp:cNvSpPr/>
      </dsp:nvSpPr>
      <dsp:spPr>
        <a:xfrm rot="4911079">
          <a:off x="4069866" y="1801785"/>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4119525" y="1834891"/>
        <a:ext cx="488398" cy="99319"/>
      </dsp:txXfrm>
    </dsp:sp>
    <dsp:sp modelId="{25B6F177-8100-404A-9D9C-963B8BA78A16}">
      <dsp:nvSpPr>
        <dsp:cNvPr id="0" name=""/>
        <dsp:cNvSpPr/>
      </dsp:nvSpPr>
      <dsp:spPr>
        <a:xfrm>
          <a:off x="3672404" y="2376266"/>
          <a:ext cx="1591176" cy="472948"/>
        </a:xfrm>
        <a:prstGeom prst="roundRect">
          <a:avLst>
            <a:gd name="adj" fmla="val 10000"/>
          </a:avLst>
        </a:prstGeom>
        <a:solidFill>
          <a:srgbClr val="FF66FF"/>
        </a:solidFill>
        <a:ln w="1079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Integración</a:t>
          </a:r>
          <a:endParaRPr lang="es-MX" sz="1800" kern="1200" dirty="0"/>
        </a:p>
      </dsp:txBody>
      <dsp:txXfrm>
        <a:off x="3686256" y="2390118"/>
        <a:ext cx="1563472" cy="445244"/>
      </dsp:txXfrm>
    </dsp:sp>
    <dsp:sp modelId="{84D62C9A-6524-4463-8BE3-EF86E5741CA1}">
      <dsp:nvSpPr>
        <dsp:cNvPr id="0" name=""/>
        <dsp:cNvSpPr/>
      </dsp:nvSpPr>
      <dsp:spPr>
        <a:xfrm rot="10754843">
          <a:off x="3011254" y="2545250"/>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rot="10800000">
        <a:off x="3060913" y="2578356"/>
        <a:ext cx="488398" cy="99319"/>
      </dsp:txXfrm>
    </dsp:sp>
    <dsp:sp modelId="{E8223AD6-F012-4838-B569-BD471573F867}">
      <dsp:nvSpPr>
        <dsp:cNvPr id="0" name=""/>
        <dsp:cNvSpPr/>
      </dsp:nvSpPr>
      <dsp:spPr>
        <a:xfrm>
          <a:off x="1490524" y="2405873"/>
          <a:ext cx="1447296" cy="472948"/>
        </a:xfrm>
        <a:prstGeom prst="roundRect">
          <a:avLst>
            <a:gd name="adj" fmla="val 10000"/>
          </a:avLst>
        </a:prstGeom>
        <a:solidFill>
          <a:srgbClr val="FF0000"/>
        </a:solidFill>
        <a:ln w="1079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Dirección</a:t>
          </a:r>
          <a:endParaRPr lang="es-MX" sz="1600" kern="1200" dirty="0"/>
        </a:p>
      </dsp:txBody>
      <dsp:txXfrm>
        <a:off x="1504376" y="2419725"/>
        <a:ext cx="1419592" cy="445244"/>
      </dsp:txXfrm>
    </dsp:sp>
    <dsp:sp modelId="{6DAC07E8-A6FE-41B6-80BA-84B1A5382973}">
      <dsp:nvSpPr>
        <dsp:cNvPr id="0" name=""/>
        <dsp:cNvSpPr/>
      </dsp:nvSpPr>
      <dsp:spPr>
        <a:xfrm rot="15120000">
          <a:off x="1678901" y="1816588"/>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rot="10800000">
        <a:off x="1728560" y="1849694"/>
        <a:ext cx="488398" cy="99319"/>
      </dsp:txXfrm>
    </dsp:sp>
    <dsp:sp modelId="{B42A88AF-5C7E-4950-AA87-AA2502B619F8}">
      <dsp:nvSpPr>
        <dsp:cNvPr id="0" name=""/>
        <dsp:cNvSpPr/>
      </dsp:nvSpPr>
      <dsp:spPr>
        <a:xfrm>
          <a:off x="957750" y="919887"/>
          <a:ext cx="1547192" cy="472948"/>
        </a:xfrm>
        <a:prstGeom prst="roundRect">
          <a:avLst>
            <a:gd name="adj" fmla="val 10000"/>
          </a:avLst>
        </a:prstGeom>
        <a:solidFill>
          <a:schemeClr val="accent3">
            <a:lumMod val="60000"/>
            <a:lumOff val="40000"/>
          </a:schemeClr>
        </a:solidFill>
        <a:ln w="1079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Control </a:t>
          </a:r>
          <a:endParaRPr lang="es-MX" sz="1800" kern="1200" dirty="0"/>
        </a:p>
      </dsp:txBody>
      <dsp:txXfrm>
        <a:off x="971602" y="933739"/>
        <a:ext cx="1519488" cy="445244"/>
      </dsp:txXfrm>
    </dsp:sp>
    <dsp:sp modelId="{889273A1-AA29-4CFB-B47E-FF730AD7EB6D}">
      <dsp:nvSpPr>
        <dsp:cNvPr id="0" name=""/>
        <dsp:cNvSpPr/>
      </dsp:nvSpPr>
      <dsp:spPr>
        <a:xfrm rot="19440000">
          <a:off x="2069515" y="614401"/>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2119174" y="647507"/>
        <a:ext cx="488398" cy="993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878430-295B-42CF-8372-95703A0F3723}">
      <dsp:nvSpPr>
        <dsp:cNvPr id="0" name=""/>
        <dsp:cNvSpPr/>
      </dsp:nvSpPr>
      <dsp:spPr>
        <a:xfrm>
          <a:off x="1857" y="416608"/>
          <a:ext cx="1885572" cy="1131343"/>
        </a:xfrm>
        <a:prstGeom prst="roundRect">
          <a:avLst>
            <a:gd name="adj" fmla="val 10000"/>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a:t>1.- Definir los objetivos </a:t>
          </a:r>
        </a:p>
      </dsp:txBody>
      <dsp:txXfrm>
        <a:off x="34993" y="449744"/>
        <a:ext cx="1819300" cy="1065071"/>
      </dsp:txXfrm>
    </dsp:sp>
    <dsp:sp modelId="{D693036A-48A7-48BD-A18C-2CFE37BDDED3}">
      <dsp:nvSpPr>
        <dsp:cNvPr id="0" name=""/>
        <dsp:cNvSpPr/>
      </dsp:nvSpPr>
      <dsp:spPr>
        <a:xfrm>
          <a:off x="2053359" y="748469"/>
          <a:ext cx="399741" cy="467621"/>
        </a:xfrm>
        <a:prstGeom prs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s-ES" sz="3200" kern="1200"/>
        </a:p>
      </dsp:txBody>
      <dsp:txXfrm>
        <a:off x="2053359" y="841993"/>
        <a:ext cx="279819" cy="280573"/>
      </dsp:txXfrm>
    </dsp:sp>
    <dsp:sp modelId="{262AD49A-A3D7-4B81-B112-407B0DD3C929}">
      <dsp:nvSpPr>
        <dsp:cNvPr id="0" name=""/>
        <dsp:cNvSpPr/>
      </dsp:nvSpPr>
      <dsp:spPr>
        <a:xfrm>
          <a:off x="2641658" y="160144"/>
          <a:ext cx="2365130" cy="1644272"/>
        </a:xfrm>
        <a:prstGeom prst="roundRect">
          <a:avLst>
            <a:gd name="adj" fmla="val 10000"/>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a:t>2.- Determinar dónde está la organización frente a los objetivos </a:t>
          </a:r>
        </a:p>
      </dsp:txBody>
      <dsp:txXfrm>
        <a:off x="2689817" y="208303"/>
        <a:ext cx="2268812" cy="1547954"/>
      </dsp:txXfrm>
    </dsp:sp>
    <dsp:sp modelId="{F63F55A9-4ACC-40C1-A9CA-845FCECB0807}">
      <dsp:nvSpPr>
        <dsp:cNvPr id="0" name=""/>
        <dsp:cNvSpPr/>
      </dsp:nvSpPr>
      <dsp:spPr>
        <a:xfrm>
          <a:off x="5172719" y="748469"/>
          <a:ext cx="399741" cy="467621"/>
        </a:xfrm>
        <a:prstGeom prs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s-ES" sz="3200" kern="1200"/>
        </a:p>
      </dsp:txBody>
      <dsp:txXfrm>
        <a:off x="5172719" y="841993"/>
        <a:ext cx="279819" cy="280573"/>
      </dsp:txXfrm>
    </dsp:sp>
    <dsp:sp modelId="{EEB7A23D-5C04-442F-90CC-EF0A046152D6}">
      <dsp:nvSpPr>
        <dsp:cNvPr id="0" name=""/>
        <dsp:cNvSpPr/>
      </dsp:nvSpPr>
      <dsp:spPr>
        <a:xfrm>
          <a:off x="5761017" y="144017"/>
          <a:ext cx="2523933" cy="1676526"/>
        </a:xfrm>
        <a:prstGeom prst="roundRect">
          <a:avLst>
            <a:gd name="adj" fmla="val 10000"/>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a:t>3.- Desarrollar premisas acerca de las condiciones futuras </a:t>
          </a:r>
        </a:p>
      </dsp:txBody>
      <dsp:txXfrm>
        <a:off x="5810121" y="193121"/>
        <a:ext cx="2425725" cy="1578318"/>
      </dsp:txXfrm>
    </dsp:sp>
    <dsp:sp modelId="{79411699-6286-489F-9893-2DCBABCA8AD8}">
      <dsp:nvSpPr>
        <dsp:cNvPr id="0" name=""/>
        <dsp:cNvSpPr/>
      </dsp:nvSpPr>
      <dsp:spPr>
        <a:xfrm rot="6299625">
          <a:off x="6479985" y="1968846"/>
          <a:ext cx="432285" cy="467621"/>
        </a:xfrm>
        <a:prstGeom prs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6572616" y="1988722"/>
        <a:ext cx="280573" cy="302600"/>
      </dsp:txXfrm>
    </dsp:sp>
    <dsp:sp modelId="{F06C75F6-612A-4ED1-88BE-21122366582A}">
      <dsp:nvSpPr>
        <dsp:cNvPr id="0" name=""/>
        <dsp:cNvSpPr/>
      </dsp:nvSpPr>
      <dsp:spPr>
        <a:xfrm>
          <a:off x="4487219" y="2608407"/>
          <a:ext cx="3797731" cy="1503702"/>
        </a:xfrm>
        <a:prstGeom prst="roundRect">
          <a:avLst>
            <a:gd name="adj" fmla="val 10000"/>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a:t>4.- Analizar posibles alternativas de acción,  elegir las mejores y decidir como implementarlas </a:t>
          </a:r>
        </a:p>
      </dsp:txBody>
      <dsp:txXfrm>
        <a:off x="4531261" y="2652449"/>
        <a:ext cx="3709647" cy="1415618"/>
      </dsp:txXfrm>
    </dsp:sp>
    <dsp:sp modelId="{9015DEA5-BE4F-4E08-90CB-A4DC61EEC687}">
      <dsp:nvSpPr>
        <dsp:cNvPr id="0" name=""/>
        <dsp:cNvSpPr/>
      </dsp:nvSpPr>
      <dsp:spPr>
        <a:xfrm rot="10775308">
          <a:off x="3261654" y="3146119"/>
          <a:ext cx="771151" cy="467621"/>
        </a:xfrm>
        <a:prstGeom prs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s-ES" sz="3200" kern="1200"/>
        </a:p>
      </dsp:txBody>
      <dsp:txXfrm rot="10800000">
        <a:off x="3401938" y="3239139"/>
        <a:ext cx="630865" cy="280573"/>
      </dsp:txXfrm>
    </dsp:sp>
    <dsp:sp modelId="{0D3C531D-B3C6-4487-AFB4-7F0EF164A3CB}">
      <dsp:nvSpPr>
        <dsp:cNvPr id="0" name=""/>
        <dsp:cNvSpPr/>
      </dsp:nvSpPr>
      <dsp:spPr>
        <a:xfrm>
          <a:off x="648080" y="2608418"/>
          <a:ext cx="2107202" cy="1570972"/>
        </a:xfrm>
        <a:prstGeom prst="roundRect">
          <a:avLst>
            <a:gd name="adj" fmla="val 10000"/>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a:t>5.- Implementar el plan y evaluar los resultados. </a:t>
          </a:r>
        </a:p>
      </dsp:txBody>
      <dsp:txXfrm>
        <a:off x="694092" y="2654430"/>
        <a:ext cx="2015178" cy="14789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62C32-AB04-4BA9-AD97-54DD2FFCBC24}">
      <dsp:nvSpPr>
        <dsp:cNvPr id="0" name=""/>
        <dsp:cNvSpPr/>
      </dsp:nvSpPr>
      <dsp:spPr>
        <a:xfrm>
          <a:off x="0" y="0"/>
          <a:ext cx="3111462" cy="1866877"/>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s-MX" sz="5000" kern="1200" dirty="0" smtClean="0"/>
            <a:t>táctica</a:t>
          </a:r>
          <a:endParaRPr lang="es-ES" sz="5000" kern="1200" dirty="0"/>
        </a:p>
      </dsp:txBody>
      <dsp:txXfrm>
        <a:off x="0" y="0"/>
        <a:ext cx="3111462" cy="1866877"/>
      </dsp:txXfrm>
    </dsp:sp>
    <dsp:sp modelId="{CD9673C0-3667-4ADA-A416-688C13DFCD88}">
      <dsp:nvSpPr>
        <dsp:cNvPr id="0" name=""/>
        <dsp:cNvSpPr/>
      </dsp:nvSpPr>
      <dsp:spPr>
        <a:xfrm>
          <a:off x="3425022" y="0"/>
          <a:ext cx="3631761" cy="1866877"/>
        </a:xfrm>
        <a:prstGeom prst="rect">
          <a:avLst/>
        </a:prstGeom>
        <a:solidFill>
          <a:srgbClr val="7030A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s-MX" sz="5000" kern="1200" dirty="0" smtClean="0"/>
            <a:t>estratégica</a:t>
          </a:r>
          <a:endParaRPr lang="es-ES" sz="5000" kern="1200" dirty="0"/>
        </a:p>
      </dsp:txBody>
      <dsp:txXfrm>
        <a:off x="3425022" y="0"/>
        <a:ext cx="3631761" cy="1866877"/>
      </dsp:txXfrm>
    </dsp:sp>
    <dsp:sp modelId="{AA88DE49-AF8F-4CDB-863F-C9B595CC8816}">
      <dsp:nvSpPr>
        <dsp:cNvPr id="0" name=""/>
        <dsp:cNvSpPr/>
      </dsp:nvSpPr>
      <dsp:spPr>
        <a:xfrm>
          <a:off x="2095438" y="2197122"/>
          <a:ext cx="3111462" cy="1866877"/>
        </a:xfrm>
        <a:prstGeom prst="rect">
          <a:avLst/>
        </a:prstGeom>
        <a:solidFill>
          <a:schemeClr val="accent3">
            <a:lumMod val="60000"/>
            <a:lumOff val="4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s-ES" sz="5400" kern="1200" dirty="0" smtClean="0"/>
            <a:t>operativa</a:t>
          </a:r>
          <a:endParaRPr lang="es-ES" sz="5400" kern="1200" dirty="0"/>
        </a:p>
      </dsp:txBody>
      <dsp:txXfrm>
        <a:off x="2095438" y="2197122"/>
        <a:ext cx="3111462" cy="18668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B64C33-F964-4C12-A937-DFDC27A7DCD3}">
      <dsp:nvSpPr>
        <dsp:cNvPr id="0" name=""/>
        <dsp:cNvSpPr/>
      </dsp:nvSpPr>
      <dsp:spPr>
        <a:xfrm>
          <a:off x="2321718" y="174"/>
          <a:ext cx="1452562" cy="944165"/>
        </a:xfrm>
        <a:prstGeom prst="round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err="1" smtClean="0"/>
            <a:t>PLANNING</a:t>
          </a:r>
          <a:r>
            <a:rPr lang="es-MX" sz="1100" kern="1200" dirty="0" smtClean="0"/>
            <a:t>. </a:t>
          </a:r>
          <a:r>
            <a:rPr lang="es-MX" sz="1100" kern="1200" dirty="0" err="1" smtClean="0"/>
            <a:t>Select</a:t>
          </a:r>
          <a:r>
            <a:rPr lang="es-MX" sz="1100" kern="1200" dirty="0" smtClean="0"/>
            <a:t> </a:t>
          </a:r>
          <a:r>
            <a:rPr lang="es-MX" sz="1100" kern="1200" dirty="0" err="1" smtClean="0"/>
            <a:t>goals</a:t>
          </a:r>
          <a:r>
            <a:rPr lang="es-MX" sz="1100" kern="1200" dirty="0" smtClean="0"/>
            <a:t> </a:t>
          </a:r>
          <a:r>
            <a:rPr lang="es-MX" sz="1100" kern="1200" dirty="0" err="1" smtClean="0"/>
            <a:t>ans</a:t>
          </a:r>
          <a:r>
            <a:rPr lang="es-MX" sz="1100" kern="1200" dirty="0" smtClean="0"/>
            <a:t> </a:t>
          </a:r>
          <a:r>
            <a:rPr lang="es-MX" sz="1100" kern="1200" dirty="0" err="1" smtClean="0"/>
            <a:t>ways</a:t>
          </a:r>
          <a:r>
            <a:rPr lang="es-MX" sz="1100" kern="1200" dirty="0" smtClean="0"/>
            <a:t> to </a:t>
          </a:r>
          <a:r>
            <a:rPr lang="es-MX" sz="1100" kern="1200" dirty="0" err="1" smtClean="0"/>
            <a:t>attain</a:t>
          </a:r>
          <a:r>
            <a:rPr lang="es-MX" sz="1100" kern="1200" dirty="0" smtClean="0"/>
            <a:t> </a:t>
          </a:r>
          <a:r>
            <a:rPr lang="es-MX" sz="1100" kern="1200" dirty="0" err="1" smtClean="0"/>
            <a:t>them</a:t>
          </a:r>
          <a:endParaRPr lang="es-MX" sz="1100" kern="1200" dirty="0"/>
        </a:p>
      </dsp:txBody>
      <dsp:txXfrm>
        <a:off x="2367808" y="46264"/>
        <a:ext cx="1360382" cy="851985"/>
      </dsp:txXfrm>
    </dsp:sp>
    <dsp:sp modelId="{CFC23BCF-3BB0-47EC-9777-C33F915263B3}">
      <dsp:nvSpPr>
        <dsp:cNvPr id="0" name=""/>
        <dsp:cNvSpPr/>
      </dsp:nvSpPr>
      <dsp:spPr>
        <a:xfrm>
          <a:off x="1488257" y="472257"/>
          <a:ext cx="3119485" cy="3119485"/>
        </a:xfrm>
        <a:custGeom>
          <a:avLst/>
          <a:gdLst/>
          <a:ahLst/>
          <a:cxnLst/>
          <a:rect l="0" t="0" r="0" b="0"/>
          <a:pathLst>
            <a:path>
              <a:moveTo>
                <a:pt x="2486503" y="305186"/>
              </a:moveTo>
              <a:arcTo wR="1559742" hR="1559742" stAng="18387232" swAng="1633569"/>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4532B38-D415-4AB0-B1D7-14BF977C5236}">
      <dsp:nvSpPr>
        <dsp:cNvPr id="0" name=""/>
        <dsp:cNvSpPr/>
      </dsp:nvSpPr>
      <dsp:spPr>
        <a:xfrm>
          <a:off x="3881461" y="1559917"/>
          <a:ext cx="1452562" cy="944165"/>
        </a:xfrm>
        <a:prstGeom prst="roundRect">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err="1" smtClean="0"/>
            <a:t>ORGANIZING</a:t>
          </a:r>
          <a:r>
            <a:rPr lang="es-MX" sz="1100" kern="1200" dirty="0" smtClean="0"/>
            <a:t>. </a:t>
          </a:r>
          <a:r>
            <a:rPr lang="es-MX" sz="1100" kern="1200" dirty="0" err="1" smtClean="0"/>
            <a:t>Assigna</a:t>
          </a:r>
          <a:r>
            <a:rPr lang="es-MX" sz="1100" kern="1200" dirty="0" smtClean="0"/>
            <a:t> </a:t>
          </a:r>
          <a:r>
            <a:rPr lang="es-MX" sz="1100" kern="1200" dirty="0" err="1" smtClean="0"/>
            <a:t>responsability</a:t>
          </a:r>
          <a:r>
            <a:rPr lang="es-MX" sz="1100" kern="1200" dirty="0" smtClean="0"/>
            <a:t> </a:t>
          </a:r>
          <a:r>
            <a:rPr lang="es-MX" sz="1100" kern="1200" dirty="0" err="1" smtClean="0"/>
            <a:t>for</a:t>
          </a:r>
          <a:r>
            <a:rPr lang="es-MX" sz="1100" kern="1200" dirty="0" smtClean="0"/>
            <a:t> </a:t>
          </a:r>
          <a:r>
            <a:rPr lang="es-MX" sz="1100" kern="1200" dirty="0" err="1" smtClean="0"/>
            <a:t>task</a:t>
          </a:r>
          <a:r>
            <a:rPr lang="es-MX" sz="1100" kern="1200" dirty="0" smtClean="0"/>
            <a:t> </a:t>
          </a:r>
          <a:r>
            <a:rPr lang="es-MX" sz="1100" kern="1200" dirty="0" err="1" smtClean="0"/>
            <a:t>accomplishment</a:t>
          </a:r>
          <a:endParaRPr lang="es-MX" sz="1100" kern="1200" dirty="0"/>
        </a:p>
      </dsp:txBody>
      <dsp:txXfrm>
        <a:off x="3927551" y="1606007"/>
        <a:ext cx="1360382" cy="851985"/>
      </dsp:txXfrm>
    </dsp:sp>
    <dsp:sp modelId="{6A851614-F1AB-4AA4-AF8C-0988000DDE22}">
      <dsp:nvSpPr>
        <dsp:cNvPr id="0" name=""/>
        <dsp:cNvSpPr/>
      </dsp:nvSpPr>
      <dsp:spPr>
        <a:xfrm>
          <a:off x="1488257" y="472257"/>
          <a:ext cx="3119485" cy="3119485"/>
        </a:xfrm>
        <a:custGeom>
          <a:avLst/>
          <a:gdLst/>
          <a:ahLst/>
          <a:cxnLst/>
          <a:rect l="0" t="0" r="0" b="0"/>
          <a:pathLst>
            <a:path>
              <a:moveTo>
                <a:pt x="2957789" y="2251307"/>
              </a:moveTo>
              <a:arcTo wR="1559742" hR="1559742" stAng="1579199" swAng="1633569"/>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994EC92-3E60-4F8F-A8B6-7041763C8471}">
      <dsp:nvSpPr>
        <dsp:cNvPr id="0" name=""/>
        <dsp:cNvSpPr/>
      </dsp:nvSpPr>
      <dsp:spPr>
        <a:xfrm>
          <a:off x="2321718" y="3119659"/>
          <a:ext cx="1452562" cy="944165"/>
        </a:xfrm>
        <a:prstGeom prst="round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err="1" smtClean="0"/>
            <a:t>LEADING</a:t>
          </a:r>
          <a:r>
            <a:rPr lang="es-MX" sz="1100" kern="1200" dirty="0" smtClean="0"/>
            <a:t>. Use </a:t>
          </a:r>
          <a:r>
            <a:rPr lang="es-MX" sz="1100" kern="1200" dirty="0" err="1" smtClean="0"/>
            <a:t>influence</a:t>
          </a:r>
          <a:r>
            <a:rPr lang="es-MX" sz="1100" kern="1200" dirty="0" smtClean="0"/>
            <a:t> to </a:t>
          </a:r>
          <a:r>
            <a:rPr lang="es-MX" sz="1100" kern="1200" dirty="0" err="1" smtClean="0"/>
            <a:t>motivate</a:t>
          </a:r>
          <a:r>
            <a:rPr lang="es-MX" sz="1100" kern="1200" dirty="0" smtClean="0"/>
            <a:t> </a:t>
          </a:r>
          <a:r>
            <a:rPr lang="es-MX" sz="1100" kern="1200" dirty="0" err="1" smtClean="0"/>
            <a:t>employees</a:t>
          </a:r>
          <a:endParaRPr lang="es-MX" sz="1100" kern="1200" dirty="0"/>
        </a:p>
      </dsp:txBody>
      <dsp:txXfrm>
        <a:off x="2367808" y="3165749"/>
        <a:ext cx="1360382" cy="851985"/>
      </dsp:txXfrm>
    </dsp:sp>
    <dsp:sp modelId="{83580198-831F-406F-A8F4-2A81752DD8E9}">
      <dsp:nvSpPr>
        <dsp:cNvPr id="0" name=""/>
        <dsp:cNvSpPr/>
      </dsp:nvSpPr>
      <dsp:spPr>
        <a:xfrm>
          <a:off x="1488257" y="472257"/>
          <a:ext cx="3119485" cy="3119485"/>
        </a:xfrm>
        <a:custGeom>
          <a:avLst/>
          <a:gdLst/>
          <a:ahLst/>
          <a:cxnLst/>
          <a:rect l="0" t="0" r="0" b="0"/>
          <a:pathLst>
            <a:path>
              <a:moveTo>
                <a:pt x="632981" y="2814299"/>
              </a:moveTo>
              <a:arcTo wR="1559742" hR="1559742" stAng="7587232" swAng="1633569"/>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F8BADCE-BECA-4B72-96AD-742A7E0AE04A}">
      <dsp:nvSpPr>
        <dsp:cNvPr id="0" name=""/>
        <dsp:cNvSpPr/>
      </dsp:nvSpPr>
      <dsp:spPr>
        <a:xfrm>
          <a:off x="761975" y="1559917"/>
          <a:ext cx="1452562" cy="944165"/>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err="1" smtClean="0"/>
            <a:t>CONTROLLING</a:t>
          </a:r>
          <a:r>
            <a:rPr lang="es-MX" sz="1100" kern="1200" dirty="0" smtClean="0"/>
            <a:t>. Monitor </a:t>
          </a:r>
          <a:r>
            <a:rPr lang="es-MX" sz="1100" kern="1200" dirty="0" err="1" smtClean="0"/>
            <a:t>activities</a:t>
          </a:r>
          <a:r>
            <a:rPr lang="es-MX" sz="1100" kern="1200" dirty="0" smtClean="0"/>
            <a:t> and </a:t>
          </a:r>
          <a:r>
            <a:rPr lang="es-MX" sz="1100" kern="1200" dirty="0" err="1" smtClean="0"/>
            <a:t>make</a:t>
          </a:r>
          <a:r>
            <a:rPr lang="es-MX" sz="1100" kern="1200" dirty="0" smtClean="0"/>
            <a:t> </a:t>
          </a:r>
          <a:r>
            <a:rPr lang="es-MX" sz="1100" kern="1200" dirty="0" err="1" smtClean="0"/>
            <a:t>corrections</a:t>
          </a:r>
          <a:endParaRPr lang="es-MX" sz="1100" kern="1200" dirty="0"/>
        </a:p>
      </dsp:txBody>
      <dsp:txXfrm>
        <a:off x="808065" y="1606007"/>
        <a:ext cx="1360382" cy="851985"/>
      </dsp:txXfrm>
    </dsp:sp>
    <dsp:sp modelId="{E511DA55-2D94-4040-A04F-24EA4DFCB396}">
      <dsp:nvSpPr>
        <dsp:cNvPr id="0" name=""/>
        <dsp:cNvSpPr/>
      </dsp:nvSpPr>
      <dsp:spPr>
        <a:xfrm>
          <a:off x="1488257" y="472257"/>
          <a:ext cx="3119485" cy="3119485"/>
        </a:xfrm>
        <a:custGeom>
          <a:avLst/>
          <a:gdLst/>
          <a:ahLst/>
          <a:cxnLst/>
          <a:rect l="0" t="0" r="0" b="0"/>
          <a:pathLst>
            <a:path>
              <a:moveTo>
                <a:pt x="161695" y="868178"/>
              </a:moveTo>
              <a:arcTo wR="1559742" hR="1559742" stAng="12379199" swAng="1633569"/>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Marcador de pie de página"/>
          <p:cNvSpPr>
            <a:spLocks noGrp="1"/>
          </p:cNvSpPr>
          <p:nvPr>
            <p:ph type="ftr" sz="quarter" idx="2"/>
          </p:nvPr>
        </p:nvSpPr>
        <p:spPr>
          <a:xfrm>
            <a:off x="0" y="8823325"/>
            <a:ext cx="3035300" cy="46513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67163" y="8823325"/>
            <a:ext cx="3035300" cy="465138"/>
          </a:xfrm>
          <a:prstGeom prst="rect">
            <a:avLst/>
          </a:prstGeom>
        </p:spPr>
        <p:txBody>
          <a:bodyPr vert="horz" lIns="91440" tIns="45720" rIns="91440" bIns="45720" rtlCol="0" anchor="b"/>
          <a:lstStyle>
            <a:lvl1pPr algn="r">
              <a:defRPr sz="1200"/>
            </a:lvl1pPr>
          </a:lstStyle>
          <a:p>
            <a:fld id="{2839088A-6743-4655-A1AC-162501DE68F3}" type="slidenum">
              <a:rPr lang="es-ES" smtClean="0"/>
              <a:pPr/>
              <a:t>‹Nº›</a:t>
            </a:fld>
            <a:endParaRPr lang="es-ES"/>
          </a:p>
        </p:txBody>
      </p:sp>
    </p:spTree>
    <p:extLst>
      <p:ext uri="{BB962C8B-B14F-4D97-AF65-F5344CB8AC3E}">
        <p14:creationId xmlns:p14="http://schemas.microsoft.com/office/powerpoint/2010/main" val="40259235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5089" cy="464503"/>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idx="1"/>
          </p:nvPr>
        </p:nvSpPr>
        <p:spPr>
          <a:xfrm>
            <a:off x="3967341" y="0"/>
            <a:ext cx="3035089" cy="464503"/>
          </a:xfrm>
          <a:prstGeom prst="rect">
            <a:avLst/>
          </a:prstGeom>
        </p:spPr>
        <p:txBody>
          <a:bodyPr vert="horz" lIns="96616" tIns="48308" rIns="96616" bIns="48308" rtlCol="0"/>
          <a:lstStyle>
            <a:lvl1pPr algn="r">
              <a:defRPr sz="1300"/>
            </a:lvl1pPr>
          </a:lstStyle>
          <a:p>
            <a:fld id="{B6D9D70E-5737-40FD-8FFD-49E1E8E2EF48}" type="datetimeFigureOut">
              <a:rPr lang="es-ES" smtClean="0"/>
              <a:pPr/>
              <a:t>12/10/2016</a:t>
            </a:fld>
            <a:endParaRPr lang="es-ES"/>
          </a:p>
        </p:txBody>
      </p:sp>
      <p:sp>
        <p:nvSpPr>
          <p:cNvPr id="4" name="3 Marcador de imagen de diapositiva"/>
          <p:cNvSpPr>
            <a:spLocks noGrp="1" noRot="1" noChangeAspect="1"/>
          </p:cNvSpPr>
          <p:nvPr>
            <p:ph type="sldImg" idx="2"/>
          </p:nvPr>
        </p:nvSpPr>
        <p:spPr>
          <a:xfrm>
            <a:off x="1179513" y="696913"/>
            <a:ext cx="4645025" cy="3482975"/>
          </a:xfrm>
          <a:prstGeom prst="rect">
            <a:avLst/>
          </a:prstGeom>
          <a:noFill/>
          <a:ln w="12700">
            <a:solidFill>
              <a:prstClr val="black"/>
            </a:solidFill>
          </a:ln>
        </p:spPr>
        <p:txBody>
          <a:bodyPr vert="horz" lIns="96616" tIns="48308" rIns="96616" bIns="48308" rtlCol="0" anchor="ctr"/>
          <a:lstStyle/>
          <a:p>
            <a:endParaRPr lang="es-ES"/>
          </a:p>
        </p:txBody>
      </p:sp>
      <p:sp>
        <p:nvSpPr>
          <p:cNvPr id="5" name="4 Marcador de notas"/>
          <p:cNvSpPr>
            <a:spLocks noGrp="1"/>
          </p:cNvSpPr>
          <p:nvPr>
            <p:ph type="body" sz="quarter" idx="3"/>
          </p:nvPr>
        </p:nvSpPr>
        <p:spPr>
          <a:xfrm>
            <a:off x="700406" y="4412774"/>
            <a:ext cx="5603240" cy="4180523"/>
          </a:xfrm>
          <a:prstGeom prst="rect">
            <a:avLst/>
          </a:prstGeom>
        </p:spPr>
        <p:txBody>
          <a:bodyPr vert="horz" lIns="96616" tIns="48308" rIns="96616" bIns="4830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823935"/>
            <a:ext cx="3035089" cy="464503"/>
          </a:xfrm>
          <a:prstGeom prst="rect">
            <a:avLst/>
          </a:prstGeom>
        </p:spPr>
        <p:txBody>
          <a:bodyPr vert="horz" lIns="96616" tIns="48308" rIns="96616" bIns="48308"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3967341" y="8823935"/>
            <a:ext cx="3035089" cy="464503"/>
          </a:xfrm>
          <a:prstGeom prst="rect">
            <a:avLst/>
          </a:prstGeom>
        </p:spPr>
        <p:txBody>
          <a:bodyPr vert="horz" lIns="96616" tIns="48308" rIns="96616" bIns="48308" rtlCol="0" anchor="b"/>
          <a:lstStyle>
            <a:lvl1pPr algn="r">
              <a:defRPr sz="1300"/>
            </a:lvl1pPr>
          </a:lstStyle>
          <a:p>
            <a:fld id="{4C58028E-0262-43BA-B8B7-D81A3D9357ED}" type="slidenum">
              <a:rPr lang="es-ES" smtClean="0"/>
              <a:pPr/>
              <a:t>‹Nº›</a:t>
            </a:fld>
            <a:endParaRPr lang="es-ES"/>
          </a:p>
        </p:txBody>
      </p:sp>
    </p:spTree>
    <p:extLst>
      <p:ext uri="{BB962C8B-B14F-4D97-AF65-F5344CB8AC3E}">
        <p14:creationId xmlns:p14="http://schemas.microsoft.com/office/powerpoint/2010/main" val="30861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C58028E-0262-43BA-B8B7-D81A3D9357ED}" type="slidenum">
              <a:rPr lang="es-ES" smtClean="0"/>
              <a:pPr/>
              <a:t>1</a:t>
            </a:fld>
            <a:endParaRPr lang="es-ES" dirty="0"/>
          </a:p>
        </p:txBody>
      </p:sp>
    </p:spTree>
    <p:extLst>
      <p:ext uri="{BB962C8B-B14F-4D97-AF65-F5344CB8AC3E}">
        <p14:creationId xmlns:p14="http://schemas.microsoft.com/office/powerpoint/2010/main" val="22006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E6A433AC-46CD-4960-85A6-155E0F074928}" type="slidenum">
              <a:rPr lang="es-ES" smtClean="0"/>
              <a:pPr>
                <a:defRPr/>
              </a:pPr>
              <a:t>3</a:t>
            </a:fld>
            <a:endParaRPr lang="es-ES"/>
          </a:p>
        </p:txBody>
      </p:sp>
    </p:spTree>
    <p:extLst>
      <p:ext uri="{BB962C8B-B14F-4D97-AF65-F5344CB8AC3E}">
        <p14:creationId xmlns:p14="http://schemas.microsoft.com/office/powerpoint/2010/main" val="2246407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37</a:t>
            </a:fld>
            <a:endParaRPr lang="es-ES"/>
          </a:p>
        </p:txBody>
      </p:sp>
    </p:spTree>
    <p:extLst>
      <p:ext uri="{BB962C8B-B14F-4D97-AF65-F5344CB8AC3E}">
        <p14:creationId xmlns:p14="http://schemas.microsoft.com/office/powerpoint/2010/main" val="335852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fld id="{3E2F116F-7B6C-4163-9B98-94EAB09CE58A}" type="slidenum">
              <a:rPr lang="es-ES" altLang="en-US" smtClean="0"/>
              <a:pPr/>
              <a:t>‹Nº›</a:t>
            </a:fld>
            <a:endParaRPr lang="es-ES" altLang="en-US"/>
          </a:p>
        </p:txBody>
      </p:sp>
    </p:spTree>
    <p:extLst>
      <p:ext uri="{BB962C8B-B14F-4D97-AF65-F5344CB8AC3E}">
        <p14:creationId xmlns:p14="http://schemas.microsoft.com/office/powerpoint/2010/main" val="810567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altLang="en-US" smtClean="0"/>
              <a:t>11/1/2011</a:t>
            </a:r>
            <a:endParaRPr lang="es-ES" alt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a:p>
        </p:txBody>
      </p:sp>
      <p:sp>
        <p:nvSpPr>
          <p:cNvPr id="6" name="Slide Number Placeholder 5"/>
          <p:cNvSpPr>
            <a:spLocks noGrp="1"/>
          </p:cNvSpPr>
          <p:nvPr>
            <p:ph type="sldNum" sz="quarter" idx="12"/>
          </p:nvPr>
        </p:nvSpPr>
        <p:spPr/>
        <p:txBody>
          <a:bodyPr/>
          <a:lstStyle/>
          <a:p>
            <a:fld id="{5AF670DD-35A5-4826-99F4-45D9E31CEF86}" type="slidenum">
              <a:rPr lang="es-ES" altLang="en-US" smtClean="0"/>
              <a:pPr/>
              <a:t>‹Nº›</a:t>
            </a:fld>
            <a:endParaRPr lang="es-ES" altLang="en-US"/>
          </a:p>
        </p:txBody>
      </p:sp>
    </p:spTree>
    <p:extLst>
      <p:ext uri="{BB962C8B-B14F-4D97-AF65-F5344CB8AC3E}">
        <p14:creationId xmlns:p14="http://schemas.microsoft.com/office/powerpoint/2010/main" val="1162124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altLang="en-US" smtClean="0"/>
              <a:t>11/1/2011</a:t>
            </a:r>
            <a:endParaRPr lang="es-ES" alt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a:p>
        </p:txBody>
      </p:sp>
      <p:sp>
        <p:nvSpPr>
          <p:cNvPr id="6" name="Slide Number Placeholder 5"/>
          <p:cNvSpPr>
            <a:spLocks noGrp="1"/>
          </p:cNvSpPr>
          <p:nvPr>
            <p:ph type="sldNum" sz="quarter" idx="12"/>
          </p:nvPr>
        </p:nvSpPr>
        <p:spPr/>
        <p:txBody>
          <a:bodyPr/>
          <a:lstStyle/>
          <a:p>
            <a:fld id="{E912110E-B34D-4A1C-9509-CCF6A05337A2}" type="slidenum">
              <a:rPr lang="es-ES" altLang="en-US" smtClean="0"/>
              <a:pPr/>
              <a:t>‹Nº›</a:t>
            </a:fld>
            <a:endParaRPr lang="es-ES" altLang="en-US"/>
          </a:p>
        </p:txBody>
      </p:sp>
    </p:spTree>
    <p:extLst>
      <p:ext uri="{BB962C8B-B14F-4D97-AF65-F5344CB8AC3E}">
        <p14:creationId xmlns:p14="http://schemas.microsoft.com/office/powerpoint/2010/main" val="495302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35382627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97521866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2625" y="609600"/>
            <a:ext cx="8080375"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2625" y="1981200"/>
            <a:ext cx="3810000" cy="4114800"/>
          </a:xfrm>
        </p:spPr>
        <p:txBody>
          <a:bodyPr/>
          <a:lstStyle/>
          <a:p>
            <a:endParaRPr lang="es-ES"/>
          </a:p>
        </p:txBody>
      </p:sp>
      <p:sp>
        <p:nvSpPr>
          <p:cNvPr id="4" name="3 Marcador de texto"/>
          <p:cNvSpPr>
            <a:spLocks noGrp="1"/>
          </p:cNvSpPr>
          <p:nvPr>
            <p:ph type="body" sz="half" idx="2"/>
          </p:nvPr>
        </p:nvSpPr>
        <p:spPr>
          <a:xfrm>
            <a:off x="4645025"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1"/>
          </p:nvPr>
        </p:nvSpPr>
        <p:spPr>
          <a:xfrm>
            <a:off x="3000364" y="6215082"/>
            <a:ext cx="4267200" cy="457200"/>
          </a:xfrm>
        </p:spPr>
        <p:txBody>
          <a:bodyPr/>
          <a:lstStyle>
            <a:lvl1pPr>
              <a:defRPr/>
            </a:lvl1pPr>
          </a:lstStyle>
          <a:p>
            <a:r>
              <a:rPr lang="es-MX" smtClean="0"/>
              <a:t>M. en A. Guadalupe González G. DIAPOSITIVA      </a:t>
            </a:r>
            <a:endParaRPr lang="es-ES" dirty="0"/>
          </a:p>
        </p:txBody>
      </p:sp>
      <p:sp>
        <p:nvSpPr>
          <p:cNvPr id="7" name="6 Marcador de número de diapositiva"/>
          <p:cNvSpPr>
            <a:spLocks noGrp="1"/>
          </p:cNvSpPr>
          <p:nvPr>
            <p:ph type="sldNum" sz="quarter" idx="12"/>
          </p:nvPr>
        </p:nvSpPr>
        <p:spPr>
          <a:xfrm>
            <a:off x="7239000" y="6286520"/>
            <a:ext cx="1905000" cy="381000"/>
          </a:xfrm>
        </p:spPr>
        <p:txBody>
          <a:bodyPr/>
          <a:lstStyle>
            <a:lvl2pPr lvl="1">
              <a:defRPr/>
            </a:lvl2pPr>
          </a:lstStyle>
          <a:p>
            <a:pPr lvl="1"/>
            <a:fld id="{1810253F-C47D-49D4-B853-19B4AA3FF799}" type="slidenum">
              <a:rPr lang="es-ES"/>
              <a:pPr lvl="1"/>
              <a:t>‹Nº›</a:t>
            </a:fld>
            <a:endParaRPr lang="es-ES">
              <a:latin typeface="+mn-lt"/>
            </a:endParaRPr>
          </a:p>
        </p:txBody>
      </p:sp>
    </p:spTree>
    <p:extLst>
      <p:ext uri="{BB962C8B-B14F-4D97-AF65-F5344CB8AC3E}">
        <p14:creationId xmlns:p14="http://schemas.microsoft.com/office/powerpoint/2010/main" val="12128339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15533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dirty="0" smtClean="0"/>
              <a:t>M. en A. Guadalupe González G. </a:t>
            </a:r>
            <a:endParaRPr lang="es-ES" altLang="en-US" dirty="0"/>
          </a:p>
        </p:txBody>
      </p:sp>
      <p:sp>
        <p:nvSpPr>
          <p:cNvPr id="6" name="5 Marcador de número de diapositiva"/>
          <p:cNvSpPr>
            <a:spLocks noGrp="1"/>
          </p:cNvSpPr>
          <p:nvPr>
            <p:ph type="sldNum" sz="quarter" idx="12"/>
          </p:nvPr>
        </p:nvSpPr>
        <p:spPr>
          <a:xfrm>
            <a:off x="5004048" y="6165304"/>
            <a:ext cx="4002360" cy="353143"/>
          </a:xfrm>
        </p:spPr>
        <p:txBody>
          <a:bodyPr/>
          <a:lstStyle>
            <a:lvl1pPr>
              <a:defRPr sz="3200"/>
            </a:lvl1pPr>
            <a:extLst/>
          </a:lstStyle>
          <a:p>
            <a:r>
              <a:rPr lang="es-ES" altLang="en-US" dirty="0" smtClean="0"/>
              <a:t>Diapositiva </a:t>
            </a:r>
            <a:fld id="{C8DFAAFA-DE9E-4787-9382-1399A7386EF3}" type="slidenum">
              <a:rPr lang="es-ES" altLang="en-US" smtClean="0"/>
              <a:pPr/>
              <a:t>‹Nº›</a:t>
            </a:fld>
            <a:endParaRPr lang="es-ES" altLang="en-US" dirty="0"/>
          </a:p>
        </p:txBody>
      </p:sp>
    </p:spTree>
    <p:extLst>
      <p:ext uri="{BB962C8B-B14F-4D97-AF65-F5344CB8AC3E}">
        <p14:creationId xmlns:p14="http://schemas.microsoft.com/office/powerpoint/2010/main" val="252334800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2036253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2134212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r>
              <a:rPr lang="es-MX" smtClean="0"/>
              <a:t>11/1/2011</a:t>
            </a:r>
            <a:endParaRPr lang="en-US"/>
          </a:p>
        </p:txBody>
      </p:sp>
      <p:sp>
        <p:nvSpPr>
          <p:cNvPr id="4" name="Footer Placeholder 3"/>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5" name="Slide Number Placeholder 4"/>
          <p:cNvSpPr>
            <a:spLocks noGrp="1"/>
          </p:cNvSpPr>
          <p:nvPr>
            <p:ph type="sldNum" sz="quarter" idx="12"/>
          </p:nvPr>
        </p:nvSpPr>
        <p:spPr/>
        <p:txBody>
          <a:bodyPr/>
          <a:lstStyle/>
          <a:p>
            <a:fld id="{184ABC00-C04A-4C72-A3EF-83261F73FA5D}" type="slidenum">
              <a:rPr lang="es-ES" altLang="en-US" smtClean="0"/>
              <a:pPr/>
              <a:t>‹Nº›</a:t>
            </a:fld>
            <a:endParaRPr lang="es-ES" altLang="en-US"/>
          </a:p>
        </p:txBody>
      </p:sp>
    </p:spTree>
    <p:extLst>
      <p:ext uri="{BB962C8B-B14F-4D97-AF65-F5344CB8AC3E}">
        <p14:creationId xmlns:p14="http://schemas.microsoft.com/office/powerpoint/2010/main" val="164637074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smtClean="0"/>
              <a:t>11/1/2011</a:t>
            </a:r>
            <a:endParaRPr 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fld id="{184ABC00-C04A-4C72-A3EF-83261F73FA5D}" type="slidenum">
              <a:rPr lang="es-ES" altLang="en-US" smtClean="0"/>
              <a:pPr/>
              <a:t>‹Nº›</a:t>
            </a:fld>
            <a:endParaRPr lang="es-ES" altLang="en-US"/>
          </a:p>
        </p:txBody>
      </p:sp>
    </p:spTree>
    <p:extLst>
      <p:ext uri="{BB962C8B-B14F-4D97-AF65-F5344CB8AC3E}">
        <p14:creationId xmlns:p14="http://schemas.microsoft.com/office/powerpoint/2010/main" val="14393996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DF189D7D-826D-419A-9489-9F33D3B2364F}" type="slidenum">
              <a:rPr lang="es-ES" altLang="en-US" smtClean="0"/>
              <a:pPr/>
              <a:t>‹Nº›</a:t>
            </a:fld>
            <a:endParaRPr lang="es-ES" alt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ólo el título">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5" name="4 Marcador de número de diapositiva"/>
          <p:cNvSpPr>
            <a:spLocks noGrp="1"/>
          </p:cNvSpPr>
          <p:nvPr>
            <p:ph type="sldNum" sz="quarter" idx="12"/>
          </p:nvPr>
        </p:nvSpPr>
        <p:spPr/>
        <p:txBody>
          <a:bodyPr/>
          <a:lstStyle>
            <a:extLst/>
          </a:lstStyle>
          <a:p>
            <a:fld id="{91993CA6-4A4D-4EF0-9D51-3209AF9B960B}" type="slidenum">
              <a:rPr lang="es-ES" altLang="en-US" smtClean="0"/>
              <a:pPr/>
              <a:t>‹Nº›</a:t>
            </a:fld>
            <a:endParaRPr lang="es-ES" alt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r>
              <a:rPr lang="es-MX" smtClean="0"/>
              <a:t>11/1/2011</a:t>
            </a:r>
            <a:endParaRPr lang="en-US" dirty="0"/>
          </a:p>
        </p:txBody>
      </p:sp>
      <p:sp>
        <p:nvSpPr>
          <p:cNvPr id="5" name="Footer Placeholder 4"/>
          <p:cNvSpPr>
            <a:spLocks noGrp="1"/>
          </p:cNvSpPr>
          <p:nvPr>
            <p:ph type="ftr" sz="quarter" idx="11"/>
          </p:nvPr>
        </p:nvSpPr>
        <p:spPr>
          <a:xfrm>
            <a:off x="3623733" y="6117336"/>
            <a:ext cx="3609438" cy="365125"/>
          </a:xfrm>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a:xfrm>
            <a:off x="8275320" y="6117336"/>
            <a:ext cx="411480" cy="365125"/>
          </a:xfrm>
        </p:spPr>
        <p:txBody>
          <a:bodyPr/>
          <a:lstStyle/>
          <a:p>
            <a:fld id="{3E2F116F-7B6C-4163-9B98-94EAB09CE58A}" type="slidenum">
              <a:rPr lang="es-ES" altLang="en-US" smtClean="0"/>
              <a:pPr/>
              <a:t>‹Nº›</a:t>
            </a:fld>
            <a:endParaRPr lang="es-ES" alt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8461883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r>
              <a:rPr lang="es-MX" smtClean="0"/>
              <a:t>11/1/2011</a:t>
            </a:r>
            <a:endParaRPr lang="en-US"/>
          </a:p>
        </p:txBody>
      </p:sp>
      <p:sp>
        <p:nvSpPr>
          <p:cNvPr id="5" name="Footer Placeholder 4"/>
          <p:cNvSpPr>
            <a:spLocks noGrp="1"/>
          </p:cNvSpPr>
          <p:nvPr>
            <p:ph type="ftr" sz="quarter" idx="11"/>
          </p:nvPr>
        </p:nvSpPr>
        <p:spPr>
          <a:xfrm>
            <a:off x="1972647" y="6108173"/>
            <a:ext cx="5314517" cy="365125"/>
          </a:xfrm>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a:xfrm>
            <a:off x="8258967" y="6108173"/>
            <a:ext cx="427833" cy="365125"/>
          </a:xfrm>
        </p:spPr>
        <p:txBody>
          <a:bodyPr/>
          <a:lstStyle/>
          <a:p>
            <a:fld id="{184ABC00-C04A-4C72-A3EF-83261F73FA5D}" type="slidenum">
              <a:rPr lang="es-ES" altLang="en-US" smtClean="0"/>
              <a:pPr/>
              <a:t>‹Nº›</a:t>
            </a:fld>
            <a:endParaRPr lang="es-ES" altLang="en-US"/>
          </a:p>
        </p:txBody>
      </p:sp>
    </p:spTree>
    <p:extLst>
      <p:ext uri="{BB962C8B-B14F-4D97-AF65-F5344CB8AC3E}">
        <p14:creationId xmlns:p14="http://schemas.microsoft.com/office/powerpoint/2010/main" val="26329023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a:xfrm>
            <a:off x="8273317" y="6116070"/>
            <a:ext cx="413483" cy="365125"/>
          </a:xfrm>
        </p:spPr>
        <p:txBody>
          <a:bodyPr/>
          <a:lstStyle/>
          <a:p>
            <a:fld id="{184ABC00-C04A-4C72-A3EF-83261F73FA5D}" type="slidenum">
              <a:rPr lang="es-ES" altLang="en-US" smtClean="0"/>
              <a:pPr/>
              <a:t>‹Nº›</a:t>
            </a:fld>
            <a:endParaRPr lang="es-ES" altLang="en-US"/>
          </a:p>
        </p:txBody>
      </p:sp>
    </p:spTree>
    <p:extLst>
      <p:ext uri="{BB962C8B-B14F-4D97-AF65-F5344CB8AC3E}">
        <p14:creationId xmlns:p14="http://schemas.microsoft.com/office/powerpoint/2010/main" val="14075293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r>
              <a:rPr lang="es-MX" smtClean="0"/>
              <a:t>11/1/2011</a:t>
            </a:r>
            <a:endParaRPr 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939E982A-1C3F-46DA-99EB-E6A6BEE7C9BA}" type="slidenum">
              <a:rPr lang="es-ES" altLang="en-US" smtClean="0"/>
              <a:pPr/>
              <a:t>‹Nº›</a:t>
            </a:fld>
            <a:endParaRPr lang="es-ES" altLang="en-US"/>
          </a:p>
        </p:txBody>
      </p:sp>
    </p:spTree>
    <p:extLst>
      <p:ext uri="{BB962C8B-B14F-4D97-AF65-F5344CB8AC3E}">
        <p14:creationId xmlns:p14="http://schemas.microsoft.com/office/powerpoint/2010/main" val="11765879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r>
              <a:rPr lang="es-MX" smtClean="0"/>
              <a:t>11/1/2011</a:t>
            </a:r>
            <a:endParaRPr lang="en-US"/>
          </a:p>
        </p:txBody>
      </p:sp>
      <p:sp>
        <p:nvSpPr>
          <p:cNvPr id="8" name="Footer Placeholder 7"/>
          <p:cNvSpPr>
            <a:spLocks noGrp="1"/>
          </p:cNvSpPr>
          <p:nvPr>
            <p:ph type="ftr" sz="quarter" idx="11"/>
          </p:nvPr>
        </p:nvSpPr>
        <p:spPr/>
        <p:txBody>
          <a:bodyPr/>
          <a:lstStyle/>
          <a:p>
            <a:r>
              <a:rPr lang="es-MX" altLang="en-US" smtClean="0"/>
              <a:t>M. en A. Guadalupe González G. DIAPOSITIVA      </a:t>
            </a:r>
            <a:endParaRPr lang="es-ES" altLang="en-US"/>
          </a:p>
        </p:txBody>
      </p:sp>
      <p:sp>
        <p:nvSpPr>
          <p:cNvPr id="9" name="Slide Number Placeholder 8"/>
          <p:cNvSpPr>
            <a:spLocks noGrp="1"/>
          </p:cNvSpPr>
          <p:nvPr>
            <p:ph type="sldNum" sz="quarter" idx="12"/>
          </p:nvPr>
        </p:nvSpPr>
        <p:spPr/>
        <p:txBody>
          <a:bodyPr/>
          <a:lstStyle/>
          <a:p>
            <a:fld id="{EB37D0AD-8F93-4D45-AA36-181592D9BD2B}" type="slidenum">
              <a:rPr lang="es-ES" altLang="en-US" smtClean="0"/>
              <a:pPr/>
              <a:t>‹Nº›</a:t>
            </a:fld>
            <a:endParaRPr lang="es-ES" altLang="en-US"/>
          </a:p>
        </p:txBody>
      </p:sp>
    </p:spTree>
    <p:extLst>
      <p:ext uri="{BB962C8B-B14F-4D97-AF65-F5344CB8AC3E}">
        <p14:creationId xmlns:p14="http://schemas.microsoft.com/office/powerpoint/2010/main" val="17704286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r>
              <a:rPr lang="es-MX" smtClean="0"/>
              <a:t>11/1/2011</a:t>
            </a:r>
            <a:endParaRPr lang="en-US" dirty="0"/>
          </a:p>
        </p:txBody>
      </p:sp>
      <p:sp>
        <p:nvSpPr>
          <p:cNvPr id="4" name="Footer Placeholder 3"/>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5" name="Slide Number Placeholder 4"/>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4149445277"/>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MX" altLang="en-US" smtClean="0"/>
              <a:t>11/1/2011</a:t>
            </a:r>
            <a:endParaRPr lang="es-ES" altLang="en-US"/>
          </a:p>
        </p:txBody>
      </p:sp>
      <p:sp>
        <p:nvSpPr>
          <p:cNvPr id="3" name="Footer Placeholder 2"/>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4" name="Slide Number Placeholder 3"/>
          <p:cNvSpPr>
            <a:spLocks noGrp="1"/>
          </p:cNvSpPr>
          <p:nvPr>
            <p:ph type="sldNum" sz="quarter" idx="12"/>
          </p:nvPr>
        </p:nvSpPr>
        <p:spPr/>
        <p:txBody>
          <a:bodyPr/>
          <a:lstStyle/>
          <a:p>
            <a:fld id="{F4FEA414-A2F4-49D3-A5AA-A77BE11D9289}" type="slidenum">
              <a:rPr lang="es-ES" altLang="en-US" smtClean="0"/>
              <a:pPr/>
              <a:t>‹Nº›</a:t>
            </a:fld>
            <a:endParaRPr lang="es-ES" altLang="en-US"/>
          </a:p>
        </p:txBody>
      </p:sp>
    </p:spTree>
    <p:extLst>
      <p:ext uri="{BB962C8B-B14F-4D97-AF65-F5344CB8AC3E}">
        <p14:creationId xmlns:p14="http://schemas.microsoft.com/office/powerpoint/2010/main" val="41813575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altLang="en-US" smtClean="0"/>
              <a:t>11/1/2011</a:t>
            </a:r>
            <a:endParaRPr lang="es-ES" alt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C29B9866-24FF-48D7-9B20-DBBB45428EF1}" type="slidenum">
              <a:rPr lang="es-ES" altLang="en-US" smtClean="0"/>
              <a:pPr/>
              <a:t>‹Nº›</a:t>
            </a:fld>
            <a:endParaRPr lang="es-ES" altLang="en-US"/>
          </a:p>
        </p:txBody>
      </p:sp>
    </p:spTree>
    <p:extLst>
      <p:ext uri="{BB962C8B-B14F-4D97-AF65-F5344CB8AC3E}">
        <p14:creationId xmlns:p14="http://schemas.microsoft.com/office/powerpoint/2010/main" val="229435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fld id="{184ABC00-C04A-4C72-A3EF-83261F73FA5D}" type="slidenum">
              <a:rPr lang="es-ES" altLang="en-US" smtClean="0"/>
              <a:pPr/>
              <a:t>‹Nº›</a:t>
            </a:fld>
            <a:endParaRPr lang="es-ES" altLang="en-US"/>
          </a:p>
        </p:txBody>
      </p:sp>
    </p:spTree>
    <p:extLst>
      <p:ext uri="{BB962C8B-B14F-4D97-AF65-F5344CB8AC3E}">
        <p14:creationId xmlns:p14="http://schemas.microsoft.com/office/powerpoint/2010/main" val="1923376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altLang="en-US" smtClean="0"/>
              <a:t>11/1/2011</a:t>
            </a:r>
            <a:endParaRPr lang="es-ES" alt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A05FF454-D88D-43FF-A2A4-B426278AB864}" type="slidenum">
              <a:rPr lang="es-ES" altLang="en-US" smtClean="0"/>
              <a:pPr/>
              <a:t>‹Nº›</a:t>
            </a:fld>
            <a:endParaRPr lang="es-ES" altLang="en-US"/>
          </a:p>
        </p:txBody>
      </p:sp>
    </p:spTree>
    <p:extLst>
      <p:ext uri="{BB962C8B-B14F-4D97-AF65-F5344CB8AC3E}">
        <p14:creationId xmlns:p14="http://schemas.microsoft.com/office/powerpoint/2010/main" val="19313108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11/1/2011</a:t>
            </a:r>
            <a:endParaRPr lang="en-US" dirty="0"/>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7" name="Slide Number Placeholder 6"/>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3582254464"/>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735135291"/>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1652600254"/>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3249858378"/>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3696672409"/>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11/1/2011</a:t>
            </a:r>
            <a:endParaRPr lang="en-US" dirty="0"/>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12"/>
          </p:nvPr>
        </p:nvSpPr>
        <p:spPr/>
        <p:txBody>
          <a:bodyPr/>
          <a:lstStyle/>
          <a:p>
            <a:r>
              <a:rPr lang="es-ES" altLang="en-US" smtClean="0"/>
              <a:t>Diapositiva No </a:t>
            </a:r>
            <a:endParaRPr lang="es-ES" altLang="en-US" dirty="0"/>
          </a:p>
        </p:txBody>
      </p:sp>
    </p:spTree>
    <p:extLst>
      <p:ext uri="{BB962C8B-B14F-4D97-AF65-F5344CB8AC3E}">
        <p14:creationId xmlns:p14="http://schemas.microsoft.com/office/powerpoint/2010/main" val="562194165"/>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altLang="en-US" smtClean="0"/>
              <a:t>11/1/2011</a:t>
            </a:r>
            <a:endParaRPr lang="es-ES" alt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a:p>
        </p:txBody>
      </p:sp>
      <p:sp>
        <p:nvSpPr>
          <p:cNvPr id="6" name="Slide Number Placeholder 5"/>
          <p:cNvSpPr>
            <a:spLocks noGrp="1"/>
          </p:cNvSpPr>
          <p:nvPr>
            <p:ph type="sldNum" sz="quarter" idx="12"/>
          </p:nvPr>
        </p:nvSpPr>
        <p:spPr/>
        <p:txBody>
          <a:bodyPr/>
          <a:lstStyle/>
          <a:p>
            <a:fld id="{5AF670DD-35A5-4826-99F4-45D9E31CEF86}" type="slidenum">
              <a:rPr lang="es-ES" altLang="en-US" smtClean="0"/>
              <a:pPr/>
              <a:t>‹Nº›</a:t>
            </a:fld>
            <a:endParaRPr lang="es-ES" altLang="en-US"/>
          </a:p>
        </p:txBody>
      </p:sp>
    </p:spTree>
    <p:extLst>
      <p:ext uri="{BB962C8B-B14F-4D97-AF65-F5344CB8AC3E}">
        <p14:creationId xmlns:p14="http://schemas.microsoft.com/office/powerpoint/2010/main" val="3400097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altLang="en-US" smtClean="0"/>
              <a:t>11/1/2011</a:t>
            </a:r>
            <a:endParaRPr lang="es-ES" altLang="en-US"/>
          </a:p>
        </p:txBody>
      </p:sp>
      <p:sp>
        <p:nvSpPr>
          <p:cNvPr id="5" name="Footer Placeholder 4"/>
          <p:cNvSpPr>
            <a:spLocks noGrp="1"/>
          </p:cNvSpPr>
          <p:nvPr>
            <p:ph type="ftr" sz="quarter" idx="11"/>
          </p:nvPr>
        </p:nvSpPr>
        <p:spPr/>
        <p:txBody>
          <a:bodyPr/>
          <a:lstStyle/>
          <a:p>
            <a:r>
              <a:rPr lang="es-MX" altLang="en-US" smtClean="0"/>
              <a:t>M. en A. Guadalupe González G. DIAPOSITIVA      </a:t>
            </a:r>
            <a:endParaRPr lang="es-ES" altLang="en-US"/>
          </a:p>
        </p:txBody>
      </p:sp>
      <p:sp>
        <p:nvSpPr>
          <p:cNvPr id="6" name="Slide Number Placeholder 5"/>
          <p:cNvSpPr>
            <a:spLocks noGrp="1"/>
          </p:cNvSpPr>
          <p:nvPr>
            <p:ph type="sldNum" sz="quarter" idx="12"/>
          </p:nvPr>
        </p:nvSpPr>
        <p:spPr/>
        <p:txBody>
          <a:bodyPr/>
          <a:lstStyle/>
          <a:p>
            <a:fld id="{E912110E-B34D-4A1C-9509-CCF6A05337A2}" type="slidenum">
              <a:rPr lang="es-ES" altLang="en-US" smtClean="0"/>
              <a:pPr/>
              <a:t>‹Nº›</a:t>
            </a:fld>
            <a:endParaRPr lang="es-ES" altLang="en-US"/>
          </a:p>
        </p:txBody>
      </p:sp>
    </p:spTree>
    <p:extLst>
      <p:ext uri="{BB962C8B-B14F-4D97-AF65-F5344CB8AC3E}">
        <p14:creationId xmlns:p14="http://schemas.microsoft.com/office/powerpoint/2010/main" val="12463951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15794547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r>
              <a:rPr lang="es-MX" smtClean="0"/>
              <a:t>11/1/2011</a:t>
            </a:r>
            <a:endParaRPr 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939E982A-1C3F-46DA-99EB-E6A6BEE7C9BA}" type="slidenum">
              <a:rPr lang="es-ES" altLang="en-US" smtClean="0"/>
              <a:pPr/>
              <a:t>‹Nº›</a:t>
            </a:fld>
            <a:endParaRPr lang="es-ES" altLang="en-US"/>
          </a:p>
        </p:txBody>
      </p:sp>
    </p:spTree>
    <p:extLst>
      <p:ext uri="{BB962C8B-B14F-4D97-AF65-F5344CB8AC3E}">
        <p14:creationId xmlns:p14="http://schemas.microsoft.com/office/powerpoint/2010/main" val="1932143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263905533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2625" y="609600"/>
            <a:ext cx="8080375"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2625" y="1981200"/>
            <a:ext cx="3810000" cy="4114800"/>
          </a:xfrm>
        </p:spPr>
        <p:txBody>
          <a:bodyPr/>
          <a:lstStyle/>
          <a:p>
            <a:endParaRPr lang="es-ES"/>
          </a:p>
        </p:txBody>
      </p:sp>
      <p:sp>
        <p:nvSpPr>
          <p:cNvPr id="4" name="3 Marcador de texto"/>
          <p:cNvSpPr>
            <a:spLocks noGrp="1"/>
          </p:cNvSpPr>
          <p:nvPr>
            <p:ph type="body" sz="half" idx="2"/>
          </p:nvPr>
        </p:nvSpPr>
        <p:spPr>
          <a:xfrm>
            <a:off x="4645025"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1"/>
          </p:nvPr>
        </p:nvSpPr>
        <p:spPr>
          <a:xfrm>
            <a:off x="3000364" y="6215082"/>
            <a:ext cx="4267200" cy="457200"/>
          </a:xfrm>
        </p:spPr>
        <p:txBody>
          <a:bodyPr/>
          <a:lstStyle>
            <a:lvl1pPr>
              <a:defRPr/>
            </a:lvl1pPr>
          </a:lstStyle>
          <a:p>
            <a:r>
              <a:rPr lang="es-MX" smtClean="0"/>
              <a:t>M. en A. Guadalupe González G. DIAPOSITIVA      </a:t>
            </a:r>
            <a:endParaRPr lang="es-ES" dirty="0"/>
          </a:p>
        </p:txBody>
      </p:sp>
      <p:sp>
        <p:nvSpPr>
          <p:cNvPr id="7" name="6 Marcador de número de diapositiva"/>
          <p:cNvSpPr>
            <a:spLocks noGrp="1"/>
          </p:cNvSpPr>
          <p:nvPr>
            <p:ph type="sldNum" sz="quarter" idx="12"/>
          </p:nvPr>
        </p:nvSpPr>
        <p:spPr>
          <a:xfrm>
            <a:off x="7239000" y="6286520"/>
            <a:ext cx="1905000" cy="381000"/>
          </a:xfrm>
        </p:spPr>
        <p:txBody>
          <a:bodyPr/>
          <a:lstStyle>
            <a:lvl2pPr lvl="1">
              <a:defRPr/>
            </a:lvl2pPr>
          </a:lstStyle>
          <a:p>
            <a:pPr lvl="1"/>
            <a:fld id="{1810253F-C47D-49D4-B853-19B4AA3FF799}" type="slidenum">
              <a:rPr lang="es-ES"/>
              <a:pPr lvl="1"/>
              <a:t>‹Nº›</a:t>
            </a:fld>
            <a:endParaRPr lang="es-ES">
              <a:latin typeface="+mn-lt"/>
            </a:endParaRPr>
          </a:p>
        </p:txBody>
      </p:sp>
    </p:spTree>
    <p:extLst>
      <p:ext uri="{BB962C8B-B14F-4D97-AF65-F5344CB8AC3E}">
        <p14:creationId xmlns:p14="http://schemas.microsoft.com/office/powerpoint/2010/main" val="48860517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41584627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334528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r>
              <a:rPr lang="es-MX" smtClean="0"/>
              <a:t>11/1/2011</a:t>
            </a:r>
            <a:endParaRPr lang="en-US"/>
          </a:p>
        </p:txBody>
      </p:sp>
      <p:sp>
        <p:nvSpPr>
          <p:cNvPr id="8" name="Footer Placeholder 7"/>
          <p:cNvSpPr>
            <a:spLocks noGrp="1"/>
          </p:cNvSpPr>
          <p:nvPr>
            <p:ph type="ftr" sz="quarter" idx="11"/>
          </p:nvPr>
        </p:nvSpPr>
        <p:spPr/>
        <p:txBody>
          <a:bodyPr/>
          <a:lstStyle/>
          <a:p>
            <a:r>
              <a:rPr lang="es-MX" altLang="en-US" smtClean="0"/>
              <a:t>M. en A. Guadalupe González G. DIAPOSITIVA      </a:t>
            </a:r>
            <a:endParaRPr lang="es-ES" altLang="en-US"/>
          </a:p>
        </p:txBody>
      </p:sp>
      <p:sp>
        <p:nvSpPr>
          <p:cNvPr id="9" name="Slide Number Placeholder 8"/>
          <p:cNvSpPr>
            <a:spLocks noGrp="1"/>
          </p:cNvSpPr>
          <p:nvPr>
            <p:ph type="sldNum" sz="quarter" idx="12"/>
          </p:nvPr>
        </p:nvSpPr>
        <p:spPr/>
        <p:txBody>
          <a:bodyPr/>
          <a:lstStyle/>
          <a:p>
            <a:fld id="{EB37D0AD-8F93-4D45-AA36-181592D9BD2B}" type="slidenum">
              <a:rPr lang="es-ES" altLang="en-US" smtClean="0"/>
              <a:pPr/>
              <a:t>‹Nº›</a:t>
            </a:fld>
            <a:endParaRPr lang="es-ES" altLang="en-US"/>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820269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s-MX" smtClean="0"/>
              <a:t>11/1/2011</a:t>
            </a:r>
            <a:endParaRPr lang="en-US" dirty="0"/>
          </a:p>
        </p:txBody>
      </p:sp>
      <p:sp>
        <p:nvSpPr>
          <p:cNvPr id="4" name="Footer Placeholder 3"/>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5" name="Slide Number Placeholder 4"/>
          <p:cNvSpPr>
            <a:spLocks noGrp="1"/>
          </p:cNvSpPr>
          <p:nvPr>
            <p:ph type="sldNum" sz="quarter" idx="12"/>
          </p:nvPr>
        </p:nvSpPr>
        <p:spPr/>
        <p:txBody>
          <a:bodyPr/>
          <a:lstStyle/>
          <a:p>
            <a:r>
              <a:rPr lang="es-ES" altLang="en-US" smtClean="0"/>
              <a:t>Diapositiva No </a:t>
            </a:r>
            <a:endParaRPr lang="es-ES" altLang="en-US" dirty="0"/>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24237006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MX" altLang="en-US" smtClean="0"/>
              <a:t>11/1/2011</a:t>
            </a:r>
            <a:endParaRPr lang="es-ES" altLang="en-US"/>
          </a:p>
        </p:txBody>
      </p:sp>
      <p:sp>
        <p:nvSpPr>
          <p:cNvPr id="3" name="Footer Placeholder 2"/>
          <p:cNvSpPr>
            <a:spLocks noGrp="1"/>
          </p:cNvSpPr>
          <p:nvPr>
            <p:ph type="ftr" sz="quarter" idx="11"/>
          </p:nvPr>
        </p:nvSpPr>
        <p:spPr/>
        <p:txBody>
          <a:bodyPr/>
          <a:lstStyle/>
          <a:p>
            <a:r>
              <a:rPr lang="es-MX" altLang="en-US" smtClean="0"/>
              <a:t>M. en A. Guadalupe González G. DIAPOSITIVA      </a:t>
            </a:r>
            <a:endParaRPr lang="es-ES" altLang="en-US" dirty="0"/>
          </a:p>
        </p:txBody>
      </p:sp>
      <p:sp>
        <p:nvSpPr>
          <p:cNvPr id="4" name="Slide Number Placeholder 3"/>
          <p:cNvSpPr>
            <a:spLocks noGrp="1"/>
          </p:cNvSpPr>
          <p:nvPr>
            <p:ph type="sldNum" sz="quarter" idx="12"/>
          </p:nvPr>
        </p:nvSpPr>
        <p:spPr/>
        <p:txBody>
          <a:bodyPr/>
          <a:lstStyle/>
          <a:p>
            <a:fld id="{F4FEA414-A2F4-49D3-A5AA-A77BE11D9289}" type="slidenum">
              <a:rPr lang="es-ES" altLang="en-US" smtClean="0"/>
              <a:pPr/>
              <a:t>‹Nº›</a:t>
            </a:fld>
            <a:endParaRPr lang="es-ES" altLang="en-US"/>
          </a:p>
        </p:txBody>
      </p:sp>
    </p:spTree>
    <p:extLst>
      <p:ext uri="{BB962C8B-B14F-4D97-AF65-F5344CB8AC3E}">
        <p14:creationId xmlns:p14="http://schemas.microsoft.com/office/powerpoint/2010/main" val="3701115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altLang="en-US" smtClean="0"/>
              <a:t>11/1/2011</a:t>
            </a:r>
            <a:endParaRPr lang="es-ES" alt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C29B9866-24FF-48D7-9B20-DBBB45428EF1}" type="slidenum">
              <a:rPr lang="es-ES" altLang="en-US" smtClean="0"/>
              <a:pPr/>
              <a:t>‹Nº›</a:t>
            </a:fld>
            <a:endParaRPr lang="es-ES" altLang="en-US"/>
          </a:p>
        </p:txBody>
      </p:sp>
    </p:spTree>
    <p:extLst>
      <p:ext uri="{BB962C8B-B14F-4D97-AF65-F5344CB8AC3E}">
        <p14:creationId xmlns:p14="http://schemas.microsoft.com/office/powerpoint/2010/main" val="743241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altLang="en-US" smtClean="0"/>
              <a:t>11/1/2011</a:t>
            </a:r>
            <a:endParaRPr lang="es-ES" altLang="en-US"/>
          </a:p>
        </p:txBody>
      </p:sp>
      <p:sp>
        <p:nvSpPr>
          <p:cNvPr id="6" name="Footer Placeholder 5"/>
          <p:cNvSpPr>
            <a:spLocks noGrp="1"/>
          </p:cNvSpPr>
          <p:nvPr>
            <p:ph type="ftr" sz="quarter" idx="11"/>
          </p:nvPr>
        </p:nvSpPr>
        <p:spPr/>
        <p:txBody>
          <a:bodyPr/>
          <a:lstStyle/>
          <a:p>
            <a:r>
              <a:rPr lang="es-MX" altLang="en-US" smtClean="0"/>
              <a:t>M. en A. Guadalupe González G. DIAPOSITIVA      </a:t>
            </a:r>
            <a:endParaRPr lang="es-ES" altLang="en-US"/>
          </a:p>
        </p:txBody>
      </p:sp>
      <p:sp>
        <p:nvSpPr>
          <p:cNvPr id="7" name="Slide Number Placeholder 6"/>
          <p:cNvSpPr>
            <a:spLocks noGrp="1"/>
          </p:cNvSpPr>
          <p:nvPr>
            <p:ph type="sldNum" sz="quarter" idx="12"/>
          </p:nvPr>
        </p:nvSpPr>
        <p:spPr/>
        <p:txBody>
          <a:bodyPr/>
          <a:lstStyle/>
          <a:p>
            <a:fld id="{A05FF454-D88D-43FF-A2A4-B426278AB864}" type="slidenum">
              <a:rPr lang="es-ES" altLang="en-US" smtClean="0"/>
              <a:pPr/>
              <a:t>‹Nº›</a:t>
            </a:fld>
            <a:endParaRPr lang="es-ES" altLang="en-US"/>
          </a:p>
        </p:txBody>
      </p:sp>
    </p:spTree>
    <p:extLst>
      <p:ext uri="{BB962C8B-B14F-4D97-AF65-F5344CB8AC3E}">
        <p14:creationId xmlns:p14="http://schemas.microsoft.com/office/powerpoint/2010/main" val="2561689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theme" Target="../theme/theme2.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r>
              <a:rPr lang="es-MX" smtClean="0"/>
              <a:t>11/1/2011</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r>
              <a:rPr lang="es-ES" altLang="en-US" smtClean="0"/>
              <a:t>Diapositiva No </a:t>
            </a:r>
            <a:endParaRPr lang="es-ES" altLang="en-US" dirty="0"/>
          </a:p>
        </p:txBody>
      </p:sp>
    </p:spTree>
    <p:extLst>
      <p:ext uri="{BB962C8B-B14F-4D97-AF65-F5344CB8AC3E}">
        <p14:creationId xmlns:p14="http://schemas.microsoft.com/office/powerpoint/2010/main" val="1202071461"/>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2" r:id="rId16"/>
    <p:sldLayoutId id="2147483873" r:id="rId17"/>
    <p:sldLayoutId id="2147483874" r:id="rId18"/>
    <p:sldLayoutId id="2147483875" r:id="rId19"/>
    <p:sldLayoutId id="2147483684" r:id="rId20"/>
    <p:sldLayoutId id="2147483687" r:id="rId2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r>
              <a:rPr lang="es-MX" smtClean="0"/>
              <a:t>11/1/2011</a:t>
            </a:r>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s-MX" altLang="en-US" smtClean="0"/>
              <a:t>M. en A. Guadalupe González G. DIAPOSITIVA      </a:t>
            </a:r>
            <a:endParaRPr lang="es-ES" alt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r>
              <a:rPr lang="es-ES" altLang="en-US" smtClean="0"/>
              <a:t>Diapositiva No </a:t>
            </a:r>
            <a:endParaRPr lang="es-ES" altLang="en-US" dirty="0"/>
          </a:p>
        </p:txBody>
      </p:sp>
    </p:spTree>
    <p:extLst>
      <p:ext uri="{BB962C8B-B14F-4D97-AF65-F5344CB8AC3E}">
        <p14:creationId xmlns:p14="http://schemas.microsoft.com/office/powerpoint/2010/main" val="141024817"/>
      </p:ext>
    </p:extLst>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2" r:id="rId12"/>
    <p:sldLayoutId id="2147483933" r:id="rId13"/>
    <p:sldLayoutId id="2147483934" r:id="rId14"/>
    <p:sldLayoutId id="2147483935" r:id="rId15"/>
    <p:sldLayoutId id="2147483936" r:id="rId16"/>
    <p:sldLayoutId id="2147483937" r:id="rId17"/>
    <p:sldLayoutId id="2147483938" r:id="rId18"/>
    <p:sldLayoutId id="2147483939" r:id="rId19"/>
    <p:sldLayoutId id="2147483940" r:id="rId20"/>
    <p:sldLayoutId id="2147483941" r:id="rId21"/>
    <p:sldLayoutId id="2147483942" r:id="rId22"/>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diagramLayout" Target="../diagrams/layout3.xml"/><Relationship Id="rId7" Type="http://schemas.openxmlformats.org/officeDocument/2006/relationships/image" Target="../media/image7.wmf"/><Relationship Id="rId2" Type="http://schemas.openxmlformats.org/officeDocument/2006/relationships/diagramData" Target="../diagrams/data3.xml"/><Relationship Id="rId1" Type="http://schemas.openxmlformats.org/officeDocument/2006/relationships/slideLayout" Target="../slideLayouts/slideLayout2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0.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Diapositiva_de_Microsoft_PowerPoint1.sldx"/><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Line 4"/>
          <p:cNvSpPr>
            <a:spLocks noChangeShapeType="1"/>
          </p:cNvSpPr>
          <p:nvPr/>
        </p:nvSpPr>
        <p:spPr bwMode="auto">
          <a:xfrm>
            <a:off x="755650" y="1125538"/>
            <a:ext cx="7632700" cy="0"/>
          </a:xfrm>
          <a:prstGeom prst="line">
            <a:avLst/>
          </a:prstGeom>
          <a:noFill/>
          <a:ln w="57150">
            <a:solidFill>
              <a:srgbClr val="008000"/>
            </a:solidFill>
            <a:round/>
            <a:headEnd/>
            <a:tailEnd/>
          </a:ln>
          <a:effectLst/>
        </p:spPr>
        <p:txBody>
          <a:bodyPr/>
          <a:lstStyle/>
          <a:p>
            <a:endParaRPr lang="es-ES" dirty="0"/>
          </a:p>
        </p:txBody>
      </p:sp>
      <p:sp>
        <p:nvSpPr>
          <p:cNvPr id="2053" name="Text Box 5"/>
          <p:cNvSpPr txBox="1">
            <a:spLocks noChangeArrowheads="1"/>
          </p:cNvSpPr>
          <p:nvPr/>
        </p:nvSpPr>
        <p:spPr bwMode="auto">
          <a:xfrm>
            <a:off x="1383115" y="333375"/>
            <a:ext cx="6408738" cy="830997"/>
          </a:xfrm>
          <a:prstGeom prst="rect">
            <a:avLst/>
          </a:prstGeom>
          <a:noFill/>
          <a:ln w="9525">
            <a:noFill/>
            <a:miter lim="800000"/>
            <a:headEnd/>
            <a:tailEnd/>
          </a:ln>
          <a:effectLst/>
        </p:spPr>
        <p:txBody>
          <a:bodyPr>
            <a:spAutoFit/>
          </a:bodyPr>
          <a:lstStyle/>
          <a:p>
            <a:pPr algn="ctr">
              <a:spcBef>
                <a:spcPct val="50000"/>
              </a:spcBef>
            </a:pPr>
            <a:r>
              <a:rPr lang="es-MX" dirty="0"/>
              <a:t>UNIVERSIDAD AUTÓNOMA DEL ESTADO DE </a:t>
            </a:r>
            <a:r>
              <a:rPr lang="es-MX" dirty="0" smtClean="0"/>
              <a:t>MÉXICO</a:t>
            </a:r>
          </a:p>
          <a:p>
            <a:pPr algn="ctr">
              <a:spcBef>
                <a:spcPct val="50000"/>
              </a:spcBef>
            </a:pPr>
            <a:r>
              <a:rPr lang="es-MX" sz="2000" dirty="0" smtClean="0"/>
              <a:t>Facultad de Arquitectura y Diseño</a:t>
            </a:r>
            <a:endParaRPr lang="es-ES" sz="2000" dirty="0"/>
          </a:p>
        </p:txBody>
      </p:sp>
      <p:pic>
        <p:nvPicPr>
          <p:cNvPr id="2054" name="Picture 6" descr="ESCUDO"/>
          <p:cNvPicPr>
            <a:picLocks noChangeAspect="1" noChangeArrowheads="1"/>
          </p:cNvPicPr>
          <p:nvPr/>
        </p:nvPicPr>
        <p:blipFill>
          <a:blip r:embed="rId3" cstate="print"/>
          <a:srcRect/>
          <a:stretch>
            <a:fillRect/>
          </a:stretch>
        </p:blipFill>
        <p:spPr bwMode="auto">
          <a:xfrm>
            <a:off x="285720" y="357166"/>
            <a:ext cx="1115532" cy="1000132"/>
          </a:xfrm>
          <a:prstGeom prst="rect">
            <a:avLst/>
          </a:prstGeom>
          <a:noFill/>
          <a:ln w="9525">
            <a:noFill/>
            <a:miter lim="800000"/>
            <a:headEnd/>
            <a:tailEnd/>
          </a:ln>
        </p:spPr>
      </p:pic>
      <p:pic>
        <p:nvPicPr>
          <p:cNvPr id="2055" name="Picture 7" descr="lgo nuevo de la fad"/>
          <p:cNvPicPr>
            <a:picLocks noChangeAspect="1" noChangeArrowheads="1"/>
          </p:cNvPicPr>
          <p:nvPr/>
        </p:nvPicPr>
        <p:blipFill>
          <a:blip r:embed="rId4" cstate="print"/>
          <a:srcRect b="-6172"/>
          <a:stretch>
            <a:fillRect/>
          </a:stretch>
        </p:blipFill>
        <p:spPr bwMode="auto">
          <a:xfrm>
            <a:off x="7569481" y="642918"/>
            <a:ext cx="1257300" cy="739775"/>
          </a:xfrm>
          <a:prstGeom prst="rect">
            <a:avLst/>
          </a:prstGeom>
          <a:noFill/>
          <a:ln w="9525">
            <a:noFill/>
            <a:miter lim="800000"/>
            <a:headEnd/>
            <a:tailEnd/>
          </a:ln>
        </p:spPr>
      </p:pic>
      <p:sp>
        <p:nvSpPr>
          <p:cNvPr id="2056" name="Text Box 8"/>
          <p:cNvSpPr txBox="1">
            <a:spLocks noChangeArrowheads="1"/>
          </p:cNvSpPr>
          <p:nvPr/>
        </p:nvSpPr>
        <p:spPr bwMode="auto">
          <a:xfrm>
            <a:off x="1075502" y="1276564"/>
            <a:ext cx="7056438" cy="861774"/>
          </a:xfrm>
          <a:prstGeom prst="rect">
            <a:avLst/>
          </a:prstGeom>
          <a:noFill/>
          <a:ln w="9525">
            <a:noFill/>
            <a:miter lim="800000"/>
            <a:headEnd/>
            <a:tailEnd/>
          </a:ln>
          <a:effectLst/>
        </p:spPr>
        <p:txBody>
          <a:bodyPr>
            <a:spAutoFit/>
          </a:bodyPr>
          <a:lstStyle/>
          <a:p>
            <a:pPr algn="ctr">
              <a:spcBef>
                <a:spcPct val="50000"/>
              </a:spcBef>
            </a:pPr>
            <a:r>
              <a:rPr lang="es-MX" sz="2000" dirty="0" smtClean="0"/>
              <a:t>Licenciatura:</a:t>
            </a:r>
          </a:p>
          <a:p>
            <a:pPr algn="ctr">
              <a:spcBef>
                <a:spcPct val="50000"/>
              </a:spcBef>
            </a:pPr>
            <a:r>
              <a:rPr lang="es-MX" sz="2000" dirty="0" smtClean="0"/>
              <a:t>ADMINISTRACIÓN </a:t>
            </a:r>
            <a:r>
              <a:rPr lang="es-MX" sz="2000" dirty="0"/>
              <a:t>Y PROMOCIÓN DE LA OBRA URBANA</a:t>
            </a:r>
            <a:endParaRPr lang="es-ES" sz="2000" dirty="0"/>
          </a:p>
        </p:txBody>
      </p:sp>
      <p:sp>
        <p:nvSpPr>
          <p:cNvPr id="2057" name="Text Box 9"/>
          <p:cNvSpPr txBox="1">
            <a:spLocks noChangeArrowheads="1"/>
          </p:cNvSpPr>
          <p:nvPr/>
        </p:nvSpPr>
        <p:spPr bwMode="auto">
          <a:xfrm>
            <a:off x="1428728" y="2143116"/>
            <a:ext cx="6349987" cy="400110"/>
          </a:xfrm>
          <a:prstGeom prst="rect">
            <a:avLst/>
          </a:prstGeom>
          <a:solidFill>
            <a:srgbClr val="EAEAEA"/>
          </a:solidFill>
          <a:ln w="3175">
            <a:solidFill>
              <a:schemeClr val="tx1"/>
            </a:solidFill>
            <a:miter lim="800000"/>
            <a:headEnd/>
            <a:tailEnd/>
          </a:ln>
          <a:effectLst/>
        </p:spPr>
        <p:txBody>
          <a:bodyPr wrap="square">
            <a:spAutoFit/>
          </a:bodyPr>
          <a:lstStyle/>
          <a:p>
            <a:pPr algn="ctr">
              <a:spcBef>
                <a:spcPct val="50000"/>
              </a:spcBef>
            </a:pPr>
            <a:r>
              <a:rPr lang="es-MX" sz="2000" dirty="0" smtClean="0">
                <a:effectLst>
                  <a:outerShdw blurRad="38100" dist="38100" dir="2700000" algn="tl">
                    <a:srgbClr val="000000">
                      <a:alpha val="43137"/>
                    </a:srgbClr>
                  </a:outerShdw>
                </a:effectLst>
              </a:rPr>
              <a:t> </a:t>
            </a:r>
            <a:r>
              <a:rPr lang="es-MX" sz="2000" dirty="0">
                <a:effectLst>
                  <a:outerShdw blurRad="38100" dist="38100" dir="2700000" algn="tl">
                    <a:srgbClr val="000000">
                      <a:alpha val="43137"/>
                    </a:srgbClr>
                  </a:outerShdw>
                </a:effectLst>
              </a:rPr>
              <a:t>UNIDAD DE APRENDIZAJE</a:t>
            </a:r>
            <a:endParaRPr lang="es-ES" sz="2800" b="1" dirty="0">
              <a:effectLst>
                <a:outerShdw blurRad="38100" dist="38100" dir="2700000" algn="tl">
                  <a:srgbClr val="000000">
                    <a:alpha val="43137"/>
                  </a:srgbClr>
                </a:outerShdw>
              </a:effectLst>
            </a:endParaRPr>
          </a:p>
        </p:txBody>
      </p:sp>
      <p:sp>
        <p:nvSpPr>
          <p:cNvPr id="2058" name="Text Box 10"/>
          <p:cNvSpPr txBox="1">
            <a:spLocks noChangeArrowheads="1"/>
          </p:cNvSpPr>
          <p:nvPr/>
        </p:nvSpPr>
        <p:spPr bwMode="auto">
          <a:xfrm>
            <a:off x="637520" y="5547949"/>
            <a:ext cx="8286808" cy="1000274"/>
          </a:xfrm>
          <a:prstGeom prst="rect">
            <a:avLst/>
          </a:prstGeom>
          <a:noFill/>
          <a:ln w="9525">
            <a:noFill/>
            <a:miter lim="800000"/>
            <a:headEnd/>
            <a:tailEnd/>
          </a:ln>
          <a:effectLst/>
        </p:spPr>
        <p:txBody>
          <a:bodyPr wrap="square">
            <a:spAutoFit/>
          </a:bodyPr>
          <a:lstStyle/>
          <a:p>
            <a:pPr algn="r">
              <a:spcBef>
                <a:spcPct val="50000"/>
              </a:spcBef>
            </a:pPr>
            <a:r>
              <a:rPr lang="es-MX" sz="3200" dirty="0" smtClean="0"/>
              <a:t>Autora: </a:t>
            </a:r>
            <a:r>
              <a:rPr lang="es-MX" sz="2400" dirty="0" smtClean="0"/>
              <a:t>Dra. </a:t>
            </a:r>
            <a:r>
              <a:rPr lang="es-MX" sz="2400" dirty="0"/>
              <a:t>en A. </a:t>
            </a:r>
            <a:r>
              <a:rPr lang="es-MX" sz="2400" dirty="0" smtClean="0"/>
              <a:t>Guadalupe González García</a:t>
            </a:r>
          </a:p>
          <a:p>
            <a:pPr algn="r">
              <a:spcBef>
                <a:spcPct val="50000"/>
              </a:spcBef>
            </a:pPr>
            <a:r>
              <a:rPr lang="es-MX" dirty="0" smtClean="0"/>
              <a:t>                                   ggonzalezga@uaemex.mx  octubre 2016</a:t>
            </a:r>
            <a:endParaRPr lang="es-ES" dirty="0"/>
          </a:p>
        </p:txBody>
      </p:sp>
      <p:sp>
        <p:nvSpPr>
          <p:cNvPr id="2059" name="Text Box 11"/>
          <p:cNvSpPr txBox="1">
            <a:spLocks noChangeArrowheads="1"/>
          </p:cNvSpPr>
          <p:nvPr/>
        </p:nvSpPr>
        <p:spPr bwMode="auto">
          <a:xfrm>
            <a:off x="641807" y="2558375"/>
            <a:ext cx="8135938" cy="707886"/>
          </a:xfrm>
          <a:prstGeom prst="rect">
            <a:avLst/>
          </a:prstGeom>
          <a:noFill/>
          <a:ln w="76200">
            <a:solidFill>
              <a:schemeClr val="tx1"/>
            </a:solidFill>
            <a:miter lim="800000"/>
            <a:headEnd/>
            <a:tailEnd/>
          </a:ln>
          <a:effectLst/>
        </p:spPr>
        <p:txBody>
          <a:bodyPr>
            <a:spAutoFit/>
          </a:bodyPr>
          <a:lstStyle/>
          <a:p>
            <a:pPr algn="ctr">
              <a:spcBef>
                <a:spcPct val="50000"/>
              </a:spcBef>
            </a:pPr>
            <a:r>
              <a:rPr lang="es-MX" sz="4000" b="1" dirty="0"/>
              <a:t>A D M I N I S T R A C I Ó N</a:t>
            </a:r>
            <a:endParaRPr lang="es-ES" sz="4000" b="1" dirty="0"/>
          </a:p>
        </p:txBody>
      </p:sp>
      <p:sp>
        <p:nvSpPr>
          <p:cNvPr id="10" name="9 Rectángulo"/>
          <p:cNvSpPr/>
          <p:nvPr/>
        </p:nvSpPr>
        <p:spPr>
          <a:xfrm>
            <a:off x="1462111" y="3468389"/>
            <a:ext cx="6987098" cy="775002"/>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3200" b="1" dirty="0" smtClean="0">
              <a:solidFill>
                <a:schemeClr val="tx1"/>
              </a:solidFill>
              <a:latin typeface="Arial" pitchFamily="34" charset="0"/>
              <a:cs typeface="Arial" pitchFamily="34" charset="0"/>
            </a:endParaRPr>
          </a:p>
          <a:p>
            <a:pPr algn="ctr"/>
            <a:endParaRPr lang="es-ES" sz="2400" dirty="0" smtClean="0">
              <a:solidFill>
                <a:schemeClr val="tx1"/>
              </a:solidFill>
            </a:endParaRPr>
          </a:p>
          <a:p>
            <a:pPr algn="ctr"/>
            <a:r>
              <a:rPr lang="es-ES" sz="2400" dirty="0" smtClean="0">
                <a:solidFill>
                  <a:schemeClr val="tx1"/>
                </a:solidFill>
              </a:rPr>
              <a:t>Unidad </a:t>
            </a:r>
            <a:r>
              <a:rPr lang="es-ES" sz="2400" dirty="0">
                <a:solidFill>
                  <a:schemeClr val="tx1"/>
                </a:solidFill>
              </a:rPr>
              <a:t>1. Introducción al estudio de la Administración y el Proceso Administrativo.</a:t>
            </a:r>
            <a:endParaRPr lang="es-MX" sz="2400" dirty="0">
              <a:solidFill>
                <a:schemeClr val="tx1"/>
              </a:solidFill>
            </a:endParaRPr>
          </a:p>
          <a:p>
            <a:pPr algn="ctr"/>
            <a:r>
              <a:rPr lang="es-MX" sz="2400" b="1" dirty="0" smtClean="0">
                <a:solidFill>
                  <a:schemeClr val="accent2">
                    <a:lumMod val="50000"/>
                  </a:schemeClr>
                </a:solidFill>
                <a:latin typeface="Arial" pitchFamily="34" charset="0"/>
                <a:cs typeface="Arial" pitchFamily="34" charset="0"/>
              </a:rPr>
              <a:t>TEMA: Proceso Administrativo</a:t>
            </a:r>
          </a:p>
          <a:p>
            <a:pPr algn="ctr"/>
            <a:r>
              <a:rPr lang="es-MX" sz="2000" dirty="0" smtClean="0">
                <a:solidFill>
                  <a:schemeClr val="tx1"/>
                </a:solidFill>
                <a:latin typeface="Arial" pitchFamily="34" charset="0"/>
                <a:cs typeface="Arial" pitchFamily="34" charset="0"/>
              </a:rPr>
              <a:t>(sólo visión </a:t>
            </a:r>
            <a:r>
              <a:rPr lang="es-MX" sz="2000" dirty="0" err="1" smtClean="0">
                <a:solidFill>
                  <a:schemeClr val="tx1"/>
                </a:solidFill>
                <a:latin typeface="Arial" pitchFamily="34" charset="0"/>
                <a:cs typeface="Arial" pitchFamily="34" charset="0"/>
              </a:rPr>
              <a:t>proyectable</a:t>
            </a:r>
            <a:r>
              <a:rPr lang="es-MX" sz="2000" dirty="0" smtClean="0">
                <a:solidFill>
                  <a:schemeClr val="tx1"/>
                </a:solidFill>
                <a:latin typeface="Arial" pitchFamily="34" charset="0"/>
                <a:cs typeface="Arial" pitchFamily="34" charset="0"/>
              </a:rPr>
              <a:t>) </a:t>
            </a:r>
            <a:endParaRPr lang="es-ES" sz="2000" dirty="0">
              <a:solidFill>
                <a:schemeClr val="tx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399" y="116632"/>
            <a:ext cx="8461448" cy="1224136"/>
          </a:xfrm>
          <a:ln>
            <a:solidFill>
              <a:schemeClr val="accent2">
                <a:lumMod val="75000"/>
              </a:schemeClr>
            </a:solidFill>
          </a:ln>
        </p:spPr>
        <p:txBody>
          <a:bodyPr>
            <a:normAutofit fontScale="90000"/>
          </a:bodyPr>
          <a:lstStyle/>
          <a:p>
            <a:r>
              <a:rPr lang="es-MX" sz="4000" i="1" dirty="0">
                <a:solidFill>
                  <a:srgbClr val="002060"/>
                </a:solidFill>
              </a:rPr>
              <a:t>Introducción a la  </a:t>
            </a:r>
            <a:r>
              <a:rPr lang="es-ES" sz="4000" i="1" dirty="0" smtClean="0">
                <a:solidFill>
                  <a:srgbClr val="002060"/>
                </a:solidFill>
              </a:rPr>
              <a:t>Unidad </a:t>
            </a:r>
            <a:r>
              <a:rPr lang="es-ES" i="1" dirty="0">
                <a:solidFill>
                  <a:srgbClr val="002060"/>
                </a:solidFill>
              </a:rPr>
              <a:t>1</a:t>
            </a:r>
            <a:r>
              <a:rPr lang="es-ES" sz="4000" i="1" dirty="0" smtClean="0">
                <a:solidFill>
                  <a:srgbClr val="002060"/>
                </a:solidFill>
              </a:rPr>
              <a:t>. </a:t>
            </a:r>
            <a:br>
              <a:rPr lang="es-ES" sz="4000" i="1" dirty="0" smtClean="0">
                <a:solidFill>
                  <a:srgbClr val="002060"/>
                </a:solidFill>
              </a:rPr>
            </a:br>
            <a:r>
              <a:rPr lang="es-MX" dirty="0" smtClean="0">
                <a:solidFill>
                  <a:srgbClr val="FF0000"/>
                </a:solidFill>
              </a:rPr>
              <a:t>EL PROCESO ADMINISTRATIVO</a:t>
            </a:r>
            <a:endParaRPr lang="es-MX" sz="4000" i="1" dirty="0">
              <a:solidFill>
                <a:srgbClr val="FF0000"/>
              </a:solidFill>
            </a:endParaRPr>
          </a:p>
        </p:txBody>
      </p:sp>
      <p:sp>
        <p:nvSpPr>
          <p:cNvPr id="3" name="2 Marcador de contenido"/>
          <p:cNvSpPr>
            <a:spLocks noGrp="1"/>
          </p:cNvSpPr>
          <p:nvPr>
            <p:ph idx="1"/>
          </p:nvPr>
        </p:nvSpPr>
        <p:spPr>
          <a:xfrm>
            <a:off x="755576" y="1628800"/>
            <a:ext cx="8208912" cy="4896544"/>
          </a:xfrm>
        </p:spPr>
        <p:txBody>
          <a:bodyPr>
            <a:normAutofit lnSpcReduction="10000"/>
          </a:bodyPr>
          <a:lstStyle/>
          <a:p>
            <a:pPr marL="45720" indent="0">
              <a:buNone/>
            </a:pPr>
            <a:r>
              <a:rPr lang="es-ES" sz="2800" dirty="0"/>
              <a:t>Aplicar la </a:t>
            </a:r>
            <a:r>
              <a:rPr lang="es-ES" sz="2800" dirty="0" smtClean="0"/>
              <a:t>Administración </a:t>
            </a:r>
            <a:r>
              <a:rPr lang="es-ES" sz="2800" dirty="0"/>
              <a:t>dentro del ámbito del desempeño profesional de la </a:t>
            </a:r>
            <a:r>
              <a:rPr lang="es-ES" sz="2800" dirty="0" smtClean="0"/>
              <a:t>Administración </a:t>
            </a:r>
            <a:r>
              <a:rPr lang="es-ES" sz="2800" dirty="0"/>
              <a:t>y </a:t>
            </a:r>
            <a:r>
              <a:rPr lang="es-ES" sz="2800" dirty="0" smtClean="0"/>
              <a:t>Promoción </a:t>
            </a:r>
            <a:r>
              <a:rPr lang="es-ES" sz="2800" dirty="0"/>
              <a:t>de la </a:t>
            </a:r>
            <a:r>
              <a:rPr lang="es-ES" sz="2800" dirty="0" smtClean="0"/>
              <a:t>Obra Urbana </a:t>
            </a:r>
            <a:r>
              <a:rPr lang="es-ES" sz="2800" dirty="0"/>
              <a:t>requiere de conocimientos teóricos y prácticos que permitan al alumno tener una visión prospectiva y de generación de propuestas para solución de </a:t>
            </a:r>
            <a:r>
              <a:rPr lang="es-ES" sz="2800" dirty="0" smtClean="0"/>
              <a:t>problemas </a:t>
            </a:r>
            <a:r>
              <a:rPr lang="es-ES" sz="2800" dirty="0"/>
              <a:t>dentro del ámbito administrativo, estudiando las funciones que componen el proceso: PLANEACIÓN, ORGANIZACIÓN, INTEGRACIÓN , DIRECCIÓN Y CONTROL. </a:t>
            </a:r>
          </a:p>
          <a:p>
            <a:pPr marL="0" indent="0" algn="just">
              <a:lnSpc>
                <a:spcPct val="115000"/>
              </a:lnSpc>
              <a:spcAft>
                <a:spcPts val="1000"/>
              </a:spcAft>
              <a:buNone/>
            </a:pPr>
            <a:r>
              <a:rPr lang="es-MX" sz="2600" dirty="0" smtClean="0">
                <a:latin typeface="Arial"/>
                <a:ea typeface="Calibri"/>
                <a:cs typeface="Times New Roman"/>
              </a:rPr>
              <a:t> </a:t>
            </a:r>
            <a:endParaRPr lang="es-MX" sz="2600" dirty="0">
              <a:latin typeface="Arial"/>
              <a:ea typeface="Calibri"/>
              <a:cs typeface="Times New Roman"/>
            </a:endParaRPr>
          </a:p>
        </p:txBody>
      </p:sp>
      <p:sp>
        <p:nvSpPr>
          <p:cNvPr id="6"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8   </a:t>
            </a:r>
            <a:endParaRPr lang="es-ES" altLang="en-US" dirty="0"/>
          </a:p>
        </p:txBody>
      </p:sp>
    </p:spTree>
    <p:extLst>
      <p:ext uri="{BB962C8B-B14F-4D97-AF65-F5344CB8AC3E}">
        <p14:creationId xmlns:p14="http://schemas.microsoft.com/office/powerpoint/2010/main" val="3757304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2"/>
          <p:cNvSpPr>
            <a:spLocks noChangeShapeType="1"/>
          </p:cNvSpPr>
          <p:nvPr/>
        </p:nvSpPr>
        <p:spPr bwMode="auto">
          <a:xfrm>
            <a:off x="755650" y="1125538"/>
            <a:ext cx="7632700" cy="0"/>
          </a:xfrm>
          <a:prstGeom prst="line">
            <a:avLst/>
          </a:prstGeom>
          <a:noFill/>
          <a:ln w="57150">
            <a:solidFill>
              <a:srgbClr val="008000"/>
            </a:solidFill>
            <a:round/>
            <a:headEnd/>
            <a:tailEnd/>
          </a:ln>
          <a:effectLst/>
        </p:spPr>
        <p:txBody>
          <a:bodyPr/>
          <a:lstStyle/>
          <a:p>
            <a:endParaRPr lang="es-ES"/>
          </a:p>
        </p:txBody>
      </p:sp>
      <p:pic>
        <p:nvPicPr>
          <p:cNvPr id="11267" name="Picture 3" descr="ESCUDO"/>
          <p:cNvPicPr>
            <a:picLocks noChangeAspect="1" noChangeArrowheads="1"/>
          </p:cNvPicPr>
          <p:nvPr/>
        </p:nvPicPr>
        <p:blipFill>
          <a:blip r:embed="rId2"/>
          <a:srcRect/>
          <a:stretch>
            <a:fillRect/>
          </a:stretch>
        </p:blipFill>
        <p:spPr bwMode="auto">
          <a:xfrm>
            <a:off x="8101013" y="333375"/>
            <a:ext cx="736600" cy="660400"/>
          </a:xfrm>
          <a:prstGeom prst="rect">
            <a:avLst/>
          </a:prstGeom>
          <a:noFill/>
          <a:ln w="9525">
            <a:noFill/>
            <a:miter lim="800000"/>
            <a:headEnd/>
            <a:tailEnd/>
          </a:ln>
        </p:spPr>
      </p:pic>
      <p:pic>
        <p:nvPicPr>
          <p:cNvPr id="11268" name="Picture 4" descr="lgo nuevo de la fad"/>
          <p:cNvPicPr>
            <a:picLocks noChangeAspect="1" noChangeArrowheads="1"/>
          </p:cNvPicPr>
          <p:nvPr/>
        </p:nvPicPr>
        <p:blipFill>
          <a:blip r:embed="rId3" cstate="print"/>
          <a:srcRect b="-6172"/>
          <a:stretch>
            <a:fillRect/>
          </a:stretch>
        </p:blipFill>
        <p:spPr bwMode="auto">
          <a:xfrm>
            <a:off x="323850" y="333375"/>
            <a:ext cx="1257300" cy="739775"/>
          </a:xfrm>
          <a:prstGeom prst="rect">
            <a:avLst/>
          </a:prstGeom>
          <a:noFill/>
          <a:ln w="9525">
            <a:noFill/>
            <a:miter lim="800000"/>
            <a:headEnd/>
            <a:tailEnd/>
          </a:ln>
        </p:spPr>
      </p:pic>
      <p:sp>
        <p:nvSpPr>
          <p:cNvPr id="11269" name="Text Box 5"/>
          <p:cNvSpPr txBox="1">
            <a:spLocks noChangeArrowheads="1"/>
          </p:cNvSpPr>
          <p:nvPr/>
        </p:nvSpPr>
        <p:spPr bwMode="auto">
          <a:xfrm>
            <a:off x="1692275" y="476250"/>
            <a:ext cx="6408738" cy="366713"/>
          </a:xfrm>
          <a:prstGeom prst="rect">
            <a:avLst/>
          </a:prstGeom>
          <a:noFill/>
          <a:ln w="9525">
            <a:noFill/>
            <a:miter lim="800000"/>
            <a:headEnd/>
            <a:tailEnd/>
          </a:ln>
          <a:effectLst/>
        </p:spPr>
        <p:txBody>
          <a:bodyPr>
            <a:spAutoFit/>
          </a:bodyPr>
          <a:lstStyle/>
          <a:p>
            <a:pPr algn="ctr">
              <a:spcBef>
                <a:spcPct val="50000"/>
              </a:spcBef>
            </a:pPr>
            <a:r>
              <a:rPr lang="es-MX"/>
              <a:t>ADMINISTRACIÓN Y PROMOCIÓN DE LA OBRA URBANA</a:t>
            </a:r>
            <a:endParaRPr lang="es-ES"/>
          </a:p>
        </p:txBody>
      </p:sp>
      <p:sp>
        <p:nvSpPr>
          <p:cNvPr id="11271" name="Text Box 7"/>
          <p:cNvSpPr txBox="1">
            <a:spLocks noChangeArrowheads="1"/>
          </p:cNvSpPr>
          <p:nvPr/>
        </p:nvSpPr>
        <p:spPr bwMode="auto">
          <a:xfrm>
            <a:off x="2140869" y="1194168"/>
            <a:ext cx="6696744" cy="4924425"/>
          </a:xfrm>
          <a:prstGeom prst="rect">
            <a:avLst/>
          </a:prstGeom>
          <a:noFill/>
          <a:ln w="9525">
            <a:noFill/>
            <a:miter lim="800000"/>
            <a:headEnd/>
            <a:tailEnd/>
          </a:ln>
          <a:effectLst/>
        </p:spPr>
        <p:txBody>
          <a:bodyPr wrap="square">
            <a:spAutoFit/>
          </a:bodyPr>
          <a:lstStyle/>
          <a:p>
            <a:pPr marL="342900" indent="-342900"/>
            <a:r>
              <a:rPr lang="es-MX" i="1" dirty="0" smtClean="0"/>
              <a:t>	Parafraseando </a:t>
            </a:r>
            <a:r>
              <a:rPr lang="es-MX" i="1" dirty="0"/>
              <a:t>a Harold </a:t>
            </a:r>
            <a:r>
              <a:rPr lang="es-MX" i="1" dirty="0" err="1"/>
              <a:t>Koontz</a:t>
            </a:r>
            <a:r>
              <a:rPr lang="es-MX" i="1" dirty="0"/>
              <a:t> (2009), en este curso  se construye el conocimiento </a:t>
            </a:r>
            <a:r>
              <a:rPr lang="es-MX" b="1" i="1" dirty="0"/>
              <a:t>básico</a:t>
            </a:r>
            <a:r>
              <a:rPr lang="es-MX" i="1" dirty="0"/>
              <a:t> de la Administración como el: “Proceso de diseñar y mantener un entorno en el que, trabajando en grupos, los individuos cumplan eficientemente objetivos específicos”.</a:t>
            </a:r>
            <a:endParaRPr lang="es-MX" b="1" dirty="0"/>
          </a:p>
          <a:p>
            <a:pPr marL="342900" indent="-342900"/>
            <a:endParaRPr lang="es-ES" sz="2800" u="sng" dirty="0" smtClean="0">
              <a:solidFill>
                <a:schemeClr val="tx1">
                  <a:lumMod val="75000"/>
                  <a:lumOff val="25000"/>
                </a:schemeClr>
              </a:solidFill>
              <a:latin typeface="+mn-lt"/>
            </a:endParaRPr>
          </a:p>
          <a:p>
            <a:pPr marL="342900" indent="-342900"/>
            <a:r>
              <a:rPr lang="es-ES" sz="2800" u="sng" dirty="0" smtClean="0">
                <a:solidFill>
                  <a:schemeClr val="tx1">
                    <a:lumMod val="75000"/>
                    <a:lumOff val="25000"/>
                  </a:schemeClr>
                </a:solidFill>
                <a:latin typeface="+mn-lt"/>
              </a:rPr>
              <a:t>Para </a:t>
            </a:r>
            <a:r>
              <a:rPr lang="es-ES" sz="2800" u="sng" dirty="0">
                <a:solidFill>
                  <a:schemeClr val="tx1">
                    <a:lumMod val="75000"/>
                    <a:lumOff val="25000"/>
                  </a:schemeClr>
                </a:solidFill>
                <a:latin typeface="+mn-lt"/>
              </a:rPr>
              <a:t>lograr tal fin</a:t>
            </a:r>
            <a:r>
              <a:rPr lang="es-ES" sz="2800" dirty="0">
                <a:solidFill>
                  <a:schemeClr val="tx1">
                    <a:lumMod val="75000"/>
                    <a:lumOff val="25000"/>
                  </a:schemeClr>
                </a:solidFill>
                <a:latin typeface="+mn-lt"/>
              </a:rPr>
              <a:t>: </a:t>
            </a:r>
          </a:p>
          <a:p>
            <a:pPr marL="342900" indent="-342900"/>
            <a:r>
              <a:rPr lang="es-ES" sz="2800" dirty="0">
                <a:solidFill>
                  <a:schemeClr val="tx1">
                    <a:lumMod val="75000"/>
                    <a:lumOff val="25000"/>
                  </a:schemeClr>
                </a:solidFill>
                <a:latin typeface="+mn-lt"/>
              </a:rPr>
              <a:t>	Se </a:t>
            </a:r>
            <a:r>
              <a:rPr lang="es-ES" sz="2800" dirty="0" smtClean="0">
                <a:solidFill>
                  <a:schemeClr val="tx1">
                    <a:lumMod val="75000"/>
                    <a:lumOff val="25000"/>
                  </a:schemeClr>
                </a:solidFill>
                <a:latin typeface="+mn-lt"/>
              </a:rPr>
              <a:t>describen </a:t>
            </a:r>
            <a:r>
              <a:rPr lang="es-ES" sz="2800" dirty="0">
                <a:solidFill>
                  <a:schemeClr val="tx1">
                    <a:lumMod val="75000"/>
                    <a:lumOff val="25000"/>
                  </a:schemeClr>
                </a:solidFill>
                <a:latin typeface="+mn-lt"/>
              </a:rPr>
              <a:t>los conceptos, herramientas y </a:t>
            </a:r>
            <a:r>
              <a:rPr lang="es-ES" sz="2800" dirty="0" smtClean="0">
                <a:solidFill>
                  <a:schemeClr val="tx1">
                    <a:lumMod val="75000"/>
                    <a:lumOff val="25000"/>
                  </a:schemeClr>
                </a:solidFill>
                <a:latin typeface="+mn-lt"/>
              </a:rPr>
              <a:t>métodos (procesos) que contienen los elementos del </a:t>
            </a:r>
            <a:r>
              <a:rPr lang="es-ES" sz="2800" dirty="0">
                <a:solidFill>
                  <a:schemeClr val="tx1">
                    <a:lumMod val="75000"/>
                    <a:lumOff val="25000"/>
                  </a:schemeClr>
                </a:solidFill>
                <a:latin typeface="+mn-lt"/>
              </a:rPr>
              <a:t>proceso administrativo, destacando las participaciones que tienen los tres niveles de la gerencia: alta, media, operativa o técnica. </a:t>
            </a:r>
          </a:p>
        </p:txBody>
      </p:sp>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a:t>
            </a:r>
            <a:r>
              <a:rPr lang="es-MX" altLang="en-US" dirty="0"/>
              <a:t>9</a:t>
            </a:r>
            <a:r>
              <a:rPr lang="es-MX" altLang="en-US" dirty="0" smtClean="0"/>
              <a:t>  </a:t>
            </a:r>
            <a:endParaRPr lang="es-ES" altLang="en-US" dirty="0"/>
          </a:p>
        </p:txBody>
      </p:sp>
    </p:spTree>
    <p:extLst>
      <p:ext uri="{BB962C8B-B14F-4D97-AF65-F5344CB8AC3E}">
        <p14:creationId xmlns:p14="http://schemas.microsoft.com/office/powerpoint/2010/main" val="2069496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1520" y="188640"/>
            <a:ext cx="8610600" cy="1323996"/>
          </a:xfrm>
        </p:spPr>
        <p:txBody>
          <a:bodyPr>
            <a:noAutofit/>
          </a:bodyPr>
          <a:lstStyle/>
          <a:p>
            <a:pPr algn="ctr"/>
            <a:r>
              <a:rPr lang="es-ES_tradnl" sz="4400" dirty="0">
                <a:solidFill>
                  <a:srgbClr val="FF0000"/>
                </a:solidFill>
              </a:rPr>
              <a:t>P R O C E S O    </a:t>
            </a:r>
            <a:br>
              <a:rPr lang="es-ES_tradnl" sz="4400" dirty="0">
                <a:solidFill>
                  <a:srgbClr val="FF0000"/>
                </a:solidFill>
              </a:rPr>
            </a:br>
            <a:r>
              <a:rPr lang="es-ES_tradnl" sz="4400" dirty="0">
                <a:solidFill>
                  <a:srgbClr val="FF0000"/>
                </a:solidFill>
              </a:rPr>
              <a:t>A D M I N I S T R A T I V O</a:t>
            </a:r>
            <a:endParaRPr lang="es-ES" sz="4400" dirty="0">
              <a:solidFill>
                <a:srgbClr val="FF0000"/>
              </a:solidFill>
            </a:endParaRPr>
          </a:p>
        </p:txBody>
      </p:sp>
      <p:sp>
        <p:nvSpPr>
          <p:cNvPr id="44038" name="Rectangle 6"/>
          <p:cNvSpPr>
            <a:spLocks noChangeArrowheads="1"/>
          </p:cNvSpPr>
          <p:nvPr/>
        </p:nvSpPr>
        <p:spPr bwMode="auto">
          <a:xfrm>
            <a:off x="3181350" y="20812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10" name="9 CuadroTexto"/>
          <p:cNvSpPr txBox="1"/>
          <p:nvPr/>
        </p:nvSpPr>
        <p:spPr>
          <a:xfrm>
            <a:off x="755576" y="1700808"/>
            <a:ext cx="8208912" cy="1938992"/>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Instrumento teórico básico que le permite al administrador profesional comprender la dinámica de una empresa u organización.  No es una corriente administrativa. La palabra proceso evoca idea de secuencia, así es continuo y de aplicación permanente y simultánea. (Hernández, 2012:161-165).</a:t>
            </a:r>
          </a:p>
          <a:p>
            <a:r>
              <a:rPr lang="es-MX" sz="2000" i="1" dirty="0" smtClean="0">
                <a:solidFill>
                  <a:schemeClr val="accent1">
                    <a:lumMod val="50000"/>
                  </a:schemeClr>
                </a:solidFill>
              </a:rPr>
              <a:t>                  Las funciones del Proceso Administrativo son:</a:t>
            </a:r>
            <a:endParaRPr lang="es-MX" sz="2000" i="1" dirty="0">
              <a:solidFill>
                <a:schemeClr val="accent1">
                  <a:lumMod val="50000"/>
                </a:schemeClr>
              </a:solidFill>
            </a:endParaRPr>
          </a:p>
        </p:txBody>
      </p:sp>
      <p:graphicFrame>
        <p:nvGraphicFramePr>
          <p:cNvPr id="16" name="15 Diagrama"/>
          <p:cNvGraphicFramePr/>
          <p:nvPr>
            <p:extLst>
              <p:ext uri="{D42A27DB-BD31-4B8C-83A1-F6EECF244321}">
                <p14:modId xmlns:p14="http://schemas.microsoft.com/office/powerpoint/2010/main" val="2712959125"/>
              </p:ext>
            </p:extLst>
          </p:nvPr>
        </p:nvGraphicFramePr>
        <p:xfrm>
          <a:off x="755576" y="3739555"/>
          <a:ext cx="6120680"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10  </a:t>
            </a:r>
            <a:endParaRPr lang="es-ES" altLang="en-US" dirty="0"/>
          </a:p>
        </p:txBody>
      </p:sp>
    </p:spTree>
    <p:extLst>
      <p:ext uri="{BB962C8B-B14F-4D97-AF65-F5344CB8AC3E}">
        <p14:creationId xmlns:p14="http://schemas.microsoft.com/office/powerpoint/2010/main" val="2378974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364616" y="797843"/>
            <a:ext cx="8286776" cy="5591196"/>
          </a:xfrm>
        </p:spPr>
        <p:txBody>
          <a:bodyPr>
            <a:normAutofit/>
          </a:bodyPr>
          <a:lstStyle/>
          <a:p>
            <a:pPr algn="ctr"/>
            <a:endParaRPr lang="es-ES_tradnl" sz="2800" b="1" dirty="0">
              <a:solidFill>
                <a:schemeClr val="accent2"/>
              </a:solidFill>
              <a:latin typeface="Lucida Sans Typewriter" pitchFamily="49" charset="0"/>
              <a:cs typeface="Arial" pitchFamily="34" charset="0"/>
            </a:endParaRPr>
          </a:p>
          <a:p>
            <a:pPr algn="r">
              <a:buFont typeface="Wingdings" pitchFamily="2" charset="2"/>
              <a:buNone/>
            </a:pPr>
            <a:r>
              <a:rPr lang="es-ES" sz="1800" dirty="0">
                <a:latin typeface="Comic Sans MS" pitchFamily="66" charset="0"/>
                <a:cs typeface="Times New Roman" pitchFamily="18" charset="0"/>
              </a:rPr>
              <a:t>“</a:t>
            </a:r>
            <a:r>
              <a:rPr lang="es-ES" sz="1800" b="1" dirty="0">
                <a:latin typeface="Comic Sans MS" pitchFamily="66" charset="0"/>
                <a:cs typeface="Times New Roman" pitchFamily="18" charset="0"/>
              </a:rPr>
              <a:t>El ingrediente esencial para trazar el rumbo:</a:t>
            </a:r>
            <a:endParaRPr lang="es-ES" sz="1800" dirty="0">
              <a:latin typeface="Lucida Sans Typewriter" pitchFamily="49" charset="0"/>
              <a:cs typeface="Times New Roman" pitchFamily="18" charset="0"/>
            </a:endParaRPr>
          </a:p>
          <a:p>
            <a:pPr algn="r">
              <a:buFont typeface="Wingdings" pitchFamily="2" charset="2"/>
              <a:buNone/>
            </a:pPr>
            <a:r>
              <a:rPr lang="es-ES" sz="1800" dirty="0">
                <a:latin typeface="Symbol" pitchFamily="18" charset="2"/>
                <a:cs typeface="Times New Roman" pitchFamily="18" charset="0"/>
              </a:rPr>
              <a:t>Þ</a:t>
            </a:r>
            <a:r>
              <a:rPr lang="es-ES" sz="1800" dirty="0">
                <a:cs typeface="Times New Roman" pitchFamily="18" charset="0"/>
              </a:rPr>
              <a:t>    </a:t>
            </a:r>
            <a:r>
              <a:rPr lang="es-ES" sz="1800" b="1" dirty="0">
                <a:latin typeface="Comic Sans MS" pitchFamily="66" charset="0"/>
                <a:cs typeface="Times New Roman" pitchFamily="18" charset="0"/>
              </a:rPr>
              <a:t>decidir a dónde se quiere llegar       </a:t>
            </a:r>
            <a:endParaRPr lang="es-ES" sz="1800" dirty="0">
              <a:latin typeface="Lucida Sans Typewriter" pitchFamily="49" charset="0"/>
              <a:cs typeface="Times New Roman" pitchFamily="18" charset="0"/>
            </a:endParaRPr>
          </a:p>
          <a:p>
            <a:pPr algn="r">
              <a:buFont typeface="Wingdings" pitchFamily="2" charset="2"/>
              <a:buNone/>
            </a:pPr>
            <a:r>
              <a:rPr lang="es-ES" sz="1800" dirty="0">
                <a:latin typeface="Symbol" pitchFamily="18" charset="2"/>
                <a:cs typeface="Times New Roman" pitchFamily="18" charset="0"/>
              </a:rPr>
              <a:t>Þ</a:t>
            </a:r>
            <a:r>
              <a:rPr lang="es-ES" sz="1800" dirty="0">
                <a:cs typeface="Times New Roman" pitchFamily="18" charset="0"/>
              </a:rPr>
              <a:t>    </a:t>
            </a:r>
            <a:r>
              <a:rPr lang="es-ES" sz="1800" b="1" dirty="0">
                <a:latin typeface="Comic Sans MS" pitchFamily="66" charset="0"/>
                <a:cs typeface="Times New Roman" pitchFamily="18" charset="0"/>
              </a:rPr>
              <a:t>decidir cuál es la mejor manera para lograrlo</a:t>
            </a:r>
            <a:r>
              <a:rPr lang="es-ES" sz="1800" dirty="0">
                <a:latin typeface="Comic Sans MS" pitchFamily="66" charset="0"/>
                <a:cs typeface="Times New Roman" pitchFamily="18" charset="0"/>
              </a:rPr>
              <a:t>”</a:t>
            </a:r>
            <a:endParaRPr lang="es-ES" sz="1800" dirty="0">
              <a:latin typeface="Lucida Sans Typewriter" pitchFamily="49" charset="0"/>
              <a:cs typeface="Times New Roman" pitchFamily="18" charset="0"/>
            </a:endParaRPr>
          </a:p>
          <a:p>
            <a:pPr>
              <a:buFont typeface="Wingdings" pitchFamily="2" charset="2"/>
              <a:buNone/>
            </a:pPr>
            <a:r>
              <a:rPr lang="es-ES" sz="4400" dirty="0" smtClean="0">
                <a:latin typeface="Comic Sans MS" pitchFamily="66" charset="0"/>
                <a:cs typeface="Times New Roman" pitchFamily="18" charset="0"/>
              </a:rPr>
              <a:t>	Proceso </a:t>
            </a:r>
            <a:r>
              <a:rPr lang="es-ES" sz="4400" dirty="0">
                <a:latin typeface="Comic Sans MS" pitchFamily="66" charset="0"/>
                <a:cs typeface="Times New Roman" pitchFamily="18" charset="0"/>
              </a:rPr>
              <a:t>de establecer objetivos y determinar qué deberá hacerse para alcanzarlos</a:t>
            </a:r>
            <a:r>
              <a:rPr lang="es-ES" sz="4400" dirty="0" smtClean="0">
                <a:latin typeface="Comic Sans MS" pitchFamily="66" charset="0"/>
                <a:cs typeface="Times New Roman" pitchFamily="18" charset="0"/>
              </a:rPr>
              <a:t>. </a:t>
            </a:r>
          </a:p>
          <a:p>
            <a:pPr>
              <a:buFont typeface="Wingdings" pitchFamily="2" charset="2"/>
              <a:buNone/>
            </a:pPr>
            <a:r>
              <a:rPr lang="es-ES" sz="1600" dirty="0" smtClean="0">
                <a:latin typeface="Arial" pitchFamily="34" charset="0"/>
                <a:cs typeface="Arial" pitchFamily="34" charset="0"/>
              </a:rPr>
              <a:t>                                                   </a:t>
            </a:r>
            <a:r>
              <a:rPr lang="es-ES" sz="1400" dirty="0" smtClean="0">
                <a:latin typeface="Arial" pitchFamily="34" charset="0"/>
                <a:cs typeface="Arial" pitchFamily="34" charset="0"/>
              </a:rPr>
              <a:t>(</a:t>
            </a:r>
            <a:r>
              <a:rPr lang="es-ES" sz="1400" dirty="0" err="1" smtClean="0">
                <a:latin typeface="Arial" pitchFamily="34" charset="0"/>
                <a:cs typeface="Arial" pitchFamily="34" charset="0"/>
              </a:rPr>
              <a:t>Schermerhorn</a:t>
            </a:r>
            <a:r>
              <a:rPr lang="es-ES" sz="1400" dirty="0" smtClean="0">
                <a:latin typeface="Arial" pitchFamily="34" charset="0"/>
                <a:cs typeface="Arial" pitchFamily="34" charset="0"/>
              </a:rPr>
              <a:t>, 2012:136)</a:t>
            </a:r>
            <a:endParaRPr lang="es-ES_tradnl" sz="3600" dirty="0">
              <a:latin typeface="Arial" pitchFamily="34" charset="0"/>
              <a:cs typeface="Arial" pitchFamily="34" charset="0"/>
            </a:endParaRPr>
          </a:p>
          <a:p>
            <a:pPr algn="just">
              <a:buFont typeface="Wingdings" pitchFamily="2" charset="2"/>
              <a:buNone/>
            </a:pPr>
            <a:endParaRPr lang="es-ES" sz="2400" b="1" dirty="0">
              <a:solidFill>
                <a:schemeClr val="tx1">
                  <a:lumMod val="50000"/>
                  <a:lumOff val="50000"/>
                </a:schemeClr>
              </a:solidFill>
              <a:latin typeface="Arial" charset="0"/>
            </a:endParaRPr>
          </a:p>
          <a:p>
            <a:endParaRPr lang="es-ES" dirty="0"/>
          </a:p>
        </p:txBody>
      </p:sp>
      <p:pic>
        <p:nvPicPr>
          <p:cNvPr id="45061" name="Picture 5"/>
          <p:cNvPicPr>
            <a:picLocks noChangeAspect="1" noChangeArrowheads="1"/>
          </p:cNvPicPr>
          <p:nvPr/>
        </p:nvPicPr>
        <p:blipFill>
          <a:blip r:embed="rId2" cstate="print"/>
          <a:srcRect/>
          <a:stretch>
            <a:fillRect/>
          </a:stretch>
        </p:blipFill>
        <p:spPr bwMode="auto">
          <a:xfrm>
            <a:off x="6019800" y="4519613"/>
            <a:ext cx="2341563" cy="1741487"/>
          </a:xfrm>
          <a:prstGeom prst="rect">
            <a:avLst/>
          </a:prstGeom>
          <a:noFill/>
          <a:ln w="9525" algn="ctr">
            <a:noFill/>
            <a:miter lim="800000"/>
            <a:headEnd/>
            <a:tailEnd/>
          </a:ln>
          <a:effectLst/>
        </p:spPr>
      </p:pic>
      <p:sp>
        <p:nvSpPr>
          <p:cNvPr id="8"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11  </a:t>
            </a:r>
            <a:endParaRPr lang="es-ES" altLang="en-US" dirty="0"/>
          </a:p>
        </p:txBody>
      </p:sp>
      <p:sp>
        <p:nvSpPr>
          <p:cNvPr id="9" name="Rectangle 2"/>
          <p:cNvSpPr txBox="1">
            <a:spLocks noChangeArrowheads="1"/>
          </p:cNvSpPr>
          <p:nvPr/>
        </p:nvSpPr>
        <p:spPr>
          <a:xfrm>
            <a:off x="1031838" y="0"/>
            <a:ext cx="6492489" cy="990600"/>
          </a:xfrm>
          <a:prstGeom prst="rect">
            <a:avLst/>
          </a:prstGeom>
          <a:solidFill>
            <a:srgbClr val="00B0F0"/>
          </a:solidFill>
          <a:ln>
            <a:solidFill>
              <a:schemeClr val="accent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s-ES_tradnl" sz="6600" dirty="0" smtClean="0">
                <a:solidFill>
                  <a:schemeClr val="bg1">
                    <a:lumMod val="85000"/>
                  </a:schemeClr>
                </a:solidFill>
                <a:latin typeface="Lucida Sans Typewriter" pitchFamily="49" charset="0"/>
                <a:cs typeface="Arial" pitchFamily="34" charset="0"/>
              </a:rPr>
              <a:t>PLANEACIÓN</a:t>
            </a:r>
            <a:endParaRPr lang="es-ES" sz="6600" dirty="0">
              <a:solidFill>
                <a:schemeClr val="bg1">
                  <a:lumMod val="85000"/>
                </a:schemeClr>
              </a:solidFill>
              <a:latin typeface="Lucida Sans Typewriter" pitchFamily="49" charset="0"/>
              <a:cs typeface="Arial" pitchFamily="34" charset="0"/>
            </a:endParaRPr>
          </a:p>
        </p:txBody>
      </p:sp>
    </p:spTree>
    <p:extLst>
      <p:ext uri="{BB962C8B-B14F-4D97-AF65-F5344CB8AC3E}">
        <p14:creationId xmlns:p14="http://schemas.microsoft.com/office/powerpoint/2010/main" val="918720499"/>
      </p:ext>
    </p:extLst>
  </p:cSld>
  <p:clrMapOvr>
    <a:masterClrMapping/>
  </p:clrMapOvr>
  <p:transition>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2051719" y="0"/>
            <a:ext cx="7112361" cy="1143000"/>
          </a:xfrm>
          <a:solidFill>
            <a:srgbClr val="00B0F0"/>
          </a:solidFill>
          <a:ln>
            <a:solidFill>
              <a:schemeClr val="accent1"/>
            </a:solidFill>
          </a:ln>
        </p:spPr>
        <p:txBody>
          <a:bodyPr>
            <a:normAutofit/>
          </a:bodyPr>
          <a:lstStyle/>
          <a:p>
            <a:pPr algn="r"/>
            <a:r>
              <a:rPr lang="es-ES_tradnl" sz="5400" i="1" dirty="0"/>
              <a:t>Proceso de la </a:t>
            </a:r>
            <a:r>
              <a:rPr lang="es-ES_tradnl" sz="5400" i="1" dirty="0" smtClean="0"/>
              <a:t>Planeación</a:t>
            </a:r>
            <a:endParaRPr lang="es-ES" sz="5400" i="1" dirty="0"/>
          </a:p>
        </p:txBody>
      </p:sp>
      <p:graphicFrame>
        <p:nvGraphicFramePr>
          <p:cNvPr id="7" name="6 Diagrama"/>
          <p:cNvGraphicFramePr/>
          <p:nvPr>
            <p:extLst>
              <p:ext uri="{D42A27DB-BD31-4B8C-83A1-F6EECF244321}">
                <p14:modId xmlns:p14="http://schemas.microsoft.com/office/powerpoint/2010/main" val="548609919"/>
              </p:ext>
            </p:extLst>
          </p:nvPr>
        </p:nvGraphicFramePr>
        <p:xfrm>
          <a:off x="395536" y="1700808"/>
          <a:ext cx="8286808" cy="4289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12  </a:t>
            </a:r>
            <a:endParaRPr lang="es-ES" altLang="en-US" dirty="0"/>
          </a:p>
        </p:txBody>
      </p:sp>
    </p:spTree>
    <p:extLst>
      <p:ext uri="{BB962C8B-B14F-4D97-AF65-F5344CB8AC3E}">
        <p14:creationId xmlns:p14="http://schemas.microsoft.com/office/powerpoint/2010/main" val="204316816"/>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143000" y="521508"/>
            <a:ext cx="7668852" cy="1143000"/>
          </a:xfrm>
        </p:spPr>
        <p:txBody>
          <a:bodyPr>
            <a:noAutofit/>
          </a:bodyPr>
          <a:lstStyle/>
          <a:p>
            <a:pPr algn="r"/>
            <a:r>
              <a:rPr lang="es-ES_tradnl" sz="5400" dirty="0">
                <a:solidFill>
                  <a:srgbClr val="00B0F0"/>
                </a:solidFill>
              </a:rPr>
              <a:t>TIPOS DE </a:t>
            </a:r>
            <a:r>
              <a:rPr lang="es-ES_tradnl" sz="5400" dirty="0" smtClean="0">
                <a:solidFill>
                  <a:srgbClr val="00B0F0"/>
                </a:solidFill>
              </a:rPr>
              <a:t>PLANEACIÓN</a:t>
            </a:r>
            <a:br>
              <a:rPr lang="es-ES_tradnl" sz="5400" dirty="0" smtClean="0">
                <a:solidFill>
                  <a:srgbClr val="00B0F0"/>
                </a:solidFill>
              </a:rPr>
            </a:br>
            <a:r>
              <a:rPr lang="es-ES_tradnl" sz="5400" dirty="0" smtClean="0">
                <a:solidFill>
                  <a:srgbClr val="00B0F0"/>
                </a:solidFill>
              </a:rPr>
              <a:t> </a:t>
            </a:r>
            <a:r>
              <a:rPr lang="es-ES_tradnl" sz="1400" dirty="0" smtClean="0">
                <a:latin typeface="Arial" pitchFamily="34" charset="0"/>
                <a:cs typeface="Arial" pitchFamily="34" charset="0"/>
              </a:rPr>
              <a:t>(</a:t>
            </a:r>
            <a:r>
              <a:rPr lang="es-ES_tradnl" sz="1400" dirty="0" err="1" smtClean="0">
                <a:latin typeface="Arial" pitchFamily="34" charset="0"/>
                <a:cs typeface="Arial" pitchFamily="34" charset="0"/>
              </a:rPr>
              <a:t>Munch</a:t>
            </a:r>
            <a:r>
              <a:rPr lang="es-ES_tradnl" sz="1400" dirty="0" smtClean="0">
                <a:latin typeface="Arial" pitchFamily="34" charset="0"/>
                <a:cs typeface="Arial" pitchFamily="34" charset="0"/>
              </a:rPr>
              <a:t>, 2010:41)</a:t>
            </a:r>
            <a:endParaRPr lang="es-ES" sz="1400" dirty="0"/>
          </a:p>
        </p:txBody>
      </p:sp>
      <p:sp>
        <p:nvSpPr>
          <p:cNvPr id="3" name="2 Marcador de contenido"/>
          <p:cNvSpPr>
            <a:spLocks noGrp="1"/>
          </p:cNvSpPr>
          <p:nvPr>
            <p:ph sz="quarter" idx="4294967295"/>
          </p:nvPr>
        </p:nvSpPr>
        <p:spPr>
          <a:xfrm>
            <a:off x="1143000" y="731520"/>
            <a:ext cx="6400800" cy="3474720"/>
          </a:xfrm>
          <a:prstGeom prst="rect">
            <a:avLst/>
          </a:prstGeom>
        </p:spPr>
        <p:txBody>
          <a:bodyPr/>
          <a:lstStyle/>
          <a:p>
            <a:pPr>
              <a:buNone/>
            </a:pPr>
            <a:endParaRPr lang="es-ES" sz="6000" b="1" dirty="0" smtClean="0">
              <a:solidFill>
                <a:schemeClr val="hlink"/>
              </a:solidFill>
              <a:latin typeface="Calisto MT" pitchFamily="18" charset="0"/>
              <a:cs typeface="Arial" charset="0"/>
            </a:endParaRPr>
          </a:p>
          <a:p>
            <a:endParaRPr lang="es-ES" dirty="0"/>
          </a:p>
        </p:txBody>
      </p:sp>
      <p:graphicFrame>
        <p:nvGraphicFramePr>
          <p:cNvPr id="7" name="6 Diagrama"/>
          <p:cNvGraphicFramePr/>
          <p:nvPr>
            <p:extLst>
              <p:ext uri="{D42A27DB-BD31-4B8C-83A1-F6EECF244321}">
                <p14:modId xmlns:p14="http://schemas.microsoft.com/office/powerpoint/2010/main" val="2663234711"/>
              </p:ext>
            </p:extLst>
          </p:nvPr>
        </p:nvGraphicFramePr>
        <p:xfrm>
          <a:off x="1691680" y="2249051"/>
          <a:ext cx="70567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4" descr="BD06007_"/>
          <p:cNvPicPr>
            <a:picLocks noChangeAspect="1" noChangeArrowheads="1"/>
          </p:cNvPicPr>
          <p:nvPr/>
        </p:nvPicPr>
        <p:blipFill>
          <a:blip r:embed="rId7" cstate="print"/>
          <a:srcRect/>
          <a:stretch>
            <a:fillRect/>
          </a:stretch>
        </p:blipFill>
        <p:spPr bwMode="auto">
          <a:xfrm>
            <a:off x="1159226" y="4355777"/>
            <a:ext cx="1676400" cy="1462088"/>
          </a:xfrm>
          <a:prstGeom prst="rect">
            <a:avLst/>
          </a:prstGeom>
          <a:noFill/>
        </p:spPr>
      </p:pic>
      <p:pic>
        <p:nvPicPr>
          <p:cNvPr id="9" name="Picture 5" descr="BD06006_"/>
          <p:cNvPicPr>
            <a:picLocks noChangeAspect="1" noChangeArrowheads="1"/>
          </p:cNvPicPr>
          <p:nvPr/>
        </p:nvPicPr>
        <p:blipFill>
          <a:blip r:embed="rId8" cstate="print"/>
          <a:srcRect/>
          <a:stretch>
            <a:fillRect/>
          </a:stretch>
        </p:blipFill>
        <p:spPr bwMode="auto">
          <a:xfrm>
            <a:off x="7543800" y="4361227"/>
            <a:ext cx="1524000" cy="1323975"/>
          </a:xfrm>
          <a:prstGeom prst="rect">
            <a:avLst/>
          </a:prstGeom>
          <a:noFill/>
        </p:spPr>
      </p:pic>
      <p:sp>
        <p:nvSpPr>
          <p:cNvPr id="10"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13  </a:t>
            </a:r>
            <a:endParaRPr lang="es-ES" altLang="en-US" dirty="0"/>
          </a:p>
        </p:txBody>
      </p:sp>
    </p:spTree>
    <p:extLst>
      <p:ext uri="{BB962C8B-B14F-4D97-AF65-F5344CB8AC3E}">
        <p14:creationId xmlns:p14="http://schemas.microsoft.com/office/powerpoint/2010/main" val="1542997176"/>
      </p:ext>
    </p:extLst>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83922" y="116632"/>
            <a:ext cx="8480565" cy="6552728"/>
          </a:xfrm>
        </p:spPr>
        <p:txBody>
          <a:bodyPr>
            <a:normAutofit fontScale="47500" lnSpcReduction="20000"/>
          </a:bodyPr>
          <a:lstStyle/>
          <a:p>
            <a:r>
              <a:rPr lang="es-MX" dirty="0" smtClean="0"/>
              <a:t>      </a:t>
            </a:r>
            <a:r>
              <a:rPr lang="es-MX" sz="5900" i="1" dirty="0" smtClean="0">
                <a:effectLst>
                  <a:outerShdw blurRad="38100" dist="38100" dir="2700000" algn="tl">
                    <a:srgbClr val="000000">
                      <a:alpha val="43137"/>
                    </a:srgbClr>
                  </a:outerShdw>
                </a:effectLst>
              </a:rPr>
              <a:t>Ejercicio</a:t>
            </a:r>
            <a:r>
              <a:rPr lang="es-MX" sz="5900" dirty="0" smtClean="0"/>
              <a:t> </a:t>
            </a:r>
          </a:p>
          <a:p>
            <a:pPr algn="r"/>
            <a:r>
              <a:rPr lang="es-MX" sz="5900" dirty="0"/>
              <a:t> </a:t>
            </a:r>
            <a:r>
              <a:rPr lang="es-MX" sz="5900" dirty="0" smtClean="0"/>
              <a:t>         </a:t>
            </a:r>
            <a:r>
              <a:rPr lang="es-MX" sz="4200" dirty="0" smtClean="0"/>
              <a:t>(</a:t>
            </a:r>
            <a:r>
              <a:rPr lang="es-MX" sz="3400" dirty="0" smtClean="0">
                <a:latin typeface="Arial" pitchFamily="34" charset="0"/>
                <a:cs typeface="Arial" pitchFamily="34" charset="0"/>
              </a:rPr>
              <a:t>Desarrollado a partir del caso de </a:t>
            </a:r>
            <a:r>
              <a:rPr lang="es-ES" sz="3400" dirty="0" err="1" smtClean="0">
                <a:latin typeface="Arial" pitchFamily="34" charset="0"/>
                <a:cs typeface="Arial" pitchFamily="34" charset="0"/>
              </a:rPr>
              <a:t>Schermerhorn</a:t>
            </a:r>
            <a:r>
              <a:rPr lang="es-ES" sz="3400" dirty="0" smtClean="0">
                <a:latin typeface="Arial" pitchFamily="34" charset="0"/>
                <a:cs typeface="Arial" pitchFamily="34" charset="0"/>
              </a:rPr>
              <a:t>, 2012:179)</a:t>
            </a:r>
            <a:r>
              <a:rPr lang="es-ES" sz="3800" dirty="0" smtClean="0"/>
              <a:t>	</a:t>
            </a:r>
          </a:p>
          <a:p>
            <a:pPr>
              <a:buNone/>
            </a:pPr>
            <a:r>
              <a:rPr lang="es-ES" sz="4500" dirty="0" smtClean="0"/>
              <a:t>	     Raquel López es la propietaria y operadora de una tienda detallista que vende la ropa deportiva de un fabricante estadounidense en un mercado compuesto principalmente por estudiantes universitarios.  </a:t>
            </a:r>
          </a:p>
          <a:p>
            <a:pPr>
              <a:buNone/>
            </a:pPr>
            <a:r>
              <a:rPr lang="es-ES" sz="4500" dirty="0" smtClean="0"/>
              <a:t>	A últimas fechas, un gran almacén de departamentos ha abierto una sección similar en sus instalaciones y vende ropa parecida fabricada en China, Tailandia y Bangladesh a precios más bajos. Raquel piensa que está empezando a perder ventas frente a esa competencia.</a:t>
            </a:r>
          </a:p>
          <a:p>
            <a:pPr>
              <a:buNone/>
            </a:pPr>
            <a:r>
              <a:rPr lang="es-ES" sz="4500" dirty="0" smtClean="0"/>
              <a:t>	Considera que eres parte de un equipo asignado a realizar un proyecto de investigación para Raquel, quien te hace la siguiente pregunta:   ¿Cómo puedo aplicar las estrategias de XXX para enfrentar mis retos de planeación estratégica en esta situación? </a:t>
            </a:r>
          </a:p>
          <a:p>
            <a:pPr>
              <a:buNone/>
            </a:pPr>
            <a:endParaRPr lang="es-ES" sz="4500" b="1" u="sng" dirty="0" smtClean="0"/>
          </a:p>
          <a:p>
            <a:pPr>
              <a:buNone/>
            </a:pPr>
            <a:r>
              <a:rPr lang="es-ES" sz="4500" b="1" u="sng" dirty="0" smtClean="0"/>
              <a:t>Instrucciones:</a:t>
            </a:r>
            <a:r>
              <a:rPr lang="es-ES" sz="4500" dirty="0" smtClean="0"/>
              <a:t>    1) Formula las estrategias según los siguientes modelos:                a) </a:t>
            </a:r>
            <a:r>
              <a:rPr lang="es-ES" sz="4500" dirty="0" err="1" smtClean="0"/>
              <a:t>Porter</a:t>
            </a:r>
            <a:r>
              <a:rPr lang="es-ES" sz="4500" dirty="0" smtClean="0"/>
              <a:t>, b) Miles and Snow c) </a:t>
            </a:r>
            <a:r>
              <a:rPr lang="es-ES" sz="4500" dirty="0" err="1" smtClean="0"/>
              <a:t>Minntzberg</a:t>
            </a:r>
            <a:endParaRPr lang="es-ES" sz="4500" dirty="0" smtClean="0"/>
          </a:p>
          <a:p>
            <a:pPr>
              <a:buNone/>
            </a:pPr>
            <a:r>
              <a:rPr lang="es-ES" sz="4500" dirty="0" smtClean="0"/>
              <a:t>			                 2) Escenifica y discute.</a:t>
            </a:r>
          </a:p>
          <a:p>
            <a:endParaRPr lang="es-ES" dirty="0"/>
          </a:p>
        </p:txBody>
      </p:sp>
      <p:pic>
        <p:nvPicPr>
          <p:cNvPr id="5" name="Picture 12" descr="1accountant_raising_pencil"/>
          <p:cNvPicPr>
            <a:picLocks noChangeAspect="1" noChangeArrowheads="1" noCrop="1"/>
          </p:cNvPicPr>
          <p:nvPr/>
        </p:nvPicPr>
        <p:blipFill>
          <a:blip r:embed="rId2" cstate="print"/>
          <a:srcRect/>
          <a:stretch>
            <a:fillRect/>
          </a:stretch>
        </p:blipFill>
        <p:spPr bwMode="auto">
          <a:xfrm>
            <a:off x="0" y="0"/>
            <a:ext cx="993775" cy="1143000"/>
          </a:xfrm>
          <a:prstGeom prst="rect">
            <a:avLst/>
          </a:prstGeom>
          <a:noFill/>
          <a:ln w="9525">
            <a:noFill/>
            <a:miter lim="800000"/>
            <a:headEnd/>
            <a:tailEnd/>
          </a:ln>
        </p:spPr>
      </p:pic>
      <p:sp>
        <p:nvSpPr>
          <p:cNvPr id="6"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14  </a:t>
            </a:r>
            <a:endParaRPr lang="es-ES" altLang="en-US" dirty="0"/>
          </a:p>
        </p:txBody>
      </p:sp>
    </p:spTree>
    <p:extLst>
      <p:ext uri="{BB962C8B-B14F-4D97-AF65-F5344CB8AC3E}">
        <p14:creationId xmlns:p14="http://schemas.microsoft.com/office/powerpoint/2010/main" val="2396535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4294967295"/>
          </p:nvPr>
        </p:nvSpPr>
        <p:spPr>
          <a:xfrm>
            <a:off x="584629" y="894766"/>
            <a:ext cx="8280919" cy="4586302"/>
          </a:xfrm>
          <a:prstGeom prst="rect">
            <a:avLst/>
          </a:prstGeom>
        </p:spPr>
        <p:txBody>
          <a:bodyPr>
            <a:normAutofit/>
          </a:bodyPr>
          <a:lstStyle/>
          <a:p>
            <a:pPr algn="r">
              <a:lnSpc>
                <a:spcPct val="80000"/>
              </a:lnSpc>
              <a:buFont typeface="Wingdings" pitchFamily="2" charset="2"/>
              <a:buNone/>
            </a:pPr>
            <a:r>
              <a:rPr lang="es-ES" sz="1600" b="1" dirty="0">
                <a:latin typeface="Comic Sans MS" pitchFamily="66" charset="0"/>
                <a:cs typeface="Times New Roman" pitchFamily="18" charset="0"/>
              </a:rPr>
              <a:t>“Crear estructuras:</a:t>
            </a:r>
          </a:p>
          <a:p>
            <a:pPr algn="r">
              <a:lnSpc>
                <a:spcPct val="80000"/>
              </a:lnSpc>
              <a:buFont typeface="Wingdings" pitchFamily="2" charset="2"/>
              <a:buChar char="ü"/>
            </a:pPr>
            <a:r>
              <a:rPr lang="es-ES" sz="1600" b="1" dirty="0">
                <a:latin typeface="Comic Sans MS" pitchFamily="66" charset="0"/>
                <a:cs typeface="Times New Roman" pitchFamily="18" charset="0"/>
              </a:rPr>
              <a:t>      dividir el trabajo</a:t>
            </a:r>
          </a:p>
          <a:p>
            <a:pPr algn="r">
              <a:lnSpc>
                <a:spcPct val="80000"/>
              </a:lnSpc>
              <a:buFont typeface="Wingdings" pitchFamily="2" charset="2"/>
              <a:buChar char="ü"/>
            </a:pPr>
            <a:r>
              <a:rPr lang="es-ES" sz="1600" b="1" dirty="0">
                <a:latin typeface="Comic Sans MS" pitchFamily="66" charset="0"/>
                <a:cs typeface="Times New Roman" pitchFamily="18" charset="0"/>
              </a:rPr>
              <a:t>      ordenar recursos</a:t>
            </a:r>
          </a:p>
          <a:p>
            <a:pPr algn="r">
              <a:lnSpc>
                <a:spcPct val="80000"/>
              </a:lnSpc>
              <a:buFont typeface="Wingdings" pitchFamily="2" charset="2"/>
              <a:buChar char="ü"/>
            </a:pPr>
            <a:r>
              <a:rPr lang="es-ES" sz="1600" b="1" dirty="0">
                <a:latin typeface="Comic Sans MS" pitchFamily="66" charset="0"/>
                <a:cs typeface="Times New Roman" pitchFamily="18" charset="0"/>
              </a:rPr>
              <a:t>coordinar actividades”</a:t>
            </a:r>
          </a:p>
          <a:p>
            <a:pPr>
              <a:lnSpc>
                <a:spcPct val="80000"/>
              </a:lnSpc>
              <a:buFont typeface="Wingdings" pitchFamily="2" charset="2"/>
              <a:buNone/>
            </a:pPr>
            <a:r>
              <a:rPr lang="es-ES_tradnl" sz="4400" dirty="0">
                <a:latin typeface="Comic Sans MS" pitchFamily="66" charset="0"/>
                <a:cs typeface="Times New Roman" pitchFamily="18" charset="0"/>
              </a:rPr>
              <a:t>	</a:t>
            </a:r>
            <a:r>
              <a:rPr lang="es-ES" sz="5400" dirty="0">
                <a:latin typeface="Comic Sans MS" pitchFamily="66" charset="0"/>
                <a:cs typeface="Times New Roman" pitchFamily="18" charset="0"/>
              </a:rPr>
              <a:t>Proceso de coordinar personas y recursos para trabajar y alcanzar un propósito común.</a:t>
            </a:r>
            <a:endParaRPr lang="es-ES" sz="6000" dirty="0"/>
          </a:p>
        </p:txBody>
      </p:sp>
      <p:sp>
        <p:nvSpPr>
          <p:cNvPr id="76807" name="Rectangle 7"/>
          <p:cNvSpPr>
            <a:spLocks noChangeArrowheads="1"/>
          </p:cNvSpPr>
          <p:nvPr/>
        </p:nvSpPr>
        <p:spPr bwMode="auto">
          <a:xfrm>
            <a:off x="3662363" y="2657475"/>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2" name="1 Rectángulo"/>
          <p:cNvSpPr/>
          <p:nvPr/>
        </p:nvSpPr>
        <p:spPr>
          <a:xfrm>
            <a:off x="6502937" y="5013176"/>
            <a:ext cx="2331087" cy="307777"/>
          </a:xfrm>
          <a:prstGeom prst="rect">
            <a:avLst/>
          </a:prstGeom>
        </p:spPr>
        <p:txBody>
          <a:bodyPr wrap="none">
            <a:spAutoFit/>
          </a:bodyPr>
          <a:lstStyle/>
          <a:p>
            <a:r>
              <a:rPr lang="es-ES" sz="1400" dirty="0">
                <a:latin typeface="Arial" pitchFamily="34" charset="0"/>
                <a:cs typeface="Arial" pitchFamily="34" charset="0"/>
              </a:rPr>
              <a:t> (</a:t>
            </a:r>
            <a:r>
              <a:rPr lang="es-ES" sz="1400" dirty="0" err="1">
                <a:latin typeface="Arial" pitchFamily="34" charset="0"/>
                <a:cs typeface="Arial" pitchFamily="34" charset="0"/>
              </a:rPr>
              <a:t>Schermerhorn</a:t>
            </a:r>
            <a:r>
              <a:rPr lang="es-ES" sz="1400" dirty="0">
                <a:latin typeface="Arial" pitchFamily="34" charset="0"/>
                <a:cs typeface="Arial" pitchFamily="34" charset="0"/>
              </a:rPr>
              <a:t>, </a:t>
            </a:r>
            <a:r>
              <a:rPr lang="es-ES" sz="1400" dirty="0" smtClean="0">
                <a:latin typeface="Arial" pitchFamily="34" charset="0"/>
                <a:cs typeface="Arial" pitchFamily="34" charset="0"/>
              </a:rPr>
              <a:t>2012:202)</a:t>
            </a:r>
            <a:endParaRPr lang="es-MX" sz="1400" dirty="0"/>
          </a:p>
        </p:txBody>
      </p:sp>
      <p:sp>
        <p:nvSpPr>
          <p:cNvPr id="10"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15  </a:t>
            </a:r>
            <a:endParaRPr lang="es-ES" altLang="en-US" dirty="0"/>
          </a:p>
        </p:txBody>
      </p:sp>
      <p:sp>
        <p:nvSpPr>
          <p:cNvPr id="13" name="Rectangle 2"/>
          <p:cNvSpPr txBox="1">
            <a:spLocks noChangeArrowheads="1"/>
          </p:cNvSpPr>
          <p:nvPr/>
        </p:nvSpPr>
        <p:spPr>
          <a:xfrm>
            <a:off x="1031838" y="0"/>
            <a:ext cx="6492489" cy="990600"/>
          </a:xfrm>
          <a:prstGeom prst="rect">
            <a:avLst/>
          </a:prstGeom>
          <a:solidFill>
            <a:srgbClr val="00B050"/>
          </a:solidFill>
          <a:ln>
            <a:solidFill>
              <a:schemeClr val="accent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s-ES_tradnl" sz="6600" dirty="0" smtClean="0">
                <a:solidFill>
                  <a:schemeClr val="bg1">
                    <a:lumMod val="85000"/>
                  </a:schemeClr>
                </a:solidFill>
                <a:latin typeface="Lucida Sans Typewriter" pitchFamily="49" charset="0"/>
                <a:cs typeface="Arial" pitchFamily="34" charset="0"/>
              </a:rPr>
              <a:t>ORGANIZACIÓN</a:t>
            </a:r>
            <a:endParaRPr lang="es-ES" sz="6600" dirty="0">
              <a:solidFill>
                <a:schemeClr val="bg1">
                  <a:lumMod val="85000"/>
                </a:schemeClr>
              </a:solidFill>
              <a:latin typeface="Lucida Sans Typewriter" pitchFamily="49" charset="0"/>
              <a:cs typeface="Arial" pitchFamily="34" charset="0"/>
            </a:endParaRPr>
          </a:p>
        </p:txBody>
      </p:sp>
      <p:pic>
        <p:nvPicPr>
          <p:cNvPr id="61442" name="Picture 2" descr="Resultado de imagen para FUNCION DE ORGANIZ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515" y="5170685"/>
            <a:ext cx="2762250" cy="1657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61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0" y="-19178"/>
            <a:ext cx="9036496" cy="1305038"/>
          </a:xfrm>
          <a:solidFill>
            <a:srgbClr val="00B050"/>
          </a:solidFill>
          <a:ln>
            <a:solidFill>
              <a:schemeClr val="accent1"/>
            </a:solidFill>
          </a:ln>
        </p:spPr>
        <p:txBody>
          <a:bodyPr>
            <a:noAutofit/>
          </a:bodyPr>
          <a:lstStyle/>
          <a:p>
            <a:pPr algn="ctr"/>
            <a:r>
              <a:rPr lang="es-ES" sz="4000" smtClean="0"/>
              <a:t>Lógica Fundamental de la </a:t>
            </a:r>
            <a:br>
              <a:rPr lang="es-ES" sz="4000" smtClean="0"/>
            </a:br>
            <a:r>
              <a:rPr lang="es-ES" sz="4000" smtClean="0"/>
              <a:t>Función Organización.</a:t>
            </a:r>
            <a:endParaRPr lang="es-ES" sz="4000" dirty="0"/>
          </a:p>
        </p:txBody>
      </p:sp>
      <p:sp>
        <p:nvSpPr>
          <p:cNvPr id="93187" name="AutoShape 3"/>
          <p:cNvSpPr>
            <a:spLocks noChangeArrowheads="1"/>
          </p:cNvSpPr>
          <p:nvPr/>
        </p:nvSpPr>
        <p:spPr bwMode="auto">
          <a:xfrm>
            <a:off x="571472" y="1357298"/>
            <a:ext cx="3124192" cy="1171564"/>
          </a:xfrm>
          <a:prstGeom prst="doubleWave">
            <a:avLst>
              <a:gd name="adj1" fmla="val 6500"/>
              <a:gd name="adj2" fmla="val 0"/>
            </a:avLst>
          </a:prstGeom>
          <a:solidFill>
            <a:srgbClr val="FFFF66"/>
          </a:solidFill>
          <a:ln w="12700">
            <a:solidFill>
              <a:schemeClr val="tx1"/>
            </a:solidFill>
            <a:miter lim="800000"/>
            <a:headEnd type="none" w="sm" len="sm"/>
            <a:tailEnd type="none" w="sm" len="sm"/>
          </a:ln>
          <a:effectLst/>
        </p:spPr>
        <p:txBody>
          <a:bodyPr wrap="none" anchor="ctr"/>
          <a:lstStyle/>
          <a:p>
            <a:pPr algn="ctr"/>
            <a:r>
              <a:rPr lang="es-ES" dirty="0">
                <a:solidFill>
                  <a:srgbClr val="C00000"/>
                </a:solidFill>
              </a:rPr>
              <a:t>1 Establecimiento de los </a:t>
            </a:r>
          </a:p>
          <a:p>
            <a:pPr algn="ctr"/>
            <a:r>
              <a:rPr lang="es-ES" dirty="0">
                <a:solidFill>
                  <a:srgbClr val="C00000"/>
                </a:solidFill>
              </a:rPr>
              <a:t>objetivos de  la empresa</a:t>
            </a:r>
          </a:p>
        </p:txBody>
      </p:sp>
      <p:sp>
        <p:nvSpPr>
          <p:cNvPr id="93188" name="AutoShape 4"/>
          <p:cNvSpPr>
            <a:spLocks noChangeArrowheads="1"/>
          </p:cNvSpPr>
          <p:nvPr/>
        </p:nvSpPr>
        <p:spPr bwMode="auto">
          <a:xfrm>
            <a:off x="304800" y="2590800"/>
            <a:ext cx="3962400" cy="1905000"/>
          </a:xfrm>
          <a:prstGeom prst="doubleWave">
            <a:avLst>
              <a:gd name="adj1" fmla="val 6500"/>
              <a:gd name="adj2" fmla="val 0"/>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s-ES"/>
              <a:t>3 Identificación, análisis, </a:t>
            </a:r>
          </a:p>
          <a:p>
            <a:pPr algn="ctr"/>
            <a:r>
              <a:rPr lang="es-ES"/>
              <a:t>y clasificación de actividades </a:t>
            </a:r>
          </a:p>
          <a:p>
            <a:pPr algn="ctr"/>
            <a:r>
              <a:rPr lang="es-ES"/>
              <a:t>necesarias para el </a:t>
            </a:r>
          </a:p>
          <a:p>
            <a:pPr algn="ctr"/>
            <a:r>
              <a:rPr lang="es-ES"/>
              <a:t>cumplimiento de los objetivos.</a:t>
            </a:r>
          </a:p>
        </p:txBody>
      </p:sp>
      <p:sp>
        <p:nvSpPr>
          <p:cNvPr id="93189" name="AutoShape 5"/>
          <p:cNvSpPr>
            <a:spLocks noChangeArrowheads="1"/>
          </p:cNvSpPr>
          <p:nvPr/>
        </p:nvSpPr>
        <p:spPr bwMode="auto">
          <a:xfrm>
            <a:off x="5429256" y="1285860"/>
            <a:ext cx="3081334" cy="1314440"/>
          </a:xfrm>
          <a:prstGeom prst="doubleWave">
            <a:avLst>
              <a:gd name="adj1" fmla="val 6500"/>
              <a:gd name="adj2" fmla="val 0"/>
            </a:avLst>
          </a:prstGeom>
          <a:solidFill>
            <a:srgbClr val="FFFF66"/>
          </a:solidFill>
          <a:ln w="12700">
            <a:solidFill>
              <a:schemeClr val="tx1"/>
            </a:solidFill>
            <a:miter lim="800000"/>
            <a:headEnd type="none" w="sm" len="sm"/>
            <a:tailEnd type="none" w="sm" len="sm"/>
          </a:ln>
          <a:effectLst/>
        </p:spPr>
        <p:txBody>
          <a:bodyPr wrap="none" anchor="ctr"/>
          <a:lstStyle/>
          <a:p>
            <a:pPr algn="ctr"/>
            <a:r>
              <a:rPr lang="es-ES" dirty="0">
                <a:solidFill>
                  <a:srgbClr val="C00000"/>
                </a:solidFill>
              </a:rPr>
              <a:t>2 Formulación de </a:t>
            </a:r>
            <a:r>
              <a:rPr lang="es-ES_tradnl" dirty="0">
                <a:solidFill>
                  <a:srgbClr val="C00000"/>
                </a:solidFill>
              </a:rPr>
              <a:t>metas</a:t>
            </a:r>
            <a:r>
              <a:rPr lang="es-ES" dirty="0">
                <a:solidFill>
                  <a:srgbClr val="C00000"/>
                </a:solidFill>
              </a:rPr>
              <a:t>, </a:t>
            </a:r>
          </a:p>
          <a:p>
            <a:pPr algn="ctr"/>
            <a:r>
              <a:rPr lang="es-ES" dirty="0">
                <a:solidFill>
                  <a:srgbClr val="C00000"/>
                </a:solidFill>
              </a:rPr>
              <a:t>políticas, procedimientos </a:t>
            </a:r>
          </a:p>
          <a:p>
            <a:pPr algn="ctr"/>
            <a:r>
              <a:rPr lang="es-ES" dirty="0">
                <a:solidFill>
                  <a:srgbClr val="C00000"/>
                </a:solidFill>
              </a:rPr>
              <a:t>programas, planes</a:t>
            </a:r>
          </a:p>
        </p:txBody>
      </p:sp>
      <p:sp>
        <p:nvSpPr>
          <p:cNvPr id="93190" name="AutoShape 6"/>
          <p:cNvSpPr>
            <a:spLocks noChangeArrowheads="1"/>
          </p:cNvSpPr>
          <p:nvPr/>
        </p:nvSpPr>
        <p:spPr bwMode="auto">
          <a:xfrm>
            <a:off x="4724400" y="2667000"/>
            <a:ext cx="4038600" cy="1828800"/>
          </a:xfrm>
          <a:prstGeom prst="doubleWave">
            <a:avLst>
              <a:gd name="adj1" fmla="val 6500"/>
              <a:gd name="adj2" fmla="val 0"/>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s-ES"/>
              <a:t>4 Agrupación de las actividades</a:t>
            </a:r>
          </a:p>
          <a:p>
            <a:pPr algn="ctr"/>
            <a:r>
              <a:rPr lang="es-ES"/>
              <a:t> de acuerdo con los recursos </a:t>
            </a:r>
          </a:p>
          <a:p>
            <a:pPr algn="ctr"/>
            <a:r>
              <a:rPr lang="es-ES"/>
              <a:t>humanos, materiales </a:t>
            </a:r>
          </a:p>
          <a:p>
            <a:pPr algn="ctr"/>
            <a:r>
              <a:rPr lang="es-ES"/>
              <a:t>y financieros, disponibles</a:t>
            </a:r>
          </a:p>
        </p:txBody>
      </p:sp>
      <p:sp>
        <p:nvSpPr>
          <p:cNvPr id="93191" name="AutoShape 7"/>
          <p:cNvSpPr>
            <a:spLocks noChangeArrowheads="1"/>
          </p:cNvSpPr>
          <p:nvPr/>
        </p:nvSpPr>
        <p:spPr bwMode="auto">
          <a:xfrm>
            <a:off x="304800" y="4648200"/>
            <a:ext cx="4191000" cy="1828800"/>
          </a:xfrm>
          <a:prstGeom prst="doubleWave">
            <a:avLst>
              <a:gd name="adj1" fmla="val 6500"/>
              <a:gd name="adj2" fmla="val 0"/>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s-ES"/>
              <a:t>5 Delegación al responsable</a:t>
            </a:r>
          </a:p>
          <a:p>
            <a:pPr algn="ctr"/>
            <a:r>
              <a:rPr lang="es-ES"/>
              <a:t>de cada grupo de la autoridad </a:t>
            </a:r>
          </a:p>
          <a:p>
            <a:pPr algn="ctr"/>
            <a:r>
              <a:rPr lang="es-ES"/>
              <a:t>necesaria para el desempeño </a:t>
            </a:r>
          </a:p>
          <a:p>
            <a:pPr algn="ctr"/>
            <a:r>
              <a:rPr lang="es-ES"/>
              <a:t>de sus actividades.</a:t>
            </a:r>
          </a:p>
        </p:txBody>
      </p:sp>
      <p:sp>
        <p:nvSpPr>
          <p:cNvPr id="93192" name="AutoShape 8"/>
          <p:cNvSpPr>
            <a:spLocks noChangeArrowheads="1"/>
          </p:cNvSpPr>
          <p:nvPr/>
        </p:nvSpPr>
        <p:spPr bwMode="auto">
          <a:xfrm>
            <a:off x="4953000" y="4800600"/>
            <a:ext cx="4191000" cy="1752600"/>
          </a:xfrm>
          <a:prstGeom prst="doubleWave">
            <a:avLst>
              <a:gd name="adj1" fmla="val 6500"/>
              <a:gd name="adj2" fmla="val 0"/>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s-ES"/>
              <a:t>6 Enlace horizontal y vertical</a:t>
            </a:r>
          </a:p>
          <a:p>
            <a:pPr algn="ctr"/>
            <a:r>
              <a:rPr lang="es-ES"/>
              <a:t>de los grupos entre sí, por</a:t>
            </a:r>
          </a:p>
          <a:p>
            <a:pPr algn="ctr"/>
            <a:r>
              <a:rPr lang="es-ES"/>
              <a:t>medio de relaciones de </a:t>
            </a:r>
          </a:p>
          <a:p>
            <a:pPr algn="ctr"/>
            <a:r>
              <a:rPr lang="es-ES"/>
              <a:t>autoridad y flujos de información.</a:t>
            </a:r>
          </a:p>
        </p:txBody>
      </p:sp>
      <p:sp>
        <p:nvSpPr>
          <p:cNvPr id="11"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16  </a:t>
            </a:r>
            <a:endParaRPr lang="es-ES" altLang="en-US" dirty="0"/>
          </a:p>
        </p:txBody>
      </p:sp>
    </p:spTree>
    <p:extLst>
      <p:ext uri="{BB962C8B-B14F-4D97-AF65-F5344CB8AC3E}">
        <p14:creationId xmlns:p14="http://schemas.microsoft.com/office/powerpoint/2010/main" val="2027293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3567" y="332656"/>
            <a:ext cx="8269863" cy="6400800"/>
          </a:xfrm>
        </p:spPr>
        <p:txBody>
          <a:bodyPr>
            <a:normAutofit/>
          </a:bodyPr>
          <a:lstStyle/>
          <a:p>
            <a:pPr marL="0" indent="0" algn="ctr">
              <a:buNone/>
            </a:pPr>
            <a:r>
              <a:rPr lang="es-ES" sz="3600" dirty="0" smtClean="0">
                <a:latin typeface="Comic Sans MS" pitchFamily="66" charset="0"/>
                <a:cs typeface="Times New Roman" pitchFamily="18" charset="0"/>
              </a:rPr>
              <a:t>                      										  </a:t>
            </a:r>
            <a:r>
              <a:rPr lang="es-ES" sz="3200" dirty="0" smtClean="0">
                <a:latin typeface="Comic Sans MS" pitchFamily="66" charset="0"/>
                <a:cs typeface="Times New Roman" pitchFamily="18" charset="0"/>
              </a:rPr>
              <a:t>Sistema </a:t>
            </a:r>
            <a:r>
              <a:rPr lang="es-ES" sz="3200" dirty="0">
                <a:latin typeface="Comic Sans MS" pitchFamily="66" charset="0"/>
                <a:cs typeface="Times New Roman" pitchFamily="18" charset="0"/>
              </a:rPr>
              <a:t>de tareas, relaciones jerárquicas y canales de comunicación que vinculan el trabajo de todos los individuos y grupos en las organizaciones</a:t>
            </a:r>
            <a:r>
              <a:rPr lang="es-ES" sz="3600" dirty="0" smtClean="0">
                <a:latin typeface="Comic Sans MS" pitchFamily="66" charset="0"/>
                <a:cs typeface="Times New Roman" pitchFamily="18" charset="0"/>
              </a:rPr>
              <a:t>. </a:t>
            </a:r>
            <a:br>
              <a:rPr lang="es-ES" sz="3600" dirty="0" smtClean="0">
                <a:latin typeface="Comic Sans MS" pitchFamily="66" charset="0"/>
                <a:cs typeface="Times New Roman" pitchFamily="18" charset="0"/>
              </a:rPr>
            </a:br>
            <a:r>
              <a:rPr lang="es-ES" sz="3600" dirty="0" smtClean="0">
                <a:solidFill>
                  <a:schemeClr val="accent1">
                    <a:lumMod val="50000"/>
                  </a:schemeClr>
                </a:solidFill>
                <a:latin typeface="Comic Sans MS" pitchFamily="66" charset="0"/>
                <a:cs typeface="Times New Roman" pitchFamily="18" charset="0"/>
              </a:rPr>
              <a:t>Distribución formal de los puestos en la organización.    </a:t>
            </a:r>
            <a:r>
              <a:rPr lang="es-ES" sz="3600" dirty="0" smtClean="0">
                <a:latin typeface="Comic Sans MS" pitchFamily="66" charset="0"/>
                <a:cs typeface="Times New Roman" pitchFamily="18" charset="0"/>
              </a:rPr>
              <a:t>		           </a:t>
            </a:r>
            <a:r>
              <a:rPr lang="es-ES" sz="1400" b="0" dirty="0" smtClean="0">
                <a:latin typeface="Arial" pitchFamily="34" charset="0"/>
                <a:cs typeface="Arial" pitchFamily="34" charset="0"/>
              </a:rPr>
              <a:t>(</a:t>
            </a:r>
            <a:r>
              <a:rPr lang="es-ES" sz="1400" b="0" dirty="0" err="1" smtClean="0">
                <a:latin typeface="Arial" pitchFamily="34" charset="0"/>
                <a:cs typeface="Arial" pitchFamily="34" charset="0"/>
              </a:rPr>
              <a:t>Robbins</a:t>
            </a:r>
            <a:r>
              <a:rPr lang="es-ES" sz="1400" b="0" dirty="0" smtClean="0">
                <a:latin typeface="Arial" pitchFamily="34" charset="0"/>
                <a:cs typeface="Arial" pitchFamily="34" charset="0"/>
              </a:rPr>
              <a:t>, 2010:185)</a:t>
            </a:r>
            <a:r>
              <a:rPr lang="es-ES" sz="3600" dirty="0">
                <a:cs typeface="Times New Roman" pitchFamily="18" charset="0"/>
              </a:rPr>
              <a:t/>
            </a:r>
            <a:br>
              <a:rPr lang="es-ES" sz="3600" dirty="0">
                <a:cs typeface="Times New Roman" pitchFamily="18" charset="0"/>
              </a:rPr>
            </a:br>
            <a:endParaRPr lang="es-ES" sz="3600" dirty="0">
              <a:cs typeface="Times New Roman" pitchFamily="18" charset="0"/>
            </a:endParaRPr>
          </a:p>
        </p:txBody>
      </p:sp>
      <p:sp>
        <p:nvSpPr>
          <p:cNvPr id="6" name="5 CuadroTexto"/>
          <p:cNvSpPr txBox="1"/>
          <p:nvPr/>
        </p:nvSpPr>
        <p:spPr>
          <a:xfrm>
            <a:off x="1040627" y="620688"/>
            <a:ext cx="5051618" cy="1200329"/>
          </a:xfrm>
          <a:prstGeom prst="rect">
            <a:avLst/>
          </a:prstGeom>
          <a:solidFill>
            <a:srgbClr val="00B050"/>
          </a:solidFill>
          <a:ln>
            <a:solidFill>
              <a:schemeClr val="accent1"/>
            </a:solidFill>
          </a:ln>
        </p:spPr>
        <p:txBody>
          <a:bodyPr wrap="square" rtlCol="0">
            <a:spAutoFit/>
          </a:bodyPr>
          <a:lstStyle/>
          <a:p>
            <a:r>
              <a:rPr lang="es-ES" sz="3600" b="1" dirty="0">
                <a:solidFill>
                  <a:schemeClr val="bg1">
                    <a:lumMod val="50000"/>
                  </a:schemeClr>
                </a:solidFill>
                <a:effectLst>
                  <a:outerShdw blurRad="38100" dist="38100" dir="2700000" algn="tl">
                    <a:srgbClr val="000000">
                      <a:alpha val="43137"/>
                    </a:srgbClr>
                  </a:outerShdw>
                </a:effectLst>
                <a:latin typeface="Comic Sans MS" pitchFamily="66" charset="0"/>
                <a:cs typeface="Times New Roman" pitchFamily="18" charset="0"/>
              </a:rPr>
              <a:t>ESTRUCTURA ORGANIZACIONAL</a:t>
            </a:r>
            <a:endParaRPr lang="es-MX" sz="3600" dirty="0">
              <a:solidFill>
                <a:schemeClr val="bg1">
                  <a:lumMod val="50000"/>
                </a:schemeClr>
              </a:solidFill>
              <a:effectLst>
                <a:outerShdw blurRad="38100" dist="38100" dir="2700000" algn="tl">
                  <a:srgbClr val="000000">
                    <a:alpha val="43137"/>
                  </a:srgbClr>
                </a:outerShdw>
              </a:effectLst>
            </a:endParaRPr>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17  </a:t>
            </a:r>
            <a:endParaRPr lang="es-ES" altLang="en-US" dirty="0"/>
          </a:p>
        </p:txBody>
      </p:sp>
      <p:pic>
        <p:nvPicPr>
          <p:cNvPr id="2" name="Imagen 1"/>
          <p:cNvPicPr>
            <a:picLocks noChangeAspect="1"/>
          </p:cNvPicPr>
          <p:nvPr/>
        </p:nvPicPr>
        <p:blipFill>
          <a:blip r:embed="rId2"/>
          <a:stretch>
            <a:fillRect/>
          </a:stretch>
        </p:blipFill>
        <p:spPr>
          <a:xfrm>
            <a:off x="3120445" y="5188783"/>
            <a:ext cx="2971800" cy="1543050"/>
          </a:xfrm>
          <a:prstGeom prst="rect">
            <a:avLst/>
          </a:prstGeom>
        </p:spPr>
      </p:pic>
    </p:spTree>
    <p:extLst>
      <p:ext uri="{BB962C8B-B14F-4D97-AF65-F5344CB8AC3E}">
        <p14:creationId xmlns:p14="http://schemas.microsoft.com/office/powerpoint/2010/main" val="2611676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7477125" cy="749325"/>
          </a:xfrm>
        </p:spPr>
        <p:txBody>
          <a:bodyPr>
            <a:normAutofit/>
          </a:bodyPr>
          <a:lstStyle/>
          <a:p>
            <a:pPr algn="ctr"/>
            <a:r>
              <a:rPr lang="es-MX" dirty="0" smtClean="0">
                <a:solidFill>
                  <a:srgbClr val="0070C0"/>
                </a:solidFill>
              </a:rPr>
              <a:t>ÍNDICE</a:t>
            </a:r>
            <a:endParaRPr lang="es-MX" dirty="0">
              <a:solidFill>
                <a:srgbClr val="0070C0"/>
              </a:solidFill>
            </a:endParaRPr>
          </a:p>
        </p:txBody>
      </p:sp>
      <p:sp>
        <p:nvSpPr>
          <p:cNvPr id="4" name="3 Marcador de texto"/>
          <p:cNvSpPr>
            <a:spLocks noGrp="1"/>
          </p:cNvSpPr>
          <p:nvPr>
            <p:ph type="body" sz="half" idx="2"/>
          </p:nvPr>
        </p:nvSpPr>
        <p:spPr>
          <a:xfrm>
            <a:off x="323528" y="1422068"/>
            <a:ext cx="8280920" cy="4887252"/>
          </a:xfrm>
        </p:spPr>
        <p:txBody>
          <a:bodyPr>
            <a:normAutofit fontScale="92500" lnSpcReduction="20000"/>
          </a:bodyPr>
          <a:lstStyle/>
          <a:p>
            <a:pPr marL="114300" indent="0">
              <a:buNone/>
            </a:pPr>
            <a:r>
              <a:rPr lang="es-MX" dirty="0" smtClean="0"/>
              <a:t>Mapa curricular					                                                    1</a:t>
            </a:r>
          </a:p>
          <a:p>
            <a:pPr marL="114300" indent="0">
              <a:buNone/>
            </a:pPr>
            <a:r>
              <a:rPr lang="es-MX" dirty="0" smtClean="0"/>
              <a:t> Programa de estudios por competencias                    	                   2</a:t>
            </a:r>
          </a:p>
          <a:p>
            <a:pPr marL="114300" indent="0">
              <a:buNone/>
            </a:pPr>
            <a:r>
              <a:rPr lang="es-MX" dirty="0" smtClean="0"/>
              <a:t>Estructura capitular                                             	             </a:t>
            </a:r>
            <a:r>
              <a:rPr lang="es-MX" dirty="0"/>
              <a:t>    </a:t>
            </a:r>
            <a:r>
              <a:rPr lang="es-MX" dirty="0" smtClean="0"/>
              <a:t>                   3</a:t>
            </a:r>
          </a:p>
          <a:p>
            <a:pPr marL="114300" indent="0">
              <a:buNone/>
            </a:pPr>
            <a:r>
              <a:rPr lang="es-MX" dirty="0" smtClean="0"/>
              <a:t>Propósito </a:t>
            </a:r>
            <a:r>
              <a:rPr lang="es-MX" dirty="0"/>
              <a:t>general                                                </a:t>
            </a:r>
            <a:r>
              <a:rPr lang="es-MX" dirty="0" smtClean="0"/>
              <a:t>                                        4             </a:t>
            </a:r>
            <a:endParaRPr lang="es-MX" dirty="0"/>
          </a:p>
          <a:p>
            <a:pPr marL="114300" indent="0">
              <a:buNone/>
            </a:pPr>
            <a:r>
              <a:rPr lang="es-MX" dirty="0" smtClean="0"/>
              <a:t>Objetivo de la Unidad de Aprendizaje                                                5</a:t>
            </a:r>
          </a:p>
          <a:p>
            <a:pPr marL="114300" indent="0">
              <a:buNone/>
            </a:pPr>
            <a:r>
              <a:rPr lang="es-MX" dirty="0" smtClean="0"/>
              <a:t>Guión explicativo                                                                                        6</a:t>
            </a:r>
          </a:p>
          <a:p>
            <a:pPr marL="114300" indent="0">
              <a:buNone/>
            </a:pPr>
            <a:r>
              <a:rPr lang="es-MX" dirty="0" smtClean="0"/>
              <a:t>Sugerencias y momento de uso                                                           7</a:t>
            </a:r>
          </a:p>
          <a:p>
            <a:pPr marL="114300" indent="0">
              <a:buNone/>
            </a:pPr>
            <a:r>
              <a:rPr lang="es-MX" dirty="0" smtClean="0"/>
              <a:t>Introducción al tema                                                                                 8           </a:t>
            </a:r>
          </a:p>
          <a:p>
            <a:pPr marL="114300" indent="0">
              <a:buNone/>
            </a:pPr>
            <a:r>
              <a:rPr lang="es-MX" dirty="0" smtClean="0"/>
              <a:t>Proceso Administrativo		                                                          11</a:t>
            </a:r>
          </a:p>
          <a:p>
            <a:pPr marL="114300" indent="0">
              <a:buNone/>
            </a:pPr>
            <a:r>
              <a:rPr lang="es-MX" dirty="0" smtClean="0"/>
              <a:t>Management </a:t>
            </a:r>
            <a:r>
              <a:rPr lang="es-MX" dirty="0" err="1" smtClean="0"/>
              <a:t>Functions</a:t>
            </a:r>
            <a:r>
              <a:rPr lang="es-MX" dirty="0" smtClean="0"/>
              <a:t>                                                                        27</a:t>
            </a:r>
          </a:p>
          <a:p>
            <a:pPr marL="114300" indent="0">
              <a:buNone/>
            </a:pPr>
            <a:r>
              <a:rPr lang="es-MX" dirty="0" smtClean="0"/>
              <a:t>Fuentes de Consulta                                                                               34</a:t>
            </a:r>
          </a:p>
          <a:p>
            <a:pPr marL="114300" indent="0">
              <a:buNone/>
            </a:pPr>
            <a:endParaRPr lang="es-MX" dirty="0"/>
          </a:p>
        </p:txBody>
      </p:sp>
      <p:sp>
        <p:nvSpPr>
          <p:cNvPr id="3" name="2 CuadroTexto"/>
          <p:cNvSpPr txBox="1"/>
          <p:nvPr/>
        </p:nvSpPr>
        <p:spPr>
          <a:xfrm>
            <a:off x="6509944" y="1052736"/>
            <a:ext cx="1224136" cy="307777"/>
          </a:xfrm>
          <a:prstGeom prst="rect">
            <a:avLst/>
          </a:prstGeom>
          <a:noFill/>
          <a:ln>
            <a:solidFill>
              <a:schemeClr val="accent1"/>
            </a:solidFill>
          </a:ln>
        </p:spPr>
        <p:txBody>
          <a:bodyPr wrap="square" rtlCol="0">
            <a:spAutoFit/>
          </a:bodyPr>
          <a:lstStyle/>
          <a:p>
            <a:r>
              <a:rPr lang="es-MX" sz="1400" dirty="0" smtClean="0"/>
              <a:t>diapositiva</a:t>
            </a:r>
            <a:endParaRPr lang="es-MX" sz="1400" dirty="0"/>
          </a:p>
        </p:txBody>
      </p:sp>
    </p:spTree>
    <p:extLst>
      <p:ext uri="{BB962C8B-B14F-4D97-AF65-F5344CB8AC3E}">
        <p14:creationId xmlns:p14="http://schemas.microsoft.com/office/powerpoint/2010/main" val="950269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p:cNvSpPr>
            <a:spLocks noGrp="1" noChangeArrowheads="1"/>
          </p:cNvSpPr>
          <p:nvPr>
            <p:ph idx="4294967295"/>
          </p:nvPr>
        </p:nvSpPr>
        <p:spPr>
          <a:xfrm>
            <a:off x="1331640" y="1124744"/>
            <a:ext cx="7128792" cy="4968552"/>
          </a:xfrm>
          <a:prstGeom prst="rect">
            <a:avLst/>
          </a:prstGeom>
        </p:spPr>
        <p:txBody>
          <a:bodyPr>
            <a:normAutofit lnSpcReduction="10000"/>
          </a:bodyPr>
          <a:lstStyle/>
          <a:p>
            <a:pPr>
              <a:buFont typeface="Wingdings" pitchFamily="2" charset="2"/>
              <a:buNone/>
            </a:pPr>
            <a:r>
              <a:rPr lang="es-ES_tradnl" sz="2800" dirty="0">
                <a:cs typeface="Times New Roman" pitchFamily="18" charset="0"/>
              </a:rPr>
              <a:t>	</a:t>
            </a:r>
            <a:r>
              <a:rPr lang="es-ES" sz="4800" dirty="0">
                <a:cs typeface="Times New Roman" pitchFamily="18" charset="0"/>
              </a:rPr>
              <a:t>ESTA ESTRUCTURA DEBE DISEÑARSE PARA DETERMINAR </a:t>
            </a:r>
            <a:r>
              <a:rPr lang="es-ES" sz="4800" b="1" i="1" dirty="0">
                <a:solidFill>
                  <a:srgbClr val="FFC000"/>
                </a:solidFill>
                <a:cs typeface="Times New Roman" pitchFamily="18" charset="0"/>
              </a:rPr>
              <a:t>QUIÉN</a:t>
            </a:r>
            <a:r>
              <a:rPr lang="es-ES" sz="4800" dirty="0">
                <a:solidFill>
                  <a:srgbClr val="FFC000"/>
                </a:solidFill>
                <a:cs typeface="Times New Roman" pitchFamily="18" charset="0"/>
              </a:rPr>
              <a:t> </a:t>
            </a:r>
            <a:r>
              <a:rPr lang="es-ES" sz="4800" dirty="0">
                <a:cs typeface="Times New Roman" pitchFamily="18" charset="0"/>
              </a:rPr>
              <a:t>REALIZARÁ </a:t>
            </a:r>
            <a:r>
              <a:rPr lang="es-ES" sz="4800" b="1" i="1" dirty="0">
                <a:solidFill>
                  <a:srgbClr val="00B050"/>
                </a:solidFill>
                <a:cs typeface="Times New Roman" pitchFamily="18" charset="0"/>
              </a:rPr>
              <a:t>CUÁLES</a:t>
            </a:r>
            <a:r>
              <a:rPr lang="es-ES" sz="4800" dirty="0">
                <a:cs typeface="Times New Roman" pitchFamily="18" charset="0"/>
              </a:rPr>
              <a:t> TAREAS Y </a:t>
            </a:r>
            <a:r>
              <a:rPr lang="es-ES" sz="4800" b="1" i="1" dirty="0">
                <a:solidFill>
                  <a:srgbClr val="0070C0"/>
                </a:solidFill>
                <a:cs typeface="Times New Roman" pitchFamily="18" charset="0"/>
              </a:rPr>
              <a:t>QUIÉN</a:t>
            </a:r>
            <a:r>
              <a:rPr lang="es-ES" sz="4800" dirty="0">
                <a:cs typeface="Times New Roman" pitchFamily="18" charset="0"/>
              </a:rPr>
              <a:t> SERÁ RESPONSABLE DE </a:t>
            </a:r>
            <a:r>
              <a:rPr lang="es-ES" sz="4800" b="1" i="1" dirty="0">
                <a:solidFill>
                  <a:srgbClr val="FF0000"/>
                </a:solidFill>
                <a:cs typeface="Times New Roman" pitchFamily="18" charset="0"/>
              </a:rPr>
              <a:t>QUÉ</a:t>
            </a:r>
            <a:r>
              <a:rPr lang="es-ES" sz="4800" dirty="0">
                <a:solidFill>
                  <a:srgbClr val="FF0000"/>
                </a:solidFill>
                <a:cs typeface="Times New Roman" pitchFamily="18" charset="0"/>
              </a:rPr>
              <a:t> </a:t>
            </a:r>
            <a:r>
              <a:rPr lang="es-ES" sz="4800" dirty="0">
                <a:cs typeface="Times New Roman" pitchFamily="18" charset="0"/>
              </a:rPr>
              <a:t>RESULTADOS.</a:t>
            </a:r>
          </a:p>
          <a:p>
            <a:pPr>
              <a:buFont typeface="Wingdings" pitchFamily="2" charset="2"/>
              <a:buNone/>
            </a:pPr>
            <a:endParaRPr lang="es-ES" sz="28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18  </a:t>
            </a:r>
            <a:endParaRPr lang="es-ES" altLang="en-US" dirty="0"/>
          </a:p>
        </p:txBody>
      </p:sp>
    </p:spTree>
    <p:extLst>
      <p:ext uri="{BB962C8B-B14F-4D97-AF65-F5344CB8AC3E}">
        <p14:creationId xmlns:p14="http://schemas.microsoft.com/office/powerpoint/2010/main" val="14113423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4294967295"/>
          </p:nvPr>
        </p:nvSpPr>
        <p:spPr>
          <a:xfrm>
            <a:off x="1031839" y="332656"/>
            <a:ext cx="8136904" cy="5189407"/>
          </a:xfrm>
          <a:prstGeom prst="rect">
            <a:avLst/>
          </a:prstGeom>
        </p:spPr>
        <p:txBody>
          <a:bodyPr>
            <a:noAutofit/>
          </a:bodyPr>
          <a:lstStyle/>
          <a:p>
            <a:pPr>
              <a:buNone/>
            </a:pPr>
            <a:r>
              <a:rPr lang="es-ES" sz="2800" dirty="0" smtClean="0">
                <a:latin typeface="Comic Sans MS" pitchFamily="66" charset="0"/>
                <a:cs typeface="Arial" pitchFamily="34" charset="0"/>
              </a:rPr>
              <a:t>	Proceso de coordinar los componentes o recursos internos de la organización (</a:t>
            </a:r>
            <a:r>
              <a:rPr lang="es-ES" sz="2800" dirty="0" smtClean="0">
                <a:effectLst>
                  <a:outerShdw blurRad="38100" dist="38100" dir="2700000" algn="tl">
                    <a:srgbClr val="000000">
                      <a:alpha val="43137"/>
                    </a:srgbClr>
                  </a:outerShdw>
                </a:effectLst>
                <a:latin typeface="Comic Sans MS" pitchFamily="66" charset="0"/>
                <a:cs typeface="Arial" pitchFamily="34" charset="0"/>
              </a:rPr>
              <a:t>Humanos, Financieros, Tecnológicos, Materiales</a:t>
            </a:r>
            <a:r>
              <a:rPr lang="es-ES" sz="2800" dirty="0" smtClean="0">
                <a:latin typeface="Comic Sans MS" pitchFamily="66" charset="0"/>
                <a:cs typeface="Arial" pitchFamily="34" charset="0"/>
              </a:rPr>
              <a:t>) y mediante el cual se asegura contar con suficiente de cada uno de ellos de acuerdo a los objetivos de la organización. </a:t>
            </a:r>
          </a:p>
          <a:p>
            <a:pPr>
              <a:buNone/>
            </a:pPr>
            <a:endParaRPr lang="es-ES" sz="700" dirty="0" smtClean="0">
              <a:latin typeface="Bookman Old Style" pitchFamily="18" charset="0"/>
              <a:cs typeface="Arial" pitchFamily="34" charset="0"/>
            </a:endParaRPr>
          </a:p>
          <a:p>
            <a:pPr>
              <a:buNone/>
            </a:pPr>
            <a:r>
              <a:rPr lang="es-ES" sz="1000" dirty="0" smtClean="0">
                <a:latin typeface="Bookman Old Style" pitchFamily="18" charset="0"/>
                <a:cs typeface="Arial" pitchFamily="34" charset="0"/>
              </a:rPr>
              <a:t>   </a:t>
            </a:r>
            <a:endParaRPr lang="es-ES" sz="1000" dirty="0"/>
          </a:p>
        </p:txBody>
      </p:sp>
      <p:sp>
        <p:nvSpPr>
          <p:cNvPr id="5" name="Rectangle 2"/>
          <p:cNvSpPr txBox="1">
            <a:spLocks noChangeArrowheads="1"/>
          </p:cNvSpPr>
          <p:nvPr/>
        </p:nvSpPr>
        <p:spPr>
          <a:xfrm>
            <a:off x="1031839" y="0"/>
            <a:ext cx="6156176" cy="990600"/>
          </a:xfrm>
          <a:prstGeom prst="rect">
            <a:avLst/>
          </a:prstGeom>
          <a:solidFill>
            <a:srgbClr val="FF66FF"/>
          </a:solidFill>
          <a:ln>
            <a:solidFill>
              <a:schemeClr val="accent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s-ES_tradnl" sz="6600" dirty="0" smtClean="0">
                <a:solidFill>
                  <a:schemeClr val="bg1">
                    <a:lumMod val="85000"/>
                  </a:schemeClr>
                </a:solidFill>
                <a:latin typeface="Lucida Sans Typewriter" pitchFamily="49" charset="0"/>
                <a:cs typeface="Arial" pitchFamily="34" charset="0"/>
              </a:rPr>
              <a:t>INTEGRACIÓN</a:t>
            </a:r>
            <a:endParaRPr lang="es-ES" sz="6600" dirty="0">
              <a:solidFill>
                <a:schemeClr val="bg1">
                  <a:lumMod val="85000"/>
                </a:schemeClr>
              </a:solidFill>
              <a:latin typeface="Lucida Sans Typewriter" pitchFamily="49" charset="0"/>
              <a:cs typeface="Arial" pitchFamily="34" charset="0"/>
            </a:endParaRPr>
          </a:p>
        </p:txBody>
      </p:sp>
      <p:sp>
        <p:nvSpPr>
          <p:cNvPr id="3" name="2 CuadroTexto"/>
          <p:cNvSpPr txBox="1"/>
          <p:nvPr/>
        </p:nvSpPr>
        <p:spPr>
          <a:xfrm>
            <a:off x="6091945" y="4137674"/>
            <a:ext cx="3024336" cy="307777"/>
          </a:xfrm>
          <a:prstGeom prst="rect">
            <a:avLst/>
          </a:prstGeom>
          <a:noFill/>
        </p:spPr>
        <p:txBody>
          <a:bodyPr wrap="square" rtlCol="0">
            <a:spAutoFit/>
          </a:bodyPr>
          <a:lstStyle/>
          <a:p>
            <a:r>
              <a:rPr lang="es-ES" sz="1400" dirty="0">
                <a:latin typeface="Arial" pitchFamily="34" charset="0"/>
                <a:cs typeface="Arial" pitchFamily="34" charset="0"/>
              </a:rPr>
              <a:t>(</a:t>
            </a:r>
            <a:r>
              <a:rPr lang="es-ES" sz="1400" dirty="0" err="1">
                <a:latin typeface="Arial" pitchFamily="34" charset="0"/>
                <a:cs typeface="Arial" pitchFamily="34" charset="0"/>
              </a:rPr>
              <a:t>Robbins</a:t>
            </a:r>
            <a:r>
              <a:rPr lang="es-ES" sz="1400" dirty="0">
                <a:latin typeface="Arial" pitchFamily="34" charset="0"/>
                <a:cs typeface="Arial" pitchFamily="34" charset="0"/>
              </a:rPr>
              <a:t>, </a:t>
            </a:r>
            <a:r>
              <a:rPr lang="es-ES" sz="1400" dirty="0" smtClean="0">
                <a:latin typeface="Arial" pitchFamily="34" charset="0"/>
                <a:cs typeface="Arial" pitchFamily="34" charset="0"/>
              </a:rPr>
              <a:t>2010:210)</a:t>
            </a:r>
            <a:endParaRPr lang="es-MX" sz="1400" dirty="0"/>
          </a:p>
        </p:txBody>
      </p:sp>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19  </a:t>
            </a:r>
            <a:endParaRPr lang="es-ES" altLang="en-US" dirty="0"/>
          </a:p>
        </p:txBody>
      </p:sp>
      <p:pic>
        <p:nvPicPr>
          <p:cNvPr id="2" name="Imagen 1"/>
          <p:cNvPicPr>
            <a:picLocks noChangeAspect="1"/>
          </p:cNvPicPr>
          <p:nvPr/>
        </p:nvPicPr>
        <p:blipFill>
          <a:blip r:embed="rId2"/>
          <a:stretch>
            <a:fillRect/>
          </a:stretch>
        </p:blipFill>
        <p:spPr>
          <a:xfrm>
            <a:off x="1593552" y="4507006"/>
            <a:ext cx="2495550" cy="1838325"/>
          </a:xfrm>
          <a:prstGeom prst="rect">
            <a:avLst/>
          </a:prstGeom>
        </p:spPr>
      </p:pic>
    </p:spTree>
    <p:extLst>
      <p:ext uri="{BB962C8B-B14F-4D97-AF65-F5344CB8AC3E}">
        <p14:creationId xmlns:p14="http://schemas.microsoft.com/office/powerpoint/2010/main" val="54762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ChangeArrowheads="1"/>
          </p:cNvSpPr>
          <p:nvPr/>
        </p:nvSpPr>
        <p:spPr bwMode="auto">
          <a:xfrm>
            <a:off x="1016643" y="3467100"/>
            <a:ext cx="1676400" cy="1143000"/>
          </a:xfrm>
          <a:prstGeom prst="flowChartPunchedTape">
            <a:avLst/>
          </a:prstGeom>
          <a:solidFill>
            <a:srgbClr val="00FF00"/>
          </a:solidFill>
          <a:ln w="9525">
            <a:solidFill>
              <a:srgbClr val="000000"/>
            </a:solidFill>
            <a:miter lim="800000"/>
            <a:headEnd/>
            <a:tailEnd/>
          </a:ln>
        </p:spPr>
        <p:txBody>
          <a:bodyPr/>
          <a:lstStyle/>
          <a:p>
            <a:pPr eaLnBrk="0" hangingPunct="0"/>
            <a:r>
              <a:rPr lang="es-ES" sz="1200">
                <a:latin typeface="Bookman Old Style" pitchFamily="18" charset="0"/>
              </a:rPr>
              <a:t>REQUERIMIENTOS DE FUERZA DE TRABAJO</a:t>
            </a:r>
            <a:endParaRPr lang="es-ES" sz="1200"/>
          </a:p>
        </p:txBody>
      </p:sp>
      <p:sp>
        <p:nvSpPr>
          <p:cNvPr id="18435" name="AutoShape 3"/>
          <p:cNvSpPr>
            <a:spLocks noChangeArrowheads="1"/>
          </p:cNvSpPr>
          <p:nvPr/>
        </p:nvSpPr>
        <p:spPr bwMode="auto">
          <a:xfrm>
            <a:off x="5121277" y="5034590"/>
            <a:ext cx="1676400" cy="1143000"/>
          </a:xfrm>
          <a:prstGeom prst="flowChartPunchedTape">
            <a:avLst/>
          </a:prstGeom>
          <a:solidFill>
            <a:srgbClr val="00FFFF"/>
          </a:solidFill>
          <a:ln w="9525">
            <a:solidFill>
              <a:srgbClr val="000000"/>
            </a:solidFill>
            <a:miter lim="800000"/>
            <a:headEnd/>
            <a:tailEnd/>
          </a:ln>
        </p:spPr>
        <p:txBody>
          <a:bodyPr/>
          <a:lstStyle/>
          <a:p>
            <a:pPr eaLnBrk="0" hangingPunct="0"/>
            <a:r>
              <a:rPr lang="es-ES" sz="1200" dirty="0">
                <a:latin typeface="Bookman Old Style" pitchFamily="18" charset="0"/>
              </a:rPr>
              <a:t>INVENTARIO DE PERSONAS DISPONIBLES</a:t>
            </a:r>
            <a:endParaRPr lang="es-ES" sz="1200" dirty="0"/>
          </a:p>
        </p:txBody>
      </p:sp>
      <p:sp>
        <p:nvSpPr>
          <p:cNvPr id="18436" name="AutoShape 4"/>
          <p:cNvSpPr>
            <a:spLocks noChangeArrowheads="1"/>
          </p:cNvSpPr>
          <p:nvPr/>
        </p:nvSpPr>
        <p:spPr bwMode="auto">
          <a:xfrm>
            <a:off x="7315200" y="4152900"/>
            <a:ext cx="1524000" cy="1181100"/>
          </a:xfrm>
          <a:prstGeom prst="flowChartPunchedTape">
            <a:avLst/>
          </a:prstGeom>
          <a:solidFill>
            <a:srgbClr val="FF99FF"/>
          </a:solidFill>
          <a:ln w="9525">
            <a:solidFill>
              <a:srgbClr val="000000"/>
            </a:solidFill>
            <a:miter lim="800000"/>
            <a:headEnd/>
            <a:tailEnd/>
          </a:ln>
        </p:spPr>
        <p:txBody>
          <a:bodyPr/>
          <a:lstStyle/>
          <a:p>
            <a:pPr eaLnBrk="0" hangingPunct="0"/>
            <a:r>
              <a:rPr lang="es-ES" sz="1200">
                <a:latin typeface="Bookman Old Style" pitchFamily="18" charset="0"/>
              </a:rPr>
              <a:t>CONTRATACIÓN E INDUCCIÓN</a:t>
            </a:r>
          </a:p>
        </p:txBody>
      </p:sp>
      <p:sp>
        <p:nvSpPr>
          <p:cNvPr id="18437" name="AutoShape 5"/>
          <p:cNvSpPr>
            <a:spLocks noChangeArrowheads="1"/>
          </p:cNvSpPr>
          <p:nvPr/>
        </p:nvSpPr>
        <p:spPr bwMode="auto">
          <a:xfrm>
            <a:off x="725860" y="4933950"/>
            <a:ext cx="1524000" cy="800100"/>
          </a:xfrm>
          <a:prstGeom prst="flowChartPunchedTape">
            <a:avLst/>
          </a:prstGeom>
          <a:solidFill>
            <a:srgbClr val="CCCC00"/>
          </a:solidFill>
          <a:ln w="9525">
            <a:solidFill>
              <a:srgbClr val="000000"/>
            </a:solidFill>
            <a:miter lim="800000"/>
            <a:headEnd/>
            <a:tailEnd/>
          </a:ln>
        </p:spPr>
        <p:txBody>
          <a:bodyPr/>
          <a:lstStyle/>
          <a:p>
            <a:pPr eaLnBrk="0" hangingPunct="0"/>
            <a:r>
              <a:rPr lang="es-ES" sz="1200">
                <a:latin typeface="Bookman Old Style" pitchFamily="18" charset="0"/>
              </a:rPr>
              <a:t>ASCENSOS</a:t>
            </a:r>
            <a:endParaRPr lang="es-ES_tradnl" sz="1200">
              <a:latin typeface="Bookman Old Style" pitchFamily="18" charset="0"/>
            </a:endParaRPr>
          </a:p>
          <a:p>
            <a:pPr eaLnBrk="0" hangingPunct="0"/>
            <a:r>
              <a:rPr lang="es-ES_tradnl" sz="1200">
                <a:latin typeface="Bookman Old Style" pitchFamily="18" charset="0"/>
              </a:rPr>
              <a:t>TRASLADOS</a:t>
            </a:r>
            <a:endParaRPr lang="es-ES" sz="1200"/>
          </a:p>
        </p:txBody>
      </p:sp>
      <p:sp>
        <p:nvSpPr>
          <p:cNvPr id="18438" name="AutoShape 6"/>
          <p:cNvSpPr>
            <a:spLocks noChangeArrowheads="1"/>
          </p:cNvSpPr>
          <p:nvPr/>
        </p:nvSpPr>
        <p:spPr bwMode="auto">
          <a:xfrm>
            <a:off x="3429000" y="2438400"/>
            <a:ext cx="1752600" cy="1028700"/>
          </a:xfrm>
          <a:prstGeom prst="flowChartPunchedTape">
            <a:avLst/>
          </a:prstGeom>
          <a:solidFill>
            <a:srgbClr val="FFFF00"/>
          </a:solidFill>
          <a:ln w="9525">
            <a:solidFill>
              <a:srgbClr val="000000"/>
            </a:solidFill>
            <a:miter lim="800000"/>
            <a:headEnd/>
            <a:tailEnd/>
          </a:ln>
        </p:spPr>
        <p:txBody>
          <a:bodyPr/>
          <a:lstStyle/>
          <a:p>
            <a:pPr eaLnBrk="0" hangingPunct="0"/>
            <a:r>
              <a:rPr lang="es-ES" sz="1200">
                <a:latin typeface="Bookman Old Style" pitchFamily="18" charset="0"/>
              </a:rPr>
              <a:t>RECLUTAMIENTO Y SELECCIÓN</a:t>
            </a:r>
            <a:endParaRPr lang="es-ES" sz="1200"/>
          </a:p>
        </p:txBody>
      </p:sp>
      <p:sp>
        <p:nvSpPr>
          <p:cNvPr id="18439" name="AutoShape 7"/>
          <p:cNvSpPr>
            <a:spLocks noChangeArrowheads="1"/>
          </p:cNvSpPr>
          <p:nvPr/>
        </p:nvSpPr>
        <p:spPr bwMode="auto">
          <a:xfrm>
            <a:off x="5867400" y="3048000"/>
            <a:ext cx="1447800" cy="1104900"/>
          </a:xfrm>
          <a:prstGeom prst="flowChartPunchedTape">
            <a:avLst/>
          </a:prstGeom>
          <a:solidFill>
            <a:schemeClr val="accent1">
              <a:lumMod val="60000"/>
              <a:lumOff val="40000"/>
            </a:schemeClr>
          </a:solidFill>
          <a:ln w="9525">
            <a:solidFill>
              <a:srgbClr val="000000"/>
            </a:solidFill>
            <a:miter lim="800000"/>
            <a:headEnd/>
            <a:tailEnd/>
          </a:ln>
        </p:spPr>
        <p:txBody>
          <a:bodyPr/>
          <a:lstStyle/>
          <a:p>
            <a:pPr eaLnBrk="0" hangingPunct="0"/>
            <a:r>
              <a:rPr lang="es-ES" sz="1200">
                <a:latin typeface="Bookman Old Style" pitchFamily="18" charset="0"/>
              </a:rPr>
              <a:t>EVALUACIÓN DE DESEMPEÑO</a:t>
            </a:r>
            <a:endParaRPr lang="es-ES" sz="1200"/>
          </a:p>
        </p:txBody>
      </p:sp>
      <p:sp>
        <p:nvSpPr>
          <p:cNvPr id="18440" name="AutoShape 8"/>
          <p:cNvSpPr>
            <a:spLocks noChangeArrowheads="1"/>
          </p:cNvSpPr>
          <p:nvPr/>
        </p:nvSpPr>
        <p:spPr bwMode="auto">
          <a:xfrm>
            <a:off x="611560" y="2001350"/>
            <a:ext cx="1752600" cy="952500"/>
          </a:xfrm>
          <a:prstGeom prst="flowChartPunchedTape">
            <a:avLst/>
          </a:prstGeom>
          <a:solidFill>
            <a:srgbClr val="9999FF"/>
          </a:solidFill>
          <a:ln w="9525">
            <a:solidFill>
              <a:srgbClr val="000000"/>
            </a:solidFill>
            <a:miter lim="800000"/>
            <a:headEnd/>
            <a:tailEnd/>
          </a:ln>
        </p:spPr>
        <p:txBody>
          <a:bodyPr/>
          <a:lstStyle/>
          <a:p>
            <a:pPr eaLnBrk="0" hangingPunct="0"/>
            <a:r>
              <a:rPr lang="es-ES" sz="1200">
                <a:latin typeface="Bookman Old Style" pitchFamily="18" charset="0"/>
              </a:rPr>
              <a:t>CAPACITACIÓN, DESARROLLO</a:t>
            </a:r>
            <a:endParaRPr lang="es-ES" sz="1200"/>
          </a:p>
        </p:txBody>
      </p:sp>
      <p:sp>
        <p:nvSpPr>
          <p:cNvPr id="18441" name="AutoShape 9"/>
          <p:cNvSpPr>
            <a:spLocks noChangeArrowheads="1"/>
          </p:cNvSpPr>
          <p:nvPr/>
        </p:nvSpPr>
        <p:spPr bwMode="auto">
          <a:xfrm>
            <a:off x="3352800" y="3810000"/>
            <a:ext cx="1752600" cy="1028700"/>
          </a:xfrm>
          <a:prstGeom prst="flowChartPunchedTape">
            <a:avLst/>
          </a:prstGeom>
          <a:solidFill>
            <a:srgbClr val="FF99FF"/>
          </a:solidFill>
          <a:ln w="9525">
            <a:solidFill>
              <a:srgbClr val="000000"/>
            </a:solidFill>
            <a:miter lim="800000"/>
            <a:headEnd/>
            <a:tailEnd/>
          </a:ln>
        </p:spPr>
        <p:txBody>
          <a:bodyPr/>
          <a:lstStyle/>
          <a:p>
            <a:pPr eaLnBrk="0" hangingPunct="0"/>
            <a:r>
              <a:rPr lang="es-ES" sz="1200">
                <a:latin typeface="Bookman Old Style" pitchFamily="18" charset="0"/>
              </a:rPr>
              <a:t>SISTEMA DE COMPENSACIÓN</a:t>
            </a:r>
            <a:endParaRPr lang="es-ES" sz="1200"/>
          </a:p>
        </p:txBody>
      </p:sp>
      <p:sp>
        <p:nvSpPr>
          <p:cNvPr id="18442" name="AutoShape 10"/>
          <p:cNvSpPr>
            <a:spLocks noChangeArrowheads="1"/>
          </p:cNvSpPr>
          <p:nvPr/>
        </p:nvSpPr>
        <p:spPr bwMode="auto">
          <a:xfrm>
            <a:off x="2514600" y="5257800"/>
            <a:ext cx="1828800" cy="762000"/>
          </a:xfrm>
          <a:prstGeom prst="flowChartPunchedTape">
            <a:avLst/>
          </a:prstGeom>
          <a:solidFill>
            <a:srgbClr val="FFCC66"/>
          </a:solidFill>
          <a:ln w="9525">
            <a:solidFill>
              <a:srgbClr val="000000"/>
            </a:solidFill>
            <a:miter lim="800000"/>
            <a:headEnd/>
            <a:tailEnd/>
          </a:ln>
        </p:spPr>
        <p:txBody>
          <a:bodyPr/>
          <a:lstStyle/>
          <a:p>
            <a:pPr eaLnBrk="0" hangingPunct="0"/>
            <a:r>
              <a:rPr lang="es-ES" sz="1200">
                <a:latin typeface="Bookman Old Style" pitchFamily="18" charset="0"/>
              </a:rPr>
              <a:t>PLANEACIÓN DE CARRERAS</a:t>
            </a:r>
            <a:endParaRPr lang="es-ES" sz="1200"/>
          </a:p>
        </p:txBody>
      </p:sp>
      <p:sp>
        <p:nvSpPr>
          <p:cNvPr id="2" name="1 CuadroTexto"/>
          <p:cNvSpPr txBox="1"/>
          <p:nvPr/>
        </p:nvSpPr>
        <p:spPr>
          <a:xfrm>
            <a:off x="2617618" y="130076"/>
            <a:ext cx="6401963" cy="1631216"/>
          </a:xfrm>
          <a:prstGeom prst="rect">
            <a:avLst/>
          </a:prstGeom>
          <a:noFill/>
        </p:spPr>
        <p:txBody>
          <a:bodyPr wrap="square" rtlCol="0">
            <a:spAutoFit/>
          </a:bodyPr>
          <a:lstStyle/>
          <a:p>
            <a:r>
              <a:rPr lang="es-ES" sz="2000" u="sng" dirty="0">
                <a:latin typeface="Bookman Old Style" pitchFamily="18" charset="0"/>
                <a:cs typeface="Arial" pitchFamily="34" charset="0"/>
              </a:rPr>
              <a:t>Evidentemente todos los recursos de la organización son </a:t>
            </a:r>
            <a:r>
              <a:rPr lang="es-ES" sz="2000" u="sng" dirty="0" smtClean="0">
                <a:latin typeface="Bookman Old Style" pitchFamily="18" charset="0"/>
                <a:cs typeface="Arial" pitchFamily="34" charset="0"/>
              </a:rPr>
              <a:t>importantes</a:t>
            </a:r>
            <a:r>
              <a:rPr lang="es-ES" sz="2000" u="sng" dirty="0">
                <a:latin typeface="Bookman Old Style" pitchFamily="18" charset="0"/>
                <a:cs typeface="Arial" pitchFamily="34" charset="0"/>
              </a:rPr>
              <a:t>,  sin embargo </a:t>
            </a:r>
            <a:r>
              <a:rPr lang="es-ES" sz="2000" u="sng" dirty="0" smtClean="0">
                <a:latin typeface="Bookman Old Style" pitchFamily="18" charset="0"/>
                <a:cs typeface="Arial" pitchFamily="34" charset="0"/>
              </a:rPr>
              <a:t>por tratarse del  MÁS </a:t>
            </a:r>
            <a:r>
              <a:rPr lang="es-ES" sz="2000" u="sng" dirty="0">
                <a:latin typeface="Bookman Old Style" pitchFamily="18" charset="0"/>
                <a:cs typeface="Arial" pitchFamily="34" charset="0"/>
              </a:rPr>
              <a:t>VALIOSO  se aborda prioritariamente el </a:t>
            </a:r>
            <a:r>
              <a:rPr lang="es-ES" sz="2000" u="sng" dirty="0" smtClean="0">
                <a:latin typeface="Bookman Old Style" pitchFamily="18" charset="0"/>
                <a:cs typeface="Arial" pitchFamily="34" charset="0"/>
              </a:rPr>
              <a:t>HUMANO , cuyas tareas de integración  son:</a:t>
            </a:r>
            <a:endParaRPr lang="es-ES" sz="2000" u="sng" dirty="0">
              <a:cs typeface="Times New Roman" pitchFamily="18" charset="0"/>
            </a:endParaRPr>
          </a:p>
        </p:txBody>
      </p:sp>
      <p:sp>
        <p:nvSpPr>
          <p:cNvPr id="13"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20  </a:t>
            </a:r>
            <a:endParaRPr lang="es-ES" altLang="en-US" dirty="0"/>
          </a:p>
        </p:txBody>
      </p:sp>
      <p:sp>
        <p:nvSpPr>
          <p:cNvPr id="3" name="Rectángulo 2"/>
          <p:cNvSpPr/>
          <p:nvPr/>
        </p:nvSpPr>
        <p:spPr>
          <a:xfrm>
            <a:off x="6873048" y="1590287"/>
            <a:ext cx="1714572" cy="307777"/>
          </a:xfrm>
          <a:prstGeom prst="rect">
            <a:avLst/>
          </a:prstGeom>
        </p:spPr>
        <p:txBody>
          <a:bodyPr wrap="none">
            <a:spAutoFit/>
          </a:bodyPr>
          <a:lstStyle/>
          <a:p>
            <a:r>
              <a:rPr lang="es-MX" sz="1400" dirty="0"/>
              <a:t>Reyes P., A.(2005) </a:t>
            </a:r>
          </a:p>
        </p:txBody>
      </p:sp>
    </p:spTree>
    <p:extLst>
      <p:ext uri="{BB962C8B-B14F-4D97-AF65-F5344CB8AC3E}">
        <p14:creationId xmlns:p14="http://schemas.microsoft.com/office/powerpoint/2010/main" val="20259256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4294967295"/>
          </p:nvPr>
        </p:nvSpPr>
        <p:spPr>
          <a:xfrm>
            <a:off x="899592" y="1052736"/>
            <a:ext cx="7992888" cy="5710514"/>
          </a:xfrm>
          <a:prstGeom prst="rect">
            <a:avLst/>
          </a:prstGeom>
        </p:spPr>
        <p:txBody>
          <a:bodyPr>
            <a:normAutofit/>
          </a:bodyPr>
          <a:lstStyle/>
          <a:p>
            <a:pPr>
              <a:lnSpc>
                <a:spcPct val="90000"/>
              </a:lnSpc>
              <a:buFont typeface="Wingdings" pitchFamily="2" charset="2"/>
              <a:buNone/>
            </a:pPr>
            <a:r>
              <a:rPr lang="es-ES_tradnl" b="1" i="1" dirty="0" smtClean="0">
                <a:latin typeface="Lucida Sans Typewriter" pitchFamily="49" charset="0"/>
                <a:cs typeface="Times New Roman" pitchFamily="18" charset="0"/>
              </a:rPr>
              <a:t>	</a:t>
            </a:r>
          </a:p>
          <a:p>
            <a:pPr>
              <a:lnSpc>
                <a:spcPct val="90000"/>
              </a:lnSpc>
              <a:buFont typeface="Wingdings" pitchFamily="2" charset="2"/>
              <a:buNone/>
            </a:pPr>
            <a:r>
              <a:rPr lang="es-ES_tradnl" sz="2800" b="1" i="1" dirty="0" smtClean="0">
                <a:latin typeface="Lucida Sans Typewriter" pitchFamily="49" charset="0"/>
                <a:cs typeface="Times New Roman" pitchFamily="18" charset="0"/>
              </a:rPr>
              <a:t>	Es la ejecución de los planes de acuerdo con la estructura organizacional, mediante la guía de los esfuerzos de grupo.   </a:t>
            </a:r>
            <a:endParaRPr lang="es-ES_tradnl" b="1" i="1" dirty="0" smtClean="0">
              <a:latin typeface="Lucida Sans Typewriter" pitchFamily="49" charset="0"/>
              <a:cs typeface="Times New Roman" pitchFamily="18" charset="0"/>
            </a:endParaRPr>
          </a:p>
          <a:p>
            <a:pPr>
              <a:lnSpc>
                <a:spcPct val="90000"/>
              </a:lnSpc>
              <a:buFont typeface="Wingdings" pitchFamily="2" charset="2"/>
              <a:buNone/>
            </a:pPr>
            <a:r>
              <a:rPr lang="es-ES_tradnl" b="1" i="1" dirty="0" smtClean="0">
                <a:latin typeface="Lucida Sans Typewriter" pitchFamily="49" charset="0"/>
                <a:cs typeface="Times New Roman" pitchFamily="18" charset="0"/>
              </a:rPr>
              <a:t>	</a:t>
            </a:r>
            <a:r>
              <a:rPr lang="es-ES_tradnl" b="1" i="1" dirty="0" err="1" smtClean="0">
                <a:latin typeface="Lucida Sans Typewriter" pitchFamily="49" charset="0"/>
                <a:cs typeface="Times New Roman" pitchFamily="18" charset="0"/>
              </a:rPr>
              <a:t>Así,los</a:t>
            </a:r>
            <a:r>
              <a:rPr lang="es-ES_tradnl" b="1" i="1" dirty="0" smtClean="0">
                <a:latin typeface="Lucida Sans Typewriter" pitchFamily="49" charset="0"/>
                <a:cs typeface="Times New Roman" pitchFamily="18" charset="0"/>
              </a:rPr>
              <a:t> administradores ayudan a las personas a darse cuenta de </a:t>
            </a:r>
            <a:r>
              <a:rPr lang="es-ES_tradnl" b="1" i="1" dirty="0" smtClean="0">
                <a:solidFill>
                  <a:srgbClr val="7030A0"/>
                </a:solidFill>
                <a:latin typeface="Lucida Sans Typewriter" pitchFamily="49" charset="0"/>
                <a:cs typeface="Times New Roman" pitchFamily="18" charset="0"/>
              </a:rPr>
              <a:t>que pueden satisfacer sus necesidades y utilizar su potencial</a:t>
            </a:r>
            <a:r>
              <a:rPr lang="es-ES_tradnl" b="1" i="1" dirty="0" smtClean="0">
                <a:latin typeface="Lucida Sans Typewriter" pitchFamily="49" charset="0"/>
                <a:cs typeface="Times New Roman" pitchFamily="18" charset="0"/>
              </a:rPr>
              <a:t>, </a:t>
            </a:r>
            <a:r>
              <a:rPr lang="es-ES_tradnl" b="1" i="1" dirty="0" smtClean="0">
                <a:solidFill>
                  <a:srgbClr val="00B0F0"/>
                </a:solidFill>
                <a:latin typeface="Lucida Sans Typewriter" pitchFamily="49" charset="0"/>
                <a:cs typeface="Times New Roman" pitchFamily="18" charset="0"/>
              </a:rPr>
              <a:t>y al mismo tiempo contribuir </a:t>
            </a:r>
            <a:r>
              <a:rPr lang="es-ES_tradnl" b="1" i="1" dirty="0" smtClean="0">
                <a:latin typeface="Lucida Sans Typewriter" pitchFamily="49" charset="0"/>
                <a:cs typeface="Times New Roman" pitchFamily="18" charset="0"/>
              </a:rPr>
              <a:t>al cumplimiento de los propósitos de la organización</a:t>
            </a:r>
            <a:r>
              <a:rPr lang="es-ES_tradnl" sz="3200" b="1" i="1" dirty="0" smtClean="0">
                <a:latin typeface="Lucida Sans Typewriter" pitchFamily="49" charset="0"/>
                <a:cs typeface="Times New Roman" pitchFamily="18" charset="0"/>
              </a:rPr>
              <a:t>.</a:t>
            </a:r>
            <a:r>
              <a:rPr lang="es-ES" dirty="0" smtClean="0"/>
              <a:t> </a:t>
            </a:r>
          </a:p>
          <a:p>
            <a:pPr>
              <a:lnSpc>
                <a:spcPct val="90000"/>
              </a:lnSpc>
              <a:buFont typeface="Wingdings" pitchFamily="2" charset="2"/>
              <a:buNone/>
            </a:pPr>
            <a:endParaRPr lang="es-ES" sz="2800" dirty="0"/>
          </a:p>
        </p:txBody>
      </p:sp>
      <p:sp>
        <p:nvSpPr>
          <p:cNvPr id="5" name="Rectangle 2"/>
          <p:cNvSpPr txBox="1">
            <a:spLocks noChangeArrowheads="1"/>
          </p:cNvSpPr>
          <p:nvPr/>
        </p:nvSpPr>
        <p:spPr>
          <a:xfrm>
            <a:off x="1103979" y="44841"/>
            <a:ext cx="4929661" cy="990600"/>
          </a:xfrm>
          <a:prstGeom prst="rect">
            <a:avLst/>
          </a:prstGeom>
          <a:solidFill>
            <a:srgbClr val="FF0000"/>
          </a:solidFill>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s-ES_tradnl" sz="6600" dirty="0" smtClean="0">
                <a:solidFill>
                  <a:schemeClr val="bg1">
                    <a:lumMod val="85000"/>
                  </a:schemeClr>
                </a:solidFill>
                <a:latin typeface="Lucida Sans Typewriter" pitchFamily="49" charset="0"/>
                <a:cs typeface="Arial" pitchFamily="34" charset="0"/>
              </a:rPr>
              <a:t>DIRECCIÓN</a:t>
            </a:r>
            <a:endParaRPr lang="es-ES" sz="6600" dirty="0">
              <a:solidFill>
                <a:schemeClr val="bg1">
                  <a:lumMod val="85000"/>
                </a:schemeClr>
              </a:solidFill>
              <a:latin typeface="Lucida Sans Typewriter" pitchFamily="49" charset="0"/>
              <a:cs typeface="Arial" pitchFamily="34" charset="0"/>
            </a:endParaRPr>
          </a:p>
        </p:txBody>
      </p:sp>
      <p:sp>
        <p:nvSpPr>
          <p:cNvPr id="8" name="7 Rectángulo"/>
          <p:cNvSpPr/>
          <p:nvPr/>
        </p:nvSpPr>
        <p:spPr>
          <a:xfrm>
            <a:off x="7160914" y="5287396"/>
            <a:ext cx="1685077" cy="307777"/>
          </a:xfrm>
          <a:prstGeom prst="rect">
            <a:avLst/>
          </a:prstGeom>
        </p:spPr>
        <p:txBody>
          <a:bodyPr wrap="none">
            <a:spAutoFit/>
          </a:bodyPr>
          <a:lstStyle/>
          <a:p>
            <a:r>
              <a:rPr lang="es-ES_tradnl" sz="1400" dirty="0">
                <a:latin typeface="Arial" pitchFamily="34" charset="0"/>
                <a:cs typeface="Arial" pitchFamily="34" charset="0"/>
              </a:rPr>
              <a:t>(</a:t>
            </a:r>
            <a:r>
              <a:rPr lang="es-ES_tradnl" sz="1400" dirty="0" err="1">
                <a:latin typeface="Arial" pitchFamily="34" charset="0"/>
                <a:cs typeface="Arial" pitchFamily="34" charset="0"/>
              </a:rPr>
              <a:t>Munch</a:t>
            </a:r>
            <a:r>
              <a:rPr lang="es-ES_tradnl" sz="1400" dirty="0">
                <a:latin typeface="Arial" pitchFamily="34" charset="0"/>
                <a:cs typeface="Arial" pitchFamily="34" charset="0"/>
              </a:rPr>
              <a:t>, </a:t>
            </a:r>
            <a:r>
              <a:rPr lang="es-ES_tradnl" sz="1400" dirty="0" smtClean="0">
                <a:latin typeface="Arial" pitchFamily="34" charset="0"/>
                <a:cs typeface="Arial" pitchFamily="34" charset="0"/>
              </a:rPr>
              <a:t>2010:106)</a:t>
            </a:r>
            <a:endParaRPr lang="es-MX" sz="1400" dirty="0"/>
          </a:p>
        </p:txBody>
      </p:sp>
      <p:sp>
        <p:nvSpPr>
          <p:cNvPr id="3" name="2 CuadroTexto"/>
          <p:cNvSpPr txBox="1"/>
          <p:nvPr/>
        </p:nvSpPr>
        <p:spPr>
          <a:xfrm>
            <a:off x="4572000" y="1628800"/>
            <a:ext cx="2304256" cy="369332"/>
          </a:xfrm>
          <a:prstGeom prst="rect">
            <a:avLst/>
          </a:prstGeom>
          <a:noFill/>
        </p:spPr>
        <p:txBody>
          <a:bodyPr wrap="square" rtlCol="0">
            <a:spAutoFit/>
          </a:bodyPr>
          <a:lstStyle/>
          <a:p>
            <a:endParaRPr lang="es-MX" dirty="0"/>
          </a:p>
        </p:txBody>
      </p:sp>
      <p:sp>
        <p:nvSpPr>
          <p:cNvPr id="4" name="3 Rectángulo"/>
          <p:cNvSpPr/>
          <p:nvPr/>
        </p:nvSpPr>
        <p:spPr>
          <a:xfrm>
            <a:off x="3059832" y="1125813"/>
            <a:ext cx="5947617" cy="523220"/>
          </a:xfrm>
          <a:prstGeom prst="rect">
            <a:avLst/>
          </a:prstGeom>
        </p:spPr>
        <p:txBody>
          <a:bodyPr wrap="square">
            <a:spAutoFit/>
          </a:bodyPr>
          <a:lstStyle/>
          <a:p>
            <a:pPr lvl="0" algn="r" fontAlgn="auto">
              <a:spcAft>
                <a:spcPts val="0"/>
              </a:spcAft>
              <a:buClr>
                <a:srgbClr val="FEA022">
                  <a:lumMod val="75000"/>
                </a:srgbClr>
              </a:buClr>
              <a:buSzPct val="128000"/>
            </a:pPr>
            <a:r>
              <a:rPr lang="es-ES" sz="2800" b="1" dirty="0">
                <a:solidFill>
                  <a:srgbClr val="7030A0"/>
                </a:solidFill>
                <a:effectLst>
                  <a:reflection blurRad="6350" stA="55000" endA="300" endPos="45500" dir="5400000" sy="-100000" algn="bl" rotWithShape="0"/>
                </a:effectLst>
                <a:latin typeface="Blackadder ITC" pitchFamily="82" charset="0"/>
                <a:ea typeface="+mj-ea"/>
                <a:cs typeface="Arial" charset="0"/>
              </a:rPr>
              <a:t>Haga de </a:t>
            </a:r>
            <a:r>
              <a:rPr lang="es-ES" sz="2800" b="1" dirty="0" smtClean="0">
                <a:solidFill>
                  <a:srgbClr val="7030A0"/>
                </a:solidFill>
                <a:effectLst>
                  <a:reflection blurRad="6350" stA="55000" endA="300" endPos="45500" dir="5400000" sy="-100000" algn="bl" rotWithShape="0"/>
                </a:effectLst>
                <a:latin typeface="Blackadder ITC" pitchFamily="82" charset="0"/>
                <a:ea typeface="+mj-ea"/>
                <a:cs typeface="Arial" charset="0"/>
              </a:rPr>
              <a:t>sus colaboradores la </a:t>
            </a:r>
            <a:r>
              <a:rPr lang="es-ES" sz="2800" b="1" dirty="0">
                <a:solidFill>
                  <a:srgbClr val="7030A0"/>
                </a:solidFill>
                <a:effectLst>
                  <a:reflection blurRad="6350" stA="55000" endA="300" endPos="45500" dir="5400000" sy="-100000" algn="bl" rotWithShape="0"/>
                </a:effectLst>
                <a:latin typeface="Blackadder ITC" pitchFamily="82" charset="0"/>
                <a:ea typeface="+mj-ea"/>
                <a:cs typeface="Arial" charset="0"/>
              </a:rPr>
              <a:t>prioridad central</a:t>
            </a:r>
            <a:r>
              <a:rPr lang="es-ES_tradnl" sz="2800" b="1" dirty="0">
                <a:solidFill>
                  <a:srgbClr val="7030A0"/>
                </a:solidFill>
                <a:effectLst>
                  <a:reflection blurRad="6350" stA="55000" endA="300" endPos="45500" dir="5400000" sy="-100000" algn="bl" rotWithShape="0"/>
                </a:effectLst>
                <a:latin typeface="Blackadder ITC" pitchFamily="82" charset="0"/>
                <a:ea typeface="+mj-ea"/>
                <a:cs typeface="Arial" charset="0"/>
              </a:rPr>
              <a:t>”</a:t>
            </a:r>
            <a:endParaRPr lang="es-ES" sz="2800" b="1" dirty="0">
              <a:solidFill>
                <a:srgbClr val="7030A0"/>
              </a:solidFill>
              <a:effectLst>
                <a:reflection blurRad="6350" stA="55000" endA="300" endPos="45500" dir="5400000" sy="-100000" algn="bl" rotWithShape="0"/>
              </a:effectLst>
              <a:latin typeface="Blackadder ITC" pitchFamily="82" charset="0"/>
              <a:ea typeface="+mj-ea"/>
              <a:cs typeface="Arial" charset="0"/>
            </a:endParaRPr>
          </a:p>
        </p:txBody>
      </p:sp>
      <p:pic>
        <p:nvPicPr>
          <p:cNvPr id="13" name="Picture 6" descr="success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1350" y="5431463"/>
            <a:ext cx="2024362" cy="134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21  </a:t>
            </a:r>
            <a:endParaRPr lang="es-ES" altLang="en-US" dirty="0"/>
          </a:p>
        </p:txBody>
      </p:sp>
    </p:spTree>
    <p:extLst>
      <p:ext uri="{BB962C8B-B14F-4D97-AF65-F5344CB8AC3E}">
        <p14:creationId xmlns:p14="http://schemas.microsoft.com/office/powerpoint/2010/main" val="35709778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547664" y="189007"/>
            <a:ext cx="6768751" cy="2123658"/>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es-MX"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HABILIDADES </a:t>
            </a:r>
          </a:p>
          <a:p>
            <a:pPr algn="ctr"/>
            <a:r>
              <a:rPr lang="es-MX"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DE </a:t>
            </a:r>
          </a:p>
          <a:p>
            <a:pPr algn="ctr"/>
            <a:r>
              <a:rPr lang="es-MX"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DIRECCIÓN </a:t>
            </a:r>
            <a:endParaRPr lang="es-MX"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2339940" y="2420888"/>
            <a:ext cx="5715882" cy="3744416"/>
          </a:xfrm>
          <a:prstGeom prst="rect">
            <a:avLst/>
          </a:prstGeom>
          <a:noFill/>
          <a:ln w="9525">
            <a:noFill/>
            <a:miter lim="800000"/>
            <a:headEnd/>
            <a:tailEnd/>
          </a:ln>
        </p:spPr>
      </p:pic>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22  </a:t>
            </a:r>
            <a:endParaRPr lang="es-ES" altLang="en-US" dirty="0"/>
          </a:p>
        </p:txBody>
      </p:sp>
    </p:spTree>
    <p:extLst>
      <p:ext uri="{BB962C8B-B14F-4D97-AF65-F5344CB8AC3E}">
        <p14:creationId xmlns:p14="http://schemas.microsoft.com/office/powerpoint/2010/main" val="3972674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4294967295"/>
          </p:nvPr>
        </p:nvSpPr>
        <p:spPr>
          <a:xfrm>
            <a:off x="1056422" y="672829"/>
            <a:ext cx="7908066" cy="5158173"/>
          </a:xfrm>
          <a:prstGeom prst="rect">
            <a:avLst/>
          </a:prstGeom>
        </p:spPr>
        <p:txBody>
          <a:bodyPr>
            <a:noAutofit/>
          </a:bodyPr>
          <a:lstStyle/>
          <a:p>
            <a:pPr algn="r">
              <a:buFont typeface="Wingdings" pitchFamily="2" charset="2"/>
              <a:buNone/>
            </a:pPr>
            <a:r>
              <a:rPr lang="es-ES" sz="1600" i="1" dirty="0" smtClean="0">
                <a:solidFill>
                  <a:srgbClr val="6F616C"/>
                </a:solidFill>
                <a:latin typeface="Comic Sans MS" pitchFamily="66" charset="0"/>
              </a:rPr>
              <a:t>“Los </a:t>
            </a:r>
            <a:r>
              <a:rPr lang="es-ES" sz="1600" i="1" dirty="0">
                <a:solidFill>
                  <a:srgbClr val="6F616C"/>
                </a:solidFill>
                <a:latin typeface="Comic Sans MS" pitchFamily="66" charset="0"/>
              </a:rPr>
              <a:t>hechos pueden ser los mejores aliados”</a:t>
            </a:r>
            <a:endParaRPr lang="es-ES" sz="1600" i="1" u="sng" dirty="0">
              <a:solidFill>
                <a:srgbClr val="6F616C"/>
              </a:solidFill>
              <a:latin typeface="Comic Sans MS" pitchFamily="66" charset="0"/>
            </a:endParaRPr>
          </a:p>
          <a:p>
            <a:pPr>
              <a:buFont typeface="Wingdings" pitchFamily="2" charset="2"/>
              <a:buNone/>
            </a:pPr>
            <a:r>
              <a:rPr lang="es-ES_tradnl" sz="1800" dirty="0">
                <a:latin typeface="Comic Sans MS" pitchFamily="66" charset="0"/>
                <a:cs typeface="Times New Roman" pitchFamily="18" charset="0"/>
              </a:rPr>
              <a:t>   </a:t>
            </a:r>
            <a:r>
              <a:rPr lang="es-ES_tradnl" sz="3600" dirty="0">
                <a:latin typeface="Comic Sans MS" pitchFamily="66" charset="0"/>
                <a:cs typeface="Times New Roman" pitchFamily="18" charset="0"/>
              </a:rPr>
              <a:t>E</a:t>
            </a:r>
            <a:r>
              <a:rPr lang="es-ES" sz="3600" dirty="0">
                <a:latin typeface="Comic Sans MS" pitchFamily="66" charset="0"/>
                <a:cs typeface="Times New Roman" pitchFamily="18" charset="0"/>
              </a:rPr>
              <a:t>s el proceso de medición del desempeño y de realización de </a:t>
            </a:r>
            <a:r>
              <a:rPr lang="es-ES_tradnl" sz="3600" dirty="0">
                <a:latin typeface="Comic Sans MS" pitchFamily="66" charset="0"/>
                <a:cs typeface="Times New Roman" pitchFamily="18" charset="0"/>
              </a:rPr>
              <a:t>l</a:t>
            </a:r>
            <a:r>
              <a:rPr lang="es-ES" sz="3600" dirty="0">
                <a:latin typeface="Comic Sans MS" pitchFamily="66" charset="0"/>
                <a:cs typeface="Times New Roman" pitchFamily="18" charset="0"/>
              </a:rPr>
              <a:t>as acciones que garanticen los resultados </a:t>
            </a:r>
            <a:r>
              <a:rPr lang="es-ES" sz="3600" dirty="0" smtClean="0">
                <a:latin typeface="Comic Sans MS" pitchFamily="66" charset="0"/>
                <a:cs typeface="Times New Roman" pitchFamily="18" charset="0"/>
              </a:rPr>
              <a:t>deseados, para asegurar </a:t>
            </a:r>
            <a:r>
              <a:rPr lang="es-ES" sz="3600" dirty="0">
                <a:latin typeface="Comic Sans MS" pitchFamily="66" charset="0"/>
                <a:cs typeface="Times New Roman" pitchFamily="18" charset="0"/>
              </a:rPr>
              <a:t>que los planes se realicen y el desempeño </a:t>
            </a:r>
            <a:r>
              <a:rPr lang="es-ES" sz="3600" dirty="0" smtClean="0">
                <a:latin typeface="Comic Sans MS" pitchFamily="66" charset="0"/>
                <a:cs typeface="Times New Roman" pitchFamily="18" charset="0"/>
              </a:rPr>
              <a:t>real satisfaga </a:t>
            </a:r>
            <a:r>
              <a:rPr lang="es-ES" sz="3600" dirty="0">
                <a:latin typeface="Comic Sans MS" pitchFamily="66" charset="0"/>
                <a:cs typeface="Times New Roman" pitchFamily="18" charset="0"/>
              </a:rPr>
              <a:t>o supere los resultados deseados.</a:t>
            </a:r>
            <a:endParaRPr lang="es-ES" sz="3600" dirty="0"/>
          </a:p>
        </p:txBody>
      </p:sp>
      <p:sp>
        <p:nvSpPr>
          <p:cNvPr id="4" name="Rectangle 2"/>
          <p:cNvSpPr txBox="1">
            <a:spLocks noChangeArrowheads="1"/>
          </p:cNvSpPr>
          <p:nvPr/>
        </p:nvSpPr>
        <p:spPr>
          <a:xfrm>
            <a:off x="1056422" y="7775"/>
            <a:ext cx="3803610" cy="990600"/>
          </a:xfrm>
          <a:prstGeom prst="rect">
            <a:avLst/>
          </a:prstGeom>
          <a:solidFill>
            <a:schemeClr val="accent3">
              <a:lumMod val="60000"/>
              <a:lumOff val="40000"/>
            </a:schemeClr>
          </a:solidFill>
          <a:ln>
            <a:solidFill>
              <a:schemeClr val="accent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s-ES_tradnl" sz="6600" dirty="0" smtClean="0">
                <a:solidFill>
                  <a:schemeClr val="tx2">
                    <a:lumMod val="90000"/>
                    <a:lumOff val="10000"/>
                  </a:schemeClr>
                </a:solidFill>
                <a:latin typeface="Lucida Sans Typewriter" pitchFamily="49" charset="0"/>
                <a:cs typeface="Arial" pitchFamily="34" charset="0"/>
              </a:rPr>
              <a:t>CONTROL</a:t>
            </a:r>
            <a:endParaRPr lang="es-ES" sz="6600" dirty="0">
              <a:solidFill>
                <a:schemeClr val="tx2">
                  <a:lumMod val="90000"/>
                  <a:lumOff val="10000"/>
                </a:schemeClr>
              </a:solidFill>
              <a:latin typeface="Lucida Sans Typewriter" pitchFamily="49" charset="0"/>
              <a:cs typeface="Arial" pitchFamily="34" charset="0"/>
            </a:endParaRPr>
          </a:p>
        </p:txBody>
      </p:sp>
      <p:sp>
        <p:nvSpPr>
          <p:cNvPr id="5" name="4 Rectángulo"/>
          <p:cNvSpPr/>
          <p:nvPr/>
        </p:nvSpPr>
        <p:spPr>
          <a:xfrm>
            <a:off x="6502937" y="5396583"/>
            <a:ext cx="2331087" cy="307777"/>
          </a:xfrm>
          <a:prstGeom prst="rect">
            <a:avLst/>
          </a:prstGeom>
        </p:spPr>
        <p:txBody>
          <a:bodyPr wrap="none">
            <a:spAutoFit/>
          </a:bodyPr>
          <a:lstStyle/>
          <a:p>
            <a:r>
              <a:rPr lang="es-ES" sz="1400" dirty="0">
                <a:latin typeface="Arial" pitchFamily="34" charset="0"/>
                <a:cs typeface="Arial" pitchFamily="34" charset="0"/>
              </a:rPr>
              <a:t> (</a:t>
            </a:r>
            <a:r>
              <a:rPr lang="es-ES" sz="1400" dirty="0" err="1">
                <a:latin typeface="Arial" pitchFamily="34" charset="0"/>
                <a:cs typeface="Arial" pitchFamily="34" charset="0"/>
              </a:rPr>
              <a:t>Schermerhorn</a:t>
            </a:r>
            <a:r>
              <a:rPr lang="es-ES" sz="1400" dirty="0">
                <a:latin typeface="Arial" pitchFamily="34" charset="0"/>
                <a:cs typeface="Arial" pitchFamily="34" charset="0"/>
              </a:rPr>
              <a:t>, </a:t>
            </a:r>
            <a:r>
              <a:rPr lang="es-ES" sz="1400" dirty="0" smtClean="0">
                <a:latin typeface="Arial" pitchFamily="34" charset="0"/>
                <a:cs typeface="Arial" pitchFamily="34" charset="0"/>
              </a:rPr>
              <a:t>2012:192)</a:t>
            </a:r>
            <a:endParaRPr lang="es-MX" sz="1400" dirty="0"/>
          </a:p>
        </p:txBody>
      </p:sp>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23  </a:t>
            </a:r>
            <a:endParaRPr lang="es-ES" altLang="en-US" dirty="0"/>
          </a:p>
        </p:txBody>
      </p:sp>
      <p:pic>
        <p:nvPicPr>
          <p:cNvPr id="2" name="Imagen 1"/>
          <p:cNvPicPr>
            <a:picLocks noChangeAspect="1"/>
          </p:cNvPicPr>
          <p:nvPr/>
        </p:nvPicPr>
        <p:blipFill>
          <a:blip r:embed="rId2"/>
          <a:stretch>
            <a:fillRect/>
          </a:stretch>
        </p:blipFill>
        <p:spPr>
          <a:xfrm>
            <a:off x="2987824" y="5396583"/>
            <a:ext cx="1536576" cy="1461417"/>
          </a:xfrm>
          <a:prstGeom prst="rect">
            <a:avLst/>
          </a:prstGeom>
        </p:spPr>
      </p:pic>
    </p:spTree>
    <p:extLst>
      <p:ext uri="{BB962C8B-B14F-4D97-AF65-F5344CB8AC3E}">
        <p14:creationId xmlns:p14="http://schemas.microsoft.com/office/powerpoint/2010/main" val="4121477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15616" y="0"/>
            <a:ext cx="3068948" cy="1488798"/>
          </a:xfrm>
          <a:solidFill>
            <a:schemeClr val="accent3">
              <a:lumMod val="60000"/>
              <a:lumOff val="40000"/>
            </a:schemeClr>
          </a:solidFill>
          <a:ln>
            <a:solidFill>
              <a:schemeClr val="accent1"/>
            </a:solidFill>
          </a:ln>
        </p:spPr>
        <p:txBody>
          <a:bodyPr>
            <a:normAutofit fontScale="90000"/>
          </a:bodyPr>
          <a:lstStyle/>
          <a:p>
            <a:r>
              <a:rPr lang="es-ES_tradnl" dirty="0"/>
              <a:t>E T A P A S </a:t>
            </a:r>
            <a:r>
              <a:rPr lang="es-ES_tradnl" dirty="0" smtClean="0"/>
              <a:t> DEL CONTROL </a:t>
            </a:r>
            <a:endParaRPr lang="es-ES" dirty="0"/>
          </a:p>
        </p:txBody>
      </p:sp>
      <p:sp>
        <p:nvSpPr>
          <p:cNvPr id="5123" name="Cloud"/>
          <p:cNvSpPr>
            <a:spLocks noChangeAspect="1" noEditPoints="1" noChangeArrowheads="1"/>
          </p:cNvSpPr>
          <p:nvPr/>
        </p:nvSpPr>
        <p:spPr bwMode="auto">
          <a:xfrm>
            <a:off x="4930725" y="2868914"/>
            <a:ext cx="3643338" cy="282794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a:r>
              <a:rPr lang="es-ES_tradnl" sz="2400" dirty="0">
                <a:solidFill>
                  <a:schemeClr val="tx2"/>
                </a:solidFill>
                <a:cs typeface="Times New Roman" pitchFamily="18" charset="0"/>
              </a:rPr>
              <a:t>3</a:t>
            </a:r>
          </a:p>
          <a:p>
            <a:pPr algn="ctr"/>
            <a:r>
              <a:rPr lang="es-ES" sz="2400" dirty="0">
                <a:solidFill>
                  <a:schemeClr val="tx2"/>
                </a:solidFill>
                <a:cs typeface="Times New Roman" pitchFamily="18" charset="0"/>
              </a:rPr>
              <a:t>Comparar el desempeño real con los objetivos y</a:t>
            </a:r>
            <a:endParaRPr lang="es-ES_tradnl" sz="2400" dirty="0">
              <a:solidFill>
                <a:schemeClr val="tx2"/>
              </a:solidFill>
              <a:cs typeface="Times New Roman" pitchFamily="18" charset="0"/>
            </a:endParaRPr>
          </a:p>
          <a:p>
            <a:pPr algn="ctr"/>
            <a:r>
              <a:rPr lang="es-ES_tradnl" sz="2400" dirty="0">
                <a:solidFill>
                  <a:schemeClr val="tx2"/>
                </a:solidFill>
                <a:cs typeface="Times New Roman" pitchFamily="18" charset="0"/>
              </a:rPr>
              <a:t>     </a:t>
            </a:r>
            <a:r>
              <a:rPr lang="es-ES" sz="2400" dirty="0">
                <a:solidFill>
                  <a:schemeClr val="tx2"/>
                </a:solidFill>
                <a:cs typeface="Times New Roman" pitchFamily="18" charset="0"/>
              </a:rPr>
              <a:t> estándares</a:t>
            </a:r>
          </a:p>
        </p:txBody>
      </p:sp>
      <p:sp>
        <p:nvSpPr>
          <p:cNvPr id="5124" name="Cloud"/>
          <p:cNvSpPr>
            <a:spLocks noChangeAspect="1" noEditPoints="1" noChangeArrowheads="1"/>
          </p:cNvSpPr>
          <p:nvPr/>
        </p:nvSpPr>
        <p:spPr bwMode="auto">
          <a:xfrm>
            <a:off x="251520" y="3951866"/>
            <a:ext cx="4311171" cy="2357454"/>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a:r>
              <a:rPr lang="es-ES_tradnl" sz="2400" dirty="0">
                <a:solidFill>
                  <a:schemeClr val="tx2"/>
                </a:solidFill>
                <a:cs typeface="Times New Roman" pitchFamily="18" charset="0"/>
              </a:rPr>
              <a:t>4</a:t>
            </a:r>
          </a:p>
          <a:p>
            <a:pPr algn="ctr"/>
            <a:r>
              <a:rPr lang="es-ES" sz="2400" dirty="0">
                <a:solidFill>
                  <a:schemeClr val="tx2"/>
                </a:solidFill>
                <a:cs typeface="Times New Roman" pitchFamily="18" charset="0"/>
              </a:rPr>
              <a:t>Emprender la acción </a:t>
            </a:r>
            <a:r>
              <a:rPr lang="es-ES" sz="2400" dirty="0" smtClean="0">
                <a:solidFill>
                  <a:schemeClr val="tx2"/>
                </a:solidFill>
                <a:cs typeface="Times New Roman" pitchFamily="18" charset="0"/>
              </a:rPr>
              <a:t>(correctiva o preventiva) necesaria</a:t>
            </a:r>
            <a:endParaRPr lang="es-ES" sz="2400" dirty="0">
              <a:solidFill>
                <a:schemeClr val="tx2"/>
              </a:solidFill>
              <a:cs typeface="Times New Roman" pitchFamily="18" charset="0"/>
            </a:endParaRPr>
          </a:p>
        </p:txBody>
      </p:sp>
      <p:sp>
        <p:nvSpPr>
          <p:cNvPr id="5126" name="Cloud"/>
          <p:cNvSpPr>
            <a:spLocks noChangeAspect="1" noEditPoints="1" noChangeArrowheads="1"/>
          </p:cNvSpPr>
          <p:nvPr/>
        </p:nvSpPr>
        <p:spPr bwMode="auto">
          <a:xfrm>
            <a:off x="4876800" y="381000"/>
            <a:ext cx="2743200" cy="183832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endParaRPr lang="es-ES"/>
          </a:p>
        </p:txBody>
      </p:sp>
      <p:sp>
        <p:nvSpPr>
          <p:cNvPr id="5127" name="Cloud"/>
          <p:cNvSpPr>
            <a:spLocks noChangeAspect="1" noEditPoints="1" noChangeArrowheads="1"/>
          </p:cNvSpPr>
          <p:nvPr/>
        </p:nvSpPr>
        <p:spPr bwMode="auto">
          <a:xfrm>
            <a:off x="2187525" y="1669659"/>
            <a:ext cx="2743200" cy="183832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a:r>
              <a:rPr lang="es-ES_tradnl" sz="2400">
                <a:solidFill>
                  <a:schemeClr val="tx2"/>
                </a:solidFill>
                <a:cs typeface="Times New Roman" pitchFamily="18" charset="0"/>
              </a:rPr>
              <a:t>2</a:t>
            </a:r>
          </a:p>
          <a:p>
            <a:pPr algn="ctr"/>
            <a:r>
              <a:rPr lang="es-ES" sz="2400">
                <a:solidFill>
                  <a:schemeClr val="tx2"/>
                </a:solidFill>
                <a:cs typeface="Times New Roman" pitchFamily="18" charset="0"/>
              </a:rPr>
              <a:t>Medir el desempeño real</a:t>
            </a:r>
          </a:p>
        </p:txBody>
      </p:sp>
      <p:sp>
        <p:nvSpPr>
          <p:cNvPr id="5129" name="Text Box 9"/>
          <p:cNvSpPr txBox="1">
            <a:spLocks noChangeArrowheads="1"/>
          </p:cNvSpPr>
          <p:nvPr/>
        </p:nvSpPr>
        <p:spPr bwMode="auto">
          <a:xfrm>
            <a:off x="4739767" y="609600"/>
            <a:ext cx="3026791" cy="1569660"/>
          </a:xfrm>
          <a:prstGeom prst="rect">
            <a:avLst/>
          </a:prstGeom>
          <a:noFill/>
          <a:ln w="9525">
            <a:noFill/>
            <a:miter lim="800000"/>
            <a:headEnd/>
            <a:tailEnd/>
          </a:ln>
          <a:effectLst/>
        </p:spPr>
        <p:txBody>
          <a:bodyPr wrap="none">
            <a:spAutoFit/>
          </a:bodyPr>
          <a:lstStyle/>
          <a:p>
            <a:pPr algn="ctr"/>
            <a:r>
              <a:rPr lang="es-ES_tradnl" sz="2400" dirty="0">
                <a:solidFill>
                  <a:schemeClr val="tx2"/>
                </a:solidFill>
                <a:cs typeface="Times New Roman" pitchFamily="18" charset="0"/>
              </a:rPr>
              <a:t>1</a:t>
            </a:r>
          </a:p>
          <a:p>
            <a:pPr algn="ctr"/>
            <a:r>
              <a:rPr lang="es-ES" sz="2400" dirty="0">
                <a:solidFill>
                  <a:schemeClr val="tx2"/>
                </a:solidFill>
                <a:cs typeface="Times New Roman" pitchFamily="18" charset="0"/>
              </a:rPr>
              <a:t>Establecer objetivos </a:t>
            </a:r>
            <a:endParaRPr lang="es-ES_tradnl" sz="2400" dirty="0">
              <a:solidFill>
                <a:schemeClr val="tx2"/>
              </a:solidFill>
              <a:cs typeface="Times New Roman" pitchFamily="18" charset="0"/>
            </a:endParaRPr>
          </a:p>
          <a:p>
            <a:pPr algn="ctr"/>
            <a:r>
              <a:rPr lang="es-ES" sz="2400" dirty="0">
                <a:solidFill>
                  <a:schemeClr val="tx2"/>
                </a:solidFill>
                <a:cs typeface="Times New Roman" pitchFamily="18" charset="0"/>
              </a:rPr>
              <a:t>y estándares de </a:t>
            </a:r>
            <a:endParaRPr lang="es-ES_tradnl" sz="2400" dirty="0">
              <a:solidFill>
                <a:schemeClr val="tx2"/>
              </a:solidFill>
              <a:cs typeface="Times New Roman" pitchFamily="18" charset="0"/>
            </a:endParaRPr>
          </a:p>
          <a:p>
            <a:pPr algn="ctr"/>
            <a:r>
              <a:rPr lang="es-ES" sz="2400" dirty="0">
                <a:solidFill>
                  <a:schemeClr val="tx2"/>
                </a:solidFill>
                <a:cs typeface="Times New Roman" pitchFamily="18" charset="0"/>
              </a:rPr>
              <a:t>desempeño</a:t>
            </a:r>
          </a:p>
        </p:txBody>
      </p:sp>
      <p:sp>
        <p:nvSpPr>
          <p:cNvPr id="9"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24  </a:t>
            </a:r>
            <a:endParaRPr lang="es-ES" altLang="en-US" dirty="0"/>
          </a:p>
        </p:txBody>
      </p:sp>
    </p:spTree>
    <p:extLst>
      <p:ext uri="{BB962C8B-B14F-4D97-AF65-F5344CB8AC3E}">
        <p14:creationId xmlns:p14="http://schemas.microsoft.com/office/powerpoint/2010/main" val="26226190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28662" y="428604"/>
            <a:ext cx="7772400" cy="685800"/>
          </a:xfrm>
          <a:solidFill>
            <a:schemeClr val="accent6">
              <a:lumMod val="60000"/>
              <a:lumOff val="40000"/>
            </a:schemeClr>
          </a:solidFill>
        </p:spPr>
        <p:txBody>
          <a:bodyPr>
            <a:normAutofit fontScale="90000"/>
          </a:bodyPr>
          <a:lstStyle/>
          <a:p>
            <a:pPr algn="ctr"/>
            <a:r>
              <a:rPr lang="es-ES_tradnl" dirty="0">
                <a:latin typeface="Comic Sans MS" pitchFamily="66" charset="0"/>
              </a:rPr>
              <a:t>TIPOS DE CONTROLES</a:t>
            </a:r>
            <a:endParaRPr lang="es-ES" dirty="0">
              <a:latin typeface="Comic Sans MS" pitchFamily="66" charset="0"/>
            </a:endParaRPr>
          </a:p>
        </p:txBody>
      </p:sp>
      <p:sp>
        <p:nvSpPr>
          <p:cNvPr id="8195" name="AutoShape 3"/>
          <p:cNvSpPr>
            <a:spLocks noChangeArrowheads="1"/>
          </p:cNvSpPr>
          <p:nvPr/>
        </p:nvSpPr>
        <p:spPr bwMode="auto">
          <a:xfrm>
            <a:off x="3286116" y="1357298"/>
            <a:ext cx="5010176" cy="1295400"/>
          </a:xfrm>
          <a:prstGeom prst="roundRect">
            <a:avLst>
              <a:gd name="adj" fmla="val 16667"/>
            </a:avLst>
          </a:prstGeom>
          <a:solidFill>
            <a:schemeClr val="accent6">
              <a:lumMod val="40000"/>
              <a:lumOff val="60000"/>
            </a:schemeClr>
          </a:solidFill>
          <a:ln w="9525">
            <a:solidFill>
              <a:schemeClr val="tx1"/>
            </a:solidFill>
            <a:round/>
            <a:headEnd/>
            <a:tailEnd/>
          </a:ln>
          <a:effectLst/>
        </p:spPr>
        <p:txBody>
          <a:bodyPr wrap="none" anchor="ctr"/>
          <a:lstStyle/>
          <a:p>
            <a:pPr algn="ctr"/>
            <a:r>
              <a:rPr lang="es-ES" dirty="0">
                <a:latin typeface="Comic Sans MS" pitchFamily="66" charset="0"/>
              </a:rPr>
              <a:t>aseguran que se establezca el rumbo</a:t>
            </a:r>
            <a:endParaRPr lang="es-ES_tradnl" dirty="0">
              <a:latin typeface="Comic Sans MS" pitchFamily="66" charset="0"/>
            </a:endParaRPr>
          </a:p>
          <a:p>
            <a:pPr algn="ctr"/>
            <a:r>
              <a:rPr lang="es-ES" dirty="0">
                <a:latin typeface="Comic Sans MS" pitchFamily="66" charset="0"/>
              </a:rPr>
              <a:t> correcto y que los recursos </a:t>
            </a:r>
            <a:endParaRPr lang="es-ES_tradnl" dirty="0">
              <a:latin typeface="Comic Sans MS" pitchFamily="66" charset="0"/>
            </a:endParaRPr>
          </a:p>
          <a:p>
            <a:pPr algn="ctr"/>
            <a:r>
              <a:rPr lang="es-ES" dirty="0">
                <a:latin typeface="Comic Sans MS" pitchFamily="66" charset="0"/>
              </a:rPr>
              <a:t>adecuados estén disponibles.</a:t>
            </a:r>
          </a:p>
        </p:txBody>
      </p:sp>
      <p:sp>
        <p:nvSpPr>
          <p:cNvPr id="8196" name="AutoShape 4"/>
          <p:cNvSpPr>
            <a:spLocks noChangeArrowheads="1"/>
          </p:cNvSpPr>
          <p:nvPr/>
        </p:nvSpPr>
        <p:spPr bwMode="auto">
          <a:xfrm>
            <a:off x="3200400" y="3200400"/>
            <a:ext cx="5300690" cy="1295400"/>
          </a:xfrm>
          <a:prstGeom prst="roundRect">
            <a:avLst>
              <a:gd name="adj" fmla="val 16667"/>
            </a:avLst>
          </a:prstGeom>
          <a:solidFill>
            <a:schemeClr val="accent6">
              <a:lumMod val="60000"/>
              <a:lumOff val="40000"/>
            </a:schemeClr>
          </a:solidFill>
          <a:ln w="9525">
            <a:solidFill>
              <a:schemeClr val="tx1"/>
            </a:solidFill>
            <a:round/>
            <a:headEnd/>
            <a:tailEnd/>
          </a:ln>
          <a:effectLst/>
        </p:spPr>
        <p:txBody>
          <a:bodyPr wrap="none" anchor="ctr"/>
          <a:lstStyle/>
          <a:p>
            <a:pPr algn="ctr"/>
            <a:r>
              <a:rPr lang="es-ES" dirty="0">
                <a:latin typeface="Comic Sans MS" pitchFamily="66" charset="0"/>
              </a:rPr>
              <a:t>aseguran que se hagan las cosas correctas</a:t>
            </a:r>
            <a:endParaRPr lang="es-ES_tradnl" dirty="0">
              <a:latin typeface="Comic Sans MS" pitchFamily="66" charset="0"/>
            </a:endParaRPr>
          </a:p>
          <a:p>
            <a:pPr algn="ctr"/>
            <a:r>
              <a:rPr lang="es-ES" dirty="0">
                <a:latin typeface="Comic Sans MS" pitchFamily="66" charset="0"/>
              </a:rPr>
              <a:t> como parte de las operaciones </a:t>
            </a:r>
            <a:endParaRPr lang="es-ES_tradnl" dirty="0">
              <a:latin typeface="Comic Sans MS" pitchFamily="66" charset="0"/>
            </a:endParaRPr>
          </a:p>
          <a:p>
            <a:pPr algn="ctr"/>
            <a:r>
              <a:rPr lang="es-ES" dirty="0">
                <a:latin typeface="Comic Sans MS" pitchFamily="66" charset="0"/>
              </a:rPr>
              <a:t>de flujo de trabajo.</a:t>
            </a:r>
          </a:p>
        </p:txBody>
      </p:sp>
      <p:sp>
        <p:nvSpPr>
          <p:cNvPr id="8197" name="AutoShape 5"/>
          <p:cNvSpPr>
            <a:spLocks noChangeArrowheads="1"/>
          </p:cNvSpPr>
          <p:nvPr/>
        </p:nvSpPr>
        <p:spPr bwMode="auto">
          <a:xfrm>
            <a:off x="3143240" y="4857760"/>
            <a:ext cx="5381652" cy="1295400"/>
          </a:xfrm>
          <a:prstGeom prst="roundRect">
            <a:avLst>
              <a:gd name="adj" fmla="val 16667"/>
            </a:avLst>
          </a:prstGeom>
          <a:solidFill>
            <a:schemeClr val="accent6">
              <a:lumMod val="20000"/>
              <a:lumOff val="80000"/>
            </a:schemeClr>
          </a:solidFill>
          <a:ln w="9525">
            <a:solidFill>
              <a:schemeClr val="tx1"/>
            </a:solidFill>
            <a:round/>
            <a:headEnd/>
            <a:tailEnd/>
          </a:ln>
          <a:effectLst/>
        </p:spPr>
        <p:txBody>
          <a:bodyPr wrap="none" anchor="ctr"/>
          <a:lstStyle/>
          <a:p>
            <a:pPr algn="ctr"/>
            <a:r>
              <a:rPr lang="es-ES">
                <a:latin typeface="Comic Sans MS" pitchFamily="66" charset="0"/>
              </a:rPr>
              <a:t>aseguran que los resultados finales estén</a:t>
            </a:r>
            <a:endParaRPr lang="es-ES_tradnl">
              <a:latin typeface="Comic Sans MS" pitchFamily="66" charset="0"/>
            </a:endParaRPr>
          </a:p>
          <a:p>
            <a:pPr algn="ctr"/>
            <a:r>
              <a:rPr lang="es-ES">
                <a:latin typeface="Comic Sans MS" pitchFamily="66" charset="0"/>
              </a:rPr>
              <a:t> al altura de los estándares deseados.</a:t>
            </a:r>
          </a:p>
        </p:txBody>
      </p:sp>
      <p:sp>
        <p:nvSpPr>
          <p:cNvPr id="8198" name="AutoShape 6"/>
          <p:cNvSpPr>
            <a:spLocks noChangeArrowheads="1"/>
          </p:cNvSpPr>
          <p:nvPr/>
        </p:nvSpPr>
        <p:spPr bwMode="auto">
          <a:xfrm>
            <a:off x="785786" y="1571612"/>
            <a:ext cx="2514600" cy="838200"/>
          </a:xfrm>
          <a:prstGeom prst="notchedRightArrow">
            <a:avLst>
              <a:gd name="adj1" fmla="val 50000"/>
              <a:gd name="adj2" fmla="val 75000"/>
            </a:avLst>
          </a:prstGeom>
          <a:solidFill>
            <a:schemeClr val="accent6">
              <a:lumMod val="40000"/>
              <a:lumOff val="60000"/>
            </a:schemeClr>
          </a:solidFill>
          <a:ln w="9525">
            <a:solidFill>
              <a:schemeClr val="tx1"/>
            </a:solidFill>
            <a:miter lim="800000"/>
            <a:headEnd/>
            <a:tailEnd/>
          </a:ln>
          <a:effectLst/>
        </p:spPr>
        <p:txBody>
          <a:bodyPr wrap="none" anchor="ctr"/>
          <a:lstStyle/>
          <a:p>
            <a:pPr algn="ctr"/>
            <a:r>
              <a:rPr lang="es-ES_tradnl" sz="1800" b="1" dirty="0">
                <a:latin typeface="Comic Sans MS" pitchFamily="66" charset="0"/>
              </a:rPr>
              <a:t>PREVENTIVOS</a:t>
            </a:r>
            <a:endParaRPr lang="es-ES" sz="1800" b="1" dirty="0">
              <a:latin typeface="Comic Sans MS" pitchFamily="66" charset="0"/>
            </a:endParaRPr>
          </a:p>
        </p:txBody>
      </p:sp>
      <p:sp>
        <p:nvSpPr>
          <p:cNvPr id="8199" name="AutoShape 7"/>
          <p:cNvSpPr>
            <a:spLocks noChangeArrowheads="1"/>
          </p:cNvSpPr>
          <p:nvPr/>
        </p:nvSpPr>
        <p:spPr bwMode="auto">
          <a:xfrm>
            <a:off x="785786" y="5286388"/>
            <a:ext cx="2514600" cy="838200"/>
          </a:xfrm>
          <a:prstGeom prst="notchedRightArrow">
            <a:avLst>
              <a:gd name="adj1" fmla="val 50000"/>
              <a:gd name="adj2" fmla="val 75000"/>
            </a:avLst>
          </a:prstGeom>
          <a:solidFill>
            <a:schemeClr val="accent6">
              <a:lumMod val="20000"/>
              <a:lumOff val="80000"/>
            </a:schemeClr>
          </a:solidFill>
          <a:ln w="9525">
            <a:solidFill>
              <a:schemeClr val="tx1"/>
            </a:solidFill>
            <a:miter lim="800000"/>
            <a:headEnd/>
            <a:tailEnd/>
          </a:ln>
          <a:effectLst/>
        </p:spPr>
        <p:txBody>
          <a:bodyPr wrap="none" anchor="ctr"/>
          <a:lstStyle/>
          <a:p>
            <a:pPr algn="ctr"/>
            <a:r>
              <a:rPr lang="es-ES_tradnl" sz="1600" b="1" dirty="0">
                <a:latin typeface="Comic Sans MS" pitchFamily="66" charset="0"/>
              </a:rPr>
              <a:t>RETROALIMENTACIÓN</a:t>
            </a:r>
            <a:endParaRPr lang="es-ES" sz="1600" b="1" dirty="0">
              <a:latin typeface="Comic Sans MS" pitchFamily="66" charset="0"/>
            </a:endParaRPr>
          </a:p>
        </p:txBody>
      </p:sp>
      <p:sp>
        <p:nvSpPr>
          <p:cNvPr id="8200" name="AutoShape 8"/>
          <p:cNvSpPr>
            <a:spLocks noChangeArrowheads="1"/>
          </p:cNvSpPr>
          <p:nvPr/>
        </p:nvSpPr>
        <p:spPr bwMode="auto">
          <a:xfrm>
            <a:off x="838200" y="3505200"/>
            <a:ext cx="2514600" cy="838200"/>
          </a:xfrm>
          <a:prstGeom prst="notchedRightArrow">
            <a:avLst>
              <a:gd name="adj1" fmla="val 50000"/>
              <a:gd name="adj2" fmla="val 75000"/>
            </a:avLst>
          </a:prstGeom>
          <a:solidFill>
            <a:schemeClr val="accent6">
              <a:lumMod val="60000"/>
              <a:lumOff val="40000"/>
            </a:schemeClr>
          </a:solidFill>
          <a:ln w="9525">
            <a:solidFill>
              <a:schemeClr val="tx1"/>
            </a:solidFill>
            <a:miter lim="800000"/>
            <a:headEnd/>
            <a:tailEnd/>
          </a:ln>
          <a:effectLst/>
        </p:spPr>
        <p:txBody>
          <a:bodyPr wrap="none" anchor="ctr"/>
          <a:lstStyle/>
          <a:p>
            <a:pPr algn="ctr"/>
            <a:r>
              <a:rPr lang="es-ES_tradnl" sz="1800" b="1">
                <a:latin typeface="Comic Sans MS" pitchFamily="66" charset="0"/>
              </a:rPr>
              <a:t>CONCURRENTES</a:t>
            </a:r>
            <a:endParaRPr lang="es-ES" sz="1800" b="1">
              <a:latin typeface="Comic Sans MS" pitchFamily="66" charset="0"/>
            </a:endParaRPr>
          </a:p>
        </p:txBody>
      </p:sp>
      <p:sp>
        <p:nvSpPr>
          <p:cNvPr id="9" name="8 Rectángulo"/>
          <p:cNvSpPr/>
          <p:nvPr/>
        </p:nvSpPr>
        <p:spPr>
          <a:xfrm>
            <a:off x="7627679" y="833718"/>
            <a:ext cx="1337226" cy="307777"/>
          </a:xfrm>
          <a:prstGeom prst="rect">
            <a:avLst/>
          </a:prstGeom>
        </p:spPr>
        <p:txBody>
          <a:bodyPr wrap="none">
            <a:spAutoFit/>
          </a:bodyPr>
          <a:lstStyle/>
          <a:p>
            <a:r>
              <a:rPr lang="es-ES" sz="1400" dirty="0">
                <a:latin typeface="Arial" pitchFamily="34" charset="0"/>
                <a:cs typeface="Arial" pitchFamily="34" charset="0"/>
              </a:rPr>
              <a:t> </a:t>
            </a:r>
            <a:r>
              <a:rPr lang="es-ES" sz="1400" dirty="0" smtClean="0">
                <a:latin typeface="Arial" pitchFamily="34" charset="0"/>
                <a:cs typeface="Arial" pitchFamily="34" charset="0"/>
              </a:rPr>
              <a:t>(Garza, 2005)</a:t>
            </a:r>
            <a:endParaRPr lang="es-MX" sz="1400" dirty="0"/>
          </a:p>
        </p:txBody>
      </p:sp>
      <p:sp>
        <p:nvSpPr>
          <p:cNvPr id="11"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25  </a:t>
            </a:r>
            <a:endParaRPr lang="es-ES" altLang="en-US" dirty="0"/>
          </a:p>
        </p:txBody>
      </p:sp>
    </p:spTree>
    <p:extLst>
      <p:ext uri="{BB962C8B-B14F-4D97-AF65-F5344CB8AC3E}">
        <p14:creationId xmlns:p14="http://schemas.microsoft.com/office/powerpoint/2010/main" val="32478885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F0"/>
                </a:solidFill>
              </a:rPr>
              <a:t>REFLEXIÓN</a:t>
            </a:r>
            <a:endParaRPr lang="es-ES" dirty="0">
              <a:solidFill>
                <a:srgbClr val="00B0F0"/>
              </a:solidFill>
            </a:endParaRPr>
          </a:p>
        </p:txBody>
      </p:sp>
      <p:sp>
        <p:nvSpPr>
          <p:cNvPr id="3" name="2 Marcador de contenido"/>
          <p:cNvSpPr>
            <a:spLocks noGrp="1"/>
          </p:cNvSpPr>
          <p:nvPr>
            <p:ph sz="quarter" idx="1"/>
          </p:nvPr>
        </p:nvSpPr>
        <p:spPr>
          <a:xfrm>
            <a:off x="1331640" y="1772816"/>
            <a:ext cx="7322670" cy="4572000"/>
          </a:xfrm>
        </p:spPr>
        <p:txBody>
          <a:bodyPr>
            <a:normAutofit fontScale="85000" lnSpcReduction="10000"/>
          </a:bodyPr>
          <a:lstStyle/>
          <a:p>
            <a:pPr>
              <a:buNone/>
            </a:pPr>
            <a:r>
              <a:rPr lang="es-MX" dirty="0" smtClean="0">
                <a:solidFill>
                  <a:srgbClr val="00B0F0"/>
                </a:solidFill>
              </a:rPr>
              <a:t>	</a:t>
            </a:r>
            <a:r>
              <a:rPr lang="es-MX" sz="4000" dirty="0" smtClean="0">
                <a:solidFill>
                  <a:srgbClr val="00B0F0"/>
                </a:solidFill>
                <a:latin typeface="Arial Rounded MT Bold" pitchFamily="34" charset="0"/>
              </a:rPr>
              <a:t>¿Cómo puede un </a:t>
            </a:r>
            <a:r>
              <a:rPr lang="es-MX" sz="4000" dirty="0" err="1" smtClean="0">
                <a:solidFill>
                  <a:srgbClr val="00B0F0"/>
                </a:solidFill>
                <a:latin typeface="Arial Rounded MT Bold" pitchFamily="34" charset="0"/>
              </a:rPr>
              <a:t>APOU</a:t>
            </a:r>
            <a:r>
              <a:rPr lang="es-MX" sz="4000" dirty="0" smtClean="0">
                <a:solidFill>
                  <a:srgbClr val="00B0F0"/>
                </a:solidFill>
                <a:latin typeface="Arial Rounded MT Bold" pitchFamily="34" charset="0"/>
              </a:rPr>
              <a:t> combinar el poder del establecimiento de objetivos y el poder del reforzamiento positivo para crear un ambiente de trabajo altamente motivador para un grupo de colaboradores que posee grandes necesidades de logro?</a:t>
            </a:r>
            <a:endParaRPr lang="es-MX" dirty="0" smtClean="0">
              <a:solidFill>
                <a:srgbClr val="00B0F0"/>
              </a:solidFill>
              <a:latin typeface="Arial Rounded MT Bold" pitchFamily="34" charset="0"/>
            </a:endParaRPr>
          </a:p>
        </p:txBody>
      </p:sp>
      <p:pic>
        <p:nvPicPr>
          <p:cNvPr id="4" name="Picture 27" descr="question2"/>
          <p:cNvPicPr>
            <a:picLocks noChangeAspect="1" noChangeArrowheads="1" noCrop="1"/>
          </p:cNvPicPr>
          <p:nvPr/>
        </p:nvPicPr>
        <p:blipFill>
          <a:blip r:embed="rId2" cstate="print"/>
          <a:srcRect/>
          <a:stretch>
            <a:fillRect/>
          </a:stretch>
        </p:blipFill>
        <p:spPr bwMode="auto">
          <a:xfrm>
            <a:off x="6665683" y="428604"/>
            <a:ext cx="1502023" cy="1171578"/>
          </a:xfrm>
          <a:prstGeom prst="rect">
            <a:avLst/>
          </a:prstGeom>
          <a:solidFill>
            <a:srgbClr val="00B0F0"/>
          </a:solidFill>
          <a:ln w="9525">
            <a:solidFill>
              <a:schemeClr val="accent1"/>
            </a:solidFill>
            <a:miter lim="800000"/>
            <a:headEnd/>
            <a:tailEnd/>
          </a:ln>
        </p:spPr>
      </p:pic>
      <p:sp>
        <p:nvSpPr>
          <p:cNvPr id="6"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26  </a:t>
            </a:r>
            <a:endParaRPr lang="es-ES" altLang="en-US" dirty="0"/>
          </a:p>
        </p:txBody>
      </p:sp>
    </p:spTree>
    <p:extLst>
      <p:ext uri="{BB962C8B-B14F-4D97-AF65-F5344CB8AC3E}">
        <p14:creationId xmlns:p14="http://schemas.microsoft.com/office/powerpoint/2010/main" val="144940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691680" y="836712"/>
            <a:ext cx="5746247" cy="3823866"/>
          </a:xfrm>
          <a:prstGeom prst="rect">
            <a:avLst/>
          </a:prstGeom>
        </p:spPr>
      </p:pic>
      <p:sp>
        <p:nvSpPr>
          <p:cNvPr id="4"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27  </a:t>
            </a:r>
            <a:endParaRPr lang="es-ES" altLang="en-US" dirty="0"/>
          </a:p>
        </p:txBody>
      </p:sp>
    </p:spTree>
    <p:extLst>
      <p:ext uri="{BB962C8B-B14F-4D97-AF65-F5344CB8AC3E}">
        <p14:creationId xmlns:p14="http://schemas.microsoft.com/office/powerpoint/2010/main" val="1187273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t>Dra. en A. Guadalupe González G. DIAPOSITIVA  1   </a:t>
            </a:r>
            <a:endParaRPr lang="es-ES" altLang="en-US" dirty="0"/>
          </a:p>
        </p:txBody>
      </p:sp>
      <p:sp>
        <p:nvSpPr>
          <p:cNvPr id="2" name="Rectangle 2"/>
          <p:cNvSpPr>
            <a:spLocks noChangeArrowheads="1"/>
          </p:cNvSpPr>
          <p:nvPr/>
        </p:nvSpPr>
        <p:spPr bwMode="auto">
          <a:xfrm>
            <a:off x="-1" y="1672"/>
            <a:ext cx="13406125" cy="45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636410" y="103345"/>
          <a:ext cx="7059790" cy="6278405"/>
        </p:xfrm>
        <a:graphic>
          <a:graphicData uri="http://schemas.openxmlformats.org/presentationml/2006/ole">
            <mc:AlternateContent xmlns:mc="http://schemas.openxmlformats.org/markup-compatibility/2006">
              <mc:Choice xmlns:v="urn:schemas-microsoft-com:vml" Requires="v">
                <p:oleObj spid="_x0000_s54312" name="Diapositiva" r:id="rId5" imgW="4547676" imgH="3410800" progId="PowerPoint.Slide.12">
                  <p:embed/>
                </p:oleObj>
              </mc:Choice>
              <mc:Fallback>
                <p:oleObj name="Diapositiva" r:id="rId5" imgW="4547676" imgH="3410800" progId="PowerPoint.Slide.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6410" y="103345"/>
                        <a:ext cx="7059790" cy="6278405"/>
                      </a:xfrm>
                      <a:prstGeom prst="rect">
                        <a:avLst/>
                      </a:prstGeom>
                      <a:noFill/>
                    </p:spPr>
                  </p:pic>
                </p:oleObj>
              </mc:Fallback>
            </mc:AlternateContent>
          </a:graphicData>
        </a:graphic>
      </p:graphicFrame>
      <p:sp>
        <p:nvSpPr>
          <p:cNvPr id="10" name="9 CuadroTexto"/>
          <p:cNvSpPr txBox="1"/>
          <p:nvPr/>
        </p:nvSpPr>
        <p:spPr>
          <a:xfrm>
            <a:off x="2627784" y="3429000"/>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6" name="5 Rectángulo"/>
          <p:cNvSpPr/>
          <p:nvPr/>
        </p:nvSpPr>
        <p:spPr>
          <a:xfrm>
            <a:off x="2195736" y="3945547"/>
            <a:ext cx="576064" cy="35662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 name="Flecha abajo 4"/>
          <p:cNvSpPr/>
          <p:nvPr/>
        </p:nvSpPr>
        <p:spPr>
          <a:xfrm>
            <a:off x="2627373" y="3689867"/>
            <a:ext cx="144016" cy="2501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11328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353444974"/>
              </p:ext>
            </p:extLst>
          </p:nvPr>
        </p:nvGraphicFramePr>
        <p:xfrm>
          <a:off x="1736711"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7236296" y="2708920"/>
            <a:ext cx="1800200" cy="1569660"/>
          </a:xfrm>
          <a:prstGeom prst="rect">
            <a:avLst/>
          </a:prstGeom>
          <a:noFill/>
          <a:ln>
            <a:solidFill>
              <a:schemeClr val="accent1"/>
            </a:solidFill>
          </a:ln>
        </p:spPr>
        <p:txBody>
          <a:bodyPr wrap="square" rtlCol="0">
            <a:spAutoFit/>
          </a:bodyPr>
          <a:lstStyle/>
          <a:p>
            <a:r>
              <a:rPr lang="es-MX" sz="1600" dirty="0" smtClean="0">
                <a:effectLst>
                  <a:outerShdw blurRad="38100" dist="38100" dir="2700000" algn="tl">
                    <a:srgbClr val="000000">
                      <a:alpha val="43137"/>
                    </a:srgbClr>
                  </a:outerShdw>
                </a:effectLst>
              </a:rPr>
              <a:t>PERFORMANCE</a:t>
            </a:r>
          </a:p>
          <a:p>
            <a:pPr marL="171450" indent="-171450">
              <a:buFont typeface="Wingdings" panose="05000000000000000000" pitchFamily="2" charset="2"/>
              <a:buChar char="ü"/>
            </a:pPr>
            <a:r>
              <a:rPr lang="es-MX" sz="1600" dirty="0" err="1" smtClean="0"/>
              <a:t>Attain</a:t>
            </a:r>
            <a:r>
              <a:rPr lang="es-MX" sz="1600" dirty="0" smtClean="0"/>
              <a:t> </a:t>
            </a:r>
            <a:r>
              <a:rPr lang="es-MX" sz="1600" dirty="0" err="1" smtClean="0"/>
              <a:t>goals</a:t>
            </a:r>
            <a:endParaRPr lang="es-MX" sz="1600" dirty="0" smtClean="0"/>
          </a:p>
          <a:p>
            <a:pPr marL="171450" indent="-171450">
              <a:buFont typeface="Wingdings" panose="05000000000000000000" pitchFamily="2" charset="2"/>
              <a:buChar char="ü"/>
            </a:pPr>
            <a:r>
              <a:rPr lang="es-MX" sz="1600" dirty="0" err="1" smtClean="0"/>
              <a:t>Products</a:t>
            </a:r>
            <a:endParaRPr lang="es-MX" sz="1600" dirty="0" smtClean="0"/>
          </a:p>
          <a:p>
            <a:pPr marL="171450" indent="-171450">
              <a:buFont typeface="Wingdings" panose="05000000000000000000" pitchFamily="2" charset="2"/>
              <a:buChar char="ü"/>
            </a:pPr>
            <a:r>
              <a:rPr lang="es-MX" sz="1600" dirty="0" err="1" smtClean="0"/>
              <a:t>Services</a:t>
            </a:r>
            <a:endParaRPr lang="es-MX" sz="1600" dirty="0" smtClean="0"/>
          </a:p>
          <a:p>
            <a:pPr marL="171450" indent="-171450">
              <a:buFont typeface="Wingdings" panose="05000000000000000000" pitchFamily="2" charset="2"/>
              <a:buChar char="ü"/>
            </a:pPr>
            <a:r>
              <a:rPr lang="es-MX" sz="1600" dirty="0" err="1" smtClean="0"/>
              <a:t>Efficiency</a:t>
            </a:r>
            <a:endParaRPr lang="es-MX" sz="1600" dirty="0" smtClean="0"/>
          </a:p>
          <a:p>
            <a:pPr marL="171450" indent="-171450">
              <a:buFont typeface="Wingdings" panose="05000000000000000000" pitchFamily="2" charset="2"/>
              <a:buChar char="ü"/>
            </a:pPr>
            <a:r>
              <a:rPr lang="es-MX" sz="1600" dirty="0" err="1" smtClean="0"/>
              <a:t>Effectiveness</a:t>
            </a:r>
            <a:endParaRPr lang="es-MX" sz="1600" dirty="0"/>
          </a:p>
        </p:txBody>
      </p:sp>
      <p:sp>
        <p:nvSpPr>
          <p:cNvPr id="10" name="CuadroTexto 9"/>
          <p:cNvSpPr txBox="1"/>
          <p:nvPr/>
        </p:nvSpPr>
        <p:spPr>
          <a:xfrm>
            <a:off x="550708" y="2708176"/>
            <a:ext cx="1800200" cy="1569660"/>
          </a:xfrm>
          <a:prstGeom prst="rect">
            <a:avLst/>
          </a:prstGeom>
          <a:noFill/>
          <a:ln>
            <a:solidFill>
              <a:schemeClr val="accent1"/>
            </a:solidFill>
          </a:ln>
        </p:spPr>
        <p:txBody>
          <a:bodyPr wrap="square" rtlCol="0">
            <a:spAutoFit/>
          </a:bodyPr>
          <a:lstStyle/>
          <a:p>
            <a:r>
              <a:rPr lang="es-MX" sz="1600" dirty="0" err="1" smtClean="0">
                <a:effectLst>
                  <a:outerShdw blurRad="38100" dist="38100" dir="2700000" algn="tl">
                    <a:srgbClr val="000000">
                      <a:alpha val="43137"/>
                    </a:srgbClr>
                  </a:outerShdw>
                </a:effectLst>
              </a:rPr>
              <a:t>RESOURCES</a:t>
            </a:r>
            <a:endParaRPr lang="es-MX" sz="1600" dirty="0" smtClean="0">
              <a:effectLst>
                <a:outerShdw blurRad="38100" dist="38100" dir="2700000" algn="tl">
                  <a:srgbClr val="000000">
                    <a:alpha val="43137"/>
                  </a:srgbClr>
                </a:outerShdw>
              </a:effectLst>
            </a:endParaRPr>
          </a:p>
          <a:p>
            <a:pPr marL="285750" indent="-285750">
              <a:buFont typeface="Wingdings" panose="05000000000000000000" pitchFamily="2" charset="2"/>
              <a:buChar char="Ø"/>
            </a:pPr>
            <a:r>
              <a:rPr lang="es-MX" sz="1600" dirty="0" smtClean="0"/>
              <a:t>Human</a:t>
            </a:r>
          </a:p>
          <a:p>
            <a:pPr marL="285750" indent="-285750">
              <a:buFont typeface="Wingdings" panose="05000000000000000000" pitchFamily="2" charset="2"/>
              <a:buChar char="Ø"/>
            </a:pPr>
            <a:r>
              <a:rPr lang="es-MX" sz="1600" dirty="0" err="1" smtClean="0"/>
              <a:t>Financial</a:t>
            </a:r>
            <a:endParaRPr lang="es-MX" sz="1600" dirty="0" smtClean="0"/>
          </a:p>
          <a:p>
            <a:pPr marL="285750" indent="-285750">
              <a:buFont typeface="Wingdings" panose="05000000000000000000" pitchFamily="2" charset="2"/>
              <a:buChar char="Ø"/>
            </a:pPr>
            <a:r>
              <a:rPr lang="es-MX" sz="1600" dirty="0" err="1" smtClean="0"/>
              <a:t>Raw</a:t>
            </a:r>
            <a:r>
              <a:rPr lang="es-MX" sz="1600" dirty="0" smtClean="0"/>
              <a:t> </a:t>
            </a:r>
            <a:r>
              <a:rPr lang="es-MX" sz="1600" dirty="0" err="1" smtClean="0"/>
              <a:t>materials</a:t>
            </a:r>
            <a:endParaRPr lang="es-MX" sz="1600" dirty="0" smtClean="0"/>
          </a:p>
          <a:p>
            <a:pPr marL="285750" indent="-285750">
              <a:buFont typeface="Wingdings" panose="05000000000000000000" pitchFamily="2" charset="2"/>
              <a:buChar char="Ø"/>
            </a:pPr>
            <a:r>
              <a:rPr lang="es-MX" sz="1600" dirty="0" err="1" smtClean="0"/>
              <a:t>Technological</a:t>
            </a:r>
            <a:endParaRPr lang="es-MX" sz="1600" dirty="0" smtClean="0"/>
          </a:p>
          <a:p>
            <a:pPr marL="285750" indent="-285750">
              <a:buFont typeface="Wingdings" panose="05000000000000000000" pitchFamily="2" charset="2"/>
              <a:buChar char="Ø"/>
            </a:pPr>
            <a:r>
              <a:rPr lang="es-MX" sz="1600" dirty="0" err="1" smtClean="0"/>
              <a:t>Information</a:t>
            </a:r>
            <a:r>
              <a:rPr lang="es-MX" sz="1600" dirty="0" smtClean="0"/>
              <a:t> </a:t>
            </a:r>
          </a:p>
        </p:txBody>
      </p:sp>
      <p:sp>
        <p:nvSpPr>
          <p:cNvPr id="11" name="1 Título"/>
          <p:cNvSpPr>
            <a:spLocks noGrp="1"/>
          </p:cNvSpPr>
          <p:nvPr>
            <p:ph type="title"/>
          </p:nvPr>
        </p:nvSpPr>
        <p:spPr>
          <a:xfrm>
            <a:off x="959219" y="0"/>
            <a:ext cx="7704667" cy="1981200"/>
          </a:xfrm>
        </p:spPr>
        <p:txBody>
          <a:bodyPr/>
          <a:lstStyle/>
          <a:p>
            <a:r>
              <a:rPr lang="es-MX" dirty="0" err="1" smtClean="0">
                <a:solidFill>
                  <a:srgbClr val="FF66FF"/>
                </a:solidFill>
              </a:rPr>
              <a:t>ORGANIZATIONAL</a:t>
            </a:r>
            <a:r>
              <a:rPr lang="es-MX" dirty="0" smtClean="0">
                <a:solidFill>
                  <a:srgbClr val="FF66FF"/>
                </a:solidFill>
              </a:rPr>
              <a:t> PERFORMANCE</a:t>
            </a:r>
            <a:endParaRPr lang="es-ES" dirty="0">
              <a:solidFill>
                <a:srgbClr val="FF66FF"/>
              </a:solidFill>
            </a:endParaRPr>
          </a:p>
        </p:txBody>
      </p:sp>
      <p:sp>
        <p:nvSpPr>
          <p:cNvPr id="12"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28  </a:t>
            </a:r>
            <a:endParaRPr lang="es-ES" altLang="en-US" dirty="0"/>
          </a:p>
        </p:txBody>
      </p:sp>
      <p:sp>
        <p:nvSpPr>
          <p:cNvPr id="13" name="Rectángulo 12"/>
          <p:cNvSpPr/>
          <p:nvPr/>
        </p:nvSpPr>
        <p:spPr>
          <a:xfrm>
            <a:off x="6969135" y="1303791"/>
            <a:ext cx="1154483" cy="276999"/>
          </a:xfrm>
          <a:prstGeom prst="rect">
            <a:avLst/>
          </a:prstGeom>
        </p:spPr>
        <p:txBody>
          <a:bodyPr wrap="none">
            <a:spAutoFit/>
          </a:bodyPr>
          <a:lstStyle/>
          <a:p>
            <a:r>
              <a:rPr lang="es-MX" sz="1200" dirty="0">
                <a:latin typeface="Verdana" panose="020B0604030504040204" pitchFamily="34" charset="0"/>
                <a:ea typeface="Verdana" panose="020B0604030504040204" pitchFamily="34" charset="0"/>
                <a:cs typeface="Verdana" panose="020B0604030504040204" pitchFamily="34" charset="0"/>
              </a:rPr>
              <a:t>(</a:t>
            </a:r>
            <a:r>
              <a:rPr lang="es-MX" sz="1200" dirty="0" err="1">
                <a:latin typeface="Verdana" panose="020B0604030504040204" pitchFamily="34" charset="0"/>
                <a:ea typeface="Verdana" panose="020B0604030504040204" pitchFamily="34" charset="0"/>
                <a:cs typeface="Verdana" panose="020B0604030504040204" pitchFamily="34" charset="0"/>
              </a:rPr>
              <a:t>Daft</a:t>
            </a:r>
            <a:r>
              <a:rPr lang="es-MX" sz="1200" dirty="0">
                <a:latin typeface="Verdana" panose="020B0604030504040204" pitchFamily="34" charset="0"/>
                <a:ea typeface="Verdana" panose="020B0604030504040204" pitchFamily="34" charset="0"/>
                <a:cs typeface="Verdana" panose="020B0604030504040204" pitchFamily="34" charset="0"/>
              </a:rPr>
              <a:t>, 2011)</a:t>
            </a:r>
            <a:endParaRPr lang="es-MX" sz="1200" dirty="0"/>
          </a:p>
        </p:txBody>
      </p:sp>
    </p:spTree>
    <p:extLst>
      <p:ext uri="{BB962C8B-B14F-4D97-AF65-F5344CB8AC3E}">
        <p14:creationId xmlns:p14="http://schemas.microsoft.com/office/powerpoint/2010/main" val="1410349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6876256" y="1196752"/>
            <a:ext cx="1954560" cy="3332816"/>
          </a:xfrm>
        </p:spPr>
        <p:txBody>
          <a:bodyPr/>
          <a:lstStyle/>
          <a:p>
            <a:r>
              <a:rPr lang="es-MX" dirty="0" smtClean="0"/>
              <a:t>Do </a:t>
            </a:r>
            <a:r>
              <a:rPr lang="es-MX" dirty="0" err="1" smtClean="0"/>
              <a:t>this</a:t>
            </a:r>
            <a:r>
              <a:rPr lang="es-MX" dirty="0" smtClean="0"/>
              <a:t> </a:t>
            </a:r>
            <a:r>
              <a:rPr lang="es-MX" dirty="0" err="1" smtClean="0"/>
              <a:t>exercice</a:t>
            </a:r>
            <a:r>
              <a:rPr lang="es-MX" dirty="0" smtClean="0"/>
              <a:t> and </a:t>
            </a:r>
            <a:r>
              <a:rPr lang="es-MX" dirty="0" err="1" smtClean="0"/>
              <a:t>discuss</a:t>
            </a:r>
            <a:endParaRPr lang="es-MX" dirty="0"/>
          </a:p>
        </p:txBody>
      </p:sp>
      <p:pic>
        <p:nvPicPr>
          <p:cNvPr id="2" name="Imagen 1"/>
          <p:cNvPicPr>
            <a:picLocks noChangeAspect="1"/>
          </p:cNvPicPr>
          <p:nvPr/>
        </p:nvPicPr>
        <p:blipFill>
          <a:blip r:embed="rId2"/>
          <a:stretch>
            <a:fillRect/>
          </a:stretch>
        </p:blipFill>
        <p:spPr>
          <a:xfrm>
            <a:off x="1046407" y="620688"/>
            <a:ext cx="5667375" cy="5688632"/>
          </a:xfrm>
          <a:prstGeom prst="rect">
            <a:avLst/>
          </a:prstGeom>
        </p:spPr>
      </p:pic>
      <p:sp>
        <p:nvSpPr>
          <p:cNvPr id="6" name="Rectángulo 5"/>
          <p:cNvSpPr/>
          <p:nvPr/>
        </p:nvSpPr>
        <p:spPr>
          <a:xfrm>
            <a:off x="5364088" y="6309320"/>
            <a:ext cx="1154483" cy="276999"/>
          </a:xfrm>
          <a:prstGeom prst="rect">
            <a:avLst/>
          </a:prstGeom>
        </p:spPr>
        <p:txBody>
          <a:bodyPr wrap="none">
            <a:spAutoFit/>
          </a:bodyPr>
          <a:lstStyle/>
          <a:p>
            <a:r>
              <a:rPr lang="es-MX" sz="1200" dirty="0">
                <a:latin typeface="Verdana" panose="020B0604030504040204" pitchFamily="34" charset="0"/>
                <a:ea typeface="Verdana" panose="020B0604030504040204" pitchFamily="34" charset="0"/>
                <a:cs typeface="Verdana" panose="020B0604030504040204" pitchFamily="34" charset="0"/>
              </a:rPr>
              <a:t>(</a:t>
            </a:r>
            <a:r>
              <a:rPr lang="es-MX" sz="1200" dirty="0" err="1">
                <a:latin typeface="Verdana" panose="020B0604030504040204" pitchFamily="34" charset="0"/>
                <a:ea typeface="Verdana" panose="020B0604030504040204" pitchFamily="34" charset="0"/>
                <a:cs typeface="Verdana" panose="020B0604030504040204" pitchFamily="34" charset="0"/>
              </a:rPr>
              <a:t>Daft</a:t>
            </a:r>
            <a:r>
              <a:rPr lang="es-MX" sz="1200" dirty="0">
                <a:latin typeface="Verdana" panose="020B0604030504040204" pitchFamily="34" charset="0"/>
                <a:ea typeface="Verdana" panose="020B0604030504040204" pitchFamily="34" charset="0"/>
                <a:cs typeface="Verdana" panose="020B0604030504040204" pitchFamily="34" charset="0"/>
              </a:rPr>
              <a:t>, 2011)</a:t>
            </a:r>
            <a:endParaRPr lang="es-MX" sz="1200" dirty="0"/>
          </a:p>
        </p:txBody>
      </p:sp>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29  </a:t>
            </a:r>
            <a:endParaRPr lang="es-ES" altLang="en-US" dirty="0"/>
          </a:p>
        </p:txBody>
      </p:sp>
    </p:spTree>
    <p:extLst>
      <p:ext uri="{BB962C8B-B14F-4D97-AF65-F5344CB8AC3E}">
        <p14:creationId xmlns:p14="http://schemas.microsoft.com/office/powerpoint/2010/main" val="3034817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0"/>
            <a:ext cx="7704667" cy="1981200"/>
          </a:xfrm>
        </p:spPr>
        <p:txBody>
          <a:bodyPr/>
          <a:lstStyle/>
          <a:p>
            <a:r>
              <a:rPr lang="en-US" b="1" dirty="0" smtClean="0"/>
              <a:t> </a:t>
            </a:r>
            <a:r>
              <a:rPr lang="en-US" b="1" dirty="0"/>
              <a:t>Planning and Decision Making: Determining Courses of Action</a:t>
            </a:r>
            <a:br>
              <a:rPr lang="en-US" b="1" dirty="0"/>
            </a:br>
            <a:endParaRPr lang="es-MX" dirty="0"/>
          </a:p>
        </p:txBody>
      </p:sp>
      <p:sp>
        <p:nvSpPr>
          <p:cNvPr id="3" name="Marcador de contenido 2"/>
          <p:cNvSpPr>
            <a:spLocks noGrp="1"/>
          </p:cNvSpPr>
          <p:nvPr>
            <p:ph idx="1"/>
          </p:nvPr>
        </p:nvSpPr>
        <p:spPr>
          <a:xfrm>
            <a:off x="899592" y="1844824"/>
            <a:ext cx="7704667" cy="3332816"/>
          </a:xfrm>
        </p:spPr>
        <p:txBody>
          <a:bodyPr>
            <a:noAutofit/>
          </a:bodyPr>
          <a:lstStyle/>
          <a:p>
            <a:pPr marL="0" indent="0">
              <a:buNone/>
            </a:pPr>
            <a:r>
              <a:rPr lang="en-US" sz="1400" dirty="0" smtClean="0"/>
              <a:t>Looking </a:t>
            </a:r>
            <a:r>
              <a:rPr lang="en-US" sz="1400" dirty="0"/>
              <a:t>ahead into the future and predict possible trends or occurrences which are likely to influence the working situation is the most vital quality as well as </a:t>
            </a:r>
            <a:r>
              <a:rPr lang="en-US" sz="1400" b="1" dirty="0"/>
              <a:t>job of a manager</a:t>
            </a:r>
            <a:r>
              <a:rPr lang="en-US" sz="1400" dirty="0"/>
              <a:t>.</a:t>
            </a:r>
          </a:p>
          <a:p>
            <a:pPr marL="0" indent="0">
              <a:buNone/>
            </a:pPr>
            <a:r>
              <a:rPr lang="en-US" sz="1400" dirty="0"/>
              <a:t>Planning means setting an organization’s goal and deciding how best to achieve them. </a:t>
            </a:r>
            <a:r>
              <a:rPr lang="en-US" sz="1400" b="1" dirty="0"/>
              <a:t>Planning is decision making</a:t>
            </a:r>
            <a:r>
              <a:rPr lang="en-US" sz="1400" dirty="0"/>
              <a:t>, regarding the goals and setting the future course of action from a set of alternatives to reach them.</a:t>
            </a:r>
          </a:p>
          <a:p>
            <a:pPr marL="0" indent="0">
              <a:buNone/>
            </a:pPr>
            <a:r>
              <a:rPr lang="en-US" sz="1400" dirty="0"/>
              <a:t>Plan helps to maintain the managerial effectiveness as it works as a guide to the personnel’s for the future activities. </a:t>
            </a:r>
            <a:r>
              <a:rPr lang="en-US" sz="1400" b="1" dirty="0"/>
              <a:t>Selecting goals</a:t>
            </a:r>
            <a:r>
              <a:rPr lang="en-US" sz="1400" dirty="0"/>
              <a:t> as well as the </a:t>
            </a:r>
            <a:r>
              <a:rPr lang="en-US" sz="1400" b="1" dirty="0"/>
              <a:t>paths to achieve them</a:t>
            </a:r>
            <a:r>
              <a:rPr lang="en-US" sz="1400" dirty="0"/>
              <a:t>, is what planning involves.</a:t>
            </a:r>
          </a:p>
          <a:p>
            <a:pPr marL="0" indent="0">
              <a:buNone/>
            </a:pPr>
            <a:r>
              <a:rPr lang="en-US" sz="1400" dirty="0"/>
              <a:t>Planning involves selecting missions and objectives and the actions to achieve them, it requires decision-making or choosing future courses of action from among alternatives.</a:t>
            </a:r>
          </a:p>
          <a:p>
            <a:pPr marL="0" indent="0">
              <a:buNone/>
            </a:pPr>
            <a:r>
              <a:rPr lang="en-US" sz="1400" dirty="0"/>
              <a:t>In short, planning means determining what the organization’s position and situation should be at some time in the future and deciding how best to bring about that situation. Planning helps maintain </a:t>
            </a:r>
            <a:r>
              <a:rPr lang="en-US" sz="1400" b="1" dirty="0"/>
              <a:t>managerial </a:t>
            </a:r>
            <a:r>
              <a:rPr lang="en-US" sz="1400" b="1" dirty="0" smtClean="0"/>
              <a:t>effectiveness </a:t>
            </a:r>
            <a:r>
              <a:rPr lang="en-US" sz="1400" dirty="0" smtClean="0"/>
              <a:t>by </a:t>
            </a:r>
            <a:r>
              <a:rPr lang="en-US" sz="1400" dirty="0"/>
              <a:t>guiding future activities.</a:t>
            </a:r>
          </a:p>
          <a:p>
            <a:pPr marL="0" indent="0">
              <a:buNone/>
            </a:pPr>
            <a:r>
              <a:rPr lang="en-US" sz="1400" dirty="0"/>
              <a:t>For a manager, planning and decision-making requires an ability to foresee, to visualize, and to look ahead purposefully</a:t>
            </a:r>
            <a:r>
              <a:rPr lang="en-US" sz="1400" dirty="0" smtClean="0"/>
              <a:t>.</a:t>
            </a:r>
            <a:endParaRPr lang="en-US" sz="14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30  </a:t>
            </a:r>
            <a:endParaRPr lang="es-ES" altLang="en-US" dirty="0"/>
          </a:p>
        </p:txBody>
      </p:sp>
      <p:pic>
        <p:nvPicPr>
          <p:cNvPr id="6" name="Imagen 5"/>
          <p:cNvPicPr>
            <a:picLocks noChangeAspect="1"/>
          </p:cNvPicPr>
          <p:nvPr/>
        </p:nvPicPr>
        <p:blipFill>
          <a:blip r:embed="rId2"/>
          <a:stretch>
            <a:fillRect/>
          </a:stretch>
        </p:blipFill>
        <p:spPr>
          <a:xfrm>
            <a:off x="2771800" y="5242442"/>
            <a:ext cx="2838450" cy="1609725"/>
          </a:xfrm>
          <a:prstGeom prst="rect">
            <a:avLst/>
          </a:prstGeom>
        </p:spPr>
      </p:pic>
    </p:spTree>
    <p:extLst>
      <p:ext uri="{BB962C8B-B14F-4D97-AF65-F5344CB8AC3E}">
        <p14:creationId xmlns:p14="http://schemas.microsoft.com/office/powerpoint/2010/main" val="2015061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0"/>
            <a:ext cx="7704667" cy="1981200"/>
          </a:xfrm>
        </p:spPr>
        <p:txBody>
          <a:bodyPr/>
          <a:lstStyle/>
          <a:p>
            <a:r>
              <a:rPr lang="en-US" b="1" dirty="0"/>
              <a:t>Organizing: Coordinating Activities and Resources</a:t>
            </a:r>
            <a:br>
              <a:rPr lang="en-US" b="1" dirty="0"/>
            </a:br>
            <a:endParaRPr lang="es-MX" dirty="0"/>
          </a:p>
        </p:txBody>
      </p:sp>
      <p:sp>
        <p:nvSpPr>
          <p:cNvPr id="3" name="Marcador de contenido 2"/>
          <p:cNvSpPr>
            <a:spLocks noGrp="1"/>
          </p:cNvSpPr>
          <p:nvPr>
            <p:ph idx="1"/>
          </p:nvPr>
        </p:nvSpPr>
        <p:spPr>
          <a:xfrm>
            <a:off x="932436" y="1196752"/>
            <a:ext cx="8071026" cy="4464496"/>
          </a:xfrm>
        </p:spPr>
        <p:txBody>
          <a:bodyPr>
            <a:noAutofit/>
          </a:bodyPr>
          <a:lstStyle/>
          <a:p>
            <a:pPr marL="0" indent="0">
              <a:buNone/>
            </a:pPr>
            <a:r>
              <a:rPr lang="en-US" sz="1100" dirty="0" smtClean="0"/>
              <a:t>Organizing </a:t>
            </a:r>
            <a:r>
              <a:rPr lang="en-US" sz="1100" dirty="0"/>
              <a:t>can be defined as the process by which the established plans are moved closer to realization.</a:t>
            </a:r>
          </a:p>
          <a:p>
            <a:pPr marL="0" indent="0">
              <a:buNone/>
            </a:pPr>
            <a:r>
              <a:rPr lang="en-US" sz="1100" dirty="0"/>
              <a:t>Once a manager </a:t>
            </a:r>
            <a:r>
              <a:rPr lang="en-US" sz="1100" b="1" dirty="0"/>
              <a:t>set goals and develops </a:t>
            </a:r>
            <a:r>
              <a:rPr lang="en-US" sz="1100" b="1" dirty="0" smtClean="0"/>
              <a:t>plans</a:t>
            </a:r>
            <a:r>
              <a:rPr lang="en-US" sz="1100" dirty="0"/>
              <a:t>, his next managerial function is organizing human and other resources that are identified as necessary by the plan to reach the goal.</a:t>
            </a:r>
          </a:p>
          <a:p>
            <a:pPr marL="0" indent="0">
              <a:buNone/>
            </a:pPr>
            <a:r>
              <a:rPr lang="en-US" sz="1100" dirty="0"/>
              <a:t>Organizing involves determining how activities and resources are to be assembled and coordinated. Organization can also be defined as </a:t>
            </a:r>
            <a:r>
              <a:rPr lang="en-US" sz="1100" dirty="0" smtClean="0"/>
              <a:t>an </a:t>
            </a:r>
            <a:r>
              <a:rPr lang="en-US" sz="1100" b="1" dirty="0" smtClean="0"/>
              <a:t>intentionally </a:t>
            </a:r>
            <a:r>
              <a:rPr lang="en-US" sz="1100" b="1" dirty="0"/>
              <a:t>formalized structure of positions or roles</a:t>
            </a:r>
            <a:r>
              <a:rPr lang="en-US" sz="1100" dirty="0"/>
              <a:t> for people to fill in an organization.</a:t>
            </a:r>
          </a:p>
          <a:p>
            <a:pPr marL="0" indent="0">
              <a:buNone/>
            </a:pPr>
            <a:r>
              <a:rPr lang="en-US" sz="1100" dirty="0"/>
              <a:t>Organizing produces a </a:t>
            </a:r>
            <a:r>
              <a:rPr lang="en-US" sz="1100" b="1" dirty="0"/>
              <a:t>structure of relationships in an </a:t>
            </a:r>
            <a:r>
              <a:rPr lang="en-US" sz="1100" b="1" dirty="0" smtClean="0"/>
              <a:t>organization </a:t>
            </a:r>
            <a:r>
              <a:rPr lang="en-US" sz="1100" dirty="0" smtClean="0"/>
              <a:t>and </a:t>
            </a:r>
            <a:r>
              <a:rPr lang="en-US" sz="1100" dirty="0"/>
              <a:t>it is through these structured relationships that future plans are pursued.</a:t>
            </a:r>
          </a:p>
          <a:p>
            <a:pPr marL="0" indent="0">
              <a:buNone/>
            </a:pPr>
            <a:r>
              <a:rPr lang="en-US" sz="1100" dirty="0"/>
              <a:t>Organizing, then, is that part of managing which involves: establishing an intentional structure of roles for people to fill in organization.</a:t>
            </a:r>
          </a:p>
          <a:p>
            <a:pPr marL="0" indent="0">
              <a:buNone/>
            </a:pPr>
            <a:r>
              <a:rPr lang="en-US" sz="1100" dirty="0"/>
              <a:t>It is intentional in the sense of making sure that all the tasks necessary to accomplish goals are assigned to people who can do then best. </a:t>
            </a:r>
            <a:r>
              <a:rPr lang="en-US" sz="1100" dirty="0" smtClean="0"/>
              <a:t>The </a:t>
            </a:r>
            <a:r>
              <a:rPr lang="en-US" sz="1100" b="1" dirty="0" smtClean="0"/>
              <a:t>purpose </a:t>
            </a:r>
            <a:r>
              <a:rPr lang="en-US" sz="1100" b="1" dirty="0"/>
              <a:t>of an organization structure</a:t>
            </a:r>
            <a:r>
              <a:rPr lang="en-US" sz="1100" dirty="0"/>
              <a:t> is to create an environment for best human performance.</a:t>
            </a:r>
          </a:p>
          <a:p>
            <a:pPr marL="0" indent="0">
              <a:buNone/>
            </a:pPr>
            <a:r>
              <a:rPr lang="en-US" sz="1100" dirty="0"/>
              <a:t>The structure must define the task to be done. The roles so established must also be designed in the light of the abilities and motivations of the people available.</a:t>
            </a:r>
          </a:p>
          <a:p>
            <a:pPr marL="0" indent="0">
              <a:buNone/>
            </a:pPr>
            <a:r>
              <a:rPr lang="en-US" sz="1100" dirty="0"/>
              <a:t>Staffing is related to organizing and it involves filling and keeping filled, the positions in the organization structure.</a:t>
            </a:r>
          </a:p>
          <a:p>
            <a:pPr marL="0" indent="0">
              <a:buNone/>
            </a:pPr>
            <a:r>
              <a:rPr lang="en-US" sz="1100" dirty="0"/>
              <a:t>This can be done by determining the positions to be filled, identifying the requirement of manpower, filling the vacancies and </a:t>
            </a:r>
            <a:r>
              <a:rPr lang="en-US" sz="1100" b="1" dirty="0"/>
              <a:t>training employees</a:t>
            </a:r>
            <a:r>
              <a:rPr lang="en-US" sz="1100" dirty="0"/>
              <a:t> so that the assigned tasks are accomplished effectively and efficiently.</a:t>
            </a:r>
          </a:p>
          <a:p>
            <a:pPr marL="0" indent="0">
              <a:buNone/>
            </a:pPr>
            <a:r>
              <a:rPr lang="en-US" sz="1100" dirty="0" smtClean="0"/>
              <a:t>Basically </a:t>
            </a:r>
            <a:r>
              <a:rPr lang="en-US" sz="1100" dirty="0"/>
              <a:t>organizing is deciding where decisions will be made, who will do what jobs and tasks, who will work for whom, and how resources will assemble</a:t>
            </a:r>
            <a:r>
              <a:rPr lang="en-US" sz="1100" dirty="0" smtClean="0"/>
              <a:t>.</a:t>
            </a:r>
            <a:endParaRPr lang="en-US" sz="1100" dirty="0"/>
          </a:p>
        </p:txBody>
      </p:sp>
      <p:pic>
        <p:nvPicPr>
          <p:cNvPr id="6" name="Imagen 5"/>
          <p:cNvPicPr>
            <a:picLocks noChangeAspect="1"/>
          </p:cNvPicPr>
          <p:nvPr/>
        </p:nvPicPr>
        <p:blipFill>
          <a:blip r:embed="rId2"/>
          <a:stretch>
            <a:fillRect/>
          </a:stretch>
        </p:blipFill>
        <p:spPr>
          <a:xfrm>
            <a:off x="3635896" y="5290733"/>
            <a:ext cx="2002505" cy="1547033"/>
          </a:xfrm>
          <a:prstGeom prst="rect">
            <a:avLst/>
          </a:prstGeom>
        </p:spPr>
      </p:pic>
      <p:sp>
        <p:nvSpPr>
          <p:cNvPr id="7"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31  </a:t>
            </a:r>
            <a:endParaRPr lang="es-ES" altLang="en-US" dirty="0"/>
          </a:p>
        </p:txBody>
      </p:sp>
    </p:spTree>
    <p:extLst>
      <p:ext uri="{BB962C8B-B14F-4D97-AF65-F5344CB8AC3E}">
        <p14:creationId xmlns:p14="http://schemas.microsoft.com/office/powerpoint/2010/main" val="421303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5514" y="30358"/>
            <a:ext cx="7704667" cy="1981200"/>
          </a:xfrm>
        </p:spPr>
        <p:txBody>
          <a:bodyPr/>
          <a:lstStyle/>
          <a:p>
            <a:r>
              <a:rPr lang="en-US" b="1" dirty="0"/>
              <a:t>Leading: Managing and Motivating People</a:t>
            </a:r>
            <a:br>
              <a:rPr lang="en-US" b="1" dirty="0"/>
            </a:br>
            <a:endParaRPr lang="es-MX" dirty="0"/>
          </a:p>
        </p:txBody>
      </p:sp>
      <p:sp>
        <p:nvSpPr>
          <p:cNvPr id="3" name="Marcador de contenido 2"/>
          <p:cNvSpPr>
            <a:spLocks noGrp="1"/>
          </p:cNvSpPr>
          <p:nvPr>
            <p:ph idx="1"/>
          </p:nvPr>
        </p:nvSpPr>
        <p:spPr>
          <a:xfrm>
            <a:off x="899592" y="1303853"/>
            <a:ext cx="8136904" cy="4824536"/>
          </a:xfrm>
        </p:spPr>
        <p:txBody>
          <a:bodyPr>
            <a:noAutofit/>
          </a:bodyPr>
          <a:lstStyle/>
          <a:p>
            <a:pPr marL="0" indent="0">
              <a:buNone/>
            </a:pPr>
            <a:r>
              <a:rPr lang="en-US" sz="1300" dirty="0" smtClean="0"/>
              <a:t>The </a:t>
            </a:r>
            <a:r>
              <a:rPr lang="en-US" sz="1300" dirty="0"/>
              <a:t>third basic managerial function is </a:t>
            </a:r>
            <a:r>
              <a:rPr lang="en-US" sz="1300" b="1" dirty="0"/>
              <a:t>leading</a:t>
            </a:r>
            <a:r>
              <a:rPr lang="en-US" sz="1300" dirty="0"/>
              <a:t>. The </a:t>
            </a:r>
            <a:r>
              <a:rPr lang="en-US" sz="1300" b="1" dirty="0"/>
              <a:t>skills of influencing people</a:t>
            </a:r>
            <a:r>
              <a:rPr lang="en-US" sz="1300" dirty="0"/>
              <a:t> for a particular purpose or reason is called leading. Leading is considered to be the most important and challenging of all managerial activities.</a:t>
            </a:r>
          </a:p>
          <a:p>
            <a:pPr marL="0" indent="0">
              <a:buNone/>
            </a:pPr>
            <a:r>
              <a:rPr lang="en-US" sz="1300" dirty="0"/>
              <a:t>Leading is influencing or prompting the member of the organization to work together the interest of the organization</a:t>
            </a:r>
            <a:r>
              <a:rPr lang="en-US" sz="1300" dirty="0" smtClean="0"/>
              <a:t>. Creating </a:t>
            </a:r>
            <a:r>
              <a:rPr lang="en-US" sz="1300" dirty="0"/>
              <a:t>a positive attitude towards the work and goals in among the members of the organization is called leading. It is required as it helps to serve the </a:t>
            </a:r>
            <a:r>
              <a:rPr lang="en-US" sz="1300" b="1" dirty="0"/>
              <a:t>objective of effectiveness and efficiency</a:t>
            </a:r>
            <a:r>
              <a:rPr lang="en-US" sz="1300" dirty="0"/>
              <a:t> by changing the behavior of the employees.</a:t>
            </a:r>
          </a:p>
          <a:p>
            <a:pPr marL="0" indent="0">
              <a:buNone/>
            </a:pPr>
            <a:r>
              <a:rPr lang="en-US" sz="1300" dirty="0"/>
              <a:t>Leading involves a number of deferment processes and activates. The functions </a:t>
            </a:r>
            <a:r>
              <a:rPr lang="en-US" sz="1300" dirty="0" smtClean="0"/>
              <a:t>of Direction</a:t>
            </a:r>
            <a:r>
              <a:rPr lang="en-US" sz="1300" dirty="0"/>
              <a:t>, </a:t>
            </a:r>
            <a:r>
              <a:rPr lang="en-US" sz="1300" b="1" dirty="0"/>
              <a:t>motivation</a:t>
            </a:r>
            <a:r>
              <a:rPr lang="en-US" sz="1300" dirty="0"/>
              <a:t>, </a:t>
            </a:r>
            <a:r>
              <a:rPr lang="en-US" sz="1300" b="1" dirty="0"/>
              <a:t>communication</a:t>
            </a:r>
            <a:r>
              <a:rPr lang="en-US" sz="1300" dirty="0"/>
              <a:t>, and coordination are considered a part of leading process or system.</a:t>
            </a:r>
          </a:p>
          <a:p>
            <a:pPr marL="0" indent="0">
              <a:buNone/>
            </a:pPr>
            <a:r>
              <a:rPr lang="en-US" sz="1300" dirty="0"/>
              <a:t>Coordinating is also essential in leading. Most authors do not consider it a separate function of management. Rather they regard coordinating as the essence of manager ship for achieving harmony among individual efforts towards accomplishing group targets.</a:t>
            </a:r>
          </a:p>
          <a:p>
            <a:pPr marL="0" indent="0">
              <a:buNone/>
            </a:pPr>
            <a:r>
              <a:rPr lang="en-US" sz="1300" dirty="0"/>
              <a:t>Motivating is essential quality for leading. Motivating is the management process of influencing people’s behavior based on the knowledge of what cause and channel sustain human behavior in a particular committed direction. </a:t>
            </a:r>
            <a:r>
              <a:rPr lang="en-US" sz="1300" b="1" dirty="0"/>
              <a:t>Efficient managers need to be effective </a:t>
            </a:r>
            <a:r>
              <a:rPr lang="en-US" sz="1300" b="1" dirty="0" smtClean="0"/>
              <a:t>leaders</a:t>
            </a:r>
            <a:r>
              <a:rPr lang="en-US" sz="1300" dirty="0"/>
              <a:t>.</a:t>
            </a:r>
          </a:p>
          <a:p>
            <a:pPr marL="0" indent="0">
              <a:buNone/>
            </a:pPr>
            <a:r>
              <a:rPr lang="en-US" sz="1300" dirty="0"/>
              <a:t>Since leadership implies fellowship and people tend to follow those who offer a means of satisfying their own needs, hopes and aspirations it is understandable that leading involves motivation leadership styles and approaches and communication.</a:t>
            </a:r>
          </a:p>
          <a:p>
            <a:pPr marL="0" indent="0">
              <a:buNone/>
            </a:pPr>
            <a:endParaRPr lang="es-MX" sz="13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32  </a:t>
            </a:r>
            <a:endParaRPr lang="es-ES" altLang="en-US" dirty="0"/>
          </a:p>
        </p:txBody>
      </p:sp>
      <p:pic>
        <p:nvPicPr>
          <p:cNvPr id="6" name="Imagen 5"/>
          <p:cNvPicPr>
            <a:picLocks noChangeAspect="1"/>
          </p:cNvPicPr>
          <p:nvPr/>
        </p:nvPicPr>
        <p:blipFill>
          <a:blip r:embed="rId2"/>
          <a:stretch>
            <a:fillRect/>
          </a:stretch>
        </p:blipFill>
        <p:spPr>
          <a:xfrm>
            <a:off x="3131840" y="5373216"/>
            <a:ext cx="1836204" cy="1375381"/>
          </a:xfrm>
          <a:prstGeom prst="rect">
            <a:avLst/>
          </a:prstGeom>
        </p:spPr>
      </p:pic>
    </p:spTree>
    <p:extLst>
      <p:ext uri="{BB962C8B-B14F-4D97-AF65-F5344CB8AC3E}">
        <p14:creationId xmlns:p14="http://schemas.microsoft.com/office/powerpoint/2010/main" val="1349962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30358"/>
            <a:ext cx="7704667" cy="1981200"/>
          </a:xfrm>
        </p:spPr>
        <p:txBody>
          <a:bodyPr/>
          <a:lstStyle/>
          <a:p>
            <a:r>
              <a:rPr lang="en-US" b="1" dirty="0"/>
              <a:t>Controlling: Monitoring and Evaluating activities</a:t>
            </a:r>
            <a:br>
              <a:rPr lang="en-US" b="1" dirty="0"/>
            </a:br>
            <a:endParaRPr lang="es-MX" dirty="0"/>
          </a:p>
        </p:txBody>
      </p:sp>
      <p:sp>
        <p:nvSpPr>
          <p:cNvPr id="3" name="Marcador de contenido 2"/>
          <p:cNvSpPr>
            <a:spLocks noGrp="1"/>
          </p:cNvSpPr>
          <p:nvPr>
            <p:ph idx="1"/>
          </p:nvPr>
        </p:nvSpPr>
        <p:spPr>
          <a:xfrm>
            <a:off x="899592" y="1700808"/>
            <a:ext cx="7992888" cy="3721698"/>
          </a:xfrm>
        </p:spPr>
        <p:txBody>
          <a:bodyPr>
            <a:noAutofit/>
          </a:bodyPr>
          <a:lstStyle/>
          <a:p>
            <a:pPr marL="0" indent="0">
              <a:buNone/>
            </a:pPr>
            <a:r>
              <a:rPr lang="en-US" sz="1200" b="1" dirty="0" smtClean="0"/>
              <a:t> </a:t>
            </a:r>
            <a:r>
              <a:rPr lang="en-US" sz="1200" dirty="0" smtClean="0"/>
              <a:t>Monitoring </a:t>
            </a:r>
            <a:r>
              <a:rPr lang="en-US" sz="1200" dirty="0"/>
              <a:t>the organizational progress toward goal fulfillment is called controlling. Monitoring the progress is essential to ensure </a:t>
            </a:r>
            <a:r>
              <a:rPr lang="en-US" sz="1200" dirty="0" smtClean="0"/>
              <a:t>the </a:t>
            </a:r>
            <a:r>
              <a:rPr lang="en-US" sz="1200" b="1" dirty="0" smtClean="0"/>
              <a:t>achievement </a:t>
            </a:r>
            <a:r>
              <a:rPr lang="en-US" sz="1200" b="1" dirty="0"/>
              <a:t>of organizational goal</a:t>
            </a:r>
            <a:r>
              <a:rPr lang="en-US" sz="1200" dirty="0"/>
              <a:t>.</a:t>
            </a:r>
          </a:p>
          <a:p>
            <a:pPr marL="0" indent="0">
              <a:buNone/>
            </a:pPr>
            <a:r>
              <a:rPr lang="en-US" sz="1200" dirty="0"/>
              <a:t>Controlling is measuring, comparing, finding deviation and correcting the organizational activities which are performed for achieving the goals or objectives.</a:t>
            </a:r>
          </a:p>
          <a:p>
            <a:pPr marL="0" indent="0">
              <a:buNone/>
            </a:pPr>
            <a:r>
              <a:rPr lang="en-US" sz="1200" dirty="0"/>
              <a:t>Controlling consist of activities, like; measuring the performance, comparing with the existing standard and finding the deviations, and correcting the deviations. Control activities generally relate to the measurement of achievement or results of actions which were taken to attain the goal.</a:t>
            </a:r>
          </a:p>
          <a:p>
            <a:pPr marL="0" indent="0">
              <a:buNone/>
            </a:pPr>
            <a:r>
              <a:rPr lang="en-US" sz="1200" dirty="0"/>
              <a:t>Some means of controlling, like the </a:t>
            </a:r>
            <a:r>
              <a:rPr lang="en-US" sz="1200" b="1" dirty="0"/>
              <a:t>budget for expenses</a:t>
            </a:r>
            <a:r>
              <a:rPr lang="en-US" sz="1200" dirty="0"/>
              <a:t>, inspection records, and the record of labor hours lost, are generally familiar. Each measure also shows whether plans are working out.</a:t>
            </a:r>
          </a:p>
          <a:p>
            <a:pPr marL="0" indent="0">
              <a:buNone/>
            </a:pPr>
            <a:r>
              <a:rPr lang="en-US" sz="1200" dirty="0"/>
              <a:t>If deviations persist, correction is indicated. Whenever results are found to differ from planned action, persons responsible are to be identified and necessary actions are to be taken to improve performance.</a:t>
            </a:r>
          </a:p>
          <a:p>
            <a:pPr marL="0" indent="0">
              <a:buNone/>
            </a:pPr>
            <a:r>
              <a:rPr lang="en-US" sz="1200" dirty="0"/>
              <a:t>Thus outcomes are controlled by controlling what people do. Controlling is the last but not the least important function of management process.</a:t>
            </a:r>
          </a:p>
          <a:p>
            <a:pPr marL="0" indent="0">
              <a:buNone/>
            </a:pPr>
            <a:r>
              <a:rPr lang="en-US" sz="1200" dirty="0"/>
              <a:t>It is rightly said, “planning without controlling is useless”. In short, we can say the controlling enables the accomplishment of plan.</a:t>
            </a:r>
          </a:p>
          <a:p>
            <a:pPr marL="0" indent="0">
              <a:buNone/>
            </a:pPr>
            <a:r>
              <a:rPr lang="en-US" sz="1200" dirty="0"/>
              <a:t>All the management functions of its process is inter-related and cannot be skipped. The management process designs and maintains an environment in which personnel’s, </a:t>
            </a:r>
            <a:r>
              <a:rPr lang="en-US" sz="1200" b="1" dirty="0"/>
              <a:t>working together in groups</a:t>
            </a:r>
            <a:r>
              <a:rPr lang="en-US" sz="1200" dirty="0"/>
              <a:t>, accomplish efficiently selected aims.</a:t>
            </a:r>
          </a:p>
          <a:p>
            <a:pPr marL="0" indent="0">
              <a:buNone/>
            </a:pPr>
            <a:r>
              <a:rPr lang="en-US" sz="1200" dirty="0"/>
              <a:t>All managers carry out the main functions of management; planning, organizing, staffing, leading and controlling. But depending on the skills and position on organizational level, the time and labor spent in each function will differ.</a:t>
            </a:r>
          </a:p>
          <a:p>
            <a:pPr marL="0" indent="0">
              <a:buNone/>
            </a:pPr>
            <a:endParaRPr lang="es-MX" sz="12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33  </a:t>
            </a:r>
            <a:endParaRPr lang="es-ES" altLang="en-US" dirty="0"/>
          </a:p>
        </p:txBody>
      </p:sp>
      <p:pic>
        <p:nvPicPr>
          <p:cNvPr id="6" name="Imagen 5"/>
          <p:cNvPicPr>
            <a:picLocks noChangeAspect="1"/>
          </p:cNvPicPr>
          <p:nvPr/>
        </p:nvPicPr>
        <p:blipFill>
          <a:blip r:embed="rId2"/>
          <a:stretch>
            <a:fillRect/>
          </a:stretch>
        </p:blipFill>
        <p:spPr>
          <a:xfrm>
            <a:off x="2378886" y="5722774"/>
            <a:ext cx="2385615" cy="1018593"/>
          </a:xfrm>
          <a:prstGeom prst="rect">
            <a:avLst/>
          </a:prstGeom>
        </p:spPr>
      </p:pic>
    </p:spTree>
    <p:extLst>
      <p:ext uri="{BB962C8B-B14F-4D97-AF65-F5344CB8AC3E}">
        <p14:creationId xmlns:p14="http://schemas.microsoft.com/office/powerpoint/2010/main" val="27020419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2"/>
          <p:cNvSpPr>
            <a:spLocks noChangeShapeType="1"/>
          </p:cNvSpPr>
          <p:nvPr/>
        </p:nvSpPr>
        <p:spPr bwMode="auto">
          <a:xfrm>
            <a:off x="755650" y="1125538"/>
            <a:ext cx="7632700" cy="0"/>
          </a:xfrm>
          <a:prstGeom prst="line">
            <a:avLst/>
          </a:prstGeom>
          <a:noFill/>
          <a:ln w="57150">
            <a:solidFill>
              <a:srgbClr val="008000"/>
            </a:solidFill>
            <a:round/>
            <a:headEnd/>
            <a:tailEnd/>
          </a:ln>
          <a:effectLst/>
        </p:spPr>
        <p:txBody>
          <a:bodyPr/>
          <a:lstStyle/>
          <a:p>
            <a:endParaRPr lang="es-ES"/>
          </a:p>
        </p:txBody>
      </p:sp>
      <p:sp>
        <p:nvSpPr>
          <p:cNvPr id="16390" name="Text Box 6"/>
          <p:cNvSpPr txBox="1">
            <a:spLocks noChangeArrowheads="1"/>
          </p:cNvSpPr>
          <p:nvPr/>
        </p:nvSpPr>
        <p:spPr bwMode="auto">
          <a:xfrm>
            <a:off x="339486" y="260648"/>
            <a:ext cx="5111750" cy="584775"/>
          </a:xfrm>
          <a:prstGeom prst="rect">
            <a:avLst/>
          </a:prstGeom>
          <a:solidFill>
            <a:srgbClr val="F8F8F8"/>
          </a:solidFill>
          <a:ln w="9525">
            <a:noFill/>
            <a:miter lim="800000"/>
            <a:headEnd/>
            <a:tailEnd/>
          </a:ln>
          <a:effectLst/>
        </p:spPr>
        <p:txBody>
          <a:bodyPr>
            <a:spAutoFit/>
          </a:bodyPr>
          <a:lstStyle/>
          <a:p>
            <a:pPr algn="just">
              <a:buFont typeface="Arial" charset="0"/>
              <a:buChar char="•"/>
            </a:pPr>
            <a:r>
              <a:rPr lang="es-ES" sz="3200" b="1" i="1" dirty="0" smtClean="0"/>
              <a:t>Fuentes de consulta</a:t>
            </a:r>
          </a:p>
        </p:txBody>
      </p:sp>
      <p:sp>
        <p:nvSpPr>
          <p:cNvPr id="16391" name="Text Box 7"/>
          <p:cNvSpPr txBox="1">
            <a:spLocks noChangeArrowheads="1"/>
          </p:cNvSpPr>
          <p:nvPr/>
        </p:nvSpPr>
        <p:spPr bwMode="auto">
          <a:xfrm>
            <a:off x="1763688" y="1143647"/>
            <a:ext cx="7056784" cy="5509200"/>
          </a:xfrm>
          <a:prstGeom prst="rect">
            <a:avLst/>
          </a:prstGeom>
          <a:noFill/>
          <a:ln w="9525">
            <a:noFill/>
            <a:miter lim="800000"/>
            <a:headEnd/>
            <a:tailEnd/>
          </a:ln>
          <a:effectLst/>
        </p:spPr>
        <p:txBody>
          <a:bodyPr wrap="square">
            <a:spAutoFit/>
          </a:bodyPr>
          <a:lstStyle/>
          <a:p>
            <a:r>
              <a:rPr lang="en-US" sz="1600" dirty="0"/>
              <a:t>Daft, R. (2011). </a:t>
            </a:r>
            <a:r>
              <a:rPr lang="en-US" sz="1600" i="1" dirty="0"/>
              <a:t>Management The new workplace</a:t>
            </a:r>
            <a:r>
              <a:rPr lang="en-US" sz="1600" dirty="0"/>
              <a:t>. </a:t>
            </a:r>
            <a:r>
              <a:rPr lang="en-US" sz="1600" dirty="0" err="1"/>
              <a:t>7a</a:t>
            </a:r>
            <a:r>
              <a:rPr lang="en-US" sz="1600" dirty="0"/>
              <a:t> ed.  U.S.: Cengage learning </a:t>
            </a:r>
            <a:r>
              <a:rPr lang="es-ES" sz="1600" dirty="0"/>
              <a:t>David, F. (2008). Conceptos de Administración Estratégica. 11ª ed. México Ed. </a:t>
            </a:r>
            <a:r>
              <a:rPr lang="en-US" sz="1600" dirty="0"/>
              <a:t>Pearson Prentice Hall.</a:t>
            </a:r>
            <a:endParaRPr lang="es-MX" sz="1600" dirty="0"/>
          </a:p>
          <a:p>
            <a:endParaRPr lang="es-MX" sz="1600" dirty="0"/>
          </a:p>
          <a:p>
            <a:r>
              <a:rPr lang="es-ES" sz="1600" dirty="0" smtClean="0"/>
              <a:t>Garza, J.G. (2005). </a:t>
            </a:r>
            <a:r>
              <a:rPr lang="es-ES" sz="1600" i="1" dirty="0" smtClean="0"/>
              <a:t>Administración contemporánea</a:t>
            </a:r>
            <a:r>
              <a:rPr lang="es-ES" sz="1600" dirty="0" smtClean="0"/>
              <a:t>. México: McGraw Hill.</a:t>
            </a:r>
          </a:p>
          <a:p>
            <a:endParaRPr lang="en-US" sz="1600" dirty="0" smtClean="0">
              <a:latin typeface="Arial" pitchFamily="34" charset="0"/>
              <a:cs typeface="Arial" pitchFamily="34" charset="0"/>
            </a:endParaRPr>
          </a:p>
          <a:p>
            <a:r>
              <a:rPr lang="en-US" sz="1600" dirty="0" smtClean="0">
                <a:latin typeface="Arial" pitchFamily="34" charset="0"/>
                <a:cs typeface="Arial" pitchFamily="34" charset="0"/>
              </a:rPr>
              <a:t>Hernández </a:t>
            </a:r>
            <a:r>
              <a:rPr lang="en-US" sz="1600" dirty="0">
                <a:latin typeface="Arial" pitchFamily="34" charset="0"/>
                <a:cs typeface="Arial" pitchFamily="34" charset="0"/>
              </a:rPr>
              <a:t>y Rodríguez, S. (2012). </a:t>
            </a:r>
            <a:r>
              <a:rPr lang="en-US" sz="1600" i="1" dirty="0" err="1">
                <a:latin typeface="Arial" pitchFamily="34" charset="0"/>
                <a:cs typeface="Arial" pitchFamily="34" charset="0"/>
              </a:rPr>
              <a:t>Administración</a:t>
            </a:r>
            <a:r>
              <a:rPr lang="en-US" sz="1600" i="1" dirty="0">
                <a:latin typeface="Arial" pitchFamily="34" charset="0"/>
                <a:cs typeface="Arial" pitchFamily="34" charset="0"/>
              </a:rPr>
              <a:t>. </a:t>
            </a:r>
            <a:r>
              <a:rPr lang="en-US" sz="1600" i="1" dirty="0" err="1">
                <a:latin typeface="Arial" pitchFamily="34" charset="0"/>
                <a:cs typeface="Arial" pitchFamily="34" charset="0"/>
              </a:rPr>
              <a:t>Teoría</a:t>
            </a:r>
            <a:r>
              <a:rPr lang="en-US" sz="1600" i="1" dirty="0">
                <a:latin typeface="Arial" pitchFamily="34" charset="0"/>
                <a:cs typeface="Arial" pitchFamily="34" charset="0"/>
              </a:rPr>
              <a:t>, </a:t>
            </a:r>
            <a:r>
              <a:rPr lang="en-US" sz="1600" i="1" dirty="0" err="1">
                <a:latin typeface="Arial" pitchFamily="34" charset="0"/>
                <a:cs typeface="Arial" pitchFamily="34" charset="0"/>
              </a:rPr>
              <a:t>proceso</a:t>
            </a:r>
            <a:r>
              <a:rPr lang="en-US" sz="1600" i="1" dirty="0">
                <a:latin typeface="Arial" pitchFamily="34" charset="0"/>
                <a:cs typeface="Arial" pitchFamily="34" charset="0"/>
              </a:rPr>
              <a:t>, </a:t>
            </a:r>
            <a:r>
              <a:rPr lang="en-US" sz="1600" i="1" dirty="0" err="1">
                <a:latin typeface="Arial" pitchFamily="34" charset="0"/>
                <a:cs typeface="Arial" pitchFamily="34" charset="0"/>
              </a:rPr>
              <a:t>áreas</a:t>
            </a:r>
            <a:r>
              <a:rPr lang="en-US" sz="1600" i="1" dirty="0">
                <a:latin typeface="Arial" pitchFamily="34" charset="0"/>
                <a:cs typeface="Arial" pitchFamily="34" charset="0"/>
              </a:rPr>
              <a:t> </a:t>
            </a:r>
            <a:r>
              <a:rPr lang="en-US" sz="1600" i="1" dirty="0" err="1">
                <a:latin typeface="Arial" pitchFamily="34" charset="0"/>
                <a:cs typeface="Arial" pitchFamily="34" charset="0"/>
              </a:rPr>
              <a:t>funcionales</a:t>
            </a:r>
            <a:r>
              <a:rPr lang="en-US" sz="1600" i="1" dirty="0">
                <a:latin typeface="Arial" pitchFamily="34" charset="0"/>
                <a:cs typeface="Arial" pitchFamily="34" charset="0"/>
              </a:rPr>
              <a:t> y </a:t>
            </a:r>
            <a:r>
              <a:rPr lang="en-US" sz="1600" i="1" dirty="0" err="1">
                <a:latin typeface="Arial" pitchFamily="34" charset="0"/>
                <a:cs typeface="Arial" pitchFamily="34" charset="0"/>
              </a:rPr>
              <a:t>estrategias</a:t>
            </a:r>
            <a:r>
              <a:rPr lang="en-US" sz="1600" i="1" dirty="0">
                <a:latin typeface="Arial" pitchFamily="34" charset="0"/>
                <a:cs typeface="Arial" pitchFamily="34" charset="0"/>
              </a:rPr>
              <a:t> para la </a:t>
            </a:r>
            <a:r>
              <a:rPr lang="en-US" sz="1600" i="1" dirty="0" err="1">
                <a:latin typeface="Arial" pitchFamily="34" charset="0"/>
                <a:cs typeface="Arial" pitchFamily="34" charset="0"/>
              </a:rPr>
              <a:t>competitividad</a:t>
            </a:r>
            <a:r>
              <a:rPr lang="en-US" sz="1600" i="1" dirty="0">
                <a:latin typeface="Arial" pitchFamily="34" charset="0"/>
                <a:cs typeface="Arial" pitchFamily="34" charset="0"/>
              </a:rPr>
              <a:t>.</a:t>
            </a:r>
            <a:r>
              <a:rPr lang="en-US" sz="1600" dirty="0">
                <a:latin typeface="Arial" pitchFamily="34" charset="0"/>
                <a:cs typeface="Arial" pitchFamily="34" charset="0"/>
              </a:rPr>
              <a:t> </a:t>
            </a:r>
            <a:r>
              <a:rPr lang="en-US" sz="1600" dirty="0" err="1">
                <a:latin typeface="Arial" pitchFamily="34" charset="0"/>
                <a:cs typeface="Arial" pitchFamily="34" charset="0"/>
              </a:rPr>
              <a:t>3a</a:t>
            </a:r>
            <a:r>
              <a:rPr lang="en-US" sz="1600" dirty="0">
                <a:latin typeface="Arial" pitchFamily="34" charset="0"/>
                <a:cs typeface="Arial" pitchFamily="34" charset="0"/>
              </a:rPr>
              <a:t> ed.  México: </a:t>
            </a:r>
            <a:r>
              <a:rPr lang="en-US" sz="1600" dirty="0" err="1">
                <a:latin typeface="Arial" pitchFamily="34" charset="0"/>
                <a:cs typeface="Arial" pitchFamily="34" charset="0"/>
              </a:rPr>
              <a:t>Mc.Graw</a:t>
            </a:r>
            <a:r>
              <a:rPr lang="en-US" sz="1600" dirty="0">
                <a:latin typeface="Arial" pitchFamily="34" charset="0"/>
                <a:cs typeface="Arial" pitchFamily="34" charset="0"/>
              </a:rPr>
              <a:t> Hill.</a:t>
            </a:r>
          </a:p>
          <a:p>
            <a:endParaRPr lang="es-ES" sz="1600" dirty="0" smtClean="0"/>
          </a:p>
          <a:p>
            <a:r>
              <a:rPr lang="en-US" sz="1600" dirty="0">
                <a:latin typeface="Arial" pitchFamily="34" charset="0"/>
                <a:cs typeface="Arial" pitchFamily="34" charset="0"/>
              </a:rPr>
              <a:t>Koontz, H. et al (2012). </a:t>
            </a:r>
            <a:r>
              <a:rPr lang="en-US" sz="1600" i="1" dirty="0" err="1">
                <a:latin typeface="Arial" pitchFamily="34" charset="0"/>
                <a:cs typeface="Arial" pitchFamily="34" charset="0"/>
              </a:rPr>
              <a:t>Administración</a:t>
            </a:r>
            <a:r>
              <a:rPr lang="en-US" sz="1600" i="1" dirty="0">
                <a:latin typeface="Arial" pitchFamily="34" charset="0"/>
                <a:cs typeface="Arial" pitchFamily="34" charset="0"/>
              </a:rPr>
              <a:t>. Una </a:t>
            </a:r>
            <a:r>
              <a:rPr lang="en-US" sz="1600" i="1" dirty="0" err="1">
                <a:latin typeface="Arial" pitchFamily="34" charset="0"/>
                <a:cs typeface="Arial" pitchFamily="34" charset="0"/>
              </a:rPr>
              <a:t>perspectiva</a:t>
            </a:r>
            <a:r>
              <a:rPr lang="en-US" sz="1600" i="1" dirty="0">
                <a:latin typeface="Arial" pitchFamily="34" charset="0"/>
                <a:cs typeface="Arial" pitchFamily="34" charset="0"/>
              </a:rPr>
              <a:t> global y </a:t>
            </a:r>
            <a:r>
              <a:rPr lang="en-US" sz="1600" i="1" dirty="0" err="1">
                <a:latin typeface="Arial" pitchFamily="34" charset="0"/>
                <a:cs typeface="Arial" pitchFamily="34" charset="0"/>
              </a:rPr>
              <a:t>empresarial</a:t>
            </a:r>
            <a:r>
              <a:rPr lang="en-US" sz="1600" i="1" dirty="0">
                <a:latin typeface="Arial" pitchFamily="34" charset="0"/>
                <a:cs typeface="Arial" pitchFamily="34" charset="0"/>
              </a:rPr>
              <a:t>. </a:t>
            </a:r>
            <a:r>
              <a:rPr lang="en-US" sz="1600" dirty="0" err="1">
                <a:latin typeface="Arial" pitchFamily="34" charset="0"/>
                <a:cs typeface="Arial" pitchFamily="34" charset="0"/>
              </a:rPr>
              <a:t>14a</a:t>
            </a:r>
            <a:r>
              <a:rPr lang="en-US" sz="1600" dirty="0">
                <a:latin typeface="Arial" pitchFamily="34" charset="0"/>
                <a:cs typeface="Arial" pitchFamily="34" charset="0"/>
              </a:rPr>
              <a:t> ed. México: </a:t>
            </a:r>
            <a:r>
              <a:rPr lang="en-US" sz="1600" dirty="0" err="1">
                <a:latin typeface="Arial" pitchFamily="34" charset="0"/>
                <a:cs typeface="Arial" pitchFamily="34" charset="0"/>
              </a:rPr>
              <a:t>Mc.Graw</a:t>
            </a:r>
            <a:r>
              <a:rPr lang="en-US" sz="1600" dirty="0">
                <a:latin typeface="Arial" pitchFamily="34" charset="0"/>
                <a:cs typeface="Arial" pitchFamily="34" charset="0"/>
              </a:rPr>
              <a:t> Hill</a:t>
            </a:r>
            <a:endParaRPr lang="en-US" sz="1600" dirty="0" smtClean="0">
              <a:solidFill>
                <a:schemeClr val="tx2">
                  <a:lumMod val="90000"/>
                  <a:lumOff val="10000"/>
                </a:schemeClr>
              </a:solidFill>
            </a:endParaRPr>
          </a:p>
          <a:p>
            <a:endParaRPr lang="es-MX" sz="1600" dirty="0" smtClean="0">
              <a:latin typeface="Arial" pitchFamily="34" charset="0"/>
              <a:cs typeface="Arial" pitchFamily="34" charset="0"/>
            </a:endParaRPr>
          </a:p>
          <a:p>
            <a:r>
              <a:rPr lang="es-MX" sz="1600" dirty="0" err="1" smtClean="0">
                <a:latin typeface="Arial" pitchFamily="34" charset="0"/>
                <a:cs typeface="Arial" pitchFamily="34" charset="0"/>
              </a:rPr>
              <a:t>Munch</a:t>
            </a:r>
            <a:r>
              <a:rPr lang="es-MX" sz="1600" dirty="0">
                <a:latin typeface="Arial" pitchFamily="34" charset="0"/>
                <a:cs typeface="Arial" pitchFamily="34" charset="0"/>
              </a:rPr>
              <a:t>, L..(2006). </a:t>
            </a:r>
            <a:r>
              <a:rPr lang="es-MX" sz="1600" i="1" dirty="0">
                <a:latin typeface="Arial" pitchFamily="34" charset="0"/>
                <a:cs typeface="Arial" pitchFamily="34" charset="0"/>
              </a:rPr>
              <a:t>Fundamentos de Administración. </a:t>
            </a:r>
            <a:r>
              <a:rPr lang="es-MX" sz="1600" dirty="0">
                <a:latin typeface="Arial" pitchFamily="34" charset="0"/>
                <a:cs typeface="Arial" pitchFamily="34" charset="0"/>
              </a:rPr>
              <a:t>México: Trillas</a:t>
            </a:r>
          </a:p>
          <a:p>
            <a:endParaRPr lang="en-US" sz="1600" dirty="0">
              <a:solidFill>
                <a:srgbClr val="002060"/>
              </a:solidFill>
            </a:endParaRPr>
          </a:p>
          <a:p>
            <a:r>
              <a:rPr lang="es-ES" sz="1600" dirty="0" err="1" smtClean="0"/>
              <a:t>Robbins</a:t>
            </a:r>
            <a:r>
              <a:rPr lang="es-ES" sz="1600" dirty="0" smtClean="0"/>
              <a:t>, S. et al (2010). </a:t>
            </a:r>
            <a:r>
              <a:rPr lang="es-ES" sz="1600" i="1" dirty="0" smtClean="0"/>
              <a:t>Administración</a:t>
            </a:r>
            <a:r>
              <a:rPr lang="es-ES" sz="1600" dirty="0" smtClean="0"/>
              <a:t>. 10ª ed. Ed. Pearson</a:t>
            </a:r>
          </a:p>
          <a:p>
            <a:endParaRPr lang="es-MX" sz="1600" dirty="0" smtClean="0"/>
          </a:p>
          <a:p>
            <a:r>
              <a:rPr lang="es-MX" sz="1600" dirty="0" smtClean="0"/>
              <a:t>Reyes </a:t>
            </a:r>
            <a:r>
              <a:rPr lang="es-MX" sz="1600" dirty="0"/>
              <a:t>P., A.(2005) Administración Moderna. México. Ed. </a:t>
            </a:r>
            <a:r>
              <a:rPr lang="es-MX" sz="1600" dirty="0" err="1"/>
              <a:t>Limusa</a:t>
            </a:r>
            <a:r>
              <a:rPr lang="es-MX" sz="1600" dirty="0"/>
              <a:t>. </a:t>
            </a:r>
          </a:p>
          <a:p>
            <a:endParaRPr lang="es-ES" sz="1600" dirty="0" smtClean="0"/>
          </a:p>
          <a:p>
            <a:r>
              <a:rPr lang="es-ES" sz="1600" dirty="0" err="1" smtClean="0"/>
              <a:t>Schermerhorn</a:t>
            </a:r>
            <a:r>
              <a:rPr lang="es-ES" sz="1600" dirty="0" smtClean="0"/>
              <a:t>, J. (2012) </a:t>
            </a:r>
            <a:r>
              <a:rPr lang="es-ES" sz="1600" i="1" dirty="0" err="1" smtClean="0"/>
              <a:t>Administración.2ª</a:t>
            </a:r>
            <a:r>
              <a:rPr lang="es-ES" sz="1600" i="1" dirty="0" smtClean="0"/>
              <a:t> </a:t>
            </a:r>
            <a:r>
              <a:rPr lang="es-ES" sz="1600" i="1" dirty="0" err="1" smtClean="0"/>
              <a:t>ed</a:t>
            </a:r>
            <a:r>
              <a:rPr lang="es-ES" sz="1600" i="1" dirty="0" smtClean="0"/>
              <a:t> </a:t>
            </a:r>
            <a:r>
              <a:rPr lang="es-ES" sz="1600" dirty="0" smtClean="0"/>
              <a:t> España: </a:t>
            </a:r>
            <a:r>
              <a:rPr lang="es-ES" sz="1600" dirty="0" err="1" smtClean="0"/>
              <a:t>Limusa</a:t>
            </a:r>
            <a:r>
              <a:rPr lang="es-ES" sz="1600" dirty="0" smtClean="0"/>
              <a:t> </a:t>
            </a:r>
            <a:r>
              <a:rPr lang="es-ES" sz="1600" dirty="0" err="1" smtClean="0"/>
              <a:t>Willey</a:t>
            </a:r>
            <a:endParaRPr lang="es-ES" sz="1600" dirty="0" smtClean="0"/>
          </a:p>
          <a:p>
            <a:endParaRPr lang="es-ES" sz="1600" dirty="0" smtClean="0"/>
          </a:p>
          <a:p>
            <a:endParaRPr lang="es-ES" sz="1600" dirty="0"/>
          </a:p>
        </p:txBody>
      </p:sp>
      <p:sp>
        <p:nvSpPr>
          <p:cNvPr id="6"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34  </a:t>
            </a:r>
            <a:endParaRPr lang="es-ES" altLang="en-US" dirty="0"/>
          </a:p>
        </p:txBody>
      </p:sp>
    </p:spTree>
    <p:extLst>
      <p:ext uri="{BB962C8B-B14F-4D97-AF65-F5344CB8AC3E}">
        <p14:creationId xmlns:p14="http://schemas.microsoft.com/office/powerpoint/2010/main" val="15237017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Tree>
    <p:extLst>
      <p:ext uri="{BB962C8B-B14F-4D97-AF65-F5344CB8AC3E}">
        <p14:creationId xmlns:p14="http://schemas.microsoft.com/office/powerpoint/2010/main" val="354372067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91680" y="176703"/>
            <a:ext cx="5256584" cy="6443172"/>
          </a:xfrm>
          <a:prstGeom prst="rect">
            <a:avLst/>
          </a:prstGeom>
        </p:spPr>
      </p:pic>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t>Dra. en A. Guadalupe González G. DIAPOSITIVA  2   </a:t>
            </a:r>
            <a:endParaRPr lang="es-ES" altLang="en-US" dirty="0"/>
          </a:p>
        </p:txBody>
      </p:sp>
    </p:spTree>
    <p:extLst>
      <p:ext uri="{BB962C8B-B14F-4D97-AF65-F5344CB8AC3E}">
        <p14:creationId xmlns:p14="http://schemas.microsoft.com/office/powerpoint/2010/main" val="3180329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899592" y="1673672"/>
            <a:ext cx="8064896" cy="110725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403648" y="692696"/>
            <a:ext cx="6552728" cy="684113"/>
          </a:xfrm>
          <a:ln>
            <a:solidFill>
              <a:srgbClr val="00B0F0"/>
            </a:solidFill>
          </a:ln>
        </p:spPr>
        <p:txBody>
          <a:bodyPr>
            <a:normAutofit fontScale="90000"/>
          </a:bodyPr>
          <a:lstStyle/>
          <a:p>
            <a:pPr algn="ctr"/>
            <a:r>
              <a:rPr lang="es-MX" dirty="0" smtClean="0">
                <a:solidFill>
                  <a:srgbClr val="002060"/>
                </a:solidFill>
              </a:rPr>
              <a:t>ESTRUCTURA CAPITULAR</a:t>
            </a:r>
            <a:endParaRPr lang="es-MX" dirty="0">
              <a:solidFill>
                <a:srgbClr val="002060"/>
              </a:solidFill>
            </a:endParaRPr>
          </a:p>
        </p:txBody>
      </p:sp>
      <p:sp>
        <p:nvSpPr>
          <p:cNvPr id="3" name="2 Marcador de contenido"/>
          <p:cNvSpPr>
            <a:spLocks noGrp="1"/>
          </p:cNvSpPr>
          <p:nvPr>
            <p:ph idx="1"/>
          </p:nvPr>
        </p:nvSpPr>
        <p:spPr>
          <a:xfrm>
            <a:off x="899592" y="1700808"/>
            <a:ext cx="8064896" cy="4680942"/>
          </a:xfrm>
          <a:ln>
            <a:solidFill>
              <a:schemeClr val="accent1"/>
            </a:solidFill>
          </a:ln>
        </p:spPr>
        <p:txBody>
          <a:bodyPr>
            <a:noAutofit/>
          </a:bodyPr>
          <a:lstStyle/>
          <a:p>
            <a:pPr marL="0" indent="0">
              <a:buNone/>
            </a:pPr>
            <a:r>
              <a:rPr lang="es-ES" sz="2800" dirty="0" smtClean="0">
                <a:solidFill>
                  <a:schemeClr val="accent5">
                    <a:lumMod val="10000"/>
                  </a:schemeClr>
                </a:solidFill>
              </a:rPr>
              <a:t>Unidad 1. </a:t>
            </a:r>
            <a:r>
              <a:rPr lang="es-ES" sz="2800" dirty="0" smtClean="0"/>
              <a:t>Introducción al estudio de la Administración y el Proceso Administrativo.</a:t>
            </a:r>
            <a:endParaRPr lang="es-MX" sz="2800" dirty="0" smtClean="0"/>
          </a:p>
          <a:p>
            <a:pPr marL="0" indent="0">
              <a:buNone/>
            </a:pPr>
            <a:r>
              <a:rPr lang="es-ES" sz="2800" dirty="0">
                <a:solidFill>
                  <a:schemeClr val="accent5">
                    <a:lumMod val="10000"/>
                  </a:schemeClr>
                </a:solidFill>
              </a:rPr>
              <a:t>Unidad </a:t>
            </a:r>
            <a:r>
              <a:rPr lang="es-ES" sz="2800" dirty="0" smtClean="0">
                <a:solidFill>
                  <a:schemeClr val="accent5">
                    <a:lumMod val="10000"/>
                  </a:schemeClr>
                </a:solidFill>
              </a:rPr>
              <a:t>2. </a:t>
            </a:r>
            <a:r>
              <a:rPr lang="es-ES" sz="2800" dirty="0" smtClean="0"/>
              <a:t>Planeación </a:t>
            </a:r>
          </a:p>
          <a:p>
            <a:pPr marL="0" indent="0">
              <a:buNone/>
            </a:pPr>
            <a:r>
              <a:rPr lang="es-ES" sz="2800" dirty="0">
                <a:solidFill>
                  <a:schemeClr val="accent5">
                    <a:lumMod val="10000"/>
                  </a:schemeClr>
                </a:solidFill>
              </a:rPr>
              <a:t>Unidad </a:t>
            </a:r>
            <a:r>
              <a:rPr lang="es-ES" sz="2800" dirty="0" smtClean="0">
                <a:solidFill>
                  <a:schemeClr val="accent5">
                    <a:lumMod val="10000"/>
                  </a:schemeClr>
                </a:solidFill>
              </a:rPr>
              <a:t>3. </a:t>
            </a:r>
            <a:r>
              <a:rPr lang="es-ES" sz="2800" dirty="0" smtClean="0"/>
              <a:t>Organización e Integración de Recursos</a:t>
            </a:r>
            <a:endParaRPr lang="es-ES" sz="2800" dirty="0"/>
          </a:p>
          <a:p>
            <a:pPr marL="0" indent="0">
              <a:buNone/>
            </a:pPr>
            <a:r>
              <a:rPr lang="es-ES" sz="2800" dirty="0">
                <a:solidFill>
                  <a:schemeClr val="accent5">
                    <a:lumMod val="10000"/>
                  </a:schemeClr>
                </a:solidFill>
              </a:rPr>
              <a:t>Unidad 4</a:t>
            </a:r>
            <a:r>
              <a:rPr lang="es-ES" sz="2800" dirty="0" smtClean="0">
                <a:solidFill>
                  <a:schemeClr val="accent5">
                    <a:lumMod val="10000"/>
                  </a:schemeClr>
                </a:solidFill>
              </a:rPr>
              <a:t>. Dirección  </a:t>
            </a:r>
            <a:r>
              <a:rPr lang="es-ES" sz="2800" dirty="0" smtClean="0"/>
              <a:t>	</a:t>
            </a:r>
          </a:p>
          <a:p>
            <a:pPr marL="0" indent="0">
              <a:buNone/>
            </a:pPr>
            <a:r>
              <a:rPr lang="es-ES" sz="2800" dirty="0">
                <a:solidFill>
                  <a:schemeClr val="accent5">
                    <a:lumMod val="10000"/>
                  </a:schemeClr>
                </a:solidFill>
              </a:rPr>
              <a:t>Unidad </a:t>
            </a:r>
            <a:r>
              <a:rPr lang="es-ES" sz="2800" dirty="0" smtClean="0">
                <a:solidFill>
                  <a:schemeClr val="accent5">
                    <a:lumMod val="10000"/>
                  </a:schemeClr>
                </a:solidFill>
              </a:rPr>
              <a:t>5. Control </a:t>
            </a:r>
          </a:p>
          <a:p>
            <a:pPr marL="0" indent="0">
              <a:buNone/>
            </a:pPr>
            <a:r>
              <a:rPr lang="es-ES" sz="2800" dirty="0" smtClean="0">
                <a:solidFill>
                  <a:schemeClr val="accent5">
                    <a:lumMod val="10000"/>
                  </a:schemeClr>
                </a:solidFill>
              </a:rPr>
              <a:t> Unidad 6. Áreas funcionales en organizaciones y empresas</a:t>
            </a:r>
            <a:endParaRPr lang="es-MX" sz="2800" dirty="0">
              <a:solidFill>
                <a:schemeClr val="accent5">
                  <a:lumMod val="10000"/>
                </a:schemeClr>
              </a:solidFill>
            </a:endParaRPr>
          </a:p>
        </p:txBody>
      </p:sp>
      <p:sp>
        <p:nvSpPr>
          <p:cNvPr id="4" name="3 Marcador de pie de página"/>
          <p:cNvSpPr>
            <a:spLocks noGrp="1"/>
          </p:cNvSpPr>
          <p:nvPr>
            <p:ph type="ftr" sz="quarter" idx="11"/>
          </p:nvPr>
        </p:nvSpPr>
        <p:spPr>
          <a:xfrm>
            <a:off x="6220681" y="6381750"/>
            <a:ext cx="2895600" cy="476250"/>
          </a:xfrm>
        </p:spPr>
        <p:txBody>
          <a:bodyPr/>
          <a:lstStyle/>
          <a:p>
            <a:pPr>
              <a:defRPr/>
            </a:pPr>
            <a:r>
              <a:rPr lang="es-MX" dirty="0" smtClean="0"/>
              <a:t>Dra. en A. Guadalupe González G. DIAPOSITIVA    3  </a:t>
            </a:r>
            <a:endParaRPr lang="es-ES" dirty="0"/>
          </a:p>
        </p:txBody>
      </p:sp>
    </p:spTree>
    <p:extLst>
      <p:ext uri="{BB962C8B-B14F-4D97-AF65-F5344CB8AC3E}">
        <p14:creationId xmlns:p14="http://schemas.microsoft.com/office/powerpoint/2010/main" val="474360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012" y="0"/>
            <a:ext cx="8001000" cy="783977"/>
          </a:xfrm>
          <a:ln>
            <a:solidFill>
              <a:srgbClr val="00B0F0"/>
            </a:solidFill>
          </a:ln>
        </p:spPr>
        <p:txBody>
          <a:bodyPr/>
          <a:lstStyle/>
          <a:p>
            <a:pPr algn="ctr"/>
            <a:r>
              <a:rPr lang="es-MX" dirty="0" smtClean="0">
                <a:solidFill>
                  <a:srgbClr val="002060"/>
                </a:solidFill>
              </a:rPr>
              <a:t>PROPÓSITO GENERAL</a:t>
            </a:r>
            <a:endParaRPr lang="es-MX" dirty="0">
              <a:solidFill>
                <a:srgbClr val="002060"/>
              </a:solidFill>
            </a:endParaRPr>
          </a:p>
        </p:txBody>
      </p:sp>
      <p:sp>
        <p:nvSpPr>
          <p:cNvPr id="3" name="2 Marcador de contenido"/>
          <p:cNvSpPr>
            <a:spLocks noGrp="1"/>
          </p:cNvSpPr>
          <p:nvPr>
            <p:ph idx="1"/>
          </p:nvPr>
        </p:nvSpPr>
        <p:spPr>
          <a:xfrm>
            <a:off x="683568" y="1628800"/>
            <a:ext cx="8208912" cy="5040560"/>
          </a:xfrm>
        </p:spPr>
        <p:txBody>
          <a:bodyPr>
            <a:normAutofit/>
          </a:bodyPr>
          <a:lstStyle/>
          <a:p>
            <a:pPr marL="0" indent="0" algn="just">
              <a:buNone/>
            </a:pPr>
            <a:r>
              <a:rPr lang="es-ES" sz="3200" dirty="0" smtClean="0"/>
              <a:t>El alumno será capaz de comprender a la Administración como un proceso de coordinación de recursos, así como los conceptos, principios y técnicas utilizadas en cada etapa. Podrá entender el funcionamiento y la aplicación de los principios, técnica y herramientas en cada una de las funciones administrativas</a:t>
            </a:r>
            <a:endParaRPr lang="es-MX" sz="3200" dirty="0" smtClean="0">
              <a:solidFill>
                <a:schemeClr val="accent5">
                  <a:lumMod val="10000"/>
                </a:schemeClr>
              </a:solidFill>
            </a:endParaRPr>
          </a:p>
          <a:p>
            <a:pPr marL="0" indent="0">
              <a:buNone/>
            </a:pPr>
            <a:r>
              <a:rPr lang="es-MX" sz="1800" dirty="0" smtClean="0"/>
              <a:t>                                      </a:t>
            </a:r>
          </a:p>
          <a:p>
            <a:pPr marL="0" indent="0" algn="r">
              <a:buNone/>
            </a:pPr>
            <a:r>
              <a:rPr lang="es-MX" sz="1400" dirty="0" smtClean="0"/>
              <a:t>(programa de estudios por competencia, actualización 2015)</a:t>
            </a:r>
            <a:endParaRPr lang="es-MX" sz="1400" dirty="0"/>
          </a:p>
          <a:p>
            <a:pPr marL="0" indent="0">
              <a:buNone/>
            </a:pPr>
            <a:endParaRPr lang="es-MX" sz="32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a:t>
            </a:r>
            <a:r>
              <a:rPr lang="es-MX" altLang="en-US" dirty="0"/>
              <a:t>4</a:t>
            </a:r>
            <a:r>
              <a:rPr lang="es-MX" altLang="en-US" dirty="0" smtClean="0"/>
              <a:t>  </a:t>
            </a:r>
            <a:endParaRPr lang="es-ES" altLang="en-US" dirty="0"/>
          </a:p>
        </p:txBody>
      </p:sp>
    </p:spTree>
    <p:extLst>
      <p:ext uri="{BB962C8B-B14F-4D97-AF65-F5344CB8AC3E}">
        <p14:creationId xmlns:p14="http://schemas.microsoft.com/office/powerpoint/2010/main" val="3996351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3838" y="1799995"/>
            <a:ext cx="7704667" cy="3332816"/>
          </a:xfrm>
        </p:spPr>
        <p:txBody>
          <a:bodyPr>
            <a:normAutofit/>
          </a:bodyPr>
          <a:lstStyle/>
          <a:p>
            <a:pPr marL="0" indent="0">
              <a:buNone/>
            </a:pPr>
            <a:r>
              <a:rPr lang="es-ES_tradnl" sz="3200" dirty="0" smtClean="0"/>
              <a:t>Analizar </a:t>
            </a:r>
            <a:r>
              <a:rPr lang="es-ES_tradnl" sz="3200" dirty="0"/>
              <a:t>el proceso administrativo desde la planeación, organización, dirección y </a:t>
            </a:r>
            <a:r>
              <a:rPr lang="es-ES_tradnl" sz="3200" dirty="0" smtClean="0"/>
              <a:t>control en las organizaciones , </a:t>
            </a:r>
            <a:r>
              <a:rPr lang="es-ES_tradnl" sz="3200" dirty="0"/>
              <a:t>reconociendo </a:t>
            </a:r>
            <a:r>
              <a:rPr lang="es-ES_tradnl" sz="3200" dirty="0" smtClean="0"/>
              <a:t>sus </a:t>
            </a:r>
            <a:r>
              <a:rPr lang="es-ES_tradnl" sz="3200" dirty="0"/>
              <a:t>áreas funcionales sustantivas que permitan tener una visión prospectiva para generar propuestas y optimizar tiempos.</a:t>
            </a:r>
            <a:endParaRPr lang="es-MX" sz="3200" dirty="0"/>
          </a:p>
          <a:p>
            <a:endParaRPr lang="es-MX" sz="3200" dirty="0"/>
          </a:p>
        </p:txBody>
      </p:sp>
      <p:sp>
        <p:nvSpPr>
          <p:cNvPr id="6" name="1 Título"/>
          <p:cNvSpPr>
            <a:spLocks noGrp="1"/>
          </p:cNvSpPr>
          <p:nvPr>
            <p:ph type="title"/>
          </p:nvPr>
        </p:nvSpPr>
        <p:spPr>
          <a:xfrm>
            <a:off x="1099794" y="0"/>
            <a:ext cx="8001000" cy="1288033"/>
          </a:xfrm>
          <a:ln>
            <a:solidFill>
              <a:srgbClr val="00B0F0"/>
            </a:solidFill>
          </a:ln>
        </p:spPr>
        <p:txBody>
          <a:bodyPr>
            <a:normAutofit fontScale="90000"/>
          </a:bodyPr>
          <a:lstStyle/>
          <a:p>
            <a:pPr algn="ctr"/>
            <a:r>
              <a:rPr lang="es-ES_tradnl" dirty="0" smtClean="0">
                <a:solidFill>
                  <a:srgbClr val="002060"/>
                </a:solidFill>
              </a:rPr>
              <a:t>OBJETIVO DE LA UNIDAD DE APRENDIZAJE</a:t>
            </a:r>
            <a:endParaRPr lang="es-MX" dirty="0">
              <a:solidFill>
                <a:srgbClr val="002060"/>
              </a:solidFill>
            </a:endParaRPr>
          </a:p>
        </p:txBody>
      </p:sp>
      <p:sp>
        <p:nvSpPr>
          <p:cNvPr id="7" name="Rectángulo 6"/>
          <p:cNvSpPr/>
          <p:nvPr/>
        </p:nvSpPr>
        <p:spPr>
          <a:xfrm>
            <a:off x="2483768" y="4653136"/>
            <a:ext cx="6761678" cy="338554"/>
          </a:xfrm>
          <a:prstGeom prst="rect">
            <a:avLst/>
          </a:prstGeom>
        </p:spPr>
        <p:txBody>
          <a:bodyPr wrap="square">
            <a:spAutoFit/>
          </a:bodyPr>
          <a:lstStyle/>
          <a:p>
            <a:pPr marL="0" indent="0" algn="r">
              <a:buNone/>
            </a:pPr>
            <a:r>
              <a:rPr lang="es-MX" sz="1600" dirty="0"/>
              <a:t>(programa de estudios por competencia, actualización 2015)</a:t>
            </a:r>
          </a:p>
        </p:txBody>
      </p:sp>
      <p:sp>
        <p:nvSpPr>
          <p:cNvPr id="9"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a:t>
            </a:r>
            <a:r>
              <a:rPr lang="es-MX" altLang="en-US" dirty="0"/>
              <a:t>5</a:t>
            </a:r>
            <a:r>
              <a:rPr lang="es-MX" altLang="en-US" dirty="0" smtClean="0"/>
              <a:t>  </a:t>
            </a:r>
            <a:endParaRPr lang="es-ES" altLang="en-US" dirty="0"/>
          </a:p>
        </p:txBody>
      </p:sp>
    </p:spTree>
    <p:extLst>
      <p:ext uri="{BB962C8B-B14F-4D97-AF65-F5344CB8AC3E}">
        <p14:creationId xmlns:p14="http://schemas.microsoft.com/office/powerpoint/2010/main" val="1077122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71608" y="-2071"/>
            <a:ext cx="6251848" cy="782960"/>
          </a:xfrm>
          <a:ln>
            <a:solidFill>
              <a:srgbClr val="00B0F0"/>
            </a:solidFill>
          </a:ln>
        </p:spPr>
        <p:txBody>
          <a:bodyPr/>
          <a:lstStyle/>
          <a:p>
            <a:pPr algn="ctr"/>
            <a:r>
              <a:rPr lang="es-MX" dirty="0" smtClean="0">
                <a:solidFill>
                  <a:srgbClr val="002060"/>
                </a:solidFill>
              </a:rPr>
              <a:t>GUION EXPLICATIVO </a:t>
            </a:r>
            <a:endParaRPr lang="es-MX" dirty="0">
              <a:solidFill>
                <a:srgbClr val="002060"/>
              </a:solidFill>
            </a:endParaRPr>
          </a:p>
        </p:txBody>
      </p:sp>
      <p:sp>
        <p:nvSpPr>
          <p:cNvPr id="3" name="2 Marcador de contenido"/>
          <p:cNvSpPr>
            <a:spLocks noGrp="1"/>
          </p:cNvSpPr>
          <p:nvPr>
            <p:ph idx="1"/>
          </p:nvPr>
        </p:nvSpPr>
        <p:spPr>
          <a:xfrm>
            <a:off x="971600" y="1340768"/>
            <a:ext cx="7560840" cy="5184576"/>
          </a:xfrm>
          <a:prstGeom prst="rect">
            <a:avLst/>
          </a:prstGeom>
        </p:spPr>
        <p:txBody>
          <a:bodyPr>
            <a:noAutofit/>
          </a:bodyPr>
          <a:lstStyle/>
          <a:p>
            <a:pPr marL="114300" indent="0" algn="just">
              <a:buNone/>
            </a:pPr>
            <a:r>
              <a:rPr lang="es-ES" sz="2500" i="1" dirty="0" smtClean="0"/>
              <a:t>La intención del presente material radica en que el </a:t>
            </a:r>
            <a:r>
              <a:rPr lang="es-ES" sz="2500" i="1" dirty="0"/>
              <a:t>alumno sea capaz de </a:t>
            </a:r>
            <a:r>
              <a:rPr lang="es-ES" sz="2500" i="1" dirty="0" smtClean="0"/>
              <a:t>comprender la importancia de la Administración en las organizaciones y empresas, y cómo se apoya en el Proceso Administrativo y sus funciones.  </a:t>
            </a:r>
          </a:p>
          <a:p>
            <a:pPr marL="114300" indent="0" algn="just">
              <a:buNone/>
            </a:pPr>
            <a:r>
              <a:rPr lang="es-ES" sz="2500" i="1" dirty="0" smtClean="0"/>
              <a:t>También cuenta con algunos contenidos en inglés siguiendo las recomendaciones institucionales orientadas a la internacionalización.</a:t>
            </a:r>
          </a:p>
          <a:p>
            <a:pPr marL="114300" indent="0" algn="just">
              <a:buNone/>
            </a:pPr>
            <a:r>
              <a:rPr lang="es-MX" sz="2500" i="1" dirty="0"/>
              <a:t>El Programa </a:t>
            </a:r>
            <a:r>
              <a:rPr lang="es-MX" sz="2500" i="1" dirty="0" smtClean="0"/>
              <a:t>de Estudios correspondiente, determina </a:t>
            </a:r>
            <a:r>
              <a:rPr lang="es-MX" sz="2500" i="1" dirty="0"/>
              <a:t>examinar a profundidad cada función en las subsecuentes unidades de competencia, por lo que el alcance </a:t>
            </a:r>
            <a:r>
              <a:rPr lang="es-MX" sz="2500" i="1" dirty="0" smtClean="0"/>
              <a:t>en esta presentación se confina a abordar el Proceso Administrativo para </a:t>
            </a:r>
            <a:r>
              <a:rPr lang="es-MX" sz="2500" i="1" dirty="0"/>
              <a:t>que el estudiante comprenda su interrelación con las actividades de la </a:t>
            </a:r>
            <a:r>
              <a:rPr lang="es-MX" sz="2500" i="1" dirty="0" smtClean="0"/>
              <a:t>organización. </a:t>
            </a:r>
            <a:endParaRPr lang="es-MX" sz="2500" i="1" dirty="0"/>
          </a:p>
          <a:p>
            <a:pPr marL="114300" indent="0" algn="just">
              <a:buNone/>
            </a:pPr>
            <a:endParaRPr lang="es-ES" sz="2500" i="1" dirty="0" smtClean="0"/>
          </a:p>
        </p:txBody>
      </p:sp>
      <p:sp>
        <p:nvSpPr>
          <p:cNvPr id="5" name="6 Marcador de pie de página"/>
          <p:cNvSpPr>
            <a:spLocks noGrp="1"/>
          </p:cNvSpPr>
          <p:nvPr>
            <p:ph type="ftr" sz="quarter" idx="11"/>
          </p:nvPr>
        </p:nvSpPr>
        <p:spPr>
          <a:xfrm>
            <a:off x="6248400" y="6351206"/>
            <a:ext cx="2895600" cy="476250"/>
          </a:xfrm>
        </p:spPr>
        <p:txBody>
          <a:bodyPr/>
          <a:lstStyle/>
          <a:p>
            <a:r>
              <a:rPr lang="es-MX" altLang="en-US" dirty="0" smtClean="0"/>
              <a:t>Dra. en A. Guadalupe González G. DIAPOSITIVA  </a:t>
            </a:r>
            <a:r>
              <a:rPr lang="es-MX" altLang="en-US" dirty="0"/>
              <a:t>6</a:t>
            </a:r>
            <a:r>
              <a:rPr lang="es-MX" altLang="en-US" dirty="0" smtClean="0"/>
              <a:t> </a:t>
            </a:r>
            <a:endParaRPr lang="es-ES" altLang="en-US" dirty="0"/>
          </a:p>
        </p:txBody>
      </p:sp>
    </p:spTree>
    <p:extLst>
      <p:ext uri="{BB962C8B-B14F-4D97-AF65-F5344CB8AC3E}">
        <p14:creationId xmlns:p14="http://schemas.microsoft.com/office/powerpoint/2010/main" val="4090092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599" y="0"/>
            <a:ext cx="8198267" cy="1152550"/>
          </a:xfrm>
          <a:ln>
            <a:solidFill>
              <a:srgbClr val="00B0F0"/>
            </a:solidFill>
          </a:ln>
        </p:spPr>
        <p:txBody>
          <a:bodyPr>
            <a:noAutofit/>
          </a:bodyPr>
          <a:lstStyle/>
          <a:p>
            <a:pPr algn="ctr"/>
            <a:r>
              <a:rPr lang="es-MX" dirty="0">
                <a:solidFill>
                  <a:srgbClr val="002060"/>
                </a:solidFill>
              </a:rPr>
              <a:t>SUGERENCIAS Y </a:t>
            </a:r>
            <a:r>
              <a:rPr lang="es-MX" dirty="0" smtClean="0">
                <a:solidFill>
                  <a:srgbClr val="002060"/>
                </a:solidFill>
              </a:rPr>
              <a:t/>
            </a:r>
            <a:br>
              <a:rPr lang="es-MX" dirty="0" smtClean="0">
                <a:solidFill>
                  <a:srgbClr val="002060"/>
                </a:solidFill>
              </a:rPr>
            </a:br>
            <a:r>
              <a:rPr lang="es-MX" dirty="0" smtClean="0">
                <a:solidFill>
                  <a:srgbClr val="002060"/>
                </a:solidFill>
              </a:rPr>
              <a:t>MOMENTO </a:t>
            </a:r>
            <a:r>
              <a:rPr lang="es-MX" dirty="0">
                <a:solidFill>
                  <a:srgbClr val="002060"/>
                </a:solidFill>
              </a:rPr>
              <a:t>DE USO </a:t>
            </a:r>
          </a:p>
        </p:txBody>
      </p:sp>
      <p:sp>
        <p:nvSpPr>
          <p:cNvPr id="3" name="2 Marcador de contenido"/>
          <p:cNvSpPr>
            <a:spLocks noGrp="1"/>
          </p:cNvSpPr>
          <p:nvPr>
            <p:ph idx="1"/>
          </p:nvPr>
        </p:nvSpPr>
        <p:spPr>
          <a:xfrm>
            <a:off x="755576" y="1628800"/>
            <a:ext cx="8136904" cy="4608512"/>
          </a:xfrm>
          <a:prstGeom prst="rect">
            <a:avLst/>
          </a:prstGeom>
          <a:ln>
            <a:solidFill>
              <a:schemeClr val="accent1"/>
            </a:solidFill>
          </a:ln>
        </p:spPr>
        <p:txBody>
          <a:bodyPr>
            <a:noAutofit/>
          </a:bodyPr>
          <a:lstStyle/>
          <a:p>
            <a:pPr marL="0" indent="0" algn="just">
              <a:buNone/>
            </a:pPr>
            <a:endParaRPr lang="es-ES" sz="2800" i="1" dirty="0" smtClean="0">
              <a:solidFill>
                <a:schemeClr val="accent5">
                  <a:lumMod val="10000"/>
                </a:schemeClr>
              </a:solidFill>
            </a:endParaRPr>
          </a:p>
          <a:p>
            <a:pPr marL="0" indent="0" algn="just">
              <a:buNone/>
            </a:pPr>
            <a:r>
              <a:rPr lang="es-ES" sz="2800" i="1" dirty="0" smtClean="0">
                <a:solidFill>
                  <a:schemeClr val="accent5">
                    <a:lumMod val="10000"/>
                  </a:schemeClr>
                </a:solidFill>
              </a:rPr>
              <a:t>Se </a:t>
            </a:r>
            <a:r>
              <a:rPr lang="es-ES" sz="2800" i="1" dirty="0">
                <a:solidFill>
                  <a:schemeClr val="accent5">
                    <a:lumMod val="10000"/>
                  </a:schemeClr>
                </a:solidFill>
              </a:rPr>
              <a:t>sugiere su empleo </a:t>
            </a:r>
            <a:r>
              <a:rPr lang="es-MX" sz="2800" i="1" dirty="0">
                <a:solidFill>
                  <a:schemeClr val="accent5">
                    <a:lumMod val="10000"/>
                  </a:schemeClr>
                </a:solidFill>
              </a:rPr>
              <a:t>para coadyuvar al logro de los objetivos y el propósito general de la Unidad de Aprendizaje</a:t>
            </a:r>
            <a:r>
              <a:rPr lang="es-MX" sz="2800" i="1" dirty="0" smtClean="0">
                <a:solidFill>
                  <a:schemeClr val="accent5">
                    <a:lumMod val="10000"/>
                  </a:schemeClr>
                </a:solidFill>
              </a:rPr>
              <a:t>.</a:t>
            </a:r>
          </a:p>
          <a:p>
            <a:pPr marL="0" indent="0" algn="just">
              <a:buNone/>
            </a:pPr>
            <a:r>
              <a:rPr lang="es-MX" sz="2800" i="1" dirty="0" smtClean="0">
                <a:solidFill>
                  <a:schemeClr val="accent5">
                    <a:lumMod val="10000"/>
                  </a:schemeClr>
                </a:solidFill>
              </a:rPr>
              <a:t>El </a:t>
            </a:r>
            <a:r>
              <a:rPr lang="es-MX" sz="2800" i="1" dirty="0">
                <a:solidFill>
                  <a:schemeClr val="accent5">
                    <a:lumMod val="10000"/>
                  </a:schemeClr>
                </a:solidFill>
              </a:rPr>
              <a:t>material existente en </a:t>
            </a:r>
            <a:r>
              <a:rPr lang="es-MX" sz="2800" i="1" dirty="0" smtClean="0">
                <a:solidFill>
                  <a:schemeClr val="accent5">
                    <a:lumMod val="10000"/>
                  </a:schemeClr>
                </a:solidFill>
              </a:rPr>
              <a:t>el tema de la Ciencia de la Administración es vasto</a:t>
            </a:r>
            <a:r>
              <a:rPr lang="es-MX" sz="2800" i="1" dirty="0">
                <a:solidFill>
                  <a:schemeClr val="accent5">
                    <a:lumMod val="10000"/>
                  </a:schemeClr>
                </a:solidFill>
              </a:rPr>
              <a:t>, por lo </a:t>
            </a:r>
            <a:r>
              <a:rPr lang="es-MX" sz="2800" i="1" dirty="0" smtClean="0">
                <a:solidFill>
                  <a:schemeClr val="accent5">
                    <a:lumMod val="10000"/>
                  </a:schemeClr>
                </a:solidFill>
              </a:rPr>
              <a:t>que se recomienda utilizar esta presentación junto con dinámicas de investigación documental y de campo que previamente seleccione el docente.</a:t>
            </a:r>
          </a:p>
          <a:p>
            <a:pPr marL="514350" indent="-514350" algn="just">
              <a:buAutoNum type="arabicParenR"/>
            </a:pPr>
            <a:endParaRPr lang="es-MX" sz="2800" dirty="0" smtClean="0">
              <a:solidFill>
                <a:schemeClr val="accent5">
                  <a:lumMod val="10000"/>
                </a:schemeClr>
              </a:solidFill>
            </a:endParaRPr>
          </a:p>
          <a:p>
            <a:pPr marL="0" indent="0" algn="just">
              <a:buNone/>
            </a:pPr>
            <a:endParaRPr lang="es-MX" sz="2800" dirty="0">
              <a:solidFill>
                <a:schemeClr val="accent5">
                  <a:lumMod val="10000"/>
                </a:schemeClr>
              </a:solidFill>
            </a:endParaRPr>
          </a:p>
        </p:txBody>
      </p:sp>
      <p:sp>
        <p:nvSpPr>
          <p:cNvPr id="5" name="6 Marcador de pie de página"/>
          <p:cNvSpPr>
            <a:spLocks noGrp="1"/>
          </p:cNvSpPr>
          <p:nvPr>
            <p:ph type="ftr" sz="quarter" idx="11"/>
          </p:nvPr>
        </p:nvSpPr>
        <p:spPr>
          <a:xfrm>
            <a:off x="6248400" y="6237312"/>
            <a:ext cx="2895600" cy="476250"/>
          </a:xfrm>
        </p:spPr>
        <p:txBody>
          <a:bodyPr/>
          <a:lstStyle/>
          <a:p>
            <a:r>
              <a:rPr lang="es-MX" altLang="en-US" dirty="0" smtClean="0"/>
              <a:t>Dra. en A. Guadalupe González G. DIAPOSITIVA  </a:t>
            </a:r>
            <a:r>
              <a:rPr lang="es-MX" altLang="en-US" dirty="0"/>
              <a:t>7</a:t>
            </a:r>
            <a:r>
              <a:rPr lang="es-MX" altLang="en-US" dirty="0" smtClean="0"/>
              <a:t> </a:t>
            </a:r>
            <a:endParaRPr lang="es-ES" altLang="en-US" dirty="0"/>
          </a:p>
        </p:txBody>
      </p:sp>
    </p:spTree>
    <p:extLst>
      <p:ext uri="{BB962C8B-B14F-4D97-AF65-F5344CB8AC3E}">
        <p14:creationId xmlns:p14="http://schemas.microsoft.com/office/powerpoint/2010/main" val="1424577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idrio ahumado">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TM02892315[[fn=Whisp]]</Template>
  <TotalTime>1551</TotalTime>
  <Words>1759</Words>
  <Application>Microsoft Office PowerPoint</Application>
  <PresentationFormat>Presentación en pantalla (4:3)</PresentationFormat>
  <Paragraphs>288</Paragraphs>
  <Slides>37</Slides>
  <Notes>3</Notes>
  <HiddenSlides>0</HiddenSlides>
  <MMClips>0</MMClips>
  <ScaleCrop>false</ScaleCrop>
  <HeadingPairs>
    <vt:vector size="8" baseType="variant">
      <vt:variant>
        <vt:lpstr>Fuentes usadas</vt:lpstr>
      </vt:variant>
      <vt:variant>
        <vt:i4>16</vt:i4>
      </vt:variant>
      <vt:variant>
        <vt:lpstr>Tema</vt:lpstr>
      </vt:variant>
      <vt:variant>
        <vt:i4>2</vt:i4>
      </vt:variant>
      <vt:variant>
        <vt:lpstr>Servidores OLE incrustados</vt:lpstr>
      </vt:variant>
      <vt:variant>
        <vt:i4>1</vt:i4>
      </vt:variant>
      <vt:variant>
        <vt:lpstr>Títulos de diapositiva</vt:lpstr>
      </vt:variant>
      <vt:variant>
        <vt:i4>37</vt:i4>
      </vt:variant>
    </vt:vector>
  </HeadingPairs>
  <TitlesOfParts>
    <vt:vector size="56" baseType="lpstr">
      <vt:lpstr>Arial</vt:lpstr>
      <vt:lpstr>Arial Rounded MT Bold</vt:lpstr>
      <vt:lpstr>Blackadder ITC</vt:lpstr>
      <vt:lpstr>Bookman Old Style</vt:lpstr>
      <vt:lpstr>Calibri</vt:lpstr>
      <vt:lpstr>Calibri Light</vt:lpstr>
      <vt:lpstr>Calisto MT</vt:lpstr>
      <vt:lpstr>Comic Sans MS</vt:lpstr>
      <vt:lpstr>Corbel</vt:lpstr>
      <vt:lpstr>Georgia</vt:lpstr>
      <vt:lpstr>Lucida Sans Typewriter</vt:lpstr>
      <vt:lpstr>Symbol</vt:lpstr>
      <vt:lpstr>Times New Roman</vt:lpstr>
      <vt:lpstr>Verdana</vt:lpstr>
      <vt:lpstr>Wingdings</vt:lpstr>
      <vt:lpstr>Wingdings 2</vt:lpstr>
      <vt:lpstr>HDOfficeLightV0</vt:lpstr>
      <vt:lpstr>Parallax</vt:lpstr>
      <vt:lpstr>Diapositiva</vt:lpstr>
      <vt:lpstr>Presentación de PowerPoint</vt:lpstr>
      <vt:lpstr>ÍNDICE</vt:lpstr>
      <vt:lpstr>Presentación de PowerPoint</vt:lpstr>
      <vt:lpstr>Presentación de PowerPoint</vt:lpstr>
      <vt:lpstr>ESTRUCTURA CAPITULAR</vt:lpstr>
      <vt:lpstr>PROPÓSITO GENERAL</vt:lpstr>
      <vt:lpstr>OBJETIVO DE LA UNIDAD DE APRENDIZAJE</vt:lpstr>
      <vt:lpstr>GUION EXPLICATIVO </vt:lpstr>
      <vt:lpstr>SUGERENCIAS Y  MOMENTO DE USO </vt:lpstr>
      <vt:lpstr>Introducción a la  Unidad 1.  EL PROCESO ADMINISTRATIVO</vt:lpstr>
      <vt:lpstr>Presentación de PowerPoint</vt:lpstr>
      <vt:lpstr>P R O C E S O     A D M I N I S T R A T I V O</vt:lpstr>
      <vt:lpstr>Presentación de PowerPoint</vt:lpstr>
      <vt:lpstr>Proceso de la Planeación</vt:lpstr>
      <vt:lpstr>TIPOS DE PLANEACIÓN  (Munch, 2010:41)</vt:lpstr>
      <vt:lpstr>Presentación de PowerPoint</vt:lpstr>
      <vt:lpstr>Presentación de PowerPoint</vt:lpstr>
      <vt:lpstr>Lógica Fundamental de la  Función Organización.</vt:lpstr>
      <vt:lpstr>                                  Sistema de tareas, relaciones jerárquicas y canales de comunicación que vinculan el trabajo de todos los individuos y grupos en las organizaciones.  Distribución formal de los puestos en la organización.                 (Robbins, 2010:185) </vt:lpstr>
      <vt:lpstr>Presentación de PowerPoint</vt:lpstr>
      <vt:lpstr>Presentación de PowerPoint</vt:lpstr>
      <vt:lpstr>Presentación de PowerPoint</vt:lpstr>
      <vt:lpstr>Presentación de PowerPoint</vt:lpstr>
      <vt:lpstr>Presentación de PowerPoint</vt:lpstr>
      <vt:lpstr>Presentación de PowerPoint</vt:lpstr>
      <vt:lpstr>E T A P A S  DEL CONTROL </vt:lpstr>
      <vt:lpstr>TIPOS DE CONTROLES</vt:lpstr>
      <vt:lpstr>REFLEXIÓN</vt:lpstr>
      <vt:lpstr>Presentación de PowerPoint</vt:lpstr>
      <vt:lpstr>ORGANIZATIONAL PERFORMANCE</vt:lpstr>
      <vt:lpstr>Presentación de PowerPoint</vt:lpstr>
      <vt:lpstr> Planning and Decision Making: Determining Courses of Action </vt:lpstr>
      <vt:lpstr>Organizing: Coordinating Activities and Resources </vt:lpstr>
      <vt:lpstr>Leading: Managing and Motivating People </vt:lpstr>
      <vt:lpstr>Controlling: Monitoring and Evaluating activities </vt:lpstr>
      <vt:lpstr>Presentación de PowerPoint</vt:lpstr>
      <vt:lpstr>Presentación de PowerPoint</vt:lpstr>
    </vt:vector>
  </TitlesOfParts>
  <Company>UAEMEX.MX</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FAD</dc:creator>
  <cp:lastModifiedBy>UAEM</cp:lastModifiedBy>
  <cp:revision>195</cp:revision>
  <cp:lastPrinted>2009-10-08T17:32:30Z</cp:lastPrinted>
  <dcterms:created xsi:type="dcterms:W3CDTF">2006-06-13T17:33:39Z</dcterms:created>
  <dcterms:modified xsi:type="dcterms:W3CDTF">2016-10-13T00:47:57Z</dcterms:modified>
</cp:coreProperties>
</file>