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48"/>
  </p:notesMasterIdLst>
  <p:handoutMasterIdLst>
    <p:handoutMasterId r:id="rId49"/>
  </p:handoutMasterIdLst>
  <p:sldIdLst>
    <p:sldId id="284" r:id="rId2"/>
    <p:sldId id="285" r:id="rId3"/>
    <p:sldId id="256" r:id="rId4"/>
    <p:sldId id="325" r:id="rId5"/>
    <p:sldId id="294" r:id="rId6"/>
    <p:sldId id="295" r:id="rId7"/>
    <p:sldId id="296" r:id="rId8"/>
    <p:sldId id="340" r:id="rId9"/>
    <p:sldId id="281" r:id="rId10"/>
    <p:sldId id="266" r:id="rId11"/>
    <p:sldId id="363" r:id="rId12"/>
    <p:sldId id="362" r:id="rId13"/>
    <p:sldId id="282" r:id="rId14"/>
    <p:sldId id="327" r:id="rId15"/>
    <p:sldId id="328" r:id="rId16"/>
    <p:sldId id="365" r:id="rId17"/>
    <p:sldId id="370" r:id="rId18"/>
    <p:sldId id="371" r:id="rId19"/>
    <p:sldId id="372" r:id="rId20"/>
    <p:sldId id="373" r:id="rId21"/>
    <p:sldId id="329" r:id="rId22"/>
    <p:sldId id="366" r:id="rId23"/>
    <p:sldId id="376" r:id="rId24"/>
    <p:sldId id="258" r:id="rId25"/>
    <p:sldId id="375" r:id="rId26"/>
    <p:sldId id="377" r:id="rId27"/>
    <p:sldId id="364" r:id="rId28"/>
    <p:sldId id="367" r:id="rId29"/>
    <p:sldId id="382" r:id="rId30"/>
    <p:sldId id="283" r:id="rId31"/>
    <p:sldId id="368" r:id="rId32"/>
    <p:sldId id="381" r:id="rId33"/>
    <p:sldId id="369" r:id="rId34"/>
    <p:sldId id="383" r:id="rId35"/>
    <p:sldId id="315" r:id="rId36"/>
    <p:sldId id="379" r:id="rId37"/>
    <p:sldId id="380" r:id="rId38"/>
    <p:sldId id="357" r:id="rId39"/>
    <p:sldId id="358" r:id="rId40"/>
    <p:sldId id="378" r:id="rId41"/>
    <p:sldId id="321" r:id="rId42"/>
    <p:sldId id="352" r:id="rId43"/>
    <p:sldId id="298" r:id="rId44"/>
    <p:sldId id="323" r:id="rId45"/>
    <p:sldId id="324" r:id="rId46"/>
    <p:sldId id="361" r:id="rId4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FF6600"/>
    <a:srgbClr val="996600"/>
    <a:srgbClr val="003300"/>
    <a:srgbClr val="800000"/>
    <a:srgbClr val="009900"/>
    <a:srgbClr val="FF3399"/>
    <a:srgbClr val="FF0000"/>
    <a:srgbClr val="660033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59" autoAdjust="0"/>
    <p:restoredTop sz="94500" autoAdjust="0"/>
  </p:normalViewPr>
  <p:slideViewPr>
    <p:cSldViewPr>
      <p:cViewPr varScale="1">
        <p:scale>
          <a:sx n="74" d="100"/>
          <a:sy n="74" d="100"/>
        </p:scale>
        <p:origin x="109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s-E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s-E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s-E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fld id="{EDE151E5-BB3B-41C8-8F71-592B0D99413D}" type="slidenum">
              <a:rPr lang="es-ES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153257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s-ES" dirty="0"/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s-ES" dirty="0"/>
          </a:p>
        </p:txBody>
      </p:sp>
      <p:sp>
        <p:nvSpPr>
          <p:cNvPr id="264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4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los estilos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64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s-ES" dirty="0"/>
          </a:p>
        </p:txBody>
      </p:sp>
      <p:sp>
        <p:nvSpPr>
          <p:cNvPr id="264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fld id="{19948D37-8AA7-49EA-9587-3B2133CB68BF}" type="slidenum">
              <a:rPr lang="es-ES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566379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978775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40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82628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41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30748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98253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40390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61840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35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158881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36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737459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37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011286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38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759687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39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92872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833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176213" y="4149725"/>
            <a:ext cx="8856662" cy="836613"/>
          </a:xfrm>
        </p:spPr>
        <p:txBody>
          <a:bodyPr/>
          <a:lstStyle>
            <a:lvl1pPr>
              <a:defRPr sz="38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289834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5132388"/>
            <a:ext cx="8836025" cy="649287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289845" name="Rectangle 5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289846" name="Rectangle 5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289847" name="Rectangle 5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7AAE1E8-21AB-46B2-A8AC-80637613EFFC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8F5CEA-0EC6-4B09-8604-4157F6B0611D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1150" y="476250"/>
            <a:ext cx="2087563" cy="59769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476250"/>
            <a:ext cx="6113462" cy="59769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4BEE02-3F47-49CA-B0A4-6F4037A89084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147470-5521-4032-AC0C-E5C75E2C9237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8473C-8FF9-451B-957A-36D79952F2EC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484313"/>
            <a:ext cx="4100512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100513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26D4B-9C63-4A08-826B-BF58631E9A8D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14196-8F7C-45FD-843C-D78EF76C93B2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7871F5-A407-4284-A60D-1CB76DAD15D8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096408-EAB6-40D5-BE0E-B281278F1910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59E60-31A9-4A07-B295-7D21E2AB312C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DE4B43-A272-4E53-9A31-ED0862F2BE1F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alphaModFix amt="17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809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476250"/>
            <a:ext cx="83534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288810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484313"/>
            <a:ext cx="835342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los estilos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88846" name="Rectangle 7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endParaRPr lang="es-ES" dirty="0"/>
          </a:p>
        </p:txBody>
      </p:sp>
      <p:sp>
        <p:nvSpPr>
          <p:cNvPr id="288847" name="Rectangle 7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endParaRPr lang="es-ES" dirty="0"/>
          </a:p>
        </p:txBody>
      </p:sp>
      <p:sp>
        <p:nvSpPr>
          <p:cNvPr id="288848" name="Rectangle 8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  <a:cs typeface="Arial" charset="0"/>
              </a:defRPr>
            </a:lvl1pPr>
          </a:lstStyle>
          <a:p>
            <a:fld id="{64490DB4-5D9A-4628-80A5-0654F1D00618}" type="slidenum">
              <a:rPr lang="es-ES"/>
              <a:pPr/>
              <a:t>‹Nº›</a:t>
            </a:fld>
            <a:endParaRPr lang="es-E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08504" cy="6858000"/>
          </a:xfrm>
          <a:prstGeom prst="rect">
            <a:avLst/>
          </a:prstGeom>
          <a:solidFill>
            <a:schemeClr val="tx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" name="Picture 2" descr="Uaeme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1052736"/>
            <a:ext cx="2592288" cy="253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8185" y="3140968"/>
            <a:ext cx="2016224" cy="249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3120030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C00000"/>
                </a:solidFill>
                <a:latin typeface="Calibri" pitchFamily="34" charset="0"/>
              </a:rPr>
              <a:t>Definiciones:</a:t>
            </a:r>
            <a:endParaRPr lang="es-MX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305" y="1484784"/>
            <a:ext cx="8209129" cy="2794063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Según </a:t>
            </a:r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(Chao, 1997), los datos </a:t>
            </a: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obtenidos</a:t>
            </a:r>
          </a:p>
          <a:p>
            <a:pPr algn="just">
              <a:lnSpc>
                <a:spcPct val="150000"/>
              </a:lnSpc>
              <a:buNone/>
            </a:pP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pueden </a:t>
            </a:r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condensarse en un solo </a:t>
            </a: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valor central</a:t>
            </a:r>
            <a:endParaRPr lang="es-MX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just">
              <a:lnSpc>
                <a:spcPct val="150000"/>
              </a:lnSpc>
              <a:buNone/>
            </a:pPr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central alrededor del cual todos los </a:t>
            </a: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datos</a:t>
            </a:r>
          </a:p>
          <a:p>
            <a:pPr algn="just">
              <a:lnSpc>
                <a:spcPct val="150000"/>
              </a:lnSpc>
              <a:buNone/>
            </a:pP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muestrales </a:t>
            </a:r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se distribuyen</a:t>
            </a: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endParaRPr lang="es-MX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just">
              <a:lnSpc>
                <a:spcPct val="150000"/>
              </a:lnSpc>
              <a:buNone/>
            </a:pPr>
            <a:r>
              <a:rPr lang="es-ES" sz="2400" b="1" dirty="0" smtClean="0">
                <a:solidFill>
                  <a:schemeClr val="accent6">
                    <a:lumMod val="50000"/>
                  </a:schemeClr>
                </a:solidFill>
              </a:rPr>
              <a:t>   </a:t>
            </a:r>
            <a:endParaRPr lang="es-MX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87426" name="Picture 2" descr="bullseye2.gif (14007 bytes)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643050"/>
            <a:ext cx="323847" cy="323848"/>
          </a:xfrm>
          <a:prstGeom prst="rect">
            <a:avLst/>
          </a:prstGeom>
          <a:noFill/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10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C00000"/>
                </a:solidFill>
                <a:latin typeface="Calibri" pitchFamily="34" charset="0"/>
              </a:rPr>
              <a:t>Definiciones:</a:t>
            </a:r>
            <a:endParaRPr lang="es-MX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305" y="1484784"/>
            <a:ext cx="8209129" cy="2794063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orresponden </a:t>
            </a:r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a valores que generalmente se </a:t>
            </a:r>
            <a:endParaRPr lang="es-MX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>
              <a:lnSpc>
                <a:spcPct val="150000"/>
              </a:lnSpc>
              <a:buNone/>
            </a:pP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ubican </a:t>
            </a:r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en la parte central de un conjunto </a:t>
            </a: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de</a:t>
            </a:r>
          </a:p>
          <a:p>
            <a:pPr algn="just">
              <a:lnSpc>
                <a:spcPct val="150000"/>
              </a:lnSpc>
              <a:buNone/>
            </a:pP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datos </a:t>
            </a:r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que nos ayudan a </a:t>
            </a: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resumir información</a:t>
            </a:r>
          </a:p>
          <a:p>
            <a:pPr algn="just">
              <a:lnSpc>
                <a:spcPct val="150000"/>
              </a:lnSpc>
              <a:buNone/>
            </a:pP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en un sólo número.</a:t>
            </a:r>
          </a:p>
          <a:p>
            <a:pPr algn="just">
              <a:lnSpc>
                <a:spcPct val="150000"/>
              </a:lnSpc>
              <a:buNone/>
            </a:pPr>
            <a:r>
              <a:rPr lang="es-ES" sz="2400" b="1" dirty="0" smtClean="0">
                <a:solidFill>
                  <a:schemeClr val="accent6">
                    <a:lumMod val="50000"/>
                  </a:schemeClr>
                </a:solidFill>
              </a:rPr>
              <a:t>   </a:t>
            </a:r>
            <a:endParaRPr lang="es-MX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87426" name="Picture 2" descr="bullseye2.gif (14007 bytes)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643050"/>
            <a:ext cx="323847" cy="323848"/>
          </a:xfrm>
          <a:prstGeom prst="rect">
            <a:avLst/>
          </a:prstGeom>
          <a:noFill/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3665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C00000"/>
                </a:solidFill>
                <a:latin typeface="Calibri" pitchFamily="34" charset="0"/>
              </a:rPr>
              <a:t>Definiciones:</a:t>
            </a:r>
            <a:endParaRPr lang="es-MX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84" y="1484784"/>
            <a:ext cx="8209129" cy="4968875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Para </a:t>
            </a:r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(Spiegel, 1991), es un valor típico </a:t>
            </a: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o</a:t>
            </a:r>
          </a:p>
          <a:p>
            <a:pPr algn="just">
              <a:lnSpc>
                <a:spcPct val="150000"/>
              </a:lnSpc>
              <a:buNone/>
            </a:pP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representativo </a:t>
            </a:r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de un conjunto de </a:t>
            </a: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datos que</a:t>
            </a:r>
          </a:p>
          <a:p>
            <a:pPr algn="just">
              <a:lnSpc>
                <a:spcPct val="150000"/>
              </a:lnSpc>
              <a:buNone/>
            </a:pP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suele </a:t>
            </a:r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situarse hacia el centro del </a:t>
            </a: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conjunto</a:t>
            </a:r>
          </a:p>
          <a:p>
            <a:pPr algn="just">
              <a:lnSpc>
                <a:spcPct val="150000"/>
              </a:lnSpc>
              <a:buNone/>
            </a:pP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</a:rPr>
              <a:t>de </a:t>
            </a:r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datos ordenados por magnitud. 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87426" name="Picture 2" descr="bullseye2.gif (14007 bytes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643050"/>
            <a:ext cx="323847" cy="3238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5370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92696"/>
            <a:ext cx="8353425" cy="4968875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s-MX" b="1" dirty="0" smtClean="0">
                <a:solidFill>
                  <a:srgbClr val="000099"/>
                </a:solidFill>
                <a:latin typeface="Calibri" pitchFamily="34" charset="0"/>
              </a:rPr>
              <a:t>Los tipos  de medida de tendencia central son:</a:t>
            </a:r>
          </a:p>
          <a:p>
            <a:pPr>
              <a:lnSpc>
                <a:spcPct val="150000"/>
              </a:lnSpc>
              <a:buNone/>
            </a:pPr>
            <a:endParaRPr lang="es-MX" b="1" dirty="0">
              <a:solidFill>
                <a:srgbClr val="000099"/>
              </a:solidFill>
              <a:latin typeface="Calibri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s-MX" b="1" dirty="0" smtClean="0">
                <a:solidFill>
                  <a:srgbClr val="000099"/>
                </a:solidFill>
                <a:latin typeface="Calibri" pitchFamily="34" charset="0"/>
              </a:rPr>
              <a:t>Media </a:t>
            </a:r>
            <a:r>
              <a:rPr lang="es-MX" b="1" dirty="0">
                <a:solidFill>
                  <a:srgbClr val="000099"/>
                </a:solidFill>
                <a:latin typeface="Calibri" pitchFamily="34" charset="0"/>
              </a:rPr>
              <a:t>aritmética o </a:t>
            </a:r>
            <a:r>
              <a:rPr lang="es-MX" b="1" dirty="0" smtClean="0">
                <a:solidFill>
                  <a:srgbClr val="000099"/>
                </a:solidFill>
                <a:latin typeface="Calibri" pitchFamily="34" charset="0"/>
              </a:rPr>
              <a:t>media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b="1" dirty="0" smtClean="0">
                <a:solidFill>
                  <a:srgbClr val="000099"/>
                </a:solidFill>
                <a:latin typeface="Calibri" pitchFamily="34" charset="0"/>
              </a:rPr>
              <a:t>Mediana</a:t>
            </a:r>
            <a:endParaRPr lang="es-MX" b="1" dirty="0">
              <a:solidFill>
                <a:srgbClr val="000099"/>
              </a:solidFill>
              <a:latin typeface="Calibri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s-MX" b="1" dirty="0" smtClean="0">
                <a:solidFill>
                  <a:srgbClr val="000099"/>
                </a:solidFill>
                <a:latin typeface="Calibri" pitchFamily="34" charset="0"/>
              </a:rPr>
              <a:t>Moda</a:t>
            </a:r>
            <a:endParaRPr lang="es-MX" b="1" dirty="0">
              <a:solidFill>
                <a:srgbClr val="000099"/>
              </a:solidFill>
              <a:latin typeface="Calibri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s-MX" b="1" dirty="0" smtClean="0">
                <a:solidFill>
                  <a:srgbClr val="000099"/>
                </a:solidFill>
                <a:latin typeface="Calibri" pitchFamily="34" charset="0"/>
              </a:rPr>
              <a:t>Media </a:t>
            </a:r>
            <a:r>
              <a:rPr lang="es-MX" b="1" dirty="0">
                <a:solidFill>
                  <a:srgbClr val="000099"/>
                </a:solidFill>
                <a:latin typeface="Calibri" pitchFamily="34" charset="0"/>
              </a:rPr>
              <a:t>geométrica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b="1" dirty="0" smtClean="0">
                <a:solidFill>
                  <a:srgbClr val="000099"/>
                </a:solidFill>
                <a:latin typeface="Calibri" pitchFamily="34" charset="0"/>
              </a:rPr>
              <a:t>Media </a:t>
            </a:r>
            <a:r>
              <a:rPr lang="es-MX" b="1" dirty="0">
                <a:solidFill>
                  <a:srgbClr val="000099"/>
                </a:solidFill>
                <a:latin typeface="Calibri" pitchFamily="34" charset="0"/>
              </a:rPr>
              <a:t>armónica </a:t>
            </a:r>
            <a:endParaRPr lang="es-MX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353425" cy="4968875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s-MX" b="1" dirty="0" smtClean="0">
                <a:solidFill>
                  <a:srgbClr val="000099"/>
                </a:solidFill>
                <a:latin typeface="Calibri" pitchFamily="34" charset="0"/>
              </a:rPr>
              <a:t>   De los mencionados los mas comunes son media, mediana y moda.</a:t>
            </a:r>
            <a:endParaRPr lang="es-MX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48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3645024"/>
            <a:ext cx="7920880" cy="2880320"/>
          </a:xfrm>
          <a:noFill/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s-MX" sz="2800" b="1" dirty="0" smtClean="0">
                <a:solidFill>
                  <a:schemeClr val="accent6">
                    <a:lumMod val="50000"/>
                  </a:schemeClr>
                </a:solidFill>
              </a:rPr>
              <a:t>Matemáticamente</a:t>
            </a:r>
            <a:r>
              <a:rPr lang="es-MX" sz="2800" b="1" dirty="0">
                <a:solidFill>
                  <a:schemeClr val="accent6">
                    <a:lumMod val="50000"/>
                  </a:schemeClr>
                </a:solidFill>
              </a:rPr>
              <a:t>, la media aritmética se define como la suma de los valores observados divididos entre el número de observaciones</a:t>
            </a:r>
            <a:r>
              <a:rPr lang="es-MX" sz="28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es-MX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353425" cy="719138"/>
          </a:xfrm>
        </p:spPr>
        <p:txBody>
          <a:bodyPr/>
          <a:lstStyle/>
          <a:p>
            <a:r>
              <a:rPr lang="es-MX" sz="45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Media aritmética o media</a:t>
            </a:r>
            <a:endParaRPr lang="es-MX" sz="45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844824"/>
            <a:ext cx="6705600" cy="1352550"/>
          </a:xfrm>
          <a:prstGeom prst="rect">
            <a:avLst/>
          </a:prstGeom>
        </p:spPr>
      </p:pic>
      <p:sp>
        <p:nvSpPr>
          <p:cNvPr id="7" name="Rectangle 1"/>
          <p:cNvSpPr/>
          <p:nvPr/>
        </p:nvSpPr>
        <p:spPr bwMode="auto">
          <a:xfrm>
            <a:off x="3419872" y="6165304"/>
            <a:ext cx="2605084" cy="432048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www.google/imagenes</a:t>
            </a:r>
          </a:p>
        </p:txBody>
      </p:sp>
    </p:spTree>
    <p:extLst>
      <p:ext uri="{BB962C8B-B14F-4D97-AF65-F5344CB8AC3E}">
        <p14:creationId xmlns:p14="http://schemas.microsoft.com/office/powerpoint/2010/main" val="307297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340769"/>
            <a:ext cx="7920880" cy="5112568"/>
          </a:xfrm>
          <a:noFill/>
        </p:spPr>
        <p:txBody>
          <a:bodyPr/>
          <a:lstStyle/>
          <a:p>
            <a:pPr marL="0" indent="0">
              <a:buNone/>
            </a:pPr>
            <a:endParaRPr lang="es-MX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s-MX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s-MX" sz="28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s-MX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2800" b="1" dirty="0" smtClean="0">
                <a:solidFill>
                  <a:schemeClr val="accent6">
                    <a:lumMod val="50000"/>
                  </a:schemeClr>
                </a:solidFill>
              </a:rPr>
              <a:t>Donde</a:t>
            </a:r>
            <a:r>
              <a:rPr lang="es-MX" sz="2800" b="1" dirty="0">
                <a:solidFill>
                  <a:schemeClr val="accent6">
                    <a:lumMod val="50000"/>
                  </a:schemeClr>
                </a:solidFill>
              </a:rPr>
              <a:t>: </a:t>
            </a:r>
          </a:p>
          <a:p>
            <a:pPr marL="0" indent="0">
              <a:buNone/>
            </a:pPr>
            <a:r>
              <a:rPr lang="es-MX" sz="2800" b="1" dirty="0">
                <a:solidFill>
                  <a:schemeClr val="accent6">
                    <a:lumMod val="50000"/>
                  </a:schemeClr>
                </a:solidFill>
              </a:rPr>
              <a:t>x ̃=media aritmética de la variable x</a:t>
            </a:r>
          </a:p>
          <a:p>
            <a:pPr marL="0" indent="0">
              <a:buNone/>
            </a:pPr>
            <a:r>
              <a:rPr lang="es-MX" sz="2800" b="1" dirty="0" smtClean="0">
                <a:solidFill>
                  <a:schemeClr val="accent6">
                    <a:lumMod val="50000"/>
                  </a:schemeClr>
                </a:solidFill>
              </a:rPr>
              <a:t>xi</a:t>
            </a:r>
            <a:r>
              <a:rPr lang="es-MX" sz="2800" b="1" dirty="0">
                <a:solidFill>
                  <a:schemeClr val="accent6">
                    <a:lumMod val="50000"/>
                  </a:schemeClr>
                </a:solidFill>
              </a:rPr>
              <a:t>= cada uno de los valores</a:t>
            </a:r>
          </a:p>
          <a:p>
            <a:pPr marL="0" indent="0">
              <a:buNone/>
            </a:pPr>
            <a:r>
              <a:rPr lang="es-MX" sz="2800" b="1" dirty="0" smtClean="0">
                <a:solidFill>
                  <a:schemeClr val="accent6">
                    <a:lumMod val="50000"/>
                  </a:schemeClr>
                </a:solidFill>
              </a:rPr>
              <a:t>n=número </a:t>
            </a:r>
            <a:r>
              <a:rPr lang="es-MX" sz="2800" b="1" dirty="0">
                <a:solidFill>
                  <a:schemeClr val="accent6">
                    <a:lumMod val="50000"/>
                  </a:schemeClr>
                </a:solidFill>
              </a:rPr>
              <a:t>total de los valores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353425" cy="719138"/>
          </a:xfrm>
        </p:spPr>
        <p:txBody>
          <a:bodyPr/>
          <a:lstStyle/>
          <a:p>
            <a:r>
              <a:rPr lang="es-MX" sz="45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Media aritmética o media</a:t>
            </a:r>
            <a:endParaRPr lang="es-MX" sz="45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1916832"/>
            <a:ext cx="3463428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89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7" y="260648"/>
            <a:ext cx="8353425" cy="936104"/>
          </a:xfrm>
        </p:spPr>
        <p:txBody>
          <a:bodyPr/>
          <a:lstStyle/>
          <a:p>
            <a:r>
              <a:rPr lang="es-MX" sz="4500" b="1" dirty="0" smtClean="0">
                <a:solidFill>
                  <a:srgbClr val="336600"/>
                </a:solidFill>
                <a:latin typeface="Calibri" pitchFamily="34" charset="0"/>
              </a:rPr>
              <a:t>Software para  la media </a:t>
            </a:r>
            <a:endParaRPr lang="es-MX" sz="4500" b="1" dirty="0">
              <a:solidFill>
                <a:srgbClr val="336600"/>
              </a:solidFill>
              <a:latin typeface="Calibri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98798"/>
              </p:ext>
            </p:extLst>
          </p:nvPr>
        </p:nvGraphicFramePr>
        <p:xfrm>
          <a:off x="683568" y="2743357"/>
          <a:ext cx="3048000" cy="1577340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762000"/>
                <a:gridCol w="762000"/>
                <a:gridCol w="762000"/>
                <a:gridCol w="762000"/>
              </a:tblGrid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12</a:t>
                      </a:r>
                      <a:endParaRPr lang="es-MX" sz="18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14</a:t>
                      </a:r>
                      <a:endParaRPr lang="es-MX" sz="18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19</a:t>
                      </a:r>
                      <a:endParaRPr lang="es-MX" sz="18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18</a:t>
                      </a:r>
                      <a:endParaRPr lang="es-MX" sz="18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15</a:t>
                      </a:r>
                      <a:endParaRPr lang="es-MX" sz="18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15</a:t>
                      </a:r>
                      <a:endParaRPr lang="es-MX" sz="18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18</a:t>
                      </a:r>
                      <a:endParaRPr lang="es-MX" sz="18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17</a:t>
                      </a:r>
                      <a:endParaRPr lang="es-MX" sz="18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20</a:t>
                      </a:r>
                      <a:endParaRPr lang="es-MX" sz="18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27</a:t>
                      </a:r>
                      <a:endParaRPr lang="es-MX" sz="18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22</a:t>
                      </a:r>
                      <a:endParaRPr lang="es-MX" sz="18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23</a:t>
                      </a:r>
                      <a:endParaRPr lang="es-MX" sz="18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22</a:t>
                      </a:r>
                      <a:endParaRPr lang="es-MX" sz="18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21</a:t>
                      </a:r>
                      <a:endParaRPr lang="es-MX" sz="18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33</a:t>
                      </a:r>
                      <a:endParaRPr lang="es-MX" sz="18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28</a:t>
                      </a:r>
                      <a:endParaRPr lang="es-MX" sz="18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14</a:t>
                      </a:r>
                      <a:endParaRPr lang="es-MX" sz="18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18</a:t>
                      </a:r>
                      <a:endParaRPr lang="es-MX" sz="18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16</a:t>
                      </a:r>
                      <a:endParaRPr lang="es-MX" sz="18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13</a:t>
                      </a:r>
                      <a:endParaRPr lang="es-MX" sz="18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67419" y="1379510"/>
            <a:ext cx="820916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tabLst>
                <a:tab pos="830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830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830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830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830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830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830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830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830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0263" algn="l"/>
              </a:tabLst>
            </a:pP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3366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Ejemplo:</a:t>
            </a: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rgbClr val="336600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0263" algn="l"/>
              </a:tabLst>
            </a:pP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3366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Se muestran datos de la duración  (en días) de las auditorías realizadas en fin de año a unas empresas.</a:t>
            </a: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rgbClr val="336600"/>
              </a:solidFill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45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7" y="260648"/>
            <a:ext cx="8353425" cy="936104"/>
          </a:xfrm>
        </p:spPr>
        <p:txBody>
          <a:bodyPr/>
          <a:lstStyle/>
          <a:p>
            <a:r>
              <a:rPr lang="es-MX" sz="4500" b="1" dirty="0" smtClean="0">
                <a:solidFill>
                  <a:srgbClr val="336600"/>
                </a:solidFill>
                <a:latin typeface="Calibri" pitchFamily="34" charset="0"/>
              </a:rPr>
              <a:t>Usando funciones de Excel </a:t>
            </a:r>
            <a:r>
              <a:rPr lang="es-MX" sz="4500" b="1" dirty="0">
                <a:solidFill>
                  <a:srgbClr val="336600"/>
                </a:solidFill>
                <a:latin typeface="Calibri" pitchFamily="34" charset="0"/>
              </a:rPr>
              <a:t>f</a:t>
            </a:r>
            <a:r>
              <a:rPr lang="es-MX" sz="4500" b="1" dirty="0" smtClean="0">
                <a:solidFill>
                  <a:srgbClr val="336600"/>
                </a:solidFill>
                <a:latin typeface="Calibri" pitchFamily="34" charset="0"/>
              </a:rPr>
              <a:t>x </a:t>
            </a:r>
            <a:endParaRPr lang="es-MX" sz="4500" b="1" dirty="0">
              <a:solidFill>
                <a:srgbClr val="336600"/>
              </a:solidFill>
              <a:latin typeface="Calibri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7" y="1340768"/>
            <a:ext cx="3384625" cy="3553473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1916832"/>
            <a:ext cx="3816423" cy="3528640"/>
          </a:xfrm>
          <a:prstGeom prst="rect">
            <a:avLst/>
          </a:prstGeom>
        </p:spPr>
      </p:pic>
      <p:sp>
        <p:nvSpPr>
          <p:cNvPr id="6" name="Elipse 5"/>
          <p:cNvSpPr/>
          <p:nvPr/>
        </p:nvSpPr>
        <p:spPr bwMode="auto">
          <a:xfrm>
            <a:off x="6372200" y="3861048"/>
            <a:ext cx="792088" cy="504056"/>
          </a:xfrm>
          <a:prstGeom prst="ellipse">
            <a:avLst/>
          </a:prstGeom>
          <a:noFill/>
          <a:ln w="254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52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36" y="188016"/>
            <a:ext cx="8353425" cy="936104"/>
          </a:xfrm>
        </p:spPr>
        <p:txBody>
          <a:bodyPr/>
          <a:lstStyle/>
          <a:p>
            <a:r>
              <a:rPr lang="es-MX" sz="4500" b="1" dirty="0" smtClean="0">
                <a:solidFill>
                  <a:srgbClr val="336600"/>
                </a:solidFill>
                <a:latin typeface="Calibri" pitchFamily="34" charset="0"/>
              </a:rPr>
              <a:t>Usando </a:t>
            </a:r>
            <a:r>
              <a:rPr lang="es-MX" sz="4500" b="1" dirty="0">
                <a:solidFill>
                  <a:srgbClr val="336600"/>
                </a:solidFill>
                <a:latin typeface="Calibri" pitchFamily="34" charset="0"/>
              </a:rPr>
              <a:t>A</a:t>
            </a:r>
            <a:r>
              <a:rPr lang="es-MX" sz="4500" b="1" dirty="0" smtClean="0">
                <a:solidFill>
                  <a:srgbClr val="336600"/>
                </a:solidFill>
                <a:latin typeface="Calibri" pitchFamily="34" charset="0"/>
              </a:rPr>
              <a:t>nálisis de datos (Excel) </a:t>
            </a:r>
            <a:endParaRPr lang="es-MX" sz="4500" b="1" dirty="0">
              <a:solidFill>
                <a:srgbClr val="336600"/>
              </a:solidFill>
              <a:latin typeface="Calibri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1" y="1124120"/>
            <a:ext cx="3888432" cy="360102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8875" y="1112891"/>
            <a:ext cx="3500782" cy="302268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7253" y="4103152"/>
            <a:ext cx="1724025" cy="2556213"/>
          </a:xfrm>
          <a:prstGeom prst="rect">
            <a:avLst/>
          </a:prstGeom>
        </p:spPr>
      </p:pic>
      <p:sp>
        <p:nvSpPr>
          <p:cNvPr id="6" name="Elipse 5"/>
          <p:cNvSpPr/>
          <p:nvPr/>
        </p:nvSpPr>
        <p:spPr bwMode="auto">
          <a:xfrm>
            <a:off x="6459862" y="4293096"/>
            <a:ext cx="792088" cy="504056"/>
          </a:xfrm>
          <a:prstGeom prst="ellipse">
            <a:avLst/>
          </a:prstGeom>
          <a:noFill/>
          <a:ln w="254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85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1691680" cy="6858000"/>
          </a:xfrm>
          <a:prstGeom prst="rect">
            <a:avLst/>
          </a:prstGeom>
          <a:solidFill>
            <a:schemeClr val="tx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4514" name="Picture 2" descr="Uaeme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01" y="791562"/>
            <a:ext cx="1563971" cy="14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083" y="2632636"/>
            <a:ext cx="1315205" cy="138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 bwMode="auto">
          <a:xfrm>
            <a:off x="1619672" y="-27384"/>
            <a:ext cx="7524328" cy="6885384"/>
          </a:xfrm>
          <a:prstGeom prst="rect">
            <a:avLst/>
          </a:prstGeom>
          <a:solidFill>
            <a:srgbClr val="002060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1619672" y="-27383"/>
            <a:ext cx="7524328" cy="609397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Universidad </a:t>
            </a:r>
            <a:r>
              <a:rPr lang="es-MX" sz="26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Autónoma del Estado de México</a:t>
            </a:r>
            <a:endParaRPr lang="es-MX" sz="26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Facultad de </a:t>
            </a:r>
            <a:r>
              <a:rPr lang="es-MX" sz="26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Economía</a:t>
            </a:r>
            <a:endParaRPr lang="es-MX" sz="26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6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Licenciatura: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Negocios Internacionales Bilingüe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6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Unidad de Aprendizaje: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«Software de Aplicación Estadística y Administrativa»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(8 </a:t>
            </a:r>
            <a:r>
              <a:rPr lang="es-MX" sz="26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Créditos</a:t>
            </a:r>
            <a:r>
              <a:rPr lang="es-MX" sz="26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Clave: </a:t>
            </a:r>
            <a:r>
              <a:rPr lang="es-MX" sz="26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L44124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6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Tema: </a:t>
            </a:r>
            <a:r>
              <a:rPr lang="es-MX" sz="26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Medidas de tendencia central</a:t>
            </a:r>
            <a:endParaRPr lang="es-MX" sz="26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6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Elaboró: </a:t>
            </a:r>
            <a:r>
              <a:rPr lang="es-MX" sz="26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Edna Edith Solano Meneses.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                                                      </a:t>
            </a:r>
            <a:r>
              <a:rPr lang="es-MX" sz="2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Agosto  2016</a:t>
            </a:r>
          </a:p>
        </p:txBody>
      </p:sp>
    </p:spTree>
    <p:extLst>
      <p:ext uri="{BB962C8B-B14F-4D97-AF65-F5344CB8AC3E}">
        <p14:creationId xmlns:p14="http://schemas.microsoft.com/office/powerpoint/2010/main" val="27344347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36" y="188016"/>
            <a:ext cx="8353425" cy="936104"/>
          </a:xfrm>
        </p:spPr>
        <p:txBody>
          <a:bodyPr/>
          <a:lstStyle/>
          <a:p>
            <a:r>
              <a:rPr lang="es-MX" sz="4500" b="1" dirty="0" smtClean="0">
                <a:solidFill>
                  <a:srgbClr val="336600"/>
                </a:solidFill>
                <a:latin typeface="Calibri" pitchFamily="34" charset="0"/>
              </a:rPr>
              <a:t>Usando Infostat (software libre) </a:t>
            </a:r>
            <a:endParaRPr lang="es-MX" sz="4500" b="1" dirty="0">
              <a:solidFill>
                <a:srgbClr val="336600"/>
              </a:solidFill>
              <a:latin typeface="Calibri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491" y="1124120"/>
            <a:ext cx="3240360" cy="287441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1124120"/>
            <a:ext cx="3009850" cy="281893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4302144"/>
            <a:ext cx="3399283" cy="2125446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6617" y="4302144"/>
            <a:ext cx="4537001" cy="1809750"/>
          </a:xfrm>
          <a:prstGeom prst="rect">
            <a:avLst/>
          </a:prstGeom>
        </p:spPr>
      </p:pic>
      <p:sp>
        <p:nvSpPr>
          <p:cNvPr id="6" name="Elipse 5"/>
          <p:cNvSpPr/>
          <p:nvPr/>
        </p:nvSpPr>
        <p:spPr bwMode="auto">
          <a:xfrm>
            <a:off x="5004048" y="5346020"/>
            <a:ext cx="576064" cy="504056"/>
          </a:xfrm>
          <a:prstGeom prst="ellipse">
            <a:avLst/>
          </a:prstGeom>
          <a:noFill/>
          <a:ln w="254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95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  <a:noFill/>
        </p:spPr>
        <p:txBody>
          <a:bodyPr/>
          <a:lstStyle/>
          <a:p>
            <a:endParaRPr lang="es-MX" sz="2800" b="1" dirty="0" smtClean="0"/>
          </a:p>
          <a:p>
            <a:endParaRPr lang="es-MX" sz="2800" b="1" dirty="0"/>
          </a:p>
          <a:p>
            <a:endParaRPr lang="es-MX" sz="2800" b="1" dirty="0" smtClean="0"/>
          </a:p>
          <a:p>
            <a:endParaRPr lang="es-MX" sz="2800" b="1" dirty="0"/>
          </a:p>
          <a:p>
            <a:endParaRPr lang="es-MX" sz="2800" b="1" dirty="0" smtClean="0"/>
          </a:p>
          <a:p>
            <a:pPr marL="0" indent="0">
              <a:buNone/>
            </a:pPr>
            <a:endParaRPr lang="es-MX" sz="2800" b="1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353425" cy="719138"/>
          </a:xfrm>
        </p:spPr>
        <p:txBody>
          <a:bodyPr/>
          <a:lstStyle/>
          <a:p>
            <a:r>
              <a:rPr lang="es-MX" sz="45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Mediana</a:t>
            </a:r>
            <a:endParaRPr lang="es-MX" sz="45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91160" y="3645024"/>
            <a:ext cx="8137152" cy="2787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Otra medida de tendencia central, utilizada principalmente en estadística no paramétrica</a:t>
            </a:r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no se basa en la magnitud de los datos, como la media aritmética, sino en la posición que ocupa en el orden de su </a:t>
            </a:r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</a:rPr>
              <a:t>magnitud.</a:t>
            </a:r>
          </a:p>
        </p:txBody>
      </p:sp>
      <p:pic>
        <p:nvPicPr>
          <p:cNvPr id="1026" name="Picture 2" descr="http://4.bp.blogspot.com/-l56P-ba8nd0/T75k_MsLSQI/AAAAAAAAAXU/P88n81mo2VU/s1600/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109023"/>
            <a:ext cx="4603450" cy="22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"/>
          <p:cNvSpPr/>
          <p:nvPr/>
        </p:nvSpPr>
        <p:spPr bwMode="auto">
          <a:xfrm>
            <a:off x="6012160" y="6360513"/>
            <a:ext cx="2605084" cy="432048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www.google/imagenes</a:t>
            </a:r>
          </a:p>
        </p:txBody>
      </p:sp>
    </p:spTree>
    <p:extLst>
      <p:ext uri="{BB962C8B-B14F-4D97-AF65-F5344CB8AC3E}">
        <p14:creationId xmlns:p14="http://schemas.microsoft.com/office/powerpoint/2010/main" val="261325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  <a:noFill/>
        </p:spPr>
        <p:txBody>
          <a:bodyPr/>
          <a:lstStyle/>
          <a:p>
            <a:endParaRPr lang="es-MX" sz="2800" b="1" dirty="0" smtClean="0"/>
          </a:p>
          <a:p>
            <a:endParaRPr lang="es-MX" sz="2800" b="1" dirty="0"/>
          </a:p>
          <a:p>
            <a:endParaRPr lang="es-MX" sz="2800" b="1" dirty="0" smtClean="0"/>
          </a:p>
          <a:p>
            <a:endParaRPr lang="es-MX" sz="2800" b="1" dirty="0"/>
          </a:p>
          <a:p>
            <a:endParaRPr lang="es-MX" sz="2800" b="1" dirty="0" smtClean="0"/>
          </a:p>
          <a:p>
            <a:pPr marL="0" indent="0">
              <a:buNone/>
            </a:pPr>
            <a:endParaRPr lang="es-MX" sz="2800" b="1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353425" cy="719138"/>
          </a:xfrm>
        </p:spPr>
        <p:txBody>
          <a:bodyPr/>
          <a:lstStyle/>
          <a:p>
            <a:r>
              <a:rPr lang="es-MX" sz="45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Mediana</a:t>
            </a:r>
            <a:endParaRPr lang="es-MX" sz="45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03424" y="1763616"/>
            <a:ext cx="8137152" cy="1679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</a:rPr>
              <a:t>Divide </a:t>
            </a:r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la información en dos partes iguales, dejando igual número de datos por encima y por debajo de ella.</a:t>
            </a:r>
          </a:p>
        </p:txBody>
      </p:sp>
    </p:spTree>
    <p:extLst>
      <p:ext uri="{BB962C8B-B14F-4D97-AF65-F5344CB8AC3E}">
        <p14:creationId xmlns:p14="http://schemas.microsoft.com/office/powerpoint/2010/main" val="10962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764704"/>
            <a:ext cx="8353425" cy="1021222"/>
          </a:xfrm>
        </p:spPr>
        <p:txBody>
          <a:bodyPr/>
          <a:lstStyle/>
          <a:p>
            <a:r>
              <a:rPr lang="es-MX" sz="45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Mediana</a:t>
            </a:r>
            <a:endParaRPr lang="es-MX" sz="45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2564904"/>
            <a:ext cx="4608512" cy="130881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4681546"/>
            <a:ext cx="4834088" cy="1224136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115616" y="2083580"/>
            <a:ext cx="35125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</a:rPr>
              <a:t>Cuando n es impar </a:t>
            </a:r>
            <a:endParaRPr lang="es-MX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115616" y="4114022"/>
            <a:ext cx="3187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</a:rPr>
              <a:t>Cuando n es par </a:t>
            </a:r>
            <a:endParaRPr lang="es-MX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95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83415"/>
            <a:ext cx="8353425" cy="1021222"/>
          </a:xfrm>
        </p:spPr>
        <p:txBody>
          <a:bodyPr/>
          <a:lstStyle/>
          <a:p>
            <a:r>
              <a:rPr lang="es-MX" sz="4500" b="1" dirty="0">
                <a:solidFill>
                  <a:srgbClr val="336600"/>
                </a:solidFill>
                <a:latin typeface="Calibri" pitchFamily="34" charset="0"/>
              </a:rPr>
              <a:t>Software para  la </a:t>
            </a:r>
            <a:r>
              <a:rPr lang="es-MX" sz="4500" b="1" dirty="0" smtClean="0">
                <a:solidFill>
                  <a:srgbClr val="336600"/>
                </a:solidFill>
                <a:latin typeface="Calibri" pitchFamily="34" charset="0"/>
              </a:rPr>
              <a:t>Mediana</a:t>
            </a:r>
            <a:br>
              <a:rPr lang="es-MX" sz="4500" b="1" dirty="0" smtClean="0">
                <a:solidFill>
                  <a:srgbClr val="336600"/>
                </a:solidFill>
                <a:latin typeface="Calibri" pitchFamily="34" charset="0"/>
              </a:rPr>
            </a:br>
            <a:r>
              <a:rPr lang="es-MX" sz="4500" b="1" dirty="0" smtClean="0">
                <a:solidFill>
                  <a:srgbClr val="336600"/>
                </a:solidFill>
                <a:latin typeface="Calibri" pitchFamily="34" charset="0"/>
              </a:rPr>
              <a:t>funciones de </a:t>
            </a:r>
            <a:r>
              <a:rPr lang="es-MX" sz="4500" b="1" dirty="0">
                <a:solidFill>
                  <a:srgbClr val="336600"/>
                </a:solidFill>
                <a:latin typeface="Calibri" pitchFamily="34" charset="0"/>
              </a:rPr>
              <a:t>E</a:t>
            </a:r>
            <a:r>
              <a:rPr lang="es-MX" sz="4500" b="1" dirty="0" smtClean="0">
                <a:solidFill>
                  <a:srgbClr val="336600"/>
                </a:solidFill>
                <a:latin typeface="Calibri" pitchFamily="34" charset="0"/>
              </a:rPr>
              <a:t>xcel</a:t>
            </a:r>
            <a:endParaRPr lang="es-MX" sz="4500" b="1" dirty="0">
              <a:solidFill>
                <a:srgbClr val="336600"/>
              </a:solidFill>
              <a:latin typeface="Calibri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008832"/>
            <a:ext cx="4248472" cy="32385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6840" y="2204864"/>
            <a:ext cx="4022848" cy="2846437"/>
          </a:xfrm>
          <a:prstGeom prst="rect">
            <a:avLst/>
          </a:prstGeom>
        </p:spPr>
      </p:pic>
      <p:sp>
        <p:nvSpPr>
          <p:cNvPr id="9" name="Elipse 8"/>
          <p:cNvSpPr/>
          <p:nvPr/>
        </p:nvSpPr>
        <p:spPr bwMode="auto">
          <a:xfrm>
            <a:off x="7164288" y="3632439"/>
            <a:ext cx="648072" cy="504056"/>
          </a:xfrm>
          <a:prstGeom prst="ellipse">
            <a:avLst/>
          </a:prstGeom>
          <a:noFill/>
          <a:ln w="28575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323" y="297078"/>
            <a:ext cx="8353425" cy="1021222"/>
          </a:xfrm>
        </p:spPr>
        <p:txBody>
          <a:bodyPr/>
          <a:lstStyle/>
          <a:p>
            <a:r>
              <a:rPr lang="es-MX" sz="4500" b="1" dirty="0">
                <a:solidFill>
                  <a:srgbClr val="336600"/>
                </a:solidFill>
                <a:latin typeface="Calibri" pitchFamily="34" charset="0"/>
              </a:rPr>
              <a:t>Usando Análisis de datos (Excel</a:t>
            </a:r>
            <a:r>
              <a:rPr lang="es-MX" sz="4500" b="1" dirty="0" smtClean="0">
                <a:solidFill>
                  <a:srgbClr val="336600"/>
                </a:solidFill>
                <a:latin typeface="Calibri" pitchFamily="34" charset="0"/>
              </a:rPr>
              <a:t>)</a:t>
            </a:r>
            <a:endParaRPr lang="es-MX" sz="45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23" y="1524965"/>
            <a:ext cx="4931444" cy="228812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3841669"/>
            <a:ext cx="3907412" cy="275863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8184" y="3356992"/>
            <a:ext cx="17907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17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323" y="297078"/>
            <a:ext cx="8353425" cy="1021222"/>
          </a:xfrm>
        </p:spPr>
        <p:txBody>
          <a:bodyPr/>
          <a:lstStyle/>
          <a:p>
            <a:r>
              <a:rPr lang="es-MX" sz="4500" b="1" dirty="0">
                <a:solidFill>
                  <a:srgbClr val="336600"/>
                </a:solidFill>
                <a:latin typeface="Calibri" pitchFamily="34" charset="0"/>
              </a:rPr>
              <a:t>Usando Infostat (software libre) </a:t>
            </a:r>
            <a:endParaRPr lang="es-MX" sz="45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74" y="1318300"/>
            <a:ext cx="4163479" cy="276798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23" y="4365104"/>
            <a:ext cx="3733166" cy="214774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4638874"/>
            <a:ext cx="3438525" cy="16002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5183" y="1381095"/>
            <a:ext cx="4140269" cy="2806625"/>
          </a:xfrm>
          <a:prstGeom prst="rect">
            <a:avLst/>
          </a:prstGeom>
        </p:spPr>
      </p:pic>
      <p:sp>
        <p:nvSpPr>
          <p:cNvPr id="11" name="Elipse 10"/>
          <p:cNvSpPr/>
          <p:nvPr/>
        </p:nvSpPr>
        <p:spPr bwMode="auto">
          <a:xfrm>
            <a:off x="6795317" y="5661248"/>
            <a:ext cx="657003" cy="576064"/>
          </a:xfrm>
          <a:prstGeom prst="ellipse">
            <a:avLst/>
          </a:prstGeom>
          <a:noFill/>
          <a:ln w="28575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98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  <a:noFill/>
        </p:spPr>
        <p:txBody>
          <a:bodyPr/>
          <a:lstStyle/>
          <a:p>
            <a:endParaRPr lang="es-MX" sz="2800" b="1" dirty="0" smtClean="0"/>
          </a:p>
          <a:p>
            <a:endParaRPr lang="es-MX" sz="2800" b="1" dirty="0"/>
          </a:p>
          <a:p>
            <a:endParaRPr lang="es-MX" sz="2800" b="1" dirty="0" smtClean="0"/>
          </a:p>
          <a:p>
            <a:endParaRPr lang="es-MX" sz="2800" b="1" dirty="0"/>
          </a:p>
          <a:p>
            <a:endParaRPr lang="es-MX" sz="2800" b="1" dirty="0" smtClean="0"/>
          </a:p>
          <a:p>
            <a:pPr marL="0" indent="0">
              <a:buNone/>
            </a:pPr>
            <a:endParaRPr lang="es-MX" sz="2800" b="1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353425" cy="719138"/>
          </a:xfrm>
        </p:spPr>
        <p:txBody>
          <a:bodyPr/>
          <a:lstStyle/>
          <a:p>
            <a:r>
              <a:rPr lang="es-MX" sz="45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Moda</a:t>
            </a:r>
            <a:endParaRPr lang="es-MX" sz="45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07433" y="4077072"/>
            <a:ext cx="8137152" cy="1679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C</a:t>
            </a:r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</a:rPr>
              <a:t>omo </a:t>
            </a:r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su nombre lo indica, es el valor más común (de mayor frecuencia dentro de la distribución. </a:t>
            </a:r>
            <a:endParaRPr lang="es-MX" sz="24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 descr="Resultado de imagen para moda estadist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437767" cy="2096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"/>
          <p:cNvSpPr/>
          <p:nvPr/>
        </p:nvSpPr>
        <p:spPr bwMode="auto">
          <a:xfrm>
            <a:off x="3419872" y="6165304"/>
            <a:ext cx="2605084" cy="432048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www.google/imagenes</a:t>
            </a:r>
          </a:p>
        </p:txBody>
      </p:sp>
    </p:spTree>
    <p:extLst>
      <p:ext uri="{BB962C8B-B14F-4D97-AF65-F5344CB8AC3E}">
        <p14:creationId xmlns:p14="http://schemas.microsoft.com/office/powerpoint/2010/main" val="129790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  <a:noFill/>
        </p:spPr>
        <p:txBody>
          <a:bodyPr/>
          <a:lstStyle/>
          <a:p>
            <a:endParaRPr lang="es-MX" sz="2800" b="1" dirty="0" smtClean="0"/>
          </a:p>
          <a:p>
            <a:endParaRPr lang="es-MX" sz="2800" b="1" dirty="0"/>
          </a:p>
          <a:p>
            <a:endParaRPr lang="es-MX" sz="2800" b="1" dirty="0" smtClean="0"/>
          </a:p>
          <a:p>
            <a:endParaRPr lang="es-MX" sz="2800" b="1" dirty="0"/>
          </a:p>
          <a:p>
            <a:endParaRPr lang="es-MX" sz="2800" b="1" dirty="0" smtClean="0"/>
          </a:p>
          <a:p>
            <a:pPr marL="0" indent="0">
              <a:buNone/>
            </a:pPr>
            <a:endParaRPr lang="es-MX" sz="2800" b="1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353425" cy="719138"/>
          </a:xfrm>
        </p:spPr>
        <p:txBody>
          <a:bodyPr/>
          <a:lstStyle/>
          <a:p>
            <a:r>
              <a:rPr lang="es-MX" sz="45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Moda</a:t>
            </a:r>
            <a:endParaRPr lang="es-MX" sz="45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03424" y="1556792"/>
            <a:ext cx="75969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</a:rPr>
              <a:t>La </a:t>
            </a:r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información puede </a:t>
            </a:r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</a:rPr>
              <a:t>tener: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</a:rPr>
              <a:t>Una  </a:t>
            </a:r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moda y se llama </a:t>
            </a:r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</a:rPr>
              <a:t>unimodal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</a:rPr>
              <a:t>os modas </a:t>
            </a:r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se llama </a:t>
            </a:r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</a:rPr>
              <a:t>bimodal </a:t>
            </a:r>
            <a:endParaRPr lang="es-MX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V</a:t>
            </a:r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</a:rPr>
              <a:t>arias </a:t>
            </a:r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modas </a:t>
            </a:r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</a:rPr>
              <a:t>se llama </a:t>
            </a:r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multimodal. </a:t>
            </a:r>
            <a:endParaRPr lang="es-MX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</a:rPr>
              <a:t>Si </a:t>
            </a:r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no </a:t>
            </a:r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</a:rPr>
              <a:t>posee moda es amodal</a:t>
            </a:r>
            <a:endParaRPr lang="es-MX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07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323" y="297078"/>
            <a:ext cx="8353425" cy="1021222"/>
          </a:xfrm>
        </p:spPr>
        <p:txBody>
          <a:bodyPr/>
          <a:lstStyle/>
          <a:p>
            <a:r>
              <a:rPr lang="es-MX" sz="4500" b="1" dirty="0">
                <a:solidFill>
                  <a:srgbClr val="336600"/>
                </a:solidFill>
                <a:latin typeface="Calibri" pitchFamily="34" charset="0"/>
              </a:rPr>
              <a:t>Usando Análisis de datos (Excel</a:t>
            </a:r>
            <a:r>
              <a:rPr lang="es-MX" sz="4500" b="1" dirty="0" smtClean="0">
                <a:solidFill>
                  <a:srgbClr val="336600"/>
                </a:solidFill>
                <a:latin typeface="Calibri" pitchFamily="34" charset="0"/>
              </a:rPr>
              <a:t>)</a:t>
            </a:r>
            <a:endParaRPr lang="es-MX" sz="45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23" y="1524965"/>
            <a:ext cx="4931444" cy="228812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3841669"/>
            <a:ext cx="3907412" cy="2758633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7572" y="1867495"/>
            <a:ext cx="2330812" cy="4153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58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6213" y="2276873"/>
            <a:ext cx="8856662" cy="2709466"/>
          </a:xfrm>
        </p:spPr>
        <p:txBody>
          <a:bodyPr/>
          <a:lstStyle/>
          <a:p>
            <a:pPr algn="ctr"/>
            <a:r>
              <a:rPr lang="en-GB" sz="5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SOFTWARE APLICACIÓN ESTADÍSTICA Y ADMINISTRATIVA DE </a:t>
            </a:r>
            <a:endParaRPr lang="en-GB" sz="5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sz="4500" b="1" i="1" dirty="0" smtClean="0">
                <a:solidFill>
                  <a:srgbClr val="C00000"/>
                </a:solidFill>
                <a:latin typeface="Calibri" pitchFamily="34" charset="0"/>
              </a:rPr>
              <a:t>MEDIDAS DE TENDENCIA CENTRAL</a:t>
            </a:r>
            <a:endParaRPr lang="en-GB" sz="45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5701" y="404664"/>
            <a:ext cx="8353425" cy="4968875"/>
          </a:xfrm>
        </p:spPr>
        <p:txBody>
          <a:bodyPr/>
          <a:lstStyle/>
          <a:p>
            <a:pPr marL="0" indent="0">
              <a:buNone/>
            </a:pPr>
            <a:r>
              <a:rPr lang="es-MX" b="1" dirty="0">
                <a:solidFill>
                  <a:schemeClr val="accent6">
                    <a:lumMod val="75000"/>
                  </a:schemeClr>
                </a:solidFill>
              </a:rPr>
              <a:t>Media geométrica (MG)</a:t>
            </a:r>
            <a:endParaRPr lang="es-MX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</a:rPr>
              <a:t>Medida </a:t>
            </a:r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que puede utilizarse para mostrar los datos porcentuales en una serie de números positivos. </a:t>
            </a:r>
            <a:endParaRPr lang="es-MX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s-MX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</a:rPr>
              <a:t>Se </a:t>
            </a:r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define como la raíz índica n del producto de n </a:t>
            </a:r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</a:rPr>
              <a:t>términos</a:t>
            </a:r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5701" y="404664"/>
            <a:ext cx="8353425" cy="4968875"/>
          </a:xfrm>
        </p:spPr>
        <p:txBody>
          <a:bodyPr/>
          <a:lstStyle/>
          <a:p>
            <a:pPr marL="0" indent="0">
              <a:buNone/>
            </a:pPr>
            <a:r>
              <a:rPr lang="es-MX" b="1" dirty="0">
                <a:solidFill>
                  <a:schemeClr val="accent6">
                    <a:lumMod val="75000"/>
                  </a:schemeClr>
                </a:solidFill>
              </a:rPr>
              <a:t>Media geométrica (MG</a:t>
            </a: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pPr marL="0" indent="0">
              <a:buNone/>
            </a:pPr>
            <a:endParaRPr lang="es-MX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</a:rPr>
              <a:t>Como </a:t>
            </a:r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tal tiene una amplia aplicación en los negocios y en la economía, debido a que con frecuencia se está interesado en establecer el cambio porcentual en las ventas en el producto interno o cualquier variable económica</a:t>
            </a:r>
            <a:r>
              <a:rPr lang="es-MX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7610" y="4611536"/>
            <a:ext cx="3628646" cy="1067249"/>
          </a:xfrm>
          <a:prstGeom prst="rect">
            <a:avLst/>
          </a:prstGeom>
        </p:spPr>
      </p:pic>
      <p:sp>
        <p:nvSpPr>
          <p:cNvPr id="5" name="Rectangle 1"/>
          <p:cNvSpPr/>
          <p:nvPr/>
        </p:nvSpPr>
        <p:spPr bwMode="auto">
          <a:xfrm>
            <a:off x="3419872" y="6165304"/>
            <a:ext cx="2605084" cy="432048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www.google/imagenes</a:t>
            </a:r>
          </a:p>
        </p:txBody>
      </p:sp>
    </p:spTree>
    <p:extLst>
      <p:ext uri="{BB962C8B-B14F-4D97-AF65-F5344CB8AC3E}">
        <p14:creationId xmlns:p14="http://schemas.microsoft.com/office/powerpoint/2010/main" val="83825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7" y="260648"/>
            <a:ext cx="8353425" cy="936104"/>
          </a:xfrm>
        </p:spPr>
        <p:txBody>
          <a:bodyPr/>
          <a:lstStyle/>
          <a:p>
            <a:r>
              <a:rPr lang="es-MX" sz="4500" b="1" dirty="0" smtClean="0">
                <a:solidFill>
                  <a:srgbClr val="336600"/>
                </a:solidFill>
                <a:latin typeface="Calibri" pitchFamily="34" charset="0"/>
              </a:rPr>
              <a:t>Usando funciones de Excel </a:t>
            </a:r>
            <a:r>
              <a:rPr lang="es-MX" sz="4500" b="1" dirty="0">
                <a:solidFill>
                  <a:srgbClr val="336600"/>
                </a:solidFill>
                <a:latin typeface="Calibri" pitchFamily="34" charset="0"/>
              </a:rPr>
              <a:t>f</a:t>
            </a:r>
            <a:r>
              <a:rPr lang="es-MX" sz="4500" b="1" dirty="0" smtClean="0">
                <a:solidFill>
                  <a:srgbClr val="336600"/>
                </a:solidFill>
                <a:latin typeface="Calibri" pitchFamily="34" charset="0"/>
              </a:rPr>
              <a:t>x </a:t>
            </a:r>
            <a:endParaRPr lang="es-MX" sz="4500" b="1" dirty="0">
              <a:solidFill>
                <a:srgbClr val="336600"/>
              </a:solidFill>
              <a:latin typeface="Calibri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534" y="1200540"/>
            <a:ext cx="4078465" cy="3313753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237" y="3573016"/>
            <a:ext cx="4075475" cy="2996952"/>
          </a:xfrm>
          <a:prstGeom prst="rect">
            <a:avLst/>
          </a:prstGeom>
        </p:spPr>
      </p:pic>
      <p:sp>
        <p:nvSpPr>
          <p:cNvPr id="6" name="Elipse 5"/>
          <p:cNvSpPr/>
          <p:nvPr/>
        </p:nvSpPr>
        <p:spPr bwMode="auto">
          <a:xfrm>
            <a:off x="6876256" y="5301208"/>
            <a:ext cx="792088" cy="504056"/>
          </a:xfrm>
          <a:prstGeom prst="ellipse">
            <a:avLst/>
          </a:prstGeom>
          <a:noFill/>
          <a:ln w="254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66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3419872" y="6165304"/>
            <a:ext cx="2605084" cy="432048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Calibri" pitchFamily="34" charset="0"/>
              </a:rPr>
              <a:t>www.google/imagenes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5701" y="404664"/>
            <a:ext cx="8353425" cy="496887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Media </a:t>
            </a:r>
            <a:r>
              <a:rPr lang="es-MX" b="1" dirty="0">
                <a:solidFill>
                  <a:schemeClr val="accent6">
                    <a:lumMod val="75000"/>
                  </a:schemeClr>
                </a:solidFill>
              </a:rPr>
              <a:t>armónica (</a:t>
            </a: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Ma)</a:t>
            </a:r>
            <a:endParaRPr lang="es-MX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</a:rPr>
              <a:t>Se </a:t>
            </a:r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define como el recíproco de la media aritmética de los recíprocos:</a:t>
            </a:r>
          </a:p>
          <a:p>
            <a:pPr marL="0" indent="0">
              <a:lnSpc>
                <a:spcPct val="150000"/>
              </a:lnSpc>
              <a:buNone/>
            </a:pPr>
            <a:endParaRPr lang="es-MX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s-MX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s-MX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</a:rPr>
              <a:t>Esta </a:t>
            </a:r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medida se emplea para promediar valoraciones con respecto al tiempo, tales como productividades, tiempos, rendimientos, cambios, etcétera</a:t>
            </a:r>
            <a:r>
              <a:rPr lang="es-MX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s-MX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2876550"/>
            <a:ext cx="3352800" cy="110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10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7" y="260648"/>
            <a:ext cx="8353425" cy="936104"/>
          </a:xfrm>
        </p:spPr>
        <p:txBody>
          <a:bodyPr/>
          <a:lstStyle/>
          <a:p>
            <a:r>
              <a:rPr lang="es-MX" sz="4500" b="1" dirty="0" smtClean="0">
                <a:solidFill>
                  <a:srgbClr val="336600"/>
                </a:solidFill>
                <a:latin typeface="Calibri" pitchFamily="34" charset="0"/>
              </a:rPr>
              <a:t>Usando funciones de Excel </a:t>
            </a:r>
            <a:r>
              <a:rPr lang="es-MX" sz="4500" b="1" dirty="0">
                <a:solidFill>
                  <a:srgbClr val="336600"/>
                </a:solidFill>
                <a:latin typeface="Calibri" pitchFamily="34" charset="0"/>
              </a:rPr>
              <a:t>f</a:t>
            </a:r>
            <a:r>
              <a:rPr lang="es-MX" sz="4500" b="1" dirty="0" smtClean="0">
                <a:solidFill>
                  <a:srgbClr val="336600"/>
                </a:solidFill>
                <a:latin typeface="Calibri" pitchFamily="34" charset="0"/>
              </a:rPr>
              <a:t>x </a:t>
            </a:r>
            <a:endParaRPr lang="es-MX" sz="4500" b="1" dirty="0">
              <a:solidFill>
                <a:srgbClr val="336600"/>
              </a:solidFill>
              <a:latin typeface="Calibri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49" y="1196752"/>
            <a:ext cx="4210050" cy="347662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3429000"/>
            <a:ext cx="4226729" cy="3024125"/>
          </a:xfrm>
          <a:prstGeom prst="rect">
            <a:avLst/>
          </a:prstGeom>
        </p:spPr>
      </p:pic>
      <p:sp>
        <p:nvSpPr>
          <p:cNvPr id="6" name="Elipse 5"/>
          <p:cNvSpPr/>
          <p:nvPr/>
        </p:nvSpPr>
        <p:spPr bwMode="auto">
          <a:xfrm>
            <a:off x="7020272" y="5013176"/>
            <a:ext cx="792088" cy="504056"/>
          </a:xfrm>
          <a:prstGeom prst="ellipse">
            <a:avLst/>
          </a:prstGeom>
          <a:noFill/>
          <a:ln w="254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88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54186" y="260350"/>
            <a:ext cx="8642350" cy="868363"/>
          </a:xfrm>
        </p:spPr>
        <p:txBody>
          <a:bodyPr/>
          <a:lstStyle/>
          <a:p>
            <a:r>
              <a:rPr lang="es-MX" sz="4500" b="1" dirty="0" smtClean="0">
                <a:effectLst>
                  <a:reflection blurRad="6350" stA="55000" endA="300" endPos="45500" dir="5400000" sy="-100000" algn="bl" rotWithShape="0"/>
                </a:effectLst>
                <a:latin typeface="Calibri" pitchFamily="34" charset="0"/>
              </a:rPr>
              <a:t/>
            </a:r>
            <a:br>
              <a:rPr lang="es-MX" sz="4500" b="1" dirty="0" smtClean="0">
                <a:effectLst>
                  <a:reflection blurRad="6350" stA="55000" endA="300" endPos="45500" dir="5400000" sy="-100000" algn="bl" rotWithShape="0"/>
                </a:effectLst>
                <a:latin typeface="Calibri" pitchFamily="34" charset="0"/>
              </a:rPr>
            </a:br>
            <a:r>
              <a:rPr lang="es-MX" sz="4500" b="1" dirty="0" smtClean="0">
                <a:solidFill>
                  <a:schemeClr val="bg2"/>
                </a:solidFill>
                <a:effectLst/>
                <a:latin typeface="Calibri" pitchFamily="34" charset="0"/>
              </a:rPr>
              <a:t>Ejercicios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35</a:t>
            </a:fld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8713"/>
            <a:ext cx="8353425" cy="4968875"/>
          </a:xfrm>
          <a:ln w="38100">
            <a:noFill/>
          </a:ln>
        </p:spPr>
        <p:txBody>
          <a:bodyPr/>
          <a:lstStyle/>
          <a:p>
            <a:pPr>
              <a:buNone/>
            </a:pPr>
            <a:r>
              <a:rPr lang="es-MX" sz="2000" b="1" u="sng" dirty="0" smtClean="0">
                <a:solidFill>
                  <a:schemeClr val="bg2"/>
                </a:solidFill>
              </a:rPr>
              <a:t>Instrucciones</a:t>
            </a:r>
            <a:r>
              <a:rPr lang="es-MX" sz="2000" b="1" dirty="0">
                <a:solidFill>
                  <a:schemeClr val="bg2"/>
                </a:solidFill>
              </a:rPr>
              <a:t>: </a:t>
            </a:r>
            <a:r>
              <a:rPr lang="es-MX" sz="1800" b="1" dirty="0" smtClean="0">
                <a:solidFill>
                  <a:schemeClr val="bg2"/>
                </a:solidFill>
                <a:latin typeface="+mj-lt"/>
              </a:rPr>
              <a:t>Para </a:t>
            </a:r>
            <a:r>
              <a:rPr lang="es-MX" sz="1800" b="1" dirty="0">
                <a:solidFill>
                  <a:schemeClr val="bg2"/>
                </a:solidFill>
                <a:latin typeface="+mj-lt"/>
              </a:rPr>
              <a:t>realizar </a:t>
            </a:r>
            <a:r>
              <a:rPr lang="es-MX" sz="1800" b="1" dirty="0" smtClean="0">
                <a:solidFill>
                  <a:schemeClr val="bg2"/>
                </a:solidFill>
                <a:latin typeface="+mj-lt"/>
              </a:rPr>
              <a:t>estos ejercicios  </a:t>
            </a:r>
            <a:r>
              <a:rPr lang="es-MX" sz="1800" b="1" dirty="0">
                <a:solidFill>
                  <a:schemeClr val="bg2"/>
                </a:solidFill>
                <a:latin typeface="+mj-lt"/>
              </a:rPr>
              <a:t>usar al menos tres </a:t>
            </a:r>
            <a:endParaRPr lang="es-MX" sz="1800" b="1" dirty="0" smtClean="0">
              <a:solidFill>
                <a:schemeClr val="bg2"/>
              </a:solidFill>
              <a:latin typeface="+mj-lt"/>
            </a:endParaRPr>
          </a:p>
          <a:p>
            <a:pPr>
              <a:buNone/>
            </a:pPr>
            <a:r>
              <a:rPr lang="es-MX" sz="1800" b="1" dirty="0" smtClean="0">
                <a:solidFill>
                  <a:schemeClr val="bg2"/>
                </a:solidFill>
                <a:latin typeface="+mj-lt"/>
              </a:rPr>
              <a:t>softwares </a:t>
            </a:r>
            <a:r>
              <a:rPr lang="es-MX" sz="1800" b="1" dirty="0">
                <a:solidFill>
                  <a:schemeClr val="bg2"/>
                </a:solidFill>
                <a:latin typeface="+mj-lt"/>
              </a:rPr>
              <a:t>diferentes</a:t>
            </a:r>
            <a:r>
              <a:rPr lang="es-MX" sz="1800" b="1" dirty="0" smtClean="0">
                <a:solidFill>
                  <a:schemeClr val="bg2"/>
                </a:solidFill>
                <a:latin typeface="+mj-lt"/>
              </a:rPr>
              <a:t>.</a:t>
            </a:r>
          </a:p>
          <a:p>
            <a:pPr>
              <a:buNone/>
            </a:pPr>
            <a:endParaRPr lang="es-MX" sz="1800" b="1" dirty="0" smtClean="0">
              <a:solidFill>
                <a:schemeClr val="bg2"/>
              </a:solidFill>
              <a:latin typeface="+mj-lt"/>
            </a:endParaRPr>
          </a:p>
          <a:p>
            <a:pPr>
              <a:buNone/>
            </a:pPr>
            <a:r>
              <a:rPr lang="es-MX" sz="1800" dirty="0" smtClean="0">
                <a:solidFill>
                  <a:schemeClr val="bg2"/>
                </a:solidFill>
                <a:latin typeface="+mj-lt"/>
              </a:rPr>
              <a:t>Se tiene una muestra aleatoria con datos del costo por consumo de</a:t>
            </a:r>
          </a:p>
          <a:p>
            <a:pPr>
              <a:buNone/>
            </a:pPr>
            <a:r>
              <a:rPr lang="es-MX" sz="1800" dirty="0" smtClean="0">
                <a:solidFill>
                  <a:schemeClr val="bg2"/>
                </a:solidFill>
                <a:latin typeface="+mj-lt"/>
              </a:rPr>
              <a:t>electricidad en una zona  residencial de cierta ciudad.</a:t>
            </a:r>
          </a:p>
          <a:p>
            <a:pPr>
              <a:buNone/>
            </a:pPr>
            <a:endParaRPr lang="es-MX" sz="1800" dirty="0">
              <a:solidFill>
                <a:schemeClr val="bg2"/>
              </a:solidFill>
              <a:latin typeface="+mj-lt"/>
            </a:endParaRPr>
          </a:p>
          <a:p>
            <a:pPr marL="0" indent="0">
              <a:buNone/>
            </a:pPr>
            <a:r>
              <a:rPr lang="es-MX" sz="1800" dirty="0" smtClean="0">
                <a:solidFill>
                  <a:schemeClr val="bg2"/>
                </a:solidFill>
                <a:latin typeface="+mj-lt"/>
              </a:rPr>
              <a:t>.</a:t>
            </a:r>
            <a:r>
              <a:rPr lang="es-MX" sz="1800" dirty="0">
                <a:solidFill>
                  <a:schemeClr val="bg2"/>
                </a:solidFill>
                <a:latin typeface="+mj-lt"/>
              </a:rPr>
              <a:t> </a:t>
            </a:r>
          </a:p>
          <a:p>
            <a:pPr marL="0" indent="0">
              <a:buNone/>
            </a:pPr>
            <a:r>
              <a:rPr lang="es-MX" sz="1800" dirty="0" smtClean="0">
                <a:solidFill>
                  <a:schemeClr val="bg2"/>
                </a:solidFill>
                <a:latin typeface="+mj-lt"/>
              </a:rPr>
              <a:t>   </a:t>
            </a:r>
          </a:p>
          <a:p>
            <a:pPr marL="0" indent="0">
              <a:buNone/>
            </a:pPr>
            <a:endParaRPr lang="es-MX" sz="1800" dirty="0">
              <a:solidFill>
                <a:schemeClr val="bg2"/>
              </a:solidFill>
              <a:latin typeface="+mj-lt"/>
            </a:endParaRPr>
          </a:p>
          <a:p>
            <a:pPr marL="0" indent="0">
              <a:buNone/>
            </a:pPr>
            <a:endParaRPr lang="es-MX" sz="1800" dirty="0" smtClean="0">
              <a:solidFill>
                <a:schemeClr val="bg2"/>
              </a:solidFill>
              <a:latin typeface="+mj-lt"/>
            </a:endParaRPr>
          </a:p>
          <a:p>
            <a:pPr marL="0" indent="0">
              <a:buNone/>
            </a:pPr>
            <a:endParaRPr lang="es-MX" sz="1800" dirty="0">
              <a:solidFill>
                <a:schemeClr val="bg2"/>
              </a:solidFill>
              <a:latin typeface="+mj-lt"/>
            </a:endParaRPr>
          </a:p>
          <a:p>
            <a:pPr marL="0" indent="0">
              <a:buNone/>
            </a:pPr>
            <a:endParaRPr lang="es-MX" sz="1800" dirty="0" smtClean="0">
              <a:solidFill>
                <a:schemeClr val="bg2"/>
              </a:solidFill>
              <a:latin typeface="+mj-lt"/>
            </a:endParaRPr>
          </a:p>
          <a:p>
            <a:pPr marL="0" indent="0">
              <a:buNone/>
            </a:pPr>
            <a:r>
              <a:rPr lang="es-MX" sz="1800" dirty="0" smtClean="0">
                <a:solidFill>
                  <a:schemeClr val="bg2"/>
                </a:solidFill>
                <a:latin typeface="+mj-lt"/>
              </a:rPr>
              <a:t>Calcule la media y la mediana</a:t>
            </a:r>
            <a:endParaRPr lang="es-MX" sz="1800" dirty="0">
              <a:solidFill>
                <a:schemeClr val="bg2"/>
              </a:solidFill>
              <a:latin typeface="+mj-lt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390372"/>
              </p:ext>
            </p:extLst>
          </p:nvPr>
        </p:nvGraphicFramePr>
        <p:xfrm>
          <a:off x="1043608" y="2996952"/>
          <a:ext cx="6096000" cy="1854200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bg2"/>
                          </a:solidFill>
                        </a:rPr>
                        <a:t>96</a:t>
                      </a:r>
                      <a:endParaRPr lang="es-MX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bg2"/>
                          </a:solidFill>
                        </a:rPr>
                        <a:t>171</a:t>
                      </a:r>
                      <a:endParaRPr lang="es-MX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bg2"/>
                          </a:solidFill>
                        </a:rPr>
                        <a:t>202</a:t>
                      </a:r>
                      <a:endParaRPr lang="es-MX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bg2"/>
                          </a:solidFill>
                        </a:rPr>
                        <a:t>178</a:t>
                      </a:r>
                      <a:endParaRPr lang="es-MX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bg2"/>
                          </a:solidFill>
                        </a:rPr>
                        <a:t>147</a:t>
                      </a:r>
                      <a:endParaRPr lang="es-MX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157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185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90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116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172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141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149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206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175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123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95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163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150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154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130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108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119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183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151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114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584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54186" y="260350"/>
            <a:ext cx="8642350" cy="868363"/>
          </a:xfrm>
        </p:spPr>
        <p:txBody>
          <a:bodyPr/>
          <a:lstStyle/>
          <a:p>
            <a:r>
              <a:rPr lang="es-MX" sz="4500" b="1" dirty="0" smtClean="0">
                <a:effectLst>
                  <a:reflection blurRad="6350" stA="55000" endA="300" endPos="45500" dir="5400000" sy="-100000" algn="bl" rotWithShape="0"/>
                </a:effectLst>
                <a:latin typeface="Calibri" pitchFamily="34" charset="0"/>
              </a:rPr>
              <a:t/>
            </a:r>
            <a:br>
              <a:rPr lang="es-MX" sz="4500" b="1" dirty="0" smtClean="0">
                <a:effectLst>
                  <a:reflection blurRad="6350" stA="55000" endA="300" endPos="45500" dir="5400000" sy="-100000" algn="bl" rotWithShape="0"/>
                </a:effectLst>
                <a:latin typeface="Calibri" pitchFamily="34" charset="0"/>
              </a:rPr>
            </a:br>
            <a:r>
              <a:rPr lang="es-MX" sz="4500" b="1" dirty="0" smtClean="0">
                <a:solidFill>
                  <a:schemeClr val="bg2"/>
                </a:solidFill>
                <a:effectLst/>
                <a:latin typeface="Calibri" pitchFamily="34" charset="0"/>
              </a:rPr>
              <a:t>Ejercicios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36</a:t>
            </a:fld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8713"/>
            <a:ext cx="8353425" cy="4968875"/>
          </a:xfrm>
          <a:ln w="38100">
            <a:noFill/>
          </a:ln>
        </p:spPr>
        <p:txBody>
          <a:bodyPr/>
          <a:lstStyle/>
          <a:p>
            <a:pPr>
              <a:buNone/>
            </a:pPr>
            <a:r>
              <a:rPr lang="es-MX" sz="2000" b="1" u="sng" dirty="0" smtClean="0">
                <a:solidFill>
                  <a:schemeClr val="bg2"/>
                </a:solidFill>
              </a:rPr>
              <a:t>Instrucciones</a:t>
            </a:r>
            <a:r>
              <a:rPr lang="es-MX" sz="2000" b="1" dirty="0">
                <a:solidFill>
                  <a:schemeClr val="bg2"/>
                </a:solidFill>
              </a:rPr>
              <a:t>: </a:t>
            </a:r>
            <a:r>
              <a:rPr lang="es-MX" sz="1800" b="1" dirty="0" smtClean="0">
                <a:solidFill>
                  <a:schemeClr val="bg2"/>
                </a:solidFill>
                <a:latin typeface="+mj-lt"/>
              </a:rPr>
              <a:t>Para </a:t>
            </a:r>
            <a:r>
              <a:rPr lang="es-MX" sz="1800" b="1" dirty="0">
                <a:solidFill>
                  <a:schemeClr val="bg2"/>
                </a:solidFill>
                <a:latin typeface="+mj-lt"/>
              </a:rPr>
              <a:t>realizar </a:t>
            </a:r>
            <a:r>
              <a:rPr lang="es-MX" sz="1800" b="1" dirty="0" smtClean="0">
                <a:solidFill>
                  <a:schemeClr val="bg2"/>
                </a:solidFill>
                <a:latin typeface="+mj-lt"/>
              </a:rPr>
              <a:t>estos ejercicios  </a:t>
            </a:r>
            <a:r>
              <a:rPr lang="es-MX" sz="1800" b="1" dirty="0">
                <a:solidFill>
                  <a:schemeClr val="bg2"/>
                </a:solidFill>
                <a:latin typeface="+mj-lt"/>
              </a:rPr>
              <a:t>usar al menos tres </a:t>
            </a:r>
            <a:endParaRPr lang="es-MX" sz="1800" b="1" dirty="0" smtClean="0">
              <a:solidFill>
                <a:schemeClr val="bg2"/>
              </a:solidFill>
              <a:latin typeface="+mj-lt"/>
            </a:endParaRPr>
          </a:p>
          <a:p>
            <a:pPr>
              <a:buNone/>
            </a:pPr>
            <a:r>
              <a:rPr lang="es-MX" sz="1800" b="1" dirty="0" smtClean="0">
                <a:solidFill>
                  <a:schemeClr val="bg2"/>
                </a:solidFill>
                <a:latin typeface="+mj-lt"/>
              </a:rPr>
              <a:t>softwares </a:t>
            </a:r>
            <a:r>
              <a:rPr lang="es-MX" sz="1800" b="1" dirty="0">
                <a:solidFill>
                  <a:schemeClr val="bg2"/>
                </a:solidFill>
                <a:latin typeface="+mj-lt"/>
              </a:rPr>
              <a:t>diferentes</a:t>
            </a:r>
            <a:r>
              <a:rPr lang="es-MX" sz="1800" b="1" dirty="0" smtClean="0">
                <a:solidFill>
                  <a:schemeClr val="bg2"/>
                </a:solidFill>
                <a:latin typeface="+mj-lt"/>
              </a:rPr>
              <a:t>.</a:t>
            </a:r>
          </a:p>
          <a:p>
            <a:pPr>
              <a:buNone/>
            </a:pPr>
            <a:endParaRPr lang="es-MX" sz="1800" b="1" dirty="0" smtClean="0">
              <a:solidFill>
                <a:schemeClr val="bg2"/>
              </a:solidFill>
              <a:latin typeface="+mj-lt"/>
            </a:endParaRPr>
          </a:p>
          <a:p>
            <a:pPr>
              <a:buNone/>
            </a:pPr>
            <a:r>
              <a:rPr lang="es-MX" sz="1800" dirty="0" smtClean="0">
                <a:solidFill>
                  <a:schemeClr val="bg2"/>
                </a:solidFill>
                <a:latin typeface="+mj-lt"/>
              </a:rPr>
              <a:t>      La emisión de la revista </a:t>
            </a:r>
            <a:r>
              <a:rPr lang="es-MX" sz="1800" i="1" dirty="0" smtClean="0">
                <a:solidFill>
                  <a:schemeClr val="bg2"/>
                </a:solidFill>
                <a:latin typeface="+mj-lt"/>
              </a:rPr>
              <a:t>Fortune </a:t>
            </a:r>
            <a:r>
              <a:rPr lang="es-MX" sz="1800" dirty="0" smtClean="0">
                <a:solidFill>
                  <a:schemeClr val="bg2"/>
                </a:solidFill>
                <a:latin typeface="+mj-lt"/>
              </a:rPr>
              <a:t>del 17 de febrero de 2007 reportó que en 2006 las utilidades en millones de dólares de varias de las 500 mejores compañías que aparecen en la revista incluían:</a:t>
            </a:r>
          </a:p>
          <a:p>
            <a:pPr>
              <a:buNone/>
            </a:pPr>
            <a:endParaRPr lang="es-MX" sz="1800" dirty="0">
              <a:solidFill>
                <a:schemeClr val="bg2"/>
              </a:solidFill>
              <a:latin typeface="+mj-lt"/>
            </a:endParaRPr>
          </a:p>
          <a:p>
            <a:pPr marL="0" indent="0">
              <a:buNone/>
            </a:pPr>
            <a:r>
              <a:rPr lang="es-MX" sz="1800" dirty="0" smtClean="0">
                <a:solidFill>
                  <a:schemeClr val="bg2"/>
                </a:solidFill>
                <a:latin typeface="+mj-lt"/>
              </a:rPr>
              <a:t>.</a:t>
            </a:r>
            <a:r>
              <a:rPr lang="es-MX" sz="1800" dirty="0">
                <a:solidFill>
                  <a:schemeClr val="bg2"/>
                </a:solidFill>
                <a:latin typeface="+mj-lt"/>
              </a:rPr>
              <a:t> </a:t>
            </a:r>
          </a:p>
          <a:p>
            <a:pPr marL="0" indent="0">
              <a:buNone/>
            </a:pPr>
            <a:r>
              <a:rPr lang="es-MX" sz="1800" dirty="0" smtClean="0">
                <a:solidFill>
                  <a:schemeClr val="bg2"/>
                </a:solidFill>
                <a:latin typeface="+mj-lt"/>
              </a:rPr>
              <a:t>   </a:t>
            </a:r>
          </a:p>
          <a:p>
            <a:pPr marL="0" indent="0">
              <a:buNone/>
            </a:pPr>
            <a:endParaRPr lang="es-MX" sz="1800" dirty="0">
              <a:solidFill>
                <a:schemeClr val="bg2"/>
              </a:solidFill>
              <a:latin typeface="+mj-lt"/>
            </a:endParaRPr>
          </a:p>
          <a:p>
            <a:pPr marL="0" indent="0">
              <a:buNone/>
            </a:pPr>
            <a:endParaRPr lang="es-MX" sz="1800" dirty="0" smtClean="0">
              <a:solidFill>
                <a:schemeClr val="bg2"/>
              </a:solidFill>
              <a:latin typeface="+mj-lt"/>
            </a:endParaRPr>
          </a:p>
          <a:p>
            <a:pPr marL="0" indent="0">
              <a:buNone/>
            </a:pPr>
            <a:endParaRPr lang="es-MX" sz="1800" dirty="0">
              <a:solidFill>
                <a:schemeClr val="bg2"/>
              </a:solidFill>
              <a:latin typeface="+mj-lt"/>
            </a:endParaRPr>
          </a:p>
          <a:p>
            <a:pPr marL="0" indent="0">
              <a:buNone/>
            </a:pPr>
            <a:endParaRPr lang="es-MX" sz="1800" dirty="0" smtClean="0">
              <a:solidFill>
                <a:schemeClr val="bg2"/>
              </a:solidFill>
              <a:latin typeface="+mj-lt"/>
            </a:endParaRPr>
          </a:p>
          <a:p>
            <a:pPr marL="0" indent="0">
              <a:buNone/>
            </a:pPr>
            <a:r>
              <a:rPr lang="es-MX" sz="1800" dirty="0" smtClean="0">
                <a:solidFill>
                  <a:schemeClr val="bg2"/>
                </a:solidFill>
                <a:latin typeface="+mj-lt"/>
              </a:rPr>
              <a:t>Calcule la media y  la mediana.</a:t>
            </a:r>
            <a:endParaRPr lang="es-MX" sz="1800" dirty="0">
              <a:solidFill>
                <a:schemeClr val="bg2"/>
              </a:solidFill>
              <a:latin typeface="+mj-lt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584821"/>
              </p:ext>
            </p:extLst>
          </p:nvPr>
        </p:nvGraphicFramePr>
        <p:xfrm>
          <a:off x="1043608" y="2996952"/>
          <a:ext cx="3744416" cy="2225040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2543242"/>
                <a:gridCol w="1201174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bg2"/>
                          </a:solidFill>
                        </a:rPr>
                        <a:t>Exxon</a:t>
                      </a:r>
                      <a:endParaRPr lang="es-MX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bg2"/>
                          </a:solidFill>
                        </a:rPr>
                        <a:t>7,510</a:t>
                      </a:r>
                      <a:endParaRPr lang="es-MX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Philip</a:t>
                      </a:r>
                      <a:r>
                        <a:rPr lang="es-MX" baseline="0" dirty="0" smtClean="0"/>
                        <a:t> Morris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6,246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Intel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5,157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GE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7,280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IBM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5,429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GM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4,289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323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54186" y="260350"/>
            <a:ext cx="8642350" cy="868363"/>
          </a:xfrm>
        </p:spPr>
        <p:txBody>
          <a:bodyPr/>
          <a:lstStyle/>
          <a:p>
            <a:r>
              <a:rPr lang="es-MX" sz="4500" b="1" dirty="0" smtClean="0">
                <a:effectLst>
                  <a:reflection blurRad="6350" stA="55000" endA="300" endPos="45500" dir="5400000" sy="-100000" algn="bl" rotWithShape="0"/>
                </a:effectLst>
                <a:latin typeface="Calibri" pitchFamily="34" charset="0"/>
              </a:rPr>
              <a:t/>
            </a:r>
            <a:br>
              <a:rPr lang="es-MX" sz="4500" b="1" dirty="0" smtClean="0">
                <a:effectLst>
                  <a:reflection blurRad="6350" stA="55000" endA="300" endPos="45500" dir="5400000" sy="-100000" algn="bl" rotWithShape="0"/>
                </a:effectLst>
                <a:latin typeface="Calibri" pitchFamily="34" charset="0"/>
              </a:rPr>
            </a:br>
            <a:r>
              <a:rPr lang="es-MX" sz="4500" b="1" dirty="0" smtClean="0">
                <a:solidFill>
                  <a:schemeClr val="bg2"/>
                </a:solidFill>
                <a:effectLst/>
                <a:latin typeface="Calibri" pitchFamily="34" charset="0"/>
              </a:rPr>
              <a:t>Ejercicios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37</a:t>
            </a:fld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8713"/>
            <a:ext cx="8353425" cy="4968875"/>
          </a:xfrm>
          <a:ln w="38100">
            <a:noFill/>
          </a:ln>
        </p:spPr>
        <p:txBody>
          <a:bodyPr/>
          <a:lstStyle/>
          <a:p>
            <a:pPr>
              <a:buNone/>
            </a:pPr>
            <a:r>
              <a:rPr lang="es-MX" sz="2000" b="1" u="sng" dirty="0" smtClean="0">
                <a:solidFill>
                  <a:schemeClr val="bg2"/>
                </a:solidFill>
              </a:rPr>
              <a:t>Instrucciones</a:t>
            </a:r>
            <a:r>
              <a:rPr lang="es-MX" sz="2000" b="1" dirty="0">
                <a:solidFill>
                  <a:schemeClr val="bg2"/>
                </a:solidFill>
              </a:rPr>
              <a:t>: </a:t>
            </a:r>
            <a:r>
              <a:rPr lang="es-MX" sz="1800" b="1" dirty="0" smtClean="0">
                <a:solidFill>
                  <a:schemeClr val="bg2"/>
                </a:solidFill>
                <a:latin typeface="+mj-lt"/>
              </a:rPr>
              <a:t>Para </a:t>
            </a:r>
            <a:r>
              <a:rPr lang="es-MX" sz="1800" b="1" dirty="0">
                <a:solidFill>
                  <a:schemeClr val="bg2"/>
                </a:solidFill>
                <a:latin typeface="+mj-lt"/>
              </a:rPr>
              <a:t>realizar </a:t>
            </a:r>
            <a:r>
              <a:rPr lang="es-MX" sz="1800" b="1" dirty="0" smtClean="0">
                <a:solidFill>
                  <a:schemeClr val="bg2"/>
                </a:solidFill>
                <a:latin typeface="+mj-lt"/>
              </a:rPr>
              <a:t>estos ejercicios  </a:t>
            </a:r>
            <a:r>
              <a:rPr lang="es-MX" sz="1800" b="1" dirty="0">
                <a:solidFill>
                  <a:schemeClr val="bg2"/>
                </a:solidFill>
                <a:latin typeface="+mj-lt"/>
              </a:rPr>
              <a:t>usar al menos tres </a:t>
            </a:r>
            <a:endParaRPr lang="es-MX" sz="1800" b="1" dirty="0" smtClean="0">
              <a:solidFill>
                <a:schemeClr val="bg2"/>
              </a:solidFill>
              <a:latin typeface="+mj-lt"/>
            </a:endParaRPr>
          </a:p>
          <a:p>
            <a:pPr>
              <a:buNone/>
            </a:pPr>
            <a:r>
              <a:rPr lang="es-MX" sz="1800" b="1" dirty="0" smtClean="0">
                <a:solidFill>
                  <a:schemeClr val="bg2"/>
                </a:solidFill>
                <a:latin typeface="+mj-lt"/>
              </a:rPr>
              <a:t>softwares </a:t>
            </a:r>
            <a:r>
              <a:rPr lang="es-MX" sz="1800" b="1" dirty="0">
                <a:solidFill>
                  <a:schemeClr val="bg2"/>
                </a:solidFill>
                <a:latin typeface="+mj-lt"/>
              </a:rPr>
              <a:t>diferentes</a:t>
            </a:r>
            <a:r>
              <a:rPr lang="es-MX" sz="1800" b="1" dirty="0" smtClean="0">
                <a:solidFill>
                  <a:schemeClr val="bg2"/>
                </a:solidFill>
                <a:latin typeface="+mj-lt"/>
              </a:rPr>
              <a:t>.</a:t>
            </a:r>
          </a:p>
          <a:p>
            <a:pPr>
              <a:buNone/>
            </a:pPr>
            <a:endParaRPr lang="es-MX" sz="1800" b="1" dirty="0" smtClean="0">
              <a:solidFill>
                <a:schemeClr val="bg2"/>
              </a:solidFill>
              <a:latin typeface="+mj-lt"/>
            </a:endParaRPr>
          </a:p>
          <a:p>
            <a:pPr>
              <a:buNone/>
            </a:pPr>
            <a:r>
              <a:rPr lang="es-MX" sz="1800" dirty="0" smtClean="0">
                <a:solidFill>
                  <a:schemeClr val="bg2"/>
                </a:solidFill>
                <a:latin typeface="+mj-lt"/>
              </a:rPr>
              <a:t>      </a:t>
            </a:r>
            <a:r>
              <a:rPr lang="es-MX" sz="2000" dirty="0" smtClean="0">
                <a:solidFill>
                  <a:schemeClr val="bg2"/>
                </a:solidFill>
                <a:latin typeface="+mj-lt"/>
              </a:rPr>
              <a:t>Una empresa grande de equipos deportivos está probando el efecto de dos planes publicitarios sobre las ventas de los últimos 4 meses. Dadas  las ventas que se ven aquí ¿Cuál programa de publicidad parece producir el crecimiento promedio más alto en ventas mensuales?  </a:t>
            </a:r>
          </a:p>
          <a:p>
            <a:pPr marL="0" indent="0">
              <a:buNone/>
            </a:pPr>
            <a:endParaRPr lang="es-MX" sz="1800" dirty="0">
              <a:solidFill>
                <a:schemeClr val="bg2"/>
              </a:solidFill>
              <a:latin typeface="+mj-lt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303599"/>
              </p:ext>
            </p:extLst>
          </p:nvPr>
        </p:nvGraphicFramePr>
        <p:xfrm>
          <a:off x="1656656" y="4005064"/>
          <a:ext cx="4896544" cy="1854200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1296144"/>
                <a:gridCol w="1664557"/>
                <a:gridCol w="1935843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bg2"/>
                          </a:solidFill>
                        </a:rPr>
                        <a:t>Mes</a:t>
                      </a:r>
                      <a:endParaRPr lang="es-MX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bg2"/>
                          </a:solidFill>
                        </a:rPr>
                        <a:t>Plan</a:t>
                      </a:r>
                      <a:r>
                        <a:rPr lang="es-MX" baseline="0" dirty="0" smtClean="0">
                          <a:solidFill>
                            <a:schemeClr val="bg2"/>
                          </a:solidFill>
                        </a:rPr>
                        <a:t> </a:t>
                      </a:r>
                      <a:endParaRPr lang="es-MX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bg2"/>
                          </a:solidFill>
                        </a:rPr>
                        <a:t>Plan 2</a:t>
                      </a:r>
                      <a:endParaRPr lang="es-MX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Enero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1,657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4,735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Febrero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1,998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5,012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Marzo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2,267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5,479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Abril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3,432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5,587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804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  <a:solidFill>
            <a:srgbClr val="CCCCFF"/>
          </a:solidFill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endParaRPr lang="es-MX" sz="2400" dirty="0" smtClean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es-MX" sz="24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es-MX" sz="2000" dirty="0" smtClean="0">
                <a:solidFill>
                  <a:srgbClr val="000000"/>
                </a:solidFill>
                <a:ea typeface="Calibri" panose="020F0502020204030204" pitchFamily="34" charset="0"/>
              </a:rPr>
              <a:t>   </a:t>
            </a:r>
            <a:r>
              <a:rPr lang="es-MX" sz="18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El </a:t>
            </a:r>
            <a:r>
              <a:rPr lang="es-MX" sz="18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estado de Indiana y la escuela de Administración Kelley de </a:t>
            </a:r>
            <a:r>
              <a:rPr lang="es-MX" sz="18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la  universidad </a:t>
            </a:r>
            <a:r>
              <a:rPr lang="es-MX" sz="18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de </a:t>
            </a:r>
            <a:r>
              <a:rPr lang="es-MX" sz="18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   </a:t>
            </a: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es-MX" sz="18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 </a:t>
            </a:r>
            <a:r>
              <a:rPr lang="es-MX" sz="18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   Indiana </a:t>
            </a:r>
            <a:r>
              <a:rPr lang="es-MX" sz="18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ofrecen vínculos para diversas fuentes </a:t>
            </a:r>
            <a:r>
              <a:rPr lang="es-MX" sz="18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de  datos</a:t>
            </a:r>
            <a:r>
              <a:rPr lang="es-MX" sz="18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. </a:t>
            </a:r>
            <a:endParaRPr lang="es-MX" sz="1800" dirty="0" smtClean="0">
              <a:solidFill>
                <a:srgbClr val="000000"/>
              </a:solidFill>
              <a:latin typeface="+mj-lt"/>
              <a:ea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es-MX" sz="18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 </a:t>
            </a:r>
            <a:r>
              <a:rPr lang="es-MX" sz="18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   Diríjase </a:t>
            </a:r>
            <a:r>
              <a:rPr lang="es-MX" sz="18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a http://www.stats.indiana.edu/</a:t>
            </a: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es-MX" sz="18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    Ir </a:t>
            </a:r>
            <a:r>
              <a:rPr lang="es-MX" sz="18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a datos según tema, seleccionar nacimientos/muerto /salud. Seleccionar Select </a:t>
            </a:r>
            <a:r>
              <a:rPr lang="es-MX" sz="18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 </a:t>
            </a: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es-MX" sz="18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 </a:t>
            </a:r>
            <a:r>
              <a:rPr lang="es-MX" sz="18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   General Área </a:t>
            </a:r>
            <a:r>
              <a:rPr lang="es-MX" sz="18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: UA &amp;  50 states,  Select Geography todos los estados, después Get </a:t>
            </a:r>
            <a:endParaRPr lang="es-MX" sz="1800" dirty="0" smtClean="0">
              <a:solidFill>
                <a:srgbClr val="000000"/>
              </a:solidFill>
              <a:latin typeface="+mj-lt"/>
              <a:ea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es-MX" sz="18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 </a:t>
            </a:r>
            <a:r>
              <a:rPr lang="es-MX" sz="18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   data</a:t>
            </a:r>
            <a:r>
              <a:rPr lang="es-MX" sz="18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.</a:t>
            </a: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es-MX" sz="18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     Presentar </a:t>
            </a:r>
            <a:r>
              <a:rPr lang="es-MX" sz="18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la información en un formato de Excel. Suponga que se </a:t>
            </a:r>
            <a:r>
              <a:rPr lang="es-MX" sz="18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encuentra </a:t>
            </a: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es-MX" sz="18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 </a:t>
            </a:r>
            <a:r>
              <a:rPr lang="es-MX" sz="18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    interesado </a:t>
            </a:r>
            <a:r>
              <a:rPr lang="es-MX" sz="18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en la cantidad de nacimientos por estado.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MX" sz="18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Calcule </a:t>
            </a:r>
            <a:r>
              <a:rPr lang="es-MX" sz="18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la </a:t>
            </a:r>
            <a:r>
              <a:rPr lang="es-MX" sz="18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media y la mediana  </a:t>
            </a:r>
            <a:r>
              <a:rPr lang="es-MX" sz="18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del número de </a:t>
            </a:r>
            <a:r>
              <a:rPr lang="es-MX" sz="18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nacimientos </a:t>
            </a:r>
            <a:r>
              <a:rPr lang="es-MX" sz="18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por estado.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MX" sz="18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¿Qué medida de centralización es la más adecuada?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MX" sz="18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Redacte un breve informe que resuma los datos</a:t>
            </a: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endParaRPr lang="es-MX" sz="20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es-MX" sz="2400" dirty="0">
              <a:solidFill>
                <a:srgbClr val="000000"/>
              </a:solidFill>
              <a:ea typeface="Calibri" panose="020F050202020403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353425" cy="719138"/>
          </a:xfrm>
        </p:spPr>
        <p:txBody>
          <a:bodyPr/>
          <a:lstStyle/>
          <a:p>
            <a:pPr algn="ctr"/>
            <a:r>
              <a:rPr lang="es-MX" sz="4800" b="1" i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</a:rPr>
              <a:t>Caso Práctico 1</a:t>
            </a:r>
            <a:endParaRPr lang="es-MX" sz="45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38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5373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  <a:solidFill>
            <a:srgbClr val="CCCCFF"/>
          </a:solidFill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endParaRPr lang="es-MX" sz="2400" dirty="0" smtClean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es-MX" sz="24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es-MX" sz="2000" dirty="0" smtClean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es-MX" sz="2400" dirty="0" smtClean="0">
                <a:solidFill>
                  <a:srgbClr val="000000"/>
                </a:solidFill>
                <a:ea typeface="Calibri" panose="020F0502020204030204" pitchFamily="34" charset="0"/>
              </a:rPr>
              <a:t>   Con </a:t>
            </a:r>
            <a:r>
              <a:rPr lang="es-MX" sz="2400" dirty="0">
                <a:solidFill>
                  <a:srgbClr val="000000"/>
                </a:solidFill>
                <a:ea typeface="Calibri" panose="020F0502020204030204" pitchFamily="34" charset="0"/>
              </a:rPr>
              <a:t>la información  de la BD motor (millas por galón) </a:t>
            </a:r>
            <a:r>
              <a:rPr lang="es-MX" sz="2400" dirty="0" smtClean="0">
                <a:solidFill>
                  <a:srgbClr val="000000"/>
                </a:solidFill>
                <a:ea typeface="Calibri" panose="020F0502020204030204" pitchFamily="34" charset="0"/>
              </a:rPr>
              <a:t>  </a:t>
            </a: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es-MX" sz="2400" dirty="0">
                <a:solidFill>
                  <a:srgbClr val="000000"/>
                </a:solidFill>
                <a:ea typeface="Calibri" panose="020F0502020204030204" pitchFamily="34" charset="0"/>
              </a:rPr>
              <a:t> </a:t>
            </a:r>
            <a:r>
              <a:rPr lang="es-MX" sz="2400" dirty="0" smtClean="0">
                <a:solidFill>
                  <a:srgbClr val="000000"/>
                </a:solidFill>
                <a:ea typeface="Calibri" panose="020F0502020204030204" pitchFamily="34" charset="0"/>
              </a:rPr>
              <a:t>  mostrado </a:t>
            </a:r>
            <a:r>
              <a:rPr lang="es-MX" sz="2400" dirty="0">
                <a:solidFill>
                  <a:srgbClr val="000000"/>
                </a:solidFill>
                <a:ea typeface="Calibri" panose="020F0502020204030204" pitchFamily="34" charset="0"/>
              </a:rPr>
              <a:t>abajo realiza el análisis estadístico:</a:t>
            </a: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es-MX" sz="2400" dirty="0" smtClean="0">
                <a:solidFill>
                  <a:srgbClr val="000000"/>
                </a:solidFill>
                <a:ea typeface="Calibri" panose="020F0502020204030204" pitchFamily="34" charset="0"/>
              </a:rPr>
              <a:t>   Realiza </a:t>
            </a:r>
            <a:r>
              <a:rPr lang="es-MX" sz="2400" dirty="0">
                <a:solidFill>
                  <a:srgbClr val="000000"/>
                </a:solidFill>
                <a:ea typeface="Calibri" panose="020F0502020204030204" pitchFamily="34" charset="0"/>
              </a:rPr>
              <a:t>un análisis de   datos atípicos (análisis </a:t>
            </a:r>
            <a:r>
              <a:rPr lang="es-MX" sz="2400" dirty="0" smtClean="0">
                <a:solidFill>
                  <a:srgbClr val="000000"/>
                </a:solidFill>
                <a:ea typeface="Calibri" panose="020F0502020204030204" pitchFamily="34" charset="0"/>
              </a:rPr>
              <a:t>gráfico)</a:t>
            </a: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es-MX" sz="2400" dirty="0">
                <a:solidFill>
                  <a:srgbClr val="000000"/>
                </a:solidFill>
                <a:ea typeface="Calibri" panose="020F0502020204030204" pitchFamily="34" charset="0"/>
              </a:rPr>
              <a:t> </a:t>
            </a:r>
            <a:r>
              <a:rPr lang="es-MX" sz="2400" dirty="0" smtClean="0">
                <a:solidFill>
                  <a:srgbClr val="000000"/>
                </a:solidFill>
                <a:ea typeface="Calibri" panose="020F0502020204030204" pitchFamily="34" charset="0"/>
              </a:rPr>
              <a:t>  para </a:t>
            </a:r>
            <a:r>
              <a:rPr lang="es-MX" sz="2400" dirty="0">
                <a:solidFill>
                  <a:srgbClr val="000000"/>
                </a:solidFill>
                <a:ea typeface="Calibri" panose="020F0502020204030204" pitchFamily="34" charset="0"/>
              </a:rPr>
              <a:t>depurar y realizar</a:t>
            </a: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es-MX" sz="2400" dirty="0" smtClean="0">
                <a:solidFill>
                  <a:srgbClr val="000000"/>
                </a:solidFill>
                <a:ea typeface="Calibri" panose="020F0502020204030204" pitchFamily="34" charset="0"/>
              </a:rPr>
              <a:t>   a</a:t>
            </a:r>
            <a:r>
              <a:rPr lang="es-MX" sz="2400" dirty="0">
                <a:solidFill>
                  <a:srgbClr val="000000"/>
                </a:solidFill>
                <a:ea typeface="Calibri" panose="020F0502020204030204" pitchFamily="34" charset="0"/>
              </a:rPr>
              <a:t>) Medidas de tendencia central: media, moda </a:t>
            </a:r>
            <a:r>
              <a:rPr lang="es-MX" sz="2400" dirty="0" smtClean="0">
                <a:solidFill>
                  <a:srgbClr val="000000"/>
                </a:solidFill>
                <a:ea typeface="Calibri" panose="020F0502020204030204" pitchFamily="34" charset="0"/>
              </a:rPr>
              <a:t>y </a:t>
            </a: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es-MX" sz="2400" dirty="0">
                <a:solidFill>
                  <a:srgbClr val="000000"/>
                </a:solidFill>
                <a:ea typeface="Calibri" panose="020F0502020204030204" pitchFamily="34" charset="0"/>
              </a:rPr>
              <a:t> </a:t>
            </a:r>
            <a:r>
              <a:rPr lang="es-MX" sz="2400" dirty="0" smtClean="0">
                <a:solidFill>
                  <a:srgbClr val="000000"/>
                </a:solidFill>
                <a:ea typeface="Calibri" panose="020F0502020204030204" pitchFamily="34" charset="0"/>
              </a:rPr>
              <a:t>  mediana</a:t>
            </a:r>
            <a:endParaRPr lang="es-MX" sz="24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es-MX" sz="2400" dirty="0" smtClean="0">
                <a:solidFill>
                  <a:srgbClr val="000000"/>
                </a:solidFill>
                <a:ea typeface="Calibri" panose="020F0502020204030204" pitchFamily="34" charset="0"/>
              </a:rPr>
              <a:t>    En </a:t>
            </a:r>
            <a:r>
              <a:rPr lang="es-MX" sz="2400" dirty="0">
                <a:solidFill>
                  <a:srgbClr val="000000"/>
                </a:solidFill>
                <a:ea typeface="Calibri" panose="020F0502020204030204" pitchFamily="34" charset="0"/>
              </a:rPr>
              <a:t>cada uno realiza una interpretación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es-MX" sz="2400" dirty="0">
              <a:solidFill>
                <a:srgbClr val="000000"/>
              </a:solidFill>
              <a:ea typeface="Calibri" panose="020F050202020403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353425" cy="719138"/>
          </a:xfrm>
        </p:spPr>
        <p:txBody>
          <a:bodyPr/>
          <a:lstStyle/>
          <a:p>
            <a:pPr algn="ctr"/>
            <a:r>
              <a:rPr lang="es-MX" sz="4800" b="1" i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</a:rPr>
              <a:t>Caso Práctico 2</a:t>
            </a:r>
            <a:endParaRPr lang="es-MX" sz="45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39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3473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384709"/>
              </p:ext>
            </p:extLst>
          </p:nvPr>
        </p:nvGraphicFramePr>
        <p:xfrm>
          <a:off x="611560" y="1196752"/>
          <a:ext cx="8064895" cy="481965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4248471"/>
                <a:gridCol w="3240360"/>
                <a:gridCol w="57606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Objetivo</a:t>
                      </a: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6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Introducción</a:t>
                      </a: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7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Medidas</a:t>
                      </a:r>
                      <a:r>
                        <a:rPr lang="es-MX" sz="2500" b="1" baseline="0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de tendencia central</a:t>
                      </a: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Definición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9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Tipos</a:t>
                      </a:r>
                      <a:r>
                        <a:rPr lang="es-MX" sz="2500" b="1" baseline="0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de medidas</a:t>
                      </a: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13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Media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15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Obtención</a:t>
                      </a:r>
                      <a:r>
                        <a:rPr lang="es-MX" sz="2500" b="1" baseline="0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con software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17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Mediana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21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Obtención con software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24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Moda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27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Obtención con software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 smtClean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29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 bwMode="auto">
          <a:xfrm>
            <a:off x="3275856" y="116632"/>
            <a:ext cx="2160240" cy="504056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5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Índice</a:t>
            </a:r>
          </a:p>
        </p:txBody>
      </p:sp>
    </p:spTree>
    <p:extLst>
      <p:ext uri="{BB962C8B-B14F-4D97-AF65-F5344CB8AC3E}">
        <p14:creationId xmlns:p14="http://schemas.microsoft.com/office/powerpoint/2010/main" val="285557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  <a:solidFill>
            <a:srgbClr val="CCCCFF"/>
          </a:solidFill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endParaRPr lang="es-MX" sz="2400" dirty="0" smtClean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es-MX" sz="24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es-MX" sz="2000" dirty="0" smtClean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es-MX" sz="2400" dirty="0" smtClean="0">
                <a:solidFill>
                  <a:srgbClr val="000000"/>
                </a:solidFill>
                <a:ea typeface="Calibri" panose="020F0502020204030204" pitchFamily="34" charset="0"/>
              </a:rPr>
              <a:t>   </a:t>
            </a:r>
            <a:endParaRPr lang="es-MX" sz="2400" dirty="0">
              <a:solidFill>
                <a:srgbClr val="000000"/>
              </a:solidFill>
              <a:ea typeface="Calibri" panose="020F050202020403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353425" cy="719138"/>
          </a:xfrm>
        </p:spPr>
        <p:txBody>
          <a:bodyPr/>
          <a:lstStyle/>
          <a:p>
            <a:pPr algn="ctr"/>
            <a:r>
              <a:rPr lang="es-MX" sz="4800" b="1" i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</a:rPr>
              <a:t>Base de datos Caso Práctico 2</a:t>
            </a:r>
            <a:endParaRPr lang="es-MX" sz="45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40</a:t>
            </a:fld>
            <a:endParaRPr lang="es-ES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63505"/>
              </p:ext>
            </p:extLst>
          </p:nvPr>
        </p:nvGraphicFramePr>
        <p:xfrm>
          <a:off x="611560" y="1532604"/>
          <a:ext cx="1524000" cy="44340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2000"/>
                <a:gridCol w="762000"/>
              </a:tblGrid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observacion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millas por </a:t>
                      </a:r>
                      <a:r>
                        <a:rPr lang="es-MX" sz="1100" dirty="0" smtClean="0">
                          <a:solidFill>
                            <a:schemeClr val="bg2"/>
                          </a:solidFill>
                          <a:effectLst/>
                        </a:rPr>
                        <a:t>galón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43.10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36.10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32.80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4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39.40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5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36.10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6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19.90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7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19.40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8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20.20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9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19.20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20.50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11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20.20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12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25.10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13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20.50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14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19.40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15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20.60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16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20.80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17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18.60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18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18.10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19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19.20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17.70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985127"/>
              </p:ext>
            </p:extLst>
          </p:nvPr>
        </p:nvGraphicFramePr>
        <p:xfrm>
          <a:off x="2262576" y="2121693"/>
          <a:ext cx="1524000" cy="3855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2000"/>
                <a:gridCol w="762000"/>
              </a:tblGrid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21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18.10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22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17.50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23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30.00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24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27.50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25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27.20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26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30.90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27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21.10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28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23.20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29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23.80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23.90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31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20.30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32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17.00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33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21.60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34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16.20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35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31.50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36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29.50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37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21.50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38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19.80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39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22.30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40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20.20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299118"/>
              </p:ext>
            </p:extLst>
          </p:nvPr>
        </p:nvGraphicFramePr>
        <p:xfrm>
          <a:off x="3962400" y="2140809"/>
          <a:ext cx="1524000" cy="3855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2000"/>
                <a:gridCol w="762000"/>
              </a:tblGrid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41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20.60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42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117.00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43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17.60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44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16.50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45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18.20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46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16.90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47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15.50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48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19.20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49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18.50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50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31.90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51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34.10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52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35.70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53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27.40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54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25.40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55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23.00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56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27.20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57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23.90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58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34.20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59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34.50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60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31.80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107252"/>
              </p:ext>
            </p:extLst>
          </p:nvPr>
        </p:nvGraphicFramePr>
        <p:xfrm>
          <a:off x="5662224" y="2140809"/>
          <a:ext cx="1524000" cy="3855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2000"/>
                <a:gridCol w="762000"/>
              </a:tblGrid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61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37.30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62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28.40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63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28.80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64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26.80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65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33.50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66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41.50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67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38.10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68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32.10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69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37.20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70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28.00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71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26.40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72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24.30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73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91.10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74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34.30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75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29.80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76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31.30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77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37.00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78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32.20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79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46.60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80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27.90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314641"/>
              </p:ext>
            </p:extLst>
          </p:nvPr>
        </p:nvGraphicFramePr>
        <p:xfrm>
          <a:off x="7357755" y="2163246"/>
          <a:ext cx="1524000" cy="3855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2000"/>
                <a:gridCol w="762000"/>
              </a:tblGrid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81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40.80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82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44.30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83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43.40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84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36.40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85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30.40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86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44.60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87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40.90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88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33.80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89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29.80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90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32.70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91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23.70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92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35.00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93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23.60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94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32.40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95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27.20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96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26.60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97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25.80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98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23.50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99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30.00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100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chemeClr val="bg2"/>
                          </a:solidFill>
                          <a:effectLst/>
                        </a:rPr>
                        <a:t>39.10</a:t>
                      </a:r>
                      <a:endParaRPr lang="es-MX" sz="11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3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44624"/>
            <a:ext cx="7772400" cy="914400"/>
          </a:xfrm>
        </p:spPr>
        <p:txBody>
          <a:bodyPr/>
          <a:lstStyle/>
          <a:p>
            <a:pPr algn="ctr"/>
            <a:r>
              <a:rPr lang="es-MX" b="1" i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</a:rPr>
              <a:t>Referencias</a:t>
            </a:r>
            <a:endParaRPr lang="es-MX" b="1" i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87660" y="1412776"/>
            <a:ext cx="7772400" cy="4572000"/>
          </a:xfrm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accent2"/>
              </a:solidFill>
              <a:latin typeface="Calibri" pitchFamily="34" charset="0"/>
            </a:endParaRPr>
          </a:p>
          <a:p>
            <a:endParaRPr lang="es-MX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95287" y="764704"/>
            <a:ext cx="8353425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s-MX" sz="2800" dirty="0" smtClean="0"/>
          </a:p>
          <a:p>
            <a:pPr lvl="0">
              <a:lnSpc>
                <a:spcPct val="150000"/>
              </a:lnSpc>
            </a:pPr>
            <a:r>
              <a:rPr lang="es-MX" sz="2000" dirty="0">
                <a:solidFill>
                  <a:srgbClr val="002060"/>
                </a:solidFill>
              </a:rPr>
              <a:t>Allen, L. (2000). </a:t>
            </a:r>
            <a:r>
              <a:rPr lang="es-MX" sz="2000" i="1" dirty="0">
                <a:solidFill>
                  <a:srgbClr val="002060"/>
                </a:solidFill>
              </a:rPr>
              <a:t>Estadística aplicada a los negocios y la economía</a:t>
            </a:r>
            <a:r>
              <a:rPr lang="es-MX" sz="2000" dirty="0">
                <a:solidFill>
                  <a:srgbClr val="002060"/>
                </a:solidFill>
              </a:rPr>
              <a:t>. México. Tercera edición. Editorial Mc Graw </a:t>
            </a:r>
            <a:r>
              <a:rPr lang="es-MX" sz="2000" dirty="0" smtClean="0">
                <a:solidFill>
                  <a:srgbClr val="002060"/>
                </a:solidFill>
              </a:rPr>
              <a:t>Hill</a:t>
            </a:r>
            <a:r>
              <a:rPr lang="es-MX" sz="2000" dirty="0">
                <a:solidFill>
                  <a:srgbClr val="002060"/>
                </a:solidFill>
              </a:rPr>
              <a:t> </a:t>
            </a:r>
            <a:endParaRPr lang="es-MX" sz="2000" dirty="0" smtClean="0">
              <a:solidFill>
                <a:srgbClr val="002060"/>
              </a:solidFill>
            </a:endParaRPr>
          </a:p>
          <a:p>
            <a:pPr lvl="0">
              <a:lnSpc>
                <a:spcPct val="150000"/>
              </a:lnSpc>
            </a:pPr>
            <a:r>
              <a:rPr lang="es-MX" sz="2000" dirty="0">
                <a:solidFill>
                  <a:srgbClr val="002060"/>
                </a:solidFill>
              </a:rPr>
              <a:t>Anderson, D. (2016) Estadística para Negocios y Economía. CENGAGE Learning. México. 12. Edición</a:t>
            </a:r>
          </a:p>
          <a:p>
            <a:pPr lvl="0">
              <a:lnSpc>
                <a:spcPct val="150000"/>
              </a:lnSpc>
            </a:pPr>
            <a:r>
              <a:rPr lang="es-MX" sz="2000" dirty="0">
                <a:solidFill>
                  <a:srgbClr val="002060"/>
                </a:solidFill>
              </a:rPr>
              <a:t>Díaz, A. (2013). </a:t>
            </a:r>
            <a:r>
              <a:rPr lang="es-MX" sz="2000" i="1" dirty="0">
                <a:solidFill>
                  <a:srgbClr val="002060"/>
                </a:solidFill>
              </a:rPr>
              <a:t>Estadística Aplicada a la Administración y la Economía</a:t>
            </a:r>
            <a:r>
              <a:rPr lang="es-MX" sz="2000" dirty="0">
                <a:solidFill>
                  <a:srgbClr val="002060"/>
                </a:solidFill>
              </a:rPr>
              <a:t>.  México. Mc Graw </a:t>
            </a:r>
            <a:r>
              <a:rPr lang="es-MX" sz="2000" dirty="0" smtClean="0">
                <a:solidFill>
                  <a:srgbClr val="002060"/>
                </a:solidFill>
              </a:rPr>
              <a:t>Hill</a:t>
            </a:r>
            <a:endParaRPr lang="es-MX" sz="2000" dirty="0">
              <a:solidFill>
                <a:srgbClr val="002060"/>
              </a:solidFill>
            </a:endParaRPr>
          </a:p>
          <a:p>
            <a:pPr lvl="0">
              <a:lnSpc>
                <a:spcPct val="150000"/>
              </a:lnSpc>
            </a:pPr>
            <a:r>
              <a:rPr lang="es-MX" sz="2000" dirty="0">
                <a:solidFill>
                  <a:srgbClr val="002060"/>
                </a:solidFill>
              </a:rPr>
              <a:t>Levine, D. (2014). </a:t>
            </a:r>
            <a:r>
              <a:rPr lang="es-MX" sz="2000" i="1" dirty="0">
                <a:solidFill>
                  <a:srgbClr val="002060"/>
                </a:solidFill>
              </a:rPr>
              <a:t>Estadística para administración</a:t>
            </a:r>
            <a:r>
              <a:rPr lang="es-MX" sz="2000" dirty="0">
                <a:solidFill>
                  <a:srgbClr val="002060"/>
                </a:solidFill>
              </a:rPr>
              <a:t>. México Sexta edición. Editorial Pearson</a:t>
            </a:r>
            <a:r>
              <a:rPr lang="es-MX" sz="2000" dirty="0" smtClean="0">
                <a:solidFill>
                  <a:srgbClr val="002060"/>
                </a:solidFill>
              </a:rPr>
              <a:t>.</a:t>
            </a:r>
            <a:r>
              <a:rPr lang="es-MX" sz="2000" dirty="0">
                <a:solidFill>
                  <a:srgbClr val="002060"/>
                </a:solidFill>
              </a:rPr>
              <a:t> </a:t>
            </a:r>
          </a:p>
          <a:p>
            <a:pPr lvl="0">
              <a:lnSpc>
                <a:spcPct val="150000"/>
              </a:lnSpc>
            </a:pPr>
            <a:r>
              <a:rPr lang="es-MX" sz="2000" dirty="0">
                <a:solidFill>
                  <a:srgbClr val="002060"/>
                </a:solidFill>
              </a:rPr>
              <a:t>Lind, D. (2012). </a:t>
            </a:r>
            <a:r>
              <a:rPr lang="es-MX" sz="2000" i="1" dirty="0">
                <a:solidFill>
                  <a:srgbClr val="002060"/>
                </a:solidFill>
              </a:rPr>
              <a:t>Estadística Aplicada a los negocios y la economía</a:t>
            </a:r>
            <a:r>
              <a:rPr lang="es-MX" sz="2000" dirty="0">
                <a:solidFill>
                  <a:srgbClr val="002060"/>
                </a:solidFill>
              </a:rPr>
              <a:t>. México. Décimo Quinta edición. Editorial Mc Graw </a:t>
            </a:r>
            <a:r>
              <a:rPr lang="es-MX" sz="2000" dirty="0" smtClean="0">
                <a:solidFill>
                  <a:srgbClr val="002060"/>
                </a:solidFill>
              </a:rPr>
              <a:t>Hill</a:t>
            </a:r>
            <a:endParaRPr lang="es-MX" sz="2000" dirty="0">
              <a:solidFill>
                <a:srgbClr val="002060"/>
              </a:solidFill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es-MX" sz="2000" dirty="0">
                <a:solidFill>
                  <a:srgbClr val="002060"/>
                </a:solidFill>
              </a:rPr>
              <a:t> 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41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8367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44624"/>
            <a:ext cx="7772400" cy="914400"/>
          </a:xfrm>
        </p:spPr>
        <p:txBody>
          <a:bodyPr/>
          <a:lstStyle/>
          <a:p>
            <a:pPr algn="ctr"/>
            <a:r>
              <a:rPr lang="es-MX" b="1" i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</a:rPr>
              <a:t>Referencias</a:t>
            </a:r>
            <a:endParaRPr lang="es-MX" b="1" i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87660" y="1412776"/>
            <a:ext cx="7772400" cy="4572000"/>
          </a:xfrm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accent2"/>
              </a:solidFill>
              <a:latin typeface="Calibri" pitchFamily="34" charset="0"/>
            </a:endParaRPr>
          </a:p>
          <a:p>
            <a:endParaRPr lang="es-MX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95287" y="959024"/>
            <a:ext cx="8353425" cy="542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lvl="0" indent="0">
              <a:buNone/>
            </a:pPr>
            <a:r>
              <a:rPr lang="es-MX" sz="1600" dirty="0">
                <a:solidFill>
                  <a:srgbClr val="002060"/>
                </a:solidFill>
              </a:rPr>
              <a:t> </a:t>
            </a:r>
          </a:p>
          <a:p>
            <a:pPr lvl="0">
              <a:lnSpc>
                <a:spcPct val="150000"/>
              </a:lnSpc>
            </a:pPr>
            <a:r>
              <a:rPr lang="es-MX" sz="2000" dirty="0">
                <a:solidFill>
                  <a:srgbClr val="002060"/>
                </a:solidFill>
              </a:rPr>
              <a:t>Nieves, A. (2010). </a:t>
            </a:r>
            <a:r>
              <a:rPr lang="es-MX" sz="2000" i="1" dirty="0">
                <a:solidFill>
                  <a:srgbClr val="002060"/>
                </a:solidFill>
              </a:rPr>
              <a:t>Probabilidad y Estadística un enfoque moderno</a:t>
            </a:r>
            <a:r>
              <a:rPr lang="es-MX" sz="2000" dirty="0">
                <a:solidFill>
                  <a:srgbClr val="002060"/>
                </a:solidFill>
              </a:rPr>
              <a:t>. México. Primera edición. Editorial Mc Graw Hill</a:t>
            </a:r>
            <a:r>
              <a:rPr lang="es-MX" sz="2000" dirty="0" smtClean="0">
                <a:solidFill>
                  <a:srgbClr val="002060"/>
                </a:solidFill>
              </a:rPr>
              <a:t>.</a:t>
            </a:r>
            <a:endParaRPr lang="es-MX" sz="2000" dirty="0">
              <a:solidFill>
                <a:srgbClr val="002060"/>
              </a:solidFill>
            </a:endParaRPr>
          </a:p>
          <a:p>
            <a:pPr lvl="0">
              <a:lnSpc>
                <a:spcPct val="150000"/>
              </a:lnSpc>
            </a:pPr>
            <a:r>
              <a:rPr lang="es-MX" sz="2000" dirty="0" smtClean="0">
                <a:solidFill>
                  <a:srgbClr val="002060"/>
                </a:solidFill>
              </a:rPr>
              <a:t>Wolepole</a:t>
            </a:r>
            <a:r>
              <a:rPr lang="es-MX" sz="2000" dirty="0">
                <a:solidFill>
                  <a:srgbClr val="002060"/>
                </a:solidFill>
              </a:rPr>
              <a:t>, R. (2012). </a:t>
            </a:r>
            <a:r>
              <a:rPr lang="es-MX" sz="2000" i="1" dirty="0">
                <a:solidFill>
                  <a:srgbClr val="002060"/>
                </a:solidFill>
              </a:rPr>
              <a:t>Probabilidad y Estadística  para ingeniería y ciencias</a:t>
            </a:r>
            <a:r>
              <a:rPr lang="es-MX" sz="2000" dirty="0">
                <a:solidFill>
                  <a:srgbClr val="002060"/>
                </a:solidFill>
              </a:rPr>
              <a:t>. México. Novena edición. Editorial Prentice Hall. </a:t>
            </a:r>
          </a:p>
          <a:p>
            <a:pPr>
              <a:lnSpc>
                <a:spcPct val="150000"/>
              </a:lnSpc>
            </a:pPr>
            <a:r>
              <a:rPr lang="es-MX" sz="2000" dirty="0">
                <a:solidFill>
                  <a:srgbClr val="002060"/>
                </a:solidFill>
              </a:rPr>
              <a:t>Google. Imágenes diversas,</a:t>
            </a:r>
            <a:r>
              <a:rPr lang="es-ES_tradnl" sz="2000" dirty="0">
                <a:solidFill>
                  <a:srgbClr val="002060"/>
                </a:solidFill>
              </a:rPr>
              <a:t/>
            </a:r>
            <a:br>
              <a:rPr lang="es-ES_tradnl" sz="2000" dirty="0">
                <a:solidFill>
                  <a:srgbClr val="002060"/>
                </a:solidFill>
              </a:rPr>
            </a:br>
            <a:endParaRPr lang="es-MX" sz="20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684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028" y="404664"/>
            <a:ext cx="8353425" cy="719138"/>
          </a:xfrm>
        </p:spPr>
        <p:txBody>
          <a:bodyPr/>
          <a:lstStyle/>
          <a:p>
            <a:pPr algn="ctr"/>
            <a:r>
              <a:rPr lang="es-MX" b="1" i="1" dirty="0" smtClean="0"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Guión Explicativo</a:t>
            </a:r>
            <a:endParaRPr lang="es-MX" b="1" i="1" dirty="0"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 bwMode="auto">
          <a:xfrm>
            <a:off x="539552" y="1556792"/>
            <a:ext cx="8208912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es-MX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PROPOSITO:</a:t>
            </a:r>
            <a:r>
              <a:rPr lang="es-MX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MX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Dar a conocer al </a:t>
            </a:r>
            <a:r>
              <a:rPr lang="es-MX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alumno los elementos</a:t>
            </a:r>
            <a:r>
              <a:rPr lang="es-ES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básicos de </a:t>
            </a:r>
            <a:r>
              <a:rPr lang="es-ES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los software para aplicación estadística, </a:t>
            </a:r>
            <a:r>
              <a:rPr lang="es-MX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como </a:t>
            </a:r>
            <a:r>
              <a:rPr lang="es-MX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parte fundamental de su formación; para generar habilidades </a:t>
            </a:r>
            <a:r>
              <a:rPr lang="es-MX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MX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que les auxiliarán para </a:t>
            </a:r>
            <a:r>
              <a:rPr lang="es-ES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desarrollar </a:t>
            </a:r>
            <a:r>
              <a:rPr lang="es-MX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mecanismo de análisis para apoyar la toma de </a:t>
            </a:r>
            <a:r>
              <a:rPr lang="es-MX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decisiones.</a:t>
            </a:r>
            <a:endParaRPr lang="es-MX" sz="2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es-MX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El </a:t>
            </a:r>
            <a:r>
              <a:rPr lang="es-MX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material didáctico </a:t>
            </a:r>
            <a:r>
              <a:rPr lang="es-MX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incluye los conceptos y clasificación de las medidas de tendencia central, sus fórmulas y la forma de obtener dichos valores usando software estadístico. 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es-MX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 </a:t>
            </a:r>
            <a:r>
              <a:rPr lang="es-MX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estructura metodológica esta diseñada para que el material en general se utilice </a:t>
            </a:r>
            <a:r>
              <a:rPr lang="es-MX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 la aplicación real de los software para </a:t>
            </a:r>
            <a:r>
              <a:rPr lang="es-MX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dar </a:t>
            </a:r>
            <a:r>
              <a:rPr lang="es-MX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solucionar problemas estadísticos y tomar decisiones de forma rápida, precisa y  oportuna.</a:t>
            </a:r>
            <a:endParaRPr lang="es-MX" sz="25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s-MX" sz="2500" dirty="0" smtClean="0">
              <a:solidFill>
                <a:schemeClr val="accent2"/>
              </a:solidFill>
              <a:latin typeface="Calibri" pitchFamily="34" charset="0"/>
            </a:endParaRPr>
          </a:p>
          <a:p>
            <a:endParaRPr lang="es-MX" sz="2500" dirty="0"/>
          </a:p>
        </p:txBody>
      </p:sp>
    </p:spTree>
    <p:extLst>
      <p:ext uri="{BB962C8B-B14F-4D97-AF65-F5344CB8AC3E}">
        <p14:creationId xmlns:p14="http://schemas.microsoft.com/office/powerpoint/2010/main" val="242706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Marcador de contenido"/>
          <p:cNvSpPr txBox="1">
            <a:spLocks/>
          </p:cNvSpPr>
          <p:nvPr/>
        </p:nvSpPr>
        <p:spPr bwMode="auto">
          <a:xfrm>
            <a:off x="107504" y="1340768"/>
            <a:ext cx="8712968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 la diapositiva número 1 a la 7  se </a:t>
            </a:r>
            <a:r>
              <a:rPr lang="es-MX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da a conocer la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presentación del trabajo, contenido y objetivo.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 las dispositivas número 9  a 12 se encuentra la definición de medidas de tendencia central.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 diapositiva número 13 y </a:t>
            </a:r>
            <a:r>
              <a:rPr lang="es-MX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14 </a:t>
            </a:r>
            <a:r>
              <a:rPr lang="es-MX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tienen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contenido los tipos de  medidas de tendencia central.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 explicación de la  media  o media aritmética se encuentra en la diapositiva 15 y 16 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Diapositiva número 17 a la 20 muestra la obtención de la media  con diferentes  softwares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 la diapositiva número 21 aparece la explicación de la mediana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endParaRPr lang="es-MX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endParaRPr lang="es-MX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endParaRPr lang="es-MX" dirty="0" smtClean="0"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endParaRPr lang="es-MX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98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 txBox="1">
            <a:spLocks/>
          </p:cNvSpPr>
          <p:nvPr/>
        </p:nvSpPr>
        <p:spPr bwMode="auto">
          <a:xfrm>
            <a:off x="251520" y="404664"/>
            <a:ext cx="8640960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342900" lvl="1" indent="-7938" algn="just">
              <a:buFont typeface="Wingdings" pitchFamily="2" charset="2"/>
              <a:buChar char="Ø"/>
              <a:defRPr/>
            </a:pPr>
            <a:endParaRPr lang="es-MX" dirty="0" smtClean="0"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endParaRPr lang="es-MX" dirty="0" smtClean="0"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 explicación de la forma de obtención de la mediana usando software  está en diapositiva número 24 a 26.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 la diapositiva número 27 y 28 se da  la explicación de la moda.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 forma de obtener la moda con software se  encuentran en la diapositiva número 29 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 la diapositiva de la 30 y 31 se encuentra la explicación de la media geométrica.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 la diapositiva número 32 se muestra la forma de resolver  con software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Finalmente la media armónica se explica de </a:t>
            </a:r>
            <a:r>
              <a:rPr lang="es-MX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 diapositiva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número 33. </a:t>
            </a:r>
            <a:endParaRPr lang="es-MX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endParaRPr lang="es-MX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98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 txBox="1">
            <a:spLocks/>
          </p:cNvSpPr>
          <p:nvPr/>
        </p:nvSpPr>
        <p:spPr bwMode="auto">
          <a:xfrm>
            <a:off x="251520" y="404664"/>
            <a:ext cx="8640960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342900" lvl="1" indent="-7938" algn="just">
              <a:buFont typeface="Wingdings" pitchFamily="2" charset="2"/>
              <a:buChar char="Ø"/>
              <a:defRPr/>
            </a:pPr>
            <a:endParaRPr lang="es-MX" dirty="0" smtClean="0"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endParaRPr lang="es-MX" dirty="0" smtClean="0"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 obtención con software de la media armónica  se encuentra en la diapositiva número 34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 la diapositiva 35 a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37 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se encuentran ejercicios relativos a los temas explicados. 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 la diapositiva número 38 y 40 se presentan dos casos prácticos.</a:t>
            </a:r>
          </a:p>
          <a:p>
            <a:pPr marL="342900" lvl="1" indent="-7938" algn="just"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Las referencia   consultadas </a:t>
            </a:r>
            <a:r>
              <a:rPr lang="es-MX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para la realización del presente material se cita en la diapositiva </a:t>
            </a:r>
            <a:r>
              <a:rPr lang="es-MX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número 41. </a:t>
            </a:r>
            <a:endParaRPr lang="es-MX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342900" lvl="1" indent="-7938" algn="just">
              <a:buFont typeface="Wingdings" pitchFamily="2" charset="2"/>
              <a:buChar char="Ø"/>
              <a:defRPr/>
            </a:pPr>
            <a:endParaRPr lang="es-MX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73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06529"/>
              </p:ext>
            </p:extLst>
          </p:nvPr>
        </p:nvGraphicFramePr>
        <p:xfrm>
          <a:off x="539552" y="1484784"/>
          <a:ext cx="8136904" cy="394335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3888432"/>
                <a:gridCol w="3312368"/>
                <a:gridCol w="936104"/>
              </a:tblGrid>
              <a:tr h="379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Media Geométrica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30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379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Obtención</a:t>
                      </a:r>
                      <a:r>
                        <a:rPr lang="es-MX" sz="2500" b="1" baseline="0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con software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32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379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Media</a:t>
                      </a:r>
                      <a:r>
                        <a:rPr lang="es-MX" sz="2500" b="1" baseline="0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Armónica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33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379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Obtención</a:t>
                      </a:r>
                      <a:r>
                        <a:rPr lang="es-MX" sz="2500" b="1" baseline="0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con software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34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379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Ejercicios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35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379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Caso Práctico 1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38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379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Caso Práctico 2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39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379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Referencias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41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379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Guión Explicativo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500" b="1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43</a:t>
                      </a:r>
                      <a:endParaRPr lang="es-MX" sz="2500" b="1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325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3059832" y="260648"/>
            <a:ext cx="2880320" cy="504056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5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Objetivo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623609" y="1412776"/>
            <a:ext cx="8064896" cy="4752528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Conocer </a:t>
            </a:r>
            <a:r>
              <a:rPr lang="es-ES" sz="3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las medidas descriptivas de una serie de datos de manera específica las medidas de centralización tiene </a:t>
            </a:r>
            <a:r>
              <a:rPr lang="es-ES" sz="3000" b="1" i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la  intención</a:t>
            </a:r>
            <a:r>
              <a:rPr lang="es-ES" sz="3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que los alumnos </a:t>
            </a:r>
            <a:r>
              <a:rPr lang="es-MX" sz="3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puedan  </a:t>
            </a:r>
            <a:r>
              <a:rPr lang="es-MX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resumir </a:t>
            </a:r>
            <a:r>
              <a:rPr lang="es-MX" sz="3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al </a:t>
            </a:r>
            <a:r>
              <a:rPr lang="es-MX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conjuntos de datos que serán sometidos a un estudio </a:t>
            </a:r>
            <a:r>
              <a:rPr lang="es-MX" sz="3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estadístico</a:t>
            </a:r>
            <a:r>
              <a:rPr lang="es-MX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MX" sz="3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mediante el uso de software estadístico, </a:t>
            </a:r>
            <a:r>
              <a:rPr lang="es-MX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como parte fundamental de su formación; para generar habilidades </a:t>
            </a:r>
            <a:r>
              <a:rPr lang="es-MX" sz="3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y razonamientos, que les auxiliarán para </a:t>
            </a:r>
            <a:r>
              <a:rPr lang="es-ES" sz="3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desarrollar </a:t>
            </a:r>
            <a:r>
              <a:rPr lang="es-MX" sz="3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mecanismo de análisis para apoyar la toma de decisiones.</a:t>
            </a:r>
            <a:endParaRPr kumimoji="0" lang="es-MX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473C-8FF9-451B-957A-36D79952F2EC}" type="slidenum">
              <a:rPr lang="es-ES" smtClean="0"/>
              <a:pPr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91120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457200" y="404019"/>
            <a:ext cx="8291513" cy="720725"/>
          </a:xfrm>
          <a:ln>
            <a:noFill/>
          </a:ln>
        </p:spPr>
        <p:txBody>
          <a:bodyPr/>
          <a:lstStyle/>
          <a:p>
            <a:pPr algn="ctr" eaLnBrk="1" hangingPunct="1"/>
            <a:r>
              <a:rPr lang="es-MX" sz="5000" b="1" i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Introducción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75556" y="1700808"/>
            <a:ext cx="8244916" cy="4608512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MX" sz="3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Hoy en día el uso de software en la  estadística tiene un papel sumamente importante dentro del desarrollo profesional; debido a que necesariamente requieren analizar series de datos, que apoye y ayude en la toma de decisiones de manera rápida pero argumentada; por tal razón el presente trabajo da a conocer la forma en que se puede aplicar un software de aplicación estadística, en la aplicación de la economía y los negocios.</a:t>
            </a:r>
            <a:endParaRPr lang="es-MX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kumimoji="0" lang="es-MX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9794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28596" y="2714620"/>
            <a:ext cx="8353425" cy="1516059"/>
          </a:xfrm>
        </p:spPr>
        <p:txBody>
          <a:bodyPr/>
          <a:lstStyle/>
          <a:p>
            <a:pPr algn="ctr">
              <a:buNone/>
            </a:pPr>
            <a:r>
              <a:rPr lang="es-MX" sz="6000" b="1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Calibri" pitchFamily="34" charset="0"/>
              </a:rPr>
              <a:t>DEFINICIÓN</a:t>
            </a:r>
            <a:endParaRPr lang="es-MX" sz="6000" b="1" dirty="0">
              <a:solidFill>
                <a:schemeClr val="accent6">
                  <a:lumMod val="50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9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332656"/>
            <a:ext cx="3378282" cy="210804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780928"/>
            <a:ext cx="7776864" cy="3096344"/>
          </a:xfrm>
          <a:noFill/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2000" b="1" dirty="0" smtClean="0">
                <a:solidFill>
                  <a:schemeClr val="accent2">
                    <a:lumMod val="50000"/>
                  </a:schemeClr>
                </a:solidFill>
              </a:rPr>
              <a:t>La </a:t>
            </a:r>
            <a:r>
              <a:rPr lang="es-MX" sz="2000" b="1" dirty="0">
                <a:solidFill>
                  <a:schemeClr val="accent2">
                    <a:lumMod val="50000"/>
                  </a:schemeClr>
                </a:solidFill>
              </a:rPr>
              <a:t>representación gráfica de los datos permite realizar una descripción visual </a:t>
            </a:r>
            <a:r>
              <a:rPr lang="es-MX" sz="2000" b="1" dirty="0" smtClean="0">
                <a:solidFill>
                  <a:schemeClr val="accent2">
                    <a:lumMod val="50000"/>
                  </a:schemeClr>
                </a:solidFill>
              </a:rPr>
              <a:t>de manera </a:t>
            </a:r>
            <a:r>
              <a:rPr lang="es-MX" sz="2000" b="1" dirty="0">
                <a:solidFill>
                  <a:schemeClr val="accent2">
                    <a:lumMod val="50000"/>
                  </a:schemeClr>
                </a:solidFill>
              </a:rPr>
              <a:t>general de los datos obtenidos pero no para el tratamiento </a:t>
            </a:r>
            <a:r>
              <a:rPr lang="es-MX" sz="2000" b="1" dirty="0" smtClean="0">
                <a:solidFill>
                  <a:schemeClr val="accent2">
                    <a:lumMod val="50000"/>
                  </a:schemeClr>
                </a:solidFill>
              </a:rPr>
              <a:t>matemático.</a:t>
            </a:r>
            <a:endParaRPr lang="es-MX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2000" b="1" dirty="0" smtClean="0">
                <a:solidFill>
                  <a:schemeClr val="accent2">
                    <a:lumMod val="50000"/>
                  </a:schemeClr>
                </a:solidFill>
              </a:rPr>
              <a:t>Para hacer un  </a:t>
            </a:r>
            <a:r>
              <a:rPr lang="es-MX" sz="2000" b="1" dirty="0">
                <a:solidFill>
                  <a:schemeClr val="accent2">
                    <a:lumMod val="50000"/>
                  </a:schemeClr>
                </a:solidFill>
              </a:rPr>
              <a:t>análisis </a:t>
            </a:r>
            <a:r>
              <a:rPr lang="es-MX" sz="2000" b="1" dirty="0" smtClean="0">
                <a:solidFill>
                  <a:schemeClr val="accent2">
                    <a:lumMod val="50000"/>
                  </a:schemeClr>
                </a:solidFill>
              </a:rPr>
              <a:t>estadístico se utilizan </a:t>
            </a:r>
            <a:r>
              <a:rPr lang="es-MX" sz="2000" b="1" dirty="0">
                <a:solidFill>
                  <a:schemeClr val="accent2">
                    <a:lumMod val="50000"/>
                  </a:schemeClr>
                </a:solidFill>
              </a:rPr>
              <a:t>las medidas de tendencia central a partir de </a:t>
            </a:r>
            <a:r>
              <a:rPr lang="es-MX" sz="2000" b="1" dirty="0" smtClean="0">
                <a:solidFill>
                  <a:schemeClr val="accent2">
                    <a:lumMod val="50000"/>
                  </a:schemeClr>
                </a:solidFill>
              </a:rPr>
              <a:t> hacer </a:t>
            </a:r>
            <a:r>
              <a:rPr lang="es-MX" sz="2000" b="1" dirty="0">
                <a:solidFill>
                  <a:schemeClr val="accent2">
                    <a:lumMod val="50000"/>
                  </a:schemeClr>
                </a:solidFill>
              </a:rPr>
              <a:t>una imagen mental de los datos y las </a:t>
            </a:r>
            <a:r>
              <a:rPr lang="es-MX" sz="2000" b="1" dirty="0" smtClean="0">
                <a:solidFill>
                  <a:schemeClr val="accent2">
                    <a:lumMod val="50000"/>
                  </a:schemeClr>
                </a:solidFill>
              </a:rPr>
              <a:t>inferencias de </a:t>
            </a:r>
            <a:r>
              <a:rPr lang="es-MX" sz="2000" b="1" dirty="0">
                <a:solidFill>
                  <a:schemeClr val="accent2">
                    <a:lumMod val="50000"/>
                  </a:schemeClr>
                </a:solidFill>
              </a:rPr>
              <a:t>las características de la </a:t>
            </a:r>
            <a:r>
              <a:rPr lang="es-MX" sz="2000" b="1" dirty="0" smtClean="0">
                <a:solidFill>
                  <a:schemeClr val="accent2">
                    <a:lumMod val="50000"/>
                  </a:schemeClr>
                </a:solidFill>
              </a:rPr>
              <a:t>población</a:t>
            </a:r>
            <a:endParaRPr lang="es-MX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Rectangle 1"/>
          <p:cNvSpPr/>
          <p:nvPr/>
        </p:nvSpPr>
        <p:spPr bwMode="auto">
          <a:xfrm>
            <a:off x="5947588" y="2394792"/>
            <a:ext cx="2605084" cy="432048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www.google/imagenes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etition">
  <a:themeElements>
    <a:clrScheme name="Competition 1">
      <a:dk1>
        <a:srgbClr val="000000"/>
      </a:dk1>
      <a:lt1>
        <a:srgbClr val="FFFFFF"/>
      </a:lt1>
      <a:dk2>
        <a:srgbClr val="001968"/>
      </a:dk2>
      <a:lt2>
        <a:srgbClr val="FFFFFF"/>
      </a:lt2>
      <a:accent1>
        <a:srgbClr val="A0E2FA"/>
      </a:accent1>
      <a:accent2>
        <a:srgbClr val="B5B0FA"/>
      </a:accent2>
      <a:accent3>
        <a:srgbClr val="AAABB9"/>
      </a:accent3>
      <a:accent4>
        <a:srgbClr val="DADADA"/>
      </a:accent4>
      <a:accent5>
        <a:srgbClr val="CDEEFC"/>
      </a:accent5>
      <a:accent6>
        <a:srgbClr val="A49FE3"/>
      </a:accent6>
      <a:hlink>
        <a:srgbClr val="F4D1C8"/>
      </a:hlink>
      <a:folHlink>
        <a:srgbClr val="D18009"/>
      </a:folHlink>
    </a:clrScheme>
    <a:fontScheme name="Competition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Competition 1">
        <a:dk1>
          <a:srgbClr val="000000"/>
        </a:dk1>
        <a:lt1>
          <a:srgbClr val="FFFFFF"/>
        </a:lt1>
        <a:dk2>
          <a:srgbClr val="001968"/>
        </a:dk2>
        <a:lt2>
          <a:srgbClr val="FFFFFF"/>
        </a:lt2>
        <a:accent1>
          <a:srgbClr val="A0E2FA"/>
        </a:accent1>
        <a:accent2>
          <a:srgbClr val="B5B0FA"/>
        </a:accent2>
        <a:accent3>
          <a:srgbClr val="AAABB9"/>
        </a:accent3>
        <a:accent4>
          <a:srgbClr val="DADADA"/>
        </a:accent4>
        <a:accent5>
          <a:srgbClr val="CDEEFC"/>
        </a:accent5>
        <a:accent6>
          <a:srgbClr val="A49FE3"/>
        </a:accent6>
        <a:hlink>
          <a:srgbClr val="F4D1C8"/>
        </a:hlink>
        <a:folHlink>
          <a:srgbClr val="D1800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2363</TotalTime>
  <Words>1874</Words>
  <Application>Microsoft Office PowerPoint</Application>
  <PresentationFormat>Presentación en pantalla (4:3)</PresentationFormat>
  <Paragraphs>581</Paragraphs>
  <Slides>46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52" baseType="lpstr">
      <vt:lpstr>Arial</vt:lpstr>
      <vt:lpstr>Calibri</vt:lpstr>
      <vt:lpstr>Times New Roman</vt:lpstr>
      <vt:lpstr>Verdana</vt:lpstr>
      <vt:lpstr>Wingdings</vt:lpstr>
      <vt:lpstr>Competition</vt:lpstr>
      <vt:lpstr>Presentación de PowerPoint</vt:lpstr>
      <vt:lpstr>Presentación de PowerPoint</vt:lpstr>
      <vt:lpstr>SOFTWARE APLICACIÓN ESTADÍSTICA Y ADMINISTRATIVA DE </vt:lpstr>
      <vt:lpstr>Presentación de PowerPoint</vt:lpstr>
      <vt:lpstr>Presentación de PowerPoint</vt:lpstr>
      <vt:lpstr>Presentación de PowerPoint</vt:lpstr>
      <vt:lpstr>Introducción</vt:lpstr>
      <vt:lpstr>Presentación de PowerPoint</vt:lpstr>
      <vt:lpstr>Presentación de PowerPoint</vt:lpstr>
      <vt:lpstr>Definiciones:</vt:lpstr>
      <vt:lpstr>Definiciones:</vt:lpstr>
      <vt:lpstr>Definiciones:</vt:lpstr>
      <vt:lpstr>Presentación de PowerPoint</vt:lpstr>
      <vt:lpstr>Presentación de PowerPoint</vt:lpstr>
      <vt:lpstr>Media aritmética o media</vt:lpstr>
      <vt:lpstr>Media aritmética o media</vt:lpstr>
      <vt:lpstr>Software para  la media </vt:lpstr>
      <vt:lpstr>Usando funciones de Excel fx </vt:lpstr>
      <vt:lpstr>Usando Análisis de datos (Excel) </vt:lpstr>
      <vt:lpstr>Usando Infostat (software libre) </vt:lpstr>
      <vt:lpstr>Mediana</vt:lpstr>
      <vt:lpstr>Mediana</vt:lpstr>
      <vt:lpstr>Mediana</vt:lpstr>
      <vt:lpstr>Software para  la Mediana funciones de Excel</vt:lpstr>
      <vt:lpstr>Usando Análisis de datos (Excel)</vt:lpstr>
      <vt:lpstr>Usando Infostat (software libre) </vt:lpstr>
      <vt:lpstr>Moda</vt:lpstr>
      <vt:lpstr>Moda</vt:lpstr>
      <vt:lpstr>Usando Análisis de datos (Excel)</vt:lpstr>
      <vt:lpstr>Presentación de PowerPoint</vt:lpstr>
      <vt:lpstr>Presentación de PowerPoint</vt:lpstr>
      <vt:lpstr>Usando funciones de Excel fx </vt:lpstr>
      <vt:lpstr>Presentación de PowerPoint</vt:lpstr>
      <vt:lpstr>Usando funciones de Excel fx </vt:lpstr>
      <vt:lpstr> Ejercicios</vt:lpstr>
      <vt:lpstr> Ejercicios</vt:lpstr>
      <vt:lpstr> Ejercicios</vt:lpstr>
      <vt:lpstr>Caso Práctico 1</vt:lpstr>
      <vt:lpstr>Caso Práctico 2</vt:lpstr>
      <vt:lpstr>Base de datos Caso Práctico 2</vt:lpstr>
      <vt:lpstr>Referencias</vt:lpstr>
      <vt:lpstr>Referencias</vt:lpstr>
      <vt:lpstr>Guión Explicativo</vt:lpstr>
      <vt:lpstr>Presentación de PowerPoint</vt:lpstr>
      <vt:lpstr>Presentación de PowerPoint</vt:lpstr>
      <vt:lpstr>Presentación de PowerPoint</vt:lpstr>
    </vt:vector>
  </TitlesOfParts>
  <Company>Template Central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PROBABILIDAD</dc:title>
  <dc:creator>EDNA SOLANO</dc:creator>
  <cp:lastModifiedBy>ACER</cp:lastModifiedBy>
  <cp:revision>358</cp:revision>
  <dcterms:created xsi:type="dcterms:W3CDTF">2000-08-03T01:43:40Z</dcterms:created>
  <dcterms:modified xsi:type="dcterms:W3CDTF">2016-10-11T20:43:41Z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TC011408063082</vt:lpwstr>
  </property>
</Properties>
</file>