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89" r:id="rId3"/>
    <p:sldId id="290" r:id="rId4"/>
    <p:sldId id="257" r:id="rId5"/>
    <p:sldId id="298" r:id="rId6"/>
    <p:sldId id="299" r:id="rId7"/>
    <p:sldId id="301" r:id="rId8"/>
    <p:sldId id="302" r:id="rId9"/>
    <p:sldId id="307" r:id="rId10"/>
    <p:sldId id="291" r:id="rId11"/>
    <p:sldId id="292" r:id="rId12"/>
    <p:sldId id="293" r:id="rId13"/>
    <p:sldId id="297" r:id="rId14"/>
    <p:sldId id="305" r:id="rId15"/>
    <p:sldId id="294" r:id="rId16"/>
    <p:sldId id="295" r:id="rId17"/>
    <p:sldId id="258" r:id="rId18"/>
    <p:sldId id="308" r:id="rId19"/>
    <p:sldId id="288" r:id="rId20"/>
    <p:sldId id="259" r:id="rId21"/>
    <p:sldId id="260" r:id="rId22"/>
    <p:sldId id="261" r:id="rId23"/>
    <p:sldId id="309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30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-810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BDF7B6-E67F-4BBB-9550-E8FBA2586518}" type="doc">
      <dgm:prSet loTypeId="urn:microsoft.com/office/officeart/2005/8/layout/hProcess9" loCatId="process" qsTypeId="urn:microsoft.com/office/officeart/2005/8/quickstyle/3d1" qsCatId="3D" csTypeId="urn:microsoft.com/office/officeart/2005/8/colors/colorful1" csCatId="colorful" phldr="1"/>
      <dgm:spPr/>
    </dgm:pt>
    <dgm:pt modelId="{95618F30-749C-4F79-BCBE-DE7BE57FEA0A}">
      <dgm:prSet phldrT="[Texto]"/>
      <dgm:spPr/>
      <dgm:t>
        <a:bodyPr/>
        <a:lstStyle/>
        <a:p>
          <a:r>
            <a:rPr lang="es-MX" dirty="0" smtClean="0"/>
            <a:t>Comprador </a:t>
          </a:r>
        </a:p>
        <a:p>
          <a:r>
            <a:rPr lang="es-MX" dirty="0" smtClean="0"/>
            <a:t>Solicita factura y da </a:t>
          </a:r>
        </a:p>
        <a:p>
          <a:r>
            <a:rPr lang="es-MX" dirty="0" smtClean="0"/>
            <a:t>RFC</a:t>
          </a:r>
          <a:endParaRPr lang="es-MX" dirty="0"/>
        </a:p>
      </dgm:t>
    </dgm:pt>
    <dgm:pt modelId="{4EAEC243-0937-4731-AC6C-025BAD5C28A9}" type="parTrans" cxnId="{2D3E1F87-76DC-4EAC-AC9D-DE87822969E8}">
      <dgm:prSet/>
      <dgm:spPr/>
      <dgm:t>
        <a:bodyPr/>
        <a:lstStyle/>
        <a:p>
          <a:endParaRPr lang="es-MX"/>
        </a:p>
      </dgm:t>
    </dgm:pt>
    <dgm:pt modelId="{14C64540-D5D9-49D5-9FBE-06583CDDF62A}" type="sibTrans" cxnId="{2D3E1F87-76DC-4EAC-AC9D-DE87822969E8}">
      <dgm:prSet/>
      <dgm:spPr/>
      <dgm:t>
        <a:bodyPr/>
        <a:lstStyle/>
        <a:p>
          <a:endParaRPr lang="es-MX"/>
        </a:p>
      </dgm:t>
    </dgm:pt>
    <dgm:pt modelId="{37BEBA9E-9597-463D-A2F2-FC3F6C113CAA}">
      <dgm:prSet phldrT="[Texto]"/>
      <dgm:spPr/>
      <dgm:t>
        <a:bodyPr/>
        <a:lstStyle/>
        <a:p>
          <a:r>
            <a:rPr lang="es-MX" dirty="0" smtClean="0"/>
            <a:t>Vendedor</a:t>
          </a:r>
        </a:p>
        <a:p>
          <a:r>
            <a:rPr lang="es-MX" dirty="0" smtClean="0"/>
            <a:t>*Inicia generación </a:t>
          </a:r>
        </a:p>
        <a:p>
          <a:r>
            <a:rPr lang="es-MX" dirty="0" smtClean="0"/>
            <a:t>de factura</a:t>
          </a:r>
        </a:p>
        <a:p>
          <a:r>
            <a:rPr lang="es-MX" dirty="0" smtClean="0"/>
            <a:t>*Incorpora su sello </a:t>
          </a:r>
        </a:p>
        <a:p>
          <a:r>
            <a:rPr lang="es-MX" dirty="0" smtClean="0"/>
            <a:t>digital</a:t>
          </a:r>
        </a:p>
        <a:p>
          <a:r>
            <a:rPr lang="es-MX" dirty="0" smtClean="0"/>
            <a:t>*Envía al SAT/PAC </a:t>
          </a:r>
        </a:p>
        <a:p>
          <a:r>
            <a:rPr lang="es-MX" dirty="0" smtClean="0"/>
            <a:t>para su certificación</a:t>
          </a:r>
          <a:endParaRPr lang="es-MX" dirty="0"/>
        </a:p>
      </dgm:t>
    </dgm:pt>
    <dgm:pt modelId="{E2F95661-23F1-49CC-8B28-EF7D2FDF0E86}" type="parTrans" cxnId="{D52FAD90-D456-41D0-AD2E-B2B1223C268D}">
      <dgm:prSet/>
      <dgm:spPr/>
      <dgm:t>
        <a:bodyPr/>
        <a:lstStyle/>
        <a:p>
          <a:endParaRPr lang="es-MX"/>
        </a:p>
      </dgm:t>
    </dgm:pt>
    <dgm:pt modelId="{69FA6055-5298-4BC7-8A3C-F4AE6CDC5622}" type="sibTrans" cxnId="{D52FAD90-D456-41D0-AD2E-B2B1223C268D}">
      <dgm:prSet/>
      <dgm:spPr/>
      <dgm:t>
        <a:bodyPr/>
        <a:lstStyle/>
        <a:p>
          <a:endParaRPr lang="es-MX"/>
        </a:p>
      </dgm:t>
    </dgm:pt>
    <dgm:pt modelId="{7C3847EC-4C2A-4046-863F-34D71BB6B2C1}">
      <dgm:prSet phldrT="[Texto]"/>
      <dgm:spPr/>
      <dgm:t>
        <a:bodyPr/>
        <a:lstStyle/>
        <a:p>
          <a:r>
            <a:rPr lang="es-MX" dirty="0" smtClean="0"/>
            <a:t>Vendedor </a:t>
          </a:r>
        </a:p>
        <a:p>
          <a:r>
            <a:rPr lang="es-MX" dirty="0" smtClean="0"/>
            <a:t>Entrega o informa </a:t>
          </a:r>
        </a:p>
        <a:p>
          <a:r>
            <a:rPr lang="es-MX" dirty="0" smtClean="0"/>
            <a:t>medio y/o lugar en </a:t>
          </a:r>
        </a:p>
        <a:p>
          <a:r>
            <a:rPr lang="es-MX" dirty="0" smtClean="0"/>
            <a:t>dónde estará a </a:t>
          </a:r>
        </a:p>
        <a:p>
          <a:r>
            <a:rPr lang="es-MX" dirty="0" smtClean="0"/>
            <a:t>disposición</a:t>
          </a:r>
          <a:endParaRPr lang="es-MX" dirty="0"/>
        </a:p>
      </dgm:t>
    </dgm:pt>
    <dgm:pt modelId="{0CA7D501-C633-4A91-9491-A9785031075A}" type="parTrans" cxnId="{A99FA638-227A-4B26-82E0-C449B0F7CB9B}">
      <dgm:prSet/>
      <dgm:spPr/>
      <dgm:t>
        <a:bodyPr/>
        <a:lstStyle/>
        <a:p>
          <a:endParaRPr lang="es-MX"/>
        </a:p>
      </dgm:t>
    </dgm:pt>
    <dgm:pt modelId="{4686DDDE-5D64-496A-8BAC-EE6A779DC17E}" type="sibTrans" cxnId="{A99FA638-227A-4B26-82E0-C449B0F7CB9B}">
      <dgm:prSet/>
      <dgm:spPr/>
      <dgm:t>
        <a:bodyPr/>
        <a:lstStyle/>
        <a:p>
          <a:endParaRPr lang="es-MX"/>
        </a:p>
      </dgm:t>
    </dgm:pt>
    <dgm:pt modelId="{F14F9A5E-4041-4AE8-A8B9-0F0BFDD82172}">
      <dgm:prSet/>
      <dgm:spPr/>
      <dgm:t>
        <a:bodyPr/>
        <a:lstStyle/>
        <a:p>
          <a:r>
            <a:rPr lang="es-MX" dirty="0" smtClean="0"/>
            <a:t>Vendedor recibe RFC </a:t>
          </a:r>
          <a:endParaRPr lang="es-MX" dirty="0"/>
        </a:p>
      </dgm:t>
    </dgm:pt>
    <dgm:pt modelId="{8D3E017C-0B6E-4341-B246-7B39FDA60285}" type="parTrans" cxnId="{D649F29C-A631-4CD2-8B2D-5086DF6709E1}">
      <dgm:prSet/>
      <dgm:spPr/>
      <dgm:t>
        <a:bodyPr/>
        <a:lstStyle/>
        <a:p>
          <a:endParaRPr lang="es-MX"/>
        </a:p>
      </dgm:t>
    </dgm:pt>
    <dgm:pt modelId="{14313D38-264A-49F4-B468-5F0F73690578}" type="sibTrans" cxnId="{D649F29C-A631-4CD2-8B2D-5086DF6709E1}">
      <dgm:prSet/>
      <dgm:spPr/>
      <dgm:t>
        <a:bodyPr/>
        <a:lstStyle/>
        <a:p>
          <a:endParaRPr lang="es-MX"/>
        </a:p>
      </dgm:t>
    </dgm:pt>
    <dgm:pt modelId="{3DA48D4B-05F5-4BA8-87F4-18F4EFAE6B1D}">
      <dgm:prSet/>
      <dgm:spPr/>
      <dgm:t>
        <a:bodyPr/>
        <a:lstStyle/>
        <a:p>
          <a:r>
            <a:rPr lang="es-MX" dirty="0" smtClean="0"/>
            <a:t>Comprador </a:t>
          </a:r>
        </a:p>
        <a:p>
          <a:r>
            <a:rPr lang="es-MX" dirty="0" smtClean="0"/>
            <a:t>Acude al medio o lugar  o recibe o recupera la factura que debe estar lista.</a:t>
          </a:r>
          <a:endParaRPr lang="es-MX" dirty="0"/>
        </a:p>
      </dgm:t>
    </dgm:pt>
    <dgm:pt modelId="{E827372E-7D7D-4399-A627-CD1A8F041B80}" type="parTrans" cxnId="{024970B2-BE78-41F9-B82F-F59A78241540}">
      <dgm:prSet/>
      <dgm:spPr/>
      <dgm:t>
        <a:bodyPr/>
        <a:lstStyle/>
        <a:p>
          <a:endParaRPr lang="es-MX"/>
        </a:p>
      </dgm:t>
    </dgm:pt>
    <dgm:pt modelId="{F5FCDC46-168E-461C-B540-756C57FB0FBA}" type="sibTrans" cxnId="{024970B2-BE78-41F9-B82F-F59A78241540}">
      <dgm:prSet/>
      <dgm:spPr/>
      <dgm:t>
        <a:bodyPr/>
        <a:lstStyle/>
        <a:p>
          <a:endParaRPr lang="es-MX"/>
        </a:p>
      </dgm:t>
    </dgm:pt>
    <dgm:pt modelId="{DDD26CEC-485F-490D-AE4C-02FB543D8D1A}" type="pres">
      <dgm:prSet presAssocID="{D6BDF7B6-E67F-4BBB-9550-E8FBA2586518}" presName="CompostProcess" presStyleCnt="0">
        <dgm:presLayoutVars>
          <dgm:dir/>
          <dgm:resizeHandles val="exact"/>
        </dgm:presLayoutVars>
      </dgm:prSet>
      <dgm:spPr/>
    </dgm:pt>
    <dgm:pt modelId="{7C766121-31AE-4759-8C54-35062D564BDE}" type="pres">
      <dgm:prSet presAssocID="{D6BDF7B6-E67F-4BBB-9550-E8FBA2586518}" presName="arrow" presStyleLbl="bgShp" presStyleIdx="0" presStyleCnt="1"/>
      <dgm:spPr/>
    </dgm:pt>
    <dgm:pt modelId="{F7069E1F-88C2-4724-BD79-B358074CDA9A}" type="pres">
      <dgm:prSet presAssocID="{D6BDF7B6-E67F-4BBB-9550-E8FBA2586518}" presName="linearProcess" presStyleCnt="0"/>
      <dgm:spPr/>
    </dgm:pt>
    <dgm:pt modelId="{591A7E08-B9E9-4A2E-88F7-082A82EAC8D9}" type="pres">
      <dgm:prSet presAssocID="{95618F30-749C-4F79-BCBE-DE7BE57FEA0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19D13-CA91-4012-AD2E-F014B59CA11B}" type="pres">
      <dgm:prSet presAssocID="{14C64540-D5D9-49D5-9FBE-06583CDDF62A}" presName="sibTrans" presStyleCnt="0"/>
      <dgm:spPr/>
    </dgm:pt>
    <dgm:pt modelId="{2C68B2BE-5952-4A02-A939-AA3D6AD54763}" type="pres">
      <dgm:prSet presAssocID="{F14F9A5E-4041-4AE8-A8B9-0F0BFDD8217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E2A0D3-D7AD-461D-8F77-99176FD287A5}" type="pres">
      <dgm:prSet presAssocID="{14313D38-264A-49F4-B468-5F0F73690578}" presName="sibTrans" presStyleCnt="0"/>
      <dgm:spPr/>
    </dgm:pt>
    <dgm:pt modelId="{15ECEB75-8E19-4AE6-A07A-6E447EB1ACDD}" type="pres">
      <dgm:prSet presAssocID="{37BEBA9E-9597-463D-A2F2-FC3F6C113CAA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C05CC4-CA4B-4CBE-8292-B087E6289276}" type="pres">
      <dgm:prSet presAssocID="{69FA6055-5298-4BC7-8A3C-F4AE6CDC5622}" presName="sibTrans" presStyleCnt="0"/>
      <dgm:spPr/>
    </dgm:pt>
    <dgm:pt modelId="{7E1E6A09-2726-460F-98EA-EBAB8FE35DCB}" type="pres">
      <dgm:prSet presAssocID="{3DA48D4B-05F5-4BA8-87F4-18F4EFAE6B1D}" presName="textNode" presStyleLbl="node1" presStyleIdx="3" presStyleCnt="5" custLinFactX="97834" custLinFactNeighborX="100000" custLinFactNeighborY="-6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27A88-CCB7-499C-A42F-08F099F7B3D7}" type="pres">
      <dgm:prSet presAssocID="{F5FCDC46-168E-461C-B540-756C57FB0FBA}" presName="sibTrans" presStyleCnt="0"/>
      <dgm:spPr/>
    </dgm:pt>
    <dgm:pt modelId="{7EA25E2D-64E2-4BA8-B831-E0C841C62038}" type="pres">
      <dgm:prSet presAssocID="{7C3847EC-4C2A-4046-863F-34D71BB6B2C1}" presName="textNode" presStyleLbl="node1" presStyleIdx="4" presStyleCnt="5" custLinFactX="-100000" custLinFactNeighborX="-112720" custLinFactNeighborY="-18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2FAD90-D456-41D0-AD2E-B2B1223C268D}" srcId="{D6BDF7B6-E67F-4BBB-9550-E8FBA2586518}" destId="{37BEBA9E-9597-463D-A2F2-FC3F6C113CAA}" srcOrd="2" destOrd="0" parTransId="{E2F95661-23F1-49CC-8B28-EF7D2FDF0E86}" sibTransId="{69FA6055-5298-4BC7-8A3C-F4AE6CDC5622}"/>
    <dgm:cxn modelId="{2D3E1F87-76DC-4EAC-AC9D-DE87822969E8}" srcId="{D6BDF7B6-E67F-4BBB-9550-E8FBA2586518}" destId="{95618F30-749C-4F79-BCBE-DE7BE57FEA0A}" srcOrd="0" destOrd="0" parTransId="{4EAEC243-0937-4731-AC6C-025BAD5C28A9}" sibTransId="{14C64540-D5D9-49D5-9FBE-06583CDDF62A}"/>
    <dgm:cxn modelId="{D3B00D9D-44FF-408D-A15C-BAE9C8763B28}" type="presOf" srcId="{3DA48D4B-05F5-4BA8-87F4-18F4EFAE6B1D}" destId="{7E1E6A09-2726-460F-98EA-EBAB8FE35DCB}" srcOrd="0" destOrd="0" presId="urn:microsoft.com/office/officeart/2005/8/layout/hProcess9"/>
    <dgm:cxn modelId="{2E088FCC-AEA3-45C2-B751-2B21F55C0755}" type="presOf" srcId="{D6BDF7B6-E67F-4BBB-9550-E8FBA2586518}" destId="{DDD26CEC-485F-490D-AE4C-02FB543D8D1A}" srcOrd="0" destOrd="0" presId="urn:microsoft.com/office/officeart/2005/8/layout/hProcess9"/>
    <dgm:cxn modelId="{024970B2-BE78-41F9-B82F-F59A78241540}" srcId="{D6BDF7B6-E67F-4BBB-9550-E8FBA2586518}" destId="{3DA48D4B-05F5-4BA8-87F4-18F4EFAE6B1D}" srcOrd="3" destOrd="0" parTransId="{E827372E-7D7D-4399-A627-CD1A8F041B80}" sibTransId="{F5FCDC46-168E-461C-B540-756C57FB0FBA}"/>
    <dgm:cxn modelId="{D649F29C-A631-4CD2-8B2D-5086DF6709E1}" srcId="{D6BDF7B6-E67F-4BBB-9550-E8FBA2586518}" destId="{F14F9A5E-4041-4AE8-A8B9-0F0BFDD82172}" srcOrd="1" destOrd="0" parTransId="{8D3E017C-0B6E-4341-B246-7B39FDA60285}" sibTransId="{14313D38-264A-49F4-B468-5F0F73690578}"/>
    <dgm:cxn modelId="{ADBD5EBD-818B-4374-9D86-77B22ACE3BCA}" type="presOf" srcId="{7C3847EC-4C2A-4046-863F-34D71BB6B2C1}" destId="{7EA25E2D-64E2-4BA8-B831-E0C841C62038}" srcOrd="0" destOrd="0" presId="urn:microsoft.com/office/officeart/2005/8/layout/hProcess9"/>
    <dgm:cxn modelId="{4A64D0C8-E024-441C-904D-C0BA42B29CA8}" type="presOf" srcId="{F14F9A5E-4041-4AE8-A8B9-0F0BFDD82172}" destId="{2C68B2BE-5952-4A02-A939-AA3D6AD54763}" srcOrd="0" destOrd="0" presId="urn:microsoft.com/office/officeart/2005/8/layout/hProcess9"/>
    <dgm:cxn modelId="{DAC66A80-E146-4812-ADF3-1886FA66E936}" type="presOf" srcId="{95618F30-749C-4F79-BCBE-DE7BE57FEA0A}" destId="{591A7E08-B9E9-4A2E-88F7-082A82EAC8D9}" srcOrd="0" destOrd="0" presId="urn:microsoft.com/office/officeart/2005/8/layout/hProcess9"/>
    <dgm:cxn modelId="{A99FA638-227A-4B26-82E0-C449B0F7CB9B}" srcId="{D6BDF7B6-E67F-4BBB-9550-E8FBA2586518}" destId="{7C3847EC-4C2A-4046-863F-34D71BB6B2C1}" srcOrd="4" destOrd="0" parTransId="{0CA7D501-C633-4A91-9491-A9785031075A}" sibTransId="{4686DDDE-5D64-496A-8BAC-EE6A779DC17E}"/>
    <dgm:cxn modelId="{C638FA5E-12DE-41C4-84D9-05EF8C93E7ED}" type="presOf" srcId="{37BEBA9E-9597-463D-A2F2-FC3F6C113CAA}" destId="{15ECEB75-8E19-4AE6-A07A-6E447EB1ACDD}" srcOrd="0" destOrd="0" presId="urn:microsoft.com/office/officeart/2005/8/layout/hProcess9"/>
    <dgm:cxn modelId="{BC0ABB71-C9AA-4BC3-A735-6E16966A4389}" type="presParOf" srcId="{DDD26CEC-485F-490D-AE4C-02FB543D8D1A}" destId="{7C766121-31AE-4759-8C54-35062D564BDE}" srcOrd="0" destOrd="0" presId="urn:microsoft.com/office/officeart/2005/8/layout/hProcess9"/>
    <dgm:cxn modelId="{A3488297-67EE-4964-8B9A-EA81E55437E5}" type="presParOf" srcId="{DDD26CEC-485F-490D-AE4C-02FB543D8D1A}" destId="{F7069E1F-88C2-4724-BD79-B358074CDA9A}" srcOrd="1" destOrd="0" presId="urn:microsoft.com/office/officeart/2005/8/layout/hProcess9"/>
    <dgm:cxn modelId="{F579728F-4D5A-4E9A-8DC9-C8CAD8F564B2}" type="presParOf" srcId="{F7069E1F-88C2-4724-BD79-B358074CDA9A}" destId="{591A7E08-B9E9-4A2E-88F7-082A82EAC8D9}" srcOrd="0" destOrd="0" presId="urn:microsoft.com/office/officeart/2005/8/layout/hProcess9"/>
    <dgm:cxn modelId="{32603645-0BC9-42DA-89EE-4A13C3700484}" type="presParOf" srcId="{F7069E1F-88C2-4724-BD79-B358074CDA9A}" destId="{61619D13-CA91-4012-AD2E-F014B59CA11B}" srcOrd="1" destOrd="0" presId="urn:microsoft.com/office/officeart/2005/8/layout/hProcess9"/>
    <dgm:cxn modelId="{AAFCA64F-21E7-449C-8A3E-705A1649F079}" type="presParOf" srcId="{F7069E1F-88C2-4724-BD79-B358074CDA9A}" destId="{2C68B2BE-5952-4A02-A939-AA3D6AD54763}" srcOrd="2" destOrd="0" presId="urn:microsoft.com/office/officeart/2005/8/layout/hProcess9"/>
    <dgm:cxn modelId="{832549EC-4F13-4540-A76D-6555FF3F54D8}" type="presParOf" srcId="{F7069E1F-88C2-4724-BD79-B358074CDA9A}" destId="{CFE2A0D3-D7AD-461D-8F77-99176FD287A5}" srcOrd="3" destOrd="0" presId="urn:microsoft.com/office/officeart/2005/8/layout/hProcess9"/>
    <dgm:cxn modelId="{910BE63C-79B9-4B7B-AFB4-05F9FF7CD4D7}" type="presParOf" srcId="{F7069E1F-88C2-4724-BD79-B358074CDA9A}" destId="{15ECEB75-8E19-4AE6-A07A-6E447EB1ACDD}" srcOrd="4" destOrd="0" presId="urn:microsoft.com/office/officeart/2005/8/layout/hProcess9"/>
    <dgm:cxn modelId="{7A15C27E-F8B9-4A08-9649-8CC6F9554AB6}" type="presParOf" srcId="{F7069E1F-88C2-4724-BD79-B358074CDA9A}" destId="{46C05CC4-CA4B-4CBE-8292-B087E6289276}" srcOrd="5" destOrd="0" presId="urn:microsoft.com/office/officeart/2005/8/layout/hProcess9"/>
    <dgm:cxn modelId="{954C3BEF-7195-4F92-8BCD-AA505A4CC61E}" type="presParOf" srcId="{F7069E1F-88C2-4724-BD79-B358074CDA9A}" destId="{7E1E6A09-2726-460F-98EA-EBAB8FE35DCB}" srcOrd="6" destOrd="0" presId="urn:microsoft.com/office/officeart/2005/8/layout/hProcess9"/>
    <dgm:cxn modelId="{AC9B3835-4FE9-41AD-BB20-672DBB6BD9B8}" type="presParOf" srcId="{F7069E1F-88C2-4724-BD79-B358074CDA9A}" destId="{DD827A88-CCB7-499C-A42F-08F099F7B3D7}" srcOrd="7" destOrd="0" presId="urn:microsoft.com/office/officeart/2005/8/layout/hProcess9"/>
    <dgm:cxn modelId="{0629996C-9FFA-442C-9012-A8923D05C4E2}" type="presParOf" srcId="{F7069E1F-88C2-4724-BD79-B358074CDA9A}" destId="{7EA25E2D-64E2-4BA8-B831-E0C841C6203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66121-31AE-4759-8C54-35062D564BDE}">
      <dsp:nvSpPr>
        <dsp:cNvPr id="0" name=""/>
        <dsp:cNvSpPr/>
      </dsp:nvSpPr>
      <dsp:spPr>
        <a:xfrm>
          <a:off x="808132" y="0"/>
          <a:ext cx="9158829" cy="4379740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91A7E08-B9E9-4A2E-88F7-082A82EAC8D9}">
      <dsp:nvSpPr>
        <dsp:cNvPr id="0" name=""/>
        <dsp:cNvSpPr/>
      </dsp:nvSpPr>
      <dsp:spPr>
        <a:xfrm>
          <a:off x="295" y="1313922"/>
          <a:ext cx="2055251" cy="175189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Comprador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Solicita factura y da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RFC</a:t>
          </a:r>
          <a:endParaRPr lang="es-MX" sz="1100" kern="1200" dirty="0"/>
        </a:p>
      </dsp:txBody>
      <dsp:txXfrm>
        <a:off x="85816" y="1399443"/>
        <a:ext cx="1884209" cy="1580854"/>
      </dsp:txXfrm>
    </dsp:sp>
    <dsp:sp modelId="{2C68B2BE-5952-4A02-A939-AA3D6AD54763}">
      <dsp:nvSpPr>
        <dsp:cNvPr id="0" name=""/>
        <dsp:cNvSpPr/>
      </dsp:nvSpPr>
      <dsp:spPr>
        <a:xfrm>
          <a:off x="2180108" y="1313922"/>
          <a:ext cx="2055251" cy="175189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Vendedor recibe RFC </a:t>
          </a:r>
          <a:endParaRPr lang="es-MX" sz="1100" kern="1200" dirty="0"/>
        </a:p>
      </dsp:txBody>
      <dsp:txXfrm>
        <a:off x="2265629" y="1399443"/>
        <a:ext cx="1884209" cy="1580854"/>
      </dsp:txXfrm>
    </dsp:sp>
    <dsp:sp modelId="{15ECEB75-8E19-4AE6-A07A-6E447EB1ACDD}">
      <dsp:nvSpPr>
        <dsp:cNvPr id="0" name=""/>
        <dsp:cNvSpPr/>
      </dsp:nvSpPr>
      <dsp:spPr>
        <a:xfrm>
          <a:off x="4359921" y="1313922"/>
          <a:ext cx="2055251" cy="175189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Vendedor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*Inicia generación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de factura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*Incorpora su sello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digital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*Envía al SAT/PAC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para su certificación</a:t>
          </a:r>
          <a:endParaRPr lang="es-MX" sz="1100" kern="1200" dirty="0"/>
        </a:p>
      </dsp:txBody>
      <dsp:txXfrm>
        <a:off x="4445442" y="1399443"/>
        <a:ext cx="1884209" cy="1580854"/>
      </dsp:txXfrm>
    </dsp:sp>
    <dsp:sp modelId="{7E1E6A09-2726-460F-98EA-EBAB8FE35DCB}">
      <dsp:nvSpPr>
        <dsp:cNvPr id="0" name=""/>
        <dsp:cNvSpPr/>
      </dsp:nvSpPr>
      <dsp:spPr>
        <a:xfrm>
          <a:off x="8675029" y="1302482"/>
          <a:ext cx="2055251" cy="175189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Comprador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Acude al medio o lugar  o recibe o recupera la factura que debe estar lista.</a:t>
          </a:r>
          <a:endParaRPr lang="es-MX" sz="1100" kern="1200" dirty="0"/>
        </a:p>
      </dsp:txBody>
      <dsp:txXfrm>
        <a:off x="8760550" y="1388003"/>
        <a:ext cx="1884209" cy="1580854"/>
      </dsp:txXfrm>
    </dsp:sp>
    <dsp:sp modelId="{7EA25E2D-64E2-4BA8-B831-E0C841C62038}">
      <dsp:nvSpPr>
        <dsp:cNvPr id="0" name=""/>
        <dsp:cNvSpPr/>
      </dsp:nvSpPr>
      <dsp:spPr>
        <a:xfrm>
          <a:off x="6523889" y="1281301"/>
          <a:ext cx="2055251" cy="175189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Vendedor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Entrega o informa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medio y/o lugar en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dónde estará a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disposición</a:t>
          </a:r>
          <a:endParaRPr lang="es-MX" sz="1100" kern="1200" dirty="0"/>
        </a:p>
      </dsp:txBody>
      <dsp:txXfrm>
        <a:off x="6609410" y="1366822"/>
        <a:ext cx="1884209" cy="1580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354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569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43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290707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7701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39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23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89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11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7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31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36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7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1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6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0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cp.gob.mx/" TargetMode="Externa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60879" y="1718441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u="sng" dirty="0">
                <a:latin typeface="Franklin Gothic Book" panose="020B0503020102020204" pitchFamily="34" charset="0"/>
              </a:rPr>
              <a:t>Centro Universitario UAEM Valle de Teotihuacán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Diapositivas de:</a:t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 smtClean="0">
                <a:latin typeface="Franklin Gothic Book" panose="020B0503020102020204" pitchFamily="34" charset="0"/>
              </a:rPr>
              <a:t>Medios electrónicos.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U.A. </a:t>
            </a:r>
            <a:r>
              <a:rPr lang="es-ES" b="1" dirty="0" smtClean="0">
                <a:latin typeface="Franklin Gothic Book" panose="020B0503020102020204" pitchFamily="34" charset="0"/>
              </a:rPr>
              <a:t>Teoría General de la Tributación.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Licenciatura en Contaduría</a:t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u="sng" dirty="0">
                <a:latin typeface="Franklin Gothic Book" panose="020B0503020102020204" pitchFamily="34" charset="0"/>
              </a:rPr>
              <a:t>L. C. P. Lizbeth Sandoval Juárez </a:t>
            </a:r>
            <a:br>
              <a:rPr lang="es-ES" b="1" u="sng" dirty="0">
                <a:latin typeface="Franklin Gothic Book" panose="020B0503020102020204" pitchFamily="34" charset="0"/>
              </a:rPr>
            </a:br>
            <a:endParaRPr lang="es-MX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739" y="-118188"/>
            <a:ext cx="7987437" cy="1718441"/>
          </a:xfrm>
          <a:prstGeom prst="flowChartAlternateProcess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8434" y="310091"/>
            <a:ext cx="848711" cy="86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351739" y="6242756"/>
            <a:ext cx="2709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1" dirty="0">
                <a:latin typeface="Franklin Gothic Book" panose="020B0503020102020204" pitchFamily="34" charset="0"/>
              </a:rPr>
              <a:t>Créditos institucionales. 7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9977671" y="6058090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351739" y="1600253"/>
            <a:ext cx="112954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199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4842" y="342756"/>
            <a:ext cx="8911687" cy="1280890"/>
          </a:xfrm>
        </p:spPr>
        <p:txBody>
          <a:bodyPr/>
          <a:lstStyle/>
          <a:p>
            <a:r>
              <a:rPr lang="es-MX" dirty="0" smtClean="0"/>
              <a:t>Proceso para generación de facturación electrónica.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139365"/>
              </p:ext>
            </p:extLst>
          </p:nvPr>
        </p:nvGraphicFramePr>
        <p:xfrm>
          <a:off x="915158" y="1824112"/>
          <a:ext cx="10775094" cy="4379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389059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3608" y="314621"/>
            <a:ext cx="8911687" cy="1280890"/>
          </a:xfrm>
        </p:spPr>
        <p:txBody>
          <a:bodyPr/>
          <a:lstStyle/>
          <a:p>
            <a:r>
              <a:rPr lang="es-MX" dirty="0" smtClean="0"/>
              <a:t>Requisitos que se deben cumplir en la factura electrónica.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58462" y="2133599"/>
            <a:ext cx="9746150" cy="412652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Clave </a:t>
            </a:r>
            <a:r>
              <a:rPr lang="es-MX" dirty="0"/>
              <a:t>del Registro Federal de Contribuyentes de quien los expida</a:t>
            </a:r>
            <a:r>
              <a:rPr lang="es-MX" dirty="0" smtClean="0"/>
              <a:t>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 smtClean="0"/>
              <a:t>Régimen </a:t>
            </a:r>
            <a:r>
              <a:rPr lang="es-MX" dirty="0"/>
              <a:t>Fiscal en que tributen conforme a la Ley del </a:t>
            </a:r>
            <a:r>
              <a:rPr lang="es-MX" dirty="0" smtClean="0"/>
              <a:t>ISR.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 smtClean="0"/>
              <a:t>Sí </a:t>
            </a:r>
            <a:r>
              <a:rPr lang="es-MX" dirty="0"/>
              <a:t>se tiene más de un local o establecimiento, se deberá señalar el domicilio del local o establecimiento en el que se expidan las Facturas Electrónicas</a:t>
            </a:r>
            <a:r>
              <a:rPr lang="es-MX" dirty="0" smtClean="0"/>
              <a:t>.</a:t>
            </a:r>
            <a:r>
              <a:rPr lang="es-MX" dirty="0"/>
              <a:t> </a:t>
            </a:r>
          </a:p>
          <a:p>
            <a:pPr algn="just">
              <a:lnSpc>
                <a:spcPct val="150000"/>
              </a:lnSpc>
            </a:pPr>
            <a:r>
              <a:rPr lang="es-MX" dirty="0" smtClean="0"/>
              <a:t>Contener </a:t>
            </a:r>
            <a:r>
              <a:rPr lang="es-MX" dirty="0"/>
              <a:t>el número de folio asignado por el SAT y el sello digital del SAT</a:t>
            </a:r>
            <a:r>
              <a:rPr lang="es-MX" dirty="0" smtClean="0"/>
              <a:t>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 smtClean="0"/>
              <a:t>Sello </a:t>
            </a:r>
            <a:r>
              <a:rPr lang="es-MX" dirty="0"/>
              <a:t>digital del contribuyente que lo expide</a:t>
            </a:r>
            <a:r>
              <a:rPr lang="es-MX" dirty="0" smtClean="0"/>
              <a:t>.</a:t>
            </a:r>
            <a:r>
              <a:rPr lang="es-MX" dirty="0"/>
              <a:t> </a:t>
            </a:r>
          </a:p>
          <a:p>
            <a:pPr algn="just">
              <a:lnSpc>
                <a:spcPct val="150000"/>
              </a:lnSpc>
            </a:pPr>
            <a:r>
              <a:rPr lang="es-MX" dirty="0" smtClean="0"/>
              <a:t>Lugar </a:t>
            </a:r>
            <a:r>
              <a:rPr lang="es-MX" dirty="0"/>
              <a:t>y fecha de expedición</a:t>
            </a:r>
            <a:r>
              <a:rPr lang="es-MX" dirty="0" smtClean="0"/>
              <a:t>.</a:t>
            </a: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966301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10910" y="562708"/>
            <a:ext cx="9480868" cy="562707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Clave del Registro Federal de Contribuyentes de la persona a favor de quien se expida. </a:t>
            </a:r>
          </a:p>
          <a:p>
            <a:pPr algn="just">
              <a:lnSpc>
                <a:spcPct val="150000"/>
              </a:lnSpc>
            </a:pPr>
            <a:r>
              <a:rPr lang="es-MX" dirty="0"/>
              <a:t>Cantidad, unidad de medida y clase de los bienes, mercancías o descripción del servicio o del uso o goce que amparen</a:t>
            </a:r>
            <a:r>
              <a:rPr lang="es-MX" dirty="0" smtClean="0"/>
              <a:t>. </a:t>
            </a:r>
          </a:p>
          <a:p>
            <a:pPr algn="just">
              <a:lnSpc>
                <a:spcPct val="160000"/>
              </a:lnSpc>
            </a:pPr>
            <a:r>
              <a:rPr lang="es-MX" dirty="0" smtClean="0"/>
              <a:t>Valor </a:t>
            </a:r>
            <a:r>
              <a:rPr lang="es-MX" dirty="0"/>
              <a:t>unitario consignado en número</a:t>
            </a:r>
            <a:r>
              <a:rPr lang="es-MX" dirty="0" smtClean="0"/>
              <a:t>.</a:t>
            </a:r>
            <a:endParaRPr lang="es-MX" dirty="0"/>
          </a:p>
          <a:p>
            <a:pPr algn="just">
              <a:lnSpc>
                <a:spcPct val="160000"/>
              </a:lnSpc>
            </a:pPr>
            <a:r>
              <a:rPr lang="es-MX" dirty="0" smtClean="0"/>
              <a:t>Importe </a:t>
            </a:r>
            <a:r>
              <a:rPr lang="es-MX" dirty="0"/>
              <a:t>total señalado en número o en letra</a:t>
            </a:r>
            <a:r>
              <a:rPr lang="es-MX" dirty="0" smtClean="0"/>
              <a:t>,</a:t>
            </a:r>
            <a:endParaRPr lang="es-MX" dirty="0"/>
          </a:p>
          <a:p>
            <a:pPr algn="just">
              <a:lnSpc>
                <a:spcPct val="160000"/>
              </a:lnSpc>
            </a:pPr>
            <a:r>
              <a:rPr lang="es-MX" dirty="0" smtClean="0"/>
              <a:t>Señalamiento </a:t>
            </a:r>
            <a:r>
              <a:rPr lang="es-MX" dirty="0"/>
              <a:t>expreso cuando la prestación se pague en una sola exhibición o en parcialidades</a:t>
            </a:r>
            <a:r>
              <a:rPr lang="es-MX" dirty="0" smtClean="0"/>
              <a:t>.</a:t>
            </a:r>
            <a:r>
              <a:rPr lang="es-MX" dirty="0"/>
              <a:t> </a:t>
            </a:r>
          </a:p>
          <a:p>
            <a:pPr algn="just">
              <a:lnSpc>
                <a:spcPct val="160000"/>
              </a:lnSpc>
            </a:pPr>
            <a:r>
              <a:rPr lang="es-MX" dirty="0" smtClean="0"/>
              <a:t>Cuando </a:t>
            </a:r>
            <a:r>
              <a:rPr lang="es-MX" dirty="0"/>
              <a:t>proceda, se indicará el monto de los impuestos trasladados, desglosados por tasa de impuesto y, en su caso, el monto de los impuestos retenidos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768374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098" y="872197"/>
            <a:ext cx="8915400" cy="439191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</a:pPr>
            <a:r>
              <a:rPr lang="es-MX" dirty="0"/>
              <a:t>Forma en que se realizó el pago (efectivo, transferencia electrónica de fondos, cheque nominativos o tarjeta de débito, de crédito, de servicio o la denominada monedero electrónico que autorice el Servicio de Administración Tributaria).   </a:t>
            </a:r>
          </a:p>
          <a:p>
            <a:pPr algn="just">
              <a:lnSpc>
                <a:spcPct val="160000"/>
              </a:lnSpc>
            </a:pPr>
            <a:r>
              <a:rPr lang="es-MX" dirty="0"/>
              <a:t>Número y fecha del documento aduanero, tratándose de ventas de primera mano de mercancías de importación.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s-MX" dirty="0"/>
              <a:t>Además debe contener los siguientes datos:</a:t>
            </a:r>
          </a:p>
          <a:p>
            <a:pPr algn="just">
              <a:lnSpc>
                <a:spcPct val="160000"/>
              </a:lnSpc>
            </a:pPr>
            <a:r>
              <a:rPr lang="es-MX" dirty="0"/>
              <a:t>Fecha y hora de certificación.</a:t>
            </a:r>
          </a:p>
          <a:p>
            <a:pPr algn="just">
              <a:lnSpc>
                <a:spcPct val="160000"/>
              </a:lnSpc>
            </a:pPr>
            <a:r>
              <a:rPr lang="es-MX" dirty="0"/>
              <a:t>Número de serie del certificado digital del SAT con el que se realizó el sellado.</a:t>
            </a:r>
          </a:p>
          <a:p>
            <a:endParaRPr lang="es-MX" dirty="0"/>
          </a:p>
        </p:txBody>
      </p:sp>
      <p:sp>
        <p:nvSpPr>
          <p:cNvPr id="4" name="AutoShape 2" descr="Resultado de imagen para buzon tributario sat"/>
          <p:cNvSpPr>
            <a:spLocks noChangeAspect="1" noChangeArrowheads="1"/>
          </p:cNvSpPr>
          <p:nvPr/>
        </p:nvSpPr>
        <p:spPr bwMode="auto">
          <a:xfrm>
            <a:off x="155575" y="-1790700"/>
            <a:ext cx="66579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buzon tributario sat"/>
          <p:cNvSpPr>
            <a:spLocks noChangeAspect="1" noChangeArrowheads="1"/>
          </p:cNvSpPr>
          <p:nvPr/>
        </p:nvSpPr>
        <p:spPr bwMode="auto">
          <a:xfrm>
            <a:off x="307975" y="-1638300"/>
            <a:ext cx="66579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511737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4962" y="469365"/>
            <a:ext cx="8911687" cy="1280890"/>
          </a:xfrm>
        </p:spPr>
        <p:txBody>
          <a:bodyPr/>
          <a:lstStyle/>
          <a:p>
            <a:r>
              <a:rPr lang="es-MX" dirty="0" smtClean="0"/>
              <a:t>Generación gratuita en el portal del SAT.</a:t>
            </a:r>
            <a:endParaRPr lang="es-MX" dirty="0"/>
          </a:p>
        </p:txBody>
      </p:sp>
      <p:pic>
        <p:nvPicPr>
          <p:cNvPr id="4" name="Marcador de posición de imagen 4" descr="ManualUsuarioPortalPrivado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84962" y="2039815"/>
            <a:ext cx="8596272" cy="4206240"/>
          </a:xfrm>
        </p:spPr>
      </p:pic>
      <p:cxnSp>
        <p:nvCxnSpPr>
          <p:cNvPr id="5" name="Conector recto 4"/>
          <p:cNvCxnSpPr/>
          <p:nvPr/>
        </p:nvCxnSpPr>
        <p:spPr>
          <a:xfrm>
            <a:off x="1772529" y="1750255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184962" y="2039815"/>
            <a:ext cx="8596272" cy="43187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663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Addenda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88879" y="2133600"/>
            <a:ext cx="941053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Las facturas electrónicas (CFDI) cuentan con un elemento opcional llamado "</a:t>
            </a:r>
            <a:r>
              <a:rPr lang="es-MX" dirty="0" err="1"/>
              <a:t>Addenda</a:t>
            </a:r>
            <a:r>
              <a:rPr lang="es-MX" dirty="0"/>
              <a:t>", que permite integrar información de tipo no fiscal o mercantil, en caso de requerirse. Esta “</a:t>
            </a:r>
            <a:r>
              <a:rPr lang="es-MX" dirty="0" err="1"/>
              <a:t>addenda</a:t>
            </a:r>
            <a:r>
              <a:rPr lang="es-MX" dirty="0"/>
              <a:t>” debe incorporarse una vez que la factura haya sido validada por el SAT o el Proveedor de Certificación Autorizado (PAC) y se le hubiera asignado el folio.</a:t>
            </a:r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062389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ción de imagen 4" descr="ManualUsuarioPortalPrivad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4570" y="464234"/>
            <a:ext cx="4807802" cy="3350452"/>
          </a:xfrm>
          <a:prstGeom prst="rect">
            <a:avLst/>
          </a:prstGeom>
        </p:spPr>
      </p:pic>
      <p:pic>
        <p:nvPicPr>
          <p:cNvPr id="5" name="Marcador de posición de imagen 4" descr="ManualUsuarioPortalPrivad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4570" y="3814686"/>
            <a:ext cx="4966384" cy="272679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695811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Contabilidad en medios electrónicos.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22541" y="2072425"/>
            <a:ext cx="8915400" cy="425110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La contabilidad electrónica se refiere a la obligación de llevar los registros y asientos contables a través de medios electrónicos e ingresar de forma mensual su información contable a través de la página de Internet del SAT.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</p:txBody>
      </p:sp>
      <p:pic>
        <p:nvPicPr>
          <p:cNvPr id="3076" name="Picture 4" descr="Resultado de imagen para contabilidad electro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884" y="3789875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755717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9368" y="384960"/>
            <a:ext cx="8911687" cy="1280890"/>
          </a:xfrm>
        </p:spPr>
        <p:txBody>
          <a:bodyPr/>
          <a:lstStyle/>
          <a:p>
            <a:r>
              <a:rPr lang="es-MX" dirty="0" smtClean="0"/>
              <a:t>Código agrupador.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2352" y="1416148"/>
            <a:ext cx="891540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Para dar cumplimiento formal al ingreso mensual de información contable, únicamente se enviará la balanza de comprobación y el catálogo de cuentas con el código agrupador del SAT que permita su interpretación.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pic>
        <p:nvPicPr>
          <p:cNvPr id="8" name="Picture 4" descr="Resultado de imagen para codigo agrupad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732" y="3038621"/>
            <a:ext cx="5838825" cy="333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cto 8"/>
          <p:cNvCxnSpPr/>
          <p:nvPr/>
        </p:nvCxnSpPr>
        <p:spPr>
          <a:xfrm>
            <a:off x="1772529" y="1294222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86867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89967" y="910107"/>
            <a:ext cx="8915400" cy="412553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Adicionalmente, los contribuyentes deben tener la posibilidad de generar información electrónica de sus pólizas contables y auxiliares para entregarla al SAT, sólo cuando</a:t>
            </a:r>
            <a:r>
              <a:rPr lang="es-MX" dirty="0" smtClean="0"/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El SAT ejerza facultades de comprobación directamente al contribuyente o a terceros relacionados (compulsas</a:t>
            </a:r>
            <a:r>
              <a:rPr lang="es-MX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El contribuyente solicite una devolución o realice una compensación.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96931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91931" y="2228557"/>
            <a:ext cx="9452733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Que sirva de ayuda para que el alumno logre alcanzar una </a:t>
            </a:r>
            <a:r>
              <a:rPr lang="es-MX" dirty="0"/>
              <a:t>visión general sobre </a:t>
            </a:r>
            <a:r>
              <a:rPr lang="es-MX" dirty="0" smtClean="0"/>
              <a:t>los medios electrónicos utilizados en materia contable y fiscal utilizados para el cumplimiento de las obligaciones de los contribuyentes haciendo énfasis </a:t>
            </a:r>
            <a:r>
              <a:rPr lang="es-MX" dirty="0"/>
              <a:t>en el Código Fiscal de la Federación.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1491931" y="1631852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879944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Esquema de comunicación.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9256" y="1798749"/>
            <a:ext cx="9070505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Para lograr el intercambio de información electrónica entre el SAT y un tercero, se definió un esquema de comunicación basado en documentos XML. La relevancia de utilizar documentos XML es que facilita la interoperabilidad entre el tercero y el SAT. Un documento XML toma su nombre de la expresión inglesa </a:t>
            </a:r>
            <a:r>
              <a:rPr lang="es-MX" dirty="0" err="1"/>
              <a:t>eXtensible</a:t>
            </a:r>
            <a:r>
              <a:rPr lang="es-MX" dirty="0"/>
              <a:t> </a:t>
            </a:r>
            <a:r>
              <a:rPr lang="es-MX" dirty="0" err="1"/>
              <a:t>Markup</a:t>
            </a:r>
            <a:r>
              <a:rPr lang="es-MX" dirty="0"/>
              <a:t> </a:t>
            </a:r>
            <a:r>
              <a:rPr lang="es-MX" dirty="0" err="1"/>
              <a:t>Language</a:t>
            </a:r>
            <a:r>
              <a:rPr lang="es-MX" dirty="0"/>
              <a:t> (Lenguaje de Etiquetado Extensible en español), se trata de un lenguaje estándar que se define bajo lineamientos del </a:t>
            </a:r>
            <a:r>
              <a:rPr lang="es-MX" dirty="0" err="1"/>
              <a:t>World</a:t>
            </a:r>
            <a:r>
              <a:rPr lang="es-MX" dirty="0"/>
              <a:t> Wide Web </a:t>
            </a:r>
            <a:r>
              <a:rPr lang="es-MX" dirty="0" err="1"/>
              <a:t>Consortium</a:t>
            </a:r>
            <a:r>
              <a:rPr lang="es-MX" dirty="0"/>
              <a:t>: W3. 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961554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Archivos XML.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64964" y="1905000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Un archivo XML toma su nombre de la expresión inglesa </a:t>
            </a:r>
            <a:r>
              <a:rPr lang="es-MX" dirty="0" err="1"/>
              <a:t>eXtensible</a:t>
            </a:r>
            <a:r>
              <a:rPr lang="es-MX" dirty="0"/>
              <a:t> </a:t>
            </a:r>
            <a:r>
              <a:rPr lang="es-MX" dirty="0" err="1"/>
              <a:t>Markup</a:t>
            </a:r>
            <a:r>
              <a:rPr lang="es-MX" dirty="0"/>
              <a:t> </a:t>
            </a:r>
            <a:r>
              <a:rPr lang="es-MX" dirty="0" err="1"/>
              <a:t>Language</a:t>
            </a:r>
            <a:r>
              <a:rPr lang="es-MX" dirty="0"/>
              <a:t> (Lenguaje de Etiquetado Extensible en español), se trata de un lenguaje estándar que se define bajo lineamientos del </a:t>
            </a:r>
            <a:r>
              <a:rPr lang="es-MX" dirty="0" err="1"/>
              <a:t>World</a:t>
            </a:r>
            <a:r>
              <a:rPr lang="es-MX" dirty="0"/>
              <a:t> Wide Web </a:t>
            </a:r>
            <a:r>
              <a:rPr lang="es-MX" dirty="0" err="1"/>
              <a:t>Consortium</a:t>
            </a:r>
            <a:r>
              <a:rPr lang="es-MX" dirty="0"/>
              <a:t>: W3</a:t>
            </a:r>
            <a:r>
              <a:rPr lang="es-MX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En esencia con XML todos los programas procesan información bajo la estructura “dato – significado”, un documento XML cumple con esta estructura al definir etiquetas (datos) y valores (significados), por lo tanto un archivo XML tiene todo lo necesario para que un programa pueda procesar su contenido. 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203982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un archivo XML.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03938" y="1264555"/>
            <a:ext cx="8915400" cy="439598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ES" dirty="0"/>
              <a:t>Para representar nombre=“Juan &amp; José &amp; “Niño”” se usará nombre=”Juan &amp;</a:t>
            </a:r>
            <a:r>
              <a:rPr lang="es-ES" dirty="0" err="1"/>
              <a:t>amp</a:t>
            </a:r>
            <a:r>
              <a:rPr lang="es-ES" dirty="0"/>
              <a:t>; José &amp;</a:t>
            </a:r>
            <a:r>
              <a:rPr lang="es-ES" dirty="0" err="1"/>
              <a:t>amp</a:t>
            </a:r>
            <a:r>
              <a:rPr lang="es-ES" dirty="0"/>
              <a:t>; &amp;</a:t>
            </a:r>
            <a:r>
              <a:rPr lang="es-ES" dirty="0" err="1"/>
              <a:t>quot;Niño&amp;quot</a:t>
            </a:r>
            <a:r>
              <a:rPr lang="es-ES" dirty="0" smtClean="0"/>
              <a:t>;”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Cabe mencionar que la especificación XML permite el uso de secuencias de escape para el manejo de caracteres acentuados y el carácter ñ, sin embargo, dichas secuencias de escape no son necesarias al expresar el documento XML bajo el estándar de codificación UTF-8 si fue creado correctamente.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573343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Resultado de imagen para archivo xml fact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018" y="745588"/>
            <a:ext cx="9369084" cy="56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992845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Catalogo de cuentas.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4811" y="1644202"/>
            <a:ext cx="9697233" cy="4524777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dirty="0" smtClean="0"/>
              <a:t>Para </a:t>
            </a:r>
            <a:r>
              <a:rPr lang="es-MX" dirty="0"/>
              <a:t>poder ser validado, el catálogo de cuentas de contabilidad electrónica deberá estar referenciado al </a:t>
            </a:r>
            <a:r>
              <a:rPr lang="es-MX" dirty="0" err="1"/>
              <a:t>namespace</a:t>
            </a:r>
            <a:r>
              <a:rPr lang="es-MX" dirty="0"/>
              <a:t> y ruta publicada por el SAT en donde se encuentra el esquema XSD objeto de la presente sección </a:t>
            </a:r>
            <a:r>
              <a:rPr lang="es-MX" dirty="0" smtClean="0"/>
              <a:t>http</a:t>
            </a:r>
            <a:r>
              <a:rPr lang="es-MX" dirty="0"/>
              <a:t>://www.sat.gob.mx/esquemas/ContabilidadE/1_1/CatalogoCuentas/CatalogoCuentas_1_1.xsd) de la siguiente manera: </a:t>
            </a:r>
            <a:endParaRPr lang="es-MX" dirty="0" smtClean="0"/>
          </a:p>
          <a:p>
            <a:pPr algn="just">
              <a:lnSpc>
                <a:spcPct val="170000"/>
              </a:lnSpc>
            </a:pPr>
            <a:endParaRPr lang="es-MX" dirty="0"/>
          </a:p>
          <a:p>
            <a:pPr algn="just">
              <a:lnSpc>
                <a:spcPct val="170000"/>
              </a:lnSpc>
            </a:pPr>
            <a:r>
              <a:rPr lang="es-MX" dirty="0"/>
              <a:t>&lt;</a:t>
            </a:r>
            <a:r>
              <a:rPr lang="es-MX" dirty="0" err="1" smtClean="0"/>
              <a:t>catalogocuentas:Catalogoxsi:schemaLocation</a:t>
            </a:r>
            <a:r>
              <a:rPr lang="es-MX" dirty="0"/>
              <a:t>="http://www.sat.gob.mx/esquemas/ContabilidadE/1_1/CatalogoCuentas http://</a:t>
            </a:r>
            <a:r>
              <a:rPr lang="es-MX" dirty="0" smtClean="0"/>
              <a:t>www.sat.gob.mx/esquemas/ContabilidadE/1_1/CatalogoCuentas/CatalogoCuentas_1_1.xsd"xmlns:xsi</a:t>
            </a:r>
            <a:r>
              <a:rPr lang="es-MX" dirty="0"/>
              <a:t>="http://</a:t>
            </a:r>
            <a:r>
              <a:rPr lang="es-MX" dirty="0" smtClean="0"/>
              <a:t>www.w3.org/2001/XMLSchema-instance"xmlns:catalogocuentas</a:t>
            </a:r>
            <a:r>
              <a:rPr lang="es-MX" dirty="0"/>
              <a:t>="http://www.sat.gob.mx/esquemas/ContabilidadE/1_1/CatalogoCuentas"&gt; </a:t>
            </a:r>
            <a:r>
              <a:rPr lang="es-MX" dirty="0" smtClean="0"/>
              <a:t>......... &lt;/</a:t>
            </a:r>
            <a:r>
              <a:rPr lang="es-MX" dirty="0" err="1"/>
              <a:t>catalogocuentas:Catalogo</a:t>
            </a:r>
            <a:r>
              <a:rPr lang="es-MX" dirty="0"/>
              <a:t>&gt; </a:t>
            </a:r>
          </a:p>
          <a:p>
            <a:pPr algn="just">
              <a:lnSpc>
                <a:spcPct val="17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4201031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0317" y="199107"/>
            <a:ext cx="9559902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Estándar del catalogo de cuentas que se entrega como parte de contabilidad electrónica.</a:t>
            </a:r>
            <a:endParaRPr lang="es-MX" dirty="0"/>
          </a:p>
        </p:txBody>
      </p:sp>
      <p:pic>
        <p:nvPicPr>
          <p:cNvPr id="4" name="Marcador de posición de imagen 4" descr="Doc.técnico_Cont_Electrónica (Solo lectura) [Modo de compatibilidad] - Word (Error de activación de productos)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2925" y="2133599"/>
            <a:ext cx="8637452" cy="4074017"/>
          </a:xfrm>
        </p:spPr>
      </p:pic>
      <p:cxnSp>
        <p:nvCxnSpPr>
          <p:cNvPr id="5" name="Conector recto 4"/>
          <p:cNvCxnSpPr/>
          <p:nvPr/>
        </p:nvCxnSpPr>
        <p:spPr>
          <a:xfrm>
            <a:off x="1777644" y="1828800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613150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Buzón Tributario.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6338" y="1739705"/>
            <a:ext cx="9593410" cy="343720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El Buzón Tributario es un servicio que permite la comunicación entre el SAT y los contribuyentes, quienes pueden realizar trámites, presentar promociones, depositar información o documentación, atender requerimientos y obtener respuestas a sus dudas. 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A </a:t>
            </a:r>
            <a:r>
              <a:rPr lang="es-MX" dirty="0"/>
              <a:t>la vez, a través de este canal, el SAT notifica a los contribuyentes actos administrativos, y da respuesta a solicitudes, promociones o consultas hechas por los contribuyentes.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pic>
        <p:nvPicPr>
          <p:cNvPr id="8198" name="Picture 6" descr="Resultado de imagen para buzon tributario s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249" y="4867422"/>
            <a:ext cx="5111456" cy="18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534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Quienes lo utilizan.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Lo puede utilizar cualquier persona, física o moral, que tenga la necesidad de realizar trámites ante el SAT y desee hacerlo con facilidad desde la comodidad de su casa u oficina. </a:t>
            </a:r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r>
              <a:rPr lang="es-MX" dirty="0"/>
              <a:t>Solamente en algunos trámites es necesario contar con e-firma. </a:t>
            </a:r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r>
              <a:rPr lang="es-MX" dirty="0"/>
              <a:t>Los datos e  información que se depositen en el buzón son confidenciales.</a:t>
            </a:r>
          </a:p>
          <a:p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170058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Como ingresar.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42582" y="1617784"/>
            <a:ext cx="8915400" cy="3777622"/>
          </a:xfrm>
        </p:spPr>
        <p:txBody>
          <a:bodyPr>
            <a:normAutofit/>
          </a:bodyPr>
          <a:lstStyle/>
          <a:p>
            <a:r>
              <a:rPr lang="es-MX" dirty="0" smtClean="0"/>
              <a:t>En </a:t>
            </a:r>
            <a:r>
              <a:rPr lang="es-MX" dirty="0"/>
              <a:t>la sección de </a:t>
            </a:r>
            <a:r>
              <a:rPr lang="es-MX" dirty="0" smtClean="0"/>
              <a:t>Trámites y </a:t>
            </a:r>
            <a:r>
              <a:rPr lang="es-MX" dirty="0"/>
              <a:t>servicios </a:t>
            </a:r>
            <a:r>
              <a:rPr lang="es-MX" dirty="0" smtClean="0"/>
              <a:t>del </a:t>
            </a:r>
            <a:r>
              <a:rPr lang="es-MX" dirty="0"/>
              <a:t>portal del </a:t>
            </a:r>
            <a:r>
              <a:rPr lang="es-MX" dirty="0" smtClean="0"/>
              <a:t>SAT, selecciona Buzón Tributario. </a:t>
            </a:r>
            <a:endParaRPr lang="es-MX" dirty="0"/>
          </a:p>
          <a:p>
            <a:r>
              <a:rPr lang="es-MX" dirty="0"/>
              <a:t>Se encuentra a la izquierda de </a:t>
            </a:r>
            <a:r>
              <a:rPr lang="es-MX" dirty="0" smtClean="0"/>
              <a:t>la pantalla .</a:t>
            </a:r>
            <a:endParaRPr lang="es-MX" dirty="0"/>
          </a:p>
          <a:p>
            <a:endParaRPr lang="es-MX" dirty="0"/>
          </a:p>
        </p:txBody>
      </p:sp>
      <p:pic>
        <p:nvPicPr>
          <p:cNvPr id="4" name="Marcador de posición de imagen 4" descr="BuzonTributario_guiaregistro_2804201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9912" y="2996417"/>
            <a:ext cx="6089005" cy="3462017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109912" y="2996416"/>
            <a:ext cx="6089005" cy="34620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1496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0625" y="217710"/>
            <a:ext cx="8911687" cy="1280890"/>
          </a:xfrm>
        </p:spPr>
        <p:txBody>
          <a:bodyPr/>
          <a:lstStyle/>
          <a:p>
            <a:r>
              <a:rPr lang="es-MX" dirty="0" smtClean="0"/>
              <a:t>Registro y actualización de medios de contacto.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3212" y="1765300"/>
            <a:ext cx="8915400" cy="3917322"/>
          </a:xfrm>
        </p:spPr>
        <p:txBody>
          <a:bodyPr>
            <a:normAutofit/>
          </a:bodyPr>
          <a:lstStyle/>
          <a:p>
            <a:r>
              <a:rPr lang="es-MX" dirty="0"/>
              <a:t>Si es la primera vez que ingresas, debes registrar un correo electrónico, </a:t>
            </a:r>
            <a:r>
              <a:rPr lang="es-MX" dirty="0" smtClean="0"/>
              <a:t>que te servirá como </a:t>
            </a:r>
            <a:r>
              <a:rPr lang="es-MX" dirty="0"/>
              <a:t>medio de contacto con el SAT.</a:t>
            </a:r>
          </a:p>
          <a:p>
            <a:r>
              <a:rPr lang="es-MX" dirty="0"/>
              <a:t>Puedes agregar o eliminar </a:t>
            </a:r>
            <a:r>
              <a:rPr lang="es-MX" dirty="0" smtClean="0"/>
              <a:t>correos, hasta cinco.</a:t>
            </a:r>
            <a:endParaRPr lang="es-MX" dirty="0"/>
          </a:p>
          <a:p>
            <a:r>
              <a:rPr lang="es-MX" dirty="0"/>
              <a:t>Para registrar un nuevo correo electrónico o actualizar da clic en el engrane.</a:t>
            </a:r>
          </a:p>
          <a:p>
            <a:endParaRPr lang="es-MX" dirty="0"/>
          </a:p>
        </p:txBody>
      </p:sp>
      <p:pic>
        <p:nvPicPr>
          <p:cNvPr id="4" name="Marcador de posición de imagen 4" descr="BuzonTributario_guiaregistro_2804201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2561" y="3581401"/>
            <a:ext cx="5728701" cy="2908300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182561" y="3460652"/>
            <a:ext cx="5875839" cy="3207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7893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03717" y="2133600"/>
            <a:ext cx="9900895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Proporcionar de forma clara y precisa los contenidos teóricos y prácticos de los medios electrónicos utilizados por el contribuyente en materia fiscal.</a:t>
            </a:r>
            <a:endParaRPr lang="es-MX" dirty="0"/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491931" y="1631852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4460424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Mensajes.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2" y="1549400"/>
            <a:ext cx="891540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/>
              <a:t>Por medio de este servicio, </a:t>
            </a:r>
            <a:r>
              <a:rPr lang="es-MX" dirty="0" smtClean="0"/>
              <a:t>recibirás mensajes por </a:t>
            </a:r>
            <a:r>
              <a:rPr lang="es-MX" dirty="0"/>
              <a:t>parte del SAT </a:t>
            </a:r>
            <a:r>
              <a:rPr lang="es-MX" dirty="0" smtClean="0"/>
              <a:t>con información fiscal </a:t>
            </a:r>
            <a:r>
              <a:rPr lang="es-MX" dirty="0"/>
              <a:t>de interés general y también </a:t>
            </a:r>
            <a:r>
              <a:rPr lang="es-MX" dirty="0" smtClean="0"/>
              <a:t>de </a:t>
            </a:r>
            <a:r>
              <a:rPr lang="es-MX" dirty="0"/>
              <a:t>acuerdo a tu </a:t>
            </a:r>
            <a:r>
              <a:rPr lang="es-MX" dirty="0" smtClean="0"/>
              <a:t>régimen como </a:t>
            </a:r>
            <a:r>
              <a:rPr lang="es-MX" dirty="0"/>
              <a:t>beneficios, </a:t>
            </a:r>
            <a:r>
              <a:rPr lang="es-MX" dirty="0" smtClean="0"/>
              <a:t>talleres </a:t>
            </a:r>
            <a:r>
              <a:rPr lang="es-MX" dirty="0"/>
              <a:t>y demás información útil </a:t>
            </a:r>
            <a:r>
              <a:rPr lang="es-MX" dirty="0" smtClean="0"/>
              <a:t>todos </a:t>
            </a:r>
            <a:r>
              <a:rPr lang="es-MX" dirty="0"/>
              <a:t>los que te mande el SAT e información de </a:t>
            </a:r>
            <a:r>
              <a:rPr lang="es-MX" dirty="0" smtClean="0"/>
              <a:t>su </a:t>
            </a:r>
            <a:r>
              <a:rPr lang="es-MX" dirty="0"/>
              <a:t>interés. 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pic>
        <p:nvPicPr>
          <p:cNvPr id="4" name="Marcador de posición de imagen 4" descr="BuzonTributario_guiaregistro_2804201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27712" y="3162300"/>
            <a:ext cx="5502659" cy="3472160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827712" y="3038622"/>
            <a:ext cx="5502660" cy="3607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5861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3575" y="427162"/>
            <a:ext cx="8911687" cy="1280890"/>
          </a:xfrm>
        </p:spPr>
        <p:txBody>
          <a:bodyPr/>
          <a:lstStyle/>
          <a:p>
            <a:r>
              <a:rPr lang="es-MX" dirty="0" smtClean="0"/>
              <a:t>Notificaciones y Tramites.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0664" y="1842868"/>
            <a:ext cx="8915400" cy="47163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b="1" dirty="0" smtClean="0"/>
              <a:t>Notificaciones:</a:t>
            </a:r>
            <a:r>
              <a:rPr lang="es-MX" dirty="0" smtClean="0"/>
              <a:t> En </a:t>
            </a:r>
            <a:r>
              <a:rPr lang="es-MX" dirty="0"/>
              <a:t>esta </a:t>
            </a:r>
            <a:r>
              <a:rPr lang="es-MX" dirty="0" smtClean="0"/>
              <a:t>sección , </a:t>
            </a:r>
            <a:r>
              <a:rPr lang="es-MX" dirty="0"/>
              <a:t>el SAT podrá notificarte de manera electrónica, los actos </a:t>
            </a:r>
            <a:r>
              <a:rPr lang="es-MX" dirty="0" smtClean="0"/>
              <a:t>administrativos </a:t>
            </a:r>
            <a:r>
              <a:rPr lang="es-MX" dirty="0"/>
              <a:t>generados </a:t>
            </a:r>
            <a:r>
              <a:rPr lang="es-MX" dirty="0" smtClean="0"/>
              <a:t> conforme </a:t>
            </a:r>
            <a:r>
              <a:rPr lang="es-MX" dirty="0"/>
              <a:t>a las disposiciones jurídicas fiscales.</a:t>
            </a:r>
          </a:p>
          <a:p>
            <a:pPr>
              <a:lnSpc>
                <a:spcPct val="150000"/>
              </a:lnSpc>
            </a:pPr>
            <a:r>
              <a:rPr lang="es-MX" dirty="0"/>
              <a:t>En </a:t>
            </a:r>
            <a:r>
              <a:rPr lang="es-MX" dirty="0" smtClean="0"/>
              <a:t>el </a:t>
            </a:r>
            <a:r>
              <a:rPr lang="es-MX" dirty="0"/>
              <a:t>buzón </a:t>
            </a:r>
            <a:r>
              <a:rPr lang="es-MX" dirty="0" smtClean="0"/>
              <a:t>podrás </a:t>
            </a:r>
            <a:r>
              <a:rPr lang="es-MX" dirty="0"/>
              <a:t>administrar tus documentos en carpetas personales, que tu </a:t>
            </a:r>
            <a:r>
              <a:rPr lang="es-MX" dirty="0" smtClean="0"/>
              <a:t>mismo </a:t>
            </a:r>
            <a:r>
              <a:rPr lang="es-MX" dirty="0"/>
              <a:t>puedes crear y modificar</a:t>
            </a:r>
            <a:r>
              <a:rPr lang="es-MX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/>
          </a:p>
          <a:p>
            <a:pPr marL="0" indent="0">
              <a:lnSpc>
                <a:spcPct val="150000"/>
              </a:lnSpc>
              <a:buNone/>
            </a:pPr>
            <a:r>
              <a:rPr lang="es-MX" b="1" dirty="0" smtClean="0"/>
              <a:t>Trámites.</a:t>
            </a:r>
            <a:r>
              <a:rPr lang="es-MX" dirty="0" smtClean="0"/>
              <a:t> En </a:t>
            </a:r>
            <a:r>
              <a:rPr lang="es-MX" dirty="0"/>
              <a:t>esta </a:t>
            </a:r>
            <a:r>
              <a:rPr lang="es-MX" dirty="0" smtClean="0"/>
              <a:t>sección puedes </a:t>
            </a:r>
            <a:r>
              <a:rPr lang="es-MX" dirty="0"/>
              <a:t>realizar diversos trámites </a:t>
            </a:r>
            <a:r>
              <a:rPr lang="es-MX" dirty="0" smtClean="0"/>
              <a:t>como la interposición </a:t>
            </a:r>
            <a:r>
              <a:rPr lang="es-MX" dirty="0"/>
              <a:t>del </a:t>
            </a:r>
            <a:r>
              <a:rPr lang="es-MX" dirty="0" smtClean="0"/>
              <a:t>recurso </a:t>
            </a:r>
            <a:r>
              <a:rPr lang="es-MX" dirty="0"/>
              <a:t>de revocación, </a:t>
            </a:r>
            <a:r>
              <a:rPr lang="es-MX" dirty="0" smtClean="0"/>
              <a:t>solicitar </a:t>
            </a:r>
            <a:r>
              <a:rPr lang="es-MX" dirty="0"/>
              <a:t>devoluciones y </a:t>
            </a:r>
            <a:r>
              <a:rPr lang="es-MX" dirty="0" smtClean="0"/>
              <a:t>compensaciones</a:t>
            </a:r>
            <a:r>
              <a:rPr lang="es-MX" dirty="0"/>
              <a:t>, </a:t>
            </a:r>
            <a:r>
              <a:rPr lang="es-MX" dirty="0" smtClean="0"/>
              <a:t>solicitudes </a:t>
            </a:r>
            <a:r>
              <a:rPr lang="es-MX" dirty="0"/>
              <a:t>de </a:t>
            </a:r>
            <a:r>
              <a:rPr lang="es-MX" dirty="0" smtClean="0"/>
              <a:t>condonación y </a:t>
            </a:r>
            <a:r>
              <a:rPr lang="es-MX" dirty="0"/>
              <a:t>diversos avisos.</a:t>
            </a:r>
          </a:p>
          <a:p>
            <a:pPr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491174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297634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2529" y="2133600"/>
            <a:ext cx="9732083" cy="4182794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Código Fiscal de la Federación, vigente 2016. </a:t>
            </a:r>
          </a:p>
          <a:p>
            <a:endParaRPr lang="es-MX" dirty="0" smtClean="0"/>
          </a:p>
          <a:p>
            <a:r>
              <a:rPr lang="es-MX" dirty="0" smtClean="0"/>
              <a:t>Diario Oficial de la Federación.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López, A. (2006). Exposición práctica y comentada a la ley del ISR. México: </a:t>
            </a:r>
            <a:r>
              <a:rPr lang="es-MX" dirty="0" err="1" smtClean="0"/>
              <a:t>Dofiscal</a:t>
            </a:r>
            <a:r>
              <a:rPr lang="es-MX" dirty="0" smtClean="0"/>
              <a:t>. </a:t>
            </a:r>
          </a:p>
          <a:p>
            <a:endParaRPr lang="es-MX" dirty="0" smtClean="0"/>
          </a:p>
          <a:p>
            <a:r>
              <a:rPr lang="es-MX" dirty="0" smtClean="0"/>
              <a:t>Resolución Miscelánea 2016.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>
                <a:hlinkClick r:id="rId3"/>
              </a:rPr>
              <a:t>www.shcp.gob.mx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34459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72421" y="638178"/>
            <a:ext cx="8911687" cy="1280890"/>
          </a:xfrm>
        </p:spPr>
        <p:txBody>
          <a:bodyPr/>
          <a:lstStyle/>
          <a:p>
            <a:r>
              <a:rPr lang="es-MX" dirty="0" smtClean="0"/>
              <a:t>Índice.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15489" y="1617785"/>
            <a:ext cx="8915400" cy="415276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s-MX" sz="20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sz="2000" dirty="0" smtClean="0"/>
              <a:t>De los medios electrónicos.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sz="2000" dirty="0"/>
              <a:t>e</a:t>
            </a:r>
            <a:r>
              <a:rPr lang="es-MX" sz="2000" dirty="0" smtClean="0"/>
              <a:t>-firma.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sz="2000" dirty="0" smtClean="0"/>
              <a:t>Facturación electrónica.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sz="2000" dirty="0" smtClean="0"/>
              <a:t>Contabilidad en medios electrónicos.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sz="2000" dirty="0" smtClean="0"/>
              <a:t>Buzón tributario.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s-MX" sz="20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491931" y="1631852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571058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e.firma</a:t>
            </a:r>
            <a:r>
              <a:rPr lang="es-MX" dirty="0"/>
              <a:t> (antes firma electrónica)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9729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La </a:t>
            </a:r>
            <a:r>
              <a:rPr lang="es-MX" dirty="0" err="1"/>
              <a:t>e.firma</a:t>
            </a:r>
            <a:r>
              <a:rPr lang="es-MX" dirty="0"/>
              <a:t> es un archivo digital que </a:t>
            </a:r>
            <a:r>
              <a:rPr lang="es-MX" dirty="0" smtClean="0"/>
              <a:t>permite identificar </a:t>
            </a:r>
            <a:r>
              <a:rPr lang="es-MX" dirty="0"/>
              <a:t>al realizar trámites por internet en el SAT e incluso en otras dependencias del Gobierno de </a:t>
            </a:r>
            <a:r>
              <a:rPr lang="es-MX" dirty="0" smtClean="0"/>
              <a:t>la República</a:t>
            </a:r>
            <a:r>
              <a:rPr lang="es-MX" dirty="0"/>
              <a:t>. </a:t>
            </a:r>
            <a:br>
              <a:rPr lang="es-MX" dirty="0"/>
            </a:br>
            <a:endParaRPr lang="es-MX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La </a:t>
            </a:r>
            <a:r>
              <a:rPr lang="es-MX" dirty="0" err="1"/>
              <a:t>e.firma</a:t>
            </a:r>
            <a:r>
              <a:rPr lang="es-MX" dirty="0"/>
              <a:t> es única, es un archivo seguro y cifrado, que tiene la validez de una firma autógrafa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>Por sus características, es segura y garantiza tu identidad.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491931" y="1631852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07342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8461" y="956603"/>
            <a:ext cx="9633609" cy="239150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1700" dirty="0">
                <a:latin typeface="+mn-lt"/>
              </a:rPr>
              <a:t>Te permite autenticarte en las aplicaciones del portal de trámites y servicios del SAT que utilicen este mecanismo, así como autorizar trámites con tu contraseña y clave dinámica desde cualquier parte del mundo.</a:t>
            </a:r>
          </a:p>
        </p:txBody>
      </p:sp>
      <p:pic>
        <p:nvPicPr>
          <p:cNvPr id="4" name="Marcador de posición de imagen 4" descr="e.firma (antes firma electrónica)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88519" y="3488788"/>
            <a:ext cx="4782217" cy="2743583"/>
          </a:xfrm>
        </p:spPr>
      </p:pic>
      <p:cxnSp>
        <p:nvCxnSpPr>
          <p:cNvPr id="5" name="Conector recto 4"/>
          <p:cNvCxnSpPr/>
          <p:nvPr/>
        </p:nvCxnSpPr>
        <p:spPr>
          <a:xfrm>
            <a:off x="1603872" y="2672861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93017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Requisitos para obtenerla.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2529" y="1744394"/>
            <a:ext cx="9732083" cy="41668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/>
              <a:t>Contraseña.</a:t>
            </a:r>
            <a:endParaRPr lang="es-MX" dirty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/>
              <a:t>Que ya hayas registrado tu correo electrónico en el Buzón Tributario.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/>
              <a:t>Dispositivo móvil con servicio de datos.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/>
              <a:t>App SAT </a:t>
            </a:r>
            <a:r>
              <a:rPr lang="es-MX" dirty="0"/>
              <a:t>Móvil (</a:t>
            </a:r>
            <a:r>
              <a:rPr lang="es-MX" dirty="0" err="1"/>
              <a:t>e.firma</a:t>
            </a:r>
            <a:r>
              <a:rPr lang="es-MX" dirty="0"/>
              <a:t> portable) instalada en tu dispositivo, para ello:</a:t>
            </a:r>
            <a:br>
              <a:rPr lang="es-MX" dirty="0"/>
            </a:b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Ingresa </a:t>
            </a:r>
            <a:r>
              <a:rPr lang="es-MX" dirty="0"/>
              <a:t>desde tu dispositivo móvil a la tienda de Play Store o Apple Store y descarga el app SAT Móvil (</a:t>
            </a:r>
            <a:r>
              <a:rPr lang="es-MX" dirty="0" err="1"/>
              <a:t>e.firma</a:t>
            </a:r>
            <a:r>
              <a:rPr lang="es-MX" dirty="0"/>
              <a:t> portable</a:t>
            </a:r>
            <a:r>
              <a:rPr lang="es-MX" dirty="0" smtClean="0"/>
              <a:t>).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/>
            </a:r>
            <a:br>
              <a:rPr lang="es-MX" dirty="0"/>
            </a:br>
            <a:r>
              <a:rPr lang="es-MX" dirty="0"/>
              <a:t>o Pulsa en el icono de la aplicación y elige la opción </a:t>
            </a:r>
            <a:r>
              <a:rPr lang="es-MX" dirty="0" err="1"/>
              <a:t>e.firma</a:t>
            </a:r>
            <a:r>
              <a:rPr lang="es-MX" dirty="0"/>
              <a:t> portable; la primera vez que la utilices debes agregar tu RFC e iniciar sesión con contraseña.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95871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Beneficios.</a:t>
            </a:r>
            <a:endParaRPr lang="es-MX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61692" y="1479599"/>
            <a:ext cx="9908482" cy="401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Facilita el acceso a las aplicaciones del SAT, a través de contraseña y claves dinámicas.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Puedes darte de alta o baja del servicio así como administrar tu cuenta desde cualquier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parte del mundo a través de internet.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MX" altLang="es-MX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No necesitas dispositivos de almacenamiento externo (</a:t>
            </a:r>
            <a:r>
              <a:rPr kumimoji="0" lang="es-MX" altLang="es-MX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usb</a:t>
            </a: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) para transportar algún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tipo de archivo para el uso del servicio.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MX" altLang="es-MX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s-MX" altLang="es-MX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Te ofrece mayor seguridad en la autorización de trámites. </a:t>
            </a:r>
          </a:p>
        </p:txBody>
      </p:sp>
      <p:cxnSp>
        <p:nvCxnSpPr>
          <p:cNvPr id="5" name="Conector recto 4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500762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18008" y="624110"/>
            <a:ext cx="8911687" cy="1280890"/>
          </a:xfrm>
        </p:spPr>
        <p:txBody>
          <a:bodyPr/>
          <a:lstStyle/>
          <a:p>
            <a:r>
              <a:rPr lang="es-MX" dirty="0" smtClean="0"/>
              <a:t>Facturación electrónica. </a:t>
            </a:r>
            <a:endParaRPr lang="es-MX" dirty="0"/>
          </a:p>
        </p:txBody>
      </p:sp>
      <p:pic>
        <p:nvPicPr>
          <p:cNvPr id="2052" name="Picture 4" descr="Resultado de imagen para facturacion electronica sa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671" y="4030947"/>
            <a:ext cx="7315591" cy="24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/>
          <p:cNvCxnSpPr/>
          <p:nvPr/>
        </p:nvCxnSpPr>
        <p:spPr>
          <a:xfrm>
            <a:off x="1772529" y="1533378"/>
            <a:ext cx="94527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95100" y="843057"/>
            <a:ext cx="12835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Septiembre 2016.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772528" y="1947933"/>
            <a:ext cx="945273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1700" dirty="0"/>
              <a:t>La Secretaría de Hacienda y Crédito Público, a través del Servicio de Administración Tributaria, </a:t>
            </a:r>
            <a:r>
              <a:rPr lang="es-MX" sz="1700" dirty="0" smtClean="0"/>
              <a:t>estableció </a:t>
            </a:r>
            <a:r>
              <a:rPr lang="es-MX" sz="1700" dirty="0"/>
              <a:t>a los contribuyentes con ingresos anuales de hasta 500 mil pesos que </a:t>
            </a:r>
            <a:r>
              <a:rPr lang="es-MX" sz="1700" dirty="0" smtClean="0"/>
              <a:t>a partir del </a:t>
            </a:r>
            <a:r>
              <a:rPr lang="es-MX" sz="1700" dirty="0"/>
              <a:t>31 de marzo </a:t>
            </a:r>
            <a:r>
              <a:rPr lang="es-MX" sz="1700" dirty="0" smtClean="0"/>
              <a:t>de 2014 vencía </a:t>
            </a:r>
            <a:r>
              <a:rPr lang="es-MX" sz="1700" dirty="0"/>
              <a:t>el plazo que se dio como facilidad para migrar a factura electrónica.</a:t>
            </a:r>
          </a:p>
        </p:txBody>
      </p:sp>
    </p:spTree>
    <p:extLst>
      <p:ext uri="{BB962C8B-B14F-4D97-AF65-F5344CB8AC3E}">
        <p14:creationId xmlns:p14="http://schemas.microsoft.com/office/powerpoint/2010/main" val="3526030103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185</TotalTime>
  <Words>1340</Words>
  <Application>Microsoft Office PowerPoint</Application>
  <PresentationFormat>Personalizado</PresentationFormat>
  <Paragraphs>171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Espiral</vt:lpstr>
      <vt:lpstr>Presentación de PowerPoint</vt:lpstr>
      <vt:lpstr>Justificación</vt:lpstr>
      <vt:lpstr>Objetivo.</vt:lpstr>
      <vt:lpstr>Índice.</vt:lpstr>
      <vt:lpstr>e.firma (antes firma electrónica)  </vt:lpstr>
      <vt:lpstr>Te permite autenticarte en las aplicaciones del portal de trámites y servicios del SAT que utilicen este mecanismo, así como autorizar trámites con tu contraseña y clave dinámica desde cualquier parte del mundo.</vt:lpstr>
      <vt:lpstr>Requisitos para obtenerla.</vt:lpstr>
      <vt:lpstr>Beneficios.</vt:lpstr>
      <vt:lpstr>Facturación electrónica. </vt:lpstr>
      <vt:lpstr>Proceso para generación de facturación electrónica.</vt:lpstr>
      <vt:lpstr>Requisitos que se deben cumplir en la factura electrónica. </vt:lpstr>
      <vt:lpstr>Presentación de PowerPoint</vt:lpstr>
      <vt:lpstr>Presentación de PowerPoint</vt:lpstr>
      <vt:lpstr>Generación gratuita en el portal del SAT.</vt:lpstr>
      <vt:lpstr>Addenda.</vt:lpstr>
      <vt:lpstr>Presentación de PowerPoint</vt:lpstr>
      <vt:lpstr>Contabilidad en medios electrónicos.</vt:lpstr>
      <vt:lpstr>Código agrupador.</vt:lpstr>
      <vt:lpstr>Presentación de PowerPoint</vt:lpstr>
      <vt:lpstr>Esquema de comunicación.</vt:lpstr>
      <vt:lpstr>Archivos XML.</vt:lpstr>
      <vt:lpstr>Ejemplo de un archivo XML.</vt:lpstr>
      <vt:lpstr>Presentación de PowerPoint</vt:lpstr>
      <vt:lpstr>Catalogo de cuentas.</vt:lpstr>
      <vt:lpstr>Estándar del catalogo de cuentas que se entrega como parte de contabilidad electrónica.</vt:lpstr>
      <vt:lpstr>Buzón Tributario.</vt:lpstr>
      <vt:lpstr>Quienes lo utilizan.</vt:lpstr>
      <vt:lpstr>Como ingresar.</vt:lpstr>
      <vt:lpstr>Registro y actualización de medios de contacto.</vt:lpstr>
      <vt:lpstr>Mensajes.</vt:lpstr>
      <vt:lpstr>Notificaciones y Tramites.</vt:lpstr>
      <vt:lpstr>Bibliografía.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lizbeth sandoval juarez</dc:creator>
  <cp:lastModifiedBy>LA HORMIGUITA</cp:lastModifiedBy>
  <cp:revision>22</cp:revision>
  <dcterms:created xsi:type="dcterms:W3CDTF">2016-10-11T23:26:54Z</dcterms:created>
  <dcterms:modified xsi:type="dcterms:W3CDTF">2016-10-12T18:54:37Z</dcterms:modified>
</cp:coreProperties>
</file>