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7" r:id="rId1"/>
  </p:sldMasterIdLst>
  <p:sldIdLst>
    <p:sldId id="256" r:id="rId2"/>
    <p:sldId id="305" r:id="rId3"/>
    <p:sldId id="307" r:id="rId4"/>
    <p:sldId id="308" r:id="rId5"/>
    <p:sldId id="324" r:id="rId6"/>
    <p:sldId id="257" r:id="rId7"/>
    <p:sldId id="258" r:id="rId8"/>
    <p:sldId id="259" r:id="rId9"/>
    <p:sldId id="260" r:id="rId10"/>
    <p:sldId id="261" r:id="rId11"/>
    <p:sldId id="262" r:id="rId12"/>
    <p:sldId id="264" r:id="rId13"/>
    <p:sldId id="263" r:id="rId14"/>
    <p:sldId id="310" r:id="rId15"/>
    <p:sldId id="311" r:id="rId16"/>
    <p:sldId id="312" r:id="rId17"/>
    <p:sldId id="313" r:id="rId18"/>
    <p:sldId id="314" r:id="rId19"/>
    <p:sldId id="273" r:id="rId20"/>
    <p:sldId id="315" r:id="rId21"/>
    <p:sldId id="275" r:id="rId22"/>
    <p:sldId id="316" r:id="rId23"/>
    <p:sldId id="277" r:id="rId24"/>
    <p:sldId id="317" r:id="rId25"/>
    <p:sldId id="318" r:id="rId26"/>
    <p:sldId id="278" r:id="rId27"/>
    <p:sldId id="320" r:id="rId28"/>
    <p:sldId id="281" r:id="rId29"/>
    <p:sldId id="321" r:id="rId30"/>
    <p:sldId id="282" r:id="rId31"/>
    <p:sldId id="283" r:id="rId32"/>
    <p:sldId id="301" r:id="rId33"/>
    <p:sldId id="322" r:id="rId34"/>
    <p:sldId id="299" r:id="rId35"/>
    <p:sldId id="323"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zbeth sandoval juarez" initials="lsj" lastIdx="1" clrIdx="0">
    <p:extLst>
      <p:ext uri="{19B8F6BF-5375-455C-9EA6-DF929625EA0E}">
        <p15:presenceInfo xmlns:p15="http://schemas.microsoft.com/office/powerpoint/2012/main" userId="8e8a64a302b40e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29" autoAdjust="0"/>
    <p:restoredTop sz="94660"/>
  </p:normalViewPr>
  <p:slideViewPr>
    <p:cSldViewPr snapToGrid="0">
      <p:cViewPr varScale="1">
        <p:scale>
          <a:sx n="74" d="100"/>
          <a:sy n="74" d="100"/>
        </p:scale>
        <p:origin x="63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8-14T20:14:35.789" idx="1">
    <p:pos x="6295" y="1361"/>
    <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4622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14221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7857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0442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2213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8777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1588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9833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576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13600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913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149553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1807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2695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10658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7848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347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92235772"/>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2879" y="-1"/>
            <a:ext cx="7987437" cy="1718441"/>
          </a:xfrm>
          <a:prstGeom prst="flowChartAlternateProcess">
            <a:avLst/>
          </a:prstGeom>
          <a:noFill/>
        </p:spPr>
      </p:pic>
      <p:sp>
        <p:nvSpPr>
          <p:cNvPr id="5" name="Título 1"/>
          <p:cNvSpPr txBox="1">
            <a:spLocks/>
          </p:cNvSpPr>
          <p:nvPr/>
        </p:nvSpPr>
        <p:spPr>
          <a:xfrm>
            <a:off x="784851" y="1718440"/>
            <a:ext cx="10999317" cy="3845233"/>
          </a:xfrm>
          <a:prstGeom prst="rect">
            <a:avLst/>
          </a:prstGeom>
        </p:spPr>
        <p:txBody>
          <a:bodyPr vert="horz" lIns="91440" tIns="45720" rIns="91440" bIns="45720" rtlCol="0" anchor="b">
            <a:normAutofit fontScale="67500" lnSpcReduction="20000"/>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spcBef>
                <a:spcPts val="0"/>
              </a:spcBef>
              <a:defRPr/>
            </a:pPr>
            <a:r>
              <a:rPr lang="es-ES" sz="2700" b="1" dirty="0" smtClean="0">
                <a:solidFill>
                  <a:schemeClr val="tx1"/>
                </a:solidFill>
                <a:latin typeface="Georgia" pitchFamily="18" charset="0"/>
              </a:rPr>
              <a:t>Diapositivas de:</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SISTEMAS DE CONTROL INTERNO</a:t>
            </a:r>
            <a:r>
              <a:rPr lang="es-ES" sz="2700" dirty="0" smtClean="0">
                <a:solidFill>
                  <a:schemeClr val="tx1"/>
                </a:solidFill>
                <a:latin typeface="Georgia" pitchFamily="18" charset="0"/>
              </a:rPr>
              <a:t/>
            </a:r>
            <a:br>
              <a:rPr lang="es-ES" sz="2700"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Licenciatura en Contaduría</a:t>
            </a:r>
            <a:r>
              <a:rPr lang="es-ES" sz="2700" dirty="0" smtClean="0">
                <a:solidFill>
                  <a:schemeClr val="tx1"/>
                </a:solidFill>
                <a:latin typeface="Georgia" pitchFamily="18" charset="0"/>
              </a:rPr>
              <a:t/>
            </a:r>
            <a:br>
              <a:rPr lang="es-ES" sz="2700" dirty="0" smtClean="0">
                <a:solidFill>
                  <a:schemeClr val="tx1"/>
                </a:solidFill>
                <a:latin typeface="Georgia" pitchFamily="18" charset="0"/>
              </a:rPr>
            </a:br>
            <a:endParaRPr lang="es-ES" sz="2700" dirty="0" smtClean="0">
              <a:solidFill>
                <a:schemeClr val="tx1"/>
              </a:solidFill>
              <a:latin typeface="Georgia" pitchFamily="18" charset="0"/>
            </a:endParaRPr>
          </a:p>
          <a:p>
            <a:pPr algn="ctr">
              <a:spcBef>
                <a:spcPts val="0"/>
              </a:spcBef>
              <a:defRPr/>
            </a:pPr>
            <a:r>
              <a:rPr lang="es-ES" sz="2700" dirty="0" smtClean="0">
                <a:solidFill>
                  <a:schemeClr val="tx1"/>
                </a:solidFill>
                <a:latin typeface="Georgia" pitchFamily="18" charset="0"/>
              </a:rPr>
              <a:t/>
            </a:r>
            <a:br>
              <a:rPr lang="es-ES" sz="2700" dirty="0" smtClean="0">
                <a:solidFill>
                  <a:schemeClr val="tx1"/>
                </a:solidFill>
                <a:latin typeface="Georgia" pitchFamily="18" charset="0"/>
              </a:rPr>
            </a:br>
            <a:r>
              <a:rPr lang="es-ES" sz="2700" dirty="0" smtClean="0">
                <a:solidFill>
                  <a:schemeClr val="tx1"/>
                </a:solidFill>
                <a:latin typeface="Georgia" pitchFamily="18" charset="0"/>
              </a:rPr>
              <a:t>U.A. SISTEMAS DE CONTROL INTERNO.</a:t>
            </a:r>
            <a:br>
              <a:rPr lang="es-ES" sz="2700"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Centro Universitario UAEM Valle de Teotihuacán</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L. C. P. Lizbeth Sandoval Juárez</a:t>
            </a:r>
          </a:p>
          <a:p>
            <a:pPr algn="ctr">
              <a:spcBef>
                <a:spcPts val="0"/>
              </a:spcBef>
              <a:defRPr/>
            </a:pP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1600" dirty="0" smtClean="0">
                <a:solidFill>
                  <a:schemeClr val="tx1"/>
                </a:solidFill>
                <a:latin typeface="Georgia" pitchFamily="18" charset="0"/>
              </a:rPr>
              <a:t>Créditos institucionales  6.</a:t>
            </a:r>
            <a:br>
              <a:rPr lang="es-ES" sz="1600" dirty="0" smtClean="0">
                <a:solidFill>
                  <a:schemeClr val="tx1"/>
                </a:solidFill>
                <a:latin typeface="Georgia" pitchFamily="18" charset="0"/>
              </a:rPr>
            </a:br>
            <a:r>
              <a:rPr lang="es-ES" sz="1600" dirty="0" smtClean="0">
                <a:solidFill>
                  <a:schemeClr val="tx1"/>
                </a:solidFill>
                <a:latin typeface="Georgia" pitchFamily="18" charset="0"/>
              </a:rPr>
              <a:t> </a:t>
            </a:r>
            <a:br>
              <a:rPr lang="es-ES" sz="1600" dirty="0" smtClean="0">
                <a:solidFill>
                  <a:schemeClr val="tx1"/>
                </a:solidFill>
                <a:latin typeface="Georgia" pitchFamily="18" charset="0"/>
              </a:rPr>
            </a:br>
            <a:r>
              <a:rPr lang="es-ES" sz="1600" dirty="0" smtClean="0">
                <a:solidFill>
                  <a:schemeClr val="tx1"/>
                </a:solidFill>
                <a:latin typeface="Georgia" pitchFamily="18" charset="0"/>
              </a:rPr>
              <a:t>Fecha de elaboración: Septiembre 2016</a:t>
            </a:r>
            <a:endParaRPr lang="es-ES" sz="1600" dirty="0">
              <a:solidFill>
                <a:schemeClr val="tx1"/>
              </a:solidFill>
              <a:latin typeface="Calibri"/>
            </a:endParaRPr>
          </a:p>
        </p:txBody>
      </p:sp>
      <p:pic>
        <p:nvPicPr>
          <p:cNvPr id="6" name="Picture 4"/>
          <p:cNvPicPr>
            <a:picLocks noChangeAspect="1" noChangeArrowheads="1"/>
          </p:cNvPicPr>
          <p:nvPr/>
        </p:nvPicPr>
        <p:blipFill>
          <a:blip r:embed="rId3" cstate="print"/>
          <a:srcRect/>
          <a:stretch>
            <a:fillRect/>
          </a:stretch>
        </p:blipFill>
        <p:spPr bwMode="auto">
          <a:xfrm>
            <a:off x="10906323" y="259572"/>
            <a:ext cx="596592" cy="599648"/>
          </a:xfrm>
          <a:prstGeom prst="rect">
            <a:avLst/>
          </a:prstGeom>
          <a:noFill/>
          <a:ln w="9525">
            <a:noFill/>
            <a:miter lim="800000"/>
            <a:headEnd/>
            <a:tailEnd/>
          </a:ln>
        </p:spPr>
      </p:pic>
    </p:spTree>
    <p:extLst>
      <p:ext uri="{BB962C8B-B14F-4D97-AF65-F5344CB8AC3E}">
        <p14:creationId xmlns:p14="http://schemas.microsoft.com/office/powerpoint/2010/main" val="1130174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9933" y="880056"/>
            <a:ext cx="10012131" cy="1320800"/>
          </a:xfrm>
        </p:spPr>
        <p:txBody>
          <a:bodyPr>
            <a:normAutofit fontScale="90000"/>
          </a:bodyPr>
          <a:lstStyle/>
          <a:p>
            <a:r>
              <a:rPr lang="es-MX" dirty="0" smtClean="0"/>
              <a:t>Formas estructurales básicas de una organización.</a:t>
            </a:r>
            <a:endParaRPr lang="es-MX" dirty="0"/>
          </a:p>
        </p:txBody>
      </p:sp>
      <p:sp>
        <p:nvSpPr>
          <p:cNvPr id="3" name="Marcador de contenido 2"/>
          <p:cNvSpPr>
            <a:spLocks noGrp="1"/>
          </p:cNvSpPr>
          <p:nvPr>
            <p:ph idx="1"/>
          </p:nvPr>
        </p:nvSpPr>
        <p:spPr>
          <a:xfrm>
            <a:off x="1295400" y="2762994"/>
            <a:ext cx="9601196" cy="3318936"/>
          </a:xfrm>
        </p:spPr>
        <p:txBody>
          <a:bodyPr/>
          <a:lstStyle/>
          <a:p>
            <a:r>
              <a:rPr lang="es-MX" dirty="0" smtClean="0"/>
              <a:t>Estructura simple.</a:t>
            </a:r>
          </a:p>
          <a:p>
            <a:r>
              <a:rPr lang="es-MX" dirty="0" smtClean="0"/>
              <a:t>Estructura funcional.</a:t>
            </a:r>
          </a:p>
          <a:p>
            <a:r>
              <a:rPr lang="es-MX" dirty="0" smtClean="0"/>
              <a:t>Estructura divisional.</a:t>
            </a:r>
          </a:p>
          <a:p>
            <a:r>
              <a:rPr lang="es-MX" dirty="0" smtClean="0"/>
              <a:t>Estructura matricial.</a:t>
            </a:r>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9443694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2675" y="1033647"/>
            <a:ext cx="9601196" cy="1303867"/>
          </a:xfrm>
        </p:spPr>
        <p:txBody>
          <a:bodyPr/>
          <a:lstStyle/>
          <a:p>
            <a:r>
              <a:rPr lang="es-MX" dirty="0" smtClean="0"/>
              <a:t>Estructura Simple.</a:t>
            </a:r>
            <a:endParaRPr lang="es-MX" dirty="0"/>
          </a:p>
        </p:txBody>
      </p:sp>
      <p:sp>
        <p:nvSpPr>
          <p:cNvPr id="6" name="Marcador de contenido 5"/>
          <p:cNvSpPr>
            <a:spLocks noGrp="1"/>
          </p:cNvSpPr>
          <p:nvPr>
            <p:ph idx="1"/>
          </p:nvPr>
        </p:nvSpPr>
        <p:spPr>
          <a:xfrm>
            <a:off x="1617374" y="2717442"/>
            <a:ext cx="8596668" cy="3320541"/>
          </a:xfrm>
        </p:spPr>
        <p:txBody>
          <a:bodyPr>
            <a:normAutofit fontScale="92500" lnSpcReduction="20000"/>
          </a:bodyPr>
          <a:lstStyle/>
          <a:p>
            <a:r>
              <a:rPr lang="es-MX" dirty="0"/>
              <a:t>Esta compuesto por la dirección y un grupo de trabajadores.</a:t>
            </a:r>
          </a:p>
          <a:p>
            <a:endParaRPr lang="es-MX" dirty="0"/>
          </a:p>
          <a:p>
            <a:r>
              <a:rPr lang="es-MX" dirty="0"/>
              <a:t>Se caracteriza por la no definición de agrupación básica.</a:t>
            </a:r>
          </a:p>
          <a:p>
            <a:endParaRPr lang="es-MX" dirty="0"/>
          </a:p>
          <a:p>
            <a:r>
              <a:rPr lang="es-MX" dirty="0"/>
              <a:t>Es el tipo de organización de muchas empresas pequeñas, la autoridad está en manos de una sola persona “empresario”.</a:t>
            </a:r>
          </a:p>
          <a:p>
            <a:endParaRPr lang="es-MX" dirty="0"/>
          </a:p>
          <a:p>
            <a:r>
              <a:rPr lang="es-MX" dirty="0"/>
              <a:t>Su característica mas notable es que tiene bajos niveles de formalización.</a:t>
            </a:r>
          </a:p>
          <a:p>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4092221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129" y="1010277"/>
            <a:ext cx="8596668" cy="1320800"/>
          </a:xfrm>
        </p:spPr>
        <p:txBody>
          <a:bodyPr/>
          <a:lstStyle/>
          <a:p>
            <a:r>
              <a:rPr lang="es-MX" dirty="0" smtClean="0"/>
              <a:t>Estructura funcional.</a:t>
            </a:r>
            <a:endParaRPr lang="es-MX" dirty="0"/>
          </a:p>
        </p:txBody>
      </p:sp>
      <p:sp>
        <p:nvSpPr>
          <p:cNvPr id="6" name="Marcador de contenido 5"/>
          <p:cNvSpPr>
            <a:spLocks noGrp="1"/>
          </p:cNvSpPr>
          <p:nvPr>
            <p:ph idx="1"/>
          </p:nvPr>
        </p:nvSpPr>
        <p:spPr>
          <a:xfrm>
            <a:off x="1524129" y="2588654"/>
            <a:ext cx="8596668" cy="3309870"/>
          </a:xfrm>
        </p:spPr>
        <p:txBody>
          <a:bodyPr>
            <a:normAutofit fontScale="85000" lnSpcReduction="20000"/>
          </a:bodyPr>
          <a:lstStyle/>
          <a:p>
            <a:r>
              <a:rPr lang="es-MX" dirty="0"/>
              <a:t>Realiza la ordenación de acuerdo a las distintas labores que tienen lugar en la empresa.</a:t>
            </a:r>
          </a:p>
          <a:p>
            <a:r>
              <a:rPr lang="es-MX" dirty="0"/>
              <a:t>Es el tipo de organización </a:t>
            </a:r>
            <a:r>
              <a:rPr lang="es-MX" dirty="0" smtClean="0"/>
              <a:t>típica </a:t>
            </a:r>
            <a:r>
              <a:rPr lang="es-MX" dirty="0"/>
              <a:t>de </a:t>
            </a:r>
            <a:r>
              <a:rPr lang="es-MX" dirty="0" smtClean="0"/>
              <a:t>empresas </a:t>
            </a:r>
            <a:r>
              <a:rPr lang="es-MX" dirty="0"/>
              <a:t>que fabrican un producto o una gama de productos relativamente pequeña y no diversificada.</a:t>
            </a:r>
          </a:p>
          <a:p>
            <a:endParaRPr lang="es-MX" dirty="0"/>
          </a:p>
          <a:p>
            <a:r>
              <a:rPr lang="es-MX" dirty="0"/>
              <a:t>Adecuado para organizaciones en crecimiento o madura con un elevado volumen de producción.</a:t>
            </a:r>
          </a:p>
          <a:p>
            <a:endParaRPr lang="es-MX" dirty="0"/>
          </a:p>
          <a:p>
            <a:r>
              <a:rPr lang="es-MX" dirty="0"/>
              <a:t>Ventaja: Especialización de las </a:t>
            </a:r>
            <a:r>
              <a:rPr lang="es-MX" dirty="0" smtClean="0"/>
              <a:t>actividades, </a:t>
            </a:r>
            <a:r>
              <a:rPr lang="es-MX" dirty="0"/>
              <a:t>fomenta la cooperación dentro de cada departamento.</a:t>
            </a:r>
          </a:p>
          <a:p>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835733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2971" y="656792"/>
            <a:ext cx="4087970" cy="769216"/>
          </a:xfrm>
        </p:spPr>
        <p:txBody>
          <a:bodyPr>
            <a:normAutofit/>
          </a:bodyPr>
          <a:lstStyle/>
          <a:p>
            <a:r>
              <a:rPr lang="es-MX" b="1" u="sng" dirty="0" smtClean="0"/>
              <a:t>Estructura funcional</a:t>
            </a:r>
            <a:endParaRPr lang="es-MX" b="1" u="sng"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1228" y="1700013"/>
            <a:ext cx="7570273" cy="3496614"/>
          </a:xfrm>
          <a:prstGeom prst="rect">
            <a:avLst/>
          </a:prstGeom>
        </p:spPr>
      </p:pic>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41503732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Estructura divisional.</a:t>
            </a:r>
          </a:p>
        </p:txBody>
      </p:sp>
      <p:sp>
        <p:nvSpPr>
          <p:cNvPr id="3" name="Marcador de contenido 2"/>
          <p:cNvSpPr>
            <a:spLocks noGrp="1"/>
          </p:cNvSpPr>
          <p:nvPr>
            <p:ph idx="1"/>
          </p:nvPr>
        </p:nvSpPr>
        <p:spPr/>
        <p:txBody>
          <a:bodyPr/>
          <a:lstStyle/>
          <a:p>
            <a:pPr>
              <a:buFont typeface="Wingdings" panose="05000000000000000000" pitchFamily="2" charset="2"/>
              <a:buChar char="ü"/>
            </a:pPr>
            <a:r>
              <a:rPr lang="es-MX" dirty="0"/>
              <a:t>Realización de agrupaciones o divisiones en base a las salidas de la actividad de la empresa.</a:t>
            </a:r>
          </a:p>
          <a:p>
            <a:pPr>
              <a:buFont typeface="Wingdings" panose="05000000000000000000" pitchFamily="2" charset="2"/>
              <a:buChar char="ü"/>
            </a:pPr>
            <a:r>
              <a:rPr lang="es-MX" dirty="0"/>
              <a:t>Cada una de las agrupaciones son denominadas división o unidad de negocio.</a:t>
            </a:r>
          </a:p>
          <a:p>
            <a:pPr>
              <a:buFont typeface="Wingdings" panose="05000000000000000000" pitchFamily="2" charset="2"/>
              <a:buChar char="ü"/>
            </a:pPr>
            <a:r>
              <a:rPr lang="es-MX" dirty="0"/>
              <a:t>Su funcionamiento es autónomo.</a:t>
            </a:r>
          </a:p>
          <a:p>
            <a:pPr>
              <a:buFont typeface="Wingdings" panose="05000000000000000000" pitchFamily="2" charset="2"/>
              <a:buChar char="ü"/>
            </a:pPr>
            <a:r>
              <a:rPr lang="es-MX" dirty="0"/>
              <a:t>Existe un órgano central.</a:t>
            </a:r>
          </a:p>
          <a:p>
            <a:pPr>
              <a:buFont typeface="Wingdings" panose="05000000000000000000" pitchFamily="2" charset="2"/>
              <a:buChar char="ü"/>
            </a:pPr>
            <a:r>
              <a:rPr lang="es-MX" dirty="0"/>
              <a:t>Permite concentrar los esfuerzos de cada unidad.</a:t>
            </a:r>
          </a:p>
          <a:p>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100312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solidFill>
                  <a:schemeClr val="tx1"/>
                </a:solidFill>
              </a:rPr>
              <a:t>Implica la existencia de forma conjunta y solapada de agrupaciones funcionales (verticales o en columnas) y agrupaciones basadas en salidas (horizontal o en filas) como productos, proyectos o programas.</a:t>
            </a:r>
            <a:br>
              <a:rPr lang="es-MX" dirty="0">
                <a:solidFill>
                  <a:schemeClr val="tx1"/>
                </a:solidFill>
              </a:rPr>
            </a:br>
            <a:endParaRPr lang="es-MX" dirty="0"/>
          </a:p>
        </p:txBody>
      </p:sp>
      <p:sp>
        <p:nvSpPr>
          <p:cNvPr id="4" name="Título 1"/>
          <p:cNvSpPr>
            <a:spLocks noGrp="1"/>
          </p:cNvSpPr>
          <p:nvPr>
            <p:ph type="title"/>
          </p:nvPr>
        </p:nvSpPr>
        <p:spPr/>
        <p:txBody>
          <a:bodyPr/>
          <a:lstStyle/>
          <a:p>
            <a:r>
              <a:rPr lang="es-MX" dirty="0"/>
              <a:t>Estructura </a:t>
            </a:r>
            <a:r>
              <a:rPr lang="es-MX" dirty="0" smtClean="0"/>
              <a:t>matricial.</a:t>
            </a:r>
            <a:endParaRPr lang="es-MX" dirty="0"/>
          </a:p>
        </p:txBody>
      </p:sp>
      <p:pic>
        <p:nvPicPr>
          <p:cNvPr id="5" name="Marcador de posición de imagen 4" descr="Mozilla Firefox"/>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009899" y="3833004"/>
            <a:ext cx="6172200" cy="2042864"/>
          </a:xfrm>
          <a:prstGeom prst="rect">
            <a:avLst/>
          </a:prstGeom>
        </p:spPr>
      </p:pic>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945824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solidFill>
                  <a:schemeClr val="tx1"/>
                </a:solidFill>
              </a:rPr>
              <a:t>Organización que subcontrata determinadas actividades a otra empresa.</a:t>
            </a:r>
            <a:br>
              <a:rPr lang="es-MX" dirty="0">
                <a:solidFill>
                  <a:schemeClr val="tx1"/>
                </a:solidFill>
              </a:rPr>
            </a:br>
            <a:endParaRPr lang="es-MX" dirty="0"/>
          </a:p>
        </p:txBody>
      </p:sp>
      <p:sp>
        <p:nvSpPr>
          <p:cNvPr id="4" name="Título 1"/>
          <p:cNvSpPr>
            <a:spLocks noGrp="1"/>
          </p:cNvSpPr>
          <p:nvPr>
            <p:ph type="title"/>
          </p:nvPr>
        </p:nvSpPr>
        <p:spPr/>
        <p:txBody>
          <a:bodyPr/>
          <a:lstStyle/>
          <a:p>
            <a:r>
              <a:rPr lang="es-MX" dirty="0" smtClean="0"/>
              <a:t>Estructura de trébol.</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295" y="3116686"/>
            <a:ext cx="4418136" cy="2936383"/>
          </a:xfrm>
          <a:prstGeom prst="rect">
            <a:avLst/>
          </a:prstGeom>
        </p:spPr>
      </p:pic>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360533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7069" y="2759912"/>
            <a:ext cx="9601196" cy="3318936"/>
          </a:xfrm>
        </p:spPr>
        <p:txBody>
          <a:bodyPr/>
          <a:lstStyle/>
          <a:p>
            <a:r>
              <a:rPr lang="es-MX" dirty="0"/>
              <a:t>Crean las normas en el grupo.</a:t>
            </a:r>
          </a:p>
          <a:p>
            <a:r>
              <a:rPr lang="es-MX" dirty="0"/>
              <a:t>Se relacionan socialmente.</a:t>
            </a:r>
          </a:p>
          <a:p>
            <a:r>
              <a:rPr lang="es-MX" dirty="0"/>
              <a:t>Asumen ciertos estatus y crean canales informales de comunicación.</a:t>
            </a:r>
          </a:p>
          <a:p>
            <a:r>
              <a:rPr lang="es-MX" dirty="0"/>
              <a:t>Las presiones sociales tienen más autoridad que la del directivo.</a:t>
            </a:r>
          </a:p>
          <a:p>
            <a:endParaRPr lang="es-MX" dirty="0"/>
          </a:p>
        </p:txBody>
      </p:sp>
      <p:sp>
        <p:nvSpPr>
          <p:cNvPr id="4" name="Título 4"/>
          <p:cNvSpPr>
            <a:spLocks noGrp="1"/>
          </p:cNvSpPr>
          <p:nvPr>
            <p:ph type="title"/>
          </p:nvPr>
        </p:nvSpPr>
        <p:spPr/>
        <p:txBody>
          <a:bodyPr/>
          <a:lstStyle/>
          <a:p>
            <a:r>
              <a:rPr lang="es-MX" dirty="0" smtClean="0"/>
              <a:t>Organización informal.</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587823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Organización informal.</a:t>
            </a:r>
          </a:p>
        </p:txBody>
      </p:sp>
      <p:pic>
        <p:nvPicPr>
          <p:cNvPr id="4" name="Marcador de posición de imagen 4" descr="Mozilla Firefox"/>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524259" y="2618244"/>
            <a:ext cx="7443989" cy="3196311"/>
          </a:xfrm>
          <a:prstGeom prst="rect">
            <a:avLst/>
          </a:prstGeom>
        </p:spPr>
      </p:pic>
      <p:sp>
        <p:nvSpPr>
          <p:cNvPr id="5" name="Rectángulo 4"/>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556374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 los organigramas.</a:t>
            </a:r>
            <a:endParaRPr lang="es-MX" dirty="0"/>
          </a:p>
        </p:txBody>
      </p:sp>
      <p:sp>
        <p:nvSpPr>
          <p:cNvPr id="3" name="Marcador de contenido 2"/>
          <p:cNvSpPr>
            <a:spLocks noGrp="1"/>
          </p:cNvSpPr>
          <p:nvPr>
            <p:ph idx="1"/>
          </p:nvPr>
        </p:nvSpPr>
        <p:spPr>
          <a:xfrm>
            <a:off x="1797666" y="2578236"/>
            <a:ext cx="8596668" cy="3880773"/>
          </a:xfrm>
        </p:spPr>
        <p:txBody>
          <a:bodyPr/>
          <a:lstStyle/>
          <a:p>
            <a:pPr algn="just"/>
            <a:r>
              <a:rPr lang="es-MX" dirty="0" smtClean="0"/>
              <a:t>Organigrama estructural: Son aquellos que tienen por objeto la presentación de la grafica de la grafica de la estructura procesal (Unidades Administrativas), así como de las relaciones que se dan entre sus órganos.</a:t>
            </a:r>
            <a:endParaRPr lang="es-MX" dirty="0"/>
          </a:p>
        </p:txBody>
      </p:sp>
      <p:sp>
        <p:nvSpPr>
          <p:cNvPr id="5" name="Rectángulo 4"/>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767376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p:txBody>
          <a:bodyPr/>
          <a:lstStyle/>
          <a:p>
            <a:pPr algn="just">
              <a:lnSpc>
                <a:spcPct val="150000"/>
              </a:lnSpc>
            </a:pPr>
            <a:r>
              <a:rPr lang="es-MX" dirty="0" smtClean="0"/>
              <a:t>Qué sirva de ayuda para que el alumno aplique las técnicas </a:t>
            </a:r>
            <a:r>
              <a:rPr lang="es-MX" dirty="0"/>
              <a:t>y riesgos de control interno en las diferentes áreas o departamentos que así lo requieran en la organización. 	</a:t>
            </a:r>
          </a:p>
          <a:p>
            <a:pPr algn="just">
              <a:lnSpc>
                <a:spcPct val="150000"/>
              </a:lnSpc>
            </a:pPr>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7682267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Organigrama estructural.</a:t>
            </a:r>
            <a:endParaRPr lang="es-MX" dirty="0"/>
          </a:p>
        </p:txBody>
      </p:sp>
      <p:pic>
        <p:nvPicPr>
          <p:cNvPr id="4" name="Marcador de posición de imagen 4" descr="dom-p003-d2_003_guia_tecnica_para_elaborar_organigramas.pdf - Adobe Acrobat Reader DC"/>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112135" y="2592161"/>
            <a:ext cx="7611413" cy="3248478"/>
          </a:xfrm>
          <a:prstGeom prst="rect">
            <a:avLst/>
          </a:prstGeom>
        </p:spPr>
      </p:pic>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926070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1125" y="2665927"/>
            <a:ext cx="9574249" cy="3877712"/>
          </a:xfrm>
        </p:spPr>
        <p:txBody>
          <a:bodyPr/>
          <a:lstStyle/>
          <a:p>
            <a:pPr algn="just">
              <a:lnSpc>
                <a:spcPct val="150000"/>
              </a:lnSpc>
            </a:pPr>
            <a:r>
              <a:rPr lang="es-MX" dirty="0" smtClean="0"/>
              <a:t>Tienen por objeto indicar en el cuerpo de cada unidad o proceso, el nombre y las principales funciones vitales que deberán desempeñar cada una de ellas. Esto facilita el análisis y comprensión de todo lo que se lleva a cabo en dichas áreas orgánicas que conforman la organización.</a:t>
            </a:r>
            <a:endParaRPr lang="es-MX" dirty="0"/>
          </a:p>
        </p:txBody>
      </p:sp>
      <p:sp>
        <p:nvSpPr>
          <p:cNvPr id="5" name="Título 1"/>
          <p:cNvSpPr>
            <a:spLocks noGrp="1"/>
          </p:cNvSpPr>
          <p:nvPr>
            <p:ph type="title"/>
          </p:nvPr>
        </p:nvSpPr>
        <p:spPr>
          <a:xfrm>
            <a:off x="1295402" y="982132"/>
            <a:ext cx="9601196" cy="1303867"/>
          </a:xfrm>
        </p:spPr>
        <p:txBody>
          <a:bodyPr/>
          <a:lstStyle/>
          <a:p>
            <a:r>
              <a:rPr lang="es-MX" dirty="0" smtClean="0"/>
              <a:t>Organigrama funcional.</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8933594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4" descr="dom-p003-d2_003_guia_tecnica_para_elaborar_organigramas.pdf - Adobe Acrobat Reader DC"/>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73498" y="2601532"/>
            <a:ext cx="8345509" cy="3322750"/>
          </a:xfrm>
          <a:prstGeom prst="rect">
            <a:avLst/>
          </a:prstGeom>
        </p:spPr>
      </p:pic>
      <p:sp>
        <p:nvSpPr>
          <p:cNvPr id="5" name="Título 1"/>
          <p:cNvSpPr>
            <a:spLocks noGrp="1"/>
          </p:cNvSpPr>
          <p:nvPr>
            <p:ph type="title"/>
          </p:nvPr>
        </p:nvSpPr>
        <p:spPr/>
        <p:txBody>
          <a:bodyPr/>
          <a:lstStyle/>
          <a:p>
            <a:r>
              <a:rPr lang="es-MX" dirty="0" smtClean="0"/>
              <a:t>Organigrama funcional.</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625073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91803" y="2537139"/>
            <a:ext cx="9208394" cy="3414072"/>
          </a:xfrm>
        </p:spPr>
        <p:txBody>
          <a:bodyPr>
            <a:normAutofit/>
          </a:bodyPr>
          <a:lstStyle/>
          <a:p>
            <a:pPr algn="just"/>
            <a:r>
              <a:rPr lang="es-MX" sz="2000" dirty="0" smtClean="0"/>
              <a:t>Organigrama matricial: </a:t>
            </a:r>
            <a:r>
              <a:rPr lang="es-MX" sz="2000" dirty="0"/>
              <a:t>S</a:t>
            </a:r>
            <a:r>
              <a:rPr lang="es-MX" sz="2000" dirty="0" smtClean="0"/>
              <a:t>on </a:t>
            </a:r>
            <a:r>
              <a:rPr lang="es-MX" sz="2000" dirty="0"/>
              <a:t>estructuras que crea líneas duales de autoridad; combina dos formas de departamentalización: la funcional y el servicio. La mejor ventaja de estos organigramas, responde en poner juntos especialistas de la misma rama, permitiendo agrupar y compartir recursos especializados a través de los productos o servicios. </a:t>
            </a:r>
            <a:endParaRPr lang="es-MX" sz="2000" dirty="0" smtClean="0"/>
          </a:p>
          <a:p>
            <a:pPr algn="just"/>
            <a:endParaRPr lang="es-MX" sz="2000" dirty="0"/>
          </a:p>
          <a:p>
            <a:pPr algn="just"/>
            <a:r>
              <a:rPr lang="es-MX" sz="2000" dirty="0" smtClean="0"/>
              <a:t>Su mayor desventaja es la dificultad de coordinar las tareas de diversos especialistas funcionales para que se termine su actividad a tiempo y dentro del presupuesto. </a:t>
            </a:r>
          </a:p>
        </p:txBody>
      </p:sp>
      <p:sp>
        <p:nvSpPr>
          <p:cNvPr id="5" name="Título 1"/>
          <p:cNvSpPr>
            <a:spLocks noGrp="1"/>
          </p:cNvSpPr>
          <p:nvPr>
            <p:ph type="title"/>
          </p:nvPr>
        </p:nvSpPr>
        <p:spPr>
          <a:xfrm>
            <a:off x="1295402" y="982132"/>
            <a:ext cx="9601196" cy="1303867"/>
          </a:xfrm>
        </p:spPr>
        <p:txBody>
          <a:bodyPr/>
          <a:lstStyle/>
          <a:p>
            <a:r>
              <a:rPr lang="es-MX" dirty="0" smtClean="0"/>
              <a:t>Organigrama Matricial.</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206082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4" descr="dom-p003-d2_003_guia_tecnica_para_elaborar_organigramas.pdf - Adobe Acrobat Reader DC"/>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390918" y="2588655"/>
            <a:ext cx="9505679" cy="3438658"/>
          </a:xfrm>
          <a:prstGeom prst="rect">
            <a:avLst/>
          </a:prstGeom>
        </p:spPr>
      </p:pic>
      <p:sp>
        <p:nvSpPr>
          <p:cNvPr id="6" name="Título 1"/>
          <p:cNvSpPr>
            <a:spLocks noGrp="1"/>
          </p:cNvSpPr>
          <p:nvPr>
            <p:ph type="title"/>
          </p:nvPr>
        </p:nvSpPr>
        <p:spPr/>
        <p:txBody>
          <a:bodyPr/>
          <a:lstStyle/>
          <a:p>
            <a:r>
              <a:rPr lang="es-MX" dirty="0" smtClean="0"/>
              <a:t>Organigrama Matricial.</a:t>
            </a:r>
            <a:endParaRPr lang="es-MX" dirty="0"/>
          </a:p>
        </p:txBody>
      </p:sp>
      <p:sp>
        <p:nvSpPr>
          <p:cNvPr id="7" name="Rectángulo 6"/>
          <p:cNvSpPr/>
          <p:nvPr/>
        </p:nvSpPr>
        <p:spPr>
          <a:xfrm>
            <a:off x="10474780" y="6006122"/>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8"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749311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lnSpc>
                <a:spcPct val="150000"/>
              </a:lnSpc>
            </a:pPr>
            <a:r>
              <a:rPr lang="es-MX" dirty="0"/>
              <a:t>S</a:t>
            </a:r>
            <a:r>
              <a:rPr lang="es-MX" dirty="0" smtClean="0"/>
              <a:t>on </a:t>
            </a:r>
            <a:r>
              <a:rPr lang="es-MX" dirty="0"/>
              <a:t>aquellos que incorporan dentro del marco de cada área administrativa, los diferentes puestos establecidos para la ejecución de las funciones asignadas, el número de plazas existentes o requeridas o también denominadas por algunos autores, ocupadas y vacantes. </a:t>
            </a:r>
          </a:p>
          <a:p>
            <a:pPr algn="just">
              <a:lnSpc>
                <a:spcPct val="150000"/>
              </a:lnSpc>
            </a:pPr>
            <a:endParaRPr lang="es-MX" dirty="0"/>
          </a:p>
        </p:txBody>
      </p:sp>
      <p:sp>
        <p:nvSpPr>
          <p:cNvPr id="4" name="Título 1"/>
          <p:cNvSpPr>
            <a:spLocks noGrp="1"/>
          </p:cNvSpPr>
          <p:nvPr>
            <p:ph type="title"/>
          </p:nvPr>
        </p:nvSpPr>
        <p:spPr/>
        <p:txBody>
          <a:bodyPr/>
          <a:lstStyle/>
          <a:p>
            <a:r>
              <a:rPr lang="es-MX" dirty="0" smtClean="0"/>
              <a:t>Organigrama de integración de puestos .</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282286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4" descr="dom-p003-d2_003_guia_tecnica_para_elaborar_organigramas.pdf - Adobe Acrobat Reader DC"/>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957589" y="2820473"/>
            <a:ext cx="8397025" cy="3065172"/>
          </a:xfrm>
          <a:prstGeom prst="rect">
            <a:avLst/>
          </a:prstGeom>
        </p:spPr>
      </p:pic>
      <p:sp>
        <p:nvSpPr>
          <p:cNvPr id="6" name="Título 1"/>
          <p:cNvSpPr>
            <a:spLocks noGrp="1"/>
          </p:cNvSpPr>
          <p:nvPr>
            <p:ph type="title"/>
          </p:nvPr>
        </p:nvSpPr>
        <p:spPr>
          <a:xfrm>
            <a:off x="1295402" y="982132"/>
            <a:ext cx="9601196" cy="1303867"/>
          </a:xfrm>
        </p:spPr>
        <p:txBody>
          <a:bodyPr/>
          <a:lstStyle/>
          <a:p>
            <a:r>
              <a:rPr lang="es-MX" dirty="0" smtClean="0"/>
              <a:t>Organigrama de integración de puestos .</a:t>
            </a:r>
            <a:endParaRPr lang="es-MX" dirty="0"/>
          </a:p>
        </p:txBody>
      </p:sp>
      <p:sp>
        <p:nvSpPr>
          <p:cNvPr id="7" name="Rectángulo 6"/>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8"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5239992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lnSpc>
                <a:spcPct val="150000"/>
              </a:lnSpc>
            </a:pPr>
            <a:r>
              <a:rPr lang="es-MX" dirty="0"/>
              <a:t>Son una variante de los organigramas verticales y tienen la particularidad de representar un solo bloque, todas las unidades en espacios más reducidos, permitiendo la aparición en el gráfico de los órganos ubicados en los últimos </a:t>
            </a:r>
            <a:r>
              <a:rPr lang="es-MX" dirty="0" smtClean="0"/>
              <a:t>niveles.</a:t>
            </a:r>
            <a:endParaRPr lang="es-MX" dirty="0"/>
          </a:p>
        </p:txBody>
      </p:sp>
      <p:sp>
        <p:nvSpPr>
          <p:cNvPr id="4" name="Título 1"/>
          <p:cNvSpPr txBox="1">
            <a:spLocks noGrp="1"/>
          </p:cNvSpPr>
          <p:nvPr>
            <p:ph type="title"/>
          </p:nvPr>
        </p:nvSpPr>
        <p:spPr>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Organigrama de bloque.</a:t>
            </a:r>
            <a:endParaRPr lang="es-MX" dirty="0"/>
          </a:p>
        </p:txBody>
      </p:sp>
      <p:sp>
        <p:nvSpPr>
          <p:cNvPr id="5" name="Rectángulo 4"/>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948210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4" descr="dom-p003-d2_003_guia_tecnica_para_elaborar_organigramas.pdf - Adobe Acrobat Reader DC"/>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545465" y="2665926"/>
            <a:ext cx="8989453" cy="3400023"/>
          </a:xfrm>
          <a:prstGeom prst="rect">
            <a:avLst/>
          </a:prstGeom>
        </p:spPr>
      </p:pic>
      <p:sp>
        <p:nvSpPr>
          <p:cNvPr id="5" name="Título 1"/>
          <p:cNvSpPr txBox="1">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Organigrama de bloque .</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2753320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Son aquellos que tienen en el centro del organigrama el órgano de más alta jerarquía y sus relaciones parten del centro hacia fuera, de igual forma con sus unidades orgánicas de diferentes niveles; con ello, forman círculos concéntricos alrededor de la más alta jerarquía. Sin embargo no es recomendable utilizarlo para utilizarse en estructuras de la administración pública dado que visualmente es más complejo y es de difícil interpretación</a:t>
            </a:r>
          </a:p>
        </p:txBody>
      </p:sp>
      <p:sp>
        <p:nvSpPr>
          <p:cNvPr id="4" name="Título 1"/>
          <p:cNvSpPr txBox="1">
            <a:spLocks noGrp="1"/>
          </p:cNvSpPr>
          <p:nvPr>
            <p:ph type="title"/>
          </p:nvPr>
        </p:nvSpPr>
        <p:spPr>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Organigrama circular .</a:t>
            </a:r>
            <a:endParaRPr lang="es-MX" dirty="0"/>
          </a:p>
        </p:txBody>
      </p:sp>
      <p:sp>
        <p:nvSpPr>
          <p:cNvPr id="5" name="Rectángulo 4"/>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4137583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p:txBody>
          <a:bodyPr/>
          <a:lstStyle/>
          <a:p>
            <a:pPr algn="just">
              <a:lnSpc>
                <a:spcPct val="150000"/>
              </a:lnSpc>
            </a:pPr>
            <a:r>
              <a:rPr lang="es-MX" dirty="0"/>
              <a:t>P</a:t>
            </a:r>
            <a:r>
              <a:rPr lang="es-MX" dirty="0" smtClean="0"/>
              <a:t>roporciona </a:t>
            </a:r>
            <a:r>
              <a:rPr lang="es-MX" dirty="0"/>
              <a:t>al </a:t>
            </a:r>
            <a:r>
              <a:rPr lang="es-MX" dirty="0" smtClean="0"/>
              <a:t>alumno </a:t>
            </a:r>
            <a:r>
              <a:rPr lang="es-MX" dirty="0"/>
              <a:t>conocimientos básicos sobre el control interno y sus objetivos, de igual forma permiten que el alumno identifique la gran importancia de la creación y aplicación de técnicas de control interno y los riesgos inherentes al incumplimiento de técnicas. 	</a:t>
            </a:r>
          </a:p>
          <a:p>
            <a:pPr algn="just">
              <a:lnSpc>
                <a:spcPct val="150000"/>
              </a:lnSpc>
            </a:pPr>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926077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4" descr="dom-p003-d2_003_guia_tecnica_para_elaborar_organigramas.pdf - Adobe Acrobat Reader DC"/>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678806" y="2588654"/>
            <a:ext cx="7405352" cy="3425780"/>
          </a:xfrm>
          <a:prstGeom prst="rect">
            <a:avLst/>
          </a:prstGeom>
        </p:spPr>
      </p:pic>
      <p:sp>
        <p:nvSpPr>
          <p:cNvPr id="5" name="Título 1"/>
          <p:cNvSpPr txBox="1">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Organigrama circular .</a:t>
            </a:r>
            <a:endParaRPr lang="es-MX" dirty="0"/>
          </a:p>
        </p:txBody>
      </p:sp>
      <p:sp>
        <p:nvSpPr>
          <p:cNvPr id="6" name="Rectángulo 5"/>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1513096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Control Interno.</a:t>
            </a:r>
            <a:endParaRPr lang="es-MX" dirty="0"/>
          </a:p>
        </p:txBody>
      </p:sp>
      <p:sp>
        <p:nvSpPr>
          <p:cNvPr id="3" name="Marcador de contenido 2"/>
          <p:cNvSpPr>
            <a:spLocks noGrp="1"/>
          </p:cNvSpPr>
          <p:nvPr>
            <p:ph idx="1"/>
          </p:nvPr>
        </p:nvSpPr>
        <p:spPr>
          <a:xfrm>
            <a:off x="1295402" y="2627290"/>
            <a:ext cx="9601196" cy="3336798"/>
          </a:xfrm>
        </p:spPr>
        <p:txBody>
          <a:bodyPr>
            <a:normAutofit/>
          </a:bodyPr>
          <a:lstStyle/>
          <a:p>
            <a:pPr algn="just">
              <a:lnSpc>
                <a:spcPct val="150000"/>
              </a:lnSpc>
            </a:pPr>
            <a:r>
              <a:rPr lang="es-MX" sz="2000" dirty="0">
                <a:cs typeface="Arial" panose="020B0604020202020204" pitchFamily="34" charset="0"/>
              </a:rPr>
              <a:t>Es un proceso ejecutado por el </a:t>
            </a:r>
            <a:r>
              <a:rPr lang="es-MX" sz="2000" dirty="0" smtClean="0">
                <a:cs typeface="Arial" panose="020B0604020202020204" pitchFamily="34" charset="0"/>
              </a:rPr>
              <a:t>consejo </a:t>
            </a:r>
            <a:r>
              <a:rPr lang="es-MX" sz="2000" dirty="0">
                <a:cs typeface="Arial" panose="020B0604020202020204" pitchFamily="34" charset="0"/>
              </a:rPr>
              <a:t>de directores, la administración y </a:t>
            </a:r>
            <a:r>
              <a:rPr lang="es-MX" sz="2000" dirty="0" smtClean="0">
                <a:cs typeface="Arial" panose="020B0604020202020204" pitchFamily="34" charset="0"/>
              </a:rPr>
              <a:t>el </a:t>
            </a:r>
            <a:r>
              <a:rPr lang="es-MX" sz="2000" dirty="0">
                <a:cs typeface="Arial" panose="020B0604020202020204" pitchFamily="34" charset="0"/>
              </a:rPr>
              <a:t>resto del personal de una entidad, </a:t>
            </a:r>
            <a:r>
              <a:rPr lang="es-MX" sz="2000" dirty="0" smtClean="0">
                <a:cs typeface="Arial" panose="020B0604020202020204" pitchFamily="34" charset="0"/>
              </a:rPr>
              <a:t>diseñado </a:t>
            </a:r>
            <a:r>
              <a:rPr lang="es-MX" sz="2000" dirty="0">
                <a:cs typeface="Arial" panose="020B0604020202020204" pitchFamily="34" charset="0"/>
              </a:rPr>
              <a:t>para proporcionar seguridad </a:t>
            </a:r>
            <a:r>
              <a:rPr lang="es-MX" sz="2000" dirty="0" smtClean="0">
                <a:cs typeface="Arial" panose="020B0604020202020204" pitchFamily="34" charset="0"/>
              </a:rPr>
              <a:t>razonable </a:t>
            </a:r>
            <a:r>
              <a:rPr lang="es-MX" sz="2000" dirty="0">
                <a:cs typeface="Arial" panose="020B0604020202020204" pitchFamily="34" charset="0"/>
              </a:rPr>
              <a:t>con miras a la consecución </a:t>
            </a:r>
            <a:r>
              <a:rPr lang="es-MX" sz="2000" dirty="0" smtClean="0">
                <a:cs typeface="Arial" panose="020B0604020202020204" pitchFamily="34" charset="0"/>
              </a:rPr>
              <a:t>de objetivos.</a:t>
            </a:r>
          </a:p>
          <a:p>
            <a:pPr algn="just">
              <a:lnSpc>
                <a:spcPct val="150000"/>
              </a:lnSpc>
              <a:buFont typeface="Wingdings" panose="05000000000000000000" pitchFamily="2" charset="2"/>
              <a:buChar char="§"/>
            </a:pPr>
            <a:r>
              <a:rPr lang="es-MX" sz="2000" dirty="0" smtClean="0">
                <a:cs typeface="Arial" panose="020B0604020202020204" pitchFamily="34" charset="0"/>
              </a:rPr>
              <a:t>Efectividad </a:t>
            </a:r>
            <a:r>
              <a:rPr lang="es-MX" sz="2000" dirty="0">
                <a:cs typeface="Arial" panose="020B0604020202020204" pitchFamily="34" charset="0"/>
              </a:rPr>
              <a:t>y eficiencia de </a:t>
            </a:r>
            <a:r>
              <a:rPr lang="es-MX" sz="2000" dirty="0" smtClean="0">
                <a:cs typeface="Arial" panose="020B0604020202020204" pitchFamily="34" charset="0"/>
              </a:rPr>
              <a:t>las </a:t>
            </a:r>
            <a:r>
              <a:rPr lang="es-MX" sz="2000" dirty="0">
                <a:cs typeface="Arial" panose="020B0604020202020204" pitchFamily="34" charset="0"/>
              </a:rPr>
              <a:t>operaciones</a:t>
            </a:r>
            <a:r>
              <a:rPr lang="es-MX" sz="2000" dirty="0" smtClean="0">
                <a:cs typeface="Arial" panose="020B0604020202020204" pitchFamily="34" charset="0"/>
              </a:rPr>
              <a:t>;</a:t>
            </a:r>
          </a:p>
          <a:p>
            <a:pPr algn="just">
              <a:lnSpc>
                <a:spcPct val="150000"/>
              </a:lnSpc>
              <a:buFont typeface="Wingdings" panose="05000000000000000000" pitchFamily="2" charset="2"/>
              <a:buChar char="§"/>
            </a:pPr>
            <a:r>
              <a:rPr lang="es-MX" sz="2000" dirty="0" smtClean="0">
                <a:cs typeface="Arial" panose="020B0604020202020204" pitchFamily="34" charset="0"/>
              </a:rPr>
              <a:t>Confiabilidad </a:t>
            </a:r>
            <a:r>
              <a:rPr lang="es-MX" sz="2000" dirty="0">
                <a:cs typeface="Arial" panose="020B0604020202020204" pitchFamily="34" charset="0"/>
              </a:rPr>
              <a:t>en </a:t>
            </a:r>
            <a:r>
              <a:rPr lang="es-MX" sz="2000" dirty="0" smtClean="0">
                <a:cs typeface="Arial" panose="020B0604020202020204" pitchFamily="34" charset="0"/>
              </a:rPr>
              <a:t>la </a:t>
            </a:r>
            <a:r>
              <a:rPr lang="es-MX" sz="2000" dirty="0">
                <a:cs typeface="Arial" panose="020B0604020202020204" pitchFamily="34" charset="0"/>
              </a:rPr>
              <a:t>información financiera</a:t>
            </a:r>
            <a:r>
              <a:rPr lang="es-MX" sz="2000" dirty="0" smtClean="0">
                <a:cs typeface="Arial" panose="020B0604020202020204" pitchFamily="34" charset="0"/>
              </a:rPr>
              <a:t>;</a:t>
            </a:r>
          </a:p>
          <a:p>
            <a:pPr algn="just">
              <a:lnSpc>
                <a:spcPct val="150000"/>
              </a:lnSpc>
              <a:buFont typeface="Wingdings" panose="05000000000000000000" pitchFamily="2" charset="2"/>
              <a:buChar char="§"/>
            </a:pPr>
            <a:r>
              <a:rPr lang="es-MX" sz="2000" dirty="0" smtClean="0">
                <a:cs typeface="Arial" panose="020B0604020202020204" pitchFamily="34" charset="0"/>
              </a:rPr>
              <a:t>Cumplimiento </a:t>
            </a:r>
            <a:r>
              <a:rPr lang="es-MX" sz="2000" dirty="0">
                <a:cs typeface="Arial" panose="020B0604020202020204" pitchFamily="34" charset="0"/>
              </a:rPr>
              <a:t>de las leyes y regulaciones </a:t>
            </a:r>
            <a:r>
              <a:rPr lang="es-MX" sz="2000" dirty="0" smtClean="0">
                <a:cs typeface="Arial" panose="020B0604020202020204" pitchFamily="34" charset="0"/>
              </a:rPr>
              <a:t>aplicables</a:t>
            </a:r>
            <a:r>
              <a:rPr lang="es-MX" sz="2000" dirty="0">
                <a:cs typeface="Arial" panose="020B0604020202020204" pitchFamily="34" charset="0"/>
              </a:rPr>
              <a:t>. </a:t>
            </a:r>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3744617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a:t>
            </a:r>
            <a:endParaRPr lang="es-MX" dirty="0"/>
          </a:p>
        </p:txBody>
      </p:sp>
      <p:sp>
        <p:nvSpPr>
          <p:cNvPr id="3" name="Marcador de contenido 2"/>
          <p:cNvSpPr>
            <a:spLocks noGrp="1"/>
          </p:cNvSpPr>
          <p:nvPr>
            <p:ph idx="1"/>
          </p:nvPr>
        </p:nvSpPr>
        <p:spPr>
          <a:xfrm>
            <a:off x="1039014" y="2665925"/>
            <a:ext cx="9857584" cy="3233769"/>
          </a:xfrm>
        </p:spPr>
        <p:txBody>
          <a:bodyPr>
            <a:normAutofit/>
          </a:bodyPr>
          <a:lstStyle/>
          <a:p>
            <a:pPr algn="just">
              <a:lnSpc>
                <a:spcPct val="150000"/>
              </a:lnSpc>
            </a:pPr>
            <a:r>
              <a:rPr lang="es-MX" dirty="0"/>
              <a:t>La </a:t>
            </a:r>
            <a:r>
              <a:rPr lang="es-MX" dirty="0" smtClean="0"/>
              <a:t>estructura organizativa , </a:t>
            </a:r>
            <a:r>
              <a:rPr lang="es-MX" dirty="0"/>
              <a:t>que comprende fundamentalmente la </a:t>
            </a:r>
            <a:r>
              <a:rPr lang="es-MX" dirty="0" smtClean="0"/>
              <a:t>definición </a:t>
            </a:r>
            <a:r>
              <a:rPr lang="es-MX" dirty="0"/>
              <a:t>de áreas de </a:t>
            </a:r>
            <a:r>
              <a:rPr lang="es-MX" dirty="0" smtClean="0"/>
              <a:t>responsabilidad</a:t>
            </a:r>
            <a:r>
              <a:rPr lang="es-MX" dirty="0"/>
              <a:t>, líneas de autoridad, canales de </a:t>
            </a:r>
            <a:r>
              <a:rPr lang="es-MX" dirty="0" smtClean="0"/>
              <a:t>comunicación </a:t>
            </a:r>
            <a:r>
              <a:rPr lang="es-MX" dirty="0"/>
              <a:t>y niveles </a:t>
            </a:r>
            <a:r>
              <a:rPr lang="es-MX" dirty="0" smtClean="0"/>
              <a:t>de </a:t>
            </a:r>
            <a:r>
              <a:rPr lang="es-MX" dirty="0"/>
              <a:t>jerarquía (</a:t>
            </a:r>
            <a:r>
              <a:rPr lang="es-MX" dirty="0" smtClean="0"/>
              <a:t>organigramas</a:t>
            </a:r>
            <a:r>
              <a:rPr lang="es-MX" dirty="0"/>
              <a:t>, manuales de </a:t>
            </a:r>
            <a:r>
              <a:rPr lang="es-MX" dirty="0" smtClean="0"/>
              <a:t>procedimientos</a:t>
            </a:r>
            <a:r>
              <a:rPr lang="es-MX" dirty="0"/>
              <a:t>, etc.) </a:t>
            </a:r>
          </a:p>
          <a:p>
            <a:pPr>
              <a:lnSpc>
                <a:spcPct val="150000"/>
              </a:lnSpc>
            </a:pPr>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0068131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Políticas y procedimientos.</a:t>
            </a:r>
            <a:endParaRPr lang="es-MX" dirty="0"/>
          </a:p>
        </p:txBody>
      </p:sp>
      <p:sp>
        <p:nvSpPr>
          <p:cNvPr id="3" name="Marcador de contenido 2"/>
          <p:cNvSpPr>
            <a:spLocks noGrp="1"/>
          </p:cNvSpPr>
          <p:nvPr>
            <p:ph idx="1"/>
          </p:nvPr>
        </p:nvSpPr>
        <p:spPr/>
        <p:txBody>
          <a:bodyPr/>
          <a:lstStyle/>
          <a:p>
            <a:pPr algn="just">
              <a:lnSpc>
                <a:spcPct val="150000"/>
              </a:lnSpc>
            </a:pPr>
            <a:r>
              <a:rPr lang="es-MX" dirty="0"/>
              <a:t>Las políticas y procedimientos operativos, en materia de compras, ventas, producción, gestión de inventarios, política de inversiones, finanzas, etc. </a:t>
            </a:r>
          </a:p>
          <a:p>
            <a:pPr algn="just">
              <a:lnSpc>
                <a:spcPct val="150000"/>
              </a:lnSpc>
            </a:pPr>
            <a:r>
              <a:rPr lang="es-MX" dirty="0"/>
              <a:t>Las políticas y procedimientos contables, incluyendo a todo el sistema de información de la empresa, no sólo la contabilidad patrimonial básica, sino también el control presupuestario, las estadísticas, etc. </a:t>
            </a:r>
          </a:p>
          <a:p>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6866076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a:xfrm>
            <a:off x="1295401" y="2665926"/>
            <a:ext cx="9806187" cy="3195132"/>
          </a:xfrm>
        </p:spPr>
        <p:txBody>
          <a:bodyPr>
            <a:normAutofit lnSpcReduction="10000"/>
          </a:bodyPr>
          <a:lstStyle/>
          <a:p>
            <a:pPr algn="just">
              <a:lnSpc>
                <a:spcPct val="150000"/>
              </a:lnSpc>
            </a:pPr>
            <a:r>
              <a:rPr lang="es-MX" dirty="0"/>
              <a:t>El control interno tiene como objetivo establecer </a:t>
            </a:r>
            <a:r>
              <a:rPr lang="es-MX" dirty="0" smtClean="0"/>
              <a:t>las </a:t>
            </a:r>
            <a:r>
              <a:rPr lang="es-MX" dirty="0"/>
              <a:t>acciones, políticas, </a:t>
            </a:r>
            <a:r>
              <a:rPr lang="es-MX" dirty="0" smtClean="0"/>
              <a:t>métodos</a:t>
            </a:r>
            <a:r>
              <a:rPr lang="es-MX" dirty="0"/>
              <a:t>, procedimientos y </a:t>
            </a:r>
            <a:r>
              <a:rPr lang="es-MX" dirty="0" smtClean="0"/>
              <a:t>mecanismos </a:t>
            </a:r>
            <a:r>
              <a:rPr lang="es-MX" dirty="0"/>
              <a:t>de prevención, control, evaluación </a:t>
            </a:r>
            <a:r>
              <a:rPr lang="es-MX" dirty="0" smtClean="0"/>
              <a:t>y </a:t>
            </a:r>
            <a:r>
              <a:rPr lang="es-MX" dirty="0"/>
              <a:t>mejoramiento continuo de la entidad pública, </a:t>
            </a:r>
            <a:r>
              <a:rPr lang="es-MX" dirty="0" smtClean="0"/>
              <a:t>que </a:t>
            </a:r>
            <a:r>
              <a:rPr lang="es-MX" dirty="0"/>
              <a:t>le permitan la autoprotección necesaria </a:t>
            </a:r>
            <a:r>
              <a:rPr lang="es-MX" dirty="0" smtClean="0"/>
              <a:t>para </a:t>
            </a:r>
            <a:r>
              <a:rPr lang="es-MX" dirty="0"/>
              <a:t>garantizar una función administrativa </a:t>
            </a:r>
            <a:r>
              <a:rPr lang="es-MX" dirty="0" smtClean="0"/>
              <a:t>transparente </a:t>
            </a:r>
            <a:r>
              <a:rPr lang="es-MX" dirty="0"/>
              <a:t>y eficiente, el cumplimiento de la </a:t>
            </a:r>
            <a:r>
              <a:rPr lang="es-MX" dirty="0" smtClean="0"/>
              <a:t>Constitución</a:t>
            </a:r>
            <a:r>
              <a:rPr lang="es-MX" dirty="0"/>
              <a:t>, las leyes y normas que la </a:t>
            </a:r>
            <a:r>
              <a:rPr lang="es-MX" dirty="0" smtClean="0"/>
              <a:t>regulan</a:t>
            </a:r>
            <a:r>
              <a:rPr lang="es-MX" dirty="0"/>
              <a:t>.</a:t>
            </a:r>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5283481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noAutofit/>
          </a:bodyPr>
          <a:lstStyle/>
          <a:p>
            <a:r>
              <a:rPr lang="es-MX" sz="1800" dirty="0" smtClean="0"/>
              <a:t>Instituto </a:t>
            </a:r>
            <a:r>
              <a:rPr lang="es-MX" sz="1800" dirty="0"/>
              <a:t>Mexicano de Contadores Públicos. (2011). Normas y Procedimientos de auditoria. México: IMCP </a:t>
            </a:r>
          </a:p>
          <a:p>
            <a:r>
              <a:rPr lang="es-MX" sz="1800" dirty="0"/>
              <a:t>Instituto Mexicano de Contadores Públicos. (2010). Normas de auditoria y Normas para atestiguar. México: IMCP </a:t>
            </a:r>
          </a:p>
          <a:p>
            <a:r>
              <a:rPr lang="es-MX" sz="1800" dirty="0"/>
              <a:t>Perdomo, A. (2008). Fundamentos de Control Interno. México: Thomson </a:t>
            </a:r>
          </a:p>
          <a:p>
            <a:r>
              <a:rPr lang="es-MX" sz="1800" dirty="0"/>
              <a:t>Santillán, J. (2006). Establecimiento de Sistemas de Control Interno. México: CENGAGE </a:t>
            </a:r>
            <a:r>
              <a:rPr lang="es-MX" sz="1800" dirty="0" err="1"/>
              <a:t>Learning</a:t>
            </a:r>
            <a:r>
              <a:rPr lang="es-MX" sz="1800" dirty="0"/>
              <a:t> Editores S.A. de C.V. </a:t>
            </a:r>
          </a:p>
          <a:p>
            <a:r>
              <a:rPr lang="es-MX" sz="1800" dirty="0"/>
              <a:t>Téllez, B. (2004). Auditoria un enfoque práctico. México: Thomson </a:t>
            </a:r>
          </a:p>
          <a:p>
            <a:r>
              <a:rPr lang="es-MX" sz="1800" dirty="0" err="1"/>
              <a:t>Whittington</a:t>
            </a:r>
            <a:r>
              <a:rPr lang="es-MX" sz="1800" dirty="0"/>
              <a:t>, R. (2005). Principios de Auditoria. México: Mc Graw Hill </a:t>
            </a:r>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51733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Í</a:t>
            </a:r>
            <a:r>
              <a:rPr lang="es-MX" dirty="0" smtClean="0"/>
              <a:t>NDICE</a:t>
            </a:r>
            <a:endParaRPr lang="es-MX" dirty="0"/>
          </a:p>
        </p:txBody>
      </p:sp>
      <p:sp>
        <p:nvSpPr>
          <p:cNvPr id="3" name="Marcador de contenido 2"/>
          <p:cNvSpPr>
            <a:spLocks noGrp="1"/>
          </p:cNvSpPr>
          <p:nvPr>
            <p:ph idx="1"/>
          </p:nvPr>
        </p:nvSpPr>
        <p:spPr/>
        <p:txBody>
          <a:bodyPr>
            <a:normAutofit fontScale="55000" lnSpcReduction="20000"/>
          </a:bodyPr>
          <a:lstStyle/>
          <a:p>
            <a:r>
              <a:rPr lang="es-MX" dirty="0"/>
              <a:t>La empresa como organización</a:t>
            </a:r>
            <a:r>
              <a:rPr lang="es-MX" dirty="0" smtClean="0"/>
              <a:t>.</a:t>
            </a:r>
          </a:p>
          <a:p>
            <a:r>
              <a:rPr lang="es-MX" dirty="0"/>
              <a:t>Diseño organizativo</a:t>
            </a:r>
            <a:r>
              <a:rPr lang="es-MX" dirty="0" smtClean="0"/>
              <a:t>.</a:t>
            </a:r>
          </a:p>
          <a:p>
            <a:r>
              <a:rPr lang="es-MX" dirty="0"/>
              <a:t>Estructura organizacional</a:t>
            </a:r>
            <a:r>
              <a:rPr lang="es-MX" dirty="0" smtClean="0"/>
              <a:t>.</a:t>
            </a:r>
          </a:p>
          <a:p>
            <a:r>
              <a:rPr lang="es-MX" dirty="0"/>
              <a:t>Componentes de la estructura organizativa formal</a:t>
            </a:r>
            <a:r>
              <a:rPr lang="es-MX" dirty="0" smtClean="0"/>
              <a:t>.</a:t>
            </a:r>
          </a:p>
          <a:p>
            <a:r>
              <a:rPr lang="es-MX" dirty="0"/>
              <a:t>Formas estructurales básicas de una organización</a:t>
            </a:r>
            <a:r>
              <a:rPr lang="es-MX" dirty="0" smtClean="0"/>
              <a:t>.</a:t>
            </a:r>
          </a:p>
          <a:p>
            <a:r>
              <a:rPr lang="es-MX" dirty="0"/>
              <a:t>Estructura Simple</a:t>
            </a:r>
            <a:r>
              <a:rPr lang="es-MX" dirty="0" smtClean="0"/>
              <a:t>.</a:t>
            </a:r>
          </a:p>
          <a:p>
            <a:r>
              <a:rPr lang="es-MX" dirty="0"/>
              <a:t>Estructura funcional</a:t>
            </a:r>
            <a:r>
              <a:rPr lang="es-MX" dirty="0" smtClean="0"/>
              <a:t>.</a:t>
            </a:r>
          </a:p>
          <a:p>
            <a:r>
              <a:rPr lang="es-MX" dirty="0"/>
              <a:t>Estructura divisional</a:t>
            </a:r>
            <a:r>
              <a:rPr lang="es-MX" dirty="0" smtClean="0"/>
              <a:t>.</a:t>
            </a:r>
          </a:p>
          <a:p>
            <a:r>
              <a:rPr lang="es-MX" dirty="0"/>
              <a:t>Estructura matricial.</a:t>
            </a:r>
          </a:p>
          <a:p>
            <a:r>
              <a:rPr lang="es-MX" dirty="0"/>
              <a:t>Organización informal.</a:t>
            </a:r>
          </a:p>
          <a:p>
            <a:r>
              <a:rPr lang="es-MX" dirty="0"/>
              <a:t>Clasificación de los organigramas.</a:t>
            </a:r>
          </a:p>
          <a:p>
            <a:endParaRPr lang="es-MX" dirty="0" smtClean="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440057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55000" lnSpcReduction="20000"/>
          </a:bodyPr>
          <a:lstStyle/>
          <a:p>
            <a:r>
              <a:rPr lang="es-MX" dirty="0" smtClean="0"/>
              <a:t>Organigrama </a:t>
            </a:r>
            <a:r>
              <a:rPr lang="es-MX" dirty="0"/>
              <a:t>estructural</a:t>
            </a:r>
            <a:r>
              <a:rPr lang="es-MX" dirty="0" smtClean="0"/>
              <a:t>.</a:t>
            </a:r>
          </a:p>
          <a:p>
            <a:r>
              <a:rPr lang="es-MX" dirty="0"/>
              <a:t>Organigrama funcional</a:t>
            </a:r>
            <a:r>
              <a:rPr lang="es-MX" dirty="0" smtClean="0"/>
              <a:t>.</a:t>
            </a:r>
          </a:p>
          <a:p>
            <a:r>
              <a:rPr lang="es-MX" dirty="0"/>
              <a:t>Organigrama Matricial</a:t>
            </a:r>
            <a:r>
              <a:rPr lang="es-MX" dirty="0" smtClean="0"/>
              <a:t>.</a:t>
            </a:r>
          </a:p>
          <a:p>
            <a:r>
              <a:rPr lang="es-MX" dirty="0"/>
              <a:t>Organigrama de integración de </a:t>
            </a:r>
            <a:r>
              <a:rPr lang="es-MX" dirty="0" smtClean="0"/>
              <a:t>puestos.</a:t>
            </a:r>
          </a:p>
          <a:p>
            <a:r>
              <a:rPr lang="es-MX" dirty="0"/>
              <a:t>Organigrama de bloque</a:t>
            </a:r>
            <a:r>
              <a:rPr lang="es-MX" dirty="0" smtClean="0"/>
              <a:t>.</a:t>
            </a:r>
          </a:p>
          <a:p>
            <a:r>
              <a:rPr lang="es-MX" dirty="0"/>
              <a:t>Organigrama circular </a:t>
            </a:r>
            <a:r>
              <a:rPr lang="es-MX" dirty="0" smtClean="0"/>
              <a:t>.</a:t>
            </a:r>
          </a:p>
          <a:p>
            <a:r>
              <a:rPr lang="es-MX" dirty="0" smtClean="0"/>
              <a:t>Control interno.</a:t>
            </a:r>
          </a:p>
          <a:p>
            <a:r>
              <a:rPr lang="es-MX" dirty="0" smtClean="0"/>
              <a:t>Elementos.</a:t>
            </a:r>
          </a:p>
          <a:p>
            <a:r>
              <a:rPr lang="es-MX" dirty="0" smtClean="0"/>
              <a:t>Políticas y procedimientos.</a:t>
            </a:r>
          </a:p>
          <a:p>
            <a:r>
              <a:rPr lang="es-MX" dirty="0" smtClean="0"/>
              <a:t>Objetivo.</a:t>
            </a:r>
          </a:p>
          <a:p>
            <a:r>
              <a:rPr lang="es-MX" dirty="0" smtClean="0"/>
              <a:t>Bibliografía</a:t>
            </a:r>
            <a:endParaRPr lang="es-MX" dirty="0"/>
          </a:p>
          <a:p>
            <a:endParaRPr lang="es-MX" dirty="0"/>
          </a:p>
        </p:txBody>
      </p:sp>
      <p:sp>
        <p:nvSpPr>
          <p:cNvPr id="4" name="Título 1"/>
          <p:cNvSpPr>
            <a:spLocks noGrp="1"/>
          </p:cNvSpPr>
          <p:nvPr>
            <p:ph type="title"/>
          </p:nvPr>
        </p:nvSpPr>
        <p:spPr/>
        <p:txBody>
          <a:bodyPr/>
          <a:lstStyle/>
          <a:p>
            <a:r>
              <a:rPr lang="es-MX" dirty="0"/>
              <a:t>Í</a:t>
            </a:r>
            <a:r>
              <a:rPr lang="es-MX" dirty="0" smtClean="0"/>
              <a:t>NDICE</a:t>
            </a:r>
            <a:endParaRPr lang="es-MX" dirty="0"/>
          </a:p>
        </p:txBody>
      </p:sp>
    </p:spTree>
    <p:extLst>
      <p:ext uri="{BB962C8B-B14F-4D97-AF65-F5344CB8AC3E}">
        <p14:creationId xmlns:p14="http://schemas.microsoft.com/office/powerpoint/2010/main" val="109299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empresa como organización.</a:t>
            </a:r>
            <a:endParaRPr lang="es-MX" dirty="0"/>
          </a:p>
        </p:txBody>
      </p:sp>
      <p:sp>
        <p:nvSpPr>
          <p:cNvPr id="3" name="Marcador de contenido 2"/>
          <p:cNvSpPr>
            <a:spLocks noGrp="1"/>
          </p:cNvSpPr>
          <p:nvPr>
            <p:ph idx="1"/>
          </p:nvPr>
        </p:nvSpPr>
        <p:spPr>
          <a:xfrm>
            <a:off x="1279558" y="2740138"/>
            <a:ext cx="9617040" cy="3880773"/>
          </a:xfrm>
        </p:spPr>
        <p:txBody>
          <a:bodyPr>
            <a:normAutofit/>
          </a:bodyPr>
          <a:lstStyle/>
          <a:p>
            <a:r>
              <a:rPr lang="es-MX" sz="2800" dirty="0" smtClean="0"/>
              <a:t>La empresa es una entidad o institución que pone en práctica la función de organizar, combinando diferentes recursos para conseguir sus objetivos.</a:t>
            </a:r>
          </a:p>
          <a:p>
            <a:endParaRPr lang="es-MX" sz="2800"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2364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Diseño organizativo.</a:t>
            </a:r>
            <a:endParaRPr lang="es-MX" dirty="0"/>
          </a:p>
        </p:txBody>
      </p:sp>
      <p:sp>
        <p:nvSpPr>
          <p:cNvPr id="3" name="Marcador de contenido 2"/>
          <p:cNvSpPr>
            <a:spLocks noGrp="1"/>
          </p:cNvSpPr>
          <p:nvPr>
            <p:ph idx="1"/>
          </p:nvPr>
        </p:nvSpPr>
        <p:spPr/>
        <p:txBody>
          <a:bodyPr>
            <a:normAutofit lnSpcReduction="10000"/>
          </a:bodyPr>
          <a:lstStyle/>
          <a:p>
            <a:r>
              <a:rPr lang="es-MX" sz="2800" dirty="0" smtClean="0"/>
              <a:t>Permite la acción o función de organizar.</a:t>
            </a:r>
          </a:p>
          <a:p>
            <a:endParaRPr lang="es-MX" sz="2800" dirty="0"/>
          </a:p>
          <a:p>
            <a:r>
              <a:rPr lang="es-MX" sz="2800" dirty="0" smtClean="0"/>
              <a:t>Es la disciplina que se ocupa de la generación y el cambio de la estructura de una organización, de manera que sea capaz de servir de soporte para la implantación de la estrategia elegida y se consigan los objetivos formulados para el conjunto de la organización.</a:t>
            </a:r>
            <a:endParaRPr lang="es-MX" sz="2800"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1091611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Estructura organizacional.</a:t>
            </a:r>
            <a:endParaRPr lang="es-MX" dirty="0"/>
          </a:p>
        </p:txBody>
      </p:sp>
      <p:sp>
        <p:nvSpPr>
          <p:cNvPr id="3" name="Marcador de contenido 2"/>
          <p:cNvSpPr>
            <a:spLocks noGrp="1"/>
          </p:cNvSpPr>
          <p:nvPr>
            <p:ph idx="1"/>
          </p:nvPr>
        </p:nvSpPr>
        <p:spPr/>
        <p:txBody>
          <a:bodyPr>
            <a:normAutofit fontScale="77500" lnSpcReduction="20000"/>
          </a:bodyPr>
          <a:lstStyle/>
          <a:p>
            <a:r>
              <a:rPr lang="es-MX" sz="2800" dirty="0" smtClean="0"/>
              <a:t>Es el eje principal sobre el cual se agrupan y ordenan los recursos.</a:t>
            </a:r>
          </a:p>
          <a:p>
            <a:endParaRPr lang="es-MX" sz="2800" dirty="0"/>
          </a:p>
          <a:p>
            <a:endParaRPr lang="es-MX" sz="2800" dirty="0" smtClean="0"/>
          </a:p>
          <a:p>
            <a:r>
              <a:rPr lang="es-MX" sz="2800" dirty="0" smtClean="0"/>
              <a:t>Principales dimensiones estructurales:</a:t>
            </a:r>
          </a:p>
          <a:p>
            <a:pPr lvl="1"/>
            <a:r>
              <a:rPr lang="es-MX" sz="2800" dirty="0" smtClean="0"/>
              <a:t>Jerarquía o puesto.</a:t>
            </a:r>
          </a:p>
          <a:p>
            <a:pPr lvl="1"/>
            <a:r>
              <a:rPr lang="es-MX" sz="2800" dirty="0" smtClean="0"/>
              <a:t>Alcance del control o numero de subordinados que dependen de una persona.</a:t>
            </a:r>
          </a:p>
          <a:p>
            <a:pPr lvl="1"/>
            <a:r>
              <a:rPr lang="es-MX" sz="2800" dirty="0" smtClean="0"/>
              <a:t>Centralización o descentralización de la toma de decisiones.</a:t>
            </a:r>
          </a:p>
          <a:p>
            <a:endParaRPr lang="es-MX" dirty="0"/>
          </a:p>
        </p:txBody>
      </p:sp>
      <p:sp>
        <p:nvSpPr>
          <p:cNvPr id="4" name="Rectángulo 3"/>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2135406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9981" y="970286"/>
            <a:ext cx="9780311" cy="1320800"/>
          </a:xfrm>
        </p:spPr>
        <p:txBody>
          <a:bodyPr>
            <a:normAutofit fontScale="90000"/>
          </a:bodyPr>
          <a:lstStyle/>
          <a:p>
            <a:r>
              <a:rPr lang="es-MX" dirty="0" smtClean="0"/>
              <a:t>Componentes de la estructura organizativa formal.</a:t>
            </a:r>
            <a:endParaRPr lang="es-MX" dirty="0"/>
          </a:p>
        </p:txBody>
      </p:sp>
      <p:pic>
        <p:nvPicPr>
          <p:cNvPr id="4" name="Marcador de posición de imagen 4" descr="Mozilla Firefox"/>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86667" y="2557463"/>
            <a:ext cx="4418665" cy="3317875"/>
          </a:xfrm>
        </p:spPr>
      </p:pic>
      <p:sp>
        <p:nvSpPr>
          <p:cNvPr id="5" name="CuadroTexto 4"/>
          <p:cNvSpPr txBox="1"/>
          <p:nvPr/>
        </p:nvSpPr>
        <p:spPr>
          <a:xfrm>
            <a:off x="899843" y="2815429"/>
            <a:ext cx="4997002" cy="523220"/>
          </a:xfrm>
          <a:prstGeom prst="rect">
            <a:avLst/>
          </a:prstGeom>
          <a:noFill/>
        </p:spPr>
        <p:txBody>
          <a:bodyPr wrap="square" rtlCol="0">
            <a:spAutoFit/>
          </a:bodyPr>
          <a:lstStyle/>
          <a:p>
            <a:r>
              <a:rPr lang="es-MX" sz="1400" dirty="0" smtClean="0"/>
              <a:t>Alta dirección: Toma de decisiones.</a:t>
            </a:r>
          </a:p>
          <a:p>
            <a:r>
              <a:rPr lang="es-MX" sz="1400" dirty="0" smtClean="0"/>
              <a:t>Responsabilidad global de la empres.</a:t>
            </a:r>
            <a:endParaRPr lang="es-MX" sz="1400" dirty="0"/>
          </a:p>
        </p:txBody>
      </p:sp>
      <p:sp>
        <p:nvSpPr>
          <p:cNvPr id="8" name="CuadroTexto 7"/>
          <p:cNvSpPr txBox="1"/>
          <p:nvPr/>
        </p:nvSpPr>
        <p:spPr>
          <a:xfrm>
            <a:off x="8655815" y="4636396"/>
            <a:ext cx="3090930" cy="738664"/>
          </a:xfrm>
          <a:prstGeom prst="rect">
            <a:avLst/>
          </a:prstGeom>
          <a:noFill/>
        </p:spPr>
        <p:txBody>
          <a:bodyPr wrap="square" rtlCol="0">
            <a:spAutoFit/>
          </a:bodyPr>
          <a:lstStyle/>
          <a:p>
            <a:r>
              <a:rPr lang="es-MX" sz="1400" dirty="0" smtClean="0"/>
              <a:t>Personal ejecutivo: Toma de decisiones.</a:t>
            </a:r>
          </a:p>
          <a:p>
            <a:r>
              <a:rPr lang="es-MX" sz="1400" dirty="0" smtClean="0"/>
              <a:t>Supervisores.</a:t>
            </a:r>
            <a:endParaRPr lang="es-MX" sz="1400" dirty="0"/>
          </a:p>
        </p:txBody>
      </p:sp>
      <p:cxnSp>
        <p:nvCxnSpPr>
          <p:cNvPr id="12" name="Conector curvado 11"/>
          <p:cNvCxnSpPr/>
          <p:nvPr/>
        </p:nvCxnSpPr>
        <p:spPr>
          <a:xfrm rot="10800000">
            <a:off x="5782615" y="4468970"/>
            <a:ext cx="2704563" cy="33485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3440805" y="5750127"/>
            <a:ext cx="4260761" cy="523220"/>
          </a:xfrm>
          <a:prstGeom prst="rect">
            <a:avLst/>
          </a:prstGeom>
          <a:noFill/>
        </p:spPr>
        <p:txBody>
          <a:bodyPr wrap="square" rtlCol="0">
            <a:spAutoFit/>
          </a:bodyPr>
          <a:lstStyle/>
          <a:p>
            <a:pPr algn="ctr"/>
            <a:r>
              <a:rPr lang="es-MX" sz="1400" dirty="0" smtClean="0"/>
              <a:t>Empleados, personal técnico, trabajadores: Directamente con la actividad principal.</a:t>
            </a:r>
            <a:endParaRPr lang="es-MX" sz="1400" dirty="0"/>
          </a:p>
        </p:txBody>
      </p:sp>
      <p:sp>
        <p:nvSpPr>
          <p:cNvPr id="14" name="CuadroTexto 13"/>
          <p:cNvSpPr txBox="1"/>
          <p:nvPr/>
        </p:nvSpPr>
        <p:spPr>
          <a:xfrm>
            <a:off x="955182" y="4018208"/>
            <a:ext cx="2485623" cy="954107"/>
          </a:xfrm>
          <a:prstGeom prst="rect">
            <a:avLst/>
          </a:prstGeom>
          <a:noFill/>
        </p:spPr>
        <p:txBody>
          <a:bodyPr wrap="square" rtlCol="0">
            <a:spAutoFit/>
          </a:bodyPr>
          <a:lstStyle/>
          <a:p>
            <a:r>
              <a:rPr lang="es-MX" sz="1400" dirty="0" smtClean="0"/>
              <a:t>Especialistas o expertos en las distintas funciones de dirección y actividad económica.</a:t>
            </a:r>
            <a:endParaRPr lang="es-MX" sz="1400" dirty="0"/>
          </a:p>
        </p:txBody>
      </p:sp>
      <p:sp>
        <p:nvSpPr>
          <p:cNvPr id="15" name="CuadroTexto 14"/>
          <p:cNvSpPr txBox="1"/>
          <p:nvPr/>
        </p:nvSpPr>
        <p:spPr>
          <a:xfrm>
            <a:off x="7859470" y="2848067"/>
            <a:ext cx="3017014" cy="738664"/>
          </a:xfrm>
          <a:prstGeom prst="rect">
            <a:avLst/>
          </a:prstGeom>
          <a:noFill/>
        </p:spPr>
        <p:txBody>
          <a:bodyPr wrap="square" rtlCol="0">
            <a:spAutoFit/>
          </a:bodyPr>
          <a:lstStyle/>
          <a:p>
            <a:r>
              <a:rPr lang="es-MX" sz="1400" dirty="0" smtClean="0"/>
              <a:t>Personal de asesoramiento y apoyo a la dirección y a los directivos intermedios y del personal ejecutivo.</a:t>
            </a:r>
            <a:endParaRPr lang="es-MX" sz="1400" dirty="0"/>
          </a:p>
        </p:txBody>
      </p:sp>
      <p:cxnSp>
        <p:nvCxnSpPr>
          <p:cNvPr id="17" name="Conector recto de flecha 16"/>
          <p:cNvCxnSpPr/>
          <p:nvPr/>
        </p:nvCxnSpPr>
        <p:spPr>
          <a:xfrm flipV="1">
            <a:off x="5422006" y="5254585"/>
            <a:ext cx="0" cy="441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V="1">
            <a:off x="3543834" y="4251555"/>
            <a:ext cx="809223" cy="6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a:off x="6978442" y="3366263"/>
            <a:ext cx="723124" cy="562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V="1">
            <a:off x="3582471" y="3075730"/>
            <a:ext cx="1560015" cy="65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ángulo 18"/>
          <p:cNvSpPr/>
          <p:nvPr/>
        </p:nvSpPr>
        <p:spPr>
          <a:xfrm>
            <a:off x="10474780" y="5915969"/>
            <a:ext cx="1045479" cy="230832"/>
          </a:xfrm>
          <a:prstGeom prst="rect">
            <a:avLst/>
          </a:prstGeom>
        </p:spPr>
        <p:txBody>
          <a:bodyPr wrap="none">
            <a:spAutoFit/>
          </a:bodyPr>
          <a:lstStyle/>
          <a:p>
            <a:r>
              <a:rPr lang="es-ES" sz="900" dirty="0" smtClean="0">
                <a:latin typeface="Georgia" pitchFamily="18" charset="0"/>
              </a:rPr>
              <a:t>Septiembre </a:t>
            </a:r>
            <a:r>
              <a:rPr lang="es-ES" sz="900" dirty="0">
                <a:latin typeface="Georgia" pitchFamily="18" charset="0"/>
              </a:rPr>
              <a:t>2016</a:t>
            </a:r>
            <a:endParaRPr lang="es-MX" sz="900" dirty="0"/>
          </a:p>
        </p:txBody>
      </p:sp>
      <p:pic>
        <p:nvPicPr>
          <p:cNvPr id="21" name="Picture 4"/>
          <p:cNvPicPr>
            <a:picLocks noChangeAspect="1" noChangeArrowheads="1"/>
          </p:cNvPicPr>
          <p:nvPr/>
        </p:nvPicPr>
        <p:blipFill>
          <a:blip r:embed="rId3" cstate="print"/>
          <a:srcRect/>
          <a:stretch>
            <a:fillRect/>
          </a:stretch>
        </p:blipFill>
        <p:spPr bwMode="auto">
          <a:xfrm>
            <a:off x="11659803" y="3219717"/>
            <a:ext cx="369065" cy="369823"/>
          </a:xfrm>
          <a:prstGeom prst="rect">
            <a:avLst/>
          </a:prstGeom>
          <a:noFill/>
          <a:ln w="9525">
            <a:noFill/>
            <a:miter lim="800000"/>
            <a:headEnd/>
            <a:tailEnd/>
          </a:ln>
        </p:spPr>
      </p:pic>
    </p:spTree>
    <p:extLst>
      <p:ext uri="{BB962C8B-B14F-4D97-AF65-F5344CB8AC3E}">
        <p14:creationId xmlns:p14="http://schemas.microsoft.com/office/powerpoint/2010/main" val="36231580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831</TotalTime>
  <Words>1424</Words>
  <Application>Microsoft Office PowerPoint</Application>
  <PresentationFormat>Panorámica</PresentationFormat>
  <Paragraphs>162</Paragraphs>
  <Slides>35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Calibri</vt:lpstr>
      <vt:lpstr>Garamond</vt:lpstr>
      <vt:lpstr>Georgia</vt:lpstr>
      <vt:lpstr>Wingdings</vt:lpstr>
      <vt:lpstr>Orgánico</vt:lpstr>
      <vt:lpstr>Presentación de PowerPoint</vt:lpstr>
      <vt:lpstr>JUSTIFICACIÓN</vt:lpstr>
      <vt:lpstr>OBJETIVO</vt:lpstr>
      <vt:lpstr>ÍNDICE</vt:lpstr>
      <vt:lpstr>ÍNDICE</vt:lpstr>
      <vt:lpstr>La empresa como organización.</vt:lpstr>
      <vt:lpstr>Diseño organizativo.</vt:lpstr>
      <vt:lpstr>Estructura organizacional.</vt:lpstr>
      <vt:lpstr>Componentes de la estructura organizativa formal.</vt:lpstr>
      <vt:lpstr>Formas estructurales básicas de una organización.</vt:lpstr>
      <vt:lpstr>Estructura Simple.</vt:lpstr>
      <vt:lpstr>Estructura funcional.</vt:lpstr>
      <vt:lpstr>Estructura funcional</vt:lpstr>
      <vt:lpstr>Estructura divisional.</vt:lpstr>
      <vt:lpstr>Estructura matricial.</vt:lpstr>
      <vt:lpstr>Estructura de trébol.</vt:lpstr>
      <vt:lpstr>Organización informal.</vt:lpstr>
      <vt:lpstr>Organización informal.</vt:lpstr>
      <vt:lpstr>Clasificación de los organigramas.</vt:lpstr>
      <vt:lpstr>Organigrama estructural.</vt:lpstr>
      <vt:lpstr>Organigrama funcional.</vt:lpstr>
      <vt:lpstr>Organigrama funcional.</vt:lpstr>
      <vt:lpstr>Organigrama Matricial.</vt:lpstr>
      <vt:lpstr>Organigrama Matricial.</vt:lpstr>
      <vt:lpstr>Organigrama de integración de puestos .</vt:lpstr>
      <vt:lpstr>Organigrama de integración de puestos .</vt:lpstr>
      <vt:lpstr>Organigrama de bloque.</vt:lpstr>
      <vt:lpstr>Organigrama de bloque .</vt:lpstr>
      <vt:lpstr>Organigrama circular .</vt:lpstr>
      <vt:lpstr>Organigrama circular .</vt:lpstr>
      <vt:lpstr>Control Interno.</vt:lpstr>
      <vt:lpstr>Elementos</vt:lpstr>
      <vt:lpstr>Políticas y procedimientos.</vt:lpstr>
      <vt:lpstr>Objetivo.</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lizbeth sandoval juarez</dc:creator>
  <cp:lastModifiedBy>PC_DULCE</cp:lastModifiedBy>
  <cp:revision>47</cp:revision>
  <dcterms:created xsi:type="dcterms:W3CDTF">2016-08-15T00:46:07Z</dcterms:created>
  <dcterms:modified xsi:type="dcterms:W3CDTF">2016-10-13T00:10:45Z</dcterms:modified>
</cp:coreProperties>
</file>