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89" r:id="rId3"/>
    <p:sldId id="290" r:id="rId4"/>
    <p:sldId id="258" r:id="rId5"/>
    <p:sldId id="292" r:id="rId6"/>
    <p:sldId id="291" r:id="rId7"/>
    <p:sldId id="259" r:id="rId8"/>
    <p:sldId id="260" r:id="rId9"/>
    <p:sldId id="261" r:id="rId10"/>
    <p:sldId id="262" r:id="rId11"/>
    <p:sldId id="263" r:id="rId12"/>
    <p:sldId id="264" r:id="rId13"/>
    <p:sldId id="295" r:id="rId14"/>
    <p:sldId id="296" r:id="rId15"/>
    <p:sldId id="297" r:id="rId16"/>
    <p:sldId id="298" r:id="rId17"/>
    <p:sldId id="299" r:id="rId18"/>
    <p:sldId id="265" r:id="rId19"/>
    <p:sldId id="266" r:id="rId20"/>
    <p:sldId id="267" r:id="rId21"/>
    <p:sldId id="268" r:id="rId22"/>
    <p:sldId id="269" r:id="rId23"/>
    <p:sldId id="271" r:id="rId24"/>
    <p:sldId id="272" r:id="rId25"/>
    <p:sldId id="300" r:id="rId26"/>
    <p:sldId id="273" r:id="rId27"/>
    <p:sldId id="274" r:id="rId28"/>
    <p:sldId id="279" r:id="rId29"/>
    <p:sldId id="302" r:id="rId30"/>
    <p:sldId id="276" r:id="rId31"/>
    <p:sldId id="278" r:id="rId32"/>
    <p:sldId id="303" r:id="rId33"/>
    <p:sldId id="270" r:id="rId34"/>
    <p:sldId id="294" r:id="rId35"/>
    <p:sldId id="293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4E7739"/>
    <a:srgbClr val="657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97" autoAdjust="0"/>
  </p:normalViewPr>
  <p:slideViewPr>
    <p:cSldViewPr>
      <p:cViewPr varScale="1">
        <p:scale>
          <a:sx n="67" d="100"/>
          <a:sy n="67" d="100"/>
        </p:scale>
        <p:origin x="-117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A071A-5AFD-4098-9BB8-8D9930464299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9A8FD-983E-49B4-8C19-C21F3E10B0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287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9A8FD-983E-49B4-8C19-C21F3E10B0B7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1074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6458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1094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279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125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7150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8797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6489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9012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1617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6788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2595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D7767-F4B1-471D-835A-EA8DFA86FEC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39584-A3A4-41F5-AADE-0E5C3496A3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749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9856" y="3255119"/>
            <a:ext cx="7772400" cy="1470025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tx2">
                    <a:lumMod val="75000"/>
                  </a:schemeClr>
                </a:solidFill>
              </a:rPr>
              <a:t>Unidad de aprendizaje: Algoritmos de clasificación</a:t>
            </a:r>
            <a:endParaRPr lang="es-MX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483768" y="5661248"/>
            <a:ext cx="6400800" cy="622920"/>
          </a:xfrm>
        </p:spPr>
        <p:txBody>
          <a:bodyPr/>
          <a:lstStyle/>
          <a:p>
            <a:pPr algn="r"/>
            <a:r>
              <a:rPr lang="es-MX" dirty="0" smtClean="0">
                <a:solidFill>
                  <a:schemeClr val="tx1"/>
                </a:solidFill>
              </a:rPr>
              <a:t>Dra. Rosa María Rodríguez Aguilar</a:t>
            </a:r>
          </a:p>
          <a:p>
            <a:pPr algn="r"/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7" y="0"/>
            <a:ext cx="9121583" cy="181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2 Subtítulo"/>
          <p:cNvSpPr txBox="1">
            <a:spLocks/>
          </p:cNvSpPr>
          <p:nvPr/>
        </p:nvSpPr>
        <p:spPr>
          <a:xfrm>
            <a:off x="971600" y="4725144"/>
            <a:ext cx="7120880" cy="6229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Tema: Aprendizaje Automático (continuación)</a:t>
            </a:r>
            <a:endParaRPr lang="es-MX" dirty="0"/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1515616" y="2420888"/>
            <a:ext cx="6400800" cy="6229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600" b="1" dirty="0" smtClean="0">
                <a:solidFill>
                  <a:schemeClr val="accent3">
                    <a:lumMod val="50000"/>
                  </a:schemeClr>
                </a:solidFill>
              </a:rPr>
              <a:t>Ingeniería en Sistemas Inteligentes</a:t>
            </a:r>
          </a:p>
          <a:p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4716016" y="1231047"/>
            <a:ext cx="360040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200" dirty="0">
                <a:solidFill>
                  <a:srgbClr val="4E773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Unidad Académica Profesional Nezahualcóyotl</a:t>
            </a:r>
          </a:p>
        </p:txBody>
      </p:sp>
    </p:spTree>
    <p:extLst>
      <p:ext uri="{BB962C8B-B14F-4D97-AF65-F5344CB8AC3E}">
        <p14:creationId xmlns:p14="http://schemas.microsoft.com/office/powerpoint/2010/main" val="423163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Ejemplo de árboles de decisión (2)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49144"/>
            <a:ext cx="8568952" cy="534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700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Tarea de clasificación para el árbol de decisión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7"/>
            <a:ext cx="4013025" cy="2704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565" y="1412777"/>
            <a:ext cx="43148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886400" y="1490007"/>
            <a:ext cx="12058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b="1" dirty="0"/>
              <a:t>Algoritmo de</a:t>
            </a:r>
          </a:p>
          <a:p>
            <a:pPr algn="ctr"/>
            <a:r>
              <a:rPr lang="es-MX" sz="1400" b="1" dirty="0"/>
              <a:t>inducción del</a:t>
            </a:r>
          </a:p>
          <a:p>
            <a:pPr algn="ctr"/>
            <a:r>
              <a:rPr lang="es-MX" sz="1400" b="1" dirty="0"/>
              <a:t>árbol</a:t>
            </a:r>
            <a:endParaRPr lang="es-MX" sz="1400" dirty="0"/>
          </a:p>
        </p:txBody>
      </p:sp>
      <p:sp>
        <p:nvSpPr>
          <p:cNvPr id="6" name="5 Rectángulo"/>
          <p:cNvSpPr/>
          <p:nvPr/>
        </p:nvSpPr>
        <p:spPr>
          <a:xfrm>
            <a:off x="5814392" y="3028631"/>
            <a:ext cx="1349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Aprendizaje</a:t>
            </a:r>
          </a:p>
          <a:p>
            <a:r>
              <a:rPr lang="es-MX" b="1" dirty="0"/>
              <a:t>Del Modelo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7812360" y="3933056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Modelo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5886400" y="4279260"/>
            <a:ext cx="1349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Aplicación</a:t>
            </a:r>
          </a:p>
          <a:p>
            <a:r>
              <a:rPr lang="es-MX" b="1" dirty="0"/>
              <a:t>Del Modelo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7791480" y="4510861"/>
            <a:ext cx="11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Árbol de</a:t>
            </a:r>
          </a:p>
          <a:p>
            <a:r>
              <a:rPr lang="es-MX" b="1" dirty="0"/>
              <a:t>decisión</a:t>
            </a:r>
            <a:endParaRPr lang="es-MX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98" y="4834026"/>
            <a:ext cx="3097514" cy="1331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744689" y="4149080"/>
            <a:ext cx="2833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Conjunto de entrenamiento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1695239" y="6187834"/>
            <a:ext cx="2084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Conjunto de prueba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7574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Aplicación del modelo a los datos de </a:t>
            </a:r>
            <a:r>
              <a:rPr lang="es-MX" dirty="0" smtClean="0">
                <a:solidFill>
                  <a:srgbClr val="002060"/>
                </a:solidFill>
              </a:rPr>
              <a:t>prueba1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2" y="1540570"/>
            <a:ext cx="8664528" cy="491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Aplicación del modelo a los datos de </a:t>
            </a:r>
            <a:r>
              <a:rPr lang="es-MX" dirty="0" smtClean="0">
                <a:solidFill>
                  <a:srgbClr val="002060"/>
                </a:solidFill>
              </a:rPr>
              <a:t>prueba2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43" y="1531045"/>
            <a:ext cx="8841053" cy="5037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 de flecha"/>
          <p:cNvCxnSpPr/>
          <p:nvPr/>
        </p:nvCxnSpPr>
        <p:spPr>
          <a:xfrm flipV="1">
            <a:off x="2645519" y="2276872"/>
            <a:ext cx="2214513" cy="936104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10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Aplicación del modelo a los datos de </a:t>
            </a:r>
            <a:r>
              <a:rPr lang="es-MX" dirty="0" smtClean="0">
                <a:solidFill>
                  <a:srgbClr val="002060"/>
                </a:solidFill>
              </a:rPr>
              <a:t>prueba3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11" y="1502470"/>
            <a:ext cx="8900385" cy="516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199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Aplicación del modelo a los datos de </a:t>
            </a:r>
            <a:r>
              <a:rPr lang="es-MX" dirty="0" smtClean="0">
                <a:solidFill>
                  <a:srgbClr val="002060"/>
                </a:solidFill>
              </a:rPr>
              <a:t>prueba4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97" y="1468562"/>
            <a:ext cx="8573375" cy="498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4 Conector recto de flecha"/>
          <p:cNvCxnSpPr/>
          <p:nvPr/>
        </p:nvCxnSpPr>
        <p:spPr>
          <a:xfrm flipV="1">
            <a:off x="3491880" y="2276872"/>
            <a:ext cx="1224136" cy="1440160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7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Aplicación del modelo a los datos de </a:t>
            </a:r>
            <a:r>
              <a:rPr lang="es-MX" dirty="0" smtClean="0">
                <a:solidFill>
                  <a:srgbClr val="002060"/>
                </a:solidFill>
              </a:rPr>
              <a:t>prueba5</a:t>
            </a:r>
            <a:endParaRPr lang="es-MX" dirty="0">
              <a:solidFill>
                <a:srgbClr val="002060"/>
              </a:solidFill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 flipV="1">
            <a:off x="3491880" y="2276872"/>
            <a:ext cx="1224136" cy="1440160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607815"/>
            <a:ext cx="8496944" cy="4976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17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Aplicación del modelo a los datos de </a:t>
            </a:r>
            <a:r>
              <a:rPr lang="es-MX" dirty="0" smtClean="0">
                <a:solidFill>
                  <a:srgbClr val="002060"/>
                </a:solidFill>
              </a:rPr>
              <a:t>prueba6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32" y="1556792"/>
            <a:ext cx="8574240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433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Inducción de árboles de decisión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07136"/>
            <a:ext cx="8280920" cy="5472608"/>
          </a:xfrm>
        </p:spPr>
        <p:txBody>
          <a:bodyPr>
            <a:normAutofit/>
          </a:bodyPr>
          <a:lstStyle/>
          <a:p>
            <a:r>
              <a:rPr lang="es-MX" sz="3600" dirty="0"/>
              <a:t>Varios algoritmos:</a:t>
            </a:r>
          </a:p>
          <a:p>
            <a:pPr lvl="1">
              <a:spcBef>
                <a:spcPts val="1200"/>
              </a:spcBef>
            </a:pPr>
            <a:r>
              <a:rPr lang="es-MX" dirty="0" smtClean="0"/>
              <a:t>Algoritmo </a:t>
            </a:r>
            <a:r>
              <a:rPr lang="es-MX" dirty="0"/>
              <a:t>de </a:t>
            </a:r>
            <a:r>
              <a:rPr lang="es-MX" dirty="0" err="1"/>
              <a:t>Hunt</a:t>
            </a:r>
            <a:endParaRPr lang="es-MX" dirty="0"/>
          </a:p>
          <a:p>
            <a:pPr lvl="1">
              <a:spcBef>
                <a:spcPts val="1200"/>
              </a:spcBef>
            </a:pPr>
            <a:r>
              <a:rPr lang="es-MX" dirty="0" smtClean="0"/>
              <a:t>ID3</a:t>
            </a:r>
            <a:endParaRPr lang="es-MX" dirty="0"/>
          </a:p>
          <a:p>
            <a:pPr lvl="1">
              <a:spcBef>
                <a:spcPts val="1200"/>
              </a:spcBef>
            </a:pPr>
            <a:r>
              <a:rPr lang="es-MX" dirty="0" smtClean="0"/>
              <a:t>C4.5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817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Estructura general del algoritmo de </a:t>
            </a:r>
            <a:r>
              <a:rPr lang="es-MX" dirty="0" err="1">
                <a:solidFill>
                  <a:srgbClr val="002060"/>
                </a:solidFill>
              </a:rPr>
              <a:t>Hunt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07136"/>
            <a:ext cx="5760640" cy="5472608"/>
          </a:xfrm>
        </p:spPr>
        <p:txBody>
          <a:bodyPr>
            <a:normAutofit fontScale="70000" lnSpcReduction="20000"/>
          </a:bodyPr>
          <a:lstStyle/>
          <a:p>
            <a:r>
              <a:rPr lang="es-MX" sz="3800" dirty="0"/>
              <a:t>Sea </a:t>
            </a:r>
            <a:r>
              <a:rPr lang="es-MX" sz="3800" dirty="0" err="1"/>
              <a:t>Dt</a:t>
            </a:r>
            <a:r>
              <a:rPr lang="es-MX" sz="3800" dirty="0"/>
              <a:t> el conjunto de registros </a:t>
            </a:r>
            <a:r>
              <a:rPr lang="es-MX" sz="3800" dirty="0" smtClean="0"/>
              <a:t>de entrenamiento </a:t>
            </a:r>
            <a:r>
              <a:rPr lang="es-MX" sz="3800" dirty="0"/>
              <a:t>que se asocian al </a:t>
            </a:r>
            <a:r>
              <a:rPr lang="es-MX" sz="3800" dirty="0" smtClean="0"/>
              <a:t>nodo </a:t>
            </a:r>
            <a:r>
              <a:rPr lang="es-MX" sz="3800" i="1" dirty="0" smtClean="0"/>
              <a:t>t</a:t>
            </a:r>
            <a:r>
              <a:rPr lang="es-MX" sz="3800" i="1" dirty="0"/>
              <a:t>; </a:t>
            </a:r>
            <a:r>
              <a:rPr lang="es-MX" sz="3800" dirty="0"/>
              <a:t>y={y1, y2,…</a:t>
            </a:r>
            <a:r>
              <a:rPr lang="es-MX" sz="3800" dirty="0" err="1"/>
              <a:t>yc</a:t>
            </a:r>
            <a:r>
              <a:rPr lang="es-MX" sz="3800" dirty="0"/>
              <a:t>} las etiquetas de clase</a:t>
            </a:r>
          </a:p>
          <a:p>
            <a:endParaRPr lang="es-MX" sz="3800" dirty="0"/>
          </a:p>
          <a:p>
            <a:r>
              <a:rPr lang="es-MX" sz="3800" dirty="0" smtClean="0"/>
              <a:t>Procedimiento</a:t>
            </a:r>
            <a:endParaRPr lang="es-MX" sz="3800" dirty="0"/>
          </a:p>
          <a:p>
            <a:pPr lvl="1"/>
            <a:r>
              <a:rPr lang="es-MX" dirty="0" smtClean="0"/>
              <a:t>Si </a:t>
            </a:r>
            <a:r>
              <a:rPr lang="es-MX" dirty="0" err="1"/>
              <a:t>Dt</a:t>
            </a:r>
            <a:r>
              <a:rPr lang="es-MX" dirty="0"/>
              <a:t> contiene registros que pertenecen </a:t>
            </a:r>
            <a:r>
              <a:rPr lang="es-MX" dirty="0" smtClean="0"/>
              <a:t>a la </a:t>
            </a:r>
            <a:r>
              <a:rPr lang="es-MX" dirty="0"/>
              <a:t>misma clase </a:t>
            </a:r>
            <a:r>
              <a:rPr lang="es-MX" dirty="0" err="1"/>
              <a:t>yt</a:t>
            </a:r>
            <a:r>
              <a:rPr lang="es-MX" dirty="0"/>
              <a:t>, entonces t es un </a:t>
            </a:r>
            <a:r>
              <a:rPr lang="es-MX" dirty="0" smtClean="0"/>
              <a:t>nodo hoja </a:t>
            </a:r>
            <a:r>
              <a:rPr lang="es-MX" dirty="0"/>
              <a:t>etiquetado como </a:t>
            </a:r>
            <a:r>
              <a:rPr lang="es-MX" dirty="0" err="1"/>
              <a:t>yt</a:t>
            </a:r>
            <a:endParaRPr lang="es-MX" dirty="0"/>
          </a:p>
          <a:p>
            <a:pPr lvl="1"/>
            <a:r>
              <a:rPr lang="es-MX" dirty="0" smtClean="0"/>
              <a:t>Si </a:t>
            </a:r>
            <a:r>
              <a:rPr lang="es-MX" dirty="0" err="1"/>
              <a:t>Dt</a:t>
            </a:r>
            <a:r>
              <a:rPr lang="es-MX" dirty="0"/>
              <a:t> es un conjunto vacío, entonces t </a:t>
            </a:r>
            <a:r>
              <a:rPr lang="es-MX" dirty="0" smtClean="0"/>
              <a:t>es un </a:t>
            </a:r>
            <a:r>
              <a:rPr lang="es-MX" dirty="0"/>
              <a:t>nodo hoja etiquetado por la clase </a:t>
            </a:r>
            <a:r>
              <a:rPr lang="es-MX" dirty="0" smtClean="0"/>
              <a:t>por </a:t>
            </a:r>
            <a:r>
              <a:rPr lang="es-MX" i="1" dirty="0" smtClean="0"/>
              <a:t>default</a:t>
            </a:r>
            <a:r>
              <a:rPr lang="es-MX" i="1" dirty="0"/>
              <a:t>, </a:t>
            </a:r>
            <a:r>
              <a:rPr lang="es-MX" dirty="0"/>
              <a:t>yd</a:t>
            </a:r>
          </a:p>
          <a:p>
            <a:pPr lvl="1"/>
            <a:r>
              <a:rPr lang="es-MX" dirty="0" smtClean="0"/>
              <a:t>Si </a:t>
            </a:r>
            <a:r>
              <a:rPr lang="es-MX" dirty="0" err="1"/>
              <a:t>Dt</a:t>
            </a:r>
            <a:r>
              <a:rPr lang="es-MX" dirty="0"/>
              <a:t> contiene registros que pertenecen </a:t>
            </a:r>
            <a:r>
              <a:rPr lang="es-MX" dirty="0" smtClean="0"/>
              <a:t>a más </a:t>
            </a:r>
            <a:r>
              <a:rPr lang="es-MX" dirty="0"/>
              <a:t>de una clase:</a:t>
            </a:r>
          </a:p>
          <a:p>
            <a:pPr lvl="2"/>
            <a:r>
              <a:rPr lang="es-MX" dirty="0" smtClean="0"/>
              <a:t>usar </a:t>
            </a:r>
            <a:r>
              <a:rPr lang="es-MX" dirty="0"/>
              <a:t>una prueba de atributo para separar </a:t>
            </a:r>
            <a:r>
              <a:rPr lang="es-MX" dirty="0" smtClean="0"/>
              <a:t>los datos </a:t>
            </a:r>
            <a:r>
              <a:rPr lang="es-MX" dirty="0"/>
              <a:t>en subconjuntos más pequeños</a:t>
            </a:r>
          </a:p>
          <a:p>
            <a:pPr lvl="2"/>
            <a:r>
              <a:rPr lang="es-MX" dirty="0" smtClean="0"/>
              <a:t>Aplicar </a:t>
            </a:r>
            <a:r>
              <a:rPr lang="es-MX" dirty="0"/>
              <a:t>recursivamente el </a:t>
            </a:r>
            <a:r>
              <a:rPr lang="es-MX" dirty="0" smtClean="0"/>
              <a:t>procedimiento para </a:t>
            </a:r>
            <a:r>
              <a:rPr lang="es-MX" dirty="0"/>
              <a:t>los subconjuntos</a:t>
            </a:r>
          </a:p>
          <a:p>
            <a:endParaRPr lang="es-MX" dirty="0"/>
          </a:p>
          <a:p>
            <a:pPr marL="0" indent="0">
              <a:buNone/>
            </a:pPr>
            <a:endParaRPr lang="es-MX" sz="2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340769"/>
            <a:ext cx="2967907" cy="2952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693" y="4583384"/>
            <a:ext cx="2442718" cy="172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12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23528" y="620688"/>
            <a:ext cx="8568952" cy="610078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endParaRPr lang="es-MX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4294967295"/>
          </p:nvPr>
        </p:nvSpPr>
        <p:spPr>
          <a:xfrm>
            <a:off x="361442" y="1029072"/>
            <a:ext cx="4246562" cy="600032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MX" altLang="es-MX" sz="1800" dirty="0" smtClean="0"/>
              <a:t>Dr. en D. Jorge Olvera García 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s-MX" altLang="es-MX" sz="1800" b="1" dirty="0" smtClean="0"/>
              <a:t>	Rector</a:t>
            </a:r>
            <a:r>
              <a:rPr lang="es-MX" altLang="es-MX" sz="1800" dirty="0" smtClean="0"/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MX" altLang="es-MX" sz="1800" dirty="0" err="1" smtClean="0"/>
              <a:t>Dr</a:t>
            </a:r>
            <a:r>
              <a:rPr lang="es-MX" altLang="es-MX" sz="1800" dirty="0" smtClean="0"/>
              <a:t> Alfredo Barrera Baca 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s-MX" altLang="es-MX" sz="1800" b="1" dirty="0" smtClean="0"/>
              <a:t>	Secretario de docencia</a:t>
            </a:r>
            <a:r>
              <a:rPr lang="es-MX" altLang="es-MX" sz="1800" dirty="0" smtClean="0"/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MX" altLang="es-MX" sz="1800" dirty="0" smtClean="0"/>
              <a:t>Dra. Ángeles Ma. Del Rosario Pérez Bernal</a:t>
            </a:r>
            <a:br>
              <a:rPr lang="es-MX" altLang="es-MX" sz="1800" dirty="0" smtClean="0"/>
            </a:br>
            <a:r>
              <a:rPr lang="es-MX" altLang="es-MX" sz="1800" b="1" dirty="0" smtClean="0"/>
              <a:t>Secretaria de Investigación y Estudios Avanzados</a:t>
            </a:r>
            <a:r>
              <a:rPr lang="es-MX" altLang="es-MX" sz="1800" dirty="0" smtClean="0"/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_tradnl" altLang="es-MX" sz="1800" dirty="0" smtClean="0"/>
              <a:t>Mtro. José Benjamín Bernal Suárez</a:t>
            </a:r>
            <a:endParaRPr lang="es-MX" altLang="es-MX" sz="1800" dirty="0" smtClean="0"/>
          </a:p>
          <a:p>
            <a:pPr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s-MX" altLang="es-MX" sz="1800" b="1" dirty="0" smtClean="0"/>
              <a:t>	Secretario de Rectoría</a:t>
            </a:r>
            <a:r>
              <a:rPr lang="es-MX" altLang="es-MX" sz="1800" dirty="0" smtClean="0"/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MX" altLang="es-MX" sz="1800" dirty="0" smtClean="0"/>
              <a:t>Mtra. </a:t>
            </a:r>
            <a:r>
              <a:rPr lang="es-MX" altLang="es-MX" sz="1800" dirty="0" err="1" smtClean="0"/>
              <a:t>Ivett</a:t>
            </a:r>
            <a:r>
              <a:rPr lang="es-MX" altLang="es-MX" sz="1800" dirty="0" smtClean="0"/>
              <a:t> Tinoco García 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s-MX" altLang="es-MX" sz="1800" b="1" dirty="0" smtClean="0"/>
              <a:t>	Secretaria de Difusión Cultural</a:t>
            </a:r>
            <a:r>
              <a:rPr lang="es-MX" altLang="es-MX" sz="1800" dirty="0" smtClean="0"/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MX" altLang="es-MX" sz="1800" dirty="0" smtClean="0"/>
              <a:t>Mtro. Ricardo Joya Cepeda 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s-MX" altLang="es-MX" sz="1800" b="1" dirty="0" smtClean="0"/>
              <a:t>	Secretario de Extensión y Vinculación</a:t>
            </a:r>
            <a:r>
              <a:rPr lang="es-MX" altLang="es-MX" sz="1800" dirty="0" smtClean="0"/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MX" altLang="es-MX" sz="1800" dirty="0" smtClean="0"/>
              <a:t>Mtro. Javier González Martínez 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s-MX" altLang="es-MX" sz="1800" b="1" dirty="0" smtClean="0"/>
              <a:t>	Secretario de administración</a:t>
            </a:r>
            <a:r>
              <a:rPr lang="es-MX" altLang="es-MX" sz="1800" dirty="0" smtClean="0"/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_tradnl" altLang="es-MX" sz="1800" dirty="0" smtClean="0"/>
              <a:t>Dr. Manuel Hernández Luna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s-ES_tradnl" altLang="es-MX" sz="1800" dirty="0" smtClean="0"/>
              <a:t>  </a:t>
            </a:r>
            <a:r>
              <a:rPr lang="es-MX" altLang="es-MX" sz="1800" b="1" dirty="0" smtClean="0"/>
              <a:t>  Secretario de Planeación y Desarrollo Institucional</a:t>
            </a:r>
            <a:r>
              <a:rPr lang="es-MX" altLang="es-MX" sz="1800" dirty="0" smtClean="0"/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MX" altLang="es-MX" sz="1800" dirty="0" smtClean="0"/>
              <a:t>Dr. Hiram Raúl Piña </a:t>
            </a:r>
            <a:r>
              <a:rPr lang="es-MX" altLang="es-MX" sz="1800" dirty="0" err="1" smtClean="0"/>
              <a:t>Libien</a:t>
            </a:r>
            <a:r>
              <a:rPr lang="es-MX" altLang="es-MX" sz="1800" b="1" dirty="0" smtClean="0"/>
              <a:t/>
            </a:r>
            <a:br>
              <a:rPr lang="es-MX" altLang="es-MX" sz="1800" b="1" dirty="0" smtClean="0"/>
            </a:br>
            <a:r>
              <a:rPr lang="es-MX" altLang="es-MX" sz="1800" b="1" dirty="0" smtClean="0"/>
              <a:t>Abogado General</a:t>
            </a:r>
            <a:r>
              <a:rPr lang="es-MX" altLang="es-MX" sz="1800" dirty="0" smtClean="0"/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_tradnl" altLang="es-MX" sz="1600" dirty="0" smtClean="0"/>
              <a:t>Lic. en Com. Juan Portilla Estrada 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s-MX" altLang="es-MX" sz="1600" b="1" dirty="0" smtClean="0"/>
              <a:t>    Director General de Comunicación Universitaria </a:t>
            </a:r>
            <a:r>
              <a:rPr lang="es-MX" altLang="es-MX" sz="1600" dirty="0" smtClean="0"/>
              <a:t> </a:t>
            </a:r>
          </a:p>
          <a:p>
            <a:pPr>
              <a:buFontTx/>
              <a:buNone/>
            </a:pPr>
            <a:r>
              <a:rPr lang="es-MX" altLang="es-MX" sz="1400" dirty="0" smtClean="0"/>
              <a:t> 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827584" y="620688"/>
            <a:ext cx="2520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MX" sz="1400" b="1" dirty="0">
                <a:latin typeface="Calibri" pitchFamily="34" charset="0"/>
                <a:cs typeface="Arial" charset="0"/>
              </a:rPr>
              <a:t>DIRECTORIO UAEM</a:t>
            </a: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4641805" y="620688"/>
            <a:ext cx="4284662" cy="610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500" b="1" dirty="0">
                <a:latin typeface="Calibri" pitchFamily="34" charset="0"/>
                <a:cs typeface="Arial" charset="0"/>
              </a:rPr>
              <a:t>DIRECTORIO DE LA UAP-NEZAHUALCÓYOTL </a:t>
            </a:r>
            <a:r>
              <a:rPr lang="es-MX" altLang="es-MX" sz="1500" dirty="0">
                <a:latin typeface="Calibri" pitchFamily="34" charset="0"/>
                <a:cs typeface="Arial" charset="0"/>
              </a:rPr>
              <a:t> 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dirty="0">
                <a:latin typeface="Calibri" pitchFamily="34" charset="0"/>
                <a:cs typeface="Arial" charset="0"/>
              </a:rPr>
              <a:t>Mtro. en E.U.R. Héctor Campos Alanís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b="1" dirty="0">
                <a:latin typeface="Calibri" pitchFamily="34" charset="0"/>
                <a:cs typeface="Arial" charset="0"/>
              </a:rPr>
              <a:t>Coordinador</a:t>
            </a:r>
            <a:r>
              <a:rPr lang="es-MX" altLang="es-MX" sz="15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dirty="0">
                <a:latin typeface="Calibri" pitchFamily="34" charset="0"/>
                <a:cs typeface="Arial" charset="0"/>
              </a:rPr>
              <a:t>Dr. Darío Ibarra Zavala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b="1" dirty="0">
                <a:latin typeface="Calibri" pitchFamily="34" charset="0"/>
                <a:cs typeface="Arial" charset="0"/>
              </a:rPr>
              <a:t>Subdirector Académico</a:t>
            </a:r>
            <a:r>
              <a:rPr lang="es-MX" altLang="es-MX" sz="15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dirty="0">
                <a:latin typeface="Calibri" pitchFamily="34" charset="0"/>
                <a:cs typeface="Arial" charset="0"/>
              </a:rPr>
              <a:t>Lic.  Alfredo Ríos Flores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b="1" dirty="0">
                <a:latin typeface="Calibri" pitchFamily="34" charset="0"/>
                <a:cs typeface="Arial" charset="0"/>
              </a:rPr>
              <a:t>Subdirector Administrativo</a:t>
            </a:r>
            <a:r>
              <a:rPr lang="es-MX" altLang="es-MX" sz="15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dirty="0">
                <a:latin typeface="Calibri" pitchFamily="34" charset="0"/>
                <a:cs typeface="Arial" charset="0"/>
              </a:rPr>
              <a:t>Dra. en C.S. María Luisa Quintero Soto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b="1" dirty="0">
                <a:latin typeface="Calibri" pitchFamily="34" charset="0"/>
                <a:cs typeface="Arial" charset="0"/>
              </a:rPr>
              <a:t>Coordinadora de Investigación y Estudios Avanzados</a:t>
            </a:r>
            <a:r>
              <a:rPr lang="es-MX" altLang="es-MX" sz="15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dirty="0">
                <a:latin typeface="Calibri" pitchFamily="34" charset="0"/>
                <a:cs typeface="Arial" charset="0"/>
              </a:rPr>
              <a:t>Lic. en A. Víctor Manuel Durán López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b="1" dirty="0">
                <a:latin typeface="Calibri" pitchFamily="34" charset="0"/>
                <a:cs typeface="Arial" charset="0"/>
              </a:rPr>
              <a:t>Jefe de Planeación y Desarrollo Institucional</a:t>
            </a:r>
            <a:r>
              <a:rPr lang="es-MX" altLang="es-MX" sz="15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dirty="0">
                <a:latin typeface="Calibri" pitchFamily="34" charset="0"/>
                <a:cs typeface="Arial" charset="0"/>
              </a:rPr>
              <a:t>Dr.  Rafael Alberto Durán Duarte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b="1" dirty="0">
                <a:latin typeface="Calibri" pitchFamily="34" charset="0"/>
                <a:cs typeface="Arial" charset="0"/>
              </a:rPr>
              <a:t>Coordinador de la Lic. en Comercio Internacional</a:t>
            </a:r>
            <a:r>
              <a:rPr lang="es-MX" altLang="es-MX" sz="15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dirty="0">
                <a:latin typeface="Calibri" pitchFamily="34" charset="0"/>
                <a:cs typeface="Arial" charset="0"/>
              </a:rPr>
              <a:t>Dra. Georgina Contreras Landgrave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b="1" dirty="0">
                <a:latin typeface="Calibri" pitchFamily="34" charset="0"/>
                <a:cs typeface="Arial" charset="0"/>
              </a:rPr>
              <a:t>Coordinadora de la Lic. en Educación para la Salud</a:t>
            </a:r>
            <a:r>
              <a:rPr lang="es-MX" altLang="es-MX" sz="15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dirty="0">
                <a:latin typeface="Calibri" pitchFamily="34" charset="0"/>
                <a:cs typeface="Arial" charset="0"/>
              </a:rPr>
              <a:t>Dr. Ricardo Rico Molina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b="1" dirty="0">
                <a:latin typeface="Calibri" pitchFamily="34" charset="0"/>
                <a:cs typeface="Arial" charset="0"/>
              </a:rPr>
              <a:t>Coordinador de Ingeniería en Sistemas Inteligentes</a:t>
            </a:r>
            <a:r>
              <a:rPr lang="es-MX" altLang="es-MX" sz="15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dirty="0">
                <a:latin typeface="Calibri" pitchFamily="34" charset="0"/>
                <a:cs typeface="Arial" charset="0"/>
              </a:rPr>
              <a:t>Dr. Noé Gaspar Sánchez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500" b="1" dirty="0">
                <a:latin typeface="Calibri" pitchFamily="34" charset="0"/>
                <a:cs typeface="Arial" charset="0"/>
              </a:rPr>
              <a:t>Coordinador de Ingeniería en Transporte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>
                <a:latin typeface="Calibri" pitchFamily="34" charset="0"/>
                <a:cs typeface="Arial" charset="0"/>
              </a:rPr>
              <a:t>Mtro. Erick Nicolás Cabrera Álvarez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Coordinador de la Lic. En Seguridad </a:t>
            </a:r>
            <a:r>
              <a:rPr lang="es-MX" altLang="es-MX" sz="1400" b="1" dirty="0" smtClean="0">
                <a:latin typeface="Calibri" pitchFamily="34" charset="0"/>
                <a:cs typeface="Arial" charset="0"/>
              </a:rPr>
              <a:t>ciudadana</a:t>
            </a:r>
            <a:endParaRPr lang="es-MX" altLang="es-MX" sz="1400" b="1" dirty="0">
              <a:latin typeface="Calibri" pitchFamily="34" charset="0"/>
              <a:cs typeface="Arial" charset="0"/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 idx="4294967295"/>
          </p:nvPr>
        </p:nvSpPr>
        <p:spPr>
          <a:xfrm>
            <a:off x="827584" y="44624"/>
            <a:ext cx="7340600" cy="648072"/>
          </a:xfrm>
        </p:spPr>
        <p:txBody>
          <a:bodyPr>
            <a:noAutofit/>
          </a:bodyPr>
          <a:lstStyle/>
          <a:p>
            <a:pPr algn="l"/>
            <a:r>
              <a:rPr lang="es-MX" altLang="es-MX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Directorio</a:t>
            </a:r>
          </a:p>
        </p:txBody>
      </p:sp>
    </p:spTree>
    <p:extLst>
      <p:ext uri="{BB962C8B-B14F-4D97-AF65-F5344CB8AC3E}">
        <p14:creationId xmlns:p14="http://schemas.microsoft.com/office/powerpoint/2010/main" val="34007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Algoritmo de </a:t>
            </a:r>
            <a:r>
              <a:rPr lang="es-MX" dirty="0" err="1">
                <a:solidFill>
                  <a:srgbClr val="002060"/>
                </a:solidFill>
              </a:rPr>
              <a:t>Hunt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71" y="1154807"/>
            <a:ext cx="8535601" cy="5586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218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Inducción del árbol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136904" cy="5040560"/>
          </a:xfrm>
        </p:spPr>
        <p:txBody>
          <a:bodyPr>
            <a:normAutofit/>
          </a:bodyPr>
          <a:lstStyle/>
          <a:p>
            <a:r>
              <a:rPr lang="es-MX" dirty="0"/>
              <a:t>Estrategia voraz</a:t>
            </a:r>
          </a:p>
          <a:p>
            <a:pPr lvl="1"/>
            <a:r>
              <a:rPr lang="es-MX" dirty="0" smtClean="0"/>
              <a:t>Separar </a:t>
            </a:r>
            <a:r>
              <a:rPr lang="es-MX" dirty="0"/>
              <a:t>los registros basado en la prueba de </a:t>
            </a:r>
            <a:r>
              <a:rPr lang="es-MX" dirty="0" smtClean="0"/>
              <a:t>atributos que </a:t>
            </a:r>
            <a:r>
              <a:rPr lang="es-MX" dirty="0"/>
              <a:t>optimice cierto criterio</a:t>
            </a:r>
          </a:p>
          <a:p>
            <a:r>
              <a:rPr lang="es-MX" dirty="0" smtClean="0"/>
              <a:t>Problemas</a:t>
            </a:r>
            <a:endParaRPr lang="es-MX" dirty="0"/>
          </a:p>
          <a:p>
            <a:pPr lvl="1"/>
            <a:r>
              <a:rPr lang="es-MX" dirty="0" smtClean="0"/>
              <a:t>Determinar </a:t>
            </a:r>
            <a:r>
              <a:rPr lang="es-MX" dirty="0"/>
              <a:t>cómo separar los registros</a:t>
            </a:r>
          </a:p>
          <a:p>
            <a:pPr lvl="2"/>
            <a:r>
              <a:rPr lang="es-MX" dirty="0" smtClean="0"/>
              <a:t>Cómo </a:t>
            </a:r>
            <a:r>
              <a:rPr lang="es-MX" dirty="0"/>
              <a:t>especificar la condición de prueba de atributo</a:t>
            </a:r>
          </a:p>
          <a:p>
            <a:pPr lvl="2"/>
            <a:r>
              <a:rPr lang="es-MX" dirty="0" smtClean="0"/>
              <a:t>Cómo </a:t>
            </a:r>
            <a:r>
              <a:rPr lang="es-MX" dirty="0"/>
              <a:t>determinar la mejor separación</a:t>
            </a:r>
          </a:p>
          <a:p>
            <a:pPr lvl="1"/>
            <a:r>
              <a:rPr lang="es-MX" dirty="0" smtClean="0"/>
              <a:t>Determinar </a:t>
            </a:r>
            <a:r>
              <a:rPr lang="es-MX" dirty="0"/>
              <a:t>cuándo detener la separación</a:t>
            </a:r>
          </a:p>
        </p:txBody>
      </p:sp>
    </p:spTree>
    <p:extLst>
      <p:ext uri="{BB962C8B-B14F-4D97-AF65-F5344CB8AC3E}">
        <p14:creationId xmlns:p14="http://schemas.microsoft.com/office/powerpoint/2010/main" val="298705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066130"/>
          </a:xfrm>
        </p:spPr>
        <p:txBody>
          <a:bodyPr>
            <a:noAutofit/>
          </a:bodyPr>
          <a:lstStyle/>
          <a:p>
            <a:pPr algn="l"/>
            <a:r>
              <a:rPr lang="es-MX" dirty="0" smtClean="0">
                <a:solidFill>
                  <a:srgbClr val="002060"/>
                </a:solidFill>
              </a:rPr>
              <a:t>Construcción de árbol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00200"/>
            <a:ext cx="7416824" cy="5168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043608" y="1052736"/>
            <a:ext cx="47470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/>
              <a:t>Ejemplo de datos del clima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99480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Selección del atributo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104456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El enfoque común se basa en la ganancia </a:t>
            </a:r>
            <a:r>
              <a:rPr lang="es-MX" dirty="0" smtClean="0"/>
              <a:t>de información</a:t>
            </a:r>
            <a:r>
              <a:rPr lang="es-MX" dirty="0"/>
              <a:t>, para asignar un atributo a un </a:t>
            </a:r>
            <a:r>
              <a:rPr lang="es-MX" dirty="0" smtClean="0"/>
              <a:t>cierto nodo</a:t>
            </a:r>
            <a:endParaRPr lang="es-MX" dirty="0"/>
          </a:p>
          <a:p>
            <a:pPr algn="just"/>
            <a:r>
              <a:rPr lang="es-MX" dirty="0" smtClean="0"/>
              <a:t>Forma </a:t>
            </a:r>
            <a:r>
              <a:rPr lang="es-MX" dirty="0"/>
              <a:t>general para calcular la entropía de </a:t>
            </a:r>
            <a:r>
              <a:rPr lang="es-MX" dirty="0" smtClean="0"/>
              <a:t>una decisión</a:t>
            </a:r>
            <a:endParaRPr lang="es-MX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29063"/>
            <a:ext cx="61722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971600" y="5301208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/>
              <a:t>donde </a:t>
            </a:r>
            <a:r>
              <a:rPr lang="es-MX" sz="3200" i="1" dirty="0"/>
              <a:t>p( j | t) </a:t>
            </a:r>
            <a:r>
              <a:rPr lang="es-MX" sz="3200" dirty="0"/>
              <a:t>es la frecuencia relativa de la clase </a:t>
            </a:r>
            <a:r>
              <a:rPr lang="es-MX" sz="3200" i="1" dirty="0" smtClean="0"/>
              <a:t>j </a:t>
            </a:r>
            <a:r>
              <a:rPr lang="es-MX" sz="3200" dirty="0" smtClean="0"/>
              <a:t>en </a:t>
            </a:r>
            <a:r>
              <a:rPr lang="es-MX" sz="3200" dirty="0"/>
              <a:t>el nodo </a:t>
            </a:r>
            <a:r>
              <a:rPr lang="es-MX" sz="3200" i="1" dirty="0"/>
              <a:t>t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412222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Entropía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3240360"/>
          </a:xfrm>
        </p:spPr>
        <p:txBody>
          <a:bodyPr>
            <a:normAutofit/>
          </a:bodyPr>
          <a:lstStyle/>
          <a:p>
            <a:r>
              <a:rPr lang="es-MX" dirty="0"/>
              <a:t>Medida de homogeneidad de un nodo</a:t>
            </a:r>
          </a:p>
          <a:p>
            <a:pPr lvl="1"/>
            <a:r>
              <a:rPr lang="es-MX" sz="2600" dirty="0" smtClean="0"/>
              <a:t>Máxima </a:t>
            </a:r>
            <a:r>
              <a:rPr lang="es-MX" sz="2600" dirty="0"/>
              <a:t>(log </a:t>
            </a:r>
            <a:r>
              <a:rPr lang="es-MX" sz="2600" dirty="0" err="1"/>
              <a:t>Nc</a:t>
            </a:r>
            <a:r>
              <a:rPr lang="es-MX" sz="2600" dirty="0"/>
              <a:t>) cuando los registros son </a:t>
            </a:r>
            <a:r>
              <a:rPr lang="es-MX" sz="2600" dirty="0" smtClean="0"/>
              <a:t>igualmente distribuidos </a:t>
            </a:r>
            <a:r>
              <a:rPr lang="es-MX" sz="2600" dirty="0"/>
              <a:t>entre todas las clases </a:t>
            </a:r>
            <a:r>
              <a:rPr lang="es-MX" sz="2600" dirty="0" smtClean="0"/>
              <a:t>               menos información</a:t>
            </a:r>
            <a:endParaRPr lang="es-MX" sz="2600" dirty="0"/>
          </a:p>
          <a:p>
            <a:pPr lvl="1"/>
            <a:r>
              <a:rPr lang="es-MX" sz="2600" dirty="0" smtClean="0"/>
              <a:t>Mínima </a:t>
            </a:r>
            <a:r>
              <a:rPr lang="es-MX" sz="2600" dirty="0"/>
              <a:t>(0.0) cuando todos los registros pertenecen </a:t>
            </a:r>
            <a:r>
              <a:rPr lang="es-MX" sz="2600" dirty="0" smtClean="0"/>
              <a:t>a una </a:t>
            </a:r>
            <a:r>
              <a:rPr lang="es-MX" sz="2600" dirty="0"/>
              <a:t>clase  </a:t>
            </a:r>
            <a:r>
              <a:rPr lang="es-MX" sz="2600" dirty="0" smtClean="0"/>
              <a:t>              más </a:t>
            </a:r>
            <a:r>
              <a:rPr lang="es-MX" sz="2600" dirty="0"/>
              <a:t>información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1722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Flecha derecha"/>
          <p:cNvSpPr/>
          <p:nvPr/>
        </p:nvSpPr>
        <p:spPr>
          <a:xfrm>
            <a:off x="5924698" y="4062201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derecha"/>
          <p:cNvSpPr/>
          <p:nvPr/>
        </p:nvSpPr>
        <p:spPr>
          <a:xfrm>
            <a:off x="2771800" y="5373216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724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Ejemplos del cálculo de la entropía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1722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Flecha derecha"/>
          <p:cNvSpPr/>
          <p:nvPr/>
        </p:nvSpPr>
        <p:spPr>
          <a:xfrm>
            <a:off x="5924698" y="4062201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derecha"/>
          <p:cNvSpPr/>
          <p:nvPr/>
        </p:nvSpPr>
        <p:spPr>
          <a:xfrm>
            <a:off x="2771800" y="5373216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17" y="2636912"/>
            <a:ext cx="8444655" cy="3912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69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Entropía de la decisión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es-MX" dirty="0"/>
              <a:t>En el ejemplo del clima:</a:t>
            </a:r>
          </a:p>
          <a:p>
            <a:pPr lvl="1"/>
            <a:r>
              <a:rPr lang="es-MX" sz="2600" dirty="0" smtClean="0"/>
              <a:t>hay </a:t>
            </a:r>
            <a:r>
              <a:rPr lang="es-MX" sz="2600" dirty="0"/>
              <a:t>9 instancias donde la decisión de jugar es SÍ</a:t>
            </a:r>
          </a:p>
          <a:p>
            <a:pPr lvl="1"/>
            <a:r>
              <a:rPr lang="es-MX" sz="2600" dirty="0" smtClean="0"/>
              <a:t>hay </a:t>
            </a:r>
            <a:r>
              <a:rPr lang="es-MX" sz="2600" dirty="0"/>
              <a:t>5 instancias donde la decisión de jugar es NO</a:t>
            </a:r>
          </a:p>
          <a:p>
            <a:r>
              <a:rPr lang="es-MX" dirty="0" smtClean="0"/>
              <a:t>La </a:t>
            </a:r>
            <a:r>
              <a:rPr lang="es-MX" dirty="0"/>
              <a:t>entropía es, conociendo el resultado de </a:t>
            </a:r>
            <a:r>
              <a:rPr lang="es-MX" dirty="0" smtClean="0"/>
              <a:t>la decisión</a:t>
            </a:r>
            <a:endParaRPr lang="es-MX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09718"/>
            <a:ext cx="8280920" cy="130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565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Ganancia de información (GI)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es-MX" dirty="0"/>
              <a:t>Es la diferencia de la entropía del nodo padre y </a:t>
            </a:r>
            <a:r>
              <a:rPr lang="es-MX" dirty="0" smtClean="0"/>
              <a:t>la suma </a:t>
            </a:r>
            <a:r>
              <a:rPr lang="es-MX" dirty="0"/>
              <a:t>de las entropías de los nodos hijos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2564904"/>
            <a:ext cx="6944381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462112" y="3866495"/>
            <a:ext cx="57741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Nodo padre, </a:t>
            </a:r>
            <a:r>
              <a:rPr lang="es-MX" sz="2400" i="1" dirty="0"/>
              <a:t>p </a:t>
            </a:r>
            <a:r>
              <a:rPr lang="es-MX" sz="2400" dirty="0"/>
              <a:t>se divide en </a:t>
            </a:r>
            <a:r>
              <a:rPr lang="es-MX" sz="2400" i="1" dirty="0"/>
              <a:t>k </a:t>
            </a:r>
            <a:r>
              <a:rPr lang="es-MX" sz="2400" dirty="0"/>
              <a:t>particiones</a:t>
            </a:r>
          </a:p>
          <a:p>
            <a:pPr algn="just"/>
            <a:r>
              <a:rPr lang="es-MX" sz="2400" dirty="0"/>
              <a:t>ni es el número de registros en la partición </a:t>
            </a:r>
            <a:r>
              <a:rPr lang="es-MX" sz="2400" i="1" dirty="0"/>
              <a:t>i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651358" y="5013176"/>
            <a:ext cx="8169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3200" dirty="0"/>
              <a:t>Mide la reducción en entropía obtenida debido a </a:t>
            </a:r>
            <a:r>
              <a:rPr lang="es-MX" sz="3200" dirty="0" smtClean="0"/>
              <a:t>la división</a:t>
            </a:r>
            <a:endParaRPr lang="es-MX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3200" dirty="0" smtClean="0"/>
              <a:t>Elige </a:t>
            </a:r>
            <a:r>
              <a:rPr lang="es-MX" sz="3200" dirty="0"/>
              <a:t>la división que maximiza la GI</a:t>
            </a:r>
          </a:p>
        </p:txBody>
      </p:sp>
    </p:spTree>
    <p:extLst>
      <p:ext uri="{BB962C8B-B14F-4D97-AF65-F5344CB8AC3E}">
        <p14:creationId xmlns:p14="http://schemas.microsoft.com/office/powerpoint/2010/main" val="331882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Información adicional requerida para </a:t>
            </a:r>
            <a:r>
              <a:rPr lang="es-MX" dirty="0" smtClean="0">
                <a:solidFill>
                  <a:srgbClr val="002060"/>
                </a:solidFill>
              </a:rPr>
              <a:t>el atributo </a:t>
            </a:r>
            <a:r>
              <a:rPr lang="es-MX" dirty="0">
                <a:solidFill>
                  <a:srgbClr val="002060"/>
                </a:solidFill>
              </a:rPr>
              <a:t>"pronóstico"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5040560"/>
          </a:xfrm>
        </p:spPr>
        <p:txBody>
          <a:bodyPr>
            <a:normAutofit/>
          </a:bodyPr>
          <a:lstStyle/>
          <a:p>
            <a:r>
              <a:rPr lang="es-MX" dirty="0"/>
              <a:t>Si se asigna el atributo "pronóstico" como </a:t>
            </a:r>
            <a:r>
              <a:rPr lang="es-MX" dirty="0" smtClean="0"/>
              <a:t>atributo la </a:t>
            </a:r>
            <a:r>
              <a:rPr lang="es-MX" dirty="0"/>
              <a:t>entropía de las particiones será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35510"/>
            <a:ext cx="5629275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572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Información adicional requerida para </a:t>
            </a:r>
            <a:r>
              <a:rPr lang="es-MX" dirty="0" smtClean="0">
                <a:solidFill>
                  <a:srgbClr val="002060"/>
                </a:solidFill>
              </a:rPr>
              <a:t>el atributo </a:t>
            </a:r>
            <a:r>
              <a:rPr lang="es-MX" dirty="0">
                <a:solidFill>
                  <a:srgbClr val="002060"/>
                </a:solidFill>
              </a:rPr>
              <a:t>"pronóstico"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5040560"/>
          </a:xfrm>
        </p:spPr>
        <p:txBody>
          <a:bodyPr>
            <a:normAutofit/>
          </a:bodyPr>
          <a:lstStyle/>
          <a:p>
            <a:r>
              <a:rPr lang="es-MX" dirty="0"/>
              <a:t>Si se asigna el atributo "pronóstico" como </a:t>
            </a:r>
            <a:r>
              <a:rPr lang="es-MX" dirty="0" smtClean="0"/>
              <a:t>atributo su </a:t>
            </a:r>
            <a:r>
              <a:rPr lang="es-MX" dirty="0"/>
              <a:t>entropía para las particiones </a:t>
            </a:r>
            <a:r>
              <a:rPr lang="es-MX" dirty="0" smtClean="0"/>
              <a:t>será</a:t>
            </a:r>
          </a:p>
          <a:p>
            <a:endParaRPr lang="es-MX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57584"/>
            <a:ext cx="6192688" cy="274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612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>
            <a:spLocks noGrp="1"/>
          </p:cNvSpPr>
          <p:nvPr>
            <p:ph type="title" idx="4294967295"/>
          </p:nvPr>
        </p:nvSpPr>
        <p:spPr>
          <a:xfrm>
            <a:off x="0" y="332656"/>
            <a:ext cx="9144000" cy="648072"/>
          </a:xfrm>
        </p:spPr>
        <p:txBody>
          <a:bodyPr>
            <a:noAutofit/>
          </a:bodyPr>
          <a:lstStyle/>
          <a:p>
            <a:pPr algn="l"/>
            <a:r>
              <a:rPr lang="es-ES_tradnl" altLang="es-MX" sz="2700" b="1" dirty="0">
                <a:solidFill>
                  <a:schemeClr val="tx2">
                    <a:lumMod val="75000"/>
                  </a:schemeClr>
                </a:solidFill>
              </a:rPr>
              <a:t>Ubicación de la asignatura de Algoritmos de Clasificación, dentro del programa de la Lic. en  Ing. en Sistemas Inteligentes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5" y="1196752"/>
            <a:ext cx="9112269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7308304" y="2133600"/>
            <a:ext cx="792162" cy="431800"/>
          </a:xfrm>
          <a:prstGeom prst="ellips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6638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Ganancia de información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56" y="1389789"/>
            <a:ext cx="7142619" cy="506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427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El procedimiento se hace recursivo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sz="3500" dirty="0"/>
              <a:t>Se realiza el procedimiento para cada rama</a:t>
            </a:r>
          </a:p>
          <a:p>
            <a:r>
              <a:rPr lang="es-MX" sz="3500" dirty="0" smtClean="0"/>
              <a:t>Para </a:t>
            </a:r>
            <a:r>
              <a:rPr lang="es-MX" sz="3500" i="1" dirty="0"/>
              <a:t>pronóstico = soleado, </a:t>
            </a:r>
            <a:r>
              <a:rPr lang="es-MX" sz="3500" dirty="0"/>
              <a:t>calcular la </a:t>
            </a:r>
            <a:r>
              <a:rPr lang="es-MX" sz="3500" dirty="0" smtClean="0"/>
              <a:t>ganancia para </a:t>
            </a:r>
            <a:r>
              <a:rPr lang="es-MX" sz="3500" dirty="0"/>
              <a:t>el resto de los </a:t>
            </a:r>
            <a:r>
              <a:rPr lang="es-MX" sz="3500" dirty="0" smtClean="0"/>
              <a:t>atributos</a:t>
            </a:r>
          </a:p>
          <a:p>
            <a:pPr marL="0" indent="0">
              <a:buNone/>
            </a:pPr>
            <a:endParaRPr lang="es-MX" sz="3500" dirty="0"/>
          </a:p>
          <a:p>
            <a:pPr lvl="1"/>
            <a:r>
              <a:rPr lang="es-MX" dirty="0" smtClean="0"/>
              <a:t>GI(Pronóstico </a:t>
            </a:r>
            <a:r>
              <a:rPr lang="es-MX" dirty="0"/>
              <a:t>= soleado</a:t>
            </a:r>
            <a:r>
              <a:rPr lang="es-MX" dirty="0" smtClean="0"/>
              <a:t>; Temperatura</a:t>
            </a:r>
            <a:r>
              <a:rPr lang="es-MX" dirty="0"/>
              <a:t>) = 0.971 – 0.4 = 0.571</a:t>
            </a:r>
          </a:p>
          <a:p>
            <a:pPr lvl="1"/>
            <a:r>
              <a:rPr lang="es-MX" dirty="0" smtClean="0"/>
              <a:t>GI(Pronóstico </a:t>
            </a:r>
            <a:r>
              <a:rPr lang="es-MX" dirty="0"/>
              <a:t>= soleado</a:t>
            </a:r>
            <a:r>
              <a:rPr lang="es-MX" dirty="0" smtClean="0"/>
              <a:t>; Humedad</a:t>
            </a:r>
            <a:r>
              <a:rPr lang="es-MX" dirty="0"/>
              <a:t>) = 0.971 – 0 = 0.971</a:t>
            </a:r>
          </a:p>
          <a:p>
            <a:pPr lvl="1"/>
            <a:r>
              <a:rPr lang="it-IT" dirty="0" smtClean="0"/>
              <a:t>GI(Pronóstico </a:t>
            </a:r>
            <a:r>
              <a:rPr lang="it-IT" dirty="0"/>
              <a:t>= </a:t>
            </a:r>
            <a:r>
              <a:rPr lang="it-IT" dirty="0" smtClean="0"/>
              <a:t>soleado ;</a:t>
            </a:r>
            <a:r>
              <a:rPr lang="it-IT" dirty="0"/>
              <a:t>Viento) = 0.971 – 0.951 = 0.02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6123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El procedimiento se hace </a:t>
            </a:r>
            <a:r>
              <a:rPr lang="es-MX" dirty="0" smtClean="0">
                <a:solidFill>
                  <a:srgbClr val="002060"/>
                </a:solidFill>
              </a:rPr>
              <a:t>recursivo2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Similarmente, evaluar la ganancia de información para cada atributo restante, para </a:t>
            </a:r>
            <a:r>
              <a:rPr lang="es-MX" dirty="0"/>
              <a:t>la rama “Pronóstico = lluvioso</a:t>
            </a:r>
            <a:r>
              <a:rPr lang="es-MX" dirty="0" smtClean="0"/>
              <a:t>”</a:t>
            </a:r>
          </a:p>
          <a:p>
            <a:pPr marL="0" indent="0">
              <a:buNone/>
            </a:pPr>
            <a:endParaRPr lang="es-MX" sz="3600" dirty="0"/>
          </a:p>
          <a:p>
            <a:pPr lvl="1"/>
            <a:r>
              <a:rPr lang="es-MX" sz="2600" dirty="0" smtClean="0"/>
              <a:t>GI(Pronóstico= lluvioso; Temperatura</a:t>
            </a:r>
            <a:r>
              <a:rPr lang="es-MX" sz="2600" dirty="0"/>
              <a:t>) = 0.971 – 0.951 = 0.02</a:t>
            </a:r>
          </a:p>
          <a:p>
            <a:pPr lvl="1"/>
            <a:r>
              <a:rPr lang="es-MX" sz="2600" dirty="0" smtClean="0"/>
              <a:t>GI(Pronóstico= lluvioso; Humedad</a:t>
            </a:r>
            <a:r>
              <a:rPr lang="es-MX" sz="2600" dirty="0"/>
              <a:t>) = 0.971 – 0.951 = 0.02</a:t>
            </a:r>
          </a:p>
          <a:p>
            <a:pPr lvl="1"/>
            <a:r>
              <a:rPr lang="es-MX" sz="2600" dirty="0" smtClean="0"/>
              <a:t>GI(Pronóstico= lluvioso; Viento</a:t>
            </a:r>
            <a:r>
              <a:rPr lang="es-MX" sz="2600" dirty="0"/>
              <a:t>) =0.971 – 0 = 0.971</a:t>
            </a:r>
          </a:p>
        </p:txBody>
      </p:sp>
    </p:spTree>
    <p:extLst>
      <p:ext uri="{BB962C8B-B14F-4D97-AF65-F5344CB8AC3E}">
        <p14:creationId xmlns:p14="http://schemas.microsoft.com/office/powerpoint/2010/main" val="416354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Árbol de decisión para los datos de clima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50" y="1544191"/>
            <a:ext cx="8477314" cy="4981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66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6856" y="1886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MX" dirty="0" smtClean="0">
                <a:solidFill>
                  <a:schemeClr val="tx2"/>
                </a:solidFill>
              </a:rPr>
              <a:t>Resumen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51520" y="1340768"/>
            <a:ext cx="8208912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lvl="1" indent="-357188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600" dirty="0" smtClean="0"/>
              <a:t>Los algoritmos de </a:t>
            </a:r>
            <a:r>
              <a:rPr lang="es-MX" sz="2600" dirty="0" smtClean="0"/>
              <a:t>clasificación </a:t>
            </a:r>
            <a:r>
              <a:rPr lang="es-MX" sz="2600" dirty="0" smtClean="0"/>
              <a:t>son un herramienta muy útil para el modelado de soluciones </a:t>
            </a:r>
            <a:r>
              <a:rPr lang="es-MX" sz="2600" dirty="0" smtClean="0"/>
              <a:t>utilizando la técnica de árboles de decisión; sin embargo existen algunas desventajas al ser implementados como fue el caso del árbol de decisión de </a:t>
            </a:r>
            <a:r>
              <a:rPr lang="es-MX" sz="2600" dirty="0" err="1" smtClean="0"/>
              <a:t>Hunt</a:t>
            </a:r>
            <a:r>
              <a:rPr lang="es-MX" sz="2600" dirty="0" smtClean="0"/>
              <a:t>,</a:t>
            </a:r>
            <a:r>
              <a:rPr lang="es-MX" sz="2600" dirty="0" smtClean="0"/>
              <a:t> al determinar como separar los registros o cuándo detener esa separación.</a:t>
            </a:r>
          </a:p>
          <a:p>
            <a:pPr marL="542925" lvl="1" indent="-357188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600" dirty="0" smtClean="0"/>
              <a:t>En el caso del árbol de decisión ID3, que es implementado por medio de la fórmula de la entropía no existe ese problema, debido a que son validados los diferentes atributos de los datos de prueba en base a la mayor ganancia obtenida.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5694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6856" y="1886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MX" dirty="0" smtClean="0">
                <a:solidFill>
                  <a:schemeClr val="tx2"/>
                </a:solidFill>
              </a:rPr>
              <a:t>Referencias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7544" y="1340768"/>
            <a:ext cx="820891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3200" dirty="0"/>
              <a:t>Basado en el curso: </a:t>
            </a:r>
            <a:r>
              <a:rPr lang="es-MX" sz="3200" i="1" dirty="0" err="1"/>
              <a:t>Introduction</a:t>
            </a:r>
            <a:r>
              <a:rPr lang="es-MX" sz="3200" i="1" dirty="0"/>
              <a:t> to Data </a:t>
            </a:r>
            <a:r>
              <a:rPr lang="es-MX" sz="3200" i="1" dirty="0" err="1"/>
              <a:t>Mining</a:t>
            </a:r>
            <a:r>
              <a:rPr lang="es-MX" sz="3200" i="1" dirty="0"/>
              <a:t> </a:t>
            </a:r>
            <a:r>
              <a:rPr lang="es-MX" sz="3200" i="1" dirty="0" err="1" smtClean="0"/>
              <a:t>by</a:t>
            </a:r>
            <a:r>
              <a:rPr lang="es-MX" sz="3200" i="1" dirty="0"/>
              <a:t> </a:t>
            </a:r>
            <a:r>
              <a:rPr lang="es-MX" sz="3200" dirty="0" smtClean="0"/>
              <a:t>TAN</a:t>
            </a:r>
            <a:r>
              <a:rPr lang="es-MX" sz="3200" dirty="0"/>
              <a:t>, STEINBACH &amp; </a:t>
            </a:r>
            <a:r>
              <a:rPr lang="es-MX" sz="3200" dirty="0" smtClean="0"/>
              <a:t>KUMAR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s-MX" sz="3200" dirty="0" smtClean="0"/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3200" dirty="0"/>
              <a:t>Basilio Sierra Araujo. (2006</a:t>
            </a:r>
            <a:r>
              <a:rPr lang="es-MX" sz="3200" dirty="0" smtClean="0"/>
              <a:t>). Aprendizaje </a:t>
            </a:r>
            <a:r>
              <a:rPr lang="es-MX" sz="3200" dirty="0"/>
              <a:t>Automático: conceptos básicos y avanzados. Madrid España. Editorial Pearson Educación, S.A.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217755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66130"/>
          </a:xfrm>
        </p:spPr>
        <p:txBody>
          <a:bodyPr>
            <a:normAutofit/>
          </a:bodyPr>
          <a:lstStyle/>
          <a:p>
            <a:pPr algn="l"/>
            <a:r>
              <a:rPr lang="es-ES_tradnl" altLang="es-MX" dirty="0">
                <a:solidFill>
                  <a:schemeClr val="tx2">
                    <a:lumMod val="75000"/>
                  </a:schemeClr>
                </a:solidFill>
              </a:rPr>
              <a:t>Temario</a:t>
            </a:r>
            <a:endParaRPr lang="es-MX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1 Marcador de contenido"/>
          <p:cNvSpPr>
            <a:spLocks noGrp="1"/>
          </p:cNvSpPr>
          <p:nvPr>
            <p:ph idx="1"/>
          </p:nvPr>
        </p:nvSpPr>
        <p:spPr>
          <a:xfrm>
            <a:off x="611560" y="1484784"/>
            <a:ext cx="7772400" cy="5112567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s-MX" sz="2000" dirty="0"/>
              <a:t>1.- Introducción</a:t>
            </a:r>
          </a:p>
          <a:p>
            <a:pPr marL="0" indent="0">
              <a:buNone/>
              <a:defRPr/>
            </a:pPr>
            <a:r>
              <a:rPr lang="es-MX" sz="2000" dirty="0"/>
              <a:t>2.- </a:t>
            </a:r>
            <a:r>
              <a:rPr lang="es-ES" sz="2000" dirty="0"/>
              <a:t>Aprendizaje Automático </a:t>
            </a:r>
            <a:endParaRPr lang="es-MX" sz="2000" dirty="0"/>
          </a:p>
          <a:p>
            <a:pPr marL="0" indent="0">
              <a:buNone/>
              <a:defRPr/>
            </a:pPr>
            <a:r>
              <a:rPr lang="es-ES" sz="2000" dirty="0"/>
              <a:t>	</a:t>
            </a:r>
            <a:endParaRPr lang="es-MX" sz="2000" dirty="0"/>
          </a:p>
          <a:p>
            <a:pPr marL="549275" indent="0">
              <a:buNone/>
              <a:defRPr/>
            </a:pPr>
            <a:r>
              <a:rPr lang="es-ES" sz="2000" dirty="0"/>
              <a:t>	2.2 Evaluación de la Clasificación  </a:t>
            </a:r>
            <a:endParaRPr lang="es-MX" sz="2000" dirty="0"/>
          </a:p>
          <a:p>
            <a:pPr marL="0" indent="0">
              <a:buNone/>
              <a:defRPr/>
            </a:pPr>
            <a:r>
              <a:rPr lang="es-ES" sz="2000" dirty="0"/>
              <a:t>3.- Algoritmos de Aprendizaje </a:t>
            </a:r>
            <a:endParaRPr lang="es-MX" sz="2000" dirty="0"/>
          </a:p>
          <a:p>
            <a:pPr marL="0" indent="0">
              <a:buNone/>
              <a:defRPr/>
            </a:pPr>
            <a:r>
              <a:rPr lang="es-ES" sz="2000" dirty="0"/>
              <a:t>	3.1 </a:t>
            </a:r>
            <a:r>
              <a:rPr lang="es-ES" sz="2000" dirty="0" err="1"/>
              <a:t>Naive</a:t>
            </a:r>
            <a:r>
              <a:rPr lang="es-ES" sz="2000" dirty="0"/>
              <a:t> </a:t>
            </a:r>
            <a:r>
              <a:rPr lang="es-ES" sz="2000" dirty="0" err="1"/>
              <a:t>Bayes</a:t>
            </a:r>
            <a:r>
              <a:rPr lang="es-ES" sz="2000" dirty="0"/>
              <a:t> </a:t>
            </a:r>
            <a:endParaRPr lang="es-MX" sz="2000" dirty="0"/>
          </a:p>
          <a:p>
            <a:pPr marL="0" indent="0">
              <a:buNone/>
              <a:defRPr/>
            </a:pPr>
            <a:r>
              <a:rPr lang="es-ES" sz="2000" dirty="0"/>
              <a:t>	3.2 C4.5 </a:t>
            </a:r>
            <a:endParaRPr lang="es-MX" sz="2000" dirty="0"/>
          </a:p>
          <a:p>
            <a:pPr marL="0" indent="0">
              <a:buNone/>
              <a:defRPr/>
            </a:pPr>
            <a:r>
              <a:rPr lang="es-ES" sz="2000" dirty="0"/>
              <a:t>	3.3 k-Vecinos Más Cercanos </a:t>
            </a:r>
            <a:endParaRPr lang="es-MX" sz="2000" dirty="0"/>
          </a:p>
          <a:p>
            <a:pPr marL="0" indent="0">
              <a:buNone/>
              <a:defRPr/>
            </a:pPr>
            <a:r>
              <a:rPr lang="es-ES" sz="2000" dirty="0"/>
              <a:t>	3.4 </a:t>
            </a:r>
            <a:r>
              <a:rPr lang="es-ES" sz="2000" dirty="0" smtClean="0"/>
              <a:t>Redes neuronales</a:t>
            </a:r>
            <a:endParaRPr lang="es-MX" sz="2000" dirty="0"/>
          </a:p>
          <a:p>
            <a:pPr marL="0" indent="0">
              <a:buNone/>
              <a:defRPr/>
            </a:pPr>
            <a:r>
              <a:rPr lang="es-ES" sz="2000" dirty="0"/>
              <a:t>4.- Extracción de Información </a:t>
            </a:r>
            <a:endParaRPr lang="es-MX" sz="2000" dirty="0"/>
          </a:p>
          <a:p>
            <a:pPr marL="0" indent="0">
              <a:buNone/>
              <a:defRPr/>
            </a:pPr>
            <a:r>
              <a:rPr lang="es-ES" sz="2000" dirty="0"/>
              <a:t>	4.1 Objetivo de la Extracción de </a:t>
            </a:r>
            <a:r>
              <a:rPr lang="es-ES" sz="2000" dirty="0" smtClean="0"/>
              <a:t>Información </a:t>
            </a:r>
            <a:endParaRPr lang="es-MX" sz="2000" dirty="0"/>
          </a:p>
          <a:p>
            <a:pPr marL="0" indent="0">
              <a:buNone/>
              <a:defRPr/>
            </a:pPr>
            <a:r>
              <a:rPr lang="es-ES" sz="2000" dirty="0"/>
              <a:t>	4.2 Arquitectura General </a:t>
            </a:r>
            <a:endParaRPr lang="es-MX" sz="2000" dirty="0"/>
          </a:p>
          <a:p>
            <a:pPr marL="0" indent="0">
              <a:buNone/>
              <a:defRPr/>
            </a:pPr>
            <a:r>
              <a:rPr lang="es-ES" sz="2000" dirty="0"/>
              <a:t>	4.3 Evaluación </a:t>
            </a:r>
            <a:endParaRPr lang="es-MX" sz="2000" dirty="0"/>
          </a:p>
          <a:p>
            <a:pPr marL="0" indent="0">
              <a:buNone/>
              <a:defRPr/>
            </a:pPr>
            <a:r>
              <a:rPr lang="es-ES" sz="2000" dirty="0"/>
              <a:t>	4.4 Aprendizaje Automático en la </a:t>
            </a:r>
            <a:r>
              <a:rPr lang="es-ES" sz="2000" dirty="0" smtClean="0"/>
              <a:t>Extracción </a:t>
            </a:r>
            <a:r>
              <a:rPr lang="es-ES" sz="2000" dirty="0"/>
              <a:t>de Información </a:t>
            </a:r>
            <a:endParaRPr lang="es-MX" sz="2000" dirty="0"/>
          </a:p>
          <a:p>
            <a:pPr>
              <a:defRPr/>
            </a:pPr>
            <a:endParaRPr lang="es-MX" sz="1600" dirty="0"/>
          </a:p>
        </p:txBody>
      </p:sp>
      <p:sp>
        <p:nvSpPr>
          <p:cNvPr id="10" name="1 CuadroTexto"/>
          <p:cNvSpPr txBox="1">
            <a:spLocks noChangeArrowheads="1"/>
          </p:cNvSpPr>
          <p:nvPr/>
        </p:nvSpPr>
        <p:spPr bwMode="auto">
          <a:xfrm>
            <a:off x="5364163" y="1484784"/>
            <a:ext cx="352831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92175"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defTabSz="892175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defTabSz="892175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defTabSz="892175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defTabSz="892175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defTabSz="89217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defTabSz="89217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defTabSz="89217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defTabSz="89217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s-ES" altLang="es-MX" sz="2000" dirty="0">
                <a:latin typeface="+mn-lt"/>
              </a:rPr>
              <a:t>5.- Algoritmos de clasificación</a:t>
            </a:r>
            <a:endParaRPr lang="es-MX" altLang="es-MX" sz="2000" dirty="0">
              <a:latin typeface="+mn-lt"/>
            </a:endParaRPr>
          </a:p>
          <a:p>
            <a:r>
              <a:rPr lang="es-ES" altLang="es-MX" sz="2000" dirty="0">
                <a:latin typeface="+mn-lt"/>
              </a:rPr>
              <a:t>5.1. Introducción </a:t>
            </a:r>
            <a:endParaRPr lang="es-MX" altLang="es-MX" sz="2000" dirty="0">
              <a:latin typeface="+mn-lt"/>
            </a:endParaRPr>
          </a:p>
          <a:p>
            <a:r>
              <a:rPr lang="es-ES" altLang="es-MX" sz="2000" dirty="0">
                <a:latin typeface="+mn-lt"/>
              </a:rPr>
              <a:t>	5.2 Selección </a:t>
            </a:r>
            <a:r>
              <a:rPr lang="es-ES" altLang="es-MX" sz="2000" dirty="0" smtClean="0">
                <a:latin typeface="+mn-lt"/>
              </a:rPr>
              <a:t>de 	Información </a:t>
            </a:r>
            <a:r>
              <a:rPr lang="es-ES" altLang="es-MX" sz="2000" dirty="0">
                <a:latin typeface="+mn-lt"/>
              </a:rPr>
              <a:t>Relevante </a:t>
            </a:r>
            <a:endParaRPr lang="es-MX" altLang="es-MX" sz="2000" dirty="0">
              <a:latin typeface="+mn-lt"/>
            </a:endParaRPr>
          </a:p>
          <a:p>
            <a:r>
              <a:rPr lang="es-ES" altLang="es-MX" sz="2000" dirty="0">
                <a:latin typeface="+mn-lt"/>
              </a:rPr>
              <a:t>5.3 Arquitecturas</a:t>
            </a:r>
            <a:endParaRPr lang="es-MX" altLang="es-MX" sz="2000" dirty="0">
              <a:latin typeface="+mn-lt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619672" y="2132856"/>
            <a:ext cx="1872208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tx1"/>
                </a:solidFill>
              </a:rPr>
              <a:t>2.1 Clasificación</a:t>
            </a:r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43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66130"/>
          </a:xfrm>
        </p:spPr>
        <p:txBody>
          <a:bodyPr>
            <a:normAutofit/>
          </a:bodyPr>
          <a:lstStyle/>
          <a:p>
            <a:pPr algn="l"/>
            <a:r>
              <a:rPr lang="es-ES_tradnl" altLang="es-MX" dirty="0">
                <a:solidFill>
                  <a:srgbClr val="1F497D"/>
                </a:solidFill>
              </a:rPr>
              <a:t>Contenido Sintético</a:t>
            </a:r>
            <a:endParaRPr lang="es-MX" dirty="0">
              <a:solidFill>
                <a:srgbClr val="1F497D"/>
              </a:solidFill>
            </a:endParaRPr>
          </a:p>
        </p:txBody>
      </p:sp>
      <p:sp>
        <p:nvSpPr>
          <p:cNvPr id="8" name="Cuadro de texto 5"/>
          <p:cNvSpPr txBox="1">
            <a:spLocks noChangeArrowheads="1"/>
          </p:cNvSpPr>
          <p:nvPr/>
        </p:nvSpPr>
        <p:spPr bwMode="auto">
          <a:xfrm>
            <a:off x="3131840" y="1594643"/>
            <a:ext cx="3168278" cy="10779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3200" b="1" dirty="0"/>
              <a:t>Algoritmos de Clasificación</a:t>
            </a:r>
          </a:p>
        </p:txBody>
      </p:sp>
      <p:sp>
        <p:nvSpPr>
          <p:cNvPr id="11" name="Cuadro de texto 8"/>
          <p:cNvSpPr txBox="1">
            <a:spLocks noChangeArrowheads="1"/>
          </p:cNvSpPr>
          <p:nvPr/>
        </p:nvSpPr>
        <p:spPr bwMode="auto">
          <a:xfrm>
            <a:off x="1476375" y="4429125"/>
            <a:ext cx="2376488" cy="144814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s-MX" altLang="es-MX" sz="2800" dirty="0">
                <a:latin typeface="Arial" charset="0"/>
              </a:rPr>
              <a:t> Unidad </a:t>
            </a:r>
            <a:r>
              <a:rPr lang="es-MX" altLang="es-MX" sz="2800" dirty="0" smtClean="0">
                <a:latin typeface="Arial" charset="0"/>
              </a:rPr>
              <a:t>II: </a:t>
            </a:r>
            <a:r>
              <a:rPr lang="es-ES_tradnl" altLang="es-MX" sz="2800" b="1" dirty="0" smtClean="0"/>
              <a:t>Aprendizaje</a:t>
            </a:r>
          </a:p>
          <a:p>
            <a:pPr algn="ctr"/>
            <a:r>
              <a:rPr lang="es-ES_tradnl" altLang="es-MX" sz="2800" b="1" dirty="0" smtClean="0"/>
              <a:t>Automático</a:t>
            </a:r>
            <a:endParaRPr lang="es-ES_tradnl" altLang="es-MX" sz="2800" b="1" dirty="0"/>
          </a:p>
          <a:p>
            <a:pPr algn="ctr"/>
            <a:endParaRPr lang="es-ES_tradnl" altLang="es-MX" sz="2800" dirty="0"/>
          </a:p>
        </p:txBody>
      </p:sp>
      <p:sp>
        <p:nvSpPr>
          <p:cNvPr id="12" name="Cuadro de texto 7"/>
          <p:cNvSpPr txBox="1">
            <a:spLocks noChangeArrowheads="1"/>
          </p:cNvSpPr>
          <p:nvPr/>
        </p:nvSpPr>
        <p:spPr bwMode="auto">
          <a:xfrm>
            <a:off x="5128419" y="4571327"/>
            <a:ext cx="1891854" cy="369841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>
              <a:spcBef>
                <a:spcPct val="20000"/>
              </a:spcBef>
            </a:pPr>
            <a:r>
              <a:rPr lang="es-ES" altLang="es-MX" sz="2000" dirty="0" smtClean="0"/>
              <a:t>2.1 Clasificación </a:t>
            </a:r>
            <a:endParaRPr lang="es-MX" altLang="es-MX" sz="2000" dirty="0"/>
          </a:p>
        </p:txBody>
      </p:sp>
      <p:sp>
        <p:nvSpPr>
          <p:cNvPr id="14" name="Cuadro de texto 7"/>
          <p:cNvSpPr txBox="1">
            <a:spLocks noChangeArrowheads="1"/>
          </p:cNvSpPr>
          <p:nvPr/>
        </p:nvSpPr>
        <p:spPr bwMode="auto">
          <a:xfrm>
            <a:off x="5148064" y="5229200"/>
            <a:ext cx="1836168" cy="64807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>
              <a:spcBef>
                <a:spcPct val="20000"/>
              </a:spcBef>
            </a:pPr>
            <a:r>
              <a:rPr lang="es-ES" altLang="es-MX" sz="2000" dirty="0" smtClean="0"/>
              <a:t>2.2 Evaluación de la clasificación</a:t>
            </a:r>
            <a:endParaRPr lang="es-MX" altLang="es-MX" sz="2000" dirty="0"/>
          </a:p>
        </p:txBody>
      </p:sp>
      <p:sp>
        <p:nvSpPr>
          <p:cNvPr id="15" name="Línea 16"/>
          <p:cNvSpPr>
            <a:spLocks noChangeShapeType="1"/>
          </p:cNvSpPr>
          <p:nvPr/>
        </p:nvSpPr>
        <p:spPr bwMode="auto">
          <a:xfrm flipV="1">
            <a:off x="3851275" y="4756247"/>
            <a:ext cx="1277144" cy="466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6" name="Línea 16"/>
          <p:cNvSpPr>
            <a:spLocks noChangeShapeType="1"/>
          </p:cNvSpPr>
          <p:nvPr/>
        </p:nvSpPr>
        <p:spPr bwMode="auto">
          <a:xfrm flipV="1">
            <a:off x="3851275" y="5548570"/>
            <a:ext cx="1277144" cy="466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cxnSp>
        <p:nvCxnSpPr>
          <p:cNvPr id="19" name="18 Conector angular"/>
          <p:cNvCxnSpPr/>
          <p:nvPr/>
        </p:nvCxnSpPr>
        <p:spPr>
          <a:xfrm rot="5400000">
            <a:off x="2788544" y="2727821"/>
            <a:ext cx="1756569" cy="1646039"/>
          </a:xfrm>
          <a:prstGeom prst="bent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5004047" y="4293096"/>
            <a:ext cx="2016225" cy="860101"/>
          </a:xfrm>
          <a:prstGeom prst="ellips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41033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algn="l"/>
            <a:r>
              <a:rPr lang="es-MX" dirty="0">
                <a:solidFill>
                  <a:schemeClr val="tx2"/>
                </a:solidFill>
              </a:rPr>
              <a:t>Clasificación: </a:t>
            </a:r>
            <a:r>
              <a:rPr lang="es-MX" dirty="0" smtClean="0">
                <a:solidFill>
                  <a:schemeClr val="tx2"/>
                </a:solidFill>
              </a:rPr>
              <a:t>definición</a:t>
            </a: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72608"/>
          </a:xfrm>
        </p:spPr>
        <p:txBody>
          <a:bodyPr>
            <a:normAutofit fontScale="925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3000" dirty="0"/>
              <a:t>Dado un conjunto de registros (</a:t>
            </a:r>
            <a:r>
              <a:rPr lang="es-MX" sz="3000" i="1" dirty="0">
                <a:solidFill>
                  <a:schemeClr val="tx2"/>
                </a:solidFill>
              </a:rPr>
              <a:t>conjunto </a:t>
            </a:r>
            <a:r>
              <a:rPr lang="es-MX" sz="3000" i="1" dirty="0" smtClean="0">
                <a:solidFill>
                  <a:schemeClr val="tx2"/>
                </a:solidFill>
              </a:rPr>
              <a:t>de entrenamiento</a:t>
            </a:r>
            <a:r>
              <a:rPr lang="es-MX" sz="3000" i="1" dirty="0">
                <a:solidFill>
                  <a:schemeClr val="tx2"/>
                </a:solidFill>
              </a:rPr>
              <a:t>, CE</a:t>
            </a:r>
            <a:r>
              <a:rPr lang="es-MX" sz="3000" dirty="0"/>
              <a:t>)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s-MX" sz="2600" dirty="0" smtClean="0"/>
              <a:t>Cada </a:t>
            </a:r>
            <a:r>
              <a:rPr lang="es-MX" sz="2600" dirty="0"/>
              <a:t>registro contiene un conjunto de </a:t>
            </a:r>
            <a:r>
              <a:rPr lang="es-MX" sz="2600" i="1" dirty="0">
                <a:solidFill>
                  <a:schemeClr val="tx2"/>
                </a:solidFill>
              </a:rPr>
              <a:t>atributos</a:t>
            </a:r>
            <a:r>
              <a:rPr lang="es-MX" sz="2600" dirty="0"/>
              <a:t>, uno de </a:t>
            </a:r>
            <a:r>
              <a:rPr lang="es-MX" sz="2600" dirty="0" smtClean="0"/>
              <a:t>los atributos </a:t>
            </a:r>
            <a:r>
              <a:rPr lang="es-MX" sz="2600" dirty="0"/>
              <a:t>es la </a:t>
            </a:r>
            <a:r>
              <a:rPr lang="es-MX" sz="2600" i="1" dirty="0">
                <a:solidFill>
                  <a:schemeClr val="tx2"/>
                </a:solidFill>
              </a:rPr>
              <a:t>clase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3000" dirty="0" smtClean="0"/>
              <a:t>Encontrar </a:t>
            </a:r>
            <a:r>
              <a:rPr lang="es-MX" sz="3000" dirty="0"/>
              <a:t>un </a:t>
            </a:r>
            <a:r>
              <a:rPr lang="es-MX" sz="3000" i="1" dirty="0">
                <a:solidFill>
                  <a:schemeClr val="tx2"/>
                </a:solidFill>
              </a:rPr>
              <a:t>modelo</a:t>
            </a:r>
            <a:r>
              <a:rPr lang="es-MX" sz="3000" i="1" dirty="0"/>
              <a:t> </a:t>
            </a:r>
            <a:r>
              <a:rPr lang="es-MX" sz="3000" dirty="0"/>
              <a:t>para la clase atributo como </a:t>
            </a:r>
            <a:r>
              <a:rPr lang="es-MX" sz="3000" dirty="0" smtClean="0"/>
              <a:t>una función </a:t>
            </a:r>
            <a:r>
              <a:rPr lang="es-MX" sz="3000" dirty="0"/>
              <a:t>de los valores de los otros atributos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3000" dirty="0" smtClean="0"/>
              <a:t>Objetivo</a:t>
            </a:r>
            <a:r>
              <a:rPr lang="es-MX" sz="3000" dirty="0"/>
              <a:t>: para registros no vistos previamente </a:t>
            </a:r>
            <a:r>
              <a:rPr lang="es-MX" sz="3000" dirty="0" smtClean="0"/>
              <a:t>se debe </a:t>
            </a:r>
            <a:r>
              <a:rPr lang="es-MX" sz="3000" dirty="0"/>
              <a:t>asignar una clase tan preciso como sea posible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s-MX" sz="2600" dirty="0" smtClean="0"/>
              <a:t>Un </a:t>
            </a:r>
            <a:r>
              <a:rPr lang="es-MX" sz="2600" i="1" dirty="0">
                <a:solidFill>
                  <a:schemeClr val="tx2"/>
                </a:solidFill>
              </a:rPr>
              <a:t>conjunto de prueba (CP) </a:t>
            </a:r>
            <a:r>
              <a:rPr lang="es-MX" sz="2600" dirty="0"/>
              <a:t>se usa para determinar </a:t>
            </a:r>
            <a:r>
              <a:rPr lang="es-MX" sz="2600" dirty="0" smtClean="0"/>
              <a:t>la precisión </a:t>
            </a:r>
            <a:r>
              <a:rPr lang="es-MX" sz="2600" dirty="0"/>
              <a:t>del modelo.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s-MX" sz="2600" dirty="0" smtClean="0"/>
              <a:t>Usualmente</a:t>
            </a:r>
            <a:r>
              <a:rPr lang="es-MX" sz="2600" dirty="0"/>
              <a:t>, el conjunto de datos se divide (CE y CP)</a:t>
            </a:r>
          </a:p>
        </p:txBody>
      </p:sp>
    </p:spTree>
    <p:extLst>
      <p:ext uri="{BB962C8B-B14F-4D97-AF65-F5344CB8AC3E}">
        <p14:creationId xmlns:p14="http://schemas.microsoft.com/office/powerpoint/2010/main" val="29083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Ejemplos de tareas de clasificación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00200"/>
            <a:ext cx="7211144" cy="506916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s-MX" sz="3000" dirty="0"/>
              <a:t>Predecir tumores benignos o malignos</a:t>
            </a:r>
          </a:p>
          <a:p>
            <a:pPr>
              <a:spcBef>
                <a:spcPts val="1800"/>
              </a:spcBef>
            </a:pPr>
            <a:r>
              <a:rPr lang="es-MX" sz="3000" dirty="0" smtClean="0"/>
              <a:t>Clasificar </a:t>
            </a:r>
            <a:r>
              <a:rPr lang="es-MX" sz="3000" dirty="0"/>
              <a:t>transacciones de tarjeta de crédito </a:t>
            </a:r>
            <a:r>
              <a:rPr lang="es-MX" sz="3000" dirty="0" smtClean="0"/>
              <a:t>como legítimas </a:t>
            </a:r>
            <a:r>
              <a:rPr lang="es-MX" sz="3000" dirty="0"/>
              <a:t>o fraudulentas</a:t>
            </a:r>
          </a:p>
          <a:p>
            <a:pPr>
              <a:spcBef>
                <a:spcPts val="1800"/>
              </a:spcBef>
            </a:pPr>
            <a:r>
              <a:rPr lang="es-MX" sz="3000" dirty="0" smtClean="0"/>
              <a:t>Clasificar </a:t>
            </a:r>
            <a:r>
              <a:rPr lang="es-MX" sz="3000" dirty="0"/>
              <a:t>estructuras secundarias de proteínas</a:t>
            </a:r>
          </a:p>
          <a:p>
            <a:pPr>
              <a:spcBef>
                <a:spcPts val="1800"/>
              </a:spcBef>
            </a:pPr>
            <a:r>
              <a:rPr lang="es-MX" sz="3000" dirty="0" smtClean="0"/>
              <a:t>Categorizar </a:t>
            </a:r>
            <a:r>
              <a:rPr lang="es-MX" sz="3000" dirty="0"/>
              <a:t>artículos de noticias </a:t>
            </a:r>
            <a:r>
              <a:rPr lang="es-MX" sz="3000" dirty="0" smtClean="0"/>
              <a:t>como financieros</a:t>
            </a:r>
            <a:r>
              <a:rPr lang="es-MX" sz="3000" dirty="0"/>
              <a:t>, clima, entretenimiento, deportes, etc.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00808"/>
            <a:ext cx="2051720" cy="163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645024"/>
            <a:ext cx="1763688" cy="266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826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Técnicas de </a:t>
            </a:r>
            <a:r>
              <a:rPr lang="es-MX" dirty="0" smtClean="0">
                <a:solidFill>
                  <a:srgbClr val="002060"/>
                </a:solidFill>
              </a:rPr>
              <a:t>clasificación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47260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s-MX" dirty="0"/>
              <a:t>Métodos basados en árboles de decisión</a:t>
            </a:r>
          </a:p>
          <a:p>
            <a:pPr>
              <a:spcBef>
                <a:spcPts val="1800"/>
              </a:spcBef>
            </a:pPr>
            <a:r>
              <a:rPr lang="es-MX" dirty="0" smtClean="0"/>
              <a:t>Métodos </a:t>
            </a:r>
            <a:r>
              <a:rPr lang="es-MX" dirty="0"/>
              <a:t>basados en reglas</a:t>
            </a:r>
          </a:p>
          <a:p>
            <a:pPr>
              <a:spcBef>
                <a:spcPts val="1800"/>
              </a:spcBef>
            </a:pPr>
            <a:r>
              <a:rPr lang="es-MX" dirty="0" smtClean="0"/>
              <a:t>Razonamiento </a:t>
            </a:r>
            <a:r>
              <a:rPr lang="es-MX" dirty="0"/>
              <a:t>basado en memoria</a:t>
            </a:r>
          </a:p>
          <a:p>
            <a:pPr>
              <a:spcBef>
                <a:spcPts val="1800"/>
              </a:spcBef>
            </a:pPr>
            <a:r>
              <a:rPr lang="es-MX" dirty="0" err="1" smtClean="0"/>
              <a:t>Bayes</a:t>
            </a:r>
            <a:r>
              <a:rPr lang="es-MX" dirty="0" smtClean="0"/>
              <a:t> </a:t>
            </a:r>
            <a:r>
              <a:rPr lang="es-MX" dirty="0"/>
              <a:t>ingenuo (</a:t>
            </a:r>
            <a:r>
              <a:rPr lang="es-MX" dirty="0" err="1"/>
              <a:t>Naïve</a:t>
            </a:r>
            <a:r>
              <a:rPr lang="es-MX" dirty="0"/>
              <a:t> </a:t>
            </a:r>
            <a:r>
              <a:rPr lang="es-MX" dirty="0" err="1"/>
              <a:t>Bayes</a:t>
            </a:r>
            <a:r>
              <a:rPr lang="es-MX" dirty="0"/>
              <a:t>)</a:t>
            </a:r>
          </a:p>
          <a:p>
            <a:pPr>
              <a:spcBef>
                <a:spcPts val="1800"/>
              </a:spcBef>
            </a:pPr>
            <a:r>
              <a:rPr lang="es-MX" dirty="0" smtClean="0"/>
              <a:t>Redes </a:t>
            </a:r>
            <a:r>
              <a:rPr lang="es-MX" dirty="0"/>
              <a:t>bayesianas</a:t>
            </a:r>
          </a:p>
          <a:p>
            <a:pPr>
              <a:spcBef>
                <a:spcPts val="1800"/>
              </a:spcBef>
            </a:pPr>
            <a:r>
              <a:rPr lang="es-MX" dirty="0" smtClean="0"/>
              <a:t>Máquinas </a:t>
            </a:r>
            <a:r>
              <a:rPr lang="es-MX" dirty="0"/>
              <a:t>de vectores de soporte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40525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algn="l"/>
            <a:r>
              <a:rPr lang="es-MX" dirty="0">
                <a:solidFill>
                  <a:srgbClr val="002060"/>
                </a:solidFill>
              </a:rPr>
              <a:t>Ejemplo de árboles de decisión</a:t>
            </a:r>
          </a:p>
        </p:txBody>
      </p:sp>
      <p:sp>
        <p:nvSpPr>
          <p:cNvPr id="4" name="3 Flecha derecha"/>
          <p:cNvSpPr/>
          <p:nvPr/>
        </p:nvSpPr>
        <p:spPr>
          <a:xfrm>
            <a:off x="6948264" y="4977172"/>
            <a:ext cx="43204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90786"/>
            <a:ext cx="8640960" cy="5378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720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1048</Words>
  <Application>Microsoft Office PowerPoint</Application>
  <PresentationFormat>Presentación en pantalla (4:3)</PresentationFormat>
  <Paragraphs>187</Paragraphs>
  <Slides>35</Slides>
  <Notes>1</Notes>
  <HiddenSlides>11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Tema de Office</vt:lpstr>
      <vt:lpstr>Unidad de aprendizaje: Algoritmos de clasificación</vt:lpstr>
      <vt:lpstr>Directorio</vt:lpstr>
      <vt:lpstr>Ubicación de la asignatura de Algoritmos de Clasificación, dentro del programa de la Lic. en  Ing. en Sistemas Inteligentes</vt:lpstr>
      <vt:lpstr>Temario</vt:lpstr>
      <vt:lpstr>Contenido Sintético</vt:lpstr>
      <vt:lpstr>Clasificación: definición</vt:lpstr>
      <vt:lpstr>Ejemplos de tareas de clasificación</vt:lpstr>
      <vt:lpstr>Técnicas de clasificación</vt:lpstr>
      <vt:lpstr>Ejemplo de árboles de decisión</vt:lpstr>
      <vt:lpstr>Ejemplo de árboles de decisión (2)</vt:lpstr>
      <vt:lpstr>Tarea de clasificación para el árbol de decisión</vt:lpstr>
      <vt:lpstr>Aplicación del modelo a los datos de prueba1</vt:lpstr>
      <vt:lpstr>Aplicación del modelo a los datos de prueba2</vt:lpstr>
      <vt:lpstr>Aplicación del modelo a los datos de prueba3</vt:lpstr>
      <vt:lpstr>Aplicación del modelo a los datos de prueba4</vt:lpstr>
      <vt:lpstr>Aplicación del modelo a los datos de prueba5</vt:lpstr>
      <vt:lpstr>Aplicación del modelo a los datos de prueba6</vt:lpstr>
      <vt:lpstr>Inducción de árboles de decisión</vt:lpstr>
      <vt:lpstr>Estructura general del algoritmo de Hunt</vt:lpstr>
      <vt:lpstr>Algoritmo de Hunt</vt:lpstr>
      <vt:lpstr>Inducción del árbol</vt:lpstr>
      <vt:lpstr>Construcción de árbol</vt:lpstr>
      <vt:lpstr>Selección del atributo</vt:lpstr>
      <vt:lpstr>Entropía</vt:lpstr>
      <vt:lpstr>Ejemplos del cálculo de la entropía</vt:lpstr>
      <vt:lpstr>Entropía de la decisión</vt:lpstr>
      <vt:lpstr>Ganancia de información (GI)</vt:lpstr>
      <vt:lpstr>Información adicional requerida para el atributo "pronóstico"</vt:lpstr>
      <vt:lpstr>Información adicional requerida para el atributo "pronóstico"</vt:lpstr>
      <vt:lpstr>Ganancia de información</vt:lpstr>
      <vt:lpstr>El procedimiento se hace recursivo</vt:lpstr>
      <vt:lpstr>El procedimiento se hace recursivo2</vt:lpstr>
      <vt:lpstr>Árbol de decisión para los datos de clima</vt:lpstr>
      <vt:lpstr>Resumen</vt:lpstr>
      <vt:lpstr>Referencias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 la asignatura: Algoritmos de clasificación</dc:title>
  <dc:creator>Pavilion dv5</dc:creator>
  <cp:lastModifiedBy>Pavilion dv5</cp:lastModifiedBy>
  <cp:revision>49</cp:revision>
  <dcterms:created xsi:type="dcterms:W3CDTF">2016-10-10T00:17:27Z</dcterms:created>
  <dcterms:modified xsi:type="dcterms:W3CDTF">2016-10-12T01:24:57Z</dcterms:modified>
</cp:coreProperties>
</file>