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6"/>
  </p:notesMasterIdLst>
  <p:sldIdLst>
    <p:sldId id="279" r:id="rId2"/>
    <p:sldId id="378" r:id="rId3"/>
    <p:sldId id="379" r:id="rId4"/>
    <p:sldId id="380" r:id="rId5"/>
    <p:sldId id="381" r:id="rId6"/>
    <p:sldId id="384" r:id="rId7"/>
    <p:sldId id="382" r:id="rId8"/>
    <p:sldId id="386" r:id="rId9"/>
    <p:sldId id="387" r:id="rId10"/>
    <p:sldId id="285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85" r:id="rId44"/>
    <p:sldId id="383" r:id="rId4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92832F5-EA01-48E5-B403-87E193F50680}">
          <p14:sldIdLst>
            <p14:sldId id="279"/>
          </p14:sldIdLst>
        </p14:section>
        <p14:section name="Información general del proyecto" id="{087866C3-7028-482C-8D34-6BF5363FBD75}">
          <p14:sldIdLst>
            <p14:sldId id="378"/>
            <p14:sldId id="379"/>
            <p14:sldId id="380"/>
            <p14:sldId id="381"/>
            <p14:sldId id="384"/>
            <p14:sldId id="382"/>
            <p14:sldId id="386"/>
            <p14:sldId id="387"/>
            <p14:sldId id="285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85"/>
            <p14:sldId id="383"/>
          </p14:sldIdLst>
        </p14:section>
        <p14:section name="Actualización de estado" id="{521DEF98-8796-4632-831A-16252E9A6054}">
          <p14:sldIdLst/>
        </p14:section>
        <p14:section name="Escala de tiempo" id="{CF24EBA6-C924-424D-AC31-A4B9992A87E0}">
          <p14:sldIdLst/>
        </p14:section>
        <p14:section name="Siguientes pasos y elementos de acción" id="{C24C98EC-938D-4034-8DB8-5E8DBF16E3CB}">
          <p14:sldIdLst/>
        </p14:section>
        <p14:section name="Apéndice" id="{E35CCD6A-2288-476E-BC93-C75323AE1F3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2B2B2"/>
    <a:srgbClr val="003300"/>
    <a:srgbClr val="666633"/>
    <a:srgbClr val="47894A"/>
    <a:srgbClr val="4C8481"/>
    <a:srgbClr val="76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36" autoAdjust="0"/>
    <p:restoredTop sz="88205" autoAdjust="0"/>
  </p:normalViewPr>
  <p:slideViewPr>
    <p:cSldViewPr>
      <p:cViewPr>
        <p:scale>
          <a:sx n="71" d="100"/>
          <a:sy n="71" d="100"/>
        </p:scale>
        <p:origin x="-780" y="-72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111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724506C0-3FFE-45A5-803D-9F4FC5464A70}" type="datetimeFigureOut">
              <a:rPr lang="es-MX"/>
              <a:pPr/>
              <a:t>11/10/2016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F8646707-6BBD-41A9-B4DF-0C76A73A2D2A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33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Today we are going to present our project called  Basic Operations tutor system</a:t>
            </a:r>
            <a:endParaRPr lang="es-MX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83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26" y="1295400"/>
            <a:ext cx="861922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964576"/>
            <a:ext cx="1240461" cy="1121308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319004"/>
            <a:ext cx="1828800" cy="1610392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 eaLnBrk="1" latinLnBrk="0" hangingPunct="1">
              <a:defRPr kumimoji="0" lang="es-ES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"/>
              <a:t>Haga clic para editar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y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/>
          <a:srcRect l="-92" t="50811" r="45394" b="-590"/>
          <a:stretch/>
        </p:blipFill>
        <p:spPr>
          <a:xfrm>
            <a:off x="-13647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0498" y="2343887"/>
            <a:ext cx="1925552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 eaLnBrk="1" latinLnBrk="0" hangingPunct="1">
              <a:defRPr kumimoji="0" lang="es-ES" sz="3600" b="0" cap="none">
                <a:latin typeface="Georgia" pitchFamily="18" charset="0"/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 eaLnBrk="1" latinLnBrk="0" hangingPunct="1">
              <a:buNone/>
              <a:defRPr kumimoji="0" lang="es-ES"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 eaLnBrk="1" latinLnBrk="0" hangingPunct="1">
              <a:defRPr kumimoji="0" lang="es-ES" sz="2800">
                <a:latin typeface="Georgia" pitchFamily="18" charset="0"/>
              </a:defRPr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kumimoji="0" lang="es-ES" sz="2000">
                <a:latin typeface="Georgia" pitchFamily="18" charset="0"/>
              </a:defRPr>
            </a:lvl1pPr>
            <a:lvl2pPr marL="571500" indent="-22860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kumimoji="0" lang="es-ES" sz="1800">
                <a:latin typeface="Georgia" pitchFamily="18" charset="0"/>
              </a:defRPr>
            </a:lvl2pPr>
            <a:lvl3pPr eaLnBrk="1" latinLnBrk="0" hangingPunct="1">
              <a:defRPr kumimoji="0" lang="es-ES" sz="2000">
                <a:latin typeface="Georgia" pitchFamily="18" charset="0"/>
              </a:defRPr>
            </a:lvl3pPr>
            <a:lvl4pPr eaLnBrk="1" latinLnBrk="0" hangingPunct="1">
              <a:defRPr kumimoji="0" lang="es-ES" sz="2000">
                <a:latin typeface="Georgia" pitchFamily="18" charset="0"/>
              </a:defRPr>
            </a:lvl4pPr>
            <a:lvl5pPr eaLnBrk="1" latinLnBrk="0" hangingPunct="1">
              <a:defRPr kumimoji="0" lang="es-ES" sz="2000"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s-ES" sz="20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s-ES" sz="2000"/>
            </a:lvl1pPr>
            <a:lvl2pPr eaLnBrk="1" latinLnBrk="0" hangingPunct="1">
              <a:defRPr kumimoji="0" lang="es-ES" sz="1800"/>
            </a:lvl2pPr>
            <a:lvl3pPr eaLnBrk="1" latinLnBrk="0" hangingPunct="1">
              <a:defRPr kumimoji="0" lang="es-ES" sz="1600"/>
            </a:lvl3pPr>
            <a:lvl4pPr eaLnBrk="1" latinLnBrk="0" hangingPunct="1">
              <a:defRPr kumimoji="0" lang="es-ES" sz="1400"/>
            </a:lvl4pPr>
            <a:lvl5pPr eaLnBrk="1" latinLnBrk="0" hangingPunct="1">
              <a:defRPr kumimoji="0" lang="es-ES" sz="14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eaLnBrk="1" latinLnBrk="0" hangingPunct="1">
              <a:buNone/>
              <a:defRPr kumimoji="0" lang="es-ES" sz="20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eaLnBrk="1" latinLnBrk="0" hangingPunct="1">
              <a:defRPr kumimoji="0" lang="es-ES" sz="2000"/>
            </a:lvl1pPr>
            <a:lvl2pPr eaLnBrk="1" latinLnBrk="0" hangingPunct="1">
              <a:defRPr kumimoji="0" lang="es-ES" sz="1800"/>
            </a:lvl2pPr>
            <a:lvl3pPr eaLnBrk="1" latinLnBrk="0" hangingPunct="1">
              <a:defRPr kumimoji="0" lang="es-ES" sz="1600"/>
            </a:lvl3pPr>
            <a:lvl4pPr eaLnBrk="1" latinLnBrk="0" hangingPunct="1">
              <a:defRPr kumimoji="0" lang="es-ES" sz="1400"/>
            </a:lvl4pPr>
            <a:lvl5pPr eaLnBrk="1" latinLnBrk="0" hangingPunct="1">
              <a:defRPr kumimoji="0" lang="es-ES" sz="14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 eaLnBrk="1" latinLnBrk="0" hangingPunct="1">
              <a:defRPr kumimoji="0" lang="es-ES" sz="2800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s-MX"/>
              <a:pPr/>
              <a:t>11/10/2016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/>
              <a:pPr/>
              <a:t>‹Nº›</a:t>
            </a:fld>
            <a:endParaRPr kumimoji="0" lang="es-E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67544" y="602128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Dra. Rosa María Rodríguez Aguilar</a:t>
            </a:r>
            <a:endParaRPr lang="es-MX" sz="2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56122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3012523" y="2933651"/>
            <a:ext cx="5985648" cy="626821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s-MX" sz="2000" b="1" dirty="0" smtClean="0">
                <a:solidFill>
                  <a:srgbClr val="465723"/>
                </a:solidFill>
              </a:rPr>
              <a:t>Lic. en Ingeniería en Sistemas Inteligentes</a:t>
            </a:r>
            <a:endParaRPr lang="es-MX" sz="2000" b="1" dirty="0">
              <a:solidFill>
                <a:srgbClr val="465723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012523" y="3789040"/>
            <a:ext cx="5616624" cy="208823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Aft>
                <a:spcPts val="1200"/>
              </a:spcAft>
            </a:pPr>
            <a:r>
              <a:rPr lang="es-MX" sz="2200" b="1" dirty="0" smtClean="0">
                <a:solidFill>
                  <a:srgbClr val="003300"/>
                </a:solidFill>
              </a:rPr>
              <a:t>Unidad de aprendizaje: </a:t>
            </a:r>
            <a:r>
              <a:rPr lang="es-ES" sz="2200" b="1" dirty="0">
                <a:solidFill>
                  <a:srgbClr val="003300"/>
                </a:solidFill>
              </a:rPr>
              <a:t>Evaluación e Interpretación del </a:t>
            </a:r>
            <a:r>
              <a:rPr lang="es-ES" sz="2200" b="1" dirty="0" smtClean="0">
                <a:solidFill>
                  <a:srgbClr val="003300"/>
                </a:solidFill>
              </a:rPr>
              <a:t>Conocimiento</a:t>
            </a:r>
          </a:p>
          <a:p>
            <a:pPr algn="r">
              <a:spcAft>
                <a:spcPts val="1200"/>
              </a:spcAft>
            </a:pPr>
            <a:r>
              <a:rPr lang="es-MX" sz="2200" b="1" dirty="0" smtClean="0">
                <a:solidFill>
                  <a:srgbClr val="003300"/>
                </a:solidFill>
              </a:rPr>
              <a:t>Tema</a:t>
            </a:r>
            <a:r>
              <a:rPr lang="es-MX" sz="2200" b="1" dirty="0">
                <a:solidFill>
                  <a:srgbClr val="003300"/>
                </a:solidFill>
              </a:rPr>
              <a:t>: </a:t>
            </a:r>
            <a:r>
              <a:rPr lang="es-ES_tradnl" sz="2200" b="1" dirty="0">
                <a:solidFill>
                  <a:srgbClr val="003300"/>
                </a:solidFill>
              </a:rPr>
              <a:t>1.2 Descripción de la evaluación e interpretación del conocimiento</a:t>
            </a:r>
            <a:endParaRPr lang="es-MX" sz="2200" b="1" dirty="0">
              <a:solidFill>
                <a:srgbClr val="0033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756" y="2000419"/>
            <a:ext cx="35433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807353" y="2432501"/>
            <a:ext cx="2333625" cy="4924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300" dirty="0">
                <a:solidFill>
                  <a:srgbClr val="46572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Unidad Académica Profesional Nezahualcóyotl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 fontScale="90000"/>
          </a:bodyPr>
          <a:lstStyle/>
          <a:p>
            <a:r>
              <a:rPr lang="es-MX" sz="4000" dirty="0"/>
              <a:t>Representación del </a:t>
            </a:r>
            <a:r>
              <a:rPr lang="es-MX" sz="4000" dirty="0" smtClean="0"/>
              <a:t>conocimiento</a:t>
            </a:r>
            <a:br>
              <a:rPr lang="es-MX" sz="4000" dirty="0" smtClean="0"/>
            </a:br>
            <a:r>
              <a:rPr lang="es-MX" sz="4000" dirty="0" smtClean="0"/>
              <a:t>(características)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11957"/>
            <a:ext cx="7992888" cy="4297363"/>
          </a:xfrm>
        </p:spPr>
        <p:txBody>
          <a:bodyPr>
            <a:noAutofit/>
          </a:bodyPr>
          <a:lstStyle/>
          <a:p>
            <a:pPr algn="just"/>
            <a:r>
              <a:rPr lang="es-MX" sz="2400" dirty="0"/>
              <a:t>La representación del conocimiento </a:t>
            </a:r>
            <a:r>
              <a:rPr lang="es-MX" sz="2400" dirty="0" smtClean="0"/>
              <a:t>debe contener las siguientes características:</a:t>
            </a:r>
          </a:p>
          <a:p>
            <a:pPr marL="0" indent="0" algn="just" defTabSz="444500">
              <a:buNone/>
            </a:pPr>
            <a:r>
              <a:rPr lang="es-MX" sz="2400" dirty="0" smtClean="0"/>
              <a:t>	</a:t>
            </a:r>
            <a:r>
              <a:rPr lang="es-MX" sz="2200" dirty="0" smtClean="0"/>
              <a:t>●</a:t>
            </a:r>
            <a:r>
              <a:rPr lang="es-MX" sz="2200" dirty="0"/>
              <a:t>Ser </a:t>
            </a:r>
            <a:r>
              <a:rPr lang="es-MX" sz="2200" b="1" dirty="0"/>
              <a:t>fácil de modificar </a:t>
            </a:r>
            <a:r>
              <a:rPr lang="es-MX" sz="2200" dirty="0"/>
              <a:t>por procedimientos </a:t>
            </a:r>
            <a:r>
              <a:rPr lang="es-MX" sz="2200" dirty="0" smtClean="0"/>
              <a:t>	manuales </a:t>
            </a:r>
            <a:r>
              <a:rPr lang="es-MX" sz="2200" dirty="0"/>
              <a:t>o 	</a:t>
            </a:r>
            <a:r>
              <a:rPr lang="es-MX" sz="2200" dirty="0" smtClean="0"/>
              <a:t>mediante técnicas </a:t>
            </a:r>
            <a:r>
              <a:rPr lang="es-MX" sz="2200" dirty="0"/>
              <a:t>automáticas.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b="1" dirty="0"/>
              <a:t>Permitir la incorporación </a:t>
            </a:r>
            <a:r>
              <a:rPr lang="es-MX" sz="2200" dirty="0"/>
              <a:t>de un nuevo </a:t>
            </a:r>
            <a:r>
              <a:rPr lang="es-MX" sz="2200" dirty="0" smtClean="0"/>
              <a:t>	conocimiento </a:t>
            </a:r>
            <a:r>
              <a:rPr lang="es-MX" sz="2200" dirty="0"/>
              <a:t>de </a:t>
            </a:r>
            <a:r>
              <a:rPr lang="es-MX" sz="2200" dirty="0" smtClean="0"/>
              <a:t>forma sencilla</a:t>
            </a:r>
            <a:r>
              <a:rPr lang="es-MX" sz="2200" dirty="0"/>
              <a:t>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dirty="0"/>
              <a:t>Facilitar la </a:t>
            </a:r>
            <a:r>
              <a:rPr lang="es-MX" sz="2200" b="1" dirty="0"/>
              <a:t>detección de incoherencias </a:t>
            </a:r>
            <a:r>
              <a:rPr lang="es-MX" sz="2200" b="1" dirty="0" smtClean="0"/>
              <a:t> </a:t>
            </a:r>
            <a:r>
              <a:rPr lang="es-MX" sz="2200" dirty="0" smtClean="0"/>
              <a:t>y faltas </a:t>
            </a:r>
            <a:r>
              <a:rPr lang="es-MX" sz="2200" dirty="0"/>
              <a:t>de </a:t>
            </a:r>
            <a:r>
              <a:rPr lang="es-MX" sz="2200" dirty="0" smtClean="0"/>
              <a:t>	tolerancia</a:t>
            </a:r>
            <a:r>
              <a:rPr lang="es-MX" sz="2200" dirty="0"/>
              <a:t>.</a:t>
            </a:r>
          </a:p>
          <a:p>
            <a:pPr marL="0" indent="0" algn="just" defTabSz="444500">
              <a:buNone/>
            </a:pPr>
            <a:r>
              <a:rPr lang="es-MX" sz="2200" dirty="0" smtClean="0"/>
              <a:t>	●</a:t>
            </a:r>
            <a:r>
              <a:rPr lang="es-MX" sz="2200" b="1" dirty="0"/>
              <a:t>Reutilización </a:t>
            </a:r>
            <a:r>
              <a:rPr lang="es-MX" sz="2200" dirty="0"/>
              <a:t>de procedimientos, sentencias, etc.</a:t>
            </a:r>
          </a:p>
        </p:txBody>
      </p:sp>
    </p:spTree>
    <p:extLst>
      <p:ext uri="{BB962C8B-B14F-4D97-AF65-F5344CB8AC3E}">
        <p14:creationId xmlns:p14="http://schemas.microsoft.com/office/powerpoint/2010/main" val="694489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Unificación</a:t>
            </a:r>
            <a:endParaRPr lang="es-MX" sz="2200" dirty="0"/>
          </a:p>
        </p:txBody>
      </p:sp>
      <p:sp>
        <p:nvSpPr>
          <p:cNvPr id="8" name="7 Rectángulo"/>
          <p:cNvSpPr/>
          <p:nvPr/>
        </p:nvSpPr>
        <p:spPr>
          <a:xfrm>
            <a:off x="683568" y="265164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/>
              <a:t>Consiste en tomar dos sentencias, comparar los predicados con </a:t>
            </a:r>
            <a:r>
              <a:rPr lang="es-MX" sz="2400" dirty="0" smtClean="0"/>
              <a:t>el mismo </a:t>
            </a:r>
            <a:r>
              <a:rPr lang="es-MX" sz="2400" dirty="0"/>
              <a:t>nombre y comprobar si sus términos (argumentos) se </a:t>
            </a:r>
            <a:r>
              <a:rPr lang="es-MX" sz="2400" dirty="0" smtClean="0"/>
              <a:t>pueden unificar</a:t>
            </a:r>
            <a:r>
              <a:rPr lang="es-MX" sz="2400" dirty="0"/>
              <a:t>, es decir, encontrar alguna sustitución para hacerlos idénticos.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3015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Unificación</a:t>
            </a:r>
            <a:endParaRPr lang="es-MX" sz="2200" dirty="0"/>
          </a:p>
        </p:txBody>
      </p:sp>
      <p:sp>
        <p:nvSpPr>
          <p:cNvPr id="8" name="7 Rectángulo"/>
          <p:cNvSpPr/>
          <p:nvPr/>
        </p:nvSpPr>
        <p:spPr>
          <a:xfrm>
            <a:off x="683568" y="2651648"/>
            <a:ext cx="792088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/>
              <a:t>Consiste en tomar dos sentencias, comparar los predicados con </a:t>
            </a:r>
            <a:r>
              <a:rPr lang="es-MX" sz="2400" dirty="0" smtClean="0"/>
              <a:t>el mismo </a:t>
            </a:r>
            <a:r>
              <a:rPr lang="es-MX" sz="2400" dirty="0"/>
              <a:t>nombre y comprobar si sus términos (argumentos) se </a:t>
            </a:r>
            <a:r>
              <a:rPr lang="es-MX" sz="2400" dirty="0" smtClean="0"/>
              <a:t>pueden unificar</a:t>
            </a:r>
            <a:r>
              <a:rPr lang="es-MX" sz="2400" dirty="0"/>
              <a:t>, es decir, encontrar alguna sustitución para hacerlos idénticos</a:t>
            </a:r>
            <a:r>
              <a:rPr lang="es-MX" sz="2400" dirty="0" smtClean="0"/>
              <a:t>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 smtClean="0"/>
              <a:t>Por ejemplo: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2627784" y="4941168"/>
            <a:ext cx="4032448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dirty="0"/>
              <a:t>1) Gusta (X,Y).</a:t>
            </a:r>
          </a:p>
          <a:p>
            <a:r>
              <a:rPr lang="es-MX" sz="2200" dirty="0"/>
              <a:t>2) Gusta (Robótica, cocido)</a:t>
            </a:r>
          </a:p>
          <a:p>
            <a:r>
              <a:rPr lang="es-MX" sz="2200" dirty="0"/>
              <a:t>3) Gusta (</a:t>
            </a:r>
            <a:r>
              <a:rPr lang="es-MX" sz="2200" dirty="0" err="1"/>
              <a:t>LaZarzuela</a:t>
            </a:r>
            <a:r>
              <a:rPr lang="es-MX" sz="2200" dirty="0" smtClean="0"/>
              <a:t>, helado</a:t>
            </a:r>
            <a:r>
              <a:rPr lang="es-MX" sz="2200" dirty="0"/>
              <a:t>).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781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Unificación</a:t>
            </a:r>
            <a:endParaRPr lang="es-MX" sz="2200" dirty="0"/>
          </a:p>
        </p:txBody>
      </p:sp>
      <p:sp>
        <p:nvSpPr>
          <p:cNvPr id="8" name="7 Rectángulo"/>
          <p:cNvSpPr/>
          <p:nvPr/>
        </p:nvSpPr>
        <p:spPr>
          <a:xfrm>
            <a:off x="683568" y="2492896"/>
            <a:ext cx="792088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/>
              <a:t>Consiste en tomar dos sentencias, comparar los predicados con </a:t>
            </a:r>
            <a:r>
              <a:rPr lang="es-MX" sz="2400" dirty="0" smtClean="0"/>
              <a:t>el mismo </a:t>
            </a:r>
            <a:r>
              <a:rPr lang="es-MX" sz="2400" dirty="0"/>
              <a:t>nombre y comprobar si sus términos (argumentos) se </a:t>
            </a:r>
            <a:r>
              <a:rPr lang="es-MX" sz="2400" dirty="0" smtClean="0"/>
              <a:t>pueden unificar</a:t>
            </a:r>
            <a:r>
              <a:rPr lang="es-MX" sz="2400" dirty="0"/>
              <a:t>, es decir, encontrar alguna sustitución para hacerlos idénticos</a:t>
            </a:r>
            <a:r>
              <a:rPr lang="es-MX" sz="2400" dirty="0" smtClean="0"/>
              <a:t>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 smtClean="0"/>
              <a:t>Por ejemplo: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3059832" y="4267742"/>
            <a:ext cx="4032448" cy="12494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dirty="0"/>
              <a:t>1) Gusta (X,Y).</a:t>
            </a:r>
          </a:p>
          <a:p>
            <a:r>
              <a:rPr lang="es-MX" sz="2200" dirty="0"/>
              <a:t>2) Gusta (Robótica, cocido)</a:t>
            </a:r>
          </a:p>
          <a:p>
            <a:r>
              <a:rPr lang="es-MX" sz="2200" dirty="0"/>
              <a:t>3) Gusta (</a:t>
            </a:r>
            <a:r>
              <a:rPr lang="es-MX" sz="2200" dirty="0" err="1"/>
              <a:t>LaZarzuela</a:t>
            </a:r>
            <a:r>
              <a:rPr lang="es-MX" sz="2200" dirty="0" smtClean="0"/>
              <a:t>, helado</a:t>
            </a:r>
            <a:r>
              <a:rPr lang="es-MX" sz="2200" dirty="0"/>
              <a:t>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77208" y="5633372"/>
            <a:ext cx="70567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dirty="0"/>
              <a:t>Se pueden unificar las sentencias 2 con la 1 si:</a:t>
            </a:r>
          </a:p>
          <a:p>
            <a:pPr algn="ctr"/>
            <a:r>
              <a:rPr lang="es-MX" sz="2200" dirty="0"/>
              <a:t>Robótica =&gt; X</a:t>
            </a:r>
          </a:p>
          <a:p>
            <a:pPr algn="ctr"/>
            <a:r>
              <a:rPr lang="es-MX" sz="2200" dirty="0"/>
              <a:t>Cocido =&gt; Y.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347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Unificación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2376264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/>
              <a:t>Consiste en tomar dos sentencias, comparar los predicados con </a:t>
            </a:r>
            <a:r>
              <a:rPr lang="es-MX" sz="2400" dirty="0" smtClean="0"/>
              <a:t>el mismo </a:t>
            </a:r>
            <a:r>
              <a:rPr lang="es-MX" sz="2400" dirty="0"/>
              <a:t>nombre y comprobar si sus términos (argumentos) se </a:t>
            </a:r>
            <a:r>
              <a:rPr lang="es-MX" sz="2400" dirty="0" smtClean="0"/>
              <a:t>pueden unificar</a:t>
            </a:r>
            <a:r>
              <a:rPr lang="es-MX" sz="2400" dirty="0"/>
              <a:t>, es decir, encontrar alguna sustitución para hacerlos idénticos</a:t>
            </a:r>
            <a:r>
              <a:rPr lang="es-MX" sz="2400" dirty="0" smtClean="0"/>
              <a:t>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2400" dirty="0" smtClean="0"/>
              <a:t>Por ejemplo: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3059832" y="4267742"/>
            <a:ext cx="4032448" cy="12494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sz="2200" dirty="0"/>
              <a:t>1) Gusta (X,Y).</a:t>
            </a:r>
          </a:p>
          <a:p>
            <a:r>
              <a:rPr lang="es-MX" sz="2200" dirty="0"/>
              <a:t>2) Gusta (Robótica, cocido)</a:t>
            </a:r>
          </a:p>
          <a:p>
            <a:r>
              <a:rPr lang="es-MX" sz="2200" dirty="0"/>
              <a:t>3) Gusta (</a:t>
            </a:r>
            <a:r>
              <a:rPr lang="es-MX" sz="2200" dirty="0" err="1"/>
              <a:t>LaZarzuela</a:t>
            </a:r>
            <a:r>
              <a:rPr lang="es-MX" sz="2200" dirty="0" smtClean="0"/>
              <a:t>, helado</a:t>
            </a:r>
            <a:r>
              <a:rPr lang="es-MX" sz="2200" dirty="0"/>
              <a:t>).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77208" y="5633372"/>
            <a:ext cx="70567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dirty="0"/>
              <a:t>Se pueden unificar las sentencias 3 con la 1 si:</a:t>
            </a:r>
          </a:p>
          <a:p>
            <a:pPr algn="ctr"/>
            <a:r>
              <a:rPr lang="es-MX" sz="2200" dirty="0" err="1"/>
              <a:t>LaZarzuela</a:t>
            </a:r>
            <a:r>
              <a:rPr lang="es-MX" sz="2200" dirty="0"/>
              <a:t> =&gt; X</a:t>
            </a:r>
          </a:p>
          <a:p>
            <a:pPr algn="ctr"/>
            <a:r>
              <a:rPr lang="es-MX" sz="2200" dirty="0"/>
              <a:t>helado =&gt; Y.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6326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168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Las </a:t>
            </a:r>
            <a:r>
              <a:rPr lang="es-MX" sz="2400" b="1" dirty="0"/>
              <a:t>reglas de producción </a:t>
            </a:r>
            <a:r>
              <a:rPr lang="es-MX" sz="2400" dirty="0"/>
              <a:t>que se enuncian de la forma </a:t>
            </a:r>
            <a:r>
              <a:rPr lang="es-MX" sz="2400" i="1" dirty="0" err="1"/>
              <a:t>if-then</a:t>
            </a:r>
            <a:r>
              <a:rPr lang="es-MX" sz="2400" i="1" dirty="0"/>
              <a:t> </a:t>
            </a:r>
            <a:r>
              <a:rPr lang="es-MX" sz="2400" dirty="0"/>
              <a:t>son </a:t>
            </a:r>
            <a:r>
              <a:rPr lang="es-MX" sz="2400" dirty="0" smtClean="0"/>
              <a:t>la forma </a:t>
            </a:r>
            <a:r>
              <a:rPr lang="es-MX" sz="2400" dirty="0"/>
              <a:t>más popular de representación el conocimiento en un </a:t>
            </a:r>
            <a:r>
              <a:rPr lang="es-MX" sz="2400" dirty="0" smtClean="0"/>
              <a:t>paradigma declarativo</a:t>
            </a:r>
            <a:r>
              <a:rPr lang="es-MX" sz="2400" dirty="0"/>
              <a:t>.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701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168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Las </a:t>
            </a:r>
            <a:r>
              <a:rPr lang="es-MX" sz="2400" b="1" dirty="0"/>
              <a:t>reglas de producción </a:t>
            </a:r>
            <a:r>
              <a:rPr lang="es-MX" sz="2400" dirty="0"/>
              <a:t>que se enuncian de la forma </a:t>
            </a:r>
            <a:r>
              <a:rPr lang="es-MX" sz="2400" i="1" dirty="0" err="1"/>
              <a:t>if-then</a:t>
            </a:r>
            <a:r>
              <a:rPr lang="es-MX" sz="2400" i="1" dirty="0"/>
              <a:t> </a:t>
            </a:r>
            <a:r>
              <a:rPr lang="es-MX" sz="2400" dirty="0"/>
              <a:t>son </a:t>
            </a:r>
            <a:r>
              <a:rPr lang="es-MX" sz="2400" dirty="0" smtClean="0"/>
              <a:t>la forma </a:t>
            </a:r>
            <a:r>
              <a:rPr lang="es-MX" sz="2400" dirty="0"/>
              <a:t>más popular de representación el conocimiento en un </a:t>
            </a:r>
            <a:r>
              <a:rPr lang="es-MX" sz="2400" dirty="0" smtClean="0"/>
              <a:t>paradigma declarativo</a:t>
            </a:r>
            <a:r>
              <a:rPr lang="es-MX" sz="2400" dirty="0"/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403648" y="4437112"/>
            <a:ext cx="6840760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200" dirty="0"/>
              <a:t>Este tipo de representación resulta muy cercano al</a:t>
            </a:r>
          </a:p>
          <a:p>
            <a:pPr algn="ctr"/>
            <a:r>
              <a:rPr lang="es-MX" sz="2200" dirty="0"/>
              <a:t>operador humano y se puede entender fácilmente.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8996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168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Las </a:t>
            </a:r>
            <a:r>
              <a:rPr lang="es-MX" sz="2400" b="1" dirty="0"/>
              <a:t>reglas de producción </a:t>
            </a:r>
            <a:r>
              <a:rPr lang="es-MX" sz="2400" dirty="0"/>
              <a:t>que se enuncian de la forma </a:t>
            </a:r>
            <a:r>
              <a:rPr lang="es-MX" sz="2400" i="1" dirty="0" err="1"/>
              <a:t>if-then</a:t>
            </a:r>
            <a:r>
              <a:rPr lang="es-MX" sz="2400" i="1" dirty="0"/>
              <a:t> </a:t>
            </a:r>
            <a:r>
              <a:rPr lang="es-MX" sz="2400" dirty="0"/>
              <a:t>son </a:t>
            </a:r>
            <a:r>
              <a:rPr lang="es-MX" sz="2400" dirty="0" smtClean="0"/>
              <a:t>la forma </a:t>
            </a:r>
            <a:r>
              <a:rPr lang="es-MX" sz="2400" dirty="0"/>
              <a:t>más popular de representación el conocimiento en un </a:t>
            </a:r>
            <a:r>
              <a:rPr lang="es-MX" sz="2400" dirty="0" smtClean="0"/>
              <a:t>paradigma declarativo</a:t>
            </a:r>
            <a:r>
              <a:rPr lang="es-MX" sz="2400" dirty="0"/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619672" y="4437112"/>
            <a:ext cx="6624736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200" dirty="0"/>
              <a:t>Este tipo de representación resulta muy cercano al</a:t>
            </a:r>
          </a:p>
          <a:p>
            <a:pPr algn="ctr"/>
            <a:r>
              <a:rPr lang="es-MX" sz="2200" dirty="0"/>
              <a:t>operador humano y se puede entender fácilmente.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771800" y="5805264"/>
            <a:ext cx="5493858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2200" dirty="0"/>
              <a:t>Cada regla es una unidad de conocimiento de </a:t>
            </a:r>
            <a:r>
              <a:rPr lang="es-MX" sz="2200" dirty="0" smtClean="0"/>
              <a:t>una base </a:t>
            </a:r>
            <a:r>
              <a:rPr lang="es-MX" sz="2200" dirty="0"/>
              <a:t>de conocimiento.</a:t>
            </a:r>
          </a:p>
        </p:txBody>
      </p:sp>
    </p:spTree>
    <p:extLst>
      <p:ext uri="{BB962C8B-B14F-4D97-AF65-F5344CB8AC3E}">
        <p14:creationId xmlns:p14="http://schemas.microsoft.com/office/powerpoint/2010/main" val="9049548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Las </a:t>
            </a:r>
            <a:r>
              <a:rPr lang="es-MX" sz="2400" b="1" dirty="0"/>
              <a:t>reglas de producción </a:t>
            </a:r>
            <a:r>
              <a:rPr lang="es-MX" sz="2400" dirty="0"/>
              <a:t>que se enuncian de la forma </a:t>
            </a:r>
            <a:r>
              <a:rPr lang="es-MX" sz="2400" i="1" dirty="0" err="1"/>
              <a:t>if-then</a:t>
            </a:r>
            <a:r>
              <a:rPr lang="es-MX" sz="2400" i="1" dirty="0"/>
              <a:t> </a:t>
            </a:r>
            <a:r>
              <a:rPr lang="es-MX" sz="2400" dirty="0"/>
              <a:t>son </a:t>
            </a:r>
            <a:r>
              <a:rPr lang="es-MX" sz="2400" dirty="0" smtClean="0"/>
              <a:t>la forma </a:t>
            </a:r>
            <a:r>
              <a:rPr lang="es-MX" sz="2400" dirty="0"/>
              <a:t>más popular de representación el conocimiento en un </a:t>
            </a:r>
            <a:r>
              <a:rPr lang="es-MX" sz="2400" dirty="0" smtClean="0"/>
              <a:t>paradigma declarativo</a:t>
            </a:r>
            <a:r>
              <a:rPr lang="es-MX" sz="2400" dirty="0"/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610126" y="3789040"/>
            <a:ext cx="6922313" cy="7560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200" dirty="0"/>
              <a:t>Este tipo de representación resulta muy cercano al</a:t>
            </a:r>
          </a:p>
          <a:p>
            <a:pPr algn="ctr"/>
            <a:r>
              <a:rPr lang="es-MX" sz="2200" dirty="0"/>
              <a:t>operador humano y se puede entender fácilmente.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979711" y="4725144"/>
            <a:ext cx="6552727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2200" dirty="0"/>
              <a:t>Cada regla es una unidad de conocimiento de </a:t>
            </a:r>
            <a:r>
              <a:rPr lang="es-MX" sz="2200" dirty="0" smtClean="0"/>
              <a:t>una base </a:t>
            </a:r>
            <a:r>
              <a:rPr lang="es-MX" sz="2200" dirty="0"/>
              <a:t>de conocimiento.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267743" y="5661248"/>
            <a:ext cx="6264695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s-MX" sz="2000" dirty="0"/>
              <a:t>Su configuración permite </a:t>
            </a:r>
            <a:r>
              <a:rPr lang="es-MX" sz="2000" dirty="0" smtClean="0"/>
              <a:t>construir sistemas </a:t>
            </a:r>
            <a:r>
              <a:rPr lang="es-MX" sz="2000" dirty="0"/>
              <a:t>en </a:t>
            </a:r>
            <a:r>
              <a:rPr lang="es-MX" sz="2000" dirty="0" smtClean="0"/>
              <a:t>los que </a:t>
            </a:r>
            <a:r>
              <a:rPr lang="es-MX" sz="2000" dirty="0"/>
              <a:t>puede ser fácil incorporar o </a:t>
            </a:r>
            <a:r>
              <a:rPr lang="es-MX" sz="2000" dirty="0" smtClean="0"/>
              <a:t>modificar información</a:t>
            </a:r>
            <a:r>
              <a:rPr lang="es-MX" sz="2000" dirty="0"/>
              <a:t>, modificando las reglas individualmente</a:t>
            </a:r>
            <a:r>
              <a:rPr lang="es-MX" sz="2200" dirty="0"/>
              <a:t>.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6145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Una regla de producción se puede enunciar como: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367644" y="3573016"/>
            <a:ext cx="6552727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si </a:t>
            </a:r>
            <a:r>
              <a:rPr lang="es-MX" sz="2400" dirty="0"/>
              <a:t>antecedente </a:t>
            </a:r>
            <a:r>
              <a:rPr lang="es-MX" sz="2400" b="1" dirty="0"/>
              <a:t>entonces </a:t>
            </a:r>
            <a:r>
              <a:rPr lang="es-MX" sz="2400" dirty="0"/>
              <a:t>consecuente</a:t>
            </a:r>
            <a:endParaRPr lang="es-MX" sz="2200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6930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42392"/>
          </a:xfrm>
        </p:spPr>
        <p:txBody>
          <a:bodyPr>
            <a:noAutofit/>
          </a:bodyPr>
          <a:lstStyle/>
          <a:p>
            <a:pPr algn="ctr"/>
            <a:r>
              <a:rPr lang="es-MX" altLang="es-MX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Directorio</a:t>
            </a:r>
            <a:endParaRPr lang="es-MX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AutoNum type="arabicPeriod"/>
            </a:pPr>
            <a:endParaRPr lang="es-MX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s-MX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398077" y="1484784"/>
            <a:ext cx="4534594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en D. Jorge Olvera García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Rector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Alfredo Barrera Baca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docencia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Dra. Ángeles Ma. Del Rosario Pérez Bernal</a:t>
            </a:r>
            <a:b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Secretaria de Investigación y Estudios Avanzados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José Benjamín Bernal Suárez</a:t>
            </a:r>
            <a:endParaRPr lang="es-MX" altLang="es-MX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Rectoría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Mtra. </a:t>
            </a:r>
            <a:r>
              <a:rPr lang="es-MX" altLang="es-MX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Ivett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Tinoco García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Secretaria de Difusión Cultural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Ricardo Joya Cepeda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Extensión y Vinculación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Mtro. Javier González Martínez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administración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Manuel Hernández Luna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Secretario de Planeación y Desarrollo Institucional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Dr. Hiram Raúl Piña </a:t>
            </a:r>
            <a:r>
              <a:rPr lang="es-MX" altLang="es-MX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Libien</a:t>
            </a: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Abogado General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ES_tradnl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Lic. en Com. Juan Portilla Estrada </a:t>
            </a:r>
          </a:p>
          <a:p>
            <a:pPr marL="174625" indent="0">
              <a:spcBef>
                <a:spcPts val="300"/>
              </a:spcBef>
              <a:buNone/>
            </a:pPr>
            <a:r>
              <a:rPr lang="es-MX" altLang="es-MX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Director General de Comunicación Universitaria </a:t>
            </a:r>
            <a:r>
              <a:rPr lang="es-MX" altLang="es-MX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MX" altLang="es-MX" sz="13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4716016" y="1124744"/>
            <a:ext cx="4284662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DIRECTORIO DE LA UAP-NEZAHUALCÓYOTL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 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Mtro. en E.U.R. Héctor Campos Alanís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Dr. </a:t>
            </a:r>
            <a:r>
              <a:rPr lang="es-MX" altLang="es-MX" sz="1400" dirty="0" smtClean="0">
                <a:latin typeface="Calibri" pitchFamily="34" charset="0"/>
                <a:cs typeface="Arial" charset="0"/>
              </a:rPr>
              <a:t>Darío Ibarra Zavala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Subdirector Académico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Lic.  Alfredo Ríos Flores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Subdirector Administrativo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Dra. en C.S. María Luisa Quintero Soto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Coordinadora de Investigación y Estudios Avanzados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Lic. en A. Víctor Manuel Durán López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Jefe de Planeación y Desarrollo Institucional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 Rafael Alberto Durán Duarte 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 de la Lic. en Comercio Internacional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>
                <a:latin typeface="Calibri" pitchFamily="34" charset="0"/>
                <a:cs typeface="Arial" charset="0"/>
              </a:rPr>
              <a:t>Dra. Georgina Contreras Landgrave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Coordinadora </a:t>
            </a:r>
            <a:r>
              <a:rPr lang="es-MX" altLang="es-MX" sz="1400" b="1" dirty="0">
                <a:latin typeface="Calibri" pitchFamily="34" charset="0"/>
                <a:cs typeface="Arial" charset="0"/>
              </a:rPr>
              <a:t>de la Lic. en Educación para la Salud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Ricardo Rico Molina 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 </a:t>
            </a:r>
            <a:r>
              <a:rPr lang="es-MX" altLang="es-MX" sz="1400" b="1" dirty="0">
                <a:latin typeface="Calibri" pitchFamily="34" charset="0"/>
                <a:cs typeface="Arial" charset="0"/>
              </a:rPr>
              <a:t>de Ingeniería en Sistemas Inteligentes</a:t>
            </a:r>
            <a:r>
              <a:rPr lang="es-MX" altLang="es-MX" sz="1400" dirty="0">
                <a:latin typeface="Calibri" pitchFamily="34" charset="0"/>
                <a:cs typeface="Arial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Dr. Noé Gaspar Sánchez</a:t>
            </a:r>
            <a:endParaRPr lang="es-MX" altLang="es-MX" sz="1400" dirty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>
                <a:latin typeface="Calibri" pitchFamily="34" charset="0"/>
                <a:cs typeface="Arial" charset="0"/>
              </a:rPr>
              <a:t>Coordinador de Ingeniería en Transporte </a:t>
            </a:r>
            <a:endParaRPr lang="es-MX" altLang="es-MX" sz="1400" b="1" dirty="0" smtClean="0">
              <a:latin typeface="Calibri" pitchFamily="34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dirty="0" smtClean="0">
                <a:latin typeface="Calibri" pitchFamily="34" charset="0"/>
                <a:cs typeface="Arial" charset="0"/>
              </a:rPr>
              <a:t>Mtro. Erick Nicolás Cabrera Álvarez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s-MX" altLang="es-MX" sz="1400" b="1" dirty="0" smtClean="0">
                <a:latin typeface="Calibri" pitchFamily="34" charset="0"/>
                <a:cs typeface="Arial" charset="0"/>
              </a:rPr>
              <a:t>Coordinador de la Lic. En Seguridad ciudadana</a:t>
            </a:r>
            <a:endParaRPr lang="es-MX" altLang="es-MX" sz="1400" b="1" dirty="0">
              <a:latin typeface="Calibri" pitchFamily="34" charset="0"/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MX" altLang="es-MX" sz="1400" dirty="0">
              <a:latin typeface="Calibri" pitchFamily="34" charset="0"/>
              <a:cs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71550" y="1196752"/>
            <a:ext cx="2520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_tradnl" altLang="es-MX" sz="1400" b="1" dirty="0">
                <a:latin typeface="Calibri" pitchFamily="34" charset="0"/>
                <a:cs typeface="Arial" charset="0"/>
              </a:rPr>
              <a:t>DIRECTORIO UAEM</a:t>
            </a:r>
          </a:p>
        </p:txBody>
      </p:sp>
    </p:spTree>
    <p:extLst>
      <p:ext uri="{BB962C8B-B14F-4D97-AF65-F5344CB8AC3E}">
        <p14:creationId xmlns:p14="http://schemas.microsoft.com/office/powerpoint/2010/main" val="14710482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83568" y="2492896"/>
            <a:ext cx="7920880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400" dirty="0"/>
              <a:t>Una regla de producción se puede enunciar como: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367644" y="3573016"/>
            <a:ext cx="6552727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si </a:t>
            </a:r>
            <a:r>
              <a:rPr lang="es-MX" sz="2400" dirty="0"/>
              <a:t>antecedente </a:t>
            </a:r>
            <a:r>
              <a:rPr lang="es-MX" sz="2400" b="1" dirty="0"/>
              <a:t>entonces </a:t>
            </a:r>
            <a:r>
              <a:rPr lang="es-MX" sz="2400" dirty="0"/>
              <a:t>consecuente</a:t>
            </a:r>
            <a:endParaRPr lang="es-MX" sz="2200" dirty="0"/>
          </a:p>
        </p:txBody>
      </p:sp>
      <p:sp>
        <p:nvSpPr>
          <p:cNvPr id="4" name="3 Rectángulo"/>
          <p:cNvSpPr/>
          <p:nvPr/>
        </p:nvSpPr>
        <p:spPr>
          <a:xfrm>
            <a:off x="683568" y="4653136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/>
              <a:t>El </a:t>
            </a:r>
            <a:r>
              <a:rPr lang="es-MX" sz="2400" b="1" dirty="0"/>
              <a:t>antecedente </a:t>
            </a:r>
            <a:r>
              <a:rPr lang="es-MX" sz="2400" dirty="0"/>
              <a:t>o las premisas son el conjunto de condiciones que </a:t>
            </a:r>
            <a:r>
              <a:rPr lang="es-MX" sz="2400" dirty="0" smtClean="0"/>
              <a:t>se deben </a:t>
            </a:r>
            <a:r>
              <a:rPr lang="es-MX" sz="2400" dirty="0"/>
              <a:t>de satisfacer en el dominio de la aplicación a evaluar.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El </a:t>
            </a:r>
            <a:r>
              <a:rPr lang="es-MX" sz="2400" b="1" dirty="0"/>
              <a:t>consecuente </a:t>
            </a:r>
            <a:r>
              <a:rPr lang="es-MX" sz="2400" dirty="0"/>
              <a:t>es el conjunto de conclusiones o acciones que </a:t>
            </a:r>
            <a:r>
              <a:rPr lang="es-MX" sz="2400" dirty="0" smtClean="0"/>
              <a:t>se derivan </a:t>
            </a:r>
            <a:r>
              <a:rPr lang="es-MX" sz="2400" dirty="0"/>
              <a:t>del antecedente.</a:t>
            </a:r>
          </a:p>
        </p:txBody>
      </p:sp>
    </p:spTree>
    <p:extLst>
      <p:ext uri="{BB962C8B-B14F-4D97-AF65-F5344CB8AC3E}">
        <p14:creationId xmlns:p14="http://schemas.microsoft.com/office/powerpoint/2010/main" val="6094131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323528" y="2924944"/>
            <a:ext cx="8604448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100" b="1" dirty="0"/>
              <a:t>Si </a:t>
            </a:r>
            <a:r>
              <a:rPr lang="es-MX" sz="2100" dirty="0" err="1"/>
              <a:t>tema_interesante</a:t>
            </a:r>
            <a:r>
              <a:rPr lang="es-MX" sz="2100" dirty="0"/>
              <a:t> = robots y </a:t>
            </a:r>
            <a:r>
              <a:rPr lang="es-MX" sz="2100" dirty="0" err="1"/>
              <a:t>horario_robótica</a:t>
            </a:r>
            <a:r>
              <a:rPr lang="es-MX" sz="2100" dirty="0"/>
              <a:t> = posible </a:t>
            </a:r>
            <a:r>
              <a:rPr lang="es-MX" sz="2100" b="1" dirty="0"/>
              <a:t>entonces</a:t>
            </a:r>
          </a:p>
          <a:p>
            <a:pPr algn="ctr"/>
            <a:r>
              <a:rPr lang="es-MX" sz="2100" dirty="0" err="1"/>
              <a:t>asignatura_elegida</a:t>
            </a:r>
            <a:r>
              <a:rPr lang="es-MX" sz="2100" dirty="0"/>
              <a:t> = robótica.</a:t>
            </a:r>
          </a:p>
        </p:txBody>
      </p:sp>
    </p:spTree>
    <p:extLst>
      <p:ext uri="{BB962C8B-B14F-4D97-AF65-F5344CB8AC3E}">
        <p14:creationId xmlns:p14="http://schemas.microsoft.com/office/powerpoint/2010/main" val="31711592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323528" y="2924944"/>
            <a:ext cx="8604448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100" b="1" dirty="0"/>
              <a:t>Si </a:t>
            </a:r>
            <a:r>
              <a:rPr lang="es-MX" sz="2100" dirty="0" err="1"/>
              <a:t>tema_interesante</a:t>
            </a:r>
            <a:r>
              <a:rPr lang="es-MX" sz="2100" dirty="0"/>
              <a:t> = robots y </a:t>
            </a:r>
            <a:r>
              <a:rPr lang="es-MX" sz="2100" dirty="0" err="1"/>
              <a:t>horario_robótica</a:t>
            </a:r>
            <a:r>
              <a:rPr lang="es-MX" sz="2100" dirty="0"/>
              <a:t> = posible </a:t>
            </a:r>
            <a:r>
              <a:rPr lang="es-MX" sz="2100" b="1" dirty="0"/>
              <a:t>entonces</a:t>
            </a:r>
          </a:p>
          <a:p>
            <a:pPr algn="ctr"/>
            <a:r>
              <a:rPr lang="es-MX" sz="2100" dirty="0" err="1"/>
              <a:t>asignatura_elegida</a:t>
            </a:r>
            <a:r>
              <a:rPr lang="es-MX" sz="2100" dirty="0"/>
              <a:t> = robótica.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83568" y="443711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Dependiendo de la situación de las cláusulas antecedentes </a:t>
            </a:r>
            <a:r>
              <a:rPr lang="es-MX" sz="2400" dirty="0" smtClean="0"/>
              <a:t>se pueden </a:t>
            </a:r>
            <a:r>
              <a:rPr lang="es-MX" sz="2400" dirty="0"/>
              <a:t>usar para generar nueva información (imperativa) </a:t>
            </a:r>
            <a:r>
              <a:rPr lang="es-MX" sz="2400" dirty="0" smtClean="0"/>
              <a:t>o probar </a:t>
            </a:r>
            <a:r>
              <a:rPr lang="es-MX" sz="2400" dirty="0"/>
              <a:t>la veracidad (declarativa).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061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323528" y="2636912"/>
            <a:ext cx="8604448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100" b="1" dirty="0"/>
              <a:t>Si </a:t>
            </a:r>
            <a:r>
              <a:rPr lang="es-MX" sz="2100" dirty="0" err="1"/>
              <a:t>tema_interesante</a:t>
            </a:r>
            <a:r>
              <a:rPr lang="es-MX" sz="2100" dirty="0"/>
              <a:t> = robots y </a:t>
            </a:r>
            <a:r>
              <a:rPr lang="es-MX" sz="2100" dirty="0" err="1"/>
              <a:t>horario_robótica</a:t>
            </a:r>
            <a:r>
              <a:rPr lang="es-MX" sz="2100" dirty="0"/>
              <a:t> = posible </a:t>
            </a:r>
            <a:r>
              <a:rPr lang="es-MX" sz="2100" b="1" dirty="0"/>
              <a:t>entonces</a:t>
            </a:r>
          </a:p>
          <a:p>
            <a:pPr algn="ctr"/>
            <a:r>
              <a:rPr lang="es-MX" sz="2100" dirty="0" err="1"/>
              <a:t>asignatura_elegida</a:t>
            </a:r>
            <a:r>
              <a:rPr lang="es-MX" sz="2100" dirty="0"/>
              <a:t> = robótica.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83568" y="414908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Dependiendo de la situación de las cláusulas antecedentes </a:t>
            </a:r>
            <a:r>
              <a:rPr lang="es-MX" sz="2400" dirty="0" smtClean="0"/>
              <a:t>se pueden </a:t>
            </a:r>
            <a:r>
              <a:rPr lang="es-MX" sz="2400" dirty="0"/>
              <a:t>usar para generar nueva información (imperativa) </a:t>
            </a:r>
            <a:r>
              <a:rPr lang="es-MX" sz="2400" dirty="0" smtClean="0"/>
              <a:t>o probar </a:t>
            </a:r>
            <a:r>
              <a:rPr lang="es-MX" sz="2400" dirty="0"/>
              <a:t>la veracidad (declarativa).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627784" y="5539298"/>
            <a:ext cx="28803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/>
              <a:t>Declarativa</a:t>
            </a:r>
          </a:p>
          <a:p>
            <a:pPr algn="ctr"/>
            <a:endParaRPr lang="es-MX" sz="2200" b="1" dirty="0" smtClean="0"/>
          </a:p>
          <a:p>
            <a:pPr algn="ctr"/>
            <a:r>
              <a:rPr lang="es-MX" sz="2200" b="1" dirty="0" smtClean="0"/>
              <a:t>Imperativa</a:t>
            </a:r>
            <a:endParaRPr lang="es-MX" sz="2200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203848" y="6021288"/>
            <a:ext cx="2304256" cy="0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3131840" y="6669360"/>
            <a:ext cx="2160240" cy="0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066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323528" y="2636912"/>
            <a:ext cx="8604448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100" b="1" dirty="0"/>
              <a:t>Si </a:t>
            </a:r>
            <a:r>
              <a:rPr lang="es-MX" sz="2100" dirty="0" err="1"/>
              <a:t>tema_interesante</a:t>
            </a:r>
            <a:r>
              <a:rPr lang="es-MX" sz="2100" dirty="0"/>
              <a:t> = robots y </a:t>
            </a:r>
            <a:r>
              <a:rPr lang="es-MX" sz="2100" dirty="0" err="1"/>
              <a:t>horario_robótica</a:t>
            </a:r>
            <a:r>
              <a:rPr lang="es-MX" sz="2100" dirty="0"/>
              <a:t> = posible </a:t>
            </a:r>
            <a:r>
              <a:rPr lang="es-MX" sz="2100" b="1" dirty="0"/>
              <a:t>entonces</a:t>
            </a:r>
          </a:p>
          <a:p>
            <a:pPr algn="ctr"/>
            <a:r>
              <a:rPr lang="es-MX" sz="2100" dirty="0" err="1"/>
              <a:t>asignatura_elegida</a:t>
            </a:r>
            <a:r>
              <a:rPr lang="es-MX" sz="2100" dirty="0"/>
              <a:t> = robótica.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83568" y="414908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Dependiendo de la situación de las cláusulas antecedentes </a:t>
            </a:r>
            <a:r>
              <a:rPr lang="es-MX" sz="2400" dirty="0" smtClean="0"/>
              <a:t>se pueden </a:t>
            </a:r>
            <a:r>
              <a:rPr lang="es-MX" sz="2400" dirty="0"/>
              <a:t>usar para generar nueva información (imperativa) </a:t>
            </a:r>
            <a:r>
              <a:rPr lang="es-MX" sz="2400" dirty="0" smtClean="0"/>
              <a:t>o probar </a:t>
            </a:r>
            <a:r>
              <a:rPr lang="es-MX" sz="2400" dirty="0"/>
              <a:t>la veracidad (declarativa).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627784" y="5539298"/>
            <a:ext cx="28803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b="1" dirty="0"/>
              <a:t>Declarativa</a:t>
            </a:r>
          </a:p>
          <a:p>
            <a:pPr algn="ctr"/>
            <a:endParaRPr lang="es-MX" sz="2200" b="1" dirty="0" smtClean="0"/>
          </a:p>
          <a:p>
            <a:pPr algn="ctr"/>
            <a:r>
              <a:rPr lang="es-MX" sz="2200" b="1" dirty="0" smtClean="0"/>
              <a:t>Imperativa</a:t>
            </a:r>
            <a:endParaRPr lang="es-MX" sz="2200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059832" y="6021288"/>
            <a:ext cx="2304256" cy="0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H="1">
            <a:off x="3059832" y="6633466"/>
            <a:ext cx="2160240" cy="0"/>
          </a:xfrm>
          <a:prstGeom prst="straightConnector1">
            <a:avLst/>
          </a:prstGeom>
          <a:ln w="444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724128" y="5566228"/>
            <a:ext cx="216024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/>
              <a:t>Encadenamiento </a:t>
            </a:r>
            <a:r>
              <a:rPr lang="es-MX" dirty="0" smtClean="0"/>
              <a:t>hacia adelante</a:t>
            </a:r>
            <a:endParaRPr lang="es-MX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95536" y="6097815"/>
            <a:ext cx="216024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/>
              <a:t>Encadenamiento </a:t>
            </a:r>
            <a:r>
              <a:rPr lang="es-MX" dirty="0" smtClean="0"/>
              <a:t>hacia atrás</a:t>
            </a:r>
            <a:endParaRPr lang="es-MX" dirty="0"/>
          </a:p>
        </p:txBody>
      </p:sp>
      <p:cxnSp>
        <p:nvCxnSpPr>
          <p:cNvPr id="12" name="11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46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 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899592" y="2878088"/>
            <a:ext cx="2304256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/>
              <a:t>R</a:t>
            </a:r>
            <a:r>
              <a:rPr lang="es-MX" sz="2400" baseline="-25000" dirty="0"/>
              <a:t>1</a:t>
            </a:r>
            <a:r>
              <a:rPr lang="es-MX" sz="2400" dirty="0"/>
              <a:t>, R</a:t>
            </a:r>
            <a:r>
              <a:rPr lang="es-MX" sz="2400" baseline="-25000" dirty="0"/>
              <a:t>2</a:t>
            </a:r>
            <a:r>
              <a:rPr lang="es-MX" sz="2400" dirty="0"/>
              <a:t>, ... </a:t>
            </a:r>
            <a:r>
              <a:rPr lang="es-MX" sz="2400" dirty="0" err="1"/>
              <a:t>R</a:t>
            </a:r>
            <a:r>
              <a:rPr lang="es-MX" sz="2400" baseline="-25000" dirty="0" err="1"/>
              <a:t>i</a:t>
            </a:r>
            <a:endParaRPr lang="es-MX" sz="2100" baseline="-25000" dirty="0"/>
          </a:p>
        </p:txBody>
      </p:sp>
      <p:sp>
        <p:nvSpPr>
          <p:cNvPr id="4" name="3 Rectángulo"/>
          <p:cNvSpPr/>
          <p:nvPr/>
        </p:nvSpPr>
        <p:spPr>
          <a:xfrm>
            <a:off x="3995936" y="2564904"/>
            <a:ext cx="41847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Si </a:t>
            </a:r>
            <a:r>
              <a:rPr lang="es-MX" sz="2400" dirty="0" smtClean="0"/>
              <a:t>se necesita </a:t>
            </a:r>
            <a:r>
              <a:rPr lang="es-MX" sz="2400" dirty="0"/>
              <a:t>verificar varias reglas </a:t>
            </a:r>
            <a:r>
              <a:rPr lang="es-MX" sz="2400" dirty="0" smtClean="0"/>
              <a:t>como parte </a:t>
            </a:r>
            <a:r>
              <a:rPr lang="es-MX" sz="2400" dirty="0"/>
              <a:t>de los antecedentes, </a:t>
            </a:r>
            <a:r>
              <a:rPr lang="es-MX" sz="2400" dirty="0" smtClean="0"/>
              <a:t>se requiere de una estrategia </a:t>
            </a:r>
            <a:r>
              <a:rPr lang="es-MX" sz="2400" dirty="0"/>
              <a:t>de control para que decida en </a:t>
            </a:r>
            <a:r>
              <a:rPr lang="es-MX" sz="2400" dirty="0" smtClean="0"/>
              <a:t>que orden </a:t>
            </a:r>
            <a:r>
              <a:rPr lang="es-MX" sz="2400" dirty="0"/>
              <a:t>lo harán.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037648" y="4295929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Base de reglas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971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 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899592" y="2708920"/>
            <a:ext cx="2304256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400" dirty="0"/>
              <a:t>R</a:t>
            </a:r>
            <a:r>
              <a:rPr lang="es-MX" sz="2400" baseline="-25000" dirty="0"/>
              <a:t>1</a:t>
            </a:r>
            <a:r>
              <a:rPr lang="es-MX" sz="2400" dirty="0"/>
              <a:t>, R</a:t>
            </a:r>
            <a:r>
              <a:rPr lang="es-MX" sz="2400" baseline="-25000" dirty="0"/>
              <a:t>2</a:t>
            </a:r>
            <a:r>
              <a:rPr lang="es-MX" sz="2400" dirty="0"/>
              <a:t>, ... </a:t>
            </a:r>
            <a:r>
              <a:rPr lang="es-MX" sz="2400" dirty="0" err="1"/>
              <a:t>R</a:t>
            </a:r>
            <a:r>
              <a:rPr lang="es-MX" sz="2400" baseline="-25000" dirty="0" err="1"/>
              <a:t>i</a:t>
            </a:r>
            <a:endParaRPr lang="es-MX" sz="2100" baseline="-25000" dirty="0"/>
          </a:p>
        </p:txBody>
      </p:sp>
      <p:sp>
        <p:nvSpPr>
          <p:cNvPr id="4" name="3 Rectángulo"/>
          <p:cNvSpPr/>
          <p:nvPr/>
        </p:nvSpPr>
        <p:spPr>
          <a:xfrm>
            <a:off x="4002451" y="2348880"/>
            <a:ext cx="41847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Si </a:t>
            </a:r>
            <a:r>
              <a:rPr lang="es-MX" sz="2400" dirty="0" smtClean="0"/>
              <a:t>se necesita </a:t>
            </a:r>
            <a:r>
              <a:rPr lang="es-MX" sz="2400" dirty="0"/>
              <a:t>verificar varias reglas </a:t>
            </a:r>
            <a:r>
              <a:rPr lang="es-MX" sz="2400" dirty="0" smtClean="0"/>
              <a:t>como parte </a:t>
            </a:r>
            <a:r>
              <a:rPr lang="es-MX" sz="2400" dirty="0"/>
              <a:t>de los antecedentes, </a:t>
            </a:r>
            <a:r>
              <a:rPr lang="es-MX" sz="2400" dirty="0" smtClean="0"/>
              <a:t>se requiere de una estrategia </a:t>
            </a:r>
            <a:r>
              <a:rPr lang="es-MX" sz="2400" dirty="0"/>
              <a:t>de control para que decida en </a:t>
            </a:r>
            <a:r>
              <a:rPr lang="es-MX" sz="2400" dirty="0" smtClean="0"/>
              <a:t>que orden </a:t>
            </a:r>
            <a:r>
              <a:rPr lang="es-MX" sz="2400" dirty="0"/>
              <a:t>lo harán.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116207" y="4111263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Base de reglas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395537" y="5085184"/>
            <a:ext cx="3456384" cy="16312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/>
              <a:t>Estas reglas </a:t>
            </a:r>
            <a:r>
              <a:rPr lang="es-MX" sz="2000" dirty="0" smtClean="0"/>
              <a:t>pueden estar </a:t>
            </a:r>
            <a:r>
              <a:rPr lang="es-MX" sz="2000" dirty="0"/>
              <a:t>descritas </a:t>
            </a:r>
            <a:r>
              <a:rPr lang="es-MX" sz="2000" dirty="0" smtClean="0"/>
              <a:t>por alguna </a:t>
            </a:r>
            <a:r>
              <a:rPr lang="es-MX" sz="2000" dirty="0"/>
              <a:t>palabra </a:t>
            </a:r>
            <a:r>
              <a:rPr lang="es-MX" sz="2000" dirty="0" smtClean="0"/>
              <a:t>que permite </a:t>
            </a:r>
            <a:r>
              <a:rPr lang="es-MX" sz="2000" dirty="0"/>
              <a:t>una rápida</a:t>
            </a:r>
          </a:p>
          <a:p>
            <a:pPr algn="ctr"/>
            <a:r>
              <a:rPr lang="es-MX" sz="2000" dirty="0"/>
              <a:t>identificación de las</a:t>
            </a:r>
          </a:p>
          <a:p>
            <a:pPr algn="ctr"/>
            <a:r>
              <a:rPr lang="es-MX" sz="2000" dirty="0"/>
              <a:t>mismas.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92080" y="5239072"/>
            <a:ext cx="3456384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000" dirty="0"/>
              <a:t>Nos indica la ruta que se ha</a:t>
            </a:r>
          </a:p>
          <a:p>
            <a:r>
              <a:rPr lang="es-MX" sz="2000" dirty="0"/>
              <a:t>activado para llegar a cierta</a:t>
            </a:r>
          </a:p>
          <a:p>
            <a:r>
              <a:rPr lang="es-MX" sz="2000" dirty="0"/>
              <a:t>conclusión y lo añade como</a:t>
            </a:r>
          </a:p>
          <a:p>
            <a:r>
              <a:rPr lang="es-MX" sz="2000" dirty="0"/>
              <a:t>conocimiento al sistema.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4002451" y="5900792"/>
            <a:ext cx="1145613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3424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51520" y="2636912"/>
            <a:ext cx="8640960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100" dirty="0"/>
              <a:t>Regla 1: si curso = 4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2: si curso = 5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3: si (curso = 4 </a:t>
            </a:r>
            <a:r>
              <a:rPr lang="es-MX" sz="2100" b="1" dirty="0" err="1"/>
              <a:t>or</a:t>
            </a:r>
            <a:r>
              <a:rPr lang="es-MX" sz="2100" b="1" dirty="0"/>
              <a:t> </a:t>
            </a:r>
            <a:r>
              <a:rPr lang="es-MX" sz="2100" dirty="0"/>
              <a:t>curso = 5)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607822" y="5373216"/>
            <a:ext cx="3879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¿Qué tienen en común?</a:t>
            </a:r>
            <a:endParaRPr lang="es-MX" sz="2400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3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51520" y="2636912"/>
            <a:ext cx="8640960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100" dirty="0"/>
              <a:t>Regla 1: si curso = 4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2: si curso = 5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3: si (curso = 4 </a:t>
            </a:r>
            <a:r>
              <a:rPr lang="es-MX" sz="2100" b="1" dirty="0" err="1"/>
              <a:t>or</a:t>
            </a:r>
            <a:r>
              <a:rPr lang="es-MX" sz="2100" b="1" dirty="0"/>
              <a:t> </a:t>
            </a:r>
            <a:r>
              <a:rPr lang="es-MX" sz="2100" dirty="0"/>
              <a:t>curso = 5)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95536" y="515719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/>
              <a:t>Algunos sistemas basados en conocimiento permiten unir </a:t>
            </a:r>
            <a:r>
              <a:rPr lang="es-MX" sz="2400" dirty="0" smtClean="0"/>
              <a:t>sus cláusulas </a:t>
            </a:r>
            <a:r>
              <a:rPr lang="es-MX" sz="2400" dirty="0"/>
              <a:t>antecedentes mediante disyunciones (</a:t>
            </a:r>
            <a:r>
              <a:rPr lang="es-MX" sz="2400" dirty="0" err="1"/>
              <a:t>or</a:t>
            </a:r>
            <a:r>
              <a:rPr lang="es-MX" sz="2400" dirty="0"/>
              <a:t>) </a:t>
            </a:r>
            <a:r>
              <a:rPr lang="es-MX" sz="2400" dirty="0" smtClean="0"/>
              <a:t>para reducir </a:t>
            </a:r>
            <a:r>
              <a:rPr lang="es-MX" sz="2400" dirty="0"/>
              <a:t>el tamaño de la base de las reglas.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2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51520" y="2636912"/>
            <a:ext cx="8640960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100" dirty="0"/>
              <a:t>Regla 1: si curso = 4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2: si curso = 5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3: si (curso = 4 </a:t>
            </a:r>
            <a:r>
              <a:rPr lang="es-MX" sz="2100" b="1" dirty="0" err="1"/>
              <a:t>or</a:t>
            </a:r>
            <a:r>
              <a:rPr lang="es-MX" sz="2100" b="1" dirty="0"/>
              <a:t> </a:t>
            </a:r>
            <a:r>
              <a:rPr lang="es-MX" sz="2100" dirty="0"/>
              <a:t>curso = 5)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607822" y="5373216"/>
            <a:ext cx="4071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Nos basta con la Regla 3.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59508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es-ES_tradnl" sz="2000" b="1" dirty="0"/>
              <a:t>Ubicación de la asignatura de </a:t>
            </a:r>
            <a:r>
              <a:rPr lang="es-ES_tradnl" sz="2000" b="1" dirty="0" smtClean="0"/>
              <a:t> Evaluación e interpretación del conocimiento, </a:t>
            </a:r>
            <a:r>
              <a:rPr lang="es-ES_tradnl" sz="2000" b="1" dirty="0"/>
              <a:t>dentro del programa de la Lic. en  Ing. en Sistemas Inteligentes</a:t>
            </a:r>
            <a:br>
              <a:rPr lang="es-ES_tradnl" sz="2000" b="1" dirty="0"/>
            </a:br>
            <a:r>
              <a:rPr lang="es-ES_tradnl" sz="2000" b="1" dirty="0" err="1" smtClean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</a:t>
            </a:r>
            <a:r>
              <a:rPr lang="es-ES_tradnl" sz="2000" b="1" dirty="0" smtClean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000" b="1" dirty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Lic. en  Ing. en Sistemas Inteligentes</a:t>
            </a:r>
            <a:br>
              <a:rPr lang="es-ES_tradnl" sz="2000" b="1" dirty="0">
                <a:solidFill>
                  <a:srgbClr val="4657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00808"/>
            <a:ext cx="8569325" cy="50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5580038" y="3717280"/>
            <a:ext cx="792162" cy="359792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s-MX" altLang="es-MX" sz="1400"/>
          </a:p>
        </p:txBody>
      </p:sp>
    </p:spTree>
    <p:extLst>
      <p:ext uri="{BB962C8B-B14F-4D97-AF65-F5344CB8AC3E}">
        <p14:creationId xmlns:p14="http://schemas.microsoft.com/office/powerpoint/2010/main" val="645828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51520" y="2636912"/>
            <a:ext cx="8640960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100" dirty="0"/>
              <a:t>Regla 1: si curso = 4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2: si curso = 5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3: si (curso = 4 </a:t>
            </a:r>
            <a:r>
              <a:rPr lang="es-MX" sz="2100" b="1" dirty="0" err="1"/>
              <a:t>or</a:t>
            </a:r>
            <a:r>
              <a:rPr lang="es-MX" sz="2100" b="1" dirty="0"/>
              <a:t> </a:t>
            </a:r>
            <a:r>
              <a:rPr lang="es-MX" sz="2100" dirty="0"/>
              <a:t>curso = 5)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187624" y="5373216"/>
            <a:ext cx="705678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/>
              <a:t>También se permiten el uso de operadores booleanos </a:t>
            </a:r>
            <a:r>
              <a:rPr lang="es-MX" sz="2400" b="1" dirty="0" smtClean="0"/>
              <a:t>para expresar </a:t>
            </a:r>
            <a:r>
              <a:rPr lang="es-MX" sz="2400" b="1" dirty="0"/>
              <a:t>sus relaciones.</a:t>
            </a:r>
          </a:p>
        </p:txBody>
      </p:sp>
    </p:spTree>
    <p:extLst>
      <p:ext uri="{BB962C8B-B14F-4D97-AF65-F5344CB8AC3E}">
        <p14:creationId xmlns:p14="http://schemas.microsoft.com/office/powerpoint/2010/main" val="412191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51520" y="2996952"/>
            <a:ext cx="8784976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100" dirty="0"/>
              <a:t>Regla 1: si curso = 4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2: si curso = 5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3: si (curso = 4 </a:t>
            </a:r>
            <a:r>
              <a:rPr lang="es-MX" sz="2100" b="1" dirty="0" err="1"/>
              <a:t>or</a:t>
            </a:r>
            <a:r>
              <a:rPr lang="es-MX" sz="2100" b="1" dirty="0"/>
              <a:t> </a:t>
            </a:r>
            <a:r>
              <a:rPr lang="es-MX" sz="2100" dirty="0"/>
              <a:t>curso = 5)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  <a:p>
            <a:pPr>
              <a:lnSpc>
                <a:spcPct val="150000"/>
              </a:lnSpc>
            </a:pPr>
            <a:r>
              <a:rPr lang="es-MX" sz="2100" dirty="0"/>
              <a:t>Regla 4: si (curso &gt; 3 </a:t>
            </a:r>
            <a:r>
              <a:rPr lang="es-MX" sz="2100" b="1" dirty="0"/>
              <a:t>and </a:t>
            </a:r>
            <a:r>
              <a:rPr lang="es-MX" sz="2100" dirty="0"/>
              <a:t>curso &lt; 6) entonces </a:t>
            </a:r>
            <a:r>
              <a:rPr lang="es-MX" sz="2100" dirty="0" err="1"/>
              <a:t>ciclo_estudios</a:t>
            </a:r>
            <a:r>
              <a:rPr lang="es-MX" sz="2100" dirty="0"/>
              <a:t> = segundo.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32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207695" y="3861048"/>
            <a:ext cx="8784976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s-MX" sz="2200" b="1" dirty="0" smtClean="0"/>
              <a:t>si </a:t>
            </a:r>
            <a:r>
              <a:rPr lang="es-MX" sz="2200" dirty="0" err="1"/>
              <a:t>tema_interesante</a:t>
            </a:r>
            <a:r>
              <a:rPr lang="es-MX" sz="2200" dirty="0"/>
              <a:t> = robots y </a:t>
            </a:r>
            <a:r>
              <a:rPr lang="es-MX" sz="2200" dirty="0" err="1"/>
              <a:t>horario_robótica</a:t>
            </a:r>
            <a:r>
              <a:rPr lang="es-MX" sz="2200" dirty="0"/>
              <a:t> = posible </a:t>
            </a:r>
            <a:r>
              <a:rPr lang="es-MX" sz="2200" b="1" dirty="0"/>
              <a:t>entonces</a:t>
            </a:r>
          </a:p>
          <a:p>
            <a:pPr>
              <a:lnSpc>
                <a:spcPct val="150000"/>
              </a:lnSpc>
            </a:pPr>
            <a:r>
              <a:rPr lang="es-MX" sz="2200" dirty="0" err="1"/>
              <a:t>asignatura_elegida</a:t>
            </a:r>
            <a:r>
              <a:rPr lang="es-MX" sz="2200" dirty="0"/>
              <a:t> = robótica y </a:t>
            </a:r>
            <a:r>
              <a:rPr lang="es-MX" sz="2200" dirty="0" err="1"/>
              <a:t>acción_a_realizar</a:t>
            </a:r>
            <a:r>
              <a:rPr lang="es-MX" sz="2200" dirty="0"/>
              <a:t> = </a:t>
            </a:r>
            <a:r>
              <a:rPr lang="es-MX" sz="2200" dirty="0" smtClean="0"/>
              <a:t>inscribirse.</a:t>
            </a:r>
            <a:endParaRPr lang="es-MX" sz="2200" dirty="0"/>
          </a:p>
        </p:txBody>
      </p:sp>
      <p:sp>
        <p:nvSpPr>
          <p:cNvPr id="4" name="3 Rectángulo"/>
          <p:cNvSpPr/>
          <p:nvPr/>
        </p:nvSpPr>
        <p:spPr>
          <a:xfrm>
            <a:off x="611560" y="2485963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/>
              <a:t>También pueden definirse acciones o aserciones simultaneas</a:t>
            </a:r>
            <a:r>
              <a:rPr lang="es-MX" sz="2400" dirty="0" smtClean="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Por ejemplo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-24998" y="5589240"/>
            <a:ext cx="32447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200" dirty="0"/>
              <a:t>Afirmación (declarativo)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619672" y="4869160"/>
            <a:ext cx="0" cy="720080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endCxn id="12" idx="0"/>
          </p:cNvCxnSpPr>
          <p:nvPr/>
        </p:nvCxnSpPr>
        <p:spPr>
          <a:xfrm>
            <a:off x="5508104" y="4779603"/>
            <a:ext cx="0" cy="1313693"/>
          </a:xfrm>
          <a:prstGeom prst="straightConnector1">
            <a:avLst/>
          </a:prstGeom>
          <a:ln w="444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4171841" y="6093296"/>
            <a:ext cx="26725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200" dirty="0"/>
              <a:t>Acción (imperativo)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57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611560" y="2485963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Se pueden </a:t>
            </a:r>
            <a:r>
              <a:rPr lang="es-MX" sz="2400" dirty="0"/>
              <a:t>incorporar a la sintaxis de las reglas el grado de </a:t>
            </a:r>
            <a:r>
              <a:rPr lang="es-MX" sz="2400" i="1" dirty="0"/>
              <a:t>confianza </a:t>
            </a:r>
            <a:r>
              <a:rPr lang="es-MX" sz="2400" dirty="0"/>
              <a:t>o </a:t>
            </a:r>
            <a:r>
              <a:rPr lang="es-MX" sz="2400" i="1" dirty="0" smtClean="0"/>
              <a:t>factor certeza </a:t>
            </a:r>
            <a:r>
              <a:rPr lang="es-MX" sz="2400" dirty="0"/>
              <a:t>(</a:t>
            </a:r>
            <a:r>
              <a:rPr lang="es-MX" sz="2400" dirty="0" smtClean="0"/>
              <a:t>CF, probabilidad).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187624" y="3501008"/>
            <a:ext cx="7200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 smtClean="0"/>
              <a:t>Aplicaciones que tratan con incertidumbre.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 smtClean="0"/>
              <a:t>Para añadir un factor de certeza que pondere la conveniencia de una regla.</a:t>
            </a:r>
            <a:endParaRPr lang="es-MX" sz="2200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8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611560" y="2485963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Se pueden </a:t>
            </a:r>
            <a:r>
              <a:rPr lang="es-MX" sz="2400" dirty="0"/>
              <a:t>incorporar a la sintaxis de las reglas el grado de </a:t>
            </a:r>
            <a:r>
              <a:rPr lang="es-MX" sz="2400" i="1" dirty="0"/>
              <a:t>confianza </a:t>
            </a:r>
            <a:r>
              <a:rPr lang="es-MX" sz="2400" dirty="0"/>
              <a:t>o </a:t>
            </a:r>
            <a:r>
              <a:rPr lang="es-MX" sz="2400" i="1" dirty="0" smtClean="0"/>
              <a:t>factor certeza </a:t>
            </a:r>
            <a:r>
              <a:rPr lang="es-MX" sz="2400" dirty="0"/>
              <a:t>(</a:t>
            </a:r>
            <a:r>
              <a:rPr lang="es-MX" sz="2400" dirty="0" smtClean="0"/>
              <a:t>CF, probabilidad).</a:t>
            </a:r>
            <a:endParaRPr lang="es-MX" sz="2400" dirty="0"/>
          </a:p>
        </p:txBody>
      </p:sp>
      <p:sp>
        <p:nvSpPr>
          <p:cNvPr id="7" name="6 Rectángulo"/>
          <p:cNvSpPr/>
          <p:nvPr/>
        </p:nvSpPr>
        <p:spPr>
          <a:xfrm>
            <a:off x="1187624" y="3501008"/>
            <a:ext cx="7200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 smtClean="0"/>
              <a:t>Aplicaciones que tratan con incertidumbre.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200" dirty="0" smtClean="0"/>
              <a:t>Para añadir un factor de certeza que pondere la conveniencia de una regla.</a:t>
            </a:r>
            <a:endParaRPr lang="es-MX" sz="2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23528" y="5445224"/>
            <a:ext cx="8568952" cy="923330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b="1" dirty="0" smtClean="0"/>
              <a:t>si </a:t>
            </a:r>
            <a:r>
              <a:rPr lang="es-MX" dirty="0"/>
              <a:t>(</a:t>
            </a:r>
            <a:r>
              <a:rPr lang="es-MX" dirty="0" err="1"/>
              <a:t>realización_examen</a:t>
            </a:r>
            <a:r>
              <a:rPr lang="es-MX" dirty="0"/>
              <a:t> = floja) y (</a:t>
            </a:r>
            <a:r>
              <a:rPr lang="es-MX" dirty="0" err="1"/>
              <a:t>criterio_corrección_estricto</a:t>
            </a:r>
            <a:r>
              <a:rPr lang="es-MX" dirty="0"/>
              <a:t> &gt; 80%) </a:t>
            </a:r>
            <a:r>
              <a:rPr lang="es-MX" b="1" dirty="0"/>
              <a:t>entonces</a:t>
            </a:r>
          </a:p>
          <a:p>
            <a:pPr>
              <a:lnSpc>
                <a:spcPct val="150000"/>
              </a:lnSpc>
            </a:pPr>
            <a:r>
              <a:rPr lang="es-MX" dirty="0"/>
              <a:t>(</a:t>
            </a:r>
            <a:r>
              <a:rPr lang="es-MX" dirty="0" err="1"/>
              <a:t>posibilidad_suspenso</a:t>
            </a:r>
            <a:r>
              <a:rPr lang="es-MX" dirty="0"/>
              <a:t> = alta) con CF = 90.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80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5616" y="2804628"/>
            <a:ext cx="6048672" cy="57906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/>
              <a:t>si </a:t>
            </a:r>
            <a:r>
              <a:rPr lang="es-MX" sz="2400" dirty="0"/>
              <a:t>antecedente </a:t>
            </a:r>
            <a:r>
              <a:rPr lang="es-MX" sz="2400" b="1" dirty="0"/>
              <a:t>entonces </a:t>
            </a:r>
            <a:r>
              <a:rPr lang="es-MX" sz="2400" dirty="0"/>
              <a:t>consecuente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775882" y="4293096"/>
            <a:ext cx="16882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200" b="1" dirty="0"/>
              <a:t>Funciones</a:t>
            </a:r>
            <a:endParaRPr lang="es-MX" sz="2200" dirty="0"/>
          </a:p>
        </p:txBody>
      </p:sp>
      <p:sp>
        <p:nvSpPr>
          <p:cNvPr id="10" name="9 Flecha abajo"/>
          <p:cNvSpPr/>
          <p:nvPr/>
        </p:nvSpPr>
        <p:spPr>
          <a:xfrm>
            <a:off x="2339752" y="3455705"/>
            <a:ext cx="288032" cy="909399"/>
          </a:xfrm>
          <a:prstGeom prst="downArrow">
            <a:avLst/>
          </a:prstGeom>
          <a:solidFill>
            <a:srgbClr val="4C84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63888" y="4941168"/>
            <a:ext cx="49320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dirty="0"/>
              <a:t>Se denominan </a:t>
            </a:r>
            <a:r>
              <a:rPr lang="es-MX" sz="2200" b="1" dirty="0"/>
              <a:t>sensores </a:t>
            </a:r>
            <a:r>
              <a:rPr lang="es-MX" sz="2200" dirty="0"/>
              <a:t>porque revisan </a:t>
            </a:r>
            <a:r>
              <a:rPr lang="es-MX" sz="2200" dirty="0" smtClean="0"/>
              <a:t>una condición </a:t>
            </a:r>
            <a:r>
              <a:rPr lang="es-MX" sz="2200" dirty="0"/>
              <a:t>del entorno.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1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5616" y="2804628"/>
            <a:ext cx="6048672" cy="57906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/>
              <a:t>si </a:t>
            </a:r>
            <a:r>
              <a:rPr lang="es-MX" sz="2400" dirty="0"/>
              <a:t>antecedente </a:t>
            </a:r>
            <a:r>
              <a:rPr lang="es-MX" sz="2400" b="1" dirty="0"/>
              <a:t>entonces </a:t>
            </a:r>
            <a:r>
              <a:rPr lang="es-MX" sz="2400" dirty="0"/>
              <a:t>consecuente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185766" y="4437112"/>
            <a:ext cx="16882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200" b="1" dirty="0"/>
              <a:t>Funciones</a:t>
            </a:r>
            <a:endParaRPr lang="es-MX" sz="2200" dirty="0"/>
          </a:p>
        </p:txBody>
      </p:sp>
      <p:sp>
        <p:nvSpPr>
          <p:cNvPr id="10" name="9 Flecha abajo"/>
          <p:cNvSpPr/>
          <p:nvPr/>
        </p:nvSpPr>
        <p:spPr>
          <a:xfrm>
            <a:off x="5885892" y="3506803"/>
            <a:ext cx="288032" cy="909399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613766" y="4908213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200" dirty="0"/>
              <a:t>Son denominadas </a:t>
            </a:r>
            <a:r>
              <a:rPr lang="es-MX" sz="2200" b="1" dirty="0"/>
              <a:t>sensores </a:t>
            </a:r>
            <a:r>
              <a:rPr lang="es-MX" sz="2200" dirty="0"/>
              <a:t>porque </a:t>
            </a:r>
            <a:r>
              <a:rPr lang="es-MX" sz="2200" dirty="0" smtClean="0"/>
              <a:t>permiten expandir </a:t>
            </a:r>
            <a:r>
              <a:rPr lang="es-MX" sz="2200" dirty="0"/>
              <a:t>la capacidad de actuación del </a:t>
            </a:r>
            <a:r>
              <a:rPr lang="es-MX" sz="2200" dirty="0" smtClean="0"/>
              <a:t>sistema basado </a:t>
            </a:r>
            <a:r>
              <a:rPr lang="es-MX" sz="2200" dirty="0"/>
              <a:t>en conocimiento.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75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3766" y="1700808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5616" y="2804628"/>
            <a:ext cx="6048672" cy="57906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/>
              <a:t>si </a:t>
            </a:r>
            <a:r>
              <a:rPr lang="es-MX" sz="2400" dirty="0"/>
              <a:t>antecedente </a:t>
            </a:r>
            <a:r>
              <a:rPr lang="es-MX" sz="2400" b="1" dirty="0"/>
              <a:t>entonces </a:t>
            </a:r>
            <a:r>
              <a:rPr lang="es-MX" sz="2400" dirty="0"/>
              <a:t>consecuente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185766" y="4437112"/>
            <a:ext cx="16882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200" b="1" dirty="0"/>
              <a:t>Funciones</a:t>
            </a:r>
            <a:endParaRPr lang="es-MX" sz="2200" dirty="0"/>
          </a:p>
        </p:txBody>
      </p:sp>
      <p:sp>
        <p:nvSpPr>
          <p:cNvPr id="10" name="9 Flecha abajo"/>
          <p:cNvSpPr/>
          <p:nvPr/>
        </p:nvSpPr>
        <p:spPr>
          <a:xfrm>
            <a:off x="5885892" y="3506803"/>
            <a:ext cx="288032" cy="909399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79512" y="4509120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200" dirty="0"/>
              <a:t>Son denominadas </a:t>
            </a:r>
            <a:r>
              <a:rPr lang="es-MX" sz="2200" b="1" dirty="0"/>
              <a:t>sensores </a:t>
            </a:r>
            <a:r>
              <a:rPr lang="es-MX" sz="2200" dirty="0"/>
              <a:t>porque </a:t>
            </a:r>
            <a:r>
              <a:rPr lang="es-MX" sz="2200" dirty="0" smtClean="0"/>
              <a:t>permiten expandir </a:t>
            </a:r>
            <a:r>
              <a:rPr lang="es-MX" sz="2200" dirty="0"/>
              <a:t>la capacidad de actuación del </a:t>
            </a:r>
            <a:r>
              <a:rPr lang="es-MX" sz="2200" dirty="0" smtClean="0"/>
              <a:t>sistema basado </a:t>
            </a:r>
            <a:r>
              <a:rPr lang="es-MX" sz="2200" dirty="0"/>
              <a:t>en conocimiento.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860032" y="5805264"/>
            <a:ext cx="3623903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200" b="1" dirty="0"/>
              <a:t>Los hechos se convierten en acciones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29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39552" y="2804628"/>
            <a:ext cx="8136904" cy="600164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200" b="1" dirty="0" smtClean="0"/>
              <a:t>si </a:t>
            </a:r>
            <a:r>
              <a:rPr lang="es-MX" sz="2200" dirty="0"/>
              <a:t>sensor(</a:t>
            </a:r>
            <a:r>
              <a:rPr lang="es-MX" sz="2200" dirty="0" err="1"/>
              <a:t>detecta_obstáculo</a:t>
            </a:r>
            <a:r>
              <a:rPr lang="es-MX" sz="2200" dirty="0"/>
              <a:t>) </a:t>
            </a:r>
            <a:r>
              <a:rPr lang="es-MX" sz="2200" b="1" dirty="0"/>
              <a:t>entonces </a:t>
            </a:r>
            <a:r>
              <a:rPr lang="es-MX" sz="2200" dirty="0" smtClean="0"/>
              <a:t>actuador(</a:t>
            </a:r>
            <a:r>
              <a:rPr lang="es-MX" sz="2200" dirty="0" err="1" smtClean="0"/>
              <a:t>para_robot</a:t>
            </a:r>
            <a:r>
              <a:rPr lang="es-MX" sz="2200" dirty="0" smtClean="0"/>
              <a:t>)</a:t>
            </a:r>
            <a:endParaRPr lang="es-MX" sz="2200" dirty="0"/>
          </a:p>
        </p:txBody>
      </p:sp>
      <p:sp>
        <p:nvSpPr>
          <p:cNvPr id="7" name="6 Rectángulo"/>
          <p:cNvSpPr/>
          <p:nvPr/>
        </p:nvSpPr>
        <p:spPr>
          <a:xfrm>
            <a:off x="2051720" y="3858580"/>
            <a:ext cx="5482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Las instancias aparecen explícitamente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60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39552" y="2804628"/>
            <a:ext cx="8136904" cy="600164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200" b="1" dirty="0" smtClean="0"/>
              <a:t>si </a:t>
            </a:r>
            <a:r>
              <a:rPr lang="es-MX" sz="2200" dirty="0"/>
              <a:t>sensor(</a:t>
            </a:r>
            <a:r>
              <a:rPr lang="es-MX" sz="2200" dirty="0" err="1"/>
              <a:t>detecta_obstáculo</a:t>
            </a:r>
            <a:r>
              <a:rPr lang="es-MX" sz="2200" dirty="0"/>
              <a:t>) </a:t>
            </a:r>
            <a:r>
              <a:rPr lang="es-MX" sz="2200" b="1" dirty="0"/>
              <a:t>entonces </a:t>
            </a:r>
            <a:r>
              <a:rPr lang="es-MX" sz="2200" dirty="0" smtClean="0"/>
              <a:t>actuador(</a:t>
            </a:r>
            <a:r>
              <a:rPr lang="es-MX" sz="2200" dirty="0" err="1" smtClean="0"/>
              <a:t>para_robot</a:t>
            </a:r>
            <a:r>
              <a:rPr lang="es-MX" sz="2200" dirty="0" smtClean="0"/>
              <a:t>)</a:t>
            </a:r>
            <a:endParaRPr lang="es-MX" sz="2200" dirty="0"/>
          </a:p>
        </p:txBody>
      </p:sp>
      <p:sp>
        <p:nvSpPr>
          <p:cNvPr id="7" name="6 Rectángulo"/>
          <p:cNvSpPr/>
          <p:nvPr/>
        </p:nvSpPr>
        <p:spPr>
          <a:xfrm>
            <a:off x="2051720" y="3858580"/>
            <a:ext cx="5482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Las instancias aparecen explícitamente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4581128"/>
            <a:ext cx="3240360" cy="21236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/>
              <a:t>Para dotar de capacidad </a:t>
            </a:r>
            <a:r>
              <a:rPr lang="es-MX" sz="2200" dirty="0" smtClean="0"/>
              <a:t>de generalización </a:t>
            </a:r>
            <a:r>
              <a:rPr lang="es-MX" sz="2200" dirty="0"/>
              <a:t>a las </a:t>
            </a:r>
            <a:r>
              <a:rPr lang="es-MX" sz="2200" dirty="0" smtClean="0"/>
              <a:t>reglas  se </a:t>
            </a:r>
            <a:r>
              <a:rPr lang="es-MX" sz="2200" dirty="0"/>
              <a:t>utilizan variables, que</a:t>
            </a:r>
          </a:p>
          <a:p>
            <a:pPr algn="just"/>
            <a:r>
              <a:rPr lang="es-MX" sz="2200" dirty="0"/>
              <a:t>admiten como posibles</a:t>
            </a:r>
          </a:p>
          <a:p>
            <a:pPr algn="just"/>
            <a:r>
              <a:rPr lang="es-MX" sz="2200" dirty="0"/>
              <a:t>valores distintos datos.</a:t>
            </a:r>
          </a:p>
        </p:txBody>
      </p:sp>
      <p:cxnSp>
        <p:nvCxnSpPr>
          <p:cNvPr id="8" name="7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50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42392"/>
          </a:xfrm>
        </p:spPr>
        <p:txBody>
          <a:bodyPr>
            <a:noAutofit/>
          </a:bodyPr>
          <a:lstStyle/>
          <a:p>
            <a:pPr algn="ctr"/>
            <a:r>
              <a:rPr lang="es-ES_tradnl" altLang="es-MX" sz="4000" dirty="0"/>
              <a:t>Temario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968918"/>
              </p:ext>
            </p:extLst>
          </p:nvPr>
        </p:nvGraphicFramePr>
        <p:xfrm>
          <a:off x="323528" y="1236123"/>
          <a:ext cx="8424936" cy="5505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2"/>
                <a:gridCol w="288032"/>
                <a:gridCol w="3888432"/>
              </a:tblGrid>
              <a:tr h="2520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Unidad 1. Introducción  a la evaluación e interpretación del conocimiento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1.1 Introducción al aprendizaje automático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1.2 Descripción de la evaluación e interpretación del conocimiento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chemeClr val="tx1"/>
                          </a:solidFill>
                          <a:effectLst/>
                        </a:rPr>
                        <a:t>Unidad 3. Técnicas de Clasificación No Supervisada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3.1 Algoritmos de clasificación por vecindad.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3.2 Árboles de Clasificación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3.3 Redes Bayesianas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3.4 Redes Neuronales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3.5 Redes de </a:t>
                      </a:r>
                      <a:r>
                        <a:rPr lang="es-MX" sz="1400" b="0" dirty="0" err="1">
                          <a:solidFill>
                            <a:schemeClr val="tx1"/>
                          </a:solidFill>
                          <a:effectLst/>
                        </a:rPr>
                        <a:t>Markov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0" dirty="0">
                          <a:solidFill>
                            <a:schemeClr val="tx1"/>
                          </a:solidFill>
                          <a:effectLst/>
                        </a:rPr>
                        <a:t>3.6 Máquinas de Vectores de Soporte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84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Unidad 2. Técnicas de evaluación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300" dirty="0">
                          <a:effectLst/>
                        </a:rPr>
                        <a:t> </a:t>
                      </a:r>
                      <a:r>
                        <a:rPr lang="es-ES_tradnl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2.1</a:t>
                      </a: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. Métodos de validación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2.2. Evaluación de regresión logística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2.3. Comparación de técnicas de aprendizaje.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2.4 Evaluación de modelos de </a:t>
                      </a:r>
                      <a:r>
                        <a:rPr lang="es-ES_tradnl" sz="1400" b="0" dirty="0" err="1">
                          <a:solidFill>
                            <a:schemeClr val="tx1"/>
                          </a:solidFill>
                          <a:effectLst/>
                        </a:rPr>
                        <a:t>Clustering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2.5 Evaluación de reglas de asociación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2.6 Otros criterios</a:t>
                      </a:r>
                      <a:endParaRPr lang="es-MX" sz="14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400" b="0" dirty="0">
                          <a:solidFill>
                            <a:schemeClr val="tx1"/>
                          </a:solidFill>
                          <a:effectLst/>
                        </a:rPr>
                        <a:t>2.7 Introducción a herramientas de evaluació</a:t>
                      </a:r>
                      <a:r>
                        <a:rPr lang="es-ES_tradnl" sz="1300" b="0" dirty="0">
                          <a:solidFill>
                            <a:schemeClr val="tx1"/>
                          </a:solidFill>
                          <a:effectLst/>
                        </a:rPr>
                        <a:t>n </a:t>
                      </a:r>
                      <a:endParaRPr lang="es-MX" sz="13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Unidad 4. Paradigmas complementarios del Aprendizaje No Supervisado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400" dirty="0">
                          <a:effectLst/>
                        </a:rPr>
                        <a:t> 4.1 Introducción a los Algoritmos evolutivos (Genéticos),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400" dirty="0">
                          <a:effectLst/>
                        </a:rPr>
                        <a:t>4.2 Clasificadores evolutivos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0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6652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39552" y="2804628"/>
            <a:ext cx="8136904" cy="600164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200" b="1" dirty="0" smtClean="0"/>
              <a:t>si </a:t>
            </a:r>
            <a:r>
              <a:rPr lang="es-MX" sz="2200" dirty="0"/>
              <a:t>sensor(</a:t>
            </a:r>
            <a:r>
              <a:rPr lang="es-MX" sz="2200" dirty="0" err="1"/>
              <a:t>detecta_obstáculo</a:t>
            </a:r>
            <a:r>
              <a:rPr lang="es-MX" sz="2200" dirty="0"/>
              <a:t>) </a:t>
            </a:r>
            <a:r>
              <a:rPr lang="es-MX" sz="2200" b="1" dirty="0"/>
              <a:t>entonces </a:t>
            </a:r>
            <a:r>
              <a:rPr lang="es-MX" sz="2200" dirty="0" smtClean="0"/>
              <a:t>actuador(</a:t>
            </a:r>
            <a:r>
              <a:rPr lang="es-MX" sz="2200" dirty="0" err="1" smtClean="0"/>
              <a:t>para_robot</a:t>
            </a:r>
            <a:r>
              <a:rPr lang="es-MX" sz="2200" dirty="0" smtClean="0"/>
              <a:t>)</a:t>
            </a:r>
            <a:endParaRPr lang="es-MX" sz="2200" dirty="0"/>
          </a:p>
        </p:txBody>
      </p:sp>
      <p:sp>
        <p:nvSpPr>
          <p:cNvPr id="7" name="6 Rectángulo"/>
          <p:cNvSpPr/>
          <p:nvPr/>
        </p:nvSpPr>
        <p:spPr>
          <a:xfrm>
            <a:off x="2051720" y="3858580"/>
            <a:ext cx="5482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/>
              <a:t>Las instancias aparecen explícitamente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23528" y="4581128"/>
            <a:ext cx="3240360" cy="21236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200" dirty="0"/>
              <a:t>Para dotar de capacidad </a:t>
            </a:r>
            <a:r>
              <a:rPr lang="es-MX" sz="2200" dirty="0" smtClean="0"/>
              <a:t>de generalización </a:t>
            </a:r>
            <a:r>
              <a:rPr lang="es-MX" sz="2200" dirty="0"/>
              <a:t>a las </a:t>
            </a:r>
            <a:r>
              <a:rPr lang="es-MX" sz="2200" dirty="0" smtClean="0"/>
              <a:t>reglas  se </a:t>
            </a:r>
            <a:r>
              <a:rPr lang="es-MX" sz="2200" dirty="0"/>
              <a:t>utilizan variables, que</a:t>
            </a:r>
          </a:p>
          <a:p>
            <a:pPr algn="just"/>
            <a:r>
              <a:rPr lang="es-MX" sz="2200" dirty="0"/>
              <a:t>admiten como posibles</a:t>
            </a:r>
          </a:p>
          <a:p>
            <a:pPr algn="just"/>
            <a:r>
              <a:rPr lang="es-MX" sz="2200" dirty="0"/>
              <a:t>valores distintos datos.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067944" y="4581128"/>
            <a:ext cx="493204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</a:rPr>
              <a:t>Todos los alumnos de informática son estudiosos.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247456" y="6010875"/>
            <a:ext cx="475252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C00000"/>
                </a:solidFill>
              </a:rPr>
              <a:t>∀</a:t>
            </a:r>
            <a:r>
              <a:rPr lang="es-MX" b="1" i="1" dirty="0">
                <a:solidFill>
                  <a:srgbClr val="C00000"/>
                </a:solidFill>
              </a:rPr>
              <a:t>x</a:t>
            </a:r>
            <a:r>
              <a:rPr lang="es-MX" b="1" dirty="0">
                <a:solidFill>
                  <a:srgbClr val="C00000"/>
                </a:solidFill>
              </a:rPr>
              <a:t>, </a:t>
            </a:r>
            <a:r>
              <a:rPr lang="es-MX" b="1" dirty="0" err="1">
                <a:solidFill>
                  <a:srgbClr val="C00000"/>
                </a:solidFill>
              </a:rPr>
              <a:t>alumno_informática</a:t>
            </a:r>
            <a:r>
              <a:rPr lang="es-MX" b="1" dirty="0">
                <a:solidFill>
                  <a:srgbClr val="C00000"/>
                </a:solidFill>
              </a:rPr>
              <a:t> (</a:t>
            </a:r>
            <a:r>
              <a:rPr lang="es-MX" b="1" i="1" dirty="0">
                <a:solidFill>
                  <a:srgbClr val="C00000"/>
                </a:solidFill>
              </a:rPr>
              <a:t>x</a:t>
            </a:r>
            <a:r>
              <a:rPr lang="es-MX" b="1" dirty="0">
                <a:solidFill>
                  <a:srgbClr val="C00000"/>
                </a:solidFill>
              </a:rPr>
              <a:t>) =&gt; estudioso(</a:t>
            </a:r>
            <a:r>
              <a:rPr lang="es-MX" b="1" i="1" dirty="0">
                <a:solidFill>
                  <a:srgbClr val="C00000"/>
                </a:solidFill>
              </a:rPr>
              <a:t>x</a:t>
            </a:r>
            <a:r>
              <a:rPr lang="es-MX" b="1" dirty="0">
                <a:solidFill>
                  <a:srgbClr val="C00000"/>
                </a:solidFill>
              </a:rPr>
              <a:t>)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6533964" y="5301208"/>
            <a:ext cx="0" cy="63765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6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1142093" y="2663875"/>
            <a:ext cx="7200800" cy="4154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100" b="1" dirty="0">
                <a:solidFill>
                  <a:srgbClr val="C00000"/>
                </a:solidFill>
              </a:rPr>
              <a:t>Todos los alumnos de informática son estudiosos.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115616" y="4293096"/>
            <a:ext cx="6912768" cy="4154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100" b="1" dirty="0" smtClean="0"/>
              <a:t>si </a:t>
            </a:r>
            <a:r>
              <a:rPr lang="es-MX" sz="2100" dirty="0"/>
              <a:t>?</a:t>
            </a:r>
            <a:r>
              <a:rPr lang="es-MX" sz="2100" i="1" dirty="0"/>
              <a:t>x </a:t>
            </a:r>
            <a:r>
              <a:rPr lang="es-MX" sz="2100" dirty="0" err="1"/>
              <a:t>alumno_informática</a:t>
            </a:r>
            <a:r>
              <a:rPr lang="es-MX" sz="2100" dirty="0"/>
              <a:t> </a:t>
            </a:r>
            <a:r>
              <a:rPr lang="es-MX" sz="2100" b="1" dirty="0"/>
              <a:t>entonces </a:t>
            </a:r>
            <a:r>
              <a:rPr lang="es-MX" sz="2100" dirty="0"/>
              <a:t>?</a:t>
            </a:r>
            <a:r>
              <a:rPr lang="es-MX" sz="2100" i="1" dirty="0"/>
              <a:t>x </a:t>
            </a:r>
            <a:r>
              <a:rPr lang="es-MX" sz="2100" dirty="0"/>
              <a:t>es estudioso</a:t>
            </a:r>
            <a:endParaRPr lang="es-MX" sz="2100" b="1" dirty="0">
              <a:solidFill>
                <a:srgbClr val="C00000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4572000" y="3157023"/>
            <a:ext cx="0" cy="1069707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21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348880"/>
            <a:ext cx="172819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467544" y="2420888"/>
            <a:ext cx="8208912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Algunas dificultades:</a:t>
            </a:r>
          </a:p>
          <a:p>
            <a:pPr algn="just">
              <a:lnSpc>
                <a:spcPct val="150000"/>
              </a:lnSpc>
            </a:pPr>
            <a:r>
              <a:rPr lang="es-MX" sz="2400" dirty="0"/>
              <a:t>●</a:t>
            </a:r>
            <a:r>
              <a:rPr lang="es-MX" sz="2200" b="1" dirty="0"/>
              <a:t>Cuando el número de reglas es muy elevado resulta muy </a:t>
            </a:r>
            <a:r>
              <a:rPr lang="es-MX" sz="2200" b="1" dirty="0" smtClean="0"/>
              <a:t>difícil interpretarlas</a:t>
            </a:r>
            <a:r>
              <a:rPr lang="es-MX" sz="2200" dirty="0"/>
              <a:t>. Es por eso que éstas se agrupan en </a:t>
            </a:r>
            <a:r>
              <a:rPr lang="es-MX" sz="2200" i="1" dirty="0"/>
              <a:t>bloques de </a:t>
            </a:r>
            <a:r>
              <a:rPr lang="es-MX" sz="2200" i="1" dirty="0" smtClean="0"/>
              <a:t>conocimiento </a:t>
            </a:r>
            <a:r>
              <a:rPr lang="es-MX" sz="2200" dirty="0" smtClean="0"/>
              <a:t>según </a:t>
            </a:r>
            <a:r>
              <a:rPr lang="es-MX" sz="2200" dirty="0"/>
              <a:t>hagan relación a sus aspectos específicos del dominio.</a:t>
            </a:r>
          </a:p>
          <a:p>
            <a:pPr algn="just">
              <a:lnSpc>
                <a:spcPct val="150000"/>
              </a:lnSpc>
            </a:pPr>
            <a:r>
              <a:rPr lang="es-MX" sz="2200" dirty="0"/>
              <a:t>●</a:t>
            </a:r>
            <a:r>
              <a:rPr lang="es-MX" sz="2200" b="1" dirty="0"/>
              <a:t>Actualización de información. </a:t>
            </a:r>
            <a:r>
              <a:rPr lang="es-MX" sz="2200" dirty="0"/>
              <a:t>Mantener la consistencia en una base </a:t>
            </a:r>
            <a:r>
              <a:rPr lang="es-MX" sz="2200" dirty="0" smtClean="0"/>
              <a:t>de reglas </a:t>
            </a:r>
            <a:r>
              <a:rPr lang="es-MX" sz="2200" dirty="0"/>
              <a:t>cuando se añade información en forma de nuevas reglas, o </a:t>
            </a:r>
            <a:r>
              <a:rPr lang="es-MX" sz="2200" dirty="0" smtClean="0"/>
              <a:t>se modifican</a:t>
            </a:r>
            <a:r>
              <a:rPr lang="es-MX" sz="2200" dirty="0"/>
              <a:t>, por ejemplo los consecuentes de algunas de ellas.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899592" y="2348880"/>
            <a:ext cx="3461973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05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Conclusiones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400" dirty="0" smtClean="0"/>
              <a:t>Hasta este punto se han visto las estructuras y sintaxis para poder empezar a implementar pequeñas aplicaciones de software, que permitan  comparar su simpleza y eficiencia, así como la verificación de poderlos modificar.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401881029"/>
      </p:ext>
    </p:extLst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Referencias Bibliográficas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 smtClean="0"/>
              <a:t>Gonzalo Pajares </a:t>
            </a:r>
            <a:r>
              <a:rPr lang="es-MX" sz="2400" dirty="0" err="1" smtClean="0"/>
              <a:t>Martinsanz</a:t>
            </a:r>
            <a:r>
              <a:rPr lang="es-MX" sz="2400" dirty="0" smtClean="0"/>
              <a:t>, Matilde Santos Peñas. (20006). Inteligencia Artificial e Ingeniería del Conocimiento. Madrid España. Editorial </a:t>
            </a:r>
            <a:r>
              <a:rPr lang="es-MX" sz="2400" dirty="0" err="1" smtClean="0"/>
              <a:t>Alfaomega</a:t>
            </a:r>
            <a:r>
              <a:rPr lang="es-MX" sz="2400" dirty="0" smtClean="0"/>
              <a:t> RA-MA.</a:t>
            </a:r>
          </a:p>
          <a:p>
            <a:r>
              <a:rPr lang="es-MX" sz="2400" dirty="0" smtClean="0"/>
              <a:t> Basilio Sierra Araujo. (</a:t>
            </a:r>
            <a:r>
              <a:rPr lang="es-MX" sz="2400" smtClean="0"/>
              <a:t>2006</a:t>
            </a:r>
            <a:r>
              <a:rPr lang="es-MX" sz="2400" smtClean="0"/>
              <a:t>).  Aprendizaje </a:t>
            </a:r>
            <a:r>
              <a:rPr lang="es-MX" sz="2400" dirty="0" smtClean="0"/>
              <a:t>Automático: conceptos básicos y avanzados. Madrid España. Editorial Pearson Educación, S.A.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50363638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7120" y="692696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s-ES_tradnl" altLang="es-MX" sz="4000" dirty="0"/>
              <a:t>Contenido </a:t>
            </a:r>
            <a:r>
              <a:rPr lang="es-ES_tradnl" altLang="es-MX" sz="4000" dirty="0" smtClean="0"/>
              <a:t>Sintético</a:t>
            </a:r>
            <a:endParaRPr lang="es-MX" sz="4000" dirty="0"/>
          </a:p>
        </p:txBody>
      </p:sp>
      <p:sp>
        <p:nvSpPr>
          <p:cNvPr id="5" name="Cuadro de texto 5"/>
          <p:cNvSpPr txBox="1">
            <a:spLocks noChangeArrowheads="1"/>
          </p:cNvSpPr>
          <p:nvPr/>
        </p:nvSpPr>
        <p:spPr bwMode="auto">
          <a:xfrm>
            <a:off x="2746078" y="1700808"/>
            <a:ext cx="381635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s-ES_tradnl" altLang="es-MX" b="1" dirty="0" smtClean="0"/>
              <a:t>Evaluación e interpretación del conocimiento</a:t>
            </a:r>
            <a:endParaRPr lang="es-ES_tradnl" altLang="es-MX" b="1" dirty="0"/>
          </a:p>
        </p:txBody>
      </p:sp>
      <p:sp>
        <p:nvSpPr>
          <p:cNvPr id="6" name="Cuadro de texto 8"/>
          <p:cNvSpPr txBox="1">
            <a:spLocks noChangeArrowheads="1"/>
          </p:cNvSpPr>
          <p:nvPr/>
        </p:nvSpPr>
        <p:spPr bwMode="auto">
          <a:xfrm>
            <a:off x="827584" y="4358546"/>
            <a:ext cx="3384600" cy="187876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just"/>
            <a:r>
              <a:rPr lang="es-MX" altLang="es-MX" sz="2800" dirty="0">
                <a:latin typeface="Arial" charset="0"/>
              </a:rPr>
              <a:t> </a:t>
            </a:r>
            <a:r>
              <a:rPr lang="es-MX" sz="2800" dirty="0"/>
              <a:t>Unidad 1. Introducción  a la evaluación e interpretación del conocimiento</a:t>
            </a:r>
          </a:p>
        </p:txBody>
      </p:sp>
      <p:sp>
        <p:nvSpPr>
          <p:cNvPr id="9" name="Cuadro de texto 7"/>
          <p:cNvSpPr txBox="1">
            <a:spLocks noChangeArrowheads="1"/>
          </p:cNvSpPr>
          <p:nvPr/>
        </p:nvSpPr>
        <p:spPr bwMode="auto">
          <a:xfrm>
            <a:off x="5312495" y="4358546"/>
            <a:ext cx="2232026" cy="65463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s-ES_tradnl" sz="1800" dirty="0"/>
              <a:t>1.1 Introducción al aprendizaje automático</a:t>
            </a:r>
            <a:endParaRPr lang="es-MX" sz="1800" dirty="0"/>
          </a:p>
        </p:txBody>
      </p:sp>
      <p:sp>
        <p:nvSpPr>
          <p:cNvPr id="10" name="Cuadro de texto 7"/>
          <p:cNvSpPr txBox="1">
            <a:spLocks noChangeArrowheads="1"/>
          </p:cNvSpPr>
          <p:nvPr/>
        </p:nvSpPr>
        <p:spPr bwMode="auto">
          <a:xfrm>
            <a:off x="5312496" y="5304153"/>
            <a:ext cx="2499864" cy="93315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buFontTx/>
              <a:buNone/>
            </a:pPr>
            <a:r>
              <a:rPr lang="es-ES_tradnl" sz="1800" dirty="0"/>
              <a:t>1.2 Descripción de la evaluación e interpretació</a:t>
            </a:r>
            <a:r>
              <a:rPr lang="es-ES_tradnl" sz="2000" dirty="0"/>
              <a:t>n del conocimiento</a:t>
            </a:r>
            <a:endParaRPr lang="es-MX" altLang="es-MX" sz="2000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3275856" y="3270468"/>
            <a:ext cx="0" cy="1088078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212184" y="4619450"/>
            <a:ext cx="1100311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>
            <a:off x="4245641" y="5661248"/>
            <a:ext cx="1100311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5076056" y="5157192"/>
            <a:ext cx="2880320" cy="1368152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s-MX" altLang="es-MX" sz="1400"/>
          </a:p>
        </p:txBody>
      </p:sp>
    </p:spTree>
    <p:extLst>
      <p:ext uri="{BB962C8B-B14F-4D97-AF65-F5344CB8AC3E}">
        <p14:creationId xmlns:p14="http://schemas.microsoft.com/office/powerpoint/2010/main" val="20061294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Objetivo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2536304"/>
          </a:xfrm>
        </p:spPr>
        <p:txBody>
          <a:bodyPr>
            <a:normAutofit/>
          </a:bodyPr>
          <a:lstStyle/>
          <a:p>
            <a:r>
              <a:rPr lang="es-MX" sz="2800" dirty="0" smtClean="0"/>
              <a:t>El alumno conocerá los elementos necesarios para la generación de las estructuras para el funcionamiento de los sistemas inteligentes.</a:t>
            </a:r>
            <a:r>
              <a:rPr lang="es-MX" sz="2400" dirty="0" smtClean="0"/>
              <a:t>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20180427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Introducción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200"/>
              </a:spcAft>
            </a:pPr>
            <a:r>
              <a:rPr lang="es-MX" sz="2600" dirty="0"/>
              <a:t>La representación del conocimiento es determinante para el funcionamiento en los sistemas inteligentes. </a:t>
            </a:r>
          </a:p>
          <a:p>
            <a:pPr algn="just">
              <a:spcAft>
                <a:spcPts val="1200"/>
              </a:spcAft>
            </a:pPr>
            <a:r>
              <a:rPr lang="es-MX" sz="2600" dirty="0"/>
              <a:t>Gran parte de su “inteligencia” radica en que son capaces de tratar con </a:t>
            </a:r>
            <a:r>
              <a:rPr lang="es-MX" sz="2600" dirty="0" smtClean="0"/>
              <a:t>conocimiento, </a:t>
            </a:r>
            <a:r>
              <a:rPr lang="es-MX" sz="2600" dirty="0"/>
              <a:t>y </a:t>
            </a:r>
            <a:r>
              <a:rPr lang="es-MX" sz="2600" dirty="0" smtClean="0"/>
              <a:t> </a:t>
            </a:r>
            <a:r>
              <a:rPr lang="es-MX" sz="2600" dirty="0"/>
              <a:t>su tratamiento depende en muchos casos </a:t>
            </a:r>
            <a:r>
              <a:rPr lang="es-MX" sz="2600" dirty="0" smtClean="0"/>
              <a:t>de la </a:t>
            </a:r>
            <a:r>
              <a:rPr lang="es-MX" sz="2600" dirty="0"/>
              <a:t>consecución de sus resultados satisfactorios</a:t>
            </a:r>
            <a:r>
              <a:rPr lang="es-MX" sz="2600" i="1" dirty="0"/>
              <a:t>.</a:t>
            </a:r>
            <a:endParaRPr lang="es-MX" sz="2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70077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Definición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2016224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899592" y="2651648"/>
            <a:ext cx="7344816" cy="2806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MX" sz="2000" b="1" i="1" dirty="0"/>
              <a:t>“ Una regla es una afirmación lógica que relaciona dos o más objetos </a:t>
            </a:r>
            <a:r>
              <a:rPr lang="es-MX" sz="2000" b="1" i="1" dirty="0" smtClean="0"/>
              <a:t>e incluye </a:t>
            </a:r>
            <a:r>
              <a:rPr lang="es-MX" sz="2000" b="1" i="1" dirty="0"/>
              <a:t>dos partes, la premisa y la </a:t>
            </a:r>
            <a:r>
              <a:rPr lang="es-MX" sz="2000" b="1" i="1" dirty="0" smtClean="0"/>
              <a:t> conclusión. Cada una de estas partes consiste </a:t>
            </a:r>
            <a:r>
              <a:rPr lang="es-MX" sz="2000" b="1" i="1" dirty="0"/>
              <a:t>en una expresión lógica con una o más afirmaciones </a:t>
            </a:r>
            <a:r>
              <a:rPr lang="es-MX" sz="2000" b="1" i="1" dirty="0" err="1" smtClean="0"/>
              <a:t>objetovalor</a:t>
            </a:r>
            <a:r>
              <a:rPr lang="es-MX" sz="2000" b="1" i="1" dirty="0"/>
              <a:t> </a:t>
            </a:r>
            <a:r>
              <a:rPr lang="es-MX" sz="2000" b="1" i="1" dirty="0" smtClean="0"/>
              <a:t>conectadas </a:t>
            </a:r>
            <a:r>
              <a:rPr lang="es-MX" sz="2000" b="1" i="1" dirty="0"/>
              <a:t>mediante los operadores lógicos “y”, “o”, o “no””.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430017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74440"/>
          </a:xfrm>
        </p:spPr>
        <p:txBody>
          <a:bodyPr>
            <a:normAutofit/>
          </a:bodyPr>
          <a:lstStyle/>
          <a:p>
            <a:r>
              <a:rPr lang="es-MX" sz="4000" dirty="0" smtClean="0"/>
              <a:t>Representación </a:t>
            </a:r>
            <a:r>
              <a:rPr lang="es-MX" sz="4000" dirty="0"/>
              <a:t>del conocimiento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6143" y="1772816"/>
            <a:ext cx="7992888" cy="4297363"/>
          </a:xfrm>
        </p:spPr>
        <p:txBody>
          <a:bodyPr>
            <a:noAutofit/>
          </a:bodyPr>
          <a:lstStyle/>
          <a:p>
            <a:r>
              <a:rPr lang="es-MX" sz="2400" b="1" dirty="0" smtClean="0"/>
              <a:t>Sintaxis de reglas</a:t>
            </a:r>
            <a:endParaRPr lang="es-MX" sz="22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899592" y="2420888"/>
            <a:ext cx="2808312" cy="0"/>
          </a:xfrm>
          <a:prstGeom prst="line">
            <a:avLst/>
          </a:prstGeom>
          <a:ln w="38100">
            <a:solidFill>
              <a:srgbClr val="7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606787" y="2708920"/>
            <a:ext cx="81369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/>
              <a:t>Una regla se escribe como: “si premisa, entonces conclusión”. Una expresión lógica </a:t>
            </a:r>
            <a:r>
              <a:rPr lang="es-MX" sz="2000" dirty="0" smtClean="0"/>
              <a:t>que contiene </a:t>
            </a:r>
            <a:r>
              <a:rPr lang="es-MX" sz="2000" dirty="0"/>
              <a:t>sólo una afirmación objeto-valor se denomina </a:t>
            </a:r>
            <a:r>
              <a:rPr lang="es-MX" sz="2000" i="1" dirty="0"/>
              <a:t>Expresión Lógica Simple</a:t>
            </a:r>
            <a:r>
              <a:rPr lang="es-MX" sz="2000" dirty="0"/>
              <a:t>, </a:t>
            </a:r>
            <a:r>
              <a:rPr lang="es-MX" sz="2000" dirty="0" smtClean="0"/>
              <a:t>como la siguiente: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2000" b="1" i="1" dirty="0"/>
              <a:t>Regla 1: si </a:t>
            </a:r>
            <a:r>
              <a:rPr lang="es-MX" sz="2000" b="1" i="1" dirty="0" smtClean="0"/>
              <a:t>examen </a:t>
            </a:r>
            <a:r>
              <a:rPr lang="es-MX" sz="2000" b="1" i="1" dirty="0"/>
              <a:t>&gt; </a:t>
            </a:r>
            <a:r>
              <a:rPr lang="es-MX" sz="2000" b="1" i="1" dirty="0" smtClean="0"/>
              <a:t>9,0 entonces </a:t>
            </a:r>
            <a:r>
              <a:rPr lang="es-MX" sz="2000" b="1" i="1" dirty="0"/>
              <a:t>calificación = sobresaliente.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 smtClean="0"/>
              <a:t>En </a:t>
            </a:r>
            <a:r>
              <a:rPr lang="es-MX" sz="2000" dirty="0"/>
              <a:t>caso contrario, la expresión </a:t>
            </a:r>
            <a:r>
              <a:rPr lang="es-MX" sz="2000" dirty="0" smtClean="0"/>
              <a:t>se denomina </a:t>
            </a:r>
            <a:r>
              <a:rPr lang="es-MX" sz="2000" i="1" dirty="0"/>
              <a:t>Expresión Lógica </a:t>
            </a:r>
            <a:r>
              <a:rPr lang="es-MX" sz="2000" i="1" dirty="0" smtClean="0"/>
              <a:t>Compuesta:</a:t>
            </a:r>
            <a:endParaRPr lang="es-MX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b="1" i="1" dirty="0"/>
              <a:t>Regla 2: si </a:t>
            </a:r>
            <a:r>
              <a:rPr lang="es-MX" sz="2000" b="1" i="1" dirty="0" smtClean="0"/>
              <a:t>proyecto &gt; 2,0 </a:t>
            </a:r>
            <a:r>
              <a:rPr lang="es-MX" sz="2000" b="1" i="1" dirty="0"/>
              <a:t>o </a:t>
            </a:r>
            <a:r>
              <a:rPr lang="es-MX" sz="2000" b="1" i="1" dirty="0" smtClean="0"/>
              <a:t>examen </a:t>
            </a:r>
            <a:r>
              <a:rPr lang="es-MX" sz="2000" b="1" i="1" dirty="0"/>
              <a:t>&gt; </a:t>
            </a:r>
            <a:r>
              <a:rPr lang="es-MX" sz="2000" b="1" i="1" dirty="0" smtClean="0"/>
              <a:t>7,0 </a:t>
            </a:r>
            <a:r>
              <a:rPr lang="es-MX" sz="2000" b="1" i="1" dirty="0"/>
              <a:t>, entonces admitir = si y notificar = si</a:t>
            </a:r>
            <a:r>
              <a:rPr lang="es-MX" sz="2000" b="1" i="1" dirty="0" smtClean="0"/>
              <a:t>.</a:t>
            </a:r>
            <a:endParaRPr lang="es-MX" sz="2000" b="1" i="1" dirty="0"/>
          </a:p>
        </p:txBody>
      </p:sp>
    </p:spTree>
    <p:extLst>
      <p:ext uri="{BB962C8B-B14F-4D97-AF65-F5344CB8AC3E}">
        <p14:creationId xmlns:p14="http://schemas.microsoft.com/office/powerpoint/2010/main" val="37166776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orme de estado del proyec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2088</Words>
  <Application>Microsoft Office PowerPoint</Application>
  <PresentationFormat>Presentación en pantalla (4:3)</PresentationFormat>
  <Paragraphs>343</Paragraphs>
  <Slides>44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Informe de estado del proyecto</vt:lpstr>
      <vt:lpstr>Presentación de PowerPoint</vt:lpstr>
      <vt:lpstr>Directorio</vt:lpstr>
      <vt:lpstr>Ubicación de la asignatura de  Evaluación e interpretación del conocimiento, dentro del programa de la Lic. en  Ing. en Sistemas Inteligentes ma de la Lic. en  Ing. en Sistemas Inteligentes </vt:lpstr>
      <vt:lpstr>Temario</vt:lpstr>
      <vt:lpstr>Contenido Sintético</vt:lpstr>
      <vt:lpstr>Objetivo</vt:lpstr>
      <vt:lpstr>Introducción</vt:lpstr>
      <vt:lpstr>Representación del conocimiento</vt:lpstr>
      <vt:lpstr>Representación del conocimiento</vt:lpstr>
      <vt:lpstr>Representación del conocimiento (características)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Representación del conocimiento</vt:lpstr>
      <vt:lpstr>Conclusiones</vt:lpstr>
      <vt:lpstr>Referencias Bibliográficas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2011-11-15T23:34:37Z</dcterms:created>
  <dcterms:modified xsi:type="dcterms:W3CDTF">2016-10-12T01:15:30Z</dcterms:modified>
</cp:coreProperties>
</file>