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7"/>
  </p:notesMasterIdLst>
  <p:sldIdLst>
    <p:sldId id="349" r:id="rId2"/>
    <p:sldId id="345" r:id="rId3"/>
    <p:sldId id="346" r:id="rId4"/>
    <p:sldId id="347" r:id="rId5"/>
    <p:sldId id="348" r:id="rId6"/>
    <p:sldId id="285" r:id="rId7"/>
    <p:sldId id="353" r:id="rId8"/>
    <p:sldId id="312" r:id="rId9"/>
    <p:sldId id="313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31" r:id="rId18"/>
    <p:sldId id="329" r:id="rId19"/>
    <p:sldId id="330" r:id="rId20"/>
    <p:sldId id="332" r:id="rId21"/>
    <p:sldId id="333" r:id="rId22"/>
    <p:sldId id="334" r:id="rId23"/>
    <p:sldId id="335" r:id="rId24"/>
    <p:sldId id="336" r:id="rId25"/>
    <p:sldId id="337" r:id="rId26"/>
    <p:sldId id="338" r:id="rId27"/>
    <p:sldId id="340" r:id="rId28"/>
    <p:sldId id="341" r:id="rId29"/>
    <p:sldId id="342" r:id="rId30"/>
    <p:sldId id="343" r:id="rId31"/>
    <p:sldId id="344" r:id="rId32"/>
    <p:sldId id="354" r:id="rId33"/>
    <p:sldId id="355" r:id="rId34"/>
    <p:sldId id="350" r:id="rId35"/>
    <p:sldId id="351" r:id="rId3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992832F5-EA01-48E5-B403-87E193F50680}">
          <p14:sldIdLst>
            <p14:sldId id="349"/>
            <p14:sldId id="345"/>
            <p14:sldId id="346"/>
          </p14:sldIdLst>
        </p14:section>
        <p14:section name="Información general del proyecto" id="{087866C3-7028-482C-8D34-6BF5363FBD75}">
          <p14:sldIdLst>
            <p14:sldId id="347"/>
            <p14:sldId id="348"/>
            <p14:sldId id="285"/>
            <p14:sldId id="353"/>
            <p14:sldId id="312"/>
            <p14:sldId id="313"/>
            <p14:sldId id="322"/>
            <p14:sldId id="323"/>
            <p14:sldId id="324"/>
            <p14:sldId id="325"/>
            <p14:sldId id="326"/>
            <p14:sldId id="327"/>
            <p14:sldId id="328"/>
            <p14:sldId id="331"/>
            <p14:sldId id="329"/>
            <p14:sldId id="330"/>
            <p14:sldId id="332"/>
            <p14:sldId id="333"/>
            <p14:sldId id="334"/>
            <p14:sldId id="335"/>
            <p14:sldId id="336"/>
            <p14:sldId id="337"/>
            <p14:sldId id="338"/>
            <p14:sldId id="340"/>
            <p14:sldId id="341"/>
            <p14:sldId id="342"/>
            <p14:sldId id="343"/>
            <p14:sldId id="344"/>
            <p14:sldId id="354"/>
            <p14:sldId id="355"/>
          </p14:sldIdLst>
        </p14:section>
        <p14:section name="Actualización de estado" id="{521DEF98-8796-4632-831A-16252E9A6054}">
          <p14:sldIdLst/>
        </p14:section>
        <p14:section name="Escala de tiempo" id="{CF24EBA6-C924-424D-AC31-A4B9992A87E0}">
          <p14:sldIdLst/>
        </p14:section>
        <p14:section name="Siguientes pasos y elementos de acción" id="{C24C98EC-938D-4034-8DB8-5E8DBF16E3CB}">
          <p14:sldIdLst/>
        </p14:section>
        <p14:section name="Apéndice" id="{E35CCD6A-2288-476E-BC93-C75323AE1F32}">
          <p14:sldIdLst>
            <p14:sldId id="350"/>
            <p14:sldId id="35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00"/>
    <a:srgbClr val="4C8481"/>
    <a:srgbClr val="47894A"/>
    <a:srgbClr val="7600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36" autoAdjust="0"/>
    <p:restoredTop sz="88205" autoAdjust="0"/>
  </p:normalViewPr>
  <p:slideViewPr>
    <p:cSldViewPr>
      <p:cViewPr>
        <p:scale>
          <a:sx n="71" d="100"/>
          <a:sy n="71" d="100"/>
        </p:scale>
        <p:origin x="-1248" y="-222"/>
      </p:cViewPr>
      <p:guideLst>
        <p:guide orient="horz" pos="2160"/>
        <p:guide orient="horz" pos="576"/>
        <p:guide pos="2880"/>
        <p:guide pos="288"/>
      </p:guideLst>
    </p:cSldViewPr>
  </p:slideViewPr>
  <p:outlineViewPr>
    <p:cViewPr>
      <p:scale>
        <a:sx n="33" d="100"/>
        <a:sy n="33" d="100"/>
      </p:scale>
      <p:origin x="0" y="111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724506C0-3FFE-45A5-803D-9F4FC5464A70}" type="datetimeFigureOut">
              <a:rPr lang="es-MX"/>
              <a:pPr/>
              <a:t>12/10/2016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F8646707-6BBD-41A9-B4DF-0C76A73A2D2A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0331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Today we are going to present our project called  Basic Operations tutor system</a:t>
            </a:r>
            <a:endParaRPr lang="es-MX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33203"/>
            <a:ext cx="9144000" cy="61247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726" y="1295400"/>
            <a:ext cx="861922" cy="901373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964576"/>
            <a:ext cx="1240461" cy="1121308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319004"/>
            <a:ext cx="1828800" cy="1610392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1"/>
            <a:ext cx="7772400" cy="761999"/>
          </a:xfrm>
        </p:spPr>
        <p:txBody>
          <a:bodyPr anchor="t"/>
          <a:lstStyle>
            <a:lvl1pPr algn="l" eaLnBrk="1" latinLnBrk="0" hangingPunct="1">
              <a:defRPr kumimoji="0" lang="es-ES">
                <a:latin typeface="Georgia" pitchFamily="18" charset="0"/>
              </a:defRPr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9948" y="1219200"/>
            <a:ext cx="5275052" cy="1295400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1600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s-ES"/>
              <a:t>Haga clic para editar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12/10/2016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12/10/2016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y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12/10/2016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-92" t="50811" r="45394" b="-590"/>
          <a:stretch/>
        </p:blipFill>
        <p:spPr>
          <a:xfrm>
            <a:off x="-13647" y="0"/>
            <a:ext cx="9157648" cy="55822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60498" y="2343887"/>
            <a:ext cx="1925552" cy="2013807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68304" y="1905000"/>
            <a:ext cx="5105400" cy="1143001"/>
          </a:xfrm>
        </p:spPr>
        <p:txBody>
          <a:bodyPr anchor="b" anchorCtr="0">
            <a:normAutofit/>
          </a:bodyPr>
          <a:lstStyle>
            <a:lvl1pPr algn="l" eaLnBrk="1" latinLnBrk="0" hangingPunct="1">
              <a:defRPr kumimoji="0" lang="es-ES" sz="3600" b="0" cap="none">
                <a:latin typeface="Georgia" pitchFamily="18" charset="0"/>
              </a:defRPr>
            </a:lvl1pPr>
          </a:lstStyle>
          <a:p>
            <a:r>
              <a:rPr kumimoji="0" lang="es-ES"/>
              <a:t>Haga clic para modificar el estilo de título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0" y="3048000"/>
            <a:ext cx="5105400" cy="1500187"/>
          </a:xfrm>
        </p:spPr>
        <p:txBody>
          <a:bodyPr anchor="t"/>
          <a:lstStyle>
            <a:lvl1pPr marL="0" indent="0" eaLnBrk="1" latinLnBrk="0" hangingPunct="1">
              <a:buNone/>
              <a:defRPr kumimoji="0" lang="es-ES" sz="200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eaLnBrk="1" latinLnBrk="0" hangingPunct="1">
              <a:buNone/>
              <a:defRPr kumimoji="0" lang="es-ES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es-ES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12/10/2016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</p:spPr>
        <p:txBody>
          <a:bodyPr anchor="t">
            <a:normAutofit/>
          </a:bodyPr>
          <a:lstStyle>
            <a:lvl1pPr algn="l" eaLnBrk="1" latinLnBrk="0" hangingPunct="1">
              <a:defRPr kumimoji="0" lang="es-ES" sz="2800">
                <a:latin typeface="Georgia" pitchFamily="18" charset="0"/>
              </a:defRPr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42900" indent="-342900" eaLnBrk="1" latinLnBrk="0" hangingPunct="1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kumimoji="0" lang="es-ES" sz="2000">
                <a:latin typeface="Georgia" pitchFamily="18" charset="0"/>
              </a:defRPr>
            </a:lvl1pPr>
            <a:lvl2pPr marL="571500" indent="-228600" eaLnBrk="1" latinLnBrk="0" hangingPunct="1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kumimoji="0" lang="es-ES" sz="1800">
                <a:latin typeface="Georgia" pitchFamily="18" charset="0"/>
              </a:defRPr>
            </a:lvl2pPr>
            <a:lvl3pPr eaLnBrk="1" latinLnBrk="0" hangingPunct="1">
              <a:defRPr kumimoji="0" lang="es-ES" sz="2000">
                <a:latin typeface="Georgia" pitchFamily="18" charset="0"/>
              </a:defRPr>
            </a:lvl3pPr>
            <a:lvl4pPr eaLnBrk="1" latinLnBrk="0" hangingPunct="1">
              <a:defRPr kumimoji="0" lang="es-ES" sz="2000">
                <a:latin typeface="Georgia" pitchFamily="18" charset="0"/>
              </a:defRPr>
            </a:lvl4pPr>
            <a:lvl5pPr eaLnBrk="1" latinLnBrk="0" hangingPunct="1">
              <a:defRPr kumimoji="0" lang="es-ES" sz="2000">
                <a:latin typeface="Georgia" pitchFamily="18" charset="0"/>
              </a:defRPr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12/10/2016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es-ES" sz="2400"/>
            </a:lvl1pPr>
            <a:lvl2pPr eaLnBrk="1" latinLnBrk="0" hangingPunct="1">
              <a:defRPr kumimoji="0" lang="es-ES" sz="2000"/>
            </a:lvl2pPr>
            <a:lvl3pPr eaLnBrk="1" latinLnBrk="0" hangingPunct="1">
              <a:defRPr kumimoji="0" lang="es-ES" sz="1800"/>
            </a:lvl3pPr>
            <a:lvl4pPr eaLnBrk="1" latinLnBrk="0" hangingPunct="1">
              <a:defRPr kumimoji="0" lang="es-ES" sz="1600"/>
            </a:lvl4pPr>
            <a:lvl5pPr eaLnBrk="1" latinLnBrk="0" hangingPunct="1">
              <a:defRPr kumimoji="0" lang="es-ES" sz="16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es-ES" sz="2400"/>
            </a:lvl1pPr>
            <a:lvl2pPr eaLnBrk="1" latinLnBrk="0" hangingPunct="1">
              <a:defRPr kumimoji="0" lang="es-ES" sz="2000"/>
            </a:lvl2pPr>
            <a:lvl3pPr eaLnBrk="1" latinLnBrk="0" hangingPunct="1">
              <a:defRPr kumimoji="0" lang="es-ES" sz="1800"/>
            </a:lvl3pPr>
            <a:lvl4pPr eaLnBrk="1" latinLnBrk="0" hangingPunct="1">
              <a:defRPr kumimoji="0" lang="es-ES" sz="1600"/>
            </a:lvl4pPr>
            <a:lvl5pPr eaLnBrk="1" latinLnBrk="0" hangingPunct="1">
              <a:defRPr kumimoji="0" lang="es-ES" sz="16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12/10/2016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</p:spPr>
        <p:txBody>
          <a:bodyPr/>
          <a:lstStyle>
            <a:lvl1pPr eaLnBrk="1" latinLnBrk="0" hangingPunct="1">
              <a:defRPr kumimoji="0" lang="es-ES"/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eaLnBrk="1" latinLnBrk="0" hangingPunct="1">
              <a:buNone/>
              <a:defRPr kumimoji="0" lang="es-ES" sz="2000" b="1"/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 eaLnBrk="1" latinLnBrk="0" hangingPunct="1">
              <a:defRPr kumimoji="0" lang="es-ES" sz="2000"/>
            </a:lvl1pPr>
            <a:lvl2pPr eaLnBrk="1" latinLnBrk="0" hangingPunct="1">
              <a:defRPr kumimoji="0" lang="es-ES" sz="1800"/>
            </a:lvl2pPr>
            <a:lvl3pPr eaLnBrk="1" latinLnBrk="0" hangingPunct="1">
              <a:defRPr kumimoji="0" lang="es-ES" sz="1600"/>
            </a:lvl3pPr>
            <a:lvl4pPr eaLnBrk="1" latinLnBrk="0" hangingPunct="1">
              <a:defRPr kumimoji="0" lang="es-ES" sz="1400"/>
            </a:lvl4pPr>
            <a:lvl5pPr eaLnBrk="1" latinLnBrk="0" hangingPunct="1">
              <a:defRPr kumimoji="0" lang="es-ES" sz="1400"/>
            </a:lvl5pPr>
            <a:lvl6pPr eaLnBrk="1" latinLnBrk="0" hangingPunct="1">
              <a:defRPr kumimoji="0" lang="es-ES" sz="1600"/>
            </a:lvl6pPr>
            <a:lvl7pPr eaLnBrk="1" latinLnBrk="0" hangingPunct="1">
              <a:defRPr kumimoji="0" lang="es-ES" sz="1600"/>
            </a:lvl7pPr>
            <a:lvl8pPr eaLnBrk="1" latinLnBrk="0" hangingPunct="1">
              <a:defRPr kumimoji="0" lang="es-ES" sz="1600"/>
            </a:lvl8pPr>
            <a:lvl9pPr eaLnBrk="1" latinLnBrk="0" hangingPunct="1">
              <a:defRPr kumimoji="0" lang="es-ES" sz="16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eaLnBrk="1" latinLnBrk="0" hangingPunct="1">
              <a:buNone/>
              <a:defRPr kumimoji="0" lang="es-ES" sz="2000" b="1"/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eaLnBrk="1" latinLnBrk="0" hangingPunct="1">
              <a:defRPr kumimoji="0" lang="es-ES" sz="2000"/>
            </a:lvl1pPr>
            <a:lvl2pPr eaLnBrk="1" latinLnBrk="0" hangingPunct="1">
              <a:defRPr kumimoji="0" lang="es-ES" sz="1800"/>
            </a:lvl2pPr>
            <a:lvl3pPr eaLnBrk="1" latinLnBrk="0" hangingPunct="1">
              <a:defRPr kumimoji="0" lang="es-ES" sz="1600"/>
            </a:lvl3pPr>
            <a:lvl4pPr eaLnBrk="1" latinLnBrk="0" hangingPunct="1">
              <a:defRPr kumimoji="0" lang="es-ES" sz="1400"/>
            </a:lvl4pPr>
            <a:lvl5pPr eaLnBrk="1" latinLnBrk="0" hangingPunct="1">
              <a:defRPr kumimoji="0" lang="es-ES" sz="1400"/>
            </a:lvl5pPr>
            <a:lvl6pPr eaLnBrk="1" latinLnBrk="0" hangingPunct="1">
              <a:defRPr kumimoji="0" lang="es-ES" sz="1600"/>
            </a:lvl6pPr>
            <a:lvl7pPr eaLnBrk="1" latinLnBrk="0" hangingPunct="1">
              <a:defRPr kumimoji="0" lang="es-ES" sz="1600"/>
            </a:lvl7pPr>
            <a:lvl8pPr eaLnBrk="1" latinLnBrk="0" hangingPunct="1">
              <a:defRPr kumimoji="0" lang="es-ES" sz="1600"/>
            </a:lvl8pPr>
            <a:lvl9pPr eaLnBrk="1" latinLnBrk="0" hangingPunct="1">
              <a:defRPr kumimoji="0" lang="es-ES" sz="16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12/10/2016</a:t>
            </a:fld>
            <a:endParaRPr kumimoji="0"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 eaLnBrk="1" latinLnBrk="0" hangingPunct="1">
              <a:defRPr kumimoji="0" lang="es-ES" sz="2800"/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12/10/2016</a:t>
            </a:fld>
            <a:endParaRPr kumimoji="0"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12/10/2016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3008313" cy="762000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>
            <a:normAutofit/>
          </a:bodyPr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2000"/>
            </a:lvl6pPr>
            <a:lvl7pPr eaLnBrk="1" latinLnBrk="0" hangingPunct="1">
              <a:defRPr kumimoji="0" lang="es-ES" sz="2000"/>
            </a:lvl7pPr>
            <a:lvl8pPr eaLnBrk="1" latinLnBrk="0" hangingPunct="1">
              <a:defRPr kumimoji="0" lang="es-ES" sz="2000"/>
            </a:lvl8pPr>
            <a:lvl9pPr eaLnBrk="1" latinLnBrk="0" hangingPunct="1">
              <a:defRPr kumimoji="0" lang="es-ES" sz="20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0"/>
            <a:ext cx="3008313" cy="4373563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12/10/2016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es-ES" sz="3200"/>
            </a:lvl1pPr>
            <a:lvl2pPr marL="457200" indent="0" eaLnBrk="1" latinLnBrk="0" hangingPunct="1">
              <a:buNone/>
              <a:defRPr kumimoji="0" lang="es-ES" sz="2800"/>
            </a:lvl2pPr>
            <a:lvl3pPr marL="914400" indent="0" eaLnBrk="1" latinLnBrk="0" hangingPunct="1">
              <a:buNone/>
              <a:defRPr kumimoji="0" lang="es-ES" sz="2400"/>
            </a:lvl3pPr>
            <a:lvl4pPr marL="1371600" indent="0" eaLnBrk="1" latinLnBrk="0" hangingPunct="1">
              <a:buNone/>
              <a:defRPr kumimoji="0" lang="es-ES" sz="2000"/>
            </a:lvl4pPr>
            <a:lvl5pPr marL="1828800" indent="0" eaLnBrk="1" latinLnBrk="0" hangingPunct="1">
              <a:buNone/>
              <a:defRPr kumimoji="0" lang="es-ES" sz="2000"/>
            </a:lvl5pPr>
            <a:lvl6pPr marL="2286000" indent="0" eaLnBrk="1" latinLnBrk="0" hangingPunct="1">
              <a:buNone/>
              <a:defRPr kumimoji="0" lang="es-ES" sz="2000"/>
            </a:lvl6pPr>
            <a:lvl7pPr marL="2743200" indent="0" eaLnBrk="1" latinLnBrk="0" hangingPunct="1">
              <a:buNone/>
              <a:defRPr kumimoji="0" lang="es-ES" sz="2000"/>
            </a:lvl7pPr>
            <a:lvl8pPr marL="3200400" indent="0" eaLnBrk="1" latinLnBrk="0" hangingPunct="1">
              <a:buNone/>
              <a:defRPr kumimoji="0" lang="es-ES" sz="2000"/>
            </a:lvl8pPr>
            <a:lvl9pPr marL="3657600" indent="0" eaLnBrk="1" latinLnBrk="0" hangingPunct="1">
              <a:buNone/>
              <a:defRPr kumimoji="0" lang="es-ES" sz="2000"/>
            </a:lvl9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12/10/2016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es-ES" smtClean="0"/>
              <a:t>Haga clic para modificar el estilo de título del patrón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es-E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2158D-428B-4987-8B28-745A2AFA1252}" type="datetimeFigureOut">
              <a:rPr lang="es-MX"/>
              <a:pPr/>
              <a:t>12/10/2016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es-E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es-E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4"/>
          <a:stretch/>
        </p:blipFill>
        <p:spPr>
          <a:xfrm>
            <a:off x="-13251" y="0"/>
            <a:ext cx="9157252" cy="6604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es-ES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s-ES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s-ES"/>
      </a:defPPr>
      <a:lvl1pPr marL="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467544" y="6021288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Dra. Rosa María Rodríguez Aguilar</a:t>
            </a:r>
            <a:endParaRPr lang="es-MX" sz="280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56122" cy="198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2 Subtítulo"/>
          <p:cNvSpPr txBox="1">
            <a:spLocks/>
          </p:cNvSpPr>
          <p:nvPr/>
        </p:nvSpPr>
        <p:spPr>
          <a:xfrm>
            <a:off x="3012523" y="2933651"/>
            <a:ext cx="5985648" cy="626821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s-MX" sz="2000" b="1" dirty="0" smtClean="0">
                <a:solidFill>
                  <a:srgbClr val="465723"/>
                </a:solidFill>
              </a:rPr>
              <a:t>Lic. en Ingeniería en Sistemas Inteligentes</a:t>
            </a:r>
            <a:endParaRPr lang="es-MX" sz="2000" b="1" dirty="0">
              <a:solidFill>
                <a:srgbClr val="465723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3012523" y="3789040"/>
            <a:ext cx="5616624" cy="172819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sz="2200" b="1" dirty="0" smtClean="0">
                <a:solidFill>
                  <a:srgbClr val="003300"/>
                </a:solidFill>
              </a:rPr>
              <a:t>Unidad de aprendizaje: </a:t>
            </a:r>
            <a:r>
              <a:rPr lang="es-ES" sz="2200" b="1" dirty="0">
                <a:solidFill>
                  <a:srgbClr val="003300"/>
                </a:solidFill>
              </a:rPr>
              <a:t>Evaluación e Interpretación del </a:t>
            </a:r>
            <a:r>
              <a:rPr lang="es-ES" sz="2200" b="1" dirty="0" smtClean="0">
                <a:solidFill>
                  <a:srgbClr val="003300"/>
                </a:solidFill>
              </a:rPr>
              <a:t>Conocimiento</a:t>
            </a:r>
          </a:p>
          <a:p>
            <a:pPr algn="r"/>
            <a:r>
              <a:rPr lang="es-MX" sz="2200" b="1" dirty="0" smtClean="0">
                <a:solidFill>
                  <a:srgbClr val="003300"/>
                </a:solidFill>
              </a:rPr>
              <a:t>Tema</a:t>
            </a:r>
            <a:r>
              <a:rPr lang="es-MX" sz="2200" b="1" dirty="0">
                <a:solidFill>
                  <a:srgbClr val="003300"/>
                </a:solidFill>
              </a:rPr>
              <a:t>: </a:t>
            </a:r>
            <a:r>
              <a:rPr lang="es-ES_tradnl" sz="2200" b="1" dirty="0">
                <a:solidFill>
                  <a:srgbClr val="003300"/>
                </a:solidFill>
              </a:rPr>
              <a:t>1.1 Introducción al aprendizaje automático</a:t>
            </a:r>
            <a:endParaRPr lang="es-MX" sz="2200" b="1" dirty="0">
              <a:solidFill>
                <a:srgbClr val="003300"/>
              </a:solidFill>
            </a:endParaRPr>
          </a:p>
          <a:p>
            <a:pPr algn="r">
              <a:spcAft>
                <a:spcPts val="1200"/>
              </a:spcAft>
            </a:pPr>
            <a:endParaRPr lang="es-MX" sz="2200" b="1" dirty="0">
              <a:solidFill>
                <a:srgbClr val="0033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756" y="2000419"/>
            <a:ext cx="35433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4807353" y="2432501"/>
            <a:ext cx="2333625" cy="4924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MX" sz="1300" dirty="0">
                <a:solidFill>
                  <a:srgbClr val="46572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Unidad Académica Profesional Nezahualcóyotl</a:t>
            </a:r>
          </a:p>
        </p:txBody>
      </p:sp>
    </p:spTree>
    <p:extLst>
      <p:ext uri="{BB962C8B-B14F-4D97-AF65-F5344CB8AC3E}">
        <p14:creationId xmlns:p14="http://schemas.microsoft.com/office/powerpoint/2010/main" val="32260358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Lógica proposicional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420888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5220072" y="3117010"/>
            <a:ext cx="266429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dirty="0"/>
              <a:t>p </a:t>
            </a:r>
            <a:r>
              <a:rPr lang="es-MX" b="1" dirty="0" smtClean="0"/>
              <a:t> ٨  q  ٧  r  ٧  ¬ </a:t>
            </a:r>
            <a:r>
              <a:rPr lang="es-MX" b="1" dirty="0"/>
              <a:t>s → t</a:t>
            </a:r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>
            <a:off x="1331640" y="3109844"/>
            <a:ext cx="230425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dirty="0"/>
              <a:t>p </a:t>
            </a:r>
            <a:r>
              <a:rPr lang="es-MX" b="1" dirty="0" smtClean="0"/>
              <a:t> ٨  q  →  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043570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Lógica proposicional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420888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5220072" y="2751251"/>
            <a:ext cx="266429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dirty="0"/>
              <a:t>p </a:t>
            </a:r>
            <a:r>
              <a:rPr lang="es-MX" b="1" dirty="0" smtClean="0"/>
              <a:t> ٨  q  ٧  r  ٧  ¬ </a:t>
            </a:r>
            <a:r>
              <a:rPr lang="es-MX" b="1" dirty="0"/>
              <a:t>s → t</a:t>
            </a:r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>
            <a:off x="1331640" y="2740512"/>
            <a:ext cx="230425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dirty="0"/>
              <a:t>p </a:t>
            </a:r>
            <a:r>
              <a:rPr lang="es-MX" b="1" dirty="0" smtClean="0"/>
              <a:t> ٨  q  →  r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462424"/>
              </p:ext>
            </p:extLst>
          </p:nvPr>
        </p:nvGraphicFramePr>
        <p:xfrm>
          <a:off x="1475656" y="3717032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 ٨ q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 ٧q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¬ p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 → q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23259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Lógica proposicional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420888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5220072" y="2751251"/>
            <a:ext cx="266429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dirty="0"/>
              <a:t>p </a:t>
            </a:r>
            <a:r>
              <a:rPr lang="es-MX" b="1" dirty="0" smtClean="0"/>
              <a:t> ٨  q  ٧  r  ٧  ¬ </a:t>
            </a:r>
            <a:r>
              <a:rPr lang="es-MX" b="1" dirty="0"/>
              <a:t>s → t</a:t>
            </a:r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>
            <a:off x="1331640" y="2740512"/>
            <a:ext cx="230425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dirty="0"/>
              <a:t>p </a:t>
            </a:r>
            <a:r>
              <a:rPr lang="es-MX" b="1" dirty="0" smtClean="0"/>
              <a:t> ٨  q  →  r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384270"/>
              </p:ext>
            </p:extLst>
          </p:nvPr>
        </p:nvGraphicFramePr>
        <p:xfrm>
          <a:off x="1475656" y="3717032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 ٨ q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 ٧q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¬ p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 → q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5726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Lógica proposicional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420888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5220072" y="2751251"/>
            <a:ext cx="266429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dirty="0"/>
              <a:t>p </a:t>
            </a:r>
            <a:r>
              <a:rPr lang="es-MX" b="1" dirty="0" smtClean="0"/>
              <a:t> ٨  q  ٧  r  ٧  ¬ </a:t>
            </a:r>
            <a:r>
              <a:rPr lang="es-MX" b="1" dirty="0"/>
              <a:t>s → t</a:t>
            </a:r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>
            <a:off x="1331640" y="2740512"/>
            <a:ext cx="230425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dirty="0"/>
              <a:t>p </a:t>
            </a:r>
            <a:r>
              <a:rPr lang="es-MX" b="1" dirty="0" smtClean="0"/>
              <a:t> ٨  q  →  r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782856"/>
              </p:ext>
            </p:extLst>
          </p:nvPr>
        </p:nvGraphicFramePr>
        <p:xfrm>
          <a:off x="1475656" y="3717032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 ٨ q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 ٧q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¬ p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 → q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67017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Lógica proposicional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420888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5220072" y="2751251"/>
            <a:ext cx="266429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dirty="0"/>
              <a:t>p </a:t>
            </a:r>
            <a:r>
              <a:rPr lang="es-MX" b="1" dirty="0" smtClean="0"/>
              <a:t> ٨  q  ٧  r  ٧  ¬ </a:t>
            </a:r>
            <a:r>
              <a:rPr lang="es-MX" b="1" dirty="0"/>
              <a:t>s → t</a:t>
            </a:r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>
            <a:off x="1331640" y="2740512"/>
            <a:ext cx="230425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dirty="0"/>
              <a:t>p </a:t>
            </a:r>
            <a:r>
              <a:rPr lang="es-MX" b="1" dirty="0" smtClean="0"/>
              <a:t> ٨  q  →  r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935505"/>
              </p:ext>
            </p:extLst>
          </p:nvPr>
        </p:nvGraphicFramePr>
        <p:xfrm>
          <a:off x="1475656" y="3717032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 ٨ q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 ٧q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¬ p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 → q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42250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Lógica proposicional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420888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5220072" y="2751251"/>
            <a:ext cx="266429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dirty="0"/>
              <a:t>p </a:t>
            </a:r>
            <a:r>
              <a:rPr lang="es-MX" b="1" dirty="0" smtClean="0"/>
              <a:t> ٨  q  ٧  r  ٧  ¬ </a:t>
            </a:r>
            <a:r>
              <a:rPr lang="es-MX" b="1" dirty="0"/>
              <a:t>s → t</a:t>
            </a:r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>
            <a:off x="1331640" y="2740512"/>
            <a:ext cx="230425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dirty="0"/>
              <a:t>p </a:t>
            </a:r>
            <a:r>
              <a:rPr lang="es-MX" b="1" dirty="0" smtClean="0"/>
              <a:t> ٨  q  →  r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511638"/>
              </p:ext>
            </p:extLst>
          </p:nvPr>
        </p:nvGraphicFramePr>
        <p:xfrm>
          <a:off x="1475656" y="3717032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 ٨ q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 ٧q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¬ p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 → q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59371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Lógica de predicados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420888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611560" y="2780928"/>
            <a:ext cx="8064896" cy="1133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/>
              <a:t>Introduce el concepto de </a:t>
            </a:r>
            <a:r>
              <a:rPr lang="es-MX" sz="2400" b="1" dirty="0"/>
              <a:t>cuantificadores</a:t>
            </a:r>
            <a:r>
              <a:rPr lang="es-MX" sz="2400" dirty="0"/>
              <a:t>, lo que va a permitir </a:t>
            </a:r>
            <a:r>
              <a:rPr lang="es-MX" sz="2400" dirty="0" smtClean="0"/>
              <a:t>la referencia </a:t>
            </a:r>
            <a:r>
              <a:rPr lang="es-MX" sz="2400" dirty="0"/>
              <a:t>a un grupo o grupos de objetos.</a:t>
            </a:r>
          </a:p>
        </p:txBody>
      </p:sp>
    </p:spTree>
    <p:extLst>
      <p:ext uri="{BB962C8B-B14F-4D97-AF65-F5344CB8AC3E}">
        <p14:creationId xmlns:p14="http://schemas.microsoft.com/office/powerpoint/2010/main" val="41359110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Lógica de predicados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420888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611560" y="2780928"/>
            <a:ext cx="8064896" cy="1133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/>
              <a:t>Introduce el concepto de </a:t>
            </a:r>
            <a:r>
              <a:rPr lang="es-MX" sz="2400" b="1" dirty="0"/>
              <a:t>cuantificadores</a:t>
            </a:r>
            <a:r>
              <a:rPr lang="es-MX" sz="2400" dirty="0"/>
              <a:t>, lo que va a permitir </a:t>
            </a:r>
            <a:r>
              <a:rPr lang="es-MX" sz="2400" dirty="0" smtClean="0"/>
              <a:t>la referencia </a:t>
            </a:r>
            <a:r>
              <a:rPr lang="es-MX" sz="2400" dirty="0"/>
              <a:t>a un grupo o grupos de objetos.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411760" y="4581128"/>
            <a:ext cx="3502882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/>
              <a:t>Cuantificador existencial </a:t>
            </a:r>
            <a:r>
              <a:rPr lang="es-MX" sz="2000" dirty="0" smtClean="0"/>
              <a:t>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/>
              <a:t>Cuantificador universal ∀</a:t>
            </a:r>
          </a:p>
        </p:txBody>
      </p:sp>
    </p:spTree>
    <p:extLst>
      <p:ext uri="{BB962C8B-B14F-4D97-AF65-F5344CB8AC3E}">
        <p14:creationId xmlns:p14="http://schemas.microsoft.com/office/powerpoint/2010/main" val="36363850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Lógica de </a:t>
            </a:r>
            <a:r>
              <a:rPr lang="es-MX" sz="2400" b="1" dirty="0" smtClean="0"/>
              <a:t>predicados</a:t>
            </a:r>
          </a:p>
          <a:p>
            <a:endParaRPr lang="es-MX" sz="2400" b="1" dirty="0"/>
          </a:p>
          <a:p>
            <a:pPr marL="0" indent="0">
              <a:buNone/>
            </a:pPr>
            <a:endParaRPr lang="es-MX" sz="2400" b="1" dirty="0" smtClean="0"/>
          </a:p>
          <a:p>
            <a:pPr marL="0" indent="0">
              <a:buNone/>
            </a:pPr>
            <a:endParaRPr lang="es-MX" sz="2400" b="1" dirty="0"/>
          </a:p>
          <a:p>
            <a:pPr marL="0" indent="0" algn="ctr">
              <a:buNone/>
            </a:pPr>
            <a:r>
              <a:rPr lang="es-MX" sz="2400" b="1" dirty="0" smtClean="0"/>
              <a:t>¿Cómo puede ser representada</a:t>
            </a:r>
          </a:p>
          <a:p>
            <a:pPr marL="0" indent="0" algn="ctr">
              <a:buNone/>
            </a:pPr>
            <a:r>
              <a:rPr lang="es-MX" sz="2400" b="1" dirty="0" smtClean="0"/>
              <a:t> esta afirmación?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420888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3 Rectángulo"/>
          <p:cNvSpPr/>
          <p:nvPr/>
        </p:nvSpPr>
        <p:spPr>
          <a:xfrm>
            <a:off x="2483768" y="3152760"/>
            <a:ext cx="3932487" cy="4308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200" dirty="0"/>
              <a:t>Madrid es soleado en invierno</a:t>
            </a:r>
          </a:p>
        </p:txBody>
      </p:sp>
    </p:spTree>
    <p:extLst>
      <p:ext uri="{BB962C8B-B14F-4D97-AF65-F5344CB8AC3E}">
        <p14:creationId xmlns:p14="http://schemas.microsoft.com/office/powerpoint/2010/main" val="5941131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Lógica de </a:t>
            </a:r>
            <a:r>
              <a:rPr lang="es-MX" sz="2400" b="1" dirty="0" smtClean="0"/>
              <a:t>predicados</a:t>
            </a:r>
          </a:p>
          <a:p>
            <a:endParaRPr lang="es-MX" sz="2400" b="1" dirty="0"/>
          </a:p>
          <a:p>
            <a:pPr marL="0" indent="0">
              <a:buNone/>
            </a:pPr>
            <a:endParaRPr lang="es-MX" sz="2400" b="1" dirty="0" smtClean="0"/>
          </a:p>
          <a:p>
            <a:pPr marL="0" indent="0">
              <a:buNone/>
            </a:pPr>
            <a:endParaRPr lang="es-MX" sz="2400" b="1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200" dirty="0"/>
              <a:t>Lugar (Madrid) y Clima (soleado) y Estación (Invierno)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420888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3 Rectángulo"/>
          <p:cNvSpPr/>
          <p:nvPr/>
        </p:nvSpPr>
        <p:spPr>
          <a:xfrm>
            <a:off x="2483768" y="3152760"/>
            <a:ext cx="3932487" cy="4308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200" dirty="0"/>
              <a:t>Madrid es soleado en invierno</a:t>
            </a:r>
          </a:p>
        </p:txBody>
      </p:sp>
    </p:spTree>
    <p:extLst>
      <p:ext uri="{BB962C8B-B14F-4D97-AF65-F5344CB8AC3E}">
        <p14:creationId xmlns:p14="http://schemas.microsoft.com/office/powerpoint/2010/main" val="34488798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642392"/>
          </a:xfrm>
        </p:spPr>
        <p:txBody>
          <a:bodyPr>
            <a:noAutofit/>
          </a:bodyPr>
          <a:lstStyle/>
          <a:p>
            <a:pPr algn="ctr"/>
            <a:r>
              <a:rPr lang="es-MX" altLang="es-MX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Directorio</a:t>
            </a:r>
            <a:endParaRPr lang="es-MX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47260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just">
              <a:buAutoNum type="arabicPeriod"/>
            </a:pPr>
            <a:endParaRPr lang="es-MX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endParaRPr lang="es-MX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398077" y="1484784"/>
            <a:ext cx="4534594" cy="4752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indent="0">
              <a:spcBef>
                <a:spcPts val="300"/>
              </a:spcBef>
              <a:buNone/>
            </a:pP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Dr. en D. Jorge Olvera García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Rector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Dr. Alfredo Barrera Baca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Secretario de docencia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Dra. Ángeles Ma. Del Rosario Pérez Bernal</a:t>
            </a:r>
            <a:b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Secretaria de Investigación y Estudios Avanzados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ES_tradnl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Mtro. José Benjamín Bernal Suárez</a:t>
            </a:r>
            <a:endParaRPr lang="es-MX" altLang="es-MX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Secretario de Rectoría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Mtra. </a:t>
            </a:r>
            <a:r>
              <a:rPr lang="es-MX" altLang="es-MX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Ivett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Tinoco García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Secretaria de Difusión Cultural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Mtro. Ricardo Joya Cepeda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Secretario de Extensión y Vinculación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Mtro. Javier González Martínez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Secretario de administración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ES_tradnl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Dr. Manuel Hernández Luna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Secretario de Planeación y Desarrollo Institucional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Dr. Hiram Raúl Piña </a:t>
            </a:r>
            <a:r>
              <a:rPr lang="es-MX" altLang="es-MX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Libien</a:t>
            </a: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Abogado General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ES_tradnl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Lic. en Com. Juan Portilla Estrada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Director General de Comunicación Universitaria 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MX" altLang="es-MX" sz="1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4716016" y="1124744"/>
            <a:ext cx="4284662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s-MX" sz="1400" b="1" dirty="0">
                <a:latin typeface="Calibri" pitchFamily="34" charset="0"/>
                <a:cs typeface="Arial" charset="0"/>
              </a:rPr>
              <a:t>DIRECTORIO DE LA UAP-NEZAHUALCÓYOTL</a:t>
            </a:r>
            <a:r>
              <a:rPr lang="es-MX" altLang="es-MX" sz="1400" dirty="0">
                <a:latin typeface="Calibri" pitchFamily="34" charset="0"/>
                <a:cs typeface="Arial" charset="0"/>
              </a:rPr>
              <a:t>  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 smtClean="0">
                <a:latin typeface="Calibri" pitchFamily="34" charset="0"/>
                <a:cs typeface="Arial" charset="0"/>
              </a:rPr>
              <a:t>Mtro. en E.U.R. Héctor Campos Alanís</a:t>
            </a:r>
            <a:endParaRPr lang="es-MX" altLang="es-MX" sz="1400" dirty="0">
              <a:latin typeface="Calibri" pitchFamily="34" charset="0"/>
              <a:cs typeface="Arial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>
                <a:latin typeface="Calibri" pitchFamily="34" charset="0"/>
                <a:cs typeface="Arial" charset="0"/>
              </a:rPr>
              <a:t>Coordinador</a:t>
            </a:r>
            <a:r>
              <a:rPr lang="es-MX" altLang="es-MX" sz="14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>
                <a:latin typeface="Calibri" pitchFamily="34" charset="0"/>
                <a:cs typeface="Arial" charset="0"/>
              </a:rPr>
              <a:t>Dr. </a:t>
            </a:r>
            <a:r>
              <a:rPr lang="es-MX" altLang="es-MX" sz="1400" dirty="0" smtClean="0">
                <a:latin typeface="Calibri" pitchFamily="34" charset="0"/>
                <a:cs typeface="Arial" charset="0"/>
              </a:rPr>
              <a:t>Darío Ibarra Zavala</a:t>
            </a:r>
            <a:endParaRPr lang="es-MX" altLang="es-MX" sz="1400" dirty="0">
              <a:latin typeface="Calibri" pitchFamily="34" charset="0"/>
              <a:cs typeface="Arial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>
                <a:latin typeface="Calibri" pitchFamily="34" charset="0"/>
                <a:cs typeface="Arial" charset="0"/>
              </a:rPr>
              <a:t>Subdirector Académico</a:t>
            </a:r>
            <a:r>
              <a:rPr lang="es-MX" altLang="es-MX" sz="14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>
                <a:latin typeface="Calibri" pitchFamily="34" charset="0"/>
                <a:cs typeface="Arial" charset="0"/>
              </a:rPr>
              <a:t>Lic.  Alfredo Ríos Flores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>
                <a:latin typeface="Calibri" pitchFamily="34" charset="0"/>
                <a:cs typeface="Arial" charset="0"/>
              </a:rPr>
              <a:t>Subdirector Administrativo</a:t>
            </a:r>
            <a:r>
              <a:rPr lang="es-MX" altLang="es-MX" sz="14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>
                <a:latin typeface="Calibri" pitchFamily="34" charset="0"/>
                <a:cs typeface="Arial" charset="0"/>
              </a:rPr>
              <a:t>Dra. en C.S. María Luisa Quintero Soto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>
                <a:latin typeface="Calibri" pitchFamily="34" charset="0"/>
                <a:cs typeface="Arial" charset="0"/>
              </a:rPr>
              <a:t>Coordinadora de Investigación y Estudios Avanzados</a:t>
            </a:r>
            <a:r>
              <a:rPr lang="es-MX" altLang="es-MX" sz="14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>
                <a:latin typeface="Calibri" pitchFamily="34" charset="0"/>
                <a:cs typeface="Arial" charset="0"/>
              </a:rPr>
              <a:t>Lic. en A. Víctor Manuel Durán López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>
                <a:latin typeface="Calibri" pitchFamily="34" charset="0"/>
                <a:cs typeface="Arial" charset="0"/>
              </a:rPr>
              <a:t>Jefe de Planeación y Desarrollo Institucional</a:t>
            </a:r>
            <a:r>
              <a:rPr lang="es-MX" altLang="es-MX" sz="14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 smtClean="0">
                <a:latin typeface="Calibri" pitchFamily="34" charset="0"/>
                <a:cs typeface="Arial" charset="0"/>
              </a:rPr>
              <a:t>Dr.  Rafael Alberto Durán Duarte </a:t>
            </a:r>
            <a:endParaRPr lang="es-MX" altLang="es-MX" sz="1400" dirty="0">
              <a:latin typeface="Calibri" pitchFamily="34" charset="0"/>
              <a:cs typeface="Arial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>
                <a:latin typeface="Calibri" pitchFamily="34" charset="0"/>
                <a:cs typeface="Arial" charset="0"/>
              </a:rPr>
              <a:t>Coordinador de la Lic. en Comercio Internacional</a:t>
            </a:r>
            <a:r>
              <a:rPr lang="es-MX" altLang="es-MX" sz="14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>
                <a:latin typeface="Calibri" pitchFamily="34" charset="0"/>
                <a:cs typeface="Arial" charset="0"/>
              </a:rPr>
              <a:t>Dra. Georgina Contreras Landgrave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 smtClean="0">
                <a:latin typeface="Calibri" pitchFamily="34" charset="0"/>
                <a:cs typeface="Arial" charset="0"/>
              </a:rPr>
              <a:t>Coordinadora </a:t>
            </a:r>
            <a:r>
              <a:rPr lang="es-MX" altLang="es-MX" sz="1400" b="1" dirty="0">
                <a:latin typeface="Calibri" pitchFamily="34" charset="0"/>
                <a:cs typeface="Arial" charset="0"/>
              </a:rPr>
              <a:t>de la Lic. en Educación para la Salud</a:t>
            </a:r>
            <a:r>
              <a:rPr lang="es-MX" altLang="es-MX" sz="14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 smtClean="0">
                <a:latin typeface="Calibri" pitchFamily="34" charset="0"/>
                <a:cs typeface="Arial" charset="0"/>
              </a:rPr>
              <a:t>Dr. Ricardo Rico Molina </a:t>
            </a:r>
            <a:endParaRPr lang="es-MX" altLang="es-MX" sz="1400" dirty="0">
              <a:latin typeface="Calibri" pitchFamily="34" charset="0"/>
              <a:cs typeface="Arial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 smtClean="0">
                <a:latin typeface="Calibri" pitchFamily="34" charset="0"/>
                <a:cs typeface="Arial" charset="0"/>
              </a:rPr>
              <a:t>Coordinador </a:t>
            </a:r>
            <a:r>
              <a:rPr lang="es-MX" altLang="es-MX" sz="1400" b="1" dirty="0">
                <a:latin typeface="Calibri" pitchFamily="34" charset="0"/>
                <a:cs typeface="Arial" charset="0"/>
              </a:rPr>
              <a:t>de Ingeniería en Sistemas Inteligentes</a:t>
            </a:r>
            <a:r>
              <a:rPr lang="es-MX" altLang="es-MX" sz="14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 smtClean="0">
                <a:latin typeface="Calibri" pitchFamily="34" charset="0"/>
                <a:cs typeface="Arial" charset="0"/>
              </a:rPr>
              <a:t>Dr. Noé Gaspar Sánchez</a:t>
            </a:r>
            <a:endParaRPr lang="es-MX" altLang="es-MX" sz="1400" dirty="0">
              <a:latin typeface="Calibri" pitchFamily="34" charset="0"/>
              <a:cs typeface="Arial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>
                <a:latin typeface="Calibri" pitchFamily="34" charset="0"/>
                <a:cs typeface="Arial" charset="0"/>
              </a:rPr>
              <a:t>Coordinador de Ingeniería en Transporte </a:t>
            </a:r>
            <a:endParaRPr lang="es-MX" altLang="es-MX" sz="1400" b="1" dirty="0" smtClean="0">
              <a:latin typeface="Calibri" pitchFamily="34" charset="0"/>
              <a:cs typeface="Arial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 smtClean="0">
                <a:latin typeface="Calibri" pitchFamily="34" charset="0"/>
                <a:cs typeface="Arial" charset="0"/>
              </a:rPr>
              <a:t>Mtro. Erick Nicolás Cabrera Álvarez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 smtClean="0">
                <a:latin typeface="Calibri" pitchFamily="34" charset="0"/>
                <a:cs typeface="Arial" charset="0"/>
              </a:rPr>
              <a:t>Coordinador de la Lic. En Seguridad ciudadana</a:t>
            </a:r>
            <a:endParaRPr lang="es-MX" altLang="es-MX" sz="1400" b="1" dirty="0">
              <a:latin typeface="Calibri" pitchFamily="34" charset="0"/>
              <a:cs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s-MX" altLang="es-MX" sz="1400" dirty="0">
              <a:latin typeface="Calibri" pitchFamily="34" charset="0"/>
              <a:cs typeface="Arial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971550" y="1196752"/>
            <a:ext cx="25209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MX" sz="1400" b="1" dirty="0">
                <a:latin typeface="Calibri" pitchFamily="34" charset="0"/>
                <a:cs typeface="Arial" charset="0"/>
              </a:rPr>
              <a:t>DIRECTORIO UAEM</a:t>
            </a:r>
          </a:p>
        </p:txBody>
      </p:sp>
    </p:spTree>
    <p:extLst>
      <p:ext uri="{BB962C8B-B14F-4D97-AF65-F5344CB8AC3E}">
        <p14:creationId xmlns:p14="http://schemas.microsoft.com/office/powerpoint/2010/main" val="5968773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2" y="1772816"/>
            <a:ext cx="8098305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Lógica de </a:t>
            </a:r>
            <a:r>
              <a:rPr lang="es-MX" sz="2400" b="1" dirty="0" smtClean="0"/>
              <a:t>predicados</a:t>
            </a:r>
          </a:p>
          <a:p>
            <a:endParaRPr lang="es-MX" sz="2400" b="1" dirty="0"/>
          </a:p>
          <a:p>
            <a:pPr marL="0" indent="0">
              <a:buNone/>
            </a:pPr>
            <a:endParaRPr lang="es-MX" sz="2400" b="1" dirty="0" smtClean="0"/>
          </a:p>
          <a:p>
            <a:pPr marL="0" indent="0">
              <a:buNone/>
            </a:pPr>
            <a:endParaRPr lang="es-MX" sz="2400" b="1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200" dirty="0"/>
              <a:t>Lugar (Madrid) y Clima (soleado) y Estación (Invierno</a:t>
            </a:r>
            <a:r>
              <a:rPr lang="es-MX" sz="2200" dirty="0" smtClean="0"/>
              <a:t>).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200" dirty="0"/>
              <a:t>Soleado(Madrid</a:t>
            </a:r>
            <a:r>
              <a:rPr lang="es-MX" sz="2200" dirty="0" smtClean="0"/>
              <a:t>, Invierno</a:t>
            </a:r>
            <a:r>
              <a:rPr lang="es-MX" sz="2200" dirty="0"/>
              <a:t>)</a:t>
            </a:r>
            <a:r>
              <a:rPr lang="es-MX" sz="2400" dirty="0"/>
              <a:t>.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420888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3 Rectángulo"/>
          <p:cNvSpPr/>
          <p:nvPr/>
        </p:nvSpPr>
        <p:spPr>
          <a:xfrm>
            <a:off x="2483768" y="3152760"/>
            <a:ext cx="3932487" cy="4308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200" dirty="0"/>
              <a:t>Madrid es soleado en invierno</a:t>
            </a:r>
          </a:p>
        </p:txBody>
      </p:sp>
    </p:spTree>
    <p:extLst>
      <p:ext uri="{BB962C8B-B14F-4D97-AF65-F5344CB8AC3E}">
        <p14:creationId xmlns:p14="http://schemas.microsoft.com/office/powerpoint/2010/main" val="7595848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2" y="1772816"/>
            <a:ext cx="8098305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Lógica de </a:t>
            </a:r>
            <a:r>
              <a:rPr lang="es-MX" sz="2400" b="1" dirty="0" smtClean="0"/>
              <a:t>predicados</a:t>
            </a:r>
          </a:p>
          <a:p>
            <a:endParaRPr lang="es-MX" sz="2400" b="1" dirty="0"/>
          </a:p>
          <a:p>
            <a:pPr marL="0" indent="0">
              <a:buNone/>
            </a:pPr>
            <a:endParaRPr lang="es-MX" sz="2400" b="1" dirty="0" smtClean="0"/>
          </a:p>
          <a:p>
            <a:pPr marL="0" indent="0">
              <a:buNone/>
            </a:pPr>
            <a:endParaRPr lang="es-MX" sz="2400" b="1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200" dirty="0"/>
              <a:t>Lugar (Madrid) y Clima (soleado) y Estación (Invierno</a:t>
            </a:r>
            <a:r>
              <a:rPr lang="es-MX" sz="2200" dirty="0" smtClean="0"/>
              <a:t>).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200" dirty="0"/>
              <a:t>Soleado(Madrid</a:t>
            </a:r>
            <a:r>
              <a:rPr lang="es-MX" sz="2200" dirty="0" smtClean="0"/>
              <a:t>, Invierno)</a:t>
            </a:r>
            <a:r>
              <a:rPr lang="es-MX" sz="2400" dirty="0" smtClean="0"/>
              <a:t>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200" dirty="0"/>
              <a:t>Invierno(Madrid</a:t>
            </a:r>
            <a:r>
              <a:rPr lang="es-MX" sz="2200" dirty="0" smtClean="0"/>
              <a:t>, Soleado</a:t>
            </a:r>
            <a:r>
              <a:rPr lang="es-MX" sz="2200" dirty="0"/>
              <a:t>).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420888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3 Rectángulo"/>
          <p:cNvSpPr/>
          <p:nvPr/>
        </p:nvSpPr>
        <p:spPr>
          <a:xfrm>
            <a:off x="2483768" y="3152760"/>
            <a:ext cx="3932487" cy="4308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200" dirty="0"/>
              <a:t>Madrid es soleado en invierno</a:t>
            </a:r>
          </a:p>
        </p:txBody>
      </p:sp>
    </p:spTree>
    <p:extLst>
      <p:ext uri="{BB962C8B-B14F-4D97-AF65-F5344CB8AC3E}">
        <p14:creationId xmlns:p14="http://schemas.microsoft.com/office/powerpoint/2010/main" val="25992243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2" y="1772816"/>
            <a:ext cx="8098305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Lógica de </a:t>
            </a:r>
            <a:r>
              <a:rPr lang="es-MX" sz="2400" b="1" dirty="0" smtClean="0"/>
              <a:t>predicados</a:t>
            </a:r>
          </a:p>
          <a:p>
            <a:endParaRPr lang="es-MX" sz="2400" b="1" dirty="0"/>
          </a:p>
          <a:p>
            <a:pPr algn="just"/>
            <a:r>
              <a:rPr lang="es-MX" sz="2400" dirty="0"/>
              <a:t>Para probar o refutar las aserciones </a:t>
            </a:r>
            <a:r>
              <a:rPr lang="es-MX" sz="2400" dirty="0" smtClean="0"/>
              <a:t>hechas,  </a:t>
            </a:r>
            <a:r>
              <a:rPr lang="es-MX" sz="2400" dirty="0"/>
              <a:t>y a partir de esa </a:t>
            </a:r>
            <a:r>
              <a:rPr lang="es-MX" sz="2400" dirty="0" smtClean="0"/>
              <a:t>evaluación inferir </a:t>
            </a:r>
            <a:r>
              <a:rPr lang="es-MX" sz="2400" dirty="0"/>
              <a:t>nuevo conocimiento se pueden utilizar dos técnicas</a:t>
            </a:r>
            <a:r>
              <a:rPr lang="es-MX" sz="2400" dirty="0" smtClean="0"/>
              <a:t>:</a:t>
            </a:r>
            <a:endParaRPr lang="es-MX" sz="2400" b="1" dirty="0" smtClean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420888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2843808" y="4725144"/>
            <a:ext cx="2669885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/>
              <a:t>Resolución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 smtClean="0"/>
              <a:t>Unificación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9528511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2" y="1772816"/>
            <a:ext cx="8098305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Resolución</a:t>
            </a:r>
          </a:p>
          <a:p>
            <a:pPr algn="just"/>
            <a:r>
              <a:rPr lang="es-MX" sz="2400" i="1" dirty="0"/>
              <a:t>A través de la contradicción</a:t>
            </a:r>
            <a:r>
              <a:rPr lang="es-MX" sz="2400" dirty="0"/>
              <a:t>. Es decir, si </a:t>
            </a:r>
            <a:r>
              <a:rPr lang="es-MX" sz="2400" dirty="0" smtClean="0"/>
              <a:t>se desea </a:t>
            </a:r>
            <a:r>
              <a:rPr lang="es-MX" sz="2400" dirty="0"/>
              <a:t>probar que es </a:t>
            </a:r>
            <a:r>
              <a:rPr lang="es-MX" sz="2400" dirty="0" smtClean="0"/>
              <a:t>cierto un </a:t>
            </a:r>
            <a:r>
              <a:rPr lang="es-MX" sz="2400" dirty="0"/>
              <a:t>teorema A entonces </a:t>
            </a:r>
            <a:r>
              <a:rPr lang="es-MX" sz="2400" dirty="0" smtClean="0"/>
              <a:t>se tiene </a:t>
            </a:r>
            <a:r>
              <a:rPr lang="es-MX" sz="2400" dirty="0"/>
              <a:t>que mostrar que la negación de A no </a:t>
            </a:r>
            <a:r>
              <a:rPr lang="es-MX" sz="2400" dirty="0" smtClean="0"/>
              <a:t>es verdad</a:t>
            </a:r>
            <a:r>
              <a:rPr lang="es-MX" sz="2400" dirty="0"/>
              <a:t>.</a:t>
            </a:r>
            <a:endParaRPr lang="es-MX" sz="2400" b="1" dirty="0" smtClean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420888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2845968" y="4581128"/>
            <a:ext cx="3022176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b="1" dirty="0"/>
              <a:t>A </a:t>
            </a:r>
            <a:r>
              <a:rPr lang="es-MX" sz="2000" b="1" i="1" dirty="0"/>
              <a:t>(V) </a:t>
            </a:r>
            <a:r>
              <a:rPr lang="es-MX" sz="2000" b="1" dirty="0"/>
              <a:t>→ (¬ A) </a:t>
            </a:r>
            <a:r>
              <a:rPr lang="es-MX" sz="2000" b="1" i="1" dirty="0"/>
              <a:t>(F)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40956811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2" y="1772816"/>
            <a:ext cx="8098305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Resolución</a:t>
            </a:r>
          </a:p>
          <a:p>
            <a:pPr>
              <a:lnSpc>
                <a:spcPct val="100000"/>
              </a:lnSpc>
            </a:pPr>
            <a:endParaRPr lang="es-MX" sz="2400" i="1" dirty="0" smtClean="0"/>
          </a:p>
          <a:p>
            <a:pPr algn="just">
              <a:lnSpc>
                <a:spcPct val="100000"/>
              </a:lnSpc>
            </a:pPr>
            <a:r>
              <a:rPr lang="es-MX" sz="2300" i="1" dirty="0" smtClean="0"/>
              <a:t>A través de la contradicción</a:t>
            </a:r>
            <a:r>
              <a:rPr lang="es-MX" sz="2300" dirty="0" smtClean="0"/>
              <a:t>. Es decir, si se desea probar que es cierto un teorema A entonces se tiene que mostrar que la negación de A no es verdad.</a:t>
            </a:r>
            <a:endParaRPr lang="es-MX" sz="2300" b="1" dirty="0" smtClean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2850477" y="3933056"/>
            <a:ext cx="3022176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b="1" dirty="0"/>
              <a:t>A </a:t>
            </a:r>
            <a:r>
              <a:rPr lang="es-MX" sz="2000" b="1" i="1" dirty="0"/>
              <a:t>(V) </a:t>
            </a:r>
            <a:r>
              <a:rPr lang="es-MX" sz="2000" b="1" dirty="0"/>
              <a:t>→ (¬ A) </a:t>
            </a:r>
            <a:r>
              <a:rPr lang="es-MX" sz="2000" b="1" i="1" dirty="0"/>
              <a:t>(F)</a:t>
            </a:r>
            <a:endParaRPr lang="es-MX" sz="20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467544" y="4797152"/>
            <a:ext cx="81587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300" dirty="0"/>
              <a:t>En su forma más sencilla se produce una contradicción </a:t>
            </a:r>
            <a:r>
              <a:rPr lang="es-MX" sz="2300" dirty="0" smtClean="0"/>
              <a:t>cuando se tienen</a:t>
            </a:r>
            <a:r>
              <a:rPr lang="es-MX" sz="2300" dirty="0"/>
              <a:t> </a:t>
            </a:r>
            <a:r>
              <a:rPr lang="es-MX" sz="2300" dirty="0" smtClean="0"/>
              <a:t>dos </a:t>
            </a:r>
            <a:r>
              <a:rPr lang="es-MX" sz="2300" dirty="0"/>
              <a:t>premisas p y ¬p.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907704" y="5661248"/>
            <a:ext cx="5112568" cy="9266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/>
              <a:t>Esta contradicción se puede detectar</a:t>
            </a:r>
          </a:p>
          <a:p>
            <a:pPr algn="ctr"/>
            <a:r>
              <a:rPr lang="es-MX" sz="2000" dirty="0"/>
              <a:t>fácilmente en el algoritmo de</a:t>
            </a:r>
          </a:p>
          <a:p>
            <a:pPr algn="ctr"/>
            <a:r>
              <a:rPr lang="es-MX" sz="2000" dirty="0"/>
              <a:t>resolución y éste resulta que es vacío.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18052636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2" y="1772816"/>
            <a:ext cx="8098305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Resolución</a:t>
            </a:r>
          </a:p>
          <a:p>
            <a:pPr algn="just"/>
            <a:r>
              <a:rPr lang="es-MX" sz="2400" dirty="0"/>
              <a:t>Por ejemplo a partir de </a:t>
            </a:r>
            <a:r>
              <a:rPr lang="es-MX" sz="2400" dirty="0" smtClean="0"/>
              <a:t>las siguientes premisas, expresadas mediante </a:t>
            </a:r>
            <a:r>
              <a:rPr lang="es-MX" sz="2400" dirty="0"/>
              <a:t>proposiciones, demostrar por resolución que </a:t>
            </a:r>
            <a:r>
              <a:rPr lang="es-MX" sz="2400" b="1" i="1" dirty="0"/>
              <a:t>t </a:t>
            </a:r>
            <a:r>
              <a:rPr lang="es-MX" sz="2400" dirty="0"/>
              <a:t>es cierta.</a:t>
            </a:r>
            <a:endParaRPr lang="es-MX" sz="2400" b="1" dirty="0" smtClean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2845968" y="4437112"/>
            <a:ext cx="3094184" cy="13681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200" b="1" dirty="0"/>
              <a:t>1) p</a:t>
            </a:r>
          </a:p>
          <a:p>
            <a:r>
              <a:rPr lang="es-MX" sz="2200" b="1" dirty="0"/>
              <a:t>2) q ٨ r</a:t>
            </a:r>
          </a:p>
          <a:p>
            <a:r>
              <a:rPr lang="es-MX" sz="2200" b="1" dirty="0"/>
              <a:t>3) p ٨ q →s</a:t>
            </a:r>
          </a:p>
          <a:p>
            <a:r>
              <a:rPr lang="es-MX" sz="2200" b="1" dirty="0"/>
              <a:t>4) r ٨ s → </a:t>
            </a:r>
            <a:r>
              <a:rPr lang="es-MX" sz="2200" b="1" i="1" dirty="0"/>
              <a:t>t</a:t>
            </a:r>
            <a:endParaRPr lang="es-MX" sz="2200" b="1" dirty="0"/>
          </a:p>
        </p:txBody>
      </p:sp>
    </p:spTree>
    <p:extLst>
      <p:ext uri="{BB962C8B-B14F-4D97-AF65-F5344CB8AC3E}">
        <p14:creationId xmlns:p14="http://schemas.microsoft.com/office/powerpoint/2010/main" val="30042633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2" y="1628800"/>
            <a:ext cx="8098305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Resolución</a:t>
            </a:r>
          </a:p>
          <a:p>
            <a:pPr algn="just">
              <a:lnSpc>
                <a:spcPct val="100000"/>
              </a:lnSpc>
            </a:pPr>
            <a:r>
              <a:rPr lang="es-MX" sz="2400" dirty="0"/>
              <a:t>Por ejemplo a partir de las siguientes premisas, expresadas mediante proposiciones, demostrar por resolución que </a:t>
            </a:r>
            <a:r>
              <a:rPr lang="es-MX" sz="2400" b="1" i="1" dirty="0"/>
              <a:t>t </a:t>
            </a:r>
            <a:r>
              <a:rPr lang="es-MX" sz="2400" dirty="0"/>
              <a:t>es cierta.</a:t>
            </a:r>
            <a:endParaRPr lang="es-MX" sz="2400" b="1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132856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2814473" y="3717032"/>
            <a:ext cx="3094184" cy="13681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200" dirty="0"/>
              <a:t>1) p</a:t>
            </a:r>
          </a:p>
          <a:p>
            <a:r>
              <a:rPr lang="es-MX" sz="2200" dirty="0"/>
              <a:t>2) q ٨ r</a:t>
            </a:r>
          </a:p>
          <a:p>
            <a:r>
              <a:rPr lang="es-MX" sz="2200" dirty="0"/>
              <a:t>3) p ٨ q →s</a:t>
            </a:r>
          </a:p>
          <a:p>
            <a:r>
              <a:rPr lang="es-MX" sz="2200" dirty="0"/>
              <a:t>4) r ٨ s → </a:t>
            </a:r>
            <a:r>
              <a:rPr lang="es-MX" sz="2200" i="1" dirty="0"/>
              <a:t>t</a:t>
            </a:r>
            <a:endParaRPr lang="es-MX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Rectángulo"/>
              <p:cNvSpPr/>
              <p:nvPr/>
            </p:nvSpPr>
            <p:spPr>
              <a:xfrm>
                <a:off x="467544" y="5373216"/>
                <a:ext cx="8496944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44500" indent="-444500" algn="just">
                  <a:spcAft>
                    <a:spcPts val="600"/>
                  </a:spcAft>
                </a:pPr>
                <a:r>
                  <a:rPr lang="es-MX" dirty="0" smtClean="0"/>
                  <a:t>●     </a:t>
                </a:r>
                <a:r>
                  <a:rPr lang="es-MX" sz="2400" dirty="0" smtClean="0"/>
                  <a:t>Para </a:t>
                </a:r>
                <a:r>
                  <a:rPr lang="es-MX" sz="2400" dirty="0"/>
                  <a:t>convertir </a:t>
                </a:r>
                <a:r>
                  <a:rPr lang="es-MX" sz="2400" dirty="0" smtClean="0"/>
                  <a:t>las premisas </a:t>
                </a:r>
                <a:r>
                  <a:rPr lang="es-MX" sz="2400" dirty="0"/>
                  <a:t>en un conjunto </a:t>
                </a:r>
                <a:r>
                  <a:rPr lang="es-MX" sz="2400" dirty="0" smtClean="0"/>
                  <a:t>de cláusulas se aplica </a:t>
                </a:r>
                <a:r>
                  <a:rPr lang="es-MX" sz="2400" dirty="0"/>
                  <a:t>la equivalencia genérica: </a:t>
                </a:r>
                <a:r>
                  <a:rPr lang="es-MX" sz="2400" b="1" dirty="0">
                    <a:latin typeface="+mj-lt"/>
                  </a:rPr>
                  <a:t>p → </a:t>
                </a:r>
                <a:r>
                  <a:rPr lang="es-MX" sz="2400" b="1" i="1" dirty="0">
                    <a:latin typeface="+mj-lt"/>
                  </a:rPr>
                  <a:t>q 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l-GR" sz="2400" b="1" dirty="0" smtClean="0">
                    <a:latin typeface="+mj-lt"/>
                  </a:rPr>
                  <a:t> </a:t>
                </a:r>
                <a:r>
                  <a:rPr lang="el-GR" sz="2400" b="1" dirty="0">
                    <a:latin typeface="+mj-lt"/>
                  </a:rPr>
                  <a:t>¬</a:t>
                </a:r>
                <a:r>
                  <a:rPr lang="es-MX" sz="2400" b="1" dirty="0">
                    <a:latin typeface="+mj-lt"/>
                  </a:rPr>
                  <a:t>p ٧ q </a:t>
                </a:r>
                <a:r>
                  <a:rPr lang="es-MX" sz="2400" b="1" dirty="0" smtClean="0">
                    <a:latin typeface="+mj-lt"/>
                  </a:rPr>
                  <a:t> </a:t>
                </a:r>
                <a:r>
                  <a:rPr lang="es-MX" sz="2400" dirty="0" smtClean="0">
                    <a:latin typeface="+mj-lt"/>
                  </a:rPr>
                  <a:t>y </a:t>
                </a:r>
                <a:r>
                  <a:rPr lang="es-MX" sz="2400" dirty="0">
                    <a:latin typeface="+mj-lt"/>
                  </a:rPr>
                  <a:t>la ley de Morgan </a:t>
                </a:r>
                <a:r>
                  <a:rPr lang="es-MX" sz="2400" b="1" dirty="0">
                    <a:latin typeface="+mj-lt"/>
                  </a:rPr>
                  <a:t>¬(p ٨ </a:t>
                </a:r>
                <a:r>
                  <a:rPr lang="es-MX" sz="2400" b="1" dirty="0" smtClean="0">
                    <a:latin typeface="+mj-lt"/>
                  </a:rPr>
                  <a:t>q)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/>
                        <a:ea typeface="Cambria Math"/>
                      </a:rPr>
                      <m:t>≡ </m:t>
                    </m:r>
                  </m:oMath>
                </a14:m>
                <a:r>
                  <a:rPr lang="el-GR" sz="2400" b="1" dirty="0">
                    <a:latin typeface="+mj-lt"/>
                  </a:rPr>
                  <a:t>¬</a:t>
                </a:r>
                <a:r>
                  <a:rPr lang="es-MX" sz="2400" b="1" dirty="0">
                    <a:latin typeface="+mj-lt"/>
                  </a:rPr>
                  <a:t>p ٧¬ q </a:t>
                </a:r>
                <a:r>
                  <a:rPr lang="es-MX" sz="2400" dirty="0">
                    <a:latin typeface="+mj-lt"/>
                  </a:rPr>
                  <a:t>.</a:t>
                </a:r>
              </a:p>
            </p:txBody>
          </p:sp>
        </mc:Choice>
        <mc:Fallback xmlns="">
          <p:sp>
            <p:nvSpPr>
              <p:cNvPr id="4" name="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373216"/>
                <a:ext cx="8496944" cy="1200329"/>
              </a:xfrm>
              <a:prstGeom prst="rect">
                <a:avLst/>
              </a:prstGeom>
              <a:blipFill rotWithShape="1">
                <a:blip r:embed="rId3"/>
                <a:stretch>
                  <a:fillRect l="-646" t="-4061" r="-1076" b="-1066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41250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2" y="1628800"/>
            <a:ext cx="8098305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Resolución</a:t>
            </a:r>
          </a:p>
          <a:p>
            <a:pPr algn="just">
              <a:lnSpc>
                <a:spcPct val="100000"/>
              </a:lnSpc>
            </a:pPr>
            <a:r>
              <a:rPr lang="es-MX" sz="2400" dirty="0"/>
              <a:t>Por ejemplo a partir de las siguientes premisas, expresadas mediante proposiciones, demostrar por resolución que </a:t>
            </a:r>
            <a:r>
              <a:rPr lang="es-MX" sz="2400" b="1" i="1" dirty="0"/>
              <a:t>t </a:t>
            </a:r>
            <a:r>
              <a:rPr lang="es-MX" sz="2400" dirty="0"/>
              <a:t>es cierta.</a:t>
            </a:r>
            <a:endParaRPr lang="es-MX" sz="2400" b="1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132856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2814473" y="3717032"/>
            <a:ext cx="3094184" cy="13681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200" dirty="0"/>
              <a:t>1) p</a:t>
            </a:r>
          </a:p>
          <a:p>
            <a:r>
              <a:rPr lang="es-MX" sz="2200" dirty="0"/>
              <a:t>2) q </a:t>
            </a:r>
            <a:r>
              <a:rPr lang="es-MX" sz="2200" b="1" dirty="0"/>
              <a:t>٨ </a:t>
            </a:r>
            <a:r>
              <a:rPr lang="es-MX" sz="2200" dirty="0"/>
              <a:t>r</a:t>
            </a:r>
          </a:p>
          <a:p>
            <a:r>
              <a:rPr lang="es-MX" sz="2200" dirty="0"/>
              <a:t>3) ¬p ٧ ¬q ٧ s</a:t>
            </a:r>
          </a:p>
          <a:p>
            <a:r>
              <a:rPr lang="es-MX" sz="2200" dirty="0"/>
              <a:t>4) ¬r ٧ ¬s ٧ t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67544" y="5373216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4500"/>
            <a:r>
              <a:rPr lang="es-MX" sz="2400" dirty="0" smtClean="0"/>
              <a:t>●   La </a:t>
            </a:r>
            <a:r>
              <a:rPr lang="es-MX" sz="2400" dirty="0"/>
              <a:t>cláusula 2) se descompone en dos cláusulas separadas, </a:t>
            </a:r>
            <a:r>
              <a:rPr lang="es-MX" sz="2400" dirty="0" smtClean="0"/>
              <a:t>   	quedando </a:t>
            </a:r>
            <a:r>
              <a:rPr lang="es-MX" sz="2400" dirty="0"/>
              <a:t>implícitamente unidas con </a:t>
            </a:r>
            <a:r>
              <a:rPr lang="es-MX" sz="2400" dirty="0" smtClean="0"/>
              <a:t>la conjunción </a:t>
            </a:r>
            <a:r>
              <a:rPr lang="es-MX" sz="2400" b="1" dirty="0"/>
              <a:t>٨.</a:t>
            </a:r>
            <a:endParaRPr lang="es-MX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46173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2" y="1628800"/>
            <a:ext cx="8098305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Resolución</a:t>
            </a:r>
          </a:p>
          <a:p>
            <a:pPr algn="just">
              <a:lnSpc>
                <a:spcPct val="100000"/>
              </a:lnSpc>
            </a:pPr>
            <a:r>
              <a:rPr lang="es-MX" sz="2400" dirty="0"/>
              <a:t>Por ejemplo a partir de las siguientes premisas, expresadas mediante proposiciones, demostrar por resolución que </a:t>
            </a:r>
            <a:r>
              <a:rPr lang="es-MX" sz="2400" b="1" i="1" dirty="0"/>
              <a:t>t </a:t>
            </a:r>
            <a:r>
              <a:rPr lang="es-MX" sz="2400" dirty="0"/>
              <a:t>es cierta.</a:t>
            </a:r>
            <a:endParaRPr lang="es-MX" sz="2400" b="1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132856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2814473" y="3501008"/>
            <a:ext cx="3094184" cy="18340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400" dirty="0"/>
              <a:t>1</a:t>
            </a:r>
            <a:r>
              <a:rPr lang="es-MX" sz="2200" dirty="0"/>
              <a:t>) p</a:t>
            </a:r>
          </a:p>
          <a:p>
            <a:r>
              <a:rPr lang="es-MX" sz="2200" dirty="0"/>
              <a:t>2) q</a:t>
            </a:r>
          </a:p>
          <a:p>
            <a:r>
              <a:rPr lang="es-MX" sz="2200" dirty="0"/>
              <a:t>3) r</a:t>
            </a:r>
          </a:p>
          <a:p>
            <a:r>
              <a:rPr lang="es-MX" sz="2200" dirty="0"/>
              <a:t>4) ¬p ٧ ¬q ٧ s</a:t>
            </a:r>
          </a:p>
          <a:p>
            <a:r>
              <a:rPr lang="es-MX" sz="2200" dirty="0"/>
              <a:t>5) ¬r ٧ ¬s ٧ t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67544" y="5373216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4500"/>
            <a:r>
              <a:rPr lang="es-MX" sz="2400" dirty="0" smtClean="0"/>
              <a:t>●   </a:t>
            </a:r>
            <a:r>
              <a:rPr lang="es-MX" sz="2400" dirty="0"/>
              <a:t>La cláusula 2) se descompone en dos cláusulas separadas,    	quedando implícitamente unidas con la conjunción </a:t>
            </a:r>
            <a:r>
              <a:rPr lang="es-MX" sz="2400" b="1" dirty="0"/>
              <a:t>٨.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09511815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2" y="1628800"/>
            <a:ext cx="8098305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Resolución</a:t>
            </a:r>
          </a:p>
          <a:p>
            <a:pPr algn="just">
              <a:lnSpc>
                <a:spcPct val="100000"/>
              </a:lnSpc>
            </a:pPr>
            <a:r>
              <a:rPr lang="es-MX" sz="2400" dirty="0"/>
              <a:t>Por ejemplo a partir de las siguientes premisas, expresadas mediante proposiciones, demostrar por resolución que </a:t>
            </a:r>
            <a:r>
              <a:rPr lang="es-MX" sz="2400" b="1" i="1" dirty="0"/>
              <a:t>t </a:t>
            </a:r>
            <a:r>
              <a:rPr lang="es-MX" sz="2400" dirty="0"/>
              <a:t>es cierta.</a:t>
            </a:r>
            <a:endParaRPr lang="es-MX" sz="2400" b="1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132856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2814473" y="3501008"/>
            <a:ext cx="3094184" cy="18340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400" dirty="0"/>
              <a:t>1</a:t>
            </a:r>
            <a:r>
              <a:rPr lang="es-MX" sz="2200" dirty="0"/>
              <a:t>) p</a:t>
            </a:r>
          </a:p>
          <a:p>
            <a:r>
              <a:rPr lang="es-MX" sz="2200" dirty="0"/>
              <a:t>2) q</a:t>
            </a:r>
          </a:p>
          <a:p>
            <a:r>
              <a:rPr lang="es-MX" sz="2200" dirty="0"/>
              <a:t>3) r</a:t>
            </a:r>
          </a:p>
          <a:p>
            <a:r>
              <a:rPr lang="es-MX" sz="2200" dirty="0"/>
              <a:t>4) ¬p ٧ ¬q ٧ s</a:t>
            </a:r>
          </a:p>
          <a:p>
            <a:r>
              <a:rPr lang="es-MX" sz="2200" dirty="0"/>
              <a:t>5) ¬r ٧ ¬s ٧ t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67544" y="5373216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4500">
              <a:tabLst>
                <a:tab pos="363538" algn="l"/>
              </a:tabLst>
            </a:pPr>
            <a:r>
              <a:rPr lang="es-MX" sz="2400" dirty="0" smtClean="0"/>
              <a:t>● Para </a:t>
            </a:r>
            <a:r>
              <a:rPr lang="es-MX" sz="2400" dirty="0"/>
              <a:t>demostrar </a:t>
            </a:r>
            <a:r>
              <a:rPr lang="es-MX" sz="2400" b="1" i="1" dirty="0"/>
              <a:t>t </a:t>
            </a:r>
            <a:r>
              <a:rPr lang="es-MX" sz="2400" dirty="0"/>
              <a:t>mediante resolución habría que </a:t>
            </a:r>
            <a:r>
              <a:rPr lang="es-MX" sz="2400" dirty="0" smtClean="0"/>
              <a:t>	comenzar </a:t>
            </a:r>
            <a:r>
              <a:rPr lang="es-MX" sz="2400" dirty="0"/>
              <a:t>suponiendo </a:t>
            </a:r>
            <a:r>
              <a:rPr lang="es-MX" sz="2400" dirty="0" smtClean="0"/>
              <a:t>que su </a:t>
            </a:r>
            <a:r>
              <a:rPr lang="es-MX" sz="2400" dirty="0"/>
              <a:t>negación es cierta, es decir, </a:t>
            </a:r>
            <a:r>
              <a:rPr lang="es-MX" sz="2400" dirty="0" smtClean="0"/>
              <a:t>	añadir </a:t>
            </a:r>
            <a:r>
              <a:rPr lang="es-MX" sz="2400" dirty="0"/>
              <a:t>a la </a:t>
            </a:r>
            <a:r>
              <a:rPr lang="es-MX" sz="2400" b="1" i="1" dirty="0"/>
              <a:t>¬t </a:t>
            </a:r>
            <a:r>
              <a:rPr lang="es-MX" sz="2400" dirty="0"/>
              <a:t>a la </a:t>
            </a:r>
            <a:r>
              <a:rPr lang="es-MX" sz="2400" dirty="0" smtClean="0"/>
              <a:t>condicionante.</a:t>
            </a:r>
            <a:endParaRPr lang="es-MX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766412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14400"/>
          </a:xfrm>
        </p:spPr>
        <p:txBody>
          <a:bodyPr>
            <a:noAutofit/>
          </a:bodyPr>
          <a:lstStyle/>
          <a:p>
            <a:pPr algn="ctr"/>
            <a:r>
              <a:rPr lang="es-ES_tradnl" sz="2000" b="1" dirty="0"/>
              <a:t>Ubicación de la asignatura de </a:t>
            </a:r>
            <a:r>
              <a:rPr lang="es-ES_tradnl" sz="2000" b="1" dirty="0" smtClean="0"/>
              <a:t> Evaluación e interpretación del conocimiento, </a:t>
            </a:r>
            <a:r>
              <a:rPr lang="es-ES_tradnl" sz="2000" b="1" dirty="0"/>
              <a:t>dentro del programa de la Lic. en  Ing. en Sistemas Inteligentes</a:t>
            </a:r>
            <a:br>
              <a:rPr lang="es-ES_tradnl" sz="2000" b="1" dirty="0"/>
            </a:br>
            <a:r>
              <a:rPr lang="es-ES_tradnl" sz="2000" b="1" dirty="0" err="1" smtClean="0">
                <a:solidFill>
                  <a:srgbClr val="4657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</a:t>
            </a:r>
            <a:r>
              <a:rPr lang="es-ES_tradnl" sz="2000" b="1" dirty="0" smtClean="0">
                <a:solidFill>
                  <a:srgbClr val="4657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000" b="1" dirty="0">
                <a:solidFill>
                  <a:srgbClr val="4657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Lic. en  Ing. en Sistemas Inteligentes</a:t>
            </a:r>
            <a:br>
              <a:rPr lang="es-ES_tradnl" sz="2000" b="1" dirty="0">
                <a:solidFill>
                  <a:srgbClr val="4657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700808"/>
            <a:ext cx="8569325" cy="508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10"/>
          <p:cNvSpPr>
            <a:spLocks noChangeArrowheads="1"/>
          </p:cNvSpPr>
          <p:nvPr/>
        </p:nvSpPr>
        <p:spPr bwMode="auto">
          <a:xfrm>
            <a:off x="5580038" y="3717280"/>
            <a:ext cx="792162" cy="359792"/>
          </a:xfrm>
          <a:prstGeom prst="ellips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s-MX" altLang="es-MX" sz="1400"/>
          </a:p>
        </p:txBody>
      </p:sp>
    </p:spTree>
    <p:extLst>
      <p:ext uri="{BB962C8B-B14F-4D97-AF65-F5344CB8AC3E}">
        <p14:creationId xmlns:p14="http://schemas.microsoft.com/office/powerpoint/2010/main" val="4496530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2" y="1628800"/>
            <a:ext cx="8098305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Resolución</a:t>
            </a:r>
          </a:p>
          <a:p>
            <a:pPr algn="just">
              <a:lnSpc>
                <a:spcPct val="100000"/>
              </a:lnSpc>
            </a:pPr>
            <a:r>
              <a:rPr lang="es-MX" sz="2400" dirty="0"/>
              <a:t>Por ejemplo a partir de las siguientes premisas, expresadas mediante proposiciones, demostrar por resolución que </a:t>
            </a:r>
            <a:r>
              <a:rPr lang="es-MX" sz="2400" b="1" i="1" dirty="0"/>
              <a:t>t </a:t>
            </a:r>
            <a:r>
              <a:rPr lang="es-MX" sz="2400" dirty="0"/>
              <a:t>es cierta.</a:t>
            </a:r>
            <a:endParaRPr lang="es-MX" sz="2400" b="1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132856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2814473" y="3501008"/>
            <a:ext cx="3094184" cy="18340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400" dirty="0"/>
              <a:t>1</a:t>
            </a:r>
            <a:r>
              <a:rPr lang="es-MX" sz="2200" dirty="0"/>
              <a:t>) p</a:t>
            </a:r>
          </a:p>
          <a:p>
            <a:r>
              <a:rPr lang="es-MX" sz="2200" dirty="0"/>
              <a:t>2) q</a:t>
            </a:r>
          </a:p>
          <a:p>
            <a:r>
              <a:rPr lang="es-MX" sz="2200" dirty="0"/>
              <a:t>3) r</a:t>
            </a:r>
          </a:p>
          <a:p>
            <a:r>
              <a:rPr lang="es-MX" sz="2200" dirty="0"/>
              <a:t>4) ¬p ٧ ¬q ٧ s</a:t>
            </a:r>
          </a:p>
          <a:p>
            <a:r>
              <a:rPr lang="es-MX" sz="2200" dirty="0"/>
              <a:t>5) ¬r ٧ ¬s ٧ t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67544" y="5373216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4500"/>
            <a:r>
              <a:rPr lang="es-MX" sz="2400" dirty="0" smtClean="0"/>
              <a:t>●   El </a:t>
            </a:r>
            <a:r>
              <a:rPr lang="es-MX" sz="2400" dirty="0"/>
              <a:t>algoritmo elige dos cláusulas que contengan el mismo </a:t>
            </a:r>
            <a:r>
              <a:rPr lang="es-MX" sz="2400" dirty="0" smtClean="0"/>
              <a:t>	átomo </a:t>
            </a:r>
            <a:r>
              <a:rPr lang="es-MX" sz="2400" dirty="0"/>
              <a:t>negado y </a:t>
            </a:r>
            <a:r>
              <a:rPr lang="es-MX" sz="2400" dirty="0" smtClean="0"/>
              <a:t>sin negar </a:t>
            </a:r>
            <a:r>
              <a:rPr lang="es-MX" sz="2400" dirty="0"/>
              <a:t>(t y ¬</a:t>
            </a:r>
            <a:r>
              <a:rPr lang="es-MX" sz="2400" dirty="0" smtClean="0"/>
              <a:t>t) y se </a:t>
            </a:r>
            <a:r>
              <a:rPr lang="es-MX" sz="2400" dirty="0"/>
              <a:t>aplica la </a:t>
            </a:r>
            <a:r>
              <a:rPr lang="es-MX" sz="2400" dirty="0" smtClean="0"/>
              <a:t>	resolución 	hasta </a:t>
            </a:r>
            <a:r>
              <a:rPr lang="es-MX" sz="2400" dirty="0"/>
              <a:t>que se genere un vacío, en </a:t>
            </a:r>
            <a:r>
              <a:rPr lang="es-MX" sz="2400" dirty="0" smtClean="0"/>
              <a:t>cuyo caso 	se </a:t>
            </a:r>
            <a:r>
              <a:rPr lang="es-MX" sz="2400" dirty="0"/>
              <a:t>encontrará </a:t>
            </a:r>
            <a:r>
              <a:rPr lang="es-MX" sz="2400" dirty="0" smtClean="0"/>
              <a:t>	la </a:t>
            </a:r>
            <a:r>
              <a:rPr lang="es-MX" sz="2400" dirty="0"/>
              <a:t>negación.</a:t>
            </a:r>
            <a:endParaRPr lang="es-MX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35975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Flecha derecha"/>
          <p:cNvSpPr/>
          <p:nvPr/>
        </p:nvSpPr>
        <p:spPr>
          <a:xfrm>
            <a:off x="6889322" y="3734834"/>
            <a:ext cx="1859142" cy="1422358"/>
          </a:xfrm>
          <a:prstGeom prst="rightArrow">
            <a:avLst/>
          </a:prstGeom>
          <a:solidFill>
            <a:schemeClr val="bg1"/>
          </a:solidFill>
          <a:ln w="317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2" y="1628800"/>
            <a:ext cx="8098305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Resolución</a:t>
            </a:r>
          </a:p>
          <a:p>
            <a:pPr algn="just">
              <a:lnSpc>
                <a:spcPct val="100000"/>
              </a:lnSpc>
            </a:pPr>
            <a:r>
              <a:rPr lang="es-MX" sz="2400" dirty="0"/>
              <a:t>Por ejemplo a partir de las siguientes premisas, expresadas mediante proposiciones, demostrar por resolución que </a:t>
            </a:r>
            <a:r>
              <a:rPr lang="es-MX" sz="2400" b="1" i="1" dirty="0"/>
              <a:t>t </a:t>
            </a:r>
            <a:r>
              <a:rPr lang="es-MX" sz="2400" dirty="0"/>
              <a:t>es cierta.</a:t>
            </a:r>
            <a:endParaRPr lang="es-MX" sz="2400" b="1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132856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2814473" y="3501008"/>
            <a:ext cx="3094184" cy="18340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400" dirty="0"/>
              <a:t>1</a:t>
            </a:r>
            <a:r>
              <a:rPr lang="es-MX" sz="2200" dirty="0"/>
              <a:t>) p</a:t>
            </a:r>
          </a:p>
          <a:p>
            <a:r>
              <a:rPr lang="es-MX" sz="2200" dirty="0"/>
              <a:t>2) q</a:t>
            </a:r>
          </a:p>
          <a:p>
            <a:r>
              <a:rPr lang="es-MX" sz="2200" dirty="0"/>
              <a:t>3) r</a:t>
            </a:r>
          </a:p>
          <a:p>
            <a:r>
              <a:rPr lang="es-MX" sz="2200" dirty="0"/>
              <a:t>4) ¬p ٧ ¬q ٧ s</a:t>
            </a:r>
          </a:p>
          <a:p>
            <a:r>
              <a:rPr lang="es-MX" sz="2200" dirty="0"/>
              <a:t>5) ¬r ٧ ¬s ٧ t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67544" y="5373216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4500"/>
            <a:r>
              <a:rPr lang="es-MX" sz="2400" dirty="0" smtClean="0"/>
              <a:t>●   El </a:t>
            </a:r>
            <a:r>
              <a:rPr lang="es-MX" sz="2400" dirty="0"/>
              <a:t>algoritmo elige dos cláusulas que contengan el mismo </a:t>
            </a:r>
            <a:r>
              <a:rPr lang="es-MX" sz="2400" dirty="0" smtClean="0"/>
              <a:t>	átomo </a:t>
            </a:r>
            <a:r>
              <a:rPr lang="es-MX" sz="2400" dirty="0"/>
              <a:t>negado y </a:t>
            </a:r>
            <a:r>
              <a:rPr lang="es-MX" sz="2400" dirty="0" smtClean="0"/>
              <a:t>sin negar </a:t>
            </a:r>
            <a:r>
              <a:rPr lang="es-MX" sz="2400" dirty="0"/>
              <a:t>(t y ¬</a:t>
            </a:r>
            <a:r>
              <a:rPr lang="es-MX" sz="2400" dirty="0" smtClean="0"/>
              <a:t>t) y se </a:t>
            </a:r>
            <a:r>
              <a:rPr lang="es-MX" sz="2400" dirty="0"/>
              <a:t>aplica la </a:t>
            </a:r>
            <a:r>
              <a:rPr lang="es-MX" sz="2400" dirty="0" smtClean="0"/>
              <a:t>	resolución 	hasta </a:t>
            </a:r>
            <a:r>
              <a:rPr lang="es-MX" sz="2400" dirty="0"/>
              <a:t>que se genere un vacío, en </a:t>
            </a:r>
            <a:r>
              <a:rPr lang="es-MX" sz="2400" dirty="0" smtClean="0"/>
              <a:t>cuyo caso 	se </a:t>
            </a:r>
            <a:r>
              <a:rPr lang="es-MX" sz="2400" dirty="0"/>
              <a:t>encontrará </a:t>
            </a:r>
            <a:r>
              <a:rPr lang="es-MX" sz="2400" dirty="0" smtClean="0"/>
              <a:t>	la </a:t>
            </a:r>
            <a:r>
              <a:rPr lang="es-MX" sz="2400" dirty="0"/>
              <a:t>negación.</a:t>
            </a:r>
            <a:endParaRPr lang="es-MX" sz="2400" dirty="0">
              <a:latin typeface="+mj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920118" y="4094873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Estrategias de resolución</a:t>
            </a:r>
          </a:p>
        </p:txBody>
      </p:sp>
    </p:spTree>
    <p:extLst>
      <p:ext uri="{BB962C8B-B14F-4D97-AF65-F5344CB8AC3E}">
        <p14:creationId xmlns:p14="http://schemas.microsoft.com/office/powerpoint/2010/main" val="3290210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Resumen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772816"/>
            <a:ext cx="8098305" cy="3600399"/>
          </a:xfrm>
        </p:spPr>
        <p:txBody>
          <a:bodyPr>
            <a:noAutofit/>
          </a:bodyPr>
          <a:lstStyle/>
          <a:p>
            <a:pPr algn="just"/>
            <a:r>
              <a:rPr lang="es-MX" sz="2400" dirty="0"/>
              <a:t>Hasta este punto se han visto las estructuras </a:t>
            </a:r>
            <a:r>
              <a:rPr lang="es-MX" sz="2400" dirty="0" smtClean="0"/>
              <a:t>básicas  y sintaxis </a:t>
            </a:r>
            <a:r>
              <a:rPr lang="es-MX" sz="2400" dirty="0"/>
              <a:t>para poder empezar a implementar pequeñas aplicaciones de </a:t>
            </a:r>
            <a:r>
              <a:rPr lang="es-MX" sz="2400" dirty="0" smtClean="0"/>
              <a:t>software, comenzando con la lógica formal hasta la lógica de predicados con el método de resolución, que consiste en la validación de algún hecho por medio de la contradicción</a:t>
            </a:r>
            <a:endParaRPr lang="es-MX" sz="2400" dirty="0"/>
          </a:p>
          <a:p>
            <a:pPr marL="0" indent="0">
              <a:buNone/>
            </a:pP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197733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/>
              <a:t>Referencias Bibliográficas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772816"/>
            <a:ext cx="8098305" cy="3600399"/>
          </a:xfrm>
        </p:spPr>
        <p:txBody>
          <a:bodyPr>
            <a:noAutofit/>
          </a:bodyPr>
          <a:lstStyle/>
          <a:p>
            <a:r>
              <a:rPr lang="es-MX" sz="2400" dirty="0"/>
              <a:t>Gonzalo Pajares </a:t>
            </a:r>
            <a:r>
              <a:rPr lang="es-MX" sz="2400" dirty="0" err="1"/>
              <a:t>Martinsanz</a:t>
            </a:r>
            <a:r>
              <a:rPr lang="es-MX" sz="2400" dirty="0"/>
              <a:t>, Matilde Santos Peñas. (20006). Inteligencia Artificial e Ingeniería del Conocimiento. Madrid España. Editorial </a:t>
            </a:r>
            <a:r>
              <a:rPr lang="es-MX" sz="2400" dirty="0" err="1"/>
              <a:t>Alfaomega</a:t>
            </a:r>
            <a:r>
              <a:rPr lang="es-MX" sz="2400" dirty="0"/>
              <a:t> RA-MA.</a:t>
            </a:r>
          </a:p>
          <a:p>
            <a:r>
              <a:rPr lang="es-MX" sz="2400" dirty="0"/>
              <a:t> Basilio Sierra Araujo. (2006).  Aprendizaje Automático: conceptos básicos y avanzados. Madrid España. Editorial Pearson Educación, S.A.</a:t>
            </a:r>
          </a:p>
          <a:p>
            <a:pPr marL="0" indent="0">
              <a:buNone/>
            </a:pP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106379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smtClean="0"/>
              <a:t>Conclusiones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400" dirty="0" smtClean="0"/>
              <a:t>Hasta este punto se han visto las estructuras y sintaxis para poder empezar a implementar pequeñas aplicaciones de software, que permitan  comparar su simpleza y eficiencia, así como la verificación de poderlos modificar.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7814930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smtClean="0"/>
              <a:t>Referencias Bibliográficas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Gonzalo Pajares </a:t>
            </a:r>
            <a:r>
              <a:rPr lang="es-MX" sz="2400" dirty="0" err="1" smtClean="0"/>
              <a:t>Martinsanz</a:t>
            </a:r>
            <a:r>
              <a:rPr lang="es-MX" sz="2400" dirty="0" smtClean="0"/>
              <a:t>, Matilde Santos Peñas. (20006). Inteligencia Artificial e Ingeniería del Conocimiento. Madrid España. Editorial </a:t>
            </a:r>
            <a:r>
              <a:rPr lang="es-MX" sz="2400" dirty="0" err="1" smtClean="0"/>
              <a:t>Alfaomega</a:t>
            </a:r>
            <a:r>
              <a:rPr lang="es-MX" sz="2400" dirty="0" smtClean="0"/>
              <a:t> RA-MA.</a:t>
            </a:r>
          </a:p>
          <a:p>
            <a:r>
              <a:rPr lang="es-MX" sz="2400" dirty="0" smtClean="0"/>
              <a:t> Basilio Sierra Araujo. (</a:t>
            </a:r>
            <a:r>
              <a:rPr lang="es-MX" sz="2400" smtClean="0"/>
              <a:t>2006).  Aprendizaje </a:t>
            </a:r>
            <a:r>
              <a:rPr lang="es-MX" sz="2400" dirty="0" smtClean="0"/>
              <a:t>Automático: conceptos básicos y avanzados. Madrid España. Editorial Pearson Educación, S.A.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506616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642392"/>
          </a:xfrm>
        </p:spPr>
        <p:txBody>
          <a:bodyPr>
            <a:noAutofit/>
          </a:bodyPr>
          <a:lstStyle/>
          <a:p>
            <a:pPr algn="ctr"/>
            <a:r>
              <a:rPr lang="es-ES_tradnl" altLang="es-MX" sz="4000" dirty="0"/>
              <a:t>Temario</a:t>
            </a:r>
            <a:endParaRPr lang="es-MX" sz="40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3360709"/>
              </p:ext>
            </p:extLst>
          </p:nvPr>
        </p:nvGraphicFramePr>
        <p:xfrm>
          <a:off x="323528" y="1236123"/>
          <a:ext cx="8424936" cy="55052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48472"/>
                <a:gridCol w="288032"/>
                <a:gridCol w="3888432"/>
              </a:tblGrid>
              <a:tr h="2520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Unidad 1. Introducción  a la evaluación e interpretación del conocimiento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0" u="sng" dirty="0">
                          <a:solidFill>
                            <a:schemeClr val="tx1"/>
                          </a:solidFill>
                          <a:effectLst/>
                        </a:rPr>
                        <a:t>1.1 Introducción al aprendizaje automático</a:t>
                      </a:r>
                      <a:endParaRPr lang="es-MX" sz="1400" b="0" u="sng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effectLst/>
                        </a:rPr>
                        <a:t>1.2 Descripción de la evaluación e interpretación del conocimiento</a:t>
                      </a:r>
                      <a:endParaRPr lang="es-MX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 </a:t>
                      </a:r>
                      <a:endParaRPr lang="es-MX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Unidad 3. Técnicas de Clasificación No Supervisada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tx1"/>
                          </a:solidFill>
                          <a:effectLst/>
                        </a:rPr>
                        <a:t>3.1 Algoritmos de clasificación por vecindad.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tx1"/>
                          </a:solidFill>
                          <a:effectLst/>
                        </a:rPr>
                        <a:t>3.2 Árboles de Clasificación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tx1"/>
                          </a:solidFill>
                          <a:effectLst/>
                        </a:rPr>
                        <a:t>3.3 Redes Bayesianas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tx1"/>
                          </a:solidFill>
                          <a:effectLst/>
                        </a:rPr>
                        <a:t>3.4 Redes Neuronales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tx1"/>
                          </a:solidFill>
                          <a:effectLst/>
                        </a:rPr>
                        <a:t>3.5 Redes de </a:t>
                      </a:r>
                      <a:r>
                        <a:rPr lang="es-MX" sz="1400" b="0" dirty="0" err="1">
                          <a:solidFill>
                            <a:schemeClr val="tx1"/>
                          </a:solidFill>
                          <a:effectLst/>
                        </a:rPr>
                        <a:t>Markov</a:t>
                      </a:r>
                      <a:endParaRPr lang="es-MX" sz="1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tx1"/>
                          </a:solidFill>
                          <a:effectLst/>
                        </a:rPr>
                        <a:t>3.6 Máquinas de Vectores de Soporte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984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b="1" dirty="0">
                          <a:solidFill>
                            <a:schemeClr val="tx1"/>
                          </a:solidFill>
                          <a:effectLst/>
                        </a:rPr>
                        <a:t>Unidad 2. Técnicas de evaluación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ES_tradnl" sz="1300" dirty="0">
                          <a:effectLst/>
                        </a:rPr>
                        <a:t> </a:t>
                      </a: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2.1</a:t>
                      </a:r>
                      <a:r>
                        <a:rPr lang="es-ES_tradnl" sz="1400" b="0" dirty="0">
                          <a:solidFill>
                            <a:schemeClr val="tx1"/>
                          </a:solidFill>
                          <a:effectLst/>
                        </a:rPr>
                        <a:t>. Métodos de validación</a:t>
                      </a:r>
                      <a:endParaRPr lang="es-MX" sz="1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effectLst/>
                        </a:rPr>
                        <a:t>2.2. Evaluación de regresión logística</a:t>
                      </a:r>
                      <a:endParaRPr lang="es-MX" sz="1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effectLst/>
                        </a:rPr>
                        <a:t>2.3. Comparación de técnicas de aprendizaje.</a:t>
                      </a:r>
                      <a:endParaRPr lang="es-MX" sz="1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effectLst/>
                        </a:rPr>
                        <a:t>2.4 Evaluación de modelos de </a:t>
                      </a:r>
                      <a:r>
                        <a:rPr lang="es-ES_tradnl" sz="1400" b="0" dirty="0" err="1">
                          <a:solidFill>
                            <a:schemeClr val="tx1"/>
                          </a:solidFill>
                          <a:effectLst/>
                        </a:rPr>
                        <a:t>Clustering</a:t>
                      </a:r>
                      <a:endParaRPr lang="es-MX" sz="1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effectLst/>
                        </a:rPr>
                        <a:t>2.5 Evaluación de reglas de asociación</a:t>
                      </a:r>
                      <a:endParaRPr lang="es-MX" sz="1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effectLst/>
                        </a:rPr>
                        <a:t>2.6 Otros criterios</a:t>
                      </a:r>
                      <a:endParaRPr lang="es-MX" sz="1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effectLst/>
                        </a:rPr>
                        <a:t>2.7 Introducción a herramientas de evaluació</a:t>
                      </a:r>
                      <a:r>
                        <a:rPr lang="es-ES_tradnl" sz="1300" b="0" dirty="0">
                          <a:solidFill>
                            <a:schemeClr val="tx1"/>
                          </a:solidFill>
                          <a:effectLst/>
                        </a:rPr>
                        <a:t>n </a:t>
                      </a:r>
                      <a:endParaRPr lang="es-MX" sz="13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 </a:t>
                      </a:r>
                      <a:endParaRPr lang="es-MX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chemeClr val="tx1"/>
                          </a:solidFill>
                          <a:effectLst/>
                        </a:rPr>
                        <a:t>Unidad 4. Paradigmas complementarios del Aprendizaje No Supervisado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MX" sz="1400" dirty="0">
                          <a:effectLst/>
                        </a:rPr>
                        <a:t> 4.1 Introducción a los Algoritmos evolutivos (Genéticos),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MX" sz="1400" dirty="0">
                          <a:effectLst/>
                        </a:rPr>
                        <a:t>4.2 Clasificadores evolutivos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 </a:t>
                      </a:r>
                      <a:endParaRPr lang="es-MX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98881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7120" y="692696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es-ES_tradnl" altLang="es-MX" sz="4000" dirty="0"/>
              <a:t>Contenido </a:t>
            </a:r>
            <a:r>
              <a:rPr lang="es-ES_tradnl" altLang="es-MX" sz="4000" dirty="0" smtClean="0"/>
              <a:t>Sintético</a:t>
            </a:r>
            <a:endParaRPr lang="es-MX" sz="4000" dirty="0"/>
          </a:p>
        </p:txBody>
      </p:sp>
      <p:sp>
        <p:nvSpPr>
          <p:cNvPr id="5" name="Cuadro de texto 5"/>
          <p:cNvSpPr txBox="1">
            <a:spLocks noChangeArrowheads="1"/>
          </p:cNvSpPr>
          <p:nvPr/>
        </p:nvSpPr>
        <p:spPr bwMode="auto">
          <a:xfrm>
            <a:off x="2746078" y="1700808"/>
            <a:ext cx="3816350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MX" b="1" dirty="0" smtClean="0"/>
              <a:t>Evaluación e interpretación del conocimiento</a:t>
            </a:r>
            <a:endParaRPr lang="es-ES_tradnl" altLang="es-MX" b="1" dirty="0"/>
          </a:p>
        </p:txBody>
      </p:sp>
      <p:sp>
        <p:nvSpPr>
          <p:cNvPr id="6" name="Cuadro de texto 8"/>
          <p:cNvSpPr txBox="1">
            <a:spLocks noChangeArrowheads="1"/>
          </p:cNvSpPr>
          <p:nvPr/>
        </p:nvSpPr>
        <p:spPr bwMode="auto">
          <a:xfrm>
            <a:off x="827584" y="4358546"/>
            <a:ext cx="3384600" cy="187876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67676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just"/>
            <a:r>
              <a:rPr lang="es-MX" altLang="es-MX" sz="2800" dirty="0">
                <a:latin typeface="Arial" charset="0"/>
              </a:rPr>
              <a:t> </a:t>
            </a:r>
            <a:r>
              <a:rPr lang="es-MX" sz="2800" dirty="0"/>
              <a:t>Unidad 1. Introducción  a la evaluación e interpretación del conocimiento</a:t>
            </a:r>
          </a:p>
        </p:txBody>
      </p:sp>
      <p:sp>
        <p:nvSpPr>
          <p:cNvPr id="9" name="Cuadro de texto 7"/>
          <p:cNvSpPr txBox="1">
            <a:spLocks noChangeArrowheads="1"/>
          </p:cNvSpPr>
          <p:nvPr/>
        </p:nvSpPr>
        <p:spPr bwMode="auto">
          <a:xfrm>
            <a:off x="5312495" y="4358546"/>
            <a:ext cx="2232026" cy="65463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67676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s-ES_tradnl" sz="1800" dirty="0"/>
              <a:t>1.1 Introducción al aprendizaje automático</a:t>
            </a:r>
            <a:endParaRPr lang="es-MX" sz="1800" dirty="0"/>
          </a:p>
        </p:txBody>
      </p:sp>
      <p:sp>
        <p:nvSpPr>
          <p:cNvPr id="10" name="Cuadro de texto 7"/>
          <p:cNvSpPr txBox="1">
            <a:spLocks noChangeArrowheads="1"/>
          </p:cNvSpPr>
          <p:nvPr/>
        </p:nvSpPr>
        <p:spPr bwMode="auto">
          <a:xfrm>
            <a:off x="5312496" y="5304153"/>
            <a:ext cx="2499864" cy="93315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67676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buFontTx/>
              <a:buNone/>
            </a:pPr>
            <a:r>
              <a:rPr lang="es-ES_tradnl" sz="1800" dirty="0"/>
              <a:t>1.2 Descripción de la evaluación e interpretació</a:t>
            </a:r>
            <a:r>
              <a:rPr lang="es-ES_tradnl" sz="2000" dirty="0"/>
              <a:t>n del conocimiento</a:t>
            </a:r>
            <a:endParaRPr lang="es-MX" altLang="es-MX" sz="2000" dirty="0"/>
          </a:p>
        </p:txBody>
      </p:sp>
      <p:cxnSp>
        <p:nvCxnSpPr>
          <p:cNvPr id="14" name="13 Conector recto de flecha"/>
          <p:cNvCxnSpPr/>
          <p:nvPr/>
        </p:nvCxnSpPr>
        <p:spPr>
          <a:xfrm>
            <a:off x="3275856" y="3270468"/>
            <a:ext cx="0" cy="1088078"/>
          </a:xfrm>
          <a:prstGeom prst="straightConnector1">
            <a:avLst/>
          </a:prstGeom>
          <a:ln w="31750">
            <a:solidFill>
              <a:schemeClr val="tx1"/>
            </a:solidFill>
            <a:prstDash val="sysDash"/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4212184" y="4619450"/>
            <a:ext cx="1100311" cy="0"/>
          </a:xfrm>
          <a:prstGeom prst="straightConnector1">
            <a:avLst/>
          </a:prstGeom>
          <a:ln w="31750">
            <a:solidFill>
              <a:schemeClr val="tx1"/>
            </a:solidFill>
            <a:prstDash val="sysDash"/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>
            <a:off x="4245641" y="5661248"/>
            <a:ext cx="1100311" cy="0"/>
          </a:xfrm>
          <a:prstGeom prst="straightConnector1">
            <a:avLst/>
          </a:prstGeom>
          <a:ln w="31750">
            <a:solidFill>
              <a:schemeClr val="tx1"/>
            </a:solidFill>
            <a:prstDash val="sysDash"/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0"/>
          <p:cNvSpPr>
            <a:spLocks noChangeArrowheads="1"/>
          </p:cNvSpPr>
          <p:nvPr/>
        </p:nvSpPr>
        <p:spPr bwMode="auto">
          <a:xfrm>
            <a:off x="4988348" y="4149080"/>
            <a:ext cx="2880320" cy="1155073"/>
          </a:xfrm>
          <a:prstGeom prst="ellips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s-MX" altLang="es-MX" sz="1400"/>
          </a:p>
        </p:txBody>
      </p:sp>
    </p:spTree>
    <p:extLst>
      <p:ext uri="{BB962C8B-B14F-4D97-AF65-F5344CB8AC3E}">
        <p14:creationId xmlns:p14="http://schemas.microsoft.com/office/powerpoint/2010/main" val="23880897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 fontScale="90000"/>
          </a:bodyPr>
          <a:lstStyle/>
          <a:p>
            <a:r>
              <a:rPr lang="es-MX" sz="4000" dirty="0"/>
              <a:t>Representación del </a:t>
            </a:r>
            <a:r>
              <a:rPr lang="es-MX" sz="4000" dirty="0" smtClean="0"/>
              <a:t>conocimiento</a:t>
            </a:r>
            <a:r>
              <a:rPr lang="es-MX" sz="4000" smtClean="0"/>
              <a:t>: introducciónn</a:t>
            </a:r>
            <a:r>
              <a:rPr lang="es-MX" sz="4000" dirty="0" smtClean="0"/>
              <a:t/>
            </a:r>
            <a:br>
              <a:rPr lang="es-MX" sz="4000" dirty="0" smtClean="0"/>
            </a:br>
            <a:endParaRPr lang="es-MX" sz="4000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57200" y="2155973"/>
            <a:ext cx="8229600" cy="373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600" dirty="0"/>
              <a:t>La representación del conocimiento es </a:t>
            </a:r>
            <a:r>
              <a:rPr lang="es-MX" sz="2600" dirty="0" smtClean="0"/>
              <a:t>determinante para el funcionamiento en </a:t>
            </a:r>
            <a:r>
              <a:rPr lang="es-MX" sz="2600" dirty="0"/>
              <a:t>los </a:t>
            </a:r>
            <a:r>
              <a:rPr lang="es-MX" sz="2600" dirty="0" smtClean="0"/>
              <a:t>sistemas inteligentes</a:t>
            </a:r>
            <a:r>
              <a:rPr lang="es-MX" sz="2600" dirty="0"/>
              <a:t>. </a:t>
            </a:r>
            <a:endParaRPr lang="es-MX" sz="2600" dirty="0" smtClean="0"/>
          </a:p>
          <a:p>
            <a:pPr algn="just"/>
            <a:r>
              <a:rPr lang="es-MX" sz="2600" dirty="0" smtClean="0"/>
              <a:t>Gran </a:t>
            </a:r>
            <a:r>
              <a:rPr lang="es-MX" sz="2600" dirty="0"/>
              <a:t>parte de su “inteligencia” radica en que </a:t>
            </a:r>
            <a:r>
              <a:rPr lang="es-MX" sz="2600" dirty="0" smtClean="0"/>
              <a:t>son capaces </a:t>
            </a:r>
            <a:r>
              <a:rPr lang="es-MX" sz="2600" dirty="0"/>
              <a:t>de tratar con conocimiento y </a:t>
            </a:r>
            <a:r>
              <a:rPr lang="es-MX" sz="2600" dirty="0" smtClean="0"/>
              <a:t> </a:t>
            </a:r>
            <a:r>
              <a:rPr lang="es-MX" sz="2600" dirty="0"/>
              <a:t>su </a:t>
            </a:r>
            <a:r>
              <a:rPr lang="es-MX" sz="2600" dirty="0" smtClean="0"/>
              <a:t>tratamiento depende </a:t>
            </a:r>
            <a:r>
              <a:rPr lang="es-MX" sz="2600" dirty="0"/>
              <a:t>en muchos casos </a:t>
            </a:r>
            <a:r>
              <a:rPr lang="es-MX" sz="2600" dirty="0" smtClean="0"/>
              <a:t>de la </a:t>
            </a:r>
            <a:r>
              <a:rPr lang="es-MX" sz="2600" dirty="0"/>
              <a:t>consecución </a:t>
            </a:r>
            <a:r>
              <a:rPr lang="es-MX" sz="2600" dirty="0" smtClean="0"/>
              <a:t>de sus resultados satisfactorios</a:t>
            </a:r>
            <a:r>
              <a:rPr lang="es-MX" sz="2800" i="1" dirty="0"/>
              <a:t>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6944895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 fontScale="90000"/>
          </a:bodyPr>
          <a:lstStyle/>
          <a:p>
            <a:r>
              <a:rPr lang="es-MX" sz="4000" dirty="0"/>
              <a:t>Representación del </a:t>
            </a:r>
            <a:r>
              <a:rPr lang="es-MX" sz="4000" dirty="0" smtClean="0"/>
              <a:t>conocimiento</a:t>
            </a:r>
            <a:br>
              <a:rPr lang="es-MX" sz="4000" dirty="0" smtClean="0"/>
            </a:br>
            <a:r>
              <a:rPr lang="es-MX" sz="4000" dirty="0" smtClean="0"/>
              <a:t>(características)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011957"/>
            <a:ext cx="7992888" cy="4297363"/>
          </a:xfrm>
        </p:spPr>
        <p:txBody>
          <a:bodyPr>
            <a:noAutofit/>
          </a:bodyPr>
          <a:lstStyle/>
          <a:p>
            <a:pPr algn="just"/>
            <a:r>
              <a:rPr lang="es-MX" sz="2400" dirty="0"/>
              <a:t>La representación del conocimiento </a:t>
            </a:r>
            <a:r>
              <a:rPr lang="es-MX" sz="2400" dirty="0" smtClean="0"/>
              <a:t>debe contener las siguientes características:</a:t>
            </a:r>
          </a:p>
          <a:p>
            <a:pPr marL="0" indent="0" algn="just" defTabSz="444500">
              <a:buNone/>
            </a:pPr>
            <a:r>
              <a:rPr lang="es-MX" sz="2400" dirty="0" smtClean="0"/>
              <a:t>	</a:t>
            </a:r>
            <a:r>
              <a:rPr lang="es-MX" sz="2200" dirty="0" smtClean="0"/>
              <a:t>●</a:t>
            </a:r>
            <a:r>
              <a:rPr lang="es-MX" sz="2200" dirty="0"/>
              <a:t>Ser </a:t>
            </a:r>
            <a:r>
              <a:rPr lang="es-MX" sz="2200" b="1" dirty="0"/>
              <a:t>fácil de modificar </a:t>
            </a:r>
            <a:r>
              <a:rPr lang="es-MX" sz="2200" dirty="0"/>
              <a:t>por procedimientos </a:t>
            </a:r>
            <a:r>
              <a:rPr lang="es-MX" sz="2200" dirty="0" smtClean="0"/>
              <a:t>	manuales </a:t>
            </a:r>
            <a:r>
              <a:rPr lang="es-MX" sz="2200" dirty="0"/>
              <a:t>o 	</a:t>
            </a:r>
            <a:r>
              <a:rPr lang="es-MX" sz="2200" dirty="0" smtClean="0"/>
              <a:t>mediante técnicas </a:t>
            </a:r>
            <a:r>
              <a:rPr lang="es-MX" sz="2200" dirty="0"/>
              <a:t>automáticas.</a:t>
            </a:r>
          </a:p>
          <a:p>
            <a:pPr marL="0" indent="0" algn="just" defTabSz="444500">
              <a:buNone/>
            </a:pPr>
            <a:r>
              <a:rPr lang="es-MX" sz="2200" dirty="0" smtClean="0"/>
              <a:t>	●</a:t>
            </a:r>
            <a:r>
              <a:rPr lang="es-MX" sz="2200" b="1" dirty="0"/>
              <a:t>Permitir la incorporación </a:t>
            </a:r>
            <a:r>
              <a:rPr lang="es-MX" sz="2200" dirty="0"/>
              <a:t>de un nuevo </a:t>
            </a:r>
            <a:r>
              <a:rPr lang="es-MX" sz="2200" dirty="0" smtClean="0"/>
              <a:t>	conocimiento </a:t>
            </a:r>
            <a:r>
              <a:rPr lang="es-MX" sz="2200" dirty="0"/>
              <a:t>de </a:t>
            </a:r>
            <a:r>
              <a:rPr lang="es-MX" sz="2200" dirty="0" smtClean="0"/>
              <a:t>forma sencilla</a:t>
            </a:r>
            <a:r>
              <a:rPr lang="es-MX" sz="2200" dirty="0"/>
              <a:t>.</a:t>
            </a:r>
          </a:p>
          <a:p>
            <a:pPr marL="0" indent="0" algn="just" defTabSz="444500">
              <a:buNone/>
            </a:pPr>
            <a:r>
              <a:rPr lang="es-MX" sz="2200" dirty="0" smtClean="0"/>
              <a:t>	●</a:t>
            </a:r>
            <a:r>
              <a:rPr lang="es-MX" sz="2200" dirty="0"/>
              <a:t>Facilitar la </a:t>
            </a:r>
            <a:r>
              <a:rPr lang="es-MX" sz="2200" b="1" dirty="0"/>
              <a:t>detección de incoherencias </a:t>
            </a:r>
            <a:r>
              <a:rPr lang="es-MX" sz="2200" b="1" dirty="0" smtClean="0"/>
              <a:t> </a:t>
            </a:r>
            <a:r>
              <a:rPr lang="es-MX" sz="2200" dirty="0" smtClean="0"/>
              <a:t>y faltas </a:t>
            </a:r>
            <a:r>
              <a:rPr lang="es-MX" sz="2200" dirty="0"/>
              <a:t>de </a:t>
            </a:r>
            <a:r>
              <a:rPr lang="es-MX" sz="2200" dirty="0" smtClean="0"/>
              <a:t>	tolerancia</a:t>
            </a:r>
            <a:r>
              <a:rPr lang="es-MX" sz="2200" dirty="0"/>
              <a:t>.</a:t>
            </a:r>
          </a:p>
          <a:p>
            <a:pPr marL="0" indent="0" algn="just" defTabSz="444500">
              <a:buNone/>
            </a:pPr>
            <a:r>
              <a:rPr lang="es-MX" sz="2200" dirty="0" smtClean="0"/>
              <a:t>	●</a:t>
            </a:r>
            <a:r>
              <a:rPr lang="es-MX" sz="2200" b="1" dirty="0"/>
              <a:t>Reutilización </a:t>
            </a:r>
            <a:r>
              <a:rPr lang="es-MX" sz="2200" dirty="0"/>
              <a:t>de procedimientos, sentencias, etc.</a:t>
            </a:r>
          </a:p>
        </p:txBody>
      </p:sp>
    </p:spTree>
    <p:extLst>
      <p:ext uri="{BB962C8B-B14F-4D97-AF65-F5344CB8AC3E}">
        <p14:creationId xmlns:p14="http://schemas.microsoft.com/office/powerpoint/2010/main" val="8787794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 smtClean="0"/>
              <a:t>Lógica clásica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420888"/>
            <a:ext cx="2376264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899592" y="2651648"/>
            <a:ext cx="7344816" cy="1421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 smtClean="0"/>
              <a:t>El uso de la lógica formal fue una de las primeras aproximaciones a la representación del conocimiento para su  tratamiento en los sistemas computacionales.</a:t>
            </a:r>
            <a:endParaRPr lang="es-MX" sz="2000" dirty="0"/>
          </a:p>
        </p:txBody>
      </p:sp>
      <p:sp>
        <p:nvSpPr>
          <p:cNvPr id="7" name="6 Rectángulo"/>
          <p:cNvSpPr/>
          <p:nvPr/>
        </p:nvSpPr>
        <p:spPr>
          <a:xfrm>
            <a:off x="2101171" y="4509120"/>
            <a:ext cx="4572000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s-MX" dirty="0"/>
              <a:t>La </a:t>
            </a:r>
            <a:r>
              <a:rPr lang="es-MX" b="1" dirty="0"/>
              <a:t>lógica formal </a:t>
            </a:r>
            <a:r>
              <a:rPr lang="es-MX" dirty="0"/>
              <a:t>es el lenguaje que tiene </a:t>
            </a:r>
            <a:r>
              <a:rPr lang="es-MX" dirty="0" smtClean="0"/>
              <a:t>su propia </a:t>
            </a:r>
            <a:r>
              <a:rPr lang="es-MX" i="1" dirty="0"/>
              <a:t>sintaxis</a:t>
            </a:r>
            <a:r>
              <a:rPr lang="es-MX" dirty="0"/>
              <a:t>, la cual define la forma </a:t>
            </a:r>
            <a:r>
              <a:rPr lang="es-MX" dirty="0" smtClean="0"/>
              <a:t>de enunciar </a:t>
            </a:r>
            <a:r>
              <a:rPr lang="es-MX" dirty="0"/>
              <a:t>las sentencias y de obtener la</a:t>
            </a:r>
          </a:p>
          <a:p>
            <a:pPr algn="ctr"/>
            <a:r>
              <a:rPr lang="es-MX" i="1" dirty="0"/>
              <a:t>semántica </a:t>
            </a:r>
            <a:r>
              <a:rPr lang="es-MX" dirty="0"/>
              <a:t>asociada, es decir, el significado </a:t>
            </a:r>
            <a:r>
              <a:rPr lang="es-MX" dirty="0" smtClean="0"/>
              <a:t>de esas </a:t>
            </a:r>
            <a:r>
              <a:rPr lang="es-MX" dirty="0"/>
              <a:t>expresiones formales.</a:t>
            </a:r>
          </a:p>
        </p:txBody>
      </p:sp>
    </p:spTree>
    <p:extLst>
      <p:ext uri="{BB962C8B-B14F-4D97-AF65-F5344CB8AC3E}">
        <p14:creationId xmlns:p14="http://schemas.microsoft.com/office/powerpoint/2010/main" val="23831240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Lógica proposicional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420888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899592" y="2651648"/>
            <a:ext cx="73448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/>
              <a:t>Es la forma más básica de la representación lógica del conocimiento.</a:t>
            </a:r>
          </a:p>
          <a:p>
            <a:pPr algn="just"/>
            <a:r>
              <a:rPr lang="es-MX" sz="2000" dirty="0"/>
              <a:t>También es conocida como </a:t>
            </a:r>
            <a:r>
              <a:rPr lang="es-MX" sz="2000" i="1" dirty="0"/>
              <a:t>booleana</a:t>
            </a:r>
            <a:r>
              <a:rPr lang="es-MX" sz="2000" dirty="0"/>
              <a:t>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2286000" y="3861048"/>
            <a:ext cx="457200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s-MX" dirty="0"/>
              <a:t>Cada proposición o hecho es representado</a:t>
            </a:r>
          </a:p>
          <a:p>
            <a:r>
              <a:rPr lang="es-MX" dirty="0"/>
              <a:t>por un símbolo (variable proposicional) del</a:t>
            </a:r>
          </a:p>
          <a:p>
            <a:r>
              <a:rPr lang="es-MX" dirty="0"/>
              <a:t>que se evalúa su verdad (V) o falsedad (F).</a:t>
            </a:r>
          </a:p>
        </p:txBody>
      </p:sp>
      <p:sp>
        <p:nvSpPr>
          <p:cNvPr id="9" name="8 Rectángulo"/>
          <p:cNvSpPr/>
          <p:nvPr/>
        </p:nvSpPr>
        <p:spPr>
          <a:xfrm>
            <a:off x="889176" y="5157192"/>
            <a:ext cx="24449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Conectivas booleanas: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344578" y="5445224"/>
            <a:ext cx="3435334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dirty="0"/>
              <a:t>➔Conjunción ٨ (and</a:t>
            </a:r>
            <a:r>
              <a:rPr lang="es-MX" dirty="0" smtClean="0"/>
              <a:t>).</a:t>
            </a:r>
          </a:p>
          <a:p>
            <a:r>
              <a:rPr lang="es-MX" dirty="0" smtClean="0"/>
              <a:t>➔Disyunción ٧ (</a:t>
            </a:r>
            <a:r>
              <a:rPr lang="es-MX" dirty="0" err="1" smtClean="0"/>
              <a:t>or</a:t>
            </a:r>
            <a:r>
              <a:rPr lang="es-MX" dirty="0" smtClean="0"/>
              <a:t>).</a:t>
            </a:r>
          </a:p>
          <a:p>
            <a:r>
              <a:rPr lang="es-MX" dirty="0" smtClean="0"/>
              <a:t>➔</a:t>
            </a:r>
            <a:r>
              <a:rPr lang="es-MX" dirty="0"/>
              <a:t>Implicación → (p </a:t>
            </a:r>
            <a:r>
              <a:rPr lang="es-MX" i="1" dirty="0"/>
              <a:t>implica </a:t>
            </a:r>
            <a:r>
              <a:rPr lang="es-MX" dirty="0"/>
              <a:t>q).</a:t>
            </a:r>
          </a:p>
          <a:p>
            <a:r>
              <a:rPr lang="es-MX" dirty="0"/>
              <a:t>➔Negación ¬ (no </a:t>
            </a:r>
            <a:r>
              <a:rPr lang="es-MX" i="1" dirty="0"/>
              <a:t>p</a:t>
            </a:r>
            <a:r>
              <a:rPr lang="es-MX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9463898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forme de estado del proyec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ProjectStatusReport</Template>
  <TotalTime>0</TotalTime>
  <Words>1655</Words>
  <Application>Microsoft Office PowerPoint</Application>
  <PresentationFormat>Presentación en pantalla (4:3)</PresentationFormat>
  <Paragraphs>399</Paragraphs>
  <Slides>35</Slides>
  <Notes>27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Informe de estado del proyecto</vt:lpstr>
      <vt:lpstr>Presentación de PowerPoint</vt:lpstr>
      <vt:lpstr>Directorio</vt:lpstr>
      <vt:lpstr>Ubicación de la asignatura de  Evaluación e interpretación del conocimiento, dentro del programa de la Lic. en  Ing. en Sistemas Inteligentes ma de la Lic. en  Ing. en Sistemas Inteligentes </vt:lpstr>
      <vt:lpstr>Temario</vt:lpstr>
      <vt:lpstr>Contenido Sintético</vt:lpstr>
      <vt:lpstr>Representación del conocimiento: introducciónn </vt:lpstr>
      <vt:lpstr>Representación del conocimiento (características)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Resumen</vt:lpstr>
      <vt:lpstr>Referencias Bibliográficas</vt:lpstr>
      <vt:lpstr>Conclusiones</vt:lpstr>
      <vt:lpstr>Referencias Bibliográficas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2011-11-15T23:34:37Z</dcterms:created>
  <dcterms:modified xsi:type="dcterms:W3CDTF">2016-10-12T18:07:24Z</dcterms:modified>
</cp:coreProperties>
</file>