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50"/>
  </p:notesMasterIdLst>
  <p:sldIdLst>
    <p:sldId id="256" r:id="rId2"/>
    <p:sldId id="272" r:id="rId3"/>
    <p:sldId id="273" r:id="rId4"/>
    <p:sldId id="274" r:id="rId5"/>
    <p:sldId id="275" r:id="rId6"/>
    <p:sldId id="277" r:id="rId7"/>
    <p:sldId id="319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276" r:id="rId4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41686-9EB9-4680-BF9A-B64FEA0573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2CC30-9E05-4B9E-AD28-D0101D59872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58095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22579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34114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241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57469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45936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80381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0293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21724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6414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8919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4635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9850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2215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45222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64844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3331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BE0E7F-AE97-4000-AAA8-09697B808EB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366581-BD5C-48A0-B603-30D7CE0F292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68832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1170" y="139724"/>
            <a:ext cx="9144000" cy="2387600"/>
          </a:xfrm>
        </p:spPr>
        <p:txBody>
          <a:bodyPr>
            <a:normAutofit/>
          </a:bodyPr>
          <a:lstStyle/>
          <a:p>
            <a:r>
              <a:rPr lang="es-MX" sz="8000" dirty="0" smtClean="0"/>
              <a:t>Picture Dictionary 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37648" y="2756848"/>
            <a:ext cx="9144000" cy="3439235"/>
          </a:xfrm>
        </p:spPr>
        <p:txBody>
          <a:bodyPr>
            <a:normAutofit/>
          </a:bodyPr>
          <a:lstStyle/>
          <a:p>
            <a:r>
              <a:rPr lang="es-MX" sz="8800" dirty="0" smtClean="0"/>
              <a:t>VERBS  </a:t>
            </a:r>
            <a:endParaRPr lang="es-MX" sz="8800" dirty="0"/>
          </a:p>
        </p:txBody>
      </p:sp>
    </p:spTree>
    <p:extLst>
      <p:ext uri="{BB962C8B-B14F-4D97-AF65-F5344CB8AC3E}">
        <p14:creationId xmlns:p14="http://schemas.microsoft.com/office/powerpoint/2010/main" xmlns="" val="402726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HIT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/>
              <a:t>The frog can dive in the sea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cousin</a:t>
            </a:r>
            <a:r>
              <a:rPr lang="es-MX" dirty="0" smtClean="0"/>
              <a:t> hits </a:t>
            </a:r>
            <a:r>
              <a:rPr lang="es-MX" dirty="0"/>
              <a:t>my brother</a:t>
            </a:r>
          </a:p>
          <a:p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DIVE</a:t>
            </a:r>
            <a:endParaRPr lang="es-MX" dirty="0"/>
          </a:p>
        </p:txBody>
      </p:sp>
      <p:pic>
        <p:nvPicPr>
          <p:cNvPr id="2050" name="Picture 2" descr="http://www.scubafroggy.com/wp-content/uploads/home-frog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0973" y="1715535"/>
            <a:ext cx="4620448" cy="410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ampusvirtual.uaq.mx/OtomiOnline/file.php/32/Accionesyactividades/Vocabularios/Accionesbasicas/Golpear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5733" y="2340363"/>
            <a:ext cx="4336961" cy="244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6155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SWIM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/>
              <a:t>I jump when I´m happy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/>
              <a:t>My friend can swim in the sea</a:t>
            </a:r>
          </a:p>
          <a:p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JUMP</a:t>
            </a:r>
            <a:endParaRPr lang="es-MX" dirty="0"/>
          </a:p>
        </p:txBody>
      </p:sp>
      <p:pic>
        <p:nvPicPr>
          <p:cNvPr id="3074" name="Picture 2" descr="http://ejocurionline.net/data/wallpapers/10/DDW_86974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0550" y="1949704"/>
            <a:ext cx="28194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gosdmesa.com/images/setup/athlete_swimming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0871" y="1949704"/>
            <a:ext cx="4008552" cy="346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7940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RUN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/>
              <a:t>He can fly above the houses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/>
              <a:t>He wakes up to run in the morning</a:t>
            </a:r>
          </a:p>
          <a:p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FLY</a:t>
            </a:r>
            <a:endParaRPr lang="es-MX" dirty="0"/>
          </a:p>
        </p:txBody>
      </p:sp>
      <p:pic>
        <p:nvPicPr>
          <p:cNvPr id="4098" name="Picture 2" descr="http://vanamonde.net/blog/wp-content/uploads/2011/09/superman_fl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9299" y="2144542"/>
            <a:ext cx="5157787" cy="276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re15.deviantart.net/a03f/th/pre/i/2011/321/b/9/run_homer_run_by_linggarlitoz-d4gfs6h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0655" y="1646338"/>
            <a:ext cx="3179009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0557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1079" y="2618928"/>
            <a:ext cx="10515600" cy="1325563"/>
          </a:xfrm>
        </p:spPr>
        <p:txBody>
          <a:bodyPr/>
          <a:lstStyle/>
          <a:p>
            <a:pPr algn="ctr"/>
            <a:r>
              <a:rPr lang="es-MX" dirty="0" smtClean="0"/>
              <a:t>PARTS OF THE BODY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831006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HAND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/>
              <a:t>Her hair is brown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/>
              <a:t>My hand is small</a:t>
            </a:r>
          </a:p>
          <a:p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HAIR</a:t>
            </a:r>
            <a:endParaRPr lang="es-MX" dirty="0"/>
          </a:p>
        </p:txBody>
      </p:sp>
      <p:pic>
        <p:nvPicPr>
          <p:cNvPr id="5130" name="Picture 10" descr="http://caniemoji.com/wp-content/uploads/2014/01/apple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3806" y="2238670"/>
            <a:ext cx="2883839" cy="288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data.whicdn.com/images/144026781/lar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6595" y="2343955"/>
            <a:ext cx="3042754" cy="306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1316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SHOULDER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/>
              <a:t>He hist my arm playing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She cries in her sholder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ARM</a:t>
            </a:r>
            <a:endParaRPr lang="es-MX" dirty="0"/>
          </a:p>
        </p:txBody>
      </p:sp>
      <p:pic>
        <p:nvPicPr>
          <p:cNvPr id="6146" name="Picture 2" descr="http://www.publimetro.com.mx/_internal/gxml!0/2qijkhn0ctpwx8acoz5fxkpvtmr4nbh$8zdr5p1djgtqpkrb0631jwpqz1lk59m/captura-de-pantalla-2015-05-12-a-las-12-10-23.jpe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448" b="9257"/>
          <a:stretch/>
        </p:blipFill>
        <p:spPr bwMode="auto">
          <a:xfrm>
            <a:off x="1523157" y="1962682"/>
            <a:ext cx="3460968" cy="33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longlevenschiro.com/wp-content/uploads/2014/04/shoulder-man-landscap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1608" y="2818733"/>
            <a:ext cx="4233214" cy="17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2948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FOREHEAD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She screams in my ear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The teacher out a star on my forehead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EAR</a:t>
            </a:r>
            <a:endParaRPr lang="es-MX" dirty="0"/>
          </a:p>
        </p:txBody>
      </p:sp>
      <p:pic>
        <p:nvPicPr>
          <p:cNvPr id="2050" name="Picture 2" descr="http://emojipedia-us.s3.amazonaws.com/cache/28/fd/28fd23bbadd1a7d565e90bacfd54aa9a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0057" y="2306087"/>
            <a:ext cx="2794973" cy="279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.slidesharecdn.com/partesdelcuerpo-110923101039-phpapp01/95/partes-del-cuerpo-6-728.jpg?cb=131677303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7099" y="1257369"/>
            <a:ext cx="5682797" cy="426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2096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MOUTH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She has pretty brown eyes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She has a pink mouth because of her lipstick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EYE</a:t>
            </a:r>
            <a:endParaRPr lang="es-MX" dirty="0"/>
          </a:p>
        </p:txBody>
      </p:sp>
      <p:pic>
        <p:nvPicPr>
          <p:cNvPr id="3074" name="Picture 2" descr="http://pix.iemoji.com/images/emoji/apple/ios-9/256/eyes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7056" y="1933636"/>
            <a:ext cx="3339642" cy="333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.shopify.com/s/files/1/1061/1924/files/Lips_Emoji.png?989892274970695721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1804" y="1588691"/>
            <a:ext cx="3684587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7457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HEAD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Her fingers are too small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She has her hand on her head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FINGERS</a:t>
            </a:r>
            <a:endParaRPr lang="es-MX" dirty="0"/>
          </a:p>
        </p:txBody>
      </p:sp>
      <p:pic>
        <p:nvPicPr>
          <p:cNvPr id="4098" name="Picture 2" descr="https://s-media-cache-ak0.pinimg.com/236x/29/f5/2c/29f52c4d06d8e9bddb1c961f52075e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3031" y="2030210"/>
            <a:ext cx="3270787" cy="324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://us.cdn01.mundotkm.com/2015/09/1437167221-syn-cos-1437151756-scalp-massage1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950" r="29351" b="4613"/>
          <a:stretch/>
        </p:blipFill>
        <p:spPr bwMode="auto">
          <a:xfrm>
            <a:off x="7200413" y="1646338"/>
            <a:ext cx="3126762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039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CHEST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She has a beautiful necklace on her neck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He has a big chest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NECK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52282" y="1959180"/>
            <a:ext cx="3024943" cy="302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gustavosordo.com/wp-content/uploads/2015/05/pecho-hombre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1835" y="1855735"/>
            <a:ext cx="3368385" cy="312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6401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71155" y="872087"/>
            <a:ext cx="8843555" cy="157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UNIVERSIDAD AUTÓNOMA DEL ESTADO DE MÉXICO </a:t>
            </a:r>
            <a:br>
              <a:rPr lang="es-MX" sz="2400" dirty="0" smtClean="0"/>
            </a:br>
            <a:r>
              <a:rPr lang="es-MX" sz="2400" dirty="0" smtClean="0"/>
              <a:t>SECRETARIA DE DOCENCIA</a:t>
            </a:r>
          </a:p>
          <a:p>
            <a:pPr algn="ctr"/>
            <a:r>
              <a:rPr lang="es-MX" sz="2400" dirty="0" smtClean="0"/>
              <a:t>PLANTEL “LIC.ADOLFO LÓPEZ MATEOS DE LA ESCUELA PREPARATORIA”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4674870" y="2617317"/>
            <a:ext cx="14590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smtClean="0"/>
              <a:t>Inglés 1</a:t>
            </a:r>
            <a:endParaRPr lang="es-MX" sz="3200" dirty="0"/>
          </a:p>
        </p:txBody>
      </p:sp>
      <p:sp>
        <p:nvSpPr>
          <p:cNvPr id="7" name="6 Rectángulo"/>
          <p:cNvSpPr/>
          <p:nvPr/>
        </p:nvSpPr>
        <p:spPr>
          <a:xfrm>
            <a:off x="3239590" y="3414151"/>
            <a:ext cx="42323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Segundo semestre</a:t>
            </a:r>
          </a:p>
          <a:p>
            <a:pPr algn="ctr"/>
            <a:r>
              <a:rPr lang="es-MX" sz="2000" dirty="0" smtClean="0"/>
              <a:t>Créditos: 7  </a:t>
            </a:r>
          </a:p>
          <a:p>
            <a:pPr algn="ctr"/>
            <a:r>
              <a:rPr lang="es-MX" sz="2000" dirty="0" smtClean="0"/>
              <a:t>Horas teóricas:2 </a:t>
            </a:r>
          </a:p>
          <a:p>
            <a:pPr algn="ctr"/>
            <a:r>
              <a:rPr lang="es-MX" sz="2000" dirty="0" smtClean="0"/>
              <a:t>Hora prácticas:3</a:t>
            </a:r>
            <a:endParaRPr lang="es-MX" sz="2000" dirty="0"/>
          </a:p>
        </p:txBody>
      </p:sp>
      <p:sp>
        <p:nvSpPr>
          <p:cNvPr id="8" name="7 Rectángulo"/>
          <p:cNvSpPr/>
          <p:nvPr/>
        </p:nvSpPr>
        <p:spPr>
          <a:xfrm>
            <a:off x="2597875" y="5033946"/>
            <a:ext cx="649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Elaborado por: </a:t>
            </a:r>
            <a:r>
              <a:rPr lang="es-MX" sz="2400" dirty="0" err="1" smtClean="0"/>
              <a:t>M.en.Ed.Susana</a:t>
            </a:r>
            <a:r>
              <a:rPr lang="es-MX" sz="2400" dirty="0" smtClean="0"/>
              <a:t> Sánchez Bastida </a:t>
            </a:r>
            <a:endParaRPr lang="es-MX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STOMACH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He can carry a big box on his back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He hits him on his stomach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BACK</a:t>
            </a:r>
            <a:endParaRPr lang="es-MX" dirty="0"/>
          </a:p>
        </p:txBody>
      </p:sp>
      <p:pic>
        <p:nvPicPr>
          <p:cNvPr id="7170" name="Picture 2" descr="http://hairfreelife.com/wp-content/uploads/2014/10/man_back_shoulder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11" y="1894909"/>
            <a:ext cx="3446160" cy="326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paleoleap.com/wp-content/uploads/2014/05/upset-stomach-s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7892" y="2202366"/>
            <a:ext cx="3070817" cy="307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0233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r>
              <a:rPr lang="es-MX" dirty="0" smtClean="0"/>
              <a:t>LEG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The dog bits his knee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 smtClean="0"/>
              <a:t>He brooks his leg doing skateboarding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KNEE</a:t>
            </a:r>
            <a:endParaRPr lang="es-MX" dirty="0"/>
          </a:p>
        </p:txBody>
      </p:sp>
      <p:pic>
        <p:nvPicPr>
          <p:cNvPr id="8194" name="Picture 2" descr="http://www.srqspine.com/wp-content/uploads/2013/07/knee-pai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5038" y="1683798"/>
            <a:ext cx="2990021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dn5.dibujos.net/dibujos/pintados/2012006/52481c3febb014d9dfd4c251883df3c3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5068" y="1721259"/>
            <a:ext cx="3958971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743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 smtClean="0"/>
              <a:t>My foot is too big</a:t>
            </a:r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FOOT</a:t>
            </a:r>
            <a:endParaRPr lang="es-MX" dirty="0"/>
          </a:p>
        </p:txBody>
      </p:sp>
      <p:pic>
        <p:nvPicPr>
          <p:cNvPr id="9218" name="Picture 2" descr="http://www.coachrobbrogers.com/wp-content/uploads/2011/11/foot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1148" y="1589088"/>
            <a:ext cx="3789316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dizofyq6y2cqx.cloudfront.net/troyesivan/tumblr/hdr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398"/>
          <a:stretch/>
        </p:blipFill>
        <p:spPr bwMode="auto">
          <a:xfrm>
            <a:off x="6473536" y="1191827"/>
            <a:ext cx="4681086" cy="421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7356764" y="644236"/>
            <a:ext cx="2930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+mj-lt"/>
              </a:rPr>
              <a:t>FACE</a:t>
            </a:r>
            <a:endParaRPr lang="es-MX" sz="4400" dirty="0">
              <a:latin typeface="+mj-lt"/>
            </a:endParaRPr>
          </a:p>
        </p:txBody>
      </p:sp>
      <p:sp>
        <p:nvSpPr>
          <p:cNvPr id="8" name="Marcador de texto 6"/>
          <p:cNvSpPr>
            <a:spLocks noGrp="1"/>
          </p:cNvSpPr>
          <p:nvPr>
            <p:ph type="body" idx="1"/>
          </p:nvPr>
        </p:nvSpPr>
        <p:spPr>
          <a:xfrm>
            <a:off x="5996835" y="5405846"/>
            <a:ext cx="5157787" cy="823912"/>
          </a:xfrm>
        </p:spPr>
        <p:txBody>
          <a:bodyPr/>
          <a:lstStyle/>
          <a:p>
            <a:r>
              <a:rPr lang="es-MX" dirty="0" err="1" smtClean="0"/>
              <a:t>His</a:t>
            </a:r>
            <a:r>
              <a:rPr lang="es-MX" dirty="0" smtClean="0"/>
              <a:t> </a:t>
            </a:r>
            <a:r>
              <a:rPr lang="es-MX" dirty="0" err="1" smtClean="0"/>
              <a:t>face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pretty</a:t>
            </a:r>
            <a:r>
              <a:rPr lang="es-MX" dirty="0" smtClean="0"/>
              <a:t> </a:t>
            </a:r>
            <a:r>
              <a:rPr lang="es-MX" dirty="0" err="1" smtClean="0"/>
              <a:t>thin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205037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7" y="642071"/>
            <a:ext cx="5157787" cy="823912"/>
          </a:xfrm>
        </p:spPr>
        <p:txBody>
          <a:bodyPr>
            <a:normAutofit/>
          </a:bodyPr>
          <a:lstStyle/>
          <a:p>
            <a:r>
              <a:rPr lang="es-MX" sz="4400" b="0" dirty="0" smtClean="0">
                <a:latin typeface="+mj-lt"/>
              </a:rPr>
              <a:t>NOSE</a:t>
            </a:r>
            <a:endParaRPr lang="es-MX" sz="4400" b="0" dirty="0">
              <a:latin typeface="+mj-lt"/>
            </a:endParaRPr>
          </a:p>
        </p:txBody>
      </p:sp>
      <p:pic>
        <p:nvPicPr>
          <p:cNvPr id="2050" name="Picture 2" descr="http://thumb7.shutterstock.com/display_pic_with_logo/690829/160403801/stock-vector-young-girl-suffering-from-quinsy-or-flu-or-any-other-virus-cold-1604038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4801" y="1892011"/>
            <a:ext cx="3758036" cy="319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1423555" y="5309755"/>
            <a:ext cx="457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/>
              <a:t>When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we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get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sick</a:t>
            </a:r>
            <a:r>
              <a:rPr lang="es-MX" sz="2400" b="1" dirty="0"/>
              <a:t> </a:t>
            </a:r>
            <a:r>
              <a:rPr lang="es-MX" sz="2400" b="1" dirty="0" smtClean="0"/>
              <a:t>of </a:t>
            </a:r>
            <a:r>
              <a:rPr lang="es-MX" sz="2400" b="1" dirty="0" err="1" smtClean="0"/>
              <a:t>flu</a:t>
            </a:r>
            <a:r>
              <a:rPr lang="es-MX" sz="2400" b="1" dirty="0" smtClean="0"/>
              <a:t>, </a:t>
            </a:r>
            <a:r>
              <a:rPr lang="es-MX" sz="2400" b="1" dirty="0" err="1" smtClean="0"/>
              <a:t>our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nose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turn</a:t>
            </a:r>
            <a:r>
              <a:rPr lang="es-MX" sz="2400" b="1" dirty="0" smtClean="0"/>
              <a:t> red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xmlns="" val="4155790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PHOTOGRAPHY</a:t>
            </a:r>
            <a:br>
              <a:rPr lang="es-MX" dirty="0" smtClean="0"/>
            </a:br>
            <a:r>
              <a:rPr lang="es-MX" sz="2800" dirty="0" err="1" smtClean="0"/>
              <a:t>Rambo</a:t>
            </a:r>
            <a:r>
              <a:rPr lang="es-MX" sz="2800" dirty="0" smtClean="0"/>
              <a:t> </a:t>
            </a:r>
            <a:r>
              <a:rPr lang="es-MX" sz="2800" dirty="0" err="1" smtClean="0"/>
              <a:t>took</a:t>
            </a:r>
            <a:r>
              <a:rPr lang="es-MX" sz="2800" dirty="0" smtClean="0"/>
              <a:t> a </a:t>
            </a:r>
            <a:r>
              <a:rPr lang="es-MX" sz="2800" dirty="0" err="1" smtClean="0"/>
              <a:t>photography</a:t>
            </a:r>
            <a:r>
              <a:rPr lang="es-MX" sz="2800" dirty="0" smtClean="0"/>
              <a:t> </a:t>
            </a:r>
            <a:endParaRPr lang="es-MX" sz="2800" dirty="0"/>
          </a:p>
        </p:txBody>
      </p:sp>
      <p:pic>
        <p:nvPicPr>
          <p:cNvPr id="9" name="8 Marcador de contenido" descr="http://i.imgur.com/giLmsgp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983" y="2038350"/>
            <a:ext cx="8618035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161997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DANCE</a:t>
            </a:r>
            <a:br>
              <a:rPr lang="es-MX" dirty="0"/>
            </a:br>
            <a:r>
              <a:rPr lang="es-MX" sz="2800" dirty="0" smtClean="0"/>
              <a:t>I </a:t>
            </a:r>
            <a:r>
              <a:rPr lang="es-MX" sz="2800" dirty="0" err="1"/>
              <a:t>like</a:t>
            </a:r>
            <a:r>
              <a:rPr lang="es-MX" sz="2800" dirty="0"/>
              <a:t> to dance</a:t>
            </a:r>
          </a:p>
        </p:txBody>
      </p:sp>
      <p:pic>
        <p:nvPicPr>
          <p:cNvPr id="4" name="3 Marcador de contenido" descr="http://blogs.uoregon.edu/taramaerckleinaad/files/2015/03/IDA-Logo_full-2cdenil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1988840"/>
            <a:ext cx="9128855" cy="4000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54005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JOIN</a:t>
            </a:r>
            <a:br>
              <a:rPr lang="es-MX" dirty="0" smtClean="0"/>
            </a:br>
            <a:r>
              <a:rPr lang="en-US" sz="2800" dirty="0"/>
              <a:t>All people need to join a group</a:t>
            </a:r>
            <a:endParaRPr lang="es-MX" sz="2800" dirty="0"/>
          </a:p>
        </p:txBody>
      </p:sp>
      <p:pic>
        <p:nvPicPr>
          <p:cNvPr id="4" name="3 Marcador de contenido" descr="http://musicbydesign.com/wp-content/uploads/2013/08/JoinOurTeam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744" y="2038350"/>
            <a:ext cx="7024512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80444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STEP</a:t>
            </a:r>
            <a:br>
              <a:rPr lang="es-MX" dirty="0" smtClean="0"/>
            </a:br>
            <a:r>
              <a:rPr lang="en-US" sz="2800" dirty="0" smtClean="0"/>
              <a:t>I </a:t>
            </a:r>
            <a:r>
              <a:rPr lang="en-US" sz="2800" dirty="0"/>
              <a:t>need to take more steps to grow in my work</a:t>
            </a:r>
            <a:endParaRPr lang="es-MX" sz="2800" dirty="0"/>
          </a:p>
        </p:txBody>
      </p:sp>
      <p:pic>
        <p:nvPicPr>
          <p:cNvPr id="4" name="3 Marcador de contenido" descr="http://www.careerealism.com/wp-content/uploads/2010/03/4-steps-networking-leve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132856"/>
            <a:ext cx="8544949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93905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9403" y="404664"/>
            <a:ext cx="10721920" cy="1442674"/>
          </a:xfrm>
        </p:spPr>
        <p:txBody>
          <a:bodyPr/>
          <a:lstStyle/>
          <a:p>
            <a:r>
              <a:rPr lang="es-MX" dirty="0" smtClean="0"/>
              <a:t>LEARN</a:t>
            </a:r>
            <a:br>
              <a:rPr lang="es-MX" dirty="0" smtClean="0"/>
            </a:br>
            <a:r>
              <a:rPr lang="es-MX" sz="2800" dirty="0" smtClean="0"/>
              <a:t>I </a:t>
            </a:r>
            <a:r>
              <a:rPr lang="es-MX" sz="2800" dirty="0" err="1" smtClean="0"/>
              <a:t>like</a:t>
            </a:r>
            <a:r>
              <a:rPr lang="es-MX" sz="2800" dirty="0" smtClean="0"/>
              <a:t> </a:t>
            </a:r>
            <a:r>
              <a:rPr lang="es-MX" sz="2800" dirty="0" err="1" smtClean="0"/>
              <a:t>learn</a:t>
            </a:r>
            <a:r>
              <a:rPr lang="es-MX" sz="2800" dirty="0" smtClean="0"/>
              <a:t> new </a:t>
            </a:r>
            <a:r>
              <a:rPr lang="es-MX" sz="2800" dirty="0" err="1" smtClean="0"/>
              <a:t>things</a:t>
            </a:r>
            <a:r>
              <a:rPr lang="es-MX" sz="2800" dirty="0" smtClean="0"/>
              <a:t> </a:t>
            </a:r>
            <a:r>
              <a:rPr lang="es-MX" sz="2800" dirty="0" err="1" smtClean="0"/>
              <a:t>all</a:t>
            </a:r>
            <a:r>
              <a:rPr lang="es-MX" sz="2800" dirty="0" smtClean="0"/>
              <a:t> te time </a:t>
            </a:r>
            <a:endParaRPr lang="es-MX" sz="2800" dirty="0"/>
          </a:p>
        </p:txBody>
      </p:sp>
      <p:pic>
        <p:nvPicPr>
          <p:cNvPr id="4" name="3 Marcador de contenido" descr="http://assets4.bigthink.com/system/idea_thumbnails/57418/primary/Learning-how-to-learn.jpg?141926086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679" y="2038350"/>
            <a:ext cx="9370643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44326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MEET</a:t>
            </a:r>
            <a:br>
              <a:rPr lang="es-MX" dirty="0" smtClean="0"/>
            </a:br>
            <a:r>
              <a:rPr lang="es-MX" sz="2800" dirty="0" err="1" smtClean="0"/>
              <a:t>Nice</a:t>
            </a:r>
            <a:r>
              <a:rPr lang="es-MX" sz="2800" dirty="0" smtClean="0"/>
              <a:t> to </a:t>
            </a:r>
            <a:r>
              <a:rPr lang="es-MX" sz="2800" dirty="0" err="1" smtClean="0"/>
              <a:t>meet</a:t>
            </a:r>
            <a:r>
              <a:rPr lang="es-MX" sz="2800" dirty="0" smtClean="0"/>
              <a:t> </a:t>
            </a:r>
            <a:r>
              <a:rPr lang="es-MX" sz="2800" dirty="0" err="1" smtClean="0"/>
              <a:t>you</a:t>
            </a:r>
            <a:r>
              <a:rPr lang="es-MX" sz="2800" dirty="0" smtClean="0"/>
              <a:t> Juan </a:t>
            </a:r>
            <a:endParaRPr lang="es-MX" sz="2800" dirty="0"/>
          </a:p>
        </p:txBody>
      </p:sp>
      <p:pic>
        <p:nvPicPr>
          <p:cNvPr id="4" name="3 Marcador de contenido" descr="http://www.reallyfreeclipart.com/art_files_02/imgs/school_days_001.g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120" y="2038350"/>
            <a:ext cx="5853760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19288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9817" y="534964"/>
            <a:ext cx="11273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PROPÓSITO GENERAL Emplea el idioma inglés de forma sencilla para satisfacer sus necesidades inmediatas de interacción, supervivencia o de relación con su entorno, por medio de expresiones cotidianas y representaciones lingüísticas básicas asociadas al contexto cultural y social en el que se desenvuelve. 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957942" y="1846112"/>
            <a:ext cx="8499567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Competencias de la dimensión 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dirty="0" smtClean="0"/>
              <a:t>Humana</a:t>
            </a:r>
            <a:r>
              <a:rPr lang="es-MX" dirty="0" smtClean="0"/>
              <a:t>. Formación personal social </a:t>
            </a:r>
            <a:r>
              <a:rPr lang="es-MX" dirty="0" smtClean="0"/>
              <a:t> </a:t>
            </a:r>
            <a:r>
              <a:rPr lang="es-MX" dirty="0" smtClean="0"/>
              <a:t>Manifiesta iniciativa, pro-actividad y liderazgo, dirigiendo su motivación y determinación al cumplimiento de sus metas, ya sean personales o establecidas en bien común, considerando su condición de juventud actual, así como su inserción en el campo laboral o en el nivel superior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 </a:t>
            </a:r>
            <a:endParaRPr lang="es-MX" dirty="0" smtClean="0"/>
          </a:p>
          <a:p>
            <a:pPr algn="just"/>
            <a:r>
              <a:rPr lang="es-MX" dirty="0" smtClean="0"/>
              <a:t>Intelectual</a:t>
            </a:r>
            <a:r>
              <a:rPr lang="es-MX" dirty="0" smtClean="0"/>
              <a:t>. Cultura-Ciencia-tecnología-humanidades. La que promueve el desarrollo de las siguientes competencias: Comunicación </a:t>
            </a:r>
            <a:r>
              <a:rPr lang="es-MX" dirty="0" smtClean="0"/>
              <a:t> </a:t>
            </a:r>
            <a:r>
              <a:rPr lang="es-MX" dirty="0" smtClean="0"/>
              <a:t>Se comunica de manera efectiva y correcta en uso de una legua distinta a la materna.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</a:t>
            </a:r>
            <a:r>
              <a:rPr lang="es-MX" dirty="0" smtClean="0"/>
              <a:t>. Compromiso social. Integración y aplicación responsable del saber.  Aplica los conocimientos adquiridos para interactuar eficazmente en el ámbito público para manifestar solidaridad e interés por resolver los problemas que afecten al entorno escolar e inmediato, considerando la reflexión crítica, creativa y el espíritu emprendedor.</a:t>
            </a:r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PLAY</a:t>
            </a:r>
            <a:br>
              <a:rPr lang="es-MX" dirty="0"/>
            </a:br>
            <a:r>
              <a:rPr lang="es-MX" dirty="0"/>
              <a:t>I </a:t>
            </a:r>
            <a:r>
              <a:rPr lang="es-MX" dirty="0" err="1"/>
              <a:t>play</a:t>
            </a:r>
            <a:r>
              <a:rPr lang="es-MX" dirty="0"/>
              <a:t> soccer</a:t>
            </a:r>
          </a:p>
        </p:txBody>
      </p:sp>
      <p:pic>
        <p:nvPicPr>
          <p:cNvPr id="4" name="3 Marcador de contenido" descr="http://wps.pearsonlongman.com/wps/media/objects/2587/2649271/images/tnf_u10_ex2_q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288" y="2038350"/>
            <a:ext cx="4557425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44092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VISIT</a:t>
            </a:r>
            <a:br>
              <a:rPr lang="es-MX" dirty="0" smtClean="0"/>
            </a:br>
            <a:r>
              <a:rPr lang="en-US" sz="2800" dirty="0" smtClean="0"/>
              <a:t>I </a:t>
            </a:r>
            <a:r>
              <a:rPr lang="en-US" sz="2800" dirty="0"/>
              <a:t>visit my boyfriend on weekends</a:t>
            </a:r>
            <a:endParaRPr lang="es-MX" sz="2800" dirty="0"/>
          </a:p>
        </p:txBody>
      </p:sp>
      <p:pic>
        <p:nvPicPr>
          <p:cNvPr id="4" name="3 Marcador de contenido" descr="http://previews.123rf.com/images/lenm/lenm0901/lenm090100071/4127738-Visitar-la-ni-a-con-un-amigo-Recorte-Ruta-Foto-de-archiv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23" y="2038350"/>
            <a:ext cx="3355555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312541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BEGINNER</a:t>
            </a:r>
            <a:br>
              <a:rPr lang="es-MX" dirty="0" smtClean="0"/>
            </a:br>
            <a:r>
              <a:rPr lang="en-US" sz="2800" dirty="0"/>
              <a:t>I am a beginner in the gym</a:t>
            </a:r>
            <a:endParaRPr lang="es-MX" sz="2800" dirty="0"/>
          </a:p>
        </p:txBody>
      </p:sp>
      <p:pic>
        <p:nvPicPr>
          <p:cNvPr id="4" name="3 Marcador de contenido" descr="http://usafitnessblog.com/wp-content/uploads/2014/10/rutina-principiantes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24" y="2038350"/>
            <a:ext cx="8451952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58274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COMPETITION</a:t>
            </a:r>
            <a:br>
              <a:rPr lang="es-MX" dirty="0" smtClean="0"/>
            </a:br>
            <a:r>
              <a:rPr lang="en-US" sz="2800" dirty="0" smtClean="0"/>
              <a:t>Tomorrow </a:t>
            </a:r>
            <a:r>
              <a:rPr lang="en-US" sz="2800" dirty="0"/>
              <a:t>I'll go to a competition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  <p:pic>
        <p:nvPicPr>
          <p:cNvPr id="4" name="3 Marcador de contenido" descr="http://thebigpie.net/wp-content/uploads/2015/12/Competition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0" y="2420888"/>
            <a:ext cx="8523435" cy="3280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43954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NEW</a:t>
            </a:r>
            <a:br>
              <a:rPr lang="es-MX" dirty="0" smtClean="0"/>
            </a:br>
            <a:r>
              <a:rPr lang="en-US" sz="2800" dirty="0"/>
              <a:t>I have a new car</a:t>
            </a:r>
            <a:endParaRPr lang="es-MX" sz="2800" dirty="0"/>
          </a:p>
        </p:txBody>
      </p:sp>
      <p:pic>
        <p:nvPicPr>
          <p:cNvPr id="5" name="4 Marcador de contenido" descr="https://s-media-cache-ak0.pinimg.com/236x/6a/2f/f4/6a2ff40aca5760da49abc5d1bb564c7c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2513807"/>
            <a:ext cx="2997200" cy="3000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460603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WRITE</a:t>
            </a:r>
            <a:br>
              <a:rPr lang="es-MX" dirty="0" smtClean="0"/>
            </a:br>
            <a:r>
              <a:rPr lang="en-US" sz="2800" dirty="0"/>
              <a:t>I need to write my homework</a:t>
            </a:r>
            <a:endParaRPr lang="es-MX" sz="2800" dirty="0"/>
          </a:p>
        </p:txBody>
      </p:sp>
      <p:pic>
        <p:nvPicPr>
          <p:cNvPr id="4" name="3 Marcador de contenido" descr="http://www.wnd.com/files/2014/06/Writing-A-Letter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533" y="2038350"/>
            <a:ext cx="7896935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806016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READ</a:t>
            </a:r>
            <a:br>
              <a:rPr lang="es-MX" dirty="0"/>
            </a:br>
            <a:r>
              <a:rPr lang="es-MX" sz="2800" dirty="0" err="1"/>
              <a:t>Jesus</a:t>
            </a:r>
            <a:r>
              <a:rPr lang="es-MX" sz="2800" dirty="0"/>
              <a:t> </a:t>
            </a:r>
            <a:r>
              <a:rPr lang="es-MX" sz="2800" dirty="0" err="1"/>
              <a:t>read</a:t>
            </a:r>
            <a:r>
              <a:rPr lang="es-MX" sz="2800" dirty="0"/>
              <a:t> </a:t>
            </a:r>
            <a:r>
              <a:rPr lang="es-MX" sz="2800" dirty="0" err="1"/>
              <a:t>many</a:t>
            </a:r>
            <a:r>
              <a:rPr lang="es-MX" sz="2800" dirty="0"/>
              <a:t> </a:t>
            </a:r>
            <a:r>
              <a:rPr lang="es-MX" sz="2800" dirty="0" err="1"/>
              <a:t>books</a:t>
            </a:r>
            <a:endParaRPr lang="es-MX" sz="2800" dirty="0"/>
          </a:p>
        </p:txBody>
      </p:sp>
      <p:pic>
        <p:nvPicPr>
          <p:cNvPr id="4" name="3 Marcador de contenido" descr="http://www.auburn.edu/academic/education/reading_genie/navig/read.g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526" y="2038350"/>
            <a:ext cx="6550949" cy="395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02760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ct val="27500"/>
            </a:pPr>
            <a:r>
              <a:rPr lang="x-none">
                <a:latin typeface="Arial"/>
                <a:ea typeface="Arial"/>
                <a:cs typeface="Arial"/>
                <a:sym typeface="Arial"/>
              </a:rPr>
              <a:t>Dancing</a:t>
            </a:r>
          </a:p>
          <a:p>
            <a:pPr>
              <a:spcBef>
                <a:spcPts val="0"/>
              </a:spcBef>
            </a:pPr>
            <a:endParaRPr dirty="0"/>
          </a:p>
        </p:txBody>
      </p:sp>
      <p:pic>
        <p:nvPicPr>
          <p:cNvPr id="115" name="Shape 115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274834" y="1747268"/>
            <a:ext cx="4957033" cy="2557833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/>
        </p:nvSpPr>
        <p:spPr>
          <a:xfrm>
            <a:off x="2308067" y="4453200"/>
            <a:ext cx="7915200" cy="1140400"/>
          </a:xfrm>
          <a:prstGeom prst="rect">
            <a:avLst/>
          </a:prstGeom>
          <a:noFill/>
          <a:ln>
            <a:noFill/>
          </a:ln>
        </p:spPr>
        <p:txBody>
          <a:bodyPr lIns="121897" tIns="121897" rIns="121897" bIns="121897" anchor="t" anchorCtr="0">
            <a:noAutofit/>
          </a:bodyPr>
          <a:lstStyle/>
          <a:p>
            <a:pPr marL="609585" indent="-304792"/>
            <a:r>
              <a:rPr lang="x-none"/>
              <a:t>You can see a lot of people dancing at a party.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x-none"/>
              <a:t> Reading</a:t>
            </a:r>
          </a:p>
        </p:txBody>
      </p:sp>
      <p:pic>
        <p:nvPicPr>
          <p:cNvPr id="136" name="Shape 136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609600" y="2249434"/>
            <a:ext cx="4350499" cy="2420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/>
          <p:nvPr/>
        </p:nvSpPr>
        <p:spPr>
          <a:xfrm>
            <a:off x="2294500" y="5009867"/>
            <a:ext cx="9096400" cy="882400"/>
          </a:xfrm>
          <a:prstGeom prst="rect">
            <a:avLst/>
          </a:prstGeom>
          <a:noFill/>
          <a:ln>
            <a:noFill/>
          </a:ln>
        </p:spPr>
        <p:txBody>
          <a:bodyPr lIns="121897" tIns="121897" rIns="121897" bIns="121897" anchor="t" anchorCtr="0">
            <a:noAutofit/>
          </a:bodyPr>
          <a:lstStyle/>
          <a:p>
            <a:r>
              <a:rPr lang="x-none" smtClean="0"/>
              <a:t>Reading </a:t>
            </a:r>
            <a:r>
              <a:rPr lang="x-none"/>
              <a:t>is a great way to spend a rainy day at home, you can read your favourite books all day!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x-none"/>
              <a:t>Drawing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609601" y="2249433"/>
            <a:ext cx="4644633" cy="2706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2620333" y="5240667"/>
            <a:ext cx="8621600" cy="665200"/>
          </a:xfrm>
          <a:prstGeom prst="rect">
            <a:avLst/>
          </a:prstGeom>
          <a:noFill/>
          <a:ln>
            <a:noFill/>
          </a:ln>
        </p:spPr>
        <p:txBody>
          <a:bodyPr lIns="121897" tIns="121897" rIns="121897" bIns="121897" anchor="t" anchorCtr="0">
            <a:noAutofit/>
          </a:bodyPr>
          <a:lstStyle/>
          <a:p>
            <a:r>
              <a:rPr lang="x-none" smtClean="0"/>
              <a:t>Drawing </a:t>
            </a:r>
            <a:r>
              <a:rPr lang="x-none"/>
              <a:t>is a way to feel more relaxed, if you like it of course.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prism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Comunicación Básica 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10 </a:t>
            </a:r>
            <a:r>
              <a:rPr lang="es-MX" dirty="0" smtClean="0"/>
              <a:t>Identifica e interpreta la idea general y posible desarrollo de un mensaje oral o escrito en una segunda lengua, recurriendo a conocimientos previos, elementos no verbales y contexto cultural. </a:t>
            </a:r>
            <a:endParaRPr lang="es-MX" dirty="0" smtClean="0"/>
          </a:p>
          <a:p>
            <a:pPr>
              <a:buNone/>
            </a:pPr>
            <a:r>
              <a:rPr lang="es-MX" dirty="0" smtClean="0"/>
              <a:t>11</a:t>
            </a:r>
            <a:r>
              <a:rPr lang="es-MX" dirty="0" smtClean="0"/>
              <a:t>. Se comunica en una lengua extranjera mediante un discurso lógico, oral o escrito, congruente con la situación comunicativa. Extendida </a:t>
            </a:r>
            <a:endParaRPr lang="es-MX" dirty="0" smtClean="0"/>
          </a:p>
          <a:p>
            <a:pPr>
              <a:buNone/>
            </a:pPr>
            <a:r>
              <a:rPr lang="es-MX" dirty="0" smtClean="0"/>
              <a:t>9</a:t>
            </a:r>
            <a:r>
              <a:rPr lang="es-MX" dirty="0" smtClean="0"/>
              <a:t>. Trasmite mensajes en una segunda lengua o lengua extranjera atendiéndolas características de contextos socioculturales diferentes.</a:t>
            </a:r>
            <a:endParaRPr lang="es-MX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x-none"/>
              <a:t>Cycling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487400" y="2209800"/>
            <a:ext cx="5147000" cy="2813632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2593167" y="5240633"/>
            <a:ext cx="9123600" cy="746800"/>
          </a:xfrm>
          <a:prstGeom prst="rect">
            <a:avLst/>
          </a:prstGeom>
          <a:noFill/>
          <a:ln>
            <a:noFill/>
          </a:ln>
        </p:spPr>
        <p:txBody>
          <a:bodyPr lIns="121897" tIns="121897" rIns="121897" bIns="121897" anchor="t" anchorCtr="0">
            <a:noAutofit/>
          </a:bodyPr>
          <a:lstStyle/>
          <a:p>
            <a:r>
              <a:rPr lang="x-none" smtClean="0"/>
              <a:t>There </a:t>
            </a:r>
            <a:r>
              <a:rPr lang="x-none"/>
              <a:t>is a special kind of cycling for handicapped people.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x-none"/>
              <a:t>Swimming</a:t>
            </a:r>
          </a:p>
        </p:txBody>
      </p:sp>
      <p:pic>
        <p:nvPicPr>
          <p:cNvPr id="164" name="Shape 164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312268" y="2308057"/>
            <a:ext cx="5051697" cy="213043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1765000" y="4901233"/>
            <a:ext cx="9558000" cy="774000"/>
          </a:xfrm>
          <a:prstGeom prst="rect">
            <a:avLst/>
          </a:prstGeom>
          <a:noFill/>
          <a:ln>
            <a:noFill/>
          </a:ln>
        </p:spPr>
        <p:txBody>
          <a:bodyPr lIns="121897" tIns="121897" rIns="121897" bIns="121897" anchor="t" anchorCtr="0">
            <a:noAutofit/>
          </a:bodyPr>
          <a:lstStyle/>
          <a:p>
            <a:r>
              <a:rPr lang="x-none" smtClean="0"/>
              <a:t>Swimming </a:t>
            </a:r>
            <a:r>
              <a:rPr lang="x-none"/>
              <a:t>is a great way to exercise your whole body.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Dance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2919" y="2036618"/>
            <a:ext cx="9784080" cy="4181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I </a:t>
            </a:r>
            <a:r>
              <a:rPr lang="es-MX" sz="3200" dirty="0" err="1" smtClean="0"/>
              <a:t>love</a:t>
            </a:r>
            <a:r>
              <a:rPr lang="es-MX" sz="3200" dirty="0" smtClean="0"/>
              <a:t> </a:t>
            </a:r>
            <a:r>
              <a:rPr lang="es-MX" sz="3200" dirty="0" err="1" smtClean="0"/>
              <a:t>to</a:t>
            </a:r>
            <a:r>
              <a:rPr lang="es-MX" sz="3200" dirty="0" smtClean="0"/>
              <a:t> dance in </a:t>
            </a:r>
            <a:r>
              <a:rPr lang="es-MX" sz="3200" dirty="0" err="1" smtClean="0"/>
              <a:t>the</a:t>
            </a:r>
            <a:r>
              <a:rPr lang="es-MX" sz="3200" dirty="0" smtClean="0"/>
              <a:t> club.</a:t>
            </a:r>
            <a:endParaRPr lang="es-MX" sz="3200" dirty="0"/>
          </a:p>
        </p:txBody>
      </p:sp>
      <p:pic>
        <p:nvPicPr>
          <p:cNvPr id="2050" name="Picture 2" descr="http://previews.123rf.com/images/ginosphotos/ginosphotos1110/ginosphotos111000036/10763894-Joven-pareja-bailando-baile-aislada-sobre-fondo-blanco-Foto-de-archi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659" y="2558267"/>
            <a:ext cx="3059432" cy="38633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047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meet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err="1" smtClean="0"/>
              <a:t>We</a:t>
            </a:r>
            <a:r>
              <a:rPr lang="es-MX" sz="3200" dirty="0" smtClean="0"/>
              <a:t> </a:t>
            </a:r>
            <a:r>
              <a:rPr lang="es-MX" sz="3200" dirty="0" err="1" smtClean="0"/>
              <a:t>meet</a:t>
            </a:r>
            <a:r>
              <a:rPr lang="es-MX" sz="3200" dirty="0" smtClean="0"/>
              <a:t> </a:t>
            </a:r>
            <a:r>
              <a:rPr lang="es-MX" sz="3200" dirty="0" err="1" smtClean="0"/>
              <a:t>every</a:t>
            </a:r>
            <a:r>
              <a:rPr lang="es-MX" sz="3200" dirty="0" smtClean="0"/>
              <a:t> </a:t>
            </a:r>
            <a:r>
              <a:rPr lang="es-MX" sz="3200" dirty="0" err="1" smtClean="0"/>
              <a:t>Saturday</a:t>
            </a:r>
            <a:r>
              <a:rPr lang="es-MX" sz="3200" dirty="0" smtClean="0"/>
              <a:t> at </a:t>
            </a:r>
            <a:r>
              <a:rPr lang="es-MX" sz="3200" dirty="0" err="1" smtClean="0"/>
              <a:t>five</a:t>
            </a:r>
            <a:r>
              <a:rPr lang="es-MX" sz="3200" dirty="0" smtClean="0"/>
              <a:t> o’ </a:t>
            </a:r>
            <a:r>
              <a:rPr lang="es-MX" sz="3200" dirty="0" err="1" smtClean="0"/>
              <a:t>clock</a:t>
            </a:r>
            <a:r>
              <a:rPr lang="es-MX" sz="3200" dirty="0" smtClean="0"/>
              <a:t> in </a:t>
            </a:r>
            <a:r>
              <a:rPr lang="es-MX" sz="3200" dirty="0" err="1" smtClean="0"/>
              <a:t>my</a:t>
            </a:r>
            <a:r>
              <a:rPr lang="es-MX" sz="3200" dirty="0" smtClean="0"/>
              <a:t> </a:t>
            </a:r>
            <a:r>
              <a:rPr lang="es-MX" sz="3200" dirty="0" err="1" smtClean="0"/>
              <a:t>house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pic>
        <p:nvPicPr>
          <p:cNvPr id="3074" name="Picture 2" descr="http://2.bp.blogspot.com/_OFEVjgGaKr0/TJu0PgCOV1I/AAAAAAAADRk/8BoxfKta9Qc/s1600/Mi+cumpleanos+con+LA+CASA+de+Espanol+2010+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52" y="3114604"/>
            <a:ext cx="4429413" cy="332206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522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learn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err="1" smtClean="0"/>
              <a:t>Everyday</a:t>
            </a:r>
            <a:r>
              <a:rPr lang="es-MX" sz="3200" dirty="0" smtClean="0"/>
              <a:t> I </a:t>
            </a:r>
            <a:r>
              <a:rPr lang="es-MX" sz="3200" dirty="0" err="1" smtClean="0"/>
              <a:t>learn</a:t>
            </a:r>
            <a:r>
              <a:rPr lang="es-MX" sz="3200" dirty="0" smtClean="0"/>
              <a:t> new </a:t>
            </a:r>
            <a:r>
              <a:rPr lang="es-MX" sz="3200" dirty="0" err="1" smtClean="0"/>
              <a:t>rollerblading</a:t>
            </a:r>
            <a:r>
              <a:rPr lang="es-MX" sz="3200" dirty="0" smtClean="0"/>
              <a:t> </a:t>
            </a:r>
            <a:r>
              <a:rPr lang="es-MX" sz="3200" dirty="0" err="1" smtClean="0"/>
              <a:t>tricks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pic>
        <p:nvPicPr>
          <p:cNvPr id="6146" name="Picture 2" descr="http://i.ebayimg.com/00/s/NTY2WDg0OA==/z/kBoAAOSwQItT6OeD/$_32.JPG?set_id=880000500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410" y="3088343"/>
            <a:ext cx="5019098" cy="334832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8843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Come </a:t>
            </a:r>
            <a:r>
              <a:rPr lang="es-MX" sz="3200" dirty="0" err="1" smtClean="0"/>
              <a:t>to</a:t>
            </a:r>
            <a:r>
              <a:rPr lang="es-MX" sz="3200" dirty="0" smtClean="0"/>
              <a:t> </a:t>
            </a:r>
            <a:r>
              <a:rPr lang="es-MX" sz="3200" dirty="0" err="1" smtClean="0"/>
              <a:t>our</a:t>
            </a:r>
            <a:r>
              <a:rPr lang="es-MX" sz="3200" dirty="0" smtClean="0"/>
              <a:t> </a:t>
            </a:r>
            <a:r>
              <a:rPr lang="es-MX" sz="3200" dirty="0" err="1" smtClean="0"/>
              <a:t>football</a:t>
            </a:r>
            <a:r>
              <a:rPr lang="es-MX" sz="3200" dirty="0" smtClean="0"/>
              <a:t> club!</a:t>
            </a:r>
            <a:endParaRPr lang="es-MX" sz="3200" dirty="0"/>
          </a:p>
        </p:txBody>
      </p:sp>
      <p:pic>
        <p:nvPicPr>
          <p:cNvPr id="7174" name="Picture 6" descr="http://www.fondos7.net/wallpaper-original/wallpapers/pelota-de-futbol-9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696" y="3176335"/>
            <a:ext cx="5216525" cy="3260329"/>
          </a:xfrm>
          <a:prstGeom prst="rect">
            <a:avLst/>
          </a:prstGeom>
          <a:noFill/>
          <a:effectLst>
            <a:glow rad="228600">
              <a:srgbClr val="FF0000">
                <a:alpha val="40000"/>
              </a:srgb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636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Play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If You </a:t>
            </a:r>
            <a:r>
              <a:rPr lang="en-US" sz="3200" dirty="0"/>
              <a:t>play basketball everyday, </a:t>
            </a:r>
            <a:r>
              <a:rPr lang="en-US" sz="3200" dirty="0" smtClean="0"/>
              <a:t>You will </a:t>
            </a:r>
            <a:r>
              <a:rPr lang="en-US" sz="3200" dirty="0"/>
              <a:t>get </a:t>
            </a:r>
            <a:r>
              <a:rPr lang="en-US" sz="3200" dirty="0" smtClean="0"/>
              <a:t>fit.</a:t>
            </a:r>
            <a:endParaRPr lang="en-US" sz="32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8194" name="Picture 2" descr="http://static1.squarespace.com/static/53f2dfa1e4b0c2ebf749403a/t/548ce29ee4b0f59852103235/1418519199116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928" y="3511964"/>
            <a:ext cx="4832062" cy="2705956"/>
          </a:xfrm>
          <a:prstGeom prst="rect">
            <a:avLst/>
          </a:prstGeom>
          <a:noFill/>
          <a:effectLst>
            <a:glow rad="228600">
              <a:schemeClr val="accent3">
                <a:lumMod val="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275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forget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err="1" smtClean="0"/>
              <a:t>Don´t</a:t>
            </a:r>
            <a:r>
              <a:rPr lang="es-MX" sz="3200" dirty="0" smtClean="0"/>
              <a:t> </a:t>
            </a:r>
            <a:r>
              <a:rPr lang="es-MX" sz="3200" dirty="0" err="1" smtClean="0"/>
              <a:t>forget</a:t>
            </a:r>
            <a:r>
              <a:rPr lang="es-MX" sz="3200" dirty="0" smtClean="0"/>
              <a:t> </a:t>
            </a:r>
            <a:r>
              <a:rPr lang="es-MX" sz="3200" dirty="0" err="1" smtClean="0"/>
              <a:t>to</a:t>
            </a:r>
            <a:r>
              <a:rPr lang="es-MX" sz="3200" dirty="0" smtClean="0"/>
              <a:t> </a:t>
            </a:r>
            <a:r>
              <a:rPr lang="es-MX" sz="3200" dirty="0" err="1" smtClean="0"/>
              <a:t>tell</a:t>
            </a:r>
            <a:r>
              <a:rPr lang="es-MX" sz="3200" dirty="0" smtClean="0"/>
              <a:t> </a:t>
            </a:r>
            <a:r>
              <a:rPr lang="es-MX" sz="3200" dirty="0" err="1" smtClean="0"/>
              <a:t>your</a:t>
            </a:r>
            <a:r>
              <a:rPr lang="es-MX" sz="3200" dirty="0" smtClean="0"/>
              <a:t> </a:t>
            </a:r>
            <a:r>
              <a:rPr lang="es-MX" sz="3200" dirty="0" err="1" smtClean="0"/>
              <a:t>friends</a:t>
            </a:r>
            <a:r>
              <a:rPr lang="es-MX" sz="3200" dirty="0" smtClean="0"/>
              <a:t>!</a:t>
            </a:r>
            <a:endParaRPr lang="es-MX" sz="3200" dirty="0"/>
          </a:p>
        </p:txBody>
      </p:sp>
      <p:pic>
        <p:nvPicPr>
          <p:cNvPr id="9220" name="Picture 4" descr="https://s3.amazonaws.com/Proyectos_Fondeadora/updates_assets/ab64678a2a5c5c7502ca7203e67586d4ca478abc.jpg?14008661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683" y="474188"/>
            <a:ext cx="4791250" cy="26986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700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5840" y="927209"/>
            <a:ext cx="10280469" cy="231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345473" y="3722914"/>
            <a:ext cx="95489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Programa de la Asignatura de Inglés 1 Tercer semestre. Universidad Autónoma del estado de México. Secretaría de Docencia. 2015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smtClean="0"/>
              <a:t>Google </a:t>
            </a:r>
            <a:r>
              <a:rPr lang="es-ES" dirty="0" err="1" smtClean="0"/>
              <a:t>images</a:t>
            </a:r>
            <a:r>
              <a:rPr lang="es-ES" dirty="0" smtClean="0"/>
              <a:t>.</a:t>
            </a:r>
            <a:endParaRPr lang="es-ES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9452" y="470263"/>
            <a:ext cx="944444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Contenidos </a:t>
            </a:r>
            <a:r>
              <a:rPr lang="es-MX" dirty="0" smtClean="0"/>
              <a:t>programáticos</a:t>
            </a:r>
            <a:r>
              <a:rPr lang="es-MX" dirty="0" smtClean="0"/>
              <a:t> </a:t>
            </a:r>
            <a:r>
              <a:rPr lang="es-MX" dirty="0" smtClean="0"/>
              <a:t>Módulo  III </a:t>
            </a:r>
          </a:p>
          <a:p>
            <a:r>
              <a:rPr lang="es-MX" dirty="0" smtClean="0"/>
              <a:t>  Mi </a:t>
            </a:r>
            <a:r>
              <a:rPr lang="es-MX" dirty="0" smtClean="0"/>
              <a:t>entorno: casa, escuela y ciudad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Propósito: Asocia elementos de discurso, sencillos y rutinarios, ya sea en forma oral o escrita, sobre lo que puede hacer, lo que hay en el lugar en donde está, así como dar y solicitar indicaciones de cómo llegar a lugares y las tareas que realiza cada día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Dominios de aprendizaje : </a:t>
            </a:r>
          </a:p>
          <a:p>
            <a:endParaRPr lang="es-MX" dirty="0" smtClean="0"/>
          </a:p>
          <a:p>
            <a:r>
              <a:rPr lang="es-MX" dirty="0" smtClean="0"/>
              <a:t>VOCABULARIO </a:t>
            </a:r>
          </a:p>
          <a:p>
            <a:r>
              <a:rPr lang="es-MX" dirty="0" err="1" smtClean="0"/>
              <a:t>Verbs</a:t>
            </a:r>
            <a:r>
              <a:rPr lang="es-MX" dirty="0" smtClean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climb</a:t>
            </a:r>
            <a:r>
              <a:rPr lang="es-MX" dirty="0" smtClean="0"/>
              <a:t>, </a:t>
            </a:r>
            <a:r>
              <a:rPr lang="es-MX" dirty="0" err="1" smtClean="0"/>
              <a:t>dive</a:t>
            </a:r>
            <a:r>
              <a:rPr lang="es-MX" dirty="0" smtClean="0"/>
              <a:t>, </a:t>
            </a:r>
            <a:r>
              <a:rPr lang="es-MX" dirty="0" err="1" smtClean="0"/>
              <a:t>fall</a:t>
            </a:r>
            <a:r>
              <a:rPr lang="es-MX" dirty="0" smtClean="0"/>
              <a:t>, </a:t>
            </a:r>
            <a:r>
              <a:rPr lang="es-MX" dirty="0" err="1" smtClean="0"/>
              <a:t>play</a:t>
            </a:r>
            <a:r>
              <a:rPr lang="es-MX" dirty="0" smtClean="0"/>
              <a:t>, hit, </a:t>
            </a:r>
            <a:r>
              <a:rPr lang="es-MX" dirty="0" err="1" smtClean="0"/>
              <a:t>jump</a:t>
            </a:r>
            <a:r>
              <a:rPr lang="es-MX" dirty="0" smtClean="0"/>
              <a:t>, </a:t>
            </a:r>
            <a:r>
              <a:rPr lang="es-MX" dirty="0" err="1" smtClean="0"/>
              <a:t>run</a:t>
            </a:r>
            <a:r>
              <a:rPr lang="es-MX" dirty="0" smtClean="0"/>
              <a:t>, </a:t>
            </a:r>
            <a:r>
              <a:rPr lang="es-MX" dirty="0" err="1" smtClean="0"/>
              <a:t>swim</a:t>
            </a:r>
            <a:r>
              <a:rPr lang="es-MX" dirty="0" smtClean="0"/>
              <a:t>, </a:t>
            </a:r>
            <a:r>
              <a:rPr lang="es-MX" dirty="0" smtClean="0"/>
              <a:t>etcétera). 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Tema 2: Descripción de lo que las personas hacen en el momento que se les observa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VOCABULARIO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Verbs </a:t>
            </a:r>
            <a:r>
              <a:rPr lang="en-US" dirty="0" smtClean="0"/>
              <a:t>to express routines (get up, take a shower, go to school, do homework, have breakfast/lunch/dinner, surf the net, go to bed, do exercise, etcetera).  Verbs in gerund (dancing, working, eating, drinking, talking, etcetera).</a:t>
            </a:r>
            <a:endParaRPr lang="es-MX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Descripción de la actividad 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31074" y="2037805"/>
            <a:ext cx="10698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Como una actividad para consolidar los aprendizajes aprendidos en  los diversos módulos, se realiza la proyección de lo que llamamos “</a:t>
            </a:r>
            <a:r>
              <a:rPr lang="es-MX" dirty="0" err="1" smtClean="0"/>
              <a:t>picture</a:t>
            </a:r>
            <a:r>
              <a:rPr lang="es-MX" dirty="0" smtClean="0"/>
              <a:t> </a:t>
            </a:r>
            <a:r>
              <a:rPr lang="es-MX" dirty="0" err="1" smtClean="0"/>
              <a:t>dictionary</a:t>
            </a:r>
            <a:r>
              <a:rPr lang="es-MX" dirty="0" smtClean="0"/>
              <a:t>” , esta consiste  en proyectar las imágenes  representativas de un verbo o vocabulario en inglés y una oración en la que se ejemplifica su uso. </a:t>
            </a:r>
          </a:p>
          <a:p>
            <a:endParaRPr lang="es-MX" dirty="0" smtClean="0"/>
          </a:p>
          <a:p>
            <a:r>
              <a:rPr lang="es-MX" dirty="0" smtClean="0"/>
              <a:t>Los alumnos con distintos estilos de aprendizaje, pueden  visualizar  la información y la asimilarla  para llevarla a otros contextos más amplios, mediante la transformación de la las mismas  ya sea utilizando otro sujeto en la oración, cambiando el verbo de tiempo gramatical o transformando la oración de un sentido afirmativo a uno negativo y viceversa. </a:t>
            </a:r>
          </a:p>
          <a:p>
            <a:endParaRPr lang="es-MX" dirty="0" smtClean="0"/>
          </a:p>
          <a:p>
            <a:r>
              <a:rPr lang="es-MX" dirty="0" smtClean="0"/>
              <a:t>Al final de la clase algunos alumnos comparten sus oraciones con el resto de los alumnos. </a:t>
            </a:r>
          </a:p>
          <a:p>
            <a:endParaRPr lang="es-MX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36022" y="574766"/>
            <a:ext cx="8830491" cy="604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57462" y="2528888"/>
            <a:ext cx="72294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 smtClean="0"/>
              <a:t>ACTION VERBS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xmlns="" val="1443434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34894" y="282758"/>
            <a:ext cx="5257800" cy="1173364"/>
          </a:xfrm>
        </p:spPr>
        <p:txBody>
          <a:bodyPr/>
          <a:lstStyle/>
          <a:p>
            <a:pPr algn="ctr"/>
            <a:r>
              <a:rPr lang="es-MX" dirty="0" smtClean="0"/>
              <a:t>FALL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851460" y="5405846"/>
            <a:ext cx="5157787" cy="823912"/>
          </a:xfrm>
        </p:spPr>
        <p:txBody>
          <a:bodyPr/>
          <a:lstStyle/>
          <a:p>
            <a:r>
              <a:rPr lang="es-MX" dirty="0"/>
              <a:t>I can climb the rope in one minute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72200" y="5405846"/>
            <a:ext cx="5183188" cy="823912"/>
          </a:xfrm>
        </p:spPr>
        <p:txBody>
          <a:bodyPr/>
          <a:lstStyle/>
          <a:p>
            <a:r>
              <a:rPr lang="es-MX" dirty="0"/>
              <a:t>The young lady </a:t>
            </a:r>
            <a:r>
              <a:rPr lang="es-MX" dirty="0" smtClean="0"/>
              <a:t>falls </a:t>
            </a:r>
            <a:r>
              <a:rPr lang="es-MX" dirty="0"/>
              <a:t>from the mountain</a:t>
            </a:r>
          </a:p>
          <a:p>
            <a:endParaRPr lang="es-MX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749299" y="472974"/>
            <a:ext cx="5257800" cy="117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CLIMB</a:t>
            </a:r>
            <a:endParaRPr lang="es-MX" dirty="0"/>
          </a:p>
        </p:txBody>
      </p:sp>
      <p:pic>
        <p:nvPicPr>
          <p:cNvPr id="1026" name="Picture 2" descr="https://www.fitstream.com/images/bodyweight-training/bodyweight-exercises/rope-climb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1837" y="1721259"/>
            <a:ext cx="1857031" cy="368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ignette4.wikia.nocookie.net/totaldramaisland/images/8/8f/LeShawna_fall.png/revision/latest?cb=20131021141438&amp;path-prefix=es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6601" y="1894086"/>
            <a:ext cx="3855862" cy="305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6867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194</TotalTime>
  <Words>967</Words>
  <Application>Microsoft Office PowerPoint</Application>
  <PresentationFormat>Personalizado</PresentationFormat>
  <Paragraphs>141</Paragraphs>
  <Slides>48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Celestial</vt:lpstr>
      <vt:lpstr>Picture Dictionary </vt:lpstr>
      <vt:lpstr>Diapositiva 2</vt:lpstr>
      <vt:lpstr>Diapositiva 3</vt:lpstr>
      <vt:lpstr>COMPETENCIA DISCIPLINAR</vt:lpstr>
      <vt:lpstr>Diapositiva 5</vt:lpstr>
      <vt:lpstr>Descripción de la actividad </vt:lpstr>
      <vt:lpstr>Diapositiva 7</vt:lpstr>
      <vt:lpstr>Diapositiva 8</vt:lpstr>
      <vt:lpstr>FALL</vt:lpstr>
      <vt:lpstr>HIT</vt:lpstr>
      <vt:lpstr>SWIM</vt:lpstr>
      <vt:lpstr>RUN</vt:lpstr>
      <vt:lpstr>PARTS OF THE BODY</vt:lpstr>
      <vt:lpstr>HAND</vt:lpstr>
      <vt:lpstr>SHOULDER</vt:lpstr>
      <vt:lpstr>FOREHEAD</vt:lpstr>
      <vt:lpstr>MOUTH</vt:lpstr>
      <vt:lpstr>HEAD</vt:lpstr>
      <vt:lpstr>CHEST</vt:lpstr>
      <vt:lpstr>STOMACH</vt:lpstr>
      <vt:lpstr>LEG</vt:lpstr>
      <vt:lpstr>Diapositiva 22</vt:lpstr>
      <vt:lpstr>Diapositiva 23</vt:lpstr>
      <vt:lpstr>PHOTOGRAPHY Rambo took a photography </vt:lpstr>
      <vt:lpstr>DANCE I like to dance</vt:lpstr>
      <vt:lpstr>JOIN All people need to join a group</vt:lpstr>
      <vt:lpstr>STEP I need to take more steps to grow in my work</vt:lpstr>
      <vt:lpstr>LEARN I like learn new things all te time </vt:lpstr>
      <vt:lpstr>MEET Nice to meet you Juan </vt:lpstr>
      <vt:lpstr>PLAY I play soccer</vt:lpstr>
      <vt:lpstr>VISIT I visit my boyfriend on weekends</vt:lpstr>
      <vt:lpstr>BEGINNER I am a beginner in the gym</vt:lpstr>
      <vt:lpstr>  COMPETITION Tomorrow I'll go to a competition  </vt:lpstr>
      <vt:lpstr>NEW I have a new car</vt:lpstr>
      <vt:lpstr>WRITE I need to write my homework</vt:lpstr>
      <vt:lpstr>READ Jesus read many books</vt:lpstr>
      <vt:lpstr>Dancing </vt:lpstr>
      <vt:lpstr> Reading</vt:lpstr>
      <vt:lpstr>Drawing</vt:lpstr>
      <vt:lpstr>Cycling</vt:lpstr>
      <vt:lpstr>Swimming</vt:lpstr>
      <vt:lpstr>Dance </vt:lpstr>
      <vt:lpstr>meet</vt:lpstr>
      <vt:lpstr>learn</vt:lpstr>
      <vt:lpstr>Come</vt:lpstr>
      <vt:lpstr>Play</vt:lpstr>
      <vt:lpstr>Don’t forget</vt:lpstr>
      <vt:lpstr>Diapositiva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Dictionary</dc:title>
  <dc:creator>Montse Cera</dc:creator>
  <cp:lastModifiedBy>Susana Sanchez</cp:lastModifiedBy>
  <cp:revision>33</cp:revision>
  <dcterms:created xsi:type="dcterms:W3CDTF">2016-04-30T01:43:06Z</dcterms:created>
  <dcterms:modified xsi:type="dcterms:W3CDTF">2016-10-13T01:36:19Z</dcterms:modified>
</cp:coreProperties>
</file>