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726" r:id="rId2"/>
  </p:sldMasterIdLst>
  <p:notesMasterIdLst>
    <p:notesMasterId r:id="rId104"/>
  </p:notesMasterIdLst>
  <p:sldIdLst>
    <p:sldId id="258" r:id="rId3"/>
    <p:sldId id="259" r:id="rId4"/>
    <p:sldId id="257" r:id="rId5"/>
    <p:sldId id="261" r:id="rId6"/>
    <p:sldId id="262" r:id="rId7"/>
    <p:sldId id="260" r:id="rId8"/>
    <p:sldId id="351" r:id="rId9"/>
    <p:sldId id="357" r:id="rId10"/>
    <p:sldId id="364" r:id="rId11"/>
    <p:sldId id="365" r:id="rId12"/>
    <p:sldId id="366" r:id="rId13"/>
    <p:sldId id="367" r:id="rId14"/>
    <p:sldId id="368" r:id="rId15"/>
    <p:sldId id="369" r:id="rId16"/>
    <p:sldId id="370" r:id="rId17"/>
    <p:sldId id="363" r:id="rId18"/>
    <p:sldId id="352" r:id="rId19"/>
    <p:sldId id="353" r:id="rId20"/>
    <p:sldId id="354" r:id="rId21"/>
    <p:sldId id="355" r:id="rId22"/>
    <p:sldId id="356" r:id="rId23"/>
    <p:sldId id="358" r:id="rId24"/>
    <p:sldId id="359" r:id="rId25"/>
    <p:sldId id="360" r:id="rId26"/>
    <p:sldId id="361" r:id="rId27"/>
    <p:sldId id="362" r:id="rId28"/>
    <p:sldId id="342" r:id="rId29"/>
    <p:sldId id="345" r:id="rId30"/>
    <p:sldId id="275" r:id="rId31"/>
    <p:sldId id="276" r:id="rId32"/>
    <p:sldId id="277" r:id="rId33"/>
    <p:sldId id="278" r:id="rId34"/>
    <p:sldId id="279" r:id="rId35"/>
    <p:sldId id="280" r:id="rId36"/>
    <p:sldId id="281" r:id="rId37"/>
    <p:sldId id="282" r:id="rId38"/>
    <p:sldId id="283" r:id="rId39"/>
    <p:sldId id="284" r:id="rId40"/>
    <p:sldId id="285" r:id="rId41"/>
    <p:sldId id="286" r:id="rId42"/>
    <p:sldId id="287" r:id="rId43"/>
    <p:sldId id="288" r:id="rId44"/>
    <p:sldId id="289" r:id="rId45"/>
    <p:sldId id="290" r:id="rId46"/>
    <p:sldId id="291" r:id="rId47"/>
    <p:sldId id="292" r:id="rId48"/>
    <p:sldId id="293" r:id="rId49"/>
    <p:sldId id="294" r:id="rId50"/>
    <p:sldId id="295" r:id="rId51"/>
    <p:sldId id="296" r:id="rId52"/>
    <p:sldId id="297" r:id="rId53"/>
    <p:sldId id="298" r:id="rId54"/>
    <p:sldId id="299" r:id="rId55"/>
    <p:sldId id="300" r:id="rId56"/>
    <p:sldId id="301" r:id="rId57"/>
    <p:sldId id="302" r:id="rId58"/>
    <p:sldId id="303" r:id="rId59"/>
    <p:sldId id="304" r:id="rId60"/>
    <p:sldId id="305" r:id="rId61"/>
    <p:sldId id="306" r:id="rId62"/>
    <p:sldId id="307" r:id="rId63"/>
    <p:sldId id="308" r:id="rId64"/>
    <p:sldId id="309" r:id="rId65"/>
    <p:sldId id="310" r:id="rId66"/>
    <p:sldId id="311" r:id="rId67"/>
    <p:sldId id="312" r:id="rId68"/>
    <p:sldId id="313" r:id="rId69"/>
    <p:sldId id="314" r:id="rId70"/>
    <p:sldId id="315" r:id="rId71"/>
    <p:sldId id="316" r:id="rId72"/>
    <p:sldId id="317" r:id="rId73"/>
    <p:sldId id="343" r:id="rId74"/>
    <p:sldId id="344" r:id="rId75"/>
    <p:sldId id="320" r:id="rId76"/>
    <p:sldId id="321" r:id="rId77"/>
    <p:sldId id="322" r:id="rId78"/>
    <p:sldId id="323" r:id="rId79"/>
    <p:sldId id="324" r:id="rId80"/>
    <p:sldId id="325" r:id="rId81"/>
    <p:sldId id="326" r:id="rId82"/>
    <p:sldId id="327" r:id="rId83"/>
    <p:sldId id="328" r:id="rId84"/>
    <p:sldId id="329" r:id="rId85"/>
    <p:sldId id="330" r:id="rId86"/>
    <p:sldId id="331" r:id="rId87"/>
    <p:sldId id="332" r:id="rId88"/>
    <p:sldId id="333" r:id="rId89"/>
    <p:sldId id="334" r:id="rId90"/>
    <p:sldId id="335" r:id="rId91"/>
    <p:sldId id="336" r:id="rId92"/>
    <p:sldId id="337" r:id="rId93"/>
    <p:sldId id="338" r:id="rId94"/>
    <p:sldId id="339" r:id="rId95"/>
    <p:sldId id="340" r:id="rId96"/>
    <p:sldId id="341" r:id="rId97"/>
    <p:sldId id="347" r:id="rId98"/>
    <p:sldId id="349" r:id="rId99"/>
    <p:sldId id="348" r:id="rId100"/>
    <p:sldId id="373" r:id="rId101"/>
    <p:sldId id="350" r:id="rId102"/>
    <p:sldId id="372" r:id="rId10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49" autoAdjust="0"/>
    <p:restoredTop sz="94660"/>
  </p:normalViewPr>
  <p:slideViewPr>
    <p:cSldViewPr snapToGrid="0">
      <p:cViewPr varScale="1">
        <p:scale>
          <a:sx n="73" d="100"/>
          <a:sy n="73" d="100"/>
        </p:scale>
        <p:origin x="7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07" Type="http://schemas.openxmlformats.org/officeDocument/2006/relationships/theme" Target="theme/theme1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slide" Target="slides/slide100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E0D06A-DDDB-4525-95C6-F1FAA421C468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C342BD6-87E0-4B35-9BA3-94510BFBE163}">
      <dgm:prSet phldrT="[Texto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noProof="0" dirty="0" smtClean="0"/>
            <a:t>Right now,</a:t>
          </a:r>
          <a:endParaRPr lang="en-US" sz="2000" b="1" noProof="0" dirty="0"/>
        </a:p>
      </dgm:t>
    </dgm:pt>
    <dgm:pt modelId="{07252E89-D70E-46FB-9C54-9E2F55CC2B86}" type="parTrans" cxnId="{F972D28C-1F45-43FF-982E-FCB1487FD42B}">
      <dgm:prSet/>
      <dgm:spPr/>
      <dgm:t>
        <a:bodyPr/>
        <a:lstStyle/>
        <a:p>
          <a:endParaRPr lang="es-MX" sz="1600" b="1"/>
        </a:p>
      </dgm:t>
    </dgm:pt>
    <dgm:pt modelId="{B8D8CEDE-1308-4806-AA53-C66690B8705C}" type="sibTrans" cxnId="{F972D28C-1F45-43FF-982E-FCB1487FD42B}">
      <dgm:prSet/>
      <dgm:spPr/>
      <dgm:t>
        <a:bodyPr/>
        <a:lstStyle/>
        <a:p>
          <a:endParaRPr lang="es-MX" sz="1600" b="1"/>
        </a:p>
      </dgm:t>
    </dgm:pt>
    <dgm:pt modelId="{4CE37BE6-C7BE-4E86-81B8-B1BE301B9053}">
      <dgm:prSet phldrT="[Texto]" custT="1"/>
      <dgm:spPr/>
      <dgm:t>
        <a:bodyPr/>
        <a:lstStyle/>
        <a:p>
          <a:r>
            <a:rPr lang="en-US" sz="2400" b="1" noProof="0" dirty="0" smtClean="0">
              <a:solidFill>
                <a:schemeClr val="accent2"/>
              </a:solidFill>
            </a:rPr>
            <a:t> </a:t>
          </a:r>
          <a:r>
            <a:rPr lang="en-US" sz="2400" b="1" noProof="0" dirty="0" smtClean="0">
              <a:solidFill>
                <a:schemeClr val="accent1"/>
              </a:solidFill>
            </a:rPr>
            <a:t>I’m talking on the phone.</a:t>
          </a:r>
          <a:endParaRPr lang="en-US" sz="2400" b="1" noProof="0" dirty="0">
            <a:solidFill>
              <a:schemeClr val="accent1"/>
            </a:solidFill>
          </a:endParaRPr>
        </a:p>
      </dgm:t>
    </dgm:pt>
    <dgm:pt modelId="{BCEF3C2D-01F2-4FC3-B074-37C27BA745B9}" type="parTrans" cxnId="{42C3BEE4-E4D4-42DB-9055-1771732B24E2}">
      <dgm:prSet/>
      <dgm:spPr/>
      <dgm:t>
        <a:bodyPr/>
        <a:lstStyle/>
        <a:p>
          <a:endParaRPr lang="es-MX" sz="1600" b="1"/>
        </a:p>
      </dgm:t>
    </dgm:pt>
    <dgm:pt modelId="{E7A630C7-5251-4FAB-8EDB-DCD5CB55FA57}" type="sibTrans" cxnId="{42C3BEE4-E4D4-42DB-9055-1771732B24E2}">
      <dgm:prSet/>
      <dgm:spPr/>
      <dgm:t>
        <a:bodyPr/>
        <a:lstStyle/>
        <a:p>
          <a:endParaRPr lang="es-MX" sz="1600" b="1"/>
        </a:p>
      </dgm:t>
    </dgm:pt>
    <dgm:pt modelId="{050B432D-28C5-4C16-AA5E-8A45C6D91827}">
      <dgm:prSet phldrT="[Texto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noProof="0" dirty="0" smtClean="0"/>
            <a:t>Now,</a:t>
          </a:r>
          <a:endParaRPr lang="en-US" sz="2000" b="1" noProof="0" dirty="0"/>
        </a:p>
      </dgm:t>
    </dgm:pt>
    <dgm:pt modelId="{9EDF0677-8811-4C11-A542-6B8794345FC8}" type="parTrans" cxnId="{DBB3F655-0EC0-412F-BF2A-215ED080684F}">
      <dgm:prSet/>
      <dgm:spPr/>
      <dgm:t>
        <a:bodyPr/>
        <a:lstStyle/>
        <a:p>
          <a:endParaRPr lang="es-MX" sz="1600" b="1"/>
        </a:p>
      </dgm:t>
    </dgm:pt>
    <dgm:pt modelId="{99F29521-EF6F-47F0-A069-51AF03E914E5}" type="sibTrans" cxnId="{DBB3F655-0EC0-412F-BF2A-215ED080684F}">
      <dgm:prSet/>
      <dgm:spPr/>
      <dgm:t>
        <a:bodyPr/>
        <a:lstStyle/>
        <a:p>
          <a:endParaRPr lang="es-MX" sz="1600" b="1"/>
        </a:p>
      </dgm:t>
    </dgm:pt>
    <dgm:pt modelId="{972028D9-706B-4900-96CA-B36CF52A373C}">
      <dgm:prSet phldrT="[Texto]" custT="1"/>
      <dgm:spPr/>
      <dgm:t>
        <a:bodyPr/>
        <a:lstStyle/>
        <a:p>
          <a:r>
            <a:rPr lang="en-US" sz="2400" b="1" noProof="0" dirty="0" smtClean="0">
              <a:solidFill>
                <a:schemeClr val="accent3"/>
              </a:solidFill>
            </a:rPr>
            <a:t>I’m writing a letter to my friend.</a:t>
          </a:r>
          <a:endParaRPr lang="en-US" sz="2400" b="1" noProof="0" dirty="0">
            <a:solidFill>
              <a:schemeClr val="accent3"/>
            </a:solidFill>
          </a:endParaRPr>
        </a:p>
      </dgm:t>
    </dgm:pt>
    <dgm:pt modelId="{30C6C28E-6DBE-4D43-AF03-069322331A39}" type="parTrans" cxnId="{40359DD6-FACB-4E6B-9709-0DF08C71F809}">
      <dgm:prSet/>
      <dgm:spPr/>
      <dgm:t>
        <a:bodyPr/>
        <a:lstStyle/>
        <a:p>
          <a:endParaRPr lang="es-MX" sz="1600" b="1"/>
        </a:p>
      </dgm:t>
    </dgm:pt>
    <dgm:pt modelId="{E081EA47-5682-476F-ACAA-12E27D8EDE18}" type="sibTrans" cxnId="{40359DD6-FACB-4E6B-9709-0DF08C71F809}">
      <dgm:prSet/>
      <dgm:spPr/>
      <dgm:t>
        <a:bodyPr/>
        <a:lstStyle/>
        <a:p>
          <a:endParaRPr lang="es-MX" sz="1600" b="1"/>
        </a:p>
      </dgm:t>
    </dgm:pt>
    <dgm:pt modelId="{7FCB16A6-C38F-4521-A1B5-B5DF7F21D2D1}">
      <dgm:prSet phldrT="[Texto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noProof="0" dirty="0" smtClean="0"/>
            <a:t>At the moment</a:t>
          </a:r>
          <a:endParaRPr lang="en-US" sz="2000" b="1" noProof="0" dirty="0"/>
        </a:p>
      </dgm:t>
    </dgm:pt>
    <dgm:pt modelId="{960778D3-E677-4094-9A19-34305B08443E}" type="parTrans" cxnId="{29710596-25B4-4994-846E-4F0B2ED4E076}">
      <dgm:prSet/>
      <dgm:spPr/>
      <dgm:t>
        <a:bodyPr/>
        <a:lstStyle/>
        <a:p>
          <a:endParaRPr lang="es-MX" sz="1600" b="1"/>
        </a:p>
      </dgm:t>
    </dgm:pt>
    <dgm:pt modelId="{7C9D628E-8647-4745-BACD-EA08A3FB2C31}" type="sibTrans" cxnId="{29710596-25B4-4994-846E-4F0B2ED4E076}">
      <dgm:prSet/>
      <dgm:spPr/>
      <dgm:t>
        <a:bodyPr/>
        <a:lstStyle/>
        <a:p>
          <a:endParaRPr lang="es-MX" sz="1600" b="1"/>
        </a:p>
      </dgm:t>
    </dgm:pt>
    <dgm:pt modelId="{084E8402-97E6-4C4F-917A-33F0D4BC3004}">
      <dgm:prSet phldrT="[Texto]" custT="1"/>
      <dgm:spPr/>
      <dgm:t>
        <a:bodyPr/>
        <a:lstStyle/>
        <a:p>
          <a:r>
            <a:rPr lang="en-US" sz="2400" b="1" noProof="0" dirty="0" smtClean="0">
              <a:solidFill>
                <a:schemeClr val="accent4"/>
              </a:solidFill>
            </a:rPr>
            <a:t>I’m listening to pop music.</a:t>
          </a:r>
          <a:endParaRPr lang="en-US" sz="2400" b="1" noProof="0" dirty="0">
            <a:solidFill>
              <a:schemeClr val="accent4"/>
            </a:solidFill>
          </a:endParaRPr>
        </a:p>
      </dgm:t>
    </dgm:pt>
    <dgm:pt modelId="{94178D50-8FA3-40CC-8242-2B2D52D432DC}" type="parTrans" cxnId="{9A910B24-E107-4930-A4A0-8D53E62B64C0}">
      <dgm:prSet/>
      <dgm:spPr/>
      <dgm:t>
        <a:bodyPr/>
        <a:lstStyle/>
        <a:p>
          <a:endParaRPr lang="es-MX" sz="1600" b="1"/>
        </a:p>
      </dgm:t>
    </dgm:pt>
    <dgm:pt modelId="{87904084-A0CC-4DC5-9E83-C354ED3FF67E}" type="sibTrans" cxnId="{9A910B24-E107-4930-A4A0-8D53E62B64C0}">
      <dgm:prSet/>
      <dgm:spPr/>
      <dgm:t>
        <a:bodyPr/>
        <a:lstStyle/>
        <a:p>
          <a:endParaRPr lang="es-MX" sz="1600" b="1"/>
        </a:p>
      </dgm:t>
    </dgm:pt>
    <dgm:pt modelId="{42E49C95-6FDB-4BA1-BAAC-BE52EC6C0A91}" type="pres">
      <dgm:prSet presAssocID="{85E0D06A-DDDB-4525-95C6-F1FAA421C468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445ABF0-3C4D-4B42-BD81-872928DB8BC2}" type="pres">
      <dgm:prSet presAssocID="{1C342BD6-87E0-4B35-9BA3-94510BFBE163}" presName="composite" presStyleCnt="0"/>
      <dgm:spPr/>
    </dgm:pt>
    <dgm:pt modelId="{934C6DD5-A854-4E5F-AE76-06C242B3872F}" type="pres">
      <dgm:prSet presAssocID="{1C342BD6-87E0-4B35-9BA3-94510BFBE163}" presName="FirstChild" presStyleLbl="revTx" presStyleIdx="0" presStyleCnt="3" custScaleX="953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18C2A9-8663-4324-B153-E67B4D26E74A}" type="pres">
      <dgm:prSet presAssocID="{1C342BD6-87E0-4B35-9BA3-94510BFBE163}" presName="Parent" presStyleLbl="alignNode1" presStyleIdx="0" presStyleCnt="3" custScaleX="11116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D578DA-EED7-416E-BE44-94CD226760E2}" type="pres">
      <dgm:prSet presAssocID="{1C342BD6-87E0-4B35-9BA3-94510BFBE163}" presName="Accent" presStyleLbl="parChTrans1D1" presStyleIdx="0" presStyleCnt="3"/>
      <dgm:spPr/>
    </dgm:pt>
    <dgm:pt modelId="{802B3AC6-8BC1-47CB-BAB9-179B1C051BFD}" type="pres">
      <dgm:prSet presAssocID="{B8D8CEDE-1308-4806-AA53-C66690B8705C}" presName="sibTrans" presStyleCnt="0"/>
      <dgm:spPr/>
    </dgm:pt>
    <dgm:pt modelId="{AAA0A5D2-3A3C-49FC-8790-A08ADE1C0986}" type="pres">
      <dgm:prSet presAssocID="{050B432D-28C5-4C16-AA5E-8A45C6D91827}" presName="composite" presStyleCnt="0"/>
      <dgm:spPr/>
    </dgm:pt>
    <dgm:pt modelId="{B8D70C0E-1E9B-4650-BC88-4EA4D65E9DDA}" type="pres">
      <dgm:prSet presAssocID="{050B432D-28C5-4C16-AA5E-8A45C6D91827}" presName="FirstChild" presStyleLbl="revTx" presStyleIdx="1" presStyleCnt="3" custScaleX="953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0CBC40-46FD-42B1-B8FE-CFA4748BA9E2}" type="pres">
      <dgm:prSet presAssocID="{050B432D-28C5-4C16-AA5E-8A45C6D91827}" presName="Parent" presStyleLbl="alignNode1" presStyleIdx="1" presStyleCnt="3" custScaleX="11116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37F068-55B7-4781-9834-4035FC692BCA}" type="pres">
      <dgm:prSet presAssocID="{050B432D-28C5-4C16-AA5E-8A45C6D91827}" presName="Accent" presStyleLbl="parChTrans1D1" presStyleIdx="1" presStyleCnt="3"/>
      <dgm:spPr/>
    </dgm:pt>
    <dgm:pt modelId="{95394C1E-7C65-46FA-8B49-38C51A2DA2EF}" type="pres">
      <dgm:prSet presAssocID="{99F29521-EF6F-47F0-A069-51AF03E914E5}" presName="sibTrans" presStyleCnt="0"/>
      <dgm:spPr/>
    </dgm:pt>
    <dgm:pt modelId="{C13C210A-A415-41BF-B456-6D821D111325}" type="pres">
      <dgm:prSet presAssocID="{7FCB16A6-C38F-4521-A1B5-B5DF7F21D2D1}" presName="composite" presStyleCnt="0"/>
      <dgm:spPr/>
    </dgm:pt>
    <dgm:pt modelId="{8DF32B30-D35C-4CFD-B453-5D888E7DDAAA}" type="pres">
      <dgm:prSet presAssocID="{7FCB16A6-C38F-4521-A1B5-B5DF7F21D2D1}" presName="FirstChild" presStyleLbl="revTx" presStyleIdx="2" presStyleCnt="3" custScaleX="953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925328-56ED-4904-B0C0-12AE0CCAAED4}" type="pres">
      <dgm:prSet presAssocID="{7FCB16A6-C38F-4521-A1B5-B5DF7F21D2D1}" presName="Parent" presStyleLbl="alignNode1" presStyleIdx="2" presStyleCnt="3" custScaleX="11116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604E81-AFA3-44EE-852F-4B511EB3E774}" type="pres">
      <dgm:prSet presAssocID="{7FCB16A6-C38F-4521-A1B5-B5DF7F21D2D1}" presName="Accent" presStyleLbl="parChTrans1D1" presStyleIdx="2" presStyleCnt="3"/>
      <dgm:spPr/>
    </dgm:pt>
  </dgm:ptLst>
  <dgm:cxnLst>
    <dgm:cxn modelId="{E5FEA9FD-4BD5-419B-9743-FCEBB5A7D1F5}" type="presOf" srcId="{4CE37BE6-C7BE-4E86-81B8-B1BE301B9053}" destId="{934C6DD5-A854-4E5F-AE76-06C242B3872F}" srcOrd="0" destOrd="0" presId="urn:microsoft.com/office/officeart/2011/layout/TabList"/>
    <dgm:cxn modelId="{870D1ADE-167F-4DB9-BF70-944176D2DE83}" type="presOf" srcId="{972028D9-706B-4900-96CA-B36CF52A373C}" destId="{B8D70C0E-1E9B-4650-BC88-4EA4D65E9DDA}" srcOrd="0" destOrd="0" presId="urn:microsoft.com/office/officeart/2011/layout/TabList"/>
    <dgm:cxn modelId="{A0A9EA57-D53D-48B4-9068-69A03B6D38E8}" type="presOf" srcId="{084E8402-97E6-4C4F-917A-33F0D4BC3004}" destId="{8DF32B30-D35C-4CFD-B453-5D888E7DDAAA}" srcOrd="0" destOrd="0" presId="urn:microsoft.com/office/officeart/2011/layout/TabList"/>
    <dgm:cxn modelId="{7C64A23C-DEAB-40B0-96B0-54606F471329}" type="presOf" srcId="{1C342BD6-87E0-4B35-9BA3-94510BFBE163}" destId="{8118C2A9-8663-4324-B153-E67B4D26E74A}" srcOrd="0" destOrd="0" presId="urn:microsoft.com/office/officeart/2011/layout/TabList"/>
    <dgm:cxn modelId="{29710596-25B4-4994-846E-4F0B2ED4E076}" srcId="{85E0D06A-DDDB-4525-95C6-F1FAA421C468}" destId="{7FCB16A6-C38F-4521-A1B5-B5DF7F21D2D1}" srcOrd="2" destOrd="0" parTransId="{960778D3-E677-4094-9A19-34305B08443E}" sibTransId="{7C9D628E-8647-4745-BACD-EA08A3FB2C31}"/>
    <dgm:cxn modelId="{9A910B24-E107-4930-A4A0-8D53E62B64C0}" srcId="{7FCB16A6-C38F-4521-A1B5-B5DF7F21D2D1}" destId="{084E8402-97E6-4C4F-917A-33F0D4BC3004}" srcOrd="0" destOrd="0" parTransId="{94178D50-8FA3-40CC-8242-2B2D52D432DC}" sibTransId="{87904084-A0CC-4DC5-9E83-C354ED3FF67E}"/>
    <dgm:cxn modelId="{42C3BEE4-E4D4-42DB-9055-1771732B24E2}" srcId="{1C342BD6-87E0-4B35-9BA3-94510BFBE163}" destId="{4CE37BE6-C7BE-4E86-81B8-B1BE301B9053}" srcOrd="0" destOrd="0" parTransId="{BCEF3C2D-01F2-4FC3-B074-37C27BA745B9}" sibTransId="{E7A630C7-5251-4FAB-8EDB-DCD5CB55FA57}"/>
    <dgm:cxn modelId="{DBB3F655-0EC0-412F-BF2A-215ED080684F}" srcId="{85E0D06A-DDDB-4525-95C6-F1FAA421C468}" destId="{050B432D-28C5-4C16-AA5E-8A45C6D91827}" srcOrd="1" destOrd="0" parTransId="{9EDF0677-8811-4C11-A542-6B8794345FC8}" sibTransId="{99F29521-EF6F-47F0-A069-51AF03E914E5}"/>
    <dgm:cxn modelId="{CC955E57-0D94-44D4-8C37-DCFD66F04B8A}" type="presOf" srcId="{050B432D-28C5-4C16-AA5E-8A45C6D91827}" destId="{630CBC40-46FD-42B1-B8FE-CFA4748BA9E2}" srcOrd="0" destOrd="0" presId="urn:microsoft.com/office/officeart/2011/layout/TabList"/>
    <dgm:cxn modelId="{40359DD6-FACB-4E6B-9709-0DF08C71F809}" srcId="{050B432D-28C5-4C16-AA5E-8A45C6D91827}" destId="{972028D9-706B-4900-96CA-B36CF52A373C}" srcOrd="0" destOrd="0" parTransId="{30C6C28E-6DBE-4D43-AF03-069322331A39}" sibTransId="{E081EA47-5682-476F-ACAA-12E27D8EDE18}"/>
    <dgm:cxn modelId="{F972D28C-1F45-43FF-982E-FCB1487FD42B}" srcId="{85E0D06A-DDDB-4525-95C6-F1FAA421C468}" destId="{1C342BD6-87E0-4B35-9BA3-94510BFBE163}" srcOrd="0" destOrd="0" parTransId="{07252E89-D70E-46FB-9C54-9E2F55CC2B86}" sibTransId="{B8D8CEDE-1308-4806-AA53-C66690B8705C}"/>
    <dgm:cxn modelId="{75D2ABAB-E239-4297-8B02-2280A70D41D7}" type="presOf" srcId="{7FCB16A6-C38F-4521-A1B5-B5DF7F21D2D1}" destId="{16925328-56ED-4904-B0C0-12AE0CCAAED4}" srcOrd="0" destOrd="0" presId="urn:microsoft.com/office/officeart/2011/layout/TabList"/>
    <dgm:cxn modelId="{3E875A03-0FD0-4A22-B9AD-A4087469CF3C}" type="presOf" srcId="{85E0D06A-DDDB-4525-95C6-F1FAA421C468}" destId="{42E49C95-6FDB-4BA1-BAAC-BE52EC6C0A91}" srcOrd="0" destOrd="0" presId="urn:microsoft.com/office/officeart/2011/layout/TabList"/>
    <dgm:cxn modelId="{D5D6C975-E6A9-4A49-8402-1F22A197C3C9}" type="presParOf" srcId="{42E49C95-6FDB-4BA1-BAAC-BE52EC6C0A91}" destId="{4445ABF0-3C4D-4B42-BD81-872928DB8BC2}" srcOrd="0" destOrd="0" presId="urn:microsoft.com/office/officeart/2011/layout/TabList"/>
    <dgm:cxn modelId="{7A3D3738-D77E-4769-AB12-83F511F5BAAF}" type="presParOf" srcId="{4445ABF0-3C4D-4B42-BD81-872928DB8BC2}" destId="{934C6DD5-A854-4E5F-AE76-06C242B3872F}" srcOrd="0" destOrd="0" presId="urn:microsoft.com/office/officeart/2011/layout/TabList"/>
    <dgm:cxn modelId="{0413EB2D-63F2-4648-A4F0-0B9C854CA473}" type="presParOf" srcId="{4445ABF0-3C4D-4B42-BD81-872928DB8BC2}" destId="{8118C2A9-8663-4324-B153-E67B4D26E74A}" srcOrd="1" destOrd="0" presId="urn:microsoft.com/office/officeart/2011/layout/TabList"/>
    <dgm:cxn modelId="{FAED0555-6E83-4F8D-BF3B-CED127350682}" type="presParOf" srcId="{4445ABF0-3C4D-4B42-BD81-872928DB8BC2}" destId="{20D578DA-EED7-416E-BE44-94CD226760E2}" srcOrd="2" destOrd="0" presId="urn:microsoft.com/office/officeart/2011/layout/TabList"/>
    <dgm:cxn modelId="{8365B88C-1F5C-4CA5-A896-F9E266405178}" type="presParOf" srcId="{42E49C95-6FDB-4BA1-BAAC-BE52EC6C0A91}" destId="{802B3AC6-8BC1-47CB-BAB9-179B1C051BFD}" srcOrd="1" destOrd="0" presId="urn:microsoft.com/office/officeart/2011/layout/TabList"/>
    <dgm:cxn modelId="{C9842288-809A-4156-B2C4-8A2F7AAFBD91}" type="presParOf" srcId="{42E49C95-6FDB-4BA1-BAAC-BE52EC6C0A91}" destId="{AAA0A5D2-3A3C-49FC-8790-A08ADE1C0986}" srcOrd="2" destOrd="0" presId="urn:microsoft.com/office/officeart/2011/layout/TabList"/>
    <dgm:cxn modelId="{96685037-AB2F-478B-A7A4-AFE59DE99E84}" type="presParOf" srcId="{AAA0A5D2-3A3C-49FC-8790-A08ADE1C0986}" destId="{B8D70C0E-1E9B-4650-BC88-4EA4D65E9DDA}" srcOrd="0" destOrd="0" presId="urn:microsoft.com/office/officeart/2011/layout/TabList"/>
    <dgm:cxn modelId="{D68FA0C2-4829-4AC7-9EB5-26883A0B0A91}" type="presParOf" srcId="{AAA0A5D2-3A3C-49FC-8790-A08ADE1C0986}" destId="{630CBC40-46FD-42B1-B8FE-CFA4748BA9E2}" srcOrd="1" destOrd="0" presId="urn:microsoft.com/office/officeart/2011/layout/TabList"/>
    <dgm:cxn modelId="{8B54703E-74E7-48BC-B723-8D035177D30D}" type="presParOf" srcId="{AAA0A5D2-3A3C-49FC-8790-A08ADE1C0986}" destId="{B037F068-55B7-4781-9834-4035FC692BCA}" srcOrd="2" destOrd="0" presId="urn:microsoft.com/office/officeart/2011/layout/TabList"/>
    <dgm:cxn modelId="{23F108C5-E61A-4B1F-BEA5-AEC493E2915F}" type="presParOf" srcId="{42E49C95-6FDB-4BA1-BAAC-BE52EC6C0A91}" destId="{95394C1E-7C65-46FA-8B49-38C51A2DA2EF}" srcOrd="3" destOrd="0" presId="urn:microsoft.com/office/officeart/2011/layout/TabList"/>
    <dgm:cxn modelId="{5460BCD8-DF42-4483-9628-A08A3B7B546C}" type="presParOf" srcId="{42E49C95-6FDB-4BA1-BAAC-BE52EC6C0A91}" destId="{C13C210A-A415-41BF-B456-6D821D111325}" srcOrd="4" destOrd="0" presId="urn:microsoft.com/office/officeart/2011/layout/TabList"/>
    <dgm:cxn modelId="{D161F4BF-ED51-4DDB-BE20-09D2ED486ED5}" type="presParOf" srcId="{C13C210A-A415-41BF-B456-6D821D111325}" destId="{8DF32B30-D35C-4CFD-B453-5D888E7DDAAA}" srcOrd="0" destOrd="0" presId="urn:microsoft.com/office/officeart/2011/layout/TabList"/>
    <dgm:cxn modelId="{9638B91B-8B77-4650-B428-EE9340EA27A5}" type="presParOf" srcId="{C13C210A-A415-41BF-B456-6D821D111325}" destId="{16925328-56ED-4904-B0C0-12AE0CCAAED4}" srcOrd="1" destOrd="0" presId="urn:microsoft.com/office/officeart/2011/layout/TabList"/>
    <dgm:cxn modelId="{9C45A917-1091-4E25-9F05-4C071786C810}" type="presParOf" srcId="{C13C210A-A415-41BF-B456-6D821D111325}" destId="{40604E81-AFA3-44EE-852F-4B511EB3E774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D8DB23-01E6-4CD1-86A2-FA4B1B2C1CD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818DF0A-52AB-4AAB-BCE1-3B4C1EA72758}">
      <dgm:prSet phldrT="[Texto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2400" dirty="0" smtClean="0"/>
            <a:t>am</a:t>
          </a:r>
        </a:p>
        <a:p>
          <a:r>
            <a:rPr lang="es-MX" sz="2400" dirty="0" err="1" smtClean="0"/>
            <a:t>is</a:t>
          </a:r>
          <a:endParaRPr lang="es-MX" sz="2400" dirty="0" smtClean="0"/>
        </a:p>
        <a:p>
          <a:r>
            <a:rPr lang="es-MX" sz="2400" dirty="0" smtClean="0"/>
            <a:t>are</a:t>
          </a:r>
          <a:endParaRPr lang="es-MX" sz="2400" dirty="0"/>
        </a:p>
      </dgm:t>
    </dgm:pt>
    <dgm:pt modelId="{23EFDCFE-9A60-4E2B-B498-A34CD66C48D3}" type="parTrans" cxnId="{4BC81CEE-3A80-4479-A630-8E53367F4F5F}">
      <dgm:prSet/>
      <dgm:spPr/>
      <dgm:t>
        <a:bodyPr/>
        <a:lstStyle/>
        <a:p>
          <a:endParaRPr lang="es-MX"/>
        </a:p>
      </dgm:t>
    </dgm:pt>
    <dgm:pt modelId="{CD39D7C3-0CEF-42ED-94D6-2300518F306F}" type="sibTrans" cxnId="{4BC81CEE-3A80-4479-A630-8E53367F4F5F}">
      <dgm:prSet/>
      <dgm:spPr/>
      <dgm:t>
        <a:bodyPr/>
        <a:lstStyle/>
        <a:p>
          <a:endParaRPr lang="es-MX"/>
        </a:p>
      </dgm:t>
    </dgm:pt>
    <dgm:pt modelId="{5A6A96F6-9F48-4719-B42A-5981CD2D91B6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8000" dirty="0" smtClean="0">
              <a:solidFill>
                <a:schemeClr val="accent5"/>
              </a:solidFill>
            </a:rPr>
            <a:t>+</a:t>
          </a:r>
          <a:endParaRPr lang="es-MX" sz="8000" dirty="0">
            <a:solidFill>
              <a:schemeClr val="accent5"/>
            </a:solidFill>
          </a:endParaRPr>
        </a:p>
      </dgm:t>
    </dgm:pt>
    <dgm:pt modelId="{813FC05C-53A0-43AA-9D2A-0401C8D03587}" type="parTrans" cxnId="{5CFE4801-A45E-4ECC-9A72-5E39AB0C667B}">
      <dgm:prSet/>
      <dgm:spPr/>
      <dgm:t>
        <a:bodyPr/>
        <a:lstStyle/>
        <a:p>
          <a:endParaRPr lang="es-MX"/>
        </a:p>
      </dgm:t>
    </dgm:pt>
    <dgm:pt modelId="{A164A28E-A573-4325-908A-31C74E071C0D}" type="sibTrans" cxnId="{5CFE4801-A45E-4ECC-9A72-5E39AB0C667B}">
      <dgm:prSet/>
      <dgm:spPr/>
      <dgm:t>
        <a:bodyPr/>
        <a:lstStyle/>
        <a:p>
          <a:endParaRPr lang="es-MX"/>
        </a:p>
      </dgm:t>
    </dgm:pt>
    <dgm:pt modelId="{4163B2B4-4933-43E3-A56C-B6AAF372AFDB}">
      <dgm:prSet phldrT="[Texto]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err="1" smtClean="0"/>
            <a:t>playing</a:t>
          </a:r>
          <a:endParaRPr lang="es-MX" dirty="0" smtClean="0"/>
        </a:p>
        <a:p>
          <a:r>
            <a:rPr lang="es-MX" dirty="0" err="1" smtClean="0"/>
            <a:t>singing</a:t>
          </a:r>
          <a:endParaRPr lang="es-MX" dirty="0" smtClean="0"/>
        </a:p>
        <a:p>
          <a:r>
            <a:rPr lang="es-MX" dirty="0" err="1" smtClean="0"/>
            <a:t>dancing</a:t>
          </a:r>
          <a:endParaRPr lang="es-MX" dirty="0" smtClean="0"/>
        </a:p>
        <a:p>
          <a:r>
            <a:rPr lang="es-MX" dirty="0" smtClean="0"/>
            <a:t>etc.</a:t>
          </a:r>
          <a:endParaRPr lang="es-MX" dirty="0"/>
        </a:p>
      </dgm:t>
    </dgm:pt>
    <dgm:pt modelId="{C35718D0-A731-46C8-8A55-70D24B007BD5}" type="parTrans" cxnId="{A0326AB9-9A38-4B8F-B264-AAFAFCA43FF1}">
      <dgm:prSet/>
      <dgm:spPr/>
      <dgm:t>
        <a:bodyPr/>
        <a:lstStyle/>
        <a:p>
          <a:endParaRPr lang="es-MX"/>
        </a:p>
      </dgm:t>
    </dgm:pt>
    <dgm:pt modelId="{C96504B0-4657-47DC-8A80-C9AE99A3FB8B}" type="sibTrans" cxnId="{A0326AB9-9A38-4B8F-B264-AAFAFCA43FF1}">
      <dgm:prSet/>
      <dgm:spPr/>
      <dgm:t>
        <a:bodyPr/>
        <a:lstStyle/>
        <a:p>
          <a:endParaRPr lang="es-MX"/>
        </a:p>
      </dgm:t>
    </dgm:pt>
    <dgm:pt modelId="{BD9E5907-24F8-412A-AA48-479D1F4BC79A}" type="pres">
      <dgm:prSet presAssocID="{CBD8DB23-01E6-4CD1-86A2-FA4B1B2C1CD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EB7DF18B-D91B-4948-B973-DFB4F5926AED}" type="pres">
      <dgm:prSet presAssocID="{4163B2B4-4933-43E3-A56C-B6AAF372AFDB}" presName="Accent3" presStyleCnt="0"/>
      <dgm:spPr/>
    </dgm:pt>
    <dgm:pt modelId="{DA56C871-903F-4637-A69C-A73C1F070366}" type="pres">
      <dgm:prSet presAssocID="{4163B2B4-4933-43E3-A56C-B6AAF372AFDB}" presName="Accent" presStyleLbl="node1" presStyleIdx="0" presStyleCnt="3"/>
      <dgm:spPr/>
    </dgm:pt>
    <dgm:pt modelId="{E8522668-024E-461C-BC9A-F1D80FE7C698}" type="pres">
      <dgm:prSet presAssocID="{4163B2B4-4933-43E3-A56C-B6AAF372AFDB}" presName="ParentBackground3" presStyleCnt="0"/>
      <dgm:spPr/>
    </dgm:pt>
    <dgm:pt modelId="{4C44B057-E9D7-4FCD-AC0E-12B5F18AD819}" type="pres">
      <dgm:prSet presAssocID="{4163B2B4-4933-43E3-A56C-B6AAF372AFDB}" presName="ParentBackground" presStyleLbl="fgAcc1" presStyleIdx="0" presStyleCnt="3"/>
      <dgm:spPr/>
      <dgm:t>
        <a:bodyPr/>
        <a:lstStyle/>
        <a:p>
          <a:endParaRPr lang="es-MX"/>
        </a:p>
      </dgm:t>
    </dgm:pt>
    <dgm:pt modelId="{1FCCB7B8-520D-4B4D-9EE5-D4008E51FCBD}" type="pres">
      <dgm:prSet presAssocID="{4163B2B4-4933-43E3-A56C-B6AAF372AFDB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24B1AF-8D78-482B-B6C0-7C998778D15F}" type="pres">
      <dgm:prSet presAssocID="{5A6A96F6-9F48-4719-B42A-5981CD2D91B6}" presName="Accent2" presStyleCnt="0"/>
      <dgm:spPr/>
    </dgm:pt>
    <dgm:pt modelId="{B4CC777F-B619-49BB-B0BF-72CDD5DB0533}" type="pres">
      <dgm:prSet presAssocID="{5A6A96F6-9F48-4719-B42A-5981CD2D91B6}" presName="Accent" presStyleLbl="node1" presStyleIdx="1" presStyleCnt="3"/>
      <dgm:spPr/>
    </dgm:pt>
    <dgm:pt modelId="{8C721AF7-8935-45E6-B0B2-E352AEF75214}" type="pres">
      <dgm:prSet presAssocID="{5A6A96F6-9F48-4719-B42A-5981CD2D91B6}" presName="ParentBackground2" presStyleCnt="0"/>
      <dgm:spPr/>
    </dgm:pt>
    <dgm:pt modelId="{F4FF2592-C914-465D-83FB-F93635D2BDB4}" type="pres">
      <dgm:prSet presAssocID="{5A6A96F6-9F48-4719-B42A-5981CD2D91B6}" presName="ParentBackground" presStyleLbl="fgAcc1" presStyleIdx="1" presStyleCnt="3"/>
      <dgm:spPr/>
      <dgm:t>
        <a:bodyPr/>
        <a:lstStyle/>
        <a:p>
          <a:endParaRPr lang="es-MX"/>
        </a:p>
      </dgm:t>
    </dgm:pt>
    <dgm:pt modelId="{010B40C2-651D-490C-B8A1-92F512261B3C}" type="pres">
      <dgm:prSet presAssocID="{5A6A96F6-9F48-4719-B42A-5981CD2D91B6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463A69-8564-49BA-ACE9-32FA620674F8}" type="pres">
      <dgm:prSet presAssocID="{7818DF0A-52AB-4AAB-BCE1-3B4C1EA72758}" presName="Accent1" presStyleCnt="0"/>
      <dgm:spPr/>
    </dgm:pt>
    <dgm:pt modelId="{3BF76C17-C900-4439-933B-3EA36616D40F}" type="pres">
      <dgm:prSet presAssocID="{7818DF0A-52AB-4AAB-BCE1-3B4C1EA72758}" presName="Accent" presStyleLbl="node1" presStyleIdx="2" presStyleCnt="3"/>
      <dgm:spPr/>
    </dgm:pt>
    <dgm:pt modelId="{188A75DF-3BF9-47D7-8CE9-55A5CA1AA536}" type="pres">
      <dgm:prSet presAssocID="{7818DF0A-52AB-4AAB-BCE1-3B4C1EA72758}" presName="ParentBackground1" presStyleCnt="0"/>
      <dgm:spPr/>
    </dgm:pt>
    <dgm:pt modelId="{9F9C5F86-73EA-47C2-94A8-B9F7CFF3E8CE}" type="pres">
      <dgm:prSet presAssocID="{7818DF0A-52AB-4AAB-BCE1-3B4C1EA72758}" presName="ParentBackground" presStyleLbl="fgAcc1" presStyleIdx="2" presStyleCnt="3"/>
      <dgm:spPr/>
      <dgm:t>
        <a:bodyPr/>
        <a:lstStyle/>
        <a:p>
          <a:endParaRPr lang="es-MX"/>
        </a:p>
      </dgm:t>
    </dgm:pt>
    <dgm:pt modelId="{0FA14DEC-EDEC-4525-ADCA-9A2FDE841E4C}" type="pres">
      <dgm:prSet presAssocID="{7818DF0A-52AB-4AAB-BCE1-3B4C1EA72758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CFE4801-A45E-4ECC-9A72-5E39AB0C667B}" srcId="{CBD8DB23-01E6-4CD1-86A2-FA4B1B2C1CDE}" destId="{5A6A96F6-9F48-4719-B42A-5981CD2D91B6}" srcOrd="1" destOrd="0" parTransId="{813FC05C-53A0-43AA-9D2A-0401C8D03587}" sibTransId="{A164A28E-A573-4325-908A-31C74E071C0D}"/>
    <dgm:cxn modelId="{5A191D2B-94B0-40DB-9D3C-A97C485D992B}" type="presOf" srcId="{4163B2B4-4933-43E3-A56C-B6AAF372AFDB}" destId="{4C44B057-E9D7-4FCD-AC0E-12B5F18AD819}" srcOrd="0" destOrd="0" presId="urn:microsoft.com/office/officeart/2011/layout/CircleProcess"/>
    <dgm:cxn modelId="{A0326AB9-9A38-4B8F-B264-AAFAFCA43FF1}" srcId="{CBD8DB23-01E6-4CD1-86A2-FA4B1B2C1CDE}" destId="{4163B2B4-4933-43E3-A56C-B6AAF372AFDB}" srcOrd="2" destOrd="0" parTransId="{C35718D0-A731-46C8-8A55-70D24B007BD5}" sibTransId="{C96504B0-4657-47DC-8A80-C9AE99A3FB8B}"/>
    <dgm:cxn modelId="{158689DC-2890-4684-AAC6-5D041537BD8B}" type="presOf" srcId="{5A6A96F6-9F48-4719-B42A-5981CD2D91B6}" destId="{F4FF2592-C914-465D-83FB-F93635D2BDB4}" srcOrd="0" destOrd="0" presId="urn:microsoft.com/office/officeart/2011/layout/CircleProcess"/>
    <dgm:cxn modelId="{0FCB4B4C-A5B1-4664-BDCF-855D77501EA6}" type="presOf" srcId="{5A6A96F6-9F48-4719-B42A-5981CD2D91B6}" destId="{010B40C2-651D-490C-B8A1-92F512261B3C}" srcOrd="1" destOrd="0" presId="urn:microsoft.com/office/officeart/2011/layout/CircleProcess"/>
    <dgm:cxn modelId="{A75A1D9D-0856-4A94-AA6A-3241ACD15948}" type="presOf" srcId="{4163B2B4-4933-43E3-A56C-B6AAF372AFDB}" destId="{1FCCB7B8-520D-4B4D-9EE5-D4008E51FCBD}" srcOrd="1" destOrd="0" presId="urn:microsoft.com/office/officeart/2011/layout/CircleProcess"/>
    <dgm:cxn modelId="{1872B11F-1101-4A70-846D-C8243F42ECDB}" type="presOf" srcId="{7818DF0A-52AB-4AAB-BCE1-3B4C1EA72758}" destId="{9F9C5F86-73EA-47C2-94A8-B9F7CFF3E8CE}" srcOrd="0" destOrd="0" presId="urn:microsoft.com/office/officeart/2011/layout/CircleProcess"/>
    <dgm:cxn modelId="{979C4F5A-75C0-4FC4-8EBA-EC2BE1C0F14D}" type="presOf" srcId="{CBD8DB23-01E6-4CD1-86A2-FA4B1B2C1CDE}" destId="{BD9E5907-24F8-412A-AA48-479D1F4BC79A}" srcOrd="0" destOrd="0" presId="urn:microsoft.com/office/officeart/2011/layout/CircleProcess"/>
    <dgm:cxn modelId="{CA589E44-EF26-4605-8832-7560F57A6405}" type="presOf" srcId="{7818DF0A-52AB-4AAB-BCE1-3B4C1EA72758}" destId="{0FA14DEC-EDEC-4525-ADCA-9A2FDE841E4C}" srcOrd="1" destOrd="0" presId="urn:microsoft.com/office/officeart/2011/layout/CircleProcess"/>
    <dgm:cxn modelId="{4BC81CEE-3A80-4479-A630-8E53367F4F5F}" srcId="{CBD8DB23-01E6-4CD1-86A2-FA4B1B2C1CDE}" destId="{7818DF0A-52AB-4AAB-BCE1-3B4C1EA72758}" srcOrd="0" destOrd="0" parTransId="{23EFDCFE-9A60-4E2B-B498-A34CD66C48D3}" sibTransId="{CD39D7C3-0CEF-42ED-94D6-2300518F306F}"/>
    <dgm:cxn modelId="{C9F1A23D-30E5-460C-8720-95A21B2D4502}" type="presParOf" srcId="{BD9E5907-24F8-412A-AA48-479D1F4BC79A}" destId="{EB7DF18B-D91B-4948-B973-DFB4F5926AED}" srcOrd="0" destOrd="0" presId="urn:microsoft.com/office/officeart/2011/layout/CircleProcess"/>
    <dgm:cxn modelId="{84FC8101-2383-43BC-BC4F-6A25F18BE3FE}" type="presParOf" srcId="{EB7DF18B-D91B-4948-B973-DFB4F5926AED}" destId="{DA56C871-903F-4637-A69C-A73C1F070366}" srcOrd="0" destOrd="0" presId="urn:microsoft.com/office/officeart/2011/layout/CircleProcess"/>
    <dgm:cxn modelId="{3F3C2CB6-6F12-4617-BA4B-8856AC97FDA7}" type="presParOf" srcId="{BD9E5907-24F8-412A-AA48-479D1F4BC79A}" destId="{E8522668-024E-461C-BC9A-F1D80FE7C698}" srcOrd="1" destOrd="0" presId="urn:microsoft.com/office/officeart/2011/layout/CircleProcess"/>
    <dgm:cxn modelId="{C14DAD5C-B37D-4091-B594-EB865385C2BB}" type="presParOf" srcId="{E8522668-024E-461C-BC9A-F1D80FE7C698}" destId="{4C44B057-E9D7-4FCD-AC0E-12B5F18AD819}" srcOrd="0" destOrd="0" presId="urn:microsoft.com/office/officeart/2011/layout/CircleProcess"/>
    <dgm:cxn modelId="{D35A0F38-0ED2-46BE-AF74-71047803A288}" type="presParOf" srcId="{BD9E5907-24F8-412A-AA48-479D1F4BC79A}" destId="{1FCCB7B8-520D-4B4D-9EE5-D4008E51FCBD}" srcOrd="2" destOrd="0" presId="urn:microsoft.com/office/officeart/2011/layout/CircleProcess"/>
    <dgm:cxn modelId="{2EE544D3-BF50-4EA2-A229-A8D1CE70546A}" type="presParOf" srcId="{BD9E5907-24F8-412A-AA48-479D1F4BC79A}" destId="{0D24B1AF-8D78-482B-B6C0-7C998778D15F}" srcOrd="3" destOrd="0" presId="urn:microsoft.com/office/officeart/2011/layout/CircleProcess"/>
    <dgm:cxn modelId="{5148C5CF-1DED-4FA2-BB48-39CFB7561597}" type="presParOf" srcId="{0D24B1AF-8D78-482B-B6C0-7C998778D15F}" destId="{B4CC777F-B619-49BB-B0BF-72CDD5DB0533}" srcOrd="0" destOrd="0" presId="urn:microsoft.com/office/officeart/2011/layout/CircleProcess"/>
    <dgm:cxn modelId="{F543ACA7-A0FF-4CE9-84FA-00B5DE81FA3F}" type="presParOf" srcId="{BD9E5907-24F8-412A-AA48-479D1F4BC79A}" destId="{8C721AF7-8935-45E6-B0B2-E352AEF75214}" srcOrd="4" destOrd="0" presId="urn:microsoft.com/office/officeart/2011/layout/CircleProcess"/>
    <dgm:cxn modelId="{389142CA-9AAC-4BF6-9487-9A940DB89F67}" type="presParOf" srcId="{8C721AF7-8935-45E6-B0B2-E352AEF75214}" destId="{F4FF2592-C914-465D-83FB-F93635D2BDB4}" srcOrd="0" destOrd="0" presId="urn:microsoft.com/office/officeart/2011/layout/CircleProcess"/>
    <dgm:cxn modelId="{4E2ADCFB-0B8A-44CD-B0DB-4155C4A2F48C}" type="presParOf" srcId="{BD9E5907-24F8-412A-AA48-479D1F4BC79A}" destId="{010B40C2-651D-490C-B8A1-92F512261B3C}" srcOrd="5" destOrd="0" presId="urn:microsoft.com/office/officeart/2011/layout/CircleProcess"/>
    <dgm:cxn modelId="{8AE7BA42-3F3B-4B58-8FAD-5457F97E2F80}" type="presParOf" srcId="{BD9E5907-24F8-412A-AA48-479D1F4BC79A}" destId="{BD463A69-8564-49BA-ACE9-32FA620674F8}" srcOrd="6" destOrd="0" presId="urn:microsoft.com/office/officeart/2011/layout/CircleProcess"/>
    <dgm:cxn modelId="{A02CA80A-A233-47E0-9B9E-130535448F32}" type="presParOf" srcId="{BD463A69-8564-49BA-ACE9-32FA620674F8}" destId="{3BF76C17-C900-4439-933B-3EA36616D40F}" srcOrd="0" destOrd="0" presId="urn:microsoft.com/office/officeart/2011/layout/CircleProcess"/>
    <dgm:cxn modelId="{02943E91-6041-4B51-98BB-5489661033D7}" type="presParOf" srcId="{BD9E5907-24F8-412A-AA48-479D1F4BC79A}" destId="{188A75DF-3BF9-47D7-8CE9-55A5CA1AA536}" srcOrd="7" destOrd="0" presId="urn:microsoft.com/office/officeart/2011/layout/CircleProcess"/>
    <dgm:cxn modelId="{CD8A2A7C-74E4-485B-A01C-4B5628C1EF06}" type="presParOf" srcId="{188A75DF-3BF9-47D7-8CE9-55A5CA1AA536}" destId="{9F9C5F86-73EA-47C2-94A8-B9F7CFF3E8CE}" srcOrd="0" destOrd="0" presId="urn:microsoft.com/office/officeart/2011/layout/CircleProcess"/>
    <dgm:cxn modelId="{638D2D54-2882-484C-8F32-A680ADD763F0}" type="presParOf" srcId="{BD9E5907-24F8-412A-AA48-479D1F4BC79A}" destId="{0FA14DEC-EDEC-4525-ADCA-9A2FDE841E4C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604E81-AFA3-44EE-852F-4B511EB3E774}">
      <dsp:nvSpPr>
        <dsp:cNvPr id="0" name=""/>
        <dsp:cNvSpPr/>
      </dsp:nvSpPr>
      <dsp:spPr>
        <a:xfrm>
          <a:off x="45970" y="1944150"/>
          <a:ext cx="6336703" cy="0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37F068-55B7-4781-9834-4035FC692BCA}">
      <dsp:nvSpPr>
        <dsp:cNvPr id="0" name=""/>
        <dsp:cNvSpPr/>
      </dsp:nvSpPr>
      <dsp:spPr>
        <a:xfrm>
          <a:off x="45970" y="1285670"/>
          <a:ext cx="6336703" cy="0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578DA-EED7-416E-BE44-94CD226760E2}">
      <dsp:nvSpPr>
        <dsp:cNvPr id="0" name=""/>
        <dsp:cNvSpPr/>
      </dsp:nvSpPr>
      <dsp:spPr>
        <a:xfrm>
          <a:off x="45970" y="627189"/>
          <a:ext cx="6336703" cy="0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4C6DD5-A854-4E5F-AE76-06C242B3872F}">
      <dsp:nvSpPr>
        <dsp:cNvPr id="0" name=""/>
        <dsp:cNvSpPr/>
      </dsp:nvSpPr>
      <dsp:spPr>
        <a:xfrm>
          <a:off x="1801622" y="65"/>
          <a:ext cx="4472943" cy="627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dirty="0" smtClean="0">
              <a:solidFill>
                <a:schemeClr val="accent2"/>
              </a:solidFill>
            </a:rPr>
            <a:t> </a:t>
          </a:r>
          <a:r>
            <a:rPr lang="en-US" sz="2400" b="1" kern="1200" noProof="0" dirty="0" smtClean="0">
              <a:solidFill>
                <a:schemeClr val="accent1"/>
              </a:solidFill>
            </a:rPr>
            <a:t>I’m talking on the phone.</a:t>
          </a:r>
          <a:endParaRPr lang="en-US" sz="2400" b="1" kern="1200" noProof="0" dirty="0">
            <a:solidFill>
              <a:schemeClr val="accent1"/>
            </a:solidFill>
          </a:endParaRPr>
        </a:p>
      </dsp:txBody>
      <dsp:txXfrm>
        <a:off x="1801622" y="65"/>
        <a:ext cx="4472943" cy="627124"/>
      </dsp:txXfrm>
    </dsp:sp>
    <dsp:sp modelId="{8118C2A9-8663-4324-B153-E67B4D26E74A}">
      <dsp:nvSpPr>
        <dsp:cNvPr id="0" name=""/>
        <dsp:cNvSpPr/>
      </dsp:nvSpPr>
      <dsp:spPr>
        <a:xfrm>
          <a:off x="-45970" y="65"/>
          <a:ext cx="1831425" cy="62712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/>
        </a:solidFill>
        <a:ln w="15875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smtClean="0"/>
            <a:t>Right now,</a:t>
          </a:r>
          <a:endParaRPr lang="en-US" sz="2000" b="1" kern="1200" noProof="0" dirty="0"/>
        </a:p>
      </dsp:txBody>
      <dsp:txXfrm>
        <a:off x="-15351" y="30684"/>
        <a:ext cx="1770187" cy="596505"/>
      </dsp:txXfrm>
    </dsp:sp>
    <dsp:sp modelId="{B8D70C0E-1E9B-4650-BC88-4EA4D65E9DDA}">
      <dsp:nvSpPr>
        <dsp:cNvPr id="0" name=""/>
        <dsp:cNvSpPr/>
      </dsp:nvSpPr>
      <dsp:spPr>
        <a:xfrm>
          <a:off x="1801622" y="658545"/>
          <a:ext cx="4472943" cy="627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dirty="0" smtClean="0">
              <a:solidFill>
                <a:schemeClr val="accent3"/>
              </a:solidFill>
            </a:rPr>
            <a:t>I’m writing a letter to my friend.</a:t>
          </a:r>
          <a:endParaRPr lang="en-US" sz="2400" b="1" kern="1200" noProof="0" dirty="0">
            <a:solidFill>
              <a:schemeClr val="accent3"/>
            </a:solidFill>
          </a:endParaRPr>
        </a:p>
      </dsp:txBody>
      <dsp:txXfrm>
        <a:off x="1801622" y="658545"/>
        <a:ext cx="4472943" cy="627124"/>
      </dsp:txXfrm>
    </dsp:sp>
    <dsp:sp modelId="{630CBC40-46FD-42B1-B8FE-CFA4748BA9E2}">
      <dsp:nvSpPr>
        <dsp:cNvPr id="0" name=""/>
        <dsp:cNvSpPr/>
      </dsp:nvSpPr>
      <dsp:spPr>
        <a:xfrm>
          <a:off x="-45970" y="658545"/>
          <a:ext cx="1831425" cy="627124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/>
        </a:solidFill>
        <a:ln w="15875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smtClean="0"/>
            <a:t>Now,</a:t>
          </a:r>
          <a:endParaRPr lang="en-US" sz="2000" b="1" kern="1200" noProof="0" dirty="0"/>
        </a:p>
      </dsp:txBody>
      <dsp:txXfrm>
        <a:off x="-15351" y="689164"/>
        <a:ext cx="1770187" cy="596505"/>
      </dsp:txXfrm>
    </dsp:sp>
    <dsp:sp modelId="{8DF32B30-D35C-4CFD-B453-5D888E7DDAAA}">
      <dsp:nvSpPr>
        <dsp:cNvPr id="0" name=""/>
        <dsp:cNvSpPr/>
      </dsp:nvSpPr>
      <dsp:spPr>
        <a:xfrm>
          <a:off x="1801622" y="1317026"/>
          <a:ext cx="4472943" cy="627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dirty="0" smtClean="0">
              <a:solidFill>
                <a:schemeClr val="accent4"/>
              </a:solidFill>
            </a:rPr>
            <a:t>I’m listening to pop music.</a:t>
          </a:r>
          <a:endParaRPr lang="en-US" sz="2400" b="1" kern="1200" noProof="0" dirty="0">
            <a:solidFill>
              <a:schemeClr val="accent4"/>
            </a:solidFill>
          </a:endParaRPr>
        </a:p>
      </dsp:txBody>
      <dsp:txXfrm>
        <a:off x="1801622" y="1317026"/>
        <a:ext cx="4472943" cy="627124"/>
      </dsp:txXfrm>
    </dsp:sp>
    <dsp:sp modelId="{16925328-56ED-4904-B0C0-12AE0CCAAED4}">
      <dsp:nvSpPr>
        <dsp:cNvPr id="0" name=""/>
        <dsp:cNvSpPr/>
      </dsp:nvSpPr>
      <dsp:spPr>
        <a:xfrm>
          <a:off x="-45970" y="1317026"/>
          <a:ext cx="1831425" cy="627124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/>
        </a:solidFill>
        <a:ln w="15875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smtClean="0"/>
            <a:t>At the moment</a:t>
          </a:r>
          <a:endParaRPr lang="en-US" sz="2000" b="1" kern="1200" noProof="0" dirty="0"/>
        </a:p>
      </dsp:txBody>
      <dsp:txXfrm>
        <a:off x="-15351" y="1347645"/>
        <a:ext cx="1770187" cy="5965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Lista de fichas"/>
  <dgm:desc val="Se usa para mostrar bloques de información no secuencial o agrupados. Funciona bien con listas con una cantidad pequeña de texto de Nivel 1. El primer elemento de Nivel 2 se muestra junto al texto de Nivel 1. El resto de texto de Nivel 2 aparece debajo del texto de Nivel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o de círculos"/>
  <dgm:desc val="Se usa para mostrar pasos secuenciales en un proceso. Se limita a once formas de Nivel 1 con un número ilimitado de formas de Nivel 2. Funciona mejor con poco texto. No aparece texto sin utilizar, pero queda disponible si cambia entre diseño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2963A-9BA3-4F0E-84DB-558C132494EC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D92097-E368-4C11-8DA2-2674A36538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6615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92097-E368-4C11-8DA2-2674A365389F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5183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C913-A513-48AB-8C14-13FBA1F55ACC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15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176BA-0C03-414A-93F9-1863F790C0FE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408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5247-B5D2-4482-B0F6-8907A8EB8B60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538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A5B02-9673-421A-AC05-CC07F0680EA0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68B9-EB04-4CF7-AF97-BDDEFC727E6C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501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2D562-DE96-4E5F-BD5F-B1D3E3DED640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074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387F-7BD7-4A0A-8DC1-D7EE77CD0C68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481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BB37-79FB-47F7-80F7-B156DD321654}" type="datetime1">
              <a:rPr lang="es-MX" smtClean="0"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52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BF27-74E4-48E8-8BFB-476DB23A7793}" type="datetime1">
              <a:rPr lang="es-MX" smtClean="0"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85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A39BA-2C4F-4B6D-82D5-9099A5280D31}" type="datetime1">
              <a:rPr lang="es-MX" smtClean="0"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132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CE878C8-7870-465D-8E18-A84C759FAAD3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30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5EACA-4B51-4B7A-8E66-82F4B6C329F9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105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A81FE-358C-4578-9D6E-5A4EF5A8D342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738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FD7DE-2EFF-4563-8399-073AD88DEB6F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726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11517-C013-4E9D-8AE2-C0258B5A2207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046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814F-70B0-4244-ADCF-522057CAB843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36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E6BA8-BA6C-4F39-A5E1-3C9CE99DD668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673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3C68E-00D2-427E-83D9-F3557A487E6B}" type="datetime1">
              <a:rPr lang="es-MX" smtClean="0"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16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6C1C8-DE21-4D8F-8269-86422B3DCCE9}" type="datetime1">
              <a:rPr lang="es-MX" smtClean="0"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04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DAE95-20F4-4E1B-886D-903229A3DA8B}" type="datetime1">
              <a:rPr lang="es-MX" smtClean="0"/>
              <a:t>12/10/2016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430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FA6CE-4FB4-45AD-AE4D-480811A1197C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345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6750-0581-4620-B985-6A7686B14773}" type="datetime1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899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4828" y="43508"/>
            <a:ext cx="637983" cy="540000"/>
          </a:xfrm>
          <a:prstGeom prst="rect">
            <a:avLst/>
          </a:prstGeom>
        </p:spPr>
      </p:pic>
      <p:pic>
        <p:nvPicPr>
          <p:cNvPr id="7" name="Marcador de contenido 3"/>
          <p:cNvPicPr>
            <a:picLocks noChangeAspect="1"/>
          </p:cNvPicPr>
          <p:nvPr userDrawn="1"/>
        </p:nvPicPr>
        <p:blipFill>
          <a:blip r:embed="rId1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820" y="521701"/>
            <a:ext cx="4488360" cy="58145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34CC29B-E3E0-4958-AF4B-8711FB07BBCD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9663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4828" y="43508"/>
            <a:ext cx="637983" cy="540000"/>
          </a:xfrm>
          <a:prstGeom prst="rect">
            <a:avLst/>
          </a:prstGeom>
        </p:spPr>
      </p:pic>
      <p:pic>
        <p:nvPicPr>
          <p:cNvPr id="11" name="Marcador de contenido 3"/>
          <p:cNvPicPr>
            <a:picLocks noChangeAspect="1"/>
          </p:cNvPicPr>
          <p:nvPr userDrawn="1"/>
        </p:nvPicPr>
        <p:blipFill>
          <a:blip r:embed="rId1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820" y="521701"/>
            <a:ext cx="4488360" cy="581459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C6831F-6FA4-4308-8EB9-DFB70FAD0F60}" type="datetime1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D1175BB-7DD3-42E1-9EC4-1C6E116DA6E2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07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wmf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wm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7.xml"/><Relationship Id="rId1" Type="http://schemas.openxmlformats.org/officeDocument/2006/relationships/slideLayout" Target="../slideLayouts/slideLayout13.xml"/><Relationship Id="rId5" Type="http://schemas.openxmlformats.org/officeDocument/2006/relationships/slide" Target="slide72.xml"/><Relationship Id="rId4" Type="http://schemas.openxmlformats.org/officeDocument/2006/relationships/slide" Target="slide2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8.jpeg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g"/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1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13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3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13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13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3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524000" y="-27384"/>
            <a:ext cx="9144000" cy="6885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857250"/>
            <a:ext cx="9144000" cy="51435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97164" y="1005623"/>
            <a:ext cx="6324600" cy="3320210"/>
          </a:xfrm>
        </p:spPr>
        <p:txBody>
          <a:bodyPr>
            <a:noAutofit/>
          </a:bodyPr>
          <a:lstStyle/>
          <a:p>
            <a:r>
              <a:rPr lang="es-MX" sz="3600" b="1" dirty="0"/>
              <a:t>Material Didáctico Audiovisual</a:t>
            </a:r>
            <a:br>
              <a:rPr lang="es-MX" sz="3600" b="1" dirty="0"/>
            </a:br>
            <a:r>
              <a:rPr lang="es-MX" sz="3600" b="1" dirty="0"/>
              <a:t>Sólo Visión </a:t>
            </a:r>
            <a:r>
              <a:rPr lang="es-MX" sz="3600" b="1" dirty="0" err="1"/>
              <a:t>Proyectables</a:t>
            </a:r>
            <a:r>
              <a:rPr lang="es-MX" sz="3600" b="1" dirty="0"/>
              <a:t> Diapositivas</a:t>
            </a:r>
            <a:br>
              <a:rPr lang="es-MX" sz="3600" b="1" dirty="0"/>
            </a:br>
            <a:r>
              <a:rPr lang="es-MX" sz="3600" b="1" dirty="0"/>
              <a:t/>
            </a:r>
            <a:br>
              <a:rPr lang="es-MX" sz="3600" b="1" dirty="0"/>
            </a:br>
            <a:r>
              <a:rPr lang="es-MX" sz="3600" b="1" dirty="0"/>
              <a:t>Inglés </a:t>
            </a:r>
            <a:r>
              <a:rPr lang="es-MX" sz="3600" b="1" dirty="0" smtClean="0"/>
              <a:t>2</a:t>
            </a:r>
            <a:r>
              <a:rPr lang="es-MX" sz="3600" b="1" dirty="0"/>
              <a:t/>
            </a:r>
            <a:br>
              <a:rPr lang="es-MX" sz="3600" b="1" dirty="0"/>
            </a:br>
            <a:r>
              <a:rPr lang="es-MX" sz="3600" b="1" dirty="0"/>
              <a:t>Módulo </a:t>
            </a:r>
            <a:r>
              <a:rPr lang="es-MX" sz="3600" b="1" dirty="0" smtClean="0"/>
              <a:t>I</a:t>
            </a:r>
            <a:r>
              <a:rPr lang="es-MX" sz="3600" b="1" dirty="0"/>
              <a:t/>
            </a:r>
            <a:br>
              <a:rPr lang="es-MX" sz="3600" b="1" dirty="0"/>
            </a:br>
            <a:r>
              <a:rPr lang="es-MX" sz="3600" b="1" dirty="0"/>
              <a:t>Bachillerato Universitario </a:t>
            </a:r>
            <a:r>
              <a:rPr lang="es-MX" sz="3600" b="1" dirty="0" smtClean="0"/>
              <a:t>2015</a:t>
            </a:r>
            <a:endParaRPr lang="es-MX" sz="36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97164" y="5006233"/>
            <a:ext cx="6732240" cy="1108720"/>
          </a:xfrm>
        </p:spPr>
        <p:txBody>
          <a:bodyPr>
            <a:normAutofit/>
          </a:bodyPr>
          <a:lstStyle/>
          <a:p>
            <a:r>
              <a:rPr lang="es-MX" b="1" cap="non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Plantel “Dr. Ángel Ma. Garibay </a:t>
            </a:r>
            <a:r>
              <a:rPr lang="es-MX" b="1" cap="none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Kintana</a:t>
            </a:r>
            <a:r>
              <a:rPr lang="es-MX" b="1" cap="non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”</a:t>
            </a:r>
          </a:p>
          <a:p>
            <a:r>
              <a:rPr lang="es-MX" b="1" cap="non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</a:t>
            </a:r>
            <a:r>
              <a:rPr lang="es-MX" b="1" cap="non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 </a:t>
            </a:r>
            <a:r>
              <a:rPr lang="es-MX" b="1" cap="non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</a:t>
            </a:r>
            <a:r>
              <a:rPr lang="es-MX" b="1" cap="non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 Escuela Preparatoria</a:t>
            </a:r>
            <a:endParaRPr lang="es-MX" b="1" cap="none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2 Subtítulo"/>
          <p:cNvSpPr txBox="1">
            <a:spLocks/>
          </p:cNvSpPr>
          <p:nvPr/>
        </p:nvSpPr>
        <p:spPr>
          <a:xfrm>
            <a:off x="1668223" y="6229157"/>
            <a:ext cx="8855557" cy="4437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280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>Elaborado por: </a:t>
            </a:r>
            <a:r>
              <a:rPr lang="es-MX" sz="2800" cap="none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>LLI</a:t>
            </a:r>
            <a:r>
              <a:rPr lang="es-MX" sz="280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>. Cesar Martínez Acevedo</a:t>
            </a:r>
          </a:p>
        </p:txBody>
      </p:sp>
      <p:sp>
        <p:nvSpPr>
          <p:cNvPr id="5" name="Rectángulo 4"/>
          <p:cNvSpPr/>
          <p:nvPr/>
        </p:nvSpPr>
        <p:spPr>
          <a:xfrm>
            <a:off x="0" y="-15347"/>
            <a:ext cx="119253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Ocasiones especiales: ¿Qué está pasando? y ¿Qué hacen las personas que están a mí </a:t>
            </a:r>
            <a:r>
              <a:rPr lang="es-MX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alrededor</a:t>
            </a:r>
            <a:endParaRPr lang="es-MX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119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-144471"/>
            <a:ext cx="10058400" cy="1450757"/>
          </a:xfrm>
        </p:spPr>
        <p:txBody>
          <a:bodyPr/>
          <a:lstStyle/>
          <a:p>
            <a:pPr algn="ctr"/>
            <a:r>
              <a:rPr lang="en-GB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Describe the activities that you usually do in these occasions.</a:t>
            </a:r>
            <a:endParaRPr lang="en-GB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4959815"/>
              </p:ext>
            </p:extLst>
          </p:nvPr>
        </p:nvGraphicFramePr>
        <p:xfrm>
          <a:off x="1096963" y="1846263"/>
          <a:ext cx="100584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0037"/>
                <a:gridCol w="72183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600" noProof="0" dirty="0" smtClean="0"/>
                        <a:t>Occasion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600" noProof="0" dirty="0" smtClean="0"/>
                        <a:t>Activities</a:t>
                      </a:r>
                      <a:endParaRPr lang="en-GB" sz="2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Easter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Birthday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Christmas Eve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Mother’s 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Day of the dead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New Year’s Eve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Valentine’s Day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Wedding Day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Inglés</a:t>
            </a:r>
            <a:r>
              <a:rPr lang="en-GB" dirty="0" smtClean="0"/>
              <a:t> 2</a:t>
            </a:r>
            <a:endParaRPr lang="en-GB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n-GB" smtClean="0"/>
              <a:t>10</a:t>
            </a:fld>
            <a:endParaRPr lang="en-GB" dirty="0"/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974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GB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112084" y="1004980"/>
            <a:ext cx="8482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What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do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you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usually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do in…?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4740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2697" y="35361"/>
            <a:ext cx="7543800" cy="828641"/>
          </a:xfrm>
        </p:spPr>
        <p:txBody>
          <a:bodyPr>
            <a:normAutofit/>
          </a:bodyPr>
          <a:lstStyle/>
          <a:p>
            <a:r>
              <a:rPr lang="es-MX" sz="3600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Referencias Imágenes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52697" y="864002"/>
            <a:ext cx="11443063" cy="5445318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Diapositiva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r>
              <a:rPr lang="pt-BR" sz="1400" dirty="0" smtClean="0">
                <a:solidFill>
                  <a:schemeClr val="tx1"/>
                </a:solidFill>
              </a:rPr>
              <a:t>27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www.hobbiesforcouples.com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/uploads/2014/01/</a:t>
            </a:r>
            <a:r>
              <a:rPr lang="pt-BR" sz="1400" dirty="0" err="1">
                <a:solidFill>
                  <a:schemeClr val="tx1"/>
                </a:solidFill>
              </a:rPr>
              <a:t>shutterstock_148169357.jpg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media.gettyimages.com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photos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couple-eating-large-sandwiches-on-beach-picture-id108147305?s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170667a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1.bp.blogspot.com</a:t>
            </a:r>
            <a:r>
              <a:rPr lang="pt-BR" sz="1400" dirty="0">
                <a:solidFill>
                  <a:schemeClr val="tx1"/>
                </a:solidFill>
              </a:rPr>
              <a:t>/-_</a:t>
            </a:r>
            <a:r>
              <a:rPr lang="pt-BR" sz="1400" dirty="0" err="1">
                <a:solidFill>
                  <a:schemeClr val="tx1"/>
                </a:solidFill>
              </a:rPr>
              <a:t>c6RrbNZ0xE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UlavsZIOpPI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AAAAAAAABys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Y1yIRWLdQcU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s320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adoles.png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Diapositiva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r>
              <a:rPr lang="pt-BR" sz="1400" dirty="0" smtClean="0">
                <a:solidFill>
                  <a:schemeClr val="tx1"/>
                </a:solidFill>
              </a:rPr>
              <a:t>29-60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www.mes-english.com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flashcards</a:t>
            </a:r>
            <a:r>
              <a:rPr lang="pt-BR" sz="1400" dirty="0">
                <a:solidFill>
                  <a:schemeClr val="tx1"/>
                </a:solidFill>
              </a:rPr>
              <a:t>/files/</a:t>
            </a:r>
            <a:r>
              <a:rPr lang="pt-BR" sz="1400" dirty="0" err="1">
                <a:solidFill>
                  <a:schemeClr val="tx1"/>
                </a:solidFill>
              </a:rPr>
              <a:t>ppt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dailyroutines1.ppt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www.mes-english.com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flashcards</a:t>
            </a:r>
            <a:r>
              <a:rPr lang="pt-BR" sz="1400" dirty="0">
                <a:solidFill>
                  <a:schemeClr val="tx1"/>
                </a:solidFill>
              </a:rPr>
              <a:t>/files/</a:t>
            </a:r>
            <a:r>
              <a:rPr lang="pt-BR" sz="1400" dirty="0" err="1">
                <a:solidFill>
                  <a:schemeClr val="tx1"/>
                </a:solidFill>
              </a:rPr>
              <a:t>ppt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dailyroutines2.ppt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Diapositiva</a:t>
            </a:r>
            <a:r>
              <a:rPr lang="pt-BR" sz="1400" dirty="0">
                <a:solidFill>
                  <a:schemeClr val="tx1"/>
                </a:solidFill>
              </a:rPr>
              <a:t> 71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ambito-financiero.com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/uploads/2013/05/preguntas-antes-de-</a:t>
            </a:r>
            <a:r>
              <a:rPr lang="pt-BR" sz="1400" dirty="0" err="1">
                <a:solidFill>
                  <a:schemeClr val="tx1"/>
                </a:solidFill>
              </a:rPr>
              <a:t>invertir.jpg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Diapositiva</a:t>
            </a:r>
            <a:r>
              <a:rPr lang="pt-BR" sz="1400" dirty="0">
                <a:solidFill>
                  <a:schemeClr val="tx1"/>
                </a:solidFill>
              </a:rPr>
              <a:t> 72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www.beastmodeprospecting.com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hs-fs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hubfs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student-taking-test2-667950-edited.jpg?t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1467044144558&amp;width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3480&amp;name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student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taking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test2</a:t>
            </a:r>
            <a:r>
              <a:rPr lang="pt-BR" sz="1400" dirty="0">
                <a:solidFill>
                  <a:schemeClr val="tx1"/>
                </a:solidFill>
              </a:rPr>
              <a:t>-667950-</a:t>
            </a:r>
            <a:r>
              <a:rPr lang="pt-BR" sz="1400" dirty="0" err="1">
                <a:solidFill>
                  <a:schemeClr val="tx1"/>
                </a:solidFill>
              </a:rPr>
              <a:t>edited.jpg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www3.pictures.zimbio.com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gi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10th+FINA+World+Swimming+Championships+25m+1QL2ixi_9yJx.jpg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www.retailwiseusa.com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/uploads/2014/04/</a:t>
            </a:r>
            <a:r>
              <a:rPr lang="pt-BR" sz="1400" dirty="0" err="1">
                <a:solidFill>
                  <a:schemeClr val="tx1"/>
                </a:solidFill>
              </a:rPr>
              <a:t>Using</a:t>
            </a:r>
            <a:r>
              <a:rPr lang="pt-BR" sz="1400" dirty="0">
                <a:solidFill>
                  <a:schemeClr val="tx1"/>
                </a:solidFill>
              </a:rPr>
              <a:t>-Music-</a:t>
            </a:r>
            <a:r>
              <a:rPr lang="pt-BR" sz="1400" dirty="0" err="1">
                <a:solidFill>
                  <a:schemeClr val="tx1"/>
                </a:solidFill>
              </a:rPr>
              <a:t>To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Influence-Buying-Behavior.jpg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Inglés 2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100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545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2697" y="35361"/>
            <a:ext cx="7543800" cy="828641"/>
          </a:xfrm>
        </p:spPr>
        <p:txBody>
          <a:bodyPr>
            <a:normAutofit/>
          </a:bodyPr>
          <a:lstStyle/>
          <a:p>
            <a:r>
              <a:rPr lang="es-MX" sz="3600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Referencias Imágenes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52697" y="864002"/>
            <a:ext cx="11443063" cy="5445318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 smtClean="0">
                <a:solidFill>
                  <a:schemeClr val="tx1"/>
                </a:solidFill>
              </a:rPr>
              <a:t>Diapositiva</a:t>
            </a:r>
            <a:r>
              <a:rPr lang="pt-BR" sz="1400" dirty="0" smtClean="0">
                <a:solidFill>
                  <a:schemeClr val="tx1"/>
                </a:solidFill>
              </a:rPr>
              <a:t> 76-90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image5.tuku.cn</a:t>
            </a:r>
            <a:r>
              <a:rPr lang="pt-BR" sz="1400" dirty="0">
                <a:solidFill>
                  <a:schemeClr val="tx1"/>
                </a:solidFill>
              </a:rPr>
              <a:t>/wallpaper/</a:t>
            </a:r>
            <a:r>
              <a:rPr lang="pt-BR" sz="1400" dirty="0" err="1">
                <a:solidFill>
                  <a:schemeClr val="tx1"/>
                </a:solidFill>
              </a:rPr>
              <a:t>Person%20Wallpapers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6525_1920x1200.jpg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www.implantomed.com.br</a:t>
            </a:r>
            <a:r>
              <a:rPr lang="pt-BR" sz="1400" dirty="0">
                <a:solidFill>
                  <a:schemeClr val="tx1"/>
                </a:solidFill>
              </a:rPr>
              <a:t>/blog/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/uploads/2013/01/Chicletes-</a:t>
            </a:r>
            <a:r>
              <a:rPr lang="pt-BR" sz="1400" dirty="0" err="1">
                <a:solidFill>
                  <a:schemeClr val="tx1"/>
                </a:solidFill>
              </a:rPr>
              <a:t>Saudaveis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Odontoquality</a:t>
            </a:r>
            <a:r>
              <a:rPr lang="pt-BR" sz="1400" dirty="0">
                <a:solidFill>
                  <a:schemeClr val="tx1"/>
                </a:solidFill>
              </a:rPr>
              <a:t>-Dentistas-dentes-</a:t>
            </a:r>
            <a:r>
              <a:rPr lang="pt-BR" sz="1400" dirty="0" err="1">
                <a:solidFill>
                  <a:schemeClr val="tx1"/>
                </a:solidFill>
              </a:rPr>
              <a:t>Sc.png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lh3.googleusercontent.com</a:t>
            </a:r>
            <a:r>
              <a:rPr lang="pt-BR" sz="1400" dirty="0">
                <a:solidFill>
                  <a:schemeClr val="tx1"/>
                </a:solidFill>
              </a:rPr>
              <a:t>/-</a:t>
            </a:r>
            <a:r>
              <a:rPr lang="pt-BR" sz="1400" dirty="0" err="1">
                <a:solidFill>
                  <a:schemeClr val="tx1"/>
                </a:solidFill>
              </a:rPr>
              <a:t>vARv5cMODtY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Vmu3ylZkKHI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AAAAAAAAEdw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jR-vjCmP8is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s1600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156416.jpg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www.zirveart.com</a:t>
            </a:r>
            <a:r>
              <a:rPr lang="pt-BR" sz="1400" dirty="0">
                <a:solidFill>
                  <a:schemeClr val="tx1"/>
                </a:solidFill>
              </a:rPr>
              <a:t>/uploads/posts/2016-06/</a:t>
            </a:r>
            <a:r>
              <a:rPr lang="pt-BR" sz="1400" dirty="0" err="1">
                <a:solidFill>
                  <a:schemeClr val="tx1"/>
                </a:solidFill>
              </a:rPr>
              <a:t>1465931600_umenie-ssoritsya-slogaemoe-schastlivoy-semi-1.jpg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stickyricecookingschool.com.au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funstuff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/uploads/2009/01/</a:t>
            </a:r>
            <a:r>
              <a:rPr lang="pt-BR" sz="1400" dirty="0" err="1">
                <a:solidFill>
                  <a:schemeClr val="tx1"/>
                </a:solidFill>
              </a:rPr>
              <a:t>sticky</a:t>
            </a:r>
            <a:r>
              <a:rPr lang="pt-BR" sz="1400" dirty="0">
                <a:solidFill>
                  <a:schemeClr val="tx1"/>
                </a:solidFill>
              </a:rPr>
              <a:t>-rice-</a:t>
            </a:r>
            <a:r>
              <a:rPr lang="pt-BR" sz="1400" dirty="0" err="1">
                <a:solidFill>
                  <a:schemeClr val="tx1"/>
                </a:solidFill>
              </a:rPr>
              <a:t>10.jpg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ullasamfm.com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/uploads/2016/08/</a:t>
            </a:r>
            <a:r>
              <a:rPr lang="pt-BR" sz="1400" dirty="0" err="1">
                <a:solidFill>
                  <a:schemeClr val="tx1"/>
                </a:solidFill>
              </a:rPr>
              <a:t>page-img2.png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www.moderndent.com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/uploads/2015/09/</a:t>
            </a:r>
            <a:r>
              <a:rPr lang="pt-BR" sz="1400" dirty="0" err="1">
                <a:solidFill>
                  <a:schemeClr val="tx1"/>
                </a:solidFill>
              </a:rPr>
              <a:t>modern</a:t>
            </a:r>
            <a:r>
              <a:rPr lang="pt-BR" sz="1400" dirty="0">
                <a:solidFill>
                  <a:schemeClr val="tx1"/>
                </a:solidFill>
              </a:rPr>
              <a:t>-dental-</a:t>
            </a:r>
            <a:r>
              <a:rPr lang="pt-BR" sz="1400" dirty="0" err="1">
                <a:solidFill>
                  <a:schemeClr val="tx1"/>
                </a:solidFill>
              </a:rPr>
              <a:t>healthy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college-students.jpg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nebula.wsimg.com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8dafa4cb9adf66bf95911a9ae7a96b14?AccessKeyId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063A7EAC25E985906F04&amp;disposition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0&amp;alloworigin</a:t>
            </a:r>
            <a:r>
              <a:rPr lang="pt-BR" sz="1400" dirty="0">
                <a:solidFill>
                  <a:schemeClr val="tx1"/>
                </a:solidFill>
              </a:rPr>
              <a:t>=1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www.smartsuburbansurvival.com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/uploads/2016/07/</a:t>
            </a:r>
            <a:r>
              <a:rPr lang="pt-BR" sz="1400" dirty="0" err="1">
                <a:solidFill>
                  <a:schemeClr val="tx1"/>
                </a:solidFill>
              </a:rPr>
              <a:t>distracted-person.jpg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i.ytimg.com</a:t>
            </a:r>
            <a:r>
              <a:rPr lang="pt-BR" sz="1400" dirty="0">
                <a:solidFill>
                  <a:schemeClr val="tx1"/>
                </a:solidFill>
              </a:rPr>
              <a:t>/vi/</a:t>
            </a:r>
            <a:r>
              <a:rPr lang="pt-BR" sz="1400" dirty="0" err="1">
                <a:solidFill>
                  <a:schemeClr val="tx1"/>
                </a:solidFill>
              </a:rPr>
              <a:t>GkbduqV86ck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maxresdefault.jpg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dailyhdwallpaper.com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</a:t>
            </a:r>
            <a:r>
              <a:rPr lang="pt-BR" sz="1400" dirty="0" err="1">
                <a:solidFill>
                  <a:schemeClr val="tx1"/>
                </a:solidFill>
              </a:rPr>
              <a:t>Hamster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Hd</a:t>
            </a:r>
            <a:r>
              <a:rPr lang="pt-BR" sz="1400" dirty="0">
                <a:solidFill>
                  <a:schemeClr val="tx1"/>
                </a:solidFill>
              </a:rPr>
              <a:t>-Wallpaper-</a:t>
            </a:r>
            <a:r>
              <a:rPr lang="pt-BR" sz="1400" dirty="0" err="1">
                <a:solidFill>
                  <a:schemeClr val="tx1"/>
                </a:solidFill>
              </a:rPr>
              <a:t>1680x1174.jpg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vignette1.wikia.nocookie.net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whatever-you-want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images</a:t>
            </a:r>
            <a:r>
              <a:rPr lang="pt-BR" sz="1400" dirty="0">
                <a:solidFill>
                  <a:schemeClr val="tx1"/>
                </a:solidFill>
              </a:rPr>
              <a:t>/9/99/12405849-junge-frau-eislaufen-im-freien-auf-einem-teich-an-einer-eiskalten-wintertag.jpg/</a:t>
            </a:r>
            <a:r>
              <a:rPr lang="pt-BR" sz="1400" dirty="0" err="1">
                <a:solidFill>
                  <a:schemeClr val="tx1"/>
                </a:solidFill>
              </a:rPr>
              <a:t>revision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latest?cb</a:t>
            </a:r>
            <a:r>
              <a:rPr lang="pt-BR" sz="1400" dirty="0">
                <a:solidFill>
                  <a:schemeClr val="tx1"/>
                </a:solidFill>
              </a:rPr>
              <a:t>=20140112163511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www.beastmodeprospecting.com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hs-fs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hubfs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student-taking-test2-667950-edited.jpg?t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1467044144558&amp;width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3480&amp;name</a:t>
            </a:r>
            <a:r>
              <a:rPr lang="pt-BR" sz="1400" dirty="0">
                <a:solidFill>
                  <a:schemeClr val="tx1"/>
                </a:solidFill>
              </a:rPr>
              <a:t>=</a:t>
            </a:r>
            <a:r>
              <a:rPr lang="pt-BR" sz="1400" dirty="0" err="1">
                <a:solidFill>
                  <a:schemeClr val="tx1"/>
                </a:solidFill>
              </a:rPr>
              <a:t>student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taking</a:t>
            </a:r>
            <a:r>
              <a:rPr lang="pt-BR" sz="1400" dirty="0">
                <a:solidFill>
                  <a:schemeClr val="tx1"/>
                </a:solidFill>
              </a:rPr>
              <a:t>-</a:t>
            </a:r>
            <a:r>
              <a:rPr lang="pt-BR" sz="1400" dirty="0" err="1">
                <a:solidFill>
                  <a:schemeClr val="tx1"/>
                </a:solidFill>
              </a:rPr>
              <a:t>test2</a:t>
            </a:r>
            <a:r>
              <a:rPr lang="pt-BR" sz="1400" dirty="0">
                <a:solidFill>
                  <a:schemeClr val="tx1"/>
                </a:solidFill>
              </a:rPr>
              <a:t>-667950-</a:t>
            </a:r>
            <a:r>
              <a:rPr lang="pt-BR" sz="1400" dirty="0" err="1">
                <a:solidFill>
                  <a:schemeClr val="tx1"/>
                </a:solidFill>
              </a:rPr>
              <a:t>edited.jpg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psihoterapeutbeograd.com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images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on-line_psihoterapija.jpg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fashionmauritius.com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</a:t>
            </a:r>
            <a:r>
              <a:rPr lang="pt-BR" sz="1400" dirty="0" err="1">
                <a:solidFill>
                  <a:schemeClr val="tx1"/>
                </a:solidFill>
              </a:rPr>
              <a:t>hm_bbpui</a:t>
            </a:r>
            <a:r>
              <a:rPr lang="pt-BR" sz="1400" dirty="0">
                <a:solidFill>
                  <a:schemeClr val="tx1"/>
                </a:solidFill>
              </a:rPr>
              <a:t>/4505/</a:t>
            </a:r>
            <a:r>
              <a:rPr lang="pt-BR" sz="1400" dirty="0" err="1">
                <a:solidFill>
                  <a:schemeClr val="tx1"/>
                </a:solidFill>
              </a:rPr>
              <a:t>t6ghuyxj7pfyp7cxlzucixc8rao92klm.jpg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 smtClean="0">
                <a:solidFill>
                  <a:schemeClr val="tx1"/>
                </a:solidFill>
              </a:rPr>
              <a:t>Diapositiva</a:t>
            </a:r>
            <a:r>
              <a:rPr lang="pt-BR" sz="1400" dirty="0" smtClean="0">
                <a:solidFill>
                  <a:schemeClr val="tx1"/>
                </a:solidFill>
              </a:rPr>
              <a:t> 96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www.references.net</a:t>
            </a:r>
            <a:r>
              <a:rPr lang="pt-BR" sz="1400" dirty="0">
                <a:solidFill>
                  <a:schemeClr val="tx1"/>
                </a:solidFill>
              </a:rPr>
              <a:t>/root/</a:t>
            </a:r>
            <a:r>
              <a:rPr lang="pt-BR" sz="1400" dirty="0" err="1">
                <a:solidFill>
                  <a:schemeClr val="tx1"/>
                </a:solidFill>
              </a:rPr>
              <a:t>app_common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img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top_logo_ref.png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Inglés 2</a:t>
            </a: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101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057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6963" y="-167257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en-GB" sz="3200" b="1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 Activity</a:t>
            </a:r>
            <a:br>
              <a:rPr lang="en-GB" sz="3200" b="1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3200" b="1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</a:t>
            </a:r>
            <a:r>
              <a:rPr lang="en-GB" sz="3200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ork with a partner. Draw a chart in your notebook and complete the chart with his/her information.</a:t>
            </a:r>
            <a:endParaRPr lang="en-GB" sz="3200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Inglés</a:t>
            </a:r>
            <a:r>
              <a:rPr lang="en-GB" dirty="0" smtClean="0"/>
              <a:t> 2</a:t>
            </a:r>
            <a:endParaRPr lang="en-GB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n-GB" smtClean="0"/>
              <a:t>11</a:t>
            </a:fld>
            <a:endParaRPr lang="en-GB" dirty="0"/>
          </a:p>
        </p:txBody>
      </p:sp>
      <p:graphicFrame>
        <p:nvGraphicFramePr>
          <p:cNvPr id="6" name="Marcador de contenid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5483438"/>
              </p:ext>
            </p:extLst>
          </p:nvPr>
        </p:nvGraphicFramePr>
        <p:xfrm>
          <a:off x="1096963" y="1846263"/>
          <a:ext cx="100584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0037"/>
                <a:gridCol w="72183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600" noProof="0" dirty="0" smtClean="0"/>
                        <a:t>Occasion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600" noProof="0" dirty="0" smtClean="0"/>
                        <a:t>Friend’s Activities</a:t>
                      </a:r>
                      <a:endParaRPr lang="en-GB" sz="2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Easter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Birthday</a:t>
                      </a:r>
                      <a:endParaRPr lang="en-GB" sz="2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Christmas Eve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Mother’s 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Day of the dead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New Year’s Eve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Valentine’s Day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kern="1200" noProof="0" dirty="0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Wedding Day</a:t>
                      </a:r>
                      <a:endParaRPr lang="en-GB" sz="2600" kern="1200" noProof="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3 CuadroTexto"/>
          <p:cNvSpPr txBox="1"/>
          <p:nvPr/>
        </p:nvSpPr>
        <p:spPr>
          <a:xfrm>
            <a:off x="0" y="0"/>
            <a:ext cx="1146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112084" y="1004980"/>
            <a:ext cx="8482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What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do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you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es-ES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usually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do in…?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381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Look at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pictures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and describe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activities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that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people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doing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now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s-MX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8875" y="1975344"/>
            <a:ext cx="4938712" cy="1710729"/>
          </a:xfrm>
        </p:spPr>
      </p:pic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8384" y="3924058"/>
            <a:ext cx="3292538" cy="2189538"/>
          </a:xfr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12</a:t>
            </a:fld>
            <a:endParaRPr lang="es-MX"/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974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984" y="3924058"/>
            <a:ext cx="3199001" cy="2189538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953321" y="2328857"/>
            <a:ext cx="501291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They</a:t>
            </a: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are…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  <a:endParaRPr lang="es-MX" sz="32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251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Look at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pictures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and describe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activities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that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people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doing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now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s-MX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447" y="1764058"/>
            <a:ext cx="3235797" cy="2160000"/>
          </a:xfrm>
        </p:spPr>
      </p:pic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6078" y="4098572"/>
            <a:ext cx="1988950" cy="2160000"/>
          </a:xfr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13</a:t>
            </a:fld>
            <a:endParaRPr lang="es-MX"/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974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184" y="4098572"/>
            <a:ext cx="1940676" cy="216000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953321" y="2328857"/>
            <a:ext cx="501291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They</a:t>
            </a: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are…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  <a:endParaRPr lang="es-MX" sz="32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325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Look at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pictures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and describe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activities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that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people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doing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now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s-MX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9950" y="1869676"/>
            <a:ext cx="3240000" cy="2160000"/>
          </a:xfrm>
        </p:spPr>
      </p:pic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0826" y="4161992"/>
            <a:ext cx="3242495" cy="2160000"/>
          </a:xfr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14</a:t>
            </a:fld>
            <a:endParaRPr lang="es-MX"/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974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13" y="4161992"/>
            <a:ext cx="3242496" cy="216000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953321" y="2328857"/>
            <a:ext cx="501291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They</a:t>
            </a: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are…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  <a:endParaRPr lang="es-MX" sz="32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602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Look at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pictures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and describe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activities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that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people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doing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now</a:t>
            </a:r>
            <a:r>
              <a:rPr lang="es-MX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s-MX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650" y="1830756"/>
            <a:ext cx="3240000" cy="2158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773" y="4122241"/>
            <a:ext cx="2880000" cy="2160000"/>
          </a:xfr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15</a:t>
            </a:fld>
            <a:endParaRPr lang="es-MX"/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974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376" y="4122241"/>
            <a:ext cx="2934169" cy="216000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953321" y="2328857"/>
            <a:ext cx="501291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They</a:t>
            </a: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are…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20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_____________________</a:t>
            </a:r>
            <a:endParaRPr lang="es-MX" sz="32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632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Simple Present Vs. Present Continuous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What’s the difference?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5710" y="260850"/>
            <a:ext cx="2702079" cy="1800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7022" y="4455621"/>
            <a:ext cx="1868853" cy="1800000"/>
          </a:xfrm>
          <a:prstGeom prst="rect">
            <a:avLst/>
          </a:prstGeo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322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es-MX" b="1" dirty="0" smtClean="0"/>
              <a:t>Genéricas</a:t>
            </a:r>
            <a:endParaRPr lang="es-MX" b="1" dirty="0"/>
          </a:p>
          <a:p>
            <a:pPr algn="just"/>
            <a:r>
              <a:rPr lang="es-MX" dirty="0"/>
              <a:t>4. Escucha, interpreta y emite mensajes pertinentes en distintos contextos mediante la utilización de medios, códigos y herramientas </a:t>
            </a:r>
            <a:r>
              <a:rPr lang="es-MX" dirty="0" smtClean="0"/>
              <a:t>apropiados</a:t>
            </a:r>
            <a:r>
              <a:rPr lang="es-MX" dirty="0"/>
              <a:t>.</a:t>
            </a:r>
          </a:p>
          <a:p>
            <a:pPr algn="just"/>
            <a:r>
              <a:rPr lang="es-MX" dirty="0"/>
              <a:t>4.4 Se comunica en una segunda lengua en situaciones cotidianas.</a:t>
            </a:r>
          </a:p>
          <a:p>
            <a:pPr algn="just"/>
            <a:endParaRPr lang="es-MX" dirty="0"/>
          </a:p>
          <a:p>
            <a:pPr marL="45720" indent="0" algn="just">
              <a:buNone/>
            </a:pPr>
            <a:r>
              <a:rPr lang="es-MX" b="1" dirty="0"/>
              <a:t>Disciplinares</a:t>
            </a:r>
          </a:p>
          <a:p>
            <a:pPr algn="just"/>
            <a:r>
              <a:rPr lang="es-MX" dirty="0"/>
              <a:t>4 Produce textos con base en el uso normativo de la lengua, </a:t>
            </a:r>
            <a:r>
              <a:rPr lang="es-MX" dirty="0" smtClean="0"/>
              <a:t>considerando </a:t>
            </a:r>
            <a:r>
              <a:rPr lang="es-MX" dirty="0"/>
              <a:t>la intención y situación comunicativa.</a:t>
            </a:r>
          </a:p>
          <a:p>
            <a:pPr algn="just"/>
            <a:r>
              <a:rPr lang="es-MX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dirty="0"/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8333" y1="25333" x2="75000" y2="25333"/>
                        <a14:foregroundMark x1="75667" y1="28333" x2="75667" y2="39667"/>
                        <a14:foregroundMark x1="73667" y1="43000" x2="67000" y2="46000"/>
                        <a14:foregroundMark x1="64000" y1="47667" x2="53667" y2="34333"/>
                        <a14:foregroundMark x1="54333" y1="31667" x2="58000" y2="22667"/>
                        <a14:foregroundMark x1="56333" y1="19000" x2="59000" y2="25000"/>
                        <a14:foregroundMark x1="82000" y1="29000" x2="77667" y2="31333"/>
                        <a14:foregroundMark x1="82000" y1="41333" x2="77000" y2="38333"/>
                        <a14:foregroundMark x1="74333" y1="53000" x2="71333" y2="44667"/>
                        <a14:foregroundMark x1="60000" y1="53667" x2="61333" y2="44667"/>
                        <a14:foregroundMark x1="57000" y1="44667" x2="50667" y2="31333"/>
                        <a14:foregroundMark x1="41667" y1="48667" x2="32000" y2="50000"/>
                        <a14:foregroundMark x1="41333" y1="45000" x2="39333" y2="48333"/>
                        <a14:foregroundMark x1="47333" y1="49667" x2="42667" y2="50333"/>
                        <a14:foregroundMark x1="44667" y1="53667" x2="44667" y2="59000"/>
                        <a14:foregroundMark x1="42333" y1="60667" x2="36667" y2="62333"/>
                        <a14:foregroundMark x1="33667" y1="60667" x2="29333" y2="54667"/>
                        <a14:foregroundMark x1="49333" y1="65667" x2="55000" y2="65333"/>
                        <a14:foregroundMark x1="25667" y1="68000" x2="25667" y2="68000"/>
                        <a14:foregroundMark x1="44333" y1="65333" x2="44333" y2="65333"/>
                        <a14:foregroundMark x1="47333" y1="64667" x2="50333" y2="64000"/>
                        <a14:foregroundMark x1="51333" y1="64333" x2="55333" y2="67667"/>
                        <a14:foregroundMark x1="55000" y1="65667" x2="54667" y2="71667"/>
                        <a14:foregroundMark x1="54667" y1="72000" x2="49667" y2="71667"/>
                        <a14:foregroundMark x1="48000" y1="73000" x2="46000" y2="65000"/>
                        <a14:foregroundMark x1="48000" y1="62667" x2="49000" y2="62333"/>
                        <a14:foregroundMark x1="51000" y1="62000" x2="52000" y2="60333"/>
                        <a14:foregroundMark x1="53333" y1="62333" x2="54667" y2="63333"/>
                        <a14:foregroundMark x1="55333" y1="64333" x2="57333" y2="63333"/>
                        <a14:foregroundMark x1="57333" y1="64000" x2="56667" y2="66333"/>
                        <a14:foregroundMark x1="57333" y1="69000" x2="59000" y2="69667"/>
                        <a14:foregroundMark x1="58000" y1="71000" x2="55333" y2="73667"/>
                        <a14:foregroundMark x1="56333" y1="75000" x2="54667" y2="76333"/>
                        <a14:foregroundMark x1="53667" y1="75000" x2="50333" y2="75667"/>
                        <a14:foregroundMark x1="50333" y1="77333" x2="48333" y2="76333"/>
                        <a14:foregroundMark x1="48333" y1="75667" x2="46333" y2="73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6320" y="9128"/>
            <a:ext cx="1475656" cy="1475656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035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r>
              <a:rPr lang="en-US" spc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Simple Present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9388" y="3474296"/>
            <a:ext cx="11965576" cy="2835619"/>
          </a:xfrm>
        </p:spPr>
        <p:txBody>
          <a:bodyPr>
            <a:normAutofit/>
          </a:bodyPr>
          <a:lstStyle/>
          <a:p>
            <a:pPr algn="just"/>
            <a:r>
              <a:rPr lang="es-ES" altLang="es-MX" sz="3200" dirty="0"/>
              <a:t>Use </a:t>
            </a:r>
            <a:r>
              <a:rPr lang="es-ES" altLang="es-MX" sz="3200" dirty="0" err="1"/>
              <a:t>the</a:t>
            </a:r>
            <a:r>
              <a:rPr lang="es-ES" altLang="es-MX" sz="3200" dirty="0"/>
              <a:t> </a:t>
            </a:r>
            <a:r>
              <a:rPr lang="es-ES" altLang="es-MX" sz="3200" b="1" dirty="0" err="1" smtClean="0">
                <a:solidFill>
                  <a:srgbClr val="FF0000"/>
                </a:solidFill>
              </a:rPr>
              <a:t>PRESENT</a:t>
            </a:r>
            <a:r>
              <a:rPr lang="es-ES" altLang="es-MX" sz="3200" b="1" dirty="0" smtClean="0">
                <a:solidFill>
                  <a:srgbClr val="FF0000"/>
                </a:solidFill>
              </a:rPr>
              <a:t> SIMPLE </a:t>
            </a:r>
            <a:r>
              <a:rPr lang="es-ES" altLang="es-MX" sz="3200" dirty="0" smtClean="0"/>
              <a:t>to </a:t>
            </a:r>
            <a:r>
              <a:rPr lang="es-ES" altLang="es-MX" sz="3200" dirty="0" err="1"/>
              <a:t>express</a:t>
            </a:r>
            <a:r>
              <a:rPr lang="es-ES" altLang="es-MX" sz="3200" dirty="0"/>
              <a:t> regular </a:t>
            </a:r>
            <a:r>
              <a:rPr lang="es-ES" altLang="es-MX" sz="3200" dirty="0" err="1"/>
              <a:t>routines</a:t>
            </a:r>
            <a:r>
              <a:rPr lang="es-ES" altLang="es-MX" sz="3200" dirty="0"/>
              <a:t> and </a:t>
            </a:r>
            <a:r>
              <a:rPr lang="es-ES" altLang="es-MX" sz="3200" dirty="0" err="1"/>
              <a:t>habits</a:t>
            </a:r>
            <a:r>
              <a:rPr lang="es-ES" altLang="es-MX" sz="3200" dirty="0"/>
              <a:t>. </a:t>
            </a:r>
            <a:endParaRPr lang="es-ES" altLang="es-MX" sz="3200" dirty="0" smtClean="0"/>
          </a:p>
          <a:p>
            <a:pPr algn="just"/>
            <a:r>
              <a:rPr lang="en-GB" altLang="es-MX" sz="3200" dirty="0" smtClean="0"/>
              <a:t>The </a:t>
            </a:r>
            <a:r>
              <a:rPr lang="en-GB" altLang="es-MX" sz="3200" b="1" dirty="0" smtClean="0">
                <a:solidFill>
                  <a:srgbClr val="FF0000"/>
                </a:solidFill>
              </a:rPr>
              <a:t>PRESENT SIMPLE </a:t>
            </a:r>
            <a:r>
              <a:rPr lang="en-GB" altLang="es-MX" sz="3200" dirty="0" smtClean="0"/>
              <a:t>is </a:t>
            </a:r>
            <a:r>
              <a:rPr lang="en-GB" altLang="es-MX" sz="3200" dirty="0"/>
              <a:t>used to talk about actions and situations that are generally or permanently </a:t>
            </a:r>
            <a:r>
              <a:rPr lang="en-GB" altLang="es-MX" sz="3200" dirty="0" smtClean="0"/>
              <a:t>true. </a:t>
            </a:r>
          </a:p>
          <a:p>
            <a:pPr algn="just"/>
            <a:r>
              <a:rPr lang="es-ES" altLang="es-MX" sz="3200" dirty="0" err="1" smtClean="0"/>
              <a:t>The</a:t>
            </a:r>
            <a:r>
              <a:rPr lang="es-ES" altLang="es-MX" sz="3200" dirty="0" smtClean="0"/>
              <a:t> </a:t>
            </a:r>
            <a:r>
              <a:rPr lang="es-ES" altLang="es-MX" sz="3200" b="1" dirty="0" err="1" smtClean="0">
                <a:solidFill>
                  <a:srgbClr val="FF0000"/>
                </a:solidFill>
              </a:rPr>
              <a:t>PRESENT</a:t>
            </a:r>
            <a:r>
              <a:rPr lang="es-ES" altLang="es-MX" sz="3200" b="1" dirty="0" smtClean="0">
                <a:solidFill>
                  <a:srgbClr val="FF0000"/>
                </a:solidFill>
              </a:rPr>
              <a:t> SIMPLE </a:t>
            </a:r>
            <a:r>
              <a:rPr lang="es-ES" altLang="es-MX" sz="3200" dirty="0" err="1" smtClean="0"/>
              <a:t>is</a:t>
            </a:r>
            <a:r>
              <a:rPr lang="es-ES" altLang="es-MX" sz="3200" dirty="0" smtClean="0"/>
              <a:t> </a:t>
            </a:r>
            <a:r>
              <a:rPr lang="es-ES" altLang="es-MX" sz="3200" dirty="0" err="1"/>
              <a:t>often</a:t>
            </a:r>
            <a:r>
              <a:rPr lang="es-ES" altLang="es-MX" sz="3200" dirty="0"/>
              <a:t> </a:t>
            </a:r>
            <a:r>
              <a:rPr lang="es-ES" altLang="es-MX" sz="3200" dirty="0" err="1"/>
              <a:t>used</a:t>
            </a:r>
            <a:r>
              <a:rPr lang="es-ES" altLang="es-MX" sz="3200" dirty="0"/>
              <a:t> </a:t>
            </a:r>
            <a:r>
              <a:rPr lang="es-ES" altLang="es-MX" sz="3200" dirty="0" err="1"/>
              <a:t>with</a:t>
            </a:r>
            <a:r>
              <a:rPr lang="es-ES" altLang="es-MX" sz="3200" dirty="0"/>
              <a:t> </a:t>
            </a:r>
            <a:r>
              <a:rPr lang="es-ES" altLang="es-MX" sz="3200" dirty="0" err="1"/>
              <a:t>adverbs</a:t>
            </a:r>
            <a:r>
              <a:rPr lang="es-ES" altLang="es-MX" sz="3200" dirty="0"/>
              <a:t> of </a:t>
            </a:r>
            <a:r>
              <a:rPr lang="es-ES" altLang="es-MX" sz="3200" dirty="0" err="1" smtClean="0"/>
              <a:t>frequency</a:t>
            </a:r>
            <a:r>
              <a:rPr lang="es-ES" altLang="es-MX" sz="3200" dirty="0" smtClean="0"/>
              <a:t>.</a:t>
            </a:r>
          </a:p>
          <a:p>
            <a:pPr algn="just"/>
            <a:r>
              <a:rPr lang="en-US" sz="3200" dirty="0" smtClean="0"/>
              <a:t>Remember: </a:t>
            </a:r>
            <a:r>
              <a:rPr lang="en-US" sz="3200" dirty="0"/>
              <a:t>Verb + “s” or “</a:t>
            </a:r>
            <a:r>
              <a:rPr lang="en-US" sz="3200" dirty="0" err="1"/>
              <a:t>es</a:t>
            </a:r>
            <a:r>
              <a:rPr lang="en-US" sz="3200" dirty="0"/>
              <a:t>”</a:t>
            </a:r>
          </a:p>
        </p:txBody>
      </p:sp>
      <p:grpSp>
        <p:nvGrpSpPr>
          <p:cNvPr id="10" name="18 Grupo"/>
          <p:cNvGrpSpPr/>
          <p:nvPr/>
        </p:nvGrpSpPr>
        <p:grpSpPr>
          <a:xfrm>
            <a:off x="1775520" y="1916832"/>
            <a:ext cx="8489527" cy="1449452"/>
            <a:chOff x="371816" y="2924944"/>
            <a:chExt cx="8489527" cy="1449452"/>
          </a:xfrm>
        </p:grpSpPr>
        <p:sp>
          <p:nvSpPr>
            <p:cNvPr id="11" name="5 Rectángulo redondeado"/>
            <p:cNvSpPr/>
            <p:nvPr/>
          </p:nvSpPr>
          <p:spPr>
            <a:xfrm>
              <a:off x="611560" y="2924944"/>
              <a:ext cx="7848872" cy="28803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6 Flecha abajo"/>
            <p:cNvSpPr/>
            <p:nvPr/>
          </p:nvSpPr>
          <p:spPr>
            <a:xfrm>
              <a:off x="611560" y="3414734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7 Flecha abajo"/>
            <p:cNvSpPr/>
            <p:nvPr/>
          </p:nvSpPr>
          <p:spPr>
            <a:xfrm>
              <a:off x="8352420" y="3404660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" name="8 CuadroTexto"/>
            <p:cNvSpPr txBox="1"/>
            <p:nvPr/>
          </p:nvSpPr>
          <p:spPr>
            <a:xfrm>
              <a:off x="371816" y="4005064"/>
              <a:ext cx="6374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PAST</a:t>
              </a:r>
            </a:p>
          </p:txBody>
        </p:sp>
        <p:sp>
          <p:nvSpPr>
            <p:cNvPr id="15" name="9 CuadroTexto"/>
            <p:cNvSpPr txBox="1"/>
            <p:nvPr/>
          </p:nvSpPr>
          <p:spPr>
            <a:xfrm>
              <a:off x="3975401" y="4005064"/>
              <a:ext cx="9877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PRESENT</a:t>
              </a:r>
            </a:p>
          </p:txBody>
        </p:sp>
        <p:sp>
          <p:nvSpPr>
            <p:cNvPr id="17" name="17 Rectángulo redondeado"/>
            <p:cNvSpPr/>
            <p:nvPr/>
          </p:nvSpPr>
          <p:spPr>
            <a:xfrm>
              <a:off x="4188240" y="2924944"/>
              <a:ext cx="504056" cy="28803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" name="11 CuadroTexto"/>
            <p:cNvSpPr txBox="1"/>
            <p:nvPr/>
          </p:nvSpPr>
          <p:spPr>
            <a:xfrm>
              <a:off x="7979370" y="4005064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FUTURE</a:t>
              </a:r>
            </a:p>
          </p:txBody>
        </p:sp>
        <p:sp>
          <p:nvSpPr>
            <p:cNvPr id="22" name="7 Flecha abajo"/>
            <p:cNvSpPr/>
            <p:nvPr/>
          </p:nvSpPr>
          <p:spPr>
            <a:xfrm>
              <a:off x="4372448" y="3320988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16" name="3 CuadroTexto"/>
          <p:cNvSpPr txBox="1"/>
          <p:nvPr/>
        </p:nvSpPr>
        <p:spPr>
          <a:xfrm>
            <a:off x="0" y="0"/>
            <a:ext cx="1692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9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Present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Continuous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199456" y="1719072"/>
            <a:ext cx="10729192" cy="989849"/>
          </a:xfrm>
        </p:spPr>
        <p:txBody>
          <a:bodyPr>
            <a:noAutofit/>
          </a:bodyPr>
          <a:lstStyle/>
          <a:p>
            <a:pPr marL="45720" indent="0" algn="just">
              <a:lnSpc>
                <a:spcPct val="80000"/>
              </a:lnSpc>
              <a:buNone/>
            </a:pPr>
            <a:r>
              <a:rPr lang="en-US" sz="3200" dirty="0"/>
              <a:t>We use </a:t>
            </a:r>
            <a:r>
              <a:rPr lang="en-US" sz="3200" b="1" dirty="0">
                <a:solidFill>
                  <a:srgbClr val="FF0000"/>
                </a:solidFill>
              </a:rPr>
              <a:t>PRESENT CONTINUOUS </a:t>
            </a:r>
            <a:r>
              <a:rPr lang="en-US" sz="3200" dirty="0"/>
              <a:t>to show that an action is happening at the moment.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3200" b="1" dirty="0"/>
              <a:t>			               </a:t>
            </a:r>
          </a:p>
        </p:txBody>
      </p:sp>
      <p:grpSp>
        <p:nvGrpSpPr>
          <p:cNvPr id="19" name="18 Grupo"/>
          <p:cNvGrpSpPr/>
          <p:nvPr/>
        </p:nvGrpSpPr>
        <p:grpSpPr>
          <a:xfrm>
            <a:off x="3439121" y="3522489"/>
            <a:ext cx="8489527" cy="1449452"/>
            <a:chOff x="371816" y="2924944"/>
            <a:chExt cx="8489527" cy="1449452"/>
          </a:xfrm>
        </p:grpSpPr>
        <p:sp>
          <p:nvSpPr>
            <p:cNvPr id="6" name="5 Rectángulo redondeado"/>
            <p:cNvSpPr/>
            <p:nvPr/>
          </p:nvSpPr>
          <p:spPr>
            <a:xfrm>
              <a:off x="611560" y="2924944"/>
              <a:ext cx="7848872" cy="28803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6 Flecha abajo"/>
            <p:cNvSpPr/>
            <p:nvPr/>
          </p:nvSpPr>
          <p:spPr>
            <a:xfrm>
              <a:off x="611560" y="3414734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" name="7 Flecha abajo"/>
            <p:cNvSpPr/>
            <p:nvPr/>
          </p:nvSpPr>
          <p:spPr>
            <a:xfrm>
              <a:off x="8352420" y="3404660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371816" y="4005064"/>
              <a:ext cx="6374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PAST</a:t>
              </a: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3975401" y="4005064"/>
              <a:ext cx="9877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PRESENT</a:t>
              </a:r>
            </a:p>
          </p:txBody>
        </p:sp>
        <p:sp>
          <p:nvSpPr>
            <p:cNvPr id="11" name="10 Flecha izquierda y derecha"/>
            <p:cNvSpPr/>
            <p:nvPr/>
          </p:nvSpPr>
          <p:spPr>
            <a:xfrm>
              <a:off x="2915816" y="3284984"/>
              <a:ext cx="3240360" cy="433447"/>
            </a:xfrm>
            <a:prstGeom prst="left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" name="17 Rectángulo redondeado"/>
            <p:cNvSpPr/>
            <p:nvPr/>
          </p:nvSpPr>
          <p:spPr>
            <a:xfrm>
              <a:off x="2627784" y="2924944"/>
              <a:ext cx="3816424" cy="288032"/>
            </a:xfrm>
            <a:prstGeom prst="round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7979370" y="4005064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FUTURE</a:t>
              </a:r>
            </a:p>
          </p:txBody>
        </p:sp>
        <p:sp>
          <p:nvSpPr>
            <p:cNvPr id="13" name="12 Rectángulo redondeado"/>
            <p:cNvSpPr/>
            <p:nvPr/>
          </p:nvSpPr>
          <p:spPr>
            <a:xfrm>
              <a:off x="2555776" y="2924944"/>
              <a:ext cx="144016" cy="864096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" name="15 Rectángulo redondeado"/>
            <p:cNvSpPr/>
            <p:nvPr/>
          </p:nvSpPr>
          <p:spPr>
            <a:xfrm>
              <a:off x="6372200" y="2924944"/>
              <a:ext cx="144016" cy="864096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3526431" y="3333434"/>
              <a:ext cx="1874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Action in  progress</a:t>
              </a:r>
            </a:p>
          </p:txBody>
        </p:sp>
      </p:grpSp>
      <p:grpSp>
        <p:nvGrpSpPr>
          <p:cNvPr id="29" name="28 Grupo"/>
          <p:cNvGrpSpPr/>
          <p:nvPr/>
        </p:nvGrpSpPr>
        <p:grpSpPr>
          <a:xfrm>
            <a:off x="67869" y="3030630"/>
            <a:ext cx="2952328" cy="2376264"/>
            <a:chOff x="5940152" y="4221088"/>
            <a:chExt cx="2952328" cy="2376264"/>
          </a:xfrm>
        </p:grpSpPr>
        <p:sp>
          <p:nvSpPr>
            <p:cNvPr id="26" name="25 Rectángulo redondeado"/>
            <p:cNvSpPr/>
            <p:nvPr/>
          </p:nvSpPr>
          <p:spPr>
            <a:xfrm>
              <a:off x="5940152" y="4221088"/>
              <a:ext cx="2952328" cy="23762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b="1">
                <a:solidFill>
                  <a:schemeClr val="bg1"/>
                </a:solidFill>
              </a:endParaRPr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6133789" y="4603214"/>
              <a:ext cx="588624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s-MX" b="1" dirty="0">
                  <a:solidFill>
                    <a:schemeClr val="bg1"/>
                  </a:solidFill>
                </a:rPr>
                <a:t>AM</a:t>
              </a:r>
            </a:p>
            <a:p>
              <a:pPr algn="ctr">
                <a:lnSpc>
                  <a:spcPct val="200000"/>
                </a:lnSpc>
              </a:pPr>
              <a:r>
                <a:rPr lang="es-MX" b="1" dirty="0">
                  <a:solidFill>
                    <a:schemeClr val="bg1"/>
                  </a:solidFill>
                </a:rPr>
                <a:t>IS</a:t>
              </a:r>
            </a:p>
            <a:p>
              <a:pPr algn="ctr">
                <a:lnSpc>
                  <a:spcPct val="200000"/>
                </a:lnSpc>
              </a:pPr>
              <a:r>
                <a:rPr lang="es-MX" b="1" dirty="0">
                  <a:solidFill>
                    <a:schemeClr val="bg1"/>
                  </a:solidFill>
                </a:rPr>
                <a:t>ARE</a:t>
              </a:r>
            </a:p>
          </p:txBody>
        </p:sp>
        <p:sp>
          <p:nvSpPr>
            <p:cNvPr id="27" name="26 Más"/>
            <p:cNvSpPr/>
            <p:nvPr/>
          </p:nvSpPr>
          <p:spPr>
            <a:xfrm>
              <a:off x="6717106" y="5025950"/>
              <a:ext cx="823446" cy="823446"/>
            </a:xfrm>
            <a:prstGeom prst="mathPlus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b="1">
                <a:solidFill>
                  <a:schemeClr val="bg1"/>
                </a:solidFill>
              </a:endParaRPr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7531238" y="4422011"/>
              <a:ext cx="1289959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dancing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>
                  <a:solidFill>
                    <a:schemeClr val="bg1"/>
                  </a:solidFill>
                </a:rPr>
                <a:t>sleeping</a:t>
              </a:r>
            </a:p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doing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crying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watching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 err="1">
                  <a:solidFill>
                    <a:schemeClr val="bg1"/>
                  </a:solidFill>
                </a:rPr>
                <a:t>eating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>
                  <a:solidFill>
                    <a:schemeClr val="bg1"/>
                  </a:solidFill>
                </a:rPr>
                <a:t>etc.</a:t>
              </a:r>
            </a:p>
          </p:txBody>
        </p:sp>
      </p:grpSp>
      <p:sp>
        <p:nvSpPr>
          <p:cNvPr id="21" name="3 CuadroTexto"/>
          <p:cNvSpPr txBox="1"/>
          <p:nvPr/>
        </p:nvSpPr>
        <p:spPr>
          <a:xfrm>
            <a:off x="0" y="0"/>
            <a:ext cx="1692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611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>
                <a:solidFill>
                  <a:schemeClr val="tx1"/>
                </a:solidFill>
              </a:rPr>
              <a:t>PROPÓSITO GENERAL </a:t>
            </a:r>
          </a:p>
          <a:p>
            <a:pPr algn="just">
              <a:lnSpc>
                <a:spcPct val="150000"/>
              </a:lnSpc>
            </a:pPr>
            <a:r>
              <a:rPr lang="es-MX" sz="2400" dirty="0"/>
              <a:t>Emplea el idioma inglés para satisfacer sus necesidades inmediatas de interacción, supervivencia y de relación con su entorno inmediato, de forma simple, por medio de expresiones cotidianas, frases comunes, familiares y aprendidas; y representaciones lingüísticas asociadas al contexto cultural y social. 	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/>
                </a:solidFill>
              </a:rPr>
              <a:t>Inglés 2</a:t>
            </a:r>
            <a:endParaRPr lang="es-MX" dirty="0">
              <a:solidFill>
                <a:schemeClr val="accent2"/>
              </a:solidFill>
            </a:endParaRPr>
          </a:p>
        </p:txBody>
      </p:sp>
      <p:sp>
        <p:nvSpPr>
          <p:cNvPr id="5" name="Rectángulo 4">
            <a:hlinkClick r:id="" action="ppaction://hlinkshowjump?jump=nextslide"/>
          </p:cNvPr>
          <p:cNvSpPr/>
          <p:nvPr/>
        </p:nvSpPr>
        <p:spPr>
          <a:xfrm>
            <a:off x="9160400" y="6125887"/>
            <a:ext cx="30316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Continuar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687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10976528" cy="108883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Simple </a:t>
            </a:r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Present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vs </a:t>
            </a:r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Present</a:t>
            </a:r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Cotinuous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4129" y="2286000"/>
            <a:ext cx="4855848" cy="4023360"/>
          </a:xfrm>
        </p:spPr>
        <p:txBody>
          <a:bodyPr>
            <a:normAutofit fontScale="925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Every day, I </a:t>
            </a:r>
            <a:r>
              <a:rPr lang="en-US" sz="3200" dirty="0" smtClean="0">
                <a:solidFill>
                  <a:srgbClr val="FF0000"/>
                </a:solidFill>
              </a:rPr>
              <a:t>watch</a:t>
            </a:r>
            <a:r>
              <a:rPr lang="en-US" sz="3200" dirty="0" smtClean="0"/>
              <a:t> TV at night. 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In the evenings, </a:t>
            </a:r>
            <a:r>
              <a:rPr lang="en-US" sz="3200" dirty="0"/>
              <a:t>my sister </a:t>
            </a:r>
            <a:r>
              <a:rPr lang="en-US" sz="3200" dirty="0" smtClean="0">
                <a:solidFill>
                  <a:srgbClr val="FF0000"/>
                </a:solidFill>
              </a:rPr>
              <a:t>does </a:t>
            </a:r>
            <a:r>
              <a:rPr lang="en-US" sz="3200" dirty="0"/>
              <a:t>her homework.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My father </a:t>
            </a:r>
            <a:r>
              <a:rPr lang="en-US" sz="3200" dirty="0" smtClean="0">
                <a:solidFill>
                  <a:srgbClr val="FF0000"/>
                </a:solidFill>
              </a:rPr>
              <a:t>always cooks </a:t>
            </a:r>
            <a:r>
              <a:rPr lang="en-US" sz="3200" dirty="0" smtClean="0"/>
              <a:t>dinner</a:t>
            </a:r>
            <a:r>
              <a:rPr lang="en-US" sz="3200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Every weekend, </a:t>
            </a:r>
            <a:r>
              <a:rPr lang="en-US" sz="3200" dirty="0"/>
              <a:t>my mother </a:t>
            </a:r>
            <a:r>
              <a:rPr lang="en-US" sz="3200" dirty="0" smtClean="0">
                <a:solidFill>
                  <a:srgbClr val="FF0000"/>
                </a:solidFill>
              </a:rPr>
              <a:t>cleans </a:t>
            </a:r>
            <a:r>
              <a:rPr lang="en-US" sz="3200" dirty="0" smtClean="0"/>
              <a:t>the </a:t>
            </a:r>
            <a:r>
              <a:rPr lang="en-US" sz="3200" dirty="0"/>
              <a:t>kitchen.</a:t>
            </a:r>
          </a:p>
          <a:p>
            <a:pPr marL="310896" lvl="2" indent="0">
              <a:buNone/>
            </a:pPr>
            <a:endParaRPr lang="es-MX" dirty="0"/>
          </a:p>
        </p:txBody>
      </p:sp>
      <p:sp>
        <p:nvSpPr>
          <p:cNvPr id="5" name="19 CuadroTexto"/>
          <p:cNvSpPr txBox="1"/>
          <p:nvPr/>
        </p:nvSpPr>
        <p:spPr>
          <a:xfrm>
            <a:off x="6096000" y="2212766"/>
            <a:ext cx="554461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Right now, I’</a:t>
            </a:r>
            <a:r>
              <a:rPr lang="en-US" sz="3200" dirty="0">
                <a:solidFill>
                  <a:srgbClr val="FF0000"/>
                </a:solidFill>
              </a:rPr>
              <a:t>m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FF0000"/>
                </a:solidFill>
              </a:rPr>
              <a:t>watching</a:t>
            </a:r>
            <a:r>
              <a:rPr lang="en-US" sz="3200" dirty="0"/>
              <a:t> my favorite TV series</a:t>
            </a:r>
            <a:r>
              <a:rPr lang="en-US" sz="3200" dirty="0" smtClean="0"/>
              <a:t>.</a:t>
            </a:r>
            <a:r>
              <a:rPr lang="en-US" sz="3200" dirty="0"/>
              <a:t> </a:t>
            </a: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At </a:t>
            </a:r>
            <a:r>
              <a:rPr lang="en-US" sz="3200" dirty="0"/>
              <a:t>the moment, my sister </a:t>
            </a:r>
            <a:r>
              <a:rPr lang="en-US" sz="3200" dirty="0">
                <a:solidFill>
                  <a:srgbClr val="FF0000"/>
                </a:solidFill>
              </a:rPr>
              <a:t>is doing </a:t>
            </a:r>
            <a:r>
              <a:rPr lang="en-US" sz="3200" dirty="0"/>
              <a:t>her </a:t>
            </a:r>
            <a:r>
              <a:rPr lang="en-US" sz="3200" dirty="0" smtClean="0"/>
              <a:t>homework.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Now</a:t>
            </a:r>
            <a:r>
              <a:rPr lang="en-US" sz="3200" dirty="0"/>
              <a:t>, my father </a:t>
            </a:r>
            <a:r>
              <a:rPr lang="en-US" sz="3200" dirty="0">
                <a:solidFill>
                  <a:srgbClr val="FF0000"/>
                </a:solidFill>
              </a:rPr>
              <a:t>is having </a:t>
            </a:r>
            <a:r>
              <a:rPr lang="en-US" sz="3200" dirty="0"/>
              <a:t>dinner.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Look! My </a:t>
            </a:r>
            <a:r>
              <a:rPr lang="en-US" sz="3200" dirty="0"/>
              <a:t>mother </a:t>
            </a:r>
            <a:r>
              <a:rPr lang="en-US" sz="3200" dirty="0">
                <a:solidFill>
                  <a:srgbClr val="FF0000"/>
                </a:solidFill>
              </a:rPr>
              <a:t>is cleaning </a:t>
            </a:r>
            <a:r>
              <a:rPr lang="en-US" sz="3200" dirty="0"/>
              <a:t>the kitchen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692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445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35964" y="-27384"/>
            <a:ext cx="9720072" cy="1012122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s-MX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Expressions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516000" y="1160216"/>
          <a:ext cx="11160000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680"/>
                <a:gridCol w="504056"/>
                <a:gridCol w="45352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smtClean="0"/>
                        <a:t>SIMPLE </a:t>
                      </a:r>
                      <a:r>
                        <a:rPr lang="es-MX" sz="3200" dirty="0" err="1" smtClean="0"/>
                        <a:t>PRESENT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3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PRESENT</a:t>
                      </a:r>
                      <a:r>
                        <a:rPr lang="es-MX" sz="3200" dirty="0" smtClean="0"/>
                        <a:t> </a:t>
                      </a:r>
                      <a:r>
                        <a:rPr lang="es-MX" sz="3200" dirty="0" err="1" smtClean="0"/>
                        <a:t>CONTINUOUS</a:t>
                      </a:r>
                      <a:endParaRPr lang="es-MX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s-MX" sz="3200" dirty="0" smtClean="0"/>
                        <a:t> </a:t>
                      </a:r>
                      <a:r>
                        <a:rPr lang="es-MX" sz="3200" dirty="0" err="1" smtClean="0"/>
                        <a:t>Adverbs</a:t>
                      </a:r>
                      <a:r>
                        <a:rPr lang="es-MX" sz="3200" dirty="0" smtClean="0"/>
                        <a:t> of </a:t>
                      </a:r>
                      <a:r>
                        <a:rPr lang="es-MX" sz="3200" dirty="0" err="1" smtClean="0"/>
                        <a:t>frequency</a:t>
                      </a:r>
                      <a:r>
                        <a:rPr lang="es-MX" sz="3200" dirty="0" smtClean="0"/>
                        <a:t> (</a:t>
                      </a:r>
                      <a:r>
                        <a:rPr lang="en-US" sz="3200" dirty="0" smtClean="0"/>
                        <a:t>always, usually, 	often, frequently, sometimes, seldom, rarely, hardly ever, never)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US" sz="3200" dirty="0" smtClean="0"/>
                        <a:t>Ever day, every week, every month, every year, etc.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US" sz="3200" dirty="0" smtClean="0"/>
                        <a:t>Once,</a:t>
                      </a:r>
                      <a:r>
                        <a:rPr lang="en-US" sz="3200" baseline="0" dirty="0" smtClean="0"/>
                        <a:t> twice, three times, four times… etc. a day/week/month/year</a:t>
                      </a:r>
                      <a:endParaRPr lang="es-MX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3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 err="1" smtClean="0"/>
                        <a:t>Now</a:t>
                      </a:r>
                      <a:endParaRPr lang="es-MX" sz="3200" dirty="0" smtClean="0"/>
                    </a:p>
                    <a:p>
                      <a:pPr algn="ctr"/>
                      <a:r>
                        <a:rPr lang="es-MX" sz="3200" dirty="0" err="1" smtClean="0"/>
                        <a:t>Right</a:t>
                      </a:r>
                      <a:r>
                        <a:rPr lang="es-MX" sz="3200" baseline="0" dirty="0" smtClean="0"/>
                        <a:t> </a:t>
                      </a:r>
                      <a:r>
                        <a:rPr lang="es-MX" sz="3200" baseline="0" dirty="0" err="1" smtClean="0"/>
                        <a:t>Now</a:t>
                      </a:r>
                      <a:endParaRPr lang="es-MX" sz="3200" baseline="0" dirty="0" smtClean="0"/>
                    </a:p>
                    <a:p>
                      <a:pPr algn="ctr"/>
                      <a:r>
                        <a:rPr lang="es-MX" sz="3200" baseline="0" dirty="0" smtClean="0"/>
                        <a:t>At </a:t>
                      </a:r>
                      <a:r>
                        <a:rPr lang="es-MX" sz="3200" baseline="0" dirty="0" err="1" smtClean="0"/>
                        <a:t>the</a:t>
                      </a:r>
                      <a:r>
                        <a:rPr lang="es-MX" sz="3200" baseline="0" dirty="0" smtClean="0"/>
                        <a:t> </a:t>
                      </a:r>
                      <a:r>
                        <a:rPr lang="es-MX" sz="3200" baseline="0" dirty="0" err="1" smtClean="0"/>
                        <a:t>moment</a:t>
                      </a:r>
                      <a:endParaRPr lang="es-MX" sz="3200" baseline="0" dirty="0" smtClean="0"/>
                    </a:p>
                    <a:p>
                      <a:pPr algn="ctr"/>
                      <a:r>
                        <a:rPr lang="es-MX" sz="3200" baseline="0" dirty="0" err="1" smtClean="0"/>
                        <a:t>Today</a:t>
                      </a:r>
                      <a:endParaRPr lang="es-MX" sz="3200" baseline="0" dirty="0" smtClean="0"/>
                    </a:p>
                    <a:p>
                      <a:pPr algn="ctr"/>
                      <a:r>
                        <a:rPr lang="es-MX" sz="3200" baseline="0" dirty="0" smtClean="0"/>
                        <a:t>Listen!</a:t>
                      </a:r>
                    </a:p>
                    <a:p>
                      <a:pPr algn="ctr"/>
                      <a:r>
                        <a:rPr lang="es-MX" sz="3200" baseline="0" dirty="0" smtClean="0"/>
                        <a:t>Look!</a:t>
                      </a:r>
                    </a:p>
                    <a:p>
                      <a:pPr algn="ctr"/>
                      <a:r>
                        <a:rPr lang="es-MX" sz="3200" baseline="0" dirty="0" err="1" smtClean="0"/>
                        <a:t>Wait</a:t>
                      </a:r>
                      <a:r>
                        <a:rPr lang="es-MX" sz="3200" baseline="0" dirty="0" smtClean="0"/>
                        <a:t>!</a:t>
                      </a:r>
                      <a:endParaRPr lang="es-MX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3 CuadroTexto"/>
          <p:cNvSpPr txBox="1"/>
          <p:nvPr/>
        </p:nvSpPr>
        <p:spPr>
          <a:xfrm>
            <a:off x="0" y="0"/>
            <a:ext cx="1692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368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5340" y="151619"/>
            <a:ext cx="11881320" cy="829109"/>
          </a:xfrm>
        </p:spPr>
        <p:txBody>
          <a:bodyPr>
            <a:normAutofit/>
          </a:bodyPr>
          <a:lstStyle/>
          <a:p>
            <a:r>
              <a:rPr lang="es-MX" sz="3400" dirty="0" smtClean="0"/>
              <a:t>Look at </a:t>
            </a:r>
            <a:r>
              <a:rPr lang="es-MX" sz="3400" dirty="0" err="1" smtClean="0"/>
              <a:t>the</a:t>
            </a:r>
            <a:r>
              <a:rPr lang="es-MX" sz="3400" dirty="0" smtClean="0"/>
              <a:t> </a:t>
            </a:r>
            <a:r>
              <a:rPr lang="es-MX" sz="3400" dirty="0" err="1" smtClean="0"/>
              <a:t>picture</a:t>
            </a:r>
            <a:r>
              <a:rPr lang="es-MX" sz="3400" dirty="0" smtClean="0"/>
              <a:t> and </a:t>
            </a:r>
            <a:r>
              <a:rPr lang="es-MX" sz="3400" dirty="0" err="1" smtClean="0"/>
              <a:t>choose</a:t>
            </a:r>
            <a:r>
              <a:rPr lang="es-MX" sz="3400" dirty="0" smtClean="0"/>
              <a:t> </a:t>
            </a:r>
            <a:r>
              <a:rPr lang="es-MX" sz="3400" dirty="0" err="1" smtClean="0"/>
              <a:t>the</a:t>
            </a:r>
            <a:r>
              <a:rPr lang="es-MX" sz="3400" dirty="0" smtClean="0"/>
              <a:t> </a:t>
            </a:r>
            <a:r>
              <a:rPr lang="es-MX" sz="3400" dirty="0" err="1" smtClean="0"/>
              <a:t>correct</a:t>
            </a:r>
            <a:r>
              <a:rPr lang="es-MX" sz="3400" dirty="0" smtClean="0"/>
              <a:t> </a:t>
            </a:r>
            <a:r>
              <a:rPr lang="es-MX" sz="3400" dirty="0" err="1" smtClean="0"/>
              <a:t>answer</a:t>
            </a:r>
            <a:endParaRPr lang="es-MX" sz="34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8276" y="991272"/>
            <a:ext cx="5895448" cy="3003247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316469" y="4005063"/>
            <a:ext cx="95590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0000"/>
                </a:solidFill>
                <a:latin typeface="Tahoma" panose="020B0604030504040204" pitchFamily="34" charset="0"/>
              </a:rPr>
              <a:t>1</a:t>
            </a:r>
            <a:r>
              <a:rPr lang="en-US" sz="3600" b="1" dirty="0">
                <a:solidFill>
                  <a:srgbClr val="000000"/>
                </a:solidFill>
                <a:latin typeface="Tahoma" panose="020B0604030504040204" pitchFamily="34" charset="0"/>
              </a:rPr>
              <a:t>.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Peter </a:t>
            </a:r>
            <a:r>
              <a:rPr lang="en-US" sz="3600" b="1" dirty="0">
                <a:solidFill>
                  <a:srgbClr val="FF0000"/>
                </a:solidFill>
                <a:latin typeface="Tahoma" panose="020B0604030504040204" pitchFamily="34" charset="0"/>
              </a:rPr>
              <a:t>drives / is driving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a taxi in London. </a:t>
            </a:r>
          </a:p>
          <a:p>
            <a:r>
              <a:rPr lang="en-US" sz="3600" b="1" dirty="0">
                <a:solidFill>
                  <a:srgbClr val="000000"/>
                </a:solidFill>
                <a:latin typeface="Tahoma" panose="020B0604030504040204" pitchFamily="34" charset="0"/>
              </a:rPr>
              <a:t>2.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He </a:t>
            </a:r>
            <a:r>
              <a:rPr lang="en-US" sz="3600" b="1" dirty="0">
                <a:solidFill>
                  <a:srgbClr val="FF0000"/>
                </a:solidFill>
                <a:latin typeface="Tahoma" panose="020B0604030504040204" pitchFamily="34" charset="0"/>
              </a:rPr>
              <a:t>works / is working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12 hours a day. </a:t>
            </a:r>
          </a:p>
          <a:p>
            <a:r>
              <a:rPr lang="en-US" sz="3600" b="1" dirty="0">
                <a:solidFill>
                  <a:srgbClr val="000000"/>
                </a:solidFill>
                <a:latin typeface="Tahoma" panose="020B0604030504040204" pitchFamily="34" charset="0"/>
              </a:rPr>
              <a:t>3.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He </a:t>
            </a:r>
            <a:r>
              <a:rPr lang="en-US" sz="3600" b="1" dirty="0">
                <a:solidFill>
                  <a:srgbClr val="FF0000"/>
                </a:solidFill>
                <a:latin typeface="Tahoma" panose="020B0604030504040204" pitchFamily="34" charset="0"/>
              </a:rPr>
              <a:t>isn’t working / doesn’t work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now. </a:t>
            </a:r>
          </a:p>
          <a:p>
            <a:r>
              <a:rPr lang="en-US" sz="3600" b="1" dirty="0">
                <a:solidFill>
                  <a:srgbClr val="000000"/>
                </a:solidFill>
                <a:latin typeface="Tahoma" panose="020B0604030504040204" pitchFamily="34" charset="0"/>
              </a:rPr>
              <a:t>4.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He </a:t>
            </a:r>
            <a:r>
              <a:rPr lang="en-US" sz="3600" b="1" dirty="0">
                <a:solidFill>
                  <a:srgbClr val="FF0000"/>
                </a:solidFill>
                <a:latin typeface="Tahoma" panose="020B0604030504040204" pitchFamily="34" charset="0"/>
              </a:rPr>
              <a:t>is reading / reads </a:t>
            </a:r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a newspaper. 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2120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141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276" y="836712"/>
            <a:ext cx="5895448" cy="320199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5340" y="151619"/>
            <a:ext cx="11881320" cy="829109"/>
          </a:xfrm>
        </p:spPr>
        <p:txBody>
          <a:bodyPr>
            <a:normAutofit/>
          </a:bodyPr>
          <a:lstStyle/>
          <a:p>
            <a:r>
              <a:rPr lang="es-MX" sz="3400" dirty="0" smtClean="0"/>
              <a:t>Look at </a:t>
            </a:r>
            <a:r>
              <a:rPr lang="es-MX" sz="3400" dirty="0" err="1" smtClean="0"/>
              <a:t>the</a:t>
            </a:r>
            <a:r>
              <a:rPr lang="es-MX" sz="3400" dirty="0" smtClean="0"/>
              <a:t> </a:t>
            </a:r>
            <a:r>
              <a:rPr lang="es-MX" sz="3400" dirty="0" err="1" smtClean="0"/>
              <a:t>picture</a:t>
            </a:r>
            <a:r>
              <a:rPr lang="es-MX" sz="3400" dirty="0" smtClean="0"/>
              <a:t> and </a:t>
            </a:r>
            <a:r>
              <a:rPr lang="es-MX" sz="3400" dirty="0" err="1" smtClean="0"/>
              <a:t>choose</a:t>
            </a:r>
            <a:r>
              <a:rPr lang="es-MX" sz="3400" dirty="0" smtClean="0"/>
              <a:t> </a:t>
            </a:r>
            <a:r>
              <a:rPr lang="es-MX" sz="3400" dirty="0" err="1" smtClean="0"/>
              <a:t>the</a:t>
            </a:r>
            <a:r>
              <a:rPr lang="es-MX" sz="3400" dirty="0" smtClean="0"/>
              <a:t> </a:t>
            </a:r>
            <a:r>
              <a:rPr lang="es-MX" sz="3400" dirty="0" err="1" smtClean="0"/>
              <a:t>correct</a:t>
            </a:r>
            <a:r>
              <a:rPr lang="es-MX" sz="3400" dirty="0" smtClean="0"/>
              <a:t> </a:t>
            </a:r>
            <a:r>
              <a:rPr lang="es-MX" sz="3400" dirty="0" err="1" smtClean="0"/>
              <a:t>answer</a:t>
            </a:r>
            <a:endParaRPr lang="es-MX" sz="3400" dirty="0"/>
          </a:p>
        </p:txBody>
      </p:sp>
      <p:sp>
        <p:nvSpPr>
          <p:cNvPr id="4" name="Rectángulo 3"/>
          <p:cNvSpPr/>
          <p:nvPr/>
        </p:nvSpPr>
        <p:spPr>
          <a:xfrm>
            <a:off x="497378" y="3652042"/>
            <a:ext cx="111972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5</a:t>
            </a:r>
            <a:r>
              <a:rPr lang="en-US" sz="3600" b="1" dirty="0"/>
              <a:t>. </a:t>
            </a:r>
            <a:r>
              <a:rPr lang="en-US" sz="3600" dirty="0"/>
              <a:t>Kate is a teacher. She </a:t>
            </a:r>
            <a:r>
              <a:rPr lang="en-US" sz="3600" b="1" dirty="0">
                <a:solidFill>
                  <a:srgbClr val="FF0000"/>
                </a:solidFill>
              </a:rPr>
              <a:t>teaches / is teaching </a:t>
            </a:r>
            <a:r>
              <a:rPr lang="en-US" sz="3600" dirty="0"/>
              <a:t>physics. </a:t>
            </a:r>
          </a:p>
          <a:p>
            <a:r>
              <a:rPr lang="en-US" sz="3600" b="1" dirty="0"/>
              <a:t>6. </a:t>
            </a:r>
            <a:r>
              <a:rPr lang="en-US" sz="3600" dirty="0"/>
              <a:t>She </a:t>
            </a:r>
            <a:r>
              <a:rPr lang="en-US" sz="3600" b="1" dirty="0">
                <a:solidFill>
                  <a:srgbClr val="FF0000"/>
                </a:solidFill>
              </a:rPr>
              <a:t>isn’t teaching / doesn’t teach </a:t>
            </a:r>
            <a:r>
              <a:rPr lang="en-US" sz="3600" dirty="0"/>
              <a:t>now. </a:t>
            </a:r>
          </a:p>
          <a:p>
            <a:r>
              <a:rPr lang="en-US" sz="3600" b="1" dirty="0"/>
              <a:t>7. </a:t>
            </a:r>
            <a:r>
              <a:rPr lang="en-US" sz="3600" dirty="0"/>
              <a:t>She </a:t>
            </a:r>
            <a:r>
              <a:rPr lang="en-US" sz="3600" b="1" dirty="0">
                <a:solidFill>
                  <a:srgbClr val="FF0000"/>
                </a:solidFill>
              </a:rPr>
              <a:t>has / is having </a:t>
            </a:r>
            <a:r>
              <a:rPr lang="en-US" sz="3600" dirty="0"/>
              <a:t>a coffee. </a:t>
            </a:r>
          </a:p>
          <a:p>
            <a:r>
              <a:rPr lang="en-US" sz="3600" b="1" dirty="0"/>
              <a:t>8. </a:t>
            </a:r>
            <a:r>
              <a:rPr lang="en-US" sz="3600" dirty="0"/>
              <a:t>She </a:t>
            </a:r>
            <a:r>
              <a:rPr lang="en-US" sz="3600" b="1" dirty="0">
                <a:solidFill>
                  <a:srgbClr val="FF0000"/>
                </a:solidFill>
              </a:rPr>
              <a:t>learns / is learning </a:t>
            </a:r>
            <a:r>
              <a:rPr lang="en-US" sz="3600" dirty="0"/>
              <a:t>Greek because ... </a:t>
            </a:r>
          </a:p>
          <a:p>
            <a:r>
              <a:rPr lang="en-US" sz="3600" b="1" dirty="0"/>
              <a:t>9. </a:t>
            </a:r>
            <a:r>
              <a:rPr lang="en-US" sz="3600" dirty="0"/>
              <a:t>…she </a:t>
            </a:r>
            <a:r>
              <a:rPr lang="en-US" sz="3600" b="1" dirty="0">
                <a:solidFill>
                  <a:srgbClr val="FF0000"/>
                </a:solidFill>
              </a:rPr>
              <a:t>is going / goes </a:t>
            </a:r>
            <a:r>
              <a:rPr lang="en-US" sz="3600" dirty="0"/>
              <a:t>to Greece every summer. </a:t>
            </a:r>
          </a:p>
        </p:txBody>
      </p:sp>
      <p:sp>
        <p:nvSpPr>
          <p:cNvPr id="5" name="3 CuadroTexto"/>
          <p:cNvSpPr txBox="1"/>
          <p:nvPr/>
        </p:nvSpPr>
        <p:spPr>
          <a:xfrm>
            <a:off x="0" y="0"/>
            <a:ext cx="12120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PRACTICE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201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3352" y="116632"/>
            <a:ext cx="11665296" cy="149961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Fill in the blanks with the present continuous or the simple present of the verb in brackets.</a:t>
            </a:r>
            <a:r>
              <a:rPr lang="en-US" sz="3600" dirty="0"/>
              <a:t/>
            </a:r>
            <a:br>
              <a:rPr lang="en-US" sz="3600" dirty="0"/>
            </a:b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5360" y="1196752"/>
            <a:ext cx="11449272" cy="525658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I </a:t>
            </a:r>
            <a:r>
              <a:rPr lang="en-US" sz="3200" dirty="0"/>
              <a:t>______________ (go) to town right now. I ______________ (want) some groceries.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He </a:t>
            </a:r>
            <a:r>
              <a:rPr lang="en-US" sz="3200" dirty="0"/>
              <a:t>______________ (write) a letter to his family now. He ____________ (never) forgets </a:t>
            </a:r>
            <a:r>
              <a:rPr lang="en-US" sz="3200" dirty="0" smtClean="0"/>
              <a:t>to write</a:t>
            </a:r>
            <a:r>
              <a:rPr lang="en-US" sz="32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He </a:t>
            </a:r>
            <a:r>
              <a:rPr lang="en-US" sz="3200" dirty="0"/>
              <a:t>______________ (not think) it is a good idea. He ______________ (want) to </a:t>
            </a:r>
            <a:r>
              <a:rPr lang="en-US" sz="3200" dirty="0" smtClean="0"/>
              <a:t>do something </a:t>
            </a:r>
            <a:r>
              <a:rPr lang="en-US" sz="3200" dirty="0"/>
              <a:t>else.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She </a:t>
            </a:r>
            <a:r>
              <a:rPr lang="en-US" sz="3200" dirty="0"/>
              <a:t>______________ (talk) to her friend at the moment. She ______________ (not </a:t>
            </a:r>
            <a:r>
              <a:rPr lang="en-US" sz="3200" dirty="0" smtClean="0"/>
              <a:t>listen) to </a:t>
            </a:r>
            <a:r>
              <a:rPr lang="en-US" sz="3200" dirty="0"/>
              <a:t>the teacher.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I </a:t>
            </a:r>
            <a:r>
              <a:rPr lang="en-US" sz="3200" dirty="0"/>
              <a:t>______________ (read) an interesting book now. I ____________ (enjoy) it very much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4649" y="801848"/>
            <a:ext cx="1248015" cy="378904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6548" y="4698900"/>
            <a:ext cx="1944216" cy="1944216"/>
          </a:xfrm>
          <a:prstGeom prst="rect">
            <a:avLst/>
          </a:prstGeom>
        </p:spPr>
      </p:pic>
      <p:sp>
        <p:nvSpPr>
          <p:cNvPr id="7" name="3 CuadroTexto"/>
          <p:cNvSpPr txBox="1"/>
          <p:nvPr/>
        </p:nvSpPr>
        <p:spPr>
          <a:xfrm>
            <a:off x="0" y="0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242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3352" y="116632"/>
            <a:ext cx="11665296" cy="149961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Fill in the blanks with the present continuous or the simple present of the verb in brackets.</a:t>
            </a:r>
            <a:r>
              <a:rPr lang="en-US" sz="3600" dirty="0"/>
              <a:t/>
            </a:r>
            <a:br>
              <a:rPr lang="en-US" sz="3600" dirty="0"/>
            </a:b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5360" y="1196752"/>
            <a:ext cx="11449272" cy="525658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We </a:t>
            </a:r>
            <a:r>
              <a:rPr lang="en-US" sz="3200" dirty="0"/>
              <a:t>______________ (watch) the news on television every morning.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He </a:t>
            </a:r>
            <a:r>
              <a:rPr lang="en-US" sz="3200" dirty="0"/>
              <a:t>______________ (teach) his friend how to play chess now. His friend ______________ (not know) how to play.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I </a:t>
            </a:r>
            <a:r>
              <a:rPr lang="en-US" sz="3200" dirty="0"/>
              <a:t>____________ (believe) you. You ______________ (not need) to explain.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The </a:t>
            </a:r>
            <a:r>
              <a:rPr lang="en-US" sz="3200" dirty="0"/>
              <a:t>film ______________ (begin) right now. Please be quiet.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 </a:t>
            </a:r>
            <a:r>
              <a:rPr lang="en-US" sz="3200" dirty="0"/>
              <a:t>The sun is shining. It ______________ (not rain).</a:t>
            </a:r>
            <a:endParaRPr lang="es-MX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2879" y="4910038"/>
            <a:ext cx="2304256" cy="1912533"/>
          </a:xfrm>
          <a:prstGeom prst="rect">
            <a:avLst/>
          </a:prstGeom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971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336" y="-195945"/>
            <a:ext cx="11881320" cy="1008112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tr-TR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Simple Present or Present Continuous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1384" y="836712"/>
            <a:ext cx="11089232" cy="5904656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tr-TR" sz="2800" dirty="0" smtClean="0"/>
              <a:t>He _____________________ </a:t>
            </a:r>
            <a:r>
              <a:rPr lang="tr-TR" sz="2800" dirty="0"/>
              <a:t>to work everyday</a:t>
            </a:r>
            <a:r>
              <a:rPr lang="tr-TR" sz="2800" dirty="0" smtClean="0"/>
              <a:t>.</a:t>
            </a:r>
            <a:r>
              <a:rPr lang="tr-TR" sz="2800" dirty="0"/>
              <a:t> (go)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Anne </a:t>
            </a:r>
            <a:r>
              <a:rPr lang="tr-TR" sz="2800" dirty="0" smtClean="0"/>
              <a:t>_____________________ </a:t>
            </a:r>
            <a:r>
              <a:rPr lang="tr-TR" sz="2800" dirty="0"/>
              <a:t>to the music at the moment</a:t>
            </a:r>
            <a:r>
              <a:rPr lang="tr-TR" sz="2800" dirty="0" smtClean="0"/>
              <a:t>.</a:t>
            </a:r>
            <a:r>
              <a:rPr lang="es-MX" sz="2800" dirty="0" smtClean="0"/>
              <a:t> </a:t>
            </a:r>
            <a:r>
              <a:rPr lang="tr-TR" sz="2800" dirty="0"/>
              <a:t>(listen)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They </a:t>
            </a:r>
            <a:r>
              <a:rPr lang="tr-TR" sz="2800" dirty="0" smtClean="0"/>
              <a:t>_____________________ </a:t>
            </a:r>
            <a:r>
              <a:rPr lang="tr-TR" sz="2800" dirty="0"/>
              <a:t>right now</a:t>
            </a:r>
            <a:r>
              <a:rPr lang="tr-TR" sz="2800" dirty="0" smtClean="0"/>
              <a:t>.</a:t>
            </a:r>
            <a:r>
              <a:rPr lang="tr-TR" sz="2800" dirty="0"/>
              <a:t> (talk)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I </a:t>
            </a:r>
            <a:r>
              <a:rPr lang="tr-TR" sz="2800" dirty="0" smtClean="0"/>
              <a:t>_____________________ </a:t>
            </a:r>
            <a:r>
              <a:rPr lang="tr-TR" sz="2800" dirty="0"/>
              <a:t>every morning</a:t>
            </a:r>
            <a:r>
              <a:rPr lang="tr-TR" sz="2800" dirty="0" smtClean="0"/>
              <a:t>.</a:t>
            </a:r>
            <a:r>
              <a:rPr lang="tr-TR" sz="2800" dirty="0"/>
              <a:t> (jog)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He </a:t>
            </a:r>
            <a:r>
              <a:rPr lang="tr-TR" sz="2800" dirty="0" smtClean="0"/>
              <a:t>_____________________ </a:t>
            </a:r>
            <a:r>
              <a:rPr lang="tr-TR" sz="2800" dirty="0"/>
              <a:t>friend this week</a:t>
            </a:r>
            <a:r>
              <a:rPr lang="tr-TR" sz="2800" dirty="0" smtClean="0"/>
              <a:t>.</a:t>
            </a:r>
            <a:r>
              <a:rPr lang="tr-TR" sz="2800" dirty="0"/>
              <a:t> (help)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Mike </a:t>
            </a:r>
            <a:r>
              <a:rPr lang="tr-TR" sz="2800" dirty="0" smtClean="0"/>
              <a:t>_____________________ </a:t>
            </a:r>
            <a:r>
              <a:rPr lang="tr-TR" sz="2800" dirty="0"/>
              <a:t>in the meeting</a:t>
            </a:r>
            <a:r>
              <a:rPr lang="tr-TR" sz="2800" dirty="0" smtClean="0"/>
              <a:t>.</a:t>
            </a:r>
            <a:r>
              <a:rPr lang="tr-TR" sz="2800" dirty="0"/>
              <a:t> (sit)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We always </a:t>
            </a:r>
            <a:r>
              <a:rPr lang="tr-TR" sz="2800" dirty="0" smtClean="0"/>
              <a:t>_____________________ </a:t>
            </a:r>
            <a:r>
              <a:rPr lang="tr-TR" sz="2800" dirty="0"/>
              <a:t>you</a:t>
            </a:r>
            <a:r>
              <a:rPr lang="tr-TR" sz="2800" dirty="0" smtClean="0"/>
              <a:t>.</a:t>
            </a:r>
            <a:r>
              <a:rPr lang="tr-TR" sz="2800" dirty="0"/>
              <a:t> (help)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You </a:t>
            </a:r>
            <a:r>
              <a:rPr lang="tr-TR" sz="2800" dirty="0" smtClean="0"/>
              <a:t>_____________________ </a:t>
            </a:r>
            <a:r>
              <a:rPr lang="tr-TR" sz="2800" dirty="0"/>
              <a:t>for your test</a:t>
            </a:r>
            <a:r>
              <a:rPr lang="tr-TR" sz="2800" dirty="0" smtClean="0"/>
              <a:t>.</a:t>
            </a:r>
            <a:r>
              <a:rPr lang="tr-TR" sz="2800" dirty="0"/>
              <a:t> (learn)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Sometimes Mike </a:t>
            </a:r>
            <a:r>
              <a:rPr lang="tr-TR" sz="2800" dirty="0" smtClean="0"/>
              <a:t>_____________________ </a:t>
            </a:r>
            <a:r>
              <a:rPr lang="tr-TR" sz="2800" dirty="0"/>
              <a:t>pizza</a:t>
            </a:r>
            <a:r>
              <a:rPr lang="tr-TR" sz="2800" dirty="0" smtClean="0"/>
              <a:t>.</a:t>
            </a:r>
            <a:r>
              <a:rPr lang="tr-TR" sz="2800" dirty="0"/>
              <a:t> (eat)</a:t>
            </a:r>
            <a:endParaRPr lang="es-MX" sz="2800" dirty="0"/>
          </a:p>
          <a:p>
            <a:pPr marL="457200" lvl="0" indent="-457200">
              <a:buFont typeface="+mj-lt"/>
              <a:buAutoNum type="arabicPeriod"/>
            </a:pPr>
            <a:r>
              <a:rPr lang="tr-TR" sz="2800" dirty="0"/>
              <a:t>He </a:t>
            </a:r>
            <a:r>
              <a:rPr lang="tr-TR" sz="2800" dirty="0" smtClean="0"/>
              <a:t>_____________________ </a:t>
            </a:r>
            <a:r>
              <a:rPr lang="tr-TR" sz="2800" dirty="0"/>
              <a:t>in New york this year</a:t>
            </a:r>
            <a:r>
              <a:rPr lang="tr-TR" sz="2800" dirty="0" smtClean="0"/>
              <a:t>.</a:t>
            </a:r>
            <a:r>
              <a:rPr lang="tr-TR" sz="2800" dirty="0"/>
              <a:t> (live)</a:t>
            </a:r>
            <a:endParaRPr lang="es-MX" sz="2800" dirty="0"/>
          </a:p>
          <a:p>
            <a:pPr marL="457200" indent="-457200">
              <a:buFont typeface="+mj-lt"/>
              <a:buAutoNum type="arabicPeriod"/>
            </a:pPr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4230" y="1976601"/>
            <a:ext cx="2020472" cy="379627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6670" y="4053001"/>
            <a:ext cx="843966" cy="265246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398653" y="743118"/>
            <a:ext cx="742557" cy="2466965"/>
          </a:xfrm>
          <a:prstGeom prst="rect">
            <a:avLst/>
          </a:prstGeom>
        </p:spPr>
      </p:pic>
      <p:sp>
        <p:nvSpPr>
          <p:cNvPr id="8" name="3 CuadroTexto"/>
          <p:cNvSpPr txBox="1"/>
          <p:nvPr/>
        </p:nvSpPr>
        <p:spPr>
          <a:xfrm>
            <a:off x="0" y="0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245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Simple </a:t>
            </a:r>
            <a:r>
              <a:rPr lang="es-MX" b="1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Present</a:t>
            </a:r>
            <a:r>
              <a:rPr lang="es-MX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Review</a:t>
            </a:r>
            <a:endParaRPr lang="es-MX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err="1" smtClean="0"/>
              <a:t>Describing</a:t>
            </a:r>
            <a:r>
              <a:rPr lang="es-MX" dirty="0" smtClean="0"/>
              <a:t> </a:t>
            </a:r>
            <a:r>
              <a:rPr lang="es-MX" dirty="0" err="1" smtClean="0"/>
              <a:t>averyday</a:t>
            </a:r>
            <a:r>
              <a:rPr lang="es-MX" dirty="0" smtClean="0"/>
              <a:t> </a:t>
            </a:r>
            <a:r>
              <a:rPr lang="es-MX" dirty="0" err="1" smtClean="0"/>
              <a:t>activities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280" y="628443"/>
            <a:ext cx="3242026" cy="216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9838" y="637564"/>
            <a:ext cx="3240000" cy="216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4400" y="637564"/>
            <a:ext cx="2290345" cy="2160000"/>
          </a:xfrm>
          <a:prstGeom prst="rect">
            <a:avLst/>
          </a:prstGeom>
        </p:spPr>
      </p:pic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099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es-MX" b="1" dirty="0" smtClean="0"/>
              <a:t>Genéricas</a:t>
            </a:r>
            <a:endParaRPr lang="es-MX" b="1" dirty="0"/>
          </a:p>
          <a:p>
            <a:pPr algn="just"/>
            <a:r>
              <a:rPr lang="es-MX" dirty="0"/>
              <a:t>4. Escucha, interpreta y emite mensajes pertinentes en distintos contextos mediante la utilización de medios, códigos y herramientas </a:t>
            </a:r>
            <a:r>
              <a:rPr lang="es-MX" dirty="0" smtClean="0"/>
              <a:t>apropiados</a:t>
            </a:r>
            <a:r>
              <a:rPr lang="es-MX" dirty="0"/>
              <a:t>.</a:t>
            </a:r>
          </a:p>
          <a:p>
            <a:pPr algn="just"/>
            <a:r>
              <a:rPr lang="es-MX" dirty="0"/>
              <a:t>4.4 Se comunica en una segunda lengua en situaciones cotidianas.</a:t>
            </a:r>
          </a:p>
          <a:p>
            <a:pPr algn="just"/>
            <a:endParaRPr lang="es-MX" dirty="0"/>
          </a:p>
          <a:p>
            <a:pPr marL="45720" indent="0" algn="just">
              <a:buNone/>
            </a:pPr>
            <a:r>
              <a:rPr lang="es-MX" b="1" dirty="0"/>
              <a:t>Disciplinares</a:t>
            </a:r>
          </a:p>
          <a:p>
            <a:pPr algn="just"/>
            <a:r>
              <a:rPr lang="es-MX" dirty="0"/>
              <a:t>4 Produce textos con base en el uso normativo de la lengua, </a:t>
            </a:r>
            <a:r>
              <a:rPr lang="es-MX" dirty="0" smtClean="0"/>
              <a:t>considerando </a:t>
            </a:r>
            <a:r>
              <a:rPr lang="es-MX" dirty="0"/>
              <a:t>la intención y situación comunicativa.</a:t>
            </a:r>
          </a:p>
          <a:p>
            <a:pPr algn="just"/>
            <a:r>
              <a:rPr lang="es-MX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dirty="0"/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8333" y1="25333" x2="75000" y2="25333"/>
                        <a14:foregroundMark x1="75667" y1="28333" x2="75667" y2="39667"/>
                        <a14:foregroundMark x1="73667" y1="43000" x2="67000" y2="46000"/>
                        <a14:foregroundMark x1="64000" y1="47667" x2="53667" y2="34333"/>
                        <a14:foregroundMark x1="54333" y1="31667" x2="58000" y2="22667"/>
                        <a14:foregroundMark x1="56333" y1="19000" x2="59000" y2="25000"/>
                        <a14:foregroundMark x1="82000" y1="29000" x2="77667" y2="31333"/>
                        <a14:foregroundMark x1="82000" y1="41333" x2="77000" y2="38333"/>
                        <a14:foregroundMark x1="74333" y1="53000" x2="71333" y2="44667"/>
                        <a14:foregroundMark x1="60000" y1="53667" x2="61333" y2="44667"/>
                        <a14:foregroundMark x1="57000" y1="44667" x2="50667" y2="31333"/>
                        <a14:foregroundMark x1="41667" y1="48667" x2="32000" y2="50000"/>
                        <a14:foregroundMark x1="41333" y1="45000" x2="39333" y2="48333"/>
                        <a14:foregroundMark x1="47333" y1="49667" x2="42667" y2="50333"/>
                        <a14:foregroundMark x1="44667" y1="53667" x2="44667" y2="59000"/>
                        <a14:foregroundMark x1="42333" y1="60667" x2="36667" y2="62333"/>
                        <a14:foregroundMark x1="33667" y1="60667" x2="29333" y2="54667"/>
                        <a14:foregroundMark x1="49333" y1="65667" x2="55000" y2="65333"/>
                        <a14:foregroundMark x1="25667" y1="68000" x2="25667" y2="68000"/>
                        <a14:foregroundMark x1="44333" y1="65333" x2="44333" y2="65333"/>
                        <a14:foregroundMark x1="47333" y1="64667" x2="50333" y2="64000"/>
                        <a14:foregroundMark x1="51333" y1="64333" x2="55333" y2="67667"/>
                        <a14:foregroundMark x1="55000" y1="65667" x2="54667" y2="71667"/>
                        <a14:foregroundMark x1="54667" y1="72000" x2="49667" y2="71667"/>
                        <a14:foregroundMark x1="48000" y1="73000" x2="46000" y2="65000"/>
                        <a14:foregroundMark x1="48000" y1="62667" x2="49000" y2="62333"/>
                        <a14:foregroundMark x1="51000" y1="62000" x2="52000" y2="60333"/>
                        <a14:foregroundMark x1="53333" y1="62333" x2="54667" y2="63333"/>
                        <a14:foregroundMark x1="55333" y1="64333" x2="57333" y2="63333"/>
                        <a14:foregroundMark x1="57333" y1="64000" x2="56667" y2="66333"/>
                        <a14:foregroundMark x1="57333" y1="69000" x2="59000" y2="69667"/>
                        <a14:foregroundMark x1="58000" y1="71000" x2="55333" y2="73667"/>
                        <a14:foregroundMark x1="56333" y1="75000" x2="54667" y2="76333"/>
                        <a14:foregroundMark x1="53667" y1="75000" x2="50333" y2="75667"/>
                        <a14:foregroundMark x1="50333" y1="77333" x2="48333" y2="76333"/>
                        <a14:foregroundMark x1="48333" y1="75667" x2="46333" y2="73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6320" y="9128"/>
            <a:ext cx="1475656" cy="1475656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803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Instructions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3200" dirty="0">
                <a:solidFill>
                  <a:schemeClr val="tx1"/>
                </a:solidFill>
              </a:rPr>
              <a:t>Look at the pictures and describe the activity they do everyday.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4293096"/>
            <a:ext cx="2520000" cy="177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8008" y="4437113"/>
            <a:ext cx="2520000" cy="177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5760" y="3140969"/>
            <a:ext cx="2520000" cy="1779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4192" y="2996953"/>
            <a:ext cx="2520000" cy="1770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284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Módulo I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b="1" dirty="0" smtClean="0"/>
              <a:t>Nombre del Módulo</a:t>
            </a:r>
          </a:p>
          <a:p>
            <a:pPr algn="just"/>
            <a:r>
              <a:rPr lang="es-MX" sz="2800" dirty="0" smtClean="0"/>
              <a:t>Ocasiones </a:t>
            </a:r>
            <a:r>
              <a:rPr lang="es-MX" sz="2800" dirty="0"/>
              <a:t>especiales: ¿Qué está pasando? y ¿Qué hacen las personas que están a mí alrededor?</a:t>
            </a:r>
            <a:endParaRPr lang="es-MX" sz="2800" dirty="0" smtClean="0"/>
          </a:p>
          <a:p>
            <a:pPr algn="just"/>
            <a:endParaRPr lang="es-MX" sz="2800" dirty="0"/>
          </a:p>
          <a:p>
            <a:pPr algn="just"/>
            <a:r>
              <a:rPr lang="es-MX" sz="2800" b="1" dirty="0" smtClean="0"/>
              <a:t>Propósitos del Módulo</a:t>
            </a:r>
          </a:p>
          <a:p>
            <a:pPr algn="just"/>
            <a:r>
              <a:rPr lang="es-MX" sz="2800" dirty="0"/>
              <a:t>Describe su entorno social inmediato mencionando lo que está pasando a su alrededor y lo que hacen las personas a su alrededor. </a:t>
            </a:r>
          </a:p>
        </p:txBody>
      </p:sp>
      <p:sp>
        <p:nvSpPr>
          <p:cNvPr id="7" name="Rectángulo 6">
            <a:hlinkClick r:id="" action="ppaction://hlinkshowjump?jump=nextslide"/>
          </p:cNvPr>
          <p:cNvSpPr/>
          <p:nvPr/>
        </p:nvSpPr>
        <p:spPr>
          <a:xfrm>
            <a:off x="9160400" y="6125887"/>
            <a:ext cx="30316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Continuar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394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91"/>
          <a:stretch>
            <a:fillRect/>
          </a:stretch>
        </p:blipFill>
        <p:spPr bwMode="auto">
          <a:xfrm>
            <a:off x="2073275" y="590551"/>
            <a:ext cx="798830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826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0551"/>
            <a:ext cx="804545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552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91"/>
          <a:stretch>
            <a:fillRect/>
          </a:stretch>
        </p:blipFill>
        <p:spPr bwMode="auto">
          <a:xfrm>
            <a:off x="2073275" y="596900"/>
            <a:ext cx="7988300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91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608014"/>
            <a:ext cx="8001000" cy="564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267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6900"/>
            <a:ext cx="8045450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708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601664"/>
            <a:ext cx="804386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2029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06"/>
          <a:stretch>
            <a:fillRect/>
          </a:stretch>
        </p:blipFill>
        <p:spPr bwMode="auto">
          <a:xfrm>
            <a:off x="2051051" y="601664"/>
            <a:ext cx="803116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32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501" y="601664"/>
            <a:ext cx="799941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522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590551"/>
            <a:ext cx="800100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616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91"/>
          <a:stretch>
            <a:fillRect/>
          </a:stretch>
        </p:blipFill>
        <p:spPr bwMode="auto">
          <a:xfrm>
            <a:off x="2073275" y="601664"/>
            <a:ext cx="7988300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218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 Disciplinar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800" dirty="0" smtClean="0"/>
              <a:t>Comunicación Básica </a:t>
            </a:r>
            <a:endParaRPr lang="es-MX" sz="2800" dirty="0"/>
          </a:p>
          <a:p>
            <a:pPr algn="just"/>
            <a:r>
              <a:rPr lang="es-MX" sz="2800" dirty="0"/>
              <a:t>10 Identifica e interpreta la idea general y posible desarrollo de un mensaje oral o escrito en una segunda lengua, recurriendo a conocimientos previos, elementos no verbales y contexto cultural. </a:t>
            </a:r>
          </a:p>
          <a:p>
            <a:pPr algn="just"/>
            <a:r>
              <a:rPr lang="es-MX" sz="2800" dirty="0"/>
              <a:t>11. Se comunica en una lengua extranjera mediante un discurso lógico, oral o escrito, congruente con la situación comunicativa. </a:t>
            </a:r>
          </a:p>
          <a:p>
            <a:pPr algn="just"/>
            <a:r>
              <a:rPr lang="es-MX" sz="2800" dirty="0"/>
              <a:t>Extendida </a:t>
            </a:r>
          </a:p>
          <a:p>
            <a:pPr algn="just"/>
            <a:r>
              <a:rPr lang="es-MX" sz="2800" dirty="0"/>
              <a:t>9. Trasmite mensajes en una segunda lengua o lengua extranjera atendiéndolas características de contextos socioculturales diferentes. 	</a:t>
            </a:r>
          </a:p>
          <a:p>
            <a:pPr algn="just"/>
            <a:endParaRPr lang="es-MX" sz="2800" dirty="0"/>
          </a:p>
        </p:txBody>
      </p:sp>
      <p:sp>
        <p:nvSpPr>
          <p:cNvPr id="4" name="Rectángulo 3">
            <a:hlinkClick r:id="" action="ppaction://hlinkshowjump?jump=nextslide"/>
          </p:cNvPr>
          <p:cNvSpPr/>
          <p:nvPr/>
        </p:nvSpPr>
        <p:spPr>
          <a:xfrm>
            <a:off x="9160400" y="6125887"/>
            <a:ext cx="30316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Continuar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430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579439"/>
            <a:ext cx="8043863" cy="570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228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601664"/>
            <a:ext cx="8045450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922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01"/>
          <a:stretch>
            <a:fillRect/>
          </a:stretch>
        </p:blipFill>
        <p:spPr bwMode="auto">
          <a:xfrm>
            <a:off x="2051050" y="596900"/>
            <a:ext cx="8007350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442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11"/>
          <a:stretch>
            <a:fillRect/>
          </a:stretch>
        </p:blipFill>
        <p:spPr bwMode="auto">
          <a:xfrm>
            <a:off x="2073276" y="585789"/>
            <a:ext cx="7986713" cy="569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293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11"/>
          <a:stretch>
            <a:fillRect/>
          </a:stretch>
        </p:blipFill>
        <p:spPr bwMode="auto">
          <a:xfrm>
            <a:off x="2073276" y="596900"/>
            <a:ext cx="7986713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105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601664"/>
            <a:ext cx="804386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884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601664"/>
            <a:ext cx="804386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202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88"/>
          <a:stretch>
            <a:fillRect/>
          </a:stretch>
        </p:blipFill>
        <p:spPr bwMode="auto">
          <a:xfrm>
            <a:off x="2073276" y="585789"/>
            <a:ext cx="7972425" cy="569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776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1" y="590551"/>
            <a:ext cx="8088313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802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0551"/>
            <a:ext cx="804545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49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581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 Genérica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400" dirty="0"/>
              <a:t>4 Escucha, interpreta y emite mensajes pertinentes en distintos contextos mediante la utilización de medios, códigos y herramientas apropiados. </a:t>
            </a:r>
          </a:p>
          <a:p>
            <a:pPr algn="just"/>
            <a:r>
              <a:rPr lang="es-MX" sz="2400" dirty="0"/>
              <a:t>4.4 Se comunica en una segunda lengua en situaciones cotidianas. </a:t>
            </a:r>
          </a:p>
          <a:p>
            <a:pPr algn="just"/>
            <a:r>
              <a:rPr lang="es-MX" sz="2400" dirty="0"/>
              <a:t>7. Aprende por iniciativa e interés propio a lo largo de la vida. </a:t>
            </a:r>
          </a:p>
          <a:p>
            <a:pPr algn="just"/>
            <a:r>
              <a:rPr lang="es-MX" sz="2400" dirty="0"/>
              <a:t>7.1 Define metas y da seguimiento a sus procesos de construcción de conocimiento. </a:t>
            </a:r>
          </a:p>
          <a:p>
            <a:pPr algn="just"/>
            <a:r>
              <a:rPr lang="es-MX" sz="2400" dirty="0"/>
              <a:t>10. Mantiene una actitud respetuosa hacia la interculturalidad y la diversidad de creencias, valores, ideas y prácticas sociales. </a:t>
            </a:r>
          </a:p>
          <a:p>
            <a:pPr algn="just"/>
            <a:r>
              <a:rPr lang="es-MX" sz="2400" dirty="0"/>
              <a:t>10.2 Dialoga y aprende de personas con distintos puntos de vista y tradiciones culturales mediante la ubicación de sus propias circunstancias en un contexto más amplio. 	</a:t>
            </a:r>
          </a:p>
          <a:p>
            <a:pPr algn="just"/>
            <a:endParaRPr lang="es-MX" sz="2400" dirty="0"/>
          </a:p>
        </p:txBody>
      </p:sp>
      <p:sp>
        <p:nvSpPr>
          <p:cNvPr id="4" name="Rectángulo 3">
            <a:hlinkClick r:id="" action="ppaction://hlinkshowjump?jump=nextslide"/>
          </p:cNvPr>
          <p:cNvSpPr/>
          <p:nvPr/>
        </p:nvSpPr>
        <p:spPr>
          <a:xfrm>
            <a:off x="9160400" y="6125887"/>
            <a:ext cx="30316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Continuar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320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601664"/>
            <a:ext cx="8043863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54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590551"/>
            <a:ext cx="8043863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162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590551"/>
            <a:ext cx="800100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199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1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6" y="608014"/>
            <a:ext cx="8043863" cy="564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7563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6900"/>
            <a:ext cx="8045450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1955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11"/>
          <a:stretch>
            <a:fillRect/>
          </a:stretch>
        </p:blipFill>
        <p:spPr bwMode="auto">
          <a:xfrm>
            <a:off x="2073276" y="585789"/>
            <a:ext cx="7986713" cy="569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213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601664"/>
            <a:ext cx="8001000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190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0551"/>
            <a:ext cx="804545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432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590551"/>
            <a:ext cx="8045450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39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73275" y="596900"/>
            <a:ext cx="8001000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</a:t>
            </a:r>
            <a:r>
              <a:rPr lang="en-US" altLang="es-MX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she </a:t>
            </a: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do?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59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26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Temas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Tema 1</a:t>
            </a:r>
          </a:p>
          <a:p>
            <a:pPr algn="just"/>
            <a:r>
              <a:rPr lang="es-MX" sz="2800" dirty="0"/>
              <a:t>Hábitos, rutinas y descripción de acciones que ocurren en el momento durante ocasiones especiales. </a:t>
            </a:r>
            <a:endParaRPr lang="es-MX" sz="2800" dirty="0" smtClean="0"/>
          </a:p>
          <a:p>
            <a:pPr algn="just"/>
            <a:endParaRPr lang="es-MX" sz="2800" dirty="0"/>
          </a:p>
          <a:p>
            <a:pPr algn="just"/>
            <a:r>
              <a:rPr lang="es-MX" sz="2800" dirty="0" smtClean="0"/>
              <a:t>Repaso </a:t>
            </a:r>
            <a:r>
              <a:rPr lang="es-MX" sz="2800" dirty="0"/>
              <a:t>Presente Simple</a:t>
            </a:r>
          </a:p>
          <a:p>
            <a:pPr algn="just"/>
            <a:endParaRPr lang="es-MX" sz="2800" dirty="0" smtClean="0"/>
          </a:p>
          <a:p>
            <a:pPr algn="just"/>
            <a:r>
              <a:rPr lang="es-MX" sz="2800" dirty="0" smtClean="0"/>
              <a:t>Repaso </a:t>
            </a:r>
            <a:r>
              <a:rPr lang="es-MX" sz="2800" dirty="0"/>
              <a:t>Presente </a:t>
            </a:r>
            <a:r>
              <a:rPr lang="es-MX" sz="2800" dirty="0" smtClean="0"/>
              <a:t>Continuo</a:t>
            </a:r>
            <a:endParaRPr lang="es-MX" sz="2800" dirty="0" smtClean="0"/>
          </a:p>
          <a:p>
            <a:pPr algn="just"/>
            <a:endParaRPr lang="es-MX" sz="2800" dirty="0"/>
          </a:p>
        </p:txBody>
      </p:sp>
      <p:pic>
        <p:nvPicPr>
          <p:cNvPr id="5" name="4 Imagen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14" y="2501070"/>
            <a:ext cx="596729" cy="601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4 Imagen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14" y="3857414"/>
            <a:ext cx="596729" cy="601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4 Imagen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14" y="4932940"/>
            <a:ext cx="596729" cy="60123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196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095500" y="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s-MX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does he do?</a:t>
            </a:r>
          </a:p>
        </p:txBody>
      </p:sp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3"/>
          <a:stretch>
            <a:fillRect/>
          </a:stretch>
        </p:blipFill>
        <p:spPr bwMode="auto">
          <a:xfrm>
            <a:off x="2095500" y="644753"/>
            <a:ext cx="8001000" cy="570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103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0949865"/>
              </p:ext>
            </p:extLst>
          </p:nvPr>
        </p:nvGraphicFramePr>
        <p:xfrm>
          <a:off x="1293224" y="1484315"/>
          <a:ext cx="8979240" cy="4733604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993080"/>
                <a:gridCol w="2993080"/>
                <a:gridCol w="2993080"/>
              </a:tblGrid>
              <a:tr h="525956">
                <a:tc gridSpan="3">
                  <a:txBody>
                    <a:bodyPr/>
                    <a:lstStyle/>
                    <a:p>
                      <a:r>
                        <a:rPr lang="en-US" sz="2400" noProof="0" dirty="0" smtClean="0"/>
                        <a:t>Write two things you do…</a:t>
                      </a:r>
                      <a:endParaRPr lang="en-US" sz="2400" noProof="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In the morning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noProof="0" dirty="0" smtClean="0"/>
                        <a:t>I get</a:t>
                      </a:r>
                      <a:r>
                        <a:rPr lang="en-US" sz="2400" i="1" baseline="0" noProof="0" dirty="0" smtClean="0"/>
                        <a:t> up early</a:t>
                      </a:r>
                      <a:endParaRPr lang="en-US" sz="2400" i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noProof="0" dirty="0" smtClean="0"/>
                        <a:t>I have breakfast</a:t>
                      </a:r>
                      <a:endParaRPr lang="en-US" sz="2400" i="1" noProof="0" dirty="0"/>
                    </a:p>
                  </a:txBody>
                  <a:tcPr/>
                </a:tc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At night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At</a:t>
                      </a:r>
                      <a:r>
                        <a:rPr lang="en-US" sz="2400" baseline="0" noProof="0" dirty="0" smtClean="0"/>
                        <a:t> noon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On Mondays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At the weekends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After</a:t>
                      </a:r>
                      <a:r>
                        <a:rPr lang="en-US" sz="2400" baseline="0" noProof="0" dirty="0" smtClean="0"/>
                        <a:t> breakfast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Every day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</a:tr>
              <a:tr h="5259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Before bed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396536" y="200055"/>
            <a:ext cx="8043232" cy="108012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Exercise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Complete the chart with your everyday activities.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236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47528" y="548680"/>
            <a:ext cx="7543800" cy="786716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Use of English (Grammar)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14846" y="1387089"/>
            <a:ext cx="10750731" cy="4608761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Put these words in the correct order to form sentences: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1. get/I/at/7/up/o'clock 		     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2. I/a/at/shower/have/o'clock/8	     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3. breakfast/at/he/has/half/past/8  	     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4. goes/school/to/she/at/o'clock/9       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5. has/she/lunch/at/o'clock/12	     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6. past/half/3/home/I/go/at 	                  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7. dinner/have/I/o'clock/5/at 	     __________________________________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8. bed/I/to/at/go/o'clock/9 	                  __________________________________</a:t>
            </a: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940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775520" y="260649"/>
            <a:ext cx="7543800" cy="97265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Simple Present Statements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90" y="1233306"/>
            <a:ext cx="8073978" cy="289835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7472" y="3365204"/>
            <a:ext cx="3761825" cy="2891903"/>
          </a:xfrm>
          <a:prstGeom prst="rect">
            <a:avLst/>
          </a:prstGeom>
        </p:spPr>
      </p:pic>
      <p:sp>
        <p:nvSpPr>
          <p:cNvPr id="5" name="3 CuadroTexto"/>
          <p:cNvSpPr txBox="1"/>
          <p:nvPr/>
        </p:nvSpPr>
        <p:spPr>
          <a:xfrm>
            <a:off x="0" y="0"/>
            <a:ext cx="1692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557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28625" y="572528"/>
            <a:ext cx="8043232" cy="1080120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Exercise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Complete the sentences with the correct verb form.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268" y="1825066"/>
            <a:ext cx="11124935" cy="4405915"/>
          </a:xfrm>
          <a:prstGeom prst="rect">
            <a:avLst/>
          </a:prstGeom>
        </p:spPr>
      </p:pic>
      <p:sp>
        <p:nvSpPr>
          <p:cNvPr id="7" name="3 CuadroTexto"/>
          <p:cNvSpPr txBox="1"/>
          <p:nvPr/>
        </p:nvSpPr>
        <p:spPr>
          <a:xfrm>
            <a:off x="0" y="0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286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578844" y="1379958"/>
            <a:ext cx="11038114" cy="4680518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1 </a:t>
            </a:r>
            <a:r>
              <a:rPr lang="en-US" sz="2400" dirty="0">
                <a:solidFill>
                  <a:schemeClr val="tx1"/>
                </a:solidFill>
              </a:rPr>
              <a:t>What time do you get up?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2 Do you usually have a shower in the morning?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3 How do you go to work or college?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4 What time do you start work or college?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5 Where do you usually have lunch? 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6 What do you have for lunch?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7 What time do you have dinner?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8 Who do you have dinner with?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9 What do you do in the evening?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10 What time do you go to bed? </a:t>
            </a:r>
            <a:r>
              <a:rPr lang="en-US" sz="2400" dirty="0" smtClean="0">
                <a:solidFill>
                  <a:schemeClr val="tx1"/>
                </a:solidFill>
              </a:rPr>
              <a:t>_______________________________________</a:t>
            </a:r>
            <a:endParaRPr lang="es-MX" sz="2400" dirty="0">
              <a:solidFill>
                <a:schemeClr val="tx1"/>
              </a:solidFill>
            </a:endParaRPr>
          </a:p>
          <a:p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4" name="Título 2"/>
          <p:cNvSpPr>
            <a:spLocks noGrp="1"/>
          </p:cNvSpPr>
          <p:nvPr>
            <p:ph type="title"/>
          </p:nvPr>
        </p:nvSpPr>
        <p:spPr>
          <a:xfrm>
            <a:off x="578844" y="299838"/>
            <a:ext cx="8043232" cy="108012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Exercise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Answer the questions about you.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157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799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/>
          <p:cNvSpPr>
            <a:spLocks noGrp="1"/>
          </p:cNvSpPr>
          <p:nvPr>
            <p:ph type="title"/>
          </p:nvPr>
        </p:nvSpPr>
        <p:spPr>
          <a:xfrm>
            <a:off x="1847528" y="260649"/>
            <a:ext cx="8043232" cy="108012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Exercise: Ask two classmates the questions and complete the chart.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/>
          </p:nvPr>
        </p:nvGraphicFramePr>
        <p:xfrm>
          <a:off x="1847528" y="1340766"/>
          <a:ext cx="8568952" cy="4933368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4896544"/>
                <a:gridCol w="1836204"/>
                <a:gridCol w="1836204"/>
              </a:tblGrid>
              <a:tr h="2986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Questions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Classmate 1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Classmate 2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</a:tr>
              <a:tr h="2986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1 What time do you get up?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73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2 Do you usually have a shower in the morning?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7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3 How do you go to work or college?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7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4 What time do you start work or college?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7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5 Where do you usually have lunch?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86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6 What do you have for lunch?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7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7 What time do you have dinner?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7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8 Who do you have dinner with?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7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9 What do you do in the evening?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86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10 What time do you go to bed?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noProof="0" dirty="0" smtClean="0">
                          <a:effectLst/>
                        </a:rPr>
                        <a:t> 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160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24100" y="379244"/>
            <a:ext cx="7543800" cy="918426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Adverbs of frequency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0446" y="1272815"/>
            <a:ext cx="11782697" cy="98984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Adverbs of frequency are words that we use to say how often we do an activity.</a:t>
            </a: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1919537" y="2780928"/>
            <a:ext cx="3888432" cy="331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ALWAYS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USUALLY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OFTEN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SOMETIMES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OCASSIONALLY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RARELY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HARLY EVER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NEVER</a:t>
            </a:r>
          </a:p>
        </p:txBody>
      </p:sp>
      <p:sp>
        <p:nvSpPr>
          <p:cNvPr id="5" name="4 Flecha arriba y abajo"/>
          <p:cNvSpPr/>
          <p:nvPr/>
        </p:nvSpPr>
        <p:spPr>
          <a:xfrm>
            <a:off x="4491121" y="3269749"/>
            <a:ext cx="720080" cy="1989051"/>
          </a:xfrm>
          <a:prstGeom prst="up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4469006" y="2785999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100%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602535" y="537321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0%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5807969" y="2389449"/>
            <a:ext cx="466102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I </a:t>
            </a:r>
            <a:r>
              <a:rPr lang="en-US" sz="2000" b="1" dirty="0">
                <a:solidFill>
                  <a:srgbClr val="FF0000"/>
                </a:solidFill>
              </a:rPr>
              <a:t>always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study at night.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We </a:t>
            </a:r>
            <a:r>
              <a:rPr lang="en-US" sz="2000" b="1" dirty="0">
                <a:solidFill>
                  <a:srgbClr val="FF0000"/>
                </a:solidFill>
              </a:rPr>
              <a:t>usually</a:t>
            </a:r>
            <a:r>
              <a:rPr lang="en-US" sz="2000" dirty="0"/>
              <a:t> play soccer in the park.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She </a:t>
            </a:r>
            <a:r>
              <a:rPr lang="en-US" sz="2000" b="1" dirty="0">
                <a:solidFill>
                  <a:srgbClr val="FF0000"/>
                </a:solidFill>
              </a:rPr>
              <a:t>often</a:t>
            </a:r>
            <a:r>
              <a:rPr lang="en-US" sz="2000" dirty="0"/>
              <a:t> goes to the movies.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They </a:t>
            </a:r>
            <a:r>
              <a:rPr lang="en-US" sz="2000" b="1" dirty="0">
                <a:solidFill>
                  <a:srgbClr val="FF0000"/>
                </a:solidFill>
              </a:rPr>
              <a:t>sometime</a:t>
            </a:r>
            <a:r>
              <a:rPr lang="en-US" sz="2000" dirty="0"/>
              <a:t> copy in the exams.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My cousin </a:t>
            </a:r>
            <a:r>
              <a:rPr lang="en-US" sz="2000" b="1" dirty="0">
                <a:solidFill>
                  <a:srgbClr val="FF0000"/>
                </a:solidFill>
              </a:rPr>
              <a:t>occasionally</a:t>
            </a:r>
            <a:r>
              <a:rPr lang="en-US" sz="2000" dirty="0"/>
              <a:t> sends an email.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I </a:t>
            </a:r>
            <a:r>
              <a:rPr lang="en-US" sz="2000" b="1" dirty="0">
                <a:solidFill>
                  <a:srgbClr val="FF0000"/>
                </a:solidFill>
              </a:rPr>
              <a:t>seldom</a:t>
            </a:r>
            <a:r>
              <a:rPr lang="en-US" sz="2000" dirty="0"/>
              <a:t> do exercise.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You </a:t>
            </a:r>
            <a:r>
              <a:rPr lang="en-US" sz="2000" b="1" dirty="0">
                <a:solidFill>
                  <a:srgbClr val="FF0000"/>
                </a:solidFill>
              </a:rPr>
              <a:t>rarely</a:t>
            </a:r>
            <a:r>
              <a:rPr lang="en-US" sz="2000" dirty="0"/>
              <a:t> check your Facebook account.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I </a:t>
            </a:r>
            <a:r>
              <a:rPr lang="en-US" sz="2000" b="1" dirty="0">
                <a:solidFill>
                  <a:srgbClr val="FF0000"/>
                </a:solidFill>
              </a:rPr>
              <a:t>never</a:t>
            </a:r>
            <a:r>
              <a:rPr lang="en-US" sz="2000" dirty="0"/>
              <a:t> help my friend with her homework.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5807969" y="2062609"/>
            <a:ext cx="1293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/>
              <a:t>EXAMPLES</a:t>
            </a:r>
          </a:p>
        </p:txBody>
      </p:sp>
      <p:sp>
        <p:nvSpPr>
          <p:cNvPr id="11" name="3 CuadroTexto"/>
          <p:cNvSpPr txBox="1"/>
          <p:nvPr/>
        </p:nvSpPr>
        <p:spPr>
          <a:xfrm>
            <a:off x="0" y="0"/>
            <a:ext cx="1692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315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1" nodeType="afterEffect">
                                  <p:stCondLst>
                                    <p:cond delay="125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3" presetClass="emph" presetSubtype="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3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3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3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3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3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4" grpId="1"/>
      <p:bldP spid="5" grpId="0" animBg="1"/>
      <p:bldP spid="6" grpId="0"/>
      <p:bldP spid="7" grpId="0"/>
      <p:bldP spid="8" grpId="0"/>
      <p:bldP spid="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18333" y="241889"/>
            <a:ext cx="7543800" cy="783823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Adverbs of frequency</a:t>
            </a:r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1718334" y="1043494"/>
            <a:ext cx="8407893" cy="917841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s-MX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OFTEN DO YOU…?</a:t>
            </a:r>
          </a:p>
        </p:txBody>
      </p:sp>
      <p:sp>
        <p:nvSpPr>
          <p:cNvPr id="11" name="9 Marcador de contenido"/>
          <p:cNvSpPr txBox="1">
            <a:spLocks/>
          </p:cNvSpPr>
          <p:nvPr/>
        </p:nvSpPr>
        <p:spPr>
          <a:xfrm>
            <a:off x="1732871" y="1817318"/>
            <a:ext cx="8407893" cy="7514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en-US" sz="36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go to the movies?</a:t>
            </a:r>
          </a:p>
          <a:p>
            <a:pPr marL="45720" indent="0">
              <a:buNone/>
            </a:pPr>
            <a:endParaRPr lang="en-US" sz="36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732870" y="2607083"/>
            <a:ext cx="34831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/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cook at home?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1732870" y="3291740"/>
            <a:ext cx="30176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/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do exercise?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1732870" y="3976397"/>
            <a:ext cx="41079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/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clean your room?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1732870" y="4661054"/>
            <a:ext cx="64411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check your Facebook account?</a:t>
            </a:r>
            <a:endParaRPr lang="es-MX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732870" y="5345711"/>
            <a:ext cx="54331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/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visit your grandparents?</a:t>
            </a:r>
          </a:p>
        </p:txBody>
      </p:sp>
      <p:sp>
        <p:nvSpPr>
          <p:cNvPr id="18" name="2 Marcador de contenido"/>
          <p:cNvSpPr txBox="1">
            <a:spLocks/>
          </p:cNvSpPr>
          <p:nvPr/>
        </p:nvSpPr>
        <p:spPr>
          <a:xfrm>
            <a:off x="7816820" y="2182106"/>
            <a:ext cx="2335439" cy="331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en-US" b="1" dirty="0"/>
              <a:t>ALWAYS</a:t>
            </a:r>
          </a:p>
          <a:p>
            <a:pPr marL="45720" indent="0" algn="r">
              <a:buNone/>
            </a:pPr>
            <a:r>
              <a:rPr lang="en-US" b="1" dirty="0"/>
              <a:t>USUALLY</a:t>
            </a:r>
          </a:p>
          <a:p>
            <a:pPr marL="45720" indent="0" algn="r">
              <a:buNone/>
            </a:pPr>
            <a:r>
              <a:rPr lang="en-US" b="1" dirty="0"/>
              <a:t>OFTEN</a:t>
            </a:r>
          </a:p>
          <a:p>
            <a:pPr marL="45720" indent="0" algn="r">
              <a:buNone/>
            </a:pPr>
            <a:r>
              <a:rPr lang="en-US" b="1" dirty="0"/>
              <a:t>SOMETIMES</a:t>
            </a:r>
          </a:p>
          <a:p>
            <a:pPr marL="45720" indent="0" algn="r">
              <a:buNone/>
            </a:pPr>
            <a:r>
              <a:rPr lang="en-US" b="1" dirty="0"/>
              <a:t>OCASSIONALLY</a:t>
            </a:r>
          </a:p>
          <a:p>
            <a:pPr marL="45720" indent="0" algn="r">
              <a:buNone/>
            </a:pPr>
            <a:r>
              <a:rPr lang="en-US" b="1" dirty="0"/>
              <a:t>SELDOM</a:t>
            </a:r>
          </a:p>
          <a:p>
            <a:pPr marL="45720" indent="0" algn="r">
              <a:buNone/>
            </a:pPr>
            <a:r>
              <a:rPr lang="en-US" b="1" dirty="0"/>
              <a:t>RARELY</a:t>
            </a:r>
          </a:p>
          <a:p>
            <a:pPr marL="45720" indent="0" algn="r">
              <a:buNone/>
            </a:pPr>
            <a:r>
              <a:rPr lang="en-US" b="1" dirty="0"/>
              <a:t>NEVER</a:t>
            </a:r>
          </a:p>
        </p:txBody>
      </p:sp>
      <p:sp>
        <p:nvSpPr>
          <p:cNvPr id="12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55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mph" presetSubtype="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9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  <p:bldP spid="17" grpId="0"/>
      <p:bldP spid="18" grpId="0"/>
      <p:bldP spid="18" grpId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783836" y="954772"/>
            <a:ext cx="8776660" cy="5210532"/>
          </a:xfrm>
        </p:spPr>
        <p:txBody>
          <a:bodyPr>
            <a:noAutofit/>
          </a:bodyPr>
          <a:lstStyle/>
          <a:p>
            <a:r>
              <a:rPr lang="en-US" sz="2200" b="1" dirty="0">
                <a:solidFill>
                  <a:schemeClr val="tx1"/>
                </a:solidFill>
              </a:rPr>
              <a:t>Rewrite the sentence putting the </a:t>
            </a:r>
            <a:r>
              <a:rPr lang="en-US" sz="2200" b="1" dirty="0">
                <a:solidFill>
                  <a:srgbClr val="FF0000"/>
                </a:solidFill>
              </a:rPr>
              <a:t>Adverb of Frequency </a:t>
            </a:r>
            <a:r>
              <a:rPr lang="en-US" sz="2200" b="1" dirty="0">
                <a:solidFill>
                  <a:schemeClr val="tx1"/>
                </a:solidFill>
              </a:rPr>
              <a:t>in the correct place.</a:t>
            </a:r>
          </a:p>
          <a:p>
            <a:r>
              <a:rPr lang="en-US" sz="2200" dirty="0">
                <a:solidFill>
                  <a:schemeClr val="tx1"/>
                </a:solidFill>
              </a:rPr>
              <a:t>1. Karla listens to the pop music. (</a:t>
            </a:r>
            <a:r>
              <a:rPr lang="en-US" sz="2200" dirty="0">
                <a:solidFill>
                  <a:srgbClr val="FF0000"/>
                </a:solidFill>
              </a:rPr>
              <a:t>sometimes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2. Joseph reads a book. (</a:t>
            </a:r>
            <a:r>
              <a:rPr lang="en-US" sz="2200" dirty="0">
                <a:solidFill>
                  <a:srgbClr val="FF0000"/>
                </a:solidFill>
              </a:rPr>
              <a:t>always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3. My mother gets angry. (</a:t>
            </a:r>
            <a:r>
              <a:rPr lang="en-US" sz="2200" dirty="0">
                <a:solidFill>
                  <a:srgbClr val="FF0000"/>
                </a:solidFill>
              </a:rPr>
              <a:t>never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4. Jessica is very friendly. (</a:t>
            </a:r>
            <a:r>
              <a:rPr lang="en-US" sz="2200" dirty="0">
                <a:solidFill>
                  <a:srgbClr val="FF0000"/>
                </a:solidFill>
              </a:rPr>
              <a:t>occasionally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5. I take sugar in my coffee. (</a:t>
            </a:r>
            <a:r>
              <a:rPr lang="en-US" sz="2200" dirty="0">
                <a:solidFill>
                  <a:srgbClr val="FF0000"/>
                </a:solidFill>
              </a:rPr>
              <a:t>never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6. Fabiola is hungry. (</a:t>
            </a:r>
            <a:r>
              <a:rPr lang="en-US" sz="2200" dirty="0">
                <a:solidFill>
                  <a:srgbClr val="FF0000"/>
                </a:solidFill>
              </a:rPr>
              <a:t>often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7. My father goes for a walk in the morning. (</a:t>
            </a:r>
            <a:r>
              <a:rPr lang="en-US" sz="2200" dirty="0">
                <a:solidFill>
                  <a:srgbClr val="FF0000"/>
                </a:solidFill>
              </a:rPr>
              <a:t>always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8. Walter helps his father in the kitchen. (</a:t>
            </a:r>
            <a:r>
              <a:rPr lang="en-US" sz="2200" dirty="0">
                <a:solidFill>
                  <a:srgbClr val="FF0000"/>
                </a:solidFill>
              </a:rPr>
              <a:t>usually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9. Maria and Steve watch TV at night. (</a:t>
            </a:r>
            <a:r>
              <a:rPr lang="en-US" sz="2200" dirty="0">
                <a:solidFill>
                  <a:srgbClr val="FF0000"/>
                </a:solidFill>
              </a:rPr>
              <a:t>hardly ever</a:t>
            </a:r>
            <a:r>
              <a:rPr lang="en-US" sz="2200" dirty="0">
                <a:solidFill>
                  <a:schemeClr val="tx1"/>
                </a:solidFill>
              </a:rPr>
              <a:t>) </a:t>
            </a:r>
          </a:p>
          <a:p>
            <a:r>
              <a:rPr lang="en-US" sz="2200" dirty="0">
                <a:solidFill>
                  <a:schemeClr val="tx1"/>
                </a:solidFill>
              </a:rPr>
              <a:t>10. Michael smokes after dinner. (</a:t>
            </a:r>
            <a:r>
              <a:rPr lang="en-US" sz="2200" dirty="0">
                <a:solidFill>
                  <a:srgbClr val="FF0000"/>
                </a:solidFill>
              </a:rPr>
              <a:t>seldom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</a:p>
          <a:p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775520" y="188640"/>
            <a:ext cx="7543800" cy="766132"/>
          </a:xfrm>
        </p:spPr>
        <p:txBody>
          <a:bodyPr/>
          <a:lstStyle/>
          <a:p>
            <a:r>
              <a:rPr lang="en-US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Adverbs of frequency</a:t>
            </a:r>
            <a:endParaRPr lang="en-US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0" y="0"/>
            <a:ext cx="1157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928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Simple Present Vs. Present Continuous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MX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Ocasiones especiales: ¿Qué está pasando? y ¿Qué hacen las personas que están a mí alrededor</a:t>
            </a:r>
            <a:endParaRPr lang="es-MX" sz="3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5710" y="260850"/>
            <a:ext cx="2702079" cy="1800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4110" y="2225039"/>
            <a:ext cx="1868853" cy="1800000"/>
          </a:xfrm>
          <a:prstGeom prst="rect">
            <a:avLst/>
          </a:prstGeo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407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058091" y="394403"/>
            <a:ext cx="7543800" cy="828641"/>
          </a:xfrm>
        </p:spPr>
        <p:txBody>
          <a:bodyPr/>
          <a:lstStyle/>
          <a:p>
            <a:r>
              <a:rPr lang="en-US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How often do you…?</a:t>
            </a:r>
            <a:endParaRPr lang="en-US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058091" y="1217336"/>
            <a:ext cx="10541726" cy="5157192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n-US" b="1" dirty="0" smtClean="0">
                <a:solidFill>
                  <a:schemeClr val="tx1"/>
                </a:solidFill>
              </a:rPr>
              <a:t>Think about the activities you do and describe some of them using Adverbs of frequency.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I </a:t>
            </a:r>
            <a:r>
              <a:rPr lang="en-US" b="1" dirty="0" smtClean="0">
                <a:solidFill>
                  <a:srgbClr val="FF0000"/>
                </a:solidFill>
              </a:rPr>
              <a:t>usually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do exercise in the morning. 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I </a:t>
            </a:r>
            <a:r>
              <a:rPr lang="en-US" b="1" dirty="0" smtClean="0">
                <a:solidFill>
                  <a:srgbClr val="FF0000"/>
                </a:solidFill>
              </a:rPr>
              <a:t>sometimes</a:t>
            </a:r>
            <a:r>
              <a:rPr lang="en-US" dirty="0" smtClean="0">
                <a:solidFill>
                  <a:schemeClr val="tx1"/>
                </a:solidFill>
              </a:rPr>
              <a:t> watch series on TV.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_____________________________________________.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_____________________________________________. 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_____________________________________________.	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_____________________________________________.</a:t>
            </a:r>
          </a:p>
          <a:p>
            <a:pPr marL="50292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_____________________________________________.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0" y="0"/>
            <a:ext cx="1157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487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730894" y="244399"/>
            <a:ext cx="7543800" cy="851292"/>
          </a:xfrm>
        </p:spPr>
        <p:txBody>
          <a:bodyPr/>
          <a:lstStyle/>
          <a:p>
            <a:r>
              <a:rPr lang="en-US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Making Questions</a:t>
            </a:r>
            <a:endParaRPr lang="es-MX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66001" y="1265295"/>
            <a:ext cx="9728834" cy="1345501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Instructions</a:t>
            </a:r>
          </a:p>
          <a:p>
            <a:pPr marL="4572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Work in pairs in order to find out about your classmate’s activities?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2000" y1="41000" x2="57250" y2="19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8684" y="244398"/>
            <a:ext cx="4063255" cy="3047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5 Rectángulo"/>
          <p:cNvSpPr/>
          <p:nvPr/>
        </p:nvSpPr>
        <p:spPr>
          <a:xfrm>
            <a:off x="352074" y="2975041"/>
            <a:ext cx="8640960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 you play soccer?		Yes, I do.</a:t>
            </a:r>
          </a:p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 you study English? 	No, I don’t</a:t>
            </a:r>
          </a:p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 you listen to music?  	Yes, I listen to pop.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52074" y="4661224"/>
            <a:ext cx="11469811" cy="15696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often do you play soccer? 	I never play soccer.</a:t>
            </a:r>
          </a:p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often do you study English? 	I always study English.</a:t>
            </a:r>
          </a:p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often do you listen to music?	I sometimes listen to music.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352074" y="2273742"/>
            <a:ext cx="3254897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do you?</a:t>
            </a:r>
          </a:p>
        </p:txBody>
      </p:sp>
      <p:sp>
        <p:nvSpPr>
          <p:cNvPr id="9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6956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 animBg="1"/>
      <p:bldP spid="7" grpId="0" animBg="1"/>
      <p:bldP spid="8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50227" y="797802"/>
            <a:ext cx="11094720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MX" b="1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Present</a:t>
            </a:r>
            <a:r>
              <a:rPr lang="es-MX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Continuous</a:t>
            </a:r>
            <a:r>
              <a:rPr lang="es-MX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s-MX" b="1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Review</a:t>
            </a:r>
            <a:endParaRPr lang="es-MX" b="1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err="1" smtClean="0"/>
              <a:t>Describing</a:t>
            </a:r>
            <a:r>
              <a:rPr lang="es-MX" dirty="0" smtClean="0"/>
              <a:t> </a:t>
            </a:r>
            <a:r>
              <a:rPr lang="es-MX" dirty="0" err="1" smtClean="0"/>
              <a:t>activities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moment</a:t>
            </a:r>
            <a:r>
              <a:rPr lang="es-MX" dirty="0" smtClean="0"/>
              <a:t> of </a:t>
            </a:r>
            <a:r>
              <a:rPr lang="es-MX" dirty="0" err="1" smtClean="0"/>
              <a:t>speaking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280" y="797802"/>
            <a:ext cx="3201363" cy="216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3941" y="797802"/>
            <a:ext cx="3273061" cy="216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2300" y="797802"/>
            <a:ext cx="3239352" cy="2160000"/>
          </a:xfrm>
          <a:prstGeom prst="rect">
            <a:avLst/>
          </a:prstGeom>
        </p:spPr>
      </p:pic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884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r>
              <a:rPr lang="es-MX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Competencias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es-MX" b="1" dirty="0" smtClean="0"/>
              <a:t>Genéricas</a:t>
            </a:r>
            <a:endParaRPr lang="es-MX" b="1" dirty="0"/>
          </a:p>
          <a:p>
            <a:pPr algn="just"/>
            <a:r>
              <a:rPr lang="es-MX" dirty="0"/>
              <a:t>4. Escucha, interpreta y emite mensajes pertinentes en distintos contextos mediante la utilización de medios, códigos y herramientas </a:t>
            </a:r>
            <a:r>
              <a:rPr lang="es-MX" dirty="0" smtClean="0"/>
              <a:t>apropiados</a:t>
            </a:r>
            <a:r>
              <a:rPr lang="es-MX" dirty="0"/>
              <a:t>.</a:t>
            </a:r>
          </a:p>
          <a:p>
            <a:pPr algn="just"/>
            <a:r>
              <a:rPr lang="es-MX" dirty="0"/>
              <a:t>4.4 Se comunica en una segunda lengua en situaciones cotidianas.</a:t>
            </a:r>
          </a:p>
          <a:p>
            <a:pPr algn="just"/>
            <a:endParaRPr lang="es-MX" dirty="0"/>
          </a:p>
          <a:p>
            <a:pPr marL="45720" indent="0" algn="just">
              <a:buNone/>
            </a:pPr>
            <a:r>
              <a:rPr lang="es-MX" b="1" dirty="0"/>
              <a:t>Disciplinares</a:t>
            </a:r>
          </a:p>
          <a:p>
            <a:pPr algn="just"/>
            <a:r>
              <a:rPr lang="es-MX" dirty="0"/>
              <a:t>4 Produce textos con base en el uso normativo de la lengua, </a:t>
            </a:r>
            <a:r>
              <a:rPr lang="es-MX" dirty="0" smtClean="0"/>
              <a:t>considerando </a:t>
            </a:r>
            <a:r>
              <a:rPr lang="es-MX" dirty="0"/>
              <a:t>la intención y situación comunicativa.</a:t>
            </a:r>
          </a:p>
          <a:p>
            <a:pPr algn="just"/>
            <a:r>
              <a:rPr lang="es-MX" dirty="0"/>
              <a:t>11 Se comunica en una lengua extranjera mediante un discurso lógico, oral o escrito, congruente con la situación comunicativa.</a:t>
            </a:r>
          </a:p>
          <a:p>
            <a:pPr algn="just"/>
            <a:endParaRPr lang="es-MX" dirty="0"/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8333" y1="25333" x2="75000" y2="25333"/>
                        <a14:foregroundMark x1="75667" y1="28333" x2="75667" y2="39667"/>
                        <a14:foregroundMark x1="73667" y1="43000" x2="67000" y2="46000"/>
                        <a14:foregroundMark x1="64000" y1="47667" x2="53667" y2="34333"/>
                        <a14:foregroundMark x1="54333" y1="31667" x2="58000" y2="22667"/>
                        <a14:foregroundMark x1="56333" y1="19000" x2="59000" y2="25000"/>
                        <a14:foregroundMark x1="82000" y1="29000" x2="77667" y2="31333"/>
                        <a14:foregroundMark x1="82000" y1="41333" x2="77000" y2="38333"/>
                        <a14:foregroundMark x1="74333" y1="53000" x2="71333" y2="44667"/>
                        <a14:foregroundMark x1="60000" y1="53667" x2="61333" y2="44667"/>
                        <a14:foregroundMark x1="57000" y1="44667" x2="50667" y2="31333"/>
                        <a14:foregroundMark x1="41667" y1="48667" x2="32000" y2="50000"/>
                        <a14:foregroundMark x1="41333" y1="45000" x2="39333" y2="48333"/>
                        <a14:foregroundMark x1="47333" y1="49667" x2="42667" y2="50333"/>
                        <a14:foregroundMark x1="44667" y1="53667" x2="44667" y2="59000"/>
                        <a14:foregroundMark x1="42333" y1="60667" x2="36667" y2="62333"/>
                        <a14:foregroundMark x1="33667" y1="60667" x2="29333" y2="54667"/>
                        <a14:foregroundMark x1="49333" y1="65667" x2="55000" y2="65333"/>
                        <a14:foregroundMark x1="25667" y1="68000" x2="25667" y2="68000"/>
                        <a14:foregroundMark x1="44333" y1="65333" x2="44333" y2="65333"/>
                        <a14:foregroundMark x1="47333" y1="64667" x2="50333" y2="64000"/>
                        <a14:foregroundMark x1="51333" y1="64333" x2="55333" y2="67667"/>
                        <a14:foregroundMark x1="55000" y1="65667" x2="54667" y2="71667"/>
                        <a14:foregroundMark x1="54667" y1="72000" x2="49667" y2="71667"/>
                        <a14:foregroundMark x1="48000" y1="73000" x2="46000" y2="65000"/>
                        <a14:foregroundMark x1="48000" y1="62667" x2="49000" y2="62333"/>
                        <a14:foregroundMark x1="51000" y1="62000" x2="52000" y2="60333"/>
                        <a14:foregroundMark x1="53333" y1="62333" x2="54667" y2="63333"/>
                        <a14:foregroundMark x1="55333" y1="64333" x2="57333" y2="63333"/>
                        <a14:foregroundMark x1="57333" y1="64000" x2="56667" y2="66333"/>
                        <a14:foregroundMark x1="57333" y1="69000" x2="59000" y2="69667"/>
                        <a14:foregroundMark x1="58000" y1="71000" x2="55333" y2="73667"/>
                        <a14:foregroundMark x1="56333" y1="75000" x2="54667" y2="76333"/>
                        <a14:foregroundMark x1="53667" y1="75000" x2="50333" y2="75667"/>
                        <a14:foregroundMark x1="50333" y1="77333" x2="48333" y2="76333"/>
                        <a14:foregroundMark x1="48333" y1="75667" x2="46333" y2="73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6320" y="9128"/>
            <a:ext cx="1475656" cy="1475656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6176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607205" y="386177"/>
            <a:ext cx="7543800" cy="843689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Present Continuous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" y="1163804"/>
            <a:ext cx="12192000" cy="989849"/>
          </a:xfrm>
        </p:spPr>
        <p:txBody>
          <a:bodyPr>
            <a:normAutofit/>
          </a:bodyPr>
          <a:lstStyle/>
          <a:p>
            <a:pPr marL="45720" indent="0" algn="just">
              <a:lnSpc>
                <a:spcPct val="80000"/>
              </a:lnSpc>
              <a:buNone/>
            </a:pPr>
            <a:r>
              <a:rPr lang="en-US" sz="2800" dirty="0">
                <a:solidFill>
                  <a:schemeClr val="tx1"/>
                </a:solidFill>
              </a:rPr>
              <a:t>We use </a:t>
            </a:r>
            <a:r>
              <a:rPr lang="en-US" sz="2800" dirty="0">
                <a:solidFill>
                  <a:srgbClr val="FF0000"/>
                </a:solidFill>
              </a:rPr>
              <a:t>PRESENT CONTINUOUS </a:t>
            </a:r>
            <a:r>
              <a:rPr lang="en-US" sz="2800" dirty="0">
                <a:solidFill>
                  <a:schemeClr val="tx1"/>
                </a:solidFill>
              </a:rPr>
              <a:t>to show that an action is happening at the moment.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dirty="0">
                <a:solidFill>
                  <a:schemeClr val="tx1"/>
                </a:solidFill>
              </a:rPr>
              <a:t>			               </a:t>
            </a:r>
          </a:p>
        </p:txBody>
      </p:sp>
      <p:grpSp>
        <p:nvGrpSpPr>
          <p:cNvPr id="19" name="18 Grupo"/>
          <p:cNvGrpSpPr/>
          <p:nvPr/>
        </p:nvGrpSpPr>
        <p:grpSpPr>
          <a:xfrm>
            <a:off x="1681702" y="1920324"/>
            <a:ext cx="8569677" cy="1449452"/>
            <a:chOff x="371816" y="2924944"/>
            <a:chExt cx="8569677" cy="1449452"/>
          </a:xfrm>
        </p:grpSpPr>
        <p:sp>
          <p:nvSpPr>
            <p:cNvPr id="6" name="5 Rectángulo redondeado"/>
            <p:cNvSpPr/>
            <p:nvPr/>
          </p:nvSpPr>
          <p:spPr>
            <a:xfrm>
              <a:off x="611560" y="2924944"/>
              <a:ext cx="7848872" cy="288032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6 Flecha abajo"/>
            <p:cNvSpPr/>
            <p:nvPr/>
          </p:nvSpPr>
          <p:spPr>
            <a:xfrm>
              <a:off x="611560" y="3414734"/>
              <a:ext cx="216024" cy="576064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7 Flecha abajo"/>
            <p:cNvSpPr/>
            <p:nvPr/>
          </p:nvSpPr>
          <p:spPr>
            <a:xfrm>
              <a:off x="8352420" y="3404660"/>
              <a:ext cx="216024" cy="576064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371816" y="4005064"/>
              <a:ext cx="6524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PAST</a:t>
              </a: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3975401" y="4005064"/>
              <a:ext cx="10422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PRESENT</a:t>
              </a:r>
            </a:p>
          </p:txBody>
        </p:sp>
        <p:sp>
          <p:nvSpPr>
            <p:cNvPr id="11" name="10 Flecha izquierda y derecha"/>
            <p:cNvSpPr/>
            <p:nvPr/>
          </p:nvSpPr>
          <p:spPr>
            <a:xfrm>
              <a:off x="2915816" y="3284984"/>
              <a:ext cx="3240360" cy="512068"/>
            </a:xfrm>
            <a:prstGeom prst="leftRightArrow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17 Rectángulo redondeado"/>
            <p:cNvSpPr/>
            <p:nvPr/>
          </p:nvSpPr>
          <p:spPr>
            <a:xfrm>
              <a:off x="2627784" y="2924944"/>
              <a:ext cx="3816424" cy="288032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7979370" y="4005064"/>
              <a:ext cx="9621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FUTURE</a:t>
              </a:r>
            </a:p>
          </p:txBody>
        </p:sp>
        <p:sp>
          <p:nvSpPr>
            <p:cNvPr id="13" name="12 Rectángulo redondeado"/>
            <p:cNvSpPr/>
            <p:nvPr/>
          </p:nvSpPr>
          <p:spPr>
            <a:xfrm>
              <a:off x="2555776" y="2924944"/>
              <a:ext cx="144016" cy="86409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15 Rectángulo redondeado"/>
            <p:cNvSpPr/>
            <p:nvPr/>
          </p:nvSpPr>
          <p:spPr>
            <a:xfrm>
              <a:off x="6372200" y="2924944"/>
              <a:ext cx="144016" cy="86409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3526431" y="3333434"/>
              <a:ext cx="2010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Action in  progress</a:t>
              </a:r>
            </a:p>
          </p:txBody>
        </p:sp>
      </p:grpSp>
      <p:sp>
        <p:nvSpPr>
          <p:cNvPr id="20" name="19 CuadroTexto"/>
          <p:cNvSpPr txBox="1"/>
          <p:nvPr/>
        </p:nvSpPr>
        <p:spPr>
          <a:xfrm>
            <a:off x="1709495" y="4181018"/>
            <a:ext cx="5184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Right now, I’</a:t>
            </a:r>
            <a:r>
              <a:rPr lang="en-US" sz="2000" b="1" dirty="0">
                <a:solidFill>
                  <a:srgbClr val="FF0000"/>
                </a:solidFill>
              </a:rPr>
              <a:t>m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FF0000"/>
                </a:solidFill>
              </a:rPr>
              <a:t>watching</a:t>
            </a:r>
            <a:r>
              <a:rPr lang="en-US" sz="2000" b="1" dirty="0"/>
              <a:t> my favorite TV series.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1709496" y="3676962"/>
            <a:ext cx="1218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Examples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1709496" y="4685074"/>
            <a:ext cx="5466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At the moment, my sister </a:t>
            </a:r>
            <a:r>
              <a:rPr lang="en-US" sz="2000" b="1" dirty="0">
                <a:solidFill>
                  <a:srgbClr val="FF0000"/>
                </a:solidFill>
              </a:rPr>
              <a:t>is doing </a:t>
            </a:r>
            <a:r>
              <a:rPr lang="en-US" sz="2000" b="1" dirty="0"/>
              <a:t>her homework.</a:t>
            </a:r>
          </a:p>
        </p:txBody>
      </p:sp>
      <p:sp>
        <p:nvSpPr>
          <p:cNvPr id="23" name="22 CuadroTexto"/>
          <p:cNvSpPr txBox="1"/>
          <p:nvPr/>
        </p:nvSpPr>
        <p:spPr>
          <a:xfrm>
            <a:off x="1709496" y="5189130"/>
            <a:ext cx="37065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Now, my father </a:t>
            </a:r>
            <a:r>
              <a:rPr lang="en-US" sz="2000" b="1" dirty="0">
                <a:solidFill>
                  <a:srgbClr val="FF0000"/>
                </a:solidFill>
              </a:rPr>
              <a:t>is having </a:t>
            </a:r>
            <a:r>
              <a:rPr lang="en-US" sz="2000" b="1" dirty="0"/>
              <a:t>dinner.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1709496" y="5693186"/>
            <a:ext cx="5052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Right now, my mother </a:t>
            </a:r>
            <a:r>
              <a:rPr lang="en-US" sz="2000" b="1" dirty="0">
                <a:solidFill>
                  <a:srgbClr val="FF0000"/>
                </a:solidFill>
              </a:rPr>
              <a:t>is cleaning </a:t>
            </a:r>
            <a:r>
              <a:rPr lang="en-US" sz="2000" b="1" dirty="0"/>
              <a:t>the kitchen.</a:t>
            </a:r>
          </a:p>
        </p:txBody>
      </p:sp>
      <p:grpSp>
        <p:nvGrpSpPr>
          <p:cNvPr id="29" name="28 Grupo"/>
          <p:cNvGrpSpPr/>
          <p:nvPr/>
        </p:nvGrpSpPr>
        <p:grpSpPr>
          <a:xfrm>
            <a:off x="7293643" y="3867676"/>
            <a:ext cx="2952328" cy="2376264"/>
            <a:chOff x="5940152" y="4221088"/>
            <a:chExt cx="2952328" cy="2376264"/>
          </a:xfrm>
        </p:grpSpPr>
        <p:sp>
          <p:nvSpPr>
            <p:cNvPr id="26" name="25 Rectángulo redondeado"/>
            <p:cNvSpPr/>
            <p:nvPr/>
          </p:nvSpPr>
          <p:spPr>
            <a:xfrm>
              <a:off x="5940152" y="4221088"/>
              <a:ext cx="2952328" cy="2376264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6133789" y="4603214"/>
              <a:ext cx="588623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b="1" dirty="0"/>
                <a:t>AM</a:t>
              </a:r>
            </a:p>
            <a:p>
              <a:pPr algn="ctr">
                <a:lnSpc>
                  <a:spcPct val="200000"/>
                </a:lnSpc>
              </a:pPr>
              <a:r>
                <a:rPr lang="en-US" b="1" dirty="0"/>
                <a:t>IS</a:t>
              </a:r>
            </a:p>
            <a:p>
              <a:pPr algn="ctr">
                <a:lnSpc>
                  <a:spcPct val="200000"/>
                </a:lnSpc>
              </a:pPr>
              <a:r>
                <a:rPr lang="en-US" b="1" dirty="0"/>
                <a:t>ARE</a:t>
              </a:r>
            </a:p>
          </p:txBody>
        </p:sp>
        <p:sp>
          <p:nvSpPr>
            <p:cNvPr id="27" name="26 Más"/>
            <p:cNvSpPr/>
            <p:nvPr/>
          </p:nvSpPr>
          <p:spPr>
            <a:xfrm>
              <a:off x="6717106" y="5025950"/>
              <a:ext cx="823446" cy="823446"/>
            </a:xfrm>
            <a:prstGeom prst="mathPlus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7531238" y="4422011"/>
              <a:ext cx="1289959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dancing</a:t>
              </a:r>
            </a:p>
            <a:p>
              <a:pPr algn="ctr"/>
              <a:r>
                <a:rPr lang="en-US" b="1" dirty="0"/>
                <a:t>sleeping</a:t>
              </a:r>
            </a:p>
            <a:p>
              <a:pPr algn="ctr"/>
              <a:r>
                <a:rPr lang="en-US" b="1" dirty="0"/>
                <a:t>doing</a:t>
              </a:r>
            </a:p>
            <a:p>
              <a:pPr algn="ctr"/>
              <a:r>
                <a:rPr lang="en-US" b="1" dirty="0"/>
                <a:t>crying</a:t>
              </a:r>
            </a:p>
            <a:p>
              <a:pPr algn="ctr"/>
              <a:r>
                <a:rPr lang="en-US" b="1" dirty="0"/>
                <a:t>watching</a:t>
              </a:r>
            </a:p>
            <a:p>
              <a:pPr algn="ctr"/>
              <a:r>
                <a:rPr lang="en-US" b="1" dirty="0"/>
                <a:t>eating</a:t>
              </a:r>
            </a:p>
            <a:p>
              <a:pPr algn="ctr"/>
              <a:r>
                <a:rPr lang="en-US" b="1" dirty="0"/>
                <a:t>etc.</a:t>
              </a:r>
            </a:p>
          </p:txBody>
        </p:sp>
      </p:grpSp>
      <p:sp>
        <p:nvSpPr>
          <p:cNvPr id="30" name="3 CuadroTexto"/>
          <p:cNvSpPr txBox="1"/>
          <p:nvPr/>
        </p:nvSpPr>
        <p:spPr>
          <a:xfrm>
            <a:off x="0" y="0"/>
            <a:ext cx="16922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EXPLANATION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91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0" grpId="0"/>
      <p:bldP spid="21" grpId="0"/>
      <p:bldP spid="22" grpId="0"/>
      <p:bldP spid="23" grpId="0"/>
      <p:bldP spid="24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931083" y="483185"/>
            <a:ext cx="8329834" cy="5342850"/>
          </a:xfrm>
        </p:spPr>
        <p:txBody>
          <a:bodyPr>
            <a:noAutofit/>
          </a:bodyPr>
          <a:lstStyle/>
          <a:p>
            <a:pPr algn="ctr"/>
            <a: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SPEAKING ACTIVITY</a:t>
            </a:r>
            <a:b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Look at the following pictures and describe what’s happening.</a:t>
            </a:r>
            <a:b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n-US" sz="5400" b="1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Use Present Continuous</a:t>
            </a:r>
            <a:endParaRPr lang="en-US" sz="5400" b="1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600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852" y="1472648"/>
            <a:ext cx="7236296" cy="4522685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346960" y="-315416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5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15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736" y="1268760"/>
            <a:ext cx="4928592" cy="4928592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434992" y="-185404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595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5640" y="1340768"/>
            <a:ext cx="6516216" cy="4887162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4708" y="-145444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6627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617" y="1412776"/>
            <a:ext cx="6973487" cy="4650444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77319" y="-103512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79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9672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04198"/>
          </a:xfrm>
        </p:spPr>
        <p:txBody>
          <a:bodyPr>
            <a:normAutofit fontScale="90000"/>
          </a:bodyPr>
          <a:lstStyle/>
          <a:p>
            <a:pPr algn="ctr"/>
            <a:r>
              <a:rPr lang="en-GB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Special Occasions</a:t>
            </a:r>
            <a:endParaRPr lang="en-GB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6468" y="990802"/>
            <a:ext cx="10058400" cy="738653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Look at the pictures and describe the occasions.</a:t>
            </a:r>
          </a:p>
          <a:p>
            <a:pPr algn="ctr"/>
            <a:endParaRPr lang="en-GB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Inglés</a:t>
            </a:r>
            <a:r>
              <a:rPr lang="en-GB" dirty="0" smtClean="0"/>
              <a:t> 2</a:t>
            </a:r>
            <a:endParaRPr lang="en-GB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n-GB" smtClean="0"/>
              <a:t>8</a:t>
            </a:fld>
            <a:endParaRPr lang="en-GB" dirty="0"/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146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GB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0489" y="4151826"/>
            <a:ext cx="3242495" cy="2160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62" y="1888246"/>
            <a:ext cx="3239723" cy="2160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23" y="4151826"/>
            <a:ext cx="3456000" cy="2160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0489" y="1888246"/>
            <a:ext cx="3240000" cy="21600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3686185" y="2044916"/>
            <a:ext cx="19180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Easter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794323" y="4109501"/>
            <a:ext cx="40989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Christmas Eve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860143" y="5430538"/>
            <a:ext cx="39739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Mother’s Day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6175668" y="3108178"/>
            <a:ext cx="25555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Birthday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107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364708" y="-178117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608" y="1412777"/>
            <a:ext cx="7092280" cy="4719855"/>
          </a:xfrm>
          <a:prstGeom prst="rect">
            <a:avLst/>
          </a:prstGeom>
        </p:spPr>
      </p:pic>
      <p:sp>
        <p:nvSpPr>
          <p:cNvPr id="5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842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7648" y="1529349"/>
            <a:ext cx="6313104" cy="4734828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35160" y="-28871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9343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616" y="1583305"/>
            <a:ext cx="6948264" cy="4632176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4708" y="25086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251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3597" y="1624346"/>
            <a:ext cx="6811568" cy="4536504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80341" y="-5882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014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600" y="1412777"/>
            <a:ext cx="7020272" cy="4678353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256696" y="-147611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95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720" y="1196752"/>
            <a:ext cx="4941168" cy="4941168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297264" y="-28946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245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1584" y="1196753"/>
            <a:ext cx="7452320" cy="4968213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28704" y="-28946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350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3712" y="1196752"/>
            <a:ext cx="5013176" cy="5013176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261260" y="-289460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190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600" y="1196752"/>
            <a:ext cx="7236296" cy="488242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4708" y="-303584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741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809" y="1340768"/>
            <a:ext cx="3489565" cy="486916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3550" y="-217452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89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759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04198"/>
          </a:xfrm>
        </p:spPr>
        <p:txBody>
          <a:bodyPr>
            <a:normAutofit fontScale="90000"/>
          </a:bodyPr>
          <a:lstStyle/>
          <a:p>
            <a:pPr algn="ctr"/>
            <a:r>
              <a:rPr lang="en-GB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Special Occasions</a:t>
            </a:r>
            <a:endParaRPr lang="en-GB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6468" y="990802"/>
            <a:ext cx="10058400" cy="738653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Look at the pictures and describe the occasions.</a:t>
            </a:r>
          </a:p>
          <a:p>
            <a:pPr algn="ctr"/>
            <a:endParaRPr lang="en-GB" sz="32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Inglés</a:t>
            </a:r>
            <a:r>
              <a:rPr lang="en-GB" dirty="0" smtClean="0"/>
              <a:t> 2</a:t>
            </a:r>
            <a:endParaRPr lang="en-GB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n-GB" smtClean="0"/>
              <a:t>9</a:t>
            </a:fld>
            <a:endParaRPr lang="en-GB" dirty="0"/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146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2026" y="4151826"/>
            <a:ext cx="3239421" cy="2160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62" y="1890091"/>
            <a:ext cx="3239723" cy="215630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323" y="4151826"/>
            <a:ext cx="2160000" cy="2160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8910" y="1888246"/>
            <a:ext cx="2463157" cy="21600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3529987" y="2017273"/>
            <a:ext cx="46378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Day of the dead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529987" y="4162460"/>
            <a:ext cx="44496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Valentine’s Day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891146" y="5430538"/>
            <a:ext cx="39119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Wedding Day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4724117" y="3133213"/>
            <a:ext cx="4394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New Year’s Eve</a:t>
            </a:r>
            <a:endParaRPr lang="en-GB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282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11223" y="-174176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is happening in the picture?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2595" y="1279489"/>
            <a:ext cx="5481057" cy="4735467"/>
          </a:xfrm>
          <a:prstGeom prst="rect">
            <a:avLst/>
          </a:prstGeom>
        </p:spPr>
      </p:pic>
      <p:sp>
        <p:nvSpPr>
          <p:cNvPr id="6" name="3 CuadroTexto"/>
          <p:cNvSpPr txBox="1"/>
          <p:nvPr/>
        </p:nvSpPr>
        <p:spPr>
          <a:xfrm>
            <a:off x="0" y="0"/>
            <a:ext cx="1261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SPEAKING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917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There some expressions that we use in Present Continuous</a:t>
            </a:r>
            <a:endParaRPr lang="en-US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4 Hexágono"/>
          <p:cNvSpPr/>
          <p:nvPr/>
        </p:nvSpPr>
        <p:spPr>
          <a:xfrm>
            <a:off x="3143672" y="2332112"/>
            <a:ext cx="1944216" cy="1676048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NOW</a:t>
            </a:r>
          </a:p>
        </p:txBody>
      </p:sp>
      <p:sp>
        <p:nvSpPr>
          <p:cNvPr id="6" name="5 Hexágono"/>
          <p:cNvSpPr/>
          <p:nvPr/>
        </p:nvSpPr>
        <p:spPr>
          <a:xfrm>
            <a:off x="3143672" y="4365104"/>
            <a:ext cx="1944216" cy="1676048"/>
          </a:xfrm>
          <a:prstGeom prst="hexagon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RIGHTNOW</a:t>
            </a:r>
          </a:p>
        </p:txBody>
      </p:sp>
      <p:sp>
        <p:nvSpPr>
          <p:cNvPr id="7" name="6 Hexágono"/>
          <p:cNvSpPr/>
          <p:nvPr/>
        </p:nvSpPr>
        <p:spPr>
          <a:xfrm>
            <a:off x="7104112" y="2332112"/>
            <a:ext cx="1944216" cy="1676048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Listen!</a:t>
            </a:r>
          </a:p>
        </p:txBody>
      </p:sp>
      <p:sp>
        <p:nvSpPr>
          <p:cNvPr id="8" name="7 Hexágono"/>
          <p:cNvSpPr/>
          <p:nvPr/>
        </p:nvSpPr>
        <p:spPr>
          <a:xfrm>
            <a:off x="4836076" y="3077478"/>
            <a:ext cx="2536122" cy="2186313"/>
          </a:xfrm>
          <a:prstGeom prst="hexag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AT THE MOMENT</a:t>
            </a:r>
          </a:p>
        </p:txBody>
      </p:sp>
      <p:sp>
        <p:nvSpPr>
          <p:cNvPr id="9" name="8 Hexágono"/>
          <p:cNvSpPr/>
          <p:nvPr/>
        </p:nvSpPr>
        <p:spPr>
          <a:xfrm>
            <a:off x="7104112" y="4365104"/>
            <a:ext cx="1944216" cy="1676048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/>
              <a:t>Look!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576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95600" y="1916832"/>
            <a:ext cx="7024744" cy="736179"/>
          </a:xfrm>
        </p:spPr>
        <p:txBody>
          <a:bodyPr>
            <a:normAutofit/>
          </a:bodyPr>
          <a:lstStyle/>
          <a:p>
            <a:pPr algn="l"/>
            <a:r>
              <a:rPr lang="es-MX" sz="4000" dirty="0">
                <a:solidFill>
                  <a:schemeClr val="tx1"/>
                </a:solidFill>
              </a:rPr>
              <a:t>And </a:t>
            </a:r>
            <a:r>
              <a:rPr lang="es-MX" sz="4000" dirty="0" err="1">
                <a:solidFill>
                  <a:schemeClr val="tx1"/>
                </a:solidFill>
              </a:rPr>
              <a:t>you</a:t>
            </a:r>
            <a:r>
              <a:rPr lang="es-MX" sz="4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95601" y="2852937"/>
            <a:ext cx="6777317" cy="961331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are you doing?</a:t>
            </a:r>
          </a:p>
        </p:txBody>
      </p:sp>
      <p:graphicFrame>
        <p:nvGraphicFramePr>
          <p:cNvPr id="5" name="4 Diagrama"/>
          <p:cNvGraphicFramePr/>
          <p:nvPr>
            <p:extLst/>
          </p:nvPr>
        </p:nvGraphicFramePr>
        <p:xfrm>
          <a:off x="2495600" y="4149080"/>
          <a:ext cx="6336704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1157689" y="116632"/>
            <a:ext cx="106641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WRITING ACTIVITY</a:t>
            </a:r>
          </a:p>
          <a:p>
            <a:r>
              <a:rPr lang="en-US" sz="3600" dirty="0"/>
              <a:t>Describe three different activities that you </a:t>
            </a:r>
          </a:p>
          <a:p>
            <a:r>
              <a:rPr lang="en-US" sz="3600" dirty="0"/>
              <a:t>are doing at this moment.</a:t>
            </a:r>
          </a:p>
        </p:txBody>
      </p:sp>
      <p:sp>
        <p:nvSpPr>
          <p:cNvPr id="6" name="Rectángulo 5"/>
          <p:cNvSpPr/>
          <p:nvPr/>
        </p:nvSpPr>
        <p:spPr>
          <a:xfrm rot="19800000">
            <a:off x="8819367" y="4848672"/>
            <a:ext cx="29706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Examples</a:t>
            </a:r>
          </a:p>
        </p:txBody>
      </p:sp>
      <p:sp>
        <p:nvSpPr>
          <p:cNvPr id="7" name="3 CuadroTexto"/>
          <p:cNvSpPr txBox="1"/>
          <p:nvPr/>
        </p:nvSpPr>
        <p:spPr>
          <a:xfrm>
            <a:off x="0" y="0"/>
            <a:ext cx="1157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WRITING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816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801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01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1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D578DA-EED7-416E-BE44-94CD226760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801"/>
                            </p:stCondLst>
                            <p:childTnLst>
                              <p:par>
                                <p:cTn id="3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18C2A9-8663-4324-B153-E67B4D26E7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801"/>
                            </p:stCondLst>
                            <p:childTnLst>
                              <p:par>
                                <p:cTn id="5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7F068-55B7-4781-9834-4035FC692BC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801"/>
                            </p:stCondLst>
                            <p:childTnLst>
                              <p:par>
                                <p:cTn id="6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0CBC40-46FD-42B1-B8FE-CFA4748BA9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801"/>
                            </p:stCondLst>
                            <p:childTnLst>
                              <p:par>
                                <p:cTn id="8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604E81-AFA3-44EE-852F-4B511EB3E77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801"/>
                            </p:stCondLst>
                            <p:childTnLst>
                              <p:par>
                                <p:cTn id="10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925328-56ED-4904-B0C0-12AE0CCAAED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801"/>
                            </p:stCondLst>
                            <p:childTnLst>
                              <p:par>
                                <p:cTn id="12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34C6DD5-A854-4E5F-AE76-06C242B3872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9801"/>
                            </p:stCondLst>
                            <p:childTnLst>
                              <p:par>
                                <p:cTn id="13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D70C0E-1E9B-4650-BC88-4EA4D65E9DD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801"/>
                            </p:stCondLst>
                            <p:childTnLst>
                              <p:par>
                                <p:cTn id="15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F32B30-D35C-4CFD-B453-5D888E7DDAA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1801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Graphic spid="5" grpId="0">
        <p:bldSub>
          <a:bldDgm bld="lvlOne"/>
        </p:bldSub>
      </p:bldGraphic>
      <p:bldP spid="6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forget…</a:t>
            </a:r>
            <a:endParaRPr lang="en-US" dirty="0"/>
          </a:p>
        </p:txBody>
      </p:sp>
      <p:graphicFrame>
        <p:nvGraphicFramePr>
          <p:cNvPr id="4" name="3 Diagrama"/>
          <p:cNvGraphicFramePr/>
          <p:nvPr>
            <p:extLst/>
          </p:nvPr>
        </p:nvGraphicFramePr>
        <p:xfrm>
          <a:off x="1919536" y="980728"/>
          <a:ext cx="799288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031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2323"/>
          <a:stretch/>
        </p:blipFill>
        <p:spPr>
          <a:xfrm>
            <a:off x="1775520" y="980728"/>
            <a:ext cx="8784976" cy="5328592"/>
          </a:xfrm>
          <a:prstGeom prst="rect">
            <a:avLst/>
          </a:prstGeom>
        </p:spPr>
      </p:pic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1787824" y="332656"/>
            <a:ext cx="8880176" cy="635386"/>
          </a:xfrm>
        </p:spPr>
        <p:txBody>
          <a:bodyPr>
            <a:normAutofit fontScale="90000"/>
          </a:bodyPr>
          <a:lstStyle/>
          <a:p>
            <a:r>
              <a:rPr lang="en-US" sz="3000" dirty="0">
                <a:solidFill>
                  <a:schemeClr val="tx1"/>
                </a:solidFill>
              </a:rPr>
              <a:t>Exercise: Choose the correct verb to complete the sentence.</a:t>
            </a:r>
          </a:p>
        </p:txBody>
      </p:sp>
      <p:sp>
        <p:nvSpPr>
          <p:cNvPr id="7" name="3 CuadroTexto"/>
          <p:cNvSpPr txBox="1"/>
          <p:nvPr/>
        </p:nvSpPr>
        <p:spPr>
          <a:xfrm>
            <a:off x="0" y="0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986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789922" y="980728"/>
            <a:ext cx="8698567" cy="51845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chemeClr val="tx1"/>
                </a:solidFill>
              </a:rPr>
              <a:t>Example</a:t>
            </a:r>
            <a:r>
              <a:rPr lang="en-US" b="1" dirty="0">
                <a:solidFill>
                  <a:schemeClr val="tx1"/>
                </a:solidFill>
              </a:rPr>
              <a:t>: He is writing a letter now.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) I _______________ to the pet shop. (to go)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) Look! The robber _______________  a bag. (to steal)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) Listen! Pete and Joe _______________  . (to scream)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4</a:t>
            </a:r>
            <a:r>
              <a:rPr lang="en-US" dirty="0">
                <a:solidFill>
                  <a:schemeClr val="tx1"/>
                </a:solidFill>
              </a:rPr>
              <a:t>) Look! They _______________  hands. (to shake)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5</a:t>
            </a:r>
            <a:r>
              <a:rPr lang="en-US" dirty="0">
                <a:solidFill>
                  <a:schemeClr val="tx1"/>
                </a:solidFill>
              </a:rPr>
              <a:t>) Listen! Angela _______________  home. (to come)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6</a:t>
            </a:r>
            <a:r>
              <a:rPr lang="en-US" dirty="0">
                <a:solidFill>
                  <a:schemeClr val="tx1"/>
                </a:solidFill>
              </a:rPr>
              <a:t>) I _______________  a bath right now. (to have)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7</a:t>
            </a:r>
            <a:r>
              <a:rPr lang="en-US" dirty="0">
                <a:solidFill>
                  <a:schemeClr val="tx1"/>
                </a:solidFill>
              </a:rPr>
              <a:t>) Timmy _______________  the picnic basket. (to pack)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8</a:t>
            </a:r>
            <a:r>
              <a:rPr lang="en-US" dirty="0">
                <a:solidFill>
                  <a:schemeClr val="tx1"/>
                </a:solidFill>
              </a:rPr>
              <a:t>) Dennis _______________  comics with Peter at the moment. (to swap)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9</a:t>
            </a:r>
            <a:r>
              <a:rPr lang="en-US" dirty="0">
                <a:solidFill>
                  <a:schemeClr val="tx1"/>
                </a:solidFill>
              </a:rPr>
              <a:t>) We _______________  Stan from school. (to collect)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10</a:t>
            </a:r>
            <a:r>
              <a:rPr lang="en-US" dirty="0">
                <a:solidFill>
                  <a:schemeClr val="tx1"/>
                </a:solidFill>
              </a:rPr>
              <a:t>) The cat _______________  through the window. (to climb)</a:t>
            </a:r>
            <a:r>
              <a:rPr lang="en-US" sz="1800" dirty="0">
                <a:solidFill>
                  <a:schemeClr val="tx1"/>
                </a:solidFill>
              </a:rPr>
              <a:t/>
            </a:r>
            <a:br>
              <a:rPr lang="en-US" sz="1800" dirty="0">
                <a:solidFill>
                  <a:schemeClr val="tx1"/>
                </a:solidFill>
              </a:rPr>
            </a:br>
            <a:endParaRPr lang="es-MX" sz="18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s-MX" sz="1800" dirty="0">
              <a:solidFill>
                <a:schemeClr val="tx1"/>
              </a:solidFill>
            </a:endParaRPr>
          </a:p>
        </p:txBody>
      </p:sp>
      <p:sp>
        <p:nvSpPr>
          <p:cNvPr id="4" name="Título 2"/>
          <p:cNvSpPr>
            <a:spLocks noGrp="1"/>
          </p:cNvSpPr>
          <p:nvPr>
            <p:ph type="title"/>
          </p:nvPr>
        </p:nvSpPr>
        <p:spPr>
          <a:xfrm>
            <a:off x="1787826" y="377280"/>
            <a:ext cx="8268615" cy="603448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Exercise: Fill in the blanks with the verbs in brackets.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0" y="0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GRAMMAR</a:t>
            </a:r>
            <a:endParaRPr lang="en-US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763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564" y="446430"/>
            <a:ext cx="7848872" cy="5965143"/>
          </a:xfrm>
          <a:prstGeom prst="rect">
            <a:avLst/>
          </a:prstGeom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641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31074" y="35361"/>
            <a:ext cx="7543800" cy="828641"/>
          </a:xfrm>
        </p:spPr>
        <p:txBody>
          <a:bodyPr>
            <a:normAutofit/>
          </a:bodyPr>
          <a:lstStyle/>
          <a:p>
            <a:r>
              <a:rPr lang="es-MX" sz="3600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Referencias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31074" y="864002"/>
            <a:ext cx="11116492" cy="5157286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b="1" dirty="0" err="1">
                <a:solidFill>
                  <a:schemeClr val="tx1"/>
                </a:solidFill>
              </a:rPr>
              <a:t>Mesografía</a:t>
            </a:r>
            <a:endParaRPr lang="es-MX" sz="16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es-MX" sz="16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b="1" dirty="0">
                <a:solidFill>
                  <a:schemeClr val="tx1"/>
                </a:solidFill>
              </a:rPr>
              <a:t>Tema 1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>
                <a:solidFill>
                  <a:schemeClr val="tx1"/>
                </a:solidFill>
              </a:rPr>
              <a:t>http://</a:t>
            </a:r>
            <a:r>
              <a:rPr lang="es-MX" sz="1600" dirty="0" err="1">
                <a:solidFill>
                  <a:schemeClr val="tx1"/>
                </a:solidFill>
              </a:rPr>
              <a:t>www.geocities.ws</a:t>
            </a:r>
            <a:r>
              <a:rPr lang="es-MX" sz="1600" dirty="0">
                <a:solidFill>
                  <a:schemeClr val="tx1"/>
                </a:solidFill>
              </a:rPr>
              <a:t>/</a:t>
            </a:r>
            <a:r>
              <a:rPr lang="es-MX" sz="1600" dirty="0" err="1">
                <a:solidFill>
                  <a:schemeClr val="tx1"/>
                </a:solidFill>
              </a:rPr>
              <a:t>hurtadopons</a:t>
            </a:r>
            <a:r>
              <a:rPr lang="es-MX" sz="1600" dirty="0">
                <a:solidFill>
                  <a:schemeClr val="tx1"/>
                </a:solidFill>
              </a:rPr>
              <a:t>/</a:t>
            </a:r>
            <a:r>
              <a:rPr lang="es-MX" sz="1600" dirty="0" err="1">
                <a:solidFill>
                  <a:schemeClr val="tx1"/>
                </a:solidFill>
              </a:rPr>
              <a:t>presents.pdf</a:t>
            </a:r>
            <a:endParaRPr lang="es-MX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b="1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1" dirty="0" smtClean="0">
                <a:solidFill>
                  <a:schemeClr val="tx1"/>
                </a:solidFill>
              </a:rPr>
              <a:t>Repaso </a:t>
            </a:r>
            <a:r>
              <a:rPr lang="it-IT" sz="1600" b="1" dirty="0" smtClean="0">
                <a:solidFill>
                  <a:schemeClr val="tx1"/>
                </a:solidFill>
              </a:rPr>
              <a:t>Presente Simple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 err="1">
                <a:solidFill>
                  <a:schemeClr val="tx1"/>
                </a:solidFill>
              </a:rPr>
              <a:t>http</a:t>
            </a:r>
            <a:r>
              <a:rPr lang="pt-BR" sz="1600" dirty="0">
                <a:solidFill>
                  <a:schemeClr val="tx1"/>
                </a:solidFill>
              </a:rPr>
              <a:t>://</a:t>
            </a:r>
            <a:r>
              <a:rPr lang="pt-BR" sz="1600" dirty="0" err="1">
                <a:solidFill>
                  <a:schemeClr val="tx1"/>
                </a:solidFill>
              </a:rPr>
              <a:t>www.mes-english.com</a:t>
            </a:r>
            <a:r>
              <a:rPr lang="pt-BR" sz="1600" dirty="0">
                <a:solidFill>
                  <a:schemeClr val="tx1"/>
                </a:solidFill>
              </a:rPr>
              <a:t>/</a:t>
            </a:r>
            <a:r>
              <a:rPr lang="pt-BR" sz="1600" dirty="0" err="1">
                <a:solidFill>
                  <a:schemeClr val="tx1"/>
                </a:solidFill>
              </a:rPr>
              <a:t>flashcards</a:t>
            </a:r>
            <a:r>
              <a:rPr lang="pt-BR" sz="1600" dirty="0">
                <a:solidFill>
                  <a:schemeClr val="tx1"/>
                </a:solidFill>
              </a:rPr>
              <a:t>/files/</a:t>
            </a:r>
            <a:r>
              <a:rPr lang="pt-BR" sz="1600" dirty="0" err="1">
                <a:solidFill>
                  <a:schemeClr val="tx1"/>
                </a:solidFill>
              </a:rPr>
              <a:t>ppt</a:t>
            </a:r>
            <a:r>
              <a:rPr lang="pt-BR" sz="1600" dirty="0">
                <a:solidFill>
                  <a:schemeClr val="tx1"/>
                </a:solidFill>
              </a:rPr>
              <a:t>/</a:t>
            </a:r>
            <a:r>
              <a:rPr lang="pt-BR" sz="1600" dirty="0" err="1">
                <a:solidFill>
                  <a:schemeClr val="tx1"/>
                </a:solidFill>
              </a:rPr>
              <a:t>dailyroutines1.ppt</a:t>
            </a: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 err="1">
                <a:solidFill>
                  <a:schemeClr val="tx1"/>
                </a:solidFill>
              </a:rPr>
              <a:t>http</a:t>
            </a:r>
            <a:r>
              <a:rPr lang="pt-BR" sz="1600" dirty="0">
                <a:solidFill>
                  <a:schemeClr val="tx1"/>
                </a:solidFill>
              </a:rPr>
              <a:t>://</a:t>
            </a:r>
            <a:r>
              <a:rPr lang="pt-BR" sz="1600" dirty="0" err="1">
                <a:solidFill>
                  <a:schemeClr val="tx1"/>
                </a:solidFill>
              </a:rPr>
              <a:t>www.mes-english.com</a:t>
            </a:r>
            <a:r>
              <a:rPr lang="pt-BR" sz="1600" dirty="0">
                <a:solidFill>
                  <a:schemeClr val="tx1"/>
                </a:solidFill>
              </a:rPr>
              <a:t>/</a:t>
            </a:r>
            <a:r>
              <a:rPr lang="pt-BR" sz="1600" dirty="0" err="1">
                <a:solidFill>
                  <a:schemeClr val="tx1"/>
                </a:solidFill>
              </a:rPr>
              <a:t>flashcards</a:t>
            </a:r>
            <a:r>
              <a:rPr lang="pt-BR" sz="1600" dirty="0">
                <a:solidFill>
                  <a:schemeClr val="tx1"/>
                </a:solidFill>
              </a:rPr>
              <a:t>/files/</a:t>
            </a:r>
            <a:r>
              <a:rPr lang="pt-BR" sz="1600" dirty="0" err="1">
                <a:solidFill>
                  <a:schemeClr val="tx1"/>
                </a:solidFill>
              </a:rPr>
              <a:t>ppt</a:t>
            </a:r>
            <a:r>
              <a:rPr lang="pt-BR" sz="1600" dirty="0">
                <a:solidFill>
                  <a:schemeClr val="tx1"/>
                </a:solidFill>
              </a:rPr>
              <a:t>/</a:t>
            </a:r>
            <a:r>
              <a:rPr lang="pt-BR" sz="1600" dirty="0" err="1">
                <a:solidFill>
                  <a:schemeClr val="tx1"/>
                </a:solidFill>
              </a:rPr>
              <a:t>dailyroutines2.ppt</a:t>
            </a:r>
            <a:endParaRPr lang="pt-BR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>
                <a:solidFill>
                  <a:schemeClr val="tx1"/>
                </a:solidFill>
              </a:rPr>
              <a:t>http://www.englishexercises.org/makeagame/viewgame.asp?id=80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>
                <a:solidFill>
                  <a:schemeClr val="tx1"/>
                </a:solidFill>
              </a:rPr>
              <a:t>http://www.esl.net/samples/touchstone/TE1U4.pdf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>
                <a:solidFill>
                  <a:schemeClr val="tx1"/>
                </a:solidFill>
              </a:rPr>
              <a:t>http://www.cambridge.org/us/esl/touchstone/images/pdf/SB1U4.pdf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>
                <a:solidFill>
                  <a:schemeClr val="tx1"/>
                </a:solidFill>
              </a:rPr>
              <a:t>http://www.language-worksheets.com/support-files/elementaryadverbsoffrequencyexercises.pdf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1" dirty="0" smtClean="0">
                <a:solidFill>
                  <a:schemeClr val="tx1"/>
                </a:solidFill>
              </a:rPr>
              <a:t>Repaso Presente Continuo</a:t>
            </a:r>
            <a:endParaRPr lang="it-IT" sz="1600" b="1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>
                <a:solidFill>
                  <a:schemeClr val="tx1"/>
                </a:solidFill>
              </a:rPr>
              <a:t>http://</a:t>
            </a:r>
            <a:r>
              <a:rPr lang="es-MX" sz="1600" dirty="0" err="1" smtClean="0">
                <a:solidFill>
                  <a:schemeClr val="tx1"/>
                </a:solidFill>
              </a:rPr>
              <a:t>www.englisch-hilfen.de</a:t>
            </a:r>
            <a:r>
              <a:rPr lang="es-MX" sz="1600" dirty="0" smtClean="0">
                <a:solidFill>
                  <a:schemeClr val="tx1"/>
                </a:solidFill>
              </a:rPr>
              <a:t>/en/</a:t>
            </a:r>
            <a:r>
              <a:rPr lang="es-MX" sz="1600" dirty="0" err="1" smtClean="0">
                <a:solidFill>
                  <a:schemeClr val="tx1"/>
                </a:solidFill>
              </a:rPr>
              <a:t>download</a:t>
            </a:r>
            <a:r>
              <a:rPr lang="es-MX" sz="1600" dirty="0" smtClean="0">
                <a:solidFill>
                  <a:schemeClr val="tx1"/>
                </a:solidFill>
              </a:rPr>
              <a:t>/</a:t>
            </a:r>
            <a:r>
              <a:rPr lang="es-MX" sz="1600" dirty="0" err="1" smtClean="0">
                <a:solidFill>
                  <a:schemeClr val="tx1"/>
                </a:solidFill>
              </a:rPr>
              <a:t>test_present_progressive_en.pdf</a:t>
            </a:r>
            <a:endParaRPr lang="it-IT" sz="16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 smtClean="0">
                <a:solidFill>
                  <a:schemeClr val="tx1"/>
                </a:solidFill>
              </a:rPr>
              <a:t>https</a:t>
            </a:r>
            <a:r>
              <a:rPr lang="it-IT" sz="1600" dirty="0">
                <a:solidFill>
                  <a:schemeClr val="tx1"/>
                </a:solidFill>
              </a:rPr>
              <a:t>://www.englisch-hilfen.de/en/download/test_present_progressive_en_answers.pdf</a:t>
            </a:r>
            <a:endParaRPr lang="it-IT" sz="16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831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2697" y="35361"/>
            <a:ext cx="7543800" cy="828641"/>
          </a:xfrm>
        </p:spPr>
        <p:txBody>
          <a:bodyPr>
            <a:normAutofit/>
          </a:bodyPr>
          <a:lstStyle/>
          <a:p>
            <a:r>
              <a:rPr lang="es-MX" sz="3600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Referencias Imágenes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52697" y="864002"/>
            <a:ext cx="11443063" cy="5445318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Diapositiva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r>
              <a:rPr lang="pt-BR" sz="1400" dirty="0" smtClean="0">
                <a:solidFill>
                  <a:schemeClr val="tx1"/>
                </a:solidFill>
              </a:rPr>
              <a:t>7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0.s3.envato.com</a:t>
            </a:r>
            <a:r>
              <a:rPr lang="pt-BR" sz="1400" dirty="0">
                <a:solidFill>
                  <a:schemeClr val="tx1"/>
                </a:solidFill>
              </a:rPr>
              <a:t>/files/77681659/</a:t>
            </a:r>
            <a:r>
              <a:rPr lang="pt-BR" sz="1400" dirty="0" err="1">
                <a:solidFill>
                  <a:schemeClr val="tx1"/>
                </a:solidFill>
              </a:rPr>
              <a:t>AS39.jpg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pbs.twimg.com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profile_images</a:t>
            </a:r>
            <a:r>
              <a:rPr lang="pt-BR" sz="1400" dirty="0">
                <a:solidFill>
                  <a:schemeClr val="tx1"/>
                </a:solidFill>
              </a:rPr>
              <a:t>/2862008363/</a:t>
            </a:r>
            <a:r>
              <a:rPr lang="pt-BR" sz="1400" dirty="0" err="1">
                <a:solidFill>
                  <a:schemeClr val="tx1"/>
                </a:solidFill>
              </a:rPr>
              <a:t>c704001153f6e191506c4341a611cb38_400x400.jpeg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 smtClean="0">
                <a:solidFill>
                  <a:schemeClr val="tx1"/>
                </a:solidFill>
              </a:rPr>
              <a:t>Diapositiva</a:t>
            </a:r>
            <a:r>
              <a:rPr lang="pt-BR" sz="1400" dirty="0" smtClean="0">
                <a:solidFill>
                  <a:schemeClr val="tx1"/>
                </a:solidFill>
              </a:rPr>
              <a:t> 8 y 9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az616578.vo.msecnd.net</a:t>
            </a:r>
            <a:r>
              <a:rPr lang="pt-BR" sz="1400" dirty="0">
                <a:solidFill>
                  <a:schemeClr val="tx1"/>
                </a:solidFill>
              </a:rPr>
              <a:t>/files/2016/03/25/635944802275079654398253038_Happy-Easter-Desktop-Wallpaper-HD-31.jpg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cdn.wallpapersafari.com</a:t>
            </a:r>
            <a:r>
              <a:rPr lang="pt-BR" sz="1400" dirty="0">
                <a:solidFill>
                  <a:schemeClr val="tx1"/>
                </a:solidFill>
              </a:rPr>
              <a:t>/37/65/</a:t>
            </a:r>
            <a:r>
              <a:rPr lang="pt-BR" sz="1400" dirty="0" err="1">
                <a:solidFill>
                  <a:schemeClr val="tx1"/>
                </a:solidFill>
              </a:rPr>
              <a:t>eoNVnk.jpg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www.justwhitedental.com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/uploads/2014/12/</a:t>
            </a:r>
            <a:r>
              <a:rPr lang="pt-BR" sz="1400" dirty="0" err="1">
                <a:solidFill>
                  <a:schemeClr val="tx1"/>
                </a:solidFill>
              </a:rPr>
              <a:t>wedding.jpg?03e8d1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previews.123rf.com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images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goodluz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goodluz1202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goodluz120200361</a:t>
            </a:r>
            <a:r>
              <a:rPr lang="pt-BR" sz="1400" dirty="0" smtClean="0">
                <a:solidFill>
                  <a:schemeClr val="tx1"/>
                </a:solidFill>
              </a:rPr>
              <a:t>/12556993-</a:t>
            </a:r>
            <a:r>
              <a:rPr lang="pt-BR" sz="1400" dirty="0" err="1" smtClean="0">
                <a:solidFill>
                  <a:schemeClr val="tx1"/>
                </a:solidFill>
              </a:rPr>
              <a:t>Mother</a:t>
            </a:r>
            <a:r>
              <a:rPr lang="pt-BR" sz="1400" dirty="0" smtClean="0">
                <a:solidFill>
                  <a:schemeClr val="tx1"/>
                </a:solidFill>
              </a:rPr>
              <a:t>-s-</a:t>
            </a:r>
            <a:r>
              <a:rPr lang="pt-BR" sz="1400" dirty="0" err="1" smtClean="0">
                <a:solidFill>
                  <a:schemeClr val="tx1"/>
                </a:solidFill>
              </a:rPr>
              <a:t>day</a:t>
            </a:r>
            <a:r>
              <a:rPr lang="pt-BR" sz="1400" dirty="0" smtClean="0">
                <a:solidFill>
                  <a:schemeClr val="tx1"/>
                </a:solidFill>
              </a:rPr>
              <a:t>-</a:t>
            </a:r>
            <a:r>
              <a:rPr lang="pt-BR" sz="1400" dirty="0" err="1" smtClean="0">
                <a:solidFill>
                  <a:schemeClr val="tx1"/>
                </a:solidFill>
              </a:rPr>
              <a:t>celebration</a:t>
            </a:r>
            <a:r>
              <a:rPr lang="pt-BR" sz="1400" dirty="0" smtClean="0">
                <a:solidFill>
                  <a:schemeClr val="tx1"/>
                </a:solidFill>
              </a:rPr>
              <a:t>-in-</a:t>
            </a:r>
            <a:r>
              <a:rPr lang="pt-BR" sz="1400" dirty="0" err="1" smtClean="0">
                <a:solidFill>
                  <a:schemeClr val="tx1"/>
                </a:solidFill>
              </a:rPr>
              <a:t>family</a:t>
            </a:r>
            <a:r>
              <a:rPr lang="pt-BR" sz="1400" dirty="0" smtClean="0">
                <a:solidFill>
                  <a:schemeClr val="tx1"/>
                </a:solidFill>
              </a:rPr>
              <a:t>-Stock-</a:t>
            </a:r>
            <a:r>
              <a:rPr lang="pt-BR" sz="1400" dirty="0" err="1" smtClean="0">
                <a:solidFill>
                  <a:schemeClr val="tx1"/>
                </a:solidFill>
              </a:rPr>
              <a:t>Photo.jpg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r.hswstatic.com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w_907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gif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holidays-valentines-day.jpg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ar.cdn01.mundotkm.com</a:t>
            </a:r>
            <a:r>
              <a:rPr lang="pt-BR" sz="1400" dirty="0">
                <a:solidFill>
                  <a:schemeClr val="tx1"/>
                </a:solidFill>
              </a:rPr>
              <a:t>/2015/10/</a:t>
            </a:r>
            <a:r>
              <a:rPr lang="pt-BR" sz="1400" dirty="0" err="1">
                <a:solidFill>
                  <a:schemeClr val="tx1"/>
                </a:solidFill>
              </a:rPr>
              <a:t>halloween1.jpg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cdn.skim.gs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images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v1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msi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ipyl0gic7kwcu2karbxe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every-school-needs-to-adopt-the-birthday-cake-ban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ballyliffinhotel.com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static</a:t>
            </a:r>
            <a:r>
              <a:rPr lang="pt-BR" sz="1400" dirty="0" smtClean="0">
                <a:solidFill>
                  <a:schemeClr val="tx1"/>
                </a:solidFill>
              </a:rPr>
              <a:t>/uploads/media/new_year_christmas_glasses_champagne_clock_foretaste_mood_35854_2600x2280.jpg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heavyeditorial.files.wordpress.com</a:t>
            </a:r>
            <a:r>
              <a:rPr lang="pt-BR" sz="1400" dirty="0" smtClean="0">
                <a:solidFill>
                  <a:schemeClr val="tx1"/>
                </a:solidFill>
              </a:rPr>
              <a:t>/2015/11/</a:t>
            </a:r>
            <a:r>
              <a:rPr lang="pt-BR" sz="1400" dirty="0" err="1" smtClean="0">
                <a:solidFill>
                  <a:schemeClr val="tx1"/>
                </a:solidFill>
              </a:rPr>
              <a:t>gettyimages-186641559.jpg?quality</a:t>
            </a:r>
            <a:r>
              <a:rPr lang="pt-BR" sz="1400" dirty="0" smtClean="0">
                <a:solidFill>
                  <a:schemeClr val="tx1"/>
                </a:solidFill>
              </a:rPr>
              <a:t>=</a:t>
            </a:r>
            <a:r>
              <a:rPr lang="pt-BR" sz="1400" dirty="0" err="1" smtClean="0">
                <a:solidFill>
                  <a:schemeClr val="tx1"/>
                </a:solidFill>
              </a:rPr>
              <a:t>65&amp;strip</a:t>
            </a:r>
            <a:r>
              <a:rPr lang="pt-BR" sz="1400" dirty="0" smtClean="0">
                <a:solidFill>
                  <a:schemeClr val="tx1"/>
                </a:solidFill>
              </a:rPr>
              <a:t>=</a:t>
            </a:r>
            <a:r>
              <a:rPr lang="pt-BR" sz="1400" dirty="0" err="1" smtClean="0">
                <a:solidFill>
                  <a:schemeClr val="tx1"/>
                </a:solidFill>
              </a:rPr>
              <a:t>all&amp;strip</a:t>
            </a:r>
            <a:r>
              <a:rPr lang="pt-BR" sz="1400" dirty="0" smtClean="0">
                <a:solidFill>
                  <a:schemeClr val="tx1"/>
                </a:solidFill>
              </a:rPr>
              <a:t>=</a:t>
            </a:r>
            <a:r>
              <a:rPr lang="pt-BR" sz="1400" dirty="0" err="1" smtClean="0">
                <a:solidFill>
                  <a:schemeClr val="tx1"/>
                </a:solidFill>
              </a:rPr>
              <a:t>all</a:t>
            </a: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 smtClean="0">
                <a:solidFill>
                  <a:schemeClr val="tx1"/>
                </a:solidFill>
              </a:rPr>
              <a:t>Diapositiva</a:t>
            </a:r>
            <a:r>
              <a:rPr lang="pt-BR" sz="1400" dirty="0" smtClean="0">
                <a:solidFill>
                  <a:schemeClr val="tx1"/>
                </a:solidFill>
              </a:rPr>
              <a:t> 10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homewoodsuites3.hilton.com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resources</a:t>
            </a:r>
            <a:r>
              <a:rPr lang="pt-BR" sz="1400" dirty="0" smtClean="0">
                <a:solidFill>
                  <a:schemeClr val="tx1"/>
                </a:solidFill>
              </a:rPr>
              <a:t>/media/hw/</a:t>
            </a:r>
            <a:r>
              <a:rPr lang="pt-BR" sz="1400" dirty="0" err="1" smtClean="0">
                <a:solidFill>
                  <a:schemeClr val="tx1"/>
                </a:solidFill>
              </a:rPr>
              <a:t>en_US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img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shared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carousel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main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HG_weddinghooray_970x336_FitToBox_Center.jpg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www.thecelebrationsociety.com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/uploads/2015/11/</a:t>
            </a:r>
            <a:r>
              <a:rPr lang="pt-BR" sz="1400" dirty="0" err="1">
                <a:solidFill>
                  <a:schemeClr val="tx1"/>
                </a:solidFill>
              </a:rPr>
              <a:t>Wedding-Party-at-Recpetion-with-Confetti.jpg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40winksaday.files.wordpress.com</a:t>
            </a:r>
            <a:r>
              <a:rPr lang="pt-BR" sz="1400" dirty="0">
                <a:solidFill>
                  <a:schemeClr val="tx1"/>
                </a:solidFill>
              </a:rPr>
              <a:t>/2013/03/</a:t>
            </a:r>
            <a:r>
              <a:rPr lang="pt-BR" sz="1400" dirty="0" err="1">
                <a:solidFill>
                  <a:schemeClr val="tx1"/>
                </a:solidFill>
              </a:rPr>
              <a:t>wedding-reception.jpg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Diapositiva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r>
              <a:rPr lang="pt-BR" sz="1400" dirty="0" smtClean="0">
                <a:solidFill>
                  <a:schemeClr val="tx1"/>
                </a:solidFill>
              </a:rPr>
              <a:t>11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previews.123rf.com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images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kiuikson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kiuikson1401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kiuikson140100066</a:t>
            </a:r>
            <a:r>
              <a:rPr lang="pt-BR" sz="1400" dirty="0" smtClean="0">
                <a:solidFill>
                  <a:schemeClr val="tx1"/>
                </a:solidFill>
              </a:rPr>
              <a:t>/25067456-</a:t>
            </a:r>
            <a:r>
              <a:rPr lang="pt-BR" sz="1400" dirty="0" err="1" smtClean="0">
                <a:solidFill>
                  <a:schemeClr val="tx1"/>
                </a:solidFill>
              </a:rPr>
              <a:t>Valentines</a:t>
            </a:r>
            <a:r>
              <a:rPr lang="pt-BR" sz="1400" dirty="0" smtClean="0">
                <a:solidFill>
                  <a:schemeClr val="tx1"/>
                </a:solidFill>
              </a:rPr>
              <a:t>-</a:t>
            </a:r>
            <a:r>
              <a:rPr lang="pt-BR" sz="1400" dirty="0" err="1" smtClean="0">
                <a:solidFill>
                  <a:schemeClr val="tx1"/>
                </a:solidFill>
              </a:rPr>
              <a:t>photo</a:t>
            </a:r>
            <a:r>
              <a:rPr lang="pt-BR" sz="1400" dirty="0" smtClean="0">
                <a:solidFill>
                  <a:schemeClr val="tx1"/>
                </a:solidFill>
              </a:rPr>
              <a:t>-</a:t>
            </a:r>
            <a:r>
              <a:rPr lang="pt-BR" sz="1400" dirty="0" err="1" smtClean="0">
                <a:solidFill>
                  <a:schemeClr val="tx1"/>
                </a:solidFill>
              </a:rPr>
              <a:t>of</a:t>
            </a:r>
            <a:r>
              <a:rPr lang="pt-BR" sz="1400" dirty="0" smtClean="0">
                <a:solidFill>
                  <a:schemeClr val="tx1"/>
                </a:solidFill>
              </a:rPr>
              <a:t>-</a:t>
            </a:r>
            <a:r>
              <a:rPr lang="pt-BR" sz="1400" dirty="0" err="1" smtClean="0">
                <a:solidFill>
                  <a:schemeClr val="tx1"/>
                </a:solidFill>
              </a:rPr>
              <a:t>kissing</a:t>
            </a:r>
            <a:r>
              <a:rPr lang="pt-BR" sz="1400" dirty="0" smtClean="0">
                <a:solidFill>
                  <a:schemeClr val="tx1"/>
                </a:solidFill>
              </a:rPr>
              <a:t>-</a:t>
            </a:r>
            <a:r>
              <a:rPr lang="pt-BR" sz="1400" dirty="0" err="1" smtClean="0">
                <a:solidFill>
                  <a:schemeClr val="tx1"/>
                </a:solidFill>
              </a:rPr>
              <a:t>couple</a:t>
            </a:r>
            <a:r>
              <a:rPr lang="pt-BR" sz="1400" dirty="0" smtClean="0">
                <a:solidFill>
                  <a:schemeClr val="tx1"/>
                </a:solidFill>
              </a:rPr>
              <a:t>-Stock-</a:t>
            </a:r>
            <a:r>
              <a:rPr lang="pt-BR" sz="1400" dirty="0" err="1" smtClean="0">
                <a:solidFill>
                  <a:schemeClr val="tx1"/>
                </a:solidFill>
              </a:rPr>
              <a:t>Photo.jpg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www.femmes-en-revue.com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/uploads/2015/01/</a:t>
            </a:r>
            <a:r>
              <a:rPr lang="pt-BR" sz="1400" dirty="0" err="1">
                <a:solidFill>
                  <a:schemeClr val="tx1"/>
                </a:solidFill>
              </a:rPr>
              <a:t>saint-valentin-couple-amoureux.jpg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f.tqn.com</a:t>
            </a:r>
            <a:r>
              <a:rPr lang="pt-BR" sz="1400" dirty="0">
                <a:solidFill>
                  <a:schemeClr val="tx1"/>
                </a:solidFill>
              </a:rPr>
              <a:t>/y/</a:t>
            </a:r>
            <a:r>
              <a:rPr lang="pt-BR" sz="1400" dirty="0" err="1">
                <a:solidFill>
                  <a:schemeClr val="tx1"/>
                </a:solidFill>
              </a:rPr>
              <a:t>drawsketch</a:t>
            </a:r>
            <a:r>
              <a:rPr lang="pt-BR" sz="1400" dirty="0">
                <a:solidFill>
                  <a:schemeClr val="tx1"/>
                </a:solidFill>
              </a:rPr>
              <a:t>/1/W/b/j/</a:t>
            </a:r>
            <a:r>
              <a:rPr lang="pt-BR" sz="1400" dirty="0" err="1">
                <a:solidFill>
                  <a:schemeClr val="tx1"/>
                </a:solidFill>
              </a:rPr>
              <a:t>Valentines-Day.jpg</a:t>
            </a:r>
            <a:endParaRPr lang="pt-BR" sz="1400" dirty="0" smtClean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846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2697" y="35361"/>
            <a:ext cx="7543800" cy="828641"/>
          </a:xfrm>
        </p:spPr>
        <p:txBody>
          <a:bodyPr>
            <a:normAutofit/>
          </a:bodyPr>
          <a:lstStyle/>
          <a:p>
            <a:r>
              <a:rPr lang="es-MX" sz="3600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Referencias Imágenes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52697" y="864002"/>
            <a:ext cx="11443063" cy="5445318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 smtClean="0">
                <a:solidFill>
                  <a:schemeClr val="tx1"/>
                </a:solidFill>
              </a:rPr>
              <a:t>Diapositiva</a:t>
            </a:r>
            <a:r>
              <a:rPr lang="pt-BR" sz="1400" dirty="0" smtClean="0">
                <a:solidFill>
                  <a:schemeClr val="tx1"/>
                </a:solidFill>
              </a:rPr>
              <a:t> 12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previews.123rf.com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images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wavebreakmediamicro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wavebreakmediamicro1511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wavebreakmediamicro151103696</a:t>
            </a:r>
            <a:r>
              <a:rPr lang="pt-BR" sz="1400" dirty="0" smtClean="0">
                <a:solidFill>
                  <a:schemeClr val="tx1"/>
                </a:solidFill>
              </a:rPr>
              <a:t>/47714770-Excited-kid-enjoying-a-birthday-party-blowing-out-the-candles-Stock-Photo.jpg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ymcachgo.3cdn.net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48dd4dcb2cf25a487e_bnm62apkw.jpg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previews.123rf.com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images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stockbroker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stockbroker1507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stockbroker150706021</a:t>
            </a:r>
            <a:r>
              <a:rPr lang="pt-BR" sz="1400" dirty="0" smtClean="0">
                <a:solidFill>
                  <a:schemeClr val="tx1"/>
                </a:solidFill>
              </a:rPr>
              <a:t>/42307775-Children-Hitting-Pinata-At-Birthday-Party-Stock-Photo.jpg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Diapositiva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r>
              <a:rPr lang="pt-BR" sz="1400" dirty="0" smtClean="0">
                <a:solidFill>
                  <a:schemeClr val="tx1"/>
                </a:solidFill>
              </a:rPr>
              <a:t>13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thumbs.dreamstime.com</a:t>
            </a:r>
            <a:r>
              <a:rPr lang="pt-BR" sz="1400" dirty="0" smtClean="0">
                <a:solidFill>
                  <a:schemeClr val="tx1"/>
                </a:solidFill>
              </a:rPr>
              <a:t>/z/family-christmas-dinner-home-big-three-children-celebrating-festive-fireplace-xmas-tree-parent-kids-eating-61300509.jpg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 smtClean="0">
                <a:solidFill>
                  <a:schemeClr val="tx1"/>
                </a:solidFill>
              </a:rPr>
              <a:t>previews.123rf.com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images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pressmaster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pressmaster0812</a:t>
            </a:r>
            <a:r>
              <a:rPr lang="pt-BR" sz="1400" dirty="0" smtClean="0">
                <a:solidFill>
                  <a:schemeClr val="tx1"/>
                </a:solidFill>
              </a:rPr>
              <a:t>/</a:t>
            </a:r>
            <a:r>
              <a:rPr lang="pt-BR" sz="1400" dirty="0" err="1" smtClean="0">
                <a:solidFill>
                  <a:schemeClr val="tx1"/>
                </a:solidFill>
              </a:rPr>
              <a:t>pressmaster081200001</a:t>
            </a:r>
            <a:r>
              <a:rPr lang="pt-BR" sz="1400" dirty="0" smtClean="0">
                <a:solidFill>
                  <a:schemeClr val="tx1"/>
                </a:solidFill>
              </a:rPr>
              <a:t>/3968206-Photo-of-happy-father-giving-Christmas-gifts-to-surprised-sons-on-holiday-eve-Stock-Photo.jpg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assets.atdw-online.com.au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images</a:t>
            </a:r>
            <a:r>
              <a:rPr lang="pt-BR" sz="1400" dirty="0">
                <a:solidFill>
                  <a:schemeClr val="tx1"/>
                </a:solidFill>
              </a:rPr>
              <a:t>/Original__</a:t>
            </a:r>
            <a:r>
              <a:rPr lang="pt-BR" sz="1400" dirty="0" err="1" smtClean="0">
                <a:solidFill>
                  <a:schemeClr val="tx1"/>
                </a:solidFill>
              </a:rPr>
              <a:t>10008377_AY69_Untitled_design_1_o4fqv8z.jpg?rect</a:t>
            </a:r>
            <a:r>
              <a:rPr lang="pt-BR" sz="1400" dirty="0" smtClean="0">
                <a:solidFill>
                  <a:schemeClr val="tx1"/>
                </a:solidFill>
              </a:rPr>
              <a:t>=</a:t>
            </a:r>
            <a:r>
              <a:rPr lang="pt-BR" sz="1400" dirty="0" err="1" smtClean="0">
                <a:solidFill>
                  <a:schemeClr val="tx1"/>
                </a:solidFill>
              </a:rPr>
              <a:t>0,0,2048,1536&amp;w</a:t>
            </a:r>
            <a:r>
              <a:rPr lang="pt-BR" sz="1400" dirty="0" smtClean="0">
                <a:solidFill>
                  <a:schemeClr val="tx1"/>
                </a:solidFill>
              </a:rPr>
              <a:t>=</a:t>
            </a:r>
            <a:r>
              <a:rPr lang="pt-BR" sz="1400" dirty="0" err="1" smtClean="0">
                <a:solidFill>
                  <a:schemeClr val="tx1"/>
                </a:solidFill>
              </a:rPr>
              <a:t>800&amp;h</a:t>
            </a:r>
            <a:r>
              <a:rPr lang="pt-BR" sz="1400" dirty="0" smtClean="0">
                <a:solidFill>
                  <a:schemeClr val="tx1"/>
                </a:solidFill>
              </a:rPr>
              <a:t>=600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Diapositiva</a:t>
            </a:r>
            <a:r>
              <a:rPr lang="pt-BR" sz="1400" dirty="0">
                <a:solidFill>
                  <a:schemeClr val="tx1"/>
                </a:solidFill>
              </a:rPr>
              <a:t> 16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0.s3.envato.com</a:t>
            </a:r>
            <a:r>
              <a:rPr lang="pt-BR" sz="1400" dirty="0">
                <a:solidFill>
                  <a:schemeClr val="tx1"/>
                </a:solidFill>
              </a:rPr>
              <a:t>/files/77681659/</a:t>
            </a:r>
            <a:r>
              <a:rPr lang="pt-BR" sz="1400" dirty="0" err="1">
                <a:solidFill>
                  <a:schemeClr val="tx1"/>
                </a:solidFill>
              </a:rPr>
              <a:t>AS39.jpg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https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pbs.twimg.com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profile_images</a:t>
            </a:r>
            <a:r>
              <a:rPr lang="pt-BR" sz="1400" dirty="0">
                <a:solidFill>
                  <a:schemeClr val="tx1"/>
                </a:solidFill>
              </a:rPr>
              <a:t>/2862008363/</a:t>
            </a:r>
            <a:r>
              <a:rPr lang="pt-BR" sz="1400" dirty="0" err="1">
                <a:solidFill>
                  <a:schemeClr val="tx1"/>
                </a:solidFill>
              </a:rPr>
              <a:t>c704001153f6e191506c4341a611cb38_400x400.jpeg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Diapositiva</a:t>
            </a:r>
            <a:r>
              <a:rPr lang="pt-BR" sz="1400" dirty="0">
                <a:solidFill>
                  <a:schemeClr val="tx1"/>
                </a:solidFill>
              </a:rPr>
              <a:t> 2</a:t>
            </a:r>
            <a:r>
              <a:rPr lang="pt-BR" sz="1400" dirty="0" smtClean="0">
                <a:solidFill>
                  <a:schemeClr val="tx1"/>
                </a:solidFill>
              </a:rPr>
              <a:t>4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2.bp.blogspot.com</a:t>
            </a:r>
            <a:r>
              <a:rPr lang="pt-BR" sz="1400" dirty="0">
                <a:solidFill>
                  <a:schemeClr val="tx1"/>
                </a:solidFill>
              </a:rPr>
              <a:t>/-</a:t>
            </a:r>
            <a:r>
              <a:rPr lang="pt-BR" sz="1400" dirty="0" err="1">
                <a:solidFill>
                  <a:schemeClr val="tx1"/>
                </a:solidFill>
              </a:rPr>
              <a:t>n5l8uBv9IwA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UbQk3MNJlKI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AAAAAAAAAMA</a:t>
            </a:r>
            <a:r>
              <a:rPr lang="pt-BR" sz="1400" dirty="0">
                <a:solidFill>
                  <a:schemeClr val="tx1"/>
                </a:solidFill>
              </a:rPr>
              <a:t>/_</a:t>
            </a:r>
            <a:r>
              <a:rPr lang="pt-BR" sz="1400" dirty="0" err="1">
                <a:solidFill>
                  <a:schemeClr val="tx1"/>
                </a:solidFill>
              </a:rPr>
              <a:t>pTJSSb_sQY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s1600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Kartun+Cewek.png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img04.deviantart.net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fcc6</a:t>
            </a:r>
            <a:r>
              <a:rPr lang="pt-BR" sz="1400" dirty="0">
                <a:solidFill>
                  <a:schemeClr val="tx1"/>
                </a:solidFill>
              </a:rPr>
              <a:t>/i/2015/136/e/9/</a:t>
            </a:r>
            <a:r>
              <a:rPr lang="pt-BR" sz="1400" dirty="0" err="1">
                <a:solidFill>
                  <a:schemeClr val="tx1"/>
                </a:solidFill>
              </a:rPr>
              <a:t>olly_benito_cartoon_vector_by_tekrovergara-d8tjrta.png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Diapositiva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r>
              <a:rPr lang="pt-BR" sz="1400" dirty="0" smtClean="0">
                <a:solidFill>
                  <a:schemeClr val="tx1"/>
                </a:solidFill>
              </a:rPr>
              <a:t>25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cliparts.co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cliparts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5iR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rab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5iRrabE6T.png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Diapositiva</a:t>
            </a:r>
            <a:r>
              <a:rPr lang="pt-BR" sz="1400" dirty="0">
                <a:solidFill>
                  <a:schemeClr val="tx1"/>
                </a:solidFill>
              </a:rPr>
              <a:t> </a:t>
            </a:r>
            <a:r>
              <a:rPr lang="pt-BR" sz="1400" dirty="0" smtClean="0">
                <a:solidFill>
                  <a:schemeClr val="tx1"/>
                </a:solidFill>
              </a:rPr>
              <a:t>26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pre10.deviantart.net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2c6c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th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pre</a:t>
            </a:r>
            <a:r>
              <a:rPr lang="pt-BR" sz="1400" dirty="0">
                <a:solidFill>
                  <a:schemeClr val="tx1"/>
                </a:solidFill>
              </a:rPr>
              <a:t>/i/2015/091/e/4/</a:t>
            </a:r>
            <a:r>
              <a:rPr lang="pt-BR" sz="1400" dirty="0" err="1">
                <a:solidFill>
                  <a:schemeClr val="tx1"/>
                </a:solidFill>
              </a:rPr>
              <a:t>cartoon_selfie_by_fire_topaz-d8o2cdj.png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dirty="0" err="1">
                <a:solidFill>
                  <a:schemeClr val="tx1"/>
                </a:solidFill>
              </a:rPr>
              <a:t>http</a:t>
            </a:r>
            <a:r>
              <a:rPr lang="pt-BR" sz="1400" dirty="0">
                <a:solidFill>
                  <a:schemeClr val="tx1"/>
                </a:solidFill>
              </a:rPr>
              <a:t>://</a:t>
            </a:r>
            <a:r>
              <a:rPr lang="pt-BR" sz="1400" dirty="0" err="1">
                <a:solidFill>
                  <a:schemeClr val="tx1"/>
                </a:solidFill>
              </a:rPr>
              <a:t>www.1designshop.com</a:t>
            </a:r>
            <a:r>
              <a:rPr lang="pt-BR" sz="1400" dirty="0">
                <a:solidFill>
                  <a:schemeClr val="tx1"/>
                </a:solidFill>
              </a:rPr>
              <a:t>/</a:t>
            </a:r>
            <a:r>
              <a:rPr lang="pt-BR" sz="1400" dirty="0" err="1">
                <a:solidFill>
                  <a:schemeClr val="tx1"/>
                </a:solidFill>
              </a:rPr>
              <a:t>wp-content</a:t>
            </a:r>
            <a:r>
              <a:rPr lang="pt-BR" sz="1400" dirty="0">
                <a:solidFill>
                  <a:schemeClr val="tx1"/>
                </a:solidFill>
              </a:rPr>
              <a:t>/uploads/2016/01/</a:t>
            </a:r>
            <a:r>
              <a:rPr lang="pt-BR" sz="1400" dirty="0" err="1">
                <a:solidFill>
                  <a:schemeClr val="tx1"/>
                </a:solidFill>
              </a:rPr>
              <a:t>1dsp</a:t>
            </a:r>
            <a:r>
              <a:rPr lang="pt-BR" sz="1400" dirty="0">
                <a:solidFill>
                  <a:schemeClr val="tx1"/>
                </a:solidFill>
              </a:rPr>
              <a:t>-20160105-business-</a:t>
            </a:r>
            <a:r>
              <a:rPr lang="pt-BR" sz="1400" dirty="0" err="1">
                <a:solidFill>
                  <a:schemeClr val="tx1"/>
                </a:solidFill>
              </a:rPr>
              <a:t>011.png</a:t>
            </a: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 smtClean="0">
              <a:solidFill>
                <a:schemeClr val="tx1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pt-BR" sz="1400" dirty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Inglés 2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99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740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221</TotalTime>
  <Words>3171</Words>
  <Application>Microsoft Office PowerPoint</Application>
  <PresentationFormat>Panorámica</PresentationFormat>
  <Paragraphs>851</Paragraphs>
  <Slides>101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101</vt:i4>
      </vt:variant>
    </vt:vector>
  </HeadingPairs>
  <TitlesOfParts>
    <vt:vector size="109" baseType="lpstr">
      <vt:lpstr>Arial</vt:lpstr>
      <vt:lpstr>Calibri</vt:lpstr>
      <vt:lpstr>Calibri Light</vt:lpstr>
      <vt:lpstr>Tahoma</vt:lpstr>
      <vt:lpstr>Times New Roman</vt:lpstr>
      <vt:lpstr>Wingdings 2</vt:lpstr>
      <vt:lpstr>HDOfficeLightV0</vt:lpstr>
      <vt:lpstr>Retrospección</vt:lpstr>
      <vt:lpstr>Material Didáctico Audiovisual Sólo Visión Proyectables Diapositivas  Inglés 2 Módulo I Bachillerato Universitario 2015</vt:lpstr>
      <vt:lpstr>Inglés 2</vt:lpstr>
      <vt:lpstr>Módulo I</vt:lpstr>
      <vt:lpstr>Competencia Disciplinar</vt:lpstr>
      <vt:lpstr>Competencia Genérica</vt:lpstr>
      <vt:lpstr>Temas</vt:lpstr>
      <vt:lpstr>Simple Present Vs. Present Continuous</vt:lpstr>
      <vt:lpstr>Special Occasions</vt:lpstr>
      <vt:lpstr>Special Occasions</vt:lpstr>
      <vt:lpstr>Describe the activities that you usually do in these occasions.</vt:lpstr>
      <vt:lpstr>Speaking Activity Work with a partner. Draw a chart in your notebook and complete the chart with his/her information.</vt:lpstr>
      <vt:lpstr>Look at the pictures and describe the activities that the people is doing now.</vt:lpstr>
      <vt:lpstr>Look at the pictures and describe the activities that the people is doing now.</vt:lpstr>
      <vt:lpstr>Look at the pictures and describe the activities that the people is doing now.</vt:lpstr>
      <vt:lpstr>Look at the pictures and describe the activities that the people is doing now.</vt:lpstr>
      <vt:lpstr>Simple Present Vs. Present Continuous</vt:lpstr>
      <vt:lpstr>Competencias</vt:lpstr>
      <vt:lpstr>Simple Present</vt:lpstr>
      <vt:lpstr>Present Continuous</vt:lpstr>
      <vt:lpstr>Simple Present vs Present Cotinuous</vt:lpstr>
      <vt:lpstr>Expressions</vt:lpstr>
      <vt:lpstr>Look at the picture and choose the correct answer</vt:lpstr>
      <vt:lpstr>Look at the picture and choose the correct answer</vt:lpstr>
      <vt:lpstr>Fill in the blanks with the present continuous or the simple present of the verb in brackets. </vt:lpstr>
      <vt:lpstr>Fill in the blanks with the present continuous or the simple present of the verb in brackets. </vt:lpstr>
      <vt:lpstr>Simple Present or Present Continuous</vt:lpstr>
      <vt:lpstr>Simple Present Review</vt:lpstr>
      <vt:lpstr>Competencias</vt:lpstr>
      <vt:lpstr>Instructions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Exercise Complete the chart with your everyday activities.</vt:lpstr>
      <vt:lpstr>Use of English (Grammar)</vt:lpstr>
      <vt:lpstr>Simple Present Statements</vt:lpstr>
      <vt:lpstr>Exercise Complete the sentences with the correct verb form.</vt:lpstr>
      <vt:lpstr>Exercise Answer the questions about you.</vt:lpstr>
      <vt:lpstr>Exercise: Ask two classmates the questions and complete the chart.</vt:lpstr>
      <vt:lpstr>Adverbs of frequency</vt:lpstr>
      <vt:lpstr>Adverbs of frequency</vt:lpstr>
      <vt:lpstr>Adverbs of frequency</vt:lpstr>
      <vt:lpstr>How often do you…?</vt:lpstr>
      <vt:lpstr>Making Questions</vt:lpstr>
      <vt:lpstr>Present Continuous Review</vt:lpstr>
      <vt:lpstr>Competencias</vt:lpstr>
      <vt:lpstr>Present Continuous</vt:lpstr>
      <vt:lpstr>SPEAKING ACTIVITY  Look at the following pictures and describe what’s happening.  Use Present Continuous</vt:lpstr>
      <vt:lpstr>What is happening in the picture?</vt:lpstr>
      <vt:lpstr>What is happening in the picture?</vt:lpstr>
      <vt:lpstr>What is happening in the picture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What is happening in the picture?</vt:lpstr>
      <vt:lpstr>There some expressions that we use in Present Continuous</vt:lpstr>
      <vt:lpstr>And you…</vt:lpstr>
      <vt:lpstr>Don’t forget…</vt:lpstr>
      <vt:lpstr>Exercise: Choose the correct verb to complete the sentence.</vt:lpstr>
      <vt:lpstr>Exercise: Fill in the blanks with the verbs in brackets.</vt:lpstr>
      <vt:lpstr>Presentación de PowerPoint</vt:lpstr>
      <vt:lpstr>Referencias</vt:lpstr>
      <vt:lpstr>Referencias Imágenes</vt:lpstr>
      <vt:lpstr>Referencias Imágenes</vt:lpstr>
      <vt:lpstr>Referencias Imágenes</vt:lpstr>
      <vt:lpstr>Referencias Imágenes</vt:lpstr>
    </vt:vector>
  </TitlesOfParts>
  <Company>Laptop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Didáctico Audiovisual Sólo Visión Proyectables Diapositivas  Inglés A2 Módulo II Bachillerato Universitario 2010</dc:title>
  <dc:creator>C Mtz A</dc:creator>
  <cp:lastModifiedBy>C Mtz A</cp:lastModifiedBy>
  <cp:revision>58</cp:revision>
  <dcterms:created xsi:type="dcterms:W3CDTF">2016-10-12T15:51:23Z</dcterms:created>
  <dcterms:modified xsi:type="dcterms:W3CDTF">2016-10-12T20:26:06Z</dcterms:modified>
</cp:coreProperties>
</file>