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48"/>
  </p:notesMasterIdLst>
  <p:handoutMasterIdLst>
    <p:handoutMasterId r:id="rId49"/>
  </p:handoutMasterIdLst>
  <p:sldIdLst>
    <p:sldId id="798" r:id="rId2"/>
    <p:sldId id="799" r:id="rId3"/>
    <p:sldId id="800" r:id="rId4"/>
    <p:sldId id="801" r:id="rId5"/>
    <p:sldId id="802" r:id="rId6"/>
    <p:sldId id="803" r:id="rId7"/>
    <p:sldId id="706" r:id="rId8"/>
    <p:sldId id="682" r:id="rId9"/>
    <p:sldId id="754" r:id="rId10"/>
    <p:sldId id="715" r:id="rId11"/>
    <p:sldId id="716" r:id="rId12"/>
    <p:sldId id="717" r:id="rId13"/>
    <p:sldId id="718" r:id="rId14"/>
    <p:sldId id="719" r:id="rId15"/>
    <p:sldId id="805" r:id="rId16"/>
    <p:sldId id="806" r:id="rId17"/>
    <p:sldId id="807" r:id="rId18"/>
    <p:sldId id="808" r:id="rId19"/>
    <p:sldId id="809" r:id="rId20"/>
    <p:sldId id="810" r:id="rId21"/>
    <p:sldId id="721" r:id="rId22"/>
    <p:sldId id="722" r:id="rId23"/>
    <p:sldId id="723" r:id="rId24"/>
    <p:sldId id="691" r:id="rId25"/>
    <p:sldId id="725" r:id="rId26"/>
    <p:sldId id="727" r:id="rId27"/>
    <p:sldId id="728" r:id="rId28"/>
    <p:sldId id="811" r:id="rId29"/>
    <p:sldId id="812" r:id="rId30"/>
    <p:sldId id="813" r:id="rId31"/>
    <p:sldId id="814" r:id="rId32"/>
    <p:sldId id="731" r:id="rId33"/>
    <p:sldId id="732" r:id="rId34"/>
    <p:sldId id="760" r:id="rId35"/>
    <p:sldId id="791" r:id="rId36"/>
    <p:sldId id="759" r:id="rId37"/>
    <p:sldId id="762" r:id="rId38"/>
    <p:sldId id="790" r:id="rId39"/>
    <p:sldId id="767" r:id="rId40"/>
    <p:sldId id="766" r:id="rId41"/>
    <p:sldId id="763" r:id="rId42"/>
    <p:sldId id="774" r:id="rId43"/>
    <p:sldId id="816" r:id="rId44"/>
    <p:sldId id="817" r:id="rId45"/>
    <p:sldId id="804" r:id="rId46"/>
    <p:sldId id="815" r:id="rId47"/>
  </p:sldIdLst>
  <p:sldSz cx="9144000" cy="6858000" type="screen4x3"/>
  <p:notesSz cx="7315200" cy="9601200"/>
  <p:defaultTextStyle>
    <a:defPPr>
      <a:defRPr lang="es-P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FF9900"/>
    <a:srgbClr val="C0C0C0"/>
    <a:srgbClr val="990000"/>
    <a:srgbClr val="FF3300"/>
    <a:srgbClr val="FF6600"/>
    <a:srgbClr val="FFFF99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00" autoAdjust="0"/>
    <p:restoredTop sz="86300" autoAdjust="0"/>
  </p:normalViewPr>
  <p:slideViewPr>
    <p:cSldViewPr>
      <p:cViewPr varScale="1">
        <p:scale>
          <a:sx n="64" d="100"/>
          <a:sy n="64" d="100"/>
        </p:scale>
        <p:origin x="924" y="96"/>
      </p:cViewPr>
      <p:guideLst>
        <p:guide orient="horz" pos="1706"/>
        <p:guide pos="2880"/>
      </p:guideLst>
    </p:cSldViewPr>
  </p:slideViewPr>
  <p:outlineViewPr>
    <p:cViewPr>
      <p:scale>
        <a:sx n="20" d="100"/>
        <a:sy n="20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196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13" Type="http://schemas.openxmlformats.org/officeDocument/2006/relationships/slide" Target="slides/slide26.xml"/><Relationship Id="rId18" Type="http://schemas.openxmlformats.org/officeDocument/2006/relationships/slide" Target="slides/slide31.xml"/><Relationship Id="rId3" Type="http://schemas.openxmlformats.org/officeDocument/2006/relationships/slide" Target="slides/slide10.xml"/><Relationship Id="rId21" Type="http://schemas.openxmlformats.org/officeDocument/2006/relationships/slide" Target="slides/slide35.xml"/><Relationship Id="rId7" Type="http://schemas.openxmlformats.org/officeDocument/2006/relationships/slide" Target="slides/slide14.xml"/><Relationship Id="rId12" Type="http://schemas.openxmlformats.org/officeDocument/2006/relationships/slide" Target="slides/slide25.xml"/><Relationship Id="rId17" Type="http://schemas.openxmlformats.org/officeDocument/2006/relationships/slide" Target="slides/slide30.xml"/><Relationship Id="rId2" Type="http://schemas.openxmlformats.org/officeDocument/2006/relationships/slide" Target="slides/slide9.xml"/><Relationship Id="rId16" Type="http://schemas.openxmlformats.org/officeDocument/2006/relationships/slide" Target="slides/slide29.xml"/><Relationship Id="rId20" Type="http://schemas.openxmlformats.org/officeDocument/2006/relationships/slide" Target="slides/slide34.xml"/><Relationship Id="rId1" Type="http://schemas.openxmlformats.org/officeDocument/2006/relationships/slide" Target="slides/slide8.xml"/><Relationship Id="rId6" Type="http://schemas.openxmlformats.org/officeDocument/2006/relationships/slide" Target="slides/slide13.xml"/><Relationship Id="rId11" Type="http://schemas.openxmlformats.org/officeDocument/2006/relationships/slide" Target="slides/slide24.xml"/><Relationship Id="rId5" Type="http://schemas.openxmlformats.org/officeDocument/2006/relationships/slide" Target="slides/slide12.xml"/><Relationship Id="rId15" Type="http://schemas.openxmlformats.org/officeDocument/2006/relationships/slide" Target="slides/slide28.xml"/><Relationship Id="rId23" Type="http://schemas.openxmlformats.org/officeDocument/2006/relationships/slide" Target="slides/slide39.xml"/><Relationship Id="rId10" Type="http://schemas.openxmlformats.org/officeDocument/2006/relationships/slide" Target="slides/slide23.xml"/><Relationship Id="rId19" Type="http://schemas.openxmlformats.org/officeDocument/2006/relationships/slide" Target="slides/slide33.xml"/><Relationship Id="rId4" Type="http://schemas.openxmlformats.org/officeDocument/2006/relationships/slide" Target="slides/slide11.xml"/><Relationship Id="rId9" Type="http://schemas.openxmlformats.org/officeDocument/2006/relationships/slide" Target="slides/slide22.xml"/><Relationship Id="rId14" Type="http://schemas.openxmlformats.org/officeDocument/2006/relationships/slide" Target="slides/slide27.xml"/><Relationship Id="rId22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F7E0E-8B5C-4AAE-AE22-5F6CC8D0C019}" type="doc">
      <dgm:prSet loTypeId="urn:microsoft.com/office/officeart/2005/8/layout/vList5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7F20A83D-5BA1-4301-940C-93EB70AF51CA}">
      <dgm:prSet phldrT="[Texto]"/>
      <dgm:spPr/>
      <dgm:t>
        <a:bodyPr/>
        <a:lstStyle/>
        <a:p>
          <a:r>
            <a:rPr lang="es-MX" dirty="0" smtClean="0"/>
            <a:t>Introducción</a:t>
          </a:r>
          <a:endParaRPr lang="es-ES" dirty="0"/>
        </a:p>
      </dgm:t>
    </dgm:pt>
    <dgm:pt modelId="{6C3A270C-45DE-4C13-87EF-0D9E85A94FFD}" type="parTrans" cxnId="{AEE52258-3E9A-40CF-8D8D-3EC74D4A9813}">
      <dgm:prSet/>
      <dgm:spPr/>
      <dgm:t>
        <a:bodyPr/>
        <a:lstStyle/>
        <a:p>
          <a:endParaRPr lang="es-ES"/>
        </a:p>
      </dgm:t>
    </dgm:pt>
    <dgm:pt modelId="{E8E64046-3BDB-44BA-A8A5-6217C1BFDF07}" type="sibTrans" cxnId="{AEE52258-3E9A-40CF-8D8D-3EC74D4A9813}">
      <dgm:prSet/>
      <dgm:spPr/>
      <dgm:t>
        <a:bodyPr/>
        <a:lstStyle/>
        <a:p>
          <a:endParaRPr lang="es-ES"/>
        </a:p>
      </dgm:t>
    </dgm:pt>
    <dgm:pt modelId="{3A21BFC7-CD89-4B9B-850D-FA1520A42B09}">
      <dgm:prSet custT="1"/>
      <dgm:spPr/>
      <dgm:t>
        <a:bodyPr/>
        <a:lstStyle/>
        <a:p>
          <a:r>
            <a:rPr lang="es-ES" sz="1600" dirty="0" smtClean="0"/>
            <a:t>Sistemas Basados en Conocimiento </a:t>
          </a:r>
          <a:endParaRPr lang="es-ES" sz="1600" dirty="0"/>
        </a:p>
      </dgm:t>
    </dgm:pt>
    <dgm:pt modelId="{8D1D0815-4E60-45C1-9244-EBC117560C4F}" type="parTrans" cxnId="{B4446175-9842-4B27-A341-CBF95DF28615}">
      <dgm:prSet/>
      <dgm:spPr/>
      <dgm:t>
        <a:bodyPr/>
        <a:lstStyle/>
        <a:p>
          <a:endParaRPr lang="es-ES"/>
        </a:p>
      </dgm:t>
    </dgm:pt>
    <dgm:pt modelId="{AB078A89-3963-4889-8ADF-2C7C78F3D7E0}" type="sibTrans" cxnId="{B4446175-9842-4B27-A341-CBF95DF28615}">
      <dgm:prSet/>
      <dgm:spPr/>
      <dgm:t>
        <a:bodyPr/>
        <a:lstStyle/>
        <a:p>
          <a:endParaRPr lang="es-ES"/>
        </a:p>
      </dgm:t>
    </dgm:pt>
    <dgm:pt modelId="{9DEF451F-4DD1-4DF1-A0C6-81680E7E943B}">
      <dgm:prSet custT="1"/>
      <dgm:spPr/>
      <dgm:t>
        <a:bodyPr/>
        <a:lstStyle/>
        <a:p>
          <a:r>
            <a:rPr lang="es-ES" sz="1600" dirty="0" smtClean="0"/>
            <a:t>Representación del Conocimiento</a:t>
          </a:r>
          <a:endParaRPr lang="es-ES" sz="1600" dirty="0"/>
        </a:p>
      </dgm:t>
    </dgm:pt>
    <dgm:pt modelId="{D604BF47-2FCD-424A-933B-B8F46322909A}" type="parTrans" cxnId="{9116B3FE-54D5-4AA5-8639-AA0859CFD530}">
      <dgm:prSet/>
      <dgm:spPr/>
      <dgm:t>
        <a:bodyPr/>
        <a:lstStyle/>
        <a:p>
          <a:endParaRPr lang="es-ES"/>
        </a:p>
      </dgm:t>
    </dgm:pt>
    <dgm:pt modelId="{5AA97AC6-301A-4BC7-BD5F-3E1BB67C1EE4}" type="sibTrans" cxnId="{9116B3FE-54D5-4AA5-8639-AA0859CFD530}">
      <dgm:prSet/>
      <dgm:spPr/>
      <dgm:t>
        <a:bodyPr/>
        <a:lstStyle/>
        <a:p>
          <a:endParaRPr lang="es-ES"/>
        </a:p>
      </dgm:t>
    </dgm:pt>
    <dgm:pt modelId="{BCA95A3F-8AA6-4B69-8C3A-277A0917FB48}">
      <dgm:prSet/>
      <dgm:spPr/>
      <dgm:t>
        <a:bodyPr/>
        <a:lstStyle/>
        <a:p>
          <a:r>
            <a:rPr lang="es-ES" dirty="0" smtClean="0"/>
            <a:t>Conjuntos Difusos </a:t>
          </a:r>
          <a:endParaRPr lang="es-ES" dirty="0"/>
        </a:p>
      </dgm:t>
    </dgm:pt>
    <dgm:pt modelId="{53A01696-8F2A-47C0-ADAC-9DFD11BEAE71}" type="parTrans" cxnId="{524EBA89-0596-4725-8F0C-1F52416B3CFC}">
      <dgm:prSet/>
      <dgm:spPr/>
      <dgm:t>
        <a:bodyPr/>
        <a:lstStyle/>
        <a:p>
          <a:endParaRPr lang="es-ES"/>
        </a:p>
      </dgm:t>
    </dgm:pt>
    <dgm:pt modelId="{308B31DA-0748-426D-8035-A3117B27209B}" type="sibTrans" cxnId="{524EBA89-0596-4725-8F0C-1F52416B3CFC}">
      <dgm:prSet/>
      <dgm:spPr/>
      <dgm:t>
        <a:bodyPr/>
        <a:lstStyle/>
        <a:p>
          <a:endParaRPr lang="es-ES"/>
        </a:p>
      </dgm:t>
    </dgm:pt>
    <dgm:pt modelId="{D657AB2C-A931-4C0C-9F60-C4E4DCC0F7D4}">
      <dgm:prSet custT="1"/>
      <dgm:spPr/>
      <dgm:t>
        <a:bodyPr/>
        <a:lstStyle/>
        <a:p>
          <a:r>
            <a:rPr lang="es-ES" sz="1200" dirty="0" smtClean="0"/>
            <a:t>Conjuntos Clásicos</a:t>
          </a:r>
          <a:endParaRPr lang="es-ES" sz="1200" dirty="0"/>
        </a:p>
      </dgm:t>
    </dgm:pt>
    <dgm:pt modelId="{7D8525D4-7310-4078-9788-8D62C78797B9}" type="parTrans" cxnId="{2A3A26BB-B57A-4578-9D9F-2503E9EADE5A}">
      <dgm:prSet/>
      <dgm:spPr/>
      <dgm:t>
        <a:bodyPr/>
        <a:lstStyle/>
        <a:p>
          <a:endParaRPr lang="es-ES"/>
        </a:p>
      </dgm:t>
    </dgm:pt>
    <dgm:pt modelId="{521107BE-CFD5-46A4-9D42-C66D1737E5A8}" type="sibTrans" cxnId="{2A3A26BB-B57A-4578-9D9F-2503E9EADE5A}">
      <dgm:prSet/>
      <dgm:spPr/>
      <dgm:t>
        <a:bodyPr/>
        <a:lstStyle/>
        <a:p>
          <a:endParaRPr lang="es-ES"/>
        </a:p>
      </dgm:t>
    </dgm:pt>
    <dgm:pt modelId="{863F5125-9538-43EB-A486-DD81F285F1AF}">
      <dgm:prSet custT="1"/>
      <dgm:spPr/>
      <dgm:t>
        <a:bodyPr/>
        <a:lstStyle/>
        <a:p>
          <a:r>
            <a:rPr lang="es-ES" sz="1200" dirty="0" smtClean="0"/>
            <a:t>Conjuntos Difusos</a:t>
          </a:r>
          <a:endParaRPr lang="es-ES" sz="1200" dirty="0"/>
        </a:p>
      </dgm:t>
    </dgm:pt>
    <dgm:pt modelId="{2B11E8E0-8089-4F3F-979B-FA890A52A58D}" type="parTrans" cxnId="{57C3AA06-8118-4BDC-A939-F28EAD79D604}">
      <dgm:prSet/>
      <dgm:spPr/>
      <dgm:t>
        <a:bodyPr/>
        <a:lstStyle/>
        <a:p>
          <a:endParaRPr lang="es-ES"/>
        </a:p>
      </dgm:t>
    </dgm:pt>
    <dgm:pt modelId="{2D111D19-0BD6-400F-AEE3-16681787BD42}" type="sibTrans" cxnId="{57C3AA06-8118-4BDC-A939-F28EAD79D604}">
      <dgm:prSet/>
      <dgm:spPr/>
      <dgm:t>
        <a:bodyPr/>
        <a:lstStyle/>
        <a:p>
          <a:endParaRPr lang="es-ES"/>
        </a:p>
      </dgm:t>
    </dgm:pt>
    <dgm:pt modelId="{CC5F35F0-6471-401C-9762-043A2149D992}">
      <dgm:prSet custT="1"/>
      <dgm:spPr/>
      <dgm:t>
        <a:bodyPr/>
        <a:lstStyle/>
        <a:p>
          <a:r>
            <a:rPr lang="es-ES" sz="1200" dirty="0" smtClean="0"/>
            <a:t>Propiedades de los Conjuntos Difusos</a:t>
          </a:r>
          <a:endParaRPr lang="es-ES" sz="1200" dirty="0"/>
        </a:p>
      </dgm:t>
    </dgm:pt>
    <dgm:pt modelId="{F9900723-391A-46BA-97B8-925425656EBC}" type="parTrans" cxnId="{71546147-F8A8-4540-A351-D55004519FAE}">
      <dgm:prSet/>
      <dgm:spPr/>
      <dgm:t>
        <a:bodyPr/>
        <a:lstStyle/>
        <a:p>
          <a:endParaRPr lang="es-ES"/>
        </a:p>
      </dgm:t>
    </dgm:pt>
    <dgm:pt modelId="{D0CD24D7-BD5D-4279-B9CF-87A93895761D}" type="sibTrans" cxnId="{71546147-F8A8-4540-A351-D55004519FAE}">
      <dgm:prSet/>
      <dgm:spPr/>
      <dgm:t>
        <a:bodyPr/>
        <a:lstStyle/>
        <a:p>
          <a:endParaRPr lang="es-ES"/>
        </a:p>
      </dgm:t>
    </dgm:pt>
    <dgm:pt modelId="{F56EB9AA-137C-4FF2-87D8-223CC5D5A707}">
      <dgm:prSet custT="1"/>
      <dgm:spPr/>
      <dgm:t>
        <a:bodyPr/>
        <a:lstStyle/>
        <a:p>
          <a:r>
            <a:rPr lang="es-ES" sz="1200" dirty="0" smtClean="0"/>
            <a:t>Operaciones con conjuntos difusos</a:t>
          </a:r>
          <a:endParaRPr lang="es-ES" sz="1200" dirty="0"/>
        </a:p>
      </dgm:t>
    </dgm:pt>
    <dgm:pt modelId="{1FD23A33-DFDF-4E0E-88F5-9BD764DE1982}" type="parTrans" cxnId="{EF31991F-3134-4DEE-8F89-DCB9812E590B}">
      <dgm:prSet/>
      <dgm:spPr/>
      <dgm:t>
        <a:bodyPr/>
        <a:lstStyle/>
        <a:p>
          <a:endParaRPr lang="es-ES"/>
        </a:p>
      </dgm:t>
    </dgm:pt>
    <dgm:pt modelId="{E152D8A1-61AA-4801-BF54-78BF7FC554BA}" type="sibTrans" cxnId="{EF31991F-3134-4DEE-8F89-DCB9812E590B}">
      <dgm:prSet/>
      <dgm:spPr/>
      <dgm:t>
        <a:bodyPr/>
        <a:lstStyle/>
        <a:p>
          <a:endParaRPr lang="es-ES"/>
        </a:p>
      </dgm:t>
    </dgm:pt>
    <dgm:pt modelId="{2557CC39-53B6-4CE9-A792-72AF4C7C85E9}">
      <dgm:prSet/>
      <dgm:spPr/>
      <dgm:t>
        <a:bodyPr/>
        <a:lstStyle/>
        <a:p>
          <a:r>
            <a:rPr lang="es-ES" dirty="0" smtClean="0"/>
            <a:t> Relaciones Difusas</a:t>
          </a:r>
          <a:endParaRPr lang="es-ES" dirty="0"/>
        </a:p>
      </dgm:t>
    </dgm:pt>
    <dgm:pt modelId="{4E38153A-F48D-419E-9353-917CEAD463B6}" type="parTrans" cxnId="{6FD5B972-F9D0-4376-8900-580BB41D7FE9}">
      <dgm:prSet/>
      <dgm:spPr/>
      <dgm:t>
        <a:bodyPr/>
        <a:lstStyle/>
        <a:p>
          <a:endParaRPr lang="es-ES"/>
        </a:p>
      </dgm:t>
    </dgm:pt>
    <dgm:pt modelId="{5E1B3BDF-A25E-4787-BD74-7273DCAF86A8}" type="sibTrans" cxnId="{6FD5B972-F9D0-4376-8900-580BB41D7FE9}">
      <dgm:prSet/>
      <dgm:spPr/>
      <dgm:t>
        <a:bodyPr/>
        <a:lstStyle/>
        <a:p>
          <a:endParaRPr lang="es-ES"/>
        </a:p>
      </dgm:t>
    </dgm:pt>
    <dgm:pt modelId="{DA7075EF-DF3E-4C71-B2A0-92C1B61D4FDE}">
      <dgm:prSet custT="1"/>
      <dgm:spPr/>
      <dgm:t>
        <a:bodyPr/>
        <a:lstStyle/>
        <a:p>
          <a:r>
            <a:rPr lang="es-ES" sz="1600" dirty="0" smtClean="0"/>
            <a:t>Relaciones Clásicas </a:t>
          </a:r>
          <a:endParaRPr lang="es-ES" sz="1600" dirty="0"/>
        </a:p>
      </dgm:t>
    </dgm:pt>
    <dgm:pt modelId="{2F5685D4-67F7-44A1-B2C1-8DA6EA0B3309}" type="parTrans" cxnId="{72D7B372-08FF-495B-A53D-6262768D4DC2}">
      <dgm:prSet/>
      <dgm:spPr/>
      <dgm:t>
        <a:bodyPr/>
        <a:lstStyle/>
        <a:p>
          <a:endParaRPr lang="es-ES"/>
        </a:p>
      </dgm:t>
    </dgm:pt>
    <dgm:pt modelId="{A5BAE8E7-D20F-4F2B-937E-93C262A72AE8}" type="sibTrans" cxnId="{72D7B372-08FF-495B-A53D-6262768D4DC2}">
      <dgm:prSet/>
      <dgm:spPr/>
      <dgm:t>
        <a:bodyPr/>
        <a:lstStyle/>
        <a:p>
          <a:endParaRPr lang="es-ES"/>
        </a:p>
      </dgm:t>
    </dgm:pt>
    <dgm:pt modelId="{C154DCCA-2111-4D91-A7D7-A4BD515AAA7B}">
      <dgm:prSet custT="1"/>
      <dgm:spPr/>
      <dgm:t>
        <a:bodyPr/>
        <a:lstStyle/>
        <a:p>
          <a:r>
            <a:rPr lang="es-ES" sz="1600" dirty="0" smtClean="0"/>
            <a:t> Relaciones Difusas</a:t>
          </a:r>
          <a:endParaRPr lang="es-ES" sz="1600" dirty="0"/>
        </a:p>
      </dgm:t>
    </dgm:pt>
    <dgm:pt modelId="{61ADFA18-CA3C-4653-BC64-55DC19A5398E}" type="parTrans" cxnId="{7354E38A-50D2-4182-9E48-747A799E0C0C}">
      <dgm:prSet/>
      <dgm:spPr/>
      <dgm:t>
        <a:bodyPr/>
        <a:lstStyle/>
        <a:p>
          <a:endParaRPr lang="es-ES"/>
        </a:p>
      </dgm:t>
    </dgm:pt>
    <dgm:pt modelId="{9B7300B5-9DAD-48DB-84D0-CBA3133471CA}" type="sibTrans" cxnId="{7354E38A-50D2-4182-9E48-747A799E0C0C}">
      <dgm:prSet/>
      <dgm:spPr/>
      <dgm:t>
        <a:bodyPr/>
        <a:lstStyle/>
        <a:p>
          <a:endParaRPr lang="es-ES"/>
        </a:p>
      </dgm:t>
    </dgm:pt>
    <dgm:pt modelId="{7C710F9A-E60B-4738-AA63-5C30CE9EFF0F}">
      <dgm:prSet custT="1"/>
      <dgm:spPr/>
      <dgm:t>
        <a:bodyPr/>
        <a:lstStyle/>
        <a:p>
          <a:r>
            <a:rPr lang="es-ES" sz="1600" dirty="0" smtClean="0"/>
            <a:t>Operaciones sobre relaciones difusas </a:t>
          </a:r>
          <a:endParaRPr lang="es-ES" sz="1600" dirty="0"/>
        </a:p>
      </dgm:t>
    </dgm:pt>
    <dgm:pt modelId="{577BA4ED-30C1-44D7-8C12-65E158A58FF2}" type="parTrans" cxnId="{92F9BD86-7209-4B70-9CF0-AF975A8F1AE8}">
      <dgm:prSet/>
      <dgm:spPr/>
      <dgm:t>
        <a:bodyPr/>
        <a:lstStyle/>
        <a:p>
          <a:endParaRPr lang="es-ES"/>
        </a:p>
      </dgm:t>
    </dgm:pt>
    <dgm:pt modelId="{1806D6AA-8214-4536-B83A-3C0D3AE33709}" type="sibTrans" cxnId="{92F9BD86-7209-4B70-9CF0-AF975A8F1AE8}">
      <dgm:prSet/>
      <dgm:spPr/>
      <dgm:t>
        <a:bodyPr/>
        <a:lstStyle/>
        <a:p>
          <a:endParaRPr lang="es-ES"/>
        </a:p>
      </dgm:t>
    </dgm:pt>
    <dgm:pt modelId="{EA21D0F4-26DD-4595-9DD7-F07B0D5A6444}">
      <dgm:prSet/>
      <dgm:spPr/>
      <dgm:t>
        <a:bodyPr/>
        <a:lstStyle/>
        <a:p>
          <a:r>
            <a:rPr lang="es-ES" dirty="0" smtClean="0"/>
            <a:t> Razonamiento </a:t>
          </a:r>
          <a:r>
            <a:rPr lang="es-ES" dirty="0" smtClean="0"/>
            <a:t>Aproximado</a:t>
          </a:r>
          <a:endParaRPr lang="es-ES" dirty="0"/>
        </a:p>
      </dgm:t>
    </dgm:pt>
    <dgm:pt modelId="{D9A57BEC-02FB-4060-BAC6-B31DB98FE387}" type="parTrans" cxnId="{59E37D61-A914-4B60-8D9D-A821AAEF6D19}">
      <dgm:prSet/>
      <dgm:spPr/>
      <dgm:t>
        <a:bodyPr/>
        <a:lstStyle/>
        <a:p>
          <a:endParaRPr lang="es-ES"/>
        </a:p>
      </dgm:t>
    </dgm:pt>
    <dgm:pt modelId="{9515968E-BFC5-460E-ABA2-4B8D7EDE9ABE}" type="sibTrans" cxnId="{59E37D61-A914-4B60-8D9D-A821AAEF6D19}">
      <dgm:prSet/>
      <dgm:spPr/>
      <dgm:t>
        <a:bodyPr/>
        <a:lstStyle/>
        <a:p>
          <a:endParaRPr lang="es-ES"/>
        </a:p>
      </dgm:t>
    </dgm:pt>
    <dgm:pt modelId="{8132C1AB-F1EB-45B8-A688-0E94C9FABF99}">
      <dgm:prSet custT="1"/>
      <dgm:spPr/>
      <dgm:t>
        <a:bodyPr/>
        <a:lstStyle/>
        <a:p>
          <a:r>
            <a:rPr lang="es-ES" sz="1200" dirty="0" smtClean="0"/>
            <a:t>Reglas si-entonces</a:t>
          </a:r>
          <a:endParaRPr lang="es-ES" sz="1200" dirty="0"/>
        </a:p>
      </dgm:t>
    </dgm:pt>
    <dgm:pt modelId="{4DDC4D7C-52BB-41A4-B52A-2892A619CC0B}" type="parTrans" cxnId="{44DF81C2-F426-4D7E-BAF3-7CAE0823C0D8}">
      <dgm:prSet/>
      <dgm:spPr/>
      <dgm:t>
        <a:bodyPr/>
        <a:lstStyle/>
        <a:p>
          <a:endParaRPr lang="es-ES"/>
        </a:p>
      </dgm:t>
    </dgm:pt>
    <dgm:pt modelId="{F4EF4625-52AE-4DBD-807C-521842C36D6F}" type="sibTrans" cxnId="{44DF81C2-F426-4D7E-BAF3-7CAE0823C0D8}">
      <dgm:prSet/>
      <dgm:spPr/>
      <dgm:t>
        <a:bodyPr/>
        <a:lstStyle/>
        <a:p>
          <a:endParaRPr lang="es-ES"/>
        </a:p>
      </dgm:t>
    </dgm:pt>
    <dgm:pt modelId="{0E38B012-EE92-449B-999D-D8AB18B14E94}">
      <dgm:prSet custT="1"/>
      <dgm:spPr/>
      <dgm:t>
        <a:bodyPr/>
        <a:lstStyle/>
        <a:p>
          <a:r>
            <a:rPr lang="es-ES" sz="1200" dirty="0" smtClean="0"/>
            <a:t>Implicaciones</a:t>
          </a:r>
          <a:endParaRPr lang="es-ES" sz="1200" dirty="0"/>
        </a:p>
      </dgm:t>
    </dgm:pt>
    <dgm:pt modelId="{F3BF31B4-D44C-456C-8675-9E1BBDAE76F8}" type="parTrans" cxnId="{E10BC4AF-3E63-4701-8F76-D33A717921C3}">
      <dgm:prSet/>
      <dgm:spPr/>
      <dgm:t>
        <a:bodyPr/>
        <a:lstStyle/>
        <a:p>
          <a:endParaRPr lang="es-ES"/>
        </a:p>
      </dgm:t>
    </dgm:pt>
    <dgm:pt modelId="{B469A961-BC26-4F80-AF3A-3A5E1080F88C}" type="sibTrans" cxnId="{E10BC4AF-3E63-4701-8F76-D33A717921C3}">
      <dgm:prSet/>
      <dgm:spPr/>
      <dgm:t>
        <a:bodyPr/>
        <a:lstStyle/>
        <a:p>
          <a:endParaRPr lang="es-ES"/>
        </a:p>
      </dgm:t>
    </dgm:pt>
    <dgm:pt modelId="{48F38AC6-4218-4A48-B7B1-A76223F401B2}">
      <dgm:prSet/>
      <dgm:spPr/>
      <dgm:t>
        <a:bodyPr/>
        <a:lstStyle/>
        <a:p>
          <a:r>
            <a:rPr lang="es-ES" dirty="0" smtClean="0"/>
            <a:t> </a:t>
          </a:r>
          <a:r>
            <a:rPr lang="es-ES" dirty="0" smtClean="0"/>
            <a:t>Sistema Difuso</a:t>
          </a:r>
          <a:endParaRPr lang="es-ES" dirty="0"/>
        </a:p>
      </dgm:t>
    </dgm:pt>
    <dgm:pt modelId="{77F3FB10-DED8-4E92-894F-9DBF1FD3805E}" type="parTrans" cxnId="{F23646B5-ACF1-41B4-BAAF-9E868B876706}">
      <dgm:prSet/>
      <dgm:spPr/>
      <dgm:t>
        <a:bodyPr/>
        <a:lstStyle/>
        <a:p>
          <a:endParaRPr lang="es-ES"/>
        </a:p>
      </dgm:t>
    </dgm:pt>
    <dgm:pt modelId="{BC2685BC-9DFA-43A2-A7C7-6B2214445D45}" type="sibTrans" cxnId="{F23646B5-ACF1-41B4-BAAF-9E868B876706}">
      <dgm:prSet/>
      <dgm:spPr/>
      <dgm:t>
        <a:bodyPr/>
        <a:lstStyle/>
        <a:p>
          <a:endParaRPr lang="es-ES"/>
        </a:p>
      </dgm:t>
    </dgm:pt>
    <dgm:pt modelId="{F2FAD656-686D-40D7-B564-A059356A03F9}">
      <dgm:prSet custT="1"/>
      <dgm:spPr/>
      <dgm:t>
        <a:bodyPr/>
        <a:lstStyle/>
        <a:p>
          <a:r>
            <a:rPr lang="es-ES" sz="1400" dirty="0" err="1" smtClean="0"/>
            <a:t>Fuzzificación</a:t>
          </a:r>
          <a:endParaRPr lang="es-ES" sz="1400" dirty="0"/>
        </a:p>
      </dgm:t>
    </dgm:pt>
    <dgm:pt modelId="{9577B192-04A0-4F64-B446-BA70DD0CA112}" type="parTrans" cxnId="{08B9BD36-7E98-41BA-9C4E-9C99E151042C}">
      <dgm:prSet/>
      <dgm:spPr/>
      <dgm:t>
        <a:bodyPr/>
        <a:lstStyle/>
        <a:p>
          <a:endParaRPr lang="es-ES"/>
        </a:p>
      </dgm:t>
    </dgm:pt>
    <dgm:pt modelId="{A48E1DFF-A285-4B85-8B8E-39BE68A7047D}" type="sibTrans" cxnId="{08B9BD36-7E98-41BA-9C4E-9C99E151042C}">
      <dgm:prSet/>
      <dgm:spPr/>
      <dgm:t>
        <a:bodyPr/>
        <a:lstStyle/>
        <a:p>
          <a:endParaRPr lang="es-ES"/>
        </a:p>
      </dgm:t>
    </dgm:pt>
    <dgm:pt modelId="{6DE3EC1D-AE5D-4688-9F89-F4DD83F2E9D9}">
      <dgm:prSet custT="1"/>
      <dgm:spPr/>
      <dgm:t>
        <a:bodyPr/>
        <a:lstStyle/>
        <a:p>
          <a:r>
            <a:rPr lang="es-ES" sz="1400" dirty="0" smtClean="0"/>
            <a:t>Base de conocimiento </a:t>
          </a:r>
          <a:endParaRPr lang="es-ES" sz="1400" dirty="0"/>
        </a:p>
      </dgm:t>
    </dgm:pt>
    <dgm:pt modelId="{0AB37713-ABF0-4259-9B64-E477543F7A8F}" type="parTrans" cxnId="{FA3CC8DD-10DD-4C45-9D98-F9500DDBE410}">
      <dgm:prSet/>
      <dgm:spPr/>
      <dgm:t>
        <a:bodyPr/>
        <a:lstStyle/>
        <a:p>
          <a:endParaRPr lang="es-ES"/>
        </a:p>
      </dgm:t>
    </dgm:pt>
    <dgm:pt modelId="{E9B94A93-869C-4264-9315-15054B7A28D7}" type="sibTrans" cxnId="{FA3CC8DD-10DD-4C45-9D98-F9500DDBE410}">
      <dgm:prSet/>
      <dgm:spPr/>
      <dgm:t>
        <a:bodyPr/>
        <a:lstStyle/>
        <a:p>
          <a:endParaRPr lang="es-ES"/>
        </a:p>
      </dgm:t>
    </dgm:pt>
    <dgm:pt modelId="{FDEF2C91-6B9E-485E-A1FF-9145140B411D}">
      <dgm:prSet custT="1"/>
      <dgm:spPr/>
      <dgm:t>
        <a:bodyPr/>
        <a:lstStyle/>
        <a:p>
          <a:r>
            <a:rPr lang="es-ES" sz="1400" dirty="0" smtClean="0"/>
            <a:t>Inferencia</a:t>
          </a:r>
          <a:endParaRPr lang="es-ES" sz="1400" dirty="0"/>
        </a:p>
      </dgm:t>
    </dgm:pt>
    <dgm:pt modelId="{1E1992CA-542B-46D5-9E7E-F6D3A68B9EBF}" type="parTrans" cxnId="{8326A88F-AC12-446D-966C-FB687805389A}">
      <dgm:prSet/>
      <dgm:spPr/>
      <dgm:t>
        <a:bodyPr/>
        <a:lstStyle/>
        <a:p>
          <a:endParaRPr lang="es-ES"/>
        </a:p>
      </dgm:t>
    </dgm:pt>
    <dgm:pt modelId="{088DE70D-EA60-472C-8031-E0E3662D682D}" type="sibTrans" cxnId="{8326A88F-AC12-446D-966C-FB687805389A}">
      <dgm:prSet/>
      <dgm:spPr/>
      <dgm:t>
        <a:bodyPr/>
        <a:lstStyle/>
        <a:p>
          <a:endParaRPr lang="es-ES"/>
        </a:p>
      </dgm:t>
    </dgm:pt>
    <dgm:pt modelId="{F6E5DFEC-C69A-4AB2-AE9C-1E8870903F0A}">
      <dgm:prSet custT="1"/>
      <dgm:spPr/>
      <dgm:t>
        <a:bodyPr/>
        <a:lstStyle/>
        <a:p>
          <a:r>
            <a:rPr lang="es-ES" sz="1400" dirty="0" smtClean="0"/>
            <a:t> </a:t>
          </a:r>
          <a:r>
            <a:rPr lang="es-ES" sz="1400" dirty="0" err="1" smtClean="0"/>
            <a:t>Defuzzificación</a:t>
          </a:r>
          <a:endParaRPr lang="es-ES" sz="1400" dirty="0"/>
        </a:p>
      </dgm:t>
    </dgm:pt>
    <dgm:pt modelId="{48C6858E-ABF6-4959-8739-5271AAB491F0}" type="parTrans" cxnId="{0009026E-936A-4A99-A5BF-2931BFFDF1D1}">
      <dgm:prSet/>
      <dgm:spPr/>
      <dgm:t>
        <a:bodyPr/>
        <a:lstStyle/>
        <a:p>
          <a:endParaRPr lang="es-ES"/>
        </a:p>
      </dgm:t>
    </dgm:pt>
    <dgm:pt modelId="{2230C3DC-C8F3-42BA-9C56-ABB2990FE974}" type="sibTrans" cxnId="{0009026E-936A-4A99-A5BF-2931BFFDF1D1}">
      <dgm:prSet/>
      <dgm:spPr/>
      <dgm:t>
        <a:bodyPr/>
        <a:lstStyle/>
        <a:p>
          <a:endParaRPr lang="es-ES"/>
        </a:p>
      </dgm:t>
    </dgm:pt>
    <dgm:pt modelId="{04F0C87F-0917-4F7B-8420-1446D3A269D6}">
      <dgm:prSet custT="1"/>
      <dgm:spPr/>
      <dgm:t>
        <a:bodyPr/>
        <a:lstStyle/>
        <a:p>
          <a:r>
            <a:rPr lang="es-ES" sz="1200" dirty="0" smtClean="0"/>
            <a:t>Variables Lingüística</a:t>
          </a:r>
          <a:endParaRPr lang="es-ES" sz="1200" dirty="0"/>
        </a:p>
      </dgm:t>
    </dgm:pt>
    <dgm:pt modelId="{5740AC17-1F42-4633-BAE8-2BE051247802}" type="sibTrans" cxnId="{356A51AA-7246-4638-9A32-162F58A94DB7}">
      <dgm:prSet/>
      <dgm:spPr/>
      <dgm:t>
        <a:bodyPr/>
        <a:lstStyle/>
        <a:p>
          <a:endParaRPr lang="es-ES"/>
        </a:p>
      </dgm:t>
    </dgm:pt>
    <dgm:pt modelId="{D1E0E748-6F36-47FB-A905-1240B0A530C5}" type="parTrans" cxnId="{356A51AA-7246-4638-9A32-162F58A94DB7}">
      <dgm:prSet/>
      <dgm:spPr/>
      <dgm:t>
        <a:bodyPr/>
        <a:lstStyle/>
        <a:p>
          <a:endParaRPr lang="es-ES"/>
        </a:p>
      </dgm:t>
    </dgm:pt>
    <dgm:pt modelId="{4B87E50C-BB67-4E44-B828-CCC44B94FF87}">
      <dgm:prSet custT="1"/>
      <dgm:spPr/>
      <dgm:t>
        <a:bodyPr/>
        <a:lstStyle/>
        <a:p>
          <a:r>
            <a:rPr lang="es-ES" sz="1200" dirty="0" smtClean="0"/>
            <a:t>Proposiciones Difusas</a:t>
          </a:r>
          <a:endParaRPr lang="es-ES" sz="1200" dirty="0"/>
        </a:p>
      </dgm:t>
    </dgm:pt>
    <dgm:pt modelId="{46DDFCA7-D9D9-48B8-8BFC-7B37F164AF46}" type="parTrans" cxnId="{EAB22D76-E236-4A01-9B1A-5617151C447B}">
      <dgm:prSet/>
      <dgm:spPr/>
      <dgm:t>
        <a:bodyPr/>
        <a:lstStyle/>
        <a:p>
          <a:endParaRPr lang="es-ES"/>
        </a:p>
      </dgm:t>
    </dgm:pt>
    <dgm:pt modelId="{6AD9360F-4203-4CB2-A72D-42AF93350984}" type="sibTrans" cxnId="{EAB22D76-E236-4A01-9B1A-5617151C447B}">
      <dgm:prSet/>
      <dgm:spPr/>
      <dgm:t>
        <a:bodyPr/>
        <a:lstStyle/>
        <a:p>
          <a:endParaRPr lang="es-ES"/>
        </a:p>
      </dgm:t>
    </dgm:pt>
    <dgm:pt modelId="{EB25D34B-870F-4FA7-B6E1-56A0EA5AD705}" type="pres">
      <dgm:prSet presAssocID="{934F7E0E-8B5C-4AAE-AE22-5F6CC8D0C0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287DF9E-4745-4034-AE63-0A0D81EF6B68}" type="pres">
      <dgm:prSet presAssocID="{7F20A83D-5BA1-4301-940C-93EB70AF51CA}" presName="linNode" presStyleCnt="0"/>
      <dgm:spPr/>
    </dgm:pt>
    <dgm:pt modelId="{77BBBA47-9A71-47CD-BE90-534E07ABBD39}" type="pres">
      <dgm:prSet presAssocID="{7F20A83D-5BA1-4301-940C-93EB70AF51C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E74EDC-3B9D-4DD7-A94D-5AB18AB90517}" type="pres">
      <dgm:prSet presAssocID="{7F20A83D-5BA1-4301-940C-93EB70AF51CA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BC369B-0718-4AB9-9AD4-1FEB7488F8F2}" type="pres">
      <dgm:prSet presAssocID="{E8E64046-3BDB-44BA-A8A5-6217C1BFDF07}" presName="sp" presStyleCnt="0"/>
      <dgm:spPr/>
    </dgm:pt>
    <dgm:pt modelId="{7D4E8A68-1FDB-4C76-8EBC-9F5A5A160C13}" type="pres">
      <dgm:prSet presAssocID="{BCA95A3F-8AA6-4B69-8C3A-277A0917FB48}" presName="linNode" presStyleCnt="0"/>
      <dgm:spPr/>
    </dgm:pt>
    <dgm:pt modelId="{5BF96C4F-785B-4152-B36D-0FE304537B09}" type="pres">
      <dgm:prSet presAssocID="{BCA95A3F-8AA6-4B69-8C3A-277A0917FB48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0D7D2A-16BF-4E41-9C38-575F9495F914}" type="pres">
      <dgm:prSet presAssocID="{BCA95A3F-8AA6-4B69-8C3A-277A0917FB48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DFADA3-D777-4CDA-890F-65E31779563B}" type="pres">
      <dgm:prSet presAssocID="{308B31DA-0748-426D-8035-A3117B27209B}" presName="sp" presStyleCnt="0"/>
      <dgm:spPr/>
    </dgm:pt>
    <dgm:pt modelId="{3ED47B22-9292-4B64-A2C6-4BE7083E1F12}" type="pres">
      <dgm:prSet presAssocID="{2557CC39-53B6-4CE9-A792-72AF4C7C85E9}" presName="linNode" presStyleCnt="0"/>
      <dgm:spPr/>
    </dgm:pt>
    <dgm:pt modelId="{C5B43957-4C30-4BB3-81BA-0AA258786D6A}" type="pres">
      <dgm:prSet presAssocID="{2557CC39-53B6-4CE9-A792-72AF4C7C85E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8A540-0BD6-409C-9751-AFA594B6FEAA}" type="pres">
      <dgm:prSet presAssocID="{2557CC39-53B6-4CE9-A792-72AF4C7C85E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C81E83-2B37-4DEA-89A0-1F4C37A82D76}" type="pres">
      <dgm:prSet presAssocID="{5E1B3BDF-A25E-4787-BD74-7273DCAF86A8}" presName="sp" presStyleCnt="0"/>
      <dgm:spPr/>
    </dgm:pt>
    <dgm:pt modelId="{B9E11FC5-CFFC-47B5-9CBB-5FA96E9B8234}" type="pres">
      <dgm:prSet presAssocID="{EA21D0F4-26DD-4595-9DD7-F07B0D5A6444}" presName="linNode" presStyleCnt="0"/>
      <dgm:spPr/>
    </dgm:pt>
    <dgm:pt modelId="{69127850-1302-4C17-9AF2-5D35D6914D21}" type="pres">
      <dgm:prSet presAssocID="{EA21D0F4-26DD-4595-9DD7-F07B0D5A6444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EA798C-BB45-4A46-AAFF-E98F6F36BBEB}" type="pres">
      <dgm:prSet presAssocID="{EA21D0F4-26DD-4595-9DD7-F07B0D5A6444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559E09-1D83-416D-BBB2-D75C485DB877}" type="pres">
      <dgm:prSet presAssocID="{9515968E-BFC5-460E-ABA2-4B8D7EDE9ABE}" presName="sp" presStyleCnt="0"/>
      <dgm:spPr/>
    </dgm:pt>
    <dgm:pt modelId="{032D99CC-7EC8-4878-9553-6FD1A729A86B}" type="pres">
      <dgm:prSet presAssocID="{48F38AC6-4218-4A48-B7B1-A76223F401B2}" presName="linNode" presStyleCnt="0"/>
      <dgm:spPr/>
    </dgm:pt>
    <dgm:pt modelId="{47F20928-7AFF-4959-A35B-483755B9F7C5}" type="pres">
      <dgm:prSet presAssocID="{48F38AC6-4218-4A48-B7B1-A76223F401B2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F0AD5F-B074-4AC0-8789-2D661007B1E4}" type="pres">
      <dgm:prSet presAssocID="{48F38AC6-4218-4A48-B7B1-A76223F401B2}" presName="descendantText" presStyleLbl="alignAccFollowNode1" presStyleIdx="4" presStyleCnt="5" custLinFactNeighborX="-419" custLinFactNeighborY="-80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EE52258-3E9A-40CF-8D8D-3EC74D4A9813}" srcId="{934F7E0E-8B5C-4AAE-AE22-5F6CC8D0C019}" destId="{7F20A83D-5BA1-4301-940C-93EB70AF51CA}" srcOrd="0" destOrd="0" parTransId="{6C3A270C-45DE-4C13-87EF-0D9E85A94FFD}" sibTransId="{E8E64046-3BDB-44BA-A8A5-6217C1BFDF07}"/>
    <dgm:cxn modelId="{71546147-F8A8-4540-A351-D55004519FAE}" srcId="{BCA95A3F-8AA6-4B69-8C3A-277A0917FB48}" destId="{CC5F35F0-6471-401C-9762-043A2149D992}" srcOrd="2" destOrd="0" parTransId="{F9900723-391A-46BA-97B8-925425656EBC}" sibTransId="{D0CD24D7-BD5D-4279-B9CF-87A93895761D}"/>
    <dgm:cxn modelId="{74D7CB7D-07C4-4949-9EB9-3D73B111B452}" type="presOf" srcId="{3A21BFC7-CD89-4B9B-850D-FA1520A42B09}" destId="{32E74EDC-3B9D-4DD7-A94D-5AB18AB90517}" srcOrd="0" destOrd="0" presId="urn:microsoft.com/office/officeart/2005/8/layout/vList5"/>
    <dgm:cxn modelId="{D4E0D3E9-A637-495C-B779-C874F19F9495}" type="presOf" srcId="{F56EB9AA-137C-4FF2-87D8-223CC5D5A707}" destId="{920D7D2A-16BF-4E41-9C38-575F9495F914}" srcOrd="0" destOrd="3" presId="urn:microsoft.com/office/officeart/2005/8/layout/vList5"/>
    <dgm:cxn modelId="{2C49CEB0-53E3-40D4-8615-B65DD1586C06}" type="presOf" srcId="{4B87E50C-BB67-4E44-B828-CCC44B94FF87}" destId="{3DEA798C-BB45-4A46-AAFF-E98F6F36BBEB}" srcOrd="0" destOrd="1" presId="urn:microsoft.com/office/officeart/2005/8/layout/vList5"/>
    <dgm:cxn modelId="{E72423CA-606B-4F00-991F-452694B302EF}" type="presOf" srcId="{EA21D0F4-26DD-4595-9DD7-F07B0D5A6444}" destId="{69127850-1302-4C17-9AF2-5D35D6914D21}" srcOrd="0" destOrd="0" presId="urn:microsoft.com/office/officeart/2005/8/layout/vList5"/>
    <dgm:cxn modelId="{2A3A26BB-B57A-4578-9D9F-2503E9EADE5A}" srcId="{BCA95A3F-8AA6-4B69-8C3A-277A0917FB48}" destId="{D657AB2C-A931-4C0C-9F60-C4E4DCC0F7D4}" srcOrd="0" destOrd="0" parTransId="{7D8525D4-7310-4078-9788-8D62C78797B9}" sibTransId="{521107BE-CFD5-46A4-9D42-C66D1737E5A8}"/>
    <dgm:cxn modelId="{72254515-CAF0-4622-A6FF-CE3F269EF532}" type="presOf" srcId="{2557CC39-53B6-4CE9-A792-72AF4C7C85E9}" destId="{C5B43957-4C30-4BB3-81BA-0AA258786D6A}" srcOrd="0" destOrd="0" presId="urn:microsoft.com/office/officeart/2005/8/layout/vList5"/>
    <dgm:cxn modelId="{8AC27BC7-2BB6-4171-B4F4-B8C88FAF9C0E}" type="presOf" srcId="{CC5F35F0-6471-401C-9762-043A2149D992}" destId="{920D7D2A-16BF-4E41-9C38-575F9495F914}" srcOrd="0" destOrd="2" presId="urn:microsoft.com/office/officeart/2005/8/layout/vList5"/>
    <dgm:cxn modelId="{0009026E-936A-4A99-A5BF-2931BFFDF1D1}" srcId="{48F38AC6-4218-4A48-B7B1-A76223F401B2}" destId="{F6E5DFEC-C69A-4AB2-AE9C-1E8870903F0A}" srcOrd="3" destOrd="0" parTransId="{48C6858E-ABF6-4959-8739-5271AAB491F0}" sibTransId="{2230C3DC-C8F3-42BA-9C56-ABB2990FE974}"/>
    <dgm:cxn modelId="{58041C72-4481-468F-BDDB-84090EFD0295}" type="presOf" srcId="{8132C1AB-F1EB-45B8-A688-0E94C9FABF99}" destId="{3DEA798C-BB45-4A46-AAFF-E98F6F36BBEB}" srcOrd="0" destOrd="2" presId="urn:microsoft.com/office/officeart/2005/8/layout/vList5"/>
    <dgm:cxn modelId="{5237E3B3-DBA2-4226-B559-6583C66CA505}" type="presOf" srcId="{48F38AC6-4218-4A48-B7B1-A76223F401B2}" destId="{47F20928-7AFF-4959-A35B-483755B9F7C5}" srcOrd="0" destOrd="0" presId="urn:microsoft.com/office/officeart/2005/8/layout/vList5"/>
    <dgm:cxn modelId="{B4446175-9842-4B27-A341-CBF95DF28615}" srcId="{7F20A83D-5BA1-4301-940C-93EB70AF51CA}" destId="{3A21BFC7-CD89-4B9B-850D-FA1520A42B09}" srcOrd="0" destOrd="0" parTransId="{8D1D0815-4E60-45C1-9244-EBC117560C4F}" sibTransId="{AB078A89-3963-4889-8ADF-2C7C78F3D7E0}"/>
    <dgm:cxn modelId="{3F03636D-B7D4-4FF1-8A3F-F7D1E54165ED}" type="presOf" srcId="{863F5125-9538-43EB-A486-DD81F285F1AF}" destId="{920D7D2A-16BF-4E41-9C38-575F9495F914}" srcOrd="0" destOrd="1" presId="urn:microsoft.com/office/officeart/2005/8/layout/vList5"/>
    <dgm:cxn modelId="{5962953B-BADA-409C-B94B-639C7310CDF7}" type="presOf" srcId="{F2FAD656-686D-40D7-B564-A059356A03F9}" destId="{36F0AD5F-B074-4AC0-8789-2D661007B1E4}" srcOrd="0" destOrd="0" presId="urn:microsoft.com/office/officeart/2005/8/layout/vList5"/>
    <dgm:cxn modelId="{99F0C1D4-0D50-4E72-A067-566B0B587EB6}" type="presOf" srcId="{DA7075EF-DF3E-4C71-B2A0-92C1B61D4FDE}" destId="{3D18A540-0BD6-409C-9751-AFA594B6FEAA}" srcOrd="0" destOrd="0" presId="urn:microsoft.com/office/officeart/2005/8/layout/vList5"/>
    <dgm:cxn modelId="{57C3AA06-8118-4BDC-A939-F28EAD79D604}" srcId="{BCA95A3F-8AA6-4B69-8C3A-277A0917FB48}" destId="{863F5125-9538-43EB-A486-DD81F285F1AF}" srcOrd="1" destOrd="0" parTransId="{2B11E8E0-8089-4F3F-979B-FA890A52A58D}" sibTransId="{2D111D19-0BD6-400F-AEE3-16681787BD42}"/>
    <dgm:cxn modelId="{BFB59667-C12E-44A9-ADA0-F17236544F25}" type="presOf" srcId="{0E38B012-EE92-449B-999D-D8AB18B14E94}" destId="{3DEA798C-BB45-4A46-AAFF-E98F6F36BBEB}" srcOrd="0" destOrd="3" presId="urn:microsoft.com/office/officeart/2005/8/layout/vList5"/>
    <dgm:cxn modelId="{5B9B8DF4-B3E1-4C1E-A9BB-7AA78619BF55}" type="presOf" srcId="{9DEF451F-4DD1-4DF1-A0C6-81680E7E943B}" destId="{32E74EDC-3B9D-4DD7-A94D-5AB18AB90517}" srcOrd="0" destOrd="1" presId="urn:microsoft.com/office/officeart/2005/8/layout/vList5"/>
    <dgm:cxn modelId="{DA584F6A-438A-4F1D-BC48-914B863FC7A7}" type="presOf" srcId="{D657AB2C-A931-4C0C-9F60-C4E4DCC0F7D4}" destId="{920D7D2A-16BF-4E41-9C38-575F9495F914}" srcOrd="0" destOrd="0" presId="urn:microsoft.com/office/officeart/2005/8/layout/vList5"/>
    <dgm:cxn modelId="{EF31991F-3134-4DEE-8F89-DCB9812E590B}" srcId="{BCA95A3F-8AA6-4B69-8C3A-277A0917FB48}" destId="{F56EB9AA-137C-4FF2-87D8-223CC5D5A707}" srcOrd="3" destOrd="0" parTransId="{1FD23A33-DFDF-4E0E-88F5-9BD764DE1982}" sibTransId="{E152D8A1-61AA-4801-BF54-78BF7FC554BA}"/>
    <dgm:cxn modelId="{E10BC4AF-3E63-4701-8F76-D33A717921C3}" srcId="{EA21D0F4-26DD-4595-9DD7-F07B0D5A6444}" destId="{0E38B012-EE92-449B-999D-D8AB18B14E94}" srcOrd="3" destOrd="0" parTransId="{F3BF31B4-D44C-456C-8675-9E1BBDAE76F8}" sibTransId="{B469A961-BC26-4F80-AF3A-3A5E1080F88C}"/>
    <dgm:cxn modelId="{92F9BD86-7209-4B70-9CF0-AF975A8F1AE8}" srcId="{2557CC39-53B6-4CE9-A792-72AF4C7C85E9}" destId="{7C710F9A-E60B-4738-AA63-5C30CE9EFF0F}" srcOrd="2" destOrd="0" parTransId="{577BA4ED-30C1-44D7-8C12-65E158A58FF2}" sibTransId="{1806D6AA-8214-4536-B83A-3C0D3AE33709}"/>
    <dgm:cxn modelId="{310E33A3-FFE9-45FC-A80D-5E1DA17ED8DD}" type="presOf" srcId="{FDEF2C91-6B9E-485E-A1FF-9145140B411D}" destId="{36F0AD5F-B074-4AC0-8789-2D661007B1E4}" srcOrd="0" destOrd="2" presId="urn:microsoft.com/office/officeart/2005/8/layout/vList5"/>
    <dgm:cxn modelId="{EAB22D76-E236-4A01-9B1A-5617151C447B}" srcId="{EA21D0F4-26DD-4595-9DD7-F07B0D5A6444}" destId="{4B87E50C-BB67-4E44-B828-CCC44B94FF87}" srcOrd="1" destOrd="0" parTransId="{46DDFCA7-D9D9-48B8-8BFC-7B37F164AF46}" sibTransId="{6AD9360F-4203-4CB2-A72D-42AF93350984}"/>
    <dgm:cxn modelId="{7354E38A-50D2-4182-9E48-747A799E0C0C}" srcId="{2557CC39-53B6-4CE9-A792-72AF4C7C85E9}" destId="{C154DCCA-2111-4D91-A7D7-A4BD515AAA7B}" srcOrd="1" destOrd="0" parTransId="{61ADFA18-CA3C-4653-BC64-55DC19A5398E}" sibTransId="{9B7300B5-9DAD-48DB-84D0-CBA3133471CA}"/>
    <dgm:cxn modelId="{FA3CC8DD-10DD-4C45-9D98-F9500DDBE410}" srcId="{48F38AC6-4218-4A48-B7B1-A76223F401B2}" destId="{6DE3EC1D-AE5D-4688-9F89-F4DD83F2E9D9}" srcOrd="1" destOrd="0" parTransId="{0AB37713-ABF0-4259-9B64-E477543F7A8F}" sibTransId="{E9B94A93-869C-4264-9315-15054B7A28D7}"/>
    <dgm:cxn modelId="{B9CF7854-BA88-477C-BDD4-9A701102B7AF}" type="presOf" srcId="{934F7E0E-8B5C-4AAE-AE22-5F6CC8D0C019}" destId="{EB25D34B-870F-4FA7-B6E1-56A0EA5AD705}" srcOrd="0" destOrd="0" presId="urn:microsoft.com/office/officeart/2005/8/layout/vList5"/>
    <dgm:cxn modelId="{8326A88F-AC12-446D-966C-FB687805389A}" srcId="{48F38AC6-4218-4A48-B7B1-A76223F401B2}" destId="{FDEF2C91-6B9E-485E-A1FF-9145140B411D}" srcOrd="2" destOrd="0" parTransId="{1E1992CA-542B-46D5-9E7E-F6D3A68B9EBF}" sibTransId="{088DE70D-EA60-472C-8031-E0E3662D682D}"/>
    <dgm:cxn modelId="{5689EFCD-88A1-413C-A1FA-570054262EAA}" type="presOf" srcId="{BCA95A3F-8AA6-4B69-8C3A-277A0917FB48}" destId="{5BF96C4F-785B-4152-B36D-0FE304537B09}" srcOrd="0" destOrd="0" presId="urn:microsoft.com/office/officeart/2005/8/layout/vList5"/>
    <dgm:cxn modelId="{72D7B372-08FF-495B-A53D-6262768D4DC2}" srcId="{2557CC39-53B6-4CE9-A792-72AF4C7C85E9}" destId="{DA7075EF-DF3E-4C71-B2A0-92C1B61D4FDE}" srcOrd="0" destOrd="0" parTransId="{2F5685D4-67F7-44A1-B2C1-8DA6EA0B3309}" sibTransId="{A5BAE8E7-D20F-4F2B-937E-93C262A72AE8}"/>
    <dgm:cxn modelId="{356A51AA-7246-4638-9A32-162F58A94DB7}" srcId="{EA21D0F4-26DD-4595-9DD7-F07B0D5A6444}" destId="{04F0C87F-0917-4F7B-8420-1446D3A269D6}" srcOrd="0" destOrd="0" parTransId="{D1E0E748-6F36-47FB-A905-1240B0A530C5}" sibTransId="{5740AC17-1F42-4633-BAE8-2BE051247802}"/>
    <dgm:cxn modelId="{6A275B30-7E9B-46F4-AB92-3DD62960B7E6}" type="presOf" srcId="{F6E5DFEC-C69A-4AB2-AE9C-1E8870903F0A}" destId="{36F0AD5F-B074-4AC0-8789-2D661007B1E4}" srcOrd="0" destOrd="3" presId="urn:microsoft.com/office/officeart/2005/8/layout/vList5"/>
    <dgm:cxn modelId="{5D1307A0-F440-4657-BFAB-A5A6306BB6E4}" type="presOf" srcId="{7C710F9A-E60B-4738-AA63-5C30CE9EFF0F}" destId="{3D18A540-0BD6-409C-9751-AFA594B6FEAA}" srcOrd="0" destOrd="2" presId="urn:microsoft.com/office/officeart/2005/8/layout/vList5"/>
    <dgm:cxn modelId="{44DF81C2-F426-4D7E-BAF3-7CAE0823C0D8}" srcId="{EA21D0F4-26DD-4595-9DD7-F07B0D5A6444}" destId="{8132C1AB-F1EB-45B8-A688-0E94C9FABF99}" srcOrd="2" destOrd="0" parTransId="{4DDC4D7C-52BB-41A4-B52A-2892A619CC0B}" sibTransId="{F4EF4625-52AE-4DBD-807C-521842C36D6F}"/>
    <dgm:cxn modelId="{028EC547-9AAC-4D9E-AB2B-28337A7CC407}" type="presOf" srcId="{6DE3EC1D-AE5D-4688-9F89-F4DD83F2E9D9}" destId="{36F0AD5F-B074-4AC0-8789-2D661007B1E4}" srcOrd="0" destOrd="1" presId="urn:microsoft.com/office/officeart/2005/8/layout/vList5"/>
    <dgm:cxn modelId="{6FD5B972-F9D0-4376-8900-580BB41D7FE9}" srcId="{934F7E0E-8B5C-4AAE-AE22-5F6CC8D0C019}" destId="{2557CC39-53B6-4CE9-A792-72AF4C7C85E9}" srcOrd="2" destOrd="0" parTransId="{4E38153A-F48D-419E-9353-917CEAD463B6}" sibTransId="{5E1B3BDF-A25E-4787-BD74-7273DCAF86A8}"/>
    <dgm:cxn modelId="{CE8BE90E-69F1-430D-A5A6-4245BDCCD3EC}" type="presOf" srcId="{7F20A83D-5BA1-4301-940C-93EB70AF51CA}" destId="{77BBBA47-9A71-47CD-BE90-534E07ABBD39}" srcOrd="0" destOrd="0" presId="urn:microsoft.com/office/officeart/2005/8/layout/vList5"/>
    <dgm:cxn modelId="{59E37D61-A914-4B60-8D9D-A821AAEF6D19}" srcId="{934F7E0E-8B5C-4AAE-AE22-5F6CC8D0C019}" destId="{EA21D0F4-26DD-4595-9DD7-F07B0D5A6444}" srcOrd="3" destOrd="0" parTransId="{D9A57BEC-02FB-4060-BAC6-B31DB98FE387}" sibTransId="{9515968E-BFC5-460E-ABA2-4B8D7EDE9ABE}"/>
    <dgm:cxn modelId="{08B9BD36-7E98-41BA-9C4E-9C99E151042C}" srcId="{48F38AC6-4218-4A48-B7B1-A76223F401B2}" destId="{F2FAD656-686D-40D7-B564-A059356A03F9}" srcOrd="0" destOrd="0" parTransId="{9577B192-04A0-4F64-B446-BA70DD0CA112}" sibTransId="{A48E1DFF-A285-4B85-8B8E-39BE68A7047D}"/>
    <dgm:cxn modelId="{524EBA89-0596-4725-8F0C-1F52416B3CFC}" srcId="{934F7E0E-8B5C-4AAE-AE22-5F6CC8D0C019}" destId="{BCA95A3F-8AA6-4B69-8C3A-277A0917FB48}" srcOrd="1" destOrd="0" parTransId="{53A01696-8F2A-47C0-ADAC-9DFD11BEAE71}" sibTransId="{308B31DA-0748-426D-8035-A3117B27209B}"/>
    <dgm:cxn modelId="{F23646B5-ACF1-41B4-BAAF-9E868B876706}" srcId="{934F7E0E-8B5C-4AAE-AE22-5F6CC8D0C019}" destId="{48F38AC6-4218-4A48-B7B1-A76223F401B2}" srcOrd="4" destOrd="0" parTransId="{77F3FB10-DED8-4E92-894F-9DBF1FD3805E}" sibTransId="{BC2685BC-9DFA-43A2-A7C7-6B2214445D45}"/>
    <dgm:cxn modelId="{9116B3FE-54D5-4AA5-8639-AA0859CFD530}" srcId="{7F20A83D-5BA1-4301-940C-93EB70AF51CA}" destId="{9DEF451F-4DD1-4DF1-A0C6-81680E7E943B}" srcOrd="1" destOrd="0" parTransId="{D604BF47-2FCD-424A-933B-B8F46322909A}" sibTransId="{5AA97AC6-301A-4BC7-BD5F-3E1BB67C1EE4}"/>
    <dgm:cxn modelId="{343839D5-C44E-45D4-BBF3-55AC66CA98BD}" type="presOf" srcId="{04F0C87F-0917-4F7B-8420-1446D3A269D6}" destId="{3DEA798C-BB45-4A46-AAFF-E98F6F36BBEB}" srcOrd="0" destOrd="0" presId="urn:microsoft.com/office/officeart/2005/8/layout/vList5"/>
    <dgm:cxn modelId="{6A67BE52-456C-4658-8736-33AC8B1A42A7}" type="presOf" srcId="{C154DCCA-2111-4D91-A7D7-A4BD515AAA7B}" destId="{3D18A540-0BD6-409C-9751-AFA594B6FEAA}" srcOrd="0" destOrd="1" presId="urn:microsoft.com/office/officeart/2005/8/layout/vList5"/>
    <dgm:cxn modelId="{1361C048-4081-4581-8A13-AE0EBC807C91}" type="presParOf" srcId="{EB25D34B-870F-4FA7-B6E1-56A0EA5AD705}" destId="{C287DF9E-4745-4034-AE63-0A0D81EF6B68}" srcOrd="0" destOrd="0" presId="urn:microsoft.com/office/officeart/2005/8/layout/vList5"/>
    <dgm:cxn modelId="{59670AEE-909D-4401-9454-C600589C1C67}" type="presParOf" srcId="{C287DF9E-4745-4034-AE63-0A0D81EF6B68}" destId="{77BBBA47-9A71-47CD-BE90-534E07ABBD39}" srcOrd="0" destOrd="0" presId="urn:microsoft.com/office/officeart/2005/8/layout/vList5"/>
    <dgm:cxn modelId="{04C2AA1C-3A3C-4500-98BF-D4B99F73607E}" type="presParOf" srcId="{C287DF9E-4745-4034-AE63-0A0D81EF6B68}" destId="{32E74EDC-3B9D-4DD7-A94D-5AB18AB90517}" srcOrd="1" destOrd="0" presId="urn:microsoft.com/office/officeart/2005/8/layout/vList5"/>
    <dgm:cxn modelId="{58C912A5-C4F2-43F6-90AB-4A7718AC21D0}" type="presParOf" srcId="{EB25D34B-870F-4FA7-B6E1-56A0EA5AD705}" destId="{63BC369B-0718-4AB9-9AD4-1FEB7488F8F2}" srcOrd="1" destOrd="0" presId="urn:microsoft.com/office/officeart/2005/8/layout/vList5"/>
    <dgm:cxn modelId="{E6010986-E90A-40D0-88A5-6297E852EC27}" type="presParOf" srcId="{EB25D34B-870F-4FA7-B6E1-56A0EA5AD705}" destId="{7D4E8A68-1FDB-4C76-8EBC-9F5A5A160C13}" srcOrd="2" destOrd="0" presId="urn:microsoft.com/office/officeart/2005/8/layout/vList5"/>
    <dgm:cxn modelId="{23278FE9-4DC9-475A-A9E2-9BA55B72AE59}" type="presParOf" srcId="{7D4E8A68-1FDB-4C76-8EBC-9F5A5A160C13}" destId="{5BF96C4F-785B-4152-B36D-0FE304537B09}" srcOrd="0" destOrd="0" presId="urn:microsoft.com/office/officeart/2005/8/layout/vList5"/>
    <dgm:cxn modelId="{343F333D-E97B-4E6D-9F42-EC7ACEE8DAC2}" type="presParOf" srcId="{7D4E8A68-1FDB-4C76-8EBC-9F5A5A160C13}" destId="{920D7D2A-16BF-4E41-9C38-575F9495F914}" srcOrd="1" destOrd="0" presId="urn:microsoft.com/office/officeart/2005/8/layout/vList5"/>
    <dgm:cxn modelId="{C641D838-075C-4C63-9194-A453DBE48ADC}" type="presParOf" srcId="{EB25D34B-870F-4FA7-B6E1-56A0EA5AD705}" destId="{A0DFADA3-D777-4CDA-890F-65E31779563B}" srcOrd="3" destOrd="0" presId="urn:microsoft.com/office/officeart/2005/8/layout/vList5"/>
    <dgm:cxn modelId="{895FB177-B464-45A1-8B80-DB872A4C92FF}" type="presParOf" srcId="{EB25D34B-870F-4FA7-B6E1-56A0EA5AD705}" destId="{3ED47B22-9292-4B64-A2C6-4BE7083E1F12}" srcOrd="4" destOrd="0" presId="urn:microsoft.com/office/officeart/2005/8/layout/vList5"/>
    <dgm:cxn modelId="{FF610E4D-81CD-4A08-BFEA-5243B89F4244}" type="presParOf" srcId="{3ED47B22-9292-4B64-A2C6-4BE7083E1F12}" destId="{C5B43957-4C30-4BB3-81BA-0AA258786D6A}" srcOrd="0" destOrd="0" presId="urn:microsoft.com/office/officeart/2005/8/layout/vList5"/>
    <dgm:cxn modelId="{58BE0A70-FAF4-4411-8263-3F3F91A36B62}" type="presParOf" srcId="{3ED47B22-9292-4B64-A2C6-4BE7083E1F12}" destId="{3D18A540-0BD6-409C-9751-AFA594B6FEAA}" srcOrd="1" destOrd="0" presId="urn:microsoft.com/office/officeart/2005/8/layout/vList5"/>
    <dgm:cxn modelId="{234857E4-CC77-430D-B25B-EF4107633CE4}" type="presParOf" srcId="{EB25D34B-870F-4FA7-B6E1-56A0EA5AD705}" destId="{A0C81E83-2B37-4DEA-89A0-1F4C37A82D76}" srcOrd="5" destOrd="0" presId="urn:microsoft.com/office/officeart/2005/8/layout/vList5"/>
    <dgm:cxn modelId="{0AB9FA33-3118-4931-9021-CCA6819775B5}" type="presParOf" srcId="{EB25D34B-870F-4FA7-B6E1-56A0EA5AD705}" destId="{B9E11FC5-CFFC-47B5-9CBB-5FA96E9B8234}" srcOrd="6" destOrd="0" presId="urn:microsoft.com/office/officeart/2005/8/layout/vList5"/>
    <dgm:cxn modelId="{AE29FE43-BCFD-4D1C-A3CB-05691C3D111B}" type="presParOf" srcId="{B9E11FC5-CFFC-47B5-9CBB-5FA96E9B8234}" destId="{69127850-1302-4C17-9AF2-5D35D6914D21}" srcOrd="0" destOrd="0" presId="urn:microsoft.com/office/officeart/2005/8/layout/vList5"/>
    <dgm:cxn modelId="{7183E92F-ACFA-41A1-845D-AC2488198CEC}" type="presParOf" srcId="{B9E11FC5-CFFC-47B5-9CBB-5FA96E9B8234}" destId="{3DEA798C-BB45-4A46-AAFF-E98F6F36BBEB}" srcOrd="1" destOrd="0" presId="urn:microsoft.com/office/officeart/2005/8/layout/vList5"/>
    <dgm:cxn modelId="{C7003C99-BFA9-4132-B12E-EC8F1C1A37F0}" type="presParOf" srcId="{EB25D34B-870F-4FA7-B6E1-56A0EA5AD705}" destId="{4E559E09-1D83-416D-BBB2-D75C485DB877}" srcOrd="7" destOrd="0" presId="urn:microsoft.com/office/officeart/2005/8/layout/vList5"/>
    <dgm:cxn modelId="{E6C7B562-7CD2-409C-B993-C7A49CEE81AE}" type="presParOf" srcId="{EB25D34B-870F-4FA7-B6E1-56A0EA5AD705}" destId="{032D99CC-7EC8-4878-9553-6FD1A729A86B}" srcOrd="8" destOrd="0" presId="urn:microsoft.com/office/officeart/2005/8/layout/vList5"/>
    <dgm:cxn modelId="{CDB4C2BA-64E5-42D9-8FD8-EA739799255F}" type="presParOf" srcId="{032D99CC-7EC8-4878-9553-6FD1A729A86B}" destId="{47F20928-7AFF-4959-A35B-483755B9F7C5}" srcOrd="0" destOrd="0" presId="urn:microsoft.com/office/officeart/2005/8/layout/vList5"/>
    <dgm:cxn modelId="{A8197747-6F03-4159-873B-1153B8646584}" type="presParOf" srcId="{032D99CC-7EC8-4878-9553-6FD1A729A86B}" destId="{36F0AD5F-B074-4AC0-8789-2D661007B1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4108AB-FA1B-4829-B78F-6CED57540B02}" type="doc">
      <dgm:prSet loTypeId="urn:microsoft.com/office/officeart/2005/8/layout/vList5" loCatId="list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s-MX"/>
        </a:p>
      </dgm:t>
    </dgm:pt>
    <dgm:pt modelId="{369DA745-CE93-4484-BF1A-F0AC46C07C20}">
      <dgm:prSet phldrT="[Texto]"/>
      <dgm:spPr/>
      <dgm:t>
        <a:bodyPr/>
        <a:lstStyle/>
        <a:p>
          <a:r>
            <a:rPr lang="es-ES" dirty="0" smtClean="0"/>
            <a:t>Razonamiento Aproximado</a:t>
          </a:r>
          <a:endParaRPr lang="es-MX" dirty="0"/>
        </a:p>
      </dgm:t>
    </dgm:pt>
    <dgm:pt modelId="{6A52038E-3304-4EFA-93E9-23C8DA63828F}" type="parTrans" cxnId="{5987B8E3-0D99-420C-B4A1-F24A75438AA8}">
      <dgm:prSet/>
      <dgm:spPr/>
      <dgm:t>
        <a:bodyPr/>
        <a:lstStyle/>
        <a:p>
          <a:endParaRPr lang="es-MX"/>
        </a:p>
      </dgm:t>
    </dgm:pt>
    <dgm:pt modelId="{05DFEEF9-B486-41F5-AD18-957F51FE2656}" type="sibTrans" cxnId="{5987B8E3-0D99-420C-B4A1-F24A75438AA8}">
      <dgm:prSet/>
      <dgm:spPr/>
      <dgm:t>
        <a:bodyPr/>
        <a:lstStyle/>
        <a:p>
          <a:endParaRPr lang="es-MX"/>
        </a:p>
      </dgm:t>
    </dgm:pt>
    <dgm:pt modelId="{56643DD5-96EB-4703-B8F1-AE0A271DBA41}">
      <dgm:prSet/>
      <dgm:spPr/>
      <dgm:t>
        <a:bodyPr/>
        <a:lstStyle/>
        <a:p>
          <a:r>
            <a:rPr lang="es-ES" dirty="0" smtClean="0"/>
            <a:t>Variables Lingüística</a:t>
          </a:r>
          <a:endParaRPr lang="es-ES" dirty="0"/>
        </a:p>
      </dgm:t>
    </dgm:pt>
    <dgm:pt modelId="{99EABCC5-8BE5-4D65-8669-471BFB754406}" type="parTrans" cxnId="{8ED93CE0-1DE9-4270-8ACD-81C3B4F09345}">
      <dgm:prSet/>
      <dgm:spPr/>
      <dgm:t>
        <a:bodyPr/>
        <a:lstStyle/>
        <a:p>
          <a:endParaRPr lang="es-MX"/>
        </a:p>
      </dgm:t>
    </dgm:pt>
    <dgm:pt modelId="{866858AB-5415-4088-8EEE-AB75E04C4A5D}" type="sibTrans" cxnId="{8ED93CE0-1DE9-4270-8ACD-81C3B4F09345}">
      <dgm:prSet/>
      <dgm:spPr/>
      <dgm:t>
        <a:bodyPr/>
        <a:lstStyle/>
        <a:p>
          <a:endParaRPr lang="es-MX"/>
        </a:p>
      </dgm:t>
    </dgm:pt>
    <dgm:pt modelId="{C43A9529-20B0-4687-BBB3-203433E3F18F}">
      <dgm:prSet/>
      <dgm:spPr/>
      <dgm:t>
        <a:bodyPr/>
        <a:lstStyle/>
        <a:p>
          <a:r>
            <a:rPr lang="es-ES" smtClean="0"/>
            <a:t>Proposiciones Difusas</a:t>
          </a:r>
          <a:endParaRPr lang="es-ES" dirty="0"/>
        </a:p>
      </dgm:t>
    </dgm:pt>
    <dgm:pt modelId="{8CDECBEC-FC23-415A-BB3E-66D2AAA1F039}" type="parTrans" cxnId="{88A759F8-DFAA-4474-AC9C-1E74E16359BD}">
      <dgm:prSet/>
      <dgm:spPr/>
      <dgm:t>
        <a:bodyPr/>
        <a:lstStyle/>
        <a:p>
          <a:endParaRPr lang="es-MX"/>
        </a:p>
      </dgm:t>
    </dgm:pt>
    <dgm:pt modelId="{6F201096-77EC-40EA-BE77-8DDDCBED217A}" type="sibTrans" cxnId="{88A759F8-DFAA-4474-AC9C-1E74E16359BD}">
      <dgm:prSet/>
      <dgm:spPr/>
      <dgm:t>
        <a:bodyPr/>
        <a:lstStyle/>
        <a:p>
          <a:endParaRPr lang="es-MX"/>
        </a:p>
      </dgm:t>
    </dgm:pt>
    <dgm:pt modelId="{06C488B7-1905-41F0-95F4-57BBE8D42E57}">
      <dgm:prSet/>
      <dgm:spPr/>
      <dgm:t>
        <a:bodyPr/>
        <a:lstStyle/>
        <a:p>
          <a:r>
            <a:rPr lang="es-ES" dirty="0" smtClean="0"/>
            <a:t>Reglas si-entonces</a:t>
          </a:r>
          <a:endParaRPr lang="es-ES" dirty="0"/>
        </a:p>
      </dgm:t>
    </dgm:pt>
    <dgm:pt modelId="{6E3F21FA-4EEC-4E86-A6CA-A22432F0727A}" type="parTrans" cxnId="{D237620F-040B-43E0-B312-973E4F3A0E1E}">
      <dgm:prSet/>
      <dgm:spPr/>
      <dgm:t>
        <a:bodyPr/>
        <a:lstStyle/>
        <a:p>
          <a:endParaRPr lang="es-MX"/>
        </a:p>
      </dgm:t>
    </dgm:pt>
    <dgm:pt modelId="{B5D408B8-5BB7-44E8-8153-36384C906DAE}" type="sibTrans" cxnId="{D237620F-040B-43E0-B312-973E4F3A0E1E}">
      <dgm:prSet/>
      <dgm:spPr/>
      <dgm:t>
        <a:bodyPr/>
        <a:lstStyle/>
        <a:p>
          <a:endParaRPr lang="es-MX"/>
        </a:p>
      </dgm:t>
    </dgm:pt>
    <dgm:pt modelId="{AB8963C4-68B6-4375-A67A-A38E7BF16110}">
      <dgm:prSet/>
      <dgm:spPr/>
      <dgm:t>
        <a:bodyPr/>
        <a:lstStyle/>
        <a:p>
          <a:r>
            <a:rPr lang="es-ES" dirty="0" smtClean="0"/>
            <a:t>Inferencia</a:t>
          </a:r>
          <a:endParaRPr lang="es-ES" dirty="0"/>
        </a:p>
      </dgm:t>
    </dgm:pt>
    <dgm:pt modelId="{2DF14DD0-41D7-4903-B7E9-F7C10431320A}" type="parTrans" cxnId="{08838F0C-EC6A-44E7-89DC-D1B52E743C1C}">
      <dgm:prSet/>
      <dgm:spPr/>
      <dgm:t>
        <a:bodyPr/>
        <a:lstStyle/>
        <a:p>
          <a:endParaRPr lang="es-MX"/>
        </a:p>
      </dgm:t>
    </dgm:pt>
    <dgm:pt modelId="{D91D20AD-B44C-48C7-9487-6E7D37FA7643}" type="sibTrans" cxnId="{08838F0C-EC6A-44E7-89DC-D1B52E743C1C}">
      <dgm:prSet/>
      <dgm:spPr/>
      <dgm:t>
        <a:bodyPr/>
        <a:lstStyle/>
        <a:p>
          <a:endParaRPr lang="es-MX"/>
        </a:p>
      </dgm:t>
    </dgm:pt>
    <dgm:pt modelId="{4752EC52-B60C-4A85-B952-10B269315C0E}" type="pres">
      <dgm:prSet presAssocID="{6F4108AB-FA1B-4829-B78F-6CED57540B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8E70C38-175F-49D9-8865-B23BDCC10713}" type="pres">
      <dgm:prSet presAssocID="{369DA745-CE93-4484-BF1A-F0AC46C07C20}" presName="linNode" presStyleCnt="0"/>
      <dgm:spPr/>
    </dgm:pt>
    <dgm:pt modelId="{5D5E94ED-50AA-494F-8EBA-FA86CC680B0A}" type="pres">
      <dgm:prSet presAssocID="{369DA745-CE93-4484-BF1A-F0AC46C07C20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DB89A6-2508-4EFF-9B30-A45FE98B68CD}" type="pres">
      <dgm:prSet presAssocID="{369DA745-CE93-4484-BF1A-F0AC46C07C20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9FBDD7F-67F2-495C-81C2-06C0E5D22BF1}" type="presOf" srcId="{369DA745-CE93-4484-BF1A-F0AC46C07C20}" destId="{5D5E94ED-50AA-494F-8EBA-FA86CC680B0A}" srcOrd="0" destOrd="0" presId="urn:microsoft.com/office/officeart/2005/8/layout/vList5"/>
    <dgm:cxn modelId="{57E1E73B-9B64-4FF3-B748-43EB67D153BF}" type="presOf" srcId="{56643DD5-96EB-4703-B8F1-AE0A271DBA41}" destId="{AEDB89A6-2508-4EFF-9B30-A45FE98B68CD}" srcOrd="0" destOrd="0" presId="urn:microsoft.com/office/officeart/2005/8/layout/vList5"/>
    <dgm:cxn modelId="{08838F0C-EC6A-44E7-89DC-D1B52E743C1C}" srcId="{369DA745-CE93-4484-BF1A-F0AC46C07C20}" destId="{AB8963C4-68B6-4375-A67A-A38E7BF16110}" srcOrd="3" destOrd="0" parTransId="{2DF14DD0-41D7-4903-B7E9-F7C10431320A}" sibTransId="{D91D20AD-B44C-48C7-9487-6E7D37FA7643}"/>
    <dgm:cxn modelId="{8ED93CE0-1DE9-4270-8ACD-81C3B4F09345}" srcId="{369DA745-CE93-4484-BF1A-F0AC46C07C20}" destId="{56643DD5-96EB-4703-B8F1-AE0A271DBA41}" srcOrd="0" destOrd="0" parTransId="{99EABCC5-8BE5-4D65-8669-471BFB754406}" sibTransId="{866858AB-5415-4088-8EEE-AB75E04C4A5D}"/>
    <dgm:cxn modelId="{ADFADF5C-FC08-421A-B76A-6CA25770AC5D}" type="presOf" srcId="{6F4108AB-FA1B-4829-B78F-6CED57540B02}" destId="{4752EC52-B60C-4A85-B952-10B269315C0E}" srcOrd="0" destOrd="0" presId="urn:microsoft.com/office/officeart/2005/8/layout/vList5"/>
    <dgm:cxn modelId="{0B5701EE-8969-4246-9ECF-78C10B9BEA28}" type="presOf" srcId="{AB8963C4-68B6-4375-A67A-A38E7BF16110}" destId="{AEDB89A6-2508-4EFF-9B30-A45FE98B68CD}" srcOrd="0" destOrd="3" presId="urn:microsoft.com/office/officeart/2005/8/layout/vList5"/>
    <dgm:cxn modelId="{10C7278D-7EC5-4656-B1B8-56C99EEFEC85}" type="presOf" srcId="{06C488B7-1905-41F0-95F4-57BBE8D42E57}" destId="{AEDB89A6-2508-4EFF-9B30-A45FE98B68CD}" srcOrd="0" destOrd="2" presId="urn:microsoft.com/office/officeart/2005/8/layout/vList5"/>
    <dgm:cxn modelId="{1C0447D3-1B00-4761-96F6-3AC684AE6D3D}" type="presOf" srcId="{C43A9529-20B0-4687-BBB3-203433E3F18F}" destId="{AEDB89A6-2508-4EFF-9B30-A45FE98B68CD}" srcOrd="0" destOrd="1" presId="urn:microsoft.com/office/officeart/2005/8/layout/vList5"/>
    <dgm:cxn modelId="{D237620F-040B-43E0-B312-973E4F3A0E1E}" srcId="{369DA745-CE93-4484-BF1A-F0AC46C07C20}" destId="{06C488B7-1905-41F0-95F4-57BBE8D42E57}" srcOrd="2" destOrd="0" parTransId="{6E3F21FA-4EEC-4E86-A6CA-A22432F0727A}" sibTransId="{B5D408B8-5BB7-44E8-8153-36384C906DAE}"/>
    <dgm:cxn modelId="{5987B8E3-0D99-420C-B4A1-F24A75438AA8}" srcId="{6F4108AB-FA1B-4829-B78F-6CED57540B02}" destId="{369DA745-CE93-4484-BF1A-F0AC46C07C20}" srcOrd="0" destOrd="0" parTransId="{6A52038E-3304-4EFA-93E9-23C8DA63828F}" sibTransId="{05DFEEF9-B486-41F5-AD18-957F51FE2656}"/>
    <dgm:cxn modelId="{88A759F8-DFAA-4474-AC9C-1E74E16359BD}" srcId="{369DA745-CE93-4484-BF1A-F0AC46C07C20}" destId="{C43A9529-20B0-4687-BBB3-203433E3F18F}" srcOrd="1" destOrd="0" parTransId="{8CDECBEC-FC23-415A-BB3E-66D2AAA1F039}" sibTransId="{6F201096-77EC-40EA-BE77-8DDDCBED217A}"/>
    <dgm:cxn modelId="{738DAC12-42E0-49F7-9EE1-5E3C637D15FB}" type="presParOf" srcId="{4752EC52-B60C-4A85-B952-10B269315C0E}" destId="{78E70C38-175F-49D9-8865-B23BDCC10713}" srcOrd="0" destOrd="0" presId="urn:microsoft.com/office/officeart/2005/8/layout/vList5"/>
    <dgm:cxn modelId="{A91B99E3-FABF-48A6-828B-CB142C70F324}" type="presParOf" srcId="{78E70C38-175F-49D9-8865-B23BDCC10713}" destId="{5D5E94ED-50AA-494F-8EBA-FA86CC680B0A}" srcOrd="0" destOrd="0" presId="urn:microsoft.com/office/officeart/2005/8/layout/vList5"/>
    <dgm:cxn modelId="{3D877CA6-7AAF-4C5C-8084-F5D8C620AC88}" type="presParOf" srcId="{78E70C38-175F-49D9-8865-B23BDCC10713}" destId="{AEDB89A6-2508-4EFF-9B30-A45FE98B68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74EDC-3B9D-4DD7-A94D-5AB18AB90517}">
      <dsp:nvSpPr>
        <dsp:cNvPr id="0" name=""/>
        <dsp:cNvSpPr/>
      </dsp:nvSpPr>
      <dsp:spPr>
        <a:xfrm rot="5400000">
          <a:off x="5289530" y="-2167478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Sistemas Basados en Conocimiento 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Representación del Conocimiento</a:t>
          </a:r>
          <a:endParaRPr lang="es-ES" sz="1600" kern="1200" dirty="0"/>
        </a:p>
      </dsp:txBody>
      <dsp:txXfrm rot="-5400000">
        <a:off x="3017270" y="144787"/>
        <a:ext cx="5324030" cy="739503"/>
      </dsp:txXfrm>
    </dsp:sp>
    <dsp:sp modelId="{77BBBA47-9A71-47CD-BE90-534E07ABBD39}">
      <dsp:nvSpPr>
        <dsp:cNvPr id="0" name=""/>
        <dsp:cNvSpPr/>
      </dsp:nvSpPr>
      <dsp:spPr>
        <a:xfrm>
          <a:off x="0" y="2342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Introducción</a:t>
          </a:r>
          <a:endParaRPr lang="es-ES" sz="2700" kern="1200" dirty="0"/>
        </a:p>
      </dsp:txBody>
      <dsp:txXfrm>
        <a:off x="50007" y="52349"/>
        <a:ext cx="2917255" cy="924378"/>
      </dsp:txXfrm>
    </dsp:sp>
    <dsp:sp modelId="{920D7D2A-16BF-4E41-9C38-575F9495F914}">
      <dsp:nvSpPr>
        <dsp:cNvPr id="0" name=""/>
        <dsp:cNvSpPr/>
      </dsp:nvSpPr>
      <dsp:spPr>
        <a:xfrm rot="5400000">
          <a:off x="5289530" y="-1091866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Conjuntos Clásicos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Conjuntos Difusos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Propiedades de los Conjuntos Difusos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Operaciones con conjuntos difusos</a:t>
          </a:r>
          <a:endParaRPr lang="es-ES" sz="1200" kern="1200" dirty="0"/>
        </a:p>
      </dsp:txBody>
      <dsp:txXfrm rot="-5400000">
        <a:off x="3017270" y="1220399"/>
        <a:ext cx="5324030" cy="739503"/>
      </dsp:txXfrm>
    </dsp:sp>
    <dsp:sp modelId="{5BF96C4F-785B-4152-B36D-0FE304537B09}">
      <dsp:nvSpPr>
        <dsp:cNvPr id="0" name=""/>
        <dsp:cNvSpPr/>
      </dsp:nvSpPr>
      <dsp:spPr>
        <a:xfrm>
          <a:off x="0" y="1077954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Conjuntos Difusos </a:t>
          </a:r>
          <a:endParaRPr lang="es-ES" sz="2700" kern="1200" dirty="0"/>
        </a:p>
      </dsp:txBody>
      <dsp:txXfrm>
        <a:off x="50007" y="1127961"/>
        <a:ext cx="2917255" cy="924378"/>
      </dsp:txXfrm>
    </dsp:sp>
    <dsp:sp modelId="{3D18A540-0BD6-409C-9751-AFA594B6FEAA}">
      <dsp:nvSpPr>
        <dsp:cNvPr id="0" name=""/>
        <dsp:cNvSpPr/>
      </dsp:nvSpPr>
      <dsp:spPr>
        <a:xfrm rot="5400000">
          <a:off x="5289530" y="-16255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Relaciones Clásicas 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 Relaciones Difusas</a:t>
          </a:r>
          <a:endParaRPr lang="es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Operaciones sobre relaciones difusas </a:t>
          </a:r>
          <a:endParaRPr lang="es-ES" sz="1600" kern="1200" dirty="0"/>
        </a:p>
      </dsp:txBody>
      <dsp:txXfrm rot="-5400000">
        <a:off x="3017270" y="2296011"/>
        <a:ext cx="5324030" cy="739503"/>
      </dsp:txXfrm>
    </dsp:sp>
    <dsp:sp modelId="{C5B43957-4C30-4BB3-81BA-0AA258786D6A}">
      <dsp:nvSpPr>
        <dsp:cNvPr id="0" name=""/>
        <dsp:cNvSpPr/>
      </dsp:nvSpPr>
      <dsp:spPr>
        <a:xfrm>
          <a:off x="0" y="2153566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 Relaciones Difusas</a:t>
          </a:r>
          <a:endParaRPr lang="es-ES" sz="2700" kern="1200" dirty="0"/>
        </a:p>
      </dsp:txBody>
      <dsp:txXfrm>
        <a:off x="50007" y="2203573"/>
        <a:ext cx="2917255" cy="924378"/>
      </dsp:txXfrm>
    </dsp:sp>
    <dsp:sp modelId="{3DEA798C-BB45-4A46-AAFF-E98F6F36BBEB}">
      <dsp:nvSpPr>
        <dsp:cNvPr id="0" name=""/>
        <dsp:cNvSpPr/>
      </dsp:nvSpPr>
      <dsp:spPr>
        <a:xfrm rot="5400000">
          <a:off x="5289530" y="1059356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Variables Lingüística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Proposiciones Difusas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Reglas si-entonces</a:t>
          </a:r>
          <a:endParaRPr lang="es-E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/>
            <a:t>Implicaciones</a:t>
          </a:r>
          <a:endParaRPr lang="es-ES" sz="1200" kern="1200" dirty="0"/>
        </a:p>
      </dsp:txBody>
      <dsp:txXfrm rot="-5400000">
        <a:off x="3017270" y="3371622"/>
        <a:ext cx="5324030" cy="739503"/>
      </dsp:txXfrm>
    </dsp:sp>
    <dsp:sp modelId="{69127850-1302-4C17-9AF2-5D35D6914D21}">
      <dsp:nvSpPr>
        <dsp:cNvPr id="0" name=""/>
        <dsp:cNvSpPr/>
      </dsp:nvSpPr>
      <dsp:spPr>
        <a:xfrm>
          <a:off x="0" y="3229178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 Razonamiento </a:t>
          </a:r>
          <a:r>
            <a:rPr lang="es-ES" sz="2700" kern="1200" dirty="0" smtClean="0"/>
            <a:t>Aproximado</a:t>
          </a:r>
          <a:endParaRPr lang="es-ES" sz="2700" kern="1200" dirty="0"/>
        </a:p>
      </dsp:txBody>
      <dsp:txXfrm>
        <a:off x="50007" y="3279185"/>
        <a:ext cx="2917255" cy="924378"/>
      </dsp:txXfrm>
    </dsp:sp>
    <dsp:sp modelId="{36F0AD5F-B074-4AC0-8789-2D661007B1E4}">
      <dsp:nvSpPr>
        <dsp:cNvPr id="0" name=""/>
        <dsp:cNvSpPr/>
      </dsp:nvSpPr>
      <dsp:spPr>
        <a:xfrm rot="5400000">
          <a:off x="5276888" y="2069128"/>
          <a:ext cx="819513" cy="53640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err="1" smtClean="0"/>
            <a:t>Fuzzificación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Base de conocimiento 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Inferencia</a:t>
          </a:r>
          <a:endParaRPr lang="es-E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 </a:t>
          </a:r>
          <a:r>
            <a:rPr lang="es-ES" sz="1400" kern="1200" dirty="0" err="1" smtClean="0"/>
            <a:t>Defuzzificación</a:t>
          </a:r>
          <a:endParaRPr lang="es-ES" sz="1400" kern="1200" dirty="0"/>
        </a:p>
      </dsp:txBody>
      <dsp:txXfrm rot="-5400000">
        <a:off x="3004628" y="4381394"/>
        <a:ext cx="5324030" cy="739503"/>
      </dsp:txXfrm>
    </dsp:sp>
    <dsp:sp modelId="{47F20928-7AFF-4959-A35B-483755B9F7C5}">
      <dsp:nvSpPr>
        <dsp:cNvPr id="0" name=""/>
        <dsp:cNvSpPr/>
      </dsp:nvSpPr>
      <dsp:spPr>
        <a:xfrm>
          <a:off x="0" y="4304789"/>
          <a:ext cx="3017269" cy="1024392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 </a:t>
          </a:r>
          <a:r>
            <a:rPr lang="es-ES" sz="2700" kern="1200" dirty="0" smtClean="0"/>
            <a:t>Sistema Difuso</a:t>
          </a:r>
          <a:endParaRPr lang="es-ES" sz="2700" kern="1200" dirty="0"/>
        </a:p>
      </dsp:txBody>
      <dsp:txXfrm>
        <a:off x="50007" y="4354796"/>
        <a:ext cx="2917255" cy="924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B89A6-2508-4EFF-9B30-A45FE98B68CD}">
      <dsp:nvSpPr>
        <dsp:cNvPr id="0" name=""/>
        <dsp:cNvSpPr/>
      </dsp:nvSpPr>
      <dsp:spPr>
        <a:xfrm rot="5400000">
          <a:off x="3200756" y="149416"/>
          <a:ext cx="4248471" cy="50117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700" kern="1200" dirty="0" smtClean="0"/>
            <a:t>Variables Lingüística</a:t>
          </a:r>
          <a:endParaRPr lang="es-E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700" kern="1200" smtClean="0"/>
            <a:t>Proposiciones Difusas</a:t>
          </a:r>
          <a:endParaRPr lang="es-E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700" kern="1200" dirty="0" smtClean="0"/>
            <a:t>Reglas si-entonces</a:t>
          </a:r>
          <a:endParaRPr lang="es-E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700" kern="1200" dirty="0" smtClean="0"/>
            <a:t>Inferencia</a:t>
          </a:r>
          <a:endParaRPr lang="es-ES" sz="3700" kern="1200" dirty="0"/>
        </a:p>
      </dsp:txBody>
      <dsp:txXfrm rot="-5400000">
        <a:off x="2819114" y="738452"/>
        <a:ext cx="4804363" cy="3833685"/>
      </dsp:txXfrm>
    </dsp:sp>
    <dsp:sp modelId="{5D5E94ED-50AA-494F-8EBA-FA86CC680B0A}">
      <dsp:nvSpPr>
        <dsp:cNvPr id="0" name=""/>
        <dsp:cNvSpPr/>
      </dsp:nvSpPr>
      <dsp:spPr>
        <a:xfrm>
          <a:off x="0" y="0"/>
          <a:ext cx="2819113" cy="5310589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Razonamiento Aproximado</a:t>
          </a:r>
          <a:endParaRPr lang="es-MX" sz="2600" kern="1200" dirty="0"/>
        </a:p>
      </dsp:txBody>
      <dsp:txXfrm>
        <a:off x="137618" y="137618"/>
        <a:ext cx="2543877" cy="5035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00BE99-DBE5-45FA-A213-F496D5E89054}" type="slidenum">
              <a:rPr lang="es-PE" altLang="es-MX"/>
              <a:pPr/>
              <a:t>‹Nº›</a:t>
            </a:fld>
            <a:endParaRPr lang="es-PE" altLang="es-MX"/>
          </a:p>
        </p:txBody>
      </p:sp>
    </p:spTree>
    <p:extLst>
      <p:ext uri="{BB962C8B-B14F-4D97-AF65-F5344CB8AC3E}">
        <p14:creationId xmlns:p14="http://schemas.microsoft.com/office/powerpoint/2010/main" val="3431385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81379A-3C98-4857-B436-DB8A0FA10FB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34509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 smtClean="0"/>
          </a:p>
        </p:txBody>
      </p:sp>
      <p:sp>
        <p:nvSpPr>
          <p:cNvPr id="3891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7DFA4A-0E5A-4050-BB9B-D61D56B8702C}" type="slidenum">
              <a:rPr lang="es-ES" altLang="es-ES" smtClean="0"/>
              <a:pPr/>
              <a:t>1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354474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33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67195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42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05051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43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689922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44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00123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45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009937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Marcador de nota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smtClean="0"/>
          </a:p>
        </p:txBody>
      </p:sp>
      <p:sp>
        <p:nvSpPr>
          <p:cNvPr id="105476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3B221F-4C25-43BD-A3E8-A269862C57A0}" type="slidenum">
              <a:rPr lang="es-ES" altLang="es-ES" smtClean="0"/>
              <a:pPr/>
              <a:t>46</a:t>
            </a:fld>
            <a:endParaRPr lang="es-ES" altLang="es-ES" smtClean="0"/>
          </a:p>
        </p:txBody>
      </p:sp>
    </p:spTree>
    <p:extLst>
      <p:ext uri="{BB962C8B-B14F-4D97-AF65-F5344CB8AC3E}">
        <p14:creationId xmlns:p14="http://schemas.microsoft.com/office/powerpoint/2010/main" val="396800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dirty="0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B722351-6582-438F-AA16-6CCD2342A043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75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4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454453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B875F0-51DF-4937-9873-7189247E53E7}" type="slidenum">
              <a:rPr lang="es-ES" altLang="es-E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s-ES" altLang="es-E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43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8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01393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9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144905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13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76163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14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58402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379A-3C98-4857-B436-DB8A0FA10FB9}" type="slidenum">
              <a:rPr lang="es-ES" altLang="es-MX" smtClean="0"/>
              <a:pPr/>
              <a:t>26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96744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>
              <a:gd name="T0" fmla="*/ 1006217 w 8042"/>
              <a:gd name="T1" fmla="*/ 781050 h 10000"/>
              <a:gd name="T2" fmla="*/ 1034327 w 8042"/>
              <a:gd name="T3" fmla="*/ 771677 h 10000"/>
              <a:gd name="T4" fmla="*/ 1039012 w 8042"/>
              <a:gd name="T5" fmla="*/ 766991 h 10000"/>
              <a:gd name="T6" fmla="*/ 1395413 w 8042"/>
              <a:gd name="T7" fmla="*/ 410832 h 10000"/>
              <a:gd name="T8" fmla="*/ 1395413 w 8042"/>
              <a:gd name="T9" fmla="*/ 368734 h 10000"/>
              <a:gd name="T10" fmla="*/ 1039012 w 8042"/>
              <a:gd name="T11" fmla="*/ 17261 h 10000"/>
              <a:gd name="T12" fmla="*/ 1034327 w 8042"/>
              <a:gd name="T13" fmla="*/ 12497 h 10000"/>
              <a:gd name="T14" fmla="*/ 1006217 w 8042"/>
              <a:gd name="T15" fmla="*/ 3202 h 10000"/>
              <a:gd name="T16" fmla="*/ 3123 w 8042"/>
              <a:gd name="T17" fmla="*/ 0 h 10000"/>
              <a:gd name="T18" fmla="*/ 0 w 8042"/>
              <a:gd name="T19" fmla="*/ 780347 h 10000"/>
              <a:gd name="T20" fmla="*/ 1006217 w 8042"/>
              <a:gd name="T21" fmla="*/ 781050 h 100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3A977F-2504-E741-85B4-8F01994E1F25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70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828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76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92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808163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169275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sz="80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382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95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9A7C16-FAF2-2C41-B697-563997C522AD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53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19D9EA-0687-604F-B97A-763B6765DF9F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26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6413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50825" y="1052513"/>
            <a:ext cx="4244975" cy="5256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244975" cy="5256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308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B9A02F-357D-AF42-B110-A7740AFDCA1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76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BB9B27-4D02-2940-AED5-BC8F2B3B1507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1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CF7878-2C98-7449-BB8F-764A5EA8E558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15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D2F403-9584-1749-B6AB-5E1C5F94527C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C0351-EB03-5444-BA93-B7E778374E24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70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EADB90-FF7E-5041-AB9F-1BC0957AB829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84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EB8CB6-48D8-4E47-B0D3-B56230F429D0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099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>
              <a:gd name="T0" fmla="*/ 1358900 w 7908"/>
              <a:gd name="T1" fmla="*/ 238455 h 10000"/>
              <a:gd name="T2" fmla="*/ 1129839 w 7908"/>
              <a:gd name="T3" fmla="*/ 9550 h 10000"/>
              <a:gd name="T4" fmla="*/ 1124856 w 7908"/>
              <a:gd name="T5" fmla="*/ 4775 h 10000"/>
              <a:gd name="T6" fmla="*/ 1110593 w 7908"/>
              <a:gd name="T7" fmla="*/ 0 h 10000"/>
              <a:gd name="T8" fmla="*/ 1019862 w 7908"/>
              <a:gd name="T9" fmla="*/ 0 h 10000"/>
              <a:gd name="T10" fmla="*/ 0 w 7908"/>
              <a:gd name="T11" fmla="*/ 3150 h 10000"/>
              <a:gd name="T12" fmla="*/ 0 w 7908"/>
              <a:gd name="T13" fmla="*/ 508000 h 10000"/>
              <a:gd name="T14" fmla="*/ 1019862 w 7908"/>
              <a:gd name="T15" fmla="*/ 505562 h 10000"/>
              <a:gd name="T16" fmla="*/ 1110593 w 7908"/>
              <a:gd name="T17" fmla="*/ 505562 h 10000"/>
              <a:gd name="T18" fmla="*/ 1124856 w 7908"/>
              <a:gd name="T19" fmla="*/ 500837 h 10000"/>
              <a:gd name="T20" fmla="*/ 1129839 w 7908"/>
              <a:gd name="T21" fmla="*/ 496011 h 10000"/>
              <a:gd name="T22" fmla="*/ 1358900 w 7908"/>
              <a:gd name="T23" fmla="*/ 267106 h 10000"/>
              <a:gd name="T24" fmla="*/ 1358900 w 7908"/>
              <a:gd name="T25" fmla="*/ 238455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F716D3-DCE8-CC45-8106-AE5DFCD073F9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991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2125663" y="17463"/>
            <a:ext cx="65881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n-US" altLang="es-ES" smtClean="0"/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03425" y="1703388"/>
            <a:ext cx="65913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  <a:endParaRPr lang="en-US" altLang="es-E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8148638" y="6446838"/>
            <a:ext cx="311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C40E586B-60E4-4E4D-9A5E-5C3CC8DD86CA}" type="slidenum">
              <a:rPr lang="es-PE" altLang="es-MX" sz="1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pPr algn="r"/>
              <a:t>‹Nº›</a:t>
            </a:fld>
            <a:endParaRPr lang="es-PE" altLang="es-MX" sz="14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 userDrawn="1"/>
        </p:nvSpPr>
        <p:spPr bwMode="auto">
          <a:xfrm>
            <a:off x="8574088" y="6446838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s-ES" sz="14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/60</a:t>
            </a:r>
            <a:endParaRPr lang="es-PE" sz="140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Rectangle 25"/>
          <p:cNvSpPr>
            <a:spLocks noChangeArrowheads="1"/>
          </p:cNvSpPr>
          <p:nvPr userDrawn="1"/>
        </p:nvSpPr>
        <p:spPr bwMode="auto">
          <a:xfrm>
            <a:off x="250825" y="265113"/>
            <a:ext cx="8642350" cy="64135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es-ES" sz="36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 userDrawn="1"/>
        </p:nvSpPr>
        <p:spPr bwMode="auto">
          <a:xfrm>
            <a:off x="250825" y="1057275"/>
            <a:ext cx="8642350" cy="52562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s-ES" sz="2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1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6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31800" y="2930525"/>
            <a:ext cx="8391525" cy="14605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</a:rPr>
              <a:t>Unidad de aprendizaje: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2">
                    <a:lumMod val="50000"/>
                  </a:schemeClr>
                </a:solidFill>
              </a:rPr>
              <a:t>Lógica Difusa</a:t>
            </a:r>
            <a:endParaRPr lang="es-E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891" name="Subtítulo 2"/>
          <p:cNvSpPr txBox="1">
            <a:spLocks/>
          </p:cNvSpPr>
          <p:nvPr/>
        </p:nvSpPr>
        <p:spPr bwMode="auto">
          <a:xfrm>
            <a:off x="731838" y="6256338"/>
            <a:ext cx="809625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s-ES" altLang="es-ES" sz="24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Dra. Dora María Calderón </a:t>
            </a:r>
            <a:r>
              <a:rPr lang="es-ES" altLang="es-ES" sz="2400" b="1" dirty="0" err="1">
                <a:solidFill>
                  <a:schemeClr val="tx1"/>
                </a:solidFill>
                <a:latin typeface="Baskerville Old Face" panose="02020602080505020303" pitchFamily="18" charset="0"/>
              </a:rPr>
              <a:t>Nepamuceno</a:t>
            </a:r>
            <a:endParaRPr lang="es-ES" altLang="es-ES" sz="2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81175" y="-63500"/>
            <a:ext cx="7239000" cy="11049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</a:p>
          <a:p>
            <a:pPr algn="ctr">
              <a:defRPr/>
            </a:pP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Unidad Académica Profesional Nezahualcóyotl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876298" y="4745501"/>
            <a:ext cx="8094663" cy="919162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none" spc="-100" baseline="0">
                <a:ln>
                  <a:noFill/>
                </a:ln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es-ES" sz="4400" b="1" dirty="0">
                <a:solidFill>
                  <a:srgbClr val="E2AC00"/>
                </a:solidFill>
                <a:effectLst/>
              </a:rPr>
              <a:t>Razonamiento </a:t>
            </a:r>
            <a:r>
              <a:rPr lang="es-ES" sz="4400" b="1" dirty="0" smtClean="0">
                <a:solidFill>
                  <a:srgbClr val="E2AC00"/>
                </a:solidFill>
                <a:effectLst/>
              </a:rPr>
              <a:t>Aproximado</a:t>
            </a:r>
            <a:endParaRPr lang="es-MX" sz="4400" b="1" dirty="0">
              <a:solidFill>
                <a:srgbClr val="E2AC00"/>
              </a:solidFill>
              <a:effectLst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36588" y="1825625"/>
            <a:ext cx="8186737" cy="1104900"/>
          </a:xfrm>
          <a:prstGeom prst="rect">
            <a:avLst/>
          </a:prstGeom>
        </p:spPr>
        <p:txBody>
          <a:bodyPr anchor="b"/>
          <a:lstStyle>
            <a:defPPr>
              <a:defRPr lang="es-ES"/>
            </a:defPPr>
            <a:lvl1pPr algn="r" defTabSz="914400" eaLnBrk="1" latinLnBrk="0" hangingPunct="1">
              <a:buNone/>
              <a:defRPr sz="6600" i="1" cap="none" spc="-100" baseline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ench Script MT" pitchFamily="66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ES" sz="5400" dirty="0">
                <a:solidFill>
                  <a:schemeClr val="tx2">
                    <a:lumMod val="75000"/>
                  </a:schemeClr>
                </a:solidFill>
              </a:rPr>
              <a:t>Licenciatura en Ingeniería en Sistemas Inteligentes</a:t>
            </a:r>
          </a:p>
        </p:txBody>
      </p:sp>
      <p:pic>
        <p:nvPicPr>
          <p:cNvPr id="37895" name="3 Image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3813"/>
            <a:ext cx="161925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875944"/>
      </p:ext>
    </p:extLst>
  </p:cSld>
  <p:clrMapOvr>
    <a:masterClrMapping/>
  </p:clrMapOvr>
  <p:transition advClick="0" advTm="2000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Ejemplos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31470" y="1196752"/>
            <a:ext cx="8116994" cy="377762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Variable lingüística “edad” (E) :</a:t>
            </a:r>
          </a:p>
          <a:p>
            <a:pPr lvl="1" algn="just" eaLnBrk="1" hangingPunct="1"/>
            <a:r>
              <a:rPr lang="es-ES" altLang="es-MX" sz="2000" dirty="0" smtClean="0"/>
              <a:t>Valores lingüísticos: </a:t>
            </a:r>
            <a:r>
              <a:rPr lang="es-ES" altLang="es-MX" sz="2000" i="1" dirty="0" smtClean="0">
                <a:solidFill>
                  <a:srgbClr val="FF6600"/>
                </a:solidFill>
              </a:rPr>
              <a:t>Joven</a:t>
            </a:r>
            <a:r>
              <a:rPr lang="es-ES" altLang="es-MX" sz="2000" dirty="0" smtClean="0">
                <a:solidFill>
                  <a:srgbClr val="FF6600"/>
                </a:solidFill>
              </a:rPr>
              <a:t>, </a:t>
            </a:r>
            <a:r>
              <a:rPr lang="es-ES" altLang="es-MX" sz="2000" i="1" dirty="0" smtClean="0">
                <a:solidFill>
                  <a:srgbClr val="FF6600"/>
                </a:solidFill>
              </a:rPr>
              <a:t>Mediana Edad</a:t>
            </a:r>
            <a:r>
              <a:rPr lang="es-ES" altLang="es-MX" sz="2000" dirty="0" smtClean="0">
                <a:solidFill>
                  <a:srgbClr val="FF6600"/>
                </a:solidFill>
              </a:rPr>
              <a:t> y </a:t>
            </a:r>
            <a:r>
              <a:rPr lang="es-ES" altLang="es-MX" sz="2000" i="1" dirty="0" smtClean="0">
                <a:solidFill>
                  <a:srgbClr val="FF6600"/>
                </a:solidFill>
              </a:rPr>
              <a:t>Viejo</a:t>
            </a:r>
            <a:endParaRPr lang="es-ES" altLang="es-MX" sz="2000" dirty="0" smtClean="0">
              <a:solidFill>
                <a:srgbClr val="FF6600"/>
              </a:solidFill>
            </a:endParaRPr>
          </a:p>
          <a:p>
            <a:pPr lvl="1" algn="just" eaLnBrk="1" hangingPunct="1"/>
            <a:r>
              <a:rPr lang="es-ES" altLang="es-MX" sz="2000" dirty="0" smtClean="0"/>
              <a:t>Admite valores numéricos: números reales en [</a:t>
            </a:r>
            <a:r>
              <a:rPr lang="es-ES" altLang="es-MX" sz="2000" dirty="0" smtClean="0">
                <a:solidFill>
                  <a:schemeClr val="accent2"/>
                </a:solidFill>
              </a:rPr>
              <a:t>0, </a:t>
            </a:r>
            <a:r>
              <a:rPr lang="es-ES" altLang="es-MX" sz="2000" dirty="0" err="1" smtClean="0">
                <a:solidFill>
                  <a:schemeClr val="accent2"/>
                </a:solidFill>
              </a:rPr>
              <a:t>Emax</a:t>
            </a:r>
            <a:r>
              <a:rPr lang="es-ES" altLang="es-MX" sz="2000" dirty="0" smtClean="0"/>
              <a:t>]</a:t>
            </a:r>
          </a:p>
          <a:p>
            <a:pPr lvl="1" algn="just" eaLnBrk="1" hangingPunct="1"/>
            <a:r>
              <a:rPr lang="es-ES" altLang="es-MX" sz="2000" dirty="0" smtClean="0"/>
              <a:t>Se pueden proyectar los valores lingüísticos sobre el intervalo: </a:t>
            </a:r>
          </a:p>
          <a:p>
            <a:pPr lvl="1" algn="just" eaLnBrk="1" hangingPunct="1">
              <a:buFontTx/>
              <a:buNone/>
            </a:pPr>
            <a:r>
              <a:rPr lang="es-ES" altLang="es-MX" sz="2000" dirty="0" smtClean="0"/>
              <a:t>	[0, </a:t>
            </a:r>
            <a:r>
              <a:rPr lang="es-ES" altLang="es-MX" sz="2000" dirty="0" err="1" smtClean="0"/>
              <a:t>Emax</a:t>
            </a:r>
            <a:r>
              <a:rPr lang="es-ES" altLang="es-MX" sz="2000" dirty="0" smtClean="0"/>
              <a:t>]  mediante funciones de pertenencia.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48142"/>
            <a:ext cx="7015232" cy="250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Ejemplos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980728"/>
            <a:ext cx="7920880" cy="3777622"/>
          </a:xfrm>
        </p:spPr>
        <p:txBody>
          <a:bodyPr/>
          <a:lstStyle/>
          <a:p>
            <a:pPr algn="just" eaLnBrk="1" hangingPunct="1"/>
            <a:r>
              <a:rPr lang="es-ES" altLang="es-MX" sz="2000" dirty="0" smtClean="0"/>
              <a:t>Variable lingüística “temperatura” (T):</a:t>
            </a:r>
          </a:p>
          <a:p>
            <a:pPr lvl="1" algn="just" eaLnBrk="1" hangingPunct="1"/>
            <a:r>
              <a:rPr lang="es-ES" altLang="es-MX" sz="1800" dirty="0" smtClean="0"/>
              <a:t>Valores lingüísticos: </a:t>
            </a:r>
            <a:r>
              <a:rPr lang="es-ES" altLang="es-MX" sz="1800" i="1" dirty="0" smtClean="0">
                <a:solidFill>
                  <a:srgbClr val="FF6600"/>
                </a:solidFill>
              </a:rPr>
              <a:t>Muy Frio, Frio, Templado, Caliente, Muy Caliente</a:t>
            </a:r>
            <a:r>
              <a:rPr lang="es-ES" altLang="es-MX" sz="1800" dirty="0" smtClean="0">
                <a:solidFill>
                  <a:srgbClr val="FF6600"/>
                </a:solidFill>
              </a:rPr>
              <a:t>.</a:t>
            </a:r>
          </a:p>
          <a:p>
            <a:pPr lvl="1" algn="just" eaLnBrk="1" hangingPunct="1"/>
            <a:r>
              <a:rPr lang="es-ES" altLang="es-MX" sz="1800" dirty="0" smtClean="0"/>
              <a:t>Admite valores numéricos: números reales en [</a:t>
            </a:r>
            <a:r>
              <a:rPr lang="es-ES" altLang="es-MX" sz="1800" dirty="0" err="1" smtClean="0">
                <a:solidFill>
                  <a:schemeClr val="accent2"/>
                </a:solidFill>
              </a:rPr>
              <a:t>Tmin</a:t>
            </a:r>
            <a:r>
              <a:rPr lang="es-ES" altLang="es-MX" sz="1800" dirty="0" smtClean="0">
                <a:solidFill>
                  <a:schemeClr val="accent2"/>
                </a:solidFill>
              </a:rPr>
              <a:t>, </a:t>
            </a:r>
            <a:r>
              <a:rPr lang="es-ES" altLang="es-MX" sz="1800" dirty="0" err="1" smtClean="0">
                <a:solidFill>
                  <a:schemeClr val="accent2"/>
                </a:solidFill>
              </a:rPr>
              <a:t>Tmax</a:t>
            </a:r>
            <a:r>
              <a:rPr lang="es-ES" altLang="es-MX" sz="1800" dirty="0" smtClean="0"/>
              <a:t>]</a:t>
            </a:r>
          </a:p>
          <a:p>
            <a:pPr lvl="1" algn="just" eaLnBrk="1" hangingPunct="1"/>
            <a:r>
              <a:rPr lang="es-ES" altLang="es-MX" sz="1800" dirty="0" smtClean="0"/>
              <a:t>Se pueden proyectar los valores lingüísticos sobre el intervalo:</a:t>
            </a:r>
          </a:p>
          <a:p>
            <a:pPr lvl="1" algn="just" eaLnBrk="1" hangingPunct="1">
              <a:buFontTx/>
              <a:buNone/>
            </a:pPr>
            <a:r>
              <a:rPr lang="es-ES" altLang="es-MX" sz="1800" dirty="0" smtClean="0"/>
              <a:t>	[</a:t>
            </a:r>
            <a:r>
              <a:rPr lang="es-ES" altLang="es-MX" sz="1800" dirty="0" err="1" smtClean="0">
                <a:solidFill>
                  <a:schemeClr val="accent2"/>
                </a:solidFill>
              </a:rPr>
              <a:t>Tmin</a:t>
            </a:r>
            <a:r>
              <a:rPr lang="es-ES" altLang="es-MX" sz="1800" dirty="0" smtClean="0">
                <a:solidFill>
                  <a:schemeClr val="accent2"/>
                </a:solidFill>
              </a:rPr>
              <a:t>, </a:t>
            </a:r>
            <a:r>
              <a:rPr lang="es-ES" altLang="es-MX" sz="1800" dirty="0" err="1" smtClean="0">
                <a:solidFill>
                  <a:schemeClr val="accent2"/>
                </a:solidFill>
              </a:rPr>
              <a:t>Tmax</a:t>
            </a:r>
            <a:r>
              <a:rPr lang="es-ES" altLang="es-MX" sz="1800" dirty="0" smtClean="0"/>
              <a:t>]  mediante funciones de pertenencia.</a:t>
            </a: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813" y="3708880"/>
            <a:ext cx="4967287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3282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Dominio Subyacente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280890"/>
            <a:ext cx="8064896" cy="4968552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altLang="es-MX" sz="2000" dirty="0" smtClean="0"/>
              <a:t>El </a:t>
            </a:r>
            <a:r>
              <a:rPr lang="es-ES" altLang="es-MX" sz="2000" dirty="0" smtClean="0">
                <a:solidFill>
                  <a:schemeClr val="accent2"/>
                </a:solidFill>
              </a:rPr>
              <a:t>dominio subyacente</a:t>
            </a:r>
            <a:r>
              <a:rPr lang="es-ES" altLang="es-MX" sz="2000" dirty="0" smtClean="0"/>
              <a:t> es el dominio numérico, en nuestros dos ejemplos la edad y la temperatura.</a:t>
            </a:r>
          </a:p>
          <a:p>
            <a:pPr algn="just" eaLnBrk="1" hangingPunct="1"/>
            <a:r>
              <a:rPr lang="es-ES" altLang="es-MX" sz="2000" dirty="0" smtClean="0"/>
              <a:t>Un valor concreto, </a:t>
            </a:r>
            <a:r>
              <a:rPr lang="es-ES" altLang="es-MX" sz="2000" i="1" dirty="0" err="1" smtClean="0"/>
              <a:t>crisp</a:t>
            </a:r>
            <a:r>
              <a:rPr lang="es-ES" altLang="es-MX" sz="2000" i="1" dirty="0" smtClean="0"/>
              <a:t> </a:t>
            </a:r>
            <a:r>
              <a:rPr lang="es-ES" altLang="es-MX" sz="2000" dirty="0" smtClean="0"/>
              <a:t>(25ºC, por ejemplo</a:t>
            </a:r>
            <a:r>
              <a:rPr lang="es-ES" altLang="es-MX" sz="2000" b="1" dirty="0" smtClean="0"/>
              <a:t>)</a:t>
            </a:r>
            <a:r>
              <a:rPr lang="es-ES" altLang="es-MX" sz="2000" dirty="0" smtClean="0"/>
              <a:t>:</a:t>
            </a:r>
          </a:p>
          <a:p>
            <a:pPr lvl="1" algn="just" eaLnBrk="1" hangingPunct="1"/>
            <a:r>
              <a:rPr lang="es-ES" altLang="es-MX" sz="2000" dirty="0" smtClean="0"/>
              <a:t>Es </a:t>
            </a:r>
            <a:r>
              <a:rPr lang="es-ES" altLang="es-MX" sz="2000" b="1" dirty="0" smtClean="0"/>
              <a:t>más específico </a:t>
            </a:r>
            <a:r>
              <a:rPr lang="es-ES" altLang="es-MX" sz="2000" dirty="0" smtClean="0"/>
              <a:t>que una </a:t>
            </a:r>
            <a:r>
              <a:rPr lang="es-ES" altLang="es-MX" sz="2000" b="1" dirty="0" smtClean="0">
                <a:solidFill>
                  <a:srgbClr val="FF6600"/>
                </a:solidFill>
              </a:rPr>
              <a:t>etiqueta lingüístic</a:t>
            </a:r>
            <a:r>
              <a:rPr lang="es-ES" altLang="es-MX" sz="2000" dirty="0" smtClean="0">
                <a:solidFill>
                  <a:srgbClr val="FF6600"/>
                </a:solidFill>
              </a:rPr>
              <a:t>a</a:t>
            </a:r>
            <a:r>
              <a:rPr lang="es-ES" altLang="es-MX" sz="2000" dirty="0" smtClean="0"/>
              <a:t>.</a:t>
            </a:r>
          </a:p>
          <a:p>
            <a:pPr lvl="1" algn="just" eaLnBrk="1" hangingPunct="1"/>
            <a:r>
              <a:rPr lang="es-ES" altLang="es-MX" sz="2000" dirty="0" smtClean="0"/>
              <a:t>Es </a:t>
            </a:r>
            <a:r>
              <a:rPr lang="es-ES" altLang="es-MX" sz="2000" b="1" dirty="0" smtClean="0"/>
              <a:t>un punto </a:t>
            </a:r>
            <a:r>
              <a:rPr lang="es-ES" altLang="es-MX" sz="2000" dirty="0" smtClean="0"/>
              <a:t>del conjunto, mientras que una </a:t>
            </a:r>
            <a:r>
              <a:rPr lang="es-ES" altLang="es-MX" sz="2000" b="1" dirty="0" smtClean="0">
                <a:solidFill>
                  <a:srgbClr val="FF6600"/>
                </a:solidFill>
              </a:rPr>
              <a:t>etiqueta lingüística</a:t>
            </a:r>
            <a:r>
              <a:rPr lang="es-ES" altLang="es-MX" sz="2000" b="1" dirty="0" smtClean="0"/>
              <a:t> </a:t>
            </a:r>
            <a:r>
              <a:rPr lang="es-ES" altLang="es-MX" sz="2000" dirty="0" smtClean="0"/>
              <a:t>es </a:t>
            </a:r>
            <a:r>
              <a:rPr lang="es-ES" altLang="es-MX" sz="2000" b="1" dirty="0" smtClean="0"/>
              <a:t>una colección de puntos </a:t>
            </a:r>
            <a:r>
              <a:rPr lang="es-ES" altLang="es-MX" sz="2000" dirty="0" smtClean="0"/>
              <a:t>(temperaturas posibles).</a:t>
            </a:r>
          </a:p>
          <a:p>
            <a:pPr algn="just" eaLnBrk="1" hangingPunct="1"/>
            <a:endParaRPr lang="es-ES" altLang="es-MX" sz="2000" dirty="0" smtClean="0"/>
          </a:p>
          <a:p>
            <a:pPr marL="0" indent="0" algn="just" eaLnBrk="1" hangingPunct="1">
              <a:buNone/>
            </a:pPr>
            <a:r>
              <a:rPr lang="es-ES" altLang="es-MX" sz="2000" dirty="0" smtClean="0"/>
              <a:t>Existen variables cuya definición es más compleja porque se mueven en </a:t>
            </a:r>
            <a:r>
              <a:rPr lang="es-ES" altLang="es-MX" sz="2000" b="1" dirty="0" smtClean="0"/>
              <a:t>dominios subyacentes poco claros </a:t>
            </a:r>
            <a:r>
              <a:rPr lang="es-ES" altLang="es-MX" sz="2000" dirty="0" smtClean="0"/>
              <a:t>y no es natural trasladarlos a valores numéricos, </a:t>
            </a:r>
            <a:r>
              <a:rPr lang="es-ES" altLang="es-MX" sz="2000" b="1" dirty="0" smtClean="0"/>
              <a:t>por ejemplos: </a:t>
            </a:r>
            <a:r>
              <a:rPr lang="es-ES" altLang="es-MX" sz="2000" dirty="0" smtClean="0"/>
              <a:t>Limpieza, Sabiduría, Verdor...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Utilidad de las Variables Lingü</a:t>
            </a:r>
            <a:r>
              <a:rPr lang="es-ES" altLang="es-MX" dirty="0"/>
              <a:t>í</a:t>
            </a:r>
            <a:r>
              <a:rPr lang="es-ES" altLang="es-MX" dirty="0" smtClean="0"/>
              <a:t>sticas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8496944" cy="5157192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Es una forma de comprimir información llamada granulación </a:t>
            </a:r>
            <a:r>
              <a:rPr lang="es-ES" altLang="es-MX" sz="2400" i="1" dirty="0" smtClean="0"/>
              <a:t>(</a:t>
            </a:r>
            <a:r>
              <a:rPr lang="es-ES" altLang="es-MX" sz="2400" i="1" dirty="0" err="1" smtClean="0"/>
              <a:t>granulatio</a:t>
            </a:r>
            <a:r>
              <a:rPr lang="es-ES" altLang="es-MX" sz="2400" dirty="0" err="1" smtClean="0"/>
              <a:t>n</a:t>
            </a:r>
            <a:r>
              <a:rPr lang="es-ES" altLang="es-MX" sz="2400" b="1" dirty="0" smtClean="0"/>
              <a:t>):</a:t>
            </a:r>
          </a:p>
          <a:p>
            <a:pPr marL="800100" lvl="1" indent="-342900" algn="just" eaLnBrk="1" hangingPunct="1">
              <a:buFontTx/>
              <a:buAutoNum type="arabicPeriod"/>
            </a:pPr>
            <a:r>
              <a:rPr lang="es-ES" altLang="es-MX" sz="2000" dirty="0" smtClean="0"/>
              <a:t>Una </a:t>
            </a:r>
            <a:r>
              <a:rPr lang="es-ES" altLang="es-MX" sz="2000" dirty="0" smtClean="0">
                <a:solidFill>
                  <a:srgbClr val="FF6600"/>
                </a:solidFill>
              </a:rPr>
              <a:t>etiqueta</a:t>
            </a:r>
            <a:r>
              <a:rPr lang="es-ES" altLang="es-MX" sz="2000" dirty="0" smtClean="0"/>
              <a:t> incluye muchos valores posibles.</a:t>
            </a:r>
          </a:p>
          <a:p>
            <a:pPr marL="800100" lvl="1" indent="-342900" algn="just" eaLnBrk="1" hangingPunct="1">
              <a:buFontTx/>
              <a:buAutoNum type="arabicPeriod"/>
            </a:pPr>
            <a:r>
              <a:rPr lang="es-ES" altLang="es-MX" sz="2000" dirty="0" smtClean="0"/>
              <a:t>Ayuda a caracterizar fenómenos que o están mal definidos o son complejos de definir o ambas cosas.</a:t>
            </a:r>
          </a:p>
          <a:p>
            <a:pPr marL="800100" lvl="1" indent="-342900" algn="just" eaLnBrk="1" hangingPunct="1">
              <a:buFontTx/>
              <a:buAutoNum type="arabicPeriod"/>
            </a:pPr>
            <a:r>
              <a:rPr lang="es-ES" altLang="es-MX" sz="2000" dirty="0" smtClean="0"/>
              <a:t>Es un medio de trasladar conceptos o descripciones lingüísticas a descripciones numéricas que pueden ser tratadas automáticamente (Relaciona o traduce el proceso simbólico a proceso numérico).</a:t>
            </a:r>
          </a:p>
          <a:p>
            <a:pPr marL="800100" lvl="1" indent="-342900" algn="just" eaLnBrk="1" hangingPunct="1">
              <a:buFontTx/>
              <a:buAutoNum type="arabicPeriod"/>
            </a:pPr>
            <a:r>
              <a:rPr lang="es-ES" altLang="es-MX" sz="2000" dirty="0" smtClean="0"/>
              <a:t>Usando el principio de extensión, muchas herramientas ya existentes pueden ser extendidas para manejar variables lingüísticas, obteniendo las ventajas de la lógica difusa en gran cantidad de aplicaciones.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Definición formal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80890"/>
            <a:ext cx="8424935" cy="4692352"/>
          </a:xfrm>
        </p:spPr>
        <p:txBody>
          <a:bodyPr>
            <a:noAutofit/>
          </a:bodyPr>
          <a:lstStyle/>
          <a:p>
            <a:pPr marL="715963" indent="-715963" algn="just" eaLnBrk="1" hangingPunct="1">
              <a:buFontTx/>
              <a:buNone/>
            </a:pPr>
            <a:r>
              <a:rPr lang="es-ES" altLang="es-MX" sz="2400" dirty="0" smtClean="0"/>
              <a:t>Una</a:t>
            </a:r>
            <a:r>
              <a:rPr lang="es-ES" altLang="es-MX" sz="2400" b="1" dirty="0" smtClean="0"/>
              <a:t> Variable Lingüística </a:t>
            </a:r>
            <a:r>
              <a:rPr lang="es-ES" altLang="es-MX" sz="2400" dirty="0" smtClean="0"/>
              <a:t>es un conjunto de 5 elemento</a:t>
            </a:r>
            <a:r>
              <a:rPr lang="es-ES" altLang="es-MX" sz="2400" b="1" dirty="0" smtClean="0"/>
              <a:t>s:</a:t>
            </a:r>
          </a:p>
          <a:p>
            <a:pPr marL="715963" indent="-715963" algn="just" eaLnBrk="1" hangingPunct="1"/>
            <a:endParaRPr lang="es-ES" altLang="es-MX" b="1" dirty="0" smtClean="0"/>
          </a:p>
          <a:p>
            <a:pPr marL="715963" indent="-715963" algn="ctr" eaLnBrk="1" hangingPunct="1">
              <a:buFontTx/>
              <a:buNone/>
            </a:pPr>
            <a:r>
              <a:rPr lang="es-ES" altLang="es-MX" sz="2400" i="1" dirty="0" smtClean="0">
                <a:solidFill>
                  <a:srgbClr val="990000"/>
                </a:solidFill>
              </a:rPr>
              <a:t>&lt;N, U, T(N), G, M&gt;</a:t>
            </a:r>
            <a:endParaRPr lang="es-ES" altLang="es-MX" dirty="0" smtClean="0">
              <a:solidFill>
                <a:schemeClr val="accent2"/>
              </a:solidFill>
            </a:endParaRP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N	es el nombre de la variable.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U	es el </a:t>
            </a:r>
            <a:r>
              <a:rPr lang="es-ES" altLang="es-MX" sz="2000" dirty="0" smtClean="0">
                <a:solidFill>
                  <a:schemeClr val="accent2"/>
                </a:solidFill>
              </a:rPr>
              <a:t>dominio subyacente</a:t>
            </a:r>
            <a:r>
              <a:rPr lang="es-ES" altLang="es-MX" sz="2000" dirty="0" smtClean="0"/>
              <a:t>.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T(N)	es el conjunto de </a:t>
            </a:r>
            <a:r>
              <a:rPr lang="es-ES" altLang="es-MX" sz="2000" dirty="0" smtClean="0">
                <a:solidFill>
                  <a:srgbClr val="FF6600"/>
                </a:solidFill>
              </a:rPr>
              <a:t>términos o etiquetas</a:t>
            </a:r>
            <a:r>
              <a:rPr lang="es-ES" altLang="es-MX" sz="2000" dirty="0" smtClean="0"/>
              <a:t> que puede tomar N.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G	es una gramática para generar las etiquetas de T(N):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	“muy alto”, “no muy bajo”, “normal”, “bajo y normal”….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M	es una regla semántica que asocia cada elemento de T(N) con un conjunto difuso en U de entre todos los posibles:</a:t>
            </a:r>
          </a:p>
          <a:p>
            <a:pPr marL="715963" indent="-715963" algn="just" eaLnBrk="1" hangingPunct="1">
              <a:buFontTx/>
              <a:buNone/>
            </a:pPr>
            <a:r>
              <a:rPr lang="es-ES" altLang="es-MX" sz="2000" dirty="0" smtClean="0"/>
              <a:t>	M: T(N) </a:t>
            </a:r>
            <a:r>
              <a:rPr lang="es-ES" altLang="es-MX" sz="2000" dirty="0" smtClean="0">
                <a:sym typeface="Wingdings" panose="05000000000000000000" pitchFamily="2" charset="2"/>
              </a:rPr>
              <a:t></a:t>
            </a:r>
            <a:r>
              <a:rPr lang="es-ES" altLang="es-MX" sz="2000" dirty="0" smtClean="0"/>
              <a:t> F (U)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4801" y="146955"/>
            <a:ext cx="6589199" cy="128089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Representación de las Variables Lingüísticas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0022" y="1628800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 smtClean="0"/>
              <a:t>Las variables lingüísticas se representan utilizando Funciones de Pertenencia las más utilizadas son las siguientes:</a:t>
            </a:r>
          </a:p>
          <a:p>
            <a:pPr marL="0" indent="0">
              <a:buNone/>
            </a:pPr>
            <a:endParaRPr lang="es-MX" sz="2400" dirty="0" smtClean="0"/>
          </a:p>
          <a:p>
            <a:r>
              <a:rPr lang="es-MX" sz="2400" dirty="0" smtClean="0"/>
              <a:t>Triangular</a:t>
            </a:r>
          </a:p>
          <a:p>
            <a:r>
              <a:rPr lang="es-MX" sz="2400" dirty="0" smtClean="0"/>
              <a:t>Trapezoidal</a:t>
            </a:r>
          </a:p>
          <a:p>
            <a:r>
              <a:rPr lang="es-MX" sz="2400" dirty="0" err="1" smtClean="0"/>
              <a:t>Gaussiana</a:t>
            </a:r>
            <a:endParaRPr lang="es-MX" sz="2400" dirty="0" smtClean="0"/>
          </a:p>
          <a:p>
            <a:r>
              <a:rPr lang="es-MX" sz="2400" dirty="0" smtClean="0"/>
              <a:t>Campana </a:t>
            </a:r>
          </a:p>
          <a:p>
            <a:r>
              <a:rPr lang="es-MX" sz="2400" dirty="0" err="1" smtClean="0"/>
              <a:t>Sigmoide</a:t>
            </a:r>
            <a:endParaRPr lang="es-MX" sz="2400" dirty="0" smtClean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37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0120" y="14580"/>
            <a:ext cx="8183880" cy="71438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Función de Pertenencia Triangular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16</a:t>
            </a:fld>
            <a:endParaRPr lang="es-MX" dirty="0"/>
          </a:p>
        </p:txBody>
      </p:sp>
      <p:graphicFrame>
        <p:nvGraphicFramePr>
          <p:cNvPr id="5" name="Object 1040"/>
          <p:cNvGraphicFramePr>
            <a:graphicFrameLocks noChangeAspect="1"/>
          </p:cNvGraphicFramePr>
          <p:nvPr>
            <p:extLst/>
          </p:nvPr>
        </p:nvGraphicFramePr>
        <p:xfrm>
          <a:off x="1115616" y="4927600"/>
          <a:ext cx="594717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8" name="Ecuación" r:id="rId3" imgW="5448240" imgH="787320" progId="Equation.3">
                  <p:embed/>
                </p:oleObj>
              </mc:Choice>
              <mc:Fallback>
                <p:oleObj name="Ecuación" r:id="rId3" imgW="544824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927600"/>
                        <a:ext cx="5947172" cy="787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21 Grupo"/>
          <p:cNvGrpSpPr/>
          <p:nvPr/>
        </p:nvGrpSpPr>
        <p:grpSpPr>
          <a:xfrm>
            <a:off x="1447800" y="1500485"/>
            <a:ext cx="5105401" cy="3368675"/>
            <a:chOff x="1447800" y="1133475"/>
            <a:chExt cx="5105401" cy="3368675"/>
          </a:xfrm>
        </p:grpSpPr>
        <p:sp>
          <p:nvSpPr>
            <p:cNvPr id="7" name="Line 1028"/>
            <p:cNvSpPr>
              <a:spLocks noChangeShapeType="1"/>
            </p:cNvSpPr>
            <p:nvPr/>
          </p:nvSpPr>
          <p:spPr bwMode="auto">
            <a:xfrm>
              <a:off x="2057400" y="1133475"/>
              <a:ext cx="0" cy="28194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grpSp>
          <p:nvGrpSpPr>
            <p:cNvPr id="21" name="20 Grupo"/>
            <p:cNvGrpSpPr/>
            <p:nvPr/>
          </p:nvGrpSpPr>
          <p:grpSpPr>
            <a:xfrm>
              <a:off x="1447800" y="1368425"/>
              <a:ext cx="5105401" cy="3133725"/>
              <a:chOff x="1447800" y="1368425"/>
              <a:chExt cx="5105401" cy="3133725"/>
            </a:xfrm>
          </p:grpSpPr>
          <p:sp>
            <p:nvSpPr>
              <p:cNvPr id="8" name="Line 1029"/>
              <p:cNvSpPr>
                <a:spLocks noChangeShapeType="1"/>
              </p:cNvSpPr>
              <p:nvPr/>
            </p:nvSpPr>
            <p:spPr bwMode="auto">
              <a:xfrm rot="5400000">
                <a:off x="4303713" y="1703388"/>
                <a:ext cx="3175" cy="4495800"/>
              </a:xfrm>
              <a:prstGeom prst="line">
                <a:avLst/>
              </a:prstGeom>
              <a:ln>
                <a:headEnd type="triangle" w="med" len="med"/>
                <a:tailEnd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9" name="Text Box 1030"/>
              <p:cNvSpPr txBox="1">
                <a:spLocks noChangeArrowheads="1"/>
              </p:cNvSpPr>
              <p:nvPr/>
            </p:nvSpPr>
            <p:spPr bwMode="auto">
              <a:xfrm>
                <a:off x="1447800" y="1368425"/>
                <a:ext cx="5365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1.0</a:t>
                </a:r>
              </a:p>
            </p:txBody>
          </p:sp>
          <p:sp>
            <p:nvSpPr>
              <p:cNvPr id="10" name="Text Box 1031"/>
              <p:cNvSpPr txBox="1">
                <a:spLocks noChangeArrowheads="1"/>
              </p:cNvSpPr>
              <p:nvPr/>
            </p:nvSpPr>
            <p:spPr bwMode="auto">
              <a:xfrm>
                <a:off x="1447800" y="2359025"/>
                <a:ext cx="5365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0.5</a:t>
                </a:r>
              </a:p>
            </p:txBody>
          </p:sp>
          <p:sp>
            <p:nvSpPr>
              <p:cNvPr id="11" name="Text Box 1032"/>
              <p:cNvSpPr txBox="1">
                <a:spLocks noChangeArrowheads="1"/>
              </p:cNvSpPr>
              <p:nvPr/>
            </p:nvSpPr>
            <p:spPr bwMode="auto">
              <a:xfrm>
                <a:off x="1447800" y="3632200"/>
                <a:ext cx="5365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0.0</a:t>
                </a:r>
              </a:p>
            </p:txBody>
          </p:sp>
          <p:sp>
            <p:nvSpPr>
              <p:cNvPr id="12" name="Line 1034"/>
              <p:cNvSpPr>
                <a:spLocks noChangeShapeType="1"/>
              </p:cNvSpPr>
              <p:nvPr/>
            </p:nvSpPr>
            <p:spPr bwMode="auto">
              <a:xfrm rot="5400000">
                <a:off x="4303713" y="-658813"/>
                <a:ext cx="3175" cy="4495800"/>
              </a:xfrm>
              <a:prstGeom prst="line">
                <a:avLst/>
              </a:prstGeom>
              <a:ln>
                <a:solidFill>
                  <a:srgbClr val="FFFF00"/>
                </a:solidFill>
                <a:prstDash val="dash"/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3" name="Text Box 1035"/>
              <p:cNvSpPr txBox="1">
                <a:spLocks noChangeArrowheads="1"/>
              </p:cNvSpPr>
              <p:nvPr/>
            </p:nvSpPr>
            <p:spPr bwMode="auto">
              <a:xfrm>
                <a:off x="1905000" y="4105275"/>
                <a:ext cx="322263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0</a:t>
                </a:r>
              </a:p>
            </p:txBody>
          </p:sp>
          <p:sp>
            <p:nvSpPr>
              <p:cNvPr id="14" name="Text Box 1036"/>
              <p:cNvSpPr txBox="1">
                <a:spLocks noChangeArrowheads="1"/>
              </p:cNvSpPr>
              <p:nvPr/>
            </p:nvSpPr>
            <p:spPr bwMode="auto">
              <a:xfrm>
                <a:off x="3200400" y="4105275"/>
                <a:ext cx="4603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50</a:t>
                </a:r>
              </a:p>
            </p:txBody>
          </p:sp>
          <p:sp>
            <p:nvSpPr>
              <p:cNvPr id="15" name="Text Box 1037"/>
              <p:cNvSpPr txBox="1">
                <a:spLocks noChangeArrowheads="1"/>
              </p:cNvSpPr>
              <p:nvPr/>
            </p:nvSpPr>
            <p:spPr bwMode="auto">
              <a:xfrm>
                <a:off x="4572000" y="4105275"/>
                <a:ext cx="598488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"/>
                  <a:t>100</a:t>
                </a:r>
              </a:p>
            </p:txBody>
          </p:sp>
          <p:sp>
            <p:nvSpPr>
              <p:cNvPr id="16" name="Line 1042"/>
              <p:cNvSpPr>
                <a:spLocks noChangeShapeType="1"/>
              </p:cNvSpPr>
              <p:nvPr/>
            </p:nvSpPr>
            <p:spPr bwMode="auto">
              <a:xfrm flipV="1">
                <a:off x="2057400" y="1590675"/>
                <a:ext cx="1371600" cy="236220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7" name="Line 1043"/>
              <p:cNvSpPr>
                <a:spLocks noChangeShapeType="1"/>
              </p:cNvSpPr>
              <p:nvPr/>
            </p:nvSpPr>
            <p:spPr bwMode="auto">
              <a:xfrm flipV="1">
                <a:off x="2667000" y="1590675"/>
                <a:ext cx="1219200" cy="2362200"/>
              </a:xfrm>
              <a:prstGeom prst="line">
                <a:avLst/>
              </a:prstGeom>
              <a:noFill/>
              <a:ln w="5715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8" name="Line 1044"/>
              <p:cNvSpPr>
                <a:spLocks noChangeShapeType="1"/>
              </p:cNvSpPr>
              <p:nvPr/>
            </p:nvSpPr>
            <p:spPr bwMode="auto">
              <a:xfrm flipH="1" flipV="1">
                <a:off x="3886200" y="1590675"/>
                <a:ext cx="457200" cy="2362200"/>
              </a:xfrm>
              <a:prstGeom prst="line">
                <a:avLst/>
              </a:prstGeom>
              <a:noFill/>
              <a:ln w="5715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s-MX"/>
              </a:p>
            </p:txBody>
          </p:sp>
        </p:grpSp>
      </p:grpSp>
      <p:graphicFrame>
        <p:nvGraphicFramePr>
          <p:cNvPr id="19" name="Object 1045"/>
          <p:cNvGraphicFramePr>
            <a:graphicFrameLocks noChangeAspect="1"/>
          </p:cNvGraphicFramePr>
          <p:nvPr>
            <p:extLst/>
          </p:nvPr>
        </p:nvGraphicFramePr>
        <p:xfrm>
          <a:off x="4871244" y="2357438"/>
          <a:ext cx="3121819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9" name="Ecuación" r:id="rId5" imgW="2857320" imgH="342720" progId="Equation.3">
                  <p:embed/>
                </p:oleObj>
              </mc:Choice>
              <mc:Fallback>
                <p:oleObj name="Ecuación" r:id="rId5" imgW="28573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1244" y="2357438"/>
                        <a:ext cx="3121819" cy="3413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238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5876" y="29910"/>
            <a:ext cx="8390736" cy="105156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Función de Pertenencia Trapezoidal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17</a:t>
            </a:fld>
            <a:endParaRPr lang="es-MX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/>
          </p:nvPr>
        </p:nvGraphicFramePr>
        <p:xfrm>
          <a:off x="971600" y="5208488"/>
          <a:ext cx="63944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02" name="Ecuación" r:id="rId3" imgW="6057720" imgH="812520" progId="Equation.3">
                  <p:embed/>
                </p:oleObj>
              </mc:Choice>
              <mc:Fallback>
                <p:oleObj name="Ecuación" r:id="rId3" imgW="60577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5208488"/>
                        <a:ext cx="6394400" cy="812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7"/>
          <p:cNvGraphicFramePr>
            <a:graphicFrameLocks noChangeAspect="1"/>
          </p:cNvGraphicFramePr>
          <p:nvPr>
            <p:extLst/>
          </p:nvPr>
        </p:nvGraphicFramePr>
        <p:xfrm>
          <a:off x="4644008" y="2708176"/>
          <a:ext cx="3528392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03" name="Ecuación" r:id="rId5" imgW="3352680" imgH="342720" progId="Equation.3">
                  <p:embed/>
                </p:oleObj>
              </mc:Choice>
              <mc:Fallback>
                <p:oleObj name="Ecuación" r:id="rId5" imgW="33526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2708176"/>
                        <a:ext cx="3528392" cy="3413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21 Grupo"/>
          <p:cNvGrpSpPr/>
          <p:nvPr/>
        </p:nvGrpSpPr>
        <p:grpSpPr>
          <a:xfrm>
            <a:off x="1447800" y="1427063"/>
            <a:ext cx="5105401" cy="3368675"/>
            <a:chOff x="1447800" y="1133475"/>
            <a:chExt cx="5105401" cy="3368675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2057400" y="1133475"/>
              <a:ext cx="0" cy="28194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rot="5400000">
              <a:off x="4303713" y="1703388"/>
              <a:ext cx="3175" cy="44958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447800" y="13684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1.0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447800" y="23590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0.5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1447800" y="3632200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0.0</a:t>
              </a: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rot="5400000">
              <a:off x="4303713" y="-658813"/>
              <a:ext cx="3175" cy="4495800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prstDash val="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905000" y="4105275"/>
              <a:ext cx="3222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3200400" y="4105275"/>
              <a:ext cx="4603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50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4572000" y="4105275"/>
              <a:ext cx="5984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100</a:t>
              </a: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V="1">
              <a:off x="2057400" y="1590675"/>
              <a:ext cx="1371600" cy="236220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V="1">
              <a:off x="2438400" y="1590675"/>
              <a:ext cx="228600" cy="2359025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 flipV="1">
              <a:off x="3886200" y="1590675"/>
              <a:ext cx="685800" cy="2359025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667000" y="1587500"/>
              <a:ext cx="1219200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59467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0120" y="33039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Función de Pertenencia </a:t>
            </a:r>
            <a:r>
              <a:rPr lang="es-MX" dirty="0" err="1" smtClean="0"/>
              <a:t>Gaussiana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18</a:t>
            </a:fld>
            <a:endParaRPr lang="es-MX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/>
          </p:nvPr>
        </p:nvGraphicFramePr>
        <p:xfrm>
          <a:off x="2411760" y="5447183"/>
          <a:ext cx="3557240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6" name="Ecuación" r:id="rId3" imgW="3263760" imgH="647640" progId="Equation.3">
                  <p:embed/>
                </p:oleObj>
              </mc:Choice>
              <mc:Fallback>
                <p:oleObj name="Ecuación" r:id="rId3" imgW="326376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447183"/>
                        <a:ext cx="3557240" cy="646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21 Grupo"/>
          <p:cNvGrpSpPr/>
          <p:nvPr/>
        </p:nvGrpSpPr>
        <p:grpSpPr>
          <a:xfrm>
            <a:off x="1447800" y="1583208"/>
            <a:ext cx="6508576" cy="3368675"/>
            <a:chOff x="1447800" y="1133475"/>
            <a:chExt cx="6508576" cy="3368675"/>
          </a:xfrm>
        </p:grpSpPr>
        <p:graphicFrame>
          <p:nvGraphicFramePr>
            <p:cNvPr id="9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5232400" y="2414588"/>
            <a:ext cx="2723976" cy="341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27" name="Ecuación" r:id="rId5" imgW="2450880" imgH="342720" progId="Equation.3">
                    <p:embed/>
                  </p:oleObj>
                </mc:Choice>
                <mc:Fallback>
                  <p:oleObj name="Ecuación" r:id="rId5" imgW="2450880" imgH="342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2400" y="2414588"/>
                          <a:ext cx="2723976" cy="34131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2057400" y="1133475"/>
              <a:ext cx="0" cy="28194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rot="5400000">
              <a:off x="4303713" y="1703388"/>
              <a:ext cx="3175" cy="44958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447800" y="13684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1.0</a:t>
              </a: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447800" y="23590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0.5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447800" y="3632200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0.0</a:t>
              </a:r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rot="5400000">
              <a:off x="4303713" y="-658813"/>
              <a:ext cx="3175" cy="4495800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prstDash val="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905000" y="4105275"/>
              <a:ext cx="3222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</a:t>
              </a: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3200400" y="4105275"/>
              <a:ext cx="4603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50</a:t>
              </a: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572000" y="4105275"/>
              <a:ext cx="5984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100</a:t>
              </a: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V="1">
              <a:off x="2057400" y="1590675"/>
              <a:ext cx="1371600" cy="236220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103438" y="1597025"/>
              <a:ext cx="3001962" cy="2349500"/>
            </a:xfrm>
            <a:custGeom>
              <a:avLst/>
              <a:gdLst/>
              <a:ahLst/>
              <a:cxnLst>
                <a:cxn ang="0">
                  <a:pos x="0" y="1480"/>
                </a:cxn>
                <a:cxn ang="0">
                  <a:pos x="480" y="1404"/>
                </a:cxn>
                <a:cxn ang="0">
                  <a:pos x="662" y="1058"/>
                </a:cxn>
                <a:cxn ang="0">
                  <a:pos x="777" y="213"/>
                </a:cxn>
                <a:cxn ang="0">
                  <a:pos x="893" y="2"/>
                </a:cxn>
                <a:cxn ang="0">
                  <a:pos x="998" y="223"/>
                </a:cxn>
                <a:cxn ang="0">
                  <a:pos x="1085" y="1058"/>
                </a:cxn>
                <a:cxn ang="0">
                  <a:pos x="1305" y="1404"/>
                </a:cxn>
                <a:cxn ang="0">
                  <a:pos x="1891" y="1480"/>
                </a:cxn>
              </a:cxnLst>
              <a:rect l="0" t="0" r="r" b="b"/>
              <a:pathLst>
                <a:path w="1891" h="1480">
                  <a:moveTo>
                    <a:pt x="0" y="1480"/>
                  </a:moveTo>
                  <a:cubicBezTo>
                    <a:pt x="78" y="1467"/>
                    <a:pt x="370" y="1474"/>
                    <a:pt x="480" y="1404"/>
                  </a:cubicBezTo>
                  <a:cubicBezTo>
                    <a:pt x="590" y="1334"/>
                    <a:pt x="613" y="1256"/>
                    <a:pt x="662" y="1058"/>
                  </a:cubicBezTo>
                  <a:cubicBezTo>
                    <a:pt x="711" y="860"/>
                    <a:pt x="739" y="389"/>
                    <a:pt x="777" y="213"/>
                  </a:cubicBezTo>
                  <a:cubicBezTo>
                    <a:pt x="815" y="37"/>
                    <a:pt x="856" y="0"/>
                    <a:pt x="893" y="2"/>
                  </a:cubicBezTo>
                  <a:cubicBezTo>
                    <a:pt x="930" y="4"/>
                    <a:pt x="966" y="47"/>
                    <a:pt x="998" y="223"/>
                  </a:cubicBezTo>
                  <a:cubicBezTo>
                    <a:pt x="1030" y="399"/>
                    <a:pt x="1034" y="861"/>
                    <a:pt x="1085" y="1058"/>
                  </a:cubicBezTo>
                  <a:cubicBezTo>
                    <a:pt x="1136" y="1255"/>
                    <a:pt x="1171" y="1334"/>
                    <a:pt x="1305" y="1404"/>
                  </a:cubicBezTo>
                  <a:cubicBezTo>
                    <a:pt x="1439" y="1474"/>
                    <a:pt x="1769" y="1464"/>
                    <a:pt x="1891" y="1480"/>
                  </a:cubicBezTo>
                </a:path>
              </a:pathLst>
            </a:custGeom>
            <a:noFill/>
            <a:ln w="5715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426823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35319" y="32508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Función de Pertenencia Campana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19</a:t>
            </a:fld>
            <a:endParaRPr lang="es-MX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2451100" y="5110038"/>
          <a:ext cx="37719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0" name="Ecuación" r:id="rId3" imgW="3771720" imgH="1231560" progId="Equation.3">
                  <p:embed/>
                </p:oleObj>
              </mc:Choice>
              <mc:Fallback>
                <p:oleObj name="Ecuación" r:id="rId3" imgW="3771720" imgH="1231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5110038"/>
                        <a:ext cx="3771900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/>
          </p:nvPr>
        </p:nvGraphicFramePr>
        <p:xfrm>
          <a:off x="4871244" y="2819276"/>
          <a:ext cx="2869406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51" name="Ecuación" r:id="rId5" imgW="2565360" imgH="342720" progId="Equation.3">
                  <p:embed/>
                </p:oleObj>
              </mc:Choice>
              <mc:Fallback>
                <p:oleObj name="Ecuación" r:id="rId5" imgW="256536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1244" y="2819276"/>
                        <a:ext cx="2869406" cy="341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19 Grupo"/>
          <p:cNvGrpSpPr/>
          <p:nvPr/>
        </p:nvGrpSpPr>
        <p:grpSpPr>
          <a:xfrm>
            <a:off x="1447800" y="1538163"/>
            <a:ext cx="5105401" cy="3368675"/>
            <a:chOff x="1447800" y="1133475"/>
            <a:chExt cx="5105401" cy="3368675"/>
          </a:xfrm>
        </p:grpSpPr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057400" y="1133475"/>
              <a:ext cx="0" cy="28194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rot="5400000">
              <a:off x="4303713" y="1703388"/>
              <a:ext cx="3175" cy="4495800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447800" y="13684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1.0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1447800" y="2359025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0.5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447800" y="3632200"/>
              <a:ext cx="5365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0.0</a:t>
              </a: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rot="5400000">
              <a:off x="4303713" y="-658813"/>
              <a:ext cx="3175" cy="4495800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prstDash val="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905000" y="4105275"/>
              <a:ext cx="3222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200400" y="4105275"/>
              <a:ext cx="4603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50</a:t>
              </a: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4572000" y="4105275"/>
              <a:ext cx="5984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100</a:t>
              </a: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V="1">
              <a:off x="2057400" y="1590675"/>
              <a:ext cx="1371600" cy="236220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2103438" y="1555750"/>
              <a:ext cx="2803525" cy="2390775"/>
            </a:xfrm>
            <a:custGeom>
              <a:avLst/>
              <a:gdLst/>
              <a:ahLst/>
              <a:cxnLst>
                <a:cxn ang="0">
                  <a:pos x="0" y="1506"/>
                </a:cxn>
                <a:cxn ang="0">
                  <a:pos x="269" y="1391"/>
                </a:cxn>
                <a:cxn ang="0">
                  <a:pos x="441" y="1094"/>
                </a:cxn>
                <a:cxn ang="0">
                  <a:pos x="537" y="278"/>
                </a:cxn>
                <a:cxn ang="0">
                  <a:pos x="720" y="38"/>
                </a:cxn>
                <a:cxn ang="0">
                  <a:pos x="1133" y="47"/>
                </a:cxn>
                <a:cxn ang="0">
                  <a:pos x="1267" y="297"/>
                </a:cxn>
                <a:cxn ang="0">
                  <a:pos x="1334" y="1132"/>
                </a:cxn>
                <a:cxn ang="0">
                  <a:pos x="1488" y="1410"/>
                </a:cxn>
                <a:cxn ang="0">
                  <a:pos x="1766" y="1497"/>
                </a:cxn>
              </a:cxnLst>
              <a:rect l="0" t="0" r="r" b="b"/>
              <a:pathLst>
                <a:path w="1766" h="1506">
                  <a:moveTo>
                    <a:pt x="0" y="1506"/>
                  </a:moveTo>
                  <a:cubicBezTo>
                    <a:pt x="45" y="1487"/>
                    <a:pt x="195" y="1460"/>
                    <a:pt x="269" y="1391"/>
                  </a:cubicBezTo>
                  <a:cubicBezTo>
                    <a:pt x="343" y="1322"/>
                    <a:pt x="396" y="1279"/>
                    <a:pt x="441" y="1094"/>
                  </a:cubicBezTo>
                  <a:cubicBezTo>
                    <a:pt x="486" y="909"/>
                    <a:pt x="491" y="454"/>
                    <a:pt x="537" y="278"/>
                  </a:cubicBezTo>
                  <a:cubicBezTo>
                    <a:pt x="583" y="102"/>
                    <a:pt x="621" y="76"/>
                    <a:pt x="720" y="38"/>
                  </a:cubicBezTo>
                  <a:cubicBezTo>
                    <a:pt x="819" y="0"/>
                    <a:pt x="1042" y="4"/>
                    <a:pt x="1133" y="47"/>
                  </a:cubicBezTo>
                  <a:cubicBezTo>
                    <a:pt x="1224" y="90"/>
                    <a:pt x="1234" y="116"/>
                    <a:pt x="1267" y="297"/>
                  </a:cubicBezTo>
                  <a:cubicBezTo>
                    <a:pt x="1300" y="478"/>
                    <a:pt x="1297" y="947"/>
                    <a:pt x="1334" y="1132"/>
                  </a:cubicBezTo>
                  <a:cubicBezTo>
                    <a:pt x="1371" y="1317"/>
                    <a:pt x="1416" y="1349"/>
                    <a:pt x="1488" y="1410"/>
                  </a:cubicBezTo>
                  <a:cubicBezTo>
                    <a:pt x="1560" y="1471"/>
                    <a:pt x="1708" y="1479"/>
                    <a:pt x="1766" y="1497"/>
                  </a:cubicBezTo>
                </a:path>
              </a:pathLst>
            </a:custGeom>
            <a:noFill/>
            <a:ln w="57150" cap="flat" cmpd="sng">
              <a:solidFill>
                <a:srgbClr val="00FF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81652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36685" y="683695"/>
            <a:ext cx="7239000" cy="5632450"/>
          </a:xfrm>
          <a:prstGeom prst="rect">
            <a:avLst/>
          </a:prstGeom>
        </p:spPr>
        <p:txBody>
          <a:bodyPr/>
          <a:lstStyle/>
          <a:p>
            <a:pPr marL="114300" algn="just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/>
            </a:pPr>
            <a:r>
              <a:rPr lang="es-ES" sz="4400" dirty="0">
                <a:latin typeface="Gabriola" pitchFamily="82" charset="0"/>
                <a:cs typeface="AngsanaUPC" pitchFamily="18" charset="-34"/>
              </a:rPr>
              <a:t>La unidad de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aprendizaje (UA)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de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Lógica Difusa 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tiene 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como área curricular </a:t>
            </a:r>
            <a:r>
              <a:rPr lang="es-ES" sz="4400" b="1" dirty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Herramientas para los sistemas inteligentes</a:t>
            </a:r>
            <a:r>
              <a:rPr lang="es-ES" sz="4400" dirty="0">
                <a:latin typeface="Gabriola" pitchFamily="82" charset="0"/>
                <a:cs typeface="AngsanaUPC" pitchFamily="18" charset="-34"/>
              </a:rPr>
              <a:t> y forma parte del núcleo </a:t>
            </a:r>
            <a:r>
              <a:rPr lang="es-ES" sz="4400" b="1" dirty="0" smtClean="0">
                <a:solidFill>
                  <a:schemeClr val="accent3">
                    <a:lumMod val="75000"/>
                  </a:schemeClr>
                </a:solidFill>
                <a:latin typeface="Gabriola" pitchFamily="82" charset="0"/>
                <a:cs typeface="AngsanaUPC" pitchFamily="18" charset="-34"/>
              </a:rPr>
              <a:t>integral</a:t>
            </a:r>
            <a:r>
              <a:rPr lang="es-ES" sz="4400" dirty="0" smtClean="0">
                <a:latin typeface="Gabriola" pitchFamily="82" charset="0"/>
                <a:cs typeface="AngsanaUPC" pitchFamily="18" charset="-34"/>
              </a:rPr>
              <a:t> esta UA  es parte del cierre de los sistemas basados en conocimiento.</a:t>
            </a:r>
            <a:endParaRPr lang="es-MX" sz="4400" dirty="0">
              <a:latin typeface="Gabriola" pitchFamily="82" charset="0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6196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2108" y="-19425"/>
            <a:ext cx="8183880" cy="1051560"/>
          </a:xfrm>
        </p:spPr>
        <p:txBody>
          <a:bodyPr>
            <a:normAutofit/>
          </a:bodyPr>
          <a:lstStyle/>
          <a:p>
            <a:r>
              <a:rPr lang="es-MX" dirty="0" smtClean="0"/>
              <a:t>Función de Pertenencia </a:t>
            </a:r>
            <a:r>
              <a:rPr lang="es-MX" dirty="0" err="1" smtClean="0"/>
              <a:t>Sigmoide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78FA-4DEA-4877-8D28-92E738B7248A}" type="slidenum">
              <a:rPr lang="es-MX" smtClean="0"/>
              <a:pPr/>
              <a:t>20</a:t>
            </a:fld>
            <a:endParaRPr lang="es-MX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2133600" y="5354092"/>
          <a:ext cx="4044950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4" name="Ecuación" r:id="rId3" imgW="3682800" imgH="812520" progId="Equation.3">
                  <p:embed/>
                </p:oleObj>
              </mc:Choice>
              <mc:Fallback>
                <p:oleObj name="Ecuación" r:id="rId3" imgW="36828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354092"/>
                        <a:ext cx="4044950" cy="811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/>
          </p:nvPr>
        </p:nvGraphicFramePr>
        <p:xfrm>
          <a:off x="5004048" y="2853779"/>
          <a:ext cx="3096344" cy="404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5" name="Ecuación" r:id="rId5" imgW="2400120" imgH="342720" progId="Equation.3">
                  <p:embed/>
                </p:oleObj>
              </mc:Choice>
              <mc:Fallback>
                <p:oleObj name="Ecuación" r:id="rId5" imgW="240012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853779"/>
                        <a:ext cx="3096344" cy="4042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447800" y="1572684"/>
            <a:ext cx="5105400" cy="3368676"/>
            <a:chOff x="912" y="714"/>
            <a:chExt cx="3216" cy="2122"/>
          </a:xfrm>
        </p:grpSpPr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1296" y="714"/>
              <a:ext cx="0" cy="1776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rot="5400000">
              <a:off x="2711" y="1073"/>
              <a:ext cx="2" cy="2832"/>
            </a:xfrm>
            <a:prstGeom prst="line">
              <a:avLst/>
            </a:prstGeom>
            <a:ln>
              <a:headEnd type="triangle" w="med" len="med"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912" y="862"/>
              <a:ext cx="3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1.0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912" y="1486"/>
              <a:ext cx="3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0.5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912" y="2288"/>
              <a:ext cx="3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0.0</a:t>
              </a: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rot="5400000">
              <a:off x="2711" y="-415"/>
              <a:ext cx="2" cy="2832"/>
            </a:xfrm>
            <a:prstGeom prst="line">
              <a:avLst/>
            </a:prstGeom>
            <a:noFill/>
            <a:ln w="9525">
              <a:solidFill>
                <a:srgbClr val="FFFF99"/>
              </a:solidFill>
              <a:prstDash val="dash"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200" y="258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0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016" y="2586"/>
              <a:ext cx="29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50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2880" y="2586"/>
              <a:ext cx="37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100</a:t>
              </a: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V="1">
              <a:off x="1296" y="1002"/>
              <a:ext cx="864" cy="1488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</p:grpSp>
      <p:sp>
        <p:nvSpPr>
          <p:cNvPr id="18" name="Freeform 17"/>
          <p:cNvSpPr>
            <a:spLocks/>
          </p:cNvSpPr>
          <p:nvPr/>
        </p:nvSpPr>
        <p:spPr bwMode="auto">
          <a:xfrm>
            <a:off x="2133600" y="2045759"/>
            <a:ext cx="2759075" cy="2344738"/>
          </a:xfrm>
          <a:custGeom>
            <a:avLst/>
            <a:gdLst/>
            <a:ahLst/>
            <a:cxnLst>
              <a:cxn ang="0">
                <a:pos x="0" y="1465"/>
              </a:cxn>
              <a:cxn ang="0">
                <a:pos x="374" y="1426"/>
              </a:cxn>
              <a:cxn ang="0">
                <a:pos x="624" y="1158"/>
              </a:cxn>
              <a:cxn ang="0">
                <a:pos x="902" y="342"/>
              </a:cxn>
              <a:cxn ang="0">
                <a:pos x="1123" y="54"/>
              </a:cxn>
              <a:cxn ang="0">
                <a:pos x="1738" y="15"/>
              </a:cxn>
            </a:cxnLst>
            <a:rect l="0" t="0" r="r" b="b"/>
            <a:pathLst>
              <a:path w="1738" h="1477">
                <a:moveTo>
                  <a:pt x="0" y="1465"/>
                </a:moveTo>
                <a:cubicBezTo>
                  <a:pt x="62" y="1458"/>
                  <a:pt x="270" y="1477"/>
                  <a:pt x="374" y="1426"/>
                </a:cubicBezTo>
                <a:cubicBezTo>
                  <a:pt x="478" y="1375"/>
                  <a:pt x="536" y="1339"/>
                  <a:pt x="624" y="1158"/>
                </a:cubicBezTo>
                <a:cubicBezTo>
                  <a:pt x="712" y="977"/>
                  <a:pt x="819" y="526"/>
                  <a:pt x="902" y="342"/>
                </a:cubicBezTo>
                <a:cubicBezTo>
                  <a:pt x="985" y="158"/>
                  <a:pt x="984" y="108"/>
                  <a:pt x="1123" y="54"/>
                </a:cubicBezTo>
                <a:cubicBezTo>
                  <a:pt x="1262" y="0"/>
                  <a:pt x="1610" y="23"/>
                  <a:pt x="1738" y="15"/>
                </a:cubicBezTo>
              </a:path>
            </a:pathLst>
          </a:custGeom>
          <a:noFill/>
          <a:ln w="57150" cap="flat" cmpd="sng">
            <a:solidFill>
              <a:srgbClr val="00FF00"/>
            </a:solidFill>
            <a:prstDash val="solid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450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87724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Granularidad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52513"/>
            <a:ext cx="8642350" cy="1728787"/>
          </a:xfrm>
        </p:spPr>
        <p:txBody>
          <a:bodyPr/>
          <a:lstStyle/>
          <a:p>
            <a:pPr marL="0" indent="0" eaLnBrk="1" hangingPunct="1">
              <a:buNone/>
            </a:pPr>
            <a:endParaRPr lang="es-ES" altLang="es-MX" dirty="0" smtClean="0"/>
          </a:p>
          <a:p>
            <a:pPr marL="0" indent="0" algn="just" eaLnBrk="1" hangingPunct="1">
              <a:buNone/>
            </a:pPr>
            <a:r>
              <a:rPr lang="es-ES" altLang="es-MX" sz="2400" dirty="0" smtClean="0"/>
              <a:t>Es el número de valores que se definen para una variable lingüística. Normalmente se usa un conjunto pequeño de valores para una variable lingüística. </a:t>
            </a:r>
          </a:p>
        </p:txBody>
      </p:sp>
      <p:pic>
        <p:nvPicPr>
          <p:cNvPr id="15364" name="Picture 5" descr="FSS 5 Variables Lingüísticas 1_img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9"/>
          <a:stretch>
            <a:fillRect/>
          </a:stretch>
        </p:blipFill>
        <p:spPr bwMode="auto">
          <a:xfrm>
            <a:off x="6443663" y="4579938"/>
            <a:ext cx="1798637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95613"/>
            <a:ext cx="18002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467544" y="3002756"/>
            <a:ext cx="547260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2400" dirty="0">
                <a:solidFill>
                  <a:schemeClr val="accent2"/>
                </a:solidFill>
              </a:rPr>
              <a:t>Granularidad fina (fine):</a:t>
            </a:r>
            <a:r>
              <a:rPr lang="es-ES" altLang="es-MX" sz="2400" dirty="0"/>
              <a:t> 		</a:t>
            </a:r>
          </a:p>
          <a:p>
            <a:pPr eaLnBrk="1" hangingPunct="1"/>
            <a:r>
              <a:rPr lang="es-ES" altLang="es-MX" sz="2400" dirty="0"/>
              <a:t>Define un gran número de valores para una variable lingüística. </a:t>
            </a:r>
          </a:p>
          <a:p>
            <a:pPr lvl="1" eaLnBrk="1" hangingPunct="1"/>
            <a:endParaRPr lang="es-ES" altLang="es-MX" sz="2400" dirty="0"/>
          </a:p>
          <a:p>
            <a:pPr lvl="1" eaLnBrk="1" hangingPunct="1"/>
            <a:endParaRPr lang="es-ES" altLang="es-MX" sz="2400" dirty="0"/>
          </a:p>
          <a:p>
            <a:pPr eaLnBrk="1" hangingPunct="1"/>
            <a:r>
              <a:rPr lang="es-ES" altLang="es-MX" sz="2400" dirty="0">
                <a:solidFill>
                  <a:schemeClr val="accent2"/>
                </a:solidFill>
              </a:rPr>
              <a:t>Granularidad gruesa (</a:t>
            </a:r>
            <a:r>
              <a:rPr lang="es-ES" altLang="es-MX" sz="2400" dirty="0" err="1">
                <a:solidFill>
                  <a:schemeClr val="accent2"/>
                </a:solidFill>
              </a:rPr>
              <a:t>coarse</a:t>
            </a:r>
            <a:r>
              <a:rPr lang="es-ES" altLang="es-MX" sz="2400" dirty="0">
                <a:solidFill>
                  <a:schemeClr val="accent2"/>
                </a:solidFill>
              </a:rPr>
              <a:t>):</a:t>
            </a:r>
          </a:p>
          <a:p>
            <a:pPr eaLnBrk="1" hangingPunct="1"/>
            <a:r>
              <a:rPr lang="es-ES" altLang="es-MX" sz="2400" dirty="0"/>
              <a:t>Define un pequeño número de valores.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21081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Modificadores Lingüísticos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352928" cy="5229200"/>
          </a:xfrm>
        </p:spPr>
        <p:txBody>
          <a:bodyPr>
            <a:noAutofit/>
          </a:bodyPr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Los valores de una variable lingüística pueden ser:</a:t>
            </a:r>
          </a:p>
          <a:p>
            <a:pPr lvl="1" algn="just" eaLnBrk="1" hangingPunct="1"/>
            <a:r>
              <a:rPr lang="es-ES" altLang="es-MX" sz="2400" dirty="0" smtClean="0"/>
              <a:t>Primarios</a:t>
            </a:r>
          </a:p>
          <a:p>
            <a:pPr lvl="1" algn="just" eaLnBrk="1" hangingPunct="1"/>
            <a:r>
              <a:rPr lang="es-ES" altLang="es-MX" sz="2400" dirty="0" smtClean="0"/>
              <a:t>Compuestos</a:t>
            </a:r>
          </a:p>
          <a:p>
            <a:pPr algn="just" eaLnBrk="1" hangingPunct="1"/>
            <a:r>
              <a:rPr lang="es-ES" altLang="es-MX" sz="2400" dirty="0" smtClean="0"/>
              <a:t>Los valores primarios son los valores inicialmente definidos</a:t>
            </a:r>
          </a:p>
          <a:p>
            <a:pPr algn="just" eaLnBrk="1" hangingPunct="1"/>
            <a:r>
              <a:rPr lang="es-ES" altLang="es-MX" sz="2400" dirty="0" smtClean="0"/>
              <a:t>Un valor compuesto se obtiene anteponiendo a un valor primario </a:t>
            </a:r>
            <a:r>
              <a:rPr lang="es-ES" altLang="es-MX" sz="2400" b="1" dirty="0" smtClean="0"/>
              <a:t>modificadores lingüísticos </a:t>
            </a:r>
            <a:r>
              <a:rPr lang="es-ES" altLang="es-MX" sz="2400" dirty="0" smtClean="0"/>
              <a:t>como MUY, NO, MAS O MENOS, ..., o combinando valores primarios mediante conectivos lógicos AND, OR, NOT.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Modificadores Lingüísticos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327151"/>
            <a:ext cx="8642350" cy="12969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Cada modificador (</a:t>
            </a:r>
            <a:r>
              <a:rPr lang="es-ES" altLang="es-MX" sz="2400" dirty="0" err="1" smtClean="0"/>
              <a:t>hedge</a:t>
            </a:r>
            <a:r>
              <a:rPr lang="es-ES" altLang="es-MX" sz="2400" dirty="0" smtClean="0"/>
              <a:t>) es un </a:t>
            </a:r>
            <a:r>
              <a:rPr lang="es-ES" altLang="es-MX" sz="2400" dirty="0" smtClean="0">
                <a:solidFill>
                  <a:schemeClr val="accent2"/>
                </a:solidFill>
              </a:rPr>
              <a:t>operador</a:t>
            </a:r>
            <a:r>
              <a:rPr lang="es-ES" altLang="es-MX" sz="2400" dirty="0" smtClean="0"/>
              <a:t> H que transforma el conjunto difuso del término primario L al que afecta en otro conjunto difuso: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19087" y="3356992"/>
            <a:ext cx="4681538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36512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2400" dirty="0">
                <a:solidFill>
                  <a:schemeClr val="accent2"/>
                </a:solidFill>
              </a:rPr>
              <a:t>Modificadores </a:t>
            </a:r>
            <a:r>
              <a:rPr lang="es-ES" altLang="es-MX" sz="2400" dirty="0" smtClean="0">
                <a:solidFill>
                  <a:schemeClr val="accent2"/>
                </a:solidFill>
              </a:rPr>
              <a:t>Lingüísticos:</a:t>
            </a:r>
            <a:endParaRPr lang="es-ES" altLang="es-MX" sz="2400" dirty="0">
              <a:solidFill>
                <a:schemeClr val="accent2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Concentración.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Dilatación.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Intensificación del contraste.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 err="1"/>
              <a:t>Difuminación</a:t>
            </a:r>
            <a:r>
              <a:rPr lang="es-ES" altLang="es-MX" sz="2400" dirty="0"/>
              <a:t>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ES" altLang="es-MX" sz="2400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285666" y="3356991"/>
            <a:ext cx="38862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365125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sz="2400" dirty="0">
                <a:solidFill>
                  <a:schemeClr val="accent2"/>
                </a:solidFill>
              </a:rPr>
              <a:t>Operadores Lógicos: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NOT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AND</a:t>
            </a:r>
          </a:p>
          <a:p>
            <a:pPr eaLnBrk="1" hangingPunct="1">
              <a:buFontTx/>
              <a:buAutoNum type="arabicPeriod"/>
            </a:pPr>
            <a:r>
              <a:rPr lang="es-ES" altLang="es-MX" sz="2400" dirty="0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1. Concentración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8138"/>
            <a:ext cx="8642350" cy="41767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s-ES" altLang="es-MX" sz="2400" dirty="0" smtClean="0"/>
              <a:t>Se elevar la función de membresía primaría a un valor p, dado que p &gt; 1.</a:t>
            </a:r>
          </a:p>
          <a:p>
            <a:pPr eaLnBrk="1" hangingPunct="1"/>
            <a:endParaRPr lang="es-ES" altLang="es-MX" dirty="0" smtClean="0"/>
          </a:p>
          <a:p>
            <a:pPr lvl="1" eaLnBrk="1" hangingPunct="1"/>
            <a:r>
              <a:rPr lang="es-ES" altLang="es-MX" sz="2800" dirty="0" smtClean="0"/>
              <a:t>MAS  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MAS F</a:t>
            </a:r>
            <a:r>
              <a:rPr lang="es-ES" altLang="es-MX" sz="2800" dirty="0" smtClean="0">
                <a:cs typeface="Arial" panose="020B0604020202020204" pitchFamily="34" charset="0"/>
              </a:rPr>
              <a:t> (u) = (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F</a:t>
            </a:r>
            <a:r>
              <a:rPr lang="es-ES" altLang="es-MX" sz="2800" dirty="0" smtClean="0">
                <a:cs typeface="Arial" panose="020B0604020202020204" pitchFamily="34" charset="0"/>
              </a:rPr>
              <a:t> (u) )</a:t>
            </a:r>
            <a:r>
              <a:rPr lang="es-ES" altLang="es-MX" sz="2800" baseline="30000" dirty="0" smtClean="0">
                <a:cs typeface="Arial" panose="020B0604020202020204" pitchFamily="34" charset="0"/>
              </a:rPr>
              <a:t>1.5</a:t>
            </a:r>
            <a:endParaRPr lang="el-GR" altLang="es-MX" sz="2800" dirty="0" smtClean="0">
              <a:cs typeface="Arial" panose="020B0604020202020204" pitchFamily="34" charset="0"/>
            </a:endParaRPr>
          </a:p>
          <a:p>
            <a:pPr lvl="1" eaLnBrk="1" hangingPunct="1"/>
            <a:endParaRPr lang="es-ES" altLang="es-MX" sz="2800" dirty="0" smtClean="0"/>
          </a:p>
          <a:p>
            <a:pPr lvl="1" eaLnBrk="1" hangingPunct="1"/>
            <a:r>
              <a:rPr lang="es-ES" altLang="es-MX" sz="2800" dirty="0" smtClean="0"/>
              <a:t>MUY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MUY F</a:t>
            </a:r>
            <a:r>
              <a:rPr lang="es-ES" altLang="es-MX" sz="2800" dirty="0" smtClean="0">
                <a:cs typeface="Arial" panose="020B0604020202020204" pitchFamily="34" charset="0"/>
              </a:rPr>
              <a:t> (u) = (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F</a:t>
            </a:r>
            <a:r>
              <a:rPr lang="es-ES" altLang="es-MX" sz="2800" dirty="0" smtClean="0">
                <a:cs typeface="Arial" panose="020B0604020202020204" pitchFamily="34" charset="0"/>
              </a:rPr>
              <a:t> (u) )</a:t>
            </a:r>
            <a:r>
              <a:rPr lang="es-ES" altLang="es-MX" sz="2800" baseline="30000" dirty="0" smtClean="0">
                <a:cs typeface="Arial" panose="020B0604020202020204" pitchFamily="34" charset="0"/>
              </a:rPr>
              <a:t>2</a:t>
            </a:r>
            <a:endParaRPr lang="es-ES" altLang="es-MX" sz="2400" dirty="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492375"/>
            <a:ext cx="3476625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42202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2. Dilatación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8147" y="1700808"/>
            <a:ext cx="6988189" cy="4464496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None/>
            </a:pPr>
            <a:r>
              <a:rPr lang="es-ES" altLang="es-MX" sz="2600" dirty="0" smtClean="0"/>
              <a:t>Es la raíz n-</a:t>
            </a:r>
            <a:r>
              <a:rPr lang="es-ES" altLang="es-MX" sz="2600" dirty="0" err="1" smtClean="0"/>
              <a:t>ésima</a:t>
            </a:r>
            <a:r>
              <a:rPr lang="es-ES" altLang="es-MX" sz="2600" dirty="0" smtClean="0"/>
              <a:t> o elevar p, tal que p </a:t>
            </a:r>
            <a:r>
              <a:rPr lang="ru-RU" altLang="es-MX" sz="2600" dirty="0" smtClean="0">
                <a:cs typeface="Arial" panose="020B0604020202020204" pitchFamily="34" charset="0"/>
              </a:rPr>
              <a:t>Є</a:t>
            </a:r>
            <a:r>
              <a:rPr lang="es-ES" altLang="es-MX" sz="2600" dirty="0" smtClean="0">
                <a:cs typeface="Arial" panose="020B0604020202020204" pitchFamily="34" charset="0"/>
              </a:rPr>
              <a:t> [0, 1]</a:t>
            </a:r>
          </a:p>
          <a:p>
            <a:pPr eaLnBrk="1" hangingPunct="1"/>
            <a:endParaRPr lang="es-ES" altLang="es-MX" dirty="0" smtClean="0">
              <a:cs typeface="Arial" panose="020B0604020202020204" pitchFamily="34" charset="0"/>
            </a:endParaRPr>
          </a:p>
          <a:p>
            <a:pPr lvl="1" eaLnBrk="1" hangingPunct="1"/>
            <a:r>
              <a:rPr lang="es-ES" altLang="es-MX" sz="2800" dirty="0" smtClean="0"/>
              <a:t>MAS O MENOS  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MASOMENOS F</a:t>
            </a:r>
            <a:r>
              <a:rPr lang="es-ES" altLang="es-MX" sz="2800" dirty="0" smtClean="0">
                <a:cs typeface="Arial" panose="020B0604020202020204" pitchFamily="34" charset="0"/>
              </a:rPr>
              <a:t> (u) = (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F</a:t>
            </a:r>
            <a:r>
              <a:rPr lang="es-ES" altLang="es-MX" sz="2800" dirty="0" smtClean="0">
                <a:cs typeface="Arial" panose="020B0604020202020204" pitchFamily="34" charset="0"/>
              </a:rPr>
              <a:t> (u) )</a:t>
            </a:r>
            <a:r>
              <a:rPr lang="es-ES" altLang="es-MX" sz="2800" baseline="30000" dirty="0" smtClean="0">
                <a:cs typeface="Arial" panose="020B0604020202020204" pitchFamily="34" charset="0"/>
              </a:rPr>
              <a:t>0.5</a:t>
            </a:r>
            <a:endParaRPr lang="el-GR" altLang="es-MX" sz="2800" dirty="0" smtClean="0">
              <a:cs typeface="Arial" panose="020B0604020202020204" pitchFamily="34" charset="0"/>
            </a:endParaRPr>
          </a:p>
          <a:p>
            <a:pPr lvl="1" eaLnBrk="1" hangingPunct="1"/>
            <a:endParaRPr lang="es-ES" altLang="es-MX" sz="2800" dirty="0" smtClean="0"/>
          </a:p>
          <a:p>
            <a:pPr lvl="1" eaLnBrk="1" hangingPunct="1"/>
            <a:r>
              <a:rPr lang="es-ES" altLang="es-MX" sz="2800" dirty="0" smtClean="0"/>
              <a:t>MENOS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MENOS F</a:t>
            </a:r>
            <a:r>
              <a:rPr lang="es-ES" altLang="es-MX" sz="2800" dirty="0" smtClean="0">
                <a:cs typeface="Arial" panose="020B0604020202020204" pitchFamily="34" charset="0"/>
              </a:rPr>
              <a:t> (u) = (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F</a:t>
            </a:r>
            <a:r>
              <a:rPr lang="es-ES" altLang="es-MX" sz="2800" dirty="0" smtClean="0">
                <a:cs typeface="Arial" panose="020B0604020202020204" pitchFamily="34" charset="0"/>
              </a:rPr>
              <a:t> (u) )</a:t>
            </a:r>
            <a:r>
              <a:rPr lang="es-ES" altLang="es-MX" sz="2800" baseline="30000" dirty="0" smtClean="0">
                <a:cs typeface="Arial" panose="020B0604020202020204" pitchFamily="34" charset="0"/>
              </a:rPr>
              <a:t>0.75</a:t>
            </a:r>
            <a:endParaRPr lang="es-ES" altLang="es-MX" sz="2800" dirty="0" smtClean="0"/>
          </a:p>
          <a:p>
            <a:pPr lvl="1" eaLnBrk="1" hangingPunct="1"/>
            <a:endParaRPr lang="es-ES" altLang="es-MX" sz="2800" dirty="0" smtClean="0"/>
          </a:p>
          <a:p>
            <a:pPr lvl="1" eaLnBrk="1" hangingPunct="1"/>
            <a:r>
              <a:rPr lang="es-ES" altLang="es-MX" sz="2800" dirty="0" smtClean="0"/>
              <a:t>POCO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POCO F</a:t>
            </a:r>
            <a:r>
              <a:rPr lang="es-ES" altLang="es-MX" sz="2800" dirty="0" smtClean="0">
                <a:cs typeface="Arial" panose="020B0604020202020204" pitchFamily="34" charset="0"/>
              </a:rPr>
              <a:t> (u) = (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F</a:t>
            </a:r>
            <a:r>
              <a:rPr lang="es-ES" altLang="es-MX" sz="2800" dirty="0" smtClean="0">
                <a:cs typeface="Arial" panose="020B0604020202020204" pitchFamily="34" charset="0"/>
              </a:rPr>
              <a:t> (u) )</a:t>
            </a:r>
            <a:r>
              <a:rPr lang="es-ES" altLang="es-MX" sz="2800" baseline="30000" dirty="0" smtClean="0">
                <a:cs typeface="Arial" panose="020B0604020202020204" pitchFamily="34" charset="0"/>
              </a:rPr>
              <a:t>0.75</a:t>
            </a:r>
          </a:p>
          <a:p>
            <a:pPr lvl="1" eaLnBrk="1" hangingPunct="1">
              <a:buFontTx/>
              <a:buNone/>
            </a:pPr>
            <a:endParaRPr lang="es-ES" altLang="es-MX" sz="2800" baseline="30000" dirty="0" smtClean="0">
              <a:cs typeface="Arial" panose="020B0604020202020204" pitchFamily="34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213" y="3708400"/>
            <a:ext cx="3382962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-3635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3. Intensificación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49142" y="1439180"/>
            <a:ext cx="8183671" cy="5086164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Disminuir valores menores que 0.5 y aumentar los mayores.</a:t>
            </a:r>
            <a:endParaRPr lang="es-ES" altLang="es-MX" sz="2400" dirty="0" smtClean="0">
              <a:cs typeface="Arial" panose="020B0604020202020204" pitchFamily="34" charset="0"/>
            </a:endParaRPr>
          </a:p>
          <a:p>
            <a:pPr eaLnBrk="1" hangingPunct="1"/>
            <a:endParaRPr lang="es-ES" altLang="es-MX" dirty="0" smtClean="0">
              <a:cs typeface="Arial" panose="020B0604020202020204" pitchFamily="34" charset="0"/>
            </a:endParaRPr>
          </a:p>
          <a:p>
            <a:pPr lvl="1" eaLnBrk="1" hangingPunct="1"/>
            <a:r>
              <a:rPr lang="es-ES" altLang="es-MX" sz="2800" dirty="0" smtClean="0"/>
              <a:t>ESPECIALMENTE 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ESPECIALMENTE F</a:t>
            </a:r>
            <a:r>
              <a:rPr lang="es-ES" altLang="es-MX" sz="2800" dirty="0" smtClean="0">
                <a:cs typeface="Arial" panose="020B0604020202020204" pitchFamily="34" charset="0"/>
              </a:rPr>
              <a:t> (u) =</a:t>
            </a:r>
            <a:endParaRPr lang="el-GR" altLang="es-MX" sz="2800" dirty="0" smtClean="0">
              <a:cs typeface="Arial" panose="020B0604020202020204" pitchFamily="34" charset="0"/>
            </a:endParaRPr>
          </a:p>
          <a:p>
            <a:pPr lvl="1" eaLnBrk="1" hangingPunct="1"/>
            <a:endParaRPr lang="es-ES" altLang="es-MX" sz="2800" dirty="0" smtClean="0"/>
          </a:p>
          <a:p>
            <a:pPr lvl="1" eaLnBrk="1" hangingPunct="1"/>
            <a:r>
              <a:rPr lang="es-ES" altLang="es-MX" sz="2800" dirty="0" smtClean="0"/>
              <a:t>BASTANTE CERCA DE</a:t>
            </a:r>
          </a:p>
          <a:p>
            <a:pPr lvl="1" algn="just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 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BASTANTE CERCA DE F</a:t>
            </a:r>
            <a:r>
              <a:rPr lang="es-ES" altLang="es-MX" sz="2800" dirty="0" smtClean="0">
                <a:cs typeface="Arial" panose="020B0604020202020204" pitchFamily="34" charset="0"/>
              </a:rPr>
              <a:t> (u) =</a:t>
            </a:r>
            <a:endParaRPr lang="es-ES" altLang="es-MX" sz="2800" baseline="30000" dirty="0" smtClean="0">
              <a:cs typeface="Arial" panose="020B0604020202020204" pitchFamily="34" charset="0"/>
            </a:endParaRPr>
          </a:p>
        </p:txBody>
      </p:sp>
      <p:pic>
        <p:nvPicPr>
          <p:cNvPr id="22532" name="Picture 5" descr="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82262"/>
            <a:ext cx="309562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7" b="-3653"/>
          <a:stretch>
            <a:fillRect/>
          </a:stretch>
        </p:blipFill>
        <p:spPr bwMode="auto">
          <a:xfrm>
            <a:off x="4572000" y="2636912"/>
            <a:ext cx="3960813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4. </a:t>
            </a:r>
            <a:r>
              <a:rPr lang="es-ES" altLang="es-MX" dirty="0" err="1" smtClean="0"/>
              <a:t>Difuminación</a:t>
            </a:r>
            <a:endParaRPr lang="es-ES" altLang="es-MX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542719" y="1556792"/>
            <a:ext cx="8034543" cy="489654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s-ES" altLang="es-MX" sz="2400" dirty="0" smtClean="0"/>
              <a:t>Aumentar valores menores que 0.5 y disminuir los mayores.</a:t>
            </a:r>
            <a:endParaRPr lang="es-ES" altLang="es-MX" sz="2400" dirty="0" smtClean="0">
              <a:cs typeface="Arial" panose="020B0604020202020204" pitchFamily="34" charset="0"/>
            </a:endParaRPr>
          </a:p>
          <a:p>
            <a:pPr eaLnBrk="1" hangingPunct="1"/>
            <a:endParaRPr lang="es-ES" altLang="es-MX" dirty="0" smtClean="0">
              <a:cs typeface="Arial" panose="020B0604020202020204" pitchFamily="34" charset="0"/>
            </a:endParaRPr>
          </a:p>
          <a:p>
            <a:pPr lvl="1" eaLnBrk="1" hangingPunct="1"/>
            <a:r>
              <a:rPr lang="es-ES" altLang="es-MX" sz="2800" dirty="0" smtClean="0"/>
              <a:t>CERCA DE 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CERCA DE F</a:t>
            </a:r>
            <a:r>
              <a:rPr lang="es-ES" altLang="es-MX" sz="2800" dirty="0" smtClean="0">
                <a:cs typeface="Arial" panose="020B0604020202020204" pitchFamily="34" charset="0"/>
              </a:rPr>
              <a:t> (u) =</a:t>
            </a:r>
            <a:endParaRPr lang="el-GR" altLang="es-MX" sz="2800" dirty="0" smtClean="0">
              <a:cs typeface="Arial" panose="020B0604020202020204" pitchFamily="34" charset="0"/>
            </a:endParaRPr>
          </a:p>
          <a:p>
            <a:pPr lvl="1" eaLnBrk="1" hangingPunct="1"/>
            <a:endParaRPr lang="es-ES" altLang="es-MX" sz="2800" dirty="0" smtClean="0"/>
          </a:p>
          <a:p>
            <a:pPr lvl="1" eaLnBrk="1" hangingPunct="1"/>
            <a:r>
              <a:rPr lang="es-ES" altLang="es-MX" sz="2800" dirty="0" smtClean="0"/>
              <a:t>CASI</a:t>
            </a:r>
          </a:p>
          <a:p>
            <a:pPr lvl="1" eaLnBrk="1" hangingPunct="1">
              <a:buFontTx/>
              <a:buNone/>
            </a:pPr>
            <a:r>
              <a:rPr lang="es-ES" altLang="es-MX" sz="2800" dirty="0" smtClean="0">
                <a:cs typeface="Arial" panose="020B0604020202020204" pitchFamily="34" charset="0"/>
              </a:rPr>
              <a:t>	 </a:t>
            </a:r>
            <a:r>
              <a:rPr lang="el-GR" altLang="es-MX" sz="2800" dirty="0" smtClean="0">
                <a:cs typeface="Arial" panose="020B0604020202020204" pitchFamily="34" charset="0"/>
              </a:rPr>
              <a:t>μ</a:t>
            </a:r>
            <a:r>
              <a:rPr lang="es-ES" altLang="es-MX" sz="2800" baseline="-25000" dirty="0" smtClean="0">
                <a:cs typeface="Arial" panose="020B0604020202020204" pitchFamily="34" charset="0"/>
              </a:rPr>
              <a:t>CASI F</a:t>
            </a:r>
            <a:r>
              <a:rPr lang="es-ES" altLang="es-MX" sz="2800" dirty="0" smtClean="0">
                <a:cs typeface="Arial" panose="020B0604020202020204" pitchFamily="34" charset="0"/>
              </a:rPr>
              <a:t> (u) =</a:t>
            </a:r>
          </a:p>
        </p:txBody>
      </p:sp>
      <p:pic>
        <p:nvPicPr>
          <p:cNvPr id="23556" name="Picture 5" descr="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2925763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667" y="18864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Proposición Difusa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700808"/>
            <a:ext cx="7992888" cy="4896544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s-ES" altLang="es-MX" sz="2400" dirty="0" smtClean="0"/>
              <a:t>Existen dos tipos de proposiciones difusas:</a:t>
            </a:r>
          </a:p>
          <a:p>
            <a:pPr eaLnBrk="1" hangingPunct="1"/>
            <a:endParaRPr lang="es-ES" altLang="es-MX" dirty="0" smtClean="0"/>
          </a:p>
          <a:p>
            <a:pPr lvl="1" eaLnBrk="1" hangingPunct="1"/>
            <a:r>
              <a:rPr lang="es-ES" altLang="es-MX" sz="2400" dirty="0" smtClean="0">
                <a:solidFill>
                  <a:schemeClr val="accent2"/>
                </a:solidFill>
              </a:rPr>
              <a:t>Proposiciones difusas atómica.</a:t>
            </a:r>
          </a:p>
          <a:p>
            <a:pPr lvl="1" eaLnBrk="1" hangingPunct="1"/>
            <a:r>
              <a:rPr lang="es-ES" altLang="es-MX" sz="2400" dirty="0" smtClean="0">
                <a:solidFill>
                  <a:schemeClr val="accent2"/>
                </a:solidFill>
              </a:rPr>
              <a:t>Proposiciones difusas compuesta.</a:t>
            </a:r>
          </a:p>
          <a:p>
            <a:pPr eaLnBrk="1" hangingPunct="1"/>
            <a:endParaRPr lang="es-ES" altLang="es-MX" dirty="0" smtClean="0">
              <a:solidFill>
                <a:schemeClr val="accent2"/>
              </a:solidFill>
            </a:endParaRPr>
          </a:p>
          <a:p>
            <a:pPr marL="0" indent="0" eaLnBrk="1" hangingPunct="1">
              <a:buNone/>
            </a:pPr>
            <a:r>
              <a:rPr lang="es-ES" altLang="es-MX" sz="2400" dirty="0" smtClean="0"/>
              <a:t>Una proposiciones difusas es una sentencia simple.</a:t>
            </a:r>
          </a:p>
          <a:p>
            <a:pPr eaLnBrk="1" hangingPunct="1"/>
            <a:endParaRPr lang="es-ES" altLang="es-MX" dirty="0" smtClean="0"/>
          </a:p>
          <a:p>
            <a:pPr eaLnBrk="1" hangingPunct="1">
              <a:buFontTx/>
              <a:buNone/>
            </a:pPr>
            <a:r>
              <a:rPr lang="es-ES" altLang="es-MX" sz="2800" b="1" dirty="0" smtClean="0"/>
              <a:t>	x es A, x es una </a:t>
            </a:r>
            <a:r>
              <a:rPr lang="es-ES" altLang="es-MX" sz="2800" b="1" dirty="0" smtClean="0">
                <a:solidFill>
                  <a:srgbClr val="FF6600"/>
                </a:solidFill>
              </a:rPr>
              <a:t>variable lingüística</a:t>
            </a:r>
            <a:r>
              <a:rPr lang="es-ES" altLang="es-MX" sz="2800" b="1" dirty="0" smtClean="0"/>
              <a:t> y A es una conjunto difuso</a:t>
            </a:r>
          </a:p>
        </p:txBody>
      </p:sp>
    </p:spTree>
    <p:extLst>
      <p:ext uri="{BB962C8B-B14F-4D97-AF65-F5344CB8AC3E}">
        <p14:creationId xmlns:p14="http://schemas.microsoft.com/office/powerpoint/2010/main" val="21613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Proposición Difusa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496944" cy="504056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s-ES" altLang="es-MX" sz="2400" dirty="0" smtClean="0"/>
              <a:t>Una proposición difusa compuesta es una composición de proposiciones atómicas usando los conectivos AND, OR y NOT.</a:t>
            </a:r>
          </a:p>
          <a:p>
            <a:pPr algn="just" eaLnBrk="1" hangingPunct="1"/>
            <a:endParaRPr lang="es-ES" altLang="es-MX" sz="2400" dirty="0" smtClean="0"/>
          </a:p>
          <a:p>
            <a:pPr algn="just" eaLnBrk="1" hangingPunct="1"/>
            <a:r>
              <a:rPr lang="es-ES" altLang="es-MX" sz="2400" b="1" dirty="0" smtClean="0">
                <a:solidFill>
                  <a:srgbClr val="FF3300"/>
                </a:solidFill>
              </a:rPr>
              <a:t>y</a:t>
            </a:r>
            <a:r>
              <a:rPr lang="es-ES" altLang="es-MX" sz="2400" dirty="0" smtClean="0"/>
              <a:t> es </a:t>
            </a:r>
            <a:r>
              <a:rPr lang="es-ES" altLang="es-MX" sz="2400" b="1" dirty="0" smtClean="0">
                <a:solidFill>
                  <a:schemeClr val="accent2"/>
                </a:solidFill>
              </a:rPr>
              <a:t>L</a:t>
            </a:r>
            <a:r>
              <a:rPr lang="es-ES" altLang="es-MX" sz="2400" dirty="0" smtClean="0"/>
              <a:t> y </a:t>
            </a:r>
            <a:r>
              <a:rPr lang="es-ES" altLang="es-MX" sz="2400" b="1" dirty="0" smtClean="0">
                <a:solidFill>
                  <a:srgbClr val="FF3300"/>
                </a:solidFill>
              </a:rPr>
              <a:t>x</a:t>
            </a:r>
            <a:r>
              <a:rPr lang="es-ES" altLang="es-MX" sz="2400" dirty="0" smtClean="0"/>
              <a:t> es </a:t>
            </a:r>
            <a:r>
              <a:rPr lang="es-ES" altLang="es-MX" sz="2400" b="1" dirty="0" smtClean="0">
                <a:solidFill>
                  <a:schemeClr val="accent2"/>
                </a:solidFill>
              </a:rPr>
              <a:t>F</a:t>
            </a:r>
            <a:r>
              <a:rPr lang="es-ES" altLang="es-MX" sz="2400" dirty="0" smtClean="0"/>
              <a:t>, las variables lingüísticas por lo general no son las mismas.</a:t>
            </a:r>
          </a:p>
          <a:p>
            <a:pPr algn="just" eaLnBrk="1" hangingPunct="1"/>
            <a:endParaRPr lang="es-ES" altLang="es-MX" sz="2400" dirty="0" smtClean="0"/>
          </a:p>
          <a:p>
            <a:pPr algn="just" eaLnBrk="1" hangingPunct="1"/>
            <a:r>
              <a:rPr lang="es-ES" altLang="es-MX" sz="2400" dirty="0" smtClean="0"/>
              <a:t>Las proposiciones difusas compuestas pueden ser entendidas como relaciones difusas y las Funciones de Membresía de las relaciones difusas son calculadas usando t-normas, s-normas y complementos.</a:t>
            </a:r>
          </a:p>
        </p:txBody>
      </p:sp>
    </p:spTree>
    <p:extLst>
      <p:ext uri="{BB962C8B-B14F-4D97-AF65-F5344CB8AC3E}">
        <p14:creationId xmlns:p14="http://schemas.microsoft.com/office/powerpoint/2010/main" val="25159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16605" y="2135881"/>
            <a:ext cx="74676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3200" dirty="0">
                <a:latin typeface="+mn-lt"/>
              </a:rPr>
              <a:t>El presente material tiene como objetivo cubrir la  </a:t>
            </a:r>
            <a:r>
              <a:rPr lang="es-MX" sz="3200" dirty="0" smtClean="0">
                <a:latin typeface="+mn-lt"/>
              </a:rPr>
              <a:t>cuarta </a:t>
            </a:r>
            <a:r>
              <a:rPr lang="es-MX" sz="3200" dirty="0" smtClean="0">
                <a:latin typeface="+mn-lt"/>
              </a:rPr>
              <a:t>unidad del programa por competencia.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it-IT" sz="3200" dirty="0">
              <a:latin typeface="+mn-lt"/>
            </a:endParaRPr>
          </a:p>
          <a:p>
            <a:pPr algn="just">
              <a:defRPr/>
            </a:pPr>
            <a:r>
              <a:rPr lang="es-MX" sz="3200" dirty="0">
                <a:latin typeface="+mn-lt"/>
              </a:rPr>
              <a:t>El alumno será capaz de </a:t>
            </a:r>
            <a:r>
              <a:rPr lang="es-MX" sz="3200" dirty="0" smtClean="0">
                <a:latin typeface="+mn-lt"/>
              </a:rPr>
              <a:t>plantear una base de reglas difusas.</a:t>
            </a:r>
            <a:endParaRPr lang="es-MX" sz="3200" dirty="0">
              <a:latin typeface="+mn-lt"/>
            </a:endParaRPr>
          </a:p>
          <a:p>
            <a:pPr algn="just">
              <a:defRPr/>
            </a:pPr>
            <a:endParaRPr lang="es-MX" sz="3200" dirty="0">
              <a:latin typeface="+mn-lt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1663" y="84138"/>
            <a:ext cx="59388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36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</a:t>
            </a:r>
            <a:endParaRPr lang="es-ES" sz="36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55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Conectivos AND y 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77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395536" y="1280890"/>
                <a:ext cx="8249086" cy="5192073"/>
              </a:xfrm>
            </p:spPr>
            <p:txBody>
              <a:bodyPr>
                <a:noAutofit/>
              </a:bodyPr>
              <a:lstStyle/>
              <a:p>
                <a:pPr algn="just" eaLnBrk="1" hangingPunct="1"/>
                <a:r>
                  <a:rPr lang="es-ES" altLang="es-MX" sz="2400" dirty="0" smtClean="0"/>
                  <a:t>Use la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intercepción difusa</a:t>
                </a:r>
                <a:r>
                  <a:rPr lang="es-ES" altLang="es-MX" sz="2400" dirty="0" smtClean="0"/>
                  <a:t> para el conectivo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AND</a:t>
                </a:r>
              </a:p>
              <a:p>
                <a:pPr marL="0" indent="0" algn="just" eaLnBrk="1" hangingPunct="1">
                  <a:buNone/>
                </a:pPr>
                <a:r>
                  <a:rPr lang="es-ES" altLang="es-MX" sz="2400" dirty="0" smtClean="0"/>
                  <a:t>	y es B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y</a:t>
                </a:r>
                <a:r>
                  <a:rPr lang="es-ES" altLang="es-MX" sz="2400" dirty="0" smtClean="0"/>
                  <a:t> x es A, es interpretado como la relación </a:t>
                </a:r>
                <a:r>
                  <a:rPr lang="es-ES" altLang="es-MX" sz="2400" dirty="0" smtClean="0"/>
                  <a:t>difusa:  A </a:t>
                </a:r>
                <a:r>
                  <a:rPr lang="es-ES" altLang="es-MX" sz="2400" dirty="0" smtClean="0">
                    <a:cs typeface="Arial" panose="020B0604020202020204" pitchFamily="34" charset="0"/>
                  </a:rPr>
                  <a:t>∩ B in U x V con funciones de membresía.</a:t>
                </a:r>
              </a:p>
              <a:p>
                <a:pPr algn="just" eaLnBrk="1" hangingPunct="1">
                  <a:buFontTx/>
                  <a:buNone/>
                </a:pPr>
                <a:endParaRPr lang="es-ES" altLang="es-MX" sz="2800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∩</m:t>
                          </m:r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s-ES" altLang="es-MX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altLang="es-MX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d>
                            <m:d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d>
                            <m:d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ES" altLang="es-MX" sz="2400" dirty="0" smtClean="0"/>
              </a:p>
              <a:p>
                <a:pPr algn="just" eaLnBrk="1" hangingPunct="1"/>
                <a:endParaRPr lang="es-ES" altLang="es-MX" sz="2400" dirty="0" smtClean="0"/>
              </a:p>
              <a:p>
                <a:pPr algn="just" eaLnBrk="1" hangingPunct="1"/>
                <a:r>
                  <a:rPr lang="es-ES" altLang="es-MX" sz="2400" dirty="0" smtClean="0"/>
                  <a:t>Use la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unión difusa</a:t>
                </a:r>
                <a:r>
                  <a:rPr lang="es-ES" altLang="es-MX" sz="2400" dirty="0" smtClean="0"/>
                  <a:t> para el conectivo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OR</a:t>
                </a:r>
              </a:p>
              <a:p>
                <a:pPr marL="0" indent="0" algn="just" eaLnBrk="1" hangingPunct="1">
                  <a:buNone/>
                </a:pPr>
                <a:r>
                  <a:rPr lang="es-ES" altLang="es-MX" sz="2400" dirty="0" smtClean="0"/>
                  <a:t>	y es B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o</a:t>
                </a:r>
                <a:r>
                  <a:rPr lang="es-ES" altLang="es-MX" sz="2400" dirty="0" smtClean="0"/>
                  <a:t> x es A, es interpretado como la relación </a:t>
                </a:r>
                <a:r>
                  <a:rPr lang="es-ES" altLang="es-MX" sz="2400" dirty="0" err="1" smtClean="0"/>
                  <a:t>difusa:A</a:t>
                </a:r>
                <a:r>
                  <a:rPr lang="es-ES" altLang="es-MX" sz="2400" dirty="0" smtClean="0"/>
                  <a:t> </a:t>
                </a:r>
                <a:r>
                  <a:rPr lang="es-ES" altLang="es-MX" sz="2400" dirty="0" smtClean="0"/>
                  <a:t>U</a:t>
                </a:r>
                <a:r>
                  <a:rPr lang="es-ES" altLang="es-MX" sz="2400" dirty="0" smtClean="0">
                    <a:cs typeface="Arial" panose="020B0604020202020204" pitchFamily="34" charset="0"/>
                  </a:rPr>
                  <a:t> B in U x V con funciones de membresía.</a:t>
                </a:r>
              </a:p>
              <a:p>
                <a:pPr algn="just" eaLnBrk="1" hangingPunct="1">
                  <a:buFontTx/>
                  <a:buNone/>
                </a:pPr>
                <a:endParaRPr lang="es-ES" altLang="es-MX" sz="2800" dirty="0" smtClean="0"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s-MX" altLang="es-MX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∩</m:t>
                          </m:r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s-ES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altLang="es-MX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d>
                            <m:d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d>
                            <m:dPr>
                              <m:ctrlPr>
                                <a:rPr lang="es-ES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ES" altLang="es-MX" sz="2400" dirty="0" smtClean="0"/>
              </a:p>
            </p:txBody>
          </p:sp>
        </mc:Choice>
        <mc:Fallback>
          <p:sp>
            <p:nvSpPr>
              <p:cNvPr id="327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80890"/>
                <a:ext cx="8249086" cy="5192073"/>
              </a:xfrm>
              <a:blipFill rotWithShape="0">
                <a:blip r:embed="rId2"/>
                <a:stretch>
                  <a:fillRect l="-1183" t="-939" r="-110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4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48363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Conectivo NOT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7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67544" y="1789786"/>
                <a:ext cx="8496944" cy="4735557"/>
              </a:xfrm>
            </p:spPr>
            <p:txBody>
              <a:bodyPr/>
              <a:lstStyle/>
              <a:p>
                <a:pPr algn="just" eaLnBrk="1" hangingPunct="1"/>
                <a:r>
                  <a:rPr lang="es-ES" altLang="es-MX" sz="2400" dirty="0" smtClean="0"/>
                  <a:t>Use el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complemento difuso</a:t>
                </a:r>
                <a:r>
                  <a:rPr lang="es-ES" altLang="es-MX" sz="2400" dirty="0" smtClean="0"/>
                  <a:t> para el conectivo </a:t>
                </a:r>
                <a:r>
                  <a:rPr lang="es-ES" altLang="es-MX" sz="2400" dirty="0" smtClean="0">
                    <a:solidFill>
                      <a:schemeClr val="accent2"/>
                    </a:solidFill>
                  </a:rPr>
                  <a:t>NOT</a:t>
                </a:r>
              </a:p>
              <a:p>
                <a:pPr algn="just" eaLnBrk="1" hangingPunct="1"/>
                <a:endParaRPr lang="es-ES" altLang="es-MX" sz="2400" dirty="0" smtClean="0"/>
              </a:p>
              <a:p>
                <a:pPr algn="just" eaLnBrk="1" hangingPunct="1"/>
                <a:r>
                  <a:rPr lang="es-ES" altLang="es-MX" sz="2400" dirty="0" smtClean="0"/>
                  <a:t>Sea la proposición difusa:</a:t>
                </a:r>
              </a:p>
              <a:p>
                <a:pPr algn="just" eaLnBrk="1" hangingPunct="1">
                  <a:buFontTx/>
                  <a:buNone/>
                </a:pPr>
                <a:r>
                  <a:rPr lang="es-ES" altLang="es-MX" sz="2400" dirty="0" smtClean="0"/>
                  <a:t>	</a:t>
                </a:r>
                <a:r>
                  <a:rPr lang="es-MX" altLang="es-MX" sz="2400" dirty="0" smtClean="0"/>
                  <a:t>FP = </a:t>
                </a:r>
                <a:r>
                  <a:rPr lang="es-MX" altLang="es-MX" sz="2400" dirty="0" smtClean="0">
                    <a:cs typeface="Arial" panose="020B0604020202020204" pitchFamily="34" charset="0"/>
                  </a:rPr>
                  <a:t>(x es S y x es </a:t>
                </a:r>
                <a:r>
                  <a:rPr lang="es-MX" altLang="es-MX" sz="2400" dirty="0" err="1" smtClean="0">
                    <a:cs typeface="Arial" panose="020B0604020202020204" pitchFamily="34" charset="0"/>
                  </a:rPr>
                  <a:t>not</a:t>
                </a:r>
                <a:r>
                  <a:rPr lang="es-MX" altLang="es-MX" sz="2400" dirty="0" smtClean="0">
                    <a:cs typeface="Arial" panose="020B0604020202020204" pitchFamily="34" charset="0"/>
                  </a:rPr>
                  <a:t> F) o x es M</a:t>
                </a:r>
              </a:p>
              <a:p>
                <a:pPr algn="just" eaLnBrk="1" hangingPunct="1"/>
                <a:endParaRPr lang="es-MX" altLang="es-MX" sz="2400" dirty="0" smtClean="0">
                  <a:cs typeface="Arial" panose="020B0604020202020204" pitchFamily="34" charset="0"/>
                </a:endParaRPr>
              </a:p>
              <a:p>
                <a:pPr algn="just" eaLnBrk="1" hangingPunct="1"/>
                <a:r>
                  <a:rPr lang="es-MX" altLang="es-MX" sz="2400" dirty="0" smtClean="0">
                    <a:cs typeface="Arial" panose="020B0604020202020204" pitchFamily="34" charset="0"/>
                  </a:rPr>
                  <a:t>Entonces se puede diseñar una relación difusa con la siguiente función de membresía:</a:t>
                </a:r>
              </a:p>
              <a:p>
                <a:pPr marL="0" indent="0" algn="just">
                  <a:buNone/>
                </a:pPr>
                <a:endParaRPr lang="es-ES" altLang="es-MX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s-MX" alt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𝐹𝑃</m:t>
                          </m:r>
                        </m:sub>
                      </m:sSub>
                      <m:d>
                        <m:dPr>
                          <m:ctrlPr>
                            <a:rPr lang="es-ES" altLang="es-MX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altLang="es-MX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alt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alt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s-MX" altLang="es-MX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altLang="es-MX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d>
                        <m:dPr>
                          <m:begChr m:val="{"/>
                          <m:endChr m:val="}"/>
                          <m:ctrlPr>
                            <a:rPr lang="es-MX" altLang="es-MX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s-MX" altLang="es-MX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altLang="es-MX" sz="28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altLang="es-MX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MX" altLang="es-MX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s-MX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s-MX" altLang="es-MX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altLang="es-MX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altLang="es-MX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MX" altLang="es-MX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s-MX" altLang="es-MX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MX" altLang="es-MX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d>
                            <m:dPr>
                              <m:ctrlPr>
                                <a:rPr lang="es-ES" altLang="es-MX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ES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MX" altLang="es-MX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altLang="es-MX" sz="2400" dirty="0" smtClean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7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789786"/>
                <a:ext cx="8496944" cy="4735557"/>
              </a:xfrm>
              <a:blipFill rotWithShape="0">
                <a:blip r:embed="rId2"/>
                <a:stretch>
                  <a:fillRect l="-1004" t="-1031" r="-10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521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2" t="5141" r="7312" b="20564"/>
          <a:stretch>
            <a:fillRect/>
          </a:stretch>
        </p:blipFill>
        <p:spPr bwMode="auto">
          <a:xfrm>
            <a:off x="2051050" y="2852738"/>
            <a:ext cx="475297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2"/>
          <p:cNvSpPr txBox="1">
            <a:spLocks/>
          </p:cNvSpPr>
          <p:nvPr/>
        </p:nvSpPr>
        <p:spPr bwMode="auto">
          <a:xfrm>
            <a:off x="2411760" y="404664"/>
            <a:ext cx="6589199" cy="128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262626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altLang="es-MX" dirty="0" smtClean="0"/>
              <a:t>Reglas Difusas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4119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Reglas IF - THEN difusas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800"/>
            <a:ext cx="8590838" cy="4752528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s-MX" sz="2400" dirty="0" smtClean="0"/>
              <a:t>Una parte del conocimiento humano es representado en términos de reglas IF – THEN clásicas.</a:t>
            </a:r>
          </a:p>
          <a:p>
            <a:pPr eaLnBrk="1" hangingPunct="1"/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Este conocimiento también se puede hacer representar mediante reglas IF - THEN difusas.</a:t>
            </a:r>
          </a:p>
          <a:p>
            <a:pPr eaLnBrk="1" hangingPunct="1"/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Una regla IF – THEN difusa es una sentencia condicional expresada como:</a:t>
            </a:r>
          </a:p>
          <a:p>
            <a:pPr eaLnBrk="1" hangingPunct="1"/>
            <a:endParaRPr lang="es-ES" altLang="es-MX" sz="2400" dirty="0" smtClean="0"/>
          </a:p>
          <a:p>
            <a:pPr algn="ctr" eaLnBrk="1" hangingPunct="1">
              <a:buFontTx/>
              <a:buNone/>
            </a:pPr>
            <a:r>
              <a:rPr lang="es-ES" altLang="es-MX" sz="3200" dirty="0" smtClean="0">
                <a:solidFill>
                  <a:schemeClr val="accent2"/>
                </a:solidFill>
              </a:rPr>
              <a:t>IF &lt;proposición difusa&gt; THEN &lt;proposición difusa&gt;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26935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Interpretación de la regla difusa IF-THEN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772816"/>
            <a:ext cx="6591985" cy="377762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altLang="es-MX" sz="2400" dirty="0" smtClean="0"/>
              <a:t>Formato General:</a:t>
            </a:r>
          </a:p>
          <a:p>
            <a:pPr eaLnBrk="1" hangingPunct="1">
              <a:buFontTx/>
              <a:buNone/>
            </a:pPr>
            <a:r>
              <a:rPr lang="es-ES" altLang="es-MX" sz="2400" dirty="0" smtClean="0"/>
              <a:t>	</a:t>
            </a:r>
          </a:p>
          <a:p>
            <a:pPr eaLnBrk="1" hangingPunct="1">
              <a:buFontTx/>
              <a:buNone/>
            </a:pPr>
            <a:r>
              <a:rPr lang="es-ES" altLang="es-MX" sz="2400" b="1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IF x es A entonces y es B</a:t>
            </a:r>
          </a:p>
          <a:p>
            <a:pPr eaLnBrk="1" hangingPunct="1"/>
            <a:endParaRPr lang="es-ES" altLang="es-MX" sz="2400" b="1" dirty="0" smtClean="0">
              <a:solidFill>
                <a:schemeClr val="accent2"/>
              </a:solidFill>
              <a:latin typeface="Courier New" panose="02070309020205020404" pitchFamily="49" charset="0"/>
            </a:endParaRPr>
          </a:p>
          <a:p>
            <a:pPr eaLnBrk="1" hangingPunct="1">
              <a:buFontTx/>
              <a:buNone/>
            </a:pPr>
            <a:r>
              <a:rPr lang="es-ES" altLang="es-MX" sz="2400" dirty="0" smtClean="0"/>
              <a:t>	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547813" y="3860527"/>
            <a:ext cx="57642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s-E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If </a:t>
            </a:r>
            <a:r>
              <a:rPr kumimoji="1" lang="es-ES" altLang="zh-TW" sz="44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x</a:t>
            </a:r>
            <a:r>
              <a:rPr kumimoji="1" lang="es-ES" altLang="zh-TW" sz="440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es </a:t>
            </a:r>
            <a:r>
              <a:rPr kumimoji="1" lang="es-ES" altLang="zh-TW" sz="44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kumimoji="1" lang="es-E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 then </a:t>
            </a:r>
            <a:r>
              <a:rPr kumimoji="1" lang="es-ES" altLang="zh-TW" sz="44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y</a:t>
            </a:r>
            <a:r>
              <a:rPr kumimoji="1" lang="es-ES" altLang="zh-TW" sz="44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es </a:t>
            </a:r>
            <a:r>
              <a:rPr kumimoji="1" lang="es-ES" altLang="zh-TW" sz="44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B</a:t>
            </a:r>
            <a:r>
              <a:rPr kumimoji="1" lang="es-E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. </a:t>
            </a:r>
          </a:p>
        </p:txBody>
      </p:sp>
      <p:sp>
        <p:nvSpPr>
          <p:cNvPr id="36869" name="AutoShape 5"/>
          <p:cNvSpPr>
            <a:spLocks/>
          </p:cNvSpPr>
          <p:nvPr/>
        </p:nvSpPr>
        <p:spPr bwMode="auto">
          <a:xfrm rot="5400000">
            <a:off x="2908301" y="4004989"/>
            <a:ext cx="215900" cy="1368425"/>
          </a:xfrm>
          <a:prstGeom prst="rightBrace">
            <a:avLst>
              <a:gd name="adj1" fmla="val 52819"/>
              <a:gd name="adj2" fmla="val 50000"/>
            </a:avLst>
          </a:prstGeom>
          <a:noFill/>
          <a:ln w="952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es-ES" altLang="zh-TW" sz="2400" dirty="0">
              <a:solidFill>
                <a:srgbClr val="0033CC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 dirty="0">
              <a:solidFill>
                <a:srgbClr val="0033CC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 dirty="0">
              <a:solidFill>
                <a:srgbClr val="0033CC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 dirty="0">
              <a:solidFill>
                <a:srgbClr val="0033CC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r>
              <a:rPr kumimoji="1" lang="es-ES" altLang="zh-TW" sz="2400" dirty="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antecedente</a:t>
            </a:r>
          </a:p>
          <a:p>
            <a:pPr algn="ctr" eaLnBrk="1" hangingPunct="1"/>
            <a:r>
              <a:rPr kumimoji="1" lang="es-ES" altLang="zh-TW" sz="2400" dirty="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o</a:t>
            </a:r>
          </a:p>
          <a:p>
            <a:pPr algn="ctr" eaLnBrk="1" hangingPunct="1"/>
            <a:r>
              <a:rPr kumimoji="1" lang="es-ES" altLang="zh-TW" sz="2400" dirty="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premisa</a:t>
            </a: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 rot="5400000">
            <a:off x="5788026" y="4004989"/>
            <a:ext cx="215900" cy="1368425"/>
          </a:xfrm>
          <a:prstGeom prst="rightBrace">
            <a:avLst>
              <a:gd name="adj1" fmla="val 52819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es-ES" altLang="zh-TW" sz="2400">
              <a:solidFill>
                <a:srgbClr val="CC3300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>
              <a:solidFill>
                <a:srgbClr val="CC3300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>
              <a:solidFill>
                <a:srgbClr val="CC3300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s-ES" altLang="zh-TW" sz="2400">
              <a:solidFill>
                <a:srgbClr val="CC3300"/>
              </a:solidFill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r>
              <a:rPr kumimoji="1" lang="es-ES" altLang="zh-TW" sz="24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consecuente</a:t>
            </a:r>
          </a:p>
          <a:p>
            <a:pPr algn="ctr" eaLnBrk="1" hangingPunct="1"/>
            <a:r>
              <a:rPr kumimoji="1" lang="es-ES" altLang="zh-TW" sz="24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o</a:t>
            </a:r>
          </a:p>
          <a:p>
            <a:pPr algn="ctr" eaLnBrk="1" hangingPunct="1"/>
            <a:r>
              <a:rPr kumimoji="1" lang="es-ES" altLang="zh-TW" sz="24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conclusión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Ejemplos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556792"/>
            <a:ext cx="8208912" cy="5112568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altLang="es-MX" sz="2800" dirty="0" smtClean="0"/>
              <a:t>Si la presión es alta, entonces el volumen es pequeño.</a:t>
            </a:r>
          </a:p>
          <a:p>
            <a:pPr algn="just" eaLnBrk="1" hangingPunct="1"/>
            <a:r>
              <a:rPr lang="es-ES" altLang="es-MX" sz="2800" dirty="0" smtClean="0"/>
              <a:t>Si el camino es deslizadizo, entonces el conducir es peligroso.</a:t>
            </a:r>
          </a:p>
          <a:p>
            <a:pPr algn="just" eaLnBrk="1" hangingPunct="1"/>
            <a:r>
              <a:rPr lang="es-ES" altLang="es-MX" sz="2800" dirty="0" smtClean="0"/>
              <a:t>Si un tomate es rojo, entonces es maduro.</a:t>
            </a:r>
          </a:p>
          <a:p>
            <a:pPr algn="just" eaLnBrk="1" hangingPunct="1"/>
            <a:r>
              <a:rPr lang="es-ES" altLang="es-MX" sz="2800" dirty="0" smtClean="0"/>
              <a:t>Si la velocidad es alta, entonces aplique un pequeño freno.</a:t>
            </a:r>
          </a:p>
          <a:p>
            <a:pPr marL="0" indent="0" algn="just" eaLnBrk="1" hangingPunct="1">
              <a:buNone/>
            </a:pPr>
            <a:endParaRPr lang="es-ES" altLang="zh-TW" sz="2800" dirty="0" smtClean="0">
              <a:ea typeface="新細明體" panose="02020500000000000000" pitchFamily="18" charset="-120"/>
            </a:endParaRPr>
          </a:p>
          <a:p>
            <a:pPr algn="just" eaLnBrk="1" hangingPunct="1"/>
            <a:endParaRPr lang="es-ES" altLang="zh-TW" sz="2800" dirty="0" smtClean="0">
              <a:ea typeface="新細明體" panose="02020500000000000000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72956" y="-2303"/>
            <a:ext cx="8642350" cy="641350"/>
          </a:xfrm>
          <a:noFill/>
        </p:spPr>
        <p:txBody>
          <a:bodyPr/>
          <a:lstStyle/>
          <a:p>
            <a:pPr algn="r" eaLnBrk="1" hangingPunct="1"/>
            <a:r>
              <a:rPr lang="es-ES" altLang="es-MX" dirty="0" smtClean="0"/>
              <a:t>IF p THEN q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052513"/>
            <a:ext cx="8642350" cy="5256212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s-ES" altLang="es-MX" sz="2400" dirty="0" smtClean="0"/>
              <a:t>En el cálculo proposicional clásico (lógica clásica), la expresión IF p THEN q es escrito como p </a:t>
            </a:r>
            <a:r>
              <a:rPr lang="es-ES" altLang="es-MX" sz="2400" dirty="0" smtClean="0">
                <a:sym typeface="Wingdings" panose="05000000000000000000" pitchFamily="2" charset="2"/>
              </a:rPr>
              <a:t></a:t>
            </a:r>
            <a:r>
              <a:rPr lang="es-ES" altLang="es-MX" sz="2400" dirty="0" smtClean="0"/>
              <a:t> q donde la implicación </a:t>
            </a:r>
            <a:r>
              <a:rPr lang="es-ES" altLang="es-MX" sz="2400" dirty="0" smtClean="0">
                <a:sym typeface="Wingdings" panose="05000000000000000000" pitchFamily="2" charset="2"/>
              </a:rPr>
              <a:t></a:t>
            </a:r>
            <a:r>
              <a:rPr lang="es-ES" altLang="es-MX" sz="2400" dirty="0" smtClean="0"/>
              <a:t> es definida mediante la siguiente tabla.</a:t>
            </a:r>
          </a:p>
        </p:txBody>
      </p:sp>
      <p:graphicFrame>
        <p:nvGraphicFramePr>
          <p:cNvPr id="793641" name="Group 41"/>
          <p:cNvGraphicFramePr>
            <a:graphicFrameLocks noGrp="1"/>
          </p:cNvGraphicFramePr>
          <p:nvPr>
            <p:ph sz="half" idx="2"/>
          </p:nvPr>
        </p:nvGraphicFramePr>
        <p:xfrm>
          <a:off x="2555875" y="2708275"/>
          <a:ext cx="3992563" cy="1981200"/>
        </p:xfrm>
        <a:graphic>
          <a:graphicData uri="http://schemas.openxmlformats.org/drawingml/2006/table">
            <a:tbl>
              <a:tblPr/>
              <a:tblGrid>
                <a:gridCol w="1062038"/>
                <a:gridCol w="1060450"/>
                <a:gridCol w="1870075"/>
              </a:tblGrid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66" name="Text Box 42"/>
          <p:cNvSpPr txBox="1">
            <a:spLocks noChangeArrowheads="1"/>
          </p:cNvSpPr>
          <p:nvPr/>
        </p:nvSpPr>
        <p:spPr bwMode="auto">
          <a:xfrm>
            <a:off x="1116013" y="5157788"/>
            <a:ext cx="71612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4000" i="1">
                <a:solidFill>
                  <a:srgbClr val="0033CC"/>
                </a:solidFill>
                <a:ea typeface="新細明體" panose="02020500000000000000" pitchFamily="18" charset="-120"/>
              </a:rPr>
              <a:t>A</a:t>
            </a:r>
            <a:r>
              <a:rPr kumimoji="1" lang="en-US" altLang="zh-TW" sz="4000">
                <a:ea typeface="新細明體" panose="02020500000000000000" pitchFamily="18" charset="-120"/>
              </a:rPr>
              <a:t> </a:t>
            </a:r>
            <a:r>
              <a:rPr kumimoji="1" lang="en-US" altLang="zh-TW" sz="4000">
                <a:ea typeface="新細明體" panose="02020500000000000000" pitchFamily="18" charset="-120"/>
                <a:sym typeface="Symbol" panose="05050102010706020507" pitchFamily="18" charset="2"/>
              </a:rPr>
              <a:t></a:t>
            </a:r>
            <a:r>
              <a:rPr kumimoji="1" lang="en-US" altLang="zh-TW" sz="4000">
                <a:ea typeface="新細明體" panose="02020500000000000000" pitchFamily="18" charset="-120"/>
              </a:rPr>
              <a:t> </a:t>
            </a:r>
            <a:r>
              <a:rPr kumimoji="1" lang="en-US" altLang="zh-TW" sz="4000" i="1">
                <a:solidFill>
                  <a:srgbClr val="CC3300"/>
                </a:solidFill>
                <a:ea typeface="新細明體" panose="02020500000000000000" pitchFamily="18" charset="-120"/>
              </a:rPr>
              <a:t>B</a:t>
            </a:r>
            <a:r>
              <a:rPr kumimoji="1" lang="en-US" altLang="zh-TW" sz="4000">
                <a:ea typeface="新細明體" panose="02020500000000000000" pitchFamily="18" charset="-120"/>
              </a:rPr>
              <a:t> </a:t>
            </a:r>
            <a:r>
              <a:rPr kumimoji="1" lang="en-US" altLang="zh-TW" sz="4000">
                <a:ea typeface="新細明體" panose="02020500000000000000" pitchFamily="18" charset="-120"/>
                <a:sym typeface="Symbol" panose="05050102010706020507" pitchFamily="18" charset="2"/>
              </a:rPr>
              <a:t></a:t>
            </a:r>
            <a:r>
              <a:rPr kumimoji="1" lang="en-US" altLang="zh-TW" sz="4000">
                <a:ea typeface="新細明體" panose="02020500000000000000" pitchFamily="18" charset="-120"/>
              </a:rPr>
              <a:t> </a:t>
            </a:r>
            <a:r>
              <a:rPr kumimoji="1" lang="en-US" altLang="zh-TW" sz="4000">
                <a:latin typeface="Comic Sans MS" panose="030F0702030302020204" pitchFamily="66" charset="0"/>
                <a:ea typeface="新細明體" panose="02020500000000000000" pitchFamily="18" charset="-120"/>
              </a:rPr>
              <a:t>If </a:t>
            </a:r>
            <a:r>
              <a:rPr kumimoji="1" lang="en-US" altLang="zh-TW" sz="40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x</a:t>
            </a:r>
            <a:r>
              <a:rPr kumimoji="1" lang="en-US" altLang="zh-TW" sz="400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es </a:t>
            </a:r>
            <a:r>
              <a:rPr kumimoji="1" lang="en-US" altLang="zh-TW" sz="40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kumimoji="1" lang="en-US" altLang="zh-TW" sz="4000">
                <a:latin typeface="Comic Sans MS" panose="030F0702030302020204" pitchFamily="66" charset="0"/>
                <a:ea typeface="新細明體" panose="02020500000000000000" pitchFamily="18" charset="-120"/>
              </a:rPr>
              <a:t> then </a:t>
            </a:r>
            <a:r>
              <a:rPr kumimoji="1" lang="en-US" altLang="zh-TW" sz="40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y</a:t>
            </a:r>
            <a:r>
              <a:rPr kumimoji="1" lang="en-US" altLang="zh-TW" sz="40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es </a:t>
            </a:r>
            <a:r>
              <a:rPr kumimoji="1" lang="en-US" altLang="zh-TW" sz="40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B</a:t>
            </a:r>
            <a:r>
              <a:rPr kumimoji="1" lang="en-US" altLang="zh-TW" sz="4000">
                <a:latin typeface="Comic Sans MS" panose="030F0702030302020204" pitchFamily="66" charset="0"/>
                <a:ea typeface="新細明體" panose="02020500000000000000" pitchFamily="18" charset="-12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4801" y="-23889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IF p THEN q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963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539552" y="1772816"/>
                <a:ext cx="8208912" cy="4824536"/>
              </a:xfrm>
            </p:spPr>
            <p:txBody>
              <a:bodyPr/>
              <a:lstStyle/>
              <a:p>
                <a:pPr algn="just" eaLnBrk="1" hangingPunct="1"/>
                <a:r>
                  <a:rPr lang="es-MX" altLang="es-MX" sz="2400" dirty="0" smtClean="0"/>
                  <a:t>Aquí </a:t>
                </a:r>
                <a14:m>
                  <m:oMath xmlns:m="http://schemas.openxmlformats.org/officeDocument/2006/math"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es-MX" altLang="es-MX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altLang="es-MX" sz="2400" dirty="0" smtClean="0"/>
                  <a:t>es equivalente a </a:t>
                </a:r>
                <a14:m>
                  <m:oMath xmlns:m="http://schemas.openxmlformats.org/officeDocument/2006/math"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¬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𝒑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𝑽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𝒒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s-MX" altLang="es-MX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s-MX" altLang="es-MX" sz="2400" dirty="0" smtClean="0">
                    <a:cs typeface="Arial" panose="020B0604020202020204" pitchFamily="34" charset="0"/>
                  </a:rPr>
                  <a:t>y a </a:t>
                </a:r>
                <a14:m>
                  <m:oMath xmlns:m="http://schemas.openxmlformats.org/officeDocument/2006/math"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𝒑</m:t>
                    </m:r>
                    <m:r>
                      <a:rPr lang="es-MX" altLang="es-MX" sz="2400" b="1" i="0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𝚲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𝒒</m:t>
                    </m:r>
                    <m:r>
                      <a:rPr lang="es-MX" altLang="es-MX" sz="24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𝑽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¬</m:t>
                    </m:r>
                    <m:r>
                      <a:rPr lang="es-MX" altLang="es-MX" sz="2400" b="1" i="1" dirty="0" err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𝒑</m:t>
                    </m:r>
                  </m:oMath>
                </a14:m>
                <a:r>
                  <a:rPr lang="es-MX" altLang="es-MX" sz="2400" dirty="0" smtClean="0">
                    <a:cs typeface="Arial" panose="020B0604020202020204" pitchFamily="34" charset="0"/>
                  </a:rPr>
                  <a:t>, donde los símbolos representan operaciones lógicas clásicas.</a:t>
                </a:r>
              </a:p>
              <a:p>
                <a:pPr algn="just" eaLnBrk="1" hangingPunct="1"/>
                <a:endParaRPr lang="es-MX" altLang="es-MX" sz="2400" dirty="0" smtClean="0">
                  <a:cs typeface="Arial" panose="020B0604020202020204" pitchFamily="34" charset="0"/>
                </a:endParaRPr>
              </a:p>
              <a:p>
                <a:pPr algn="just"/>
                <a:r>
                  <a:rPr lang="es-MX" altLang="es-MX" sz="2400" dirty="0" smtClean="0"/>
                  <a:t>Las reglas difusas IF-THEN son formadas reemplazando los operadores clásicos por sus correspondientes operadores difusos.</a:t>
                </a:r>
              </a:p>
              <a:p>
                <a:pPr algn="just" eaLnBrk="1" hangingPunct="1"/>
                <a:endParaRPr lang="en-US" altLang="es-MX" sz="2400" dirty="0" smtClean="0">
                  <a:cs typeface="Arial" panose="020B0604020202020204" pitchFamily="34" charset="0"/>
                </a:endParaRPr>
              </a:p>
              <a:p>
                <a:pPr algn="just" eaLnBrk="1" hangingPunct="1"/>
                <a:r>
                  <a:rPr lang="es-ES" altLang="es-MX" sz="2400" dirty="0" smtClean="0"/>
                  <a:t>Debido al número de operadores t-norma, s-norma y complemento existen varias interpretaciones de reglas difusas IF-THEN.</a:t>
                </a:r>
                <a:endParaRPr lang="en-US" altLang="es-MX" sz="2400" dirty="0" smtClean="0"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096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772816"/>
                <a:ext cx="8208912" cy="4824536"/>
              </a:xfrm>
              <a:blipFill rotWithShape="0">
                <a:blip r:embed="rId2"/>
                <a:stretch>
                  <a:fillRect l="-1040" t="-1011" r="-11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8916" y="0"/>
            <a:ext cx="8642350" cy="641350"/>
          </a:xfrm>
        </p:spPr>
        <p:txBody>
          <a:bodyPr/>
          <a:lstStyle/>
          <a:p>
            <a:pPr algn="r" eaLnBrk="1" hangingPunct="1"/>
            <a:r>
              <a:rPr lang="es-MX" altLang="zh-TW" dirty="0" smtClean="0">
                <a:ea typeface="新細明體" panose="02020500000000000000" pitchFamily="18" charset="-120"/>
              </a:rPr>
              <a:t>Reglas Difusas como Relaciones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138488" y="1771650"/>
            <a:ext cx="54657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If </a:t>
            </a:r>
            <a:r>
              <a:rPr kumimoji="1" lang="en-US" altLang="zh-TW" sz="44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x</a:t>
            </a:r>
            <a:r>
              <a:rPr kumimoji="1" lang="en-US" altLang="zh-TW" sz="4400">
                <a:solidFill>
                  <a:srgbClr val="0033CC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is </a:t>
            </a:r>
            <a:r>
              <a:rPr kumimoji="1" lang="en-US" altLang="zh-TW" sz="44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kumimoji="1" lang="en-U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 then </a:t>
            </a:r>
            <a:r>
              <a:rPr kumimoji="1" lang="en-US" altLang="zh-TW" sz="44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y</a:t>
            </a:r>
            <a:r>
              <a:rPr kumimoji="1" lang="en-US" altLang="zh-TW" sz="4400">
                <a:solidFill>
                  <a:srgbClr val="CC3300"/>
                </a:solidFill>
                <a:latin typeface="Comic Sans MS" panose="030F0702030302020204" pitchFamily="66" charset="0"/>
                <a:ea typeface="新細明體" panose="02020500000000000000" pitchFamily="18" charset="-120"/>
              </a:rPr>
              <a:t> is </a:t>
            </a:r>
            <a:r>
              <a:rPr kumimoji="1" lang="en-US" altLang="zh-TW" sz="44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B</a:t>
            </a:r>
            <a:r>
              <a:rPr kumimoji="1" lang="en-US" altLang="zh-TW" sz="4400">
                <a:latin typeface="Comic Sans MS" panose="030F0702030302020204" pitchFamily="66" charset="0"/>
                <a:ea typeface="新細明體" panose="02020500000000000000" pitchFamily="18" charset="-120"/>
              </a:rPr>
              <a:t>. 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497138" y="1700213"/>
            <a:ext cx="4905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4400">
                <a:latin typeface="Comic Sans MS" panose="030F0702030302020204" pitchFamily="66" charset="0"/>
                <a:ea typeface="新細明體" panose="02020500000000000000" pitchFamily="18" charset="-120"/>
                <a:sym typeface="Symbol" panose="05050102010706020507" pitchFamily="18" charset="2"/>
              </a:rPr>
              <a:t></a:t>
            </a:r>
            <a:endParaRPr kumimoji="1" lang="en-US" altLang="zh-TW" sz="4400">
              <a:latin typeface="Comic Sans MS" panose="030F0702030302020204" pitchFamily="66" charset="0"/>
              <a:ea typeface="新細明體" panose="02020500000000000000" pitchFamily="18" charset="-120"/>
            </a:endParaRPr>
          </a:p>
        </p:txBody>
      </p:sp>
      <p:graphicFrame>
        <p:nvGraphicFramePr>
          <p:cNvPr id="826373" name="Object 5"/>
          <p:cNvGraphicFramePr>
            <a:graphicFrameLocks noChangeAspect="1"/>
          </p:cNvGraphicFramePr>
          <p:nvPr/>
        </p:nvGraphicFramePr>
        <p:xfrm>
          <a:off x="4211638" y="3370263"/>
          <a:ext cx="434657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tion" r:id="rId3" imgW="1409088" imgH="253890" progId="Equation.DSMT4">
                  <p:embed/>
                </p:oleObj>
              </mc:Choice>
              <mc:Fallback>
                <p:oleObj name="Equation" r:id="rId3" imgW="1409088" imgH="25389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370263"/>
                        <a:ext cx="4346575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6374" name="AutoShape 6"/>
          <p:cNvSpPr>
            <a:spLocks/>
          </p:cNvSpPr>
          <p:nvPr/>
        </p:nvSpPr>
        <p:spPr bwMode="auto">
          <a:xfrm rot="5400000">
            <a:off x="1512094" y="1735931"/>
            <a:ext cx="215900" cy="1728788"/>
          </a:xfrm>
          <a:prstGeom prst="rightBrace">
            <a:avLst>
              <a:gd name="adj1" fmla="val 6672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en-US" altLang="zh-TW" sz="2800" i="1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algn="ctr" eaLnBrk="1" hangingPunct="1">
              <a:lnSpc>
                <a:spcPct val="40000"/>
              </a:lnSpc>
            </a:pPr>
            <a:endParaRPr kumimoji="1" lang="en-US" altLang="zh-TW" sz="2800" i="1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algn="ctr" eaLnBrk="1" hangingPunct="1"/>
            <a:r>
              <a:rPr kumimoji="1" lang="en-US" altLang="zh-TW" sz="2800" i="1">
                <a:latin typeface="Times New Roman" panose="02020603050405020304" pitchFamily="18" charset="0"/>
                <a:ea typeface="新細明體" panose="02020500000000000000" pitchFamily="18" charset="-120"/>
              </a:rPr>
              <a:t>R</a:t>
            </a:r>
          </a:p>
        </p:txBody>
      </p:sp>
      <p:sp>
        <p:nvSpPr>
          <p:cNvPr id="826375" name="Text Box 7"/>
          <p:cNvSpPr txBox="1">
            <a:spLocks noChangeArrowheads="1"/>
          </p:cNvSpPr>
          <p:nvPr/>
        </p:nvSpPr>
        <p:spPr bwMode="auto">
          <a:xfrm>
            <a:off x="250825" y="3429000"/>
            <a:ext cx="35290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kumimoji="1" lang="en-US" altLang="zh-TW">
                <a:ea typeface="新細明體" panose="02020500000000000000" pitchFamily="18" charset="-120"/>
              </a:rPr>
              <a:t>Una regla difusa puede ser definida como una relación binaria con la siguiente función de membresía.</a:t>
            </a:r>
          </a:p>
        </p:txBody>
      </p:sp>
      <p:sp>
        <p:nvSpPr>
          <p:cNvPr id="826376" name="AutoShape 8"/>
          <p:cNvSpPr>
            <a:spLocks/>
          </p:cNvSpPr>
          <p:nvPr/>
        </p:nvSpPr>
        <p:spPr bwMode="auto">
          <a:xfrm rot="5400000">
            <a:off x="6228557" y="2204244"/>
            <a:ext cx="215900" cy="4103687"/>
          </a:xfrm>
          <a:prstGeom prst="rightBrace">
            <a:avLst>
              <a:gd name="adj1" fmla="val 15839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kumimoji="1" lang="en-US" altLang="zh-TW" sz="2800"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n-US" altLang="zh-TW" sz="2800"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endParaRPr kumimoji="1" lang="en-US" altLang="zh-TW" sz="2800"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>
              <a:lnSpc>
                <a:spcPct val="30000"/>
              </a:lnSpc>
            </a:pPr>
            <a:endParaRPr kumimoji="1" lang="en-US" altLang="zh-TW" sz="2800">
              <a:latin typeface="Comic Sans MS" panose="030F0702030302020204" pitchFamily="66" charset="0"/>
              <a:ea typeface="新細明體" panose="02020500000000000000" pitchFamily="18" charset="-120"/>
            </a:endParaRPr>
          </a:p>
          <a:p>
            <a:pPr algn="ctr" eaLnBrk="1" hangingPunct="1"/>
            <a:r>
              <a:rPr kumimoji="1" lang="en-US" altLang="zh-TW" sz="2800">
                <a:latin typeface="Comic Sans MS" panose="030F0702030302020204" pitchFamily="66" charset="0"/>
                <a:ea typeface="新細明體" panose="02020500000000000000" pitchFamily="18" charset="-120"/>
              </a:rPr>
              <a:t>Depende de como se</a:t>
            </a:r>
          </a:p>
          <a:p>
            <a:pPr algn="ctr" eaLnBrk="1" hangingPunct="1"/>
            <a:r>
              <a:rPr kumimoji="1" lang="en-US" altLang="zh-TW" sz="2800">
                <a:latin typeface="Comic Sans MS" panose="030F0702030302020204" pitchFamily="66" charset="0"/>
                <a:ea typeface="新細明體" panose="02020500000000000000" pitchFamily="18" charset="-120"/>
              </a:rPr>
              <a:t>interprete </a:t>
            </a:r>
            <a:r>
              <a:rPr kumimoji="1" lang="en-US" altLang="zh-TW" sz="28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kumimoji="1" lang="en-US" altLang="zh-TW" sz="2800">
                <a:latin typeface="Comic Sans MS" panose="030F0702030302020204" pitchFamily="66" charset="0"/>
                <a:ea typeface="新細明體" panose="02020500000000000000" pitchFamily="18" charset="-120"/>
              </a:rPr>
              <a:t> </a:t>
            </a:r>
            <a:r>
              <a:rPr kumimoji="1" lang="en-US" altLang="zh-TW" sz="2800">
                <a:latin typeface="Comic Sans MS" panose="030F0702030302020204" pitchFamily="66" charset="0"/>
                <a:ea typeface="新細明體" panose="02020500000000000000" pitchFamily="18" charset="-120"/>
                <a:sym typeface="Symbol" panose="05050102010706020507" pitchFamily="18" charset="2"/>
              </a:rPr>
              <a:t></a:t>
            </a:r>
            <a:r>
              <a:rPr kumimoji="1" lang="en-US" altLang="zh-TW" sz="2800">
                <a:latin typeface="Comic Sans MS" panose="030F0702030302020204" pitchFamily="66" charset="0"/>
                <a:ea typeface="新細明體" panose="02020500000000000000" pitchFamily="18" charset="-120"/>
              </a:rPr>
              <a:t> </a:t>
            </a:r>
            <a:r>
              <a:rPr kumimoji="1" lang="en-US" altLang="zh-TW" sz="28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B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84213" y="1730375"/>
            <a:ext cx="16970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4400" i="1">
                <a:solidFill>
                  <a:srgbClr val="00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A</a:t>
            </a:r>
            <a:r>
              <a:rPr kumimoji="1" lang="en-US" altLang="zh-TW" sz="440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kumimoji="1" lang="en-US" altLang="zh-TW" sz="4400">
                <a:latin typeface="Times New Roman" panose="02020603050405020304" pitchFamily="18" charset="0"/>
                <a:ea typeface="新細明體" panose="02020500000000000000" pitchFamily="18" charset="-120"/>
                <a:sym typeface="Symbol" panose="05050102010706020507" pitchFamily="18" charset="2"/>
              </a:rPr>
              <a:t></a:t>
            </a:r>
            <a:r>
              <a:rPr kumimoji="1" lang="en-US" altLang="zh-TW" sz="440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kumimoji="1" lang="en-US" altLang="zh-TW" sz="4400" i="1">
                <a:solidFill>
                  <a:srgbClr val="CC33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63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63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2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82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82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2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6370" grpId="0" animBg="1"/>
      <p:bldP spid="826374" grpId="0" animBg="1"/>
      <p:bldP spid="826375" grpId="0"/>
      <p:bldP spid="82637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38154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Implicaciones Difusas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748455" y="3429000"/>
            <a:ext cx="6591985" cy="3777622"/>
          </a:xfrm>
        </p:spPr>
        <p:txBody>
          <a:bodyPr/>
          <a:lstStyle/>
          <a:p>
            <a:pPr eaLnBrk="1" hangingPunct="1"/>
            <a:r>
              <a:rPr lang="es-ES" altLang="es-MX" sz="2400" dirty="0" smtClean="0"/>
              <a:t>Implicación </a:t>
            </a:r>
            <a:r>
              <a:rPr lang="es-ES" altLang="es-MX" sz="2400" dirty="0" err="1" smtClean="0"/>
              <a:t>Dienes-Rescher</a:t>
            </a:r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Implicación </a:t>
            </a:r>
            <a:r>
              <a:rPr lang="es-ES" altLang="es-MX" sz="2400" dirty="0" err="1" smtClean="0"/>
              <a:t>Lukasiewicz</a:t>
            </a:r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Implicación </a:t>
            </a:r>
            <a:r>
              <a:rPr lang="es-ES" altLang="es-MX" sz="2400" dirty="0" err="1" smtClean="0"/>
              <a:t>Zadeh</a:t>
            </a:r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Implicación </a:t>
            </a:r>
            <a:r>
              <a:rPr lang="es-ES" altLang="es-MX" sz="2400" dirty="0" err="1" smtClean="0"/>
              <a:t>Gödel</a:t>
            </a:r>
            <a:endParaRPr lang="es-ES" altLang="es-MX" sz="2400" dirty="0" smtClean="0"/>
          </a:p>
          <a:p>
            <a:pPr eaLnBrk="1" hangingPunct="1"/>
            <a:r>
              <a:rPr lang="es-ES" altLang="es-MX" sz="2400" dirty="0" smtClean="0"/>
              <a:t>Implicación </a:t>
            </a:r>
            <a:r>
              <a:rPr lang="es-ES" altLang="es-MX" sz="2400" dirty="0" err="1" smtClean="0"/>
              <a:t>Mandani</a:t>
            </a:r>
            <a:endParaRPr lang="es-ES" altLang="es-MX" sz="2400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49140" y="119706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MX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PE" altLang="es-MX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PE" altLang="es-MX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5536" y="1385449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+mn-lt"/>
              </a:rPr>
              <a:t>Un operador de implicación difusa o </a:t>
            </a:r>
            <a:r>
              <a:rPr lang="es-MX" b="1" dirty="0">
                <a:latin typeface="+mn-lt"/>
              </a:rPr>
              <a:t>función de implicación</a:t>
            </a:r>
            <a:r>
              <a:rPr lang="es-MX" dirty="0">
                <a:latin typeface="+mn-lt"/>
              </a:rPr>
              <a:t> expresa la relación que existe entre el antecedente y el consecuente de una regla. Una regla del tipo </a:t>
            </a:r>
            <a:r>
              <a:rPr lang="es-MX" i="1" dirty="0">
                <a:latin typeface="+mn-lt"/>
              </a:rPr>
              <a:t>“si x es A entonces y es B”</a:t>
            </a:r>
            <a:r>
              <a:rPr lang="es-MX" dirty="0">
                <a:latin typeface="+mn-lt"/>
              </a:rPr>
              <a:t> puede interpretarse </a:t>
            </a:r>
            <a:r>
              <a:rPr lang="es-MX" dirty="0" smtClean="0">
                <a:latin typeface="+mn-lt"/>
              </a:rPr>
              <a:t>por cualquiera de las siguientes.</a:t>
            </a:r>
            <a:endParaRPr lang="es-MX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96725" y="146955"/>
            <a:ext cx="6589199" cy="1280890"/>
          </a:xfrm>
        </p:spPr>
        <p:txBody>
          <a:bodyPr/>
          <a:lstStyle/>
          <a:p>
            <a:pPr algn="r"/>
            <a:r>
              <a:rPr lang="es-MX" dirty="0" smtClean="0"/>
              <a:t>Estructura de la Unidad de Aprendizaje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78979"/>
              </p:ext>
            </p:extLst>
          </p:nvPr>
        </p:nvGraphicFramePr>
        <p:xfrm>
          <a:off x="511174" y="1427844"/>
          <a:ext cx="8381305" cy="533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DEA78FA-4DEA-4877-8D28-92E738B7248A}" type="slidenum">
              <a:rPr lang="es-MX" smtClean="0"/>
              <a:pPr/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00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737320"/>
            <a:ext cx="7920880" cy="6120680"/>
          </a:xfrm>
        </p:spPr>
        <p:txBody>
          <a:bodyPr/>
          <a:lstStyle/>
          <a:p>
            <a:r>
              <a:rPr lang="es-ES" altLang="es-MX" dirty="0"/>
              <a:t>Implicación </a:t>
            </a:r>
            <a:r>
              <a:rPr lang="es-ES" altLang="es-MX" dirty="0" err="1" smtClean="0"/>
              <a:t>Dienes-Rescher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dirty="0"/>
              <a:t/>
            </a:r>
            <a:br>
              <a:rPr lang="es-ES" altLang="es-MX" dirty="0"/>
            </a:br>
            <a:r>
              <a:rPr lang="es-ES" altLang="es-MX" dirty="0"/>
              <a:t/>
            </a:r>
            <a:br>
              <a:rPr lang="es-ES" altLang="es-MX" dirty="0"/>
            </a:br>
            <a:r>
              <a:rPr lang="es-ES" altLang="es-MX" dirty="0"/>
              <a:t>Implicación </a:t>
            </a:r>
            <a:r>
              <a:rPr lang="es-ES" altLang="es-MX" dirty="0" err="1" smtClean="0"/>
              <a:t>Lukasiewics</a:t>
            </a:r>
            <a:r>
              <a:rPr lang="es-ES" altLang="es-MX" dirty="0" smtClean="0"/>
              <a:t/>
            </a:r>
            <a:br>
              <a:rPr lang="es-ES" altLang="es-MX" dirty="0" smtClean="0"/>
            </a:br>
            <a:r>
              <a:rPr lang="es-ES" altLang="es-MX" dirty="0"/>
              <a:t/>
            </a:r>
            <a:br>
              <a:rPr lang="es-ES" altLang="es-MX" dirty="0"/>
            </a:br>
            <a:r>
              <a:rPr lang="es-ES" altLang="es-MX" dirty="0"/>
              <a:t/>
            </a:r>
            <a:br>
              <a:rPr lang="es-ES" altLang="es-MX" dirty="0"/>
            </a:br>
            <a:r>
              <a:rPr lang="es-ES" altLang="es-MX" dirty="0"/>
              <a:t>Implicación </a:t>
            </a:r>
            <a:r>
              <a:rPr lang="es-ES" altLang="es-MX" dirty="0" err="1"/>
              <a:t>Zadeh</a:t>
            </a:r>
            <a:r>
              <a:rPr lang="es-ES" altLang="es-MX" dirty="0"/>
              <a:t/>
            </a:r>
            <a:br>
              <a:rPr lang="es-ES" altLang="es-MX" dirty="0"/>
            </a:br>
            <a:endParaRPr lang="es-ES" alt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01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429951" y="1597827"/>
                <a:ext cx="6591985" cy="50331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800" b="0" i="1" dirty="0" smtClean="0">
                          <a:latin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altLang="es-MX" sz="28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d>
                      <m:r>
                        <a:rPr lang="es-ES" altLang="es-MX" sz="28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altLang="es-MX" sz="2800" dirty="0" smtClean="0"/>
              </a:p>
            </p:txBody>
          </p:sp>
        </mc:Choice>
        <mc:Fallback xmlns="">
          <p:sp>
            <p:nvSpPr>
              <p:cNvPr id="4301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9951" y="1597827"/>
                <a:ext cx="6591985" cy="503312"/>
              </a:xfrm>
              <a:blipFill rotWithShape="0">
                <a:blip r:embed="rId2"/>
                <a:stretch>
                  <a:fillRect b="-722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1763688" y="3294348"/>
                <a:ext cx="6591985" cy="503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3" panose="05040102010807070707" pitchFamily="18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800" i="1" dirty="0" smtClean="0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,1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MX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 smtClean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8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s-ES" altLang="es-MX" sz="28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altLang="es-MX" sz="2800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63688" y="3294348"/>
                <a:ext cx="6591985" cy="503312"/>
              </a:xfrm>
              <a:prstGeom prst="rect">
                <a:avLst/>
              </a:prstGeom>
              <a:blipFill rotWithShape="0">
                <a:blip r:embed="rId3"/>
                <a:stretch>
                  <a:fillRect b="-7229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 bwMode="auto">
              <a:xfrm>
                <a:off x="866012" y="5027848"/>
                <a:ext cx="8254352" cy="1617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fontAlgn="base" hangingPunct="1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anose="05040102010807070707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80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800" b="0" i="1" dirty="0" smtClean="0">
                          <a:latin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  <m:d>
                            <m:dPr>
                              <m:ctrlP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  <m:t>𝐹𝑃</m:t>
                                      </m:r>
                                    </m:e>
                                    <m:sub>
                                      <m: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  <m:t>𝐹𝑃</m:t>
                                      </m:r>
                                    </m:e>
                                    <m:sub>
                                      <m:r>
                                        <a:rPr lang="es-MX" altLang="es-MX" sz="2800" i="1" dirty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,1−</m:t>
                          </m:r>
                          <m:sSub>
                            <m:sSubPr>
                              <m:ctrlP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ES" altLang="es-MX" sz="2800" dirty="0" smtClean="0"/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6012" y="5027848"/>
                <a:ext cx="8254352" cy="161783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1115616" y="1772816"/>
                <a:ext cx="6048672" cy="6865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MX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𝐹𝑃</m:t>
                                      </m:r>
                                    </m:e>
                                    <m:sub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</m:sub>
                              </m:sSub>
                            </m:e>
                          </m:eqArr>
                        </m:e>
                      </m:d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     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𝐹𝑃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m:rPr>
                                <m:brk m:alnAt="7"/>
                              </m:rP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𝐹𝑃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</m:e>
                        </m:mr>
                        <m:m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𝑜𝑡h𝑒𝑟𝑤𝑖𝑠𝑒</m:t>
                            </m:r>
                          </m:e>
                        </m:mr>
                      </m:m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772816"/>
                <a:ext cx="6048672" cy="68653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331640" y="4653136"/>
                <a:ext cx="6591985" cy="50331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𝑀𝑀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800" b="0" i="1" dirty="0" smtClean="0">
                          <a:latin typeface="Cambria Math" panose="02040503050406030204" pitchFamily="18" charset="0"/>
                        </a:rPr>
                        <m:t>𝑚𝑖𝑛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8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altLang="es-MX" sz="2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8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8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altLang="es-MX" sz="2800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s-ES" altLang="es-MX" sz="28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altLang="es-MX" sz="2800" dirty="0" smtClean="0"/>
              </a:p>
            </p:txBody>
          </p:sp>
        </mc:Choice>
        <mc:Fallback>
          <p:sp>
            <p:nvSpPr>
              <p:cNvPr id="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640" y="4653136"/>
                <a:ext cx="6591985" cy="503312"/>
              </a:xfrm>
              <a:blipFill rotWithShape="0">
                <a:blip r:embed="rId3"/>
                <a:stretch>
                  <a:fillRect b="-722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9552" y="692696"/>
            <a:ext cx="7904505" cy="550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altLang="es-MX" sz="3200" dirty="0" smtClean="0"/>
              <a:t>Implicación </a:t>
            </a:r>
            <a:r>
              <a:rPr lang="es-ES" altLang="es-MX" sz="3200" dirty="0" err="1" smtClean="0"/>
              <a:t>Gödel</a:t>
            </a:r>
            <a:endParaRPr lang="es-ES" altLang="es-MX" sz="3200" dirty="0" smtClean="0"/>
          </a:p>
          <a:p>
            <a:pPr marL="0" indent="0" algn="ctr">
              <a:buNone/>
            </a:pPr>
            <a:endParaRPr lang="es-ES" altLang="es-MX" sz="3200" dirty="0"/>
          </a:p>
          <a:p>
            <a:pPr marL="0" indent="0" algn="ctr">
              <a:buNone/>
            </a:pPr>
            <a:endParaRPr lang="es-ES" altLang="es-MX" sz="3200" dirty="0" smtClean="0"/>
          </a:p>
          <a:p>
            <a:pPr marL="0" indent="0" algn="ctr">
              <a:buNone/>
            </a:pPr>
            <a:endParaRPr lang="es-ES" altLang="es-MX" sz="3200" dirty="0" smtClean="0"/>
          </a:p>
          <a:p>
            <a:pPr marL="0" indent="0" algn="ctr">
              <a:buNone/>
            </a:pPr>
            <a:endParaRPr lang="es-ES" altLang="es-MX" sz="3200" dirty="0" smtClean="0"/>
          </a:p>
          <a:p>
            <a:pPr marL="0" indent="0" algn="ctr">
              <a:buNone/>
            </a:pPr>
            <a:r>
              <a:rPr lang="es-ES" altLang="es-MX" sz="3200" dirty="0" smtClean="0"/>
              <a:t>Implicación </a:t>
            </a:r>
            <a:r>
              <a:rPr lang="es-ES" altLang="es-MX" sz="3200" dirty="0" err="1" smtClean="0"/>
              <a:t>Mandani</a:t>
            </a:r>
            <a:endParaRPr lang="es-ES" altLang="es-MX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" altLang="es-MX" smtClean="0"/>
              <a:t>Interpretación de reglas difusas IF-THEN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8482" y="1052513"/>
            <a:ext cx="4244975" cy="52562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s-ES" altLang="es-MX" sz="2400" dirty="0" smtClean="0"/>
              <a:t>Existen dos vías para interpretar “</a:t>
            </a:r>
            <a:r>
              <a:rPr lang="es-ES" altLang="es-MX" sz="2400" dirty="0" err="1" smtClean="0"/>
              <a:t>if</a:t>
            </a:r>
            <a:r>
              <a:rPr lang="es-ES" altLang="es-MX" sz="2400" dirty="0" smtClean="0"/>
              <a:t> x es A </a:t>
            </a:r>
            <a:r>
              <a:rPr lang="es-ES" altLang="es-MX" sz="2400" dirty="0" err="1" smtClean="0"/>
              <a:t>then</a:t>
            </a:r>
            <a:r>
              <a:rPr lang="es-ES" altLang="es-MX" sz="2400" dirty="0" smtClean="0"/>
              <a:t> y es B”</a:t>
            </a:r>
          </a:p>
        </p:txBody>
      </p:sp>
      <p:graphicFrame>
        <p:nvGraphicFramePr>
          <p:cNvPr id="809058" name="Group 98"/>
          <p:cNvGraphicFramePr>
            <a:graphicFrameLocks noGrp="1"/>
          </p:cNvGraphicFramePr>
          <p:nvPr>
            <p:ph sz="half" idx="2"/>
          </p:nvPr>
        </p:nvGraphicFramePr>
        <p:xfrm>
          <a:off x="5580063" y="1052513"/>
          <a:ext cx="3313112" cy="1524000"/>
        </p:xfrm>
        <a:graphic>
          <a:graphicData uri="http://schemas.openxmlformats.org/drawingml/2006/table">
            <a:tbl>
              <a:tblPr/>
              <a:tblGrid>
                <a:gridCol w="881062"/>
                <a:gridCol w="881063"/>
                <a:gridCol w="1550987"/>
              </a:tblGrid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2" name="Rectangle 5" descr="寬右斜對角線"/>
          <p:cNvSpPr>
            <a:spLocks noChangeArrowheads="1"/>
          </p:cNvSpPr>
          <p:nvPr/>
        </p:nvSpPr>
        <p:spPr bwMode="auto">
          <a:xfrm>
            <a:off x="6176963" y="4127500"/>
            <a:ext cx="723900" cy="723900"/>
          </a:xfrm>
          <a:prstGeom prst="rect">
            <a:avLst/>
          </a:prstGeom>
          <a:pattFill prst="wdUpDiag">
            <a:fgClr>
              <a:srgbClr val="00FF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49183" name="Rectangle 6" descr="寬右斜對角線"/>
          <p:cNvSpPr>
            <a:spLocks noChangeArrowheads="1"/>
          </p:cNvSpPr>
          <p:nvPr/>
        </p:nvSpPr>
        <p:spPr bwMode="auto">
          <a:xfrm>
            <a:off x="6900863" y="3476625"/>
            <a:ext cx="650875" cy="2025650"/>
          </a:xfrm>
          <a:prstGeom prst="rect">
            <a:avLst/>
          </a:prstGeom>
          <a:pattFill prst="wdUpDiag">
            <a:fgClr>
              <a:srgbClr val="00FF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49184" name="Rectangle 7"/>
          <p:cNvSpPr>
            <a:spLocks noChangeArrowheads="1"/>
          </p:cNvSpPr>
          <p:nvPr/>
        </p:nvSpPr>
        <p:spPr bwMode="auto">
          <a:xfrm>
            <a:off x="6384925" y="5911850"/>
            <a:ext cx="3857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99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9185" name="Rectangle 8" descr="寬右斜對角線"/>
          <p:cNvSpPr>
            <a:spLocks noChangeArrowheads="1"/>
          </p:cNvSpPr>
          <p:nvPr/>
        </p:nvSpPr>
        <p:spPr bwMode="auto">
          <a:xfrm>
            <a:off x="5524500" y="3476625"/>
            <a:ext cx="652463" cy="2025650"/>
          </a:xfrm>
          <a:prstGeom prst="rect">
            <a:avLst/>
          </a:prstGeom>
          <a:pattFill prst="wdUpDiag">
            <a:fgClr>
              <a:srgbClr val="00FF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49186" name="Line 9"/>
          <p:cNvSpPr>
            <a:spLocks noChangeShapeType="1"/>
          </p:cNvSpPr>
          <p:nvPr/>
        </p:nvSpPr>
        <p:spPr bwMode="auto">
          <a:xfrm flipV="1">
            <a:off x="5524500" y="3187700"/>
            <a:ext cx="0" cy="2314575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87" name="Line 10"/>
          <p:cNvSpPr>
            <a:spLocks noChangeShapeType="1"/>
          </p:cNvSpPr>
          <p:nvPr/>
        </p:nvSpPr>
        <p:spPr bwMode="auto">
          <a:xfrm>
            <a:off x="5546725" y="5502275"/>
            <a:ext cx="2295525" cy="0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88" name="Line 11"/>
          <p:cNvSpPr>
            <a:spLocks noChangeShapeType="1"/>
          </p:cNvSpPr>
          <p:nvPr/>
        </p:nvSpPr>
        <p:spPr bwMode="auto">
          <a:xfrm>
            <a:off x="5524500" y="4851400"/>
            <a:ext cx="2027238" cy="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89" name="Line 12"/>
          <p:cNvSpPr>
            <a:spLocks noChangeShapeType="1"/>
          </p:cNvSpPr>
          <p:nvPr/>
        </p:nvSpPr>
        <p:spPr bwMode="auto">
          <a:xfrm>
            <a:off x="6176963" y="3476625"/>
            <a:ext cx="0" cy="202565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90" name="Line 13"/>
          <p:cNvSpPr>
            <a:spLocks noChangeShapeType="1"/>
          </p:cNvSpPr>
          <p:nvPr/>
        </p:nvSpPr>
        <p:spPr bwMode="auto">
          <a:xfrm>
            <a:off x="6900863" y="3476625"/>
            <a:ext cx="0" cy="202565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191" name="Line 14"/>
          <p:cNvSpPr>
            <a:spLocks noChangeShapeType="1"/>
          </p:cNvSpPr>
          <p:nvPr/>
        </p:nvSpPr>
        <p:spPr bwMode="auto">
          <a:xfrm>
            <a:off x="5524500" y="4127500"/>
            <a:ext cx="2027238" cy="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49192" name="Group 15"/>
          <p:cNvGrpSpPr>
            <a:grpSpLocks/>
          </p:cNvGrpSpPr>
          <p:nvPr/>
        </p:nvGrpSpPr>
        <p:grpSpPr bwMode="auto">
          <a:xfrm>
            <a:off x="6189663" y="5648325"/>
            <a:ext cx="712787" cy="215900"/>
            <a:chOff x="3945" y="3601"/>
            <a:chExt cx="472" cy="144"/>
          </a:xfrm>
        </p:grpSpPr>
        <p:sp>
          <p:nvSpPr>
            <p:cNvPr id="49234" name="Arc 16"/>
            <p:cNvSpPr>
              <a:spLocks/>
            </p:cNvSpPr>
            <p:nvPr/>
          </p:nvSpPr>
          <p:spPr bwMode="auto">
            <a:xfrm>
              <a:off x="4133" y="3669"/>
              <a:ext cx="54" cy="76"/>
            </a:xfrm>
            <a:custGeom>
              <a:avLst/>
              <a:gdLst>
                <a:gd name="T0" fmla="*/ 0 w 22007"/>
                <a:gd name="T1" fmla="*/ 0 h 21600"/>
                <a:gd name="T2" fmla="*/ 54 w 22007"/>
                <a:gd name="T3" fmla="*/ 76 h 21600"/>
                <a:gd name="T4" fmla="*/ 1 w 22007"/>
                <a:gd name="T5" fmla="*/ 76 h 21600"/>
                <a:gd name="T6" fmla="*/ 0 60000 65536"/>
                <a:gd name="T7" fmla="*/ 0 60000 65536"/>
                <a:gd name="T8" fmla="*/ 0 60000 65536"/>
                <a:gd name="T9" fmla="*/ 0 w 22007"/>
                <a:gd name="T10" fmla="*/ 0 h 21600"/>
                <a:gd name="T11" fmla="*/ 22007 w 2200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07" h="21600" fill="none" extrusionOk="0">
                  <a:moveTo>
                    <a:pt x="-1" y="3"/>
                  </a:moveTo>
                  <a:cubicBezTo>
                    <a:pt x="135" y="1"/>
                    <a:pt x="271" y="-1"/>
                    <a:pt x="407" y="0"/>
                  </a:cubicBezTo>
                  <a:cubicBezTo>
                    <a:pt x="12336" y="0"/>
                    <a:pt x="22007" y="9670"/>
                    <a:pt x="22007" y="21600"/>
                  </a:cubicBezTo>
                </a:path>
                <a:path w="22007" h="21600" stroke="0" extrusionOk="0">
                  <a:moveTo>
                    <a:pt x="-1" y="3"/>
                  </a:moveTo>
                  <a:cubicBezTo>
                    <a:pt x="135" y="1"/>
                    <a:pt x="271" y="-1"/>
                    <a:pt x="407" y="0"/>
                  </a:cubicBezTo>
                  <a:cubicBezTo>
                    <a:pt x="12336" y="0"/>
                    <a:pt x="22007" y="9670"/>
                    <a:pt x="22007" y="21600"/>
                  </a:cubicBezTo>
                  <a:lnTo>
                    <a:pt x="407" y="2160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35" name="Arc 17"/>
            <p:cNvSpPr>
              <a:spLocks/>
            </p:cNvSpPr>
            <p:nvPr/>
          </p:nvSpPr>
          <p:spPr bwMode="auto">
            <a:xfrm rot="10800000">
              <a:off x="4174" y="3666"/>
              <a:ext cx="57" cy="78"/>
            </a:xfrm>
            <a:custGeom>
              <a:avLst/>
              <a:gdLst>
                <a:gd name="T0" fmla="*/ 57 w 21992"/>
                <a:gd name="T1" fmla="*/ 0 h 21885"/>
                <a:gd name="T2" fmla="*/ 0 w 21992"/>
                <a:gd name="T3" fmla="*/ 78 h 21885"/>
                <a:gd name="T4" fmla="*/ 1 w 21992"/>
                <a:gd name="T5" fmla="*/ 1 h 21885"/>
                <a:gd name="T6" fmla="*/ 0 60000 65536"/>
                <a:gd name="T7" fmla="*/ 0 60000 65536"/>
                <a:gd name="T8" fmla="*/ 0 60000 65536"/>
                <a:gd name="T9" fmla="*/ 0 w 21992"/>
                <a:gd name="T10" fmla="*/ 0 h 21885"/>
                <a:gd name="T11" fmla="*/ 21992 w 21992"/>
                <a:gd name="T12" fmla="*/ 21885 h 218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992" h="21885" fill="none" extrusionOk="0">
                  <a:moveTo>
                    <a:pt x="21990" y="-1"/>
                  </a:moveTo>
                  <a:cubicBezTo>
                    <a:pt x="21991" y="94"/>
                    <a:pt x="21992" y="189"/>
                    <a:pt x="21992" y="285"/>
                  </a:cubicBezTo>
                  <a:cubicBezTo>
                    <a:pt x="21992" y="12214"/>
                    <a:pt x="12321" y="21885"/>
                    <a:pt x="392" y="21885"/>
                  </a:cubicBezTo>
                  <a:cubicBezTo>
                    <a:pt x="261" y="21885"/>
                    <a:pt x="130" y="21883"/>
                    <a:pt x="-1" y="21881"/>
                  </a:cubicBezTo>
                </a:path>
                <a:path w="21992" h="21885" stroke="0" extrusionOk="0">
                  <a:moveTo>
                    <a:pt x="21990" y="-1"/>
                  </a:moveTo>
                  <a:cubicBezTo>
                    <a:pt x="21991" y="94"/>
                    <a:pt x="21992" y="189"/>
                    <a:pt x="21992" y="285"/>
                  </a:cubicBezTo>
                  <a:cubicBezTo>
                    <a:pt x="21992" y="12214"/>
                    <a:pt x="12321" y="21885"/>
                    <a:pt x="392" y="21885"/>
                  </a:cubicBezTo>
                  <a:cubicBezTo>
                    <a:pt x="261" y="21885"/>
                    <a:pt x="130" y="21883"/>
                    <a:pt x="-1" y="21881"/>
                  </a:cubicBezTo>
                  <a:lnTo>
                    <a:pt x="392" y="285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36" name="Arc 18"/>
            <p:cNvSpPr>
              <a:spLocks/>
            </p:cNvSpPr>
            <p:nvPr/>
          </p:nvSpPr>
          <p:spPr bwMode="auto">
            <a:xfrm>
              <a:off x="4362" y="3601"/>
              <a:ext cx="55" cy="78"/>
            </a:xfrm>
            <a:custGeom>
              <a:avLst/>
              <a:gdLst>
                <a:gd name="T0" fmla="*/ 55 w 22006"/>
                <a:gd name="T1" fmla="*/ 0 h 21885"/>
                <a:gd name="T2" fmla="*/ 0 w 22006"/>
                <a:gd name="T3" fmla="*/ 78 h 21885"/>
                <a:gd name="T4" fmla="*/ 1 w 22006"/>
                <a:gd name="T5" fmla="*/ 1 h 21885"/>
                <a:gd name="T6" fmla="*/ 0 60000 65536"/>
                <a:gd name="T7" fmla="*/ 0 60000 65536"/>
                <a:gd name="T8" fmla="*/ 0 60000 65536"/>
                <a:gd name="T9" fmla="*/ 0 w 22006"/>
                <a:gd name="T10" fmla="*/ 0 h 21885"/>
                <a:gd name="T11" fmla="*/ 22006 w 22006"/>
                <a:gd name="T12" fmla="*/ 21885 h 218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06" h="21885" fill="none" extrusionOk="0">
                  <a:moveTo>
                    <a:pt x="22004" y="-1"/>
                  </a:moveTo>
                  <a:cubicBezTo>
                    <a:pt x="22005" y="94"/>
                    <a:pt x="22006" y="189"/>
                    <a:pt x="22006" y="285"/>
                  </a:cubicBezTo>
                  <a:cubicBezTo>
                    <a:pt x="22006" y="12214"/>
                    <a:pt x="12335" y="21885"/>
                    <a:pt x="406" y="21885"/>
                  </a:cubicBezTo>
                  <a:cubicBezTo>
                    <a:pt x="270" y="21885"/>
                    <a:pt x="135" y="21883"/>
                    <a:pt x="-1" y="21881"/>
                  </a:cubicBezTo>
                </a:path>
                <a:path w="22006" h="21885" stroke="0" extrusionOk="0">
                  <a:moveTo>
                    <a:pt x="22004" y="-1"/>
                  </a:moveTo>
                  <a:cubicBezTo>
                    <a:pt x="22005" y="94"/>
                    <a:pt x="22006" y="189"/>
                    <a:pt x="22006" y="285"/>
                  </a:cubicBezTo>
                  <a:cubicBezTo>
                    <a:pt x="22006" y="12214"/>
                    <a:pt x="12335" y="21885"/>
                    <a:pt x="406" y="21885"/>
                  </a:cubicBezTo>
                  <a:cubicBezTo>
                    <a:pt x="270" y="21885"/>
                    <a:pt x="135" y="21883"/>
                    <a:pt x="-1" y="21881"/>
                  </a:cubicBezTo>
                  <a:lnTo>
                    <a:pt x="406" y="285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37" name="Line 19"/>
            <p:cNvSpPr>
              <a:spLocks noChangeShapeType="1"/>
            </p:cNvSpPr>
            <p:nvPr/>
          </p:nvSpPr>
          <p:spPr bwMode="auto">
            <a:xfrm>
              <a:off x="4230" y="3673"/>
              <a:ext cx="131" cy="0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38" name="Line 20"/>
            <p:cNvSpPr>
              <a:spLocks noChangeShapeType="1"/>
            </p:cNvSpPr>
            <p:nvPr/>
          </p:nvSpPr>
          <p:spPr bwMode="auto">
            <a:xfrm>
              <a:off x="4000" y="3673"/>
              <a:ext cx="131" cy="0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39" name="Arc 21"/>
            <p:cNvSpPr>
              <a:spLocks/>
            </p:cNvSpPr>
            <p:nvPr/>
          </p:nvSpPr>
          <p:spPr bwMode="auto">
            <a:xfrm rot="10800000">
              <a:off x="3945" y="3601"/>
              <a:ext cx="56" cy="76"/>
            </a:xfrm>
            <a:custGeom>
              <a:avLst/>
              <a:gdLst>
                <a:gd name="T0" fmla="*/ 0 w 21989"/>
                <a:gd name="T1" fmla="*/ 0 h 21600"/>
                <a:gd name="T2" fmla="*/ 56 w 21989"/>
                <a:gd name="T3" fmla="*/ 76 h 21600"/>
                <a:gd name="T4" fmla="*/ 1 w 21989"/>
                <a:gd name="T5" fmla="*/ 76 h 21600"/>
                <a:gd name="T6" fmla="*/ 0 60000 65536"/>
                <a:gd name="T7" fmla="*/ 0 60000 65536"/>
                <a:gd name="T8" fmla="*/ 0 60000 65536"/>
                <a:gd name="T9" fmla="*/ 0 w 21989"/>
                <a:gd name="T10" fmla="*/ 0 h 21600"/>
                <a:gd name="T11" fmla="*/ 21989 w 2198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989" h="21600" fill="none" extrusionOk="0">
                  <a:moveTo>
                    <a:pt x="-1" y="3"/>
                  </a:moveTo>
                  <a:cubicBezTo>
                    <a:pt x="129" y="1"/>
                    <a:pt x="259" y="-1"/>
                    <a:pt x="389" y="0"/>
                  </a:cubicBezTo>
                  <a:cubicBezTo>
                    <a:pt x="12318" y="0"/>
                    <a:pt x="21989" y="9670"/>
                    <a:pt x="21989" y="21600"/>
                  </a:cubicBezTo>
                </a:path>
                <a:path w="21989" h="21600" stroke="0" extrusionOk="0">
                  <a:moveTo>
                    <a:pt x="-1" y="3"/>
                  </a:moveTo>
                  <a:cubicBezTo>
                    <a:pt x="129" y="1"/>
                    <a:pt x="259" y="-1"/>
                    <a:pt x="389" y="0"/>
                  </a:cubicBezTo>
                  <a:cubicBezTo>
                    <a:pt x="12318" y="0"/>
                    <a:pt x="21989" y="9670"/>
                    <a:pt x="21989" y="21600"/>
                  </a:cubicBezTo>
                  <a:lnTo>
                    <a:pt x="389" y="2160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49193" name="Group 22"/>
          <p:cNvGrpSpPr>
            <a:grpSpLocks/>
          </p:cNvGrpSpPr>
          <p:nvPr/>
        </p:nvGrpSpPr>
        <p:grpSpPr bwMode="auto">
          <a:xfrm>
            <a:off x="5203825" y="4171950"/>
            <a:ext cx="215900" cy="711200"/>
            <a:chOff x="3291" y="2622"/>
            <a:chExt cx="144" cy="472"/>
          </a:xfrm>
        </p:grpSpPr>
        <p:sp>
          <p:nvSpPr>
            <p:cNvPr id="49228" name="Arc 23"/>
            <p:cNvSpPr>
              <a:spLocks/>
            </p:cNvSpPr>
            <p:nvPr/>
          </p:nvSpPr>
          <p:spPr bwMode="auto">
            <a:xfrm>
              <a:off x="3291" y="2810"/>
              <a:ext cx="76" cy="53"/>
            </a:xfrm>
            <a:custGeom>
              <a:avLst/>
              <a:gdLst>
                <a:gd name="T0" fmla="*/ 76 w 21600"/>
                <a:gd name="T1" fmla="*/ 0 h 21600"/>
                <a:gd name="T2" fmla="*/ 0 w 21600"/>
                <a:gd name="T3" fmla="*/ 53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29" name="Arc 24"/>
            <p:cNvSpPr>
              <a:spLocks/>
            </p:cNvSpPr>
            <p:nvPr/>
          </p:nvSpPr>
          <p:spPr bwMode="auto">
            <a:xfrm rot="10800000">
              <a:off x="3293" y="2852"/>
              <a:ext cx="77" cy="56"/>
            </a:xfrm>
            <a:custGeom>
              <a:avLst/>
              <a:gdLst>
                <a:gd name="T0" fmla="*/ 76 w 21600"/>
                <a:gd name="T1" fmla="*/ 56 h 21985"/>
                <a:gd name="T2" fmla="*/ 0 w 21600"/>
                <a:gd name="T3" fmla="*/ 0 h 21985"/>
                <a:gd name="T4" fmla="*/ 77 w 21600"/>
                <a:gd name="T5" fmla="*/ 1 h 21985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85"/>
                <a:gd name="T11" fmla="*/ 21600 w 21600"/>
                <a:gd name="T12" fmla="*/ 21985 h 219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85" fill="none" extrusionOk="0">
                  <a:moveTo>
                    <a:pt x="21314" y="21985"/>
                  </a:moveTo>
                  <a:cubicBezTo>
                    <a:pt x="9497" y="21829"/>
                    <a:pt x="0" y="12205"/>
                    <a:pt x="0" y="387"/>
                  </a:cubicBezTo>
                  <a:cubicBezTo>
                    <a:pt x="-1" y="257"/>
                    <a:pt x="1" y="128"/>
                    <a:pt x="3" y="0"/>
                  </a:cubicBezTo>
                </a:path>
                <a:path w="21600" h="21985" stroke="0" extrusionOk="0">
                  <a:moveTo>
                    <a:pt x="21314" y="21985"/>
                  </a:moveTo>
                  <a:cubicBezTo>
                    <a:pt x="9497" y="21829"/>
                    <a:pt x="0" y="12205"/>
                    <a:pt x="0" y="387"/>
                  </a:cubicBezTo>
                  <a:cubicBezTo>
                    <a:pt x="-1" y="257"/>
                    <a:pt x="1" y="128"/>
                    <a:pt x="3" y="0"/>
                  </a:cubicBezTo>
                  <a:lnTo>
                    <a:pt x="21600" y="387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30" name="Arc 25"/>
            <p:cNvSpPr>
              <a:spLocks/>
            </p:cNvSpPr>
            <p:nvPr/>
          </p:nvSpPr>
          <p:spPr bwMode="auto">
            <a:xfrm>
              <a:off x="3358" y="3040"/>
              <a:ext cx="77" cy="54"/>
            </a:xfrm>
            <a:custGeom>
              <a:avLst/>
              <a:gdLst>
                <a:gd name="T0" fmla="*/ 76 w 21600"/>
                <a:gd name="T1" fmla="*/ 54 h 21999"/>
                <a:gd name="T2" fmla="*/ 0 w 21600"/>
                <a:gd name="T3" fmla="*/ 0 h 21999"/>
                <a:gd name="T4" fmla="*/ 77 w 21600"/>
                <a:gd name="T5" fmla="*/ 1 h 219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99"/>
                <a:gd name="T11" fmla="*/ 21600 w 21600"/>
                <a:gd name="T12" fmla="*/ 21999 h 219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99" fill="none" extrusionOk="0">
                  <a:moveTo>
                    <a:pt x="21314" y="21999"/>
                  </a:moveTo>
                  <a:cubicBezTo>
                    <a:pt x="9497" y="21843"/>
                    <a:pt x="0" y="12219"/>
                    <a:pt x="0" y="401"/>
                  </a:cubicBezTo>
                  <a:cubicBezTo>
                    <a:pt x="-1" y="267"/>
                    <a:pt x="1" y="133"/>
                    <a:pt x="3" y="-1"/>
                  </a:cubicBezTo>
                </a:path>
                <a:path w="21600" h="21999" stroke="0" extrusionOk="0">
                  <a:moveTo>
                    <a:pt x="21314" y="21999"/>
                  </a:moveTo>
                  <a:cubicBezTo>
                    <a:pt x="9497" y="21843"/>
                    <a:pt x="0" y="12219"/>
                    <a:pt x="0" y="401"/>
                  </a:cubicBezTo>
                  <a:cubicBezTo>
                    <a:pt x="-1" y="267"/>
                    <a:pt x="1" y="133"/>
                    <a:pt x="3" y="-1"/>
                  </a:cubicBezTo>
                  <a:lnTo>
                    <a:pt x="21600" y="401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31" name="Line 26"/>
            <p:cNvSpPr>
              <a:spLocks noChangeShapeType="1"/>
            </p:cNvSpPr>
            <p:nvPr/>
          </p:nvSpPr>
          <p:spPr bwMode="auto">
            <a:xfrm>
              <a:off x="3362" y="2907"/>
              <a:ext cx="0" cy="131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32" name="Line 27"/>
            <p:cNvSpPr>
              <a:spLocks noChangeShapeType="1"/>
            </p:cNvSpPr>
            <p:nvPr/>
          </p:nvSpPr>
          <p:spPr bwMode="auto">
            <a:xfrm>
              <a:off x="3362" y="2677"/>
              <a:ext cx="0" cy="131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33" name="Arc 28"/>
            <p:cNvSpPr>
              <a:spLocks/>
            </p:cNvSpPr>
            <p:nvPr/>
          </p:nvSpPr>
          <p:spPr bwMode="auto">
            <a:xfrm rot="10800000">
              <a:off x="3359" y="2622"/>
              <a:ext cx="76" cy="56"/>
            </a:xfrm>
            <a:custGeom>
              <a:avLst/>
              <a:gdLst>
                <a:gd name="T0" fmla="*/ 76 w 21600"/>
                <a:gd name="T1" fmla="*/ 0 h 21989"/>
                <a:gd name="T2" fmla="*/ 0 w 21600"/>
                <a:gd name="T3" fmla="*/ 56 h 21989"/>
                <a:gd name="T4" fmla="*/ 0 w 21600"/>
                <a:gd name="T5" fmla="*/ 1 h 2198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89"/>
                <a:gd name="T11" fmla="*/ 21600 w 21600"/>
                <a:gd name="T12" fmla="*/ 21989 h 219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89" fill="none" extrusionOk="0">
                  <a:moveTo>
                    <a:pt x="21596" y="-1"/>
                  </a:moveTo>
                  <a:cubicBezTo>
                    <a:pt x="21598" y="129"/>
                    <a:pt x="21600" y="259"/>
                    <a:pt x="21600" y="389"/>
                  </a:cubicBezTo>
                  <a:cubicBezTo>
                    <a:pt x="21600" y="12318"/>
                    <a:pt x="11929" y="21988"/>
                    <a:pt x="0" y="21989"/>
                  </a:cubicBezTo>
                </a:path>
                <a:path w="21600" h="21989" stroke="0" extrusionOk="0">
                  <a:moveTo>
                    <a:pt x="21596" y="-1"/>
                  </a:moveTo>
                  <a:cubicBezTo>
                    <a:pt x="21598" y="129"/>
                    <a:pt x="21600" y="259"/>
                    <a:pt x="21600" y="389"/>
                  </a:cubicBezTo>
                  <a:cubicBezTo>
                    <a:pt x="21600" y="12318"/>
                    <a:pt x="11929" y="21988"/>
                    <a:pt x="0" y="21989"/>
                  </a:cubicBezTo>
                  <a:lnTo>
                    <a:pt x="0" y="389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49194" name="Rectangle 29"/>
          <p:cNvSpPr>
            <a:spLocks noChangeArrowheads="1"/>
          </p:cNvSpPr>
          <p:nvPr/>
        </p:nvSpPr>
        <p:spPr bwMode="auto">
          <a:xfrm>
            <a:off x="4791075" y="4319588"/>
            <a:ext cx="3857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99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9195" name="Rectangle 30"/>
          <p:cNvSpPr>
            <a:spLocks noChangeArrowheads="1"/>
          </p:cNvSpPr>
          <p:nvPr/>
        </p:nvSpPr>
        <p:spPr bwMode="auto">
          <a:xfrm>
            <a:off x="5092700" y="2667000"/>
            <a:ext cx="27924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</a:t>
            </a:r>
            <a:r>
              <a:rPr kumimoji="1" lang="en-US" altLang="zh-TW" sz="2600">
                <a:solidFill>
                  <a:srgbClr val="0000FF"/>
                </a:solidFill>
                <a:latin typeface="Comic Sans MS" panose="030F0702030302020204" pitchFamily="66" charset="0"/>
                <a:ea typeface="新細明體" panose="02020500000000000000" pitchFamily="18" charset="-120"/>
                <a:cs typeface="Times New Roman" panose="02020603050405020304" pitchFamily="18" charset="0"/>
              </a:rPr>
              <a:t> vinculado con </a:t>
            </a:r>
            <a:r>
              <a:rPr kumimoji="1" lang="en-US" altLang="zh-TW" sz="2600" i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9196" name="Rectangle 31"/>
          <p:cNvSpPr>
            <a:spLocks noChangeArrowheads="1"/>
          </p:cNvSpPr>
          <p:nvPr/>
        </p:nvSpPr>
        <p:spPr bwMode="auto">
          <a:xfrm>
            <a:off x="7620000" y="5678488"/>
            <a:ext cx="33337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30000"/>
              </a:spcBef>
            </a:pPr>
            <a:r>
              <a:rPr kumimoji="1" lang="en-US" altLang="zh-TW">
                <a:solidFill>
                  <a:srgbClr val="FFFFFF"/>
                </a:solidFill>
                <a:latin typeface="Comic Sans MS" panose="030F0702030302020204" pitchFamily="66" charset="0"/>
                <a:ea typeface="新細明體" panose="02020500000000000000" pitchFamily="18" charset="-12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49197" name="Text Box 32"/>
          <p:cNvSpPr txBox="1">
            <a:spLocks noChangeArrowheads="1"/>
          </p:cNvSpPr>
          <p:nvPr/>
        </p:nvSpPr>
        <p:spPr bwMode="auto">
          <a:xfrm>
            <a:off x="7551738" y="5391150"/>
            <a:ext cx="341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2800" i="1">
                <a:latin typeface="Times New Roman" panose="02020603050405020304" pitchFamily="18" charset="0"/>
                <a:ea typeface="新細明體" panose="02020500000000000000" pitchFamily="18" charset="-120"/>
              </a:rPr>
              <a:t>x</a:t>
            </a:r>
          </a:p>
        </p:txBody>
      </p:sp>
      <p:sp>
        <p:nvSpPr>
          <p:cNvPr id="49198" name="Text Box 33"/>
          <p:cNvSpPr txBox="1">
            <a:spLocks noChangeArrowheads="1"/>
          </p:cNvSpPr>
          <p:nvPr/>
        </p:nvSpPr>
        <p:spPr bwMode="auto">
          <a:xfrm>
            <a:off x="5207000" y="3000375"/>
            <a:ext cx="34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2800" i="1">
                <a:latin typeface="Times New Roman" panose="02020603050405020304" pitchFamily="18" charset="0"/>
                <a:ea typeface="新細明體" panose="02020500000000000000" pitchFamily="18" charset="-120"/>
              </a:rPr>
              <a:t>y</a:t>
            </a:r>
          </a:p>
        </p:txBody>
      </p:sp>
      <p:sp>
        <p:nvSpPr>
          <p:cNvPr id="49199" name="Rectangle 35" descr="寬右斜對角線"/>
          <p:cNvSpPr>
            <a:spLocks noChangeArrowheads="1"/>
          </p:cNvSpPr>
          <p:nvPr/>
        </p:nvSpPr>
        <p:spPr bwMode="auto">
          <a:xfrm>
            <a:off x="2068513" y="4127500"/>
            <a:ext cx="723900" cy="722313"/>
          </a:xfrm>
          <a:prstGeom prst="rect">
            <a:avLst/>
          </a:prstGeom>
          <a:pattFill prst="wdUpDiag">
            <a:fgClr>
              <a:srgbClr val="00FF00"/>
            </a:fgClr>
            <a:bgClr>
              <a:schemeClr val="bg1"/>
            </a:bgClr>
          </a:pattFill>
          <a:ln w="9525">
            <a:solidFill>
              <a:srgbClr val="BD5A3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49200" name="Rectangle 36"/>
          <p:cNvSpPr>
            <a:spLocks noChangeArrowheads="1"/>
          </p:cNvSpPr>
          <p:nvPr/>
        </p:nvSpPr>
        <p:spPr bwMode="auto">
          <a:xfrm>
            <a:off x="1263650" y="2659063"/>
            <a:ext cx="27114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</a:t>
            </a:r>
            <a:r>
              <a:rPr kumimoji="1" lang="en-US" altLang="zh-TW" sz="2600">
                <a:solidFill>
                  <a:srgbClr val="0000FF"/>
                </a:solidFill>
                <a:latin typeface="Comic Sans MS" panose="030F0702030302020204" pitchFamily="66" charset="0"/>
                <a:ea typeface="新細明體" panose="02020500000000000000" pitchFamily="18" charset="-120"/>
                <a:cs typeface="Times New Roman" panose="02020603050405020304" pitchFamily="18" charset="0"/>
              </a:rPr>
              <a:t> acoplado con </a:t>
            </a:r>
            <a:r>
              <a:rPr kumimoji="1" lang="en-US" altLang="zh-TW" sz="2600" i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9201" name="Line 37"/>
          <p:cNvSpPr>
            <a:spLocks noChangeShapeType="1"/>
          </p:cNvSpPr>
          <p:nvPr/>
        </p:nvSpPr>
        <p:spPr bwMode="auto">
          <a:xfrm>
            <a:off x="1417638" y="5502275"/>
            <a:ext cx="2316162" cy="0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202" name="Line 38"/>
          <p:cNvSpPr>
            <a:spLocks noChangeShapeType="1"/>
          </p:cNvSpPr>
          <p:nvPr/>
        </p:nvSpPr>
        <p:spPr bwMode="auto">
          <a:xfrm flipV="1">
            <a:off x="1417638" y="3186113"/>
            <a:ext cx="0" cy="2292350"/>
          </a:xfrm>
          <a:prstGeom prst="line">
            <a:avLst/>
          </a:prstGeom>
          <a:noFill/>
          <a:ln w="25400">
            <a:solidFill>
              <a:srgbClr val="0066CC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203" name="Line 39"/>
          <p:cNvSpPr>
            <a:spLocks noChangeShapeType="1"/>
          </p:cNvSpPr>
          <p:nvPr/>
        </p:nvSpPr>
        <p:spPr bwMode="auto">
          <a:xfrm flipV="1">
            <a:off x="2068513" y="3476625"/>
            <a:ext cx="0" cy="202565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204" name="Line 40"/>
          <p:cNvSpPr>
            <a:spLocks noChangeShapeType="1"/>
          </p:cNvSpPr>
          <p:nvPr/>
        </p:nvSpPr>
        <p:spPr bwMode="auto">
          <a:xfrm flipH="1">
            <a:off x="1417638" y="4849813"/>
            <a:ext cx="2027237" cy="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205" name="Line 41"/>
          <p:cNvSpPr>
            <a:spLocks noChangeShapeType="1"/>
          </p:cNvSpPr>
          <p:nvPr/>
        </p:nvSpPr>
        <p:spPr bwMode="auto">
          <a:xfrm flipH="1">
            <a:off x="1417638" y="4127500"/>
            <a:ext cx="2027237" cy="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206" name="Line 42"/>
          <p:cNvSpPr>
            <a:spLocks noChangeShapeType="1"/>
          </p:cNvSpPr>
          <p:nvPr/>
        </p:nvSpPr>
        <p:spPr bwMode="auto">
          <a:xfrm flipV="1">
            <a:off x="2792413" y="3476625"/>
            <a:ext cx="0" cy="2025650"/>
          </a:xfrm>
          <a:prstGeom prst="line">
            <a:avLst/>
          </a:prstGeom>
          <a:noFill/>
          <a:ln w="50800">
            <a:solidFill>
              <a:srgbClr val="BD5A37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49207" name="Group 43"/>
          <p:cNvGrpSpPr>
            <a:grpSpLocks/>
          </p:cNvGrpSpPr>
          <p:nvPr/>
        </p:nvGrpSpPr>
        <p:grpSpPr bwMode="auto">
          <a:xfrm>
            <a:off x="2082800" y="5648325"/>
            <a:ext cx="711200" cy="215900"/>
            <a:chOff x="1449" y="3601"/>
            <a:chExt cx="472" cy="144"/>
          </a:xfrm>
        </p:grpSpPr>
        <p:sp>
          <p:nvSpPr>
            <p:cNvPr id="49222" name="Arc 44"/>
            <p:cNvSpPr>
              <a:spLocks/>
            </p:cNvSpPr>
            <p:nvPr/>
          </p:nvSpPr>
          <p:spPr bwMode="auto">
            <a:xfrm>
              <a:off x="1637" y="3669"/>
              <a:ext cx="54" cy="76"/>
            </a:xfrm>
            <a:custGeom>
              <a:avLst/>
              <a:gdLst>
                <a:gd name="T0" fmla="*/ 0 w 22007"/>
                <a:gd name="T1" fmla="*/ 0 h 21600"/>
                <a:gd name="T2" fmla="*/ 54 w 22007"/>
                <a:gd name="T3" fmla="*/ 76 h 21600"/>
                <a:gd name="T4" fmla="*/ 1 w 22007"/>
                <a:gd name="T5" fmla="*/ 76 h 21600"/>
                <a:gd name="T6" fmla="*/ 0 60000 65536"/>
                <a:gd name="T7" fmla="*/ 0 60000 65536"/>
                <a:gd name="T8" fmla="*/ 0 60000 65536"/>
                <a:gd name="T9" fmla="*/ 0 w 22007"/>
                <a:gd name="T10" fmla="*/ 0 h 21600"/>
                <a:gd name="T11" fmla="*/ 22007 w 2200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07" h="21600" fill="none" extrusionOk="0">
                  <a:moveTo>
                    <a:pt x="-1" y="3"/>
                  </a:moveTo>
                  <a:cubicBezTo>
                    <a:pt x="135" y="1"/>
                    <a:pt x="271" y="-1"/>
                    <a:pt x="407" y="0"/>
                  </a:cubicBezTo>
                  <a:cubicBezTo>
                    <a:pt x="12336" y="0"/>
                    <a:pt x="22007" y="9670"/>
                    <a:pt x="22007" y="21600"/>
                  </a:cubicBezTo>
                </a:path>
                <a:path w="22007" h="21600" stroke="0" extrusionOk="0">
                  <a:moveTo>
                    <a:pt x="-1" y="3"/>
                  </a:moveTo>
                  <a:cubicBezTo>
                    <a:pt x="135" y="1"/>
                    <a:pt x="271" y="-1"/>
                    <a:pt x="407" y="0"/>
                  </a:cubicBezTo>
                  <a:cubicBezTo>
                    <a:pt x="12336" y="0"/>
                    <a:pt x="22007" y="9670"/>
                    <a:pt x="22007" y="21600"/>
                  </a:cubicBezTo>
                  <a:lnTo>
                    <a:pt x="407" y="2160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23" name="Arc 45"/>
            <p:cNvSpPr>
              <a:spLocks/>
            </p:cNvSpPr>
            <p:nvPr/>
          </p:nvSpPr>
          <p:spPr bwMode="auto">
            <a:xfrm rot="10800000">
              <a:off x="1678" y="3666"/>
              <a:ext cx="57" cy="78"/>
            </a:xfrm>
            <a:custGeom>
              <a:avLst/>
              <a:gdLst>
                <a:gd name="T0" fmla="*/ 57 w 21992"/>
                <a:gd name="T1" fmla="*/ 0 h 21885"/>
                <a:gd name="T2" fmla="*/ 0 w 21992"/>
                <a:gd name="T3" fmla="*/ 78 h 21885"/>
                <a:gd name="T4" fmla="*/ 1 w 21992"/>
                <a:gd name="T5" fmla="*/ 1 h 21885"/>
                <a:gd name="T6" fmla="*/ 0 60000 65536"/>
                <a:gd name="T7" fmla="*/ 0 60000 65536"/>
                <a:gd name="T8" fmla="*/ 0 60000 65536"/>
                <a:gd name="T9" fmla="*/ 0 w 21992"/>
                <a:gd name="T10" fmla="*/ 0 h 21885"/>
                <a:gd name="T11" fmla="*/ 21992 w 21992"/>
                <a:gd name="T12" fmla="*/ 21885 h 218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992" h="21885" fill="none" extrusionOk="0">
                  <a:moveTo>
                    <a:pt x="21990" y="-1"/>
                  </a:moveTo>
                  <a:cubicBezTo>
                    <a:pt x="21991" y="94"/>
                    <a:pt x="21992" y="189"/>
                    <a:pt x="21992" y="285"/>
                  </a:cubicBezTo>
                  <a:cubicBezTo>
                    <a:pt x="21992" y="12214"/>
                    <a:pt x="12321" y="21885"/>
                    <a:pt x="392" y="21885"/>
                  </a:cubicBezTo>
                  <a:cubicBezTo>
                    <a:pt x="261" y="21885"/>
                    <a:pt x="130" y="21883"/>
                    <a:pt x="-1" y="21881"/>
                  </a:cubicBezTo>
                </a:path>
                <a:path w="21992" h="21885" stroke="0" extrusionOk="0">
                  <a:moveTo>
                    <a:pt x="21990" y="-1"/>
                  </a:moveTo>
                  <a:cubicBezTo>
                    <a:pt x="21991" y="94"/>
                    <a:pt x="21992" y="189"/>
                    <a:pt x="21992" y="285"/>
                  </a:cubicBezTo>
                  <a:cubicBezTo>
                    <a:pt x="21992" y="12214"/>
                    <a:pt x="12321" y="21885"/>
                    <a:pt x="392" y="21885"/>
                  </a:cubicBezTo>
                  <a:cubicBezTo>
                    <a:pt x="261" y="21885"/>
                    <a:pt x="130" y="21883"/>
                    <a:pt x="-1" y="21881"/>
                  </a:cubicBezTo>
                  <a:lnTo>
                    <a:pt x="392" y="285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24" name="Arc 46"/>
            <p:cNvSpPr>
              <a:spLocks/>
            </p:cNvSpPr>
            <p:nvPr/>
          </p:nvSpPr>
          <p:spPr bwMode="auto">
            <a:xfrm>
              <a:off x="1866" y="3601"/>
              <a:ext cx="55" cy="78"/>
            </a:xfrm>
            <a:custGeom>
              <a:avLst/>
              <a:gdLst>
                <a:gd name="T0" fmla="*/ 55 w 22006"/>
                <a:gd name="T1" fmla="*/ 0 h 21885"/>
                <a:gd name="T2" fmla="*/ 0 w 22006"/>
                <a:gd name="T3" fmla="*/ 78 h 21885"/>
                <a:gd name="T4" fmla="*/ 1 w 22006"/>
                <a:gd name="T5" fmla="*/ 1 h 21885"/>
                <a:gd name="T6" fmla="*/ 0 60000 65536"/>
                <a:gd name="T7" fmla="*/ 0 60000 65536"/>
                <a:gd name="T8" fmla="*/ 0 60000 65536"/>
                <a:gd name="T9" fmla="*/ 0 w 22006"/>
                <a:gd name="T10" fmla="*/ 0 h 21885"/>
                <a:gd name="T11" fmla="*/ 22006 w 22006"/>
                <a:gd name="T12" fmla="*/ 21885 h 218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06" h="21885" fill="none" extrusionOk="0">
                  <a:moveTo>
                    <a:pt x="22004" y="-1"/>
                  </a:moveTo>
                  <a:cubicBezTo>
                    <a:pt x="22005" y="94"/>
                    <a:pt x="22006" y="189"/>
                    <a:pt x="22006" y="285"/>
                  </a:cubicBezTo>
                  <a:cubicBezTo>
                    <a:pt x="22006" y="12214"/>
                    <a:pt x="12335" y="21885"/>
                    <a:pt x="406" y="21885"/>
                  </a:cubicBezTo>
                  <a:cubicBezTo>
                    <a:pt x="270" y="21885"/>
                    <a:pt x="135" y="21883"/>
                    <a:pt x="-1" y="21881"/>
                  </a:cubicBezTo>
                </a:path>
                <a:path w="22006" h="21885" stroke="0" extrusionOk="0">
                  <a:moveTo>
                    <a:pt x="22004" y="-1"/>
                  </a:moveTo>
                  <a:cubicBezTo>
                    <a:pt x="22005" y="94"/>
                    <a:pt x="22006" y="189"/>
                    <a:pt x="22006" y="285"/>
                  </a:cubicBezTo>
                  <a:cubicBezTo>
                    <a:pt x="22006" y="12214"/>
                    <a:pt x="12335" y="21885"/>
                    <a:pt x="406" y="21885"/>
                  </a:cubicBezTo>
                  <a:cubicBezTo>
                    <a:pt x="270" y="21885"/>
                    <a:pt x="135" y="21883"/>
                    <a:pt x="-1" y="21881"/>
                  </a:cubicBezTo>
                  <a:lnTo>
                    <a:pt x="406" y="285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25" name="Line 47"/>
            <p:cNvSpPr>
              <a:spLocks noChangeShapeType="1"/>
            </p:cNvSpPr>
            <p:nvPr/>
          </p:nvSpPr>
          <p:spPr bwMode="auto">
            <a:xfrm>
              <a:off x="1734" y="3673"/>
              <a:ext cx="131" cy="0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26" name="Line 48"/>
            <p:cNvSpPr>
              <a:spLocks noChangeShapeType="1"/>
            </p:cNvSpPr>
            <p:nvPr/>
          </p:nvSpPr>
          <p:spPr bwMode="auto">
            <a:xfrm>
              <a:off x="1504" y="3673"/>
              <a:ext cx="131" cy="0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27" name="Arc 49"/>
            <p:cNvSpPr>
              <a:spLocks/>
            </p:cNvSpPr>
            <p:nvPr/>
          </p:nvSpPr>
          <p:spPr bwMode="auto">
            <a:xfrm rot="10800000">
              <a:off x="1449" y="3601"/>
              <a:ext cx="56" cy="76"/>
            </a:xfrm>
            <a:custGeom>
              <a:avLst/>
              <a:gdLst>
                <a:gd name="T0" fmla="*/ 0 w 21989"/>
                <a:gd name="T1" fmla="*/ 0 h 21600"/>
                <a:gd name="T2" fmla="*/ 56 w 21989"/>
                <a:gd name="T3" fmla="*/ 76 h 21600"/>
                <a:gd name="T4" fmla="*/ 1 w 21989"/>
                <a:gd name="T5" fmla="*/ 76 h 21600"/>
                <a:gd name="T6" fmla="*/ 0 60000 65536"/>
                <a:gd name="T7" fmla="*/ 0 60000 65536"/>
                <a:gd name="T8" fmla="*/ 0 60000 65536"/>
                <a:gd name="T9" fmla="*/ 0 w 21989"/>
                <a:gd name="T10" fmla="*/ 0 h 21600"/>
                <a:gd name="T11" fmla="*/ 21989 w 2198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989" h="21600" fill="none" extrusionOk="0">
                  <a:moveTo>
                    <a:pt x="-1" y="3"/>
                  </a:moveTo>
                  <a:cubicBezTo>
                    <a:pt x="129" y="1"/>
                    <a:pt x="259" y="-1"/>
                    <a:pt x="389" y="0"/>
                  </a:cubicBezTo>
                  <a:cubicBezTo>
                    <a:pt x="12318" y="0"/>
                    <a:pt x="21989" y="9670"/>
                    <a:pt x="21989" y="21600"/>
                  </a:cubicBezTo>
                </a:path>
                <a:path w="21989" h="21600" stroke="0" extrusionOk="0">
                  <a:moveTo>
                    <a:pt x="-1" y="3"/>
                  </a:moveTo>
                  <a:cubicBezTo>
                    <a:pt x="129" y="1"/>
                    <a:pt x="259" y="-1"/>
                    <a:pt x="389" y="0"/>
                  </a:cubicBezTo>
                  <a:cubicBezTo>
                    <a:pt x="12318" y="0"/>
                    <a:pt x="21989" y="9670"/>
                    <a:pt x="21989" y="21600"/>
                  </a:cubicBezTo>
                  <a:lnTo>
                    <a:pt x="389" y="2160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grpSp>
        <p:nvGrpSpPr>
          <p:cNvPr id="49208" name="Group 50"/>
          <p:cNvGrpSpPr>
            <a:grpSpLocks/>
          </p:cNvGrpSpPr>
          <p:nvPr/>
        </p:nvGrpSpPr>
        <p:grpSpPr bwMode="auto">
          <a:xfrm>
            <a:off x="1095375" y="4171950"/>
            <a:ext cx="217488" cy="711200"/>
            <a:chOff x="795" y="2622"/>
            <a:chExt cx="144" cy="472"/>
          </a:xfrm>
        </p:grpSpPr>
        <p:sp>
          <p:nvSpPr>
            <p:cNvPr id="49216" name="Arc 51"/>
            <p:cNvSpPr>
              <a:spLocks/>
            </p:cNvSpPr>
            <p:nvPr/>
          </p:nvSpPr>
          <p:spPr bwMode="auto">
            <a:xfrm>
              <a:off x="795" y="2810"/>
              <a:ext cx="76" cy="53"/>
            </a:xfrm>
            <a:custGeom>
              <a:avLst/>
              <a:gdLst>
                <a:gd name="T0" fmla="*/ 76 w 21600"/>
                <a:gd name="T1" fmla="*/ 0 h 21600"/>
                <a:gd name="T2" fmla="*/ 0 w 21600"/>
                <a:gd name="T3" fmla="*/ 53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17" name="Arc 52"/>
            <p:cNvSpPr>
              <a:spLocks/>
            </p:cNvSpPr>
            <p:nvPr/>
          </p:nvSpPr>
          <p:spPr bwMode="auto">
            <a:xfrm rot="10800000">
              <a:off x="797" y="2852"/>
              <a:ext cx="77" cy="56"/>
            </a:xfrm>
            <a:custGeom>
              <a:avLst/>
              <a:gdLst>
                <a:gd name="T0" fmla="*/ 76 w 21600"/>
                <a:gd name="T1" fmla="*/ 56 h 21985"/>
                <a:gd name="T2" fmla="*/ 0 w 21600"/>
                <a:gd name="T3" fmla="*/ 0 h 21985"/>
                <a:gd name="T4" fmla="*/ 77 w 21600"/>
                <a:gd name="T5" fmla="*/ 1 h 21985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85"/>
                <a:gd name="T11" fmla="*/ 21600 w 21600"/>
                <a:gd name="T12" fmla="*/ 21985 h 219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85" fill="none" extrusionOk="0">
                  <a:moveTo>
                    <a:pt x="21314" y="21985"/>
                  </a:moveTo>
                  <a:cubicBezTo>
                    <a:pt x="9497" y="21829"/>
                    <a:pt x="0" y="12205"/>
                    <a:pt x="0" y="387"/>
                  </a:cubicBezTo>
                  <a:cubicBezTo>
                    <a:pt x="-1" y="257"/>
                    <a:pt x="1" y="128"/>
                    <a:pt x="3" y="0"/>
                  </a:cubicBezTo>
                </a:path>
                <a:path w="21600" h="21985" stroke="0" extrusionOk="0">
                  <a:moveTo>
                    <a:pt x="21314" y="21985"/>
                  </a:moveTo>
                  <a:cubicBezTo>
                    <a:pt x="9497" y="21829"/>
                    <a:pt x="0" y="12205"/>
                    <a:pt x="0" y="387"/>
                  </a:cubicBezTo>
                  <a:cubicBezTo>
                    <a:pt x="-1" y="257"/>
                    <a:pt x="1" y="128"/>
                    <a:pt x="3" y="0"/>
                  </a:cubicBezTo>
                  <a:lnTo>
                    <a:pt x="21600" y="387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18" name="Arc 53"/>
            <p:cNvSpPr>
              <a:spLocks/>
            </p:cNvSpPr>
            <p:nvPr/>
          </p:nvSpPr>
          <p:spPr bwMode="auto">
            <a:xfrm>
              <a:off x="862" y="3040"/>
              <a:ext cx="77" cy="54"/>
            </a:xfrm>
            <a:custGeom>
              <a:avLst/>
              <a:gdLst>
                <a:gd name="T0" fmla="*/ 76 w 21600"/>
                <a:gd name="T1" fmla="*/ 54 h 21999"/>
                <a:gd name="T2" fmla="*/ 0 w 21600"/>
                <a:gd name="T3" fmla="*/ 0 h 21999"/>
                <a:gd name="T4" fmla="*/ 77 w 21600"/>
                <a:gd name="T5" fmla="*/ 1 h 219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99"/>
                <a:gd name="T11" fmla="*/ 21600 w 21600"/>
                <a:gd name="T12" fmla="*/ 21999 h 219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99" fill="none" extrusionOk="0">
                  <a:moveTo>
                    <a:pt x="21314" y="21999"/>
                  </a:moveTo>
                  <a:cubicBezTo>
                    <a:pt x="9497" y="21843"/>
                    <a:pt x="0" y="12219"/>
                    <a:pt x="0" y="401"/>
                  </a:cubicBezTo>
                  <a:cubicBezTo>
                    <a:pt x="-1" y="267"/>
                    <a:pt x="1" y="133"/>
                    <a:pt x="3" y="-1"/>
                  </a:cubicBezTo>
                </a:path>
                <a:path w="21600" h="21999" stroke="0" extrusionOk="0">
                  <a:moveTo>
                    <a:pt x="21314" y="21999"/>
                  </a:moveTo>
                  <a:cubicBezTo>
                    <a:pt x="9497" y="21843"/>
                    <a:pt x="0" y="12219"/>
                    <a:pt x="0" y="401"/>
                  </a:cubicBezTo>
                  <a:cubicBezTo>
                    <a:pt x="-1" y="267"/>
                    <a:pt x="1" y="133"/>
                    <a:pt x="3" y="-1"/>
                  </a:cubicBezTo>
                  <a:lnTo>
                    <a:pt x="21600" y="401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  <p:sp>
          <p:nvSpPr>
            <p:cNvPr id="49219" name="Line 54"/>
            <p:cNvSpPr>
              <a:spLocks noChangeShapeType="1"/>
            </p:cNvSpPr>
            <p:nvPr/>
          </p:nvSpPr>
          <p:spPr bwMode="auto">
            <a:xfrm>
              <a:off x="866" y="2907"/>
              <a:ext cx="0" cy="131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20" name="Line 55"/>
            <p:cNvSpPr>
              <a:spLocks noChangeShapeType="1"/>
            </p:cNvSpPr>
            <p:nvPr/>
          </p:nvSpPr>
          <p:spPr bwMode="auto">
            <a:xfrm>
              <a:off x="866" y="2677"/>
              <a:ext cx="0" cy="131"/>
            </a:xfrm>
            <a:prstGeom prst="line">
              <a:avLst/>
            </a:prstGeom>
            <a:noFill/>
            <a:ln w="25400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9221" name="Arc 56"/>
            <p:cNvSpPr>
              <a:spLocks/>
            </p:cNvSpPr>
            <p:nvPr/>
          </p:nvSpPr>
          <p:spPr bwMode="auto">
            <a:xfrm rot="10800000">
              <a:off x="863" y="2622"/>
              <a:ext cx="76" cy="56"/>
            </a:xfrm>
            <a:custGeom>
              <a:avLst/>
              <a:gdLst>
                <a:gd name="T0" fmla="*/ 76 w 21600"/>
                <a:gd name="T1" fmla="*/ 0 h 21989"/>
                <a:gd name="T2" fmla="*/ 0 w 21600"/>
                <a:gd name="T3" fmla="*/ 56 h 21989"/>
                <a:gd name="T4" fmla="*/ 0 w 21600"/>
                <a:gd name="T5" fmla="*/ 1 h 2198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989"/>
                <a:gd name="T11" fmla="*/ 21600 w 21600"/>
                <a:gd name="T12" fmla="*/ 21989 h 219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989" fill="none" extrusionOk="0">
                  <a:moveTo>
                    <a:pt x="21596" y="-1"/>
                  </a:moveTo>
                  <a:cubicBezTo>
                    <a:pt x="21598" y="129"/>
                    <a:pt x="21600" y="259"/>
                    <a:pt x="21600" y="389"/>
                  </a:cubicBezTo>
                  <a:cubicBezTo>
                    <a:pt x="21600" y="12318"/>
                    <a:pt x="11929" y="21988"/>
                    <a:pt x="0" y="21989"/>
                  </a:cubicBezTo>
                </a:path>
                <a:path w="21600" h="21989" stroke="0" extrusionOk="0">
                  <a:moveTo>
                    <a:pt x="21596" y="-1"/>
                  </a:moveTo>
                  <a:cubicBezTo>
                    <a:pt x="21598" y="129"/>
                    <a:pt x="21600" y="259"/>
                    <a:pt x="21600" y="389"/>
                  </a:cubicBezTo>
                  <a:cubicBezTo>
                    <a:pt x="21600" y="12318"/>
                    <a:pt x="11929" y="21988"/>
                    <a:pt x="0" y="21989"/>
                  </a:cubicBezTo>
                  <a:lnTo>
                    <a:pt x="0" y="389"/>
                  </a:lnTo>
                  <a:close/>
                </a:path>
              </a:pathLst>
            </a:custGeom>
            <a:noFill/>
            <a:ln w="25400" cap="rnd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MX"/>
            </a:p>
          </p:txBody>
        </p:sp>
      </p:grpSp>
      <p:sp>
        <p:nvSpPr>
          <p:cNvPr id="49209" name="Rectangle 57"/>
          <p:cNvSpPr>
            <a:spLocks noChangeArrowheads="1"/>
          </p:cNvSpPr>
          <p:nvPr/>
        </p:nvSpPr>
        <p:spPr bwMode="auto">
          <a:xfrm>
            <a:off x="2276475" y="5911850"/>
            <a:ext cx="3857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99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9210" name="Rectangle 58"/>
          <p:cNvSpPr>
            <a:spLocks noChangeArrowheads="1"/>
          </p:cNvSpPr>
          <p:nvPr/>
        </p:nvSpPr>
        <p:spPr bwMode="auto">
          <a:xfrm>
            <a:off x="684213" y="4319588"/>
            <a:ext cx="38576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95000"/>
              </a:lnSpc>
              <a:spcBef>
                <a:spcPct val="30000"/>
              </a:spcBef>
            </a:pPr>
            <a:r>
              <a:rPr kumimoji="1" lang="en-US" altLang="zh-TW" sz="2600" i="1">
                <a:solidFill>
                  <a:srgbClr val="99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49211" name="Rectangle 59"/>
          <p:cNvSpPr>
            <a:spLocks noChangeArrowheads="1"/>
          </p:cNvSpPr>
          <p:nvPr/>
        </p:nvSpPr>
        <p:spPr bwMode="auto">
          <a:xfrm>
            <a:off x="3511550" y="5678488"/>
            <a:ext cx="33337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7" rIns="92075" bIns="46037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5000"/>
              </a:lnSpc>
              <a:spcBef>
                <a:spcPct val="30000"/>
              </a:spcBef>
            </a:pPr>
            <a:r>
              <a:rPr kumimoji="1" lang="en-US" altLang="zh-TW">
                <a:solidFill>
                  <a:srgbClr val="FFFFFF"/>
                </a:solidFill>
                <a:latin typeface="Comic Sans MS" panose="030F0702030302020204" pitchFamily="66" charset="0"/>
                <a:ea typeface="新細明體" panose="02020500000000000000" pitchFamily="18" charset="-12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49212" name="Text Box 60"/>
          <p:cNvSpPr txBox="1">
            <a:spLocks noChangeArrowheads="1"/>
          </p:cNvSpPr>
          <p:nvPr/>
        </p:nvSpPr>
        <p:spPr bwMode="auto">
          <a:xfrm>
            <a:off x="3444875" y="5380038"/>
            <a:ext cx="341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2800" i="1">
                <a:latin typeface="Times New Roman" panose="02020603050405020304" pitchFamily="18" charset="0"/>
                <a:ea typeface="新細明體" panose="02020500000000000000" pitchFamily="18" charset="-120"/>
              </a:rPr>
              <a:t>x</a:t>
            </a:r>
          </a:p>
        </p:txBody>
      </p:sp>
      <p:sp>
        <p:nvSpPr>
          <p:cNvPr id="49213" name="Text Box 61"/>
          <p:cNvSpPr txBox="1">
            <a:spLocks noChangeArrowheads="1"/>
          </p:cNvSpPr>
          <p:nvPr/>
        </p:nvSpPr>
        <p:spPr bwMode="auto">
          <a:xfrm>
            <a:off x="1101725" y="2987675"/>
            <a:ext cx="341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n-US" altLang="zh-TW" sz="2800" i="1">
                <a:latin typeface="Times New Roman" panose="02020603050405020304" pitchFamily="18" charset="0"/>
                <a:ea typeface="新細明體" panose="02020500000000000000" pitchFamily="18" charset="-120"/>
              </a:rPr>
              <a:t>y</a:t>
            </a:r>
          </a:p>
        </p:txBody>
      </p:sp>
      <p:sp>
        <p:nvSpPr>
          <p:cNvPr id="49214" name="Text Box 99"/>
          <p:cNvSpPr txBox="1">
            <a:spLocks noChangeArrowheads="1"/>
          </p:cNvSpPr>
          <p:nvPr/>
        </p:nvSpPr>
        <p:spPr bwMode="auto">
          <a:xfrm>
            <a:off x="4791075" y="5057775"/>
            <a:ext cx="438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/>
              <a:t>-B</a:t>
            </a:r>
          </a:p>
        </p:txBody>
      </p:sp>
      <p:sp>
        <p:nvSpPr>
          <p:cNvPr id="49215" name="Text Box 100"/>
          <p:cNvSpPr txBox="1">
            <a:spLocks noChangeArrowheads="1"/>
          </p:cNvSpPr>
          <p:nvPr/>
        </p:nvSpPr>
        <p:spPr bwMode="auto">
          <a:xfrm>
            <a:off x="4791075" y="3624263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/>
              <a:t>-B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Ejemplo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texto 2"/>
              <p:cNvSpPr>
                <a:spLocks noGrp="1"/>
              </p:cNvSpPr>
              <p:nvPr>
                <p:ph type="body" sz="half" idx="1"/>
              </p:nvPr>
            </p:nvSpPr>
            <p:spPr>
              <a:xfrm>
                <a:off x="395536" y="920115"/>
                <a:ext cx="8497639" cy="525621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dirty="0" smtClean="0"/>
                  <a:t>Sea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1,2,3,4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 smtClean="0"/>
                  <a:t>y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1,2,3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s-MX" dirty="0" smtClean="0"/>
                  <a:t> Suponga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 smtClean="0"/>
                  <a:t>y es inversamente proporcional 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s-MX" dirty="0" smtClean="0"/>
                  <a:t>. La formulación del conocimiento es usando la siguiente regla difusa: IF- THEN: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𝐼𝐹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𝑇𝐻𝐸𝑁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𝑒𝑠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𝑠𝑚𝑎𝑙𝑙</m:t>
                      </m:r>
                    </m:oMath>
                  </m:oMathPara>
                </a14:m>
                <a:endParaRPr lang="es-MX" dirty="0" smtClean="0"/>
              </a:p>
              <a:p>
                <a:pPr marL="0" indent="0" algn="just">
                  <a:buNone/>
                </a:pPr>
                <a:r>
                  <a:rPr lang="es-MX" dirty="0" smtClean="0"/>
                  <a:t>Donde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=0/1+0.1/2+05/3+1/4</m:t>
                      </m:r>
                    </m:oMath>
                  </m:oMathPara>
                </a14:m>
                <a:endParaRPr lang="es-MX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𝑠𝑚𝑎𝑙𝑙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=1/1+05/2+0.1/3</m:t>
                      </m:r>
                    </m:oMath>
                  </m:oMathPara>
                </a14:m>
                <a:endParaRPr lang="es-MX" dirty="0" smtClean="0"/>
              </a:p>
            </p:txBody>
          </p:sp>
        </mc:Choice>
        <mc:Fallback>
          <p:sp>
            <p:nvSpPr>
              <p:cNvPr id="3" name="Marcador de tex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95536" y="920115"/>
                <a:ext cx="8497639" cy="5256212"/>
              </a:xfrm>
              <a:blipFill rotWithShape="0">
                <a:blip r:embed="rId3"/>
                <a:stretch>
                  <a:fillRect l="-646" t="-696" r="-57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>
                <a:spLocks noGrp="1" noChangeArrowheads="1"/>
              </p:cNvSpPr>
              <p:nvPr>
                <p:ph sz="half" idx="2"/>
              </p:nvPr>
            </p:nvSpPr>
            <p:spPr>
              <a:xfrm>
                <a:off x="755577" y="3361635"/>
                <a:ext cx="7488831" cy="283310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ES" altLang="es-MX" sz="2800" dirty="0" smtClean="0">
                    <a:solidFill>
                      <a:srgbClr val="F6BB00"/>
                    </a:solidFill>
                  </a:rPr>
                  <a:t>Implicación </a:t>
                </a:r>
                <a:r>
                  <a:rPr lang="es-ES" altLang="es-MX" sz="2800" dirty="0" err="1" smtClean="0">
                    <a:solidFill>
                      <a:srgbClr val="F6BB00"/>
                    </a:solidFill>
                  </a:rPr>
                  <a:t>Dienes-Rescher</a:t>
                </a:r>
                <a:r>
                  <a:rPr lang="es-ES" altLang="es-MX" sz="2800" dirty="0" smtClean="0">
                    <a:solidFill>
                      <a:srgbClr val="F6BB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es-MX" altLang="es-MX" sz="2800" i="1" dirty="0" smtClean="0">
                  <a:solidFill>
                    <a:srgbClr val="F6BB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400" b="0" i="1" dirty="0" smtClean="0">
                          <a:latin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altLang="es-MX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4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altLang="es-MX" sz="24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d>
                      <m:r>
                        <a:rPr lang="es-ES" altLang="es-MX" sz="24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altLang="es-MX" sz="3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altLang="es-MX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altLang="es-MX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s-ES" altLang="es-MX" sz="20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altLang="es-MX" sz="2000" i="1" dirty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MX" altLang="es-MX" sz="2000" i="1" dirty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s-MX" altLang="es-MX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(1,1)+1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(1,2)+1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(1,3)+1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(2,1</m:t>
                    </m:r>
                  </m:oMath>
                </a14:m>
                <a:r>
                  <a:rPr lang="es-ES" altLang="es-MX" sz="2000" dirty="0" smtClean="0">
                    <a:latin typeface="Cambria Math" panose="02040503050406030204" pitchFamily="18" charset="0"/>
                  </a:rPr>
                  <a:t>)+0.9/(2.2)+0.9/(2,3)+1/(3,1)+0.5/(3,2)+0.5/(3,3)++1/(4,1)+0.5/(4,2)+0.1/(4,3)</a:t>
                </a:r>
                <a:endParaRPr lang="es-ES" altLang="es-MX" sz="2000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55577" y="3361635"/>
                <a:ext cx="7488831" cy="2833107"/>
              </a:xfrm>
              <a:blipFill rotWithShape="0">
                <a:blip r:embed="rId4"/>
                <a:stretch>
                  <a:fillRect l="-1710" t="-21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98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Ejemplo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texto 2"/>
              <p:cNvSpPr>
                <a:spLocks noGrp="1"/>
              </p:cNvSpPr>
              <p:nvPr>
                <p:ph type="body" sz="half" idx="1"/>
              </p:nvPr>
            </p:nvSpPr>
            <p:spPr>
              <a:xfrm>
                <a:off x="395536" y="920115"/>
                <a:ext cx="8497639" cy="525621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dirty="0" smtClean="0"/>
                  <a:t>Sea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1,2,3,4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 smtClean="0"/>
                  <a:t>y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1,2,3</m:t>
                        </m:r>
                      </m:e>
                    </m:d>
                    <m:r>
                      <a:rPr lang="es-MX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s-MX" dirty="0" smtClean="0"/>
                  <a:t> Suponga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dirty="0" smtClean="0"/>
                  <a:t>y es inversamente proporcional a </a:t>
                </a:r>
                <a14:m>
                  <m:oMath xmlns:m="http://schemas.openxmlformats.org/officeDocument/2006/math">
                    <m:r>
                      <a:rPr lang="es-MX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s-MX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s-MX" dirty="0" smtClean="0"/>
                  <a:t>. La formulación del conocimiento es usando la siguiente regla difusa: IF- THEN: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𝐼𝐹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𝑇𝐻𝐸𝑁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𝑒𝑠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𝑠𝑚𝑎𝑙𝑙</m:t>
                      </m:r>
                    </m:oMath>
                  </m:oMathPara>
                </a14:m>
                <a:endParaRPr lang="es-MX" dirty="0" smtClean="0"/>
              </a:p>
              <a:p>
                <a:pPr marL="0" indent="0" algn="just">
                  <a:buNone/>
                </a:pPr>
                <a:r>
                  <a:rPr lang="es-MX" dirty="0" smtClean="0"/>
                  <a:t>Donde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𝑙𝑎𝑟𝑔𝑒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=0/1+0.1/2+05/3+1/4</m:t>
                      </m:r>
                    </m:oMath>
                  </m:oMathPara>
                </a14:m>
                <a:endParaRPr lang="es-MX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𝑠𝑚𝑎𝑙𝑙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=1/1+05/2+0.1/3</m:t>
                      </m:r>
                    </m:oMath>
                  </m:oMathPara>
                </a14:m>
                <a:endParaRPr lang="es-MX" dirty="0" smtClean="0"/>
              </a:p>
            </p:txBody>
          </p:sp>
        </mc:Choice>
        <mc:Fallback>
          <p:sp>
            <p:nvSpPr>
              <p:cNvPr id="3" name="Marcador de tex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95536" y="920115"/>
                <a:ext cx="8497639" cy="5256212"/>
              </a:xfrm>
              <a:blipFill rotWithShape="0">
                <a:blip r:embed="rId3"/>
                <a:stretch>
                  <a:fillRect l="-646" t="-696" r="-57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>
                <a:spLocks noGrp="1" noChangeArrowheads="1"/>
              </p:cNvSpPr>
              <p:nvPr>
                <p:ph sz="half" idx="2"/>
              </p:nvPr>
            </p:nvSpPr>
            <p:spPr>
              <a:xfrm>
                <a:off x="755577" y="3361635"/>
                <a:ext cx="7488831" cy="283310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ES" altLang="es-MX" sz="2800" dirty="0" smtClean="0">
                    <a:solidFill>
                      <a:srgbClr val="F6BB00"/>
                    </a:solidFill>
                  </a:rPr>
                  <a:t>Implicación </a:t>
                </a:r>
                <a:r>
                  <a:rPr lang="es-ES" altLang="es-MX" sz="2800" dirty="0" err="1" smtClean="0">
                    <a:solidFill>
                      <a:srgbClr val="F6BB00"/>
                    </a:solidFill>
                  </a:rPr>
                  <a:t>Dienes-Rescher</a:t>
                </a:r>
                <a:r>
                  <a:rPr lang="es-ES" altLang="es-MX" sz="2800" dirty="0" smtClean="0">
                    <a:solidFill>
                      <a:srgbClr val="F6BB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:endParaRPr lang="es-MX" altLang="es-MX" sz="2800" i="1" dirty="0" smtClean="0">
                  <a:solidFill>
                    <a:srgbClr val="F6BB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MX" sz="2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altLang="es-MX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s-ES" altLang="es-MX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s-ES" altLang="es-MX" sz="2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s-MX" altLang="es-MX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altLang="es-MX" sz="2400" b="0" i="1" dirty="0" smtClean="0">
                          <a:latin typeface="Cambria Math" panose="02040503050406030204" pitchFamily="18" charset="0"/>
                        </a:rPr>
                        <m:t>𝑚𝑎𝑥</m:t>
                      </m:r>
                      <m:d>
                        <m:dPr>
                          <m:begChr m:val="["/>
                          <m:endChr m:val="]"/>
                          <m:ctrlP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altLang="es-MX" sz="2400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altLang="es-MX" sz="2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s-MX" altLang="es-MX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altLang="es-MX" sz="2400" i="1" dirty="0">
                                      <a:latin typeface="Cambria Math" panose="02040503050406030204" pitchFamily="18" charset="0"/>
                                    </a:rPr>
                                    <m:t>𝐹𝑃</m:t>
                                  </m:r>
                                </m:e>
                                <m:sub>
                                  <m:r>
                                    <a:rPr lang="es-MX" altLang="es-MX" sz="2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s-MX" altLang="es-MX" sz="2400" b="0" i="1" dirty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altLang="es-MX" sz="24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d>
                      <m:r>
                        <a:rPr lang="es-ES" altLang="es-MX" sz="24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ES" altLang="es-MX" sz="3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altLang="es-MX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altLang="es-MX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sSub>
                          <m:sSubPr>
                            <m:ctrlPr>
                              <a:rPr lang="es-ES" altLang="es-MX" sz="20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altLang="es-MX" sz="2000" i="1" dirty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MX" altLang="es-MX" sz="2000" i="1" dirty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sub>
                    </m:sSub>
                    <m:r>
                      <a:rPr lang="es-MX" altLang="es-MX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(1,1)+1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(1,2)+1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(1,3)+1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s-MX" altLang="es-MX" sz="2000" b="0" i="0" dirty="0" smtClean="0">
                        <a:latin typeface="Cambria Math" panose="02040503050406030204" pitchFamily="18" charset="0"/>
                      </a:rPr>
                      <m:t>(2,1</m:t>
                    </m:r>
                  </m:oMath>
                </a14:m>
                <a:r>
                  <a:rPr lang="es-ES" altLang="es-MX" sz="2000" dirty="0" smtClean="0">
                    <a:latin typeface="Cambria Math" panose="02040503050406030204" pitchFamily="18" charset="0"/>
                  </a:rPr>
                  <a:t>)+0.9/(2.2)+0.9/(2,3)+1/(3,1)+0.5/(3,2)+0.5/(3,3)++1/(4,1)+0.5/(4,2)+0.1/(4,3)</a:t>
                </a:r>
                <a:endParaRPr lang="es-ES" altLang="es-MX" sz="2000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55577" y="3361635"/>
                <a:ext cx="7488831" cy="2833107"/>
              </a:xfrm>
              <a:blipFill rotWithShape="0">
                <a:blip r:embed="rId4"/>
                <a:stretch>
                  <a:fillRect l="-1710" t="-215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25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es-MX" sz="4000"/>
              <a:t>Conclusiones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870444"/>
            <a:ext cx="7693025" cy="4162425"/>
          </a:xfrm>
        </p:spPr>
        <p:txBody>
          <a:bodyPr/>
          <a:lstStyle/>
          <a:p>
            <a:pPr algn="just"/>
            <a:r>
              <a:rPr lang="es-ES" altLang="es-MX" sz="2400" dirty="0">
                <a:sym typeface="Euclid Symbol" pitchFamily="18" charset="2"/>
              </a:rPr>
              <a:t>A pesar de las críticas desde su aparición, la LD ha tenido buena aceptación y su implementación hoy en día es muy numerosa e ilimitada.</a:t>
            </a:r>
          </a:p>
          <a:p>
            <a:pPr algn="just"/>
            <a:r>
              <a:rPr lang="es-ES" altLang="es-MX" sz="2400" dirty="0">
                <a:sym typeface="Euclid Symbol" pitchFamily="18" charset="2"/>
              </a:rPr>
              <a:t>Afirmación como esta: “Los algoritmos matemáticos complejos trabajan en teoría pero no en la práctica” y “La Lógica difusa trabaja en la práctica pero no en teoría</a:t>
            </a:r>
            <a:r>
              <a:rPr lang="es-ES" altLang="es-MX" sz="2400" dirty="0" smtClean="0">
                <a:sym typeface="Euclid Symbol" pitchFamily="18" charset="2"/>
              </a:rPr>
              <a:t>”</a:t>
            </a:r>
            <a:endParaRPr lang="es-ES" altLang="es-MX" sz="2400" dirty="0">
              <a:sym typeface="Euclid 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66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Título"/>
          <p:cNvSpPr>
            <a:spLocks noGrp="1"/>
          </p:cNvSpPr>
          <p:nvPr>
            <p:ph type="title"/>
          </p:nvPr>
        </p:nvSpPr>
        <p:spPr>
          <a:xfrm>
            <a:off x="1331640" y="787400"/>
            <a:ext cx="7620000" cy="1143000"/>
          </a:xfrm>
        </p:spPr>
        <p:txBody>
          <a:bodyPr/>
          <a:lstStyle/>
          <a:p>
            <a:pPr eaLnBrk="1" hangingPunct="1"/>
            <a:r>
              <a:rPr lang="es-MX" altLang="es-ES" dirty="0" smtClean="0"/>
              <a:t>Bibliografía</a:t>
            </a:r>
          </a:p>
        </p:txBody>
      </p:sp>
      <p:sp>
        <p:nvSpPr>
          <p:cNvPr id="104451" name="2 Marcador de contenido"/>
          <p:cNvSpPr>
            <a:spLocks noGrp="1"/>
          </p:cNvSpPr>
          <p:nvPr>
            <p:ph idx="1"/>
          </p:nvPr>
        </p:nvSpPr>
        <p:spPr>
          <a:xfrm>
            <a:off x="804069" y="1763815"/>
            <a:ext cx="7740910" cy="3778250"/>
          </a:xfrm>
        </p:spPr>
        <p:txBody>
          <a:bodyPr/>
          <a:lstStyle/>
          <a:p>
            <a:pPr marL="571500" indent="-457200" algn="just" eaLnBrk="1" hangingPunct="1">
              <a:buFont typeface="Cambria" panose="02040503050406030204" pitchFamily="18" charset="0"/>
              <a:buAutoNum type="arabicParenR"/>
            </a:pPr>
            <a:endParaRPr lang="en-US" altLang="es-MX" dirty="0" smtClean="0"/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 Galindo, “Tratamiento de la Imprecisión en Bases de Datos Relacionales: Extensión del Modelo y Adaptación de los SGBD Actuales”. </a:t>
            </a:r>
            <a:r>
              <a:rPr lang="es-ES_tradnl" altLang="es-ES" dirty="0" err="1">
                <a:latin typeface="Times New Roman" panose="02020603050405020304" pitchFamily="18" charset="0"/>
              </a:rPr>
              <a:t>Ph</a:t>
            </a:r>
            <a:r>
              <a:rPr lang="es-ES_tradnl" altLang="es-ES" dirty="0">
                <a:latin typeface="Times New Roman" panose="02020603050405020304" pitchFamily="18" charset="0"/>
              </a:rPr>
              <a:t>. Doctoral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</a:t>
            </a:r>
            <a:r>
              <a:rPr lang="es-ES_tradnl" altLang="es-ES" dirty="0" err="1">
                <a:latin typeface="Times New Roman" panose="02020603050405020304" pitchFamily="18" charset="0"/>
              </a:rPr>
              <a:t>University</a:t>
            </a:r>
            <a:r>
              <a:rPr lang="es-ES_tradnl" altLang="es-ES" dirty="0">
                <a:latin typeface="Times New Roman" panose="02020603050405020304" pitchFamily="18" charset="0"/>
              </a:rPr>
              <a:t> of Granada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</a:t>
            </a:r>
            <a:r>
              <a:rPr lang="es-ES_tradnl" altLang="es-ES" dirty="0" err="1">
                <a:latin typeface="Times New Roman" panose="02020603050405020304" pitchFamily="18" charset="0"/>
              </a:rPr>
              <a:t>March</a:t>
            </a:r>
            <a:r>
              <a:rPr lang="es-ES_tradnl" altLang="es-ES" dirty="0">
                <a:latin typeface="Times New Roman" panose="02020603050405020304" pitchFamily="18" charset="0"/>
              </a:rPr>
              <a:t> 1999 (www.lcc.uma.es).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J.M. Medina, “Bases de Datos Relacionales Difusas. Modelo Teórico y Aspectos de su Implementación”. PhD.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Univ. of Granada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1994 (www.decsai.ugr.es).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J.M. Medina, O. Pons, M.A. Vila, “FIRST. A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Interface </a:t>
            </a:r>
            <a:r>
              <a:rPr lang="es-ES_tradnl" altLang="es-ES" dirty="0" err="1">
                <a:latin typeface="Times New Roman" panose="02020603050405020304" pitchFamily="18" charset="0"/>
              </a:rPr>
              <a:t>for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Relational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SysTems</a:t>
            </a:r>
            <a:r>
              <a:rPr lang="es-ES_tradnl" altLang="es-ES" dirty="0">
                <a:latin typeface="Times New Roman" panose="02020603050405020304" pitchFamily="18" charset="0"/>
              </a:rPr>
              <a:t>”. VI International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Systems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Association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World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Congress</a:t>
            </a:r>
            <a:r>
              <a:rPr lang="es-ES_tradnl" altLang="es-ES" dirty="0">
                <a:latin typeface="Times New Roman" panose="02020603050405020304" pitchFamily="18" charset="0"/>
              </a:rPr>
              <a:t> (IFSA’1995). Sao Paulo (Brasil), 1995.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A. </a:t>
            </a:r>
            <a:r>
              <a:rPr lang="es-ES_tradnl" altLang="es-ES" dirty="0" err="1">
                <a:latin typeface="Times New Roman" panose="02020603050405020304" pitchFamily="18" charset="0"/>
              </a:rPr>
              <a:t>Urruita</a:t>
            </a:r>
            <a:r>
              <a:rPr lang="es-ES_tradnl" altLang="es-ES" dirty="0">
                <a:latin typeface="Times New Roman" panose="02020603050405020304" pitchFamily="18" charset="0"/>
              </a:rPr>
              <a:t>, “Modelo Conceptual para una Base de Datos Difusa”, </a:t>
            </a:r>
            <a:r>
              <a:rPr lang="es-ES_tradnl" altLang="es-ES" dirty="0" err="1">
                <a:latin typeface="Times New Roman" panose="02020603050405020304" pitchFamily="18" charset="0"/>
              </a:rPr>
              <a:t>Ph</a:t>
            </a:r>
            <a:r>
              <a:rPr lang="es-ES_tradnl" altLang="es-ES" dirty="0">
                <a:latin typeface="Times New Roman" panose="02020603050405020304" pitchFamily="18" charset="0"/>
              </a:rPr>
              <a:t>. Doctoral </a:t>
            </a:r>
            <a:r>
              <a:rPr lang="es-ES_tradnl" altLang="es-ES" dirty="0" err="1">
                <a:latin typeface="Times New Roman" panose="02020603050405020304" pitchFamily="18" charset="0"/>
              </a:rPr>
              <a:t>Thesis</a:t>
            </a:r>
            <a:r>
              <a:rPr lang="es-ES_tradnl" altLang="es-ES" dirty="0">
                <a:latin typeface="Times New Roman" panose="02020603050405020304" pitchFamily="18" charset="0"/>
              </a:rPr>
              <a:t>, </a:t>
            </a:r>
            <a:r>
              <a:rPr lang="es-ES_tradnl" altLang="es-ES" dirty="0" err="1">
                <a:latin typeface="Times New Roman" panose="02020603050405020304" pitchFamily="18" charset="0"/>
              </a:rPr>
              <a:t>University</a:t>
            </a:r>
            <a:r>
              <a:rPr lang="es-ES_tradnl" altLang="es-ES" dirty="0">
                <a:latin typeface="Times New Roman" panose="02020603050405020304" pitchFamily="18" charset="0"/>
              </a:rPr>
              <a:t> of Castilla-La Mancha (</a:t>
            </a:r>
            <a:r>
              <a:rPr lang="es-ES_tradnl" altLang="es-ES" dirty="0" err="1">
                <a:latin typeface="Times New Roman" panose="02020603050405020304" pitchFamily="18" charset="0"/>
              </a:rPr>
              <a:t>Spain</a:t>
            </a:r>
            <a:r>
              <a:rPr lang="es-ES_tradnl" altLang="es-ES" dirty="0">
                <a:latin typeface="Times New Roman" panose="02020603050405020304" pitchFamily="18" charset="0"/>
              </a:rPr>
              <a:t>), </a:t>
            </a:r>
            <a:r>
              <a:rPr lang="es-ES_tradnl" altLang="es-ES" dirty="0" err="1">
                <a:latin typeface="Times New Roman" panose="02020603050405020304" pitchFamily="18" charset="0"/>
              </a:rPr>
              <a:t>July</a:t>
            </a:r>
            <a:r>
              <a:rPr lang="es-ES_tradnl" altLang="es-ES" dirty="0">
                <a:latin typeface="Times New Roman" panose="02020603050405020304" pitchFamily="18" charset="0"/>
              </a:rPr>
              <a:t> 2003 (www.ganimides.ucm.cl).</a:t>
            </a:r>
          </a:p>
          <a:p>
            <a:pPr>
              <a:lnSpc>
                <a:spcPct val="95000"/>
              </a:lnSpc>
              <a:spcBef>
                <a:spcPct val="25000"/>
              </a:spcBef>
            </a:pPr>
            <a:r>
              <a:rPr lang="es-ES_tradnl" altLang="es-ES" dirty="0">
                <a:latin typeface="Times New Roman" panose="02020603050405020304" pitchFamily="18" charset="0"/>
              </a:rPr>
              <a:t>L.A. </a:t>
            </a:r>
            <a:r>
              <a:rPr lang="es-ES_tradnl" altLang="es-ES" dirty="0" err="1">
                <a:latin typeface="Times New Roman" panose="02020603050405020304" pitchFamily="18" charset="0"/>
              </a:rPr>
              <a:t>Zadeh</a:t>
            </a:r>
            <a:r>
              <a:rPr lang="es-ES_tradnl" altLang="es-ES" dirty="0">
                <a:latin typeface="Times New Roman" panose="02020603050405020304" pitchFamily="18" charset="0"/>
              </a:rPr>
              <a:t>, “A </a:t>
            </a:r>
            <a:r>
              <a:rPr lang="es-ES_tradnl" altLang="es-ES" dirty="0" err="1">
                <a:latin typeface="Times New Roman" panose="02020603050405020304" pitchFamily="18" charset="0"/>
              </a:rPr>
              <a:t>Computational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Approach</a:t>
            </a:r>
            <a:r>
              <a:rPr lang="es-ES_tradnl" altLang="es-ES" dirty="0">
                <a:latin typeface="Times New Roman" panose="02020603050405020304" pitchFamily="18" charset="0"/>
              </a:rPr>
              <a:t> to </a:t>
            </a:r>
            <a:r>
              <a:rPr lang="es-ES_tradnl" altLang="es-ES" dirty="0" err="1">
                <a:latin typeface="Times New Roman" panose="02020603050405020304" pitchFamily="18" charset="0"/>
              </a:rPr>
              <a:t>Fuzzy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Quantifiers</a:t>
            </a:r>
            <a:r>
              <a:rPr lang="es-ES_tradnl" altLang="es-ES" dirty="0">
                <a:latin typeface="Times New Roman" panose="02020603050405020304" pitchFamily="18" charset="0"/>
              </a:rPr>
              <a:t> in Natural </a:t>
            </a:r>
            <a:r>
              <a:rPr lang="es-ES_tradnl" altLang="es-ES" dirty="0" err="1">
                <a:latin typeface="Times New Roman" panose="02020603050405020304" pitchFamily="18" charset="0"/>
              </a:rPr>
              <a:t>Languages</a:t>
            </a:r>
            <a:r>
              <a:rPr lang="es-ES_tradnl" altLang="es-ES" dirty="0">
                <a:latin typeface="Times New Roman" panose="02020603050405020304" pitchFamily="18" charset="0"/>
              </a:rPr>
              <a:t>”. </a:t>
            </a:r>
            <a:r>
              <a:rPr lang="es-ES_tradnl" altLang="es-ES" dirty="0" err="1">
                <a:latin typeface="Times New Roman" panose="02020603050405020304" pitchFamily="18" charset="0"/>
              </a:rPr>
              <a:t>Computer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Mathematics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with</a:t>
            </a:r>
            <a:r>
              <a:rPr lang="es-ES_tradnl" altLang="es-ES" dirty="0">
                <a:latin typeface="Times New Roman" panose="02020603050405020304" pitchFamily="18" charset="0"/>
              </a:rPr>
              <a:t> </a:t>
            </a:r>
            <a:r>
              <a:rPr lang="es-ES_tradnl" altLang="es-ES" dirty="0" err="1">
                <a:latin typeface="Times New Roman" panose="02020603050405020304" pitchFamily="18" charset="0"/>
              </a:rPr>
              <a:t>Applications</a:t>
            </a:r>
            <a:r>
              <a:rPr lang="es-ES_tradnl" altLang="es-ES" dirty="0">
                <a:latin typeface="Times New Roman" panose="02020603050405020304" pitchFamily="18" charset="0"/>
              </a:rPr>
              <a:t>, 9, pp. 149-183, 1983.</a:t>
            </a:r>
          </a:p>
        </p:txBody>
      </p:sp>
    </p:spTree>
    <p:extLst>
      <p:ext uri="{BB962C8B-B14F-4D97-AF65-F5344CB8AC3E}">
        <p14:creationId xmlns:p14="http://schemas.microsoft.com/office/powerpoint/2010/main" val="39852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09600" y="2603292"/>
            <a:ext cx="7315200" cy="10156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lumMod val="60000"/>
                <a:lumOff val="40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MX" sz="6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39095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858823230"/>
              </p:ext>
            </p:extLst>
          </p:nvPr>
        </p:nvGraphicFramePr>
        <p:xfrm>
          <a:off x="1305130" y="1124744"/>
          <a:ext cx="7830870" cy="531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688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38" t="9590" r="7938" b="-1227"/>
          <a:stretch/>
        </p:blipFill>
        <p:spPr bwMode="auto">
          <a:xfrm>
            <a:off x="827584" y="1685554"/>
            <a:ext cx="4535487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411760" y="404664"/>
            <a:ext cx="6589199" cy="1280890"/>
          </a:xfrm>
        </p:spPr>
        <p:txBody>
          <a:bodyPr/>
          <a:lstStyle/>
          <a:p>
            <a:r>
              <a:rPr lang="es-ES" altLang="es-MX" dirty="0"/>
              <a:t>Variables Lingüísticas</a:t>
            </a:r>
            <a:endParaRPr lang="es-MX" dirty="0"/>
          </a:p>
        </p:txBody>
      </p:sp>
      <p:pic>
        <p:nvPicPr>
          <p:cNvPr id="6" name="Picture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2" t="5141" r="7312" b="20564"/>
          <a:stretch>
            <a:fillRect/>
          </a:stretch>
        </p:blipFill>
        <p:spPr bwMode="auto">
          <a:xfrm>
            <a:off x="5220072" y="4242912"/>
            <a:ext cx="352742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33373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Variables Lingüísticas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556792"/>
            <a:ext cx="8136904" cy="4608512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altLang="es-MX" sz="2400" dirty="0" smtClean="0"/>
              <a:t>Es una variable cuyos posibles valores son palabras y pueden ser representados mediante conjuntos difusos.</a:t>
            </a:r>
          </a:p>
          <a:p>
            <a:pPr algn="just" eaLnBrk="1" hangingPunct="1"/>
            <a:endParaRPr lang="es-ES" altLang="es-MX" sz="2400" dirty="0" smtClean="0"/>
          </a:p>
          <a:p>
            <a:pPr algn="just" eaLnBrk="1" hangingPunct="1"/>
            <a:r>
              <a:rPr lang="es-ES" altLang="es-MX" sz="2400" dirty="0" smtClean="0"/>
              <a:t>Permite </a:t>
            </a:r>
            <a:r>
              <a:rPr lang="es-ES" altLang="es-MX" sz="2400" b="1" dirty="0" smtClean="0"/>
              <a:t>describir el estado de un objeto o fenómeno. </a:t>
            </a:r>
            <a:r>
              <a:rPr lang="es-ES" altLang="es-MX" sz="2400" dirty="0" smtClean="0"/>
              <a:t>Para ello usamos una </a:t>
            </a:r>
            <a:r>
              <a:rPr lang="es-ES" altLang="es-MX" sz="2400" b="1" dirty="0" smtClean="0"/>
              <a:t>variable </a:t>
            </a:r>
            <a:r>
              <a:rPr lang="es-ES" altLang="es-MX" sz="2400" dirty="0" smtClean="0"/>
              <a:t>cuyo valor hace la descripción.</a:t>
            </a:r>
          </a:p>
          <a:p>
            <a:pPr algn="just" eaLnBrk="1" hangingPunct="1"/>
            <a:endParaRPr lang="es-ES" altLang="es-MX" sz="2400" dirty="0" smtClean="0"/>
          </a:p>
          <a:p>
            <a:pPr algn="just" eaLnBrk="1" hangingPunct="1"/>
            <a:r>
              <a:rPr lang="es-ES" altLang="es-MX" sz="2400" dirty="0" smtClean="0"/>
              <a:t>Una variable lingüística admite que sus valores sean </a:t>
            </a:r>
            <a:r>
              <a:rPr lang="es-ES" altLang="es-MX" sz="2400" b="1" dirty="0" smtClean="0">
                <a:solidFill>
                  <a:srgbClr val="FF9900"/>
                </a:solidFill>
              </a:rPr>
              <a:t>Etiquetas Lingüística</a:t>
            </a:r>
            <a:r>
              <a:rPr lang="es-ES" altLang="es-MX" sz="2400" dirty="0" smtClean="0">
                <a:solidFill>
                  <a:srgbClr val="FF9900"/>
                </a:solidFill>
              </a:rPr>
              <a:t>s</a:t>
            </a:r>
            <a:r>
              <a:rPr lang="es-ES" altLang="es-MX" sz="2400" dirty="0" smtClean="0"/>
              <a:t>, que son términos lingüísticos definidos como conjuntos difusos (sobre cierto </a:t>
            </a:r>
            <a:r>
              <a:rPr lang="es-ES" altLang="es-MX" sz="2400" b="1" dirty="0" smtClean="0">
                <a:solidFill>
                  <a:schemeClr val="accent2"/>
                </a:solidFill>
              </a:rPr>
              <a:t>dominio subyacent</a:t>
            </a:r>
            <a:r>
              <a:rPr lang="es-ES" altLang="es-MX" sz="2400" dirty="0" smtClean="0">
                <a:solidFill>
                  <a:schemeClr val="accent2"/>
                </a:solidFill>
              </a:rPr>
              <a:t>e</a:t>
            </a:r>
            <a:r>
              <a:rPr lang="es-ES" altLang="es-MX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22706" y="0"/>
            <a:ext cx="6589199" cy="1280890"/>
          </a:xfrm>
        </p:spPr>
        <p:txBody>
          <a:bodyPr/>
          <a:lstStyle/>
          <a:p>
            <a:pPr algn="r" eaLnBrk="1" hangingPunct="1"/>
            <a:r>
              <a:rPr lang="es-ES" altLang="es-MX" dirty="0" smtClean="0"/>
              <a:t>Variables Lingüísticas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84784"/>
            <a:ext cx="8208912" cy="4760107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altLang="es-MX" sz="2400" dirty="0" smtClean="0"/>
              <a:t>Una variable numérica toma valores numéricos</a:t>
            </a:r>
          </a:p>
          <a:p>
            <a:pPr algn="ctr" eaLnBrk="1" hangingPunct="1">
              <a:buFontTx/>
              <a:buNone/>
            </a:pPr>
            <a:r>
              <a:rPr lang="es-ES" altLang="es-MX" sz="2400" dirty="0" smtClean="0"/>
              <a:t>Edad</a:t>
            </a:r>
            <a:r>
              <a:rPr lang="es-ES" altLang="es-MX" sz="2400" i="1" dirty="0" smtClean="0"/>
              <a:t> = </a:t>
            </a:r>
            <a:r>
              <a:rPr lang="es-ES" altLang="es-MX" sz="2400" i="1" dirty="0" smtClean="0">
                <a:solidFill>
                  <a:srgbClr val="0000FF"/>
                </a:solidFill>
              </a:rPr>
              <a:t>65</a:t>
            </a:r>
          </a:p>
          <a:p>
            <a:pPr algn="just" eaLnBrk="1" hangingPunct="1"/>
            <a:r>
              <a:rPr lang="es-ES" altLang="es-MX" sz="2400" dirty="0" smtClean="0"/>
              <a:t>Una variable lingüística toma valores lingüísticos:</a:t>
            </a:r>
          </a:p>
          <a:p>
            <a:pPr algn="ctr" eaLnBrk="1" hangingPunct="1">
              <a:buFontTx/>
              <a:buNone/>
            </a:pPr>
            <a:r>
              <a:rPr lang="es-ES" altLang="es-MX" sz="2400" dirty="0" smtClean="0"/>
              <a:t>Edad es</a:t>
            </a:r>
            <a:r>
              <a:rPr lang="es-ES" altLang="es-MX" sz="2400" i="1" dirty="0" smtClean="0"/>
              <a:t> </a:t>
            </a:r>
            <a:r>
              <a:rPr lang="es-ES" altLang="es-MX" sz="2400" i="1" dirty="0" smtClean="0">
                <a:solidFill>
                  <a:srgbClr val="0000FF"/>
                </a:solidFill>
              </a:rPr>
              <a:t>viejo</a:t>
            </a:r>
          </a:p>
          <a:p>
            <a:pPr algn="just" eaLnBrk="1" hangingPunct="1"/>
            <a:r>
              <a:rPr lang="es-ES" altLang="es-MX" sz="2400" dirty="0" smtClean="0"/>
              <a:t>Un valor lingüístico es un conjunto difuso</a:t>
            </a:r>
          </a:p>
          <a:p>
            <a:pPr algn="just" eaLnBrk="1" hangingPunct="1"/>
            <a:endParaRPr lang="es-ES" altLang="es-MX" sz="2400" dirty="0" smtClean="0"/>
          </a:p>
          <a:p>
            <a:pPr algn="just" eaLnBrk="1" hangingPunct="1"/>
            <a:r>
              <a:rPr lang="es-ES" altLang="es-MX" sz="2400" dirty="0" smtClean="0"/>
              <a:t>Todos los valores lingüísticos forman un conjunto de </a:t>
            </a:r>
            <a:r>
              <a:rPr lang="es-ES" altLang="es-MX" sz="2400" b="1" dirty="0" smtClean="0">
                <a:solidFill>
                  <a:srgbClr val="FF9900"/>
                </a:solidFill>
              </a:rPr>
              <a:t>términos o etiquetas</a:t>
            </a:r>
            <a:r>
              <a:rPr lang="es-ES" altLang="es-MX" sz="2400" b="1" dirty="0" smtClean="0">
                <a:solidFill>
                  <a:srgbClr val="FF6600"/>
                </a:solidFill>
              </a:rPr>
              <a:t>.</a:t>
            </a:r>
            <a:endParaRPr lang="es-ES" altLang="es-MX" sz="2400" dirty="0" smtClean="0"/>
          </a:p>
          <a:p>
            <a:pPr algn="just" eaLnBrk="1" hangingPunct="1"/>
            <a:r>
              <a:rPr lang="es-ES" altLang="es-MX" sz="2400" dirty="0" smtClean="0"/>
              <a:t>T(</a:t>
            </a:r>
            <a:r>
              <a:rPr lang="es-ES" altLang="es-MX" sz="2400" dirty="0" err="1" smtClean="0"/>
              <a:t>age</a:t>
            </a:r>
            <a:r>
              <a:rPr lang="es-ES" altLang="es-MX" sz="2400" dirty="0" smtClean="0"/>
              <a:t>) = {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young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not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young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very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young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middle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aged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not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middle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aged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old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not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old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very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old</a:t>
            </a:r>
            <a:r>
              <a:rPr lang="es-ES" altLang="es-MX" sz="2400" dirty="0" smtClean="0">
                <a:solidFill>
                  <a:srgbClr val="FF9900"/>
                </a:solidFill>
              </a:rPr>
              <a:t>, more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or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less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old</a:t>
            </a:r>
            <a:r>
              <a:rPr lang="es-ES" altLang="es-MX" sz="2400" dirty="0" smtClean="0">
                <a:solidFill>
                  <a:srgbClr val="FF9900"/>
                </a:solidFill>
              </a:rPr>
              <a:t>,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not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very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young</a:t>
            </a:r>
            <a:r>
              <a:rPr lang="es-ES" altLang="es-MX" sz="2400" dirty="0" smtClean="0">
                <a:solidFill>
                  <a:srgbClr val="FF9900"/>
                </a:solidFill>
              </a:rPr>
              <a:t> and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not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very</a:t>
            </a:r>
            <a:r>
              <a:rPr lang="es-ES" altLang="es-MX" sz="2400" dirty="0" smtClean="0">
                <a:solidFill>
                  <a:srgbClr val="FF9900"/>
                </a:solidFill>
              </a:rPr>
              <a:t> </a:t>
            </a:r>
            <a:r>
              <a:rPr lang="es-ES" altLang="es-MX" sz="2400" dirty="0" err="1" smtClean="0">
                <a:solidFill>
                  <a:srgbClr val="FF9900"/>
                </a:solidFill>
              </a:rPr>
              <a:t>old</a:t>
            </a:r>
            <a:r>
              <a:rPr lang="es-ES" altLang="es-MX" sz="2400" dirty="0" smtClean="0"/>
              <a:t>, ...}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2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2" id="{ABB12C1E-B047-4179-A351-2589433F2718}" vid="{5CD5DD59-8D3E-4EED-965E-F93473CEB2E6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Tema2</Template>
  <TotalTime>8778</TotalTime>
  <Words>1682</Words>
  <Application>Microsoft Office PowerPoint</Application>
  <PresentationFormat>Presentación en pantalla (4:3)</PresentationFormat>
  <Paragraphs>407</Paragraphs>
  <Slides>46</Slides>
  <Notes>15</Notes>
  <HiddenSlides>0</HiddenSlides>
  <MMClips>0</MMClips>
  <ScaleCrop>false</ScaleCrop>
  <HeadingPairs>
    <vt:vector size="8" baseType="variant">
      <vt:variant>
        <vt:lpstr>Fuentes usadas</vt:lpstr>
      </vt:variant>
      <vt:variant>
        <vt:i4>16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46</vt:i4>
      </vt:variant>
    </vt:vector>
  </HeadingPairs>
  <TitlesOfParts>
    <vt:vector size="65" baseType="lpstr">
      <vt:lpstr>新細明體</vt:lpstr>
      <vt:lpstr>AngsanaUPC</vt:lpstr>
      <vt:lpstr>Arial</vt:lpstr>
      <vt:lpstr>Baskerville Old Face</vt:lpstr>
      <vt:lpstr>Cambria</vt:lpstr>
      <vt:lpstr>Cambria Math</vt:lpstr>
      <vt:lpstr>Century Gothic</vt:lpstr>
      <vt:lpstr>Comic Sans MS</vt:lpstr>
      <vt:lpstr>Courier New</vt:lpstr>
      <vt:lpstr>Euclid Symbol</vt:lpstr>
      <vt:lpstr>French Script MT</vt:lpstr>
      <vt:lpstr>Gabriola</vt:lpstr>
      <vt:lpstr>Symbol</vt:lpstr>
      <vt:lpstr>Times New Roman</vt:lpstr>
      <vt:lpstr>Wingdings</vt:lpstr>
      <vt:lpstr>Wingdings 3</vt:lpstr>
      <vt:lpstr>Tema2</vt:lpstr>
      <vt:lpstr>Ecuación</vt:lpstr>
      <vt:lpstr>Equation</vt:lpstr>
      <vt:lpstr>Presentación de PowerPoint</vt:lpstr>
      <vt:lpstr>Presentación de PowerPoint</vt:lpstr>
      <vt:lpstr>Presentación de PowerPoint</vt:lpstr>
      <vt:lpstr>Estructura de la Unidad de Aprendizaje</vt:lpstr>
      <vt:lpstr>Presentación de PowerPoint</vt:lpstr>
      <vt:lpstr>Presentación de PowerPoint</vt:lpstr>
      <vt:lpstr>Variables Lingüísticas</vt:lpstr>
      <vt:lpstr>Variables Lingüísticas</vt:lpstr>
      <vt:lpstr>Variables Lingüísticas</vt:lpstr>
      <vt:lpstr>Ejemplos</vt:lpstr>
      <vt:lpstr>Ejemplos</vt:lpstr>
      <vt:lpstr>Dominio Subyacente</vt:lpstr>
      <vt:lpstr>Utilidad de las Variables Lingüísticas</vt:lpstr>
      <vt:lpstr>Definición formal</vt:lpstr>
      <vt:lpstr>Representación de las Variables Lingüísticas</vt:lpstr>
      <vt:lpstr>Función de Pertenencia Triangular</vt:lpstr>
      <vt:lpstr>Función de Pertenencia Trapezoidal</vt:lpstr>
      <vt:lpstr>Función de Pertenencia Gaussiana</vt:lpstr>
      <vt:lpstr>Función de Pertenencia Campana</vt:lpstr>
      <vt:lpstr>Función de Pertenencia Sigmoide</vt:lpstr>
      <vt:lpstr>Granularidad</vt:lpstr>
      <vt:lpstr>Modificadores Lingüísticos</vt:lpstr>
      <vt:lpstr>Modificadores Lingüísticos</vt:lpstr>
      <vt:lpstr>1. Concentración</vt:lpstr>
      <vt:lpstr>2. Dilatación</vt:lpstr>
      <vt:lpstr>3. Intensificación</vt:lpstr>
      <vt:lpstr>4. Difuminación</vt:lpstr>
      <vt:lpstr>Proposición Difusa</vt:lpstr>
      <vt:lpstr>Proposición Difusa</vt:lpstr>
      <vt:lpstr>Conectivos AND y OR</vt:lpstr>
      <vt:lpstr>Conectivo NOT</vt:lpstr>
      <vt:lpstr>Presentación de PowerPoint</vt:lpstr>
      <vt:lpstr>Reglas IF - THEN difusas</vt:lpstr>
      <vt:lpstr>Interpretación de la regla difusa IF-THEN</vt:lpstr>
      <vt:lpstr>Ejemplos</vt:lpstr>
      <vt:lpstr>IF p THEN q</vt:lpstr>
      <vt:lpstr>IF p THEN q</vt:lpstr>
      <vt:lpstr>Reglas Difusas como Relaciones</vt:lpstr>
      <vt:lpstr>Implicaciones Difusas</vt:lpstr>
      <vt:lpstr>Implicación Dienes-Rescher   Implicación Lukasiewics   Implicación Zadeh </vt:lpstr>
      <vt:lpstr>Presentación de PowerPoint</vt:lpstr>
      <vt:lpstr>Interpretación de reglas difusas IF-THEN</vt:lpstr>
      <vt:lpstr>Ejemplo</vt:lpstr>
      <vt:lpstr>Ejemplo</vt:lpstr>
      <vt:lpstr>Conclusiones</vt:lpstr>
      <vt:lpstr>Bibliografía</vt:lpstr>
    </vt:vector>
  </TitlesOfParts>
  <Company>IIA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Linguisticas</dc:title>
  <dc:creator>Samuel Oporto Díaz</dc:creator>
  <cp:lastModifiedBy>COORDINACION</cp:lastModifiedBy>
  <cp:revision>801</cp:revision>
  <dcterms:created xsi:type="dcterms:W3CDTF">2005-02-10T17:29:41Z</dcterms:created>
  <dcterms:modified xsi:type="dcterms:W3CDTF">2016-10-11T15:48:14Z</dcterms:modified>
</cp:coreProperties>
</file>