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5" r:id="rId1"/>
  </p:sldMasterIdLst>
  <p:notesMasterIdLst>
    <p:notesMasterId r:id="rId46"/>
  </p:notesMasterIdLst>
  <p:handoutMasterIdLst>
    <p:handoutMasterId r:id="rId47"/>
  </p:handoutMasterIdLst>
  <p:sldIdLst>
    <p:sldId id="256" r:id="rId2"/>
    <p:sldId id="309" r:id="rId3"/>
    <p:sldId id="311" r:id="rId4"/>
    <p:sldId id="314" r:id="rId5"/>
    <p:sldId id="427" r:id="rId6"/>
    <p:sldId id="310" r:id="rId7"/>
    <p:sldId id="378" r:id="rId8"/>
    <p:sldId id="380" r:id="rId9"/>
    <p:sldId id="397" r:id="rId10"/>
    <p:sldId id="398" r:id="rId11"/>
    <p:sldId id="399" r:id="rId12"/>
    <p:sldId id="316" r:id="rId13"/>
    <p:sldId id="382" r:id="rId14"/>
    <p:sldId id="401" r:id="rId15"/>
    <p:sldId id="402" r:id="rId16"/>
    <p:sldId id="403" r:id="rId17"/>
    <p:sldId id="404" r:id="rId18"/>
    <p:sldId id="405" r:id="rId19"/>
    <p:sldId id="406" r:id="rId20"/>
    <p:sldId id="383" r:id="rId21"/>
    <p:sldId id="407" r:id="rId22"/>
    <p:sldId id="408" r:id="rId23"/>
    <p:sldId id="409" r:id="rId24"/>
    <p:sldId id="410" r:id="rId25"/>
    <p:sldId id="411" r:id="rId26"/>
    <p:sldId id="412" r:id="rId27"/>
    <p:sldId id="413" r:id="rId28"/>
    <p:sldId id="414" r:id="rId29"/>
    <p:sldId id="393" r:id="rId30"/>
    <p:sldId id="415" r:id="rId31"/>
    <p:sldId id="416" r:id="rId32"/>
    <p:sldId id="417" r:id="rId33"/>
    <p:sldId id="418" r:id="rId34"/>
    <p:sldId id="419" r:id="rId35"/>
    <p:sldId id="420" r:id="rId36"/>
    <p:sldId id="421" r:id="rId37"/>
    <p:sldId id="422" r:id="rId38"/>
    <p:sldId id="423" r:id="rId39"/>
    <p:sldId id="424" r:id="rId40"/>
    <p:sldId id="425" r:id="rId41"/>
    <p:sldId id="426" r:id="rId42"/>
    <p:sldId id="373" r:id="rId43"/>
    <p:sldId id="377" r:id="rId44"/>
    <p:sldId id="375" r:id="rId45"/>
  </p:sldIdLst>
  <p:sldSz cx="9144000" cy="6858000" type="screen4x3"/>
  <p:notesSz cx="6858000" cy="9144000"/>
  <p:defaultTextStyle>
    <a:defPPr>
      <a:defRPr lang="es-E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CC0000"/>
    <a:srgbClr val="E2AC00"/>
    <a:srgbClr val="993300"/>
    <a:srgbClr val="0000FF"/>
    <a:srgbClr val="44AD27"/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EC20E35-A176-4012-BC5E-935CFFF8708E}" styleName="Estilo medio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Estilo medio 3 - Énfasis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71" autoAdjust="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7" d="100"/>
          <a:sy n="57" d="100"/>
        </p:scale>
        <p:origin x="2832" y="72"/>
      </p:cViewPr>
      <p:guideLst/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handoutMaster" Target="handoutMasters/handout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6690611-DF46-409A-8974-4D0E2D692254}" type="doc">
      <dgm:prSet loTypeId="urn:microsoft.com/office/officeart/2005/8/layout/hierarchy5" loCatId="hierarchy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s-MX"/>
        </a:p>
      </dgm:t>
    </dgm:pt>
    <dgm:pt modelId="{00235FBD-4646-4CC9-9549-796B50F2478B}">
      <dgm:prSet phldrT="[Texto]" custT="1"/>
      <dgm:spPr/>
      <dgm:t>
        <a:bodyPr/>
        <a:lstStyle/>
        <a:p>
          <a:r>
            <a:rPr lang="es-MX" sz="1800" b="0" dirty="0" smtClean="0"/>
            <a:t>Introducción a Matlab </a:t>
          </a:r>
          <a:endParaRPr lang="es-MX" sz="1800" b="0" dirty="0"/>
        </a:p>
      </dgm:t>
    </dgm:pt>
    <dgm:pt modelId="{94485BD4-853A-42E6-A7C4-F966E6E16239}" type="parTrans" cxnId="{083DF72D-F1E2-4AD5-A6D2-509166251A54}">
      <dgm:prSet/>
      <dgm:spPr/>
      <dgm:t>
        <a:bodyPr/>
        <a:lstStyle/>
        <a:p>
          <a:endParaRPr lang="es-MX"/>
        </a:p>
      </dgm:t>
    </dgm:pt>
    <dgm:pt modelId="{83063BC9-8693-41C8-B0B5-996AE5BD1369}" type="sibTrans" cxnId="{083DF72D-F1E2-4AD5-A6D2-509166251A54}">
      <dgm:prSet/>
      <dgm:spPr/>
      <dgm:t>
        <a:bodyPr/>
        <a:lstStyle/>
        <a:p>
          <a:endParaRPr lang="es-MX"/>
        </a:p>
      </dgm:t>
    </dgm:pt>
    <dgm:pt modelId="{562C7341-A1F1-4954-B603-425277DCBE3D}">
      <dgm:prSet custT="1"/>
      <dgm:spPr/>
      <dgm:t>
        <a:bodyPr/>
        <a:lstStyle/>
        <a:p>
          <a:r>
            <a:rPr lang="es-MX" sz="1800" b="0" smtClean="0"/>
            <a:t>Matrices, Funciones y Archivos</a:t>
          </a:r>
          <a:endParaRPr lang="es-MX" sz="1800" b="0" dirty="0"/>
        </a:p>
      </dgm:t>
    </dgm:pt>
    <dgm:pt modelId="{E11B706A-4C59-45EC-996C-1A1532E9B7BD}" type="parTrans" cxnId="{5D427D94-44DD-4594-9135-D2A97C994B64}">
      <dgm:prSet/>
      <dgm:spPr/>
      <dgm:t>
        <a:bodyPr/>
        <a:lstStyle/>
        <a:p>
          <a:endParaRPr lang="es-MX"/>
        </a:p>
      </dgm:t>
    </dgm:pt>
    <dgm:pt modelId="{348989AA-CD72-405C-842C-F28C2B4D927C}" type="sibTrans" cxnId="{5D427D94-44DD-4594-9135-D2A97C994B64}">
      <dgm:prSet/>
      <dgm:spPr/>
      <dgm:t>
        <a:bodyPr/>
        <a:lstStyle/>
        <a:p>
          <a:endParaRPr lang="es-MX"/>
        </a:p>
      </dgm:t>
    </dgm:pt>
    <dgm:pt modelId="{C6ABBB62-5213-45D0-889D-F0C19DA3ACC1}">
      <dgm:prSet custT="1"/>
      <dgm:spPr/>
      <dgm:t>
        <a:bodyPr/>
        <a:lstStyle/>
        <a:p>
          <a:r>
            <a:rPr lang="es-MX" sz="1800" b="0" smtClean="0"/>
            <a:t>Estructuras básicas de datos</a:t>
          </a:r>
          <a:endParaRPr lang="es-MX" sz="1800" b="0" dirty="0"/>
        </a:p>
      </dgm:t>
    </dgm:pt>
    <dgm:pt modelId="{87D011FB-C937-4B71-B29D-3A98AF5438A6}" type="parTrans" cxnId="{472DF4CE-C256-46AF-B5D7-F5C593D517A4}">
      <dgm:prSet/>
      <dgm:spPr/>
      <dgm:t>
        <a:bodyPr/>
        <a:lstStyle/>
        <a:p>
          <a:endParaRPr lang="es-MX"/>
        </a:p>
      </dgm:t>
    </dgm:pt>
    <dgm:pt modelId="{71A9D9D4-D349-4602-9463-27EB09D3843E}" type="sibTrans" cxnId="{472DF4CE-C256-46AF-B5D7-F5C593D517A4}">
      <dgm:prSet/>
      <dgm:spPr/>
      <dgm:t>
        <a:bodyPr/>
        <a:lstStyle/>
        <a:p>
          <a:endParaRPr lang="es-MX"/>
        </a:p>
      </dgm:t>
    </dgm:pt>
    <dgm:pt modelId="{3C861ADE-CDBF-4101-88F6-5280D32D8936}">
      <dgm:prSet custT="1"/>
      <dgm:spPr/>
      <dgm:t>
        <a:bodyPr/>
        <a:lstStyle/>
        <a:p>
          <a:r>
            <a:rPr lang="es-MX" sz="1800" b="0" smtClean="0"/>
            <a:t>Programación en Matlab</a:t>
          </a:r>
          <a:endParaRPr lang="es-MX" sz="1800" b="0" dirty="0"/>
        </a:p>
      </dgm:t>
    </dgm:pt>
    <dgm:pt modelId="{991DC421-F582-45C0-BF99-F5168A8808BF}" type="parTrans" cxnId="{C8CD0954-E66D-4316-AD07-821C9D0DB95E}">
      <dgm:prSet/>
      <dgm:spPr/>
      <dgm:t>
        <a:bodyPr/>
        <a:lstStyle/>
        <a:p>
          <a:endParaRPr lang="es-MX"/>
        </a:p>
      </dgm:t>
    </dgm:pt>
    <dgm:pt modelId="{14DAF56B-4EA2-4962-AA8E-0FBD4FAB7B06}" type="sibTrans" cxnId="{C8CD0954-E66D-4316-AD07-821C9D0DB95E}">
      <dgm:prSet/>
      <dgm:spPr/>
      <dgm:t>
        <a:bodyPr/>
        <a:lstStyle/>
        <a:p>
          <a:endParaRPr lang="es-MX"/>
        </a:p>
      </dgm:t>
    </dgm:pt>
    <dgm:pt modelId="{9B76596B-5CB0-4F04-AC2B-44FE345A8B4B}">
      <dgm:prSet custT="1"/>
      <dgm:spPr/>
      <dgm:t>
        <a:bodyPr/>
        <a:lstStyle/>
        <a:p>
          <a:r>
            <a:rPr lang="es-MX" sz="1800" b="0" smtClean="0"/>
            <a:t>Representaciones gráficas</a:t>
          </a:r>
          <a:endParaRPr lang="es-MX" sz="1800" b="0" dirty="0"/>
        </a:p>
      </dgm:t>
    </dgm:pt>
    <dgm:pt modelId="{E3D5EAF1-D623-4A10-BD58-5A840C3DB8C9}" type="parTrans" cxnId="{FC7AC4F2-7647-422F-9079-847F01FF4C26}">
      <dgm:prSet/>
      <dgm:spPr/>
      <dgm:t>
        <a:bodyPr/>
        <a:lstStyle/>
        <a:p>
          <a:endParaRPr lang="es-MX"/>
        </a:p>
      </dgm:t>
    </dgm:pt>
    <dgm:pt modelId="{7636A7B3-B044-4BBF-BCD6-C34DAECA848B}" type="sibTrans" cxnId="{FC7AC4F2-7647-422F-9079-847F01FF4C26}">
      <dgm:prSet/>
      <dgm:spPr/>
      <dgm:t>
        <a:bodyPr/>
        <a:lstStyle/>
        <a:p>
          <a:endParaRPr lang="es-MX"/>
        </a:p>
      </dgm:t>
    </dgm:pt>
    <dgm:pt modelId="{0FF4E668-73D6-49AD-8CED-4E02AFFF1962}">
      <dgm:prSet custT="1"/>
      <dgm:spPr/>
      <dgm:t>
        <a:bodyPr/>
        <a:lstStyle/>
        <a:p>
          <a:r>
            <a:rPr lang="es-ES" sz="1800" b="0" smtClean="0"/>
            <a:t>Desarrollo de aplicaciones con Matlab</a:t>
          </a:r>
          <a:endParaRPr lang="es-MX" sz="1800" b="0" dirty="0"/>
        </a:p>
      </dgm:t>
    </dgm:pt>
    <dgm:pt modelId="{242E6ACB-E5F2-424A-BE7C-9DEE6C364B7D}" type="parTrans" cxnId="{F5EE687F-617A-4AB6-B5C7-A5CBC483259A}">
      <dgm:prSet/>
      <dgm:spPr/>
      <dgm:t>
        <a:bodyPr/>
        <a:lstStyle/>
        <a:p>
          <a:endParaRPr lang="es-MX"/>
        </a:p>
      </dgm:t>
    </dgm:pt>
    <dgm:pt modelId="{D2C2607D-E243-438E-A3C5-82208C8F7BA2}" type="sibTrans" cxnId="{F5EE687F-617A-4AB6-B5C7-A5CBC483259A}">
      <dgm:prSet/>
      <dgm:spPr/>
      <dgm:t>
        <a:bodyPr/>
        <a:lstStyle/>
        <a:p>
          <a:endParaRPr lang="es-MX"/>
        </a:p>
      </dgm:t>
    </dgm:pt>
    <dgm:pt modelId="{E780A1FF-63AF-4640-9B1C-B3FAF85DCBC0}">
      <dgm:prSet phldrT="[Texto]" custT="1"/>
      <dgm:spPr/>
      <dgm:t>
        <a:bodyPr/>
        <a:lstStyle/>
        <a:p>
          <a:r>
            <a:rPr lang="es-MX" sz="1800" smtClean="0"/>
            <a:t>Programación con Matlab</a:t>
          </a:r>
          <a:endParaRPr lang="es-MX" sz="1800" dirty="0"/>
        </a:p>
      </dgm:t>
    </dgm:pt>
    <dgm:pt modelId="{2E2EEECF-02C8-436B-960D-47EAA1407416}" type="parTrans" cxnId="{AF595CDB-B731-4069-94AA-5FFDE7C69736}">
      <dgm:prSet/>
      <dgm:spPr/>
      <dgm:t>
        <a:bodyPr/>
        <a:lstStyle/>
        <a:p>
          <a:endParaRPr lang="es-MX"/>
        </a:p>
      </dgm:t>
    </dgm:pt>
    <dgm:pt modelId="{1C418DDD-87DD-4339-80FD-A3E90737CDF4}" type="sibTrans" cxnId="{AF595CDB-B731-4069-94AA-5FFDE7C69736}">
      <dgm:prSet/>
      <dgm:spPr/>
      <dgm:t>
        <a:bodyPr/>
        <a:lstStyle/>
        <a:p>
          <a:endParaRPr lang="es-MX"/>
        </a:p>
      </dgm:t>
    </dgm:pt>
    <dgm:pt modelId="{353D5AEC-D8BA-4FF2-A758-35838455E2A3}" type="pres">
      <dgm:prSet presAssocID="{06690611-DF46-409A-8974-4D0E2D692254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FAFFFE07-CB67-4D51-98E0-ED59C7CDF287}" type="pres">
      <dgm:prSet presAssocID="{06690611-DF46-409A-8974-4D0E2D692254}" presName="hierFlow" presStyleCnt="0"/>
      <dgm:spPr/>
    </dgm:pt>
    <dgm:pt modelId="{74CE1795-5515-4A76-B3CE-6DF457C5D080}" type="pres">
      <dgm:prSet presAssocID="{06690611-DF46-409A-8974-4D0E2D692254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928F4B62-0602-44C5-ACA0-870D28A760C2}" type="pres">
      <dgm:prSet presAssocID="{E780A1FF-63AF-4640-9B1C-B3FAF85DCBC0}" presName="Name17" presStyleCnt="0"/>
      <dgm:spPr/>
    </dgm:pt>
    <dgm:pt modelId="{5C9176DD-F8FA-4F91-AD6B-FC0FEB586027}" type="pres">
      <dgm:prSet presAssocID="{E780A1FF-63AF-4640-9B1C-B3FAF85DCBC0}" presName="level1Shape" presStyleLbl="node0" presStyleIdx="0" presStyleCnt="1">
        <dgm:presLayoutVars>
          <dgm:chPref val="3"/>
        </dgm:presLayoutVars>
      </dgm:prSet>
      <dgm:spPr/>
    </dgm:pt>
    <dgm:pt modelId="{05C9EC01-F04F-4EAC-A99B-6DD2C2D3BB37}" type="pres">
      <dgm:prSet presAssocID="{E780A1FF-63AF-4640-9B1C-B3FAF85DCBC0}" presName="hierChild2" presStyleCnt="0"/>
      <dgm:spPr/>
    </dgm:pt>
    <dgm:pt modelId="{290AFA67-28CE-4C1A-AFFC-EC682614553F}" type="pres">
      <dgm:prSet presAssocID="{94485BD4-853A-42E6-A7C4-F966E6E16239}" presName="Name25" presStyleLbl="parChTrans1D2" presStyleIdx="0" presStyleCnt="6"/>
      <dgm:spPr/>
    </dgm:pt>
    <dgm:pt modelId="{8CC2094C-384D-4FE8-878B-30BBBC79DDFF}" type="pres">
      <dgm:prSet presAssocID="{94485BD4-853A-42E6-A7C4-F966E6E16239}" presName="connTx" presStyleLbl="parChTrans1D2" presStyleIdx="0" presStyleCnt="6"/>
      <dgm:spPr/>
    </dgm:pt>
    <dgm:pt modelId="{EF576D53-0734-4816-A480-3369AD004360}" type="pres">
      <dgm:prSet presAssocID="{00235FBD-4646-4CC9-9549-796B50F2478B}" presName="Name30" presStyleCnt="0"/>
      <dgm:spPr/>
    </dgm:pt>
    <dgm:pt modelId="{DDAE63E4-B5AB-492F-82F5-60741096BAC6}" type="pres">
      <dgm:prSet presAssocID="{00235FBD-4646-4CC9-9549-796B50F2478B}" presName="level2Shape" presStyleLbl="node2" presStyleIdx="0" presStyleCnt="6" custScaleX="151409"/>
      <dgm:spPr/>
    </dgm:pt>
    <dgm:pt modelId="{CF699EEA-953A-4EFA-91CD-E8AF8239DEE8}" type="pres">
      <dgm:prSet presAssocID="{00235FBD-4646-4CC9-9549-796B50F2478B}" presName="hierChild3" presStyleCnt="0"/>
      <dgm:spPr/>
    </dgm:pt>
    <dgm:pt modelId="{04AEAC82-1169-4F51-9256-ABCFB44BF130}" type="pres">
      <dgm:prSet presAssocID="{E11B706A-4C59-45EC-996C-1A1532E9B7BD}" presName="Name25" presStyleLbl="parChTrans1D2" presStyleIdx="1" presStyleCnt="6"/>
      <dgm:spPr/>
    </dgm:pt>
    <dgm:pt modelId="{B777F308-28F0-4A2C-B53F-983B8CC9330B}" type="pres">
      <dgm:prSet presAssocID="{E11B706A-4C59-45EC-996C-1A1532E9B7BD}" presName="connTx" presStyleLbl="parChTrans1D2" presStyleIdx="1" presStyleCnt="6"/>
      <dgm:spPr/>
    </dgm:pt>
    <dgm:pt modelId="{61DE5145-59CA-465B-AC12-715EE7A8ACE0}" type="pres">
      <dgm:prSet presAssocID="{562C7341-A1F1-4954-B603-425277DCBE3D}" presName="Name30" presStyleCnt="0"/>
      <dgm:spPr/>
    </dgm:pt>
    <dgm:pt modelId="{C2E99AED-43D0-49D6-B0FB-758D94B9419E}" type="pres">
      <dgm:prSet presAssocID="{562C7341-A1F1-4954-B603-425277DCBE3D}" presName="level2Shape" presStyleLbl="node2" presStyleIdx="1" presStyleCnt="6" custScaleX="149618"/>
      <dgm:spPr/>
    </dgm:pt>
    <dgm:pt modelId="{AC85E9C9-C973-41A0-B038-E2C45413488C}" type="pres">
      <dgm:prSet presAssocID="{562C7341-A1F1-4954-B603-425277DCBE3D}" presName="hierChild3" presStyleCnt="0"/>
      <dgm:spPr/>
    </dgm:pt>
    <dgm:pt modelId="{E94B7038-2533-4DD1-9DF6-899746AEA5DD}" type="pres">
      <dgm:prSet presAssocID="{87D011FB-C937-4B71-B29D-3A98AF5438A6}" presName="Name25" presStyleLbl="parChTrans1D2" presStyleIdx="2" presStyleCnt="6"/>
      <dgm:spPr/>
    </dgm:pt>
    <dgm:pt modelId="{6EEE3AB1-CBF1-47FF-8D6A-13E97EC90004}" type="pres">
      <dgm:prSet presAssocID="{87D011FB-C937-4B71-B29D-3A98AF5438A6}" presName="connTx" presStyleLbl="parChTrans1D2" presStyleIdx="2" presStyleCnt="6"/>
      <dgm:spPr/>
    </dgm:pt>
    <dgm:pt modelId="{F282715C-9D18-4B44-9FF0-316BFE98D9BF}" type="pres">
      <dgm:prSet presAssocID="{C6ABBB62-5213-45D0-889D-F0C19DA3ACC1}" presName="Name30" presStyleCnt="0"/>
      <dgm:spPr/>
    </dgm:pt>
    <dgm:pt modelId="{BF83FD6B-5EB2-4FD8-9A2B-CF6D0E58B8BE}" type="pres">
      <dgm:prSet presAssocID="{C6ABBB62-5213-45D0-889D-F0C19DA3ACC1}" presName="level2Shape" presStyleLbl="node2" presStyleIdx="2" presStyleCnt="6" custScaleX="151409"/>
      <dgm:spPr/>
    </dgm:pt>
    <dgm:pt modelId="{3825F95C-59E8-4AEB-BFD1-37362D596D9D}" type="pres">
      <dgm:prSet presAssocID="{C6ABBB62-5213-45D0-889D-F0C19DA3ACC1}" presName="hierChild3" presStyleCnt="0"/>
      <dgm:spPr/>
    </dgm:pt>
    <dgm:pt modelId="{36AEA7EE-0E28-473D-9E99-4039079AE3ED}" type="pres">
      <dgm:prSet presAssocID="{991DC421-F582-45C0-BF99-F5168A8808BF}" presName="Name25" presStyleLbl="parChTrans1D2" presStyleIdx="3" presStyleCnt="6"/>
      <dgm:spPr/>
    </dgm:pt>
    <dgm:pt modelId="{061E2553-4357-4F8D-8C02-C2903904A073}" type="pres">
      <dgm:prSet presAssocID="{991DC421-F582-45C0-BF99-F5168A8808BF}" presName="connTx" presStyleLbl="parChTrans1D2" presStyleIdx="3" presStyleCnt="6"/>
      <dgm:spPr/>
    </dgm:pt>
    <dgm:pt modelId="{78C595A3-D4ED-4B74-9FEB-EFA30E930ADF}" type="pres">
      <dgm:prSet presAssocID="{3C861ADE-CDBF-4101-88F6-5280D32D8936}" presName="Name30" presStyleCnt="0"/>
      <dgm:spPr/>
    </dgm:pt>
    <dgm:pt modelId="{6224B05C-37F9-4325-8F6A-C4FFC7D04C96}" type="pres">
      <dgm:prSet presAssocID="{3C861ADE-CDBF-4101-88F6-5280D32D8936}" presName="level2Shape" presStyleLbl="node2" presStyleIdx="3" presStyleCnt="6" custScaleX="144304"/>
      <dgm:spPr/>
    </dgm:pt>
    <dgm:pt modelId="{35E8C70B-A37B-4724-BBA6-588C2BC92DB5}" type="pres">
      <dgm:prSet presAssocID="{3C861ADE-CDBF-4101-88F6-5280D32D8936}" presName="hierChild3" presStyleCnt="0"/>
      <dgm:spPr/>
    </dgm:pt>
    <dgm:pt modelId="{4DA865DE-0BB3-4EB5-A243-B783555FB4A3}" type="pres">
      <dgm:prSet presAssocID="{E3D5EAF1-D623-4A10-BD58-5A840C3DB8C9}" presName="Name25" presStyleLbl="parChTrans1D2" presStyleIdx="4" presStyleCnt="6"/>
      <dgm:spPr/>
    </dgm:pt>
    <dgm:pt modelId="{44484729-0E7B-4DD5-9E73-8D2605A0F07A}" type="pres">
      <dgm:prSet presAssocID="{E3D5EAF1-D623-4A10-BD58-5A840C3DB8C9}" presName="connTx" presStyleLbl="parChTrans1D2" presStyleIdx="4" presStyleCnt="6"/>
      <dgm:spPr/>
    </dgm:pt>
    <dgm:pt modelId="{E16CDC63-3EDF-407E-82DA-62E024714918}" type="pres">
      <dgm:prSet presAssocID="{9B76596B-5CB0-4F04-AC2B-44FE345A8B4B}" presName="Name30" presStyleCnt="0"/>
      <dgm:spPr/>
    </dgm:pt>
    <dgm:pt modelId="{D6218DC0-F9EE-4088-9233-9BBE7ABF276B}" type="pres">
      <dgm:prSet presAssocID="{9B76596B-5CB0-4F04-AC2B-44FE345A8B4B}" presName="level2Shape" presStyleLbl="node2" presStyleIdx="4" presStyleCnt="6" custScaleX="144304"/>
      <dgm:spPr/>
    </dgm:pt>
    <dgm:pt modelId="{1131AB6F-05E9-41EA-80FF-6DD11F941E0F}" type="pres">
      <dgm:prSet presAssocID="{9B76596B-5CB0-4F04-AC2B-44FE345A8B4B}" presName="hierChild3" presStyleCnt="0"/>
      <dgm:spPr/>
    </dgm:pt>
    <dgm:pt modelId="{A3F1268C-5FE1-4097-AB30-264C38FE882B}" type="pres">
      <dgm:prSet presAssocID="{242E6ACB-E5F2-424A-BE7C-9DEE6C364B7D}" presName="Name25" presStyleLbl="parChTrans1D2" presStyleIdx="5" presStyleCnt="6"/>
      <dgm:spPr/>
    </dgm:pt>
    <dgm:pt modelId="{6D6C0485-9C10-4D50-963D-C04FAD0CA398}" type="pres">
      <dgm:prSet presAssocID="{242E6ACB-E5F2-424A-BE7C-9DEE6C364B7D}" presName="connTx" presStyleLbl="parChTrans1D2" presStyleIdx="5" presStyleCnt="6"/>
      <dgm:spPr/>
    </dgm:pt>
    <dgm:pt modelId="{41A531C8-366E-4B03-A83D-004AB1A03A42}" type="pres">
      <dgm:prSet presAssocID="{0FF4E668-73D6-49AD-8CED-4E02AFFF1962}" presName="Name30" presStyleCnt="0"/>
      <dgm:spPr/>
    </dgm:pt>
    <dgm:pt modelId="{8FED00A2-0F63-48AF-9725-A2581E6EBA0A}" type="pres">
      <dgm:prSet presAssocID="{0FF4E668-73D6-49AD-8CED-4E02AFFF1962}" presName="level2Shape" presStyleLbl="node2" presStyleIdx="5" presStyleCnt="6" custScaleX="188608" custLinFactNeighborX="-3595" custLinFactNeighborY="2350"/>
      <dgm:spPr/>
    </dgm:pt>
    <dgm:pt modelId="{7A1FA3FC-AF50-4036-A18E-807D2C647AB1}" type="pres">
      <dgm:prSet presAssocID="{0FF4E668-73D6-49AD-8CED-4E02AFFF1962}" presName="hierChild3" presStyleCnt="0"/>
      <dgm:spPr/>
    </dgm:pt>
    <dgm:pt modelId="{C5AEC986-FC2E-4E0F-A2EB-6883D15AF758}" type="pres">
      <dgm:prSet presAssocID="{06690611-DF46-409A-8974-4D0E2D692254}" presName="bgShapesFlow" presStyleCnt="0"/>
      <dgm:spPr/>
    </dgm:pt>
  </dgm:ptLst>
  <dgm:cxnLst>
    <dgm:cxn modelId="{FC7AC4F2-7647-422F-9079-847F01FF4C26}" srcId="{E780A1FF-63AF-4640-9B1C-B3FAF85DCBC0}" destId="{9B76596B-5CB0-4F04-AC2B-44FE345A8B4B}" srcOrd="4" destOrd="0" parTransId="{E3D5EAF1-D623-4A10-BD58-5A840C3DB8C9}" sibTransId="{7636A7B3-B044-4BBF-BCD6-C34DAECA848B}"/>
    <dgm:cxn modelId="{5D427D94-44DD-4594-9135-D2A97C994B64}" srcId="{E780A1FF-63AF-4640-9B1C-B3FAF85DCBC0}" destId="{562C7341-A1F1-4954-B603-425277DCBE3D}" srcOrd="1" destOrd="0" parTransId="{E11B706A-4C59-45EC-996C-1A1532E9B7BD}" sibTransId="{348989AA-CD72-405C-842C-F28C2B4D927C}"/>
    <dgm:cxn modelId="{4DBB334A-2E15-4EB0-A4CE-0DD24DE7C94B}" type="presOf" srcId="{991DC421-F582-45C0-BF99-F5168A8808BF}" destId="{061E2553-4357-4F8D-8C02-C2903904A073}" srcOrd="1" destOrd="0" presId="urn:microsoft.com/office/officeart/2005/8/layout/hierarchy5"/>
    <dgm:cxn modelId="{9523148A-8D1C-478B-BF39-5DACE1726378}" type="presOf" srcId="{562C7341-A1F1-4954-B603-425277DCBE3D}" destId="{C2E99AED-43D0-49D6-B0FB-758D94B9419E}" srcOrd="0" destOrd="0" presId="urn:microsoft.com/office/officeart/2005/8/layout/hierarchy5"/>
    <dgm:cxn modelId="{66215811-4EC4-4835-B668-06285AC7ED2A}" type="presOf" srcId="{E11B706A-4C59-45EC-996C-1A1532E9B7BD}" destId="{B777F308-28F0-4A2C-B53F-983B8CC9330B}" srcOrd="1" destOrd="0" presId="urn:microsoft.com/office/officeart/2005/8/layout/hierarchy5"/>
    <dgm:cxn modelId="{5485334F-D930-4079-8D8A-0C8163A4C49B}" type="presOf" srcId="{9B76596B-5CB0-4F04-AC2B-44FE345A8B4B}" destId="{D6218DC0-F9EE-4088-9233-9BBE7ABF276B}" srcOrd="0" destOrd="0" presId="urn:microsoft.com/office/officeart/2005/8/layout/hierarchy5"/>
    <dgm:cxn modelId="{4A112A29-6755-43B9-9B20-3BB03CEC8156}" type="presOf" srcId="{87D011FB-C937-4B71-B29D-3A98AF5438A6}" destId="{6EEE3AB1-CBF1-47FF-8D6A-13E97EC90004}" srcOrd="1" destOrd="0" presId="urn:microsoft.com/office/officeart/2005/8/layout/hierarchy5"/>
    <dgm:cxn modelId="{EDCB5109-AFB3-4F14-A291-3915FE5636F2}" type="presOf" srcId="{E780A1FF-63AF-4640-9B1C-B3FAF85DCBC0}" destId="{5C9176DD-F8FA-4F91-AD6B-FC0FEB586027}" srcOrd="0" destOrd="0" presId="urn:microsoft.com/office/officeart/2005/8/layout/hierarchy5"/>
    <dgm:cxn modelId="{FAF1C9E7-FEFC-43F3-9498-2C251A6C448C}" type="presOf" srcId="{C6ABBB62-5213-45D0-889D-F0C19DA3ACC1}" destId="{BF83FD6B-5EB2-4FD8-9A2B-CF6D0E58B8BE}" srcOrd="0" destOrd="0" presId="urn:microsoft.com/office/officeart/2005/8/layout/hierarchy5"/>
    <dgm:cxn modelId="{083DF72D-F1E2-4AD5-A6D2-509166251A54}" srcId="{E780A1FF-63AF-4640-9B1C-B3FAF85DCBC0}" destId="{00235FBD-4646-4CC9-9549-796B50F2478B}" srcOrd="0" destOrd="0" parTransId="{94485BD4-853A-42E6-A7C4-F966E6E16239}" sibTransId="{83063BC9-8693-41C8-B0B5-996AE5BD1369}"/>
    <dgm:cxn modelId="{472DF4CE-C256-46AF-B5D7-F5C593D517A4}" srcId="{E780A1FF-63AF-4640-9B1C-B3FAF85DCBC0}" destId="{C6ABBB62-5213-45D0-889D-F0C19DA3ACC1}" srcOrd="2" destOrd="0" parTransId="{87D011FB-C937-4B71-B29D-3A98AF5438A6}" sibTransId="{71A9D9D4-D349-4602-9463-27EB09D3843E}"/>
    <dgm:cxn modelId="{AC0CACD3-8BD5-4BCB-B949-1FCD63F8BC29}" type="presOf" srcId="{87D011FB-C937-4B71-B29D-3A98AF5438A6}" destId="{E94B7038-2533-4DD1-9DF6-899746AEA5DD}" srcOrd="0" destOrd="0" presId="urn:microsoft.com/office/officeart/2005/8/layout/hierarchy5"/>
    <dgm:cxn modelId="{15489E5E-8BC9-422B-AED1-783987391E25}" type="presOf" srcId="{242E6ACB-E5F2-424A-BE7C-9DEE6C364B7D}" destId="{A3F1268C-5FE1-4097-AB30-264C38FE882B}" srcOrd="0" destOrd="0" presId="urn:microsoft.com/office/officeart/2005/8/layout/hierarchy5"/>
    <dgm:cxn modelId="{74AEB975-42FD-4B38-A2F8-D32772BBA9D1}" type="presOf" srcId="{E3D5EAF1-D623-4A10-BD58-5A840C3DB8C9}" destId="{44484729-0E7B-4DD5-9E73-8D2605A0F07A}" srcOrd="1" destOrd="0" presId="urn:microsoft.com/office/officeart/2005/8/layout/hierarchy5"/>
    <dgm:cxn modelId="{966E5955-120B-4698-B324-CB943AEE1B5F}" type="presOf" srcId="{00235FBD-4646-4CC9-9549-796B50F2478B}" destId="{DDAE63E4-B5AB-492F-82F5-60741096BAC6}" srcOrd="0" destOrd="0" presId="urn:microsoft.com/office/officeart/2005/8/layout/hierarchy5"/>
    <dgm:cxn modelId="{C8CD0954-E66D-4316-AD07-821C9D0DB95E}" srcId="{E780A1FF-63AF-4640-9B1C-B3FAF85DCBC0}" destId="{3C861ADE-CDBF-4101-88F6-5280D32D8936}" srcOrd="3" destOrd="0" parTransId="{991DC421-F582-45C0-BF99-F5168A8808BF}" sibTransId="{14DAF56B-4EA2-4962-AA8E-0FBD4FAB7B06}"/>
    <dgm:cxn modelId="{AF595CDB-B731-4069-94AA-5FFDE7C69736}" srcId="{06690611-DF46-409A-8974-4D0E2D692254}" destId="{E780A1FF-63AF-4640-9B1C-B3FAF85DCBC0}" srcOrd="0" destOrd="0" parTransId="{2E2EEECF-02C8-436B-960D-47EAA1407416}" sibTransId="{1C418DDD-87DD-4339-80FD-A3E90737CDF4}"/>
    <dgm:cxn modelId="{D873361E-68C5-471F-9115-2A65112DAEC3}" type="presOf" srcId="{E3D5EAF1-D623-4A10-BD58-5A840C3DB8C9}" destId="{4DA865DE-0BB3-4EB5-A243-B783555FB4A3}" srcOrd="0" destOrd="0" presId="urn:microsoft.com/office/officeart/2005/8/layout/hierarchy5"/>
    <dgm:cxn modelId="{356F8C59-87D0-4442-9101-F89CCDFE3538}" type="presOf" srcId="{E11B706A-4C59-45EC-996C-1A1532E9B7BD}" destId="{04AEAC82-1169-4F51-9256-ABCFB44BF130}" srcOrd="0" destOrd="0" presId="urn:microsoft.com/office/officeart/2005/8/layout/hierarchy5"/>
    <dgm:cxn modelId="{C097F7B1-2DED-49C8-BB6D-EFBFD6B910E6}" type="presOf" srcId="{3C861ADE-CDBF-4101-88F6-5280D32D8936}" destId="{6224B05C-37F9-4325-8F6A-C4FFC7D04C96}" srcOrd="0" destOrd="0" presId="urn:microsoft.com/office/officeart/2005/8/layout/hierarchy5"/>
    <dgm:cxn modelId="{5F3EF7DD-43BF-4DCB-9595-F2E716F2F471}" type="presOf" srcId="{94485BD4-853A-42E6-A7C4-F966E6E16239}" destId="{8CC2094C-384D-4FE8-878B-30BBBC79DDFF}" srcOrd="1" destOrd="0" presId="urn:microsoft.com/office/officeart/2005/8/layout/hierarchy5"/>
    <dgm:cxn modelId="{F5EE687F-617A-4AB6-B5C7-A5CBC483259A}" srcId="{E780A1FF-63AF-4640-9B1C-B3FAF85DCBC0}" destId="{0FF4E668-73D6-49AD-8CED-4E02AFFF1962}" srcOrd="5" destOrd="0" parTransId="{242E6ACB-E5F2-424A-BE7C-9DEE6C364B7D}" sibTransId="{D2C2607D-E243-438E-A3C5-82208C8F7BA2}"/>
    <dgm:cxn modelId="{1FB8304C-0BB7-47C5-B8D5-A4987758A552}" type="presOf" srcId="{94485BD4-853A-42E6-A7C4-F966E6E16239}" destId="{290AFA67-28CE-4C1A-AFFC-EC682614553F}" srcOrd="0" destOrd="0" presId="urn:microsoft.com/office/officeart/2005/8/layout/hierarchy5"/>
    <dgm:cxn modelId="{0A81C276-EB41-43B7-AC56-56A18117108B}" type="presOf" srcId="{06690611-DF46-409A-8974-4D0E2D692254}" destId="{353D5AEC-D8BA-4FF2-A758-35838455E2A3}" srcOrd="0" destOrd="0" presId="urn:microsoft.com/office/officeart/2005/8/layout/hierarchy5"/>
    <dgm:cxn modelId="{BEC5142B-58D0-43FE-8157-319D344BCEAF}" type="presOf" srcId="{0FF4E668-73D6-49AD-8CED-4E02AFFF1962}" destId="{8FED00A2-0F63-48AF-9725-A2581E6EBA0A}" srcOrd="0" destOrd="0" presId="urn:microsoft.com/office/officeart/2005/8/layout/hierarchy5"/>
    <dgm:cxn modelId="{A37E25A9-3C93-4E49-BC83-3713D9F7E88B}" type="presOf" srcId="{242E6ACB-E5F2-424A-BE7C-9DEE6C364B7D}" destId="{6D6C0485-9C10-4D50-963D-C04FAD0CA398}" srcOrd="1" destOrd="0" presId="urn:microsoft.com/office/officeart/2005/8/layout/hierarchy5"/>
    <dgm:cxn modelId="{527B93A2-318A-448C-9659-8CAA1B1BD764}" type="presOf" srcId="{991DC421-F582-45C0-BF99-F5168A8808BF}" destId="{36AEA7EE-0E28-473D-9E99-4039079AE3ED}" srcOrd="0" destOrd="0" presId="urn:microsoft.com/office/officeart/2005/8/layout/hierarchy5"/>
    <dgm:cxn modelId="{F73F2A34-3AE4-478D-9997-FAABE25E1F92}" type="presParOf" srcId="{353D5AEC-D8BA-4FF2-A758-35838455E2A3}" destId="{FAFFFE07-CB67-4D51-98E0-ED59C7CDF287}" srcOrd="0" destOrd="0" presId="urn:microsoft.com/office/officeart/2005/8/layout/hierarchy5"/>
    <dgm:cxn modelId="{BA1F4E39-D4C0-4159-8DDC-529B3D18BA5F}" type="presParOf" srcId="{FAFFFE07-CB67-4D51-98E0-ED59C7CDF287}" destId="{74CE1795-5515-4A76-B3CE-6DF457C5D080}" srcOrd="0" destOrd="0" presId="urn:microsoft.com/office/officeart/2005/8/layout/hierarchy5"/>
    <dgm:cxn modelId="{8FE64E84-2237-44C9-BB60-A5C8CC8A9233}" type="presParOf" srcId="{74CE1795-5515-4A76-B3CE-6DF457C5D080}" destId="{928F4B62-0602-44C5-ACA0-870D28A760C2}" srcOrd="0" destOrd="0" presId="urn:microsoft.com/office/officeart/2005/8/layout/hierarchy5"/>
    <dgm:cxn modelId="{F6ED5220-E75A-4BB9-A573-4451645047C8}" type="presParOf" srcId="{928F4B62-0602-44C5-ACA0-870D28A760C2}" destId="{5C9176DD-F8FA-4F91-AD6B-FC0FEB586027}" srcOrd="0" destOrd="0" presId="urn:microsoft.com/office/officeart/2005/8/layout/hierarchy5"/>
    <dgm:cxn modelId="{9D2D16B7-C05D-44F4-AFA1-55D30551C874}" type="presParOf" srcId="{928F4B62-0602-44C5-ACA0-870D28A760C2}" destId="{05C9EC01-F04F-4EAC-A99B-6DD2C2D3BB37}" srcOrd="1" destOrd="0" presId="urn:microsoft.com/office/officeart/2005/8/layout/hierarchy5"/>
    <dgm:cxn modelId="{720D9522-2446-4FDC-8025-B02799C9E7E8}" type="presParOf" srcId="{05C9EC01-F04F-4EAC-A99B-6DD2C2D3BB37}" destId="{290AFA67-28CE-4C1A-AFFC-EC682614553F}" srcOrd="0" destOrd="0" presId="urn:microsoft.com/office/officeart/2005/8/layout/hierarchy5"/>
    <dgm:cxn modelId="{7C7A5FC1-EE60-483A-873E-D3B2D56136EC}" type="presParOf" srcId="{290AFA67-28CE-4C1A-AFFC-EC682614553F}" destId="{8CC2094C-384D-4FE8-878B-30BBBC79DDFF}" srcOrd="0" destOrd="0" presId="urn:microsoft.com/office/officeart/2005/8/layout/hierarchy5"/>
    <dgm:cxn modelId="{092B9535-57C3-440D-B04C-E8BDD9730CA3}" type="presParOf" srcId="{05C9EC01-F04F-4EAC-A99B-6DD2C2D3BB37}" destId="{EF576D53-0734-4816-A480-3369AD004360}" srcOrd="1" destOrd="0" presId="urn:microsoft.com/office/officeart/2005/8/layout/hierarchy5"/>
    <dgm:cxn modelId="{6B9221A9-CEC0-4099-B9FF-A11555B04062}" type="presParOf" srcId="{EF576D53-0734-4816-A480-3369AD004360}" destId="{DDAE63E4-B5AB-492F-82F5-60741096BAC6}" srcOrd="0" destOrd="0" presId="urn:microsoft.com/office/officeart/2005/8/layout/hierarchy5"/>
    <dgm:cxn modelId="{F96456D9-6433-4A74-A20E-277706E443D3}" type="presParOf" srcId="{EF576D53-0734-4816-A480-3369AD004360}" destId="{CF699EEA-953A-4EFA-91CD-E8AF8239DEE8}" srcOrd="1" destOrd="0" presId="urn:microsoft.com/office/officeart/2005/8/layout/hierarchy5"/>
    <dgm:cxn modelId="{D8B02713-6228-4EDA-B753-8AACB53C32FF}" type="presParOf" srcId="{05C9EC01-F04F-4EAC-A99B-6DD2C2D3BB37}" destId="{04AEAC82-1169-4F51-9256-ABCFB44BF130}" srcOrd="2" destOrd="0" presId="urn:microsoft.com/office/officeart/2005/8/layout/hierarchy5"/>
    <dgm:cxn modelId="{0F810076-6A39-416D-B302-BB6141C196E3}" type="presParOf" srcId="{04AEAC82-1169-4F51-9256-ABCFB44BF130}" destId="{B777F308-28F0-4A2C-B53F-983B8CC9330B}" srcOrd="0" destOrd="0" presId="urn:microsoft.com/office/officeart/2005/8/layout/hierarchy5"/>
    <dgm:cxn modelId="{733108E0-ECA6-4CD6-9E94-B93048F769AE}" type="presParOf" srcId="{05C9EC01-F04F-4EAC-A99B-6DD2C2D3BB37}" destId="{61DE5145-59CA-465B-AC12-715EE7A8ACE0}" srcOrd="3" destOrd="0" presId="urn:microsoft.com/office/officeart/2005/8/layout/hierarchy5"/>
    <dgm:cxn modelId="{EBA94F22-40F0-4DD3-A7D3-0895152FBB70}" type="presParOf" srcId="{61DE5145-59CA-465B-AC12-715EE7A8ACE0}" destId="{C2E99AED-43D0-49D6-B0FB-758D94B9419E}" srcOrd="0" destOrd="0" presId="urn:microsoft.com/office/officeart/2005/8/layout/hierarchy5"/>
    <dgm:cxn modelId="{586E4C38-8AD1-4B22-9BD9-2F450A88654C}" type="presParOf" srcId="{61DE5145-59CA-465B-AC12-715EE7A8ACE0}" destId="{AC85E9C9-C973-41A0-B038-E2C45413488C}" srcOrd="1" destOrd="0" presId="urn:microsoft.com/office/officeart/2005/8/layout/hierarchy5"/>
    <dgm:cxn modelId="{D8FE4A8B-4CAA-4F15-9FCC-584D3EFF9D52}" type="presParOf" srcId="{05C9EC01-F04F-4EAC-A99B-6DD2C2D3BB37}" destId="{E94B7038-2533-4DD1-9DF6-899746AEA5DD}" srcOrd="4" destOrd="0" presId="urn:microsoft.com/office/officeart/2005/8/layout/hierarchy5"/>
    <dgm:cxn modelId="{DAE40175-C2BA-45C2-AB05-597AC6F704D7}" type="presParOf" srcId="{E94B7038-2533-4DD1-9DF6-899746AEA5DD}" destId="{6EEE3AB1-CBF1-47FF-8D6A-13E97EC90004}" srcOrd="0" destOrd="0" presId="urn:microsoft.com/office/officeart/2005/8/layout/hierarchy5"/>
    <dgm:cxn modelId="{E1C8024D-9780-4CA7-A1A6-6227AD7E69E6}" type="presParOf" srcId="{05C9EC01-F04F-4EAC-A99B-6DD2C2D3BB37}" destId="{F282715C-9D18-4B44-9FF0-316BFE98D9BF}" srcOrd="5" destOrd="0" presId="urn:microsoft.com/office/officeart/2005/8/layout/hierarchy5"/>
    <dgm:cxn modelId="{3F0C4567-CFE0-48BA-BDC7-59EFFD9B9A85}" type="presParOf" srcId="{F282715C-9D18-4B44-9FF0-316BFE98D9BF}" destId="{BF83FD6B-5EB2-4FD8-9A2B-CF6D0E58B8BE}" srcOrd="0" destOrd="0" presId="urn:microsoft.com/office/officeart/2005/8/layout/hierarchy5"/>
    <dgm:cxn modelId="{73E9DC3F-85F5-407B-8860-1D5175629B79}" type="presParOf" srcId="{F282715C-9D18-4B44-9FF0-316BFE98D9BF}" destId="{3825F95C-59E8-4AEB-BFD1-37362D596D9D}" srcOrd="1" destOrd="0" presId="urn:microsoft.com/office/officeart/2005/8/layout/hierarchy5"/>
    <dgm:cxn modelId="{C0044068-82C7-4A30-8D32-25D7DD080377}" type="presParOf" srcId="{05C9EC01-F04F-4EAC-A99B-6DD2C2D3BB37}" destId="{36AEA7EE-0E28-473D-9E99-4039079AE3ED}" srcOrd="6" destOrd="0" presId="urn:microsoft.com/office/officeart/2005/8/layout/hierarchy5"/>
    <dgm:cxn modelId="{89296B19-4BA8-443A-9130-C5F11C6CD5CF}" type="presParOf" srcId="{36AEA7EE-0E28-473D-9E99-4039079AE3ED}" destId="{061E2553-4357-4F8D-8C02-C2903904A073}" srcOrd="0" destOrd="0" presId="urn:microsoft.com/office/officeart/2005/8/layout/hierarchy5"/>
    <dgm:cxn modelId="{0E164F27-C265-4D5C-9271-FFF71390A1FE}" type="presParOf" srcId="{05C9EC01-F04F-4EAC-A99B-6DD2C2D3BB37}" destId="{78C595A3-D4ED-4B74-9FEB-EFA30E930ADF}" srcOrd="7" destOrd="0" presId="urn:microsoft.com/office/officeart/2005/8/layout/hierarchy5"/>
    <dgm:cxn modelId="{9AE83605-C980-45B2-9C5B-F7A6F016686A}" type="presParOf" srcId="{78C595A3-D4ED-4B74-9FEB-EFA30E930ADF}" destId="{6224B05C-37F9-4325-8F6A-C4FFC7D04C96}" srcOrd="0" destOrd="0" presId="urn:microsoft.com/office/officeart/2005/8/layout/hierarchy5"/>
    <dgm:cxn modelId="{44957D49-D21E-47F8-AC7A-6019BF65D886}" type="presParOf" srcId="{78C595A3-D4ED-4B74-9FEB-EFA30E930ADF}" destId="{35E8C70B-A37B-4724-BBA6-588C2BC92DB5}" srcOrd="1" destOrd="0" presId="urn:microsoft.com/office/officeart/2005/8/layout/hierarchy5"/>
    <dgm:cxn modelId="{0E74442A-BDA4-48E6-B730-83D6714BB921}" type="presParOf" srcId="{05C9EC01-F04F-4EAC-A99B-6DD2C2D3BB37}" destId="{4DA865DE-0BB3-4EB5-A243-B783555FB4A3}" srcOrd="8" destOrd="0" presId="urn:microsoft.com/office/officeart/2005/8/layout/hierarchy5"/>
    <dgm:cxn modelId="{2B4D3805-E53A-4981-82FB-989BC9CF4B50}" type="presParOf" srcId="{4DA865DE-0BB3-4EB5-A243-B783555FB4A3}" destId="{44484729-0E7B-4DD5-9E73-8D2605A0F07A}" srcOrd="0" destOrd="0" presId="urn:microsoft.com/office/officeart/2005/8/layout/hierarchy5"/>
    <dgm:cxn modelId="{D83CF24C-212D-4866-B22B-A62A9B3FC8CF}" type="presParOf" srcId="{05C9EC01-F04F-4EAC-A99B-6DD2C2D3BB37}" destId="{E16CDC63-3EDF-407E-82DA-62E024714918}" srcOrd="9" destOrd="0" presId="urn:microsoft.com/office/officeart/2005/8/layout/hierarchy5"/>
    <dgm:cxn modelId="{4FA61952-8CBC-4548-8D3B-851B449413EC}" type="presParOf" srcId="{E16CDC63-3EDF-407E-82DA-62E024714918}" destId="{D6218DC0-F9EE-4088-9233-9BBE7ABF276B}" srcOrd="0" destOrd="0" presId="urn:microsoft.com/office/officeart/2005/8/layout/hierarchy5"/>
    <dgm:cxn modelId="{2068DB24-5450-41B3-A8B6-6AB75CB1E0D5}" type="presParOf" srcId="{E16CDC63-3EDF-407E-82DA-62E024714918}" destId="{1131AB6F-05E9-41EA-80FF-6DD11F941E0F}" srcOrd="1" destOrd="0" presId="urn:microsoft.com/office/officeart/2005/8/layout/hierarchy5"/>
    <dgm:cxn modelId="{C926EB18-170A-4EB8-AC0C-8840A8CA0DF5}" type="presParOf" srcId="{05C9EC01-F04F-4EAC-A99B-6DD2C2D3BB37}" destId="{A3F1268C-5FE1-4097-AB30-264C38FE882B}" srcOrd="10" destOrd="0" presId="urn:microsoft.com/office/officeart/2005/8/layout/hierarchy5"/>
    <dgm:cxn modelId="{5203FF3E-40A5-49A4-80F5-17AAF08AA384}" type="presParOf" srcId="{A3F1268C-5FE1-4097-AB30-264C38FE882B}" destId="{6D6C0485-9C10-4D50-963D-C04FAD0CA398}" srcOrd="0" destOrd="0" presId="urn:microsoft.com/office/officeart/2005/8/layout/hierarchy5"/>
    <dgm:cxn modelId="{5DA6BD6F-A57F-49AC-8239-0D610690E650}" type="presParOf" srcId="{05C9EC01-F04F-4EAC-A99B-6DD2C2D3BB37}" destId="{41A531C8-366E-4B03-A83D-004AB1A03A42}" srcOrd="11" destOrd="0" presId="urn:microsoft.com/office/officeart/2005/8/layout/hierarchy5"/>
    <dgm:cxn modelId="{2AC3446B-9B7E-4697-936F-70267328FA3C}" type="presParOf" srcId="{41A531C8-366E-4B03-A83D-004AB1A03A42}" destId="{8FED00A2-0F63-48AF-9725-A2581E6EBA0A}" srcOrd="0" destOrd="0" presId="urn:microsoft.com/office/officeart/2005/8/layout/hierarchy5"/>
    <dgm:cxn modelId="{A3F6A453-2892-4ECB-B127-DBDF7151D232}" type="presParOf" srcId="{41A531C8-366E-4B03-A83D-004AB1A03A42}" destId="{7A1FA3FC-AF50-4036-A18E-807D2C647AB1}" srcOrd="1" destOrd="0" presId="urn:microsoft.com/office/officeart/2005/8/layout/hierarchy5"/>
    <dgm:cxn modelId="{1CFC1E4C-7595-413D-A451-ACF9580710AC}" type="presParOf" srcId="{353D5AEC-D8BA-4FF2-A758-35838455E2A3}" destId="{C5AEC986-FC2E-4E0F-A2EB-6883D15AF758}" srcOrd="1" destOrd="0" presId="urn:microsoft.com/office/officeart/2005/8/layout/hierarchy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F4108AB-FA1B-4829-B78F-6CED57540B02}" type="doc">
      <dgm:prSet loTypeId="urn:microsoft.com/office/officeart/2005/8/layout/vList5" loCatId="list" qsTypeId="urn:microsoft.com/office/officeart/2005/8/quickstyle/simple4" qsCatId="simple" csTypeId="urn:microsoft.com/office/officeart/2005/8/colors/accent1_5" csCatId="accent1" phldr="1"/>
      <dgm:spPr/>
      <dgm:t>
        <a:bodyPr/>
        <a:lstStyle/>
        <a:p>
          <a:endParaRPr lang="es-MX"/>
        </a:p>
      </dgm:t>
    </dgm:pt>
    <dgm:pt modelId="{369DA745-CE93-4484-BF1A-F0AC46C07C20}">
      <dgm:prSet phldrT="[Texto]"/>
      <dgm:spPr/>
      <dgm:t>
        <a:bodyPr/>
        <a:lstStyle/>
        <a:p>
          <a:r>
            <a:rPr lang="es-ES" b="1" dirty="0" smtClean="0"/>
            <a:t>Matrices</a:t>
          </a:r>
          <a:endParaRPr lang="es-MX" dirty="0"/>
        </a:p>
      </dgm:t>
    </dgm:pt>
    <dgm:pt modelId="{6A52038E-3304-4EFA-93E9-23C8DA63828F}" type="parTrans" cxnId="{5987B8E3-0D99-420C-B4A1-F24A75438AA8}">
      <dgm:prSet/>
      <dgm:spPr/>
      <dgm:t>
        <a:bodyPr/>
        <a:lstStyle/>
        <a:p>
          <a:endParaRPr lang="es-MX"/>
        </a:p>
      </dgm:t>
    </dgm:pt>
    <dgm:pt modelId="{05DFEEF9-B486-41F5-AD18-957F51FE2656}" type="sibTrans" cxnId="{5987B8E3-0D99-420C-B4A1-F24A75438AA8}">
      <dgm:prSet/>
      <dgm:spPr/>
      <dgm:t>
        <a:bodyPr/>
        <a:lstStyle/>
        <a:p>
          <a:endParaRPr lang="es-MX"/>
        </a:p>
      </dgm:t>
    </dgm:pt>
    <dgm:pt modelId="{F1D75F48-AB23-4472-A0EC-679377BF323D}">
      <dgm:prSet/>
      <dgm:spPr/>
      <dgm:t>
        <a:bodyPr/>
        <a:lstStyle/>
        <a:p>
          <a:r>
            <a:rPr lang="es-ES" dirty="0" smtClean="0"/>
            <a:t>Acceso a los elementos de una matriz</a:t>
          </a:r>
          <a:endParaRPr lang="es-MX" dirty="0"/>
        </a:p>
      </dgm:t>
    </dgm:pt>
    <dgm:pt modelId="{1A96A84C-749B-409E-A1E0-FA6B15F202EE}" type="parTrans" cxnId="{F41F598D-EAF0-492A-A58F-206930055781}">
      <dgm:prSet/>
      <dgm:spPr/>
      <dgm:t>
        <a:bodyPr/>
        <a:lstStyle/>
        <a:p>
          <a:endParaRPr lang="es-MX"/>
        </a:p>
      </dgm:t>
    </dgm:pt>
    <dgm:pt modelId="{7C726D35-0D6D-4A36-92D5-2BA230B9CABD}" type="sibTrans" cxnId="{F41F598D-EAF0-492A-A58F-206930055781}">
      <dgm:prSet/>
      <dgm:spPr/>
      <dgm:t>
        <a:bodyPr/>
        <a:lstStyle/>
        <a:p>
          <a:endParaRPr lang="es-MX"/>
        </a:p>
      </dgm:t>
    </dgm:pt>
    <dgm:pt modelId="{7541B3CD-53B5-45DC-85DB-9D79F612E54A}">
      <dgm:prSet/>
      <dgm:spPr/>
      <dgm:t>
        <a:bodyPr/>
        <a:lstStyle/>
        <a:p>
          <a:r>
            <a:rPr lang="es-ES" dirty="0" smtClean="0"/>
            <a:t>Uso de operadores</a:t>
          </a:r>
          <a:endParaRPr lang="es-MX" dirty="0"/>
        </a:p>
      </dgm:t>
    </dgm:pt>
    <dgm:pt modelId="{83C316A8-EF7A-420E-89A2-0B30130AB0F1}" type="parTrans" cxnId="{480016A9-DFD1-4EBB-B8AD-2F2B40C556ED}">
      <dgm:prSet/>
      <dgm:spPr/>
      <dgm:t>
        <a:bodyPr/>
        <a:lstStyle/>
        <a:p>
          <a:endParaRPr lang="es-MX"/>
        </a:p>
      </dgm:t>
    </dgm:pt>
    <dgm:pt modelId="{500976F2-D16F-480B-9E45-9739AF4A3AF2}" type="sibTrans" cxnId="{480016A9-DFD1-4EBB-B8AD-2F2B40C556ED}">
      <dgm:prSet/>
      <dgm:spPr/>
      <dgm:t>
        <a:bodyPr/>
        <a:lstStyle/>
        <a:p>
          <a:endParaRPr lang="es-MX"/>
        </a:p>
      </dgm:t>
    </dgm:pt>
    <dgm:pt modelId="{906D6426-A3C7-4CC9-A042-78D2B33B0981}">
      <dgm:prSet/>
      <dgm:spPr/>
      <dgm:t>
        <a:bodyPr/>
        <a:lstStyle/>
        <a:p>
          <a:r>
            <a:rPr lang="es-ES" dirty="0" smtClean="0"/>
            <a:t>Comparaciones, Ordenaciones y Búsqueda</a:t>
          </a:r>
          <a:endParaRPr lang="es-MX" dirty="0"/>
        </a:p>
      </dgm:t>
    </dgm:pt>
    <dgm:pt modelId="{6A01C17A-1DC8-4908-BC21-15C81D265406}" type="parTrans" cxnId="{37F7D102-061A-4C2F-93B4-AA0541422088}">
      <dgm:prSet/>
      <dgm:spPr/>
      <dgm:t>
        <a:bodyPr/>
        <a:lstStyle/>
        <a:p>
          <a:endParaRPr lang="es-MX"/>
        </a:p>
      </dgm:t>
    </dgm:pt>
    <dgm:pt modelId="{76E2C88D-099B-4A24-B46D-C337FAB9A8DB}" type="sibTrans" cxnId="{37F7D102-061A-4C2F-93B4-AA0541422088}">
      <dgm:prSet/>
      <dgm:spPr/>
      <dgm:t>
        <a:bodyPr/>
        <a:lstStyle/>
        <a:p>
          <a:endParaRPr lang="es-MX"/>
        </a:p>
      </dgm:t>
    </dgm:pt>
    <dgm:pt modelId="{5D7619FB-E112-454D-A095-0DF400DF9D6F}">
      <dgm:prSet/>
      <dgm:spPr/>
      <dgm:t>
        <a:bodyPr/>
        <a:lstStyle/>
        <a:p>
          <a:r>
            <a:rPr lang="es-ES" b="1" dirty="0" smtClean="0"/>
            <a:t>Scripts</a:t>
          </a:r>
          <a:endParaRPr lang="es-MX" b="1" dirty="0"/>
        </a:p>
      </dgm:t>
    </dgm:pt>
    <dgm:pt modelId="{E8AF6785-C66F-4D65-A0A8-E4E6A2E9FB6F}" type="parTrans" cxnId="{FB73B518-568C-4C49-BB87-E41B5B5393B9}">
      <dgm:prSet/>
      <dgm:spPr/>
      <dgm:t>
        <a:bodyPr/>
        <a:lstStyle/>
        <a:p>
          <a:endParaRPr lang="es-MX"/>
        </a:p>
      </dgm:t>
    </dgm:pt>
    <dgm:pt modelId="{B675F504-E613-4935-B028-FF623B73BD19}" type="sibTrans" cxnId="{FB73B518-568C-4C49-BB87-E41B5B5393B9}">
      <dgm:prSet/>
      <dgm:spPr/>
      <dgm:t>
        <a:bodyPr/>
        <a:lstStyle/>
        <a:p>
          <a:endParaRPr lang="es-MX"/>
        </a:p>
      </dgm:t>
    </dgm:pt>
    <dgm:pt modelId="{BA696FFC-61D4-4F5E-ACAD-D7522B0ED20F}">
      <dgm:prSet/>
      <dgm:spPr/>
      <dgm:t>
        <a:bodyPr/>
        <a:lstStyle/>
        <a:p>
          <a:r>
            <a:rPr lang="es-ES" b="1" dirty="0" smtClean="0"/>
            <a:t>Funciones</a:t>
          </a:r>
          <a:endParaRPr lang="es-MX" b="1" dirty="0"/>
        </a:p>
      </dgm:t>
    </dgm:pt>
    <dgm:pt modelId="{660A38C2-5494-4877-A8B6-CE1B365E3A1B}" type="parTrans" cxnId="{517C9DB6-8A0A-441E-AC56-2D68A9AEC734}">
      <dgm:prSet/>
      <dgm:spPr/>
      <dgm:t>
        <a:bodyPr/>
        <a:lstStyle/>
        <a:p>
          <a:endParaRPr lang="es-MX"/>
        </a:p>
      </dgm:t>
    </dgm:pt>
    <dgm:pt modelId="{E1B4F8E8-201A-4F0C-8171-77506AD8B362}" type="sibTrans" cxnId="{517C9DB6-8A0A-441E-AC56-2D68A9AEC734}">
      <dgm:prSet/>
      <dgm:spPr/>
      <dgm:t>
        <a:bodyPr/>
        <a:lstStyle/>
        <a:p>
          <a:endParaRPr lang="es-MX"/>
        </a:p>
      </dgm:t>
    </dgm:pt>
    <dgm:pt modelId="{31983544-DDD4-44CB-B5BA-8010AC3732EE}">
      <dgm:prSet/>
      <dgm:spPr/>
      <dgm:t>
        <a:bodyPr/>
        <a:lstStyle/>
        <a:p>
          <a:r>
            <a:rPr lang="es-ES" smtClean="0"/>
            <a:t>Vectorización de funciones con condicionales</a:t>
          </a:r>
          <a:endParaRPr lang="es-MX"/>
        </a:p>
      </dgm:t>
    </dgm:pt>
    <dgm:pt modelId="{9AE2D684-1F12-408D-8608-C1A6E6DE966D}" type="parTrans" cxnId="{4BF714B2-952F-4642-A293-77E5F264675E}">
      <dgm:prSet/>
      <dgm:spPr/>
      <dgm:t>
        <a:bodyPr/>
        <a:lstStyle/>
        <a:p>
          <a:endParaRPr lang="es-MX"/>
        </a:p>
      </dgm:t>
    </dgm:pt>
    <dgm:pt modelId="{01D0BB0B-7689-4003-A567-8A8B62FD04C5}" type="sibTrans" cxnId="{4BF714B2-952F-4642-A293-77E5F264675E}">
      <dgm:prSet/>
      <dgm:spPr/>
      <dgm:t>
        <a:bodyPr/>
        <a:lstStyle/>
        <a:p>
          <a:endParaRPr lang="es-MX"/>
        </a:p>
      </dgm:t>
    </dgm:pt>
    <dgm:pt modelId="{DE827A54-F2CD-4C6C-8687-40CB957A9745}">
      <dgm:prSet/>
      <dgm:spPr/>
      <dgm:t>
        <a:bodyPr/>
        <a:lstStyle/>
        <a:p>
          <a:r>
            <a:rPr lang="es-ES" smtClean="0"/>
            <a:t>Variables Globales</a:t>
          </a:r>
          <a:endParaRPr lang="es-MX"/>
        </a:p>
      </dgm:t>
    </dgm:pt>
    <dgm:pt modelId="{356C9BEC-4751-4EEA-BFC2-2C3B0FBCAE96}" type="parTrans" cxnId="{1D080B03-8079-476C-9EFB-DE54C4A41FBC}">
      <dgm:prSet/>
      <dgm:spPr/>
      <dgm:t>
        <a:bodyPr/>
        <a:lstStyle/>
        <a:p>
          <a:endParaRPr lang="es-MX"/>
        </a:p>
      </dgm:t>
    </dgm:pt>
    <dgm:pt modelId="{570D3EAE-E7C5-48ED-9B46-5A8C760E8E96}" type="sibTrans" cxnId="{1D080B03-8079-476C-9EFB-DE54C4A41FBC}">
      <dgm:prSet/>
      <dgm:spPr/>
      <dgm:t>
        <a:bodyPr/>
        <a:lstStyle/>
        <a:p>
          <a:endParaRPr lang="es-MX"/>
        </a:p>
      </dgm:t>
    </dgm:pt>
    <dgm:pt modelId="{F588C05E-EBD2-4D50-93F4-0E55E3F1FDEE}">
      <dgm:prSet/>
      <dgm:spPr/>
      <dgm:t>
        <a:bodyPr/>
        <a:lstStyle/>
        <a:p>
          <a:r>
            <a:rPr lang="es-ES" dirty="0" smtClean="0"/>
            <a:t>Funciones como argumentos de otras funciones</a:t>
          </a:r>
          <a:endParaRPr lang="es-MX" dirty="0"/>
        </a:p>
      </dgm:t>
    </dgm:pt>
    <dgm:pt modelId="{A24048BC-548C-48EE-80A5-9E2E2433CC0E}" type="parTrans" cxnId="{34023D73-58B1-4C9C-937E-456A103D8C07}">
      <dgm:prSet/>
      <dgm:spPr/>
      <dgm:t>
        <a:bodyPr/>
        <a:lstStyle/>
        <a:p>
          <a:endParaRPr lang="es-MX"/>
        </a:p>
      </dgm:t>
    </dgm:pt>
    <dgm:pt modelId="{56E25C07-1C42-42B7-85E2-C7F397EF104B}" type="sibTrans" cxnId="{34023D73-58B1-4C9C-937E-456A103D8C07}">
      <dgm:prSet/>
      <dgm:spPr/>
      <dgm:t>
        <a:bodyPr/>
        <a:lstStyle/>
        <a:p>
          <a:endParaRPr lang="es-MX"/>
        </a:p>
      </dgm:t>
    </dgm:pt>
    <dgm:pt modelId="{394C0C78-7CA8-4533-914F-44E0CD0A71EE}">
      <dgm:prSet/>
      <dgm:spPr/>
      <dgm:t>
        <a:bodyPr/>
        <a:lstStyle/>
        <a:p>
          <a:r>
            <a:rPr lang="es-ES" b="1" dirty="0" smtClean="0"/>
            <a:t>Gestión de archivos</a:t>
          </a:r>
          <a:endParaRPr lang="es-MX" b="1" dirty="0"/>
        </a:p>
      </dgm:t>
    </dgm:pt>
    <dgm:pt modelId="{345ED152-2243-4823-B537-E365D4A3B723}" type="parTrans" cxnId="{DA098E59-C888-47B4-B67E-9E8825B5609B}">
      <dgm:prSet/>
      <dgm:spPr/>
      <dgm:t>
        <a:bodyPr/>
        <a:lstStyle/>
        <a:p>
          <a:endParaRPr lang="es-MX"/>
        </a:p>
      </dgm:t>
    </dgm:pt>
    <dgm:pt modelId="{AC44F391-EEEE-48A3-B5FE-45981C66D1E3}" type="sibTrans" cxnId="{DA098E59-C888-47B4-B67E-9E8825B5609B}">
      <dgm:prSet/>
      <dgm:spPr/>
      <dgm:t>
        <a:bodyPr/>
        <a:lstStyle/>
        <a:p>
          <a:endParaRPr lang="es-MX"/>
        </a:p>
      </dgm:t>
    </dgm:pt>
    <dgm:pt modelId="{AFFBFB85-1198-4E2A-8314-943DB1CCCED8}">
      <dgm:prSet/>
      <dgm:spPr/>
      <dgm:t>
        <a:bodyPr/>
        <a:lstStyle/>
        <a:p>
          <a:r>
            <a:rPr lang="es-ES" b="1" dirty="0" smtClean="0"/>
            <a:t>Archivos de entrada y salida</a:t>
          </a:r>
          <a:endParaRPr lang="es-MX" b="1" dirty="0"/>
        </a:p>
      </dgm:t>
    </dgm:pt>
    <dgm:pt modelId="{D17A099D-B4E1-4C0C-9495-1E3D9B9335CB}" type="parTrans" cxnId="{39D87469-734D-4DCB-B05D-25DD7D998C07}">
      <dgm:prSet/>
      <dgm:spPr/>
      <dgm:t>
        <a:bodyPr/>
        <a:lstStyle/>
        <a:p>
          <a:endParaRPr lang="es-MX"/>
        </a:p>
      </dgm:t>
    </dgm:pt>
    <dgm:pt modelId="{5F11B70F-7198-4B45-8C48-B29CEF2D3230}" type="sibTrans" cxnId="{39D87469-734D-4DCB-B05D-25DD7D998C07}">
      <dgm:prSet/>
      <dgm:spPr/>
      <dgm:t>
        <a:bodyPr/>
        <a:lstStyle/>
        <a:p>
          <a:endParaRPr lang="es-MX"/>
        </a:p>
      </dgm:t>
    </dgm:pt>
    <dgm:pt modelId="{CC680863-6522-4886-AADC-6A74E1B8176E}">
      <dgm:prSet phldrT="[Texto]"/>
      <dgm:spPr/>
      <dgm:t>
        <a:bodyPr/>
        <a:lstStyle/>
        <a:p>
          <a:r>
            <a:rPr lang="es-ES" b="1" dirty="0" smtClean="0"/>
            <a:t>Matrices, Funciones y Archivos</a:t>
          </a:r>
          <a:endParaRPr lang="es-MX" dirty="0"/>
        </a:p>
      </dgm:t>
    </dgm:pt>
    <dgm:pt modelId="{F18515BE-0F4B-4580-A1B8-CEB88A494FD0}" type="parTrans" cxnId="{6DE82DB8-D73C-425F-99C8-B6BD7735A4F4}">
      <dgm:prSet/>
      <dgm:spPr/>
      <dgm:t>
        <a:bodyPr/>
        <a:lstStyle/>
        <a:p>
          <a:endParaRPr lang="es-MX"/>
        </a:p>
      </dgm:t>
    </dgm:pt>
    <dgm:pt modelId="{5103E084-275A-46F0-A4BF-1062383E9594}" type="sibTrans" cxnId="{6DE82DB8-D73C-425F-99C8-B6BD7735A4F4}">
      <dgm:prSet/>
      <dgm:spPr/>
      <dgm:t>
        <a:bodyPr/>
        <a:lstStyle/>
        <a:p>
          <a:endParaRPr lang="es-MX"/>
        </a:p>
      </dgm:t>
    </dgm:pt>
    <dgm:pt modelId="{A4C0A7F6-28F0-47CB-A913-CD863C2BE830}">
      <dgm:prSet phldrT="[Texto]"/>
      <dgm:spPr/>
      <dgm:t>
        <a:bodyPr/>
        <a:lstStyle/>
        <a:p>
          <a:r>
            <a:rPr lang="es-ES" dirty="0" smtClean="0"/>
            <a:t>Aritmética de las Matrices</a:t>
          </a:r>
          <a:endParaRPr lang="es-MX" dirty="0"/>
        </a:p>
      </dgm:t>
    </dgm:pt>
    <dgm:pt modelId="{9B6328CB-AFCD-49DF-AA0C-09CDA5637166}" type="parTrans" cxnId="{6CCB48A0-FEB8-45F9-B4C4-9E65D1E51B7E}">
      <dgm:prSet/>
      <dgm:spPr/>
      <dgm:t>
        <a:bodyPr/>
        <a:lstStyle/>
        <a:p>
          <a:endParaRPr lang="es-MX"/>
        </a:p>
      </dgm:t>
    </dgm:pt>
    <dgm:pt modelId="{CD8B9A13-9218-426A-8814-55A075E59D9A}" type="sibTrans" cxnId="{6CCB48A0-FEB8-45F9-B4C4-9E65D1E51B7E}">
      <dgm:prSet/>
      <dgm:spPr/>
      <dgm:t>
        <a:bodyPr/>
        <a:lstStyle/>
        <a:p>
          <a:endParaRPr lang="es-MX"/>
        </a:p>
      </dgm:t>
    </dgm:pt>
    <dgm:pt modelId="{4752EC52-B60C-4A85-B952-10B269315C0E}" type="pres">
      <dgm:prSet presAssocID="{6F4108AB-FA1B-4829-B78F-6CED57540B0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8E4EB4F6-C4B9-4FAC-B1E9-78BE820CCA5C}" type="pres">
      <dgm:prSet presAssocID="{CC680863-6522-4886-AADC-6A74E1B8176E}" presName="linNode" presStyleCnt="0"/>
      <dgm:spPr/>
    </dgm:pt>
    <dgm:pt modelId="{54E066B5-0B36-4072-B8C5-2BB1E95DC1B9}" type="pres">
      <dgm:prSet presAssocID="{CC680863-6522-4886-AADC-6A74E1B8176E}" presName="parentText" presStyleLbl="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0A9742E-6E1B-4EC1-ACA1-5F0554A90E55}" type="pres">
      <dgm:prSet presAssocID="{CC680863-6522-4886-AADC-6A74E1B8176E}" presName="descendantText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0A9F99F-783F-455D-8EB8-FBCE70F8EEBC}" type="presOf" srcId="{394C0C78-7CA8-4533-914F-44E0CD0A71EE}" destId="{B0A9742E-6E1B-4EC1-ACA1-5F0554A90E55}" srcOrd="0" destOrd="10" presId="urn:microsoft.com/office/officeart/2005/8/layout/vList5"/>
    <dgm:cxn modelId="{15A94E4F-2527-4AB1-8EF5-C22AAA9FCF72}" type="presOf" srcId="{A4C0A7F6-28F0-47CB-A913-CD863C2BE830}" destId="{B0A9742E-6E1B-4EC1-ACA1-5F0554A90E55}" srcOrd="0" destOrd="1" presId="urn:microsoft.com/office/officeart/2005/8/layout/vList5"/>
    <dgm:cxn modelId="{37F7D102-061A-4C2F-93B4-AA0541422088}" srcId="{369DA745-CE93-4484-BF1A-F0AC46C07C20}" destId="{906D6426-A3C7-4CC9-A042-78D2B33B0981}" srcOrd="3" destOrd="0" parTransId="{6A01C17A-1DC8-4908-BC21-15C81D265406}" sibTransId="{76E2C88D-099B-4A24-B46D-C337FAB9A8DB}"/>
    <dgm:cxn modelId="{393D651E-705E-4285-8598-577B5CD95B80}" type="presOf" srcId="{906D6426-A3C7-4CC9-A042-78D2B33B0981}" destId="{B0A9742E-6E1B-4EC1-ACA1-5F0554A90E55}" srcOrd="0" destOrd="4" presId="urn:microsoft.com/office/officeart/2005/8/layout/vList5"/>
    <dgm:cxn modelId="{FB73B518-568C-4C49-BB87-E41B5B5393B9}" srcId="{CC680863-6522-4886-AADC-6A74E1B8176E}" destId="{5D7619FB-E112-454D-A095-0DF400DF9D6F}" srcOrd="1" destOrd="0" parTransId="{E8AF6785-C66F-4D65-A0A8-E4E6A2E9FB6F}" sibTransId="{B675F504-E613-4935-B028-FF623B73BD19}"/>
    <dgm:cxn modelId="{6CCB48A0-FEB8-45F9-B4C4-9E65D1E51B7E}" srcId="{369DA745-CE93-4484-BF1A-F0AC46C07C20}" destId="{A4C0A7F6-28F0-47CB-A913-CD863C2BE830}" srcOrd="0" destOrd="0" parTransId="{9B6328CB-AFCD-49DF-AA0C-09CDA5637166}" sibTransId="{CD8B9A13-9218-426A-8814-55A075E59D9A}"/>
    <dgm:cxn modelId="{4BF714B2-952F-4642-A293-77E5F264675E}" srcId="{BA696FFC-61D4-4F5E-ACAD-D7522B0ED20F}" destId="{31983544-DDD4-44CB-B5BA-8010AC3732EE}" srcOrd="0" destOrd="0" parTransId="{9AE2D684-1F12-408D-8608-C1A6E6DE966D}" sibTransId="{01D0BB0B-7689-4003-A567-8A8B62FD04C5}"/>
    <dgm:cxn modelId="{BBDF5866-66A4-4630-90C0-D5890EB6D2B9}" type="presOf" srcId="{7541B3CD-53B5-45DC-85DB-9D79F612E54A}" destId="{B0A9742E-6E1B-4EC1-ACA1-5F0554A90E55}" srcOrd="0" destOrd="3" presId="urn:microsoft.com/office/officeart/2005/8/layout/vList5"/>
    <dgm:cxn modelId="{885DBB70-835B-4A4F-B4DF-8BBAD48C451E}" type="presOf" srcId="{6F4108AB-FA1B-4829-B78F-6CED57540B02}" destId="{4752EC52-B60C-4A85-B952-10B269315C0E}" srcOrd="0" destOrd="0" presId="urn:microsoft.com/office/officeart/2005/8/layout/vList5"/>
    <dgm:cxn modelId="{34023D73-58B1-4C9C-937E-456A103D8C07}" srcId="{BA696FFC-61D4-4F5E-ACAD-D7522B0ED20F}" destId="{F588C05E-EBD2-4D50-93F4-0E55E3F1FDEE}" srcOrd="2" destOrd="0" parTransId="{A24048BC-548C-48EE-80A5-9E2E2433CC0E}" sibTransId="{56E25C07-1C42-42B7-85E2-C7F397EF104B}"/>
    <dgm:cxn modelId="{158A5FD2-12F7-461C-B6EB-BF40CC2F33FF}" type="presOf" srcId="{F1D75F48-AB23-4472-A0EC-679377BF323D}" destId="{B0A9742E-6E1B-4EC1-ACA1-5F0554A90E55}" srcOrd="0" destOrd="2" presId="urn:microsoft.com/office/officeart/2005/8/layout/vList5"/>
    <dgm:cxn modelId="{517C9DB6-8A0A-441E-AC56-2D68A9AEC734}" srcId="{CC680863-6522-4886-AADC-6A74E1B8176E}" destId="{BA696FFC-61D4-4F5E-ACAD-D7522B0ED20F}" srcOrd="2" destOrd="0" parTransId="{660A38C2-5494-4877-A8B6-CE1B365E3A1B}" sibTransId="{E1B4F8E8-201A-4F0C-8171-77506AD8B362}"/>
    <dgm:cxn modelId="{6DE82DB8-D73C-425F-99C8-B6BD7735A4F4}" srcId="{6F4108AB-FA1B-4829-B78F-6CED57540B02}" destId="{CC680863-6522-4886-AADC-6A74E1B8176E}" srcOrd="0" destOrd="0" parTransId="{F18515BE-0F4B-4580-A1B8-CEB88A494FD0}" sibTransId="{5103E084-275A-46F0-A4BF-1062383E9594}"/>
    <dgm:cxn modelId="{480016A9-DFD1-4EBB-B8AD-2F2B40C556ED}" srcId="{369DA745-CE93-4484-BF1A-F0AC46C07C20}" destId="{7541B3CD-53B5-45DC-85DB-9D79F612E54A}" srcOrd="2" destOrd="0" parTransId="{83C316A8-EF7A-420E-89A2-0B30130AB0F1}" sibTransId="{500976F2-D16F-480B-9E45-9739AF4A3AF2}"/>
    <dgm:cxn modelId="{39D87469-734D-4DCB-B05D-25DD7D998C07}" srcId="{CC680863-6522-4886-AADC-6A74E1B8176E}" destId="{AFFBFB85-1198-4E2A-8314-943DB1CCCED8}" srcOrd="4" destOrd="0" parTransId="{D17A099D-B4E1-4C0C-9495-1E3D9B9335CB}" sibTransId="{5F11B70F-7198-4B45-8C48-B29CEF2D3230}"/>
    <dgm:cxn modelId="{3C4DE12B-ACB9-4CB6-BDA4-A584A51EF6E7}" type="presOf" srcId="{F588C05E-EBD2-4D50-93F4-0E55E3F1FDEE}" destId="{B0A9742E-6E1B-4EC1-ACA1-5F0554A90E55}" srcOrd="0" destOrd="9" presId="urn:microsoft.com/office/officeart/2005/8/layout/vList5"/>
    <dgm:cxn modelId="{1C8F683A-E80A-4E21-BA5F-BC1CE91E74A7}" type="presOf" srcId="{DE827A54-F2CD-4C6C-8687-40CB957A9745}" destId="{B0A9742E-6E1B-4EC1-ACA1-5F0554A90E55}" srcOrd="0" destOrd="8" presId="urn:microsoft.com/office/officeart/2005/8/layout/vList5"/>
    <dgm:cxn modelId="{7006BFA3-6C45-4432-BD5A-65D794E4D260}" type="presOf" srcId="{BA696FFC-61D4-4F5E-ACAD-D7522B0ED20F}" destId="{B0A9742E-6E1B-4EC1-ACA1-5F0554A90E55}" srcOrd="0" destOrd="6" presId="urn:microsoft.com/office/officeart/2005/8/layout/vList5"/>
    <dgm:cxn modelId="{F41F598D-EAF0-492A-A58F-206930055781}" srcId="{369DA745-CE93-4484-BF1A-F0AC46C07C20}" destId="{F1D75F48-AB23-4472-A0EC-679377BF323D}" srcOrd="1" destOrd="0" parTransId="{1A96A84C-749B-409E-A1E0-FA6B15F202EE}" sibTransId="{7C726D35-0D6D-4A36-92D5-2BA230B9CABD}"/>
    <dgm:cxn modelId="{9860226F-A26C-480F-BAB7-9C40AAB907CD}" type="presOf" srcId="{31983544-DDD4-44CB-B5BA-8010AC3732EE}" destId="{B0A9742E-6E1B-4EC1-ACA1-5F0554A90E55}" srcOrd="0" destOrd="7" presId="urn:microsoft.com/office/officeart/2005/8/layout/vList5"/>
    <dgm:cxn modelId="{5987B8E3-0D99-420C-B4A1-F24A75438AA8}" srcId="{CC680863-6522-4886-AADC-6A74E1B8176E}" destId="{369DA745-CE93-4484-BF1A-F0AC46C07C20}" srcOrd="0" destOrd="0" parTransId="{6A52038E-3304-4EFA-93E9-23C8DA63828F}" sibTransId="{05DFEEF9-B486-41F5-AD18-957F51FE2656}"/>
    <dgm:cxn modelId="{67FBBEBD-B9E8-4EB2-8DE6-E6CC8A3EAE2B}" type="presOf" srcId="{CC680863-6522-4886-AADC-6A74E1B8176E}" destId="{54E066B5-0B36-4072-B8C5-2BB1E95DC1B9}" srcOrd="0" destOrd="0" presId="urn:microsoft.com/office/officeart/2005/8/layout/vList5"/>
    <dgm:cxn modelId="{DA098E59-C888-47B4-B67E-9E8825B5609B}" srcId="{CC680863-6522-4886-AADC-6A74E1B8176E}" destId="{394C0C78-7CA8-4533-914F-44E0CD0A71EE}" srcOrd="3" destOrd="0" parTransId="{345ED152-2243-4823-B537-E365D4A3B723}" sibTransId="{AC44F391-EEEE-48A3-B5FE-45981C66D1E3}"/>
    <dgm:cxn modelId="{C33847DD-9635-4B28-AC9B-C3E2E6BC20DA}" type="presOf" srcId="{369DA745-CE93-4484-BF1A-F0AC46C07C20}" destId="{B0A9742E-6E1B-4EC1-ACA1-5F0554A90E55}" srcOrd="0" destOrd="0" presId="urn:microsoft.com/office/officeart/2005/8/layout/vList5"/>
    <dgm:cxn modelId="{16D3E705-9CEA-4B43-83D4-5E5EA490F19C}" type="presOf" srcId="{5D7619FB-E112-454D-A095-0DF400DF9D6F}" destId="{B0A9742E-6E1B-4EC1-ACA1-5F0554A90E55}" srcOrd="0" destOrd="5" presId="urn:microsoft.com/office/officeart/2005/8/layout/vList5"/>
    <dgm:cxn modelId="{1D080B03-8079-476C-9EFB-DE54C4A41FBC}" srcId="{BA696FFC-61D4-4F5E-ACAD-D7522B0ED20F}" destId="{DE827A54-F2CD-4C6C-8687-40CB957A9745}" srcOrd="1" destOrd="0" parTransId="{356C9BEC-4751-4EEA-BFC2-2C3B0FBCAE96}" sibTransId="{570D3EAE-E7C5-48ED-9B46-5A8C760E8E96}"/>
    <dgm:cxn modelId="{90E9CD46-00A6-4719-80B4-EF3282B928A1}" type="presOf" srcId="{AFFBFB85-1198-4E2A-8314-943DB1CCCED8}" destId="{B0A9742E-6E1B-4EC1-ACA1-5F0554A90E55}" srcOrd="0" destOrd="11" presId="urn:microsoft.com/office/officeart/2005/8/layout/vList5"/>
    <dgm:cxn modelId="{7E0ED6B4-9F68-4CFE-BBBF-6EE0348D1FCF}" type="presParOf" srcId="{4752EC52-B60C-4A85-B952-10B269315C0E}" destId="{8E4EB4F6-C4B9-4FAC-B1E9-78BE820CCA5C}" srcOrd="0" destOrd="0" presId="urn:microsoft.com/office/officeart/2005/8/layout/vList5"/>
    <dgm:cxn modelId="{4758A668-3351-4FC3-BB0F-15A97322D3A2}" type="presParOf" srcId="{8E4EB4F6-C4B9-4FAC-B1E9-78BE820CCA5C}" destId="{54E066B5-0B36-4072-B8C5-2BB1E95DC1B9}" srcOrd="0" destOrd="0" presId="urn:microsoft.com/office/officeart/2005/8/layout/vList5"/>
    <dgm:cxn modelId="{C3E9B8B1-8A33-49AE-BE19-72161466662D}" type="presParOf" srcId="{8E4EB4F6-C4B9-4FAC-B1E9-78BE820CCA5C}" destId="{B0A9742E-6E1B-4EC1-ACA1-5F0554A90E55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9176DD-F8FA-4F91-AD6B-FC0FEB586027}">
      <dsp:nvSpPr>
        <dsp:cNvPr id="0" name=""/>
        <dsp:cNvSpPr/>
      </dsp:nvSpPr>
      <dsp:spPr>
        <a:xfrm>
          <a:off x="2010054" y="2438677"/>
          <a:ext cx="1693798" cy="84689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smtClean="0"/>
            <a:t>Programación con Matlab</a:t>
          </a:r>
          <a:endParaRPr lang="es-MX" sz="1800" kern="1200" dirty="0"/>
        </a:p>
      </dsp:txBody>
      <dsp:txXfrm>
        <a:off x="2034859" y="2463482"/>
        <a:ext cx="1644188" cy="797289"/>
      </dsp:txXfrm>
    </dsp:sp>
    <dsp:sp modelId="{290AFA67-28CE-4C1A-AFFC-EC682614553F}">
      <dsp:nvSpPr>
        <dsp:cNvPr id="0" name=""/>
        <dsp:cNvSpPr/>
      </dsp:nvSpPr>
      <dsp:spPr>
        <a:xfrm rot="17132988">
          <a:off x="2778941" y="1631394"/>
          <a:ext cx="2527341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2527341" y="13315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900" kern="1200"/>
        </a:p>
      </dsp:txBody>
      <dsp:txXfrm>
        <a:off x="3979428" y="1581526"/>
        <a:ext cx="126367" cy="126367"/>
      </dsp:txXfrm>
    </dsp:sp>
    <dsp:sp modelId="{DDAE63E4-B5AB-492F-82F5-60741096BAC6}">
      <dsp:nvSpPr>
        <dsp:cNvPr id="0" name=""/>
        <dsp:cNvSpPr/>
      </dsp:nvSpPr>
      <dsp:spPr>
        <a:xfrm>
          <a:off x="4381371" y="3843"/>
          <a:ext cx="2564562" cy="84689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0" kern="1200" dirty="0" smtClean="0"/>
            <a:t>Introducción a Matlab </a:t>
          </a:r>
          <a:endParaRPr lang="es-MX" sz="1800" b="0" kern="1200" dirty="0"/>
        </a:p>
      </dsp:txBody>
      <dsp:txXfrm>
        <a:off x="4406176" y="28648"/>
        <a:ext cx="2514952" cy="797289"/>
      </dsp:txXfrm>
    </dsp:sp>
    <dsp:sp modelId="{04AEAC82-1169-4F51-9256-ABCFB44BF130}">
      <dsp:nvSpPr>
        <dsp:cNvPr id="0" name=""/>
        <dsp:cNvSpPr/>
      </dsp:nvSpPr>
      <dsp:spPr>
        <a:xfrm rot="17692822">
          <a:off x="3237431" y="2118361"/>
          <a:ext cx="1610361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1610361" y="13315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4002353" y="2091418"/>
        <a:ext cx="80518" cy="80518"/>
      </dsp:txXfrm>
    </dsp:sp>
    <dsp:sp modelId="{C2E99AED-43D0-49D6-B0FB-758D94B9419E}">
      <dsp:nvSpPr>
        <dsp:cNvPr id="0" name=""/>
        <dsp:cNvSpPr/>
      </dsp:nvSpPr>
      <dsp:spPr>
        <a:xfrm>
          <a:off x="4381371" y="977777"/>
          <a:ext cx="2534226" cy="84689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0" kern="1200" smtClean="0"/>
            <a:t>Matrices, Funciones y Archivos</a:t>
          </a:r>
          <a:endParaRPr lang="es-MX" sz="1800" b="0" kern="1200" dirty="0"/>
        </a:p>
      </dsp:txBody>
      <dsp:txXfrm>
        <a:off x="4406176" y="1002582"/>
        <a:ext cx="2484616" cy="797289"/>
      </dsp:txXfrm>
    </dsp:sp>
    <dsp:sp modelId="{E94B7038-2533-4DD1-9DF6-899746AEA5DD}">
      <dsp:nvSpPr>
        <dsp:cNvPr id="0" name=""/>
        <dsp:cNvSpPr/>
      </dsp:nvSpPr>
      <dsp:spPr>
        <a:xfrm rot="19457599">
          <a:off x="3625428" y="2605328"/>
          <a:ext cx="834367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834367" y="13315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4021752" y="2597784"/>
        <a:ext cx="41718" cy="41718"/>
      </dsp:txXfrm>
    </dsp:sp>
    <dsp:sp modelId="{BF83FD6B-5EB2-4FD8-9A2B-CF6D0E58B8BE}">
      <dsp:nvSpPr>
        <dsp:cNvPr id="0" name=""/>
        <dsp:cNvSpPr/>
      </dsp:nvSpPr>
      <dsp:spPr>
        <a:xfrm>
          <a:off x="4381371" y="1951711"/>
          <a:ext cx="2564562" cy="84689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0" kern="1200" smtClean="0"/>
            <a:t>Estructuras básicas de datos</a:t>
          </a:r>
          <a:endParaRPr lang="es-MX" sz="1800" b="0" kern="1200" dirty="0"/>
        </a:p>
      </dsp:txBody>
      <dsp:txXfrm>
        <a:off x="4406176" y="1976516"/>
        <a:ext cx="2514952" cy="797289"/>
      </dsp:txXfrm>
    </dsp:sp>
    <dsp:sp modelId="{36AEA7EE-0E28-473D-9E99-4039079AE3ED}">
      <dsp:nvSpPr>
        <dsp:cNvPr id="0" name=""/>
        <dsp:cNvSpPr/>
      </dsp:nvSpPr>
      <dsp:spPr>
        <a:xfrm rot="2142401">
          <a:off x="3625428" y="3092295"/>
          <a:ext cx="834367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834367" y="13315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4021752" y="3084751"/>
        <a:ext cx="41718" cy="41718"/>
      </dsp:txXfrm>
    </dsp:sp>
    <dsp:sp modelId="{6224B05C-37F9-4325-8F6A-C4FFC7D04C96}">
      <dsp:nvSpPr>
        <dsp:cNvPr id="0" name=""/>
        <dsp:cNvSpPr/>
      </dsp:nvSpPr>
      <dsp:spPr>
        <a:xfrm>
          <a:off x="4381371" y="2925644"/>
          <a:ext cx="2444218" cy="84689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0" kern="1200" smtClean="0"/>
            <a:t>Programación en Matlab</a:t>
          </a:r>
          <a:endParaRPr lang="es-MX" sz="1800" b="0" kern="1200" dirty="0"/>
        </a:p>
      </dsp:txBody>
      <dsp:txXfrm>
        <a:off x="4406176" y="2950449"/>
        <a:ext cx="2394608" cy="797289"/>
      </dsp:txXfrm>
    </dsp:sp>
    <dsp:sp modelId="{4DA865DE-0BB3-4EB5-A243-B783555FB4A3}">
      <dsp:nvSpPr>
        <dsp:cNvPr id="0" name=""/>
        <dsp:cNvSpPr/>
      </dsp:nvSpPr>
      <dsp:spPr>
        <a:xfrm rot="3907178">
          <a:off x="3237431" y="3579262"/>
          <a:ext cx="1610361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1610361" y="13315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4002353" y="3552318"/>
        <a:ext cx="80518" cy="80518"/>
      </dsp:txXfrm>
    </dsp:sp>
    <dsp:sp modelId="{D6218DC0-F9EE-4088-9233-9BBE7ABF276B}">
      <dsp:nvSpPr>
        <dsp:cNvPr id="0" name=""/>
        <dsp:cNvSpPr/>
      </dsp:nvSpPr>
      <dsp:spPr>
        <a:xfrm>
          <a:off x="4381371" y="3899578"/>
          <a:ext cx="2444218" cy="84689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0" kern="1200" smtClean="0"/>
            <a:t>Representaciones gráficas</a:t>
          </a:r>
          <a:endParaRPr lang="es-MX" sz="1800" b="0" kern="1200" dirty="0"/>
        </a:p>
      </dsp:txBody>
      <dsp:txXfrm>
        <a:off x="4406176" y="3924383"/>
        <a:ext cx="2394608" cy="797289"/>
      </dsp:txXfrm>
    </dsp:sp>
    <dsp:sp modelId="{A3F1268C-5FE1-4097-AB30-264C38FE882B}">
      <dsp:nvSpPr>
        <dsp:cNvPr id="0" name=""/>
        <dsp:cNvSpPr/>
      </dsp:nvSpPr>
      <dsp:spPr>
        <a:xfrm rot="4548600">
          <a:off x="2754452" y="4068151"/>
          <a:ext cx="2515428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2515428" y="13315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800" kern="1200"/>
        </a:p>
      </dsp:txBody>
      <dsp:txXfrm>
        <a:off x="3949280" y="4018580"/>
        <a:ext cx="125771" cy="125771"/>
      </dsp:txXfrm>
    </dsp:sp>
    <dsp:sp modelId="{8FED00A2-0F63-48AF-9725-A2581E6EBA0A}">
      <dsp:nvSpPr>
        <dsp:cNvPr id="0" name=""/>
        <dsp:cNvSpPr/>
      </dsp:nvSpPr>
      <dsp:spPr>
        <a:xfrm>
          <a:off x="4320479" y="4877355"/>
          <a:ext cx="3194638" cy="84689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0" kern="1200" smtClean="0"/>
            <a:t>Desarrollo de aplicaciones con Matlab</a:t>
          </a:r>
          <a:endParaRPr lang="es-MX" sz="1800" b="0" kern="1200" dirty="0"/>
        </a:p>
      </dsp:txBody>
      <dsp:txXfrm>
        <a:off x="4345284" y="4902160"/>
        <a:ext cx="3145028" cy="79728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A9742E-6E1B-4EC1-ACA1-5F0554A90E55}">
      <dsp:nvSpPr>
        <dsp:cNvPr id="0" name=""/>
        <dsp:cNvSpPr/>
      </dsp:nvSpPr>
      <dsp:spPr>
        <a:xfrm rot="5400000">
          <a:off x="3297502" y="541536"/>
          <a:ext cx="5371492" cy="563129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000" b="1" kern="1200" dirty="0" smtClean="0"/>
            <a:t>Matrices</a:t>
          </a:r>
          <a:endParaRPr lang="es-MX" sz="2000" kern="1200" dirty="0"/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000" kern="1200" dirty="0" smtClean="0"/>
            <a:t>Aritmética de las Matrices</a:t>
          </a:r>
          <a:endParaRPr lang="es-MX" sz="2000" kern="1200" dirty="0"/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000" kern="1200" dirty="0" smtClean="0"/>
            <a:t>Acceso a los elementos de una matriz</a:t>
          </a:r>
          <a:endParaRPr lang="es-MX" sz="2000" kern="1200" dirty="0"/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000" kern="1200" dirty="0" smtClean="0"/>
            <a:t>Uso de operadores</a:t>
          </a:r>
          <a:endParaRPr lang="es-MX" sz="2000" kern="1200" dirty="0"/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000" kern="1200" dirty="0" smtClean="0"/>
            <a:t>Comparaciones, Ordenaciones y Búsqueda</a:t>
          </a:r>
          <a:endParaRPr lang="es-MX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000" b="1" kern="1200" dirty="0" smtClean="0"/>
            <a:t>Scripts</a:t>
          </a:r>
          <a:endParaRPr lang="es-MX" sz="2000" b="1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000" b="1" kern="1200" dirty="0" smtClean="0"/>
            <a:t>Funciones</a:t>
          </a:r>
          <a:endParaRPr lang="es-MX" sz="2000" b="1" kern="1200" dirty="0"/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000" kern="1200" smtClean="0"/>
            <a:t>Vectorización de funciones con condicionales</a:t>
          </a:r>
          <a:endParaRPr lang="es-MX" sz="2000" kern="1200"/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000" kern="1200" smtClean="0"/>
            <a:t>Variables Globales</a:t>
          </a:r>
          <a:endParaRPr lang="es-MX" sz="2000" kern="1200"/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000" kern="1200" dirty="0" smtClean="0"/>
            <a:t>Funciones como argumentos de otras funciones</a:t>
          </a:r>
          <a:endParaRPr lang="es-MX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000" b="1" kern="1200" dirty="0" smtClean="0"/>
            <a:t>Gestión de archivos</a:t>
          </a:r>
          <a:endParaRPr lang="es-MX" sz="2000" b="1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000" b="1" kern="1200" dirty="0" smtClean="0"/>
            <a:t>Archivos de entrada y salida</a:t>
          </a:r>
          <a:endParaRPr lang="es-MX" sz="2000" b="1" kern="1200" dirty="0"/>
        </a:p>
      </dsp:txBody>
      <dsp:txXfrm rot="-5400000">
        <a:off x="3167603" y="933651"/>
        <a:ext cx="5369077" cy="4847062"/>
      </dsp:txXfrm>
    </dsp:sp>
    <dsp:sp modelId="{54E066B5-0B36-4072-B8C5-2BB1E95DC1B9}">
      <dsp:nvSpPr>
        <dsp:cNvPr id="0" name=""/>
        <dsp:cNvSpPr/>
      </dsp:nvSpPr>
      <dsp:spPr>
        <a:xfrm>
          <a:off x="0" y="0"/>
          <a:ext cx="3167602" cy="6714365"/>
        </a:xfrm>
        <a:prstGeom prst="roundRect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210" tIns="78105" rIns="156210" bIns="78105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4100" b="1" kern="1200" dirty="0" smtClean="0"/>
            <a:t>Matrices, Funciones y Archivos</a:t>
          </a:r>
          <a:endParaRPr lang="es-MX" sz="4100" kern="1200" dirty="0"/>
        </a:p>
      </dsp:txBody>
      <dsp:txXfrm>
        <a:off x="154630" y="154630"/>
        <a:ext cx="2858342" cy="640510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5">
  <dgm:title val=""/>
  <dgm:desc val=""/>
  <dgm:catLst>
    <dgm:cat type="hierarchy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/>
    <dgm:presOf/>
    <dgm:shape xmlns:r="http://schemas.openxmlformats.org/officeDocument/2006/relationships" r:blip="">
      <dgm:adjLst/>
    </dgm:shape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/>
              <dgm:constr type="t" for="ch" forName="hierFlow" refType="h" fact="0.3"/>
              <dgm:constr type="r" for="ch" forName="hierFlow" refType="w" fact="0.98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 refType="h" fact="0.3"/>
              <dgm:constr type="r" for="ch" forName="hierFlow" refType="w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h" for="des" forName="level1Shape" refType="h"/>
          <dgm:constr type="w" for="des" forName="level1Shape" refType="h" refFor="des" refForName="level1Shape" fact="2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w" refFor="des" refForName="level1Shape" op="equ" fact="0.4"/>
          <dgm:constr type="sibSp" for="des" forName="hierChild1" refType="h" refFor="des" refForName="level1Shape" op="equ" fact="0.15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w" refFor="des" refForName="level1Shape" op="equ"/>
          <dgm:constr type="userB" for="des" refType="sp" refFor="des" op="equ"/>
          <dgm:constr type="w" for="des" forName="firstBuf" refType="w" refFor="des" refForName="level1Shape" fact="0.1"/>
        </dgm:constrLst>
      </dgm:else>
    </dgm:choose>
    <dgm:ruleLst/>
    <dgm:layoutNode name="hierFlow">
      <dgm:choose name="Name6">
        <dgm:if name="Name7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  <dgm:param type="fallback" val="2D"/>
          </dgm:alg>
        </dgm:if>
        <dgm:else name="Name8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  <dgm:param type="fallback" val="2D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ptType="node" op="equ" val="65"/>
        <dgm:constr type="primFontSz" for="des" forName="connTx" op="equ" val="55"/>
        <dgm:constr type="primFontSz" for="des" forName="connTx" refType="primFontSz" refFor="des" refPtType="node" op="lte" fact="0.8"/>
      </dgm:constrLst>
      <dgm:ruleLst/>
      <dgm:choose name="Name9">
        <dgm:if name="Name10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1"/>
      </dgm:choose>
      <dgm:layoutNode name="hierChild1">
        <dgm:varLst>
          <dgm:chPref val="1"/>
          <dgm:animOne val="branch"/>
          <dgm:animLvl val="lvl"/>
        </dgm:varLst>
        <dgm:choose name="Name12">
          <dgm:if name="Name13" func="var" arg="dir" op="equ" val="norm">
            <dgm:alg type="hierChild">
              <dgm:param type="linDir" val="fromT"/>
              <dgm:param type="chAlign" val="l"/>
            </dgm:alg>
          </dgm:if>
          <dgm:else name="Name14">
            <dgm:alg type="hierChild">
              <dgm:param type="linDir" val="fromT"/>
              <dgm:param type="ch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forEach name="Name15" axis="ch" cnt="3">
          <dgm:forEach name="Name16" axis="self" ptType="node">
            <dgm:layoutNode name="Name17">
              <dgm:choose name="Name18">
                <dgm:if name="Name19" func="var" arg="dir" op="equ" val="norm">
                  <dgm:alg type="hierRoot">
                    <dgm:param type="hierAlign" val="lCtrCh"/>
                  </dgm:alg>
                </dgm:if>
                <dgm:else name="Name20">
                  <dgm:alg type="hierRoot">
                    <dgm:param type="hierAlign" val="rCtrCh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tMarg" refType="primFontSz" fact="0.05"/>
                  <dgm:constr type="bMarg" refType="primFontSz" fact="0.05"/>
                  <dgm:constr type="lMarg" refType="primFontSz" fact="0.05"/>
                  <dgm:constr type="rMarg" refType="primFontSz" fact="0.05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21">
                  <dgm:if name="Name2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23">
                    <dgm:alg type="hierChild">
                      <dgm:param type="linDir" val="fromT"/>
                      <dgm:param type="ch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24" axis="self" ptType="parTrans" cnt="1">
                    <dgm:layoutNode name="Name25">
                      <dgm:choose name="Name26">
                        <dgm:if name="Name27" func="var" arg="dir" op="equ" val="norm">
                          <dgm:alg type="conn">
                            <dgm:param type="dim" val="1D"/>
                            <dgm:param type="begPts" val="midR"/>
                            <dgm:param type="endPts" val="midL"/>
                            <dgm:param type="endSty" val="noArr"/>
                          </dgm:alg>
                        </dgm:if>
                        <dgm:else name="Name28">
                          <dgm:alg type="conn">
                            <dgm:param type="dim" val="1D"/>
                            <dgm:param type="begPts" val="midL"/>
                            <dgm:param type="endPts" val="midR"/>
                            <dgm:param type="endSty" val="noArr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5"/>
                        <dgm:constr type="connDist"/>
                        <dgm:constr type="begPad"/>
                        <dgm:constr type="endPad"/>
                        <dgm:constr type="userA" for="ch" refType="connDist"/>
                      </dgm:constrLst>
                      <dgm:ruleLst/>
                      <dgm:layoutNode name="connTx">
                        <dgm:alg type="tx">
                          <dgm:param type="autoTxRot" val="grav"/>
                        </dgm:alg>
                        <dgm:shape xmlns:r="http://schemas.openxmlformats.org/officeDocument/2006/relationships" type="rect" r:blip="" hideGeom="1">
                          <dgm:adjLst/>
                        </dgm:shape>
                        <dgm:presOf axis="self"/>
                        <dgm:constrLst>
                          <dgm:constr type="userA"/>
                          <dgm:constr type="w" refType="userA" fact="0.05"/>
                          <dgm:constr type="h" refType="userA" fact="0.05"/>
                          <dgm:constr type="lMarg" val="1"/>
                          <dgm:constr type="rMarg" val="1"/>
                          <dgm:constr type="tMarg"/>
                          <dgm:constr type="bMarg"/>
                        </dgm:constrLst>
                        <dgm:ruleLst>
                          <dgm:rule type="h" val="NaN" fact="0.25" max="NaN"/>
                          <dgm:rule type="w" val="NaN" fact="0.8" max="NaN"/>
                          <dgm:rule type="primFontSz" val="5" fact="NaN" max="NaN"/>
                        </dgm:ruleLst>
                      </dgm:layoutNode>
                    </dgm:layoutNode>
                  </dgm:forEach>
                  <dgm:forEach name="Name29" axis="self" ptType="node">
                    <dgm:layoutNode name="Name30">
                      <dgm:choose name="Name31">
                        <dgm:if name="Name32" func="var" arg="dir" op="equ" val="norm">
                          <dgm:alg type="hierRoot">
                            <dgm:param type="hierAlign" val="lCtrCh"/>
                          </dgm:alg>
                        </dgm:if>
                        <dgm:else name="Name33">
                          <dgm:alg type="hierRoot">
                            <dgm:param type="hierAlign" val="rCtrCh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tMarg" refType="primFontSz" fact="0.05"/>
                          <dgm:constr type="bMarg" refType="primFontSz" fact="0.05"/>
                          <dgm:constr type="lMarg" refType="primFontSz" fact="0.05"/>
                          <dgm:constr type="rMarg" refType="primFontSz" fact="0.05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34">
                          <dgm:if name="Name35" func="var" arg="dir" op="equ" val="norm">
                            <dgm:alg type="hierChild">
                              <dgm:param type="linDir" val="fromT"/>
                              <dgm:param type="chAlign" val="l"/>
                            </dgm:alg>
                          </dgm:if>
                          <dgm:else name="Name36">
                            <dgm:alg type="hierChild">
                              <dgm:param type="linDir" val="fromT"/>
                              <dgm:param type="chAlign" val="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37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choose name="Name38">
        <dgm:if name="Name39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</dgm:alg>
        </dgm:if>
        <dgm:else name="Name40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rectComp" refType="w"/>
        <dgm:constr type="h" for="ch" forName="rectComp" refType="h"/>
        <dgm:constr type="h" for="des" forName="bgRect" refType="h"/>
        <dgm:constr type="primFontSz" for="des" forName="bgRectTx" op="equ" val="65"/>
      </dgm:constrLst>
      <dgm:ruleLst/>
      <dgm:forEach name="Name41" axis="ch" ptType="node" st="2">
        <dgm:layoutNode name="rectComp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userA"/>
            <dgm:constr type="l" for="ch" forName="bgRect"/>
            <dgm:constr type="t" for="ch" forName="bgRect"/>
            <dgm:constr type="w" for="ch" forName="bgRect" refType="userA" fact="1.2"/>
            <dgm:constr type="l" for="ch" forName="bgRectTx"/>
            <dgm:constr type="t" for="ch" forName="bgRectTx"/>
            <dgm:constr type="h" for="ch" forName="bgRectTx" refType="h" refFor="ch" refForName="bgRect" fact="0.3"/>
            <dgm:constr type="w" for="ch" forName="bgRectTx" refType="w" refFor="ch" refForName="bgRect" op="equ"/>
          </dgm:constrLst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shape xmlns:r="http://schemas.openxmlformats.org/officeDocument/2006/relationships" type="rect" r:blip="" zOrderOff="-999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</dgm:layoutNode>
        <dgm:choose name="Name42">
          <dgm:if name="Name43" axis="self" ptType="node" func="revPos" op="gte" val="2">
            <dgm:layoutNode name="spComp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hSp"/>
                <dgm:constr type="t" for="ch" forName="hSp"/>
                <dgm:constr type="w" for="ch" forName="hSp" refType="userB"/>
                <dgm:constr type="wOff" for="ch" forName="hSp" refType="userA" fact="-0.2"/>
              </dgm:constrLst>
              <dgm:ruleLst/>
              <dgm:layoutNode name="h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44"/>
        </dgm:choos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4D1A771D-ACCB-4D00-8C74-7FB22AAA8D0E}" type="datetimeFigureOut">
              <a:rPr lang="es-ES"/>
              <a:pPr>
                <a:defRPr/>
              </a:pPr>
              <a:t>11/10/2016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4E041A66-3146-4BAF-97D9-0BA1D080DD4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758274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58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5CB379BC-1590-4B6F-8F78-7760D90B277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610590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Marcador de imagen d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5" name="Marcador de notas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s-ES" altLang="es-ES" dirty="0" smtClean="0"/>
          </a:p>
        </p:txBody>
      </p:sp>
      <p:sp>
        <p:nvSpPr>
          <p:cNvPr id="38916" name="Marcador de número de diapositiva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857DFA4A-0E5A-4050-BB9B-D61D56B8702C}" type="slidenum">
              <a:rPr lang="es-ES" altLang="es-ES" smtClean="0"/>
              <a:pPr/>
              <a:t>1</a:t>
            </a:fld>
            <a:endParaRPr lang="es-ES" altLang="es-ES" smtClean="0"/>
          </a:p>
        </p:txBody>
      </p:sp>
    </p:spTree>
    <p:extLst>
      <p:ext uri="{BB962C8B-B14F-4D97-AF65-F5344CB8AC3E}">
        <p14:creationId xmlns:p14="http://schemas.microsoft.com/office/powerpoint/2010/main" val="39855176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2 Marcador de notas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MX" altLang="es-MX" dirty="0" smtClean="0"/>
          </a:p>
        </p:txBody>
      </p:sp>
      <p:sp>
        <p:nvSpPr>
          <p:cNvPr id="40964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FB722351-6582-438F-AA16-6CCD2342A043}" type="slidenum">
              <a:rPr lang="es-ES" altLang="es-ES" smtClean="0">
                <a:cs typeface="Arial" panose="020B0604020202020204" pitchFamily="34" charset="0"/>
              </a:rPr>
              <a:pPr>
                <a:spcBef>
                  <a:spcPct val="0"/>
                </a:spcBef>
              </a:pPr>
              <a:t>2</a:t>
            </a:fld>
            <a:endParaRPr lang="es-ES" altLang="es-ES" smtClean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99779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2 Marcador de notas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MX" altLang="es-MX" smtClean="0"/>
          </a:p>
        </p:txBody>
      </p:sp>
      <p:sp>
        <p:nvSpPr>
          <p:cNvPr id="45060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F8B875F0-51DF-4937-9873-7189247E53E7}" type="slidenum">
              <a:rPr lang="es-ES" altLang="es-ES" smtClean="0">
                <a:cs typeface="Arial" panose="020B0604020202020204" pitchFamily="34" charset="0"/>
              </a:rPr>
              <a:pPr>
                <a:spcBef>
                  <a:spcPct val="0"/>
                </a:spcBef>
              </a:pPr>
              <a:t>6</a:t>
            </a:fld>
            <a:endParaRPr lang="es-ES" altLang="es-ES" smtClean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10693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B379BC-1590-4B6F-8F78-7760D90B277E}" type="slidenum">
              <a:rPr lang="es-ES" smtClean="0"/>
              <a:pPr>
                <a:defRPr/>
              </a:pPr>
              <a:t>43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177665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Marcador de imagen d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5475" name="Marcador de notas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s-ES" altLang="es-ES" smtClean="0"/>
          </a:p>
        </p:txBody>
      </p:sp>
      <p:sp>
        <p:nvSpPr>
          <p:cNvPr id="105476" name="Marcador de número de diapositiva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A3B221F-4C25-43BD-A3E8-A269862C57A0}" type="slidenum">
              <a:rPr lang="es-ES" altLang="es-ES" smtClean="0"/>
              <a:pPr/>
              <a:t>44</a:t>
            </a:fld>
            <a:endParaRPr lang="es-ES" altLang="es-ES" smtClean="0"/>
          </a:p>
        </p:txBody>
      </p:sp>
    </p:spTree>
    <p:extLst>
      <p:ext uri="{BB962C8B-B14F-4D97-AF65-F5344CB8AC3E}">
        <p14:creationId xmlns:p14="http://schemas.microsoft.com/office/powerpoint/2010/main" val="28779015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/>
          <p:cNvSpPr>
            <a:spLocks/>
          </p:cNvSpPr>
          <p:nvPr/>
        </p:nvSpPr>
        <p:spPr bwMode="auto">
          <a:xfrm>
            <a:off x="-31750" y="4321175"/>
            <a:ext cx="1395413" cy="781050"/>
          </a:xfrm>
          <a:custGeom>
            <a:avLst/>
            <a:gdLst>
              <a:gd name="T0" fmla="*/ 1006217 w 8042"/>
              <a:gd name="T1" fmla="*/ 781050 h 10000"/>
              <a:gd name="T2" fmla="*/ 1034327 w 8042"/>
              <a:gd name="T3" fmla="*/ 771677 h 10000"/>
              <a:gd name="T4" fmla="*/ 1039012 w 8042"/>
              <a:gd name="T5" fmla="*/ 766991 h 10000"/>
              <a:gd name="T6" fmla="*/ 1395413 w 8042"/>
              <a:gd name="T7" fmla="*/ 410832 h 10000"/>
              <a:gd name="T8" fmla="*/ 1395413 w 8042"/>
              <a:gd name="T9" fmla="*/ 368734 h 10000"/>
              <a:gd name="T10" fmla="*/ 1039012 w 8042"/>
              <a:gd name="T11" fmla="*/ 17261 h 10000"/>
              <a:gd name="T12" fmla="*/ 1034327 w 8042"/>
              <a:gd name="T13" fmla="*/ 12497 h 10000"/>
              <a:gd name="T14" fmla="*/ 1006217 w 8042"/>
              <a:gd name="T15" fmla="*/ 3202 h 10000"/>
              <a:gd name="T16" fmla="*/ 3123 w 8042"/>
              <a:gd name="T17" fmla="*/ 0 h 10000"/>
              <a:gd name="T18" fmla="*/ 0 w 8042"/>
              <a:gd name="T19" fmla="*/ 780347 h 10000"/>
              <a:gd name="T20" fmla="*/ 1006217 w 8042"/>
              <a:gd name="T21" fmla="*/ 781050 h 1000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863" y="4529138"/>
            <a:ext cx="5842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5B3063-4B3E-4A5C-B0C8-463ECF3C984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070370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0" y="3167063"/>
            <a:ext cx="1358900" cy="508000"/>
          </a:xfrm>
          <a:custGeom>
            <a:avLst/>
            <a:gdLst>
              <a:gd name="T0" fmla="*/ 1358900 w 7908"/>
              <a:gd name="T1" fmla="*/ 238455 h 10000"/>
              <a:gd name="T2" fmla="*/ 1129839 w 7908"/>
              <a:gd name="T3" fmla="*/ 9550 h 10000"/>
              <a:gd name="T4" fmla="*/ 1124856 w 7908"/>
              <a:gd name="T5" fmla="*/ 4775 h 10000"/>
              <a:gd name="T6" fmla="*/ 1110593 w 7908"/>
              <a:gd name="T7" fmla="*/ 0 h 10000"/>
              <a:gd name="T8" fmla="*/ 1019862 w 7908"/>
              <a:gd name="T9" fmla="*/ 0 h 10000"/>
              <a:gd name="T10" fmla="*/ 0 w 7908"/>
              <a:gd name="T11" fmla="*/ 3150 h 10000"/>
              <a:gd name="T12" fmla="*/ 0 w 7908"/>
              <a:gd name="T13" fmla="*/ 508000 h 10000"/>
              <a:gd name="T14" fmla="*/ 1019862 w 7908"/>
              <a:gd name="T15" fmla="*/ 505562 h 10000"/>
              <a:gd name="T16" fmla="*/ 1110593 w 7908"/>
              <a:gd name="T17" fmla="*/ 505562 h 10000"/>
              <a:gd name="T18" fmla="*/ 1124856 w 7908"/>
              <a:gd name="T19" fmla="*/ 500837 h 10000"/>
              <a:gd name="T20" fmla="*/ 1129839 w 7908"/>
              <a:gd name="T21" fmla="*/ 496011 h 10000"/>
              <a:gd name="T22" fmla="*/ 1358900 w 7908"/>
              <a:gd name="T23" fmla="*/ 267106 h 10000"/>
              <a:gd name="T24" fmla="*/ 1358900 w 7908"/>
              <a:gd name="T25" fmla="*/ 238455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175" y="3244850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53CCEA-5A3C-4146-85CF-408278FCC81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676420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3167063"/>
            <a:ext cx="1358900" cy="508000"/>
          </a:xfrm>
          <a:custGeom>
            <a:avLst/>
            <a:gdLst>
              <a:gd name="T0" fmla="*/ 1358900 w 7908"/>
              <a:gd name="T1" fmla="*/ 238455 h 10000"/>
              <a:gd name="T2" fmla="*/ 1129839 w 7908"/>
              <a:gd name="T3" fmla="*/ 9550 h 10000"/>
              <a:gd name="T4" fmla="*/ 1124856 w 7908"/>
              <a:gd name="T5" fmla="*/ 4775 h 10000"/>
              <a:gd name="T6" fmla="*/ 1110593 w 7908"/>
              <a:gd name="T7" fmla="*/ 0 h 10000"/>
              <a:gd name="T8" fmla="*/ 1019862 w 7908"/>
              <a:gd name="T9" fmla="*/ 0 h 10000"/>
              <a:gd name="T10" fmla="*/ 0 w 7908"/>
              <a:gd name="T11" fmla="*/ 3150 h 10000"/>
              <a:gd name="T12" fmla="*/ 0 w 7908"/>
              <a:gd name="T13" fmla="*/ 508000 h 10000"/>
              <a:gd name="T14" fmla="*/ 1019862 w 7908"/>
              <a:gd name="T15" fmla="*/ 505562 h 10000"/>
              <a:gd name="T16" fmla="*/ 1110593 w 7908"/>
              <a:gd name="T17" fmla="*/ 505562 h 10000"/>
              <a:gd name="T18" fmla="*/ 1124856 w 7908"/>
              <a:gd name="T19" fmla="*/ 500837 h 10000"/>
              <a:gd name="T20" fmla="*/ 1129839 w 7908"/>
              <a:gd name="T21" fmla="*/ 496011 h 10000"/>
              <a:gd name="T22" fmla="*/ 1358900 w 7908"/>
              <a:gd name="T23" fmla="*/ 267106 h 10000"/>
              <a:gd name="T24" fmla="*/ 1358900 w 7908"/>
              <a:gd name="T25" fmla="*/ 238455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6" name="TextBox 13"/>
          <p:cNvSpPr txBox="1">
            <a:spLocks noChangeArrowheads="1"/>
          </p:cNvSpPr>
          <p:nvPr/>
        </p:nvSpPr>
        <p:spPr bwMode="auto">
          <a:xfrm>
            <a:off x="1808163" y="647700"/>
            <a:ext cx="4572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sz="8000" dirty="0" smtClean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7" name="TextBox 14"/>
          <p:cNvSpPr txBox="1">
            <a:spLocks noChangeArrowheads="1"/>
          </p:cNvSpPr>
          <p:nvPr/>
        </p:nvSpPr>
        <p:spPr bwMode="auto">
          <a:xfrm>
            <a:off x="8169275" y="2905125"/>
            <a:ext cx="457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sz="8000" dirty="0" smtClean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511175" y="3244850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679B05-9348-40B6-A9A1-1440670320C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251196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4910138"/>
            <a:ext cx="1358900" cy="508000"/>
          </a:xfrm>
          <a:custGeom>
            <a:avLst/>
            <a:gdLst>
              <a:gd name="T0" fmla="*/ 1358900 w 7908"/>
              <a:gd name="T1" fmla="*/ 238455 h 10000"/>
              <a:gd name="T2" fmla="*/ 1129839 w 7908"/>
              <a:gd name="T3" fmla="*/ 9550 h 10000"/>
              <a:gd name="T4" fmla="*/ 1124856 w 7908"/>
              <a:gd name="T5" fmla="*/ 4775 h 10000"/>
              <a:gd name="T6" fmla="*/ 1110593 w 7908"/>
              <a:gd name="T7" fmla="*/ 0 h 10000"/>
              <a:gd name="T8" fmla="*/ 1019862 w 7908"/>
              <a:gd name="T9" fmla="*/ 0 h 10000"/>
              <a:gd name="T10" fmla="*/ 0 w 7908"/>
              <a:gd name="T11" fmla="*/ 3150 h 10000"/>
              <a:gd name="T12" fmla="*/ 0 w 7908"/>
              <a:gd name="T13" fmla="*/ 508000 h 10000"/>
              <a:gd name="T14" fmla="*/ 1019862 w 7908"/>
              <a:gd name="T15" fmla="*/ 505562 h 10000"/>
              <a:gd name="T16" fmla="*/ 1110593 w 7908"/>
              <a:gd name="T17" fmla="*/ 505562 h 10000"/>
              <a:gd name="T18" fmla="*/ 1124856 w 7908"/>
              <a:gd name="T19" fmla="*/ 500837 h 10000"/>
              <a:gd name="T20" fmla="*/ 1129839 w 7908"/>
              <a:gd name="T21" fmla="*/ 496011 h 10000"/>
              <a:gd name="T22" fmla="*/ 1358900 w 7908"/>
              <a:gd name="T23" fmla="*/ 267106 h 10000"/>
              <a:gd name="T24" fmla="*/ 1358900 w 7908"/>
              <a:gd name="T25" fmla="*/ 238455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175" y="4983163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677888-D236-4E3A-9E07-37CA64C0E4A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996976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4910138"/>
            <a:ext cx="1358900" cy="508000"/>
          </a:xfrm>
          <a:custGeom>
            <a:avLst/>
            <a:gdLst>
              <a:gd name="T0" fmla="*/ 1358900 w 7908"/>
              <a:gd name="T1" fmla="*/ 238455 h 10000"/>
              <a:gd name="T2" fmla="*/ 1129839 w 7908"/>
              <a:gd name="T3" fmla="*/ 9550 h 10000"/>
              <a:gd name="T4" fmla="*/ 1124856 w 7908"/>
              <a:gd name="T5" fmla="*/ 4775 h 10000"/>
              <a:gd name="T6" fmla="*/ 1110593 w 7908"/>
              <a:gd name="T7" fmla="*/ 0 h 10000"/>
              <a:gd name="T8" fmla="*/ 1019862 w 7908"/>
              <a:gd name="T9" fmla="*/ 0 h 10000"/>
              <a:gd name="T10" fmla="*/ 0 w 7908"/>
              <a:gd name="T11" fmla="*/ 3150 h 10000"/>
              <a:gd name="T12" fmla="*/ 0 w 7908"/>
              <a:gd name="T13" fmla="*/ 508000 h 10000"/>
              <a:gd name="T14" fmla="*/ 1019862 w 7908"/>
              <a:gd name="T15" fmla="*/ 505562 h 10000"/>
              <a:gd name="T16" fmla="*/ 1110593 w 7908"/>
              <a:gd name="T17" fmla="*/ 505562 h 10000"/>
              <a:gd name="T18" fmla="*/ 1124856 w 7908"/>
              <a:gd name="T19" fmla="*/ 500837 h 10000"/>
              <a:gd name="T20" fmla="*/ 1129839 w 7908"/>
              <a:gd name="T21" fmla="*/ 496011 h 10000"/>
              <a:gd name="T22" fmla="*/ 1358900 w 7908"/>
              <a:gd name="T23" fmla="*/ 267106 h 10000"/>
              <a:gd name="T24" fmla="*/ 1358900 w 7908"/>
              <a:gd name="T25" fmla="*/ 238455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6" name="TextBox 10"/>
          <p:cNvSpPr txBox="1">
            <a:spLocks noChangeArrowheads="1"/>
          </p:cNvSpPr>
          <p:nvPr/>
        </p:nvSpPr>
        <p:spPr bwMode="auto">
          <a:xfrm>
            <a:off x="1808163" y="647700"/>
            <a:ext cx="4572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sz="8000" dirty="0" smtClean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7" name="TextBox 11"/>
          <p:cNvSpPr txBox="1">
            <a:spLocks noChangeArrowheads="1"/>
          </p:cNvSpPr>
          <p:nvPr/>
        </p:nvSpPr>
        <p:spPr bwMode="auto">
          <a:xfrm>
            <a:off x="8169275" y="2905125"/>
            <a:ext cx="457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sz="8000" dirty="0" smtClean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511175" y="4983163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709216-6393-4A4A-94C0-C6E9FC4AA34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541233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4910138"/>
            <a:ext cx="1358900" cy="508000"/>
          </a:xfrm>
          <a:custGeom>
            <a:avLst/>
            <a:gdLst>
              <a:gd name="T0" fmla="*/ 1358900 w 7908"/>
              <a:gd name="T1" fmla="*/ 238455 h 10000"/>
              <a:gd name="T2" fmla="*/ 1129839 w 7908"/>
              <a:gd name="T3" fmla="*/ 9550 h 10000"/>
              <a:gd name="T4" fmla="*/ 1124856 w 7908"/>
              <a:gd name="T5" fmla="*/ 4775 h 10000"/>
              <a:gd name="T6" fmla="*/ 1110593 w 7908"/>
              <a:gd name="T7" fmla="*/ 0 h 10000"/>
              <a:gd name="T8" fmla="*/ 1019862 w 7908"/>
              <a:gd name="T9" fmla="*/ 0 h 10000"/>
              <a:gd name="T10" fmla="*/ 0 w 7908"/>
              <a:gd name="T11" fmla="*/ 3150 h 10000"/>
              <a:gd name="T12" fmla="*/ 0 w 7908"/>
              <a:gd name="T13" fmla="*/ 508000 h 10000"/>
              <a:gd name="T14" fmla="*/ 1019862 w 7908"/>
              <a:gd name="T15" fmla="*/ 505562 h 10000"/>
              <a:gd name="T16" fmla="*/ 1110593 w 7908"/>
              <a:gd name="T17" fmla="*/ 505562 h 10000"/>
              <a:gd name="T18" fmla="*/ 1124856 w 7908"/>
              <a:gd name="T19" fmla="*/ 500837 h 10000"/>
              <a:gd name="T20" fmla="*/ 1129839 w 7908"/>
              <a:gd name="T21" fmla="*/ 496011 h 10000"/>
              <a:gd name="T22" fmla="*/ 1358900 w 7908"/>
              <a:gd name="T23" fmla="*/ 267106 h 10000"/>
              <a:gd name="T24" fmla="*/ 1358900 w 7908"/>
              <a:gd name="T25" fmla="*/ 238455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511175" y="4983163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822440-47E0-4C07-BB09-9752922FED1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4975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1358900 w 7908"/>
              <a:gd name="T1" fmla="*/ 238455 h 10000"/>
              <a:gd name="T2" fmla="*/ 1129839 w 7908"/>
              <a:gd name="T3" fmla="*/ 9550 h 10000"/>
              <a:gd name="T4" fmla="*/ 1124856 w 7908"/>
              <a:gd name="T5" fmla="*/ 4775 h 10000"/>
              <a:gd name="T6" fmla="*/ 1110593 w 7908"/>
              <a:gd name="T7" fmla="*/ 0 h 10000"/>
              <a:gd name="T8" fmla="*/ 1019862 w 7908"/>
              <a:gd name="T9" fmla="*/ 0 h 10000"/>
              <a:gd name="T10" fmla="*/ 0 w 7908"/>
              <a:gd name="T11" fmla="*/ 3150 h 10000"/>
              <a:gd name="T12" fmla="*/ 0 w 7908"/>
              <a:gd name="T13" fmla="*/ 508000 h 10000"/>
              <a:gd name="T14" fmla="*/ 1019862 w 7908"/>
              <a:gd name="T15" fmla="*/ 505562 h 10000"/>
              <a:gd name="T16" fmla="*/ 1110593 w 7908"/>
              <a:gd name="T17" fmla="*/ 505562 h 10000"/>
              <a:gd name="T18" fmla="*/ 1124856 w 7908"/>
              <a:gd name="T19" fmla="*/ 500837 h 10000"/>
              <a:gd name="T20" fmla="*/ 1129839 w 7908"/>
              <a:gd name="T21" fmla="*/ 496011 h 10000"/>
              <a:gd name="T22" fmla="*/ 1358900 w 7908"/>
              <a:gd name="T23" fmla="*/ 267106 h 10000"/>
              <a:gd name="T24" fmla="*/ 1358900 w 7908"/>
              <a:gd name="T25" fmla="*/ 238455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DC2101-511F-4190-BBB0-E3179DCC68C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711971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1358900 w 7908"/>
              <a:gd name="T1" fmla="*/ 238455 h 10000"/>
              <a:gd name="T2" fmla="*/ 1129839 w 7908"/>
              <a:gd name="T3" fmla="*/ 9550 h 10000"/>
              <a:gd name="T4" fmla="*/ 1124856 w 7908"/>
              <a:gd name="T5" fmla="*/ 4775 h 10000"/>
              <a:gd name="T6" fmla="*/ 1110593 w 7908"/>
              <a:gd name="T7" fmla="*/ 0 h 10000"/>
              <a:gd name="T8" fmla="*/ 1019862 w 7908"/>
              <a:gd name="T9" fmla="*/ 0 h 10000"/>
              <a:gd name="T10" fmla="*/ 0 w 7908"/>
              <a:gd name="T11" fmla="*/ 3150 h 10000"/>
              <a:gd name="T12" fmla="*/ 0 w 7908"/>
              <a:gd name="T13" fmla="*/ 508000 h 10000"/>
              <a:gd name="T14" fmla="*/ 1019862 w 7908"/>
              <a:gd name="T15" fmla="*/ 505562 h 10000"/>
              <a:gd name="T16" fmla="*/ 1110593 w 7908"/>
              <a:gd name="T17" fmla="*/ 505562 h 10000"/>
              <a:gd name="T18" fmla="*/ 1124856 w 7908"/>
              <a:gd name="T19" fmla="*/ 500837 h 10000"/>
              <a:gd name="T20" fmla="*/ 1129839 w 7908"/>
              <a:gd name="T21" fmla="*/ 496011 h 10000"/>
              <a:gd name="T22" fmla="*/ 1358900 w 7908"/>
              <a:gd name="T23" fmla="*/ 267106 h 10000"/>
              <a:gd name="T24" fmla="*/ 1358900 w 7908"/>
              <a:gd name="T25" fmla="*/ 238455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2E9C26-E152-423F-B53B-4D1BE620A17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383834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1358900 w 7908"/>
              <a:gd name="T1" fmla="*/ 238455 h 10000"/>
              <a:gd name="T2" fmla="*/ 1129839 w 7908"/>
              <a:gd name="T3" fmla="*/ 9550 h 10000"/>
              <a:gd name="T4" fmla="*/ 1124856 w 7908"/>
              <a:gd name="T5" fmla="*/ 4775 h 10000"/>
              <a:gd name="T6" fmla="*/ 1110593 w 7908"/>
              <a:gd name="T7" fmla="*/ 0 h 10000"/>
              <a:gd name="T8" fmla="*/ 1019862 w 7908"/>
              <a:gd name="T9" fmla="*/ 0 h 10000"/>
              <a:gd name="T10" fmla="*/ 0 w 7908"/>
              <a:gd name="T11" fmla="*/ 3150 h 10000"/>
              <a:gd name="T12" fmla="*/ 0 w 7908"/>
              <a:gd name="T13" fmla="*/ 508000 h 10000"/>
              <a:gd name="T14" fmla="*/ 1019862 w 7908"/>
              <a:gd name="T15" fmla="*/ 505562 h 10000"/>
              <a:gd name="T16" fmla="*/ 1110593 w 7908"/>
              <a:gd name="T17" fmla="*/ 505562 h 10000"/>
              <a:gd name="T18" fmla="*/ 1124856 w 7908"/>
              <a:gd name="T19" fmla="*/ 500837 h 10000"/>
              <a:gd name="T20" fmla="*/ 1129839 w 7908"/>
              <a:gd name="T21" fmla="*/ 496011 h 10000"/>
              <a:gd name="T22" fmla="*/ 1358900 w 7908"/>
              <a:gd name="T23" fmla="*/ 267106 h 10000"/>
              <a:gd name="T24" fmla="*/ 1358900 w 7908"/>
              <a:gd name="T25" fmla="*/ 238455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1A1F7-A9C4-47C6-AEAA-E8D3CC53297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811264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0" y="3167063"/>
            <a:ext cx="1358900" cy="508000"/>
          </a:xfrm>
          <a:custGeom>
            <a:avLst/>
            <a:gdLst>
              <a:gd name="T0" fmla="*/ 1358900 w 7908"/>
              <a:gd name="T1" fmla="*/ 238455 h 10000"/>
              <a:gd name="T2" fmla="*/ 1129839 w 7908"/>
              <a:gd name="T3" fmla="*/ 9550 h 10000"/>
              <a:gd name="T4" fmla="*/ 1124856 w 7908"/>
              <a:gd name="T5" fmla="*/ 4775 h 10000"/>
              <a:gd name="T6" fmla="*/ 1110593 w 7908"/>
              <a:gd name="T7" fmla="*/ 0 h 10000"/>
              <a:gd name="T8" fmla="*/ 1019862 w 7908"/>
              <a:gd name="T9" fmla="*/ 0 h 10000"/>
              <a:gd name="T10" fmla="*/ 0 w 7908"/>
              <a:gd name="T11" fmla="*/ 3150 h 10000"/>
              <a:gd name="T12" fmla="*/ 0 w 7908"/>
              <a:gd name="T13" fmla="*/ 508000 h 10000"/>
              <a:gd name="T14" fmla="*/ 1019862 w 7908"/>
              <a:gd name="T15" fmla="*/ 505562 h 10000"/>
              <a:gd name="T16" fmla="*/ 1110593 w 7908"/>
              <a:gd name="T17" fmla="*/ 505562 h 10000"/>
              <a:gd name="T18" fmla="*/ 1124856 w 7908"/>
              <a:gd name="T19" fmla="*/ 500837 h 10000"/>
              <a:gd name="T20" fmla="*/ 1129839 w 7908"/>
              <a:gd name="T21" fmla="*/ 496011 h 10000"/>
              <a:gd name="T22" fmla="*/ 1358900 w 7908"/>
              <a:gd name="T23" fmla="*/ 267106 h 10000"/>
              <a:gd name="T24" fmla="*/ 1358900 w 7908"/>
              <a:gd name="T25" fmla="*/ 238455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175" y="3244850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3CCFA-188C-49A4-A377-4293C7FF16E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825388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1358900 w 7908"/>
              <a:gd name="T1" fmla="*/ 238455 h 10000"/>
              <a:gd name="T2" fmla="*/ 1129839 w 7908"/>
              <a:gd name="T3" fmla="*/ 9550 h 10000"/>
              <a:gd name="T4" fmla="*/ 1124856 w 7908"/>
              <a:gd name="T5" fmla="*/ 4775 h 10000"/>
              <a:gd name="T6" fmla="*/ 1110593 w 7908"/>
              <a:gd name="T7" fmla="*/ 0 h 10000"/>
              <a:gd name="T8" fmla="*/ 1019862 w 7908"/>
              <a:gd name="T9" fmla="*/ 0 h 10000"/>
              <a:gd name="T10" fmla="*/ 0 w 7908"/>
              <a:gd name="T11" fmla="*/ 3150 h 10000"/>
              <a:gd name="T12" fmla="*/ 0 w 7908"/>
              <a:gd name="T13" fmla="*/ 508000 h 10000"/>
              <a:gd name="T14" fmla="*/ 1019862 w 7908"/>
              <a:gd name="T15" fmla="*/ 505562 h 10000"/>
              <a:gd name="T16" fmla="*/ 1110593 w 7908"/>
              <a:gd name="T17" fmla="*/ 505562 h 10000"/>
              <a:gd name="T18" fmla="*/ 1124856 w 7908"/>
              <a:gd name="T19" fmla="*/ 500837 h 10000"/>
              <a:gd name="T20" fmla="*/ 1129839 w 7908"/>
              <a:gd name="T21" fmla="*/ 496011 h 10000"/>
              <a:gd name="T22" fmla="*/ 1358900 w 7908"/>
              <a:gd name="T23" fmla="*/ 267106 h 10000"/>
              <a:gd name="T24" fmla="*/ 1358900 w 7908"/>
              <a:gd name="T25" fmla="*/ 238455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85AD9F-0931-4443-BC13-2B0727FA110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50651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1358900 w 7908"/>
              <a:gd name="T1" fmla="*/ 238455 h 10000"/>
              <a:gd name="T2" fmla="*/ 1129839 w 7908"/>
              <a:gd name="T3" fmla="*/ 9550 h 10000"/>
              <a:gd name="T4" fmla="*/ 1124856 w 7908"/>
              <a:gd name="T5" fmla="*/ 4775 h 10000"/>
              <a:gd name="T6" fmla="*/ 1110593 w 7908"/>
              <a:gd name="T7" fmla="*/ 0 h 10000"/>
              <a:gd name="T8" fmla="*/ 1019862 w 7908"/>
              <a:gd name="T9" fmla="*/ 0 h 10000"/>
              <a:gd name="T10" fmla="*/ 0 w 7908"/>
              <a:gd name="T11" fmla="*/ 3150 h 10000"/>
              <a:gd name="T12" fmla="*/ 0 w 7908"/>
              <a:gd name="T13" fmla="*/ 508000 h 10000"/>
              <a:gd name="T14" fmla="*/ 1019862 w 7908"/>
              <a:gd name="T15" fmla="*/ 505562 h 10000"/>
              <a:gd name="T16" fmla="*/ 1110593 w 7908"/>
              <a:gd name="T17" fmla="*/ 505562 h 10000"/>
              <a:gd name="T18" fmla="*/ 1124856 w 7908"/>
              <a:gd name="T19" fmla="*/ 500837 h 10000"/>
              <a:gd name="T20" fmla="*/ 1129839 w 7908"/>
              <a:gd name="T21" fmla="*/ 496011 h 10000"/>
              <a:gd name="T22" fmla="*/ 1358900 w 7908"/>
              <a:gd name="T23" fmla="*/ 267106 h 10000"/>
              <a:gd name="T24" fmla="*/ 1358900 w 7908"/>
              <a:gd name="T25" fmla="*/ 238455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88BC0B-334C-4200-A3B6-F8AE2300E5F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184457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1358900 w 7908"/>
              <a:gd name="T1" fmla="*/ 238455 h 10000"/>
              <a:gd name="T2" fmla="*/ 1129839 w 7908"/>
              <a:gd name="T3" fmla="*/ 9550 h 10000"/>
              <a:gd name="T4" fmla="*/ 1124856 w 7908"/>
              <a:gd name="T5" fmla="*/ 4775 h 10000"/>
              <a:gd name="T6" fmla="*/ 1110593 w 7908"/>
              <a:gd name="T7" fmla="*/ 0 h 10000"/>
              <a:gd name="T8" fmla="*/ 1019862 w 7908"/>
              <a:gd name="T9" fmla="*/ 0 h 10000"/>
              <a:gd name="T10" fmla="*/ 0 w 7908"/>
              <a:gd name="T11" fmla="*/ 3150 h 10000"/>
              <a:gd name="T12" fmla="*/ 0 w 7908"/>
              <a:gd name="T13" fmla="*/ 508000 h 10000"/>
              <a:gd name="T14" fmla="*/ 1019862 w 7908"/>
              <a:gd name="T15" fmla="*/ 505562 h 10000"/>
              <a:gd name="T16" fmla="*/ 1110593 w 7908"/>
              <a:gd name="T17" fmla="*/ 505562 h 10000"/>
              <a:gd name="T18" fmla="*/ 1124856 w 7908"/>
              <a:gd name="T19" fmla="*/ 500837 h 10000"/>
              <a:gd name="T20" fmla="*/ 1129839 w 7908"/>
              <a:gd name="T21" fmla="*/ 496011 h 10000"/>
              <a:gd name="T22" fmla="*/ 1358900 w 7908"/>
              <a:gd name="T23" fmla="*/ 267106 h 10000"/>
              <a:gd name="T24" fmla="*/ 1358900 w 7908"/>
              <a:gd name="T25" fmla="*/ 238455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20E3D9-25F0-4C9E-B9B5-73F0D2830A6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459387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1358900 w 7908"/>
              <a:gd name="T1" fmla="*/ 238455 h 10000"/>
              <a:gd name="T2" fmla="*/ 1129839 w 7908"/>
              <a:gd name="T3" fmla="*/ 9550 h 10000"/>
              <a:gd name="T4" fmla="*/ 1124856 w 7908"/>
              <a:gd name="T5" fmla="*/ 4775 h 10000"/>
              <a:gd name="T6" fmla="*/ 1110593 w 7908"/>
              <a:gd name="T7" fmla="*/ 0 h 10000"/>
              <a:gd name="T8" fmla="*/ 1019862 w 7908"/>
              <a:gd name="T9" fmla="*/ 0 h 10000"/>
              <a:gd name="T10" fmla="*/ 0 w 7908"/>
              <a:gd name="T11" fmla="*/ 3150 h 10000"/>
              <a:gd name="T12" fmla="*/ 0 w 7908"/>
              <a:gd name="T13" fmla="*/ 508000 h 10000"/>
              <a:gd name="T14" fmla="*/ 1019862 w 7908"/>
              <a:gd name="T15" fmla="*/ 505562 h 10000"/>
              <a:gd name="T16" fmla="*/ 1110593 w 7908"/>
              <a:gd name="T17" fmla="*/ 505562 h 10000"/>
              <a:gd name="T18" fmla="*/ 1124856 w 7908"/>
              <a:gd name="T19" fmla="*/ 500837 h 10000"/>
              <a:gd name="T20" fmla="*/ 1129839 w 7908"/>
              <a:gd name="T21" fmla="*/ 496011 h 10000"/>
              <a:gd name="T22" fmla="*/ 1358900 w 7908"/>
              <a:gd name="T23" fmla="*/ 267106 h 10000"/>
              <a:gd name="T24" fmla="*/ 1358900 w 7908"/>
              <a:gd name="T25" fmla="*/ 238455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6750F4-79FB-4A84-8D3E-A2317DEBB6C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137934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1358900 w 7908"/>
              <a:gd name="T1" fmla="*/ 238455 h 10000"/>
              <a:gd name="T2" fmla="*/ 1129839 w 7908"/>
              <a:gd name="T3" fmla="*/ 9550 h 10000"/>
              <a:gd name="T4" fmla="*/ 1124856 w 7908"/>
              <a:gd name="T5" fmla="*/ 4775 h 10000"/>
              <a:gd name="T6" fmla="*/ 1110593 w 7908"/>
              <a:gd name="T7" fmla="*/ 0 h 10000"/>
              <a:gd name="T8" fmla="*/ 1019862 w 7908"/>
              <a:gd name="T9" fmla="*/ 0 h 10000"/>
              <a:gd name="T10" fmla="*/ 0 w 7908"/>
              <a:gd name="T11" fmla="*/ 3150 h 10000"/>
              <a:gd name="T12" fmla="*/ 0 w 7908"/>
              <a:gd name="T13" fmla="*/ 508000 h 10000"/>
              <a:gd name="T14" fmla="*/ 1019862 w 7908"/>
              <a:gd name="T15" fmla="*/ 505562 h 10000"/>
              <a:gd name="T16" fmla="*/ 1110593 w 7908"/>
              <a:gd name="T17" fmla="*/ 505562 h 10000"/>
              <a:gd name="T18" fmla="*/ 1124856 w 7908"/>
              <a:gd name="T19" fmla="*/ 500837 h 10000"/>
              <a:gd name="T20" fmla="*/ 1129839 w 7908"/>
              <a:gd name="T21" fmla="*/ 496011 h 10000"/>
              <a:gd name="T22" fmla="*/ 1358900 w 7908"/>
              <a:gd name="T23" fmla="*/ 267106 h 10000"/>
              <a:gd name="T24" fmla="*/ 1358900 w 7908"/>
              <a:gd name="T25" fmla="*/ 238455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AE684F-D7BD-41C1-8D31-153E0D3EBF5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764355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4910138"/>
            <a:ext cx="1358900" cy="508000"/>
          </a:xfrm>
          <a:custGeom>
            <a:avLst/>
            <a:gdLst>
              <a:gd name="T0" fmla="*/ 1358900 w 7908"/>
              <a:gd name="T1" fmla="*/ 238455 h 10000"/>
              <a:gd name="T2" fmla="*/ 1129839 w 7908"/>
              <a:gd name="T3" fmla="*/ 9550 h 10000"/>
              <a:gd name="T4" fmla="*/ 1124856 w 7908"/>
              <a:gd name="T5" fmla="*/ 4775 h 10000"/>
              <a:gd name="T6" fmla="*/ 1110593 w 7908"/>
              <a:gd name="T7" fmla="*/ 0 h 10000"/>
              <a:gd name="T8" fmla="*/ 1019862 w 7908"/>
              <a:gd name="T9" fmla="*/ 0 h 10000"/>
              <a:gd name="T10" fmla="*/ 0 w 7908"/>
              <a:gd name="T11" fmla="*/ 3150 h 10000"/>
              <a:gd name="T12" fmla="*/ 0 w 7908"/>
              <a:gd name="T13" fmla="*/ 508000 h 10000"/>
              <a:gd name="T14" fmla="*/ 1019862 w 7908"/>
              <a:gd name="T15" fmla="*/ 505562 h 10000"/>
              <a:gd name="T16" fmla="*/ 1110593 w 7908"/>
              <a:gd name="T17" fmla="*/ 505562 h 10000"/>
              <a:gd name="T18" fmla="*/ 1124856 w 7908"/>
              <a:gd name="T19" fmla="*/ 500837 h 10000"/>
              <a:gd name="T20" fmla="*/ 1129839 w 7908"/>
              <a:gd name="T21" fmla="*/ 496011 h 10000"/>
              <a:gd name="T22" fmla="*/ 1358900 w 7908"/>
              <a:gd name="T23" fmla="*/ 267106 h 10000"/>
              <a:gd name="T24" fmla="*/ 1358900 w 7908"/>
              <a:gd name="T25" fmla="*/ 238455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175" y="4983163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A4BB87-E3AA-46CC-8A1D-74C41403C90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289779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tangle 61"/>
          <p:cNvSpPr/>
          <p:nvPr/>
        </p:nvSpPr>
        <p:spPr>
          <a:xfrm>
            <a:off x="0" y="0"/>
            <a:ext cx="182563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53" name="Title Placeholder 1"/>
          <p:cNvSpPr>
            <a:spLocks noGrp="1"/>
          </p:cNvSpPr>
          <p:nvPr>
            <p:ph type="title"/>
          </p:nvPr>
        </p:nvSpPr>
        <p:spPr bwMode="auto">
          <a:xfrm>
            <a:off x="2125663" y="17463"/>
            <a:ext cx="6588125" cy="128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 smtClean="0"/>
              <a:t>Haga clic para modificar el estilo de título del patrón</a:t>
            </a:r>
            <a:endParaRPr lang="en-US" altLang="es-ES" smtClean="0"/>
          </a:p>
        </p:txBody>
      </p:sp>
      <p:sp>
        <p:nvSpPr>
          <p:cNvPr id="2054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003425" y="1703388"/>
            <a:ext cx="65913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 smtClean="0"/>
              <a:t>Haga clic para modificar el estilo de texto del patrón</a:t>
            </a:r>
          </a:p>
          <a:p>
            <a:pPr lvl="1"/>
            <a:r>
              <a:rPr lang="es-ES" altLang="es-ES" smtClean="0"/>
              <a:t>Segundo nivel</a:t>
            </a:r>
          </a:p>
          <a:p>
            <a:pPr lvl="2"/>
            <a:r>
              <a:rPr lang="es-ES" altLang="es-ES" smtClean="0"/>
              <a:t>Tercer nivel</a:t>
            </a:r>
          </a:p>
          <a:p>
            <a:pPr lvl="3"/>
            <a:r>
              <a:rPr lang="es-ES" altLang="es-ES" smtClean="0"/>
              <a:t>Cuarto nivel</a:t>
            </a:r>
          </a:p>
          <a:p>
            <a:pPr lvl="4"/>
            <a:r>
              <a:rPr lang="es-ES" altLang="es-ES" smtClean="0"/>
              <a:t>Quinto nivel</a:t>
            </a:r>
            <a:endParaRPr lang="en-US" altLang="es-E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688"/>
            <a:ext cx="766763" cy="3698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3100" y="6135688"/>
            <a:ext cx="57165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175" y="787400"/>
            <a:ext cx="5857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defRPr sz="2000">
                <a:solidFill>
                  <a:srgbClr val="FEFFFF"/>
                </a:solidFill>
              </a:defRPr>
            </a:lvl1pPr>
          </a:lstStyle>
          <a:p>
            <a:pPr>
              <a:defRPr/>
            </a:pPr>
            <a:fld id="{A8E268C9-3762-48DB-A6DF-B0C599BF4B6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6" r:id="rId1"/>
    <p:sldLayoutId id="2147483917" r:id="rId2"/>
    <p:sldLayoutId id="2147483918" r:id="rId3"/>
    <p:sldLayoutId id="2147483919" r:id="rId4"/>
    <p:sldLayoutId id="2147483920" r:id="rId5"/>
    <p:sldLayoutId id="2147483921" r:id="rId6"/>
    <p:sldLayoutId id="2147483922" r:id="rId7"/>
    <p:sldLayoutId id="2147483923" r:id="rId8"/>
    <p:sldLayoutId id="2147483924" r:id="rId9"/>
    <p:sldLayoutId id="2147483925" r:id="rId10"/>
    <p:sldLayoutId id="2147483926" r:id="rId11"/>
    <p:sldLayoutId id="2147483927" r:id="rId12"/>
    <p:sldLayoutId id="2147483928" r:id="rId13"/>
    <p:sldLayoutId id="2147483929" r:id="rId14"/>
    <p:sldLayoutId id="2147483930" r:id="rId15"/>
    <p:sldLayoutId id="2147483931" r:id="rId16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600" kern="1200">
          <a:solidFill>
            <a:srgbClr val="262626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Century Gothic" panose="020B0502020202020204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Century Gothic" panose="020B0502020202020204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Century Gothic" panose="020B0502020202020204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Century Gothic" panose="020B0502020202020204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anose="05040102010807070707" pitchFamily="18" charset="2"/>
        <a:buChar char=""/>
        <a:defRPr kern="1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anose="05040102010807070707" pitchFamily="18" charset="2"/>
        <a:buChar char=""/>
        <a:defRPr sz="1600" kern="1200">
          <a:solidFill>
            <a:srgbClr val="40404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anose="05040102010807070707" pitchFamily="18" charset="2"/>
        <a:buChar char="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anose="05040102010807070707" pitchFamily="18" charset="2"/>
        <a:buChar char=""/>
        <a:defRPr sz="1200" kern="1200">
          <a:solidFill>
            <a:srgbClr val="40404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anose="05040102010807070707" pitchFamily="18" charset="2"/>
        <a:buChar char=""/>
        <a:defRPr sz="1200" kern="1200">
          <a:solidFill>
            <a:srgbClr val="40404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 txBox="1">
            <a:spLocks/>
          </p:cNvSpPr>
          <p:nvPr/>
        </p:nvSpPr>
        <p:spPr>
          <a:xfrm>
            <a:off x="727868" y="2980862"/>
            <a:ext cx="8391525" cy="146050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r" fontAlgn="auto">
              <a:spcAft>
                <a:spcPts val="0"/>
              </a:spcAft>
              <a:defRPr/>
            </a:pPr>
            <a:r>
              <a:rPr lang="es-ES" sz="4000" dirty="0" smtClean="0">
                <a:solidFill>
                  <a:schemeClr val="accent2">
                    <a:lumMod val="50000"/>
                  </a:schemeClr>
                </a:solidFill>
              </a:rPr>
              <a:t>Unidad de aprendizaje: </a:t>
            </a:r>
            <a:r>
              <a:rPr lang="es-ES" sz="4000" b="1" dirty="0" smtClean="0">
                <a:solidFill>
                  <a:schemeClr val="accent2">
                    <a:lumMod val="50000"/>
                  </a:schemeClr>
                </a:solidFill>
              </a:rPr>
              <a:t>Programación con Matlab</a:t>
            </a:r>
            <a:endParaRPr lang="es-ES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7891" name="Subtítulo 2"/>
          <p:cNvSpPr txBox="1">
            <a:spLocks/>
          </p:cNvSpPr>
          <p:nvPr/>
        </p:nvSpPr>
        <p:spPr bwMode="auto">
          <a:xfrm>
            <a:off x="731838" y="6256338"/>
            <a:ext cx="8096250" cy="50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72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 defTabSz="4572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 defTabSz="4572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 defTabSz="4572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 defTabSz="4572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 typeface="Wingdings 3" panose="05040102010807070707" pitchFamily="18" charset="2"/>
              <a:buNone/>
            </a:pPr>
            <a:r>
              <a:rPr lang="es-ES" altLang="es-ES" sz="2400" b="1">
                <a:solidFill>
                  <a:schemeClr val="tx1"/>
                </a:solidFill>
                <a:latin typeface="Baskerville Old Face" panose="02020602080505020303" pitchFamily="18" charset="0"/>
              </a:rPr>
              <a:t>Dra. Dora María Calderón Nepamuceno</a:t>
            </a:r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1781175" y="-63500"/>
            <a:ext cx="7239000" cy="1104900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spcBef>
                <a:spcPct val="0"/>
              </a:spcBef>
              <a:buNone/>
              <a:defRPr sz="5400" kern="1200" cap="none" spc="-100" baseline="0">
                <a:ln>
                  <a:noFill/>
                </a:ln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es-ES" sz="2400" dirty="0" smtClean="0">
                <a:solidFill>
                  <a:schemeClr val="accent2">
                    <a:lumMod val="50000"/>
                  </a:schemeClr>
                </a:solidFill>
              </a:rPr>
              <a:t>Universidad Autónoma del Estado de México</a:t>
            </a:r>
          </a:p>
          <a:p>
            <a:pPr algn="ctr">
              <a:defRPr/>
            </a:pPr>
            <a:r>
              <a:rPr lang="es-ES" sz="2400" dirty="0" smtClean="0">
                <a:solidFill>
                  <a:schemeClr val="accent2">
                    <a:lumMod val="50000"/>
                  </a:schemeClr>
                </a:solidFill>
              </a:rPr>
              <a:t>Unidad Académica Profesional Nezahualcóyotl</a:t>
            </a:r>
            <a:endParaRPr lang="es-ES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876298" y="4745501"/>
            <a:ext cx="8094663" cy="919162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spcBef>
                <a:spcPct val="0"/>
              </a:spcBef>
              <a:buNone/>
              <a:defRPr sz="5400" kern="1200" cap="none" spc="-100" baseline="0">
                <a:ln>
                  <a:noFill/>
                </a:ln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r">
              <a:defRPr/>
            </a:pPr>
            <a:r>
              <a:rPr lang="es-ES" b="1" i="1" dirty="0">
                <a:solidFill>
                  <a:srgbClr val="E2AC00"/>
                </a:solidFill>
                <a:effectLst/>
                <a:latin typeface="Aparajita" panose="020B0604020202020204" pitchFamily="34" charset="0"/>
                <a:cs typeface="Aparajita" panose="020B0604020202020204" pitchFamily="34" charset="0"/>
              </a:rPr>
              <a:t>Matrices, Funciones y </a:t>
            </a:r>
            <a:r>
              <a:rPr lang="es-ES" b="1" i="1" dirty="0" smtClean="0">
                <a:solidFill>
                  <a:srgbClr val="E2AC00"/>
                </a:solidFill>
                <a:effectLst/>
                <a:latin typeface="Aparajita" panose="020B0604020202020204" pitchFamily="34" charset="0"/>
                <a:cs typeface="Aparajita" panose="020B0604020202020204" pitchFamily="34" charset="0"/>
              </a:rPr>
              <a:t>Archivos</a:t>
            </a:r>
            <a:endParaRPr lang="es-ES" b="1" i="1" dirty="0">
              <a:solidFill>
                <a:srgbClr val="E2AC00"/>
              </a:solidFill>
              <a:effectLst/>
              <a:latin typeface="Aparajita" panose="020B0604020202020204" pitchFamily="34" charset="0"/>
              <a:cs typeface="Aparajita" panose="020B0604020202020204" pitchFamily="34" charset="0"/>
            </a:endParaRPr>
          </a:p>
        </p:txBody>
      </p:sp>
      <p:sp>
        <p:nvSpPr>
          <p:cNvPr id="11" name="Título 1"/>
          <p:cNvSpPr txBox="1">
            <a:spLocks/>
          </p:cNvSpPr>
          <p:nvPr/>
        </p:nvSpPr>
        <p:spPr>
          <a:xfrm>
            <a:off x="636588" y="1825625"/>
            <a:ext cx="8186737" cy="1104900"/>
          </a:xfrm>
          <a:prstGeom prst="rect">
            <a:avLst/>
          </a:prstGeom>
        </p:spPr>
        <p:txBody>
          <a:bodyPr anchor="b"/>
          <a:lstStyle>
            <a:defPPr>
              <a:defRPr lang="es-ES"/>
            </a:defPPr>
            <a:lvl1pPr algn="r" defTabSz="914400" eaLnBrk="1" latinLnBrk="0" hangingPunct="1">
              <a:buNone/>
              <a:defRPr sz="6600" i="1" cap="none" spc="-100" baseline="0">
                <a:ln>
                  <a:noFill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French Script MT" pitchFamily="66" charset="0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s-ES" sz="5400" dirty="0">
                <a:solidFill>
                  <a:schemeClr val="tx2">
                    <a:lumMod val="75000"/>
                  </a:schemeClr>
                </a:solidFill>
              </a:rPr>
              <a:t>Licenciatura en Ingeniería en Sistemas Inteligentes</a:t>
            </a:r>
          </a:p>
        </p:txBody>
      </p:sp>
      <p:pic>
        <p:nvPicPr>
          <p:cNvPr id="37895" name="3 Imagen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" y="23813"/>
            <a:ext cx="1619250" cy="123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 advTm="2000">
    <p:strips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272441" y="1448780"/>
            <a:ext cx="6591985" cy="2160241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pt-BR" dirty="0"/>
              <a:t>&gt;&gt; A=[-2 3;-4 5;-6 7] % o </a:t>
            </a:r>
            <a:r>
              <a:rPr lang="es-MX" dirty="0" smtClean="0"/>
              <a:t>también</a:t>
            </a:r>
            <a:r>
              <a:rPr lang="pt-BR" dirty="0" smtClean="0"/>
              <a:t> </a:t>
            </a:r>
            <a:r>
              <a:rPr lang="pt-BR" dirty="0"/>
              <a:t>A=[-2, 3;-4, 5;-6, 7]</a:t>
            </a:r>
          </a:p>
          <a:p>
            <a:pPr marL="0" indent="0">
              <a:buNone/>
            </a:pPr>
            <a:r>
              <a:rPr lang="es-MX" dirty="0"/>
              <a:t>A =</a:t>
            </a:r>
          </a:p>
          <a:p>
            <a:pPr marL="0" indent="0">
              <a:buNone/>
            </a:pPr>
            <a:r>
              <a:rPr lang="es-MX" dirty="0"/>
              <a:t>-2 3</a:t>
            </a:r>
          </a:p>
          <a:p>
            <a:pPr marL="0" indent="0">
              <a:buNone/>
            </a:pPr>
            <a:r>
              <a:rPr lang="es-MX" dirty="0"/>
              <a:t>-4 5</a:t>
            </a:r>
          </a:p>
          <a:p>
            <a:pPr marL="0" indent="0">
              <a:buNone/>
            </a:pPr>
            <a:r>
              <a:rPr lang="es-MX" dirty="0"/>
              <a:t>-6 </a:t>
            </a:r>
            <a:r>
              <a:rPr lang="es-MX" dirty="0" smtClean="0"/>
              <a:t>7</a:t>
            </a:r>
            <a:endParaRPr lang="es-MX" dirty="0"/>
          </a:p>
        </p:txBody>
      </p:sp>
      <p:sp>
        <p:nvSpPr>
          <p:cNvPr id="6" name="2 Marcador de contenido"/>
          <p:cNvSpPr txBox="1">
            <a:spLocks/>
          </p:cNvSpPr>
          <p:nvPr/>
        </p:nvSpPr>
        <p:spPr bwMode="auto">
          <a:xfrm>
            <a:off x="1272442" y="3834045"/>
            <a:ext cx="6591985" cy="607567"/>
          </a:xfrm>
          <a:prstGeom prst="rect">
            <a:avLst/>
          </a:prstGeom>
          <a:ln/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pl-PL" dirty="0" smtClean="0"/>
              <a:t>&gt;&gt; B=[1 1;2 0;6 2];</a:t>
            </a:r>
          </a:p>
        </p:txBody>
      </p:sp>
      <p:sp>
        <p:nvSpPr>
          <p:cNvPr id="7" name="6 Rectángulo"/>
          <p:cNvSpPr/>
          <p:nvPr/>
        </p:nvSpPr>
        <p:spPr>
          <a:xfrm>
            <a:off x="1286635" y="4644135"/>
            <a:ext cx="6577792" cy="1937892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None/>
            </a:pPr>
            <a:r>
              <a:rPr lang="es-MX" dirty="0">
                <a:solidFill>
                  <a:srgbClr val="404040"/>
                </a:solidFill>
                <a:latin typeface="+mn-lt"/>
              </a:rPr>
              <a:t>&gt;&gt; A+B % matriz + matriz de la misma dimensión</a:t>
            </a:r>
          </a:p>
          <a:p>
            <a:pPr defTabSz="4572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None/>
            </a:pPr>
            <a:r>
              <a:rPr lang="es-MX" dirty="0" err="1">
                <a:solidFill>
                  <a:srgbClr val="404040"/>
                </a:solidFill>
                <a:latin typeface="+mn-lt"/>
              </a:rPr>
              <a:t>ans</a:t>
            </a:r>
            <a:r>
              <a:rPr lang="es-MX" dirty="0">
                <a:solidFill>
                  <a:srgbClr val="404040"/>
                </a:solidFill>
                <a:latin typeface="+mn-lt"/>
              </a:rPr>
              <a:t> =</a:t>
            </a:r>
          </a:p>
          <a:p>
            <a:pPr defTabSz="4572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None/>
            </a:pPr>
            <a:r>
              <a:rPr lang="es-MX" dirty="0">
                <a:solidFill>
                  <a:srgbClr val="404040"/>
                </a:solidFill>
                <a:latin typeface="+mn-lt"/>
              </a:rPr>
              <a:t>-1 4</a:t>
            </a:r>
          </a:p>
          <a:p>
            <a:pPr defTabSz="4572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None/>
            </a:pPr>
            <a:r>
              <a:rPr lang="es-MX" dirty="0">
                <a:solidFill>
                  <a:srgbClr val="404040"/>
                </a:solidFill>
                <a:latin typeface="+mn-lt"/>
              </a:rPr>
              <a:t>-2 5</a:t>
            </a:r>
          </a:p>
          <a:p>
            <a:pPr defTabSz="4572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None/>
            </a:pPr>
            <a:r>
              <a:rPr lang="es-MX" dirty="0">
                <a:solidFill>
                  <a:srgbClr val="404040"/>
                </a:solidFill>
                <a:latin typeface="+mn-lt"/>
              </a:rPr>
              <a:t>0 9</a:t>
            </a:r>
          </a:p>
        </p:txBody>
      </p:sp>
      <p:sp>
        <p:nvSpPr>
          <p:cNvPr id="8" name="1 Título"/>
          <p:cNvSpPr>
            <a:spLocks noGrp="1"/>
          </p:cNvSpPr>
          <p:nvPr>
            <p:ph type="title"/>
          </p:nvPr>
        </p:nvSpPr>
        <p:spPr>
          <a:xfrm>
            <a:off x="2006715" y="188640"/>
            <a:ext cx="6589199" cy="1280890"/>
          </a:xfrm>
        </p:spPr>
        <p:txBody>
          <a:bodyPr/>
          <a:lstStyle/>
          <a:p>
            <a:r>
              <a:rPr lang="es-MX" dirty="0" smtClean="0"/>
              <a:t>Suma </a:t>
            </a:r>
            <a:r>
              <a:rPr lang="es-MX" dirty="0"/>
              <a:t>de </a:t>
            </a:r>
            <a:r>
              <a:rPr lang="es-MX" dirty="0" smtClean="0"/>
              <a:t> </a:t>
            </a:r>
            <a:r>
              <a:rPr lang="es-MX" dirty="0"/>
              <a:t>matrices</a:t>
            </a:r>
            <a:br>
              <a:rPr lang="es-MX" dirty="0"/>
            </a:b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999138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Multiplicación de matrices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601671" y="2133600"/>
            <a:ext cx="6165684" cy="4265730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r>
              <a:rPr lang="pt-BR" dirty="0"/>
              <a:t>&gt;&gt; A'*A % matriz 2x3 * matriz 3x2</a:t>
            </a:r>
          </a:p>
          <a:p>
            <a:pPr marL="0" indent="0">
              <a:buNone/>
            </a:pPr>
            <a:r>
              <a:rPr lang="es-MX" dirty="0" err="1"/>
              <a:t>ans</a:t>
            </a:r>
            <a:r>
              <a:rPr lang="es-MX" dirty="0"/>
              <a:t> =</a:t>
            </a:r>
          </a:p>
          <a:p>
            <a:pPr marL="0" indent="0">
              <a:buNone/>
            </a:pPr>
            <a:r>
              <a:rPr lang="es-MX" dirty="0"/>
              <a:t>56 -68</a:t>
            </a:r>
          </a:p>
          <a:p>
            <a:pPr marL="0" indent="0">
              <a:buNone/>
            </a:pPr>
            <a:r>
              <a:rPr lang="es-MX" dirty="0"/>
              <a:t>-68 83</a:t>
            </a:r>
          </a:p>
          <a:p>
            <a:pPr marL="0" indent="0">
              <a:buNone/>
            </a:pPr>
            <a:r>
              <a:rPr lang="pt-BR" dirty="0"/>
              <a:t>&gt;&gt; A*A' % matriz 3x2 * matriz 2x3</a:t>
            </a:r>
          </a:p>
          <a:p>
            <a:pPr marL="0" indent="0">
              <a:buNone/>
            </a:pPr>
            <a:r>
              <a:rPr lang="es-MX" dirty="0" err="1"/>
              <a:t>ans</a:t>
            </a:r>
            <a:r>
              <a:rPr lang="es-MX" dirty="0"/>
              <a:t> =</a:t>
            </a:r>
          </a:p>
          <a:p>
            <a:pPr marL="0" indent="0">
              <a:buNone/>
            </a:pPr>
            <a:r>
              <a:rPr lang="es-MX" dirty="0"/>
              <a:t>13 23 33</a:t>
            </a:r>
          </a:p>
          <a:p>
            <a:pPr marL="0" indent="0">
              <a:buNone/>
            </a:pPr>
            <a:r>
              <a:rPr lang="es-MX" dirty="0"/>
              <a:t>23 41 59</a:t>
            </a:r>
          </a:p>
          <a:p>
            <a:pPr marL="0" indent="0">
              <a:buNone/>
            </a:pPr>
            <a:r>
              <a:rPr lang="es-MX" dirty="0"/>
              <a:t>33 59 85</a:t>
            </a:r>
          </a:p>
        </p:txBody>
      </p:sp>
    </p:spTree>
    <p:extLst>
      <p:ext uri="{BB962C8B-B14F-4D97-AF65-F5344CB8AC3E}">
        <p14:creationId xmlns:p14="http://schemas.microsoft.com/office/powerpoint/2010/main" val="2190207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ítulo 1"/>
          <p:cNvSpPr>
            <a:spLocks noGrp="1"/>
          </p:cNvSpPr>
          <p:nvPr>
            <p:ph type="title"/>
          </p:nvPr>
        </p:nvSpPr>
        <p:spPr>
          <a:xfrm>
            <a:off x="1556665" y="143635"/>
            <a:ext cx="7290810" cy="855095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just"/>
            <a:r>
              <a:rPr lang="es-MX" sz="2000" dirty="0"/>
              <a:t>Hay instrucciones para crear matrices llenas de ceros, llenas de unos, diagonales, o la identidad</a:t>
            </a:r>
            <a:br>
              <a:rPr lang="es-MX" sz="2000" dirty="0"/>
            </a:br>
            <a:endParaRPr lang="es-MX" sz="2000" dirty="0"/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451046" y="1808820"/>
            <a:ext cx="8692954" cy="48885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lvl="1">
              <a:lnSpc>
                <a:spcPct val="90000"/>
              </a:lnSpc>
            </a:pPr>
            <a:r>
              <a:rPr lang="es-ES_tradnl" sz="2000" dirty="0"/>
              <a:t>Generación de una matriz de ceros, </a:t>
            </a:r>
            <a:r>
              <a:rPr lang="es-ES_tradnl" sz="2000" b="1" dirty="0" err="1"/>
              <a:t>zeros</a:t>
            </a:r>
            <a:r>
              <a:rPr lang="es-ES_tradnl" sz="2000" b="1" dirty="0"/>
              <a:t>(</a:t>
            </a:r>
            <a:r>
              <a:rPr lang="es-ES_tradnl" sz="2000" b="1" dirty="0" err="1"/>
              <a:t>n,m</a:t>
            </a:r>
            <a:r>
              <a:rPr lang="es-ES_tradnl" sz="2000" b="1" dirty="0"/>
              <a:t>)</a:t>
            </a:r>
          </a:p>
          <a:p>
            <a:pPr marL="457200" lvl="1" indent="0">
              <a:lnSpc>
                <a:spcPct val="90000"/>
              </a:lnSpc>
              <a:buNone/>
            </a:pPr>
            <a:endParaRPr lang="es-ES_tradnl" sz="2000" b="1" dirty="0"/>
          </a:p>
          <a:p>
            <a:pPr lvl="1">
              <a:lnSpc>
                <a:spcPct val="90000"/>
              </a:lnSpc>
            </a:pPr>
            <a:r>
              <a:rPr lang="es-ES_tradnl" sz="2000" dirty="0"/>
              <a:t>Generación de una matriz de unos, </a:t>
            </a:r>
            <a:r>
              <a:rPr lang="es-ES_tradnl" sz="2000" b="1" dirty="0" err="1"/>
              <a:t>ones</a:t>
            </a:r>
            <a:r>
              <a:rPr lang="es-ES_tradnl" sz="2000" b="1" dirty="0"/>
              <a:t>(</a:t>
            </a:r>
            <a:r>
              <a:rPr lang="es-ES_tradnl" sz="2000" b="1" dirty="0" err="1"/>
              <a:t>n,m</a:t>
            </a:r>
            <a:r>
              <a:rPr lang="es-ES_tradnl" sz="2000" b="1" dirty="0"/>
              <a:t>)</a:t>
            </a:r>
          </a:p>
          <a:p>
            <a:pPr lvl="1">
              <a:lnSpc>
                <a:spcPct val="90000"/>
              </a:lnSpc>
            </a:pPr>
            <a:endParaRPr lang="es-ES_tradnl" sz="2000" b="1" dirty="0"/>
          </a:p>
          <a:p>
            <a:pPr lvl="1">
              <a:lnSpc>
                <a:spcPct val="90000"/>
              </a:lnSpc>
            </a:pPr>
            <a:r>
              <a:rPr lang="es-ES_tradnl" sz="2000" dirty="0"/>
              <a:t>Inicialización de una matriz identidad </a:t>
            </a:r>
            <a:r>
              <a:rPr lang="es-ES_tradnl" sz="2000" b="1" dirty="0" err="1"/>
              <a:t>eye</a:t>
            </a:r>
            <a:r>
              <a:rPr lang="es-ES_tradnl" sz="2000" b="1" dirty="0"/>
              <a:t>(</a:t>
            </a:r>
            <a:r>
              <a:rPr lang="es-ES_tradnl" sz="2000" b="1" dirty="0" err="1"/>
              <a:t>n,m</a:t>
            </a:r>
            <a:r>
              <a:rPr lang="es-ES_tradnl" sz="2000" b="1" dirty="0"/>
              <a:t>)</a:t>
            </a:r>
          </a:p>
          <a:p>
            <a:pPr lvl="1">
              <a:lnSpc>
                <a:spcPct val="90000"/>
              </a:lnSpc>
            </a:pPr>
            <a:endParaRPr lang="es-ES_tradnl" sz="2000" b="1" dirty="0"/>
          </a:p>
          <a:p>
            <a:pPr lvl="1">
              <a:lnSpc>
                <a:spcPct val="90000"/>
              </a:lnSpc>
            </a:pPr>
            <a:r>
              <a:rPr lang="es-ES_tradnl" sz="2000" dirty="0"/>
              <a:t>Generación de una matriz </a:t>
            </a:r>
            <a:r>
              <a:rPr lang="es-ES_tradnl" sz="2000" dirty="0" smtClean="0"/>
              <a:t>diagonal </a:t>
            </a:r>
            <a:r>
              <a:rPr lang="es-ES_tradnl" sz="2000" b="1" dirty="0" err="1" smtClean="0"/>
              <a:t>diag</a:t>
            </a:r>
            <a:r>
              <a:rPr lang="es-ES_tradnl" sz="2000" b="1" dirty="0" smtClean="0"/>
              <a:t>(</a:t>
            </a:r>
            <a:r>
              <a:rPr lang="es-ES_tradnl" sz="2000" b="1" dirty="0" err="1" smtClean="0"/>
              <a:t>n,m</a:t>
            </a:r>
            <a:r>
              <a:rPr lang="es-ES_tradnl" sz="2000" b="1" dirty="0" smtClean="0"/>
              <a:t>)</a:t>
            </a:r>
          </a:p>
          <a:p>
            <a:pPr marL="457200" lvl="1" indent="0">
              <a:lnSpc>
                <a:spcPct val="90000"/>
              </a:lnSpc>
              <a:buNone/>
            </a:pPr>
            <a:endParaRPr lang="es-ES_tradnl" sz="2000" b="1" dirty="0" smtClean="0"/>
          </a:p>
          <a:p>
            <a:pPr lvl="1">
              <a:lnSpc>
                <a:spcPct val="90000"/>
              </a:lnSpc>
            </a:pPr>
            <a:r>
              <a:rPr lang="es-ES_tradnl" sz="2000" dirty="0"/>
              <a:t>Generación de una matriz de elementos aleatorios </a:t>
            </a:r>
            <a:r>
              <a:rPr lang="es-ES_tradnl" sz="2000" b="1" dirty="0"/>
              <a:t>rand(</a:t>
            </a:r>
            <a:r>
              <a:rPr lang="es-ES_tradnl" sz="2000" b="1" dirty="0" err="1"/>
              <a:t>n,m</a:t>
            </a:r>
            <a:r>
              <a:rPr lang="es-ES_tradnl" sz="2000" b="1" dirty="0"/>
              <a:t>)</a:t>
            </a:r>
          </a:p>
          <a:p>
            <a:pPr lvl="1">
              <a:lnSpc>
                <a:spcPct val="90000"/>
              </a:lnSpc>
            </a:pPr>
            <a:endParaRPr lang="es-ES_tradnl" sz="2000" b="1" dirty="0"/>
          </a:p>
          <a:p>
            <a:pPr>
              <a:lnSpc>
                <a:spcPct val="80000"/>
              </a:lnSpc>
              <a:buNone/>
            </a:pPr>
            <a:endParaRPr lang="es-ES" sz="2000" dirty="0">
              <a:sym typeface="Wingdings" pitchFamily="2" charset="2"/>
            </a:endParaRPr>
          </a:p>
          <a:p>
            <a:pPr eaLnBrk="1" hangingPunct="1">
              <a:buNone/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61710" y="413665"/>
            <a:ext cx="6589199" cy="1280890"/>
          </a:xfrm>
        </p:spPr>
        <p:txBody>
          <a:bodyPr/>
          <a:lstStyle/>
          <a:p>
            <a:r>
              <a:rPr lang="es-MX" dirty="0"/>
              <a:t>Acceso a los elementos de una matriz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11561" y="2133600"/>
            <a:ext cx="7922840" cy="3777622"/>
          </a:xfrm>
        </p:spPr>
        <p:txBody>
          <a:bodyPr/>
          <a:lstStyle/>
          <a:p>
            <a:pPr marL="0" indent="0" algn="just" eaLnBrk="1" hangingPunct="1">
              <a:buNone/>
            </a:pPr>
            <a:r>
              <a:rPr lang="es-MX" sz="2400" dirty="0" smtClean="0"/>
              <a:t>Los elementos de las matrices se acceden poniendo los dos índices entre paréntesis, separados por una coma (por ejemplo </a:t>
            </a:r>
            <a:r>
              <a:rPr lang="es-MX" sz="2400" i="1" dirty="0" smtClean="0"/>
              <a:t>A(1,2) </a:t>
            </a:r>
            <a:r>
              <a:rPr lang="es-MX" sz="2400" dirty="0" smtClean="0"/>
              <a:t>ó </a:t>
            </a:r>
            <a:r>
              <a:rPr lang="es-MX" sz="2400" i="1" dirty="0" smtClean="0"/>
              <a:t>A(</a:t>
            </a:r>
            <a:r>
              <a:rPr lang="es-MX" sz="2400" i="1" dirty="0" err="1" smtClean="0"/>
              <a:t>i,j</a:t>
            </a:r>
            <a:r>
              <a:rPr lang="es-MX" sz="2400" dirty="0" smtClean="0"/>
              <a:t>)). Las matrices </a:t>
            </a:r>
            <a:r>
              <a:rPr lang="es-MX" sz="2400" b="1" i="1" dirty="0" smtClean="0"/>
              <a:t>se almacenan por columnas </a:t>
            </a:r>
            <a:r>
              <a:rPr lang="es-MX" sz="2400" dirty="0" smtClean="0"/>
              <a:t>(aunque </a:t>
            </a:r>
            <a:r>
              <a:rPr lang="es-MX" sz="2400" b="1" i="1" dirty="0" smtClean="0"/>
              <a:t>se introduzcan por fila</a:t>
            </a:r>
            <a:r>
              <a:rPr lang="es-MX" sz="2400" b="1" dirty="0" smtClean="0"/>
              <a:t>s</a:t>
            </a:r>
            <a:r>
              <a:rPr lang="es-MX" sz="2400" dirty="0" smtClean="0"/>
              <a:t>, como se ha dicho antes), y teniendo en cuenta esto puede accederse a cualquier elemento de una matriz con un sólo subíndice. Por ejemplo, si </a:t>
            </a:r>
            <a:r>
              <a:rPr lang="es-MX" sz="2400" b="1" dirty="0" smtClean="0"/>
              <a:t>A </a:t>
            </a:r>
            <a:r>
              <a:rPr lang="es-MX" sz="2400" dirty="0" smtClean="0"/>
              <a:t>es una matriz (3x3) se obtiene el mismo valor escribiendo </a:t>
            </a:r>
            <a:r>
              <a:rPr lang="es-MX" sz="2400" i="1" dirty="0" smtClean="0"/>
              <a:t>A(1,2) </a:t>
            </a:r>
            <a:r>
              <a:rPr lang="es-MX" sz="2400" dirty="0" smtClean="0"/>
              <a:t>que escribiendo </a:t>
            </a:r>
            <a:r>
              <a:rPr lang="es-MX" sz="2400" i="1" dirty="0" smtClean="0"/>
              <a:t>A(4</a:t>
            </a:r>
            <a:r>
              <a:rPr lang="es-MX" sz="2400" dirty="0" smtClean="0"/>
              <a:t>).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2626026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826695" y="143635"/>
            <a:ext cx="6589199" cy="900100"/>
          </a:xfrm>
        </p:spPr>
        <p:txBody>
          <a:bodyPr/>
          <a:lstStyle/>
          <a:p>
            <a:r>
              <a:rPr lang="es-MX" dirty="0" smtClean="0"/>
              <a:t>Ejemplo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31540" y="1313765"/>
            <a:ext cx="8370930" cy="4185465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>
              <a:buNone/>
            </a:pPr>
            <a:r>
              <a:rPr lang="pt-BR" dirty="0"/>
              <a:t>&gt;&gt; A=[2 3;4 5;6 7]</a:t>
            </a:r>
          </a:p>
          <a:p>
            <a:pPr marL="0" indent="0">
              <a:buNone/>
            </a:pPr>
            <a:r>
              <a:rPr lang="es-MX" dirty="0"/>
              <a:t>A =</a:t>
            </a:r>
          </a:p>
          <a:p>
            <a:pPr marL="0" indent="0">
              <a:buNone/>
            </a:pPr>
            <a:r>
              <a:rPr lang="es-MX" dirty="0"/>
              <a:t>2 3</a:t>
            </a:r>
          </a:p>
          <a:p>
            <a:pPr marL="0" indent="0">
              <a:buNone/>
            </a:pPr>
            <a:r>
              <a:rPr lang="es-MX" dirty="0"/>
              <a:t>4 5</a:t>
            </a:r>
          </a:p>
          <a:p>
            <a:pPr marL="0" indent="0">
              <a:buNone/>
            </a:pPr>
            <a:r>
              <a:rPr lang="es-MX" dirty="0"/>
              <a:t>6 7</a:t>
            </a:r>
          </a:p>
          <a:p>
            <a:pPr marL="0" indent="0">
              <a:buNone/>
            </a:pPr>
            <a:r>
              <a:rPr lang="es-MX" dirty="0"/>
              <a:t>&gt;&gt; A(2,1) % se toma el elemento de la fila 2 y la columna 1 de A</a:t>
            </a:r>
          </a:p>
          <a:p>
            <a:pPr marL="0" indent="0">
              <a:buNone/>
            </a:pPr>
            <a:r>
              <a:rPr lang="es-MX" dirty="0" err="1"/>
              <a:t>ans</a:t>
            </a:r>
            <a:r>
              <a:rPr lang="es-MX" dirty="0"/>
              <a:t> =</a:t>
            </a:r>
          </a:p>
          <a:p>
            <a:pPr marL="0" indent="0">
              <a:buNone/>
            </a:pPr>
            <a:r>
              <a:rPr lang="es-MX" dirty="0"/>
              <a:t>4</a:t>
            </a:r>
          </a:p>
          <a:p>
            <a:pPr marL="0" indent="0">
              <a:buNone/>
            </a:pPr>
            <a:r>
              <a:rPr lang="es-MX" dirty="0"/>
              <a:t>&gt;&gt; A(2,3)</a:t>
            </a:r>
          </a:p>
          <a:p>
            <a:pPr marL="0" indent="0">
              <a:buNone/>
            </a:pPr>
            <a:r>
              <a:rPr lang="es-MX" dirty="0"/>
              <a:t>??? </a:t>
            </a:r>
            <a:r>
              <a:rPr lang="es-MX" dirty="0" err="1"/>
              <a:t>Index</a:t>
            </a:r>
            <a:r>
              <a:rPr lang="es-MX" dirty="0"/>
              <a:t> </a:t>
            </a:r>
            <a:r>
              <a:rPr lang="es-MX" dirty="0" err="1"/>
              <a:t>exceeds</a:t>
            </a:r>
            <a:r>
              <a:rPr lang="es-MX" dirty="0"/>
              <a:t> </a:t>
            </a:r>
            <a:r>
              <a:rPr lang="es-MX" dirty="0" err="1"/>
              <a:t>matrix</a:t>
            </a:r>
            <a:r>
              <a:rPr lang="es-MX" dirty="0"/>
              <a:t> </a:t>
            </a:r>
            <a:r>
              <a:rPr lang="es-MX" dirty="0" err="1"/>
              <a:t>dimensions</a:t>
            </a:r>
            <a:r>
              <a:rPr lang="es-MX" dirty="0" smtClean="0"/>
              <a:t>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08812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ítulo 1"/>
          <p:cNvSpPr>
            <a:spLocks noGrp="1"/>
          </p:cNvSpPr>
          <p:nvPr>
            <p:ph type="title"/>
          </p:nvPr>
        </p:nvSpPr>
        <p:spPr>
          <a:xfrm>
            <a:off x="3851920" y="188640"/>
            <a:ext cx="3600400" cy="585065"/>
          </a:xfr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s-MX" dirty="0" err="1">
                <a:solidFill>
                  <a:srgbClr val="262626"/>
                </a:solidFill>
                <a:latin typeface="+mj-lt"/>
                <a:ea typeface="+mj-ea"/>
                <a:cs typeface="+mj-cs"/>
              </a:rPr>
              <a:t>Size</a:t>
            </a:r>
            <a:r>
              <a:rPr lang="es-MX" dirty="0">
                <a:solidFill>
                  <a:srgbClr val="262626"/>
                </a:solidFill>
                <a:latin typeface="+mj-lt"/>
                <a:ea typeface="+mj-ea"/>
                <a:cs typeface="+mj-cs"/>
              </a:rPr>
              <a:t> y </a:t>
            </a:r>
            <a:r>
              <a:rPr lang="es-MX" dirty="0" err="1">
                <a:solidFill>
                  <a:srgbClr val="262626"/>
                </a:solidFill>
                <a:latin typeface="+mj-lt"/>
                <a:ea typeface="+mj-ea"/>
                <a:cs typeface="+mj-cs"/>
              </a:rPr>
              <a:t>length</a:t>
            </a:r>
            <a:endParaRPr lang="es-MX" dirty="0">
              <a:solidFill>
                <a:srgbClr val="262626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451046" y="1808820"/>
            <a:ext cx="8133446" cy="2800767"/>
          </a:xfrm>
          <a:prstGeom prst="rect">
            <a:avLst/>
          </a:prstGeom>
          <a:ln/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just" defTabSz="457200">
              <a:defRPr sz="2000"/>
            </a:lvl1pPr>
            <a:lvl2pPr defTabSz="457200">
              <a:defRPr sz="3600"/>
            </a:lvl2pPr>
            <a:lvl3pPr defTabSz="457200">
              <a:defRPr sz="3600"/>
            </a:lvl3pPr>
            <a:lvl4pPr defTabSz="457200">
              <a:defRPr sz="3600"/>
            </a:lvl4pPr>
            <a:lvl5pPr defTabSz="457200">
              <a:defRPr sz="3600"/>
            </a:lvl5pPr>
          </a:lstStyle>
          <a:p>
            <a:r>
              <a:rPr lang="es-MX" dirty="0"/>
              <a:t>&gt;&gt; </a:t>
            </a:r>
            <a:r>
              <a:rPr lang="es-MX" dirty="0" err="1"/>
              <a:t>size</a:t>
            </a:r>
            <a:r>
              <a:rPr lang="es-MX" dirty="0"/>
              <a:t>(A) % dimensiones de A (devuelve un vector)</a:t>
            </a:r>
          </a:p>
          <a:p>
            <a:r>
              <a:rPr lang="es-MX" dirty="0" err="1"/>
              <a:t>ans</a:t>
            </a:r>
            <a:r>
              <a:rPr lang="es-MX" dirty="0"/>
              <a:t> =</a:t>
            </a:r>
          </a:p>
          <a:p>
            <a:r>
              <a:rPr lang="es-MX" dirty="0"/>
              <a:t>3 </a:t>
            </a:r>
            <a:r>
              <a:rPr lang="es-MX" dirty="0" smtClean="0"/>
              <a:t>2</a:t>
            </a:r>
          </a:p>
          <a:p>
            <a:endParaRPr lang="es-MX" dirty="0"/>
          </a:p>
          <a:p>
            <a:r>
              <a:rPr lang="es-MX" dirty="0"/>
              <a:t>&gt;&gt; </a:t>
            </a:r>
            <a:r>
              <a:rPr lang="es-MX" dirty="0" err="1"/>
              <a:t>length</a:t>
            </a:r>
            <a:r>
              <a:rPr lang="es-MX" dirty="0"/>
              <a:t> (A) % mayor de las dimensiones de A</a:t>
            </a:r>
          </a:p>
          <a:p>
            <a:r>
              <a:rPr lang="es-MX" dirty="0" err="1"/>
              <a:t>ans</a:t>
            </a:r>
            <a:r>
              <a:rPr lang="es-MX" dirty="0"/>
              <a:t> =</a:t>
            </a:r>
          </a:p>
          <a:p>
            <a:r>
              <a:rPr lang="es-MX" dirty="0"/>
              <a:t>3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8540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601670" y="236443"/>
            <a:ext cx="6975775" cy="1707392"/>
          </a:xfrm>
        </p:spPr>
        <p:txBody>
          <a:bodyPr/>
          <a:lstStyle/>
          <a:p>
            <a:pPr marL="0" indent="0" algn="just">
              <a:buNone/>
            </a:pPr>
            <a:r>
              <a:rPr lang="es-MX" sz="2000" dirty="0"/>
              <a:t>La referencia a elementos de una matriz permite </a:t>
            </a:r>
            <a:r>
              <a:rPr lang="es-MX" sz="2000" dirty="0" smtClean="0"/>
              <a:t>cambiar </a:t>
            </a:r>
            <a:r>
              <a:rPr lang="es-MX" sz="2000" dirty="0"/>
              <a:t>el valor de un elemento mediante </a:t>
            </a:r>
            <a:r>
              <a:rPr lang="es-MX" sz="2000" dirty="0" smtClean="0"/>
              <a:t>una sencilla operación </a:t>
            </a:r>
            <a:r>
              <a:rPr lang="es-MX" sz="2000" dirty="0"/>
              <a:t>de </a:t>
            </a:r>
            <a:r>
              <a:rPr lang="es-MX" sz="2000" dirty="0" smtClean="0"/>
              <a:t>asignación. </a:t>
            </a:r>
            <a:r>
              <a:rPr lang="es-MX" sz="2000" dirty="0"/>
              <a:t>Esto </a:t>
            </a:r>
            <a:r>
              <a:rPr lang="es-MX" sz="2000" dirty="0" smtClean="0"/>
              <a:t>también </a:t>
            </a:r>
            <a:r>
              <a:rPr lang="es-MX" sz="2000" dirty="0"/>
              <a:t>se puede hacer con una ﬁla o columna.</a:t>
            </a:r>
          </a:p>
        </p:txBody>
      </p:sp>
      <p:sp>
        <p:nvSpPr>
          <p:cNvPr id="4" name="3 Rectángulo"/>
          <p:cNvSpPr/>
          <p:nvPr/>
        </p:nvSpPr>
        <p:spPr>
          <a:xfrm>
            <a:off x="1331640" y="2393885"/>
            <a:ext cx="6336450" cy="3754874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 defTabSz="457200"/>
            <a:r>
              <a:rPr lang="pt-BR" sz="2000" dirty="0">
                <a:solidFill>
                  <a:schemeClr val="dk1"/>
                </a:solidFill>
                <a:latin typeface="+mn-lt"/>
              </a:rPr>
              <a:t>&gt;&gt; A=[2 -3;-4 5;6 -7];</a:t>
            </a:r>
          </a:p>
          <a:p>
            <a:pPr algn="just" defTabSz="457200"/>
            <a:r>
              <a:rPr lang="es-MX" sz="2000" dirty="0">
                <a:solidFill>
                  <a:schemeClr val="dk1"/>
                </a:solidFill>
                <a:latin typeface="+mn-lt"/>
              </a:rPr>
              <a:t>&gt;&gt; A(3,1)=1/2 % cambio de un elemento de A</a:t>
            </a:r>
          </a:p>
          <a:p>
            <a:pPr algn="just" defTabSz="457200"/>
            <a:r>
              <a:rPr lang="es-MX" sz="2000" dirty="0">
                <a:solidFill>
                  <a:schemeClr val="dk1"/>
                </a:solidFill>
                <a:latin typeface="+mn-lt"/>
              </a:rPr>
              <a:t>A =</a:t>
            </a:r>
          </a:p>
          <a:p>
            <a:pPr algn="just" defTabSz="457200"/>
            <a:r>
              <a:rPr lang="es-MX" sz="2000" dirty="0">
                <a:solidFill>
                  <a:schemeClr val="dk1"/>
                </a:solidFill>
                <a:latin typeface="+mn-lt"/>
              </a:rPr>
              <a:t>2.0000 -3.0000</a:t>
            </a:r>
          </a:p>
          <a:p>
            <a:pPr algn="just" defTabSz="457200"/>
            <a:r>
              <a:rPr lang="es-MX" sz="2000" dirty="0">
                <a:solidFill>
                  <a:schemeClr val="dk1"/>
                </a:solidFill>
                <a:latin typeface="+mn-lt"/>
              </a:rPr>
              <a:t>-4.0000 5.0000</a:t>
            </a:r>
          </a:p>
          <a:p>
            <a:pPr algn="just" defTabSz="457200"/>
            <a:r>
              <a:rPr lang="es-MX" sz="2000" dirty="0">
                <a:solidFill>
                  <a:schemeClr val="dk1"/>
                </a:solidFill>
                <a:latin typeface="+mn-lt"/>
              </a:rPr>
              <a:t>0.5000 -</a:t>
            </a:r>
            <a:r>
              <a:rPr lang="es-MX" sz="2000" dirty="0" smtClean="0">
                <a:solidFill>
                  <a:schemeClr val="dk1"/>
                </a:solidFill>
                <a:latin typeface="+mn-lt"/>
              </a:rPr>
              <a:t>7.0000</a:t>
            </a:r>
          </a:p>
          <a:p>
            <a:pPr algn="just" defTabSz="457200"/>
            <a:endParaRPr lang="es-MX" sz="2000" dirty="0">
              <a:solidFill>
                <a:schemeClr val="dk1"/>
              </a:solidFill>
              <a:latin typeface="+mn-lt"/>
            </a:endParaRPr>
          </a:p>
          <a:p>
            <a:pPr algn="just" defTabSz="457200"/>
            <a:r>
              <a:rPr lang="es-MX" sz="2000" dirty="0">
                <a:solidFill>
                  <a:schemeClr val="dk1"/>
                </a:solidFill>
                <a:latin typeface="+mn-lt"/>
              </a:rPr>
              <a:t>&gt;&gt; A(2,:)=[1 1]</a:t>
            </a:r>
          </a:p>
          <a:p>
            <a:pPr algn="just" defTabSz="457200"/>
            <a:r>
              <a:rPr lang="es-MX" sz="2000" dirty="0">
                <a:solidFill>
                  <a:schemeClr val="dk1"/>
                </a:solidFill>
                <a:latin typeface="+mn-lt"/>
              </a:rPr>
              <a:t>A =</a:t>
            </a:r>
          </a:p>
          <a:p>
            <a:pPr algn="just" defTabSz="457200"/>
            <a:r>
              <a:rPr lang="es-MX" sz="2000" dirty="0">
                <a:solidFill>
                  <a:schemeClr val="dk1"/>
                </a:solidFill>
                <a:latin typeface="+mn-lt"/>
              </a:rPr>
              <a:t>2.0000 -3.0000</a:t>
            </a:r>
          </a:p>
          <a:p>
            <a:pPr algn="just" defTabSz="457200"/>
            <a:r>
              <a:rPr lang="es-MX" sz="2000" dirty="0">
                <a:solidFill>
                  <a:schemeClr val="dk1"/>
                </a:solidFill>
                <a:latin typeface="+mn-lt"/>
              </a:rPr>
              <a:t>1.0000 1.0000</a:t>
            </a:r>
          </a:p>
          <a:p>
            <a:pPr algn="just" defTabSz="457200"/>
            <a:r>
              <a:rPr lang="es-MX" sz="2000" dirty="0">
                <a:solidFill>
                  <a:schemeClr val="dk1"/>
                </a:solidFill>
                <a:latin typeface="+mn-lt"/>
              </a:rPr>
              <a:t>0.5000 -7.0000</a:t>
            </a:r>
          </a:p>
        </p:txBody>
      </p:sp>
    </p:spTree>
    <p:extLst>
      <p:ext uri="{BB962C8B-B14F-4D97-AF65-F5344CB8AC3E}">
        <p14:creationId xmlns:p14="http://schemas.microsoft.com/office/powerpoint/2010/main" val="760672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601670" y="236443"/>
            <a:ext cx="6975775" cy="1707392"/>
          </a:xfrm>
        </p:spPr>
        <p:txBody>
          <a:bodyPr/>
          <a:lstStyle/>
          <a:p>
            <a:pPr marL="0" indent="0" algn="just">
              <a:buNone/>
            </a:pPr>
            <a:r>
              <a:rPr lang="es-MX" sz="2000" dirty="0"/>
              <a:t>Al </a:t>
            </a:r>
            <a:r>
              <a:rPr lang="es-MX" sz="2000" dirty="0" smtClean="0"/>
              <a:t>definir </a:t>
            </a:r>
            <a:r>
              <a:rPr lang="es-MX" sz="2000" dirty="0"/>
              <a:t>un nuevo elemento fuera de las </a:t>
            </a:r>
            <a:r>
              <a:rPr lang="es-MX" sz="2000" dirty="0" smtClean="0"/>
              <a:t>dimensiones </a:t>
            </a:r>
            <a:r>
              <a:rPr lang="es-MX" sz="2000" dirty="0"/>
              <a:t>de la matriz se reajusta el </a:t>
            </a:r>
            <a:r>
              <a:rPr lang="es-MX" sz="2000" dirty="0" smtClean="0"/>
              <a:t>tama</a:t>
            </a:r>
            <a:r>
              <a:rPr lang="es-MX" sz="2000" dirty="0"/>
              <a:t>ñ</a:t>
            </a:r>
            <a:r>
              <a:rPr lang="es-MX" sz="2000" dirty="0" smtClean="0"/>
              <a:t>o </a:t>
            </a:r>
            <a:r>
              <a:rPr lang="es-MX" sz="2000" dirty="0"/>
              <a:t>de </a:t>
            </a:r>
            <a:r>
              <a:rPr lang="es-MX" sz="2000" dirty="0" smtClean="0"/>
              <a:t>la matriz </a:t>
            </a:r>
            <a:r>
              <a:rPr lang="es-MX" sz="2000" dirty="0"/>
              <a:t>dando el valor 0 a los restantes elementos</a:t>
            </a:r>
          </a:p>
        </p:txBody>
      </p:sp>
      <p:sp>
        <p:nvSpPr>
          <p:cNvPr id="4" name="3 Rectángulo"/>
          <p:cNvSpPr/>
          <p:nvPr/>
        </p:nvSpPr>
        <p:spPr>
          <a:xfrm>
            <a:off x="1331639" y="2393885"/>
            <a:ext cx="7245805" cy="2970330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s-MX" sz="2000" dirty="0"/>
              <a:t>&gt;&gt; A(3,4)=1 % </a:t>
            </a:r>
            <a:r>
              <a:rPr lang="es-MX" sz="2000" dirty="0" smtClean="0"/>
              <a:t>asignación </a:t>
            </a:r>
            <a:r>
              <a:rPr lang="es-MX" sz="2000" dirty="0"/>
              <a:t>fuera del espacio definido</a:t>
            </a:r>
          </a:p>
          <a:p>
            <a:r>
              <a:rPr lang="es-MX" sz="2000" dirty="0"/>
              <a:t>A =</a:t>
            </a:r>
          </a:p>
          <a:p>
            <a:r>
              <a:rPr lang="es-MX" sz="2000" dirty="0"/>
              <a:t>2.0000 -3.0000 0 0</a:t>
            </a:r>
          </a:p>
          <a:p>
            <a:r>
              <a:rPr lang="es-MX" sz="2000" dirty="0"/>
              <a:t>-4.0000 5.0000 0 0</a:t>
            </a:r>
          </a:p>
          <a:p>
            <a:r>
              <a:rPr lang="es-MX" sz="2000" dirty="0"/>
              <a:t>0.5000 -7.0000 0 </a:t>
            </a:r>
            <a:r>
              <a:rPr lang="es-MX" sz="2000" dirty="0" smtClean="0"/>
              <a:t>1.0000</a:t>
            </a:r>
          </a:p>
          <a:p>
            <a:endParaRPr lang="es-MX" sz="2000" dirty="0"/>
          </a:p>
          <a:p>
            <a:r>
              <a:rPr lang="es-MX" sz="2000" dirty="0"/>
              <a:t>&gt;&gt; </a:t>
            </a:r>
            <a:r>
              <a:rPr lang="es-MX" sz="2000" dirty="0" err="1"/>
              <a:t>size</a:t>
            </a:r>
            <a:r>
              <a:rPr lang="es-MX" sz="2000" dirty="0"/>
              <a:t> (A)</a:t>
            </a:r>
          </a:p>
          <a:p>
            <a:r>
              <a:rPr lang="es-MX" sz="2000" dirty="0" err="1"/>
              <a:t>ans</a:t>
            </a:r>
            <a:r>
              <a:rPr lang="es-MX" sz="2000" dirty="0"/>
              <a:t> =</a:t>
            </a:r>
          </a:p>
          <a:p>
            <a:r>
              <a:rPr lang="es-MX" sz="2000" dirty="0"/>
              <a:t>3 4</a:t>
            </a:r>
            <a:endParaRPr lang="es-MX" sz="2000" dirty="0">
              <a:solidFill>
                <a:schemeClr val="dk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4979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601670" y="236443"/>
            <a:ext cx="6975775" cy="1707392"/>
          </a:xfrm>
        </p:spPr>
        <p:txBody>
          <a:bodyPr/>
          <a:lstStyle/>
          <a:p>
            <a:pPr marL="0" indent="0" algn="just">
              <a:buNone/>
            </a:pPr>
            <a:r>
              <a:rPr lang="es-MX" sz="2000" dirty="0"/>
              <a:t>La matriz </a:t>
            </a:r>
            <a:r>
              <a:rPr lang="es-MX" sz="2000" dirty="0" smtClean="0"/>
              <a:t>vacía </a:t>
            </a:r>
            <a:r>
              <a:rPr lang="es-MX" sz="2000" dirty="0"/>
              <a:t>es la matriz que no tiene </a:t>
            </a:r>
            <a:r>
              <a:rPr lang="es-MX" sz="2000" dirty="0" smtClean="0"/>
              <a:t>ningún elemento</a:t>
            </a:r>
            <a:r>
              <a:rPr lang="es-MX" sz="2000" dirty="0"/>
              <a:t>. Se escribe entre corchetes (es decir</a:t>
            </a:r>
            <a:r>
              <a:rPr lang="es-MX" sz="2000" dirty="0" smtClean="0"/>
              <a:t>,[ </a:t>
            </a:r>
            <a:r>
              <a:rPr lang="es-MX" sz="2000" dirty="0"/>
              <a:t>]) y puede ser muy </a:t>
            </a:r>
            <a:r>
              <a:rPr lang="es-MX" sz="2000" dirty="0" smtClean="0"/>
              <a:t>ú</a:t>
            </a:r>
            <a:r>
              <a:rPr lang="es-MX" sz="2000" dirty="0"/>
              <a:t>t</a:t>
            </a:r>
            <a:r>
              <a:rPr lang="es-MX" sz="2000" dirty="0" smtClean="0"/>
              <a:t>il </a:t>
            </a:r>
            <a:r>
              <a:rPr lang="es-MX" sz="2000" dirty="0"/>
              <a:t>a la hora de borrar </a:t>
            </a:r>
            <a:r>
              <a:rPr lang="es-MX" sz="2000" dirty="0" smtClean="0"/>
              <a:t>filas </a:t>
            </a:r>
            <a:r>
              <a:rPr lang="es-MX" sz="2000" dirty="0"/>
              <a:t>o columnas de una matriz dada, como se ve </a:t>
            </a:r>
            <a:r>
              <a:rPr lang="es-MX" sz="2000" dirty="0" smtClean="0"/>
              <a:t>en el </a:t>
            </a:r>
            <a:r>
              <a:rPr lang="es-MX" sz="2000" dirty="0"/>
              <a:t>siguiente ejemplo,</a:t>
            </a:r>
          </a:p>
        </p:txBody>
      </p:sp>
      <p:sp>
        <p:nvSpPr>
          <p:cNvPr id="4" name="3 Rectángulo"/>
          <p:cNvSpPr/>
          <p:nvPr/>
        </p:nvSpPr>
        <p:spPr>
          <a:xfrm>
            <a:off x="1331639" y="2393885"/>
            <a:ext cx="7245805" cy="2835315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pt-BR" sz="2000" dirty="0"/>
              <a:t>&gt;&gt; A=[1 -1 2;2 0 1;0 1 -3</a:t>
            </a:r>
            <a:r>
              <a:rPr lang="pt-BR" sz="2000" dirty="0" smtClean="0"/>
              <a:t>];</a:t>
            </a:r>
          </a:p>
          <a:p>
            <a:endParaRPr lang="pt-BR" sz="2000" dirty="0"/>
          </a:p>
          <a:p>
            <a:r>
              <a:rPr lang="es-MX" sz="2000" dirty="0"/>
              <a:t>&gt;&gt; A(:,2)=[] % borramos la segunda </a:t>
            </a:r>
            <a:r>
              <a:rPr lang="es-MX" sz="2000" dirty="0" smtClean="0"/>
              <a:t>columna</a:t>
            </a:r>
          </a:p>
          <a:p>
            <a:endParaRPr lang="es-MX" sz="2000" dirty="0"/>
          </a:p>
          <a:p>
            <a:r>
              <a:rPr lang="es-MX" sz="2000" dirty="0"/>
              <a:t>A =</a:t>
            </a:r>
          </a:p>
          <a:p>
            <a:r>
              <a:rPr lang="es-MX" sz="2000" dirty="0"/>
              <a:t>1 2</a:t>
            </a:r>
          </a:p>
          <a:p>
            <a:r>
              <a:rPr lang="es-MX" sz="2000" dirty="0"/>
              <a:t>2 1</a:t>
            </a:r>
          </a:p>
          <a:p>
            <a:r>
              <a:rPr lang="es-MX" sz="2000" dirty="0"/>
              <a:t>0 3</a:t>
            </a:r>
            <a:endParaRPr lang="es-MX" sz="2000" dirty="0">
              <a:solidFill>
                <a:schemeClr val="dk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66558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601670" y="323655"/>
            <a:ext cx="6975775" cy="1707392"/>
          </a:xfrm>
        </p:spPr>
        <p:txBody>
          <a:bodyPr/>
          <a:lstStyle/>
          <a:p>
            <a:pPr marL="0" indent="0" algn="just">
              <a:buNone/>
            </a:pPr>
            <a:r>
              <a:rPr lang="es-MX" sz="2000" dirty="0"/>
              <a:t>MATLAB puede trabajar con grupos de </a:t>
            </a:r>
            <a:r>
              <a:rPr lang="es-MX" sz="2000" dirty="0" smtClean="0"/>
              <a:t>filas </a:t>
            </a:r>
            <a:r>
              <a:rPr lang="es-MX" sz="2000" dirty="0"/>
              <a:t>y columnas (no necesariamente consecutivos) </a:t>
            </a:r>
            <a:r>
              <a:rPr lang="es-MX" sz="2000" dirty="0" smtClean="0"/>
              <a:t>o concatenar </a:t>
            </a:r>
            <a:r>
              <a:rPr lang="es-MX" sz="2000" dirty="0"/>
              <a:t>matrices para formar matrices </a:t>
            </a:r>
            <a:r>
              <a:rPr lang="es-MX" sz="2000" dirty="0" smtClean="0"/>
              <a:t>más </a:t>
            </a:r>
            <a:r>
              <a:rPr lang="es-MX" sz="2000" dirty="0"/>
              <a:t>grandes siempre que los </a:t>
            </a:r>
            <a:r>
              <a:rPr lang="es-MX" sz="2000" dirty="0" smtClean="0"/>
              <a:t>tama</a:t>
            </a:r>
            <a:r>
              <a:rPr lang="es-MX" sz="2000" dirty="0"/>
              <a:t>ñ</a:t>
            </a:r>
            <a:r>
              <a:rPr lang="es-MX" sz="2000" dirty="0" smtClean="0"/>
              <a:t>os </a:t>
            </a:r>
            <a:r>
              <a:rPr lang="es-MX" sz="2000" dirty="0"/>
              <a:t>sean compatibles</a:t>
            </a:r>
            <a:r>
              <a:rPr lang="es-MX" sz="2000" dirty="0" smtClean="0"/>
              <a:t>.</a:t>
            </a:r>
            <a:endParaRPr lang="es-MX" sz="2000" dirty="0"/>
          </a:p>
        </p:txBody>
      </p:sp>
      <p:sp>
        <p:nvSpPr>
          <p:cNvPr id="4" name="3 Rectángulo"/>
          <p:cNvSpPr/>
          <p:nvPr/>
        </p:nvSpPr>
        <p:spPr>
          <a:xfrm>
            <a:off x="971600" y="1898829"/>
            <a:ext cx="6336450" cy="4545505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pt-BR" sz="2000" dirty="0"/>
              <a:t>&gt;&gt; A = </a:t>
            </a:r>
            <a:r>
              <a:rPr lang="pt-BR" sz="2000" dirty="0" err="1"/>
              <a:t>diag</a:t>
            </a:r>
            <a:r>
              <a:rPr lang="pt-BR" sz="2000" dirty="0"/>
              <a:t>([1 2 3]);</a:t>
            </a:r>
          </a:p>
          <a:p>
            <a:r>
              <a:rPr lang="es-MX" sz="2000" dirty="0"/>
              <a:t>&gt;&gt; [</a:t>
            </a:r>
            <a:r>
              <a:rPr lang="es-MX" sz="2000" dirty="0" err="1"/>
              <a:t>A,ones</a:t>
            </a:r>
            <a:r>
              <a:rPr lang="es-MX" sz="2000" dirty="0"/>
              <a:t>(3,2)] % ampliar con columnas</a:t>
            </a:r>
          </a:p>
          <a:p>
            <a:r>
              <a:rPr lang="es-MX" sz="2000" dirty="0" err="1"/>
              <a:t>ans</a:t>
            </a:r>
            <a:r>
              <a:rPr lang="es-MX" sz="2000" dirty="0"/>
              <a:t> =</a:t>
            </a:r>
          </a:p>
          <a:p>
            <a:r>
              <a:rPr lang="es-MX" sz="2000" dirty="0"/>
              <a:t>1 0 0 1 1</a:t>
            </a:r>
          </a:p>
          <a:p>
            <a:r>
              <a:rPr lang="es-MX" sz="2000" dirty="0"/>
              <a:t>0 2 0 1 1</a:t>
            </a:r>
          </a:p>
          <a:p>
            <a:r>
              <a:rPr lang="es-MX" sz="2000" dirty="0"/>
              <a:t>0 0 3 1 1</a:t>
            </a:r>
          </a:p>
          <a:p>
            <a:r>
              <a:rPr lang="es-MX" sz="2000" dirty="0"/>
              <a:t>&gt;&gt; [</a:t>
            </a:r>
            <a:r>
              <a:rPr lang="es-MX" sz="2000" dirty="0" err="1"/>
              <a:t>A;eye</a:t>
            </a:r>
            <a:r>
              <a:rPr lang="es-MX" sz="2000" dirty="0"/>
              <a:t>(3)] % ampliar con filas</a:t>
            </a:r>
          </a:p>
          <a:p>
            <a:r>
              <a:rPr lang="es-MX" sz="2000" dirty="0" err="1"/>
              <a:t>ans</a:t>
            </a:r>
            <a:r>
              <a:rPr lang="es-MX" sz="2000" dirty="0"/>
              <a:t> =</a:t>
            </a:r>
          </a:p>
          <a:p>
            <a:r>
              <a:rPr lang="es-MX" sz="2000" dirty="0"/>
              <a:t>1 0 0</a:t>
            </a:r>
          </a:p>
          <a:p>
            <a:r>
              <a:rPr lang="es-MX" sz="2000" dirty="0"/>
              <a:t>0 2 0</a:t>
            </a:r>
          </a:p>
          <a:p>
            <a:r>
              <a:rPr lang="es-MX" sz="2000" dirty="0"/>
              <a:t>0 0 3</a:t>
            </a:r>
          </a:p>
          <a:p>
            <a:r>
              <a:rPr lang="es-MX" sz="2000" dirty="0"/>
              <a:t>1 0 0</a:t>
            </a:r>
          </a:p>
          <a:p>
            <a:r>
              <a:rPr lang="es-MX" sz="2000" dirty="0"/>
              <a:t>0 1 0</a:t>
            </a:r>
          </a:p>
          <a:p>
            <a:r>
              <a:rPr lang="es-MX" sz="2000" dirty="0"/>
              <a:t>0 0 1</a:t>
            </a:r>
            <a:endParaRPr lang="es-MX" sz="2000" dirty="0">
              <a:solidFill>
                <a:schemeClr val="dk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01534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736685" y="683695"/>
            <a:ext cx="7239000" cy="5632450"/>
          </a:xfrm>
          <a:prstGeom prst="rect">
            <a:avLst/>
          </a:prstGeom>
        </p:spPr>
        <p:txBody>
          <a:bodyPr/>
          <a:lstStyle/>
          <a:p>
            <a:pPr marL="114300" algn="just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/>
            </a:pPr>
            <a:r>
              <a:rPr lang="es-ES" sz="4400" dirty="0">
                <a:latin typeface="Gabriola" pitchFamily="82" charset="0"/>
                <a:cs typeface="AngsanaUPC" pitchFamily="18" charset="-34"/>
              </a:rPr>
              <a:t>La unidad de aprendizaje de </a:t>
            </a:r>
            <a:r>
              <a:rPr lang="es-ES" sz="4400" b="1" dirty="0" smtClean="0">
                <a:solidFill>
                  <a:schemeClr val="accent3">
                    <a:lumMod val="75000"/>
                  </a:schemeClr>
                </a:solidFill>
                <a:latin typeface="Gabriola" pitchFamily="82" charset="0"/>
                <a:cs typeface="AngsanaUPC" pitchFamily="18" charset="-34"/>
              </a:rPr>
              <a:t>Programación con Matlab</a:t>
            </a:r>
            <a:r>
              <a:rPr lang="es-ES" sz="4400" dirty="0" smtClean="0">
                <a:latin typeface="Gabriola" pitchFamily="82" charset="0"/>
                <a:cs typeface="AngsanaUPC" pitchFamily="18" charset="-34"/>
              </a:rPr>
              <a:t> </a:t>
            </a:r>
            <a:r>
              <a:rPr lang="es-ES" sz="4400" dirty="0">
                <a:latin typeface="Gabriola" pitchFamily="82" charset="0"/>
                <a:cs typeface="AngsanaUPC" pitchFamily="18" charset="-34"/>
              </a:rPr>
              <a:t>tiene como área curricular </a:t>
            </a:r>
            <a:r>
              <a:rPr lang="es-ES" sz="4400" b="1" dirty="0">
                <a:solidFill>
                  <a:schemeClr val="accent3">
                    <a:lumMod val="75000"/>
                  </a:schemeClr>
                </a:solidFill>
                <a:latin typeface="Gabriola" pitchFamily="82" charset="0"/>
                <a:cs typeface="AngsanaUPC" pitchFamily="18" charset="-34"/>
              </a:rPr>
              <a:t>Herramientas para los sistemas inteligentes</a:t>
            </a:r>
            <a:r>
              <a:rPr lang="es-ES" sz="4400" dirty="0">
                <a:latin typeface="Gabriola" pitchFamily="82" charset="0"/>
                <a:cs typeface="AngsanaUPC" pitchFamily="18" charset="-34"/>
              </a:rPr>
              <a:t> y forma parte del núcleo </a:t>
            </a:r>
            <a:r>
              <a:rPr lang="es-ES" sz="4400" b="1" dirty="0" smtClean="0">
                <a:solidFill>
                  <a:schemeClr val="accent3">
                    <a:lumMod val="75000"/>
                  </a:schemeClr>
                </a:solidFill>
                <a:latin typeface="Gabriola" pitchFamily="82" charset="0"/>
                <a:cs typeface="AngsanaUPC" pitchFamily="18" charset="-34"/>
              </a:rPr>
              <a:t>integral</a:t>
            </a:r>
            <a:r>
              <a:rPr lang="es-ES" sz="4400" dirty="0" smtClean="0">
                <a:latin typeface="Gabriola" pitchFamily="82" charset="0"/>
                <a:cs typeface="AngsanaUPC" pitchFamily="18" charset="-34"/>
              </a:rPr>
              <a:t> </a:t>
            </a:r>
            <a:r>
              <a:rPr lang="es-ES" sz="4400" dirty="0">
                <a:latin typeface="Gabriola" pitchFamily="82" charset="0"/>
                <a:cs typeface="AngsanaUPC" pitchFamily="18" charset="-34"/>
              </a:rPr>
              <a:t>toma como punto de partida para introducir a los alumnos en las diversas </a:t>
            </a:r>
            <a:r>
              <a:rPr lang="es-ES" sz="4400" dirty="0" smtClean="0">
                <a:latin typeface="Gabriola" pitchFamily="82" charset="0"/>
                <a:cs typeface="AngsanaUPC" pitchFamily="18" charset="-34"/>
              </a:rPr>
              <a:t>aplicaciones del software Matlab.</a:t>
            </a:r>
            <a:endParaRPr lang="es-MX" sz="4400" dirty="0">
              <a:latin typeface="Gabriola" pitchFamily="82" charset="0"/>
              <a:cs typeface="AngsanaUPC" pitchFamily="18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36000" y="223900"/>
            <a:ext cx="6589199" cy="1280890"/>
          </a:xfrm>
        </p:spPr>
        <p:txBody>
          <a:bodyPr/>
          <a:lstStyle/>
          <a:p>
            <a:r>
              <a:rPr lang="es-MX" i="1" smtClean="0"/>
              <a:t>Los operadores matriciales de MATLAB</a:t>
            </a:r>
            <a:br>
              <a:rPr lang="es-MX" i="1" smtClean="0"/>
            </a:b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26594" y="1583795"/>
            <a:ext cx="7515835" cy="4635515"/>
          </a:xfrm>
        </p:spPr>
        <p:txBody>
          <a:bodyPr/>
          <a:lstStyle/>
          <a:p>
            <a:pPr algn="just" eaLnBrk="1" hangingPunct="1"/>
            <a:endParaRPr lang="es-MX" i="1" dirty="0" smtClean="0"/>
          </a:p>
          <a:p>
            <a:pPr algn="just" eaLnBrk="1" hangingPunct="1"/>
            <a:r>
              <a:rPr lang="es-MX" sz="2000" b="1" dirty="0" smtClean="0"/>
              <a:t>+</a:t>
            </a:r>
            <a:r>
              <a:rPr lang="es-MX" sz="2000" dirty="0" smtClean="0"/>
              <a:t> adición o suma</a:t>
            </a:r>
          </a:p>
          <a:p>
            <a:pPr algn="just" eaLnBrk="1" hangingPunct="1"/>
            <a:r>
              <a:rPr lang="es-MX" sz="2000" b="1" dirty="0" smtClean="0"/>
              <a:t>– </a:t>
            </a:r>
            <a:r>
              <a:rPr lang="es-MX" sz="2000" dirty="0" smtClean="0"/>
              <a:t>sustracción o resta</a:t>
            </a:r>
          </a:p>
          <a:p>
            <a:pPr algn="just" eaLnBrk="1" hangingPunct="1"/>
            <a:r>
              <a:rPr lang="es-MX" sz="2000" b="1" dirty="0" smtClean="0"/>
              <a:t>* </a:t>
            </a:r>
            <a:r>
              <a:rPr lang="es-MX" sz="2000" dirty="0" smtClean="0"/>
              <a:t>multiplicación</a:t>
            </a:r>
          </a:p>
          <a:p>
            <a:pPr algn="just" eaLnBrk="1" hangingPunct="1"/>
            <a:r>
              <a:rPr lang="es-MX" sz="2000" b="1" dirty="0" smtClean="0"/>
              <a:t>' </a:t>
            </a:r>
            <a:r>
              <a:rPr lang="es-MX" sz="2000" dirty="0" smtClean="0"/>
              <a:t>adjunta (transpuesta o transpuesta conjugada)</a:t>
            </a:r>
          </a:p>
          <a:p>
            <a:pPr algn="just" eaLnBrk="1" hangingPunct="1"/>
            <a:r>
              <a:rPr lang="es-MX" sz="2000" b="1" dirty="0" smtClean="0"/>
              <a:t>^ </a:t>
            </a:r>
            <a:r>
              <a:rPr lang="es-MX" sz="2000" dirty="0" smtClean="0"/>
              <a:t>potenciación</a:t>
            </a:r>
          </a:p>
          <a:p>
            <a:pPr algn="just" eaLnBrk="1" hangingPunct="1"/>
            <a:r>
              <a:rPr lang="es-MX" sz="2000" b="1" dirty="0" smtClean="0"/>
              <a:t>\ </a:t>
            </a:r>
            <a:r>
              <a:rPr lang="es-MX" sz="2000" dirty="0" smtClean="0"/>
              <a:t>división-izquierda</a:t>
            </a:r>
          </a:p>
          <a:p>
            <a:pPr algn="just" eaLnBrk="1" hangingPunct="1"/>
            <a:r>
              <a:rPr lang="es-MX" sz="2000" b="1" dirty="0" smtClean="0"/>
              <a:t>/</a:t>
            </a:r>
            <a:r>
              <a:rPr lang="es-MX" sz="2000" dirty="0" smtClean="0"/>
              <a:t> división-derecha</a:t>
            </a:r>
          </a:p>
          <a:p>
            <a:pPr algn="just" eaLnBrk="1" hangingPunct="1"/>
            <a:r>
              <a:rPr lang="es-MX" sz="2000" b="1" dirty="0" smtClean="0"/>
              <a:t>.*</a:t>
            </a:r>
            <a:r>
              <a:rPr lang="es-MX" sz="2000" dirty="0" smtClean="0"/>
              <a:t> producto elemento a elemento</a:t>
            </a:r>
          </a:p>
          <a:p>
            <a:pPr algn="just" eaLnBrk="1" hangingPunct="1"/>
            <a:r>
              <a:rPr lang="es-MX" sz="2000" b="1" dirty="0" smtClean="0"/>
              <a:t>./</a:t>
            </a:r>
            <a:r>
              <a:rPr lang="es-MX" sz="2000" dirty="0" smtClean="0"/>
              <a:t> y </a:t>
            </a:r>
            <a:r>
              <a:rPr lang="es-MX" sz="2000" b="1" dirty="0" smtClean="0"/>
              <a:t>.\</a:t>
            </a:r>
            <a:r>
              <a:rPr lang="es-MX" sz="2000" dirty="0" smtClean="0"/>
              <a:t> división elemento a elemento</a:t>
            </a:r>
          </a:p>
          <a:p>
            <a:pPr algn="just" eaLnBrk="1" hangingPunct="1"/>
            <a:r>
              <a:rPr lang="es-MX" sz="2000" b="1" dirty="0" smtClean="0"/>
              <a:t>.^</a:t>
            </a:r>
            <a:r>
              <a:rPr lang="es-MX" sz="2000" dirty="0" smtClean="0"/>
              <a:t> elevar a una potencia elemento a elemento</a:t>
            </a:r>
          </a:p>
          <a:p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1150727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898236" y="323655"/>
            <a:ext cx="6589199" cy="1280890"/>
          </a:xfrm>
        </p:spPr>
        <p:txBody>
          <a:bodyPr/>
          <a:lstStyle/>
          <a:p>
            <a:pPr lvl="0"/>
            <a:r>
              <a:rPr lang="es-ES" dirty="0"/>
              <a:t>Uso de operadores</a:t>
            </a: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11560" y="1628800"/>
            <a:ext cx="6591985" cy="1215135"/>
          </a:xfrm>
        </p:spPr>
        <p:txBody>
          <a:bodyPr/>
          <a:lstStyle/>
          <a:p>
            <a:pPr marL="0" indent="0" algn="just">
              <a:buNone/>
            </a:pPr>
            <a:r>
              <a:rPr lang="es-MX" sz="2400" dirty="0"/>
              <a:t>Uso del operador  </a:t>
            </a:r>
            <a:r>
              <a:rPr lang="es-MX" sz="2400" dirty="0" smtClean="0"/>
              <a:t>\ El </a:t>
            </a:r>
            <a:r>
              <a:rPr lang="es-MX" sz="2400" dirty="0"/>
              <a:t>operador n permite resolver, si es posible, un sistema </a:t>
            </a:r>
            <a:r>
              <a:rPr lang="es-MX" sz="2400" dirty="0" err="1"/>
              <a:t>Ax</a:t>
            </a:r>
            <a:r>
              <a:rPr lang="es-MX" sz="2400" dirty="0"/>
              <a:t> = b mediante la orden </a:t>
            </a:r>
            <a:r>
              <a:rPr lang="es-MX" sz="2400" dirty="0" smtClean="0"/>
              <a:t>A\b</a:t>
            </a:r>
            <a:r>
              <a:rPr lang="es-MX" sz="2400" dirty="0"/>
              <a:t>.</a:t>
            </a:r>
          </a:p>
        </p:txBody>
      </p:sp>
      <p:sp>
        <p:nvSpPr>
          <p:cNvPr id="4" name="3 Rectángulo"/>
          <p:cNvSpPr/>
          <p:nvPr/>
        </p:nvSpPr>
        <p:spPr>
          <a:xfrm>
            <a:off x="1691680" y="3203975"/>
            <a:ext cx="6795755" cy="3170099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s-MX" sz="2000" dirty="0">
                <a:solidFill>
                  <a:schemeClr val="dk1"/>
                </a:solidFill>
                <a:latin typeface="+mn-lt"/>
              </a:rPr>
              <a:t>&gt;&gt; A=[2 1;1 2]; % Primer ejemplo, </a:t>
            </a:r>
            <a:r>
              <a:rPr lang="es-MX" sz="2000" dirty="0" smtClean="0">
                <a:solidFill>
                  <a:schemeClr val="dk1"/>
                </a:solidFill>
                <a:latin typeface="+mn-lt"/>
              </a:rPr>
              <a:t>solución única</a:t>
            </a:r>
            <a:endParaRPr lang="es-MX" sz="2000" dirty="0">
              <a:solidFill>
                <a:schemeClr val="dk1"/>
              </a:solidFill>
              <a:latin typeface="+mn-lt"/>
            </a:endParaRPr>
          </a:p>
          <a:p>
            <a:r>
              <a:rPr lang="es-MX" sz="2000" dirty="0">
                <a:solidFill>
                  <a:schemeClr val="dk1"/>
                </a:solidFill>
                <a:latin typeface="+mn-lt"/>
              </a:rPr>
              <a:t>&gt;&gt; b=[3 1]';</a:t>
            </a:r>
          </a:p>
          <a:p>
            <a:r>
              <a:rPr lang="es-MX" sz="2000" dirty="0">
                <a:solidFill>
                  <a:schemeClr val="dk1"/>
                </a:solidFill>
                <a:latin typeface="+mn-lt"/>
              </a:rPr>
              <a:t>&gt;&gt; A\b</a:t>
            </a:r>
          </a:p>
          <a:p>
            <a:r>
              <a:rPr lang="es-MX" sz="2000" dirty="0" err="1">
                <a:solidFill>
                  <a:schemeClr val="dk1"/>
                </a:solidFill>
                <a:latin typeface="+mn-lt"/>
              </a:rPr>
              <a:t>ans</a:t>
            </a:r>
            <a:r>
              <a:rPr lang="es-MX" sz="2000" dirty="0">
                <a:solidFill>
                  <a:schemeClr val="dk1"/>
                </a:solidFill>
                <a:latin typeface="+mn-lt"/>
              </a:rPr>
              <a:t> =</a:t>
            </a:r>
          </a:p>
          <a:p>
            <a:r>
              <a:rPr lang="es-MX" sz="2000" dirty="0">
                <a:solidFill>
                  <a:schemeClr val="dk1"/>
                </a:solidFill>
                <a:latin typeface="+mn-lt"/>
              </a:rPr>
              <a:t>1.6667</a:t>
            </a:r>
          </a:p>
          <a:p>
            <a:r>
              <a:rPr lang="es-MX" sz="2000" dirty="0">
                <a:solidFill>
                  <a:schemeClr val="dk1"/>
                </a:solidFill>
                <a:latin typeface="+mn-lt"/>
              </a:rPr>
              <a:t>-0.3333</a:t>
            </a:r>
          </a:p>
          <a:p>
            <a:r>
              <a:rPr lang="es-MX" sz="2000" dirty="0">
                <a:solidFill>
                  <a:schemeClr val="dk1"/>
                </a:solidFill>
                <a:latin typeface="+mn-lt"/>
              </a:rPr>
              <a:t>&gt;&gt; A*</a:t>
            </a:r>
            <a:r>
              <a:rPr lang="es-MX" sz="2000" dirty="0" err="1">
                <a:solidFill>
                  <a:schemeClr val="dk1"/>
                </a:solidFill>
                <a:latin typeface="+mn-lt"/>
              </a:rPr>
              <a:t>ans</a:t>
            </a:r>
            <a:endParaRPr lang="es-MX" sz="2000" dirty="0">
              <a:solidFill>
                <a:schemeClr val="dk1"/>
              </a:solidFill>
              <a:latin typeface="+mn-lt"/>
            </a:endParaRPr>
          </a:p>
          <a:p>
            <a:r>
              <a:rPr lang="es-MX" sz="2000" dirty="0" err="1">
                <a:solidFill>
                  <a:schemeClr val="dk1"/>
                </a:solidFill>
                <a:latin typeface="+mn-lt"/>
              </a:rPr>
              <a:t>ans</a:t>
            </a:r>
            <a:r>
              <a:rPr lang="es-MX" sz="2000" dirty="0">
                <a:solidFill>
                  <a:schemeClr val="dk1"/>
                </a:solidFill>
                <a:latin typeface="+mn-lt"/>
              </a:rPr>
              <a:t> =</a:t>
            </a:r>
          </a:p>
          <a:p>
            <a:r>
              <a:rPr lang="es-MX" sz="2000" dirty="0">
                <a:solidFill>
                  <a:schemeClr val="dk1"/>
                </a:solidFill>
                <a:latin typeface="+mn-lt"/>
              </a:rPr>
              <a:t>3.0000</a:t>
            </a:r>
          </a:p>
          <a:p>
            <a:r>
              <a:rPr lang="es-MX" sz="2000" dirty="0">
                <a:solidFill>
                  <a:schemeClr val="dk1"/>
                </a:solidFill>
                <a:latin typeface="+mn-lt"/>
              </a:rPr>
              <a:t>1.0000</a:t>
            </a:r>
          </a:p>
        </p:txBody>
      </p:sp>
    </p:spTree>
    <p:extLst>
      <p:ext uri="{BB962C8B-B14F-4D97-AF65-F5344CB8AC3E}">
        <p14:creationId xmlns:p14="http://schemas.microsoft.com/office/powerpoint/2010/main" val="482776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871700" y="188640"/>
            <a:ext cx="6589199" cy="1280890"/>
          </a:xfrm>
        </p:spPr>
        <p:txBody>
          <a:bodyPr/>
          <a:lstStyle/>
          <a:p>
            <a:r>
              <a:rPr lang="es-MX" dirty="0"/>
              <a:t>Comparaciones, ordenaciones y </a:t>
            </a:r>
            <a:r>
              <a:rPr lang="es-MX" dirty="0" smtClean="0"/>
              <a:t>búsquedas</a:t>
            </a: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81590" y="1898830"/>
            <a:ext cx="7290810" cy="810090"/>
          </a:xfrm>
        </p:spPr>
        <p:txBody>
          <a:bodyPr/>
          <a:lstStyle/>
          <a:p>
            <a:pPr marL="0" indent="0" algn="just">
              <a:buNone/>
            </a:pPr>
            <a:r>
              <a:rPr lang="es-MX" sz="2000" dirty="0" smtClean="0"/>
              <a:t>De una forma muy simple se pueden localizar los valores máximo y mínimo en una matriz, así como su localización.</a:t>
            </a:r>
            <a:endParaRPr lang="es-MX" sz="2000" dirty="0"/>
          </a:p>
        </p:txBody>
      </p:sp>
      <p:sp>
        <p:nvSpPr>
          <p:cNvPr id="4" name="3 Rectángulo"/>
          <p:cNvSpPr/>
          <p:nvPr/>
        </p:nvSpPr>
        <p:spPr>
          <a:xfrm>
            <a:off x="2501770" y="2843935"/>
            <a:ext cx="4572000" cy="3785652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s-MX" sz="2000" dirty="0">
                <a:solidFill>
                  <a:schemeClr val="dk1"/>
                </a:solidFill>
                <a:latin typeface="+mn-lt"/>
              </a:rPr>
              <a:t>&gt;&gt; x=[1 2 3 5 3 1 -7];</a:t>
            </a:r>
          </a:p>
          <a:p>
            <a:r>
              <a:rPr lang="es-MX" sz="2000" dirty="0">
                <a:solidFill>
                  <a:schemeClr val="dk1"/>
                </a:solidFill>
                <a:latin typeface="+mn-lt"/>
              </a:rPr>
              <a:t>&gt;&gt; </a:t>
            </a:r>
            <a:r>
              <a:rPr lang="es-MX" sz="2000" dirty="0" err="1">
                <a:solidFill>
                  <a:schemeClr val="dk1"/>
                </a:solidFill>
                <a:latin typeface="+mn-lt"/>
              </a:rPr>
              <a:t>max</a:t>
            </a:r>
            <a:r>
              <a:rPr lang="es-MX" sz="2000" dirty="0">
                <a:solidFill>
                  <a:schemeClr val="dk1"/>
                </a:solidFill>
                <a:latin typeface="+mn-lt"/>
              </a:rPr>
              <a:t>(x)</a:t>
            </a:r>
          </a:p>
          <a:p>
            <a:r>
              <a:rPr lang="es-MX" sz="2000" dirty="0" err="1">
                <a:solidFill>
                  <a:schemeClr val="dk1"/>
                </a:solidFill>
                <a:latin typeface="+mn-lt"/>
              </a:rPr>
              <a:t>ans</a:t>
            </a:r>
            <a:r>
              <a:rPr lang="es-MX" sz="2000" dirty="0">
                <a:solidFill>
                  <a:schemeClr val="dk1"/>
                </a:solidFill>
                <a:latin typeface="+mn-lt"/>
              </a:rPr>
              <a:t> =</a:t>
            </a:r>
          </a:p>
          <a:p>
            <a:r>
              <a:rPr lang="es-MX" sz="2000" dirty="0">
                <a:solidFill>
                  <a:schemeClr val="dk1"/>
                </a:solidFill>
                <a:latin typeface="+mn-lt"/>
              </a:rPr>
              <a:t>5</a:t>
            </a:r>
          </a:p>
          <a:p>
            <a:r>
              <a:rPr lang="es-MX" sz="2000" dirty="0">
                <a:solidFill>
                  <a:schemeClr val="dk1"/>
                </a:solidFill>
                <a:latin typeface="+mn-lt"/>
              </a:rPr>
              <a:t>&gt;&gt; min(x)</a:t>
            </a:r>
          </a:p>
          <a:p>
            <a:r>
              <a:rPr lang="es-MX" sz="2000" dirty="0" err="1">
                <a:solidFill>
                  <a:schemeClr val="dk1"/>
                </a:solidFill>
                <a:latin typeface="+mn-lt"/>
              </a:rPr>
              <a:t>ans</a:t>
            </a:r>
            <a:r>
              <a:rPr lang="es-MX" sz="2000" dirty="0">
                <a:solidFill>
                  <a:schemeClr val="dk1"/>
                </a:solidFill>
                <a:latin typeface="+mn-lt"/>
              </a:rPr>
              <a:t> =</a:t>
            </a:r>
          </a:p>
          <a:p>
            <a:r>
              <a:rPr lang="es-MX" sz="2000" dirty="0">
                <a:solidFill>
                  <a:schemeClr val="dk1"/>
                </a:solidFill>
                <a:latin typeface="+mn-lt"/>
              </a:rPr>
              <a:t>-7</a:t>
            </a:r>
          </a:p>
          <a:p>
            <a:r>
              <a:rPr lang="es-MX" sz="2000" dirty="0">
                <a:solidFill>
                  <a:schemeClr val="dk1"/>
                </a:solidFill>
                <a:latin typeface="+mn-lt"/>
              </a:rPr>
              <a:t>&gt;&gt; [</a:t>
            </a:r>
            <a:r>
              <a:rPr lang="es-MX" sz="2000" dirty="0" err="1">
                <a:solidFill>
                  <a:schemeClr val="dk1"/>
                </a:solidFill>
                <a:latin typeface="+mn-lt"/>
              </a:rPr>
              <a:t>cual,donde</a:t>
            </a:r>
            <a:r>
              <a:rPr lang="es-MX" sz="2000" dirty="0">
                <a:solidFill>
                  <a:schemeClr val="dk1"/>
                </a:solidFill>
                <a:latin typeface="+mn-lt"/>
              </a:rPr>
              <a:t>]=</a:t>
            </a:r>
            <a:r>
              <a:rPr lang="es-MX" sz="2000" dirty="0" err="1">
                <a:solidFill>
                  <a:schemeClr val="dk1"/>
                </a:solidFill>
                <a:latin typeface="+mn-lt"/>
              </a:rPr>
              <a:t>max</a:t>
            </a:r>
            <a:r>
              <a:rPr lang="es-MX" sz="2000" dirty="0">
                <a:solidFill>
                  <a:schemeClr val="dk1"/>
                </a:solidFill>
                <a:latin typeface="+mn-lt"/>
              </a:rPr>
              <a:t>(x)</a:t>
            </a:r>
          </a:p>
          <a:p>
            <a:r>
              <a:rPr lang="es-MX" sz="2000" dirty="0">
                <a:solidFill>
                  <a:schemeClr val="dk1"/>
                </a:solidFill>
                <a:latin typeface="+mn-lt"/>
              </a:rPr>
              <a:t>cual =</a:t>
            </a:r>
          </a:p>
          <a:p>
            <a:r>
              <a:rPr lang="es-MX" sz="2000" dirty="0">
                <a:solidFill>
                  <a:schemeClr val="dk1"/>
                </a:solidFill>
                <a:latin typeface="+mn-lt"/>
              </a:rPr>
              <a:t>5</a:t>
            </a:r>
          </a:p>
          <a:p>
            <a:r>
              <a:rPr lang="es-MX" sz="2000" dirty="0">
                <a:solidFill>
                  <a:schemeClr val="dk1"/>
                </a:solidFill>
                <a:latin typeface="+mn-lt"/>
              </a:rPr>
              <a:t>donde =</a:t>
            </a:r>
          </a:p>
          <a:p>
            <a:r>
              <a:rPr lang="es-MX" sz="2000" dirty="0">
                <a:solidFill>
                  <a:schemeClr val="dk1"/>
                </a:solidFill>
                <a:latin typeface="+mn-lt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4263300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36685" y="278650"/>
            <a:ext cx="6591985" cy="720080"/>
          </a:xfrm>
        </p:spPr>
        <p:txBody>
          <a:bodyPr/>
          <a:lstStyle/>
          <a:p>
            <a:pPr marL="0" indent="0">
              <a:buNone/>
            </a:pPr>
            <a:r>
              <a:rPr lang="es-MX" dirty="0"/>
              <a:t>Veamos algo de </a:t>
            </a:r>
            <a:r>
              <a:rPr lang="es-MX" dirty="0" smtClean="0"/>
              <a:t>ordenación </a:t>
            </a:r>
            <a:r>
              <a:rPr lang="es-MX" dirty="0"/>
              <a:t>de elementos en una matriz</a:t>
            </a:r>
          </a:p>
        </p:txBody>
      </p:sp>
      <p:sp>
        <p:nvSpPr>
          <p:cNvPr id="4" name="3 Rectángulo"/>
          <p:cNvSpPr/>
          <p:nvPr/>
        </p:nvSpPr>
        <p:spPr>
          <a:xfrm>
            <a:off x="1241630" y="1166843"/>
            <a:ext cx="7740860" cy="5016758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s-MX" sz="2000" dirty="0">
                <a:solidFill>
                  <a:schemeClr val="dk1"/>
                </a:solidFill>
                <a:latin typeface="+mn-lt"/>
              </a:rPr>
              <a:t>&gt;&gt; x=[1 2 3 5 3 1 -7];</a:t>
            </a:r>
          </a:p>
          <a:p>
            <a:r>
              <a:rPr lang="es-MX" sz="2000" dirty="0">
                <a:solidFill>
                  <a:schemeClr val="dk1"/>
                </a:solidFill>
                <a:latin typeface="+mn-lt"/>
              </a:rPr>
              <a:t>&gt;&gt; </a:t>
            </a:r>
            <a:r>
              <a:rPr lang="es-MX" sz="2000" dirty="0" err="1">
                <a:solidFill>
                  <a:schemeClr val="dk1"/>
                </a:solidFill>
                <a:latin typeface="+mn-lt"/>
              </a:rPr>
              <a:t>sort</a:t>
            </a:r>
            <a:r>
              <a:rPr lang="es-MX" sz="2000" dirty="0">
                <a:solidFill>
                  <a:schemeClr val="dk1"/>
                </a:solidFill>
                <a:latin typeface="+mn-lt"/>
              </a:rPr>
              <a:t>(x) % ordena los elementos en orden ascendente</a:t>
            </a:r>
          </a:p>
          <a:p>
            <a:r>
              <a:rPr lang="es-MX" sz="2000" dirty="0" err="1">
                <a:solidFill>
                  <a:schemeClr val="dk1"/>
                </a:solidFill>
                <a:latin typeface="+mn-lt"/>
              </a:rPr>
              <a:t>ans</a:t>
            </a:r>
            <a:r>
              <a:rPr lang="es-MX" sz="2000" dirty="0">
                <a:solidFill>
                  <a:schemeClr val="dk1"/>
                </a:solidFill>
                <a:latin typeface="+mn-lt"/>
              </a:rPr>
              <a:t> =</a:t>
            </a:r>
          </a:p>
          <a:p>
            <a:r>
              <a:rPr lang="es-MX" sz="2000" dirty="0">
                <a:solidFill>
                  <a:schemeClr val="dk1"/>
                </a:solidFill>
                <a:latin typeface="+mn-lt"/>
              </a:rPr>
              <a:t>-7 1 1 2 3 3 5</a:t>
            </a:r>
          </a:p>
          <a:p>
            <a:r>
              <a:rPr lang="pt-BR" sz="2000" dirty="0">
                <a:solidFill>
                  <a:schemeClr val="dk1"/>
                </a:solidFill>
                <a:latin typeface="+mn-lt"/>
              </a:rPr>
              <a:t>&gt;&gt; A=[-2 4 7; 5 -6 -4;-2 -7 -9]</a:t>
            </a:r>
          </a:p>
          <a:p>
            <a:r>
              <a:rPr lang="es-MX" sz="2000" dirty="0">
                <a:solidFill>
                  <a:schemeClr val="dk1"/>
                </a:solidFill>
                <a:latin typeface="+mn-lt"/>
              </a:rPr>
              <a:t>A =</a:t>
            </a:r>
          </a:p>
          <a:p>
            <a:r>
              <a:rPr lang="es-MX" sz="2000" dirty="0">
                <a:solidFill>
                  <a:schemeClr val="dk1"/>
                </a:solidFill>
                <a:latin typeface="+mn-lt"/>
              </a:rPr>
              <a:t>-2 4 7</a:t>
            </a:r>
          </a:p>
          <a:p>
            <a:r>
              <a:rPr lang="es-MX" sz="2000" dirty="0">
                <a:solidFill>
                  <a:schemeClr val="dk1"/>
                </a:solidFill>
                <a:latin typeface="+mn-lt"/>
              </a:rPr>
              <a:t>5 -6 -4</a:t>
            </a:r>
          </a:p>
          <a:p>
            <a:r>
              <a:rPr lang="es-MX" sz="2000" dirty="0">
                <a:solidFill>
                  <a:schemeClr val="dk1"/>
                </a:solidFill>
                <a:latin typeface="+mn-lt"/>
              </a:rPr>
              <a:t>-2 -7 -9</a:t>
            </a:r>
          </a:p>
          <a:p>
            <a:r>
              <a:rPr lang="es-MX" sz="2000" dirty="0">
                <a:solidFill>
                  <a:schemeClr val="dk1"/>
                </a:solidFill>
                <a:latin typeface="+mn-lt"/>
              </a:rPr>
              <a:t>&gt;&gt; </a:t>
            </a:r>
            <a:r>
              <a:rPr lang="es-MX" sz="2000" dirty="0" err="1">
                <a:solidFill>
                  <a:schemeClr val="dk1"/>
                </a:solidFill>
                <a:latin typeface="+mn-lt"/>
              </a:rPr>
              <a:t>sort</a:t>
            </a:r>
            <a:r>
              <a:rPr lang="es-MX" sz="2000" dirty="0">
                <a:solidFill>
                  <a:schemeClr val="dk1"/>
                </a:solidFill>
                <a:latin typeface="+mn-lt"/>
              </a:rPr>
              <a:t>(A) % ordena los elementos dentro de cada columna</a:t>
            </a:r>
          </a:p>
          <a:p>
            <a:r>
              <a:rPr lang="es-MX" sz="2000" dirty="0" err="1">
                <a:solidFill>
                  <a:schemeClr val="dk1"/>
                </a:solidFill>
                <a:latin typeface="+mn-lt"/>
              </a:rPr>
              <a:t>ans</a:t>
            </a:r>
            <a:r>
              <a:rPr lang="es-MX" sz="2000" dirty="0">
                <a:solidFill>
                  <a:schemeClr val="dk1"/>
                </a:solidFill>
                <a:latin typeface="+mn-lt"/>
              </a:rPr>
              <a:t> =</a:t>
            </a:r>
          </a:p>
          <a:p>
            <a:r>
              <a:rPr lang="es-MX" sz="2000" dirty="0">
                <a:solidFill>
                  <a:schemeClr val="dk1"/>
                </a:solidFill>
                <a:latin typeface="+mn-lt"/>
              </a:rPr>
              <a:t>-2 -7 -9</a:t>
            </a:r>
          </a:p>
          <a:p>
            <a:r>
              <a:rPr lang="es-MX" sz="2000" dirty="0">
                <a:solidFill>
                  <a:schemeClr val="dk1"/>
                </a:solidFill>
                <a:latin typeface="+mn-lt"/>
              </a:rPr>
              <a:t>-2 -6 -4</a:t>
            </a:r>
          </a:p>
          <a:p>
            <a:r>
              <a:rPr lang="es-MX" sz="2000" dirty="0">
                <a:solidFill>
                  <a:schemeClr val="dk1"/>
                </a:solidFill>
                <a:latin typeface="+mn-lt"/>
              </a:rPr>
              <a:t>5 4 7</a:t>
            </a:r>
          </a:p>
        </p:txBody>
      </p:sp>
    </p:spTree>
    <p:extLst>
      <p:ext uri="{BB962C8B-B14F-4D97-AF65-F5344CB8AC3E}">
        <p14:creationId xmlns:p14="http://schemas.microsoft.com/office/powerpoint/2010/main" val="2142677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376645" y="188640"/>
            <a:ext cx="7065785" cy="1800200"/>
          </a:xfrm>
        </p:spPr>
        <p:txBody>
          <a:bodyPr/>
          <a:lstStyle/>
          <a:p>
            <a:pPr marL="0" indent="0" algn="just">
              <a:buNone/>
            </a:pPr>
            <a:r>
              <a:rPr lang="es-MX" dirty="0"/>
              <a:t>La orden </a:t>
            </a:r>
            <a:r>
              <a:rPr lang="es-MX" dirty="0" err="1"/>
              <a:t>find</a:t>
            </a:r>
            <a:r>
              <a:rPr lang="es-MX" dirty="0"/>
              <a:t> sirve para encontrar las posiciones de una matriz que cumplen alguna </a:t>
            </a:r>
            <a:r>
              <a:rPr lang="es-MX" dirty="0" smtClean="0"/>
              <a:t>condición. Al </a:t>
            </a:r>
            <a:r>
              <a:rPr lang="es-MX" dirty="0"/>
              <a:t>igual que muchas otras funciones de MATLAB, la orden devuelve resultados distintos </a:t>
            </a:r>
            <a:r>
              <a:rPr lang="es-MX" dirty="0" smtClean="0"/>
              <a:t>según el número </a:t>
            </a:r>
            <a:r>
              <a:rPr lang="es-MX" dirty="0"/>
              <a:t>de argumentos de salida que se soliciten.</a:t>
            </a:r>
          </a:p>
        </p:txBody>
      </p:sp>
      <p:sp>
        <p:nvSpPr>
          <p:cNvPr id="4" name="3 Rectángulo"/>
          <p:cNvSpPr/>
          <p:nvPr/>
        </p:nvSpPr>
        <p:spPr>
          <a:xfrm>
            <a:off x="269281" y="1763815"/>
            <a:ext cx="8623199" cy="4815535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pt-BR" sz="2000" dirty="0">
                <a:solidFill>
                  <a:schemeClr val="dk1"/>
                </a:solidFill>
                <a:latin typeface="+mn-lt"/>
              </a:rPr>
              <a:t>&gt;&gt; A=[-1 2 5;3 0 -1]</a:t>
            </a:r>
          </a:p>
          <a:p>
            <a:r>
              <a:rPr lang="es-MX" sz="2000" dirty="0">
                <a:solidFill>
                  <a:schemeClr val="dk1"/>
                </a:solidFill>
                <a:latin typeface="+mn-lt"/>
              </a:rPr>
              <a:t>A =</a:t>
            </a:r>
          </a:p>
          <a:p>
            <a:r>
              <a:rPr lang="es-MX" sz="2000" dirty="0">
                <a:solidFill>
                  <a:schemeClr val="dk1"/>
                </a:solidFill>
                <a:latin typeface="+mn-lt"/>
              </a:rPr>
              <a:t>-1 2 5</a:t>
            </a:r>
          </a:p>
          <a:p>
            <a:r>
              <a:rPr lang="es-MX" sz="2000" dirty="0">
                <a:solidFill>
                  <a:schemeClr val="dk1"/>
                </a:solidFill>
                <a:latin typeface="+mn-lt"/>
              </a:rPr>
              <a:t>3 0 -1</a:t>
            </a:r>
          </a:p>
          <a:p>
            <a:r>
              <a:rPr lang="es-MX" sz="2000" dirty="0">
                <a:solidFill>
                  <a:schemeClr val="dk1"/>
                </a:solidFill>
                <a:latin typeface="+mn-lt"/>
              </a:rPr>
              <a:t>&gt;&gt; </a:t>
            </a:r>
            <a:r>
              <a:rPr lang="es-MX" sz="2000" dirty="0" err="1">
                <a:solidFill>
                  <a:schemeClr val="dk1"/>
                </a:solidFill>
                <a:latin typeface="+mn-lt"/>
              </a:rPr>
              <a:t>find</a:t>
            </a:r>
            <a:r>
              <a:rPr lang="es-MX" sz="2000" dirty="0">
                <a:solidFill>
                  <a:schemeClr val="dk1"/>
                </a:solidFill>
                <a:latin typeface="+mn-lt"/>
              </a:rPr>
              <a:t>(A&lt;0) % posiciones de los elementos negativos de A</a:t>
            </a:r>
          </a:p>
          <a:p>
            <a:r>
              <a:rPr lang="es-MX" sz="2000" dirty="0" err="1">
                <a:solidFill>
                  <a:schemeClr val="dk1"/>
                </a:solidFill>
                <a:latin typeface="+mn-lt"/>
              </a:rPr>
              <a:t>ans</a:t>
            </a:r>
            <a:r>
              <a:rPr lang="es-MX" sz="2000" dirty="0">
                <a:solidFill>
                  <a:schemeClr val="dk1"/>
                </a:solidFill>
                <a:latin typeface="+mn-lt"/>
              </a:rPr>
              <a:t> =</a:t>
            </a:r>
          </a:p>
          <a:p>
            <a:r>
              <a:rPr lang="es-MX" sz="2000" dirty="0">
                <a:solidFill>
                  <a:schemeClr val="dk1"/>
                </a:solidFill>
                <a:latin typeface="+mn-lt"/>
              </a:rPr>
              <a:t>1</a:t>
            </a:r>
          </a:p>
          <a:p>
            <a:r>
              <a:rPr lang="es-MX" sz="2000" dirty="0">
                <a:solidFill>
                  <a:schemeClr val="dk1"/>
                </a:solidFill>
                <a:latin typeface="+mn-lt"/>
              </a:rPr>
              <a:t>6</a:t>
            </a:r>
          </a:p>
          <a:p>
            <a:r>
              <a:rPr lang="es-MX" sz="2000" dirty="0">
                <a:solidFill>
                  <a:schemeClr val="dk1"/>
                </a:solidFill>
                <a:latin typeface="+mn-lt"/>
              </a:rPr>
              <a:t>&gt;&gt; [</a:t>
            </a:r>
            <a:r>
              <a:rPr lang="es-MX" sz="2000" dirty="0" err="1">
                <a:solidFill>
                  <a:schemeClr val="dk1"/>
                </a:solidFill>
                <a:latin typeface="+mn-lt"/>
              </a:rPr>
              <a:t>i,j</a:t>
            </a:r>
            <a:r>
              <a:rPr lang="es-MX" sz="2000" dirty="0">
                <a:solidFill>
                  <a:schemeClr val="dk1"/>
                </a:solidFill>
                <a:latin typeface="+mn-lt"/>
              </a:rPr>
              <a:t>]=</a:t>
            </a:r>
            <a:r>
              <a:rPr lang="es-MX" sz="2000" dirty="0" err="1">
                <a:solidFill>
                  <a:schemeClr val="dk1"/>
                </a:solidFill>
                <a:latin typeface="+mn-lt"/>
              </a:rPr>
              <a:t>find</a:t>
            </a:r>
            <a:r>
              <a:rPr lang="es-MX" sz="2000" dirty="0">
                <a:solidFill>
                  <a:schemeClr val="dk1"/>
                </a:solidFill>
                <a:latin typeface="+mn-lt"/>
              </a:rPr>
              <a:t>(A&lt;0) % filas y columnas de los elementos negativos de A</a:t>
            </a:r>
          </a:p>
          <a:p>
            <a:r>
              <a:rPr lang="es-MX" sz="2000" dirty="0">
                <a:solidFill>
                  <a:schemeClr val="dk1"/>
                </a:solidFill>
                <a:latin typeface="+mn-lt"/>
              </a:rPr>
              <a:t>i =</a:t>
            </a:r>
          </a:p>
          <a:p>
            <a:r>
              <a:rPr lang="es-MX" sz="2000" dirty="0">
                <a:solidFill>
                  <a:schemeClr val="dk1"/>
                </a:solidFill>
                <a:latin typeface="+mn-lt"/>
              </a:rPr>
              <a:t>j =</a:t>
            </a:r>
          </a:p>
          <a:p>
            <a:r>
              <a:rPr lang="es-MX" sz="2000" dirty="0">
                <a:solidFill>
                  <a:schemeClr val="dk1"/>
                </a:solidFill>
                <a:latin typeface="+mn-lt"/>
              </a:rPr>
              <a:t>1</a:t>
            </a:r>
          </a:p>
          <a:p>
            <a:r>
              <a:rPr lang="es-MX" sz="2000" dirty="0">
                <a:solidFill>
                  <a:schemeClr val="dk1"/>
                </a:solidFill>
                <a:latin typeface="+mn-lt"/>
              </a:rPr>
              <a:t>3</a:t>
            </a:r>
          </a:p>
          <a:p>
            <a:r>
              <a:rPr lang="es-MX" sz="2000" dirty="0">
                <a:solidFill>
                  <a:schemeClr val="dk1"/>
                </a:solidFill>
                <a:latin typeface="+mn-lt"/>
              </a:rPr>
              <a:t>1</a:t>
            </a:r>
          </a:p>
          <a:p>
            <a:r>
              <a:rPr lang="es-MX" sz="2000" dirty="0">
                <a:solidFill>
                  <a:schemeClr val="dk1"/>
                </a:solidFill>
                <a:latin typeface="+mn-lt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725555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826695" y="188640"/>
            <a:ext cx="6589199" cy="1280890"/>
          </a:xfr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r>
              <a:rPr lang="es-MX" sz="4000" b="1" dirty="0" smtClean="0">
                <a:solidFill>
                  <a:schemeClr val="tx2"/>
                </a:solidFill>
              </a:rPr>
              <a:t>Funciones y Scripts</a:t>
            </a:r>
            <a:endParaRPr lang="es-MX" sz="4000" b="1" dirty="0">
              <a:solidFill>
                <a:schemeClr val="tx2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76545" y="1583795"/>
            <a:ext cx="8100899" cy="4725525"/>
          </a:xfrm>
        </p:spPr>
        <p:txBody>
          <a:bodyPr/>
          <a:lstStyle/>
          <a:p>
            <a:pPr marL="0" indent="0" algn="just">
              <a:buNone/>
            </a:pPr>
            <a:r>
              <a:rPr lang="es-MX" sz="2000" dirty="0"/>
              <a:t>Hasta el momento nos hemos ocupado del trabajo con MATLAB en modo interactivo, sin </a:t>
            </a:r>
            <a:r>
              <a:rPr lang="es-MX" sz="2000" dirty="0" smtClean="0"/>
              <a:t>embargo como </a:t>
            </a:r>
            <a:r>
              <a:rPr lang="es-MX" sz="2000" dirty="0"/>
              <a:t>ya se ha comentado </a:t>
            </a:r>
            <a:r>
              <a:rPr lang="es-MX" sz="2000" dirty="0" smtClean="0"/>
              <a:t>también </a:t>
            </a:r>
            <a:r>
              <a:rPr lang="es-MX" sz="2000" dirty="0"/>
              <a:t>es posible trabajar en modo programado </a:t>
            </a:r>
            <a:r>
              <a:rPr lang="es-MX" sz="2000" dirty="0" smtClean="0"/>
              <a:t>utilizando para </a:t>
            </a:r>
            <a:r>
              <a:rPr lang="es-MX" sz="2000" dirty="0"/>
              <a:t>ello los llamados </a:t>
            </a:r>
            <a:r>
              <a:rPr lang="es-MX" sz="2000" dirty="0" smtClean="0"/>
              <a:t>m–ficheros. Estos </a:t>
            </a:r>
            <a:r>
              <a:rPr lang="es-MX" sz="2000" dirty="0"/>
              <a:t>son </a:t>
            </a:r>
            <a:r>
              <a:rPr lang="es-MX" sz="2000" dirty="0" smtClean="0"/>
              <a:t>ficheros </a:t>
            </a:r>
            <a:r>
              <a:rPr lang="es-MX" sz="2000" dirty="0"/>
              <a:t>de texto con </a:t>
            </a:r>
            <a:r>
              <a:rPr lang="es-MX" sz="2000" dirty="0" smtClean="0"/>
              <a:t>extensión </a:t>
            </a:r>
            <a:r>
              <a:rPr lang="es-MX" sz="2000" b="1" dirty="0" smtClean="0"/>
              <a:t> .</a:t>
            </a:r>
            <a:r>
              <a:rPr lang="es-MX" sz="2000" b="1" dirty="0"/>
              <a:t>m </a:t>
            </a:r>
            <a:r>
              <a:rPr lang="es-MX" sz="2000" dirty="0"/>
              <a:t>que </a:t>
            </a:r>
            <a:r>
              <a:rPr lang="es-MX" sz="2000" dirty="0" smtClean="0"/>
              <a:t> contienen instrucciones </a:t>
            </a:r>
            <a:r>
              <a:rPr lang="es-MX" sz="2000" dirty="0"/>
              <a:t>en MATLAB los cuales se ejecutan desde la pantalla de comandos (</a:t>
            </a:r>
            <a:r>
              <a:rPr lang="es-MX" sz="2000" dirty="0" err="1"/>
              <a:t>workspace</a:t>
            </a:r>
            <a:r>
              <a:rPr lang="es-MX" sz="2000" dirty="0"/>
              <a:t>).</a:t>
            </a:r>
          </a:p>
          <a:p>
            <a:pPr marL="0" indent="0" algn="just">
              <a:buNone/>
            </a:pPr>
            <a:r>
              <a:rPr lang="es-MX" sz="2000" dirty="0"/>
              <a:t>Hay dos tipos elementales de </a:t>
            </a:r>
            <a:r>
              <a:rPr lang="es-MX" sz="2000" dirty="0" smtClean="0"/>
              <a:t>m–ficheros</a:t>
            </a:r>
            <a:r>
              <a:rPr lang="es-MX" sz="2000" dirty="0"/>
              <a:t>:</a:t>
            </a:r>
          </a:p>
          <a:p>
            <a:pPr algn="just"/>
            <a:r>
              <a:rPr lang="es-MX" sz="2000" dirty="0"/>
              <a:t>L</a:t>
            </a:r>
            <a:r>
              <a:rPr lang="es-MX" sz="2000" dirty="0" smtClean="0"/>
              <a:t>os </a:t>
            </a:r>
            <a:r>
              <a:rPr lang="es-MX" sz="2000" dirty="0"/>
              <a:t>scripts </a:t>
            </a:r>
            <a:r>
              <a:rPr lang="es-MX" sz="2000" dirty="0" smtClean="0"/>
              <a:t>están </a:t>
            </a:r>
            <a:r>
              <a:rPr lang="es-MX" sz="2000" dirty="0"/>
              <a:t>formados simplemente por una serie de instrucciones en MATLAB que </a:t>
            </a:r>
            <a:r>
              <a:rPr lang="es-MX" sz="2000" dirty="0" smtClean="0"/>
              <a:t>se ejecutan </a:t>
            </a:r>
            <a:r>
              <a:rPr lang="es-MX" sz="2000" dirty="0"/>
              <a:t>como si </a:t>
            </a:r>
            <a:r>
              <a:rPr lang="es-MX" sz="2000" dirty="0" smtClean="0"/>
              <a:t>estuviéramos </a:t>
            </a:r>
            <a:r>
              <a:rPr lang="es-MX" sz="2000" dirty="0"/>
              <a:t>en modo </a:t>
            </a:r>
            <a:r>
              <a:rPr lang="es-MX" sz="2000" dirty="0" smtClean="0"/>
              <a:t> interactivo</a:t>
            </a:r>
            <a:r>
              <a:rPr lang="es-MX" sz="2000" dirty="0"/>
              <a:t>;</a:t>
            </a:r>
          </a:p>
          <a:p>
            <a:pPr algn="just"/>
            <a:r>
              <a:rPr lang="es-MX" sz="2000" dirty="0"/>
              <a:t>L</a:t>
            </a:r>
            <a:r>
              <a:rPr lang="es-MX" sz="2000" dirty="0" smtClean="0"/>
              <a:t>as </a:t>
            </a:r>
            <a:r>
              <a:rPr lang="es-MX" sz="2000" dirty="0"/>
              <a:t>m–funciones son el equivalente en MATLAB a las subrutinas (procedimientos) de </a:t>
            </a:r>
            <a:r>
              <a:rPr lang="es-MX" sz="2000" dirty="0" smtClean="0"/>
              <a:t>los lenguajes </a:t>
            </a:r>
            <a:r>
              <a:rPr lang="es-MX" sz="2000" dirty="0"/>
              <a:t>de </a:t>
            </a:r>
            <a:r>
              <a:rPr lang="es-MX" sz="2000" dirty="0" smtClean="0"/>
              <a:t>programación </a:t>
            </a:r>
            <a:r>
              <a:rPr lang="es-MX" sz="2000" dirty="0"/>
              <a:t>tradicionales.</a:t>
            </a:r>
          </a:p>
          <a:p>
            <a:pPr marL="0" indent="0" algn="just">
              <a:buNone/>
            </a:pPr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3639871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01180" y="278650"/>
            <a:ext cx="7742820" cy="2285510"/>
          </a:xfrm>
        </p:spPr>
        <p:txBody>
          <a:bodyPr/>
          <a:lstStyle/>
          <a:p>
            <a:pPr marL="0" indent="0" algn="just">
              <a:buNone/>
            </a:pPr>
            <a:r>
              <a:rPr lang="es-MX" sz="2000" dirty="0"/>
              <a:t>Hay distintas formas crear y/o editar un nuevo </a:t>
            </a:r>
            <a:r>
              <a:rPr lang="es-MX" sz="2000" dirty="0" smtClean="0"/>
              <a:t>m-fichero</a:t>
            </a:r>
            <a:r>
              <a:rPr lang="es-MX" sz="2000" dirty="0"/>
              <a:t>, a </a:t>
            </a:r>
            <a:r>
              <a:rPr lang="es-MX" sz="2000" dirty="0" smtClean="0"/>
              <a:t>continuación </a:t>
            </a:r>
            <a:r>
              <a:rPr lang="es-MX" sz="2000" dirty="0"/>
              <a:t>explicamos </a:t>
            </a:r>
            <a:r>
              <a:rPr lang="es-MX" sz="2000" dirty="0" smtClean="0"/>
              <a:t>cómo se haría </a:t>
            </a:r>
            <a:r>
              <a:rPr lang="es-MX" sz="2000" dirty="0"/>
              <a:t>utilizando el editor de MATLAB (en un entorno WINDOWS), aunque </a:t>
            </a:r>
            <a:r>
              <a:rPr lang="es-MX" sz="2000" dirty="0" smtClean="0"/>
              <a:t>podría emplearse cualquier </a:t>
            </a:r>
            <a:r>
              <a:rPr lang="es-MX" sz="2000" dirty="0"/>
              <a:t>editor de </a:t>
            </a:r>
            <a:r>
              <a:rPr lang="es-MX" sz="2000" dirty="0" smtClean="0"/>
              <a:t>ficheros </a:t>
            </a:r>
            <a:r>
              <a:rPr lang="es-MX" sz="2000" dirty="0"/>
              <a:t>ASCII. Un primera forma de hacerlo </a:t>
            </a:r>
            <a:r>
              <a:rPr lang="es-MX" sz="2000" dirty="0" smtClean="0"/>
              <a:t>sería </a:t>
            </a:r>
            <a:r>
              <a:rPr lang="es-MX" sz="2000" dirty="0"/>
              <a:t>ejecutando la </a:t>
            </a:r>
            <a:r>
              <a:rPr lang="es-MX" sz="2000" dirty="0" smtClean="0"/>
              <a:t>orden</a:t>
            </a:r>
          </a:p>
          <a:p>
            <a:pPr marL="0" indent="0" algn="just">
              <a:buNone/>
            </a:pPr>
            <a:endParaRPr lang="es-MX" sz="2000" dirty="0"/>
          </a:p>
          <a:p>
            <a:pPr marL="0" indent="0" algn="just">
              <a:buNone/>
            </a:pPr>
            <a:r>
              <a:rPr lang="es-MX" sz="2000" dirty="0"/>
              <a:t>&gt;&gt; </a:t>
            </a:r>
            <a:r>
              <a:rPr lang="es-MX" sz="2000" dirty="0" err="1"/>
              <a:t>edit</a:t>
            </a:r>
            <a:endParaRPr lang="es-MX" sz="20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386" b="31944"/>
          <a:stretch/>
        </p:blipFill>
        <p:spPr bwMode="auto">
          <a:xfrm>
            <a:off x="2527285" y="2959104"/>
            <a:ext cx="5490610" cy="4070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95990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826695" y="278650"/>
            <a:ext cx="6589199" cy="1280890"/>
          </a:xfr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r>
              <a:rPr lang="es-MX" sz="4000" b="1" dirty="0">
                <a:solidFill>
                  <a:schemeClr val="tx2"/>
                </a:solidFill>
              </a:rPr>
              <a:t>Scripts</a:t>
            </a:r>
            <a:br>
              <a:rPr lang="es-MX" sz="4000" b="1" dirty="0">
                <a:solidFill>
                  <a:schemeClr val="tx2"/>
                </a:solidFill>
              </a:rPr>
            </a:br>
            <a:endParaRPr lang="es-MX" sz="4000" b="1" dirty="0">
              <a:solidFill>
                <a:schemeClr val="tx2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76544" y="1763815"/>
            <a:ext cx="8145906" cy="3777622"/>
          </a:xfrm>
        </p:spPr>
        <p:txBody>
          <a:bodyPr/>
          <a:lstStyle/>
          <a:p>
            <a:pPr marL="0" indent="0" algn="just">
              <a:buNone/>
            </a:pPr>
            <a:r>
              <a:rPr lang="es-MX" sz="2000" dirty="0" smtClean="0"/>
              <a:t>Un </a:t>
            </a:r>
            <a:r>
              <a:rPr lang="es-MX" sz="2000" dirty="0"/>
              <a:t>script es un </a:t>
            </a:r>
            <a:r>
              <a:rPr lang="es-MX" sz="2000" dirty="0" smtClean="0"/>
              <a:t>m–fichero </a:t>
            </a:r>
            <a:r>
              <a:rPr lang="es-MX" sz="2000" dirty="0"/>
              <a:t>que agrupa una serie de instrucciones de MATLAB en el que no </a:t>
            </a:r>
            <a:r>
              <a:rPr lang="es-MX" sz="2000" dirty="0" smtClean="0"/>
              <a:t>se requieren </a:t>
            </a:r>
            <a:r>
              <a:rPr lang="es-MX" sz="2000" dirty="0"/>
              <a:t>ni argumentos de entrada ni de salida y que permite la </a:t>
            </a:r>
            <a:r>
              <a:rPr lang="es-MX" sz="2000" dirty="0" smtClean="0"/>
              <a:t>ejecución </a:t>
            </a:r>
            <a:r>
              <a:rPr lang="es-MX" sz="2000" dirty="0"/>
              <a:t>repetidas veces </a:t>
            </a:r>
            <a:r>
              <a:rPr lang="es-MX" sz="2000" dirty="0" smtClean="0"/>
              <a:t>de esas ordenes </a:t>
            </a:r>
            <a:r>
              <a:rPr lang="es-MX" sz="2000" dirty="0"/>
              <a:t>de una forma sencilla y sin ser necesario teclearlas en cada </a:t>
            </a:r>
            <a:r>
              <a:rPr lang="es-MX" sz="2000" dirty="0" smtClean="0"/>
              <a:t>ocasión</a:t>
            </a:r>
            <a:r>
              <a:rPr lang="es-MX" sz="2000" dirty="0"/>
              <a:t>. En este </a:t>
            </a:r>
            <a:r>
              <a:rPr lang="es-MX" sz="2000" dirty="0" smtClean="0"/>
              <a:t>tipo de </a:t>
            </a:r>
            <a:r>
              <a:rPr lang="es-MX" sz="2000" dirty="0"/>
              <a:t>m-</a:t>
            </a:r>
            <a:r>
              <a:rPr lang="es-MX" sz="2000" dirty="0" err="1"/>
              <a:t>ﬁcheros</a:t>
            </a:r>
            <a:r>
              <a:rPr lang="es-MX" sz="2000" dirty="0"/>
              <a:t> se operan con variables declaradas en la pantalla de comandos.</a:t>
            </a:r>
          </a:p>
          <a:p>
            <a:pPr marL="0" indent="0" algn="just">
              <a:buNone/>
            </a:pPr>
            <a:r>
              <a:rPr lang="es-MX" sz="2000" dirty="0"/>
              <a:t>Para calcular las </a:t>
            </a:r>
            <a:r>
              <a:rPr lang="es-MX" sz="2000" dirty="0" smtClean="0"/>
              <a:t>raíces </a:t>
            </a:r>
            <a:r>
              <a:rPr lang="es-MX" sz="2000" dirty="0"/>
              <a:t>de la </a:t>
            </a:r>
            <a:r>
              <a:rPr lang="es-MX" sz="2000" dirty="0" smtClean="0"/>
              <a:t>ecuación </a:t>
            </a:r>
            <a:r>
              <a:rPr lang="es-MX" sz="2000" dirty="0"/>
              <a:t>de segundo </a:t>
            </a:r>
            <a:r>
              <a:rPr lang="es-MX" sz="2000" dirty="0" smtClean="0"/>
              <a:t>orden</a:t>
            </a:r>
          </a:p>
          <a:p>
            <a:pPr marL="0" indent="0" algn="just">
              <a:buNone/>
            </a:pPr>
            <a:r>
              <a:rPr lang="es-MX" sz="2000" dirty="0" smtClean="0"/>
              <a:t> </a:t>
            </a:r>
            <a:r>
              <a:rPr lang="es-MX" sz="2000" dirty="0" err="1" smtClean="0"/>
              <a:t>ax</a:t>
            </a:r>
            <a:r>
              <a:rPr lang="es-MX" sz="2000" dirty="0" smtClean="0"/>
              <a:t>+ </a:t>
            </a:r>
            <a:r>
              <a:rPr lang="es-MX" sz="2000" dirty="0" err="1"/>
              <a:t>bx</a:t>
            </a:r>
            <a:r>
              <a:rPr lang="es-MX" sz="2000" dirty="0"/>
              <a:t> + c = 0 editamos un script</a:t>
            </a:r>
          </a:p>
          <a:p>
            <a:pPr marL="0" indent="0" algn="just">
              <a:buNone/>
            </a:pPr>
            <a:r>
              <a:rPr lang="es-MX" sz="2000" dirty="0"/>
              <a:t>(siguiendo los pasos anteriores) llamado </a:t>
            </a:r>
            <a:r>
              <a:rPr lang="es-MX" sz="2000" dirty="0" err="1"/>
              <a:t>raices.m</a:t>
            </a:r>
            <a:r>
              <a:rPr lang="es-MX" sz="2000" dirty="0"/>
              <a:t> con las siguientes instrucciones de MATLAB:</a:t>
            </a:r>
          </a:p>
          <a:p>
            <a:pPr marL="0" indent="0" algn="just">
              <a:buNone/>
            </a:pPr>
            <a:endParaRPr lang="es-MX" sz="2000" dirty="0"/>
          </a:p>
          <a:p>
            <a:pPr marL="0" indent="0" algn="just">
              <a:buNone/>
            </a:pPr>
            <a:r>
              <a:rPr lang="es-MX" sz="2000" dirty="0" err="1"/>
              <a:t>raices.m</a:t>
            </a:r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700790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585" y="863715"/>
            <a:ext cx="7689615" cy="50134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Elipse"/>
          <p:cNvSpPr/>
          <p:nvPr/>
        </p:nvSpPr>
        <p:spPr>
          <a:xfrm>
            <a:off x="4138034" y="863715"/>
            <a:ext cx="1350150" cy="315035"/>
          </a:xfrm>
          <a:prstGeom prst="ellipse">
            <a:avLst/>
          </a:prstGeom>
          <a:noFill/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30099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16705" y="278650"/>
            <a:ext cx="6589199" cy="1280890"/>
          </a:xfr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r>
              <a:rPr lang="es-MX" sz="4000" b="1" dirty="0">
                <a:solidFill>
                  <a:schemeClr val="tx2"/>
                </a:solidFill>
              </a:rPr>
              <a:t>Funciones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76545" y="1268760"/>
            <a:ext cx="8100900" cy="3777622"/>
          </a:xfrm>
        </p:spPr>
        <p:txBody>
          <a:bodyPr/>
          <a:lstStyle/>
          <a:p>
            <a:pPr marL="0" indent="0" algn="just">
              <a:buNone/>
            </a:pPr>
            <a:r>
              <a:rPr lang="es-MX" sz="2400" dirty="0" smtClean="0"/>
              <a:t>Una </a:t>
            </a:r>
            <a:r>
              <a:rPr lang="es-MX" sz="2400" dirty="0"/>
              <a:t>cualidad de MATLAB es la de permitir generar nuestras propias funciones para un </a:t>
            </a:r>
            <a:r>
              <a:rPr lang="es-MX" sz="2400" dirty="0" smtClean="0"/>
              <a:t>problema </a:t>
            </a:r>
            <a:r>
              <a:rPr lang="es-MX" sz="2400" dirty="0" err="1" smtClean="0"/>
              <a:t>especíﬁco</a:t>
            </a:r>
            <a:r>
              <a:rPr lang="es-MX" sz="2400" dirty="0" smtClean="0"/>
              <a:t> </a:t>
            </a:r>
            <a:r>
              <a:rPr lang="es-MX" sz="2400" dirty="0"/>
              <a:t>que queramos resolver. De esta forma ampliamos la potencia de MATLAB ya que </a:t>
            </a:r>
            <a:r>
              <a:rPr lang="es-MX" sz="2400" dirty="0" smtClean="0"/>
              <a:t>estas nuevas </a:t>
            </a:r>
            <a:r>
              <a:rPr lang="es-MX" sz="2400" dirty="0"/>
              <a:t>funciones adaptadas a nuestras necesidades se pueden utilizar del mismo modo que </a:t>
            </a:r>
            <a:r>
              <a:rPr lang="es-MX" sz="2400" dirty="0" smtClean="0"/>
              <a:t>las que </a:t>
            </a:r>
            <a:r>
              <a:rPr lang="es-MX" sz="2400" dirty="0"/>
              <a:t>ya tiene MATLAB </a:t>
            </a:r>
            <a:r>
              <a:rPr lang="es-MX" sz="2400" dirty="0" err="1"/>
              <a:t>predeﬁnidas</a:t>
            </a:r>
            <a:r>
              <a:rPr lang="es-MX" sz="2400" dirty="0"/>
              <a:t>, como son por ejemplo, </a:t>
            </a:r>
            <a:r>
              <a:rPr lang="es-MX" sz="2400" dirty="0" err="1"/>
              <a:t>det</a:t>
            </a:r>
            <a:r>
              <a:rPr lang="es-MX" sz="2400" dirty="0"/>
              <a:t>, </a:t>
            </a:r>
            <a:r>
              <a:rPr lang="es-MX" sz="2400" dirty="0" err="1"/>
              <a:t>rank</a:t>
            </a:r>
            <a:r>
              <a:rPr lang="es-MX" sz="2400" dirty="0"/>
              <a:t>, sum, </a:t>
            </a:r>
            <a:r>
              <a:rPr lang="es-MX" sz="2400" dirty="0" smtClean="0"/>
              <a:t>...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2988084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676400" y="2123855"/>
            <a:ext cx="7467600" cy="4031873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defRPr/>
            </a:pPr>
            <a:r>
              <a:rPr lang="es-MX" sz="3200" dirty="0">
                <a:latin typeface="+mn-lt"/>
              </a:rPr>
              <a:t>El presente material tiene como objetivo cubrir la  </a:t>
            </a:r>
            <a:r>
              <a:rPr lang="es-MX" sz="3200" dirty="0" smtClean="0">
                <a:latin typeface="+mn-lt"/>
              </a:rPr>
              <a:t>segunda unidad del programa por competencia.</a:t>
            </a:r>
            <a:endParaRPr lang="es-MX" sz="3200" dirty="0">
              <a:latin typeface="+mn-lt"/>
            </a:endParaRPr>
          </a:p>
          <a:p>
            <a:pPr algn="just">
              <a:defRPr/>
            </a:pPr>
            <a:endParaRPr lang="it-IT" sz="3200" dirty="0">
              <a:latin typeface="+mn-lt"/>
            </a:endParaRPr>
          </a:p>
          <a:p>
            <a:pPr algn="just">
              <a:defRPr/>
            </a:pPr>
            <a:r>
              <a:rPr lang="es-MX" sz="3200" dirty="0">
                <a:latin typeface="+mn-lt"/>
              </a:rPr>
              <a:t>El alumno será capaz de </a:t>
            </a:r>
            <a:r>
              <a:rPr lang="es-MX" sz="3200" dirty="0" smtClean="0">
                <a:latin typeface="+mn-lt"/>
              </a:rPr>
              <a:t>conocer e implementar funciones que impliquen matrices y archivos.</a:t>
            </a:r>
            <a:endParaRPr lang="es-MX" sz="3200" dirty="0">
              <a:latin typeface="+mn-lt"/>
            </a:endParaRPr>
          </a:p>
          <a:p>
            <a:pPr algn="just">
              <a:defRPr/>
            </a:pPr>
            <a:endParaRPr lang="es-MX" sz="3200" dirty="0">
              <a:latin typeface="+mn-lt"/>
            </a:endParaRPr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601663" y="84138"/>
            <a:ext cx="5938837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_tradnl" sz="3600" b="1" dirty="0">
                <a:solidFill>
                  <a:srgbClr val="99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Objetivo</a:t>
            </a:r>
            <a:endParaRPr lang="es-ES" sz="3600" b="1" dirty="0">
              <a:solidFill>
                <a:srgbClr val="99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336537" y="143635"/>
            <a:ext cx="7517795" cy="3777622"/>
          </a:xfrm>
        </p:spPr>
        <p:txBody>
          <a:bodyPr/>
          <a:lstStyle/>
          <a:p>
            <a:pPr marL="0" indent="0" algn="just">
              <a:buNone/>
            </a:pPr>
            <a:r>
              <a:rPr lang="es-MX" sz="2000" dirty="0"/>
              <a:t>Supongamos que para una matriz dada necesitamos saber </a:t>
            </a:r>
            <a:r>
              <a:rPr lang="es-MX" sz="2000" dirty="0" smtClean="0"/>
              <a:t>cuál </a:t>
            </a:r>
            <a:r>
              <a:rPr lang="es-MX" sz="2000" dirty="0"/>
              <a:t>es su diagonal recorrida </a:t>
            </a:r>
            <a:r>
              <a:rPr lang="es-MX" sz="2000" dirty="0" smtClean="0"/>
              <a:t>de abajo </a:t>
            </a:r>
            <a:r>
              <a:rPr lang="es-MX" sz="2000" dirty="0"/>
              <a:t>hacia arriba. Vamos a crear una </a:t>
            </a:r>
            <a:r>
              <a:rPr lang="es-MX" sz="2000" dirty="0" smtClean="0"/>
              <a:t>función</a:t>
            </a:r>
            <a:r>
              <a:rPr lang="es-MX" sz="2000" dirty="0"/>
              <a:t>, llamada diagonal, que admita como </a:t>
            </a:r>
            <a:r>
              <a:rPr lang="es-MX" sz="2000" dirty="0" smtClean="0"/>
              <a:t>argumento de </a:t>
            </a:r>
            <a:r>
              <a:rPr lang="es-MX" sz="2000" dirty="0"/>
              <a:t>entrada una matriz y devuelva un vector que contenga la </a:t>
            </a:r>
            <a:r>
              <a:rPr lang="es-MX" sz="2000" dirty="0" smtClean="0"/>
              <a:t>información </a:t>
            </a:r>
            <a:r>
              <a:rPr lang="es-MX" sz="2000" dirty="0"/>
              <a:t>buscada. Para </a:t>
            </a:r>
            <a:r>
              <a:rPr lang="es-MX" sz="2000" dirty="0" smtClean="0"/>
              <a:t>ello utilizamos </a:t>
            </a:r>
            <a:r>
              <a:rPr lang="es-MX" sz="2000" dirty="0"/>
              <a:t>el editor de MATLAB para crear un </a:t>
            </a:r>
            <a:r>
              <a:rPr lang="es-MX" sz="2000" dirty="0" smtClean="0"/>
              <a:t>m–fichero </a:t>
            </a:r>
            <a:r>
              <a:rPr lang="es-MX" sz="2000" dirty="0"/>
              <a:t>con las siguientes </a:t>
            </a:r>
            <a:r>
              <a:rPr lang="es-MX" sz="2000" dirty="0" smtClean="0"/>
              <a:t>ordenes</a:t>
            </a:r>
            <a:endParaRPr lang="es-ES_tradnl" sz="2000" dirty="0"/>
          </a:p>
          <a:p>
            <a:pPr algn="just"/>
            <a:endParaRPr lang="es-MX" sz="2000" dirty="0"/>
          </a:p>
          <a:p>
            <a:endParaRPr lang="es-MX" sz="20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570" y="2348880"/>
            <a:ext cx="6267450" cy="403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4346975" y="4914880"/>
            <a:ext cx="4572000" cy="1709475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/>
            <a:r>
              <a:rPr lang="es-MX" sz="2000" dirty="0">
                <a:solidFill>
                  <a:schemeClr val="dk1"/>
                </a:solidFill>
                <a:latin typeface="+mn-lt"/>
              </a:rPr>
              <a:t>En la primera </a:t>
            </a:r>
            <a:r>
              <a:rPr lang="es-MX" sz="2000" dirty="0" smtClean="0">
                <a:solidFill>
                  <a:schemeClr val="dk1"/>
                </a:solidFill>
                <a:latin typeface="+mn-lt"/>
              </a:rPr>
              <a:t>línea </a:t>
            </a:r>
            <a:r>
              <a:rPr lang="es-MX" sz="2000" dirty="0">
                <a:solidFill>
                  <a:schemeClr val="dk1"/>
                </a:solidFill>
                <a:latin typeface="+mn-lt"/>
              </a:rPr>
              <a:t>se </a:t>
            </a:r>
            <a:r>
              <a:rPr lang="es-MX" sz="2000" dirty="0" smtClean="0">
                <a:solidFill>
                  <a:schemeClr val="dk1"/>
                </a:solidFill>
                <a:latin typeface="+mn-lt"/>
              </a:rPr>
              <a:t>especifica </a:t>
            </a:r>
            <a:r>
              <a:rPr lang="es-MX" sz="2000" dirty="0">
                <a:solidFill>
                  <a:schemeClr val="dk1"/>
                </a:solidFill>
                <a:latin typeface="+mn-lt"/>
              </a:rPr>
              <a:t>que el </a:t>
            </a:r>
            <a:r>
              <a:rPr lang="es-MX" sz="2000" dirty="0" smtClean="0">
                <a:solidFill>
                  <a:schemeClr val="dk1"/>
                </a:solidFill>
                <a:latin typeface="+mn-lt"/>
              </a:rPr>
              <a:t>m–</a:t>
            </a:r>
            <a:r>
              <a:rPr lang="es-MX" sz="2000" dirty="0" smtClean="0"/>
              <a:t>fi</a:t>
            </a:r>
            <a:r>
              <a:rPr lang="es-MX" sz="2000" dirty="0" smtClean="0">
                <a:solidFill>
                  <a:schemeClr val="dk1"/>
                </a:solidFill>
                <a:latin typeface="+mn-lt"/>
              </a:rPr>
              <a:t>chero </a:t>
            </a:r>
            <a:r>
              <a:rPr lang="es-MX" sz="2000" dirty="0">
                <a:solidFill>
                  <a:schemeClr val="dk1"/>
                </a:solidFill>
                <a:latin typeface="+mn-lt"/>
              </a:rPr>
              <a:t>es de tipo </a:t>
            </a:r>
            <a:r>
              <a:rPr lang="es-MX" sz="2000" dirty="0" smtClean="0">
                <a:solidFill>
                  <a:schemeClr val="dk1"/>
                </a:solidFill>
                <a:latin typeface="+mn-lt"/>
              </a:rPr>
              <a:t>función, </a:t>
            </a:r>
            <a:r>
              <a:rPr lang="es-MX" sz="2000" dirty="0">
                <a:solidFill>
                  <a:schemeClr val="dk1"/>
                </a:solidFill>
                <a:latin typeface="+mn-lt"/>
              </a:rPr>
              <a:t>se dice </a:t>
            </a:r>
            <a:r>
              <a:rPr lang="es-MX" sz="2000" dirty="0" smtClean="0">
                <a:solidFill>
                  <a:schemeClr val="dk1"/>
                </a:solidFill>
                <a:latin typeface="+mn-lt"/>
              </a:rPr>
              <a:t>cuál </a:t>
            </a:r>
            <a:r>
              <a:rPr lang="es-MX" sz="2000" dirty="0">
                <a:solidFill>
                  <a:schemeClr val="dk1"/>
                </a:solidFill>
                <a:latin typeface="+mn-lt"/>
              </a:rPr>
              <a:t>es el nombre </a:t>
            </a:r>
            <a:r>
              <a:rPr lang="es-MX" sz="2000" dirty="0" smtClean="0">
                <a:solidFill>
                  <a:schemeClr val="dk1"/>
                </a:solidFill>
                <a:latin typeface="+mn-lt"/>
              </a:rPr>
              <a:t>y los </a:t>
            </a:r>
            <a:r>
              <a:rPr lang="es-MX" sz="2000" dirty="0">
                <a:solidFill>
                  <a:schemeClr val="dk1"/>
                </a:solidFill>
                <a:latin typeface="+mn-lt"/>
              </a:rPr>
              <a:t>argumentos tanto de entrada como de salida.</a:t>
            </a:r>
          </a:p>
        </p:txBody>
      </p:sp>
    </p:spTree>
    <p:extLst>
      <p:ext uri="{BB962C8B-B14F-4D97-AF65-F5344CB8AC3E}">
        <p14:creationId xmlns:p14="http://schemas.microsoft.com/office/powerpoint/2010/main" val="3607778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46675" y="368660"/>
            <a:ext cx="6589199" cy="1280890"/>
          </a:xfrm>
        </p:spPr>
        <p:txBody>
          <a:bodyPr/>
          <a:lstStyle/>
          <a:p>
            <a:r>
              <a:rPr lang="es-MX" dirty="0" err="1" smtClean="0"/>
              <a:t>Vectorización</a:t>
            </a:r>
            <a:r>
              <a:rPr lang="es-MX" dirty="0" smtClean="0"/>
              <a:t> </a:t>
            </a:r>
            <a:r>
              <a:rPr lang="es-MX" dirty="0"/>
              <a:t>de funciones con condicionales</a:t>
            </a:r>
            <a:br>
              <a:rPr lang="es-MX" dirty="0"/>
            </a:b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26595" y="1943835"/>
            <a:ext cx="7335815" cy="3777622"/>
          </a:xfrm>
        </p:spPr>
        <p:txBody>
          <a:bodyPr/>
          <a:lstStyle/>
          <a:p>
            <a:pPr marL="0" indent="0" algn="just">
              <a:buNone/>
            </a:pPr>
            <a:r>
              <a:rPr lang="es-MX" dirty="0" smtClean="0"/>
              <a:t>Cuando </a:t>
            </a:r>
            <a:r>
              <a:rPr lang="es-MX" dirty="0"/>
              <a:t>una </a:t>
            </a:r>
            <a:r>
              <a:rPr lang="es-MX" dirty="0" smtClean="0"/>
              <a:t>función está definida </a:t>
            </a:r>
            <a:r>
              <a:rPr lang="es-MX" dirty="0"/>
              <a:t>a trozos, no es obvio </a:t>
            </a:r>
            <a:r>
              <a:rPr lang="es-MX" dirty="0" smtClean="0"/>
              <a:t>cómo </a:t>
            </a:r>
            <a:r>
              <a:rPr lang="es-MX" dirty="0" err="1"/>
              <a:t>vectorizarla</a:t>
            </a:r>
            <a:r>
              <a:rPr lang="es-MX" dirty="0"/>
              <a:t>. Mira el </a:t>
            </a:r>
            <a:r>
              <a:rPr lang="es-MX" dirty="0" smtClean="0"/>
              <a:t>siguiente ejemplo</a:t>
            </a:r>
            <a:r>
              <a:rPr lang="es-MX" dirty="0"/>
              <a:t>. Vamos a </a:t>
            </a:r>
            <a:r>
              <a:rPr lang="es-MX" dirty="0" smtClean="0"/>
              <a:t>definir </a:t>
            </a:r>
            <a:r>
              <a:rPr lang="es-MX" dirty="0"/>
              <a:t>la </a:t>
            </a:r>
            <a:r>
              <a:rPr lang="es-MX" dirty="0" smtClean="0"/>
              <a:t>función característica </a:t>
            </a:r>
            <a:r>
              <a:rPr lang="es-MX" dirty="0"/>
              <a:t>de la bola unidad cerrada en </a:t>
            </a:r>
            <a:r>
              <a:rPr lang="es-MX" dirty="0" smtClean="0"/>
              <a:t>dimensión </a:t>
            </a:r>
            <a:r>
              <a:rPr lang="es-MX" dirty="0"/>
              <a:t>dos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6855" y="3086099"/>
            <a:ext cx="3150350" cy="10599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1286635" y="4779150"/>
            <a:ext cx="4572000" cy="1323439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/>
            <a:r>
              <a:rPr lang="es-MX" sz="2000" dirty="0" err="1">
                <a:solidFill>
                  <a:schemeClr val="dk1"/>
                </a:solidFill>
                <a:latin typeface="+mn-lt"/>
              </a:rPr>
              <a:t>function</a:t>
            </a:r>
            <a:r>
              <a:rPr lang="es-MX" sz="2000" dirty="0">
                <a:solidFill>
                  <a:schemeClr val="dk1"/>
                </a:solidFill>
                <a:latin typeface="+mn-lt"/>
              </a:rPr>
              <a:t> z=f(</a:t>
            </a:r>
            <a:r>
              <a:rPr lang="es-MX" sz="2000" dirty="0" err="1">
                <a:solidFill>
                  <a:schemeClr val="dk1"/>
                </a:solidFill>
                <a:latin typeface="+mn-lt"/>
              </a:rPr>
              <a:t>x,y</a:t>
            </a:r>
            <a:r>
              <a:rPr lang="es-MX" sz="2000" dirty="0">
                <a:solidFill>
                  <a:schemeClr val="dk1"/>
                </a:solidFill>
                <a:latin typeface="+mn-lt"/>
              </a:rPr>
              <a:t>)</a:t>
            </a:r>
          </a:p>
          <a:p>
            <a:pPr algn="just"/>
            <a:r>
              <a:rPr lang="es-MX" sz="2000" dirty="0">
                <a:solidFill>
                  <a:schemeClr val="dk1"/>
                </a:solidFill>
                <a:latin typeface="+mn-lt"/>
              </a:rPr>
              <a:t>z=</a:t>
            </a:r>
            <a:r>
              <a:rPr lang="es-MX" sz="2000" dirty="0" err="1">
                <a:solidFill>
                  <a:schemeClr val="dk1"/>
                </a:solidFill>
                <a:latin typeface="+mn-lt"/>
              </a:rPr>
              <a:t>zeros</a:t>
            </a:r>
            <a:r>
              <a:rPr lang="es-MX" sz="2000" dirty="0">
                <a:solidFill>
                  <a:schemeClr val="dk1"/>
                </a:solidFill>
                <a:latin typeface="+mn-lt"/>
              </a:rPr>
              <a:t>(</a:t>
            </a:r>
            <a:r>
              <a:rPr lang="es-MX" sz="2000" dirty="0" err="1">
                <a:solidFill>
                  <a:schemeClr val="dk1"/>
                </a:solidFill>
                <a:latin typeface="+mn-lt"/>
              </a:rPr>
              <a:t>size</a:t>
            </a:r>
            <a:r>
              <a:rPr lang="es-MX" sz="2000" dirty="0">
                <a:solidFill>
                  <a:schemeClr val="dk1"/>
                </a:solidFill>
                <a:latin typeface="+mn-lt"/>
              </a:rPr>
              <a:t>(x));</a:t>
            </a:r>
          </a:p>
          <a:p>
            <a:pPr algn="just"/>
            <a:r>
              <a:rPr lang="es-MX" sz="2000" dirty="0" err="1">
                <a:solidFill>
                  <a:schemeClr val="dk1"/>
                </a:solidFill>
                <a:latin typeface="+mn-lt"/>
              </a:rPr>
              <a:t>cond</a:t>
            </a:r>
            <a:r>
              <a:rPr lang="es-MX" sz="2000" dirty="0">
                <a:solidFill>
                  <a:schemeClr val="dk1"/>
                </a:solidFill>
                <a:latin typeface="+mn-lt"/>
              </a:rPr>
              <a:t>=</a:t>
            </a:r>
            <a:r>
              <a:rPr lang="es-MX" sz="2000" dirty="0" err="1">
                <a:solidFill>
                  <a:schemeClr val="dk1"/>
                </a:solidFill>
                <a:latin typeface="+mn-lt"/>
              </a:rPr>
              <a:t>find</a:t>
            </a:r>
            <a:r>
              <a:rPr lang="es-MX" sz="2000" dirty="0">
                <a:solidFill>
                  <a:schemeClr val="dk1"/>
                </a:solidFill>
                <a:latin typeface="+mn-lt"/>
              </a:rPr>
              <a:t>(x.^2+y.^2-1&lt;=0);</a:t>
            </a:r>
          </a:p>
          <a:p>
            <a:pPr algn="just"/>
            <a:r>
              <a:rPr lang="es-MX" sz="2000" dirty="0">
                <a:solidFill>
                  <a:schemeClr val="dk1"/>
                </a:solidFill>
                <a:latin typeface="+mn-lt"/>
              </a:rPr>
              <a:t>z(</a:t>
            </a:r>
            <a:r>
              <a:rPr lang="es-MX" sz="2000" dirty="0" err="1">
                <a:solidFill>
                  <a:schemeClr val="dk1"/>
                </a:solidFill>
                <a:latin typeface="+mn-lt"/>
              </a:rPr>
              <a:t>cond</a:t>
            </a:r>
            <a:r>
              <a:rPr lang="es-MX" sz="2000" dirty="0">
                <a:solidFill>
                  <a:schemeClr val="dk1"/>
                </a:solidFill>
                <a:latin typeface="+mn-lt"/>
              </a:rPr>
              <a:t>)=1;</a:t>
            </a:r>
          </a:p>
        </p:txBody>
      </p:sp>
    </p:spTree>
    <p:extLst>
      <p:ext uri="{BB962C8B-B14F-4D97-AF65-F5344CB8AC3E}">
        <p14:creationId xmlns:p14="http://schemas.microsoft.com/office/powerpoint/2010/main" val="2449106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096725" y="233645"/>
            <a:ext cx="6589199" cy="1280890"/>
          </a:xfrm>
        </p:spPr>
        <p:txBody>
          <a:bodyPr/>
          <a:lstStyle/>
          <a:p>
            <a:r>
              <a:rPr lang="es-MX" dirty="0"/>
              <a:t>Variables globales</a:t>
            </a:r>
            <a:br>
              <a:rPr lang="es-MX" dirty="0"/>
            </a:b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66555" y="1448780"/>
            <a:ext cx="7785865" cy="3777622"/>
          </a:xfrm>
        </p:spPr>
        <p:txBody>
          <a:bodyPr/>
          <a:lstStyle/>
          <a:p>
            <a:pPr marL="0" indent="0" algn="just">
              <a:buNone/>
            </a:pPr>
            <a:r>
              <a:rPr lang="es-MX" sz="2000" dirty="0" smtClean="0"/>
              <a:t>En </a:t>
            </a:r>
            <a:r>
              <a:rPr lang="es-MX" sz="2000" dirty="0"/>
              <a:t>la </a:t>
            </a:r>
            <a:r>
              <a:rPr lang="es-MX" sz="2000" dirty="0" smtClean="0"/>
              <a:t>definición </a:t>
            </a:r>
            <a:r>
              <a:rPr lang="es-MX" sz="2000" dirty="0"/>
              <a:t>de una </a:t>
            </a:r>
            <a:r>
              <a:rPr lang="es-MX" sz="2000" dirty="0" smtClean="0"/>
              <a:t>función </a:t>
            </a:r>
            <a:r>
              <a:rPr lang="es-MX" sz="2000" dirty="0"/>
              <a:t>(al igual que en cualquier lenguaje de </a:t>
            </a:r>
            <a:r>
              <a:rPr lang="es-MX" sz="2000" dirty="0" smtClean="0"/>
              <a:t>programación</a:t>
            </a:r>
            <a:r>
              <a:rPr lang="es-MX" sz="2000" dirty="0"/>
              <a:t>) los </a:t>
            </a:r>
            <a:r>
              <a:rPr lang="es-MX" sz="2000" dirty="0" smtClean="0"/>
              <a:t>nombres de </a:t>
            </a:r>
            <a:r>
              <a:rPr lang="es-MX" sz="2000" dirty="0"/>
              <a:t>las variables son mudos, es decir, se entienden y </a:t>
            </a:r>
            <a:r>
              <a:rPr lang="es-MX" sz="2000" dirty="0" smtClean="0"/>
              <a:t>definen </a:t>
            </a:r>
            <a:r>
              <a:rPr lang="es-MX" sz="2000" dirty="0"/>
              <a:t>ú</a:t>
            </a:r>
            <a:r>
              <a:rPr lang="es-MX" sz="2000" dirty="0" smtClean="0"/>
              <a:t>nicamente </a:t>
            </a:r>
            <a:r>
              <a:rPr lang="es-MX" sz="2000" dirty="0"/>
              <a:t>dentro del </a:t>
            </a:r>
            <a:r>
              <a:rPr lang="es-MX" sz="2000" dirty="0" smtClean="0"/>
              <a:t>fichero</a:t>
            </a:r>
            <a:r>
              <a:rPr lang="es-MX" sz="2000" dirty="0"/>
              <a:t>, </a:t>
            </a:r>
            <a:r>
              <a:rPr lang="es-MX" sz="2000" dirty="0" smtClean="0"/>
              <a:t>sin relación </a:t>
            </a:r>
            <a:r>
              <a:rPr lang="es-MX" sz="2000" dirty="0"/>
              <a:t>con las variables exteriores. La </a:t>
            </a:r>
            <a:r>
              <a:rPr lang="es-MX" sz="2000" dirty="0" smtClean="0"/>
              <a:t>única excepción </a:t>
            </a:r>
            <a:r>
              <a:rPr lang="es-MX" sz="2000" dirty="0"/>
              <a:t>la forman las variables declaradas </a:t>
            </a:r>
            <a:r>
              <a:rPr lang="es-MX" sz="2000" dirty="0" smtClean="0"/>
              <a:t>como globales </a:t>
            </a:r>
            <a:r>
              <a:rPr lang="es-MX" sz="2000" dirty="0"/>
              <a:t>en ambos contextos.</a:t>
            </a:r>
          </a:p>
          <a:p>
            <a:pPr marL="0" indent="0" algn="just">
              <a:buNone/>
            </a:pPr>
            <a:r>
              <a:rPr lang="es-MX" sz="2000" dirty="0"/>
              <a:t>Veamos esto con un ejemplo. Construimos y guardamos la siguiente </a:t>
            </a:r>
            <a:r>
              <a:rPr lang="es-MX" sz="2000" dirty="0" smtClean="0"/>
              <a:t>función, completamente trivial</a:t>
            </a:r>
            <a:r>
              <a:rPr lang="es-MX" sz="2000" dirty="0"/>
              <a:t>. La </a:t>
            </a:r>
            <a:r>
              <a:rPr lang="es-MX" sz="2000" dirty="0" smtClean="0"/>
              <a:t>instrucción </a:t>
            </a:r>
            <a:r>
              <a:rPr lang="es-MX" sz="2000" dirty="0"/>
              <a:t>a=4 no hace nada relevante, ya que realiza una </a:t>
            </a:r>
            <a:r>
              <a:rPr lang="es-MX" sz="2000" dirty="0" smtClean="0"/>
              <a:t>asignación </a:t>
            </a:r>
            <a:r>
              <a:rPr lang="es-MX" sz="2000" dirty="0"/>
              <a:t>interna que </a:t>
            </a:r>
            <a:r>
              <a:rPr lang="es-MX" sz="2000" dirty="0" smtClean="0"/>
              <a:t>no se </a:t>
            </a:r>
            <a:r>
              <a:rPr lang="es-MX" sz="2000" dirty="0"/>
              <a:t>exporta.</a:t>
            </a:r>
          </a:p>
        </p:txBody>
      </p:sp>
      <p:sp>
        <p:nvSpPr>
          <p:cNvPr id="4" name="3 Rectángulo"/>
          <p:cNvSpPr/>
          <p:nvPr/>
        </p:nvSpPr>
        <p:spPr>
          <a:xfrm>
            <a:off x="2546775" y="5049180"/>
            <a:ext cx="3015335" cy="1015663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/>
            <a:r>
              <a:rPr lang="es-MX" sz="2000" dirty="0" err="1">
                <a:solidFill>
                  <a:schemeClr val="dk1"/>
                </a:solidFill>
                <a:latin typeface="+mn-lt"/>
              </a:rPr>
              <a:t>function</a:t>
            </a:r>
            <a:r>
              <a:rPr lang="es-MX" sz="2000" dirty="0">
                <a:solidFill>
                  <a:schemeClr val="dk1"/>
                </a:solidFill>
                <a:latin typeface="+mn-lt"/>
              </a:rPr>
              <a:t> </a:t>
            </a:r>
            <a:r>
              <a:rPr lang="es-MX" sz="2000" dirty="0" smtClean="0">
                <a:solidFill>
                  <a:schemeClr val="dk1"/>
                </a:solidFill>
                <a:latin typeface="+mn-lt"/>
              </a:rPr>
              <a:t> y=f(x</a:t>
            </a:r>
            <a:r>
              <a:rPr lang="es-MX" sz="2000" dirty="0">
                <a:solidFill>
                  <a:schemeClr val="dk1"/>
                </a:solidFill>
                <a:latin typeface="+mn-lt"/>
              </a:rPr>
              <a:t>)</a:t>
            </a:r>
          </a:p>
          <a:p>
            <a:pPr algn="just"/>
            <a:r>
              <a:rPr lang="es-MX" sz="2000" dirty="0">
                <a:solidFill>
                  <a:schemeClr val="dk1"/>
                </a:solidFill>
                <a:latin typeface="+mn-lt"/>
              </a:rPr>
              <a:t>a=4;</a:t>
            </a:r>
          </a:p>
          <a:p>
            <a:pPr algn="just"/>
            <a:r>
              <a:rPr lang="es-MX" sz="2000" dirty="0">
                <a:solidFill>
                  <a:schemeClr val="dk1"/>
                </a:solidFill>
                <a:latin typeface="+mn-lt"/>
              </a:rPr>
              <a:t>y=2*x;</a:t>
            </a:r>
          </a:p>
        </p:txBody>
      </p:sp>
    </p:spTree>
    <p:extLst>
      <p:ext uri="{BB962C8B-B14F-4D97-AF65-F5344CB8AC3E}">
        <p14:creationId xmlns:p14="http://schemas.microsoft.com/office/powerpoint/2010/main" val="1139516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376645" y="233645"/>
            <a:ext cx="7470830" cy="1475420"/>
          </a:xfrm>
        </p:spPr>
        <p:txBody>
          <a:bodyPr/>
          <a:lstStyle/>
          <a:p>
            <a:pPr marL="0" indent="0" algn="just">
              <a:buNone/>
            </a:pPr>
            <a:r>
              <a:rPr lang="es-MX" dirty="0"/>
              <a:t>Ahora hacemos una prueba de </a:t>
            </a:r>
            <a:r>
              <a:rPr lang="es-MX" dirty="0" smtClean="0"/>
              <a:t>ejecución</a:t>
            </a:r>
            <a:r>
              <a:rPr lang="es-MX" dirty="0"/>
              <a:t>. En el contexto de la consola, </a:t>
            </a:r>
            <a:r>
              <a:rPr lang="es-MX" b="1" dirty="0"/>
              <a:t>'a' </a:t>
            </a:r>
            <a:r>
              <a:rPr lang="es-MX" dirty="0"/>
              <a:t>es una variable global</a:t>
            </a:r>
            <a:r>
              <a:rPr lang="es-MX" dirty="0" smtClean="0"/>
              <a:t>. No </a:t>
            </a:r>
            <a:r>
              <a:rPr lang="es-MX" dirty="0"/>
              <a:t>obstante, como </a:t>
            </a:r>
            <a:r>
              <a:rPr lang="es-MX" dirty="0" smtClean="0"/>
              <a:t>esta </a:t>
            </a:r>
            <a:r>
              <a:rPr lang="es-MX" dirty="0"/>
              <a:t>no ha sido declarada </a:t>
            </a:r>
            <a:r>
              <a:rPr lang="es-MX" dirty="0" smtClean="0"/>
              <a:t>as</a:t>
            </a:r>
            <a:r>
              <a:rPr lang="es-MX" dirty="0"/>
              <a:t>í</a:t>
            </a:r>
            <a:r>
              <a:rPr lang="es-MX" dirty="0" smtClean="0"/>
              <a:t> </a:t>
            </a:r>
            <a:r>
              <a:rPr lang="es-MX" dirty="0"/>
              <a:t>en la </a:t>
            </a:r>
            <a:r>
              <a:rPr lang="es-MX" dirty="0" smtClean="0"/>
              <a:t>función </a:t>
            </a:r>
            <a:r>
              <a:rPr lang="es-MX" dirty="0"/>
              <a:t>f, ni el valor en consola se </a:t>
            </a:r>
            <a:r>
              <a:rPr lang="es-MX" dirty="0" smtClean="0"/>
              <a:t>importa a </a:t>
            </a:r>
            <a:r>
              <a:rPr lang="es-MX" dirty="0"/>
              <a:t>la </a:t>
            </a:r>
            <a:r>
              <a:rPr lang="es-MX" dirty="0" smtClean="0"/>
              <a:t>función</a:t>
            </a:r>
            <a:r>
              <a:rPr lang="es-MX" dirty="0"/>
              <a:t>, ni el valor dentro de la </a:t>
            </a:r>
            <a:r>
              <a:rPr lang="es-MX" dirty="0" smtClean="0"/>
              <a:t>función </a:t>
            </a:r>
            <a:r>
              <a:rPr lang="es-MX" dirty="0"/>
              <a:t>se exporta.</a:t>
            </a:r>
          </a:p>
        </p:txBody>
      </p:sp>
      <p:sp>
        <p:nvSpPr>
          <p:cNvPr id="4" name="3 Rectángulo"/>
          <p:cNvSpPr/>
          <p:nvPr/>
        </p:nvSpPr>
        <p:spPr>
          <a:xfrm>
            <a:off x="2366755" y="1538790"/>
            <a:ext cx="2655295" cy="2862322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/>
            <a:r>
              <a:rPr lang="es-MX" sz="2000" dirty="0">
                <a:solidFill>
                  <a:schemeClr val="dk1"/>
                </a:solidFill>
                <a:latin typeface="+mn-lt"/>
              </a:rPr>
              <a:t>&gt;&gt; global a</a:t>
            </a:r>
          </a:p>
          <a:p>
            <a:pPr algn="just"/>
            <a:r>
              <a:rPr lang="es-MX" sz="2000" dirty="0">
                <a:solidFill>
                  <a:schemeClr val="dk1"/>
                </a:solidFill>
                <a:latin typeface="+mn-lt"/>
              </a:rPr>
              <a:t>&gt;&gt; a=[2 4];</a:t>
            </a:r>
          </a:p>
          <a:p>
            <a:pPr algn="just"/>
            <a:r>
              <a:rPr lang="es-MX" sz="2000" dirty="0">
                <a:solidFill>
                  <a:schemeClr val="dk1"/>
                </a:solidFill>
                <a:latin typeface="+mn-lt"/>
              </a:rPr>
              <a:t>&gt;&gt; y=3;</a:t>
            </a:r>
          </a:p>
          <a:p>
            <a:pPr algn="just"/>
            <a:r>
              <a:rPr lang="es-MX" sz="2000" dirty="0">
                <a:solidFill>
                  <a:schemeClr val="dk1"/>
                </a:solidFill>
                <a:latin typeface="+mn-lt"/>
              </a:rPr>
              <a:t>&gt;&gt; x=f(y)</a:t>
            </a:r>
          </a:p>
          <a:p>
            <a:pPr algn="just"/>
            <a:r>
              <a:rPr lang="es-MX" sz="2000" dirty="0">
                <a:solidFill>
                  <a:schemeClr val="dk1"/>
                </a:solidFill>
                <a:latin typeface="+mn-lt"/>
              </a:rPr>
              <a:t>x =</a:t>
            </a:r>
          </a:p>
          <a:p>
            <a:pPr algn="just"/>
            <a:r>
              <a:rPr lang="es-MX" sz="2000" dirty="0">
                <a:solidFill>
                  <a:schemeClr val="dk1"/>
                </a:solidFill>
                <a:latin typeface="+mn-lt"/>
              </a:rPr>
              <a:t>6</a:t>
            </a:r>
          </a:p>
          <a:p>
            <a:pPr algn="just"/>
            <a:r>
              <a:rPr lang="es-MX" sz="2000" dirty="0">
                <a:solidFill>
                  <a:schemeClr val="dk1"/>
                </a:solidFill>
                <a:latin typeface="+mn-lt"/>
              </a:rPr>
              <a:t>&gt;&gt; a</a:t>
            </a:r>
          </a:p>
          <a:p>
            <a:pPr algn="just"/>
            <a:r>
              <a:rPr lang="es-MX" sz="2000" dirty="0">
                <a:solidFill>
                  <a:schemeClr val="dk1"/>
                </a:solidFill>
                <a:latin typeface="+mn-lt"/>
              </a:rPr>
              <a:t>a =</a:t>
            </a:r>
          </a:p>
          <a:p>
            <a:pPr algn="just"/>
            <a:r>
              <a:rPr lang="es-MX" sz="2000" dirty="0">
                <a:solidFill>
                  <a:schemeClr val="dk1"/>
                </a:solidFill>
                <a:latin typeface="+mn-lt"/>
              </a:rPr>
              <a:t>2 4</a:t>
            </a:r>
          </a:p>
        </p:txBody>
      </p:sp>
      <p:sp>
        <p:nvSpPr>
          <p:cNvPr id="5" name="4 Rectángulo"/>
          <p:cNvSpPr/>
          <p:nvPr/>
        </p:nvSpPr>
        <p:spPr>
          <a:xfrm>
            <a:off x="464885" y="4509120"/>
            <a:ext cx="8382589" cy="92333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 defTabSz="4572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None/>
            </a:pPr>
            <a:r>
              <a:rPr lang="es-MX" dirty="0">
                <a:solidFill>
                  <a:srgbClr val="404040"/>
                </a:solidFill>
                <a:latin typeface="+mn-lt"/>
              </a:rPr>
              <a:t>Ahora cambiamos la </a:t>
            </a:r>
            <a:r>
              <a:rPr lang="es-MX" dirty="0" smtClean="0">
                <a:solidFill>
                  <a:srgbClr val="404040"/>
                </a:solidFill>
                <a:latin typeface="+mn-lt"/>
              </a:rPr>
              <a:t>función </a:t>
            </a:r>
            <a:r>
              <a:rPr lang="es-MX" dirty="0">
                <a:solidFill>
                  <a:srgbClr val="404040"/>
                </a:solidFill>
                <a:latin typeface="+mn-lt"/>
              </a:rPr>
              <a:t>para que a sea variable global dentro de la </a:t>
            </a:r>
            <a:r>
              <a:rPr lang="es-MX" dirty="0" smtClean="0">
                <a:solidFill>
                  <a:srgbClr val="404040"/>
                </a:solidFill>
                <a:latin typeface="+mn-lt"/>
              </a:rPr>
              <a:t>función también.</a:t>
            </a:r>
            <a:endParaRPr lang="es-MX" dirty="0">
              <a:solidFill>
                <a:srgbClr val="404040"/>
              </a:solidFill>
              <a:latin typeface="+mn-lt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2134741" y="5274205"/>
            <a:ext cx="3022324" cy="1323439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/>
            <a:r>
              <a:rPr lang="es-MX" sz="2000" dirty="0" err="1">
                <a:solidFill>
                  <a:schemeClr val="dk1"/>
                </a:solidFill>
                <a:latin typeface="+mn-lt"/>
              </a:rPr>
              <a:t>function</a:t>
            </a:r>
            <a:r>
              <a:rPr lang="es-MX" sz="2000" dirty="0">
                <a:solidFill>
                  <a:schemeClr val="dk1"/>
                </a:solidFill>
                <a:latin typeface="+mn-lt"/>
              </a:rPr>
              <a:t> y=f(x)</a:t>
            </a:r>
          </a:p>
          <a:p>
            <a:pPr algn="just"/>
            <a:r>
              <a:rPr lang="es-MX" sz="2000" dirty="0">
                <a:solidFill>
                  <a:schemeClr val="dk1"/>
                </a:solidFill>
                <a:latin typeface="+mn-lt"/>
              </a:rPr>
              <a:t>global a</a:t>
            </a:r>
          </a:p>
          <a:p>
            <a:pPr algn="just"/>
            <a:r>
              <a:rPr lang="es-MX" sz="2000" dirty="0">
                <a:solidFill>
                  <a:schemeClr val="dk1"/>
                </a:solidFill>
                <a:latin typeface="+mn-lt"/>
              </a:rPr>
              <a:t>a=4;</a:t>
            </a:r>
          </a:p>
          <a:p>
            <a:pPr algn="just"/>
            <a:r>
              <a:rPr lang="es-MX" sz="2000" dirty="0">
                <a:solidFill>
                  <a:schemeClr val="dk1"/>
                </a:solidFill>
                <a:latin typeface="+mn-lt"/>
              </a:rPr>
              <a:t>y=2*x;</a:t>
            </a:r>
          </a:p>
        </p:txBody>
      </p:sp>
    </p:spTree>
    <p:extLst>
      <p:ext uri="{BB962C8B-B14F-4D97-AF65-F5344CB8AC3E}">
        <p14:creationId xmlns:p14="http://schemas.microsoft.com/office/powerpoint/2010/main" val="1551288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646675" y="278650"/>
            <a:ext cx="6795755" cy="1170130"/>
          </a:xfrm>
        </p:spPr>
        <p:txBody>
          <a:bodyPr/>
          <a:lstStyle/>
          <a:p>
            <a:pPr marL="0" indent="0" algn="just">
              <a:buNone/>
            </a:pPr>
            <a:r>
              <a:rPr lang="es-MX" dirty="0"/>
              <a:t>En este caso, tras ejecutar la </a:t>
            </a:r>
            <a:r>
              <a:rPr lang="es-MX" dirty="0" smtClean="0"/>
              <a:t>función, </a:t>
            </a:r>
            <a:r>
              <a:rPr lang="es-MX" dirty="0"/>
              <a:t>el valor de la variable 'a' pasa a ser a=4.</a:t>
            </a:r>
          </a:p>
        </p:txBody>
      </p:sp>
      <p:sp>
        <p:nvSpPr>
          <p:cNvPr id="4" name="3 Rectángulo"/>
          <p:cNvSpPr/>
          <p:nvPr/>
        </p:nvSpPr>
        <p:spPr>
          <a:xfrm>
            <a:off x="1466654" y="1268760"/>
            <a:ext cx="6660741" cy="2862322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/>
            <a:r>
              <a:rPr lang="es-MX" sz="2000" dirty="0">
                <a:solidFill>
                  <a:schemeClr val="dk1"/>
                </a:solidFill>
                <a:latin typeface="+mn-lt"/>
              </a:rPr>
              <a:t>&gt;&gt; global a</a:t>
            </a:r>
          </a:p>
          <a:p>
            <a:pPr algn="just"/>
            <a:r>
              <a:rPr lang="es-MX" sz="2000" dirty="0">
                <a:solidFill>
                  <a:schemeClr val="dk1"/>
                </a:solidFill>
                <a:latin typeface="+mn-lt"/>
              </a:rPr>
              <a:t>&gt;&gt; a=3;</a:t>
            </a:r>
          </a:p>
          <a:p>
            <a:pPr algn="just"/>
            <a:r>
              <a:rPr lang="es-MX" sz="2000" dirty="0">
                <a:solidFill>
                  <a:schemeClr val="dk1"/>
                </a:solidFill>
                <a:latin typeface="+mn-lt"/>
              </a:rPr>
              <a:t>&gt;&gt; f(3.5)</a:t>
            </a:r>
          </a:p>
          <a:p>
            <a:pPr algn="just"/>
            <a:r>
              <a:rPr lang="es-MX" sz="2000" dirty="0" err="1">
                <a:solidFill>
                  <a:schemeClr val="dk1"/>
                </a:solidFill>
                <a:latin typeface="+mn-lt"/>
              </a:rPr>
              <a:t>ans</a:t>
            </a:r>
            <a:r>
              <a:rPr lang="es-MX" sz="2000" dirty="0">
                <a:solidFill>
                  <a:schemeClr val="dk1"/>
                </a:solidFill>
                <a:latin typeface="+mn-lt"/>
              </a:rPr>
              <a:t> =</a:t>
            </a:r>
          </a:p>
          <a:p>
            <a:pPr algn="just"/>
            <a:r>
              <a:rPr lang="es-MX" sz="2000" dirty="0">
                <a:solidFill>
                  <a:schemeClr val="dk1"/>
                </a:solidFill>
                <a:latin typeface="+mn-lt"/>
              </a:rPr>
              <a:t>7.0</a:t>
            </a:r>
          </a:p>
          <a:p>
            <a:pPr algn="just"/>
            <a:r>
              <a:rPr lang="es-MX" sz="2000" dirty="0">
                <a:solidFill>
                  <a:schemeClr val="dk1"/>
                </a:solidFill>
                <a:latin typeface="+mn-lt"/>
              </a:rPr>
              <a:t>&gt;&gt; a % la </a:t>
            </a:r>
            <a:r>
              <a:rPr lang="es-MX" sz="2000" dirty="0" smtClean="0">
                <a:solidFill>
                  <a:schemeClr val="dk1"/>
                </a:solidFill>
                <a:latin typeface="+mn-lt"/>
              </a:rPr>
              <a:t>ejecución </a:t>
            </a:r>
            <a:r>
              <a:rPr lang="es-MX" sz="2000" dirty="0">
                <a:solidFill>
                  <a:schemeClr val="dk1"/>
                </a:solidFill>
                <a:latin typeface="+mn-lt"/>
              </a:rPr>
              <a:t>de f ha cambiado el valor de a</a:t>
            </a:r>
          </a:p>
          <a:p>
            <a:pPr algn="just"/>
            <a:r>
              <a:rPr lang="es-MX" sz="2000" dirty="0">
                <a:solidFill>
                  <a:schemeClr val="dk1"/>
                </a:solidFill>
                <a:latin typeface="+mn-lt"/>
              </a:rPr>
              <a:t>a =</a:t>
            </a:r>
          </a:p>
          <a:p>
            <a:pPr algn="just"/>
            <a:r>
              <a:rPr lang="es-MX" sz="2000" dirty="0">
                <a:solidFill>
                  <a:schemeClr val="dk1"/>
                </a:solidFill>
                <a:latin typeface="+mn-lt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770583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11560" y="1226553"/>
            <a:ext cx="8280919" cy="3777622"/>
          </a:xfrm>
        </p:spPr>
        <p:txBody>
          <a:bodyPr/>
          <a:lstStyle/>
          <a:p>
            <a:pPr marL="0" indent="0" algn="just">
              <a:buNone/>
            </a:pPr>
            <a:r>
              <a:rPr lang="es-MX" sz="2000" dirty="0"/>
              <a:t>Las variables globales son variables de entrada y salida </a:t>
            </a:r>
            <a:r>
              <a:rPr lang="es-MX" sz="2000" dirty="0" smtClean="0"/>
              <a:t>simultáneamente </a:t>
            </a:r>
            <a:r>
              <a:rPr lang="es-MX" sz="2000" dirty="0"/>
              <a:t>sin que aparezcan </a:t>
            </a:r>
            <a:r>
              <a:rPr lang="es-MX" sz="2000" dirty="0" smtClean="0"/>
              <a:t>en ninguna </a:t>
            </a:r>
            <a:r>
              <a:rPr lang="es-MX" sz="2000" dirty="0"/>
              <a:t>de las dos listas (listas de argumentos de entrada ni de salida</a:t>
            </a:r>
            <a:r>
              <a:rPr lang="es-MX" sz="2000" dirty="0" smtClean="0"/>
              <a:t>). Una </a:t>
            </a:r>
            <a:r>
              <a:rPr lang="es-MX" sz="2000" dirty="0"/>
              <a:t>utilidad </a:t>
            </a:r>
            <a:r>
              <a:rPr lang="es-MX" sz="2000" dirty="0" smtClean="0"/>
              <a:t>típica </a:t>
            </a:r>
            <a:r>
              <a:rPr lang="es-MX" sz="2000" dirty="0"/>
              <a:t>de las variables globales es poder transmitir listas largas de </a:t>
            </a:r>
            <a:r>
              <a:rPr lang="es-MX" sz="2000" dirty="0" smtClean="0"/>
              <a:t>parámetros de la </a:t>
            </a:r>
            <a:r>
              <a:rPr lang="es-MX" sz="2000" dirty="0"/>
              <a:t>consola a una subrutina o al </a:t>
            </a:r>
            <a:r>
              <a:rPr lang="es-MX" sz="2000" dirty="0" smtClean="0"/>
              <a:t>revés, </a:t>
            </a:r>
            <a:r>
              <a:rPr lang="es-MX" sz="2000" dirty="0"/>
              <a:t>sin incluirlas en las </a:t>
            </a:r>
            <a:r>
              <a:rPr lang="es-MX" sz="2000" dirty="0" smtClean="0"/>
              <a:t>definiciones </a:t>
            </a:r>
            <a:r>
              <a:rPr lang="es-MX" sz="2000" dirty="0"/>
              <a:t>de las funciones</a:t>
            </a:r>
            <a:r>
              <a:rPr lang="es-MX" sz="2000" dirty="0" smtClean="0"/>
              <a:t>. Las </a:t>
            </a:r>
            <a:r>
              <a:rPr lang="es-MX" sz="2000" dirty="0"/>
              <a:t>variables globales se </a:t>
            </a:r>
            <a:r>
              <a:rPr lang="es-MX" sz="2000" dirty="0" smtClean="0"/>
              <a:t>definen </a:t>
            </a:r>
            <a:r>
              <a:rPr lang="es-MX" sz="2000" dirty="0"/>
              <a:t>y emplean </a:t>
            </a:r>
            <a:r>
              <a:rPr lang="es-MX" sz="2000" dirty="0" smtClean="0"/>
              <a:t>únicamente </a:t>
            </a:r>
            <a:r>
              <a:rPr lang="es-MX" sz="2000" dirty="0"/>
              <a:t>en el contexto donde </a:t>
            </a:r>
            <a:r>
              <a:rPr lang="es-MX" sz="2000" dirty="0" smtClean="0"/>
              <a:t>estén </a:t>
            </a:r>
            <a:r>
              <a:rPr lang="es-MX" sz="2000" dirty="0"/>
              <a:t>declaradas</a:t>
            </a:r>
            <a:r>
              <a:rPr lang="es-MX" sz="2000" dirty="0" smtClean="0"/>
              <a:t>. Pueden </a:t>
            </a:r>
            <a:r>
              <a:rPr lang="es-MX" sz="2000" dirty="0"/>
              <a:t>estar perfectamente </a:t>
            </a:r>
            <a:r>
              <a:rPr lang="es-MX" sz="2000" dirty="0" smtClean="0"/>
              <a:t>definidas </a:t>
            </a:r>
            <a:r>
              <a:rPr lang="es-MX" sz="2000" dirty="0"/>
              <a:t>en un grupo de m–funciones y no en la consola. En </a:t>
            </a:r>
            <a:r>
              <a:rPr lang="es-MX" sz="2000" dirty="0" smtClean="0"/>
              <a:t>tal caso</a:t>
            </a:r>
            <a:r>
              <a:rPr lang="es-MX" sz="2000" dirty="0"/>
              <a:t>, no podemos acceder a su valor en consola, pero </a:t>
            </a:r>
            <a:r>
              <a:rPr lang="es-MX" sz="2000" dirty="0" smtClean="0"/>
              <a:t>s</a:t>
            </a:r>
            <a:r>
              <a:rPr lang="es-MX" sz="2000" dirty="0"/>
              <a:t>i</a:t>
            </a:r>
            <a:r>
              <a:rPr lang="es-MX" sz="2000" dirty="0" smtClean="0"/>
              <a:t> </a:t>
            </a:r>
            <a:r>
              <a:rPr lang="es-MX" sz="2000" dirty="0"/>
              <a:t>en cualquier </a:t>
            </a:r>
            <a:r>
              <a:rPr lang="es-MX" sz="2000" dirty="0" smtClean="0"/>
              <a:t>función </a:t>
            </a:r>
            <a:r>
              <a:rPr lang="es-MX" sz="2000" dirty="0"/>
              <a:t>que las declare</a:t>
            </a:r>
            <a:r>
              <a:rPr lang="es-MX" sz="2000" dirty="0" smtClean="0"/>
              <a:t>. </a:t>
            </a:r>
            <a:endParaRPr lang="es-MX" sz="2000" dirty="0"/>
          </a:p>
          <a:p>
            <a:pPr marL="0" indent="0" algn="just">
              <a:buNone/>
            </a:pPr>
            <a:r>
              <a:rPr lang="es-MX" sz="2000" dirty="0"/>
              <a:t>Por ejemplo, </a:t>
            </a:r>
            <a:r>
              <a:rPr lang="es-MX" sz="2000" dirty="0" smtClean="0"/>
              <a:t>además </a:t>
            </a:r>
            <a:r>
              <a:rPr lang="es-MX" sz="2000" dirty="0"/>
              <a:t>de la </a:t>
            </a:r>
            <a:r>
              <a:rPr lang="es-MX" sz="2000" dirty="0" smtClean="0"/>
              <a:t>función </a:t>
            </a:r>
            <a:r>
              <a:rPr lang="es-MX" sz="2000" dirty="0"/>
              <a:t>f anterior, construimos otra </a:t>
            </a:r>
            <a:r>
              <a:rPr lang="es-MX" sz="2000" dirty="0" smtClean="0"/>
              <a:t>función, </a:t>
            </a:r>
            <a:r>
              <a:rPr lang="es-MX" sz="2000" dirty="0"/>
              <a:t>llamada </a:t>
            </a:r>
            <a:r>
              <a:rPr lang="es-MX" sz="2000" b="1" dirty="0"/>
              <a:t>g</a:t>
            </a:r>
            <a:r>
              <a:rPr lang="es-MX" sz="2000" dirty="0"/>
              <a:t>.</a:t>
            </a:r>
          </a:p>
        </p:txBody>
      </p:sp>
      <p:sp>
        <p:nvSpPr>
          <p:cNvPr id="4" name="3 Rectángulo"/>
          <p:cNvSpPr/>
          <p:nvPr/>
        </p:nvSpPr>
        <p:spPr>
          <a:xfrm>
            <a:off x="2546775" y="5512006"/>
            <a:ext cx="4572000" cy="1015663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/>
            <a:r>
              <a:rPr lang="es-MX" sz="2000" dirty="0" err="1">
                <a:solidFill>
                  <a:schemeClr val="dk1"/>
                </a:solidFill>
                <a:latin typeface="+mn-lt"/>
              </a:rPr>
              <a:t>function</a:t>
            </a:r>
            <a:r>
              <a:rPr lang="es-MX" sz="2000" dirty="0">
                <a:solidFill>
                  <a:schemeClr val="dk1"/>
                </a:solidFill>
                <a:latin typeface="+mn-lt"/>
              </a:rPr>
              <a:t> y=g(x)</a:t>
            </a:r>
          </a:p>
          <a:p>
            <a:pPr algn="just"/>
            <a:r>
              <a:rPr lang="es-MX" sz="2000" dirty="0">
                <a:solidFill>
                  <a:schemeClr val="dk1"/>
                </a:solidFill>
                <a:latin typeface="+mn-lt"/>
              </a:rPr>
              <a:t>global a</a:t>
            </a:r>
          </a:p>
          <a:p>
            <a:pPr algn="just"/>
            <a:r>
              <a:rPr lang="es-MX" sz="2000" dirty="0">
                <a:solidFill>
                  <a:schemeClr val="dk1"/>
                </a:solidFill>
                <a:latin typeface="+mn-lt"/>
              </a:rPr>
              <a:t>y=a*x;</a:t>
            </a:r>
          </a:p>
        </p:txBody>
      </p:sp>
    </p:spTree>
    <p:extLst>
      <p:ext uri="{BB962C8B-B14F-4D97-AF65-F5344CB8AC3E}">
        <p14:creationId xmlns:p14="http://schemas.microsoft.com/office/powerpoint/2010/main" val="3152749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691680" y="188640"/>
            <a:ext cx="6591985" cy="1980220"/>
          </a:xfrm>
        </p:spPr>
        <p:txBody>
          <a:bodyPr/>
          <a:lstStyle/>
          <a:p>
            <a:pPr marL="0" indent="0" algn="just">
              <a:buNone/>
            </a:pPr>
            <a:r>
              <a:rPr lang="es-MX" sz="2000" dirty="0" smtClean="0"/>
              <a:t>En la siguiente cadena de ejecuciones (donde nos preocupamos de que a quede borrada en la consola), se ve claramente cómo se transmite el valor de a de una función a otra sin que pase por consola.</a:t>
            </a:r>
            <a:endParaRPr lang="es-MX" sz="2000" dirty="0"/>
          </a:p>
        </p:txBody>
      </p:sp>
      <p:sp>
        <p:nvSpPr>
          <p:cNvPr id="4" name="3 Rectángulo"/>
          <p:cNvSpPr/>
          <p:nvPr/>
        </p:nvSpPr>
        <p:spPr>
          <a:xfrm>
            <a:off x="611560" y="1808820"/>
            <a:ext cx="7695855" cy="2385265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/>
            <a:r>
              <a:rPr lang="es-MX" sz="2000" dirty="0">
                <a:solidFill>
                  <a:schemeClr val="dk1"/>
                </a:solidFill>
                <a:latin typeface="+mn-lt"/>
              </a:rPr>
              <a:t>&gt;&gt; </a:t>
            </a:r>
            <a:r>
              <a:rPr lang="es-MX" sz="2000" dirty="0" err="1">
                <a:solidFill>
                  <a:schemeClr val="dk1"/>
                </a:solidFill>
                <a:latin typeface="+mn-lt"/>
              </a:rPr>
              <a:t>clear</a:t>
            </a:r>
            <a:r>
              <a:rPr lang="es-MX" sz="2000" dirty="0">
                <a:solidFill>
                  <a:schemeClr val="dk1"/>
                </a:solidFill>
                <a:latin typeface="+mn-lt"/>
              </a:rPr>
              <a:t> a</a:t>
            </a:r>
          </a:p>
          <a:p>
            <a:pPr algn="just"/>
            <a:r>
              <a:rPr lang="es-MX" sz="2000" dirty="0">
                <a:solidFill>
                  <a:schemeClr val="dk1"/>
                </a:solidFill>
                <a:latin typeface="+mn-lt"/>
              </a:rPr>
              <a:t>&gt;&gt; f(2); % a ha quedado declarado globalmente como a=4;</a:t>
            </a:r>
          </a:p>
          <a:p>
            <a:pPr algn="just"/>
            <a:r>
              <a:rPr lang="es-MX" sz="2000" dirty="0">
                <a:solidFill>
                  <a:schemeClr val="dk1"/>
                </a:solidFill>
                <a:latin typeface="+mn-lt"/>
              </a:rPr>
              <a:t>&gt;&gt; a % ... pero no en consola</a:t>
            </a:r>
          </a:p>
          <a:p>
            <a:pPr algn="just"/>
            <a:r>
              <a:rPr lang="en-US" sz="2000" dirty="0">
                <a:solidFill>
                  <a:schemeClr val="dk1"/>
                </a:solidFill>
                <a:latin typeface="+mn-lt"/>
              </a:rPr>
              <a:t>??? Undefined function or variable 'a'.</a:t>
            </a:r>
          </a:p>
          <a:p>
            <a:pPr algn="just"/>
            <a:r>
              <a:rPr lang="es-MX" sz="2000" dirty="0">
                <a:solidFill>
                  <a:schemeClr val="dk1"/>
                </a:solidFill>
                <a:latin typeface="+mn-lt"/>
              </a:rPr>
              <a:t>&gt;&gt; g(3) % </a:t>
            </a:r>
            <a:r>
              <a:rPr lang="es-MX" sz="2000" dirty="0" smtClean="0">
                <a:solidFill>
                  <a:schemeClr val="dk1"/>
                </a:solidFill>
                <a:latin typeface="+mn-lt"/>
              </a:rPr>
              <a:t>matemáticamente </a:t>
            </a:r>
            <a:r>
              <a:rPr lang="es-MX" sz="2000" dirty="0">
                <a:solidFill>
                  <a:schemeClr val="dk1"/>
                </a:solidFill>
                <a:latin typeface="+mn-lt"/>
              </a:rPr>
              <a:t>g(x)=a*x</a:t>
            </a:r>
          </a:p>
          <a:p>
            <a:pPr algn="just"/>
            <a:r>
              <a:rPr lang="es-MX" sz="2000" dirty="0" err="1">
                <a:solidFill>
                  <a:schemeClr val="dk1"/>
                </a:solidFill>
                <a:latin typeface="+mn-lt"/>
              </a:rPr>
              <a:t>ans</a:t>
            </a:r>
            <a:r>
              <a:rPr lang="es-MX" sz="2000" dirty="0">
                <a:solidFill>
                  <a:schemeClr val="dk1"/>
                </a:solidFill>
                <a:latin typeface="+mn-lt"/>
              </a:rPr>
              <a:t> =</a:t>
            </a:r>
          </a:p>
          <a:p>
            <a:pPr algn="just"/>
            <a:r>
              <a:rPr lang="es-MX" sz="2000" dirty="0">
                <a:solidFill>
                  <a:schemeClr val="dk1"/>
                </a:solidFill>
                <a:latin typeface="+mn-lt"/>
              </a:rPr>
              <a:t>12</a:t>
            </a:r>
          </a:p>
        </p:txBody>
      </p:sp>
      <p:sp>
        <p:nvSpPr>
          <p:cNvPr id="5" name="4 Rectángulo"/>
          <p:cNvSpPr/>
          <p:nvPr/>
        </p:nvSpPr>
        <p:spPr>
          <a:xfrm>
            <a:off x="521550" y="4464115"/>
            <a:ext cx="8200824" cy="166031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 defTabSz="4572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None/>
            </a:pPr>
            <a:r>
              <a:rPr lang="es-MX" sz="2000" dirty="0">
                <a:solidFill>
                  <a:srgbClr val="404040"/>
                </a:solidFill>
                <a:latin typeface="+mn-lt"/>
              </a:rPr>
              <a:t>Al igual que todas las variables empleadas en una </a:t>
            </a:r>
            <a:r>
              <a:rPr lang="es-MX" sz="2000" dirty="0" smtClean="0">
                <a:solidFill>
                  <a:srgbClr val="404040"/>
                </a:solidFill>
                <a:latin typeface="+mn-lt"/>
              </a:rPr>
              <a:t>sesión están </a:t>
            </a:r>
            <a:r>
              <a:rPr lang="es-MX" sz="2000" dirty="0">
                <a:solidFill>
                  <a:srgbClr val="404040"/>
                </a:solidFill>
                <a:latin typeface="+mn-lt"/>
              </a:rPr>
              <a:t>almacenadas en la memoria a </a:t>
            </a:r>
            <a:r>
              <a:rPr lang="es-MX" sz="2000" dirty="0" smtClean="0">
                <a:solidFill>
                  <a:srgbClr val="404040"/>
                </a:solidFill>
                <a:latin typeface="+mn-lt"/>
              </a:rPr>
              <a:t>la que </a:t>
            </a:r>
            <a:r>
              <a:rPr lang="es-MX" sz="2000" dirty="0">
                <a:solidFill>
                  <a:srgbClr val="404040"/>
                </a:solidFill>
                <a:latin typeface="+mn-lt"/>
              </a:rPr>
              <a:t>se accede desde la consola (en el </a:t>
            </a:r>
            <a:r>
              <a:rPr lang="es-MX" sz="2000" dirty="0" err="1">
                <a:solidFill>
                  <a:srgbClr val="404040"/>
                </a:solidFill>
                <a:latin typeface="+mn-lt"/>
              </a:rPr>
              <a:t>workspace</a:t>
            </a:r>
            <a:r>
              <a:rPr lang="es-MX" sz="2000" dirty="0">
                <a:solidFill>
                  <a:srgbClr val="404040"/>
                </a:solidFill>
                <a:latin typeface="+mn-lt"/>
              </a:rPr>
              <a:t>), todas las variables globales </a:t>
            </a:r>
            <a:r>
              <a:rPr lang="es-MX" sz="2000" dirty="0" smtClean="0">
                <a:solidFill>
                  <a:srgbClr val="404040"/>
                </a:solidFill>
                <a:latin typeface="+mn-lt"/>
              </a:rPr>
              <a:t>están almacenadas en </a:t>
            </a:r>
            <a:r>
              <a:rPr lang="es-MX" sz="2000" dirty="0">
                <a:solidFill>
                  <a:srgbClr val="404040"/>
                </a:solidFill>
                <a:latin typeface="+mn-lt"/>
              </a:rPr>
              <a:t>una memoria global a la que se puede acceder parcialmente a </a:t>
            </a:r>
            <a:r>
              <a:rPr lang="es-MX" sz="2000" dirty="0" smtClean="0">
                <a:solidFill>
                  <a:srgbClr val="404040"/>
                </a:solidFill>
                <a:latin typeface="+mn-lt"/>
              </a:rPr>
              <a:t>través </a:t>
            </a:r>
            <a:r>
              <a:rPr lang="es-MX" sz="2000" dirty="0">
                <a:solidFill>
                  <a:srgbClr val="404040"/>
                </a:solidFill>
                <a:latin typeface="+mn-lt"/>
              </a:rPr>
              <a:t>del comando global</a:t>
            </a:r>
          </a:p>
        </p:txBody>
      </p:sp>
    </p:spTree>
    <p:extLst>
      <p:ext uri="{BB962C8B-B14F-4D97-AF65-F5344CB8AC3E}">
        <p14:creationId xmlns:p14="http://schemas.microsoft.com/office/powerpoint/2010/main" val="3913775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91680" y="233645"/>
            <a:ext cx="6947279" cy="1280890"/>
          </a:xfrm>
        </p:spPr>
        <p:txBody>
          <a:bodyPr/>
          <a:lstStyle/>
          <a:p>
            <a:r>
              <a:rPr lang="es-MX" dirty="0" smtClean="0"/>
              <a:t> </a:t>
            </a:r>
            <a:r>
              <a:rPr lang="es-MX" dirty="0"/>
              <a:t>Funciones como argumento de otras funciones</a:t>
            </a:r>
            <a:br>
              <a:rPr lang="es-MX" dirty="0"/>
            </a:b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41530" y="1583795"/>
            <a:ext cx="8460940" cy="2925325"/>
          </a:xfrm>
        </p:spPr>
        <p:txBody>
          <a:bodyPr/>
          <a:lstStyle/>
          <a:p>
            <a:pPr marL="0" indent="0" algn="just">
              <a:buNone/>
            </a:pPr>
            <a:r>
              <a:rPr lang="es-MX" sz="2000" dirty="0" smtClean="0"/>
              <a:t>El </a:t>
            </a:r>
            <a:r>
              <a:rPr lang="es-MX" sz="2000" dirty="0"/>
              <a:t>nombre de una </a:t>
            </a:r>
            <a:r>
              <a:rPr lang="es-MX" sz="2000" dirty="0" smtClean="0"/>
              <a:t>función </a:t>
            </a:r>
            <a:r>
              <a:rPr lang="es-MX" sz="2000" b="1" dirty="0" err="1"/>
              <a:t>f.m</a:t>
            </a:r>
            <a:r>
              <a:rPr lang="es-MX" sz="2000" dirty="0"/>
              <a:t> es la cadena de caracteres anterior a la </a:t>
            </a:r>
            <a:r>
              <a:rPr lang="es-MX" sz="2000" dirty="0" smtClean="0"/>
              <a:t>extensión </a:t>
            </a:r>
            <a:r>
              <a:rPr lang="es-MX" sz="2000" dirty="0"/>
              <a:t>y con comillas:</a:t>
            </a:r>
          </a:p>
          <a:p>
            <a:pPr marL="0" indent="0" algn="just">
              <a:buNone/>
            </a:pPr>
            <a:r>
              <a:rPr lang="es-MX" sz="2000" dirty="0"/>
              <a:t>'f'</a:t>
            </a:r>
          </a:p>
          <a:p>
            <a:pPr marL="0" indent="0" algn="just">
              <a:buNone/>
            </a:pPr>
            <a:r>
              <a:rPr lang="es-MX" sz="2000" dirty="0"/>
              <a:t>El </a:t>
            </a:r>
            <a:r>
              <a:rPr lang="es-MX" sz="2000" dirty="0" err="1"/>
              <a:t>handle</a:t>
            </a:r>
            <a:r>
              <a:rPr lang="es-MX" sz="2000" dirty="0"/>
              <a:t> es la siguiente </a:t>
            </a:r>
            <a:r>
              <a:rPr lang="es-MX" sz="2000" dirty="0" smtClean="0"/>
              <a:t>expresión</a:t>
            </a:r>
            <a:endParaRPr lang="es-MX" sz="2000" dirty="0"/>
          </a:p>
          <a:p>
            <a:pPr marL="0" indent="0" algn="just">
              <a:buNone/>
            </a:pPr>
            <a:r>
              <a:rPr lang="es-MX" sz="2000" dirty="0"/>
              <a:t>@f</a:t>
            </a:r>
          </a:p>
          <a:p>
            <a:pPr marL="0" indent="0" algn="just">
              <a:buNone/>
            </a:pPr>
            <a:r>
              <a:rPr lang="es-MX" sz="2000" dirty="0"/>
              <a:t>Es un tipo </a:t>
            </a:r>
            <a:r>
              <a:rPr lang="es-MX" sz="2000" dirty="0" smtClean="0"/>
              <a:t>específico </a:t>
            </a:r>
            <a:r>
              <a:rPr lang="es-MX" sz="2000" dirty="0"/>
              <a:t>de datos de MATLAB. Para el siguiente ejemplo suponemos que </a:t>
            </a:r>
            <a:r>
              <a:rPr lang="es-MX" sz="2000" dirty="0" smtClean="0"/>
              <a:t>tenemos definida </a:t>
            </a:r>
            <a:r>
              <a:rPr lang="es-MX" sz="2000" dirty="0"/>
              <a:t>una </a:t>
            </a:r>
            <a:r>
              <a:rPr lang="es-MX" sz="2000" dirty="0" smtClean="0"/>
              <a:t>función </a:t>
            </a:r>
            <a:r>
              <a:rPr lang="es-MX" sz="2000" b="1" dirty="0" err="1"/>
              <a:t>f.m</a:t>
            </a:r>
            <a:endParaRPr lang="es-MX" sz="2000" b="1" dirty="0"/>
          </a:p>
          <a:p>
            <a:pPr marL="0" indent="0" algn="just">
              <a:buNone/>
            </a:pPr>
            <a:endParaRPr lang="es-MX" sz="2000" dirty="0"/>
          </a:p>
        </p:txBody>
      </p:sp>
      <p:sp>
        <p:nvSpPr>
          <p:cNvPr id="4" name="3 Rectángulo"/>
          <p:cNvSpPr/>
          <p:nvPr/>
        </p:nvSpPr>
        <p:spPr>
          <a:xfrm>
            <a:off x="2141730" y="4644135"/>
            <a:ext cx="5670630" cy="1938992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/>
            <a:r>
              <a:rPr lang="es-MX" sz="2000" dirty="0">
                <a:solidFill>
                  <a:schemeClr val="dk1"/>
                </a:solidFill>
                <a:latin typeface="+mn-lt"/>
              </a:rPr>
              <a:t>&gt;&gt; u=@f;</a:t>
            </a:r>
          </a:p>
          <a:p>
            <a:pPr algn="just"/>
            <a:r>
              <a:rPr lang="es-MX" sz="2000" dirty="0">
                <a:solidFill>
                  <a:schemeClr val="dk1"/>
                </a:solidFill>
                <a:latin typeface="+mn-lt"/>
              </a:rPr>
              <a:t>&gt;&gt; </a:t>
            </a:r>
            <a:r>
              <a:rPr lang="es-MX" sz="2000" dirty="0" err="1">
                <a:solidFill>
                  <a:schemeClr val="dk1"/>
                </a:solidFill>
                <a:latin typeface="+mn-lt"/>
              </a:rPr>
              <a:t>whos</a:t>
            </a:r>
            <a:r>
              <a:rPr lang="es-MX" sz="2000" dirty="0">
                <a:solidFill>
                  <a:schemeClr val="dk1"/>
                </a:solidFill>
                <a:latin typeface="+mn-lt"/>
              </a:rPr>
              <a:t> u</a:t>
            </a:r>
          </a:p>
          <a:p>
            <a:pPr algn="just"/>
            <a:r>
              <a:rPr lang="es-MX" sz="2000" dirty="0" err="1" smtClean="0">
                <a:solidFill>
                  <a:schemeClr val="dk1"/>
                </a:solidFill>
                <a:latin typeface="+mn-lt"/>
              </a:rPr>
              <a:t>Name</a:t>
            </a:r>
            <a:r>
              <a:rPr lang="es-MX" sz="2000" dirty="0" smtClean="0">
                <a:solidFill>
                  <a:schemeClr val="dk1"/>
                </a:solidFill>
                <a:latin typeface="+mn-lt"/>
              </a:rPr>
              <a:t>	 </a:t>
            </a:r>
            <a:r>
              <a:rPr lang="es-MX" sz="2000" dirty="0" err="1">
                <a:solidFill>
                  <a:schemeClr val="dk1"/>
                </a:solidFill>
                <a:latin typeface="+mn-lt"/>
              </a:rPr>
              <a:t>Size</a:t>
            </a:r>
            <a:r>
              <a:rPr lang="es-MX" sz="2000" dirty="0">
                <a:solidFill>
                  <a:schemeClr val="dk1"/>
                </a:solidFill>
                <a:latin typeface="+mn-lt"/>
              </a:rPr>
              <a:t> </a:t>
            </a:r>
            <a:r>
              <a:rPr lang="es-MX" sz="2000" dirty="0" smtClean="0">
                <a:solidFill>
                  <a:schemeClr val="dk1"/>
                </a:solidFill>
                <a:latin typeface="+mn-lt"/>
              </a:rPr>
              <a:t>	Bytes 	</a:t>
            </a:r>
            <a:r>
              <a:rPr lang="es-MX" sz="2000" dirty="0" err="1" smtClean="0">
                <a:solidFill>
                  <a:schemeClr val="dk1"/>
                </a:solidFill>
                <a:latin typeface="+mn-lt"/>
              </a:rPr>
              <a:t>Class</a:t>
            </a:r>
            <a:endParaRPr lang="es-MX" sz="2000" dirty="0">
              <a:solidFill>
                <a:schemeClr val="dk1"/>
              </a:solidFill>
              <a:latin typeface="+mn-lt"/>
            </a:endParaRPr>
          </a:p>
          <a:p>
            <a:pPr algn="just"/>
            <a:r>
              <a:rPr lang="es-MX" sz="2000" dirty="0" smtClean="0">
                <a:solidFill>
                  <a:schemeClr val="dk1"/>
                </a:solidFill>
                <a:latin typeface="+mn-lt"/>
              </a:rPr>
              <a:t>    u 	 1x1     16    </a:t>
            </a:r>
            <a:r>
              <a:rPr lang="es-MX" sz="2000" dirty="0" err="1" smtClean="0">
                <a:solidFill>
                  <a:schemeClr val="dk1"/>
                </a:solidFill>
                <a:latin typeface="+mn-lt"/>
              </a:rPr>
              <a:t>function_handle</a:t>
            </a:r>
            <a:r>
              <a:rPr lang="es-MX" sz="2000" dirty="0" smtClean="0">
                <a:solidFill>
                  <a:schemeClr val="dk1"/>
                </a:solidFill>
                <a:latin typeface="+mn-lt"/>
              </a:rPr>
              <a:t> </a:t>
            </a:r>
            <a:r>
              <a:rPr lang="es-MX" sz="2000" dirty="0" err="1">
                <a:solidFill>
                  <a:schemeClr val="dk1"/>
                </a:solidFill>
                <a:latin typeface="+mn-lt"/>
              </a:rPr>
              <a:t>array</a:t>
            </a:r>
            <a:endParaRPr lang="es-MX" sz="2000" dirty="0">
              <a:solidFill>
                <a:schemeClr val="dk1"/>
              </a:solidFill>
              <a:latin typeface="+mn-lt"/>
            </a:endParaRPr>
          </a:p>
          <a:p>
            <a:pPr algn="just"/>
            <a:r>
              <a:rPr lang="en-US" sz="2000" dirty="0">
                <a:solidFill>
                  <a:schemeClr val="dk1"/>
                </a:solidFill>
                <a:latin typeface="+mn-lt"/>
              </a:rPr>
              <a:t>Grand total is 1 element using 16 bytes</a:t>
            </a:r>
            <a:endParaRPr lang="es-MX" sz="2000" dirty="0">
              <a:solidFill>
                <a:schemeClr val="dk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14488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66555" y="1358770"/>
            <a:ext cx="8145905" cy="2100786"/>
          </a:xfrm>
        </p:spPr>
        <p:txBody>
          <a:bodyPr/>
          <a:lstStyle/>
          <a:p>
            <a:pPr marL="0" indent="0" algn="just">
              <a:buNone/>
            </a:pPr>
            <a:r>
              <a:rPr lang="es-MX" sz="2000" dirty="0"/>
              <a:t>Para evaluar una </a:t>
            </a:r>
            <a:r>
              <a:rPr lang="es-MX" sz="2000" dirty="0" smtClean="0"/>
              <a:t>función </a:t>
            </a:r>
            <a:r>
              <a:rPr lang="es-MX" sz="2000" dirty="0"/>
              <a:t>se puede emplear </a:t>
            </a:r>
            <a:r>
              <a:rPr lang="es-MX" sz="2000" dirty="0" err="1"/>
              <a:t>feval</a:t>
            </a:r>
            <a:r>
              <a:rPr lang="es-MX" sz="2000" dirty="0"/>
              <a:t> (</a:t>
            </a:r>
            <a:r>
              <a:rPr lang="es-MX" sz="2000" dirty="0" err="1"/>
              <a:t>function</a:t>
            </a:r>
            <a:r>
              <a:rPr lang="es-MX" sz="2000" dirty="0"/>
              <a:t> </a:t>
            </a:r>
            <a:r>
              <a:rPr lang="es-MX" sz="2000" dirty="0" err="1"/>
              <a:t>evaluation</a:t>
            </a:r>
            <a:r>
              <a:rPr lang="es-MX" sz="2000" dirty="0"/>
              <a:t>) que permite </a:t>
            </a:r>
            <a:r>
              <a:rPr lang="es-MX" sz="2000" dirty="0" smtClean="0"/>
              <a:t>evaluar una función </a:t>
            </a:r>
            <a:r>
              <a:rPr lang="es-MX" sz="2000" dirty="0"/>
              <a:t>en uno o varios puntos: el primer argumento de </a:t>
            </a:r>
            <a:r>
              <a:rPr lang="es-MX" sz="2000" dirty="0" err="1"/>
              <a:t>feval</a:t>
            </a:r>
            <a:r>
              <a:rPr lang="es-MX" sz="2000" dirty="0"/>
              <a:t> es el nombre de la </a:t>
            </a:r>
            <a:r>
              <a:rPr lang="es-MX" sz="2000" dirty="0" smtClean="0"/>
              <a:t>función</a:t>
            </a:r>
            <a:endParaRPr lang="es-MX" sz="2000" dirty="0"/>
          </a:p>
          <a:p>
            <a:pPr marL="0" indent="0" algn="just">
              <a:buNone/>
            </a:pPr>
            <a:r>
              <a:rPr lang="es-MX" sz="2000" dirty="0"/>
              <a:t>o su </a:t>
            </a:r>
            <a:r>
              <a:rPr lang="es-MX" sz="2000" dirty="0" err="1"/>
              <a:t>handle</a:t>
            </a:r>
            <a:r>
              <a:rPr lang="es-MX" sz="2000" dirty="0"/>
              <a:t>. </a:t>
            </a:r>
            <a:r>
              <a:rPr lang="es-MX" sz="2000" dirty="0" smtClean="0"/>
              <a:t>Después </a:t>
            </a:r>
            <a:r>
              <a:rPr lang="es-MX" sz="2000" dirty="0"/>
              <a:t>se dan los argumentos donde se quiere evaluar esta </a:t>
            </a:r>
            <a:r>
              <a:rPr lang="es-MX" sz="2000" dirty="0" smtClean="0"/>
              <a:t>función. </a:t>
            </a:r>
            <a:r>
              <a:rPr lang="es-MX" sz="2000" dirty="0"/>
              <a:t>La </a:t>
            </a:r>
            <a:r>
              <a:rPr lang="es-MX" sz="2000" dirty="0" smtClean="0"/>
              <a:t>siguiente función</a:t>
            </a:r>
            <a:r>
              <a:rPr lang="es-MX" sz="2000" dirty="0"/>
              <a:t>, con dos </a:t>
            </a:r>
            <a:r>
              <a:rPr lang="es-MX" sz="2000" dirty="0" smtClean="0"/>
              <a:t>argumentos, est</a:t>
            </a:r>
            <a:r>
              <a:rPr lang="es-MX" sz="2000" dirty="0"/>
              <a:t>á</a:t>
            </a:r>
            <a:r>
              <a:rPr lang="es-MX" sz="2000" dirty="0" smtClean="0"/>
              <a:t> </a:t>
            </a:r>
            <a:r>
              <a:rPr lang="es-MX" sz="2000" dirty="0" err="1"/>
              <a:t>vectorizada</a:t>
            </a:r>
            <a:r>
              <a:rPr lang="es-MX" sz="2000" dirty="0"/>
              <a:t>.</a:t>
            </a:r>
          </a:p>
        </p:txBody>
      </p:sp>
      <p:sp>
        <p:nvSpPr>
          <p:cNvPr id="4" name="3 Rectángulo"/>
          <p:cNvSpPr/>
          <p:nvPr/>
        </p:nvSpPr>
        <p:spPr>
          <a:xfrm>
            <a:off x="2546775" y="3459556"/>
            <a:ext cx="3411125" cy="707886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/>
            <a:r>
              <a:rPr lang="es-MX" sz="2000" dirty="0" err="1">
                <a:solidFill>
                  <a:schemeClr val="dk1"/>
                </a:solidFill>
                <a:latin typeface="+mn-lt"/>
              </a:rPr>
              <a:t>function</a:t>
            </a:r>
            <a:r>
              <a:rPr lang="es-MX" sz="2000" dirty="0">
                <a:solidFill>
                  <a:schemeClr val="dk1"/>
                </a:solidFill>
                <a:latin typeface="+mn-lt"/>
              </a:rPr>
              <a:t> z=f(</a:t>
            </a:r>
            <a:r>
              <a:rPr lang="es-MX" sz="2000" dirty="0" err="1">
                <a:solidFill>
                  <a:schemeClr val="dk1"/>
                </a:solidFill>
                <a:latin typeface="+mn-lt"/>
              </a:rPr>
              <a:t>x,y</a:t>
            </a:r>
            <a:r>
              <a:rPr lang="es-MX" sz="2000" dirty="0">
                <a:solidFill>
                  <a:schemeClr val="dk1"/>
                </a:solidFill>
                <a:latin typeface="+mn-lt"/>
              </a:rPr>
              <a:t>)</a:t>
            </a:r>
          </a:p>
          <a:p>
            <a:pPr algn="just"/>
            <a:r>
              <a:rPr lang="es-MX" sz="2000" dirty="0">
                <a:solidFill>
                  <a:schemeClr val="dk1"/>
                </a:solidFill>
                <a:latin typeface="+mn-lt"/>
              </a:rPr>
              <a:t>z=x.*y;</a:t>
            </a:r>
          </a:p>
        </p:txBody>
      </p:sp>
    </p:spTree>
    <p:extLst>
      <p:ext uri="{BB962C8B-B14F-4D97-AF65-F5344CB8AC3E}">
        <p14:creationId xmlns:p14="http://schemas.microsoft.com/office/powerpoint/2010/main" val="2657606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006715" y="188640"/>
            <a:ext cx="6589199" cy="1004690"/>
          </a:xfr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r>
              <a:rPr lang="es-MX" sz="4000" b="1" dirty="0">
                <a:solidFill>
                  <a:schemeClr val="tx2"/>
                </a:solidFill>
              </a:rPr>
              <a:t>Gestión de archivos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56565" y="1358770"/>
            <a:ext cx="8055895" cy="855096"/>
          </a:xfrm>
        </p:spPr>
        <p:txBody>
          <a:bodyPr/>
          <a:lstStyle/>
          <a:p>
            <a:endParaRPr lang="es-MX" dirty="0"/>
          </a:p>
          <a:p>
            <a:pPr marL="0" indent="0">
              <a:buNone/>
            </a:pPr>
            <a:r>
              <a:rPr lang="es-MX" dirty="0"/>
              <a:t>La </a:t>
            </a:r>
            <a:r>
              <a:rPr lang="es-MX" dirty="0" smtClean="0"/>
              <a:t>gestión </a:t>
            </a:r>
            <a:r>
              <a:rPr lang="es-MX" dirty="0"/>
              <a:t>de los m–</a:t>
            </a:r>
            <a:r>
              <a:rPr lang="es-MX" dirty="0" err="1"/>
              <a:t>ﬁcheros</a:t>
            </a:r>
            <a:r>
              <a:rPr lang="es-MX" dirty="0"/>
              <a:t> se hace con los siguientes comandos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0406" y="2753925"/>
            <a:ext cx="6761963" cy="3512864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2305281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609600" y="2603292"/>
            <a:ext cx="7315200" cy="1015663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glow rad="228600">
              <a:schemeClr val="accent1">
                <a:lumMod val="60000"/>
                <a:lumOff val="40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0">
            <a:schemeClr val="accent5"/>
          </a:lnRef>
          <a:fillRef idx="1002">
            <a:schemeClr val="dk1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s-MX" sz="6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Contenido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36685" y="188640"/>
            <a:ext cx="7065785" cy="1280890"/>
          </a:xfr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r>
              <a:rPr lang="es-MX" sz="4000" b="1" dirty="0">
                <a:solidFill>
                  <a:schemeClr val="tx2"/>
                </a:solidFill>
              </a:rPr>
              <a:t>Archivos de entrada y Salida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31540" y="1583795"/>
            <a:ext cx="8055895" cy="5467685"/>
          </a:xfrm>
        </p:spPr>
        <p:txBody>
          <a:bodyPr/>
          <a:lstStyle/>
          <a:p>
            <a:pPr marL="0" indent="0" algn="just">
              <a:buNone/>
            </a:pPr>
            <a:r>
              <a:rPr lang="es-MX" sz="2000" dirty="0" smtClean="0"/>
              <a:t>La gestión </a:t>
            </a:r>
            <a:r>
              <a:rPr lang="es-MX" sz="2000" dirty="0"/>
              <a:t>de </a:t>
            </a:r>
            <a:r>
              <a:rPr lang="es-MX" sz="2000" dirty="0" smtClean="0"/>
              <a:t>ficheros </a:t>
            </a:r>
            <a:r>
              <a:rPr lang="es-MX" sz="2000" dirty="0"/>
              <a:t>de datos y resultados se realiza en MATLAB con </a:t>
            </a:r>
            <a:r>
              <a:rPr lang="es-MX" sz="2000" dirty="0" smtClean="0"/>
              <a:t>ficheros </a:t>
            </a:r>
            <a:r>
              <a:rPr lang="es-MX" sz="2000" dirty="0"/>
              <a:t>de </a:t>
            </a:r>
            <a:r>
              <a:rPr lang="es-MX" sz="2000" dirty="0" smtClean="0"/>
              <a:t>formato binario</a:t>
            </a:r>
            <a:r>
              <a:rPr lang="es-MX" sz="2000" dirty="0"/>
              <a:t>, a los que </a:t>
            </a:r>
            <a:r>
              <a:rPr lang="es-MX" sz="2000" dirty="0" smtClean="0"/>
              <a:t>solo </a:t>
            </a:r>
            <a:r>
              <a:rPr lang="es-MX" sz="2000" dirty="0"/>
              <a:t>se accede abriendo el MATLAB. Los </a:t>
            </a:r>
            <a:r>
              <a:rPr lang="es-MX" sz="2000" dirty="0" smtClean="0"/>
              <a:t>ficheros </a:t>
            </a:r>
            <a:r>
              <a:rPr lang="es-MX" sz="2000" dirty="0"/>
              <a:t>con </a:t>
            </a:r>
            <a:r>
              <a:rPr lang="es-MX" sz="2000" dirty="0" smtClean="0"/>
              <a:t>extensión </a:t>
            </a:r>
            <a:r>
              <a:rPr lang="es-MX" sz="2000" dirty="0" err="1"/>
              <a:t>mat</a:t>
            </a:r>
            <a:r>
              <a:rPr lang="es-MX" sz="2000" dirty="0"/>
              <a:t> son </a:t>
            </a:r>
            <a:r>
              <a:rPr lang="es-MX" sz="2000" dirty="0" smtClean="0">
                <a:solidFill>
                  <a:schemeClr val="dk1"/>
                </a:solidFill>
              </a:rPr>
              <a:t>archivos</a:t>
            </a:r>
            <a:r>
              <a:rPr lang="es-MX" sz="2000" dirty="0" smtClean="0"/>
              <a:t> con </a:t>
            </a:r>
            <a:r>
              <a:rPr lang="es-MX" sz="2000" dirty="0"/>
              <a:t>formato interno de MATLAB. Si se intentan editar no se puede ver </a:t>
            </a:r>
            <a:r>
              <a:rPr lang="es-MX" sz="2000" dirty="0" smtClean="0"/>
              <a:t>que </a:t>
            </a:r>
            <a:r>
              <a:rPr lang="es-MX" sz="2000" dirty="0"/>
              <a:t>hay guardado </a:t>
            </a:r>
            <a:r>
              <a:rPr lang="es-MX" sz="2000" dirty="0" smtClean="0"/>
              <a:t>de una </a:t>
            </a:r>
            <a:r>
              <a:rPr lang="es-MX" sz="2000" dirty="0"/>
              <a:t>forma clara.</a:t>
            </a:r>
          </a:p>
          <a:p>
            <a:pPr marL="0" indent="0" algn="just">
              <a:buNone/>
            </a:pPr>
            <a:r>
              <a:rPr lang="es-MX" sz="2000" dirty="0"/>
              <a:t>Las instrucciones </a:t>
            </a:r>
            <a:r>
              <a:rPr lang="es-MX" sz="2000" dirty="0" smtClean="0"/>
              <a:t>más elementales </a:t>
            </a:r>
            <a:r>
              <a:rPr lang="es-MX" sz="2000" dirty="0"/>
              <a:t>son</a:t>
            </a:r>
            <a:r>
              <a:rPr lang="es-MX" sz="2000" dirty="0" smtClean="0"/>
              <a:t>:</a:t>
            </a:r>
          </a:p>
          <a:p>
            <a:pPr algn="just"/>
            <a:r>
              <a:rPr lang="es-MX" sz="2000" dirty="0">
                <a:solidFill>
                  <a:schemeClr val="dk1"/>
                </a:solidFill>
              </a:rPr>
              <a:t>Para guardar en el </a:t>
            </a:r>
            <a:r>
              <a:rPr lang="es-MX" sz="2000" dirty="0" smtClean="0">
                <a:solidFill>
                  <a:schemeClr val="dk1"/>
                </a:solidFill>
              </a:rPr>
              <a:t>archivo </a:t>
            </a:r>
            <a:r>
              <a:rPr lang="es-MX" sz="2000" dirty="0" err="1">
                <a:solidFill>
                  <a:schemeClr val="dk1"/>
                </a:solidFill>
              </a:rPr>
              <a:t>nombre.mat</a:t>
            </a:r>
            <a:r>
              <a:rPr lang="es-MX" sz="2000" dirty="0">
                <a:solidFill>
                  <a:schemeClr val="dk1"/>
                </a:solidFill>
              </a:rPr>
              <a:t> todas las variables en uso, se escribe </a:t>
            </a:r>
            <a:r>
              <a:rPr lang="es-MX" sz="2000" b="1" dirty="0" err="1">
                <a:solidFill>
                  <a:schemeClr val="dk1"/>
                </a:solidFill>
              </a:rPr>
              <a:t>save</a:t>
            </a:r>
            <a:r>
              <a:rPr lang="es-MX" sz="2000" b="1" dirty="0">
                <a:solidFill>
                  <a:schemeClr val="dk1"/>
                </a:solidFill>
              </a:rPr>
              <a:t> nombre</a:t>
            </a:r>
          </a:p>
          <a:p>
            <a:pPr algn="just"/>
            <a:r>
              <a:rPr lang="es-MX" sz="2000" dirty="0">
                <a:solidFill>
                  <a:schemeClr val="dk1"/>
                </a:solidFill>
              </a:rPr>
              <a:t>Para guardar las variables x, y, z en el </a:t>
            </a:r>
            <a:r>
              <a:rPr lang="es-MX" sz="2000" dirty="0" smtClean="0">
                <a:solidFill>
                  <a:schemeClr val="dk1"/>
                </a:solidFill>
              </a:rPr>
              <a:t>fichero </a:t>
            </a:r>
            <a:r>
              <a:rPr lang="es-MX" sz="2000" dirty="0" err="1">
                <a:solidFill>
                  <a:schemeClr val="dk1"/>
                </a:solidFill>
              </a:rPr>
              <a:t>nombre.mat</a:t>
            </a:r>
            <a:r>
              <a:rPr lang="es-MX" sz="2000" dirty="0">
                <a:solidFill>
                  <a:schemeClr val="dk1"/>
                </a:solidFill>
              </a:rPr>
              <a:t>, se escribe </a:t>
            </a:r>
            <a:r>
              <a:rPr lang="es-MX" sz="2000" b="1" dirty="0" err="1">
                <a:solidFill>
                  <a:schemeClr val="dk1"/>
                </a:solidFill>
              </a:rPr>
              <a:t>save</a:t>
            </a:r>
            <a:r>
              <a:rPr lang="es-MX" sz="2000" b="1" dirty="0">
                <a:solidFill>
                  <a:schemeClr val="dk1"/>
                </a:solidFill>
              </a:rPr>
              <a:t> nombre </a:t>
            </a:r>
            <a:r>
              <a:rPr lang="es-MX" sz="2000" dirty="0">
                <a:solidFill>
                  <a:schemeClr val="dk1"/>
                </a:solidFill>
              </a:rPr>
              <a:t>x y z </a:t>
            </a:r>
            <a:endParaRPr lang="es-MX" sz="2000" dirty="0" smtClean="0">
              <a:solidFill>
                <a:schemeClr val="dk1"/>
              </a:solidFill>
            </a:endParaRPr>
          </a:p>
          <a:p>
            <a:pPr algn="just"/>
            <a:r>
              <a:rPr lang="es-MX" sz="2000" dirty="0" smtClean="0">
                <a:solidFill>
                  <a:schemeClr val="dk1"/>
                </a:solidFill>
              </a:rPr>
              <a:t>En </a:t>
            </a:r>
            <a:r>
              <a:rPr lang="es-MX" sz="2000" dirty="0">
                <a:solidFill>
                  <a:schemeClr val="dk1"/>
                </a:solidFill>
              </a:rPr>
              <a:t>ambos casos, si hay alguna </a:t>
            </a:r>
            <a:r>
              <a:rPr lang="es-MX" sz="2000" dirty="0" smtClean="0">
                <a:solidFill>
                  <a:schemeClr val="dk1"/>
                </a:solidFill>
              </a:rPr>
              <a:t>versión </a:t>
            </a:r>
            <a:r>
              <a:rPr lang="es-MX" sz="2000" dirty="0">
                <a:solidFill>
                  <a:schemeClr val="dk1"/>
                </a:solidFill>
              </a:rPr>
              <a:t>previa del </a:t>
            </a:r>
            <a:r>
              <a:rPr lang="es-MX" sz="2000" dirty="0" smtClean="0">
                <a:solidFill>
                  <a:schemeClr val="dk1"/>
                </a:solidFill>
              </a:rPr>
              <a:t>fichero</a:t>
            </a:r>
            <a:r>
              <a:rPr lang="es-MX" sz="2000" dirty="0">
                <a:solidFill>
                  <a:schemeClr val="dk1"/>
                </a:solidFill>
              </a:rPr>
              <a:t>, se borra.</a:t>
            </a:r>
          </a:p>
          <a:p>
            <a:pPr algn="just"/>
            <a:r>
              <a:rPr lang="es-MX" sz="2000" dirty="0">
                <a:solidFill>
                  <a:schemeClr val="dk1"/>
                </a:solidFill>
              </a:rPr>
              <a:t>Para recuperar el contenido del archivo</a:t>
            </a:r>
            <a:r>
              <a:rPr lang="es-MX" sz="2000" dirty="0" smtClean="0">
                <a:solidFill>
                  <a:schemeClr val="dk1"/>
                </a:solidFill>
              </a:rPr>
              <a:t> </a:t>
            </a:r>
            <a:r>
              <a:rPr lang="es-MX" sz="2000" dirty="0" err="1">
                <a:solidFill>
                  <a:schemeClr val="dk1"/>
                </a:solidFill>
              </a:rPr>
              <a:t>nombre.mat</a:t>
            </a:r>
            <a:r>
              <a:rPr lang="es-MX" sz="2000" dirty="0">
                <a:solidFill>
                  <a:schemeClr val="dk1"/>
                </a:solidFill>
              </a:rPr>
              <a:t>, se escribe </a:t>
            </a:r>
            <a:r>
              <a:rPr lang="es-MX" sz="2000" b="1" dirty="0" smtClean="0">
                <a:solidFill>
                  <a:schemeClr val="dk1"/>
                </a:solidFill>
              </a:rPr>
              <a:t>load </a:t>
            </a:r>
            <a:r>
              <a:rPr lang="es-MX" sz="2000" b="1" dirty="0">
                <a:solidFill>
                  <a:schemeClr val="dk1"/>
                </a:solidFill>
              </a:rPr>
              <a:t>nombre</a:t>
            </a:r>
          </a:p>
          <a:p>
            <a:pPr marL="0" indent="0">
              <a:buNone/>
            </a:pPr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2707666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56565" y="1448780"/>
            <a:ext cx="7920880" cy="3777622"/>
          </a:xfrm>
        </p:spPr>
        <p:txBody>
          <a:bodyPr/>
          <a:lstStyle/>
          <a:p>
            <a:pPr marL="0" indent="0" algn="just">
              <a:buNone/>
            </a:pPr>
            <a:r>
              <a:rPr lang="es-MX" sz="2400" dirty="0" smtClean="0"/>
              <a:t>Los archivos no sólo guardan los datos, sino también el nombre y tipo de las variables. Cuando se </a:t>
            </a:r>
            <a:r>
              <a:rPr lang="es-MX" sz="2400" dirty="0"/>
              <a:t>carga un </a:t>
            </a:r>
            <a:r>
              <a:rPr lang="es-MX" sz="2400" dirty="0" smtClean="0"/>
              <a:t>archivo </a:t>
            </a:r>
            <a:r>
              <a:rPr lang="es-MX" sz="2400" dirty="0"/>
              <a:t>.</a:t>
            </a:r>
            <a:r>
              <a:rPr lang="es-MX" sz="2400" dirty="0" err="1"/>
              <a:t>mat</a:t>
            </a:r>
            <a:r>
              <a:rPr lang="es-MX" sz="2400" dirty="0"/>
              <a:t> (con la orden load), MATLAB recupera todas las asignaciones que </a:t>
            </a:r>
            <a:r>
              <a:rPr lang="es-MX" sz="2400" dirty="0" smtClean="0"/>
              <a:t>se habían </a:t>
            </a:r>
            <a:r>
              <a:rPr lang="es-MX" sz="2400" dirty="0"/>
              <a:t>realizado </a:t>
            </a:r>
            <a:r>
              <a:rPr lang="es-MX" sz="2400" dirty="0" smtClean="0"/>
              <a:t>all</a:t>
            </a:r>
            <a:r>
              <a:rPr lang="es-MX" sz="2400" dirty="0"/>
              <a:t>í</a:t>
            </a:r>
            <a:r>
              <a:rPr lang="es-MX" sz="2400" dirty="0" smtClean="0"/>
              <a:t>. </a:t>
            </a:r>
            <a:r>
              <a:rPr lang="es-MX" sz="2400" dirty="0"/>
              <a:t>Esto es, el </a:t>
            </a:r>
            <a:r>
              <a:rPr lang="es-MX" sz="2400" dirty="0" smtClean="0"/>
              <a:t>archivo </a:t>
            </a:r>
            <a:r>
              <a:rPr lang="es-MX" sz="2400" dirty="0"/>
              <a:t>incluye las sentencias de </a:t>
            </a:r>
            <a:r>
              <a:rPr lang="es-MX" sz="2400" dirty="0" smtClean="0"/>
              <a:t>asignación. Las </a:t>
            </a:r>
            <a:r>
              <a:rPr lang="es-MX" sz="2400" dirty="0"/>
              <a:t>instrucciones </a:t>
            </a:r>
            <a:r>
              <a:rPr lang="es-MX" sz="2400" dirty="0" err="1"/>
              <a:t>save</a:t>
            </a:r>
            <a:r>
              <a:rPr lang="es-MX" sz="2400" dirty="0"/>
              <a:t> y load se emplean como comandos: sus argumentos no van entre </a:t>
            </a:r>
            <a:r>
              <a:rPr lang="es-MX" sz="2400" dirty="0" smtClean="0"/>
              <a:t>paréntesis. Esto </a:t>
            </a:r>
            <a:r>
              <a:rPr lang="es-MX" sz="2400" dirty="0"/>
              <a:t>se debe a que </a:t>
            </a:r>
            <a:r>
              <a:rPr lang="es-MX" sz="2400" dirty="0" smtClean="0"/>
              <a:t>están </a:t>
            </a:r>
            <a:r>
              <a:rPr lang="es-MX" sz="2400" dirty="0"/>
              <a:t>programados con lo que se llama duplicidad </a:t>
            </a:r>
            <a:r>
              <a:rPr lang="es-MX" sz="2400" dirty="0" smtClean="0"/>
              <a:t>comando–función</a:t>
            </a:r>
            <a:r>
              <a:rPr lang="es-MX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1508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1 Título"/>
          <p:cNvSpPr>
            <a:spLocks noGrp="1"/>
          </p:cNvSpPr>
          <p:nvPr>
            <p:ph type="title"/>
          </p:nvPr>
        </p:nvSpPr>
        <p:spPr>
          <a:xfrm>
            <a:off x="250825" y="0"/>
            <a:ext cx="6589713" cy="1281113"/>
          </a:xfrm>
        </p:spPr>
        <p:txBody>
          <a:bodyPr/>
          <a:lstStyle/>
          <a:p>
            <a:pPr eaLnBrk="1" hangingPunct="1"/>
            <a:r>
              <a:rPr lang="es-MX" altLang="es-ES" smtClean="0"/>
              <a:t>Conclusión</a:t>
            </a:r>
          </a:p>
        </p:txBody>
      </p:sp>
      <p:sp>
        <p:nvSpPr>
          <p:cNvPr id="102403" name="2 Marcador de contenido"/>
          <p:cNvSpPr>
            <a:spLocks noGrp="1"/>
          </p:cNvSpPr>
          <p:nvPr>
            <p:ph idx="1"/>
          </p:nvPr>
        </p:nvSpPr>
        <p:spPr>
          <a:xfrm>
            <a:off x="823363" y="1939925"/>
            <a:ext cx="8114121" cy="4189413"/>
          </a:xfrm>
        </p:spPr>
        <p:txBody>
          <a:bodyPr/>
          <a:lstStyle/>
          <a:p>
            <a:pPr marL="114300" indent="0" algn="just"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s-MX" altLang="es-MX" sz="2400" dirty="0" smtClean="0"/>
              <a:t>En el presente material se puede observar la herramientas necesarias para ejecutar el programa Matlab y conocer su entorno de desarrollo y de las herramientas con las que cuenta este software.</a:t>
            </a:r>
          </a:p>
        </p:txBody>
      </p:sp>
      <p:sp>
        <p:nvSpPr>
          <p:cNvPr id="102404" name="Marcador de número de diapositiva 2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4E74034C-3B19-428F-8C47-F53D4071B2E3}" type="slidenum">
              <a:rPr lang="es-ES" altLang="es-ES" smtClean="0">
                <a:solidFill>
                  <a:srgbClr val="FEFFFF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42</a:t>
            </a:fld>
            <a:endParaRPr lang="es-ES" altLang="es-ES" smtClean="0">
              <a:solidFill>
                <a:srgbClr val="FEFFFF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1456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1 Título"/>
          <p:cNvSpPr>
            <a:spLocks noGrp="1"/>
          </p:cNvSpPr>
          <p:nvPr>
            <p:ph type="title"/>
          </p:nvPr>
        </p:nvSpPr>
        <p:spPr>
          <a:xfrm>
            <a:off x="250825" y="0"/>
            <a:ext cx="6589713" cy="1281113"/>
          </a:xfrm>
        </p:spPr>
        <p:txBody>
          <a:bodyPr/>
          <a:lstStyle/>
          <a:p>
            <a:pPr eaLnBrk="1" hangingPunct="1"/>
            <a:r>
              <a:rPr lang="es-MX" altLang="es-ES" smtClean="0"/>
              <a:t>Conclusión</a:t>
            </a:r>
          </a:p>
        </p:txBody>
      </p:sp>
      <p:sp>
        <p:nvSpPr>
          <p:cNvPr id="103427" name="2 Marcador de contenido"/>
          <p:cNvSpPr>
            <a:spLocks noGrp="1"/>
          </p:cNvSpPr>
          <p:nvPr>
            <p:ph idx="1"/>
          </p:nvPr>
        </p:nvSpPr>
        <p:spPr>
          <a:xfrm>
            <a:off x="521550" y="1718810"/>
            <a:ext cx="8192715" cy="4189412"/>
          </a:xfrm>
        </p:spPr>
        <p:txBody>
          <a:bodyPr/>
          <a:lstStyle/>
          <a:p>
            <a:pPr marL="0" indent="0" algn="just">
              <a:buNone/>
            </a:pPr>
            <a:r>
              <a:rPr lang="es-ES" sz="2400" dirty="0"/>
              <a:t>MATLAB es un poderoso lenguaje de programación que incluye los conceptos básicos </a:t>
            </a:r>
            <a:r>
              <a:rPr lang="es-ES" sz="2400" dirty="0" smtClean="0"/>
              <a:t>comunes a la mayoría de los lenguajes de programación</a:t>
            </a:r>
            <a:r>
              <a:rPr lang="es-ES" sz="2400" dirty="0"/>
              <a:t>.</a:t>
            </a:r>
          </a:p>
          <a:p>
            <a:pPr marL="0" indent="0" algn="just">
              <a:buNone/>
            </a:pPr>
            <a:r>
              <a:rPr lang="es-ES" sz="2400" dirty="0" smtClean="0"/>
              <a:t>Puesto que se trata de un lenguaje con  base en </a:t>
            </a:r>
            <a:r>
              <a:rPr lang="es-ES" sz="2400" i="1" dirty="0" smtClean="0"/>
              <a:t>scripts, </a:t>
            </a:r>
            <a:r>
              <a:rPr lang="es-ES" sz="2400" dirty="0" smtClean="0"/>
              <a:t>la creación de programas y su Depuración en MATLAB con frecuencia es más fácil que en los lenguajes tradicionales de programación, como C++. Esto hace de MATLAB una valiosa herramienta para cuestiones algebraicas.</a:t>
            </a:r>
            <a:endParaRPr lang="es-ES" sz="2400" dirty="0"/>
          </a:p>
        </p:txBody>
      </p:sp>
      <p:sp>
        <p:nvSpPr>
          <p:cNvPr id="103428" name="Marcador de número de diapositiva 2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5B03E229-EAB5-4279-A443-563769D586B0}" type="slidenum">
              <a:rPr lang="es-ES" altLang="es-ES" smtClean="0">
                <a:solidFill>
                  <a:srgbClr val="FEFFFF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43</a:t>
            </a:fld>
            <a:endParaRPr lang="es-ES" altLang="es-ES" smtClean="0">
              <a:solidFill>
                <a:srgbClr val="FEFFFF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1610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1 Título"/>
          <p:cNvSpPr>
            <a:spLocks noGrp="1"/>
          </p:cNvSpPr>
          <p:nvPr>
            <p:ph type="title"/>
          </p:nvPr>
        </p:nvSpPr>
        <p:spPr>
          <a:xfrm>
            <a:off x="1331640" y="787400"/>
            <a:ext cx="7620000" cy="1143000"/>
          </a:xfrm>
        </p:spPr>
        <p:txBody>
          <a:bodyPr/>
          <a:lstStyle/>
          <a:p>
            <a:pPr eaLnBrk="1" hangingPunct="1"/>
            <a:r>
              <a:rPr lang="es-MX" altLang="es-ES" dirty="0" smtClean="0"/>
              <a:t>Bibliografía</a:t>
            </a:r>
          </a:p>
        </p:txBody>
      </p:sp>
      <p:sp>
        <p:nvSpPr>
          <p:cNvPr id="104451" name="2 Marcador de contenido"/>
          <p:cNvSpPr>
            <a:spLocks noGrp="1"/>
          </p:cNvSpPr>
          <p:nvPr>
            <p:ph idx="1"/>
          </p:nvPr>
        </p:nvSpPr>
        <p:spPr>
          <a:xfrm>
            <a:off x="804069" y="1930400"/>
            <a:ext cx="7740910" cy="3778250"/>
          </a:xfrm>
        </p:spPr>
        <p:txBody>
          <a:bodyPr/>
          <a:lstStyle/>
          <a:p>
            <a:pPr marL="571500" indent="-457200" algn="just" eaLnBrk="1" hangingPunct="1">
              <a:buFont typeface="Cambria" panose="02040503050406030204" pitchFamily="18" charset="0"/>
              <a:buAutoNum type="arabicParenR"/>
            </a:pPr>
            <a:endParaRPr lang="en-US" altLang="es-MX" dirty="0" smtClean="0"/>
          </a:p>
          <a:p>
            <a:pPr>
              <a:buClr>
                <a:srgbClr val="993300"/>
              </a:buClr>
              <a:buFont typeface="+mj-lt"/>
              <a:buAutoNum type="arabicPeriod"/>
            </a:pPr>
            <a:r>
              <a:rPr lang="es-ES" dirty="0" err="1"/>
              <a:t>Mathworks</a:t>
            </a:r>
            <a:r>
              <a:rPr lang="es-ES" dirty="0"/>
              <a:t>. </a:t>
            </a:r>
            <a:r>
              <a:rPr lang="es-ES" dirty="0" smtClean="0"/>
              <a:t>“</a:t>
            </a:r>
            <a:r>
              <a:rPr lang="es-ES" i="1" dirty="0" smtClean="0"/>
              <a:t>MATLAB” </a:t>
            </a:r>
            <a:r>
              <a:rPr lang="es-ES" i="1" dirty="0"/>
              <a:t>online </a:t>
            </a:r>
            <a:r>
              <a:rPr lang="es-ES" i="1" dirty="0" err="1"/>
              <a:t>help</a:t>
            </a:r>
            <a:endParaRPr lang="es-ES" i="1" dirty="0"/>
          </a:p>
          <a:p>
            <a:pPr algn="just">
              <a:buClr>
                <a:srgbClr val="993300"/>
              </a:buClr>
              <a:buFont typeface="+mj-lt"/>
              <a:buAutoNum type="arabicPeriod"/>
            </a:pPr>
            <a:r>
              <a:rPr lang="es-ES" dirty="0" smtClean="0"/>
              <a:t> </a:t>
            </a:r>
            <a:r>
              <a:rPr lang="es-ES" dirty="0"/>
              <a:t>J. </a:t>
            </a:r>
            <a:r>
              <a:rPr lang="es-ES" dirty="0" err="1"/>
              <a:t>Atencia</a:t>
            </a:r>
            <a:r>
              <a:rPr lang="es-ES" dirty="0"/>
              <a:t>, R. </a:t>
            </a:r>
            <a:r>
              <a:rPr lang="es-ES" dirty="0" err="1"/>
              <a:t>Néstar</a:t>
            </a:r>
            <a:r>
              <a:rPr lang="es-ES" dirty="0"/>
              <a:t>. “Aprenda MATLAB “ como si estuviera en primero. Univ. Navarra, 2001.</a:t>
            </a:r>
          </a:p>
          <a:p>
            <a:pPr algn="just">
              <a:buClr>
                <a:srgbClr val="993300"/>
              </a:buClr>
              <a:buFont typeface="+mj-lt"/>
              <a:buAutoNum type="arabicPeriod"/>
            </a:pPr>
            <a:r>
              <a:rPr lang="es-ES" dirty="0"/>
              <a:t>C. Pérez. “MATLAB y sus aplicaciones en las ciencias y la ingeniería”. Prentice Hall, 2002</a:t>
            </a:r>
          </a:p>
        </p:txBody>
      </p:sp>
      <p:sp>
        <p:nvSpPr>
          <p:cNvPr id="104452" name="Marcador de número de diapositiva 2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FB2E2546-C673-4E39-88EA-9AF83FC34852}" type="slidenum">
              <a:rPr lang="es-ES" altLang="es-ES" smtClean="0">
                <a:solidFill>
                  <a:srgbClr val="FEFFFF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44</a:t>
            </a:fld>
            <a:endParaRPr lang="es-ES" altLang="es-ES" smtClean="0">
              <a:solidFill>
                <a:srgbClr val="FEFFFF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8816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54801" y="0"/>
            <a:ext cx="6589199" cy="1280890"/>
          </a:xfrm>
        </p:spPr>
        <p:txBody>
          <a:bodyPr/>
          <a:lstStyle/>
          <a:p>
            <a:pPr algn="r"/>
            <a:r>
              <a:rPr lang="es-MX" dirty="0" smtClean="0"/>
              <a:t>Estructura de la Unidad de Aprendizaje</a:t>
            </a:r>
            <a:endParaRPr lang="es-MX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</p:nvPr>
        </p:nvGraphicFramePr>
        <p:xfrm>
          <a:off x="-1098630" y="998730"/>
          <a:ext cx="9586065" cy="57242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11552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Diagrama"/>
          <p:cNvGraphicFramePr/>
          <p:nvPr>
            <p:extLst>
              <p:ext uri="{D42A27DB-BD31-4B8C-83A1-F6EECF244321}">
                <p14:modId xmlns:p14="http://schemas.microsoft.com/office/powerpoint/2010/main" val="1145806621"/>
              </p:ext>
            </p:extLst>
          </p:nvPr>
        </p:nvGraphicFramePr>
        <p:xfrm>
          <a:off x="228599" y="143635"/>
          <a:ext cx="8798895" cy="67143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16705" y="233645"/>
            <a:ext cx="6589199" cy="1280890"/>
          </a:xfrm>
        </p:spPr>
        <p:txBody>
          <a:bodyPr/>
          <a:lstStyle/>
          <a:p>
            <a:pPr algn="r"/>
            <a:r>
              <a:rPr lang="es-ES_tradnl" b="1" dirty="0" smtClean="0">
                <a:solidFill>
                  <a:schemeClr val="tx2"/>
                </a:solidFill>
              </a:rPr>
              <a:t>Matrices</a:t>
            </a:r>
            <a:r>
              <a:rPr lang="en-US" dirty="0"/>
              <a:t/>
            </a:r>
            <a:br>
              <a:rPr lang="en-US" dirty="0"/>
            </a:b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66555" y="1268760"/>
            <a:ext cx="8415935" cy="2699898"/>
          </a:xfrm>
        </p:spPr>
        <p:txBody>
          <a:bodyPr/>
          <a:lstStyle/>
          <a:p>
            <a:pPr marL="0" indent="0" algn="just">
              <a:buNone/>
            </a:pPr>
            <a:r>
              <a:rPr lang="es-MX" sz="2400" dirty="0"/>
              <a:t>MATLAB trabaja esencialmente con matrices de </a:t>
            </a:r>
            <a:r>
              <a:rPr lang="es-MX" sz="2400" dirty="0" smtClean="0"/>
              <a:t>números </a:t>
            </a:r>
            <a:r>
              <a:rPr lang="es-MX" sz="2400" dirty="0"/>
              <a:t>reales o complejos. Las matrices </a:t>
            </a:r>
            <a:r>
              <a:rPr lang="es-MX" sz="2400" dirty="0" smtClean="0"/>
              <a:t>1X1 son </a:t>
            </a:r>
            <a:r>
              <a:rPr lang="es-MX" sz="2400" dirty="0"/>
              <a:t>interpretadas como escalares y las matrices </a:t>
            </a:r>
            <a:r>
              <a:rPr lang="es-MX" sz="2400" dirty="0" smtClean="0"/>
              <a:t>fila </a:t>
            </a:r>
            <a:r>
              <a:rPr lang="es-MX" sz="2400" dirty="0"/>
              <a:t>o columna como vectores</a:t>
            </a:r>
            <a:r>
              <a:rPr lang="es-MX" sz="2400" dirty="0" smtClean="0"/>
              <a:t>. Por </a:t>
            </a:r>
            <a:r>
              <a:rPr lang="es-MX" sz="2400" dirty="0"/>
              <a:t>defecto todas las variables son matriciales y nos podemos referir a un elemento con </a:t>
            </a:r>
            <a:r>
              <a:rPr lang="es-MX" sz="2400" dirty="0" smtClean="0"/>
              <a:t>dos índices</a:t>
            </a:r>
            <a:r>
              <a:rPr lang="es-MX" sz="2400" dirty="0"/>
              <a:t>. </a:t>
            </a:r>
            <a:endParaRPr lang="es-MX" sz="2400" dirty="0" smtClean="0"/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2501770" y="4483438"/>
            <a:ext cx="3966836" cy="1456809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hangingPunct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None/>
            </a:pPr>
            <a:r>
              <a:rPr lang="en-US" sz="2400" dirty="0" err="1">
                <a:solidFill>
                  <a:srgbClr val="404040"/>
                </a:solidFill>
                <a:latin typeface="Century Gothic" panose="020B0502020202020204" pitchFamily="34" charset="0"/>
              </a:rPr>
              <a:t>MATrix</a:t>
            </a:r>
            <a:r>
              <a:rPr lang="en-US" sz="2400" dirty="0">
                <a:solidFill>
                  <a:srgbClr val="404040"/>
                </a:solidFill>
                <a:latin typeface="Century Gothic" panose="020B0502020202020204" pitchFamily="34" charset="0"/>
              </a:rPr>
              <a:t> </a:t>
            </a:r>
            <a:r>
              <a:rPr lang="en-US" sz="2400" dirty="0" err="1">
                <a:solidFill>
                  <a:srgbClr val="404040"/>
                </a:solidFill>
                <a:latin typeface="Century Gothic" panose="020B0502020202020204" pitchFamily="34" charset="0"/>
              </a:rPr>
              <a:t>LABoratory</a:t>
            </a:r>
            <a:endParaRPr lang="en-US" sz="2400" dirty="0">
              <a:solidFill>
                <a:srgbClr val="404040"/>
              </a:solidFill>
              <a:latin typeface="Century Gothic" panose="020B0502020202020204" pitchFamily="34" charset="0"/>
            </a:endParaRPr>
          </a:p>
          <a:p>
            <a:pPr algn="ctr" eaLnBrk="1" hangingPunct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None/>
            </a:pPr>
            <a:r>
              <a:rPr lang="en-US" sz="2400" dirty="0" smtClean="0">
                <a:solidFill>
                  <a:srgbClr val="404040"/>
                </a:solidFill>
                <a:latin typeface="Century Gothic" panose="020B0502020202020204" pitchFamily="34" charset="0"/>
              </a:rPr>
              <a:t> </a:t>
            </a:r>
            <a:r>
              <a:rPr lang="es-ES" sz="2400" dirty="0">
                <a:solidFill>
                  <a:srgbClr val="404040"/>
                </a:solidFill>
                <a:latin typeface="Century Gothic" panose="020B0502020202020204" pitchFamily="34" charset="0"/>
              </a:rPr>
              <a:t>datos son matrices</a:t>
            </a:r>
            <a:endParaRPr lang="en-US" sz="2400" dirty="0">
              <a:solidFill>
                <a:srgbClr val="404040"/>
              </a:solidFill>
              <a:latin typeface="Century Gothic" panose="020B0502020202020204" pitchFamily="34" charset="0"/>
            </a:endParaRPr>
          </a:p>
          <a:p>
            <a:pPr algn="ctr" eaLnBrk="1" hangingPunct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None/>
            </a:pPr>
            <a:r>
              <a:rPr lang="es-ES" sz="2400" dirty="0" smtClean="0">
                <a:solidFill>
                  <a:srgbClr val="404040"/>
                </a:solidFill>
                <a:latin typeface="Century Gothic" panose="020B0502020202020204" pitchFamily="34" charset="0"/>
              </a:rPr>
              <a:t>reglas </a:t>
            </a:r>
            <a:r>
              <a:rPr lang="es-ES" sz="2400" dirty="0">
                <a:solidFill>
                  <a:srgbClr val="404040"/>
                </a:solidFill>
                <a:latin typeface="Century Gothic" panose="020B0502020202020204" pitchFamily="34" charset="0"/>
              </a:rPr>
              <a:t>del álgebra lineal</a:t>
            </a:r>
            <a:endParaRPr lang="en-US" sz="2400" dirty="0">
              <a:solidFill>
                <a:srgbClr val="404040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1188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16705" y="233645"/>
            <a:ext cx="6589199" cy="1280890"/>
          </a:xfrm>
        </p:spPr>
        <p:txBody>
          <a:bodyPr/>
          <a:lstStyle/>
          <a:p>
            <a:r>
              <a:rPr lang="es-ES_tradnl" dirty="0">
                <a:solidFill>
                  <a:schemeClr val="tx2"/>
                </a:solidFill>
              </a:rPr>
              <a:t>Definición de </a:t>
            </a:r>
            <a:r>
              <a:rPr lang="es-ES_tradnl" dirty="0" smtClean="0">
                <a:solidFill>
                  <a:schemeClr val="tx2"/>
                </a:solidFill>
              </a:rPr>
              <a:t>matrices</a:t>
            </a:r>
            <a:r>
              <a:rPr lang="en-US" dirty="0"/>
              <a:t/>
            </a:r>
            <a:br>
              <a:rPr lang="en-US" dirty="0"/>
            </a:b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31540" y="1358770"/>
            <a:ext cx="8415935" cy="1620180"/>
          </a:xfrm>
        </p:spPr>
        <p:txBody>
          <a:bodyPr/>
          <a:lstStyle/>
          <a:p>
            <a:pPr marL="0" indent="0" algn="just">
              <a:lnSpc>
                <a:spcPct val="80000"/>
              </a:lnSpc>
              <a:buNone/>
            </a:pPr>
            <a:r>
              <a:rPr lang="es-MX" sz="2400" b="1" dirty="0" smtClean="0"/>
              <a:t>Las matrices se definen por filas</a:t>
            </a:r>
            <a:r>
              <a:rPr lang="es-MX" sz="2400" dirty="0" smtClean="0"/>
              <a:t>; los elementos de una misma fila están separados por blancos o comas. Las filas están separadas por punto y coma (;).</a:t>
            </a:r>
            <a:endParaRPr lang="es-MX" sz="2400" dirty="0"/>
          </a:p>
          <a:p>
            <a:pPr marL="0" indent="0" algn="just">
              <a:lnSpc>
                <a:spcPct val="80000"/>
              </a:lnSpc>
              <a:buNone/>
            </a:pPr>
            <a:r>
              <a:rPr lang="es-MX" sz="2400" dirty="0" smtClean="0"/>
              <a:t>Ejemplo:</a:t>
            </a:r>
            <a:endParaRPr lang="es-MX" sz="2000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1331640" y="3113965"/>
            <a:ext cx="7290810" cy="2551981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lIns="90488" tIns="44450" rIns="90488" bIns="44450">
            <a:spAutoFit/>
          </a:bodyPr>
          <a:lstStyle/>
          <a:p>
            <a:r>
              <a:rPr lang="es-MX" sz="2000" dirty="0">
                <a:solidFill>
                  <a:schemeClr val="tx1"/>
                </a:solidFill>
              </a:rPr>
              <a:t>&gt;&gt; A=[-2 1;4 7] % matriz dos por dos, introducida por filas</a:t>
            </a:r>
          </a:p>
          <a:p>
            <a:r>
              <a:rPr lang="es-MX" sz="2000" dirty="0">
                <a:solidFill>
                  <a:schemeClr val="tx1"/>
                </a:solidFill>
              </a:rPr>
              <a:t>A =</a:t>
            </a:r>
          </a:p>
          <a:p>
            <a:r>
              <a:rPr lang="es-MX" sz="2000" dirty="0">
                <a:solidFill>
                  <a:schemeClr val="tx1"/>
                </a:solidFill>
              </a:rPr>
              <a:t>-2 9</a:t>
            </a:r>
          </a:p>
          <a:p>
            <a:r>
              <a:rPr lang="es-MX" sz="2000" dirty="0">
                <a:solidFill>
                  <a:schemeClr val="tx1"/>
                </a:solidFill>
              </a:rPr>
              <a:t>4 </a:t>
            </a:r>
            <a:r>
              <a:rPr lang="es-MX" sz="2000" dirty="0" smtClean="0">
                <a:solidFill>
                  <a:schemeClr val="tx1"/>
                </a:solidFill>
              </a:rPr>
              <a:t>7</a:t>
            </a:r>
          </a:p>
          <a:p>
            <a:endParaRPr lang="es-MX" sz="2000" dirty="0">
              <a:solidFill>
                <a:schemeClr val="tx1"/>
              </a:solidFill>
            </a:endParaRPr>
          </a:p>
          <a:p>
            <a:r>
              <a:rPr lang="es-MX" sz="2000" dirty="0">
                <a:solidFill>
                  <a:schemeClr val="tx1"/>
                </a:solidFill>
              </a:rPr>
              <a:t>&gt;&gt; A(2,1) % fila dos, columna uno</a:t>
            </a:r>
          </a:p>
          <a:p>
            <a:r>
              <a:rPr lang="es-MX" sz="2000" dirty="0" err="1">
                <a:solidFill>
                  <a:schemeClr val="tx1"/>
                </a:solidFill>
              </a:rPr>
              <a:t>ans</a:t>
            </a:r>
            <a:r>
              <a:rPr lang="es-MX" sz="2000" dirty="0">
                <a:solidFill>
                  <a:schemeClr val="tx1"/>
                </a:solidFill>
              </a:rPr>
              <a:t> =</a:t>
            </a:r>
          </a:p>
          <a:p>
            <a:r>
              <a:rPr lang="es-MX" sz="2000" dirty="0" smtClean="0">
                <a:solidFill>
                  <a:schemeClr val="tx1"/>
                </a:solidFill>
              </a:rPr>
              <a:t>4</a:t>
            </a:r>
            <a:endParaRPr lang="es-MX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978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Aritmética </a:t>
            </a:r>
            <a:r>
              <a:rPr lang="es-MX" dirty="0"/>
              <a:t>de las matrices</a:t>
            </a:r>
            <a:br>
              <a:rPr lang="es-MX" dirty="0"/>
            </a:b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46575" y="1808820"/>
            <a:ext cx="8102860" cy="3777622"/>
          </a:xfrm>
        </p:spPr>
        <p:txBody>
          <a:bodyPr/>
          <a:lstStyle/>
          <a:p>
            <a:pPr marL="0" indent="0" algn="just">
              <a:buNone/>
            </a:pPr>
            <a:r>
              <a:rPr lang="es-MX" sz="2400" dirty="0" smtClean="0"/>
              <a:t> Con </a:t>
            </a:r>
            <a:r>
              <a:rPr lang="es-MX" sz="2400" dirty="0"/>
              <a:t>las operaciones suma (+) y producto (*) entre matrices hay que poner </a:t>
            </a:r>
            <a:r>
              <a:rPr lang="es-MX" sz="2400" dirty="0" smtClean="0"/>
              <a:t>atención </a:t>
            </a:r>
            <a:r>
              <a:rPr lang="es-MX" sz="2400" dirty="0"/>
              <a:t>en que </a:t>
            </a:r>
            <a:r>
              <a:rPr lang="es-MX" sz="2400" dirty="0" smtClean="0"/>
              <a:t>las  dimensiones </a:t>
            </a:r>
            <a:r>
              <a:rPr lang="es-MX" sz="2400" dirty="0"/>
              <a:t>de las matrices sean las adecuadas para realizar dichas operaciones.</a:t>
            </a:r>
          </a:p>
        </p:txBody>
      </p:sp>
    </p:spTree>
    <p:extLst>
      <p:ext uri="{BB962C8B-B14F-4D97-AF65-F5344CB8AC3E}">
        <p14:creationId xmlns:p14="http://schemas.microsoft.com/office/powerpoint/2010/main" val="368091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Espiral">
  <a:themeElements>
    <a:clrScheme name="Verde amarillo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Espiral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1360</TotalTime>
  <Words>2907</Words>
  <Application>Microsoft Office PowerPoint</Application>
  <PresentationFormat>Presentación en pantalla (4:3)</PresentationFormat>
  <Paragraphs>335</Paragraphs>
  <Slides>44</Slides>
  <Notes>5</Notes>
  <HiddenSlides>0</HiddenSlides>
  <MMClips>0</MMClips>
  <ScaleCrop>false</ScaleCrop>
  <HeadingPairs>
    <vt:vector size="6" baseType="variant">
      <vt:variant>
        <vt:lpstr>Fuentes usadas</vt:lpstr>
      </vt:variant>
      <vt:variant>
        <vt:i4>10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44</vt:i4>
      </vt:variant>
    </vt:vector>
  </HeadingPairs>
  <TitlesOfParts>
    <vt:vector size="55" baseType="lpstr">
      <vt:lpstr>AngsanaUPC</vt:lpstr>
      <vt:lpstr>Aparajita</vt:lpstr>
      <vt:lpstr>Arial</vt:lpstr>
      <vt:lpstr>Baskerville Old Face</vt:lpstr>
      <vt:lpstr>Cambria</vt:lpstr>
      <vt:lpstr>Century Gothic</vt:lpstr>
      <vt:lpstr>French Script MT</vt:lpstr>
      <vt:lpstr>Gabriola</vt:lpstr>
      <vt:lpstr>Wingdings</vt:lpstr>
      <vt:lpstr>Wingdings 3</vt:lpstr>
      <vt:lpstr>1_Espiral</vt:lpstr>
      <vt:lpstr>Presentación de PowerPoint</vt:lpstr>
      <vt:lpstr>Presentación de PowerPoint</vt:lpstr>
      <vt:lpstr>Presentación de PowerPoint</vt:lpstr>
      <vt:lpstr>Presentación de PowerPoint</vt:lpstr>
      <vt:lpstr>Estructura de la Unidad de Aprendizaje</vt:lpstr>
      <vt:lpstr>Presentación de PowerPoint</vt:lpstr>
      <vt:lpstr>Matrices </vt:lpstr>
      <vt:lpstr>Definición de matrices </vt:lpstr>
      <vt:lpstr>Aritmética de las matrices </vt:lpstr>
      <vt:lpstr>Suma de  matrices </vt:lpstr>
      <vt:lpstr>Multiplicación de matrices</vt:lpstr>
      <vt:lpstr>Hay instrucciones para crear matrices llenas de ceros, llenas de unos, diagonales, o la identidad </vt:lpstr>
      <vt:lpstr>Acceso a los elementos de una matriz</vt:lpstr>
      <vt:lpstr>Ejemplo</vt:lpstr>
      <vt:lpstr>Size y length</vt:lpstr>
      <vt:lpstr>Presentación de PowerPoint</vt:lpstr>
      <vt:lpstr>Presentación de PowerPoint</vt:lpstr>
      <vt:lpstr>Presentación de PowerPoint</vt:lpstr>
      <vt:lpstr>Presentación de PowerPoint</vt:lpstr>
      <vt:lpstr>Los operadores matriciales de MATLAB </vt:lpstr>
      <vt:lpstr>Uso de operadores </vt:lpstr>
      <vt:lpstr>Comparaciones, ordenaciones y búsquedas </vt:lpstr>
      <vt:lpstr>Presentación de PowerPoint</vt:lpstr>
      <vt:lpstr>Presentación de PowerPoint</vt:lpstr>
      <vt:lpstr>Funciones y Scripts</vt:lpstr>
      <vt:lpstr>Presentación de PowerPoint</vt:lpstr>
      <vt:lpstr>Scripts </vt:lpstr>
      <vt:lpstr>Presentación de PowerPoint</vt:lpstr>
      <vt:lpstr>Funciones</vt:lpstr>
      <vt:lpstr>Presentación de PowerPoint</vt:lpstr>
      <vt:lpstr>Vectorización de funciones con condicionales </vt:lpstr>
      <vt:lpstr>Variables globales </vt:lpstr>
      <vt:lpstr>Presentación de PowerPoint</vt:lpstr>
      <vt:lpstr>Presentación de PowerPoint</vt:lpstr>
      <vt:lpstr>Presentación de PowerPoint</vt:lpstr>
      <vt:lpstr>Presentación de PowerPoint</vt:lpstr>
      <vt:lpstr> Funciones como argumento de otras funciones </vt:lpstr>
      <vt:lpstr>Presentación de PowerPoint</vt:lpstr>
      <vt:lpstr>Gestión de archivos</vt:lpstr>
      <vt:lpstr>Archivos de entrada y Salida</vt:lpstr>
      <vt:lpstr>Presentación de PowerPoint</vt:lpstr>
      <vt:lpstr>Conclusión</vt:lpstr>
      <vt:lpstr>Conclusión</vt:lpstr>
      <vt:lpstr>Bibliografía</vt:lpstr>
    </vt:vector>
  </TitlesOfParts>
  <Company>TEO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TEO</dc:creator>
  <cp:lastModifiedBy>COORDINACION</cp:lastModifiedBy>
  <cp:revision>183</cp:revision>
  <dcterms:created xsi:type="dcterms:W3CDTF">2006-01-15T19:42:06Z</dcterms:created>
  <dcterms:modified xsi:type="dcterms:W3CDTF">2016-10-11T20:57:41Z</dcterms:modified>
</cp:coreProperties>
</file>