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notesMasterIdLst>
    <p:notesMasterId r:id="rId23"/>
  </p:notesMasterIdLst>
  <p:sldIdLst>
    <p:sldId id="256" r:id="rId2"/>
    <p:sldId id="274" r:id="rId3"/>
    <p:sldId id="275" r:id="rId4"/>
    <p:sldId id="298" r:id="rId5"/>
    <p:sldId id="276" r:id="rId6"/>
    <p:sldId id="277" r:id="rId7"/>
    <p:sldId id="278" r:id="rId8"/>
    <p:sldId id="312" r:id="rId9"/>
    <p:sldId id="314" r:id="rId10"/>
    <p:sldId id="315" r:id="rId11"/>
    <p:sldId id="316" r:id="rId12"/>
    <p:sldId id="317" r:id="rId13"/>
    <p:sldId id="318" r:id="rId14"/>
    <p:sldId id="322" r:id="rId15"/>
    <p:sldId id="319" r:id="rId16"/>
    <p:sldId id="320" r:id="rId17"/>
    <p:sldId id="301" r:id="rId18"/>
    <p:sldId id="302" r:id="rId19"/>
    <p:sldId id="281" r:id="rId20"/>
    <p:sldId id="323" r:id="rId21"/>
    <p:sldId id="305" r:id="rId2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57"/>
    <p:restoredTop sz="94670"/>
  </p:normalViewPr>
  <p:slideViewPr>
    <p:cSldViewPr snapToGrid="0" snapToObjects="1">
      <p:cViewPr>
        <p:scale>
          <a:sx n="170" d="100"/>
          <a:sy n="170" d="100"/>
        </p:scale>
        <p:origin x="-1816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47B87-64EC-CC45-AE64-1F13C69A2916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BB071-58BC-0D4E-91B4-73A2520A17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055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BB071-58BC-0D4E-91B4-73A2520A178C}" type="slidenum">
              <a:rPr lang="es-ES_tradnl" smtClean="0"/>
              <a:t>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72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71913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94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805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537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26832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26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456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41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743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24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71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454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yscanner.es/vuelos-a/dk/vuelos-baratos-a-dinamarca.html" TargetMode="External"/><Relationship Id="rId4" Type="http://schemas.openxmlformats.org/officeDocument/2006/relationships/hyperlink" Target="http://www.skyscanner.es/vuelos-a/cph/vuelos-baratos-a-copenhague-aeropuerto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biografiasyvidas.com/biografia/c/calatrava_santiago.htm" TargetMode="External"/><Relationship Id="rId12" Type="http://schemas.openxmlformats.org/officeDocument/2006/relationships/hyperlink" Target="http://www.microsiervos.com/archivo/arte-y-diseno/ilusiones-opticas-arquitectura.html" TargetMode="External"/><Relationship Id="rId13" Type="http://schemas.openxmlformats.org/officeDocument/2006/relationships/hyperlink" Target="http://www.arquinauta.com/the-porthole-una-arquitectura-anamorfica/2015/07/" TargetMode="External"/><Relationship Id="rId14" Type="http://schemas.openxmlformats.org/officeDocument/2006/relationships/hyperlink" Target="http://www.arkiplus.com/" TargetMode="External"/><Relationship Id="rId15" Type="http://schemas.openxmlformats.org/officeDocument/2006/relationships/hyperlink" Target="https://revistavertebra.files.wordpress.com/2009/10/051.pdf" TargetMode="External"/><Relationship Id="rId16" Type="http://schemas.openxmlformats.org/officeDocument/2006/relationships/hyperlink" Target="http://arqda.blogspot.mx/2009/07/arquitectura-virtual.html" TargetMode="External"/><Relationship Id="rId17" Type="http://schemas.openxmlformats.org/officeDocument/2006/relationships/hyperlink" Target="http://institucional.us.es/revistas/themata/45/art_1.pdf" TargetMode="External"/><Relationship Id="rId18" Type="http://schemas.openxmlformats.org/officeDocument/2006/relationships/hyperlink" Target="http://www.sdpnoticias.com/estilo-de-vida/2015/06/01/5-edificios-futuristas-alrededor-del-mund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NULL" TargetMode="External"/><Relationship Id="rId3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5" Type="http://schemas.openxmlformats.org/officeDocument/2006/relationships/hyperlink" Target="NULL" TargetMode="External"/><Relationship Id="rId6" Type="http://schemas.openxmlformats.org/officeDocument/2006/relationships/hyperlink" Target="NULL" TargetMode="External"/><Relationship Id="rId7" Type="http://schemas.openxmlformats.org/officeDocument/2006/relationships/hyperlink" Target="http://www.elefectoflynn.com/la-percepcion-visual-como-recurso-creativo/" TargetMode="External"/><Relationship Id="rId8" Type="http://schemas.openxmlformats.org/officeDocument/2006/relationships/hyperlink" Target="http://es.slideshare.net/malebranche18/clase-5-percepcion" TargetMode="External"/><Relationship Id="rId9" Type="http://schemas.openxmlformats.org/officeDocument/2006/relationships/hyperlink" Target="http://www.coagpontevedra.es/?tag=arquitectura-camuflaje&amp;lang=es" TargetMode="External"/><Relationship Id="rId10" Type="http://schemas.openxmlformats.org/officeDocument/2006/relationships/hyperlink" Target="http://es.slideshare.net/enplastica/la-percepcin-visual-10483948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211642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sz="2800" b="1" dirty="0" smtClean="0">
                <a:latin typeface="Tw Cen MT" charset="0"/>
                <a:ea typeface="Tw Cen MT" charset="0"/>
                <a:cs typeface="Tw Cen MT" charset="0"/>
              </a:rPr>
              <a:t>UNIVERSIDAD AUTONOMA DEL ESTADO DE MEXICO</a:t>
            </a:r>
            <a:br>
              <a:rPr lang="es-ES_tradnl" sz="2800" b="1" dirty="0" smtClean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2800" b="1" dirty="0" smtClean="0">
                <a:latin typeface="Apple Braille" charset="0"/>
                <a:ea typeface="Apple Braille" charset="0"/>
                <a:cs typeface="Apple Braille" charset="0"/>
              </a:rPr>
              <a:t>FACULTAD DE ARQUITECTURA Y DISEÑO</a:t>
            </a:r>
            <a:br>
              <a:rPr lang="es-ES_tradnl" sz="28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  <a:t/>
            </a:r>
            <a:b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2700" b="1" u="sng" dirty="0" smtClean="0">
                <a:latin typeface="Apple Braille" charset="0"/>
                <a:ea typeface="Apple Braille" charset="0"/>
                <a:cs typeface="Apple Braille" charset="0"/>
              </a:rPr>
              <a:t>LICENCIATURA EN ARQUITECTURA</a:t>
            </a:r>
            <a:r>
              <a:rPr lang="es-ES_tradnl" sz="3100" b="1" dirty="0" smtClean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31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>PROGRAMA DE ENSEÑANZA</a:t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>UNIDAD DE APRENDIZAJE</a:t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200" b="1" u="sng" dirty="0" smtClean="0">
                <a:latin typeface="Apple Braille" charset="0"/>
                <a:ea typeface="Apple Braille" charset="0"/>
                <a:cs typeface="Apple Braille" charset="0"/>
              </a:rPr>
              <a:t>SENSIBILIZACION ESTETICA Y ARTISTICA</a:t>
            </a:r>
            <a:r>
              <a:rPr lang="es-ES_tradnl" sz="2000" b="1" dirty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2000" b="1" dirty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3100" b="1" dirty="0">
                <a:latin typeface="Tw Cen MT" charset="0"/>
                <a:ea typeface="Tw Cen MT" charset="0"/>
                <a:cs typeface="Tw Cen MT" charset="0"/>
              </a:rPr>
              <a:t/>
            </a:r>
            <a:br>
              <a:rPr lang="es-ES_tradnl" sz="3100" b="1" dirty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  <a:t>“</a:t>
            </a:r>
            <a:r>
              <a:rPr lang="es-ES_tradnl" sz="22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Experiencias Sensoriales a </a:t>
            </a:r>
            <a:r>
              <a:rPr lang="es-ES_tradnl" sz="2200" b="1" i="1" u="sng" dirty="0" err="1" smtClean="0">
                <a:latin typeface="Copperplate Gothic Bold" charset="0"/>
                <a:ea typeface="Copperplate Gothic Bold" charset="0"/>
                <a:cs typeface="Copperplate Gothic Bold" charset="0"/>
              </a:rPr>
              <a:t>traves</a:t>
            </a:r>
            <a:r>
              <a:rPr lang="es-ES_tradnl" sz="22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 de la </a:t>
            </a:r>
            <a: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vista”</a:t>
            </a:r>
            <a:b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</a:br>
            <a: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PARTE 2</a:t>
            </a:r>
            <a:endParaRPr lang="es-ES_tradnl" sz="3100" b="1" i="1" u="sng" dirty="0">
              <a:latin typeface="Copperplate Gothic Bold" charset="0"/>
              <a:ea typeface="Copperplate Gothic Bold" charset="0"/>
              <a:cs typeface="Copperplate Gothic Bold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229100"/>
            <a:ext cx="9144000" cy="1783392"/>
          </a:xfrm>
        </p:spPr>
        <p:txBody>
          <a:bodyPr>
            <a:normAutofit/>
          </a:bodyPr>
          <a:lstStyle/>
          <a:p>
            <a:endParaRPr lang="es-ES_tradnl" b="1" dirty="0" smtClean="0"/>
          </a:p>
          <a:p>
            <a:pPr algn="r"/>
            <a:r>
              <a:rPr lang="es-ES_tradnl" sz="2300" b="1" dirty="0" smtClean="0"/>
              <a:t>M. EN A. NORA ISELA DIAZ TORRES</a:t>
            </a:r>
          </a:p>
          <a:p>
            <a:pPr algn="r"/>
            <a:endParaRPr lang="es-ES_tradnl" sz="2300" b="1" dirty="0" smtClean="0"/>
          </a:p>
          <a:p>
            <a:r>
              <a:rPr lang="es-ES_tradnl" sz="1800" b="1" dirty="0" smtClean="0"/>
              <a:t>PRIMER SEMESTRE                                                                                         PRIMAVERA 2016</a:t>
            </a:r>
            <a:endParaRPr lang="es-ES_tradnl" sz="1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" y="225426"/>
            <a:ext cx="1600200" cy="1346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9868" y="394109"/>
            <a:ext cx="1302507" cy="130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9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7204">
        <p14:reveal/>
      </p:transition>
    </mc:Choice>
    <mc:Fallback xmlns="">
      <p:transition spd="slow" advTm="272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LA VISTA ES </a:t>
            </a:r>
            <a:r>
              <a:rPr lang="es-ES_tradnl" dirty="0" smtClean="0"/>
              <a:t>IMPORTANTE</a:t>
            </a:r>
            <a:br>
              <a:rPr lang="es-ES_tradnl" dirty="0" smtClean="0"/>
            </a:br>
            <a:r>
              <a:rPr lang="es-ES_tradnl" dirty="0" smtClean="0"/>
              <a:t>PARA </a:t>
            </a:r>
            <a:r>
              <a:rPr lang="es-ES_tradnl" dirty="0"/>
              <a:t>EL USUARIO.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HERRAMIENTA DEL ARQUITECTO</a:t>
            </a:r>
            <a:r>
              <a:rPr lang="es-ES_tradnl" sz="2800" b="1" dirty="0" smtClean="0"/>
              <a:t>,</a:t>
            </a:r>
          </a:p>
          <a:p>
            <a:pPr marL="0" indent="0">
              <a:buNone/>
            </a:pPr>
            <a:r>
              <a:rPr lang="es-ES_tradnl" sz="2800" b="1" dirty="0"/>
              <a:t> </a:t>
            </a:r>
            <a:r>
              <a:rPr lang="es-ES_tradnl" sz="2800" b="1" dirty="0" smtClean="0"/>
              <a:t>   PARA EL DISEÑO Y LA </a:t>
            </a:r>
          </a:p>
          <a:p>
            <a:pPr marL="0" indent="0">
              <a:buNone/>
            </a:pPr>
            <a:r>
              <a:rPr lang="es-ES_tradnl" sz="2800" b="1" dirty="0"/>
              <a:t> </a:t>
            </a:r>
            <a:r>
              <a:rPr lang="es-ES_tradnl" sz="2800" b="1" dirty="0" smtClean="0"/>
              <a:t>   COMPOSICI</a:t>
            </a:r>
            <a:r>
              <a:rPr lang="es-ES" sz="2800" b="1" dirty="0" smtClean="0"/>
              <a:t>ÓN</a:t>
            </a:r>
            <a:endParaRPr lang="es-ES_tradnl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8307"/>
          <a:stretch/>
        </p:blipFill>
        <p:spPr>
          <a:xfrm>
            <a:off x="7569200" y="685800"/>
            <a:ext cx="4302243" cy="57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2277">
        <p15:prstTrans prst="crush"/>
      </p:transition>
    </mc:Choice>
    <mc:Fallback xmlns="">
      <p:transition spd="slow" advTm="822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48429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LA VISTA ES IMPORTANTE PARA EL USUARIO.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 smtClean="0"/>
              <a:t>Gracias </a:t>
            </a:r>
            <a:r>
              <a:rPr lang="es-ES_tradnl" sz="2800" dirty="0"/>
              <a:t>a ésta se puede </a:t>
            </a:r>
            <a:r>
              <a:rPr lang="es-ES_tradnl" sz="2800" dirty="0">
                <a:solidFill>
                  <a:srgbClr val="FF0000"/>
                </a:solidFill>
              </a:rPr>
              <a:t>establecer el valor </a:t>
            </a:r>
            <a:endParaRPr lang="es-ES_tradnl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estético </a:t>
            </a:r>
            <a:r>
              <a:rPr lang="es-ES_tradnl" sz="2800" dirty="0">
                <a:solidFill>
                  <a:srgbClr val="FF0000"/>
                </a:solidFill>
              </a:rPr>
              <a:t>de un edificio, apreciar su belleza </a:t>
            </a:r>
            <a:r>
              <a:rPr lang="es-ES_tradnl" sz="2800" dirty="0"/>
              <a:t>y </a:t>
            </a:r>
            <a:endParaRPr lang="es-ES_tradnl" sz="2800" dirty="0" smtClean="0"/>
          </a:p>
          <a:p>
            <a:pPr marL="0" indent="0">
              <a:buNone/>
            </a:pPr>
            <a:r>
              <a:rPr lang="es-ES_tradnl" sz="2800" dirty="0" smtClean="0"/>
              <a:t>comparar </a:t>
            </a:r>
            <a:r>
              <a:rPr lang="es-ES_tradnl" sz="2800" dirty="0"/>
              <a:t>entre diferentes </a:t>
            </a:r>
            <a:r>
              <a:rPr lang="es-ES_tradnl" sz="2800" dirty="0" smtClean="0"/>
              <a:t>obras.</a:t>
            </a:r>
            <a:endParaRPr lang="es-ES_tradnl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162" y="3487712"/>
            <a:ext cx="3833410" cy="287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3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4874">
        <p:split orient="vert"/>
      </p:transition>
    </mc:Choice>
    <mc:Fallback xmlns="">
      <p:transition spd="slow" advTm="2487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541867"/>
            <a:ext cx="9601200" cy="5325533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Nos </a:t>
            </a:r>
            <a:r>
              <a:rPr lang="es-ES_tradnl" sz="2800" dirty="0" smtClean="0">
                <a:solidFill>
                  <a:srgbClr val="FF0000"/>
                </a:solidFill>
              </a:rPr>
              <a:t>permite  </a:t>
            </a:r>
            <a:r>
              <a:rPr lang="es-ES_tradnl" sz="2800" dirty="0">
                <a:solidFill>
                  <a:srgbClr val="FF0000"/>
                </a:solidFill>
              </a:rPr>
              <a:t>percibir al cien por ciento </a:t>
            </a:r>
            <a:r>
              <a:rPr lang="es-ES_tradnl" sz="2800" dirty="0"/>
              <a:t>la información del entorno que nos rodea, como la composición de un diseño arquitectónico, y los </a:t>
            </a:r>
            <a:r>
              <a:rPr lang="es-ES_tradnl" sz="2800" dirty="0">
                <a:solidFill>
                  <a:srgbClr val="FF0000"/>
                </a:solidFill>
              </a:rPr>
              <a:t>colores y formas </a:t>
            </a:r>
            <a:r>
              <a:rPr lang="es-ES_tradnl" sz="2800" dirty="0"/>
              <a:t>de un espacio.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729" y="2315633"/>
            <a:ext cx="5888942" cy="348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5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3720">
        <p:split orient="vert"/>
      </p:transition>
    </mc:Choice>
    <mc:Fallback xmlns="">
      <p:transition spd="slow" advTm="3372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457201"/>
            <a:ext cx="9601200" cy="5410200"/>
          </a:xfrm>
        </p:spPr>
        <p:txBody>
          <a:bodyPr>
            <a:normAutofit/>
          </a:bodyPr>
          <a:lstStyle/>
          <a:p>
            <a:r>
              <a:rPr lang="es-ES_tradnl" sz="2800" dirty="0"/>
              <a:t>La manera de ver un edificio </a:t>
            </a:r>
            <a:r>
              <a:rPr lang="es-ES_tradnl" sz="2800" dirty="0">
                <a:solidFill>
                  <a:srgbClr val="FF0000"/>
                </a:solidFill>
              </a:rPr>
              <a:t>afecta las sensaciones </a:t>
            </a:r>
            <a:r>
              <a:rPr lang="es-ES_tradnl" sz="2800" dirty="0"/>
              <a:t>de los humanos, por ejemplo el color blanco genera sensación de limpieza e iluminación, mientras que el negro genera sensación de oscuridad.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2159000"/>
            <a:ext cx="7874000" cy="3937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842934" y="6316133"/>
            <a:ext cx="2953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err="1"/>
              <a:t>Galaxi</a:t>
            </a:r>
            <a:r>
              <a:rPr lang="es-ES_tradnl" b="1" dirty="0"/>
              <a:t> </a:t>
            </a:r>
            <a:r>
              <a:rPr lang="es-ES_tradnl" b="1" dirty="0" err="1"/>
              <a:t>Soho</a:t>
            </a:r>
            <a:r>
              <a:rPr lang="es-ES_tradnl" b="1" dirty="0"/>
              <a:t> </a:t>
            </a:r>
            <a:r>
              <a:rPr lang="es-ES_tradnl" b="1" dirty="0" err="1"/>
              <a:t>Building</a:t>
            </a:r>
            <a:r>
              <a:rPr lang="es-ES_tradnl" b="1" dirty="0"/>
              <a:t>, Beijing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538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5408">
        <p:split orient="vert"/>
      </p:transition>
    </mc:Choice>
    <mc:Fallback xmlns="">
      <p:transition spd="slow" advTm="2540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3042" y="287867"/>
            <a:ext cx="8449649" cy="560493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37867" y="6011333"/>
            <a:ext cx="439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Biblioteca Real de </a:t>
            </a:r>
            <a:r>
              <a:rPr lang="es-ES_tradnl" dirty="0">
                <a:hlinkClick r:id="rId3"/>
              </a:rPr>
              <a:t>Dinamarca, </a:t>
            </a:r>
            <a:r>
              <a:rPr lang="es-ES_tradnl" dirty="0">
                <a:hlinkClick r:id="rId4"/>
              </a:rPr>
              <a:t>Copenhague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433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251">
        <p:split orient="vert"/>
      </p:transition>
    </mc:Choice>
    <mc:Fallback xmlns="">
      <p:transition spd="slow" advTm="625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546009"/>
            <a:ext cx="9601200" cy="5321391"/>
          </a:xfrm>
        </p:spPr>
        <p:txBody>
          <a:bodyPr>
            <a:normAutofit/>
          </a:bodyPr>
          <a:lstStyle/>
          <a:p>
            <a:r>
              <a:rPr lang="es-ES_tradnl" sz="2800" dirty="0"/>
              <a:t>Lo mismo sucede con los espacios y sus proporciones; la sensación producida por un espacio amplio es muy diferente a la de uno estrecho.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362200"/>
            <a:ext cx="5362801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2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7969">
        <p:split orient="vert"/>
      </p:transition>
    </mc:Choice>
    <mc:Fallback xmlns="">
      <p:transition spd="slow" advTm="2796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473200"/>
            <a:ext cx="9601200" cy="4394200"/>
          </a:xfrm>
        </p:spPr>
        <p:txBody>
          <a:bodyPr>
            <a:noAutofit/>
          </a:bodyPr>
          <a:lstStyle/>
          <a:p>
            <a:r>
              <a:rPr lang="es-ES_tradnl" sz="5400" b="1" dirty="0"/>
              <a:t>“El arte depende en última instancia de nuestro cerebro, debido al entendimiento que se logra cuando miramos una obra.” (</a:t>
            </a:r>
            <a:r>
              <a:rPr lang="es-ES_tradnl" sz="5400" b="1" dirty="0" err="1"/>
              <a:t>Livingstone</a:t>
            </a:r>
            <a:r>
              <a:rPr lang="es-ES_tradnl" sz="5400" b="1" dirty="0"/>
              <a:t>, 2002)</a:t>
            </a:r>
          </a:p>
        </p:txBody>
      </p:sp>
    </p:spTree>
    <p:extLst>
      <p:ext uri="{BB962C8B-B14F-4D97-AF65-F5344CB8AC3E}">
        <p14:creationId xmlns:p14="http://schemas.microsoft.com/office/powerpoint/2010/main" val="660405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76142">
        <p15:prstTrans prst="curtains"/>
      </p:transition>
    </mc:Choice>
    <mc:Fallback xmlns="">
      <p:transition spd="slow" advTm="7614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CONCLUSIONES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523999"/>
            <a:ext cx="9601200" cy="5113867"/>
          </a:xfrm>
        </p:spPr>
        <p:txBody>
          <a:bodyPr>
            <a:normAutofit lnSpcReduction="10000"/>
          </a:bodyPr>
          <a:lstStyle/>
          <a:p>
            <a:r>
              <a:rPr lang="es-ES_tradnl" sz="2800" dirty="0" smtClean="0"/>
              <a:t>Para entender la experiencia sensorial a </a:t>
            </a:r>
            <a:r>
              <a:rPr lang="es-ES_tradnl" sz="2800" dirty="0" err="1" smtClean="0"/>
              <a:t>traves</a:t>
            </a:r>
            <a:r>
              <a:rPr lang="es-ES_tradnl" sz="2800" dirty="0" smtClean="0"/>
              <a:t> de la vista, hay que estudiar los </a:t>
            </a:r>
            <a:r>
              <a:rPr lang="es-ES_tradnl" sz="2800" dirty="0" err="1" smtClean="0"/>
              <a:t>est</a:t>
            </a:r>
            <a:r>
              <a:rPr lang="es-ES" sz="2800" dirty="0" err="1" smtClean="0"/>
              <a:t>ímulo</a:t>
            </a:r>
            <a:r>
              <a:rPr lang="es-ES" sz="2800" dirty="0" smtClean="0"/>
              <a:t> recibidos:</a:t>
            </a:r>
          </a:p>
          <a:p>
            <a:pPr lvl="0" algn="ctr"/>
            <a:r>
              <a:rPr lang="es-ES_tradnl" sz="2800" b="1" dirty="0" smtClean="0">
                <a:solidFill>
                  <a:srgbClr val="0070C0"/>
                </a:solidFill>
              </a:rPr>
              <a:t>Objetos y formas</a:t>
            </a:r>
            <a:endParaRPr lang="es-ES_tradnl" sz="2800" b="1" dirty="0">
              <a:solidFill>
                <a:srgbClr val="0070C0"/>
              </a:solidFill>
            </a:endParaRPr>
          </a:p>
          <a:p>
            <a:pPr lvl="0" algn="ctr"/>
            <a:r>
              <a:rPr lang="es-ES_tradnl" sz="2800" b="1" dirty="0">
                <a:solidFill>
                  <a:srgbClr val="0070C0"/>
                </a:solidFill>
              </a:rPr>
              <a:t>Texturas</a:t>
            </a:r>
          </a:p>
          <a:p>
            <a:pPr lvl="0" algn="ctr"/>
            <a:r>
              <a:rPr lang="es-ES_tradnl" sz="2800" b="1" dirty="0">
                <a:solidFill>
                  <a:srgbClr val="0070C0"/>
                </a:solidFill>
              </a:rPr>
              <a:t>Colores</a:t>
            </a:r>
          </a:p>
          <a:p>
            <a:pPr lvl="0" algn="ctr"/>
            <a:r>
              <a:rPr lang="es-ES_tradnl" sz="2800" b="1" dirty="0">
                <a:solidFill>
                  <a:srgbClr val="0070C0"/>
                </a:solidFill>
              </a:rPr>
              <a:t>Movimientos</a:t>
            </a:r>
          </a:p>
          <a:p>
            <a:pPr lvl="0" algn="ctr"/>
            <a:r>
              <a:rPr lang="es-ES_tradnl" sz="2800" b="1" dirty="0">
                <a:solidFill>
                  <a:srgbClr val="0070C0"/>
                </a:solidFill>
              </a:rPr>
              <a:t>Luz</a:t>
            </a:r>
          </a:p>
          <a:p>
            <a:r>
              <a:rPr lang="es-ES_tradnl" sz="2800" dirty="0"/>
              <a:t>El sentido de </a:t>
            </a:r>
            <a:r>
              <a:rPr lang="es-ES_tradnl" sz="2800" b="1" dirty="0">
                <a:solidFill>
                  <a:srgbClr val="0070C0"/>
                </a:solidFill>
              </a:rPr>
              <a:t>la vista es importantísimo</a:t>
            </a:r>
            <a:r>
              <a:rPr lang="es-ES_tradnl" sz="2800" dirty="0"/>
              <a:t>, al igual que los demás, porque nos permite </a:t>
            </a:r>
            <a:r>
              <a:rPr lang="es-ES_tradnl" sz="2800" b="1" dirty="0">
                <a:solidFill>
                  <a:srgbClr val="0070C0"/>
                </a:solidFill>
              </a:rPr>
              <a:t>conocer nuestro mundo.</a:t>
            </a:r>
          </a:p>
          <a:p>
            <a:r>
              <a:rPr lang="es-ES_tradnl" sz="2800" dirty="0"/>
              <a:t>Todo el sistema visual, es una perfecta máquina.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137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1170">
        <p14:flash/>
      </p:transition>
    </mc:Choice>
    <mc:Fallback xmlns="">
      <p:transition spd="slow" advTm="211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480224"/>
            <a:ext cx="9601200" cy="5387176"/>
          </a:xfrm>
        </p:spPr>
        <p:txBody>
          <a:bodyPr/>
          <a:lstStyle/>
          <a:p>
            <a:r>
              <a:rPr lang="es-ES_tradnl" sz="2800" dirty="0"/>
              <a:t>La sensibilidad la recibimos por medio de </a:t>
            </a:r>
            <a:r>
              <a:rPr lang="es-ES_tradnl" sz="2800" dirty="0">
                <a:solidFill>
                  <a:srgbClr val="FF0000"/>
                </a:solidFill>
              </a:rPr>
              <a:t>los bastones y conos.</a:t>
            </a:r>
          </a:p>
          <a:p>
            <a:r>
              <a:rPr lang="es-ES_tradnl" sz="2800" dirty="0"/>
              <a:t>Es impresionante la función de ojo, </a:t>
            </a:r>
            <a:r>
              <a:rPr lang="es-ES_tradnl" sz="2800" dirty="0">
                <a:solidFill>
                  <a:srgbClr val="FF0000"/>
                </a:solidFill>
              </a:rPr>
              <a:t>en segundos.</a:t>
            </a:r>
          </a:p>
          <a:p>
            <a:r>
              <a:rPr lang="es-ES_tradnl" sz="2800" dirty="0"/>
              <a:t>Ninguna </a:t>
            </a:r>
            <a:r>
              <a:rPr lang="es-ES_tradnl" sz="2800" dirty="0">
                <a:solidFill>
                  <a:srgbClr val="FF0000"/>
                </a:solidFill>
              </a:rPr>
              <a:t>foto panorámica </a:t>
            </a:r>
            <a:r>
              <a:rPr lang="es-ES_tradnl" sz="2800" dirty="0"/>
              <a:t>se puede comparar.</a:t>
            </a:r>
          </a:p>
          <a:p>
            <a:r>
              <a:rPr lang="es-ES_tradnl" sz="2800" b="1" dirty="0">
                <a:solidFill>
                  <a:srgbClr val="FF0000"/>
                </a:solidFill>
              </a:rPr>
              <a:t>El 70% de los nervios del cerebro, sirven al sistema visual.</a:t>
            </a:r>
          </a:p>
          <a:p>
            <a:r>
              <a:rPr lang="es-ES_tradnl" sz="2800" dirty="0"/>
              <a:t>La sensaciones que experimentamos, tienen que ver con las percepciones visuales.</a:t>
            </a:r>
          </a:p>
          <a:p>
            <a:r>
              <a:rPr lang="es-ES_tradnl" sz="2800" dirty="0"/>
              <a:t>Es importante </a:t>
            </a:r>
            <a:r>
              <a:rPr lang="es-ES_tradnl" sz="2800" dirty="0" smtClean="0"/>
              <a:t>la </a:t>
            </a:r>
            <a:r>
              <a:rPr lang="es-ES_tradnl" sz="2800" dirty="0"/>
              <a:t>relación entre las formas y el entorno para experimentar sensaciones</a:t>
            </a:r>
            <a:r>
              <a:rPr lang="es-ES_tradnl" sz="2800" dirty="0" smtClean="0"/>
              <a:t>.</a:t>
            </a:r>
          </a:p>
          <a:p>
            <a:r>
              <a:rPr lang="es-ES_tradnl" sz="2800" dirty="0" smtClean="0"/>
              <a:t>Importante para </a:t>
            </a:r>
            <a:r>
              <a:rPr lang="es-ES_tradnl" sz="2800" dirty="0" smtClean="0">
                <a:solidFill>
                  <a:srgbClr val="FF0000"/>
                </a:solidFill>
              </a:rPr>
              <a:t>el usuario </a:t>
            </a:r>
            <a:r>
              <a:rPr lang="es-ES_tradnl" sz="2800" dirty="0" smtClean="0"/>
              <a:t>y para </a:t>
            </a:r>
            <a:r>
              <a:rPr lang="es-ES_tradnl" sz="2800" dirty="0" smtClean="0">
                <a:solidFill>
                  <a:srgbClr val="FF0000"/>
                </a:solidFill>
              </a:rPr>
              <a:t>el arquitecto</a:t>
            </a:r>
            <a:r>
              <a:rPr lang="es-ES_tradnl" sz="2800" dirty="0" smtClean="0"/>
              <a:t>.</a:t>
            </a:r>
            <a:endParaRPr lang="es-ES_tradnl" sz="2800" dirty="0"/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58205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13562">
        <p15:prstTrans prst="wind"/>
      </p:transition>
    </mc:Choice>
    <mc:Fallback xmlns="">
      <p:transition spd="slow" advTm="1135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Bibliograf</a:t>
            </a:r>
            <a:r>
              <a:rPr lang="es-ES" dirty="0" err="1" smtClean="0"/>
              <a:t>ía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598555"/>
            <a:ext cx="9601200" cy="4268845"/>
          </a:xfrm>
        </p:spPr>
        <p:txBody>
          <a:bodyPr>
            <a:normAutofit fontScale="25000" lnSpcReduction="20000"/>
          </a:bodyPr>
          <a:lstStyle/>
          <a:p>
            <a:r>
              <a:rPr lang="es-MX" sz="9600" dirty="0"/>
              <a:t>ENCICLOPEDIAS DE HISTORIA DEL ARTE. (SALVAT, OCEANO, Etc.)</a:t>
            </a:r>
            <a:endParaRPr lang="es-ES_tradnl" sz="9600" dirty="0"/>
          </a:p>
          <a:p>
            <a:r>
              <a:rPr lang="es-MX" sz="9600" dirty="0" smtClean="0"/>
              <a:t>EXPRESION </a:t>
            </a:r>
            <a:r>
              <a:rPr lang="es-MX" sz="9600" dirty="0"/>
              <a:t>Y APRECIACIÓN ARTISTICA. ED. TRILLAS</a:t>
            </a:r>
            <a:endParaRPr lang="es-ES_tradnl" sz="9600" dirty="0"/>
          </a:p>
          <a:p>
            <a:r>
              <a:rPr lang="es-MX" sz="9600" dirty="0" smtClean="0"/>
              <a:t>DISEÑO </a:t>
            </a:r>
            <a:r>
              <a:rPr lang="es-MX" sz="9600" dirty="0"/>
              <a:t>VISUAL. ED. TRILLAS</a:t>
            </a:r>
            <a:endParaRPr lang="es-ES_tradnl" sz="9600" dirty="0"/>
          </a:p>
          <a:p>
            <a:r>
              <a:rPr lang="es-MX" sz="9600" dirty="0" smtClean="0"/>
              <a:t>REVISTAS </a:t>
            </a:r>
            <a:r>
              <a:rPr lang="es-MX" sz="9600" dirty="0"/>
              <a:t>DE ARTE </a:t>
            </a:r>
            <a:endParaRPr lang="es-ES_tradnl" sz="9600" dirty="0"/>
          </a:p>
          <a:p>
            <a:r>
              <a:rPr lang="es-MX" sz="9600" dirty="0" smtClean="0"/>
              <a:t>HISTORIA </a:t>
            </a:r>
            <a:r>
              <a:rPr lang="es-MX" sz="9600" dirty="0"/>
              <a:t>DEL ARTE. E. GOMBRICH</a:t>
            </a:r>
            <a:endParaRPr lang="es-ES_tradnl" sz="9600" dirty="0"/>
          </a:p>
          <a:p>
            <a:r>
              <a:rPr lang="es-MX" sz="9600" dirty="0"/>
              <a:t>"ESCULPIR EL TIEMPO" ARTE ANHELO POR EL IDEAL  ANDRE TARKOVSKY	</a:t>
            </a:r>
            <a:endParaRPr lang="es-ES_tradnl" sz="9600" dirty="0"/>
          </a:p>
          <a:p>
            <a:pPr lvl="0"/>
            <a:r>
              <a:rPr lang="es-MX" sz="9600" dirty="0" smtClean="0"/>
              <a:t>"</a:t>
            </a:r>
            <a:r>
              <a:rPr lang="es-MX" sz="9600" dirty="0"/>
              <a:t>HISTORIA DEL ARTE" JULIETA DE JESÚS CANTÚ DELGADO</a:t>
            </a:r>
            <a:endParaRPr lang="es-ES_tradnl" sz="9600" dirty="0"/>
          </a:p>
          <a:p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97067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399">
        <p15:prstTrans prst="airplane"/>
      </p:transition>
    </mc:Choice>
    <mc:Fallback xmlns="">
      <p:transition spd="slow" advTm="53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Ilusiones </a:t>
            </a:r>
            <a:r>
              <a:rPr lang="es-ES" dirty="0" smtClean="0"/>
              <a:t>ópticas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407781"/>
            <a:ext cx="9601200" cy="44596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_tradnl" sz="3000" dirty="0" smtClean="0"/>
              <a:t>Este proceso puede verse interferido por una serie de factores condicionantes</a:t>
            </a:r>
            <a:r>
              <a:rPr lang="es-ES_tradnl" sz="3000" dirty="0"/>
              <a:t> que </a:t>
            </a:r>
            <a:r>
              <a:rPr lang="es-ES_tradnl" sz="3000" dirty="0">
                <a:solidFill>
                  <a:srgbClr val="FF0000"/>
                </a:solidFill>
              </a:rPr>
              <a:t>pueden hacer que el cerebro haga </a:t>
            </a:r>
            <a:r>
              <a:rPr lang="es-ES_tradnl" sz="3000" dirty="0" smtClean="0">
                <a:solidFill>
                  <a:srgbClr val="FF0000"/>
                </a:solidFill>
              </a:rPr>
              <a:t>una interpretación </a:t>
            </a:r>
            <a:r>
              <a:rPr lang="es-ES_tradnl" sz="3000" dirty="0">
                <a:solidFill>
                  <a:srgbClr val="FF0000"/>
                </a:solidFill>
              </a:rPr>
              <a:t>falsa o errónea: </a:t>
            </a:r>
            <a:endParaRPr lang="es-ES_tradnl" sz="3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s-ES_tradnl" sz="3000" b="1" dirty="0" smtClean="0"/>
              <a:t>Falsa</a:t>
            </a:r>
            <a:r>
              <a:rPr lang="es-ES_tradnl" sz="3000" b="1" dirty="0"/>
              <a:t>: </a:t>
            </a:r>
            <a:r>
              <a:rPr lang="es-ES_tradnl" sz="3000" dirty="0"/>
              <a:t>El cerebro forma una imagen que </a:t>
            </a:r>
            <a:r>
              <a:rPr lang="es-ES_tradnl" sz="3000" b="1" dirty="0">
                <a:solidFill>
                  <a:srgbClr val="FF0000"/>
                </a:solidFill>
              </a:rPr>
              <a:t>no existe </a:t>
            </a:r>
            <a:r>
              <a:rPr lang="es-ES_tradnl" sz="3000" dirty="0"/>
              <a:t>en la realidad. </a:t>
            </a:r>
            <a:endParaRPr lang="es-ES_tradnl" sz="3000" dirty="0" smtClean="0"/>
          </a:p>
          <a:p>
            <a:pPr marL="0" indent="0" algn="just">
              <a:buNone/>
            </a:pPr>
            <a:r>
              <a:rPr lang="es-ES_tradnl" sz="3000" b="1" dirty="0" smtClean="0"/>
              <a:t>Errónea</a:t>
            </a:r>
            <a:r>
              <a:rPr lang="es-ES_tradnl" sz="3000" b="1" dirty="0"/>
              <a:t>: </a:t>
            </a:r>
            <a:r>
              <a:rPr lang="es-ES_tradnl" sz="3000" dirty="0"/>
              <a:t>El cerebro </a:t>
            </a:r>
            <a:r>
              <a:rPr lang="es-ES_tradnl" sz="3000" b="1" dirty="0">
                <a:solidFill>
                  <a:srgbClr val="FF0000"/>
                </a:solidFill>
              </a:rPr>
              <a:t>interpreta equivocadamente</a:t>
            </a:r>
            <a:r>
              <a:rPr lang="es-ES_tradnl" sz="3000" dirty="0">
                <a:solidFill>
                  <a:srgbClr val="0070C0"/>
                </a:solidFill>
              </a:rPr>
              <a:t> </a:t>
            </a:r>
            <a:r>
              <a:rPr lang="es-ES_tradnl" sz="3000" dirty="0"/>
              <a:t>la información visual</a:t>
            </a:r>
            <a:r>
              <a:rPr lang="es-ES_tradnl" sz="3000" dirty="0" smtClean="0"/>
              <a:t>.</a:t>
            </a:r>
          </a:p>
          <a:p>
            <a:pPr marL="0" indent="0" algn="just">
              <a:buNone/>
            </a:pPr>
            <a:r>
              <a:rPr lang="es-ES_tradnl" sz="3000" dirty="0" smtClean="0"/>
              <a:t>Estos </a:t>
            </a:r>
            <a:r>
              <a:rPr lang="es-ES_tradnl" sz="3000" dirty="0"/>
              <a:t>fenómenos, por los que el ojo engaña al cerebro, se </a:t>
            </a:r>
            <a:r>
              <a:rPr lang="es-ES_tradnl" sz="3000" dirty="0" smtClean="0"/>
              <a:t>denominan ilusiones ópticas.</a:t>
            </a:r>
            <a:endParaRPr lang="es-ES_tradnl" sz="3000" dirty="0"/>
          </a:p>
        </p:txBody>
      </p:sp>
    </p:spTree>
    <p:extLst>
      <p:ext uri="{BB962C8B-B14F-4D97-AF65-F5344CB8AC3E}">
        <p14:creationId xmlns:p14="http://schemas.microsoft.com/office/powerpoint/2010/main" val="1423617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6223">
        <p15:prstTrans prst="peelOff"/>
      </p:transition>
    </mc:Choice>
    <mc:Fallback xmlns="">
      <p:transition spd="slow" advTm="462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Otras fuentes: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677496"/>
            <a:ext cx="9601200" cy="4189904"/>
          </a:xfrm>
        </p:spPr>
        <p:txBody>
          <a:bodyPr>
            <a:normAutofit fontScale="62500" lnSpcReduction="20000"/>
          </a:bodyPr>
          <a:lstStyle/>
          <a:p>
            <a:r>
              <a:rPr lang="es-ES_tradnl" dirty="0">
                <a:hlinkClick r:id="rId2" invalidUrl="http://www.rosesocietyuruguay.com/pdf/LAS LEYES DE LA GESTALT.pdf"/>
              </a:rPr>
              <a:t>https</a:t>
            </a:r>
            <a:r>
              <a:rPr lang="es-ES_tradnl" dirty="0">
                <a:hlinkClick r:id="rId3" invalidUrl="http://www.rosesocietyuruguay.com/pdf/LAS LEYES DE LA GESTALT.pdf"/>
              </a:rPr>
              <a:t>://architecture.uic.es/2010/03/06/la-arquitectura-como-juego-objetos-vivos-juegos-sociales/</a:t>
            </a:r>
          </a:p>
          <a:p>
            <a:r>
              <a:rPr lang="es-ES_tradnl" dirty="0">
                <a:hlinkClick r:id="rId4" invalidUrl="http://www.rosesocietyuruguay.com/pdf/LAS LEYES DE LA GESTALT.pdf"/>
              </a:rPr>
              <a:t>http</a:t>
            </a:r>
            <a:r>
              <a:rPr lang="es-ES_tradnl" dirty="0">
                <a:hlinkClick r:id="rId5" invalidUrl="http://www.rosesocietyuruguay.com/pdf/LAS LEYES DE LA GESTALT.pdf"/>
              </a:rPr>
              <a:t>://</a:t>
            </a:r>
            <a:r>
              <a:rPr lang="es-ES_tradnl" dirty="0">
                <a:hlinkClick r:id="rId6" invalidUrl="http://www.rosesocietyuruguay.com/pdf/LAS LEYES DE LA GESTALT.pdf"/>
              </a:rPr>
              <a:t>www.rosesocietyuruguay.com/pdf/LAS%20LEYES%20DE%20LA%20GESTALT.pdf</a:t>
            </a:r>
            <a:endParaRPr lang="es-ES_tradnl" dirty="0"/>
          </a:p>
          <a:p>
            <a:r>
              <a:rPr lang="es-ES_tradnl" dirty="0">
                <a:hlinkClick r:id="rId7"/>
              </a:rPr>
              <a:t>http://www.elefectoflynn.com/la-percepcion-visual-como-recurso-creativo/</a:t>
            </a:r>
            <a:endParaRPr lang="es-ES_tradnl" dirty="0"/>
          </a:p>
          <a:p>
            <a:r>
              <a:rPr lang="es-ES_tradnl" dirty="0">
                <a:hlinkClick r:id="rId8"/>
              </a:rPr>
              <a:t>http://es.slideshare.net/malebranche18/clase-5-percepcion</a:t>
            </a:r>
            <a:endParaRPr lang="es-ES_tradnl" dirty="0"/>
          </a:p>
          <a:p>
            <a:r>
              <a:rPr lang="es-ES_tradnl" dirty="0">
                <a:hlinkClick r:id="rId9"/>
              </a:rPr>
              <a:t>http://www.coagpontevedra.es/?tag=arquitectura-camuflaje&amp;lang=es</a:t>
            </a:r>
            <a:endParaRPr lang="es-ES_tradnl" dirty="0"/>
          </a:p>
          <a:p>
            <a:r>
              <a:rPr lang="es-ES_tradnl" dirty="0">
                <a:hlinkClick r:id="rId10"/>
              </a:rPr>
              <a:t>http://es.slideshare.net/enplastica/la-percepcin-visual-10483948</a:t>
            </a:r>
            <a:endParaRPr lang="es-ES_tradnl" dirty="0"/>
          </a:p>
          <a:p>
            <a:r>
              <a:rPr lang="es-ES_tradnl" dirty="0">
                <a:hlinkClick r:id="rId11"/>
              </a:rPr>
              <a:t>http://www.biografiasyvidas.com/biografia/c/calatrava_santiago.htm</a:t>
            </a:r>
            <a:endParaRPr lang="es-ES_tradnl" dirty="0"/>
          </a:p>
          <a:p>
            <a:r>
              <a:rPr lang="es-ES_tradnl" dirty="0">
                <a:hlinkClick r:id="rId12"/>
              </a:rPr>
              <a:t>http://www.microsiervos.com/archivo/arte-y-diseno/ilusiones-opticas-arquitectura.html</a:t>
            </a:r>
            <a:endParaRPr lang="es-ES_tradnl" dirty="0"/>
          </a:p>
          <a:p>
            <a:r>
              <a:rPr lang="es-ES_tradnl" dirty="0">
                <a:hlinkClick r:id="rId13"/>
              </a:rPr>
              <a:t>http://www.arquinauta.com/the-porthole-una-arquitectura-anamorfica/2015/07/</a:t>
            </a:r>
            <a:endParaRPr lang="es-ES_tradnl" dirty="0"/>
          </a:p>
          <a:p>
            <a:r>
              <a:rPr lang="es-ES_tradnl" dirty="0">
                <a:hlinkClick r:id="rId14"/>
              </a:rPr>
              <a:t>http://www.arkiplus.com</a:t>
            </a:r>
            <a:endParaRPr lang="es-ES_tradnl" dirty="0"/>
          </a:p>
          <a:p>
            <a:r>
              <a:rPr lang="es-ES_tradnl" dirty="0">
                <a:hlinkClick r:id="rId15"/>
              </a:rPr>
              <a:t>https://revistavertebra.files.wordpress.com/2009/10/051.pdf</a:t>
            </a:r>
            <a:endParaRPr lang="es-ES_tradnl" dirty="0"/>
          </a:p>
          <a:p>
            <a:r>
              <a:rPr lang="es-ES_tradnl" dirty="0">
                <a:hlinkClick r:id="rId16"/>
              </a:rPr>
              <a:t>http://arqda.blogspot.mx/2009/07/arquitectura-virtual.html</a:t>
            </a:r>
            <a:r>
              <a:rPr lang="es-ES_tradnl" dirty="0"/>
              <a:t> </a:t>
            </a:r>
          </a:p>
          <a:p>
            <a:r>
              <a:rPr lang="es-ES_tradnl" dirty="0">
                <a:hlinkClick r:id="rId17"/>
              </a:rPr>
              <a:t>http://</a:t>
            </a:r>
            <a:r>
              <a:rPr lang="es-ES_tradnl" dirty="0" smtClean="0">
                <a:hlinkClick r:id="rId17"/>
              </a:rPr>
              <a:t>institucional.us.es/revistas/themata/45/art_1.pdf</a:t>
            </a:r>
            <a:endParaRPr lang="es-ES_tradnl" dirty="0" smtClean="0"/>
          </a:p>
          <a:p>
            <a:r>
              <a:rPr lang="es-ES_tradnl" dirty="0">
                <a:hlinkClick r:id="rId18"/>
              </a:rPr>
              <a:t>http://www.sdpnoticias.com/estilo-de-vida/2015/06/01/5-edificios-futuristas-alrededor-del-mundo</a:t>
            </a:r>
            <a:endParaRPr lang="es-ES_tradnl" dirty="0"/>
          </a:p>
          <a:p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61180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2333">
        <p15:prstTrans prst="origami"/>
      </p:transition>
    </mc:Choice>
    <mc:Fallback xmlns="">
      <p:transition spd="slow" advTm="23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6600" b="1" dirty="0" smtClean="0"/>
              <a:t>Gracias, por su </a:t>
            </a:r>
            <a:r>
              <a:rPr lang="es-ES_tradnl" sz="6600" b="1" dirty="0" err="1" smtClean="0"/>
              <a:t>atenci</a:t>
            </a:r>
            <a:r>
              <a:rPr lang="es-ES" sz="6600" b="1" dirty="0" err="1" smtClean="0"/>
              <a:t>ón</a:t>
            </a:r>
            <a:r>
              <a:rPr lang="es-ES" sz="6600" b="1" dirty="0" smtClean="0"/>
              <a:t>.</a:t>
            </a:r>
            <a:endParaRPr lang="es-ES_tradnl" sz="6600" b="1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6077" y="1553227"/>
            <a:ext cx="5047989" cy="504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5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2936">
        <p:dissolve/>
      </p:transition>
    </mc:Choice>
    <mc:Fallback xmlns="">
      <p:transition spd="slow" advTm="22936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Clasificaci</a:t>
            </a:r>
            <a:r>
              <a:rPr lang="es-ES" dirty="0" err="1" smtClean="0"/>
              <a:t>ón</a:t>
            </a:r>
            <a:r>
              <a:rPr lang="es-ES" dirty="0" smtClean="0"/>
              <a:t> de las </a:t>
            </a:r>
            <a:r>
              <a:rPr lang="es-ES_tradnl" dirty="0" smtClean="0"/>
              <a:t>Ilusiones </a:t>
            </a:r>
            <a:r>
              <a:rPr lang="es-ES" dirty="0"/>
              <a:t>ópticas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638026"/>
            <a:ext cx="9601200" cy="4229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b="1" dirty="0" smtClean="0"/>
              <a:t>CUATRO CATEGORÍAS</a:t>
            </a:r>
            <a:r>
              <a:rPr lang="es-ES_tradnl" sz="2800" b="1" dirty="0"/>
              <a:t>: </a:t>
            </a:r>
            <a:endParaRPr lang="es-ES_tradnl" sz="2800" b="1" dirty="0" smtClean="0"/>
          </a:p>
          <a:p>
            <a:r>
              <a:rPr lang="es-ES_tradnl" sz="2800" b="1" dirty="0" smtClean="0">
                <a:solidFill>
                  <a:srgbClr val="FF0000"/>
                </a:solidFill>
              </a:rPr>
              <a:t>FIGURAS </a:t>
            </a:r>
            <a:r>
              <a:rPr lang="es-ES_tradnl" sz="2800" b="1" dirty="0">
                <a:solidFill>
                  <a:srgbClr val="FF0000"/>
                </a:solidFill>
              </a:rPr>
              <a:t>AMBIGUAS: </a:t>
            </a:r>
            <a:r>
              <a:rPr lang="es-ES_tradnl" sz="2800" dirty="0"/>
              <a:t>La propia imagen ofrece varias alternativas de percepción.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365919"/>
            <a:ext cx="3527494" cy="28742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349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5186">
        <p:dissolve/>
      </p:transition>
    </mc:Choice>
    <mc:Fallback xmlns="">
      <p:transition spd="slow" advTm="35186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71675" y="1717819"/>
            <a:ext cx="4346995" cy="2905242"/>
          </a:xfrm>
        </p:spPr>
      </p:pic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xfrm>
            <a:off x="7518744" y="147010"/>
            <a:ext cx="4447786" cy="3581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_tradnl" sz="3200" dirty="0" smtClean="0"/>
          </a:p>
          <a:p>
            <a:pPr marL="0" indent="0" algn="just">
              <a:buNone/>
            </a:pPr>
            <a:r>
              <a:rPr lang="es-ES_tradnl" sz="2800" dirty="0" smtClean="0"/>
              <a:t>Edificio deconstructivista, representa a una mujer y a un hombre (</a:t>
            </a:r>
            <a:r>
              <a:rPr lang="es-ES_tradnl" sz="2800" dirty="0" err="1" smtClean="0"/>
              <a:t>Ginger</a:t>
            </a:r>
            <a:r>
              <a:rPr lang="es-ES_tradnl" sz="2800" dirty="0" smtClean="0"/>
              <a:t> Rogers y Fred </a:t>
            </a:r>
            <a:r>
              <a:rPr lang="es-ES_tradnl" sz="2800" dirty="0" err="1" smtClean="0"/>
              <a:t>Astaire</a:t>
            </a:r>
            <a:r>
              <a:rPr lang="es-ES_tradnl" sz="2800" dirty="0" smtClean="0"/>
              <a:t>), bailando juntos.</a:t>
            </a:r>
            <a:endParaRPr lang="es-ES_tradnl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4429437" y="5517711"/>
            <a:ext cx="4345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“La casa Danzante”, 1997 Frank </a:t>
            </a:r>
            <a:r>
              <a:rPr lang="es-ES_tradnl" dirty="0" err="1" smtClean="0"/>
              <a:t>Gehry</a:t>
            </a:r>
            <a:r>
              <a:rPr lang="es-ES_tradnl" dirty="0" smtClean="0"/>
              <a:t>. Praga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1115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8841">
        <p15:prstTrans prst="prestige"/>
      </p:transition>
    </mc:Choice>
    <mc:Fallback xmlns="">
      <p:transition spd="slow" advTm="688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Ilusiones </a:t>
            </a:r>
            <a:r>
              <a:rPr lang="es-ES" dirty="0"/>
              <a:t>ópticas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309105"/>
            <a:ext cx="9601200" cy="4558295"/>
          </a:xfrm>
        </p:spPr>
        <p:txBody>
          <a:bodyPr>
            <a:normAutofit/>
          </a:bodyPr>
          <a:lstStyle/>
          <a:p>
            <a:r>
              <a:rPr lang="es-ES_tradnl" sz="2800" b="1" dirty="0">
                <a:solidFill>
                  <a:srgbClr val="FF0000"/>
                </a:solidFill>
              </a:rPr>
              <a:t>IMÁGENES ANAMÓRFICAS: </a:t>
            </a:r>
            <a:r>
              <a:rPr lang="es-ES_tradnl" sz="2800" dirty="0"/>
              <a:t>Son imágenes deformadas que solamente pueden reconocerse cuando se ven bajo un ángulo y perspectiva determinados. </a:t>
            </a:r>
          </a:p>
        </p:txBody>
      </p:sp>
    </p:spTree>
    <p:extLst>
      <p:ext uri="{BB962C8B-B14F-4D97-AF65-F5344CB8AC3E}">
        <p14:creationId xmlns:p14="http://schemas.microsoft.com/office/powerpoint/2010/main" val="1880211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7853">
        <p15:prstTrans prst="wind"/>
      </p:transition>
    </mc:Choice>
    <mc:Fallback xmlns="">
      <p:transition spd="slow" advTm="278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611793"/>
            <a:ext cx="9601200" cy="5255607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rgbClr val="FF0000"/>
                </a:solidFill>
              </a:rPr>
              <a:t>ENGAÑOS VISUALES</a:t>
            </a:r>
            <a:r>
              <a:rPr lang="es-ES_tradnl" sz="3200" dirty="0"/>
              <a:t>: Son las verdaderas ilusiones ópticas, en las que el cerebro percibe elementos que son erróneos o no existen. Tienen un marcado carácter geométrico. </a:t>
            </a:r>
          </a:p>
        </p:txBody>
      </p:sp>
    </p:spTree>
    <p:extLst>
      <p:ext uri="{BB962C8B-B14F-4D97-AF65-F5344CB8AC3E}">
        <p14:creationId xmlns:p14="http://schemas.microsoft.com/office/powerpoint/2010/main" val="205979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384">
        <p:circle/>
      </p:transition>
    </mc:Choice>
    <mc:Fallback xmlns="">
      <p:transition spd="slow" advTm="10384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578901"/>
            <a:ext cx="9601200" cy="5288499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rgbClr val="FF0000"/>
                </a:solidFill>
              </a:rPr>
              <a:t>IMÁGENES Y OBJETOS IMPOSIBLES: </a:t>
            </a:r>
            <a:r>
              <a:rPr lang="es-ES_tradnl" sz="3200" dirty="0"/>
              <a:t>El cerebro percibe como reales imágenes o composiciones que no son posibles en la realidad.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638" y="2055850"/>
            <a:ext cx="3678958" cy="425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9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4487">
        <p14:reveal/>
      </p:transition>
    </mc:Choice>
    <mc:Fallback xmlns="">
      <p:transition spd="slow" advTm="344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Comentarios finales</a:t>
            </a:r>
            <a:endParaRPr lang="es-ES_tradnl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835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367">
        <p15:prstTrans prst="wind"/>
      </p:transition>
    </mc:Choice>
    <mc:Fallback xmlns="">
      <p:transition spd="slow" advTm="23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/>
              <a:t>“LOS OJOS SON LA ENTRADA AL ALMA”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err="1" smtClean="0"/>
              <a:t>Melville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2171700"/>
            <a:ext cx="9601200" cy="3695700"/>
          </a:xfrm>
        </p:spPr>
        <p:txBody>
          <a:bodyPr/>
          <a:lstStyle/>
          <a:p>
            <a:r>
              <a:rPr lang="es-ES_tradnl" sz="2800" b="1" dirty="0" smtClean="0"/>
              <a:t>DE GRAN </a:t>
            </a:r>
            <a:r>
              <a:rPr lang="es-ES_tradnl" sz="2800" b="1" dirty="0" smtClean="0">
                <a:solidFill>
                  <a:srgbClr val="FF0000"/>
                </a:solidFill>
              </a:rPr>
              <a:t>IMPORTANCIA EN LA ARQUITECTURA</a:t>
            </a:r>
          </a:p>
          <a:p>
            <a:r>
              <a:rPr lang="es-ES_tradnl" sz="2800" b="1" dirty="0" smtClean="0"/>
              <a:t>PRESENTE EN EL ARQUITECTO: </a:t>
            </a:r>
          </a:p>
          <a:p>
            <a:pPr marL="0" indent="0">
              <a:buNone/>
            </a:pPr>
            <a:r>
              <a:rPr lang="es-ES_tradnl" sz="2800" b="1" dirty="0"/>
              <a:t> </a:t>
            </a:r>
            <a:r>
              <a:rPr lang="es-ES_tradnl" sz="2800" b="1" dirty="0" smtClean="0"/>
              <a:t>     AL DISEÑAR Y AL CONSTRUIR</a:t>
            </a:r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207" y="2878665"/>
            <a:ext cx="5591793" cy="374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614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388">
        <p15:prstTrans prst="crush"/>
      </p:transition>
    </mc:Choice>
    <mc:Fallback xmlns="">
      <p:transition spd="slow" advTm="303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1|17.7"/>
</p:tagLst>
</file>

<file path=ppt/theme/theme1.xml><?xml version="1.0" encoding="utf-8"?>
<a:theme xmlns:a="http://schemas.openxmlformats.org/drawingml/2006/main" name="Recortar">
  <a:themeElements>
    <a:clrScheme name="Re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ar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Re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1227</TotalTime>
  <Words>601</Words>
  <Application>Microsoft Macintosh PowerPoint</Application>
  <PresentationFormat>Panorámica</PresentationFormat>
  <Paragraphs>81</Paragraphs>
  <Slides>21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Apple Braille</vt:lpstr>
      <vt:lpstr>Calibri</vt:lpstr>
      <vt:lpstr>Copperplate Gothic Bold</vt:lpstr>
      <vt:lpstr>Franklin Gothic Book</vt:lpstr>
      <vt:lpstr>Tw Cen MT</vt:lpstr>
      <vt:lpstr>Recortar</vt:lpstr>
      <vt:lpstr> UNIVERSIDAD AUTONOMA DEL ESTADO DE MEXICO FACULTAD DE ARQUITECTURA Y DISEÑO  LICENCIATURA EN ARQUITECTURA PROGRAMA DE ENSEÑANZA UNIDAD DE APRENDIZAJE  SENSIBILIZACION ESTETICA Y ARTISTICA  “Experiencias Sensoriales a traves de la vista” PARTE 2</vt:lpstr>
      <vt:lpstr>Ilusiones ópticas</vt:lpstr>
      <vt:lpstr>Clasificación de las Ilusiones ópticas</vt:lpstr>
      <vt:lpstr>Presentación de PowerPoint</vt:lpstr>
      <vt:lpstr>Ilusiones ópticas</vt:lpstr>
      <vt:lpstr>Presentación de PowerPoint</vt:lpstr>
      <vt:lpstr>Presentación de PowerPoint</vt:lpstr>
      <vt:lpstr>Comentarios finales</vt:lpstr>
      <vt:lpstr>“LOS OJOS SON LA ENTRADA AL ALMA” Melville</vt:lpstr>
      <vt:lpstr>LA VISTA ES IMPORTANTE PARA EL USUARIO.</vt:lpstr>
      <vt:lpstr>LA VISTA ES IMPORTANTE PARA EL USUARIO.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Bibliografía</vt:lpstr>
      <vt:lpstr>Otras fuentes:</vt:lpstr>
      <vt:lpstr>Gracias, por su atención.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103</cp:revision>
  <dcterms:created xsi:type="dcterms:W3CDTF">2016-04-05T14:25:05Z</dcterms:created>
  <dcterms:modified xsi:type="dcterms:W3CDTF">2016-10-10T14:35:44Z</dcterms:modified>
</cp:coreProperties>
</file>