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9" r:id="rId1"/>
  </p:sldMasterIdLst>
  <p:notesMasterIdLst>
    <p:notesMasterId r:id="rId17"/>
  </p:notesMasterIdLst>
  <p:sldIdLst>
    <p:sldId id="256" r:id="rId2"/>
    <p:sldId id="257" r:id="rId3"/>
    <p:sldId id="309" r:id="rId4"/>
    <p:sldId id="260" r:id="rId5"/>
    <p:sldId id="306" r:id="rId6"/>
    <p:sldId id="288" r:id="rId7"/>
    <p:sldId id="289" r:id="rId8"/>
    <p:sldId id="290" r:id="rId9"/>
    <p:sldId id="291" r:id="rId10"/>
    <p:sldId id="292" r:id="rId11"/>
    <p:sldId id="293" r:id="rId12"/>
    <p:sldId id="295" r:id="rId13"/>
    <p:sldId id="307" r:id="rId14"/>
    <p:sldId id="282" r:id="rId15"/>
    <p:sldId id="285" r:id="rId16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93"/>
    <p:restoredTop sz="94670"/>
  </p:normalViewPr>
  <p:slideViewPr>
    <p:cSldViewPr snapToGrid="0" snapToObjects="1">
      <p:cViewPr>
        <p:scale>
          <a:sx n="170" d="100"/>
          <a:sy n="170" d="100"/>
        </p:scale>
        <p:origin x="144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5" d="100"/>
        <a:sy n="6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47B87-64EC-CC45-AE64-1F13C69A2916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BB071-58BC-0D4E-91B4-73A2520A178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30558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BB071-58BC-0D4E-91B4-73A2520A178C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15420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719138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1944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2805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537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1268327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1267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456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141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2743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224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8711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29F1BA4-8036-B24D-BE8B-194B12187294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1762AC1A-ABD4-FB47-9DAB-42FF871908F3}" type="slidenum">
              <a:rPr lang="es-ES_tradnl" smtClean="0"/>
              <a:t>‹Nr.›</a:t>
            </a:fld>
            <a:endParaRPr lang="es-ES_tradnl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454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211642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sz="2800" b="1" dirty="0" smtClean="0">
                <a:latin typeface="Tw Cen MT" charset="0"/>
                <a:ea typeface="Tw Cen MT" charset="0"/>
                <a:cs typeface="Tw Cen MT" charset="0"/>
              </a:rPr>
              <a:t>UNIVERSIDAD AUTONOMA DEL ESTADO DE MEXICO</a:t>
            </a:r>
            <a:br>
              <a:rPr lang="es-ES_tradnl" sz="2800" b="1" dirty="0" smtClean="0">
                <a:latin typeface="Tw Cen MT" charset="0"/>
                <a:ea typeface="Tw Cen MT" charset="0"/>
                <a:cs typeface="Tw Cen MT" charset="0"/>
              </a:rPr>
            </a:br>
            <a:r>
              <a:rPr lang="es-ES_tradnl" sz="2800" b="1" dirty="0" smtClean="0">
                <a:latin typeface="Apple Braille" charset="0"/>
                <a:ea typeface="Apple Braille" charset="0"/>
                <a:cs typeface="Apple Braille" charset="0"/>
              </a:rPr>
              <a:t>FACULTAD DE ARQUITECTURA Y DISEÑO</a:t>
            </a:r>
            <a:br>
              <a:rPr lang="es-ES_tradnl" sz="2800" b="1" dirty="0" smtClean="0">
                <a:latin typeface="Apple Braille" charset="0"/>
                <a:ea typeface="Apple Braille" charset="0"/>
                <a:cs typeface="Apple Braille" charset="0"/>
              </a:rPr>
            </a:br>
            <a:r>
              <a:rPr lang="es-ES_tradnl" sz="3100" b="1" dirty="0" smtClean="0">
                <a:latin typeface="Tw Cen MT" charset="0"/>
                <a:ea typeface="Tw Cen MT" charset="0"/>
                <a:cs typeface="Tw Cen MT" charset="0"/>
              </a:rPr>
              <a:t/>
            </a:r>
            <a:br>
              <a:rPr lang="es-ES_tradnl" sz="3100" b="1" dirty="0" smtClean="0">
                <a:latin typeface="Tw Cen MT" charset="0"/>
                <a:ea typeface="Tw Cen MT" charset="0"/>
                <a:cs typeface="Tw Cen MT" charset="0"/>
              </a:rPr>
            </a:br>
            <a:r>
              <a:rPr lang="es-ES_tradnl" sz="2700" b="1" u="sng" dirty="0" smtClean="0">
                <a:latin typeface="Apple Braille" charset="0"/>
                <a:ea typeface="Apple Braille" charset="0"/>
                <a:cs typeface="Apple Braille" charset="0"/>
              </a:rPr>
              <a:t>LICENCIATURA EN ARQUITECTURA</a:t>
            </a:r>
            <a:r>
              <a:rPr lang="es-ES_tradnl" sz="3100" b="1" dirty="0" smtClean="0">
                <a:latin typeface="Apple Braille" charset="0"/>
                <a:ea typeface="Apple Braille" charset="0"/>
                <a:cs typeface="Apple Braille" charset="0"/>
              </a:rPr>
              <a:t/>
            </a:r>
            <a:br>
              <a:rPr lang="es-ES_tradnl" sz="3100" b="1" dirty="0" smtClean="0">
                <a:latin typeface="Apple Braille" charset="0"/>
                <a:ea typeface="Apple Braille" charset="0"/>
                <a:cs typeface="Apple Braille" charset="0"/>
              </a:rPr>
            </a:br>
            <a:r>
              <a:rPr lang="es-ES_tradnl" sz="2000" b="1" dirty="0" smtClean="0">
                <a:latin typeface="Apple Braille" charset="0"/>
                <a:ea typeface="Apple Braille" charset="0"/>
                <a:cs typeface="Apple Braille" charset="0"/>
              </a:rPr>
              <a:t>PROGRAMA DE ENSEÑANZA</a:t>
            </a:r>
            <a:br>
              <a:rPr lang="es-ES_tradnl" sz="2000" b="1" dirty="0" smtClean="0">
                <a:latin typeface="Apple Braille" charset="0"/>
                <a:ea typeface="Apple Braille" charset="0"/>
                <a:cs typeface="Apple Braille" charset="0"/>
              </a:rPr>
            </a:br>
            <a:r>
              <a:rPr lang="es-ES_tradnl" sz="2000" b="1" dirty="0" smtClean="0">
                <a:latin typeface="Apple Braille" charset="0"/>
                <a:ea typeface="Apple Braille" charset="0"/>
                <a:cs typeface="Apple Braille" charset="0"/>
              </a:rPr>
              <a:t>UNIDAD DE APRENDIZAJE</a:t>
            </a:r>
            <a:br>
              <a:rPr lang="es-ES_tradnl" sz="2000" b="1" dirty="0" smtClean="0">
                <a:latin typeface="Apple Braille" charset="0"/>
                <a:ea typeface="Apple Braille" charset="0"/>
                <a:cs typeface="Apple Braille" charset="0"/>
              </a:rPr>
            </a:br>
            <a:r>
              <a:rPr lang="es-ES_tradnl" sz="2000" b="1" dirty="0" smtClean="0">
                <a:latin typeface="Apple Braille" charset="0"/>
                <a:ea typeface="Apple Braille" charset="0"/>
                <a:cs typeface="Apple Braille" charset="0"/>
              </a:rPr>
              <a:t/>
            </a:r>
            <a:br>
              <a:rPr lang="es-ES_tradnl" sz="2000" b="1" dirty="0" smtClean="0">
                <a:latin typeface="Apple Braille" charset="0"/>
                <a:ea typeface="Apple Braille" charset="0"/>
                <a:cs typeface="Apple Braille" charset="0"/>
              </a:rPr>
            </a:br>
            <a:r>
              <a:rPr lang="es-ES_tradnl" sz="2200" b="1" u="sng" dirty="0" smtClean="0">
                <a:latin typeface="Apple Braille" charset="0"/>
                <a:ea typeface="Apple Braille" charset="0"/>
                <a:cs typeface="Apple Braille" charset="0"/>
              </a:rPr>
              <a:t>SENSIBILIZACION ESTETICA Y ARTISTICA</a:t>
            </a:r>
            <a:r>
              <a:rPr lang="es-ES_tradnl" sz="2000" b="1" dirty="0">
                <a:latin typeface="Apple Braille" charset="0"/>
                <a:ea typeface="Apple Braille" charset="0"/>
                <a:cs typeface="Apple Braille" charset="0"/>
              </a:rPr>
              <a:t/>
            </a:r>
            <a:br>
              <a:rPr lang="es-ES_tradnl" sz="2000" b="1" dirty="0">
                <a:latin typeface="Apple Braille" charset="0"/>
                <a:ea typeface="Apple Braille" charset="0"/>
                <a:cs typeface="Apple Braille" charset="0"/>
              </a:rPr>
            </a:br>
            <a:r>
              <a:rPr lang="es-ES_tradnl" sz="3100" b="1" dirty="0">
                <a:latin typeface="Tw Cen MT" charset="0"/>
                <a:ea typeface="Tw Cen MT" charset="0"/>
                <a:cs typeface="Tw Cen MT" charset="0"/>
              </a:rPr>
              <a:t/>
            </a:r>
            <a:br>
              <a:rPr lang="es-ES_tradnl" sz="3100" b="1" dirty="0">
                <a:latin typeface="Tw Cen MT" charset="0"/>
                <a:ea typeface="Tw Cen MT" charset="0"/>
                <a:cs typeface="Tw Cen MT" charset="0"/>
              </a:rPr>
            </a:br>
            <a:r>
              <a:rPr lang="es-ES_tradnl" sz="3100" b="1" dirty="0" smtClean="0">
                <a:latin typeface="Tw Cen MT" charset="0"/>
                <a:ea typeface="Tw Cen MT" charset="0"/>
                <a:cs typeface="Tw Cen MT" charset="0"/>
              </a:rPr>
              <a:t>“</a:t>
            </a:r>
            <a:r>
              <a:rPr lang="es-ES_tradnl" sz="2200" b="1" i="1" u="sng" dirty="0" smtClean="0">
                <a:latin typeface="Copperplate Gothic Bold" charset="0"/>
                <a:ea typeface="Copperplate Gothic Bold" charset="0"/>
                <a:cs typeface="Copperplate Gothic Bold" charset="0"/>
              </a:rPr>
              <a:t>Experiencias Sensoriales a </a:t>
            </a:r>
            <a:r>
              <a:rPr lang="es-ES_tradnl" sz="2200" b="1" i="1" u="sng" dirty="0" err="1" smtClean="0">
                <a:latin typeface="Copperplate Gothic Bold" charset="0"/>
                <a:ea typeface="Copperplate Gothic Bold" charset="0"/>
                <a:cs typeface="Copperplate Gothic Bold" charset="0"/>
              </a:rPr>
              <a:t>traves</a:t>
            </a:r>
            <a:r>
              <a:rPr lang="es-ES_tradnl" sz="2200" b="1" i="1" u="sng" dirty="0" smtClean="0">
                <a:latin typeface="Copperplate Gothic Bold" charset="0"/>
                <a:ea typeface="Copperplate Gothic Bold" charset="0"/>
                <a:cs typeface="Copperplate Gothic Bold" charset="0"/>
              </a:rPr>
              <a:t> de la </a:t>
            </a:r>
            <a:r>
              <a:rPr lang="es-ES_tradnl" sz="3100" b="1" i="1" u="sng" dirty="0" smtClean="0">
                <a:latin typeface="Copperplate Gothic Bold" charset="0"/>
                <a:ea typeface="Copperplate Gothic Bold" charset="0"/>
                <a:cs typeface="Copperplate Gothic Bold" charset="0"/>
              </a:rPr>
              <a:t>vista”</a:t>
            </a:r>
            <a:br>
              <a:rPr lang="es-ES_tradnl" sz="3100" b="1" i="1" u="sng" dirty="0" smtClean="0">
                <a:latin typeface="Copperplate Gothic Bold" charset="0"/>
                <a:ea typeface="Copperplate Gothic Bold" charset="0"/>
                <a:cs typeface="Copperplate Gothic Bold" charset="0"/>
              </a:rPr>
            </a:br>
            <a:r>
              <a:rPr lang="es-ES_tradnl" sz="3100" b="1" i="1" u="sng" dirty="0" smtClean="0">
                <a:latin typeface="Copperplate Gothic Bold" charset="0"/>
                <a:ea typeface="Copperplate Gothic Bold" charset="0"/>
                <a:cs typeface="Copperplate Gothic Bold" charset="0"/>
              </a:rPr>
              <a:t>PARTE 1</a:t>
            </a:r>
            <a:endParaRPr lang="es-ES_tradnl" sz="3100" b="1" i="1" u="sng" dirty="0">
              <a:latin typeface="Copperplate Gothic Bold" charset="0"/>
              <a:ea typeface="Copperplate Gothic Bold" charset="0"/>
              <a:cs typeface="Copperplate Gothic Bold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229100"/>
            <a:ext cx="9144000" cy="1783392"/>
          </a:xfrm>
        </p:spPr>
        <p:txBody>
          <a:bodyPr>
            <a:normAutofit/>
          </a:bodyPr>
          <a:lstStyle/>
          <a:p>
            <a:endParaRPr lang="es-ES_tradnl" b="1" dirty="0" smtClean="0"/>
          </a:p>
          <a:p>
            <a:pPr algn="r"/>
            <a:r>
              <a:rPr lang="es-ES_tradnl" sz="2300" b="1" dirty="0" smtClean="0"/>
              <a:t>M. EN A. NORA ISELA DIAZ TORRES</a:t>
            </a:r>
          </a:p>
          <a:p>
            <a:pPr algn="r"/>
            <a:endParaRPr lang="es-ES_tradnl" sz="2300" b="1" dirty="0" smtClean="0"/>
          </a:p>
          <a:p>
            <a:r>
              <a:rPr lang="es-ES_tradnl" sz="1800" b="1" dirty="0" smtClean="0"/>
              <a:t>PRIMER SEMESTRE                                                                                         PRIMAVERA 2016</a:t>
            </a:r>
            <a:endParaRPr lang="es-ES_tradnl" sz="1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" y="225426"/>
            <a:ext cx="1600200" cy="13462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9868" y="394109"/>
            <a:ext cx="1302507" cy="1302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99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27204">
        <p14:reveal/>
      </p:transition>
    </mc:Choice>
    <mc:Fallback xmlns="">
      <p:transition spd="slow" advTm="2720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588723"/>
            <a:ext cx="10515600" cy="5588240"/>
          </a:xfrm>
        </p:spPr>
        <p:txBody>
          <a:bodyPr>
            <a:normAutofit/>
          </a:bodyPr>
          <a:lstStyle/>
          <a:p>
            <a:pPr algn="just"/>
            <a:r>
              <a:rPr lang="es-ES_tradnl" sz="3600" dirty="0" smtClean="0"/>
              <a:t>Todo esto con el enorme potencial del cerebro humano.</a:t>
            </a:r>
          </a:p>
          <a:p>
            <a:pPr algn="just"/>
            <a:r>
              <a:rPr lang="es-ES_tradnl" sz="3600" dirty="0" smtClean="0"/>
              <a:t>El 70% de los nervios del cerebro sirven al sistema visual.</a:t>
            </a:r>
            <a:endParaRPr lang="es-ES_tradnl" sz="36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173" y="2795666"/>
            <a:ext cx="3107828" cy="310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5443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7953">
        <p15:prstTrans prst="drape"/>
      </p:transition>
    </mc:Choice>
    <mc:Fallback xmlns="">
      <p:transition spd="slow" advTm="2795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538619"/>
            <a:ext cx="5181600" cy="5638344"/>
          </a:xfrm>
        </p:spPr>
        <p:txBody>
          <a:bodyPr/>
          <a:lstStyle/>
          <a:p>
            <a:r>
              <a:rPr lang="es-ES_tradnl" sz="3600" dirty="0" smtClean="0"/>
              <a:t>Son los sensores de </a:t>
            </a:r>
            <a:r>
              <a:rPr lang="es-ES_tradnl" sz="3600" dirty="0" err="1" smtClean="0"/>
              <a:t>supervivencial</a:t>
            </a:r>
            <a:r>
              <a:rPr lang="es-ES_tradnl" sz="3600" dirty="0" smtClean="0"/>
              <a:t>.</a:t>
            </a:r>
          </a:p>
          <a:p>
            <a:endParaRPr lang="es-ES_tradnl" dirty="0" smtClean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6172200" y="538619"/>
            <a:ext cx="5181600" cy="5638344"/>
          </a:xfrm>
        </p:spPr>
        <p:txBody>
          <a:bodyPr/>
          <a:lstStyle/>
          <a:p>
            <a:r>
              <a:rPr lang="es-ES_tradnl" sz="3600" dirty="0"/>
              <a:t>El ojo pivota en diferentes direcciones.</a:t>
            </a:r>
          </a:p>
          <a:p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694" y="2318881"/>
            <a:ext cx="7116211" cy="362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26368"/>
      </p:ext>
    </p:extLst>
  </p:cSld>
  <p:clrMapOvr>
    <a:masterClrMapping/>
  </p:clrMapOvr>
  <p:transition spd="med" advTm="52890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463463"/>
            <a:ext cx="10515600" cy="5713500"/>
          </a:xfrm>
        </p:spPr>
        <p:txBody>
          <a:bodyPr>
            <a:normAutofit/>
          </a:bodyPr>
          <a:lstStyle/>
          <a:p>
            <a:r>
              <a:rPr lang="es-ES_tradnl" sz="3600" dirty="0" smtClean="0"/>
              <a:t>Podemos distinguir  22 Km de distancia la luz de una vela.</a:t>
            </a:r>
          </a:p>
          <a:p>
            <a:r>
              <a:rPr lang="es-ES_tradnl" sz="3600" dirty="0"/>
              <a:t>El poder de la </a:t>
            </a:r>
            <a:r>
              <a:rPr lang="es-ES_tradnl" sz="3600" dirty="0" err="1"/>
              <a:t>visi</a:t>
            </a:r>
            <a:r>
              <a:rPr lang="es-ES" sz="3600" dirty="0" err="1"/>
              <a:t>ón</a:t>
            </a:r>
            <a:r>
              <a:rPr lang="es-ES" sz="3600" dirty="0"/>
              <a:t> humana es el resultado de millones y millones de años.</a:t>
            </a:r>
          </a:p>
          <a:p>
            <a:r>
              <a:rPr lang="es-ES" sz="3600" dirty="0"/>
              <a:t>Nuestro sistema visual muestra mejor que ningún otro el perfecto funcionamiento de nuestro cuerpo.</a:t>
            </a:r>
            <a:endParaRPr lang="es-ES_tradnl" sz="3600" dirty="0"/>
          </a:p>
          <a:p>
            <a:endParaRPr lang="es-ES_tradnl" sz="3600" dirty="0"/>
          </a:p>
        </p:txBody>
      </p:sp>
    </p:spTree>
    <p:extLst>
      <p:ext uri="{BB962C8B-B14F-4D97-AF65-F5344CB8AC3E}">
        <p14:creationId xmlns:p14="http://schemas.microsoft.com/office/powerpoint/2010/main" val="1677810554"/>
      </p:ext>
    </p:extLst>
  </p:cSld>
  <p:clrMapOvr>
    <a:masterClrMapping/>
  </p:clrMapOvr>
  <p:transition spd="slow" advTm="6900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Las sensaciones visuales </a:t>
            </a:r>
            <a:r>
              <a:rPr lang="es-ES_tradnl" dirty="0" err="1" smtClean="0"/>
              <a:t>apartir</a:t>
            </a:r>
            <a:r>
              <a:rPr lang="es-ES_tradnl" dirty="0" smtClean="0"/>
              <a:t> de la forma</a:t>
            </a:r>
            <a:endParaRPr lang="es-ES_tradnl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5522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785">
        <p15:prstTrans prst="pageCurlDouble"/>
      </p:transition>
    </mc:Choice>
    <mc:Fallback xmlns="">
      <p:transition spd="slow" advTm="478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526273"/>
            <a:ext cx="9601200" cy="5341127"/>
          </a:xfrm>
        </p:spPr>
        <p:txBody>
          <a:bodyPr>
            <a:normAutofit/>
          </a:bodyPr>
          <a:lstStyle/>
          <a:p>
            <a:r>
              <a:rPr lang="es-ES_tradnl" sz="3200" b="1" dirty="0" smtClean="0">
                <a:solidFill>
                  <a:srgbClr val="0070C0"/>
                </a:solidFill>
              </a:rPr>
              <a:t>Las formas son elementos de las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im</a:t>
            </a:r>
            <a:r>
              <a:rPr lang="es-ES" sz="3200" b="1" dirty="0" err="1" smtClean="0">
                <a:solidFill>
                  <a:srgbClr val="0070C0"/>
                </a:solidFill>
              </a:rPr>
              <a:t>ágenes</a:t>
            </a:r>
            <a:r>
              <a:rPr lang="es-ES" sz="3200" b="1" dirty="0" smtClean="0">
                <a:solidFill>
                  <a:srgbClr val="0070C0"/>
                </a:solidFill>
              </a:rPr>
              <a:t> que saltan a la vista</a:t>
            </a:r>
            <a:r>
              <a:rPr lang="es-ES" sz="3200" dirty="0" smtClean="0"/>
              <a:t>, que nos llaman la atención por algún motivo como su color, textura, iluminación…., que tienen algún significado que reconocemos.</a:t>
            </a:r>
          </a:p>
          <a:p>
            <a:r>
              <a:rPr lang="es-ES_tradnl" sz="3200" dirty="0" err="1" smtClean="0"/>
              <a:t>Chilehaus</a:t>
            </a:r>
            <a:r>
              <a:rPr lang="es-ES_tradnl" sz="3200" dirty="0" smtClean="0"/>
              <a:t> “La casa de Chile”, Fritz H</a:t>
            </a:r>
            <a:r>
              <a:rPr lang="es-ES" sz="3200" dirty="0" err="1" smtClean="0"/>
              <a:t>öger</a:t>
            </a:r>
            <a:r>
              <a:rPr lang="es-ES" sz="3200" dirty="0" smtClean="0"/>
              <a:t>. 1922 y 1923</a:t>
            </a:r>
            <a:endParaRPr lang="es-ES_tradnl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9960" y="3157641"/>
            <a:ext cx="5242118" cy="343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701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5505">
        <p15:prstTrans prst="fracture"/>
      </p:transition>
    </mc:Choice>
    <mc:Fallback xmlns="">
      <p:transition spd="slow" advTm="3550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Relaci</a:t>
            </a:r>
            <a:r>
              <a:rPr lang="es-ES" dirty="0" err="1" smtClean="0"/>
              <a:t>ón</a:t>
            </a:r>
            <a:r>
              <a:rPr lang="es-ES" dirty="0" smtClean="0"/>
              <a:t> entre las formas y el entorno</a:t>
            </a:r>
            <a:endParaRPr lang="es-ES_tradnl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1371600" y="1598555"/>
            <a:ext cx="9601200" cy="489434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_tradnl" sz="3400" dirty="0" smtClean="0"/>
              <a:t>Las formas se relacionan </a:t>
            </a:r>
            <a:r>
              <a:rPr lang="es-ES_tradnl" sz="3400" u="sng" dirty="0" smtClean="0"/>
              <a:t>entre s</a:t>
            </a:r>
            <a:r>
              <a:rPr lang="es-ES" sz="3400" u="sng" dirty="0" smtClean="0"/>
              <a:t>í </a:t>
            </a:r>
            <a:r>
              <a:rPr lang="es-ES" sz="3400" dirty="0" smtClean="0"/>
              <a:t>por: </a:t>
            </a:r>
          </a:p>
          <a:p>
            <a:pPr algn="ctr"/>
            <a:r>
              <a:rPr lang="es-ES" sz="3400" dirty="0"/>
              <a:t>P</a:t>
            </a:r>
            <a:r>
              <a:rPr lang="es-ES" sz="3400" dirty="0" smtClean="0"/>
              <a:t>roximidad</a:t>
            </a:r>
          </a:p>
          <a:p>
            <a:pPr algn="ctr"/>
            <a:r>
              <a:rPr lang="es-ES" sz="3400" dirty="0" smtClean="0"/>
              <a:t>Semejanza</a:t>
            </a:r>
          </a:p>
          <a:p>
            <a:pPr algn="ctr"/>
            <a:r>
              <a:rPr lang="es-ES" sz="3400" dirty="0"/>
              <a:t>C</a:t>
            </a:r>
            <a:r>
              <a:rPr lang="es-ES" sz="3400" dirty="0" smtClean="0"/>
              <a:t>ontinuidad</a:t>
            </a:r>
          </a:p>
          <a:p>
            <a:pPr marL="0" indent="0">
              <a:buNone/>
            </a:pPr>
            <a:r>
              <a:rPr lang="es-ES" sz="3400" dirty="0" smtClean="0"/>
              <a:t>2. Las formas se relacionan </a:t>
            </a:r>
            <a:r>
              <a:rPr lang="es-ES" sz="3400" u="sng" dirty="0" smtClean="0"/>
              <a:t>con su entorno </a:t>
            </a:r>
            <a:r>
              <a:rPr lang="es-ES" sz="3400" dirty="0" smtClean="0"/>
              <a:t>por:</a:t>
            </a:r>
          </a:p>
          <a:p>
            <a:pPr algn="ctr"/>
            <a:r>
              <a:rPr lang="es-ES" sz="3400" dirty="0" smtClean="0"/>
              <a:t>Unidad</a:t>
            </a:r>
          </a:p>
          <a:p>
            <a:pPr algn="ctr"/>
            <a:r>
              <a:rPr lang="es-ES" sz="3400" dirty="0" smtClean="0"/>
              <a:t>Contraste</a:t>
            </a:r>
          </a:p>
          <a:p>
            <a:pPr algn="ctr"/>
            <a:r>
              <a:rPr lang="es-ES" sz="3400" dirty="0" smtClean="0"/>
              <a:t>Homogeneidad</a:t>
            </a:r>
          </a:p>
          <a:p>
            <a:pPr algn="ctr"/>
            <a:endParaRPr lang="es-ES_tradnl" sz="3400" dirty="0"/>
          </a:p>
        </p:txBody>
      </p:sp>
    </p:spTree>
    <p:extLst>
      <p:ext uri="{BB962C8B-B14F-4D97-AF65-F5344CB8AC3E}">
        <p14:creationId xmlns:p14="http://schemas.microsoft.com/office/powerpoint/2010/main" val="817662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7274">
        <p15:prstTrans prst="fallOver"/>
      </p:transition>
    </mc:Choice>
    <mc:Fallback xmlns="">
      <p:transition spd="slow" advTm="5727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1282791"/>
            <a:ext cx="9601200" cy="458460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3600" b="1" dirty="0" err="1" smtClean="0"/>
              <a:t>Prop</a:t>
            </a:r>
            <a:r>
              <a:rPr lang="es-ES" sz="3600" b="1" dirty="0" err="1" smtClean="0"/>
              <a:t>ó</a:t>
            </a:r>
            <a:r>
              <a:rPr lang="es-ES_tradnl" sz="3600" b="1" dirty="0" smtClean="0"/>
              <a:t>sito de la materia: </a:t>
            </a:r>
            <a:r>
              <a:rPr lang="es-ES_tradnl" sz="3600" dirty="0" smtClean="0"/>
              <a:t>Conocer, apreciar los diferentes campos </a:t>
            </a:r>
            <a:r>
              <a:rPr lang="es-ES_tradnl" sz="3600" dirty="0" err="1" smtClean="0"/>
              <a:t>est</a:t>
            </a:r>
            <a:r>
              <a:rPr lang="es-ES" sz="3600" dirty="0" smtClean="0"/>
              <a:t>éticos y los elementos que lo integran para proponer, crear y expresar la percepción del mundo que lo rodea, por medio de objetos arquitectónicos.</a:t>
            </a:r>
            <a:endParaRPr lang="es-ES_tradnl" sz="3600" b="1" dirty="0" smtClean="0"/>
          </a:p>
          <a:p>
            <a:pPr marL="0" indent="0" algn="just">
              <a:buNone/>
            </a:pPr>
            <a:r>
              <a:rPr lang="es-ES_tradnl" sz="3600" b="1" dirty="0" smtClean="0"/>
              <a:t>Objetivo</a:t>
            </a:r>
            <a:r>
              <a:rPr lang="es-ES_tradnl" sz="3600" b="1" dirty="0"/>
              <a:t> </a:t>
            </a:r>
            <a:r>
              <a:rPr lang="es-ES_tradnl" sz="3600" b="1" dirty="0" smtClean="0"/>
              <a:t>del tema:</a:t>
            </a:r>
          </a:p>
          <a:p>
            <a:pPr marL="0" indent="0" algn="just">
              <a:buNone/>
            </a:pPr>
            <a:r>
              <a:rPr lang="es-ES_tradnl" sz="3600" dirty="0" smtClean="0"/>
              <a:t>El alumno reconocer</a:t>
            </a:r>
            <a:r>
              <a:rPr lang="es-ES" sz="3600" dirty="0" smtClean="0"/>
              <a:t>á colores, formas, texturas y dimensiones.</a:t>
            </a:r>
            <a:endParaRPr lang="es-ES_tradnl" sz="3600" dirty="0"/>
          </a:p>
        </p:txBody>
      </p:sp>
    </p:spTree>
    <p:extLst>
      <p:ext uri="{BB962C8B-B14F-4D97-AF65-F5344CB8AC3E}">
        <p14:creationId xmlns:p14="http://schemas.microsoft.com/office/powerpoint/2010/main" val="76074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7962">
        <p:circle/>
      </p:transition>
    </mc:Choice>
    <mc:Fallback xmlns="">
      <p:transition spd="slow" advTm="27962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El sentido de la vista</a:t>
            </a:r>
            <a:endParaRPr lang="es-ES_tradn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56869837"/>
      </p:ext>
    </p:extLst>
  </p:cSld>
  <p:clrMapOvr>
    <a:masterClrMapping/>
  </p:clrMapOvr>
  <p:transition spd="slow" advTm="1084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El </a:t>
            </a:r>
            <a:r>
              <a:rPr lang="es-ES" dirty="0" smtClean="0"/>
              <a:t>órgano del </a:t>
            </a:r>
            <a:r>
              <a:rPr lang="es-ES_tradnl" dirty="0" smtClean="0"/>
              <a:t>sentido de la Vista, </a:t>
            </a:r>
            <a:br>
              <a:rPr lang="es-ES_tradnl" dirty="0" smtClean="0"/>
            </a:br>
            <a:r>
              <a:rPr lang="es-ES_tradnl" dirty="0" smtClean="0"/>
              <a:t>                                                  </a:t>
            </a:r>
            <a:r>
              <a:rPr lang="es-ES_tradnl" dirty="0" smtClean="0">
                <a:solidFill>
                  <a:srgbClr val="FF0000"/>
                </a:solidFill>
                <a:latin typeface="Bauhaus 93" charset="0"/>
                <a:ea typeface="Bauhaus 93" charset="0"/>
                <a:cs typeface="Bauhaus 93" charset="0"/>
              </a:rPr>
              <a:t>“</a:t>
            </a:r>
            <a:r>
              <a:rPr lang="es-ES_tradnl" b="1" dirty="0" smtClean="0">
                <a:solidFill>
                  <a:srgbClr val="FF0000"/>
                </a:solidFill>
                <a:latin typeface="Bauhaus 93" charset="0"/>
                <a:ea typeface="Bauhaus 93" charset="0"/>
                <a:cs typeface="Bauhaus 93" charset="0"/>
              </a:rPr>
              <a:t>EL OJO”</a:t>
            </a:r>
            <a:endParaRPr lang="es-ES_tradnl" b="1" dirty="0">
              <a:solidFill>
                <a:srgbClr val="FF0000"/>
              </a:solidFill>
              <a:latin typeface="Bauhaus 93" charset="0"/>
              <a:ea typeface="Bauhaus 93" charset="0"/>
              <a:cs typeface="Bauhaus 93" charset="0"/>
            </a:endParaRPr>
          </a:p>
        </p:txBody>
      </p:sp>
      <p:pic>
        <p:nvPicPr>
          <p:cNvPr id="11" name="Marcador de contenido 10">
            <a:hlinkClick r:id="" action="ppaction://hlinkshowjump?jump=lastslideviewed"/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418739" y="1782786"/>
            <a:ext cx="6128350" cy="4033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7547089" y="2234905"/>
            <a:ext cx="4447786" cy="3581401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endParaRPr lang="es-ES" dirty="0" smtClean="0"/>
          </a:p>
          <a:p>
            <a:pPr marL="0" indent="0" algn="just">
              <a:buNone/>
            </a:pPr>
            <a:r>
              <a:rPr lang="es-ES" sz="3200" dirty="0" smtClean="0"/>
              <a:t>Los </a:t>
            </a:r>
            <a:r>
              <a:rPr lang="es-ES" sz="3200" b="1" dirty="0" smtClean="0">
                <a:solidFill>
                  <a:srgbClr val="FF0000"/>
                </a:solidFill>
              </a:rPr>
              <a:t>dos glóbulos oculares</a:t>
            </a:r>
            <a:r>
              <a:rPr lang="es-ES" sz="3200" dirty="0" smtClean="0"/>
              <a:t>, albergados dentro de unas cavidades óseas </a:t>
            </a:r>
            <a:r>
              <a:rPr lang="es-ES" sz="3200" b="1" dirty="0" smtClean="0">
                <a:solidFill>
                  <a:srgbClr val="FF0000"/>
                </a:solidFill>
              </a:rPr>
              <a:t>llamadas órbitas</a:t>
            </a:r>
            <a:r>
              <a:rPr lang="es-ES" sz="3200" b="1" dirty="0" smtClean="0">
                <a:solidFill>
                  <a:srgbClr val="0070C0"/>
                </a:solidFill>
              </a:rPr>
              <a:t> </a:t>
            </a:r>
            <a:r>
              <a:rPr lang="es-ES" sz="3200" dirty="0" smtClean="0"/>
              <a:t>y protegidos por fuera gracias a los parpados, cejas y una película de lagrimas, </a:t>
            </a:r>
            <a:r>
              <a:rPr lang="es-ES" sz="3200" b="1" dirty="0" smtClean="0">
                <a:solidFill>
                  <a:srgbClr val="FF0000"/>
                </a:solidFill>
              </a:rPr>
              <a:t>conectados al cerebro a través de los nervios ópticos.</a:t>
            </a:r>
            <a:endParaRPr lang="es-ES" sz="3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ES_tradnl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9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92"/>
    </mc:Choice>
    <mc:Fallback xmlns="">
      <p:transition spd="slow" advTm="385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Caracter</a:t>
            </a:r>
            <a:r>
              <a:rPr lang="es-ES" dirty="0" err="1" smtClean="0"/>
              <a:t>ísticas</a:t>
            </a:r>
            <a:r>
              <a:rPr lang="es-ES" dirty="0" smtClean="0"/>
              <a:t> de la vista</a:t>
            </a:r>
            <a:endParaRPr lang="es-ES_tradnl" dirty="0"/>
          </a:p>
        </p:txBody>
      </p:sp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22942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1850">
        <p15:prstTrans prst="curtains"/>
      </p:transition>
    </mc:Choice>
    <mc:Fallback xmlns="">
      <p:transition spd="slow" advTm="185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365125"/>
            <a:ext cx="5181600" cy="5811838"/>
          </a:xfrm>
        </p:spPr>
        <p:txBody>
          <a:bodyPr/>
          <a:lstStyle/>
          <a:p>
            <a:r>
              <a:rPr lang="es-ES_tradnl" sz="3600" dirty="0" smtClean="0"/>
              <a:t>El ojo humano tiene la capacidad de ver hasta 10 millones de colores.</a:t>
            </a:r>
          </a:p>
          <a:p>
            <a:endParaRPr lang="es-ES_tradnl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6172200" y="1039660"/>
            <a:ext cx="5181600" cy="5137303"/>
          </a:xfrm>
        </p:spPr>
        <p:txBody>
          <a:bodyPr/>
          <a:lstStyle/>
          <a:p>
            <a:r>
              <a:rPr lang="es-ES_tradnl" dirty="0"/>
              <a:t>COLORES  (CONOS)</a:t>
            </a:r>
          </a:p>
          <a:p>
            <a:r>
              <a:rPr lang="es-ES_tradnl" dirty="0"/>
              <a:t>LUZ (BASTONES),  capacidad de observar en la obscuridad. Nuestros ojos se adecuan de inmediato.</a:t>
            </a:r>
          </a:p>
          <a:p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736606"/>
            <a:ext cx="9315243" cy="334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723878"/>
      </p:ext>
    </p:extLst>
  </p:cSld>
  <p:clrMapOvr>
    <a:masterClrMapping/>
  </p:clrMapOvr>
  <p:transition spd="slow" advTm="35296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526093"/>
            <a:ext cx="10515600" cy="5650870"/>
          </a:xfrm>
        </p:spPr>
        <p:txBody>
          <a:bodyPr/>
          <a:lstStyle/>
          <a:p>
            <a:r>
              <a:rPr lang="es-ES_tradnl" sz="3600" dirty="0"/>
              <a:t>La naturaleza crea el diseño los ojos para que “el ser humano pueda usarlo todo</a:t>
            </a:r>
            <a:r>
              <a:rPr lang="es-ES_tradnl" sz="3600" dirty="0" smtClean="0"/>
              <a:t>”.</a:t>
            </a:r>
            <a:endParaRPr lang="es-ES_tradnl" sz="3600" dirty="0" smtClean="0"/>
          </a:p>
          <a:p>
            <a:r>
              <a:rPr lang="es-ES_tradnl" sz="3600" dirty="0" smtClean="0"/>
              <a:t>Puede </a:t>
            </a:r>
            <a:r>
              <a:rPr lang="es-ES_tradnl" sz="3600" dirty="0" smtClean="0"/>
              <a:t>cambiar el foco del infinito a cent</a:t>
            </a:r>
            <a:r>
              <a:rPr lang="es-ES" sz="3600" dirty="0" err="1" smtClean="0"/>
              <a:t>ímetros</a:t>
            </a:r>
            <a:r>
              <a:rPr lang="es-ES" sz="3600" dirty="0" smtClean="0"/>
              <a:t> en segundos.</a:t>
            </a:r>
          </a:p>
          <a:p>
            <a:endParaRPr lang="es-ES_tradnl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614" y="2978639"/>
            <a:ext cx="5973048" cy="335803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7609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805"/>
    </mc:Choice>
    <mc:Fallback xmlns="">
      <p:transition spd="slow" advTm="378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576197"/>
            <a:ext cx="10515600" cy="5600766"/>
          </a:xfrm>
        </p:spPr>
        <p:txBody>
          <a:bodyPr>
            <a:normAutofit/>
          </a:bodyPr>
          <a:lstStyle/>
          <a:p>
            <a:r>
              <a:rPr lang="es-ES_tradnl" sz="3600" dirty="0" smtClean="0"/>
              <a:t>Distinguir detalles en la brillante luz del sol.</a:t>
            </a:r>
            <a:endParaRPr lang="es-ES_tradnl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0119" y="1845209"/>
            <a:ext cx="7440826" cy="41668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0442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9351">
        <p14:flash/>
      </p:transition>
    </mc:Choice>
    <mc:Fallback xmlns="">
      <p:transition spd="slow" advTm="93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76613"/>
            <a:ext cx="10515600" cy="5400349"/>
          </a:xfrm>
        </p:spPr>
        <p:txBody>
          <a:bodyPr>
            <a:normAutofit/>
          </a:bodyPr>
          <a:lstStyle/>
          <a:p>
            <a:r>
              <a:rPr lang="es-ES_tradnl" sz="3600" dirty="0" smtClean="0"/>
              <a:t>Nuestros ojos alcanzan una vis</a:t>
            </a:r>
            <a:r>
              <a:rPr lang="es-ES" sz="3600" dirty="0" err="1" smtClean="0"/>
              <a:t>ón</a:t>
            </a:r>
            <a:r>
              <a:rPr lang="es-ES" sz="3600" dirty="0" smtClean="0"/>
              <a:t> panorámica de casi 180º</a:t>
            </a:r>
            <a:endParaRPr lang="es-ES_tradnl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34" y="2091683"/>
            <a:ext cx="11878132" cy="368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510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1786">
        <p15:prstTrans prst="fallOver"/>
      </p:transition>
    </mc:Choice>
    <mc:Fallback xmlns="">
      <p:transition spd="slow" advTm="217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8|5.1|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"/>
</p:tagLst>
</file>

<file path=ppt/theme/theme1.xml><?xml version="1.0" encoding="utf-8"?>
<a:theme xmlns:a="http://schemas.openxmlformats.org/drawingml/2006/main" name="Recortar">
  <a:themeElements>
    <a:clrScheme name="Recortar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Recortar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Recorta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1225</TotalTime>
  <Words>384</Words>
  <Application>Microsoft Macintosh PowerPoint</Application>
  <PresentationFormat>Panorámica</PresentationFormat>
  <Paragraphs>40</Paragraphs>
  <Slides>15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Apple Braille</vt:lpstr>
      <vt:lpstr>Bauhaus 93</vt:lpstr>
      <vt:lpstr>Calibri</vt:lpstr>
      <vt:lpstr>Copperplate Gothic Bold</vt:lpstr>
      <vt:lpstr>Franklin Gothic Book</vt:lpstr>
      <vt:lpstr>Tw Cen MT</vt:lpstr>
      <vt:lpstr>Recortar</vt:lpstr>
      <vt:lpstr> UNIVERSIDAD AUTONOMA DEL ESTADO DE MEXICO FACULTAD DE ARQUITECTURA Y DISEÑO  LICENCIATURA EN ARQUITECTURA PROGRAMA DE ENSEÑANZA UNIDAD DE APRENDIZAJE  SENSIBILIZACION ESTETICA Y ARTISTICA  “Experiencias Sensoriales a traves de la vista” PARTE 1</vt:lpstr>
      <vt:lpstr>Presentación de PowerPoint</vt:lpstr>
      <vt:lpstr>El sentido de la vista</vt:lpstr>
      <vt:lpstr>El órgano del sentido de la Vista,                                                    “EL OJO”</vt:lpstr>
      <vt:lpstr>Características de la vista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Las sensaciones visuales apartir de la forma</vt:lpstr>
      <vt:lpstr>Presentación de PowerPoint</vt:lpstr>
      <vt:lpstr>Relación entre las formas y el entorno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 de Microsoft Office</cp:lastModifiedBy>
  <cp:revision>103</cp:revision>
  <dcterms:created xsi:type="dcterms:W3CDTF">2016-04-05T14:25:05Z</dcterms:created>
  <dcterms:modified xsi:type="dcterms:W3CDTF">2016-10-10T14:33:33Z</dcterms:modified>
</cp:coreProperties>
</file>