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sldIdLst>
    <p:sldId id="256" r:id="rId2"/>
    <p:sldId id="290" r:id="rId3"/>
    <p:sldId id="291" r:id="rId4"/>
    <p:sldId id="293" r:id="rId5"/>
    <p:sldId id="257" r:id="rId6"/>
    <p:sldId id="262" r:id="rId7"/>
    <p:sldId id="260" r:id="rId8"/>
    <p:sldId id="261" r:id="rId9"/>
    <p:sldId id="259" r:id="rId10"/>
    <p:sldId id="263" r:id="rId11"/>
    <p:sldId id="265" r:id="rId12"/>
    <p:sldId id="264" r:id="rId13"/>
    <p:sldId id="267" r:id="rId14"/>
    <p:sldId id="266" r:id="rId15"/>
    <p:sldId id="273" r:id="rId16"/>
    <p:sldId id="272" r:id="rId17"/>
    <p:sldId id="274" r:id="rId18"/>
    <p:sldId id="270" r:id="rId19"/>
    <p:sldId id="275" r:id="rId20"/>
    <p:sldId id="271" r:id="rId21"/>
    <p:sldId id="276" r:id="rId22"/>
    <p:sldId id="277" r:id="rId23"/>
    <p:sldId id="278" r:id="rId24"/>
    <p:sldId id="280" r:id="rId25"/>
    <p:sldId id="279" r:id="rId26"/>
    <p:sldId id="281" r:id="rId27"/>
    <p:sldId id="282" r:id="rId28"/>
    <p:sldId id="283" r:id="rId29"/>
    <p:sldId id="284" r:id="rId30"/>
    <p:sldId id="285" r:id="rId31"/>
    <p:sldId id="286" r:id="rId32"/>
    <p:sldId id="287" r:id="rId33"/>
    <p:sldId id="288" r:id="rId34"/>
    <p:sldId id="289" r:id="rId35"/>
    <p:sldId id="292"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800080"/>
    <a:srgbClr val="FF3300"/>
    <a:srgbClr val="FF9900"/>
    <a:srgbClr val="009900"/>
    <a:srgbClr val="666633"/>
    <a:srgbClr val="FF3399"/>
    <a:srgbClr val="00CC66"/>
    <a:srgbClr val="009999"/>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0" autoAdjust="0"/>
    <p:restoredTop sz="94660"/>
  </p:normalViewPr>
  <p:slideViewPr>
    <p:cSldViewPr>
      <p:cViewPr>
        <p:scale>
          <a:sx n="76" d="100"/>
          <a:sy n="76" d="100"/>
        </p:scale>
        <p:origin x="-120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C92D50-AAE3-4F80-91AF-BBAA3AD1F7CC}" type="slidenum">
              <a:rPr lang="es-MX" smtClean="0"/>
              <a:t>‹Nº›</a:t>
            </a:fld>
            <a:endParaRPr lang="es-MX"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C92D50-AAE3-4F80-91AF-BBAA3AD1F7CC}" type="slidenum">
              <a:rPr lang="es-MX" smtClean="0"/>
              <a:t>‹Nº›</a:t>
            </a:fld>
            <a:endParaRPr lang="es-MX" dirty="0"/>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C92D50-AAE3-4F80-91AF-BBAA3AD1F7CC}" type="slidenum">
              <a:rPr lang="es-MX" smtClean="0"/>
              <a:t>‹Nº›</a:t>
            </a:fld>
            <a:endParaRPr lang="es-MX" dirty="0"/>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76C92D50-AAE3-4F80-91AF-BBAA3AD1F7CC}"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C92D50-AAE3-4F80-91AF-BBAA3AD1F7CC}" type="slidenum">
              <a:rPr lang="es-MX" smtClean="0"/>
              <a:t>‹Nº›</a:t>
            </a:fld>
            <a:endParaRPr lang="es-MX"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013D35D-ACF9-4C50-A779-44F0FB89B1CB}" type="datetimeFigureOut">
              <a:rPr lang="es-MX" smtClean="0"/>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6C92D50-AAE3-4F80-91AF-BBAA3AD1F7CC}" type="slidenum">
              <a:rPr lang="es-MX" smtClean="0"/>
              <a:t>‹Nº›</a:t>
            </a:fld>
            <a:endParaRPr lang="es-MX"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013D35D-ACF9-4C50-A779-44F0FB89B1CB}" type="datetimeFigureOut">
              <a:rPr lang="es-MX" smtClean="0"/>
              <a:t>11/10/2016</a:t>
            </a:fld>
            <a:endParaRPr lang="es-MX"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6C92D50-AAE3-4F80-91AF-BBAA3AD1F7CC}" type="slidenum">
              <a:rPr lang="es-MX" smtClean="0"/>
              <a:t>‹Nº›</a:t>
            </a:fld>
            <a:endParaRPr lang="es-MX"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https://es.wikipedia.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7000">
              <a:srgbClr val="99CCFF"/>
            </a:gs>
            <a:gs pos="45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6021288"/>
            <a:ext cx="7772400" cy="531490"/>
          </a:xfrm>
          <a:noFill/>
        </p:spPr>
        <p:txBody>
          <a:bodyPr>
            <a:noAutofit/>
          </a:bodyPr>
          <a:lstStyle/>
          <a:p>
            <a:r>
              <a:rPr lang="es-MX" sz="2400" dirty="0" smtClean="0">
                <a:solidFill>
                  <a:srgbClr val="002060"/>
                </a:solidFill>
              </a:rPr>
              <a:t>UNIVERSIDAD AUTÓNOMA DEL ESTADO DE MÉXICO </a:t>
            </a:r>
            <a:br>
              <a:rPr lang="es-MX" sz="2400" dirty="0" smtClean="0">
                <a:solidFill>
                  <a:srgbClr val="002060"/>
                </a:solidFill>
              </a:rPr>
            </a:br>
            <a:r>
              <a:rPr lang="es-MX" sz="2400" dirty="0" smtClean="0">
                <a:solidFill>
                  <a:srgbClr val="002060"/>
                </a:solidFill>
              </a:rPr>
              <a:t>SECRETARIA DE DOCENCIA</a:t>
            </a:r>
            <a:br>
              <a:rPr lang="es-MX" sz="2400" dirty="0" smtClean="0">
                <a:solidFill>
                  <a:srgbClr val="002060"/>
                </a:solidFill>
              </a:rPr>
            </a:br>
            <a:r>
              <a:rPr lang="es-MX" sz="2400" dirty="0" smtClean="0">
                <a:solidFill>
                  <a:srgbClr val="002060"/>
                </a:solidFill>
              </a:rPr>
              <a:t>DIRECCIÓN DE ESTUDIOS DE NIVEL MEDIO SUPERIOR</a:t>
            </a:r>
            <a:br>
              <a:rPr lang="es-MX" sz="2400" dirty="0" smtClean="0">
                <a:solidFill>
                  <a:srgbClr val="002060"/>
                </a:solidFill>
              </a:rPr>
            </a:br>
            <a:r>
              <a:rPr lang="es-MX" sz="2400" dirty="0" smtClean="0">
                <a:solidFill>
                  <a:srgbClr val="002060"/>
                </a:solidFill>
              </a:rPr>
              <a:t>PLANTEL «LIC.  ADOLFO LÓPEZ MATEOS» DE LA ESCUELA PREPARATORIA</a:t>
            </a:r>
            <a:r>
              <a:rPr lang="es-MX" sz="2400" dirty="0">
                <a:solidFill>
                  <a:srgbClr val="002060"/>
                </a:solidFill>
              </a:rPr>
              <a:t/>
            </a:r>
            <a:br>
              <a:rPr lang="es-MX" sz="2400" dirty="0">
                <a:solidFill>
                  <a:srgbClr val="002060"/>
                </a:solidFill>
              </a:rPr>
            </a:br>
            <a:r>
              <a:rPr lang="es-MX" sz="2400" dirty="0">
                <a:solidFill>
                  <a:srgbClr val="002060"/>
                </a:solidFill>
              </a:rPr>
              <a:t> </a:t>
            </a:r>
            <a:br>
              <a:rPr lang="es-MX" sz="2400" dirty="0">
                <a:solidFill>
                  <a:srgbClr val="002060"/>
                </a:solidFill>
              </a:rPr>
            </a:br>
            <a:r>
              <a:rPr lang="es-MX" sz="2400" dirty="0">
                <a:solidFill>
                  <a:srgbClr val="002060"/>
                </a:solidFill>
              </a:rPr>
              <a:t>Programa de la </a:t>
            </a:r>
            <a:r>
              <a:rPr lang="es-MX" sz="2400" dirty="0" smtClean="0">
                <a:solidFill>
                  <a:srgbClr val="002060"/>
                </a:solidFill>
              </a:rPr>
              <a:t>Asignatura </a:t>
            </a:r>
            <a:r>
              <a:rPr lang="es-MX" sz="2400" dirty="0">
                <a:solidFill>
                  <a:srgbClr val="002060"/>
                </a:solidFill>
              </a:rPr>
              <a:t>de </a:t>
            </a:r>
            <a:r>
              <a:rPr lang="es-MX" sz="2400" dirty="0" smtClean="0">
                <a:solidFill>
                  <a:srgbClr val="002060"/>
                </a:solidFill>
              </a:rPr>
              <a:t>Inglés </a:t>
            </a:r>
            <a:r>
              <a:rPr lang="es-MX" sz="2400" dirty="0">
                <a:solidFill>
                  <a:srgbClr val="002060"/>
                </a:solidFill>
              </a:rPr>
              <a:t>1 de </a:t>
            </a:r>
            <a:r>
              <a:rPr lang="es-MX" sz="2400" dirty="0" smtClean="0">
                <a:solidFill>
                  <a:srgbClr val="002060"/>
                </a:solidFill>
              </a:rPr>
              <a:t>Segundo Semestre</a:t>
            </a:r>
            <a:r>
              <a:rPr lang="es-MX" sz="2400" dirty="0">
                <a:solidFill>
                  <a:srgbClr val="002060"/>
                </a:solidFill>
              </a:rPr>
              <a:t/>
            </a:r>
            <a:br>
              <a:rPr lang="es-MX" sz="2400" dirty="0">
                <a:solidFill>
                  <a:srgbClr val="002060"/>
                </a:solidFill>
              </a:rPr>
            </a:br>
            <a:r>
              <a:rPr lang="es-MX" sz="2400" dirty="0">
                <a:solidFill>
                  <a:srgbClr val="002060"/>
                </a:solidFill>
              </a:rPr>
              <a:t/>
            </a:r>
            <a:br>
              <a:rPr lang="es-MX" sz="2400" dirty="0">
                <a:solidFill>
                  <a:srgbClr val="002060"/>
                </a:solidFill>
              </a:rPr>
            </a:br>
            <a:r>
              <a:rPr lang="es-MX" sz="2400" dirty="0" err="1" smtClean="0">
                <a:solidFill>
                  <a:srgbClr val="002060"/>
                </a:solidFill>
                <a:latin typeface="Arial Black" pitchFamily="34" charset="0"/>
              </a:rPr>
              <a:t>Parts</a:t>
            </a:r>
            <a:r>
              <a:rPr lang="es-MX" sz="2400" dirty="0" smtClean="0">
                <a:solidFill>
                  <a:srgbClr val="002060"/>
                </a:solidFill>
                <a:latin typeface="Arial Black" pitchFamily="34" charset="0"/>
              </a:rPr>
              <a:t> of </a:t>
            </a:r>
            <a:r>
              <a:rPr lang="es-MX" sz="2400" dirty="0" err="1" smtClean="0">
                <a:solidFill>
                  <a:srgbClr val="002060"/>
                </a:solidFill>
                <a:latin typeface="Arial Black" pitchFamily="34" charset="0"/>
              </a:rPr>
              <a:t>the</a:t>
            </a:r>
            <a:r>
              <a:rPr lang="es-MX" sz="2400" dirty="0" smtClean="0">
                <a:solidFill>
                  <a:srgbClr val="002060"/>
                </a:solidFill>
                <a:latin typeface="Arial Black" pitchFamily="34" charset="0"/>
              </a:rPr>
              <a:t> </a:t>
            </a:r>
            <a:r>
              <a:rPr lang="es-MX" sz="2400" dirty="0" err="1" smtClean="0">
                <a:solidFill>
                  <a:srgbClr val="002060"/>
                </a:solidFill>
                <a:latin typeface="Arial Black" pitchFamily="34" charset="0"/>
              </a:rPr>
              <a:t>House</a:t>
            </a:r>
            <a:r>
              <a:rPr lang="es-MX" sz="2400" dirty="0">
                <a:solidFill>
                  <a:srgbClr val="002060"/>
                </a:solidFill>
              </a:rPr>
              <a:t/>
            </a:r>
            <a:br>
              <a:rPr lang="es-MX" sz="2400" dirty="0">
                <a:solidFill>
                  <a:srgbClr val="002060"/>
                </a:solidFill>
              </a:rPr>
            </a:br>
            <a:r>
              <a:rPr lang="es-MX" sz="2400" dirty="0">
                <a:solidFill>
                  <a:srgbClr val="002060"/>
                </a:solidFill>
              </a:rPr>
              <a:t/>
            </a:r>
            <a:br>
              <a:rPr lang="es-MX" sz="2400" dirty="0">
                <a:solidFill>
                  <a:srgbClr val="002060"/>
                </a:solidFill>
              </a:rPr>
            </a:br>
            <a:r>
              <a:rPr lang="es-MX" sz="2400" dirty="0">
                <a:solidFill>
                  <a:srgbClr val="002060"/>
                </a:solidFill>
              </a:rPr>
              <a:t>Elaborado por: </a:t>
            </a:r>
            <a:r>
              <a:rPr lang="es-MX" sz="2400" dirty="0" smtClean="0">
                <a:solidFill>
                  <a:srgbClr val="002060"/>
                </a:solidFill>
              </a:rPr>
              <a:t>L.L.I. </a:t>
            </a:r>
            <a:r>
              <a:rPr lang="es-MX" sz="2400" dirty="0" err="1" smtClean="0">
                <a:solidFill>
                  <a:srgbClr val="002060"/>
                </a:solidFill>
              </a:rPr>
              <a:t>Mitzi</a:t>
            </a:r>
            <a:r>
              <a:rPr lang="es-MX" sz="2400" dirty="0" smtClean="0">
                <a:solidFill>
                  <a:srgbClr val="002060"/>
                </a:solidFill>
              </a:rPr>
              <a:t> Belinda Dávila González</a:t>
            </a:r>
            <a:r>
              <a:rPr lang="es-MX" sz="2400" dirty="0">
                <a:solidFill>
                  <a:srgbClr val="002060"/>
                </a:solidFill>
              </a:rPr>
              <a:t/>
            </a:r>
            <a:br>
              <a:rPr lang="es-MX" sz="2400" dirty="0">
                <a:solidFill>
                  <a:srgbClr val="002060"/>
                </a:solidFill>
              </a:rPr>
            </a:br>
            <a:r>
              <a:rPr lang="es-MX" sz="2400" dirty="0" smtClean="0">
                <a:solidFill>
                  <a:srgbClr val="002060"/>
                </a:solidFill>
              </a:rPr>
              <a:t>Total </a:t>
            </a:r>
            <a:r>
              <a:rPr lang="es-MX" sz="2400" dirty="0">
                <a:solidFill>
                  <a:srgbClr val="002060"/>
                </a:solidFill>
              </a:rPr>
              <a:t>de </a:t>
            </a:r>
            <a:r>
              <a:rPr lang="es-MX" sz="2400" dirty="0" smtClean="0">
                <a:solidFill>
                  <a:srgbClr val="002060"/>
                </a:solidFill>
              </a:rPr>
              <a:t>créditos:7 </a:t>
            </a:r>
            <a:r>
              <a:rPr lang="es-MX" sz="8000" dirty="0">
                <a:solidFill>
                  <a:srgbClr val="002060"/>
                </a:solidFill>
              </a:rPr>
              <a:t/>
            </a:r>
            <a:br>
              <a:rPr lang="es-MX" sz="8000" dirty="0">
                <a:solidFill>
                  <a:srgbClr val="002060"/>
                </a:solidFill>
              </a:rPr>
            </a:br>
            <a:r>
              <a:rPr lang="es-MX" sz="2400" dirty="0">
                <a:solidFill>
                  <a:srgbClr val="002060"/>
                </a:solidFill>
              </a:rPr>
              <a:t>horas  prácticas:3</a:t>
            </a:r>
            <a:br>
              <a:rPr lang="es-MX" sz="2400" dirty="0">
                <a:solidFill>
                  <a:srgbClr val="002060"/>
                </a:solidFill>
              </a:rPr>
            </a:br>
            <a:r>
              <a:rPr lang="es-MX" sz="2400" dirty="0">
                <a:solidFill>
                  <a:srgbClr val="002060"/>
                </a:solidFill>
              </a:rPr>
              <a:t>horas teóricas: </a:t>
            </a:r>
            <a:r>
              <a:rPr lang="es-MX" sz="2400" dirty="0" smtClean="0">
                <a:solidFill>
                  <a:srgbClr val="002060"/>
                </a:solidFill>
              </a:rPr>
              <a:t>2</a:t>
            </a:r>
            <a:endParaRPr lang="es-MX" sz="9600" b="1" dirty="0">
              <a:ln w="1905"/>
              <a:solidFill>
                <a:srgbClr val="002060"/>
              </a:solidFill>
              <a:effectLst>
                <a:innerShdw blurRad="69850" dist="43180" dir="5400000">
                  <a:srgbClr val="000000">
                    <a:alpha val="65000"/>
                  </a:srgbClr>
                </a:innerShdw>
              </a:effectLst>
              <a:latin typeface="AR CENA" pitchFamily="2" charset="0"/>
            </a:endParaRPr>
          </a:p>
        </p:txBody>
      </p:sp>
    </p:spTree>
    <p:extLst>
      <p:ext uri="{BB962C8B-B14F-4D97-AF65-F5344CB8AC3E}">
        <p14:creationId xmlns:p14="http://schemas.microsoft.com/office/powerpoint/2010/main" val="290745458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g1.coastalliving.timeinc.net/sites/default/files/image/2015/02/main/0212-natural-living-room-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04664"/>
            <a:ext cx="6984776" cy="4536504"/>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367644" y="5271151"/>
            <a:ext cx="6480720"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smtClean="0">
                <a:solidFill>
                  <a:srgbClr val="00B050"/>
                </a:solidFill>
                <a:latin typeface="AR CENA" pitchFamily="2" charset="0"/>
              </a:rPr>
              <a:t>Living </a:t>
            </a:r>
            <a:r>
              <a:rPr lang="es-MX" sz="6000" dirty="0" err="1" smtClean="0">
                <a:solidFill>
                  <a:srgbClr val="00B050"/>
                </a:solidFill>
                <a:latin typeface="AR CENA" pitchFamily="2" charset="0"/>
              </a:rPr>
              <a:t>Room</a:t>
            </a:r>
            <a:endParaRPr lang="es-MX" sz="6000" dirty="0">
              <a:solidFill>
                <a:srgbClr val="00B050"/>
              </a:solidFill>
              <a:latin typeface="AR CENA" pitchFamily="2" charset="0"/>
            </a:endParaRPr>
          </a:p>
        </p:txBody>
      </p:sp>
    </p:spTree>
    <p:extLst>
      <p:ext uri="{BB962C8B-B14F-4D97-AF65-F5344CB8AC3E}">
        <p14:creationId xmlns:p14="http://schemas.microsoft.com/office/powerpoint/2010/main" val="13683682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78104" y="1603331"/>
            <a:ext cx="7408333" cy="3450696"/>
          </a:xfrm>
        </p:spPr>
        <p:txBody>
          <a:bodyPr>
            <a:noAutofit/>
          </a:bodyPr>
          <a:lstStyle/>
          <a:p>
            <a:pPr algn="ctr"/>
            <a:r>
              <a:rPr lang="es-MX" sz="8000" dirty="0" err="1" smtClean="0">
                <a:solidFill>
                  <a:srgbClr val="FFC000"/>
                </a:solidFill>
                <a:latin typeface="AR CENA" pitchFamily="2" charset="0"/>
              </a:rPr>
              <a:t>There</a:t>
            </a:r>
            <a:r>
              <a:rPr lang="es-MX" sz="8000" dirty="0" smtClean="0">
                <a:solidFill>
                  <a:srgbClr val="FFC000"/>
                </a:solidFill>
                <a:latin typeface="AR CENA" pitchFamily="2" charset="0"/>
              </a:rPr>
              <a:t> are </a:t>
            </a:r>
            <a:r>
              <a:rPr lang="es-MX" sz="8000" dirty="0" err="1" smtClean="0">
                <a:solidFill>
                  <a:srgbClr val="FFC000"/>
                </a:solidFill>
                <a:latin typeface="AR CENA" pitchFamily="2" charset="0"/>
              </a:rPr>
              <a:t>flowers</a:t>
            </a:r>
            <a:r>
              <a:rPr lang="es-MX" sz="8000" dirty="0" smtClean="0">
                <a:solidFill>
                  <a:srgbClr val="FFC000"/>
                </a:solidFill>
                <a:latin typeface="AR CENA" pitchFamily="2" charset="0"/>
              </a:rPr>
              <a:t> and </a:t>
            </a:r>
            <a:r>
              <a:rPr lang="es-MX" sz="8000" dirty="0" err="1" smtClean="0">
                <a:solidFill>
                  <a:srgbClr val="FFC000"/>
                </a:solidFill>
                <a:latin typeface="AR CENA" pitchFamily="2" charset="0"/>
              </a:rPr>
              <a:t>trees</a:t>
            </a:r>
            <a:r>
              <a:rPr lang="es-MX" sz="8000" dirty="0" smtClean="0">
                <a:solidFill>
                  <a:srgbClr val="FFC000"/>
                </a:solidFill>
                <a:latin typeface="AR CENA" pitchFamily="2" charset="0"/>
              </a:rPr>
              <a:t>…</a:t>
            </a:r>
            <a:endParaRPr lang="es-MX" sz="8000" dirty="0">
              <a:solidFill>
                <a:srgbClr val="FFC000"/>
              </a:solidFill>
              <a:latin typeface="AR CENA" pitchFamily="2" charset="0"/>
            </a:endParaRPr>
          </a:p>
        </p:txBody>
      </p:sp>
    </p:spTree>
    <p:extLst>
      <p:ext uri="{BB962C8B-B14F-4D97-AF65-F5344CB8AC3E}">
        <p14:creationId xmlns:p14="http://schemas.microsoft.com/office/powerpoint/2010/main" val="15689540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fondosblackberry.com/user-content/uploads/wall/o/73/Butchart_Gardens_Vancouver_Canad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24880"/>
            <a:ext cx="7190899" cy="4494312"/>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835696" y="5445224"/>
            <a:ext cx="561662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dirty="0" smtClean="0">
                <a:solidFill>
                  <a:srgbClr val="FFC000"/>
                </a:solidFill>
                <a:latin typeface="AR CENA" pitchFamily="2" charset="0"/>
              </a:rPr>
              <a:t>Garden</a:t>
            </a:r>
            <a:endParaRPr lang="es-MX" sz="8000" dirty="0">
              <a:solidFill>
                <a:srgbClr val="FFC000"/>
              </a:solidFill>
              <a:latin typeface="AR CENA" pitchFamily="2" charset="0"/>
            </a:endParaRPr>
          </a:p>
        </p:txBody>
      </p:sp>
    </p:spTree>
    <p:extLst>
      <p:ext uri="{BB962C8B-B14F-4D97-AF65-F5344CB8AC3E}">
        <p14:creationId xmlns:p14="http://schemas.microsoft.com/office/powerpoint/2010/main" val="270747020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404664"/>
            <a:ext cx="7408333" cy="3450696"/>
          </a:xfrm>
        </p:spPr>
        <p:txBody>
          <a:bodyPr>
            <a:noAutofit/>
          </a:bodyPr>
          <a:lstStyle/>
          <a:p>
            <a:pPr lvl="1" algn="ctr"/>
            <a:r>
              <a:rPr lang="es-MX" sz="8000" dirty="0" smtClean="0">
                <a:solidFill>
                  <a:srgbClr val="CC00FF"/>
                </a:solidFill>
                <a:latin typeface="AR CENA" pitchFamily="2" charset="0"/>
              </a:rPr>
              <a:t> </a:t>
            </a:r>
            <a:r>
              <a:rPr lang="es-MX" sz="8000" dirty="0" err="1" smtClean="0">
                <a:solidFill>
                  <a:srgbClr val="CC00FF"/>
                </a:solidFill>
                <a:latin typeface="AR CENA" pitchFamily="2" charset="0"/>
              </a:rPr>
              <a:t>There</a:t>
            </a:r>
            <a:r>
              <a:rPr lang="es-MX" sz="8000" dirty="0" smtClean="0">
                <a:solidFill>
                  <a:srgbClr val="CC00FF"/>
                </a:solidFill>
                <a:latin typeface="AR CENA" pitchFamily="2" charset="0"/>
              </a:rPr>
              <a:t> </a:t>
            </a:r>
            <a:r>
              <a:rPr lang="es-MX" sz="8000" dirty="0" err="1" smtClean="0">
                <a:solidFill>
                  <a:srgbClr val="CC00FF"/>
                </a:solidFill>
                <a:latin typeface="AR CENA" pitchFamily="2" charset="0"/>
              </a:rPr>
              <a:t>is</a:t>
            </a:r>
            <a:r>
              <a:rPr lang="es-MX" sz="8000" dirty="0" smtClean="0">
                <a:solidFill>
                  <a:srgbClr val="CC00FF"/>
                </a:solidFill>
                <a:latin typeface="AR CENA" pitchFamily="2" charset="0"/>
              </a:rPr>
              <a:t> a </a:t>
            </a:r>
            <a:r>
              <a:rPr lang="es-MX" sz="8000" dirty="0" err="1" smtClean="0">
                <a:solidFill>
                  <a:srgbClr val="CC00FF"/>
                </a:solidFill>
                <a:latin typeface="AR CENA" pitchFamily="2" charset="0"/>
              </a:rPr>
              <a:t>shower</a:t>
            </a:r>
            <a:r>
              <a:rPr lang="es-MX" sz="8000" dirty="0" smtClean="0">
                <a:solidFill>
                  <a:srgbClr val="CC00FF"/>
                </a:solidFill>
                <a:latin typeface="AR CENA" pitchFamily="2" charset="0"/>
              </a:rPr>
              <a:t> in </a:t>
            </a:r>
            <a:r>
              <a:rPr lang="es-MX" sz="8000" dirty="0" err="1" smtClean="0">
                <a:solidFill>
                  <a:srgbClr val="CC00FF"/>
                </a:solidFill>
                <a:latin typeface="AR CENA" pitchFamily="2" charset="0"/>
              </a:rPr>
              <a:t>the</a:t>
            </a:r>
            <a:r>
              <a:rPr lang="es-MX" sz="8000" dirty="0" smtClean="0">
                <a:solidFill>
                  <a:srgbClr val="CC00FF"/>
                </a:solidFill>
                <a:latin typeface="AR CENA" pitchFamily="2" charset="0"/>
              </a:rPr>
              <a:t>….</a:t>
            </a:r>
            <a:endParaRPr lang="es-MX" sz="8000" dirty="0">
              <a:solidFill>
                <a:srgbClr val="CC00FF"/>
              </a:solidFill>
              <a:latin typeface="AR CENA" pitchFamily="2" charset="0"/>
            </a:endParaRPr>
          </a:p>
        </p:txBody>
      </p:sp>
    </p:spTree>
    <p:extLst>
      <p:ext uri="{BB962C8B-B14F-4D97-AF65-F5344CB8AC3E}">
        <p14:creationId xmlns:p14="http://schemas.microsoft.com/office/powerpoint/2010/main" val="31260650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i-banos.com/Imagenes/banos-rustic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76672"/>
            <a:ext cx="6984776" cy="4662337"/>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979712" y="5445224"/>
            <a:ext cx="5472608" cy="1196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600" dirty="0" err="1" smtClean="0">
                <a:solidFill>
                  <a:srgbClr val="CC00FF"/>
                </a:solidFill>
                <a:latin typeface="AR CENA" pitchFamily="2" charset="0"/>
              </a:rPr>
              <a:t>Bathroom</a:t>
            </a:r>
            <a:endParaRPr lang="es-MX" sz="6600" dirty="0">
              <a:solidFill>
                <a:srgbClr val="CC00FF"/>
              </a:solidFill>
              <a:latin typeface="AR CENA" pitchFamily="2" charset="0"/>
            </a:endParaRPr>
          </a:p>
        </p:txBody>
      </p:sp>
    </p:spTree>
    <p:extLst>
      <p:ext uri="{BB962C8B-B14F-4D97-AF65-F5344CB8AC3E}">
        <p14:creationId xmlns:p14="http://schemas.microsoft.com/office/powerpoint/2010/main" val="32003121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1124744"/>
            <a:ext cx="7408333" cy="5112568"/>
          </a:xfrm>
        </p:spPr>
        <p:txBody>
          <a:bodyPr>
            <a:noAutofit/>
          </a:bodyPr>
          <a:lstStyle/>
          <a:p>
            <a:pPr algn="ctr"/>
            <a:r>
              <a:rPr lang="es-MX" sz="6600" dirty="0" err="1" smtClean="0">
                <a:solidFill>
                  <a:srgbClr val="669900"/>
                </a:solidFill>
                <a:latin typeface="AR CENA" pitchFamily="2" charset="0"/>
              </a:rPr>
              <a:t>You</a:t>
            </a:r>
            <a:r>
              <a:rPr lang="es-MX" sz="6600" dirty="0" smtClean="0">
                <a:solidFill>
                  <a:srgbClr val="669900"/>
                </a:solidFill>
                <a:latin typeface="AR CENA" pitchFamily="2" charset="0"/>
              </a:rPr>
              <a:t> </a:t>
            </a:r>
            <a:r>
              <a:rPr lang="es-MX" sz="6600" dirty="0" err="1" smtClean="0">
                <a:solidFill>
                  <a:srgbClr val="669900"/>
                </a:solidFill>
                <a:latin typeface="AR CENA" pitchFamily="2" charset="0"/>
              </a:rPr>
              <a:t>sleep</a:t>
            </a:r>
            <a:r>
              <a:rPr lang="es-MX" sz="6600" dirty="0" smtClean="0">
                <a:solidFill>
                  <a:srgbClr val="669900"/>
                </a:solidFill>
                <a:latin typeface="AR CENA" pitchFamily="2" charset="0"/>
              </a:rPr>
              <a:t> in </a:t>
            </a:r>
            <a:r>
              <a:rPr lang="es-MX" sz="6600" dirty="0" err="1" smtClean="0">
                <a:solidFill>
                  <a:srgbClr val="669900"/>
                </a:solidFill>
                <a:latin typeface="AR CENA" pitchFamily="2" charset="0"/>
              </a:rPr>
              <a:t>the</a:t>
            </a:r>
            <a:r>
              <a:rPr lang="es-MX" sz="6600" dirty="0" smtClean="0">
                <a:solidFill>
                  <a:srgbClr val="669900"/>
                </a:solidFill>
                <a:latin typeface="AR CENA" pitchFamily="2" charset="0"/>
              </a:rPr>
              <a:t> …. And </a:t>
            </a:r>
            <a:r>
              <a:rPr lang="es-MX" sz="6600" dirty="0" err="1" smtClean="0">
                <a:solidFill>
                  <a:srgbClr val="669900"/>
                </a:solidFill>
                <a:latin typeface="AR CENA" pitchFamily="2" charset="0"/>
              </a:rPr>
              <a:t>you</a:t>
            </a:r>
            <a:r>
              <a:rPr lang="es-MX" sz="6600" dirty="0" smtClean="0">
                <a:solidFill>
                  <a:srgbClr val="669900"/>
                </a:solidFill>
                <a:latin typeface="AR CENA" pitchFamily="2" charset="0"/>
              </a:rPr>
              <a:t> can </a:t>
            </a:r>
            <a:r>
              <a:rPr lang="es-MX" sz="6600" dirty="0" err="1" smtClean="0">
                <a:solidFill>
                  <a:srgbClr val="669900"/>
                </a:solidFill>
                <a:latin typeface="AR CENA" pitchFamily="2" charset="0"/>
              </a:rPr>
              <a:t>rest</a:t>
            </a:r>
            <a:r>
              <a:rPr lang="es-MX" sz="6600" dirty="0" smtClean="0">
                <a:solidFill>
                  <a:srgbClr val="669900"/>
                </a:solidFill>
                <a:latin typeface="AR CENA" pitchFamily="2" charset="0"/>
              </a:rPr>
              <a:t> </a:t>
            </a:r>
            <a:r>
              <a:rPr lang="es-MX" sz="6600" dirty="0" err="1" smtClean="0">
                <a:solidFill>
                  <a:srgbClr val="669900"/>
                </a:solidFill>
                <a:latin typeface="AR CENA" pitchFamily="2" charset="0"/>
              </a:rPr>
              <a:t>after</a:t>
            </a:r>
            <a:r>
              <a:rPr lang="es-MX" sz="6600" dirty="0" smtClean="0">
                <a:solidFill>
                  <a:srgbClr val="669900"/>
                </a:solidFill>
                <a:latin typeface="AR CENA" pitchFamily="2" charset="0"/>
              </a:rPr>
              <a:t> </a:t>
            </a:r>
            <a:r>
              <a:rPr lang="es-MX" sz="6600" dirty="0" err="1" smtClean="0">
                <a:solidFill>
                  <a:srgbClr val="669900"/>
                </a:solidFill>
                <a:latin typeface="AR CENA" pitchFamily="2" charset="0"/>
              </a:rPr>
              <a:t>work</a:t>
            </a:r>
            <a:endParaRPr lang="es-MX" sz="13800" dirty="0">
              <a:solidFill>
                <a:srgbClr val="669900"/>
              </a:solidFill>
              <a:latin typeface="AR CENA" pitchFamily="2" charset="0"/>
            </a:endParaRPr>
          </a:p>
        </p:txBody>
      </p:sp>
    </p:spTree>
    <p:extLst>
      <p:ext uri="{BB962C8B-B14F-4D97-AF65-F5344CB8AC3E}">
        <p14:creationId xmlns:p14="http://schemas.microsoft.com/office/powerpoint/2010/main" val="17431849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3.bp.blogspot.com/--H_gNU3VZWs/VVoUc9wtbAI/AAAAAAACk_Q/fKyMD1chgX8/s1600/dise%C3%B1o%2Bde%2Binteriores%2Brec%C3%A1mara%2Bvista%2Bal%2Bmar.jpg"/>
          <p:cNvPicPr/>
          <p:nvPr/>
        </p:nvPicPr>
        <p:blipFill>
          <a:blip r:embed="rId2">
            <a:extLst>
              <a:ext uri="{28A0092B-C50C-407E-A947-70E740481C1C}">
                <a14:useLocalDpi xmlns:a14="http://schemas.microsoft.com/office/drawing/2010/main" val="0"/>
              </a:ext>
            </a:extLst>
          </a:blip>
          <a:srcRect/>
          <a:stretch>
            <a:fillRect/>
          </a:stretch>
        </p:blipFill>
        <p:spPr bwMode="auto">
          <a:xfrm>
            <a:off x="971600" y="851451"/>
            <a:ext cx="7272808" cy="4092808"/>
          </a:xfrm>
          <a:prstGeom prst="rect">
            <a:avLst/>
          </a:prstGeom>
          <a:noFill/>
          <a:ln>
            <a:noFill/>
          </a:ln>
        </p:spPr>
      </p:pic>
      <p:sp>
        <p:nvSpPr>
          <p:cNvPr id="6" name="5 Rectángulo"/>
          <p:cNvSpPr/>
          <p:nvPr/>
        </p:nvSpPr>
        <p:spPr>
          <a:xfrm>
            <a:off x="2051720" y="5229200"/>
            <a:ext cx="5328592"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dirty="0" err="1" smtClean="0">
                <a:solidFill>
                  <a:srgbClr val="00B050"/>
                </a:solidFill>
                <a:latin typeface="AR CENA" pitchFamily="2" charset="0"/>
              </a:rPr>
              <a:t>Bedroom</a:t>
            </a:r>
            <a:endParaRPr lang="es-MX" sz="8000" dirty="0">
              <a:solidFill>
                <a:srgbClr val="00B050"/>
              </a:solidFill>
              <a:latin typeface="AR CENA" pitchFamily="2" charset="0"/>
            </a:endParaRPr>
          </a:p>
        </p:txBody>
      </p:sp>
    </p:spTree>
    <p:extLst>
      <p:ext uri="{BB962C8B-B14F-4D97-AF65-F5344CB8AC3E}">
        <p14:creationId xmlns:p14="http://schemas.microsoft.com/office/powerpoint/2010/main" val="3070670813"/>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548680"/>
            <a:ext cx="7408333" cy="3450696"/>
          </a:xfrm>
        </p:spPr>
        <p:txBody>
          <a:bodyPr>
            <a:noAutofit/>
          </a:bodyPr>
          <a:lstStyle/>
          <a:p>
            <a:pPr lvl="1" algn="ctr"/>
            <a:r>
              <a:rPr lang="es-MX" sz="13800" dirty="0" smtClean="0">
                <a:solidFill>
                  <a:srgbClr val="FF0000"/>
                </a:solidFill>
                <a:latin typeface="AR CENA" pitchFamily="2" charset="0"/>
              </a:rPr>
              <a:t> </a:t>
            </a:r>
            <a:r>
              <a:rPr lang="es-MX" sz="8800" dirty="0" err="1">
                <a:solidFill>
                  <a:srgbClr val="FF0000"/>
                </a:solidFill>
                <a:latin typeface="AR CENA" pitchFamily="2" charset="0"/>
              </a:rPr>
              <a:t>T</a:t>
            </a:r>
            <a:r>
              <a:rPr lang="es-MX" sz="8800" dirty="0" err="1" smtClean="0">
                <a:solidFill>
                  <a:srgbClr val="FF0000"/>
                </a:solidFill>
                <a:latin typeface="AR CENA" pitchFamily="2" charset="0"/>
              </a:rPr>
              <a:t>here</a:t>
            </a:r>
            <a:r>
              <a:rPr lang="es-MX" sz="8800" dirty="0" smtClean="0">
                <a:solidFill>
                  <a:srgbClr val="FF0000"/>
                </a:solidFill>
                <a:latin typeface="AR CENA" pitchFamily="2" charset="0"/>
              </a:rPr>
              <a:t> are </a:t>
            </a:r>
            <a:r>
              <a:rPr lang="es-MX" sz="8800" dirty="0" err="1" smtClean="0">
                <a:solidFill>
                  <a:srgbClr val="FF0000"/>
                </a:solidFill>
                <a:latin typeface="AR CENA" pitchFamily="2" charset="0"/>
              </a:rPr>
              <a:t>books</a:t>
            </a:r>
            <a:r>
              <a:rPr lang="es-MX" sz="8800" dirty="0" smtClean="0">
                <a:solidFill>
                  <a:srgbClr val="FF0000"/>
                </a:solidFill>
                <a:latin typeface="AR CENA" pitchFamily="2" charset="0"/>
              </a:rPr>
              <a:t> and a </a:t>
            </a:r>
            <a:r>
              <a:rPr lang="es-MX" sz="8800" dirty="0" err="1" smtClean="0">
                <a:solidFill>
                  <a:srgbClr val="FF0000"/>
                </a:solidFill>
                <a:latin typeface="AR CENA" pitchFamily="2" charset="0"/>
              </a:rPr>
              <a:t>computer</a:t>
            </a:r>
            <a:r>
              <a:rPr lang="es-MX" sz="8800" dirty="0" smtClean="0">
                <a:solidFill>
                  <a:srgbClr val="FF0000"/>
                </a:solidFill>
                <a:latin typeface="AR CENA" pitchFamily="2" charset="0"/>
              </a:rPr>
              <a:t>….</a:t>
            </a:r>
            <a:endParaRPr lang="es-MX" sz="8800" dirty="0">
              <a:solidFill>
                <a:srgbClr val="FF0000"/>
              </a:solidFill>
              <a:latin typeface="AR CENA" pitchFamily="2" charset="0"/>
            </a:endParaRPr>
          </a:p>
        </p:txBody>
      </p:sp>
    </p:spTree>
    <p:extLst>
      <p:ext uri="{BB962C8B-B14F-4D97-AF65-F5344CB8AC3E}">
        <p14:creationId xmlns:p14="http://schemas.microsoft.com/office/powerpoint/2010/main" val="266527526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1.bp.blogspot.com/-J-SYZZR2M94/VPTCGSB0QcI/AAAAAAAAIk0/R6yuIPnq_-E/s1600/estudio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4050" y="548680"/>
            <a:ext cx="6912768" cy="4634847"/>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195736" y="5373216"/>
            <a:ext cx="5400600" cy="1196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dirty="0" smtClean="0">
                <a:solidFill>
                  <a:srgbClr val="FF0000"/>
                </a:solidFill>
                <a:latin typeface="AR CENA" pitchFamily="2" charset="0"/>
              </a:rPr>
              <a:t>Studio</a:t>
            </a:r>
            <a:endParaRPr lang="es-MX" sz="8000" dirty="0">
              <a:solidFill>
                <a:srgbClr val="FF0000"/>
              </a:solidFill>
              <a:latin typeface="AR CENA" pitchFamily="2" charset="0"/>
            </a:endParaRPr>
          </a:p>
        </p:txBody>
      </p:sp>
    </p:spTree>
    <p:extLst>
      <p:ext uri="{BB962C8B-B14F-4D97-AF65-F5344CB8AC3E}">
        <p14:creationId xmlns:p14="http://schemas.microsoft.com/office/powerpoint/2010/main" val="106634115"/>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1268760"/>
            <a:ext cx="7408333" cy="3450696"/>
          </a:xfrm>
        </p:spPr>
        <p:txBody>
          <a:bodyPr>
            <a:noAutofit/>
          </a:bodyPr>
          <a:lstStyle/>
          <a:p>
            <a:r>
              <a:rPr lang="es-MX" sz="9000" dirty="0" err="1" smtClean="0">
                <a:solidFill>
                  <a:srgbClr val="002060"/>
                </a:solidFill>
                <a:latin typeface="AR CENA" pitchFamily="2" charset="0"/>
              </a:rPr>
              <a:t>You</a:t>
            </a:r>
            <a:r>
              <a:rPr lang="es-MX" sz="9000" dirty="0" smtClean="0">
                <a:solidFill>
                  <a:srgbClr val="002060"/>
                </a:solidFill>
                <a:latin typeface="AR CENA" pitchFamily="2" charset="0"/>
              </a:rPr>
              <a:t> use </a:t>
            </a:r>
            <a:r>
              <a:rPr lang="es-MX" sz="9000" dirty="0" err="1" smtClean="0">
                <a:solidFill>
                  <a:srgbClr val="002060"/>
                </a:solidFill>
                <a:latin typeface="AR CENA" pitchFamily="2" charset="0"/>
              </a:rPr>
              <a:t>the</a:t>
            </a:r>
            <a:r>
              <a:rPr lang="es-MX" sz="9000" dirty="0" smtClean="0">
                <a:solidFill>
                  <a:srgbClr val="002060"/>
                </a:solidFill>
                <a:latin typeface="AR CENA" pitchFamily="2" charset="0"/>
              </a:rPr>
              <a:t> …. </a:t>
            </a:r>
            <a:r>
              <a:rPr lang="es-MX" sz="9000" dirty="0" err="1">
                <a:solidFill>
                  <a:srgbClr val="002060"/>
                </a:solidFill>
                <a:latin typeface="AR CENA" pitchFamily="2" charset="0"/>
              </a:rPr>
              <a:t>t</a:t>
            </a:r>
            <a:r>
              <a:rPr lang="es-MX" sz="9000" dirty="0" err="1" smtClean="0">
                <a:solidFill>
                  <a:srgbClr val="002060"/>
                </a:solidFill>
                <a:latin typeface="AR CENA" pitchFamily="2" charset="0"/>
              </a:rPr>
              <a:t>o</a:t>
            </a:r>
            <a:r>
              <a:rPr lang="es-MX" sz="9000" dirty="0" smtClean="0">
                <a:solidFill>
                  <a:srgbClr val="002060"/>
                </a:solidFill>
                <a:latin typeface="AR CENA" pitchFamily="2" charset="0"/>
              </a:rPr>
              <a:t> </a:t>
            </a:r>
            <a:r>
              <a:rPr lang="es-MX" sz="9000" dirty="0" err="1" smtClean="0">
                <a:solidFill>
                  <a:srgbClr val="002060"/>
                </a:solidFill>
                <a:latin typeface="AR CENA" pitchFamily="2" charset="0"/>
              </a:rPr>
              <a:t>go</a:t>
            </a:r>
            <a:r>
              <a:rPr lang="es-MX" sz="9000" dirty="0" smtClean="0">
                <a:solidFill>
                  <a:srgbClr val="002060"/>
                </a:solidFill>
                <a:latin typeface="AR CENA" pitchFamily="2" charset="0"/>
              </a:rPr>
              <a:t> up.</a:t>
            </a:r>
            <a:endParaRPr lang="es-MX" sz="9000" dirty="0">
              <a:solidFill>
                <a:srgbClr val="002060"/>
              </a:solidFill>
              <a:latin typeface="AR CENA" pitchFamily="2" charset="0"/>
            </a:endParaRPr>
          </a:p>
        </p:txBody>
      </p:sp>
    </p:spTree>
    <p:extLst>
      <p:ext uri="{BB962C8B-B14F-4D97-AF65-F5344CB8AC3E}">
        <p14:creationId xmlns:p14="http://schemas.microsoft.com/office/powerpoint/2010/main" val="91722029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ES" dirty="0" smtClean="0">
                <a:solidFill>
                  <a:srgbClr val="002060"/>
                </a:solidFill>
              </a:rPr>
              <a:t>Objetivos:</a:t>
            </a:r>
          </a:p>
          <a:p>
            <a:r>
              <a:rPr lang="es-ES" dirty="0" smtClean="0">
                <a:solidFill>
                  <a:srgbClr val="002060"/>
                </a:solidFill>
              </a:rPr>
              <a:t> Relaciona la descripción de lugares de acuerdo a las actividades que se realizan en los mismos o los objetos que se encuentran con  las imágenes.</a:t>
            </a:r>
          </a:p>
          <a:p>
            <a:r>
              <a:rPr lang="es-ES" dirty="0" smtClean="0">
                <a:solidFill>
                  <a:srgbClr val="002060"/>
                </a:solidFill>
              </a:rPr>
              <a:t>Amplia el vocabulario relacionado con la casa.</a:t>
            </a:r>
          </a:p>
          <a:p>
            <a:r>
              <a:rPr lang="es-ES" dirty="0" smtClean="0">
                <a:solidFill>
                  <a:srgbClr val="002060"/>
                </a:solidFill>
              </a:rPr>
              <a:t>Emplea recursos lingüísticos como </a:t>
            </a:r>
            <a:r>
              <a:rPr lang="es-ES" dirty="0" err="1" smtClean="0">
                <a:solidFill>
                  <a:srgbClr val="002060"/>
                </a:solidFill>
              </a:rPr>
              <a:t>there</a:t>
            </a:r>
            <a:r>
              <a:rPr lang="es-ES" dirty="0" smtClean="0">
                <a:solidFill>
                  <a:srgbClr val="002060"/>
                </a:solidFill>
              </a:rPr>
              <a:t> </a:t>
            </a:r>
            <a:r>
              <a:rPr lang="es-ES" dirty="0" err="1" smtClean="0">
                <a:solidFill>
                  <a:srgbClr val="002060"/>
                </a:solidFill>
              </a:rPr>
              <a:t>is</a:t>
            </a:r>
            <a:r>
              <a:rPr lang="es-ES" dirty="0" smtClean="0">
                <a:solidFill>
                  <a:srgbClr val="002060"/>
                </a:solidFill>
              </a:rPr>
              <a:t> /are </a:t>
            </a:r>
            <a:r>
              <a:rPr lang="es-ES" dirty="0" smtClean="0">
                <a:solidFill>
                  <a:srgbClr val="002060"/>
                </a:solidFill>
              </a:rPr>
              <a:t>para </a:t>
            </a:r>
            <a:r>
              <a:rPr lang="es-ES" dirty="0" smtClean="0">
                <a:solidFill>
                  <a:srgbClr val="002060"/>
                </a:solidFill>
              </a:rPr>
              <a:t>indicar las cosas que hay y las que no hay.</a:t>
            </a:r>
            <a:endParaRPr lang="es-ES" dirty="0">
              <a:solidFill>
                <a:srgbClr val="002060"/>
              </a:solidFill>
            </a:endParaRPr>
          </a:p>
        </p:txBody>
      </p:sp>
      <p:sp>
        <p:nvSpPr>
          <p:cNvPr id="3" name="2 Título"/>
          <p:cNvSpPr>
            <a:spLocks noGrp="1"/>
          </p:cNvSpPr>
          <p:nvPr>
            <p:ph type="title"/>
          </p:nvPr>
        </p:nvSpPr>
        <p:spPr/>
        <p:txBody>
          <a:bodyPr>
            <a:normAutofit/>
          </a:bodyPr>
          <a:lstStyle/>
          <a:p>
            <a:r>
              <a:rPr lang="es-ES" sz="3100" dirty="0" smtClean="0"/>
              <a:t>Módulo III: Mi entorno, escuela y sociedad</a:t>
            </a:r>
            <a:r>
              <a:rPr lang="es-ES" dirty="0" smtClean="0"/>
              <a:t/>
            </a:r>
            <a:br>
              <a:rPr lang="es-ES" dirty="0" smtClean="0"/>
            </a:br>
            <a:r>
              <a:rPr lang="es-ES" sz="2800" dirty="0" smtClean="0"/>
              <a:t>Tema: 2 Lo que hay y lo que no hay</a:t>
            </a:r>
            <a:endParaRPr lang="es-ES" sz="2800" dirty="0"/>
          </a:p>
        </p:txBody>
      </p:sp>
    </p:spTree>
    <p:extLst>
      <p:ext uri="{BB962C8B-B14F-4D97-AF65-F5344CB8AC3E}">
        <p14:creationId xmlns:p14="http://schemas.microsoft.com/office/powerpoint/2010/main" val="257074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xn--diseosconstructivos-y3b.com/wp-content/uploads/2015/09/Escalera-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692696"/>
            <a:ext cx="7056784" cy="397715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979712" y="5229200"/>
            <a:ext cx="5688632"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dirty="0" err="1" smtClean="0">
                <a:solidFill>
                  <a:srgbClr val="002060"/>
                </a:solidFill>
                <a:latin typeface="AR CENA" pitchFamily="2" charset="0"/>
              </a:rPr>
              <a:t>Stairs</a:t>
            </a:r>
            <a:endParaRPr lang="es-MX" sz="8000" dirty="0">
              <a:solidFill>
                <a:srgbClr val="002060"/>
              </a:solidFill>
              <a:latin typeface="AR CENA" pitchFamily="2" charset="0"/>
            </a:endParaRPr>
          </a:p>
        </p:txBody>
      </p:sp>
    </p:spTree>
    <p:extLst>
      <p:ext uri="{BB962C8B-B14F-4D97-AF65-F5344CB8AC3E}">
        <p14:creationId xmlns:p14="http://schemas.microsoft.com/office/powerpoint/2010/main" val="35966926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620688"/>
            <a:ext cx="7408333" cy="5145435"/>
          </a:xfrm>
        </p:spPr>
        <p:txBody>
          <a:bodyPr>
            <a:noAutofit/>
          </a:bodyPr>
          <a:lstStyle/>
          <a:p>
            <a:pPr algn="ctr"/>
            <a:r>
              <a:rPr lang="en-US" sz="9000" dirty="0" smtClean="0">
                <a:solidFill>
                  <a:srgbClr val="FF3300"/>
                </a:solidFill>
                <a:latin typeface="AR CENA" pitchFamily="2" charset="0"/>
              </a:rPr>
              <a:t>It </a:t>
            </a:r>
            <a:r>
              <a:rPr lang="en-US" sz="9000" dirty="0">
                <a:solidFill>
                  <a:srgbClr val="FF3300"/>
                </a:solidFill>
                <a:latin typeface="AR CENA" pitchFamily="2" charset="0"/>
              </a:rPr>
              <a:t>is the first thing you see in a house</a:t>
            </a:r>
            <a:endParaRPr lang="es-MX" sz="9000" dirty="0">
              <a:solidFill>
                <a:srgbClr val="FF3300"/>
              </a:solidFill>
              <a:latin typeface="AR CENA" pitchFamily="2" charset="0"/>
            </a:endParaRPr>
          </a:p>
        </p:txBody>
      </p:sp>
    </p:spTree>
    <p:extLst>
      <p:ext uri="{BB962C8B-B14F-4D97-AF65-F5344CB8AC3E}">
        <p14:creationId xmlns:p14="http://schemas.microsoft.com/office/powerpoint/2010/main" val="259838032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otosdedecoracion.com/wp-content/uploads/2015/07/casa-elegan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41679"/>
            <a:ext cx="6408712" cy="4806534"/>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117723" y="5517263"/>
            <a:ext cx="5472608" cy="10527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dirty="0" err="1" smtClean="0">
                <a:solidFill>
                  <a:srgbClr val="FF3300"/>
                </a:solidFill>
                <a:latin typeface="AR CENA" pitchFamily="2" charset="0"/>
              </a:rPr>
              <a:t>Entrance</a:t>
            </a:r>
            <a:endParaRPr lang="es-MX" sz="8800" dirty="0">
              <a:solidFill>
                <a:srgbClr val="FF3300"/>
              </a:solidFill>
              <a:latin typeface="AR CENA" pitchFamily="2" charset="0"/>
            </a:endParaRPr>
          </a:p>
        </p:txBody>
      </p:sp>
    </p:spTree>
    <p:extLst>
      <p:ext uri="{BB962C8B-B14F-4D97-AF65-F5344CB8AC3E}">
        <p14:creationId xmlns:p14="http://schemas.microsoft.com/office/powerpoint/2010/main" val="71986586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764704"/>
            <a:ext cx="7408333" cy="3450696"/>
          </a:xfrm>
        </p:spPr>
        <p:txBody>
          <a:bodyPr>
            <a:noAutofit/>
          </a:bodyPr>
          <a:lstStyle/>
          <a:p>
            <a:pPr algn="ctr"/>
            <a:r>
              <a:rPr lang="es-MX" sz="9000" dirty="0" err="1" smtClean="0">
                <a:solidFill>
                  <a:srgbClr val="FF3399"/>
                </a:solidFill>
                <a:latin typeface="AR CENA" pitchFamily="2" charset="0"/>
              </a:rPr>
              <a:t>You</a:t>
            </a:r>
            <a:r>
              <a:rPr lang="es-MX" sz="9000" dirty="0" smtClean="0">
                <a:solidFill>
                  <a:srgbClr val="FF3399"/>
                </a:solidFill>
                <a:latin typeface="AR CENA" pitchFamily="2" charset="0"/>
              </a:rPr>
              <a:t> use </a:t>
            </a:r>
            <a:r>
              <a:rPr lang="es-MX" sz="9000" dirty="0" err="1" smtClean="0">
                <a:solidFill>
                  <a:srgbClr val="FF3399"/>
                </a:solidFill>
                <a:latin typeface="AR CENA" pitchFamily="2" charset="0"/>
              </a:rPr>
              <a:t>it</a:t>
            </a:r>
            <a:r>
              <a:rPr lang="es-MX" sz="9000" dirty="0" smtClean="0">
                <a:solidFill>
                  <a:srgbClr val="FF3399"/>
                </a:solidFill>
                <a:latin typeface="AR CENA" pitchFamily="2" charset="0"/>
              </a:rPr>
              <a:t> </a:t>
            </a:r>
            <a:r>
              <a:rPr lang="es-MX" sz="9000" dirty="0" err="1" smtClean="0">
                <a:solidFill>
                  <a:srgbClr val="FF3399"/>
                </a:solidFill>
                <a:latin typeface="AR CENA" pitchFamily="2" charset="0"/>
              </a:rPr>
              <a:t>to</a:t>
            </a:r>
            <a:r>
              <a:rPr lang="es-MX" sz="9000" dirty="0" smtClean="0">
                <a:solidFill>
                  <a:srgbClr val="FF3399"/>
                </a:solidFill>
                <a:latin typeface="AR CENA" pitchFamily="2" charset="0"/>
              </a:rPr>
              <a:t> </a:t>
            </a:r>
            <a:r>
              <a:rPr lang="es-MX" sz="9000" dirty="0" err="1" smtClean="0">
                <a:solidFill>
                  <a:srgbClr val="FF3399"/>
                </a:solidFill>
                <a:latin typeface="AR CENA" pitchFamily="2" charset="0"/>
              </a:rPr>
              <a:t>keep</a:t>
            </a:r>
            <a:r>
              <a:rPr lang="es-MX" sz="9000" dirty="0" smtClean="0">
                <a:solidFill>
                  <a:srgbClr val="FF3399"/>
                </a:solidFill>
                <a:latin typeface="AR CENA" pitchFamily="2" charset="0"/>
              </a:rPr>
              <a:t> </a:t>
            </a:r>
            <a:r>
              <a:rPr lang="es-MX" sz="9000" dirty="0" err="1" smtClean="0">
                <a:solidFill>
                  <a:srgbClr val="FF3399"/>
                </a:solidFill>
                <a:latin typeface="AR CENA" pitchFamily="2" charset="0"/>
              </a:rPr>
              <a:t>the</a:t>
            </a:r>
            <a:r>
              <a:rPr lang="es-MX" sz="9000" dirty="0" smtClean="0">
                <a:solidFill>
                  <a:srgbClr val="FF3399"/>
                </a:solidFill>
                <a:latin typeface="AR CENA" pitchFamily="2" charset="0"/>
              </a:rPr>
              <a:t> cars, </a:t>
            </a:r>
            <a:r>
              <a:rPr lang="es-MX" sz="9000" dirty="0" err="1" smtClean="0">
                <a:solidFill>
                  <a:srgbClr val="FF3399"/>
                </a:solidFill>
                <a:latin typeface="AR CENA" pitchFamily="2" charset="0"/>
              </a:rPr>
              <a:t>there</a:t>
            </a:r>
            <a:r>
              <a:rPr lang="es-MX" sz="9000" dirty="0" smtClean="0">
                <a:solidFill>
                  <a:srgbClr val="FF3399"/>
                </a:solidFill>
                <a:latin typeface="AR CENA" pitchFamily="2" charset="0"/>
              </a:rPr>
              <a:t> </a:t>
            </a:r>
            <a:r>
              <a:rPr lang="es-MX" sz="9000" dirty="0" err="1" smtClean="0">
                <a:solidFill>
                  <a:srgbClr val="FF3399"/>
                </a:solidFill>
                <a:latin typeface="AR CENA" pitchFamily="2" charset="0"/>
              </a:rPr>
              <a:t>is</a:t>
            </a:r>
            <a:r>
              <a:rPr lang="es-MX" sz="9000" dirty="0" smtClean="0">
                <a:solidFill>
                  <a:srgbClr val="FF3399"/>
                </a:solidFill>
                <a:latin typeface="AR CENA" pitchFamily="2" charset="0"/>
              </a:rPr>
              <a:t> a </a:t>
            </a:r>
            <a:r>
              <a:rPr lang="es-MX" sz="9000" dirty="0" err="1" smtClean="0">
                <a:solidFill>
                  <a:srgbClr val="FF3399"/>
                </a:solidFill>
                <a:latin typeface="AR CENA" pitchFamily="2" charset="0"/>
              </a:rPr>
              <a:t>big</a:t>
            </a:r>
            <a:r>
              <a:rPr lang="es-MX" sz="9000" dirty="0" smtClean="0">
                <a:solidFill>
                  <a:srgbClr val="FF3399"/>
                </a:solidFill>
                <a:latin typeface="AR CENA" pitchFamily="2" charset="0"/>
              </a:rPr>
              <a:t> </a:t>
            </a:r>
            <a:r>
              <a:rPr lang="es-MX" sz="9000" dirty="0" err="1" smtClean="0">
                <a:solidFill>
                  <a:srgbClr val="FF3399"/>
                </a:solidFill>
                <a:latin typeface="AR CENA" pitchFamily="2" charset="0"/>
              </a:rPr>
              <a:t>door</a:t>
            </a:r>
            <a:r>
              <a:rPr lang="es-MX" sz="9000" dirty="0" smtClean="0">
                <a:solidFill>
                  <a:srgbClr val="FF3399"/>
                </a:solidFill>
                <a:latin typeface="AR CENA" pitchFamily="2" charset="0"/>
              </a:rPr>
              <a:t>  ….</a:t>
            </a:r>
            <a:endParaRPr lang="es-MX" sz="9000" dirty="0">
              <a:solidFill>
                <a:srgbClr val="FF3399"/>
              </a:solidFill>
              <a:latin typeface="AR CENA" pitchFamily="2" charset="0"/>
            </a:endParaRPr>
          </a:p>
        </p:txBody>
      </p:sp>
    </p:spTree>
    <p:extLst>
      <p:ext uri="{BB962C8B-B14F-4D97-AF65-F5344CB8AC3E}">
        <p14:creationId xmlns:p14="http://schemas.microsoft.com/office/powerpoint/2010/main" val="211909334"/>
      </p:ext>
    </p:extLst>
  </p:cSld>
  <p:clrMapOvr>
    <a:masterClrMapping/>
  </p:clrMapOvr>
  <p:transition spd="slow">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media-cache-ak0.pinimg.com/736x/74/7d/79/747d79ab423dc04416bd60d51cdf20e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548680"/>
            <a:ext cx="7554126"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123728" y="4725144"/>
            <a:ext cx="5544616"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dirty="0" err="1" smtClean="0">
                <a:solidFill>
                  <a:srgbClr val="FF3399"/>
                </a:solidFill>
                <a:latin typeface="AR CENA" pitchFamily="2" charset="0"/>
              </a:rPr>
              <a:t>Garage</a:t>
            </a:r>
            <a:endParaRPr lang="es-MX" sz="8800" dirty="0">
              <a:solidFill>
                <a:srgbClr val="FF3399"/>
              </a:solidFill>
              <a:latin typeface="AR CENA" pitchFamily="2" charset="0"/>
            </a:endParaRPr>
          </a:p>
        </p:txBody>
      </p:sp>
    </p:spTree>
    <p:extLst>
      <p:ext uri="{BB962C8B-B14F-4D97-AF65-F5344CB8AC3E}">
        <p14:creationId xmlns:p14="http://schemas.microsoft.com/office/powerpoint/2010/main" val="19472718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476672"/>
            <a:ext cx="7408333" cy="4569371"/>
          </a:xfrm>
        </p:spPr>
        <p:txBody>
          <a:bodyPr>
            <a:noAutofit/>
          </a:bodyPr>
          <a:lstStyle/>
          <a:p>
            <a:pPr algn="ctr"/>
            <a:r>
              <a:rPr lang="es-MX" sz="12000" dirty="0" err="1" smtClean="0">
                <a:solidFill>
                  <a:srgbClr val="666633"/>
                </a:solidFill>
                <a:latin typeface="AR CENA" pitchFamily="2" charset="0"/>
              </a:rPr>
              <a:t>You</a:t>
            </a:r>
            <a:r>
              <a:rPr lang="es-MX" sz="12000" dirty="0" smtClean="0">
                <a:solidFill>
                  <a:srgbClr val="666633"/>
                </a:solidFill>
                <a:latin typeface="AR CENA" pitchFamily="2" charset="0"/>
              </a:rPr>
              <a:t> </a:t>
            </a:r>
            <a:r>
              <a:rPr lang="es-MX" sz="12000" dirty="0" err="1" smtClean="0">
                <a:solidFill>
                  <a:srgbClr val="666633"/>
                </a:solidFill>
                <a:latin typeface="AR CENA" pitchFamily="2" charset="0"/>
              </a:rPr>
              <a:t>washing</a:t>
            </a:r>
            <a:r>
              <a:rPr lang="es-MX" sz="12000" dirty="0" smtClean="0">
                <a:solidFill>
                  <a:srgbClr val="666633"/>
                </a:solidFill>
                <a:latin typeface="AR CENA" pitchFamily="2" charset="0"/>
              </a:rPr>
              <a:t> </a:t>
            </a:r>
            <a:r>
              <a:rPr lang="es-MX" sz="12000" dirty="0" err="1" smtClean="0">
                <a:solidFill>
                  <a:srgbClr val="666633"/>
                </a:solidFill>
                <a:latin typeface="AR CENA" pitchFamily="2" charset="0"/>
              </a:rPr>
              <a:t>clothes</a:t>
            </a:r>
            <a:r>
              <a:rPr lang="es-MX" sz="12000" dirty="0" smtClean="0">
                <a:solidFill>
                  <a:srgbClr val="666633"/>
                </a:solidFill>
                <a:latin typeface="AR CENA" pitchFamily="2" charset="0"/>
              </a:rPr>
              <a:t> in </a:t>
            </a:r>
            <a:r>
              <a:rPr lang="es-MX" sz="12000" dirty="0" err="1" smtClean="0">
                <a:solidFill>
                  <a:srgbClr val="666633"/>
                </a:solidFill>
                <a:latin typeface="AR CENA" pitchFamily="2" charset="0"/>
              </a:rPr>
              <a:t>the</a:t>
            </a:r>
            <a:r>
              <a:rPr lang="es-MX" sz="12000" dirty="0" smtClean="0">
                <a:solidFill>
                  <a:srgbClr val="666633"/>
                </a:solidFill>
                <a:latin typeface="AR CENA" pitchFamily="2" charset="0"/>
              </a:rPr>
              <a:t>….</a:t>
            </a:r>
            <a:endParaRPr lang="es-MX" sz="12000" dirty="0">
              <a:solidFill>
                <a:srgbClr val="666633"/>
              </a:solidFill>
              <a:latin typeface="AR CENA" pitchFamily="2" charset="0"/>
            </a:endParaRPr>
          </a:p>
        </p:txBody>
      </p:sp>
    </p:spTree>
    <p:extLst>
      <p:ext uri="{BB962C8B-B14F-4D97-AF65-F5344CB8AC3E}">
        <p14:creationId xmlns:p14="http://schemas.microsoft.com/office/powerpoint/2010/main" val="7671780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fotosdedecoracion.com/wp-content/uploads/2012/09/cuarto-de-lavado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548680"/>
            <a:ext cx="6912768" cy="4392488"/>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547664" y="5229200"/>
            <a:ext cx="6120680"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err="1" smtClean="0">
                <a:solidFill>
                  <a:srgbClr val="666633"/>
                </a:solidFill>
                <a:latin typeface="AR CENA" pitchFamily="2" charset="0"/>
              </a:rPr>
              <a:t>Cleaning</a:t>
            </a:r>
            <a:r>
              <a:rPr lang="es-MX" sz="6000" dirty="0" smtClean="0">
                <a:solidFill>
                  <a:srgbClr val="666633"/>
                </a:solidFill>
                <a:latin typeface="AR CENA" pitchFamily="2" charset="0"/>
              </a:rPr>
              <a:t> </a:t>
            </a:r>
            <a:r>
              <a:rPr lang="es-MX" sz="6000" dirty="0" err="1" smtClean="0">
                <a:solidFill>
                  <a:srgbClr val="666633"/>
                </a:solidFill>
                <a:latin typeface="AR CENA" pitchFamily="2" charset="0"/>
              </a:rPr>
              <a:t>Room</a:t>
            </a:r>
            <a:endParaRPr lang="es-MX" sz="6000" dirty="0">
              <a:solidFill>
                <a:srgbClr val="666633"/>
              </a:solidFill>
              <a:latin typeface="AR CENA" pitchFamily="2" charset="0"/>
            </a:endParaRPr>
          </a:p>
        </p:txBody>
      </p:sp>
    </p:spTree>
    <p:extLst>
      <p:ext uri="{BB962C8B-B14F-4D97-AF65-F5344CB8AC3E}">
        <p14:creationId xmlns:p14="http://schemas.microsoft.com/office/powerpoint/2010/main" val="257614644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15616" y="692696"/>
            <a:ext cx="7408333" cy="3450696"/>
          </a:xfrm>
        </p:spPr>
        <p:txBody>
          <a:bodyPr>
            <a:noAutofit/>
          </a:bodyPr>
          <a:lstStyle/>
          <a:p>
            <a:r>
              <a:rPr lang="en-US" sz="7200" dirty="0">
                <a:solidFill>
                  <a:srgbClr val="800080"/>
                </a:solidFill>
                <a:latin typeface="AR CENA" pitchFamily="2" charset="0"/>
              </a:rPr>
              <a:t>It is the lowest part of the </a:t>
            </a:r>
            <a:r>
              <a:rPr lang="en-US" sz="7200" dirty="0" smtClean="0">
                <a:solidFill>
                  <a:srgbClr val="800080"/>
                </a:solidFill>
                <a:latin typeface="AR CENA" pitchFamily="2" charset="0"/>
              </a:rPr>
              <a:t>house, sometimes there are old things.</a:t>
            </a:r>
            <a:endParaRPr lang="es-MX" sz="7200" dirty="0">
              <a:solidFill>
                <a:srgbClr val="800080"/>
              </a:solidFill>
              <a:latin typeface="AR CENA" pitchFamily="2" charset="0"/>
            </a:endParaRPr>
          </a:p>
        </p:txBody>
      </p:sp>
    </p:spTree>
    <p:extLst>
      <p:ext uri="{BB962C8B-B14F-4D97-AF65-F5344CB8AC3E}">
        <p14:creationId xmlns:p14="http://schemas.microsoft.com/office/powerpoint/2010/main" val="392900031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nteriores.com/wp-content/uploads/2011/03/sotan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92696"/>
            <a:ext cx="7488832" cy="4156302"/>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403648" y="5229200"/>
            <a:ext cx="6192688"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dirty="0" err="1" smtClean="0">
                <a:solidFill>
                  <a:srgbClr val="800080"/>
                </a:solidFill>
                <a:latin typeface="AR CENA" pitchFamily="2" charset="0"/>
              </a:rPr>
              <a:t>Basement</a:t>
            </a:r>
            <a:endParaRPr lang="es-MX" sz="8800" dirty="0">
              <a:solidFill>
                <a:srgbClr val="800080"/>
              </a:solidFill>
              <a:latin typeface="AR CENA" pitchFamily="2" charset="0"/>
            </a:endParaRPr>
          </a:p>
        </p:txBody>
      </p:sp>
    </p:spTree>
    <p:extLst>
      <p:ext uri="{BB962C8B-B14F-4D97-AF65-F5344CB8AC3E}">
        <p14:creationId xmlns:p14="http://schemas.microsoft.com/office/powerpoint/2010/main" val="1214633459"/>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332656"/>
            <a:ext cx="7408333" cy="3450696"/>
          </a:xfrm>
        </p:spPr>
        <p:txBody>
          <a:bodyPr>
            <a:noAutofit/>
          </a:bodyPr>
          <a:lstStyle/>
          <a:p>
            <a:pPr algn="ctr"/>
            <a:r>
              <a:rPr lang="en-US" sz="7200" dirty="0" smtClean="0">
                <a:solidFill>
                  <a:srgbClr val="00B050"/>
                </a:solidFill>
                <a:latin typeface="AR CENA" pitchFamily="2" charset="0"/>
              </a:rPr>
              <a:t>The highest </a:t>
            </a:r>
            <a:r>
              <a:rPr lang="en-US" sz="7200" dirty="0">
                <a:solidFill>
                  <a:srgbClr val="00B050"/>
                </a:solidFill>
                <a:latin typeface="AR CENA" pitchFamily="2" charset="0"/>
              </a:rPr>
              <a:t>room in the house where you can </a:t>
            </a:r>
            <a:r>
              <a:rPr lang="en-US" sz="8000" dirty="0">
                <a:solidFill>
                  <a:srgbClr val="00B050"/>
                </a:solidFill>
                <a:latin typeface="AR CENA" pitchFamily="2" charset="0"/>
              </a:rPr>
              <a:t>store </a:t>
            </a:r>
            <a:r>
              <a:rPr lang="en-US" sz="8000" dirty="0" smtClean="0">
                <a:solidFill>
                  <a:srgbClr val="00B050"/>
                </a:solidFill>
                <a:latin typeface="AR CENA" pitchFamily="2" charset="0"/>
              </a:rPr>
              <a:t>things…</a:t>
            </a:r>
            <a:endParaRPr lang="es-MX" sz="8000" dirty="0">
              <a:solidFill>
                <a:srgbClr val="00B050"/>
              </a:solidFill>
              <a:latin typeface="AR CENA" pitchFamily="2" charset="0"/>
            </a:endParaRPr>
          </a:p>
        </p:txBody>
      </p:sp>
    </p:spTree>
    <p:extLst>
      <p:ext uri="{BB962C8B-B14F-4D97-AF65-F5344CB8AC3E}">
        <p14:creationId xmlns:p14="http://schemas.microsoft.com/office/powerpoint/2010/main" val="173013314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1844824"/>
            <a:ext cx="8424935" cy="4281339"/>
          </a:xfrm>
        </p:spPr>
        <p:txBody>
          <a:bodyPr>
            <a:normAutofit fontScale="70000" lnSpcReduction="20000"/>
          </a:bodyPr>
          <a:lstStyle/>
          <a:p>
            <a:r>
              <a:rPr lang="es-ES" dirty="0">
                <a:solidFill>
                  <a:srgbClr val="002060"/>
                </a:solidFill>
              </a:rPr>
              <a:t>Se </a:t>
            </a:r>
            <a:r>
              <a:rPr lang="es-ES" dirty="0" smtClean="0">
                <a:solidFill>
                  <a:srgbClr val="002060"/>
                </a:solidFill>
              </a:rPr>
              <a:t>divide </a:t>
            </a:r>
            <a:r>
              <a:rPr lang="es-ES" dirty="0">
                <a:solidFill>
                  <a:srgbClr val="002060"/>
                </a:solidFill>
              </a:rPr>
              <a:t>la clase en dos equipos, A y B</a:t>
            </a:r>
            <a:br>
              <a:rPr lang="es-ES" dirty="0">
                <a:solidFill>
                  <a:srgbClr val="002060"/>
                </a:solidFill>
              </a:rPr>
            </a:br>
            <a:r>
              <a:rPr lang="es-ES" dirty="0">
                <a:solidFill>
                  <a:srgbClr val="002060"/>
                </a:solidFill>
              </a:rPr>
              <a:t>Cada equipo debe participar por turnos , se inicia con el equipo A, se proyecta sólo la definición </a:t>
            </a:r>
            <a:r>
              <a:rPr lang="es-ES" dirty="0" smtClean="0">
                <a:solidFill>
                  <a:srgbClr val="002060"/>
                </a:solidFill>
              </a:rPr>
              <a:t>de la habitación </a:t>
            </a:r>
            <a:r>
              <a:rPr lang="es-ES" dirty="0">
                <a:solidFill>
                  <a:srgbClr val="002060"/>
                </a:solidFill>
              </a:rPr>
              <a:t>y un integrante del cada equipo debe leerla  en voz alta mientras que el resto de sus compañeros de equipo deben decir el nombre </a:t>
            </a:r>
            <a:r>
              <a:rPr lang="es-ES" dirty="0" smtClean="0">
                <a:solidFill>
                  <a:srgbClr val="002060"/>
                </a:solidFill>
              </a:rPr>
              <a:t>de la habitación mencionada</a:t>
            </a:r>
            <a:r>
              <a:rPr lang="es-ES" dirty="0">
                <a:solidFill>
                  <a:srgbClr val="002060"/>
                </a:solidFill>
              </a:rPr>
              <a:t>.</a:t>
            </a:r>
            <a:br>
              <a:rPr lang="es-ES" dirty="0">
                <a:solidFill>
                  <a:srgbClr val="002060"/>
                </a:solidFill>
              </a:rPr>
            </a:br>
            <a:r>
              <a:rPr lang="es-ES" dirty="0">
                <a:solidFill>
                  <a:srgbClr val="002060"/>
                </a:solidFill>
              </a:rPr>
              <a:t>En aso de que ningún miembro del equipo responda correctamente, se le dará la palabra al equipo contrario.</a:t>
            </a:r>
            <a:br>
              <a:rPr lang="es-ES" dirty="0">
                <a:solidFill>
                  <a:srgbClr val="002060"/>
                </a:solidFill>
              </a:rPr>
            </a:br>
            <a:r>
              <a:rPr lang="es-ES" dirty="0">
                <a:solidFill>
                  <a:srgbClr val="002060"/>
                </a:solidFill>
              </a:rPr>
              <a:t>Después de que los alumnos hayan mencionado la respuesta correcta se les mostrará la imagen para comprobar la respuesta correcta.</a:t>
            </a:r>
            <a:br>
              <a:rPr lang="es-ES" dirty="0">
                <a:solidFill>
                  <a:srgbClr val="002060"/>
                </a:solidFill>
              </a:rPr>
            </a:br>
            <a:r>
              <a:rPr lang="es-ES" dirty="0">
                <a:solidFill>
                  <a:srgbClr val="002060"/>
                </a:solidFill>
              </a:rPr>
              <a:t>Posteriormente el equipo B inicia con la misma dinámica hasta  tener la respuesta correcta.</a:t>
            </a:r>
            <a:br>
              <a:rPr lang="es-ES" dirty="0">
                <a:solidFill>
                  <a:srgbClr val="002060"/>
                </a:solidFill>
              </a:rPr>
            </a:br>
            <a:r>
              <a:rPr lang="es-ES" dirty="0">
                <a:solidFill>
                  <a:srgbClr val="002060"/>
                </a:solidFill>
              </a:rPr>
              <a:t> De esta forma se proyectarán todas las láminas para que ambos equipos participen.</a:t>
            </a:r>
            <a:br>
              <a:rPr lang="es-ES" dirty="0">
                <a:solidFill>
                  <a:srgbClr val="002060"/>
                </a:solidFill>
              </a:rPr>
            </a:br>
            <a:r>
              <a:rPr lang="es-ES" dirty="0">
                <a:solidFill>
                  <a:srgbClr val="002060"/>
                </a:solidFill>
              </a:rPr>
              <a:t>Se llevará el conteo de aciertos de cada equipo. El equipo que tenga más puntos será el ganador</a:t>
            </a:r>
            <a:br>
              <a:rPr lang="es-ES" dirty="0">
                <a:solidFill>
                  <a:srgbClr val="002060"/>
                </a:solidFill>
              </a:rPr>
            </a:br>
            <a:r>
              <a:rPr lang="es-ES" dirty="0">
                <a:solidFill>
                  <a:srgbClr val="002060"/>
                </a:solidFill>
              </a:rPr>
              <a:t/>
            </a:r>
            <a:br>
              <a:rPr lang="es-ES" dirty="0">
                <a:solidFill>
                  <a:srgbClr val="002060"/>
                </a:solidFill>
              </a:rPr>
            </a:br>
            <a:r>
              <a:rPr lang="es-ES" dirty="0">
                <a:solidFill>
                  <a:srgbClr val="002060"/>
                </a:solidFill>
              </a:rPr>
              <a:t>Extensión: al finalizar la actividad el alumno realiza una descripción escrita de su </a:t>
            </a:r>
            <a:r>
              <a:rPr lang="es-ES" dirty="0" smtClean="0">
                <a:solidFill>
                  <a:srgbClr val="002060"/>
                </a:solidFill>
              </a:rPr>
              <a:t>habitación </a:t>
            </a:r>
            <a:r>
              <a:rPr lang="es-ES" dirty="0">
                <a:solidFill>
                  <a:srgbClr val="002060"/>
                </a:solidFill>
              </a:rPr>
              <a:t>favorita de 20 a 30 palabras en la que incluyen sus habilidades y destrezas.</a:t>
            </a:r>
            <a:br>
              <a:rPr lang="es-ES" dirty="0">
                <a:solidFill>
                  <a:srgbClr val="002060"/>
                </a:solidFill>
              </a:rPr>
            </a:br>
            <a:endParaRPr lang="es-ES" dirty="0">
              <a:solidFill>
                <a:srgbClr val="002060"/>
              </a:solidFill>
            </a:endParaRPr>
          </a:p>
        </p:txBody>
      </p:sp>
      <p:sp>
        <p:nvSpPr>
          <p:cNvPr id="3" name="2 Título"/>
          <p:cNvSpPr>
            <a:spLocks noGrp="1"/>
          </p:cNvSpPr>
          <p:nvPr>
            <p:ph type="title"/>
          </p:nvPr>
        </p:nvSpPr>
        <p:spPr/>
        <p:txBody>
          <a:bodyPr/>
          <a:lstStyle/>
          <a:p>
            <a:r>
              <a:rPr lang="es-ES" dirty="0" smtClean="0"/>
              <a:t>Descripción de la actividad</a:t>
            </a:r>
            <a:endParaRPr lang="es-ES" dirty="0"/>
          </a:p>
        </p:txBody>
      </p:sp>
    </p:spTree>
    <p:extLst>
      <p:ext uri="{BB962C8B-B14F-4D97-AF65-F5344CB8AC3E}">
        <p14:creationId xmlns:p14="http://schemas.microsoft.com/office/powerpoint/2010/main" val="33491892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ldiaparanormal.com/wp-content/uploads/2013/09/el-ati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764704"/>
            <a:ext cx="7416824" cy="3990253"/>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159732" y="5013176"/>
            <a:ext cx="4752528"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dirty="0" err="1" smtClean="0">
                <a:solidFill>
                  <a:srgbClr val="009900"/>
                </a:solidFill>
                <a:latin typeface="AR CENA" pitchFamily="2" charset="0"/>
              </a:rPr>
              <a:t>Attic</a:t>
            </a:r>
            <a:endParaRPr lang="es-MX" sz="8800" dirty="0">
              <a:solidFill>
                <a:srgbClr val="009900"/>
              </a:solidFill>
              <a:latin typeface="AR CENA" pitchFamily="2" charset="0"/>
            </a:endParaRPr>
          </a:p>
        </p:txBody>
      </p:sp>
    </p:spTree>
    <p:extLst>
      <p:ext uri="{BB962C8B-B14F-4D97-AF65-F5344CB8AC3E}">
        <p14:creationId xmlns:p14="http://schemas.microsoft.com/office/powerpoint/2010/main" val="25779162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620688"/>
            <a:ext cx="7408333" cy="3450696"/>
          </a:xfrm>
        </p:spPr>
        <p:txBody>
          <a:bodyPr>
            <a:noAutofit/>
          </a:bodyPr>
          <a:lstStyle/>
          <a:p>
            <a:pPr algn="ctr"/>
            <a:r>
              <a:rPr lang="en-US" sz="7200" dirty="0" smtClean="0">
                <a:solidFill>
                  <a:srgbClr val="CC6600"/>
                </a:solidFill>
                <a:latin typeface="AR CENA" pitchFamily="2" charset="0"/>
              </a:rPr>
              <a:t>Room </a:t>
            </a:r>
            <a:r>
              <a:rPr lang="en-US" sz="7200" dirty="0">
                <a:solidFill>
                  <a:srgbClr val="CC6600"/>
                </a:solidFill>
                <a:latin typeface="AR CENA" pitchFamily="2" charset="0"/>
              </a:rPr>
              <a:t>where you can play with your friends and watch TV</a:t>
            </a:r>
            <a:endParaRPr lang="es-MX" sz="8000" dirty="0">
              <a:solidFill>
                <a:srgbClr val="CC6600"/>
              </a:solidFill>
              <a:latin typeface="AR CENA" pitchFamily="2" charset="0"/>
            </a:endParaRPr>
          </a:p>
        </p:txBody>
      </p:sp>
    </p:spTree>
    <p:extLst>
      <p:ext uri="{BB962C8B-B14F-4D97-AF65-F5344CB8AC3E}">
        <p14:creationId xmlns:p14="http://schemas.microsoft.com/office/powerpoint/2010/main" val="20331310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t1.idealista.com/news/archivos/traditional-baseme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76672"/>
            <a:ext cx="7222359" cy="432048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691680" y="5124400"/>
            <a:ext cx="6095456"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err="1" smtClean="0">
                <a:solidFill>
                  <a:srgbClr val="CC6600"/>
                </a:solidFill>
                <a:latin typeface="AR CENA" pitchFamily="2" charset="0"/>
              </a:rPr>
              <a:t>Games</a:t>
            </a:r>
            <a:r>
              <a:rPr lang="es-MX" sz="7200" dirty="0" smtClean="0">
                <a:solidFill>
                  <a:srgbClr val="CC6600"/>
                </a:solidFill>
                <a:latin typeface="AR CENA" pitchFamily="2" charset="0"/>
              </a:rPr>
              <a:t> </a:t>
            </a:r>
            <a:r>
              <a:rPr lang="es-MX" sz="7200" dirty="0" err="1" smtClean="0">
                <a:solidFill>
                  <a:srgbClr val="CC6600"/>
                </a:solidFill>
                <a:latin typeface="AR CENA" pitchFamily="2" charset="0"/>
              </a:rPr>
              <a:t>Room</a:t>
            </a:r>
            <a:endParaRPr lang="es-MX" sz="7200" dirty="0">
              <a:solidFill>
                <a:srgbClr val="CC6600"/>
              </a:solidFill>
              <a:latin typeface="AR CENA" pitchFamily="2" charset="0"/>
            </a:endParaRPr>
          </a:p>
        </p:txBody>
      </p:sp>
    </p:spTree>
    <p:extLst>
      <p:ext uri="{BB962C8B-B14F-4D97-AF65-F5344CB8AC3E}">
        <p14:creationId xmlns:p14="http://schemas.microsoft.com/office/powerpoint/2010/main" val="25906300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980728"/>
            <a:ext cx="7408333" cy="3450696"/>
          </a:xfrm>
        </p:spPr>
        <p:txBody>
          <a:bodyPr>
            <a:noAutofit/>
          </a:bodyPr>
          <a:lstStyle/>
          <a:p>
            <a:pPr algn="ctr"/>
            <a:r>
              <a:rPr lang="en-US" sz="8800" dirty="0" smtClean="0">
                <a:solidFill>
                  <a:srgbClr val="FF0000"/>
                </a:solidFill>
                <a:latin typeface="AR CENA" pitchFamily="2" charset="0"/>
              </a:rPr>
              <a:t>There is a big pool where you swim </a:t>
            </a:r>
            <a:r>
              <a:rPr lang="en-US" sz="8800" dirty="0">
                <a:solidFill>
                  <a:srgbClr val="FF0000"/>
                </a:solidFill>
                <a:latin typeface="AR CENA" pitchFamily="2" charset="0"/>
              </a:rPr>
              <a:t>in </a:t>
            </a:r>
            <a:r>
              <a:rPr lang="en-US" sz="9600" dirty="0" smtClean="0">
                <a:solidFill>
                  <a:srgbClr val="FF0000"/>
                </a:solidFill>
                <a:latin typeface="AR CENA" pitchFamily="2" charset="0"/>
              </a:rPr>
              <a:t>….</a:t>
            </a:r>
            <a:endParaRPr lang="es-MX" sz="9600" dirty="0">
              <a:solidFill>
                <a:srgbClr val="FF0000"/>
              </a:solidFill>
              <a:latin typeface="AR CENA" pitchFamily="2" charset="0"/>
            </a:endParaRPr>
          </a:p>
        </p:txBody>
      </p:sp>
    </p:spTree>
    <p:extLst>
      <p:ext uri="{BB962C8B-B14F-4D97-AF65-F5344CB8AC3E}">
        <p14:creationId xmlns:p14="http://schemas.microsoft.com/office/powerpoint/2010/main" val="17632973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otos.crminmobiliario.com/cliente/12434/fotosproductos/casa-en-condominio-residencial-en-venta-en-colonia-centro-emiliano-zapata-36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463740"/>
            <a:ext cx="6508140" cy="4477428"/>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627784" y="5154666"/>
            <a:ext cx="4464496"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dirty="0" smtClean="0">
                <a:solidFill>
                  <a:srgbClr val="FF0000"/>
                </a:solidFill>
                <a:latin typeface="AR CENA" pitchFamily="2" charset="0"/>
              </a:rPr>
              <a:t>Pool</a:t>
            </a:r>
            <a:endParaRPr lang="es-MX" sz="8800" dirty="0">
              <a:solidFill>
                <a:srgbClr val="FF0000"/>
              </a:solidFill>
              <a:latin typeface="AR CENA" pitchFamily="2" charset="0"/>
            </a:endParaRPr>
          </a:p>
        </p:txBody>
      </p:sp>
    </p:spTree>
    <p:extLst>
      <p:ext uri="{BB962C8B-B14F-4D97-AF65-F5344CB8AC3E}">
        <p14:creationId xmlns:p14="http://schemas.microsoft.com/office/powerpoint/2010/main" val="15098132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b="1" dirty="0"/>
              <a:t>Programa de la Asignatura de Inglés 1 Tercer semestre. Universidad Autónoma del estado de México. Secretaría de Docencia. 2015.</a:t>
            </a:r>
          </a:p>
          <a:p>
            <a:r>
              <a:rPr lang="es-ES" b="1" dirty="0"/>
              <a:t>Falla, Davis, Paula A Davis. 2012. </a:t>
            </a:r>
            <a:r>
              <a:rPr lang="es-ES" b="1" dirty="0" err="1"/>
              <a:t>Solutions</a:t>
            </a:r>
            <a:r>
              <a:rPr lang="es-ES" b="1" dirty="0"/>
              <a:t> </a:t>
            </a:r>
            <a:r>
              <a:rPr lang="es-ES" b="1" dirty="0" err="1"/>
              <a:t>Elementary</a:t>
            </a:r>
            <a:r>
              <a:rPr lang="es-ES" b="1" dirty="0"/>
              <a:t> </a:t>
            </a:r>
            <a:r>
              <a:rPr lang="es-ES" b="1" dirty="0" err="1"/>
              <a:t>Student´s</a:t>
            </a:r>
            <a:r>
              <a:rPr lang="es-ES" b="1" dirty="0"/>
              <a:t> </a:t>
            </a:r>
            <a:r>
              <a:rPr lang="es-ES" b="1" dirty="0" err="1"/>
              <a:t>book</a:t>
            </a:r>
            <a:r>
              <a:rPr lang="es-ES" b="1" dirty="0"/>
              <a:t>. </a:t>
            </a:r>
            <a:r>
              <a:rPr lang="es-ES" b="1" dirty="0" err="1"/>
              <a:t>Orford</a:t>
            </a:r>
            <a:r>
              <a:rPr lang="es-ES" b="1" dirty="0"/>
              <a:t>. 2° Ed.</a:t>
            </a:r>
          </a:p>
          <a:p>
            <a:r>
              <a:rPr lang="es-ES" b="1" dirty="0">
                <a:hlinkClick r:id="rId2"/>
              </a:rPr>
              <a:t>https://es.wikipedia.org/</a:t>
            </a:r>
            <a:endParaRPr lang="es-ES" b="1" dirty="0"/>
          </a:p>
          <a:p>
            <a:r>
              <a:rPr lang="es-ES" b="1" dirty="0"/>
              <a:t>Google </a:t>
            </a:r>
            <a:r>
              <a:rPr lang="es-ES" b="1" dirty="0" err="1" smtClean="0"/>
              <a:t>images</a:t>
            </a:r>
            <a:endParaRPr lang="es-ES" b="1" dirty="0" smtClean="0"/>
          </a:p>
          <a:p>
            <a:endParaRPr lang="es-ES" b="1" dirty="0"/>
          </a:p>
          <a:p>
            <a:endParaRPr lang="es-ES" dirty="0"/>
          </a:p>
        </p:txBody>
      </p:sp>
      <p:sp>
        <p:nvSpPr>
          <p:cNvPr id="3" name="2 Título"/>
          <p:cNvSpPr>
            <a:spLocks noGrp="1"/>
          </p:cNvSpPr>
          <p:nvPr>
            <p:ph type="title"/>
          </p:nvPr>
        </p:nvSpPr>
        <p:spPr/>
        <p:txBody>
          <a:bodyPr/>
          <a:lstStyle/>
          <a:p>
            <a:r>
              <a:rPr lang="es-ES" dirty="0"/>
              <a:t>REFERENCES</a:t>
            </a:r>
          </a:p>
        </p:txBody>
      </p:sp>
    </p:spTree>
    <p:extLst>
      <p:ext uri="{BB962C8B-B14F-4D97-AF65-F5344CB8AC3E}">
        <p14:creationId xmlns:p14="http://schemas.microsoft.com/office/powerpoint/2010/main" val="426767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2204864"/>
            <a:ext cx="7408333" cy="3450696"/>
          </a:xfrm>
        </p:spPr>
        <p:txBody>
          <a:bodyPr>
            <a:noAutofit/>
          </a:bodyPr>
          <a:lstStyle/>
          <a:p>
            <a:r>
              <a:rPr lang="es-ES" sz="4400" dirty="0" smtClean="0">
                <a:solidFill>
                  <a:schemeClr val="tx2">
                    <a:lumMod val="50000"/>
                  </a:schemeClr>
                </a:solidFill>
              </a:rPr>
              <a:t>Use </a:t>
            </a:r>
            <a:r>
              <a:rPr lang="es-ES" sz="4400" dirty="0" err="1" smtClean="0">
                <a:solidFill>
                  <a:schemeClr val="tx2">
                    <a:lumMod val="50000"/>
                  </a:schemeClr>
                </a:solidFill>
              </a:rPr>
              <a:t>there</a:t>
            </a:r>
            <a:r>
              <a:rPr lang="es-ES" sz="4400" dirty="0" smtClean="0">
                <a:solidFill>
                  <a:schemeClr val="tx2">
                    <a:lumMod val="50000"/>
                  </a:schemeClr>
                </a:solidFill>
              </a:rPr>
              <a:t> </a:t>
            </a:r>
            <a:r>
              <a:rPr lang="es-ES" sz="4400" dirty="0" err="1" smtClean="0">
                <a:solidFill>
                  <a:schemeClr val="tx2">
                    <a:lumMod val="50000"/>
                  </a:schemeClr>
                </a:solidFill>
              </a:rPr>
              <a:t>is</a:t>
            </a:r>
            <a:r>
              <a:rPr lang="es-ES" sz="4400" dirty="0" smtClean="0">
                <a:solidFill>
                  <a:schemeClr val="tx2">
                    <a:lumMod val="50000"/>
                  </a:schemeClr>
                </a:solidFill>
              </a:rPr>
              <a:t> </a:t>
            </a:r>
            <a:r>
              <a:rPr lang="es-ES" sz="4400" dirty="0" err="1" smtClean="0">
                <a:solidFill>
                  <a:schemeClr val="tx2">
                    <a:lumMod val="50000"/>
                  </a:schemeClr>
                </a:solidFill>
              </a:rPr>
              <a:t>with</a:t>
            </a:r>
            <a:r>
              <a:rPr lang="es-ES" sz="4400" dirty="0" smtClean="0">
                <a:solidFill>
                  <a:schemeClr val="tx2">
                    <a:lumMod val="50000"/>
                  </a:schemeClr>
                </a:solidFill>
              </a:rPr>
              <a:t> singular  </a:t>
            </a:r>
            <a:r>
              <a:rPr lang="es-ES" sz="4400" dirty="0" err="1" smtClean="0">
                <a:solidFill>
                  <a:schemeClr val="tx2">
                    <a:lumMod val="50000"/>
                  </a:schemeClr>
                </a:solidFill>
              </a:rPr>
              <a:t>nouns</a:t>
            </a:r>
            <a:endParaRPr lang="es-ES" sz="4400" dirty="0" smtClean="0">
              <a:solidFill>
                <a:schemeClr val="tx2">
                  <a:lumMod val="50000"/>
                </a:schemeClr>
              </a:solidFill>
            </a:endParaRPr>
          </a:p>
          <a:p>
            <a:pPr marL="0" indent="0">
              <a:buNone/>
            </a:pPr>
            <a:r>
              <a:rPr lang="es-ES" sz="4400" dirty="0" err="1" smtClean="0">
                <a:solidFill>
                  <a:schemeClr val="tx2">
                    <a:lumMod val="50000"/>
                  </a:schemeClr>
                </a:solidFill>
              </a:rPr>
              <a:t>There</a:t>
            </a:r>
            <a:r>
              <a:rPr lang="es-ES" sz="4400" dirty="0" smtClean="0">
                <a:solidFill>
                  <a:schemeClr val="tx2">
                    <a:lumMod val="50000"/>
                  </a:schemeClr>
                </a:solidFill>
              </a:rPr>
              <a:t> </a:t>
            </a:r>
            <a:r>
              <a:rPr lang="es-ES" sz="4400" dirty="0" err="1" smtClean="0">
                <a:solidFill>
                  <a:schemeClr val="tx2">
                    <a:lumMod val="50000"/>
                  </a:schemeClr>
                </a:solidFill>
              </a:rPr>
              <a:t>is</a:t>
            </a:r>
            <a:r>
              <a:rPr lang="es-ES" sz="4400" dirty="0" smtClean="0">
                <a:solidFill>
                  <a:schemeClr val="tx2">
                    <a:lumMod val="50000"/>
                  </a:schemeClr>
                </a:solidFill>
              </a:rPr>
              <a:t> a </a:t>
            </a:r>
            <a:r>
              <a:rPr lang="es-ES" sz="4400" dirty="0" err="1" smtClean="0">
                <a:solidFill>
                  <a:schemeClr val="tx2">
                    <a:lumMod val="50000"/>
                  </a:schemeClr>
                </a:solidFill>
              </a:rPr>
              <a:t>chair</a:t>
            </a:r>
            <a:r>
              <a:rPr lang="es-ES" sz="4400" dirty="0" smtClean="0">
                <a:solidFill>
                  <a:schemeClr val="tx2">
                    <a:lumMod val="50000"/>
                  </a:schemeClr>
                </a:solidFill>
              </a:rPr>
              <a:t> in </a:t>
            </a:r>
            <a:r>
              <a:rPr lang="es-ES" sz="4400" dirty="0" err="1" smtClean="0">
                <a:solidFill>
                  <a:schemeClr val="tx2">
                    <a:lumMod val="50000"/>
                  </a:schemeClr>
                </a:solidFill>
              </a:rPr>
              <a:t>the</a:t>
            </a:r>
            <a:r>
              <a:rPr lang="es-ES" sz="4400" dirty="0" smtClean="0">
                <a:solidFill>
                  <a:schemeClr val="tx2">
                    <a:lumMod val="50000"/>
                  </a:schemeClr>
                </a:solidFill>
              </a:rPr>
              <a:t> </a:t>
            </a:r>
            <a:r>
              <a:rPr lang="es-ES" sz="4400" dirty="0" err="1" smtClean="0">
                <a:solidFill>
                  <a:schemeClr val="tx2">
                    <a:lumMod val="50000"/>
                  </a:schemeClr>
                </a:solidFill>
              </a:rPr>
              <a:t>kitchen</a:t>
            </a:r>
            <a:endParaRPr lang="es-ES" sz="4400" dirty="0" smtClean="0">
              <a:solidFill>
                <a:schemeClr val="tx2">
                  <a:lumMod val="50000"/>
                </a:schemeClr>
              </a:solidFill>
            </a:endParaRPr>
          </a:p>
          <a:p>
            <a:r>
              <a:rPr lang="es-ES" sz="4400" dirty="0" smtClean="0">
                <a:solidFill>
                  <a:schemeClr val="tx2">
                    <a:lumMod val="50000"/>
                  </a:schemeClr>
                </a:solidFill>
              </a:rPr>
              <a:t>Use </a:t>
            </a:r>
            <a:r>
              <a:rPr lang="es-ES" sz="4400" dirty="0" err="1" smtClean="0">
                <a:solidFill>
                  <a:schemeClr val="tx2">
                    <a:lumMod val="50000"/>
                  </a:schemeClr>
                </a:solidFill>
              </a:rPr>
              <a:t>there</a:t>
            </a:r>
            <a:r>
              <a:rPr lang="es-ES" sz="4400" dirty="0" smtClean="0">
                <a:solidFill>
                  <a:schemeClr val="tx2">
                    <a:lumMod val="50000"/>
                  </a:schemeClr>
                </a:solidFill>
              </a:rPr>
              <a:t> are </a:t>
            </a:r>
            <a:r>
              <a:rPr lang="es-ES" sz="4400" dirty="0" err="1" smtClean="0">
                <a:solidFill>
                  <a:schemeClr val="tx2">
                    <a:lumMod val="50000"/>
                  </a:schemeClr>
                </a:solidFill>
              </a:rPr>
              <a:t>with</a:t>
            </a:r>
            <a:r>
              <a:rPr lang="es-ES" sz="4400" dirty="0" smtClean="0">
                <a:solidFill>
                  <a:schemeClr val="tx2">
                    <a:lumMod val="50000"/>
                  </a:schemeClr>
                </a:solidFill>
              </a:rPr>
              <a:t> plural </a:t>
            </a:r>
            <a:r>
              <a:rPr lang="es-ES" sz="4400" dirty="0" err="1" smtClean="0">
                <a:solidFill>
                  <a:schemeClr val="tx2">
                    <a:lumMod val="50000"/>
                  </a:schemeClr>
                </a:solidFill>
              </a:rPr>
              <a:t>nouns</a:t>
            </a:r>
            <a:endParaRPr lang="es-ES" sz="4400" dirty="0">
              <a:solidFill>
                <a:schemeClr val="tx2">
                  <a:lumMod val="50000"/>
                </a:schemeClr>
              </a:solidFill>
            </a:endParaRPr>
          </a:p>
        </p:txBody>
      </p:sp>
      <p:sp>
        <p:nvSpPr>
          <p:cNvPr id="3" name="2 Título"/>
          <p:cNvSpPr>
            <a:spLocks noGrp="1"/>
          </p:cNvSpPr>
          <p:nvPr>
            <p:ph type="title"/>
          </p:nvPr>
        </p:nvSpPr>
        <p:spPr/>
        <p:txBody>
          <a:bodyPr>
            <a:normAutofit fontScale="90000"/>
          </a:bodyPr>
          <a:lstStyle/>
          <a:p>
            <a:r>
              <a:rPr lang="es-ES" dirty="0" smtClean="0"/>
              <a:t>Singular and plural </a:t>
            </a:r>
            <a:r>
              <a:rPr lang="es-ES" dirty="0" err="1" smtClean="0"/>
              <a:t>forms</a:t>
            </a:r>
            <a:r>
              <a:rPr lang="es-ES" dirty="0" smtClean="0"/>
              <a:t>:</a:t>
            </a:r>
            <a:br>
              <a:rPr lang="es-ES" dirty="0" smtClean="0"/>
            </a:br>
            <a:r>
              <a:rPr lang="es-ES" dirty="0" err="1" smtClean="0"/>
              <a:t>There</a:t>
            </a:r>
            <a:r>
              <a:rPr lang="es-ES" dirty="0" smtClean="0"/>
              <a:t> </a:t>
            </a:r>
            <a:r>
              <a:rPr lang="es-ES" dirty="0" err="1" smtClean="0"/>
              <a:t>is</a:t>
            </a:r>
            <a:r>
              <a:rPr lang="es-ES" dirty="0" smtClean="0"/>
              <a:t> and </a:t>
            </a:r>
            <a:r>
              <a:rPr lang="es-ES" dirty="0" err="1" smtClean="0"/>
              <a:t>There</a:t>
            </a:r>
            <a:r>
              <a:rPr lang="es-ES" dirty="0" smtClean="0"/>
              <a:t> are</a:t>
            </a:r>
            <a:endParaRPr lang="es-ES" dirty="0"/>
          </a:p>
        </p:txBody>
      </p:sp>
    </p:spTree>
    <p:extLst>
      <p:ext uri="{BB962C8B-B14F-4D97-AF65-F5344CB8AC3E}">
        <p14:creationId xmlns:p14="http://schemas.microsoft.com/office/powerpoint/2010/main" val="2983987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484784"/>
            <a:ext cx="7408333" cy="3450696"/>
          </a:xfrm>
        </p:spPr>
        <p:txBody>
          <a:bodyPr>
            <a:noAutofit/>
          </a:bodyPr>
          <a:lstStyle/>
          <a:p>
            <a:pPr marL="0" indent="0" algn="ctr">
              <a:buNone/>
            </a:pPr>
            <a:r>
              <a:rPr lang="es-MX" sz="8000" dirty="0" err="1" smtClean="0">
                <a:solidFill>
                  <a:srgbClr val="FF9900"/>
                </a:solidFill>
                <a:latin typeface="AR CENA" pitchFamily="2" charset="0"/>
              </a:rPr>
              <a:t>There</a:t>
            </a:r>
            <a:r>
              <a:rPr lang="es-MX" sz="8000" dirty="0" smtClean="0">
                <a:solidFill>
                  <a:srgbClr val="FF9900"/>
                </a:solidFill>
                <a:latin typeface="AR CENA" pitchFamily="2" charset="0"/>
              </a:rPr>
              <a:t> </a:t>
            </a:r>
            <a:r>
              <a:rPr lang="es-MX" sz="8000" dirty="0" err="1" smtClean="0">
                <a:solidFill>
                  <a:srgbClr val="FF9900"/>
                </a:solidFill>
                <a:latin typeface="AR CENA" pitchFamily="2" charset="0"/>
              </a:rPr>
              <a:t>is</a:t>
            </a:r>
            <a:r>
              <a:rPr lang="es-MX" sz="8000" dirty="0" smtClean="0">
                <a:solidFill>
                  <a:srgbClr val="FF9900"/>
                </a:solidFill>
                <a:latin typeface="AR CENA" pitchFamily="2" charset="0"/>
              </a:rPr>
              <a:t> a </a:t>
            </a:r>
            <a:r>
              <a:rPr lang="es-MX" sz="8000" dirty="0" err="1" smtClean="0">
                <a:solidFill>
                  <a:srgbClr val="FF9900"/>
                </a:solidFill>
                <a:latin typeface="AR CENA" pitchFamily="2" charset="0"/>
              </a:rPr>
              <a:t>fridge</a:t>
            </a:r>
            <a:r>
              <a:rPr lang="es-MX" sz="8000" dirty="0" smtClean="0">
                <a:solidFill>
                  <a:srgbClr val="FF9900"/>
                </a:solidFill>
                <a:latin typeface="AR CENA" pitchFamily="2" charset="0"/>
              </a:rPr>
              <a:t> and a </a:t>
            </a:r>
            <a:r>
              <a:rPr lang="es-MX" sz="8000" dirty="0" err="1" smtClean="0">
                <a:solidFill>
                  <a:srgbClr val="FF9900"/>
                </a:solidFill>
                <a:latin typeface="AR CENA" pitchFamily="2" charset="0"/>
              </a:rPr>
              <a:t>stove.You</a:t>
            </a:r>
            <a:r>
              <a:rPr lang="es-MX" sz="8000" dirty="0" smtClean="0">
                <a:solidFill>
                  <a:srgbClr val="FF9900"/>
                </a:solidFill>
                <a:latin typeface="AR CENA" pitchFamily="2" charset="0"/>
              </a:rPr>
              <a:t> </a:t>
            </a:r>
            <a:r>
              <a:rPr lang="es-MX" sz="8000" dirty="0" err="1" smtClean="0">
                <a:solidFill>
                  <a:srgbClr val="FF9900"/>
                </a:solidFill>
                <a:latin typeface="AR CENA" pitchFamily="2" charset="0"/>
              </a:rPr>
              <a:t>eat</a:t>
            </a:r>
            <a:r>
              <a:rPr lang="es-MX" sz="8000" dirty="0" smtClean="0">
                <a:solidFill>
                  <a:srgbClr val="FF9900"/>
                </a:solidFill>
                <a:latin typeface="AR CENA" pitchFamily="2" charset="0"/>
              </a:rPr>
              <a:t> in </a:t>
            </a:r>
            <a:r>
              <a:rPr lang="es-MX" sz="8000" dirty="0" err="1" smtClean="0">
                <a:solidFill>
                  <a:srgbClr val="FF9900"/>
                </a:solidFill>
                <a:latin typeface="AR CENA" pitchFamily="2" charset="0"/>
              </a:rPr>
              <a:t>the</a:t>
            </a:r>
            <a:r>
              <a:rPr lang="es-MX" sz="8000" dirty="0" smtClean="0">
                <a:solidFill>
                  <a:srgbClr val="FF9900"/>
                </a:solidFill>
                <a:latin typeface="AR CENA" pitchFamily="2" charset="0"/>
              </a:rPr>
              <a:t>….</a:t>
            </a:r>
            <a:endParaRPr lang="es-MX" sz="8000" dirty="0">
              <a:solidFill>
                <a:srgbClr val="FF9900"/>
              </a:solidFill>
              <a:latin typeface="AR CENA" pitchFamily="2" charset="0"/>
            </a:endParaRPr>
          </a:p>
        </p:txBody>
      </p:sp>
    </p:spTree>
    <p:extLst>
      <p:ext uri="{BB962C8B-B14F-4D97-AF65-F5344CB8AC3E}">
        <p14:creationId xmlns:p14="http://schemas.microsoft.com/office/powerpoint/2010/main" val="7912914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691680" y="5589240"/>
            <a:ext cx="576064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err="1" smtClean="0">
                <a:solidFill>
                  <a:srgbClr val="FF9900"/>
                </a:solidFill>
                <a:latin typeface="AR CENA" pitchFamily="2" charset="0"/>
              </a:rPr>
              <a:t>Dining</a:t>
            </a:r>
            <a:r>
              <a:rPr lang="es-MX" sz="6000" dirty="0" smtClean="0">
                <a:solidFill>
                  <a:srgbClr val="FF9900"/>
                </a:solidFill>
                <a:latin typeface="AR CENA" pitchFamily="2" charset="0"/>
              </a:rPr>
              <a:t> </a:t>
            </a:r>
            <a:r>
              <a:rPr lang="es-MX" sz="6000" dirty="0" err="1" smtClean="0">
                <a:solidFill>
                  <a:srgbClr val="FF9900"/>
                </a:solidFill>
                <a:latin typeface="AR CENA" pitchFamily="2" charset="0"/>
              </a:rPr>
              <a:t>Room</a:t>
            </a:r>
            <a:endParaRPr lang="es-MX" sz="6000" dirty="0">
              <a:solidFill>
                <a:srgbClr val="FF9900"/>
              </a:solidFill>
              <a:latin typeface="AR CENA" pitchFamily="2"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20688"/>
            <a:ext cx="7776864" cy="471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054358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404664"/>
            <a:ext cx="7408333" cy="3450696"/>
          </a:xfrm>
        </p:spPr>
        <p:txBody>
          <a:bodyPr>
            <a:noAutofit/>
          </a:bodyPr>
          <a:lstStyle/>
          <a:p>
            <a:pPr algn="ctr"/>
            <a:r>
              <a:rPr lang="es-MX" sz="8000" dirty="0" err="1" smtClean="0">
                <a:solidFill>
                  <a:srgbClr val="002060"/>
                </a:solidFill>
                <a:latin typeface="AR CENA" pitchFamily="2" charset="0"/>
              </a:rPr>
              <a:t>There</a:t>
            </a:r>
            <a:r>
              <a:rPr lang="es-MX" sz="8000" dirty="0" smtClean="0">
                <a:solidFill>
                  <a:srgbClr val="002060"/>
                </a:solidFill>
                <a:latin typeface="AR CENA" pitchFamily="2" charset="0"/>
              </a:rPr>
              <a:t> </a:t>
            </a:r>
            <a:r>
              <a:rPr lang="es-MX" sz="8000" dirty="0" err="1" smtClean="0">
                <a:solidFill>
                  <a:srgbClr val="002060"/>
                </a:solidFill>
                <a:latin typeface="AR CENA" pitchFamily="2" charset="0"/>
              </a:rPr>
              <a:t>isn’t</a:t>
            </a:r>
            <a:r>
              <a:rPr lang="es-MX" sz="8000" dirty="0" smtClean="0">
                <a:solidFill>
                  <a:srgbClr val="002060"/>
                </a:solidFill>
                <a:latin typeface="AR CENA" pitchFamily="2" charset="0"/>
              </a:rPr>
              <a:t> a </a:t>
            </a:r>
            <a:r>
              <a:rPr lang="es-MX" sz="8000" dirty="0" err="1" smtClean="0">
                <a:solidFill>
                  <a:srgbClr val="002060"/>
                </a:solidFill>
                <a:latin typeface="AR CENA" pitchFamily="2" charset="0"/>
              </a:rPr>
              <a:t>computer</a:t>
            </a:r>
            <a:r>
              <a:rPr lang="es-MX" sz="8000" dirty="0" smtClean="0">
                <a:solidFill>
                  <a:srgbClr val="002060"/>
                </a:solidFill>
                <a:latin typeface="AR CENA" pitchFamily="2" charset="0"/>
              </a:rPr>
              <a:t> in </a:t>
            </a:r>
            <a:r>
              <a:rPr lang="es-MX" sz="8000" dirty="0" err="1" smtClean="0">
                <a:solidFill>
                  <a:srgbClr val="002060"/>
                </a:solidFill>
                <a:latin typeface="AR CENA" pitchFamily="2" charset="0"/>
              </a:rPr>
              <a:t>it</a:t>
            </a:r>
            <a:r>
              <a:rPr lang="es-MX" sz="8000" dirty="0" smtClean="0">
                <a:solidFill>
                  <a:srgbClr val="002060"/>
                </a:solidFill>
                <a:latin typeface="AR CENA" pitchFamily="2" charset="0"/>
              </a:rPr>
              <a:t>. </a:t>
            </a:r>
            <a:r>
              <a:rPr lang="es-MX" sz="8000" dirty="0" err="1" smtClean="0">
                <a:solidFill>
                  <a:srgbClr val="002060"/>
                </a:solidFill>
                <a:latin typeface="AR CENA" pitchFamily="2" charset="0"/>
              </a:rPr>
              <a:t>You</a:t>
            </a:r>
            <a:r>
              <a:rPr lang="es-MX" sz="8000" dirty="0" smtClean="0">
                <a:solidFill>
                  <a:srgbClr val="002060"/>
                </a:solidFill>
                <a:latin typeface="AR CENA" pitchFamily="2" charset="0"/>
              </a:rPr>
              <a:t> can </a:t>
            </a:r>
            <a:r>
              <a:rPr lang="es-MX" sz="8000" dirty="0" err="1" smtClean="0">
                <a:solidFill>
                  <a:srgbClr val="002060"/>
                </a:solidFill>
                <a:latin typeface="AR CENA" pitchFamily="2" charset="0"/>
              </a:rPr>
              <a:t>cook</a:t>
            </a:r>
            <a:r>
              <a:rPr lang="es-MX" sz="8000" dirty="0" smtClean="0">
                <a:solidFill>
                  <a:srgbClr val="002060"/>
                </a:solidFill>
                <a:latin typeface="AR CENA" pitchFamily="2" charset="0"/>
              </a:rPr>
              <a:t> </a:t>
            </a:r>
            <a:r>
              <a:rPr lang="es-MX" sz="8000" dirty="0" err="1" smtClean="0">
                <a:solidFill>
                  <a:srgbClr val="002060"/>
                </a:solidFill>
                <a:latin typeface="AR CENA" pitchFamily="2" charset="0"/>
              </a:rPr>
              <a:t>meals</a:t>
            </a:r>
            <a:r>
              <a:rPr lang="es-MX" sz="8000" dirty="0" smtClean="0">
                <a:solidFill>
                  <a:srgbClr val="002060"/>
                </a:solidFill>
                <a:latin typeface="AR CENA" pitchFamily="2" charset="0"/>
              </a:rPr>
              <a:t> in </a:t>
            </a:r>
            <a:r>
              <a:rPr lang="es-MX" sz="8000" dirty="0" err="1" smtClean="0">
                <a:solidFill>
                  <a:srgbClr val="002060"/>
                </a:solidFill>
                <a:latin typeface="AR CENA" pitchFamily="2" charset="0"/>
              </a:rPr>
              <a:t>the</a:t>
            </a:r>
            <a:r>
              <a:rPr lang="es-MX" sz="8000" dirty="0" smtClean="0">
                <a:solidFill>
                  <a:srgbClr val="002060"/>
                </a:solidFill>
                <a:latin typeface="AR CENA" pitchFamily="2" charset="0"/>
              </a:rPr>
              <a:t> ….</a:t>
            </a:r>
            <a:endParaRPr lang="es-MX" sz="8000" dirty="0">
              <a:solidFill>
                <a:srgbClr val="002060"/>
              </a:solidFill>
              <a:latin typeface="AR CENA" pitchFamily="2" charset="0"/>
            </a:endParaRPr>
          </a:p>
        </p:txBody>
      </p:sp>
    </p:spTree>
    <p:extLst>
      <p:ext uri="{BB962C8B-B14F-4D97-AF65-F5344CB8AC3E}">
        <p14:creationId xmlns:p14="http://schemas.microsoft.com/office/powerpoint/2010/main" val="405914192"/>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907704" y="5517232"/>
            <a:ext cx="576064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600" dirty="0" err="1" smtClean="0">
                <a:solidFill>
                  <a:srgbClr val="002060"/>
                </a:solidFill>
                <a:latin typeface="AR CENA" pitchFamily="2" charset="0"/>
              </a:rPr>
              <a:t>Kitchen</a:t>
            </a:r>
            <a:endParaRPr lang="es-MX" sz="6600" dirty="0">
              <a:solidFill>
                <a:srgbClr val="002060"/>
              </a:solidFill>
              <a:latin typeface="AR CENA" pitchFamily="2" charset="0"/>
            </a:endParaRPr>
          </a:p>
        </p:txBody>
      </p:sp>
      <p:pic>
        <p:nvPicPr>
          <p:cNvPr id="1028" name="Picture 4" descr="http://www.arqhys.com/wp-content/fotos/2014/04/Ideas-para-remodelar-una-cocina-antigu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908720"/>
            <a:ext cx="6624736" cy="4184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43548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548680"/>
            <a:ext cx="7408333" cy="3450696"/>
          </a:xfrm>
        </p:spPr>
        <p:txBody>
          <a:bodyPr>
            <a:noAutofit/>
          </a:bodyPr>
          <a:lstStyle/>
          <a:p>
            <a:pPr marL="0" indent="0" algn="ctr">
              <a:buNone/>
            </a:pPr>
            <a:r>
              <a:rPr lang="es-MX" sz="7200" dirty="0" err="1" smtClean="0">
                <a:solidFill>
                  <a:srgbClr val="00B050"/>
                </a:solidFill>
                <a:latin typeface="AR CENA" pitchFamily="2" charset="0"/>
              </a:rPr>
              <a:t>There</a:t>
            </a:r>
            <a:r>
              <a:rPr lang="es-MX" sz="7200" dirty="0" smtClean="0">
                <a:solidFill>
                  <a:srgbClr val="00B050"/>
                </a:solidFill>
                <a:latin typeface="AR CENA" pitchFamily="2" charset="0"/>
              </a:rPr>
              <a:t> </a:t>
            </a:r>
            <a:r>
              <a:rPr lang="es-MX" sz="7200" dirty="0" err="1" smtClean="0">
                <a:solidFill>
                  <a:srgbClr val="00B050"/>
                </a:solidFill>
                <a:latin typeface="AR CENA" pitchFamily="2" charset="0"/>
              </a:rPr>
              <a:t>is</a:t>
            </a:r>
            <a:r>
              <a:rPr lang="es-MX" sz="7200" dirty="0" smtClean="0">
                <a:solidFill>
                  <a:srgbClr val="00B050"/>
                </a:solidFill>
                <a:latin typeface="AR CENA" pitchFamily="2" charset="0"/>
              </a:rPr>
              <a:t> </a:t>
            </a:r>
            <a:r>
              <a:rPr lang="es-MX" sz="7200" dirty="0">
                <a:solidFill>
                  <a:srgbClr val="00B050"/>
                </a:solidFill>
                <a:latin typeface="AR CENA" pitchFamily="2" charset="0"/>
              </a:rPr>
              <a:t> </a:t>
            </a:r>
            <a:r>
              <a:rPr lang="es-MX" sz="7200" dirty="0" smtClean="0">
                <a:solidFill>
                  <a:srgbClr val="00B050"/>
                </a:solidFill>
                <a:latin typeface="AR CENA" pitchFamily="2" charset="0"/>
              </a:rPr>
              <a:t>a </a:t>
            </a:r>
            <a:r>
              <a:rPr lang="es-MX" sz="7200" dirty="0" err="1" smtClean="0">
                <a:solidFill>
                  <a:srgbClr val="00B050"/>
                </a:solidFill>
                <a:latin typeface="AR CENA" pitchFamily="2" charset="0"/>
              </a:rPr>
              <a:t>sofa</a:t>
            </a:r>
            <a:r>
              <a:rPr lang="es-MX" sz="7200" dirty="0" smtClean="0">
                <a:solidFill>
                  <a:srgbClr val="00B050"/>
                </a:solidFill>
                <a:latin typeface="AR CENA" pitchFamily="2" charset="0"/>
              </a:rPr>
              <a:t>, a </a:t>
            </a:r>
            <a:r>
              <a:rPr lang="es-MX" sz="7200" dirty="0" err="1" smtClean="0">
                <a:solidFill>
                  <a:srgbClr val="00B050"/>
                </a:solidFill>
                <a:latin typeface="AR CENA" pitchFamily="2" charset="0"/>
              </a:rPr>
              <a:t>lamp</a:t>
            </a:r>
            <a:r>
              <a:rPr lang="es-MX" sz="7200" dirty="0" smtClean="0">
                <a:solidFill>
                  <a:srgbClr val="00B050"/>
                </a:solidFill>
                <a:latin typeface="AR CENA" pitchFamily="2" charset="0"/>
              </a:rPr>
              <a:t>, a </a:t>
            </a:r>
            <a:r>
              <a:rPr lang="es-MX" sz="7200" dirty="0" err="1" smtClean="0">
                <a:solidFill>
                  <a:srgbClr val="00B050"/>
                </a:solidFill>
                <a:latin typeface="AR CENA" pitchFamily="2" charset="0"/>
              </a:rPr>
              <a:t>morror</a:t>
            </a:r>
            <a:r>
              <a:rPr lang="es-MX" sz="7200" dirty="0" smtClean="0">
                <a:solidFill>
                  <a:srgbClr val="00B050"/>
                </a:solidFill>
                <a:latin typeface="AR CENA" pitchFamily="2" charset="0"/>
              </a:rPr>
              <a:t> a </a:t>
            </a:r>
            <a:r>
              <a:rPr lang="es-MX" sz="7200" dirty="0" err="1" smtClean="0">
                <a:solidFill>
                  <a:srgbClr val="00B050"/>
                </a:solidFill>
                <a:latin typeface="AR CENA" pitchFamily="2" charset="0"/>
              </a:rPr>
              <a:t>carpet</a:t>
            </a:r>
            <a:r>
              <a:rPr lang="es-MX" sz="7200" dirty="0" smtClean="0">
                <a:solidFill>
                  <a:srgbClr val="00B050"/>
                </a:solidFill>
                <a:latin typeface="AR CENA" pitchFamily="2" charset="0"/>
              </a:rPr>
              <a:t> and a tv in </a:t>
            </a:r>
            <a:r>
              <a:rPr lang="es-MX" sz="7200" dirty="0" err="1" smtClean="0">
                <a:solidFill>
                  <a:srgbClr val="00B050"/>
                </a:solidFill>
                <a:latin typeface="AR CENA" pitchFamily="2" charset="0"/>
              </a:rPr>
              <a:t>it</a:t>
            </a:r>
            <a:r>
              <a:rPr lang="es-MX" sz="7200" dirty="0" smtClean="0">
                <a:solidFill>
                  <a:srgbClr val="00B050"/>
                </a:solidFill>
                <a:latin typeface="AR CENA" pitchFamily="2" charset="0"/>
              </a:rPr>
              <a:t>.</a:t>
            </a:r>
            <a:endParaRPr lang="es-MX" sz="19900" dirty="0">
              <a:solidFill>
                <a:srgbClr val="00B050"/>
              </a:solidFill>
              <a:latin typeface="AR CENA" pitchFamily="2" charset="0"/>
            </a:endParaRPr>
          </a:p>
        </p:txBody>
      </p:sp>
    </p:spTree>
    <p:extLst>
      <p:ext uri="{BB962C8B-B14F-4D97-AF65-F5344CB8AC3E}">
        <p14:creationId xmlns:p14="http://schemas.microsoft.com/office/powerpoint/2010/main" val="246131725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Personalizado 3">
      <a:dk1>
        <a:srgbClr val="99FFCC"/>
      </a:dk1>
      <a:lt1>
        <a:sysClr val="window" lastClr="FFFFFF"/>
      </a:lt1>
      <a:dk2>
        <a:srgbClr val="FF99CC"/>
      </a:dk2>
      <a:lt2>
        <a:srgbClr val="00B0F0"/>
      </a:lt2>
      <a:accent1>
        <a:srgbClr val="33CCFF"/>
      </a:accent1>
      <a:accent2>
        <a:srgbClr val="66FF66"/>
      </a:accent2>
      <a:accent3>
        <a:srgbClr val="D0BE40"/>
      </a:accent3>
      <a:accent4>
        <a:srgbClr val="CCFF66"/>
      </a:accent4>
      <a:accent5>
        <a:srgbClr val="FFFF99"/>
      </a:accent5>
      <a:accent6>
        <a:srgbClr val="FF0066"/>
      </a:accent6>
      <a:hlink>
        <a:srgbClr val="9966FF"/>
      </a:hlink>
      <a:folHlink>
        <a:srgbClr val="3399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589</TotalTime>
  <Words>343</Words>
  <Application>Microsoft Office PowerPoint</Application>
  <PresentationFormat>Presentación en pantalla (4:3)</PresentationFormat>
  <Paragraphs>47</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Forma de onda</vt:lpstr>
      <vt:lpstr>UNIVERSIDAD AUTÓNOMA DEL ESTADO DE MÉXICO  SECRETARIA DE DOCENCIA DIRECCIÓN DE ESTUDIOS DE NIVEL MEDIO SUPERIOR PLANTEL «LIC.  ADOLFO LÓPEZ MATEOS» DE LA ESCUELA PREPARATORIA   Programa de la Asignatura de Inglés 1 de Segundo Semestre  Parts of the House  Elaborado por: L.L.I. Mitzi Belinda Dávila González Total de créditos:7  horas  prácticas:3 horas teóricas: 2</vt:lpstr>
      <vt:lpstr>Módulo III: Mi entorno, escuela y sociedad Tema: 2 Lo que hay y lo que no hay</vt:lpstr>
      <vt:lpstr>Descripción de la actividad</vt:lpstr>
      <vt:lpstr>Singular and plural forms: There is and There are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Parts of the House</dc:title>
  <dc:creator>Andy D</dc:creator>
  <cp:lastModifiedBy>Mitzi</cp:lastModifiedBy>
  <cp:revision>29</cp:revision>
  <dcterms:created xsi:type="dcterms:W3CDTF">2016-05-03T23:42:15Z</dcterms:created>
  <dcterms:modified xsi:type="dcterms:W3CDTF">2016-10-12T00:03:49Z</dcterms:modified>
</cp:coreProperties>
</file>