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e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306" r:id="rId3"/>
    <p:sldId id="308" r:id="rId4"/>
    <p:sldId id="305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8" r:id="rId13"/>
    <p:sldId id="265" r:id="rId14"/>
    <p:sldId id="266" r:id="rId15"/>
    <p:sldId id="267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84" r:id="rId26"/>
    <p:sldId id="283" r:id="rId27"/>
    <p:sldId id="282" r:id="rId28"/>
    <p:sldId id="281" r:id="rId29"/>
    <p:sldId id="280" r:id="rId30"/>
    <p:sldId id="278" r:id="rId31"/>
    <p:sldId id="279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6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9" r:id="rId51"/>
    <p:sldId id="307" r:id="rId5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1" autoAdjust="0"/>
    <p:restoredTop sz="94660"/>
  </p:normalViewPr>
  <p:slideViewPr>
    <p:cSldViewPr snapToGrid="0">
      <p:cViewPr>
        <p:scale>
          <a:sx n="81" d="100"/>
          <a:sy n="81" d="100"/>
        </p:scale>
        <p:origin x="-33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3166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468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6976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2504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8077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8698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0331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2145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926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5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1563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5564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5826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9068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314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0382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3502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0CCEED8-F303-424D-BA07-2552AEE74330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EBA97FE-1256-454C-A1A5-77B2AF27A8D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8705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e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"/><Relationship Id="rId2" Type="http://schemas.openxmlformats.org/officeDocument/2006/relationships/image" Target="../media/image52.jpe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3.gif"/><Relationship Id="rId4" Type="http://schemas.openxmlformats.org/officeDocument/2006/relationships/image" Target="../media/image62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://grammar.about.com/od/pq/g/prefix.htm" TargetMode="External"/><Relationship Id="rId7" Type="http://schemas.openxmlformats.org/officeDocument/2006/relationships/hyperlink" Target="http://grammar.about.com/od/words/a/comprefix07.htm" TargetMode="External"/><Relationship Id="rId2" Type="http://schemas.openxmlformats.org/officeDocument/2006/relationships/hyperlink" Target="http://www.gingersoftware.com/content/grammar-rules/adjectives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s.wikipedia.org/" TargetMode="External"/><Relationship Id="rId5" Type="http://schemas.openxmlformats.org/officeDocument/2006/relationships/hyperlink" Target="https://learnenglish.britishcouncil.org/es/english-grammar/adjectives/order-adjectives" TargetMode="External"/><Relationship Id="rId4" Type="http://schemas.openxmlformats.org/officeDocument/2006/relationships/hyperlink" Target="http://www.perfect-english-grammar.com/relative-clauses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quina doblada 3"/>
          <p:cNvSpPr/>
          <p:nvPr/>
        </p:nvSpPr>
        <p:spPr>
          <a:xfrm>
            <a:off x="1787856" y="1290963"/>
            <a:ext cx="9184943" cy="4899546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UNIVERSIDAD AUTÓNOMA DEL ESTADO DE MÉXICO </a:t>
            </a:r>
            <a:br>
              <a:rPr lang="es-MX" b="1" dirty="0" smtClean="0">
                <a:solidFill>
                  <a:schemeClr val="bg1"/>
                </a:solidFill>
              </a:rPr>
            </a:br>
            <a:r>
              <a:rPr lang="es-MX" b="1" dirty="0" smtClean="0">
                <a:solidFill>
                  <a:schemeClr val="bg1"/>
                </a:solidFill>
              </a:rPr>
              <a:t>SECRETARIA DE DOCENCIA</a:t>
            </a:r>
            <a:r>
              <a:rPr lang="es-MX" b="1" dirty="0">
                <a:solidFill>
                  <a:schemeClr val="bg1"/>
                </a:solidFill>
              </a:rPr>
              <a:t/>
            </a:r>
            <a:br>
              <a:rPr lang="es-MX" b="1" dirty="0">
                <a:solidFill>
                  <a:schemeClr val="bg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sz="1600" dirty="0" smtClean="0">
                <a:solidFill>
                  <a:schemeClr val="tx1"/>
                </a:solidFill>
              </a:rPr>
              <a:t>DIRECCIÓN DE ESTUDIOS DE NIVEL MEDIO SUPERIOR</a:t>
            </a: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PLANTEL «LIC.  ADOLFO LÓPEZ MATEOS» DE LA ESCUELA PREPARATORIA</a:t>
            </a: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> </a:t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Programa de la Asignatura De Inglés 3 de Cuarto  Semestre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sz="3200" b="1" dirty="0" smtClean="0">
                <a:solidFill>
                  <a:schemeClr val="tx1"/>
                </a:solidFill>
              </a:rPr>
              <a:t>OCCUPATIONS</a:t>
            </a:r>
          </a:p>
          <a:p>
            <a:pPr algn="ctr"/>
            <a:endParaRPr lang="es-MX" dirty="0">
              <a:solidFill>
                <a:schemeClr val="tx1"/>
              </a:solidFill>
            </a:endParaRPr>
          </a:p>
          <a:p>
            <a:pPr algn="ctr"/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>Elaborado </a:t>
            </a:r>
            <a:r>
              <a:rPr lang="es-MX" dirty="0" smtClean="0">
                <a:solidFill>
                  <a:schemeClr val="tx1"/>
                </a:solidFill>
              </a:rPr>
              <a:t>por: L.L.I. </a:t>
            </a:r>
            <a:r>
              <a:rPr lang="es-MX" dirty="0" err="1" smtClean="0">
                <a:solidFill>
                  <a:schemeClr val="tx1"/>
                </a:solidFill>
              </a:rPr>
              <a:t>Mitzi</a:t>
            </a:r>
            <a:r>
              <a:rPr lang="es-MX" dirty="0" smtClean="0">
                <a:solidFill>
                  <a:schemeClr val="tx1"/>
                </a:solidFill>
              </a:rPr>
              <a:t> Belinda Dávila González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/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Total </a:t>
            </a:r>
            <a:r>
              <a:rPr lang="es-MX" dirty="0">
                <a:solidFill>
                  <a:schemeClr val="tx1"/>
                </a:solidFill>
              </a:rPr>
              <a:t>de créditos: 7</a:t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>horas  prácticas:3</a:t>
            </a:r>
            <a:br>
              <a:rPr lang="es-MX" dirty="0">
                <a:solidFill>
                  <a:schemeClr val="tx1"/>
                </a:solidFill>
              </a:rPr>
            </a:br>
            <a:r>
              <a:rPr lang="es-MX" dirty="0">
                <a:solidFill>
                  <a:schemeClr val="tx1"/>
                </a:solidFill>
              </a:rPr>
              <a:t>horas teóricas: 2</a:t>
            </a:r>
            <a:br>
              <a:rPr lang="es-MX" dirty="0">
                <a:solidFill>
                  <a:schemeClr val="tx1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56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0000">
        <p:checker/>
      </p:transition>
    </mc:Choice>
    <mc:Fallback xmlns="">
      <p:transition spd="slow" advClick="0" advTm="10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6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992086" y="863659"/>
            <a:ext cx="9703559" cy="515885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Person who studies law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He 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helps when you have legal 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problems, he/she is talkative and clever.</a:t>
            </a:r>
            <a:b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He/she is 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always dressed in a suit and tie and knows how to defend .</a:t>
            </a:r>
            <a:endParaRPr lang="es-MX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57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692 0.1531 C -0.18692 0.04671 -0.12557 -0.03955 -0.05028 -0.03955 C 0.03842 -0.03955 0.07047 0.05619 0.08401 0.11424 L 0.09769 0.19172 C 0.11137 0.24977 0.1455 0.34574 0.24567 0.34574 C 0.30949 0.34574 0.38205 0.25925 0.38205 0.1531 C 0.38205 0.04671 0.30949 -0.03955 0.24567 -0.03955 C 0.1455 -0.03955 0.11137 0.05619 0.09769 0.11424 L 0.08401 0.19172 C 0.07047 0.24977 0.03842 0.34574 -0.05028 0.34574 C -0.12557 0.34574 -0.18692 0.25925 -0.18692 0.1531 Z " pathEditMode="relative" rAng="0" ptsTypes="ffFffffFfff">
                                      <p:cBhvr>
                                        <p:cTn id="6" dur="6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4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abogadosgonzalezcoloma.com/wp-content/uploads/2013/10/abogados-en-madrid-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1" y="750065"/>
            <a:ext cx="9725026" cy="300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01115" y="3225548"/>
            <a:ext cx="8761413" cy="706964"/>
          </a:xfrm>
        </p:spPr>
        <p:txBody>
          <a:bodyPr/>
          <a:lstStyle/>
          <a:p>
            <a:pPr algn="ctr"/>
            <a:r>
              <a:rPr lang="es-MX" sz="9600" dirty="0" smtClean="0">
                <a:solidFill>
                  <a:schemeClr val="accent2"/>
                </a:solidFill>
                <a:latin typeface="Bauhaus 93" panose="04030905020B02020C02" pitchFamily="82" charset="0"/>
              </a:rPr>
              <a:t>LAWYER</a:t>
            </a:r>
            <a:endParaRPr lang="es-MX" sz="9600" dirty="0">
              <a:solidFill>
                <a:schemeClr val="accent2"/>
              </a:solidFill>
              <a:latin typeface="Bauhaus 93" panose="04030905020B02020C02" pitchFamily="82" charset="0"/>
            </a:endParaRPr>
          </a:p>
        </p:txBody>
      </p:sp>
      <p:pic>
        <p:nvPicPr>
          <p:cNvPr id="3078" name="Picture 6" descr="http://www.abogadosdeherencias.es/p/i-img/es/herencias-y-testamentos/los-beneficios-de-otorgar-testamento/abogados-herencias-madri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624" y="4195526"/>
            <a:ext cx="3810000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imagen.pixmac.es/4/abogado-black-briefcase-negocio-pixmac-imagen-839012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0227" y="3403014"/>
            <a:ext cx="2938818" cy="345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agencianova.com/data/fotos2/630641247_martin_vestiga_nuev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48" y="3338277"/>
            <a:ext cx="3092592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46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0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47995" y="926122"/>
            <a:ext cx="10158034" cy="4446195"/>
          </a:xfrm>
        </p:spPr>
        <p:txBody>
          <a:bodyPr/>
          <a:lstStyle/>
          <a:p>
            <a:pPr algn="ctr"/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People who keep the lights on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. He can´t be careless.</a:t>
            </a:r>
            <a:b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They 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are the workers who install , maintain and repair electrical wiring in our homes and businesses.</a:t>
            </a:r>
            <a:endParaRPr lang="es-MX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25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1587 -0.48311 L -0.16452 -0.49514 L 0.065 -0.40957 L 0.22183 -0.52682 L -0.00326 0.02198 L -8.87065E-7 5.9852E-6 " pathEditMode="relative" ptsTypes="AAAAAA">
                                      <p:cBhvr>
                                        <p:cTn id="6" dur="6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55456" y="3362026"/>
            <a:ext cx="8761413" cy="706964"/>
          </a:xfrm>
        </p:spPr>
        <p:txBody>
          <a:bodyPr/>
          <a:lstStyle/>
          <a:p>
            <a:pPr algn="ctr"/>
            <a:r>
              <a:rPr lang="en-US" sz="96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Electrician</a:t>
            </a:r>
            <a:endParaRPr lang="en-US" sz="9600" dirty="0">
              <a:solidFill>
                <a:srgbClr val="FF0000"/>
              </a:solidFill>
              <a:latin typeface="Bauhaus 93" panose="04030905020B02020C02" pitchFamily="82" charset="0"/>
            </a:endParaRPr>
          </a:p>
        </p:txBody>
      </p:sp>
      <p:pic>
        <p:nvPicPr>
          <p:cNvPr id="1026" name="Picture 2" descr="http://4.bp.blogspot.com/-GO113ZfAFCU/UQDbveZbzxI/AAAAAAAAAGs/W7bmavX5ddQ/s1600/ELECTRICI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4731">
            <a:off x="240547" y="336456"/>
            <a:ext cx="3038475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erviciosurgenteszaragoza.com/wp-content/uploads/2014/07/cuadros-electricos-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80" y="4299045"/>
            <a:ext cx="3463623" cy="230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3.bp.blogspot.com/-D84Uk88D60U/ViS43gOZ10I/AAAAAAAAgh0/YtYOCH1ndio/s1600/Servicio%2Burgente%2Bde%2Belectricidad_OVIEDO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308" y="225591"/>
            <a:ext cx="3819009" cy="263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mla-s1-p.mlstatic.com/electricista-montador-domiciliario-oficial-no-matriculado-212501-MLA20340180843_072015-F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0643" y="2989884"/>
            <a:ext cx="2505739" cy="3614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099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1583140" y="818866"/>
            <a:ext cx="9321421" cy="5036024"/>
          </a:xfrm>
        </p:spPr>
        <p:txBody>
          <a:bodyPr/>
          <a:lstStyle/>
          <a:p>
            <a:pPr algn="ctr"/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Person who works 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to find lost things under the earth in time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 Studies 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the culture and history 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 of 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the places 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. He is very patient.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Teaches 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about the evolution of humans , animals, plants , </a:t>
            </a:r>
            <a:r>
              <a:rPr lang="en-US" sz="4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endParaRPr lang="es-MX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09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271 -0.0178 L -0.27576 -0.05781 C -0.26169 -0.06683 -0.24072 -0.07169 -0.21871 -0.07169 C -0.1937 -0.07169 -0.17377 -0.06683 -0.1597 -0.05781 L -0.09275 -0.0178 " pathEditMode="relative" rAng="0" ptsTypes="FffFF">
                                      <p:cBhvr>
                                        <p:cTn id="6" dur="6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92" y="-27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staticos.elmundo.es/assets/multimedia/imagenes/2013/12/12/138687134462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36308">
            <a:off x="232200" y="436671"/>
            <a:ext cx="3466646" cy="2305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api.ning.com/files/4ZDaFMXgKprKMxGRGf9znlRXyRfRzg*zk*tMM4xo4flGpH5rdGCqgiAF3WkQq7brzvBlCNkkyF3PJqRm-a*eFdbelW-2CO-t/7arqueo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378" y="3785488"/>
            <a:ext cx="4267200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previews.123rf.com/images/tigatelu/tigatelu1407/tigatelu140700157/30329009-Ni-o-arque-logo-excavando-para-f-sil-de-dinosaurio-Foto-de-archiv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96" y="3641479"/>
            <a:ext cx="3219074" cy="270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comps.canstockphoto.es/can-stock-photo_csp2108734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4556">
            <a:off x="9108506" y="154398"/>
            <a:ext cx="2725447" cy="3267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32793" y="2761525"/>
            <a:ext cx="8761413" cy="706964"/>
          </a:xfrm>
        </p:spPr>
        <p:txBody>
          <a:bodyPr/>
          <a:lstStyle/>
          <a:p>
            <a:r>
              <a:rPr lang="es-MX" sz="96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Archaeologist</a:t>
            </a:r>
            <a:endParaRPr lang="es-MX" sz="9600" dirty="0">
              <a:solidFill>
                <a:srgbClr val="FF0000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97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54955" y="600500"/>
            <a:ext cx="8825658" cy="5568287"/>
          </a:xfrm>
        </p:spPr>
        <p:txBody>
          <a:bodyPr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Person who has the sensitivity to create a work or activity.</a:t>
            </a:r>
            <a:b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He is very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creative, and sensitive.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He works professionally in a show as a singer, actor, dancer or painter</a:t>
            </a:r>
            <a:r>
              <a:rPr lang="en-US" sz="7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7200" b="1" dirty="0"/>
              <a:t/>
            </a:r>
            <a:br>
              <a:rPr lang="en-US" sz="7200" b="1" dirty="0"/>
            </a:br>
            <a:endParaRPr lang="es-MX" sz="7200" b="1" dirty="0"/>
          </a:p>
        </p:txBody>
      </p:sp>
    </p:spTree>
    <p:extLst>
      <p:ext uri="{BB962C8B-B14F-4D97-AF65-F5344CB8AC3E}">
        <p14:creationId xmlns:p14="http://schemas.microsoft.com/office/powerpoint/2010/main" val="19880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901455" y="745068"/>
            <a:ext cx="2718546" cy="1237269"/>
          </a:xfrm>
        </p:spPr>
        <p:txBody>
          <a:bodyPr/>
          <a:lstStyle/>
          <a:p>
            <a:r>
              <a:rPr lang="es-MX" sz="7200" b="1" dirty="0" smtClean="0"/>
              <a:t>                           </a:t>
            </a:r>
            <a:r>
              <a:rPr lang="en-US" sz="72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Artist</a:t>
            </a:r>
            <a:endParaRPr lang="en-US" sz="7200" b="1" dirty="0"/>
          </a:p>
        </p:txBody>
      </p:sp>
      <p:pic>
        <p:nvPicPr>
          <p:cNvPr id="7" name="6 Marcador de contenido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34" y="2818642"/>
            <a:ext cx="3493186" cy="32995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7 Marcador de contenido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550" y="2210937"/>
            <a:ext cx="2798738" cy="38088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78421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1154955" y="668740"/>
            <a:ext cx="8825658" cy="4872251"/>
          </a:xfrm>
        </p:spPr>
        <p:txBody>
          <a:bodyPr/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He’s a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composer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and interpreter.</a:t>
            </a:r>
            <a:b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He shares his talent with others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. He is </a:t>
            </a:r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sentitive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and talented.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He uses instruments or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sings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to express feelings.</a:t>
            </a:r>
            <a:r>
              <a:rPr lang="en-US" sz="4000" b="1" dirty="0"/>
              <a:t/>
            </a:r>
            <a:br>
              <a:rPr lang="en-US" sz="4000" b="1" dirty="0"/>
            </a:br>
            <a:endParaRPr lang="es-MX" sz="4000" b="1" dirty="0"/>
          </a:p>
        </p:txBody>
      </p:sp>
    </p:spTree>
    <p:extLst>
      <p:ext uri="{BB962C8B-B14F-4D97-AF65-F5344CB8AC3E}">
        <p14:creationId xmlns:p14="http://schemas.microsoft.com/office/powerpoint/2010/main" val="3459033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6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8312" y="999068"/>
            <a:ext cx="5326714" cy="706964"/>
          </a:xfrm>
        </p:spPr>
        <p:txBody>
          <a:bodyPr/>
          <a:lstStyle/>
          <a:p>
            <a:r>
              <a:rPr lang="en-US" sz="66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Musician</a:t>
            </a:r>
            <a:endParaRPr lang="en-US" sz="6600" b="1" dirty="0"/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483893"/>
            <a:ext cx="5065713" cy="333005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5 Marcador de contenido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669" y="2533064"/>
            <a:ext cx="4824412" cy="27110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9943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0768" y="1219853"/>
            <a:ext cx="8761413" cy="706964"/>
          </a:xfrm>
        </p:spPr>
        <p:txBody>
          <a:bodyPr/>
          <a:lstStyle/>
          <a:p>
            <a:r>
              <a:rPr lang="es-ES" dirty="0" smtClean="0"/>
              <a:t>Módulo I</a:t>
            </a:r>
            <a:br>
              <a:rPr lang="es-ES" dirty="0" smtClean="0"/>
            </a:br>
            <a:r>
              <a:rPr lang="es-ES" sz="3200" dirty="0" smtClean="0"/>
              <a:t>Tema 1: </a:t>
            </a:r>
            <a:r>
              <a:rPr lang="es-ES" sz="3200" dirty="0" err="1" smtClean="0"/>
              <a:t>Personality</a:t>
            </a:r>
            <a:r>
              <a:rPr lang="es-ES" sz="3200" dirty="0" smtClean="0"/>
              <a:t> and </a:t>
            </a:r>
            <a:r>
              <a:rPr lang="es-ES" sz="3200" dirty="0" err="1" smtClean="0"/>
              <a:t>appearance</a:t>
            </a:r>
            <a:r>
              <a:rPr lang="es-ES" sz="3200" dirty="0" smtClean="0"/>
              <a:t> </a:t>
            </a:r>
            <a:r>
              <a:rPr lang="es-ES" sz="3200" dirty="0" err="1" smtClean="0"/>
              <a:t>adjectives</a:t>
            </a:r>
            <a:r>
              <a:rPr lang="es-ES" sz="3200" dirty="0" smtClean="0"/>
              <a:t> </a:t>
            </a:r>
            <a:r>
              <a:rPr lang="es-ES" sz="3200" dirty="0" smtClean="0"/>
              <a:t> (</a:t>
            </a:r>
            <a:r>
              <a:rPr lang="es-ES" sz="3200" dirty="0" err="1" smtClean="0"/>
              <a:t>preffixes</a:t>
            </a:r>
            <a:r>
              <a:rPr lang="es-ES" sz="3200" dirty="0" smtClean="0"/>
              <a:t>), </a:t>
            </a:r>
            <a:r>
              <a:rPr lang="es-ES" sz="3200" dirty="0" err="1" smtClean="0"/>
              <a:t>present</a:t>
            </a:r>
            <a:r>
              <a:rPr lang="es-ES" sz="3200" dirty="0" smtClean="0"/>
              <a:t> simple.</a:t>
            </a:r>
            <a:r>
              <a:rPr lang="es-ES" dirty="0" smtClean="0"/>
              <a:t> </a:t>
            </a:r>
            <a:br>
              <a:rPr lang="es-ES" dirty="0" smtClean="0"/>
            </a:br>
            <a:r>
              <a:rPr lang="es-ES" dirty="0" smtClean="0"/>
              <a:t> 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/>
              <a:t>Objetivos:</a:t>
            </a:r>
          </a:p>
          <a:p>
            <a:pPr marL="0" indent="0">
              <a:buNone/>
            </a:pPr>
            <a:r>
              <a:rPr lang="es-ES" dirty="0" smtClean="0"/>
              <a:t>Asocia elementos lingüísticos de forma oral y escrita para </a:t>
            </a:r>
            <a:r>
              <a:rPr lang="es-ES" dirty="0"/>
              <a:t>i</a:t>
            </a:r>
            <a:r>
              <a:rPr lang="es-ES" dirty="0" smtClean="0"/>
              <a:t>dentificar </a:t>
            </a:r>
            <a:r>
              <a:rPr lang="es-ES" dirty="0" smtClean="0"/>
              <a:t>las actividades de personas.</a:t>
            </a:r>
          </a:p>
          <a:p>
            <a:pPr marL="0" indent="0">
              <a:buNone/>
            </a:pPr>
            <a:r>
              <a:rPr lang="es-ES" dirty="0" smtClean="0"/>
              <a:t>Emplea la estrategia de «</a:t>
            </a:r>
            <a:r>
              <a:rPr lang="es-ES" dirty="0" err="1" smtClean="0"/>
              <a:t>scanning</a:t>
            </a:r>
            <a:r>
              <a:rPr lang="es-ES" dirty="0" smtClean="0"/>
              <a:t>» para comprender el contenido de un texto que describe la personalidad de las personas, sus actividades diarias en su </a:t>
            </a:r>
            <a:r>
              <a:rPr lang="es-ES" dirty="0"/>
              <a:t>á</a:t>
            </a:r>
            <a:r>
              <a:rPr lang="es-ES" dirty="0" smtClean="0"/>
              <a:t>rea de trabajo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r>
              <a:rPr lang="es-ES" dirty="0" smtClean="0"/>
              <a:t>Identifica los adjetivos positivos y negativos que usan prefijos</a:t>
            </a:r>
          </a:p>
          <a:p>
            <a:pPr marL="0" indent="0">
              <a:buNone/>
            </a:pPr>
            <a:r>
              <a:rPr lang="es-ES" dirty="0" smtClean="0"/>
              <a:t>Nota: Se deben tener una gran variedad de ejemplos para que el alumno reconozca e identifique los adjetivos que usan prefijos.</a:t>
            </a: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1747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1154955" y="682388"/>
            <a:ext cx="8825658" cy="4885899"/>
          </a:xfrm>
        </p:spPr>
        <p:txBody>
          <a:bodyPr/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He’s responsible for the development, design, build and maintain buildings, cities and structures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. He is strong, hard-working and sociable.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works in 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a team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26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6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Architect</a:t>
            </a:r>
            <a:r>
              <a:rPr lang="es-MX" sz="60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 </a:t>
            </a:r>
            <a:endParaRPr lang="es-MX" sz="6000" b="1" dirty="0"/>
          </a:p>
        </p:txBody>
      </p:sp>
      <p:pic>
        <p:nvPicPr>
          <p:cNvPr id="7" name="6 Marcador de contenido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958" y="2402006"/>
            <a:ext cx="4203510" cy="34528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7 Marcador de contenido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620" y="2316897"/>
            <a:ext cx="4395690" cy="3416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56405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1154955" y="682387"/>
            <a:ext cx="8825658" cy="5581935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 cares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grows up animals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plants, he is very hard-working, he can’t be lazy.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 lives in the countryside.</a:t>
            </a:r>
            <a:r>
              <a:rPr lang="en-US" b="1" dirty="0"/>
              <a:t/>
            </a:r>
            <a:br>
              <a:rPr lang="en-US" b="1" dirty="0"/>
            </a:b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52969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Farmer</a:t>
            </a:r>
            <a:r>
              <a:rPr lang="es-MX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 </a:t>
            </a:r>
            <a:endParaRPr lang="es-MX" b="1" dirty="0"/>
          </a:p>
        </p:txBody>
      </p:sp>
      <p:pic>
        <p:nvPicPr>
          <p:cNvPr id="7" name="6 Marcador de contenido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311" y="2538484"/>
            <a:ext cx="3474434" cy="32481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7 Marcador de contenido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713" y="2593075"/>
            <a:ext cx="4824412" cy="30019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522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gives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presciptions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wears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white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clothes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make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test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 He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very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toletant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honest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1747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6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4428239" y="1327150"/>
            <a:ext cx="277672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6600" dirty="0">
                <a:solidFill>
                  <a:srgbClr val="FF0000"/>
                </a:solidFill>
                <a:latin typeface="Bauhaus 93" panose="04030905020B02020C02" pitchFamily="82" charset="0"/>
              </a:rPr>
              <a:t>Doctor</a:t>
            </a:r>
            <a:endParaRPr lang="es-MX" sz="6600" dirty="0"/>
          </a:p>
        </p:txBody>
      </p:sp>
      <p:pic>
        <p:nvPicPr>
          <p:cNvPr id="4" name="Picture 6" descr="https://scontent-lax3-1.xx.fbcdn.net/hphotos-xpa1/v/t34.0-12/12659672_1009171839163384_1159417495_n.jpg?oh=1facbcb0b6c77aeddfbdb8e385938adc&amp;oe=56BDCB2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" y="2144712"/>
            <a:ext cx="3162300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content-lax3-1.xx.fbcdn.net/hphotos-xpt1/v/t34.0-12/12735592_1009171812496720_682336457_n.jpg?oh=5452b4e404e70383bbdb7409d570b0d2&amp;oe=56BE12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545" y="3194640"/>
            <a:ext cx="3832225" cy="239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scontent-lax3-1.xx.fbcdn.net/hphotos-xpt1/v/t34.0-12/12735942_1009171822496719_1752919487_n.jpg?oh=af9b07715da0bebd69d8388121a6e14a&amp;oe=56BDCDB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729" y="2435146"/>
            <a:ext cx="3343275" cy="399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84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71478" y="2709333"/>
            <a:ext cx="8825658" cy="2677648"/>
          </a:xfrm>
        </p:spPr>
        <p:txBody>
          <a:bodyPr/>
          <a:lstStyle/>
          <a:p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He writes in a computer or paper.</a:t>
            </a:r>
            <a:b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He has an big imagination.</a:t>
            </a:r>
            <a:b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He shows his work in magazines or books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. He is creative and clever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262503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4"/>
          <p:cNvSpPr txBox="1">
            <a:spLocks/>
          </p:cNvSpPr>
          <p:nvPr/>
        </p:nvSpPr>
        <p:spPr>
          <a:xfrm>
            <a:off x="4558555" y="2425700"/>
            <a:ext cx="2667746" cy="1346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66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Writer</a:t>
            </a:r>
            <a:endParaRPr lang="en-US" sz="6600" dirty="0"/>
          </a:p>
        </p:txBody>
      </p:sp>
      <p:pic>
        <p:nvPicPr>
          <p:cNvPr id="4" name="Picture 2" descr="https://scontent-lax3-1.xx.fbcdn.net/hphotos-xtp1/v/t34.0-12/12666390_1009171885830046_273836341_n.jpg?oh=ed7a4214b0e553db1725417183da10e2&amp;oe=56BE37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206624"/>
            <a:ext cx="2857500" cy="2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scontent-lax3-1.xx.fbcdn.net/hphotos-xaf1/v/t34.0-12/12713986_1009171932496708_1031091671_n.jpg?oh=06c961ee37216b652a06d744a071aaae&amp;oe=56BE2C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075" y="3589337"/>
            <a:ext cx="4670425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scontent-lax3-1.xx.fbcdn.net/hphotos-xft1/v/t34.0-12/12735632_1009171949163373_685847193_n.jpg?oh=80706a8c20f9e1a339ea84bd20418226&amp;oe=56BDCA4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2175" y="2425700"/>
            <a:ext cx="3133725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93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82494" y="3025857"/>
            <a:ext cx="8825658" cy="2677648"/>
          </a:xfrm>
        </p:spPr>
        <p:txBody>
          <a:bodyPr/>
          <a:lstStyle/>
          <a:p>
            <a:r>
              <a:rPr lang="es-MX" sz="4800" dirty="0">
                <a:latin typeface="Arial" panose="020B0604020202020204" pitchFamily="34" charset="0"/>
                <a:cs typeface="Arial" panose="020B0604020202020204" pitchFamily="34" charset="0"/>
              </a:rPr>
              <a:t>He prepares a 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solution</a:t>
            </a:r>
            <a:r>
              <a:rPr lang="es-MX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48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substances</a:t>
            </a:r>
            <a:r>
              <a:rPr lang="es-MX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s-MX" sz="4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4800" dirty="0">
                <a:latin typeface="Arial" panose="020B0604020202020204" pitchFamily="34" charset="0"/>
                <a:cs typeface="Arial" panose="020B0604020202020204" pitchFamily="34" charset="0"/>
              </a:rPr>
              <a:t>He uses a 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thermometer</a:t>
            </a:r>
            <a:r>
              <a:rPr lang="es-MX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4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4800" dirty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wears a</a:t>
            </a:r>
            <a:r>
              <a:rPr lang="es-MX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dressing</a:t>
            </a:r>
            <a:r>
              <a:rPr lang="es-MX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gown</a:t>
            </a:r>
            <a:r>
              <a:rPr lang="es-MX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. He </a:t>
            </a:r>
            <a:r>
              <a:rPr lang="es-MX" sz="4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MX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4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honest</a:t>
            </a:r>
            <a:r>
              <a:rPr lang="es-MX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4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confident</a:t>
            </a:r>
            <a:r>
              <a:rPr lang="es-MX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MX" sz="4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serious</a:t>
            </a:r>
            <a:r>
              <a:rPr lang="es-MX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115853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3694955" y="1168400"/>
            <a:ext cx="3213846" cy="1219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MX" sz="66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Scientist </a:t>
            </a:r>
            <a:endParaRPr lang="es-MX" sz="6600" dirty="0"/>
          </a:p>
        </p:txBody>
      </p:sp>
      <p:pic>
        <p:nvPicPr>
          <p:cNvPr id="5" name="Picture 2" descr="https://scontent-lax3-1.xx.fbcdn.net/hphotos-xpt1/v/t34.0-12/12736039_1009171849163383_141443658_n.jpg?oh=b02930c11f0053bc7f3abd82fb8dd1c4&amp;oe=56BE5A3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2298700"/>
            <a:ext cx="3911792" cy="260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scontent-lax3-1.xx.fbcdn.net/hphotos-xtf1/v/t34.0-12/12674460_1009171859163382_33060729_n.jpg?oh=02cbd78306674e62ea718aeae1a593b8&amp;oe=56BE075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710" y="3294856"/>
            <a:ext cx="3748503" cy="24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scontent-lax3-1.xx.fbcdn.net/hphotos-xfp1/v/t34.0-12/12674386_1009171875830047_525639058_n.jpg?oh=af9fc705c988d5dbbfec4badd4f1ffc8&amp;oe=56BE2D7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456" y="3720703"/>
            <a:ext cx="3819525" cy="255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087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DESCRIPCIÓN DE LA ACTIVIDAD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" dirty="0">
                <a:solidFill>
                  <a:schemeClr val="tx1"/>
                </a:solidFill>
              </a:rPr>
              <a:t>Se </a:t>
            </a:r>
            <a:r>
              <a:rPr lang="es-ES" dirty="0" smtClean="0">
                <a:solidFill>
                  <a:schemeClr val="tx1"/>
                </a:solidFill>
              </a:rPr>
              <a:t>divide </a:t>
            </a:r>
            <a:r>
              <a:rPr lang="es-ES" dirty="0">
                <a:solidFill>
                  <a:schemeClr val="tx1"/>
                </a:solidFill>
              </a:rPr>
              <a:t>la clase en dos equipos, A y </a:t>
            </a:r>
            <a:r>
              <a:rPr lang="es-ES" dirty="0" smtClean="0">
                <a:solidFill>
                  <a:schemeClr val="tx1"/>
                </a:solidFill>
              </a:rPr>
              <a:t>B.</a:t>
            </a:r>
            <a:r>
              <a:rPr lang="es-ES" dirty="0">
                <a:solidFill>
                  <a:schemeClr val="tx1"/>
                </a:solidFill>
              </a:rPr>
              <a:t/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Cada equipo debe participar por turnos , se inicia con el equipo A, se proyecta sólo la definición del </a:t>
            </a:r>
            <a:r>
              <a:rPr lang="es-ES" dirty="0" smtClean="0">
                <a:solidFill>
                  <a:schemeClr val="tx1"/>
                </a:solidFill>
              </a:rPr>
              <a:t>oficio o profesión y </a:t>
            </a:r>
            <a:r>
              <a:rPr lang="es-ES" dirty="0">
                <a:solidFill>
                  <a:schemeClr val="tx1"/>
                </a:solidFill>
              </a:rPr>
              <a:t>un integrante del cada equipo debe leerla  en voz alta mientras que el resto de sus compañeros de equipo deben decir el nombre del oficio o profesión </a:t>
            </a:r>
            <a:r>
              <a:rPr lang="es-ES" dirty="0" smtClean="0">
                <a:solidFill>
                  <a:schemeClr val="tx1"/>
                </a:solidFill>
              </a:rPr>
              <a:t>mencionado.</a:t>
            </a:r>
            <a:r>
              <a:rPr lang="es-ES" dirty="0">
                <a:solidFill>
                  <a:schemeClr val="tx1"/>
                </a:solidFill>
              </a:rPr>
              <a:t/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En aso de que ningún miembro del equipo responda correctamente, se le dará la palabra al equipo contrario.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Después de que los alumnos hayan mencionado la respuesta correcta se les mostrará la imagen para comprobar la respuesta correcta.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Posteriormente el equipo B inicia con la misma dinámica hasta  tener la respuesta correcta.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 De esta forma se proyectarán todas las láminas para que ambos equipos participen.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Se llevará el conteo de aciertos de cada equipo. El equipo que tenga más puntos será el ganador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/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Extensión: al finalizar la actividad el alumno realiza una descripción escrita </a:t>
            </a:r>
            <a:r>
              <a:rPr lang="es-ES" dirty="0" smtClean="0">
                <a:solidFill>
                  <a:schemeClr val="tx1"/>
                </a:solidFill>
              </a:rPr>
              <a:t>acerca de las características y personalidades de cada oficio o profesión así como sus actividades diarias mencionando adjetivos con prefijos.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046523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4800" dirty="0">
                <a:latin typeface="Arial" panose="020B0604020202020204" pitchFamily="34" charset="0"/>
                <a:cs typeface="Arial" panose="020B0604020202020204" pitchFamily="34" charset="0"/>
              </a:rPr>
              <a:t>He interviews 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important</a:t>
            </a:r>
            <a:r>
              <a:rPr lang="es-MX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r>
              <a:rPr lang="es-MX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4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4800" dirty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presents information about important news. </a:t>
            </a:r>
            <a:b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He writes in a newspaper. He is clever and can’t be impolite.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58493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sz="66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Journalist </a:t>
            </a:r>
            <a:endParaRPr lang="es-MX" dirty="0"/>
          </a:p>
        </p:txBody>
      </p:sp>
      <p:pic>
        <p:nvPicPr>
          <p:cNvPr id="5" name="Picture 2" descr="https://scontent-lax3-1.xx.fbcdn.net/hphotos-xpl1/v/t34.0-12/12714383_1009180965829138_1526845992_n.jpg?oh=07eda8d42377615d9feb7f7c4d6fb18e&amp;oe=56BF120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81" y="1893888"/>
            <a:ext cx="333375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scontent-lax3-1.xx.fbcdn.net/hphotos-xta1/v/t34.0-12/12721666_1009180985829136_1868969638_n.jpg?oh=ffa9230c830bee8483b6190aff183521&amp;oe=56BDFF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31" y="3079750"/>
            <a:ext cx="4394945" cy="273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scontent-lax3-1.xx.fbcdn.net/hphotos-xtf1/v/t34.0-12/12674610_1009181025829132_1431758656_n.jpg?oh=6b404fa1ab25a6e8cb75bafc482894d2&amp;oe=56BE406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872" y="3732212"/>
            <a:ext cx="3298825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91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01139" y="1923885"/>
            <a:ext cx="8825658" cy="3881967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He cuts people´s hair.</a:t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He works in a saloon. </a:t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He uses the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sscissors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and beauty products.</a:t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He is very talkative and friendly.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169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66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Hairdresser</a:t>
            </a:r>
            <a:endParaRPr lang="en-US" dirty="0"/>
          </a:p>
        </p:txBody>
      </p:sp>
      <p:pic>
        <p:nvPicPr>
          <p:cNvPr id="4" name="Picture 6" descr="https://scontent-lax3-1.xx.fbcdn.net/hphotos-xtf1/v/t34.0-12/12735586_1009171965830038_1282241548_n.jpg?oh=1f5c1a49a3b552119b043de86580ca76&amp;oe=56BE348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4021136"/>
            <a:ext cx="3911600" cy="245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s://scontent-lax3-1.xx.fbcdn.net/hphotos-xpt1/v/t34.0-12/12674307_1009171959163372_839597081_n.jpg?oh=54bcde90ef474a8c0dc3a7737c4502e8&amp;oe=56BE30D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60" y="2722560"/>
            <a:ext cx="2590800" cy="226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scontent-lax3-1.xx.fbcdn.net/hphotos-xlt1/v/t34.0-12/12714017_1009171999163368_583815682_n.jpg?oh=0fca16b26012770391f50362761f184a&amp;oe=56BDFC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114799"/>
            <a:ext cx="4448175" cy="245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64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635617" y="2336195"/>
            <a:ext cx="8731876" cy="2554545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works in a factory</a:t>
            </a:r>
          </a:p>
          <a:p>
            <a:endParaRPr lang="en-US" sz="4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*He helps the company’s president, he is very active and hard-working.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94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6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723703" y="3786389"/>
            <a:ext cx="41212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FACTORY WORKER</a:t>
            </a:r>
            <a:endParaRPr lang="es-MX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3938">
            <a:off x="6724057" y="1423321"/>
            <a:ext cx="4241771" cy="2535905"/>
          </a:xfrm>
          <a:prstGeom prst="rect">
            <a:avLst/>
          </a:prstGeom>
        </p:spPr>
      </p:pic>
      <p:pic>
        <p:nvPicPr>
          <p:cNvPr id="5" name="Imagen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3967">
            <a:off x="1505980" y="3646587"/>
            <a:ext cx="2885277" cy="240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8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88821" y="1781253"/>
            <a:ext cx="9514350" cy="3924151"/>
          </a:xfrm>
          <a:prstGeom prst="rect">
            <a:avLst/>
          </a:prstGeom>
          <a:ln/>
        </p:spPr>
        <p:style>
          <a:lnRef idx="0">
            <a:schemeClr val="dk1"/>
          </a:lnRef>
          <a:fillRef idx="1002">
            <a:schemeClr val="dk2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36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*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can design buildings or bridges. </a:t>
            </a:r>
            <a:r>
              <a:rPr lang="en-US" sz="36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is very creative, he can’t be irresponsible.</a:t>
            </a:r>
            <a:endParaRPr lang="en-US" sz="3600" dirty="0" smtClean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*He oversees and coordinates  the activities of people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600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*He w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inherit"/>
                <a:ea typeface="Times New Roman" panose="02020603050405020304" pitchFamily="18" charset="0"/>
                <a:cs typeface="Courier New" panose="02070309020205020404" pitchFamily="49" charset="0"/>
              </a:rPr>
              <a:t>orks in the factory or in construction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00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6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4895">
            <a:off x="6491803" y="2706352"/>
            <a:ext cx="4071385" cy="3062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1631472" y="2892620"/>
            <a:ext cx="8761413" cy="706964"/>
          </a:xfrm>
        </p:spPr>
        <p:txBody>
          <a:bodyPr/>
          <a:lstStyle/>
          <a:p>
            <a:r>
              <a:rPr lang="es-MX" sz="6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 </a:t>
            </a:r>
            <a:endParaRPr lang="es-MX" sz="6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425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202287" y="2356834"/>
            <a:ext cx="6684136" cy="3754874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s-MX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can fix a pipeline, a bath or gas leaks. He is clever and creative.</a:t>
            </a:r>
          </a:p>
          <a:p>
            <a:endParaRPr lang="en-US" sz="4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*He works in houses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389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9844">
            <a:off x="1544854" y="1597606"/>
            <a:ext cx="3393663" cy="2437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n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24978">
            <a:off x="6474702" y="1593584"/>
            <a:ext cx="3535553" cy="2411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524667" y="4580902"/>
            <a:ext cx="8761413" cy="706964"/>
          </a:xfrm>
        </p:spPr>
        <p:txBody>
          <a:bodyPr/>
          <a:lstStyle/>
          <a:p>
            <a:r>
              <a:rPr lang="es-MX" sz="6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PLUMBER </a:t>
            </a:r>
            <a:endParaRPr lang="es-MX" sz="6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338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quina doblada 3"/>
          <p:cNvSpPr/>
          <p:nvPr/>
        </p:nvSpPr>
        <p:spPr>
          <a:xfrm>
            <a:off x="1787856" y="968991"/>
            <a:ext cx="9184943" cy="4899546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Person who acts in </a:t>
            </a:r>
            <a:b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the theatre/films/on television</a:t>
            </a:r>
          </a:p>
          <a:p>
            <a:pPr algn="ctr"/>
            <a:endParaRPr lang="en-US" sz="4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He plays others characters</a:t>
            </a:r>
          </a:p>
          <a:p>
            <a:pPr algn="ctr"/>
            <a:endParaRPr lang="en-US" sz="4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He is has to be hard-working, strong, funny, violent, etc.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70731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0000">
        <p:checker/>
      </p:transition>
    </mc:Choice>
    <mc:Fallback xmlns="">
      <p:transition spd="slow" advClick="0" advTm="10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6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210613" y="1751526"/>
            <a:ext cx="9002333" cy="3693319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s-MX" sz="5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5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can build buildings , a hotel, a house. </a:t>
            </a:r>
            <a:r>
              <a:rPr lang="en-US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5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can rebuild your house, he is can´t be weak.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32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6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08305">
            <a:off x="735929" y="2362215"/>
            <a:ext cx="3753970" cy="2330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0081">
            <a:off x="6643961" y="2614816"/>
            <a:ext cx="3817923" cy="2379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 rot="20341808">
            <a:off x="3579948" y="4201519"/>
            <a:ext cx="2814108" cy="706964"/>
          </a:xfrm>
        </p:spPr>
        <p:txBody>
          <a:bodyPr/>
          <a:lstStyle/>
          <a:p>
            <a:r>
              <a:rPr lang="es-MX" sz="4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BUILDER</a:t>
            </a:r>
            <a:endParaRPr lang="es-MX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37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90124" y="2885179"/>
            <a:ext cx="8825658" cy="2677648"/>
          </a:xfrm>
        </p:spPr>
        <p:txBody>
          <a:bodyPr/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He/she </a:t>
            </a:r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takespeople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to the airport/their homes/their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jobs, etc.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He/she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works in a car</a:t>
            </a:r>
            <a:b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He/she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wins a lot of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money. He/she is sometimes rude, impatient and irresponsible</a:t>
            </a:r>
            <a:b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02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33777" y="3050662"/>
            <a:ext cx="8761413" cy="706964"/>
          </a:xfrm>
        </p:spPr>
        <p:txBody>
          <a:bodyPr/>
          <a:lstStyle/>
          <a:p>
            <a:pPr algn="ctr"/>
            <a:r>
              <a:rPr lang="en-US" sz="96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Taxi driver</a:t>
            </a:r>
            <a:endParaRPr lang="en-US" sz="9600" dirty="0">
              <a:solidFill>
                <a:srgbClr val="FF0000"/>
              </a:solidFill>
              <a:latin typeface="Bauhaus 93" panose="04030905020B02020C02" pitchFamily="82" charset="0"/>
            </a:endParaRPr>
          </a:p>
        </p:txBody>
      </p:sp>
      <p:pic>
        <p:nvPicPr>
          <p:cNvPr id="1026" name="Picture 2" descr="http://www.colorearjunior.com/coloreadas/taxi-driver_1271945554_im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25607">
            <a:off x="834843" y="666546"/>
            <a:ext cx="2376610" cy="242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umbs.dreamstime.com/x/taxi-driver-144367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79872">
            <a:off x="8670089" y="738539"/>
            <a:ext cx="2473835" cy="254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reviews.123rf.com/images/keltt/keltt1202/keltt120200183/12344400-Taxi-car-with-driver-and-passenger-isolated-Stock-Vecto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448" y="4193177"/>
            <a:ext cx="3076069" cy="237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81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54955" y="1149530"/>
            <a:ext cx="8825658" cy="4585063"/>
          </a:xfrm>
        </p:spPr>
        <p:txBody>
          <a:bodyPr/>
          <a:lstStyle/>
          <a:p>
            <a:pPr algn="ctr"/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Person who writes letters, files documents, etc., for someone.</a:t>
            </a:r>
            <a:b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She/he answer the phone for an important person.</a:t>
            </a:r>
            <a:b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She/he receives visits and she/ he calculates some accounts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130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0896" y="3716868"/>
            <a:ext cx="8761413" cy="706964"/>
          </a:xfrm>
        </p:spPr>
        <p:txBody>
          <a:bodyPr/>
          <a:lstStyle/>
          <a:p>
            <a:pPr algn="ctr"/>
            <a:r>
              <a:rPr lang="en-US" sz="96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Secretary</a:t>
            </a:r>
            <a:endParaRPr lang="en-US" sz="9600" dirty="0">
              <a:solidFill>
                <a:srgbClr val="FF0000"/>
              </a:solidFill>
              <a:latin typeface="Bauhaus 93" panose="04030905020B02020C02" pitchFamily="82" charset="0"/>
            </a:endParaRPr>
          </a:p>
        </p:txBody>
      </p:sp>
      <p:pic>
        <p:nvPicPr>
          <p:cNvPr id="2050" name="Picture 2" descr="http://lnx.cabinas.net/wp-content/uploads/2015/04/para-las-secretarias-bellos-mensaje-en-su-d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16619">
            <a:off x="540425" y="963903"/>
            <a:ext cx="3810000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noticiasdemendoza.com/images/imagenes-octubre/55e96f41007d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0912">
            <a:off x="6225396" y="1079428"/>
            <a:ext cx="5331780" cy="259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encrypted-tbn1.gstatic.com/images?q=tbn:ANd9GcT7KRllnjH4wuPMT4830SdJgyWKsXj349BXBMxMJJGURL-gAgA-X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451" y="4758595"/>
            <a:ext cx="2728302" cy="188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52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83201" y="1594337"/>
            <a:ext cx="8825658" cy="3495822"/>
          </a:xfrm>
        </p:spPr>
        <p:txBody>
          <a:bodyPr/>
          <a:lstStyle/>
          <a:p>
            <a:pPr algn="ctr"/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He/she is a person who specializes in treating sick animals.</a:t>
            </a:r>
            <a:b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He/she tries to prevent and cure animals.</a:t>
            </a:r>
            <a:b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He/she is very kind and sensitive.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6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78995" y="4371016"/>
            <a:ext cx="8761413" cy="706964"/>
          </a:xfrm>
        </p:spPr>
        <p:txBody>
          <a:bodyPr/>
          <a:lstStyle/>
          <a:p>
            <a:pPr algn="ctr"/>
            <a:r>
              <a:rPr lang="en-US" sz="96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Vet</a:t>
            </a:r>
            <a:endParaRPr lang="en-US" sz="9600" dirty="0">
              <a:solidFill>
                <a:srgbClr val="FF0000"/>
              </a:solidFill>
              <a:latin typeface="Bauhaus 93" panose="04030905020B02020C02" pitchFamily="82" charset="0"/>
            </a:endParaRPr>
          </a:p>
        </p:txBody>
      </p:sp>
      <p:pic>
        <p:nvPicPr>
          <p:cNvPr id="3076" name="Picture 4" descr="http://www.cursosatrica.com.ar/archome/logcursos/enf%20veterinari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79027">
            <a:off x="1311709" y="834603"/>
            <a:ext cx="2847975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daktari.com.mx/wp-content/uploads/2014/03/veterinario_perr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2178">
            <a:off x="7472090" y="1055587"/>
            <a:ext cx="3557136" cy="2369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cuanto-gana.com/wp-content/uploads/2014/02/cuanto-gana-un-veterinario2-570x32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02" y="4352480"/>
            <a:ext cx="3300053" cy="189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4.bp.blogspot.com/_VD6PVFU_LtU/TAEh68B1dGI/AAAAAAAAAAM/_A3cyLfztOc/s1600/veterinaria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6714" y="3995187"/>
            <a:ext cx="2387427" cy="229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8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54955" y="1423852"/>
            <a:ext cx="8825658" cy="4153988"/>
          </a:xfrm>
        </p:spPr>
        <p:txBody>
          <a:bodyPr/>
          <a:lstStyle/>
          <a:p>
            <a:pPr algn="ctr"/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She is a person who attends and look after the patients.</a:t>
            </a:r>
            <a:b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She is trained or employed to look after the sick people.</a:t>
            </a:r>
            <a:b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She/he makes patients feel comfortable.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46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63960" y="3540034"/>
            <a:ext cx="8761413" cy="518038"/>
          </a:xfrm>
        </p:spPr>
        <p:txBody>
          <a:bodyPr/>
          <a:lstStyle/>
          <a:p>
            <a:pPr algn="ctr"/>
            <a:r>
              <a:rPr lang="en-US" sz="9600" dirty="0">
                <a:solidFill>
                  <a:srgbClr val="FF0000"/>
                </a:solidFill>
                <a:latin typeface="Bauhaus 93" panose="04030905020B02020C02" pitchFamily="82" charset="0"/>
              </a:rPr>
              <a:t>N</a:t>
            </a:r>
            <a:r>
              <a:rPr lang="en-US" sz="96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urse</a:t>
            </a:r>
            <a:endParaRPr lang="en-US" sz="9600" dirty="0">
              <a:solidFill>
                <a:srgbClr val="FF0000"/>
              </a:solidFill>
              <a:latin typeface="Bauhaus 93" panose="04030905020B02020C02" pitchFamily="82" charset="0"/>
            </a:endParaRPr>
          </a:p>
        </p:txBody>
      </p:sp>
      <p:pic>
        <p:nvPicPr>
          <p:cNvPr id="4098" name="Picture 2" descr="http://definicion.mx/wp-content/uploads/2014/12/Enferme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38808">
            <a:off x="1252855" y="1308691"/>
            <a:ext cx="2868979" cy="1911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ncrypted-tbn2.gstatic.com/images?q=tbn:ANd9GcQWSlRQ4C_vxoPCdT8wp1zPMFgWpF9TobCF4KHiA0Vvku12i_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87947">
            <a:off x="6926157" y="966246"/>
            <a:ext cx="3473890" cy="230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encrypted-tbn0.gstatic.com/images?q=tbn:ANd9GcRZg6pLbt3ka6SSeC-YhxiRx5Yz0XwYYAfV62c5aCL-2TRknwNHP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309" y="4525274"/>
            <a:ext cx="3594713" cy="1797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346152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garuyo.com/web/media/images/images/especi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6246">
            <a:off x="1214845" y="881102"/>
            <a:ext cx="3631475" cy="2414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0" name="Picture 6" descr="http://3.bp.blogspot.com/_hB1asTyMdFA/TEgwNvRqSRI/AAAAAAAACwo/4yjZhZYY3x4/s320/sin+f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326" y="3616756"/>
            <a:ext cx="3838633" cy="24951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4" name="Picture 10" descr="http://www.premiereactors.com/wp-content/uploads/2014/03/by-Len-Radin1-e139401189499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32433">
            <a:off x="6496239" y="718457"/>
            <a:ext cx="5081273" cy="25775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CuadroTexto 1"/>
          <p:cNvSpPr txBox="1"/>
          <p:nvPr/>
        </p:nvSpPr>
        <p:spPr>
          <a:xfrm>
            <a:off x="3481683" y="2343317"/>
            <a:ext cx="4585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600" dirty="0" smtClean="0">
                <a:solidFill>
                  <a:schemeClr val="accent2"/>
                </a:solidFill>
                <a:latin typeface="Bauhaus 93" panose="04030905020B02020C02" pitchFamily="82" charset="0"/>
                <a:cs typeface="Arial" panose="020B0604020202020204" pitchFamily="34" charset="0"/>
              </a:rPr>
              <a:t>ACTOR</a:t>
            </a:r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9488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921875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References</a:t>
            </a:r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1242646" y="2590800"/>
            <a:ext cx="81592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Falla</a:t>
            </a:r>
            <a:r>
              <a:rPr lang="en-US" b="1" dirty="0"/>
              <a:t>, Davis, Paul A Davies</a:t>
            </a:r>
            <a:r>
              <a:rPr lang="en-US" b="1" dirty="0" smtClean="0"/>
              <a:t>. Solutions </a:t>
            </a:r>
            <a:r>
              <a:rPr lang="en-US" b="1" dirty="0"/>
              <a:t>Pre-Intermediate Student's book. </a:t>
            </a:r>
            <a:r>
              <a:rPr lang="en-US" b="1" dirty="0" err="1"/>
              <a:t>Orford</a:t>
            </a:r>
            <a:r>
              <a:rPr lang="en-US" b="1" dirty="0"/>
              <a:t>. 2012. 2° Ed.</a:t>
            </a:r>
          </a:p>
          <a:p>
            <a:r>
              <a:rPr lang="es-ES" b="1" dirty="0"/>
              <a:t>G</a:t>
            </a:r>
            <a:r>
              <a:rPr lang="es-ES" b="1" dirty="0" smtClean="0"/>
              <a:t>oogle </a:t>
            </a:r>
            <a:r>
              <a:rPr lang="es-ES" b="1" dirty="0" err="1" smtClean="0"/>
              <a:t>images</a:t>
            </a:r>
            <a:r>
              <a:rPr lang="es-ES" b="1" dirty="0" smtClean="0"/>
              <a:t>.</a:t>
            </a:r>
          </a:p>
          <a:p>
            <a:r>
              <a:rPr lang="es-ES" b="1" dirty="0">
                <a:hlinkClick r:id="rId2"/>
              </a:rPr>
              <a:t>http://www.gingersoftware.com/content/grammar-rules/adjectives</a:t>
            </a:r>
            <a:r>
              <a:rPr lang="es-ES" b="1" dirty="0" smtClean="0">
                <a:hlinkClick r:id="rId2"/>
              </a:rPr>
              <a:t>/</a:t>
            </a:r>
            <a:endParaRPr lang="es-ES" b="1" dirty="0" smtClean="0"/>
          </a:p>
          <a:p>
            <a:r>
              <a:rPr lang="es-ES" b="1" dirty="0">
                <a:hlinkClick r:id="rId3"/>
              </a:rPr>
              <a:t>http://</a:t>
            </a:r>
            <a:r>
              <a:rPr lang="es-ES" b="1" dirty="0" smtClean="0">
                <a:hlinkClick r:id="rId3"/>
              </a:rPr>
              <a:t>grammar.about.com/od/pq/g/prefix.htm</a:t>
            </a:r>
            <a:endParaRPr lang="es-ES" b="1" dirty="0" smtClean="0"/>
          </a:p>
          <a:p>
            <a:r>
              <a:rPr lang="es-ES" b="1" dirty="0">
                <a:hlinkClick r:id="rId4"/>
              </a:rPr>
              <a:t>http://</a:t>
            </a:r>
            <a:r>
              <a:rPr lang="es-ES" b="1" dirty="0" smtClean="0">
                <a:hlinkClick r:id="rId4"/>
              </a:rPr>
              <a:t>www.perfect-english-grammar.com/relative-clauses.html</a:t>
            </a:r>
            <a:endParaRPr lang="es-ES" b="1" dirty="0" smtClean="0"/>
          </a:p>
          <a:p>
            <a:r>
              <a:rPr lang="es-ES" b="1" dirty="0">
                <a:hlinkClick r:id="rId5"/>
              </a:rPr>
              <a:t>https://</a:t>
            </a:r>
            <a:r>
              <a:rPr lang="es-ES" b="1" dirty="0" smtClean="0">
                <a:hlinkClick r:id="rId5"/>
              </a:rPr>
              <a:t>learnenglish.britishcouncil.org/es/english-grammar/adjectives/order-adjectives</a:t>
            </a:r>
            <a:endParaRPr lang="es-ES" b="1" dirty="0" smtClean="0"/>
          </a:p>
          <a:p>
            <a:r>
              <a:rPr lang="es-ES" b="1" dirty="0">
                <a:hlinkClick r:id="rId6"/>
              </a:rPr>
              <a:t>https://</a:t>
            </a:r>
            <a:r>
              <a:rPr lang="es-ES" b="1" dirty="0" smtClean="0">
                <a:hlinkClick r:id="rId6"/>
              </a:rPr>
              <a:t>es.wikipedia.org</a:t>
            </a:r>
            <a:endParaRPr lang="es-ES" b="1" dirty="0" smtClean="0"/>
          </a:p>
          <a:p>
            <a:r>
              <a:rPr lang="es-ES" b="1" dirty="0">
                <a:hlinkClick r:id="rId7"/>
              </a:rPr>
              <a:t>http://</a:t>
            </a:r>
            <a:r>
              <a:rPr lang="es-ES" b="1" dirty="0" smtClean="0">
                <a:hlinkClick r:id="rId7"/>
              </a:rPr>
              <a:t>grammar.about.com/od/words/a/comprefix07.htm</a:t>
            </a:r>
            <a:endParaRPr lang="es-ES" b="1" dirty="0" smtClean="0"/>
          </a:p>
          <a:p>
            <a:endParaRPr lang="es-ES" b="1" dirty="0" smtClean="0"/>
          </a:p>
          <a:p>
            <a:endParaRPr lang="es-ES" b="1" dirty="0" smtClean="0"/>
          </a:p>
          <a:p>
            <a:endParaRPr lang="es-ES" b="1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84171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1160059" y="627797"/>
            <a:ext cx="9621671" cy="536357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Person 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who 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works 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in a 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school. 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eaches, learns, 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and helps people . </a:t>
            </a:r>
            <a:b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He/she scolds 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us when we do wrong but rewards us if we do well </a:t>
            </a: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.He is very tolerant and patient</a:t>
            </a:r>
            <a:r>
              <a:rPr lang="es-MX" sz="4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151051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png;base64,iVBORw0KGgoAAAANSUhEUgAAARgAAACUCAMAAAB/VcapAAAB8lBMVEX///8vrkMZUpIAAACVOAr+1c3Pz8/2+v6aOgr/2NDm5ub6+v76/v739/cvsEN9Lwk0EwP+AgL/3NT2rrpPHwiUwvZAP0CDg4O8vLxaJgrE3fru9v4ofTYlDgSbxvaLvfWPOhEGK1Q4mkbl8f7/4tpuKQctokAZZCeamprU5/uUQx2+2fopZjH6vcIAAA0qjTqCe4FjJQdLIBR3WEr6xMQARoy01PqxsbGky/YOLE2SkpJ9Uj0jcS+DgYIEI0bX6v1iDgB/ORl6Z2MuuUXVs6wlAAAIPxRrXFmGSSqNdnL+zco3MjDnwrsaAAAsHBrf398IMhIACQAaQyCCTTK1opxLSkpfZm1cXFsXKRsAEwAcMEUUQXUAABoAEycNERUgAAA+VG3Fl5rVwLkADwAAACSMoLeeAAAKfCMfHx8ADkJ9i6G4w9W5AABifJsPHi6bg39JT1SNrdMIHjcAFzkyOUEnU4QJIggVPmuKtOTpBAQfPCNWSUdukLcRIlUdABUjPVqTq8BccYhFXXoAHyDYERFAAAAtMC9MOjxGKBhgMhxSCwCHYll8iJU9RFA1AAByEAAAN3BcXWxXgXmpsr4AUwAhFh+Bn8GqfYBlSU1nZjLcp6ume35SPTQIPRNBKBNsOiGgIB9YYEs1QCEhGhJZeFRQbo/j0UARAAAcKUlEQVR4nO2djV9S2brHwUdQELZGiKBYokikiKN5Rc2XBIwQDHUQepPSXg6TKcloVjiV55zU5mhzut2pbjNz5tzbPf/nfdbae/PmRtmI0mn62QcVhNhfnvW8rbX2lki+6qu+6qu+CqUOBALqUr+J0suB0qf/rg/DBNTpHQ5lyd5TkaRP/3itdYIaYvXNXgERR0Y9VFf38kJrNerChQvOoWM/lKiOapP/XbmpO4QivrRfQFhTjyaJzhiNxk4LKynDMFIq5k8UgXVzE7rKyysry8vZ264V6zGDyfHuD9bt21dRj+hR/nbxt4tCshENdjZnSOpyMS4XvUEcDBF3mwQTGJroHqVQeFUCazOBwLGBseEnZxxkdYb7PmjEr0F6v9GYetzI/capE4UHip84HpWLFYMH6+J/YwQl3U+MZSjgsMLLtsoMLuWVXWNIRumIRo6LDFiE374o7XusosRYrFaA7qZMLIRMK4QlerTUuuMC01zEwzq0GMbyLArZUFh1gW5zogkGjgvM4OcAhjM7xvIUDJV7rKW8vIn6YFTT8VmM8TMAw1iMncQ1SaehUchYKg2cK67UbsqPC8xnYDFM87T99kWb1DY99apawF7QYrY5MGO6Y+IigTOfARgjjDZp4RGQ3EVYE+VNqPJROC4uGK5LjoWxRWrKK8tHu7VNObA0lTeOEjBNNRCQH9NYgqclDkvoX6CGc645sDSVVwMFM2ow/PjjMcUluNpZUjCMxYZcciDhuDSNNkbbqMhwOqaIXXIwnQACWKrTwYwCRNqSZI7JAZcajNQG2kwwTdWvYMbjSUArNaSm3yHijCW03166dKlttK2ttRVCjuMAc6WkYJhmO2S63MougITfrJHFoKa1rW1UC9Gg2eyG7UtUNTB0PHV2qcEMQiQTTDVAzK+QyRQyvw5gAiBIftNA4/lL57+9tA1wXFFp2lJSMFgEpPwJjT8xjQJJyAga9hv5rtA4t8+dP49oLr0+nnYe3C658+WyWprCNXV7eCCZ0gThPCFz6Xc4JjCljkpoMikw5QYIaoS4EDCvziGZV/DN8XTHSw1GKrVMdo/S7BbBdMGWIBaU3wMEDAwd06xBpMRDSSp12cBQyVpMW3fEI2ww6GWcCObceczu1Eqio+ajhFKDkbqm/0HMpbX1FYnMe4nwYyn6KwETknuowvqDD+7fGgzDWAafYvk4ur29XePz7nExGrdfpjFjpDIHgQwlcPo1RMGtuiPN80oNhnFZpu1TUI3jaPTSpVfgywSjMbt9voQz5ieWA+cJGA6dOQYzXzAYxjYxNkEzfyyELl369vzvznQyigREEl6PD3xUE783Rt0aTP0omcShaia1mkx8yXO6qhKDcUE3mVDDgIRcvv322/Pnfe5kHqPASBR1m3EgJbAqwCrBCeDB8iCxFSOPBg/V/62DhNPp3NLpc6RFytI2fV1j1ZVt2i7KBe3l/PlzZKhozEQaPHSnW0P9jM88juqZS0S8sSgEg9RkfCLBkPlh7kfHEPoq/AT8QQgLG02JwTDw+nUjfBqlAwmxnDtXg4HJ4/N5PLrL5omYzKxgGQQ1yKWno+Pj3AdA10vvdIsCY53Bssu/osNaSz4Dfj8NdwqsNTYF/1wJNmkJyTDNzYO3wUA973kKBt89gNus0JjnwYmDyU1jUMzX00O4oN6Djw3hCr8oMANgVmBs82Bxrgc/W48pNPPoaDaFkqISg5G6mq9CF7UX1mDOgQd8QTbuOD1mD5baQVTMM85yOXny5PuoU6MQDUYZdprZ0sIqscZYH2Z2O6PoaTwgkBMp4WlJy2vpNHRhSLpEPQwFAx4/+2kGYzF80x5vLBYMJoIUzEmijjmfk4LziAHj8HLhzgN1FBEORa8vESQRLjiw12SUcKWUYJhme2MTDdUsF885iM6zYUnj9bmBNK1wJJk9vjmeC+oXHAoyhVtUVHJw+Y/GC0AZabwRgHlqe2anQGjST5UYzNhodXVb0mBw7Gj4lHc+RoIT633hQ0cKzBwk0P9GQUzqmwQTQ9dFvIs/iqkA9xk4BcaSHkoKxjJ45syZwf9+9YoF8+uvEe4A/EF/LFUfKIKJuRSYk+9BE/SIKwl4MIqg16+RmdFreZOFGVqRIJjScWGn8xmX9BG8olwg6glysRjcmrSWldn7PsXlZMcW5nriGlY8GLQVGRmGmC8lXz4HmFJy4ei4LFe2z5PaWdcTjNKObxBiGZ08jfOXDDA6tchGniOWVmuYE1yCjXkMkfPzsxjKxWKcBEAyAP7xuQjINAqzzzefXjRp3JH3HR1zv/BgxsRRQckzwDixwEAoCr8bFUxEBRKZ0voYysU4/SGG8tRA1N/TM/dBh4kLRqM0i1Fg0oc+5uMWR6ajUTQYiTWY9oJkOGGCFANw5shjPgMwLjqPhKWiBzwkWenx0dWPqZ4VZsFO+EDqgQSwXDpuigdTF83qaHjwP9Ghp8H0OgeY0nJhLtrxsyRjPUisAvXx5MePHVgvkhSeyuMDWc94h28OHyJYPm4VsBxkALKmH/woFrzMGxUEU9pOVfNVzPD98273vBfBsBaBB98xt+Wmb9w/jwbvHh/3x7Y6OM0V1KOqi2V1Bw+KSiUeSjYgpR0ADqAPqVQFR1QPQMTpdWJ+CjHZuMwJv/RwYDyFzS1dNmtyzM0IgFHPXM0LzFHBYyzTWPUGwef205GUAtPRMxfzJnSJRMztpnlNpIfVeKzADhV4vV5zajztn8fkXysVczlv2qs2PwWzxutEfyK7zHN5/57YRc/4uAz/kWRDYY6A0z/Oaq7Qzh1x6b4g8VyURow4XiphMPlU18wjsDUfSQ+UWgwd7griQ3gwJzkwXGz1BxMet4zl4veJqpFSRxq99ed/3br1Juh200xAsxWdn3ezioULBTM90fXyiNZK28DMfYJpYD5iXGLBYKx2xyIJM+sdxmUKr2DWcbDq4BSqtnZ9CZzkf9Q4ZyR6a136lpdMMPksd2CaocagPZLODdM5xWYs6WB8icTWB48zhs7F73X6wMtHEATjLGw6SR5903eqrw/ZLK+HycoBjYeGNjmRgC/Ps4PHDEJN1xH1tCYv07qFgDnZwQ+lkx//5otEiSIRnzstmPi3ClvtoF9a7iMiZrMOPqw6tvaN+co817PiB9touBntLD4XxkgbJEjmcg/Xc2Gd77hGNu6Oucl8gSc526QJbhYGZuBdb28fr/UljIKX913kmC8YqbRz6seusYjRVXQyrsjPbjNp08F7biyhgyF5DPExJIIo/LFUjBXqKeUhJdztpWLJLKNj2X/xZ95gGMZiG+vW/mOw6CkN09z5f2Sa3gmX5zqS6ulJRqXMHHUmRI4o/M03ITHLWmdC9fXtVCyf5buR/S0vf4vByAqgNVztLD4ZRmqbvHr16tOp6EchLOk5qg7AHtmMRuEH040ZiZqKzLcewCUMO2friZAMuelt713cf3+uCDBSKSZjWi08Lf5okpJ9cS5X86Poxx4eiyAYMw6B5drHy4swbDLNcrsQ5fIwHLDxbSbyYuQsqp4TwbO079y3KDCuzinorgHj0STBdEHeZfc4m/cLglG4IRxerD19uvZfs8Om/vj11dW1tWsA3984oKqcWRlBnU1nU7/xybrPaBIFRiq12DCfgYtHVndaBn3ennGKRYCLRrYVccdgGSPu4824abi/jAriJtOnMCpnhuOAaPhtSwvPhmqk/sWNzdyjSeRMJGOZ6jbUgO2oyKAfi+pksp4eP1X2Cs5Y1GP2wn0CZuX7FJilftPK8sbu0qxeLexthmaXlpbqkAphQ/Hc3dhdqH+xkruvI9JiaG2z3aVNlQfFJYRgMBzLQ0PUeUS8fjOfwGBpEATAWy/09ZJ4m7KY5/jz1CJm+5i5Ce4mrYPHtbXLtwBC8oYWordwx2QCXUPDQijXaBILhswEQbeh8YqRw2IpKhoWjIQ9nYEVIIElsEYhU5g17ljMFwtiTpO4T9ORtKFUFombou9IHXR6fXFjqc6aFDv1qoTdx6fRLy3ugk/V0IJfO2BC360bGWnYyHUOANFgpIyLRG24ijbDuJqnJ41F3V9sSSvo1JBwQiTml5kVQY8PgLT20WyWKZg0iylbipuuLdMKEY9/eTdt27yOPcZ1wuV07eNboFc1NDRUDNgpmEBL4GEuLyMeDFrI9JQWbaaTDKutuQRMFm9AMZbb+hSXKPg1bnaVmc/p19DeBNwn0bZ+IR3M87gpfp+UQbW1lE1S71ZgSK2WwyIBg0Pt1DsIBRCMNUKiva6lQZczmhWyDIRhbNBlmIDmTogoNIotKN7iI8ZyMQlGt/uOrGMhtRJdX0WWKqKbuVtPYgoB08+DWWPBCJCpfYNmYwdYfHyacOnrBfAFJBUVOvudO/BQIo/kzGUKWh/DWIyva7q7/9dG5jg07mDwf84ULen7EwGjH7hrtUaX34HXnB6svXX/fPBT6O3Ozs7CWwSzlAQDCKaX+GRSO586zdPBb4//DCvL6+sby7WnkFxv7927u+EBvURPT8mif2jNWXkVMJQIGWbQ3o0JDZCGAEaKGBSruGQomIHvfvgeNtoxnCY7DgqzXwf3Tpx4MBWQ34SVHQQDPJjrkeHh++18gXiKNRxqPLW16/DpVC3BRbD09tbXv6WBSyVRqZQr+zTVCwNDjOYKGLaB675hDC3SwiwKxnpnuB+gr73+PkBMwyoYgQsnUE8uKCUqjFcwHAcTB6as3z57v749WTyfOpWCs6yDPkKF2ksvVgJnGyCML1FVJQlAtPhgyMRqt7aG3WZFVg/CYFGSPgLGitZwDTbw023fCWGMJtp8+c+f/krAnPiJHIwDIv32yPUkGCBg2rPQUDwYpPqSWLBEwpT37sM6lUolkQ/t1yQtGAzZUKPFTM/LrhpwO+FpcxGGE9MZssLaGlrMG3oQZ9++DaF53HvAUjlx4q836aeM7OxLZSkwN2j13J7WcuG1Ab3sKCKFI3nJloa3EMKxFCaWsy+YAj9ppnnM0KWNsMuSFAoPTHXSc8a4Cs1ryDlnpNMAq3ikpjiQenhkpEW1g2CenOD1gPUL0G+yz6aBmd0ZIfUh325Jg7O8SLGwXOrxBQkYYiu6fSqlw63aZKQ2aOyaAHY0aTTmOYBnz54B1guFvKQL7vzwHe83MAOzh1rIUdTBjGQgCeYJuydyxo7k+pNgViOww5WIXNOlnfZc2OHTXs/aCuVMEt8KyUM4aOFR4UNJSneTT2i1oPNz8XQInGTp6dajwQLmoBgpqZL53KQf05QoFsQN8odgldQ94MHcgzrSepn53jRLLIsHswQ7DS3pfYX2pPguA8GCYBpI5iuPDgzU7d/cOtw6X0Z6hpDZokFV4UeHQ+b15p2Q37xv5ms12/tNpmHeo14bNs369A1o9ljNDLzkPQz8BXQBScCHieu1spT6CZhUX6E+W7y5tBAwFcrwwaslDrkAGsm8xHyGLj0xR7levkIRfHbRJfZVXRdJ+2AY1rikbdbUPzvlUL0lzbnA5oMnJ548uPAabv71HvrMEOAfrqaBWYM6Fa2bhdjwVEZYLg0qPeQD5nD7i7E86DYYagAzYD94U9mYXWSZQPzVBBlLcT7WrF0z9S/BppWavP4vU/DyAhua7qF/wOxuqSxdUFeBh9ySgpPsSdEBNMI+QMdRBYI5eArmsGBIOxLJTARlfl00bUdNECbFRG+GMcLKBsySsbTK+w0TIcNNVOs37yX97wWA/mF4nglmiBx0kgzXkCKACKd0LBUq9VCOHSdFBSOVdg6OYbHt0UH6hKHM7fkt/5kW9OKP4F3t+q0b/abZCJ/o24dN/cN3wgH2fT5IgZkdNi1lcilbCivxmCsa0vGkib0f/4AkvOE8uBQDDMN0Pm3E0QQZGz0VmgSckeZ3NjiGmYY/k/L33Se0mVQJBKRtcmeToFGHeDD3xuLol+OZXMpWJ/SSqhQaQid505DEgpLofXmdZ6UIYNBvGqFrGxLckm6uUavAoo89Z+TBbAYh8o72S27BsCnOD6ay55E46ZvYwaqW1NGh9OTJg5+JI4KybDDgwPKnIgNNpqi5VEnUQ5DXMpKibMvpND7qbvRwyUyMbxUoZFsXp5/degZG4/7s0U3dWq+lYPpu3UgzmbLr13A4IYcbIX3dxL0HDx68jMeH++NLU/3ZYK5jrMICSFXBwuHVkP5LFT6urMuPS1GGkjQCseTuVkXQww8p9MBw//G7RQCbZb/ojQa3zHHpW0aTgbQMZY2SQRNhu+NoLaYlWLqezQXB/IwlMxGaRSYcFkqVinDBAinPZUdF2JaDDiJmTkByd0ciCcafANIverwIVx4NMlLBIYW11SNYpB0C2hwg0yJ8LkOPeAljFYVDNYyBKtu/sGBICFaxqiJ0yMChjOg3er+ELDfLc3nN4cEgFy+ZOg3y24zY879wbZpatpNGJy+MzXuXFDNSIwCd+jjFttiWN7EMWss46NV4fHYpPjw8HI9APL7XWqgiXG6iYptQVfRLVaVKSaKSz+R/fqsigJmMBM2aKAcGraQG+LWRHBh2lNxfAYFh6+okXPgeG4Jp38Csdi37sNeuXYvgSLq254GkrmVNXxMQnAXxd8khj4y3mGDsQY2GH0qaGBi07NY8AiZ6+vT6LdQyHvPyizd7VqEzFydh4xRHhW0mvYjGTQKDZfU6KicWUhQcdCoiYi/5n66oCGBsZIncPLszTeGG7i4snnzssjrvyunHu2gBs9BH24pv0lrDNMVphui7ZOeEdgnqz76A+OzzfRDkAnPAKLEetFQoG8xhF9ZhMr/lJ342RhZeb4HWYDB0g5+S8ayfXgfMU+M3dpdJW+TNYDI6MZZOC+Yvt9YzuJDOSUvkxuyePCUPMKGBcONloqEhPbvkMD3BxYpa1PnzDh+uySn+vGQ5WCIWiyUSjTUIxqD9NebXKIJvTtcuAo0msFFfv/MQJjGlYf87ZjD6n9MAfG+f6ynRtsnb0B3xYK5HwGHNlG7ImvI7jpC4s6EVI4+x0H10Gv+81xec34KaLoIGdDJzcJGAoSkaghkB2NmFaRs9dzrTPH23F51OX29SbEsJq+GGtzdgP3eSy2Syj1wuD28m21EOkWv3ilISGK8CWX1OJgwRDKm20WYao+4g5rPLK5jLxu2wc3YBdhdGXkTscLGzs3MS4EV9e/t92OC7tGyvjTZOAuGspkI+Wp0VmG4NA0dGLfZEPMVI8CxXwONjl5/Pgy/oBDqasKz0rZOlGbfuzK68uVs/8pD2ZVsWQm+I4AXpJZ19+PBFsgNJuyekFq4YsEPuwJxLszqBLktoBvRKSUA+IHY9eVHAgE+zxS0v8Lg1CoBtjsw6zdtCiy+IKeyyDWu2S3JWdze7BZlqP1ZgBNlTDR2ofsHNF3p8TwMzADMilwcXB0zU73ejyeA/THrJzLuW+pma3XesY6VOdSUqb2kZ4dfCLdRndiD5XhvtnSg30+ulPLUqGHbU8gD5wPadKhGU/vbhfYyN7JFmRbIXN46sCc5mdpELG2t2oCXZQRpJa7GlNSCTLSUV1jTiU5kbRT3RehHAkGUhaU0qs29r3sz5GQPW172Uy9kQpHVlsxqQqbYs2zmpkvhAfGBaLXBfSg4wRdj6hzmeO7l1DEeSR2GOcWS6a1Y2zhIwCzpQCbYdk7aS6spWqCR6XcYsQF66/tmBwYD9s5ebj0QuPnJ+LYCJVwimC4fTDgk2b7GAS+s7CinZaCOFnwMiB6PIkqnIYA7PReoi6zUUfr/GH4v6sGpS+MEXYf0M1gc7Z+l8sWRv21GQSxUpiLEUFg3m78U8M15xwGBdcOa/YNPp8XiCdAWqH6wzwJLpapwIv12wgk7CdmTZf8JdWY4L6RQ4CigLCtsUeJRgSJbvAi/ZXcOul3HCmcmVDVI4kcCtBdChA6hQkb5aRkO2gdw2ZLQguQ6KWie+LOgvIpni7bt2JWciFWYZTEt/2+27Ba/Y4bSNqUSALGNSVQn3ZNMas/w7mxFqYR4EpnhnUyweGGZ6y+0nO6/8mOFddDGTu+19b6CRHU6IRi5hO9U8mqo080n1ZqtS78wuGkyZUL1UcjBS6UX42RkMJgCu2FxSAqYe64AaLeeCQZlsVrPd2Cq2p49IuMZ1mrlISFIuHszzfVdJiQVTLC6MpdNmezRpM3aSrZMIBjP9hZ0IGLgsOCyXqPYo1a6WZGAhnSXxhWTZtaLlMnqBa3JJC7zSFnlG8lJ1COYs6SKcXeByvU8ZtYyKvaFABN5W4JtoIYUkBqYCN5MKgGmm86jN/HXZjM0W/mJ8ew/8wAuVpX5nJiFEq2VVFBq1xGLyjxgDZN+aRPmdeDA4mA4JRqlnVQdTVyJ2uz1tZ4Kd6C9Xrlx5Om1LivxIr3XXmRKHj+XDX9DOxWsaYGcBU7iGwEAUtDUQyvOdyfVDYSvp5yvtoqsCLJjsh7yggx4uULXuI8MrbTcvQxfe1Nzk4ZFrIV6ZJrpoOyOsK/hn0QF5C2Ypcv3lPM9CpnYM4RgKWa0DAwNDBVTYJGQfEswF9qpo+4g79Tur8tSPo7+/2s77epIrCypSFCod+YFRZjxZfIOzGGD2u3ZPDrHXQMrFsS1N/J2NeHgNJDfRAziEzqGQIXJW5t/b2pq4F9wuIGCXlR0lmFxHXl3d1CRsW7meXo7JndPqcOgHQPuy628Ovd6RcydwQB8CbWvqxSpbCwnYZTcOd3UUBJNTTaNE2j3arqnp7s6+k/xpFq3yNnKngT6MhVI1GRWNreSRn37EqimXd5wBaM14ndbCnMzhrr+kh5uNOfUpbxfCKp/ncw+RH2esQlYztOeFJgpoPaAOVxbIZ8L0/dYIqpp62dw2xVkWVXW10CsYqpPOujX7sdcAA9knEFA6oo17XqRRfBsPpTvsVS4GrFYrue7VwU7jYJ+832vsfajV8BKGHGnvX+7YBG31HvA1BY2lolx91AFQXkB4Oqwqy1vHYCg1oIj1ZlzijjokvFN86wHBFOXqd0p1QlsCMuXkYm2/bnrZN2GFxvKMC3NVVk9MgEStnpk9mMMePS9SITkzVhowePT8CqchyLrudxNshsmZxgoCU6xpFIfQ9QiPh0wrmw7LYSrrLTRyw6EgMEvFaj04CkmCi6PqGataEhiC1kyD6QJ5oHAwuS5OIVrK3BfHPWpVAmxuRmE769qir/nktRAww0W7wKYyHPL+9FN1llhnSMIurY+4W1ZN2X8sqOTlu9nQzd/blP7sVppMdWU+8Ue+2aTUiY9K14t7SVar9WFWpjr2knaxifjv9Ceixrzy4dep53XRKRSqidevD3picslGnfhiSXgxyGGklGcpsM9b12f/sZD0WU8KHPiMsCPzRIYDojPfNbFnny9E6twq6AXEv4MBsbXSquB5M784qUMife/aH4OLRC+2VPr+j8EFwYiavl69Yz2mK/iWWnpxLqZoGe9nL3G+d/Z4rin/GUgpZiryehyif5CBhGBEpHc3QH/A+Ta/HMlFzESu+vY5e9CXpvxHUvxoL7/6uSlfMKv9cOD2ti9KkKePifxB8t2U5L4b/Qe7mdmcM3hfsKzfAMSH10x/v379P5LKwGISsTP2i5LDwZ7kUL/A6v79he9Q/USmH757rncc6fXA/32kVksCgQC3WsSq/OPE6K/6qq/6d9f/AxEsyPLvT9QK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5" name="AutoShape 4" descr="data:image/png;base64,iVBORw0KGgoAAAANSUhEUgAAARgAAACUCAMAAAB/VcapAAAB8lBMVEX///8vrkMZUpIAAACVOAr+1c3Pz8/2+v6aOgr/2NDm5ub6+v76/v739/cvsEN9Lwk0EwP+AgL/3NT2rrpPHwiUwvZAP0CDg4O8vLxaJgrE3fru9v4ofTYlDgSbxvaLvfWPOhEGK1Q4mkbl8f7/4tpuKQctokAZZCeamprU5/uUQx2+2fopZjH6vcIAAA0qjTqCe4FjJQdLIBR3WEr6xMQARoy01PqxsbGky/YOLE2SkpJ9Uj0jcS+DgYIEI0bX6v1iDgB/ORl6Z2MuuUXVs6wlAAAIPxRrXFmGSSqNdnL+zco3MjDnwrsaAAAsHBrf398IMhIACQAaQyCCTTK1opxLSkpfZm1cXFsXKRsAEwAcMEUUQXUAABoAEycNERUgAAA+VG3Fl5rVwLkADwAAACSMoLeeAAAKfCMfHx8ADkJ9i6G4w9W5AABifJsPHi6bg39JT1SNrdMIHjcAFzkyOUEnU4QJIggVPmuKtOTpBAQfPCNWSUdukLcRIlUdABUjPVqTq8BccYhFXXoAHyDYERFAAAAtMC9MOjxGKBhgMhxSCwCHYll8iJU9RFA1AAByEAAAN3BcXWxXgXmpsr4AUwAhFh+Bn8GqfYBlSU1nZjLcp6ume35SPTQIPRNBKBNsOiGgIB9YYEs1QCEhGhJZeFRQbo/j0UARAAAcKUlEQVR4nO2djV9S2brHwUdQELZGiKBYokikiKN5Rc2XBIwQDHUQepPSXg6TKcloVjiV55zU5mhzut2pbjNz5tzbPf/nfdbae/PmRtmI0mn62QcVhNhfnvW8rbX2lki+6qu+6qu+CqUOBALqUr+J0suB0qf/rg/DBNTpHQ5lyd5TkaRP/3itdYIaYvXNXgERR0Y9VFf38kJrNerChQvOoWM/lKiOapP/XbmpO4QivrRfQFhTjyaJzhiNxk4LKynDMFIq5k8UgXVzE7rKyysry8vZ264V6zGDyfHuD9bt21dRj+hR/nbxt4tCshENdjZnSOpyMS4XvUEcDBF3mwQTGJroHqVQeFUCazOBwLGBseEnZxxkdYb7PmjEr0F6v9GYetzI/capE4UHip84HpWLFYMH6+J/YwQl3U+MZSjgsMLLtsoMLuWVXWNIRumIRo6LDFiE374o7XusosRYrFaA7qZMLIRMK4QlerTUuuMC01zEwzq0GMbyLArZUFh1gW5zogkGjgvM4OcAhjM7xvIUDJV7rKW8vIn6YFTT8VmM8TMAw1iMncQ1SaehUchYKg2cK67UbsqPC8xnYDFM87T99kWb1DY99apawF7QYrY5MGO6Y+IigTOfARgjjDZp4RGQ3EVYE+VNqPJROC4uGK5LjoWxRWrKK8tHu7VNObA0lTeOEjBNNRCQH9NYgqclDkvoX6CGc645sDSVVwMFM2ow/PjjMcUluNpZUjCMxYZcciDhuDSNNkbbqMhwOqaIXXIwnQACWKrTwYwCRNqSZI7JAZcajNQG2kwwTdWvYMbjSUArNaSm3yHijCW03166dKlttK2ttRVCjuMAc6WkYJhmO2S63MougITfrJHFoKa1rW1UC9Gg2eyG7UtUNTB0PHV2qcEMQiQTTDVAzK+QyRQyvw5gAiBIftNA4/lL57+9tA1wXFFp2lJSMFgEpPwJjT8xjQJJyAga9hv5rtA4t8+dP49oLr0+nnYe3C658+WyWprCNXV7eCCZ0gThPCFz6Xc4JjCljkpoMikw5QYIaoS4EDCvziGZV/DN8XTHSw1GKrVMdo/S7BbBdMGWIBaU3wMEDAwd06xBpMRDSSp12cBQyVpMW3fEI2ww6GWcCObceczu1Eqio+ajhFKDkbqm/0HMpbX1FYnMe4nwYyn6KwETknuowvqDD+7fGgzDWAafYvk4ur29XePz7nExGrdfpjFjpDIHgQwlcPo1RMGtuiPN80oNhnFZpu1TUI3jaPTSpVfgywSjMbt9voQz5ieWA+cJGA6dOQYzXzAYxjYxNkEzfyyELl369vzvznQyigREEl6PD3xUE783Rt0aTP0omcShaia1mkx8yXO6qhKDcUE3mVDDgIRcvv322/Pnfe5kHqPASBR1m3EgJbAqwCrBCeDB8iCxFSOPBg/V/62DhNPp3NLpc6RFytI2fV1j1ZVt2i7KBe3l/PlzZKhozEQaPHSnW0P9jM88juqZS0S8sSgEg9RkfCLBkPlh7kfHEPoq/AT8QQgLG02JwTDw+nUjfBqlAwmxnDtXg4HJ4/N5PLrL5omYzKxgGQQ1yKWno+Pj3AdA10vvdIsCY53Bssu/osNaSz4Dfj8NdwqsNTYF/1wJNmkJyTDNzYO3wUA973kKBt89gNus0JjnwYmDyU1jUMzX00O4oN6Djw3hCr8oMANgVmBs82Bxrgc/W48pNPPoaDaFkqISg5G6mq9CF7UX1mDOgQd8QTbuOD1mD5baQVTMM85yOXny5PuoU6MQDUYZdprZ0sIqscZYH2Z2O6PoaTwgkBMp4WlJy2vpNHRhSLpEPQwFAx4/+2kGYzF80x5vLBYMJoIUzEmijjmfk4LziAHj8HLhzgN1FBEORa8vESQRLjiw12SUcKWUYJhme2MTDdUsF885iM6zYUnj9bmBNK1wJJk9vjmeC+oXHAoyhVtUVHJw+Y/GC0AZabwRgHlqe2anQGjST5UYzNhodXVb0mBw7Gj4lHc+RoIT633hQ0cKzBwk0P9GQUzqmwQTQ9dFvIs/iqkA9xk4BcaSHkoKxjJ45syZwf9+9YoF8+uvEe4A/EF/LFUfKIKJuRSYk+9BE/SIKwl4MIqg16+RmdFreZOFGVqRIJjScWGn8xmX9BG8olwg6glysRjcmrSWldn7PsXlZMcW5nriGlY8GLQVGRmGmC8lXz4HmFJy4ei4LFe2z5PaWdcTjNKObxBiGZ08jfOXDDA6tchGniOWVmuYE1yCjXkMkfPzsxjKxWKcBEAyAP7xuQjINAqzzzefXjRp3JH3HR1zv/BgxsRRQckzwDixwEAoCr8bFUxEBRKZ0voYysU4/SGG8tRA1N/TM/dBh4kLRqM0i1Fg0oc+5uMWR6ajUTQYiTWY9oJkOGGCFANw5shjPgMwLjqPhKWiBzwkWenx0dWPqZ4VZsFO+EDqgQSwXDpuigdTF83qaHjwP9Ghp8H0OgeY0nJhLtrxsyRjPUisAvXx5MePHVgvkhSeyuMDWc94h28OHyJYPm4VsBxkALKmH/woFrzMGxUEU9pOVfNVzPD98273vBfBsBaBB98xt+Wmb9w/jwbvHh/3x7Y6OM0V1KOqi2V1Bw+KSiUeSjYgpR0ADqAPqVQFR1QPQMTpdWJ+CjHZuMwJv/RwYDyFzS1dNmtyzM0IgFHPXM0LzFHBYyzTWPUGwef205GUAtPRMxfzJnSJRMztpnlNpIfVeKzADhV4vV5zajztn8fkXysVczlv2qs2PwWzxutEfyK7zHN5/57YRc/4uAz/kWRDYY6A0z/Oaq7Qzh1x6b4g8VyURow4XiphMPlU18wjsDUfSQ+UWgwd7griQ3gwJzkwXGz1BxMet4zl4veJqpFSRxq99ed/3br1Juh200xAsxWdn3ezioULBTM90fXyiNZK28DMfYJpYD5iXGLBYKx2xyIJM+sdxmUKr2DWcbDq4BSqtnZ9CZzkf9Q4ZyR6a136lpdMMPksd2CaocagPZLODdM5xWYs6WB8icTWB48zhs7F73X6wMtHEATjLGw6SR5903eqrw/ZLK+HycoBjYeGNjmRgC/Ps4PHDEJN1xH1tCYv07qFgDnZwQ+lkx//5otEiSIRnzstmPi3ClvtoF9a7iMiZrMOPqw6tvaN+co817PiB9touBntLD4XxkgbJEjmcg/Xc2Gd77hGNu6Oucl8gSc526QJbhYGZuBdb28fr/UljIKX913kmC8YqbRz6seusYjRVXQyrsjPbjNp08F7biyhgyF5DPExJIIo/LFUjBXqKeUhJdztpWLJLKNj2X/xZ95gGMZiG+vW/mOw6CkN09z5f2Sa3gmX5zqS6ulJRqXMHHUmRI4o/M03ITHLWmdC9fXtVCyf5buR/S0vf4vByAqgNVztLD4ZRmqbvHr16tOp6EchLOk5qg7AHtmMRuEH040ZiZqKzLcewCUMO2friZAMuelt713cf3+uCDBSKSZjWi08Lf5okpJ9cS5X86Poxx4eiyAYMw6B5drHy4swbDLNcrsQ5fIwHLDxbSbyYuQsqp4TwbO079y3KDCuzinorgHj0STBdEHeZfc4m/cLglG4IRxerD19uvZfs8Om/vj11dW1tWsA3984oKqcWRlBnU1nU7/xybrPaBIFRiq12DCfgYtHVndaBn3ennGKRYCLRrYVccdgGSPu4824abi/jAriJtOnMCpnhuOAaPhtSwvPhmqk/sWNzdyjSeRMJGOZ6jbUgO2oyKAfi+pksp4eP1X2Cs5Y1GP2wn0CZuX7FJilftPK8sbu0qxeLexthmaXlpbqkAphQ/Hc3dhdqH+xkruvI9JiaG2z3aVNlQfFJYRgMBzLQ0PUeUS8fjOfwGBpEATAWy/09ZJ4m7KY5/jz1CJm+5i5Ce4mrYPHtbXLtwBC8oYWordwx2QCXUPDQijXaBILhswEQbeh8YqRw2IpKhoWjIQ9nYEVIIElsEYhU5g17ljMFwtiTpO4T9ORtKFUFombou9IHXR6fXFjqc6aFDv1qoTdx6fRLy3ugk/V0IJfO2BC360bGWnYyHUOANFgpIyLRG24ijbDuJqnJ41F3V9sSSvo1JBwQiTml5kVQY8PgLT20WyWKZg0iylbipuuLdMKEY9/eTdt27yOPcZ1wuV07eNboFc1NDRUDNgpmEBL4GEuLyMeDFrI9JQWbaaTDKutuQRMFm9AMZbb+hSXKPg1bnaVmc/p19DeBNwn0bZ+IR3M87gpfp+UQbW1lE1S71ZgSK2WwyIBg0Pt1DsIBRCMNUKiva6lQZczmhWyDIRhbNBlmIDmTogoNIotKN7iI8ZyMQlGt/uOrGMhtRJdX0WWKqKbuVtPYgoB08+DWWPBCJCpfYNmYwdYfHyacOnrBfAFJBUVOvudO/BQIo/kzGUKWh/DWIyva7q7/9dG5jg07mDwf84ULen7EwGjH7hrtUaX34HXnB6svXX/fPBT6O3Ozs7CWwSzlAQDCKaX+GRSO586zdPBb4//DCvL6+sby7WnkFxv7927u+EBvURPT8mif2jNWXkVMJQIGWbQ3o0JDZCGAEaKGBSruGQomIHvfvgeNtoxnCY7DgqzXwf3Tpx4MBWQ34SVHQQDPJjrkeHh++18gXiKNRxqPLW16/DpVC3BRbD09tbXv6WBSyVRqZQr+zTVCwNDjOYKGLaB675hDC3SwiwKxnpnuB+gr73+PkBMwyoYgQsnUE8uKCUqjFcwHAcTB6as3z57v749WTyfOpWCs6yDPkKF2ksvVgJnGyCML1FVJQlAtPhgyMRqt7aG3WZFVg/CYFGSPgLGitZwDTbw023fCWGMJtp8+c+f/krAnPiJHIwDIv32yPUkGCBg2rPQUDwYpPqSWLBEwpT37sM6lUolkQ/t1yQtGAzZUKPFTM/LrhpwO+FpcxGGE9MZssLaGlrMG3oQZ9++DaF53HvAUjlx4q836aeM7OxLZSkwN2j13J7WcuG1Ab3sKCKFI3nJloa3EMKxFCaWsy+YAj9ppnnM0KWNsMuSFAoPTHXSc8a4Cs1ryDlnpNMAq3ikpjiQenhkpEW1g2CenOD1gPUL0G+yz6aBmd0ZIfUh325Jg7O8SLGwXOrxBQkYYiu6fSqlw63aZKQ2aOyaAHY0aTTmOYBnz54B1guFvKQL7vzwHe83MAOzh1rIUdTBjGQgCeYJuydyxo7k+pNgViOww5WIXNOlnfZc2OHTXs/aCuVMEt8KyUM4aOFR4UNJSneTT2i1oPNz8XQInGTp6dajwQLmoBgpqZL53KQf05QoFsQN8odgldQ94MHcgzrSepn53jRLLIsHswQ7DS3pfYX2pPguA8GCYBpI5iuPDgzU7d/cOtw6X0Z6hpDZokFV4UeHQ+b15p2Q37xv5ms12/tNpmHeo14bNs369A1o9ljNDLzkPQz8BXQBScCHieu1spT6CZhUX6E+W7y5tBAwFcrwwaslDrkAGsm8xHyGLj0xR7levkIRfHbRJfZVXRdJ+2AY1rikbdbUPzvlUL0lzbnA5oMnJ548uPAabv71HvrMEOAfrqaBWYM6Fa2bhdjwVEZYLg0qPeQD5nD7i7E86DYYagAzYD94U9mYXWSZQPzVBBlLcT7WrF0z9S/BppWavP4vU/DyAhua7qF/wOxuqSxdUFeBh9ySgpPsSdEBNMI+QMdRBYI5eArmsGBIOxLJTARlfl00bUdNECbFRG+GMcLKBsySsbTK+w0TIcNNVOs37yX97wWA/mF4nglmiBx0kgzXkCKACKd0LBUq9VCOHSdFBSOVdg6OYbHt0UH6hKHM7fkt/5kW9OKP4F3t+q0b/abZCJ/o24dN/cN3wgH2fT5IgZkdNi1lcilbCivxmCsa0vGkib0f/4AkvOE8uBQDDMN0Pm3E0QQZGz0VmgSckeZ3NjiGmYY/k/L33Se0mVQJBKRtcmeToFGHeDD3xuLol+OZXMpWJ/SSqhQaQid505DEgpLofXmdZ6UIYNBvGqFrGxLckm6uUavAoo89Z+TBbAYh8o72S27BsCnOD6ay55E46ZvYwaqW1NGh9OTJg5+JI4KybDDgwPKnIgNNpqi5VEnUQ5DXMpKibMvpND7qbvRwyUyMbxUoZFsXp5/degZG4/7s0U3dWq+lYPpu3UgzmbLr13A4IYcbIX3dxL0HDx68jMeH++NLU/3ZYK5jrMICSFXBwuHVkP5LFT6urMuPS1GGkjQCseTuVkXQww8p9MBw//G7RQCbZb/ojQa3zHHpW0aTgbQMZY2SQRNhu+NoLaYlWLqezQXB/IwlMxGaRSYcFkqVinDBAinPZUdF2JaDDiJmTkByd0ciCcafANIverwIVx4NMlLBIYW11SNYpB0C2hwg0yJ8LkOPeAljFYVDNYyBKtu/sGBICFaxqiJ0yMChjOg3er+ELDfLc3nN4cEgFy+ZOg3y24zY879wbZpatpNGJy+MzXuXFDNSIwCd+jjFttiWN7EMWss46NV4fHYpPjw8HI9APL7XWqgiXG6iYptQVfRLVaVKSaKSz+R/fqsigJmMBM2aKAcGraQG+LWRHBh2lNxfAYFh6+okXPgeG4Jp38Csdi37sNeuXYvgSLq254GkrmVNXxMQnAXxd8khj4y3mGDsQY2GH0qaGBi07NY8AiZ6+vT6LdQyHvPyizd7VqEzFydh4xRHhW0mvYjGTQKDZfU6KicWUhQcdCoiYi/5n66oCGBsZIncPLszTeGG7i4snnzssjrvyunHu2gBs9BH24pv0lrDNMVphui7ZOeEdgnqz76A+OzzfRDkAnPAKLEetFQoG8xhF9ZhMr/lJ342RhZeb4HWYDB0g5+S8ayfXgfMU+M3dpdJW+TNYDI6MZZOC+Yvt9YzuJDOSUvkxuyePCUPMKGBcONloqEhPbvkMD3BxYpa1PnzDh+uySn+vGQ5WCIWiyUSjTUIxqD9NebXKIJvTtcuAo0msFFfv/MQJjGlYf87ZjD6n9MAfG+f6ynRtsnb0B3xYK5HwGHNlG7ImvI7jpC4s6EVI4+x0H10Gv+81xec34KaLoIGdDJzcJGAoSkaghkB2NmFaRs9dzrTPH23F51OX29SbEsJq+GGtzdgP3eSy2Syj1wuD28m21EOkWv3ilISGK8CWX1OJgwRDKm20WYao+4g5rPLK5jLxu2wc3YBdhdGXkTscLGzs3MS4EV9e/t92OC7tGyvjTZOAuGspkI+Wp0VmG4NA0dGLfZEPMVI8CxXwONjl5/Pgy/oBDqasKz0rZOlGbfuzK68uVs/8pD2ZVsWQm+I4AXpJZ19+PBFsgNJuyekFq4YsEPuwJxLszqBLktoBvRKSUA+IHY9eVHAgE+zxS0v8Lg1CoBtjsw6zdtCiy+IKeyyDWu2S3JWdze7BZlqP1ZgBNlTDR2ofsHNF3p8TwMzADMilwcXB0zU73ejyeA/THrJzLuW+pma3XesY6VOdSUqb2kZ4dfCLdRndiD5XhvtnSg30+ulPLUqGHbU8gD5wPadKhGU/vbhfYyN7JFmRbIXN46sCc5mdpELG2t2oCXZQRpJa7GlNSCTLSUV1jTiU5kbRT3RehHAkGUhaU0qs29r3sz5GQPW172Uy9kQpHVlsxqQqbYs2zmpkvhAfGBaLXBfSg4wRdj6hzmeO7l1DEeSR2GOcWS6a1Y2zhIwCzpQCbYdk7aS6spWqCR6XcYsQF66/tmBwYD9s5ebj0QuPnJ+LYCJVwimC4fTDgk2b7GAS+s7CinZaCOFnwMiB6PIkqnIYA7PReoi6zUUfr/GH4v6sGpS+MEXYf0M1gc7Z+l8sWRv21GQSxUpiLEUFg3m78U8M15xwGBdcOa/YNPp8XiCdAWqH6wzwJLpapwIv12wgk7CdmTZf8JdWY4L6RQ4CigLCtsUeJRgSJbvAi/ZXcOul3HCmcmVDVI4kcCtBdChA6hQkb5aRkO2gdw2ZLQguQ6KWie+LOgvIpni7bt2JWciFWYZTEt/2+27Ba/Y4bSNqUSALGNSVQn3ZNMas/w7mxFqYR4EpnhnUyweGGZ6y+0nO6/8mOFddDGTu+19b6CRHU6IRi5hO9U8mqo080n1ZqtS78wuGkyZUL1UcjBS6UX42RkMJgCu2FxSAqYe64AaLeeCQZlsVrPd2Cq2p49IuMZ1mrlISFIuHszzfVdJiQVTLC6MpdNmezRpM3aSrZMIBjP9hZ0IGLgsOCyXqPYo1a6WZGAhnSXxhWTZtaLlMnqBa3JJC7zSFnlG8lJ1COYs6SKcXeByvU8ZtYyKvaFABN5W4JtoIYUkBqYCN5MKgGmm86jN/HXZjM0W/mJ8ew/8wAuVpX5nJiFEq2VVFBq1xGLyjxgDZN+aRPmdeDA4mA4JRqlnVQdTVyJ2uz1tZ4Kd6C9Xrlx5Om1LivxIr3XXmRKHj+XDX9DOxWsaYGcBU7iGwEAUtDUQyvOdyfVDYSvp5yvtoqsCLJjsh7yggx4uULXuI8MrbTcvQxfe1Nzk4ZFrIV6ZJrpoOyOsK/hn0QF5C2Ypcv3lPM9CpnYM4RgKWa0DAwNDBVTYJGQfEswF9qpo+4g79Tur8tSPo7+/2s77epIrCypSFCod+YFRZjxZfIOzGGD2u3ZPDrHXQMrFsS1N/J2NeHgNJDfRAziEzqGQIXJW5t/b2pq4F9wuIGCXlR0lmFxHXl3d1CRsW7meXo7JndPqcOgHQPuy628Ovd6RcydwQB8CbWvqxSpbCwnYZTcOd3UUBJNTTaNE2j3arqnp7s6+k/xpFq3yNnKngT6MhVI1GRWNreSRn37EqimXd5wBaM14ndbCnMzhrr+kh5uNOfUpbxfCKp/ncw+RH2esQlYztOeFJgpoPaAOVxbIZ8L0/dYIqpp62dw2xVkWVXW10CsYqpPOujX7sdcAA9knEFA6oo17XqRRfBsPpTvsVS4GrFYrue7VwU7jYJ+832vsfajV8BKGHGnvX+7YBG31HvA1BY2lolx91AFQXkB4Oqwqy1vHYCg1oIj1ZlzijjokvFN86wHBFOXqd0p1QlsCMuXkYm2/bnrZN2GFxvKMC3NVVk9MgEStnpk9mMMePS9SITkzVhowePT8CqchyLrudxNshsmZxgoCU6xpFIfQ9QiPh0wrmw7LYSrrLTRyw6EgMEvFaj04CkmCi6PqGataEhiC1kyD6QJ5oHAwuS5OIVrK3BfHPWpVAmxuRmE769qir/nktRAww0W7wKYyHPL+9FN1llhnSMIurY+4W1ZN2X8sqOTlu9nQzd/blP7sVppMdWU+8Ue+2aTUiY9K14t7SVar9WFWpjr2knaxifjv9Ceixrzy4dep53XRKRSqidevD3picslGnfhiSXgxyGGklGcpsM9b12f/sZD0WU8KHPiMsCPzRIYDojPfNbFnny9E6twq6AXEv4MBsbXSquB5M784qUMife/aH4OLRC+2VPr+j8EFwYiavl69Yz2mK/iWWnpxLqZoGe9nL3G+d/Z4rin/GUgpZiryehyif5CBhGBEpHc3QH/A+Ta/HMlFzESu+vY5e9CXpvxHUvxoL7/6uSlfMKv9cOD2ti9KkKePifxB8t2U5L4b/Qe7mdmcM3hfsKzfAMSH10x/v379P5LKwGISsTP2i5LDwZ7kUL/A6v79he9Q/USmH757rncc6fXA/32kVksCgQC3WsSq/OPE6K/6qq/6d9f/AxEsyPLvT9QK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6" name="AutoShape 6" descr="data:image/png;base64,iVBORw0KGgoAAAANSUhEUgAAARgAAACUCAMAAAB/VcapAAAB8lBMVEX///8vrkMZUpIAAACVOAr+1c3Pz8/2+v6aOgr/2NDm5ub6+v76/v739/cvsEN9Lwk0EwP+AgL/3NT2rrpPHwiUwvZAP0CDg4O8vLxaJgrE3fru9v4ofTYlDgSbxvaLvfWPOhEGK1Q4mkbl8f7/4tpuKQctokAZZCeamprU5/uUQx2+2fopZjH6vcIAAA0qjTqCe4FjJQdLIBR3WEr6xMQARoy01PqxsbGky/YOLE2SkpJ9Uj0jcS+DgYIEI0bX6v1iDgB/ORl6Z2MuuUXVs6wlAAAIPxRrXFmGSSqNdnL+zco3MjDnwrsaAAAsHBrf398IMhIACQAaQyCCTTK1opxLSkpfZm1cXFsXKRsAEwAcMEUUQXUAABoAEycNERUgAAA+VG3Fl5rVwLkADwAAACSMoLeeAAAKfCMfHx8ADkJ9i6G4w9W5AABifJsPHi6bg39JT1SNrdMIHjcAFzkyOUEnU4QJIggVPmuKtOTpBAQfPCNWSUdukLcRIlUdABUjPVqTq8BccYhFXXoAHyDYERFAAAAtMC9MOjxGKBhgMhxSCwCHYll8iJU9RFA1AAByEAAAN3BcXWxXgXmpsr4AUwAhFh+Bn8GqfYBlSU1nZjLcp6ume35SPTQIPRNBKBNsOiGgIB9YYEs1QCEhGhJZeFRQbo/j0UARAAAcKUlEQVR4nO2djV9S2brHwUdQELZGiKBYokikiKN5Rc2XBIwQDHUQepPSXg6TKcloVjiV55zU5mhzut2pbjNz5tzbPf/nfdbae/PmRtmI0mn62QcVhNhfnvW8rbX2lki+6qu+6qu+CqUOBALqUr+J0suB0qf/rg/DBNTpHQ5lyd5TkaRP/3itdYIaYvXNXgERR0Y9VFf38kJrNerChQvOoWM/lKiOapP/XbmpO4QivrRfQFhTjyaJzhiNxk4LKynDMFIq5k8UgXVzE7rKyysry8vZ264V6zGDyfHuD9bt21dRj+hR/nbxt4tCshENdjZnSOpyMS4XvUEcDBF3mwQTGJroHqVQeFUCazOBwLGBseEnZxxkdYb7PmjEr0F6v9GYetzI/capE4UHip84HpWLFYMH6+J/YwQl3U+MZSjgsMLLtsoMLuWVXWNIRumIRo6LDFiE374o7XusosRYrFaA7qZMLIRMK4QlerTUuuMC01zEwzq0GMbyLArZUFh1gW5zogkGjgvM4OcAhjM7xvIUDJV7rKW8vIn6YFTT8VmM8TMAw1iMncQ1SaehUchYKg2cK67UbsqPC8xnYDFM87T99kWb1DY99apawF7QYrY5MGO6Y+IigTOfARgjjDZp4RGQ3EVYE+VNqPJROC4uGK5LjoWxRWrKK8tHu7VNObA0lTeOEjBNNRCQH9NYgqclDkvoX6CGc645sDSVVwMFM2ow/PjjMcUluNpZUjCMxYZcciDhuDSNNkbbqMhwOqaIXXIwnQACWKrTwYwCRNqSZI7JAZcajNQG2kwwTdWvYMbjSUArNaSm3yHijCW03166dKlttK2ttRVCjuMAc6WkYJhmO2S63MougITfrJHFoKa1rW1UC9Gg2eyG7UtUNTB0PHV2qcEMQiQTTDVAzK+QyRQyvw5gAiBIftNA4/lL57+9tA1wXFFp2lJSMFgEpPwJjT8xjQJJyAga9hv5rtA4t8+dP49oLr0+nnYe3C658+WyWprCNXV7eCCZ0gThPCFz6Xc4JjCljkpoMikw5QYIaoS4EDCvziGZV/DN8XTHSw1GKrVMdo/S7BbBdMGWIBaU3wMEDAwd06xBpMRDSSp12cBQyVpMW3fEI2ww6GWcCObceczu1Eqio+ajhFKDkbqm/0HMpbX1FYnMe4nwYyn6KwETknuowvqDD+7fGgzDWAafYvk4ur29XePz7nExGrdfpjFjpDIHgQwlcPo1RMGtuiPN80oNhnFZpu1TUI3jaPTSpVfgywSjMbt9voQz5ieWA+cJGA6dOQYzXzAYxjYxNkEzfyyELl369vzvznQyigREEl6PD3xUE783Rt0aTP0omcShaia1mkx8yXO6qhKDcUE3mVDDgIRcvv322/Pnfe5kHqPASBR1m3EgJbAqwCrBCeDB8iCxFSOPBg/V/62DhNPp3NLpc6RFytI2fV1j1ZVt2i7KBe3l/PlzZKhozEQaPHSnW0P9jM88juqZS0S8sSgEg9RkfCLBkPlh7kfHEPoq/AT8QQgLG02JwTDw+nUjfBqlAwmxnDtXg4HJ4/N5PLrL5omYzKxgGQQ1yKWno+Pj3AdA10vvdIsCY53Bssu/osNaSz4Dfj8NdwqsNTYF/1wJNmkJyTDNzYO3wUA973kKBt89gNus0JjnwYmDyU1jUMzX00O4oN6Djw3hCr8oMANgVmBs82Bxrgc/W48pNPPoaDaFkqISg5G6mq9CF7UX1mDOgQd8QTbuOD1mD5baQVTMM85yOXny5PuoU6MQDUYZdprZ0sIqscZYH2Z2O6PoaTwgkBMp4WlJy2vpNHRhSLpEPQwFAx4/+2kGYzF80x5vLBYMJoIUzEmijjmfk4LziAHj8HLhzgN1FBEORa8vESQRLjiw12SUcKWUYJhme2MTDdUsF885iM6zYUnj9bmBNK1wJJk9vjmeC+oXHAoyhVtUVHJw+Y/GC0AZabwRgHlqe2anQGjST5UYzNhodXVb0mBw7Gj4lHc+RoIT633hQ0cKzBwk0P9GQUzqmwQTQ9dFvIs/iqkA9xk4BcaSHkoKxjJ45syZwf9+9YoF8+uvEe4A/EF/LFUfKIKJuRSYk+9BE/SIKwl4MIqg16+RmdFreZOFGVqRIJjScWGn8xmX9BG8olwg6glysRjcmrSWldn7PsXlZMcW5nriGlY8GLQVGRmGmC8lXz4HmFJy4ei4LFe2z5PaWdcTjNKObxBiGZ08jfOXDDA6tchGniOWVmuYE1yCjXkMkfPzsxjKxWKcBEAyAP7xuQjINAqzzzefXjRp3JH3HR1zv/BgxsRRQckzwDixwEAoCr8bFUxEBRKZ0voYysU4/SGG8tRA1N/TM/dBh4kLRqM0i1Fg0oc+5uMWR6ajUTQYiTWY9oJkOGGCFANw5shjPgMwLjqPhKWiBzwkWenx0dWPqZ4VZsFO+EDqgQSwXDpuigdTF83qaHjwP9Ghp8H0OgeY0nJhLtrxsyRjPUisAvXx5MePHVgvkhSeyuMDWc94h28OHyJYPm4VsBxkALKmH/woFrzMGxUEU9pOVfNVzPD98273vBfBsBaBB98xt+Wmb9w/jwbvHh/3x7Y6OM0V1KOqi2V1Bw+KSiUeSjYgpR0ADqAPqVQFR1QPQMTpdWJ+CjHZuMwJv/RwYDyFzS1dNmtyzM0IgFHPXM0LzFHBYyzTWPUGwef205GUAtPRMxfzJnSJRMztpnlNpIfVeKzADhV4vV5zajztn8fkXysVczlv2qs2PwWzxutEfyK7zHN5/57YRc/4uAz/kWRDYY6A0z/Oaq7Qzh1x6b4g8VyURow4XiphMPlU18wjsDUfSQ+UWgwd7griQ3gwJzkwXGz1BxMet4zl4veJqpFSRxq99ed/3br1Juh200xAsxWdn3ezioULBTM90fXyiNZK28DMfYJpYD5iXGLBYKx2xyIJM+sdxmUKr2DWcbDq4BSqtnZ9CZzkf9Q4ZyR6a136lpdMMPksd2CaocagPZLODdM5xWYs6WB8icTWB48zhs7F73X6wMtHEATjLGw6SR5903eqrw/ZLK+HycoBjYeGNjmRgC/Ps4PHDEJN1xH1tCYv07qFgDnZwQ+lkx//5otEiSIRnzstmPi3ClvtoF9a7iMiZrMOPqw6tvaN+co817PiB9touBntLD4XxkgbJEjmcg/Xc2Gd77hGNu6Oucl8gSc526QJbhYGZuBdb28fr/UljIKX913kmC8YqbRz6seusYjRVXQyrsjPbjNp08F7biyhgyF5DPExJIIo/LFUjBXqKeUhJdztpWLJLKNj2X/xZ95gGMZiG+vW/mOw6CkN09z5f2Sa3gmX5zqS6ulJRqXMHHUmRI4o/M03ITHLWmdC9fXtVCyf5buR/S0vf4vByAqgNVztLD4ZRmqbvHr16tOp6EchLOk5qg7AHtmMRuEH040ZiZqKzLcewCUMO2friZAMuelt713cf3+uCDBSKSZjWi08Lf5okpJ9cS5X86Poxx4eiyAYMw6B5drHy4swbDLNcrsQ5fIwHLDxbSbyYuQsqp4TwbO079y3KDCuzinorgHj0STBdEHeZfc4m/cLglG4IRxerD19uvZfs8Om/vj11dW1tWsA3984oKqcWRlBnU1nU7/xybrPaBIFRiq12DCfgYtHVndaBn3ennGKRYCLRrYVccdgGSPu4824abi/jAriJtOnMCpnhuOAaPhtSwvPhmqk/sWNzdyjSeRMJGOZ6jbUgO2oyKAfi+pksp4eP1X2Cs5Y1GP2wn0CZuX7FJilftPK8sbu0qxeLexthmaXlpbqkAphQ/Hc3dhdqH+xkruvI9JiaG2z3aVNlQfFJYRgMBzLQ0PUeUS8fjOfwGBpEATAWy/09ZJ4m7KY5/jz1CJm+5i5Ce4mrYPHtbXLtwBC8oYWordwx2QCXUPDQijXaBILhswEQbeh8YqRw2IpKhoWjIQ9nYEVIIElsEYhU5g17ljMFwtiTpO4T9ORtKFUFombou9IHXR6fXFjqc6aFDv1qoTdx6fRLy3ugk/V0IJfO2BC360bGWnYyHUOANFgpIyLRG24ijbDuJqnJ41F3V9sSSvo1JBwQiTml5kVQY8PgLT20WyWKZg0iylbipuuLdMKEY9/eTdt27yOPcZ1wuV07eNboFc1NDRUDNgpmEBL4GEuLyMeDFrI9JQWbaaTDKutuQRMFm9AMZbb+hSXKPg1bnaVmc/p19DeBNwn0bZ+IR3M87gpfp+UQbW1lE1S71ZgSK2WwyIBg0Pt1DsIBRCMNUKiva6lQZczmhWyDIRhbNBlmIDmTogoNIotKN7iI8ZyMQlGt/uOrGMhtRJdX0WWKqKbuVtPYgoB08+DWWPBCJCpfYNmYwdYfHyacOnrBfAFJBUVOvudO/BQIo/kzGUKWh/DWIyva7q7/9dG5jg07mDwf84ULen7EwGjH7hrtUaX34HXnB6svXX/fPBT6O3Ozs7CWwSzlAQDCKaX+GRSO586zdPBb4//DCvL6+sby7WnkFxv7927u+EBvURPT8mif2jNWXkVMJQIGWbQ3o0JDZCGAEaKGBSruGQomIHvfvgeNtoxnCY7DgqzXwf3Tpx4MBWQ34SVHQQDPJjrkeHh++18gXiKNRxqPLW16/DpVC3BRbD09tbXv6WBSyVRqZQr+zTVCwNDjOYKGLaB675hDC3SwiwKxnpnuB+gr73+PkBMwyoYgQsnUE8uKCUqjFcwHAcTB6as3z57v749WTyfOpWCs6yDPkKF2ksvVgJnGyCML1FVJQlAtPhgyMRqt7aG3WZFVg/CYFGSPgLGitZwDTbw023fCWGMJtp8+c+f/krAnPiJHIwDIv32yPUkGCBg2rPQUDwYpPqSWLBEwpT37sM6lUolkQ/t1yQtGAzZUKPFTM/LrhpwO+FpcxGGE9MZssLaGlrMG3oQZ9++DaF53HvAUjlx4q836aeM7OxLZSkwN2j13J7WcuG1Ab3sKCKFI3nJloa3EMKxFCaWsy+YAj9ppnnM0KWNsMuSFAoPTHXSc8a4Cs1ryDlnpNMAq3ikpjiQenhkpEW1g2CenOD1gPUL0G+yz6aBmd0ZIfUh325Jg7O8SLGwXOrxBQkYYiu6fSqlw63aZKQ2aOyaAHY0aTTmOYBnz54B1guFvKQL7vzwHe83MAOzh1rIUdTBjGQgCeYJuydyxo7k+pNgViOww5WIXNOlnfZc2OHTXs/aCuVMEt8KyUM4aOFR4UNJSneTT2i1oPNz8XQInGTp6dajwQLmoBgpqZL53KQf05QoFsQN8odgldQ94MHcgzrSepn53jRLLIsHswQ7DS3pfYX2pPguA8GCYBpI5iuPDgzU7d/cOtw6X0Z6hpDZokFV4UeHQ+b15p2Q37xv5ms12/tNpmHeo14bNs369A1o9ljNDLzkPQz8BXQBScCHieu1spT6CZhUX6E+W7y5tBAwFcrwwaslDrkAGsm8xHyGLj0xR7levkIRfHbRJfZVXRdJ+2AY1rikbdbUPzvlUL0lzbnA5oMnJ548uPAabv71HvrMEOAfrqaBWYM6Fa2bhdjwVEZYLg0qPeQD5nD7i7E86DYYagAzYD94U9mYXWSZQPzVBBlLcT7WrF0z9S/BppWavP4vU/DyAhua7qF/wOxuqSxdUFeBh9ySgpPsSdEBNMI+QMdRBYI5eArmsGBIOxLJTARlfl00bUdNECbFRG+GMcLKBsySsbTK+w0TIcNNVOs37yX97wWA/mF4nglmiBx0kgzXkCKACKd0LBUq9VCOHSdFBSOVdg6OYbHt0UH6hKHM7fkt/5kW9OKP4F3t+q0b/abZCJ/o24dN/cN3wgH2fT5IgZkdNi1lcilbCivxmCsa0vGkib0f/4AkvOE8uBQDDMN0Pm3E0QQZGz0VmgSckeZ3NjiGmYY/k/L33Se0mVQJBKRtcmeToFGHeDD3xuLol+OZXMpWJ/SSqhQaQid505DEgpLofXmdZ6UIYNBvGqFrGxLckm6uUavAoo89Z+TBbAYh8o72S27BsCnOD6ay55E46ZvYwaqW1NGh9OTJg5+JI4KybDDgwPKnIgNNpqi5VEnUQ5DXMpKibMvpND7qbvRwyUyMbxUoZFsXp5/degZG4/7s0U3dWq+lYPpu3UgzmbLr13A4IYcbIX3dxL0HDx68jMeH++NLU/3ZYK5jrMICSFXBwuHVkP5LFT6urMuPS1GGkjQCseTuVkXQww8p9MBw//G7RQCbZb/ojQa3zHHpW0aTgbQMZY2SQRNhu+NoLaYlWLqezQXB/IwlMxGaRSYcFkqVinDBAinPZUdF2JaDDiJmTkByd0ciCcafANIverwIVx4NMlLBIYW11SNYpB0C2hwg0yJ8LkOPeAljFYVDNYyBKtu/sGBICFaxqiJ0yMChjOg3er+ELDfLc3nN4cEgFy+ZOg3y24zY879wbZpatpNGJy+MzXuXFDNSIwCd+jjFttiWN7EMWss46NV4fHYpPjw8HI9APL7XWqgiXG6iYptQVfRLVaVKSaKSz+R/fqsigJmMBM2aKAcGraQG+LWRHBh2lNxfAYFh6+okXPgeG4Jp38Csdi37sNeuXYvgSLq254GkrmVNXxMQnAXxd8khj4y3mGDsQY2GH0qaGBi07NY8AiZ6+vT6LdQyHvPyizd7VqEzFydh4xRHhW0mvYjGTQKDZfU6KicWUhQcdCoiYi/5n66oCGBsZIncPLszTeGG7i4snnzssjrvyunHu2gBs9BH24pv0lrDNMVphui7ZOeEdgnqz76A+OzzfRDkAnPAKLEetFQoG8xhF9ZhMr/lJ342RhZeb4HWYDB0g5+S8ayfXgfMU+M3dpdJW+TNYDI6MZZOC+Yvt9YzuJDOSUvkxuyePCUPMKGBcONloqEhPbvkMD3BxYpa1PnzDh+uySn+vGQ5WCIWiyUSjTUIxqD9NebXKIJvTtcuAo0msFFfv/MQJjGlYf87ZjD6n9MAfG+f6ynRtsnb0B3xYK5HwGHNlG7ImvI7jpC4s6EVI4+x0H10Gv+81xec34KaLoIGdDJzcJGAoSkaghkB2NmFaRs9dzrTPH23F51OX29SbEsJq+GGtzdgP3eSy2Syj1wuD28m21EOkWv3ilISGK8CWX1OJgwRDKm20WYao+4g5rPLK5jLxu2wc3YBdhdGXkTscLGzs3MS4EV9e/t92OC7tGyvjTZOAuGspkI+Wp0VmG4NA0dGLfZEPMVI8CxXwONjl5/Pgy/oBDqasKz0rZOlGbfuzK68uVs/8pD2ZVsWQm+I4AXpJZ19+PBFsgNJuyekFq4YsEPuwJxLszqBLktoBvRKSUA+IHY9eVHAgE+zxS0v8Lg1CoBtjsw6zdtCiy+IKeyyDWu2S3JWdze7BZlqP1ZgBNlTDR2ofsHNF3p8TwMzADMilwcXB0zU73ejyeA/THrJzLuW+pma3XesY6VOdSUqb2kZ4dfCLdRndiD5XhvtnSg30+ulPLUqGHbU8gD5wPadKhGU/vbhfYyN7JFmRbIXN46sCc5mdpELG2t2oCXZQRpJa7GlNSCTLSUV1jTiU5kbRT3RehHAkGUhaU0qs29r3sz5GQPW172Uy9kQpHVlsxqQqbYs2zmpkvhAfGBaLXBfSg4wRdj6hzmeO7l1DEeSR2GOcWS6a1Y2zhIwCzpQCbYdk7aS6spWqCR6XcYsQF66/tmBwYD9s5ebj0QuPnJ+LYCJVwimC4fTDgk2b7GAS+s7CinZaCOFnwMiB6PIkqnIYA7PReoi6zUUfr/GH4v6sGpS+MEXYf0M1gc7Z+l8sWRv21GQSxUpiLEUFg3m78U8M15xwGBdcOa/YNPp8XiCdAWqH6wzwJLpapwIv12wgk7CdmTZf8JdWY4L6RQ4CigLCtsUeJRgSJbvAi/ZXcOul3HCmcmVDVI4kcCtBdChA6hQkb5aRkO2gdw2ZLQguQ6KWie+LOgvIpni7bt2JWciFWYZTEt/2+27Ba/Y4bSNqUSALGNSVQn3ZNMas/w7mxFqYR4EpnhnUyweGGZ6y+0nO6/8mOFddDGTu+19b6CRHU6IRi5hO9U8mqo080n1ZqtS78wuGkyZUL1UcjBS6UX42RkMJgCu2FxSAqYe64AaLeeCQZlsVrPd2Cq2p49IuMZ1mrlISFIuHszzfVdJiQVTLC6MpdNmezRpM3aSrZMIBjP9hZ0IGLgsOCyXqPYo1a6WZGAhnSXxhWTZtaLlMnqBa3JJC7zSFnlG8lJ1COYs6SKcXeByvU8ZtYyKvaFABN5W4JtoIYUkBqYCN5MKgGmm86jN/HXZjM0W/mJ8ew/8wAuVpX5nJiFEq2VVFBq1xGLyjxgDZN+aRPmdeDA4mA4JRqlnVQdTVyJ2uz1tZ4Kd6C9Xrlx5Om1LivxIr3XXmRKHj+XDX9DOxWsaYGcBU7iGwEAUtDUQyvOdyfVDYSvp5yvtoqsCLJjsh7yggx4uULXuI8MrbTcvQxfe1Nzk4ZFrIV6ZJrpoOyOsK/hn0QF5C2Ypcv3lPM9CpnYM4RgKWa0DAwNDBVTYJGQfEswF9qpo+4g79Tur8tSPo7+/2s77epIrCypSFCod+YFRZjxZfIOzGGD2u3ZPDrHXQMrFsS1N/J2NeHgNJDfRAziEzqGQIXJW5t/b2pq4F9wuIGCXlR0lmFxHXl3d1CRsW7meXo7JndPqcOgHQPuy628Ovd6RcydwQB8CbWvqxSpbCwnYZTcOd3UUBJNTTaNE2j3arqnp7s6+k/xpFq3yNnKngT6MhVI1GRWNreSRn37EqimXd5wBaM14ndbCnMzhrr+kh5uNOfUpbxfCKp/ncw+RH2esQlYztOeFJgpoPaAOVxbIZ8L0/dYIqpp62dw2xVkWVXW10CsYqpPOujX7sdcAA9knEFA6oo17XqRRfBsPpTvsVS4GrFYrue7VwU7jYJ+832vsfajV8BKGHGnvX+7YBG31HvA1BY2lolx91AFQXkB4Oqwqy1vHYCg1oIj1ZlzijjokvFN86wHBFOXqd0p1QlsCMuXkYm2/bnrZN2GFxvKMC3NVVk9MgEStnpk9mMMePS9SITkzVhowePT8CqchyLrudxNshsmZxgoCU6xpFIfQ9QiPh0wrmw7LYSrrLTRyw6EgMEvFaj04CkmCi6PqGataEhiC1kyD6QJ5oHAwuS5OIVrK3BfHPWpVAmxuRmE769qir/nktRAww0W7wKYyHPL+9FN1llhnSMIurY+4W1ZN2X8sqOTlu9nQzd/blP7sVppMdWU+8Ue+2aTUiY9K14t7SVar9WFWpjr2knaxifjv9Ceixrzy4dep53XRKRSqidevD3picslGnfhiSXgxyGGklGcpsM9b12f/sZD0WU8KHPiMsCPzRIYDojPfNbFnny9E6twq6AXEv4MBsbXSquB5M784qUMife/aH4OLRC+2VPr+j8EFwYiavl69Yz2mK/iWWnpxLqZoGe9nL3G+d/Z4rin/GUgpZiryehyif5CBhGBEpHc3QH/A+Ta/HMlFzESu+vY5e9CXpvxHUvxoL7/6uSlfMKv9cOD2ti9KkKePifxB8t2U5L4b/Qe7mdmcM3hfsKzfAMSH10x/v379P5LKwGISsTP2i5LDwZ7kUL/A6v79he9Q/USmH757rncc6fXA/32kVksCgQC3WsSq/OPE6K/6qq/6d9f/AxEsyPLvT9QKAAAAAElFTkSuQmCC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1032" name="Picture 8" descr="http://cdnb.20m.es/madrereciente/files/2010/05/profeso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56288">
            <a:off x="460375" y="986548"/>
            <a:ext cx="3810000" cy="321945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90382">
            <a:off x="8652870" y="414927"/>
            <a:ext cx="3416300" cy="3416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Subtítulo"/>
          <p:cNvSpPr>
            <a:spLocks noGrp="1"/>
          </p:cNvSpPr>
          <p:nvPr>
            <p:ph type="subTitle" idx="4294967295"/>
          </p:nvPr>
        </p:nvSpPr>
        <p:spPr>
          <a:xfrm>
            <a:off x="1604939" y="2166060"/>
            <a:ext cx="8808303" cy="1479598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MX" sz="9600" b="1" dirty="0" smtClean="0">
                <a:ln w="11430"/>
                <a:solidFill>
                  <a:schemeClr val="accent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auhaus 93" panose="04030905020B02020C02" pitchFamily="82" charset="0"/>
              </a:rPr>
              <a:t>Teacher</a:t>
            </a:r>
            <a:endParaRPr lang="es-MX" sz="9600" b="1" dirty="0">
              <a:ln w="11430"/>
              <a:solidFill>
                <a:schemeClr val="accent2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auhaus 93" panose="04030905020B02020C02" pitchFamily="82" charset="0"/>
            </a:endParaRPr>
          </a:p>
        </p:txBody>
      </p:sp>
      <p:pic>
        <p:nvPicPr>
          <p:cNvPr id="1035" name="Picture 11" descr="http://mexgeekeando.com/wp-content/uploads/2015/09/Maestr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585" y="3495533"/>
            <a:ext cx="57150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519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1563893" y="1395046"/>
            <a:ext cx="9457898" cy="364710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Person who likes 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running </a:t>
            </a:r>
            <a:b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weapons and uniforms. 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He may be in plane or boat, he can be very rude.</a:t>
            </a:r>
            <a:b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The job 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is dangerous but important.</a:t>
            </a:r>
            <a:endParaRPr lang="es-MX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9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6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64387" y="3116367"/>
            <a:ext cx="8761413" cy="706964"/>
          </a:xfrm>
        </p:spPr>
        <p:txBody>
          <a:bodyPr/>
          <a:lstStyle/>
          <a:p>
            <a:pPr algn="ctr"/>
            <a:r>
              <a:rPr lang="es-MX" sz="9600" dirty="0" smtClean="0">
                <a:solidFill>
                  <a:schemeClr val="accent2"/>
                </a:solidFill>
                <a:latin typeface="Bauhaus 93" panose="04030905020B02020C02" pitchFamily="82" charset="0"/>
              </a:rPr>
              <a:t>SOLDIER.</a:t>
            </a:r>
            <a:endParaRPr lang="es-MX" sz="9600" dirty="0">
              <a:solidFill>
                <a:schemeClr val="accent2"/>
              </a:solidFill>
              <a:latin typeface="Bauhaus 93" panose="04030905020B02020C02" pitchFamily="82" charset="0"/>
            </a:endParaRPr>
          </a:p>
        </p:txBody>
      </p:sp>
      <p:pic>
        <p:nvPicPr>
          <p:cNvPr id="2050" name="Picture 2" descr="http://www.ellitoral.com/diarios/2009/12/01/internacionales/INTE-01-web-images/1_op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8162">
            <a:off x="214999" y="417182"/>
            <a:ext cx="3865508" cy="25770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ytimg.com/vi/unXGFUycWGE/hq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9350">
            <a:off x="483827" y="3285017"/>
            <a:ext cx="2824731" cy="35423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abc.es/Media/201303/21/soldados-franceses-ifogas--644x36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44003">
            <a:off x="6881142" y="3725969"/>
            <a:ext cx="4732892" cy="26604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zetaestaticos.com/leon/img/noticias/0/685/685529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9000">
            <a:off x="7446098" y="356010"/>
            <a:ext cx="4107976" cy="28139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30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de reuniones Ion">
  <a:themeElements>
    <a:clrScheme name="Sala de reuniones 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Sala de reuniones 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a de reuniones 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384</TotalTime>
  <Words>458</Words>
  <Application>Microsoft Office PowerPoint</Application>
  <PresentationFormat>Personalizado</PresentationFormat>
  <Paragraphs>80</Paragraphs>
  <Slides>51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52" baseType="lpstr">
      <vt:lpstr>Sala de reuniones Ion</vt:lpstr>
      <vt:lpstr>Presentación de PowerPoint</vt:lpstr>
      <vt:lpstr>Módulo I Tema 1: Personality and appearance adjectives  (preffixes), present simple.    </vt:lpstr>
      <vt:lpstr>DESCRIPCIÓN DE LA ACTIVIDAD</vt:lpstr>
      <vt:lpstr>Presentación de PowerPoint</vt:lpstr>
      <vt:lpstr>Presentación de PowerPoint</vt:lpstr>
      <vt:lpstr> Person who works in a school.  teaches, learns, and helps people .  He/she scolds us when we do wrong but rewards us if we do well .He is very tolerant and patient </vt:lpstr>
      <vt:lpstr>Presentación de PowerPoint</vt:lpstr>
      <vt:lpstr>Person who likes running  Use weapons and uniforms. He may be in plane or boat, he can be very rude. The job is dangerous but important.</vt:lpstr>
      <vt:lpstr>SOLDIER.</vt:lpstr>
      <vt:lpstr>Person who studies law.  He helps when you have legal problems, he/she is talkative and clever. He/she is always dressed in a suit and tie and knows how to defend .</vt:lpstr>
      <vt:lpstr>LAWYER</vt:lpstr>
      <vt:lpstr>People who keep the lights on. He can´t be careless.   They are the workers who install , maintain and repair electrical wiring in our homes and businesses.</vt:lpstr>
      <vt:lpstr>Electrician</vt:lpstr>
      <vt:lpstr>Person who works to find lost things under the earth in time.   Studies the culture and history   of the places . He is very patient. Teaches about the evolution of humans , animals, plants , etc</vt:lpstr>
      <vt:lpstr>Archaeologist</vt:lpstr>
      <vt:lpstr>Person who has the sensitivity to create a work or activity.  He is very creative, and sensitive.  He works professionally in a show as a singer, actor, dancer or painter. </vt:lpstr>
      <vt:lpstr>                           Artist</vt:lpstr>
      <vt:lpstr>He’s a composer and interpreter.  He shares his talent with others. He is sentitive and talented.  He uses instruments or sings to express feelings. </vt:lpstr>
      <vt:lpstr>Musician</vt:lpstr>
      <vt:lpstr>He’s responsible for the development, design, build and maintain buildings, cities and structures. He is strong, hard-working and sociable. He works in a team. </vt:lpstr>
      <vt:lpstr>Architect </vt:lpstr>
      <vt:lpstr>He cares grows up animals and plants, he is very hard-working, he can’t be lazy.  He lives in the countryside. </vt:lpstr>
      <vt:lpstr>Farmer </vt:lpstr>
      <vt:lpstr>He gives presciptions and wears a white clothes.  He can make blood test. He is very toletant and honest.</vt:lpstr>
      <vt:lpstr>Presentación de PowerPoint</vt:lpstr>
      <vt:lpstr>He writes in a computer or paper. He has an big imagination. He shows his work in magazines or books. He is creative and clever</vt:lpstr>
      <vt:lpstr>Presentación de PowerPoint</vt:lpstr>
      <vt:lpstr>He prepares a solution of substances.   He uses a thermometer.  He wears a dressing gown. He is honest, confident and serious.</vt:lpstr>
      <vt:lpstr>Presentación de PowerPoint</vt:lpstr>
      <vt:lpstr>He interviews important people.  He presents information about important news.  He writes in a newspaper. He is clever and can’t be impolite.</vt:lpstr>
      <vt:lpstr>Journalist </vt:lpstr>
      <vt:lpstr>He cuts people´s hair. He works in a saloon.  He uses the sscissors  and beauty products. He is very talkative and friendly.</vt:lpstr>
      <vt:lpstr>Hairdresser</vt:lpstr>
      <vt:lpstr>Presentación de PowerPoint</vt:lpstr>
      <vt:lpstr>Presentación de PowerPoint</vt:lpstr>
      <vt:lpstr>Presentación de PowerPoint</vt:lpstr>
      <vt:lpstr>ENGINEER </vt:lpstr>
      <vt:lpstr>Presentación de PowerPoint</vt:lpstr>
      <vt:lpstr>PLUMBER </vt:lpstr>
      <vt:lpstr>Presentación de PowerPoint</vt:lpstr>
      <vt:lpstr>BUILDER</vt:lpstr>
      <vt:lpstr>He/she takespeople  to the airport/their homes/their jobs, etc. He/she works in a car He/she wins a lot of money. He/she is sometimes rude, impatient and irresponsible </vt:lpstr>
      <vt:lpstr>Taxi driver</vt:lpstr>
      <vt:lpstr>Person who writes letters, files documents, etc., for someone.  She/he answer the phone for an important person.  She/he receives visits and she/ he calculates some accounts</vt:lpstr>
      <vt:lpstr>Secretary</vt:lpstr>
      <vt:lpstr>He/she is a person who specializes in treating sick animals. He/she tries to prevent and cure animals. He/she is very kind and sensitive. </vt:lpstr>
      <vt:lpstr>Vet</vt:lpstr>
      <vt:lpstr>She is a person who attends and look after the patients. She is trained or employed to look after the sick people. She/he makes patients feel comfortable.</vt:lpstr>
      <vt:lpstr>Nurse</vt:lpstr>
      <vt:lpstr>Presentación de PowerPoint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Sofia</dc:creator>
  <cp:lastModifiedBy>Mitzi</cp:lastModifiedBy>
  <cp:revision>39</cp:revision>
  <dcterms:created xsi:type="dcterms:W3CDTF">2016-02-09T06:10:28Z</dcterms:created>
  <dcterms:modified xsi:type="dcterms:W3CDTF">2016-10-12T21:03:16Z</dcterms:modified>
</cp:coreProperties>
</file>