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93" r:id="rId3"/>
    <p:sldId id="269" r:id="rId4"/>
    <p:sldId id="268" r:id="rId5"/>
    <p:sldId id="258" r:id="rId6"/>
    <p:sldId id="259" r:id="rId7"/>
    <p:sldId id="261" r:id="rId8"/>
    <p:sldId id="262" r:id="rId9"/>
    <p:sldId id="264" r:id="rId10"/>
    <p:sldId id="270" r:id="rId11"/>
    <p:sldId id="271" r:id="rId12"/>
    <p:sldId id="272" r:id="rId13"/>
    <p:sldId id="273" r:id="rId14"/>
    <p:sldId id="277" r:id="rId15"/>
    <p:sldId id="260" r:id="rId16"/>
    <p:sldId id="275" r:id="rId17"/>
    <p:sldId id="278" r:id="rId18"/>
    <p:sldId id="276" r:id="rId19"/>
    <p:sldId id="280" r:id="rId20"/>
    <p:sldId id="294" r:id="rId21"/>
    <p:sldId id="281" r:id="rId22"/>
    <p:sldId id="291" r:id="rId23"/>
    <p:sldId id="286" r:id="rId24"/>
    <p:sldId id="287" r:id="rId25"/>
    <p:sldId id="288" r:id="rId26"/>
    <p:sldId id="290" r:id="rId27"/>
    <p:sldId id="289" r:id="rId28"/>
    <p:sldId id="266" r:id="rId29"/>
    <p:sldId id="292" r:id="rId30"/>
    <p:sldId id="265" r:id="rId31"/>
    <p:sldId id="267" r:id="rId3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99FF"/>
    <a:srgbClr val="3366FF"/>
    <a:srgbClr val="3333FF"/>
    <a:srgbClr val="3366CC"/>
    <a:srgbClr val="0066CC"/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9886" autoAdjust="0"/>
  </p:normalViewPr>
  <p:slideViewPr>
    <p:cSldViewPr>
      <p:cViewPr>
        <p:scale>
          <a:sx n="120" d="100"/>
          <a:sy n="120" d="100"/>
        </p:scale>
        <p:origin x="-1290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1E52B-8439-4746-B0AC-AB94DF8CCEB4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AA7002-9B5C-4A40-B91B-DD231FC4239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030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fisión nuclear es una reacción en la cual un núcleo pesado, al ser bombardeado con neutrones, se convierte en inestable y se descompone en dos núcleos, cuyos tamaños son del mismo orden de magnitud, con gran desprendimiento de energía y la emisión de dos o tres neutrones.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A7002-9B5C-4A40-B91B-DD231FC42393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7398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altLang="es-MX" dirty="0" err="1" smtClean="0"/>
              <a:t>Sulfurogénesis</a:t>
            </a:r>
            <a:r>
              <a:rPr lang="es-MX" altLang="es-MX" dirty="0" smtClean="0"/>
              <a:t>: cuando hay sulfatos las bacterias sulfato reductoras compiten por el sustrato con las demás (se genera H</a:t>
            </a:r>
            <a:r>
              <a:rPr lang="es-MX" altLang="es-MX" baseline="-25000" dirty="0" smtClean="0"/>
              <a:t>2</a:t>
            </a:r>
            <a:r>
              <a:rPr lang="es-MX" altLang="es-MX" dirty="0" smtClean="0"/>
              <a:t>S y baja prod.CH</a:t>
            </a:r>
            <a:r>
              <a:rPr lang="es-MX" altLang="es-MX" baseline="-25000" dirty="0" smtClean="0"/>
              <a:t>4</a:t>
            </a:r>
            <a:r>
              <a:rPr lang="es-MX" altLang="es-MX" dirty="0" smtClean="0"/>
              <a:t>, hay problema de olores e inhibición).</a:t>
            </a: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A7002-9B5C-4A40-B91B-DD231FC42393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5186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A7002-9B5C-4A40-B91B-DD231FC42393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7947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>
                <a:effectLst/>
              </a:rPr>
              <a:t>El cromo trivalente (Cr III), ocurre naturalmente y es un nutriente esencial. Y el cromo hexavalente (Cr VI), junto con el cromo menos común que es el cromo metálico (Cr 0), es producido por los procesos industriales.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A7002-9B5C-4A40-B91B-DD231FC42393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0735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440C-A29C-4C93-9E2E-5CAF7F5A4B9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03D693E-E570-4348-8A8A-E29580923D61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440C-A29C-4C93-9E2E-5CAF7F5A4B9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693E-E570-4348-8A8A-E29580923D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440C-A29C-4C93-9E2E-5CAF7F5A4B9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693E-E570-4348-8A8A-E29580923D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440C-A29C-4C93-9E2E-5CAF7F5A4B9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693E-E570-4348-8A8A-E29580923D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440C-A29C-4C93-9E2E-5CAF7F5A4B9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693E-E570-4348-8A8A-E29580923D61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440C-A29C-4C93-9E2E-5CAF7F5A4B9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693E-E570-4348-8A8A-E29580923D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440C-A29C-4C93-9E2E-5CAF7F5A4B9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693E-E570-4348-8A8A-E29580923D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440C-A29C-4C93-9E2E-5CAF7F5A4B9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693E-E570-4348-8A8A-E29580923D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440C-A29C-4C93-9E2E-5CAF7F5A4B9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693E-E570-4348-8A8A-E29580923D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440C-A29C-4C93-9E2E-5CAF7F5A4B9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693E-E570-4348-8A8A-E29580923D61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440C-A29C-4C93-9E2E-5CAF7F5A4B9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693E-E570-4348-8A8A-E29580923D61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087440C-A29C-4C93-9E2E-5CAF7F5A4B98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03D693E-E570-4348-8A8A-E29580923D61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075791" y="6309320"/>
            <a:ext cx="3685203" cy="457200"/>
          </a:xfrm>
        </p:spPr>
        <p:txBody>
          <a:bodyPr>
            <a:normAutofit/>
          </a:bodyPr>
          <a:lstStyle/>
          <a:p>
            <a:pPr algn="r"/>
            <a:r>
              <a:rPr lang="es-MX" sz="1100" dirty="0" smtClean="0">
                <a:solidFill>
                  <a:schemeClr val="tx1"/>
                </a:solidFill>
              </a:rPr>
              <a:t>Dra. Mercedes lucero </a:t>
            </a:r>
            <a:r>
              <a:rPr lang="es-MX" sz="1100" dirty="0" err="1" smtClean="0">
                <a:solidFill>
                  <a:schemeClr val="tx1"/>
                </a:solidFill>
              </a:rPr>
              <a:t>chávez</a:t>
            </a:r>
            <a:endParaRPr lang="es-MX" sz="1100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UY" altLang="es-SV" b="1" dirty="0">
                <a:latin typeface="Verdana" pitchFamily="34" charset="0"/>
                <a:ea typeface="Times New Roman" pitchFamily="18" charset="0"/>
                <a:cs typeface="Arial" charset="0"/>
              </a:rPr>
              <a:t>REACTORES </a:t>
            </a:r>
            <a:r>
              <a:rPr lang="es-UY" altLang="es-SV" b="1" dirty="0" smtClean="0">
                <a:latin typeface="Verdana" pitchFamily="34" charset="0"/>
                <a:ea typeface="Times New Roman" pitchFamily="18" charset="0"/>
                <a:cs typeface="Arial" charset="0"/>
              </a:rPr>
              <a:t>ANAEROBIOS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80" y="693283"/>
            <a:ext cx="1661414" cy="14011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Resultado de imagen de escudo facultad de ingenieria uaemex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93283"/>
            <a:ext cx="1079855" cy="134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Resultado de imagen de escudo centro interamericano de recursos  del agua uaemex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3" r="14209"/>
          <a:stretch/>
        </p:blipFill>
        <p:spPr bwMode="auto">
          <a:xfrm>
            <a:off x="6975986" y="535666"/>
            <a:ext cx="1298866" cy="1433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755576" y="4653136"/>
            <a:ext cx="612068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1100" dirty="0" smtClean="0"/>
              <a:t>UNIDAD DE APRENDIZAJE: </a:t>
            </a:r>
            <a:r>
              <a:rPr lang="es-SV" sz="1100" cap="all" dirty="0"/>
              <a:t>contaminación y </a:t>
            </a:r>
            <a:r>
              <a:rPr lang="es-SV" sz="1100" cap="all" dirty="0" smtClean="0"/>
              <a:t>tratamiento de recursos  hídricos</a:t>
            </a:r>
          </a:p>
          <a:p>
            <a:pPr algn="ctr"/>
            <a:endParaRPr lang="es-SV" sz="1100" cap="all" dirty="0"/>
          </a:p>
          <a:p>
            <a:pPr algn="r"/>
            <a:r>
              <a:rPr lang="es-SV" sz="1100" cap="all" dirty="0" smtClean="0"/>
              <a:t>SEMESTRE 2016b </a:t>
            </a:r>
            <a:endParaRPr lang="en-US" sz="1100" cap="all" dirty="0"/>
          </a:p>
        </p:txBody>
      </p:sp>
    </p:spTree>
    <p:extLst>
      <p:ext uri="{BB962C8B-B14F-4D97-AF65-F5344CB8AC3E}">
        <p14:creationId xmlns:p14="http://schemas.microsoft.com/office/powerpoint/2010/main" val="428547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Etapas de la digestión anaerobia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1763688" y="1757452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1600" b="1" dirty="0" smtClean="0">
                <a:solidFill>
                  <a:schemeClr val="accent1">
                    <a:lumMod val="75000"/>
                  </a:schemeClr>
                </a:solidFill>
              </a:rPr>
              <a:t>MATERIA ORGÁNICA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95536" y="248677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600" b="1" dirty="0" smtClean="0">
                <a:solidFill>
                  <a:schemeClr val="bg1">
                    <a:lumMod val="50000"/>
                  </a:schemeClr>
                </a:solidFill>
              </a:rPr>
              <a:t>PROTEÍNAS</a:t>
            </a:r>
            <a:r>
              <a:rPr lang="es-SV" dirty="0" smtClean="0"/>
              <a:t> </a:t>
            </a:r>
            <a:endParaRPr lang="en-US" dirty="0"/>
          </a:p>
        </p:txBody>
      </p:sp>
      <p:sp>
        <p:nvSpPr>
          <p:cNvPr id="7" name="6 CuadroTexto"/>
          <p:cNvSpPr txBox="1"/>
          <p:nvPr/>
        </p:nvSpPr>
        <p:spPr>
          <a:xfrm>
            <a:off x="2044472" y="2486774"/>
            <a:ext cx="203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1600" b="1" dirty="0" smtClean="0">
                <a:solidFill>
                  <a:schemeClr val="bg1">
                    <a:lumMod val="50000"/>
                  </a:schemeClr>
                </a:solidFill>
              </a:rPr>
              <a:t>POLISACARIDOS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355976" y="2482309"/>
            <a:ext cx="12058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SV" sz="1600" b="1" dirty="0" smtClean="0">
                <a:solidFill>
                  <a:schemeClr val="bg1">
                    <a:lumMod val="50000"/>
                  </a:schemeClr>
                </a:solidFill>
              </a:rPr>
              <a:t>LÍPIDOS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075192" y="3496588"/>
            <a:ext cx="19027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600" dirty="0" smtClean="0"/>
              <a:t>ÁCIDOS GRASOS</a:t>
            </a:r>
            <a:endParaRPr lang="en-US" sz="16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235384" y="3496588"/>
            <a:ext cx="1427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1600" dirty="0" smtClean="0"/>
              <a:t>AZUCARES</a:t>
            </a:r>
            <a:endParaRPr lang="en-US" sz="16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219160" y="3542308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600" dirty="0" smtClean="0"/>
              <a:t>AMINOACIDOS</a:t>
            </a:r>
            <a:endParaRPr lang="en-US" sz="1600" dirty="0"/>
          </a:p>
        </p:txBody>
      </p:sp>
      <p:cxnSp>
        <p:nvCxnSpPr>
          <p:cNvPr id="13" name="12 Conector recto de flecha"/>
          <p:cNvCxnSpPr>
            <a:stCxn id="5" idx="2"/>
          </p:cNvCxnSpPr>
          <p:nvPr/>
        </p:nvCxnSpPr>
        <p:spPr>
          <a:xfrm flipH="1">
            <a:off x="1475656" y="2096006"/>
            <a:ext cx="1584176" cy="3863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>
            <a:stCxn id="5" idx="2"/>
            <a:endCxn id="7" idx="0"/>
          </p:cNvCxnSpPr>
          <p:nvPr/>
        </p:nvCxnSpPr>
        <p:spPr>
          <a:xfrm>
            <a:off x="3059832" y="2096006"/>
            <a:ext cx="0" cy="3907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>
            <a:stCxn id="5" idx="2"/>
            <a:endCxn id="8" idx="0"/>
          </p:cNvCxnSpPr>
          <p:nvPr/>
        </p:nvCxnSpPr>
        <p:spPr>
          <a:xfrm>
            <a:off x="3059832" y="2096006"/>
            <a:ext cx="1899084" cy="3863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18 CuadroTexto"/>
          <p:cNvSpPr txBox="1"/>
          <p:nvPr/>
        </p:nvSpPr>
        <p:spPr>
          <a:xfrm>
            <a:off x="219160" y="4293096"/>
            <a:ext cx="3128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600" dirty="0" smtClean="0"/>
              <a:t>PROPIONATO, BUTIRATO</a:t>
            </a:r>
            <a:endParaRPr lang="en-US" sz="16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2700302" y="4757776"/>
            <a:ext cx="1288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600" dirty="0" smtClean="0"/>
              <a:t>ACETATO</a:t>
            </a:r>
            <a:endParaRPr lang="en-US" sz="16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4667537" y="4756328"/>
            <a:ext cx="124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600" dirty="0" smtClean="0"/>
              <a:t>H</a:t>
            </a:r>
            <a:r>
              <a:rPr lang="es-SV" sz="1600" baseline="-25000" dirty="0" smtClean="0"/>
              <a:t>2</a:t>
            </a:r>
            <a:r>
              <a:rPr lang="es-SV" sz="1600" dirty="0" smtClean="0"/>
              <a:t> + CO</a:t>
            </a:r>
            <a:r>
              <a:rPr lang="es-SV" sz="1600" baseline="-25000" dirty="0"/>
              <a:t>2</a:t>
            </a:r>
            <a:endParaRPr lang="en-US" sz="1600" dirty="0"/>
          </a:p>
        </p:txBody>
      </p:sp>
      <p:cxnSp>
        <p:nvCxnSpPr>
          <p:cNvPr id="22" name="21 Conector recto de flecha"/>
          <p:cNvCxnSpPr>
            <a:stCxn id="6" idx="2"/>
          </p:cNvCxnSpPr>
          <p:nvPr/>
        </p:nvCxnSpPr>
        <p:spPr>
          <a:xfrm>
            <a:off x="1115616" y="2856106"/>
            <a:ext cx="0" cy="68620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>
            <a:off x="3078168" y="2810386"/>
            <a:ext cx="0" cy="68620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>
            <a:off x="4958916" y="2810386"/>
            <a:ext cx="0" cy="68620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 flipH="1">
            <a:off x="3347864" y="3153487"/>
            <a:ext cx="161105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>
            <a:off x="3347864" y="3153487"/>
            <a:ext cx="0" cy="343101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/>
          <p:nvPr/>
        </p:nvCxnSpPr>
        <p:spPr>
          <a:xfrm>
            <a:off x="3059832" y="3830545"/>
            <a:ext cx="0" cy="9211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88" name="12287 Conector recto de flecha"/>
          <p:cNvCxnSpPr/>
          <p:nvPr/>
        </p:nvCxnSpPr>
        <p:spPr>
          <a:xfrm>
            <a:off x="3821653" y="4914898"/>
            <a:ext cx="67833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93" name="12292 Conector recto"/>
          <p:cNvCxnSpPr/>
          <p:nvPr/>
        </p:nvCxnSpPr>
        <p:spPr>
          <a:xfrm>
            <a:off x="1227272" y="4077072"/>
            <a:ext cx="40603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95" name="12294 Conector recto de flecha"/>
          <p:cNvCxnSpPr/>
          <p:nvPr/>
        </p:nvCxnSpPr>
        <p:spPr>
          <a:xfrm>
            <a:off x="1227272" y="4077072"/>
            <a:ext cx="0" cy="2186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97" name="12296 Conector recto de flecha"/>
          <p:cNvCxnSpPr/>
          <p:nvPr/>
        </p:nvCxnSpPr>
        <p:spPr>
          <a:xfrm>
            <a:off x="5287577" y="4077072"/>
            <a:ext cx="0" cy="679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03" name="12302 Conector recto de flecha"/>
          <p:cNvCxnSpPr/>
          <p:nvPr/>
        </p:nvCxnSpPr>
        <p:spPr>
          <a:xfrm>
            <a:off x="2949078" y="4462373"/>
            <a:ext cx="0" cy="2893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06" name="12305 Conector recto de flecha"/>
          <p:cNvCxnSpPr/>
          <p:nvPr/>
        </p:nvCxnSpPr>
        <p:spPr>
          <a:xfrm>
            <a:off x="4932040" y="4462373"/>
            <a:ext cx="0" cy="2954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12" name="12311 Conector recto"/>
          <p:cNvCxnSpPr/>
          <p:nvPr/>
        </p:nvCxnSpPr>
        <p:spPr>
          <a:xfrm>
            <a:off x="2700302" y="4462373"/>
            <a:ext cx="22586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27" name="12326 Conector recto de flecha"/>
          <p:cNvCxnSpPr/>
          <p:nvPr/>
        </p:nvCxnSpPr>
        <p:spPr>
          <a:xfrm>
            <a:off x="5287577" y="3830545"/>
            <a:ext cx="0" cy="2465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71 CuadroTexto"/>
          <p:cNvSpPr txBox="1"/>
          <p:nvPr/>
        </p:nvSpPr>
        <p:spPr>
          <a:xfrm>
            <a:off x="5907616" y="5140613"/>
            <a:ext cx="19027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600" b="1" dirty="0" smtClean="0"/>
              <a:t>METANOGENESIS</a:t>
            </a:r>
            <a:endParaRPr lang="en-US" sz="1600" b="1" dirty="0"/>
          </a:p>
        </p:txBody>
      </p:sp>
      <p:sp>
        <p:nvSpPr>
          <p:cNvPr id="73" name="72 CuadroTexto"/>
          <p:cNvSpPr txBox="1"/>
          <p:nvPr/>
        </p:nvSpPr>
        <p:spPr>
          <a:xfrm>
            <a:off x="5907617" y="4075954"/>
            <a:ext cx="19027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600" b="1" dirty="0" smtClean="0"/>
              <a:t>ACETOGENESIS</a:t>
            </a:r>
            <a:endParaRPr lang="en-US" sz="1600" b="1" dirty="0"/>
          </a:p>
        </p:txBody>
      </p:sp>
      <p:sp>
        <p:nvSpPr>
          <p:cNvPr id="74" name="73 CuadroTexto"/>
          <p:cNvSpPr txBox="1"/>
          <p:nvPr/>
        </p:nvSpPr>
        <p:spPr>
          <a:xfrm>
            <a:off x="5917881" y="2810386"/>
            <a:ext cx="19027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600" b="1" dirty="0" smtClean="0"/>
              <a:t>HIDRÓLISIS</a:t>
            </a:r>
            <a:endParaRPr lang="en-US" sz="1600" b="1" dirty="0"/>
          </a:p>
        </p:txBody>
      </p:sp>
      <p:sp>
        <p:nvSpPr>
          <p:cNvPr id="75" name="74 CuadroTexto"/>
          <p:cNvSpPr txBox="1"/>
          <p:nvPr/>
        </p:nvSpPr>
        <p:spPr>
          <a:xfrm>
            <a:off x="3643144" y="5325864"/>
            <a:ext cx="1288896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1600" dirty="0" smtClean="0"/>
              <a:t>CH</a:t>
            </a:r>
            <a:r>
              <a:rPr lang="es-SV" sz="1600" baseline="-25000" dirty="0" smtClean="0"/>
              <a:t>4 </a:t>
            </a:r>
            <a:r>
              <a:rPr lang="es-SV" sz="1600" dirty="0" smtClean="0"/>
              <a:t>  </a:t>
            </a:r>
            <a:r>
              <a:rPr lang="es-SV" sz="1600" dirty="0"/>
              <a:t>CO</a:t>
            </a:r>
            <a:r>
              <a:rPr lang="es-SV" sz="1600" baseline="-25000" dirty="0"/>
              <a:t>2</a:t>
            </a:r>
            <a:endParaRPr lang="en-US" sz="1600" dirty="0"/>
          </a:p>
          <a:p>
            <a:pPr algn="ctr"/>
            <a:endParaRPr lang="en-US" sz="1600" baseline="-25000" dirty="0"/>
          </a:p>
        </p:txBody>
      </p:sp>
      <p:cxnSp>
        <p:nvCxnSpPr>
          <p:cNvPr id="12329" name="12328 Conector recto de flecha"/>
          <p:cNvCxnSpPr>
            <a:stCxn id="20" idx="2"/>
          </p:cNvCxnSpPr>
          <p:nvPr/>
        </p:nvCxnSpPr>
        <p:spPr>
          <a:xfrm>
            <a:off x="3344750" y="5096330"/>
            <a:ext cx="476903" cy="2295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31" name="12330 Conector recto de flecha"/>
          <p:cNvCxnSpPr>
            <a:stCxn id="21" idx="2"/>
          </p:cNvCxnSpPr>
          <p:nvPr/>
        </p:nvCxnSpPr>
        <p:spPr>
          <a:xfrm flipH="1">
            <a:off x="4893784" y="5094882"/>
            <a:ext cx="393793" cy="2309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80 CuadroTexto"/>
          <p:cNvSpPr txBox="1"/>
          <p:nvPr/>
        </p:nvSpPr>
        <p:spPr>
          <a:xfrm>
            <a:off x="5907617" y="3461511"/>
            <a:ext cx="19027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600" b="1" dirty="0" smtClean="0"/>
              <a:t>ACIDOGENESIS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15410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60672" cy="1039427"/>
          </a:xfrm>
        </p:spPr>
        <p:txBody>
          <a:bodyPr>
            <a:normAutofit/>
          </a:bodyPr>
          <a:lstStyle/>
          <a:p>
            <a:r>
              <a:rPr lang="es-MX" sz="3100" dirty="0"/>
              <a:t>Inhibición de las bacterias </a:t>
            </a:r>
            <a:r>
              <a:rPr lang="es-MX" sz="3100" dirty="0" err="1" smtClean="0"/>
              <a:t>metanogénicas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s-MX" dirty="0"/>
          </a:p>
          <a:p>
            <a:r>
              <a:rPr lang="es-MX" dirty="0"/>
              <a:t>pH - rango para el desarrollo: 6-8 (óptimo </a:t>
            </a:r>
            <a:r>
              <a:rPr lang="es-MX" dirty="0" smtClean="0"/>
              <a:t>6.6-7.4</a:t>
            </a:r>
            <a:r>
              <a:rPr lang="es-MX" dirty="0"/>
              <a:t>)</a:t>
            </a:r>
          </a:p>
          <a:p>
            <a:endParaRPr lang="es-MX" dirty="0"/>
          </a:p>
          <a:p>
            <a:r>
              <a:rPr lang="es-MX" dirty="0"/>
              <a:t>AGV – si pH sale de rango las </a:t>
            </a:r>
            <a:r>
              <a:rPr lang="es-MX" dirty="0" smtClean="0"/>
              <a:t>bacterias </a:t>
            </a:r>
            <a:r>
              <a:rPr lang="es-MX" dirty="0" err="1" smtClean="0"/>
              <a:t>acidogénicas</a:t>
            </a:r>
            <a:r>
              <a:rPr lang="es-MX" dirty="0" smtClean="0"/>
              <a:t> </a:t>
            </a:r>
            <a:r>
              <a:rPr lang="es-MX" dirty="0"/>
              <a:t>continúan su actividad (se generan &gt;&gt; AGV) y el reactor se acidifica.</a:t>
            </a:r>
          </a:p>
          <a:p>
            <a:endParaRPr lang="es-MX" dirty="0"/>
          </a:p>
          <a:p>
            <a:r>
              <a:rPr lang="es-MX" dirty="0"/>
              <a:t>Alcalinidad – importante ya que controla las variaciones de pH.</a:t>
            </a:r>
          </a:p>
          <a:p>
            <a:r>
              <a:rPr lang="es-MX" dirty="0"/>
              <a:t>	 	</a:t>
            </a:r>
          </a:p>
          <a:p>
            <a:r>
              <a:rPr lang="es-MX" dirty="0"/>
              <a:t>Tóxicos – las sales (</a:t>
            </a:r>
            <a:r>
              <a:rPr lang="es-MX" dirty="0" err="1"/>
              <a:t>Na</a:t>
            </a:r>
            <a:r>
              <a:rPr lang="es-MX" dirty="0"/>
              <a:t>, K entre otras), el amonio y los sulfuros, en altas concentraciones, así como los metales pesados  pueden inhibir el proceso.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0829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6082" y="404664"/>
            <a:ext cx="8260672" cy="1039427"/>
          </a:xfrm>
        </p:spPr>
        <p:txBody>
          <a:bodyPr>
            <a:normAutofit/>
          </a:bodyPr>
          <a:lstStyle/>
          <a:p>
            <a:r>
              <a:rPr lang="es-MX" dirty="0" smtClean="0"/>
              <a:t>Demanda Química Oxígeno</a:t>
            </a:r>
            <a:endParaRPr lang="es-MX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888" y="4709413"/>
            <a:ext cx="1295400" cy="1372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178" y="4543153"/>
            <a:ext cx="2628900" cy="1733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87" y="4761282"/>
            <a:ext cx="2635260" cy="12529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67"/>
          <a:stretch/>
        </p:blipFill>
        <p:spPr bwMode="auto">
          <a:xfrm>
            <a:off x="6012160" y="2198023"/>
            <a:ext cx="2434372" cy="16977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" name="70 Grupo"/>
          <p:cNvGrpSpPr/>
          <p:nvPr/>
        </p:nvGrpSpPr>
        <p:grpSpPr>
          <a:xfrm>
            <a:off x="353572" y="2260263"/>
            <a:ext cx="4512642" cy="1560686"/>
            <a:chOff x="353572" y="2260263"/>
            <a:chExt cx="4512642" cy="1560686"/>
          </a:xfrm>
        </p:grpSpPr>
        <p:sp>
          <p:nvSpPr>
            <p:cNvPr id="4" name="3 Rectángulo redondeado"/>
            <p:cNvSpPr/>
            <p:nvPr/>
          </p:nvSpPr>
          <p:spPr>
            <a:xfrm>
              <a:off x="353572" y="2260263"/>
              <a:ext cx="1122084" cy="1558296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3" name="Text Box 6"/>
            <p:cNvSpPr txBox="1">
              <a:spLocks noChangeArrowheads="1"/>
            </p:cNvSpPr>
            <p:nvPr/>
          </p:nvSpPr>
          <p:spPr bwMode="auto">
            <a:xfrm>
              <a:off x="533614" y="2727173"/>
              <a:ext cx="76200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_tradnl" altLang="es-SV" sz="1400" dirty="0">
                  <a:latin typeface="Verdana" pitchFamily="34" charset="0"/>
                </a:rPr>
                <a:t>DQO </a:t>
              </a:r>
              <a:r>
                <a:rPr lang="es-ES_tradnl" altLang="es-SV" sz="1000" dirty="0" smtClean="0">
                  <a:latin typeface="Verdana" pitchFamily="34" charset="0"/>
                </a:rPr>
                <a:t>Total</a:t>
              </a:r>
              <a:endParaRPr lang="es-ES_tradnl" altLang="es-SV" sz="1000" dirty="0">
                <a:solidFill>
                  <a:srgbClr val="FF6600"/>
                </a:solidFill>
                <a:latin typeface="Verdana" pitchFamily="34" charset="0"/>
              </a:endParaRPr>
            </a:p>
          </p:txBody>
        </p:sp>
        <p:sp>
          <p:nvSpPr>
            <p:cNvPr id="52" name="51 Rectángulo redondeado"/>
            <p:cNvSpPr/>
            <p:nvPr/>
          </p:nvSpPr>
          <p:spPr>
            <a:xfrm>
              <a:off x="2038912" y="2260263"/>
              <a:ext cx="1153451" cy="1560686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5" name="54 Rectángulo redondeado"/>
            <p:cNvSpPr/>
            <p:nvPr/>
          </p:nvSpPr>
          <p:spPr>
            <a:xfrm>
              <a:off x="3700888" y="2260263"/>
              <a:ext cx="1165326" cy="1560686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8" name="Text Box 7"/>
            <p:cNvSpPr txBox="1">
              <a:spLocks noChangeArrowheads="1"/>
            </p:cNvSpPr>
            <p:nvPr/>
          </p:nvSpPr>
          <p:spPr bwMode="auto">
            <a:xfrm>
              <a:off x="2060848" y="2643025"/>
              <a:ext cx="1066800" cy="3077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SV" sz="1400" dirty="0">
                  <a:latin typeface="Verdana" pitchFamily="34" charset="0"/>
                </a:rPr>
                <a:t>DQO</a:t>
              </a:r>
              <a:r>
                <a:rPr lang="es-ES_tradnl" altLang="es-SV" sz="1400" baseline="-25000" dirty="0">
                  <a:latin typeface="Verdana" pitchFamily="34" charset="0"/>
                </a:rPr>
                <a:t>S</a:t>
              </a:r>
            </a:p>
          </p:txBody>
        </p:sp>
        <p:sp>
          <p:nvSpPr>
            <p:cNvPr id="59" name="Text Box 8"/>
            <p:cNvSpPr txBox="1">
              <a:spLocks noChangeArrowheads="1"/>
            </p:cNvSpPr>
            <p:nvPr/>
          </p:nvSpPr>
          <p:spPr bwMode="auto">
            <a:xfrm>
              <a:off x="2060848" y="3356992"/>
              <a:ext cx="1131515" cy="3077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SV" sz="1400" dirty="0">
                  <a:latin typeface="Verdana" pitchFamily="34" charset="0"/>
                </a:rPr>
                <a:t>DQO</a:t>
              </a:r>
              <a:r>
                <a:rPr lang="es-ES_tradnl" altLang="es-SV" sz="1400" baseline="-25000" dirty="0">
                  <a:latin typeface="Verdana" pitchFamily="34" charset="0"/>
                </a:rPr>
                <a:t>P</a:t>
              </a:r>
            </a:p>
          </p:txBody>
        </p:sp>
        <p:sp>
          <p:nvSpPr>
            <p:cNvPr id="68" name="Text Box 7"/>
            <p:cNvSpPr txBox="1">
              <a:spLocks noChangeArrowheads="1"/>
            </p:cNvSpPr>
            <p:nvPr/>
          </p:nvSpPr>
          <p:spPr bwMode="auto">
            <a:xfrm>
              <a:off x="3700888" y="2645830"/>
              <a:ext cx="1066800" cy="3077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SV" sz="1400" dirty="0" err="1" smtClean="0">
                  <a:latin typeface="Verdana" pitchFamily="34" charset="0"/>
                </a:rPr>
                <a:t>DQO</a:t>
              </a:r>
              <a:r>
                <a:rPr lang="es-ES_tradnl" altLang="es-SV" sz="1400" baseline="-25000" dirty="0" err="1" smtClean="0">
                  <a:latin typeface="Verdana" pitchFamily="34" charset="0"/>
                </a:rPr>
                <a:t>rem</a:t>
              </a:r>
              <a:endParaRPr lang="es-ES_tradnl" altLang="es-SV" sz="1400" baseline="-25000" dirty="0">
                <a:latin typeface="Verdana" pitchFamily="34" charset="0"/>
              </a:endParaRPr>
            </a:p>
          </p:txBody>
        </p:sp>
        <p:sp>
          <p:nvSpPr>
            <p:cNvPr id="69" name="Text Box 8"/>
            <p:cNvSpPr txBox="1">
              <a:spLocks noChangeArrowheads="1"/>
            </p:cNvSpPr>
            <p:nvPr/>
          </p:nvSpPr>
          <p:spPr bwMode="auto">
            <a:xfrm>
              <a:off x="3700888" y="3284984"/>
              <a:ext cx="1165326" cy="3077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_tradnl" altLang="es-SV" sz="1400" dirty="0" err="1" smtClean="0">
                  <a:latin typeface="Verdana" pitchFamily="34" charset="0"/>
                </a:rPr>
                <a:t>DQO</a:t>
              </a:r>
              <a:r>
                <a:rPr lang="es-ES_tradnl" altLang="es-SV" sz="1400" baseline="-25000" dirty="0" err="1" smtClean="0">
                  <a:latin typeface="Verdana" pitchFamily="34" charset="0"/>
                </a:rPr>
                <a:t>no</a:t>
              </a:r>
              <a:r>
                <a:rPr lang="es-ES_tradnl" altLang="es-SV" sz="1400" dirty="0" smtClean="0">
                  <a:latin typeface="Verdana" pitchFamily="34" charset="0"/>
                </a:rPr>
                <a:t> </a:t>
              </a:r>
              <a:r>
                <a:rPr lang="es-ES_tradnl" altLang="es-SV" sz="1400" baseline="-25000" dirty="0" smtClean="0">
                  <a:latin typeface="Verdana" pitchFamily="34" charset="0"/>
                </a:rPr>
                <a:t>rem</a:t>
              </a:r>
              <a:endParaRPr lang="es-ES_tradnl" altLang="es-SV" sz="1400" baseline="-25000" dirty="0">
                <a:latin typeface="Verdana" pitchFamily="34" charset="0"/>
              </a:endParaRPr>
            </a:p>
          </p:txBody>
        </p:sp>
      </p:grpSp>
      <p:sp>
        <p:nvSpPr>
          <p:cNvPr id="3" name="2 Combinar">
            <a:hlinkClick r:id="rId3" action="ppaction://hlinksldjump"/>
          </p:cNvPr>
          <p:cNvSpPr/>
          <p:nvPr/>
        </p:nvSpPr>
        <p:spPr>
          <a:xfrm>
            <a:off x="8460432" y="5147468"/>
            <a:ext cx="180372" cy="262460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6094531" y="3811097"/>
            <a:ext cx="2286000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/>
              <a:t>https://es.aliexpress.com/w/wholesale-vacuum-pump-filtration.html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55576" y="5958952"/>
            <a:ext cx="229240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/>
              <a:t>http://latam.hach.com/viales-de-digestion-de-dqo-alto-rango-paq-150/product?id=16076343826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779912" y="5958952"/>
            <a:ext cx="1565920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/>
              <a:t>file:///C:/Users/user/Downloads/L2462.pdf</a:t>
            </a:r>
          </a:p>
        </p:txBody>
      </p:sp>
      <p:sp>
        <p:nvSpPr>
          <p:cNvPr id="8" name="7 Rectángulo"/>
          <p:cNvSpPr/>
          <p:nvPr/>
        </p:nvSpPr>
        <p:spPr>
          <a:xfrm>
            <a:off x="5701089" y="6277571"/>
            <a:ext cx="2790056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/>
              <a:t>http://latam.hach.com/espectrofotometro-dr-5000-uv-vis/product?id=16076537791</a:t>
            </a:r>
          </a:p>
        </p:txBody>
      </p:sp>
    </p:spTree>
    <p:extLst>
      <p:ext uri="{BB962C8B-B14F-4D97-AF65-F5344CB8AC3E}">
        <p14:creationId xmlns:p14="http://schemas.microsoft.com/office/powerpoint/2010/main" val="316822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Eficiencia del tratamiento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Conversión de alta DQO a metano</a:t>
            </a:r>
          </a:p>
          <a:p>
            <a:endParaRPr lang="es-MX" dirty="0"/>
          </a:p>
          <a:p>
            <a:r>
              <a:rPr lang="es-MX" dirty="0" smtClean="0"/>
              <a:t>Mínima producción de biomasa </a:t>
            </a:r>
          </a:p>
          <a:p>
            <a:endParaRPr lang="es-MX" dirty="0" smtClean="0"/>
          </a:p>
          <a:p>
            <a:r>
              <a:rPr lang="es-MX" dirty="0" smtClean="0"/>
              <a:t>TRS: 20 – 50 d</a:t>
            </a:r>
          </a:p>
          <a:p>
            <a:endParaRPr lang="es-MX" dirty="0"/>
          </a:p>
          <a:p>
            <a:r>
              <a:rPr lang="es-MX" dirty="0" smtClean="0"/>
              <a:t>SS efluente 50 -  200 mg/L  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6127263" y="6453336"/>
            <a:ext cx="2286000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00" dirty="0"/>
              <a:t>http://khia.belzona.com/es/view.aspx?id=5681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63" y="4617132"/>
            <a:ext cx="2448272" cy="18362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334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Tipos de reactores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95536" y="1916832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Digestor anaerobio convencional</a:t>
            </a:r>
          </a:p>
          <a:p>
            <a:endParaRPr lang="es-MX" sz="2400" dirty="0"/>
          </a:p>
          <a:p>
            <a:pPr algn="just"/>
            <a:r>
              <a:rPr lang="es-MX" sz="2400" dirty="0" smtClean="0"/>
              <a:t>Baja carga de sólidos </a:t>
            </a:r>
          </a:p>
          <a:p>
            <a:pPr algn="just"/>
            <a:r>
              <a:rPr lang="es-UY" altLang="es-SV" sz="2400" dirty="0" smtClean="0">
                <a:latin typeface="Verdana" pitchFamily="34" charset="0"/>
                <a:cs typeface="Times New Roman" pitchFamily="18" charset="0"/>
              </a:rPr>
              <a:t>0.6-1.6 kg SSV/m</a:t>
            </a:r>
            <a:r>
              <a:rPr lang="es-UY" altLang="es-SV" sz="2400" baseline="30000" dirty="0" smtClean="0">
                <a:latin typeface="Verdana" pitchFamily="34" charset="0"/>
                <a:cs typeface="Times New Roman" pitchFamily="18" charset="0"/>
              </a:rPr>
              <a:t>3</a:t>
            </a:r>
            <a:r>
              <a:rPr lang="es-UY" altLang="es-SV" sz="2400" baseline="0" dirty="0" smtClean="0">
                <a:latin typeface="Verdana" pitchFamily="34" charset="0"/>
                <a:cs typeface="Times New Roman" pitchFamily="18" charset="0"/>
              </a:rPr>
              <a:t> </a:t>
            </a:r>
            <a:r>
              <a:rPr lang="es-UY" altLang="es-SV" sz="2400" dirty="0" smtClean="0">
                <a:latin typeface="Verdana" pitchFamily="34" charset="0"/>
                <a:cs typeface="Times New Roman" pitchFamily="18" charset="0"/>
              </a:rPr>
              <a:t>d</a:t>
            </a:r>
            <a:endParaRPr lang="es-MX" sz="2400" dirty="0" smtClean="0"/>
          </a:p>
          <a:p>
            <a:endParaRPr lang="es-MX" sz="2400" dirty="0"/>
          </a:p>
        </p:txBody>
      </p:sp>
      <p:grpSp>
        <p:nvGrpSpPr>
          <p:cNvPr id="8" name="Group 81"/>
          <p:cNvGrpSpPr>
            <a:grpSpLocks/>
          </p:cNvGrpSpPr>
          <p:nvPr/>
        </p:nvGrpSpPr>
        <p:grpSpPr bwMode="auto">
          <a:xfrm>
            <a:off x="4418012" y="1685413"/>
            <a:ext cx="4575175" cy="5064125"/>
            <a:chOff x="72" y="1132"/>
            <a:chExt cx="2882" cy="3190"/>
          </a:xfrm>
        </p:grpSpPr>
        <p:sp>
          <p:nvSpPr>
            <p:cNvPr id="9" name="Rectangle 44"/>
            <p:cNvSpPr>
              <a:spLocks noChangeArrowheads="1"/>
            </p:cNvSpPr>
            <p:nvPr/>
          </p:nvSpPr>
          <p:spPr bwMode="auto">
            <a:xfrm>
              <a:off x="1920" y="1392"/>
              <a:ext cx="9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0" name="Rectangle 36"/>
            <p:cNvSpPr>
              <a:spLocks noChangeArrowheads="1"/>
            </p:cNvSpPr>
            <p:nvPr/>
          </p:nvSpPr>
          <p:spPr bwMode="auto">
            <a:xfrm>
              <a:off x="864" y="1680"/>
              <a:ext cx="1248" cy="17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1" name="AutoShape 37"/>
            <p:cNvSpPr>
              <a:spLocks noChangeArrowheads="1"/>
            </p:cNvSpPr>
            <p:nvPr/>
          </p:nvSpPr>
          <p:spPr bwMode="auto">
            <a:xfrm>
              <a:off x="864" y="3408"/>
              <a:ext cx="1248" cy="384"/>
            </a:xfrm>
            <a:custGeom>
              <a:avLst/>
              <a:gdLst>
                <a:gd name="T0" fmla="*/ 3 w 21600"/>
                <a:gd name="T1" fmla="*/ 0 h 21600"/>
                <a:gd name="T2" fmla="*/ 2 w 21600"/>
                <a:gd name="T3" fmla="*/ 0 h 21600"/>
                <a:gd name="T4" fmla="*/ 1 w 21600"/>
                <a:gd name="T5" fmla="*/ 0 h 21600"/>
                <a:gd name="T6" fmla="*/ 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888 w 21600"/>
                <a:gd name="T13" fmla="*/ 6863 h 21600"/>
                <a:gd name="T14" fmla="*/ 14712 w 21600"/>
                <a:gd name="T15" fmla="*/ 1473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177" y="21600"/>
                  </a:lnTo>
                  <a:lnTo>
                    <a:pt x="1142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2" name="Rectangle 38"/>
            <p:cNvSpPr>
              <a:spLocks noChangeArrowheads="1"/>
            </p:cNvSpPr>
            <p:nvPr/>
          </p:nvSpPr>
          <p:spPr bwMode="auto">
            <a:xfrm>
              <a:off x="1440" y="3792"/>
              <a:ext cx="96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3" name="Rectangle 39"/>
            <p:cNvSpPr>
              <a:spLocks noChangeArrowheads="1"/>
            </p:cNvSpPr>
            <p:nvPr/>
          </p:nvSpPr>
          <p:spPr bwMode="auto">
            <a:xfrm rot="-5400000">
              <a:off x="2136" y="1800"/>
              <a:ext cx="96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4" name="Rectangle 41"/>
            <p:cNvSpPr>
              <a:spLocks noChangeArrowheads="1"/>
            </p:cNvSpPr>
            <p:nvPr/>
          </p:nvSpPr>
          <p:spPr bwMode="auto">
            <a:xfrm rot="-5400000">
              <a:off x="2112" y="1992"/>
              <a:ext cx="96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5" name="Rectangle 42"/>
            <p:cNvSpPr>
              <a:spLocks noChangeArrowheads="1"/>
            </p:cNvSpPr>
            <p:nvPr/>
          </p:nvSpPr>
          <p:spPr bwMode="auto">
            <a:xfrm rot="-5400000">
              <a:off x="744" y="2376"/>
              <a:ext cx="96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6" name="AutoShape 43"/>
            <p:cNvSpPr>
              <a:spLocks noChangeArrowheads="1"/>
            </p:cNvSpPr>
            <p:nvPr/>
          </p:nvSpPr>
          <p:spPr bwMode="auto">
            <a:xfrm flipV="1">
              <a:off x="864" y="1488"/>
              <a:ext cx="1248" cy="192"/>
            </a:xfrm>
            <a:custGeom>
              <a:avLst/>
              <a:gdLst>
                <a:gd name="T0" fmla="*/ 4 w 21600"/>
                <a:gd name="T1" fmla="*/ 0 h 21600"/>
                <a:gd name="T2" fmla="*/ 2 w 21600"/>
                <a:gd name="T3" fmla="*/ 0 h 21600"/>
                <a:gd name="T4" fmla="*/ 0 w 21600"/>
                <a:gd name="T5" fmla="*/ 0 h 21600"/>
                <a:gd name="T6" fmla="*/ 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171 w 21600"/>
                <a:gd name="T13" fmla="*/ 4163 h 21600"/>
                <a:gd name="T14" fmla="*/ 17429 w 21600"/>
                <a:gd name="T15" fmla="*/ 1743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742" y="21600"/>
                  </a:lnTo>
                  <a:lnTo>
                    <a:pt x="1685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7" name="Line 45"/>
            <p:cNvSpPr>
              <a:spLocks noChangeShapeType="1"/>
            </p:cNvSpPr>
            <p:nvPr/>
          </p:nvSpPr>
          <p:spPr bwMode="auto">
            <a:xfrm>
              <a:off x="864" y="3408"/>
              <a:ext cx="1248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8" name="Line 46"/>
            <p:cNvSpPr>
              <a:spLocks noChangeShapeType="1"/>
            </p:cNvSpPr>
            <p:nvPr/>
          </p:nvSpPr>
          <p:spPr bwMode="auto">
            <a:xfrm>
              <a:off x="864" y="1680"/>
              <a:ext cx="1248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9" name="Line 47"/>
            <p:cNvSpPr>
              <a:spLocks noChangeShapeType="1"/>
            </p:cNvSpPr>
            <p:nvPr/>
          </p:nvSpPr>
          <p:spPr bwMode="auto">
            <a:xfrm>
              <a:off x="864" y="2400"/>
              <a:ext cx="0" cy="96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0" name="Line 48"/>
            <p:cNvSpPr>
              <a:spLocks noChangeShapeType="1"/>
            </p:cNvSpPr>
            <p:nvPr/>
          </p:nvSpPr>
          <p:spPr bwMode="auto">
            <a:xfrm>
              <a:off x="1440" y="379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1" name="Line 49"/>
            <p:cNvSpPr>
              <a:spLocks noChangeShapeType="1"/>
            </p:cNvSpPr>
            <p:nvPr/>
          </p:nvSpPr>
          <p:spPr bwMode="auto">
            <a:xfrm>
              <a:off x="2112" y="1824"/>
              <a:ext cx="0" cy="96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2" name="Line 50"/>
            <p:cNvSpPr>
              <a:spLocks noChangeShapeType="1"/>
            </p:cNvSpPr>
            <p:nvPr/>
          </p:nvSpPr>
          <p:spPr bwMode="auto">
            <a:xfrm>
              <a:off x="2112" y="2016"/>
              <a:ext cx="0" cy="96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3" name="Line 52"/>
            <p:cNvSpPr>
              <a:spLocks noChangeShapeType="1"/>
            </p:cNvSpPr>
            <p:nvPr/>
          </p:nvSpPr>
          <p:spPr bwMode="auto">
            <a:xfrm>
              <a:off x="1920" y="1536"/>
              <a:ext cx="96" cy="96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4" name="Freeform 61" descr="Diagonal hacia arriba clara"/>
            <p:cNvSpPr>
              <a:spLocks/>
            </p:cNvSpPr>
            <p:nvPr/>
          </p:nvSpPr>
          <p:spPr bwMode="auto">
            <a:xfrm>
              <a:off x="867" y="3168"/>
              <a:ext cx="1269" cy="620"/>
            </a:xfrm>
            <a:custGeom>
              <a:avLst/>
              <a:gdLst>
                <a:gd name="T0" fmla="*/ 6 w 1269"/>
                <a:gd name="T1" fmla="*/ 60 h 620"/>
                <a:gd name="T2" fmla="*/ 21 w 1269"/>
                <a:gd name="T3" fmla="*/ 228 h 620"/>
                <a:gd name="T4" fmla="*/ 585 w 1269"/>
                <a:gd name="T5" fmla="*/ 594 h 620"/>
                <a:gd name="T6" fmla="*/ 669 w 1269"/>
                <a:gd name="T7" fmla="*/ 600 h 620"/>
                <a:gd name="T8" fmla="*/ 1245 w 1269"/>
                <a:gd name="T9" fmla="*/ 216 h 620"/>
                <a:gd name="T10" fmla="*/ 1239 w 1269"/>
                <a:gd name="T11" fmla="*/ 42 h 620"/>
                <a:gd name="T12" fmla="*/ 1146 w 1269"/>
                <a:gd name="T13" fmla="*/ 60 h 620"/>
                <a:gd name="T14" fmla="*/ 1002 w 1269"/>
                <a:gd name="T15" fmla="*/ 48 h 620"/>
                <a:gd name="T16" fmla="*/ 846 w 1269"/>
                <a:gd name="T17" fmla="*/ 0 h 620"/>
                <a:gd name="T18" fmla="*/ 666 w 1269"/>
                <a:gd name="T19" fmla="*/ 12 h 620"/>
                <a:gd name="T20" fmla="*/ 594 w 1269"/>
                <a:gd name="T21" fmla="*/ 36 h 620"/>
                <a:gd name="T22" fmla="*/ 270 w 1269"/>
                <a:gd name="T23" fmla="*/ 24 h 620"/>
                <a:gd name="T24" fmla="*/ 6 w 1269"/>
                <a:gd name="T25" fmla="*/ 60 h 6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9" h="620">
                  <a:moveTo>
                    <a:pt x="6" y="60"/>
                  </a:moveTo>
                  <a:cubicBezTo>
                    <a:pt x="10" y="120"/>
                    <a:pt x="0" y="172"/>
                    <a:pt x="21" y="228"/>
                  </a:cubicBezTo>
                  <a:cubicBezTo>
                    <a:pt x="117" y="316"/>
                    <a:pt x="445" y="548"/>
                    <a:pt x="585" y="594"/>
                  </a:cubicBezTo>
                  <a:cubicBezTo>
                    <a:pt x="649" y="592"/>
                    <a:pt x="611" y="620"/>
                    <a:pt x="669" y="600"/>
                  </a:cubicBezTo>
                  <a:cubicBezTo>
                    <a:pt x="781" y="532"/>
                    <a:pt x="1181" y="294"/>
                    <a:pt x="1245" y="216"/>
                  </a:cubicBezTo>
                  <a:cubicBezTo>
                    <a:pt x="1241" y="172"/>
                    <a:pt x="1269" y="75"/>
                    <a:pt x="1239" y="42"/>
                  </a:cubicBezTo>
                  <a:cubicBezTo>
                    <a:pt x="1217" y="18"/>
                    <a:pt x="1178" y="60"/>
                    <a:pt x="1146" y="60"/>
                  </a:cubicBezTo>
                  <a:cubicBezTo>
                    <a:pt x="1098" y="60"/>
                    <a:pt x="1050" y="52"/>
                    <a:pt x="1002" y="48"/>
                  </a:cubicBezTo>
                  <a:cubicBezTo>
                    <a:pt x="949" y="30"/>
                    <a:pt x="899" y="13"/>
                    <a:pt x="846" y="0"/>
                  </a:cubicBezTo>
                  <a:cubicBezTo>
                    <a:pt x="786" y="4"/>
                    <a:pt x="726" y="3"/>
                    <a:pt x="666" y="12"/>
                  </a:cubicBezTo>
                  <a:cubicBezTo>
                    <a:pt x="641" y="16"/>
                    <a:pt x="619" y="33"/>
                    <a:pt x="594" y="36"/>
                  </a:cubicBezTo>
                  <a:cubicBezTo>
                    <a:pt x="528" y="38"/>
                    <a:pt x="368" y="20"/>
                    <a:pt x="270" y="24"/>
                  </a:cubicBezTo>
                  <a:lnTo>
                    <a:pt x="6" y="60"/>
                  </a:lnTo>
                  <a:close/>
                </a:path>
              </a:pathLst>
            </a:custGeom>
            <a:pattFill prst="ltUpDiag">
              <a:fgClr>
                <a:srgbClr val="FFCC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66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" name="Rectangle 56"/>
            <p:cNvSpPr>
              <a:spLocks noChangeArrowheads="1"/>
            </p:cNvSpPr>
            <p:nvPr/>
          </p:nvSpPr>
          <p:spPr bwMode="auto">
            <a:xfrm>
              <a:off x="1056" y="3272"/>
              <a:ext cx="864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400" b="1">
                  <a:latin typeface="Verdana" pitchFamily="34" charset="0"/>
                </a:rPr>
                <a:t>LODO DIGERIDO</a:t>
              </a:r>
            </a:p>
          </p:txBody>
        </p:sp>
        <p:sp>
          <p:nvSpPr>
            <p:cNvPr id="26" name="Rectangle 57"/>
            <p:cNvSpPr>
              <a:spLocks noChangeArrowheads="1"/>
            </p:cNvSpPr>
            <p:nvPr/>
          </p:nvSpPr>
          <p:spPr bwMode="auto">
            <a:xfrm>
              <a:off x="1056" y="2542"/>
              <a:ext cx="864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400" b="1" dirty="0">
                  <a:latin typeface="Verdana" pitchFamily="34" charset="0"/>
                </a:rPr>
                <a:t>LODO EN DIGESTION</a:t>
              </a:r>
            </a:p>
          </p:txBody>
        </p:sp>
        <p:sp>
          <p:nvSpPr>
            <p:cNvPr id="27" name="Rectangle 58"/>
            <p:cNvSpPr>
              <a:spLocks noChangeArrowheads="1"/>
            </p:cNvSpPr>
            <p:nvPr/>
          </p:nvSpPr>
          <p:spPr bwMode="auto">
            <a:xfrm>
              <a:off x="912" y="1968"/>
              <a:ext cx="115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400" b="1">
                  <a:latin typeface="Verdana" pitchFamily="34" charset="0"/>
                </a:rPr>
                <a:t>SOBRENADANTE</a:t>
              </a:r>
            </a:p>
          </p:txBody>
        </p:sp>
        <p:sp>
          <p:nvSpPr>
            <p:cNvPr id="28" name="Freeform 60" descr="Confeti grande"/>
            <p:cNvSpPr>
              <a:spLocks/>
            </p:cNvSpPr>
            <p:nvPr/>
          </p:nvSpPr>
          <p:spPr bwMode="auto">
            <a:xfrm>
              <a:off x="864" y="1632"/>
              <a:ext cx="1274" cy="225"/>
            </a:xfrm>
            <a:custGeom>
              <a:avLst/>
              <a:gdLst>
                <a:gd name="T0" fmla="*/ 2 w 1274"/>
                <a:gd name="T1" fmla="*/ 74 h 225"/>
                <a:gd name="T2" fmla="*/ 516 w 1274"/>
                <a:gd name="T3" fmla="*/ 73 h 225"/>
                <a:gd name="T4" fmla="*/ 840 w 1274"/>
                <a:gd name="T5" fmla="*/ 73 h 225"/>
                <a:gd name="T6" fmla="*/ 1106 w 1274"/>
                <a:gd name="T7" fmla="*/ 74 h 225"/>
                <a:gd name="T8" fmla="*/ 1250 w 1274"/>
                <a:gd name="T9" fmla="*/ 74 h 225"/>
                <a:gd name="T10" fmla="*/ 1224 w 1274"/>
                <a:gd name="T11" fmla="*/ 168 h 225"/>
                <a:gd name="T12" fmla="*/ 278 w 1274"/>
                <a:gd name="T13" fmla="*/ 210 h 225"/>
                <a:gd name="T14" fmla="*/ 134 w 1274"/>
                <a:gd name="T15" fmla="*/ 192 h 225"/>
                <a:gd name="T16" fmla="*/ 26 w 1274"/>
                <a:gd name="T17" fmla="*/ 182 h 225"/>
                <a:gd name="T18" fmla="*/ 2 w 1274"/>
                <a:gd name="T19" fmla="*/ 74 h 2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74" h="225">
                  <a:moveTo>
                    <a:pt x="2" y="74"/>
                  </a:moveTo>
                  <a:cubicBezTo>
                    <a:pt x="245" y="107"/>
                    <a:pt x="237" y="97"/>
                    <a:pt x="516" y="73"/>
                  </a:cubicBezTo>
                  <a:cubicBezTo>
                    <a:pt x="646" y="0"/>
                    <a:pt x="556" y="73"/>
                    <a:pt x="840" y="73"/>
                  </a:cubicBezTo>
                  <a:cubicBezTo>
                    <a:pt x="940" y="73"/>
                    <a:pt x="1006" y="83"/>
                    <a:pt x="1106" y="74"/>
                  </a:cubicBezTo>
                  <a:cubicBezTo>
                    <a:pt x="1157" y="35"/>
                    <a:pt x="1186" y="1"/>
                    <a:pt x="1250" y="74"/>
                  </a:cubicBezTo>
                  <a:cubicBezTo>
                    <a:pt x="1274" y="101"/>
                    <a:pt x="1251" y="166"/>
                    <a:pt x="1224" y="168"/>
                  </a:cubicBezTo>
                  <a:cubicBezTo>
                    <a:pt x="924" y="195"/>
                    <a:pt x="278" y="210"/>
                    <a:pt x="278" y="210"/>
                  </a:cubicBezTo>
                  <a:cubicBezTo>
                    <a:pt x="242" y="225"/>
                    <a:pt x="171" y="192"/>
                    <a:pt x="134" y="192"/>
                  </a:cubicBezTo>
                  <a:cubicBezTo>
                    <a:pt x="89" y="192"/>
                    <a:pt x="70" y="207"/>
                    <a:pt x="26" y="182"/>
                  </a:cubicBezTo>
                  <a:cubicBezTo>
                    <a:pt x="0" y="94"/>
                    <a:pt x="2" y="132"/>
                    <a:pt x="2" y="74"/>
                  </a:cubicBezTo>
                  <a:close/>
                </a:path>
              </a:pathLst>
            </a:custGeom>
            <a:pattFill prst="lgConfetti">
              <a:fgClr>
                <a:srgbClr val="FFCC00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66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9" name="Rectangle 59"/>
            <p:cNvSpPr>
              <a:spLocks noChangeArrowheads="1"/>
            </p:cNvSpPr>
            <p:nvPr/>
          </p:nvSpPr>
          <p:spPr bwMode="auto">
            <a:xfrm>
              <a:off x="1056" y="1632"/>
              <a:ext cx="86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400" b="1">
                  <a:latin typeface="Verdana" pitchFamily="34" charset="0"/>
                </a:rPr>
                <a:t>ESPUMA</a:t>
              </a:r>
            </a:p>
          </p:txBody>
        </p:sp>
        <p:sp>
          <p:nvSpPr>
            <p:cNvPr id="30" name="Line 62"/>
            <p:cNvSpPr>
              <a:spLocks noChangeShapeType="1"/>
            </p:cNvSpPr>
            <p:nvPr/>
          </p:nvSpPr>
          <p:spPr bwMode="auto">
            <a:xfrm flipV="1">
              <a:off x="96" y="2448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" name="Rectangle 63"/>
            <p:cNvSpPr>
              <a:spLocks noChangeArrowheads="1"/>
            </p:cNvSpPr>
            <p:nvPr/>
          </p:nvSpPr>
          <p:spPr bwMode="auto">
            <a:xfrm>
              <a:off x="72" y="2187"/>
              <a:ext cx="79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600" dirty="0" smtClean="0">
                  <a:latin typeface="Verdana" pitchFamily="34" charset="0"/>
                </a:rPr>
                <a:t>Influente</a:t>
              </a:r>
              <a:endParaRPr lang="es-UY" altLang="es-SV" sz="1600" dirty="0">
                <a:latin typeface="Verdana" pitchFamily="34" charset="0"/>
              </a:endParaRPr>
            </a:p>
          </p:txBody>
        </p:sp>
        <p:sp>
          <p:nvSpPr>
            <p:cNvPr id="32" name="Line 66"/>
            <p:cNvSpPr>
              <a:spLocks noChangeShapeType="1"/>
            </p:cNvSpPr>
            <p:nvPr/>
          </p:nvSpPr>
          <p:spPr bwMode="auto">
            <a:xfrm>
              <a:off x="2304" y="1872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3" name="Rectangle 67"/>
            <p:cNvSpPr>
              <a:spLocks noChangeArrowheads="1"/>
            </p:cNvSpPr>
            <p:nvPr/>
          </p:nvSpPr>
          <p:spPr bwMode="auto">
            <a:xfrm>
              <a:off x="2138" y="1861"/>
              <a:ext cx="816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600" dirty="0" smtClean="0">
                  <a:latin typeface="Verdana" pitchFamily="34" charset="0"/>
                </a:rPr>
                <a:t>Efluente</a:t>
              </a:r>
              <a:endParaRPr lang="es-UY" altLang="es-SV" sz="1600" dirty="0">
                <a:solidFill>
                  <a:srgbClr val="FFCC00"/>
                </a:solidFill>
                <a:latin typeface="Verdana" pitchFamily="34" charset="0"/>
              </a:endParaRPr>
            </a:p>
          </p:txBody>
        </p:sp>
        <p:sp>
          <p:nvSpPr>
            <p:cNvPr id="34" name="Rectangle 68"/>
            <p:cNvSpPr>
              <a:spLocks noChangeArrowheads="1"/>
            </p:cNvSpPr>
            <p:nvPr/>
          </p:nvSpPr>
          <p:spPr bwMode="auto">
            <a:xfrm>
              <a:off x="1824" y="3954"/>
              <a:ext cx="960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600" dirty="0" smtClean="0">
                  <a:latin typeface="Verdana" pitchFamily="34" charset="0"/>
                </a:rPr>
                <a:t>Lodo </a:t>
              </a:r>
              <a:r>
                <a:rPr lang="es-UY" altLang="es-SV" sz="1600" dirty="0">
                  <a:latin typeface="Verdana" pitchFamily="34" charset="0"/>
                </a:rPr>
                <a:t>digerido</a:t>
              </a:r>
            </a:p>
          </p:txBody>
        </p:sp>
        <p:sp>
          <p:nvSpPr>
            <p:cNvPr id="35" name="Line 69"/>
            <p:cNvSpPr>
              <a:spLocks noChangeShapeType="1"/>
            </p:cNvSpPr>
            <p:nvPr/>
          </p:nvSpPr>
          <p:spPr bwMode="auto">
            <a:xfrm>
              <a:off x="1488" y="412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6" name="Line 70"/>
            <p:cNvSpPr>
              <a:spLocks noChangeShapeType="1"/>
            </p:cNvSpPr>
            <p:nvPr/>
          </p:nvSpPr>
          <p:spPr bwMode="auto">
            <a:xfrm>
              <a:off x="1488" y="398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7" name="Line 71"/>
            <p:cNvSpPr>
              <a:spLocks noChangeShapeType="1"/>
            </p:cNvSpPr>
            <p:nvPr/>
          </p:nvSpPr>
          <p:spPr bwMode="auto">
            <a:xfrm>
              <a:off x="2304" y="206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8" name="Rectangle 72"/>
            <p:cNvSpPr>
              <a:spLocks noChangeArrowheads="1"/>
            </p:cNvSpPr>
            <p:nvPr/>
          </p:nvSpPr>
          <p:spPr bwMode="auto">
            <a:xfrm>
              <a:off x="1968" y="1132"/>
              <a:ext cx="38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600" dirty="0" smtClean="0">
                  <a:latin typeface="Verdana" pitchFamily="34" charset="0"/>
                </a:rPr>
                <a:t>Gas</a:t>
              </a:r>
              <a:endParaRPr lang="es-UY" altLang="es-SV" sz="1600" dirty="0">
                <a:latin typeface="Verdana" pitchFamily="34" charset="0"/>
              </a:endParaRPr>
            </a:p>
          </p:txBody>
        </p:sp>
        <p:sp>
          <p:nvSpPr>
            <p:cNvPr id="39" name="Line 73"/>
            <p:cNvSpPr>
              <a:spLocks noChangeShapeType="1"/>
            </p:cNvSpPr>
            <p:nvPr/>
          </p:nvSpPr>
          <p:spPr bwMode="auto">
            <a:xfrm rot="-5400000">
              <a:off x="1872" y="129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0" name="Line 78"/>
            <p:cNvSpPr>
              <a:spLocks noChangeShapeType="1"/>
            </p:cNvSpPr>
            <p:nvPr/>
          </p:nvSpPr>
          <p:spPr bwMode="auto">
            <a:xfrm>
              <a:off x="864" y="1824"/>
              <a:ext cx="1248" cy="0"/>
            </a:xfrm>
            <a:prstGeom prst="line">
              <a:avLst/>
            </a:prstGeom>
            <a:noFill/>
            <a:ln w="952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" name="Line 79"/>
            <p:cNvSpPr>
              <a:spLocks noChangeShapeType="1"/>
            </p:cNvSpPr>
            <p:nvPr/>
          </p:nvSpPr>
          <p:spPr bwMode="auto">
            <a:xfrm>
              <a:off x="1344" y="1872"/>
              <a:ext cx="288" cy="0"/>
            </a:xfrm>
            <a:prstGeom prst="line">
              <a:avLst/>
            </a:prstGeom>
            <a:noFill/>
            <a:ln w="952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2" name="Line 80"/>
            <p:cNvSpPr>
              <a:spLocks noChangeShapeType="1"/>
            </p:cNvSpPr>
            <p:nvPr/>
          </p:nvSpPr>
          <p:spPr bwMode="auto">
            <a:xfrm>
              <a:off x="1392" y="1920"/>
              <a:ext cx="144" cy="0"/>
            </a:xfrm>
            <a:prstGeom prst="line">
              <a:avLst/>
            </a:prstGeom>
            <a:noFill/>
            <a:ln w="952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3" name="2 CuadroTexto"/>
          <p:cNvSpPr txBox="1"/>
          <p:nvPr/>
        </p:nvSpPr>
        <p:spPr>
          <a:xfrm>
            <a:off x="107504" y="6534094"/>
            <a:ext cx="145797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500" dirty="0" smtClean="0"/>
              <a:t>Fuente: Campos, 1990 </a:t>
            </a:r>
            <a:endParaRPr lang="en-US" sz="500" dirty="0"/>
          </a:p>
        </p:txBody>
      </p:sp>
    </p:spTree>
    <p:extLst>
      <p:ext uri="{BB962C8B-B14F-4D97-AF65-F5344CB8AC3E}">
        <p14:creationId xmlns:p14="http://schemas.microsoft.com/office/powerpoint/2010/main" val="281301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reactores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Digestor anaerobio de crecimiento </a:t>
            </a:r>
          </a:p>
          <a:p>
            <a:pPr marL="114300" indent="0">
              <a:buNone/>
            </a:pPr>
            <a:r>
              <a:rPr lang="es-MX" dirty="0"/>
              <a:t> </a:t>
            </a:r>
            <a:r>
              <a:rPr lang="es-MX" dirty="0" smtClean="0"/>
              <a:t>  suspendido mezcla completa </a:t>
            </a:r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r>
              <a:rPr lang="es-MX" dirty="0" smtClean="0"/>
              <a:t>Carga de sólidos </a:t>
            </a:r>
          </a:p>
          <a:p>
            <a:pPr marL="114300" indent="0">
              <a:buNone/>
            </a:pPr>
            <a:r>
              <a:rPr lang="es-MX" dirty="0" smtClean="0"/>
              <a:t>1.6 – 3.2 Kg SSV/m</a:t>
            </a:r>
            <a:r>
              <a:rPr lang="es-MX" baseline="30000" dirty="0" smtClean="0"/>
              <a:t>3</a:t>
            </a:r>
            <a:r>
              <a:rPr lang="es-MX" dirty="0" smtClean="0"/>
              <a:t> d</a:t>
            </a:r>
          </a:p>
          <a:p>
            <a:r>
              <a:rPr lang="es-MX" dirty="0" smtClean="0"/>
              <a:t> </a:t>
            </a:r>
            <a:endParaRPr lang="es-MX" dirty="0"/>
          </a:p>
        </p:txBody>
      </p:sp>
      <p:grpSp>
        <p:nvGrpSpPr>
          <p:cNvPr id="8" name="Group 73"/>
          <p:cNvGrpSpPr>
            <a:grpSpLocks/>
          </p:cNvGrpSpPr>
          <p:nvPr/>
        </p:nvGrpSpPr>
        <p:grpSpPr bwMode="auto">
          <a:xfrm>
            <a:off x="4572000" y="1735137"/>
            <a:ext cx="4367213" cy="5064125"/>
            <a:chOff x="33" y="1132"/>
            <a:chExt cx="2751" cy="3190"/>
          </a:xfrm>
        </p:grpSpPr>
        <p:sp>
          <p:nvSpPr>
            <p:cNvPr id="9" name="Rectangle 23"/>
            <p:cNvSpPr>
              <a:spLocks noChangeArrowheads="1"/>
            </p:cNvSpPr>
            <p:nvPr/>
          </p:nvSpPr>
          <p:spPr bwMode="auto">
            <a:xfrm>
              <a:off x="1920" y="1392"/>
              <a:ext cx="9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0" name="Rectangle 24"/>
            <p:cNvSpPr>
              <a:spLocks noChangeArrowheads="1"/>
            </p:cNvSpPr>
            <p:nvPr/>
          </p:nvSpPr>
          <p:spPr bwMode="auto">
            <a:xfrm>
              <a:off x="864" y="1680"/>
              <a:ext cx="1248" cy="17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1" name="AutoShape 25"/>
            <p:cNvSpPr>
              <a:spLocks noChangeArrowheads="1"/>
            </p:cNvSpPr>
            <p:nvPr/>
          </p:nvSpPr>
          <p:spPr bwMode="auto">
            <a:xfrm>
              <a:off x="864" y="3408"/>
              <a:ext cx="1248" cy="384"/>
            </a:xfrm>
            <a:custGeom>
              <a:avLst/>
              <a:gdLst>
                <a:gd name="T0" fmla="*/ 3 w 21600"/>
                <a:gd name="T1" fmla="*/ 0 h 21600"/>
                <a:gd name="T2" fmla="*/ 2 w 21600"/>
                <a:gd name="T3" fmla="*/ 0 h 21600"/>
                <a:gd name="T4" fmla="*/ 1 w 21600"/>
                <a:gd name="T5" fmla="*/ 0 h 21600"/>
                <a:gd name="T6" fmla="*/ 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888 w 21600"/>
                <a:gd name="T13" fmla="*/ 6863 h 21600"/>
                <a:gd name="T14" fmla="*/ 14712 w 21600"/>
                <a:gd name="T15" fmla="*/ 1473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177" y="21600"/>
                  </a:lnTo>
                  <a:lnTo>
                    <a:pt x="1142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2" name="Rectangle 26"/>
            <p:cNvSpPr>
              <a:spLocks noChangeArrowheads="1"/>
            </p:cNvSpPr>
            <p:nvPr/>
          </p:nvSpPr>
          <p:spPr bwMode="auto">
            <a:xfrm>
              <a:off x="1440" y="3792"/>
              <a:ext cx="96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3" name="Rectangle 29"/>
            <p:cNvSpPr>
              <a:spLocks noChangeArrowheads="1"/>
            </p:cNvSpPr>
            <p:nvPr/>
          </p:nvSpPr>
          <p:spPr bwMode="auto">
            <a:xfrm rot="-5400000">
              <a:off x="744" y="2376"/>
              <a:ext cx="96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4" name="AutoShape 30"/>
            <p:cNvSpPr>
              <a:spLocks noChangeArrowheads="1"/>
            </p:cNvSpPr>
            <p:nvPr/>
          </p:nvSpPr>
          <p:spPr bwMode="auto">
            <a:xfrm flipV="1">
              <a:off x="864" y="1488"/>
              <a:ext cx="1248" cy="192"/>
            </a:xfrm>
            <a:custGeom>
              <a:avLst/>
              <a:gdLst>
                <a:gd name="T0" fmla="*/ 4 w 21600"/>
                <a:gd name="T1" fmla="*/ 0 h 21600"/>
                <a:gd name="T2" fmla="*/ 2 w 21600"/>
                <a:gd name="T3" fmla="*/ 0 h 21600"/>
                <a:gd name="T4" fmla="*/ 0 w 21600"/>
                <a:gd name="T5" fmla="*/ 0 h 21600"/>
                <a:gd name="T6" fmla="*/ 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171 w 21600"/>
                <a:gd name="T13" fmla="*/ 4163 h 21600"/>
                <a:gd name="T14" fmla="*/ 17429 w 21600"/>
                <a:gd name="T15" fmla="*/ 1743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742" y="21600"/>
                  </a:lnTo>
                  <a:lnTo>
                    <a:pt x="1685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5" name="Line 31"/>
            <p:cNvSpPr>
              <a:spLocks noChangeShapeType="1"/>
            </p:cNvSpPr>
            <p:nvPr/>
          </p:nvSpPr>
          <p:spPr bwMode="auto">
            <a:xfrm>
              <a:off x="864" y="3408"/>
              <a:ext cx="1248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" name="Line 32"/>
            <p:cNvSpPr>
              <a:spLocks noChangeShapeType="1"/>
            </p:cNvSpPr>
            <p:nvPr/>
          </p:nvSpPr>
          <p:spPr bwMode="auto">
            <a:xfrm>
              <a:off x="864" y="1680"/>
              <a:ext cx="1248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" name="Line 33"/>
            <p:cNvSpPr>
              <a:spLocks noChangeShapeType="1"/>
            </p:cNvSpPr>
            <p:nvPr/>
          </p:nvSpPr>
          <p:spPr bwMode="auto">
            <a:xfrm>
              <a:off x="864" y="2400"/>
              <a:ext cx="0" cy="96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8" name="Line 34"/>
            <p:cNvSpPr>
              <a:spLocks noChangeShapeType="1"/>
            </p:cNvSpPr>
            <p:nvPr/>
          </p:nvSpPr>
          <p:spPr bwMode="auto">
            <a:xfrm>
              <a:off x="1440" y="3792"/>
              <a:ext cx="96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9" name="Line 37"/>
            <p:cNvSpPr>
              <a:spLocks noChangeShapeType="1"/>
            </p:cNvSpPr>
            <p:nvPr/>
          </p:nvSpPr>
          <p:spPr bwMode="auto">
            <a:xfrm>
              <a:off x="1920" y="1536"/>
              <a:ext cx="96" cy="96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0" name="Freeform 38" descr="Diagonal hacia arriba clara"/>
            <p:cNvSpPr>
              <a:spLocks/>
            </p:cNvSpPr>
            <p:nvPr/>
          </p:nvSpPr>
          <p:spPr bwMode="auto">
            <a:xfrm>
              <a:off x="867" y="3216"/>
              <a:ext cx="1269" cy="572"/>
            </a:xfrm>
            <a:custGeom>
              <a:avLst/>
              <a:gdLst>
                <a:gd name="T0" fmla="*/ 6 w 1269"/>
                <a:gd name="T1" fmla="*/ 47 h 620"/>
                <a:gd name="T2" fmla="*/ 21 w 1269"/>
                <a:gd name="T3" fmla="*/ 179 h 620"/>
                <a:gd name="T4" fmla="*/ 585 w 1269"/>
                <a:gd name="T5" fmla="*/ 467 h 620"/>
                <a:gd name="T6" fmla="*/ 669 w 1269"/>
                <a:gd name="T7" fmla="*/ 471 h 620"/>
                <a:gd name="T8" fmla="*/ 1245 w 1269"/>
                <a:gd name="T9" fmla="*/ 170 h 620"/>
                <a:gd name="T10" fmla="*/ 1239 w 1269"/>
                <a:gd name="T11" fmla="*/ 33 h 620"/>
                <a:gd name="T12" fmla="*/ 1146 w 1269"/>
                <a:gd name="T13" fmla="*/ 47 h 620"/>
                <a:gd name="T14" fmla="*/ 1002 w 1269"/>
                <a:gd name="T15" fmla="*/ 38 h 620"/>
                <a:gd name="T16" fmla="*/ 846 w 1269"/>
                <a:gd name="T17" fmla="*/ 0 h 620"/>
                <a:gd name="T18" fmla="*/ 666 w 1269"/>
                <a:gd name="T19" fmla="*/ 9 h 620"/>
                <a:gd name="T20" fmla="*/ 594 w 1269"/>
                <a:gd name="T21" fmla="*/ 28 h 620"/>
                <a:gd name="T22" fmla="*/ 270 w 1269"/>
                <a:gd name="T23" fmla="*/ 18 h 620"/>
                <a:gd name="T24" fmla="*/ 6 w 1269"/>
                <a:gd name="T25" fmla="*/ 47 h 6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9" h="620">
                  <a:moveTo>
                    <a:pt x="6" y="60"/>
                  </a:moveTo>
                  <a:cubicBezTo>
                    <a:pt x="10" y="120"/>
                    <a:pt x="0" y="172"/>
                    <a:pt x="21" y="228"/>
                  </a:cubicBezTo>
                  <a:cubicBezTo>
                    <a:pt x="117" y="316"/>
                    <a:pt x="445" y="548"/>
                    <a:pt x="585" y="594"/>
                  </a:cubicBezTo>
                  <a:cubicBezTo>
                    <a:pt x="649" y="592"/>
                    <a:pt x="611" y="620"/>
                    <a:pt x="669" y="600"/>
                  </a:cubicBezTo>
                  <a:cubicBezTo>
                    <a:pt x="781" y="532"/>
                    <a:pt x="1181" y="294"/>
                    <a:pt x="1245" y="216"/>
                  </a:cubicBezTo>
                  <a:cubicBezTo>
                    <a:pt x="1241" y="172"/>
                    <a:pt x="1269" y="75"/>
                    <a:pt x="1239" y="42"/>
                  </a:cubicBezTo>
                  <a:cubicBezTo>
                    <a:pt x="1217" y="18"/>
                    <a:pt x="1178" y="60"/>
                    <a:pt x="1146" y="60"/>
                  </a:cubicBezTo>
                  <a:cubicBezTo>
                    <a:pt x="1098" y="60"/>
                    <a:pt x="1050" y="52"/>
                    <a:pt x="1002" y="48"/>
                  </a:cubicBezTo>
                  <a:cubicBezTo>
                    <a:pt x="949" y="30"/>
                    <a:pt x="899" y="13"/>
                    <a:pt x="846" y="0"/>
                  </a:cubicBezTo>
                  <a:cubicBezTo>
                    <a:pt x="786" y="4"/>
                    <a:pt x="726" y="3"/>
                    <a:pt x="666" y="12"/>
                  </a:cubicBezTo>
                  <a:cubicBezTo>
                    <a:pt x="641" y="16"/>
                    <a:pt x="619" y="33"/>
                    <a:pt x="594" y="36"/>
                  </a:cubicBezTo>
                  <a:cubicBezTo>
                    <a:pt x="528" y="38"/>
                    <a:pt x="368" y="20"/>
                    <a:pt x="270" y="24"/>
                  </a:cubicBezTo>
                  <a:lnTo>
                    <a:pt x="6" y="60"/>
                  </a:lnTo>
                  <a:close/>
                </a:path>
              </a:pathLst>
            </a:custGeom>
            <a:pattFill prst="ltUpDiag">
              <a:fgClr>
                <a:srgbClr val="FFCC0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1" name="Rectangle 39"/>
            <p:cNvSpPr>
              <a:spLocks noChangeArrowheads="1"/>
            </p:cNvSpPr>
            <p:nvPr/>
          </p:nvSpPr>
          <p:spPr bwMode="auto">
            <a:xfrm>
              <a:off x="1056" y="3272"/>
              <a:ext cx="864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400" b="1">
                  <a:latin typeface="Verdana" pitchFamily="34" charset="0"/>
                </a:rPr>
                <a:t>LODO DIGERIDO</a:t>
              </a:r>
            </a:p>
          </p:txBody>
        </p:sp>
        <p:sp>
          <p:nvSpPr>
            <p:cNvPr id="22" name="Rectangle 40"/>
            <p:cNvSpPr>
              <a:spLocks noChangeArrowheads="1"/>
            </p:cNvSpPr>
            <p:nvPr/>
          </p:nvSpPr>
          <p:spPr bwMode="auto">
            <a:xfrm>
              <a:off x="1056" y="2302"/>
              <a:ext cx="864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400" b="1">
                  <a:latin typeface="Verdana" pitchFamily="34" charset="0"/>
                </a:rPr>
                <a:t>LODO EN DIGESTION</a:t>
              </a:r>
            </a:p>
          </p:txBody>
        </p:sp>
        <p:sp>
          <p:nvSpPr>
            <p:cNvPr id="23" name="Line 44"/>
            <p:cNvSpPr>
              <a:spLocks noChangeShapeType="1"/>
            </p:cNvSpPr>
            <p:nvPr/>
          </p:nvSpPr>
          <p:spPr bwMode="auto">
            <a:xfrm flipV="1">
              <a:off x="96" y="2448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4" name="Rectangle 45"/>
            <p:cNvSpPr>
              <a:spLocks noChangeArrowheads="1"/>
            </p:cNvSpPr>
            <p:nvPr/>
          </p:nvSpPr>
          <p:spPr bwMode="auto">
            <a:xfrm>
              <a:off x="33" y="2187"/>
              <a:ext cx="67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600" dirty="0">
                  <a:latin typeface="Verdana" pitchFamily="34" charset="0"/>
                </a:rPr>
                <a:t>E</a:t>
              </a:r>
              <a:r>
                <a:rPr lang="es-UY" altLang="es-SV" sz="1600" dirty="0" smtClean="0">
                  <a:latin typeface="Verdana" pitchFamily="34" charset="0"/>
                </a:rPr>
                <a:t>fluente</a:t>
              </a:r>
              <a:endParaRPr lang="es-UY" altLang="es-SV" sz="1600" dirty="0">
                <a:latin typeface="Verdana" pitchFamily="34" charset="0"/>
              </a:endParaRPr>
            </a:p>
          </p:txBody>
        </p:sp>
        <p:sp>
          <p:nvSpPr>
            <p:cNvPr id="25" name="Rectangle 48"/>
            <p:cNvSpPr>
              <a:spLocks noChangeArrowheads="1"/>
            </p:cNvSpPr>
            <p:nvPr/>
          </p:nvSpPr>
          <p:spPr bwMode="auto">
            <a:xfrm>
              <a:off x="1824" y="3954"/>
              <a:ext cx="960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600" dirty="0" smtClean="0">
                  <a:latin typeface="Verdana" pitchFamily="34" charset="0"/>
                </a:rPr>
                <a:t>Lodo </a:t>
              </a:r>
              <a:r>
                <a:rPr lang="es-UY" altLang="es-SV" sz="1600" dirty="0">
                  <a:latin typeface="Verdana" pitchFamily="34" charset="0"/>
                </a:rPr>
                <a:t>digerido</a:t>
              </a:r>
            </a:p>
          </p:txBody>
        </p:sp>
        <p:sp>
          <p:nvSpPr>
            <p:cNvPr id="26" name="Line 49"/>
            <p:cNvSpPr>
              <a:spLocks noChangeShapeType="1"/>
            </p:cNvSpPr>
            <p:nvPr/>
          </p:nvSpPr>
          <p:spPr bwMode="auto">
            <a:xfrm>
              <a:off x="1488" y="412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" name="Line 50"/>
            <p:cNvSpPr>
              <a:spLocks noChangeShapeType="1"/>
            </p:cNvSpPr>
            <p:nvPr/>
          </p:nvSpPr>
          <p:spPr bwMode="auto">
            <a:xfrm>
              <a:off x="1488" y="398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8" name="Rectangle 52"/>
            <p:cNvSpPr>
              <a:spLocks noChangeArrowheads="1"/>
            </p:cNvSpPr>
            <p:nvPr/>
          </p:nvSpPr>
          <p:spPr bwMode="auto">
            <a:xfrm>
              <a:off x="1968" y="1132"/>
              <a:ext cx="38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600" dirty="0" smtClean="0">
                  <a:latin typeface="Verdana" pitchFamily="34" charset="0"/>
                </a:rPr>
                <a:t>Gas</a:t>
              </a:r>
              <a:endParaRPr lang="es-UY" altLang="es-SV" sz="1600" dirty="0">
                <a:latin typeface="Verdana" pitchFamily="34" charset="0"/>
              </a:endParaRPr>
            </a:p>
          </p:txBody>
        </p:sp>
        <p:sp>
          <p:nvSpPr>
            <p:cNvPr id="29" name="Line 53"/>
            <p:cNvSpPr>
              <a:spLocks noChangeShapeType="1"/>
            </p:cNvSpPr>
            <p:nvPr/>
          </p:nvSpPr>
          <p:spPr bwMode="auto">
            <a:xfrm rot="-5400000">
              <a:off x="1872" y="129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0" name="Line 55"/>
            <p:cNvSpPr>
              <a:spLocks noChangeShapeType="1"/>
            </p:cNvSpPr>
            <p:nvPr/>
          </p:nvSpPr>
          <p:spPr bwMode="auto">
            <a:xfrm>
              <a:off x="864" y="1776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1" name="Line 56"/>
            <p:cNvSpPr>
              <a:spLocks noChangeShapeType="1"/>
            </p:cNvSpPr>
            <p:nvPr/>
          </p:nvSpPr>
          <p:spPr bwMode="auto">
            <a:xfrm>
              <a:off x="1728" y="1824"/>
              <a:ext cx="240" cy="0"/>
            </a:xfrm>
            <a:prstGeom prst="line">
              <a:avLst/>
            </a:prstGeom>
            <a:noFill/>
            <a:ln w="952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2" name="Line 57"/>
            <p:cNvSpPr>
              <a:spLocks noChangeShapeType="1"/>
            </p:cNvSpPr>
            <p:nvPr/>
          </p:nvSpPr>
          <p:spPr bwMode="auto">
            <a:xfrm>
              <a:off x="1824" y="1872"/>
              <a:ext cx="96" cy="0"/>
            </a:xfrm>
            <a:prstGeom prst="line">
              <a:avLst/>
            </a:prstGeom>
            <a:noFill/>
            <a:ln w="952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3" name="Rectangle 58" descr="Vertical clara"/>
            <p:cNvSpPr>
              <a:spLocks noChangeArrowheads="1"/>
            </p:cNvSpPr>
            <p:nvPr/>
          </p:nvSpPr>
          <p:spPr bwMode="auto">
            <a:xfrm>
              <a:off x="1392" y="1392"/>
              <a:ext cx="192" cy="192"/>
            </a:xfrm>
            <a:prstGeom prst="rect">
              <a:avLst/>
            </a:prstGeom>
            <a:pattFill prst="ltVert">
              <a:fgClr>
                <a:schemeClr val="tx1"/>
              </a:fgClr>
              <a:bgClr>
                <a:srgbClr val="FF66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34" name="Line 59"/>
            <p:cNvSpPr>
              <a:spLocks noChangeShapeType="1"/>
            </p:cNvSpPr>
            <p:nvPr/>
          </p:nvSpPr>
          <p:spPr bwMode="auto">
            <a:xfrm>
              <a:off x="1488" y="1584"/>
              <a:ext cx="0" cy="115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5" name="Oval 61"/>
            <p:cNvSpPr>
              <a:spLocks noChangeArrowheads="1"/>
            </p:cNvSpPr>
            <p:nvPr/>
          </p:nvSpPr>
          <p:spPr bwMode="auto">
            <a:xfrm>
              <a:off x="1104" y="2688"/>
              <a:ext cx="384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36" name="Oval 62"/>
            <p:cNvSpPr>
              <a:spLocks noChangeArrowheads="1"/>
            </p:cNvSpPr>
            <p:nvPr/>
          </p:nvSpPr>
          <p:spPr bwMode="auto">
            <a:xfrm>
              <a:off x="1488" y="2688"/>
              <a:ext cx="384" cy="96"/>
            </a:xfrm>
            <a:prstGeom prst="ellipse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37" name="Rectangle 63"/>
            <p:cNvSpPr>
              <a:spLocks noChangeArrowheads="1"/>
            </p:cNvSpPr>
            <p:nvPr/>
          </p:nvSpPr>
          <p:spPr bwMode="auto">
            <a:xfrm rot="5400000" flipH="1">
              <a:off x="744" y="2856"/>
              <a:ext cx="96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38" name="Rectangle 64"/>
            <p:cNvSpPr>
              <a:spLocks noChangeArrowheads="1"/>
            </p:cNvSpPr>
            <p:nvPr/>
          </p:nvSpPr>
          <p:spPr bwMode="auto">
            <a:xfrm rot="5400000" flipH="1">
              <a:off x="744" y="3048"/>
              <a:ext cx="96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39" name="Line 65"/>
            <p:cNvSpPr>
              <a:spLocks noChangeShapeType="1"/>
            </p:cNvSpPr>
            <p:nvPr/>
          </p:nvSpPr>
          <p:spPr bwMode="auto">
            <a:xfrm flipH="1">
              <a:off x="864" y="2880"/>
              <a:ext cx="0" cy="96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0" name="Line 66"/>
            <p:cNvSpPr>
              <a:spLocks noChangeShapeType="1"/>
            </p:cNvSpPr>
            <p:nvPr/>
          </p:nvSpPr>
          <p:spPr bwMode="auto">
            <a:xfrm flipH="1">
              <a:off x="864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" name="Line 70"/>
            <p:cNvSpPr>
              <a:spLocks noChangeShapeType="1"/>
            </p:cNvSpPr>
            <p:nvPr/>
          </p:nvSpPr>
          <p:spPr bwMode="auto">
            <a:xfrm>
              <a:off x="432" y="292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2" name="Freeform 71"/>
            <p:cNvSpPr>
              <a:spLocks/>
            </p:cNvSpPr>
            <p:nvPr/>
          </p:nvSpPr>
          <p:spPr bwMode="auto">
            <a:xfrm flipH="1">
              <a:off x="336" y="2928"/>
              <a:ext cx="96" cy="192"/>
            </a:xfrm>
            <a:custGeom>
              <a:avLst/>
              <a:gdLst>
                <a:gd name="T0" fmla="*/ 0 w 240"/>
                <a:gd name="T1" fmla="*/ 0 h 576"/>
                <a:gd name="T2" fmla="*/ 15 w 240"/>
                <a:gd name="T3" fmla="*/ 4 h 576"/>
                <a:gd name="T4" fmla="*/ 0 w 240"/>
                <a:gd name="T5" fmla="*/ 7 h 576"/>
                <a:gd name="T6" fmla="*/ 15 w 240"/>
                <a:gd name="T7" fmla="*/ 11 h 576"/>
                <a:gd name="T8" fmla="*/ 0 w 240"/>
                <a:gd name="T9" fmla="*/ 14 h 576"/>
                <a:gd name="T10" fmla="*/ 15 w 240"/>
                <a:gd name="T11" fmla="*/ 18 h 576"/>
                <a:gd name="T12" fmla="*/ 0 w 240"/>
                <a:gd name="T13" fmla="*/ 21 h 5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0" h="576">
                  <a:moveTo>
                    <a:pt x="0" y="0"/>
                  </a:moveTo>
                  <a:cubicBezTo>
                    <a:pt x="120" y="32"/>
                    <a:pt x="240" y="64"/>
                    <a:pt x="240" y="96"/>
                  </a:cubicBezTo>
                  <a:cubicBezTo>
                    <a:pt x="240" y="128"/>
                    <a:pt x="0" y="160"/>
                    <a:pt x="0" y="192"/>
                  </a:cubicBezTo>
                  <a:cubicBezTo>
                    <a:pt x="0" y="224"/>
                    <a:pt x="240" y="256"/>
                    <a:pt x="240" y="288"/>
                  </a:cubicBezTo>
                  <a:cubicBezTo>
                    <a:pt x="240" y="320"/>
                    <a:pt x="0" y="352"/>
                    <a:pt x="0" y="384"/>
                  </a:cubicBezTo>
                  <a:cubicBezTo>
                    <a:pt x="0" y="416"/>
                    <a:pt x="240" y="448"/>
                    <a:pt x="240" y="480"/>
                  </a:cubicBezTo>
                  <a:cubicBezTo>
                    <a:pt x="240" y="512"/>
                    <a:pt x="120" y="544"/>
                    <a:pt x="0" y="57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3" name="Line 72"/>
            <p:cNvSpPr>
              <a:spLocks noChangeShapeType="1"/>
            </p:cNvSpPr>
            <p:nvPr/>
          </p:nvSpPr>
          <p:spPr bwMode="auto">
            <a:xfrm flipH="1">
              <a:off x="432" y="3120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" name="3 CuadroTexto"/>
          <p:cNvSpPr txBox="1"/>
          <p:nvPr/>
        </p:nvSpPr>
        <p:spPr>
          <a:xfrm>
            <a:off x="6415630" y="6574161"/>
            <a:ext cx="144016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500" dirty="0" smtClean="0"/>
              <a:t>Fuente: J. Campos 1990</a:t>
            </a:r>
            <a:endParaRPr lang="en-US" sz="500" dirty="0"/>
          </a:p>
        </p:txBody>
      </p:sp>
    </p:spTree>
    <p:extLst>
      <p:ext uri="{BB962C8B-B14F-4D97-AF65-F5344CB8AC3E}">
        <p14:creationId xmlns:p14="http://schemas.microsoft.com/office/powerpoint/2010/main" val="334380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reactores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Proceso de lecho fijo</a:t>
            </a:r>
          </a:p>
          <a:p>
            <a:endParaRPr lang="es-MX" dirty="0"/>
          </a:p>
        </p:txBody>
      </p:sp>
      <p:grpSp>
        <p:nvGrpSpPr>
          <p:cNvPr id="5" name="Group 56"/>
          <p:cNvGrpSpPr>
            <a:grpSpLocks/>
          </p:cNvGrpSpPr>
          <p:nvPr/>
        </p:nvGrpSpPr>
        <p:grpSpPr bwMode="auto">
          <a:xfrm>
            <a:off x="3711390" y="2144663"/>
            <a:ext cx="5021263" cy="4192588"/>
            <a:chOff x="53" y="1631"/>
            <a:chExt cx="3163" cy="2641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1008" y="2064"/>
              <a:ext cx="1248" cy="15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7" name="Rectangle 45" descr="Diagonal hacia arriba clara"/>
            <p:cNvSpPr>
              <a:spLocks noChangeArrowheads="1"/>
            </p:cNvSpPr>
            <p:nvPr/>
          </p:nvSpPr>
          <p:spPr bwMode="auto">
            <a:xfrm>
              <a:off x="1008" y="2880"/>
              <a:ext cx="1248" cy="528"/>
            </a:xfrm>
            <a:prstGeom prst="rect">
              <a:avLst/>
            </a:prstGeom>
            <a:pattFill prst="ltUpDiag">
              <a:fgClr>
                <a:srgbClr val="FFCC00"/>
              </a:fgClr>
              <a:bgClr>
                <a:srgbClr val="FFFFFF"/>
              </a:bgClr>
            </a:patt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1584" y="1847"/>
              <a:ext cx="96" cy="2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auto">
            <a:xfrm>
              <a:off x="1008" y="3655"/>
              <a:ext cx="1248" cy="348"/>
            </a:xfrm>
            <a:custGeom>
              <a:avLst/>
              <a:gdLst>
                <a:gd name="T0" fmla="*/ 3 w 21600"/>
                <a:gd name="T1" fmla="*/ 0 h 21600"/>
                <a:gd name="T2" fmla="*/ 2 w 21600"/>
                <a:gd name="T3" fmla="*/ 0 h 21600"/>
                <a:gd name="T4" fmla="*/ 1 w 21600"/>
                <a:gd name="T5" fmla="*/ 0 h 21600"/>
                <a:gd name="T6" fmla="*/ 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888 w 21600"/>
                <a:gd name="T13" fmla="*/ 6890 h 21600"/>
                <a:gd name="T14" fmla="*/ 14712 w 21600"/>
                <a:gd name="T15" fmla="*/ 1471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177" y="21600"/>
                  </a:lnTo>
                  <a:lnTo>
                    <a:pt x="1142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1584" y="4003"/>
              <a:ext cx="96" cy="7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 rot="-5400000">
              <a:off x="2284" y="2365"/>
              <a:ext cx="87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2" name="Rectangle 14"/>
            <p:cNvSpPr>
              <a:spLocks noChangeArrowheads="1"/>
            </p:cNvSpPr>
            <p:nvPr/>
          </p:nvSpPr>
          <p:spPr bwMode="auto">
            <a:xfrm rot="-5400000">
              <a:off x="892" y="3533"/>
              <a:ext cx="87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>
              <a:off x="960" y="3648"/>
              <a:ext cx="1248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>
              <a:off x="1008" y="3561"/>
              <a:ext cx="0" cy="87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" name="Line 19"/>
            <p:cNvSpPr>
              <a:spLocks noChangeShapeType="1"/>
            </p:cNvSpPr>
            <p:nvPr/>
          </p:nvSpPr>
          <p:spPr bwMode="auto">
            <a:xfrm>
              <a:off x="1584" y="4003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>
              <a:off x="2256" y="2393"/>
              <a:ext cx="0" cy="87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" name="Rectangle 25"/>
            <p:cNvSpPr>
              <a:spLocks noChangeArrowheads="1"/>
            </p:cNvSpPr>
            <p:nvPr/>
          </p:nvSpPr>
          <p:spPr bwMode="auto">
            <a:xfrm>
              <a:off x="1200" y="3024"/>
              <a:ext cx="86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400" b="1">
                  <a:latin typeface="Verdana" pitchFamily="34" charset="0"/>
                </a:rPr>
                <a:t>MANTO</a:t>
              </a: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auto">
            <a:xfrm flipV="1">
              <a:off x="240" y="3568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9" name="Rectangle 30"/>
            <p:cNvSpPr>
              <a:spLocks noChangeArrowheads="1"/>
            </p:cNvSpPr>
            <p:nvPr/>
          </p:nvSpPr>
          <p:spPr bwMode="auto">
            <a:xfrm>
              <a:off x="53" y="3324"/>
              <a:ext cx="810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600" dirty="0" smtClean="0">
                  <a:latin typeface="Verdana" pitchFamily="34" charset="0"/>
                </a:rPr>
                <a:t>Influente</a:t>
              </a:r>
              <a:endParaRPr lang="es-UY" altLang="es-SV" sz="1600" dirty="0">
                <a:latin typeface="Verdana" pitchFamily="34" charset="0"/>
              </a:endParaRPr>
            </a:p>
          </p:txBody>
        </p:sp>
        <p:sp>
          <p:nvSpPr>
            <p:cNvPr id="20" name="Rectangle 32"/>
            <p:cNvSpPr>
              <a:spLocks noChangeArrowheads="1"/>
            </p:cNvSpPr>
            <p:nvPr/>
          </p:nvSpPr>
          <p:spPr bwMode="auto">
            <a:xfrm>
              <a:off x="2253" y="2223"/>
              <a:ext cx="816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600" dirty="0" smtClean="0">
                  <a:latin typeface="Verdana" pitchFamily="34" charset="0"/>
                </a:rPr>
                <a:t>Efluente</a:t>
              </a:r>
              <a:endParaRPr lang="es-UY" altLang="es-SV" sz="1600" dirty="0">
                <a:latin typeface="Verdana" pitchFamily="34" charset="0"/>
              </a:endParaRPr>
            </a:p>
          </p:txBody>
        </p:sp>
        <p:sp>
          <p:nvSpPr>
            <p:cNvPr id="21" name="Rectangle 33"/>
            <p:cNvSpPr>
              <a:spLocks noChangeArrowheads="1"/>
            </p:cNvSpPr>
            <p:nvPr/>
          </p:nvSpPr>
          <p:spPr bwMode="auto">
            <a:xfrm>
              <a:off x="1968" y="4060"/>
              <a:ext cx="124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600" dirty="0" smtClean="0">
                  <a:latin typeface="Verdana" pitchFamily="34" charset="0"/>
                </a:rPr>
                <a:t>Lodo purgado</a:t>
              </a:r>
              <a:endParaRPr lang="es-UY" altLang="es-SV" sz="1600" dirty="0">
                <a:latin typeface="Verdana" pitchFamily="34" charset="0"/>
              </a:endParaRPr>
            </a:p>
          </p:txBody>
        </p:sp>
        <p:sp>
          <p:nvSpPr>
            <p:cNvPr id="22" name="Line 34"/>
            <p:cNvSpPr>
              <a:spLocks noChangeShapeType="1"/>
            </p:cNvSpPr>
            <p:nvPr/>
          </p:nvSpPr>
          <p:spPr bwMode="auto">
            <a:xfrm>
              <a:off x="1632" y="417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3" name="Line 35"/>
            <p:cNvSpPr>
              <a:spLocks noChangeShapeType="1"/>
            </p:cNvSpPr>
            <p:nvPr/>
          </p:nvSpPr>
          <p:spPr bwMode="auto">
            <a:xfrm>
              <a:off x="1632" y="4080"/>
              <a:ext cx="0" cy="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4" name="Line 36"/>
            <p:cNvSpPr>
              <a:spLocks noChangeShapeType="1"/>
            </p:cNvSpPr>
            <p:nvPr/>
          </p:nvSpPr>
          <p:spPr bwMode="auto">
            <a:xfrm>
              <a:off x="2448" y="2437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5" name="Rectangle 37"/>
            <p:cNvSpPr>
              <a:spLocks noChangeArrowheads="1"/>
            </p:cNvSpPr>
            <p:nvPr/>
          </p:nvSpPr>
          <p:spPr bwMode="auto">
            <a:xfrm>
              <a:off x="1632" y="1631"/>
              <a:ext cx="38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600" dirty="0" smtClean="0">
                  <a:latin typeface="Verdana" pitchFamily="34" charset="0"/>
                </a:rPr>
                <a:t>Gas</a:t>
              </a:r>
              <a:endParaRPr lang="es-UY" altLang="es-SV" sz="1600" dirty="0">
                <a:latin typeface="Verdana" pitchFamily="34" charset="0"/>
              </a:endParaRPr>
            </a:p>
          </p:txBody>
        </p:sp>
        <p:sp>
          <p:nvSpPr>
            <p:cNvPr id="26" name="Line 38"/>
            <p:cNvSpPr>
              <a:spLocks noChangeShapeType="1"/>
            </p:cNvSpPr>
            <p:nvPr/>
          </p:nvSpPr>
          <p:spPr bwMode="auto">
            <a:xfrm rot="-5400000">
              <a:off x="1545" y="1785"/>
              <a:ext cx="1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" name="Rectangle 39"/>
            <p:cNvSpPr>
              <a:spLocks noChangeArrowheads="1"/>
            </p:cNvSpPr>
            <p:nvPr/>
          </p:nvSpPr>
          <p:spPr bwMode="auto">
            <a:xfrm>
              <a:off x="1008" y="3408"/>
              <a:ext cx="192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28" name="Rectangle 40"/>
            <p:cNvSpPr>
              <a:spLocks noChangeArrowheads="1"/>
            </p:cNvSpPr>
            <p:nvPr/>
          </p:nvSpPr>
          <p:spPr bwMode="auto">
            <a:xfrm>
              <a:off x="1248" y="3408"/>
              <a:ext cx="240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29" name="Rectangle 41"/>
            <p:cNvSpPr>
              <a:spLocks noChangeArrowheads="1"/>
            </p:cNvSpPr>
            <p:nvPr/>
          </p:nvSpPr>
          <p:spPr bwMode="auto">
            <a:xfrm>
              <a:off x="1536" y="3408"/>
              <a:ext cx="240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30" name="Rectangle 42"/>
            <p:cNvSpPr>
              <a:spLocks noChangeArrowheads="1"/>
            </p:cNvSpPr>
            <p:nvPr/>
          </p:nvSpPr>
          <p:spPr bwMode="auto">
            <a:xfrm>
              <a:off x="1824" y="3408"/>
              <a:ext cx="240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31" name="Rectangle 44"/>
            <p:cNvSpPr>
              <a:spLocks noChangeArrowheads="1"/>
            </p:cNvSpPr>
            <p:nvPr/>
          </p:nvSpPr>
          <p:spPr bwMode="auto">
            <a:xfrm>
              <a:off x="2112" y="3408"/>
              <a:ext cx="144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32" name="Line 46"/>
            <p:cNvSpPr>
              <a:spLocks noChangeShapeType="1"/>
            </p:cNvSpPr>
            <p:nvPr/>
          </p:nvSpPr>
          <p:spPr bwMode="auto">
            <a:xfrm>
              <a:off x="1584" y="2064"/>
              <a:ext cx="96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33" name="Line 47"/>
            <p:cNvSpPr>
              <a:spLocks noChangeShapeType="1"/>
            </p:cNvSpPr>
            <p:nvPr/>
          </p:nvSpPr>
          <p:spPr bwMode="auto">
            <a:xfrm flipH="1">
              <a:off x="2064" y="2496"/>
              <a:ext cx="1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34" name="Line 48"/>
            <p:cNvSpPr>
              <a:spLocks noChangeShapeType="1"/>
            </p:cNvSpPr>
            <p:nvPr/>
          </p:nvSpPr>
          <p:spPr bwMode="auto">
            <a:xfrm flipV="1">
              <a:off x="2064" y="2256"/>
              <a:ext cx="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35" name="Line 49"/>
            <p:cNvSpPr>
              <a:spLocks noChangeShapeType="1"/>
            </p:cNvSpPr>
            <p:nvPr/>
          </p:nvSpPr>
          <p:spPr bwMode="auto">
            <a:xfrm flipH="1">
              <a:off x="1008" y="2208"/>
              <a:ext cx="1056" cy="0"/>
            </a:xfrm>
            <a:prstGeom prst="line">
              <a:avLst/>
            </a:prstGeom>
            <a:noFill/>
            <a:ln w="952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36" name="Line 50"/>
            <p:cNvSpPr>
              <a:spLocks noChangeShapeType="1"/>
            </p:cNvSpPr>
            <p:nvPr/>
          </p:nvSpPr>
          <p:spPr bwMode="auto">
            <a:xfrm>
              <a:off x="1104" y="2256"/>
              <a:ext cx="336" cy="0"/>
            </a:xfrm>
            <a:prstGeom prst="line">
              <a:avLst/>
            </a:prstGeom>
            <a:noFill/>
            <a:ln w="952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37" name="Line 52"/>
            <p:cNvSpPr>
              <a:spLocks noChangeShapeType="1"/>
            </p:cNvSpPr>
            <p:nvPr/>
          </p:nvSpPr>
          <p:spPr bwMode="auto">
            <a:xfrm>
              <a:off x="1200" y="2304"/>
              <a:ext cx="144" cy="0"/>
            </a:xfrm>
            <a:prstGeom prst="line">
              <a:avLst/>
            </a:prstGeom>
            <a:noFill/>
            <a:ln w="952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38" name="Freeform 53"/>
            <p:cNvSpPr>
              <a:spLocks/>
            </p:cNvSpPr>
            <p:nvPr/>
          </p:nvSpPr>
          <p:spPr bwMode="auto">
            <a:xfrm>
              <a:off x="2064" y="2208"/>
              <a:ext cx="144" cy="144"/>
            </a:xfrm>
            <a:custGeom>
              <a:avLst/>
              <a:gdLst>
                <a:gd name="T0" fmla="*/ 0 w 144"/>
                <a:gd name="T1" fmla="*/ 0 h 144"/>
                <a:gd name="T2" fmla="*/ 96 w 144"/>
                <a:gd name="T3" fmla="*/ 48 h 144"/>
                <a:gd name="T4" fmla="*/ 144 w 144"/>
                <a:gd name="T5" fmla="*/ 144 h 14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4" h="144">
                  <a:moveTo>
                    <a:pt x="0" y="0"/>
                  </a:moveTo>
                  <a:cubicBezTo>
                    <a:pt x="36" y="12"/>
                    <a:pt x="72" y="24"/>
                    <a:pt x="96" y="48"/>
                  </a:cubicBezTo>
                  <a:cubicBezTo>
                    <a:pt x="120" y="72"/>
                    <a:pt x="132" y="108"/>
                    <a:pt x="144" y="144"/>
                  </a:cubicBezTo>
                </a:path>
              </a:pathLst>
            </a:custGeom>
            <a:noFill/>
            <a:ln w="952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39" name="Freeform 54"/>
            <p:cNvSpPr>
              <a:spLocks/>
            </p:cNvSpPr>
            <p:nvPr/>
          </p:nvSpPr>
          <p:spPr bwMode="auto">
            <a:xfrm>
              <a:off x="2064" y="2256"/>
              <a:ext cx="96" cy="96"/>
            </a:xfrm>
            <a:custGeom>
              <a:avLst/>
              <a:gdLst>
                <a:gd name="T0" fmla="*/ 0 w 144"/>
                <a:gd name="T1" fmla="*/ 0 h 144"/>
                <a:gd name="T2" fmla="*/ 29 w 144"/>
                <a:gd name="T3" fmla="*/ 14 h 144"/>
                <a:gd name="T4" fmla="*/ 43 w 144"/>
                <a:gd name="T5" fmla="*/ 43 h 14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4" h="144">
                  <a:moveTo>
                    <a:pt x="0" y="0"/>
                  </a:moveTo>
                  <a:cubicBezTo>
                    <a:pt x="36" y="12"/>
                    <a:pt x="72" y="24"/>
                    <a:pt x="96" y="48"/>
                  </a:cubicBezTo>
                  <a:cubicBezTo>
                    <a:pt x="120" y="72"/>
                    <a:pt x="132" y="108"/>
                    <a:pt x="144" y="144"/>
                  </a:cubicBezTo>
                </a:path>
              </a:pathLst>
            </a:custGeom>
            <a:noFill/>
            <a:ln w="952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40" name="39 CuadroTexto"/>
          <p:cNvSpPr txBox="1"/>
          <p:nvPr/>
        </p:nvSpPr>
        <p:spPr>
          <a:xfrm>
            <a:off x="5512988" y="6548118"/>
            <a:ext cx="145797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500" dirty="0" smtClean="0"/>
              <a:t>Fuente: Campos, 1990 </a:t>
            </a:r>
            <a:endParaRPr lang="en-US" sz="500" dirty="0"/>
          </a:p>
        </p:txBody>
      </p:sp>
    </p:spTree>
    <p:extLst>
      <p:ext uri="{BB962C8B-B14F-4D97-AF65-F5344CB8AC3E}">
        <p14:creationId xmlns:p14="http://schemas.microsoft.com/office/powerpoint/2010/main" val="375499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reactores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s-UY" altLang="es-SV" sz="2000" dirty="0">
                <a:latin typeface="Verdana" pitchFamily="34" charset="0"/>
              </a:rPr>
              <a:t>Reactores de lecho rotativo (</a:t>
            </a:r>
            <a:r>
              <a:rPr lang="es-UY" altLang="es-SV" sz="2000" dirty="0" err="1">
                <a:latin typeface="Verdana" pitchFamily="34" charset="0"/>
              </a:rPr>
              <a:t>biodiscos</a:t>
            </a:r>
            <a:r>
              <a:rPr lang="es-UY" altLang="es-SV" sz="2000" dirty="0">
                <a:latin typeface="Verdana" pitchFamily="34" charset="0"/>
              </a:rPr>
              <a:t> anaerobios</a:t>
            </a:r>
            <a:r>
              <a:rPr lang="es-UY" altLang="es-SV" sz="2000" dirty="0" smtClean="0">
                <a:latin typeface="Verdana" pitchFamily="34" charset="0"/>
              </a:rPr>
              <a:t>)</a:t>
            </a:r>
            <a:endParaRPr lang="es-UY" altLang="es-SV" sz="2000" dirty="0">
              <a:latin typeface="Verdana" pitchFamily="34" charset="0"/>
            </a:endParaRPr>
          </a:p>
          <a:p>
            <a:endParaRPr lang="es-MX" dirty="0"/>
          </a:p>
        </p:txBody>
      </p:sp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1333500" y="3618466"/>
            <a:ext cx="7239000" cy="2362200"/>
            <a:chOff x="384" y="1392"/>
            <a:chExt cx="4560" cy="1488"/>
          </a:xfrm>
        </p:grpSpPr>
        <p:sp>
          <p:nvSpPr>
            <p:cNvPr id="5" name="Rectangle 20"/>
            <p:cNvSpPr>
              <a:spLocks noChangeArrowheads="1"/>
            </p:cNvSpPr>
            <p:nvPr/>
          </p:nvSpPr>
          <p:spPr bwMode="auto">
            <a:xfrm>
              <a:off x="384" y="2591"/>
              <a:ext cx="816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600" dirty="0" smtClean="0">
                  <a:latin typeface="Verdana" pitchFamily="34" charset="0"/>
                </a:rPr>
                <a:t>Influente</a:t>
              </a:r>
              <a:endParaRPr lang="es-UY" altLang="es-SV" sz="1600" dirty="0">
                <a:latin typeface="Verdana" pitchFamily="34" charset="0"/>
              </a:endParaRPr>
            </a:p>
          </p:txBody>
        </p:sp>
        <p:sp>
          <p:nvSpPr>
            <p:cNvPr id="6" name="Rectangle 41"/>
            <p:cNvSpPr>
              <a:spLocks noChangeArrowheads="1"/>
            </p:cNvSpPr>
            <p:nvPr/>
          </p:nvSpPr>
          <p:spPr bwMode="auto">
            <a:xfrm>
              <a:off x="1200" y="1392"/>
              <a:ext cx="3072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7" name="Rectangle 42"/>
            <p:cNvSpPr>
              <a:spLocks noChangeArrowheads="1"/>
            </p:cNvSpPr>
            <p:nvPr/>
          </p:nvSpPr>
          <p:spPr bwMode="auto">
            <a:xfrm>
              <a:off x="1200" y="1680"/>
              <a:ext cx="3072" cy="1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8" name="Rectangle 45"/>
            <p:cNvSpPr>
              <a:spLocks noChangeArrowheads="1"/>
            </p:cNvSpPr>
            <p:nvPr/>
          </p:nvSpPr>
          <p:spPr bwMode="auto">
            <a:xfrm>
              <a:off x="2064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9" name="Rectangle 46"/>
            <p:cNvSpPr>
              <a:spLocks noChangeArrowheads="1"/>
            </p:cNvSpPr>
            <p:nvPr/>
          </p:nvSpPr>
          <p:spPr bwMode="auto">
            <a:xfrm>
              <a:off x="2208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0" name="Rectangle 47"/>
            <p:cNvSpPr>
              <a:spLocks noChangeArrowheads="1"/>
            </p:cNvSpPr>
            <p:nvPr/>
          </p:nvSpPr>
          <p:spPr bwMode="auto">
            <a:xfrm>
              <a:off x="2352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1" name="Rectangle 48"/>
            <p:cNvSpPr>
              <a:spLocks noChangeArrowheads="1"/>
            </p:cNvSpPr>
            <p:nvPr/>
          </p:nvSpPr>
          <p:spPr bwMode="auto">
            <a:xfrm>
              <a:off x="1920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2" name="Rectangle 49"/>
            <p:cNvSpPr>
              <a:spLocks noChangeArrowheads="1"/>
            </p:cNvSpPr>
            <p:nvPr/>
          </p:nvSpPr>
          <p:spPr bwMode="auto">
            <a:xfrm>
              <a:off x="2496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3" name="Rectangle 50"/>
            <p:cNvSpPr>
              <a:spLocks noChangeArrowheads="1"/>
            </p:cNvSpPr>
            <p:nvPr/>
          </p:nvSpPr>
          <p:spPr bwMode="auto">
            <a:xfrm>
              <a:off x="2784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4" name="Rectangle 51"/>
            <p:cNvSpPr>
              <a:spLocks noChangeArrowheads="1"/>
            </p:cNvSpPr>
            <p:nvPr/>
          </p:nvSpPr>
          <p:spPr bwMode="auto">
            <a:xfrm>
              <a:off x="2928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5" name="Rectangle 52"/>
            <p:cNvSpPr>
              <a:spLocks noChangeArrowheads="1"/>
            </p:cNvSpPr>
            <p:nvPr/>
          </p:nvSpPr>
          <p:spPr bwMode="auto">
            <a:xfrm>
              <a:off x="3072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6" name="Rectangle 53"/>
            <p:cNvSpPr>
              <a:spLocks noChangeArrowheads="1"/>
            </p:cNvSpPr>
            <p:nvPr/>
          </p:nvSpPr>
          <p:spPr bwMode="auto">
            <a:xfrm>
              <a:off x="2640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3216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8" name="Rectangle 56"/>
            <p:cNvSpPr>
              <a:spLocks noChangeArrowheads="1"/>
            </p:cNvSpPr>
            <p:nvPr/>
          </p:nvSpPr>
          <p:spPr bwMode="auto">
            <a:xfrm>
              <a:off x="1488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19" name="Rectangle 57"/>
            <p:cNvSpPr>
              <a:spLocks noChangeArrowheads="1"/>
            </p:cNvSpPr>
            <p:nvPr/>
          </p:nvSpPr>
          <p:spPr bwMode="auto">
            <a:xfrm>
              <a:off x="1632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20" name="Rectangle 59"/>
            <p:cNvSpPr>
              <a:spLocks noChangeArrowheads="1"/>
            </p:cNvSpPr>
            <p:nvPr/>
          </p:nvSpPr>
          <p:spPr bwMode="auto">
            <a:xfrm>
              <a:off x="1776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21" name="Rectangle 60"/>
            <p:cNvSpPr>
              <a:spLocks noChangeArrowheads="1"/>
            </p:cNvSpPr>
            <p:nvPr/>
          </p:nvSpPr>
          <p:spPr bwMode="auto">
            <a:xfrm>
              <a:off x="3504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22" name="Rectangle 61"/>
            <p:cNvSpPr>
              <a:spLocks noChangeArrowheads="1"/>
            </p:cNvSpPr>
            <p:nvPr/>
          </p:nvSpPr>
          <p:spPr bwMode="auto">
            <a:xfrm>
              <a:off x="3648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23" name="Rectangle 62"/>
            <p:cNvSpPr>
              <a:spLocks noChangeArrowheads="1"/>
            </p:cNvSpPr>
            <p:nvPr/>
          </p:nvSpPr>
          <p:spPr bwMode="auto">
            <a:xfrm>
              <a:off x="3792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24" name="Rectangle 63"/>
            <p:cNvSpPr>
              <a:spLocks noChangeArrowheads="1"/>
            </p:cNvSpPr>
            <p:nvPr/>
          </p:nvSpPr>
          <p:spPr bwMode="auto">
            <a:xfrm>
              <a:off x="3360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25" name="Rectangle 64"/>
            <p:cNvSpPr>
              <a:spLocks noChangeArrowheads="1"/>
            </p:cNvSpPr>
            <p:nvPr/>
          </p:nvSpPr>
          <p:spPr bwMode="auto">
            <a:xfrm>
              <a:off x="3936" y="1776"/>
              <a:ext cx="48" cy="10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26" name="Line 65"/>
            <p:cNvSpPr>
              <a:spLocks noChangeShapeType="1"/>
            </p:cNvSpPr>
            <p:nvPr/>
          </p:nvSpPr>
          <p:spPr bwMode="auto">
            <a:xfrm>
              <a:off x="1200" y="2304"/>
              <a:ext cx="3072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7" name="Rectangle 66" descr="Horizontal clara"/>
            <p:cNvSpPr>
              <a:spLocks noChangeArrowheads="1"/>
            </p:cNvSpPr>
            <p:nvPr/>
          </p:nvSpPr>
          <p:spPr bwMode="auto">
            <a:xfrm>
              <a:off x="1056" y="2160"/>
              <a:ext cx="144" cy="288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rgbClr val="FF66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28" name="Rectangle 67" descr="Horizontal clara"/>
            <p:cNvSpPr>
              <a:spLocks noChangeArrowheads="1"/>
            </p:cNvSpPr>
            <p:nvPr/>
          </p:nvSpPr>
          <p:spPr bwMode="auto">
            <a:xfrm>
              <a:off x="4272" y="2112"/>
              <a:ext cx="144" cy="288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rgbClr val="FF66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29" name="AutoShape 68"/>
            <p:cNvSpPr>
              <a:spLocks noChangeArrowheads="1"/>
            </p:cNvSpPr>
            <p:nvPr/>
          </p:nvSpPr>
          <p:spPr bwMode="auto">
            <a:xfrm>
              <a:off x="1296" y="2160"/>
              <a:ext cx="144" cy="336"/>
            </a:xfrm>
            <a:prstGeom prst="curvedLeftArrow">
              <a:avLst>
                <a:gd name="adj1" fmla="val 46667"/>
                <a:gd name="adj2" fmla="val 93333"/>
                <a:gd name="adj3" fmla="val 33333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SV" altLang="es-MX"/>
            </a:p>
          </p:txBody>
        </p:sp>
        <p:sp>
          <p:nvSpPr>
            <p:cNvPr id="30" name="Line 25"/>
            <p:cNvSpPr>
              <a:spLocks noChangeShapeType="1"/>
            </p:cNvSpPr>
            <p:nvPr/>
          </p:nvSpPr>
          <p:spPr bwMode="auto">
            <a:xfrm>
              <a:off x="576" y="2784"/>
              <a:ext cx="816" cy="0"/>
            </a:xfrm>
            <a:prstGeom prst="line">
              <a:avLst/>
            </a:prstGeom>
            <a:ln>
              <a:headEnd/>
              <a:tailEnd type="triangle" w="lg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1" name="Line 69"/>
            <p:cNvSpPr>
              <a:spLocks noChangeShapeType="1"/>
            </p:cNvSpPr>
            <p:nvPr/>
          </p:nvSpPr>
          <p:spPr bwMode="auto">
            <a:xfrm>
              <a:off x="4080" y="1756"/>
              <a:ext cx="816" cy="0"/>
            </a:xfrm>
            <a:prstGeom prst="line">
              <a:avLst/>
            </a:prstGeom>
            <a:ln>
              <a:headEnd/>
              <a:tailEnd type="triangle" w="lg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es-MX"/>
            </a:p>
          </p:txBody>
        </p:sp>
        <p:sp>
          <p:nvSpPr>
            <p:cNvPr id="32" name="Rectangle 70"/>
            <p:cNvSpPr>
              <a:spLocks noChangeArrowheads="1"/>
            </p:cNvSpPr>
            <p:nvPr/>
          </p:nvSpPr>
          <p:spPr bwMode="auto">
            <a:xfrm>
              <a:off x="4272" y="1552"/>
              <a:ext cx="67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s-UY" altLang="es-SV" sz="1600" dirty="0" smtClean="0">
                  <a:latin typeface="Verdana" pitchFamily="34" charset="0"/>
                </a:rPr>
                <a:t>Efluente</a:t>
              </a:r>
              <a:endParaRPr lang="es-UY" altLang="es-SV" sz="1600" dirty="0">
                <a:latin typeface="Verdana" pitchFamily="34" charset="0"/>
              </a:endParaRPr>
            </a:p>
          </p:txBody>
        </p:sp>
        <p:sp>
          <p:nvSpPr>
            <p:cNvPr id="33" name="Line 74"/>
            <p:cNvSpPr>
              <a:spLocks noChangeShapeType="1"/>
            </p:cNvSpPr>
            <p:nvPr/>
          </p:nvSpPr>
          <p:spPr bwMode="auto">
            <a:xfrm>
              <a:off x="1200" y="1680"/>
              <a:ext cx="3072" cy="0"/>
            </a:xfrm>
            <a:prstGeom prst="line">
              <a:avLst/>
            </a:prstGeom>
            <a:noFill/>
            <a:ln w="952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34" name="Line 75"/>
            <p:cNvSpPr>
              <a:spLocks noChangeShapeType="1"/>
            </p:cNvSpPr>
            <p:nvPr/>
          </p:nvSpPr>
          <p:spPr bwMode="auto">
            <a:xfrm>
              <a:off x="1296" y="1728"/>
              <a:ext cx="288" cy="0"/>
            </a:xfrm>
            <a:prstGeom prst="line">
              <a:avLst/>
            </a:prstGeom>
            <a:noFill/>
            <a:ln w="952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35" name="Line 76"/>
            <p:cNvSpPr>
              <a:spLocks noChangeShapeType="1"/>
            </p:cNvSpPr>
            <p:nvPr/>
          </p:nvSpPr>
          <p:spPr bwMode="auto">
            <a:xfrm>
              <a:off x="1392" y="1776"/>
              <a:ext cx="48" cy="0"/>
            </a:xfrm>
            <a:prstGeom prst="line">
              <a:avLst/>
            </a:prstGeom>
            <a:noFill/>
            <a:ln w="952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36" name="35 CuadroTexto"/>
          <p:cNvSpPr txBox="1"/>
          <p:nvPr/>
        </p:nvSpPr>
        <p:spPr>
          <a:xfrm>
            <a:off x="7380312" y="6534093"/>
            <a:ext cx="145797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500" dirty="0" smtClean="0"/>
              <a:t>Fuente: Campos, 1990 </a:t>
            </a:r>
            <a:endParaRPr lang="en-US" sz="500" dirty="0"/>
          </a:p>
        </p:txBody>
      </p:sp>
    </p:spTree>
    <p:extLst>
      <p:ext uri="{BB962C8B-B14F-4D97-AF65-F5344CB8AC3E}">
        <p14:creationId xmlns:p14="http://schemas.microsoft.com/office/powerpoint/2010/main" val="218639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reactores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s-MX" dirty="0" smtClean="0"/>
              <a:t>Alta tasa</a:t>
            </a:r>
          </a:p>
          <a:p>
            <a:pPr marL="114300" indent="0">
              <a:buNone/>
            </a:pPr>
            <a:r>
              <a:rPr lang="es-MX" dirty="0" smtClean="0"/>
              <a:t>Reactor de lecho expandido </a:t>
            </a:r>
          </a:p>
          <a:p>
            <a:pPr marL="114300" indent="0">
              <a:buNone/>
            </a:pPr>
            <a:r>
              <a:rPr lang="es-MX" dirty="0" smtClean="0"/>
              <a:t>o </a:t>
            </a:r>
            <a:r>
              <a:rPr lang="es-MX" dirty="0" err="1" smtClean="0"/>
              <a:t>fluidizado</a:t>
            </a:r>
            <a:r>
              <a:rPr lang="es-MX" dirty="0" smtClean="0"/>
              <a:t> (RALF) </a:t>
            </a:r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060848"/>
            <a:ext cx="3773487" cy="462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7380312" y="6534094"/>
            <a:ext cx="145797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500" dirty="0" smtClean="0"/>
              <a:t>Fuente: Campos, 1990 </a:t>
            </a:r>
            <a:endParaRPr lang="en-US" sz="500" dirty="0"/>
          </a:p>
        </p:txBody>
      </p:sp>
    </p:spTree>
    <p:extLst>
      <p:ext uri="{BB962C8B-B14F-4D97-AF65-F5344CB8AC3E}">
        <p14:creationId xmlns:p14="http://schemas.microsoft.com/office/powerpoint/2010/main" val="375499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reactores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467544" y="162850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 err="1" smtClean="0"/>
              <a:t>Biomasa</a:t>
            </a:r>
            <a:r>
              <a:rPr lang="pt-BR" dirty="0" smtClean="0"/>
              <a:t> suspendida </a:t>
            </a:r>
          </a:p>
          <a:p>
            <a:endParaRPr lang="pt-BR" dirty="0" smtClean="0"/>
          </a:p>
          <a:p>
            <a:r>
              <a:rPr lang="pt-BR" dirty="0" err="1" smtClean="0"/>
              <a:t>Reactores</a:t>
            </a:r>
            <a:r>
              <a:rPr lang="pt-BR" dirty="0" smtClean="0"/>
              <a:t> de manto de lodos </a:t>
            </a:r>
          </a:p>
          <a:p>
            <a:r>
              <a:rPr lang="pt-BR" dirty="0" smtClean="0"/>
              <a:t>(UASB-RAFA-DAFA):</a:t>
            </a:r>
            <a:endParaRPr lang="pt-BR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44824"/>
            <a:ext cx="3773487" cy="462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940152" y="6608903"/>
            <a:ext cx="145797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500" dirty="0" smtClean="0"/>
              <a:t>Fuente: Campos, 1990 </a:t>
            </a:r>
            <a:endParaRPr lang="en-US" sz="500" dirty="0"/>
          </a:p>
        </p:txBody>
      </p:sp>
    </p:spTree>
    <p:extLst>
      <p:ext uri="{BB962C8B-B14F-4D97-AF65-F5344CB8AC3E}">
        <p14:creationId xmlns:p14="http://schemas.microsoft.com/office/powerpoint/2010/main" val="200794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SV" sz="2400" dirty="0" smtClean="0"/>
              <a:t>Programa de la unidad de aprendizaje contaminación y tratamiento</a:t>
            </a:r>
            <a:br>
              <a:rPr lang="es-SV" sz="2400" dirty="0" smtClean="0"/>
            </a:br>
            <a:r>
              <a:rPr lang="es-SV" sz="2400" dirty="0" smtClean="0"/>
              <a:t>de recursos hídricos</a:t>
            </a:r>
            <a:endParaRPr lang="en-US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14300" indent="0" algn="just">
              <a:buNone/>
            </a:pPr>
            <a:r>
              <a:rPr lang="es-SV" altLang="en-US" sz="2100" b="1" i="1" dirty="0">
                <a:solidFill>
                  <a:schemeClr val="tx1"/>
                </a:solidFill>
              </a:rPr>
              <a:t>Contenido de la parte I </a:t>
            </a:r>
            <a:r>
              <a:rPr lang="es-SV" altLang="en-US" sz="2100" dirty="0">
                <a:solidFill>
                  <a:schemeClr val="tx1"/>
                </a:solidFill>
              </a:rPr>
              <a:t>(Contaminación): clasificación según las fuentes y actividades (puntual, difusa, urbana, industrial, agrícola), tipos de contaminantes y sus efectos en el medio ambiente, parámetros de caracterización de las aguas, nociones de muestreo y análisis de aguas, normatividad. </a:t>
            </a:r>
          </a:p>
          <a:p>
            <a:pPr algn="just"/>
            <a:endParaRPr lang="es-SV" sz="2100" dirty="0" smtClean="0"/>
          </a:p>
          <a:p>
            <a:pPr marL="114300" indent="0" algn="just">
              <a:buNone/>
            </a:pPr>
            <a:r>
              <a:rPr lang="es-SV" sz="2100" b="1" i="1" dirty="0" smtClean="0"/>
              <a:t>Contenido </a:t>
            </a:r>
            <a:r>
              <a:rPr lang="es-SV" sz="2100" b="1" i="1" dirty="0"/>
              <a:t>de la parte II </a:t>
            </a:r>
            <a:r>
              <a:rPr lang="es-SV" sz="2100" dirty="0"/>
              <a:t>(Tratamiento): clasificación de los procesos y operaciones unitarias de </a:t>
            </a:r>
            <a:r>
              <a:rPr lang="es-SV" sz="2100" i="1" u="sng" dirty="0"/>
              <a:t>tratamiento</a:t>
            </a:r>
            <a:r>
              <a:rPr lang="es-SV" sz="2100" dirty="0"/>
              <a:t> de agua potable, </a:t>
            </a:r>
            <a:r>
              <a:rPr lang="es-SV" sz="2100" i="1" u="sng" dirty="0"/>
              <a:t>agua residual </a:t>
            </a:r>
            <a:r>
              <a:rPr lang="es-SV" sz="2100" dirty="0"/>
              <a:t>y lodos. Análisis de valor y selección de trenes de tratamiento, bases de evaluación de la dimensión de las plantas de tratamiento, principios de los principales procesos y operaciones unitarias utilizados en tratamiento (pretratamientos, sedimentación, coagulación, </a:t>
            </a:r>
            <a:r>
              <a:rPr lang="es-SV" sz="2100" i="1" u="sng" dirty="0"/>
              <a:t>tratamientos biológicos</a:t>
            </a:r>
            <a:r>
              <a:rPr lang="es-SV" sz="2100" dirty="0"/>
              <a:t>, filtración, cloración, tratamiento de lodo).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31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SV" dirty="0" smtClean="0"/>
              <a:t>Parámetros de diseño del reactor UASB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SV" sz="1600" dirty="0" smtClean="0"/>
              <a:t>Características del agua residual</a:t>
            </a:r>
          </a:p>
          <a:p>
            <a:pPr>
              <a:lnSpc>
                <a:spcPct val="150000"/>
              </a:lnSpc>
            </a:pPr>
            <a:r>
              <a:rPr lang="es-SV" sz="1600" dirty="0" smtClean="0"/>
              <a:t>Parámetros de diseño y suposiciones</a:t>
            </a:r>
          </a:p>
          <a:p>
            <a:pPr marL="357188" indent="0">
              <a:lnSpc>
                <a:spcPct val="150000"/>
              </a:lnSpc>
              <a:buNone/>
            </a:pPr>
            <a:r>
              <a:rPr lang="es-SV" sz="1600" dirty="0" smtClean="0"/>
              <a:t>Rendimiento de sólidos ,Y=0.08 g SSV/g DQO</a:t>
            </a:r>
          </a:p>
          <a:p>
            <a:pPr marL="357188" indent="0">
              <a:lnSpc>
                <a:spcPct val="150000"/>
              </a:lnSpc>
              <a:buNone/>
            </a:pPr>
            <a:r>
              <a:rPr lang="es-SV" sz="1600" dirty="0" smtClean="0"/>
              <a:t>Coeficiente de decaimiento, </a:t>
            </a:r>
            <a:r>
              <a:rPr lang="es-SV" sz="1600" dirty="0" err="1" smtClean="0"/>
              <a:t>K</a:t>
            </a:r>
            <a:r>
              <a:rPr lang="es-SV" sz="1600" baseline="-25000" dirty="0" err="1" smtClean="0"/>
              <a:t>d</a:t>
            </a:r>
            <a:r>
              <a:rPr lang="es-SV" sz="1600" dirty="0" smtClean="0"/>
              <a:t>= 0.03 g SSV/g </a:t>
            </a:r>
            <a:r>
              <a:rPr lang="es-SV" sz="1600" dirty="0" err="1" smtClean="0"/>
              <a:t>SSVd</a:t>
            </a:r>
            <a:endParaRPr lang="es-SV" sz="1600" dirty="0" smtClean="0"/>
          </a:p>
          <a:p>
            <a:pPr marL="357188" indent="0">
              <a:lnSpc>
                <a:spcPct val="150000"/>
              </a:lnSpc>
              <a:buNone/>
            </a:pPr>
            <a:r>
              <a:rPr lang="es-SV" sz="1600" dirty="0" smtClean="0"/>
              <a:t>Grado de crecimiento específico máximo, µm= 0.25 g SSV/g </a:t>
            </a:r>
            <a:r>
              <a:rPr lang="es-SV" sz="1600" dirty="0" err="1" smtClean="0"/>
              <a:t>SSVd</a:t>
            </a:r>
            <a:r>
              <a:rPr lang="es-SV" sz="1600" dirty="0" smtClean="0"/>
              <a:t> </a:t>
            </a:r>
          </a:p>
          <a:p>
            <a:pPr marL="357188" indent="-357188">
              <a:lnSpc>
                <a:spcPct val="150000"/>
              </a:lnSpc>
            </a:pPr>
            <a:r>
              <a:rPr lang="es-SV" sz="1600" dirty="0" err="1" smtClean="0"/>
              <a:t>f</a:t>
            </a:r>
            <a:r>
              <a:rPr lang="es-SV" sz="1600" baseline="-25000" dirty="0" err="1" smtClean="0"/>
              <a:t>d</a:t>
            </a:r>
            <a:r>
              <a:rPr lang="es-SV" sz="1600" dirty="0" smtClean="0"/>
              <a:t> = 0.15 g SSV </a:t>
            </a:r>
            <a:r>
              <a:rPr lang="es-SV" sz="1600" dirty="0"/>
              <a:t>r</a:t>
            </a:r>
            <a:r>
              <a:rPr lang="es-SV" sz="1600" dirty="0" smtClean="0"/>
              <a:t>estos celulares /g SSV decaimiento de biomasa</a:t>
            </a:r>
          </a:p>
          <a:p>
            <a:pPr marL="357188" indent="-357188">
              <a:lnSpc>
                <a:spcPct val="150000"/>
              </a:lnSpc>
            </a:pPr>
            <a:r>
              <a:rPr lang="es-SV" sz="1600" dirty="0" smtClean="0"/>
              <a:t>Producción de metano a 35°C = 0.40 L CH</a:t>
            </a:r>
            <a:r>
              <a:rPr lang="es-SV" sz="1600" baseline="-25000" dirty="0" smtClean="0"/>
              <a:t>4</a:t>
            </a:r>
            <a:r>
              <a:rPr lang="es-SV" sz="1600" dirty="0" smtClean="0"/>
              <a:t>/g DQO</a:t>
            </a:r>
          </a:p>
          <a:p>
            <a:pPr marL="357188" indent="-357188">
              <a:lnSpc>
                <a:spcPct val="150000"/>
              </a:lnSpc>
            </a:pPr>
            <a:r>
              <a:rPr lang="es-SV" sz="1600" dirty="0" smtClean="0"/>
              <a:t>Volumen efectivo del reactor =85%</a:t>
            </a:r>
          </a:p>
          <a:p>
            <a:pPr marL="357188" indent="-357188">
              <a:lnSpc>
                <a:spcPct val="150000"/>
              </a:lnSpc>
            </a:pPr>
            <a:r>
              <a:rPr lang="es-SV" sz="1600" dirty="0" smtClean="0"/>
              <a:t>Altura para la recolección de gas = 2.5 m</a:t>
            </a:r>
            <a:endParaRPr lang="es-SV" sz="1600" dirty="0"/>
          </a:p>
          <a:p>
            <a:pPr marL="357188" indent="0">
              <a:buNone/>
            </a:pPr>
            <a:endParaRPr lang="es-SV" sz="1600" dirty="0" smtClean="0"/>
          </a:p>
          <a:p>
            <a:pPr marL="357188" indent="0">
              <a:buNone/>
            </a:pPr>
            <a:endParaRPr lang="es-SV" sz="1600" dirty="0" smtClean="0"/>
          </a:p>
          <a:p>
            <a:pPr marL="357188" indent="-269875"/>
            <a:endParaRPr lang="es-SV" sz="1600" dirty="0" smtClean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82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Reactor </a:t>
            </a:r>
            <a:r>
              <a:rPr lang="es-MX" dirty="0" err="1" smtClean="0"/>
              <a:t>uasb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2480476" y="6525344"/>
            <a:ext cx="4572000" cy="1692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500" dirty="0"/>
              <a:t>http://mahmudzone2.blogspot.mx/2011/03/uasb-reactor-for-wastewater-treatment.html</a:t>
            </a:r>
          </a:p>
        </p:txBody>
      </p:sp>
      <p:grpSp>
        <p:nvGrpSpPr>
          <p:cNvPr id="6" name="5 Grupo"/>
          <p:cNvGrpSpPr/>
          <p:nvPr/>
        </p:nvGrpSpPr>
        <p:grpSpPr>
          <a:xfrm>
            <a:off x="2195736" y="1716896"/>
            <a:ext cx="4968552" cy="4808448"/>
            <a:chOff x="1200210" y="1716896"/>
            <a:chExt cx="4968552" cy="4808448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210" y="1716896"/>
              <a:ext cx="4968552" cy="4808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4 CuadroTexto"/>
            <p:cNvSpPr txBox="1"/>
            <p:nvPr/>
          </p:nvSpPr>
          <p:spPr>
            <a:xfrm>
              <a:off x="1691680" y="2514389"/>
              <a:ext cx="917848" cy="261610"/>
            </a:xfrm>
            <a:prstGeom prst="rect">
              <a:avLst/>
            </a:prstGeom>
            <a:solidFill>
              <a:srgbClr val="0033CC"/>
            </a:solidFill>
          </p:spPr>
          <p:txBody>
            <a:bodyPr wrap="square" rtlCol="0">
              <a:spAutoFit/>
            </a:bodyPr>
            <a:lstStyle/>
            <a:p>
              <a:r>
                <a:rPr lang="es-SV" sz="1100" b="1" dirty="0" smtClean="0">
                  <a:solidFill>
                    <a:schemeClr val="bg1"/>
                  </a:solidFill>
                </a:rPr>
                <a:t>Vertedero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2914328" y="2447310"/>
              <a:ext cx="917848" cy="261610"/>
            </a:xfrm>
            <a:prstGeom prst="rect">
              <a:avLst/>
            </a:prstGeom>
            <a:solidFill>
              <a:srgbClr val="0033CC"/>
            </a:solidFill>
          </p:spPr>
          <p:txBody>
            <a:bodyPr wrap="square" rtlCol="0">
              <a:spAutoFit/>
            </a:bodyPr>
            <a:lstStyle/>
            <a:p>
              <a:r>
                <a:rPr lang="es-SV" sz="1100" b="1" dirty="0" smtClean="0">
                  <a:solidFill>
                    <a:schemeClr val="bg1"/>
                  </a:solidFill>
                </a:rPr>
                <a:t>Biogás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5166320" y="2775999"/>
              <a:ext cx="917848" cy="600164"/>
            </a:xfrm>
            <a:prstGeom prst="rect">
              <a:avLst/>
            </a:prstGeom>
            <a:solidFill>
              <a:srgbClr val="0033CC"/>
            </a:solidFill>
          </p:spPr>
          <p:txBody>
            <a:bodyPr wrap="square" rtlCol="0">
              <a:spAutoFit/>
            </a:bodyPr>
            <a:lstStyle/>
            <a:p>
              <a:r>
                <a:rPr lang="es-SV" sz="1100" b="1" dirty="0" smtClean="0">
                  <a:solidFill>
                    <a:schemeClr val="bg1"/>
                  </a:solidFill>
                </a:rPr>
                <a:t>Separador de 3 fases</a:t>
              </a:r>
            </a:p>
            <a:p>
              <a:r>
                <a:rPr lang="es-SV" sz="1100" b="1" dirty="0" smtClean="0">
                  <a:solidFill>
                    <a:schemeClr val="bg1"/>
                  </a:solidFill>
                </a:rPr>
                <a:t> 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4211960" y="3906634"/>
              <a:ext cx="1008112" cy="430887"/>
            </a:xfrm>
            <a:prstGeom prst="rect">
              <a:avLst/>
            </a:prstGeom>
            <a:solidFill>
              <a:srgbClr val="0000FF"/>
            </a:solidFill>
          </p:spPr>
          <p:txBody>
            <a:bodyPr wrap="square" rtlCol="0">
              <a:spAutoFit/>
            </a:bodyPr>
            <a:lstStyle/>
            <a:p>
              <a:r>
                <a:rPr lang="es-SV" sz="1100" b="1" dirty="0" smtClean="0">
                  <a:solidFill>
                    <a:schemeClr val="bg1"/>
                  </a:solidFill>
                </a:rPr>
                <a:t>Burbujas </a:t>
              </a:r>
            </a:p>
            <a:p>
              <a:r>
                <a:rPr lang="es-SV" sz="1100" b="1" dirty="0" smtClean="0">
                  <a:solidFill>
                    <a:schemeClr val="bg1"/>
                  </a:solidFill>
                </a:rPr>
                <a:t>de gas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1200210" y="3645024"/>
              <a:ext cx="1132873" cy="261610"/>
            </a:xfrm>
            <a:prstGeom prst="rect">
              <a:avLst/>
            </a:prstGeom>
            <a:solidFill>
              <a:srgbClr val="0033CC"/>
            </a:solidFill>
          </p:spPr>
          <p:txBody>
            <a:bodyPr wrap="square" rtlCol="0">
              <a:spAutoFit/>
            </a:bodyPr>
            <a:lstStyle/>
            <a:p>
              <a:r>
                <a:rPr lang="es-SV" sz="1100" b="1" dirty="0" smtClean="0">
                  <a:solidFill>
                    <a:schemeClr val="bg1"/>
                  </a:solidFill>
                </a:rPr>
                <a:t>Deflectores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4139952" y="2928399"/>
              <a:ext cx="792088" cy="261610"/>
            </a:xfrm>
            <a:prstGeom prst="rect">
              <a:avLst/>
            </a:prstGeom>
            <a:solidFill>
              <a:srgbClr val="0033CC"/>
            </a:solidFill>
          </p:spPr>
          <p:txBody>
            <a:bodyPr wrap="square" rtlCol="0">
              <a:spAutoFit/>
            </a:bodyPr>
            <a:lstStyle/>
            <a:p>
              <a:r>
                <a:rPr lang="es-SV" sz="1100" b="1" dirty="0" smtClean="0">
                  <a:solidFill>
                    <a:schemeClr val="bg1"/>
                  </a:solidFill>
                </a:rPr>
                <a:t>Efluente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4351660" y="4509120"/>
              <a:ext cx="1156443" cy="261610"/>
            </a:xfrm>
            <a:prstGeom prst="rect">
              <a:avLst/>
            </a:prstGeom>
            <a:solidFill>
              <a:srgbClr val="0000FF"/>
            </a:solidFill>
          </p:spPr>
          <p:txBody>
            <a:bodyPr wrap="square" rtlCol="0">
              <a:spAutoFit/>
            </a:bodyPr>
            <a:lstStyle/>
            <a:p>
              <a:r>
                <a:rPr lang="es-SV" sz="1100" b="1" dirty="0" smtClean="0">
                  <a:solidFill>
                    <a:schemeClr val="bg1"/>
                  </a:solidFill>
                </a:rPr>
                <a:t>Lodo granular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4365157" y="5373216"/>
              <a:ext cx="1260087" cy="261610"/>
            </a:xfrm>
            <a:prstGeom prst="rect">
              <a:avLst/>
            </a:prstGeom>
            <a:solidFill>
              <a:srgbClr val="0000FF"/>
            </a:solidFill>
          </p:spPr>
          <p:txBody>
            <a:bodyPr wrap="square" rtlCol="0">
              <a:spAutoFit/>
            </a:bodyPr>
            <a:lstStyle/>
            <a:p>
              <a:r>
                <a:rPr lang="es-SV" sz="1100" b="1" dirty="0" smtClean="0">
                  <a:solidFill>
                    <a:schemeClr val="bg1"/>
                  </a:solidFill>
                </a:rPr>
                <a:t>Cama de lodos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1259632" y="5733256"/>
              <a:ext cx="792088" cy="261610"/>
            </a:xfrm>
            <a:prstGeom prst="rect">
              <a:avLst/>
            </a:prstGeom>
            <a:solidFill>
              <a:srgbClr val="0033CC"/>
            </a:solidFill>
          </p:spPr>
          <p:txBody>
            <a:bodyPr wrap="square" rtlCol="0">
              <a:spAutoFit/>
            </a:bodyPr>
            <a:lstStyle/>
            <a:p>
              <a:r>
                <a:rPr lang="es-SV" sz="1100" b="1" dirty="0" smtClean="0">
                  <a:solidFill>
                    <a:schemeClr val="bg1"/>
                  </a:solidFill>
                </a:rPr>
                <a:t>Influente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201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PTAR CENTRO INTERAMERICANO DE RECURSOS DEL AGUA</a:t>
            </a:r>
            <a:endParaRPr lang="es-MX" dirty="0"/>
          </a:p>
        </p:txBody>
      </p:sp>
      <p:pic>
        <p:nvPicPr>
          <p:cNvPr id="1027" name="Picture 3" descr="H:\SECME 2016\VistaAere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977" y="1752600"/>
            <a:ext cx="5830045" cy="437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411760" y="6165304"/>
            <a:ext cx="4572000" cy="1692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500" dirty="0"/>
              <a:t>http://cira.uaemex.mx/inicio/galeria-de-fotos</a:t>
            </a:r>
          </a:p>
        </p:txBody>
      </p:sp>
    </p:spTree>
    <p:extLst>
      <p:ext uri="{BB962C8B-B14F-4D97-AF65-F5344CB8AC3E}">
        <p14:creationId xmlns:p14="http://schemas.microsoft.com/office/powerpoint/2010/main" val="226954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Reactor </a:t>
            </a:r>
            <a:r>
              <a:rPr lang="es-MX" sz="2400" dirty="0" err="1" smtClean="0"/>
              <a:t>uasb</a:t>
            </a:r>
            <a:r>
              <a:rPr lang="es-MX" sz="2400" dirty="0" smtClean="0"/>
              <a:t> UAM-</a:t>
            </a:r>
            <a:r>
              <a:rPr lang="es-MX" sz="2400" dirty="0" err="1" smtClean="0"/>
              <a:t>Atzcapotzalco</a:t>
            </a:r>
            <a:endParaRPr lang="es-MX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9" y="1556792"/>
            <a:ext cx="8291513" cy="50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749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408372"/>
            <a:ext cx="8394344" cy="1039427"/>
          </a:xfrm>
        </p:spPr>
        <p:txBody>
          <a:bodyPr>
            <a:normAutofit fontScale="90000"/>
          </a:bodyPr>
          <a:lstStyle/>
          <a:p>
            <a:r>
              <a:rPr lang="es-MX" sz="3600" dirty="0"/>
              <a:t>Reactor </a:t>
            </a:r>
            <a:r>
              <a:rPr lang="es-MX" sz="3600" dirty="0" err="1"/>
              <a:t>uasb</a:t>
            </a:r>
            <a:r>
              <a:rPr lang="es-MX" sz="3600" dirty="0"/>
              <a:t> </a:t>
            </a:r>
            <a:r>
              <a:rPr lang="es-MX" sz="3600" dirty="0" smtClean="0"/>
              <a:t>UAM-</a:t>
            </a:r>
            <a:r>
              <a:rPr lang="es-MX" sz="3600" dirty="0" err="1"/>
              <a:t>Atzcapotzalco</a:t>
            </a:r>
            <a:endParaRPr lang="es-MX" dirty="0"/>
          </a:p>
        </p:txBody>
      </p:sp>
      <p:pic>
        <p:nvPicPr>
          <p:cNvPr id="4" name="5 Imagen" descr="C:\Francisco\Maestria\Contaminación y Tratamiento de Aguas\Fotos UAM iztapalapa\S50343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105" y="1844674"/>
            <a:ext cx="5661234" cy="424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001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408372"/>
            <a:ext cx="8394344" cy="1039427"/>
          </a:xfrm>
        </p:spPr>
        <p:txBody>
          <a:bodyPr>
            <a:normAutofit fontScale="90000"/>
          </a:bodyPr>
          <a:lstStyle/>
          <a:p>
            <a:r>
              <a:rPr lang="es-MX" sz="3600" dirty="0"/>
              <a:t>Reactor </a:t>
            </a:r>
            <a:r>
              <a:rPr lang="es-MX" sz="3600" dirty="0" err="1"/>
              <a:t>uasb</a:t>
            </a:r>
            <a:r>
              <a:rPr lang="es-MX" sz="3600" dirty="0"/>
              <a:t> </a:t>
            </a:r>
            <a:r>
              <a:rPr lang="es-MX" sz="3600" dirty="0" smtClean="0"/>
              <a:t>UAM-</a:t>
            </a:r>
            <a:r>
              <a:rPr lang="es-MX" sz="3600" dirty="0" err="1"/>
              <a:t>Atzcapotzalco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292" y="2060848"/>
            <a:ext cx="6230937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001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Sistemas de tratamiento combinado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7722394" cy="3919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254689" y="5691931"/>
            <a:ext cx="4572000" cy="1692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500" dirty="0"/>
              <a:t>http://hidroconsultsa.com/tratamiento-de-aguas-residuales</a:t>
            </a:r>
          </a:p>
        </p:txBody>
      </p:sp>
    </p:spTree>
    <p:extLst>
      <p:ext uri="{BB962C8B-B14F-4D97-AF65-F5344CB8AC3E}">
        <p14:creationId xmlns:p14="http://schemas.microsoft.com/office/powerpoint/2010/main" val="201009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bibliográficas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251520" y="2274838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365125" algn="just"/>
            <a:r>
              <a:rPr lang="es-UY" altLang="es-SV" dirty="0" smtClean="0">
                <a:latin typeface="Verdana" pitchFamily="34" charset="0"/>
              </a:rPr>
              <a:t>1) Proyecto </a:t>
            </a:r>
            <a:r>
              <a:rPr lang="es-UY" altLang="es-SV" dirty="0">
                <a:latin typeface="Verdana" pitchFamily="34" charset="0"/>
              </a:rPr>
              <a:t>y operación de filtros anaerobios para tratamiento de efluentes líquidos industriales” José Roberto Campos - Módulo del Taller Regional y Conferencia sobre Tratamiento Anaerobio de Aguas Residuales en América Latina (México, 1990</a:t>
            </a:r>
            <a:r>
              <a:rPr lang="es-UY" altLang="es-SV" dirty="0" smtClean="0">
                <a:latin typeface="Verdana" pitchFamily="34" charset="0"/>
              </a:rPr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UY" altLang="es-SV" dirty="0">
              <a:latin typeface="Verdana" pitchFamily="34" charset="0"/>
            </a:endParaRPr>
          </a:p>
          <a:p>
            <a:pPr marL="365125" indent="-365125" algn="just"/>
            <a:r>
              <a:rPr lang="es-UY" altLang="es-SV" dirty="0" smtClean="0">
                <a:latin typeface="Verdana" pitchFamily="34" charset="0"/>
              </a:rPr>
              <a:t>2) </a:t>
            </a:r>
            <a:r>
              <a:rPr lang="es-UY" altLang="es-SV" dirty="0" err="1" smtClean="0">
                <a:latin typeface="Verdana" pitchFamily="34" charset="0"/>
              </a:rPr>
              <a:t>Metcalf</a:t>
            </a:r>
            <a:r>
              <a:rPr lang="es-UY" altLang="es-SV" dirty="0" smtClean="0">
                <a:latin typeface="Verdana" pitchFamily="34" charset="0"/>
              </a:rPr>
              <a:t> &amp; Eddy (2003). </a:t>
            </a:r>
            <a:r>
              <a:rPr lang="es-UY" altLang="es-SV" dirty="0" err="1" smtClean="0">
                <a:latin typeface="Verdana" pitchFamily="34" charset="0"/>
              </a:rPr>
              <a:t>Wastewater</a:t>
            </a:r>
            <a:r>
              <a:rPr lang="es-UY" altLang="es-SV" dirty="0" smtClean="0">
                <a:latin typeface="Verdana" pitchFamily="34" charset="0"/>
              </a:rPr>
              <a:t>  </a:t>
            </a:r>
            <a:r>
              <a:rPr lang="es-UY" altLang="es-SV" dirty="0" err="1" smtClean="0">
                <a:latin typeface="Verdana" pitchFamily="34" charset="0"/>
              </a:rPr>
              <a:t>Engineering</a:t>
            </a:r>
            <a:r>
              <a:rPr lang="es-UY" altLang="es-SV" dirty="0" smtClean="0">
                <a:latin typeface="Verdana" pitchFamily="34" charset="0"/>
              </a:rPr>
              <a:t> </a:t>
            </a:r>
            <a:r>
              <a:rPr lang="es-UY" altLang="es-SV" dirty="0" err="1" smtClean="0">
                <a:latin typeface="Verdana" pitchFamily="34" charset="0"/>
              </a:rPr>
              <a:t>Treatment</a:t>
            </a:r>
            <a:r>
              <a:rPr lang="es-UY" altLang="es-SV" dirty="0" smtClean="0">
                <a:latin typeface="Verdana" pitchFamily="34" charset="0"/>
              </a:rPr>
              <a:t> and </a:t>
            </a:r>
            <a:r>
              <a:rPr lang="es-UY" altLang="es-SV" dirty="0" err="1" smtClean="0">
                <a:latin typeface="Verdana" pitchFamily="34" charset="0"/>
              </a:rPr>
              <a:t>Reuse</a:t>
            </a:r>
            <a:r>
              <a:rPr lang="es-UY" altLang="es-SV" dirty="0" smtClean="0">
                <a:latin typeface="Verdana" pitchFamily="34" charset="0"/>
              </a:rPr>
              <a:t>. McGraw Hill. USA</a:t>
            </a:r>
            <a:r>
              <a:rPr lang="es-UY" altLang="es-SV" dirty="0">
                <a:latin typeface="Verdana" pitchFamily="34" charset="0"/>
              </a:rPr>
              <a:t>.</a:t>
            </a:r>
            <a:endParaRPr lang="es-UY" altLang="es-SV" dirty="0" smtClean="0">
              <a:latin typeface="Verdana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UY" altLang="es-SV" dirty="0">
              <a:latin typeface="Verdana" pitchFamily="34" charset="0"/>
            </a:endParaRPr>
          </a:p>
          <a:p>
            <a:pPr marL="365125" indent="-365125" algn="just"/>
            <a:r>
              <a:rPr lang="es-ES_tradnl" altLang="es-SV" dirty="0" smtClean="0">
                <a:latin typeface="Verdana" pitchFamily="34" charset="0"/>
              </a:rPr>
              <a:t>3) </a:t>
            </a:r>
            <a:r>
              <a:rPr lang="es-ES_tradnl" altLang="es-SV" dirty="0" err="1" smtClean="0">
                <a:latin typeface="Verdana" pitchFamily="34" charset="0"/>
              </a:rPr>
              <a:t>Ramalho</a:t>
            </a:r>
            <a:r>
              <a:rPr lang="es-ES_tradnl" altLang="es-SV" dirty="0" smtClean="0">
                <a:latin typeface="Verdana" pitchFamily="34" charset="0"/>
              </a:rPr>
              <a:t> R. (1983). </a:t>
            </a:r>
            <a:r>
              <a:rPr lang="es-ES_tradnl" altLang="es-SV" dirty="0" err="1" smtClean="0">
                <a:latin typeface="Verdana" pitchFamily="34" charset="0"/>
              </a:rPr>
              <a:t>Introduction</a:t>
            </a:r>
            <a:r>
              <a:rPr lang="es-ES_tradnl" altLang="es-SV" dirty="0" smtClean="0">
                <a:latin typeface="Verdana" pitchFamily="34" charset="0"/>
              </a:rPr>
              <a:t> </a:t>
            </a:r>
            <a:r>
              <a:rPr lang="es-ES_tradnl" altLang="es-SV" dirty="0">
                <a:latin typeface="Verdana" pitchFamily="34" charset="0"/>
              </a:rPr>
              <a:t>to </a:t>
            </a:r>
            <a:r>
              <a:rPr lang="es-ES_tradnl" altLang="es-SV" dirty="0" err="1">
                <a:latin typeface="Verdana" pitchFamily="34" charset="0"/>
              </a:rPr>
              <a:t>Wastewater</a:t>
            </a:r>
            <a:r>
              <a:rPr lang="es-ES_tradnl" altLang="es-SV" dirty="0">
                <a:latin typeface="Verdana" pitchFamily="34" charset="0"/>
              </a:rPr>
              <a:t> </a:t>
            </a:r>
            <a:r>
              <a:rPr lang="es-ES_tradnl" altLang="es-SV" dirty="0" err="1">
                <a:latin typeface="Verdana" pitchFamily="34" charset="0"/>
              </a:rPr>
              <a:t>Treatment</a:t>
            </a:r>
            <a:r>
              <a:rPr lang="es-ES_tradnl" altLang="es-SV" dirty="0">
                <a:latin typeface="Verdana" pitchFamily="34" charset="0"/>
              </a:rPr>
              <a:t> </a:t>
            </a:r>
            <a:r>
              <a:rPr lang="es-ES_tradnl" altLang="es-SV" dirty="0" err="1" smtClean="0">
                <a:latin typeface="Verdana" pitchFamily="34" charset="0"/>
              </a:rPr>
              <a:t>Processes</a:t>
            </a:r>
            <a:r>
              <a:rPr lang="es-ES_tradnl" altLang="es-SV" dirty="0" smtClean="0">
                <a:latin typeface="Verdana" pitchFamily="34" charset="0"/>
              </a:rPr>
              <a:t>. Editorial </a:t>
            </a:r>
            <a:r>
              <a:rPr lang="es-ES_tradnl" altLang="es-SV" dirty="0" err="1" smtClean="0">
                <a:latin typeface="Verdana" pitchFamily="34" charset="0"/>
              </a:rPr>
              <a:t>Reverté</a:t>
            </a:r>
            <a:r>
              <a:rPr lang="es-ES_tradnl" altLang="es-SV" dirty="0" smtClean="0">
                <a:latin typeface="Verdana" pitchFamily="34" charset="0"/>
              </a:rPr>
              <a:t>. USA.</a:t>
            </a:r>
            <a:endParaRPr lang="es-ES_tradnl" altLang="es-SV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96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Formas de carbono a diferente </a:t>
            </a:r>
            <a:r>
              <a:rPr lang="es-MX" cap="none" dirty="0" smtClean="0"/>
              <a:t>p</a:t>
            </a:r>
            <a:r>
              <a:rPr lang="es-MX" dirty="0" smtClean="0"/>
              <a:t>H</a:t>
            </a:r>
            <a:endParaRPr lang="es-MX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2" y="2320131"/>
            <a:ext cx="433387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H:\SECME 2016\repart-co2(Alcalinidad)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4" t="3355" r="2046" b="6360"/>
          <a:stretch/>
        </p:blipFill>
        <p:spPr bwMode="auto">
          <a:xfrm>
            <a:off x="1767157" y="1961535"/>
            <a:ext cx="5784018" cy="408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Estrella de 6 puntas">
            <a:hlinkClick r:id="rId4" action="ppaction://hlinksldjump"/>
          </p:cNvPr>
          <p:cNvSpPr/>
          <p:nvPr/>
        </p:nvSpPr>
        <p:spPr>
          <a:xfrm>
            <a:off x="8172400" y="6046839"/>
            <a:ext cx="432048" cy="478505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1767157" y="6053214"/>
            <a:ext cx="5784018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00" dirty="0"/>
              <a:t>http://www.balnova.com/ph-en-estanques-de-camaron/</a:t>
            </a:r>
          </a:p>
        </p:txBody>
      </p:sp>
    </p:spTree>
    <p:extLst>
      <p:ext uri="{BB962C8B-B14F-4D97-AF65-F5344CB8AC3E}">
        <p14:creationId xmlns:p14="http://schemas.microsoft.com/office/powerpoint/2010/main" val="100713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Curvas de </a:t>
            </a:r>
            <a:r>
              <a:rPr lang="es-MX" dirty="0" err="1" smtClean="0"/>
              <a:t>dqo</a:t>
            </a:r>
            <a:endParaRPr lang="es-MX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09527"/>
            <a:ext cx="4151252" cy="2682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93754"/>
            <a:ext cx="4159942" cy="269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ombinar">
            <a:hlinkClick r:id="rId4" action="ppaction://hlinksldjump"/>
          </p:cNvPr>
          <p:cNvSpPr/>
          <p:nvPr/>
        </p:nvSpPr>
        <p:spPr>
          <a:xfrm>
            <a:off x="8676456" y="5244991"/>
            <a:ext cx="167414" cy="292163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57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 smtClean="0"/>
              <a:t>Fuentes de energía</a:t>
            </a:r>
          </a:p>
          <a:p>
            <a:endParaRPr lang="es-MX" dirty="0" smtClean="0"/>
          </a:p>
          <a:p>
            <a:r>
              <a:rPr lang="es-MX" dirty="0" smtClean="0"/>
              <a:t>Definición reactor anaerobio</a:t>
            </a:r>
          </a:p>
          <a:p>
            <a:endParaRPr lang="es-MX" dirty="0"/>
          </a:p>
          <a:p>
            <a:r>
              <a:rPr lang="es-MX" dirty="0" smtClean="0"/>
              <a:t>Ventajas y desventajas </a:t>
            </a:r>
          </a:p>
          <a:p>
            <a:endParaRPr lang="es-MX" dirty="0"/>
          </a:p>
          <a:p>
            <a:r>
              <a:rPr lang="es-MX" dirty="0" smtClean="0"/>
              <a:t>Aguas residuales</a:t>
            </a:r>
          </a:p>
          <a:p>
            <a:endParaRPr lang="es-MX" dirty="0"/>
          </a:p>
          <a:p>
            <a:r>
              <a:rPr lang="es-MX" dirty="0" smtClean="0"/>
              <a:t>Tipos de reactores </a:t>
            </a:r>
          </a:p>
          <a:p>
            <a:endParaRPr lang="es-MX" dirty="0"/>
          </a:p>
          <a:p>
            <a:r>
              <a:rPr lang="es-MX" dirty="0" smtClean="0"/>
              <a:t>Reactor RAFA o UASB</a:t>
            </a:r>
          </a:p>
          <a:p>
            <a:endParaRPr lang="es-MX" dirty="0"/>
          </a:p>
          <a:p>
            <a:r>
              <a:rPr lang="es-MX" dirty="0" smtClean="0"/>
              <a:t>Parámetros de diseño</a:t>
            </a:r>
          </a:p>
          <a:p>
            <a:endParaRPr lang="es-MX" dirty="0"/>
          </a:p>
          <a:p>
            <a:r>
              <a:rPr lang="es-MX" dirty="0" smtClean="0"/>
              <a:t>Casos de estudio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81128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6372200" y="6453336"/>
            <a:ext cx="2141984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00" dirty="0"/>
              <a:t>http://www.diccionariodesinonimos.es/libro/</a:t>
            </a:r>
          </a:p>
        </p:txBody>
      </p:sp>
    </p:spTree>
    <p:extLst>
      <p:ext uri="{BB962C8B-B14F-4D97-AF65-F5344CB8AC3E}">
        <p14:creationId xmlns:p14="http://schemas.microsoft.com/office/powerpoint/2010/main" val="110438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60672" cy="755103"/>
          </a:xfrm>
        </p:spPr>
        <p:txBody>
          <a:bodyPr>
            <a:normAutofit/>
          </a:bodyPr>
          <a:lstStyle/>
          <a:p>
            <a:r>
              <a:rPr lang="es-MX" sz="2400" dirty="0" smtClean="0"/>
              <a:t>Compuestos  inorgánicos inhibitorios</a:t>
            </a:r>
            <a:endParaRPr lang="es-MX" sz="2400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1124373"/>
              </p:ext>
            </p:extLst>
          </p:nvPr>
        </p:nvGraphicFramePr>
        <p:xfrm>
          <a:off x="452169" y="1546459"/>
          <a:ext cx="8229600" cy="5140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5064"/>
                <a:gridCol w="2376264"/>
                <a:gridCol w="24482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Substancia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Concentración inhibitoria</a:t>
                      </a:r>
                      <a:r>
                        <a:rPr lang="es-MX" sz="1400" baseline="0" dirty="0" smtClean="0"/>
                        <a:t> moderada</a:t>
                      </a:r>
                    </a:p>
                    <a:p>
                      <a:pPr algn="ctr"/>
                      <a:r>
                        <a:rPr lang="es-MX" sz="1400" baseline="0" dirty="0" smtClean="0"/>
                        <a:t>(mg/L)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Concentración inhibitoria moderada</a:t>
                      </a:r>
                    </a:p>
                    <a:p>
                      <a:pPr algn="ctr"/>
                      <a:r>
                        <a:rPr lang="es-MX" sz="1400" dirty="0" smtClean="0"/>
                        <a:t> (mg/L)</a:t>
                      </a:r>
                      <a:endParaRPr lang="es-MX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200" dirty="0" err="1" smtClean="0"/>
                        <a:t>Na</a:t>
                      </a:r>
                      <a:r>
                        <a:rPr lang="es-MX" sz="1200" baseline="30000" dirty="0" smtClean="0"/>
                        <a:t>+</a:t>
                      </a:r>
                      <a:endParaRPr lang="es-MX" sz="1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3500 - 5500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8000</a:t>
                      </a:r>
                      <a:endParaRPr lang="es-MX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aseline="0" dirty="0" smtClean="0"/>
                        <a:t>K</a:t>
                      </a:r>
                      <a:r>
                        <a:rPr lang="es-MX" sz="1200" baseline="30000" dirty="0" smtClean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2500 – 4500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12000</a:t>
                      </a:r>
                      <a:endParaRPr lang="es-MX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Ca</a:t>
                      </a:r>
                      <a:r>
                        <a:rPr lang="es-MX" sz="1200" baseline="30000" dirty="0" smtClean="0"/>
                        <a:t>+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2500 – 4500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8000</a:t>
                      </a:r>
                      <a:endParaRPr lang="es-MX" sz="1200" dirty="0"/>
                    </a:p>
                  </a:txBody>
                  <a:tcPr/>
                </a:tc>
              </a:tr>
              <a:tr h="4415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Mg</a:t>
                      </a:r>
                      <a:r>
                        <a:rPr lang="es-MX" sz="1200" baseline="30000" dirty="0" smtClean="0"/>
                        <a:t>+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1000 – 1500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3000</a:t>
                      </a:r>
                      <a:endParaRPr lang="es-MX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Nitrógeno amoniacal,  NH</a:t>
                      </a:r>
                      <a:r>
                        <a:rPr lang="es-MX" sz="1200" baseline="-25000" dirty="0" smtClean="0"/>
                        <a:t>4</a:t>
                      </a:r>
                      <a:r>
                        <a:rPr lang="es-MX" sz="1200" baseline="30000" dirty="0" smtClean="0"/>
                        <a:t>+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1500 – 3000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3000</a:t>
                      </a:r>
                      <a:endParaRPr lang="es-MX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Sulfuro, S</a:t>
                      </a:r>
                      <a:r>
                        <a:rPr lang="es-MX" sz="1200" baseline="30000" dirty="0" smtClean="0"/>
                        <a:t>2-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200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200</a:t>
                      </a:r>
                      <a:endParaRPr lang="es-MX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Cobre, Cu</a:t>
                      </a:r>
                      <a:r>
                        <a:rPr lang="es-MX" sz="1200" baseline="30000" dirty="0" smtClean="0"/>
                        <a:t>2+</a:t>
                      </a:r>
                      <a:endParaRPr lang="es-MX" sz="1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0.5 (Soluble)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50 – 70 (Total)</a:t>
                      </a:r>
                      <a:endParaRPr lang="es-MX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Cromo,</a:t>
                      </a:r>
                      <a:r>
                        <a:rPr lang="es-MX" sz="1200" baseline="0" dirty="0" smtClean="0"/>
                        <a:t> Cr (VI)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3.0</a:t>
                      </a:r>
                      <a:r>
                        <a:rPr lang="es-MX" sz="1200" baseline="0" dirty="0" smtClean="0"/>
                        <a:t> </a:t>
                      </a:r>
                      <a:r>
                        <a:rPr lang="es-MX" sz="1200" dirty="0" smtClean="0"/>
                        <a:t>(Soluble)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200</a:t>
                      </a:r>
                      <a:r>
                        <a:rPr lang="es-MX" sz="1200" baseline="0" dirty="0" smtClean="0"/>
                        <a:t> - 250</a:t>
                      </a:r>
                      <a:r>
                        <a:rPr lang="es-MX" sz="1200" dirty="0" smtClean="0"/>
                        <a:t>(Total)</a:t>
                      </a:r>
                      <a:endParaRPr lang="es-MX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Cromo,</a:t>
                      </a:r>
                      <a:r>
                        <a:rPr lang="es-MX" sz="1200" baseline="0" dirty="0" smtClean="0"/>
                        <a:t> Cr (III)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2.0</a:t>
                      </a:r>
                      <a:r>
                        <a:rPr lang="es-MX" sz="1200" baseline="0" dirty="0" smtClean="0"/>
                        <a:t> </a:t>
                      </a:r>
                      <a:r>
                        <a:rPr lang="es-MX" sz="1200" dirty="0" smtClean="0"/>
                        <a:t>(Soluble)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180</a:t>
                      </a:r>
                      <a:r>
                        <a:rPr lang="es-MX" sz="1200" baseline="0" dirty="0" smtClean="0"/>
                        <a:t> - 420</a:t>
                      </a:r>
                      <a:r>
                        <a:rPr lang="es-MX" sz="1200" dirty="0" smtClean="0"/>
                        <a:t>(Total)</a:t>
                      </a:r>
                      <a:endParaRPr lang="es-MX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err="1" smtClean="0"/>
                        <a:t>Niquel</a:t>
                      </a:r>
                      <a:r>
                        <a:rPr lang="es-MX" sz="1200" dirty="0" smtClean="0"/>
                        <a:t>, Ni</a:t>
                      </a:r>
                      <a:r>
                        <a:rPr lang="es-MX" sz="1200" baseline="30000" dirty="0" smtClean="0"/>
                        <a:t>+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30</a:t>
                      </a:r>
                      <a:r>
                        <a:rPr lang="es-MX" sz="1200" baseline="0" dirty="0" smtClean="0"/>
                        <a:t> </a:t>
                      </a:r>
                      <a:r>
                        <a:rPr lang="es-MX" sz="1200" dirty="0" smtClean="0"/>
                        <a:t>(Total)</a:t>
                      </a:r>
                      <a:endParaRPr lang="es-MX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Zinc,</a:t>
                      </a:r>
                      <a:r>
                        <a:rPr lang="es-MX" sz="1200" baseline="0" dirty="0" smtClean="0"/>
                        <a:t> Z</a:t>
                      </a:r>
                      <a:r>
                        <a:rPr lang="es-MX" sz="1200" dirty="0" smtClean="0"/>
                        <a:t>i</a:t>
                      </a:r>
                      <a:r>
                        <a:rPr lang="es-MX" sz="1200" baseline="30000" dirty="0" smtClean="0"/>
                        <a:t>2+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1.0</a:t>
                      </a:r>
                      <a:r>
                        <a:rPr lang="es-MX" sz="1200" baseline="0" dirty="0" smtClean="0"/>
                        <a:t> </a:t>
                      </a:r>
                      <a:r>
                        <a:rPr lang="es-MX" sz="1200" dirty="0" smtClean="0"/>
                        <a:t>(Soluble)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467544" y="6687027"/>
            <a:ext cx="504056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500" dirty="0" smtClean="0"/>
              <a:t>Fuente: </a:t>
            </a:r>
            <a:r>
              <a:rPr lang="es-SV" sz="500" dirty="0" err="1" smtClean="0"/>
              <a:t>Metcalf</a:t>
            </a:r>
            <a:r>
              <a:rPr lang="es-SV" sz="500" dirty="0" smtClean="0"/>
              <a:t>  &amp; Eddy, 2004</a:t>
            </a:r>
            <a:endParaRPr lang="en-US" sz="500" dirty="0"/>
          </a:p>
        </p:txBody>
      </p:sp>
    </p:spTree>
    <p:extLst>
      <p:ext uri="{BB962C8B-B14F-4D97-AF65-F5344CB8AC3E}">
        <p14:creationId xmlns:p14="http://schemas.microsoft.com/office/powerpoint/2010/main" val="417962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60672" cy="572356"/>
          </a:xfrm>
        </p:spPr>
        <p:txBody>
          <a:bodyPr>
            <a:normAutofit/>
          </a:bodyPr>
          <a:lstStyle/>
          <a:p>
            <a:r>
              <a:rPr lang="es-MX" sz="2400" dirty="0" smtClean="0"/>
              <a:t>Compuestos orgánicos tóxicos e inhibitorios</a:t>
            </a:r>
            <a:endParaRPr lang="es-MX" sz="2400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12603"/>
              </p:ext>
            </p:extLst>
          </p:nvPr>
        </p:nvGraphicFramePr>
        <p:xfrm>
          <a:off x="467544" y="1643760"/>
          <a:ext cx="822960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232248"/>
                <a:gridCol w="18825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Compuesto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>
                          <a:effectLst/>
                        </a:rPr>
                        <a:t>Concentración resultante en la reducción de 50% en la actividad, </a:t>
                      </a:r>
                      <a:r>
                        <a:rPr lang="es-ES" sz="1400" dirty="0" err="1" smtClean="0">
                          <a:effectLst/>
                        </a:rPr>
                        <a:t>mM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Compuesto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>
                          <a:effectLst/>
                        </a:rPr>
                        <a:t>Concentración resultante en la reducción de 50% en la actividad, </a:t>
                      </a:r>
                      <a:r>
                        <a:rPr lang="es-ES" sz="1400" dirty="0" err="1" smtClean="0">
                          <a:effectLst/>
                        </a:rPr>
                        <a:t>mM</a:t>
                      </a:r>
                      <a:endParaRPr lang="es-MX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/>
                        <a:t>1-Clorpropeno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0.1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/>
                        <a:t>2-Ácido</a:t>
                      </a:r>
                    </a:p>
                    <a:p>
                      <a:pPr algn="l"/>
                      <a:r>
                        <a:rPr lang="es-MX" sz="1200" dirty="0" err="1" smtClean="0"/>
                        <a:t>cloropropionico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8</a:t>
                      </a:r>
                      <a:endParaRPr lang="es-MX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/>
                        <a:t>Nitrobenceno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0.1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/>
                        <a:t>Vinil acetato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8</a:t>
                      </a:r>
                      <a:endParaRPr lang="es-MX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/>
                        <a:t>Acroleína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0.2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/>
                        <a:t>Acetaldehído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10</a:t>
                      </a:r>
                      <a:endParaRPr lang="es-MX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/>
                        <a:t>1-Cloropropano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1.9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dirty="0" err="1" smtClean="0"/>
                        <a:t>Etil</a:t>
                      </a:r>
                      <a:r>
                        <a:rPr lang="es-MX" sz="1200" dirty="0" smtClean="0"/>
                        <a:t> acetato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11</a:t>
                      </a:r>
                      <a:endParaRPr lang="es-MX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/>
                        <a:t>Formaldehído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2.4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/>
                        <a:t>Ácido</a:t>
                      </a:r>
                      <a:r>
                        <a:rPr lang="es-MX" sz="1200" baseline="0" dirty="0" smtClean="0"/>
                        <a:t> </a:t>
                      </a:r>
                      <a:r>
                        <a:rPr lang="es-MX" sz="1200" baseline="0" dirty="0" err="1" smtClean="0"/>
                        <a:t>acilico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12</a:t>
                      </a:r>
                      <a:endParaRPr lang="es-MX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/>
                        <a:t>Ácido</a:t>
                      </a:r>
                      <a:r>
                        <a:rPr lang="es-MX" sz="1200" baseline="0" dirty="0" smtClean="0"/>
                        <a:t> </a:t>
                      </a:r>
                      <a:r>
                        <a:rPr lang="es-MX" sz="1200" baseline="0" dirty="0" err="1" smtClean="0"/>
                        <a:t>laurico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2.6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dirty="0" err="1" smtClean="0"/>
                        <a:t>Catecol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24</a:t>
                      </a:r>
                      <a:endParaRPr lang="es-MX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200" dirty="0" err="1" smtClean="0"/>
                        <a:t>Etil</a:t>
                      </a:r>
                      <a:r>
                        <a:rPr lang="es-MX" sz="1200" dirty="0" smtClean="0"/>
                        <a:t> benceno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3.2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/>
                        <a:t>Fenol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26</a:t>
                      </a:r>
                      <a:endParaRPr lang="es-MX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200" dirty="0" err="1" smtClean="0"/>
                        <a:t>Acrilonitrilo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4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/>
                        <a:t>Anilina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26</a:t>
                      </a:r>
                      <a:endParaRPr lang="es-MX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/>
                        <a:t>3-clorol-1,2 </a:t>
                      </a:r>
                      <a:r>
                        <a:rPr lang="es-MX" sz="1200" dirty="0" err="1" smtClean="0"/>
                        <a:t>propanodiol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6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dirty="0" err="1" smtClean="0"/>
                        <a:t>Resorcinol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29</a:t>
                      </a:r>
                      <a:endParaRPr lang="es-MX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MX" sz="1200" dirty="0" err="1" smtClean="0"/>
                        <a:t>Crotonaldehído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6.5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dirty="0" smtClean="0"/>
                        <a:t>Propanol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90</a:t>
                      </a:r>
                      <a:endParaRPr lang="es-MX" sz="12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24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0240" y="6315075"/>
            <a:ext cx="652463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11560" y="6656729"/>
            <a:ext cx="504056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500" dirty="0" smtClean="0"/>
              <a:t>Fuente: </a:t>
            </a:r>
            <a:r>
              <a:rPr lang="es-SV" sz="500" dirty="0" err="1" smtClean="0"/>
              <a:t>Metcalf</a:t>
            </a:r>
            <a:r>
              <a:rPr lang="es-SV" sz="500" dirty="0" smtClean="0"/>
              <a:t>  &amp; Eddy, 2004</a:t>
            </a:r>
            <a:endParaRPr lang="en-US" sz="500" dirty="0"/>
          </a:p>
        </p:txBody>
      </p:sp>
    </p:spTree>
    <p:extLst>
      <p:ext uri="{BB962C8B-B14F-4D97-AF65-F5344CB8AC3E}">
        <p14:creationId xmlns:p14="http://schemas.microsoft.com/office/powerpoint/2010/main" val="100663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Fuentes de energía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 smtClean="0"/>
              <a:t>Solar</a:t>
            </a:r>
          </a:p>
          <a:p>
            <a:endParaRPr lang="es-MX" dirty="0" smtClean="0"/>
          </a:p>
          <a:p>
            <a:r>
              <a:rPr lang="es-MX" dirty="0" smtClean="0"/>
              <a:t>Eólica</a:t>
            </a:r>
          </a:p>
          <a:p>
            <a:endParaRPr lang="es-MX" dirty="0" smtClean="0"/>
          </a:p>
          <a:p>
            <a:r>
              <a:rPr lang="es-MX" dirty="0" smtClean="0"/>
              <a:t>Química</a:t>
            </a:r>
          </a:p>
          <a:p>
            <a:endParaRPr lang="es-MX" dirty="0"/>
          </a:p>
          <a:p>
            <a:r>
              <a:rPr lang="es-MX" dirty="0" smtClean="0"/>
              <a:t>Eléctrica</a:t>
            </a:r>
          </a:p>
          <a:p>
            <a:endParaRPr lang="es-MX" dirty="0" smtClean="0"/>
          </a:p>
          <a:p>
            <a:r>
              <a:rPr lang="es-MX" dirty="0" smtClean="0"/>
              <a:t>Nuclear</a:t>
            </a:r>
          </a:p>
          <a:p>
            <a:endParaRPr lang="es-MX" dirty="0"/>
          </a:p>
          <a:p>
            <a:r>
              <a:rPr lang="es-MX" dirty="0" smtClean="0"/>
              <a:t>Hidráulica </a:t>
            </a:r>
          </a:p>
          <a:p>
            <a:endParaRPr lang="es-MX" dirty="0"/>
          </a:p>
          <a:p>
            <a:r>
              <a:rPr lang="es-MX" dirty="0" smtClean="0"/>
              <a:t>Geotérmica</a:t>
            </a:r>
          </a:p>
          <a:p>
            <a:pPr marL="114300" indent="0">
              <a:buNone/>
            </a:pPr>
            <a:endParaRPr lang="es-MX" dirty="0" smtClean="0"/>
          </a:p>
          <a:p>
            <a:r>
              <a:rPr lang="es-MX" dirty="0" smtClean="0"/>
              <a:t>Biomasa  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1628800"/>
            <a:ext cx="2055965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600200"/>
            <a:ext cx="1944215" cy="139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1" y="3480160"/>
            <a:ext cx="2033451" cy="1207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492" y="3514329"/>
            <a:ext cx="3789533" cy="1207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157192"/>
            <a:ext cx="2033452" cy="133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53" y="5157191"/>
            <a:ext cx="2039019" cy="133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157192"/>
            <a:ext cx="1944215" cy="133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solar-panels-in-su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901" y="1600201"/>
            <a:ext cx="1990311" cy="140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454901" y="3003105"/>
            <a:ext cx="203611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/>
              <a:t>http://erenovable.com/como-funcionan-los-paneles-solares/como-funcionan-los-paneles-solares-3/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639491" y="2996952"/>
            <a:ext cx="216475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/>
              <a:t>http://www.periodicodelbiencomun.com/vida-eco/mendoza-argentina-proyecto-para-generar-energia-eolica/</a:t>
            </a:r>
          </a:p>
        </p:txBody>
      </p:sp>
      <p:sp>
        <p:nvSpPr>
          <p:cNvPr id="6" name="5 Rectángulo"/>
          <p:cNvSpPr/>
          <p:nvPr/>
        </p:nvSpPr>
        <p:spPr>
          <a:xfrm>
            <a:off x="6948264" y="3003105"/>
            <a:ext cx="20162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500" dirty="0"/>
              <a:t>https://www.google.com.mx/search?q=paneles+solares&amp;biw=1920&amp;bih=901&amp;source=lnms&amp;tbm=isch&amp;sa=X&amp;ved=0ahUKEwi8jNuGrMzPAhVB8mMKHXvGDQIQ_AUIBigB#tbm=isch&amp;q=energia+quimica&amp;imgrc=8hpNUjG9V__YCM%3A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411760" y="4688124"/>
            <a:ext cx="194421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500" dirty="0"/>
              <a:t>http://las-energias.webnode.com.co/energia-mecanica/</a:t>
            </a:r>
          </a:p>
        </p:txBody>
      </p:sp>
      <p:sp>
        <p:nvSpPr>
          <p:cNvPr id="8" name="7 Rectángulo"/>
          <p:cNvSpPr/>
          <p:nvPr/>
        </p:nvSpPr>
        <p:spPr>
          <a:xfrm>
            <a:off x="4660953" y="4688124"/>
            <a:ext cx="37725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/>
              <a:t>https://www.google.com.mx/search?q=paneles+solares&amp;biw=1920&amp;bih=901&amp;source=lnms&amp;tbm=isch&amp;sa=X&amp;ved=0ahUKEwi8jNuGrMzPAhVB8mMKHXvGDQIQ_AUIBigB#tbm=isch&amp;q=laguna+verde&amp;imgrc=yEcn3qpXR8oDBM%3A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411760" y="6502721"/>
            <a:ext cx="195111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/>
              <a:t>http://www.ecologiahoy.com/la-energia-hidraulica-y-sus-mini-centrales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4681412" y="6502721"/>
            <a:ext cx="20185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/>
              <a:t>http://frentefantasma.org/oficial/la-relacion-entre-erupciones-volcanicas-y-terremotos/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6972659" y="6491888"/>
            <a:ext cx="1919819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/>
              <a:t>http://www.construmatica.com/construpedia/Biomasa</a:t>
            </a:r>
          </a:p>
        </p:txBody>
      </p:sp>
    </p:spTree>
    <p:extLst>
      <p:ext uri="{BB962C8B-B14F-4D97-AF65-F5344CB8AC3E}">
        <p14:creationId xmlns:p14="http://schemas.microsoft.com/office/powerpoint/2010/main" val="298521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definición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8291264" cy="4373563"/>
          </a:xfrm>
        </p:spPr>
        <p:txBody>
          <a:bodyPr/>
          <a:lstStyle/>
          <a:p>
            <a:pPr marL="114300" indent="0">
              <a:buNone/>
            </a:pPr>
            <a:r>
              <a:rPr lang="es-MX" dirty="0" smtClean="0"/>
              <a:t>Proceso anaerobio </a:t>
            </a:r>
          </a:p>
          <a:p>
            <a:pPr marL="114300" indent="0">
              <a:buNone/>
            </a:pPr>
            <a:r>
              <a:rPr lang="es-MX" sz="2000" dirty="0" smtClean="0"/>
              <a:t>Se lleva a cabo </a:t>
            </a:r>
            <a:r>
              <a:rPr lang="es-MX" sz="2000" dirty="0"/>
              <a:t>en ausencia de oxígeno, </a:t>
            </a:r>
            <a:r>
              <a:rPr lang="es-MX" sz="2000" dirty="0" smtClean="0"/>
              <a:t>la </a:t>
            </a:r>
            <a:r>
              <a:rPr lang="es-MX" sz="2000" dirty="0"/>
              <a:t>materia orgánica </a:t>
            </a:r>
            <a:r>
              <a:rPr lang="es-MX" sz="2000" dirty="0" smtClean="0"/>
              <a:t>es consumida por </a:t>
            </a:r>
            <a:r>
              <a:rPr lang="es-MX" sz="2000" dirty="0"/>
              <a:t>las bacterias en un </a:t>
            </a:r>
            <a:r>
              <a:rPr lang="es-MX" sz="2000" dirty="0" smtClean="0"/>
              <a:t>reactor.</a:t>
            </a:r>
          </a:p>
          <a:p>
            <a:endParaRPr lang="es-MX" dirty="0"/>
          </a:p>
          <a:p>
            <a:pPr marL="114300" indent="0">
              <a:buNone/>
            </a:pPr>
            <a:r>
              <a:rPr lang="es-MX" dirty="0" smtClean="0"/>
              <a:t>Bacterias anaerobias </a:t>
            </a:r>
          </a:p>
          <a:p>
            <a:pPr marL="114300" indent="0">
              <a:buNone/>
            </a:pPr>
            <a:r>
              <a:rPr lang="es-MX" sz="2000" dirty="0" smtClean="0"/>
              <a:t>Son </a:t>
            </a:r>
            <a:r>
              <a:rPr lang="es-MX" sz="2000" i="1" dirty="0"/>
              <a:t>bacterias</a:t>
            </a:r>
            <a:r>
              <a:rPr lang="es-MX" sz="2000" dirty="0"/>
              <a:t> que no viven ni </a:t>
            </a:r>
            <a:r>
              <a:rPr lang="es-MX" sz="2000" dirty="0" smtClean="0"/>
              <a:t>se incrementan </a:t>
            </a:r>
            <a:r>
              <a:rPr lang="es-MX" sz="2000" dirty="0"/>
              <a:t>en presencia de oxígeno</a:t>
            </a:r>
          </a:p>
          <a:p>
            <a:pPr marL="114300" indent="0">
              <a:buNone/>
            </a:pP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869160"/>
            <a:ext cx="1801515" cy="1349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904773"/>
            <a:ext cx="2084289" cy="1278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403648" y="6218557"/>
            <a:ext cx="180151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/>
              <a:t>http://www.newfoodmagazine.com/4737/news/fda-statement-on-e-coli-o104-outbreak-in-europe/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903192" y="6218557"/>
            <a:ext cx="1853952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/>
              <a:t>http://www.insulab.es/Paginas/pagina_ecoliday.htm</a:t>
            </a:r>
          </a:p>
        </p:txBody>
      </p:sp>
    </p:spTree>
    <p:extLst>
      <p:ext uri="{BB962C8B-B14F-4D97-AF65-F5344CB8AC3E}">
        <p14:creationId xmlns:p14="http://schemas.microsoft.com/office/powerpoint/2010/main" val="85990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Ventajas y desventajas 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0819383"/>
              </p:ext>
            </p:extLst>
          </p:nvPr>
        </p:nvGraphicFramePr>
        <p:xfrm>
          <a:off x="1043608" y="2276872"/>
          <a:ext cx="6777038" cy="347968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388519"/>
                <a:gridCol w="3388519"/>
              </a:tblGrid>
              <a:tr h="914341">
                <a:tc>
                  <a:txBody>
                    <a:bodyPr/>
                    <a:lstStyle/>
                    <a:p>
                      <a:r>
                        <a:rPr lang="es-MX" sz="1800" b="0" dirty="0" smtClean="0"/>
                        <a:t>Bajo consumo de energía</a:t>
                      </a:r>
                      <a:endParaRPr lang="es-MX" sz="1800" b="0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0" dirty="0" smtClean="0"/>
                        <a:t>Periodo largo para</a:t>
                      </a:r>
                      <a:r>
                        <a:rPr lang="es-MX" sz="1800" b="0" baseline="0" dirty="0" smtClean="0"/>
                        <a:t> el desarrollo de biomasa</a:t>
                      </a:r>
                      <a:endParaRPr lang="es-MX" sz="1800" b="0" dirty="0" smtClean="0"/>
                    </a:p>
                    <a:p>
                      <a:endParaRPr lang="es-MX" sz="1800" b="0" dirty="0"/>
                    </a:p>
                  </a:txBody>
                  <a:tcPr marT="45713" marB="45713"/>
                </a:tc>
              </a:tr>
              <a:tr h="640036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No requieren aireación</a:t>
                      </a:r>
                      <a:endParaRPr lang="es-MX" sz="1800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Sensibilidad en las condiciones</a:t>
                      </a:r>
                      <a:r>
                        <a:rPr lang="es-MX" sz="1800" baseline="0" dirty="0" smtClean="0"/>
                        <a:t> ambientales</a:t>
                      </a:r>
                      <a:endParaRPr lang="es-MX" sz="1800" dirty="0"/>
                    </a:p>
                  </a:txBody>
                  <a:tcPr marT="45713" marB="45713"/>
                </a:tc>
              </a:tr>
              <a:tr h="640036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Menor producción de lodos</a:t>
                      </a:r>
                      <a:endParaRPr lang="es-MX" sz="1800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Menor</a:t>
                      </a:r>
                      <a:r>
                        <a:rPr lang="es-MX" sz="1800" baseline="0" dirty="0" smtClean="0"/>
                        <a:t> eficiencia en reducción de materia orgánica</a:t>
                      </a:r>
                      <a:endParaRPr lang="es-MX" sz="1800" dirty="0"/>
                    </a:p>
                  </a:txBody>
                  <a:tcPr marT="45713" marB="45713"/>
                </a:tc>
              </a:tr>
              <a:tr h="370783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Bajo requerimiento de nutrientes </a:t>
                      </a:r>
                      <a:endParaRPr lang="es-MX" sz="1800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Adición de alcalinidad </a:t>
                      </a:r>
                    </a:p>
                    <a:p>
                      <a:r>
                        <a:rPr lang="es-MX" sz="1800" dirty="0" smtClean="0"/>
                        <a:t>(2000 – 3000 mg/L CaCO</a:t>
                      </a:r>
                      <a:r>
                        <a:rPr lang="es-MX" sz="1800" baseline="-25000" dirty="0" smtClean="0"/>
                        <a:t>3</a:t>
                      </a:r>
                      <a:r>
                        <a:rPr lang="es-MX" sz="1800" dirty="0" smtClean="0"/>
                        <a:t>)</a:t>
                      </a:r>
                      <a:endParaRPr lang="es-MX" sz="1800" dirty="0"/>
                    </a:p>
                  </a:txBody>
                  <a:tcPr marT="45713" marB="45713"/>
                </a:tc>
              </a:tr>
              <a:tr h="370783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Generan</a:t>
                      </a:r>
                      <a:r>
                        <a:rPr lang="es-MX" sz="1800" baseline="0" dirty="0" smtClean="0"/>
                        <a:t> </a:t>
                      </a:r>
                      <a:r>
                        <a:rPr lang="es-MX" sz="1800" dirty="0" smtClean="0"/>
                        <a:t>energía</a:t>
                      </a:r>
                      <a:endParaRPr lang="es-MX" sz="1800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endParaRPr lang="es-MX" sz="1800" dirty="0"/>
                    </a:p>
                  </a:txBody>
                  <a:tcPr marT="45713" marB="45713"/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445224"/>
            <a:ext cx="1885752" cy="1206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7092280" y="6652873"/>
            <a:ext cx="2051720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/>
              <a:t>http://www.canstockphoto.es/ilustraci%C3%B3n/sparky.html</a:t>
            </a:r>
          </a:p>
        </p:txBody>
      </p:sp>
    </p:spTree>
    <p:extLst>
      <p:ext uri="{BB962C8B-B14F-4D97-AF65-F5344CB8AC3E}">
        <p14:creationId xmlns:p14="http://schemas.microsoft.com/office/powerpoint/2010/main" val="518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Características Aguas residuales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s-MX" dirty="0" smtClean="0"/>
              <a:t>Municipal</a:t>
            </a:r>
          </a:p>
          <a:p>
            <a:r>
              <a:rPr lang="es-MX" dirty="0" smtClean="0"/>
              <a:t>Baja concentración de Demanda Química de Oxígeno (DQO)</a:t>
            </a:r>
          </a:p>
          <a:p>
            <a:r>
              <a:rPr lang="es-MX" dirty="0" smtClean="0"/>
              <a:t>Baja temperatura (T)</a:t>
            </a:r>
          </a:p>
          <a:p>
            <a:r>
              <a:rPr lang="es-MX" dirty="0" smtClean="0"/>
              <a:t>Alta calidad del efluente es necesaria.</a:t>
            </a: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r>
              <a:rPr lang="es-MX" dirty="0" smtClean="0"/>
              <a:t>Industrial</a:t>
            </a:r>
          </a:p>
          <a:p>
            <a:r>
              <a:rPr lang="es-MX" dirty="0" smtClean="0"/>
              <a:t>Alta </a:t>
            </a:r>
            <a:r>
              <a:rPr lang="es-MX" dirty="0"/>
              <a:t>concentración de Demanda Química de Oxígeno (DQO</a:t>
            </a:r>
            <a:r>
              <a:rPr lang="es-MX" dirty="0" smtClean="0"/>
              <a:t>)</a:t>
            </a:r>
          </a:p>
          <a:p>
            <a:r>
              <a:rPr lang="es-MX" dirty="0" smtClean="0"/>
              <a:t>Elevada temperatura</a:t>
            </a:r>
          </a:p>
          <a:p>
            <a:r>
              <a:rPr lang="es-MX" dirty="0" smtClean="0"/>
              <a:t>Calidad del efluente</a:t>
            </a:r>
          </a:p>
          <a:p>
            <a:endParaRPr lang="es-MX" dirty="0"/>
          </a:p>
        </p:txBody>
      </p:sp>
      <p:pic>
        <p:nvPicPr>
          <p:cNvPr id="2050" name="Picture 2" descr="http://lanpro.com.mx/images/gallery/aguasservida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941168"/>
            <a:ext cx="2076549" cy="158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6804248" y="6534834"/>
            <a:ext cx="2076549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/>
              <a:t>http://lanpro.com.mx/industrialresiduales.html</a:t>
            </a:r>
          </a:p>
        </p:txBody>
      </p:sp>
    </p:spTree>
    <p:extLst>
      <p:ext uri="{BB962C8B-B14F-4D97-AF65-F5344CB8AC3E}">
        <p14:creationId xmlns:p14="http://schemas.microsoft.com/office/powerpoint/2010/main" val="81193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Tipos de agua residual tratadas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MX" dirty="0" smtClean="0"/>
              <a:t>Destilación de alcohol</a:t>
            </a:r>
          </a:p>
          <a:p>
            <a:endParaRPr lang="es-MX" dirty="0"/>
          </a:p>
          <a:p>
            <a:r>
              <a:rPr lang="es-MX" dirty="0" smtClean="0"/>
              <a:t>Fábrica de cerveza </a:t>
            </a:r>
          </a:p>
          <a:p>
            <a:endParaRPr lang="es-MX" dirty="0"/>
          </a:p>
          <a:p>
            <a:r>
              <a:rPr lang="es-MX" dirty="0" smtClean="0"/>
              <a:t>Fabricación de productos químicos</a:t>
            </a:r>
          </a:p>
          <a:p>
            <a:endParaRPr lang="es-MX" dirty="0" smtClean="0"/>
          </a:p>
          <a:p>
            <a:r>
              <a:rPr lang="es-MX" dirty="0" smtClean="0"/>
              <a:t>Elaboración de productos lácteos y quesos</a:t>
            </a:r>
          </a:p>
          <a:p>
            <a:endParaRPr lang="es-MX" dirty="0"/>
          </a:p>
          <a:p>
            <a:r>
              <a:rPr lang="es-MX" dirty="0" smtClean="0"/>
              <a:t>Lixiviados de vertedero</a:t>
            </a:r>
          </a:p>
          <a:p>
            <a:endParaRPr lang="es-MX" dirty="0"/>
          </a:p>
          <a:p>
            <a:r>
              <a:rPr lang="es-MX" dirty="0" smtClean="0"/>
              <a:t>Farmacéutica</a:t>
            </a:r>
          </a:p>
          <a:p>
            <a:endParaRPr lang="es-MX" dirty="0"/>
          </a:p>
          <a:p>
            <a:r>
              <a:rPr lang="es-MX" dirty="0" smtClean="0"/>
              <a:t>Fabricación de la azúcar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42884"/>
            <a:ext cx="3073524" cy="2049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700112" y="63919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/>
              <a:t>http://kerchak.com/que-es-la-industria/</a:t>
            </a:r>
          </a:p>
        </p:txBody>
      </p:sp>
    </p:spTree>
    <p:extLst>
      <p:ext uri="{BB962C8B-B14F-4D97-AF65-F5344CB8AC3E}">
        <p14:creationId xmlns:p14="http://schemas.microsoft.com/office/powerpoint/2010/main" val="154550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Consideraciones generales en el diseño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 smtClean="0"/>
              <a:t>Características de las aguas residuales</a:t>
            </a:r>
          </a:p>
          <a:p>
            <a:endParaRPr lang="es-MX" dirty="0"/>
          </a:p>
          <a:p>
            <a:r>
              <a:rPr lang="es-MX" dirty="0" smtClean="0"/>
              <a:t>Variaciones de flujo y carga</a:t>
            </a:r>
          </a:p>
          <a:p>
            <a:endParaRPr lang="es-MX" dirty="0"/>
          </a:p>
          <a:p>
            <a:r>
              <a:rPr lang="es-MX" dirty="0" smtClean="0"/>
              <a:t>Concentración orgánica y temperatura</a:t>
            </a:r>
          </a:p>
          <a:p>
            <a:endParaRPr lang="es-MX" dirty="0"/>
          </a:p>
          <a:p>
            <a:r>
              <a:rPr lang="es-MX" dirty="0" smtClean="0"/>
              <a:t>Fracción de la materia orgánica no disuelta</a:t>
            </a:r>
          </a:p>
          <a:p>
            <a:endParaRPr lang="es-MX" dirty="0"/>
          </a:p>
          <a:p>
            <a:r>
              <a:rPr lang="es-MX" dirty="0" smtClean="0"/>
              <a:t>Alcalinidad del agua residual</a:t>
            </a:r>
          </a:p>
          <a:p>
            <a:endParaRPr lang="es-MX" dirty="0"/>
          </a:p>
          <a:p>
            <a:r>
              <a:rPr lang="es-MX" dirty="0" smtClean="0"/>
              <a:t>Nutrientes y macronutrientes</a:t>
            </a:r>
          </a:p>
          <a:p>
            <a:endParaRPr lang="es-MX" dirty="0" smtClean="0"/>
          </a:p>
          <a:p>
            <a:r>
              <a:rPr lang="es-MX" dirty="0" smtClean="0"/>
              <a:t>Compuestos tóxicos inorgánicos y orgánicos</a:t>
            </a:r>
          </a:p>
          <a:p>
            <a:endParaRPr lang="es-MX" dirty="0"/>
          </a:p>
          <a:p>
            <a:r>
              <a:rPr lang="es-MX" dirty="0" smtClean="0"/>
              <a:t>Tiempo de retención de sólidos 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4" name="3 Estrella de 4 puntas">
            <a:hlinkClick r:id="rId2" action="ppaction://hlinksldjump"/>
          </p:cNvPr>
          <p:cNvSpPr/>
          <p:nvPr/>
        </p:nvSpPr>
        <p:spPr>
          <a:xfrm>
            <a:off x="5796136" y="4797152"/>
            <a:ext cx="360040" cy="36004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Estrella de 6 puntas">
            <a:hlinkClick r:id="rId3" action="ppaction://hlinksldjump"/>
          </p:cNvPr>
          <p:cNvSpPr/>
          <p:nvPr/>
        </p:nvSpPr>
        <p:spPr>
          <a:xfrm>
            <a:off x="4355976" y="3789040"/>
            <a:ext cx="288032" cy="36004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074" name="Picture 2" descr="esquema aguas residual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390" y="4640144"/>
            <a:ext cx="2691566" cy="1792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6123832" y="6453335"/>
            <a:ext cx="281268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/>
              <a:t>http://tratamientodeaguasresiduales.net/etapas-del-tratamiento-de-aguas-residuales/</a:t>
            </a:r>
          </a:p>
        </p:txBody>
      </p:sp>
    </p:spTree>
    <p:extLst>
      <p:ext uri="{BB962C8B-B14F-4D97-AF65-F5344CB8AC3E}">
        <p14:creationId xmlns:p14="http://schemas.microsoft.com/office/powerpoint/2010/main" val="111002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717</TotalTime>
  <Words>1287</Words>
  <Application>Microsoft Office PowerPoint</Application>
  <PresentationFormat>Presentación en pantalla (4:3)</PresentationFormat>
  <Paragraphs>341</Paragraphs>
  <Slides>31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Boticario</vt:lpstr>
      <vt:lpstr>REACTORES ANAEROBIOS</vt:lpstr>
      <vt:lpstr>Programa de la unidad de aprendizaje contaminación y tratamiento de recursos hídricos</vt:lpstr>
      <vt:lpstr>CONTENIDO</vt:lpstr>
      <vt:lpstr>Fuentes de energía </vt:lpstr>
      <vt:lpstr>definición</vt:lpstr>
      <vt:lpstr>Ventajas y desventajas </vt:lpstr>
      <vt:lpstr>Características Aguas residuales</vt:lpstr>
      <vt:lpstr>Tipos de agua residual tratadas </vt:lpstr>
      <vt:lpstr>Consideraciones generales en el diseño</vt:lpstr>
      <vt:lpstr>Etapas de la digestión anaerobia</vt:lpstr>
      <vt:lpstr>Inhibición de las bacterias metanogénicas</vt:lpstr>
      <vt:lpstr>Demanda Química Oxígeno</vt:lpstr>
      <vt:lpstr>Eficiencia del tratamiento</vt:lpstr>
      <vt:lpstr>Tipos de reactores</vt:lpstr>
      <vt:lpstr>Tipos de reactores</vt:lpstr>
      <vt:lpstr>Tipos de reactores</vt:lpstr>
      <vt:lpstr>Tipos de reactores </vt:lpstr>
      <vt:lpstr>Tipos de reactores</vt:lpstr>
      <vt:lpstr>Tipos de reactores</vt:lpstr>
      <vt:lpstr>Parámetros de diseño del reactor UASB</vt:lpstr>
      <vt:lpstr>Reactor uasb</vt:lpstr>
      <vt:lpstr>PTAR CENTRO INTERAMERICANO DE RECURSOS DEL AGUA</vt:lpstr>
      <vt:lpstr>Reactor uasb UAM-Atzcapotzalco</vt:lpstr>
      <vt:lpstr>Reactor uasb UAM-Atzcapotzalco</vt:lpstr>
      <vt:lpstr>Reactor uasb UAM-Atzcapotzalco</vt:lpstr>
      <vt:lpstr>Sistemas de tratamiento combinado</vt:lpstr>
      <vt:lpstr>Referencias bibliográficas</vt:lpstr>
      <vt:lpstr>Formas de carbono a diferente pH</vt:lpstr>
      <vt:lpstr>Curvas de dqo</vt:lpstr>
      <vt:lpstr>Compuestos  inorgánicos inhibitorios</vt:lpstr>
      <vt:lpstr>Compuestos orgánicos tóxicos e inhibitorios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REACTORES ANAEROBIOS</dc:title>
  <dc:creator>Lucero 2011</dc:creator>
  <cp:lastModifiedBy>Lucero Chavez</cp:lastModifiedBy>
  <cp:revision>43</cp:revision>
  <dcterms:created xsi:type="dcterms:W3CDTF">2016-09-12T22:23:11Z</dcterms:created>
  <dcterms:modified xsi:type="dcterms:W3CDTF">2016-10-12T17:54:35Z</dcterms:modified>
</cp:coreProperties>
</file>