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42" r:id="rId3"/>
    <p:sldId id="257" r:id="rId4"/>
    <p:sldId id="258" r:id="rId5"/>
    <p:sldId id="260" r:id="rId6"/>
    <p:sldId id="261" r:id="rId7"/>
    <p:sldId id="263" r:id="rId8"/>
    <p:sldId id="262" r:id="rId9"/>
    <p:sldId id="264" r:id="rId10"/>
    <p:sldId id="266" r:id="rId11"/>
    <p:sldId id="267" r:id="rId12"/>
    <p:sldId id="268" r:id="rId13"/>
    <p:sldId id="269" r:id="rId14"/>
    <p:sldId id="270" r:id="rId15"/>
    <p:sldId id="271" r:id="rId16"/>
    <p:sldId id="272" r:id="rId17"/>
    <p:sldId id="273" r:id="rId18"/>
    <p:sldId id="274" r:id="rId19"/>
    <p:sldId id="265"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3" r:id="rId38"/>
    <p:sldId id="334" r:id="rId3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31" autoAdjust="0"/>
  </p:normalViewPr>
  <p:slideViewPr>
    <p:cSldViewPr>
      <p:cViewPr varScale="1">
        <p:scale>
          <a:sx n="78" d="100"/>
          <a:sy n="78" d="100"/>
        </p:scale>
        <p:origin x="109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fld id="{AAD5BB95-68D5-4D82-BFA5-C1524C203E81}" type="datetimeFigureOut">
              <a:rPr lang="es-ES" smtClean="0"/>
              <a:pPr/>
              <a:t>12/10/2016</a:t>
            </a:fld>
            <a:endParaRPr lang="es-ES"/>
          </a:p>
        </p:txBody>
      </p:sp>
      <p:sp>
        <p:nvSpPr>
          <p:cNvPr id="16" name="15 Marcador de número de diapositiva"/>
          <p:cNvSpPr>
            <a:spLocks noGrp="1"/>
          </p:cNvSpPr>
          <p:nvPr>
            <p:ph type="sldNum" sz="quarter" idx="11"/>
          </p:nvPr>
        </p:nvSpPr>
        <p:spPr/>
        <p:txBody>
          <a:bodyPr/>
          <a:lstStyle/>
          <a:p>
            <a:fld id="{1F7FEC21-7AEA-4318-97DA-A799109DD5D2}" type="slidenum">
              <a:rPr lang="es-ES" smtClean="0"/>
              <a:pPr/>
              <a:t>‹Nº›</a:t>
            </a:fld>
            <a:endParaRPr lang="es-ES"/>
          </a:p>
        </p:txBody>
      </p:sp>
      <p:sp>
        <p:nvSpPr>
          <p:cNvPr id="17" name="16 Marcador de pie de página"/>
          <p:cNvSpPr>
            <a:spLocks noGrp="1"/>
          </p:cNvSpPr>
          <p:nvPr>
            <p:ph type="ftr" sz="quarter" idx="12"/>
          </p:nvPr>
        </p:nvSpPr>
        <p:spPr/>
        <p:txBody>
          <a:bodyPr/>
          <a:lstStyle/>
          <a:p>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AD5BB95-68D5-4D82-BFA5-C1524C203E81}" type="datetimeFigureOut">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F7FEC21-7AEA-4318-97DA-A799109DD5D2}"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AD5BB95-68D5-4D82-BFA5-C1524C203E81}" type="datetimeFigureOut">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F7FEC21-7AEA-4318-97DA-A799109DD5D2}"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fld id="{AAD5BB95-68D5-4D82-BFA5-C1524C203E81}" type="datetimeFigureOut">
              <a:rPr lang="es-ES" smtClean="0"/>
              <a:pPr/>
              <a:t>12/10/2016</a:t>
            </a:fld>
            <a:endParaRPr lang="es-ES"/>
          </a:p>
        </p:txBody>
      </p:sp>
      <p:sp>
        <p:nvSpPr>
          <p:cNvPr id="15" name="14 Marcador de número de diapositiva"/>
          <p:cNvSpPr>
            <a:spLocks noGrp="1"/>
          </p:cNvSpPr>
          <p:nvPr>
            <p:ph type="sldNum" sz="quarter" idx="15"/>
          </p:nvPr>
        </p:nvSpPr>
        <p:spPr/>
        <p:txBody>
          <a:bodyPr/>
          <a:lstStyle>
            <a:lvl1pPr algn="ctr">
              <a:defRPr/>
            </a:lvl1pPr>
          </a:lstStyle>
          <a:p>
            <a:fld id="{1F7FEC21-7AEA-4318-97DA-A799109DD5D2}" type="slidenum">
              <a:rPr lang="es-ES" smtClean="0"/>
              <a:pPr/>
              <a:t>‹Nº›</a:t>
            </a:fld>
            <a:endParaRPr lang="es-ES"/>
          </a:p>
        </p:txBody>
      </p:sp>
      <p:sp>
        <p:nvSpPr>
          <p:cNvPr id="16" name="15 Marcador de pie de página"/>
          <p:cNvSpPr>
            <a:spLocks noGrp="1"/>
          </p:cNvSpPr>
          <p:nvPr>
            <p:ph type="ftr" sz="quarter" idx="16"/>
          </p:nvPr>
        </p:nvSpPr>
        <p:spPr/>
        <p:txBody>
          <a:bodyPr/>
          <a:lstStyle/>
          <a:p>
            <a:endParaRPr lang="es-ES"/>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AAD5BB95-68D5-4D82-BFA5-C1524C203E81}" type="datetimeFigureOut">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F7FEC21-7AEA-4318-97DA-A799109DD5D2}" type="slidenum">
              <a:rPr lang="es-ES" smtClean="0"/>
              <a:pPr/>
              <a:t>‹Nº›</a:t>
            </a:fld>
            <a:endParaRPr lang="es-ES"/>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AAD5BB95-68D5-4D82-BFA5-C1524C203E81}" type="datetimeFigureOut">
              <a:rPr lang="es-ES" smtClean="0"/>
              <a:pPr/>
              <a:t>12/10/2016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F7FEC21-7AEA-4318-97DA-A799109DD5D2}" type="slidenum">
              <a:rPr lang="es-ES" smtClean="0"/>
              <a:pPr/>
              <a:t>‹Nº›</a:t>
            </a:fld>
            <a:endParaRPr lang="es-E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1F7FEC21-7AEA-4318-97DA-A799109DD5D2}" type="slidenum">
              <a:rPr lang="es-ES" smtClean="0"/>
              <a:pPr/>
              <a:t>‹Nº›</a:t>
            </a:fld>
            <a:endParaRPr lang="es-ES"/>
          </a:p>
        </p:txBody>
      </p:sp>
      <p:sp>
        <p:nvSpPr>
          <p:cNvPr id="8" name="7 Marcador de pie de página"/>
          <p:cNvSpPr>
            <a:spLocks noGrp="1"/>
          </p:cNvSpPr>
          <p:nvPr>
            <p:ph type="ftr" sz="quarter" idx="11"/>
          </p:nvPr>
        </p:nvSpPr>
        <p:spPr/>
        <p:txBody>
          <a:bodyPr/>
          <a:lstStyle/>
          <a:p>
            <a:endParaRPr lang="es-ES"/>
          </a:p>
        </p:txBody>
      </p:sp>
      <p:sp>
        <p:nvSpPr>
          <p:cNvPr id="7" name="6 Marcador de fecha"/>
          <p:cNvSpPr>
            <a:spLocks noGrp="1"/>
          </p:cNvSpPr>
          <p:nvPr>
            <p:ph type="dt" sz="half" idx="10"/>
          </p:nvPr>
        </p:nvSpPr>
        <p:spPr/>
        <p:txBody>
          <a:bodyPr/>
          <a:lstStyle/>
          <a:p>
            <a:fld id="{AAD5BB95-68D5-4D82-BFA5-C1524C203E81}" type="datetimeFigureOut">
              <a:rPr lang="es-ES" smtClean="0"/>
              <a:pPr/>
              <a:t>12/10/2016</a:t>
            </a:fld>
            <a:endParaRPr lang="es-ES"/>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AAD5BB95-68D5-4D82-BFA5-C1524C203E81}" type="datetimeFigureOut">
              <a:rPr lang="es-ES" smtClean="0"/>
              <a:pPr/>
              <a:t>12/10/2016</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F7FEC21-7AEA-4318-97DA-A799109DD5D2}" type="slidenum">
              <a:rPr lang="es-ES" smtClean="0"/>
              <a:pPr/>
              <a:t>‹Nº›</a:t>
            </a:fld>
            <a:endParaRPr lang="es-E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AD5BB95-68D5-4D82-BFA5-C1524C203E81}" type="datetimeFigureOut">
              <a:rPr lang="es-ES" smtClean="0"/>
              <a:pPr/>
              <a:t>12/10/2016</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F7FEC21-7AEA-4318-97DA-A799109DD5D2}"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fld id="{AAD5BB95-68D5-4D82-BFA5-C1524C203E81}" type="datetimeFigureOut">
              <a:rPr lang="es-ES" smtClean="0"/>
              <a:pPr/>
              <a:t>12/10/2016</a:t>
            </a:fld>
            <a:endParaRPr lang="es-ES"/>
          </a:p>
        </p:txBody>
      </p:sp>
      <p:sp>
        <p:nvSpPr>
          <p:cNvPr id="9" name="8 Marcador de número de diapositiva"/>
          <p:cNvSpPr>
            <a:spLocks noGrp="1"/>
          </p:cNvSpPr>
          <p:nvPr>
            <p:ph type="sldNum" sz="quarter" idx="15"/>
          </p:nvPr>
        </p:nvSpPr>
        <p:spPr/>
        <p:txBody>
          <a:bodyPr/>
          <a:lstStyle/>
          <a:p>
            <a:fld id="{1F7FEC21-7AEA-4318-97DA-A799109DD5D2}" type="slidenum">
              <a:rPr lang="es-ES" smtClean="0"/>
              <a:pPr/>
              <a:t>‹Nº›</a:t>
            </a:fld>
            <a:endParaRPr lang="es-ES"/>
          </a:p>
        </p:txBody>
      </p:sp>
      <p:sp>
        <p:nvSpPr>
          <p:cNvPr id="10" name="9 Marcador de pie de página"/>
          <p:cNvSpPr>
            <a:spLocks noGrp="1"/>
          </p:cNvSpPr>
          <p:nvPr>
            <p:ph type="ftr" sz="quarter" idx="16"/>
          </p:nvPr>
        </p:nvSpPr>
        <p:spPr/>
        <p:txBody>
          <a:bodyPr/>
          <a:lstStyle/>
          <a:p>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fld id="{AAD5BB95-68D5-4D82-BFA5-C1524C203E81}" type="datetimeFigureOut">
              <a:rPr lang="es-ES" smtClean="0"/>
              <a:pPr/>
              <a:t>12/10/2016</a:t>
            </a:fld>
            <a:endParaRPr lang="es-ES"/>
          </a:p>
        </p:txBody>
      </p:sp>
      <p:sp>
        <p:nvSpPr>
          <p:cNvPr id="9" name="8 Marcador de número de diapositiva"/>
          <p:cNvSpPr>
            <a:spLocks noGrp="1"/>
          </p:cNvSpPr>
          <p:nvPr>
            <p:ph type="sldNum" sz="quarter" idx="11"/>
          </p:nvPr>
        </p:nvSpPr>
        <p:spPr/>
        <p:txBody>
          <a:bodyPr/>
          <a:lstStyle/>
          <a:p>
            <a:fld id="{1F7FEC21-7AEA-4318-97DA-A799109DD5D2}" type="slidenum">
              <a:rPr lang="es-ES" smtClean="0"/>
              <a:pPr/>
              <a:t>‹Nº›</a:t>
            </a:fld>
            <a:endParaRPr lang="es-ES"/>
          </a:p>
        </p:txBody>
      </p:sp>
      <p:sp>
        <p:nvSpPr>
          <p:cNvPr id="10" name="9 Marcador de pie de página"/>
          <p:cNvSpPr>
            <a:spLocks noGrp="1"/>
          </p:cNvSpPr>
          <p:nvPr>
            <p:ph type="ftr" sz="quarter" idx="12"/>
          </p:nvPr>
        </p:nvSpPr>
        <p:spPr/>
        <p:txBody>
          <a:body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AD5BB95-68D5-4D82-BFA5-C1524C203E81}" type="datetimeFigureOut">
              <a:rPr lang="es-ES" smtClean="0"/>
              <a:pPr/>
              <a:t>12/10/2016</a:t>
            </a:fld>
            <a:endParaRPr lang="es-ES"/>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s-ES"/>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F7FEC21-7AEA-4318-97DA-A799109DD5D2}" type="slidenum">
              <a:rPr lang="es-ES" smtClean="0"/>
              <a:pPr/>
              <a:t>‹Nº›</a:t>
            </a:fld>
            <a:endParaRPr lang="es-ES"/>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467544" y="4797152"/>
            <a:ext cx="8305800" cy="1656184"/>
          </a:xfrm>
        </p:spPr>
        <p:txBody>
          <a:bodyPr/>
          <a:lstStyle/>
          <a:p>
            <a:pPr algn="r"/>
            <a:r>
              <a:rPr lang="es-ES" dirty="0" smtClean="0"/>
              <a:t>Unidad de aprendizaje: </a:t>
            </a:r>
            <a:r>
              <a:rPr lang="es-ES" dirty="0" smtClean="0"/>
              <a:t>Fisicoquímica  </a:t>
            </a:r>
          </a:p>
          <a:p>
            <a:pPr algn="r"/>
            <a:endParaRPr lang="es-ES" dirty="0" smtClean="0"/>
          </a:p>
          <a:p>
            <a:pPr algn="r"/>
            <a:r>
              <a:rPr lang="es-ES" dirty="0" smtClean="0"/>
              <a:t>Dra</a:t>
            </a:r>
            <a:r>
              <a:rPr lang="es-ES" dirty="0" smtClean="0"/>
              <a:t>. Mercedes Lucero </a:t>
            </a:r>
            <a:r>
              <a:rPr lang="es-ES" dirty="0" smtClean="0"/>
              <a:t>Chávez</a:t>
            </a:r>
          </a:p>
          <a:p>
            <a:pPr algn="r"/>
            <a:r>
              <a:rPr lang="es-ES" dirty="0"/>
              <a:t>Semestre 2016 A</a:t>
            </a:r>
          </a:p>
          <a:p>
            <a:pPr algn="r"/>
            <a:endParaRPr lang="es-ES" dirty="0"/>
          </a:p>
          <a:p>
            <a:pPr algn="r"/>
            <a:endParaRPr lang="es-ES" dirty="0"/>
          </a:p>
        </p:txBody>
      </p:sp>
      <p:sp>
        <p:nvSpPr>
          <p:cNvPr id="2" name="1 Título"/>
          <p:cNvSpPr>
            <a:spLocks noGrp="1"/>
          </p:cNvSpPr>
          <p:nvPr>
            <p:ph type="ctrTitle"/>
          </p:nvPr>
        </p:nvSpPr>
        <p:spPr/>
        <p:txBody>
          <a:bodyPr/>
          <a:lstStyle/>
          <a:p>
            <a:r>
              <a:rPr lang="es-ES" dirty="0" smtClean="0">
                <a:solidFill>
                  <a:schemeClr val="bg2">
                    <a:lumMod val="40000"/>
                    <a:lumOff val="60000"/>
                  </a:schemeClr>
                </a:solidFill>
              </a:rPr>
              <a:t>SOLUCIONES NO ELECTROLITICAS (PARTE I)</a:t>
            </a:r>
            <a:endParaRPr lang="es-ES" dirty="0">
              <a:solidFill>
                <a:schemeClr val="bg2">
                  <a:lumMod val="40000"/>
                  <a:lumOff val="60000"/>
                </a:schemeClr>
              </a:solidFill>
            </a:endParaRPr>
          </a:p>
        </p:txBody>
      </p:sp>
      <p:sp>
        <p:nvSpPr>
          <p:cNvPr id="5" name="4 Rectángulo"/>
          <p:cNvSpPr/>
          <p:nvPr/>
        </p:nvSpPr>
        <p:spPr>
          <a:xfrm>
            <a:off x="1619672" y="332656"/>
            <a:ext cx="7056784" cy="1351139"/>
          </a:xfrm>
          <a:prstGeom prst="rect">
            <a:avLst/>
          </a:prstGeom>
        </p:spPr>
        <p:txBody>
          <a:bodyPr wrap="square">
            <a:spAutoFit/>
          </a:bodyPr>
          <a:lstStyle/>
          <a:p>
            <a:pPr>
              <a:lnSpc>
                <a:spcPct val="60000"/>
              </a:lnSpc>
              <a:spcBef>
                <a:spcPts val="1200"/>
              </a:spcBef>
              <a:defRPr/>
            </a:pPr>
            <a:endParaRPr lang="es-ES_tradnl" b="1" dirty="0" smtClean="0">
              <a:solidFill>
                <a:schemeClr val="accent1">
                  <a:lumMod val="75000"/>
                </a:schemeClr>
              </a:solidFill>
              <a:effectLst>
                <a:outerShdw blurRad="38100" dist="38100" dir="2700000" algn="tl">
                  <a:srgbClr val="000000">
                    <a:alpha val="43137"/>
                  </a:srgbClr>
                </a:outerShdw>
              </a:effectLst>
              <a:latin typeface="Arial" charset="0"/>
            </a:endParaRPr>
          </a:p>
          <a:p>
            <a:pPr>
              <a:lnSpc>
                <a:spcPct val="60000"/>
              </a:lnSpc>
              <a:spcBef>
                <a:spcPts val="1200"/>
              </a:spcBef>
              <a:defRPr/>
            </a:pPr>
            <a:r>
              <a:rPr lang="es-ES_tradnl" b="1" dirty="0" smtClean="0">
                <a:solidFill>
                  <a:schemeClr val="tx2">
                    <a:lumMod val="25000"/>
                  </a:schemeClr>
                </a:solidFill>
                <a:effectLst>
                  <a:outerShdw blurRad="38100" dist="38100" dir="2700000" algn="tl">
                    <a:srgbClr val="000000">
                      <a:alpha val="43137"/>
                    </a:srgbClr>
                  </a:outerShdw>
                </a:effectLst>
                <a:latin typeface="Arial" charset="0"/>
              </a:rPr>
              <a:t>UNIVERSIDAD </a:t>
            </a:r>
            <a:r>
              <a:rPr lang="es-ES_tradnl" b="1" dirty="0">
                <a:solidFill>
                  <a:schemeClr val="tx2">
                    <a:lumMod val="25000"/>
                  </a:schemeClr>
                </a:solidFill>
                <a:effectLst>
                  <a:outerShdw blurRad="38100" dist="38100" dir="2700000" algn="tl">
                    <a:srgbClr val="000000">
                      <a:alpha val="43137"/>
                    </a:srgbClr>
                  </a:outerShdw>
                </a:effectLst>
                <a:latin typeface="Arial" charset="0"/>
              </a:rPr>
              <a:t>AUTÓNOMA DEL ESTADO DE MÉXICO</a:t>
            </a:r>
            <a:br>
              <a:rPr lang="es-ES_tradnl" b="1" dirty="0">
                <a:solidFill>
                  <a:schemeClr val="tx2">
                    <a:lumMod val="25000"/>
                  </a:schemeClr>
                </a:solidFill>
                <a:effectLst>
                  <a:outerShdw blurRad="38100" dist="38100" dir="2700000" algn="tl">
                    <a:srgbClr val="000000">
                      <a:alpha val="43137"/>
                    </a:srgbClr>
                  </a:outerShdw>
                </a:effectLst>
                <a:latin typeface="Arial" charset="0"/>
              </a:rPr>
            </a:br>
            <a:r>
              <a:rPr lang="es-ES_tradnl" b="1" dirty="0">
                <a:solidFill>
                  <a:schemeClr val="tx2">
                    <a:lumMod val="25000"/>
                  </a:schemeClr>
                </a:solidFill>
                <a:effectLst>
                  <a:outerShdw blurRad="38100" dist="38100" dir="2700000" algn="tl">
                    <a:srgbClr val="000000">
                      <a:alpha val="43137"/>
                    </a:srgbClr>
                  </a:outerShdw>
                </a:effectLst>
                <a:latin typeface="Arial" charset="0"/>
              </a:rPr>
              <a:t/>
            </a:r>
            <a:br>
              <a:rPr lang="es-ES_tradnl" b="1" dirty="0">
                <a:solidFill>
                  <a:schemeClr val="tx2">
                    <a:lumMod val="25000"/>
                  </a:schemeClr>
                </a:solidFill>
                <a:effectLst>
                  <a:outerShdw blurRad="38100" dist="38100" dir="2700000" algn="tl">
                    <a:srgbClr val="000000">
                      <a:alpha val="43137"/>
                    </a:srgbClr>
                  </a:outerShdw>
                </a:effectLst>
                <a:latin typeface="Arial" charset="0"/>
              </a:rPr>
            </a:br>
            <a:r>
              <a:rPr lang="es-ES_tradnl" b="1" dirty="0">
                <a:solidFill>
                  <a:schemeClr val="tx2">
                    <a:lumMod val="25000"/>
                  </a:schemeClr>
                </a:solidFill>
                <a:effectLst>
                  <a:outerShdw blurRad="38100" dist="38100" dir="2700000" algn="tl">
                    <a:srgbClr val="000000">
                      <a:alpha val="43137"/>
                    </a:srgbClr>
                  </a:outerShdw>
                </a:effectLst>
                <a:latin typeface="Arial" charset="0"/>
              </a:rPr>
              <a:t>FACULTAD DE INGENIERÍA</a:t>
            </a:r>
          </a:p>
          <a:p>
            <a:pPr>
              <a:lnSpc>
                <a:spcPct val="60000"/>
              </a:lnSpc>
              <a:spcBef>
                <a:spcPts val="1200"/>
              </a:spcBef>
              <a:defRPr/>
            </a:pPr>
            <a:r>
              <a:rPr lang="es-ES_tradnl" sz="1900" b="1" dirty="0">
                <a:solidFill>
                  <a:schemeClr val="accent1">
                    <a:lumMod val="75000"/>
                  </a:schemeClr>
                </a:solidFill>
                <a:effectLst>
                  <a:outerShdw blurRad="38100" dist="38100" dir="2700000" algn="tl">
                    <a:srgbClr val="000000">
                      <a:alpha val="43137"/>
                    </a:srgbClr>
                  </a:outerShdw>
                </a:effectLst>
                <a:latin typeface="Arial" charset="0"/>
              </a:rPr>
              <a:t/>
            </a:r>
            <a:br>
              <a:rPr lang="es-ES_tradnl" sz="1900" b="1" dirty="0">
                <a:solidFill>
                  <a:schemeClr val="accent1">
                    <a:lumMod val="75000"/>
                  </a:schemeClr>
                </a:solidFill>
                <a:effectLst>
                  <a:outerShdw blurRad="38100" dist="38100" dir="2700000" algn="tl">
                    <a:srgbClr val="000000">
                      <a:alpha val="43137"/>
                    </a:srgbClr>
                  </a:outerShdw>
                </a:effectLst>
                <a:latin typeface="Arial" charset="0"/>
              </a:rPr>
            </a:br>
            <a:endParaRPr lang="es-ES_tradnl" sz="1200" b="1" dirty="0">
              <a:solidFill>
                <a:schemeClr val="accent1">
                  <a:lumMod val="75000"/>
                </a:schemeClr>
              </a:solidFill>
              <a:effectLst>
                <a:outerShdw blurRad="38100" dist="38100" dir="2700000" algn="tl">
                  <a:srgbClr val="000000">
                    <a:alpha val="43137"/>
                  </a:srgbClr>
                </a:outerShdw>
              </a:effectLst>
              <a:latin typeface="Arial" charset="0"/>
            </a:endParaRPr>
          </a:p>
        </p:txBody>
      </p:sp>
      <p:pic>
        <p:nvPicPr>
          <p:cNvPr id="7" name="6 Imagen" descr="http://www.guiadeuniversidades.com.mx/assets/Escudo-UAEM.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48680"/>
            <a:ext cx="969263" cy="864096"/>
          </a:xfrm>
          <a:prstGeom prst="rect">
            <a:avLst/>
          </a:prstGeom>
          <a:noFill/>
          <a:ln>
            <a:noFill/>
          </a:ln>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0352" y="521588"/>
            <a:ext cx="837476" cy="103648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smtClean="0"/>
              <a:t>Fuerzas intermoleculares débiles existe dilatación  y el volumen es mayor.</a:t>
            </a:r>
          </a:p>
          <a:p>
            <a:endParaRPr lang="es-ES" dirty="0" smtClean="0"/>
          </a:p>
          <a:p>
            <a:r>
              <a:rPr lang="es-ES" dirty="0" smtClean="0"/>
              <a:t>Si las interacciones  entre las moléculas similares y distintas son iguales, los volúmenes serán aditivos (solución ideal).</a:t>
            </a:r>
            <a:endParaRPr lang="es-ES" dirty="0"/>
          </a:p>
        </p:txBody>
      </p:sp>
      <p:sp>
        <p:nvSpPr>
          <p:cNvPr id="3" name="2 Título"/>
          <p:cNvSpPr>
            <a:spLocks noGrp="1"/>
          </p:cNvSpPr>
          <p:nvPr>
            <p:ph type="title"/>
          </p:nvPr>
        </p:nvSpPr>
        <p:spPr/>
        <p:txBody>
          <a:bodyPr/>
          <a:lstStyle/>
          <a:p>
            <a:r>
              <a:rPr lang="es-ES" dirty="0" smtClean="0"/>
              <a:t>VOLUMEN MOLAR PARCIAL</a:t>
            </a:r>
            <a:endParaRPr lang="es-ES" dirty="0"/>
          </a:p>
        </p:txBody>
      </p:sp>
      <p:pic>
        <p:nvPicPr>
          <p:cNvPr id="1026" name="Picture 2"/>
          <p:cNvPicPr>
            <a:picLocks noChangeAspect="1" noChangeArrowheads="1"/>
          </p:cNvPicPr>
          <p:nvPr/>
        </p:nvPicPr>
        <p:blipFill>
          <a:blip r:embed="rId2" cstate="print"/>
          <a:srcRect/>
          <a:stretch>
            <a:fillRect/>
          </a:stretch>
        </p:blipFill>
        <p:spPr bwMode="auto">
          <a:xfrm>
            <a:off x="6083172" y="3853768"/>
            <a:ext cx="2551150" cy="2604764"/>
          </a:xfrm>
          <a:prstGeom prst="rect">
            <a:avLst/>
          </a:prstGeom>
          <a:noFill/>
          <a:ln w="38100">
            <a:solidFill>
              <a:schemeClr val="tx2">
                <a:lumMod val="25000"/>
              </a:schemeClr>
            </a:solidFill>
            <a:miter lim="800000"/>
            <a:headEnd/>
            <a:tailEnd/>
          </a:ln>
        </p:spPr>
      </p:pic>
      <p:sp>
        <p:nvSpPr>
          <p:cNvPr id="4" name="3 CuadroTexto"/>
          <p:cNvSpPr txBox="1"/>
          <p:nvPr/>
        </p:nvSpPr>
        <p:spPr>
          <a:xfrm>
            <a:off x="6638667" y="6465966"/>
            <a:ext cx="1440160" cy="169277"/>
          </a:xfrm>
          <a:prstGeom prst="rect">
            <a:avLst/>
          </a:prstGeom>
          <a:noFill/>
        </p:spPr>
        <p:txBody>
          <a:bodyPr wrap="square" rtlCol="0">
            <a:spAutoFit/>
          </a:bodyPr>
          <a:lstStyle/>
          <a:p>
            <a:pPr algn="ctr"/>
            <a:r>
              <a:rPr lang="es-SV" sz="500" dirty="0" smtClean="0"/>
              <a:t>Fuente: Chang, 2008</a:t>
            </a:r>
            <a:endParaRPr lang="en-US" sz="5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buNone/>
            </a:pPr>
            <a:r>
              <a:rPr lang="es-ES" dirty="0" smtClean="0"/>
              <a:t>				</a:t>
            </a:r>
          </a:p>
          <a:p>
            <a:pPr algn="just">
              <a:buNone/>
            </a:pPr>
            <a:endParaRPr lang="es-ES" dirty="0"/>
          </a:p>
          <a:p>
            <a:pPr algn="just">
              <a:buNone/>
            </a:pPr>
            <a:endParaRPr lang="es-ES" dirty="0" smtClean="0"/>
          </a:p>
          <a:p>
            <a:pPr algn="just">
              <a:buNone/>
            </a:pPr>
            <a:r>
              <a:rPr lang="es-ES" dirty="0" smtClean="0"/>
              <a:t>Donde:</a:t>
            </a:r>
          </a:p>
          <a:p>
            <a:pPr algn="just">
              <a:buNone/>
            </a:pPr>
            <a:r>
              <a:rPr lang="es-ES" dirty="0" smtClean="0"/>
              <a:t>V</a:t>
            </a:r>
            <a:r>
              <a:rPr lang="es-ES" baseline="-25000" dirty="0" smtClean="0"/>
              <a:t>1 </a:t>
            </a:r>
            <a:r>
              <a:rPr lang="es-ES" dirty="0" smtClean="0"/>
              <a:t>y V</a:t>
            </a:r>
            <a:r>
              <a:rPr lang="es-ES" baseline="-25000" dirty="0" smtClean="0"/>
              <a:t>2 </a:t>
            </a:r>
            <a:r>
              <a:rPr lang="es-ES" dirty="0" smtClean="0"/>
              <a:t>volúmenes parciales de los componentes 1 y 2</a:t>
            </a:r>
          </a:p>
          <a:p>
            <a:pPr algn="just">
              <a:buNone/>
            </a:pPr>
            <a:r>
              <a:rPr lang="es-ES" dirty="0" smtClean="0"/>
              <a:t> </a:t>
            </a:r>
          </a:p>
          <a:p>
            <a:pPr algn="just">
              <a:buNone/>
            </a:pPr>
            <a:endParaRPr lang="es-ES" baseline="-25000" dirty="0" smtClean="0"/>
          </a:p>
          <a:p>
            <a:pPr algn="just">
              <a:buNone/>
            </a:pPr>
            <a:r>
              <a:rPr lang="es-ES" dirty="0" smtClean="0"/>
              <a:t>				</a:t>
            </a:r>
            <a:r>
              <a:rPr lang="es-ES" baseline="-25000" dirty="0" smtClean="0"/>
              <a:t>	</a:t>
            </a:r>
            <a:endParaRPr lang="es-ES" dirty="0"/>
          </a:p>
        </p:txBody>
      </p:sp>
      <p:sp>
        <p:nvSpPr>
          <p:cNvPr id="3" name="2 Título"/>
          <p:cNvSpPr>
            <a:spLocks noGrp="1"/>
          </p:cNvSpPr>
          <p:nvPr>
            <p:ph type="title"/>
          </p:nvPr>
        </p:nvSpPr>
        <p:spPr/>
        <p:txBody>
          <a:bodyPr>
            <a:normAutofit fontScale="90000"/>
          </a:bodyPr>
          <a:lstStyle/>
          <a:p>
            <a:r>
              <a:rPr lang="es-ES" dirty="0" smtClean="0"/>
              <a:t>En el caso de un sistema de dos componentes a T y P constantes </a:t>
            </a:r>
            <a:endParaRPr lang="es-ES" dirty="0"/>
          </a:p>
        </p:txBody>
      </p:sp>
      <p:cxnSp>
        <p:nvCxnSpPr>
          <p:cNvPr id="5" name="4 Conector recto"/>
          <p:cNvCxnSpPr/>
          <p:nvPr/>
        </p:nvCxnSpPr>
        <p:spPr>
          <a:xfrm>
            <a:off x="3924417" y="1988840"/>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a:off x="5112060" y="1988840"/>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5508104" y="4365104"/>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4499992" y="4365104"/>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 name="3 CuadroTexto"/>
              <p:cNvSpPr txBox="1"/>
              <p:nvPr/>
            </p:nvSpPr>
            <p:spPr>
              <a:xfrm>
                <a:off x="2950306" y="1916832"/>
                <a:ext cx="2846420" cy="461665"/>
              </a:xfrm>
              <a:prstGeom prst="rect">
                <a:avLst/>
              </a:prstGeom>
              <a:noFill/>
            </p:spPr>
            <p:txBody>
              <a:bodyPr wrap="none" rtlCol="0">
                <a:spAutoFit/>
              </a:bodyPr>
              <a:lstStyle/>
              <a:p>
                <a14:m>
                  <m:oMath xmlns:m="http://schemas.openxmlformats.org/officeDocument/2006/math">
                    <m:r>
                      <a:rPr lang="es-SV" sz="2400" b="0" i="1" smtClean="0">
                        <a:latin typeface="Cambria Math" panose="02040503050406030204" pitchFamily="18" charset="0"/>
                      </a:rPr>
                      <m:t>𝑑𝑉</m:t>
                    </m:r>
                    <m:r>
                      <a:rPr lang="es-SV" sz="2400" b="0" i="1" smtClean="0">
                        <a:latin typeface="Cambria Math" panose="02040503050406030204" pitchFamily="18" charset="0"/>
                      </a:rPr>
                      <m:t>=</m:t>
                    </m:r>
                    <m:sSub>
                      <m:sSubPr>
                        <m:ctrlPr>
                          <a:rPr lang="en-US" sz="2400" i="1" smtClean="0">
                            <a:latin typeface="Cambria Math" panose="02040503050406030204" pitchFamily="18" charset="0"/>
                          </a:rPr>
                        </m:ctrlPr>
                      </m:sSubPr>
                      <m:e>
                        <m:r>
                          <a:rPr lang="es-SV" sz="2400" b="0" i="1" smtClean="0">
                            <a:latin typeface="Cambria Math" panose="02040503050406030204" pitchFamily="18" charset="0"/>
                          </a:rPr>
                          <m:t>𝑉</m:t>
                        </m:r>
                      </m:e>
                      <m:sub>
                        <m:r>
                          <a:rPr lang="es-SV" sz="2400" b="0" i="1" smtClean="0">
                            <a:latin typeface="Cambria Math" panose="02040503050406030204" pitchFamily="18" charset="0"/>
                          </a:rPr>
                          <m:t>1</m:t>
                        </m:r>
                      </m:sub>
                    </m:sSub>
                    <m:r>
                      <a:rPr lang="es-SV" sz="2400" b="0" i="1" smtClean="0">
                        <a:latin typeface="Cambria Math" panose="02040503050406030204" pitchFamily="18" charset="0"/>
                      </a:rPr>
                      <m:t>𝑑</m:t>
                    </m:r>
                    <m:sSub>
                      <m:sSubPr>
                        <m:ctrlPr>
                          <a:rPr lang="es-SV" sz="2400" b="0" i="1" smtClean="0">
                            <a:latin typeface="Cambria Math" panose="02040503050406030204" pitchFamily="18" charset="0"/>
                          </a:rPr>
                        </m:ctrlPr>
                      </m:sSubPr>
                      <m:e>
                        <m:r>
                          <a:rPr lang="es-SV" sz="2400" b="0" i="1" smtClean="0">
                            <a:latin typeface="Cambria Math" panose="02040503050406030204" pitchFamily="18" charset="0"/>
                          </a:rPr>
                          <m:t>𝑛</m:t>
                        </m:r>
                      </m:e>
                      <m:sub>
                        <m:r>
                          <a:rPr lang="es-SV" sz="2400" b="0" i="1" smtClean="0">
                            <a:latin typeface="Cambria Math" panose="02040503050406030204" pitchFamily="18" charset="0"/>
                          </a:rPr>
                          <m:t>1</m:t>
                        </m:r>
                      </m:sub>
                    </m:sSub>
                  </m:oMath>
                </a14:m>
                <a:r>
                  <a:rPr lang="en-US" sz="2400" dirty="0" smtClean="0"/>
                  <a:t>+ </a:t>
                </a:r>
                <a14:m>
                  <m:oMath xmlns:m="http://schemas.openxmlformats.org/officeDocument/2006/math">
                    <m:sSub>
                      <m:sSubPr>
                        <m:ctrlPr>
                          <a:rPr lang="en-US" sz="2400" i="1">
                            <a:latin typeface="Cambria Math" panose="02040503050406030204" pitchFamily="18" charset="0"/>
                          </a:rPr>
                        </m:ctrlPr>
                      </m:sSubPr>
                      <m:e>
                        <m:r>
                          <a:rPr lang="es-SV" sz="2400" i="1">
                            <a:latin typeface="Cambria Math" panose="02040503050406030204" pitchFamily="18" charset="0"/>
                          </a:rPr>
                          <m:t>𝑉</m:t>
                        </m:r>
                      </m:e>
                      <m:sub>
                        <m:r>
                          <a:rPr lang="es-SV" sz="2400" b="0" i="1" smtClean="0">
                            <a:latin typeface="Cambria Math" panose="02040503050406030204" pitchFamily="18" charset="0"/>
                          </a:rPr>
                          <m:t>2</m:t>
                        </m:r>
                      </m:sub>
                    </m:sSub>
                    <m:r>
                      <a:rPr lang="es-SV" sz="2400" i="1">
                        <a:latin typeface="Cambria Math" panose="02040503050406030204" pitchFamily="18" charset="0"/>
                      </a:rPr>
                      <m:t>𝑑</m:t>
                    </m:r>
                    <m:sSub>
                      <m:sSubPr>
                        <m:ctrlPr>
                          <a:rPr lang="es-SV" sz="2400" i="1">
                            <a:latin typeface="Cambria Math" panose="02040503050406030204" pitchFamily="18" charset="0"/>
                          </a:rPr>
                        </m:ctrlPr>
                      </m:sSubPr>
                      <m:e>
                        <m:r>
                          <a:rPr lang="es-SV" sz="2400" i="1">
                            <a:latin typeface="Cambria Math" panose="02040503050406030204" pitchFamily="18" charset="0"/>
                          </a:rPr>
                          <m:t>𝑛</m:t>
                        </m:r>
                      </m:e>
                      <m:sub>
                        <m:r>
                          <a:rPr lang="es-SV" sz="2400" b="0" i="1" smtClean="0">
                            <a:latin typeface="Cambria Math" panose="02040503050406030204" pitchFamily="18" charset="0"/>
                          </a:rPr>
                          <m:t>2</m:t>
                        </m:r>
                      </m:sub>
                    </m:sSub>
                  </m:oMath>
                </a14:m>
                <a:endParaRPr lang="en-US" sz="2400" dirty="0"/>
              </a:p>
            </p:txBody>
          </p:sp>
        </mc:Choice>
        <mc:Fallback xmlns="">
          <p:sp>
            <p:nvSpPr>
              <p:cNvPr id="4" name="3 CuadroTexto"/>
              <p:cNvSpPr txBox="1">
                <a:spLocks noRot="1" noChangeAspect="1" noMove="1" noResize="1" noEditPoints="1" noAdjustHandles="1" noChangeArrowheads="1" noChangeShapeType="1" noTextEdit="1"/>
              </p:cNvSpPr>
              <p:nvPr/>
            </p:nvSpPr>
            <p:spPr>
              <a:xfrm>
                <a:off x="2950306" y="1916832"/>
                <a:ext cx="2846420" cy="461665"/>
              </a:xfrm>
              <a:prstGeom prst="rect">
                <a:avLst/>
              </a:prstGeom>
              <a:blipFill rotWithShape="1">
                <a:blip r:embed="rId2"/>
                <a:stretch>
                  <a:fillRect l="-642" t="-10526"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8 CuadroTexto"/>
              <p:cNvSpPr txBox="1"/>
              <p:nvPr/>
            </p:nvSpPr>
            <p:spPr>
              <a:xfrm>
                <a:off x="3347864" y="4259807"/>
                <a:ext cx="2312621" cy="495713"/>
              </a:xfrm>
              <a:prstGeom prst="rect">
                <a:avLst/>
              </a:prstGeom>
              <a:noFill/>
            </p:spPr>
            <p:txBody>
              <a:bodyPr wrap="none" rtlCol="0">
                <a:spAutoFit/>
              </a:bodyPr>
              <a:lstStyle/>
              <a:p>
                <a14:m>
                  <m:oMath xmlns:m="http://schemas.openxmlformats.org/officeDocument/2006/math">
                    <m:r>
                      <a:rPr lang="es-SV" sz="2400" b="0" i="1" smtClean="0">
                        <a:latin typeface="Cambria Math" panose="02040503050406030204" pitchFamily="18" charset="0"/>
                      </a:rPr>
                      <m:t>𝑉</m:t>
                    </m:r>
                    <m:r>
                      <a:rPr lang="es-SV" sz="2400" b="0" i="1" smtClean="0">
                        <a:latin typeface="Cambria Math" panose="02040503050406030204" pitchFamily="18" charset="0"/>
                      </a:rPr>
                      <m:t>=</m:t>
                    </m:r>
                    <m:sSub>
                      <m:sSubPr>
                        <m:ctrlPr>
                          <a:rPr lang="en-US" sz="2400" i="1" smtClean="0">
                            <a:latin typeface="Cambria Math" panose="02040503050406030204" pitchFamily="18" charset="0"/>
                          </a:rPr>
                        </m:ctrlPr>
                      </m:sSubPr>
                      <m:e>
                        <m:sSub>
                          <m:sSubPr>
                            <m:ctrlPr>
                              <a:rPr lang="es-SV" sz="2400" i="1">
                                <a:latin typeface="Cambria Math" panose="02040503050406030204" pitchFamily="18" charset="0"/>
                              </a:rPr>
                            </m:ctrlPr>
                          </m:sSubPr>
                          <m:e>
                            <m:r>
                              <a:rPr lang="es-SV" sz="2400" i="1">
                                <a:latin typeface="Cambria Math" panose="02040503050406030204" pitchFamily="18" charset="0"/>
                              </a:rPr>
                              <m:t>𝑛</m:t>
                            </m:r>
                          </m:e>
                          <m:sub>
                            <m:r>
                              <a:rPr lang="es-SV" sz="2400" i="1">
                                <a:latin typeface="Cambria Math" panose="02040503050406030204" pitchFamily="18" charset="0"/>
                              </a:rPr>
                              <m:t>1</m:t>
                            </m:r>
                          </m:sub>
                        </m:sSub>
                        <m:r>
                          <a:rPr lang="es-SV" sz="2400" b="0" i="1" smtClean="0">
                            <a:latin typeface="Cambria Math" panose="02040503050406030204" pitchFamily="18" charset="0"/>
                          </a:rPr>
                          <m:t>𝑉</m:t>
                        </m:r>
                      </m:e>
                      <m:sub>
                        <m:r>
                          <a:rPr lang="es-SV" sz="2400" b="0" i="1" smtClean="0">
                            <a:latin typeface="Cambria Math" panose="02040503050406030204" pitchFamily="18" charset="0"/>
                          </a:rPr>
                          <m:t>1</m:t>
                        </m:r>
                      </m:sub>
                    </m:sSub>
                  </m:oMath>
                </a14:m>
                <a:r>
                  <a:rPr lang="en-US" sz="2400" dirty="0" smtClean="0"/>
                  <a:t>+ </a:t>
                </a:r>
                <a14:m>
                  <m:oMath xmlns:m="http://schemas.openxmlformats.org/officeDocument/2006/math">
                    <m:sSub>
                      <m:sSubPr>
                        <m:ctrlPr>
                          <a:rPr lang="en-US" sz="2400" i="1">
                            <a:latin typeface="Cambria Math" panose="02040503050406030204" pitchFamily="18" charset="0"/>
                          </a:rPr>
                        </m:ctrlPr>
                      </m:sSubPr>
                      <m:e>
                        <m:sSub>
                          <m:sSubPr>
                            <m:ctrlPr>
                              <a:rPr lang="es-SV" sz="2400" i="1">
                                <a:latin typeface="Cambria Math" panose="02040503050406030204" pitchFamily="18" charset="0"/>
                              </a:rPr>
                            </m:ctrlPr>
                          </m:sSubPr>
                          <m:e>
                            <m:r>
                              <a:rPr lang="es-SV" sz="2400" i="1">
                                <a:latin typeface="Cambria Math" panose="02040503050406030204" pitchFamily="18" charset="0"/>
                              </a:rPr>
                              <m:t>𝑛</m:t>
                            </m:r>
                          </m:e>
                          <m:sub>
                            <m:r>
                              <a:rPr lang="es-SV" sz="2400" i="1">
                                <a:latin typeface="Cambria Math" panose="02040503050406030204" pitchFamily="18" charset="0"/>
                              </a:rPr>
                              <m:t>2</m:t>
                            </m:r>
                          </m:sub>
                        </m:sSub>
                        <m:r>
                          <a:rPr lang="es-SV" sz="2400" i="1">
                            <a:latin typeface="Cambria Math" panose="02040503050406030204" pitchFamily="18" charset="0"/>
                          </a:rPr>
                          <m:t>𝑉</m:t>
                        </m:r>
                      </m:e>
                      <m:sub>
                        <m:r>
                          <a:rPr lang="es-SV" sz="2400" b="0" i="1" smtClean="0">
                            <a:latin typeface="Cambria Math" panose="02040503050406030204" pitchFamily="18" charset="0"/>
                          </a:rPr>
                          <m:t>2</m:t>
                        </m:r>
                      </m:sub>
                    </m:sSub>
                  </m:oMath>
                </a14:m>
                <a:endParaRPr lang="en-US" sz="2400" dirty="0"/>
              </a:p>
            </p:txBody>
          </p:sp>
        </mc:Choice>
        <mc:Fallback xmlns="">
          <p:sp>
            <p:nvSpPr>
              <p:cNvPr id="9" name="8 CuadroTexto"/>
              <p:cNvSpPr txBox="1">
                <a:spLocks noRot="1" noChangeAspect="1" noMove="1" noResize="1" noEditPoints="1" noAdjustHandles="1" noChangeArrowheads="1" noChangeShapeType="1" noTextEdit="1"/>
              </p:cNvSpPr>
              <p:nvPr/>
            </p:nvSpPr>
            <p:spPr>
              <a:xfrm>
                <a:off x="3347864" y="4259807"/>
                <a:ext cx="2312621" cy="495713"/>
              </a:xfrm>
              <a:prstGeom prst="rect">
                <a:avLst/>
              </a:prstGeom>
              <a:blipFill rotWithShape="1">
                <a:blip r:embed="rId3"/>
                <a:stretch>
                  <a:fillRect l="-526" t="-8642" b="-22222"/>
                </a:stretch>
              </a:blipFill>
            </p:spPr>
            <p:txBody>
              <a:bodyPr/>
              <a:lstStyle/>
              <a:p>
                <a:r>
                  <a:rPr lang="en-US">
                    <a:noFill/>
                  </a:rPr>
                  <a:t> </a:t>
                </a:r>
              </a:p>
            </p:txBody>
          </p:sp>
        </mc:Fallback>
      </mc:AlternateContent>
      <p:pic>
        <p:nvPicPr>
          <p:cNvPr id="11"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9198" b="31017"/>
          <a:stretch/>
        </p:blipFill>
        <p:spPr bwMode="auto">
          <a:xfrm>
            <a:off x="6732240" y="4259807"/>
            <a:ext cx="1675272" cy="205661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Rectángulo"/>
          <p:cNvSpPr/>
          <p:nvPr/>
        </p:nvSpPr>
        <p:spPr>
          <a:xfrm>
            <a:off x="6570892" y="6336369"/>
            <a:ext cx="1997968" cy="169277"/>
          </a:xfrm>
          <a:prstGeom prst="rect">
            <a:avLst/>
          </a:prstGeom>
        </p:spPr>
        <p:txBody>
          <a:bodyPr wrap="square">
            <a:spAutoFit/>
          </a:bodyPr>
          <a:lstStyle/>
          <a:p>
            <a:pPr algn="ctr"/>
            <a:r>
              <a:rPr lang="en-US" sz="500" dirty="0"/>
              <a:t>https://fisico-quimica3ro.wikispaces.com/Sistemas+Materiales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524000"/>
            <a:ext cx="3754760" cy="4572000"/>
          </a:xfrm>
        </p:spPr>
        <p:txBody>
          <a:bodyPr>
            <a:normAutofit fontScale="92500" lnSpcReduction="10000"/>
          </a:bodyPr>
          <a:lstStyle/>
          <a:p>
            <a:pPr marL="0" indent="0" algn="just">
              <a:buNone/>
            </a:pPr>
            <a:r>
              <a:rPr lang="es-ES" dirty="0" smtClean="0"/>
              <a:t>El V de una solución de dos componentes se mide como función del número de moles, n</a:t>
            </a:r>
            <a:r>
              <a:rPr lang="es-ES" baseline="-25000" dirty="0" smtClean="0"/>
              <a:t>2</a:t>
            </a:r>
            <a:r>
              <a:rPr lang="es-ES" dirty="0" smtClean="0"/>
              <a:t>, del componente 2. </a:t>
            </a:r>
          </a:p>
          <a:p>
            <a:pPr marL="0" indent="0" algn="just">
              <a:buNone/>
            </a:pPr>
            <a:endParaRPr lang="es-ES" dirty="0"/>
          </a:p>
          <a:p>
            <a:pPr marL="0" indent="0" algn="just">
              <a:buNone/>
            </a:pPr>
            <a:r>
              <a:rPr lang="es-ES" dirty="0" smtClean="0"/>
              <a:t>La pendiente de un valor particular n</a:t>
            </a:r>
            <a:r>
              <a:rPr lang="es-ES" baseline="-25000" dirty="0" smtClean="0"/>
              <a:t>2</a:t>
            </a:r>
            <a:r>
              <a:rPr lang="es-ES" dirty="0" smtClean="0"/>
              <a:t> da el V parcial, V2, a esa concentración (constante  la T, P y el número de moles del componente 1). </a:t>
            </a:r>
            <a:endParaRPr lang="es-ES" dirty="0"/>
          </a:p>
        </p:txBody>
      </p:sp>
      <p:sp>
        <p:nvSpPr>
          <p:cNvPr id="3" name="2 Título"/>
          <p:cNvSpPr>
            <a:spLocks noGrp="1"/>
          </p:cNvSpPr>
          <p:nvPr>
            <p:ph type="title"/>
          </p:nvPr>
        </p:nvSpPr>
        <p:spPr>
          <a:xfrm>
            <a:off x="457200" y="152400"/>
            <a:ext cx="8401146" cy="1219200"/>
          </a:xfrm>
        </p:spPr>
        <p:txBody>
          <a:bodyPr anchor="ctr">
            <a:normAutofit fontScale="90000"/>
          </a:bodyPr>
          <a:lstStyle/>
          <a:p>
            <a:r>
              <a:rPr lang="es-ES" dirty="0" smtClean="0"/>
              <a:t>Determinación del volumen molar parcial</a:t>
            </a:r>
            <a:endParaRPr lang="es-ES" dirty="0"/>
          </a:p>
        </p:txBody>
      </p:sp>
      <p:pic>
        <p:nvPicPr>
          <p:cNvPr id="1026" name="Picture 2"/>
          <p:cNvPicPr>
            <a:picLocks noChangeAspect="1" noChangeArrowheads="1"/>
          </p:cNvPicPr>
          <p:nvPr/>
        </p:nvPicPr>
        <p:blipFill>
          <a:blip r:embed="rId2" cstate="print"/>
          <a:srcRect/>
          <a:stretch>
            <a:fillRect/>
          </a:stretch>
        </p:blipFill>
        <p:spPr bwMode="auto">
          <a:xfrm>
            <a:off x="4355976" y="1916832"/>
            <a:ext cx="4502370" cy="3117750"/>
          </a:xfrm>
          <a:prstGeom prst="rect">
            <a:avLst/>
          </a:prstGeom>
          <a:noFill/>
          <a:ln w="38100">
            <a:solidFill>
              <a:schemeClr val="bg2">
                <a:lumMod val="75000"/>
              </a:schemeClr>
            </a:solidFill>
            <a:miter lim="800000"/>
            <a:headEnd/>
            <a:tailEnd/>
          </a:ln>
        </p:spPr>
      </p:pic>
      <p:cxnSp>
        <p:nvCxnSpPr>
          <p:cNvPr id="6" name="5 Conector recto"/>
          <p:cNvCxnSpPr/>
          <p:nvPr/>
        </p:nvCxnSpPr>
        <p:spPr>
          <a:xfrm>
            <a:off x="3881018" y="4005064"/>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2051720" y="4365104"/>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5918587" y="5072553"/>
            <a:ext cx="1440160" cy="169277"/>
          </a:xfrm>
          <a:prstGeom prst="rect">
            <a:avLst/>
          </a:prstGeom>
          <a:noFill/>
        </p:spPr>
        <p:txBody>
          <a:bodyPr wrap="square" rtlCol="0">
            <a:spAutoFit/>
          </a:bodyPr>
          <a:lstStyle/>
          <a:p>
            <a:pPr algn="ctr"/>
            <a:r>
              <a:rPr lang="es-SV" sz="500" dirty="0" smtClean="0"/>
              <a:t>Fuente: Chang, 2008</a:t>
            </a:r>
            <a:endParaRPr lang="en-US" sz="5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ES" sz="2800" dirty="0" smtClean="0"/>
              <a:t>Volúmenes molares parciales del agua y del etanol en función de la fracción molar del etanol</a:t>
            </a:r>
            <a:endParaRPr lang="es-ES" sz="2800" dirty="0"/>
          </a:p>
        </p:txBody>
      </p:sp>
      <p:sp>
        <p:nvSpPr>
          <p:cNvPr id="2" name="1 Rectángulo"/>
          <p:cNvSpPr/>
          <p:nvPr/>
        </p:nvSpPr>
        <p:spPr>
          <a:xfrm>
            <a:off x="3779912" y="5245958"/>
            <a:ext cx="1853952" cy="169277"/>
          </a:xfrm>
          <a:prstGeom prst="rect">
            <a:avLst/>
          </a:prstGeom>
        </p:spPr>
        <p:txBody>
          <a:bodyPr wrap="square">
            <a:spAutoFit/>
          </a:bodyPr>
          <a:lstStyle/>
          <a:p>
            <a:r>
              <a:rPr lang="en-US" sz="500" dirty="0"/>
              <a:t>http://www.slideshare.net/Mafemoliote1991/5disoluciones</a:t>
            </a:r>
          </a:p>
        </p:txBody>
      </p:sp>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490" t="4225" r="17422" b="22807"/>
          <a:stretch/>
        </p:blipFill>
        <p:spPr bwMode="auto">
          <a:xfrm>
            <a:off x="2769831" y="1916832"/>
            <a:ext cx="3773009" cy="3329126"/>
          </a:xfrm>
          <a:prstGeom prst="rect">
            <a:avLst/>
          </a:prstGeom>
          <a:ln w="38100" cmpd="sng">
            <a:solidFill>
              <a:schemeClr val="tx2">
                <a:lumMod val="25000"/>
              </a:schemeClr>
            </a:solidFill>
            <a:miter lim="800000"/>
            <a:headEnd/>
            <a:tailEnd/>
          </a:ln>
          <a:effectLst>
            <a:outerShdw blurRad="57150" dist="50800" dir="2700000" algn="tl" rotWithShape="0">
              <a:srgbClr val="000000">
                <a:alpha val="40000"/>
              </a:srgbClr>
            </a:outerShdw>
          </a:effectLst>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266700" indent="0">
              <a:buNone/>
            </a:pPr>
            <a:r>
              <a:rPr lang="es-ES" dirty="0" smtClean="0"/>
              <a:t>La energía molar de </a:t>
            </a:r>
            <a:r>
              <a:rPr lang="es-ES" dirty="0" err="1" smtClean="0"/>
              <a:t>Gibbs</a:t>
            </a:r>
            <a:r>
              <a:rPr lang="es-ES" dirty="0" smtClean="0"/>
              <a:t> del i-</a:t>
            </a:r>
            <a:r>
              <a:rPr lang="es-ES" dirty="0" err="1" smtClean="0"/>
              <a:t>ésimo</a:t>
            </a:r>
            <a:r>
              <a:rPr lang="es-ES" dirty="0" smtClean="0"/>
              <a:t> componente de la solución G</a:t>
            </a:r>
            <a:r>
              <a:rPr lang="es-ES" baseline="-25000" dirty="0" smtClean="0"/>
              <a:t>i</a:t>
            </a:r>
          </a:p>
          <a:p>
            <a:pPr>
              <a:buNone/>
            </a:pPr>
            <a:r>
              <a:rPr lang="es-ES" dirty="0" smtClean="0"/>
              <a:t>									</a:t>
            </a:r>
          </a:p>
          <a:p>
            <a:pPr>
              <a:buNone/>
            </a:pPr>
            <a:endParaRPr lang="es-ES" dirty="0" smtClean="0"/>
          </a:p>
          <a:p>
            <a:pPr marL="273050" indent="-6350">
              <a:buNone/>
            </a:pPr>
            <a:endParaRPr lang="es-ES" dirty="0" smtClean="0"/>
          </a:p>
          <a:p>
            <a:pPr marL="273050" indent="-6350">
              <a:buNone/>
            </a:pPr>
            <a:r>
              <a:rPr lang="es-ES" dirty="0" smtClean="0"/>
              <a:t>Donde:</a:t>
            </a:r>
          </a:p>
          <a:p>
            <a:pPr marL="630238" indent="-363538">
              <a:buNone/>
            </a:pPr>
            <a:r>
              <a:rPr lang="es-ES" dirty="0" err="1" smtClean="0"/>
              <a:t>n</a:t>
            </a:r>
            <a:r>
              <a:rPr lang="es-ES" baseline="-25000" dirty="0" err="1" smtClean="0"/>
              <a:t>j</a:t>
            </a:r>
            <a:r>
              <a:rPr lang="es-ES" dirty="0" smtClean="0"/>
              <a:t> representa el número de moles de todos los componentes presentes.</a:t>
            </a:r>
          </a:p>
          <a:p>
            <a:pPr marL="630238" indent="-363538">
              <a:buNone/>
            </a:pPr>
            <a:r>
              <a:rPr lang="es-ES" dirty="0" smtClean="0"/>
              <a:t>G</a:t>
            </a:r>
            <a:r>
              <a:rPr lang="es-ES" baseline="-25000" dirty="0" smtClean="0"/>
              <a:t>i </a:t>
            </a:r>
            <a:r>
              <a:rPr lang="es-ES" dirty="0" smtClean="0"/>
              <a:t>es el coeficiente que señala el incremento de la energía de </a:t>
            </a:r>
            <a:r>
              <a:rPr lang="es-ES" dirty="0" err="1" smtClean="0"/>
              <a:t>Gibbs</a:t>
            </a:r>
            <a:r>
              <a:rPr lang="es-ES" dirty="0" smtClean="0"/>
              <a:t> de la solución al agregar 1 mol del componente i (T y P constantes).</a:t>
            </a:r>
            <a:endParaRPr lang="es-ES" dirty="0"/>
          </a:p>
        </p:txBody>
      </p:sp>
      <p:sp>
        <p:nvSpPr>
          <p:cNvPr id="3" name="2 Título"/>
          <p:cNvSpPr>
            <a:spLocks noGrp="1"/>
          </p:cNvSpPr>
          <p:nvPr>
            <p:ph type="title"/>
          </p:nvPr>
        </p:nvSpPr>
        <p:spPr/>
        <p:txBody>
          <a:bodyPr anchor="ctr">
            <a:normAutofit fontScale="90000"/>
          </a:bodyPr>
          <a:lstStyle/>
          <a:p>
            <a:r>
              <a:rPr lang="es-ES" dirty="0" smtClean="0"/>
              <a:t>ENERGÍA MOLAR PARCIAL DE GIBBS</a:t>
            </a:r>
            <a:endParaRPr lang="es-ES" dirty="0"/>
          </a:p>
        </p:txBody>
      </p:sp>
      <p:cxnSp>
        <p:nvCxnSpPr>
          <p:cNvPr id="6" name="5 Conector recto"/>
          <p:cNvCxnSpPr/>
          <p:nvPr/>
        </p:nvCxnSpPr>
        <p:spPr>
          <a:xfrm>
            <a:off x="2411760" y="1916832"/>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827584" y="4869160"/>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 name="3 CuadroTexto"/>
              <p:cNvSpPr txBox="1"/>
              <p:nvPr/>
            </p:nvSpPr>
            <p:spPr>
              <a:xfrm>
                <a:off x="3419872" y="2492896"/>
                <a:ext cx="2404248" cy="10563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s-SV" sz="2400" b="0" i="1" smtClean="0">
                              <a:latin typeface="Cambria Math" panose="02040503050406030204" pitchFamily="18" charset="0"/>
                            </a:rPr>
                            <m:t>𝐺</m:t>
                          </m:r>
                        </m:e>
                        <m:sub>
                          <m:r>
                            <a:rPr lang="es-SV" sz="2400" b="0" i="1" smtClean="0">
                              <a:latin typeface="Cambria Math" panose="02040503050406030204" pitchFamily="18" charset="0"/>
                            </a:rPr>
                            <m:t>𝑖</m:t>
                          </m:r>
                        </m:sub>
                      </m:sSub>
                      <m:r>
                        <a:rPr lang="es-SV" sz="2400" b="0" i="1" smtClean="0">
                          <a:latin typeface="Cambria Math" panose="02040503050406030204" pitchFamily="18" charset="0"/>
                        </a:rPr>
                        <m:t>=</m:t>
                      </m:r>
                      <m:sSub>
                        <m:sSubPr>
                          <m:ctrlPr>
                            <a:rPr lang="es-SV" sz="2400" b="0" i="1" smtClean="0">
                              <a:latin typeface="Cambria Math" panose="02040503050406030204" pitchFamily="18" charset="0"/>
                            </a:rPr>
                          </m:ctrlPr>
                        </m:sSubPr>
                        <m:e>
                          <m:d>
                            <m:dPr>
                              <m:ctrlPr>
                                <a:rPr lang="es-SV"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m:t>
                                  </m:r>
                                  <m:r>
                                    <a:rPr lang="es-SV" sz="2400" i="1">
                                      <a:latin typeface="Cambria Math" panose="02040503050406030204" pitchFamily="18" charset="0"/>
                                    </a:rPr>
                                    <m:t>𝐺</m:t>
                                  </m:r>
                                </m:num>
                                <m:den>
                                  <m:sSub>
                                    <m:sSubPr>
                                      <m:ctrlPr>
                                        <a:rPr lang="es-SV" sz="2400" i="1">
                                          <a:latin typeface="Cambria Math" panose="02040503050406030204" pitchFamily="18" charset="0"/>
                                        </a:rPr>
                                      </m:ctrlPr>
                                    </m:sSubPr>
                                    <m:e>
                                      <m:r>
                                        <a:rPr lang="en-US" sz="2400" i="1">
                                          <a:latin typeface="Cambria Math" panose="02040503050406030204" pitchFamily="18" charset="0"/>
                                        </a:rPr>
                                        <m:t>𝜕</m:t>
                                      </m:r>
                                      <m:r>
                                        <a:rPr lang="es-SV" sz="2400" i="1">
                                          <a:latin typeface="Cambria Math" panose="02040503050406030204" pitchFamily="18" charset="0"/>
                                        </a:rPr>
                                        <m:t>𝑛</m:t>
                                      </m:r>
                                    </m:e>
                                    <m:sub>
                                      <m:r>
                                        <a:rPr lang="es-SV" sz="2400" i="1">
                                          <a:latin typeface="Cambria Math" panose="02040503050406030204" pitchFamily="18" charset="0"/>
                                        </a:rPr>
                                        <m:t>𝑖</m:t>
                                      </m:r>
                                    </m:sub>
                                  </m:sSub>
                                </m:den>
                              </m:f>
                            </m:e>
                          </m:d>
                        </m:e>
                        <m:sub>
                          <m:r>
                            <a:rPr lang="es-SV" sz="2400" b="0" i="1" smtClean="0">
                              <a:latin typeface="Cambria Math" panose="02040503050406030204" pitchFamily="18" charset="0"/>
                            </a:rPr>
                            <m:t>𝑇</m:t>
                          </m:r>
                          <m:r>
                            <a:rPr lang="es-SV" sz="2400" b="0" i="1" smtClean="0">
                              <a:latin typeface="Cambria Math" panose="02040503050406030204" pitchFamily="18" charset="0"/>
                            </a:rPr>
                            <m:t>,   </m:t>
                          </m:r>
                          <m:r>
                            <a:rPr lang="es-SV" sz="2400" b="0" i="1" smtClean="0">
                              <a:latin typeface="Cambria Math" panose="02040503050406030204" pitchFamily="18" charset="0"/>
                            </a:rPr>
                            <m:t>𝑃</m:t>
                          </m:r>
                          <m:r>
                            <a:rPr lang="es-SV" sz="2400" b="0" i="1" smtClean="0">
                              <a:latin typeface="Cambria Math" panose="02040503050406030204" pitchFamily="18" charset="0"/>
                            </a:rPr>
                            <m:t>, </m:t>
                          </m:r>
                          <m:sSub>
                            <m:sSubPr>
                              <m:ctrlPr>
                                <a:rPr lang="es-SV" sz="2400" b="0" i="1" smtClean="0">
                                  <a:latin typeface="Cambria Math" panose="02040503050406030204" pitchFamily="18" charset="0"/>
                                </a:rPr>
                              </m:ctrlPr>
                            </m:sSubPr>
                            <m:e>
                              <m:r>
                                <a:rPr lang="es-SV" sz="2400" b="0" i="1" smtClean="0">
                                  <a:latin typeface="Cambria Math" panose="02040503050406030204" pitchFamily="18" charset="0"/>
                                </a:rPr>
                                <m:t> </m:t>
                              </m:r>
                              <m:r>
                                <a:rPr lang="es-SV" sz="2400" b="0" i="1" smtClean="0">
                                  <a:latin typeface="Cambria Math" panose="02040503050406030204" pitchFamily="18" charset="0"/>
                                </a:rPr>
                                <m:t>𝑛</m:t>
                              </m:r>
                            </m:e>
                            <m:sub>
                              <m:r>
                                <a:rPr lang="es-SV" sz="2400" b="0" i="1" smtClean="0">
                                  <a:latin typeface="Cambria Math" panose="02040503050406030204" pitchFamily="18" charset="0"/>
                                </a:rPr>
                                <m:t>𝑗</m:t>
                              </m:r>
                            </m:sub>
                          </m:sSub>
                        </m:sub>
                      </m:sSub>
                    </m:oMath>
                  </m:oMathPara>
                </a14:m>
                <a:endParaRPr lang="en-US" sz="2400" dirty="0"/>
              </a:p>
            </p:txBody>
          </p:sp>
        </mc:Choice>
        <mc:Fallback xmlns="">
          <p:sp>
            <p:nvSpPr>
              <p:cNvPr id="4" name="3 CuadroTexto"/>
              <p:cNvSpPr txBox="1">
                <a:spLocks noRot="1" noChangeAspect="1" noMove="1" noResize="1" noEditPoints="1" noAdjustHandles="1" noChangeArrowheads="1" noChangeShapeType="1" noTextEdit="1"/>
              </p:cNvSpPr>
              <p:nvPr/>
            </p:nvSpPr>
            <p:spPr>
              <a:xfrm>
                <a:off x="3419872" y="2492896"/>
                <a:ext cx="2404248" cy="1056315"/>
              </a:xfrm>
              <a:prstGeom prst="rect">
                <a:avLst/>
              </a:prstGeom>
              <a:blipFill rotWithShape="1">
                <a:blip r:embed="rId2"/>
                <a:stretch>
                  <a:fillRect/>
                </a:stretch>
              </a:blipFill>
            </p:spPr>
            <p:txBody>
              <a:bodyPr/>
              <a:lstStyle/>
              <a:p>
                <a:r>
                  <a:rPr lang="en-US">
                    <a:noFill/>
                  </a:rPr>
                  <a:t> </a:t>
                </a:r>
              </a:p>
            </p:txBody>
          </p:sp>
        </mc:Fallback>
      </mc:AlternateContent>
      <p:cxnSp>
        <p:nvCxnSpPr>
          <p:cNvPr id="8" name="7 Conector recto"/>
          <p:cNvCxnSpPr/>
          <p:nvPr/>
        </p:nvCxnSpPr>
        <p:spPr>
          <a:xfrm>
            <a:off x="3635896" y="2852936"/>
            <a:ext cx="1440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Autofit/>
          </a:bodyPr>
          <a:lstStyle/>
          <a:p>
            <a:pPr marL="6373813" lvl="4" indent="-6373813">
              <a:buNone/>
            </a:pPr>
            <a:r>
              <a:rPr lang="es-ES" sz="2400" dirty="0" smtClean="0"/>
              <a:t>	</a:t>
            </a:r>
          </a:p>
          <a:p>
            <a:endParaRPr lang="es-ES" sz="2400" dirty="0" smtClean="0"/>
          </a:p>
          <a:p>
            <a:pPr>
              <a:buNone/>
            </a:pPr>
            <a:r>
              <a:rPr lang="es-ES" sz="2400" dirty="0" smtClean="0"/>
              <a:t>	Expresión de la energía total de </a:t>
            </a:r>
            <a:r>
              <a:rPr lang="es-ES" sz="2400" dirty="0" err="1" smtClean="0"/>
              <a:t>Gibbs</a:t>
            </a:r>
            <a:r>
              <a:rPr lang="es-ES" sz="2400" dirty="0" smtClean="0"/>
              <a:t>  de una solución de dos componentes</a:t>
            </a:r>
          </a:p>
          <a:p>
            <a:pPr algn="just">
              <a:buNone/>
            </a:pPr>
            <a:r>
              <a:rPr lang="es-ES" sz="2400" dirty="0" smtClean="0"/>
              <a:t>				</a:t>
            </a:r>
          </a:p>
          <a:p>
            <a:pPr algn="ctr">
              <a:buNone/>
            </a:pPr>
            <a:r>
              <a:rPr lang="es-ES" sz="2800" baseline="-25000" dirty="0" smtClean="0"/>
              <a:t>	</a:t>
            </a:r>
            <a:r>
              <a:rPr lang="es-ES" sz="2400" baseline="-25000" dirty="0" smtClean="0"/>
              <a:t>	</a:t>
            </a:r>
          </a:p>
          <a:p>
            <a:pPr algn="just">
              <a:buNone/>
            </a:pPr>
            <a:endParaRPr lang="es-ES" sz="2400" dirty="0" smtClean="0"/>
          </a:p>
          <a:p>
            <a:pPr algn="just">
              <a:buNone/>
            </a:pPr>
            <a:r>
              <a:rPr lang="es-ES" sz="2400" dirty="0" smtClean="0"/>
              <a:t>	El </a:t>
            </a:r>
            <a:r>
              <a:rPr lang="es-ES" sz="2400" dirty="0" smtClean="0">
                <a:solidFill>
                  <a:schemeClr val="accent4"/>
                </a:solidFill>
                <a:effectLst>
                  <a:outerShdw blurRad="38100" dist="38100" dir="2700000" algn="tl">
                    <a:srgbClr val="000000">
                      <a:alpha val="43137"/>
                    </a:srgbClr>
                  </a:outerShdw>
                </a:effectLst>
              </a:rPr>
              <a:t>potencial químico </a:t>
            </a:r>
            <a:r>
              <a:rPr lang="es-ES" sz="2400" dirty="0" smtClean="0"/>
              <a:t>proporciona un criterio para el equilibrio y la espontaneidad de un sistema de componentes múltiples, la energía molar de </a:t>
            </a:r>
            <a:r>
              <a:rPr lang="es-ES" sz="2400" dirty="0" err="1" smtClean="0"/>
              <a:t>Gibbs</a:t>
            </a:r>
            <a:r>
              <a:rPr lang="es-ES" sz="2400" dirty="0" smtClean="0"/>
              <a:t> lo hace para un sistema de un solo componente.  </a:t>
            </a:r>
          </a:p>
          <a:p>
            <a:pPr algn="just">
              <a:buNone/>
            </a:pPr>
            <a:r>
              <a:rPr lang="es-ES" sz="2400" dirty="0" smtClean="0"/>
              <a:t>			</a:t>
            </a:r>
            <a:endParaRPr lang="es-ES" sz="2400" dirty="0"/>
          </a:p>
        </p:txBody>
      </p:sp>
      <p:sp>
        <p:nvSpPr>
          <p:cNvPr id="3" name="2 Título"/>
          <p:cNvSpPr>
            <a:spLocks noGrp="1"/>
          </p:cNvSpPr>
          <p:nvPr>
            <p:ph type="title"/>
          </p:nvPr>
        </p:nvSpPr>
        <p:spPr/>
        <p:txBody>
          <a:bodyPr>
            <a:normAutofit fontScale="90000"/>
          </a:bodyPr>
          <a:lstStyle/>
          <a:p>
            <a:r>
              <a:rPr lang="es-ES" dirty="0" smtClean="0"/>
              <a:t>ENERGÍA MOLAR DE GIBBS  SE LE LLAMA POTENCIAL QUÍMICO (µ)</a:t>
            </a:r>
            <a:endParaRPr lang="es-ES" dirty="0"/>
          </a:p>
        </p:txBody>
      </p:sp>
      <mc:AlternateContent xmlns:mc="http://schemas.openxmlformats.org/markup-compatibility/2006" xmlns:a14="http://schemas.microsoft.com/office/drawing/2010/main">
        <mc:Choice Requires="a14">
          <p:sp>
            <p:nvSpPr>
              <p:cNvPr id="5" name="4 CuadroTexto"/>
              <p:cNvSpPr txBox="1"/>
              <p:nvPr/>
            </p:nvSpPr>
            <p:spPr>
              <a:xfrm>
                <a:off x="3563888" y="1700808"/>
                <a:ext cx="1257972" cy="494944"/>
              </a:xfrm>
              <a:prstGeom prst="rect">
                <a:avLst/>
              </a:prstGeom>
              <a:noFill/>
            </p:spPr>
            <p:txBody>
              <a:bodyPr wrap="none" rtlCol="0">
                <a:spAutoFit/>
              </a:bodyPr>
              <a:lstStyle/>
              <a:p>
                <a:pPr/>
                <a14:m>
                  <m:oMathPara xmlns:m="http://schemas.openxmlformats.org/officeDocument/2006/math">
                    <m:oMathParaPr>
                      <m:jc m:val="center"/>
                    </m:oMathParaPr>
                    <m:oMath xmlns:m="http://schemas.openxmlformats.org/officeDocument/2006/math">
                      <m:sSub>
                        <m:sSubPr>
                          <m:ctrlPr>
                            <a:rPr lang="en-US" sz="2400" i="1" smtClean="0">
                              <a:latin typeface="Cambria Math" panose="02040503050406030204" pitchFamily="18" charset="0"/>
                            </a:rPr>
                          </m:ctrlPr>
                        </m:sSubPr>
                        <m:e>
                          <m:r>
                            <a:rPr lang="es-SV" sz="2400" b="0" i="1" smtClean="0">
                              <a:latin typeface="Cambria Math" panose="02040503050406030204" pitchFamily="18" charset="0"/>
                            </a:rPr>
                            <m:t>𝐺</m:t>
                          </m:r>
                        </m:e>
                        <m:sub>
                          <m:r>
                            <a:rPr lang="es-SV" sz="2400" b="0" i="1" smtClean="0">
                              <a:latin typeface="Cambria Math" panose="02040503050406030204" pitchFamily="18" charset="0"/>
                            </a:rPr>
                            <m:t>𝑖</m:t>
                          </m:r>
                        </m:sub>
                      </m:sSub>
                      <m:r>
                        <a:rPr lang="es-SV" sz="2400" b="0" i="1" smtClean="0">
                          <a:latin typeface="Cambria Math" panose="02040503050406030204" pitchFamily="18" charset="0"/>
                        </a:rPr>
                        <m:t>= </m:t>
                      </m:r>
                      <m:sSub>
                        <m:sSubPr>
                          <m:ctrlPr>
                            <a:rPr lang="es-SV" sz="2400" b="0" i="1" smtClean="0">
                              <a:latin typeface="Cambria Math" panose="02040503050406030204" pitchFamily="18" charset="0"/>
                            </a:rPr>
                          </m:ctrlPr>
                        </m:sSubPr>
                        <m:e>
                          <m:r>
                            <a:rPr lang="es-SV" sz="2400" b="0" i="1" smtClean="0">
                              <a:latin typeface="Cambria Math" panose="02040503050406030204" pitchFamily="18" charset="0"/>
                            </a:rPr>
                            <m:t>µ</m:t>
                          </m:r>
                        </m:e>
                        <m:sub>
                          <m:r>
                            <a:rPr lang="es-SV" sz="2400" b="0" i="1" smtClean="0">
                              <a:latin typeface="Cambria Math" panose="02040503050406030204" pitchFamily="18" charset="0"/>
                            </a:rPr>
                            <m:t>𝑖</m:t>
                          </m:r>
                        </m:sub>
                      </m:sSub>
                    </m:oMath>
                  </m:oMathPara>
                </a14:m>
                <a:endParaRPr lang="en-US" sz="2400" dirty="0"/>
              </a:p>
            </p:txBody>
          </p:sp>
        </mc:Choice>
        <mc:Fallback xmlns="">
          <p:sp>
            <p:nvSpPr>
              <p:cNvPr id="5" name="4 CuadroTexto"/>
              <p:cNvSpPr txBox="1">
                <a:spLocks noRot="1" noChangeAspect="1" noMove="1" noResize="1" noEditPoints="1" noAdjustHandles="1" noChangeArrowheads="1" noChangeShapeType="1" noTextEdit="1"/>
              </p:cNvSpPr>
              <p:nvPr/>
            </p:nvSpPr>
            <p:spPr>
              <a:xfrm>
                <a:off x="3563888" y="1700808"/>
                <a:ext cx="1257972" cy="494944"/>
              </a:xfrm>
              <a:prstGeom prst="rect">
                <a:avLst/>
              </a:prstGeom>
              <a:blipFill rotWithShape="1">
                <a:blip r:embed="rId2"/>
                <a:stretch>
                  <a:fillRect b="-61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5 CuadroTexto"/>
              <p:cNvSpPr txBox="1"/>
              <p:nvPr/>
            </p:nvSpPr>
            <p:spPr>
              <a:xfrm>
                <a:off x="3243399" y="3573016"/>
                <a:ext cx="2339936" cy="493148"/>
              </a:xfrm>
              <a:prstGeom prst="rect">
                <a:avLst/>
              </a:prstGeom>
              <a:noFill/>
            </p:spPr>
            <p:txBody>
              <a:bodyPr wrap="none" rtlCol="0">
                <a:spAutoFit/>
              </a:bodyPr>
              <a:lstStyle/>
              <a:p>
                <a:r>
                  <a:rPr lang="en-US" sz="2400" dirty="0" smtClean="0"/>
                  <a:t>G = </a:t>
                </a:r>
                <a14:m>
                  <m:oMath xmlns:m="http://schemas.openxmlformats.org/officeDocument/2006/math">
                    <m:sSub>
                      <m:sSubPr>
                        <m:ctrlPr>
                          <a:rPr lang="en-US" sz="2400" i="1" smtClean="0">
                            <a:latin typeface="Cambria Math" panose="02040503050406030204" pitchFamily="18" charset="0"/>
                          </a:rPr>
                        </m:ctrlPr>
                      </m:sSubPr>
                      <m:e>
                        <m:r>
                          <a:rPr lang="es-SV" sz="2400" b="0" i="1" smtClean="0">
                            <a:latin typeface="Cambria Math" panose="02040503050406030204" pitchFamily="18" charset="0"/>
                          </a:rPr>
                          <m:t>𝑛</m:t>
                        </m:r>
                      </m:e>
                      <m:sub>
                        <m:r>
                          <a:rPr lang="es-SV" sz="2400" b="0" i="1" smtClean="0">
                            <a:latin typeface="Cambria Math" panose="02040503050406030204" pitchFamily="18" charset="0"/>
                          </a:rPr>
                          <m:t>1</m:t>
                        </m:r>
                      </m:sub>
                    </m:sSub>
                    <m:sSub>
                      <m:sSubPr>
                        <m:ctrlPr>
                          <a:rPr lang="es-SV" sz="2400" b="0" i="1" smtClean="0">
                            <a:latin typeface="Cambria Math" panose="02040503050406030204" pitchFamily="18" charset="0"/>
                          </a:rPr>
                        </m:ctrlPr>
                      </m:sSubPr>
                      <m:e>
                        <m:r>
                          <a:rPr lang="es-SV" sz="2400" b="0" i="1" smtClean="0">
                            <a:latin typeface="Cambria Math" panose="02040503050406030204" pitchFamily="18" charset="0"/>
                          </a:rPr>
                          <m:t>µ</m:t>
                        </m:r>
                      </m:e>
                      <m:sub>
                        <m:r>
                          <a:rPr lang="es-SV" sz="2400" b="0" i="1" smtClean="0">
                            <a:latin typeface="Cambria Math" panose="02040503050406030204" pitchFamily="18" charset="0"/>
                          </a:rPr>
                          <m:t>1</m:t>
                        </m:r>
                      </m:sub>
                    </m:sSub>
                    <m:r>
                      <a:rPr lang="es-SV" sz="2400" b="0" i="1" smtClean="0">
                        <a:latin typeface="Cambria Math" panose="02040503050406030204" pitchFamily="18" charset="0"/>
                      </a:rPr>
                      <m:t>+</m:t>
                    </m:r>
                  </m:oMath>
                </a14:m>
                <a:r>
                  <a:rPr lang="en-US" sz="2400" dirty="0" smtClean="0"/>
                  <a:t> </a:t>
                </a:r>
                <a14:m>
                  <m:oMath xmlns:m="http://schemas.openxmlformats.org/officeDocument/2006/math">
                    <m:sSub>
                      <m:sSubPr>
                        <m:ctrlPr>
                          <a:rPr lang="en-US" sz="2400" i="1">
                            <a:latin typeface="Cambria Math" panose="02040503050406030204" pitchFamily="18" charset="0"/>
                          </a:rPr>
                        </m:ctrlPr>
                      </m:sSubPr>
                      <m:e>
                        <m:r>
                          <a:rPr lang="es-SV" sz="2400" i="1">
                            <a:latin typeface="Cambria Math" panose="02040503050406030204" pitchFamily="18" charset="0"/>
                          </a:rPr>
                          <m:t>𝑛</m:t>
                        </m:r>
                      </m:e>
                      <m:sub>
                        <m:r>
                          <a:rPr lang="es-SV" sz="2400" b="0" i="1" smtClean="0">
                            <a:latin typeface="Cambria Math" panose="02040503050406030204" pitchFamily="18" charset="0"/>
                          </a:rPr>
                          <m:t>2</m:t>
                        </m:r>
                      </m:sub>
                    </m:sSub>
                    <m:sSub>
                      <m:sSubPr>
                        <m:ctrlPr>
                          <a:rPr lang="es-SV" sz="2400" i="1">
                            <a:latin typeface="Cambria Math" panose="02040503050406030204" pitchFamily="18" charset="0"/>
                          </a:rPr>
                        </m:ctrlPr>
                      </m:sSubPr>
                      <m:e>
                        <m:r>
                          <a:rPr lang="es-SV" sz="2400" i="1">
                            <a:latin typeface="Cambria Math" panose="02040503050406030204" pitchFamily="18" charset="0"/>
                          </a:rPr>
                          <m:t>µ</m:t>
                        </m:r>
                      </m:e>
                      <m:sub>
                        <m:r>
                          <a:rPr lang="es-SV" sz="2400" b="0" i="1" smtClean="0">
                            <a:latin typeface="Cambria Math" panose="02040503050406030204" pitchFamily="18" charset="0"/>
                          </a:rPr>
                          <m:t>2</m:t>
                        </m:r>
                      </m:sub>
                    </m:sSub>
                  </m:oMath>
                </a14:m>
                <a:endParaRPr lang="en-US" sz="2400" dirty="0"/>
              </a:p>
            </p:txBody>
          </p:sp>
        </mc:Choice>
        <mc:Fallback xmlns="">
          <p:sp>
            <p:nvSpPr>
              <p:cNvPr id="6" name="5 CuadroTexto"/>
              <p:cNvSpPr txBox="1">
                <a:spLocks noRot="1" noChangeAspect="1" noMove="1" noResize="1" noEditPoints="1" noAdjustHandles="1" noChangeArrowheads="1" noChangeShapeType="1" noTextEdit="1"/>
              </p:cNvSpPr>
              <p:nvPr/>
            </p:nvSpPr>
            <p:spPr>
              <a:xfrm>
                <a:off x="3243399" y="3573016"/>
                <a:ext cx="2339936" cy="493148"/>
              </a:xfrm>
              <a:prstGeom prst="rect">
                <a:avLst/>
              </a:prstGeom>
              <a:blipFill rotWithShape="1">
                <a:blip r:embed="rId3"/>
                <a:stretch>
                  <a:fillRect l="-3906" t="-8642" b="-22222"/>
                </a:stretch>
              </a:blipFill>
            </p:spPr>
            <p:txBody>
              <a:bodyPr/>
              <a:lstStyle/>
              <a:p>
                <a:r>
                  <a:rPr lang="en-US">
                    <a:noFill/>
                  </a:rPr>
                  <a:t> </a:t>
                </a:r>
              </a:p>
            </p:txBody>
          </p:sp>
        </mc:Fallback>
      </mc:AlternateContent>
      <p:cxnSp>
        <p:nvCxnSpPr>
          <p:cNvPr id="7" name="6 Conector recto"/>
          <p:cNvCxnSpPr/>
          <p:nvPr/>
        </p:nvCxnSpPr>
        <p:spPr>
          <a:xfrm>
            <a:off x="3707904" y="1772816"/>
            <a:ext cx="22675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Marcador de contenido"/>
              <p:cNvSpPr>
                <a:spLocks noGrp="1"/>
              </p:cNvSpPr>
              <p:nvPr>
                <p:ph idx="1"/>
              </p:nvPr>
            </p:nvSpPr>
            <p:spPr/>
            <p:txBody>
              <a:bodyPr>
                <a:normAutofit lnSpcReduction="10000"/>
              </a:bodyPr>
              <a:lstStyle/>
              <a:p>
                <a:pPr marL="0" indent="0">
                  <a:buNone/>
                </a:pPr>
                <a:r>
                  <a:rPr lang="es-ES" dirty="0" smtClean="0"/>
                  <a:t>En una mezcla de gases ideales, el potencial químico del i-</a:t>
                </a:r>
                <a:r>
                  <a:rPr lang="es-ES" dirty="0" err="1" smtClean="0"/>
                  <a:t>ésimo</a:t>
                </a:r>
                <a:r>
                  <a:rPr lang="es-ES" dirty="0" smtClean="0"/>
                  <a:t> componente está dado por </a:t>
                </a:r>
              </a:p>
              <a:p>
                <a:pPr marL="0" indent="0" algn="ctr">
                  <a:buNone/>
                </a:pPr>
                <a:endParaRPr lang="es-ES" dirty="0"/>
              </a:p>
              <a:p>
                <a:pPr marL="0" indent="0" algn="ctr">
                  <a:buNone/>
                </a:pPr>
                <a14:m>
                  <m:oMathPara xmlns:m="http://schemas.openxmlformats.org/officeDocument/2006/math">
                    <m:oMathParaPr>
                      <m:jc m:val="centerGroup"/>
                    </m:oMathParaPr>
                    <m:oMath xmlns:m="http://schemas.openxmlformats.org/officeDocument/2006/math">
                      <m:sSub>
                        <m:sSubPr>
                          <m:ctrlPr>
                            <a:rPr lang="es-ES" sz="2400" i="1" smtClean="0">
                              <a:latin typeface="Cambria Math" panose="02040503050406030204" pitchFamily="18" charset="0"/>
                            </a:rPr>
                          </m:ctrlPr>
                        </m:sSubPr>
                        <m:e>
                          <m:r>
                            <a:rPr lang="es-ES" sz="2400" i="1" smtClean="0">
                              <a:latin typeface="Cambria Math" panose="02040503050406030204" pitchFamily="18" charset="0"/>
                            </a:rPr>
                            <m:t>µ</m:t>
                          </m:r>
                        </m:e>
                        <m:sub>
                          <m:r>
                            <a:rPr lang="es-SV" sz="2400" b="0" i="1" smtClean="0">
                              <a:latin typeface="Cambria Math" panose="02040503050406030204" pitchFamily="18" charset="0"/>
                            </a:rPr>
                            <m:t>𝑖</m:t>
                          </m:r>
                        </m:sub>
                      </m:sSub>
                      <m:r>
                        <a:rPr lang="es-SV" sz="2400" b="0" i="1" smtClean="0">
                          <a:latin typeface="Cambria Math" panose="02040503050406030204" pitchFamily="18" charset="0"/>
                        </a:rPr>
                        <m:t>= </m:t>
                      </m:r>
                      <m:sSup>
                        <m:sSupPr>
                          <m:ctrlPr>
                            <a:rPr lang="es-SV" sz="2400" b="0" i="1" smtClean="0">
                              <a:latin typeface="Cambria Math" panose="02040503050406030204" pitchFamily="18" charset="0"/>
                            </a:rPr>
                          </m:ctrlPr>
                        </m:sSupPr>
                        <m:e>
                          <m:sSubSup>
                            <m:sSubSupPr>
                              <m:ctrlPr>
                                <a:rPr lang="es-SV" sz="2400" i="1">
                                  <a:latin typeface="Cambria Math" panose="02040503050406030204" pitchFamily="18" charset="0"/>
                                </a:rPr>
                              </m:ctrlPr>
                            </m:sSubSupPr>
                            <m:e>
                              <m:r>
                                <a:rPr lang="es-SV" sz="2400" i="1">
                                  <a:latin typeface="Cambria Math" panose="02040503050406030204" pitchFamily="18" charset="0"/>
                                </a:rPr>
                                <m:t>µ</m:t>
                              </m:r>
                            </m:e>
                            <m:sub>
                              <m:r>
                                <a:rPr lang="es-SV" sz="2400" i="1">
                                  <a:latin typeface="Cambria Math" panose="02040503050406030204" pitchFamily="18" charset="0"/>
                                </a:rPr>
                                <m:t>𝑖</m:t>
                              </m:r>
                            </m:sub>
                            <m:sup/>
                          </m:sSubSup>
                        </m:e>
                        <m:sup>
                          <m:r>
                            <a:rPr lang="es-SV" sz="2400" b="0" i="1" smtClean="0">
                              <a:latin typeface="Cambria Math" panose="02040503050406030204" pitchFamily="18" charset="0"/>
                            </a:rPr>
                            <m:t>°</m:t>
                          </m:r>
                        </m:sup>
                      </m:sSup>
                      <m:r>
                        <a:rPr lang="es-SV" sz="2400" b="0" i="1" smtClean="0">
                          <a:latin typeface="Cambria Math" panose="02040503050406030204" pitchFamily="18" charset="0"/>
                        </a:rPr>
                        <m:t>+</m:t>
                      </m:r>
                      <m:r>
                        <a:rPr lang="es-SV" sz="2400" b="0" i="1" smtClean="0">
                          <a:latin typeface="Cambria Math" panose="02040503050406030204" pitchFamily="18" charset="0"/>
                        </a:rPr>
                        <m:t>𝑅𝑇𝐼𝑛</m:t>
                      </m:r>
                      <m:f>
                        <m:fPr>
                          <m:ctrlPr>
                            <a:rPr lang="es-SV" sz="2400" b="0" i="1" smtClean="0">
                              <a:latin typeface="Cambria Math" panose="02040503050406030204" pitchFamily="18" charset="0"/>
                            </a:rPr>
                          </m:ctrlPr>
                        </m:fPr>
                        <m:num>
                          <m:sSub>
                            <m:sSubPr>
                              <m:ctrlPr>
                                <a:rPr lang="es-SV" sz="2400" b="0" i="1" smtClean="0">
                                  <a:latin typeface="Cambria Math" panose="02040503050406030204" pitchFamily="18" charset="0"/>
                                </a:rPr>
                              </m:ctrlPr>
                            </m:sSubPr>
                            <m:e>
                              <m:r>
                                <a:rPr lang="es-SV" sz="2400" b="0" i="1" smtClean="0">
                                  <a:latin typeface="Cambria Math" panose="02040503050406030204" pitchFamily="18" charset="0"/>
                                </a:rPr>
                                <m:t>𝑃</m:t>
                              </m:r>
                            </m:e>
                            <m:sub>
                              <m:r>
                                <a:rPr lang="es-SV" sz="2400" b="0" i="1" smtClean="0">
                                  <a:latin typeface="Cambria Math" panose="02040503050406030204" pitchFamily="18" charset="0"/>
                                </a:rPr>
                                <m:t>𝑖</m:t>
                              </m:r>
                            </m:sub>
                          </m:sSub>
                        </m:num>
                        <m:den>
                          <m:r>
                            <a:rPr lang="es-SV" sz="2400" b="0" i="1" smtClean="0">
                              <a:latin typeface="Cambria Math" panose="02040503050406030204" pitchFamily="18" charset="0"/>
                            </a:rPr>
                            <m:t>1 </m:t>
                          </m:r>
                          <m:r>
                            <a:rPr lang="es-SV" sz="2400" b="0" i="1" smtClean="0">
                              <a:latin typeface="Cambria Math" panose="02040503050406030204" pitchFamily="18" charset="0"/>
                            </a:rPr>
                            <m:t>𝑏𝑎𝑟</m:t>
                          </m:r>
                        </m:den>
                      </m:f>
                    </m:oMath>
                  </m:oMathPara>
                </a14:m>
                <a:endParaRPr lang="es-ES" sz="2400" dirty="0" smtClean="0"/>
              </a:p>
              <a:p>
                <a:pPr marL="0" indent="0">
                  <a:buNone/>
                </a:pPr>
                <a:endParaRPr lang="es-ES" dirty="0"/>
              </a:p>
              <a:p>
                <a:pPr marL="0" indent="0">
                  <a:buNone/>
                </a:pPr>
                <a:endParaRPr lang="es-ES" dirty="0" smtClean="0"/>
              </a:p>
              <a:p>
                <a:pPr marL="0" indent="0">
                  <a:buNone/>
                </a:pPr>
                <a:r>
                  <a:rPr lang="es-ES" dirty="0" smtClean="0"/>
                  <a:t>Donde:</a:t>
                </a:r>
              </a:p>
              <a:p>
                <a:pPr marL="0" indent="0">
                  <a:buNone/>
                </a:pPr>
                <a:r>
                  <a:rPr lang="es-ES" dirty="0" smtClean="0"/>
                  <a:t>Pi es la presión parcial de la presión i de la mezcla</a:t>
                </a:r>
              </a:p>
              <a:p>
                <a:pPr marL="360363" indent="-360363">
                  <a:buNone/>
                </a:pPr>
                <a:r>
                  <a:rPr lang="es-ES" dirty="0" smtClean="0"/>
                  <a:t>µ</a:t>
                </a:r>
                <a:r>
                  <a:rPr lang="es-ES" baseline="-25000" dirty="0" err="1" smtClean="0"/>
                  <a:t>i</a:t>
                </a:r>
                <a:r>
                  <a:rPr lang="es-ES" dirty="0" err="1" smtClean="0"/>
                  <a:t>°</a:t>
                </a:r>
                <a:r>
                  <a:rPr lang="es-ES" baseline="-25000" dirty="0" smtClean="0"/>
                  <a:t> </a:t>
                </a:r>
                <a:r>
                  <a:rPr lang="es-ES" dirty="0" smtClean="0"/>
                  <a:t>es el potencial químico estándar del componente i cuando su presión parcial es de 1 bar.</a:t>
                </a:r>
                <a:endParaRPr lang="es-ES" dirty="0"/>
              </a:p>
            </p:txBody>
          </p:sp>
        </mc:Choice>
        <mc:Fallback xmlns="">
          <p:sp>
            <p:nvSpPr>
              <p:cNvPr id="2" name="1 Marcador de contenido"/>
              <p:cNvSpPr>
                <a:spLocks noGrp="1" noRot="1" noChangeAspect="1" noMove="1" noResize="1" noEditPoints="1" noAdjustHandles="1" noChangeArrowheads="1" noChangeShapeType="1" noTextEdit="1"/>
              </p:cNvSpPr>
              <p:nvPr>
                <p:ph idx="1"/>
              </p:nvPr>
            </p:nvSpPr>
            <p:spPr>
              <a:blipFill rotWithShape="1">
                <a:blip r:embed="rId2"/>
                <a:stretch>
                  <a:fillRect l="-1259" t="-2000" r="-741" b="-667"/>
                </a:stretch>
              </a:blipFill>
            </p:spPr>
            <p:txBody>
              <a:bodyPr/>
              <a:lstStyle/>
              <a:p>
                <a:r>
                  <a:rPr lang="en-US">
                    <a:noFill/>
                  </a:rPr>
                  <a:t> </a:t>
                </a:r>
              </a:p>
            </p:txBody>
          </p:sp>
        </mc:Fallback>
      </mc:AlternateContent>
      <p:sp>
        <p:nvSpPr>
          <p:cNvPr id="3" name="2 Título"/>
          <p:cNvSpPr>
            <a:spLocks noGrp="1"/>
          </p:cNvSpPr>
          <p:nvPr>
            <p:ph type="title"/>
          </p:nvPr>
        </p:nvSpPr>
        <p:spPr>
          <a:xfrm>
            <a:off x="467544" y="188640"/>
            <a:ext cx="8229600" cy="1219200"/>
          </a:xfrm>
        </p:spPr>
        <p:txBody>
          <a:bodyPr anchor="ctr">
            <a:normAutofit fontScale="90000"/>
          </a:bodyPr>
          <a:lstStyle/>
          <a:p>
            <a:r>
              <a:rPr lang="es-ES" dirty="0" smtClean="0"/>
              <a:t>TERMODINÁMICA DE LAS MEZCLAS</a:t>
            </a: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524000"/>
            <a:ext cx="8229600" cy="5334000"/>
          </a:xfrm>
        </p:spPr>
        <p:txBody>
          <a:bodyPr>
            <a:normAutofit fontScale="92500" lnSpcReduction="10000"/>
          </a:bodyPr>
          <a:lstStyle/>
          <a:p>
            <a:pPr marL="273050" indent="-9525">
              <a:buNone/>
            </a:pPr>
            <a:r>
              <a:rPr lang="es-ES" dirty="0" smtClean="0"/>
              <a:t>Considere una mezcla de n</a:t>
            </a:r>
            <a:r>
              <a:rPr lang="es-ES" baseline="-25000" dirty="0" smtClean="0"/>
              <a:t>1</a:t>
            </a:r>
            <a:r>
              <a:rPr lang="es-ES" dirty="0" smtClean="0"/>
              <a:t> moles del gas 1 a una T y una P con n</a:t>
            </a:r>
            <a:r>
              <a:rPr lang="es-ES" baseline="-25000" dirty="0" smtClean="0"/>
              <a:t>2</a:t>
            </a:r>
            <a:r>
              <a:rPr lang="es-ES" dirty="0" smtClean="0"/>
              <a:t> moles del gas 2 a la misma T y P</a:t>
            </a:r>
          </a:p>
          <a:p>
            <a:pPr marL="273050" indent="-9525">
              <a:buNone/>
            </a:pPr>
            <a:endParaRPr lang="es-ES" dirty="0" smtClean="0"/>
          </a:p>
          <a:p>
            <a:pPr marL="273050" indent="-9525">
              <a:buNone/>
            </a:pPr>
            <a:r>
              <a:rPr lang="es-ES" dirty="0" smtClean="0"/>
              <a:t>			∆</a:t>
            </a:r>
            <a:r>
              <a:rPr lang="es-ES" baseline="-25000" dirty="0" err="1" smtClean="0"/>
              <a:t>mez</a:t>
            </a:r>
            <a:r>
              <a:rPr lang="es-ES" dirty="0" err="1" smtClean="0"/>
              <a:t>G</a:t>
            </a:r>
            <a:r>
              <a:rPr lang="es-ES" dirty="0" smtClean="0"/>
              <a:t> = </a:t>
            </a:r>
            <a:r>
              <a:rPr lang="es-ES" dirty="0" err="1" smtClean="0"/>
              <a:t>nRT</a:t>
            </a:r>
            <a:r>
              <a:rPr lang="es-ES" dirty="0" smtClean="0"/>
              <a:t>(x</a:t>
            </a:r>
            <a:r>
              <a:rPr lang="es-ES" baseline="-25000" dirty="0" smtClean="0"/>
              <a:t>1</a:t>
            </a:r>
            <a:r>
              <a:rPr lang="es-ES" dirty="0" smtClean="0"/>
              <a:t> In x</a:t>
            </a:r>
            <a:r>
              <a:rPr lang="es-ES" baseline="-25000" dirty="0" smtClean="0"/>
              <a:t>1</a:t>
            </a:r>
            <a:r>
              <a:rPr lang="es-ES" dirty="0" smtClean="0"/>
              <a:t> + x</a:t>
            </a:r>
            <a:r>
              <a:rPr lang="es-ES" baseline="-25000" dirty="0" smtClean="0"/>
              <a:t>2</a:t>
            </a:r>
            <a:r>
              <a:rPr lang="es-ES" dirty="0" smtClean="0"/>
              <a:t> In x</a:t>
            </a:r>
            <a:r>
              <a:rPr lang="es-ES" baseline="-25000" dirty="0" smtClean="0"/>
              <a:t>2</a:t>
            </a:r>
            <a:r>
              <a:rPr lang="es-ES" dirty="0" smtClean="0"/>
              <a:t>)		</a:t>
            </a:r>
          </a:p>
          <a:p>
            <a:pPr marL="273050" indent="-9525">
              <a:buNone/>
            </a:pPr>
            <a:endParaRPr lang="es-ES" dirty="0" smtClean="0"/>
          </a:p>
          <a:p>
            <a:pPr marL="273050" indent="-9525">
              <a:buNone/>
            </a:pPr>
            <a:r>
              <a:rPr lang="es-ES" dirty="0" smtClean="0"/>
              <a:t>Debido a que x</a:t>
            </a:r>
            <a:r>
              <a:rPr lang="es-ES" baseline="-25000" dirty="0" smtClean="0"/>
              <a:t>1</a:t>
            </a:r>
            <a:r>
              <a:rPr lang="es-ES" dirty="0" smtClean="0"/>
              <a:t>  y x</a:t>
            </a:r>
            <a:r>
              <a:rPr lang="es-ES" baseline="-25000" dirty="0" smtClean="0"/>
              <a:t>2</a:t>
            </a:r>
            <a:r>
              <a:rPr lang="es-ES" dirty="0" smtClean="0"/>
              <a:t>  son menores a la unidad, In x</a:t>
            </a:r>
            <a:r>
              <a:rPr lang="es-ES" baseline="-25000" dirty="0" smtClean="0"/>
              <a:t>1</a:t>
            </a:r>
            <a:r>
              <a:rPr lang="es-ES" dirty="0" smtClean="0"/>
              <a:t> y In x</a:t>
            </a:r>
            <a:r>
              <a:rPr lang="es-ES" baseline="-25000" dirty="0" smtClean="0"/>
              <a:t>2 </a:t>
            </a:r>
            <a:r>
              <a:rPr lang="es-ES" dirty="0" smtClean="0"/>
              <a:t>son cantidades negativas  y por ende ∆</a:t>
            </a:r>
            <a:r>
              <a:rPr lang="es-ES" baseline="-25000" dirty="0" err="1" smtClean="0"/>
              <a:t>mez</a:t>
            </a:r>
            <a:r>
              <a:rPr lang="es-ES" dirty="0" err="1" smtClean="0"/>
              <a:t>G</a:t>
            </a:r>
            <a:r>
              <a:rPr lang="es-ES" dirty="0" smtClean="0"/>
              <a:t> también lo es (proceso espontáneo a T y P constante).</a:t>
            </a:r>
          </a:p>
          <a:p>
            <a:pPr marL="273050" indent="-9525">
              <a:buNone/>
            </a:pPr>
            <a:r>
              <a:rPr lang="es-ES" dirty="0" smtClean="0"/>
              <a:t>			</a:t>
            </a:r>
          </a:p>
          <a:p>
            <a:pPr marL="273050" indent="-9525">
              <a:buNone/>
            </a:pPr>
            <a:r>
              <a:rPr lang="es-ES" dirty="0" smtClean="0"/>
              <a:t>			∆</a:t>
            </a:r>
            <a:r>
              <a:rPr lang="es-ES" baseline="-25000" dirty="0" err="1" smtClean="0"/>
              <a:t>mez</a:t>
            </a:r>
            <a:r>
              <a:rPr lang="es-ES" dirty="0" err="1" smtClean="0"/>
              <a:t>S</a:t>
            </a:r>
            <a:r>
              <a:rPr lang="es-ES" dirty="0" smtClean="0"/>
              <a:t> = - </a:t>
            </a:r>
            <a:r>
              <a:rPr lang="es-ES" dirty="0" err="1" smtClean="0"/>
              <a:t>nR</a:t>
            </a:r>
            <a:r>
              <a:rPr lang="es-ES" dirty="0" smtClean="0"/>
              <a:t>(x</a:t>
            </a:r>
            <a:r>
              <a:rPr lang="es-ES" baseline="-25000" dirty="0" smtClean="0"/>
              <a:t>1</a:t>
            </a:r>
            <a:r>
              <a:rPr lang="es-ES" dirty="0" smtClean="0"/>
              <a:t> In x</a:t>
            </a:r>
            <a:r>
              <a:rPr lang="es-ES" baseline="-25000" dirty="0" smtClean="0"/>
              <a:t>1</a:t>
            </a:r>
            <a:r>
              <a:rPr lang="es-ES" dirty="0" smtClean="0"/>
              <a:t> + x</a:t>
            </a:r>
            <a:r>
              <a:rPr lang="es-ES" baseline="-25000" dirty="0" smtClean="0"/>
              <a:t>2</a:t>
            </a:r>
            <a:r>
              <a:rPr lang="es-ES" dirty="0" smtClean="0"/>
              <a:t> In x</a:t>
            </a:r>
            <a:r>
              <a:rPr lang="es-ES" baseline="-25000" dirty="0" smtClean="0"/>
              <a:t>2</a:t>
            </a:r>
            <a:r>
              <a:rPr lang="es-ES" dirty="0" smtClean="0"/>
              <a:t>)	            </a:t>
            </a:r>
          </a:p>
          <a:p>
            <a:pPr marL="273050" indent="-9525">
              <a:buNone/>
            </a:pPr>
            <a:endParaRPr lang="es-ES" dirty="0" smtClean="0"/>
          </a:p>
          <a:p>
            <a:pPr marL="273050" indent="-9525">
              <a:buNone/>
            </a:pPr>
            <a:r>
              <a:rPr lang="es-ES" dirty="0" smtClean="0"/>
              <a:t>El signo menos de la ecuación hace que ∆</a:t>
            </a:r>
            <a:r>
              <a:rPr lang="es-ES" baseline="-25000" dirty="0" err="1" smtClean="0"/>
              <a:t>mez</a:t>
            </a:r>
            <a:r>
              <a:rPr lang="es-ES" dirty="0" err="1" smtClean="0"/>
              <a:t>S</a:t>
            </a:r>
            <a:r>
              <a:rPr lang="es-ES" dirty="0" smtClean="0"/>
              <a:t> sea una cantidad positiva, de acuerdo con un proceso espontáneo.</a:t>
            </a:r>
            <a:endParaRPr lang="es-ES" dirty="0"/>
          </a:p>
        </p:txBody>
      </p:sp>
      <p:sp>
        <p:nvSpPr>
          <p:cNvPr id="4" name="2 Título"/>
          <p:cNvSpPr txBox="1">
            <a:spLocks/>
          </p:cNvSpPr>
          <p:nvPr/>
        </p:nvSpPr>
        <p:spPr>
          <a:xfrm>
            <a:off x="432030" y="260648"/>
            <a:ext cx="8460449" cy="1219200"/>
          </a:xfrm>
          <a:prstGeom prst="rect">
            <a:avLst/>
          </a:prstGeom>
          <a:ln w="6350" cap="rnd">
            <a:noFill/>
          </a:ln>
        </p:spPr>
        <p:txBody>
          <a:bodyPr vert="horz" rtlCol="0" anchor="ctr" anchorCtr="0">
            <a:normAutofit fontScale="97500"/>
          </a:bodyPr>
          <a:lst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stStyle>
          <a:p>
            <a:r>
              <a:rPr lang="es-ES" sz="3600" dirty="0" smtClean="0"/>
              <a:t>TERMODINÁMICA DE LAS MEZCLAS</a:t>
            </a:r>
            <a:endParaRPr lang="es-ES" sz="3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Autofit/>
          </a:bodyPr>
          <a:lstStyle/>
          <a:p>
            <a:r>
              <a:rPr lang="es-ES" sz="2400" dirty="0" smtClean="0"/>
              <a:t>Gráfica </a:t>
            </a:r>
            <a:r>
              <a:rPr lang="es-ES" sz="2400" dirty="0" err="1" smtClean="0"/>
              <a:t>T∆</a:t>
            </a:r>
            <a:r>
              <a:rPr lang="es-ES" sz="2400" baseline="-25000" dirty="0" err="1" smtClean="0"/>
              <a:t>mez</a:t>
            </a:r>
            <a:r>
              <a:rPr lang="es-ES" sz="2400" dirty="0" err="1" smtClean="0"/>
              <a:t>S</a:t>
            </a:r>
            <a:r>
              <a:rPr lang="es-ES" sz="2400" dirty="0" smtClean="0"/>
              <a:t>, ∆</a:t>
            </a:r>
            <a:r>
              <a:rPr lang="es-ES" sz="2400" baseline="-25000" dirty="0" err="1" smtClean="0"/>
              <a:t>mez</a:t>
            </a:r>
            <a:r>
              <a:rPr lang="es-ES" sz="2400" dirty="0" err="1" smtClean="0"/>
              <a:t>H</a:t>
            </a:r>
            <a:r>
              <a:rPr lang="es-ES" sz="2400" dirty="0" smtClean="0"/>
              <a:t> y ∆</a:t>
            </a:r>
            <a:r>
              <a:rPr lang="es-ES" sz="2400" baseline="-25000" dirty="0" err="1" smtClean="0"/>
              <a:t>mez</a:t>
            </a:r>
            <a:r>
              <a:rPr lang="es-ES" sz="2400" dirty="0" err="1" smtClean="0"/>
              <a:t>G</a:t>
            </a:r>
            <a:r>
              <a:rPr lang="es-ES" sz="2400" dirty="0" smtClean="0"/>
              <a:t> en función de la composición x</a:t>
            </a:r>
            <a:r>
              <a:rPr lang="es-ES" sz="2400" baseline="-25000" dirty="0" smtClean="0"/>
              <a:t>1 </a:t>
            </a:r>
            <a:r>
              <a:rPr lang="es-ES" sz="2400" dirty="0" smtClean="0"/>
              <a:t>de la mezcla de dos componentes para formar una solución ideal.</a:t>
            </a:r>
            <a:endParaRPr lang="es-ES" sz="24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1556792"/>
            <a:ext cx="2938259" cy="4536504"/>
          </a:xfrm>
          <a:prstGeom prst="rect">
            <a:avLst/>
          </a:prstGeom>
          <a:noFill/>
          <a:ln w="38100">
            <a:solidFill>
              <a:schemeClr val="bg2">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3851920" y="6165304"/>
            <a:ext cx="1440160" cy="169277"/>
          </a:xfrm>
          <a:prstGeom prst="rect">
            <a:avLst/>
          </a:prstGeom>
          <a:noFill/>
        </p:spPr>
        <p:txBody>
          <a:bodyPr wrap="square" rtlCol="0">
            <a:spAutoFit/>
          </a:bodyPr>
          <a:lstStyle/>
          <a:p>
            <a:pPr algn="ctr"/>
            <a:r>
              <a:rPr lang="es-SV" sz="500" dirty="0" smtClean="0"/>
              <a:t>Fuente: Chang, 2008</a:t>
            </a:r>
            <a:endParaRPr lang="en-US" sz="5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Marcador de contenido"/>
              <p:cNvSpPr>
                <a:spLocks noGrp="1"/>
              </p:cNvSpPr>
              <p:nvPr>
                <p:ph idx="1"/>
              </p:nvPr>
            </p:nvSpPr>
            <p:spPr/>
            <p:txBody>
              <a:bodyPr>
                <a:normAutofit/>
              </a:bodyPr>
              <a:lstStyle/>
              <a:p>
                <a:pPr marL="273050" indent="-9525">
                  <a:buNone/>
                </a:pPr>
                <a:r>
                  <a:rPr lang="es-ES" dirty="0" smtClean="0"/>
                  <a:t>Líquido en equilibrio con su vapor dentro de un contenedor  cerrado</a:t>
                </a:r>
              </a:p>
              <a:p>
                <a:pPr marL="273050" indent="-9525" algn="ctr">
                  <a:buNone/>
                </a:pPr>
                <a:r>
                  <a:rPr lang="es-ES" dirty="0" smtClean="0"/>
                  <a:t>µ*</a:t>
                </a:r>
                <a:r>
                  <a:rPr lang="es-ES" baseline="-25000" dirty="0" smtClean="0"/>
                  <a:t>(l) </a:t>
                </a:r>
                <a:r>
                  <a:rPr lang="es-ES" dirty="0" smtClean="0"/>
                  <a:t>= µ*</a:t>
                </a:r>
                <a:r>
                  <a:rPr lang="es-ES" baseline="-25000" dirty="0" smtClean="0"/>
                  <a:t>(g)</a:t>
                </a:r>
              </a:p>
              <a:p>
                <a:pPr marL="273050" indent="-9525">
                  <a:buNone/>
                </a:pPr>
                <a:endParaRPr lang="es-ES" dirty="0" smtClean="0"/>
              </a:p>
              <a:p>
                <a:pPr marL="273050" indent="-9525">
                  <a:buNone/>
                </a:pPr>
                <a:r>
                  <a:rPr lang="es-ES" dirty="0" smtClean="0"/>
                  <a:t>denota el componente puro</a:t>
                </a:r>
              </a:p>
              <a:p>
                <a:pPr marL="273050" indent="-9525" algn="ctr">
                  <a:buNone/>
                </a:pPr>
                <a:endParaRPr lang="es-ES" dirty="0" smtClean="0"/>
              </a:p>
              <a:p>
                <a:pPr marL="273050" indent="-9525" algn="ctr">
                  <a:buNone/>
                </a:pPr>
                <a14:m>
                  <m:oMathPara xmlns:m="http://schemas.openxmlformats.org/officeDocument/2006/math">
                    <m:oMathParaPr>
                      <m:jc m:val="centerGroup"/>
                    </m:oMathParaPr>
                    <m:oMath xmlns:m="http://schemas.openxmlformats.org/officeDocument/2006/math">
                      <m:sSub>
                        <m:sSubPr>
                          <m:ctrlPr>
                            <a:rPr lang="es-SV" sz="2400" i="1">
                              <a:latin typeface="Cambria Math" panose="02040503050406030204" pitchFamily="18" charset="0"/>
                            </a:rPr>
                          </m:ctrlPr>
                        </m:sSubPr>
                        <m:e>
                          <m:r>
                            <a:rPr lang="es-SV" sz="2400" i="1">
                              <a:latin typeface="Cambria Math"/>
                            </a:rPr>
                            <m:t>µ</m:t>
                          </m:r>
                          <m:r>
                            <a:rPr lang="es-SV" sz="2400" b="0" i="1" baseline="20000" smtClean="0">
                              <a:latin typeface="Cambria Math"/>
                            </a:rPr>
                            <m:t>∗</m:t>
                          </m:r>
                        </m:e>
                        <m:sub>
                          <m:r>
                            <a:rPr lang="es-SV" sz="2400" i="1">
                              <a:latin typeface="Cambria Math"/>
                            </a:rPr>
                            <m:t>(</m:t>
                          </m:r>
                          <m:r>
                            <a:rPr lang="es-SV" sz="2400" b="0" i="1" smtClean="0">
                              <a:latin typeface="Cambria Math"/>
                            </a:rPr>
                            <m:t>𝑙</m:t>
                          </m:r>
                          <m:r>
                            <a:rPr lang="es-SV" sz="2400" i="1">
                              <a:latin typeface="Cambria Math" panose="02040503050406030204" pitchFamily="18" charset="0"/>
                            </a:rPr>
                            <m:t>)</m:t>
                          </m:r>
                        </m:sub>
                      </m:sSub>
                      <m:r>
                        <a:rPr lang="es-SV" sz="2400" b="0" i="1" smtClean="0">
                          <a:latin typeface="Cambria Math" panose="02040503050406030204" pitchFamily="18" charset="0"/>
                        </a:rPr>
                        <m:t>=</m:t>
                      </m:r>
                      <m:sSub>
                        <m:sSubPr>
                          <m:ctrlPr>
                            <a:rPr lang="es-SV" sz="2400" b="0" i="1" smtClean="0">
                              <a:latin typeface="Cambria Math" panose="02040503050406030204" pitchFamily="18" charset="0"/>
                            </a:rPr>
                          </m:ctrlPr>
                        </m:sSubPr>
                        <m:e>
                          <m:r>
                            <a:rPr lang="es-SV" sz="2400" i="1" smtClean="0">
                              <a:latin typeface="Cambria Math"/>
                            </a:rPr>
                            <m:t>µ</m:t>
                          </m:r>
                          <m:r>
                            <a:rPr lang="es-SV" sz="2400" b="0" i="1" baseline="20000" smtClean="0">
                              <a:latin typeface="Cambria Math"/>
                            </a:rPr>
                            <m:t>∗</m:t>
                          </m:r>
                        </m:e>
                        <m:sub>
                          <m:r>
                            <a:rPr lang="es-SV" sz="2400" b="0" i="1" smtClean="0">
                              <a:latin typeface="Cambria Math"/>
                            </a:rPr>
                            <m:t>(</m:t>
                          </m:r>
                          <m:r>
                            <a:rPr lang="es-SV" sz="2400" b="0" i="1" smtClean="0">
                              <a:latin typeface="Cambria Math"/>
                            </a:rPr>
                            <m:t>𝑔</m:t>
                          </m:r>
                          <m:r>
                            <a:rPr lang="es-SV" sz="2400" b="0" i="1" smtClean="0">
                              <a:latin typeface="Cambria Math"/>
                            </a:rPr>
                            <m:t>)</m:t>
                          </m:r>
                        </m:sub>
                      </m:sSub>
                      <m:r>
                        <a:rPr lang="es-SV" sz="2400" b="0" i="1" smtClean="0">
                          <a:latin typeface="Cambria Math"/>
                        </a:rPr>
                        <m:t>=</m:t>
                      </m:r>
                      <m:sSub>
                        <m:sSubPr>
                          <m:ctrlPr>
                            <a:rPr lang="es-SV" sz="2400" b="0" i="1" smtClean="0">
                              <a:latin typeface="Cambria Math" panose="02040503050406030204" pitchFamily="18" charset="0"/>
                            </a:rPr>
                          </m:ctrlPr>
                        </m:sSubPr>
                        <m:e>
                          <m:r>
                            <a:rPr lang="es-SV" sz="2400" i="1">
                              <a:latin typeface="Cambria Math"/>
                            </a:rPr>
                            <m:t>µ°</m:t>
                          </m:r>
                        </m:e>
                        <m:sub>
                          <m:r>
                            <a:rPr lang="es-SV" sz="2400" b="0" i="1" smtClean="0">
                              <a:latin typeface="Cambria Math"/>
                            </a:rPr>
                            <m:t>(</m:t>
                          </m:r>
                          <m:r>
                            <a:rPr lang="es-SV" sz="2400" b="0" i="1" smtClean="0">
                              <a:latin typeface="Cambria Math"/>
                            </a:rPr>
                            <m:t>𝑔</m:t>
                          </m:r>
                          <m:r>
                            <a:rPr lang="es-SV" sz="2400" b="0" i="1" smtClean="0">
                              <a:latin typeface="Cambria Math"/>
                            </a:rPr>
                            <m:t>)</m:t>
                          </m:r>
                        </m:sub>
                      </m:sSub>
                      <m:r>
                        <a:rPr lang="es-SV" sz="2400" b="0" i="1" smtClean="0">
                          <a:latin typeface="Cambria Math"/>
                        </a:rPr>
                        <m:t>+</m:t>
                      </m:r>
                      <m:r>
                        <a:rPr lang="es-SV" sz="2400" b="0" i="1" smtClean="0">
                          <a:latin typeface="Cambria Math"/>
                        </a:rPr>
                        <m:t>𝑅𝑇</m:t>
                      </m:r>
                      <m:r>
                        <a:rPr lang="es-SV" sz="2400" b="0" i="1" smtClean="0">
                          <a:latin typeface="Cambria Math"/>
                        </a:rPr>
                        <m:t> </m:t>
                      </m:r>
                      <m:r>
                        <a:rPr lang="es-SV" sz="2400" b="0" i="1" smtClean="0">
                          <a:latin typeface="Cambria Math"/>
                        </a:rPr>
                        <m:t>𝐼𝑛</m:t>
                      </m:r>
                      <m:r>
                        <a:rPr lang="es-SV" sz="2400" b="0" i="1" smtClean="0">
                          <a:latin typeface="Cambria Math"/>
                        </a:rPr>
                        <m:t> </m:t>
                      </m:r>
                      <m:f>
                        <m:fPr>
                          <m:ctrlPr>
                            <a:rPr lang="es-SV" sz="2400" b="0" i="1" smtClean="0">
                              <a:latin typeface="Cambria Math" panose="02040503050406030204" pitchFamily="18" charset="0"/>
                            </a:rPr>
                          </m:ctrlPr>
                        </m:fPr>
                        <m:num>
                          <m:sSup>
                            <m:sSupPr>
                              <m:ctrlPr>
                                <a:rPr lang="es-SV" sz="2400" b="0" i="1" smtClean="0">
                                  <a:latin typeface="Cambria Math" panose="02040503050406030204" pitchFamily="18" charset="0"/>
                                </a:rPr>
                              </m:ctrlPr>
                            </m:sSupPr>
                            <m:e>
                              <m:r>
                                <a:rPr lang="es-SV" sz="2400" b="0" i="1" smtClean="0">
                                  <a:latin typeface="Cambria Math"/>
                                </a:rPr>
                                <m:t>𝑃</m:t>
                              </m:r>
                            </m:e>
                            <m:sup>
                              <m:r>
                                <a:rPr lang="es-SV" sz="2400" b="0" i="1" smtClean="0">
                                  <a:latin typeface="Cambria Math"/>
                                </a:rPr>
                                <m:t>∗</m:t>
                              </m:r>
                            </m:sup>
                          </m:sSup>
                        </m:num>
                        <m:den>
                          <m:r>
                            <a:rPr lang="es-SV" sz="2400" b="0" i="1" smtClean="0">
                              <a:latin typeface="Cambria Math"/>
                            </a:rPr>
                            <m:t>1 </m:t>
                          </m:r>
                          <m:r>
                            <a:rPr lang="es-SV" sz="2400" b="0" i="1" smtClean="0">
                              <a:latin typeface="Cambria Math"/>
                            </a:rPr>
                            <m:t>𝑏𝑎𝑟</m:t>
                          </m:r>
                        </m:den>
                      </m:f>
                    </m:oMath>
                  </m:oMathPara>
                </a14:m>
                <a:endParaRPr lang="es-ES" sz="2400" dirty="0"/>
              </a:p>
              <a:p>
                <a:pPr marL="273050" indent="-9525" algn="ctr">
                  <a:buNone/>
                </a:pPr>
                <a:r>
                  <a:rPr lang="es-ES" dirty="0"/>
                  <a:t>				</a:t>
                </a:r>
                <a:endParaRPr lang="es-ES" dirty="0" smtClean="0"/>
              </a:p>
              <a:p>
                <a:pPr marL="273050" indent="-9525" algn="just">
                  <a:buNone/>
                </a:pPr>
                <a:r>
                  <a:rPr lang="es-ES" dirty="0" smtClean="0"/>
                  <a:t>µº</a:t>
                </a:r>
                <a:r>
                  <a:rPr lang="es-ES" baseline="-25000" dirty="0" smtClean="0"/>
                  <a:t>(g) </a:t>
                </a:r>
                <a:r>
                  <a:rPr lang="es-ES" dirty="0" smtClean="0"/>
                  <a:t>es el potencial químico estándar a P* = 1 bar.</a:t>
                </a:r>
                <a:endParaRPr lang="es-ES" dirty="0"/>
              </a:p>
            </p:txBody>
          </p:sp>
        </mc:Choice>
        <mc:Fallback xmlns="">
          <p:sp>
            <p:nvSpPr>
              <p:cNvPr id="2" name="1 Marcador de contenido"/>
              <p:cNvSpPr>
                <a:spLocks noGrp="1" noRot="1" noChangeAspect="1" noMove="1" noResize="1" noEditPoints="1" noAdjustHandles="1" noChangeArrowheads="1" noChangeShapeType="1" noTextEdit="1"/>
              </p:cNvSpPr>
              <p:nvPr>
                <p:ph idx="1"/>
              </p:nvPr>
            </p:nvSpPr>
            <p:spPr>
              <a:blipFill rotWithShape="1">
                <a:blip r:embed="rId2"/>
                <a:stretch>
                  <a:fillRect t="-1067"/>
                </a:stretch>
              </a:blipFill>
            </p:spPr>
            <p:txBody>
              <a:bodyPr/>
              <a:lstStyle/>
              <a:p>
                <a:r>
                  <a:rPr lang="en-US">
                    <a:noFill/>
                  </a:rPr>
                  <a:t> </a:t>
                </a:r>
              </a:p>
            </p:txBody>
          </p:sp>
        </mc:Fallback>
      </mc:AlternateContent>
      <p:sp>
        <p:nvSpPr>
          <p:cNvPr id="3" name="2 Título"/>
          <p:cNvSpPr>
            <a:spLocks noGrp="1"/>
          </p:cNvSpPr>
          <p:nvPr>
            <p:ph type="title"/>
          </p:nvPr>
        </p:nvSpPr>
        <p:spPr>
          <a:xfrm>
            <a:off x="457200" y="152400"/>
            <a:ext cx="8507288" cy="1219200"/>
          </a:xfrm>
        </p:spPr>
        <p:txBody>
          <a:bodyPr anchor="ctr">
            <a:normAutofit/>
          </a:bodyPr>
          <a:lstStyle/>
          <a:p>
            <a:r>
              <a:rPr lang="es-ES" sz="3200" dirty="0" smtClean="0"/>
              <a:t>MEZCLAS BINARIAS DE LÍQUIDOS VOLÁTILES</a:t>
            </a:r>
            <a:endParaRPr lang="es-E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r>
              <a:rPr lang="es-ES" dirty="0" smtClean="0"/>
              <a:t>Definición de solución</a:t>
            </a:r>
          </a:p>
          <a:p>
            <a:endParaRPr lang="es-ES" dirty="0"/>
          </a:p>
          <a:p>
            <a:r>
              <a:rPr lang="es-ES" dirty="0" smtClean="0"/>
              <a:t>Unidades de concentración</a:t>
            </a:r>
          </a:p>
          <a:p>
            <a:endParaRPr lang="es-ES" dirty="0"/>
          </a:p>
          <a:p>
            <a:r>
              <a:rPr lang="es-ES" dirty="0" smtClean="0"/>
              <a:t>Cantidades molares parciales</a:t>
            </a:r>
          </a:p>
          <a:p>
            <a:endParaRPr lang="es-ES" dirty="0"/>
          </a:p>
          <a:p>
            <a:r>
              <a:rPr lang="es-ES" dirty="0" smtClean="0"/>
              <a:t>Termodinámica de las mezclas</a:t>
            </a:r>
          </a:p>
          <a:p>
            <a:endParaRPr lang="es-ES" dirty="0"/>
          </a:p>
          <a:p>
            <a:r>
              <a:rPr lang="es-ES" dirty="0" smtClean="0"/>
              <a:t>Mezclas binarias  de líquidos volátiles</a:t>
            </a:r>
          </a:p>
          <a:p>
            <a:endParaRPr lang="es-ES" dirty="0"/>
          </a:p>
          <a:p>
            <a:r>
              <a:rPr lang="es-ES" dirty="0" smtClean="0"/>
              <a:t>Soluciones reales</a:t>
            </a:r>
          </a:p>
          <a:p>
            <a:endParaRPr lang="es-ES" dirty="0"/>
          </a:p>
          <a:p>
            <a:endParaRPr lang="es-ES" dirty="0" smtClean="0"/>
          </a:p>
          <a:p>
            <a:endParaRPr lang="es-ES" dirty="0" smtClean="0"/>
          </a:p>
          <a:p>
            <a:endParaRPr lang="en-US" dirty="0"/>
          </a:p>
        </p:txBody>
      </p:sp>
      <p:sp>
        <p:nvSpPr>
          <p:cNvPr id="3" name="2 Título"/>
          <p:cNvSpPr>
            <a:spLocks noGrp="1"/>
          </p:cNvSpPr>
          <p:nvPr>
            <p:ph type="title"/>
          </p:nvPr>
        </p:nvSpPr>
        <p:spPr/>
        <p:txBody>
          <a:bodyPr/>
          <a:lstStyle/>
          <a:p>
            <a:r>
              <a:rPr lang="es-ES" dirty="0" smtClean="0"/>
              <a:t>CONTENIDO</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2810" y="4566294"/>
            <a:ext cx="1390650" cy="18573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7243167" y="6423669"/>
            <a:ext cx="1709936" cy="169277"/>
          </a:xfrm>
          <a:prstGeom prst="rect">
            <a:avLst/>
          </a:prstGeom>
        </p:spPr>
        <p:txBody>
          <a:bodyPr wrap="square">
            <a:spAutoFit/>
          </a:bodyPr>
          <a:lstStyle/>
          <a:p>
            <a:r>
              <a:rPr lang="en-US" sz="500" dirty="0"/>
              <a:t>http://www.comercialflorensa.com/agua-destilada.html</a:t>
            </a:r>
          </a:p>
        </p:txBody>
      </p:sp>
    </p:spTree>
    <p:extLst>
      <p:ext uri="{BB962C8B-B14F-4D97-AF65-F5344CB8AC3E}">
        <p14:creationId xmlns:p14="http://schemas.microsoft.com/office/powerpoint/2010/main" val="34104116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273050" indent="-9525">
              <a:buNone/>
            </a:pPr>
            <a:r>
              <a:rPr lang="es-ES" dirty="0" smtClean="0"/>
              <a:t>En el caso de una solución de dos componentes  en equilibrio con su vapor, el potencial químico de cada  componente sigue siendo el mismo  en las dos fases. Entonces para el componente 1, se escribe:</a:t>
            </a:r>
          </a:p>
          <a:p>
            <a:pPr marL="273050" indent="-9525" algn="ctr">
              <a:buNone/>
            </a:pPr>
            <a:endParaRPr lang="es-ES" dirty="0" smtClean="0"/>
          </a:p>
          <a:p>
            <a:pPr marL="273050" indent="-9525" algn="ctr">
              <a:buNone/>
            </a:pPr>
            <a:r>
              <a:rPr lang="es-ES" dirty="0" smtClean="0"/>
              <a:t>	  		  		</a:t>
            </a:r>
          </a:p>
          <a:p>
            <a:pPr marL="273050" indent="-9525" algn="ctr">
              <a:buNone/>
            </a:pPr>
            <a:endParaRPr lang="es-ES" dirty="0"/>
          </a:p>
          <a:p>
            <a:pPr marL="273050" indent="-9525" algn="ctr">
              <a:buNone/>
            </a:pPr>
            <a:endParaRPr lang="es-ES" dirty="0" smtClean="0"/>
          </a:p>
          <a:p>
            <a:pPr marL="273050" indent="-9525">
              <a:buNone/>
            </a:pPr>
            <a:endParaRPr lang="es-ES" dirty="0" smtClean="0"/>
          </a:p>
          <a:p>
            <a:pPr marL="273050" indent="-9525">
              <a:buNone/>
            </a:pPr>
            <a:r>
              <a:rPr lang="es-ES" dirty="0" smtClean="0"/>
              <a:t>P</a:t>
            </a:r>
            <a:r>
              <a:rPr lang="es-ES" baseline="-25000" dirty="0" smtClean="0"/>
              <a:t>1 </a:t>
            </a:r>
            <a:r>
              <a:rPr lang="es-ES" dirty="0" smtClean="0"/>
              <a:t>es la presión parcial. </a:t>
            </a:r>
          </a:p>
          <a:p>
            <a:endParaRPr lang="es-ES" dirty="0"/>
          </a:p>
        </p:txBody>
      </p:sp>
      <mc:AlternateContent xmlns:mc="http://schemas.openxmlformats.org/markup-compatibility/2006" xmlns:a14="http://schemas.microsoft.com/office/drawing/2010/main">
        <mc:Choice Requires="a14">
          <p:sp>
            <p:nvSpPr>
              <p:cNvPr id="4" name="3 Rectángulo"/>
              <p:cNvSpPr/>
              <p:nvPr/>
            </p:nvSpPr>
            <p:spPr>
              <a:xfrm>
                <a:off x="1545691" y="3645024"/>
                <a:ext cx="4624215" cy="7838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SV" sz="2400" i="1" smtClean="0">
                              <a:latin typeface="Cambria Math" panose="02040503050406030204" pitchFamily="18" charset="0"/>
                            </a:rPr>
                          </m:ctrlPr>
                        </m:sSubPr>
                        <m:e>
                          <m:r>
                            <a:rPr lang="es-SV" sz="2400" i="1">
                              <a:latin typeface="Cambria Math" panose="02040503050406030204" pitchFamily="18" charset="0"/>
                            </a:rPr>
                            <m:t>µ</m:t>
                          </m:r>
                        </m:e>
                        <m:sub>
                          <m:r>
                            <a:rPr lang="es-SV" sz="2400" b="0" i="1" baseline="20000" smtClean="0">
                              <a:latin typeface="Cambria Math" panose="02040503050406030204" pitchFamily="18" charset="0"/>
                            </a:rPr>
                            <m:t>1</m:t>
                          </m:r>
                          <m:r>
                            <a:rPr lang="es-SV" sz="2400" i="1">
                              <a:latin typeface="Cambria Math" panose="02040503050406030204" pitchFamily="18" charset="0"/>
                            </a:rPr>
                            <m:t>(</m:t>
                          </m:r>
                          <m:r>
                            <a:rPr lang="es-SV" sz="2400" i="1">
                              <a:latin typeface="Cambria Math" panose="02040503050406030204" pitchFamily="18" charset="0"/>
                            </a:rPr>
                            <m:t>𝑙</m:t>
                          </m:r>
                          <m:r>
                            <a:rPr lang="es-SV" sz="2400" i="1">
                              <a:latin typeface="Cambria Math" panose="02040503050406030204" pitchFamily="18" charset="0"/>
                            </a:rPr>
                            <m:t>)</m:t>
                          </m:r>
                        </m:sub>
                      </m:sSub>
                      <m:r>
                        <a:rPr lang="es-SV" sz="2400" i="1">
                          <a:latin typeface="Cambria Math" panose="02040503050406030204" pitchFamily="18" charset="0"/>
                        </a:rPr>
                        <m:t>=</m:t>
                      </m:r>
                      <m:sSub>
                        <m:sSubPr>
                          <m:ctrlPr>
                            <a:rPr lang="es-SV" sz="2400" i="1">
                              <a:latin typeface="Cambria Math" panose="02040503050406030204" pitchFamily="18" charset="0"/>
                            </a:rPr>
                          </m:ctrlPr>
                        </m:sSubPr>
                        <m:e>
                          <m:r>
                            <a:rPr lang="es-SV" sz="2400" i="1">
                              <a:latin typeface="Cambria Math" panose="02040503050406030204" pitchFamily="18" charset="0"/>
                            </a:rPr>
                            <m:t>µ</m:t>
                          </m:r>
                        </m:e>
                        <m:sub>
                          <m:r>
                            <a:rPr lang="es-SV" sz="2400" b="0" i="1" baseline="20000" smtClean="0">
                              <a:latin typeface="Cambria Math" panose="02040503050406030204" pitchFamily="18" charset="0"/>
                            </a:rPr>
                            <m:t>1</m:t>
                          </m:r>
                          <m:r>
                            <a:rPr lang="es-SV" sz="2400" i="1">
                              <a:latin typeface="Cambria Math" panose="02040503050406030204" pitchFamily="18" charset="0"/>
                            </a:rPr>
                            <m:t>(</m:t>
                          </m:r>
                          <m:r>
                            <a:rPr lang="es-SV" sz="2400" i="1">
                              <a:latin typeface="Cambria Math" panose="02040503050406030204" pitchFamily="18" charset="0"/>
                            </a:rPr>
                            <m:t>𝑔</m:t>
                          </m:r>
                          <m:r>
                            <a:rPr lang="es-SV" sz="2400" i="1">
                              <a:latin typeface="Cambria Math" panose="02040503050406030204" pitchFamily="18" charset="0"/>
                            </a:rPr>
                            <m:t>)</m:t>
                          </m:r>
                        </m:sub>
                      </m:sSub>
                      <m:r>
                        <a:rPr lang="es-SV" sz="2400" i="1">
                          <a:latin typeface="Cambria Math" panose="02040503050406030204" pitchFamily="18" charset="0"/>
                        </a:rPr>
                        <m:t>=</m:t>
                      </m:r>
                      <m:sSub>
                        <m:sSubPr>
                          <m:ctrlPr>
                            <a:rPr lang="es-SV" sz="2400" i="1">
                              <a:latin typeface="Cambria Math" panose="02040503050406030204" pitchFamily="18" charset="0"/>
                            </a:rPr>
                          </m:ctrlPr>
                        </m:sSubPr>
                        <m:e>
                          <m:r>
                            <a:rPr lang="es-SV" sz="2400" i="1">
                              <a:latin typeface="Cambria Math" panose="02040503050406030204" pitchFamily="18" charset="0"/>
                            </a:rPr>
                            <m:t>µ°</m:t>
                          </m:r>
                        </m:e>
                        <m:sub>
                          <m:r>
                            <a:rPr lang="es-SV" sz="2400" b="0" i="1" smtClean="0">
                              <a:latin typeface="Cambria Math" panose="02040503050406030204" pitchFamily="18" charset="0"/>
                            </a:rPr>
                            <m:t>1</m:t>
                          </m:r>
                          <m:r>
                            <a:rPr lang="es-SV" sz="2400" i="1">
                              <a:latin typeface="Cambria Math" panose="02040503050406030204" pitchFamily="18" charset="0"/>
                            </a:rPr>
                            <m:t>(</m:t>
                          </m:r>
                          <m:r>
                            <a:rPr lang="es-SV" sz="2400" i="1">
                              <a:latin typeface="Cambria Math" panose="02040503050406030204" pitchFamily="18" charset="0"/>
                            </a:rPr>
                            <m:t>𝑔</m:t>
                          </m:r>
                          <m:r>
                            <a:rPr lang="es-SV" sz="2400" i="1">
                              <a:latin typeface="Cambria Math" panose="02040503050406030204" pitchFamily="18" charset="0"/>
                            </a:rPr>
                            <m:t>)</m:t>
                          </m:r>
                        </m:sub>
                      </m:sSub>
                      <m:r>
                        <a:rPr lang="es-SV" sz="2400" i="1">
                          <a:latin typeface="Cambria Math" panose="02040503050406030204" pitchFamily="18" charset="0"/>
                        </a:rPr>
                        <m:t>+</m:t>
                      </m:r>
                      <m:r>
                        <a:rPr lang="es-SV" sz="2400" i="1">
                          <a:latin typeface="Cambria Math" panose="02040503050406030204" pitchFamily="18" charset="0"/>
                        </a:rPr>
                        <m:t>𝑅𝑇</m:t>
                      </m:r>
                      <m:r>
                        <a:rPr lang="es-SV" sz="2400" i="1">
                          <a:latin typeface="Cambria Math" panose="02040503050406030204" pitchFamily="18" charset="0"/>
                        </a:rPr>
                        <m:t> </m:t>
                      </m:r>
                      <m:r>
                        <a:rPr lang="es-SV" sz="2400" i="1">
                          <a:latin typeface="Cambria Math" panose="02040503050406030204" pitchFamily="18" charset="0"/>
                        </a:rPr>
                        <m:t>𝐼𝑛</m:t>
                      </m:r>
                      <m:r>
                        <a:rPr lang="es-SV" sz="2400" i="1">
                          <a:latin typeface="Cambria Math" panose="02040503050406030204" pitchFamily="18" charset="0"/>
                        </a:rPr>
                        <m:t> </m:t>
                      </m:r>
                      <m:f>
                        <m:fPr>
                          <m:ctrlPr>
                            <a:rPr lang="es-SV" sz="2400" i="1" smtClean="0">
                              <a:latin typeface="Cambria Math" panose="02040503050406030204" pitchFamily="18" charset="0"/>
                            </a:rPr>
                          </m:ctrlPr>
                        </m:fPr>
                        <m:num>
                          <m:sSub>
                            <m:sSubPr>
                              <m:ctrlPr>
                                <a:rPr lang="es-SV" sz="2400" i="1" smtClean="0">
                                  <a:latin typeface="Cambria Math" panose="02040503050406030204" pitchFamily="18" charset="0"/>
                                </a:rPr>
                              </m:ctrlPr>
                            </m:sSubPr>
                            <m:e>
                              <m:r>
                                <a:rPr lang="es-SV" sz="2400" b="0" i="1" smtClean="0">
                                  <a:latin typeface="Cambria Math" panose="02040503050406030204" pitchFamily="18" charset="0"/>
                                </a:rPr>
                                <m:t>𝑃</m:t>
                              </m:r>
                            </m:e>
                            <m:sub>
                              <m:r>
                                <a:rPr lang="es-SV" sz="2400" b="0" i="1" smtClean="0">
                                  <a:latin typeface="Cambria Math" panose="02040503050406030204" pitchFamily="18" charset="0"/>
                                </a:rPr>
                                <m:t>1</m:t>
                              </m:r>
                            </m:sub>
                          </m:sSub>
                        </m:num>
                        <m:den>
                          <m:r>
                            <a:rPr lang="es-SV" sz="2400" i="1">
                              <a:latin typeface="Cambria Math" panose="02040503050406030204" pitchFamily="18" charset="0"/>
                            </a:rPr>
                            <m:t>𝑏𝑎𝑟</m:t>
                          </m:r>
                        </m:den>
                      </m:f>
                    </m:oMath>
                  </m:oMathPara>
                </a14:m>
                <a:endParaRPr lang="en-US" sz="2400" dirty="0"/>
              </a:p>
            </p:txBody>
          </p:sp>
        </mc:Choice>
        <mc:Fallback xmlns="">
          <p:sp>
            <p:nvSpPr>
              <p:cNvPr id="4" name="3 Rectángulo"/>
              <p:cNvSpPr>
                <a:spLocks noRot="1" noChangeAspect="1" noMove="1" noResize="1" noEditPoints="1" noAdjustHandles="1" noChangeArrowheads="1" noChangeShapeType="1" noTextEdit="1"/>
              </p:cNvSpPr>
              <p:nvPr/>
            </p:nvSpPr>
            <p:spPr>
              <a:xfrm>
                <a:off x="1545691" y="3645024"/>
                <a:ext cx="4624215" cy="783804"/>
              </a:xfrm>
              <a:prstGeom prst="rect">
                <a:avLst/>
              </a:prstGeom>
              <a:blipFill rotWithShape="1">
                <a:blip r:embed="rId2"/>
                <a:stretch>
                  <a:fillRect/>
                </a:stretch>
              </a:blipFill>
            </p:spPr>
            <p:txBody>
              <a:bodyPr/>
              <a:lstStyle/>
              <a:p>
                <a:r>
                  <a:rPr lang="en-US">
                    <a:noFill/>
                  </a:rPr>
                  <a:t> </a:t>
                </a:r>
              </a:p>
            </p:txBody>
          </p:sp>
        </mc:Fallback>
      </mc:AlternateContent>
      <p:sp>
        <p:nvSpPr>
          <p:cNvPr id="5" name="2 Título"/>
          <p:cNvSpPr>
            <a:spLocks noGrp="1"/>
          </p:cNvSpPr>
          <p:nvPr>
            <p:ph type="title"/>
          </p:nvPr>
        </p:nvSpPr>
        <p:spPr>
          <a:xfrm>
            <a:off x="457200" y="152400"/>
            <a:ext cx="8435280" cy="1219200"/>
          </a:xfrm>
        </p:spPr>
        <p:txBody>
          <a:bodyPr anchor="ctr">
            <a:normAutofit/>
          </a:bodyPr>
          <a:lstStyle/>
          <a:p>
            <a:r>
              <a:rPr lang="es-ES" sz="3200" dirty="0" smtClean="0"/>
              <a:t>MEZCLAS BINARIAS DE LÍQUIDOS VOLÁTILES</a:t>
            </a:r>
            <a:endParaRPr lang="es-ES"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273050" indent="-9525" algn="ctr">
              <a:buNone/>
            </a:pPr>
            <a:r>
              <a:rPr lang="es-ES" dirty="0" smtClean="0"/>
              <a:t>	  	 		 	                  	                   			</a:t>
            </a:r>
          </a:p>
          <a:p>
            <a:pPr marL="273050" indent="-9525" algn="ctr">
              <a:buNone/>
            </a:pPr>
            <a:endParaRPr lang="es-ES" dirty="0" smtClean="0"/>
          </a:p>
          <a:p>
            <a:pPr marL="273050" indent="-9525" algn="just">
              <a:buNone/>
            </a:pPr>
            <a:r>
              <a:rPr lang="es-ES" dirty="0" smtClean="0"/>
              <a:t>El químico francés François Marie </a:t>
            </a:r>
            <a:r>
              <a:rPr lang="es-ES" dirty="0" err="1" smtClean="0"/>
              <a:t>Raoult</a:t>
            </a:r>
            <a:r>
              <a:rPr lang="es-ES" dirty="0" smtClean="0"/>
              <a:t>, encontró que para algunas soluciones, la relación P1/P1* es igual a la fracción molar del componente 1 (Ley de </a:t>
            </a:r>
            <a:r>
              <a:rPr lang="es-ES" dirty="0" err="1" smtClean="0"/>
              <a:t>Raoult</a:t>
            </a:r>
            <a:r>
              <a:rPr lang="es-ES" dirty="0" smtClean="0"/>
              <a:t>)</a:t>
            </a:r>
          </a:p>
          <a:p>
            <a:pPr marL="273050" indent="-9525" algn="ctr">
              <a:buNone/>
            </a:pPr>
            <a:r>
              <a:rPr lang="es-ES" dirty="0" smtClean="0"/>
              <a:t>	  	</a:t>
            </a:r>
            <a:endParaRPr lang="es-ES" baseline="-25000" dirty="0" smtClean="0"/>
          </a:p>
          <a:p>
            <a:pPr marL="273050" indent="-9525" algn="ctr">
              <a:buNone/>
            </a:pPr>
            <a:r>
              <a:rPr lang="es-ES" dirty="0" smtClean="0"/>
              <a:t>				P</a:t>
            </a:r>
            <a:r>
              <a:rPr lang="es-ES" baseline="-25000" dirty="0" smtClean="0"/>
              <a:t>1 </a:t>
            </a:r>
            <a:r>
              <a:rPr lang="es-ES" dirty="0" smtClean="0"/>
              <a:t>= x</a:t>
            </a:r>
            <a:r>
              <a:rPr lang="es-ES" baseline="-25000" dirty="0" smtClean="0"/>
              <a:t>1</a:t>
            </a:r>
            <a:r>
              <a:rPr lang="es-ES" dirty="0" smtClean="0"/>
              <a:t> P</a:t>
            </a:r>
            <a:r>
              <a:rPr lang="es-ES" baseline="-25000" dirty="0" smtClean="0"/>
              <a:t>1</a:t>
            </a:r>
            <a:r>
              <a:rPr lang="es-ES" dirty="0" smtClean="0"/>
              <a:t>*                                       	</a:t>
            </a:r>
          </a:p>
          <a:p>
            <a:pPr marL="273050" indent="-9525" algn="just">
              <a:buNone/>
            </a:pPr>
            <a:endParaRPr lang="es-ES" dirty="0" smtClean="0"/>
          </a:p>
          <a:p>
            <a:endParaRPr lang="es-ES" dirty="0"/>
          </a:p>
        </p:txBody>
      </p:sp>
      <p:sp>
        <p:nvSpPr>
          <p:cNvPr id="3" name="2 Título"/>
          <p:cNvSpPr>
            <a:spLocks noGrp="1"/>
          </p:cNvSpPr>
          <p:nvPr>
            <p:ph type="title"/>
          </p:nvPr>
        </p:nvSpPr>
        <p:spPr/>
        <p:txBody>
          <a:bodyPr anchor="ctr">
            <a:normAutofit fontScale="90000"/>
          </a:bodyPr>
          <a:lstStyle/>
          <a:p>
            <a:r>
              <a:rPr lang="es-ES" dirty="0" smtClean="0"/>
              <a:t>Ya que µ</a:t>
            </a:r>
            <a:r>
              <a:rPr lang="es-ES" baseline="-25000" dirty="0" smtClean="0"/>
              <a:t>1 (g) </a:t>
            </a:r>
            <a:r>
              <a:rPr lang="es-ES" dirty="0" smtClean="0"/>
              <a:t>= µ</a:t>
            </a:r>
            <a:r>
              <a:rPr lang="es-ES" baseline="-25000" dirty="0" smtClean="0"/>
              <a:t>1</a:t>
            </a:r>
            <a:r>
              <a:rPr lang="es-ES" dirty="0" smtClean="0"/>
              <a:t>º</a:t>
            </a:r>
            <a:r>
              <a:rPr lang="es-ES" baseline="-25000" dirty="0" smtClean="0"/>
              <a:t>(g) </a:t>
            </a:r>
            <a:r>
              <a:rPr lang="es-ES" dirty="0" smtClean="0"/>
              <a:t>se pueden combinar</a:t>
            </a:r>
            <a:endParaRPr lang="es-ES" dirty="0"/>
          </a:p>
        </p:txBody>
      </p:sp>
      <mc:AlternateContent xmlns:mc="http://schemas.openxmlformats.org/markup-compatibility/2006" xmlns:a14="http://schemas.microsoft.com/office/drawing/2010/main">
        <mc:Choice Requires="a14">
          <p:sp>
            <p:nvSpPr>
              <p:cNvPr id="4" name="3 Rectángulo"/>
              <p:cNvSpPr/>
              <p:nvPr/>
            </p:nvSpPr>
            <p:spPr>
              <a:xfrm>
                <a:off x="2483768" y="1556792"/>
                <a:ext cx="3459409" cy="78136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SV" sz="2400" i="1" smtClean="0">
                              <a:latin typeface="Cambria Math" panose="02040503050406030204" pitchFamily="18" charset="0"/>
                            </a:rPr>
                          </m:ctrlPr>
                        </m:sSubPr>
                        <m:e>
                          <m:r>
                            <a:rPr lang="es-SV" sz="2400" i="1">
                              <a:latin typeface="Cambria Math" panose="02040503050406030204" pitchFamily="18" charset="0"/>
                            </a:rPr>
                            <m:t>µ</m:t>
                          </m:r>
                        </m:e>
                        <m:sub>
                          <m:r>
                            <a:rPr lang="es-SV" sz="2400" b="0" i="1" baseline="20000" smtClean="0">
                              <a:latin typeface="Cambria Math" panose="02040503050406030204" pitchFamily="18" charset="0"/>
                            </a:rPr>
                            <m:t>1</m:t>
                          </m:r>
                          <m:r>
                            <a:rPr lang="es-SV" sz="2400" i="1">
                              <a:latin typeface="Cambria Math" panose="02040503050406030204" pitchFamily="18" charset="0"/>
                            </a:rPr>
                            <m:t>(</m:t>
                          </m:r>
                          <m:r>
                            <a:rPr lang="es-SV" sz="2400" i="1">
                              <a:latin typeface="Cambria Math" panose="02040503050406030204" pitchFamily="18" charset="0"/>
                            </a:rPr>
                            <m:t>𝑙</m:t>
                          </m:r>
                          <m:r>
                            <a:rPr lang="es-SV" sz="2400" i="1">
                              <a:latin typeface="Cambria Math" panose="02040503050406030204" pitchFamily="18" charset="0"/>
                            </a:rPr>
                            <m:t>)</m:t>
                          </m:r>
                        </m:sub>
                      </m:sSub>
                      <m:r>
                        <a:rPr lang="es-SV" sz="2400" i="1">
                          <a:latin typeface="Cambria Math" panose="02040503050406030204" pitchFamily="18" charset="0"/>
                        </a:rPr>
                        <m:t>=</m:t>
                      </m:r>
                      <m:sSub>
                        <m:sSubPr>
                          <m:ctrlPr>
                            <a:rPr lang="es-SV" sz="2400" i="1">
                              <a:latin typeface="Cambria Math" panose="02040503050406030204" pitchFamily="18" charset="0"/>
                            </a:rPr>
                          </m:ctrlPr>
                        </m:sSubPr>
                        <m:e>
                          <m:r>
                            <a:rPr lang="es-SV" sz="2400" i="1">
                              <a:latin typeface="Cambria Math" panose="02040503050406030204" pitchFamily="18" charset="0"/>
                            </a:rPr>
                            <m:t>µ</m:t>
                          </m:r>
                        </m:e>
                        <m:sub>
                          <m:r>
                            <a:rPr lang="es-SV" sz="2400" b="0" i="1" baseline="20000" smtClean="0">
                              <a:latin typeface="Cambria Math" panose="02040503050406030204" pitchFamily="18" charset="0"/>
                            </a:rPr>
                            <m:t>1∗ </m:t>
                          </m:r>
                          <m:r>
                            <a:rPr lang="es-SV" sz="2400" i="1">
                              <a:latin typeface="Cambria Math" panose="02040503050406030204" pitchFamily="18" charset="0"/>
                            </a:rPr>
                            <m:t>(</m:t>
                          </m:r>
                          <m:r>
                            <a:rPr lang="es-SV" sz="2400" b="0" i="1" smtClean="0">
                              <a:latin typeface="Cambria Math" panose="02040503050406030204" pitchFamily="18" charset="0"/>
                            </a:rPr>
                            <m:t>𝑙</m:t>
                          </m:r>
                          <m:r>
                            <a:rPr lang="es-SV" sz="2400" i="1">
                              <a:latin typeface="Cambria Math" panose="02040503050406030204" pitchFamily="18" charset="0"/>
                            </a:rPr>
                            <m:t>)</m:t>
                          </m:r>
                        </m:sub>
                      </m:sSub>
                      <m:r>
                        <a:rPr lang="es-SV" sz="2400" b="0" i="1" smtClean="0">
                          <a:latin typeface="Cambria Math" panose="02040503050406030204" pitchFamily="18" charset="0"/>
                        </a:rPr>
                        <m:t>+</m:t>
                      </m:r>
                      <m:r>
                        <a:rPr lang="es-SV" sz="2400" i="1">
                          <a:latin typeface="Cambria Math" panose="02040503050406030204" pitchFamily="18" charset="0"/>
                        </a:rPr>
                        <m:t>𝑅𝑇</m:t>
                      </m:r>
                      <m:r>
                        <a:rPr lang="es-SV" sz="2400" i="1">
                          <a:latin typeface="Cambria Math" panose="02040503050406030204" pitchFamily="18" charset="0"/>
                        </a:rPr>
                        <m:t> </m:t>
                      </m:r>
                      <m:r>
                        <a:rPr lang="es-SV" sz="2400" i="1">
                          <a:latin typeface="Cambria Math" panose="02040503050406030204" pitchFamily="18" charset="0"/>
                        </a:rPr>
                        <m:t>𝐼𝑛</m:t>
                      </m:r>
                      <m:r>
                        <a:rPr lang="es-SV" sz="2400" i="1">
                          <a:latin typeface="Cambria Math" panose="02040503050406030204" pitchFamily="18" charset="0"/>
                        </a:rPr>
                        <m:t> </m:t>
                      </m:r>
                      <m:f>
                        <m:fPr>
                          <m:ctrlPr>
                            <a:rPr lang="es-SV" sz="2400" i="1" smtClean="0">
                              <a:latin typeface="Cambria Math" panose="02040503050406030204" pitchFamily="18" charset="0"/>
                            </a:rPr>
                          </m:ctrlPr>
                        </m:fPr>
                        <m:num>
                          <m:sSub>
                            <m:sSubPr>
                              <m:ctrlPr>
                                <a:rPr lang="es-SV" sz="2400" i="1" smtClean="0">
                                  <a:latin typeface="Cambria Math" panose="02040503050406030204" pitchFamily="18" charset="0"/>
                                </a:rPr>
                              </m:ctrlPr>
                            </m:sSubPr>
                            <m:e>
                              <m:r>
                                <a:rPr lang="es-SV" sz="2400" b="0" i="1" smtClean="0">
                                  <a:latin typeface="Cambria Math" panose="02040503050406030204" pitchFamily="18" charset="0"/>
                                </a:rPr>
                                <m:t>𝑃</m:t>
                              </m:r>
                            </m:e>
                            <m:sub>
                              <m:r>
                                <a:rPr lang="es-SV" sz="2400" b="0" i="1" smtClean="0">
                                  <a:latin typeface="Cambria Math" panose="02040503050406030204" pitchFamily="18" charset="0"/>
                                </a:rPr>
                                <m:t>1</m:t>
                              </m:r>
                            </m:sub>
                          </m:sSub>
                        </m:num>
                        <m:den>
                          <m:sSup>
                            <m:sSupPr>
                              <m:ctrlPr>
                                <a:rPr lang="es-SV" sz="2400" i="1" smtClean="0">
                                  <a:latin typeface="Cambria Math" panose="02040503050406030204" pitchFamily="18" charset="0"/>
                                </a:rPr>
                              </m:ctrlPr>
                            </m:sSupPr>
                            <m:e>
                              <m:r>
                                <a:rPr lang="es-SV" sz="2400" b="0" i="1" smtClean="0">
                                  <a:latin typeface="Cambria Math" panose="02040503050406030204" pitchFamily="18" charset="0"/>
                                </a:rPr>
                                <m:t>𝑃</m:t>
                              </m:r>
                              <m:r>
                                <a:rPr lang="es-SV" sz="2400" b="0" i="1" baseline="-25000" smtClean="0">
                                  <a:latin typeface="Cambria Math" panose="02040503050406030204" pitchFamily="18" charset="0"/>
                                </a:rPr>
                                <m:t>1</m:t>
                              </m:r>
                            </m:e>
                            <m:sup>
                              <m:r>
                                <a:rPr lang="es-SV" sz="2400" b="0" i="1" smtClean="0">
                                  <a:latin typeface="Cambria Math" panose="02040503050406030204" pitchFamily="18" charset="0"/>
                                </a:rPr>
                                <m:t>∗</m:t>
                              </m:r>
                            </m:sup>
                          </m:sSup>
                        </m:den>
                      </m:f>
                    </m:oMath>
                  </m:oMathPara>
                </a14:m>
                <a:endParaRPr lang="en-US" sz="2400" dirty="0"/>
              </a:p>
            </p:txBody>
          </p:sp>
        </mc:Choice>
        <mc:Fallback xmlns="">
          <p:sp>
            <p:nvSpPr>
              <p:cNvPr id="4" name="3 Rectángulo"/>
              <p:cNvSpPr>
                <a:spLocks noRot="1" noChangeAspect="1" noMove="1" noResize="1" noEditPoints="1" noAdjustHandles="1" noChangeArrowheads="1" noChangeShapeType="1" noTextEdit="1"/>
              </p:cNvSpPr>
              <p:nvPr/>
            </p:nvSpPr>
            <p:spPr>
              <a:xfrm>
                <a:off x="2483768" y="1556792"/>
                <a:ext cx="3459409" cy="781368"/>
              </a:xfrm>
              <a:prstGeom prst="rect">
                <a:avLst/>
              </a:prstGeom>
              <a:blipFill rotWithShape="1">
                <a:blip r:embed="rId2"/>
                <a:stretch>
                  <a:fillRect b="-1550"/>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buNone/>
            </a:pPr>
            <a:r>
              <a:rPr lang="es-ES" dirty="0" smtClean="0"/>
              <a:t>El potencial químico </a:t>
            </a:r>
          </a:p>
          <a:p>
            <a:pPr>
              <a:buNone/>
            </a:pPr>
            <a:r>
              <a:rPr lang="es-ES" dirty="0" smtClean="0"/>
              <a:t>del disolvente esta dado por  </a:t>
            </a:r>
          </a:p>
          <a:p>
            <a:pPr>
              <a:buNone/>
            </a:pPr>
            <a:endParaRPr lang="es-ES" dirty="0" smtClean="0"/>
          </a:p>
          <a:p>
            <a:pPr>
              <a:buNone/>
            </a:pPr>
            <a:endParaRPr lang="es-ES" dirty="0" smtClean="0"/>
          </a:p>
          <a:p>
            <a:pPr>
              <a:buNone/>
            </a:pPr>
            <a:r>
              <a:rPr lang="es-ES" dirty="0" smtClean="0"/>
              <a:t>µ</a:t>
            </a:r>
            <a:r>
              <a:rPr lang="es-ES" baseline="-25000" dirty="0" smtClean="0"/>
              <a:t>1 (l) </a:t>
            </a:r>
            <a:r>
              <a:rPr lang="es-ES" dirty="0" smtClean="0"/>
              <a:t>= µ</a:t>
            </a:r>
            <a:r>
              <a:rPr lang="es-ES" baseline="-25000" dirty="0" smtClean="0"/>
              <a:t>1</a:t>
            </a:r>
            <a:r>
              <a:rPr lang="es-ES" dirty="0" smtClean="0"/>
              <a:t>*</a:t>
            </a:r>
            <a:r>
              <a:rPr lang="es-ES" baseline="-25000" dirty="0" smtClean="0"/>
              <a:t>(l)  </a:t>
            </a:r>
            <a:r>
              <a:rPr lang="es-ES" dirty="0" smtClean="0"/>
              <a:t>+ RT In x</a:t>
            </a:r>
            <a:r>
              <a:rPr lang="es-ES" baseline="-25000" dirty="0" smtClean="0"/>
              <a:t>1</a:t>
            </a:r>
          </a:p>
          <a:p>
            <a:pPr>
              <a:buNone/>
            </a:pPr>
            <a:endParaRPr lang="es-ES" baseline="-25000" dirty="0" smtClean="0"/>
          </a:p>
          <a:p>
            <a:pPr>
              <a:buNone/>
            </a:pPr>
            <a:endParaRPr lang="es-ES" dirty="0" smtClean="0"/>
          </a:p>
          <a:p>
            <a:pPr>
              <a:buNone/>
            </a:pPr>
            <a:r>
              <a:rPr lang="es-ES" dirty="0" smtClean="0"/>
              <a:t>En un líquido puro</a:t>
            </a:r>
          </a:p>
          <a:p>
            <a:pPr>
              <a:buNone/>
            </a:pPr>
            <a:r>
              <a:rPr lang="es-ES" dirty="0" smtClean="0"/>
              <a:t>(x</a:t>
            </a:r>
            <a:r>
              <a:rPr lang="es-ES" baseline="-25000" dirty="0" smtClean="0"/>
              <a:t>1 </a:t>
            </a:r>
            <a:r>
              <a:rPr lang="es-ES" dirty="0" smtClean="0"/>
              <a:t>= y In x</a:t>
            </a:r>
            <a:r>
              <a:rPr lang="es-ES" baseline="-25000" dirty="0" smtClean="0"/>
              <a:t>1 </a:t>
            </a:r>
            <a:r>
              <a:rPr lang="es-ES" dirty="0" smtClean="0"/>
              <a:t>= 0), µ</a:t>
            </a:r>
            <a:r>
              <a:rPr lang="es-ES" baseline="-25000" dirty="0" smtClean="0"/>
              <a:t>1 (l) </a:t>
            </a:r>
            <a:r>
              <a:rPr lang="es-ES" dirty="0" smtClean="0"/>
              <a:t>= µ</a:t>
            </a:r>
            <a:r>
              <a:rPr lang="es-ES" baseline="-25000" dirty="0" smtClean="0"/>
              <a:t>1</a:t>
            </a:r>
            <a:r>
              <a:rPr lang="es-ES" dirty="0" smtClean="0"/>
              <a:t>*</a:t>
            </a:r>
            <a:r>
              <a:rPr lang="es-ES" baseline="-25000" dirty="0" smtClean="0"/>
              <a:t>(l) </a:t>
            </a:r>
            <a:endParaRPr lang="es-ES" dirty="0"/>
          </a:p>
        </p:txBody>
      </p:sp>
      <p:sp>
        <p:nvSpPr>
          <p:cNvPr id="3" name="2 Título"/>
          <p:cNvSpPr>
            <a:spLocks noGrp="1"/>
          </p:cNvSpPr>
          <p:nvPr>
            <p:ph type="title"/>
          </p:nvPr>
        </p:nvSpPr>
        <p:spPr/>
        <p:txBody>
          <a:bodyPr/>
          <a:lstStyle/>
          <a:p>
            <a:r>
              <a:rPr lang="es-ES" dirty="0" smtClean="0"/>
              <a:t>Soluciones ideales (Ley de </a:t>
            </a:r>
            <a:r>
              <a:rPr lang="es-ES" dirty="0" err="1" smtClean="0"/>
              <a:t>Raoult</a:t>
            </a:r>
            <a:r>
              <a:rPr lang="es-ES" dirty="0" smtClean="0"/>
              <a:t>)</a:t>
            </a:r>
            <a:endParaRPr lang="es-ES" dirty="0"/>
          </a:p>
        </p:txBody>
      </p:sp>
      <p:sp>
        <p:nvSpPr>
          <p:cNvPr id="5" name="4 CuadroTexto"/>
          <p:cNvSpPr txBox="1"/>
          <p:nvPr/>
        </p:nvSpPr>
        <p:spPr>
          <a:xfrm flipH="1">
            <a:off x="5652120" y="3789040"/>
            <a:ext cx="369332" cy="764704"/>
          </a:xfrm>
          <a:prstGeom prst="rect">
            <a:avLst/>
          </a:prstGeom>
          <a:solidFill>
            <a:schemeClr val="tx1">
              <a:lumMod val="85000"/>
            </a:schemeClr>
          </a:solidFill>
        </p:spPr>
        <p:txBody>
          <a:bodyPr vert="vert270" wrap="square" rtlCol="0">
            <a:spAutoFit/>
          </a:bodyPr>
          <a:lstStyle/>
          <a:p>
            <a:r>
              <a:rPr lang="es-ES" sz="1200" dirty="0" smtClean="0">
                <a:solidFill>
                  <a:schemeClr val="bg1"/>
                </a:solidFill>
              </a:rPr>
              <a:t>P/mm Hg</a:t>
            </a:r>
            <a:endParaRPr lang="es-ES" sz="1200" dirty="0">
              <a:solidFill>
                <a:schemeClr val="bg1"/>
              </a:solidFill>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700808"/>
            <a:ext cx="3108493" cy="4465046"/>
          </a:xfrm>
          <a:prstGeom prst="rect">
            <a:avLst/>
          </a:prstGeom>
          <a:noFill/>
          <a:ln w="38100">
            <a:solidFill>
              <a:schemeClr val="tx2">
                <a:lumMod val="2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6516216" y="6245815"/>
            <a:ext cx="1440160" cy="169277"/>
          </a:xfrm>
          <a:prstGeom prst="rect">
            <a:avLst/>
          </a:prstGeom>
          <a:noFill/>
        </p:spPr>
        <p:txBody>
          <a:bodyPr wrap="square" rtlCol="0">
            <a:spAutoFit/>
          </a:bodyPr>
          <a:lstStyle/>
          <a:p>
            <a:pPr algn="ctr"/>
            <a:r>
              <a:rPr lang="es-SV" sz="500" dirty="0" smtClean="0"/>
              <a:t>Fuente: Chang, 2008</a:t>
            </a:r>
            <a:endParaRPr lang="en-US" sz="5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71600" y="1524000"/>
            <a:ext cx="7715200" cy="4572000"/>
          </a:xfrm>
        </p:spPr>
        <p:txBody>
          <a:bodyPr>
            <a:normAutofit fontScale="92500" lnSpcReduction="10000"/>
          </a:bodyPr>
          <a:lstStyle/>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marL="514350" indent="-514350">
              <a:buAutoNum type="alphaLcParenR"/>
            </a:pPr>
            <a:r>
              <a:rPr lang="es-ES" dirty="0" smtClean="0"/>
              <a:t>Desviación positiva de la ley de </a:t>
            </a:r>
            <a:r>
              <a:rPr lang="es-ES" dirty="0" err="1" smtClean="0"/>
              <a:t>Raoult</a:t>
            </a:r>
            <a:r>
              <a:rPr lang="es-ES" dirty="0" smtClean="0"/>
              <a:t>  (35.2ºC)</a:t>
            </a:r>
          </a:p>
          <a:p>
            <a:pPr marL="514350" indent="-514350">
              <a:buAutoNum type="alphaLcParenR"/>
            </a:pPr>
            <a:r>
              <a:rPr lang="es-ES" dirty="0" smtClean="0"/>
              <a:t>Desviación negativa de la ley de </a:t>
            </a:r>
            <a:r>
              <a:rPr lang="es-ES" dirty="0" err="1" smtClean="0"/>
              <a:t>Raoult</a:t>
            </a:r>
            <a:r>
              <a:rPr lang="es-ES" dirty="0" smtClean="0"/>
              <a:t> (35.2ºC)</a:t>
            </a:r>
            <a:endParaRPr lang="es-ES" dirty="0"/>
          </a:p>
        </p:txBody>
      </p:sp>
      <p:sp>
        <p:nvSpPr>
          <p:cNvPr id="3" name="2 Título"/>
          <p:cNvSpPr>
            <a:spLocks noGrp="1"/>
          </p:cNvSpPr>
          <p:nvPr>
            <p:ph type="title"/>
          </p:nvPr>
        </p:nvSpPr>
        <p:spPr>
          <a:xfrm>
            <a:off x="467544" y="0"/>
            <a:ext cx="8229600" cy="908720"/>
          </a:xfrm>
        </p:spPr>
        <p:txBody>
          <a:bodyPr/>
          <a:lstStyle/>
          <a:p>
            <a:r>
              <a:rPr lang="es-ES" dirty="0" smtClean="0"/>
              <a:t>Soluciones no ideales</a:t>
            </a:r>
            <a:endParaRPr lang="es-ES" dirty="0"/>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571304"/>
            <a:ext cx="6687496" cy="3384376"/>
          </a:xfrm>
          <a:prstGeom prst="rect">
            <a:avLst/>
          </a:prstGeom>
          <a:noFill/>
          <a:ln w="38100">
            <a:solidFill>
              <a:schemeClr val="tx2">
                <a:lumMod val="2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3923928" y="5013176"/>
            <a:ext cx="1440160" cy="169277"/>
          </a:xfrm>
          <a:prstGeom prst="rect">
            <a:avLst/>
          </a:prstGeom>
          <a:noFill/>
        </p:spPr>
        <p:txBody>
          <a:bodyPr wrap="square" rtlCol="0">
            <a:spAutoFit/>
          </a:bodyPr>
          <a:lstStyle/>
          <a:p>
            <a:pPr algn="ctr"/>
            <a:r>
              <a:rPr lang="es-SV" sz="500" dirty="0" smtClean="0"/>
              <a:t>Fuente: Chang, 2008</a:t>
            </a:r>
            <a:endParaRPr lang="en-US" sz="5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24086" y="548680"/>
            <a:ext cx="8229600" cy="1219200"/>
          </a:xfrm>
        </p:spPr>
        <p:txBody>
          <a:bodyPr>
            <a:noAutofit/>
          </a:bodyPr>
          <a:lstStyle/>
          <a:p>
            <a:pPr algn="ctr"/>
            <a:r>
              <a:rPr lang="es-ES" sz="2800" dirty="0" smtClean="0"/>
              <a:t>Diagramas que muestran regiones en las que la ley de </a:t>
            </a:r>
            <a:r>
              <a:rPr lang="es-ES" sz="2800" dirty="0" err="1" smtClean="0"/>
              <a:t>Raoult</a:t>
            </a:r>
            <a:r>
              <a:rPr lang="es-ES" sz="2800" dirty="0" smtClean="0"/>
              <a:t> y la ley de Henry son aplicables a un sistema de dos componentes </a:t>
            </a:r>
            <a:endParaRPr lang="es-ES" sz="2800"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486" y="2132856"/>
            <a:ext cx="7766620" cy="3580033"/>
          </a:xfrm>
          <a:prstGeom prst="rect">
            <a:avLst/>
          </a:prstGeom>
          <a:noFill/>
          <a:ln w="38100">
            <a:solidFill>
              <a:schemeClr val="tx2">
                <a:lumMod val="2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4139952" y="5771660"/>
            <a:ext cx="1440160" cy="169277"/>
          </a:xfrm>
          <a:prstGeom prst="rect">
            <a:avLst/>
          </a:prstGeom>
          <a:noFill/>
        </p:spPr>
        <p:txBody>
          <a:bodyPr wrap="square" rtlCol="0">
            <a:spAutoFit/>
          </a:bodyPr>
          <a:lstStyle/>
          <a:p>
            <a:pPr algn="ctr"/>
            <a:r>
              <a:rPr lang="es-SV" sz="500" dirty="0" smtClean="0"/>
              <a:t>Fuente: Chang, 2008</a:t>
            </a:r>
            <a:endParaRPr lang="en-US" sz="5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32656"/>
            <a:ext cx="8229600" cy="6192688"/>
          </a:xfrm>
        </p:spPr>
        <p:txBody>
          <a:bodyPr>
            <a:normAutofit fontScale="92500" lnSpcReduction="10000"/>
          </a:bodyPr>
          <a:lstStyle/>
          <a:p>
            <a:pPr marL="0" indent="0">
              <a:buNone/>
            </a:pPr>
            <a:r>
              <a:rPr lang="es-ES" dirty="0" smtClean="0"/>
              <a:t>La presión de vapor de soluto varía con la concentración de  manera lineal, a esta ecuación se le conoce como ley de Henry</a:t>
            </a:r>
          </a:p>
          <a:p>
            <a:pPr marL="0" indent="0">
              <a:buNone/>
            </a:pPr>
            <a:endParaRPr lang="es-ES" dirty="0" smtClean="0"/>
          </a:p>
          <a:p>
            <a:pPr marL="0" indent="0">
              <a:buNone/>
            </a:pPr>
            <a:r>
              <a:rPr lang="es-ES" dirty="0" smtClean="0"/>
              <a:t>				P</a:t>
            </a:r>
            <a:r>
              <a:rPr lang="es-ES" baseline="-25000" dirty="0" smtClean="0"/>
              <a:t>2 </a:t>
            </a:r>
            <a:r>
              <a:rPr lang="es-ES" dirty="0" smtClean="0"/>
              <a:t>= Kx</a:t>
            </a:r>
            <a:r>
              <a:rPr lang="es-ES" baseline="-25000" dirty="0" smtClean="0"/>
              <a:t>2            		</a:t>
            </a:r>
            <a:endParaRPr lang="es-ES" dirty="0" smtClean="0"/>
          </a:p>
          <a:p>
            <a:pPr marL="0" indent="0">
              <a:buNone/>
            </a:pPr>
            <a:endParaRPr lang="es-ES" dirty="0" smtClean="0"/>
          </a:p>
          <a:p>
            <a:pPr marL="0" indent="0">
              <a:buNone/>
            </a:pPr>
            <a:r>
              <a:rPr lang="es-ES" dirty="0" smtClean="0"/>
              <a:t>Donde: </a:t>
            </a:r>
          </a:p>
          <a:p>
            <a:pPr marL="0" indent="0">
              <a:buNone/>
            </a:pPr>
            <a:r>
              <a:rPr lang="es-ES" dirty="0" smtClean="0"/>
              <a:t>K es la constante de Henry y tiene unidades de atm o torr.</a:t>
            </a:r>
          </a:p>
          <a:p>
            <a:pPr marL="0" indent="0">
              <a:buNone/>
            </a:pPr>
            <a:endParaRPr lang="es-ES" dirty="0" smtClean="0"/>
          </a:p>
          <a:p>
            <a:pPr marL="0" indent="0">
              <a:buNone/>
            </a:pPr>
            <a:r>
              <a:rPr lang="es-ES" dirty="0" smtClean="0"/>
              <a:t>La ley de Henry relaciona la fracción molar del soluto con la presión parcial (de vapor).</a:t>
            </a:r>
          </a:p>
          <a:p>
            <a:pPr marL="0" indent="0">
              <a:buNone/>
            </a:pPr>
            <a:endParaRPr lang="es-ES" dirty="0" smtClean="0"/>
          </a:p>
          <a:p>
            <a:pPr marL="0" indent="0">
              <a:buNone/>
            </a:pPr>
            <a:r>
              <a:rPr lang="es-ES" dirty="0" smtClean="0"/>
              <a:t>				P</a:t>
            </a:r>
            <a:r>
              <a:rPr lang="es-ES" baseline="-25000" dirty="0" smtClean="0"/>
              <a:t>2 </a:t>
            </a:r>
            <a:r>
              <a:rPr lang="es-ES" dirty="0" smtClean="0"/>
              <a:t>= </a:t>
            </a:r>
            <a:r>
              <a:rPr lang="es-ES" dirty="0" err="1" smtClean="0"/>
              <a:t>K’m</a:t>
            </a:r>
            <a:r>
              <a:rPr lang="es-ES" baseline="-25000" dirty="0" smtClean="0"/>
              <a:t>	      	</a:t>
            </a:r>
            <a:r>
              <a:rPr lang="es-ES" dirty="0" smtClean="0"/>
              <a:t>         </a:t>
            </a:r>
          </a:p>
          <a:p>
            <a:pPr marL="0" indent="0">
              <a:buNone/>
            </a:pPr>
            <a:r>
              <a:rPr lang="es-ES" dirty="0" smtClean="0"/>
              <a:t>Donde: </a:t>
            </a:r>
          </a:p>
          <a:p>
            <a:pPr marL="0" indent="0">
              <a:buNone/>
            </a:pPr>
            <a:r>
              <a:rPr lang="es-ES" dirty="0" smtClean="0"/>
              <a:t>m es la </a:t>
            </a:r>
            <a:r>
              <a:rPr lang="es-ES" dirty="0" err="1" smtClean="0"/>
              <a:t>molalidad</a:t>
            </a:r>
            <a:r>
              <a:rPr lang="es-ES" dirty="0" smtClean="0"/>
              <a:t> de la solución, K tiene unidades de  atm/mol kg de disolvente.</a:t>
            </a:r>
          </a:p>
          <a:p>
            <a:pPr>
              <a:buNone/>
            </a:pPr>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67544" y="2060848"/>
          <a:ext cx="8229600" cy="2966720"/>
        </p:xfrm>
        <a:graphic>
          <a:graphicData uri="http://schemas.openxmlformats.org/drawingml/2006/table">
            <a:tbl>
              <a:tblPr firstRow="1" bandRow="1">
                <a:tableStyleId>{93296810-A885-4BE3-A3E7-6D5BEEA58F35}</a:tableStyleId>
              </a:tblPr>
              <a:tblGrid>
                <a:gridCol w="2743200"/>
                <a:gridCol w="2307704"/>
                <a:gridCol w="3178696"/>
              </a:tblGrid>
              <a:tr h="370840">
                <a:tc>
                  <a:txBody>
                    <a:bodyPr/>
                    <a:lstStyle/>
                    <a:p>
                      <a:pPr algn="ctr"/>
                      <a:r>
                        <a:rPr lang="es-ES" dirty="0" smtClean="0"/>
                        <a:t>GAS</a:t>
                      </a:r>
                      <a:endParaRPr lang="es-ES" dirty="0"/>
                    </a:p>
                  </a:txBody>
                  <a:tcPr/>
                </a:tc>
                <a:tc>
                  <a:txBody>
                    <a:bodyPr/>
                    <a:lstStyle/>
                    <a:p>
                      <a:pPr algn="ctr"/>
                      <a:r>
                        <a:rPr lang="es-ES" dirty="0" smtClean="0"/>
                        <a:t>K </a:t>
                      </a:r>
                      <a:r>
                        <a:rPr lang="es-ES" baseline="0" dirty="0" smtClean="0"/>
                        <a:t> (Torr)</a:t>
                      </a:r>
                      <a:endParaRPr lang="es-ES" dirty="0"/>
                    </a:p>
                  </a:txBody>
                  <a:tcPr/>
                </a:tc>
                <a:tc>
                  <a:txBody>
                    <a:bodyPr/>
                    <a:lstStyle/>
                    <a:p>
                      <a:pPr algn="ctr"/>
                      <a:r>
                        <a:rPr lang="es-ES" dirty="0" smtClean="0"/>
                        <a:t>K’ (atm/mol Kg de agua)</a:t>
                      </a:r>
                      <a:endParaRPr lang="es-ES" dirty="0"/>
                    </a:p>
                  </a:txBody>
                  <a:tcPr/>
                </a:tc>
              </a:tr>
              <a:tr h="370840">
                <a:tc>
                  <a:txBody>
                    <a:bodyPr/>
                    <a:lstStyle/>
                    <a:p>
                      <a:pPr algn="ctr"/>
                      <a:r>
                        <a:rPr lang="es-ES" dirty="0" smtClean="0"/>
                        <a:t>H2</a:t>
                      </a:r>
                      <a:endParaRPr lang="es-ES" dirty="0"/>
                    </a:p>
                  </a:txBody>
                  <a:tcPr/>
                </a:tc>
                <a:tc>
                  <a:txBody>
                    <a:bodyPr/>
                    <a:lstStyle/>
                    <a:p>
                      <a:pPr algn="ctr"/>
                      <a:r>
                        <a:rPr lang="es-ES" dirty="0" smtClean="0"/>
                        <a:t>5.54 x 10</a:t>
                      </a:r>
                      <a:r>
                        <a:rPr lang="es-ES" baseline="30000" dirty="0" smtClean="0"/>
                        <a:t>7</a:t>
                      </a:r>
                      <a:endParaRPr lang="es-ES" baseline="30000" dirty="0"/>
                    </a:p>
                  </a:txBody>
                  <a:tcPr/>
                </a:tc>
                <a:tc>
                  <a:txBody>
                    <a:bodyPr/>
                    <a:lstStyle/>
                    <a:p>
                      <a:pPr algn="ctr"/>
                      <a:r>
                        <a:rPr lang="es-ES" dirty="0" smtClean="0"/>
                        <a:t>1 311</a:t>
                      </a:r>
                      <a:endParaRPr lang="es-ES" dirty="0"/>
                    </a:p>
                  </a:txBody>
                  <a:tcPr/>
                </a:tc>
              </a:tr>
              <a:tr h="370840">
                <a:tc>
                  <a:txBody>
                    <a:bodyPr/>
                    <a:lstStyle/>
                    <a:p>
                      <a:pPr algn="ctr"/>
                      <a:r>
                        <a:rPr lang="es-ES" dirty="0" smtClean="0"/>
                        <a:t>He</a:t>
                      </a:r>
                      <a:endParaRPr lang="es-ES" dirty="0"/>
                    </a:p>
                  </a:txBody>
                  <a:tcPr/>
                </a:tc>
                <a:tc>
                  <a:txBody>
                    <a:bodyPr/>
                    <a:lstStyle/>
                    <a:p>
                      <a:pPr algn="ctr"/>
                      <a:r>
                        <a:rPr lang="es-ES" dirty="0" smtClean="0"/>
                        <a:t>1.12 x 10</a:t>
                      </a:r>
                      <a:r>
                        <a:rPr lang="es-ES" baseline="30000" dirty="0" smtClean="0"/>
                        <a:t>8</a:t>
                      </a:r>
                      <a:endParaRPr lang="es-ES" baseline="30000" dirty="0"/>
                    </a:p>
                  </a:txBody>
                  <a:tcPr/>
                </a:tc>
                <a:tc>
                  <a:txBody>
                    <a:bodyPr/>
                    <a:lstStyle/>
                    <a:p>
                      <a:pPr algn="ctr"/>
                      <a:r>
                        <a:rPr lang="es-ES" dirty="0" smtClean="0"/>
                        <a:t>2 649</a:t>
                      </a:r>
                      <a:endParaRPr lang="es-ES" dirty="0"/>
                    </a:p>
                  </a:txBody>
                  <a:tcPr/>
                </a:tc>
              </a:tr>
              <a:tr h="370840">
                <a:tc>
                  <a:txBody>
                    <a:bodyPr/>
                    <a:lstStyle/>
                    <a:p>
                      <a:pPr algn="ctr"/>
                      <a:r>
                        <a:rPr lang="es-ES" dirty="0" smtClean="0"/>
                        <a:t>Ar</a:t>
                      </a:r>
                      <a:endParaRPr lang="es-ES" dirty="0"/>
                    </a:p>
                  </a:txBody>
                  <a:tcPr/>
                </a:tc>
                <a:tc>
                  <a:txBody>
                    <a:bodyPr/>
                    <a:lstStyle/>
                    <a:p>
                      <a:pPr algn="ctr"/>
                      <a:r>
                        <a:rPr lang="es-ES" dirty="0" smtClean="0"/>
                        <a:t>2.80</a:t>
                      </a:r>
                      <a:r>
                        <a:rPr lang="es-ES" baseline="0" dirty="0" smtClean="0"/>
                        <a:t> </a:t>
                      </a:r>
                      <a:r>
                        <a:rPr lang="es-ES" dirty="0" smtClean="0"/>
                        <a:t>x 10</a:t>
                      </a:r>
                      <a:r>
                        <a:rPr lang="es-ES" baseline="30000" dirty="0" smtClean="0"/>
                        <a:t>7</a:t>
                      </a:r>
                      <a:endParaRPr lang="es-ES" baseline="30000" dirty="0"/>
                    </a:p>
                  </a:txBody>
                  <a:tcPr/>
                </a:tc>
                <a:tc>
                  <a:txBody>
                    <a:bodyPr/>
                    <a:lstStyle/>
                    <a:p>
                      <a:pPr algn="ctr"/>
                      <a:r>
                        <a:rPr lang="es-ES" dirty="0" smtClean="0"/>
                        <a:t>662</a:t>
                      </a:r>
                      <a:endParaRPr lang="es-ES" dirty="0"/>
                    </a:p>
                  </a:txBody>
                  <a:tcPr/>
                </a:tc>
              </a:tr>
              <a:tr h="370840">
                <a:tc>
                  <a:txBody>
                    <a:bodyPr/>
                    <a:lstStyle/>
                    <a:p>
                      <a:pPr algn="ctr"/>
                      <a:r>
                        <a:rPr lang="es-ES" dirty="0" smtClean="0"/>
                        <a:t>N2</a:t>
                      </a:r>
                      <a:endParaRPr lang="es-ES" dirty="0"/>
                    </a:p>
                  </a:txBody>
                  <a:tcPr/>
                </a:tc>
                <a:tc>
                  <a:txBody>
                    <a:bodyPr/>
                    <a:lstStyle/>
                    <a:p>
                      <a:pPr algn="ctr"/>
                      <a:r>
                        <a:rPr lang="es-ES" dirty="0" smtClean="0"/>
                        <a:t>6.80 x 10</a:t>
                      </a:r>
                      <a:r>
                        <a:rPr lang="es-ES" baseline="30000" dirty="0" smtClean="0"/>
                        <a:t>7</a:t>
                      </a:r>
                      <a:endParaRPr lang="es-ES" baseline="30000" dirty="0"/>
                    </a:p>
                  </a:txBody>
                  <a:tcPr/>
                </a:tc>
                <a:tc>
                  <a:txBody>
                    <a:bodyPr/>
                    <a:lstStyle/>
                    <a:p>
                      <a:pPr algn="ctr"/>
                      <a:r>
                        <a:rPr lang="es-ES" dirty="0" smtClean="0"/>
                        <a:t>1 610 </a:t>
                      </a:r>
                      <a:endParaRPr lang="es-ES" dirty="0"/>
                    </a:p>
                  </a:txBody>
                  <a:tcPr/>
                </a:tc>
              </a:tr>
              <a:tr h="370840">
                <a:tc>
                  <a:txBody>
                    <a:bodyPr/>
                    <a:lstStyle/>
                    <a:p>
                      <a:pPr algn="ctr"/>
                      <a:r>
                        <a:rPr lang="es-ES" dirty="0" smtClean="0"/>
                        <a:t>O2</a:t>
                      </a:r>
                      <a:endParaRPr lang="es-ES" dirty="0"/>
                    </a:p>
                  </a:txBody>
                  <a:tcPr/>
                </a:tc>
                <a:tc>
                  <a:txBody>
                    <a:bodyPr/>
                    <a:lstStyle/>
                    <a:p>
                      <a:pPr algn="ctr"/>
                      <a:r>
                        <a:rPr lang="es-ES" dirty="0" smtClean="0"/>
                        <a:t>3.27 x 10</a:t>
                      </a:r>
                      <a:r>
                        <a:rPr lang="es-ES" baseline="30000" dirty="0" smtClean="0"/>
                        <a:t>7</a:t>
                      </a:r>
                      <a:endParaRPr lang="es-ES" baseline="30000" dirty="0"/>
                    </a:p>
                  </a:txBody>
                  <a:tcPr/>
                </a:tc>
                <a:tc>
                  <a:txBody>
                    <a:bodyPr/>
                    <a:lstStyle/>
                    <a:p>
                      <a:pPr algn="ctr"/>
                      <a:r>
                        <a:rPr lang="es-ES" dirty="0" smtClean="0"/>
                        <a:t>773</a:t>
                      </a:r>
                      <a:endParaRPr lang="es-ES" dirty="0"/>
                    </a:p>
                  </a:txBody>
                  <a:tcPr/>
                </a:tc>
              </a:tr>
              <a:tr h="370840">
                <a:tc>
                  <a:txBody>
                    <a:bodyPr/>
                    <a:lstStyle/>
                    <a:p>
                      <a:pPr algn="ctr"/>
                      <a:r>
                        <a:rPr lang="es-ES" dirty="0" smtClean="0"/>
                        <a:t>CO2</a:t>
                      </a:r>
                      <a:endParaRPr lang="es-ES" dirty="0"/>
                    </a:p>
                  </a:txBody>
                  <a:tcPr/>
                </a:tc>
                <a:tc>
                  <a:txBody>
                    <a:bodyPr/>
                    <a:lstStyle/>
                    <a:p>
                      <a:pPr algn="ctr"/>
                      <a:r>
                        <a:rPr lang="es-ES" dirty="0" smtClean="0"/>
                        <a:t>1.24 x 10</a:t>
                      </a:r>
                      <a:r>
                        <a:rPr lang="es-ES" baseline="30000" dirty="0" smtClean="0"/>
                        <a:t>6</a:t>
                      </a:r>
                      <a:endParaRPr lang="es-ES" baseline="30000" dirty="0"/>
                    </a:p>
                  </a:txBody>
                  <a:tcPr/>
                </a:tc>
                <a:tc>
                  <a:txBody>
                    <a:bodyPr/>
                    <a:lstStyle/>
                    <a:p>
                      <a:pPr algn="ctr"/>
                      <a:r>
                        <a:rPr lang="es-ES" dirty="0" smtClean="0"/>
                        <a:t>29.3</a:t>
                      </a:r>
                      <a:endParaRPr lang="es-ES" dirty="0"/>
                    </a:p>
                  </a:txBody>
                  <a:tcPr/>
                </a:tc>
              </a:tr>
              <a:tr h="370840">
                <a:tc>
                  <a:txBody>
                    <a:bodyPr/>
                    <a:lstStyle/>
                    <a:p>
                      <a:pPr algn="ctr"/>
                      <a:r>
                        <a:rPr lang="es-ES" dirty="0" smtClean="0"/>
                        <a:t>H2S</a:t>
                      </a:r>
                      <a:endParaRPr lang="es-ES" dirty="0"/>
                    </a:p>
                  </a:txBody>
                  <a:tcPr/>
                </a:tc>
                <a:tc>
                  <a:txBody>
                    <a:bodyPr/>
                    <a:lstStyle/>
                    <a:p>
                      <a:pPr algn="ctr"/>
                      <a:r>
                        <a:rPr lang="es-ES" dirty="0" smtClean="0"/>
                        <a:t>4.27 x 10</a:t>
                      </a:r>
                      <a:r>
                        <a:rPr lang="es-ES" baseline="30000" dirty="0" smtClean="0"/>
                        <a:t>5</a:t>
                      </a:r>
                      <a:endParaRPr lang="es-ES" baseline="30000" dirty="0"/>
                    </a:p>
                  </a:txBody>
                  <a:tcPr/>
                </a:tc>
                <a:tc>
                  <a:txBody>
                    <a:bodyPr/>
                    <a:lstStyle/>
                    <a:p>
                      <a:pPr algn="ctr"/>
                      <a:r>
                        <a:rPr lang="es-ES" dirty="0" smtClean="0"/>
                        <a:t>10.1</a:t>
                      </a:r>
                      <a:endParaRPr lang="es-ES" dirty="0"/>
                    </a:p>
                  </a:txBody>
                  <a:tcPr/>
                </a:tc>
              </a:tr>
            </a:tbl>
          </a:graphicData>
        </a:graphic>
      </p:graphicFrame>
      <p:sp>
        <p:nvSpPr>
          <p:cNvPr id="3" name="2 Título"/>
          <p:cNvSpPr>
            <a:spLocks noGrp="1"/>
          </p:cNvSpPr>
          <p:nvPr>
            <p:ph type="title"/>
          </p:nvPr>
        </p:nvSpPr>
        <p:spPr>
          <a:xfrm>
            <a:off x="467544" y="332656"/>
            <a:ext cx="8229600" cy="1219200"/>
          </a:xfrm>
        </p:spPr>
        <p:txBody>
          <a:bodyPr>
            <a:normAutofit fontScale="90000"/>
          </a:bodyPr>
          <a:lstStyle/>
          <a:p>
            <a:pPr algn="ctr"/>
            <a:r>
              <a:rPr lang="es-ES" dirty="0" smtClean="0"/>
              <a:t>Constantes de la ley de Henry de algunos gases en agua a 298 K</a:t>
            </a:r>
            <a:endParaRPr lang="es-ES" dirty="0"/>
          </a:p>
        </p:txBody>
      </p:sp>
      <p:sp>
        <p:nvSpPr>
          <p:cNvPr id="5" name="4 CuadroTexto"/>
          <p:cNvSpPr txBox="1"/>
          <p:nvPr/>
        </p:nvSpPr>
        <p:spPr>
          <a:xfrm>
            <a:off x="3779912" y="5085184"/>
            <a:ext cx="1440160" cy="169277"/>
          </a:xfrm>
          <a:prstGeom prst="rect">
            <a:avLst/>
          </a:prstGeom>
          <a:noFill/>
        </p:spPr>
        <p:txBody>
          <a:bodyPr wrap="square" rtlCol="0">
            <a:spAutoFit/>
          </a:bodyPr>
          <a:lstStyle/>
          <a:p>
            <a:pPr algn="ctr"/>
            <a:r>
              <a:rPr lang="es-SV" sz="500" dirty="0" smtClean="0"/>
              <a:t>Fuente: Chang, 2008</a:t>
            </a:r>
            <a:endParaRPr lang="en-US" sz="5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514350" indent="-514350">
              <a:buFont typeface="+mj-lt"/>
              <a:buAutoNum type="arabicPeriod"/>
            </a:pPr>
            <a:r>
              <a:rPr lang="es-ES" dirty="0" smtClean="0"/>
              <a:t>Ley solo es valida para soluciones diluidas.</a:t>
            </a:r>
          </a:p>
          <a:p>
            <a:pPr marL="514350" indent="-514350">
              <a:buFont typeface="+mj-lt"/>
              <a:buAutoNum type="arabicPeriod"/>
            </a:pPr>
            <a:endParaRPr lang="es-ES" dirty="0" smtClean="0"/>
          </a:p>
          <a:p>
            <a:pPr marL="514350" indent="-514350">
              <a:buFont typeface="+mj-lt"/>
              <a:buAutoNum type="arabicPeriod"/>
            </a:pPr>
            <a:r>
              <a:rPr lang="es-ES" dirty="0" smtClean="0"/>
              <a:t>Si el gas disuelto interactúa químicamente con el disolvente, la solubilidad puede aumentar demasiado.</a:t>
            </a:r>
          </a:p>
          <a:p>
            <a:pPr marL="514350" indent="-514350">
              <a:buFont typeface="+mj-lt"/>
              <a:buAutoNum type="arabicPeriod"/>
            </a:pPr>
            <a:endParaRPr lang="es-ES" dirty="0" smtClean="0"/>
          </a:p>
          <a:p>
            <a:pPr marL="514350" indent="-514350">
              <a:buFont typeface="+mj-lt"/>
              <a:buAutoNum type="arabicPeriod"/>
            </a:pPr>
            <a:r>
              <a:rPr lang="es-ES" dirty="0" smtClean="0"/>
              <a:t>La disolución de O2 en la sangre. En agua el O2 es apenas soluble, pero  su solubilidad aumenta dramáticamente si la solución contiene hemoglobina o </a:t>
            </a:r>
            <a:r>
              <a:rPr lang="es-ES" dirty="0" err="1" smtClean="0"/>
              <a:t>mioglobina</a:t>
            </a:r>
            <a:r>
              <a:rPr lang="es-ES" dirty="0" smtClean="0"/>
              <a:t>.</a:t>
            </a:r>
          </a:p>
          <a:p>
            <a:endParaRPr lang="es-ES" dirty="0"/>
          </a:p>
        </p:txBody>
      </p:sp>
      <p:sp>
        <p:nvSpPr>
          <p:cNvPr id="3" name="2 Título"/>
          <p:cNvSpPr>
            <a:spLocks noGrp="1"/>
          </p:cNvSpPr>
          <p:nvPr>
            <p:ph type="title"/>
          </p:nvPr>
        </p:nvSpPr>
        <p:spPr/>
        <p:txBody>
          <a:bodyPr>
            <a:normAutofit fontScale="90000"/>
          </a:bodyPr>
          <a:lstStyle/>
          <a:p>
            <a:r>
              <a:rPr lang="es-ES" dirty="0" smtClean="0"/>
              <a:t>Tipos de desviaciones de la ley de Henry</a:t>
            </a:r>
            <a:endParaRPr lang="es-E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a:buNone/>
            </a:pPr>
            <a:r>
              <a:rPr lang="es-ES" dirty="0" smtClean="0"/>
              <a:t>El disolvente</a:t>
            </a:r>
          </a:p>
          <a:p>
            <a:endParaRPr lang="es-ES" dirty="0" smtClean="0"/>
          </a:p>
          <a:p>
            <a:pPr>
              <a:buNone/>
            </a:pPr>
            <a:r>
              <a:rPr lang="es-ES" dirty="0" smtClean="0"/>
              <a:t>			µ</a:t>
            </a:r>
            <a:r>
              <a:rPr lang="es-ES" baseline="-25000" dirty="0" smtClean="0"/>
              <a:t>1 (l) </a:t>
            </a:r>
            <a:r>
              <a:rPr lang="es-ES" dirty="0" smtClean="0"/>
              <a:t>= µ</a:t>
            </a:r>
            <a:r>
              <a:rPr lang="es-ES" baseline="-25000" dirty="0" smtClean="0"/>
              <a:t>1</a:t>
            </a:r>
            <a:r>
              <a:rPr lang="es-ES" dirty="0" smtClean="0"/>
              <a:t>*</a:t>
            </a:r>
            <a:r>
              <a:rPr lang="es-ES" baseline="-25000" dirty="0" smtClean="0"/>
              <a:t>(l)  </a:t>
            </a:r>
            <a:r>
              <a:rPr lang="es-ES" dirty="0" smtClean="0"/>
              <a:t>+ RT In a</a:t>
            </a:r>
            <a:r>
              <a:rPr lang="es-ES" baseline="-25000" dirty="0" smtClean="0"/>
              <a:t>1         		</a:t>
            </a:r>
            <a:endParaRPr lang="es-ES" dirty="0" smtClean="0"/>
          </a:p>
          <a:p>
            <a:pPr>
              <a:buNone/>
            </a:pPr>
            <a:endParaRPr lang="es-ES" dirty="0" smtClean="0"/>
          </a:p>
          <a:p>
            <a:pPr>
              <a:buNone/>
            </a:pPr>
            <a:r>
              <a:rPr lang="es-ES" dirty="0" smtClean="0"/>
              <a:t>Donde </a:t>
            </a:r>
          </a:p>
          <a:p>
            <a:pPr>
              <a:buNone/>
            </a:pPr>
            <a:r>
              <a:rPr lang="es-ES" dirty="0" smtClean="0"/>
              <a:t>a</a:t>
            </a:r>
            <a:r>
              <a:rPr lang="es-ES" baseline="-25000" dirty="0" smtClean="0"/>
              <a:t>1  </a:t>
            </a:r>
            <a:r>
              <a:rPr lang="es-ES" dirty="0" smtClean="0"/>
              <a:t>es  la actividad del disolvente.</a:t>
            </a:r>
          </a:p>
          <a:p>
            <a:pPr>
              <a:buNone/>
            </a:pPr>
            <a:endParaRPr lang="es-ES" dirty="0" smtClean="0"/>
          </a:p>
          <a:p>
            <a:pPr>
              <a:buNone/>
            </a:pPr>
            <a:r>
              <a:rPr lang="es-ES" dirty="0" smtClean="0"/>
              <a:t>La medida en que una solución no es ideal depende  de:</a:t>
            </a:r>
          </a:p>
          <a:p>
            <a:r>
              <a:rPr lang="es-ES" dirty="0" smtClean="0"/>
              <a:t>Su composición</a:t>
            </a:r>
          </a:p>
          <a:p>
            <a:r>
              <a:rPr lang="es-ES" dirty="0" smtClean="0"/>
              <a:t>La actividad del disolvente juega el papel de concentración “efectiva”</a:t>
            </a:r>
            <a:endParaRPr lang="es-ES" dirty="0"/>
          </a:p>
        </p:txBody>
      </p:sp>
      <p:sp>
        <p:nvSpPr>
          <p:cNvPr id="3" name="2 Título"/>
          <p:cNvSpPr>
            <a:spLocks noGrp="1"/>
          </p:cNvSpPr>
          <p:nvPr>
            <p:ph type="title"/>
          </p:nvPr>
        </p:nvSpPr>
        <p:spPr/>
        <p:txBody>
          <a:bodyPr/>
          <a:lstStyle/>
          <a:p>
            <a:r>
              <a:rPr lang="es-ES" dirty="0" smtClean="0"/>
              <a:t>SOLUCIONES REALES</a:t>
            </a:r>
            <a:endParaRPr lang="es-E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524000"/>
            <a:ext cx="8229600" cy="4572000"/>
          </a:xfrm>
        </p:spPr>
        <p:txBody>
          <a:bodyPr>
            <a:noAutofit/>
          </a:bodyPr>
          <a:lstStyle/>
          <a:p>
            <a:pPr marL="0" indent="0">
              <a:buNone/>
            </a:pPr>
            <a:r>
              <a:rPr lang="es-ES" sz="1800" dirty="0" smtClean="0"/>
              <a:t>La actividad del disolvente se puede expresar en términos de presión de vapor como</a:t>
            </a:r>
          </a:p>
          <a:p>
            <a:endParaRPr lang="es-ES" sz="1800" dirty="0" smtClean="0"/>
          </a:p>
          <a:p>
            <a:pPr>
              <a:buNone/>
            </a:pPr>
            <a:r>
              <a:rPr lang="es-ES" sz="1800" dirty="0" smtClean="0"/>
              <a:t>				a</a:t>
            </a:r>
            <a:r>
              <a:rPr lang="es-ES" sz="1800" baseline="-25000" dirty="0" smtClean="0"/>
              <a:t>1 </a:t>
            </a:r>
            <a:r>
              <a:rPr lang="es-ES" sz="1800" dirty="0" smtClean="0"/>
              <a:t>= P</a:t>
            </a:r>
            <a:r>
              <a:rPr lang="es-ES" sz="1800" baseline="-25000" dirty="0" smtClean="0"/>
              <a:t>1</a:t>
            </a:r>
            <a:r>
              <a:rPr lang="es-ES" sz="1800" dirty="0" smtClean="0"/>
              <a:t>/P</a:t>
            </a:r>
            <a:r>
              <a:rPr lang="es-ES" sz="1800" baseline="-25000" dirty="0" smtClean="0"/>
              <a:t>1</a:t>
            </a:r>
            <a:r>
              <a:rPr lang="es-ES" sz="1800" dirty="0" smtClean="0"/>
              <a:t>*</a:t>
            </a:r>
            <a:r>
              <a:rPr lang="es-ES" sz="1800" baseline="-25000" dirty="0" smtClean="0"/>
              <a:t>    			</a:t>
            </a:r>
            <a:r>
              <a:rPr lang="es-ES" sz="1800" dirty="0" smtClean="0"/>
              <a:t>     </a:t>
            </a:r>
            <a:r>
              <a:rPr lang="es-ES" sz="1800" baseline="-25000" dirty="0" smtClean="0"/>
              <a:t>    	</a:t>
            </a:r>
            <a:endParaRPr lang="es-ES" sz="1800" dirty="0" smtClean="0"/>
          </a:p>
          <a:p>
            <a:pPr>
              <a:buNone/>
            </a:pPr>
            <a:r>
              <a:rPr lang="es-ES" sz="1800" dirty="0" smtClean="0"/>
              <a:t>Donde </a:t>
            </a:r>
          </a:p>
          <a:p>
            <a:pPr>
              <a:buNone/>
            </a:pPr>
            <a:r>
              <a:rPr lang="es-ES" sz="1800" dirty="0" smtClean="0"/>
              <a:t>P</a:t>
            </a:r>
            <a:r>
              <a:rPr lang="es-ES" sz="1800" baseline="-25000" dirty="0" smtClean="0"/>
              <a:t>1  </a:t>
            </a:r>
            <a:r>
              <a:rPr lang="es-ES" sz="1800" dirty="0" smtClean="0"/>
              <a:t>es  la presión parcial de vapor del componente 1 sobre la solución (no ideal).</a:t>
            </a:r>
          </a:p>
          <a:p>
            <a:pPr>
              <a:buNone/>
            </a:pPr>
            <a:endParaRPr lang="es-ES" sz="1800" dirty="0" smtClean="0"/>
          </a:p>
          <a:p>
            <a:pPr marL="0" indent="0">
              <a:buNone/>
            </a:pPr>
            <a:r>
              <a:rPr lang="es-ES" sz="1800" dirty="0" smtClean="0"/>
              <a:t>La actividad se relaciona con la concentración (fracción molar ) de la siguiente manera:</a:t>
            </a:r>
          </a:p>
          <a:p>
            <a:pPr marL="0" indent="0">
              <a:buNone/>
            </a:pPr>
            <a:endParaRPr lang="es-ES" sz="1800" dirty="0" smtClean="0"/>
          </a:p>
          <a:p>
            <a:pPr marL="0" indent="0">
              <a:buNone/>
            </a:pPr>
            <a:r>
              <a:rPr lang="es-ES" sz="1800" dirty="0" smtClean="0"/>
              <a:t>			a</a:t>
            </a:r>
            <a:r>
              <a:rPr lang="es-ES" sz="1800" baseline="-25000" dirty="0" smtClean="0"/>
              <a:t>1 </a:t>
            </a:r>
            <a:r>
              <a:rPr lang="es-ES" sz="1800" dirty="0" smtClean="0"/>
              <a:t>= </a:t>
            </a:r>
            <a:r>
              <a:rPr lang="el-GR" sz="1800" dirty="0" smtClean="0"/>
              <a:t>γ</a:t>
            </a:r>
            <a:r>
              <a:rPr lang="es-ES" sz="1800" baseline="-25000" dirty="0" smtClean="0"/>
              <a:t>1 </a:t>
            </a:r>
            <a:r>
              <a:rPr lang="es-ES" sz="1800" dirty="0" smtClean="0"/>
              <a:t>x</a:t>
            </a:r>
            <a:r>
              <a:rPr lang="es-ES" sz="1800" baseline="-25000" dirty="0" smtClean="0"/>
              <a:t>1    			</a:t>
            </a:r>
            <a:r>
              <a:rPr lang="es-ES" sz="1800" dirty="0" smtClean="0"/>
              <a:t>     </a:t>
            </a:r>
            <a:r>
              <a:rPr lang="es-ES" sz="1800" baseline="-25000" dirty="0" smtClean="0"/>
              <a:t>   		  </a:t>
            </a:r>
            <a:r>
              <a:rPr lang="es-ES" sz="1800" dirty="0" smtClean="0"/>
              <a:t> Donde </a:t>
            </a:r>
          </a:p>
          <a:p>
            <a:pPr>
              <a:buNone/>
            </a:pPr>
            <a:r>
              <a:rPr lang="el-GR" sz="1800" dirty="0" smtClean="0"/>
              <a:t>γ</a:t>
            </a:r>
            <a:r>
              <a:rPr lang="es-ES" sz="1800" baseline="-25000" dirty="0" smtClean="0"/>
              <a:t>1  </a:t>
            </a:r>
            <a:r>
              <a:rPr lang="es-ES" sz="1800" dirty="0" smtClean="0"/>
              <a:t>es  el coeficiente de actividad, es una medida de la desviación con respecto a la condición ideal.</a:t>
            </a:r>
          </a:p>
        </p:txBody>
      </p:sp>
      <p:sp>
        <p:nvSpPr>
          <p:cNvPr id="3" name="2 Título"/>
          <p:cNvSpPr>
            <a:spLocks noGrp="1"/>
          </p:cNvSpPr>
          <p:nvPr>
            <p:ph type="title"/>
          </p:nvPr>
        </p:nvSpPr>
        <p:spPr/>
        <p:txBody>
          <a:bodyPr/>
          <a:lstStyle/>
          <a:p>
            <a:r>
              <a:rPr lang="es-ES" dirty="0" smtClean="0"/>
              <a:t>SOLUCIONES REALES</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buNone/>
            </a:pPr>
            <a:r>
              <a:rPr lang="es-ES" b="1" dirty="0" smtClean="0">
                <a:effectLst>
                  <a:outerShdw blurRad="38100" dist="38100" dir="2700000" algn="tl">
                    <a:srgbClr val="000000">
                      <a:alpha val="43137"/>
                    </a:srgbClr>
                  </a:outerShdw>
                </a:effectLst>
              </a:rPr>
              <a:t>	Solución</a:t>
            </a:r>
            <a:r>
              <a:rPr lang="es-ES" dirty="0" smtClean="0">
                <a:effectLst>
                  <a:outerShdw blurRad="38100" dist="38100" dir="2700000" algn="tl">
                    <a:srgbClr val="000000">
                      <a:alpha val="43137"/>
                    </a:srgbClr>
                  </a:outerShdw>
                </a:effectLst>
              </a:rPr>
              <a:t>: </a:t>
            </a:r>
            <a:r>
              <a:rPr lang="es-ES" dirty="0" smtClean="0"/>
              <a:t>es una mezcla homogénea  de dos o más componentes que forman una sola fase.</a:t>
            </a:r>
          </a:p>
          <a:p>
            <a:pPr>
              <a:buNone/>
            </a:pPr>
            <a:endParaRPr lang="es-ES" dirty="0" smtClean="0"/>
          </a:p>
          <a:p>
            <a:pPr>
              <a:buNone/>
            </a:pPr>
            <a:r>
              <a:rPr lang="es-ES" dirty="0" smtClean="0"/>
              <a:t>	Ejemplo:  </a:t>
            </a:r>
          </a:p>
          <a:p>
            <a:pPr>
              <a:buNone/>
            </a:pPr>
            <a:r>
              <a:rPr lang="es-ES" dirty="0" smtClean="0"/>
              <a:t>			Gaseosa: aire</a:t>
            </a:r>
          </a:p>
          <a:p>
            <a:pPr>
              <a:buNone/>
            </a:pPr>
            <a:r>
              <a:rPr lang="es-ES" dirty="0" smtClean="0"/>
              <a:t>			Sólida: soldadura</a:t>
            </a:r>
          </a:p>
          <a:p>
            <a:pPr>
              <a:buNone/>
            </a:pPr>
            <a:endParaRPr lang="es-ES" dirty="0" smtClean="0"/>
          </a:p>
          <a:p>
            <a:pPr>
              <a:buNone/>
            </a:pPr>
            <a:r>
              <a:rPr lang="es-ES" dirty="0" smtClean="0"/>
              <a:t>	</a:t>
            </a:r>
            <a:r>
              <a:rPr lang="es-ES" b="1" dirty="0" smtClean="0">
                <a:effectLst>
                  <a:outerShdw blurRad="38100" dist="38100" dir="2700000" algn="tl">
                    <a:srgbClr val="000000">
                      <a:alpha val="43137"/>
                    </a:srgbClr>
                  </a:outerShdw>
                </a:effectLst>
              </a:rPr>
              <a:t>Soluciones no electrolíticas</a:t>
            </a:r>
            <a:r>
              <a:rPr lang="es-ES" dirty="0" smtClean="0"/>
              <a:t>: no contienen especies iónicas. </a:t>
            </a:r>
          </a:p>
          <a:p>
            <a:pPr>
              <a:buNone/>
            </a:pPr>
            <a:endParaRPr lang="es-ES" dirty="0" smtClean="0"/>
          </a:p>
        </p:txBody>
      </p:sp>
      <p:sp>
        <p:nvSpPr>
          <p:cNvPr id="3" name="2 Título"/>
          <p:cNvSpPr>
            <a:spLocks noGrp="1"/>
          </p:cNvSpPr>
          <p:nvPr>
            <p:ph type="title"/>
          </p:nvPr>
        </p:nvSpPr>
        <p:spPr/>
        <p:txBody>
          <a:bodyPr anchor="ctr"/>
          <a:lstStyle/>
          <a:p>
            <a:r>
              <a:rPr lang="es-ES" dirty="0" smtClean="0"/>
              <a:t>DEFINICIÓN</a:t>
            </a:r>
            <a:endParaRPr lang="es-ES" dirty="0"/>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5747"/>
          <a:stretch/>
        </p:blipFill>
        <p:spPr bwMode="auto">
          <a:xfrm>
            <a:off x="6948264" y="5357529"/>
            <a:ext cx="1949971" cy="11305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6497960" y="6488046"/>
            <a:ext cx="2646040" cy="169277"/>
          </a:xfrm>
          <a:prstGeom prst="rect">
            <a:avLst/>
          </a:prstGeom>
        </p:spPr>
        <p:txBody>
          <a:bodyPr wrap="square">
            <a:spAutoFit/>
          </a:bodyPr>
          <a:lstStyle/>
          <a:p>
            <a:r>
              <a:rPr lang="en-US" sz="500" dirty="0"/>
              <a:t>http://procesosindustrialesgloriaortiz.blogspot.mx/2015/08/unidad-2-control-de-las.html</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Autofit/>
          </a:bodyPr>
          <a:lstStyle/>
          <a:p>
            <a:pPr marL="0" indent="0">
              <a:buNone/>
            </a:pPr>
            <a:r>
              <a:rPr lang="es-ES" sz="2400" dirty="0" smtClean="0"/>
              <a:t>Ahora se puede escribir la ecuación 7.20 como</a:t>
            </a:r>
          </a:p>
          <a:p>
            <a:endParaRPr lang="es-ES" sz="2400" dirty="0" smtClean="0"/>
          </a:p>
          <a:p>
            <a:pPr>
              <a:buNone/>
            </a:pPr>
            <a:r>
              <a:rPr lang="es-ES" sz="2400" dirty="0" smtClean="0"/>
              <a:t>			 µ</a:t>
            </a:r>
            <a:r>
              <a:rPr lang="es-ES" sz="2400" baseline="-25000" dirty="0" smtClean="0"/>
              <a:t>1 (l) </a:t>
            </a:r>
            <a:r>
              <a:rPr lang="es-ES" sz="2400" dirty="0" smtClean="0"/>
              <a:t>= µ</a:t>
            </a:r>
            <a:r>
              <a:rPr lang="es-ES" sz="2400" baseline="-25000" dirty="0" smtClean="0"/>
              <a:t>1</a:t>
            </a:r>
            <a:r>
              <a:rPr lang="es-ES" sz="2400" dirty="0" smtClean="0"/>
              <a:t>*</a:t>
            </a:r>
            <a:r>
              <a:rPr lang="es-ES" sz="2400" baseline="-25000" dirty="0" smtClean="0"/>
              <a:t>(l)  </a:t>
            </a:r>
            <a:r>
              <a:rPr lang="es-ES" sz="2400" dirty="0" smtClean="0"/>
              <a:t>+ RT In </a:t>
            </a:r>
            <a:r>
              <a:rPr lang="el-GR" sz="2400" dirty="0" smtClean="0"/>
              <a:t>γ </a:t>
            </a:r>
            <a:r>
              <a:rPr lang="es-ES" sz="2400" baseline="-25000" dirty="0" smtClean="0"/>
              <a:t>1 </a:t>
            </a:r>
            <a:r>
              <a:rPr lang="es-ES" sz="2400" dirty="0" smtClean="0"/>
              <a:t>+ RT In  x</a:t>
            </a:r>
          </a:p>
          <a:p>
            <a:pPr>
              <a:buNone/>
            </a:pPr>
            <a:endParaRPr lang="es-ES" sz="2400" dirty="0" smtClean="0"/>
          </a:p>
          <a:p>
            <a:pPr marL="0" indent="0">
              <a:buNone/>
            </a:pPr>
            <a:r>
              <a:rPr lang="es-ES" sz="2400" dirty="0" smtClean="0"/>
              <a:t>En el caso límite, donde x</a:t>
            </a:r>
            <a:r>
              <a:rPr lang="es-ES" sz="2400" baseline="-25000" dirty="0" smtClean="0"/>
              <a:t>1 </a:t>
            </a:r>
            <a:r>
              <a:rPr lang="es-ES" sz="2400" dirty="0" smtClean="0"/>
              <a:t>       1, </a:t>
            </a:r>
            <a:r>
              <a:rPr lang="el-GR" sz="2400" dirty="0" smtClean="0"/>
              <a:t>γ </a:t>
            </a:r>
            <a:r>
              <a:rPr lang="es-ES" sz="2400" baseline="-25000" dirty="0" smtClean="0"/>
              <a:t>1 </a:t>
            </a:r>
            <a:r>
              <a:rPr lang="es-ES" sz="2400" dirty="0" smtClean="0"/>
              <a:t>        1 y la actividad y la fracción molar son idénticas.  Esta condición es valida para una solución ideal a cualquier concentración.</a:t>
            </a:r>
          </a:p>
          <a:p>
            <a:pPr marL="0" indent="0">
              <a:buNone/>
            </a:pPr>
            <a:endParaRPr lang="es-ES" sz="2400" dirty="0" smtClean="0"/>
          </a:p>
          <a:p>
            <a:pPr marL="0" indent="0">
              <a:buNone/>
            </a:pPr>
            <a:r>
              <a:rPr lang="es-ES" sz="2400" dirty="0" smtClean="0"/>
              <a:t>La </a:t>
            </a:r>
            <a:r>
              <a:rPr lang="es-ES" sz="2400" dirty="0" err="1" smtClean="0"/>
              <a:t>ec</a:t>
            </a:r>
            <a:r>
              <a:rPr lang="es-ES" sz="2400" dirty="0" smtClean="0"/>
              <a:t>. 7.21 aporta una forma de obtener la actividad del disolvente . Si se mide P</a:t>
            </a:r>
            <a:r>
              <a:rPr lang="es-ES" sz="2400" baseline="-25000" dirty="0" smtClean="0"/>
              <a:t>1 </a:t>
            </a:r>
            <a:r>
              <a:rPr lang="es-ES" sz="2400" dirty="0" smtClean="0"/>
              <a:t> del vapor del disolvente a lo largo de una gama de concentraciones, se puede calcular el valor de a</a:t>
            </a:r>
            <a:r>
              <a:rPr lang="es-ES" sz="2400" baseline="-25000" dirty="0" smtClean="0"/>
              <a:t>1</a:t>
            </a:r>
            <a:r>
              <a:rPr lang="es-ES" sz="2400" dirty="0" smtClean="0"/>
              <a:t> en cada concentración si se conoce P</a:t>
            </a:r>
            <a:r>
              <a:rPr lang="es-ES" sz="2400" baseline="-25000" dirty="0" smtClean="0"/>
              <a:t>1 </a:t>
            </a:r>
            <a:r>
              <a:rPr lang="es-ES" sz="2400" dirty="0" smtClean="0"/>
              <a:t>*(siguiente Tabla)</a:t>
            </a:r>
          </a:p>
        </p:txBody>
      </p:sp>
      <p:sp>
        <p:nvSpPr>
          <p:cNvPr id="3" name="2 Título"/>
          <p:cNvSpPr>
            <a:spLocks noGrp="1"/>
          </p:cNvSpPr>
          <p:nvPr>
            <p:ph type="title"/>
          </p:nvPr>
        </p:nvSpPr>
        <p:spPr/>
        <p:txBody>
          <a:bodyPr/>
          <a:lstStyle/>
          <a:p>
            <a:r>
              <a:rPr lang="es-ES" dirty="0" smtClean="0"/>
              <a:t>SOLUCIONES REALES</a:t>
            </a:r>
            <a:endParaRPr lang="es-ES" dirty="0"/>
          </a:p>
        </p:txBody>
      </p:sp>
      <p:cxnSp>
        <p:nvCxnSpPr>
          <p:cNvPr id="5" name="4 Conector recto de flecha"/>
          <p:cNvCxnSpPr/>
          <p:nvPr/>
        </p:nvCxnSpPr>
        <p:spPr>
          <a:xfrm>
            <a:off x="4067944" y="3573016"/>
            <a:ext cx="36004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5 Conector recto de flecha"/>
          <p:cNvCxnSpPr/>
          <p:nvPr/>
        </p:nvCxnSpPr>
        <p:spPr>
          <a:xfrm>
            <a:off x="5220072" y="3573016"/>
            <a:ext cx="36004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67544" y="1988840"/>
          <a:ext cx="8229600" cy="3139440"/>
        </p:xfrm>
        <a:graphic>
          <a:graphicData uri="http://schemas.openxmlformats.org/drawingml/2006/table">
            <a:tbl>
              <a:tblPr firstRow="1" bandRow="1">
                <a:tableStyleId>{93296810-A885-4BE3-A3E7-6D5BEEA58F35}</a:tableStyleId>
              </a:tblPr>
              <a:tblGrid>
                <a:gridCol w="1645920"/>
                <a:gridCol w="1645920"/>
                <a:gridCol w="1645920"/>
                <a:gridCol w="1645920"/>
                <a:gridCol w="1645920"/>
              </a:tblGrid>
              <a:tr h="370840">
                <a:tc>
                  <a:txBody>
                    <a:bodyPr/>
                    <a:lstStyle/>
                    <a:p>
                      <a:pPr algn="ctr"/>
                      <a:r>
                        <a:rPr lang="es-ES" dirty="0" err="1" smtClean="0"/>
                        <a:t>Molalidad</a:t>
                      </a:r>
                      <a:r>
                        <a:rPr lang="es-ES" dirty="0" smtClean="0"/>
                        <a:t> de la urea, m</a:t>
                      </a:r>
                      <a:r>
                        <a:rPr lang="es-ES" baseline="-25000" dirty="0" smtClean="0"/>
                        <a:t>2</a:t>
                      </a:r>
                      <a:endParaRPr lang="es-ES" baseline="-25000" dirty="0"/>
                    </a:p>
                  </a:txBody>
                  <a:tcPr/>
                </a:tc>
                <a:tc>
                  <a:txBody>
                    <a:bodyPr/>
                    <a:lstStyle/>
                    <a:p>
                      <a:pPr algn="ctr"/>
                      <a:r>
                        <a:rPr lang="es-ES" dirty="0" smtClean="0"/>
                        <a:t>Fracción molar del agua,</a:t>
                      </a:r>
                      <a:r>
                        <a:rPr lang="es-ES" baseline="0" dirty="0" smtClean="0"/>
                        <a:t> x</a:t>
                      </a:r>
                      <a:r>
                        <a:rPr lang="es-ES" baseline="-25000" dirty="0" smtClean="0"/>
                        <a:t>1</a:t>
                      </a:r>
                      <a:endParaRPr lang="es-ES" baseline="-25000" dirty="0"/>
                    </a:p>
                  </a:txBody>
                  <a:tcPr/>
                </a:tc>
                <a:tc>
                  <a:txBody>
                    <a:bodyPr/>
                    <a:lstStyle/>
                    <a:p>
                      <a:pPr algn="ctr"/>
                      <a:r>
                        <a:rPr lang="es-ES" dirty="0" smtClean="0"/>
                        <a:t>Presión de vapor</a:t>
                      </a:r>
                      <a:r>
                        <a:rPr lang="es-ES" baseline="0" dirty="0" smtClean="0"/>
                        <a:t> del agua, P</a:t>
                      </a:r>
                      <a:r>
                        <a:rPr lang="es-ES" baseline="-25000" dirty="0" smtClean="0"/>
                        <a:t>1</a:t>
                      </a:r>
                      <a:r>
                        <a:rPr lang="es-ES" baseline="0" dirty="0" smtClean="0"/>
                        <a:t>/atm</a:t>
                      </a:r>
                      <a:endParaRPr lang="es-ES" dirty="0"/>
                    </a:p>
                  </a:txBody>
                  <a:tcPr/>
                </a:tc>
                <a:tc>
                  <a:txBody>
                    <a:bodyPr/>
                    <a:lstStyle/>
                    <a:p>
                      <a:pPr algn="ctr"/>
                      <a:r>
                        <a:rPr lang="es-ES" dirty="0" smtClean="0"/>
                        <a:t>Actividad del agua, </a:t>
                      </a:r>
                      <a:r>
                        <a:rPr lang="es-ES" dirty="0" smtClean="0">
                          <a:latin typeface="Century Schoolbook"/>
                        </a:rPr>
                        <a:t></a:t>
                      </a:r>
                      <a:r>
                        <a:rPr lang="es-ES" baseline="-25000" dirty="0" smtClean="0"/>
                        <a:t>1</a:t>
                      </a:r>
                      <a:endParaRPr lang="es-ES" dirty="0"/>
                    </a:p>
                  </a:txBody>
                  <a:tcPr/>
                </a:tc>
                <a:tc>
                  <a:txBody>
                    <a:bodyPr/>
                    <a:lstStyle/>
                    <a:p>
                      <a:pPr algn="ctr"/>
                      <a:r>
                        <a:rPr lang="es-ES" dirty="0" smtClean="0"/>
                        <a:t>Coeficiente de actividad del agua,</a:t>
                      </a:r>
                      <a:r>
                        <a:rPr lang="es-ES" baseline="0" dirty="0" smtClean="0"/>
                        <a:t> </a:t>
                      </a:r>
                      <a:r>
                        <a:rPr lang="el-GR" baseline="0" dirty="0" smtClean="0"/>
                        <a:t>γ</a:t>
                      </a:r>
                      <a:r>
                        <a:rPr lang="es-ES" baseline="-25000" dirty="0" smtClean="0"/>
                        <a:t>1</a:t>
                      </a:r>
                      <a:endParaRPr lang="es-ES" baseline="-25000" dirty="0"/>
                    </a:p>
                  </a:txBody>
                  <a:tcPr/>
                </a:tc>
              </a:tr>
              <a:tr h="370840">
                <a:tc>
                  <a:txBody>
                    <a:bodyPr/>
                    <a:lstStyle/>
                    <a:p>
                      <a:pPr algn="ctr"/>
                      <a:r>
                        <a:rPr lang="es-ES" dirty="0" smtClean="0"/>
                        <a:t>0</a:t>
                      </a:r>
                      <a:endParaRPr lang="es-ES" dirty="0"/>
                    </a:p>
                  </a:txBody>
                  <a:tcPr/>
                </a:tc>
                <a:tc>
                  <a:txBody>
                    <a:bodyPr/>
                    <a:lstStyle/>
                    <a:p>
                      <a:pPr algn="ctr"/>
                      <a:r>
                        <a:rPr lang="es-ES" dirty="0" smtClean="0"/>
                        <a:t>1.000</a:t>
                      </a:r>
                      <a:endParaRPr lang="es-ES" dirty="0"/>
                    </a:p>
                  </a:txBody>
                  <a:tcPr/>
                </a:tc>
                <a:tc>
                  <a:txBody>
                    <a:bodyPr/>
                    <a:lstStyle/>
                    <a:p>
                      <a:pPr algn="ctr"/>
                      <a:r>
                        <a:rPr lang="es-ES" dirty="0" smtClean="0"/>
                        <a:t>6.025 x 10 </a:t>
                      </a:r>
                      <a:r>
                        <a:rPr lang="es-ES" baseline="30000" dirty="0" smtClean="0"/>
                        <a:t>-3</a:t>
                      </a:r>
                      <a:endParaRPr lang="es-ES" baseline="30000" dirty="0"/>
                    </a:p>
                  </a:txBody>
                  <a:tcPr/>
                </a:tc>
                <a:tc>
                  <a:txBody>
                    <a:bodyPr/>
                    <a:lstStyle/>
                    <a:p>
                      <a:pPr algn="ctr"/>
                      <a:r>
                        <a:rPr lang="es-ES" dirty="0" smtClean="0"/>
                        <a:t>1.000</a:t>
                      </a:r>
                      <a:endParaRPr lang="es-ES" dirty="0"/>
                    </a:p>
                  </a:txBody>
                  <a:tcPr/>
                </a:tc>
                <a:tc>
                  <a:txBody>
                    <a:bodyPr/>
                    <a:lstStyle/>
                    <a:p>
                      <a:pPr algn="ctr"/>
                      <a:r>
                        <a:rPr lang="es-ES" dirty="0" smtClean="0"/>
                        <a:t>1.000</a:t>
                      </a:r>
                      <a:endParaRPr lang="es-ES" dirty="0"/>
                    </a:p>
                  </a:txBody>
                  <a:tcPr/>
                </a:tc>
              </a:tr>
              <a:tr h="370840">
                <a:tc>
                  <a:txBody>
                    <a:bodyPr/>
                    <a:lstStyle/>
                    <a:p>
                      <a:pPr algn="ctr"/>
                      <a:r>
                        <a:rPr lang="es-ES" dirty="0" smtClean="0"/>
                        <a:t>1</a:t>
                      </a:r>
                      <a:endParaRPr lang="es-ES" dirty="0"/>
                    </a:p>
                  </a:txBody>
                  <a:tcPr/>
                </a:tc>
                <a:tc>
                  <a:txBody>
                    <a:bodyPr/>
                    <a:lstStyle/>
                    <a:p>
                      <a:pPr algn="ctr"/>
                      <a:r>
                        <a:rPr lang="es-ES" dirty="0" smtClean="0"/>
                        <a:t>0.982</a:t>
                      </a:r>
                      <a:endParaRPr lang="es-ES" dirty="0"/>
                    </a:p>
                  </a:txBody>
                  <a:tcPr/>
                </a:tc>
                <a:tc>
                  <a:txBody>
                    <a:bodyPr/>
                    <a:lstStyle/>
                    <a:p>
                      <a:pPr algn="ctr"/>
                      <a:r>
                        <a:rPr lang="es-ES" dirty="0" smtClean="0"/>
                        <a:t>5.933 x 10 </a:t>
                      </a:r>
                      <a:r>
                        <a:rPr lang="es-ES" baseline="30000" dirty="0" smtClean="0"/>
                        <a:t>-3</a:t>
                      </a:r>
                      <a:endParaRPr lang="es-ES" baseline="30000" dirty="0"/>
                    </a:p>
                  </a:txBody>
                  <a:tcPr/>
                </a:tc>
                <a:tc>
                  <a:txBody>
                    <a:bodyPr/>
                    <a:lstStyle/>
                    <a:p>
                      <a:pPr algn="ctr"/>
                      <a:r>
                        <a:rPr lang="es-ES" dirty="0" smtClean="0"/>
                        <a:t>0.985</a:t>
                      </a:r>
                      <a:endParaRPr lang="es-ES" dirty="0"/>
                    </a:p>
                  </a:txBody>
                  <a:tcPr/>
                </a:tc>
                <a:tc>
                  <a:txBody>
                    <a:bodyPr/>
                    <a:lstStyle/>
                    <a:p>
                      <a:pPr algn="ctr"/>
                      <a:r>
                        <a:rPr lang="es-ES" dirty="0" smtClean="0"/>
                        <a:t>1.003</a:t>
                      </a:r>
                      <a:endParaRPr lang="es-ES" dirty="0"/>
                    </a:p>
                  </a:txBody>
                  <a:tcPr/>
                </a:tc>
              </a:tr>
              <a:tr h="370840">
                <a:tc>
                  <a:txBody>
                    <a:bodyPr/>
                    <a:lstStyle/>
                    <a:p>
                      <a:pPr algn="ctr"/>
                      <a:r>
                        <a:rPr lang="es-ES" dirty="0" smtClean="0"/>
                        <a:t>2</a:t>
                      </a:r>
                      <a:endParaRPr lang="es-ES" dirty="0"/>
                    </a:p>
                  </a:txBody>
                  <a:tcPr/>
                </a:tc>
                <a:tc>
                  <a:txBody>
                    <a:bodyPr/>
                    <a:lstStyle/>
                    <a:p>
                      <a:pPr algn="ctr"/>
                      <a:r>
                        <a:rPr lang="es-ES" dirty="0" smtClean="0"/>
                        <a:t>0.965</a:t>
                      </a:r>
                      <a:endParaRPr lang="es-ES" dirty="0"/>
                    </a:p>
                  </a:txBody>
                  <a:tcPr/>
                </a:tc>
                <a:tc>
                  <a:txBody>
                    <a:bodyPr/>
                    <a:lstStyle/>
                    <a:p>
                      <a:pPr algn="ctr"/>
                      <a:r>
                        <a:rPr lang="es-ES" dirty="0" smtClean="0"/>
                        <a:t>5.846 x 10 </a:t>
                      </a:r>
                      <a:r>
                        <a:rPr lang="es-ES" baseline="30000" dirty="0" smtClean="0"/>
                        <a:t>-3</a:t>
                      </a:r>
                      <a:endParaRPr lang="es-ES" baseline="30000" dirty="0"/>
                    </a:p>
                  </a:txBody>
                  <a:tcPr/>
                </a:tc>
                <a:tc>
                  <a:txBody>
                    <a:bodyPr/>
                    <a:lstStyle/>
                    <a:p>
                      <a:pPr algn="ctr"/>
                      <a:r>
                        <a:rPr lang="es-ES" dirty="0" smtClean="0"/>
                        <a:t>0.970</a:t>
                      </a:r>
                      <a:endParaRPr lang="es-ES" dirty="0"/>
                    </a:p>
                  </a:txBody>
                  <a:tcPr/>
                </a:tc>
                <a:tc>
                  <a:txBody>
                    <a:bodyPr/>
                    <a:lstStyle/>
                    <a:p>
                      <a:pPr algn="ctr"/>
                      <a:r>
                        <a:rPr lang="es-ES" dirty="0" smtClean="0"/>
                        <a:t>1.005</a:t>
                      </a:r>
                      <a:endParaRPr lang="es-ES" dirty="0"/>
                    </a:p>
                  </a:txBody>
                  <a:tcPr/>
                </a:tc>
              </a:tr>
              <a:tr h="370840">
                <a:tc>
                  <a:txBody>
                    <a:bodyPr/>
                    <a:lstStyle/>
                    <a:p>
                      <a:pPr algn="ctr"/>
                      <a:r>
                        <a:rPr lang="es-ES" dirty="0" smtClean="0"/>
                        <a:t>4</a:t>
                      </a:r>
                      <a:endParaRPr lang="es-ES" dirty="0"/>
                    </a:p>
                  </a:txBody>
                  <a:tcPr/>
                </a:tc>
                <a:tc>
                  <a:txBody>
                    <a:bodyPr/>
                    <a:lstStyle/>
                    <a:p>
                      <a:pPr algn="ctr"/>
                      <a:r>
                        <a:rPr lang="es-ES" dirty="0" smtClean="0"/>
                        <a:t>0.933</a:t>
                      </a:r>
                      <a:endParaRPr lang="es-ES" dirty="0"/>
                    </a:p>
                  </a:txBody>
                  <a:tcPr/>
                </a:tc>
                <a:tc>
                  <a:txBody>
                    <a:bodyPr/>
                    <a:lstStyle/>
                    <a:p>
                      <a:pPr algn="ctr"/>
                      <a:r>
                        <a:rPr lang="es-ES" dirty="0" smtClean="0"/>
                        <a:t>5.672 x 10 </a:t>
                      </a:r>
                      <a:r>
                        <a:rPr lang="es-ES" baseline="30000" dirty="0" smtClean="0"/>
                        <a:t>-3</a:t>
                      </a:r>
                      <a:endParaRPr lang="es-ES" baseline="30000" dirty="0"/>
                    </a:p>
                  </a:txBody>
                  <a:tcPr/>
                </a:tc>
                <a:tc>
                  <a:txBody>
                    <a:bodyPr/>
                    <a:lstStyle/>
                    <a:p>
                      <a:pPr algn="ctr"/>
                      <a:r>
                        <a:rPr lang="es-ES" dirty="0" smtClean="0"/>
                        <a:t>0.942</a:t>
                      </a:r>
                      <a:endParaRPr lang="es-ES" dirty="0"/>
                    </a:p>
                  </a:txBody>
                  <a:tcPr/>
                </a:tc>
                <a:tc>
                  <a:txBody>
                    <a:bodyPr/>
                    <a:lstStyle/>
                    <a:p>
                      <a:pPr algn="ctr"/>
                      <a:r>
                        <a:rPr lang="es-ES" dirty="0" smtClean="0"/>
                        <a:t>1.010</a:t>
                      </a:r>
                      <a:endParaRPr lang="es-ES" dirty="0"/>
                    </a:p>
                  </a:txBody>
                  <a:tcPr/>
                </a:tc>
              </a:tr>
              <a:tr h="370840">
                <a:tc>
                  <a:txBody>
                    <a:bodyPr/>
                    <a:lstStyle/>
                    <a:p>
                      <a:pPr algn="ctr"/>
                      <a:r>
                        <a:rPr lang="es-ES" dirty="0" smtClean="0"/>
                        <a:t>6</a:t>
                      </a:r>
                      <a:endParaRPr lang="es-ES" dirty="0"/>
                    </a:p>
                  </a:txBody>
                  <a:tcPr/>
                </a:tc>
                <a:tc>
                  <a:txBody>
                    <a:bodyPr/>
                    <a:lstStyle/>
                    <a:p>
                      <a:pPr algn="ctr"/>
                      <a:r>
                        <a:rPr lang="es-ES" dirty="0" smtClean="0"/>
                        <a:t>0.902</a:t>
                      </a:r>
                      <a:endParaRPr lang="es-ES" dirty="0"/>
                    </a:p>
                  </a:txBody>
                  <a:tcPr/>
                </a:tc>
                <a:tc>
                  <a:txBody>
                    <a:bodyPr/>
                    <a:lstStyle/>
                    <a:p>
                      <a:pPr algn="ctr"/>
                      <a:r>
                        <a:rPr lang="es-ES" dirty="0" smtClean="0"/>
                        <a:t>5.501 x 10 </a:t>
                      </a:r>
                      <a:r>
                        <a:rPr lang="es-ES" baseline="30000" dirty="0" smtClean="0"/>
                        <a:t>-3</a:t>
                      </a:r>
                      <a:endParaRPr lang="es-ES" baseline="30000" dirty="0"/>
                    </a:p>
                  </a:txBody>
                  <a:tcPr/>
                </a:tc>
                <a:tc>
                  <a:txBody>
                    <a:bodyPr/>
                    <a:lstStyle/>
                    <a:p>
                      <a:pPr algn="ctr"/>
                      <a:r>
                        <a:rPr lang="es-ES" dirty="0" smtClean="0"/>
                        <a:t>0.913</a:t>
                      </a:r>
                      <a:endParaRPr lang="es-ES" dirty="0"/>
                    </a:p>
                  </a:txBody>
                  <a:tcPr/>
                </a:tc>
                <a:tc>
                  <a:txBody>
                    <a:bodyPr/>
                    <a:lstStyle/>
                    <a:p>
                      <a:pPr algn="ctr"/>
                      <a:r>
                        <a:rPr lang="es-ES" dirty="0" smtClean="0"/>
                        <a:t>1.012</a:t>
                      </a:r>
                      <a:endParaRPr lang="es-ES" dirty="0"/>
                    </a:p>
                  </a:txBody>
                  <a:tcPr/>
                </a:tc>
              </a:tr>
              <a:tr h="370840">
                <a:tc>
                  <a:txBody>
                    <a:bodyPr/>
                    <a:lstStyle/>
                    <a:p>
                      <a:pPr algn="ctr"/>
                      <a:r>
                        <a:rPr lang="es-ES" dirty="0" smtClean="0"/>
                        <a:t>10</a:t>
                      </a:r>
                      <a:endParaRPr lang="es-ES" dirty="0"/>
                    </a:p>
                  </a:txBody>
                  <a:tcPr/>
                </a:tc>
                <a:tc>
                  <a:txBody>
                    <a:bodyPr/>
                    <a:lstStyle/>
                    <a:p>
                      <a:pPr algn="ctr"/>
                      <a:r>
                        <a:rPr lang="es-ES" dirty="0" smtClean="0"/>
                        <a:t>0.849</a:t>
                      </a:r>
                      <a:endParaRPr lang="es-ES" dirty="0"/>
                    </a:p>
                  </a:txBody>
                  <a:tcPr/>
                </a:tc>
                <a:tc>
                  <a:txBody>
                    <a:bodyPr/>
                    <a:lstStyle/>
                    <a:p>
                      <a:pPr algn="ctr"/>
                      <a:r>
                        <a:rPr lang="es-ES" dirty="0" smtClean="0"/>
                        <a:t>5.163 x 10 </a:t>
                      </a:r>
                      <a:r>
                        <a:rPr lang="es-ES" baseline="30000" dirty="0" smtClean="0"/>
                        <a:t>-3</a:t>
                      </a:r>
                      <a:endParaRPr lang="es-ES" baseline="30000" dirty="0"/>
                    </a:p>
                  </a:txBody>
                  <a:tcPr/>
                </a:tc>
                <a:tc>
                  <a:txBody>
                    <a:bodyPr/>
                    <a:lstStyle/>
                    <a:p>
                      <a:pPr algn="ctr"/>
                      <a:r>
                        <a:rPr lang="es-ES" dirty="0" smtClean="0"/>
                        <a:t>0.857</a:t>
                      </a:r>
                      <a:endParaRPr lang="es-ES" dirty="0"/>
                    </a:p>
                  </a:txBody>
                  <a:tcPr/>
                </a:tc>
                <a:tc>
                  <a:txBody>
                    <a:bodyPr/>
                    <a:lstStyle/>
                    <a:p>
                      <a:pPr algn="ctr"/>
                      <a:r>
                        <a:rPr lang="es-ES" dirty="0" smtClean="0"/>
                        <a:t>1.012</a:t>
                      </a:r>
                      <a:endParaRPr lang="es-ES" dirty="0"/>
                    </a:p>
                  </a:txBody>
                  <a:tcPr/>
                </a:tc>
              </a:tr>
            </a:tbl>
          </a:graphicData>
        </a:graphic>
      </p:graphicFrame>
      <p:sp>
        <p:nvSpPr>
          <p:cNvPr id="3" name="2 Título"/>
          <p:cNvSpPr>
            <a:spLocks noGrp="1"/>
          </p:cNvSpPr>
          <p:nvPr>
            <p:ph type="title"/>
          </p:nvPr>
        </p:nvSpPr>
        <p:spPr/>
        <p:txBody>
          <a:bodyPr>
            <a:normAutofit fontScale="90000"/>
          </a:bodyPr>
          <a:lstStyle/>
          <a:p>
            <a:r>
              <a:rPr lang="es-ES" dirty="0" smtClean="0"/>
              <a:t>Actividad del agua en soluciones de agua urea a 273 K</a:t>
            </a:r>
            <a:endParaRPr lang="es-ES" dirty="0"/>
          </a:p>
        </p:txBody>
      </p:sp>
      <p:sp>
        <p:nvSpPr>
          <p:cNvPr id="5" name="4 CuadroTexto"/>
          <p:cNvSpPr txBox="1"/>
          <p:nvPr/>
        </p:nvSpPr>
        <p:spPr>
          <a:xfrm>
            <a:off x="539552" y="5229200"/>
            <a:ext cx="2952328" cy="369332"/>
          </a:xfrm>
          <a:prstGeom prst="rect">
            <a:avLst/>
          </a:prstGeom>
          <a:noFill/>
        </p:spPr>
        <p:txBody>
          <a:bodyPr wrap="square" rtlCol="0">
            <a:spAutoFit/>
          </a:bodyPr>
          <a:lstStyle/>
          <a:p>
            <a:r>
              <a:rPr lang="es-ES" dirty="0" smtClean="0"/>
              <a:t>La urea no es volátil</a:t>
            </a:r>
            <a:endParaRPr lang="es-ES" dirty="0"/>
          </a:p>
        </p:txBody>
      </p:sp>
      <p:sp>
        <p:nvSpPr>
          <p:cNvPr id="6" name="5 CuadroTexto"/>
          <p:cNvSpPr txBox="1"/>
          <p:nvPr/>
        </p:nvSpPr>
        <p:spPr>
          <a:xfrm>
            <a:off x="3779912" y="5169822"/>
            <a:ext cx="1440160" cy="169277"/>
          </a:xfrm>
          <a:prstGeom prst="rect">
            <a:avLst/>
          </a:prstGeom>
          <a:noFill/>
        </p:spPr>
        <p:txBody>
          <a:bodyPr wrap="square" rtlCol="0">
            <a:spAutoFit/>
          </a:bodyPr>
          <a:lstStyle/>
          <a:p>
            <a:pPr algn="ctr"/>
            <a:r>
              <a:rPr lang="es-SV" sz="500" dirty="0" smtClean="0"/>
              <a:t>Fuente: Chang, 2008</a:t>
            </a:r>
            <a:endParaRPr lang="en-US" sz="5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340768"/>
            <a:ext cx="8229600" cy="4755232"/>
          </a:xfrm>
        </p:spPr>
        <p:txBody>
          <a:bodyPr>
            <a:normAutofit fontScale="47500" lnSpcReduction="20000"/>
          </a:bodyPr>
          <a:lstStyle/>
          <a:p>
            <a:pPr>
              <a:buNone/>
            </a:pPr>
            <a:r>
              <a:rPr lang="es-ES" sz="4400" dirty="0" smtClean="0"/>
              <a:t>El soluto</a:t>
            </a:r>
          </a:p>
          <a:p>
            <a:pPr marL="0" indent="0">
              <a:buNone/>
            </a:pPr>
            <a:r>
              <a:rPr lang="es-ES" sz="4400" dirty="0" smtClean="0"/>
              <a:t>En las soluciones no ideales no existe interacción química, el disolvente obedece la ley de </a:t>
            </a:r>
            <a:r>
              <a:rPr lang="es-ES" sz="4400" dirty="0" err="1" smtClean="0"/>
              <a:t>Raoult</a:t>
            </a:r>
            <a:r>
              <a:rPr lang="es-ES" sz="4400" dirty="0" smtClean="0"/>
              <a:t> y el soluto la ley de Henry, a veces, a estas soluciones se les llama “soluciones diluidas ideales”</a:t>
            </a:r>
          </a:p>
          <a:p>
            <a:pPr marL="0" indent="0">
              <a:buNone/>
            </a:pPr>
            <a:endParaRPr lang="es-ES" sz="4400" dirty="0" smtClean="0"/>
          </a:p>
          <a:p>
            <a:pPr marL="0" indent="0">
              <a:buNone/>
            </a:pPr>
            <a:r>
              <a:rPr lang="es-ES" sz="4400" dirty="0" smtClean="0"/>
              <a:t>Si la solución fuera ideal, el potencial químico del soluto también estaría dado por  la ley de </a:t>
            </a:r>
            <a:r>
              <a:rPr lang="es-ES" sz="4400" dirty="0" err="1" smtClean="0"/>
              <a:t>Raoult</a:t>
            </a:r>
            <a:endParaRPr lang="es-ES" sz="4400" dirty="0" smtClean="0"/>
          </a:p>
          <a:p>
            <a:pPr marL="0" indent="0">
              <a:buNone/>
            </a:pPr>
            <a:endParaRPr lang="es-ES" sz="4400" dirty="0" smtClean="0"/>
          </a:p>
          <a:p>
            <a:pPr>
              <a:buNone/>
            </a:pPr>
            <a:r>
              <a:rPr lang="es-ES" sz="4400" dirty="0" smtClean="0">
                <a:solidFill>
                  <a:srgbClr val="FF0000"/>
                </a:solidFill>
              </a:rPr>
              <a:t>			</a:t>
            </a:r>
            <a:r>
              <a:rPr lang="es-ES" sz="4400" dirty="0" smtClean="0"/>
              <a:t>µ</a:t>
            </a:r>
            <a:r>
              <a:rPr lang="es-ES" sz="4400" baseline="-25000" dirty="0" smtClean="0"/>
              <a:t>2 (l) </a:t>
            </a:r>
            <a:r>
              <a:rPr lang="es-ES" sz="4400" dirty="0" smtClean="0"/>
              <a:t>= µ</a:t>
            </a:r>
            <a:r>
              <a:rPr lang="es-ES" sz="4400" baseline="-25000" dirty="0" smtClean="0"/>
              <a:t>2</a:t>
            </a:r>
            <a:r>
              <a:rPr lang="es-ES" sz="4400" dirty="0" smtClean="0"/>
              <a:t>*</a:t>
            </a:r>
            <a:r>
              <a:rPr lang="es-ES" sz="4400" baseline="-25000" dirty="0" smtClean="0"/>
              <a:t>(l)  </a:t>
            </a:r>
            <a:r>
              <a:rPr lang="es-ES" sz="4400" dirty="0" smtClean="0"/>
              <a:t>+ RT In x</a:t>
            </a:r>
            <a:r>
              <a:rPr lang="es-ES" sz="4400" baseline="-25000" dirty="0" smtClean="0"/>
              <a:t>2      			</a:t>
            </a:r>
          </a:p>
          <a:p>
            <a:pPr>
              <a:buNone/>
            </a:pPr>
            <a:endParaRPr lang="es-ES" sz="4400" dirty="0" smtClean="0"/>
          </a:p>
          <a:p>
            <a:pPr marL="273050" indent="-9525" algn="ctr">
              <a:buNone/>
            </a:pPr>
            <a:r>
              <a:rPr lang="es-ES" sz="4400" dirty="0" smtClean="0"/>
              <a:t>	      P</a:t>
            </a:r>
            <a:r>
              <a:rPr lang="es-ES" sz="4400" baseline="-25000" dirty="0" smtClean="0"/>
              <a:t>2</a:t>
            </a:r>
            <a:endParaRPr lang="es-ES" sz="4400" dirty="0" smtClean="0"/>
          </a:p>
          <a:p>
            <a:pPr marL="273050" indent="-9525" algn="just">
              <a:buNone/>
            </a:pPr>
            <a:r>
              <a:rPr lang="es-ES" sz="4400" dirty="0" smtClean="0"/>
              <a:t>			µ</a:t>
            </a:r>
            <a:r>
              <a:rPr lang="es-ES" sz="4400" baseline="-25000" dirty="0" smtClean="0"/>
              <a:t>2</a:t>
            </a:r>
            <a:r>
              <a:rPr lang="es-ES" sz="4400" dirty="0" smtClean="0"/>
              <a:t>*</a:t>
            </a:r>
            <a:r>
              <a:rPr lang="es-ES" sz="4400" baseline="-25000" dirty="0" smtClean="0"/>
              <a:t>(l) </a:t>
            </a:r>
            <a:r>
              <a:rPr lang="es-ES" sz="4400" dirty="0" smtClean="0"/>
              <a:t>= µ</a:t>
            </a:r>
            <a:r>
              <a:rPr lang="es-ES" sz="4400" baseline="-25000" dirty="0" smtClean="0"/>
              <a:t>2</a:t>
            </a:r>
            <a:r>
              <a:rPr lang="es-ES" sz="4400" dirty="0" smtClean="0"/>
              <a:t>º</a:t>
            </a:r>
            <a:r>
              <a:rPr lang="es-ES" sz="4400" baseline="-25000" dirty="0" smtClean="0"/>
              <a:t>(l) </a:t>
            </a:r>
            <a:r>
              <a:rPr lang="es-ES" sz="4400" dirty="0" smtClean="0"/>
              <a:t>+ RT In -------           </a:t>
            </a:r>
            <a:endParaRPr lang="es-ES" sz="4400" baseline="-25000" dirty="0" smtClean="0"/>
          </a:p>
          <a:p>
            <a:pPr marL="273050" indent="-9525" algn="ctr">
              <a:buNone/>
            </a:pPr>
            <a:r>
              <a:rPr lang="es-ES" sz="4400" baseline="-25000" dirty="0" smtClean="0"/>
              <a:t>	 	</a:t>
            </a:r>
            <a:r>
              <a:rPr lang="es-ES" sz="4400" dirty="0" smtClean="0"/>
              <a:t>P</a:t>
            </a:r>
            <a:r>
              <a:rPr lang="es-ES" sz="4400" baseline="-25000" dirty="0" smtClean="0"/>
              <a:t>2 </a:t>
            </a:r>
            <a:r>
              <a:rPr lang="es-ES" sz="4400" dirty="0" smtClean="0"/>
              <a:t>*</a:t>
            </a:r>
          </a:p>
          <a:p>
            <a:pPr>
              <a:buNone/>
            </a:pPr>
            <a:endParaRPr lang="es-ES" sz="4400" dirty="0" smtClean="0"/>
          </a:p>
          <a:p>
            <a:pPr>
              <a:buNone/>
            </a:pPr>
            <a:endParaRPr lang="es-ES" sz="4400" dirty="0" smtClean="0"/>
          </a:p>
          <a:p>
            <a:pPr>
              <a:buNone/>
            </a:pPr>
            <a:endParaRPr lang="es-ES" dirty="0" smtClean="0"/>
          </a:p>
          <a:p>
            <a:pPr>
              <a:buNone/>
            </a:pPr>
            <a:endParaRPr lang="es-ES" dirty="0" smtClean="0">
              <a:solidFill>
                <a:srgbClr val="FF0000"/>
              </a:solidFill>
            </a:endParaRPr>
          </a:p>
        </p:txBody>
      </p:sp>
      <p:sp>
        <p:nvSpPr>
          <p:cNvPr id="3" name="2 Título"/>
          <p:cNvSpPr>
            <a:spLocks noGrp="1"/>
          </p:cNvSpPr>
          <p:nvPr>
            <p:ph type="title"/>
          </p:nvPr>
        </p:nvSpPr>
        <p:spPr>
          <a:xfrm>
            <a:off x="467544" y="0"/>
            <a:ext cx="8229600" cy="1219200"/>
          </a:xfrm>
        </p:spPr>
        <p:txBody>
          <a:bodyPr/>
          <a:lstStyle/>
          <a:p>
            <a:r>
              <a:rPr lang="es-ES" dirty="0" smtClean="0"/>
              <a:t>SOLUCIONES REALES</a:t>
            </a:r>
            <a:endParaRPr lang="es-E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340768"/>
            <a:ext cx="8229600" cy="4755232"/>
          </a:xfrm>
        </p:spPr>
        <p:txBody>
          <a:bodyPr>
            <a:normAutofit fontScale="92500" lnSpcReduction="20000"/>
          </a:bodyPr>
          <a:lstStyle/>
          <a:p>
            <a:pPr marL="0" indent="0">
              <a:buNone/>
            </a:pPr>
            <a:r>
              <a:rPr lang="es-ES" sz="2400" dirty="0" smtClean="0"/>
              <a:t>En una solución diluida ideal , se aplica la ley de Henry, </a:t>
            </a:r>
          </a:p>
          <a:p>
            <a:pPr marL="0" indent="0">
              <a:buNone/>
            </a:pPr>
            <a:endParaRPr lang="es-ES" sz="2400" dirty="0"/>
          </a:p>
          <a:p>
            <a:pPr marL="0" indent="0">
              <a:buNone/>
            </a:pPr>
            <a:endParaRPr lang="es-ES" sz="2400" dirty="0" smtClean="0"/>
          </a:p>
          <a:p>
            <a:pPr marL="0" indent="0">
              <a:buNone/>
            </a:pPr>
            <a:endParaRPr lang="es-ES" sz="2400" dirty="0"/>
          </a:p>
          <a:p>
            <a:pPr marL="0" indent="0">
              <a:buNone/>
            </a:pPr>
            <a:r>
              <a:rPr lang="es-ES" sz="2400" dirty="0" smtClean="0"/>
              <a:t>P</a:t>
            </a:r>
            <a:r>
              <a:rPr lang="es-ES" sz="2400" baseline="-25000" dirty="0" smtClean="0"/>
              <a:t>2</a:t>
            </a:r>
            <a:r>
              <a:rPr lang="es-ES" sz="2400" dirty="0" smtClean="0"/>
              <a:t>=Kx</a:t>
            </a:r>
            <a:r>
              <a:rPr lang="es-ES" sz="2400" baseline="-25000" dirty="0" smtClean="0"/>
              <a:t>2</a:t>
            </a:r>
            <a:r>
              <a:rPr lang="es-ES" sz="2400" dirty="0" smtClean="0"/>
              <a:t> </a:t>
            </a:r>
          </a:p>
          <a:p>
            <a:pPr marL="0" indent="0">
              <a:buNone/>
            </a:pPr>
            <a:r>
              <a:rPr lang="es-ES" sz="2400" dirty="0" smtClean="0"/>
              <a:t>	</a:t>
            </a:r>
            <a:r>
              <a:rPr lang="es-ES" sz="4400" dirty="0" smtClean="0"/>
              <a:t>	</a:t>
            </a:r>
            <a:r>
              <a:rPr lang="es-ES" sz="3000" dirty="0" smtClean="0"/>
              <a:t>µ</a:t>
            </a:r>
            <a:r>
              <a:rPr lang="es-ES" sz="3000" baseline="-25000" dirty="0" smtClean="0"/>
              <a:t>2 (l) </a:t>
            </a:r>
            <a:r>
              <a:rPr lang="es-ES" sz="3000" dirty="0" smtClean="0"/>
              <a:t>= µ</a:t>
            </a:r>
            <a:r>
              <a:rPr lang="es-ES" sz="3000" baseline="-25000" dirty="0" smtClean="0"/>
              <a:t>2</a:t>
            </a:r>
            <a:r>
              <a:rPr lang="es-ES" sz="3000" dirty="0" smtClean="0"/>
              <a:t>º</a:t>
            </a:r>
            <a:r>
              <a:rPr lang="es-ES" sz="3000" baseline="-25000" dirty="0" smtClean="0"/>
              <a:t>(l)  </a:t>
            </a:r>
            <a:r>
              <a:rPr lang="es-ES" sz="3000" dirty="0" smtClean="0"/>
              <a:t>+ RT In x</a:t>
            </a:r>
            <a:r>
              <a:rPr lang="es-ES" sz="3000" baseline="-25000" dirty="0" smtClean="0"/>
              <a:t>2</a:t>
            </a:r>
            <a:r>
              <a:rPr lang="es-ES" sz="3000" dirty="0" smtClean="0"/>
              <a:t>	</a:t>
            </a:r>
            <a:r>
              <a:rPr lang="es-ES" baseline="-25000" dirty="0" smtClean="0"/>
              <a:t>		</a:t>
            </a:r>
            <a:endParaRPr lang="es-ES" dirty="0" smtClean="0"/>
          </a:p>
          <a:p>
            <a:pPr>
              <a:buNone/>
            </a:pPr>
            <a:endParaRPr lang="es-ES" sz="2400" dirty="0" smtClean="0"/>
          </a:p>
          <a:p>
            <a:pPr>
              <a:buNone/>
            </a:pPr>
            <a:r>
              <a:rPr lang="es-ES" sz="2400" dirty="0" smtClean="0"/>
              <a:t>Donde:</a:t>
            </a:r>
          </a:p>
          <a:p>
            <a:pPr>
              <a:buNone/>
            </a:pPr>
            <a:r>
              <a:rPr lang="es-ES" dirty="0" smtClean="0"/>
              <a:t>µ</a:t>
            </a:r>
            <a:r>
              <a:rPr lang="es-ES" baseline="-25000" dirty="0" smtClean="0"/>
              <a:t>2</a:t>
            </a:r>
            <a:r>
              <a:rPr lang="es-ES" dirty="0" smtClean="0"/>
              <a:t>º</a:t>
            </a:r>
            <a:r>
              <a:rPr lang="es-ES" baseline="-25000" dirty="0" smtClean="0"/>
              <a:t>(l) </a:t>
            </a:r>
            <a:r>
              <a:rPr lang="es-ES" dirty="0" smtClean="0"/>
              <a:t>= µ</a:t>
            </a:r>
            <a:r>
              <a:rPr lang="es-ES" baseline="-25000" dirty="0" smtClean="0"/>
              <a:t>2</a:t>
            </a:r>
            <a:r>
              <a:rPr lang="es-ES" dirty="0" smtClean="0"/>
              <a:t>*</a:t>
            </a:r>
            <a:r>
              <a:rPr lang="es-ES" baseline="-25000" dirty="0" smtClean="0"/>
              <a:t>(l)  </a:t>
            </a:r>
            <a:r>
              <a:rPr lang="es-ES" dirty="0" smtClean="0"/>
              <a:t>+ RT In (K/P</a:t>
            </a:r>
            <a:r>
              <a:rPr lang="es-ES" baseline="-25000" dirty="0" smtClean="0"/>
              <a:t>2</a:t>
            </a:r>
            <a:r>
              <a:rPr lang="es-ES" dirty="0" smtClean="0"/>
              <a:t>*)</a:t>
            </a:r>
          </a:p>
          <a:p>
            <a:pPr marL="0" indent="0">
              <a:buNone/>
            </a:pPr>
            <a:r>
              <a:rPr lang="es-ES" dirty="0" smtClean="0"/>
              <a:t>El estado estándar se define como el soluto puro que se consigue estableciendo x</a:t>
            </a:r>
            <a:r>
              <a:rPr lang="es-ES" baseline="-25000" dirty="0" smtClean="0"/>
              <a:t>2</a:t>
            </a:r>
            <a:r>
              <a:rPr lang="es-ES" dirty="0" smtClean="0"/>
              <a:t>=1. Está ecuación es valida solo para soluciones diluidas.</a:t>
            </a:r>
          </a:p>
          <a:p>
            <a:pPr>
              <a:buNone/>
            </a:pPr>
            <a:endParaRPr lang="es-ES" dirty="0" smtClean="0">
              <a:solidFill>
                <a:srgbClr val="FF0000"/>
              </a:solidFill>
            </a:endParaRPr>
          </a:p>
        </p:txBody>
      </p:sp>
      <p:sp>
        <p:nvSpPr>
          <p:cNvPr id="3" name="2 Título"/>
          <p:cNvSpPr>
            <a:spLocks noGrp="1"/>
          </p:cNvSpPr>
          <p:nvPr>
            <p:ph type="title"/>
          </p:nvPr>
        </p:nvSpPr>
        <p:spPr>
          <a:xfrm>
            <a:off x="467544" y="0"/>
            <a:ext cx="8229600" cy="1219200"/>
          </a:xfrm>
        </p:spPr>
        <p:txBody>
          <a:bodyPr/>
          <a:lstStyle/>
          <a:p>
            <a:r>
              <a:rPr lang="es-ES" dirty="0" smtClean="0"/>
              <a:t>SOLUCIONES REALES</a:t>
            </a:r>
            <a:endParaRPr lang="es-ES" dirty="0"/>
          </a:p>
        </p:txBody>
      </p:sp>
      <mc:AlternateContent xmlns:mc="http://schemas.openxmlformats.org/markup-compatibility/2006" xmlns:a14="http://schemas.microsoft.com/office/drawing/2010/main">
        <mc:Choice Requires="a14">
          <p:sp>
            <p:nvSpPr>
              <p:cNvPr id="4" name="3 CuadroTexto"/>
              <p:cNvSpPr txBox="1"/>
              <p:nvPr/>
            </p:nvSpPr>
            <p:spPr>
              <a:xfrm>
                <a:off x="1907704" y="1916832"/>
                <a:ext cx="5908990" cy="96943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i="1" smtClean="0">
                              <a:latin typeface="Cambria Math"/>
                            </a:rPr>
                            <m:t>µ</m:t>
                          </m:r>
                          <m:r>
                            <a:rPr lang="es-SV" sz="2800" b="0" i="1" baseline="-25000" smtClean="0">
                              <a:latin typeface="Cambria Math"/>
                            </a:rPr>
                            <m:t>2</m:t>
                          </m:r>
                        </m:e>
                        <m:sub>
                          <m:r>
                            <a:rPr lang="es-SV" sz="2800" b="0" i="1" smtClean="0">
                              <a:latin typeface="Cambria Math"/>
                            </a:rPr>
                            <m:t>(</m:t>
                          </m:r>
                          <m:r>
                            <a:rPr lang="es-SV" sz="2800" b="0" i="1" smtClean="0">
                              <a:latin typeface="Cambria Math"/>
                            </a:rPr>
                            <m:t>𝑙</m:t>
                          </m:r>
                          <m:r>
                            <a:rPr lang="es-SV" sz="2800" b="0" i="1" smtClean="0">
                              <a:latin typeface="Cambria Math"/>
                            </a:rPr>
                            <m:t>)</m:t>
                          </m:r>
                        </m:sub>
                      </m:sSub>
                      <m:r>
                        <a:rPr lang="es-SV" sz="2800" b="0" i="1" smtClean="0">
                          <a:latin typeface="Cambria Math"/>
                        </a:rPr>
                        <m:t>= </m:t>
                      </m:r>
                      <m:sSub>
                        <m:sSubPr>
                          <m:ctrlPr>
                            <a:rPr lang="es-SV" sz="2800" b="0" i="1" smtClean="0">
                              <a:latin typeface="Cambria Math" panose="02040503050406030204" pitchFamily="18" charset="0"/>
                            </a:rPr>
                          </m:ctrlPr>
                        </m:sSubPr>
                        <m:e>
                          <m:r>
                            <a:rPr lang="es-SV" sz="2800" b="0" i="1" smtClean="0">
                              <a:latin typeface="Cambria Math"/>
                            </a:rPr>
                            <m:t>µ</m:t>
                          </m:r>
                          <m:r>
                            <a:rPr lang="es-SV" sz="2800" b="0" i="1" baseline="-25000" smtClean="0">
                              <a:latin typeface="Cambria Math"/>
                            </a:rPr>
                            <m:t>2</m:t>
                          </m:r>
                          <m:r>
                            <a:rPr lang="es-SV" sz="2800" b="0" i="1" baseline="20000" smtClean="0">
                              <a:latin typeface="Cambria Math"/>
                            </a:rPr>
                            <m:t>∗</m:t>
                          </m:r>
                        </m:e>
                        <m:sub>
                          <m:r>
                            <a:rPr lang="es-SV" sz="2800" b="0" i="1" smtClean="0">
                              <a:latin typeface="Cambria Math"/>
                            </a:rPr>
                            <m:t>(</m:t>
                          </m:r>
                          <m:r>
                            <a:rPr lang="es-SV" sz="2800" b="0" i="1" smtClean="0">
                              <a:latin typeface="Cambria Math"/>
                            </a:rPr>
                            <m:t>𝑙</m:t>
                          </m:r>
                          <m:r>
                            <a:rPr lang="es-SV" sz="2800" b="0" i="1" smtClean="0">
                              <a:latin typeface="Cambria Math"/>
                            </a:rPr>
                            <m:t>)</m:t>
                          </m:r>
                        </m:sub>
                      </m:sSub>
                      <m:r>
                        <a:rPr lang="es-SV" sz="2800" b="0" i="1" smtClean="0">
                          <a:latin typeface="Cambria Math"/>
                        </a:rPr>
                        <m:t>+</m:t>
                      </m:r>
                      <m:r>
                        <a:rPr lang="es-SV" sz="2800" b="0" i="1" smtClean="0">
                          <a:latin typeface="Cambria Math"/>
                        </a:rPr>
                        <m:t>𝑅𝑇</m:t>
                      </m:r>
                      <m:r>
                        <a:rPr lang="es-SV" sz="2800" b="0" i="1" smtClean="0">
                          <a:latin typeface="Cambria Math"/>
                        </a:rPr>
                        <m:t> </m:t>
                      </m:r>
                      <m:r>
                        <a:rPr lang="es-SV" sz="2800" b="0" i="1" smtClean="0">
                          <a:latin typeface="Cambria Math"/>
                        </a:rPr>
                        <m:t>𝐼𝑛</m:t>
                      </m:r>
                      <m:f>
                        <m:fPr>
                          <m:ctrlPr>
                            <a:rPr lang="es-SV" sz="2800" b="0" i="1" smtClean="0">
                              <a:latin typeface="Cambria Math" panose="02040503050406030204" pitchFamily="18" charset="0"/>
                            </a:rPr>
                          </m:ctrlPr>
                        </m:fPr>
                        <m:num>
                          <m:r>
                            <a:rPr lang="es-SV" sz="2800" b="0" i="1" smtClean="0">
                              <a:latin typeface="Cambria Math"/>
                            </a:rPr>
                            <m:t>𝐾</m:t>
                          </m:r>
                        </m:num>
                        <m:den>
                          <m:sSub>
                            <m:sSubPr>
                              <m:ctrlPr>
                                <a:rPr lang="es-SV" sz="2800" b="0" i="1" smtClean="0">
                                  <a:latin typeface="Cambria Math" panose="02040503050406030204" pitchFamily="18" charset="0"/>
                                </a:rPr>
                              </m:ctrlPr>
                            </m:sSubPr>
                            <m:e>
                              <m:r>
                                <a:rPr lang="es-SV" sz="2800" b="0" i="1" smtClean="0">
                                  <a:latin typeface="Cambria Math"/>
                                </a:rPr>
                                <m:t>𝑃</m:t>
                              </m:r>
                              <m:r>
                                <a:rPr lang="es-SV" sz="2800" b="0" i="1" baseline="20000" smtClean="0">
                                  <a:latin typeface="Cambria Math"/>
                                </a:rPr>
                                <m:t>∗</m:t>
                              </m:r>
                            </m:e>
                            <m:sub>
                              <m:r>
                                <a:rPr lang="es-SV" sz="2800" b="0" i="1" smtClean="0">
                                  <a:latin typeface="Cambria Math"/>
                                </a:rPr>
                                <m:t>2</m:t>
                              </m:r>
                            </m:sub>
                          </m:sSub>
                        </m:den>
                      </m:f>
                      <m:r>
                        <a:rPr lang="es-SV" sz="2800" b="0" i="1" smtClean="0">
                          <a:latin typeface="Cambria Math"/>
                        </a:rPr>
                        <m:t>+</m:t>
                      </m:r>
                      <m:r>
                        <a:rPr lang="es-SV" sz="2800" b="0" i="1" smtClean="0">
                          <a:latin typeface="Cambria Math"/>
                        </a:rPr>
                        <m:t>𝑅𝑇</m:t>
                      </m:r>
                      <m:r>
                        <a:rPr lang="es-SV" sz="2800" b="0" i="1" smtClean="0">
                          <a:latin typeface="Cambria Math"/>
                        </a:rPr>
                        <m:t> </m:t>
                      </m:r>
                      <m:r>
                        <a:rPr lang="es-SV" sz="2800" b="0" i="1" smtClean="0">
                          <a:latin typeface="Cambria Math"/>
                        </a:rPr>
                        <m:t>𝐼𝑛</m:t>
                      </m:r>
                      <m:sSub>
                        <m:sSubPr>
                          <m:ctrlPr>
                            <a:rPr lang="es-SV" sz="2800" b="0" i="1" smtClean="0">
                              <a:latin typeface="Cambria Math" panose="02040503050406030204" pitchFamily="18" charset="0"/>
                            </a:rPr>
                          </m:ctrlPr>
                        </m:sSubPr>
                        <m:e>
                          <m:r>
                            <a:rPr lang="es-SV" sz="2800" b="0" i="1" smtClean="0">
                              <a:latin typeface="Cambria Math"/>
                            </a:rPr>
                            <m:t>𝑋</m:t>
                          </m:r>
                        </m:e>
                        <m:sub>
                          <m:r>
                            <a:rPr lang="es-SV" sz="2800" b="0" i="1" smtClean="0">
                              <a:latin typeface="Cambria Math"/>
                            </a:rPr>
                            <m:t>2</m:t>
                          </m:r>
                        </m:sub>
                      </m:sSub>
                    </m:oMath>
                  </m:oMathPara>
                </a14:m>
                <a:endParaRPr lang="en-US" sz="2800" dirty="0"/>
              </a:p>
            </p:txBody>
          </p:sp>
        </mc:Choice>
        <mc:Fallback xmlns="">
          <p:sp>
            <p:nvSpPr>
              <p:cNvPr id="4" name="3 CuadroTexto"/>
              <p:cNvSpPr txBox="1">
                <a:spLocks noRot="1" noChangeAspect="1" noMove="1" noResize="1" noEditPoints="1" noAdjustHandles="1" noChangeArrowheads="1" noChangeShapeType="1" noTextEdit="1"/>
              </p:cNvSpPr>
              <p:nvPr/>
            </p:nvSpPr>
            <p:spPr>
              <a:xfrm>
                <a:off x="1907704" y="1916832"/>
                <a:ext cx="5908990" cy="969433"/>
              </a:xfrm>
              <a:prstGeom prst="rect">
                <a:avLst/>
              </a:prstGeom>
              <a:blipFill rotWithShape="1">
                <a:blip r:embed="rId2"/>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524000"/>
            <a:ext cx="8363272" cy="4857328"/>
          </a:xfrm>
        </p:spPr>
        <p:txBody>
          <a:bodyPr>
            <a:normAutofit fontScale="62500" lnSpcReduction="20000"/>
          </a:bodyPr>
          <a:lstStyle/>
          <a:p>
            <a:pPr marL="0" indent="0">
              <a:buNone/>
            </a:pPr>
            <a:r>
              <a:rPr lang="es-ES" dirty="0" smtClean="0"/>
              <a:t>Para soluciones no ideales en general, </a:t>
            </a:r>
          </a:p>
          <a:p>
            <a:pPr marL="0" indent="0">
              <a:buNone/>
            </a:pPr>
            <a:endParaRPr lang="es-ES" dirty="0"/>
          </a:p>
          <a:p>
            <a:pPr marL="0" indent="0">
              <a:buNone/>
            </a:pPr>
            <a:r>
              <a:rPr lang="es-ES" dirty="0" smtClean="0"/>
              <a:t>la ecuación </a:t>
            </a:r>
            <a:r>
              <a:rPr lang="es-ES" sz="2800" dirty="0"/>
              <a:t>			</a:t>
            </a:r>
            <a:endParaRPr lang="es-ES" sz="2800" dirty="0" smtClean="0"/>
          </a:p>
          <a:p>
            <a:pPr marL="0" indent="0">
              <a:buNone/>
            </a:pPr>
            <a:endParaRPr lang="es-ES" sz="2800" dirty="0"/>
          </a:p>
          <a:p>
            <a:pPr marL="0" indent="0">
              <a:buNone/>
            </a:pPr>
            <a:endParaRPr lang="es-ES" dirty="0"/>
          </a:p>
          <a:p>
            <a:pPr marL="0" indent="0">
              <a:buNone/>
            </a:pPr>
            <a:r>
              <a:rPr lang="es-ES" dirty="0" smtClean="0"/>
              <a:t>se modifica.</a:t>
            </a:r>
          </a:p>
          <a:p>
            <a:pPr>
              <a:buNone/>
            </a:pPr>
            <a:r>
              <a:rPr lang="es-ES" dirty="0" smtClean="0"/>
              <a:t>			</a:t>
            </a:r>
          </a:p>
          <a:p>
            <a:pPr>
              <a:buNone/>
            </a:pPr>
            <a:r>
              <a:rPr lang="es-ES" dirty="0"/>
              <a:t>	</a:t>
            </a:r>
            <a:r>
              <a:rPr lang="es-ES" dirty="0" smtClean="0"/>
              <a:t>		</a:t>
            </a:r>
            <a:r>
              <a:rPr lang="es-ES" sz="4500" dirty="0" smtClean="0"/>
              <a:t>µ</a:t>
            </a:r>
            <a:r>
              <a:rPr lang="es-ES" sz="4500" baseline="-25000" dirty="0" smtClean="0"/>
              <a:t>2 (l) </a:t>
            </a:r>
            <a:r>
              <a:rPr lang="es-ES" sz="4500" dirty="0" smtClean="0"/>
              <a:t>= µ</a:t>
            </a:r>
            <a:r>
              <a:rPr lang="es-ES" sz="4500" baseline="-25000" dirty="0" smtClean="0"/>
              <a:t>2</a:t>
            </a:r>
            <a:r>
              <a:rPr lang="es-ES" sz="4500" dirty="0" smtClean="0"/>
              <a:t>º</a:t>
            </a:r>
            <a:r>
              <a:rPr lang="es-ES" sz="4500" baseline="-25000" dirty="0" smtClean="0"/>
              <a:t>(l)  </a:t>
            </a:r>
            <a:r>
              <a:rPr lang="es-ES" sz="4500" dirty="0" smtClean="0"/>
              <a:t>+ RT In a</a:t>
            </a:r>
            <a:r>
              <a:rPr lang="es-ES" sz="4500" baseline="-25000" dirty="0" smtClean="0"/>
              <a:t>2</a:t>
            </a:r>
            <a:r>
              <a:rPr lang="es-ES" baseline="-25000" dirty="0" smtClean="0"/>
              <a:t>		</a:t>
            </a:r>
            <a:endParaRPr lang="es-ES" dirty="0" smtClean="0"/>
          </a:p>
          <a:p>
            <a:pPr>
              <a:buNone/>
            </a:pPr>
            <a:endParaRPr lang="es-ES" dirty="0" smtClean="0"/>
          </a:p>
          <a:p>
            <a:pPr>
              <a:buNone/>
            </a:pPr>
            <a:r>
              <a:rPr lang="es-ES" dirty="0" smtClean="0"/>
              <a:t>Donde: </a:t>
            </a:r>
          </a:p>
          <a:p>
            <a:pPr>
              <a:buNone/>
            </a:pPr>
            <a:r>
              <a:rPr lang="es-ES" dirty="0" smtClean="0"/>
              <a:t>a</a:t>
            </a:r>
            <a:r>
              <a:rPr lang="es-ES" baseline="-25000" dirty="0" smtClean="0"/>
              <a:t>2</a:t>
            </a:r>
            <a:r>
              <a:rPr lang="es-ES" dirty="0" smtClean="0"/>
              <a:t> es la actividad del soluto .</a:t>
            </a:r>
          </a:p>
          <a:p>
            <a:pPr marL="0" indent="0">
              <a:buNone/>
            </a:pPr>
            <a:r>
              <a:rPr lang="es-ES" dirty="0" smtClean="0"/>
              <a:t>Como en el caso del disolvente  se tiene que a</a:t>
            </a:r>
            <a:r>
              <a:rPr lang="es-ES" baseline="-25000" dirty="0" smtClean="0"/>
              <a:t>2</a:t>
            </a:r>
            <a:r>
              <a:rPr lang="es-ES" dirty="0" smtClean="0"/>
              <a:t>=</a:t>
            </a:r>
            <a:r>
              <a:rPr lang="el-GR" dirty="0" smtClean="0"/>
              <a:t>γ</a:t>
            </a:r>
            <a:r>
              <a:rPr lang="es-ES" baseline="-25000" dirty="0" smtClean="0"/>
              <a:t>2</a:t>
            </a:r>
            <a:r>
              <a:rPr lang="es-ES" dirty="0" smtClean="0"/>
              <a:t>x</a:t>
            </a:r>
            <a:r>
              <a:rPr lang="es-ES" baseline="-25000" dirty="0" smtClean="0"/>
              <a:t>2</a:t>
            </a:r>
            <a:r>
              <a:rPr lang="es-ES" dirty="0" smtClean="0"/>
              <a:t> donde  </a:t>
            </a:r>
            <a:r>
              <a:rPr lang="el-GR" dirty="0" smtClean="0"/>
              <a:t>γ</a:t>
            </a:r>
            <a:r>
              <a:rPr lang="es-ES" baseline="-25000" dirty="0" smtClean="0"/>
              <a:t>2</a:t>
            </a:r>
            <a:r>
              <a:rPr lang="es-ES" dirty="0" smtClean="0"/>
              <a:t>es el coeficiente de actividad del soluto.</a:t>
            </a:r>
          </a:p>
          <a:p>
            <a:pPr marL="0" indent="0">
              <a:buNone/>
            </a:pPr>
            <a:endParaRPr lang="es-ES" dirty="0" smtClean="0"/>
          </a:p>
          <a:p>
            <a:pPr marL="0" indent="0">
              <a:buNone/>
            </a:pPr>
            <a:r>
              <a:rPr lang="es-ES" dirty="0" smtClean="0"/>
              <a:t>En este caso se tiene que a</a:t>
            </a:r>
            <a:r>
              <a:rPr lang="es-ES" baseline="-25000" dirty="0" smtClean="0"/>
              <a:t>2     </a:t>
            </a:r>
            <a:r>
              <a:rPr lang="es-ES" dirty="0" smtClean="0"/>
              <a:t>   x</a:t>
            </a:r>
            <a:r>
              <a:rPr lang="es-ES" baseline="-25000" dirty="0" smtClean="0"/>
              <a:t>2</a:t>
            </a:r>
            <a:r>
              <a:rPr lang="es-ES" dirty="0" smtClean="0"/>
              <a:t>  o </a:t>
            </a:r>
            <a:r>
              <a:rPr lang="el-GR" dirty="0" smtClean="0"/>
              <a:t>γ</a:t>
            </a:r>
            <a:r>
              <a:rPr lang="es-ES" baseline="-25000" dirty="0" smtClean="0"/>
              <a:t>2          </a:t>
            </a:r>
            <a:r>
              <a:rPr lang="es-ES" dirty="0" smtClean="0"/>
              <a:t>1 conforme x</a:t>
            </a:r>
            <a:r>
              <a:rPr lang="es-ES" baseline="-25000" dirty="0" smtClean="0"/>
              <a:t>2</a:t>
            </a:r>
            <a:r>
              <a:rPr lang="es-ES" dirty="0" smtClean="0"/>
              <a:t>      0. Ahora ley de Henry está dada por</a:t>
            </a:r>
          </a:p>
          <a:p>
            <a:pPr marL="0" indent="0" algn="ctr">
              <a:buNone/>
            </a:pPr>
            <a:endParaRPr lang="es-ES" dirty="0" smtClean="0"/>
          </a:p>
          <a:p>
            <a:pPr marL="0" indent="0" algn="ctr">
              <a:buNone/>
            </a:pPr>
            <a:r>
              <a:rPr lang="es-ES" dirty="0" smtClean="0"/>
              <a:t>P</a:t>
            </a:r>
            <a:r>
              <a:rPr lang="es-ES" baseline="-25000" dirty="0" smtClean="0"/>
              <a:t>2</a:t>
            </a:r>
            <a:r>
              <a:rPr lang="es-ES" dirty="0" smtClean="0"/>
              <a:t>=Ka</a:t>
            </a:r>
            <a:r>
              <a:rPr lang="es-ES" baseline="-25000" dirty="0" smtClean="0"/>
              <a:t>2</a:t>
            </a:r>
            <a:endParaRPr lang="es-ES" dirty="0"/>
          </a:p>
        </p:txBody>
      </p:sp>
      <p:sp>
        <p:nvSpPr>
          <p:cNvPr id="3" name="2 Título"/>
          <p:cNvSpPr>
            <a:spLocks noGrp="1"/>
          </p:cNvSpPr>
          <p:nvPr>
            <p:ph type="title"/>
          </p:nvPr>
        </p:nvSpPr>
        <p:spPr/>
        <p:txBody>
          <a:bodyPr/>
          <a:lstStyle/>
          <a:p>
            <a:r>
              <a:rPr lang="es-ES" dirty="0" smtClean="0"/>
              <a:t>SOLUCIONES REALES</a:t>
            </a:r>
            <a:endParaRPr lang="es-ES" dirty="0"/>
          </a:p>
        </p:txBody>
      </p:sp>
      <p:cxnSp>
        <p:nvCxnSpPr>
          <p:cNvPr id="5" name="4 Conector recto de flecha"/>
          <p:cNvCxnSpPr/>
          <p:nvPr/>
        </p:nvCxnSpPr>
        <p:spPr>
          <a:xfrm>
            <a:off x="2915816" y="5661248"/>
            <a:ext cx="21602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3779912" y="5665381"/>
            <a:ext cx="28803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5220072" y="5648636"/>
            <a:ext cx="28803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7 CuadroTexto"/>
              <p:cNvSpPr txBox="1"/>
              <p:nvPr/>
            </p:nvSpPr>
            <p:spPr>
              <a:xfrm>
                <a:off x="1835696" y="1962829"/>
                <a:ext cx="5908990" cy="96943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i="1" smtClean="0">
                              <a:latin typeface="Cambria Math"/>
                            </a:rPr>
                            <m:t>µ</m:t>
                          </m:r>
                          <m:r>
                            <a:rPr lang="es-SV" sz="2800" b="0" i="1" baseline="-25000" smtClean="0">
                              <a:latin typeface="Cambria Math"/>
                            </a:rPr>
                            <m:t>2</m:t>
                          </m:r>
                        </m:e>
                        <m:sub>
                          <m:r>
                            <a:rPr lang="es-SV" sz="2800" b="0" i="1" smtClean="0">
                              <a:latin typeface="Cambria Math"/>
                            </a:rPr>
                            <m:t>(</m:t>
                          </m:r>
                          <m:r>
                            <a:rPr lang="es-SV" sz="2800" b="0" i="1" smtClean="0">
                              <a:latin typeface="Cambria Math"/>
                            </a:rPr>
                            <m:t>𝑙</m:t>
                          </m:r>
                          <m:r>
                            <a:rPr lang="es-SV" sz="2800" b="0" i="1" smtClean="0">
                              <a:latin typeface="Cambria Math"/>
                            </a:rPr>
                            <m:t>)</m:t>
                          </m:r>
                        </m:sub>
                      </m:sSub>
                      <m:r>
                        <a:rPr lang="es-SV" sz="2800" b="0" i="1" smtClean="0">
                          <a:latin typeface="Cambria Math"/>
                        </a:rPr>
                        <m:t>= </m:t>
                      </m:r>
                      <m:sSub>
                        <m:sSubPr>
                          <m:ctrlPr>
                            <a:rPr lang="es-SV" sz="2800" b="0" i="1" smtClean="0">
                              <a:latin typeface="Cambria Math" panose="02040503050406030204" pitchFamily="18" charset="0"/>
                            </a:rPr>
                          </m:ctrlPr>
                        </m:sSubPr>
                        <m:e>
                          <m:r>
                            <a:rPr lang="es-SV" sz="2800" b="0" i="1" smtClean="0">
                              <a:latin typeface="Cambria Math"/>
                            </a:rPr>
                            <m:t>µ</m:t>
                          </m:r>
                          <m:r>
                            <a:rPr lang="es-SV" sz="2800" b="0" i="1" baseline="-25000" smtClean="0">
                              <a:latin typeface="Cambria Math"/>
                            </a:rPr>
                            <m:t>2</m:t>
                          </m:r>
                          <m:r>
                            <a:rPr lang="es-SV" sz="2800" b="0" i="1" baseline="20000" smtClean="0">
                              <a:latin typeface="Cambria Math"/>
                            </a:rPr>
                            <m:t>∗</m:t>
                          </m:r>
                        </m:e>
                        <m:sub>
                          <m:r>
                            <a:rPr lang="es-SV" sz="2800" b="0" i="1" smtClean="0">
                              <a:latin typeface="Cambria Math"/>
                            </a:rPr>
                            <m:t>(</m:t>
                          </m:r>
                          <m:r>
                            <a:rPr lang="es-SV" sz="2800" b="0" i="1" smtClean="0">
                              <a:latin typeface="Cambria Math"/>
                            </a:rPr>
                            <m:t>𝑙</m:t>
                          </m:r>
                          <m:r>
                            <a:rPr lang="es-SV" sz="2800" b="0" i="1" smtClean="0">
                              <a:latin typeface="Cambria Math"/>
                            </a:rPr>
                            <m:t>)</m:t>
                          </m:r>
                        </m:sub>
                      </m:sSub>
                      <m:r>
                        <a:rPr lang="es-SV" sz="2800" b="0" i="1" smtClean="0">
                          <a:latin typeface="Cambria Math"/>
                        </a:rPr>
                        <m:t>+</m:t>
                      </m:r>
                      <m:r>
                        <a:rPr lang="es-SV" sz="2800" b="0" i="1" smtClean="0">
                          <a:latin typeface="Cambria Math"/>
                        </a:rPr>
                        <m:t>𝑅𝑇</m:t>
                      </m:r>
                      <m:r>
                        <a:rPr lang="es-SV" sz="2800" b="0" i="1" smtClean="0">
                          <a:latin typeface="Cambria Math"/>
                        </a:rPr>
                        <m:t> </m:t>
                      </m:r>
                      <m:r>
                        <a:rPr lang="es-SV" sz="2800" b="0" i="1" smtClean="0">
                          <a:latin typeface="Cambria Math"/>
                        </a:rPr>
                        <m:t>𝐼𝑛</m:t>
                      </m:r>
                      <m:f>
                        <m:fPr>
                          <m:ctrlPr>
                            <a:rPr lang="es-SV" sz="2800" b="0" i="1" smtClean="0">
                              <a:latin typeface="Cambria Math" panose="02040503050406030204" pitchFamily="18" charset="0"/>
                            </a:rPr>
                          </m:ctrlPr>
                        </m:fPr>
                        <m:num>
                          <m:r>
                            <a:rPr lang="es-SV" sz="2800" b="0" i="1" smtClean="0">
                              <a:latin typeface="Cambria Math"/>
                            </a:rPr>
                            <m:t>𝐾</m:t>
                          </m:r>
                        </m:num>
                        <m:den>
                          <m:sSub>
                            <m:sSubPr>
                              <m:ctrlPr>
                                <a:rPr lang="es-SV" sz="2800" b="0" i="1" smtClean="0">
                                  <a:latin typeface="Cambria Math" panose="02040503050406030204" pitchFamily="18" charset="0"/>
                                </a:rPr>
                              </m:ctrlPr>
                            </m:sSubPr>
                            <m:e>
                              <m:r>
                                <a:rPr lang="es-SV" sz="2800" b="0" i="1" smtClean="0">
                                  <a:latin typeface="Cambria Math"/>
                                </a:rPr>
                                <m:t>𝑃</m:t>
                              </m:r>
                              <m:r>
                                <a:rPr lang="es-SV" sz="2800" b="0" i="1" baseline="20000" smtClean="0">
                                  <a:latin typeface="Cambria Math"/>
                                </a:rPr>
                                <m:t>∗</m:t>
                              </m:r>
                            </m:e>
                            <m:sub>
                              <m:r>
                                <a:rPr lang="es-SV" sz="2800" b="0" i="1" smtClean="0">
                                  <a:latin typeface="Cambria Math"/>
                                </a:rPr>
                                <m:t>2</m:t>
                              </m:r>
                            </m:sub>
                          </m:sSub>
                        </m:den>
                      </m:f>
                      <m:r>
                        <a:rPr lang="es-SV" sz="2800" b="0" i="1" smtClean="0">
                          <a:latin typeface="Cambria Math"/>
                        </a:rPr>
                        <m:t>+</m:t>
                      </m:r>
                      <m:r>
                        <a:rPr lang="es-SV" sz="2800" b="0" i="1" smtClean="0">
                          <a:latin typeface="Cambria Math"/>
                        </a:rPr>
                        <m:t>𝑅𝑇</m:t>
                      </m:r>
                      <m:r>
                        <a:rPr lang="es-SV" sz="2800" b="0" i="1" smtClean="0">
                          <a:latin typeface="Cambria Math"/>
                        </a:rPr>
                        <m:t> </m:t>
                      </m:r>
                      <m:r>
                        <a:rPr lang="es-SV" sz="2800" b="0" i="1" smtClean="0">
                          <a:latin typeface="Cambria Math"/>
                        </a:rPr>
                        <m:t>𝐼𝑛</m:t>
                      </m:r>
                      <m:sSub>
                        <m:sSubPr>
                          <m:ctrlPr>
                            <a:rPr lang="es-SV" sz="2800" b="0" i="1" smtClean="0">
                              <a:latin typeface="Cambria Math" panose="02040503050406030204" pitchFamily="18" charset="0"/>
                            </a:rPr>
                          </m:ctrlPr>
                        </m:sSubPr>
                        <m:e>
                          <m:r>
                            <a:rPr lang="es-SV" sz="2800" b="0" i="1" smtClean="0">
                              <a:latin typeface="Cambria Math"/>
                            </a:rPr>
                            <m:t>𝑋</m:t>
                          </m:r>
                        </m:e>
                        <m:sub>
                          <m:r>
                            <a:rPr lang="es-SV" sz="2800" b="0" i="1" smtClean="0">
                              <a:latin typeface="Cambria Math"/>
                            </a:rPr>
                            <m:t>2</m:t>
                          </m:r>
                        </m:sub>
                      </m:sSub>
                    </m:oMath>
                  </m:oMathPara>
                </a14:m>
                <a:endParaRPr lang="en-US" sz="2800" dirty="0">
                  <a:latin typeface="Constantia" panose="02030602050306030303" pitchFamily="18" charset="0"/>
                </a:endParaRPr>
              </a:p>
            </p:txBody>
          </p:sp>
        </mc:Choice>
        <mc:Fallback xmlns="">
          <p:sp>
            <p:nvSpPr>
              <p:cNvPr id="8" name="7 CuadroTexto"/>
              <p:cNvSpPr txBox="1">
                <a:spLocks noRot="1" noChangeAspect="1" noMove="1" noResize="1" noEditPoints="1" noAdjustHandles="1" noChangeArrowheads="1" noChangeShapeType="1" noTextEdit="1"/>
              </p:cNvSpPr>
              <p:nvPr/>
            </p:nvSpPr>
            <p:spPr>
              <a:xfrm>
                <a:off x="1835696" y="1962829"/>
                <a:ext cx="5908990" cy="969433"/>
              </a:xfrm>
              <a:prstGeom prst="rect">
                <a:avLst/>
              </a:prstGeom>
              <a:blipFill rotWithShape="1">
                <a:blip r:embed="rId2"/>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0" indent="0">
              <a:buNone/>
            </a:pPr>
            <a:r>
              <a:rPr lang="es-ES" dirty="0" smtClean="0"/>
              <a:t>Por lo común, las concentraciones se expresan en </a:t>
            </a:r>
            <a:r>
              <a:rPr lang="es-ES" dirty="0" err="1" smtClean="0"/>
              <a:t>molalidades</a:t>
            </a:r>
            <a:r>
              <a:rPr lang="es-ES" dirty="0" smtClean="0"/>
              <a:t>  (molaridades) en lugar de fracciones molares</a:t>
            </a:r>
          </a:p>
          <a:p>
            <a:pPr marL="0" indent="0">
              <a:buNone/>
            </a:pPr>
            <a:r>
              <a:rPr lang="es-ES" sz="2800" dirty="0" smtClean="0"/>
              <a:t>				    	     </a:t>
            </a:r>
            <a:r>
              <a:rPr lang="es-ES" sz="2800" dirty="0" smtClean="0">
                <a:solidFill>
                  <a:srgbClr val="FF0000"/>
                </a:solidFill>
              </a:rPr>
              <a:t>		</a:t>
            </a:r>
          </a:p>
          <a:p>
            <a:pPr marL="0" indent="0">
              <a:buNone/>
            </a:pPr>
            <a:endParaRPr lang="es-ES" sz="2800" dirty="0" smtClean="0">
              <a:solidFill>
                <a:srgbClr val="FF0000"/>
              </a:solidFill>
            </a:endParaRPr>
          </a:p>
          <a:p>
            <a:pPr marL="0" indent="0">
              <a:buNone/>
            </a:pPr>
            <a:endParaRPr lang="es-ES" sz="2800" dirty="0" smtClean="0">
              <a:solidFill>
                <a:srgbClr val="FF0000"/>
              </a:solidFill>
            </a:endParaRPr>
          </a:p>
          <a:p>
            <a:pPr marL="0" indent="0">
              <a:buNone/>
            </a:pPr>
            <a:endParaRPr lang="es-ES" sz="2800" dirty="0" smtClean="0"/>
          </a:p>
          <a:p>
            <a:pPr marL="0" indent="0">
              <a:buNone/>
            </a:pPr>
            <a:r>
              <a:rPr lang="es-ES" sz="2800" dirty="0" smtClean="0"/>
              <a:t>Donde:</a:t>
            </a:r>
          </a:p>
          <a:p>
            <a:pPr marL="0" indent="0">
              <a:buNone/>
            </a:pPr>
            <a:r>
              <a:rPr lang="es-ES" sz="2800" dirty="0" err="1" smtClean="0"/>
              <a:t>mº</a:t>
            </a:r>
            <a:r>
              <a:rPr lang="es-ES" sz="2800" dirty="0" smtClean="0"/>
              <a:t>=1 mol/Kg, por lo que la relación m</a:t>
            </a:r>
            <a:r>
              <a:rPr lang="es-ES" sz="2800" baseline="-25000" dirty="0" smtClean="0"/>
              <a:t>2</a:t>
            </a:r>
            <a:r>
              <a:rPr lang="es-ES" sz="2800" dirty="0" smtClean="0"/>
              <a:t>/</a:t>
            </a:r>
            <a:r>
              <a:rPr lang="es-ES" sz="2800" dirty="0" err="1" smtClean="0"/>
              <a:t>mº</a:t>
            </a:r>
            <a:r>
              <a:rPr lang="es-ES" sz="2800" dirty="0" smtClean="0"/>
              <a:t> es </a:t>
            </a:r>
            <a:r>
              <a:rPr lang="es-ES" sz="2800" dirty="0" err="1" smtClean="0"/>
              <a:t>adimensional</a:t>
            </a:r>
            <a:r>
              <a:rPr lang="es-ES" sz="2800" dirty="0" smtClean="0"/>
              <a:t>.</a:t>
            </a:r>
          </a:p>
          <a:p>
            <a:pPr marL="0" indent="0">
              <a:buNone/>
            </a:pPr>
            <a:endParaRPr lang="es-ES" sz="2800" dirty="0" smtClean="0"/>
          </a:p>
          <a:p>
            <a:pPr marL="0" indent="0">
              <a:buNone/>
            </a:pPr>
            <a:endParaRPr lang="es-ES" sz="2800" dirty="0" smtClean="0"/>
          </a:p>
          <a:p>
            <a:endParaRPr lang="es-ES" dirty="0"/>
          </a:p>
        </p:txBody>
      </p:sp>
      <p:sp>
        <p:nvSpPr>
          <p:cNvPr id="3" name="2 Título"/>
          <p:cNvSpPr>
            <a:spLocks noGrp="1"/>
          </p:cNvSpPr>
          <p:nvPr>
            <p:ph type="title"/>
          </p:nvPr>
        </p:nvSpPr>
        <p:spPr/>
        <p:txBody>
          <a:bodyPr/>
          <a:lstStyle/>
          <a:p>
            <a:r>
              <a:rPr lang="es-ES" dirty="0" smtClean="0"/>
              <a:t>SOLUCIONES REALES</a:t>
            </a:r>
            <a:endParaRPr lang="es-ES" dirty="0"/>
          </a:p>
        </p:txBody>
      </p:sp>
      <mc:AlternateContent xmlns:mc="http://schemas.openxmlformats.org/markup-compatibility/2006" xmlns:a14="http://schemas.microsoft.com/office/drawing/2010/main">
        <mc:Choice Requires="a14">
          <p:sp>
            <p:nvSpPr>
              <p:cNvPr id="4" name="3 CuadroTexto"/>
              <p:cNvSpPr txBox="1"/>
              <p:nvPr/>
            </p:nvSpPr>
            <p:spPr>
              <a:xfrm>
                <a:off x="2195736" y="2924944"/>
                <a:ext cx="3528337" cy="72487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rPr>
                            <m:t>µ</m:t>
                          </m:r>
                          <m:r>
                            <a:rPr lang="es-SV" sz="2400" b="0" i="1" baseline="-25000" smtClean="0">
                              <a:latin typeface="Cambria Math" panose="02040503050406030204" pitchFamily="18" charset="0"/>
                            </a:rPr>
                            <m:t>2</m:t>
                          </m:r>
                        </m:e>
                        <m:sub>
                          <m:r>
                            <a:rPr lang="es-SV" sz="2400" b="0" i="1" smtClean="0">
                              <a:latin typeface="Cambria Math" panose="02040503050406030204" pitchFamily="18" charset="0"/>
                            </a:rPr>
                            <m:t>(</m:t>
                          </m:r>
                          <m:r>
                            <a:rPr lang="es-SV" sz="2400" b="0" i="1" smtClean="0">
                              <a:latin typeface="Cambria Math" panose="02040503050406030204" pitchFamily="18" charset="0"/>
                            </a:rPr>
                            <m:t>𝑙</m:t>
                          </m:r>
                          <m:r>
                            <a:rPr lang="es-SV" sz="2400" b="0" i="1" smtClean="0">
                              <a:latin typeface="Cambria Math" panose="02040503050406030204" pitchFamily="18" charset="0"/>
                            </a:rPr>
                            <m:t>)</m:t>
                          </m:r>
                        </m:sub>
                      </m:sSub>
                      <m:r>
                        <a:rPr lang="es-SV" sz="2400" b="0" i="1" smtClean="0">
                          <a:latin typeface="Cambria Math" panose="02040503050406030204" pitchFamily="18" charset="0"/>
                        </a:rPr>
                        <m:t>= </m:t>
                      </m:r>
                      <m:sSub>
                        <m:sSubPr>
                          <m:ctrlPr>
                            <a:rPr lang="es-SV" sz="2400" b="0" i="1" smtClean="0">
                              <a:latin typeface="Cambria Math" panose="02040503050406030204" pitchFamily="18" charset="0"/>
                            </a:rPr>
                          </m:ctrlPr>
                        </m:sSubPr>
                        <m:e>
                          <m:r>
                            <a:rPr lang="es-SV" sz="2400" b="0" i="1" smtClean="0">
                              <a:latin typeface="Cambria Math" panose="02040503050406030204" pitchFamily="18" charset="0"/>
                            </a:rPr>
                            <m:t>µ</m:t>
                          </m:r>
                          <m:r>
                            <a:rPr lang="es-SV" sz="2400" b="0" i="1" baseline="-25000" smtClean="0">
                              <a:latin typeface="Cambria Math" panose="02040503050406030204" pitchFamily="18" charset="0"/>
                            </a:rPr>
                            <m:t>2</m:t>
                          </m:r>
                          <m:r>
                            <a:rPr lang="es-SV" sz="2400" b="0" i="1" baseline="20000" smtClean="0">
                              <a:latin typeface="Cambria Math" panose="02040503050406030204" pitchFamily="18" charset="0"/>
                            </a:rPr>
                            <m:t>°</m:t>
                          </m:r>
                        </m:e>
                        <m:sub>
                          <m:r>
                            <a:rPr lang="es-SV" sz="2400" b="0" i="1" smtClean="0">
                              <a:latin typeface="Cambria Math" panose="02040503050406030204" pitchFamily="18" charset="0"/>
                            </a:rPr>
                            <m:t>(</m:t>
                          </m:r>
                          <m:r>
                            <a:rPr lang="es-SV" sz="2400" b="0" i="1" smtClean="0">
                              <a:latin typeface="Cambria Math" panose="02040503050406030204" pitchFamily="18" charset="0"/>
                            </a:rPr>
                            <m:t>𝑙</m:t>
                          </m:r>
                          <m:r>
                            <a:rPr lang="es-SV" sz="2400" b="0" i="1" smtClean="0">
                              <a:latin typeface="Cambria Math" panose="02040503050406030204" pitchFamily="18" charset="0"/>
                            </a:rPr>
                            <m:t>)</m:t>
                          </m:r>
                        </m:sub>
                      </m:sSub>
                      <m:r>
                        <a:rPr lang="es-SV" sz="2400" b="0" i="1" smtClean="0">
                          <a:latin typeface="Cambria Math" panose="02040503050406030204" pitchFamily="18" charset="0"/>
                        </a:rPr>
                        <m:t>+</m:t>
                      </m:r>
                      <m:r>
                        <a:rPr lang="es-SV" sz="2400" b="0" i="1" smtClean="0">
                          <a:latin typeface="Cambria Math" panose="02040503050406030204" pitchFamily="18" charset="0"/>
                        </a:rPr>
                        <m:t>𝑅𝑇</m:t>
                      </m:r>
                      <m:r>
                        <a:rPr lang="es-SV" sz="2400" b="0" i="1" smtClean="0">
                          <a:latin typeface="Cambria Math" panose="02040503050406030204" pitchFamily="18" charset="0"/>
                        </a:rPr>
                        <m:t> </m:t>
                      </m:r>
                      <m:r>
                        <a:rPr lang="es-SV" sz="2400" b="0" i="1" smtClean="0">
                          <a:latin typeface="Cambria Math" panose="02040503050406030204" pitchFamily="18" charset="0"/>
                        </a:rPr>
                        <m:t>𝐼𝑛</m:t>
                      </m:r>
                      <m:f>
                        <m:fPr>
                          <m:ctrlPr>
                            <a:rPr lang="es-SV" sz="2400" b="0" i="1" smtClean="0">
                              <a:latin typeface="Cambria Math" panose="02040503050406030204" pitchFamily="18" charset="0"/>
                            </a:rPr>
                          </m:ctrlPr>
                        </m:fPr>
                        <m:num>
                          <m:sSub>
                            <m:sSubPr>
                              <m:ctrlPr>
                                <a:rPr lang="es-SV" sz="2400" b="0" i="1" smtClean="0">
                                  <a:latin typeface="Cambria Math" panose="02040503050406030204" pitchFamily="18" charset="0"/>
                                </a:rPr>
                              </m:ctrlPr>
                            </m:sSubPr>
                            <m:e>
                              <m:r>
                                <a:rPr lang="es-SV" sz="2400" b="0" i="1" smtClean="0">
                                  <a:latin typeface="Cambria Math" panose="02040503050406030204" pitchFamily="18" charset="0"/>
                                </a:rPr>
                                <m:t>𝑚</m:t>
                              </m:r>
                            </m:e>
                            <m:sub>
                              <m:r>
                                <a:rPr lang="es-SV" sz="2400" b="0" i="1" smtClean="0">
                                  <a:latin typeface="Cambria Math" panose="02040503050406030204" pitchFamily="18" charset="0"/>
                                </a:rPr>
                                <m:t>2</m:t>
                              </m:r>
                            </m:sub>
                          </m:sSub>
                        </m:num>
                        <m:den>
                          <m:r>
                            <a:rPr lang="es-SV" sz="2400" b="0" i="1" smtClean="0">
                              <a:latin typeface="Cambria Math" panose="02040503050406030204" pitchFamily="18" charset="0"/>
                            </a:rPr>
                            <m:t>𝑚</m:t>
                          </m:r>
                          <m:r>
                            <a:rPr lang="es-SV" sz="2400" b="0" i="1" smtClean="0">
                              <a:latin typeface="Cambria Math" panose="02040503050406030204" pitchFamily="18" charset="0"/>
                            </a:rPr>
                            <m:t>°</m:t>
                          </m:r>
                        </m:den>
                      </m:f>
                      <m:r>
                        <a:rPr lang="es-SV" sz="2400" b="0" i="1" smtClean="0">
                          <a:latin typeface="Cambria Math" panose="02040503050406030204" pitchFamily="18" charset="0"/>
                        </a:rPr>
                        <m:t> </m:t>
                      </m:r>
                    </m:oMath>
                  </m:oMathPara>
                </a14:m>
                <a:endParaRPr lang="en-US" sz="2400" dirty="0"/>
              </a:p>
            </p:txBody>
          </p:sp>
        </mc:Choice>
        <mc:Fallback xmlns="">
          <p:sp>
            <p:nvSpPr>
              <p:cNvPr id="4" name="3 CuadroTexto"/>
              <p:cNvSpPr txBox="1">
                <a:spLocks noRot="1" noChangeAspect="1" noMove="1" noResize="1" noEditPoints="1" noAdjustHandles="1" noChangeArrowheads="1" noChangeShapeType="1" noTextEdit="1"/>
              </p:cNvSpPr>
              <p:nvPr/>
            </p:nvSpPr>
            <p:spPr>
              <a:xfrm>
                <a:off x="2195736" y="2924944"/>
                <a:ext cx="3528337" cy="724878"/>
              </a:xfrm>
              <a:prstGeom prst="rect">
                <a:avLst/>
              </a:prstGeom>
              <a:blipFill rotWithShape="1">
                <a:blip r:embed="rId2"/>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85000" lnSpcReduction="20000"/>
          </a:bodyPr>
          <a:lstStyle/>
          <a:p>
            <a:pPr marL="0" indent="0">
              <a:buNone/>
            </a:pPr>
            <a:r>
              <a:rPr lang="es-ES" dirty="0" smtClean="0"/>
              <a:t>El estado estándar se define como un estado a </a:t>
            </a:r>
            <a:r>
              <a:rPr lang="es-ES" dirty="0" err="1" smtClean="0"/>
              <a:t>molalidad</a:t>
            </a:r>
            <a:r>
              <a:rPr lang="es-ES" dirty="0" smtClean="0"/>
              <a:t> unitaria, pero en el cual la solución se comporta  de manera ideal.</a:t>
            </a:r>
          </a:p>
          <a:p>
            <a:pPr>
              <a:buNone/>
            </a:pPr>
            <a:endParaRPr lang="es-ES" dirty="0" smtClean="0"/>
          </a:p>
          <a:p>
            <a:pPr>
              <a:buNone/>
            </a:pPr>
            <a:r>
              <a:rPr lang="es-ES" dirty="0" smtClean="0"/>
              <a:t>Para soluciones no ideales la ecuación</a:t>
            </a:r>
          </a:p>
          <a:p>
            <a:pPr>
              <a:buNone/>
            </a:pPr>
            <a:endParaRPr lang="es-ES" dirty="0" smtClean="0"/>
          </a:p>
          <a:p>
            <a:pPr>
              <a:buNone/>
            </a:pPr>
            <a:endParaRPr lang="es-ES" dirty="0"/>
          </a:p>
          <a:p>
            <a:pPr>
              <a:buNone/>
            </a:pPr>
            <a:endParaRPr lang="es-ES" dirty="0" smtClean="0"/>
          </a:p>
          <a:p>
            <a:pPr>
              <a:buNone/>
            </a:pPr>
            <a:r>
              <a:rPr lang="es-ES" dirty="0" smtClean="0"/>
              <a:t>se escribe así:</a:t>
            </a:r>
          </a:p>
          <a:p>
            <a:pPr>
              <a:buNone/>
            </a:pPr>
            <a:r>
              <a:rPr lang="es-ES" sz="2400" dirty="0" smtClean="0"/>
              <a:t>			</a:t>
            </a:r>
          </a:p>
          <a:p>
            <a:pPr>
              <a:buNone/>
            </a:pPr>
            <a:r>
              <a:rPr lang="es-ES" sz="2400" dirty="0" smtClean="0"/>
              <a:t>			</a:t>
            </a:r>
            <a:r>
              <a:rPr lang="es-ES" sz="2800" dirty="0" smtClean="0"/>
              <a:t>µ</a:t>
            </a:r>
            <a:r>
              <a:rPr lang="es-ES" sz="2800" baseline="-25000" dirty="0" smtClean="0"/>
              <a:t>2 (l) </a:t>
            </a:r>
            <a:r>
              <a:rPr lang="es-ES" sz="2800" dirty="0" smtClean="0"/>
              <a:t>= µ</a:t>
            </a:r>
            <a:r>
              <a:rPr lang="es-ES" sz="2800" baseline="-25000" dirty="0" smtClean="0"/>
              <a:t>2</a:t>
            </a:r>
            <a:r>
              <a:rPr lang="es-ES" sz="2800" dirty="0" smtClean="0"/>
              <a:t>º</a:t>
            </a:r>
            <a:r>
              <a:rPr lang="es-ES" sz="2800" baseline="-25000" dirty="0" smtClean="0"/>
              <a:t>(l)  </a:t>
            </a:r>
            <a:r>
              <a:rPr lang="es-ES" sz="2800" dirty="0" smtClean="0"/>
              <a:t>+ RT In a</a:t>
            </a:r>
            <a:r>
              <a:rPr lang="es-ES" sz="2800" baseline="-25000" dirty="0" smtClean="0"/>
              <a:t>2</a:t>
            </a:r>
            <a:r>
              <a:rPr lang="es-ES" sz="2800" dirty="0" smtClean="0"/>
              <a:t>       </a:t>
            </a:r>
            <a:r>
              <a:rPr lang="es-ES" sz="2400" dirty="0" smtClean="0"/>
              <a:t>	        	</a:t>
            </a:r>
          </a:p>
          <a:p>
            <a:pPr marL="0" indent="0">
              <a:buNone/>
            </a:pPr>
            <a:r>
              <a:rPr lang="es-ES" sz="2400" dirty="0" smtClean="0"/>
              <a:t>Donde:</a:t>
            </a:r>
          </a:p>
          <a:p>
            <a:pPr marL="0" indent="0">
              <a:buNone/>
            </a:pPr>
            <a:r>
              <a:rPr lang="es-ES" sz="2400" dirty="0" smtClean="0"/>
              <a:t>a</a:t>
            </a:r>
            <a:r>
              <a:rPr lang="es-ES" sz="2400" baseline="-25000" dirty="0" smtClean="0"/>
              <a:t>2 </a:t>
            </a:r>
            <a:r>
              <a:rPr lang="es-ES" sz="2400" dirty="0" smtClean="0"/>
              <a:t>= </a:t>
            </a:r>
            <a:r>
              <a:rPr lang="el-GR" sz="2400" dirty="0" smtClean="0"/>
              <a:t>γ</a:t>
            </a:r>
            <a:r>
              <a:rPr lang="es-ES" sz="2400" baseline="-25000" dirty="0" smtClean="0"/>
              <a:t>2 </a:t>
            </a:r>
            <a:r>
              <a:rPr lang="es-ES" sz="2400" dirty="0" smtClean="0"/>
              <a:t> (m</a:t>
            </a:r>
            <a:r>
              <a:rPr lang="es-ES" sz="2400" baseline="-25000" dirty="0" smtClean="0"/>
              <a:t>2</a:t>
            </a:r>
            <a:r>
              <a:rPr lang="es-ES" sz="2400" dirty="0" smtClean="0"/>
              <a:t>/</a:t>
            </a:r>
            <a:r>
              <a:rPr lang="es-ES" sz="2400" dirty="0" err="1" smtClean="0"/>
              <a:t>mº</a:t>
            </a:r>
            <a:r>
              <a:rPr lang="es-ES" sz="2400" dirty="0" smtClean="0"/>
              <a:t>)</a:t>
            </a:r>
          </a:p>
          <a:p>
            <a:pPr marL="0" indent="0">
              <a:buNone/>
            </a:pPr>
            <a:r>
              <a:rPr lang="es-ES" sz="2400" dirty="0" smtClean="0"/>
              <a:t>En el caso límite de m</a:t>
            </a:r>
            <a:r>
              <a:rPr lang="es-ES" sz="2400" baseline="-25000" dirty="0" smtClean="0"/>
              <a:t>2</a:t>
            </a:r>
            <a:r>
              <a:rPr lang="es-ES" sz="2400" dirty="0" smtClean="0"/>
              <a:t>      0, se tiene que a</a:t>
            </a:r>
            <a:r>
              <a:rPr lang="es-ES" sz="2400" baseline="-25000" dirty="0" smtClean="0"/>
              <a:t>2 </a:t>
            </a:r>
            <a:r>
              <a:rPr lang="es-ES" sz="2400" dirty="0" smtClean="0"/>
              <a:t>    m</a:t>
            </a:r>
            <a:r>
              <a:rPr lang="es-ES" sz="2400" baseline="-25000" dirty="0" smtClean="0"/>
              <a:t>2 </a:t>
            </a:r>
            <a:r>
              <a:rPr lang="es-ES" sz="2400" dirty="0" smtClean="0"/>
              <a:t>/</a:t>
            </a:r>
            <a:r>
              <a:rPr lang="es-ES" sz="2400" dirty="0" err="1" smtClean="0"/>
              <a:t>mº</a:t>
            </a:r>
            <a:r>
              <a:rPr lang="es-ES" sz="2400" dirty="0" smtClean="0"/>
              <a:t>, o </a:t>
            </a:r>
            <a:r>
              <a:rPr lang="el-GR" sz="2400" dirty="0" smtClean="0"/>
              <a:t>γ</a:t>
            </a:r>
            <a:r>
              <a:rPr lang="es-ES" sz="2400" baseline="-25000" dirty="0" smtClean="0"/>
              <a:t>2 </a:t>
            </a:r>
            <a:r>
              <a:rPr lang="es-ES" sz="2400" dirty="0" smtClean="0"/>
              <a:t>     1</a:t>
            </a:r>
          </a:p>
          <a:p>
            <a:pPr>
              <a:buNone/>
            </a:pPr>
            <a:endParaRPr lang="es-ES" dirty="0"/>
          </a:p>
        </p:txBody>
      </p:sp>
      <p:sp>
        <p:nvSpPr>
          <p:cNvPr id="3" name="2 Título"/>
          <p:cNvSpPr>
            <a:spLocks noGrp="1"/>
          </p:cNvSpPr>
          <p:nvPr>
            <p:ph type="title"/>
          </p:nvPr>
        </p:nvSpPr>
        <p:spPr/>
        <p:txBody>
          <a:bodyPr/>
          <a:lstStyle/>
          <a:p>
            <a:r>
              <a:rPr lang="es-ES" dirty="0" smtClean="0"/>
              <a:t>SOLUCIONES REALES</a:t>
            </a:r>
            <a:endParaRPr lang="es-ES" dirty="0"/>
          </a:p>
        </p:txBody>
      </p:sp>
      <p:cxnSp>
        <p:nvCxnSpPr>
          <p:cNvPr id="5" name="4 Conector recto de flecha"/>
          <p:cNvCxnSpPr/>
          <p:nvPr/>
        </p:nvCxnSpPr>
        <p:spPr>
          <a:xfrm>
            <a:off x="2987824" y="5816202"/>
            <a:ext cx="28803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5 Conector recto de flecha"/>
          <p:cNvCxnSpPr/>
          <p:nvPr/>
        </p:nvCxnSpPr>
        <p:spPr>
          <a:xfrm>
            <a:off x="5148064" y="5756069"/>
            <a:ext cx="28803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6732240" y="5779638"/>
            <a:ext cx="28803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7 CuadroTexto"/>
              <p:cNvSpPr txBox="1"/>
              <p:nvPr/>
            </p:nvSpPr>
            <p:spPr>
              <a:xfrm>
                <a:off x="2213194" y="2852936"/>
                <a:ext cx="3576556" cy="72487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rPr>
                            <m:t>µ</m:t>
                          </m:r>
                          <m:r>
                            <a:rPr lang="es-SV" sz="2400" b="0" i="1" baseline="-25000" smtClean="0">
                              <a:latin typeface="Cambria Math" panose="02040503050406030204" pitchFamily="18" charset="0"/>
                            </a:rPr>
                            <m:t>2</m:t>
                          </m:r>
                        </m:e>
                        <m:sub>
                          <m:r>
                            <a:rPr lang="es-SV" sz="2400" b="0" i="1" smtClean="0">
                              <a:latin typeface="Cambria Math" panose="02040503050406030204" pitchFamily="18" charset="0"/>
                            </a:rPr>
                            <m:t>(</m:t>
                          </m:r>
                          <m:r>
                            <a:rPr lang="es-SV" sz="2400" b="0" i="1" smtClean="0">
                              <a:latin typeface="Cambria Math" panose="02040503050406030204" pitchFamily="18" charset="0"/>
                            </a:rPr>
                            <m:t>𝑙</m:t>
                          </m:r>
                          <m:r>
                            <a:rPr lang="es-SV" sz="2400" b="0" i="1" smtClean="0">
                              <a:latin typeface="Cambria Math" panose="02040503050406030204" pitchFamily="18" charset="0"/>
                            </a:rPr>
                            <m:t>)</m:t>
                          </m:r>
                        </m:sub>
                      </m:sSub>
                      <m:r>
                        <a:rPr lang="es-SV" sz="2400" b="0" i="1" smtClean="0">
                          <a:latin typeface="Cambria Math" panose="02040503050406030204" pitchFamily="18" charset="0"/>
                        </a:rPr>
                        <m:t>= </m:t>
                      </m:r>
                      <m:sSub>
                        <m:sSubPr>
                          <m:ctrlPr>
                            <a:rPr lang="es-SV" sz="2400" b="0" i="1" smtClean="0">
                              <a:latin typeface="Cambria Math" panose="02040503050406030204" pitchFamily="18" charset="0"/>
                            </a:rPr>
                          </m:ctrlPr>
                        </m:sSubPr>
                        <m:e>
                          <m:r>
                            <a:rPr lang="es-SV" sz="2400" b="0" i="1" smtClean="0">
                              <a:latin typeface="Cambria Math" panose="02040503050406030204" pitchFamily="18" charset="0"/>
                            </a:rPr>
                            <m:t>µ</m:t>
                          </m:r>
                          <m:r>
                            <a:rPr lang="es-SV" sz="2400" b="0" i="1" baseline="-25000" smtClean="0">
                              <a:latin typeface="Cambria Math" panose="02040503050406030204" pitchFamily="18" charset="0"/>
                            </a:rPr>
                            <m:t>2</m:t>
                          </m:r>
                          <m:r>
                            <a:rPr lang="es-SV" sz="2400" b="0" i="1" baseline="20000" smtClean="0">
                              <a:latin typeface="Cambria Math" panose="02040503050406030204" pitchFamily="18" charset="0"/>
                            </a:rPr>
                            <m:t>°</m:t>
                          </m:r>
                        </m:e>
                        <m:sub>
                          <m:r>
                            <a:rPr lang="es-SV" sz="2400" b="0" i="1" smtClean="0">
                              <a:latin typeface="Cambria Math" panose="02040503050406030204" pitchFamily="18" charset="0"/>
                            </a:rPr>
                            <m:t>(</m:t>
                          </m:r>
                          <m:r>
                            <a:rPr lang="es-SV" sz="2400" b="0" i="1" smtClean="0">
                              <a:latin typeface="Cambria Math" panose="02040503050406030204" pitchFamily="18" charset="0"/>
                            </a:rPr>
                            <m:t>𝑙</m:t>
                          </m:r>
                          <m:r>
                            <a:rPr lang="es-SV" sz="2400" b="0" i="1" smtClean="0">
                              <a:latin typeface="Cambria Math" panose="02040503050406030204" pitchFamily="18" charset="0"/>
                            </a:rPr>
                            <m:t>)</m:t>
                          </m:r>
                        </m:sub>
                      </m:sSub>
                      <m:r>
                        <a:rPr lang="es-SV" sz="2400" b="0" i="1" smtClean="0">
                          <a:latin typeface="Cambria Math" panose="02040503050406030204" pitchFamily="18" charset="0"/>
                        </a:rPr>
                        <m:t>+</m:t>
                      </m:r>
                      <m:r>
                        <a:rPr lang="es-SV" sz="2400" b="0" i="1" smtClean="0">
                          <a:latin typeface="Cambria Math" panose="02040503050406030204" pitchFamily="18" charset="0"/>
                        </a:rPr>
                        <m:t>𝑅𝑇</m:t>
                      </m:r>
                      <m:r>
                        <a:rPr lang="es-SV" sz="2400" b="0" i="1" smtClean="0">
                          <a:latin typeface="Cambria Math" panose="02040503050406030204" pitchFamily="18" charset="0"/>
                        </a:rPr>
                        <m:t> </m:t>
                      </m:r>
                      <m:r>
                        <a:rPr lang="es-SV" sz="2400" b="0" i="1" smtClean="0">
                          <a:latin typeface="Cambria Math" panose="02040503050406030204" pitchFamily="18" charset="0"/>
                        </a:rPr>
                        <m:t>𝐼𝑛</m:t>
                      </m:r>
                      <m:f>
                        <m:fPr>
                          <m:ctrlPr>
                            <a:rPr lang="es-SV" sz="2400" b="0" i="1" smtClean="0">
                              <a:latin typeface="Cambria Math" panose="02040503050406030204" pitchFamily="18" charset="0"/>
                            </a:rPr>
                          </m:ctrlPr>
                        </m:fPr>
                        <m:num>
                          <m:sSub>
                            <m:sSubPr>
                              <m:ctrlPr>
                                <a:rPr lang="es-SV" sz="2400" b="0" i="1" smtClean="0">
                                  <a:latin typeface="Cambria Math" panose="02040503050406030204" pitchFamily="18" charset="0"/>
                                </a:rPr>
                              </m:ctrlPr>
                            </m:sSubPr>
                            <m:e>
                              <m:r>
                                <a:rPr lang="es-SV" sz="2400" b="0" i="1" smtClean="0">
                                  <a:latin typeface="Cambria Math" panose="02040503050406030204" pitchFamily="18" charset="0"/>
                                </a:rPr>
                                <m:t>𝑚</m:t>
                              </m:r>
                            </m:e>
                            <m:sub>
                              <m:r>
                                <a:rPr lang="es-SV" sz="2400" b="0" i="1" smtClean="0">
                                  <a:latin typeface="Cambria Math" panose="02040503050406030204" pitchFamily="18" charset="0"/>
                                </a:rPr>
                                <m:t>2</m:t>
                              </m:r>
                            </m:sub>
                          </m:sSub>
                        </m:num>
                        <m:den>
                          <m:r>
                            <a:rPr lang="es-SV" sz="2400" b="0" i="1" smtClean="0">
                              <a:latin typeface="Cambria Math" panose="02040503050406030204" pitchFamily="18" charset="0"/>
                            </a:rPr>
                            <m:t>𝑚</m:t>
                          </m:r>
                          <m:r>
                            <a:rPr lang="es-SV" sz="2400" b="0" i="1" smtClean="0">
                              <a:latin typeface="Cambria Math" panose="02040503050406030204" pitchFamily="18" charset="0"/>
                            </a:rPr>
                            <m:t>°</m:t>
                          </m:r>
                        </m:den>
                      </m:f>
                      <m:r>
                        <a:rPr lang="es-SV" sz="2400" b="0" i="1" smtClean="0">
                          <a:latin typeface="Cambria Math"/>
                        </a:rPr>
                        <m:t> </m:t>
                      </m:r>
                    </m:oMath>
                  </m:oMathPara>
                </a14:m>
                <a:endParaRPr lang="en-US" sz="2400" dirty="0"/>
              </a:p>
            </p:txBody>
          </p:sp>
        </mc:Choice>
        <mc:Fallback xmlns="">
          <p:sp>
            <p:nvSpPr>
              <p:cNvPr id="8" name="7 CuadroTexto"/>
              <p:cNvSpPr txBox="1">
                <a:spLocks noRot="1" noChangeAspect="1" noMove="1" noResize="1" noEditPoints="1" noAdjustHandles="1" noChangeArrowheads="1" noChangeShapeType="1" noTextEdit="1"/>
              </p:cNvSpPr>
              <p:nvPr/>
            </p:nvSpPr>
            <p:spPr>
              <a:xfrm>
                <a:off x="2213194" y="2852936"/>
                <a:ext cx="3576556" cy="724878"/>
              </a:xfrm>
              <a:prstGeom prst="rect">
                <a:avLst/>
              </a:prstGeom>
              <a:blipFill rotWithShape="1">
                <a:blip r:embed="rId2"/>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509120"/>
            <a:ext cx="8229600" cy="1586880"/>
          </a:xfrm>
        </p:spPr>
        <p:txBody>
          <a:bodyPr>
            <a:normAutofit fontScale="85000" lnSpcReduction="10000"/>
          </a:bodyPr>
          <a:lstStyle/>
          <a:p>
            <a:pPr marL="514350" indent="-514350">
              <a:buAutoNum type="alphaLcParenR"/>
            </a:pPr>
            <a:r>
              <a:rPr lang="es-ES" sz="2800" dirty="0" smtClean="0"/>
              <a:t>Gráfica del potencial químico de un soluto contra el logaritmo de la </a:t>
            </a:r>
            <a:r>
              <a:rPr lang="es-ES" sz="2800" dirty="0" err="1" smtClean="0"/>
              <a:t>molalidad</a:t>
            </a:r>
            <a:r>
              <a:rPr lang="es-ES" sz="2800" dirty="0" smtClean="0"/>
              <a:t> de una solución no ideal.</a:t>
            </a:r>
          </a:p>
          <a:p>
            <a:pPr marL="514350" indent="-514350">
              <a:buAutoNum type="alphaLcParenR"/>
            </a:pPr>
            <a:r>
              <a:rPr lang="es-ES" sz="2800" dirty="0" smtClean="0"/>
              <a:t>Actividad de un soluto en función de la </a:t>
            </a:r>
            <a:r>
              <a:rPr lang="es-ES" sz="2800" dirty="0" err="1" smtClean="0"/>
              <a:t>molalidad</a:t>
            </a:r>
            <a:r>
              <a:rPr lang="es-ES" sz="2800" dirty="0" smtClean="0"/>
              <a:t> de una solución no ideal. el estado estándar se da en m</a:t>
            </a:r>
            <a:r>
              <a:rPr lang="es-ES" sz="2800" baseline="-25000" dirty="0" smtClean="0"/>
              <a:t>2</a:t>
            </a:r>
            <a:r>
              <a:rPr lang="es-ES" sz="2800" dirty="0" smtClean="0"/>
              <a:t>/</a:t>
            </a:r>
            <a:r>
              <a:rPr lang="es-ES" sz="2800" dirty="0" err="1" smtClean="0"/>
              <a:t>mº</a:t>
            </a:r>
            <a:r>
              <a:rPr lang="es-ES" sz="2800" dirty="0" smtClean="0"/>
              <a:t>=1</a:t>
            </a:r>
            <a:endParaRPr lang="es-ES" dirty="0"/>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8136904" cy="3960440"/>
          </a:xfrm>
          <a:prstGeom prst="rect">
            <a:avLst/>
          </a:prstGeom>
          <a:noFill/>
          <a:ln w="38100">
            <a:solidFill>
              <a:schemeClr val="tx2">
                <a:lumMod val="2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3779912" y="4365104"/>
            <a:ext cx="1440160" cy="169277"/>
          </a:xfrm>
          <a:prstGeom prst="rect">
            <a:avLst/>
          </a:prstGeom>
          <a:noFill/>
        </p:spPr>
        <p:txBody>
          <a:bodyPr wrap="square" rtlCol="0">
            <a:spAutoFit/>
          </a:bodyPr>
          <a:lstStyle/>
          <a:p>
            <a:pPr algn="ctr"/>
            <a:r>
              <a:rPr lang="es-SV" sz="500" dirty="0" smtClean="0"/>
              <a:t>Fuente: Chang, 2008</a:t>
            </a:r>
            <a:endParaRPr lang="en-US" sz="5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buNone/>
            </a:pPr>
            <a:r>
              <a:rPr lang="es-ES" dirty="0" err="1" smtClean="0"/>
              <a:t>Castellan</a:t>
            </a:r>
            <a:r>
              <a:rPr lang="es-ES" dirty="0" smtClean="0"/>
              <a:t> G. (1998) Fisicoquímica. Pearson. México.</a:t>
            </a:r>
          </a:p>
          <a:p>
            <a:pPr>
              <a:buNone/>
            </a:pPr>
            <a:endParaRPr lang="es-ES" dirty="0"/>
          </a:p>
          <a:p>
            <a:pPr>
              <a:buNone/>
            </a:pPr>
            <a:r>
              <a:rPr lang="es-ES" dirty="0" smtClean="0"/>
              <a:t>Chang, R. (2008) Fisicoquímica. </a:t>
            </a:r>
            <a:r>
              <a:rPr lang="es-ES" dirty="0"/>
              <a:t>McGraw Hill. México.</a:t>
            </a:r>
          </a:p>
          <a:p>
            <a:pPr>
              <a:buNone/>
            </a:pPr>
            <a:endParaRPr lang="es-ES" dirty="0"/>
          </a:p>
          <a:p>
            <a:pPr>
              <a:buNone/>
            </a:pPr>
            <a:r>
              <a:rPr lang="es-ES" dirty="0"/>
              <a:t>Chang, R. (</a:t>
            </a:r>
            <a:r>
              <a:rPr lang="es-ES" dirty="0" smtClean="0"/>
              <a:t>2010) Química</a:t>
            </a:r>
            <a:r>
              <a:rPr lang="es-ES" dirty="0"/>
              <a:t>. McGraw Hill. México</a:t>
            </a:r>
            <a:r>
              <a:rPr lang="es-ES" dirty="0" smtClean="0"/>
              <a:t>.</a:t>
            </a:r>
          </a:p>
          <a:p>
            <a:pPr>
              <a:buNone/>
            </a:pPr>
            <a:endParaRPr lang="es-ES" dirty="0"/>
          </a:p>
          <a:p>
            <a:pPr>
              <a:buNone/>
            </a:pPr>
            <a:r>
              <a:rPr lang="es-ES" dirty="0" err="1" smtClean="0"/>
              <a:t>Maron</a:t>
            </a:r>
            <a:r>
              <a:rPr lang="es-ES" dirty="0" smtClean="0"/>
              <a:t>, S. &amp;  </a:t>
            </a:r>
            <a:r>
              <a:rPr lang="es-ES" dirty="0" err="1" smtClean="0"/>
              <a:t>Prutton</a:t>
            </a:r>
            <a:r>
              <a:rPr lang="es-ES" dirty="0" smtClean="0"/>
              <a:t>, C. (2004) Fundamentos de Fisicoquímica. </a:t>
            </a:r>
            <a:r>
              <a:rPr lang="es-ES" dirty="0" err="1" smtClean="0"/>
              <a:t>Limusa</a:t>
            </a:r>
            <a:r>
              <a:rPr lang="es-ES" dirty="0" smtClean="0"/>
              <a:t>. México.</a:t>
            </a:r>
          </a:p>
          <a:p>
            <a:pPr>
              <a:buNone/>
            </a:pPr>
            <a:endParaRPr lang="es-ES" dirty="0"/>
          </a:p>
          <a:p>
            <a:pPr>
              <a:buNone/>
            </a:pPr>
            <a:endParaRPr lang="es-ES" dirty="0" smtClean="0"/>
          </a:p>
          <a:p>
            <a:pPr>
              <a:buNone/>
            </a:pPr>
            <a:endParaRPr lang="es-ES" dirty="0"/>
          </a:p>
          <a:p>
            <a:pPr>
              <a:buNone/>
            </a:pPr>
            <a:endParaRPr lang="es-ES" dirty="0"/>
          </a:p>
        </p:txBody>
      </p:sp>
      <p:sp>
        <p:nvSpPr>
          <p:cNvPr id="3" name="2 Título"/>
          <p:cNvSpPr>
            <a:spLocks noGrp="1"/>
          </p:cNvSpPr>
          <p:nvPr>
            <p:ph type="title"/>
          </p:nvPr>
        </p:nvSpPr>
        <p:spPr/>
        <p:txBody>
          <a:bodyPr/>
          <a:lstStyle/>
          <a:p>
            <a:r>
              <a:rPr lang="es-ES" dirty="0" smtClean="0"/>
              <a:t>BIBLIOGRAFÍA</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buNone/>
            </a:pPr>
            <a:r>
              <a:rPr lang="es-ES" sz="2400" dirty="0" smtClean="0"/>
              <a:t>	</a:t>
            </a:r>
            <a:r>
              <a:rPr lang="es-ES" sz="2400" b="1" dirty="0" smtClean="0">
                <a:effectLst>
                  <a:outerShdw blurRad="38100" dist="38100" dir="2700000" algn="tl">
                    <a:srgbClr val="000000">
                      <a:alpha val="43137"/>
                    </a:srgbClr>
                  </a:outerShdw>
                </a:effectLst>
              </a:rPr>
              <a:t>Porcentaje en peso</a:t>
            </a:r>
          </a:p>
          <a:p>
            <a:pPr>
              <a:buNone/>
            </a:pPr>
            <a:endParaRPr lang="es-ES" sz="2000" dirty="0" smtClean="0"/>
          </a:p>
          <a:p>
            <a:pPr>
              <a:buNone/>
            </a:pPr>
            <a:r>
              <a:rPr lang="es-ES" sz="2000" dirty="0" smtClean="0"/>
              <a:t>				</a:t>
            </a:r>
          </a:p>
          <a:p>
            <a:pPr>
              <a:buNone/>
            </a:pPr>
            <a:r>
              <a:rPr lang="es-ES" sz="2000" dirty="0" smtClean="0"/>
              <a:t>			           </a:t>
            </a:r>
          </a:p>
          <a:p>
            <a:pPr>
              <a:buNone/>
            </a:pPr>
            <a:r>
              <a:rPr lang="es-ES" sz="2000" dirty="0" smtClean="0"/>
              <a:t>				</a:t>
            </a:r>
          </a:p>
        </p:txBody>
      </p:sp>
      <p:sp>
        <p:nvSpPr>
          <p:cNvPr id="3" name="2 Título"/>
          <p:cNvSpPr>
            <a:spLocks noGrp="1"/>
          </p:cNvSpPr>
          <p:nvPr>
            <p:ph type="title"/>
          </p:nvPr>
        </p:nvSpPr>
        <p:spPr/>
        <p:txBody>
          <a:bodyPr/>
          <a:lstStyle/>
          <a:p>
            <a:r>
              <a:rPr lang="es-ES" dirty="0" smtClean="0"/>
              <a:t>UNIDADES DE CONCENTRACIÓN</a:t>
            </a:r>
            <a:endParaRPr lang="es-E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4181506"/>
            <a:ext cx="1661914" cy="21915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4" name="3 CuadroTexto"/>
              <p:cNvSpPr txBox="1"/>
              <p:nvPr/>
            </p:nvSpPr>
            <p:spPr>
              <a:xfrm>
                <a:off x="755576" y="2552531"/>
                <a:ext cx="7683001" cy="72853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SV" sz="2000" b="0" i="1" smtClean="0">
                          <a:latin typeface="Cambria Math" panose="02040503050406030204" pitchFamily="18" charset="0"/>
                        </a:rPr>
                        <m:t>𝑃𝑜𝑟𝑐𝑒𝑛𝑡𝑎𝑗𝑒</m:t>
                      </m:r>
                      <m:r>
                        <a:rPr lang="es-SV" sz="2000" b="0" i="1" smtClean="0">
                          <a:latin typeface="Cambria Math" panose="02040503050406030204" pitchFamily="18" charset="0"/>
                        </a:rPr>
                        <m:t> </m:t>
                      </m:r>
                      <m:r>
                        <a:rPr lang="es-SV" sz="2000" b="0" i="1" smtClean="0">
                          <a:latin typeface="Cambria Math" panose="02040503050406030204" pitchFamily="18" charset="0"/>
                        </a:rPr>
                        <m:t>𝑒𝑛</m:t>
                      </m:r>
                      <m:r>
                        <a:rPr lang="es-SV" sz="2000" b="0" i="1" smtClean="0">
                          <a:latin typeface="Cambria Math" panose="02040503050406030204" pitchFamily="18" charset="0"/>
                        </a:rPr>
                        <m:t> </m:t>
                      </m:r>
                      <m:r>
                        <a:rPr lang="es-SV" sz="2000" b="0" i="1" smtClean="0">
                          <a:latin typeface="Cambria Math" panose="02040503050406030204" pitchFamily="18" charset="0"/>
                        </a:rPr>
                        <m:t>𝑝𝑒𝑠𝑜</m:t>
                      </m:r>
                      <m:r>
                        <a:rPr lang="es-SV" sz="2000" b="0" i="1" smtClean="0">
                          <a:latin typeface="Cambria Math" panose="02040503050406030204" pitchFamily="18" charset="0"/>
                        </a:rPr>
                        <m:t>=</m:t>
                      </m:r>
                      <m:f>
                        <m:fPr>
                          <m:ctrlPr>
                            <a:rPr lang="en-US" sz="2000" i="1" smtClean="0">
                              <a:latin typeface="Cambria Math" panose="02040503050406030204" pitchFamily="18" charset="0"/>
                            </a:rPr>
                          </m:ctrlPr>
                        </m:fPr>
                        <m:num>
                          <m:r>
                            <a:rPr lang="es-SV" sz="2000" b="0" i="1" smtClean="0">
                              <a:latin typeface="Cambria Math" panose="02040503050406030204" pitchFamily="18" charset="0"/>
                            </a:rPr>
                            <m:t>𝑝𝑒𝑠𝑜</m:t>
                          </m:r>
                          <m:r>
                            <a:rPr lang="es-SV" sz="2000" b="0" i="1" smtClean="0">
                              <a:latin typeface="Cambria Math" panose="02040503050406030204" pitchFamily="18" charset="0"/>
                            </a:rPr>
                            <m:t> </m:t>
                          </m:r>
                          <m:r>
                            <a:rPr lang="es-SV" sz="2000" b="0" i="1" smtClean="0">
                              <a:latin typeface="Cambria Math" panose="02040503050406030204" pitchFamily="18" charset="0"/>
                            </a:rPr>
                            <m:t>𝑑𝑒𝑙</m:t>
                          </m:r>
                          <m:r>
                            <a:rPr lang="es-SV" sz="2000" b="0" i="1" smtClean="0">
                              <a:latin typeface="Cambria Math" panose="02040503050406030204" pitchFamily="18" charset="0"/>
                            </a:rPr>
                            <m:t> </m:t>
                          </m:r>
                          <m:r>
                            <a:rPr lang="es-SV" sz="2000" b="0" i="1" smtClean="0">
                              <a:latin typeface="Cambria Math" panose="02040503050406030204" pitchFamily="18" charset="0"/>
                            </a:rPr>
                            <m:t>𝑠𝑜𝑙𝑢𝑡𝑜</m:t>
                          </m:r>
                        </m:num>
                        <m:den>
                          <m:r>
                            <a:rPr lang="es-SV" sz="2000" b="0" i="1" smtClean="0">
                              <a:latin typeface="Cambria Math" panose="02040503050406030204" pitchFamily="18" charset="0"/>
                            </a:rPr>
                            <m:t>𝑝𝑒𝑠𝑜</m:t>
                          </m:r>
                          <m:r>
                            <a:rPr lang="es-SV" sz="2000" b="0" i="1" smtClean="0">
                              <a:latin typeface="Cambria Math" panose="02040503050406030204" pitchFamily="18" charset="0"/>
                            </a:rPr>
                            <m:t> </m:t>
                          </m:r>
                          <m:r>
                            <a:rPr lang="es-SV" sz="2000" b="0" i="1" smtClean="0">
                              <a:latin typeface="Cambria Math" panose="02040503050406030204" pitchFamily="18" charset="0"/>
                            </a:rPr>
                            <m:t>𝑑𝑒𝑙</m:t>
                          </m:r>
                          <m:r>
                            <a:rPr lang="es-SV" sz="2000" b="0" i="1" smtClean="0">
                              <a:latin typeface="Cambria Math" panose="02040503050406030204" pitchFamily="18" charset="0"/>
                            </a:rPr>
                            <m:t> </m:t>
                          </m:r>
                          <m:r>
                            <a:rPr lang="es-SV" sz="2000" b="0" i="1" smtClean="0">
                              <a:latin typeface="Cambria Math" panose="02040503050406030204" pitchFamily="18" charset="0"/>
                            </a:rPr>
                            <m:t>𝑠𝑜𝑙𝑢𝑡𝑜</m:t>
                          </m:r>
                          <m:r>
                            <a:rPr lang="es-SV" sz="2000" b="0" i="1" smtClean="0">
                              <a:latin typeface="Cambria Math" panose="02040503050406030204" pitchFamily="18" charset="0"/>
                            </a:rPr>
                            <m:t>+</m:t>
                          </m:r>
                          <m:r>
                            <a:rPr lang="es-SV" sz="2000" b="0" i="1" smtClean="0">
                              <a:latin typeface="Cambria Math" panose="02040503050406030204" pitchFamily="18" charset="0"/>
                            </a:rPr>
                            <m:t>𝑝𝑒𝑠𝑜</m:t>
                          </m:r>
                          <m:r>
                            <a:rPr lang="es-SV" sz="2000" b="0" i="1" smtClean="0">
                              <a:latin typeface="Cambria Math" panose="02040503050406030204" pitchFamily="18" charset="0"/>
                            </a:rPr>
                            <m:t> </m:t>
                          </m:r>
                          <m:r>
                            <a:rPr lang="es-SV" sz="2000" b="0" i="1" smtClean="0">
                              <a:latin typeface="Cambria Math" panose="02040503050406030204" pitchFamily="18" charset="0"/>
                            </a:rPr>
                            <m:t>𝑑𝑒𝑙</m:t>
                          </m:r>
                          <m:r>
                            <a:rPr lang="es-SV" sz="2000" b="0" i="1" smtClean="0">
                              <a:latin typeface="Cambria Math" panose="02040503050406030204" pitchFamily="18" charset="0"/>
                            </a:rPr>
                            <m:t> </m:t>
                          </m:r>
                          <m:r>
                            <a:rPr lang="es-SV" sz="2000" b="0" i="1" smtClean="0">
                              <a:latin typeface="Cambria Math" panose="02040503050406030204" pitchFamily="18" charset="0"/>
                            </a:rPr>
                            <m:t>𝑑𝑖𝑠𝑜𝑙𝑣𝑒𝑛𝑡𝑒</m:t>
                          </m:r>
                        </m:den>
                      </m:f>
                      <m:r>
                        <a:rPr lang="es-SV" sz="2000" b="0" i="1" smtClean="0">
                          <a:latin typeface="Cambria Math" panose="02040503050406030204" pitchFamily="18" charset="0"/>
                        </a:rPr>
                        <m:t>𝑋</m:t>
                      </m:r>
                      <m:r>
                        <a:rPr lang="es-SV" sz="2000" b="0" i="1" smtClean="0">
                          <a:latin typeface="Cambria Math" panose="02040503050406030204" pitchFamily="18" charset="0"/>
                        </a:rPr>
                        <m:t> 100</m:t>
                      </m:r>
                    </m:oMath>
                  </m:oMathPara>
                </a14:m>
                <a:endParaRPr lang="en-US" sz="2000" dirty="0"/>
              </a:p>
            </p:txBody>
          </p:sp>
        </mc:Choice>
        <mc:Fallback xmlns="">
          <p:sp>
            <p:nvSpPr>
              <p:cNvPr id="4" name="3 CuadroTexto"/>
              <p:cNvSpPr txBox="1">
                <a:spLocks noRot="1" noChangeAspect="1" noMove="1" noResize="1" noEditPoints="1" noAdjustHandles="1" noChangeArrowheads="1" noChangeShapeType="1" noTextEdit="1"/>
              </p:cNvSpPr>
              <p:nvPr/>
            </p:nvSpPr>
            <p:spPr>
              <a:xfrm>
                <a:off x="755576" y="2552531"/>
                <a:ext cx="7683001" cy="728533"/>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6 CuadroTexto"/>
              <p:cNvSpPr txBox="1"/>
              <p:nvPr/>
            </p:nvSpPr>
            <p:spPr>
              <a:xfrm>
                <a:off x="1026570" y="4042268"/>
                <a:ext cx="5771516" cy="72853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SV" sz="2000" b="0" i="1" smtClean="0">
                          <a:latin typeface="Cambria Math" panose="02040503050406030204" pitchFamily="18" charset="0"/>
                        </a:rPr>
                        <m:t>𝑃𝑜𝑟𝑐𝑒𝑛𝑡𝑎𝑗𝑒</m:t>
                      </m:r>
                      <m:r>
                        <a:rPr lang="es-SV" sz="2000" b="0" i="1" smtClean="0">
                          <a:latin typeface="Cambria Math" panose="02040503050406030204" pitchFamily="18" charset="0"/>
                        </a:rPr>
                        <m:t> </m:t>
                      </m:r>
                      <m:r>
                        <a:rPr lang="es-SV" sz="2000" b="0" i="1" smtClean="0">
                          <a:latin typeface="Cambria Math" panose="02040503050406030204" pitchFamily="18" charset="0"/>
                        </a:rPr>
                        <m:t>𝑒𝑛</m:t>
                      </m:r>
                      <m:r>
                        <a:rPr lang="es-SV" sz="2000" b="0" i="1" smtClean="0">
                          <a:latin typeface="Cambria Math" panose="02040503050406030204" pitchFamily="18" charset="0"/>
                        </a:rPr>
                        <m:t> </m:t>
                      </m:r>
                      <m:r>
                        <a:rPr lang="es-SV" sz="2000" b="0" i="1" smtClean="0">
                          <a:latin typeface="Cambria Math" panose="02040503050406030204" pitchFamily="18" charset="0"/>
                        </a:rPr>
                        <m:t>𝑝𝑒𝑠𝑜</m:t>
                      </m:r>
                      <m:r>
                        <a:rPr lang="es-SV" sz="2000" b="0" i="1" smtClean="0">
                          <a:latin typeface="Cambria Math" panose="02040503050406030204" pitchFamily="18" charset="0"/>
                        </a:rPr>
                        <m:t>=</m:t>
                      </m:r>
                      <m:r>
                        <a:rPr lang="es-SV" sz="2000" b="0" i="1" smtClean="0">
                          <a:latin typeface="Cambria Math" panose="02040503050406030204" pitchFamily="18" charset="0"/>
                        </a:rPr>
                        <m:t>𝑋</m:t>
                      </m:r>
                      <m:f>
                        <m:fPr>
                          <m:ctrlPr>
                            <a:rPr lang="en-US" sz="2000" i="1">
                              <a:latin typeface="Cambria Math" panose="02040503050406030204" pitchFamily="18" charset="0"/>
                            </a:rPr>
                          </m:ctrlPr>
                        </m:fPr>
                        <m:num>
                          <m:r>
                            <a:rPr lang="es-SV" sz="2000" i="1">
                              <a:latin typeface="Cambria Math" panose="02040503050406030204" pitchFamily="18" charset="0"/>
                            </a:rPr>
                            <m:t>𝑝𝑒𝑠𝑜</m:t>
                          </m:r>
                          <m:r>
                            <a:rPr lang="es-SV" sz="2000" i="1">
                              <a:latin typeface="Cambria Math" panose="02040503050406030204" pitchFamily="18" charset="0"/>
                            </a:rPr>
                            <m:t> </m:t>
                          </m:r>
                          <m:r>
                            <a:rPr lang="es-SV" sz="2000" i="1">
                              <a:latin typeface="Cambria Math" panose="02040503050406030204" pitchFamily="18" charset="0"/>
                            </a:rPr>
                            <m:t>𝑑𝑒𝑙</m:t>
                          </m:r>
                          <m:r>
                            <a:rPr lang="es-SV" sz="2000" i="1">
                              <a:latin typeface="Cambria Math" panose="02040503050406030204" pitchFamily="18" charset="0"/>
                            </a:rPr>
                            <m:t> </m:t>
                          </m:r>
                          <m:r>
                            <a:rPr lang="es-SV" sz="2000" i="1">
                              <a:latin typeface="Cambria Math" panose="02040503050406030204" pitchFamily="18" charset="0"/>
                            </a:rPr>
                            <m:t>𝑠𝑜𝑙𝑢𝑡𝑜</m:t>
                          </m:r>
                        </m:num>
                        <m:den>
                          <m:r>
                            <a:rPr lang="es-SV" sz="2000" i="1">
                              <a:latin typeface="Cambria Math" panose="02040503050406030204" pitchFamily="18" charset="0"/>
                            </a:rPr>
                            <m:t>𝑝𝑒𝑠𝑜</m:t>
                          </m:r>
                          <m:r>
                            <a:rPr lang="es-SV" sz="2000" i="1">
                              <a:latin typeface="Cambria Math" panose="02040503050406030204" pitchFamily="18" charset="0"/>
                            </a:rPr>
                            <m:t> </m:t>
                          </m:r>
                          <m:r>
                            <a:rPr lang="es-SV" sz="2000" i="1">
                              <a:latin typeface="Cambria Math" panose="02040503050406030204" pitchFamily="18" charset="0"/>
                            </a:rPr>
                            <m:t>𝑑𝑒</m:t>
                          </m:r>
                          <m:r>
                            <a:rPr lang="es-SV" sz="2000" i="1">
                              <a:latin typeface="Cambria Math" panose="02040503050406030204" pitchFamily="18" charset="0"/>
                            </a:rPr>
                            <m:t> </m:t>
                          </m:r>
                          <m:r>
                            <a:rPr lang="es-SV" sz="2000" i="1">
                              <a:latin typeface="Cambria Math" panose="02040503050406030204" pitchFamily="18" charset="0"/>
                            </a:rPr>
                            <m:t>𝑙𝑎</m:t>
                          </m:r>
                          <m:r>
                            <a:rPr lang="es-SV" sz="2000" b="0" i="1" smtClean="0">
                              <a:latin typeface="Cambria Math" panose="02040503050406030204" pitchFamily="18" charset="0"/>
                            </a:rPr>
                            <m:t> </m:t>
                          </m:r>
                          <m:r>
                            <a:rPr lang="es-SV" sz="2000" b="0" i="1" smtClean="0">
                              <a:latin typeface="Cambria Math" panose="02040503050406030204" pitchFamily="18" charset="0"/>
                            </a:rPr>
                            <m:t>𝑠𝑜𝑙𝑢𝑐𝑖</m:t>
                          </m:r>
                          <m:r>
                            <a:rPr lang="es-SV" sz="2000" b="0" i="1" smtClean="0">
                              <a:latin typeface="Cambria Math" panose="02040503050406030204" pitchFamily="18" charset="0"/>
                            </a:rPr>
                            <m:t>ó</m:t>
                          </m:r>
                          <m:r>
                            <a:rPr lang="es-SV" sz="2000" b="0" i="1" smtClean="0">
                              <a:latin typeface="Cambria Math" panose="02040503050406030204" pitchFamily="18" charset="0"/>
                            </a:rPr>
                            <m:t>𝑛</m:t>
                          </m:r>
                        </m:den>
                      </m:f>
                      <m:r>
                        <a:rPr lang="es-SV" sz="2000" b="0" i="1" smtClean="0">
                          <a:latin typeface="Cambria Math" panose="02040503050406030204" pitchFamily="18" charset="0"/>
                        </a:rPr>
                        <m:t>𝑋</m:t>
                      </m:r>
                      <m:r>
                        <a:rPr lang="es-SV" sz="2000" b="0" i="1" smtClean="0">
                          <a:latin typeface="Cambria Math" panose="02040503050406030204" pitchFamily="18" charset="0"/>
                        </a:rPr>
                        <m:t>100</m:t>
                      </m:r>
                    </m:oMath>
                  </m:oMathPara>
                </a14:m>
                <a:endParaRPr lang="en-US" sz="2000" dirty="0"/>
              </a:p>
            </p:txBody>
          </p:sp>
        </mc:Choice>
        <mc:Fallback xmlns="">
          <p:sp>
            <p:nvSpPr>
              <p:cNvPr id="7" name="6 CuadroTexto"/>
              <p:cNvSpPr txBox="1">
                <a:spLocks noRot="1" noChangeAspect="1" noMove="1" noResize="1" noEditPoints="1" noAdjustHandles="1" noChangeArrowheads="1" noChangeShapeType="1" noTextEdit="1"/>
              </p:cNvSpPr>
              <p:nvPr/>
            </p:nvSpPr>
            <p:spPr>
              <a:xfrm>
                <a:off x="1026570" y="4042268"/>
                <a:ext cx="5771516" cy="728533"/>
              </a:xfrm>
              <a:prstGeom prst="rect">
                <a:avLst/>
              </a:prstGeom>
              <a:blipFill rotWithShape="1">
                <a:blip r:embed="rId4"/>
                <a:stretch>
                  <a:fillRect/>
                </a:stretch>
              </a:blipFill>
            </p:spPr>
            <p:txBody>
              <a:bodyPr/>
              <a:lstStyle/>
              <a:p>
                <a:r>
                  <a:rPr lang="en-US">
                    <a:noFill/>
                  </a:rPr>
                  <a:t> </a:t>
                </a:r>
              </a:p>
            </p:txBody>
          </p:sp>
        </mc:Fallback>
      </mc:AlternateContent>
      <p:sp>
        <p:nvSpPr>
          <p:cNvPr id="5" name="4 Rectángulo"/>
          <p:cNvSpPr/>
          <p:nvPr/>
        </p:nvSpPr>
        <p:spPr>
          <a:xfrm>
            <a:off x="6372200" y="6373094"/>
            <a:ext cx="2502024" cy="246221"/>
          </a:xfrm>
          <a:prstGeom prst="rect">
            <a:avLst/>
          </a:prstGeom>
        </p:spPr>
        <p:txBody>
          <a:bodyPr wrap="square">
            <a:spAutoFit/>
          </a:bodyPr>
          <a:lstStyle/>
          <a:p>
            <a:r>
              <a:rPr lang="en-US" sz="500" dirty="0"/>
              <a:t>http://www.cientificasenna.com/index.php?modulo=catalogo&amp;accion=articulo&amp;id=891</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buNone/>
            </a:pPr>
            <a:r>
              <a:rPr lang="es-ES" sz="2400" dirty="0" smtClean="0"/>
              <a:t>	</a:t>
            </a:r>
            <a:r>
              <a:rPr lang="es-ES" sz="2400" b="1" dirty="0" smtClean="0"/>
              <a:t>Fracción molar (X)</a:t>
            </a:r>
          </a:p>
          <a:p>
            <a:pPr>
              <a:buNone/>
            </a:pPr>
            <a:endParaRPr lang="es-ES" sz="2000" dirty="0" smtClean="0"/>
          </a:p>
          <a:p>
            <a:pPr>
              <a:buNone/>
            </a:pPr>
            <a:r>
              <a:rPr lang="es-ES" sz="2000" dirty="0" smtClean="0"/>
              <a:t>			</a:t>
            </a:r>
          </a:p>
          <a:p>
            <a:pPr>
              <a:buNone/>
            </a:pPr>
            <a:r>
              <a:rPr lang="es-ES" sz="2000" dirty="0" smtClean="0"/>
              <a:t>		</a:t>
            </a:r>
          </a:p>
          <a:p>
            <a:pPr>
              <a:buNone/>
            </a:pPr>
            <a:r>
              <a:rPr lang="es-ES" sz="2000" dirty="0" smtClean="0"/>
              <a:t>			 									</a:t>
            </a:r>
            <a:endParaRPr lang="es-ES" sz="2000" baseline="-25000" dirty="0" smtClean="0"/>
          </a:p>
          <a:p>
            <a:pPr>
              <a:buNone/>
            </a:pPr>
            <a:r>
              <a:rPr lang="es-ES" sz="2000" baseline="-25000" dirty="0" smtClean="0"/>
              <a:t>		</a:t>
            </a:r>
            <a:endParaRPr lang="es-ES" sz="2000" dirty="0" smtClean="0"/>
          </a:p>
          <a:p>
            <a:pPr>
              <a:buNone/>
            </a:pPr>
            <a:endParaRPr lang="es-ES" sz="2000" dirty="0" smtClean="0"/>
          </a:p>
          <a:p>
            <a:pPr>
              <a:buNone/>
            </a:pPr>
            <a:endParaRPr lang="es-ES" sz="2000" dirty="0"/>
          </a:p>
          <a:p>
            <a:pPr marL="444500" indent="-444500">
              <a:buNone/>
            </a:pPr>
            <a:r>
              <a:rPr lang="es-ES" sz="2000" dirty="0" smtClean="0"/>
              <a:t>       La fracción molar no tiene unidades</a:t>
            </a:r>
            <a:r>
              <a:rPr lang="es-ES" sz="2000" baseline="-25000" dirty="0" smtClean="0"/>
              <a:t>		</a:t>
            </a:r>
            <a:endParaRPr lang="es-ES" sz="2000" dirty="0" smtClean="0"/>
          </a:p>
        </p:txBody>
      </p:sp>
      <p:sp>
        <p:nvSpPr>
          <p:cNvPr id="3" name="2 Título"/>
          <p:cNvSpPr>
            <a:spLocks noGrp="1"/>
          </p:cNvSpPr>
          <p:nvPr>
            <p:ph type="title"/>
          </p:nvPr>
        </p:nvSpPr>
        <p:spPr/>
        <p:txBody>
          <a:bodyPr/>
          <a:lstStyle/>
          <a:p>
            <a:r>
              <a:rPr lang="es-ES" dirty="0" smtClean="0"/>
              <a:t>UNIDADES DE CONCENTRACIÓN</a:t>
            </a:r>
            <a:endParaRPr lang="es-ES" dirty="0"/>
          </a:p>
        </p:txBody>
      </p:sp>
      <mc:AlternateContent xmlns:mc="http://schemas.openxmlformats.org/markup-compatibility/2006" xmlns:a14="http://schemas.microsoft.com/office/drawing/2010/main">
        <mc:Choice Requires="a14">
          <p:sp>
            <p:nvSpPr>
              <p:cNvPr id="4" name="3 CuadroTexto"/>
              <p:cNvSpPr txBox="1"/>
              <p:nvPr/>
            </p:nvSpPr>
            <p:spPr>
              <a:xfrm>
                <a:off x="827584" y="2348880"/>
                <a:ext cx="5767156" cy="73000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SV" sz="2000" b="0" i="1" dirty="0" smtClean="0">
                              <a:latin typeface="Cambria Math" panose="02040503050406030204" pitchFamily="18" charset="0"/>
                            </a:rPr>
                          </m:ctrlPr>
                        </m:sSubPr>
                        <m:e>
                          <m:r>
                            <a:rPr lang="es-SV" sz="2000" b="0" i="1" dirty="0" smtClean="0">
                              <a:latin typeface="Cambria Math" panose="02040503050406030204" pitchFamily="18" charset="0"/>
                            </a:rPr>
                            <m:t>𝑋</m:t>
                          </m:r>
                        </m:e>
                        <m:sub>
                          <m:r>
                            <a:rPr lang="es-SV" sz="2000" b="0" i="1" dirty="0" smtClean="0">
                              <a:latin typeface="Cambria Math" panose="02040503050406030204" pitchFamily="18" charset="0"/>
                            </a:rPr>
                            <m:t>𝑖</m:t>
                          </m:r>
                        </m:sub>
                      </m:sSub>
                      <m:r>
                        <a:rPr lang="es-SV" sz="2000" b="0" i="1" smtClean="0">
                          <a:latin typeface="Cambria Math" panose="02040503050406030204" pitchFamily="18" charset="0"/>
                        </a:rPr>
                        <m:t>=</m:t>
                      </m:r>
                      <m:f>
                        <m:fPr>
                          <m:ctrlPr>
                            <a:rPr lang="en-US" sz="2000" i="1" smtClean="0">
                              <a:latin typeface="Cambria Math" panose="02040503050406030204" pitchFamily="18" charset="0"/>
                            </a:rPr>
                          </m:ctrlPr>
                        </m:fPr>
                        <m:num>
                          <m:r>
                            <a:rPr lang="es-SV" sz="2000" b="0" i="1" smtClean="0">
                              <a:latin typeface="Cambria Math" panose="02040503050406030204" pitchFamily="18" charset="0"/>
                            </a:rPr>
                            <m:t>𝑛</m:t>
                          </m:r>
                          <m:r>
                            <a:rPr lang="es-SV" sz="2000" b="0" i="1" smtClean="0">
                              <a:latin typeface="Cambria Math" panose="02040503050406030204" pitchFamily="18" charset="0"/>
                            </a:rPr>
                            <m:t>ú</m:t>
                          </m:r>
                          <m:r>
                            <a:rPr lang="es-SV" sz="2000" b="0" i="1" smtClean="0">
                              <a:latin typeface="Cambria Math" panose="02040503050406030204" pitchFamily="18" charset="0"/>
                            </a:rPr>
                            <m:t>𝑚𝑒𝑟𝑜</m:t>
                          </m:r>
                          <m:r>
                            <a:rPr lang="es-SV" sz="2000" b="0" i="1" smtClean="0">
                              <a:latin typeface="Cambria Math" panose="02040503050406030204" pitchFamily="18" charset="0"/>
                            </a:rPr>
                            <m:t> </m:t>
                          </m:r>
                          <m:r>
                            <a:rPr lang="es-SV" sz="2000" b="0" i="1" smtClean="0">
                              <a:latin typeface="Cambria Math" panose="02040503050406030204" pitchFamily="18" charset="0"/>
                            </a:rPr>
                            <m:t>𝑑𝑒</m:t>
                          </m:r>
                          <m:r>
                            <a:rPr lang="es-SV" sz="2000" b="0" i="1" smtClean="0">
                              <a:latin typeface="Cambria Math" panose="02040503050406030204" pitchFamily="18" charset="0"/>
                            </a:rPr>
                            <m:t> </m:t>
                          </m:r>
                          <m:r>
                            <a:rPr lang="es-SV" sz="2000" b="0" i="1" smtClean="0">
                              <a:latin typeface="Cambria Math" panose="02040503050406030204" pitchFamily="18" charset="0"/>
                            </a:rPr>
                            <m:t>𝑚𝑜𝑙𝑒𝑠</m:t>
                          </m:r>
                          <m:r>
                            <a:rPr lang="es-SV" sz="2000" b="0" i="1" smtClean="0">
                              <a:latin typeface="Cambria Math" panose="02040503050406030204" pitchFamily="18" charset="0"/>
                            </a:rPr>
                            <m:t> </m:t>
                          </m:r>
                          <m:r>
                            <a:rPr lang="es-SV" sz="2000" b="0" i="1" smtClean="0">
                              <a:latin typeface="Cambria Math" panose="02040503050406030204" pitchFamily="18" charset="0"/>
                            </a:rPr>
                            <m:t>𝑑𝑒𝑙</m:t>
                          </m:r>
                          <m:r>
                            <a:rPr lang="es-SV" sz="2000" b="0" i="1" smtClean="0">
                              <a:latin typeface="Cambria Math" panose="02040503050406030204" pitchFamily="18" charset="0"/>
                            </a:rPr>
                            <m:t> </m:t>
                          </m:r>
                          <m:r>
                            <a:rPr lang="es-SV" sz="2000" b="0" i="1" smtClean="0">
                              <a:latin typeface="Cambria Math" panose="02040503050406030204" pitchFamily="18" charset="0"/>
                            </a:rPr>
                            <m:t>𝑐𝑜𝑚𝑝𝑜𝑛𝑒𝑛𝑡𝑒</m:t>
                          </m:r>
                          <m:r>
                            <a:rPr lang="es-SV" sz="2000" b="0" i="1" smtClean="0">
                              <a:latin typeface="Cambria Math" panose="02040503050406030204" pitchFamily="18" charset="0"/>
                            </a:rPr>
                            <m:t> </m:t>
                          </m:r>
                          <m:r>
                            <a:rPr lang="es-SV" sz="2000" b="0" i="1" smtClean="0">
                              <a:latin typeface="Cambria Math" panose="02040503050406030204" pitchFamily="18" charset="0"/>
                            </a:rPr>
                            <m:t>𝑖</m:t>
                          </m:r>
                        </m:num>
                        <m:den>
                          <m:r>
                            <a:rPr lang="es-SV" sz="2000" b="0" i="1" smtClean="0">
                              <a:latin typeface="Cambria Math" panose="02040503050406030204" pitchFamily="18" charset="0"/>
                            </a:rPr>
                            <m:t>𝑛</m:t>
                          </m:r>
                          <m:r>
                            <a:rPr lang="es-SV" sz="2000" b="0" i="1" smtClean="0">
                              <a:latin typeface="Cambria Math" panose="02040503050406030204" pitchFamily="18" charset="0"/>
                            </a:rPr>
                            <m:t>ú</m:t>
                          </m:r>
                          <m:r>
                            <a:rPr lang="es-SV" sz="2000" b="0" i="1" smtClean="0">
                              <a:latin typeface="Cambria Math" panose="02040503050406030204" pitchFamily="18" charset="0"/>
                            </a:rPr>
                            <m:t>𝑚𝑒𝑟𝑜</m:t>
                          </m:r>
                          <m:r>
                            <a:rPr lang="es-SV" sz="2000" b="0" i="1" smtClean="0">
                              <a:latin typeface="Cambria Math" panose="02040503050406030204" pitchFamily="18" charset="0"/>
                            </a:rPr>
                            <m:t> </m:t>
                          </m:r>
                          <m:r>
                            <a:rPr lang="es-SV" sz="2000" b="0" i="1" smtClean="0">
                              <a:latin typeface="Cambria Math" panose="02040503050406030204" pitchFamily="18" charset="0"/>
                            </a:rPr>
                            <m:t>𝑑𝑒</m:t>
                          </m:r>
                          <m:r>
                            <a:rPr lang="es-SV" sz="2000" b="0" i="1" smtClean="0">
                              <a:latin typeface="Cambria Math" panose="02040503050406030204" pitchFamily="18" charset="0"/>
                            </a:rPr>
                            <m:t> </m:t>
                          </m:r>
                          <m:r>
                            <a:rPr lang="es-SV" sz="2000" b="0" i="1" smtClean="0">
                              <a:latin typeface="Cambria Math" panose="02040503050406030204" pitchFamily="18" charset="0"/>
                            </a:rPr>
                            <m:t>𝑚𝑜𝑙𝑒𝑠</m:t>
                          </m:r>
                          <m:r>
                            <a:rPr lang="es-SV" sz="2000" b="0" i="1" smtClean="0">
                              <a:latin typeface="Cambria Math" panose="02040503050406030204" pitchFamily="18" charset="0"/>
                            </a:rPr>
                            <m:t> </m:t>
                          </m:r>
                          <m:r>
                            <a:rPr lang="es-SV" sz="2000" b="0" i="1" smtClean="0">
                              <a:latin typeface="Cambria Math" panose="02040503050406030204" pitchFamily="18" charset="0"/>
                            </a:rPr>
                            <m:t>𝑑𝑒</m:t>
                          </m:r>
                          <m:r>
                            <a:rPr lang="es-SV" sz="2000" b="0" i="1" smtClean="0">
                              <a:latin typeface="Cambria Math" panose="02040503050406030204" pitchFamily="18" charset="0"/>
                            </a:rPr>
                            <m:t> </m:t>
                          </m:r>
                          <m:r>
                            <a:rPr lang="es-SV" sz="2000" b="0" i="1" smtClean="0">
                              <a:latin typeface="Cambria Math" panose="02040503050406030204" pitchFamily="18" charset="0"/>
                            </a:rPr>
                            <m:t>𝑡𝑜𝑑𝑜𝑠</m:t>
                          </m:r>
                          <m:r>
                            <a:rPr lang="es-SV" sz="2000" b="0" i="1" smtClean="0">
                              <a:latin typeface="Cambria Math" panose="02040503050406030204" pitchFamily="18" charset="0"/>
                            </a:rPr>
                            <m:t> </m:t>
                          </m:r>
                          <m:r>
                            <a:rPr lang="es-SV" sz="2000" b="0" i="1" smtClean="0">
                              <a:latin typeface="Cambria Math" panose="02040503050406030204" pitchFamily="18" charset="0"/>
                            </a:rPr>
                            <m:t>𝑙𝑜𝑠</m:t>
                          </m:r>
                          <m:r>
                            <a:rPr lang="es-SV" sz="2000" b="0" i="1" smtClean="0">
                              <a:latin typeface="Cambria Math" panose="02040503050406030204" pitchFamily="18" charset="0"/>
                            </a:rPr>
                            <m:t> </m:t>
                          </m:r>
                          <m:r>
                            <a:rPr lang="es-SV" sz="2000" b="0" i="1" smtClean="0">
                              <a:latin typeface="Cambria Math" panose="02040503050406030204" pitchFamily="18" charset="0"/>
                            </a:rPr>
                            <m:t>𝑐𝑜𝑚𝑝𝑜𝑛𝑒𝑛𝑡𝑒𝑠</m:t>
                          </m:r>
                        </m:den>
                      </m:f>
                    </m:oMath>
                  </m:oMathPara>
                </a14:m>
                <a:endParaRPr lang="en-US" sz="2000" dirty="0"/>
              </a:p>
            </p:txBody>
          </p:sp>
        </mc:Choice>
        <mc:Fallback xmlns="">
          <p:sp>
            <p:nvSpPr>
              <p:cNvPr id="4" name="3 CuadroTexto"/>
              <p:cNvSpPr txBox="1">
                <a:spLocks noRot="1" noChangeAspect="1" noMove="1" noResize="1" noEditPoints="1" noAdjustHandles="1" noChangeArrowheads="1" noChangeShapeType="1" noTextEdit="1"/>
              </p:cNvSpPr>
              <p:nvPr/>
            </p:nvSpPr>
            <p:spPr>
              <a:xfrm>
                <a:off x="827584" y="2348880"/>
                <a:ext cx="5767156" cy="730008"/>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4 CuadroTexto"/>
              <p:cNvSpPr txBox="1"/>
              <p:nvPr/>
            </p:nvSpPr>
            <p:spPr>
              <a:xfrm>
                <a:off x="891596" y="3429000"/>
                <a:ext cx="1319913" cy="6869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s-SV" sz="2000" b="0" i="1" dirty="0" smtClean="0">
                              <a:latin typeface="Cambria Math" panose="02040503050406030204" pitchFamily="18" charset="0"/>
                            </a:rPr>
                          </m:ctrlPr>
                        </m:sSubPr>
                        <m:e>
                          <m:r>
                            <a:rPr lang="es-SV" sz="2000" b="0" i="1" dirty="0" smtClean="0">
                              <a:latin typeface="Cambria Math" panose="02040503050406030204" pitchFamily="18" charset="0"/>
                            </a:rPr>
                            <m:t>𝑋</m:t>
                          </m:r>
                        </m:e>
                        <m:sub>
                          <m:r>
                            <a:rPr lang="es-SV" sz="2000" b="0" i="1" dirty="0" smtClean="0">
                              <a:latin typeface="Cambria Math" panose="02040503050406030204" pitchFamily="18" charset="0"/>
                            </a:rPr>
                            <m:t>𝑖</m:t>
                          </m:r>
                        </m:sub>
                      </m:sSub>
                      <m:r>
                        <a:rPr lang="es-SV" sz="2000" b="0" i="1" smtClean="0">
                          <a:latin typeface="Cambria Math" panose="02040503050406030204" pitchFamily="18" charset="0"/>
                        </a:rPr>
                        <m:t>=</m:t>
                      </m:r>
                      <m:f>
                        <m:fPr>
                          <m:ctrlPr>
                            <a:rPr lang="en-US" sz="2000" i="1" smtClean="0">
                              <a:latin typeface="Cambria Math" panose="02040503050406030204" pitchFamily="18" charset="0"/>
                            </a:rPr>
                          </m:ctrlPr>
                        </m:fPr>
                        <m:num>
                          <m:sSub>
                            <m:sSubPr>
                              <m:ctrlPr>
                                <a:rPr lang="en-US" sz="2000" i="1" smtClean="0">
                                  <a:latin typeface="Cambria Math" panose="02040503050406030204" pitchFamily="18" charset="0"/>
                                </a:rPr>
                              </m:ctrlPr>
                            </m:sSubPr>
                            <m:e>
                              <m:r>
                                <a:rPr lang="es-SV" sz="2000" b="0" i="1" smtClean="0">
                                  <a:latin typeface="Cambria Math" panose="02040503050406030204" pitchFamily="18" charset="0"/>
                                </a:rPr>
                                <m:t>𝑛</m:t>
                              </m:r>
                            </m:e>
                            <m:sub>
                              <m:r>
                                <a:rPr lang="es-SV" sz="2000" b="0" i="1" smtClean="0">
                                  <a:latin typeface="Cambria Math" panose="02040503050406030204" pitchFamily="18" charset="0"/>
                                </a:rPr>
                                <m:t>𝑖</m:t>
                              </m:r>
                            </m:sub>
                          </m:sSub>
                        </m:num>
                        <m:den>
                          <m:nary>
                            <m:naryPr>
                              <m:chr m:val="∑"/>
                              <m:supHide m:val="on"/>
                              <m:ctrlPr>
                                <a:rPr lang="en-US" sz="2000" i="1" smtClean="0">
                                  <a:latin typeface="Cambria Math" panose="02040503050406030204" pitchFamily="18" charset="0"/>
                                </a:rPr>
                              </m:ctrlPr>
                            </m:naryPr>
                            <m:sub>
                              <m:r>
                                <m:rPr>
                                  <m:brk m:alnAt="7"/>
                                </m:rPr>
                                <a:rPr lang="es-SV" sz="2000" b="0" i="1" smtClean="0">
                                  <a:latin typeface="Cambria Math" panose="02040503050406030204" pitchFamily="18" charset="0"/>
                                </a:rPr>
                                <m:t>𝑖</m:t>
                              </m:r>
                            </m:sub>
                            <m:sup/>
                            <m:e>
                              <m:sSub>
                                <m:sSubPr>
                                  <m:ctrlPr>
                                    <a:rPr lang="en-US" sz="2000" i="1" smtClean="0">
                                      <a:latin typeface="Cambria Math" panose="02040503050406030204" pitchFamily="18" charset="0"/>
                                    </a:rPr>
                                  </m:ctrlPr>
                                </m:sSubPr>
                                <m:e>
                                  <m:r>
                                    <a:rPr lang="es-SV" sz="2000" b="0" i="1" smtClean="0">
                                      <a:latin typeface="Cambria Math" panose="02040503050406030204" pitchFamily="18" charset="0"/>
                                    </a:rPr>
                                    <m:t>𝑛</m:t>
                                  </m:r>
                                </m:e>
                                <m:sub>
                                  <m:r>
                                    <a:rPr lang="es-SV" sz="2000" b="0" i="1" smtClean="0">
                                      <a:latin typeface="Cambria Math" panose="02040503050406030204" pitchFamily="18" charset="0"/>
                                    </a:rPr>
                                    <m:t>𝑖</m:t>
                                  </m:r>
                                </m:sub>
                              </m:sSub>
                            </m:e>
                          </m:nary>
                        </m:den>
                      </m:f>
                    </m:oMath>
                  </m:oMathPara>
                </a14:m>
                <a:endParaRPr lang="en-US" sz="2000" dirty="0"/>
              </a:p>
            </p:txBody>
          </p:sp>
        </mc:Choice>
        <mc:Fallback xmlns="">
          <p:sp>
            <p:nvSpPr>
              <p:cNvPr id="5" name="4 CuadroTexto"/>
              <p:cNvSpPr txBox="1">
                <a:spLocks noRot="1" noChangeAspect="1" noMove="1" noResize="1" noEditPoints="1" noAdjustHandles="1" noChangeArrowheads="1" noChangeShapeType="1" noTextEdit="1"/>
              </p:cNvSpPr>
              <p:nvPr/>
            </p:nvSpPr>
            <p:spPr>
              <a:xfrm>
                <a:off x="891596" y="3429000"/>
                <a:ext cx="1319913" cy="686983"/>
              </a:xfrm>
              <a:prstGeom prst="rect">
                <a:avLst/>
              </a:prstGeom>
              <a:blipFill rotWithShape="1">
                <a:blip r:embed="rId3"/>
                <a:stretch>
                  <a:fillRect/>
                </a:stretch>
              </a:blipFill>
            </p:spPr>
            <p:txBody>
              <a:bodyPr/>
              <a:lstStyle/>
              <a:p>
                <a:r>
                  <a:rPr lang="en-US">
                    <a:noFill/>
                  </a:rPr>
                  <a:t> </a:t>
                </a:r>
              </a:p>
            </p:txBody>
          </p:sp>
        </mc:Fallback>
      </mc:AlternateContent>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7499" y="4653136"/>
            <a:ext cx="1786653" cy="178665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6497960" y="6439789"/>
            <a:ext cx="2646040" cy="169277"/>
          </a:xfrm>
          <a:prstGeom prst="rect">
            <a:avLst/>
          </a:prstGeom>
        </p:spPr>
        <p:txBody>
          <a:bodyPr wrap="square">
            <a:spAutoFit/>
          </a:bodyPr>
          <a:lstStyle/>
          <a:p>
            <a:pPr algn="ctr"/>
            <a:r>
              <a:rPr lang="en-US" sz="500" dirty="0"/>
              <a:t>http://quimicacasera.blogspot.mx/2012/07/ejercicios-resueltos-de-molaridad.html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buNone/>
            </a:pPr>
            <a:r>
              <a:rPr lang="es-ES" sz="2400" dirty="0" smtClean="0">
                <a:effectLst>
                  <a:outerShdw blurRad="38100" dist="38100" dir="2700000" algn="tl">
                    <a:srgbClr val="000000">
                      <a:alpha val="43137"/>
                    </a:srgbClr>
                  </a:outerShdw>
                </a:effectLst>
              </a:rPr>
              <a:t>	</a:t>
            </a:r>
            <a:r>
              <a:rPr lang="es-ES" sz="2400" b="1" dirty="0" smtClean="0">
                <a:effectLst>
                  <a:outerShdw blurRad="38100" dist="38100" dir="2700000" algn="tl">
                    <a:srgbClr val="000000">
                      <a:alpha val="43137"/>
                    </a:srgbClr>
                  </a:outerShdw>
                </a:effectLst>
              </a:rPr>
              <a:t>Molaridad (M)</a:t>
            </a:r>
          </a:p>
          <a:p>
            <a:pPr>
              <a:buNone/>
            </a:pPr>
            <a:endParaRPr lang="es-ES" sz="2000" dirty="0" smtClean="0"/>
          </a:p>
          <a:p>
            <a:pPr>
              <a:buNone/>
            </a:pPr>
            <a:r>
              <a:rPr lang="es-ES" sz="2000" dirty="0" smtClean="0"/>
              <a:t>				</a:t>
            </a:r>
          </a:p>
          <a:p>
            <a:pPr>
              <a:buNone/>
            </a:pPr>
            <a:endParaRPr lang="es-ES" sz="2000" dirty="0"/>
          </a:p>
          <a:p>
            <a:pPr>
              <a:buNone/>
            </a:pPr>
            <a:endParaRPr lang="es-ES" sz="2000" dirty="0" smtClean="0"/>
          </a:p>
          <a:p>
            <a:pPr>
              <a:buNone/>
            </a:pPr>
            <a:endParaRPr lang="es-ES" sz="2000" dirty="0"/>
          </a:p>
          <a:p>
            <a:pPr>
              <a:buNone/>
            </a:pPr>
            <a:endParaRPr lang="es-ES" sz="2000" dirty="0" smtClean="0"/>
          </a:p>
          <a:p>
            <a:pPr>
              <a:buNone/>
            </a:pPr>
            <a:endParaRPr lang="es-ES" sz="2000" dirty="0" smtClean="0"/>
          </a:p>
          <a:p>
            <a:pPr>
              <a:buNone/>
            </a:pPr>
            <a:r>
              <a:rPr lang="es-ES" sz="2000" dirty="0" smtClean="0"/>
              <a:t>				</a:t>
            </a:r>
          </a:p>
          <a:p>
            <a:pPr>
              <a:buNone/>
            </a:pPr>
            <a:r>
              <a:rPr lang="es-ES" sz="2000" dirty="0" smtClean="0"/>
              <a:t>	Unidades: mol/L</a:t>
            </a:r>
          </a:p>
        </p:txBody>
      </p:sp>
      <p:sp>
        <p:nvSpPr>
          <p:cNvPr id="3" name="2 Título"/>
          <p:cNvSpPr>
            <a:spLocks noGrp="1"/>
          </p:cNvSpPr>
          <p:nvPr>
            <p:ph type="title"/>
          </p:nvPr>
        </p:nvSpPr>
        <p:spPr/>
        <p:txBody>
          <a:bodyPr/>
          <a:lstStyle/>
          <a:p>
            <a:r>
              <a:rPr lang="es-ES" dirty="0" smtClean="0"/>
              <a:t>UNIDADES DE CONCENTRACIÓN</a:t>
            </a:r>
            <a:endParaRPr lang="es-ES" dirty="0"/>
          </a:p>
        </p:txBody>
      </p:sp>
      <mc:AlternateContent xmlns:mc="http://schemas.openxmlformats.org/markup-compatibility/2006" xmlns:a14="http://schemas.microsoft.com/office/drawing/2010/main">
        <mc:Choice Requires="a14">
          <p:sp>
            <p:nvSpPr>
              <p:cNvPr id="4" name="3 CuadroTexto"/>
              <p:cNvSpPr txBox="1"/>
              <p:nvPr/>
            </p:nvSpPr>
            <p:spPr>
              <a:xfrm>
                <a:off x="827584" y="2780928"/>
                <a:ext cx="4643515" cy="632609"/>
              </a:xfrm>
              <a:prstGeom prst="rect">
                <a:avLst/>
              </a:prstGeom>
              <a:noFill/>
            </p:spPr>
            <p:txBody>
              <a:bodyPr wrap="none" rtlCol="0">
                <a:spAutoFit/>
              </a:bodyPr>
              <a:lstStyle/>
              <a:p>
                <a:r>
                  <a:rPr lang="es-SV" sz="2400" b="0" dirty="0" smtClean="0"/>
                  <a:t>Molaridad </a:t>
                </a:r>
                <a14:m>
                  <m:oMath xmlns:m="http://schemas.openxmlformats.org/officeDocument/2006/math">
                    <m:r>
                      <a:rPr lang="es-SV" sz="2400" b="0" i="1" smtClean="0">
                        <a:latin typeface="Cambria Math" panose="02040503050406030204" pitchFamily="18" charset="0"/>
                      </a:rPr>
                      <m:t>=</m:t>
                    </m:r>
                    <m:f>
                      <m:fPr>
                        <m:ctrlPr>
                          <a:rPr lang="en-US" sz="2400" i="1" smtClean="0">
                            <a:latin typeface="Cambria Math" panose="02040503050406030204" pitchFamily="18" charset="0"/>
                          </a:rPr>
                        </m:ctrlPr>
                      </m:fPr>
                      <m:num>
                        <m:r>
                          <a:rPr lang="es-SV" sz="2400" b="0" i="1" smtClean="0">
                            <a:latin typeface="Cambria Math" panose="02040503050406030204" pitchFamily="18" charset="0"/>
                          </a:rPr>
                          <m:t>𝑛</m:t>
                        </m:r>
                        <m:r>
                          <a:rPr lang="es-SV" sz="2400" b="0" i="1" smtClean="0">
                            <a:latin typeface="Cambria Math" panose="02040503050406030204" pitchFamily="18" charset="0"/>
                          </a:rPr>
                          <m:t>ú</m:t>
                        </m:r>
                        <m:r>
                          <a:rPr lang="es-SV" sz="2400" b="0" i="1" smtClean="0">
                            <a:latin typeface="Cambria Math" panose="02040503050406030204" pitchFamily="18" charset="0"/>
                          </a:rPr>
                          <m:t>𝑚𝑒𝑟𝑜</m:t>
                        </m:r>
                        <m:r>
                          <a:rPr lang="es-SV" sz="2400" b="0" i="1" smtClean="0">
                            <a:latin typeface="Cambria Math" panose="02040503050406030204" pitchFamily="18" charset="0"/>
                          </a:rPr>
                          <m:t> </m:t>
                        </m:r>
                        <m:r>
                          <a:rPr lang="es-SV" sz="2400" b="0" i="1" smtClean="0">
                            <a:latin typeface="Cambria Math" panose="02040503050406030204" pitchFamily="18" charset="0"/>
                          </a:rPr>
                          <m:t>𝑑𝑒</m:t>
                        </m:r>
                        <m:r>
                          <a:rPr lang="es-SV" sz="2400" b="0" i="1" smtClean="0">
                            <a:latin typeface="Cambria Math" panose="02040503050406030204" pitchFamily="18" charset="0"/>
                          </a:rPr>
                          <m:t> </m:t>
                        </m:r>
                        <m:r>
                          <a:rPr lang="es-SV" sz="2400" b="0" i="1" smtClean="0">
                            <a:latin typeface="Cambria Math" panose="02040503050406030204" pitchFamily="18" charset="0"/>
                          </a:rPr>
                          <m:t>𝑚𝑜𝑙𝑒𝑠</m:t>
                        </m:r>
                        <m:r>
                          <a:rPr lang="es-SV" sz="2400" b="0" i="1" smtClean="0">
                            <a:latin typeface="Cambria Math" panose="02040503050406030204" pitchFamily="18" charset="0"/>
                          </a:rPr>
                          <m:t> </m:t>
                        </m:r>
                        <m:r>
                          <a:rPr lang="es-SV" sz="2400" b="0" i="1" smtClean="0">
                            <a:latin typeface="Cambria Math" panose="02040503050406030204" pitchFamily="18" charset="0"/>
                          </a:rPr>
                          <m:t>𝑑𝑒</m:t>
                        </m:r>
                        <m:r>
                          <a:rPr lang="es-SV" sz="2400" b="0" i="1" smtClean="0">
                            <a:latin typeface="Cambria Math" panose="02040503050406030204" pitchFamily="18" charset="0"/>
                          </a:rPr>
                          <m:t> </m:t>
                        </m:r>
                        <m:r>
                          <a:rPr lang="es-SV" sz="2400" b="0" i="1" smtClean="0">
                            <a:latin typeface="Cambria Math" panose="02040503050406030204" pitchFamily="18" charset="0"/>
                          </a:rPr>
                          <m:t>𝑠𝑜𝑙𝑢𝑡𝑜</m:t>
                        </m:r>
                      </m:num>
                      <m:den>
                        <m:r>
                          <a:rPr lang="es-SV" sz="2400" b="0" i="1" smtClean="0">
                            <a:latin typeface="Cambria Math" panose="02040503050406030204" pitchFamily="18" charset="0"/>
                          </a:rPr>
                          <m:t>1 </m:t>
                        </m:r>
                        <m:r>
                          <a:rPr lang="es-SV" sz="2400" b="0" i="1" smtClean="0">
                            <a:latin typeface="Cambria Math" panose="02040503050406030204" pitchFamily="18" charset="0"/>
                          </a:rPr>
                          <m:t>𝐿𝑖𝑡𝑟𝑜</m:t>
                        </m:r>
                        <m:r>
                          <a:rPr lang="es-SV" sz="2400" b="0" i="1" smtClean="0">
                            <a:latin typeface="Cambria Math" panose="02040503050406030204" pitchFamily="18" charset="0"/>
                          </a:rPr>
                          <m:t> </m:t>
                        </m:r>
                        <m:r>
                          <a:rPr lang="es-SV" sz="2400" b="0" i="1" smtClean="0">
                            <a:latin typeface="Cambria Math" panose="02040503050406030204" pitchFamily="18" charset="0"/>
                          </a:rPr>
                          <m:t>𝑑𝑒</m:t>
                        </m:r>
                        <m:r>
                          <a:rPr lang="es-SV" sz="2400" b="0" i="1" smtClean="0">
                            <a:latin typeface="Cambria Math" panose="02040503050406030204" pitchFamily="18" charset="0"/>
                          </a:rPr>
                          <m:t> </m:t>
                        </m:r>
                        <m:r>
                          <a:rPr lang="es-SV" sz="2400" b="0" i="1" smtClean="0">
                            <a:latin typeface="Cambria Math" panose="02040503050406030204" pitchFamily="18" charset="0"/>
                          </a:rPr>
                          <m:t>𝑠𝑜𝑙𝑢𝑐𝑖</m:t>
                        </m:r>
                        <m:r>
                          <a:rPr lang="es-SV" sz="2400" b="0" i="1" smtClean="0">
                            <a:latin typeface="Cambria Math" panose="02040503050406030204" pitchFamily="18" charset="0"/>
                          </a:rPr>
                          <m:t>ó</m:t>
                        </m:r>
                        <m:r>
                          <a:rPr lang="es-SV" sz="2400" b="0" i="1" smtClean="0">
                            <a:latin typeface="Cambria Math" panose="02040503050406030204" pitchFamily="18" charset="0"/>
                          </a:rPr>
                          <m:t>𝑛</m:t>
                        </m:r>
                      </m:den>
                    </m:f>
                  </m:oMath>
                </a14:m>
                <a:endParaRPr lang="en-US" sz="2400" dirty="0"/>
              </a:p>
            </p:txBody>
          </p:sp>
        </mc:Choice>
        <mc:Fallback xmlns="">
          <p:sp>
            <p:nvSpPr>
              <p:cNvPr id="4" name="3 CuadroTexto"/>
              <p:cNvSpPr txBox="1">
                <a:spLocks noRot="1" noChangeAspect="1" noMove="1" noResize="1" noEditPoints="1" noAdjustHandles="1" noChangeArrowheads="1" noChangeShapeType="1" noTextEdit="1"/>
              </p:cNvSpPr>
              <p:nvPr/>
            </p:nvSpPr>
            <p:spPr>
              <a:xfrm>
                <a:off x="827584" y="2780928"/>
                <a:ext cx="4643515" cy="632609"/>
              </a:xfrm>
              <a:prstGeom prst="rect">
                <a:avLst/>
              </a:prstGeom>
              <a:blipFill rotWithShape="1">
                <a:blip r:embed="rId2"/>
                <a:stretch>
                  <a:fillRect l="-2102" b="-8654"/>
                </a:stretch>
              </a:blipFill>
            </p:spPr>
            <p:txBody>
              <a:bodyPr/>
              <a:lstStyle/>
              <a:p>
                <a:r>
                  <a:rPr lang="en-US">
                    <a:noFill/>
                  </a:rPr>
                  <a:t> </a:t>
                </a:r>
              </a:p>
            </p:txBody>
          </p:sp>
        </mc:Fallback>
      </mc:AlternateContent>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3717032"/>
            <a:ext cx="2341637" cy="273784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6372200" y="6454873"/>
            <a:ext cx="2088232" cy="169277"/>
          </a:xfrm>
          <a:prstGeom prst="rect">
            <a:avLst/>
          </a:prstGeom>
        </p:spPr>
        <p:txBody>
          <a:bodyPr wrap="square">
            <a:spAutoFit/>
          </a:bodyPr>
          <a:lstStyle/>
          <a:p>
            <a:pPr algn="ctr"/>
            <a:r>
              <a:rPr lang="en-US" sz="500" dirty="0"/>
              <a:t>http://www.unet.edu.ve/~labq1/Practicas/Practica%206.htm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7500" lnSpcReduction="20000"/>
          </a:bodyPr>
          <a:lstStyle/>
          <a:p>
            <a:pPr>
              <a:buNone/>
            </a:pPr>
            <a:r>
              <a:rPr lang="es-ES" sz="2400" dirty="0" smtClean="0"/>
              <a:t>	</a:t>
            </a:r>
            <a:r>
              <a:rPr lang="es-ES" sz="2400" dirty="0" err="1" smtClean="0"/>
              <a:t>Molalidad</a:t>
            </a:r>
            <a:r>
              <a:rPr lang="es-ES" sz="2400" dirty="0" smtClean="0"/>
              <a:t> (m)</a:t>
            </a:r>
            <a:endParaRPr lang="es-ES" sz="2400" b="1" dirty="0" smtClean="0">
              <a:effectLst>
                <a:outerShdw blurRad="38100" dist="38100" dir="2700000" algn="tl">
                  <a:srgbClr val="000000">
                    <a:alpha val="43137"/>
                  </a:srgbClr>
                </a:outerShdw>
              </a:effectLst>
            </a:endParaRPr>
          </a:p>
          <a:p>
            <a:pPr>
              <a:buNone/>
            </a:pPr>
            <a:endParaRPr lang="es-ES" sz="2000" dirty="0" smtClean="0"/>
          </a:p>
          <a:p>
            <a:pPr>
              <a:buNone/>
            </a:pPr>
            <a:endParaRPr lang="es-ES" sz="2000" dirty="0"/>
          </a:p>
          <a:p>
            <a:pPr>
              <a:buNone/>
            </a:pPr>
            <a:endParaRPr lang="es-ES" sz="2000" dirty="0" smtClean="0"/>
          </a:p>
          <a:p>
            <a:pPr>
              <a:buNone/>
            </a:pPr>
            <a:r>
              <a:rPr lang="es-ES" sz="2000" dirty="0" smtClean="0"/>
              <a:t>				</a:t>
            </a:r>
          </a:p>
          <a:p>
            <a:pPr>
              <a:buNone/>
            </a:pPr>
            <a:endParaRPr lang="es-ES" sz="2000" dirty="0" smtClean="0"/>
          </a:p>
          <a:p>
            <a:pPr>
              <a:buNone/>
            </a:pPr>
            <a:endParaRPr lang="es-ES" sz="2000" dirty="0" smtClean="0"/>
          </a:p>
          <a:p>
            <a:pPr>
              <a:buNone/>
            </a:pPr>
            <a:endParaRPr lang="es-ES" sz="2000" dirty="0" smtClean="0"/>
          </a:p>
          <a:p>
            <a:pPr>
              <a:buNone/>
            </a:pPr>
            <a:endParaRPr lang="es-ES" sz="2000" dirty="0"/>
          </a:p>
          <a:p>
            <a:pPr>
              <a:buNone/>
            </a:pPr>
            <a:endParaRPr lang="es-ES" sz="2000" dirty="0" smtClean="0"/>
          </a:p>
          <a:p>
            <a:pPr>
              <a:buNone/>
            </a:pPr>
            <a:endParaRPr lang="es-ES" sz="2000" dirty="0" smtClean="0"/>
          </a:p>
          <a:p>
            <a:pPr>
              <a:buNone/>
            </a:pPr>
            <a:endParaRPr lang="es-ES" sz="2000" dirty="0"/>
          </a:p>
          <a:p>
            <a:pPr>
              <a:buNone/>
            </a:pPr>
            <a:endParaRPr lang="es-ES" sz="2000" dirty="0" smtClean="0"/>
          </a:p>
          <a:p>
            <a:pPr>
              <a:buNone/>
            </a:pPr>
            <a:endParaRPr lang="es-ES" sz="2000" dirty="0"/>
          </a:p>
          <a:p>
            <a:pPr>
              <a:buNone/>
            </a:pPr>
            <a:endParaRPr lang="es-ES" sz="2000" dirty="0" smtClean="0"/>
          </a:p>
          <a:p>
            <a:pPr>
              <a:buNone/>
            </a:pPr>
            <a:r>
              <a:rPr lang="es-ES" sz="2000" dirty="0" smtClean="0"/>
              <a:t>	Unidades: mol/Kg</a:t>
            </a:r>
          </a:p>
        </p:txBody>
      </p:sp>
      <p:sp>
        <p:nvSpPr>
          <p:cNvPr id="3" name="2 Título"/>
          <p:cNvSpPr>
            <a:spLocks noGrp="1"/>
          </p:cNvSpPr>
          <p:nvPr>
            <p:ph type="title"/>
          </p:nvPr>
        </p:nvSpPr>
        <p:spPr/>
        <p:txBody>
          <a:bodyPr/>
          <a:lstStyle/>
          <a:p>
            <a:r>
              <a:rPr lang="es-ES" dirty="0" smtClean="0"/>
              <a:t>UNIDADES DE CONCENTRACIÓN</a:t>
            </a:r>
            <a:endParaRPr lang="es-ES" dirty="0"/>
          </a:p>
        </p:txBody>
      </p:sp>
      <mc:AlternateContent xmlns:mc="http://schemas.openxmlformats.org/markup-compatibility/2006" xmlns:a14="http://schemas.microsoft.com/office/drawing/2010/main">
        <mc:Choice Requires="a14">
          <p:sp>
            <p:nvSpPr>
              <p:cNvPr id="4" name="3 CuadroTexto"/>
              <p:cNvSpPr txBox="1"/>
              <p:nvPr/>
            </p:nvSpPr>
            <p:spPr>
              <a:xfrm>
                <a:off x="755576" y="2498472"/>
                <a:ext cx="4942058" cy="7321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SV" sz="2000" b="0" i="1" dirty="0" smtClean="0">
                          <a:latin typeface="Cambria Math" panose="02040503050406030204" pitchFamily="18" charset="0"/>
                        </a:rPr>
                        <m:t>𝑀𝑜𝑙𝑎𝑙𝑖𝑑𝑎𝑑</m:t>
                      </m:r>
                      <m:r>
                        <a:rPr lang="es-SV" sz="2000" b="0" i="1" smtClean="0">
                          <a:latin typeface="Cambria Math"/>
                        </a:rPr>
                        <m:t>=</m:t>
                      </m:r>
                      <m:f>
                        <m:fPr>
                          <m:ctrlPr>
                            <a:rPr lang="en-US" sz="2000" i="1" smtClean="0">
                              <a:latin typeface="Cambria Math" panose="02040503050406030204" pitchFamily="18" charset="0"/>
                            </a:rPr>
                          </m:ctrlPr>
                        </m:fPr>
                        <m:num>
                          <m:r>
                            <a:rPr lang="es-SV" sz="2000" b="0" i="1" smtClean="0">
                              <a:latin typeface="Cambria Math"/>
                            </a:rPr>
                            <m:t>𝑛</m:t>
                          </m:r>
                          <m:r>
                            <a:rPr lang="es-SV" sz="2000" b="0" i="1" smtClean="0">
                              <a:latin typeface="Cambria Math"/>
                            </a:rPr>
                            <m:t>ú</m:t>
                          </m:r>
                          <m:r>
                            <a:rPr lang="es-SV" sz="2000" b="0" i="1" smtClean="0">
                              <a:latin typeface="Cambria Math"/>
                            </a:rPr>
                            <m:t>𝑚𝑒𝑟𝑜</m:t>
                          </m:r>
                          <m:r>
                            <a:rPr lang="es-SV" sz="2000" b="0" i="1" smtClean="0">
                              <a:latin typeface="Cambria Math"/>
                            </a:rPr>
                            <m:t> </m:t>
                          </m:r>
                          <m:r>
                            <a:rPr lang="es-SV" sz="2000" b="0" i="1" smtClean="0">
                              <a:latin typeface="Cambria Math"/>
                            </a:rPr>
                            <m:t>𝑑𝑒</m:t>
                          </m:r>
                          <m:r>
                            <a:rPr lang="es-SV" sz="2000" b="0" i="1" smtClean="0">
                              <a:latin typeface="Cambria Math"/>
                            </a:rPr>
                            <m:t> </m:t>
                          </m:r>
                          <m:r>
                            <a:rPr lang="es-SV" sz="2000" b="0" i="1" smtClean="0">
                              <a:latin typeface="Cambria Math"/>
                            </a:rPr>
                            <m:t>𝑚𝑜𝑙𝑒𝑠</m:t>
                          </m:r>
                          <m:r>
                            <a:rPr lang="es-SV" sz="2000" b="0" i="1" smtClean="0">
                              <a:latin typeface="Cambria Math"/>
                            </a:rPr>
                            <m:t> </m:t>
                          </m:r>
                          <m:r>
                            <a:rPr lang="es-SV" sz="2000" b="0" i="1" smtClean="0">
                              <a:latin typeface="Cambria Math"/>
                            </a:rPr>
                            <m:t>𝑑𝑒𝑙</m:t>
                          </m:r>
                          <m:r>
                            <a:rPr lang="es-SV" sz="2000" b="0" i="1" smtClean="0">
                              <a:latin typeface="Cambria Math"/>
                            </a:rPr>
                            <m:t> </m:t>
                          </m:r>
                          <m:r>
                            <a:rPr lang="es-SV" sz="2000" b="0" i="1" smtClean="0">
                              <a:latin typeface="Cambria Math"/>
                            </a:rPr>
                            <m:t>𝑠𝑜𝑙𝑢𝑡𝑜</m:t>
                          </m:r>
                        </m:num>
                        <m:den>
                          <m:r>
                            <a:rPr lang="es-SV" sz="2000" b="0" i="1" smtClean="0">
                              <a:latin typeface="Cambria Math"/>
                            </a:rPr>
                            <m:t>1 </m:t>
                          </m:r>
                          <m:r>
                            <a:rPr lang="es-SV" sz="2000" b="0" i="1" smtClean="0">
                              <a:latin typeface="Cambria Math"/>
                            </a:rPr>
                            <m:t>𝑘𝑔</m:t>
                          </m:r>
                          <m:r>
                            <a:rPr lang="es-SV" sz="2000" b="0" i="1" smtClean="0">
                              <a:latin typeface="Cambria Math"/>
                            </a:rPr>
                            <m:t> </m:t>
                          </m:r>
                          <m:r>
                            <a:rPr lang="es-SV" sz="2000" b="0" i="1" smtClean="0">
                              <a:latin typeface="Cambria Math"/>
                            </a:rPr>
                            <m:t>𝑑𝑒</m:t>
                          </m:r>
                          <m:r>
                            <a:rPr lang="es-SV" sz="2000" b="0" i="1" smtClean="0">
                              <a:latin typeface="Cambria Math"/>
                            </a:rPr>
                            <m:t> </m:t>
                          </m:r>
                          <m:r>
                            <a:rPr lang="es-SV" sz="2000" b="0" i="1" smtClean="0">
                              <a:latin typeface="Cambria Math"/>
                            </a:rPr>
                            <m:t>𝑑𝑖𝑠𝑜𝑙𝑣𝑒𝑛𝑡𝑒</m:t>
                          </m:r>
                        </m:den>
                      </m:f>
                    </m:oMath>
                  </m:oMathPara>
                </a14:m>
                <a:endParaRPr lang="en-US" sz="2000" dirty="0"/>
              </a:p>
            </p:txBody>
          </p:sp>
        </mc:Choice>
        <mc:Fallback xmlns="">
          <p:sp>
            <p:nvSpPr>
              <p:cNvPr id="4" name="3 CuadroTexto"/>
              <p:cNvSpPr txBox="1">
                <a:spLocks noRot="1" noChangeAspect="1" noMove="1" noResize="1" noEditPoints="1" noAdjustHandles="1" noChangeArrowheads="1" noChangeShapeType="1" noTextEdit="1"/>
              </p:cNvSpPr>
              <p:nvPr/>
            </p:nvSpPr>
            <p:spPr>
              <a:xfrm>
                <a:off x="755576" y="2498472"/>
                <a:ext cx="4942058" cy="732123"/>
              </a:xfrm>
              <a:prstGeom prst="rect">
                <a:avLst/>
              </a:prstGeom>
              <a:blipFill rotWithShape="1">
                <a:blip r:embed="rId2"/>
                <a:stretch>
                  <a:fillRect/>
                </a:stretch>
              </a:blipFill>
            </p:spPr>
            <p:txBody>
              <a:bodyPr/>
              <a:lstStyle/>
              <a:p>
                <a:r>
                  <a:rPr lang="en-US">
                    <a:noFill/>
                  </a:rPr>
                  <a:t> </a:t>
                </a:r>
              </a:p>
            </p:txBody>
          </p:sp>
        </mc:Fallback>
      </mc:AlternateContent>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3861048"/>
            <a:ext cx="2172841" cy="242276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6675659" y="6283817"/>
            <a:ext cx="2013397" cy="169277"/>
          </a:xfrm>
          <a:prstGeom prst="rect">
            <a:avLst/>
          </a:prstGeom>
        </p:spPr>
        <p:txBody>
          <a:bodyPr wrap="square">
            <a:spAutoFit/>
          </a:bodyPr>
          <a:lstStyle/>
          <a:p>
            <a:r>
              <a:rPr lang="en-US" sz="500" dirty="0"/>
              <a:t>http://cienciasdejoseleg.blogspot.mx/2012/08/molalidad.html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76672"/>
            <a:ext cx="8229600" cy="6048672"/>
          </a:xfrm>
        </p:spPr>
        <p:txBody>
          <a:bodyPr>
            <a:normAutofit fontScale="40000" lnSpcReduction="20000"/>
          </a:bodyPr>
          <a:lstStyle/>
          <a:p>
            <a:pPr>
              <a:buNone/>
            </a:pPr>
            <a:r>
              <a:rPr lang="es-ES" sz="2400" dirty="0" smtClean="0">
                <a:effectLst>
                  <a:outerShdw blurRad="38100" dist="38100" dir="2700000" algn="tl">
                    <a:srgbClr val="000000">
                      <a:alpha val="43137"/>
                    </a:srgbClr>
                  </a:outerShdw>
                </a:effectLst>
              </a:rPr>
              <a:t>	</a:t>
            </a:r>
          </a:p>
          <a:p>
            <a:pPr>
              <a:buNone/>
            </a:pPr>
            <a:endParaRPr lang="es-ES" sz="2400" b="1" dirty="0" smtClean="0">
              <a:effectLst>
                <a:outerShdw blurRad="38100" dist="38100" dir="2700000" algn="tl">
                  <a:srgbClr val="000000">
                    <a:alpha val="43137"/>
                  </a:srgbClr>
                </a:outerShdw>
              </a:effectLst>
            </a:endParaRPr>
          </a:p>
          <a:p>
            <a:pPr>
              <a:buNone/>
            </a:pPr>
            <a:r>
              <a:rPr lang="es-ES" sz="3800" b="1" dirty="0" smtClean="0">
                <a:effectLst>
                  <a:outerShdw blurRad="38100" dist="38100" dir="2700000" algn="tl">
                    <a:srgbClr val="000000">
                      <a:alpha val="43137"/>
                    </a:srgbClr>
                  </a:outerShdw>
                </a:effectLst>
              </a:rPr>
              <a:t>	</a:t>
            </a:r>
            <a:r>
              <a:rPr lang="es-ES" sz="5000" b="1" dirty="0" smtClean="0">
                <a:effectLst>
                  <a:outerShdw blurRad="38100" dist="38100" dir="2700000" algn="tl">
                    <a:srgbClr val="000000">
                      <a:alpha val="43137"/>
                    </a:srgbClr>
                  </a:outerShdw>
                </a:effectLst>
              </a:rPr>
              <a:t>Porcentaje en peso</a:t>
            </a:r>
          </a:p>
          <a:p>
            <a:pPr>
              <a:buNone/>
            </a:pPr>
            <a:r>
              <a:rPr lang="es-ES" sz="5000" dirty="0" smtClean="0"/>
              <a:t>		Es Independiente de la temperatura</a:t>
            </a:r>
          </a:p>
          <a:p>
            <a:pPr>
              <a:buNone/>
            </a:pPr>
            <a:r>
              <a:rPr lang="es-ES" sz="5000" dirty="0" smtClean="0"/>
              <a:t>		No utiliza moles</a:t>
            </a:r>
          </a:p>
          <a:p>
            <a:pPr>
              <a:buNone/>
            </a:pPr>
            <a:endParaRPr lang="es-ES" sz="5000" dirty="0" smtClean="0"/>
          </a:p>
          <a:p>
            <a:pPr>
              <a:buNone/>
            </a:pPr>
            <a:r>
              <a:rPr lang="es-ES" sz="5000" b="1" dirty="0" smtClean="0">
                <a:effectLst>
                  <a:outerShdw blurRad="38100" dist="38100" dir="2700000" algn="tl">
                    <a:srgbClr val="000000">
                      <a:alpha val="43137"/>
                    </a:srgbClr>
                  </a:outerShdw>
                </a:effectLst>
              </a:rPr>
              <a:t>	Fracción molar</a:t>
            </a:r>
            <a:endParaRPr lang="es-ES" sz="5000" dirty="0" smtClean="0">
              <a:effectLst>
                <a:outerShdw blurRad="38100" dist="38100" dir="2700000" algn="tl">
                  <a:srgbClr val="000000">
                    <a:alpha val="43137"/>
                  </a:srgbClr>
                </a:outerShdw>
              </a:effectLst>
            </a:endParaRPr>
          </a:p>
          <a:p>
            <a:pPr>
              <a:buNone/>
            </a:pPr>
            <a:r>
              <a:rPr lang="es-ES" sz="5000" dirty="0" smtClean="0"/>
              <a:t>		Es útil para calcular :</a:t>
            </a:r>
          </a:p>
          <a:p>
            <a:pPr marL="985838" indent="-85725"/>
            <a:r>
              <a:rPr lang="es-ES" sz="5000" dirty="0" smtClean="0"/>
              <a:t> Las presiones parciales de los gases</a:t>
            </a:r>
          </a:p>
          <a:p>
            <a:pPr marL="985838" indent="-85725"/>
            <a:r>
              <a:rPr lang="es-ES" sz="5000" dirty="0" smtClean="0"/>
              <a:t> Presiones  de vapor de soluciones</a:t>
            </a:r>
          </a:p>
          <a:p>
            <a:pPr>
              <a:buNone/>
            </a:pPr>
            <a:endParaRPr lang="es-ES" sz="5000" dirty="0" smtClean="0"/>
          </a:p>
          <a:p>
            <a:pPr>
              <a:buNone/>
            </a:pPr>
            <a:r>
              <a:rPr lang="es-ES" sz="5000" b="1" dirty="0" smtClean="0">
                <a:effectLst>
                  <a:outerShdw blurRad="38100" dist="38100" dir="2700000" algn="tl">
                    <a:srgbClr val="000000">
                      <a:alpha val="43137"/>
                    </a:srgbClr>
                  </a:outerShdw>
                </a:effectLst>
              </a:rPr>
              <a:t>	Molaridad</a:t>
            </a:r>
          </a:p>
          <a:p>
            <a:pPr>
              <a:buNone/>
            </a:pPr>
            <a:r>
              <a:rPr lang="es-ES" sz="5000" b="1" dirty="0" smtClean="0">
                <a:effectLst>
                  <a:outerShdw blurRad="38100" dist="38100" dir="2700000" algn="tl">
                    <a:srgbClr val="000000">
                      <a:alpha val="43137"/>
                    </a:srgbClr>
                  </a:outerShdw>
                </a:effectLst>
              </a:rPr>
              <a:t>		</a:t>
            </a:r>
            <a:r>
              <a:rPr lang="es-ES" sz="5000" dirty="0" smtClean="0"/>
              <a:t>Depende de la temperatura</a:t>
            </a:r>
          </a:p>
          <a:p>
            <a:pPr>
              <a:buNone/>
            </a:pPr>
            <a:r>
              <a:rPr lang="es-ES" sz="5000" dirty="0" smtClean="0"/>
              <a:t>		No indica la cantidad de disolvente que se encuentra presente</a:t>
            </a:r>
          </a:p>
          <a:p>
            <a:pPr lvl="1">
              <a:buNone/>
            </a:pPr>
            <a:endParaRPr lang="es-ES" sz="5000" dirty="0"/>
          </a:p>
          <a:p>
            <a:pPr marL="639763" lvl="1" indent="-373063">
              <a:buNone/>
            </a:pPr>
            <a:r>
              <a:rPr lang="es-ES" sz="5000" b="1" dirty="0" err="1" smtClean="0">
                <a:solidFill>
                  <a:schemeClr val="tx1"/>
                </a:solidFill>
                <a:effectLst>
                  <a:outerShdw blurRad="38100" dist="38100" dir="2700000" algn="tl">
                    <a:srgbClr val="000000">
                      <a:alpha val="43137"/>
                    </a:srgbClr>
                  </a:outerShdw>
                </a:effectLst>
              </a:rPr>
              <a:t>Molalidad</a:t>
            </a:r>
            <a:endParaRPr lang="es-ES" sz="5000" b="1" dirty="0" smtClean="0">
              <a:solidFill>
                <a:schemeClr val="tx1"/>
              </a:solidFill>
              <a:effectLst>
                <a:outerShdw blurRad="38100" dist="38100" dir="2700000" algn="tl">
                  <a:srgbClr val="000000">
                    <a:alpha val="43137"/>
                  </a:srgbClr>
                </a:outerShdw>
              </a:effectLst>
            </a:endParaRPr>
          </a:p>
          <a:p>
            <a:pPr lvl="1">
              <a:buNone/>
            </a:pPr>
            <a:r>
              <a:rPr lang="es-ES" sz="5000" b="1" dirty="0" smtClean="0">
                <a:solidFill>
                  <a:schemeClr val="tx1"/>
                </a:solidFill>
                <a:effectLst>
                  <a:outerShdw blurRad="38100" dist="38100" dir="2700000" algn="tl">
                    <a:srgbClr val="000000">
                      <a:alpha val="43137"/>
                    </a:srgbClr>
                  </a:outerShdw>
                </a:effectLst>
              </a:rPr>
              <a:t>		</a:t>
            </a:r>
            <a:r>
              <a:rPr lang="es-ES" sz="5000" dirty="0" smtClean="0">
                <a:solidFill>
                  <a:schemeClr val="tx1"/>
                </a:solidFill>
              </a:rPr>
              <a:t>No depende de la temperatura</a:t>
            </a:r>
          </a:p>
          <a:p>
            <a:pPr lvl="1">
              <a:buNone/>
            </a:pPr>
            <a:r>
              <a:rPr lang="es-ES" sz="5000" dirty="0" smtClean="0">
                <a:solidFill>
                  <a:schemeClr val="tx1"/>
                </a:solidFill>
              </a:rPr>
              <a:t>		Se utiliza en estudios que comprenden cambios de temperatura</a:t>
            </a:r>
            <a:r>
              <a:rPr lang="es-ES" sz="3800" dirty="0" smtClean="0"/>
              <a:t>				</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548680"/>
            <a:ext cx="2505075" cy="210026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6589749" y="2567701"/>
            <a:ext cx="1637928" cy="169277"/>
          </a:xfrm>
          <a:prstGeom prst="rect">
            <a:avLst/>
          </a:prstGeom>
        </p:spPr>
        <p:txBody>
          <a:bodyPr wrap="square">
            <a:spAutoFit/>
          </a:bodyPr>
          <a:lstStyle/>
          <a:p>
            <a:r>
              <a:rPr lang="en-US" sz="500" dirty="0"/>
              <a:t>https://quimicade4to.wikispaces.com/Soluciones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smtClean="0"/>
              <a:t>Las propiedades extensivas de una solución dependen de la temperatura, presión y composición de  la solución.</a:t>
            </a:r>
          </a:p>
          <a:p>
            <a:endParaRPr lang="es-ES" dirty="0" smtClean="0"/>
          </a:p>
          <a:p>
            <a:r>
              <a:rPr lang="es-ES" dirty="0" smtClean="0"/>
              <a:t>Se utilizan cantidades molares parciales, por ejemplo volumen molar parcial</a:t>
            </a:r>
          </a:p>
          <a:p>
            <a:endParaRPr lang="es-ES" dirty="0"/>
          </a:p>
        </p:txBody>
      </p:sp>
      <p:sp>
        <p:nvSpPr>
          <p:cNvPr id="3" name="2 Título"/>
          <p:cNvSpPr>
            <a:spLocks noGrp="1"/>
          </p:cNvSpPr>
          <p:nvPr>
            <p:ph type="title"/>
          </p:nvPr>
        </p:nvSpPr>
        <p:spPr/>
        <p:txBody>
          <a:bodyPr>
            <a:normAutofit fontScale="90000"/>
          </a:bodyPr>
          <a:lstStyle/>
          <a:p>
            <a:r>
              <a:rPr lang="es-ES" dirty="0" smtClean="0"/>
              <a:t>CANTIDADES MOLARES PARCIALES</a:t>
            </a:r>
            <a:endParaRPr lang="es-E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4509120"/>
            <a:ext cx="2466975" cy="18478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6561571" y="6349742"/>
            <a:ext cx="1944216" cy="169277"/>
          </a:xfrm>
          <a:prstGeom prst="rect">
            <a:avLst/>
          </a:prstGeom>
        </p:spPr>
        <p:txBody>
          <a:bodyPr wrap="square">
            <a:spAutoFit/>
          </a:bodyPr>
          <a:lstStyle/>
          <a:p>
            <a:pPr algn="ctr"/>
            <a:r>
              <a:rPr lang="en-US" sz="500" dirty="0"/>
              <a:t>http://es.slideshare.net/Raquelmariaperez/mol-49045060</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2027</TotalTime>
  <Words>1134</Words>
  <Application>Microsoft Office PowerPoint</Application>
  <PresentationFormat>Presentación en pantalla (4:3)</PresentationFormat>
  <Paragraphs>419</Paragraphs>
  <Slides>38</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38</vt:i4>
      </vt:variant>
    </vt:vector>
  </HeadingPairs>
  <TitlesOfParts>
    <vt:vector size="44" baseType="lpstr">
      <vt:lpstr>Arial</vt:lpstr>
      <vt:lpstr>Cambria Math</vt:lpstr>
      <vt:lpstr>Century Schoolbook</vt:lpstr>
      <vt:lpstr>Constantia</vt:lpstr>
      <vt:lpstr>Wingdings 2</vt:lpstr>
      <vt:lpstr>Papel</vt:lpstr>
      <vt:lpstr>SOLUCIONES NO ELECTROLITICAS (PARTE I)</vt:lpstr>
      <vt:lpstr>CONTENIDO</vt:lpstr>
      <vt:lpstr>DEFINICIÓN</vt:lpstr>
      <vt:lpstr>UNIDADES DE CONCENTRACIÓN</vt:lpstr>
      <vt:lpstr>UNIDADES DE CONCENTRACIÓN</vt:lpstr>
      <vt:lpstr>UNIDADES DE CONCENTRACIÓN</vt:lpstr>
      <vt:lpstr>UNIDADES DE CONCENTRACIÓN</vt:lpstr>
      <vt:lpstr>Presentación de PowerPoint</vt:lpstr>
      <vt:lpstr>CANTIDADES MOLARES PARCIALES</vt:lpstr>
      <vt:lpstr>VOLUMEN MOLAR PARCIAL</vt:lpstr>
      <vt:lpstr>En el caso de un sistema de dos componentes a T y P constantes </vt:lpstr>
      <vt:lpstr>Determinación del volumen molar parcial</vt:lpstr>
      <vt:lpstr>Volúmenes molares parciales del agua y del etanol en función de la fracción molar del etanol</vt:lpstr>
      <vt:lpstr>ENERGÍA MOLAR PARCIAL DE GIBBS</vt:lpstr>
      <vt:lpstr>ENERGÍA MOLAR DE GIBBS  SE LE LLAMA POTENCIAL QUÍMICO (µ)</vt:lpstr>
      <vt:lpstr>TERMODINÁMICA DE LAS MEZCLAS</vt:lpstr>
      <vt:lpstr>Presentación de PowerPoint</vt:lpstr>
      <vt:lpstr>Gráfica T∆mezS, ∆mezH y ∆mezG en función de la composición x1 de la mezcla de dos componentes para formar una solución ideal.</vt:lpstr>
      <vt:lpstr>MEZCLAS BINARIAS DE LÍQUIDOS VOLÁTILES</vt:lpstr>
      <vt:lpstr>MEZCLAS BINARIAS DE LÍQUIDOS VOLÁTILES</vt:lpstr>
      <vt:lpstr>Ya que µ1 (g) = µ1º(g) se pueden combinar</vt:lpstr>
      <vt:lpstr>Soluciones ideales (Ley de Raoult)</vt:lpstr>
      <vt:lpstr>Soluciones no ideales</vt:lpstr>
      <vt:lpstr>Diagramas que muestran regiones en las que la ley de Raoult y la ley de Henry son aplicables a un sistema de dos componentes </vt:lpstr>
      <vt:lpstr>Presentación de PowerPoint</vt:lpstr>
      <vt:lpstr>Constantes de la ley de Henry de algunos gases en agua a 298 K</vt:lpstr>
      <vt:lpstr>Tipos de desviaciones de la ley de Henry</vt:lpstr>
      <vt:lpstr>SOLUCIONES REALES</vt:lpstr>
      <vt:lpstr>SOLUCIONES REALES</vt:lpstr>
      <vt:lpstr>SOLUCIONES REALES</vt:lpstr>
      <vt:lpstr>Actividad del agua en soluciones de agua urea a 273 K</vt:lpstr>
      <vt:lpstr>SOLUCIONES REALES</vt:lpstr>
      <vt:lpstr>SOLUCIONES REALES</vt:lpstr>
      <vt:lpstr>SOLUCIONES REALES</vt:lpstr>
      <vt:lpstr>SOLUCIONES REALES</vt:lpstr>
      <vt:lpstr>SOLUCIONES REALES</vt:lpstr>
      <vt:lpstr>Presentación de PowerPoint</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SOLUCIONES NO ELECTROLITICAS</dc:title>
  <dc:creator>user</dc:creator>
  <cp:lastModifiedBy>Usuario</cp:lastModifiedBy>
  <cp:revision>78</cp:revision>
  <dcterms:created xsi:type="dcterms:W3CDTF">2011-04-13T01:28:27Z</dcterms:created>
  <dcterms:modified xsi:type="dcterms:W3CDTF">2016-10-13T02:14:02Z</dcterms:modified>
</cp:coreProperties>
</file>