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4"/>
  </p:notesMasterIdLst>
  <p:sldIdLst>
    <p:sldId id="256" r:id="rId2"/>
    <p:sldId id="258" r:id="rId3"/>
    <p:sldId id="454" r:id="rId4"/>
    <p:sldId id="451" r:id="rId5"/>
    <p:sldId id="452" r:id="rId6"/>
    <p:sldId id="447" r:id="rId7"/>
    <p:sldId id="449" r:id="rId8"/>
    <p:sldId id="445" r:id="rId9"/>
    <p:sldId id="410" r:id="rId10"/>
    <p:sldId id="411" r:id="rId11"/>
    <p:sldId id="412" r:id="rId12"/>
    <p:sldId id="413" r:id="rId13"/>
    <p:sldId id="414" r:id="rId14"/>
    <p:sldId id="415" r:id="rId15"/>
    <p:sldId id="417" r:id="rId16"/>
    <p:sldId id="418" r:id="rId17"/>
    <p:sldId id="416" r:id="rId18"/>
    <p:sldId id="419" r:id="rId19"/>
    <p:sldId id="420" r:id="rId20"/>
    <p:sldId id="422" r:id="rId21"/>
    <p:sldId id="421" r:id="rId22"/>
    <p:sldId id="423" r:id="rId23"/>
    <p:sldId id="424" r:id="rId24"/>
    <p:sldId id="425" r:id="rId25"/>
    <p:sldId id="431" r:id="rId26"/>
    <p:sldId id="429" r:id="rId27"/>
    <p:sldId id="430" r:id="rId28"/>
    <p:sldId id="428" r:id="rId29"/>
    <p:sldId id="432" r:id="rId30"/>
    <p:sldId id="433" r:id="rId31"/>
    <p:sldId id="434" r:id="rId32"/>
    <p:sldId id="436" r:id="rId33"/>
    <p:sldId id="435" r:id="rId34"/>
    <p:sldId id="437" r:id="rId35"/>
    <p:sldId id="438" r:id="rId36"/>
    <p:sldId id="439" r:id="rId37"/>
    <p:sldId id="440" r:id="rId38"/>
    <p:sldId id="441" r:id="rId39"/>
    <p:sldId id="442" r:id="rId40"/>
    <p:sldId id="443" r:id="rId41"/>
    <p:sldId id="444" r:id="rId42"/>
    <p:sldId id="455" r:id="rId4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090" autoAdjust="0"/>
  </p:normalViewPr>
  <p:slideViewPr>
    <p:cSldViewPr>
      <p:cViewPr varScale="1">
        <p:scale>
          <a:sx n="77" d="100"/>
          <a:sy n="77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2F47F-A33A-40BB-9E73-B992FCB52802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0E76E7-5E27-4AD0-A0B6-9762F58906B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3164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E76E7-5E27-4AD0-A0B6-9762F58906B3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1214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E76E7-5E27-4AD0-A0B6-9762F58906B3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003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E76E7-5E27-4AD0-A0B6-9762F58906B3}" type="slidenum">
              <a:rPr lang="es-ES" smtClean="0"/>
              <a:pPr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6661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D5BB95-68D5-4D82-BFA5-C1524C203E81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7FEC21-7AEA-4318-97DA-A799109DD5D2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314324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FENÓMENOS </a:t>
            </a:r>
            <a:br>
              <a:rPr lang="es-E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s-E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DE SUPERFICIE</a:t>
            </a:r>
            <a:br>
              <a:rPr lang="es-E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s-E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s-E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s-ES" sz="3600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ESTADO LÍQUIDO</a:t>
            </a:r>
            <a:endParaRPr lang="es-ES" sz="3600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11760" y="5013176"/>
            <a:ext cx="6400800" cy="1536576"/>
          </a:xfrm>
        </p:spPr>
        <p:txBody>
          <a:bodyPr/>
          <a:lstStyle/>
          <a:p>
            <a:r>
              <a:rPr lang="es-ES" dirty="0" smtClean="0"/>
              <a:t>Semestre 2016B</a:t>
            </a:r>
            <a:endParaRPr lang="es-ES" dirty="0"/>
          </a:p>
          <a:p>
            <a:endParaRPr lang="es-ES" dirty="0" smtClean="0"/>
          </a:p>
          <a:p>
            <a:pPr algn="r"/>
            <a:r>
              <a:rPr lang="es-ES" dirty="0" smtClean="0"/>
              <a:t>Dra. Mercedes Lucero Chávez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619672" y="332656"/>
            <a:ext cx="7056784" cy="135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  <a:spcBef>
                <a:spcPts val="1200"/>
              </a:spcBef>
              <a:defRPr/>
            </a:pPr>
            <a:endParaRPr lang="es-ES_tradnl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ct val="60000"/>
              </a:lnSpc>
              <a:spcBef>
                <a:spcPts val="1200"/>
              </a:spcBef>
              <a:defRPr/>
            </a:pPr>
            <a:r>
              <a:rPr lang="es-ES_tradnl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UNIVERSIDAD </a:t>
            </a:r>
            <a:r>
              <a:rPr lang="es-ES_tradnl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AUTÓNOMA DEL ESTADO DE MÉXICO</a:t>
            </a:r>
            <a:br>
              <a:rPr lang="es-ES_tradnl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es-ES_tradnl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es-ES_tradnl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es-ES_tradnl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FACULTAD DE INGENIERÍA</a:t>
            </a:r>
          </a:p>
          <a:p>
            <a:pPr>
              <a:lnSpc>
                <a:spcPct val="60000"/>
              </a:lnSpc>
              <a:spcBef>
                <a:spcPts val="1200"/>
              </a:spcBef>
              <a:defRPr/>
            </a:pPr>
            <a:r>
              <a:rPr lang="es-ES_tradnl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es-ES_tradnl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endParaRPr lang="es-ES_tradnl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6" name="5 Imagen" descr="http://www.guiadeuniversidades.com.mx/assets/Escudo-UAE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9665"/>
            <a:ext cx="1224136" cy="11351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Rectángulo"/>
          <p:cNvSpPr/>
          <p:nvPr/>
        </p:nvSpPr>
        <p:spPr>
          <a:xfrm>
            <a:off x="3275856" y="5521431"/>
            <a:ext cx="55828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err="1"/>
              <a:t>Unidad</a:t>
            </a:r>
            <a:r>
              <a:rPr lang="en-US" sz="2600" dirty="0"/>
              <a:t> de </a:t>
            </a:r>
            <a:r>
              <a:rPr lang="en-US" sz="2600" dirty="0" err="1"/>
              <a:t>aprendizaje</a:t>
            </a:r>
            <a:r>
              <a:rPr lang="en-US" sz="2600" dirty="0"/>
              <a:t>: </a:t>
            </a:r>
            <a:r>
              <a:rPr lang="en-US" sz="2600" dirty="0" err="1"/>
              <a:t>Fisicoquímica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32477" y="341784"/>
            <a:ext cx="8229600" cy="1143000"/>
          </a:xfrm>
        </p:spPr>
        <p:txBody>
          <a:bodyPr/>
          <a:lstStyle/>
          <a:p>
            <a:r>
              <a:rPr lang="es-ES" dirty="0" smtClean="0"/>
              <a:t>ESTADO LÍQUIDO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36358" y="1988840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La cantidad total de átomos cuyos centros están dentro de un cascarón esférico de radios r y r + </a:t>
            </a:r>
            <a:r>
              <a:rPr lang="es-ES" dirty="0" err="1" smtClean="0"/>
              <a:t>dr</a:t>
            </a:r>
            <a:r>
              <a:rPr lang="es-ES" dirty="0" smtClean="0"/>
              <a:t> se determinan mediante: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2000" dirty="0" smtClean="0"/>
              <a:t>Número de átomos        (volumen            (cantidad de átomos por</a:t>
            </a:r>
          </a:p>
          <a:p>
            <a:pPr marL="0" indent="0">
              <a:buNone/>
            </a:pPr>
            <a:r>
              <a:rPr lang="es-ES" sz="2000" dirty="0" smtClean="0"/>
              <a:t>en el cascarón 	        =  del cascarón)  x  unidad de volumen)</a:t>
            </a:r>
          </a:p>
          <a:p>
            <a:pPr marL="0" indent="0">
              <a:buNone/>
            </a:pPr>
            <a:endParaRPr lang="es-ES" sz="2000" dirty="0" smtClean="0"/>
          </a:p>
          <a:p>
            <a:pPr marL="0" indent="0">
              <a:buNone/>
            </a:pPr>
            <a:endParaRPr lang="es-ES" sz="2000" dirty="0" smtClean="0"/>
          </a:p>
          <a:p>
            <a:pPr marL="0" indent="0">
              <a:buNone/>
            </a:pPr>
            <a:r>
              <a:rPr lang="es-ES" sz="2000" dirty="0" smtClean="0"/>
              <a:t>Función de distribución radial= 4</a:t>
            </a:r>
            <a:r>
              <a:rPr lang="el-GR" sz="2000" dirty="0" smtClean="0"/>
              <a:t>π</a:t>
            </a:r>
            <a:r>
              <a:rPr lang="es-ES" sz="2000" dirty="0" smtClean="0"/>
              <a:t>r</a:t>
            </a:r>
            <a:r>
              <a:rPr lang="es-ES" sz="2000" baseline="30000" dirty="0" smtClean="0"/>
              <a:t>2</a:t>
            </a:r>
            <a:r>
              <a:rPr lang="es-ES" sz="2000" dirty="0" smtClean="0"/>
              <a:t>dr</a:t>
            </a:r>
            <a:r>
              <a:rPr lang="el-GR" sz="2000" dirty="0" smtClean="0"/>
              <a:t>ρ</a:t>
            </a:r>
            <a:r>
              <a:rPr lang="es-ES" sz="2000" dirty="0" smtClean="0"/>
              <a:t>(r)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2600" dirty="0" smtClean="0"/>
              <a:t>FUNCIÓN DE DISTRIBUCIÓN RADIAL DEL ARGÓN LÍQUIDO</a:t>
            </a:r>
            <a:endParaRPr lang="es-ES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71612"/>
            <a:ext cx="5472122" cy="4709160"/>
          </a:xfrm>
        </p:spPr>
        <p:txBody>
          <a:bodyPr/>
          <a:lstStyle/>
          <a:p>
            <a:pPr>
              <a:buNone/>
            </a:pPr>
            <a:r>
              <a:rPr lang="es-ES" sz="2000" dirty="0" smtClean="0"/>
              <a:t>Las condicione fueron: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sz="2000" dirty="0" smtClean="0"/>
              <a:t>La curva 6 es la función de distribución radial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262468"/>
            <a:ext cx="3201992" cy="532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2" y="2285992"/>
          <a:ext cx="4429155" cy="2865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3008"/>
                <a:gridCol w="1857388"/>
                <a:gridCol w="14287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Curva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Temperatura (K)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Presión</a:t>
                      </a:r>
                    </a:p>
                    <a:p>
                      <a:pPr algn="ctr"/>
                      <a:r>
                        <a:rPr lang="es-ES" dirty="0" smtClean="0"/>
                        <a:t>(atm)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91.6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126.7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18.3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144.1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37.7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149.3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46.8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43.8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PROPIEDADES DE LOS LÍQUIDOS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Viscosidad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Tensión superficial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Difusión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634" y="1844156"/>
            <a:ext cx="2328738" cy="19688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t="7476"/>
          <a:stretch/>
        </p:blipFill>
        <p:spPr>
          <a:xfrm>
            <a:off x="4013773" y="3645024"/>
            <a:ext cx="2225997" cy="182063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4691917"/>
            <a:ext cx="2431156" cy="19869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dirty="0" smtClean="0"/>
              <a:t>VISCOSIDAD DE UN GAS, UN LÍQUIDO PURO O UNA SOLUCIÓN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4141" y="1884332"/>
            <a:ext cx="8229600" cy="4389120"/>
          </a:xfrm>
        </p:spPr>
        <p:txBody>
          <a:bodyPr/>
          <a:lstStyle/>
          <a:p>
            <a:pPr>
              <a:buNone/>
            </a:pPr>
            <a:endParaRPr lang="es-ES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Viscosidad</a:t>
            </a:r>
            <a:r>
              <a:rPr lang="es-ES" dirty="0" smtClean="0"/>
              <a:t>, es un índice de su resistencia a fluir.</a:t>
            </a:r>
          </a:p>
          <a:p>
            <a:pPr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La mayor parte de los viscosímetros evalúan la facilidad con que los fluidos pasan por tubos capilares.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4365104"/>
            <a:ext cx="3599681" cy="210442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491880" y="6469533"/>
            <a:ext cx="29523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http://www.widman.biz/Seleccion/efecto.html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6400816" cy="4389120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FLUJO DE UN LÍQUIDO DENTRO DE UN TUBO CAPILAR DE RADIO, R</a:t>
            </a:r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Ecuación que relaciona la viscosidad  (</a:t>
            </a:r>
            <a:r>
              <a:rPr lang="el-GR" sz="2000" dirty="0" smtClean="0"/>
              <a:t>η</a:t>
            </a:r>
            <a:r>
              <a:rPr lang="es-ES" sz="2000" dirty="0" smtClean="0"/>
              <a:t>) de un líquido con parámetros experimentales.</a:t>
            </a:r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Imaginar:</a:t>
            </a:r>
          </a:p>
          <a:p>
            <a:pPr marL="176213" indent="-176213">
              <a:buClr>
                <a:srgbClr val="FFC000"/>
              </a:buClr>
            </a:pPr>
            <a:r>
              <a:rPr lang="es-ES" sz="2000" dirty="0" smtClean="0"/>
              <a:t> Un líquido que fluye (hacia abajo) por un tubo capilar de radio R y longitud L, bajo presión constante.</a:t>
            </a:r>
          </a:p>
          <a:p>
            <a:pPr marL="176213" indent="-176213">
              <a:buClr>
                <a:srgbClr val="FFC000"/>
              </a:buClr>
              <a:buNone/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</a:pPr>
            <a:r>
              <a:rPr lang="es-ES" sz="2000" dirty="0" smtClean="0"/>
              <a:t> La velocidad del líquido, que es de cero en las paredes , aumenta hacia el centro del tubo, donde llega a un máximo.</a:t>
            </a:r>
          </a:p>
          <a:p>
            <a:pPr marL="0" indent="0">
              <a:buClr>
                <a:srgbClr val="FFC000"/>
              </a:buClr>
            </a:pPr>
            <a:endParaRPr lang="es-E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214554"/>
            <a:ext cx="165735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19256" cy="4389120"/>
          </a:xfrm>
        </p:spPr>
        <p:txBody>
          <a:bodyPr>
            <a:normAutofit fontScale="85000" lnSpcReduction="20000"/>
          </a:bodyPr>
          <a:lstStyle/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FLUJO DE UN LÍQUIDO DENTRO DE UN TUBO CAPILAR DE RADIO, R</a:t>
            </a:r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Imaginar:</a:t>
            </a:r>
          </a:p>
          <a:p>
            <a:pPr marL="176213" indent="-176213">
              <a:buClr>
                <a:srgbClr val="FFC000"/>
              </a:buClr>
            </a:pPr>
            <a:r>
              <a:rPr lang="es-ES" sz="2000" dirty="0" smtClean="0"/>
              <a:t> Dos cilindros concéntricos de radio r y (r + </a:t>
            </a:r>
            <a:r>
              <a:rPr lang="es-ES" sz="2000" dirty="0" err="1" smtClean="0"/>
              <a:t>dr</a:t>
            </a:r>
            <a:r>
              <a:rPr lang="es-ES" sz="2000" dirty="0" smtClean="0"/>
              <a:t>) </a:t>
            </a:r>
          </a:p>
          <a:p>
            <a:pPr marL="176213" indent="-176213">
              <a:buClr>
                <a:srgbClr val="FFC000"/>
              </a:buClr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</a:pPr>
            <a:r>
              <a:rPr lang="es-ES" sz="2000" dirty="0" smtClean="0"/>
              <a:t>De acuerdo con la ecuación, la resistencia por fricción, F, entre estas dos capas cilíndricas es</a:t>
            </a:r>
          </a:p>
          <a:p>
            <a:pPr marL="176213" indent="-176213">
              <a:buClr>
                <a:srgbClr val="FFC000"/>
              </a:buClr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</a:pPr>
            <a:endParaRPr lang="es-ES" sz="1000" dirty="0" smtClean="0"/>
          </a:p>
          <a:p>
            <a:pPr marL="176213" indent="-176213">
              <a:buClr>
                <a:srgbClr val="FFC000"/>
              </a:buClr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  <a:buNone/>
            </a:pPr>
            <a:r>
              <a:rPr lang="es-ES" sz="2000" dirty="0" smtClean="0"/>
              <a:t>	Donde</a:t>
            </a:r>
          </a:p>
          <a:p>
            <a:pPr marL="176213" indent="-176213">
              <a:buClr>
                <a:srgbClr val="FFC000"/>
              </a:buClr>
              <a:buNone/>
            </a:pPr>
            <a:r>
              <a:rPr lang="es-ES" sz="2000" dirty="0" smtClean="0"/>
              <a:t>   2</a:t>
            </a:r>
            <a:r>
              <a:rPr lang="el-GR" sz="2000" dirty="0" smtClean="0"/>
              <a:t>π</a:t>
            </a:r>
            <a:r>
              <a:rPr lang="es-ES" sz="2000" dirty="0" err="1" smtClean="0"/>
              <a:t>rL</a:t>
            </a:r>
            <a:r>
              <a:rPr lang="es-ES" sz="2000" dirty="0" smtClean="0"/>
              <a:t> es el área de la superficie del cilindro interno.</a:t>
            </a:r>
          </a:p>
          <a:p>
            <a:pPr marL="176213" indent="-176213">
              <a:buClr>
                <a:srgbClr val="FFC000"/>
              </a:buClr>
              <a:buNone/>
            </a:pPr>
            <a:r>
              <a:rPr lang="es-ES" sz="2000" dirty="0" smtClean="0"/>
              <a:t>	</a:t>
            </a:r>
            <a:r>
              <a:rPr lang="es-ES" sz="2000" dirty="0" err="1" smtClean="0"/>
              <a:t>dv</a:t>
            </a:r>
            <a:r>
              <a:rPr lang="es-ES" sz="2000" dirty="0" smtClean="0"/>
              <a:t>/</a:t>
            </a:r>
            <a:r>
              <a:rPr lang="es-ES" sz="2000" dirty="0" err="1" smtClean="0"/>
              <a:t>dr</a:t>
            </a:r>
            <a:r>
              <a:rPr lang="es-ES" sz="2000" dirty="0" smtClean="0"/>
              <a:t> es el gradiente de velocidad</a:t>
            </a:r>
            <a:endParaRPr lang="es-E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CuadroTexto"/>
              <p:cNvSpPr txBox="1"/>
              <p:nvPr/>
            </p:nvSpPr>
            <p:spPr>
              <a:xfrm>
                <a:off x="3347864" y="4365866"/>
                <a:ext cx="1913729" cy="489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 </a:t>
                </a:r>
                <a14:m>
                  <m:oMath xmlns:m="http://schemas.openxmlformats.org/officeDocument/2006/math">
                    <m:r>
                      <a:rPr lang="es-SV" b="0" i="0" smtClean="0">
                        <a:latin typeface="Cambria Math"/>
                      </a:rPr>
                      <m:t>=− </m:t>
                    </m:r>
                    <m:r>
                      <a:rPr lang="es-SV" b="0" i="1" smtClean="0">
                        <a:latin typeface="Cambria Math"/>
                      </a:rPr>
                      <m:t>ŋ(2</m:t>
                    </m:r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π</m:t>
                    </m:r>
                    <m:r>
                      <a:rPr lang="es-SV" b="0" i="1" smtClean="0">
                        <a:latin typeface="Cambria Math"/>
                      </a:rPr>
                      <m:t>𝑟𝐿</m:t>
                    </m:r>
                    <m:r>
                      <a:rPr lang="es-SV" b="0" i="1" smtClean="0"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𝑑𝑣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𝑑𝑟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365866"/>
                <a:ext cx="1913729" cy="489814"/>
              </a:xfrm>
              <a:prstGeom prst="rect">
                <a:avLst/>
              </a:prstGeom>
              <a:blipFill rotWithShape="1">
                <a:blip r:embed="rId2"/>
                <a:stretch>
                  <a:fillRect l="-2548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755576" y="3861048"/>
                <a:ext cx="1164550" cy="5048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</a:rPr>
                      <m:t>α</m:t>
                    </m:r>
                    <m:r>
                      <a:rPr lang="es-SV" b="0" i="1" smtClean="0">
                        <a:latin typeface="Cambria Math"/>
                      </a:rPr>
                      <m:t> </m:t>
                    </m:r>
                    <m:r>
                      <a:rPr lang="es-SV" b="0" i="1" smtClean="0">
                        <a:latin typeface="Cambria Math"/>
                      </a:rPr>
                      <m:t>𝐴</m:t>
                    </m:r>
                    <m:r>
                      <a:rPr lang="es-SV" b="0" i="1" smtClean="0">
                        <a:latin typeface="Cambria Math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s-SV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SV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SV" b="0" i="1" smtClean="0">
                                <a:latin typeface="Cambria Math"/>
                              </a:rPr>
                              <m:t>𝑑𝑣</m:t>
                            </m:r>
                          </m:num>
                          <m:den>
                            <m:r>
                              <a:rPr lang="es-SV" b="0" i="1" smtClean="0">
                                <a:latin typeface="Cambria Math"/>
                              </a:rPr>
                              <m:t>𝑑𝑧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861048"/>
                <a:ext cx="1164550" cy="504818"/>
              </a:xfrm>
              <a:prstGeom prst="rect">
                <a:avLst/>
              </a:prstGeom>
              <a:blipFill rotWithShape="1">
                <a:blip r:embed="rId3"/>
                <a:stretch>
                  <a:fillRect l="-4712" b="-6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755576" y="4621778"/>
                <a:ext cx="1336071" cy="5048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 =</a:t>
                </a:r>
                <a14:m>
                  <m:oMath xmlns:m="http://schemas.openxmlformats.org/officeDocument/2006/math">
                    <m:r>
                      <a:rPr lang="es-SV" b="0" i="0" smtClean="0">
                        <a:latin typeface="Cambria Math"/>
                      </a:rPr>
                      <m:t> </m:t>
                    </m:r>
                    <m:r>
                      <a:rPr lang="es-SV" b="0" i="1" smtClean="0">
                        <a:latin typeface="Cambria Math"/>
                      </a:rPr>
                      <m:t>ŋ </m:t>
                    </m:r>
                    <m:r>
                      <a:rPr lang="es-SV" b="0" i="1" smtClean="0">
                        <a:latin typeface="Cambria Math"/>
                      </a:rPr>
                      <m:t>𝐴</m:t>
                    </m:r>
                    <m:r>
                      <a:rPr lang="es-SV" b="0" i="1" smtClean="0">
                        <a:latin typeface="Cambria Math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s-SV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SV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SV" b="0" i="1" smtClean="0">
                                <a:latin typeface="Cambria Math"/>
                              </a:rPr>
                              <m:t>𝑑𝑣</m:t>
                            </m:r>
                          </m:num>
                          <m:den>
                            <m:r>
                              <a:rPr lang="es-SV" b="0" i="1" smtClean="0">
                                <a:latin typeface="Cambria Math"/>
                              </a:rPr>
                              <m:t>𝑑𝑧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621778"/>
                <a:ext cx="1336071" cy="504818"/>
              </a:xfrm>
              <a:prstGeom prst="rect">
                <a:avLst/>
              </a:prstGeom>
              <a:blipFill rotWithShape="1">
                <a:blip r:embed="rId4"/>
                <a:stretch>
                  <a:fillRect l="-4110" b="-6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19256" cy="4389120"/>
          </a:xfrm>
        </p:spPr>
        <p:txBody>
          <a:bodyPr>
            <a:normAutofit fontScale="85000" lnSpcReduction="20000"/>
          </a:bodyPr>
          <a:lstStyle/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FLUJO DE UN LÍQUIDO DENTRO DE UN TUBO CAPILAR DE RADIO, R</a:t>
            </a:r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En caso de un flujo en estado estable o estacionario, la resistencia por fricción debe estar exactamente contrarrestada por la fuerza hacia abajo, que es el producto de la presión P por el área </a:t>
            </a:r>
            <a:r>
              <a:rPr lang="el-GR" sz="2000" dirty="0" smtClean="0"/>
              <a:t>π</a:t>
            </a:r>
            <a:r>
              <a:rPr lang="es-ES" sz="2000" dirty="0" smtClean="0"/>
              <a:t>r</a:t>
            </a:r>
            <a:r>
              <a:rPr lang="es-ES" sz="2000" baseline="30000" dirty="0" smtClean="0"/>
              <a:t>2</a:t>
            </a:r>
            <a:r>
              <a:rPr lang="es-ES" sz="2000" dirty="0" smtClean="0"/>
              <a:t>. </a:t>
            </a:r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endParaRPr lang="es-ES" sz="2000" dirty="0" smtClean="0"/>
          </a:p>
          <a:p>
            <a:pPr marL="176213" indent="-176213">
              <a:buClr>
                <a:srgbClr val="FFC000"/>
              </a:buClr>
              <a:buNone/>
            </a:pPr>
            <a:r>
              <a:rPr lang="es-ES" sz="2000" dirty="0" smtClean="0"/>
              <a:t>Donde:</a:t>
            </a:r>
          </a:p>
          <a:p>
            <a:pPr marL="176213" indent="-176213">
              <a:buClr>
                <a:srgbClr val="FFC000"/>
              </a:buClr>
              <a:buNone/>
            </a:pPr>
            <a:r>
              <a:rPr lang="es-ES" sz="2000" dirty="0" smtClean="0"/>
              <a:t>R es el radio del tubo capilar.</a:t>
            </a:r>
          </a:p>
          <a:p>
            <a:pPr marL="176213" indent="-176213">
              <a:buClr>
                <a:srgbClr val="FFC000"/>
              </a:buClr>
              <a:buNone/>
            </a:pPr>
            <a:endParaRPr lang="es-ES" sz="2000" dirty="0" smtClean="0"/>
          </a:p>
          <a:p>
            <a:pPr marL="0" indent="0">
              <a:buClr>
                <a:srgbClr val="FFC000"/>
              </a:buClr>
              <a:buNone/>
            </a:pPr>
            <a:r>
              <a:rPr lang="es-ES" sz="2000" dirty="0" smtClean="0"/>
              <a:t>La velocidad de flujo en cualquier lugar del tubo es una función parabólica de r. La ecuación anterior sólo es válida para el flujo laminar, que requiere diámetros pequeños y flujos bajos.</a:t>
            </a:r>
            <a:endParaRPr lang="es-E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3563888" y="3501008"/>
                <a:ext cx="1560042" cy="5203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SV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4ŋ</m:t>
                        </m:r>
                        <m:r>
                          <a:rPr lang="es-SV" b="0" i="1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 smtClean="0"/>
                  <a:t> (R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-r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501008"/>
                <a:ext cx="1560042" cy="520399"/>
              </a:xfrm>
              <a:prstGeom prst="rect">
                <a:avLst/>
              </a:prstGeom>
              <a:blipFill rotWithShape="1">
                <a:blip r:embed="rId2"/>
                <a:stretch>
                  <a:fillRect l="-3516" r="-391"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dirty="0" smtClean="0"/>
              <a:t>La diferencia entre el flujo turbulento  y laminar  se obtiene con el número de Reynolds que se define como sigue:</a:t>
            </a:r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Donde</a:t>
            </a:r>
          </a:p>
          <a:p>
            <a:pPr>
              <a:buNone/>
            </a:pPr>
            <a:r>
              <a:rPr lang="en-US" dirty="0" smtClean="0">
                <a:latin typeface="Century Schoolbook"/>
              </a:rPr>
              <a:t>ŋ</a:t>
            </a:r>
            <a:r>
              <a:rPr lang="es-ES" dirty="0" smtClean="0">
                <a:latin typeface="Century Schoolbook"/>
              </a:rPr>
              <a:t> es la densidad del líquido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marL="263525" indent="-263525"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Número de Reynolds &lt; 2000 indica flujo laminar.</a:t>
            </a:r>
          </a:p>
          <a:p>
            <a:pPr marL="263525" indent="-263525"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Número de Reynolds &gt; 3500 indica flujo turbulento.</a:t>
            </a:r>
          </a:p>
          <a:p>
            <a:pPr marL="263525" indent="-263525"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Valores intermedios entre 2000 y 3500 pueden presentar cualquier tipo de flujo, que debe determinarse  en forma experimental.</a:t>
            </a:r>
          </a:p>
          <a:p>
            <a:pPr>
              <a:buNone/>
            </a:pP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3563888" y="2852936"/>
                <a:ext cx="2907463" cy="5203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Número de Reynolds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SV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2</m:t>
                        </m:r>
                        <m:r>
                          <a:rPr lang="es-SV" b="0" i="1" smtClean="0">
                            <a:latin typeface="Cambria Math"/>
                          </a:rPr>
                          <m:t>𝑅𝑣𝑝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ŋ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2852936"/>
                <a:ext cx="2907463" cy="520399"/>
              </a:xfrm>
              <a:prstGeom prst="rect">
                <a:avLst/>
              </a:prstGeom>
              <a:blipFill rotWithShape="1">
                <a:blip r:embed="rId2"/>
                <a:stretch>
                  <a:fillRect l="-1887" b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s-ES" sz="1800" dirty="0" smtClean="0"/>
              <a:t>Calcular la tasa total de flujo del líquido por el capilar, en función de la viscosidad.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sz="1800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sz="1800" dirty="0" smtClean="0"/>
              <a:t>El volumen del líquido que pasa por un elemento de área transversal, 2</a:t>
            </a:r>
            <a:r>
              <a:rPr lang="es-ES" sz="1800" dirty="0" smtClean="0">
                <a:latin typeface="Book Antiqua"/>
              </a:rPr>
              <a:t>rdr por segundo, simplemente es (</a:t>
            </a:r>
            <a:r>
              <a:rPr lang="es-ES" sz="1800" dirty="0" smtClean="0"/>
              <a:t>2</a:t>
            </a:r>
            <a:r>
              <a:rPr lang="es-ES" sz="1800" dirty="0" smtClean="0">
                <a:latin typeface="Book Antiqua"/>
              </a:rPr>
              <a:t>rdr)v, y el volumen total del líquido que pasa por segundo es</a:t>
            </a:r>
          </a:p>
          <a:p>
            <a:endParaRPr lang="es-ES" sz="1800" dirty="0" smtClean="0">
              <a:latin typeface="Book Antiqua"/>
            </a:endParaRPr>
          </a:p>
          <a:p>
            <a:endParaRPr lang="es-ES" sz="1800" dirty="0" smtClean="0">
              <a:latin typeface="Book Antiqua"/>
            </a:endParaRPr>
          </a:p>
          <a:p>
            <a:endParaRPr lang="es-ES" sz="1800" dirty="0" smtClean="0">
              <a:latin typeface="Book Antiqua"/>
            </a:endParaRPr>
          </a:p>
          <a:p>
            <a:pPr>
              <a:buNone/>
            </a:pPr>
            <a:endParaRPr lang="es-ES" sz="1800" dirty="0" smtClean="0">
              <a:latin typeface="Book Antiqua"/>
            </a:endParaRPr>
          </a:p>
          <a:p>
            <a:pPr>
              <a:buNone/>
            </a:pPr>
            <a:endParaRPr lang="es-ES" sz="1800" dirty="0" smtClean="0">
              <a:latin typeface="Book Antiqua"/>
            </a:endParaRPr>
          </a:p>
          <a:p>
            <a:pPr>
              <a:buNone/>
            </a:pPr>
            <a:endParaRPr lang="es-ES" sz="1800" dirty="0" smtClean="0">
              <a:latin typeface="Book Antiqua"/>
            </a:endParaRPr>
          </a:p>
          <a:p>
            <a:pPr>
              <a:buNone/>
            </a:pPr>
            <a:endParaRPr lang="es-ES" sz="1800" dirty="0" smtClean="0">
              <a:latin typeface="Book Antiqua"/>
            </a:endParaRPr>
          </a:p>
          <a:p>
            <a:pPr>
              <a:buNone/>
            </a:pPr>
            <a:r>
              <a:rPr lang="es-ES" sz="1800" dirty="0" smtClean="0">
                <a:latin typeface="Book Antiqua"/>
              </a:rPr>
              <a:t>	Donde:</a:t>
            </a:r>
          </a:p>
          <a:p>
            <a:pPr>
              <a:buNone/>
            </a:pPr>
            <a:r>
              <a:rPr lang="es-ES" sz="1800" dirty="0" smtClean="0">
                <a:latin typeface="Book Antiqua"/>
              </a:rPr>
              <a:t>	v es el volumen total </a:t>
            </a:r>
          </a:p>
          <a:p>
            <a:pPr>
              <a:buNone/>
            </a:pPr>
            <a:r>
              <a:rPr lang="es-ES" sz="1800" dirty="0" smtClean="0">
                <a:latin typeface="Book Antiqua"/>
              </a:rPr>
              <a:t>	t es el tiempo de flujo </a:t>
            </a:r>
            <a:endParaRPr lang="es-ES" sz="1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705824" y="3212744"/>
            <a:ext cx="2857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ecuación se llama </a:t>
            </a:r>
          </a:p>
          <a:p>
            <a:r>
              <a:rPr lang="es-ES" dirty="0" smtClean="0"/>
              <a:t>Ley de </a:t>
            </a:r>
            <a:r>
              <a:rPr lang="es-ES" i="1" dirty="0" err="1" smtClean="0"/>
              <a:t>Poiseuille</a:t>
            </a:r>
            <a:r>
              <a:rPr lang="es-ES" dirty="0" smtClean="0"/>
              <a:t>,</a:t>
            </a:r>
          </a:p>
          <a:p>
            <a:r>
              <a:rPr lang="es-ES" dirty="0" smtClean="0"/>
              <a:t>se aplica a líquidos y gases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1403648" y="3411389"/>
                <a:ext cx="4306885" cy="5203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SV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𝑉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SV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s-SV" b="0" i="1" smtClean="0">
                            <a:latin typeface="Cambria Math"/>
                          </a:rPr>
                          <m:t>𝑅</m:t>
                        </m:r>
                      </m:sup>
                      <m:e>
                        <m:r>
                          <a:rPr lang="es-SV" b="0" i="1" smtClean="0">
                            <a:latin typeface="Cambria Math"/>
                          </a:rPr>
                          <m:t>𝑣</m:t>
                        </m:r>
                      </m:e>
                    </m:nary>
                  </m:oMath>
                </a14:m>
                <a:r>
                  <a:rPr lang="en-US" dirty="0" smtClean="0"/>
                  <a:t>(2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π</m:t>
                    </m:r>
                    <m:r>
                      <a:rPr lang="el-GR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err="1" smtClean="0"/>
                  <a:t>rdr</a:t>
                </a:r>
                <a:r>
                  <a:rPr lang="en-US" dirty="0" smtClean="0"/>
                  <a:t>) =</a:t>
                </a:r>
                <a14:m>
                  <m:oMath xmlns:m="http://schemas.openxmlformats.org/officeDocument/2006/math">
                    <m:r>
                      <a:rPr lang="es-SV" b="0" i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π</m:t>
                        </m:r>
                        <m:r>
                          <a:rPr lang="es-SV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4ŋ</m:t>
                        </m:r>
                        <m:r>
                          <a:rPr lang="es-SV" b="0" i="1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SV" b="0" i="1" dirty="0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s-SV" b="0" i="1" dirty="0" smtClean="0">
                            <a:latin typeface="Cambria Math"/>
                          </a:rPr>
                          <m:t>𝑅</m:t>
                        </m:r>
                      </m:sup>
                      <m:e>
                        <m:d>
                          <m:dPr>
                            <m:ctrlPr>
                              <a:rPr lang="es-SV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SV" b="0" i="1" dirty="0" smtClean="0">
                                <a:latin typeface="Cambria Math"/>
                              </a:rPr>
                              <m:t>𝑟</m:t>
                            </m:r>
                            <m:r>
                              <a:rPr lang="es-SV" b="0" i="1" baseline="30000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es-SV" b="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s-SV" b="0" i="1" dirty="0" smtClean="0">
                                <a:latin typeface="Cambria Math"/>
                              </a:rPr>
                              <m:t>𝑟</m:t>
                            </m:r>
                            <m:r>
                              <a:rPr lang="es-SV" b="0" i="1" baseline="30000" dirty="0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  <m:r>
                          <a:rPr lang="es-SV" b="0" i="1" dirty="0" smtClean="0">
                            <a:latin typeface="Cambria Math"/>
                          </a:rPr>
                          <m:t>𝑟𝑑𝑟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411389"/>
                <a:ext cx="4306885" cy="520399"/>
              </a:xfrm>
              <a:prstGeom prst="rect">
                <a:avLst/>
              </a:prstGeom>
              <a:blipFill rotWithShape="1">
                <a:blip r:embed="rId2"/>
                <a:stretch>
                  <a:fillRect l="-1132" t="-95294" b="-14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CuadroTexto"/>
              <p:cNvSpPr txBox="1"/>
              <p:nvPr/>
            </p:nvSpPr>
            <p:spPr>
              <a:xfrm>
                <a:off x="3203848" y="4183479"/>
                <a:ext cx="1011815" cy="5260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π</m:t>
                        </m:r>
                        <m:r>
                          <a:rPr lang="es-SV" b="0" i="1" smtClean="0">
                            <a:latin typeface="Cambria Math"/>
                          </a:rPr>
                          <m:t>𝑃𝑅</m:t>
                        </m:r>
                        <m:r>
                          <a:rPr lang="es-SV" b="0" i="1" baseline="30000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8ŋ</m:t>
                        </m:r>
                        <m:r>
                          <a:rPr lang="es-SV" b="0" i="1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4183479"/>
                <a:ext cx="1011815" cy="526041"/>
              </a:xfrm>
              <a:prstGeom prst="rect">
                <a:avLst/>
              </a:prstGeom>
              <a:blipFill rotWithShape="1">
                <a:blip r:embed="rId3"/>
                <a:stretch>
                  <a:fillRect l="-5422"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4329114" cy="4389120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Viscosímetro de </a:t>
            </a:r>
            <a:r>
              <a:rPr lang="es-ES" dirty="0" err="1" smtClean="0"/>
              <a:t>Ostwald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511439"/>
            <a:ext cx="1768475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3428992" y="2714620"/>
            <a:ext cx="3643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tiempo que tarda un líquido en pasar entre las marcas </a:t>
            </a:r>
            <a:r>
              <a:rPr lang="es-ES" i="1" dirty="0" smtClean="0"/>
              <a:t>x</a:t>
            </a:r>
            <a:r>
              <a:rPr lang="es-ES" dirty="0" smtClean="0"/>
              <a:t> y </a:t>
            </a:r>
            <a:r>
              <a:rPr lang="es-ES" i="1" dirty="0" err="1" smtClean="0"/>
              <a:t>y</a:t>
            </a:r>
            <a:r>
              <a:rPr lang="es-ES" dirty="0" smtClean="0"/>
              <a:t> se mide y compara con el que emplea un líquido de referencia.</a:t>
            </a:r>
          </a:p>
          <a:p>
            <a:endParaRPr lang="es-ES" dirty="0" smtClean="0"/>
          </a:p>
          <a:p>
            <a:r>
              <a:rPr lang="es-ES" i="1" dirty="0" smtClean="0"/>
              <a:t>A</a:t>
            </a:r>
            <a:r>
              <a:rPr lang="es-ES" dirty="0" smtClean="0"/>
              <a:t> es un bulbo</a:t>
            </a:r>
          </a:p>
          <a:p>
            <a:r>
              <a:rPr lang="es-ES" i="1" dirty="0" smtClean="0"/>
              <a:t>B</a:t>
            </a:r>
            <a:r>
              <a:rPr lang="es-ES" dirty="0" smtClean="0"/>
              <a:t> es tubo capilar  </a:t>
            </a:r>
          </a:p>
          <a:p>
            <a:r>
              <a:rPr lang="es-ES" i="1" dirty="0" smtClean="0"/>
              <a:t>C</a:t>
            </a:r>
            <a:r>
              <a:rPr lang="es-ES" dirty="0" smtClean="0"/>
              <a:t> es el bulbo receptor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smtClean="0"/>
              <a:t>En esta presentación se consideran</a:t>
            </a:r>
          </a:p>
          <a:p>
            <a:pPr>
              <a:buNone/>
            </a:pPr>
            <a:endParaRPr lang="es-ES" sz="1800" dirty="0" smtClean="0"/>
          </a:p>
          <a:p>
            <a:pPr marL="273050" indent="-273050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sz="1800" dirty="0" smtClean="0"/>
              <a:t>Fenómenos eléctricos en las superficies (doble capa eléctrica)</a:t>
            </a:r>
          </a:p>
          <a:p>
            <a:pPr marL="273050" indent="-273050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endParaRPr lang="es-ES" sz="1800" dirty="0" smtClean="0"/>
          </a:p>
          <a:p>
            <a:pPr marL="273050" indent="-273050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sz="1800" dirty="0" smtClean="0"/>
              <a:t>Adsorción</a:t>
            </a:r>
          </a:p>
          <a:p>
            <a:pPr marL="273050" indent="-273050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endParaRPr lang="es-ES" sz="18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sz="1800" dirty="0" smtClean="0"/>
              <a:t>Catálisis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endParaRPr lang="es-ES" sz="18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sz="1800" dirty="0" smtClean="0"/>
              <a:t>Estado líquido</a:t>
            </a:r>
          </a:p>
          <a:p>
            <a:pPr marL="442913" indent="457200">
              <a:buClr>
                <a:schemeClr val="accent2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s-ES" sz="1800" dirty="0" smtClean="0"/>
              <a:t>Estructura</a:t>
            </a:r>
          </a:p>
          <a:p>
            <a:pPr marL="442913" indent="457200">
              <a:buClr>
                <a:schemeClr val="accent2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s-ES" sz="1800" dirty="0" smtClean="0"/>
              <a:t>Propiedades fisicoquímicas (viscosidad, tensión y energía superficial)</a:t>
            </a:r>
          </a:p>
          <a:p>
            <a:pPr marL="442913" indent="457200">
              <a:buClr>
                <a:schemeClr val="accent2">
                  <a:lumMod val="50000"/>
                </a:schemeClr>
              </a:buClr>
              <a:buFont typeface="Courier New" pitchFamily="49" charset="0"/>
              <a:buChar char="o"/>
            </a:pPr>
            <a:endParaRPr lang="es-ES" sz="18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s-ES" sz="1800" dirty="0" smtClean="0"/>
              <a:t>Capilaridad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</a:pPr>
            <a:endParaRPr lang="es-ES" sz="1800" dirty="0" smtClean="0"/>
          </a:p>
          <a:p>
            <a:pPr marL="360363" indent="-360363"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tabLst>
                <a:tab pos="360363" algn="l"/>
              </a:tabLst>
            </a:pPr>
            <a:r>
              <a:rPr lang="es-ES" sz="1800" dirty="0" smtClean="0"/>
              <a:t>Coloides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	Forma más cómoda para determinar la viscosidad de un líquido es por comparación con un líquido de referencia de viscosidad conocida con exactitud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645024"/>
            <a:ext cx="3522315" cy="185968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286000" y="5476591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/>
              <a:t>http://noria.mx/lublearn/entendiendo-los-grados-de-viscosidad-sae-para-lubricantes-de-motor/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dirty="0" smtClean="0"/>
              <a:t>VISCOSIDAD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857223" y="1928802"/>
          <a:ext cx="7143801" cy="4531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81267"/>
                <a:gridCol w="2381267"/>
                <a:gridCol w="238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Líquido</a:t>
                      </a:r>
                      <a:endParaRPr lang="es-E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Viscosidad,</a:t>
                      </a:r>
                      <a:r>
                        <a:rPr lang="es-ES" sz="1600" baseline="0" dirty="0" smtClean="0"/>
                        <a:t> P</a:t>
                      </a:r>
                      <a:r>
                        <a:rPr lang="es-ES" sz="1600" baseline="30000" dirty="0" smtClean="0"/>
                        <a:t>a</a:t>
                      </a:r>
                      <a:r>
                        <a:rPr lang="es-ES" sz="1600" baseline="0" dirty="0" smtClean="0"/>
                        <a:t>, unidades CGS</a:t>
                      </a:r>
                      <a:endParaRPr lang="es-E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Viscosidad </a:t>
                      </a:r>
                    </a:p>
                    <a:p>
                      <a:pPr algn="ctr"/>
                      <a:r>
                        <a:rPr lang="es-ES" sz="1600" dirty="0" smtClean="0"/>
                        <a:t>N s/m</a:t>
                      </a:r>
                      <a:r>
                        <a:rPr lang="es-ES" sz="1600" baseline="30000" dirty="0" smtClean="0"/>
                        <a:t>2</a:t>
                      </a:r>
                      <a:r>
                        <a:rPr lang="es-ES" sz="1600" dirty="0" smtClean="0"/>
                        <a:t> </a:t>
                      </a:r>
                    </a:p>
                    <a:p>
                      <a:pPr algn="ctr"/>
                      <a:r>
                        <a:rPr lang="es-ES" sz="1600" dirty="0" smtClean="0"/>
                        <a:t>unidades SI</a:t>
                      </a:r>
                      <a:endParaRPr lang="es-E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Acetona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0.00316 (298 K)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0.000316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Benceno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0.00652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0.000652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 smtClean="0"/>
                        <a:t>Tetracloruro</a:t>
                      </a:r>
                      <a:r>
                        <a:rPr lang="es-ES" sz="1600" dirty="0" smtClean="0"/>
                        <a:t> de carbono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0.00969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0.000969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Etanol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0.01200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0.001200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Éter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dietílico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0.00233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0.000233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Glicerina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14.9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1.49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Mercurio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0.01554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0.001554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Agua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0.0101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0.00101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Plasma sanguíneo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0.015 (310 K)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0.0015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Sangre entera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0.04</a:t>
                      </a:r>
                      <a:r>
                        <a:rPr lang="es-ES" sz="1600" baseline="0" dirty="0" smtClean="0"/>
                        <a:t> (310 K)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0.004</a:t>
                      </a:r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857224" y="1571612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smtClean="0"/>
              <a:t>Viscosidad de algunos líquidos comunes a 293 K</a:t>
            </a:r>
            <a:endParaRPr lang="es-ES" i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6396335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 smtClean="0"/>
              <a:t>a</a:t>
            </a:r>
            <a:r>
              <a:rPr lang="es-ES" dirty="0" smtClean="0"/>
              <a:t> 1 Poise (P) = 0.1 N s/m</a:t>
            </a:r>
            <a:r>
              <a:rPr lang="es-ES" baseline="30000" dirty="0" smtClean="0"/>
              <a:t>2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dirty="0" smtClean="0"/>
              <a:t>TENSIÓN SUPERFICIAL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4214818"/>
            <a:ext cx="5686436" cy="1966930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Fuerzas intermoleculares que actúan sobre una molécula de la capa superficial y sobre una molécula en el interior de un líquido.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714488"/>
            <a:ext cx="1700212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s-ES" dirty="0" smtClean="0"/>
              <a:t>TENSIÓN SUPERFICIAL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smtClean="0"/>
              <a:t>Marco de alambre que sostiene una película de líquido. Debe efectuarse trabajo para expandir el área de la película.</a:t>
            </a:r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1800" dirty="0" smtClean="0"/>
              <a:t>Donde la constante de proporcionalidad, </a:t>
            </a:r>
            <a:r>
              <a:rPr lang="el-GR" sz="1800" dirty="0" smtClean="0">
                <a:latin typeface="Book Antiqua"/>
              </a:rPr>
              <a:t>γ</a:t>
            </a:r>
            <a:r>
              <a:rPr lang="es-ES" sz="1800" dirty="0" smtClean="0"/>
              <a:t>, es la tensión superficial del líquido. </a:t>
            </a:r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1800" dirty="0" smtClean="0"/>
              <a:t>La tensión superficial es la fuerza que ejerce una superficie de longitud unitaria.</a:t>
            </a:r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1800" dirty="0" smtClean="0"/>
              <a:t>Unidades N/m = J/m</a:t>
            </a:r>
            <a:r>
              <a:rPr lang="es-ES" sz="1800" baseline="30000" dirty="0" smtClean="0"/>
              <a:t>2</a:t>
            </a:r>
            <a:r>
              <a:rPr lang="es-ES" sz="1800" dirty="0" smtClean="0"/>
              <a:t> (energía de superficie).</a:t>
            </a:r>
            <a:endParaRPr lang="es-E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571744"/>
            <a:ext cx="293211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611560" y="2890335"/>
                <a:ext cx="89639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SV" b="0" i="1" dirty="0" smtClean="0">
                    <a:latin typeface="Cambria Math"/>
                  </a:rPr>
                  <a:t>F </a:t>
                </a:r>
                <a:r>
                  <a:rPr lang="el-GR" b="0" i="1" dirty="0" smtClean="0">
                    <a:latin typeface="Cambria Math"/>
                  </a:rPr>
                  <a:t>α</a:t>
                </a:r>
                <a:r>
                  <a:rPr lang="es-SV" b="0" i="1" dirty="0" smtClean="0">
                    <a:latin typeface="Cambria Math"/>
                  </a:rPr>
                  <a:t> 2l</a:t>
                </a:r>
              </a:p>
              <a:p>
                <a:endParaRPr lang="es-SV" i="1" dirty="0">
                  <a:latin typeface="Cambria Math"/>
                </a:endParaRPr>
              </a:p>
              <a:p>
                <a:r>
                  <a:rPr lang="es-SV" b="0" i="1" dirty="0" smtClean="0">
                    <a:latin typeface="Cambria Math"/>
                  </a:rPr>
                  <a:t>   = 2</a:t>
                </a:r>
                <a14:m>
                  <m:oMath xmlns:m="http://schemas.openxmlformats.org/officeDocument/2006/math">
                    <m:r>
                      <a:rPr lang="es-SV" i="1">
                        <a:latin typeface="Cambria Math"/>
                      </a:rPr>
                      <m:t>Ɣ</m:t>
                    </m:r>
                  </m:oMath>
                </a14:m>
                <a:r>
                  <a:rPr lang="es-SV" b="0" i="1" dirty="0" smtClean="0">
                    <a:latin typeface="Cambria Math"/>
                  </a:rPr>
                  <a:t>l</a:t>
                </a:r>
                <a:endParaRPr lang="en-US" dirty="0"/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890335"/>
                <a:ext cx="896399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5442" t="-3947" r="-4762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TENSIÓN SUPERFICIAL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s-ES" sz="2000" dirty="0" smtClean="0"/>
              <a:t>El trabajo mecánico que se efectúa para mover el pistón una distancia </a:t>
            </a:r>
            <a:r>
              <a:rPr lang="es-ES" sz="2000" dirty="0" err="1" smtClean="0"/>
              <a:t>dx</a:t>
            </a:r>
            <a:r>
              <a:rPr lang="es-ES" sz="2000" dirty="0" smtClean="0"/>
              <a:t> es </a:t>
            </a:r>
            <a:r>
              <a:rPr lang="es-ES" sz="2000" dirty="0" err="1" smtClean="0"/>
              <a:t>Fdx</a:t>
            </a:r>
            <a:r>
              <a:rPr lang="es-ES" sz="2000" dirty="0" smtClean="0"/>
              <a:t>, y el cambio de superficie es 2ldx.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s-ES" sz="20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s-ES" sz="2000" dirty="0" smtClean="0"/>
              <a:t>El cociente del trabajo efectuado por área 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s-ES" sz="20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s-ES" sz="20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s-ES" sz="20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s-ES" sz="20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s-ES" sz="2000" dirty="0" smtClean="0"/>
              <a:t>La tensión superficial también se puede definir como energía superficial por unidad de área.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s-ES" sz="20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s-ES" sz="2000" dirty="0" smtClean="0"/>
              <a:t>La energía de superficie tiene origen mecánico, no térmico. </a:t>
            </a:r>
            <a:endParaRPr lang="es-E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3059832" y="3749312"/>
                <a:ext cx="1846339" cy="491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s-SV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𝐹𝑑𝑥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2</m:t>
                        </m:r>
                        <m:r>
                          <a:rPr lang="es-SV" b="0" i="1" smtClean="0">
                            <a:latin typeface="Cambria Math"/>
                          </a:rPr>
                          <m:t>𝑙𝑑𝑥</m:t>
                        </m:r>
                      </m:den>
                    </m:f>
                    <m:r>
                      <a:rPr lang="es-SV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2Ɣ</m:t>
                        </m:r>
                        <m:r>
                          <a:rPr lang="es-SV" b="0" i="1" smtClean="0">
                            <a:latin typeface="Cambria Math"/>
                          </a:rPr>
                          <m:t>𝑙𝑑𝑥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2</m:t>
                        </m:r>
                        <m:r>
                          <a:rPr lang="es-SV" b="0" i="1" smtClean="0">
                            <a:latin typeface="Cambria Math"/>
                          </a:rPr>
                          <m:t>𝑙𝑑𝑥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:r>
                  <a:rPr lang="en-US" dirty="0" smtClean="0">
                    <a:latin typeface="Times New Roman"/>
                    <a:cs typeface="Times New Roman"/>
                  </a:rPr>
                  <a:t>Ɣ</a:t>
                </a:r>
                <a:endParaRPr lang="en-US" dirty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3749312"/>
                <a:ext cx="1846339" cy="491288"/>
              </a:xfrm>
              <a:prstGeom prst="rect">
                <a:avLst/>
              </a:prstGeom>
              <a:blipFill rotWithShape="1">
                <a:blip r:embed="rId2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TENSIÓN SUPERFICIAL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marL="354013" indent="-354013">
              <a:buNone/>
            </a:pPr>
            <a:endParaRPr lang="es-ES" sz="2000" dirty="0" smtClean="0"/>
          </a:p>
          <a:p>
            <a:pPr marL="354013" indent="-354013">
              <a:buNone/>
            </a:pPr>
            <a:endParaRPr lang="es-ES" sz="2000" dirty="0" smtClean="0"/>
          </a:p>
          <a:p>
            <a:pPr marL="354013" indent="-354013">
              <a:buNone/>
            </a:pPr>
            <a:endParaRPr lang="es-ES" sz="2000" dirty="0" smtClean="0"/>
          </a:p>
          <a:p>
            <a:pPr marL="354013" indent="-354013">
              <a:buNone/>
            </a:pPr>
            <a:r>
              <a:rPr lang="es-ES" sz="2000" dirty="0" smtClean="0"/>
              <a:t>(a) </a:t>
            </a:r>
            <a:r>
              <a:rPr lang="es-ES" sz="1800" dirty="0" smtClean="0"/>
              <a:t>Fenómeno del ascenso capilar en líquidos en los que la adhesión es mayor que la cohesión.</a:t>
            </a:r>
          </a:p>
          <a:p>
            <a:pPr marL="354013" indent="-354013">
              <a:buNone/>
            </a:pPr>
            <a:r>
              <a:rPr lang="es-ES" sz="1800" dirty="0" smtClean="0"/>
              <a:t>(b) Cuando la cohesión es mayor que la adhesión, el líquido del interior del tubo capilar desciende respecto al líquido del exterior.</a:t>
            </a:r>
            <a:endParaRPr lang="es-E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857364"/>
            <a:ext cx="4468812" cy="3114675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dirty="0" smtClean="0"/>
              <a:t>TENSIÓN SUPERFICIAL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3000372"/>
          <a:ext cx="8229600" cy="30877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Gravedad sobre el líquido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Tensión superficial del líquido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659153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ES" sz="1600" b="1" dirty="0" smtClean="0"/>
                        <a:t>2</a:t>
                      </a:r>
                      <a:r>
                        <a:rPr lang="es-ES" sz="1600" b="1" dirty="0" smtClean="0">
                          <a:latin typeface="Book Antiqua"/>
                        </a:rPr>
                        <a:t></a:t>
                      </a:r>
                      <a:r>
                        <a:rPr lang="es-ES" sz="1600" b="1" dirty="0" smtClean="0"/>
                        <a:t>r</a:t>
                      </a:r>
                      <a:r>
                        <a:rPr lang="es-ES" sz="1600" b="1" baseline="30000" dirty="0" smtClean="0"/>
                        <a:t>2</a:t>
                      </a:r>
                      <a:r>
                        <a:rPr lang="es-ES" sz="1600" b="1" dirty="0" smtClean="0"/>
                        <a:t>hpg</a:t>
                      </a:r>
                    </a:p>
                    <a:p>
                      <a:pPr marL="0" indent="0">
                        <a:buNone/>
                      </a:pPr>
                      <a:endParaRPr lang="es-ES" sz="1600" dirty="0" smtClean="0"/>
                    </a:p>
                    <a:p>
                      <a:pPr marL="0" indent="0">
                        <a:buNone/>
                      </a:pPr>
                      <a:r>
                        <a:rPr lang="es-ES" sz="1600" dirty="0" smtClean="0"/>
                        <a:t>Donde</a:t>
                      </a:r>
                    </a:p>
                    <a:p>
                      <a:pPr marL="0" indent="0">
                        <a:buNone/>
                      </a:pPr>
                      <a:r>
                        <a:rPr lang="es-ES" sz="1600" dirty="0" smtClean="0"/>
                        <a:t>r radio del tubo capilar</a:t>
                      </a:r>
                    </a:p>
                    <a:p>
                      <a:pPr marL="0" indent="0">
                        <a:buNone/>
                      </a:pPr>
                      <a:r>
                        <a:rPr lang="es-ES" sz="1600" dirty="0" smtClean="0">
                          <a:latin typeface="Book Antiqua"/>
                        </a:rPr>
                        <a:t></a:t>
                      </a:r>
                      <a:r>
                        <a:rPr lang="es-ES" sz="1600" dirty="0" smtClean="0"/>
                        <a:t>r</a:t>
                      </a:r>
                      <a:r>
                        <a:rPr lang="es-ES" sz="1600" baseline="30000" dirty="0" smtClean="0"/>
                        <a:t>2</a:t>
                      </a:r>
                      <a:r>
                        <a:rPr lang="es-ES" sz="1600" dirty="0" smtClean="0"/>
                        <a:t>h</a:t>
                      </a:r>
                      <a:r>
                        <a:rPr lang="el-GR" sz="1600" dirty="0" smtClean="0"/>
                        <a:t>ρ</a:t>
                      </a:r>
                      <a:r>
                        <a:rPr lang="es-ES" sz="1600" dirty="0" smtClean="0"/>
                        <a:t>g es la fuerza </a:t>
                      </a:r>
                      <a:r>
                        <a:rPr lang="es-ES" sz="1600" b="1" i="1" dirty="0" smtClean="0"/>
                        <a:t>hacia abajo</a:t>
                      </a:r>
                    </a:p>
                    <a:p>
                      <a:pPr marL="0" indent="0">
                        <a:buNone/>
                      </a:pPr>
                      <a:r>
                        <a:rPr lang="es-ES" sz="1600" dirty="0" smtClean="0">
                          <a:latin typeface="Book Antiqua"/>
                        </a:rPr>
                        <a:t></a:t>
                      </a:r>
                      <a:r>
                        <a:rPr lang="es-ES" sz="1600" dirty="0" smtClean="0"/>
                        <a:t>r</a:t>
                      </a:r>
                      <a:r>
                        <a:rPr lang="es-ES" sz="1600" baseline="30000" dirty="0" smtClean="0"/>
                        <a:t>2</a:t>
                      </a:r>
                      <a:r>
                        <a:rPr lang="es-ES" sz="1600" dirty="0" smtClean="0"/>
                        <a:t>h es el volumen</a:t>
                      </a:r>
                    </a:p>
                    <a:p>
                      <a:pPr marL="0" indent="0">
                        <a:buNone/>
                      </a:pPr>
                      <a:r>
                        <a:rPr lang="el-GR" sz="1600" dirty="0" smtClean="0"/>
                        <a:t>ρ</a:t>
                      </a:r>
                      <a:r>
                        <a:rPr lang="es-ES" sz="1600" dirty="0" smtClean="0"/>
                        <a:t> es la densidad del líquido</a:t>
                      </a:r>
                    </a:p>
                    <a:p>
                      <a:pPr marL="0" indent="0">
                        <a:buNone/>
                      </a:pPr>
                      <a:r>
                        <a:rPr lang="es-ES" sz="1600" dirty="0" smtClean="0"/>
                        <a:t>g es la aceleración de la gravedad</a:t>
                      </a:r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ES" sz="1600" dirty="0" smtClean="0"/>
                        <a:t>La fuerza actúa alrededor de la periferia del borde cilíndrico, entre el líquido y la pared de vidrio, y es </a:t>
                      </a:r>
                      <a:r>
                        <a:rPr lang="es-ES" sz="1600" b="1" dirty="0" smtClean="0"/>
                        <a:t>2</a:t>
                      </a:r>
                      <a:r>
                        <a:rPr lang="es-ES" sz="1600" b="1" dirty="0" smtClean="0">
                          <a:latin typeface="Book Antiqua"/>
                        </a:rPr>
                        <a:t></a:t>
                      </a:r>
                      <a:r>
                        <a:rPr lang="es-ES" sz="1600" b="1" dirty="0" smtClean="0"/>
                        <a:t>r</a:t>
                      </a:r>
                      <a:r>
                        <a:rPr lang="el-GR" sz="1600" b="1" dirty="0" smtClean="0"/>
                        <a:t>γ</a:t>
                      </a:r>
                      <a:r>
                        <a:rPr lang="es-ES" sz="1600" b="1" dirty="0" smtClean="0"/>
                        <a:t> </a:t>
                      </a:r>
                      <a:r>
                        <a:rPr lang="es-ES" sz="1600" b="1" dirty="0" err="1" smtClean="0"/>
                        <a:t>cos</a:t>
                      </a:r>
                      <a:r>
                        <a:rPr lang="es-ES" sz="1600" b="1" dirty="0" smtClean="0"/>
                        <a:t> </a:t>
                      </a:r>
                      <a:r>
                        <a:rPr lang="el-GR" sz="1600" b="1" dirty="0" smtClean="0"/>
                        <a:t>θ</a:t>
                      </a:r>
                      <a:endParaRPr lang="es-ES" sz="1600" b="1" dirty="0" smtClean="0"/>
                    </a:p>
                    <a:p>
                      <a:pPr marL="0" indent="0">
                        <a:buNone/>
                      </a:pPr>
                      <a:endParaRPr lang="es-ES" sz="1600" dirty="0" smtClean="0"/>
                    </a:p>
                    <a:p>
                      <a:pPr marL="0" indent="0">
                        <a:buNone/>
                      </a:pPr>
                      <a:r>
                        <a:rPr lang="es-ES" sz="1600" dirty="0" smtClean="0"/>
                        <a:t>Donde</a:t>
                      </a:r>
                    </a:p>
                    <a:p>
                      <a:pPr marL="0" indent="0">
                        <a:buNone/>
                      </a:pPr>
                      <a:r>
                        <a:rPr lang="es-ES" sz="1600" dirty="0" smtClean="0"/>
                        <a:t> 2</a:t>
                      </a:r>
                      <a:r>
                        <a:rPr lang="es-ES" sz="1600" dirty="0" smtClean="0">
                          <a:latin typeface="Book Antiqua"/>
                        </a:rPr>
                        <a:t>r</a:t>
                      </a:r>
                      <a:r>
                        <a:rPr lang="es-ES" sz="1600" dirty="0" smtClean="0"/>
                        <a:t> es la circunferencia del borde.</a:t>
                      </a:r>
                    </a:p>
                    <a:p>
                      <a:pPr marL="0" indent="0">
                        <a:buNone/>
                      </a:pPr>
                      <a:r>
                        <a:rPr lang="el-GR" sz="1600" dirty="0" smtClean="0"/>
                        <a:t>θ </a:t>
                      </a:r>
                      <a:r>
                        <a:rPr lang="es-ES" sz="1600" dirty="0" smtClean="0"/>
                        <a:t>es el ángulo de contacto entre el líquido y el tubo capilar en el menisco</a:t>
                      </a:r>
                    </a:p>
                    <a:p>
                      <a:pPr marL="0" indent="0">
                        <a:buNone/>
                      </a:pPr>
                      <a:r>
                        <a:rPr lang="es-ES" sz="1600" dirty="0" err="1" smtClean="0"/>
                        <a:t>cos</a:t>
                      </a:r>
                      <a:r>
                        <a:rPr lang="es-ES" sz="1600" dirty="0" smtClean="0"/>
                        <a:t> </a:t>
                      </a:r>
                      <a:r>
                        <a:rPr lang="el-GR" sz="1600" dirty="0" smtClean="0"/>
                        <a:t>θ</a:t>
                      </a:r>
                      <a:r>
                        <a:rPr lang="es-ES" sz="1600" dirty="0" smtClean="0"/>
                        <a:t> define el componente vertical  (</a:t>
                      </a:r>
                      <a:r>
                        <a:rPr lang="es-ES" sz="1600" b="1" i="1" dirty="0" smtClean="0"/>
                        <a:t>hacia arriba </a:t>
                      </a:r>
                      <a:r>
                        <a:rPr lang="es-ES" sz="1600" dirty="0" smtClean="0"/>
                        <a:t>de la fuerza)</a:t>
                      </a:r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428596" y="1714488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/>
              <a:t>Método del ascenso capilar</a:t>
            </a:r>
          </a:p>
          <a:p>
            <a:r>
              <a:rPr lang="es-ES" dirty="0" smtClean="0"/>
              <a:t>Es un medio sencillo para medir la tensión superficial en los líquidos.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928926" y="2571744"/>
            <a:ext cx="3337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>
                <a:solidFill>
                  <a:srgbClr val="000000"/>
                </a:solidFill>
                <a:latin typeface="Book Antiqua"/>
              </a:rPr>
              <a:t>Las fuerzas deben equilibrarse </a:t>
            </a:r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dirty="0" smtClean="0"/>
              <a:t>TENSIÓN SUPERFICIAL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900" dirty="0" smtClean="0">
                <a:latin typeface="Book Antiqua"/>
              </a:rPr>
              <a:t>Cuando se igualan las fuerzas hacia arriba y hacia abajo se obtiene</a:t>
            </a:r>
          </a:p>
          <a:p>
            <a:pPr marL="0" indent="0">
              <a:buNone/>
            </a:pPr>
            <a:endParaRPr lang="es-ES" sz="1900" dirty="0" smtClean="0">
              <a:latin typeface="Book Antiqua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8" name="7 Flecha abajo"/>
          <p:cNvSpPr/>
          <p:nvPr/>
        </p:nvSpPr>
        <p:spPr>
          <a:xfrm>
            <a:off x="4214810" y="3786190"/>
            <a:ext cx="357190" cy="71438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3285935" y="2708920"/>
                <a:ext cx="21878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</a:rPr>
                      <m:t>π</m:t>
                    </m:r>
                    <m:r>
                      <a:rPr lang="es-SV" b="0" i="1" smtClean="0">
                        <a:latin typeface="Cambria Math"/>
                      </a:rPr>
                      <m:t>𝑟</m:t>
                    </m:r>
                    <m:r>
                      <a:rPr lang="es-SV" b="0" i="1" baseline="30000" smtClean="0">
                        <a:latin typeface="Cambria Math"/>
                      </a:rPr>
                      <m:t>2</m:t>
                    </m:r>
                    <m:r>
                      <a:rPr lang="es-SV" b="0" i="1" smtClean="0">
                        <a:latin typeface="Cambria Math"/>
                      </a:rPr>
                      <m:t>h𝑝𝑔</m:t>
                    </m:r>
                    <m:r>
                      <a:rPr lang="es-SV" b="0" i="1" smtClean="0">
                        <a:latin typeface="Cambria Math"/>
                      </a:rPr>
                      <m:t>=2</m:t>
                    </m:r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π</m:t>
                    </m:r>
                    <m:r>
                      <a:rPr lang="es-SV" i="1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err="1" smtClean="0">
                    <a:latin typeface="Times New Roman"/>
                    <a:cs typeface="Times New Roman"/>
                  </a:rPr>
                  <a:t>Ɣcos</a:t>
                </a:r>
                <a:r>
                  <a:rPr lang="el-GR" dirty="0" smtClean="0">
                    <a:latin typeface="Times New Roman"/>
                    <a:cs typeface="Times New Roman"/>
                  </a:rPr>
                  <a:t>θ</a:t>
                </a:r>
                <a:endParaRPr lang="en-US" dirty="0"/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935" y="2708920"/>
                <a:ext cx="2187843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9836" r="-1114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3743908" y="4892573"/>
                <a:ext cx="1656184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/>
                    <a:cs typeface="Times New Roman"/>
                  </a:rPr>
                  <a:t>Ɣ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s-SV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s-SV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SV" b="0" i="1" smtClean="0">
                            <a:latin typeface="Cambria Math"/>
                          </a:rPr>
                          <m:t>𝑟h𝑝𝑔</m:t>
                        </m:r>
                      </m:num>
                      <m:den>
                        <m:r>
                          <a:rPr lang="es-SV" b="0" i="1" smtClean="0">
                            <a:latin typeface="Cambria Math"/>
                          </a:rPr>
                          <m:t>2</m:t>
                        </m:r>
                        <m:r>
                          <a:rPr lang="es-SV" b="0" i="1" smtClean="0">
                            <a:latin typeface="Cambria Math"/>
                          </a:rPr>
                          <m:t>𝑐𝑜𝑠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θ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908" y="4892573"/>
                <a:ext cx="1656184" cy="491288"/>
              </a:xfrm>
              <a:prstGeom prst="rect">
                <a:avLst/>
              </a:prstGeom>
              <a:blipFill rotWithShape="1">
                <a:blip r:embed="rId3"/>
                <a:stretch>
                  <a:fillRect l="-2941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Tensión superficial (</a:t>
            </a:r>
            <a:r>
              <a:rPr lang="el-GR" dirty="0" smtClean="0">
                <a:latin typeface="Book Antiqua"/>
              </a:rPr>
              <a:t>γ</a:t>
            </a:r>
            <a:r>
              <a:rPr lang="es-ES" dirty="0" smtClean="0"/>
              <a:t>) de algunos líquidos comunes a 293 K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3108" y="2285992"/>
          <a:ext cx="4643470" cy="407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7520"/>
                <a:gridCol w="17859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Líquido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γ</a:t>
                      </a:r>
                      <a:r>
                        <a:rPr lang="es-ES" dirty="0" smtClean="0"/>
                        <a:t> (N/m)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Ácido acético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0.0276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Acetona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0.0237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Benceno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0.0289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Tetracloruro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decarbono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0.0266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Cloroformo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0.0271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Etanol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0.0223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Éter </a:t>
                      </a:r>
                      <a:r>
                        <a:rPr lang="es-ES" dirty="0" err="1" smtClean="0"/>
                        <a:t>dietílico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0.0170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N-Hexano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0.0184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Mercurio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0.476 (298</a:t>
                      </a:r>
                      <a:r>
                        <a:rPr lang="es-ES" baseline="0" dirty="0" smtClean="0"/>
                        <a:t> K)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Agua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0.07275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dirty="0" smtClean="0"/>
              <a:t>TENSIÓN SUPERFICIAL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err="1" smtClean="0"/>
              <a:t>Tensoactivos</a:t>
            </a:r>
            <a:r>
              <a:rPr lang="es-ES" dirty="0" smtClean="0"/>
              <a:t> más eficaces se encuentran los jabones (sales de ácido graso de cadena larga) y las proteínas desnaturalizadas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2000" dirty="0" smtClean="0"/>
              <a:t>					Esquema de moléculas</a:t>
            </a:r>
          </a:p>
          <a:p>
            <a:pPr marL="0" indent="0">
              <a:buNone/>
            </a:pPr>
            <a:r>
              <a:rPr lang="es-ES" sz="2000" dirty="0" smtClean="0"/>
              <a:t>					de un ácido graso en agua</a:t>
            </a:r>
          </a:p>
          <a:p>
            <a:pPr marL="0" indent="0">
              <a:buNone/>
            </a:pPr>
            <a:r>
              <a:rPr lang="es-ES" sz="2000" dirty="0" smtClean="0"/>
              <a:t>					(Esferas: grupos polares</a:t>
            </a:r>
          </a:p>
          <a:p>
            <a:pPr marL="0" indent="0">
              <a:buNone/>
            </a:pPr>
            <a:r>
              <a:rPr lang="es-ES" sz="2000" dirty="0" smtClean="0"/>
              <a:t>					líneas en zigzag la cadena no</a:t>
            </a:r>
          </a:p>
          <a:p>
            <a:pPr marL="0" indent="0">
              <a:buNone/>
            </a:pPr>
            <a:r>
              <a:rPr lang="es-ES" sz="2000" dirty="0" smtClean="0"/>
              <a:t>					polar de los hidrocarburos)</a:t>
            </a:r>
          </a:p>
          <a:p>
            <a:pPr marL="0" indent="0">
              <a:buNone/>
            </a:pPr>
            <a:endParaRPr lang="es-E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73016"/>
            <a:ext cx="2937582" cy="243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cap="all" dirty="0" smtClean="0">
                <a:solidFill>
                  <a:schemeClr val="accent2">
                    <a:lumMod val="50000"/>
                  </a:schemeClr>
                </a:solidFill>
              </a:rPr>
              <a:t>Fenómenos eléctricos en las superficies (doble capa)</a:t>
            </a:r>
            <a:endParaRPr lang="es-ES" sz="3200" cap="all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El </a:t>
            </a:r>
            <a:r>
              <a:rPr lang="es-ES" dirty="0" smtClean="0"/>
              <a:t>metal se encuentra en la región  x </a:t>
            </a:r>
            <a:r>
              <a:rPr lang="es-ES" dirty="0" smtClean="0">
                <a:latin typeface="Century Schoolbook"/>
              </a:rPr>
              <a:t>≤ 0 y la solución electrolítica x ≥ 0.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>
              <a:latin typeface="Century Schoolbook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>
                <a:latin typeface="Century Schoolbook"/>
              </a:rPr>
              <a:t>En soluciones concentradas c ≥ 1 mol/L, el modelo de </a:t>
            </a:r>
            <a:r>
              <a:rPr lang="es-ES" dirty="0" err="1" smtClean="0">
                <a:latin typeface="Century Schoolbook"/>
              </a:rPr>
              <a:t>Helmholtz</a:t>
            </a:r>
            <a:r>
              <a:rPr lang="es-ES" dirty="0" smtClean="0">
                <a:latin typeface="Century Schoolbook"/>
              </a:rPr>
              <a:t> es apropiado, en soluciones más diluidas ningún modelo es adecuado.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>
              <a:latin typeface="Century Schoolbook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err="1" smtClean="0">
                <a:latin typeface="Century Schoolbook"/>
              </a:rPr>
              <a:t>Stern</a:t>
            </a:r>
            <a:r>
              <a:rPr lang="es-ES" dirty="0" smtClean="0">
                <a:latin typeface="Century Schoolbook"/>
              </a:rPr>
              <a:t> propuso una combinación de las capas fija y difusa.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>
              <a:latin typeface="Century Schoolbook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err="1" smtClean="0">
                <a:latin typeface="Century Schoolbook"/>
              </a:rPr>
              <a:t>Grahame</a:t>
            </a:r>
            <a:r>
              <a:rPr lang="es-ES" dirty="0" smtClean="0">
                <a:latin typeface="Century Schoolbook"/>
              </a:rPr>
              <a:t> distingue entre dos planos de iones.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DIFUSIÓN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Es el proceso por el cual los gradientes de concentración en una solución disminuyen en forma espontánea hasta que se establece una distribución uniforme y homogénea.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Leyes de </a:t>
            </a:r>
            <a:r>
              <a:rPr lang="es-ES" dirty="0" err="1" smtClean="0"/>
              <a:t>Fick</a:t>
            </a:r>
            <a:r>
              <a:rPr lang="es-ES" dirty="0" smtClean="0"/>
              <a:t> de la difusión </a:t>
            </a:r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s-ES" dirty="0" smtClean="0"/>
              <a:t>DIFUSIÓN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5176846"/>
            <a:ext cx="8229600" cy="1681154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accent2">
                  <a:lumMod val="75000"/>
                </a:schemeClr>
              </a:buClr>
              <a:buAutoNum type="alphaLcParenBoth"/>
            </a:pPr>
            <a:r>
              <a:rPr lang="es-ES" sz="1400" dirty="0" smtClean="0"/>
              <a:t>Difusión de un soluto en una celda de sección transversal uniforme hacia el solvente puro.</a:t>
            </a:r>
          </a:p>
          <a:p>
            <a:pPr marL="514350" indent="-514350">
              <a:buClr>
                <a:schemeClr val="accent2">
                  <a:lumMod val="75000"/>
                </a:schemeClr>
              </a:buClr>
              <a:buAutoNum type="alphaLcParenBoth"/>
            </a:pPr>
            <a:r>
              <a:rPr lang="es-ES" sz="1400" dirty="0" smtClean="0"/>
              <a:t>Gráficas de la concentración del soluto, c, en función de x, para distintos tiempos t. Cuando t=0 (la curva t</a:t>
            </a:r>
            <a:r>
              <a:rPr lang="es-ES" sz="1400" baseline="-25000" dirty="0" smtClean="0"/>
              <a:t>0</a:t>
            </a:r>
            <a:r>
              <a:rPr lang="es-ES" sz="1400" dirty="0" smtClean="0"/>
              <a:t>), la frontera entre la solución y el solvente puro es infinitamente delgada.</a:t>
            </a:r>
          </a:p>
          <a:p>
            <a:pPr marL="514350" indent="-514350">
              <a:buClr>
                <a:schemeClr val="accent2">
                  <a:lumMod val="75000"/>
                </a:schemeClr>
              </a:buClr>
              <a:buAutoNum type="alphaLcParenBoth"/>
            </a:pPr>
            <a:r>
              <a:rPr lang="es-ES" sz="1400" dirty="0" smtClean="0"/>
              <a:t>Gráficas del gradiente de concentración               , en función de x, para distintos tiempos t, después de que se inició la difusión. Cuando t=0, el gradiente es una línea perpendicular al eje x, de altura infinita y sin anchura, centrada en x=0 </a:t>
            </a:r>
            <a:endParaRPr lang="es-ES" sz="1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5184576" cy="368001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5882158"/>
            <a:ext cx="571032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PRIMERA LEY DE FICK DE LA DIFUSIÓN EN UNA DIMENSIÓN</a:t>
            </a:r>
            <a:endParaRPr lang="es-E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None/>
                </a:pPr>
                <a:endParaRPr lang="es-ES" dirty="0" smtClean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s-SV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s-SV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s-SV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MX" sz="28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MX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pPr>
                  <a:buNone/>
                </a:pPr>
                <a:endParaRPr lang="es-ES" dirty="0" smtClean="0"/>
              </a:p>
              <a:p>
                <a:pPr>
                  <a:buNone/>
                </a:pPr>
                <a:endParaRPr lang="es-ES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683568" y="4437112"/>
            <a:ext cx="8460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Donde</a:t>
            </a:r>
          </a:p>
          <a:p>
            <a:r>
              <a:rPr lang="es-ES" dirty="0" smtClean="0"/>
              <a:t>       es el gradiente de concentración de la sustancia que se difunde,   cuando el</a:t>
            </a:r>
          </a:p>
          <a:p>
            <a:r>
              <a:rPr lang="es-ES" dirty="0" smtClean="0"/>
              <a:t>       tiempo de difusión es </a:t>
            </a:r>
            <a:r>
              <a:rPr lang="es-ES" i="1" dirty="0" smtClean="0"/>
              <a:t>t.</a:t>
            </a:r>
          </a:p>
          <a:p>
            <a:r>
              <a:rPr lang="es-ES" i="1" dirty="0" smtClean="0"/>
              <a:t>D    </a:t>
            </a:r>
            <a:r>
              <a:rPr lang="es-ES" dirty="0" smtClean="0"/>
              <a:t>es el coeficiente de difusión de la sustancia que se difunde en el medio que se</a:t>
            </a:r>
          </a:p>
          <a:p>
            <a:r>
              <a:rPr lang="es-ES" dirty="0" smtClean="0"/>
              <a:t>       estudia (m</a:t>
            </a:r>
            <a:r>
              <a:rPr lang="es-ES" baseline="30000" dirty="0" smtClean="0"/>
              <a:t>2</a:t>
            </a:r>
            <a:r>
              <a:rPr lang="es-ES" dirty="0" smtClean="0"/>
              <a:t>/s  o cm</a:t>
            </a:r>
            <a:r>
              <a:rPr lang="es-ES" baseline="30000" dirty="0" smtClean="0"/>
              <a:t>2</a:t>
            </a:r>
            <a:r>
              <a:rPr lang="es-ES" dirty="0" smtClean="0"/>
              <a:t>/s).</a:t>
            </a:r>
          </a:p>
          <a:p>
            <a:r>
              <a:rPr lang="es-ES" dirty="0" smtClean="0"/>
              <a:t>(-)   El signo indica que la difusión s efectúa desde la concentración mayor hacia la</a:t>
            </a:r>
          </a:p>
          <a:p>
            <a:r>
              <a:rPr lang="es-ES" dirty="0" smtClean="0"/>
              <a:t>       concentración menor.</a:t>
            </a:r>
          </a:p>
          <a:p>
            <a:r>
              <a:rPr lang="es-ES" dirty="0" smtClean="0"/>
              <a:t>	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7" y="4704080"/>
            <a:ext cx="288031" cy="45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Coeficientes de difusión (</a:t>
            </a:r>
            <a:r>
              <a:rPr lang="es-ES" i="1" dirty="0" smtClean="0"/>
              <a:t>D</a:t>
            </a:r>
            <a:r>
              <a:rPr lang="es-ES" dirty="0" smtClean="0"/>
              <a:t>) de algunas moléculas en agua, a 298 K 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921683"/>
              </p:ext>
            </p:extLst>
          </p:nvPr>
        </p:nvGraphicFramePr>
        <p:xfrm>
          <a:off x="457200" y="3140968"/>
          <a:ext cx="822960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Molécula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D/10</a:t>
                      </a:r>
                      <a:r>
                        <a:rPr lang="es-ES" baseline="30000" dirty="0" smtClean="0"/>
                        <a:t>-9</a:t>
                      </a:r>
                      <a:r>
                        <a:rPr lang="es-ES" baseline="0" dirty="0" smtClean="0"/>
                        <a:t> m</a:t>
                      </a:r>
                      <a:r>
                        <a:rPr lang="es-ES" baseline="30000" dirty="0" smtClean="0"/>
                        <a:t>2</a:t>
                      </a:r>
                      <a:r>
                        <a:rPr lang="es-ES" baseline="0" dirty="0" smtClean="0"/>
                        <a:t>/s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Etanol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1.10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Urea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1.18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Glucosa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0.57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Sacarosa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0.46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Mioglobina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0.113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Hemoglobina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0.069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ADN</a:t>
                      </a:r>
                      <a:r>
                        <a:rPr lang="es-ES" baseline="0" dirty="0" smtClean="0"/>
                        <a:t> (timo de becerro)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0.0013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COLOIDES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 marL="273050" indent="-9525">
              <a:buNone/>
            </a:pPr>
            <a:r>
              <a:rPr lang="es-ES" dirty="0" smtClean="0"/>
              <a:t>Es una dispersión de partículas de una sustancia (fase dispersa) entre un medio dispersor, formado por otras sustancias,</a:t>
            </a:r>
          </a:p>
          <a:p>
            <a:pPr>
              <a:buNone/>
            </a:pPr>
            <a:endParaRPr lang="es-ES" dirty="0" smtClean="0"/>
          </a:p>
          <a:p>
            <a:pPr marL="273050" indent="-9525" algn="just">
              <a:buNone/>
            </a:pPr>
            <a:r>
              <a:rPr lang="es-ES" dirty="0" smtClean="0"/>
              <a:t>Las partículas coloidales son mucho más grandes que las moléculas de los solutos comunes (1x10</a:t>
            </a:r>
            <a:r>
              <a:rPr lang="es-ES" baseline="30000" dirty="0" smtClean="0"/>
              <a:t>3</a:t>
            </a:r>
            <a:r>
              <a:rPr lang="es-ES" dirty="0" smtClean="0"/>
              <a:t> y 1x10</a:t>
            </a:r>
            <a:r>
              <a:rPr lang="es-ES" baseline="30000" dirty="0" smtClean="0"/>
              <a:t>6</a:t>
            </a:r>
            <a:r>
              <a:rPr lang="es-ES" dirty="0" smtClean="0"/>
              <a:t> pm).</a:t>
            </a:r>
            <a:endParaRPr lang="es-ES" dirty="0"/>
          </a:p>
        </p:txBody>
      </p:sp>
      <p:pic>
        <p:nvPicPr>
          <p:cNvPr id="1026" name="Picture 2" descr="Resultado de imagen para coloi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946" y="5661248"/>
            <a:ext cx="1608113" cy="82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672448"/>
              </p:ext>
            </p:extLst>
          </p:nvPr>
        </p:nvGraphicFramePr>
        <p:xfrm>
          <a:off x="395536" y="2132856"/>
          <a:ext cx="8229600" cy="4150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10544"/>
                <a:gridCol w="1584176"/>
                <a:gridCol w="1728192"/>
                <a:gridCol w="3106688"/>
              </a:tblGrid>
              <a:tr h="60728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MEDIO</a:t>
                      </a:r>
                    </a:p>
                    <a:p>
                      <a:pPr algn="ctr"/>
                      <a:r>
                        <a:rPr lang="es-ES" dirty="0" smtClean="0"/>
                        <a:t>DISPERSOR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FASE</a:t>
                      </a:r>
                      <a:r>
                        <a:rPr lang="es-ES" baseline="0" dirty="0" smtClean="0"/>
                        <a:t> DISPERSA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NOMBRE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EJEMPLO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Gas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Líquido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Aerosol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Bruma,</a:t>
                      </a:r>
                      <a:r>
                        <a:rPr lang="es-ES" baseline="0" dirty="0" smtClean="0"/>
                        <a:t> niebla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Gas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Sólido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Aerosol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Humo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Líquido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Gas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Espuma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Crema batida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Líquido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Líquido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Emulsión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Mayonesa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Líquido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Sólido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Sol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Leche de magnesia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Sólido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Gas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Espuma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Espumas plásticas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Sólido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Líquido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Gel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Gelatina,</a:t>
                      </a:r>
                      <a:r>
                        <a:rPr lang="es-ES" baseline="0" dirty="0" smtClean="0"/>
                        <a:t> mantequilla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Sólido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Sólido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Sol sólido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Algunas aleaciones (acero),</a:t>
                      </a:r>
                      <a:r>
                        <a:rPr lang="es-ES" baseline="0" dirty="0" smtClean="0"/>
                        <a:t> piedras preciosas (vidrio con metales dispersos)</a:t>
                      </a:r>
                      <a:endParaRPr lang="es-E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es-ES" dirty="0" smtClean="0"/>
              <a:t>COLOIDES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Efecto </a:t>
            </a:r>
            <a:r>
              <a:rPr lang="es-ES" dirty="0" err="1" smtClean="0"/>
              <a:t>Tyndall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s-ES" dirty="0" smtClean="0"/>
              <a:t>COLOIDES</a:t>
            </a:r>
            <a:endParaRPr lang="es-E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2447925" cy="244792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20888"/>
            <a:ext cx="2438400" cy="198120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691680" y="4797152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Tres rayos de luz blanca pasan a través de un coloide de partículas de azufre en agua cambian de anaranjado, rosa y verde azulado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364088" y="486916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Dispersión de la luz solar por las partículas de polvo del aire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Coloides </a:t>
            </a:r>
            <a:r>
              <a:rPr lang="es-ES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hidrofílicos</a:t>
            </a:r>
            <a:r>
              <a:rPr lang="es-E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dirty="0" smtClean="0"/>
              <a:t>son atraídos por el agua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Coloides </a:t>
            </a:r>
            <a:r>
              <a:rPr lang="es-ES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hidrofóbicos</a:t>
            </a:r>
            <a:r>
              <a:rPr lang="es-E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 smtClean="0"/>
              <a:t>son repelidos por el agua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COLOIDES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5013176"/>
            <a:ext cx="1859441" cy="1621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1524000"/>
            <a:ext cx="5122912" cy="4572000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Los grupos </a:t>
            </a:r>
            <a:r>
              <a:rPr lang="es-ES" dirty="0" err="1" smtClean="0"/>
              <a:t>hidrofílicos</a:t>
            </a:r>
            <a:r>
              <a:rPr lang="es-ES" dirty="0" smtClean="0"/>
              <a:t> de la </a:t>
            </a:r>
          </a:p>
          <a:p>
            <a:pPr>
              <a:buNone/>
            </a:pPr>
            <a:r>
              <a:rPr lang="es-ES" dirty="0" smtClean="0"/>
              <a:t>Superficie de una molécula grande</a:t>
            </a:r>
          </a:p>
          <a:p>
            <a:pPr>
              <a:buNone/>
            </a:pPr>
            <a:r>
              <a:rPr lang="es-ES" dirty="0" smtClean="0"/>
              <a:t>como una proteína, estabilizan</a:t>
            </a:r>
          </a:p>
          <a:p>
            <a:pPr>
              <a:buNone/>
            </a:pPr>
            <a:r>
              <a:rPr lang="es-ES" dirty="0" smtClean="0"/>
              <a:t> dicha  molécula en agua.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Diagrama que muestra </a:t>
            </a:r>
          </a:p>
          <a:p>
            <a:pPr>
              <a:buNone/>
            </a:pPr>
            <a:r>
              <a:rPr lang="es-ES" dirty="0" smtClean="0"/>
              <a:t>la estabilización de los </a:t>
            </a:r>
          </a:p>
          <a:p>
            <a:pPr>
              <a:buNone/>
            </a:pPr>
            <a:r>
              <a:rPr lang="es-ES" dirty="0" smtClean="0"/>
              <a:t>coloides </a:t>
            </a:r>
            <a:r>
              <a:rPr lang="es-ES" dirty="0" err="1" smtClean="0"/>
              <a:t>hidrofóbicos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r>
              <a:rPr lang="es-ES" dirty="0" smtClean="0"/>
              <a:t>COLOIDES</a:t>
            </a:r>
            <a:endParaRPr lang="es-ES" dirty="0"/>
          </a:p>
        </p:txBody>
      </p:sp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84784"/>
            <a:ext cx="32861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077072"/>
            <a:ext cx="5226943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es-ES" dirty="0" smtClean="0"/>
              <a:t>Molécula de estearato de sodio.</a:t>
            </a:r>
          </a:p>
          <a:p>
            <a:pPr marL="514350" indent="-514350">
              <a:buAutoNum type="alphaLcParenR"/>
            </a:pPr>
            <a:endParaRPr lang="es-ES" dirty="0" smtClean="0"/>
          </a:p>
          <a:p>
            <a:pPr marL="514350" indent="-514350">
              <a:buAutoNum type="alphaLcParenR"/>
            </a:pPr>
            <a:r>
              <a:rPr lang="es-ES" dirty="0" smtClean="0"/>
              <a:t>Representación simplificada 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COLOIDES</a:t>
            </a:r>
            <a:endParaRPr lang="es-ES" dirty="0"/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351" y="3356992"/>
            <a:ext cx="6719017" cy="2957314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s-ES" dirty="0" smtClean="0"/>
              <a:t>VARIOS TIPOS DE DOBLE CAPA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94" y="4581128"/>
            <a:ext cx="3149112" cy="9361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340768"/>
            <a:ext cx="4780542" cy="5517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3069" y="6642556"/>
            <a:ext cx="168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Fuente: </a:t>
            </a:r>
            <a:r>
              <a:rPr lang="es-MX" sz="800" dirty="0" err="1" smtClean="0"/>
              <a:t>Castellan</a:t>
            </a:r>
            <a:r>
              <a:rPr lang="es-MX" sz="800" dirty="0" smtClean="0"/>
              <a:t>, 1998</a:t>
            </a:r>
            <a:endParaRPr lang="es-MX" sz="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2400" dirty="0" smtClean="0"/>
              <a:t>Acción limpiadora del jabón.</a:t>
            </a:r>
          </a:p>
          <a:p>
            <a:pPr>
              <a:buNone/>
            </a:pPr>
            <a:r>
              <a:rPr lang="es-ES" sz="2400" dirty="0" smtClean="0"/>
              <a:t>	a) La grasa no es soluble en agua.</a:t>
            </a:r>
          </a:p>
          <a:p>
            <a:pPr marL="623888" indent="-360363">
              <a:buNone/>
            </a:pPr>
            <a:r>
              <a:rPr lang="es-ES" sz="2400" dirty="0" smtClean="0"/>
              <a:t>b) Cuando se agrega el jabón al agua, el cuerpo no polar de las moléculas del jabón se disuelve en la grasa .</a:t>
            </a:r>
          </a:p>
          <a:p>
            <a:pPr marL="623888" indent="-360363">
              <a:buNone/>
            </a:pPr>
            <a:r>
              <a:rPr lang="es-ES" sz="2400" dirty="0" smtClean="0"/>
              <a:t>c)Finalmente la grasa se elimina en forma de una emulsión</a:t>
            </a:r>
            <a:endParaRPr lang="es-ES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COLOIDES</a:t>
            </a:r>
            <a:endParaRPr lang="es-ES" dirty="0"/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25144"/>
            <a:ext cx="58007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dirty="0" smtClean="0"/>
              <a:t>Todos los tejidos vivos son coloidales. </a:t>
            </a:r>
          </a:p>
          <a:p>
            <a:pPr marL="514350" indent="-514350">
              <a:buFont typeface="+mj-lt"/>
              <a:buAutoNum type="arabicPeriod"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El suelo en parte está constituido de una materia coloidal. </a:t>
            </a:r>
          </a:p>
          <a:p>
            <a:pPr marL="514350" indent="-514350">
              <a:buFont typeface="+mj-lt"/>
              <a:buAutoNum type="arabicPeriod"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 Muchos de los alimentos que se ingieren son coloides: el queso, la mantequilla, las sopas claras, las jaleas, la mayonesa, la nata batida, la leche. </a:t>
            </a:r>
          </a:p>
          <a:p>
            <a:pPr marL="514350" indent="-514350">
              <a:buFont typeface="+mj-lt"/>
              <a:buAutoNum type="arabicPeriod"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En la industria, los cauchos, los plásticos, las pinturas, las lacas y los barnices son coloides. </a:t>
            </a:r>
          </a:p>
          <a:p>
            <a:pPr marL="514350" indent="-51435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IMPORTANCIA DE LOS COLOIDES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ES" dirty="0" smtClean="0"/>
              <a:t>Bibliografía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Castellan G. (1998) </a:t>
            </a:r>
            <a:r>
              <a:rPr lang="en-US" dirty="0" err="1"/>
              <a:t>Fisicoquímica</a:t>
            </a:r>
            <a:r>
              <a:rPr lang="en-US" dirty="0"/>
              <a:t>. Pearson. México.</a:t>
            </a:r>
          </a:p>
          <a:p>
            <a:endParaRPr lang="en-US" dirty="0"/>
          </a:p>
          <a:p>
            <a:r>
              <a:rPr lang="en-US" dirty="0"/>
              <a:t>Chang, R. (2008) </a:t>
            </a:r>
            <a:r>
              <a:rPr lang="en-US" dirty="0" err="1"/>
              <a:t>Fisicoquímica</a:t>
            </a:r>
            <a:r>
              <a:rPr lang="en-US" dirty="0"/>
              <a:t>. McGraw Hill. México.</a:t>
            </a:r>
          </a:p>
          <a:p>
            <a:endParaRPr lang="en-US" dirty="0"/>
          </a:p>
          <a:p>
            <a:r>
              <a:rPr lang="en-US" dirty="0"/>
              <a:t>Chang, R. (2010) </a:t>
            </a:r>
            <a:r>
              <a:rPr lang="en-US" dirty="0" err="1"/>
              <a:t>Química</a:t>
            </a:r>
            <a:r>
              <a:rPr lang="en-US" dirty="0"/>
              <a:t>. McGraw Hill. México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Maron</a:t>
            </a:r>
            <a:r>
              <a:rPr lang="en-US" dirty="0"/>
              <a:t>, S. &amp;  </a:t>
            </a:r>
            <a:r>
              <a:rPr lang="en-US" dirty="0" err="1"/>
              <a:t>Prutton</a:t>
            </a:r>
            <a:r>
              <a:rPr lang="en-US" dirty="0"/>
              <a:t>, C. (2004) </a:t>
            </a:r>
            <a:r>
              <a:rPr lang="en-US" dirty="0" err="1"/>
              <a:t>Fundamentos</a:t>
            </a:r>
            <a:r>
              <a:rPr lang="en-US" dirty="0"/>
              <a:t> de </a:t>
            </a:r>
            <a:r>
              <a:rPr lang="en-US" dirty="0" err="1"/>
              <a:t>Fisicoquímica</a:t>
            </a:r>
            <a:r>
              <a:rPr lang="en-US" dirty="0"/>
              <a:t>. </a:t>
            </a:r>
            <a:r>
              <a:rPr lang="en-US" dirty="0" err="1"/>
              <a:t>Limusa</a:t>
            </a:r>
            <a:r>
              <a:rPr lang="en-US" dirty="0"/>
              <a:t>. México.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00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ESQUEMA DE LA ESTRUCTURA DE UNA INTERFAZ ELECTRIFICADA. CATIONES TIENDEN A SOLVATARSE, LOS ANIONES SE ENCUENTRAN NO SOLVATADOS</a:t>
            </a:r>
            <a:endParaRPr lang="es-ES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27784" y="3140968"/>
            <a:ext cx="1224136" cy="720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1600" dirty="0" smtClean="0"/>
              <a:t>Metal cargado</a:t>
            </a:r>
            <a:endParaRPr lang="es-E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556792"/>
            <a:ext cx="3119338" cy="524743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CuadroTexto 4"/>
          <p:cNvSpPr txBox="1"/>
          <p:nvPr/>
        </p:nvSpPr>
        <p:spPr>
          <a:xfrm>
            <a:off x="3069" y="6642556"/>
            <a:ext cx="168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Fuente: </a:t>
            </a:r>
            <a:r>
              <a:rPr lang="es-MX" sz="800" dirty="0" err="1" smtClean="0"/>
              <a:t>Castellan</a:t>
            </a:r>
            <a:r>
              <a:rPr lang="es-MX" sz="800" dirty="0" smtClean="0"/>
              <a:t>, 1998</a:t>
            </a:r>
            <a:endParaRPr lang="es-MX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ADSORCIÓN FÍSICA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Interacción entre el </a:t>
            </a:r>
            <a:r>
              <a:rPr lang="es-ES" dirty="0" err="1" smtClean="0"/>
              <a:t>adsorbato</a:t>
            </a:r>
            <a:r>
              <a:rPr lang="es-ES" dirty="0" smtClean="0"/>
              <a:t> y la superficie del adsorbente se debe sólo a las fuerzas de van der </a:t>
            </a:r>
            <a:r>
              <a:rPr lang="es-ES" dirty="0" err="1" smtClean="0"/>
              <a:t>Waals</a:t>
            </a:r>
            <a:r>
              <a:rPr lang="es-ES" dirty="0" smtClean="0"/>
              <a:t>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Las moléculas adsorbidas están ligadas débilmente a la superficie y los calores de adsorción son bajos y comparables al calor de vaporización del </a:t>
            </a:r>
            <a:r>
              <a:rPr lang="es-ES" dirty="0" err="1" smtClean="0"/>
              <a:t>adsorbato</a:t>
            </a:r>
            <a:r>
              <a:rPr lang="es-ES" dirty="0" smtClean="0"/>
              <a:t>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El aumento de temperatura disminuye considerablemente la adsorción.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312" y="5085184"/>
            <a:ext cx="1575618" cy="157561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660232" y="6519446"/>
            <a:ext cx="2483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http://blog.condorchem.com/adsorcion-en-carbon-activado-para-el-tratamiento-de-aguas-residuales/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ADSORCIÓN QUÍMICA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Se da cuando las moléculas adsorbidas reaccionan químicamente con la superficie.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La adsorción química no va más allá de la formación de una </a:t>
            </a:r>
            <a:r>
              <a:rPr lang="es-ES" dirty="0" err="1" smtClean="0"/>
              <a:t>monocapa</a:t>
            </a:r>
            <a:r>
              <a:rPr lang="es-ES" dirty="0" smtClean="0"/>
              <a:t> en la superficie.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s-ES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ES" dirty="0" smtClean="0"/>
              <a:t>La isoterma de </a:t>
            </a:r>
            <a:r>
              <a:rPr lang="es-ES" dirty="0" err="1" smtClean="0"/>
              <a:t>Langmuir</a:t>
            </a:r>
            <a:r>
              <a:rPr lang="es-ES" dirty="0" smtClean="0"/>
              <a:t> </a:t>
            </a:r>
          </a:p>
          <a:p>
            <a:pPr>
              <a:buClr>
                <a:schemeClr val="accent2">
                  <a:lumMod val="75000"/>
                </a:schemeClr>
              </a:buClr>
              <a:buNone/>
            </a:pPr>
            <a:r>
              <a:rPr lang="es-ES" dirty="0" smtClean="0"/>
              <a:t>	- Es apropiada para interpretar los datos.</a:t>
            </a:r>
          </a:p>
          <a:p>
            <a:pPr marL="263525" indent="-263525">
              <a:buClr>
                <a:schemeClr val="accent2">
                  <a:lumMod val="75000"/>
                </a:schemeClr>
              </a:buClr>
              <a:buNone/>
            </a:pPr>
            <a:r>
              <a:rPr lang="es-ES" dirty="0" smtClean="0"/>
              <a:t>	- Predice un calor de adsorción independiente de </a:t>
            </a:r>
            <a:r>
              <a:rPr lang="el-GR" dirty="0" smtClean="0">
                <a:latin typeface="Century Schoolbook"/>
              </a:rPr>
              <a:t>θ</a:t>
            </a:r>
            <a:r>
              <a:rPr lang="es-ES" dirty="0" smtClean="0">
                <a:latin typeface="Century Schoolbook"/>
              </a:rPr>
              <a:t>, la</a:t>
            </a:r>
          </a:p>
          <a:p>
            <a:pPr marL="263525" indent="-263525">
              <a:buClr>
                <a:schemeClr val="accent2">
                  <a:lumMod val="75000"/>
                </a:schemeClr>
              </a:buClr>
              <a:buNone/>
            </a:pPr>
            <a:r>
              <a:rPr lang="es-ES" dirty="0" smtClean="0">
                <a:latin typeface="Century Schoolbook"/>
              </a:rPr>
              <a:t>	  fracción de superficie cubierta en el equilibrio.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CATÁLISIS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 smtClean="0"/>
              <a:t>Efecto de una sustancia (</a:t>
            </a:r>
            <a:r>
              <a:rPr lang="es-ES" i="1" dirty="0" smtClean="0"/>
              <a:t>catalizador</a:t>
            </a:r>
            <a:r>
              <a:rPr lang="es-ES" dirty="0" smtClean="0"/>
              <a:t>) que incrementa la rapidez de una reacción, pero no se consume en la reacción.</a:t>
            </a:r>
          </a:p>
          <a:p>
            <a:pPr>
              <a:buNone/>
            </a:pPr>
            <a:endParaRPr lang="es-ES" dirty="0" smtClean="0"/>
          </a:p>
          <a:p>
            <a:pPr marL="3144838" indent="-3144838">
              <a:buNone/>
            </a:pPr>
            <a:r>
              <a:rPr lang="es-ES" dirty="0" smtClean="0"/>
              <a:t>Catálisis homogénea, misma fase incluyendo el catalizador</a:t>
            </a:r>
          </a:p>
          <a:p>
            <a:pPr>
              <a:buNone/>
            </a:pPr>
            <a:endParaRPr lang="es-ES" dirty="0" smtClean="0"/>
          </a:p>
          <a:p>
            <a:pPr marL="3227388" indent="-3227388">
              <a:buNone/>
            </a:pPr>
            <a:r>
              <a:rPr lang="es-ES" dirty="0" smtClean="0"/>
              <a:t>Catálisis heterogénea, ocurre en una </a:t>
            </a:r>
            <a:r>
              <a:rPr lang="es-ES" dirty="0" err="1" smtClean="0"/>
              <a:t>interfase</a:t>
            </a:r>
            <a:r>
              <a:rPr lang="es-ES" dirty="0" smtClean="0"/>
              <a:t> a consecuencia de que los reactivos y el catalizador se encuentran en diferentes fases. 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424" y="5770810"/>
            <a:ext cx="714308" cy="110757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012160" y="6662945"/>
            <a:ext cx="25740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http://www.uibcongres.org/5J_CASI/ficha.es.html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s-ES" dirty="0" smtClean="0"/>
              <a:t>ESTADO LÍQUIDO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949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 un líquido</a:t>
            </a:r>
            <a:r>
              <a:rPr lang="es-ES" dirty="0" smtClean="0"/>
              <a:t>, a nivel molecular los líquidos poseen cierto grado de estructura, u orden, que se determina mediante diversas mediciones físicas.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Imaginar:</a:t>
            </a:r>
          </a:p>
          <a:p>
            <a:pPr marL="900113" indent="-369888">
              <a:buClr>
                <a:schemeClr val="accent2">
                  <a:lumMod val="50000"/>
                </a:schemeClr>
              </a:buClr>
            </a:pPr>
            <a:r>
              <a:rPr lang="es-ES" dirty="0" smtClean="0"/>
              <a:t>	Tomar una serie de instantáneas de un líquido.</a:t>
            </a:r>
          </a:p>
          <a:p>
            <a:pPr marL="900113" indent="-369888">
              <a:buClr>
                <a:schemeClr val="accent2">
                  <a:lumMod val="50000"/>
                </a:schemeClr>
              </a:buClr>
            </a:pPr>
            <a:r>
              <a:rPr lang="es-ES" dirty="0" smtClean="0"/>
              <a:t>	Elegir un punto arbitrario como origen.</a:t>
            </a:r>
          </a:p>
          <a:p>
            <a:pPr marL="900113" indent="-369888">
              <a:buClr>
                <a:schemeClr val="accent2">
                  <a:lumMod val="50000"/>
                </a:schemeClr>
              </a:buClr>
            </a:pPr>
            <a:r>
              <a:rPr lang="es-ES" dirty="0" smtClean="0"/>
              <a:t>	Asignar </a:t>
            </a:r>
            <a:r>
              <a:rPr lang="el-GR" dirty="0" smtClean="0"/>
              <a:t>ρ</a:t>
            </a:r>
            <a:r>
              <a:rPr lang="es-ES" dirty="0" smtClean="0"/>
              <a:t>(r) a la cantidad promedio de átomos  por unidad de volumen en el radio r desde el origen, lo cual se puede considerar como una función de densidad.</a:t>
            </a:r>
          </a:p>
          <a:p>
            <a:pPr>
              <a:buClr>
                <a:schemeClr val="accent2">
                  <a:lumMod val="50000"/>
                </a:schemeClr>
              </a:buClr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4791</TotalTime>
  <Words>1991</Words>
  <Application>Microsoft Office PowerPoint</Application>
  <PresentationFormat>Presentación en pantalla (4:3)</PresentationFormat>
  <Paragraphs>469</Paragraphs>
  <Slides>42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Arial</vt:lpstr>
      <vt:lpstr>Book Antiqua</vt:lpstr>
      <vt:lpstr>Calibri</vt:lpstr>
      <vt:lpstr>Cambria Math</vt:lpstr>
      <vt:lpstr>Century Schoolbook</vt:lpstr>
      <vt:lpstr>Constantia</vt:lpstr>
      <vt:lpstr>Courier New</vt:lpstr>
      <vt:lpstr>Times New Roman</vt:lpstr>
      <vt:lpstr>Wingdings</vt:lpstr>
      <vt:lpstr>Wingdings 2</vt:lpstr>
      <vt:lpstr>Flujo</vt:lpstr>
      <vt:lpstr>FENÓMENOS  DE SUPERFICIE  ESTADO LÍQUIDO</vt:lpstr>
      <vt:lpstr>CONTENIDO</vt:lpstr>
      <vt:lpstr>Fenómenos eléctricos en las superficies (doble capa)</vt:lpstr>
      <vt:lpstr>VARIOS TIPOS DE DOBLE CAPA</vt:lpstr>
      <vt:lpstr>ESQUEMA DE LA ESTRUCTURA DE UNA INTERFAZ ELECTRIFICADA. CATIONES TIENDEN A SOLVATARSE, LOS ANIONES SE ENCUENTRAN NO SOLVATADOS</vt:lpstr>
      <vt:lpstr>ADSORCIÓN FÍSICA </vt:lpstr>
      <vt:lpstr>ADSORCIÓN QUÍMICA</vt:lpstr>
      <vt:lpstr>CATÁLISIS</vt:lpstr>
      <vt:lpstr>ESTADO LÍQUIDO</vt:lpstr>
      <vt:lpstr>ESTADO LÍQUIDO</vt:lpstr>
      <vt:lpstr>FUNCIÓN DE DISTRIBUCIÓN RADIAL DEL ARGÓN LÍQUIDO</vt:lpstr>
      <vt:lpstr>PROPIEDADES DE LOS LÍQUIDOS</vt:lpstr>
      <vt:lpstr>VISCOSIDAD DE UN GAS, UN LÍQUIDO PURO O UNA SOLUCIÓN</vt:lpstr>
      <vt:lpstr>VISCOSIDAD</vt:lpstr>
      <vt:lpstr>VISCOSIDAD</vt:lpstr>
      <vt:lpstr>VISCOSIDAD</vt:lpstr>
      <vt:lpstr>VISCOSIDAD</vt:lpstr>
      <vt:lpstr>VISCOSIDAD</vt:lpstr>
      <vt:lpstr>VISCOSIDAD</vt:lpstr>
      <vt:lpstr>VISCOSIDAD</vt:lpstr>
      <vt:lpstr>VISCOSIDAD</vt:lpstr>
      <vt:lpstr>TENSIÓN SUPERFICIAL</vt:lpstr>
      <vt:lpstr>TENSIÓN SUPERFICIAL</vt:lpstr>
      <vt:lpstr>TENSIÓN SUPERFICIAL</vt:lpstr>
      <vt:lpstr>TENSIÓN SUPERFICIAL</vt:lpstr>
      <vt:lpstr>TENSIÓN SUPERFICIAL</vt:lpstr>
      <vt:lpstr>TENSIÓN SUPERFICIAL</vt:lpstr>
      <vt:lpstr>Tensión superficial (γ) de algunos líquidos comunes a 293 K</vt:lpstr>
      <vt:lpstr>TENSIÓN SUPERFICIAL</vt:lpstr>
      <vt:lpstr>DIFUSIÓN</vt:lpstr>
      <vt:lpstr>DIFUSIÓN</vt:lpstr>
      <vt:lpstr>PRIMERA LEY DE FICK DE LA DIFUSIÓN EN UNA DIMENSIÓN</vt:lpstr>
      <vt:lpstr>Coeficientes de difusión (D) de algunas moléculas en agua, a 298 K </vt:lpstr>
      <vt:lpstr>COLOIDES</vt:lpstr>
      <vt:lpstr>COLOIDES</vt:lpstr>
      <vt:lpstr>COLOIDES</vt:lpstr>
      <vt:lpstr>COLOIDES</vt:lpstr>
      <vt:lpstr>COLOIDES</vt:lpstr>
      <vt:lpstr>COLOIDES</vt:lpstr>
      <vt:lpstr>COLOIDES</vt:lpstr>
      <vt:lpstr>IMPORTANCIA DE LOS COLOIDES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SOLUCIONES NO ELECTROLITICAS</dc:title>
  <dc:creator>user</dc:creator>
  <cp:lastModifiedBy>Usuario</cp:lastModifiedBy>
  <cp:revision>163</cp:revision>
  <dcterms:created xsi:type="dcterms:W3CDTF">2011-04-13T01:28:27Z</dcterms:created>
  <dcterms:modified xsi:type="dcterms:W3CDTF">2016-10-13T03:13:20Z</dcterms:modified>
</cp:coreProperties>
</file>