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95" r:id="rId3"/>
    <p:sldId id="285" r:id="rId4"/>
    <p:sldId id="257" r:id="rId5"/>
    <p:sldId id="258" r:id="rId6"/>
    <p:sldId id="293" r:id="rId7"/>
    <p:sldId id="260" r:id="rId8"/>
    <p:sldId id="261" r:id="rId9"/>
    <p:sldId id="262" r:id="rId10"/>
    <p:sldId id="263" r:id="rId11"/>
    <p:sldId id="265" r:id="rId12"/>
    <p:sldId id="287" r:id="rId13"/>
    <p:sldId id="266" r:id="rId14"/>
    <p:sldId id="288" r:id="rId15"/>
    <p:sldId id="267" r:id="rId16"/>
    <p:sldId id="289" r:id="rId17"/>
    <p:sldId id="268" r:id="rId18"/>
    <p:sldId id="269" r:id="rId19"/>
    <p:sldId id="292" r:id="rId20"/>
    <p:sldId id="282" r:id="rId21"/>
    <p:sldId id="271" r:id="rId22"/>
    <p:sldId id="272" r:id="rId23"/>
    <p:sldId id="273" r:id="rId24"/>
    <p:sldId id="274" r:id="rId25"/>
    <p:sldId id="275" r:id="rId26"/>
    <p:sldId id="276" r:id="rId27"/>
    <p:sldId id="283" r:id="rId28"/>
    <p:sldId id="278" r:id="rId29"/>
    <p:sldId id="277" r:id="rId30"/>
    <p:sldId id="291" r:id="rId31"/>
    <p:sldId id="279" r:id="rId32"/>
    <p:sldId id="290" r:id="rId33"/>
    <p:sldId id="294" r:id="rId3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BAFF"/>
    <a:srgbClr val="DBFFE0"/>
    <a:srgbClr val="FFBD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416"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CA7F7C-8B4E-B94A-805F-346694715F74}" type="datetimeFigureOut">
              <a:rPr lang="es-ES" smtClean="0"/>
              <a:t>09/10/16</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435DEB-9F50-5C41-8D5F-24EB775F195E}" type="slidenum">
              <a:rPr lang="es-ES" smtClean="0"/>
              <a:t>‹Nr.›</a:t>
            </a:fld>
            <a:endParaRPr lang="es-ES"/>
          </a:p>
        </p:txBody>
      </p:sp>
    </p:spTree>
    <p:extLst>
      <p:ext uri="{BB962C8B-B14F-4D97-AF65-F5344CB8AC3E}">
        <p14:creationId xmlns:p14="http://schemas.microsoft.com/office/powerpoint/2010/main" val="37631888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9324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3573927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409613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393321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345375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676625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3510834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966145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337133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2775863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08B9BF-9274-4A96-96A7-35E35B9F657B}" type="datetimeFigureOut">
              <a:rPr lang="es-MX" smtClean="0"/>
              <a:t>09/10/16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99F52B6-B86C-4D92-AAD8-0DEB609E9A18}" type="slidenum">
              <a:rPr lang="es-MX" smtClean="0"/>
              <a:t>‹Nr.›</a:t>
            </a:fld>
            <a:endParaRPr lang="es-MX"/>
          </a:p>
        </p:txBody>
      </p:sp>
    </p:spTree>
    <p:extLst>
      <p:ext uri="{BB962C8B-B14F-4D97-AF65-F5344CB8AC3E}">
        <p14:creationId xmlns:p14="http://schemas.microsoft.com/office/powerpoint/2010/main" val="15180888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8B9BF-9274-4A96-96A7-35E35B9F657B}" type="datetimeFigureOut">
              <a:rPr lang="es-MX" smtClean="0"/>
              <a:t>09/10/16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F52B6-B86C-4D92-AAD8-0DEB609E9A18}" type="slidenum">
              <a:rPr lang="es-MX" smtClean="0"/>
              <a:t>‹Nr.›</a:t>
            </a:fld>
            <a:endParaRPr lang="es-MX"/>
          </a:p>
        </p:txBody>
      </p:sp>
    </p:spTree>
    <p:extLst>
      <p:ext uri="{BB962C8B-B14F-4D97-AF65-F5344CB8AC3E}">
        <p14:creationId xmlns:p14="http://schemas.microsoft.com/office/powerpoint/2010/main" val="2709905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package" Target="../embeddings/Documento_de_Microsoft_Word1.doc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ine.gob.mx/cuencas-concepto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e.gob.mx/cuencas-concepto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BFFE0"/>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899592" y="2490465"/>
            <a:ext cx="7772400" cy="2306687"/>
          </a:xfrm>
        </p:spPr>
        <p:txBody>
          <a:bodyPr>
            <a:noAutofit/>
          </a:bodyPr>
          <a:lstStyle/>
          <a:p>
            <a:r>
              <a:rPr lang="es-MX" sz="4000" b="1" dirty="0" smtClean="0">
                <a:latin typeface="Arial Narrow" panose="020B0606020202030204" pitchFamily="34" charset="0"/>
              </a:rPr>
              <a:t>¿Qué es un indicador?</a:t>
            </a:r>
            <a:br>
              <a:rPr lang="es-MX" sz="4000" b="1" dirty="0" smtClean="0">
                <a:latin typeface="Arial Narrow" panose="020B0606020202030204" pitchFamily="34" charset="0"/>
              </a:rPr>
            </a:br>
            <a:r>
              <a:rPr lang="es-MX" sz="4000" b="1" dirty="0" smtClean="0">
                <a:latin typeface="Arial Narrow" panose="020B0606020202030204" pitchFamily="34" charset="0"/>
              </a:rPr>
              <a:t/>
            </a:r>
            <a:br>
              <a:rPr lang="es-MX" sz="4000" b="1" dirty="0" smtClean="0">
                <a:latin typeface="Arial Narrow" panose="020B0606020202030204" pitchFamily="34" charset="0"/>
              </a:rPr>
            </a:br>
            <a:r>
              <a:rPr lang="es-MX" sz="3200" b="1" dirty="0" smtClean="0">
                <a:latin typeface="Arial Narrow" panose="020B0606020202030204" pitchFamily="34" charset="0"/>
              </a:rPr>
              <a:t>Elaborado por</a:t>
            </a:r>
            <a:r>
              <a:rPr lang="es-MX" sz="3200" b="1" dirty="0" smtClean="0">
                <a:latin typeface="Arial Narrow" panose="020B0606020202030204" pitchFamily="34" charset="0"/>
              </a:rPr>
              <a:t>: </a:t>
            </a:r>
            <a:r>
              <a:rPr lang="es-MX" sz="3200" b="1" dirty="0" smtClean="0">
                <a:latin typeface="Arial Narrow" panose="020B0606020202030204" pitchFamily="34" charset="0"/>
              </a:rPr>
              <a:t>Dra. Ana </a:t>
            </a:r>
            <a:r>
              <a:rPr lang="es-MX" sz="3200" b="1" dirty="0">
                <a:latin typeface="Arial Narrow" panose="020B0606020202030204" pitchFamily="34" charset="0"/>
              </a:rPr>
              <a:t>Marcela Gómez Hinojos</a:t>
            </a:r>
            <a:br>
              <a:rPr lang="es-MX" sz="3200" b="1" dirty="0">
                <a:latin typeface="Arial Narrow" panose="020B0606020202030204" pitchFamily="34" charset="0"/>
              </a:rPr>
            </a:br>
            <a:endParaRPr lang="es-MX" sz="3200" b="1" dirty="0">
              <a:latin typeface="Arial Narrow" panose="020B0606020202030204" pitchFamily="34" charset="0"/>
            </a:endParaRPr>
          </a:p>
        </p:txBody>
      </p:sp>
      <p:sp>
        <p:nvSpPr>
          <p:cNvPr id="3" name="2 Subtítulo"/>
          <p:cNvSpPr>
            <a:spLocks noGrp="1"/>
          </p:cNvSpPr>
          <p:nvPr>
            <p:ph type="subTitle" idx="1"/>
          </p:nvPr>
        </p:nvSpPr>
        <p:spPr>
          <a:xfrm>
            <a:off x="1475656" y="5085184"/>
            <a:ext cx="6400800" cy="1296144"/>
          </a:xfrm>
        </p:spPr>
        <p:txBody>
          <a:bodyPr>
            <a:normAutofit fontScale="25000" lnSpcReduction="20000"/>
          </a:bodyPr>
          <a:lstStyle/>
          <a:p>
            <a:endParaRPr lang="es-MX" sz="2400" dirty="0" smtClean="0">
              <a:latin typeface="Arial Narrow" panose="020B0606020202030204" pitchFamily="34" charset="0"/>
            </a:endParaRPr>
          </a:p>
          <a:p>
            <a:r>
              <a:rPr lang="es-MX" sz="6400" b="1" dirty="0">
                <a:solidFill>
                  <a:schemeClr val="tx1"/>
                </a:solidFill>
                <a:latin typeface="Arial Narrow" panose="020B0606020202030204" pitchFamily="34" charset="0"/>
                <a:ea typeface="+mj-ea"/>
                <a:cs typeface="+mj-cs"/>
              </a:rPr>
              <a:t>Unidad de Aprendizaje: Indicadores de Calidad Ambiental</a:t>
            </a:r>
          </a:p>
          <a:p>
            <a:r>
              <a:rPr lang="es-MX" sz="6400" b="1" dirty="0">
                <a:solidFill>
                  <a:schemeClr val="tx1"/>
                </a:solidFill>
                <a:latin typeface="Arial Narrow" panose="020B0606020202030204" pitchFamily="34" charset="0"/>
                <a:ea typeface="+mj-ea"/>
                <a:cs typeface="+mj-cs"/>
              </a:rPr>
              <a:t>Semestre: </a:t>
            </a:r>
            <a:r>
              <a:rPr lang="es-MX" sz="6400" b="1" dirty="0" smtClean="0">
                <a:solidFill>
                  <a:schemeClr val="tx1"/>
                </a:solidFill>
                <a:latin typeface="Arial Narrow" panose="020B0606020202030204" pitchFamily="34" charset="0"/>
                <a:ea typeface="+mj-ea"/>
                <a:cs typeface="+mj-cs"/>
              </a:rPr>
              <a:t>Séptimo</a:t>
            </a:r>
          </a:p>
          <a:p>
            <a:endParaRPr lang="es-MX" sz="6400" b="1" dirty="0">
              <a:solidFill>
                <a:schemeClr val="tx1"/>
              </a:solidFill>
              <a:latin typeface="Arial Narrow" panose="020B0606020202030204" pitchFamily="34" charset="0"/>
              <a:ea typeface="+mj-ea"/>
              <a:cs typeface="+mj-cs"/>
            </a:endParaRPr>
          </a:p>
          <a:p>
            <a:pPr algn="r"/>
            <a:r>
              <a:rPr lang="es-MX" sz="6400" b="1" dirty="0" smtClean="0">
                <a:solidFill>
                  <a:schemeClr val="tx1"/>
                </a:solidFill>
                <a:latin typeface="Arial Narrow" panose="020B0606020202030204" pitchFamily="34" charset="0"/>
              </a:rPr>
              <a:t>Agosto 2016</a:t>
            </a:r>
            <a:endParaRPr lang="es-MX" sz="6400" b="1" dirty="0">
              <a:solidFill>
                <a:schemeClr val="tx1"/>
              </a:solidFill>
              <a:latin typeface="Arial Narrow" panose="020B0606020202030204" pitchFamily="34" charset="0"/>
            </a:endParaRPr>
          </a:p>
        </p:txBody>
      </p:sp>
      <p:grpSp>
        <p:nvGrpSpPr>
          <p:cNvPr id="4" name="Group 1"/>
          <p:cNvGrpSpPr>
            <a:grpSpLocks/>
          </p:cNvGrpSpPr>
          <p:nvPr/>
        </p:nvGrpSpPr>
        <p:grpSpPr bwMode="auto">
          <a:xfrm>
            <a:off x="539552" y="476672"/>
            <a:ext cx="1058862" cy="1066800"/>
            <a:chOff x="2400" y="1680"/>
            <a:chExt cx="960" cy="960"/>
          </a:xfrm>
        </p:grpSpPr>
        <p:sp>
          <p:nvSpPr>
            <p:cNvPr id="5" name="Oval 2"/>
            <p:cNvSpPr>
              <a:spLocks noChangeArrowheads="1"/>
            </p:cNvSpPr>
            <p:nvPr/>
          </p:nvSpPr>
          <p:spPr bwMode="auto">
            <a:xfrm>
              <a:off x="2420" y="1700"/>
              <a:ext cx="920" cy="920"/>
            </a:xfrm>
            <a:prstGeom prst="ellipse">
              <a:avLst/>
            </a:prstGeom>
            <a:solidFill>
              <a:srgbClr val="FFFFFF"/>
            </a:solidFill>
            <a:ln w="19050">
              <a:solidFill>
                <a:srgbClr val="AA8E6A"/>
              </a:solidFill>
              <a:round/>
              <a:headEnd/>
              <a:tailEnd/>
            </a:ln>
          </p:spPr>
          <p:txBody>
            <a:bodyPr vert="horz" wrap="square" lIns="91440" tIns="45720" rIns="91440" bIns="45720" numCol="1" anchor="ctr" anchorCtr="0" compatLnSpc="1">
              <a:prstTxWarp prst="textNoShape">
                <a:avLst/>
              </a:prstTxWarp>
            </a:bodyPr>
            <a:lstStyle/>
            <a:p>
              <a:endParaRPr lang="es-ES"/>
            </a:p>
          </p:txBody>
        </p:sp>
        <p:pic>
          <p:nvPicPr>
            <p:cNvPr id="1027" name="Picture 3" descr="escud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 y="1680"/>
              <a:ext cx="960" cy="960"/>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Line 4"/>
          <p:cNvSpPr>
            <a:spLocks noChangeShapeType="1"/>
          </p:cNvSpPr>
          <p:nvPr/>
        </p:nvSpPr>
        <p:spPr bwMode="auto">
          <a:xfrm flipV="1">
            <a:off x="7308304" y="404664"/>
            <a:ext cx="0" cy="1193800"/>
          </a:xfrm>
          <a:prstGeom prst="line">
            <a:avLst/>
          </a:prstGeom>
          <a:noFill/>
          <a:ln w="57150" cmpd="thinThick">
            <a:solidFill>
              <a:srgbClr val="808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Line 5"/>
          <p:cNvSpPr>
            <a:spLocks noChangeShapeType="1"/>
          </p:cNvSpPr>
          <p:nvPr/>
        </p:nvSpPr>
        <p:spPr bwMode="auto">
          <a:xfrm flipH="1" flipV="1">
            <a:off x="1858963" y="1612900"/>
            <a:ext cx="5449341" cy="15900"/>
          </a:xfrm>
          <a:prstGeom prst="line">
            <a:avLst/>
          </a:prstGeom>
          <a:noFill/>
          <a:ln w="57150" cmpd="thinThick">
            <a:solidFill>
              <a:srgbClr val="808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graphicFrame>
        <p:nvGraphicFramePr>
          <p:cNvPr id="8" name="Objeto 7"/>
          <p:cNvGraphicFramePr>
            <a:graphicFrameLocks noChangeAspect="1"/>
          </p:cNvGraphicFramePr>
          <p:nvPr>
            <p:extLst>
              <p:ext uri="{D42A27DB-BD31-4B8C-83A1-F6EECF244321}">
                <p14:modId xmlns:p14="http://schemas.microsoft.com/office/powerpoint/2010/main" val="1609998482"/>
              </p:ext>
            </p:extLst>
          </p:nvPr>
        </p:nvGraphicFramePr>
        <p:xfrm>
          <a:off x="7740352" y="620688"/>
          <a:ext cx="7973640" cy="901700"/>
        </p:xfrm>
        <a:graphic>
          <a:graphicData uri="http://schemas.openxmlformats.org/presentationml/2006/ole">
            <mc:AlternateContent xmlns:mc="http://schemas.openxmlformats.org/markup-compatibility/2006">
              <mc:Choice xmlns:v="urn:schemas-microsoft-com:vml" Requires="v">
                <p:oleObj spid="_x0000_s1055" name="Documento" r:id="rId4" imgW="8026400" imgH="901700" progId="Word.Document.12">
                  <p:embed/>
                </p:oleObj>
              </mc:Choice>
              <mc:Fallback>
                <p:oleObj name="Documento" r:id="rId4" imgW="8026400" imgH="901700" progId="Word.Document.12">
                  <p:embed/>
                  <p:pic>
                    <p:nvPicPr>
                      <p:cNvPr id="0" name=""/>
                      <p:cNvPicPr/>
                      <p:nvPr/>
                    </p:nvPicPr>
                    <p:blipFill>
                      <a:blip r:embed="rId5"/>
                      <a:stretch>
                        <a:fillRect/>
                      </a:stretch>
                    </p:blipFill>
                    <p:spPr>
                      <a:xfrm>
                        <a:off x="7740352" y="620688"/>
                        <a:ext cx="7973640" cy="901700"/>
                      </a:xfrm>
                      <a:prstGeom prst="rect">
                        <a:avLst/>
                      </a:prstGeom>
                    </p:spPr>
                  </p:pic>
                </p:oleObj>
              </mc:Fallback>
            </mc:AlternateContent>
          </a:graphicData>
        </a:graphic>
      </p:graphicFrame>
      <p:sp>
        <p:nvSpPr>
          <p:cNvPr id="9" name="Rectangle 6"/>
          <p:cNvSpPr>
            <a:spLocks noChangeArrowheads="1"/>
          </p:cNvSpPr>
          <p:nvPr/>
        </p:nvSpPr>
        <p:spPr bwMode="auto">
          <a:xfrm>
            <a:off x="2123728" y="620688"/>
            <a:ext cx="5017095" cy="76088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dirty="0">
                <a:ln>
                  <a:noFill/>
                </a:ln>
                <a:solidFill>
                  <a:srgbClr val="808000"/>
                </a:solidFill>
                <a:effectLst/>
                <a:latin typeface="Century Gothic" charset="0"/>
                <a:ea typeface="MS PGothic" charset="0"/>
              </a:rPr>
              <a:t>Universidad Autónoma del Estado de México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dirty="0">
                <a:ln>
                  <a:noFill/>
                </a:ln>
                <a:solidFill>
                  <a:srgbClr val="808000"/>
                </a:solidFill>
                <a:effectLst/>
                <a:latin typeface="Century Gothic" charset="0"/>
                <a:ea typeface="MS PGothic" charset="0"/>
              </a:rPr>
              <a:t>Facultad de Planeación Urbana y </a:t>
            </a:r>
            <a:r>
              <a:rPr kumimoji="0" lang="es-ES_tradnl" sz="1200" b="1" i="0" u="none" strike="noStrike" cap="none" normalizeH="0" baseline="0" dirty="0" smtClean="0">
                <a:ln>
                  <a:noFill/>
                </a:ln>
                <a:solidFill>
                  <a:srgbClr val="808000"/>
                </a:solidFill>
                <a:effectLst/>
                <a:latin typeface="Century Gothic" charset="0"/>
                <a:ea typeface="MS PGothic" charset="0"/>
              </a:rPr>
              <a:t>Regional</a:t>
            </a:r>
          </a:p>
          <a:p>
            <a:pPr marL="0" marR="0" lvl="0" indent="0" algn="ctr" defTabSz="914400" rtl="0" eaLnBrk="1" fontAlgn="base" latinLnBrk="0" hangingPunct="1">
              <a:lnSpc>
                <a:spcPct val="100000"/>
              </a:lnSpc>
              <a:spcBef>
                <a:spcPct val="0"/>
              </a:spcBef>
              <a:spcAft>
                <a:spcPct val="0"/>
              </a:spcAft>
              <a:buClrTx/>
              <a:buSzTx/>
              <a:buFontTx/>
              <a:buNone/>
              <a:tabLst/>
            </a:pPr>
            <a:r>
              <a:rPr lang="es-ES_tradnl" sz="1200" b="1" dirty="0" smtClean="0">
                <a:solidFill>
                  <a:srgbClr val="808000"/>
                </a:solidFill>
                <a:latin typeface="Century Gothic" charset="0"/>
                <a:ea typeface="MS PGothic" charset="0"/>
              </a:rPr>
              <a:t>Licenciatura en Ciencias Ambientales</a:t>
            </a:r>
            <a:endParaRPr kumimoji="0" lang="es-ES" sz="2400" b="0" i="0" u="none" strike="noStrike" cap="none" normalizeH="0" baseline="0" dirty="0">
              <a:ln>
                <a:noFill/>
              </a:ln>
              <a:solidFill>
                <a:schemeClr val="tx1"/>
              </a:solidFill>
              <a:effectLst/>
              <a:latin typeface="Arial" charset="0"/>
              <a:ea typeface="ＭＳ Ｐゴシック" charset="0"/>
            </a:endParaRPr>
          </a:p>
        </p:txBody>
      </p:sp>
      <p:sp>
        <p:nvSpPr>
          <p:cNvPr id="11" name="Line 4"/>
          <p:cNvSpPr>
            <a:spLocks noChangeShapeType="1"/>
          </p:cNvSpPr>
          <p:nvPr/>
        </p:nvSpPr>
        <p:spPr bwMode="auto">
          <a:xfrm flipV="1">
            <a:off x="1907704" y="476672"/>
            <a:ext cx="0" cy="1193800"/>
          </a:xfrm>
          <a:prstGeom prst="line">
            <a:avLst/>
          </a:prstGeom>
          <a:noFill/>
          <a:ln w="57150" cmpd="thinThick">
            <a:solidFill>
              <a:srgbClr val="808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1048090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a:cs typeface="Arial Narrow"/>
              </a:rPr>
              <a:t>Qué es un indicador ambiental?</a:t>
            </a:r>
            <a:endParaRPr lang="es-MX" sz="4800" b="1" dirty="0">
              <a:latin typeface="Arial Narrow"/>
              <a:cs typeface="Arial Narrow"/>
            </a:endParaRPr>
          </a:p>
        </p:txBody>
      </p:sp>
      <p:sp>
        <p:nvSpPr>
          <p:cNvPr id="3" name="2 Marcador de contenido"/>
          <p:cNvSpPr>
            <a:spLocks noGrp="1"/>
          </p:cNvSpPr>
          <p:nvPr>
            <p:ph sz="half" idx="1"/>
          </p:nvPr>
        </p:nvSpPr>
        <p:spPr/>
        <p:txBody>
          <a:bodyPr>
            <a:normAutofit/>
          </a:bodyPr>
          <a:lstStyle/>
          <a:p>
            <a:pPr marL="0" indent="0">
              <a:buNone/>
            </a:pPr>
            <a:r>
              <a:rPr lang="es-MX" dirty="0" smtClean="0"/>
              <a:t>“Cualquier aspecto económico, social, político, biológico, etc., que informa sobre algún aspecto determinado del medio natural , de la política de medio ambiente o de aspectos económicos y sociales relacionados</a:t>
            </a:r>
            <a:endParaRPr lang="es-MX" dirty="0"/>
          </a:p>
        </p:txBody>
      </p:sp>
      <p:sp>
        <p:nvSpPr>
          <p:cNvPr id="4" name="3 Marcador de contenido"/>
          <p:cNvSpPr>
            <a:spLocks noGrp="1"/>
          </p:cNvSpPr>
          <p:nvPr>
            <p:ph sz="half" idx="2"/>
          </p:nvPr>
        </p:nvSpPr>
        <p:spPr/>
        <p:txBody>
          <a:bodyPr>
            <a:normAutofit/>
          </a:bodyPr>
          <a:lstStyle/>
          <a:p>
            <a:pPr marL="0" indent="0">
              <a:buNone/>
            </a:pPr>
            <a:r>
              <a:rPr lang="es-MX" dirty="0" smtClean="0"/>
              <a:t>“Medida </a:t>
            </a:r>
            <a:r>
              <a:rPr lang="es-MX" dirty="0"/>
              <a:t>estadística o valor que provee evidencia o una medida aproximada de los efectos de los programas de manejo ambiental o del estado o condición del ambiente. (U.S EPA, 2007</a:t>
            </a:r>
            <a:r>
              <a:rPr lang="es-MX" dirty="0" smtClean="0"/>
              <a:t>)”</a:t>
            </a:r>
            <a:endParaRPr lang="es-MX" dirty="0"/>
          </a:p>
          <a:p>
            <a:r>
              <a:rPr lang="es-MX" sz="1200" dirty="0">
                <a:latin typeface="Arial Narrow" panose="020B0606020202030204" pitchFamily="34" charset="0"/>
                <a:hlinkClick r:id="rId2"/>
              </a:rPr>
              <a:t>http://www.ine.gob.mx/cuencas-conceptos</a:t>
            </a:r>
            <a:endParaRPr lang="es-MX" sz="1200" dirty="0">
              <a:latin typeface="Arial Narrow" panose="020B0606020202030204" pitchFamily="34" charset="0"/>
            </a:endParaRPr>
          </a:p>
          <a:p>
            <a:endParaRPr lang="es-MX" dirty="0"/>
          </a:p>
        </p:txBody>
      </p:sp>
    </p:spTree>
    <p:extLst>
      <p:ext uri="{BB962C8B-B14F-4D97-AF65-F5344CB8AC3E}">
        <p14:creationId xmlns:p14="http://schemas.microsoft.com/office/powerpoint/2010/main" val="259263300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3600" b="1" dirty="0" smtClean="0">
                <a:latin typeface="Arial Narrow" panose="020B0606020202030204" pitchFamily="34" charset="0"/>
              </a:rPr>
              <a:t>Objetivos de los indicadores ambientales</a:t>
            </a:r>
            <a:endParaRPr lang="es-MX" sz="3600" b="1" dirty="0">
              <a:latin typeface="Arial Narrow" panose="020B0606020202030204" pitchFamily="34" charset="0"/>
            </a:endParaRPr>
          </a:p>
        </p:txBody>
      </p:sp>
      <p:sp>
        <p:nvSpPr>
          <p:cNvPr id="3" name="2 Marcador de contenido"/>
          <p:cNvSpPr>
            <a:spLocks noGrp="1"/>
          </p:cNvSpPr>
          <p:nvPr>
            <p:ph sz="half" idx="1"/>
          </p:nvPr>
        </p:nvSpPr>
        <p:spPr>
          <a:xfrm>
            <a:off x="827584" y="1600200"/>
            <a:ext cx="7272808" cy="4525963"/>
          </a:xfrm>
        </p:spPr>
        <p:txBody>
          <a:bodyPr>
            <a:normAutofit/>
          </a:bodyPr>
          <a:lstStyle/>
          <a:p>
            <a:r>
              <a:rPr lang="es-MX" sz="2600" dirty="0" smtClean="0">
                <a:latin typeface="Arial Narrow" panose="020B0606020202030204" pitchFamily="34" charset="0"/>
              </a:rPr>
              <a:t>Proporcionar información sobre la existencia de problemas ambientales</a:t>
            </a:r>
          </a:p>
          <a:p>
            <a:r>
              <a:rPr lang="es-MX" sz="2600" dirty="0" smtClean="0">
                <a:latin typeface="Arial Narrow" panose="020B0606020202030204" pitchFamily="34" charset="0"/>
              </a:rPr>
              <a:t>Identificar factores claves de presión sobre el medio ambiente y de esta manera definir prioridades de actuación</a:t>
            </a:r>
          </a:p>
          <a:p>
            <a:r>
              <a:rPr lang="es-MX" sz="2600" dirty="0">
                <a:latin typeface="Arial Narrow" panose="020B0606020202030204" pitchFamily="34" charset="0"/>
              </a:rPr>
              <a:t>Evaluar el efecto de decisiones políticas al </a:t>
            </a:r>
            <a:r>
              <a:rPr lang="es-MX" sz="2600" dirty="0" smtClean="0">
                <a:latin typeface="Arial Narrow" panose="020B0606020202030204" pitchFamily="34" charset="0"/>
              </a:rPr>
              <a:t>respecto</a:t>
            </a:r>
          </a:p>
          <a:p>
            <a:r>
              <a:rPr lang="es-MX" sz="2600" dirty="0">
                <a:latin typeface="Arial Narrow" panose="020B0606020202030204" pitchFamily="34" charset="0"/>
              </a:rPr>
              <a:t>Evaluar tendencias en relación con los objetivos establecidos y ayudar a definir otros nuevos</a:t>
            </a:r>
          </a:p>
          <a:p>
            <a:endParaRPr lang="es-MX" sz="1800" dirty="0">
              <a:latin typeface="Arial Narrow" panose="020B0606020202030204" pitchFamily="34" charset="0"/>
            </a:endParaRPr>
          </a:p>
          <a:p>
            <a:endParaRPr lang="es-MX" dirty="0" smtClean="0"/>
          </a:p>
          <a:p>
            <a:endParaRPr lang="es-MX" dirty="0"/>
          </a:p>
        </p:txBody>
      </p:sp>
    </p:spTree>
    <p:extLst>
      <p:ext uri="{BB962C8B-B14F-4D97-AF65-F5344CB8AC3E}">
        <p14:creationId xmlns:p14="http://schemas.microsoft.com/office/powerpoint/2010/main" val="243061640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atin typeface="Arial Narrow" panose="020B0606020202030204" pitchFamily="34" charset="0"/>
              </a:rPr>
              <a:t>Objetivos de los indicadores </a:t>
            </a:r>
            <a:r>
              <a:rPr lang="es-MX" b="1" dirty="0" smtClean="0">
                <a:latin typeface="Arial Narrow" panose="020B0606020202030204" pitchFamily="34" charset="0"/>
              </a:rPr>
              <a:t>ambientales cont..</a:t>
            </a:r>
            <a:endParaRPr lang="es-ES" dirty="0"/>
          </a:p>
        </p:txBody>
      </p:sp>
      <p:sp>
        <p:nvSpPr>
          <p:cNvPr id="3" name="Marcador de contenido 2"/>
          <p:cNvSpPr>
            <a:spLocks noGrp="1"/>
          </p:cNvSpPr>
          <p:nvPr>
            <p:ph idx="1"/>
          </p:nvPr>
        </p:nvSpPr>
        <p:spPr/>
        <p:txBody>
          <a:bodyPr/>
          <a:lstStyle/>
          <a:p>
            <a:r>
              <a:rPr lang="es-MX" dirty="0">
                <a:latin typeface="Arial Narrow" panose="020B0606020202030204" pitchFamily="34" charset="0"/>
              </a:rPr>
              <a:t>Resumir una gran cantidad de información en pocos y relevantes índices y ayudar a simplificar y armonizar informes a varias escalas o niveles</a:t>
            </a:r>
          </a:p>
          <a:p>
            <a:r>
              <a:rPr lang="es-MX" dirty="0">
                <a:latin typeface="Arial Narrow" panose="020B0606020202030204" pitchFamily="34" charset="0"/>
              </a:rPr>
              <a:t>Mostrar el impacto de s decisiones políticas</a:t>
            </a:r>
          </a:p>
          <a:p>
            <a:r>
              <a:rPr lang="es-MX" dirty="0">
                <a:latin typeface="Arial Narrow" panose="020B0606020202030204" pitchFamily="34" charset="0"/>
              </a:rPr>
              <a:t>Contribuir al desarrollo de la conciencia de los gestores públicos y de la población en general en temas ambientales</a:t>
            </a:r>
          </a:p>
          <a:p>
            <a:endParaRPr lang="es-ES" dirty="0"/>
          </a:p>
        </p:txBody>
      </p:sp>
    </p:spTree>
    <p:extLst>
      <p:ext uri="{BB962C8B-B14F-4D97-AF65-F5344CB8AC3E}">
        <p14:creationId xmlns:p14="http://schemas.microsoft.com/office/powerpoint/2010/main" val="158734642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a:latin typeface="Arial Narrow"/>
                <a:cs typeface="Arial Narrow"/>
              </a:rPr>
              <a:t>Requisitos de un indicador ambiental</a:t>
            </a:r>
          </a:p>
        </p:txBody>
      </p:sp>
      <p:sp>
        <p:nvSpPr>
          <p:cNvPr id="3" name="2 Marcador de contenido"/>
          <p:cNvSpPr>
            <a:spLocks noGrp="1"/>
          </p:cNvSpPr>
          <p:nvPr>
            <p:ph sz="half" idx="1"/>
          </p:nvPr>
        </p:nvSpPr>
        <p:spPr>
          <a:xfrm>
            <a:off x="539552" y="1600200"/>
            <a:ext cx="7920880" cy="4525963"/>
          </a:xfrm>
        </p:spPr>
        <p:txBody>
          <a:bodyPr>
            <a:normAutofit fontScale="70000" lnSpcReduction="20000"/>
          </a:bodyPr>
          <a:lstStyle/>
          <a:p>
            <a:r>
              <a:rPr lang="es-MX" dirty="0" smtClean="0">
                <a:latin typeface="Arial Narrow" panose="020B0606020202030204" pitchFamily="34" charset="0"/>
              </a:rPr>
              <a:t>Ser </a:t>
            </a:r>
            <a:r>
              <a:rPr lang="es-MX" dirty="0">
                <a:latin typeface="Arial Narrow" panose="020B0606020202030204" pitchFamily="34" charset="0"/>
              </a:rPr>
              <a:t>científicamente válido, estar basado en un buen conocimiento del sistema descrito.</a:t>
            </a:r>
          </a:p>
          <a:p>
            <a:endParaRPr lang="es-MX" dirty="0">
              <a:latin typeface="Arial Narrow" panose="020B0606020202030204" pitchFamily="34" charset="0"/>
            </a:endParaRPr>
          </a:p>
          <a:p>
            <a:r>
              <a:rPr lang="es-MX" dirty="0" smtClean="0">
                <a:latin typeface="Arial Narrow" panose="020B0606020202030204" pitchFamily="34" charset="0"/>
              </a:rPr>
              <a:t>Ser </a:t>
            </a:r>
            <a:r>
              <a:rPr lang="es-MX" dirty="0">
                <a:latin typeface="Arial Narrow" panose="020B0606020202030204" pitchFamily="34" charset="0"/>
              </a:rPr>
              <a:t>representativo del conjunto.</a:t>
            </a:r>
          </a:p>
          <a:p>
            <a:endParaRPr lang="es-MX" dirty="0">
              <a:latin typeface="Arial Narrow" panose="020B0606020202030204" pitchFamily="34" charset="0"/>
            </a:endParaRPr>
          </a:p>
          <a:p>
            <a:r>
              <a:rPr lang="es-MX" dirty="0" smtClean="0">
                <a:latin typeface="Arial Narrow" panose="020B0606020202030204" pitchFamily="34" charset="0"/>
              </a:rPr>
              <a:t> </a:t>
            </a:r>
            <a:r>
              <a:rPr lang="es-MX" dirty="0">
                <a:latin typeface="Arial Narrow" panose="020B0606020202030204" pitchFamily="34" charset="0"/>
              </a:rPr>
              <a:t>Ser sensible a los cambios que se produzcan en medio o en las actividades humanas relacionadas con él.</a:t>
            </a:r>
          </a:p>
          <a:p>
            <a:endParaRPr lang="es-MX" dirty="0">
              <a:latin typeface="Arial Narrow" panose="020B0606020202030204" pitchFamily="34" charset="0"/>
            </a:endParaRPr>
          </a:p>
          <a:p>
            <a:r>
              <a:rPr lang="es-MX" dirty="0" smtClean="0">
                <a:latin typeface="Arial Narrow" panose="020B0606020202030204" pitchFamily="34" charset="0"/>
              </a:rPr>
              <a:t>Estar </a:t>
            </a:r>
            <a:r>
              <a:rPr lang="es-MX" dirty="0">
                <a:latin typeface="Arial Narrow" panose="020B0606020202030204" pitchFamily="34" charset="0"/>
              </a:rPr>
              <a:t>basado en datos fiables y de buena calidad.</a:t>
            </a:r>
          </a:p>
          <a:p>
            <a:endParaRPr lang="es-MX" dirty="0">
              <a:latin typeface="Arial Narrow" panose="020B0606020202030204" pitchFamily="34" charset="0"/>
            </a:endParaRPr>
          </a:p>
          <a:p>
            <a:r>
              <a:rPr lang="es-MX" dirty="0" smtClean="0">
                <a:latin typeface="Arial Narrow" panose="020B0606020202030204" pitchFamily="34" charset="0"/>
              </a:rPr>
              <a:t>Ofrecer </a:t>
            </a:r>
            <a:r>
              <a:rPr lang="es-MX" dirty="0">
                <a:latin typeface="Arial Narrow" panose="020B0606020202030204" pitchFamily="34" charset="0"/>
              </a:rPr>
              <a:t>información relevante para el usuario, además de simple y clara para facilitar la comprensión de la misma por parte del usuario no especializado.</a:t>
            </a:r>
          </a:p>
          <a:p>
            <a:endParaRPr lang="es-MX" dirty="0">
              <a:latin typeface="Arial Narrow" panose="020B0606020202030204" pitchFamily="34" charset="0"/>
            </a:endParaRPr>
          </a:p>
          <a:p>
            <a:r>
              <a:rPr lang="es-MX" dirty="0" smtClean="0">
                <a:latin typeface="Arial Narrow" panose="020B0606020202030204" pitchFamily="34" charset="0"/>
              </a:rPr>
              <a:t>Ser </a:t>
            </a:r>
            <a:r>
              <a:rPr lang="es-MX" dirty="0">
                <a:latin typeface="Arial Narrow" panose="020B0606020202030204" pitchFamily="34" charset="0"/>
              </a:rPr>
              <a:t>predictivo, de manera que pueda alertar sobre una evolución negativa.</a:t>
            </a:r>
          </a:p>
          <a:p>
            <a:endParaRPr lang="es-MX" dirty="0">
              <a:latin typeface="Arial Narrow" panose="020B0606020202030204" pitchFamily="34" charset="0"/>
            </a:endParaRPr>
          </a:p>
          <a:p>
            <a:endParaRPr lang="es-MX" dirty="0"/>
          </a:p>
          <a:p>
            <a:endParaRPr lang="es-MX" dirty="0"/>
          </a:p>
        </p:txBody>
      </p:sp>
    </p:spTree>
    <p:extLst>
      <p:ext uri="{BB962C8B-B14F-4D97-AF65-F5344CB8AC3E}">
        <p14:creationId xmlns:p14="http://schemas.microsoft.com/office/powerpoint/2010/main" val="26722289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b="1" dirty="0">
                <a:latin typeface="Arial Narrow"/>
                <a:cs typeface="Arial Narrow"/>
              </a:rPr>
              <a:t>Requisitos de un indicador </a:t>
            </a:r>
            <a:r>
              <a:rPr lang="es-MX" b="1" dirty="0" smtClean="0">
                <a:latin typeface="Arial Narrow"/>
                <a:cs typeface="Arial Narrow"/>
              </a:rPr>
              <a:t>ambiental</a:t>
            </a:r>
            <a:br>
              <a:rPr lang="es-MX" b="1" dirty="0" smtClean="0">
                <a:latin typeface="Arial Narrow"/>
                <a:cs typeface="Arial Narrow"/>
              </a:rPr>
            </a:br>
            <a:r>
              <a:rPr lang="es-MX" b="1" dirty="0" smtClean="0">
                <a:latin typeface="Arial Narrow"/>
                <a:cs typeface="Arial Narrow"/>
              </a:rPr>
              <a:t>cont…</a:t>
            </a:r>
            <a:endParaRPr lang="es-ES" b="1" dirty="0">
              <a:latin typeface="Arial Narrow"/>
              <a:cs typeface="Arial Narrow"/>
            </a:endParaRPr>
          </a:p>
        </p:txBody>
      </p:sp>
      <p:sp>
        <p:nvSpPr>
          <p:cNvPr id="3" name="Marcador de contenido 2"/>
          <p:cNvSpPr>
            <a:spLocks noGrp="1"/>
          </p:cNvSpPr>
          <p:nvPr>
            <p:ph idx="1"/>
          </p:nvPr>
        </p:nvSpPr>
        <p:spPr/>
        <p:txBody>
          <a:bodyPr>
            <a:normAutofit/>
          </a:bodyPr>
          <a:lstStyle/>
          <a:p>
            <a:pPr lvl="0"/>
            <a:r>
              <a:rPr lang="es-MX" sz="2000" dirty="0" smtClean="0">
                <a:solidFill>
                  <a:prstClr val="black"/>
                </a:solidFill>
                <a:latin typeface="Arial Narrow"/>
                <a:cs typeface="Arial Narrow"/>
              </a:rPr>
              <a:t>Ser comparable.</a:t>
            </a:r>
          </a:p>
          <a:p>
            <a:pPr lvl="0"/>
            <a:r>
              <a:rPr lang="es-MX" sz="2000" dirty="0" smtClean="0">
                <a:solidFill>
                  <a:prstClr val="black"/>
                </a:solidFill>
                <a:latin typeface="Arial Narrow"/>
                <a:cs typeface="Arial Narrow"/>
              </a:rPr>
              <a:t>Presentar </a:t>
            </a:r>
            <a:r>
              <a:rPr lang="es-MX" sz="2000" dirty="0">
                <a:solidFill>
                  <a:prstClr val="black"/>
                </a:solidFill>
                <a:latin typeface="Arial Narrow"/>
                <a:cs typeface="Arial Narrow"/>
              </a:rPr>
              <a:t>un buen equilibrio coste-</a:t>
            </a:r>
            <a:r>
              <a:rPr lang="es-MX" sz="2000" dirty="0" smtClean="0">
                <a:solidFill>
                  <a:prstClr val="black"/>
                </a:solidFill>
                <a:latin typeface="Arial Narrow"/>
                <a:cs typeface="Arial Narrow"/>
              </a:rPr>
              <a:t>efectividad.</a:t>
            </a:r>
          </a:p>
          <a:p>
            <a:pPr lvl="0"/>
            <a:r>
              <a:rPr lang="es-MX" sz="2000" dirty="0">
                <a:solidFill>
                  <a:prstClr val="black"/>
                </a:solidFill>
                <a:latin typeface="Arial Narrow"/>
                <a:cs typeface="Arial Narrow"/>
              </a:rPr>
              <a:t>Relevancia: mostrar los efectos principales  de las actividades  humanas en el medio </a:t>
            </a:r>
            <a:r>
              <a:rPr lang="es-MX" sz="2000" dirty="0" smtClean="0">
                <a:solidFill>
                  <a:prstClr val="black"/>
                </a:solidFill>
                <a:latin typeface="Arial Narrow"/>
                <a:cs typeface="Arial Narrow"/>
              </a:rPr>
              <a:t>natural.</a:t>
            </a:r>
            <a:endParaRPr lang="es-MX" sz="2000" dirty="0">
              <a:solidFill>
                <a:prstClr val="black"/>
              </a:solidFill>
              <a:latin typeface="Arial Narrow"/>
              <a:cs typeface="Arial Narrow"/>
            </a:endParaRPr>
          </a:p>
          <a:p>
            <a:pPr lvl="0"/>
            <a:r>
              <a:rPr lang="es-MX" sz="2000" dirty="0">
                <a:solidFill>
                  <a:prstClr val="black"/>
                </a:solidFill>
                <a:latin typeface="Arial Narrow"/>
                <a:cs typeface="Arial Narrow"/>
              </a:rPr>
              <a:t>Acuracidad: reflejar con precisión la realidad y  sus cambios</a:t>
            </a:r>
          </a:p>
          <a:p>
            <a:pPr lvl="0"/>
            <a:r>
              <a:rPr lang="es-MX" sz="2000" dirty="0">
                <a:solidFill>
                  <a:prstClr val="black"/>
                </a:solidFill>
                <a:latin typeface="Arial Narrow"/>
                <a:cs typeface="Arial Narrow"/>
              </a:rPr>
              <a:t>Resonancia : ser fácilmente comprendido y estimado  relevante por los  colectivos </a:t>
            </a:r>
            <a:r>
              <a:rPr lang="es-MX" sz="2000" dirty="0" smtClean="0">
                <a:solidFill>
                  <a:prstClr val="black"/>
                </a:solidFill>
                <a:latin typeface="Arial Narrow"/>
                <a:cs typeface="Arial Narrow"/>
              </a:rPr>
              <a:t>concernientes.</a:t>
            </a:r>
            <a:endParaRPr lang="es-MX" sz="2000" dirty="0">
              <a:solidFill>
                <a:prstClr val="black"/>
              </a:solidFill>
              <a:latin typeface="Arial Narrow"/>
              <a:cs typeface="Arial Narrow"/>
            </a:endParaRPr>
          </a:p>
          <a:p>
            <a:pPr lvl="0"/>
            <a:r>
              <a:rPr lang="es-MX" sz="2000" dirty="0">
                <a:solidFill>
                  <a:prstClr val="black"/>
                </a:solidFill>
                <a:latin typeface="Arial Narrow"/>
                <a:cs typeface="Arial Narrow"/>
              </a:rPr>
              <a:t>Comparabilidad: permitir conocer su evolución en el tiempo y su contraste  </a:t>
            </a:r>
            <a:r>
              <a:rPr lang="es-MX" sz="2000" dirty="0" smtClean="0">
                <a:solidFill>
                  <a:prstClr val="black"/>
                </a:solidFill>
                <a:latin typeface="Arial Narrow"/>
                <a:cs typeface="Arial Narrow"/>
              </a:rPr>
              <a:t>inteerterritorial.</a:t>
            </a:r>
          </a:p>
          <a:p>
            <a:pPr lvl="0"/>
            <a:endParaRPr lang="es-MX" sz="2000" dirty="0">
              <a:solidFill>
                <a:prstClr val="black"/>
              </a:solidFill>
              <a:latin typeface="Arial Narrow"/>
              <a:cs typeface="Arial Narrow"/>
            </a:endParaRPr>
          </a:p>
          <a:p>
            <a:pPr marL="0" lvl="0" indent="0">
              <a:buNone/>
            </a:pPr>
            <a:r>
              <a:rPr lang="es-MX" sz="1200" dirty="0">
                <a:solidFill>
                  <a:prstClr val="black"/>
                </a:solidFill>
                <a:latin typeface="Arial Narrow"/>
                <a:cs typeface="Arial Narrow"/>
              </a:rPr>
              <a:t>(Bermejo-Gómez de Segura 2002 p39)</a:t>
            </a:r>
          </a:p>
          <a:p>
            <a:pPr marL="0" lvl="0" indent="0">
              <a:buNone/>
            </a:pPr>
            <a:endParaRPr lang="es-MX" sz="2000" dirty="0">
              <a:solidFill>
                <a:prstClr val="black"/>
              </a:solidFill>
              <a:latin typeface="Arial Narrow"/>
              <a:cs typeface="Arial Narrow"/>
            </a:endParaRPr>
          </a:p>
          <a:p>
            <a:pPr lvl="0"/>
            <a:endParaRPr lang="es-MX" sz="2000" dirty="0">
              <a:solidFill>
                <a:prstClr val="black"/>
              </a:solidFill>
              <a:latin typeface="Arial Narrow"/>
              <a:cs typeface="Arial Narrow"/>
            </a:endParaRPr>
          </a:p>
          <a:p>
            <a:endParaRPr lang="es-ES" sz="2000" dirty="0">
              <a:latin typeface="Arial Narrow"/>
              <a:cs typeface="Arial Narrow"/>
            </a:endParaRPr>
          </a:p>
        </p:txBody>
      </p:sp>
    </p:spTree>
    <p:extLst>
      <p:ext uri="{BB962C8B-B14F-4D97-AF65-F5344CB8AC3E}">
        <p14:creationId xmlns:p14="http://schemas.microsoft.com/office/powerpoint/2010/main" val="17573917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a:cs typeface="Arial Narrow"/>
              </a:rPr>
              <a:t>Tipos de indicadores</a:t>
            </a:r>
            <a:endParaRPr lang="es-MX" sz="4800" b="1" dirty="0">
              <a:latin typeface="Arial Narrow"/>
              <a:cs typeface="Arial Narrow"/>
            </a:endParaRPr>
          </a:p>
        </p:txBody>
      </p:sp>
      <p:sp>
        <p:nvSpPr>
          <p:cNvPr id="3" name="2 Marcador de contenido"/>
          <p:cNvSpPr>
            <a:spLocks noGrp="1"/>
          </p:cNvSpPr>
          <p:nvPr>
            <p:ph idx="1"/>
          </p:nvPr>
        </p:nvSpPr>
        <p:spPr/>
        <p:txBody>
          <a:bodyPr>
            <a:normAutofit/>
          </a:bodyPr>
          <a:lstStyle/>
          <a:p>
            <a:pPr marL="457200" lvl="1" indent="0">
              <a:buNone/>
            </a:pPr>
            <a:r>
              <a:rPr lang="es-MX" sz="4000" dirty="0" smtClean="0"/>
              <a:t>1. Por </a:t>
            </a:r>
            <a:r>
              <a:rPr lang="es-MX" sz="4000" dirty="0"/>
              <a:t>temas: (Modelo Holandés</a:t>
            </a:r>
            <a:r>
              <a:rPr lang="es-MX" sz="4000" dirty="0" smtClean="0"/>
              <a:t>)</a:t>
            </a:r>
          </a:p>
          <a:p>
            <a:pPr marL="457200" lvl="1" indent="0">
              <a:buNone/>
            </a:pPr>
            <a:r>
              <a:rPr lang="es-MX" sz="4000" dirty="0" smtClean="0"/>
              <a:t>	1.1. Cambio climático</a:t>
            </a:r>
          </a:p>
          <a:p>
            <a:pPr marL="457200" lvl="1" indent="0">
              <a:buNone/>
            </a:pPr>
            <a:r>
              <a:rPr lang="es-MX" sz="4000" dirty="0" smtClean="0"/>
              <a:t>	1.2. Acidificación </a:t>
            </a:r>
          </a:p>
          <a:p>
            <a:pPr marL="457200" lvl="1" indent="0">
              <a:buNone/>
            </a:pPr>
            <a:r>
              <a:rPr lang="es-MX" sz="4000" dirty="0" smtClean="0"/>
              <a:t>	1.3. Residuos, etc. </a:t>
            </a:r>
          </a:p>
          <a:p>
            <a:pPr marL="457200" lvl="1" indent="0">
              <a:buNone/>
            </a:pPr>
            <a:endParaRPr lang="es-MX" sz="1900" dirty="0" smtClean="0">
              <a:latin typeface="Arial Narrow" panose="020B0606020202030204" pitchFamily="34" charset="0"/>
            </a:endParaRPr>
          </a:p>
          <a:p>
            <a:pPr marL="457200" lvl="1" indent="0">
              <a:buNone/>
            </a:pPr>
            <a:r>
              <a:rPr lang="es-MX" sz="1900" dirty="0" smtClean="0">
                <a:latin typeface="Arial Narrow" panose="020B0606020202030204" pitchFamily="34" charset="0"/>
              </a:rPr>
              <a:t>(Bermejo-Gómez </a:t>
            </a:r>
            <a:r>
              <a:rPr lang="es-MX" sz="1900" dirty="0">
                <a:latin typeface="Arial Narrow" panose="020B0606020202030204" pitchFamily="34" charset="0"/>
              </a:rPr>
              <a:t>de Segura 2002 p39)</a:t>
            </a:r>
            <a:endParaRPr lang="es-MX" sz="1900" dirty="0"/>
          </a:p>
          <a:p>
            <a:pPr marL="457200" lvl="1" indent="0">
              <a:buNone/>
            </a:pPr>
            <a:endParaRPr lang="es-MX" dirty="0" smtClean="0"/>
          </a:p>
          <a:p>
            <a:pPr marL="457200" lvl="1" indent="0">
              <a:buNone/>
            </a:pPr>
            <a:endParaRPr lang="es-MX" dirty="0" smtClean="0"/>
          </a:p>
        </p:txBody>
      </p:sp>
    </p:spTree>
    <p:extLst>
      <p:ext uri="{BB962C8B-B14F-4D97-AF65-F5344CB8AC3E}">
        <p14:creationId xmlns:p14="http://schemas.microsoft.com/office/powerpoint/2010/main" val="230248441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Tipos de </a:t>
            </a:r>
            <a:r>
              <a:rPr lang="es-MX" dirty="0" smtClean="0"/>
              <a:t>indicadores cont…</a:t>
            </a:r>
            <a:endParaRPr lang="es-ES" dirty="0"/>
          </a:p>
        </p:txBody>
      </p:sp>
      <p:sp>
        <p:nvSpPr>
          <p:cNvPr id="3" name="Marcador de contenido 2"/>
          <p:cNvSpPr>
            <a:spLocks noGrp="1"/>
          </p:cNvSpPr>
          <p:nvPr>
            <p:ph sz="half" idx="1"/>
          </p:nvPr>
        </p:nvSpPr>
        <p:spPr/>
        <p:txBody>
          <a:bodyPr>
            <a:normAutofit/>
          </a:bodyPr>
          <a:lstStyle/>
          <a:p>
            <a:pPr marL="457200" lvl="1" indent="0">
              <a:buNone/>
            </a:pPr>
            <a:r>
              <a:rPr lang="es-MX" dirty="0"/>
              <a:t>2) En función de objetivos de sustentabilidad (Modelo Sueco)</a:t>
            </a:r>
          </a:p>
          <a:p>
            <a:pPr marL="457200" lvl="1" indent="0">
              <a:buNone/>
            </a:pPr>
            <a:r>
              <a:rPr lang="es-MX" dirty="0"/>
              <a:t>	2.1. Salud humana</a:t>
            </a:r>
          </a:p>
          <a:p>
            <a:pPr marL="457200" lvl="1" indent="0">
              <a:buNone/>
            </a:pPr>
            <a:r>
              <a:rPr lang="es-MX" dirty="0"/>
              <a:t>	2.2. Conservación de la biodiversidad</a:t>
            </a:r>
          </a:p>
          <a:p>
            <a:pPr marL="457200" lvl="1" indent="0">
              <a:buNone/>
            </a:pPr>
            <a:r>
              <a:rPr lang="es-MX" dirty="0"/>
              <a:t>	2.3. Conservación de los recursos naturales</a:t>
            </a:r>
          </a:p>
          <a:p>
            <a:pPr marL="457200" lvl="1" indent="0">
              <a:buNone/>
            </a:pPr>
            <a:r>
              <a:rPr lang="es-MX" dirty="0"/>
              <a:t>	2.4. Protección de espacios naturales y cultivados</a:t>
            </a:r>
          </a:p>
          <a:p>
            <a:endParaRPr lang="es-ES" dirty="0"/>
          </a:p>
        </p:txBody>
      </p:sp>
      <p:sp>
        <p:nvSpPr>
          <p:cNvPr id="4" name="Marcador de contenido 3"/>
          <p:cNvSpPr>
            <a:spLocks noGrp="1"/>
          </p:cNvSpPr>
          <p:nvPr>
            <p:ph sz="half" idx="2"/>
          </p:nvPr>
        </p:nvSpPr>
        <p:spPr/>
        <p:txBody>
          <a:bodyPr>
            <a:normAutofit/>
          </a:bodyPr>
          <a:lstStyle/>
          <a:p>
            <a:pPr marL="457200" lvl="1" indent="0">
              <a:buNone/>
            </a:pPr>
            <a:endParaRPr lang="es-MX" dirty="0" smtClean="0"/>
          </a:p>
          <a:p>
            <a:pPr marL="457200" lvl="1" indent="0">
              <a:buNone/>
            </a:pPr>
            <a:r>
              <a:rPr lang="es-MX" dirty="0" smtClean="0"/>
              <a:t>NOTA</a:t>
            </a:r>
            <a:r>
              <a:rPr lang="es-MX" dirty="0"/>
              <a:t>: </a:t>
            </a:r>
            <a:endParaRPr lang="es-MX" dirty="0" smtClean="0"/>
          </a:p>
          <a:p>
            <a:pPr marL="457200" lvl="1" indent="0">
              <a:buNone/>
            </a:pPr>
            <a:r>
              <a:rPr lang="es-MX" dirty="0" smtClean="0"/>
              <a:t>También </a:t>
            </a:r>
            <a:r>
              <a:rPr lang="es-MX" dirty="0"/>
              <a:t>se ordenan según sectores económicos, para evaluar el cumplimiento de los planes sectoriales</a:t>
            </a:r>
          </a:p>
          <a:p>
            <a:pPr marL="457200" lvl="1" indent="0">
              <a:buNone/>
            </a:pPr>
            <a:r>
              <a:rPr lang="es-MX" sz="1400" dirty="0">
                <a:latin typeface="Arial Narrow" panose="020B0606020202030204" pitchFamily="34" charset="0"/>
              </a:rPr>
              <a:t>(Bermejo-Gómez de Segura 2002 p39)</a:t>
            </a:r>
            <a:endParaRPr lang="es-MX" sz="1400" dirty="0"/>
          </a:p>
          <a:p>
            <a:endParaRPr lang="es-ES" dirty="0"/>
          </a:p>
        </p:txBody>
      </p:sp>
    </p:spTree>
    <p:extLst>
      <p:ext uri="{BB962C8B-B14F-4D97-AF65-F5344CB8AC3E}">
        <p14:creationId xmlns:p14="http://schemas.microsoft.com/office/powerpoint/2010/main" val="79380788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9776"/>
            <a:ext cx="8229600" cy="1359024"/>
          </a:xfrm>
        </p:spPr>
        <p:txBody>
          <a:bodyPr>
            <a:noAutofit/>
          </a:bodyPr>
          <a:lstStyle/>
          <a:p>
            <a:r>
              <a:rPr lang="es-MX" sz="5400" b="1" dirty="0" smtClean="0">
                <a:latin typeface="Arial Narrow" panose="020B0606020202030204" pitchFamily="34" charset="0"/>
              </a:rPr>
              <a:t>Tipología de Indicadores</a:t>
            </a:r>
            <a:br>
              <a:rPr lang="es-MX" sz="5400" b="1" dirty="0" smtClean="0">
                <a:latin typeface="Arial Narrow" panose="020B0606020202030204" pitchFamily="34" charset="0"/>
              </a:rPr>
            </a:br>
            <a:endParaRPr lang="es-MX" sz="5400" b="1" dirty="0">
              <a:latin typeface="Arial Narrow" panose="020B0606020202030204" pitchFamily="34" charset="0"/>
            </a:endParaRPr>
          </a:p>
        </p:txBody>
      </p:sp>
      <p:sp>
        <p:nvSpPr>
          <p:cNvPr id="3" name="2 Marcador de contenido"/>
          <p:cNvSpPr>
            <a:spLocks noGrp="1"/>
          </p:cNvSpPr>
          <p:nvPr>
            <p:ph idx="1"/>
          </p:nvPr>
        </p:nvSpPr>
        <p:spPr/>
        <p:txBody>
          <a:bodyPr>
            <a:normAutofit/>
          </a:bodyPr>
          <a:lstStyle/>
          <a:p>
            <a:pPr marL="0" indent="0">
              <a:buNone/>
            </a:pPr>
            <a:r>
              <a:rPr lang="es-MX" sz="6600" dirty="0" smtClean="0">
                <a:latin typeface="Arial" panose="020B0604020202020204" pitchFamily="34" charset="0"/>
                <a:cs typeface="Arial" panose="020B0604020202020204" pitchFamily="34" charset="0"/>
              </a:rPr>
              <a:t>Descriptivos</a:t>
            </a:r>
          </a:p>
          <a:p>
            <a:pPr marL="0" indent="0">
              <a:buNone/>
            </a:pPr>
            <a:r>
              <a:rPr lang="es-MX" sz="6600" dirty="0" smtClean="0">
                <a:latin typeface="Arial" panose="020B0604020202020204" pitchFamily="34" charset="0"/>
                <a:cs typeface="Arial" panose="020B0604020202020204" pitchFamily="34" charset="0"/>
              </a:rPr>
              <a:t>De realización</a:t>
            </a:r>
          </a:p>
          <a:p>
            <a:pPr marL="0" indent="0">
              <a:buNone/>
            </a:pPr>
            <a:r>
              <a:rPr lang="es-MX" sz="6600" dirty="0" smtClean="0">
                <a:latin typeface="Arial" panose="020B0604020202020204" pitchFamily="34" charset="0"/>
                <a:cs typeface="Arial" panose="020B0604020202020204" pitchFamily="34" charset="0"/>
              </a:rPr>
              <a:t>De integración</a:t>
            </a:r>
            <a:endParaRPr lang="es-MX" sz="6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767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715200" cy="1162050"/>
          </a:xfrm>
        </p:spPr>
        <p:txBody>
          <a:bodyPr>
            <a:noAutofit/>
          </a:bodyPr>
          <a:lstStyle/>
          <a:p>
            <a:pPr algn="ctr"/>
            <a:r>
              <a:rPr lang="es-MX" sz="5400" dirty="0" smtClean="0">
                <a:latin typeface="Arial Narrow"/>
                <a:cs typeface="Arial Narrow"/>
              </a:rPr>
              <a:t>Indicadores descriptivos</a:t>
            </a:r>
            <a:endParaRPr lang="es-MX" sz="5400" dirty="0">
              <a:latin typeface="Arial Narrow"/>
              <a:cs typeface="Arial Narrow"/>
            </a:endParaRPr>
          </a:p>
        </p:txBody>
      </p:sp>
      <p:sp>
        <p:nvSpPr>
          <p:cNvPr id="4" name="3 Marcador de texto"/>
          <p:cNvSpPr>
            <a:spLocks noGrp="1"/>
          </p:cNvSpPr>
          <p:nvPr>
            <p:ph type="body" sz="half" idx="2"/>
          </p:nvPr>
        </p:nvSpPr>
        <p:spPr/>
        <p:txBody>
          <a:bodyPr>
            <a:normAutofit/>
          </a:bodyPr>
          <a:lstStyle/>
          <a:p>
            <a:endParaRPr lang="es-MX" sz="3200" b="1" dirty="0" smtClean="0">
              <a:latin typeface="Arial Narrow" panose="020B0606020202030204" pitchFamily="34" charset="0"/>
            </a:endParaRPr>
          </a:p>
          <a:p>
            <a:r>
              <a:rPr lang="es-MX" sz="3200" b="1" dirty="0" smtClean="0">
                <a:latin typeface="Arial Narrow" panose="020B0606020202030204" pitchFamily="34" charset="0"/>
              </a:rPr>
              <a:t>PER (presión, estado respuesta).</a:t>
            </a:r>
          </a:p>
          <a:p>
            <a:endParaRPr lang="es-MX" sz="2000" dirty="0" smtClean="0">
              <a:latin typeface="Arial Narrow" panose="020B0606020202030204" pitchFamily="34" charset="0"/>
            </a:endParaRPr>
          </a:p>
          <a:p>
            <a:r>
              <a:rPr lang="es-MX" sz="2000" dirty="0" smtClean="0">
                <a:latin typeface="Arial Narrow" panose="020B0606020202030204" pitchFamily="34" charset="0"/>
              </a:rPr>
              <a:t>Estados y organizaciones internacionales.</a:t>
            </a:r>
          </a:p>
          <a:p>
            <a:r>
              <a:rPr lang="es-MX" sz="2000" dirty="0" smtClean="0">
                <a:latin typeface="Arial Narrow" panose="020B0606020202030204" pitchFamily="34" charset="0"/>
              </a:rPr>
              <a:t>Propuesta por la AEMA (Agencia Europea de Medio Ambiente)</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7984" y="1484784"/>
            <a:ext cx="3682844" cy="275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3995936" y="4221088"/>
            <a:ext cx="4572000" cy="584775"/>
          </a:xfrm>
          <a:prstGeom prst="rect">
            <a:avLst/>
          </a:prstGeom>
        </p:spPr>
        <p:txBody>
          <a:bodyPr>
            <a:spAutoFit/>
          </a:bodyPr>
          <a:lstStyle/>
          <a:p>
            <a:r>
              <a:rPr lang="es-MX" sz="1600" dirty="0">
                <a:latin typeface="Arial Narrow" panose="020B0606020202030204" pitchFamily="34" charset="0"/>
              </a:rPr>
              <a:t>http://www.fao.org/nr/lada/index.php?option=com_content&amp;task=view&amp;id=69&amp;Itemid=1&amp;lang=es</a:t>
            </a:r>
          </a:p>
        </p:txBody>
      </p:sp>
    </p:spTree>
    <p:extLst>
      <p:ext uri="{BB962C8B-B14F-4D97-AF65-F5344CB8AC3E}">
        <p14:creationId xmlns:p14="http://schemas.microsoft.com/office/powerpoint/2010/main" val="271219180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800" b="1" dirty="0">
                <a:solidFill>
                  <a:prstClr val="black"/>
                </a:solidFill>
                <a:latin typeface="Arial Narrow"/>
                <a:cs typeface="Arial Narrow"/>
              </a:rPr>
              <a:t>Indicadores </a:t>
            </a:r>
            <a:r>
              <a:rPr lang="es-MX" sz="4800" b="1" dirty="0" smtClean="0">
                <a:solidFill>
                  <a:prstClr val="black"/>
                </a:solidFill>
                <a:latin typeface="Arial Narrow"/>
                <a:cs typeface="Arial Narrow"/>
              </a:rPr>
              <a:t>descriptivos</a:t>
            </a:r>
            <a:br>
              <a:rPr lang="es-MX" sz="4800" b="1" dirty="0" smtClean="0">
                <a:solidFill>
                  <a:prstClr val="black"/>
                </a:solidFill>
                <a:latin typeface="Arial Narrow"/>
                <a:cs typeface="Arial Narrow"/>
              </a:rPr>
            </a:br>
            <a:r>
              <a:rPr lang="es-MX" sz="4800" b="1" dirty="0" smtClean="0">
                <a:solidFill>
                  <a:prstClr val="black"/>
                </a:solidFill>
                <a:latin typeface="Arial Narrow"/>
                <a:cs typeface="Arial Narrow"/>
              </a:rPr>
              <a:t>Cont…</a:t>
            </a:r>
            <a:endParaRPr lang="es-ES" sz="4800" dirty="0">
              <a:latin typeface="Arial Narrow"/>
              <a:cs typeface="Arial Narrow"/>
            </a:endParaRPr>
          </a:p>
        </p:txBody>
      </p:sp>
      <p:sp>
        <p:nvSpPr>
          <p:cNvPr id="3" name="Marcador de contenido 2"/>
          <p:cNvSpPr>
            <a:spLocks noGrp="1"/>
          </p:cNvSpPr>
          <p:nvPr>
            <p:ph idx="1"/>
          </p:nvPr>
        </p:nvSpPr>
        <p:spPr/>
        <p:txBody>
          <a:bodyPr/>
          <a:lstStyle/>
          <a:p>
            <a:pPr marL="0" indent="0">
              <a:buNone/>
            </a:pPr>
            <a:r>
              <a:rPr lang="es-MX" b="1" dirty="0" smtClean="0">
                <a:latin typeface="Arial Narrow" panose="020B0606020202030204" pitchFamily="34" charset="0"/>
              </a:rPr>
              <a:t>DPSIR</a:t>
            </a:r>
            <a:r>
              <a:rPr lang="es-MX" dirty="0" smtClean="0">
                <a:latin typeface="Arial Narrow" panose="020B0606020202030204" pitchFamily="34" charset="0"/>
              </a:rPr>
              <a:t> </a:t>
            </a:r>
            <a:r>
              <a:rPr lang="es-MX" dirty="0">
                <a:latin typeface="Arial Narrow" panose="020B0606020202030204" pitchFamily="34" charset="0"/>
              </a:rPr>
              <a:t>(drivers, pressures, state, impacts y responses) equivalente a:</a:t>
            </a:r>
          </a:p>
          <a:p>
            <a:pPr marL="0" indent="0">
              <a:buNone/>
            </a:pPr>
            <a:r>
              <a:rPr lang="es-MX" b="1" dirty="0" smtClean="0">
                <a:latin typeface="Arial Narrow" panose="020B0606020202030204" pitchFamily="34" charset="0"/>
              </a:rPr>
              <a:t>FPEIR </a:t>
            </a:r>
            <a:r>
              <a:rPr lang="es-MX" b="1" dirty="0">
                <a:latin typeface="Arial Narrow" panose="020B0606020202030204" pitchFamily="34" charset="0"/>
              </a:rPr>
              <a:t>(fuerzas motrices, presión, estado, impacto, respuesta) </a:t>
            </a:r>
            <a:endParaRPr lang="es-ES" b="1" dirty="0"/>
          </a:p>
          <a:p>
            <a:pPr>
              <a:buFont typeface="Arial"/>
              <a:buChar char="•"/>
            </a:pPr>
            <a:r>
              <a:rPr lang="es-MX" dirty="0">
                <a:latin typeface="Arial Narrow" panose="020B0606020202030204" pitchFamily="34" charset="0"/>
              </a:rPr>
              <a:t>Eurostat  </a:t>
            </a:r>
          </a:p>
          <a:p>
            <a:r>
              <a:rPr lang="es-MX" dirty="0">
                <a:latin typeface="Arial Narrow" panose="020B0606020202030204" pitchFamily="34" charset="0"/>
              </a:rPr>
              <a:t>Refleja una relación sistémica entre el sistema natural y los sistemas humanos</a:t>
            </a:r>
          </a:p>
          <a:p>
            <a:endParaRPr lang="es-ES" dirty="0"/>
          </a:p>
        </p:txBody>
      </p:sp>
    </p:spTree>
    <p:extLst>
      <p:ext uri="{BB962C8B-B14F-4D97-AF65-F5344CB8AC3E}">
        <p14:creationId xmlns:p14="http://schemas.microsoft.com/office/powerpoint/2010/main" val="7042861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Para el empleo de este material</a:t>
            </a:r>
            <a:endParaRPr lang="es-ES" dirty="0"/>
          </a:p>
        </p:txBody>
      </p:sp>
      <p:sp>
        <p:nvSpPr>
          <p:cNvPr id="3" name="Marcador de contenido 2"/>
          <p:cNvSpPr>
            <a:spLocks noGrp="1"/>
          </p:cNvSpPr>
          <p:nvPr>
            <p:ph idx="1"/>
          </p:nvPr>
        </p:nvSpPr>
        <p:spPr/>
        <p:txBody>
          <a:bodyPr>
            <a:normAutofit fontScale="70000" lnSpcReduction="20000"/>
          </a:bodyPr>
          <a:lstStyle/>
          <a:p>
            <a:pPr>
              <a:buFont typeface="Wingdings" charset="2"/>
              <a:buChar char="ü"/>
            </a:pPr>
            <a:r>
              <a:rPr lang="es-ES" dirty="0" smtClean="0"/>
              <a:t>Las diapositivas presentadas tienen como finalidad apoyar una parte de la primera unidad temática de la Unidad de Aprendizaje: Indicadores de Calidad Ambiental, la cual se imparte en el séptimo semestre de la Licenciatura en Ciencias Ambientales en la Facultad de Planeación Urbana y Regional.</a:t>
            </a:r>
          </a:p>
          <a:p>
            <a:pPr>
              <a:buFont typeface="Wingdings" charset="2"/>
              <a:buChar char="ü"/>
            </a:pPr>
            <a:r>
              <a:rPr lang="es-ES" dirty="0" smtClean="0"/>
              <a:t>Este material se empleó en las clases y como apoyo al tema: ¿Qué es un indicador? Se proyectaron al tiempo que se explicaba y profundizaba en el tema. </a:t>
            </a:r>
          </a:p>
          <a:p>
            <a:pPr>
              <a:buFont typeface="Wingdings" charset="2"/>
              <a:buChar char="ü"/>
            </a:pPr>
            <a:r>
              <a:rPr lang="es-ES" dirty="0" smtClean="0"/>
              <a:t>El objetivo del curso señala  </a:t>
            </a:r>
            <a:r>
              <a:rPr lang="es-ES" i="1" dirty="0" smtClean="0"/>
              <a:t>“</a:t>
            </a:r>
            <a:r>
              <a:rPr lang="es-MX" i="1" dirty="0"/>
              <a:t>Conocer y aplicar diversos indicadores de calidad ambiental, valorar su utilidad y adquirir la capacidad de diseñar nuevos indicadores.</a:t>
            </a:r>
            <a:r>
              <a:rPr lang="es-ES_tradnl" i="1" dirty="0"/>
              <a:t> </a:t>
            </a:r>
            <a:r>
              <a:rPr lang="es-ES_tradnl" i="1" dirty="0" smtClean="0"/>
              <a:t>“</a:t>
            </a:r>
            <a:r>
              <a:rPr lang="es-ES_tradnl" dirty="0" smtClean="0"/>
              <a:t> por lo que resulta fundamental partir de la conceptualización y tipología de lo que es un indicador, y luego conducir el conocimiento hacia los indicadores de calidad ambiental.</a:t>
            </a:r>
            <a:endParaRPr lang="es-ES" dirty="0"/>
          </a:p>
        </p:txBody>
      </p:sp>
    </p:spTree>
    <p:extLst>
      <p:ext uri="{BB962C8B-B14F-4D97-AF65-F5344CB8AC3E}">
        <p14:creationId xmlns:p14="http://schemas.microsoft.com/office/powerpoint/2010/main" val="218309088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t>Modelo FPEIR</a:t>
            </a:r>
            <a:endParaRPr lang="es-ES" b="1" dirty="0"/>
          </a:p>
        </p:txBody>
      </p:sp>
      <p:sp>
        <p:nvSpPr>
          <p:cNvPr id="3" name="Marcador de contenido 2"/>
          <p:cNvSpPr>
            <a:spLocks noGrp="1"/>
          </p:cNvSpPr>
          <p:nvPr>
            <p:ph sz="half" idx="1"/>
          </p:nvPr>
        </p:nvSpPr>
        <p:spPr>
          <a:xfrm>
            <a:off x="1187624" y="1556792"/>
            <a:ext cx="6696744" cy="4525963"/>
          </a:xfrm>
        </p:spPr>
        <p:txBody>
          <a:bodyPr>
            <a:normAutofit fontScale="92500" lnSpcReduction="10000"/>
          </a:bodyPr>
          <a:lstStyle/>
          <a:p>
            <a:pPr marL="0" indent="0">
              <a:buNone/>
            </a:pPr>
            <a:r>
              <a:rPr lang="es-MX" dirty="0">
                <a:solidFill>
                  <a:prstClr val="black"/>
                </a:solidFill>
                <a:latin typeface="Arial Narrow" panose="020B0606020202030204" pitchFamily="34" charset="0"/>
              </a:rPr>
              <a:t>El modelo FPEIR afirma que las fuerzas motrices ejercen presiones sobre el medio ambiente y dichas presiones pueden provocar cambios en su estado o condición.</a:t>
            </a:r>
            <a:br>
              <a:rPr lang="es-MX" dirty="0">
                <a:solidFill>
                  <a:prstClr val="black"/>
                </a:solidFill>
                <a:latin typeface="Arial Narrow" panose="020B0606020202030204" pitchFamily="34" charset="0"/>
              </a:rPr>
            </a:br>
            <a:endParaRPr lang="es-MX" dirty="0" smtClean="0">
              <a:solidFill>
                <a:prstClr val="black"/>
              </a:solidFill>
              <a:latin typeface="Arial Narrow" panose="020B0606020202030204" pitchFamily="34" charset="0"/>
            </a:endParaRPr>
          </a:p>
          <a:p>
            <a:pPr marL="0" indent="0">
              <a:buNone/>
            </a:pPr>
            <a:r>
              <a:rPr lang="es-MX" dirty="0" smtClean="0">
                <a:solidFill>
                  <a:prstClr val="black"/>
                </a:solidFill>
                <a:latin typeface="Arial Narrow" panose="020B0606020202030204" pitchFamily="34" charset="0"/>
              </a:rPr>
              <a:t>Los </a:t>
            </a:r>
            <a:r>
              <a:rPr lang="es-MX" dirty="0">
                <a:solidFill>
                  <a:prstClr val="black"/>
                </a:solidFill>
                <a:latin typeface="Arial Narrow" panose="020B0606020202030204" pitchFamily="34" charset="0"/>
              </a:rPr>
              <a:t>impactos consecuentes sobre los atributos socioeconómicos y biofísicos provocan una respuesta de la sociedad mediante el desarrollo o el cambio de las políticas ambientales y económicas y el desarrollo de programas destinados a prevenir, minimizar o mitigar las presiones y las fuerzas motrices</a:t>
            </a:r>
            <a:endParaRPr lang="es-ES" dirty="0"/>
          </a:p>
        </p:txBody>
      </p:sp>
    </p:spTree>
    <p:extLst>
      <p:ext uri="{BB962C8B-B14F-4D97-AF65-F5344CB8AC3E}">
        <p14:creationId xmlns:p14="http://schemas.microsoft.com/office/powerpoint/2010/main" val="3392990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476672"/>
            <a:ext cx="8229600" cy="583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4355976" y="6165304"/>
            <a:ext cx="4572000" cy="276999"/>
          </a:xfrm>
          <a:prstGeom prst="rect">
            <a:avLst/>
          </a:prstGeom>
        </p:spPr>
        <p:txBody>
          <a:bodyPr>
            <a:spAutoFit/>
          </a:bodyPr>
          <a:lstStyle/>
          <a:p>
            <a:r>
              <a:rPr lang="es-MX" sz="1200" dirty="0">
                <a:latin typeface="Arial Narrow" panose="020B0606020202030204" pitchFamily="34" charset="0"/>
              </a:rPr>
              <a:t>http://www.fao.org/ag/againfo/programmes/es/lead/toolbox/Refer/DPSIRenv.gif</a:t>
            </a:r>
          </a:p>
        </p:txBody>
      </p:sp>
      <p:sp>
        <p:nvSpPr>
          <p:cNvPr id="5" name="4 CuadroTexto"/>
          <p:cNvSpPr txBox="1"/>
          <p:nvPr/>
        </p:nvSpPr>
        <p:spPr>
          <a:xfrm>
            <a:off x="2555776" y="2276872"/>
            <a:ext cx="1728191" cy="738664"/>
          </a:xfrm>
          <a:prstGeom prst="rect">
            <a:avLst/>
          </a:prstGeom>
          <a:noFill/>
        </p:spPr>
        <p:txBody>
          <a:bodyPr wrap="square" rtlCol="0">
            <a:spAutoFit/>
          </a:bodyPr>
          <a:lstStyle/>
          <a:p>
            <a:r>
              <a:rPr lang="es-MX" sz="1400" dirty="0" smtClean="0">
                <a:latin typeface="Angsana New" panose="02020603050405020304" pitchFamily="18" charset="-34"/>
                <a:cs typeface="Angsana New" panose="02020603050405020304" pitchFamily="18" charset="-34"/>
              </a:rPr>
              <a:t>Fuerzas motrices: actividades humanas</a:t>
            </a:r>
            <a:endParaRPr lang="es-MX" sz="1400" dirty="0">
              <a:latin typeface="Angsana New" panose="02020603050405020304" pitchFamily="18" charset="-34"/>
              <a:cs typeface="Angsana New" panose="02020603050405020304" pitchFamily="18" charset="-34"/>
            </a:endParaRPr>
          </a:p>
        </p:txBody>
      </p:sp>
      <p:sp>
        <p:nvSpPr>
          <p:cNvPr id="6" name="5 CuadroTexto"/>
          <p:cNvSpPr txBox="1"/>
          <p:nvPr/>
        </p:nvSpPr>
        <p:spPr>
          <a:xfrm>
            <a:off x="2987824" y="3933056"/>
            <a:ext cx="1080120" cy="954107"/>
          </a:xfrm>
          <a:prstGeom prst="rect">
            <a:avLst/>
          </a:prstGeom>
          <a:noFill/>
        </p:spPr>
        <p:txBody>
          <a:bodyPr wrap="square" rtlCol="0">
            <a:spAutoFit/>
          </a:bodyPr>
          <a:lstStyle/>
          <a:p>
            <a:r>
              <a:rPr lang="es-MX" sz="1400" dirty="0" smtClean="0">
                <a:latin typeface="Angsana New" panose="02020603050405020304" pitchFamily="18" charset="-34"/>
                <a:cs typeface="Angsana New" panose="02020603050405020304" pitchFamily="18" charset="-34"/>
              </a:rPr>
              <a:t>Presión sobre el medio </a:t>
            </a:r>
            <a:r>
              <a:rPr lang="es-MX" sz="1400" dirty="0">
                <a:latin typeface="Angsana New" panose="02020603050405020304" pitchFamily="18" charset="-34"/>
                <a:cs typeface="Angsana New" panose="02020603050405020304" pitchFamily="18" charset="-34"/>
              </a:rPr>
              <a:t>físico</a:t>
            </a:r>
          </a:p>
        </p:txBody>
      </p:sp>
      <p:sp>
        <p:nvSpPr>
          <p:cNvPr id="7" name="6 CuadroTexto"/>
          <p:cNvSpPr txBox="1"/>
          <p:nvPr/>
        </p:nvSpPr>
        <p:spPr>
          <a:xfrm>
            <a:off x="4788024" y="5356100"/>
            <a:ext cx="2258952" cy="369332"/>
          </a:xfrm>
          <a:prstGeom prst="rect">
            <a:avLst/>
          </a:prstGeom>
          <a:noFill/>
        </p:spPr>
        <p:txBody>
          <a:bodyPr wrap="none" rtlCol="0">
            <a:spAutoFit/>
          </a:bodyPr>
          <a:lstStyle/>
          <a:p>
            <a:r>
              <a:rPr lang="es-MX" dirty="0" smtClean="0">
                <a:latin typeface="Angsana New" panose="02020603050405020304" pitchFamily="18" charset="-34"/>
                <a:cs typeface="Angsana New" panose="02020603050405020304" pitchFamily="18" charset="-34"/>
              </a:rPr>
              <a:t>En consecuencia el estado cambia</a:t>
            </a:r>
            <a:endParaRPr lang="es-MX" dirty="0">
              <a:latin typeface="Angsana New" panose="02020603050405020304" pitchFamily="18" charset="-34"/>
              <a:cs typeface="Angsana New" panose="02020603050405020304" pitchFamily="18" charset="-34"/>
            </a:endParaRPr>
          </a:p>
        </p:txBody>
      </p:sp>
      <p:sp>
        <p:nvSpPr>
          <p:cNvPr id="8" name="7 CuadroTexto"/>
          <p:cNvSpPr txBox="1"/>
          <p:nvPr/>
        </p:nvSpPr>
        <p:spPr>
          <a:xfrm>
            <a:off x="6588224" y="4509120"/>
            <a:ext cx="2051720" cy="646331"/>
          </a:xfrm>
          <a:prstGeom prst="rect">
            <a:avLst/>
          </a:prstGeom>
          <a:noFill/>
        </p:spPr>
        <p:txBody>
          <a:bodyPr wrap="square" rtlCol="0">
            <a:spAutoFit/>
          </a:bodyPr>
          <a:lstStyle/>
          <a:p>
            <a:r>
              <a:rPr lang="es-MX" sz="1200" dirty="0" smtClean="0">
                <a:latin typeface="Angsana New" panose="02020603050405020304" pitchFamily="18" charset="-34"/>
                <a:cs typeface="Angsana New" panose="02020603050405020304" pitchFamily="18" charset="-34"/>
              </a:rPr>
              <a:t>Produce impactos sobre la salud human, los ecosistemas y los recursos</a:t>
            </a:r>
            <a:endParaRPr lang="es-MX" sz="1200" dirty="0">
              <a:latin typeface="Angsana New" panose="02020603050405020304" pitchFamily="18" charset="-34"/>
              <a:cs typeface="Angsana New" panose="02020603050405020304" pitchFamily="18" charset="-34"/>
            </a:endParaRPr>
          </a:p>
        </p:txBody>
      </p:sp>
      <p:sp>
        <p:nvSpPr>
          <p:cNvPr id="9" name="8 CuadroTexto"/>
          <p:cNvSpPr txBox="1"/>
          <p:nvPr/>
        </p:nvSpPr>
        <p:spPr>
          <a:xfrm>
            <a:off x="6660232" y="2780928"/>
            <a:ext cx="1835696" cy="830997"/>
          </a:xfrm>
          <a:prstGeom prst="rect">
            <a:avLst/>
          </a:prstGeom>
          <a:noFill/>
        </p:spPr>
        <p:txBody>
          <a:bodyPr wrap="square" rtlCol="0">
            <a:spAutoFit/>
          </a:bodyPr>
          <a:lstStyle/>
          <a:p>
            <a:r>
              <a:rPr lang="es-MX" sz="1200" dirty="0" smtClean="0">
                <a:latin typeface="Angsana New" panose="02020603050405020304" pitchFamily="18" charset="-34"/>
                <a:cs typeface="Angsana New" panose="02020603050405020304" pitchFamily="18" charset="-34"/>
              </a:rPr>
              <a:t>Da lugar a respuestas de las sociedades humanas modificando las fuerzas automotrices</a:t>
            </a:r>
            <a:endParaRPr lang="es-MX" sz="12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03278119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858218"/>
          </a:xfrm>
        </p:spPr>
        <p:txBody>
          <a:bodyPr>
            <a:normAutofit fontScale="90000"/>
          </a:bodyPr>
          <a:lstStyle/>
          <a:p>
            <a:r>
              <a:rPr lang="es-MX" sz="5400" b="1" dirty="0">
                <a:solidFill>
                  <a:prstClr val="black"/>
                </a:solidFill>
                <a:latin typeface="Arial Narrow"/>
                <a:cs typeface="Arial Narrow"/>
              </a:rPr>
              <a:t>Indicadores </a:t>
            </a:r>
            <a:r>
              <a:rPr lang="es-MX" sz="5400" b="1" dirty="0" smtClean="0">
                <a:solidFill>
                  <a:prstClr val="black"/>
                </a:solidFill>
                <a:latin typeface="Arial Narrow"/>
                <a:cs typeface="Arial Narrow"/>
              </a:rPr>
              <a:t>descriptivos:</a:t>
            </a:r>
            <a:r>
              <a:rPr lang="es-MX" dirty="0" smtClean="0"/>
              <a:t> </a:t>
            </a:r>
            <a:br>
              <a:rPr lang="es-MX" dirty="0" smtClean="0"/>
            </a:br>
            <a:r>
              <a:rPr lang="es-MX" dirty="0"/>
              <a:t/>
            </a:r>
            <a:br>
              <a:rPr lang="es-MX" dirty="0"/>
            </a:br>
            <a:r>
              <a:rPr lang="es-MX" b="1" i="1" dirty="0" smtClean="0">
                <a:latin typeface="Apple Chancery"/>
                <a:cs typeface="Apple Chancery"/>
              </a:rPr>
              <a:t>Indicadores de fuerzas motrices</a:t>
            </a:r>
            <a:endParaRPr lang="es-MX" b="1" i="1" dirty="0">
              <a:latin typeface="Apple Chancery"/>
              <a:cs typeface="Apple Chancery"/>
            </a:endParaRPr>
          </a:p>
        </p:txBody>
      </p:sp>
      <p:sp>
        <p:nvSpPr>
          <p:cNvPr id="3" name="2 Marcador de contenido"/>
          <p:cNvSpPr>
            <a:spLocks noGrp="1"/>
          </p:cNvSpPr>
          <p:nvPr>
            <p:ph idx="1"/>
          </p:nvPr>
        </p:nvSpPr>
        <p:spPr/>
        <p:txBody>
          <a:bodyPr/>
          <a:lstStyle/>
          <a:p>
            <a:pPr marL="0" indent="0">
              <a:buNone/>
            </a:pPr>
            <a:endParaRPr lang="es-MX" dirty="0" smtClean="0"/>
          </a:p>
          <a:p>
            <a:pPr marL="0" indent="0">
              <a:buNone/>
            </a:pPr>
            <a:endParaRPr lang="es-MX" dirty="0"/>
          </a:p>
          <a:p>
            <a:pPr marL="0" indent="0">
              <a:buNone/>
            </a:pPr>
            <a:r>
              <a:rPr lang="es-MX" dirty="0" smtClean="0"/>
              <a:t>Describen los desarrollos sociales, demográficos y económicos que dan lugar a cambios en los modos de producción y de consumo.</a:t>
            </a:r>
          </a:p>
          <a:p>
            <a:pPr marL="0" indent="0">
              <a:buNone/>
            </a:pPr>
            <a:endParaRPr lang="es-MX" dirty="0"/>
          </a:p>
        </p:txBody>
      </p:sp>
    </p:spTree>
    <p:extLst>
      <p:ext uri="{BB962C8B-B14F-4D97-AF65-F5344CB8AC3E}">
        <p14:creationId xmlns:p14="http://schemas.microsoft.com/office/powerpoint/2010/main" val="16325541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1872208"/>
          </a:xfrm>
        </p:spPr>
        <p:txBody>
          <a:bodyPr>
            <a:normAutofit fontScale="90000"/>
          </a:bodyPr>
          <a:lstStyle/>
          <a:p>
            <a:r>
              <a:rPr lang="es-MX" sz="5400" b="1" dirty="0">
                <a:solidFill>
                  <a:prstClr val="black"/>
                </a:solidFill>
                <a:latin typeface="Arial Narrow"/>
                <a:cs typeface="Arial Narrow"/>
              </a:rPr>
              <a:t>Indicadores descriptivos</a:t>
            </a:r>
            <a:r>
              <a:rPr lang="es-MX" sz="5400" b="1" dirty="0" smtClean="0">
                <a:solidFill>
                  <a:prstClr val="black"/>
                </a:solidFill>
                <a:latin typeface="Arial Narrow"/>
                <a:cs typeface="Arial Narrow"/>
              </a:rPr>
              <a:t>:</a:t>
            </a:r>
            <a:r>
              <a:rPr lang="es-MX" dirty="0" smtClean="0"/>
              <a:t> </a:t>
            </a:r>
            <a:br>
              <a:rPr lang="es-MX" dirty="0" smtClean="0"/>
            </a:br>
            <a:r>
              <a:rPr lang="es-MX" dirty="0"/>
              <a:t/>
            </a:r>
            <a:br>
              <a:rPr lang="es-MX" dirty="0"/>
            </a:br>
            <a:r>
              <a:rPr lang="es-MX" sz="4900" b="1" i="1" dirty="0" smtClean="0">
                <a:latin typeface="Apple Chancery"/>
                <a:cs typeface="Apple Chancery"/>
              </a:rPr>
              <a:t>Indicadores </a:t>
            </a:r>
            <a:r>
              <a:rPr lang="es-MX" sz="4900" b="1" i="1" dirty="0">
                <a:latin typeface="Apple Chancery"/>
                <a:cs typeface="Apple Chancery"/>
              </a:rPr>
              <a:t>de presión</a:t>
            </a:r>
          </a:p>
        </p:txBody>
      </p:sp>
      <p:sp>
        <p:nvSpPr>
          <p:cNvPr id="3" name="2 Marcador de contenido"/>
          <p:cNvSpPr>
            <a:spLocks noGrp="1"/>
          </p:cNvSpPr>
          <p:nvPr>
            <p:ph idx="1"/>
          </p:nvPr>
        </p:nvSpPr>
        <p:spPr/>
        <p:txBody>
          <a:bodyPr/>
          <a:lstStyle/>
          <a:p>
            <a:pPr marL="0" indent="0">
              <a:buNone/>
            </a:pPr>
            <a:endParaRPr lang="es-MX" dirty="0" smtClean="0"/>
          </a:p>
          <a:p>
            <a:pPr marL="0" indent="0">
              <a:buNone/>
            </a:pPr>
            <a:endParaRPr lang="es-MX" dirty="0" smtClean="0"/>
          </a:p>
          <a:p>
            <a:pPr marL="0" indent="0">
              <a:buNone/>
            </a:pPr>
            <a:r>
              <a:rPr lang="es-MX" dirty="0" smtClean="0"/>
              <a:t>Reflejan las causas de la degradación de la naturaleza, como emisiones de contaminantes, generación de residuos, sus de tierras, etc.</a:t>
            </a:r>
          </a:p>
          <a:p>
            <a:endParaRPr lang="es-MX" dirty="0"/>
          </a:p>
        </p:txBody>
      </p:sp>
    </p:spTree>
    <p:extLst>
      <p:ext uri="{BB962C8B-B14F-4D97-AF65-F5344CB8AC3E}">
        <p14:creationId xmlns:p14="http://schemas.microsoft.com/office/powerpoint/2010/main" val="391893850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29600" cy="1944216"/>
          </a:xfrm>
        </p:spPr>
        <p:txBody>
          <a:bodyPr>
            <a:normAutofit fontScale="90000"/>
          </a:bodyPr>
          <a:lstStyle/>
          <a:p>
            <a:r>
              <a:rPr lang="es-MX" sz="5300" b="1" dirty="0">
                <a:solidFill>
                  <a:prstClr val="black"/>
                </a:solidFill>
                <a:latin typeface="Arial Narrow"/>
                <a:cs typeface="Arial Narrow"/>
              </a:rPr>
              <a:t>Indicadores descriptivos:</a:t>
            </a:r>
            <a:r>
              <a:rPr lang="es-MX" dirty="0"/>
              <a:t> </a:t>
            </a:r>
            <a:br>
              <a:rPr lang="es-MX" dirty="0"/>
            </a:br>
            <a:r>
              <a:rPr lang="es-MX" dirty="0"/>
              <a:t/>
            </a:r>
            <a:br>
              <a:rPr lang="es-MX" dirty="0"/>
            </a:br>
            <a:r>
              <a:rPr lang="es-MX" b="1" i="1" dirty="0">
                <a:latin typeface="Apple Chancery"/>
                <a:cs typeface="Apple Chancery"/>
              </a:rPr>
              <a:t>Indicadores de </a:t>
            </a:r>
            <a:r>
              <a:rPr lang="es-MX" b="1" i="1" dirty="0" smtClean="0">
                <a:latin typeface="Apple Chancery"/>
                <a:cs typeface="Apple Chancery"/>
              </a:rPr>
              <a:t>estado</a:t>
            </a:r>
            <a:endParaRPr lang="es-MX" dirty="0"/>
          </a:p>
        </p:txBody>
      </p:sp>
      <p:sp>
        <p:nvSpPr>
          <p:cNvPr id="3" name="2 Marcador de contenido"/>
          <p:cNvSpPr>
            <a:spLocks noGrp="1"/>
          </p:cNvSpPr>
          <p:nvPr>
            <p:ph idx="1"/>
          </p:nvPr>
        </p:nvSpPr>
        <p:spPr>
          <a:xfrm>
            <a:off x="457200" y="2276872"/>
            <a:ext cx="8229600" cy="3849291"/>
          </a:xfrm>
        </p:spPr>
        <p:txBody>
          <a:bodyPr/>
          <a:lstStyle/>
          <a:p>
            <a:pPr marL="0" indent="0">
              <a:buNone/>
            </a:pPr>
            <a:endParaRPr lang="es-MX" dirty="0" smtClean="0"/>
          </a:p>
          <a:p>
            <a:pPr marL="0" indent="0">
              <a:buNone/>
            </a:pPr>
            <a:r>
              <a:rPr lang="es-MX" dirty="0" smtClean="0"/>
              <a:t>Describen la cantidad y calidad de los fenómenos físicos (como la temperatura), biológicos (por ejemplo, los stocks de peces) y químicos (como las concentraciones de SO</a:t>
            </a:r>
            <a:r>
              <a:rPr lang="es-MX" sz="1400" dirty="0" smtClean="0"/>
              <a:t>2</a:t>
            </a:r>
            <a:r>
              <a:rPr lang="es-MX" dirty="0" smtClean="0"/>
              <a:t>) en un área determinada.</a:t>
            </a:r>
            <a:endParaRPr lang="es-MX" dirty="0"/>
          </a:p>
        </p:txBody>
      </p:sp>
    </p:spTree>
    <p:extLst>
      <p:ext uri="{BB962C8B-B14F-4D97-AF65-F5344CB8AC3E}">
        <p14:creationId xmlns:p14="http://schemas.microsoft.com/office/powerpoint/2010/main" val="89214139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620688"/>
            <a:ext cx="8229600" cy="2304256"/>
          </a:xfrm>
        </p:spPr>
        <p:txBody>
          <a:bodyPr>
            <a:normAutofit/>
          </a:bodyPr>
          <a:lstStyle/>
          <a:p>
            <a:r>
              <a:rPr lang="es-MX" b="1" dirty="0">
                <a:solidFill>
                  <a:prstClr val="black"/>
                </a:solidFill>
                <a:latin typeface="Arial Narrow"/>
                <a:cs typeface="Arial Narrow"/>
              </a:rPr>
              <a:t>Indicadores descriptivos:</a:t>
            </a:r>
            <a:r>
              <a:rPr lang="es-MX" dirty="0"/>
              <a:t> </a:t>
            </a:r>
            <a:br>
              <a:rPr lang="es-MX" dirty="0"/>
            </a:br>
            <a:r>
              <a:rPr lang="es-MX" dirty="0"/>
              <a:t/>
            </a:r>
            <a:br>
              <a:rPr lang="es-MX" dirty="0"/>
            </a:br>
            <a:r>
              <a:rPr lang="es-MX" b="1" i="1" dirty="0">
                <a:latin typeface="Apple Chancery"/>
                <a:cs typeface="Apple Chancery"/>
              </a:rPr>
              <a:t>Indicadores de </a:t>
            </a:r>
            <a:r>
              <a:rPr lang="es-MX" b="1" i="1" dirty="0" smtClean="0">
                <a:latin typeface="Apple Chancery"/>
                <a:cs typeface="Apple Chancery"/>
              </a:rPr>
              <a:t>impacto</a:t>
            </a:r>
            <a:endParaRPr lang="es-MX" dirty="0"/>
          </a:p>
        </p:txBody>
      </p:sp>
      <p:sp>
        <p:nvSpPr>
          <p:cNvPr id="3" name="2 Marcador de contenido"/>
          <p:cNvSpPr>
            <a:spLocks noGrp="1"/>
          </p:cNvSpPr>
          <p:nvPr>
            <p:ph idx="1"/>
          </p:nvPr>
        </p:nvSpPr>
        <p:spPr>
          <a:xfrm>
            <a:off x="457200" y="2420888"/>
            <a:ext cx="8229600" cy="3705275"/>
          </a:xfrm>
        </p:spPr>
        <p:txBody>
          <a:bodyPr/>
          <a:lstStyle/>
          <a:p>
            <a:pPr marL="0" indent="0">
              <a:buNone/>
            </a:pPr>
            <a:endParaRPr lang="es-MX" dirty="0"/>
          </a:p>
          <a:p>
            <a:pPr marL="0" indent="0">
              <a:buNone/>
            </a:pPr>
            <a:endParaRPr lang="es-MX" dirty="0" smtClean="0"/>
          </a:p>
          <a:p>
            <a:pPr marL="0" indent="0">
              <a:buNone/>
            </a:pPr>
            <a:r>
              <a:rPr lang="es-MX" dirty="0" smtClean="0"/>
              <a:t>Debido a las presiones, el ambiente resulta modificado. Se reducen, por ejemplo, la biodiversidad, los recursos, la salud de los individuos y de los ecosistemas, etc.</a:t>
            </a:r>
            <a:endParaRPr lang="es-MX" dirty="0"/>
          </a:p>
        </p:txBody>
      </p:sp>
    </p:spTree>
    <p:extLst>
      <p:ext uri="{BB962C8B-B14F-4D97-AF65-F5344CB8AC3E}">
        <p14:creationId xmlns:p14="http://schemas.microsoft.com/office/powerpoint/2010/main" val="38577872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584176"/>
          </a:xfrm>
        </p:spPr>
        <p:txBody>
          <a:bodyPr>
            <a:noAutofit/>
          </a:bodyPr>
          <a:lstStyle/>
          <a:p>
            <a:r>
              <a:rPr lang="es-MX" sz="4800" b="1" dirty="0">
                <a:solidFill>
                  <a:prstClr val="black"/>
                </a:solidFill>
                <a:latin typeface="Arial Narrow"/>
                <a:cs typeface="Arial Narrow"/>
              </a:rPr>
              <a:t>Indicadores descriptivos:</a:t>
            </a:r>
            <a:r>
              <a:rPr lang="es-MX" sz="4000" dirty="0"/>
              <a:t> </a:t>
            </a:r>
            <a:br>
              <a:rPr lang="es-MX" sz="4000" dirty="0"/>
            </a:br>
            <a:r>
              <a:rPr lang="es-MX" sz="4000" dirty="0"/>
              <a:t/>
            </a:r>
            <a:br>
              <a:rPr lang="es-MX" sz="4000" dirty="0"/>
            </a:br>
            <a:r>
              <a:rPr lang="es-MX" sz="4000" b="1" i="1" dirty="0">
                <a:latin typeface="Apple Chancery"/>
                <a:cs typeface="Apple Chancery"/>
              </a:rPr>
              <a:t>Indicadores de </a:t>
            </a:r>
            <a:r>
              <a:rPr lang="es-MX" sz="4000" b="1" i="1" dirty="0" smtClean="0">
                <a:latin typeface="Apple Chancery"/>
                <a:cs typeface="Apple Chancery"/>
              </a:rPr>
              <a:t>respuesta</a:t>
            </a:r>
            <a:endParaRPr lang="es-MX" sz="4000" b="1" dirty="0">
              <a:latin typeface="Arial Narrow"/>
              <a:cs typeface="Arial Narrow"/>
            </a:endParaRPr>
          </a:p>
        </p:txBody>
      </p:sp>
      <p:sp>
        <p:nvSpPr>
          <p:cNvPr id="3" name="2 Marcador de contenido"/>
          <p:cNvSpPr>
            <a:spLocks noGrp="1"/>
          </p:cNvSpPr>
          <p:nvPr>
            <p:ph idx="1"/>
          </p:nvPr>
        </p:nvSpPr>
        <p:spPr/>
        <p:txBody>
          <a:bodyPr>
            <a:normAutofit/>
          </a:bodyPr>
          <a:lstStyle/>
          <a:p>
            <a:pPr marL="0" indent="0">
              <a:buNone/>
            </a:pPr>
            <a:endParaRPr lang="es-MX" sz="4400" dirty="0" smtClean="0">
              <a:latin typeface="Arial Narrow"/>
              <a:cs typeface="Arial Narrow"/>
            </a:endParaRPr>
          </a:p>
          <a:p>
            <a:pPr marL="0" indent="0">
              <a:buNone/>
            </a:pPr>
            <a:r>
              <a:rPr lang="es-MX" sz="4000" dirty="0" smtClean="0">
                <a:latin typeface="Arial Narrow"/>
                <a:cs typeface="Arial Narrow"/>
              </a:rPr>
              <a:t>Reflejan lo que determinados grupos de individuos, o los gobiernos, están haciendo para prevenir, compensar, mejorar o adaptarse a los cambios en el medio natural.</a:t>
            </a:r>
          </a:p>
          <a:p>
            <a:pPr marL="0" indent="0">
              <a:buNone/>
            </a:pPr>
            <a:endParaRPr lang="es-MX" sz="4000" dirty="0"/>
          </a:p>
        </p:txBody>
      </p:sp>
    </p:spTree>
    <p:extLst>
      <p:ext uri="{BB962C8B-B14F-4D97-AF65-F5344CB8AC3E}">
        <p14:creationId xmlns:p14="http://schemas.microsoft.com/office/powerpoint/2010/main" val="215023195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457200" y="476672"/>
            <a:ext cx="8229600" cy="1800200"/>
          </a:xfrm>
        </p:spPr>
        <p:txBody>
          <a:bodyPr>
            <a:normAutofit/>
          </a:bodyPr>
          <a:lstStyle/>
          <a:p>
            <a:r>
              <a:rPr lang="es-MX" sz="5300" b="1" dirty="0">
                <a:solidFill>
                  <a:prstClr val="black"/>
                </a:solidFill>
                <a:latin typeface="Arial Narrow"/>
                <a:cs typeface="Arial Narrow"/>
              </a:rPr>
              <a:t>Indicadores descriptivos:</a:t>
            </a:r>
            <a:r>
              <a:rPr lang="es-MX" sz="5300" dirty="0"/>
              <a:t> </a:t>
            </a:r>
            <a:br>
              <a:rPr lang="es-MX" sz="5300" dirty="0"/>
            </a:br>
            <a:r>
              <a:rPr lang="es-MX" b="1" i="1" dirty="0">
                <a:latin typeface="Apple Chancery"/>
                <a:cs typeface="Apple Chancery"/>
              </a:rPr>
              <a:t>Indicadores de </a:t>
            </a:r>
            <a:r>
              <a:rPr lang="es-MX" b="1" i="1" dirty="0" smtClean="0">
                <a:latin typeface="Apple Chancery"/>
                <a:cs typeface="Apple Chancery"/>
              </a:rPr>
              <a:t>respuesta Cont…</a:t>
            </a:r>
            <a:endParaRPr lang="es-ES" b="1" dirty="0"/>
          </a:p>
        </p:txBody>
      </p:sp>
      <p:sp>
        <p:nvSpPr>
          <p:cNvPr id="3" name="Marcador de contenido 2"/>
          <p:cNvSpPr>
            <a:spLocks noGrp="1"/>
          </p:cNvSpPr>
          <p:nvPr>
            <p:ph idx="1"/>
          </p:nvPr>
        </p:nvSpPr>
        <p:spPr>
          <a:xfrm>
            <a:off x="457200" y="2132856"/>
            <a:ext cx="8229600" cy="3993307"/>
          </a:xfrm>
        </p:spPr>
        <p:txBody>
          <a:bodyPr>
            <a:normAutofit lnSpcReduction="10000"/>
          </a:bodyPr>
          <a:lstStyle/>
          <a:p>
            <a:pPr marL="0" indent="0">
              <a:buNone/>
            </a:pPr>
            <a:endParaRPr lang="es-MX" dirty="0" smtClean="0"/>
          </a:p>
          <a:p>
            <a:pPr marL="0" indent="0">
              <a:buNone/>
            </a:pPr>
            <a:r>
              <a:rPr lang="es-MX" dirty="0" smtClean="0"/>
              <a:t>Las </a:t>
            </a:r>
            <a:r>
              <a:rPr lang="es-MX" dirty="0"/>
              <a:t>respuestas pueden dirigirse a cambiar los modelos de producción y consumo, a mejorar la eficiencia de los productos y procesos, etc.</a:t>
            </a:r>
          </a:p>
          <a:p>
            <a:pPr marL="0" indent="0">
              <a:buNone/>
            </a:pPr>
            <a:endParaRPr lang="es-MX" sz="2400" dirty="0" smtClean="0">
              <a:latin typeface="Arial Narrow" panose="020B0606020202030204" pitchFamily="34" charset="0"/>
            </a:endParaRPr>
          </a:p>
          <a:p>
            <a:pPr marL="0" indent="0">
              <a:buNone/>
            </a:pPr>
            <a:endParaRPr lang="es-MX" sz="2400" dirty="0">
              <a:latin typeface="Arial Narrow" panose="020B0606020202030204" pitchFamily="34" charset="0"/>
            </a:endParaRPr>
          </a:p>
          <a:p>
            <a:pPr marL="0" indent="0">
              <a:buNone/>
            </a:pPr>
            <a:r>
              <a:rPr lang="es-MX" sz="2400" dirty="0" smtClean="0">
                <a:latin typeface="Arial Narrow" panose="020B0606020202030204" pitchFamily="34" charset="0"/>
              </a:rPr>
              <a:t>	Ejemplo </a:t>
            </a:r>
            <a:r>
              <a:rPr lang="es-MX" sz="2400" dirty="0">
                <a:latin typeface="Arial Narrow" panose="020B0606020202030204" pitchFamily="34" charset="0"/>
              </a:rPr>
              <a:t>de estos indicadores son las tasa de reciclaje de </a:t>
            </a:r>
            <a:r>
              <a:rPr lang="es-MX" sz="2400" dirty="0" smtClean="0">
                <a:latin typeface="Arial Narrow" panose="020B0606020202030204" pitchFamily="34" charset="0"/>
              </a:rPr>
              <a:t>	residuos </a:t>
            </a:r>
            <a:r>
              <a:rPr lang="es-MX" sz="2400" dirty="0">
                <a:latin typeface="Arial Narrow" panose="020B0606020202030204" pitchFamily="34" charset="0"/>
              </a:rPr>
              <a:t>sólidos urbanos, el porcentaje de vehículos con </a:t>
            </a:r>
            <a:r>
              <a:rPr lang="es-MX" sz="2400" dirty="0" smtClean="0">
                <a:latin typeface="Arial Narrow" panose="020B0606020202030204" pitchFamily="34" charset="0"/>
              </a:rPr>
              <a:t>	catalizadores </a:t>
            </a:r>
            <a:r>
              <a:rPr lang="es-MX" sz="2400" dirty="0">
                <a:latin typeface="Arial Narrow" panose="020B0606020202030204" pitchFamily="34" charset="0"/>
              </a:rPr>
              <a:t>, el porcentaje de territorio protegido, etc</a:t>
            </a:r>
            <a:r>
              <a:rPr lang="es-MX" sz="2400" dirty="0"/>
              <a:t>.</a:t>
            </a:r>
          </a:p>
          <a:p>
            <a:endParaRPr lang="es-ES" dirty="0"/>
          </a:p>
        </p:txBody>
      </p:sp>
    </p:spTree>
    <p:extLst>
      <p:ext uri="{BB962C8B-B14F-4D97-AF65-F5344CB8AC3E}">
        <p14:creationId xmlns:p14="http://schemas.microsoft.com/office/powerpoint/2010/main" val="3819238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a:bodyPr>
          <a:lstStyle/>
          <a:p>
            <a:r>
              <a:rPr lang="es-MX" sz="4800" b="1" dirty="0" smtClean="0">
                <a:latin typeface="Arial Narrow"/>
                <a:cs typeface="Arial Narrow"/>
              </a:rPr>
              <a:t>NOTA:</a:t>
            </a:r>
            <a:endParaRPr lang="es-MX" sz="4800" b="1" dirty="0">
              <a:latin typeface="Arial Narrow"/>
              <a:cs typeface="Arial Narrow"/>
            </a:endParaRPr>
          </a:p>
        </p:txBody>
      </p:sp>
      <p:sp>
        <p:nvSpPr>
          <p:cNvPr id="3" name="2 Marcador de contenido"/>
          <p:cNvSpPr>
            <a:spLocks noGrp="1"/>
          </p:cNvSpPr>
          <p:nvPr>
            <p:ph sz="half" idx="1"/>
          </p:nvPr>
        </p:nvSpPr>
        <p:spPr>
          <a:xfrm>
            <a:off x="971600" y="1484784"/>
            <a:ext cx="7416824" cy="4525963"/>
          </a:xfrm>
        </p:spPr>
        <p:txBody>
          <a:bodyPr>
            <a:normAutofit/>
          </a:bodyPr>
          <a:lstStyle/>
          <a:p>
            <a:pPr marL="0" indent="0">
              <a:buNone/>
            </a:pPr>
            <a:endParaRPr lang="es-MX" sz="3600" dirty="0" smtClean="0">
              <a:latin typeface="Arial Narrow"/>
              <a:cs typeface="Arial Narrow"/>
            </a:endParaRPr>
          </a:p>
          <a:p>
            <a:pPr marL="0" indent="0">
              <a:buNone/>
            </a:pPr>
            <a:r>
              <a:rPr lang="es-MX" sz="3600" dirty="0" smtClean="0">
                <a:latin typeface="Arial Narrow"/>
                <a:cs typeface="Arial Narrow"/>
              </a:rPr>
              <a:t>Los indicadores descriptivos son los que más se utilizan y a menudo son los únicos y ahì es donde queda la planeación de la sustentabilidad</a:t>
            </a:r>
            <a:endParaRPr lang="es-MX" sz="3600" dirty="0">
              <a:latin typeface="Arial Narrow"/>
              <a:cs typeface="Arial Narrow"/>
            </a:endParaRPr>
          </a:p>
        </p:txBody>
      </p:sp>
    </p:spTree>
    <p:extLst>
      <p:ext uri="{BB962C8B-B14F-4D97-AF65-F5344CB8AC3E}">
        <p14:creationId xmlns:p14="http://schemas.microsoft.com/office/powerpoint/2010/main" val="373292952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MX" sz="4800" b="1" dirty="0">
                <a:latin typeface="Arial Narrow"/>
                <a:cs typeface="Arial Narrow"/>
              </a:rPr>
              <a:t>Indicadores de realización</a:t>
            </a:r>
          </a:p>
        </p:txBody>
      </p:sp>
      <p:sp>
        <p:nvSpPr>
          <p:cNvPr id="3" name="2 Marcador de contenido"/>
          <p:cNvSpPr>
            <a:spLocks noGrp="1"/>
          </p:cNvSpPr>
          <p:nvPr>
            <p:ph sz="half" idx="1"/>
          </p:nvPr>
        </p:nvSpPr>
        <p:spPr>
          <a:xfrm>
            <a:off x="683568" y="1600200"/>
            <a:ext cx="7416824" cy="4525963"/>
          </a:xfrm>
        </p:spPr>
        <p:txBody>
          <a:bodyPr>
            <a:normAutofit/>
          </a:bodyPr>
          <a:lstStyle/>
          <a:p>
            <a:pPr>
              <a:buFont typeface="Wingdings" charset="2"/>
              <a:buChar char="Ø"/>
            </a:pPr>
            <a:endParaRPr lang="es-MX" dirty="0" smtClean="0"/>
          </a:p>
          <a:p>
            <a:pPr marL="0" indent="0">
              <a:buNone/>
            </a:pPr>
            <a:endParaRPr lang="es-MX" dirty="0"/>
          </a:p>
          <a:p>
            <a:pPr>
              <a:buFont typeface="Wingdings" charset="2"/>
              <a:buChar char="Ø"/>
            </a:pPr>
            <a:r>
              <a:rPr lang="es-MX" dirty="0" smtClean="0"/>
              <a:t>Planificar </a:t>
            </a:r>
            <a:r>
              <a:rPr lang="es-MX" dirty="0" smtClean="0">
                <a:sym typeface="Wingdings" panose="05000000000000000000" pitchFamily="2" charset="2"/>
              </a:rPr>
              <a:t> establecer objetivos  cumplimiento medible</a:t>
            </a:r>
          </a:p>
          <a:p>
            <a:endParaRPr lang="es-MX" dirty="0" smtClean="0">
              <a:sym typeface="Wingdings" panose="05000000000000000000" pitchFamily="2" charset="2"/>
            </a:endParaRPr>
          </a:p>
          <a:p>
            <a:pPr>
              <a:buFont typeface="Wingdings" charset="2"/>
              <a:buChar char="Ø"/>
            </a:pPr>
            <a:r>
              <a:rPr lang="es-MX" dirty="0" smtClean="0">
                <a:sym typeface="Wingdings" panose="05000000000000000000" pitchFamily="2" charset="2"/>
              </a:rPr>
              <a:t>Adecuados a grupos e instituciones responsables de llevara cabo políticas de sustentabilidad.</a:t>
            </a:r>
            <a:endParaRPr lang="es-MX" dirty="0"/>
          </a:p>
        </p:txBody>
      </p:sp>
    </p:spTree>
    <p:extLst>
      <p:ext uri="{BB962C8B-B14F-4D97-AF65-F5344CB8AC3E}">
        <p14:creationId xmlns:p14="http://schemas.microsoft.com/office/powerpoint/2010/main" val="20418529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4800" b="1" dirty="0" smtClean="0">
                <a:latin typeface="Arial Narrow" panose="020B0606020202030204" pitchFamily="34" charset="0"/>
              </a:rPr>
              <a:t>¿Qué </a:t>
            </a:r>
            <a:r>
              <a:rPr lang="es-MX" sz="4800" b="1" dirty="0">
                <a:latin typeface="Arial Narrow" panose="020B0606020202030204" pitchFamily="34" charset="0"/>
              </a:rPr>
              <a:t>es un indicador?</a:t>
            </a:r>
            <a:endParaRPr lang="es-ES" sz="4800" b="1" dirty="0"/>
          </a:p>
        </p:txBody>
      </p:sp>
      <p:sp>
        <p:nvSpPr>
          <p:cNvPr id="3" name="Marcador de contenido 2"/>
          <p:cNvSpPr>
            <a:spLocks noGrp="1"/>
          </p:cNvSpPr>
          <p:nvPr>
            <p:ph idx="1"/>
          </p:nvPr>
        </p:nvSpPr>
        <p:spPr/>
        <p:txBody>
          <a:bodyPr/>
          <a:lstStyle/>
          <a:p>
            <a:pPr marL="0" indent="0">
              <a:buNone/>
            </a:pPr>
            <a:r>
              <a:rPr lang="es-MX" sz="3600" b="1" dirty="0">
                <a:latin typeface="Arial Narrow" panose="020B0606020202030204" pitchFamily="34" charset="0"/>
              </a:rPr>
              <a:t>RAE: </a:t>
            </a:r>
            <a:r>
              <a:rPr lang="es-MX" sz="3600" dirty="0">
                <a:latin typeface="Arial Narrow" panose="020B0606020202030204" pitchFamily="34" charset="0"/>
              </a:rPr>
              <a:t> “aquello que indica algo”</a:t>
            </a:r>
          </a:p>
          <a:p>
            <a:pPr marL="0" indent="0">
              <a:buNone/>
            </a:pPr>
            <a:r>
              <a:rPr lang="es-MX" sz="3600" b="1" dirty="0">
                <a:latin typeface="Arial Narrow" panose="020B0606020202030204" pitchFamily="34" charset="0"/>
              </a:rPr>
              <a:t>Indicar:</a:t>
            </a:r>
            <a:r>
              <a:rPr lang="es-MX" sz="3600" dirty="0">
                <a:latin typeface="Arial Narrow" panose="020B0606020202030204" pitchFamily="34" charset="0"/>
              </a:rPr>
              <a:t> “dar indicios de una cosa”</a:t>
            </a:r>
          </a:p>
          <a:p>
            <a:pPr marL="0" indent="0">
              <a:buNone/>
            </a:pPr>
            <a:r>
              <a:rPr lang="es-MX" sz="3600" b="1" dirty="0">
                <a:latin typeface="Arial Narrow" panose="020B0606020202030204" pitchFamily="34" charset="0"/>
              </a:rPr>
              <a:t>Indicios:</a:t>
            </a:r>
            <a:r>
              <a:rPr lang="es-MX" sz="3600" dirty="0">
                <a:latin typeface="Arial Narrow" panose="020B0606020202030204" pitchFamily="34" charset="0"/>
              </a:rPr>
              <a:t> “todo fenómeno que permite conocer la existencia de otro no percibido”.</a:t>
            </a:r>
          </a:p>
          <a:p>
            <a:pPr marL="0" indent="0">
              <a:buNone/>
            </a:pPr>
            <a:r>
              <a:rPr lang="es-MX" sz="3600" dirty="0">
                <a:latin typeface="Arial Narrow" panose="020B0606020202030204" pitchFamily="34" charset="0"/>
              </a:rPr>
              <a:t>(Ramírez-Sanz, 2002)</a:t>
            </a:r>
          </a:p>
          <a:p>
            <a:endParaRPr lang="es-ES" dirty="0"/>
          </a:p>
        </p:txBody>
      </p:sp>
    </p:spTree>
    <p:extLst>
      <p:ext uri="{BB962C8B-B14F-4D97-AF65-F5344CB8AC3E}">
        <p14:creationId xmlns:p14="http://schemas.microsoft.com/office/powerpoint/2010/main" val="382539565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b="1" dirty="0">
                <a:latin typeface="Arial Narrow"/>
                <a:cs typeface="Arial Narrow"/>
              </a:rPr>
              <a:t>Indicadores de </a:t>
            </a:r>
            <a:r>
              <a:rPr lang="es-MX" sz="4800" b="1" dirty="0" smtClean="0">
                <a:latin typeface="Arial Narrow"/>
                <a:cs typeface="Arial Narrow"/>
              </a:rPr>
              <a:t>realización</a:t>
            </a:r>
            <a:br>
              <a:rPr lang="es-MX" sz="4800" b="1" dirty="0" smtClean="0">
                <a:latin typeface="Arial Narrow"/>
                <a:cs typeface="Arial Narrow"/>
              </a:rPr>
            </a:br>
            <a:r>
              <a:rPr lang="es-MX" sz="4800" b="1" dirty="0" smtClean="0">
                <a:latin typeface="Arial Narrow"/>
                <a:cs typeface="Arial Narrow"/>
              </a:rPr>
              <a:t>Cont…</a:t>
            </a:r>
            <a:endParaRPr lang="es-ES" sz="4800" b="1" dirty="0">
              <a:latin typeface="Arial Narrow"/>
              <a:cs typeface="Arial Narrow"/>
            </a:endParaRPr>
          </a:p>
        </p:txBody>
      </p:sp>
      <p:sp>
        <p:nvSpPr>
          <p:cNvPr id="3" name="Marcador de contenido 2"/>
          <p:cNvSpPr>
            <a:spLocks noGrp="1"/>
          </p:cNvSpPr>
          <p:nvPr>
            <p:ph idx="1"/>
          </p:nvPr>
        </p:nvSpPr>
        <p:spPr/>
        <p:txBody>
          <a:bodyPr>
            <a:normAutofit fontScale="92500" lnSpcReduction="20000"/>
          </a:bodyPr>
          <a:lstStyle/>
          <a:p>
            <a:pPr>
              <a:buFont typeface="Wingdings" charset="2"/>
              <a:buChar char="Ø"/>
            </a:pPr>
            <a:r>
              <a:rPr lang="es-MX" dirty="0"/>
              <a:t>Lo adecuado es que los indicadores descriptivos se conviertan en indicadores de realización al relacionarlos con los </a:t>
            </a:r>
            <a:r>
              <a:rPr lang="es-MX" dirty="0" smtClean="0"/>
              <a:t>objetivos:</a:t>
            </a:r>
            <a:endParaRPr lang="es-MX" dirty="0"/>
          </a:p>
          <a:p>
            <a:pPr marL="0" indent="0">
              <a:buNone/>
            </a:pPr>
            <a:r>
              <a:rPr lang="es-MX" dirty="0"/>
              <a:t>a) Objetivos de política nacional.</a:t>
            </a:r>
          </a:p>
          <a:p>
            <a:pPr marL="0" indent="0">
              <a:buNone/>
            </a:pPr>
            <a:r>
              <a:rPr lang="es-MX" dirty="0"/>
              <a:t>b) Compromisos </a:t>
            </a:r>
            <a:r>
              <a:rPr lang="es-MX" dirty="0" smtClean="0"/>
              <a:t>comunitarios.</a:t>
            </a:r>
          </a:p>
          <a:p>
            <a:pPr marL="0" indent="0">
              <a:buNone/>
            </a:pPr>
            <a:r>
              <a:rPr lang="es-MX" dirty="0"/>
              <a:t>c) Compromisos internacionales asumidos por </a:t>
            </a:r>
            <a:r>
              <a:rPr lang="es-MX" dirty="0" smtClean="0"/>
              <a:t>gobiernos.</a:t>
            </a:r>
            <a:endParaRPr lang="es-MX" dirty="0"/>
          </a:p>
          <a:p>
            <a:pPr marL="0" indent="0">
              <a:buNone/>
            </a:pPr>
            <a:r>
              <a:rPr lang="es-MX" dirty="0"/>
              <a:t>d) Aproximaciones tentativas a los niveles de </a:t>
            </a:r>
            <a:r>
              <a:rPr lang="es-MX" dirty="0" smtClean="0"/>
              <a:t>sostenibilidad.</a:t>
            </a:r>
            <a:endParaRPr lang="es-MX" dirty="0"/>
          </a:p>
          <a:p>
            <a:pPr marL="0" indent="0">
              <a:buNone/>
            </a:pPr>
            <a:r>
              <a:rPr lang="es-MX" sz="2400" dirty="0" smtClean="0"/>
              <a:t>Ejemplo:</a:t>
            </a:r>
          </a:p>
          <a:p>
            <a:pPr marL="0" indent="0">
              <a:buNone/>
            </a:pPr>
            <a:r>
              <a:rPr lang="es-MX" sz="2400" dirty="0" smtClean="0"/>
              <a:t>Compromiso </a:t>
            </a:r>
            <a:r>
              <a:rPr lang="es-MX" sz="2400" dirty="0"/>
              <a:t>de Kioto sobre la reducción de emisiones CO</a:t>
            </a:r>
            <a:r>
              <a:rPr lang="es-MX" sz="1500" dirty="0"/>
              <a:t>2</a:t>
            </a:r>
          </a:p>
          <a:p>
            <a:endParaRPr lang="es-MX" dirty="0"/>
          </a:p>
          <a:p>
            <a:endParaRPr lang="es-ES" dirty="0"/>
          </a:p>
        </p:txBody>
      </p:sp>
    </p:spTree>
    <p:extLst>
      <p:ext uri="{BB962C8B-B14F-4D97-AF65-F5344CB8AC3E}">
        <p14:creationId xmlns:p14="http://schemas.microsoft.com/office/powerpoint/2010/main" val="2539314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BDCE"/>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a:latin typeface="Arial Narrow"/>
                <a:cs typeface="Arial Narrow"/>
              </a:rPr>
              <a:t>Indicadores de integración</a:t>
            </a:r>
          </a:p>
        </p:txBody>
      </p:sp>
      <p:sp>
        <p:nvSpPr>
          <p:cNvPr id="3" name="2 Marcador de contenido"/>
          <p:cNvSpPr>
            <a:spLocks noGrp="1"/>
          </p:cNvSpPr>
          <p:nvPr>
            <p:ph sz="half" idx="1"/>
          </p:nvPr>
        </p:nvSpPr>
        <p:spPr>
          <a:xfrm>
            <a:off x="457200" y="1600200"/>
            <a:ext cx="7715200" cy="4525963"/>
          </a:xfrm>
        </p:spPr>
        <p:txBody>
          <a:bodyPr>
            <a:normAutofit lnSpcReduction="10000"/>
          </a:bodyPr>
          <a:lstStyle/>
          <a:p>
            <a:pPr>
              <a:buFont typeface="Wingdings" charset="2"/>
              <a:buChar char="²"/>
            </a:pPr>
            <a:r>
              <a:rPr lang="es-MX" dirty="0" smtClean="0"/>
              <a:t>Integración se puede utilizar:</a:t>
            </a:r>
          </a:p>
          <a:p>
            <a:pPr marL="0" indent="0">
              <a:buNone/>
            </a:pPr>
            <a:r>
              <a:rPr lang="es-MX" dirty="0" smtClean="0"/>
              <a:t>Integración de la dimensión ecológica en las dimensiones económica y social, relacionando la variables unas en otras.</a:t>
            </a:r>
          </a:p>
          <a:p>
            <a:pPr marL="0" indent="0">
              <a:buNone/>
            </a:pPr>
            <a:endParaRPr lang="es-MX" sz="2400" dirty="0" smtClean="0"/>
          </a:p>
          <a:p>
            <a:pPr marL="0" indent="0">
              <a:buNone/>
            </a:pPr>
            <a:r>
              <a:rPr lang="es-MX" sz="2400" dirty="0" smtClean="0"/>
              <a:t>Ejemplo</a:t>
            </a:r>
          </a:p>
          <a:p>
            <a:pPr marL="0" indent="0">
              <a:buNone/>
            </a:pPr>
            <a:endParaRPr lang="es-MX" sz="1800" dirty="0" smtClean="0"/>
          </a:p>
          <a:p>
            <a:pPr marL="0" indent="0">
              <a:buNone/>
            </a:pPr>
            <a:r>
              <a:rPr lang="es-MX" sz="1800" dirty="0" smtClean="0"/>
              <a:t>.- Variable ecológica </a:t>
            </a:r>
            <a:r>
              <a:rPr lang="es-MX" sz="1800" dirty="0" smtClean="0">
                <a:sym typeface="Wingdings" panose="05000000000000000000" pitchFamily="2" charset="2"/>
              </a:rPr>
              <a:t> variable económica</a:t>
            </a:r>
          </a:p>
          <a:p>
            <a:pPr marL="0" indent="0">
              <a:buNone/>
            </a:pPr>
            <a:r>
              <a:rPr lang="es-MX" sz="1800" dirty="0" smtClean="0"/>
              <a:t> </a:t>
            </a:r>
            <a:r>
              <a:rPr lang="es-MX" sz="1800" i="1" dirty="0"/>
              <a:t>C</a:t>
            </a:r>
            <a:r>
              <a:rPr lang="es-MX" sz="1800" i="1" dirty="0" smtClean="0"/>
              <a:t>onsumo de energía en relación con el PIB</a:t>
            </a:r>
          </a:p>
          <a:p>
            <a:pPr marL="0" indent="0">
              <a:buNone/>
            </a:pPr>
            <a:endParaRPr lang="es-MX" sz="1800" i="1" dirty="0" smtClean="0"/>
          </a:p>
          <a:p>
            <a:pPr marL="0" indent="0">
              <a:buNone/>
            </a:pPr>
            <a:r>
              <a:rPr lang="es-MX" sz="1800" dirty="0" smtClean="0"/>
              <a:t>.- Dimensión ambiental </a:t>
            </a:r>
            <a:r>
              <a:rPr lang="es-MX" sz="1800" dirty="0" smtClean="0">
                <a:sym typeface="Wingdings" panose="05000000000000000000" pitchFamily="2" charset="2"/>
              </a:rPr>
              <a:t> variables sectoriales</a:t>
            </a:r>
          </a:p>
          <a:p>
            <a:pPr marL="0" indent="0">
              <a:buNone/>
            </a:pPr>
            <a:r>
              <a:rPr lang="es-MX" sz="1800" i="1" dirty="0" smtClean="0">
                <a:sym typeface="Wingdings" panose="05000000000000000000" pitchFamily="2" charset="2"/>
              </a:rPr>
              <a:t>Consumo de energía por kilómetro de transporte de mercancías p pasajeros</a:t>
            </a:r>
            <a:endParaRPr lang="es-MX" sz="1800" i="1" dirty="0" smtClean="0"/>
          </a:p>
          <a:p>
            <a:endParaRPr lang="es-MX" sz="1800" dirty="0" smtClean="0"/>
          </a:p>
          <a:p>
            <a:pPr marL="0" indent="0">
              <a:buNone/>
            </a:pPr>
            <a:endParaRPr lang="es-MX" sz="1800" dirty="0"/>
          </a:p>
        </p:txBody>
      </p:sp>
    </p:spTree>
    <p:extLst>
      <p:ext uri="{BB962C8B-B14F-4D97-AF65-F5344CB8AC3E}">
        <p14:creationId xmlns:p14="http://schemas.microsoft.com/office/powerpoint/2010/main" val="323985721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BDCE"/>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4800" b="1" dirty="0">
                <a:latin typeface="Arial Narrow"/>
                <a:cs typeface="Arial Narrow"/>
              </a:rPr>
              <a:t>Indicadores de </a:t>
            </a:r>
            <a:r>
              <a:rPr lang="es-MX" sz="4800" b="1" dirty="0" smtClean="0">
                <a:latin typeface="Arial Narrow"/>
                <a:cs typeface="Arial Narrow"/>
              </a:rPr>
              <a:t>integración Cont…</a:t>
            </a:r>
            <a:endParaRPr lang="es-ES" sz="4800" dirty="0">
              <a:latin typeface="Arial Narrow"/>
              <a:cs typeface="Arial Narrow"/>
            </a:endParaRPr>
          </a:p>
        </p:txBody>
      </p:sp>
      <p:sp>
        <p:nvSpPr>
          <p:cNvPr id="3" name="Marcador de contenido 2"/>
          <p:cNvSpPr>
            <a:spLocks noGrp="1"/>
          </p:cNvSpPr>
          <p:nvPr>
            <p:ph idx="1"/>
          </p:nvPr>
        </p:nvSpPr>
        <p:spPr/>
        <p:txBody>
          <a:bodyPr>
            <a:normAutofit fontScale="92500"/>
          </a:bodyPr>
          <a:lstStyle/>
          <a:p>
            <a:pPr>
              <a:buFont typeface="Wingdings" charset="2"/>
              <a:buChar char="²"/>
            </a:pPr>
            <a:r>
              <a:rPr lang="es-MX" dirty="0"/>
              <a:t>Son llamados también indicadores de eficiencia (a veces de intensidad) cuando relacionan la variable ambiental y la </a:t>
            </a:r>
            <a:r>
              <a:rPr lang="es-MX" dirty="0" smtClean="0"/>
              <a:t>económica.</a:t>
            </a:r>
            <a:endParaRPr lang="es-MX" dirty="0"/>
          </a:p>
          <a:p>
            <a:pPr>
              <a:buFont typeface="Wingdings" charset="2"/>
              <a:buChar char="²"/>
            </a:pPr>
            <a:r>
              <a:rPr lang="es-MX" dirty="0" smtClean="0"/>
              <a:t>Atenciòn </a:t>
            </a:r>
            <a:r>
              <a:rPr lang="es-MX" dirty="0" smtClean="0">
                <a:sym typeface="Wingdings"/>
              </a:rPr>
              <a:t></a:t>
            </a:r>
            <a:r>
              <a:rPr lang="es-MX" dirty="0" smtClean="0"/>
              <a:t>a </a:t>
            </a:r>
            <a:r>
              <a:rPr lang="es-MX" dirty="0"/>
              <a:t>veces la mejora en los indicadores de este tipo no significa que hubo avance hacia la sustentabilidad. Pues puede mejorar la eficiencia en el uso de materiales y energía pero esto no es capaz de compensar el impacto del crecimiento del consumo, como ocurre con los </a:t>
            </a:r>
            <a:r>
              <a:rPr lang="es-MX" dirty="0" smtClean="0"/>
              <a:t>autos.</a:t>
            </a:r>
            <a:endParaRPr lang="es-MX" dirty="0"/>
          </a:p>
          <a:p>
            <a:endParaRPr lang="es-ES" dirty="0"/>
          </a:p>
        </p:txBody>
      </p:sp>
    </p:spTree>
    <p:extLst>
      <p:ext uri="{BB962C8B-B14F-4D97-AF65-F5344CB8AC3E}">
        <p14:creationId xmlns:p14="http://schemas.microsoft.com/office/powerpoint/2010/main" val="3965592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CEBAFF"/>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Bibliografía</a:t>
            </a:r>
            <a:endParaRPr lang="es-ES" dirty="0"/>
          </a:p>
        </p:txBody>
      </p:sp>
      <p:sp>
        <p:nvSpPr>
          <p:cNvPr id="3" name="Marcador de contenido 2"/>
          <p:cNvSpPr>
            <a:spLocks noGrp="1"/>
          </p:cNvSpPr>
          <p:nvPr>
            <p:ph idx="1"/>
          </p:nvPr>
        </p:nvSpPr>
        <p:spPr/>
        <p:txBody>
          <a:bodyPr>
            <a:normAutofit fontScale="70000" lnSpcReduction="20000"/>
          </a:bodyPr>
          <a:lstStyle/>
          <a:p>
            <a:endParaRPr lang="es-MX" dirty="0">
              <a:latin typeface="Arial Narrow" panose="020B0606020202030204" pitchFamily="34" charset="0"/>
              <a:hlinkClick r:id="rId2"/>
            </a:endParaRPr>
          </a:p>
          <a:p>
            <a:r>
              <a:rPr lang="es-MX" dirty="0" smtClean="0">
                <a:latin typeface="Arial Narrow" panose="020B0606020202030204" pitchFamily="34" charset="0"/>
              </a:rPr>
              <a:t>Gómez de Segura, B.,  2002. Los sistemas indicadores como reflejo de las diversas concepciones de la sostenibilidad. </a:t>
            </a:r>
          </a:p>
          <a:p>
            <a:r>
              <a:rPr lang="es-MX" dirty="0" smtClean="0">
                <a:latin typeface="Arial Narrow" panose="020B0606020202030204" pitchFamily="34" charset="0"/>
              </a:rPr>
              <a:t>Mac Gilliviray, A. &amp; Zadek, S.  1995. Accounting for change: Indicators for sustainable development. London- New Economic Foundation.</a:t>
            </a:r>
          </a:p>
          <a:p>
            <a:r>
              <a:rPr lang="es-MX" dirty="0" smtClean="0">
                <a:latin typeface="Arial Narrow" panose="020B0606020202030204" pitchFamily="34" charset="0"/>
              </a:rPr>
              <a:t>Ramírez-Sanz, L. 2002. Indicadores ambientales: situación actual y perspectiva. España. Organismo Autónomo de Parques Nacionales.</a:t>
            </a:r>
          </a:p>
          <a:p>
            <a:r>
              <a:rPr lang="es-MX" dirty="0"/>
              <a:t>U.S EPA, </a:t>
            </a:r>
            <a:r>
              <a:rPr lang="es-MX" dirty="0" smtClean="0"/>
              <a:t>2007</a:t>
            </a:r>
          </a:p>
          <a:p>
            <a:r>
              <a:rPr lang="es-MX" dirty="0">
                <a:latin typeface="Arial Narrow" panose="020B0606020202030204" pitchFamily="34" charset="0"/>
              </a:rPr>
              <a:t>http://www.fao.org/nr/lada/index.php?option=com_content&amp;task=view&amp;id=69&amp;Itemid=1&amp;lang=es</a:t>
            </a:r>
          </a:p>
          <a:p>
            <a:r>
              <a:rPr lang="es-MX" dirty="0">
                <a:latin typeface="Arial Narrow" panose="020B0606020202030204" pitchFamily="34" charset="0"/>
              </a:rPr>
              <a:t>http://www.ine.gob.mx/cuencas-</a:t>
            </a:r>
            <a:r>
              <a:rPr lang="es-MX" dirty="0" smtClean="0">
                <a:latin typeface="Arial Narrow" panose="020B0606020202030204" pitchFamily="34" charset="0"/>
              </a:rPr>
              <a:t>conceptos</a:t>
            </a:r>
            <a:endParaRPr lang="es-MX" dirty="0">
              <a:latin typeface="Arial Narrow" panose="020B0606020202030204" pitchFamily="34" charset="0"/>
            </a:endParaRPr>
          </a:p>
          <a:p>
            <a:r>
              <a:rPr lang="es-MX" dirty="0">
                <a:latin typeface="Arial Narrow" panose="020B0606020202030204" pitchFamily="34" charset="0"/>
              </a:rPr>
              <a:t>http://www.fao.org/ag/againfo/programmes/es/lead/toolbox/Refer/</a:t>
            </a:r>
            <a:r>
              <a:rPr lang="es-MX" dirty="0" smtClean="0">
                <a:latin typeface="Arial Narrow" panose="020B0606020202030204" pitchFamily="34" charset="0"/>
              </a:rPr>
              <a:t>DPSIRenv.gif</a:t>
            </a:r>
            <a:endParaRPr lang="es-MX" dirty="0">
              <a:latin typeface="Arial Narrow" panose="020B0606020202030204" pitchFamily="34" charset="0"/>
            </a:endParaRPr>
          </a:p>
          <a:p>
            <a:endParaRPr lang="es-MX" dirty="0">
              <a:latin typeface="Arial Narrow" panose="020B0606020202030204" pitchFamily="34" charset="0"/>
            </a:endParaRPr>
          </a:p>
          <a:p>
            <a:endParaRPr lang="es-ES" dirty="0"/>
          </a:p>
        </p:txBody>
      </p:sp>
    </p:spTree>
    <p:extLst>
      <p:ext uri="{BB962C8B-B14F-4D97-AF65-F5344CB8AC3E}">
        <p14:creationId xmlns:p14="http://schemas.microsoft.com/office/powerpoint/2010/main" val="2137193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panose="020B0606020202030204" pitchFamily="34" charset="0"/>
              </a:rPr>
              <a:t>¿Qué es un indicador?</a:t>
            </a:r>
            <a:endParaRPr lang="es-MX" sz="4800" b="1" dirty="0">
              <a:latin typeface="Arial Narrow" panose="020B0606020202030204" pitchFamily="34" charset="0"/>
            </a:endParaRPr>
          </a:p>
        </p:txBody>
      </p:sp>
      <p:sp>
        <p:nvSpPr>
          <p:cNvPr id="4" name="3 Marcador de contenido"/>
          <p:cNvSpPr>
            <a:spLocks noGrp="1"/>
          </p:cNvSpPr>
          <p:nvPr>
            <p:ph sz="half" idx="2"/>
          </p:nvPr>
        </p:nvSpPr>
        <p:spPr>
          <a:xfrm>
            <a:off x="251520" y="1600200"/>
            <a:ext cx="8435280" cy="4525963"/>
          </a:xfrm>
        </p:spPr>
        <p:txBody>
          <a:bodyPr/>
          <a:lstStyle/>
          <a:p>
            <a:pPr marL="0" lvl="0" indent="0">
              <a:buNone/>
            </a:pPr>
            <a:endParaRPr lang="es-MX" sz="2400" b="1" dirty="0" smtClean="0">
              <a:latin typeface="Arial Narrow" panose="020B0606020202030204" pitchFamily="34" charset="0"/>
            </a:endParaRPr>
          </a:p>
          <a:p>
            <a:pPr marL="0" lvl="0" indent="0">
              <a:buNone/>
            </a:pPr>
            <a:endParaRPr lang="es-MX" sz="2400" b="1" dirty="0">
              <a:latin typeface="Arial Narrow" panose="020B0606020202030204" pitchFamily="34" charset="0"/>
            </a:endParaRPr>
          </a:p>
          <a:p>
            <a:pPr marL="0" lvl="0" indent="0">
              <a:buNone/>
            </a:pPr>
            <a:r>
              <a:rPr lang="es-MX" sz="2400" b="1" dirty="0" smtClean="0">
                <a:latin typeface="Arial Narrow" panose="020B0606020202030204" pitchFamily="34" charset="0"/>
              </a:rPr>
              <a:t>Agendas </a:t>
            </a:r>
            <a:r>
              <a:rPr lang="es-MX" sz="2400" b="1" dirty="0">
                <a:latin typeface="Arial Narrow" panose="020B0606020202030204" pitchFamily="34" charset="0"/>
              </a:rPr>
              <a:t>Locales </a:t>
            </a:r>
            <a:r>
              <a:rPr lang="es-MX" sz="2400" b="1" dirty="0" smtClean="0">
                <a:latin typeface="Arial Narrow" panose="020B0606020202030204" pitchFamily="34" charset="0"/>
              </a:rPr>
              <a:t>21:</a:t>
            </a:r>
            <a:endParaRPr lang="es-MX" sz="2400" b="1" dirty="0">
              <a:latin typeface="Arial Narrow" panose="020B0606020202030204" pitchFamily="34" charset="0"/>
            </a:endParaRPr>
          </a:p>
          <a:p>
            <a:pPr marL="0" indent="0">
              <a:buNone/>
            </a:pPr>
            <a:r>
              <a:rPr lang="es-MX" sz="2400" dirty="0" smtClean="0">
                <a:latin typeface="Arial Narrow" panose="020B0606020202030204" pitchFamily="34" charset="0"/>
              </a:rPr>
              <a:t>“Un indicador es una estadística que nos ofrece información más allá del dato mismo, permitiendo un conocimiento más comprensivo de la realidad que pretendemos analizar. Es decir, es una medida de una parte observable de un fenómeno que permite valorar otra porción no observable de dicho fenómeno”</a:t>
            </a:r>
            <a:endParaRPr lang="es-MX" sz="2400" dirty="0">
              <a:latin typeface="Arial Narrow" panose="020B0606020202030204" pitchFamily="34" charset="0"/>
            </a:endParaRPr>
          </a:p>
          <a:p>
            <a:pPr marL="0" indent="0">
              <a:buNone/>
            </a:pPr>
            <a:r>
              <a:rPr lang="es-MX" sz="2400" dirty="0" smtClean="0">
                <a:latin typeface="Arial Narrow" panose="020B0606020202030204" pitchFamily="34" charset="0"/>
              </a:rPr>
              <a:t>(Ramírez-Sanz, 2002)</a:t>
            </a:r>
          </a:p>
          <a:p>
            <a:endParaRPr lang="es-MX" sz="1800" dirty="0">
              <a:latin typeface="Arial Narrow" panose="020B0606020202030204" pitchFamily="34" charset="0"/>
            </a:endParaRPr>
          </a:p>
        </p:txBody>
      </p:sp>
    </p:spTree>
    <p:extLst>
      <p:ext uri="{BB962C8B-B14F-4D97-AF65-F5344CB8AC3E}">
        <p14:creationId xmlns:p14="http://schemas.microsoft.com/office/powerpoint/2010/main" val="19986267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a:cs typeface="Arial Narrow"/>
              </a:rPr>
              <a:t>¿Qué es un indicador?</a:t>
            </a:r>
            <a:endParaRPr lang="es-MX" sz="4800" b="1" dirty="0">
              <a:latin typeface="Arial Narrow"/>
              <a:cs typeface="Arial Narrow"/>
            </a:endParaRPr>
          </a:p>
        </p:txBody>
      </p:sp>
      <p:sp>
        <p:nvSpPr>
          <p:cNvPr id="3" name="2 Marcador de contenido"/>
          <p:cNvSpPr>
            <a:spLocks noGrp="1"/>
          </p:cNvSpPr>
          <p:nvPr>
            <p:ph sz="half" idx="1"/>
          </p:nvPr>
        </p:nvSpPr>
        <p:spPr>
          <a:xfrm>
            <a:off x="827584" y="1600200"/>
            <a:ext cx="6912768" cy="4525963"/>
          </a:xfrm>
        </p:spPr>
        <p:txBody>
          <a:bodyPr>
            <a:normAutofit/>
          </a:bodyPr>
          <a:lstStyle/>
          <a:p>
            <a:pPr marL="0" indent="0">
              <a:buNone/>
            </a:pPr>
            <a:endParaRPr lang="es-MX" sz="2400" b="1" dirty="0" smtClean="0">
              <a:latin typeface="Arial Narrow" panose="020B0606020202030204" pitchFamily="34" charset="0"/>
            </a:endParaRPr>
          </a:p>
          <a:p>
            <a:pPr marL="0" indent="0">
              <a:buNone/>
            </a:pPr>
            <a:endParaRPr lang="es-MX" sz="2400" b="1" dirty="0">
              <a:latin typeface="Arial Narrow" panose="020B0606020202030204" pitchFamily="34" charset="0"/>
            </a:endParaRPr>
          </a:p>
          <a:p>
            <a:pPr marL="0" indent="0">
              <a:buNone/>
            </a:pPr>
            <a:r>
              <a:rPr lang="es-MX" sz="2400" b="1" dirty="0" smtClean="0">
                <a:latin typeface="Arial Narrow" panose="020B0606020202030204" pitchFamily="34" charset="0"/>
              </a:rPr>
              <a:t>Castell, 1999 </a:t>
            </a:r>
            <a:r>
              <a:rPr lang="es-MX" sz="2400" dirty="0" smtClean="0">
                <a:latin typeface="Arial Narrow" panose="020B0606020202030204" pitchFamily="34" charset="0"/>
              </a:rPr>
              <a:t>referido en Ramírez-Sanz, 2002, p19.</a:t>
            </a:r>
          </a:p>
          <a:p>
            <a:pPr marL="0" indent="0">
              <a:buNone/>
            </a:pPr>
            <a:r>
              <a:rPr lang="es-MX" sz="2400" dirty="0" smtClean="0">
                <a:latin typeface="Arial Narrow" panose="020B0606020202030204" pitchFamily="34" charset="0"/>
              </a:rPr>
              <a:t>“Variable o relación entre variables (índices) de cuya medición se pueden obtener referencias ciertas sobre la evolución del sistema en que esta inmersa. Las variables indicadoras son sensibles a cambios y tendencias de origen natural o humano”</a:t>
            </a:r>
          </a:p>
          <a:p>
            <a:endParaRPr lang="es-MX" sz="2400" dirty="0">
              <a:latin typeface="Arial Narrow" panose="020B0606020202030204" pitchFamily="34" charset="0"/>
            </a:endParaRPr>
          </a:p>
        </p:txBody>
      </p:sp>
    </p:spTree>
    <p:extLst>
      <p:ext uri="{BB962C8B-B14F-4D97-AF65-F5344CB8AC3E}">
        <p14:creationId xmlns:p14="http://schemas.microsoft.com/office/powerpoint/2010/main" val="308126747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smtClean="0">
                <a:latin typeface="Arial Narrow"/>
                <a:cs typeface="Arial Narrow"/>
              </a:rPr>
              <a:t>¿Qué </a:t>
            </a:r>
            <a:r>
              <a:rPr lang="es-MX" b="1" dirty="0">
                <a:latin typeface="Arial Narrow"/>
                <a:cs typeface="Arial Narrow"/>
              </a:rPr>
              <a:t>es un indicador?</a:t>
            </a:r>
            <a:endParaRPr lang="es-ES" dirty="0"/>
          </a:p>
        </p:txBody>
      </p:sp>
      <p:sp>
        <p:nvSpPr>
          <p:cNvPr id="3" name="Marcador de contenido 2"/>
          <p:cNvSpPr>
            <a:spLocks noGrp="1"/>
          </p:cNvSpPr>
          <p:nvPr>
            <p:ph idx="1"/>
          </p:nvPr>
        </p:nvSpPr>
        <p:spPr/>
        <p:txBody>
          <a:bodyPr/>
          <a:lstStyle/>
          <a:p>
            <a:pPr marL="914400" lvl="2" indent="0">
              <a:buNone/>
            </a:pPr>
            <a:r>
              <a:rPr lang="es-MX" b="1" dirty="0">
                <a:latin typeface="Arial Narrow" panose="020B0606020202030204" pitchFamily="34" charset="0"/>
              </a:rPr>
              <a:t>Ministerio del Medio Ambiente España, 1996: </a:t>
            </a:r>
            <a:r>
              <a:rPr lang="es-MX" dirty="0">
                <a:latin typeface="Arial Narrow" panose="020B0606020202030204" pitchFamily="34" charset="0"/>
              </a:rPr>
              <a:t>referido en Ramírez-Sanz, 2002, p19.</a:t>
            </a:r>
          </a:p>
          <a:p>
            <a:pPr marL="914400" lvl="2" indent="0">
              <a:buNone/>
            </a:pPr>
            <a:r>
              <a:rPr lang="es-MX" dirty="0">
                <a:latin typeface="Arial Narrow" panose="020B0606020202030204" pitchFamily="34" charset="0"/>
              </a:rPr>
              <a:t>“Una variable que ha sido socialmente dotada de un significado añadido al derivado de su propia configuración científica, con el fin de reflejar de forma sintética una preocupación social con respecto al medio ambiente e insertarla coherentemente en el proceso de toma de decisiones”</a:t>
            </a:r>
          </a:p>
          <a:p>
            <a:endParaRPr lang="es-ES" dirty="0"/>
          </a:p>
          <a:p>
            <a:endParaRPr lang="es-ES" dirty="0"/>
          </a:p>
        </p:txBody>
      </p:sp>
    </p:spTree>
    <p:extLst>
      <p:ext uri="{BB962C8B-B14F-4D97-AF65-F5344CB8AC3E}">
        <p14:creationId xmlns:p14="http://schemas.microsoft.com/office/powerpoint/2010/main" val="1266588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a:cs typeface="Arial Narrow"/>
              </a:rPr>
              <a:t>¿Qué es un indicador?</a:t>
            </a:r>
            <a:endParaRPr lang="es-MX" sz="4800" b="1" dirty="0">
              <a:latin typeface="Arial Narrow"/>
              <a:cs typeface="Arial Narrow"/>
            </a:endParaRPr>
          </a:p>
        </p:txBody>
      </p:sp>
      <p:sp>
        <p:nvSpPr>
          <p:cNvPr id="3" name="2 Marcador de contenido"/>
          <p:cNvSpPr>
            <a:spLocks noGrp="1"/>
          </p:cNvSpPr>
          <p:nvPr>
            <p:ph idx="1"/>
          </p:nvPr>
        </p:nvSpPr>
        <p:spPr/>
        <p:txBody>
          <a:bodyPr>
            <a:normAutofit fontScale="85000" lnSpcReduction="10000"/>
          </a:bodyPr>
          <a:lstStyle/>
          <a:p>
            <a:pPr marL="0" indent="0">
              <a:buNone/>
            </a:pPr>
            <a:r>
              <a:rPr lang="es-MX" sz="4300" dirty="0" smtClean="0">
                <a:latin typeface="Arial Narrow" panose="020B0606020202030204" pitchFamily="34" charset="0"/>
              </a:rPr>
              <a:t>“Algo que ayuda a comprender dónde nos situamos en un momento dado y su evaluación permite saber hacia dónde nos dirigimos. Esto nos ayuda a prevenir, anticipar y solucionar problemas, al aportarnos información sobre determinados fenómenos”.</a:t>
            </a:r>
          </a:p>
          <a:p>
            <a:endParaRPr lang="es-MX" sz="4300" dirty="0">
              <a:latin typeface="Arial Narrow" panose="020B0606020202030204" pitchFamily="34" charset="0"/>
            </a:endParaRPr>
          </a:p>
          <a:p>
            <a:pPr marL="0" indent="0">
              <a:buNone/>
            </a:pPr>
            <a:endParaRPr lang="es-MX" dirty="0" smtClean="0"/>
          </a:p>
          <a:p>
            <a:pPr marL="0" indent="0">
              <a:buNone/>
            </a:pPr>
            <a:r>
              <a:rPr lang="es-MX" sz="1200" dirty="0" smtClean="0">
                <a:latin typeface="Arial Narrow" panose="020B0606020202030204" pitchFamily="34" charset="0"/>
              </a:rPr>
              <a:t>(Ramírez-Sanz, 2002)</a:t>
            </a:r>
          </a:p>
          <a:p>
            <a:pPr marL="0" indent="0">
              <a:buNone/>
            </a:pPr>
            <a:endParaRPr lang="es-MX" sz="1200" dirty="0"/>
          </a:p>
        </p:txBody>
      </p:sp>
    </p:spTree>
    <p:extLst>
      <p:ext uri="{BB962C8B-B14F-4D97-AF65-F5344CB8AC3E}">
        <p14:creationId xmlns:p14="http://schemas.microsoft.com/office/powerpoint/2010/main" val="6186552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latin typeface="Arial Narrow"/>
                <a:cs typeface="Arial Narrow"/>
              </a:rPr>
              <a:t>¿Qué es un indicador ambiental?</a:t>
            </a:r>
            <a:endParaRPr lang="es-MX" b="1" dirty="0">
              <a:latin typeface="Arial Narrow"/>
              <a:cs typeface="Arial Narrow"/>
            </a:endParaRPr>
          </a:p>
        </p:txBody>
      </p:sp>
      <p:sp>
        <p:nvSpPr>
          <p:cNvPr id="3" name="2 Marcador de contenido"/>
          <p:cNvSpPr>
            <a:spLocks noGrp="1"/>
          </p:cNvSpPr>
          <p:nvPr>
            <p:ph idx="1"/>
          </p:nvPr>
        </p:nvSpPr>
        <p:spPr/>
        <p:txBody>
          <a:bodyPr/>
          <a:lstStyle/>
          <a:p>
            <a:pPr marL="0" indent="0">
              <a:buNone/>
            </a:pPr>
            <a:r>
              <a:rPr lang="es-MX" dirty="0" smtClean="0"/>
              <a:t>“Es una variable que ha sido socialmente dotada de un significado añadido al derivado de su propia configuración científica, con el fin de reflejar de forma sintética una preocupación social con respecto al medio ambiente e insertarla coherentemente en el proceso de toma de decisiones”</a:t>
            </a:r>
            <a:r>
              <a:rPr lang="es-MX" dirty="0">
                <a:latin typeface="Arial Narrow" panose="020B0606020202030204" pitchFamily="34" charset="0"/>
              </a:rPr>
              <a:t> </a:t>
            </a:r>
            <a:endParaRPr lang="es-MX" dirty="0" smtClean="0">
              <a:latin typeface="Arial Narrow" panose="020B0606020202030204" pitchFamily="34" charset="0"/>
            </a:endParaRPr>
          </a:p>
          <a:p>
            <a:pPr marL="0" indent="0">
              <a:buNone/>
            </a:pPr>
            <a:r>
              <a:rPr lang="es-MX" sz="1600" dirty="0" smtClean="0">
                <a:latin typeface="Arial Narrow" panose="020B0606020202030204" pitchFamily="34" charset="0"/>
              </a:rPr>
              <a:t>Mac </a:t>
            </a:r>
            <a:r>
              <a:rPr lang="es-MX" sz="1600" dirty="0">
                <a:latin typeface="Arial Narrow" panose="020B0606020202030204" pitchFamily="34" charset="0"/>
              </a:rPr>
              <a:t>Gilliviray y Zadek, </a:t>
            </a:r>
            <a:r>
              <a:rPr lang="es-MX" sz="1600" dirty="0" smtClean="0">
                <a:latin typeface="Arial Narrow" panose="020B0606020202030204" pitchFamily="34" charset="0"/>
              </a:rPr>
              <a:t>1995.</a:t>
            </a:r>
            <a:endParaRPr lang="es-MX" sz="1600" dirty="0">
              <a:latin typeface="Arial Narrow" panose="020B0606020202030204" pitchFamily="34" charset="0"/>
            </a:endParaRPr>
          </a:p>
          <a:p>
            <a:endParaRPr lang="es-MX" dirty="0">
              <a:latin typeface="Arial Narrow" panose="020B0606020202030204" pitchFamily="34" charset="0"/>
            </a:endParaRPr>
          </a:p>
          <a:p>
            <a:pPr marL="0" indent="0">
              <a:buNone/>
            </a:pPr>
            <a:endParaRPr lang="es-MX" dirty="0"/>
          </a:p>
        </p:txBody>
      </p:sp>
    </p:spTree>
    <p:extLst>
      <p:ext uri="{BB962C8B-B14F-4D97-AF65-F5344CB8AC3E}">
        <p14:creationId xmlns:p14="http://schemas.microsoft.com/office/powerpoint/2010/main" val="348484291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4800" b="1" dirty="0" smtClean="0">
                <a:latin typeface="Arial Narrow"/>
                <a:cs typeface="Arial Narrow"/>
              </a:rPr>
              <a:t>Qué es un indicador ambiental?</a:t>
            </a:r>
            <a:endParaRPr lang="es-MX" sz="4800" b="1" dirty="0">
              <a:latin typeface="Arial Narrow"/>
              <a:cs typeface="Arial Narrow"/>
            </a:endParaRPr>
          </a:p>
        </p:txBody>
      </p:sp>
      <p:sp>
        <p:nvSpPr>
          <p:cNvPr id="3" name="2 Marcador de contenido"/>
          <p:cNvSpPr>
            <a:spLocks noGrp="1"/>
          </p:cNvSpPr>
          <p:nvPr>
            <p:ph idx="1"/>
          </p:nvPr>
        </p:nvSpPr>
        <p:spPr>
          <a:xfrm>
            <a:off x="179512" y="1628800"/>
            <a:ext cx="8229600" cy="4525963"/>
          </a:xfrm>
        </p:spPr>
        <p:txBody>
          <a:bodyPr/>
          <a:lstStyle/>
          <a:p>
            <a:pPr marL="0" indent="0">
              <a:buNone/>
            </a:pPr>
            <a:r>
              <a:rPr lang="es-MX" dirty="0" smtClean="0"/>
              <a:t>“Cualquier parámetro medible del medio natural (por ejemplo cantidad de oxígeno disuelto en el agua, cantidad de </a:t>
            </a:r>
            <a:r>
              <a:rPr lang="es-MX" dirty="0" err="1" smtClean="0"/>
              <a:t>NOx</a:t>
            </a:r>
            <a:r>
              <a:rPr lang="es-MX" dirty="0" smtClean="0"/>
              <a:t> en el aire, etc.) que informa sobre aspectos del medio en que están inmersos (por ejemplo calidad o estado de conservación del agua, del aire etc.)”</a:t>
            </a:r>
          </a:p>
          <a:p>
            <a:pPr marL="0" indent="0">
              <a:buNone/>
            </a:pPr>
            <a:r>
              <a:rPr lang="es-MX" sz="1200" dirty="0" smtClean="0">
                <a:latin typeface="Arial Narrow" panose="020B0606020202030204" pitchFamily="34" charset="0"/>
              </a:rPr>
              <a:t>(Ramírez-Sanz, 2002)</a:t>
            </a:r>
          </a:p>
          <a:p>
            <a:pPr marL="0" indent="0">
              <a:buNone/>
            </a:pPr>
            <a:r>
              <a:rPr lang="es-MX" dirty="0" smtClean="0"/>
              <a:t> </a:t>
            </a:r>
            <a:endParaRPr lang="es-MX" dirty="0"/>
          </a:p>
        </p:txBody>
      </p:sp>
    </p:spTree>
    <p:extLst>
      <p:ext uri="{BB962C8B-B14F-4D97-AF65-F5344CB8AC3E}">
        <p14:creationId xmlns:p14="http://schemas.microsoft.com/office/powerpoint/2010/main" val="4736668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Summer">
      <a:dk1>
        <a:sysClr val="windowText" lastClr="000000"/>
      </a:dk1>
      <a:lt1>
        <a:sysClr val="window" lastClr="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8138</TotalTime>
  <Words>1816</Words>
  <Application>Microsoft Macintosh PowerPoint</Application>
  <PresentationFormat>Presentación en pantalla (4:3)</PresentationFormat>
  <Paragraphs>187</Paragraphs>
  <Slides>33</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33</vt:i4>
      </vt:variant>
    </vt:vector>
  </HeadingPairs>
  <TitlesOfParts>
    <vt:vector size="35" baseType="lpstr">
      <vt:lpstr>Tema de Office</vt:lpstr>
      <vt:lpstr>Documento</vt:lpstr>
      <vt:lpstr>¿Qué es un indicador?  Elaborado por: Dra. Ana Marcela Gómez Hinojos </vt:lpstr>
      <vt:lpstr>Para el empleo de este material</vt:lpstr>
      <vt:lpstr>¿Qué es un indicador?</vt:lpstr>
      <vt:lpstr>¿Qué es un indicador?</vt:lpstr>
      <vt:lpstr>¿Qué es un indicador?</vt:lpstr>
      <vt:lpstr>¿Qué es un indicador?</vt:lpstr>
      <vt:lpstr>¿Qué es un indicador?</vt:lpstr>
      <vt:lpstr>¿Qué es un indicador ambiental?</vt:lpstr>
      <vt:lpstr>Qué es un indicador ambiental?</vt:lpstr>
      <vt:lpstr>Qué es un indicador ambiental?</vt:lpstr>
      <vt:lpstr>Objetivos de los indicadores ambientales</vt:lpstr>
      <vt:lpstr>Objetivos de los indicadores ambientales cont..</vt:lpstr>
      <vt:lpstr>Requisitos de un indicador ambiental</vt:lpstr>
      <vt:lpstr>Requisitos de un indicador ambiental cont…</vt:lpstr>
      <vt:lpstr>Tipos de indicadores</vt:lpstr>
      <vt:lpstr>Tipos de indicadores cont…</vt:lpstr>
      <vt:lpstr>Tipología de Indicadores </vt:lpstr>
      <vt:lpstr>Indicadores descriptivos</vt:lpstr>
      <vt:lpstr>Indicadores descriptivos Cont…</vt:lpstr>
      <vt:lpstr>Modelo FPEIR</vt:lpstr>
      <vt:lpstr>Presentación de PowerPoint</vt:lpstr>
      <vt:lpstr>Indicadores descriptivos:   Indicadores de fuerzas motrices</vt:lpstr>
      <vt:lpstr>Indicadores descriptivos:   Indicadores de presión</vt:lpstr>
      <vt:lpstr>Indicadores descriptivos:   Indicadores de estado</vt:lpstr>
      <vt:lpstr>Indicadores descriptivos:   Indicadores de impacto</vt:lpstr>
      <vt:lpstr>Indicadores descriptivos:   Indicadores de respuesta</vt:lpstr>
      <vt:lpstr>Indicadores descriptivos:  Indicadores de respuesta Cont…</vt:lpstr>
      <vt:lpstr>NOTA:</vt:lpstr>
      <vt:lpstr>Indicadores de realización</vt:lpstr>
      <vt:lpstr>Indicadores de realización Cont…</vt:lpstr>
      <vt:lpstr>Indicadores de integración</vt:lpstr>
      <vt:lpstr>Indicadores de integración Cont…</vt:lpstr>
      <vt:lpstr>Bibliografía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Enrique</dc:creator>
  <cp:lastModifiedBy>Marcela Gómez</cp:lastModifiedBy>
  <cp:revision>59</cp:revision>
  <dcterms:created xsi:type="dcterms:W3CDTF">2014-08-15T14:44:41Z</dcterms:created>
  <dcterms:modified xsi:type="dcterms:W3CDTF">2016-10-10T01:11:44Z</dcterms:modified>
</cp:coreProperties>
</file>