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920" r:id="rId1"/>
    <p:sldMasterId id="2147483932" r:id="rId2"/>
  </p:sldMasterIdLst>
  <p:notesMasterIdLst>
    <p:notesMasterId r:id="rId33"/>
  </p:notesMasterIdLst>
  <p:sldIdLst>
    <p:sldId id="292" r:id="rId3"/>
    <p:sldId id="294" r:id="rId4"/>
    <p:sldId id="293" r:id="rId5"/>
    <p:sldId id="256" r:id="rId6"/>
    <p:sldId id="257" r:id="rId7"/>
    <p:sldId id="258" r:id="rId8"/>
    <p:sldId id="290" r:id="rId9"/>
    <p:sldId id="259" r:id="rId10"/>
    <p:sldId id="260" r:id="rId11"/>
    <p:sldId id="261" r:id="rId12"/>
    <p:sldId id="262" r:id="rId13"/>
    <p:sldId id="268" r:id="rId14"/>
    <p:sldId id="267" r:id="rId15"/>
    <p:sldId id="291" r:id="rId16"/>
    <p:sldId id="274" r:id="rId17"/>
    <p:sldId id="275" r:id="rId18"/>
    <p:sldId id="277" r:id="rId19"/>
    <p:sldId id="278" r:id="rId20"/>
    <p:sldId id="287" r:id="rId21"/>
    <p:sldId id="276" r:id="rId22"/>
    <p:sldId id="281" r:id="rId23"/>
    <p:sldId id="288" r:id="rId24"/>
    <p:sldId id="289" r:id="rId25"/>
    <p:sldId id="265" r:id="rId26"/>
    <p:sldId id="264" r:id="rId27"/>
    <p:sldId id="263" r:id="rId28"/>
    <p:sldId id="269" r:id="rId29"/>
    <p:sldId id="285" r:id="rId30"/>
    <p:sldId id="286" r:id="rId31"/>
    <p:sldId id="271"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9F13"/>
    <a:srgbClr val="F6F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0996" autoAdjust="0"/>
  </p:normalViewPr>
  <p:slideViewPr>
    <p:cSldViewPr snapToGrid="0">
      <p:cViewPr varScale="1">
        <p:scale>
          <a:sx n="44" d="100"/>
          <a:sy n="44" d="100"/>
        </p:scale>
        <p:origin x="1066" y="62"/>
      </p:cViewPr>
      <p:guideLst>
        <p:guide orient="horz" pos="2160"/>
        <p:guide pos="3840"/>
      </p:guideLst>
    </p:cSldViewPr>
  </p:slideViewPr>
  <p:notesTextViewPr>
    <p:cViewPr>
      <p:scale>
        <a:sx n="1" d="1"/>
        <a:sy n="1" d="1"/>
      </p:scale>
      <p:origin x="0" y="0"/>
    </p:cViewPr>
  </p:notesTextViewPr>
  <p:notesViewPr>
    <p:cSldViewPr snapToGrid="0">
      <p:cViewPr>
        <p:scale>
          <a:sx n="59" d="100"/>
          <a:sy n="59" d="100"/>
        </p:scale>
        <p:origin x="-2682" y="-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title>
      <c:overlay val="0"/>
    </c:title>
    <c:autoTitleDeleted val="0"/>
    <c:plotArea>
      <c:layout/>
      <c:barChart>
        <c:barDir val="bar"/>
        <c:grouping val="clustered"/>
        <c:varyColors val="0"/>
        <c:ser>
          <c:idx val="0"/>
          <c:order val="0"/>
          <c:tx>
            <c:strRef>
              <c:f>Hoja1!$B$1</c:f>
              <c:strCache>
                <c:ptCount val="1"/>
                <c:pt idx="0">
                  <c:v>Población (CONAPO,2010)</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Hoja1!$A$2:$A$4</c:f>
              <c:numCache>
                <c:formatCode>General</c:formatCode>
                <c:ptCount val="3"/>
                <c:pt idx="0">
                  <c:v>1990</c:v>
                </c:pt>
                <c:pt idx="1">
                  <c:v>2000</c:v>
                </c:pt>
                <c:pt idx="2">
                  <c:v>2010</c:v>
                </c:pt>
              </c:numCache>
            </c:numRef>
          </c:cat>
          <c:val>
            <c:numRef>
              <c:f>Hoja1!$B$2:$B$4</c:f>
              <c:numCache>
                <c:formatCode>##\ ###\ ##0</c:formatCode>
                <c:ptCount val="3"/>
                <c:pt idx="0">
                  <c:v>43340530</c:v>
                </c:pt>
                <c:pt idx="1">
                  <c:v>54284700</c:v>
                </c:pt>
                <c:pt idx="2">
                  <c:v>63836779</c:v>
                </c:pt>
              </c:numCache>
            </c:numRef>
          </c:val>
          <c:extLst xmlns:c16r2="http://schemas.microsoft.com/office/drawing/2015/06/chart">
            <c:ext xmlns:c16="http://schemas.microsoft.com/office/drawing/2014/chart" uri="{C3380CC4-5D6E-409C-BE32-E72D297353CC}">
              <c16:uniqueId val="{00000000-C6E7-4F00-B832-1AC67B576065}"/>
            </c:ext>
          </c:extLst>
        </c:ser>
        <c:dLbls>
          <c:showLegendKey val="0"/>
          <c:showVal val="1"/>
          <c:showCatName val="0"/>
          <c:showSerName val="0"/>
          <c:showPercent val="0"/>
          <c:showBubbleSize val="0"/>
        </c:dLbls>
        <c:gapWidth val="95"/>
        <c:axId val="234048128"/>
        <c:axId val="234048688"/>
      </c:barChart>
      <c:catAx>
        <c:axId val="234048128"/>
        <c:scaling>
          <c:orientation val="minMax"/>
        </c:scaling>
        <c:delete val="0"/>
        <c:axPos val="l"/>
        <c:numFmt formatCode="General" sourceLinked="1"/>
        <c:majorTickMark val="none"/>
        <c:minorTickMark val="none"/>
        <c:tickLblPos val="nextTo"/>
        <c:crossAx val="234048688"/>
        <c:crosses val="autoZero"/>
        <c:auto val="1"/>
        <c:lblAlgn val="ctr"/>
        <c:lblOffset val="100"/>
        <c:noMultiLvlLbl val="0"/>
      </c:catAx>
      <c:valAx>
        <c:axId val="234048688"/>
        <c:scaling>
          <c:orientation val="minMax"/>
        </c:scaling>
        <c:delete val="1"/>
        <c:axPos val="b"/>
        <c:numFmt formatCode="##\ ###\ ##0" sourceLinked="1"/>
        <c:majorTickMark val="none"/>
        <c:minorTickMark val="none"/>
        <c:tickLblPos val="nextTo"/>
        <c:crossAx val="234048128"/>
        <c:crosses val="autoZero"/>
        <c:crossBetween val="between"/>
      </c:valAx>
    </c:plotArea>
    <c:legend>
      <c:legendPos val="t"/>
      <c:overlay val="0"/>
    </c:legend>
    <c:plotVisOnly val="1"/>
    <c:dispBlanksAs val="gap"/>
    <c:showDLblsOverMax val="0"/>
  </c:chart>
  <c:txPr>
    <a:bodyPr/>
    <a:lstStyle/>
    <a:p>
      <a:pPr>
        <a:defRPr sz="1800"/>
      </a:pPr>
      <a:endParaRPr lang="es-MX"/>
    </a:p>
  </c:txPr>
  <c:externalData r:id="rId1">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B04ABE-DD0C-4871-BA91-91D5ABC0D4F9}"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C10CCD31-CBAC-424B-8EA9-6BF3EF4B8268}">
      <dgm:prSet phldrT="[Texto]" custT="1"/>
      <dgm:spPr/>
      <dgm:t>
        <a:bodyPr/>
        <a:lstStyle/>
        <a:p>
          <a:r>
            <a:rPr lang="es-US" sz="1800" dirty="0"/>
            <a:t>Conjunto de dos o más municipios donde se localiza una ciudad de 50 mil o más habitantes</a:t>
          </a:r>
          <a:endParaRPr lang="es-MX" sz="1800" dirty="0"/>
        </a:p>
      </dgm:t>
    </dgm:pt>
    <dgm:pt modelId="{276F1E5E-62B1-452D-AF38-95A97656837D}" type="parTrans" cxnId="{5457C4D6-160F-473F-819F-D4C827B95490}">
      <dgm:prSet/>
      <dgm:spPr/>
      <dgm:t>
        <a:bodyPr/>
        <a:lstStyle/>
        <a:p>
          <a:endParaRPr lang="es-MX"/>
        </a:p>
      </dgm:t>
    </dgm:pt>
    <dgm:pt modelId="{CA2FF4E7-05C5-4144-9D92-0CDDBD294A54}" type="sibTrans" cxnId="{5457C4D6-160F-473F-819F-D4C827B95490}">
      <dgm:prSet/>
      <dgm:spPr/>
      <dgm:t>
        <a:bodyPr/>
        <a:lstStyle/>
        <a:p>
          <a:endParaRPr lang="es-MX"/>
        </a:p>
      </dgm:t>
    </dgm:pt>
    <dgm:pt modelId="{9A8D974B-8ED2-495F-A0D3-57DF699D8A5A}">
      <dgm:prSet phldrT="[Texto]"/>
      <dgm:spPr/>
      <dgm:t>
        <a:bodyPr/>
        <a:lstStyle/>
        <a:p>
          <a:pPr algn="l"/>
          <a:r>
            <a:rPr lang="es-US" dirty="0"/>
            <a:t>Sus funciones y actividades rebasan el límite del municipio que originalmente la contenía</a:t>
          </a:r>
          <a:endParaRPr lang="es-MX" dirty="0"/>
        </a:p>
      </dgm:t>
    </dgm:pt>
    <dgm:pt modelId="{97679AE4-864F-4C86-B9A3-C5445E7836FE}" type="parTrans" cxnId="{4E99B2DB-F2C9-4A32-BBE3-288929E4D8FE}">
      <dgm:prSet/>
      <dgm:spPr/>
      <dgm:t>
        <a:bodyPr/>
        <a:lstStyle/>
        <a:p>
          <a:endParaRPr lang="es-MX"/>
        </a:p>
      </dgm:t>
    </dgm:pt>
    <dgm:pt modelId="{0451A7B6-AF6A-45F4-A7A8-805DAB3C9206}" type="sibTrans" cxnId="{4E99B2DB-F2C9-4A32-BBE3-288929E4D8FE}">
      <dgm:prSet/>
      <dgm:spPr/>
      <dgm:t>
        <a:bodyPr/>
        <a:lstStyle/>
        <a:p>
          <a:endParaRPr lang="es-MX"/>
        </a:p>
      </dgm:t>
    </dgm:pt>
    <dgm:pt modelId="{1AA875A3-1DB6-428C-9130-6D21B15EADD9}">
      <dgm:prSet phldrT="[Texto]" custT="1"/>
      <dgm:spPr/>
      <dgm:t>
        <a:bodyPr/>
        <a:lstStyle/>
        <a:p>
          <a:pPr algn="r"/>
          <a:r>
            <a:rPr lang="es-US" sz="1600" dirty="0"/>
            <a:t>Incorpora como parte de sí misma o de su área de influencia directa a municipios vecinos, predominantemente urbanos, con los que mantiene un alto grado de integración socioeconómica.</a:t>
          </a:r>
        </a:p>
        <a:p>
          <a:pPr algn="ctr"/>
          <a:endParaRPr lang="es-MX" sz="1400" dirty="0"/>
        </a:p>
      </dgm:t>
    </dgm:pt>
    <dgm:pt modelId="{0E23250A-68C6-493C-80AF-47E28CAF24F1}" type="parTrans" cxnId="{57E63B56-7E9A-424F-962F-EAD31711829A}">
      <dgm:prSet/>
      <dgm:spPr/>
      <dgm:t>
        <a:bodyPr/>
        <a:lstStyle/>
        <a:p>
          <a:endParaRPr lang="es-MX"/>
        </a:p>
      </dgm:t>
    </dgm:pt>
    <dgm:pt modelId="{A10A2DAA-ADA2-4010-B953-5CCE5986685F}" type="sibTrans" cxnId="{57E63B56-7E9A-424F-962F-EAD31711829A}">
      <dgm:prSet/>
      <dgm:spPr/>
      <dgm:t>
        <a:bodyPr/>
        <a:lstStyle/>
        <a:p>
          <a:endParaRPr lang="es-MX"/>
        </a:p>
      </dgm:t>
    </dgm:pt>
    <dgm:pt modelId="{B5F00CF9-867B-4456-99D4-694F43C8684E}" type="pres">
      <dgm:prSet presAssocID="{C3B04ABE-DD0C-4871-BA91-91D5ABC0D4F9}" presName="compositeShape" presStyleCnt="0">
        <dgm:presLayoutVars>
          <dgm:chMax val="7"/>
          <dgm:dir/>
          <dgm:resizeHandles val="exact"/>
        </dgm:presLayoutVars>
      </dgm:prSet>
      <dgm:spPr/>
      <dgm:t>
        <a:bodyPr/>
        <a:lstStyle/>
        <a:p>
          <a:endParaRPr lang="es-MX"/>
        </a:p>
      </dgm:t>
    </dgm:pt>
    <dgm:pt modelId="{161D0074-1BF1-45BA-8514-EFFD7552020C}" type="pres">
      <dgm:prSet presAssocID="{C10CCD31-CBAC-424B-8EA9-6BF3EF4B8268}" presName="circ1" presStyleLbl="vennNode1" presStyleIdx="0" presStyleCnt="3"/>
      <dgm:spPr/>
      <dgm:t>
        <a:bodyPr/>
        <a:lstStyle/>
        <a:p>
          <a:endParaRPr lang="es-MX"/>
        </a:p>
      </dgm:t>
    </dgm:pt>
    <dgm:pt modelId="{31095E26-235C-4426-80F2-02C1437EB784}" type="pres">
      <dgm:prSet presAssocID="{C10CCD31-CBAC-424B-8EA9-6BF3EF4B8268}" presName="circ1Tx" presStyleLbl="revTx" presStyleIdx="0" presStyleCnt="0">
        <dgm:presLayoutVars>
          <dgm:chMax val="0"/>
          <dgm:chPref val="0"/>
          <dgm:bulletEnabled val="1"/>
        </dgm:presLayoutVars>
      </dgm:prSet>
      <dgm:spPr/>
      <dgm:t>
        <a:bodyPr/>
        <a:lstStyle/>
        <a:p>
          <a:endParaRPr lang="es-MX"/>
        </a:p>
      </dgm:t>
    </dgm:pt>
    <dgm:pt modelId="{5DEC8351-D75C-4396-91DB-577D7AF75D08}" type="pres">
      <dgm:prSet presAssocID="{9A8D974B-8ED2-495F-A0D3-57DF699D8A5A}" presName="circ2" presStyleLbl="vennNode1" presStyleIdx="1" presStyleCnt="3"/>
      <dgm:spPr/>
      <dgm:t>
        <a:bodyPr/>
        <a:lstStyle/>
        <a:p>
          <a:endParaRPr lang="es-MX"/>
        </a:p>
      </dgm:t>
    </dgm:pt>
    <dgm:pt modelId="{C65C7C55-9455-4466-A98F-D27DE7718E62}" type="pres">
      <dgm:prSet presAssocID="{9A8D974B-8ED2-495F-A0D3-57DF699D8A5A}" presName="circ2Tx" presStyleLbl="revTx" presStyleIdx="0" presStyleCnt="0">
        <dgm:presLayoutVars>
          <dgm:chMax val="0"/>
          <dgm:chPref val="0"/>
          <dgm:bulletEnabled val="1"/>
        </dgm:presLayoutVars>
      </dgm:prSet>
      <dgm:spPr/>
      <dgm:t>
        <a:bodyPr/>
        <a:lstStyle/>
        <a:p>
          <a:endParaRPr lang="es-MX"/>
        </a:p>
      </dgm:t>
    </dgm:pt>
    <dgm:pt modelId="{B31B016D-968C-4CE1-9C4F-0A9EB4ADD78F}" type="pres">
      <dgm:prSet presAssocID="{1AA875A3-1DB6-428C-9130-6D21B15EADD9}" presName="circ3" presStyleLbl="vennNode1" presStyleIdx="2" presStyleCnt="3"/>
      <dgm:spPr/>
      <dgm:t>
        <a:bodyPr/>
        <a:lstStyle/>
        <a:p>
          <a:endParaRPr lang="es-MX"/>
        </a:p>
      </dgm:t>
    </dgm:pt>
    <dgm:pt modelId="{089663C9-0FFC-43F6-B43B-3E3C639A1CA0}" type="pres">
      <dgm:prSet presAssocID="{1AA875A3-1DB6-428C-9130-6D21B15EADD9}" presName="circ3Tx" presStyleLbl="revTx" presStyleIdx="0" presStyleCnt="0">
        <dgm:presLayoutVars>
          <dgm:chMax val="0"/>
          <dgm:chPref val="0"/>
          <dgm:bulletEnabled val="1"/>
        </dgm:presLayoutVars>
      </dgm:prSet>
      <dgm:spPr/>
      <dgm:t>
        <a:bodyPr/>
        <a:lstStyle/>
        <a:p>
          <a:endParaRPr lang="es-MX"/>
        </a:p>
      </dgm:t>
    </dgm:pt>
  </dgm:ptLst>
  <dgm:cxnLst>
    <dgm:cxn modelId="{57E63B56-7E9A-424F-962F-EAD31711829A}" srcId="{C3B04ABE-DD0C-4871-BA91-91D5ABC0D4F9}" destId="{1AA875A3-1DB6-428C-9130-6D21B15EADD9}" srcOrd="2" destOrd="0" parTransId="{0E23250A-68C6-493C-80AF-47E28CAF24F1}" sibTransId="{A10A2DAA-ADA2-4010-B953-5CCE5986685F}"/>
    <dgm:cxn modelId="{E0DDC096-530D-4450-9C58-095F84810029}" type="presOf" srcId="{9A8D974B-8ED2-495F-A0D3-57DF699D8A5A}" destId="{C65C7C55-9455-4466-A98F-D27DE7718E62}" srcOrd="1" destOrd="0" presId="urn:microsoft.com/office/officeart/2005/8/layout/venn1"/>
    <dgm:cxn modelId="{D5069BE9-C6E0-451A-AD93-644910EDCF88}" type="presOf" srcId="{C10CCD31-CBAC-424B-8EA9-6BF3EF4B8268}" destId="{161D0074-1BF1-45BA-8514-EFFD7552020C}" srcOrd="0" destOrd="0" presId="urn:microsoft.com/office/officeart/2005/8/layout/venn1"/>
    <dgm:cxn modelId="{553F9D66-6282-4D77-BC90-91B5BA7FB007}" type="presOf" srcId="{1AA875A3-1DB6-428C-9130-6D21B15EADD9}" destId="{089663C9-0FFC-43F6-B43B-3E3C639A1CA0}" srcOrd="1" destOrd="0" presId="urn:microsoft.com/office/officeart/2005/8/layout/venn1"/>
    <dgm:cxn modelId="{5457C4D6-160F-473F-819F-D4C827B95490}" srcId="{C3B04ABE-DD0C-4871-BA91-91D5ABC0D4F9}" destId="{C10CCD31-CBAC-424B-8EA9-6BF3EF4B8268}" srcOrd="0" destOrd="0" parTransId="{276F1E5E-62B1-452D-AF38-95A97656837D}" sibTransId="{CA2FF4E7-05C5-4144-9D92-0CDDBD294A54}"/>
    <dgm:cxn modelId="{4E99B2DB-F2C9-4A32-BBE3-288929E4D8FE}" srcId="{C3B04ABE-DD0C-4871-BA91-91D5ABC0D4F9}" destId="{9A8D974B-8ED2-495F-A0D3-57DF699D8A5A}" srcOrd="1" destOrd="0" parTransId="{97679AE4-864F-4C86-B9A3-C5445E7836FE}" sibTransId="{0451A7B6-AF6A-45F4-A7A8-805DAB3C9206}"/>
    <dgm:cxn modelId="{4FAB9BD7-7FA5-4C9B-BFD2-58C3BFFB5BA5}" type="presOf" srcId="{9A8D974B-8ED2-495F-A0D3-57DF699D8A5A}" destId="{5DEC8351-D75C-4396-91DB-577D7AF75D08}" srcOrd="0" destOrd="0" presId="urn:microsoft.com/office/officeart/2005/8/layout/venn1"/>
    <dgm:cxn modelId="{9383F619-CA0B-47AD-AD51-A285B8D03EFD}" type="presOf" srcId="{C3B04ABE-DD0C-4871-BA91-91D5ABC0D4F9}" destId="{B5F00CF9-867B-4456-99D4-694F43C8684E}" srcOrd="0" destOrd="0" presId="urn:microsoft.com/office/officeart/2005/8/layout/venn1"/>
    <dgm:cxn modelId="{8067BA35-6B60-42E2-B930-24FEC8B36D3A}" type="presOf" srcId="{C10CCD31-CBAC-424B-8EA9-6BF3EF4B8268}" destId="{31095E26-235C-4426-80F2-02C1437EB784}" srcOrd="1" destOrd="0" presId="urn:microsoft.com/office/officeart/2005/8/layout/venn1"/>
    <dgm:cxn modelId="{8D86C8DF-AC28-49F8-8CFC-28C64F5D3FA1}" type="presOf" srcId="{1AA875A3-1DB6-428C-9130-6D21B15EADD9}" destId="{B31B016D-968C-4CE1-9C4F-0A9EB4ADD78F}" srcOrd="0" destOrd="0" presId="urn:microsoft.com/office/officeart/2005/8/layout/venn1"/>
    <dgm:cxn modelId="{9E6BE029-563A-484F-8B2C-53B2FDD1EBCF}" type="presParOf" srcId="{B5F00CF9-867B-4456-99D4-694F43C8684E}" destId="{161D0074-1BF1-45BA-8514-EFFD7552020C}" srcOrd="0" destOrd="0" presId="urn:microsoft.com/office/officeart/2005/8/layout/venn1"/>
    <dgm:cxn modelId="{B5C18805-A0CF-4193-B166-9A57D50AF8DA}" type="presParOf" srcId="{B5F00CF9-867B-4456-99D4-694F43C8684E}" destId="{31095E26-235C-4426-80F2-02C1437EB784}" srcOrd="1" destOrd="0" presId="urn:microsoft.com/office/officeart/2005/8/layout/venn1"/>
    <dgm:cxn modelId="{F2676734-6530-4101-9193-195FFA49BBFA}" type="presParOf" srcId="{B5F00CF9-867B-4456-99D4-694F43C8684E}" destId="{5DEC8351-D75C-4396-91DB-577D7AF75D08}" srcOrd="2" destOrd="0" presId="urn:microsoft.com/office/officeart/2005/8/layout/venn1"/>
    <dgm:cxn modelId="{8CF04AAF-2A07-4A24-968B-5428C4956895}" type="presParOf" srcId="{B5F00CF9-867B-4456-99D4-694F43C8684E}" destId="{C65C7C55-9455-4466-A98F-D27DE7718E62}" srcOrd="3" destOrd="0" presId="urn:microsoft.com/office/officeart/2005/8/layout/venn1"/>
    <dgm:cxn modelId="{89274E31-AE8E-4DA0-B1AA-8C4AA85D90EE}" type="presParOf" srcId="{B5F00CF9-867B-4456-99D4-694F43C8684E}" destId="{B31B016D-968C-4CE1-9C4F-0A9EB4ADD78F}" srcOrd="4" destOrd="0" presId="urn:microsoft.com/office/officeart/2005/8/layout/venn1"/>
    <dgm:cxn modelId="{6E01D617-A42B-4F64-A63C-3F83EE8E8F70}" type="presParOf" srcId="{B5F00CF9-867B-4456-99D4-694F43C8684E}" destId="{089663C9-0FFC-43F6-B43B-3E3C639A1CA0}" srcOrd="5" destOrd="0" presId="urn:microsoft.com/office/officeart/2005/8/layout/ven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FBE454-B5BF-416F-A8EF-232E5D4B98E6}"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5869F599-ECAE-4937-BFEE-C4960273DC66}">
      <dgm:prSet phldrT="[Texto]"/>
      <dgm:spPr/>
      <dgm:t>
        <a:bodyPr/>
        <a:lstStyle/>
        <a:p>
          <a:r>
            <a:rPr lang="es-US" dirty="0"/>
            <a:t>Componente de tipo demográfico</a:t>
          </a:r>
        </a:p>
      </dgm:t>
    </dgm:pt>
    <dgm:pt modelId="{3E144CFB-48F1-4AB8-A02C-087CC4459222}" type="parTrans" cxnId="{71965324-DF68-4B7D-A691-33352EA62CF0}">
      <dgm:prSet/>
      <dgm:spPr/>
      <dgm:t>
        <a:bodyPr/>
        <a:lstStyle/>
        <a:p>
          <a:endParaRPr lang="es-MX"/>
        </a:p>
      </dgm:t>
    </dgm:pt>
    <dgm:pt modelId="{EAD48185-7246-4847-8C7B-2CDF95EF68F8}" type="sibTrans" cxnId="{71965324-DF68-4B7D-A691-33352EA62CF0}">
      <dgm:prSet/>
      <dgm:spPr/>
      <dgm:t>
        <a:bodyPr/>
        <a:lstStyle/>
        <a:p>
          <a:endParaRPr lang="es-MX"/>
        </a:p>
      </dgm:t>
    </dgm:pt>
    <dgm:pt modelId="{611133F3-5D01-4F1E-B0FA-A8E3895D21C7}">
      <dgm:prSet phldrT="[Texto]"/>
      <dgm:spPr/>
      <dgm:t>
        <a:bodyPr/>
        <a:lstStyle/>
        <a:p>
          <a:r>
            <a:rPr lang="es-US" dirty="0"/>
            <a:t>La conformación espacial</a:t>
          </a:r>
          <a:endParaRPr lang="es-MX" dirty="0"/>
        </a:p>
      </dgm:t>
    </dgm:pt>
    <dgm:pt modelId="{CBE67B8B-1DB9-48C3-8C56-273782325D53}" type="parTrans" cxnId="{27D3CC1F-0932-4CCB-BFB8-EBBD80988B12}">
      <dgm:prSet/>
      <dgm:spPr/>
      <dgm:t>
        <a:bodyPr/>
        <a:lstStyle/>
        <a:p>
          <a:endParaRPr lang="es-MX"/>
        </a:p>
      </dgm:t>
    </dgm:pt>
    <dgm:pt modelId="{BC414C3D-C101-4C1F-9F68-15FE5574AA01}" type="sibTrans" cxnId="{27D3CC1F-0932-4CCB-BFB8-EBBD80988B12}">
      <dgm:prSet/>
      <dgm:spPr/>
      <dgm:t>
        <a:bodyPr/>
        <a:lstStyle/>
        <a:p>
          <a:endParaRPr lang="es-MX"/>
        </a:p>
      </dgm:t>
    </dgm:pt>
    <dgm:pt modelId="{5B047474-6251-40A7-8E6F-DE1D33F39F88}">
      <dgm:prSet phldrT="[Texto]"/>
      <dgm:spPr/>
      <dgm:t>
        <a:bodyPr/>
        <a:lstStyle/>
        <a:p>
          <a:r>
            <a:rPr lang="es-US" dirty="0"/>
            <a:t>La delimitación político-administrativa</a:t>
          </a:r>
          <a:endParaRPr lang="es-MX" dirty="0"/>
        </a:p>
      </dgm:t>
    </dgm:pt>
    <dgm:pt modelId="{98A2F8DF-E6A2-4566-A0C3-215D32CC0B09}" type="parTrans" cxnId="{51FC9BA2-3A0A-4AE8-8822-F08C7F5DBBBE}">
      <dgm:prSet/>
      <dgm:spPr/>
      <dgm:t>
        <a:bodyPr/>
        <a:lstStyle/>
        <a:p>
          <a:endParaRPr lang="es-MX"/>
        </a:p>
      </dgm:t>
    </dgm:pt>
    <dgm:pt modelId="{DC4009D1-4D26-4B33-A8D0-9B102A526985}" type="sibTrans" cxnId="{51FC9BA2-3A0A-4AE8-8822-F08C7F5DBBBE}">
      <dgm:prSet/>
      <dgm:spPr/>
      <dgm:t>
        <a:bodyPr/>
        <a:lstStyle/>
        <a:p>
          <a:endParaRPr lang="es-MX"/>
        </a:p>
      </dgm:t>
    </dgm:pt>
    <dgm:pt modelId="{9393BF59-345D-490C-8567-D21021DC4863}">
      <dgm:prSet/>
      <dgm:spPr/>
      <dgm:t>
        <a:bodyPr/>
        <a:lstStyle/>
        <a:p>
          <a:r>
            <a:rPr lang="es-US" dirty="0"/>
            <a:t>El mercado de trabajo</a:t>
          </a:r>
          <a:endParaRPr lang="es-MX" dirty="0"/>
        </a:p>
      </dgm:t>
    </dgm:pt>
    <dgm:pt modelId="{B1FFCA36-3B1F-43E6-BE6C-7653217E32B3}" type="parTrans" cxnId="{4EAE7A4C-33FA-4271-BD83-41B07DE0DFE7}">
      <dgm:prSet/>
      <dgm:spPr/>
      <dgm:t>
        <a:bodyPr/>
        <a:lstStyle/>
        <a:p>
          <a:endParaRPr lang="es-MX"/>
        </a:p>
      </dgm:t>
    </dgm:pt>
    <dgm:pt modelId="{C16FDB05-B195-4EB2-B526-56223731A7CF}" type="sibTrans" cxnId="{4EAE7A4C-33FA-4271-BD83-41B07DE0DFE7}">
      <dgm:prSet/>
      <dgm:spPr/>
      <dgm:t>
        <a:bodyPr/>
        <a:lstStyle/>
        <a:p>
          <a:endParaRPr lang="es-MX"/>
        </a:p>
      </dgm:t>
    </dgm:pt>
    <dgm:pt modelId="{F77C266A-CF1F-42DA-81A0-722721D85350}" type="pres">
      <dgm:prSet presAssocID="{56FBE454-B5BF-416F-A8EF-232E5D4B98E6}" presName="diagram" presStyleCnt="0">
        <dgm:presLayoutVars>
          <dgm:dir/>
          <dgm:resizeHandles val="exact"/>
        </dgm:presLayoutVars>
      </dgm:prSet>
      <dgm:spPr/>
      <dgm:t>
        <a:bodyPr/>
        <a:lstStyle/>
        <a:p>
          <a:endParaRPr lang="es-MX"/>
        </a:p>
      </dgm:t>
    </dgm:pt>
    <dgm:pt modelId="{C9D1E1C8-3B62-4C69-B56F-39CF18D47708}" type="pres">
      <dgm:prSet presAssocID="{5869F599-ECAE-4937-BFEE-C4960273DC66}" presName="node" presStyleLbl="node1" presStyleIdx="0" presStyleCnt="4">
        <dgm:presLayoutVars>
          <dgm:bulletEnabled val="1"/>
        </dgm:presLayoutVars>
      </dgm:prSet>
      <dgm:spPr/>
      <dgm:t>
        <a:bodyPr/>
        <a:lstStyle/>
        <a:p>
          <a:endParaRPr lang="es-MX"/>
        </a:p>
      </dgm:t>
    </dgm:pt>
    <dgm:pt modelId="{0B149856-8851-4D65-85B3-AEA1FEFBA5A6}" type="pres">
      <dgm:prSet presAssocID="{EAD48185-7246-4847-8C7B-2CDF95EF68F8}" presName="sibTrans" presStyleCnt="0"/>
      <dgm:spPr/>
    </dgm:pt>
    <dgm:pt modelId="{B4C399EE-0DBB-4265-8382-F2DD7186B82B}" type="pres">
      <dgm:prSet presAssocID="{9393BF59-345D-490C-8567-D21021DC4863}" presName="node" presStyleLbl="node1" presStyleIdx="1" presStyleCnt="4">
        <dgm:presLayoutVars>
          <dgm:bulletEnabled val="1"/>
        </dgm:presLayoutVars>
      </dgm:prSet>
      <dgm:spPr/>
      <dgm:t>
        <a:bodyPr/>
        <a:lstStyle/>
        <a:p>
          <a:endParaRPr lang="es-MX"/>
        </a:p>
      </dgm:t>
    </dgm:pt>
    <dgm:pt modelId="{4CBB3C5E-EF39-4AF4-B8BB-AB319861599C}" type="pres">
      <dgm:prSet presAssocID="{C16FDB05-B195-4EB2-B526-56223731A7CF}" presName="sibTrans" presStyleCnt="0"/>
      <dgm:spPr/>
    </dgm:pt>
    <dgm:pt modelId="{179B1B15-6F24-4CBC-84C9-82375AFAE132}" type="pres">
      <dgm:prSet presAssocID="{611133F3-5D01-4F1E-B0FA-A8E3895D21C7}" presName="node" presStyleLbl="node1" presStyleIdx="2" presStyleCnt="4">
        <dgm:presLayoutVars>
          <dgm:bulletEnabled val="1"/>
        </dgm:presLayoutVars>
      </dgm:prSet>
      <dgm:spPr/>
      <dgm:t>
        <a:bodyPr/>
        <a:lstStyle/>
        <a:p>
          <a:endParaRPr lang="es-MX"/>
        </a:p>
      </dgm:t>
    </dgm:pt>
    <dgm:pt modelId="{15625B0B-0C6F-42C7-A93D-6389D570135B}" type="pres">
      <dgm:prSet presAssocID="{BC414C3D-C101-4C1F-9F68-15FE5574AA01}" presName="sibTrans" presStyleCnt="0"/>
      <dgm:spPr/>
    </dgm:pt>
    <dgm:pt modelId="{4F4B9B10-04C2-41B0-99C1-AB060DBFC255}" type="pres">
      <dgm:prSet presAssocID="{5B047474-6251-40A7-8E6F-DE1D33F39F88}" presName="node" presStyleLbl="node1" presStyleIdx="3" presStyleCnt="4">
        <dgm:presLayoutVars>
          <dgm:bulletEnabled val="1"/>
        </dgm:presLayoutVars>
      </dgm:prSet>
      <dgm:spPr/>
      <dgm:t>
        <a:bodyPr/>
        <a:lstStyle/>
        <a:p>
          <a:endParaRPr lang="es-MX"/>
        </a:p>
      </dgm:t>
    </dgm:pt>
  </dgm:ptLst>
  <dgm:cxnLst>
    <dgm:cxn modelId="{A4CF02E6-B193-4249-AC8A-F296A3B2B8AA}" type="presOf" srcId="{5B047474-6251-40A7-8E6F-DE1D33F39F88}" destId="{4F4B9B10-04C2-41B0-99C1-AB060DBFC255}" srcOrd="0" destOrd="0" presId="urn:microsoft.com/office/officeart/2005/8/layout/default"/>
    <dgm:cxn modelId="{2DDA4EFB-4D1B-4072-AAFD-DF10B388D3A5}" type="presOf" srcId="{9393BF59-345D-490C-8567-D21021DC4863}" destId="{B4C399EE-0DBB-4265-8382-F2DD7186B82B}" srcOrd="0" destOrd="0" presId="urn:microsoft.com/office/officeart/2005/8/layout/default"/>
    <dgm:cxn modelId="{71965324-DF68-4B7D-A691-33352EA62CF0}" srcId="{56FBE454-B5BF-416F-A8EF-232E5D4B98E6}" destId="{5869F599-ECAE-4937-BFEE-C4960273DC66}" srcOrd="0" destOrd="0" parTransId="{3E144CFB-48F1-4AB8-A02C-087CC4459222}" sibTransId="{EAD48185-7246-4847-8C7B-2CDF95EF68F8}"/>
    <dgm:cxn modelId="{4EAE7A4C-33FA-4271-BD83-41B07DE0DFE7}" srcId="{56FBE454-B5BF-416F-A8EF-232E5D4B98E6}" destId="{9393BF59-345D-490C-8567-D21021DC4863}" srcOrd="1" destOrd="0" parTransId="{B1FFCA36-3B1F-43E6-BE6C-7653217E32B3}" sibTransId="{C16FDB05-B195-4EB2-B526-56223731A7CF}"/>
    <dgm:cxn modelId="{FB44DCC1-F5B3-4AE4-9BEA-AF4BDF6921AF}" type="presOf" srcId="{5869F599-ECAE-4937-BFEE-C4960273DC66}" destId="{C9D1E1C8-3B62-4C69-B56F-39CF18D47708}" srcOrd="0" destOrd="0" presId="urn:microsoft.com/office/officeart/2005/8/layout/default"/>
    <dgm:cxn modelId="{4BE15CFB-2E3E-4D11-AC77-378F02643542}" type="presOf" srcId="{56FBE454-B5BF-416F-A8EF-232E5D4B98E6}" destId="{F77C266A-CF1F-42DA-81A0-722721D85350}" srcOrd="0" destOrd="0" presId="urn:microsoft.com/office/officeart/2005/8/layout/default"/>
    <dgm:cxn modelId="{67DB5F76-E3DB-4804-BE17-B157DBAAF625}" type="presOf" srcId="{611133F3-5D01-4F1E-B0FA-A8E3895D21C7}" destId="{179B1B15-6F24-4CBC-84C9-82375AFAE132}" srcOrd="0" destOrd="0" presId="urn:microsoft.com/office/officeart/2005/8/layout/default"/>
    <dgm:cxn modelId="{27D3CC1F-0932-4CCB-BFB8-EBBD80988B12}" srcId="{56FBE454-B5BF-416F-A8EF-232E5D4B98E6}" destId="{611133F3-5D01-4F1E-B0FA-A8E3895D21C7}" srcOrd="2" destOrd="0" parTransId="{CBE67B8B-1DB9-48C3-8C56-273782325D53}" sibTransId="{BC414C3D-C101-4C1F-9F68-15FE5574AA01}"/>
    <dgm:cxn modelId="{51FC9BA2-3A0A-4AE8-8822-F08C7F5DBBBE}" srcId="{56FBE454-B5BF-416F-A8EF-232E5D4B98E6}" destId="{5B047474-6251-40A7-8E6F-DE1D33F39F88}" srcOrd="3" destOrd="0" parTransId="{98A2F8DF-E6A2-4566-A0C3-215D32CC0B09}" sibTransId="{DC4009D1-4D26-4B33-A8D0-9B102A526985}"/>
    <dgm:cxn modelId="{16B6DEE9-C068-4305-AB19-B343D0375F85}" type="presParOf" srcId="{F77C266A-CF1F-42DA-81A0-722721D85350}" destId="{C9D1E1C8-3B62-4C69-B56F-39CF18D47708}" srcOrd="0" destOrd="0" presId="urn:microsoft.com/office/officeart/2005/8/layout/default"/>
    <dgm:cxn modelId="{E1CFD252-0B63-426A-8A4D-9007361EC3CE}" type="presParOf" srcId="{F77C266A-CF1F-42DA-81A0-722721D85350}" destId="{0B149856-8851-4D65-85B3-AEA1FEFBA5A6}" srcOrd="1" destOrd="0" presId="urn:microsoft.com/office/officeart/2005/8/layout/default"/>
    <dgm:cxn modelId="{D59A239A-479E-46E5-92FC-34EABBAE8A42}" type="presParOf" srcId="{F77C266A-CF1F-42DA-81A0-722721D85350}" destId="{B4C399EE-0DBB-4265-8382-F2DD7186B82B}" srcOrd="2" destOrd="0" presId="urn:microsoft.com/office/officeart/2005/8/layout/default"/>
    <dgm:cxn modelId="{13A59E1F-86F1-402C-B19B-5BDD5D39AAB1}" type="presParOf" srcId="{F77C266A-CF1F-42DA-81A0-722721D85350}" destId="{4CBB3C5E-EF39-4AF4-B8BB-AB319861599C}" srcOrd="3" destOrd="0" presId="urn:microsoft.com/office/officeart/2005/8/layout/default"/>
    <dgm:cxn modelId="{344381C2-CD8B-49C9-9612-263A1497E343}" type="presParOf" srcId="{F77C266A-CF1F-42DA-81A0-722721D85350}" destId="{179B1B15-6F24-4CBC-84C9-82375AFAE132}" srcOrd="4" destOrd="0" presId="urn:microsoft.com/office/officeart/2005/8/layout/default"/>
    <dgm:cxn modelId="{9461AF8C-1A99-4D73-BE23-5EED23F539CD}" type="presParOf" srcId="{F77C266A-CF1F-42DA-81A0-722721D85350}" destId="{15625B0B-0C6F-42C7-A93D-6389D570135B}" srcOrd="5" destOrd="0" presId="urn:microsoft.com/office/officeart/2005/8/layout/default"/>
    <dgm:cxn modelId="{F6FC90E9-C16D-4DF1-8B61-EAED17F03E61}" type="presParOf" srcId="{F77C266A-CF1F-42DA-81A0-722721D85350}" destId="{4F4B9B10-04C2-41B0-99C1-AB060DBFC255}" srcOrd="6"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FE7A918-5882-44F0-8766-2E944D6CEDA0}" type="doc">
      <dgm:prSet loTypeId="urn:microsoft.com/office/officeart/2008/layout/CircularPictureCallout" loCatId="picture" qsTypeId="urn:microsoft.com/office/officeart/2005/8/quickstyle/simple1" qsCatId="simple" csTypeId="urn:microsoft.com/office/officeart/2005/8/colors/accent1_2" csCatId="accent1"/>
      <dgm:spPr/>
    </dgm:pt>
    <dgm:pt modelId="{21CB44D1-56D0-4B0C-9C24-D844D8EBF1DD}">
      <dgm:prSet phldrT="[Texto]" phldr="1"/>
      <dgm:spPr/>
      <dgm:t>
        <a:bodyPr/>
        <a:lstStyle/>
        <a:p>
          <a:endParaRPr lang="es-MX" dirty="0"/>
        </a:p>
      </dgm:t>
    </dgm:pt>
    <dgm:pt modelId="{CCD605A5-F44D-49D6-A864-17C0648B9A9E}" type="parTrans" cxnId="{2BBC9271-68D8-42BE-8AD3-13BC9D87CE19}">
      <dgm:prSet/>
      <dgm:spPr/>
      <dgm:t>
        <a:bodyPr/>
        <a:lstStyle/>
        <a:p>
          <a:endParaRPr lang="es-MX"/>
        </a:p>
      </dgm:t>
    </dgm:pt>
    <dgm:pt modelId="{51242EC4-3F45-49A9-A0F8-8397F6611E3F}" type="sibTrans" cxnId="{2BBC9271-68D8-42BE-8AD3-13BC9D87CE19}">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2000" r="-12000"/>
          </a:stretch>
        </a:blipFill>
      </dgm:spPr>
      <dgm:t>
        <a:bodyPr/>
        <a:lstStyle/>
        <a:p>
          <a:endParaRPr lang="es-MX"/>
        </a:p>
      </dgm:t>
    </dgm:pt>
    <dgm:pt modelId="{14A205DE-1DDB-4226-B25D-2C5B914BB5E9}" type="pres">
      <dgm:prSet presAssocID="{CFE7A918-5882-44F0-8766-2E944D6CEDA0}" presName="Name0" presStyleCnt="0">
        <dgm:presLayoutVars>
          <dgm:chMax val="7"/>
          <dgm:chPref val="7"/>
          <dgm:dir/>
        </dgm:presLayoutVars>
      </dgm:prSet>
      <dgm:spPr/>
    </dgm:pt>
    <dgm:pt modelId="{6134BCE6-722E-47EC-8B9C-48464EBA73C7}" type="pres">
      <dgm:prSet presAssocID="{CFE7A918-5882-44F0-8766-2E944D6CEDA0}" presName="Name1" presStyleCnt="0"/>
      <dgm:spPr/>
    </dgm:pt>
    <dgm:pt modelId="{5A507EE0-C008-441F-937E-5D5DD984EBBE}" type="pres">
      <dgm:prSet presAssocID="{51242EC4-3F45-49A9-A0F8-8397F6611E3F}" presName="picture_1" presStyleCnt="0"/>
      <dgm:spPr/>
    </dgm:pt>
    <dgm:pt modelId="{76011AD9-82C5-447F-A86E-F32302CC7FD2}" type="pres">
      <dgm:prSet presAssocID="{51242EC4-3F45-49A9-A0F8-8397F6611E3F}" presName="pictureRepeatNode" presStyleLbl="alignImgPlace1" presStyleIdx="0" presStyleCnt="1"/>
      <dgm:spPr/>
      <dgm:t>
        <a:bodyPr/>
        <a:lstStyle/>
        <a:p>
          <a:endParaRPr lang="es-MX"/>
        </a:p>
      </dgm:t>
    </dgm:pt>
    <dgm:pt modelId="{37F37E44-ACB6-4FBE-ACB8-12415193567B}" type="pres">
      <dgm:prSet presAssocID="{21CB44D1-56D0-4B0C-9C24-D844D8EBF1DD}" presName="text_1" presStyleLbl="node1" presStyleIdx="0" presStyleCnt="0">
        <dgm:presLayoutVars>
          <dgm:bulletEnabled val="1"/>
        </dgm:presLayoutVars>
      </dgm:prSet>
      <dgm:spPr/>
      <dgm:t>
        <a:bodyPr/>
        <a:lstStyle/>
        <a:p>
          <a:endParaRPr lang="es-MX"/>
        </a:p>
      </dgm:t>
    </dgm:pt>
  </dgm:ptLst>
  <dgm:cxnLst>
    <dgm:cxn modelId="{2BBC9271-68D8-42BE-8AD3-13BC9D87CE19}" srcId="{CFE7A918-5882-44F0-8766-2E944D6CEDA0}" destId="{21CB44D1-56D0-4B0C-9C24-D844D8EBF1DD}" srcOrd="0" destOrd="0" parTransId="{CCD605A5-F44D-49D6-A864-17C0648B9A9E}" sibTransId="{51242EC4-3F45-49A9-A0F8-8397F6611E3F}"/>
    <dgm:cxn modelId="{CD0305C8-FAC7-4A1E-81FA-8DEC45F5FE5F}" type="presOf" srcId="{51242EC4-3F45-49A9-A0F8-8397F6611E3F}" destId="{76011AD9-82C5-447F-A86E-F32302CC7FD2}" srcOrd="0" destOrd="0" presId="urn:microsoft.com/office/officeart/2008/layout/CircularPictureCallout"/>
    <dgm:cxn modelId="{F43F9170-8A01-4DBB-8A67-FDAAC2A76AEA}" type="presOf" srcId="{21CB44D1-56D0-4B0C-9C24-D844D8EBF1DD}" destId="{37F37E44-ACB6-4FBE-ACB8-12415193567B}" srcOrd="0" destOrd="0" presId="urn:microsoft.com/office/officeart/2008/layout/CircularPictureCallout"/>
    <dgm:cxn modelId="{BA7C38A6-59E0-4B79-806D-6D9B058125DD}" type="presOf" srcId="{CFE7A918-5882-44F0-8766-2E944D6CEDA0}" destId="{14A205DE-1DDB-4226-B25D-2C5B914BB5E9}" srcOrd="0" destOrd="0" presId="urn:microsoft.com/office/officeart/2008/layout/CircularPictureCallout"/>
    <dgm:cxn modelId="{9A60C3A9-7A81-476A-A7DE-3F429501456C}" type="presParOf" srcId="{14A205DE-1DDB-4226-B25D-2C5B914BB5E9}" destId="{6134BCE6-722E-47EC-8B9C-48464EBA73C7}" srcOrd="0" destOrd="0" presId="urn:microsoft.com/office/officeart/2008/layout/CircularPictureCallout"/>
    <dgm:cxn modelId="{CFD8E5FF-53A3-4753-8D8B-8236D2A6D2D9}" type="presParOf" srcId="{6134BCE6-722E-47EC-8B9C-48464EBA73C7}" destId="{5A507EE0-C008-441F-937E-5D5DD984EBBE}" srcOrd="0" destOrd="0" presId="urn:microsoft.com/office/officeart/2008/layout/CircularPictureCallout"/>
    <dgm:cxn modelId="{D1693709-64E8-47CB-9F33-373B1048F8FF}" type="presParOf" srcId="{5A507EE0-C008-441F-937E-5D5DD984EBBE}" destId="{76011AD9-82C5-447F-A86E-F32302CC7FD2}" srcOrd="0" destOrd="0" presId="urn:microsoft.com/office/officeart/2008/layout/CircularPictureCallout"/>
    <dgm:cxn modelId="{F6C68D35-E55A-4D78-922B-CBFE58E97A05}" type="presParOf" srcId="{6134BCE6-722E-47EC-8B9C-48464EBA73C7}" destId="{37F37E44-ACB6-4FBE-ACB8-12415193567B}" srcOrd="1" destOrd="0" presId="urn:microsoft.com/office/officeart/2008/layout/CircularPictureCallou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B674B92-DF16-450F-AC67-46031858D3CA}" type="doc">
      <dgm:prSet loTypeId="urn:microsoft.com/office/officeart/2005/8/layout/venn1" loCatId="relationship" qsTypeId="urn:microsoft.com/office/officeart/2005/8/quickstyle/simple1" qsCatId="simple" csTypeId="urn:microsoft.com/office/officeart/2005/8/colors/colorful2" csCatId="colorful" phldr="1"/>
      <dgm:spPr/>
    </dgm:pt>
    <dgm:pt modelId="{EC97C14F-21DF-4337-9195-C68097D2C609}">
      <dgm:prSet phldrT="[Texto]" custT="1"/>
      <dgm:spPr/>
      <dgm:t>
        <a:bodyPr/>
        <a:lstStyle/>
        <a:p>
          <a:pPr algn="ctr"/>
          <a:r>
            <a:rPr lang="es-US" sz="2400" dirty="0"/>
            <a:t>La especialización y diversificación productiva</a:t>
          </a:r>
          <a:endParaRPr lang="es-MX" sz="2400" dirty="0"/>
        </a:p>
      </dgm:t>
    </dgm:pt>
    <dgm:pt modelId="{1D3B6BC8-440F-4C06-8546-BE6BF545D09D}" type="parTrans" cxnId="{D1EE2381-CE33-46A8-B54B-0747016068B6}">
      <dgm:prSet/>
      <dgm:spPr/>
      <dgm:t>
        <a:bodyPr/>
        <a:lstStyle/>
        <a:p>
          <a:endParaRPr lang="es-MX"/>
        </a:p>
      </dgm:t>
    </dgm:pt>
    <dgm:pt modelId="{CBA62640-A8D5-4BDA-BF2E-B451984F7FF6}" type="sibTrans" cxnId="{D1EE2381-CE33-46A8-B54B-0747016068B6}">
      <dgm:prSet/>
      <dgm:spPr/>
      <dgm:t>
        <a:bodyPr/>
        <a:lstStyle/>
        <a:p>
          <a:endParaRPr lang="es-MX"/>
        </a:p>
      </dgm:t>
    </dgm:pt>
    <dgm:pt modelId="{5B28EE4E-7156-41B5-BFCC-C754B3A558C6}">
      <dgm:prSet phldrT="[Texto]" custT="1"/>
      <dgm:spPr/>
      <dgm:t>
        <a:bodyPr/>
        <a:lstStyle/>
        <a:p>
          <a:r>
            <a:rPr lang="es-US" sz="2400" dirty="0"/>
            <a:t>Servicios e infraestructura especializados</a:t>
          </a:r>
          <a:endParaRPr lang="es-MX" sz="2400" dirty="0"/>
        </a:p>
      </dgm:t>
    </dgm:pt>
    <dgm:pt modelId="{7C10891C-B515-48E9-B7B1-48646062950E}" type="parTrans" cxnId="{4C5C85C8-83E0-4520-9B89-4814718217CD}">
      <dgm:prSet/>
      <dgm:spPr/>
      <dgm:t>
        <a:bodyPr/>
        <a:lstStyle/>
        <a:p>
          <a:endParaRPr lang="es-MX"/>
        </a:p>
      </dgm:t>
    </dgm:pt>
    <dgm:pt modelId="{799582D2-948D-4976-A783-F3F6DF079E7B}" type="sibTrans" cxnId="{4C5C85C8-83E0-4520-9B89-4814718217CD}">
      <dgm:prSet/>
      <dgm:spPr/>
      <dgm:t>
        <a:bodyPr/>
        <a:lstStyle/>
        <a:p>
          <a:endParaRPr lang="es-MX"/>
        </a:p>
      </dgm:t>
    </dgm:pt>
    <dgm:pt modelId="{D10B4E67-9F9F-4DAD-82E0-50F3E6388C64}">
      <dgm:prSet/>
      <dgm:spPr/>
      <dgm:t>
        <a:bodyPr/>
        <a:lstStyle/>
        <a:p>
          <a:pPr algn="ctr"/>
          <a:r>
            <a:rPr lang="es-US" dirty="0"/>
            <a:t>Correlación positiva entre el tamaño delas zonas metropolitanas y los ingresos que aportan</a:t>
          </a:r>
          <a:endParaRPr lang="es-MX" dirty="0"/>
        </a:p>
      </dgm:t>
    </dgm:pt>
    <dgm:pt modelId="{35DF012B-CA28-4928-A0C7-2E0ABEDF02FA}" type="parTrans" cxnId="{F01B535B-FDFE-45D7-8730-E69AFC2556C5}">
      <dgm:prSet/>
      <dgm:spPr/>
      <dgm:t>
        <a:bodyPr/>
        <a:lstStyle/>
        <a:p>
          <a:endParaRPr lang="es-MX"/>
        </a:p>
      </dgm:t>
    </dgm:pt>
    <dgm:pt modelId="{247D37AA-AFCB-444A-94A6-E8E0B0590592}" type="sibTrans" cxnId="{F01B535B-FDFE-45D7-8730-E69AFC2556C5}">
      <dgm:prSet/>
      <dgm:spPr/>
      <dgm:t>
        <a:bodyPr/>
        <a:lstStyle/>
        <a:p>
          <a:endParaRPr lang="es-MX"/>
        </a:p>
      </dgm:t>
    </dgm:pt>
    <dgm:pt modelId="{F8E9EBD8-7C45-4354-9E45-6D3328825C38}" type="pres">
      <dgm:prSet presAssocID="{CB674B92-DF16-450F-AC67-46031858D3CA}" presName="compositeShape" presStyleCnt="0">
        <dgm:presLayoutVars>
          <dgm:chMax val="7"/>
          <dgm:dir/>
          <dgm:resizeHandles val="exact"/>
        </dgm:presLayoutVars>
      </dgm:prSet>
      <dgm:spPr/>
    </dgm:pt>
    <dgm:pt modelId="{649B6D79-BE3F-4094-AFAD-BD03DB6D8169}" type="pres">
      <dgm:prSet presAssocID="{EC97C14F-21DF-4337-9195-C68097D2C609}" presName="circ1" presStyleLbl="vennNode1" presStyleIdx="0" presStyleCnt="3"/>
      <dgm:spPr/>
      <dgm:t>
        <a:bodyPr/>
        <a:lstStyle/>
        <a:p>
          <a:endParaRPr lang="es-MX"/>
        </a:p>
      </dgm:t>
    </dgm:pt>
    <dgm:pt modelId="{27B0E718-5D3C-49F2-84F2-4E46F48F6EA1}" type="pres">
      <dgm:prSet presAssocID="{EC97C14F-21DF-4337-9195-C68097D2C609}" presName="circ1Tx" presStyleLbl="revTx" presStyleIdx="0" presStyleCnt="0">
        <dgm:presLayoutVars>
          <dgm:chMax val="0"/>
          <dgm:chPref val="0"/>
          <dgm:bulletEnabled val="1"/>
        </dgm:presLayoutVars>
      </dgm:prSet>
      <dgm:spPr/>
      <dgm:t>
        <a:bodyPr/>
        <a:lstStyle/>
        <a:p>
          <a:endParaRPr lang="es-MX"/>
        </a:p>
      </dgm:t>
    </dgm:pt>
    <dgm:pt modelId="{0E7D8BE9-1C82-4C04-9DF8-66E09B36A129}" type="pres">
      <dgm:prSet presAssocID="{D10B4E67-9F9F-4DAD-82E0-50F3E6388C64}" presName="circ2" presStyleLbl="vennNode1" presStyleIdx="1" presStyleCnt="3"/>
      <dgm:spPr/>
      <dgm:t>
        <a:bodyPr/>
        <a:lstStyle/>
        <a:p>
          <a:endParaRPr lang="es-MX"/>
        </a:p>
      </dgm:t>
    </dgm:pt>
    <dgm:pt modelId="{CD286A37-7567-453F-8F9B-95CB93459219}" type="pres">
      <dgm:prSet presAssocID="{D10B4E67-9F9F-4DAD-82E0-50F3E6388C64}" presName="circ2Tx" presStyleLbl="revTx" presStyleIdx="0" presStyleCnt="0">
        <dgm:presLayoutVars>
          <dgm:chMax val="0"/>
          <dgm:chPref val="0"/>
          <dgm:bulletEnabled val="1"/>
        </dgm:presLayoutVars>
      </dgm:prSet>
      <dgm:spPr/>
      <dgm:t>
        <a:bodyPr/>
        <a:lstStyle/>
        <a:p>
          <a:endParaRPr lang="es-MX"/>
        </a:p>
      </dgm:t>
    </dgm:pt>
    <dgm:pt modelId="{D9935B51-33F3-4A8D-9EBA-5FD6D7DCCFAF}" type="pres">
      <dgm:prSet presAssocID="{5B28EE4E-7156-41B5-BFCC-C754B3A558C6}" presName="circ3" presStyleLbl="vennNode1" presStyleIdx="2" presStyleCnt="3"/>
      <dgm:spPr/>
      <dgm:t>
        <a:bodyPr/>
        <a:lstStyle/>
        <a:p>
          <a:endParaRPr lang="es-MX"/>
        </a:p>
      </dgm:t>
    </dgm:pt>
    <dgm:pt modelId="{B118CFBB-4B8A-43FD-9C4C-424F310BEE96}" type="pres">
      <dgm:prSet presAssocID="{5B28EE4E-7156-41B5-BFCC-C754B3A558C6}" presName="circ3Tx" presStyleLbl="revTx" presStyleIdx="0" presStyleCnt="0">
        <dgm:presLayoutVars>
          <dgm:chMax val="0"/>
          <dgm:chPref val="0"/>
          <dgm:bulletEnabled val="1"/>
        </dgm:presLayoutVars>
      </dgm:prSet>
      <dgm:spPr/>
      <dgm:t>
        <a:bodyPr/>
        <a:lstStyle/>
        <a:p>
          <a:endParaRPr lang="es-MX"/>
        </a:p>
      </dgm:t>
    </dgm:pt>
  </dgm:ptLst>
  <dgm:cxnLst>
    <dgm:cxn modelId="{5C06FA2D-7791-4052-AEA3-F7535330C6DB}" type="presOf" srcId="{D10B4E67-9F9F-4DAD-82E0-50F3E6388C64}" destId="{0E7D8BE9-1C82-4C04-9DF8-66E09B36A129}" srcOrd="0" destOrd="0" presId="urn:microsoft.com/office/officeart/2005/8/layout/venn1"/>
    <dgm:cxn modelId="{20C6D5AF-5722-4953-8B72-8FA0BFBF6072}" type="presOf" srcId="{EC97C14F-21DF-4337-9195-C68097D2C609}" destId="{649B6D79-BE3F-4094-AFAD-BD03DB6D8169}" srcOrd="0" destOrd="0" presId="urn:microsoft.com/office/officeart/2005/8/layout/venn1"/>
    <dgm:cxn modelId="{632BEFCA-BF94-4B8F-83F8-66B1FE544D3D}" type="presOf" srcId="{D10B4E67-9F9F-4DAD-82E0-50F3E6388C64}" destId="{CD286A37-7567-453F-8F9B-95CB93459219}" srcOrd="1" destOrd="0" presId="urn:microsoft.com/office/officeart/2005/8/layout/venn1"/>
    <dgm:cxn modelId="{310284BC-340E-4688-8EE0-99AADE5B9F11}" type="presOf" srcId="{EC97C14F-21DF-4337-9195-C68097D2C609}" destId="{27B0E718-5D3C-49F2-84F2-4E46F48F6EA1}" srcOrd="1" destOrd="0" presId="urn:microsoft.com/office/officeart/2005/8/layout/venn1"/>
    <dgm:cxn modelId="{DF7E0382-27C5-43C3-B35D-E03343C3A459}" type="presOf" srcId="{CB674B92-DF16-450F-AC67-46031858D3CA}" destId="{F8E9EBD8-7C45-4354-9E45-6D3328825C38}" srcOrd="0" destOrd="0" presId="urn:microsoft.com/office/officeart/2005/8/layout/venn1"/>
    <dgm:cxn modelId="{9EBF851B-4E0D-4222-A2D0-CDB9F8796534}" type="presOf" srcId="{5B28EE4E-7156-41B5-BFCC-C754B3A558C6}" destId="{B118CFBB-4B8A-43FD-9C4C-424F310BEE96}" srcOrd="1" destOrd="0" presId="urn:microsoft.com/office/officeart/2005/8/layout/venn1"/>
    <dgm:cxn modelId="{F01B535B-FDFE-45D7-8730-E69AFC2556C5}" srcId="{CB674B92-DF16-450F-AC67-46031858D3CA}" destId="{D10B4E67-9F9F-4DAD-82E0-50F3E6388C64}" srcOrd="1" destOrd="0" parTransId="{35DF012B-CA28-4928-A0C7-2E0ABEDF02FA}" sibTransId="{247D37AA-AFCB-444A-94A6-E8E0B0590592}"/>
    <dgm:cxn modelId="{4C5C85C8-83E0-4520-9B89-4814718217CD}" srcId="{CB674B92-DF16-450F-AC67-46031858D3CA}" destId="{5B28EE4E-7156-41B5-BFCC-C754B3A558C6}" srcOrd="2" destOrd="0" parTransId="{7C10891C-B515-48E9-B7B1-48646062950E}" sibTransId="{799582D2-948D-4976-A783-F3F6DF079E7B}"/>
    <dgm:cxn modelId="{D1EE2381-CE33-46A8-B54B-0747016068B6}" srcId="{CB674B92-DF16-450F-AC67-46031858D3CA}" destId="{EC97C14F-21DF-4337-9195-C68097D2C609}" srcOrd="0" destOrd="0" parTransId="{1D3B6BC8-440F-4C06-8546-BE6BF545D09D}" sibTransId="{CBA62640-A8D5-4BDA-BF2E-B451984F7FF6}"/>
    <dgm:cxn modelId="{391645D5-8D4C-4ACD-A692-B4A0894F1327}" type="presOf" srcId="{5B28EE4E-7156-41B5-BFCC-C754B3A558C6}" destId="{D9935B51-33F3-4A8D-9EBA-5FD6D7DCCFAF}" srcOrd="0" destOrd="0" presId="urn:microsoft.com/office/officeart/2005/8/layout/venn1"/>
    <dgm:cxn modelId="{4EA45705-761D-43AB-96EC-18334EA602A1}" type="presParOf" srcId="{F8E9EBD8-7C45-4354-9E45-6D3328825C38}" destId="{649B6D79-BE3F-4094-AFAD-BD03DB6D8169}" srcOrd="0" destOrd="0" presId="urn:microsoft.com/office/officeart/2005/8/layout/venn1"/>
    <dgm:cxn modelId="{81677E44-B76B-43DE-8E6D-9DC2AF0A31E7}" type="presParOf" srcId="{F8E9EBD8-7C45-4354-9E45-6D3328825C38}" destId="{27B0E718-5D3C-49F2-84F2-4E46F48F6EA1}" srcOrd="1" destOrd="0" presId="urn:microsoft.com/office/officeart/2005/8/layout/venn1"/>
    <dgm:cxn modelId="{BAB3F09C-D41F-45E3-97C4-C660645397BB}" type="presParOf" srcId="{F8E9EBD8-7C45-4354-9E45-6D3328825C38}" destId="{0E7D8BE9-1C82-4C04-9DF8-66E09B36A129}" srcOrd="2" destOrd="0" presId="urn:microsoft.com/office/officeart/2005/8/layout/venn1"/>
    <dgm:cxn modelId="{4CEA9FA0-1CDC-4733-B9DA-B9F6680651EE}" type="presParOf" srcId="{F8E9EBD8-7C45-4354-9E45-6D3328825C38}" destId="{CD286A37-7567-453F-8F9B-95CB93459219}" srcOrd="3" destOrd="0" presId="urn:microsoft.com/office/officeart/2005/8/layout/venn1"/>
    <dgm:cxn modelId="{9904411B-93F2-4215-9BF2-9E6B7C983A9E}" type="presParOf" srcId="{F8E9EBD8-7C45-4354-9E45-6D3328825C38}" destId="{D9935B51-33F3-4A8D-9EBA-5FD6D7DCCFAF}" srcOrd="4" destOrd="0" presId="urn:microsoft.com/office/officeart/2005/8/layout/venn1"/>
    <dgm:cxn modelId="{3BFC2228-FFEA-4697-BB02-B3D98570543B}" type="presParOf" srcId="{F8E9EBD8-7C45-4354-9E45-6D3328825C38}" destId="{B118CFBB-4B8A-43FD-9C4C-424F310BEE96}"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E5196B2-088A-4D86-BB27-9E12FFA71E03}" type="doc">
      <dgm:prSet loTypeId="urn:microsoft.com/office/officeart/2005/8/layout/pyramid1" loCatId="pyramid" qsTypeId="urn:microsoft.com/office/officeart/2005/8/quickstyle/simple1" qsCatId="simple" csTypeId="urn:microsoft.com/office/officeart/2005/8/colors/colorful1" csCatId="colorful" phldr="1"/>
      <dgm:spPr/>
    </dgm:pt>
    <dgm:pt modelId="{5B60070F-B6F6-4B30-BB30-12B8C1B272FB}">
      <dgm:prSet phldrT="[Texto]" custT="1"/>
      <dgm:spPr/>
      <dgm:t>
        <a:bodyPr/>
        <a:lstStyle/>
        <a:p>
          <a:r>
            <a:rPr lang="es-MX" sz="3200" dirty="0"/>
            <a:t>Concentración del desempleo</a:t>
          </a:r>
        </a:p>
      </dgm:t>
    </dgm:pt>
    <dgm:pt modelId="{A53A1A60-501B-403D-8E00-CB1C57705AFD}" type="parTrans" cxnId="{BA4DD547-DD56-4EE5-8655-404F72D4847B}">
      <dgm:prSet/>
      <dgm:spPr/>
      <dgm:t>
        <a:bodyPr/>
        <a:lstStyle/>
        <a:p>
          <a:endParaRPr lang="es-MX"/>
        </a:p>
      </dgm:t>
    </dgm:pt>
    <dgm:pt modelId="{0982AF2B-CC16-4413-824E-D3F0003A7AE9}" type="sibTrans" cxnId="{BA4DD547-DD56-4EE5-8655-404F72D4847B}">
      <dgm:prSet/>
      <dgm:spPr/>
      <dgm:t>
        <a:bodyPr/>
        <a:lstStyle/>
        <a:p>
          <a:endParaRPr lang="es-MX"/>
        </a:p>
      </dgm:t>
    </dgm:pt>
    <dgm:pt modelId="{C6E6A6C7-0602-4104-97AB-A61C394C2EF5}">
      <dgm:prSet phldrT="[Texto]" custT="1"/>
      <dgm:spPr/>
      <dgm:t>
        <a:bodyPr/>
        <a:lstStyle/>
        <a:p>
          <a:r>
            <a:rPr lang="es-MX" sz="5400" dirty="0"/>
            <a:t>Exclusión y pobreza</a:t>
          </a:r>
        </a:p>
      </dgm:t>
    </dgm:pt>
    <dgm:pt modelId="{6AC52B81-E693-4004-9F3E-F4E104FDBA7B}" type="parTrans" cxnId="{BFB72CC3-D2DE-4BD4-9F3A-B4C6F84C45A4}">
      <dgm:prSet/>
      <dgm:spPr/>
      <dgm:t>
        <a:bodyPr/>
        <a:lstStyle/>
        <a:p>
          <a:endParaRPr lang="es-MX"/>
        </a:p>
      </dgm:t>
    </dgm:pt>
    <dgm:pt modelId="{6321C9DC-363E-4A25-979E-E276FD8ABDE4}" type="sibTrans" cxnId="{BFB72CC3-D2DE-4BD4-9F3A-B4C6F84C45A4}">
      <dgm:prSet/>
      <dgm:spPr/>
      <dgm:t>
        <a:bodyPr/>
        <a:lstStyle/>
        <a:p>
          <a:endParaRPr lang="es-MX"/>
        </a:p>
      </dgm:t>
    </dgm:pt>
    <dgm:pt modelId="{C1D57FF2-2D76-47DA-86DA-B14FB6492881}">
      <dgm:prSet phldrT="[Texto]" custT="1"/>
      <dgm:spPr/>
      <dgm:t>
        <a:bodyPr/>
        <a:lstStyle/>
        <a:p>
          <a:r>
            <a:rPr lang="es-MX" sz="5400" dirty="0"/>
            <a:t>Contaminación ambiental</a:t>
          </a:r>
        </a:p>
      </dgm:t>
    </dgm:pt>
    <dgm:pt modelId="{BBB577AD-DE40-4A8D-BE99-F60EB481A5E2}" type="parTrans" cxnId="{ED1EDCB3-1A98-46B0-B341-6BFCE797877E}">
      <dgm:prSet/>
      <dgm:spPr/>
      <dgm:t>
        <a:bodyPr/>
        <a:lstStyle/>
        <a:p>
          <a:endParaRPr lang="es-MX"/>
        </a:p>
      </dgm:t>
    </dgm:pt>
    <dgm:pt modelId="{D258D7FC-DB2E-459F-AB81-33D579C3279F}" type="sibTrans" cxnId="{ED1EDCB3-1A98-46B0-B341-6BFCE797877E}">
      <dgm:prSet/>
      <dgm:spPr/>
      <dgm:t>
        <a:bodyPr/>
        <a:lstStyle/>
        <a:p>
          <a:endParaRPr lang="es-MX"/>
        </a:p>
      </dgm:t>
    </dgm:pt>
    <dgm:pt modelId="{D0CDC8FC-B6C4-44C1-99E8-ED90344A1559}" type="pres">
      <dgm:prSet presAssocID="{8E5196B2-088A-4D86-BB27-9E12FFA71E03}" presName="Name0" presStyleCnt="0">
        <dgm:presLayoutVars>
          <dgm:dir/>
          <dgm:animLvl val="lvl"/>
          <dgm:resizeHandles val="exact"/>
        </dgm:presLayoutVars>
      </dgm:prSet>
      <dgm:spPr/>
    </dgm:pt>
    <dgm:pt modelId="{1E603BD1-F520-49B1-AFCA-35847C24830F}" type="pres">
      <dgm:prSet presAssocID="{5B60070F-B6F6-4B30-BB30-12B8C1B272FB}" presName="Name8" presStyleCnt="0"/>
      <dgm:spPr/>
    </dgm:pt>
    <dgm:pt modelId="{2FF79F77-52EB-4166-9488-A8A5323AB087}" type="pres">
      <dgm:prSet presAssocID="{5B60070F-B6F6-4B30-BB30-12B8C1B272FB}" presName="level" presStyleLbl="node1" presStyleIdx="0" presStyleCnt="3">
        <dgm:presLayoutVars>
          <dgm:chMax val="1"/>
          <dgm:bulletEnabled val="1"/>
        </dgm:presLayoutVars>
      </dgm:prSet>
      <dgm:spPr/>
      <dgm:t>
        <a:bodyPr/>
        <a:lstStyle/>
        <a:p>
          <a:endParaRPr lang="es-MX"/>
        </a:p>
      </dgm:t>
    </dgm:pt>
    <dgm:pt modelId="{02AA78E5-ED05-4817-A125-0C13C2B2175A}" type="pres">
      <dgm:prSet presAssocID="{5B60070F-B6F6-4B30-BB30-12B8C1B272FB}" presName="levelTx" presStyleLbl="revTx" presStyleIdx="0" presStyleCnt="0">
        <dgm:presLayoutVars>
          <dgm:chMax val="1"/>
          <dgm:bulletEnabled val="1"/>
        </dgm:presLayoutVars>
      </dgm:prSet>
      <dgm:spPr/>
      <dgm:t>
        <a:bodyPr/>
        <a:lstStyle/>
        <a:p>
          <a:endParaRPr lang="es-MX"/>
        </a:p>
      </dgm:t>
    </dgm:pt>
    <dgm:pt modelId="{DBAA064E-49F3-4A6C-841D-E236B0D1CB7A}" type="pres">
      <dgm:prSet presAssocID="{C6E6A6C7-0602-4104-97AB-A61C394C2EF5}" presName="Name8" presStyleCnt="0"/>
      <dgm:spPr/>
    </dgm:pt>
    <dgm:pt modelId="{756ADC10-91EB-45BE-890A-B6E773F395D0}" type="pres">
      <dgm:prSet presAssocID="{C6E6A6C7-0602-4104-97AB-A61C394C2EF5}" presName="level" presStyleLbl="node1" presStyleIdx="1" presStyleCnt="3">
        <dgm:presLayoutVars>
          <dgm:chMax val="1"/>
          <dgm:bulletEnabled val="1"/>
        </dgm:presLayoutVars>
      </dgm:prSet>
      <dgm:spPr/>
      <dgm:t>
        <a:bodyPr/>
        <a:lstStyle/>
        <a:p>
          <a:endParaRPr lang="es-MX"/>
        </a:p>
      </dgm:t>
    </dgm:pt>
    <dgm:pt modelId="{8B27DD31-F254-4010-AE0B-D55AC2A6CC03}" type="pres">
      <dgm:prSet presAssocID="{C6E6A6C7-0602-4104-97AB-A61C394C2EF5}" presName="levelTx" presStyleLbl="revTx" presStyleIdx="0" presStyleCnt="0">
        <dgm:presLayoutVars>
          <dgm:chMax val="1"/>
          <dgm:bulletEnabled val="1"/>
        </dgm:presLayoutVars>
      </dgm:prSet>
      <dgm:spPr/>
      <dgm:t>
        <a:bodyPr/>
        <a:lstStyle/>
        <a:p>
          <a:endParaRPr lang="es-MX"/>
        </a:p>
      </dgm:t>
    </dgm:pt>
    <dgm:pt modelId="{463AE7D4-C5A1-400E-8FC3-0D799818D68D}" type="pres">
      <dgm:prSet presAssocID="{C1D57FF2-2D76-47DA-86DA-B14FB6492881}" presName="Name8" presStyleCnt="0"/>
      <dgm:spPr/>
    </dgm:pt>
    <dgm:pt modelId="{237ED236-29B0-4EF4-B310-C104D1AA862E}" type="pres">
      <dgm:prSet presAssocID="{C1D57FF2-2D76-47DA-86DA-B14FB6492881}" presName="level" presStyleLbl="node1" presStyleIdx="2" presStyleCnt="3">
        <dgm:presLayoutVars>
          <dgm:chMax val="1"/>
          <dgm:bulletEnabled val="1"/>
        </dgm:presLayoutVars>
      </dgm:prSet>
      <dgm:spPr/>
      <dgm:t>
        <a:bodyPr/>
        <a:lstStyle/>
        <a:p>
          <a:endParaRPr lang="es-MX"/>
        </a:p>
      </dgm:t>
    </dgm:pt>
    <dgm:pt modelId="{FC8C3D93-0D7D-466A-A137-770731305FEA}" type="pres">
      <dgm:prSet presAssocID="{C1D57FF2-2D76-47DA-86DA-B14FB6492881}" presName="levelTx" presStyleLbl="revTx" presStyleIdx="0" presStyleCnt="0">
        <dgm:presLayoutVars>
          <dgm:chMax val="1"/>
          <dgm:bulletEnabled val="1"/>
        </dgm:presLayoutVars>
      </dgm:prSet>
      <dgm:spPr/>
      <dgm:t>
        <a:bodyPr/>
        <a:lstStyle/>
        <a:p>
          <a:endParaRPr lang="es-MX"/>
        </a:p>
      </dgm:t>
    </dgm:pt>
  </dgm:ptLst>
  <dgm:cxnLst>
    <dgm:cxn modelId="{C35A2EB0-8C18-4F9D-87F1-1448A32E537C}" type="presOf" srcId="{5B60070F-B6F6-4B30-BB30-12B8C1B272FB}" destId="{02AA78E5-ED05-4817-A125-0C13C2B2175A}" srcOrd="1" destOrd="0" presId="urn:microsoft.com/office/officeart/2005/8/layout/pyramid1"/>
    <dgm:cxn modelId="{0C85D3CC-7B39-4B73-ADD3-0EEF80DFAF9D}" type="presOf" srcId="{C1D57FF2-2D76-47DA-86DA-B14FB6492881}" destId="{FC8C3D93-0D7D-466A-A137-770731305FEA}" srcOrd="1" destOrd="0" presId="urn:microsoft.com/office/officeart/2005/8/layout/pyramid1"/>
    <dgm:cxn modelId="{BA4DD547-DD56-4EE5-8655-404F72D4847B}" srcId="{8E5196B2-088A-4D86-BB27-9E12FFA71E03}" destId="{5B60070F-B6F6-4B30-BB30-12B8C1B272FB}" srcOrd="0" destOrd="0" parTransId="{A53A1A60-501B-403D-8E00-CB1C57705AFD}" sibTransId="{0982AF2B-CC16-4413-824E-D3F0003A7AE9}"/>
    <dgm:cxn modelId="{ED1EDCB3-1A98-46B0-B341-6BFCE797877E}" srcId="{8E5196B2-088A-4D86-BB27-9E12FFA71E03}" destId="{C1D57FF2-2D76-47DA-86DA-B14FB6492881}" srcOrd="2" destOrd="0" parTransId="{BBB577AD-DE40-4A8D-BE99-F60EB481A5E2}" sibTransId="{D258D7FC-DB2E-459F-AB81-33D579C3279F}"/>
    <dgm:cxn modelId="{FE58ECCB-5A51-41E1-A851-6CC80C24D85C}" type="presOf" srcId="{C6E6A6C7-0602-4104-97AB-A61C394C2EF5}" destId="{756ADC10-91EB-45BE-890A-B6E773F395D0}" srcOrd="0" destOrd="0" presId="urn:microsoft.com/office/officeart/2005/8/layout/pyramid1"/>
    <dgm:cxn modelId="{9B0D2431-7028-4208-89A1-1497820AB1FF}" type="presOf" srcId="{5B60070F-B6F6-4B30-BB30-12B8C1B272FB}" destId="{2FF79F77-52EB-4166-9488-A8A5323AB087}" srcOrd="0" destOrd="0" presId="urn:microsoft.com/office/officeart/2005/8/layout/pyramid1"/>
    <dgm:cxn modelId="{2CFF3D33-7B6F-45CA-A5D9-C249FB23AF7A}" type="presOf" srcId="{C6E6A6C7-0602-4104-97AB-A61C394C2EF5}" destId="{8B27DD31-F254-4010-AE0B-D55AC2A6CC03}" srcOrd="1" destOrd="0" presId="urn:microsoft.com/office/officeart/2005/8/layout/pyramid1"/>
    <dgm:cxn modelId="{D717E466-B62B-49B3-BF92-E29D410B22DB}" type="presOf" srcId="{8E5196B2-088A-4D86-BB27-9E12FFA71E03}" destId="{D0CDC8FC-B6C4-44C1-99E8-ED90344A1559}" srcOrd="0" destOrd="0" presId="urn:microsoft.com/office/officeart/2005/8/layout/pyramid1"/>
    <dgm:cxn modelId="{BE34C4F1-4D59-457E-B6FB-1A85EAC40AEF}" type="presOf" srcId="{C1D57FF2-2D76-47DA-86DA-B14FB6492881}" destId="{237ED236-29B0-4EF4-B310-C104D1AA862E}" srcOrd="0" destOrd="0" presId="urn:microsoft.com/office/officeart/2005/8/layout/pyramid1"/>
    <dgm:cxn modelId="{BFB72CC3-D2DE-4BD4-9F3A-B4C6F84C45A4}" srcId="{8E5196B2-088A-4D86-BB27-9E12FFA71E03}" destId="{C6E6A6C7-0602-4104-97AB-A61C394C2EF5}" srcOrd="1" destOrd="0" parTransId="{6AC52B81-E693-4004-9F3E-F4E104FDBA7B}" sibTransId="{6321C9DC-363E-4A25-979E-E276FD8ABDE4}"/>
    <dgm:cxn modelId="{35E81604-6F3E-473F-9E85-9485EE0E3BC4}" type="presParOf" srcId="{D0CDC8FC-B6C4-44C1-99E8-ED90344A1559}" destId="{1E603BD1-F520-49B1-AFCA-35847C24830F}" srcOrd="0" destOrd="0" presId="urn:microsoft.com/office/officeart/2005/8/layout/pyramid1"/>
    <dgm:cxn modelId="{849F8548-B00F-40D2-8FE6-F91E6907D1AE}" type="presParOf" srcId="{1E603BD1-F520-49B1-AFCA-35847C24830F}" destId="{2FF79F77-52EB-4166-9488-A8A5323AB087}" srcOrd="0" destOrd="0" presId="urn:microsoft.com/office/officeart/2005/8/layout/pyramid1"/>
    <dgm:cxn modelId="{90B0FE39-54D4-4800-A3CB-FC13344048B2}" type="presParOf" srcId="{1E603BD1-F520-49B1-AFCA-35847C24830F}" destId="{02AA78E5-ED05-4817-A125-0C13C2B2175A}" srcOrd="1" destOrd="0" presId="urn:microsoft.com/office/officeart/2005/8/layout/pyramid1"/>
    <dgm:cxn modelId="{800B53A3-5144-47F6-962C-FF21C687CF6A}" type="presParOf" srcId="{D0CDC8FC-B6C4-44C1-99E8-ED90344A1559}" destId="{DBAA064E-49F3-4A6C-841D-E236B0D1CB7A}" srcOrd="1" destOrd="0" presId="urn:microsoft.com/office/officeart/2005/8/layout/pyramid1"/>
    <dgm:cxn modelId="{52EE130A-7046-4C55-9BDF-7774D076663D}" type="presParOf" srcId="{DBAA064E-49F3-4A6C-841D-E236B0D1CB7A}" destId="{756ADC10-91EB-45BE-890A-B6E773F395D0}" srcOrd="0" destOrd="0" presId="urn:microsoft.com/office/officeart/2005/8/layout/pyramid1"/>
    <dgm:cxn modelId="{4ADA6EAB-B5A7-4D2D-9557-EFF0DC163156}" type="presParOf" srcId="{DBAA064E-49F3-4A6C-841D-E236B0D1CB7A}" destId="{8B27DD31-F254-4010-AE0B-D55AC2A6CC03}" srcOrd="1" destOrd="0" presId="urn:microsoft.com/office/officeart/2005/8/layout/pyramid1"/>
    <dgm:cxn modelId="{27979592-C294-43EE-8FB5-103AC6E615C2}" type="presParOf" srcId="{D0CDC8FC-B6C4-44C1-99E8-ED90344A1559}" destId="{463AE7D4-C5A1-400E-8FC3-0D799818D68D}" srcOrd="2" destOrd="0" presId="urn:microsoft.com/office/officeart/2005/8/layout/pyramid1"/>
    <dgm:cxn modelId="{193E58E6-6F13-481C-B7A6-F02F1C52EFE2}" type="presParOf" srcId="{463AE7D4-C5A1-400E-8FC3-0D799818D68D}" destId="{237ED236-29B0-4EF4-B310-C104D1AA862E}" srcOrd="0" destOrd="0" presId="urn:microsoft.com/office/officeart/2005/8/layout/pyramid1"/>
    <dgm:cxn modelId="{19C7EE4B-E743-41E8-96C0-A696B0382259}" type="presParOf" srcId="{463AE7D4-C5A1-400E-8FC3-0D799818D68D}" destId="{FC8C3D93-0D7D-466A-A137-770731305FEA}" srcOrd="1" destOrd="0" presId="urn:microsoft.com/office/officeart/2005/8/layout/pyramid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C32B05-62EA-407A-B21C-2310C7945705}" type="doc">
      <dgm:prSet loTypeId="urn:diagrams.loki3.com/TabbedArc+Icon" loCatId="officeonline" qsTypeId="urn:microsoft.com/office/officeart/2005/8/quickstyle/simple5" qsCatId="simple" csTypeId="urn:microsoft.com/office/officeart/2005/8/colors/colorful1" csCatId="colorful" phldr="1"/>
      <dgm:spPr/>
      <dgm:t>
        <a:bodyPr/>
        <a:lstStyle/>
        <a:p>
          <a:endParaRPr lang="en-US"/>
        </a:p>
      </dgm:t>
    </dgm:pt>
    <dgm:pt modelId="{8EA7219F-BDB2-48EB-9EEB-3133522D132E}">
      <dgm:prSet phldrT="[Text]"/>
      <dgm:spPr/>
      <dgm:t>
        <a:bodyPr/>
        <a:lstStyle/>
        <a:p>
          <a:r>
            <a:rPr lang="en-US" dirty="0" err="1">
              <a:solidFill>
                <a:schemeClr val="tx1"/>
              </a:solidFill>
            </a:rPr>
            <a:t>Municipios</a:t>
          </a:r>
          <a:endParaRPr lang="en-US" dirty="0">
            <a:solidFill>
              <a:schemeClr val="tx1"/>
            </a:solidFill>
          </a:endParaRPr>
        </a:p>
        <a:p>
          <a:r>
            <a:rPr lang="en-US" dirty="0" err="1">
              <a:solidFill>
                <a:schemeClr val="tx1"/>
              </a:solidFill>
            </a:rPr>
            <a:t>centrales</a:t>
          </a:r>
          <a:endParaRPr lang="en-US" dirty="0">
            <a:solidFill>
              <a:schemeClr val="tx1"/>
            </a:solidFill>
          </a:endParaRPr>
        </a:p>
      </dgm:t>
    </dgm:pt>
    <dgm:pt modelId="{3EE8403A-CB7C-4815-85BD-AEBCAEB71B37}" type="parTrans" cxnId="{58AD7EEF-D408-406B-87EE-4691D4C30668}">
      <dgm:prSet/>
      <dgm:spPr/>
      <dgm:t>
        <a:bodyPr/>
        <a:lstStyle/>
        <a:p>
          <a:endParaRPr lang="en-US"/>
        </a:p>
      </dgm:t>
    </dgm:pt>
    <dgm:pt modelId="{C94B7947-85DC-4B21-BB99-DF8438356F98}" type="sibTrans" cxnId="{58AD7EEF-D408-406B-87EE-4691D4C30668}">
      <dgm:prSet/>
      <dgm:spPr/>
      <dgm:t>
        <a:bodyPr/>
        <a:lstStyle/>
        <a:p>
          <a:endParaRPr lang="en-US"/>
        </a:p>
      </dgm:t>
    </dgm:pt>
    <dgm:pt modelId="{F3FA86F7-575E-4FDD-B637-1D7276F725A4}">
      <dgm:prSet phldrT="[Text]"/>
      <dgm:spPr/>
      <dgm:t>
        <a:bodyPr/>
        <a:lstStyle/>
        <a:p>
          <a:r>
            <a:rPr lang="es-MX" dirty="0">
              <a:solidFill>
                <a:schemeClr val="tx1"/>
              </a:solidFill>
            </a:rPr>
            <a:t>Municipios exteriores definidos con base en criterios estadísticos y geográficos</a:t>
          </a:r>
          <a:endParaRPr lang="en-US" dirty="0">
            <a:solidFill>
              <a:schemeClr val="tx1"/>
            </a:solidFill>
          </a:endParaRPr>
        </a:p>
      </dgm:t>
    </dgm:pt>
    <dgm:pt modelId="{192CD16B-FA85-49AB-96EA-80094BA41ED5}" type="parTrans" cxnId="{B38DB338-3B1E-4324-A45E-8025E9D81450}">
      <dgm:prSet/>
      <dgm:spPr/>
      <dgm:t>
        <a:bodyPr/>
        <a:lstStyle/>
        <a:p>
          <a:endParaRPr lang="en-US"/>
        </a:p>
      </dgm:t>
    </dgm:pt>
    <dgm:pt modelId="{BEF45895-E33A-456A-85CE-5D5DFC2CF2C9}" type="sibTrans" cxnId="{B38DB338-3B1E-4324-A45E-8025E9D81450}">
      <dgm:prSet/>
      <dgm:spPr/>
      <dgm:t>
        <a:bodyPr/>
        <a:lstStyle/>
        <a:p>
          <a:endParaRPr lang="en-US"/>
        </a:p>
      </dgm:t>
    </dgm:pt>
    <dgm:pt modelId="{8D3744A8-1883-4930-8E0D-B57E26D003C6}">
      <dgm:prSet phldrT="[Text]"/>
      <dgm:spPr/>
      <dgm:t>
        <a:bodyPr/>
        <a:lstStyle/>
        <a:p>
          <a:r>
            <a:rPr lang="es-MX" dirty="0">
              <a:solidFill>
                <a:schemeClr val="tx1"/>
              </a:solidFill>
            </a:rPr>
            <a:t>Municipios exteriores definidos con base en criterios de planeación y política urbana. </a:t>
          </a:r>
          <a:endParaRPr lang="en-US" dirty="0">
            <a:solidFill>
              <a:schemeClr val="tx1"/>
            </a:solidFill>
          </a:endParaRPr>
        </a:p>
      </dgm:t>
    </dgm:pt>
    <dgm:pt modelId="{AC9EAF57-EBF1-4FB7-8ED0-6ECFF59ADE74}" type="parTrans" cxnId="{C8FCCD3C-805E-4A27-964D-25DE1206ADCA}">
      <dgm:prSet/>
      <dgm:spPr/>
      <dgm:t>
        <a:bodyPr/>
        <a:lstStyle/>
        <a:p>
          <a:endParaRPr lang="en-US"/>
        </a:p>
      </dgm:t>
    </dgm:pt>
    <dgm:pt modelId="{D40CF7D9-D0C3-4084-8D2D-359654C28D0F}" type="sibTrans" cxnId="{C8FCCD3C-805E-4A27-964D-25DE1206ADCA}">
      <dgm:prSet/>
      <dgm:spPr/>
      <dgm:t>
        <a:bodyPr/>
        <a:lstStyle/>
        <a:p>
          <a:endParaRPr lang="en-US"/>
        </a:p>
      </dgm:t>
    </dgm:pt>
    <dgm:pt modelId="{637B66CC-A29A-4168-B6C1-C796BF166632}" type="pres">
      <dgm:prSet presAssocID="{B9C32B05-62EA-407A-B21C-2310C7945705}" presName="Name0" presStyleCnt="0">
        <dgm:presLayoutVars>
          <dgm:dir/>
          <dgm:resizeHandles val="exact"/>
        </dgm:presLayoutVars>
      </dgm:prSet>
      <dgm:spPr/>
      <dgm:t>
        <a:bodyPr/>
        <a:lstStyle/>
        <a:p>
          <a:endParaRPr lang="es-MX"/>
        </a:p>
      </dgm:t>
    </dgm:pt>
    <dgm:pt modelId="{BF9165EC-8022-491D-A4D2-5EAA40ECD36E}" type="pres">
      <dgm:prSet presAssocID="{8EA7219F-BDB2-48EB-9EEB-3133522D132E}" presName="twoplus" presStyleLbl="node1" presStyleIdx="0" presStyleCnt="3">
        <dgm:presLayoutVars>
          <dgm:bulletEnabled val="1"/>
        </dgm:presLayoutVars>
      </dgm:prSet>
      <dgm:spPr/>
      <dgm:t>
        <a:bodyPr/>
        <a:lstStyle/>
        <a:p>
          <a:endParaRPr lang="es-MX"/>
        </a:p>
      </dgm:t>
    </dgm:pt>
    <dgm:pt modelId="{F2134DF1-7576-4215-830D-406346823582}" type="pres">
      <dgm:prSet presAssocID="{F3FA86F7-575E-4FDD-B637-1D7276F725A4}" presName="twoplus" presStyleLbl="node1" presStyleIdx="1" presStyleCnt="3">
        <dgm:presLayoutVars>
          <dgm:bulletEnabled val="1"/>
        </dgm:presLayoutVars>
      </dgm:prSet>
      <dgm:spPr/>
      <dgm:t>
        <a:bodyPr/>
        <a:lstStyle/>
        <a:p>
          <a:endParaRPr lang="es-MX"/>
        </a:p>
      </dgm:t>
    </dgm:pt>
    <dgm:pt modelId="{BE712746-488B-4A1E-80B5-5115F6AB5EB2}" type="pres">
      <dgm:prSet presAssocID="{8D3744A8-1883-4930-8E0D-B57E26D003C6}" presName="twoplus" presStyleLbl="node1" presStyleIdx="2" presStyleCnt="3">
        <dgm:presLayoutVars>
          <dgm:bulletEnabled val="1"/>
        </dgm:presLayoutVars>
      </dgm:prSet>
      <dgm:spPr/>
      <dgm:t>
        <a:bodyPr/>
        <a:lstStyle/>
        <a:p>
          <a:endParaRPr lang="es-MX"/>
        </a:p>
      </dgm:t>
    </dgm:pt>
  </dgm:ptLst>
  <dgm:cxnLst>
    <dgm:cxn modelId="{50342669-1B9B-4FBF-AD47-37D49378E8FA}" type="presOf" srcId="{8D3744A8-1883-4930-8E0D-B57E26D003C6}" destId="{BE712746-488B-4A1E-80B5-5115F6AB5EB2}" srcOrd="0" destOrd="0" presId="urn:diagrams.loki3.com/TabbedArc+Icon"/>
    <dgm:cxn modelId="{58AD7EEF-D408-406B-87EE-4691D4C30668}" srcId="{B9C32B05-62EA-407A-B21C-2310C7945705}" destId="{8EA7219F-BDB2-48EB-9EEB-3133522D132E}" srcOrd="0" destOrd="0" parTransId="{3EE8403A-CB7C-4815-85BD-AEBCAEB71B37}" sibTransId="{C94B7947-85DC-4B21-BB99-DF8438356F98}"/>
    <dgm:cxn modelId="{B38DB338-3B1E-4324-A45E-8025E9D81450}" srcId="{B9C32B05-62EA-407A-B21C-2310C7945705}" destId="{F3FA86F7-575E-4FDD-B637-1D7276F725A4}" srcOrd="1" destOrd="0" parTransId="{192CD16B-FA85-49AB-96EA-80094BA41ED5}" sibTransId="{BEF45895-E33A-456A-85CE-5D5DFC2CF2C9}"/>
    <dgm:cxn modelId="{C8FCCD3C-805E-4A27-964D-25DE1206ADCA}" srcId="{B9C32B05-62EA-407A-B21C-2310C7945705}" destId="{8D3744A8-1883-4930-8E0D-B57E26D003C6}" srcOrd="2" destOrd="0" parTransId="{AC9EAF57-EBF1-4FB7-8ED0-6ECFF59ADE74}" sibTransId="{D40CF7D9-D0C3-4084-8D2D-359654C28D0F}"/>
    <dgm:cxn modelId="{9DCB57CD-78CB-490A-ABA3-4D90BA73A53D}" type="presOf" srcId="{F3FA86F7-575E-4FDD-B637-1D7276F725A4}" destId="{F2134DF1-7576-4215-830D-406346823582}" srcOrd="0" destOrd="0" presId="urn:diagrams.loki3.com/TabbedArc+Icon"/>
    <dgm:cxn modelId="{5B3ECA52-226A-413A-9D91-A30238D26FF7}" type="presOf" srcId="{8EA7219F-BDB2-48EB-9EEB-3133522D132E}" destId="{BF9165EC-8022-491D-A4D2-5EAA40ECD36E}" srcOrd="0" destOrd="0" presId="urn:diagrams.loki3.com/TabbedArc+Icon"/>
    <dgm:cxn modelId="{27455569-ED2C-4765-B62A-49225434F099}" type="presOf" srcId="{B9C32B05-62EA-407A-B21C-2310C7945705}" destId="{637B66CC-A29A-4168-B6C1-C796BF166632}" srcOrd="0" destOrd="0" presId="urn:diagrams.loki3.com/TabbedArc+Icon"/>
    <dgm:cxn modelId="{E8BAE19A-626D-4AEC-A332-F48A93465807}" type="presParOf" srcId="{637B66CC-A29A-4168-B6C1-C796BF166632}" destId="{BF9165EC-8022-491D-A4D2-5EAA40ECD36E}" srcOrd="0" destOrd="0" presId="urn:diagrams.loki3.com/TabbedArc+Icon"/>
    <dgm:cxn modelId="{E2ABF269-A9FE-456B-AECE-24942CA7291B}" type="presParOf" srcId="{637B66CC-A29A-4168-B6C1-C796BF166632}" destId="{F2134DF1-7576-4215-830D-406346823582}" srcOrd="1" destOrd="0" presId="urn:diagrams.loki3.com/TabbedArc+Icon"/>
    <dgm:cxn modelId="{D4F95422-8AC9-493D-932C-BB70E686F2FC}" type="presParOf" srcId="{637B66CC-A29A-4168-B6C1-C796BF166632}" destId="{BE712746-488B-4A1E-80B5-5115F6AB5EB2}" srcOrd="2" destOrd="0" presId="urn:diagrams.loki3.com/TabbedArc+Icon"/>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diagrams.loki3.com/TabbedArc+Icon">
  <dgm:title val="Tabbed Arc"/>
  <dgm:desc val="Use to show a set of related items arcing over a common area.  Best with small amounts of text."/>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DBB158-2E39-4EF3-B1F0-E4E1E0B0401A}" type="datetimeFigureOut">
              <a:rPr lang="es-MX" smtClean="0"/>
              <a:t>05/10/2016</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FF647A-1EAB-4C4B-AB64-F5795B649BC1}" type="slidenum">
              <a:rPr lang="es-MX" smtClean="0"/>
              <a:t>‹Nº›</a:t>
            </a:fld>
            <a:endParaRPr lang="es-MX"/>
          </a:p>
        </p:txBody>
      </p:sp>
    </p:spTree>
    <p:extLst>
      <p:ext uri="{BB962C8B-B14F-4D97-AF65-F5344CB8AC3E}">
        <p14:creationId xmlns:p14="http://schemas.microsoft.com/office/powerpoint/2010/main" val="2487314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a:xfrm>
            <a:off x="685800" y="4343400"/>
            <a:ext cx="5486400" cy="660648"/>
          </a:xfrm>
        </p:spPr>
        <p:txBody>
          <a:bodyPr/>
          <a:lstStyle/>
          <a:p>
            <a:r>
              <a:rPr lang="es-MX" dirty="0"/>
              <a:t>Se presentan la información requerida que permite la correcta identificación  de la diapositivas de </a:t>
            </a:r>
            <a:r>
              <a:rPr lang="es-MX" dirty="0" smtClean="0"/>
              <a:t>la unidad cuatro Estructuras regionales y metropolitanas en México de la asignatura de «Desarrollo Regional».</a:t>
            </a:r>
            <a:endParaRPr lang="es-MX" dirty="0"/>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1</a:t>
            </a:fld>
            <a:endParaRPr lang="es-MX">
              <a:solidFill>
                <a:prstClr val="black"/>
              </a:solidFill>
            </a:endParaRPr>
          </a:p>
        </p:txBody>
      </p:sp>
    </p:spTree>
    <p:extLst>
      <p:ext uri="{BB962C8B-B14F-4D97-AF65-F5344CB8AC3E}">
        <p14:creationId xmlns:p14="http://schemas.microsoft.com/office/powerpoint/2010/main" val="1440197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El</a:t>
            </a:r>
            <a:r>
              <a:rPr lang="es-MX" baseline="0" dirty="0"/>
              <a:t> alumno conocerá algunas ventajas de la integración de las zonas metropolitanas como resultado de la diversificación social y productiva</a:t>
            </a:r>
            <a:r>
              <a:rPr lang="es-MX" baseline="0" dirty="0" smtClean="0"/>
              <a:t>. Se darán como explicación algunos ejemplos específicos.</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10</a:t>
            </a:fld>
            <a:endParaRPr lang="es-MX"/>
          </a:p>
        </p:txBody>
      </p:sp>
    </p:spTree>
    <p:extLst>
      <p:ext uri="{BB962C8B-B14F-4D97-AF65-F5344CB8AC3E}">
        <p14:creationId xmlns:p14="http://schemas.microsoft.com/office/powerpoint/2010/main" val="12769916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También se presentan las desventajas de las zonas metropolitanas</a:t>
            </a:r>
            <a:r>
              <a:rPr lang="es-MX" baseline="0" dirty="0"/>
              <a:t> debido a la no homogenización de capacidades productivas</a:t>
            </a:r>
            <a:r>
              <a:rPr lang="es-MX" baseline="0" dirty="0" smtClean="0"/>
              <a:t>. Se dan algunos ejemplos sobre los factores que son grandes desafíos para el crecimiento metropolitano.</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11</a:t>
            </a:fld>
            <a:endParaRPr lang="es-MX"/>
          </a:p>
        </p:txBody>
      </p:sp>
    </p:spTree>
    <p:extLst>
      <p:ext uri="{BB962C8B-B14F-4D97-AF65-F5344CB8AC3E}">
        <p14:creationId xmlns:p14="http://schemas.microsoft.com/office/powerpoint/2010/main" val="1938216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Se presentan las zonas metropolitanos por Región. El alumno  </a:t>
            </a:r>
            <a:r>
              <a:rPr lang="es-MX" sz="1200" b="0" i="0" u="none" strike="noStrike" kern="1200" baseline="0" dirty="0">
                <a:solidFill>
                  <a:schemeClr val="tx1"/>
                </a:solidFill>
                <a:latin typeface="+mn-lt"/>
                <a:ea typeface="+mn-ea"/>
                <a:cs typeface="+mn-cs"/>
              </a:rPr>
              <a:t>identificará las estructuras regionales y Metropolitanas en México</a:t>
            </a:r>
            <a:r>
              <a:rPr lang="es-MX" sz="1200" b="0" i="0" u="none" strike="noStrike" kern="1200" baseline="0" dirty="0" smtClean="0">
                <a:solidFill>
                  <a:schemeClr val="tx1"/>
                </a:solidFill>
                <a:latin typeface="+mn-lt"/>
                <a:ea typeface="+mn-ea"/>
                <a:cs typeface="+mn-cs"/>
              </a:rPr>
              <a:t>. Las ubicara y contextualizara en función de </a:t>
            </a:r>
            <a:r>
              <a:rPr lang="es-MX" sz="1200" b="0" i="0" u="none" strike="noStrike" kern="1200" baseline="0" smtClean="0">
                <a:solidFill>
                  <a:schemeClr val="tx1"/>
                </a:solidFill>
                <a:latin typeface="+mn-lt"/>
                <a:ea typeface="+mn-ea"/>
                <a:cs typeface="+mn-cs"/>
              </a:rPr>
              <a:t>sus características .</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12</a:t>
            </a:fld>
            <a:endParaRPr lang="es-MX"/>
          </a:p>
        </p:txBody>
      </p:sp>
    </p:spTree>
    <p:extLst>
      <p:ext uri="{BB962C8B-B14F-4D97-AF65-F5344CB8AC3E}">
        <p14:creationId xmlns:p14="http://schemas.microsoft.com/office/powerpoint/2010/main" val="12679906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US" dirty="0"/>
              <a:t>Para la delimitación de las zonas metropolitanas se definieron a su vez tres grupos de municipios metropolitanos, con sus respectivos criterios.</a:t>
            </a:r>
          </a:p>
          <a:p>
            <a:pPr algn="just"/>
            <a:endParaRPr lang="es-US" dirty="0"/>
          </a:p>
          <a:p>
            <a:pPr algn="just"/>
            <a:r>
              <a:rPr lang="es-US" dirty="0"/>
              <a:t>1. Municipios centrales. Corresponden a los municipios donde se localiza la ciudad central que da origen a la zona metropolitana.</a:t>
            </a:r>
          </a:p>
          <a:p>
            <a:pPr algn="just"/>
            <a:r>
              <a:rPr lang="es-US" dirty="0"/>
              <a:t>La ciudad central es la localidad </a:t>
            </a:r>
            <a:r>
              <a:rPr lang="es-US" dirty="0" err="1"/>
              <a:t>geoestadística</a:t>
            </a:r>
            <a:r>
              <a:rPr lang="es-US" dirty="0"/>
              <a:t> urbana o conurbación que da origen a la zona metropolitana; el umbral mínimo de población de ésta se fijó en 50 mil habitantes, pues se ha comprobado que las ciudades que han alcanzado este volumen presentan una estructura de uso del suelo diferenciada, donde es posible distinguir zonas especializadas en actividades industriales, comerciales y de servicios, que además de satisfacer la demanda de su propia población, proveen de empleo, bienes y servicios a población de otras localidades ubicadas dentro de su área de influencia (</a:t>
            </a:r>
            <a:r>
              <a:rPr lang="es-US" dirty="0" err="1"/>
              <a:t>Goodall</a:t>
            </a:r>
            <a:r>
              <a:rPr lang="es-US" dirty="0"/>
              <a:t>, 1977).</a:t>
            </a:r>
          </a:p>
          <a:p>
            <a:pPr algn="just"/>
            <a:endParaRPr lang="es-US" dirty="0"/>
          </a:p>
          <a:p>
            <a:r>
              <a:rPr lang="es-MX" sz="1200" b="1" i="0" u="none" strike="noStrike" kern="1200" baseline="0" dirty="0">
                <a:solidFill>
                  <a:schemeClr val="tx1"/>
                </a:solidFill>
                <a:latin typeface="+mn-lt"/>
                <a:ea typeface="+mn-ea"/>
                <a:cs typeface="+mn-cs"/>
              </a:rPr>
              <a:t>2. Municipios exteriores definidos con base en criterios estadísticos y geográficos</a:t>
            </a:r>
            <a:r>
              <a:rPr lang="es-MX" sz="1200" b="0" i="0" u="none" strike="noStrike" kern="1200" baseline="0" dirty="0">
                <a:solidFill>
                  <a:schemeClr val="tx1"/>
                </a:solidFill>
                <a:latin typeface="+mn-lt"/>
                <a:ea typeface="+mn-ea"/>
                <a:cs typeface="+mn-cs"/>
              </a:rPr>
              <a:t>. Son municipios contiguos a los anteriores, cuyas localidades no están conurbadas a la ciudad principal, pero que manifiestan un carácter predominantemente urbano, al tiempo que mantienen un alto grado de integración funcional con los municipios centrales de la zona Metropolitana</a:t>
            </a:r>
          </a:p>
          <a:p>
            <a:endParaRPr lang="es-MX" sz="1200" b="0" i="0" u="none" strike="noStrike" kern="1200" baseline="0" dirty="0">
              <a:solidFill>
                <a:schemeClr val="tx1"/>
              </a:solidFill>
              <a:latin typeface="+mn-lt"/>
              <a:ea typeface="+mn-ea"/>
              <a:cs typeface="+mn-cs"/>
            </a:endParaRPr>
          </a:p>
          <a:p>
            <a:r>
              <a:rPr lang="es-MX" sz="1200" b="1" i="0" u="none" strike="noStrike" kern="1200" baseline="0" dirty="0">
                <a:solidFill>
                  <a:schemeClr val="tx1"/>
                </a:solidFill>
                <a:latin typeface="+mn-lt"/>
                <a:ea typeface="+mn-ea"/>
                <a:cs typeface="+mn-cs"/>
              </a:rPr>
              <a:t>3. Municipios exteriores definidos con base en criterios de planeación y política urbana</a:t>
            </a:r>
            <a:r>
              <a:rPr lang="es-MX" sz="1200" b="0" i="0" u="none" strike="noStrike" kern="1200" baseline="0" dirty="0">
                <a:solidFill>
                  <a:schemeClr val="tx1"/>
                </a:solidFill>
                <a:latin typeface="+mn-lt"/>
                <a:ea typeface="+mn-ea"/>
                <a:cs typeface="+mn-cs"/>
              </a:rPr>
              <a:t>. Son municipios que se encuentran reconocidos por los gobiernos federal y locales como parte de una zona metropolitana</a:t>
            </a:r>
          </a:p>
          <a:p>
            <a:endParaRPr lang="es-MX" sz="1200" b="0" i="0" u="none" strike="noStrike" kern="1200" baseline="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1200" kern="1200" dirty="0">
                <a:solidFill>
                  <a:schemeClr val="tx1"/>
                </a:solidFill>
                <a:effectLst/>
                <a:latin typeface="+mn-lt"/>
                <a:ea typeface="+mn-ea"/>
                <a:cs typeface="+mn-cs"/>
              </a:rPr>
              <a:t>(Delimitación de las zonas metropolitanas, 2004)</a:t>
            </a:r>
          </a:p>
          <a:p>
            <a:endParaRPr lang="es-US" dirty="0"/>
          </a:p>
          <a:p>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13</a:t>
            </a:fld>
            <a:endParaRPr lang="es-MX"/>
          </a:p>
        </p:txBody>
      </p:sp>
    </p:spTree>
    <p:extLst>
      <p:ext uri="{BB962C8B-B14F-4D97-AF65-F5344CB8AC3E}">
        <p14:creationId xmlns:p14="http://schemas.microsoft.com/office/powerpoint/2010/main" val="3202205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a:t>Se muestra el incremento</a:t>
            </a:r>
            <a:r>
              <a:rPr lang="es-MX" sz="1200" baseline="0" dirty="0"/>
              <a:t> poblacional d</a:t>
            </a:r>
            <a:r>
              <a:rPr lang="es-MX" sz="1200" dirty="0"/>
              <a:t>e 1990 a 2010</a:t>
            </a:r>
            <a:r>
              <a:rPr lang="es-MX" sz="1200" baseline="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1200" baseline="0" dirty="0"/>
              <a:t>L</a:t>
            </a:r>
            <a:r>
              <a:rPr lang="es-MX" sz="1200" dirty="0"/>
              <a:t>as 59 zonas metropolitanas pasaron de tener 43 millones 340 mil 530 habitantes a 63 millones 836 mil 770</a:t>
            </a:r>
            <a:r>
              <a:rPr lang="es-MX" sz="1200" dirty="0" smtClean="0"/>
              <a:t>. La tendencia es hacia un proceso de </a:t>
            </a:r>
            <a:r>
              <a:rPr lang="es-MX" sz="1200" dirty="0" err="1" smtClean="0"/>
              <a:t>metropolizacion</a:t>
            </a:r>
            <a:r>
              <a:rPr lang="es-MX" sz="1200" dirty="0" smtClean="0"/>
              <a:t> social y económica.</a:t>
            </a:r>
            <a:endParaRPr lang="es-MX" sz="1200" dirty="0"/>
          </a:p>
          <a:p>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14</a:t>
            </a:fld>
            <a:endParaRPr lang="es-MX"/>
          </a:p>
        </p:txBody>
      </p:sp>
    </p:spTree>
    <p:extLst>
      <p:ext uri="{BB962C8B-B14F-4D97-AF65-F5344CB8AC3E}">
        <p14:creationId xmlns:p14="http://schemas.microsoft.com/office/powerpoint/2010/main" val="3957271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la distribución de la población en zonas metropolitanas , las zonas de mayor densidad y las localidades de mayor concentración poblacional. El objetivo es establecer un marco comparativo.</a:t>
            </a:r>
            <a:endParaRPr lang="es-MX" dirty="0"/>
          </a:p>
        </p:txBody>
      </p:sp>
      <p:sp>
        <p:nvSpPr>
          <p:cNvPr id="4" name="Marcador de número de diapositiva 3"/>
          <p:cNvSpPr>
            <a:spLocks noGrp="1"/>
          </p:cNvSpPr>
          <p:nvPr>
            <p:ph type="sldNum" sz="quarter" idx="10"/>
          </p:nvPr>
        </p:nvSpPr>
        <p:spPr/>
        <p:txBody>
          <a:bodyPr/>
          <a:lstStyle/>
          <a:p>
            <a:fld id="{47FF647A-1EAB-4C4B-AB64-F5795B649BC1}" type="slidenum">
              <a:rPr lang="es-MX" smtClean="0"/>
              <a:t>15</a:t>
            </a:fld>
            <a:endParaRPr lang="es-MX"/>
          </a:p>
        </p:txBody>
      </p:sp>
    </p:spTree>
    <p:extLst>
      <p:ext uri="{BB962C8B-B14F-4D97-AF65-F5344CB8AC3E}">
        <p14:creationId xmlns:p14="http://schemas.microsoft.com/office/powerpoint/2010/main" val="27316573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a:t>
            </a:r>
            <a:r>
              <a:rPr lang="es-MX" baseline="0" dirty="0"/>
              <a:t> muestra la evolución de la población Rural y Urbana en México, pues un factor clave para la metropolización es el tamaño de las ciudades de la población en las ciudades urbanas.</a:t>
            </a:r>
          </a:p>
          <a:p>
            <a:pPr algn="just"/>
            <a:endParaRPr lang="es-MX" baseline="0" dirty="0"/>
          </a:p>
          <a:p>
            <a:pPr algn="just"/>
            <a:r>
              <a:rPr lang="es-MX" baseline="0" dirty="0"/>
              <a:t>Fuente: http://elsemanario.com/86741/550-mil-campesinos-emigran-a-eu-cada-ano-diputados/</a:t>
            </a:r>
            <a:endParaRPr lang="es-MX" dirty="0"/>
          </a:p>
        </p:txBody>
      </p:sp>
      <p:sp>
        <p:nvSpPr>
          <p:cNvPr id="4" name="Marcador de número de diapositiva 3"/>
          <p:cNvSpPr>
            <a:spLocks noGrp="1"/>
          </p:cNvSpPr>
          <p:nvPr>
            <p:ph type="sldNum" sz="quarter" idx="10"/>
          </p:nvPr>
        </p:nvSpPr>
        <p:spPr/>
        <p:txBody>
          <a:bodyPr/>
          <a:lstStyle/>
          <a:p>
            <a:fld id="{47FF647A-1EAB-4C4B-AB64-F5795B649BC1}" type="slidenum">
              <a:rPr lang="es-MX" smtClean="0"/>
              <a:t>16</a:t>
            </a:fld>
            <a:endParaRPr lang="es-MX"/>
          </a:p>
        </p:txBody>
      </p:sp>
    </p:spTree>
    <p:extLst>
      <p:ext uri="{BB962C8B-B14F-4D97-AF65-F5344CB8AC3E}">
        <p14:creationId xmlns:p14="http://schemas.microsoft.com/office/powerpoint/2010/main" val="2556436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información sobre la evolución metropolitana hasta antes de la crisis económica del 2007.</a:t>
            </a:r>
            <a:r>
              <a:rPr lang="es-MX" baseline="0" dirty="0" smtClean="0"/>
              <a:t> Se aprecia un crecimiento metropolitano en las antes consideradas ciudades medias del centro del país , el pacifico  y el golfo de México. </a:t>
            </a:r>
            <a:endParaRPr lang="es-MX" dirty="0"/>
          </a:p>
        </p:txBody>
      </p:sp>
      <p:sp>
        <p:nvSpPr>
          <p:cNvPr id="4" name="Marcador de número de diapositiva 3"/>
          <p:cNvSpPr>
            <a:spLocks noGrp="1"/>
          </p:cNvSpPr>
          <p:nvPr>
            <p:ph type="sldNum" sz="quarter" idx="10"/>
          </p:nvPr>
        </p:nvSpPr>
        <p:spPr/>
        <p:txBody>
          <a:bodyPr/>
          <a:lstStyle/>
          <a:p>
            <a:fld id="{47FF647A-1EAB-4C4B-AB64-F5795B649BC1}" type="slidenum">
              <a:rPr lang="es-MX" smtClean="0"/>
              <a:t>17</a:t>
            </a:fld>
            <a:endParaRPr lang="es-MX"/>
          </a:p>
        </p:txBody>
      </p:sp>
    </p:spTree>
    <p:extLst>
      <p:ext uri="{BB962C8B-B14F-4D97-AF65-F5344CB8AC3E}">
        <p14:creationId xmlns:p14="http://schemas.microsoft.com/office/powerpoint/2010/main" val="19183078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analiza el empleo y las remuneraciones en las zonas </a:t>
            </a:r>
            <a:r>
              <a:rPr lang="es-MX" dirty="0" smtClean="0"/>
              <a:t>metropolitanas, se destaca el fuerte impacto en la concentración</a:t>
            </a:r>
            <a:r>
              <a:rPr lang="es-MX" baseline="0" dirty="0" smtClean="0"/>
              <a:t> de los mercados laborales y su nueva </a:t>
            </a:r>
            <a:r>
              <a:rPr lang="es-MX" baseline="0" dirty="0" err="1" smtClean="0"/>
              <a:t>carcterización</a:t>
            </a:r>
            <a:r>
              <a:rPr lang="es-MX" baseline="0" dirty="0" smtClean="0"/>
              <a:t>.</a:t>
            </a:r>
            <a:endParaRPr lang="es-MX" dirty="0"/>
          </a:p>
          <a:p>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18</a:t>
            </a:fld>
            <a:endParaRPr lang="es-MX"/>
          </a:p>
        </p:txBody>
      </p:sp>
    </p:spTree>
    <p:extLst>
      <p:ext uri="{BB962C8B-B14F-4D97-AF65-F5344CB8AC3E}">
        <p14:creationId xmlns:p14="http://schemas.microsoft.com/office/powerpoint/2010/main" val="2749958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Continua el análisis del empleo en las zonas </a:t>
            </a:r>
            <a:r>
              <a:rPr lang="es-MX" dirty="0" smtClean="0"/>
              <a:t>metropolitanas. Crece en términos relativos y disminuye en términos absolutos en el periodo 1989-2004.</a:t>
            </a:r>
            <a:endParaRPr lang="es-MX" dirty="0"/>
          </a:p>
          <a:p>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19</a:t>
            </a:fld>
            <a:endParaRPr lang="es-MX"/>
          </a:p>
        </p:txBody>
      </p:sp>
    </p:spTree>
    <p:extLst>
      <p:ext uri="{BB962C8B-B14F-4D97-AF65-F5344CB8AC3E}">
        <p14:creationId xmlns:p14="http://schemas.microsoft.com/office/powerpoint/2010/main" val="264063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31825" y="252413"/>
            <a:ext cx="8445500" cy="4751387"/>
          </a:xfrm>
        </p:spPr>
      </p:sp>
      <p:sp>
        <p:nvSpPr>
          <p:cNvPr id="3" name="2 Marcador de notas"/>
          <p:cNvSpPr>
            <a:spLocks noGrp="1"/>
          </p:cNvSpPr>
          <p:nvPr>
            <p:ph type="body" idx="1"/>
          </p:nvPr>
        </p:nvSpPr>
        <p:spPr>
          <a:xfrm>
            <a:off x="674694" y="5148064"/>
            <a:ext cx="5486400" cy="3406147"/>
          </a:xfrm>
        </p:spPr>
        <p:txBody>
          <a:bodyPr/>
          <a:lstStyle/>
          <a:p>
            <a:r>
              <a:rPr lang="es-MX" dirty="0"/>
              <a:t>Se hace mención del objetivo de la elaboración del presente material, el cual,  tiene la función principal de lograr el interés del alumno hacia los temas de</a:t>
            </a:r>
            <a:r>
              <a:rPr lang="es-MX" baseline="0" dirty="0"/>
              <a:t> la estructura regional y metropolitana.</a:t>
            </a:r>
            <a:endParaRPr lang="es-AR" dirty="0"/>
          </a:p>
        </p:txBody>
      </p:sp>
      <p:sp>
        <p:nvSpPr>
          <p:cNvPr id="4" name="3 Marcador de encabezado"/>
          <p:cNvSpPr>
            <a:spLocks noGrp="1"/>
          </p:cNvSpPr>
          <p:nvPr>
            <p:ph type="hdr" sz="quarter" idx="10"/>
          </p:nvPr>
        </p:nvSpPr>
        <p:spPr/>
        <p:txBody>
          <a:bodyPr/>
          <a:lstStyle/>
          <a:p>
            <a:r>
              <a:rPr lang="es-MX">
                <a:solidFill>
                  <a:prstClr val="black"/>
                </a:solidFill>
              </a:rPr>
              <a:t>Desarrollo Regional</a:t>
            </a:r>
            <a:endParaRPr lang="es-MX" dirty="0">
              <a:solidFill>
                <a:prstClr val="black"/>
              </a:solidFill>
            </a:endParaRPr>
          </a:p>
        </p:txBody>
      </p:sp>
      <p:sp>
        <p:nvSpPr>
          <p:cNvPr id="5" name="4 Marcador de número de diapositiva"/>
          <p:cNvSpPr>
            <a:spLocks noGrp="1"/>
          </p:cNvSpPr>
          <p:nvPr>
            <p:ph type="sldNum" sz="quarter" idx="11"/>
          </p:nvPr>
        </p:nvSpPr>
        <p:spPr/>
        <p:txBody>
          <a:bodyPr/>
          <a:lstStyle/>
          <a:p>
            <a:fld id="{1C80E7BA-1A57-4BA0-B4AC-F1DCA1E8264E}" type="slidenum">
              <a:rPr lang="es-MX" smtClean="0">
                <a:solidFill>
                  <a:prstClr val="black"/>
                </a:solidFill>
              </a:rPr>
              <a:pPr/>
              <a:t>2</a:t>
            </a:fld>
            <a:endParaRPr lang="es-MX" dirty="0">
              <a:solidFill>
                <a:prstClr val="black"/>
              </a:solidFill>
            </a:endParaRPr>
          </a:p>
        </p:txBody>
      </p:sp>
    </p:spTree>
    <p:extLst>
      <p:ext uri="{BB962C8B-B14F-4D97-AF65-F5344CB8AC3E}">
        <p14:creationId xmlns:p14="http://schemas.microsoft.com/office/powerpoint/2010/main" val="40541012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muestran datos </a:t>
            </a:r>
            <a:r>
              <a:rPr lang="es-MX" dirty="0" smtClean="0"/>
              <a:t> hasta el primer trimestre de 2016 para </a:t>
            </a:r>
            <a:r>
              <a:rPr lang="es-MX" dirty="0"/>
              <a:t>el análisis del empleo en </a:t>
            </a:r>
            <a:r>
              <a:rPr lang="es-MX" dirty="0" smtClean="0"/>
              <a:t>el</a:t>
            </a:r>
            <a:r>
              <a:rPr lang="es-MX" baseline="0" dirty="0" smtClean="0"/>
              <a:t> Estado de México y su problemática  de concentración concentración .</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20</a:t>
            </a:fld>
            <a:endParaRPr lang="es-MX"/>
          </a:p>
        </p:txBody>
      </p:sp>
    </p:spTree>
    <p:extLst>
      <p:ext uri="{BB962C8B-B14F-4D97-AF65-F5344CB8AC3E}">
        <p14:creationId xmlns:p14="http://schemas.microsoft.com/office/powerpoint/2010/main" val="35966643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analiza el empleo metropolitano por regiones</a:t>
            </a:r>
          </a:p>
        </p:txBody>
      </p:sp>
      <p:sp>
        <p:nvSpPr>
          <p:cNvPr id="4" name="Marcador de número de diapositiva 3"/>
          <p:cNvSpPr>
            <a:spLocks noGrp="1"/>
          </p:cNvSpPr>
          <p:nvPr>
            <p:ph type="sldNum" sz="quarter" idx="10"/>
          </p:nvPr>
        </p:nvSpPr>
        <p:spPr/>
        <p:txBody>
          <a:bodyPr/>
          <a:lstStyle/>
          <a:p>
            <a:fld id="{47FF647A-1EAB-4C4B-AB64-F5795B649BC1}" type="slidenum">
              <a:rPr lang="es-MX" smtClean="0"/>
              <a:t>21</a:t>
            </a:fld>
            <a:endParaRPr lang="es-MX"/>
          </a:p>
        </p:txBody>
      </p:sp>
    </p:spTree>
    <p:extLst>
      <p:ext uri="{BB962C8B-B14F-4D97-AF65-F5344CB8AC3E}">
        <p14:creationId xmlns:p14="http://schemas.microsoft.com/office/powerpoint/2010/main" val="2686100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explica la pérdida de algunas actividades económicas en las</a:t>
            </a:r>
            <a:r>
              <a:rPr lang="es-MX" baseline="0" dirty="0"/>
              <a:t> </a:t>
            </a:r>
            <a:r>
              <a:rPr lang="es-MX" baseline="0" dirty="0" err="1"/>
              <a:t>metropolis</a:t>
            </a:r>
            <a:endParaRPr lang="es-MX" baseline="0" dirty="0"/>
          </a:p>
          <a:p>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22</a:t>
            </a:fld>
            <a:endParaRPr lang="es-MX"/>
          </a:p>
        </p:txBody>
      </p:sp>
    </p:spTree>
    <p:extLst>
      <p:ext uri="{BB962C8B-B14F-4D97-AF65-F5344CB8AC3E}">
        <p14:creationId xmlns:p14="http://schemas.microsoft.com/office/powerpoint/2010/main" val="2434877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explica los</a:t>
            </a:r>
            <a:r>
              <a:rPr lang="es-MX" baseline="0" dirty="0"/>
              <a:t> efectos de la formación de las </a:t>
            </a:r>
            <a:r>
              <a:rPr lang="es-MX" baseline="0" dirty="0" smtClean="0"/>
              <a:t>metrópolis atreves de la concentración económica . Se muestra la transformación económica metropolitana de industrial a de servicios . </a:t>
            </a:r>
            <a:endParaRPr lang="es-MX" dirty="0"/>
          </a:p>
        </p:txBody>
      </p:sp>
      <p:sp>
        <p:nvSpPr>
          <p:cNvPr id="4" name="Marcador de número de diapositiva 3"/>
          <p:cNvSpPr>
            <a:spLocks noGrp="1"/>
          </p:cNvSpPr>
          <p:nvPr>
            <p:ph type="sldNum" sz="quarter" idx="10"/>
          </p:nvPr>
        </p:nvSpPr>
        <p:spPr/>
        <p:txBody>
          <a:bodyPr/>
          <a:lstStyle/>
          <a:p>
            <a:fld id="{47FF647A-1EAB-4C4B-AB64-F5795B649BC1}" type="slidenum">
              <a:rPr lang="es-MX" smtClean="0"/>
              <a:t>23</a:t>
            </a:fld>
            <a:endParaRPr lang="es-MX"/>
          </a:p>
        </p:txBody>
      </p:sp>
    </p:spTree>
    <p:extLst>
      <p:ext uri="{BB962C8B-B14F-4D97-AF65-F5344CB8AC3E}">
        <p14:creationId xmlns:p14="http://schemas.microsoft.com/office/powerpoint/2010/main" val="4480274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Comienza el segundo tema, de la unidad </a:t>
            </a:r>
            <a:r>
              <a:rPr lang="es-MX" dirty="0" smtClean="0"/>
              <a:t>IV. Se analiza</a:t>
            </a:r>
            <a:r>
              <a:rPr lang="es-MX" baseline="0" dirty="0" smtClean="0"/>
              <a:t> la conformación de las zonas metropolitanas en el estado de México.</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24</a:t>
            </a:fld>
            <a:endParaRPr lang="es-MX"/>
          </a:p>
        </p:txBody>
      </p:sp>
    </p:spTree>
    <p:extLst>
      <p:ext uri="{BB962C8B-B14F-4D97-AF65-F5344CB8AC3E}">
        <p14:creationId xmlns:p14="http://schemas.microsoft.com/office/powerpoint/2010/main" val="31602672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explica la cantidad de municipios que incluye la zona metropolitana Cuautitlán-</a:t>
            </a:r>
            <a:r>
              <a:rPr lang="es-MX" baseline="0" dirty="0"/>
              <a:t> Texcoco</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25</a:t>
            </a:fld>
            <a:endParaRPr lang="es-MX"/>
          </a:p>
        </p:txBody>
      </p:sp>
    </p:spTree>
    <p:extLst>
      <p:ext uri="{BB962C8B-B14F-4D97-AF65-F5344CB8AC3E}">
        <p14:creationId xmlns:p14="http://schemas.microsoft.com/office/powerpoint/2010/main" val="9230694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Se explica la cantidad de municipios que incluye la zona metropolitana</a:t>
            </a:r>
            <a:r>
              <a:rPr lang="es-MX" baseline="0" dirty="0"/>
              <a:t> del Valle de Toluca</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26</a:t>
            </a:fld>
            <a:endParaRPr lang="es-MX"/>
          </a:p>
        </p:txBody>
      </p:sp>
    </p:spTree>
    <p:extLst>
      <p:ext uri="{BB962C8B-B14F-4D97-AF65-F5344CB8AC3E}">
        <p14:creationId xmlns:p14="http://schemas.microsoft.com/office/powerpoint/2010/main" val="10601528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Se explica la cantidad de municipios que incluye la zona </a:t>
            </a:r>
            <a:r>
              <a:rPr lang="es-MX" dirty="0" smtClean="0"/>
              <a:t>metropolitana Santiago</a:t>
            </a:r>
            <a:r>
              <a:rPr lang="es-MX" baseline="0" dirty="0" smtClean="0"/>
              <a:t> Tianguistenco. Se presenta un análisis de sus características </a:t>
            </a:r>
            <a:r>
              <a:rPr lang="es-MX" baseline="0" dirty="0" err="1" smtClean="0"/>
              <a:t>demograficas</a:t>
            </a:r>
            <a:r>
              <a:rPr lang="es-MX" baseline="0" dirty="0" smtClean="0"/>
              <a:t> </a:t>
            </a:r>
            <a:endParaRPr lang="es-MX"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27</a:t>
            </a:fld>
            <a:endParaRPr lang="es-MX"/>
          </a:p>
        </p:txBody>
      </p:sp>
    </p:spTree>
    <p:extLst>
      <p:ext uri="{BB962C8B-B14F-4D97-AF65-F5344CB8AC3E}">
        <p14:creationId xmlns:p14="http://schemas.microsoft.com/office/powerpoint/2010/main" val="7109780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agregan conclusiones de lo</a:t>
            </a:r>
            <a:r>
              <a:rPr lang="es-MX" baseline="0" dirty="0"/>
              <a:t> visto en la unidad IV, de la asignatura:  Desarrollo Regional</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28</a:t>
            </a:fld>
            <a:endParaRPr lang="es-MX"/>
          </a:p>
        </p:txBody>
      </p:sp>
    </p:spTree>
    <p:extLst>
      <p:ext uri="{BB962C8B-B14F-4D97-AF65-F5344CB8AC3E}">
        <p14:creationId xmlns:p14="http://schemas.microsoft.com/office/powerpoint/2010/main" val="6666927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termina</a:t>
            </a:r>
            <a:r>
              <a:rPr lang="es-MX" baseline="0" dirty="0"/>
              <a:t> la presentación de la Unidad IV. De la asignatura: Desarrollo Regional</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29</a:t>
            </a:fld>
            <a:endParaRPr lang="es-MX"/>
          </a:p>
        </p:txBody>
      </p:sp>
    </p:spTree>
    <p:extLst>
      <p:ext uri="{BB962C8B-B14F-4D97-AF65-F5344CB8AC3E}">
        <p14:creationId xmlns:p14="http://schemas.microsoft.com/office/powerpoint/2010/main" val="2474634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a:xfrm>
            <a:off x="685800" y="4343400"/>
            <a:ext cx="5486400" cy="804664"/>
          </a:xfrm>
        </p:spPr>
        <p:txBody>
          <a:bodyPr/>
          <a:lstStyle/>
          <a:p>
            <a:r>
              <a:rPr lang="es-MX" dirty="0"/>
              <a:t>Se especifican los</a:t>
            </a:r>
            <a:r>
              <a:rPr lang="es-MX" baseline="0" dirty="0"/>
              <a:t> temas exponer de la </a:t>
            </a:r>
            <a:r>
              <a:rPr lang="es-MX" dirty="0"/>
              <a:t> </a:t>
            </a:r>
            <a:r>
              <a:rPr lang="es-MX" dirty="0" smtClean="0"/>
              <a:t>unidad </a:t>
            </a:r>
            <a:r>
              <a:rPr lang="es-MX" dirty="0"/>
              <a:t>de competencia</a:t>
            </a:r>
            <a:r>
              <a:rPr lang="es-MX" baseline="0" dirty="0"/>
              <a:t> cuatro </a:t>
            </a:r>
            <a:r>
              <a:rPr lang="es-MX" dirty="0"/>
              <a:t>que comprende</a:t>
            </a:r>
            <a:r>
              <a:rPr lang="es-MX" baseline="0" dirty="0"/>
              <a:t> la asignatura: </a:t>
            </a:r>
            <a:r>
              <a:rPr lang="es-MX" dirty="0"/>
              <a:t>Desarrollo Regional</a:t>
            </a:r>
            <a:r>
              <a:rPr lang="es-MX" baseline="0" dirty="0"/>
              <a:t>.</a:t>
            </a:r>
            <a:endParaRPr lang="es-AR"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3</a:t>
            </a:fld>
            <a:endParaRPr lang="es-MX">
              <a:solidFill>
                <a:prstClr val="black"/>
              </a:solidFill>
            </a:endParaRPr>
          </a:p>
        </p:txBody>
      </p:sp>
    </p:spTree>
    <p:extLst>
      <p:ext uri="{BB962C8B-B14F-4D97-AF65-F5344CB8AC3E}">
        <p14:creationId xmlns:p14="http://schemas.microsoft.com/office/powerpoint/2010/main" val="13416795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presentan principales Referencias</a:t>
            </a:r>
          </a:p>
        </p:txBody>
      </p:sp>
      <p:sp>
        <p:nvSpPr>
          <p:cNvPr id="4" name="3 Marcador de número de diapositiva"/>
          <p:cNvSpPr>
            <a:spLocks noGrp="1"/>
          </p:cNvSpPr>
          <p:nvPr>
            <p:ph type="sldNum" sz="quarter" idx="10"/>
          </p:nvPr>
        </p:nvSpPr>
        <p:spPr/>
        <p:txBody>
          <a:bodyPr/>
          <a:lstStyle/>
          <a:p>
            <a:fld id="{47FF647A-1EAB-4C4B-AB64-F5795B649BC1}" type="slidenum">
              <a:rPr lang="es-MX" smtClean="0"/>
              <a:t>30</a:t>
            </a:fld>
            <a:endParaRPr lang="es-MX"/>
          </a:p>
        </p:txBody>
      </p:sp>
    </p:spTree>
    <p:extLst>
      <p:ext uri="{BB962C8B-B14F-4D97-AF65-F5344CB8AC3E}">
        <p14:creationId xmlns:p14="http://schemas.microsoft.com/office/powerpoint/2010/main" val="1430772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a:t>
            </a:r>
            <a:r>
              <a:rPr lang="es-MX" baseline="0" dirty="0"/>
              <a:t> presentan los conceptos básicos de Métropolización para posteriormente comprender la metropolización en México.</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4</a:t>
            </a:fld>
            <a:endParaRPr lang="es-MX"/>
          </a:p>
        </p:txBody>
      </p:sp>
    </p:spTree>
    <p:extLst>
      <p:ext uri="{BB962C8B-B14F-4D97-AF65-F5344CB8AC3E}">
        <p14:creationId xmlns:p14="http://schemas.microsoft.com/office/powerpoint/2010/main" val="3164511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dirty="0"/>
              <a:t>Se </a:t>
            </a:r>
            <a:r>
              <a:rPr lang="en-US" dirty="0" err="1"/>
              <a:t>presenta</a:t>
            </a:r>
            <a:r>
              <a:rPr lang="en-US" baseline="0" dirty="0"/>
              <a:t> el </a:t>
            </a:r>
            <a:r>
              <a:rPr lang="en-US" baseline="0" dirty="0" err="1"/>
              <a:t>antecedente</a:t>
            </a:r>
            <a:r>
              <a:rPr lang="en-US" baseline="0" dirty="0"/>
              <a:t> que </a:t>
            </a:r>
            <a:r>
              <a:rPr lang="en-US" baseline="0" dirty="0" err="1"/>
              <a:t>dió</a:t>
            </a:r>
            <a:r>
              <a:rPr lang="en-US" baseline="0" dirty="0"/>
              <a:t> </a:t>
            </a:r>
            <a:r>
              <a:rPr lang="en-US" baseline="0" dirty="0" err="1"/>
              <a:t>origen</a:t>
            </a:r>
            <a:r>
              <a:rPr lang="en-US" baseline="0" dirty="0"/>
              <a:t> al </a:t>
            </a:r>
            <a:r>
              <a:rPr lang="en-US" baseline="0" dirty="0" err="1"/>
              <a:t>término</a:t>
            </a:r>
            <a:r>
              <a:rPr lang="en-US" baseline="0" dirty="0"/>
              <a:t> de zona </a:t>
            </a:r>
            <a:r>
              <a:rPr lang="en-US" baseline="0" dirty="0" err="1"/>
              <a:t>metropolitana</a:t>
            </a:r>
            <a:r>
              <a:rPr lang="en-US" baseline="0" dirty="0"/>
              <a:t> con el </a:t>
            </a:r>
            <a:r>
              <a:rPr lang="en-US" baseline="0" dirty="0" err="1"/>
              <a:t>objetivo</a:t>
            </a:r>
            <a:r>
              <a:rPr lang="en-US" baseline="0" dirty="0"/>
              <a:t> de que el </a:t>
            </a:r>
            <a:r>
              <a:rPr lang="en-US" baseline="0" dirty="0" err="1"/>
              <a:t>alumno</a:t>
            </a:r>
            <a:r>
              <a:rPr lang="en-US" baseline="0" dirty="0"/>
              <a:t> </a:t>
            </a:r>
            <a:r>
              <a:rPr lang="en-US" baseline="0" dirty="0" err="1"/>
              <a:t>tenga</a:t>
            </a:r>
            <a:r>
              <a:rPr lang="en-US" baseline="0" dirty="0"/>
              <a:t> </a:t>
            </a:r>
            <a:r>
              <a:rPr lang="en-US" baseline="0" dirty="0" err="1"/>
              <a:t>claramente</a:t>
            </a:r>
            <a:r>
              <a:rPr lang="en-US" baseline="0" dirty="0"/>
              <a:t> </a:t>
            </a:r>
            <a:r>
              <a:rPr lang="en-US" baseline="0" dirty="0" err="1"/>
              <a:t>definido</a:t>
            </a:r>
            <a:r>
              <a:rPr lang="en-US" baseline="0" dirty="0"/>
              <a:t> </a:t>
            </a:r>
            <a:r>
              <a:rPr lang="en-US" baseline="0" dirty="0" err="1"/>
              <a:t>este</a:t>
            </a:r>
            <a:r>
              <a:rPr lang="en-US" baseline="0" dirty="0"/>
              <a:t> </a:t>
            </a:r>
            <a:r>
              <a:rPr lang="en-US" baseline="0" dirty="0" err="1"/>
              <a:t>término</a:t>
            </a:r>
            <a:r>
              <a:rPr lang="en-US" baseline="0" dirty="0"/>
              <a:t>.</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5</a:t>
            </a:fld>
            <a:endParaRPr lang="es-MX"/>
          </a:p>
        </p:txBody>
      </p:sp>
    </p:spTree>
    <p:extLst>
      <p:ext uri="{BB962C8B-B14F-4D97-AF65-F5344CB8AC3E}">
        <p14:creationId xmlns:p14="http://schemas.microsoft.com/office/powerpoint/2010/main" val="1703964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continua</a:t>
            </a:r>
            <a:r>
              <a:rPr lang="es-MX" baseline="0" dirty="0"/>
              <a:t> dando más detalles acerca de aspectos que caracterizan a una zona metropolitana </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6</a:t>
            </a:fld>
            <a:endParaRPr lang="es-MX"/>
          </a:p>
        </p:txBody>
      </p:sp>
    </p:spTree>
    <p:extLst>
      <p:ext uri="{BB962C8B-B14F-4D97-AF65-F5344CB8AC3E}">
        <p14:creationId xmlns:p14="http://schemas.microsoft.com/office/powerpoint/2010/main" val="1397551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da una explicación de la zona metropolitana</a:t>
            </a:r>
            <a:r>
              <a:rPr lang="es-MX" baseline="0" dirty="0"/>
              <a:t> considerando </a:t>
            </a:r>
            <a:r>
              <a:rPr lang="es-MX" dirty="0"/>
              <a:t>la estructura interna, pues</a:t>
            </a:r>
            <a:r>
              <a:rPr lang="es-MX" baseline="0" dirty="0"/>
              <a:t> es importante tener en cuenta que estas zonas surgen de las transformaciones que la propia población hace al interior de los espacios para poder satisfacer necesidades. </a:t>
            </a:r>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7</a:t>
            </a:fld>
            <a:endParaRPr lang="es-MX"/>
          </a:p>
        </p:txBody>
      </p:sp>
    </p:spTree>
    <p:extLst>
      <p:ext uri="{BB962C8B-B14F-4D97-AF65-F5344CB8AC3E}">
        <p14:creationId xmlns:p14="http://schemas.microsoft.com/office/powerpoint/2010/main" val="379429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incorpora</a:t>
            </a:r>
            <a:r>
              <a:rPr lang="es-MX" baseline="0" dirty="0"/>
              <a:t> el término de globalización para la explicación del fenómeno metropolitano. Además se incluyen los componentes de una zona metropolitana:</a:t>
            </a:r>
          </a:p>
          <a:p>
            <a:pPr marL="0" marR="0" lvl="0" indent="0" algn="l" defTabSz="914400" rtl="0" eaLnBrk="1" fontAlgn="auto" latinLnBrk="0" hangingPunct="1">
              <a:lnSpc>
                <a:spcPct val="100000"/>
              </a:lnSpc>
              <a:spcBef>
                <a:spcPts val="0"/>
              </a:spcBef>
              <a:spcAft>
                <a:spcPts val="0"/>
              </a:spcAft>
              <a:buClrTx/>
              <a:buSzTx/>
              <a:buFontTx/>
              <a:buNone/>
              <a:tabLst/>
              <a:defRPr/>
            </a:pPr>
            <a:r>
              <a:rPr lang="es-US" dirty="0"/>
              <a:t>Componente de tipo demográfico, que se expresa en un gran volumen de personas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US" dirty="0"/>
          </a:p>
          <a:p>
            <a:pPr marL="0" marR="0" lvl="0" indent="0" algn="l" defTabSz="914400" rtl="0" eaLnBrk="1" fontAlgn="auto" latinLnBrk="0" hangingPunct="1">
              <a:lnSpc>
                <a:spcPct val="100000"/>
              </a:lnSpc>
              <a:spcBef>
                <a:spcPts val="0"/>
              </a:spcBef>
              <a:spcAft>
                <a:spcPts val="0"/>
              </a:spcAft>
              <a:buClrTx/>
              <a:buSzTx/>
              <a:buFontTx/>
              <a:buNone/>
              <a:tabLst/>
              <a:defRPr/>
            </a:pPr>
            <a:r>
              <a:rPr lang="es-US" dirty="0"/>
              <a:t>El mercado de trabajo, expresado por el perfil económico y del empleo</a:t>
            </a:r>
            <a:endParaRPr lang="es-MX" dirty="0"/>
          </a:p>
          <a:p>
            <a:pPr marL="0" marR="0" lvl="0" indent="0" algn="l" defTabSz="914400" rtl="0" eaLnBrk="1" fontAlgn="auto" latinLnBrk="0" hangingPunct="1">
              <a:lnSpc>
                <a:spcPct val="100000"/>
              </a:lnSpc>
              <a:spcBef>
                <a:spcPts val="0"/>
              </a:spcBef>
              <a:spcAft>
                <a:spcPts val="0"/>
              </a:spcAft>
              <a:buClrTx/>
              <a:buSzTx/>
              <a:buFontTx/>
              <a:buNone/>
              <a:tabLst/>
              <a:defRPr/>
            </a:pPr>
            <a:r>
              <a:rPr lang="es-US" dirty="0"/>
              <a:t>La conformación espacial, determinada por la expansión urbana</a:t>
            </a:r>
            <a:endParaRPr lang="es-MX" dirty="0"/>
          </a:p>
          <a:p>
            <a:pPr marL="0" marR="0" lvl="0" indent="0" algn="l" defTabSz="914400" rtl="0" eaLnBrk="1" fontAlgn="auto" latinLnBrk="0" hangingPunct="1">
              <a:lnSpc>
                <a:spcPct val="100000"/>
              </a:lnSpc>
              <a:spcBef>
                <a:spcPts val="0"/>
              </a:spcBef>
              <a:spcAft>
                <a:spcPts val="0"/>
              </a:spcAft>
              <a:buClrTx/>
              <a:buSzTx/>
              <a:buFontTx/>
              <a:buNone/>
              <a:tabLst/>
              <a:defRPr/>
            </a:pPr>
            <a:r>
              <a:rPr lang="es-US" dirty="0"/>
              <a:t>La delimitación político-administrativa, en función de los gobiernos locales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US" dirty="0"/>
          </a:p>
          <a:p>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8</a:t>
            </a:fld>
            <a:endParaRPr lang="es-MX"/>
          </a:p>
        </p:txBody>
      </p:sp>
    </p:spTree>
    <p:extLst>
      <p:ext uri="{BB962C8B-B14F-4D97-AF65-F5344CB8AC3E}">
        <p14:creationId xmlns:p14="http://schemas.microsoft.com/office/powerpoint/2010/main" val="4049019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Se</a:t>
            </a:r>
            <a:r>
              <a:rPr lang="es-MX" baseline="0" dirty="0"/>
              <a:t> da una explicación de la delimitación de la zonas metropolitanas en México y en</a:t>
            </a:r>
            <a:r>
              <a:rPr lang="es-US" dirty="0"/>
              <a:t> síntesis, el fenómeno metropolitano se ha intensificado y dispersado en las últimas décadas, las cuales reconocen un número creciente de zonas metropolitanas y de municipios que las conforman, aun cuando los resultados no son estrictamente comparables en el tiempo.</a:t>
            </a:r>
          </a:p>
          <a:p>
            <a:endParaRPr lang="es-MX" dirty="0"/>
          </a:p>
        </p:txBody>
      </p:sp>
      <p:sp>
        <p:nvSpPr>
          <p:cNvPr id="4" name="3 Marcador de número de diapositiva"/>
          <p:cNvSpPr>
            <a:spLocks noGrp="1"/>
          </p:cNvSpPr>
          <p:nvPr>
            <p:ph type="sldNum" sz="quarter" idx="10"/>
          </p:nvPr>
        </p:nvSpPr>
        <p:spPr/>
        <p:txBody>
          <a:bodyPr/>
          <a:lstStyle/>
          <a:p>
            <a:fld id="{47FF647A-1EAB-4C4B-AB64-F5795B649BC1}" type="slidenum">
              <a:rPr lang="es-MX" smtClean="0"/>
              <a:t>9</a:t>
            </a:fld>
            <a:endParaRPr lang="es-MX"/>
          </a:p>
        </p:txBody>
      </p:sp>
    </p:spTree>
    <p:extLst>
      <p:ext uri="{BB962C8B-B14F-4D97-AF65-F5344CB8AC3E}">
        <p14:creationId xmlns:p14="http://schemas.microsoft.com/office/powerpoint/2010/main" val="2278425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BFBF2A17-7EDC-480E-87A1-308EC82FCF58}" type="datetime1">
              <a:rPr lang="es-MX" smtClean="0"/>
              <a:t>05/10/2016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169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8371130-50C6-4ACE-AE79-3B944FCA8643}" type="datetime1">
              <a:rPr lang="es-MX" smtClean="0"/>
              <a:t>05/10/2016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11150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E827AF5-A17A-4A9B-A124-460224994A28}" type="datetime1">
              <a:rPr lang="es-MX" smtClean="0"/>
              <a:t>05/10/2016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4127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7"/>
            <a:ext cx="103632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FCFA1B1C-2D3B-4151-B9AD-C38F37C56634}"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77464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7AA87A71-C47E-44B1-825F-3AA8B737D58E}"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443969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963084" y="2906715"/>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7571222E-1427-404B-9D0F-F1053A4B994F}"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4049403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1" y="2133601"/>
            <a:ext cx="40132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73601" y="2133601"/>
            <a:ext cx="40132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95DBC56C-AA57-426B-B761-1CF0CE55435C}" type="datetime1">
              <a:rPr lang="es-MX" smtClean="0">
                <a:solidFill>
                  <a:prstClr val="black">
                    <a:tint val="75000"/>
                  </a:prstClr>
                </a:solidFill>
              </a:rPr>
              <a:t>05/10/2016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60292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91C81069-25CB-4AA9-B362-67CA3985652E}" type="datetime1">
              <a:rPr lang="es-MX" smtClean="0">
                <a:solidFill>
                  <a:prstClr val="black">
                    <a:tint val="75000"/>
                  </a:prstClr>
                </a:solidFill>
              </a:rPr>
              <a:t>05/10/2016</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2338228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2D0E7125-BDF9-43DF-8FDA-7D7635FF5E60}" type="datetime1">
              <a:rPr lang="es-MX" smtClean="0">
                <a:solidFill>
                  <a:prstClr val="black">
                    <a:tint val="75000"/>
                  </a:prstClr>
                </a:solidFill>
              </a:rPr>
              <a:t>05/10/2016</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799591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2AFE76E-C382-40E7-9182-DB8B469CD169}" type="datetime1">
              <a:rPr lang="es-MX" smtClean="0">
                <a:solidFill>
                  <a:prstClr val="black">
                    <a:tint val="75000"/>
                  </a:prstClr>
                </a:solidFill>
              </a:rPr>
              <a:t>05/10/2016</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6282680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2" y="273050"/>
            <a:ext cx="4011084"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3E0B2D7E-146E-4622-B2BA-9B87BCFE3A14}" type="datetime1">
              <a:rPr lang="es-MX" smtClean="0">
                <a:solidFill>
                  <a:prstClr val="black">
                    <a:tint val="75000"/>
                  </a:prstClr>
                </a:solidFill>
              </a:rPr>
              <a:t>05/10/2016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720240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9CA9356-F4A1-4405-BBED-8E08F2C715C8}" type="datetime1">
              <a:rPr lang="es-MX" smtClean="0"/>
              <a:t>05/10/2016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591150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1"/>
            <a:ext cx="73152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7EAE8C1-E344-4A85-B441-195A47C5A1B4}" type="datetime1">
              <a:rPr lang="es-MX" smtClean="0">
                <a:solidFill>
                  <a:prstClr val="black">
                    <a:tint val="75000"/>
                  </a:prstClr>
                </a:solidFill>
              </a:rPr>
              <a:t>05/10/2016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6493517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02DBFEC1-D805-4F52-870B-FA994E85DDC7}"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783067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366714"/>
            <a:ext cx="2057401" cy="780097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2" y="366714"/>
            <a:ext cx="5969001" cy="780097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B91E3DCA-D052-4FD2-9C5F-EFE7D110623F}"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261444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32924D27-BA60-487A-B6FC-9D1E49D56F24}" type="datetime1">
              <a:rPr lang="es-MX" smtClean="0"/>
              <a:t>05/10/2016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7325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5FF80E2-1D7D-4257-A8FA-525E3217B6AC}" type="datetime1">
              <a:rPr lang="es-MX" smtClean="0"/>
              <a:t>05/10/2016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06583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24128" y="2967788"/>
            <a:ext cx="4754880" cy="33415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a:t>Haga clic para modificar el estilo de texto del patrón</a:t>
            </a:r>
          </a:p>
        </p:txBody>
      </p:sp>
      <p:sp>
        <p:nvSpPr>
          <p:cNvPr id="6" name="Content Placeholder 5"/>
          <p:cNvSpPr>
            <a:spLocks noGrp="1"/>
          </p:cNvSpPr>
          <p:nvPr>
            <p:ph sz="quarter" idx="4"/>
          </p:nvPr>
        </p:nvSpPr>
        <p:spPr>
          <a:xfrm>
            <a:off x="5989320" y="2967788"/>
            <a:ext cx="4754880" cy="33415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061E04-C113-4029-8B15-C2D5D8B8325E}" type="datetime1">
              <a:rPr lang="es-MX" smtClean="0"/>
              <a:t>05/10/2016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62678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506CD664-396C-46DD-8946-5FDE44A21AED}" type="datetime1">
              <a:rPr lang="es-MX" smtClean="0"/>
              <a:t>05/10/2016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87699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3FF59A-83D3-43CC-A1BB-F764B865B50F}" type="datetime1">
              <a:rPr lang="es-MX" smtClean="0"/>
              <a:t>05/10/2016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66801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AD6519B-ED8F-4A84-A65E-8EA9F56116B3}" type="datetime1">
              <a:rPr lang="es-MX" smtClean="0"/>
              <a:t>05/10/2016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09321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0F44806-B9E0-4270-B1A7-A4EB46903C36}" type="datetime1">
              <a:rPr lang="es-MX" smtClean="0"/>
              <a:t>05/10/2016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9439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5F1116F-1148-4B80-83AD-84EAD9275F64}" type="datetime1">
              <a:rPr lang="es-MX" smtClean="0"/>
              <a:t>05/10/2016</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57F1E4F-1CFF-5643-939E-217C01CDF565}" type="slidenum">
              <a:rPr lang="en-US" smtClean="0"/>
              <a:pPr/>
              <a:t>‹Nº›</a:t>
            </a:fld>
            <a:endParaRPr lang="en-US" dirty="0"/>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7605145"/>
      </p:ext>
    </p:extLst>
  </p:cSld>
  <p:clrMap bg1="lt1" tx1="dk1" bg2="lt2" tx2="dk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Lst>
  <p:hf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2A0A3E00-1EC4-4903-A231-D997A8C37AD7}" type="datetime1">
              <a:rPr lang="es-MX" smtClean="0">
                <a:solidFill>
                  <a:prstClr val="black">
                    <a:tint val="75000"/>
                  </a:prstClr>
                </a:solidFill>
              </a:rPr>
              <a:t>05/10/2016</a:t>
            </a:fld>
            <a:endParaRPr lang="es-MX">
              <a:solidFill>
                <a:prstClr val="black">
                  <a:tint val="75000"/>
                </a:prstClr>
              </a:solidFill>
            </a:endParaRPr>
          </a:p>
        </p:txBody>
      </p:sp>
      <p:sp>
        <p:nvSpPr>
          <p:cNvPr id="5" name="4 Marcador de pie de página"/>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s-MX">
              <a:solidFill>
                <a:prstClr val="black">
                  <a:tint val="75000"/>
                </a:prstClr>
              </a:solidFill>
            </a:endParaRPr>
          </a:p>
        </p:txBody>
      </p:sp>
      <p:sp>
        <p:nvSpPr>
          <p:cNvPr id="6" name="5 Marcador de número de diapositiva"/>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EB7C552E-A89A-4C78-A0CD-987015C6CF78}" type="slidenum">
              <a:rPr lang="es-MX" smtClean="0">
                <a:solidFill>
                  <a:prstClr val="black">
                    <a:tint val="75000"/>
                  </a:prstClr>
                </a:solidFill>
              </a:rPr>
              <a:pPr defTabSz="914400"/>
              <a:t>‹Nº›</a:t>
            </a:fld>
            <a:endParaRPr lang="es-MX">
              <a:solidFill>
                <a:prstClr val="black">
                  <a:tint val="75000"/>
                </a:prstClr>
              </a:solidFill>
            </a:endParaRPr>
          </a:p>
        </p:txBody>
      </p:sp>
    </p:spTree>
    <p:extLst>
      <p:ext uri="{BB962C8B-B14F-4D97-AF65-F5344CB8AC3E}">
        <p14:creationId xmlns:p14="http://schemas.microsoft.com/office/powerpoint/2010/main" val="2033186931"/>
      </p:ext>
    </p:extLst>
  </p:cSld>
  <p:clrMap bg1="lt1" tx1="dk1" bg2="lt2" tx2="dk2" accent1="accent1" accent2="accent2" accent3="accent3" accent4="accent4" accent5="accent5" accent6="accent6" hlink="hlink" folHlink="folHlink"/>
  <p:sldLayoutIdLst>
    <p:sldLayoutId id="2147483933" r:id="rId1"/>
    <p:sldLayoutId id="2147483934" r:id="rId2"/>
    <p:sldLayoutId id="2147483935" r:id="rId3"/>
    <p:sldLayoutId id="2147483936" r:id="rId4"/>
    <p:sldLayoutId id="2147483937" r:id="rId5"/>
    <p:sldLayoutId id="2147483938" r:id="rId6"/>
    <p:sldLayoutId id="2147483939" r:id="rId7"/>
    <p:sldLayoutId id="2147483940" r:id="rId8"/>
    <p:sldLayoutId id="2147483941" r:id="rId9"/>
    <p:sldLayoutId id="2147483942" r:id="rId10"/>
    <p:sldLayoutId id="214748394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4.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8.jpeg"/><Relationship Id="rId7" Type="http://schemas.openxmlformats.org/officeDocument/2006/relationships/diagramColors" Target="../diagrams/colors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microsoft.com/office/2007/relationships/hdphoto" Target="../media/hdphoto3.wdp"/><Relationship Id="rId4" Type="http://schemas.openxmlformats.org/officeDocument/2006/relationships/diagramData" Target="../diagrams/data4.xml"/><Relationship Id="rId9"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8.jpeg"/><Relationship Id="rId7" Type="http://schemas.openxmlformats.org/officeDocument/2006/relationships/diagramQuickStyle" Target="../diagrams/quickStyle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6.jpg"/><Relationship Id="rId9" Type="http://schemas.microsoft.com/office/2007/relationships/diagramDrawing" Target="../diagrams/drawing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8.jpeg"/><Relationship Id="rId7" Type="http://schemas.openxmlformats.org/officeDocument/2006/relationships/diagramColors" Target="../diagrams/colors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4.wdp"/></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microsoft.com/office/2007/relationships/hdphoto" Target="../media/hdphoto1.wdp"/><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30.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www.juridicas.unam.mx/publica/librev/rev/derhum/cont/62/pr/pr22.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8.jpeg"/><Relationship Id="rId7" Type="http://schemas.openxmlformats.org/officeDocument/2006/relationships/diagramQuickStyle" Target="../diagrams/quickStyle1.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13" Type="http://schemas.openxmlformats.org/officeDocument/2006/relationships/diagramColors" Target="../diagrams/colors3.xml"/><Relationship Id="rId3" Type="http://schemas.openxmlformats.org/officeDocument/2006/relationships/image" Target="../media/image8.jpeg"/><Relationship Id="rId7" Type="http://schemas.openxmlformats.org/officeDocument/2006/relationships/diagramColors" Target="../diagrams/colors2.xml"/><Relationship Id="rId12" Type="http://schemas.openxmlformats.org/officeDocument/2006/relationships/diagramQuickStyle" Target="../diagrams/quickStyle3.xml"/><Relationship Id="rId2" Type="http://schemas.openxmlformats.org/officeDocument/2006/relationships/notesSlide" Target="../notesSlides/notesSlide8.xml"/><Relationship Id="rId16" Type="http://schemas.openxmlformats.org/officeDocument/2006/relationships/image" Target="../media/image14.jpg"/><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diagramLayout" Target="../diagrams/layout3.xml"/><Relationship Id="rId5" Type="http://schemas.openxmlformats.org/officeDocument/2006/relationships/diagramLayout" Target="../diagrams/layout2.xml"/><Relationship Id="rId15" Type="http://schemas.openxmlformats.org/officeDocument/2006/relationships/image" Target="../media/image13.png"/><Relationship Id="rId10" Type="http://schemas.openxmlformats.org/officeDocument/2006/relationships/diagramData" Target="../diagrams/data3.xml"/><Relationship Id="rId4" Type="http://schemas.openxmlformats.org/officeDocument/2006/relationships/diagramData" Target="../diagrams/data2.xml"/><Relationship Id="rId9" Type="http://schemas.openxmlformats.org/officeDocument/2006/relationships/image" Target="../media/image11.jpg"/><Relationship Id="rId14" Type="http://schemas.microsoft.com/office/2007/relationships/diagramDrawing" Target="../diagrams/drawing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7"/>
          <p:cNvSpPr/>
          <p:nvPr/>
        </p:nvSpPr>
        <p:spPr>
          <a:xfrm>
            <a:off x="1967543" y="341548"/>
            <a:ext cx="8677837" cy="830997"/>
          </a:xfrm>
          <a:prstGeom prst="rect">
            <a:avLst/>
          </a:prstGeom>
        </p:spPr>
        <p:txBody>
          <a:bodyPr wrap="square">
            <a:spAutoFit/>
          </a:bodyPr>
          <a:lstStyle/>
          <a:p>
            <a:pPr algn="ctr" defTabSz="914400"/>
            <a:r>
              <a:rPr lang="es-MX" sz="2400" i="1" dirty="0">
                <a:solidFill>
                  <a:prstClr val="black"/>
                </a:solidFill>
              </a:rPr>
              <a:t>Universidad Autónoma del Estado de México</a:t>
            </a:r>
          </a:p>
          <a:p>
            <a:pPr algn="ctr" defTabSz="914400"/>
            <a:r>
              <a:rPr lang="es-MX" sz="2400" i="1" dirty="0">
                <a:solidFill>
                  <a:prstClr val="black"/>
                </a:solidFill>
              </a:rPr>
              <a:t> Facultad de Economía</a:t>
            </a:r>
          </a:p>
        </p:txBody>
      </p:sp>
      <p:pic>
        <p:nvPicPr>
          <p:cNvPr id="7" name="36 Imagen" descr="logo a color UAEM.JPG"/>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550400" y="341546"/>
            <a:ext cx="1081611" cy="759599"/>
          </a:xfrm>
          <a:prstGeom prst="rect">
            <a:avLst/>
          </a:prstGeom>
        </p:spPr>
      </p:pic>
      <p:pic>
        <p:nvPicPr>
          <p:cNvPr id="8" name="Picture 3" descr="http://www.uaemex.mx/feconomia/marcos/EscudoEc.jpg"/>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10896533" y="334774"/>
            <a:ext cx="929707" cy="822025"/>
          </a:xfrm>
          <a:prstGeom prst="rect">
            <a:avLst/>
          </a:prstGeom>
          <a:noFill/>
          <a:ln w="9525">
            <a:noFill/>
            <a:miter lim="800000"/>
            <a:headEnd/>
            <a:tailEnd/>
          </a:ln>
        </p:spPr>
      </p:pic>
      <p:sp>
        <p:nvSpPr>
          <p:cNvPr id="9" name="8 Redondear rectángulo de esquina del mismo lado"/>
          <p:cNvSpPr/>
          <p:nvPr/>
        </p:nvSpPr>
        <p:spPr>
          <a:xfrm>
            <a:off x="3249383" y="2410911"/>
            <a:ext cx="6114155" cy="1903690"/>
          </a:xfrm>
          <a:prstGeom prst="round2SameRect">
            <a:avLst/>
          </a:prstGeom>
          <a:noFill/>
        </p:spPr>
        <p:style>
          <a:lnRef idx="0">
            <a:schemeClr val="accent5"/>
          </a:lnRef>
          <a:fillRef idx="3">
            <a:schemeClr val="accent5"/>
          </a:fillRef>
          <a:effectRef idx="3">
            <a:schemeClr val="accent5"/>
          </a:effectRef>
          <a:fontRef idx="minor">
            <a:schemeClr val="lt1"/>
          </a:fontRef>
        </p:style>
        <p:txBody>
          <a:bodyPr wrap="square">
            <a:spAutoFit/>
          </a:bodyPr>
          <a:lstStyle/>
          <a:p>
            <a:pPr algn="ctr" defTabSz="914400"/>
            <a:r>
              <a:rPr lang="es-MX" sz="2800" b="1"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UNIDAD IV:ESTRUCTURAS </a:t>
            </a:r>
            <a:r>
              <a:rPr lang="es-MX" sz="2800" b="1" dirty="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REGIONALES Y METROPOLITANAS EN  MÉXICO</a:t>
            </a:r>
            <a:endParaRPr lang="en-US" sz="2800" b="1" cap="small" dirty="0">
              <a:solidFill>
                <a:prstClr val="black">
                  <a:lumMod val="95000"/>
                  <a:lumOff val="5000"/>
                </a:prstClr>
              </a:solidFill>
              <a:latin typeface="Verdana" pitchFamily="34" charset="0"/>
              <a:ea typeface="Verdana" pitchFamily="34" charset="0"/>
              <a:cs typeface="Verdana" pitchFamily="34" charset="0"/>
            </a:endParaRPr>
          </a:p>
        </p:txBody>
      </p:sp>
      <p:sp>
        <p:nvSpPr>
          <p:cNvPr id="10" name="9 Rectángulo"/>
          <p:cNvSpPr/>
          <p:nvPr/>
        </p:nvSpPr>
        <p:spPr>
          <a:xfrm>
            <a:off x="3142407" y="4221088"/>
            <a:ext cx="6096000" cy="1600438"/>
          </a:xfrm>
          <a:prstGeom prst="rect">
            <a:avLst/>
          </a:prstGeom>
        </p:spPr>
        <p:txBody>
          <a:bodyPr>
            <a:spAutoFit/>
          </a:bodyPr>
          <a:lstStyle/>
          <a:p>
            <a:pPr algn="ctr" defTabSz="914400">
              <a:defRPr/>
            </a:pPr>
            <a:r>
              <a:rPr lang="es-MX" sz="1400" b="1" kern="0" dirty="0">
                <a:solidFill>
                  <a:sysClr val="windowText" lastClr="000000"/>
                </a:solidFill>
              </a:rPr>
              <a:t>Programa Educativo: Licenciatura en Economía</a:t>
            </a:r>
          </a:p>
          <a:p>
            <a:pPr algn="ctr" defTabSz="914400">
              <a:defRPr/>
            </a:pPr>
            <a:endParaRPr lang="es-MX" sz="1400" b="1" kern="0" dirty="0">
              <a:solidFill>
                <a:sysClr val="windowText" lastClr="000000"/>
              </a:solidFill>
            </a:endParaRPr>
          </a:p>
          <a:p>
            <a:pPr algn="ctr" defTabSz="914400">
              <a:defRPr/>
            </a:pPr>
            <a:r>
              <a:rPr lang="es-MX" sz="1400" b="1" kern="0" dirty="0">
                <a:solidFill>
                  <a:sysClr val="windowText" lastClr="000000"/>
                </a:solidFill>
              </a:rPr>
              <a:t>Unidad de Aprendizaje: Desarrollo Regional</a:t>
            </a:r>
          </a:p>
          <a:p>
            <a:pPr algn="ctr" defTabSz="914400">
              <a:defRPr/>
            </a:pPr>
            <a:endParaRPr lang="es-MX" sz="1400" b="1" kern="0" dirty="0">
              <a:solidFill>
                <a:sysClr val="windowText" lastClr="000000"/>
              </a:solidFill>
            </a:endParaRPr>
          </a:p>
          <a:p>
            <a:pPr algn="ctr" defTabSz="914400">
              <a:defRPr/>
            </a:pPr>
            <a:r>
              <a:rPr lang="es-MX" sz="1400" b="1" kern="0" dirty="0">
                <a:solidFill>
                  <a:sysClr val="windowText" lastClr="000000"/>
                </a:solidFill>
              </a:rPr>
              <a:t>Créditos Institucionales : 10</a:t>
            </a:r>
          </a:p>
          <a:p>
            <a:pPr algn="ctr" defTabSz="914400">
              <a:defRPr/>
            </a:pPr>
            <a:endParaRPr lang="es-ES" sz="1400" b="1" kern="0" dirty="0">
              <a:solidFill>
                <a:sysClr val="windowText" lastClr="000000"/>
              </a:solidFill>
            </a:endParaRPr>
          </a:p>
          <a:p>
            <a:pPr algn="ctr" defTabSz="914400">
              <a:defRPr/>
            </a:pPr>
            <a:r>
              <a:rPr lang="es-ES" sz="1400" b="1" kern="0" dirty="0">
                <a:solidFill>
                  <a:sysClr val="windowText" lastClr="000000"/>
                </a:solidFill>
              </a:rPr>
              <a:t>CLAVE: L43053</a:t>
            </a:r>
            <a:endParaRPr lang="es-MX" sz="1400" b="1" kern="0" dirty="0">
              <a:solidFill>
                <a:sysClr val="windowText" lastClr="000000"/>
              </a:solidFill>
            </a:endParaRPr>
          </a:p>
        </p:txBody>
      </p:sp>
      <p:sp>
        <p:nvSpPr>
          <p:cNvPr id="11" name="10 CuadroTexto"/>
          <p:cNvSpPr txBox="1"/>
          <p:nvPr/>
        </p:nvSpPr>
        <p:spPr>
          <a:xfrm>
            <a:off x="992235" y="5175195"/>
            <a:ext cx="10369153" cy="1292662"/>
          </a:xfrm>
          <a:prstGeom prst="rect">
            <a:avLst/>
          </a:prstGeom>
          <a:noFill/>
        </p:spPr>
        <p:txBody>
          <a:bodyPr wrap="square" rtlCol="0">
            <a:spAutoFit/>
          </a:bodyPr>
          <a:lstStyle/>
          <a:p>
            <a:pPr defTabSz="914400"/>
            <a:endParaRPr lang="es-MX" sz="1400" dirty="0">
              <a:solidFill>
                <a:prstClr val="black"/>
              </a:solidFill>
            </a:endParaRPr>
          </a:p>
          <a:p>
            <a:pPr defTabSz="914400"/>
            <a:endParaRPr lang="es-MX" sz="1400" dirty="0">
              <a:solidFill>
                <a:prstClr val="black"/>
              </a:solidFill>
            </a:endParaRPr>
          </a:p>
          <a:p>
            <a:pPr defTabSz="914400"/>
            <a:endParaRPr lang="es-MX" sz="1400" dirty="0">
              <a:solidFill>
                <a:prstClr val="black"/>
              </a:solidFill>
            </a:endParaRPr>
          </a:p>
          <a:p>
            <a:pPr defTabSz="914400"/>
            <a:endParaRPr lang="es-MX" i="1" dirty="0">
              <a:solidFill>
                <a:prstClr val="black"/>
              </a:solidFill>
            </a:endParaRPr>
          </a:p>
          <a:p>
            <a:pPr algn="ctr" defTabSz="914400"/>
            <a:r>
              <a:rPr lang="es-MX" b="1" i="1" dirty="0">
                <a:solidFill>
                  <a:prstClr val="black"/>
                </a:solidFill>
              </a:rPr>
              <a:t>Dr. Oscar Manuel Rodríguez Pichardo</a:t>
            </a:r>
          </a:p>
        </p:txBody>
      </p:sp>
      <p:cxnSp>
        <p:nvCxnSpPr>
          <p:cNvPr id="12" name="11 Conector recto"/>
          <p:cNvCxnSpPr/>
          <p:nvPr/>
        </p:nvCxnSpPr>
        <p:spPr>
          <a:xfrm>
            <a:off x="897691" y="1340768"/>
            <a:ext cx="10478489" cy="0"/>
          </a:xfrm>
          <a:prstGeom prst="line">
            <a:avLst/>
          </a:prstGeom>
          <a:ln w="28575">
            <a:solidFill>
              <a:srgbClr val="D79F13"/>
            </a:solidFill>
            <a:prstDash val="solid"/>
          </a:ln>
        </p:spPr>
        <p:style>
          <a:lnRef idx="1">
            <a:schemeClr val="accent2"/>
          </a:lnRef>
          <a:fillRef idx="0">
            <a:schemeClr val="accent2"/>
          </a:fillRef>
          <a:effectRef idx="0">
            <a:schemeClr val="accent2"/>
          </a:effectRef>
          <a:fontRef idx="minor">
            <a:schemeClr val="tx1"/>
          </a:fontRef>
        </p:style>
      </p:cxnSp>
      <p:cxnSp>
        <p:nvCxnSpPr>
          <p:cNvPr id="14" name="13 Conector recto"/>
          <p:cNvCxnSpPr/>
          <p:nvPr/>
        </p:nvCxnSpPr>
        <p:spPr>
          <a:xfrm>
            <a:off x="2974052" y="6021288"/>
            <a:ext cx="6432715" cy="0"/>
          </a:xfrm>
          <a:prstGeom prst="line">
            <a:avLst/>
          </a:prstGeom>
          <a:ln w="28575">
            <a:solidFill>
              <a:srgbClr val="D79F13"/>
            </a:solidFill>
            <a:prstDash val="solid"/>
          </a:ln>
        </p:spPr>
        <p:style>
          <a:lnRef idx="1">
            <a:schemeClr val="accent2"/>
          </a:lnRef>
          <a:fillRef idx="0">
            <a:schemeClr val="accent2"/>
          </a:fillRef>
          <a:effectRef idx="0">
            <a:schemeClr val="accent2"/>
          </a:effectRef>
          <a:fontRef idx="minor">
            <a:schemeClr val="tx1"/>
          </a:fontRef>
        </p:style>
      </p:cxnSp>
      <p:sp>
        <p:nvSpPr>
          <p:cNvPr id="17" name="16 Rectángulo"/>
          <p:cNvSpPr/>
          <p:nvPr/>
        </p:nvSpPr>
        <p:spPr>
          <a:xfrm>
            <a:off x="5458478" y="1556083"/>
            <a:ext cx="1463862" cy="369332"/>
          </a:xfrm>
          <a:prstGeom prst="rect">
            <a:avLst/>
          </a:prstGeom>
        </p:spPr>
        <p:txBody>
          <a:bodyPr wrap="none">
            <a:spAutoFit/>
          </a:bodyPr>
          <a:lstStyle/>
          <a:p>
            <a:pPr defTabSz="914400"/>
            <a:r>
              <a:rPr lang="es-MX" b="1" dirty="0">
                <a:solidFill>
                  <a:srgbClr val="D2D2D2">
                    <a:lumMod val="10000"/>
                  </a:srgbClr>
                </a:solidFill>
              </a:rPr>
              <a:t>Diapositivas</a:t>
            </a:r>
          </a:p>
        </p:txBody>
      </p:sp>
    </p:spTree>
    <p:extLst>
      <p:ext uri="{BB962C8B-B14F-4D97-AF65-F5344CB8AC3E}">
        <p14:creationId xmlns:p14="http://schemas.microsoft.com/office/powerpoint/2010/main" val="28496531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mt="55000"/>
          </a:blip>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473579" y="166762"/>
            <a:ext cx="9720072" cy="1499616"/>
          </a:xfrm>
        </p:spPr>
        <p:txBody>
          <a:bodyPr>
            <a:normAutofit/>
          </a:bodyPr>
          <a:lstStyle/>
          <a:p>
            <a:r>
              <a:rPr lang="es-US" sz="4000" dirty="0"/>
              <a:t>Características del desarrollo metropolitano…</a:t>
            </a:r>
          </a:p>
        </p:txBody>
      </p:sp>
      <p:graphicFrame>
        <p:nvGraphicFramePr>
          <p:cNvPr id="8" name="7 Diagrama"/>
          <p:cNvGraphicFramePr/>
          <p:nvPr>
            <p:extLst>
              <p:ext uri="{D42A27DB-BD31-4B8C-83A1-F6EECF244321}">
                <p14:modId xmlns:p14="http://schemas.microsoft.com/office/powerpoint/2010/main" val="3107260951"/>
              </p:ext>
            </p:extLst>
          </p:nvPr>
        </p:nvGraphicFramePr>
        <p:xfrm>
          <a:off x="5416885" y="1072593"/>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050" name="Picture 2"/>
          <p:cNvPicPr>
            <a:picLocks noChangeAspect="1" noChangeArrowheads="1"/>
          </p:cNvPicPr>
          <p:nvPr/>
        </p:nvPicPr>
        <p:blipFill>
          <a:blip r:embed="rId9">
            <a:extLst>
              <a:ext uri="{BEBA8EAE-BF5A-486C-A8C5-ECC9F3942E4B}">
                <a14:imgProps xmlns:a14="http://schemas.microsoft.com/office/drawing/2010/main">
                  <a14:imgLayer r:embed="rId10">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0" y="1400677"/>
            <a:ext cx="6667500"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Marcador de número de diapositiva 2"/>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163049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mt="55000"/>
          </a:blip>
          <a:tile tx="0" ty="0" sx="100000" sy="100000" flip="none" algn="tl"/>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1105" y="371481"/>
            <a:ext cx="10913620" cy="852407"/>
          </a:xfrm>
        </p:spPr>
        <p:txBody>
          <a:bodyPr>
            <a:normAutofit/>
          </a:bodyPr>
          <a:lstStyle/>
          <a:p>
            <a:pPr algn="ctr"/>
            <a:r>
              <a:rPr lang="es-US" b="1" dirty="0">
                <a:solidFill>
                  <a:srgbClr val="FF0000"/>
                </a:solidFill>
              </a:rPr>
              <a:t>También se reconoce que no sólo presentan estos factores positivos, sino también enormes desafíos:</a:t>
            </a:r>
          </a:p>
          <a:p>
            <a:pPr algn="ctr"/>
            <a:endParaRPr lang="es-US" b="1" dirty="0">
              <a:solidFill>
                <a:srgbClr val="FF0000"/>
              </a:solidFill>
            </a:endParaRPr>
          </a:p>
        </p:txBody>
      </p:sp>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6043" y="1223888"/>
            <a:ext cx="3885222" cy="4487595"/>
          </a:xfrm>
          <a:prstGeom prst="rect">
            <a:avLst/>
          </a:prstGeom>
          <a:ln>
            <a:noFill/>
          </a:ln>
          <a:effectLst>
            <a:softEdge rad="112500"/>
          </a:effectLst>
        </p:spPr>
      </p:pic>
      <p:graphicFrame>
        <p:nvGraphicFramePr>
          <p:cNvPr id="2" name="1 Diagrama"/>
          <p:cNvGraphicFramePr/>
          <p:nvPr>
            <p:extLst>
              <p:ext uri="{D42A27DB-BD31-4B8C-83A1-F6EECF244321}">
                <p14:modId xmlns:p14="http://schemas.microsoft.com/office/powerpoint/2010/main" val="4277897204"/>
              </p:ext>
            </p:extLst>
          </p:nvPr>
        </p:nvGraphicFramePr>
        <p:xfrm>
          <a:off x="156705" y="1223888"/>
          <a:ext cx="7530454" cy="500643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Marcador de número de diapositiva 3"/>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36332990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4110228" y="2727476"/>
            <a:ext cx="9720072" cy="1499616"/>
          </a:xfrm>
        </p:spPr>
        <p:txBody>
          <a:bodyPr>
            <a:normAutofit/>
          </a:bodyPr>
          <a:lstStyle/>
          <a:p>
            <a:pPr algn="ctr"/>
            <a:r>
              <a:rPr lang="es-US" sz="4000" b="1" dirty="0" smtClean="0">
                <a:solidFill>
                  <a:srgbClr val="7030A0"/>
                </a:solidFill>
              </a:rPr>
              <a:t> Zonas </a:t>
            </a:r>
            <a:r>
              <a:rPr lang="es-US" sz="4000" b="1" dirty="0">
                <a:solidFill>
                  <a:srgbClr val="7030A0"/>
                </a:solidFill>
              </a:rPr>
              <a:t>metropolitanas </a:t>
            </a:r>
            <a:br>
              <a:rPr lang="es-US" sz="4000" b="1" dirty="0">
                <a:solidFill>
                  <a:srgbClr val="7030A0"/>
                </a:solidFill>
              </a:rPr>
            </a:br>
            <a:r>
              <a:rPr lang="es-US" sz="4000" b="1" dirty="0">
                <a:solidFill>
                  <a:srgbClr val="7030A0"/>
                </a:solidFill>
              </a:rPr>
              <a:t>por región (</a:t>
            </a:r>
            <a:r>
              <a:rPr lang="es-US" sz="4000" b="1" dirty="0" err="1">
                <a:solidFill>
                  <a:srgbClr val="7030A0"/>
                </a:solidFill>
              </a:rPr>
              <a:t>inegi</a:t>
            </a:r>
            <a:r>
              <a:rPr lang="es-US" sz="4000" b="1" dirty="0">
                <a:solidFill>
                  <a:srgbClr val="7030A0"/>
                </a:solidFill>
              </a:rPr>
              <a:t>, 2014)</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92918743"/>
              </p:ext>
            </p:extLst>
          </p:nvPr>
        </p:nvGraphicFramePr>
        <p:xfrm>
          <a:off x="1252505" y="69948"/>
          <a:ext cx="10939495" cy="6788052"/>
        </p:xfrm>
        <a:graphic>
          <a:graphicData uri="http://schemas.openxmlformats.org/drawingml/2006/table">
            <a:tbl>
              <a:tblPr firstRow="1" bandRow="1">
                <a:tableStyleId>{5C22544A-7EE6-4342-B048-85BDC9FD1C3A}</a:tableStyleId>
              </a:tblPr>
              <a:tblGrid>
                <a:gridCol w="2430066">
                  <a:extLst>
                    <a:ext uri="{9D8B030D-6E8A-4147-A177-3AD203B41FA5}">
                      <a16:colId xmlns:a16="http://schemas.microsoft.com/office/drawing/2014/main" xmlns="" val="20000"/>
                    </a:ext>
                  </a:extLst>
                </a:gridCol>
                <a:gridCol w="2865374">
                  <a:extLst>
                    <a:ext uri="{9D8B030D-6E8A-4147-A177-3AD203B41FA5}">
                      <a16:colId xmlns:a16="http://schemas.microsoft.com/office/drawing/2014/main" xmlns="" val="20001"/>
                    </a:ext>
                  </a:extLst>
                </a:gridCol>
                <a:gridCol w="3783724">
                  <a:extLst>
                    <a:ext uri="{9D8B030D-6E8A-4147-A177-3AD203B41FA5}">
                      <a16:colId xmlns:a16="http://schemas.microsoft.com/office/drawing/2014/main" xmlns="" val="20002"/>
                    </a:ext>
                  </a:extLst>
                </a:gridCol>
                <a:gridCol w="1860331">
                  <a:extLst>
                    <a:ext uri="{9D8B030D-6E8A-4147-A177-3AD203B41FA5}">
                      <a16:colId xmlns:a16="http://schemas.microsoft.com/office/drawing/2014/main" xmlns="" val="20003"/>
                    </a:ext>
                  </a:extLst>
                </a:gridCol>
              </a:tblGrid>
              <a:tr h="448212">
                <a:tc>
                  <a:txBody>
                    <a:bodyPr/>
                    <a:lstStyle/>
                    <a:p>
                      <a:r>
                        <a:rPr lang="es-US" sz="2000" dirty="0"/>
                        <a:t>centro</a:t>
                      </a:r>
                    </a:p>
                  </a:txBody>
                  <a:tcPr/>
                </a:tc>
                <a:tc>
                  <a:txBody>
                    <a:bodyPr/>
                    <a:lstStyle/>
                    <a:p>
                      <a:r>
                        <a:rPr lang="es-US" sz="2000" dirty="0"/>
                        <a:t>Norte noroeste</a:t>
                      </a:r>
                    </a:p>
                  </a:txBody>
                  <a:tcPr/>
                </a:tc>
                <a:tc>
                  <a:txBody>
                    <a:bodyPr/>
                    <a:lstStyle/>
                    <a:p>
                      <a:r>
                        <a:rPr lang="es-US" sz="2000" dirty="0"/>
                        <a:t>Occidente centro norte</a:t>
                      </a:r>
                    </a:p>
                  </a:txBody>
                  <a:tcPr/>
                </a:tc>
                <a:tc>
                  <a:txBody>
                    <a:bodyPr/>
                    <a:lstStyle/>
                    <a:p>
                      <a:r>
                        <a:rPr lang="es-US" sz="2000" dirty="0"/>
                        <a:t>Sur sureste</a:t>
                      </a:r>
                    </a:p>
                  </a:txBody>
                  <a:tcPr/>
                </a:tc>
                <a:extLst>
                  <a:ext uri="{0D108BD9-81ED-4DB2-BD59-A6C34878D82A}">
                    <a16:rowId xmlns:a16="http://schemas.microsoft.com/office/drawing/2014/main" xmlns="" val="10000"/>
                  </a:ext>
                </a:extLst>
              </a:tr>
              <a:tr h="370840">
                <a:tc>
                  <a:txBody>
                    <a:bodyPr/>
                    <a:lstStyle/>
                    <a:p>
                      <a:r>
                        <a:rPr lang="es-US" sz="2000" dirty="0"/>
                        <a:t>Apizaco-Tlaxcala</a:t>
                      </a:r>
                    </a:p>
                  </a:txBody>
                  <a:tcPr/>
                </a:tc>
                <a:tc>
                  <a:txBody>
                    <a:bodyPr/>
                    <a:lstStyle/>
                    <a:p>
                      <a:r>
                        <a:rPr lang="es-US" sz="2000" dirty="0"/>
                        <a:t>Chihuahua</a:t>
                      </a:r>
                    </a:p>
                  </a:txBody>
                  <a:tcPr/>
                </a:tc>
                <a:tc>
                  <a:txBody>
                    <a:bodyPr/>
                    <a:lstStyle/>
                    <a:p>
                      <a:r>
                        <a:rPr lang="es-US" sz="2000" dirty="0"/>
                        <a:t>Aguascalientes</a:t>
                      </a:r>
                    </a:p>
                  </a:txBody>
                  <a:tcPr/>
                </a:tc>
                <a:tc>
                  <a:txBody>
                    <a:bodyPr/>
                    <a:lstStyle/>
                    <a:p>
                      <a:r>
                        <a:rPr lang="es-US" sz="2000" dirty="0"/>
                        <a:t>Acapulco</a:t>
                      </a:r>
                    </a:p>
                  </a:txBody>
                  <a:tcPr/>
                </a:tc>
                <a:extLst>
                  <a:ext uri="{0D108BD9-81ED-4DB2-BD59-A6C34878D82A}">
                    <a16:rowId xmlns:a16="http://schemas.microsoft.com/office/drawing/2014/main" xmlns="" val="10001"/>
                  </a:ext>
                </a:extLst>
              </a:tr>
              <a:tr h="370840">
                <a:tc>
                  <a:txBody>
                    <a:bodyPr/>
                    <a:lstStyle/>
                    <a:p>
                      <a:r>
                        <a:rPr lang="es-US" sz="2000" dirty="0"/>
                        <a:t>Cuautla</a:t>
                      </a:r>
                    </a:p>
                  </a:txBody>
                  <a:tcPr/>
                </a:tc>
                <a:tc>
                  <a:txBody>
                    <a:bodyPr/>
                    <a:lstStyle/>
                    <a:p>
                      <a:r>
                        <a:rPr lang="es-US" sz="2000" dirty="0"/>
                        <a:t>Guaymas</a:t>
                      </a:r>
                    </a:p>
                  </a:txBody>
                  <a:tcPr/>
                </a:tc>
                <a:tc>
                  <a:txBody>
                    <a:bodyPr/>
                    <a:lstStyle/>
                    <a:p>
                      <a:r>
                        <a:rPr lang="es-US" sz="2000" dirty="0"/>
                        <a:t>Colima</a:t>
                      </a:r>
                    </a:p>
                  </a:txBody>
                  <a:tcPr/>
                </a:tc>
                <a:tc>
                  <a:txBody>
                    <a:bodyPr/>
                    <a:lstStyle/>
                    <a:p>
                      <a:r>
                        <a:rPr lang="es-US" sz="2000" dirty="0"/>
                        <a:t>Acayucan</a:t>
                      </a:r>
                    </a:p>
                  </a:txBody>
                  <a:tcPr/>
                </a:tc>
                <a:extLst>
                  <a:ext uri="{0D108BD9-81ED-4DB2-BD59-A6C34878D82A}">
                    <a16:rowId xmlns:a16="http://schemas.microsoft.com/office/drawing/2014/main" xmlns="" val="10002"/>
                  </a:ext>
                </a:extLst>
              </a:tr>
              <a:tr h="370840">
                <a:tc>
                  <a:txBody>
                    <a:bodyPr/>
                    <a:lstStyle/>
                    <a:p>
                      <a:r>
                        <a:rPr lang="es-US" sz="2000" dirty="0"/>
                        <a:t>Cuernavaca</a:t>
                      </a:r>
                    </a:p>
                  </a:txBody>
                  <a:tcPr/>
                </a:tc>
                <a:tc>
                  <a:txBody>
                    <a:bodyPr/>
                    <a:lstStyle/>
                    <a:p>
                      <a:r>
                        <a:rPr lang="es-US" sz="2000" dirty="0"/>
                        <a:t>Juárez</a:t>
                      </a:r>
                    </a:p>
                  </a:txBody>
                  <a:tcPr/>
                </a:tc>
                <a:tc>
                  <a:txBody>
                    <a:bodyPr/>
                    <a:lstStyle/>
                    <a:p>
                      <a:r>
                        <a:rPr lang="es-US" sz="2000" dirty="0"/>
                        <a:t>Guadalajara</a:t>
                      </a:r>
                    </a:p>
                  </a:txBody>
                  <a:tcPr/>
                </a:tc>
                <a:tc>
                  <a:txBody>
                    <a:bodyPr/>
                    <a:lstStyle/>
                    <a:p>
                      <a:r>
                        <a:rPr lang="es-US" sz="2000" dirty="0"/>
                        <a:t>Cancún</a:t>
                      </a:r>
                    </a:p>
                  </a:txBody>
                  <a:tcPr/>
                </a:tc>
                <a:extLst>
                  <a:ext uri="{0D108BD9-81ED-4DB2-BD59-A6C34878D82A}">
                    <a16:rowId xmlns:a16="http://schemas.microsoft.com/office/drawing/2014/main" xmlns="" val="10003"/>
                  </a:ext>
                </a:extLst>
              </a:tr>
              <a:tr h="370840">
                <a:tc>
                  <a:txBody>
                    <a:bodyPr/>
                    <a:lstStyle/>
                    <a:p>
                      <a:r>
                        <a:rPr lang="es-US" sz="2000" dirty="0"/>
                        <a:t>Pachuca</a:t>
                      </a:r>
                    </a:p>
                  </a:txBody>
                  <a:tcPr/>
                </a:tc>
                <a:tc>
                  <a:txBody>
                    <a:bodyPr/>
                    <a:lstStyle/>
                    <a:p>
                      <a:r>
                        <a:rPr lang="es-US" sz="2000" dirty="0"/>
                        <a:t>La laguna</a:t>
                      </a:r>
                    </a:p>
                  </a:txBody>
                  <a:tcPr/>
                </a:tc>
                <a:tc>
                  <a:txBody>
                    <a:bodyPr/>
                    <a:lstStyle/>
                    <a:p>
                      <a:r>
                        <a:rPr lang="es-US" sz="2000" dirty="0"/>
                        <a:t>La piedad-Pénjamo</a:t>
                      </a:r>
                    </a:p>
                  </a:txBody>
                  <a:tcPr/>
                </a:tc>
                <a:tc>
                  <a:txBody>
                    <a:bodyPr/>
                    <a:lstStyle/>
                    <a:p>
                      <a:r>
                        <a:rPr lang="es-US" sz="2000" dirty="0"/>
                        <a:t>Coatzacoalcos</a:t>
                      </a:r>
                    </a:p>
                  </a:txBody>
                  <a:tcPr/>
                </a:tc>
                <a:extLst>
                  <a:ext uri="{0D108BD9-81ED-4DB2-BD59-A6C34878D82A}">
                    <a16:rowId xmlns:a16="http://schemas.microsoft.com/office/drawing/2014/main" xmlns="" val="10004"/>
                  </a:ext>
                </a:extLst>
              </a:tr>
              <a:tr h="370840">
                <a:tc>
                  <a:txBody>
                    <a:bodyPr/>
                    <a:lstStyle/>
                    <a:p>
                      <a:r>
                        <a:rPr lang="es-US" sz="2000" dirty="0"/>
                        <a:t>Puebla-Tlaxcala</a:t>
                      </a:r>
                    </a:p>
                  </a:txBody>
                  <a:tcPr/>
                </a:tc>
                <a:tc>
                  <a:txBody>
                    <a:bodyPr/>
                    <a:lstStyle/>
                    <a:p>
                      <a:r>
                        <a:rPr lang="es-US" sz="2000" dirty="0"/>
                        <a:t>Matamoros</a:t>
                      </a:r>
                    </a:p>
                  </a:txBody>
                  <a:tcPr/>
                </a:tc>
                <a:tc>
                  <a:txBody>
                    <a:bodyPr/>
                    <a:lstStyle/>
                    <a:p>
                      <a:r>
                        <a:rPr lang="es-US" sz="2000" dirty="0"/>
                        <a:t>León</a:t>
                      </a:r>
                    </a:p>
                  </a:txBody>
                  <a:tcPr/>
                </a:tc>
                <a:tc>
                  <a:txBody>
                    <a:bodyPr/>
                    <a:lstStyle/>
                    <a:p>
                      <a:r>
                        <a:rPr lang="es-US" sz="2000" dirty="0"/>
                        <a:t>Córdoba</a:t>
                      </a:r>
                    </a:p>
                  </a:txBody>
                  <a:tcPr/>
                </a:tc>
                <a:extLst>
                  <a:ext uri="{0D108BD9-81ED-4DB2-BD59-A6C34878D82A}">
                    <a16:rowId xmlns:a16="http://schemas.microsoft.com/office/drawing/2014/main" xmlns="" val="10005"/>
                  </a:ext>
                </a:extLst>
              </a:tr>
              <a:tr h="370840">
                <a:tc>
                  <a:txBody>
                    <a:bodyPr/>
                    <a:lstStyle/>
                    <a:p>
                      <a:r>
                        <a:rPr lang="es-US" sz="2000" dirty="0"/>
                        <a:t>Querétaro</a:t>
                      </a:r>
                    </a:p>
                  </a:txBody>
                  <a:tcPr/>
                </a:tc>
                <a:tc>
                  <a:txBody>
                    <a:bodyPr/>
                    <a:lstStyle/>
                    <a:p>
                      <a:r>
                        <a:rPr lang="es-US" sz="2000" dirty="0"/>
                        <a:t>Mexicali</a:t>
                      </a:r>
                    </a:p>
                  </a:txBody>
                  <a:tcPr/>
                </a:tc>
                <a:tc>
                  <a:txBody>
                    <a:bodyPr/>
                    <a:lstStyle/>
                    <a:p>
                      <a:r>
                        <a:rPr lang="es-US" sz="2000" dirty="0"/>
                        <a:t>Morelia</a:t>
                      </a:r>
                    </a:p>
                  </a:txBody>
                  <a:tcPr/>
                </a:tc>
                <a:tc>
                  <a:txBody>
                    <a:bodyPr/>
                    <a:lstStyle/>
                    <a:p>
                      <a:r>
                        <a:rPr lang="es-US" sz="2000" dirty="0"/>
                        <a:t>Mérida</a:t>
                      </a:r>
                    </a:p>
                  </a:txBody>
                  <a:tcPr/>
                </a:tc>
                <a:extLst>
                  <a:ext uri="{0D108BD9-81ED-4DB2-BD59-A6C34878D82A}">
                    <a16:rowId xmlns:a16="http://schemas.microsoft.com/office/drawing/2014/main" xmlns="" val="10006"/>
                  </a:ext>
                </a:extLst>
              </a:tr>
              <a:tr h="370840">
                <a:tc>
                  <a:txBody>
                    <a:bodyPr/>
                    <a:lstStyle/>
                    <a:p>
                      <a:r>
                        <a:rPr lang="es-US" sz="2000" dirty="0"/>
                        <a:t>Tehuacán</a:t>
                      </a:r>
                    </a:p>
                  </a:txBody>
                  <a:tcPr/>
                </a:tc>
                <a:tc>
                  <a:txBody>
                    <a:bodyPr/>
                    <a:lstStyle/>
                    <a:p>
                      <a:r>
                        <a:rPr lang="es-US" sz="2000" dirty="0"/>
                        <a:t>Monclova- frontera</a:t>
                      </a:r>
                    </a:p>
                  </a:txBody>
                  <a:tcPr/>
                </a:tc>
                <a:tc>
                  <a:txBody>
                    <a:bodyPr/>
                    <a:lstStyle/>
                    <a:p>
                      <a:r>
                        <a:rPr lang="es-US" sz="2000" dirty="0"/>
                        <a:t>Moroleón</a:t>
                      </a:r>
                    </a:p>
                  </a:txBody>
                  <a:tcPr/>
                </a:tc>
                <a:tc>
                  <a:txBody>
                    <a:bodyPr/>
                    <a:lstStyle/>
                    <a:p>
                      <a:r>
                        <a:rPr lang="es-US" sz="2000" dirty="0"/>
                        <a:t>Minatitlán</a:t>
                      </a:r>
                    </a:p>
                  </a:txBody>
                  <a:tcPr/>
                </a:tc>
                <a:extLst>
                  <a:ext uri="{0D108BD9-81ED-4DB2-BD59-A6C34878D82A}">
                    <a16:rowId xmlns:a16="http://schemas.microsoft.com/office/drawing/2014/main" xmlns="" val="10007"/>
                  </a:ext>
                </a:extLst>
              </a:tr>
              <a:tr h="370840">
                <a:tc>
                  <a:txBody>
                    <a:bodyPr/>
                    <a:lstStyle/>
                    <a:p>
                      <a:r>
                        <a:rPr lang="es-US" sz="2000" dirty="0"/>
                        <a:t>Toluca</a:t>
                      </a:r>
                    </a:p>
                  </a:txBody>
                  <a:tcPr/>
                </a:tc>
                <a:tc>
                  <a:txBody>
                    <a:bodyPr/>
                    <a:lstStyle/>
                    <a:p>
                      <a:r>
                        <a:rPr lang="es-US" sz="2000" dirty="0"/>
                        <a:t>Monterrey</a:t>
                      </a:r>
                    </a:p>
                  </a:txBody>
                  <a:tcPr/>
                </a:tc>
                <a:tc>
                  <a:txBody>
                    <a:bodyPr/>
                    <a:lstStyle/>
                    <a:p>
                      <a:r>
                        <a:rPr lang="es-US" sz="2000" dirty="0"/>
                        <a:t>Ocotlán</a:t>
                      </a:r>
                    </a:p>
                  </a:txBody>
                  <a:tcPr/>
                </a:tc>
                <a:tc>
                  <a:txBody>
                    <a:bodyPr/>
                    <a:lstStyle/>
                    <a:p>
                      <a:r>
                        <a:rPr lang="es-US" sz="2000" dirty="0"/>
                        <a:t>Oaxaca</a:t>
                      </a:r>
                    </a:p>
                  </a:txBody>
                  <a:tcPr/>
                </a:tc>
                <a:extLst>
                  <a:ext uri="{0D108BD9-81ED-4DB2-BD59-A6C34878D82A}">
                    <a16:rowId xmlns:a16="http://schemas.microsoft.com/office/drawing/2014/main" xmlns="" val="10008"/>
                  </a:ext>
                </a:extLst>
              </a:tr>
              <a:tr h="370840">
                <a:tc>
                  <a:txBody>
                    <a:bodyPr/>
                    <a:lstStyle/>
                    <a:p>
                      <a:r>
                        <a:rPr lang="es-US" sz="2000" dirty="0"/>
                        <a:t>Tula</a:t>
                      </a:r>
                    </a:p>
                  </a:txBody>
                  <a:tcPr/>
                </a:tc>
                <a:tc>
                  <a:txBody>
                    <a:bodyPr/>
                    <a:lstStyle/>
                    <a:p>
                      <a:r>
                        <a:rPr lang="es-US" sz="2000" dirty="0"/>
                        <a:t>Nuevo Laredo</a:t>
                      </a:r>
                    </a:p>
                  </a:txBody>
                  <a:tcPr/>
                </a:tc>
                <a:tc>
                  <a:txBody>
                    <a:bodyPr/>
                    <a:lstStyle/>
                    <a:p>
                      <a:r>
                        <a:rPr lang="es-US" sz="2000" dirty="0"/>
                        <a:t>Puerto Vallarta</a:t>
                      </a:r>
                    </a:p>
                  </a:txBody>
                  <a:tcPr/>
                </a:tc>
                <a:tc>
                  <a:txBody>
                    <a:bodyPr/>
                    <a:lstStyle/>
                    <a:p>
                      <a:r>
                        <a:rPr lang="es-US" sz="2000" dirty="0"/>
                        <a:t>Orizaba</a:t>
                      </a:r>
                    </a:p>
                  </a:txBody>
                  <a:tcPr/>
                </a:tc>
                <a:extLst>
                  <a:ext uri="{0D108BD9-81ED-4DB2-BD59-A6C34878D82A}">
                    <a16:rowId xmlns:a16="http://schemas.microsoft.com/office/drawing/2014/main" xmlns="" val="10009"/>
                  </a:ext>
                </a:extLst>
              </a:tr>
              <a:tr h="370840">
                <a:tc>
                  <a:txBody>
                    <a:bodyPr/>
                    <a:lstStyle/>
                    <a:p>
                      <a:r>
                        <a:rPr lang="es-US" sz="2000" dirty="0"/>
                        <a:t>Tulancingo</a:t>
                      </a:r>
                    </a:p>
                  </a:txBody>
                  <a:tcPr/>
                </a:tc>
                <a:tc>
                  <a:txBody>
                    <a:bodyPr/>
                    <a:lstStyle/>
                    <a:p>
                      <a:r>
                        <a:rPr lang="es-US" sz="2000" dirty="0"/>
                        <a:t>Piedras Negras</a:t>
                      </a:r>
                    </a:p>
                  </a:txBody>
                  <a:tcPr/>
                </a:tc>
                <a:tc>
                  <a:txBody>
                    <a:bodyPr/>
                    <a:lstStyle/>
                    <a:p>
                      <a:r>
                        <a:rPr lang="es-US" sz="2000" dirty="0"/>
                        <a:t>Rio verde-ciudad Fernández</a:t>
                      </a:r>
                    </a:p>
                  </a:txBody>
                  <a:tcPr/>
                </a:tc>
                <a:tc>
                  <a:txBody>
                    <a:bodyPr/>
                    <a:lstStyle/>
                    <a:p>
                      <a:r>
                        <a:rPr lang="es-US" sz="2000" dirty="0"/>
                        <a:t>Poza Rica</a:t>
                      </a:r>
                    </a:p>
                  </a:txBody>
                  <a:tcPr/>
                </a:tc>
                <a:extLst>
                  <a:ext uri="{0D108BD9-81ED-4DB2-BD59-A6C34878D82A}">
                    <a16:rowId xmlns:a16="http://schemas.microsoft.com/office/drawing/2014/main" xmlns="" val="10010"/>
                  </a:ext>
                </a:extLst>
              </a:tr>
              <a:tr h="370840">
                <a:tc>
                  <a:txBody>
                    <a:bodyPr/>
                    <a:lstStyle/>
                    <a:p>
                      <a:r>
                        <a:rPr lang="es-US" sz="2000" dirty="0"/>
                        <a:t>Valle de</a:t>
                      </a:r>
                      <a:r>
                        <a:rPr lang="es-US" sz="2000" baseline="0" dirty="0"/>
                        <a:t> México</a:t>
                      </a:r>
                      <a:endParaRPr lang="es-US" sz="2000" dirty="0"/>
                    </a:p>
                  </a:txBody>
                  <a:tcPr/>
                </a:tc>
                <a:tc>
                  <a:txBody>
                    <a:bodyPr/>
                    <a:lstStyle/>
                    <a:p>
                      <a:r>
                        <a:rPr lang="es-US" sz="2000" dirty="0"/>
                        <a:t>Reynosa</a:t>
                      </a:r>
                    </a:p>
                  </a:txBody>
                  <a:tcPr/>
                </a:tc>
                <a:tc>
                  <a:txBody>
                    <a:bodyPr/>
                    <a:lstStyle/>
                    <a:p>
                      <a:r>
                        <a:rPr lang="es-US" sz="2000" dirty="0"/>
                        <a:t>San francisco del Rincón</a:t>
                      </a:r>
                    </a:p>
                  </a:txBody>
                  <a:tcPr/>
                </a:tc>
                <a:tc>
                  <a:txBody>
                    <a:bodyPr/>
                    <a:lstStyle/>
                    <a:p>
                      <a:r>
                        <a:rPr lang="es-US" sz="2000" dirty="0"/>
                        <a:t>Tehuantepec</a:t>
                      </a:r>
                    </a:p>
                  </a:txBody>
                  <a:tcPr/>
                </a:tc>
                <a:extLst>
                  <a:ext uri="{0D108BD9-81ED-4DB2-BD59-A6C34878D82A}">
                    <a16:rowId xmlns:a16="http://schemas.microsoft.com/office/drawing/2014/main" xmlns="" val="10011"/>
                  </a:ext>
                </a:extLst>
              </a:tr>
              <a:tr h="370840">
                <a:tc>
                  <a:txBody>
                    <a:bodyPr/>
                    <a:lstStyle/>
                    <a:p>
                      <a:endParaRPr lang="es-US" sz="2000" dirty="0"/>
                    </a:p>
                  </a:txBody>
                  <a:tcPr/>
                </a:tc>
                <a:tc>
                  <a:txBody>
                    <a:bodyPr/>
                    <a:lstStyle/>
                    <a:p>
                      <a:r>
                        <a:rPr lang="es-US" sz="2000" dirty="0"/>
                        <a:t>Saltillo</a:t>
                      </a:r>
                    </a:p>
                  </a:txBody>
                  <a:tcPr/>
                </a:tc>
                <a:tc>
                  <a:txBody>
                    <a:bodyPr/>
                    <a:lstStyle/>
                    <a:p>
                      <a:r>
                        <a:rPr lang="es-US" sz="2000" dirty="0"/>
                        <a:t>San Luis potosí-soledad de GS</a:t>
                      </a:r>
                    </a:p>
                  </a:txBody>
                  <a:tcPr/>
                </a:tc>
                <a:tc>
                  <a:txBody>
                    <a:bodyPr/>
                    <a:lstStyle/>
                    <a:p>
                      <a:r>
                        <a:rPr lang="es-US" sz="2000" dirty="0"/>
                        <a:t>Veracruz</a:t>
                      </a:r>
                    </a:p>
                  </a:txBody>
                  <a:tcPr/>
                </a:tc>
                <a:extLst>
                  <a:ext uri="{0D108BD9-81ED-4DB2-BD59-A6C34878D82A}">
                    <a16:rowId xmlns:a16="http://schemas.microsoft.com/office/drawing/2014/main" xmlns="" val="10012"/>
                  </a:ext>
                </a:extLst>
              </a:tr>
              <a:tr h="370840">
                <a:tc>
                  <a:txBody>
                    <a:bodyPr/>
                    <a:lstStyle/>
                    <a:p>
                      <a:endParaRPr lang="es-US" sz="2000" dirty="0"/>
                    </a:p>
                  </a:txBody>
                  <a:tcPr/>
                </a:tc>
                <a:tc>
                  <a:txBody>
                    <a:bodyPr/>
                    <a:lstStyle/>
                    <a:p>
                      <a:r>
                        <a:rPr lang="es-US" sz="2000" dirty="0"/>
                        <a:t>Tampico</a:t>
                      </a:r>
                    </a:p>
                  </a:txBody>
                  <a:tcPr/>
                </a:tc>
                <a:tc>
                  <a:txBody>
                    <a:bodyPr/>
                    <a:lstStyle/>
                    <a:p>
                      <a:r>
                        <a:rPr lang="es-US" sz="2000" dirty="0"/>
                        <a:t>Tecoman</a:t>
                      </a:r>
                    </a:p>
                  </a:txBody>
                  <a:tcPr/>
                </a:tc>
                <a:tc>
                  <a:txBody>
                    <a:bodyPr/>
                    <a:lstStyle/>
                    <a:p>
                      <a:r>
                        <a:rPr lang="es-US" sz="2000" dirty="0"/>
                        <a:t>Villa hermosa</a:t>
                      </a:r>
                    </a:p>
                  </a:txBody>
                  <a:tcPr/>
                </a:tc>
                <a:extLst>
                  <a:ext uri="{0D108BD9-81ED-4DB2-BD59-A6C34878D82A}">
                    <a16:rowId xmlns:a16="http://schemas.microsoft.com/office/drawing/2014/main" xmlns="" val="10013"/>
                  </a:ext>
                </a:extLst>
              </a:tr>
              <a:tr h="370840">
                <a:tc>
                  <a:txBody>
                    <a:bodyPr/>
                    <a:lstStyle/>
                    <a:p>
                      <a:endParaRPr lang="es-US" sz="2000" dirty="0"/>
                    </a:p>
                  </a:txBody>
                  <a:tcPr/>
                </a:tc>
                <a:tc>
                  <a:txBody>
                    <a:bodyPr/>
                    <a:lstStyle/>
                    <a:p>
                      <a:r>
                        <a:rPr lang="es-US" sz="2000" dirty="0"/>
                        <a:t>Tijuana</a:t>
                      </a:r>
                    </a:p>
                  </a:txBody>
                  <a:tcPr/>
                </a:tc>
                <a:tc>
                  <a:txBody>
                    <a:bodyPr/>
                    <a:lstStyle/>
                    <a:p>
                      <a:r>
                        <a:rPr lang="es-US" sz="2000" dirty="0"/>
                        <a:t>Tepic</a:t>
                      </a:r>
                    </a:p>
                  </a:txBody>
                  <a:tcPr/>
                </a:tc>
                <a:tc>
                  <a:txBody>
                    <a:bodyPr/>
                    <a:lstStyle/>
                    <a:p>
                      <a:r>
                        <a:rPr lang="es-US" sz="2000" dirty="0"/>
                        <a:t>Xalapa</a:t>
                      </a:r>
                    </a:p>
                  </a:txBody>
                  <a:tcPr/>
                </a:tc>
                <a:extLst>
                  <a:ext uri="{0D108BD9-81ED-4DB2-BD59-A6C34878D82A}">
                    <a16:rowId xmlns:a16="http://schemas.microsoft.com/office/drawing/2014/main" xmlns="" val="10014"/>
                  </a:ext>
                </a:extLst>
              </a:tr>
              <a:tr h="370840">
                <a:tc>
                  <a:txBody>
                    <a:bodyPr/>
                    <a:lstStyle/>
                    <a:p>
                      <a:endParaRPr lang="es-US" sz="2000" dirty="0"/>
                    </a:p>
                  </a:txBody>
                  <a:tcPr/>
                </a:tc>
                <a:tc>
                  <a:txBody>
                    <a:bodyPr/>
                    <a:lstStyle/>
                    <a:p>
                      <a:r>
                        <a:rPr lang="es-US" sz="2000" dirty="0"/>
                        <a:t>Zacatecas- Guadalupe</a:t>
                      </a:r>
                    </a:p>
                  </a:txBody>
                  <a:tcPr/>
                </a:tc>
                <a:tc>
                  <a:txBody>
                    <a:bodyPr/>
                    <a:lstStyle/>
                    <a:p>
                      <a:r>
                        <a:rPr lang="es-US" sz="2000" dirty="0"/>
                        <a:t>Tuxtla Gutiérrez</a:t>
                      </a:r>
                    </a:p>
                  </a:txBody>
                  <a:tcPr/>
                </a:tc>
                <a:tc>
                  <a:txBody>
                    <a:bodyPr/>
                    <a:lstStyle/>
                    <a:p>
                      <a:endParaRPr lang="es-US" sz="2000" dirty="0"/>
                    </a:p>
                  </a:txBody>
                  <a:tcPr/>
                </a:tc>
                <a:extLst>
                  <a:ext uri="{0D108BD9-81ED-4DB2-BD59-A6C34878D82A}">
                    <a16:rowId xmlns:a16="http://schemas.microsoft.com/office/drawing/2014/main" xmlns="" val="10015"/>
                  </a:ext>
                </a:extLst>
              </a:tr>
              <a:tr h="370840">
                <a:tc>
                  <a:txBody>
                    <a:bodyPr/>
                    <a:lstStyle/>
                    <a:p>
                      <a:endParaRPr lang="es-US" sz="2000" dirty="0"/>
                    </a:p>
                  </a:txBody>
                  <a:tcPr/>
                </a:tc>
                <a:tc>
                  <a:txBody>
                    <a:bodyPr/>
                    <a:lstStyle/>
                    <a:p>
                      <a:endParaRPr lang="es-US" sz="2000" dirty="0"/>
                    </a:p>
                  </a:txBody>
                  <a:tcPr/>
                </a:tc>
                <a:tc>
                  <a:txBody>
                    <a:bodyPr/>
                    <a:lstStyle/>
                    <a:p>
                      <a:r>
                        <a:rPr lang="es-US" sz="2000" dirty="0"/>
                        <a:t>Zamora- Jacona</a:t>
                      </a:r>
                    </a:p>
                  </a:txBody>
                  <a:tcPr/>
                </a:tc>
                <a:tc>
                  <a:txBody>
                    <a:bodyPr/>
                    <a:lstStyle/>
                    <a:p>
                      <a:endParaRPr lang="es-US" sz="2000" dirty="0"/>
                    </a:p>
                  </a:txBody>
                  <a:tcPr/>
                </a:tc>
                <a:extLst>
                  <a:ext uri="{0D108BD9-81ED-4DB2-BD59-A6C34878D82A}">
                    <a16:rowId xmlns:a16="http://schemas.microsoft.com/office/drawing/2014/main" xmlns="" val="10016"/>
                  </a:ext>
                </a:extLst>
              </a:tr>
            </a:tbl>
          </a:graphicData>
        </a:graphic>
      </p:graphicFrame>
      <p:sp>
        <p:nvSpPr>
          <p:cNvPr id="3" name="Marcador de número de diapositiva 2"/>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30838457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mt="55000"/>
          </a:blip>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S" dirty="0"/>
              <a:t>Delimitación de las zonas metropolitanas…</a:t>
            </a:r>
          </a:p>
        </p:txBody>
      </p:sp>
      <p:sp>
        <p:nvSpPr>
          <p:cNvPr id="3" name="Marcador de contenido 2"/>
          <p:cNvSpPr>
            <a:spLocks noGrp="1"/>
          </p:cNvSpPr>
          <p:nvPr>
            <p:ph idx="1"/>
          </p:nvPr>
        </p:nvSpPr>
        <p:spPr>
          <a:xfrm>
            <a:off x="1008888" y="1874520"/>
            <a:ext cx="9720071" cy="4023360"/>
          </a:xfrm>
        </p:spPr>
        <p:txBody>
          <a:bodyPr>
            <a:normAutofit/>
          </a:bodyPr>
          <a:lstStyle/>
          <a:p>
            <a:pPr algn="just"/>
            <a:r>
              <a:rPr lang="es-US" dirty="0"/>
              <a:t>Para la delimitación de las zonas metropolitanas se definieron a su vez tres grupos de municipios metropolitanos, con sus respectivos criterios.</a:t>
            </a:r>
          </a:p>
          <a:p>
            <a:pPr algn="just"/>
            <a:endParaRPr lang="es-US" dirty="0"/>
          </a:p>
          <a:p>
            <a:pPr algn="just"/>
            <a:endParaRPr lang="es-US" dirty="0"/>
          </a:p>
        </p:txBody>
      </p:sp>
      <p:graphicFrame>
        <p:nvGraphicFramePr>
          <p:cNvPr id="5" name="Diagram 5"/>
          <p:cNvGraphicFramePr/>
          <p:nvPr>
            <p:extLst>
              <p:ext uri="{D42A27DB-BD31-4B8C-83A1-F6EECF244321}">
                <p14:modId xmlns:p14="http://schemas.microsoft.com/office/powerpoint/2010/main" val="2276745977"/>
              </p:ext>
            </p:extLst>
          </p:nvPr>
        </p:nvGraphicFramePr>
        <p:xfrm>
          <a:off x="1532287" y="2580821"/>
          <a:ext cx="9482076" cy="38199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6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753600" y="2043545"/>
            <a:ext cx="2438400" cy="2438400"/>
          </a:xfrm>
          <a:prstGeom prst="rect">
            <a:avLst/>
          </a:prstGeom>
        </p:spPr>
      </p:pic>
      <p:sp>
        <p:nvSpPr>
          <p:cNvPr id="4" name="Marcador de número de diapositiva 3"/>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40509850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75000"/>
            <a:alpha val="14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Población en las 59 zonas metropolitanas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860258493"/>
              </p:ext>
            </p:extLst>
          </p:nvPr>
        </p:nvGraphicFramePr>
        <p:xfrm>
          <a:off x="1023938" y="2286000"/>
          <a:ext cx="9720262" cy="4022725"/>
        </p:xfrm>
        <a:graphic>
          <a:graphicData uri="http://schemas.openxmlformats.org/drawingml/2006/chart">
            <c:chart xmlns:c="http://schemas.openxmlformats.org/drawingml/2006/chart" xmlns:r="http://schemas.openxmlformats.org/officeDocument/2006/relationships" r:id="rId3"/>
          </a:graphicData>
        </a:graphic>
      </p:graphicFrame>
      <p:sp>
        <p:nvSpPr>
          <p:cNvPr id="3" name="Marcador de número de diapositiva 2"/>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33023364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75000"/>
            <a:alpha val="30000"/>
          </a:schemeClr>
        </a:soli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76637" y="357766"/>
            <a:ext cx="9720071" cy="2005606"/>
          </a:xfrm>
        </p:spPr>
        <p:txBody>
          <a:bodyPr>
            <a:normAutofit/>
          </a:bodyPr>
          <a:lstStyle/>
          <a:p>
            <a:pPr marL="0" indent="0" algn="just">
              <a:buNone/>
            </a:pPr>
            <a:r>
              <a:rPr lang="es-MX" dirty="0"/>
              <a:t>De acuerdo con el Censo de Población y Vivienda 2010, en México el 57% de la población (66,836,779 habitantes) vive en alguna zona metropolitana. </a:t>
            </a:r>
          </a:p>
          <a:p>
            <a:pPr marL="0" indent="0" algn="just">
              <a:buNone/>
            </a:pPr>
            <a:r>
              <a:rPr lang="es-MX" dirty="0"/>
              <a:t>31.4 millones de habitantes (28% de la población total), se ubica en las zonas metropolitanas del Valle de México, Guadalajara, Monterrey y Puebla-Tlaxcala. </a:t>
            </a:r>
          </a:p>
          <a:p>
            <a:pPr marL="0" indent="0" algn="just">
              <a:buNone/>
            </a:pPr>
            <a:r>
              <a:rPr lang="es-MX" dirty="0"/>
              <a:t>188 594 localidades del país tienen menos de 2 500 habitantes. </a:t>
            </a:r>
          </a:p>
        </p:txBody>
      </p:sp>
      <p:sp>
        <p:nvSpPr>
          <p:cNvPr id="4" name="3 Rectángulo"/>
          <p:cNvSpPr/>
          <p:nvPr/>
        </p:nvSpPr>
        <p:spPr>
          <a:xfrm>
            <a:off x="5936673" y="5899943"/>
            <a:ext cx="6096000" cy="646331"/>
          </a:xfrm>
          <a:prstGeom prst="rect">
            <a:avLst/>
          </a:prstGeom>
        </p:spPr>
        <p:txBody>
          <a:bodyPr>
            <a:spAutoFit/>
          </a:bodyPr>
          <a:lstStyle/>
          <a:p>
            <a:r>
              <a:rPr lang="es-MX" dirty="0"/>
              <a:t>Fuente: Seminario –Taller “Información para la toma de decisiones: Población y medio ambiente. INEGI, 2015</a:t>
            </a:r>
          </a:p>
        </p:txBody>
      </p:sp>
      <p:grpSp>
        <p:nvGrpSpPr>
          <p:cNvPr id="25" name="24 Grupo"/>
          <p:cNvGrpSpPr/>
          <p:nvPr/>
        </p:nvGrpSpPr>
        <p:grpSpPr>
          <a:xfrm>
            <a:off x="3265728" y="2721734"/>
            <a:ext cx="4141231" cy="389812"/>
            <a:chOff x="1951791" y="495615"/>
            <a:chExt cx="4141231" cy="389812"/>
          </a:xfrm>
        </p:grpSpPr>
        <p:sp>
          <p:nvSpPr>
            <p:cNvPr id="38" name="37 Rectángulo"/>
            <p:cNvSpPr/>
            <p:nvPr/>
          </p:nvSpPr>
          <p:spPr>
            <a:xfrm>
              <a:off x="1951791" y="495615"/>
              <a:ext cx="4141231" cy="389812"/>
            </a:xfrm>
            <a:prstGeom prst="rect">
              <a:avLst/>
            </a:prstGeom>
            <a:gradFill rotWithShape="1">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p:spPr>
        </p:sp>
        <p:sp>
          <p:nvSpPr>
            <p:cNvPr id="39" name="38 Rectángulo"/>
            <p:cNvSpPr/>
            <p:nvPr/>
          </p:nvSpPr>
          <p:spPr>
            <a:xfrm>
              <a:off x="1951791" y="495615"/>
              <a:ext cx="4141231" cy="389812"/>
            </a:xfrm>
            <a:prstGeom prst="rect">
              <a:avLst/>
            </a:prstGeom>
            <a:noFill/>
            <a:ln>
              <a:noFill/>
            </a:ln>
            <a:effectLst/>
          </p:spPr>
          <p:txBody>
            <a:bodyPr spcFirstLastPara="0" vert="horz" wrap="square" lIns="68580" tIns="68580" rIns="68580" bIns="68580" numCol="1" spcCol="1270" anchor="ctr" anchorCtr="0">
              <a:noAutofit/>
            </a:bodyPr>
            <a:lstStyle/>
            <a:p>
              <a:pPr marL="171450" marR="0" lvl="1" indent="-171450" algn="l" defTabSz="800100" eaLnBrk="1" fontAlgn="auto" latinLnBrk="0" hangingPunct="1">
                <a:lnSpc>
                  <a:spcPct val="90000"/>
                </a:lnSpc>
                <a:spcBef>
                  <a:spcPct val="0"/>
                </a:spcBef>
                <a:spcAft>
                  <a:spcPct val="15000"/>
                </a:spcAft>
                <a:buClrTx/>
                <a:buSzTx/>
                <a:buFontTx/>
                <a:buChar char="••"/>
                <a:tabLst/>
                <a:defRPr/>
              </a:pPr>
              <a:r>
                <a:rPr kumimoji="0" lang="es-MX" sz="1800" b="0" i="0" u="none" strike="noStrike" kern="1200" cap="none" spc="0" normalizeH="0" baseline="0" noProof="0" dirty="0">
                  <a:ln>
                    <a:noFill/>
                  </a:ln>
                  <a:solidFill>
                    <a:sysClr val="window" lastClr="FFFFFF"/>
                  </a:solidFill>
                  <a:effectLst/>
                  <a:uLnTx/>
                  <a:uFillTx/>
                  <a:latin typeface="Calibri" panose="020F0502020204030204"/>
                  <a:ea typeface="+mn-ea"/>
                  <a:cs typeface="+mn-cs"/>
                </a:rPr>
                <a:t>Iztapalapa (DF)</a:t>
              </a:r>
              <a:endParaRPr kumimoji="0" lang="en-US"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pSp>
        <p:nvGrpSpPr>
          <p:cNvPr id="26" name="25 Grupo"/>
          <p:cNvGrpSpPr/>
          <p:nvPr/>
        </p:nvGrpSpPr>
        <p:grpSpPr>
          <a:xfrm>
            <a:off x="3265728" y="3176346"/>
            <a:ext cx="4141231" cy="389812"/>
            <a:chOff x="1951791" y="950227"/>
            <a:chExt cx="4141231" cy="389812"/>
          </a:xfrm>
        </p:grpSpPr>
        <p:sp>
          <p:nvSpPr>
            <p:cNvPr id="36" name="35 Rectángulo"/>
            <p:cNvSpPr/>
            <p:nvPr/>
          </p:nvSpPr>
          <p:spPr>
            <a:xfrm>
              <a:off x="1951791" y="950227"/>
              <a:ext cx="4141231" cy="389812"/>
            </a:xfrm>
            <a:prstGeom prst="rect">
              <a:avLst/>
            </a:prstGeom>
            <a:gradFill rotWithShape="1">
              <a:gsLst>
                <a:gs pos="0">
                  <a:srgbClr val="9BBB59">
                    <a:hueOff val="0"/>
                    <a:satOff val="0"/>
                    <a:lumOff val="0"/>
                    <a:alphaOff val="0"/>
                    <a:satMod val="103000"/>
                    <a:lumMod val="102000"/>
                    <a:tint val="94000"/>
                  </a:srgbClr>
                </a:gs>
                <a:gs pos="50000">
                  <a:srgbClr val="9BBB59">
                    <a:hueOff val="0"/>
                    <a:satOff val="0"/>
                    <a:lumOff val="0"/>
                    <a:alphaOff val="0"/>
                    <a:satMod val="110000"/>
                    <a:lumMod val="100000"/>
                    <a:shade val="100000"/>
                  </a:srgbClr>
                </a:gs>
                <a:gs pos="100000">
                  <a:srgbClr val="9BBB59">
                    <a:hueOff val="0"/>
                    <a:satOff val="0"/>
                    <a:lumOff val="0"/>
                    <a:alphaOff val="0"/>
                    <a:lumMod val="99000"/>
                    <a:satMod val="120000"/>
                    <a:shade val="78000"/>
                  </a:srgbClr>
                </a:gs>
              </a:gsLst>
              <a:lin ang="5400000" scaled="0"/>
            </a:gradFill>
            <a:ln>
              <a:noFill/>
            </a:ln>
            <a:effectLst/>
          </p:spPr>
        </p:sp>
        <p:sp>
          <p:nvSpPr>
            <p:cNvPr id="37" name="36 Rectángulo"/>
            <p:cNvSpPr/>
            <p:nvPr/>
          </p:nvSpPr>
          <p:spPr>
            <a:xfrm>
              <a:off x="1951791" y="950227"/>
              <a:ext cx="4141231" cy="389812"/>
            </a:xfrm>
            <a:prstGeom prst="rect">
              <a:avLst/>
            </a:prstGeom>
            <a:noFill/>
            <a:ln>
              <a:noFill/>
            </a:ln>
            <a:effectLst/>
          </p:spPr>
          <p:txBody>
            <a:bodyPr spcFirstLastPara="0" vert="horz" wrap="square" lIns="68580" tIns="68580" rIns="68580" bIns="68580" numCol="1" spcCol="1270" anchor="ctr" anchorCtr="0">
              <a:noAutofit/>
            </a:bodyPr>
            <a:lstStyle/>
            <a:p>
              <a:pPr marL="171450" marR="0" lvl="1" indent="-171450" algn="l" defTabSz="800100" eaLnBrk="1" fontAlgn="auto" latinLnBrk="0" hangingPunct="1">
                <a:lnSpc>
                  <a:spcPct val="90000"/>
                </a:lnSpc>
                <a:spcBef>
                  <a:spcPct val="0"/>
                </a:spcBef>
                <a:spcAft>
                  <a:spcPct val="15000"/>
                </a:spcAft>
                <a:buClrTx/>
                <a:buSzTx/>
                <a:buFontTx/>
                <a:buChar char="••"/>
                <a:tabLst/>
                <a:defRPr/>
              </a:pPr>
              <a:r>
                <a:rPr kumimoji="0" lang="es-MX" sz="1800" b="0" i="0" u="none" strike="noStrike" kern="1200" cap="none" spc="0" normalizeH="0" baseline="0" noProof="0" dirty="0">
                  <a:ln>
                    <a:noFill/>
                  </a:ln>
                  <a:solidFill>
                    <a:sysClr val="window" lastClr="FFFFFF"/>
                  </a:solidFill>
                  <a:effectLst/>
                  <a:uLnTx/>
                  <a:uFillTx/>
                  <a:latin typeface="Calibri" panose="020F0502020204030204"/>
                  <a:ea typeface="+mn-ea"/>
                  <a:cs typeface="+mn-cs"/>
                </a:rPr>
                <a:t>Ecatepec de Morelos (edo. de México)</a:t>
              </a:r>
              <a:endParaRPr kumimoji="0" lang="en-US"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pSp>
        <p:nvGrpSpPr>
          <p:cNvPr id="27" name="26 Grupo"/>
          <p:cNvGrpSpPr/>
          <p:nvPr/>
        </p:nvGrpSpPr>
        <p:grpSpPr>
          <a:xfrm>
            <a:off x="3265728" y="3630959"/>
            <a:ext cx="4141231" cy="389812"/>
            <a:chOff x="1951791" y="1404840"/>
            <a:chExt cx="4141231" cy="389812"/>
          </a:xfrm>
        </p:grpSpPr>
        <p:sp>
          <p:nvSpPr>
            <p:cNvPr id="34" name="33 Rectángulo"/>
            <p:cNvSpPr/>
            <p:nvPr/>
          </p:nvSpPr>
          <p:spPr>
            <a:xfrm>
              <a:off x="1951791" y="1404840"/>
              <a:ext cx="4141231" cy="389812"/>
            </a:xfrm>
            <a:prstGeom prst="rect">
              <a:avLst/>
            </a:prstGeom>
            <a:gradFill rotWithShape="1">
              <a:gsLst>
                <a:gs pos="0">
                  <a:srgbClr val="F39C12">
                    <a:hueOff val="0"/>
                    <a:satOff val="0"/>
                    <a:lumOff val="0"/>
                    <a:alphaOff val="0"/>
                    <a:satMod val="103000"/>
                    <a:lumMod val="102000"/>
                    <a:tint val="94000"/>
                  </a:srgbClr>
                </a:gs>
                <a:gs pos="50000">
                  <a:srgbClr val="F39C12">
                    <a:hueOff val="0"/>
                    <a:satOff val="0"/>
                    <a:lumOff val="0"/>
                    <a:alphaOff val="0"/>
                    <a:satMod val="110000"/>
                    <a:lumMod val="100000"/>
                    <a:shade val="100000"/>
                  </a:srgbClr>
                </a:gs>
                <a:gs pos="100000">
                  <a:srgbClr val="F39C12">
                    <a:hueOff val="0"/>
                    <a:satOff val="0"/>
                    <a:lumOff val="0"/>
                    <a:alphaOff val="0"/>
                    <a:lumMod val="99000"/>
                    <a:satMod val="120000"/>
                    <a:shade val="78000"/>
                  </a:srgbClr>
                </a:gs>
              </a:gsLst>
              <a:lin ang="5400000" scaled="0"/>
            </a:gradFill>
            <a:ln>
              <a:noFill/>
            </a:ln>
            <a:effectLst/>
          </p:spPr>
        </p:sp>
        <p:sp>
          <p:nvSpPr>
            <p:cNvPr id="35" name="34 Rectángulo"/>
            <p:cNvSpPr/>
            <p:nvPr/>
          </p:nvSpPr>
          <p:spPr>
            <a:xfrm>
              <a:off x="1951791" y="1404840"/>
              <a:ext cx="4141231" cy="389812"/>
            </a:xfrm>
            <a:prstGeom prst="rect">
              <a:avLst/>
            </a:prstGeom>
            <a:noFill/>
            <a:ln>
              <a:noFill/>
            </a:ln>
            <a:effectLst/>
          </p:spPr>
          <p:txBody>
            <a:bodyPr spcFirstLastPara="0" vert="horz" wrap="square" lIns="68580" tIns="68580" rIns="68580" bIns="68580" numCol="1" spcCol="1270" anchor="ctr" anchorCtr="0">
              <a:noAutofit/>
            </a:bodyPr>
            <a:lstStyle/>
            <a:p>
              <a:pPr marL="171450" marR="0" lvl="1" indent="-171450" algn="l" defTabSz="800100" eaLnBrk="1" fontAlgn="auto" latinLnBrk="0" hangingPunct="1">
                <a:lnSpc>
                  <a:spcPct val="90000"/>
                </a:lnSpc>
                <a:spcBef>
                  <a:spcPct val="0"/>
                </a:spcBef>
                <a:spcAft>
                  <a:spcPct val="15000"/>
                </a:spcAft>
                <a:buClrTx/>
                <a:buSzTx/>
                <a:buFontTx/>
                <a:buChar char="••"/>
                <a:tabLst/>
                <a:defRPr/>
              </a:pPr>
              <a:r>
                <a:rPr kumimoji="0" lang="es-MX" sz="1800" b="0" i="0" u="none" strike="noStrike" kern="1200" cap="none" spc="0" normalizeH="0" baseline="0" noProof="0" dirty="0">
                  <a:ln>
                    <a:noFill/>
                  </a:ln>
                  <a:solidFill>
                    <a:sysClr val="window" lastClr="FFFFFF"/>
                  </a:solidFill>
                  <a:effectLst/>
                  <a:uLnTx/>
                  <a:uFillTx/>
                  <a:latin typeface="Calibri" panose="020F0502020204030204"/>
                  <a:ea typeface="+mn-ea"/>
                  <a:cs typeface="+mn-cs"/>
                </a:rPr>
                <a:t>Tijuana (BC)</a:t>
              </a:r>
              <a:endParaRPr kumimoji="0" lang="en-US"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pSp>
        <p:nvGrpSpPr>
          <p:cNvPr id="28" name="27 Grupo"/>
          <p:cNvGrpSpPr/>
          <p:nvPr/>
        </p:nvGrpSpPr>
        <p:grpSpPr>
          <a:xfrm>
            <a:off x="3265728" y="4078518"/>
            <a:ext cx="4141231" cy="389812"/>
            <a:chOff x="1951791" y="1859452"/>
            <a:chExt cx="4141231" cy="389812"/>
          </a:xfrm>
        </p:grpSpPr>
        <p:sp>
          <p:nvSpPr>
            <p:cNvPr id="32" name="31 Rectángulo"/>
            <p:cNvSpPr/>
            <p:nvPr/>
          </p:nvSpPr>
          <p:spPr>
            <a:xfrm>
              <a:off x="1951791" y="1859452"/>
              <a:ext cx="4141231" cy="389812"/>
            </a:xfrm>
            <a:prstGeom prst="rect">
              <a:avLst/>
            </a:prstGeom>
            <a:gradFill rotWithShape="1">
              <a:gsLst>
                <a:gs pos="0">
                  <a:srgbClr val="C0392B">
                    <a:hueOff val="0"/>
                    <a:satOff val="0"/>
                    <a:lumOff val="0"/>
                    <a:alphaOff val="0"/>
                    <a:satMod val="103000"/>
                    <a:lumMod val="102000"/>
                    <a:tint val="94000"/>
                  </a:srgbClr>
                </a:gs>
                <a:gs pos="50000">
                  <a:srgbClr val="C0392B">
                    <a:hueOff val="0"/>
                    <a:satOff val="0"/>
                    <a:lumOff val="0"/>
                    <a:alphaOff val="0"/>
                    <a:satMod val="110000"/>
                    <a:lumMod val="100000"/>
                    <a:shade val="100000"/>
                  </a:srgbClr>
                </a:gs>
                <a:gs pos="100000">
                  <a:srgbClr val="C0392B">
                    <a:hueOff val="0"/>
                    <a:satOff val="0"/>
                    <a:lumOff val="0"/>
                    <a:alphaOff val="0"/>
                    <a:lumMod val="99000"/>
                    <a:satMod val="120000"/>
                    <a:shade val="78000"/>
                  </a:srgbClr>
                </a:gs>
              </a:gsLst>
              <a:lin ang="5400000" scaled="0"/>
            </a:gradFill>
            <a:ln>
              <a:noFill/>
            </a:ln>
            <a:effectLst/>
          </p:spPr>
        </p:sp>
        <p:sp>
          <p:nvSpPr>
            <p:cNvPr id="33" name="32 Rectángulo"/>
            <p:cNvSpPr/>
            <p:nvPr/>
          </p:nvSpPr>
          <p:spPr>
            <a:xfrm>
              <a:off x="1951791" y="1859452"/>
              <a:ext cx="4141231" cy="389812"/>
            </a:xfrm>
            <a:prstGeom prst="rect">
              <a:avLst/>
            </a:prstGeom>
            <a:noFill/>
            <a:ln>
              <a:noFill/>
            </a:ln>
            <a:effectLst/>
          </p:spPr>
          <p:txBody>
            <a:bodyPr spcFirstLastPara="0" vert="horz" wrap="square" lIns="68580" tIns="68580" rIns="68580" bIns="68580" numCol="1" spcCol="1270" anchor="ctr" anchorCtr="0">
              <a:noAutofit/>
            </a:bodyPr>
            <a:lstStyle/>
            <a:p>
              <a:pPr marL="171450" marR="0" lvl="1" indent="-171450" algn="l" defTabSz="800100" eaLnBrk="1" fontAlgn="auto" latinLnBrk="0" hangingPunct="1">
                <a:lnSpc>
                  <a:spcPct val="90000"/>
                </a:lnSpc>
                <a:spcBef>
                  <a:spcPct val="0"/>
                </a:spcBef>
                <a:spcAft>
                  <a:spcPct val="15000"/>
                </a:spcAft>
                <a:buClrTx/>
                <a:buSzTx/>
                <a:buFontTx/>
                <a:buChar char="••"/>
                <a:tabLst/>
                <a:defRPr/>
              </a:pPr>
              <a:r>
                <a:rPr kumimoji="0" lang="es-MX" sz="1800" b="0" i="0" u="none" strike="noStrike" kern="1200" cap="none" spc="0" normalizeH="0" baseline="0" noProof="0" dirty="0">
                  <a:ln>
                    <a:noFill/>
                  </a:ln>
                  <a:solidFill>
                    <a:sysClr val="window" lastClr="FFFFFF"/>
                  </a:solidFill>
                  <a:effectLst/>
                  <a:uLnTx/>
                  <a:uFillTx/>
                  <a:latin typeface="Calibri" panose="020F0502020204030204"/>
                  <a:ea typeface="+mn-ea"/>
                  <a:cs typeface="+mn-cs"/>
                </a:rPr>
                <a:t>Puebla (Pue.)</a:t>
              </a:r>
              <a:endParaRPr kumimoji="0" lang="en-US"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pSp>
        <p:nvGrpSpPr>
          <p:cNvPr id="29" name="28 Grupo"/>
          <p:cNvGrpSpPr/>
          <p:nvPr/>
        </p:nvGrpSpPr>
        <p:grpSpPr>
          <a:xfrm>
            <a:off x="3265728" y="4540184"/>
            <a:ext cx="4141231" cy="389812"/>
            <a:chOff x="1951791" y="2314065"/>
            <a:chExt cx="4141231" cy="389812"/>
          </a:xfrm>
        </p:grpSpPr>
        <p:sp>
          <p:nvSpPr>
            <p:cNvPr id="30" name="29 Rectángulo"/>
            <p:cNvSpPr/>
            <p:nvPr/>
          </p:nvSpPr>
          <p:spPr>
            <a:xfrm>
              <a:off x="1951791" y="2314065"/>
              <a:ext cx="4141231" cy="389812"/>
            </a:xfrm>
            <a:prstGeom prst="rect">
              <a:avLst/>
            </a:prstGeom>
            <a:gradFill rotWithShape="1">
              <a:gsLst>
                <a:gs pos="0">
                  <a:srgbClr val="2C3F50">
                    <a:hueOff val="0"/>
                    <a:satOff val="0"/>
                    <a:lumOff val="0"/>
                    <a:alphaOff val="0"/>
                    <a:satMod val="103000"/>
                    <a:lumMod val="102000"/>
                    <a:tint val="94000"/>
                  </a:srgbClr>
                </a:gs>
                <a:gs pos="50000">
                  <a:srgbClr val="2C3F50">
                    <a:hueOff val="0"/>
                    <a:satOff val="0"/>
                    <a:lumOff val="0"/>
                    <a:alphaOff val="0"/>
                    <a:satMod val="110000"/>
                    <a:lumMod val="100000"/>
                    <a:shade val="100000"/>
                  </a:srgbClr>
                </a:gs>
                <a:gs pos="100000">
                  <a:srgbClr val="2C3F50">
                    <a:hueOff val="0"/>
                    <a:satOff val="0"/>
                    <a:lumOff val="0"/>
                    <a:alphaOff val="0"/>
                    <a:lumMod val="99000"/>
                    <a:satMod val="120000"/>
                    <a:shade val="78000"/>
                  </a:srgbClr>
                </a:gs>
              </a:gsLst>
              <a:lin ang="5400000" scaled="0"/>
            </a:gradFill>
            <a:ln>
              <a:noFill/>
            </a:ln>
            <a:effectLst/>
          </p:spPr>
        </p:sp>
        <p:sp>
          <p:nvSpPr>
            <p:cNvPr id="31" name="30 Rectángulo"/>
            <p:cNvSpPr/>
            <p:nvPr/>
          </p:nvSpPr>
          <p:spPr>
            <a:xfrm>
              <a:off x="1951791" y="2314065"/>
              <a:ext cx="4141231" cy="389812"/>
            </a:xfrm>
            <a:prstGeom prst="rect">
              <a:avLst/>
            </a:prstGeom>
            <a:noFill/>
            <a:ln>
              <a:noFill/>
            </a:ln>
            <a:effectLst/>
          </p:spPr>
          <p:txBody>
            <a:bodyPr spcFirstLastPara="0" vert="horz" wrap="square" lIns="68580" tIns="68580" rIns="68580" bIns="68580" numCol="1" spcCol="1270" anchor="ctr" anchorCtr="0">
              <a:noAutofit/>
            </a:bodyPr>
            <a:lstStyle/>
            <a:p>
              <a:pPr marL="171450" marR="0" lvl="1" indent="-171450" algn="l" defTabSz="800100" eaLnBrk="1" fontAlgn="auto" latinLnBrk="0" hangingPunct="1">
                <a:lnSpc>
                  <a:spcPct val="90000"/>
                </a:lnSpc>
                <a:spcBef>
                  <a:spcPct val="0"/>
                </a:spcBef>
                <a:spcAft>
                  <a:spcPct val="15000"/>
                </a:spcAft>
                <a:buClrTx/>
                <a:buSzTx/>
                <a:buFontTx/>
                <a:buChar char="••"/>
                <a:tabLst/>
                <a:defRPr/>
              </a:pPr>
              <a:r>
                <a:rPr kumimoji="0" lang="en-US" sz="1800" b="0" i="0" u="none" strike="noStrike" kern="1200" cap="none" spc="0" normalizeH="0" baseline="0" noProof="0">
                  <a:ln>
                    <a:noFill/>
                  </a:ln>
                  <a:solidFill>
                    <a:sysClr val="window" lastClr="FFFFFF"/>
                  </a:solidFill>
                  <a:effectLst/>
                  <a:uLnTx/>
                  <a:uFillTx/>
                  <a:latin typeface="Calibri" panose="020F0502020204030204"/>
                  <a:ea typeface="+mn-ea"/>
                  <a:cs typeface="+mn-cs"/>
                </a:rPr>
                <a:t>Guadalajara (Jal.)</a:t>
              </a:r>
              <a:endParaRPr kumimoji="0" lang="en-US"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pSp>
        <p:nvGrpSpPr>
          <p:cNvPr id="40" name="39 Grupo"/>
          <p:cNvGrpSpPr/>
          <p:nvPr/>
        </p:nvGrpSpPr>
        <p:grpSpPr>
          <a:xfrm>
            <a:off x="7671581" y="2779481"/>
            <a:ext cx="4141231" cy="389812"/>
            <a:chOff x="1951791" y="495615"/>
            <a:chExt cx="4141231" cy="389812"/>
          </a:xfrm>
        </p:grpSpPr>
        <p:sp>
          <p:nvSpPr>
            <p:cNvPr id="53" name="52 Rectángulo"/>
            <p:cNvSpPr/>
            <p:nvPr/>
          </p:nvSpPr>
          <p:spPr>
            <a:xfrm>
              <a:off x="1951791" y="495615"/>
              <a:ext cx="4141231" cy="389812"/>
            </a:xfrm>
            <a:prstGeom prst="rect">
              <a:avLst/>
            </a:prstGeom>
            <a:gradFill rotWithShape="1">
              <a:gsLst>
                <a:gs pos="0">
                  <a:srgbClr val="16A085">
                    <a:hueOff val="0"/>
                    <a:satOff val="0"/>
                    <a:lumOff val="0"/>
                    <a:alphaOff val="0"/>
                    <a:satMod val="103000"/>
                    <a:lumMod val="102000"/>
                    <a:tint val="94000"/>
                  </a:srgbClr>
                </a:gs>
                <a:gs pos="50000">
                  <a:srgbClr val="16A085">
                    <a:hueOff val="0"/>
                    <a:satOff val="0"/>
                    <a:lumOff val="0"/>
                    <a:alphaOff val="0"/>
                    <a:satMod val="110000"/>
                    <a:lumMod val="100000"/>
                    <a:shade val="100000"/>
                  </a:srgbClr>
                </a:gs>
                <a:gs pos="100000">
                  <a:srgbClr val="16A085">
                    <a:hueOff val="0"/>
                    <a:satOff val="0"/>
                    <a:lumOff val="0"/>
                    <a:alphaOff val="0"/>
                    <a:lumMod val="99000"/>
                    <a:satMod val="120000"/>
                    <a:shade val="78000"/>
                  </a:srgbClr>
                </a:gs>
              </a:gsLst>
              <a:lin ang="5400000" scaled="0"/>
            </a:gradFill>
            <a:ln>
              <a:noFill/>
            </a:ln>
            <a:effectLst/>
          </p:spPr>
        </p:sp>
        <p:sp>
          <p:nvSpPr>
            <p:cNvPr id="54" name="53 Rectángulo"/>
            <p:cNvSpPr/>
            <p:nvPr/>
          </p:nvSpPr>
          <p:spPr>
            <a:xfrm>
              <a:off x="1951791" y="495615"/>
              <a:ext cx="4141231" cy="389812"/>
            </a:xfrm>
            <a:prstGeom prst="rect">
              <a:avLst/>
            </a:prstGeom>
            <a:noFill/>
            <a:ln>
              <a:noFill/>
            </a:ln>
            <a:effectLst/>
          </p:spPr>
          <p:txBody>
            <a:bodyPr spcFirstLastPara="0" vert="horz" wrap="square" lIns="68580" tIns="68580" rIns="68580" bIns="68580" numCol="1" spcCol="1270" anchor="ctr" anchorCtr="0">
              <a:noAutofit/>
            </a:bodyPr>
            <a:lstStyle/>
            <a:p>
              <a:pPr marL="171450" marR="0" lvl="1" indent="-171450" algn="l" defTabSz="800100" eaLnBrk="1" fontAlgn="auto" latinLnBrk="0" hangingPunct="1">
                <a:lnSpc>
                  <a:spcPct val="90000"/>
                </a:lnSpc>
                <a:spcBef>
                  <a:spcPct val="0"/>
                </a:spcBef>
                <a:spcAft>
                  <a:spcPct val="15000"/>
                </a:spcAft>
                <a:buClrTx/>
                <a:buSzTx/>
                <a:buFontTx/>
                <a:buChar char="••"/>
                <a:tabLst/>
                <a:defRPr/>
              </a:pPr>
              <a:r>
                <a:rPr kumimoji="0" lang="es-MX" sz="1800" b="0" i="0" u="none" strike="noStrike" kern="1200" cap="none" spc="0" normalizeH="0" baseline="0" noProof="0" dirty="0">
                  <a:ln>
                    <a:noFill/>
                  </a:ln>
                  <a:solidFill>
                    <a:sysClr val="window" lastClr="FFFFFF"/>
                  </a:solidFill>
                  <a:effectLst/>
                  <a:uLnTx/>
                  <a:uFillTx/>
                  <a:latin typeface="Calibri" panose="020F0502020204030204"/>
                  <a:ea typeface="+mn-ea"/>
                  <a:cs typeface="+mn-cs"/>
                </a:rPr>
                <a:t>León (</a:t>
              </a:r>
              <a:r>
                <a:rPr kumimoji="0" lang="es-MX" sz="1800" b="0" i="0" u="none" strike="noStrike" kern="1200" cap="none" spc="0" normalizeH="0" baseline="0" noProof="0" dirty="0" err="1">
                  <a:ln>
                    <a:noFill/>
                  </a:ln>
                  <a:solidFill>
                    <a:sysClr val="window" lastClr="FFFFFF"/>
                  </a:solidFill>
                  <a:effectLst/>
                  <a:uLnTx/>
                  <a:uFillTx/>
                  <a:latin typeface="Calibri" panose="020F0502020204030204"/>
                  <a:ea typeface="+mn-ea"/>
                  <a:cs typeface="+mn-cs"/>
                </a:rPr>
                <a:t>Gto</a:t>
              </a:r>
              <a:r>
                <a:rPr kumimoji="0" lang="es-MX" sz="1800" b="0" i="0" u="none" strike="noStrike" kern="1200" cap="none" spc="0" normalizeH="0" baseline="0" noProof="0" dirty="0">
                  <a:ln>
                    <a:noFill/>
                  </a:ln>
                  <a:solidFill>
                    <a:sysClr val="window" lastClr="FFFFFF"/>
                  </a:solidFill>
                  <a:effectLst/>
                  <a:uLnTx/>
                  <a:uFillTx/>
                  <a:latin typeface="Calibri" panose="020F0502020204030204"/>
                  <a:ea typeface="+mn-ea"/>
                  <a:cs typeface="+mn-cs"/>
                </a:rPr>
                <a:t>.)</a:t>
              </a:r>
              <a:endParaRPr kumimoji="0" lang="en-US"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pSp>
        <p:nvGrpSpPr>
          <p:cNvPr id="41" name="40 Grupo"/>
          <p:cNvGrpSpPr/>
          <p:nvPr/>
        </p:nvGrpSpPr>
        <p:grpSpPr>
          <a:xfrm>
            <a:off x="7671581" y="3234093"/>
            <a:ext cx="4141231" cy="389812"/>
            <a:chOff x="1951791" y="950227"/>
            <a:chExt cx="4141231" cy="389812"/>
          </a:xfrm>
        </p:grpSpPr>
        <p:sp>
          <p:nvSpPr>
            <p:cNvPr id="51" name="50 Rectángulo"/>
            <p:cNvSpPr/>
            <p:nvPr/>
          </p:nvSpPr>
          <p:spPr>
            <a:xfrm>
              <a:off x="1951791" y="950227"/>
              <a:ext cx="4141231" cy="389812"/>
            </a:xfrm>
            <a:prstGeom prst="rect">
              <a:avLst/>
            </a:prstGeom>
            <a:gradFill rotWithShape="1">
              <a:gsLst>
                <a:gs pos="0">
                  <a:srgbClr val="9BBB59">
                    <a:hueOff val="0"/>
                    <a:satOff val="0"/>
                    <a:lumOff val="0"/>
                    <a:alphaOff val="0"/>
                    <a:satMod val="103000"/>
                    <a:lumMod val="102000"/>
                    <a:tint val="94000"/>
                  </a:srgbClr>
                </a:gs>
                <a:gs pos="50000">
                  <a:srgbClr val="9BBB59">
                    <a:hueOff val="0"/>
                    <a:satOff val="0"/>
                    <a:lumOff val="0"/>
                    <a:alphaOff val="0"/>
                    <a:satMod val="110000"/>
                    <a:lumMod val="100000"/>
                    <a:shade val="100000"/>
                  </a:srgbClr>
                </a:gs>
                <a:gs pos="100000">
                  <a:srgbClr val="9BBB59">
                    <a:hueOff val="0"/>
                    <a:satOff val="0"/>
                    <a:lumOff val="0"/>
                    <a:alphaOff val="0"/>
                    <a:lumMod val="99000"/>
                    <a:satMod val="120000"/>
                    <a:shade val="78000"/>
                  </a:srgbClr>
                </a:gs>
              </a:gsLst>
              <a:lin ang="5400000" scaled="0"/>
            </a:gradFill>
            <a:ln>
              <a:noFill/>
            </a:ln>
            <a:effectLst/>
          </p:spPr>
        </p:sp>
        <p:sp>
          <p:nvSpPr>
            <p:cNvPr id="52" name="51 Rectángulo"/>
            <p:cNvSpPr/>
            <p:nvPr/>
          </p:nvSpPr>
          <p:spPr>
            <a:xfrm>
              <a:off x="1951791" y="950227"/>
              <a:ext cx="4141231" cy="389812"/>
            </a:xfrm>
            <a:prstGeom prst="rect">
              <a:avLst/>
            </a:prstGeom>
            <a:noFill/>
            <a:ln>
              <a:noFill/>
            </a:ln>
            <a:effectLst/>
          </p:spPr>
          <p:txBody>
            <a:bodyPr spcFirstLastPara="0" vert="horz" wrap="square" lIns="68580" tIns="68580" rIns="68580" bIns="68580" numCol="1" spcCol="1270" anchor="ctr" anchorCtr="0">
              <a:noAutofit/>
            </a:bodyPr>
            <a:lstStyle/>
            <a:p>
              <a:pPr marL="171450" marR="0" lvl="1" indent="-171450" algn="l" defTabSz="800100" eaLnBrk="1" fontAlgn="auto" latinLnBrk="0" hangingPunct="1">
                <a:lnSpc>
                  <a:spcPct val="90000"/>
                </a:lnSpc>
                <a:spcBef>
                  <a:spcPct val="0"/>
                </a:spcBef>
                <a:spcAft>
                  <a:spcPct val="15000"/>
                </a:spcAft>
                <a:buClrTx/>
                <a:buSzTx/>
                <a:buFontTx/>
                <a:buChar char="••"/>
                <a:tabLst/>
                <a:defRPr/>
              </a:pPr>
              <a:r>
                <a:rPr kumimoji="0" lang="es-MX" sz="1800" b="0" i="0" u="none" strike="noStrike" kern="1200" cap="none" spc="0" normalizeH="0" baseline="0" noProof="0" dirty="0">
                  <a:ln>
                    <a:noFill/>
                  </a:ln>
                  <a:solidFill>
                    <a:sysClr val="window" lastClr="FFFFFF"/>
                  </a:solidFill>
                  <a:effectLst/>
                  <a:uLnTx/>
                  <a:uFillTx/>
                  <a:latin typeface="Calibri" panose="020F0502020204030204"/>
                  <a:ea typeface="+mn-ea"/>
                  <a:cs typeface="+mn-cs"/>
                </a:rPr>
                <a:t>Juárez (</a:t>
              </a:r>
              <a:r>
                <a:rPr kumimoji="0" lang="es-MX" sz="1800" b="0" i="0" u="none" strike="noStrike" kern="1200" cap="none" spc="0" normalizeH="0" baseline="0" noProof="0" dirty="0" err="1">
                  <a:ln>
                    <a:noFill/>
                  </a:ln>
                  <a:solidFill>
                    <a:sysClr val="window" lastClr="FFFFFF"/>
                  </a:solidFill>
                  <a:effectLst/>
                  <a:uLnTx/>
                  <a:uFillTx/>
                  <a:latin typeface="Calibri" panose="020F0502020204030204"/>
                  <a:ea typeface="+mn-ea"/>
                  <a:cs typeface="+mn-cs"/>
                </a:rPr>
                <a:t>Chih</a:t>
              </a:r>
              <a:r>
                <a:rPr kumimoji="0" lang="es-MX" sz="1800" b="0" i="0" u="none" strike="noStrike" kern="1200" cap="none" spc="0" normalizeH="0" baseline="0" noProof="0" dirty="0">
                  <a:ln>
                    <a:noFill/>
                  </a:ln>
                  <a:solidFill>
                    <a:sysClr val="window" lastClr="FFFFFF"/>
                  </a:solidFill>
                  <a:effectLst/>
                  <a:uLnTx/>
                  <a:uFillTx/>
                  <a:latin typeface="Calibri" panose="020F0502020204030204"/>
                  <a:ea typeface="+mn-ea"/>
                  <a:cs typeface="+mn-cs"/>
                </a:rPr>
                <a:t>.)</a:t>
              </a:r>
              <a:endParaRPr kumimoji="0" lang="en-US"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pSp>
        <p:nvGrpSpPr>
          <p:cNvPr id="42" name="41 Grupo"/>
          <p:cNvGrpSpPr/>
          <p:nvPr/>
        </p:nvGrpSpPr>
        <p:grpSpPr>
          <a:xfrm>
            <a:off x="7671581" y="3688706"/>
            <a:ext cx="4141231" cy="389812"/>
            <a:chOff x="1951791" y="1404840"/>
            <a:chExt cx="4141231" cy="389812"/>
          </a:xfrm>
        </p:grpSpPr>
        <p:sp>
          <p:nvSpPr>
            <p:cNvPr id="49" name="48 Rectángulo"/>
            <p:cNvSpPr/>
            <p:nvPr/>
          </p:nvSpPr>
          <p:spPr>
            <a:xfrm>
              <a:off x="1951791" y="1404840"/>
              <a:ext cx="4141231" cy="389812"/>
            </a:xfrm>
            <a:prstGeom prst="rect">
              <a:avLst/>
            </a:prstGeom>
            <a:gradFill rotWithShape="1">
              <a:gsLst>
                <a:gs pos="0">
                  <a:srgbClr val="F39C12">
                    <a:hueOff val="0"/>
                    <a:satOff val="0"/>
                    <a:lumOff val="0"/>
                    <a:alphaOff val="0"/>
                    <a:satMod val="103000"/>
                    <a:lumMod val="102000"/>
                    <a:tint val="94000"/>
                  </a:srgbClr>
                </a:gs>
                <a:gs pos="50000">
                  <a:srgbClr val="F39C12">
                    <a:hueOff val="0"/>
                    <a:satOff val="0"/>
                    <a:lumOff val="0"/>
                    <a:alphaOff val="0"/>
                    <a:satMod val="110000"/>
                    <a:lumMod val="100000"/>
                    <a:shade val="100000"/>
                  </a:srgbClr>
                </a:gs>
                <a:gs pos="100000">
                  <a:srgbClr val="F39C12">
                    <a:hueOff val="0"/>
                    <a:satOff val="0"/>
                    <a:lumOff val="0"/>
                    <a:alphaOff val="0"/>
                    <a:lumMod val="99000"/>
                    <a:satMod val="120000"/>
                    <a:shade val="78000"/>
                  </a:srgbClr>
                </a:gs>
              </a:gsLst>
              <a:lin ang="5400000" scaled="0"/>
            </a:gradFill>
            <a:ln>
              <a:noFill/>
            </a:ln>
            <a:effectLst/>
          </p:spPr>
        </p:sp>
        <p:sp>
          <p:nvSpPr>
            <p:cNvPr id="50" name="49 Rectángulo"/>
            <p:cNvSpPr/>
            <p:nvPr/>
          </p:nvSpPr>
          <p:spPr>
            <a:xfrm>
              <a:off x="1951791" y="1404840"/>
              <a:ext cx="4141231" cy="389812"/>
            </a:xfrm>
            <a:prstGeom prst="rect">
              <a:avLst/>
            </a:prstGeom>
            <a:noFill/>
            <a:ln>
              <a:noFill/>
            </a:ln>
            <a:effectLst/>
          </p:spPr>
          <p:txBody>
            <a:bodyPr spcFirstLastPara="0" vert="horz" wrap="square" lIns="68580" tIns="68580" rIns="68580" bIns="68580" numCol="1" spcCol="1270" anchor="ctr" anchorCtr="0">
              <a:noAutofit/>
            </a:bodyPr>
            <a:lstStyle/>
            <a:p>
              <a:pPr marL="171450" marR="0" lvl="1" indent="-171450" algn="l" defTabSz="800100" eaLnBrk="1" fontAlgn="auto" latinLnBrk="0" hangingPunct="1">
                <a:lnSpc>
                  <a:spcPct val="90000"/>
                </a:lnSpc>
                <a:spcBef>
                  <a:spcPct val="0"/>
                </a:spcBef>
                <a:spcAft>
                  <a:spcPct val="15000"/>
                </a:spcAft>
                <a:buClrTx/>
                <a:buSzTx/>
                <a:buFontTx/>
                <a:buChar char="••"/>
                <a:tabLst/>
                <a:defRPr/>
              </a:pPr>
              <a:r>
                <a:rPr kumimoji="0" lang="es-MX" sz="1800" b="0" i="0" u="none" strike="noStrike" kern="1200" cap="none" spc="0" normalizeH="0" baseline="0" noProof="0" dirty="0">
                  <a:ln>
                    <a:noFill/>
                  </a:ln>
                  <a:solidFill>
                    <a:sysClr val="window" lastClr="FFFFFF"/>
                  </a:solidFill>
                  <a:effectLst/>
                  <a:uLnTx/>
                  <a:uFillTx/>
                  <a:latin typeface="Calibri" panose="020F0502020204030204"/>
                  <a:ea typeface="+mn-ea"/>
                  <a:cs typeface="+mn-cs"/>
                </a:rPr>
                <a:t>Zapopan (Jal.)</a:t>
              </a:r>
              <a:endParaRPr kumimoji="0" lang="en-US"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pSp>
        <p:nvGrpSpPr>
          <p:cNvPr id="43" name="42 Grupo"/>
          <p:cNvGrpSpPr/>
          <p:nvPr/>
        </p:nvGrpSpPr>
        <p:grpSpPr>
          <a:xfrm>
            <a:off x="7671581" y="4143318"/>
            <a:ext cx="4141231" cy="389812"/>
            <a:chOff x="1951791" y="1859452"/>
            <a:chExt cx="4141231" cy="389812"/>
          </a:xfrm>
        </p:grpSpPr>
        <p:sp>
          <p:nvSpPr>
            <p:cNvPr id="47" name="46 Rectángulo"/>
            <p:cNvSpPr/>
            <p:nvPr/>
          </p:nvSpPr>
          <p:spPr>
            <a:xfrm>
              <a:off x="1951791" y="1859452"/>
              <a:ext cx="4141231" cy="389812"/>
            </a:xfrm>
            <a:prstGeom prst="rect">
              <a:avLst/>
            </a:prstGeom>
            <a:gradFill rotWithShape="1">
              <a:gsLst>
                <a:gs pos="0">
                  <a:srgbClr val="C0392B">
                    <a:hueOff val="0"/>
                    <a:satOff val="0"/>
                    <a:lumOff val="0"/>
                    <a:alphaOff val="0"/>
                    <a:satMod val="103000"/>
                    <a:lumMod val="102000"/>
                    <a:tint val="94000"/>
                  </a:srgbClr>
                </a:gs>
                <a:gs pos="50000">
                  <a:srgbClr val="C0392B">
                    <a:hueOff val="0"/>
                    <a:satOff val="0"/>
                    <a:lumOff val="0"/>
                    <a:alphaOff val="0"/>
                    <a:satMod val="110000"/>
                    <a:lumMod val="100000"/>
                    <a:shade val="100000"/>
                  </a:srgbClr>
                </a:gs>
                <a:gs pos="100000">
                  <a:srgbClr val="C0392B">
                    <a:hueOff val="0"/>
                    <a:satOff val="0"/>
                    <a:lumOff val="0"/>
                    <a:alphaOff val="0"/>
                    <a:lumMod val="99000"/>
                    <a:satMod val="120000"/>
                    <a:shade val="78000"/>
                  </a:srgbClr>
                </a:gs>
              </a:gsLst>
              <a:lin ang="5400000" scaled="0"/>
            </a:gradFill>
            <a:ln>
              <a:noFill/>
            </a:ln>
            <a:effectLst/>
          </p:spPr>
        </p:sp>
        <p:sp>
          <p:nvSpPr>
            <p:cNvPr id="48" name="47 Rectángulo"/>
            <p:cNvSpPr/>
            <p:nvPr/>
          </p:nvSpPr>
          <p:spPr>
            <a:xfrm>
              <a:off x="1951791" y="1859452"/>
              <a:ext cx="4141231" cy="389812"/>
            </a:xfrm>
            <a:prstGeom prst="rect">
              <a:avLst/>
            </a:prstGeom>
            <a:noFill/>
            <a:ln>
              <a:noFill/>
            </a:ln>
            <a:effectLst/>
          </p:spPr>
          <p:txBody>
            <a:bodyPr spcFirstLastPara="0" vert="horz" wrap="square" lIns="68580" tIns="68580" rIns="68580" bIns="68580" numCol="1" spcCol="1270" anchor="ctr" anchorCtr="0">
              <a:noAutofit/>
            </a:bodyPr>
            <a:lstStyle/>
            <a:p>
              <a:pPr marL="171450" marR="0" lvl="1" indent="-171450" algn="l" defTabSz="800100" eaLnBrk="1" fontAlgn="auto" latinLnBrk="0" hangingPunct="1">
                <a:lnSpc>
                  <a:spcPct val="90000"/>
                </a:lnSpc>
                <a:spcBef>
                  <a:spcPct val="0"/>
                </a:spcBef>
                <a:spcAft>
                  <a:spcPct val="15000"/>
                </a:spcAft>
                <a:buClrTx/>
                <a:buSzTx/>
                <a:buFontTx/>
                <a:buChar char="••"/>
                <a:tabLst/>
                <a:defRPr/>
              </a:pPr>
              <a:r>
                <a:rPr kumimoji="0" lang="es-MX" sz="1800" b="0" i="0" u="none" strike="noStrike" kern="1200" cap="none" spc="0" normalizeH="0" baseline="0" noProof="0" dirty="0">
                  <a:ln>
                    <a:noFill/>
                  </a:ln>
                  <a:solidFill>
                    <a:sysClr val="window" lastClr="FFFFFF"/>
                  </a:solidFill>
                  <a:effectLst/>
                  <a:uLnTx/>
                  <a:uFillTx/>
                  <a:latin typeface="Calibri" panose="020F0502020204030204"/>
                  <a:ea typeface="+mn-ea"/>
                  <a:cs typeface="+mn-cs"/>
                </a:rPr>
                <a:t>Gustavo A. Madero (DF)</a:t>
              </a:r>
              <a:endParaRPr kumimoji="0" lang="en-US"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pSp>
        <p:nvGrpSpPr>
          <p:cNvPr id="44" name="43 Grupo"/>
          <p:cNvGrpSpPr/>
          <p:nvPr/>
        </p:nvGrpSpPr>
        <p:grpSpPr>
          <a:xfrm>
            <a:off x="7671581" y="4597931"/>
            <a:ext cx="4141231" cy="389812"/>
            <a:chOff x="1951791" y="2314065"/>
            <a:chExt cx="4141231" cy="389812"/>
          </a:xfrm>
        </p:grpSpPr>
        <p:sp>
          <p:nvSpPr>
            <p:cNvPr id="45" name="44 Rectángulo"/>
            <p:cNvSpPr/>
            <p:nvPr/>
          </p:nvSpPr>
          <p:spPr>
            <a:xfrm>
              <a:off x="1951791" y="2314065"/>
              <a:ext cx="4141231" cy="389812"/>
            </a:xfrm>
            <a:prstGeom prst="rect">
              <a:avLst/>
            </a:prstGeom>
            <a:gradFill rotWithShape="1">
              <a:gsLst>
                <a:gs pos="0">
                  <a:srgbClr val="2C3F50">
                    <a:hueOff val="0"/>
                    <a:satOff val="0"/>
                    <a:lumOff val="0"/>
                    <a:alphaOff val="0"/>
                    <a:satMod val="103000"/>
                    <a:lumMod val="102000"/>
                    <a:tint val="94000"/>
                  </a:srgbClr>
                </a:gs>
                <a:gs pos="50000">
                  <a:srgbClr val="2C3F50">
                    <a:hueOff val="0"/>
                    <a:satOff val="0"/>
                    <a:lumOff val="0"/>
                    <a:alphaOff val="0"/>
                    <a:satMod val="110000"/>
                    <a:lumMod val="100000"/>
                    <a:shade val="100000"/>
                  </a:srgbClr>
                </a:gs>
                <a:gs pos="100000">
                  <a:srgbClr val="2C3F50">
                    <a:hueOff val="0"/>
                    <a:satOff val="0"/>
                    <a:lumOff val="0"/>
                    <a:alphaOff val="0"/>
                    <a:lumMod val="99000"/>
                    <a:satMod val="120000"/>
                    <a:shade val="78000"/>
                  </a:srgbClr>
                </a:gs>
              </a:gsLst>
              <a:lin ang="5400000" scaled="0"/>
            </a:gradFill>
            <a:ln>
              <a:noFill/>
            </a:ln>
            <a:effectLst/>
          </p:spPr>
        </p:sp>
        <p:sp>
          <p:nvSpPr>
            <p:cNvPr id="46" name="45 Rectángulo"/>
            <p:cNvSpPr/>
            <p:nvPr/>
          </p:nvSpPr>
          <p:spPr>
            <a:xfrm>
              <a:off x="1951791" y="2314065"/>
              <a:ext cx="4141231" cy="389812"/>
            </a:xfrm>
            <a:prstGeom prst="rect">
              <a:avLst/>
            </a:prstGeom>
            <a:noFill/>
            <a:ln>
              <a:noFill/>
            </a:ln>
            <a:effectLst/>
          </p:spPr>
          <p:txBody>
            <a:bodyPr spcFirstLastPara="0" vert="horz" wrap="square" lIns="68580" tIns="68580" rIns="68580" bIns="68580" numCol="1" spcCol="1270" anchor="ctr" anchorCtr="0">
              <a:noAutofit/>
            </a:bodyPr>
            <a:lstStyle/>
            <a:p>
              <a:pPr marL="171450" marR="0" lvl="1" indent="-171450" algn="l" defTabSz="800100" eaLnBrk="1" fontAlgn="auto" latinLnBrk="0" hangingPunct="1">
                <a:lnSpc>
                  <a:spcPct val="90000"/>
                </a:lnSpc>
                <a:spcBef>
                  <a:spcPct val="0"/>
                </a:spcBef>
                <a:spcAft>
                  <a:spcPct val="15000"/>
                </a:spcAft>
                <a:buClrTx/>
                <a:buSzTx/>
                <a:buFontTx/>
                <a:buChar char="••"/>
                <a:tabLst/>
                <a:defRPr/>
              </a:pPr>
              <a:r>
                <a:rPr kumimoji="0" lang="es-MX" sz="1800" b="0" i="0" u="none" strike="noStrike" kern="1200" cap="none" spc="0" normalizeH="0" baseline="0" noProof="0" dirty="0">
                  <a:ln>
                    <a:noFill/>
                  </a:ln>
                  <a:solidFill>
                    <a:sysClr val="window" lastClr="FFFFFF"/>
                  </a:solidFill>
                  <a:effectLst/>
                  <a:uLnTx/>
                  <a:uFillTx/>
                  <a:latin typeface="Calibri" panose="020F0502020204030204"/>
                  <a:ea typeface="+mn-ea"/>
                  <a:cs typeface="+mn-cs"/>
                </a:rPr>
                <a:t>Monterrey (NL) </a:t>
              </a:r>
              <a:endParaRPr kumimoji="0" lang="en-US"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sp>
        <p:nvSpPr>
          <p:cNvPr id="58" name="57 Rectángulo"/>
          <p:cNvSpPr/>
          <p:nvPr/>
        </p:nvSpPr>
        <p:spPr>
          <a:xfrm>
            <a:off x="914284" y="3146133"/>
            <a:ext cx="2082249" cy="923330"/>
          </a:xfrm>
          <a:prstGeom prst="rect">
            <a:avLst/>
          </a:prstGeom>
        </p:spPr>
        <p:txBody>
          <a:bodyPr wrap="square">
            <a:spAutoFit/>
          </a:bodyPr>
          <a:lstStyle/>
          <a:p>
            <a:pPr algn="ctr"/>
            <a:r>
              <a:rPr lang="es-MX" b="1" dirty="0"/>
              <a:t>Localidades con 1 millón o más de habitantes:</a:t>
            </a:r>
          </a:p>
        </p:txBody>
      </p:sp>
      <p:pic>
        <p:nvPicPr>
          <p:cNvPr id="30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852" y="4298041"/>
            <a:ext cx="2581275"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1421923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4000"/>
            <a:lum/>
          </a:blip>
          <a:srcRect/>
          <a:stretch>
            <a:fillRect t="-17000" b="-17000"/>
          </a:stretch>
        </a:blipFill>
        <a:effectLst/>
      </p:bgPr>
    </p:bg>
    <p:spTree>
      <p:nvGrpSpPr>
        <p:cNvPr id="1" name=""/>
        <p:cNvGrpSpPr/>
        <p:nvPr/>
      </p:nvGrpSpPr>
      <p:grpSpPr>
        <a:xfrm>
          <a:off x="0" y="0"/>
          <a:ext cx="0" cy="0"/>
          <a:chOff x="0" y="0"/>
          <a:chExt cx="0" cy="0"/>
        </a:xfrm>
      </p:grpSpPr>
      <p:pic>
        <p:nvPicPr>
          <p:cNvPr id="1026" name="Picture 2" descr="Resultado de imagen para poblacion nacional vs metropolitana mexico 20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4531" y="592666"/>
            <a:ext cx="10318043" cy="518160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13526824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86325" y="870292"/>
            <a:ext cx="10394467" cy="2702641"/>
          </a:xfrm>
        </p:spPr>
        <p:style>
          <a:lnRef idx="2">
            <a:schemeClr val="accent2">
              <a:shade val="50000"/>
            </a:schemeClr>
          </a:lnRef>
          <a:fillRef idx="1">
            <a:schemeClr val="accent2"/>
          </a:fillRef>
          <a:effectRef idx="0">
            <a:schemeClr val="accent2"/>
          </a:effectRef>
          <a:fontRef idx="minor">
            <a:schemeClr val="lt1"/>
          </a:fontRef>
        </p:style>
        <p:txBody>
          <a:bodyPr>
            <a:normAutofit fontScale="92500"/>
          </a:bodyPr>
          <a:lstStyle/>
          <a:p>
            <a:pPr algn="just"/>
            <a:r>
              <a:rPr lang="es-MX" dirty="0">
                <a:solidFill>
                  <a:schemeClr val="tx1"/>
                </a:solidFill>
              </a:rPr>
              <a:t>En relación al total de población que habita en las metrópolis, las zonas que aumentaron su importancia relativa </a:t>
            </a:r>
            <a:r>
              <a:rPr lang="es-MX" dirty="0" smtClean="0">
                <a:solidFill>
                  <a:schemeClr val="tx1"/>
                </a:solidFill>
              </a:rPr>
              <a:t>son:</a:t>
            </a:r>
          </a:p>
          <a:p>
            <a:pPr algn="just"/>
            <a:r>
              <a:rPr lang="es-MX" dirty="0" smtClean="0">
                <a:solidFill>
                  <a:schemeClr val="tx1"/>
                </a:solidFill>
              </a:rPr>
              <a:t>- </a:t>
            </a:r>
            <a:r>
              <a:rPr lang="es-MX" dirty="0">
                <a:solidFill>
                  <a:schemeClr val="tx1"/>
                </a:solidFill>
              </a:rPr>
              <a:t>E</a:t>
            </a:r>
            <a:r>
              <a:rPr lang="es-MX" dirty="0" smtClean="0">
                <a:solidFill>
                  <a:schemeClr val="tx1"/>
                </a:solidFill>
              </a:rPr>
              <a:t>n </a:t>
            </a:r>
            <a:r>
              <a:rPr lang="es-MX" dirty="0">
                <a:solidFill>
                  <a:schemeClr val="tx1"/>
                </a:solidFill>
              </a:rPr>
              <a:t>orden descendente, Tijuana, Cancún, Juárez, Toluca y Querétaro, que han incrementado su población entre 0.8 y 0.3 puntos porcentuales en el lapso de 1990 a 2005</a:t>
            </a:r>
            <a:r>
              <a:rPr lang="es-MX" dirty="0" smtClean="0">
                <a:solidFill>
                  <a:schemeClr val="tx1"/>
                </a:solidFill>
              </a:rPr>
              <a:t>.</a:t>
            </a:r>
          </a:p>
          <a:p>
            <a:pPr algn="just"/>
            <a:r>
              <a:rPr lang="es-MX" dirty="0">
                <a:solidFill>
                  <a:schemeClr val="tx1"/>
                </a:solidFill>
              </a:rPr>
              <a:t>-</a:t>
            </a:r>
            <a:r>
              <a:rPr lang="es-MX" dirty="0" smtClean="0">
                <a:solidFill>
                  <a:schemeClr val="tx1"/>
                </a:solidFill>
              </a:rPr>
              <a:t> </a:t>
            </a:r>
            <a:r>
              <a:rPr lang="es-MX" dirty="0">
                <a:solidFill>
                  <a:schemeClr val="tx1"/>
                </a:solidFill>
              </a:rPr>
              <a:t>Por el contrario, las metrópolis que han disminuido su peso relativo en el conjunto metropolitano son: </a:t>
            </a:r>
            <a:r>
              <a:rPr lang="es-MX" dirty="0" err="1">
                <a:solidFill>
                  <a:schemeClr val="tx1"/>
                </a:solidFill>
              </a:rPr>
              <a:t>Moroleón-Uriangato</a:t>
            </a:r>
            <a:r>
              <a:rPr lang="es-MX" dirty="0">
                <a:solidFill>
                  <a:schemeClr val="tx1"/>
                </a:solidFill>
              </a:rPr>
              <a:t>, Córdoba, </a:t>
            </a:r>
            <a:r>
              <a:rPr lang="es-MX" dirty="0" err="1">
                <a:solidFill>
                  <a:schemeClr val="tx1"/>
                </a:solidFill>
              </a:rPr>
              <a:t>Rioverde</a:t>
            </a:r>
            <a:r>
              <a:rPr lang="es-MX" dirty="0">
                <a:solidFill>
                  <a:schemeClr val="tx1"/>
                </a:solidFill>
              </a:rPr>
              <a:t>-Ciudad Fernández, Coatzacoalcos, Orizaba, Guaymas, Monclova Frontera, La Piedad-Pénjamo, Tampico, La Laguna, Minatitlán, Acapulco, Poza Rica y Valle de México.</a:t>
            </a:r>
            <a:endParaRPr lang="es-US" dirty="0">
              <a:solidFill>
                <a:schemeClr val="tx1"/>
              </a:solidFill>
            </a:endParaRPr>
          </a:p>
          <a:p>
            <a:endParaRPr lang="es-US" dirty="0">
              <a:solidFill>
                <a:schemeClr val="tx1"/>
              </a:solidFill>
            </a:endParaRPr>
          </a:p>
        </p:txBody>
      </p:sp>
      <p:pic>
        <p:nvPicPr>
          <p:cNvPr id="4" name="3 Imagen"/>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foregroundMark x1="30231" y1="21869" x2="30231" y2="21869"/>
                        <a14:foregroundMark x1="29769" y1="17454" x2="29769" y2="17454"/>
                      </a14:backgroundRemoval>
                    </a14:imgEffect>
                  </a14:imgLayer>
                </a14:imgProps>
              </a:ext>
              <a:ext uri="{28A0092B-C50C-407E-A947-70E740481C1C}">
                <a14:useLocalDpi xmlns:a14="http://schemas.microsoft.com/office/drawing/2010/main" val="0"/>
              </a:ext>
            </a:extLst>
          </a:blip>
          <a:stretch>
            <a:fillRect/>
          </a:stretch>
        </p:blipFill>
        <p:spPr>
          <a:xfrm>
            <a:off x="4102359" y="4089856"/>
            <a:ext cx="3962400" cy="2968752"/>
          </a:xfrm>
          <a:prstGeom prst="rect">
            <a:avLst/>
          </a:prstGeom>
        </p:spPr>
      </p:pic>
      <p:sp>
        <p:nvSpPr>
          <p:cNvPr id="2" name="Marcador de número de diapositiva 1"/>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7321670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S" dirty="0"/>
              <a:t>EMPLEO</a:t>
            </a:r>
          </a:p>
        </p:txBody>
      </p:sp>
      <p:sp>
        <p:nvSpPr>
          <p:cNvPr id="3" name="Marcador de contenido 2"/>
          <p:cNvSpPr>
            <a:spLocks noGrp="1"/>
          </p:cNvSpPr>
          <p:nvPr>
            <p:ph idx="1"/>
          </p:nvPr>
        </p:nvSpPr>
        <p:spPr>
          <a:xfrm>
            <a:off x="1024128" y="1947333"/>
            <a:ext cx="9720071" cy="4023360"/>
          </a:xfrm>
        </p:spPr>
        <p:txBody>
          <a:bodyPr>
            <a:normAutofit/>
          </a:bodyPr>
          <a:lstStyle/>
          <a:p>
            <a:pPr algn="just"/>
            <a:endParaRPr lang="es-MX" sz="2400" dirty="0"/>
          </a:p>
          <a:p>
            <a:pPr algn="just"/>
            <a:r>
              <a:rPr lang="es-MX" sz="2400" dirty="0"/>
              <a:t>El empleo metropolitano ha crecido de 6 millones 599 mil en el año de 1989, a 13 millones 814 mil en 2009</a:t>
            </a:r>
          </a:p>
          <a:p>
            <a:pPr algn="just"/>
            <a:endParaRPr lang="es-MX" sz="2400" dirty="0"/>
          </a:p>
          <a:p>
            <a:pPr algn="just"/>
            <a:endParaRPr lang="es-MX" sz="2400" dirty="0"/>
          </a:p>
        </p:txBody>
      </p:sp>
      <p:pic>
        <p:nvPicPr>
          <p:cNvPr id="4" name="Imagen 3"/>
          <p:cNvPicPr>
            <a:picLocks noChangeAspect="1"/>
          </p:cNvPicPr>
          <p:nvPr/>
        </p:nvPicPr>
        <p:blipFill>
          <a:blip r:embed="rId3"/>
          <a:stretch>
            <a:fillRect/>
          </a:stretch>
        </p:blipFill>
        <p:spPr>
          <a:xfrm>
            <a:off x="7171266" y="3107266"/>
            <a:ext cx="3572933" cy="3572933"/>
          </a:xfrm>
          <a:prstGeom prst="rect">
            <a:avLst/>
          </a:prstGeom>
        </p:spPr>
      </p:pic>
      <p:sp>
        <p:nvSpPr>
          <p:cNvPr id="5" name="Marcador de número de diapositiva 4"/>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36122274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53337" y="569166"/>
            <a:ext cx="9720071" cy="4023360"/>
          </a:xfrm>
        </p:spPr>
        <p:txBody>
          <a:bodyPr>
            <a:normAutofit fontScale="92500" lnSpcReduction="20000"/>
          </a:bodyPr>
          <a:lstStyle/>
          <a:p>
            <a:pPr marL="0" marR="0" algn="just">
              <a:lnSpc>
                <a:spcPct val="150000"/>
              </a:lnSpc>
              <a:spcBef>
                <a:spcPts val="0"/>
              </a:spcBef>
              <a:spcAft>
                <a:spcPts val="1000"/>
              </a:spcAft>
            </a:pPr>
            <a:r>
              <a:rPr lang="es-MX" sz="2400" dirty="0" smtClean="0">
                <a:latin typeface="Arial" panose="020B0604020202020204" pitchFamily="34" charset="0"/>
                <a:ea typeface="Calibri" panose="020F0502020204030204" pitchFamily="34" charset="0"/>
                <a:cs typeface="Times New Roman" panose="02020603050405020304" pitchFamily="18" charset="0"/>
              </a:rPr>
              <a:t>Impacto absoluto y relativo  </a:t>
            </a:r>
            <a:r>
              <a:rPr lang="es-MX" sz="2400" dirty="0">
                <a:latin typeface="Arial" panose="020B0604020202020204" pitchFamily="34" charset="0"/>
                <a:ea typeface="Calibri" panose="020F0502020204030204" pitchFamily="34" charset="0"/>
                <a:cs typeface="Times New Roman" panose="02020603050405020304" pitchFamily="18" charset="0"/>
              </a:rPr>
              <a:t>por zona </a:t>
            </a:r>
            <a:r>
              <a:rPr lang="es-MX" sz="2400" dirty="0" smtClean="0">
                <a:latin typeface="Arial" panose="020B0604020202020204" pitchFamily="34" charset="0"/>
                <a:ea typeface="Calibri" panose="020F0502020204030204" pitchFamily="34" charset="0"/>
                <a:cs typeface="Times New Roman" panose="02020603050405020304" pitchFamily="18" charset="0"/>
              </a:rPr>
              <a:t>metropolitana:</a:t>
            </a:r>
          </a:p>
          <a:p>
            <a:pPr marL="0" marR="0" algn="just">
              <a:lnSpc>
                <a:spcPct val="150000"/>
              </a:lnSpc>
              <a:spcBef>
                <a:spcPts val="0"/>
              </a:spcBef>
              <a:spcAft>
                <a:spcPts val="1000"/>
              </a:spcAft>
            </a:pPr>
            <a:r>
              <a:rPr lang="es-MX" sz="2400" dirty="0">
                <a:latin typeface="Arial" panose="020B0604020202020204" pitchFamily="34" charset="0"/>
                <a:ea typeface="Calibri" panose="020F0502020204030204" pitchFamily="34" charset="0"/>
                <a:cs typeface="Times New Roman" panose="02020603050405020304" pitchFamily="18" charset="0"/>
              </a:rPr>
              <a:t>-</a:t>
            </a:r>
            <a:r>
              <a:rPr lang="es-MX" sz="2400" dirty="0" smtClean="0">
                <a:latin typeface="Arial" panose="020B0604020202020204" pitchFamily="34" charset="0"/>
                <a:ea typeface="Calibri" panose="020F0502020204030204" pitchFamily="34" charset="0"/>
                <a:cs typeface="Times New Roman" panose="02020603050405020304" pitchFamily="18" charset="0"/>
              </a:rPr>
              <a:t> </a:t>
            </a:r>
            <a:r>
              <a:rPr lang="es-MX" sz="2400" dirty="0">
                <a:latin typeface="Arial" panose="020B0604020202020204" pitchFamily="34" charset="0"/>
                <a:ea typeface="Calibri" panose="020F0502020204030204" pitchFamily="34" charset="0"/>
                <a:cs typeface="Times New Roman" panose="02020603050405020304" pitchFamily="18" charset="0"/>
              </a:rPr>
              <a:t>E</a:t>
            </a:r>
            <a:r>
              <a:rPr lang="es-MX" sz="2400" dirty="0" smtClean="0">
                <a:latin typeface="Arial" panose="020B0604020202020204" pitchFamily="34" charset="0"/>
                <a:ea typeface="Calibri" panose="020F0502020204030204" pitchFamily="34" charset="0"/>
                <a:cs typeface="Times New Roman" panose="02020603050405020304" pitchFamily="18" charset="0"/>
              </a:rPr>
              <a:t>s </a:t>
            </a:r>
            <a:r>
              <a:rPr lang="es-MX" sz="2400" dirty="0">
                <a:latin typeface="Arial" panose="020B0604020202020204" pitchFamily="34" charset="0"/>
                <a:ea typeface="Calibri" panose="020F0502020204030204" pitchFamily="34" charset="0"/>
                <a:cs typeface="Times New Roman" panose="02020603050405020304" pitchFamily="18" charset="0"/>
              </a:rPr>
              <a:t>de destacar que el empleo en todas </a:t>
            </a:r>
            <a:r>
              <a:rPr lang="es-MX" sz="2400" dirty="0" smtClean="0">
                <a:latin typeface="Arial" panose="020B0604020202020204" pitchFamily="34" charset="0"/>
                <a:ea typeface="Calibri" panose="020F0502020204030204" pitchFamily="34" charset="0"/>
                <a:cs typeface="Times New Roman" panose="02020603050405020304" pitchFamily="18" charset="0"/>
              </a:rPr>
              <a:t>las zonas metropolitanas , </a:t>
            </a:r>
            <a:r>
              <a:rPr lang="es-MX" sz="2400" dirty="0">
                <a:latin typeface="Arial" panose="020B0604020202020204" pitchFamily="34" charset="0"/>
                <a:ea typeface="Calibri" panose="020F0502020204030204" pitchFamily="34" charset="0"/>
                <a:cs typeface="Times New Roman" panose="02020603050405020304" pitchFamily="18" charset="0"/>
              </a:rPr>
              <a:t>excepto Tepic, Monclova-Frontera, Orizaba y Apizaco Tlaxcala, crece por encima de su población. </a:t>
            </a:r>
            <a:endParaRPr lang="es-MX" sz="2400" dirty="0" smtClean="0">
              <a:latin typeface="Arial" panose="020B0604020202020204" pitchFamily="34"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1000"/>
              </a:spcAft>
            </a:pPr>
            <a:r>
              <a:rPr lang="es-MX" sz="2400" dirty="0" smtClean="0">
                <a:latin typeface="Arial" panose="020B0604020202020204" pitchFamily="34" charset="0"/>
                <a:ea typeface="Calibri" panose="020F0502020204030204" pitchFamily="34" charset="0"/>
                <a:cs typeface="Times New Roman" panose="02020603050405020304" pitchFamily="18" charset="0"/>
              </a:rPr>
              <a:t>-No </a:t>
            </a:r>
            <a:r>
              <a:rPr lang="es-MX" sz="2400" dirty="0">
                <a:latin typeface="Arial" panose="020B0604020202020204" pitchFamily="34" charset="0"/>
                <a:ea typeface="Calibri" panose="020F0502020204030204" pitchFamily="34" charset="0"/>
                <a:cs typeface="Times New Roman" panose="02020603050405020304" pitchFamily="18" charset="0"/>
              </a:rPr>
              <a:t>obstante su crecimiento </a:t>
            </a:r>
            <a:r>
              <a:rPr lang="es-MX" sz="2400" dirty="0" smtClean="0">
                <a:latin typeface="Arial" panose="020B0604020202020204" pitchFamily="34" charset="0"/>
                <a:ea typeface="Calibri" panose="020F0502020204030204" pitchFamily="34" charset="0"/>
                <a:cs typeface="Times New Roman" panose="02020603050405020304" pitchFamily="18" charset="0"/>
              </a:rPr>
              <a:t>relativo,  </a:t>
            </a:r>
            <a:r>
              <a:rPr lang="es-MX" sz="2400" dirty="0">
                <a:latin typeface="Arial" panose="020B0604020202020204" pitchFamily="34" charset="0"/>
                <a:ea typeface="Calibri" panose="020F0502020204030204" pitchFamily="34" charset="0"/>
                <a:cs typeface="Times New Roman" panose="02020603050405020304" pitchFamily="18" charset="0"/>
              </a:rPr>
              <a:t>la importancia nacional del empleo metropolitano tiende a disminuir, toda vez que en 1989 representaba 75.9% del total del país, y para 2004 descendió -3.1 puntos porcentuales, para ubicarse en 72.8%.</a:t>
            </a:r>
            <a:endParaRPr lang="es-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endParaRPr lang="es-US"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5030" y="3880357"/>
            <a:ext cx="4129215" cy="2688447"/>
          </a:xfrm>
          <a:prstGeom prst="rect">
            <a:avLst/>
          </a:prstGeom>
        </p:spPr>
      </p:pic>
      <p:sp>
        <p:nvSpPr>
          <p:cNvPr id="4" name="Marcador de número de diapositiva 3"/>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39367437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half" idx="4294967295"/>
          </p:nvPr>
        </p:nvSpPr>
        <p:spPr>
          <a:xfrm>
            <a:off x="5711957" y="198734"/>
            <a:ext cx="5760640" cy="6858000"/>
          </a:xfrm>
          <a:noFill/>
          <a:ln>
            <a:noFill/>
          </a:ln>
        </p:spPr>
        <p:txBody>
          <a:bodyPr>
            <a:normAutofit/>
          </a:bodyPr>
          <a:lstStyle/>
          <a:p>
            <a:pPr marL="0" indent="0" algn="just">
              <a:buNone/>
            </a:pPr>
            <a:endParaRPr lang="es-MX" sz="2400" dirty="0"/>
          </a:p>
          <a:p>
            <a:pPr marL="0" indent="0" algn="just">
              <a:buNone/>
            </a:pPr>
            <a:endParaRPr lang="es-MX" sz="2400" dirty="0"/>
          </a:p>
          <a:p>
            <a:pPr marL="0" indent="0" algn="just">
              <a:buNone/>
            </a:pPr>
            <a:r>
              <a:rPr lang="es-MX" sz="2400" dirty="0"/>
              <a:t>Este material  de exposición  se presenta   de acuerdo  al total de los  contenidos de la unidad  cuatro: Estructuras regionales y metropolitanas en  México, que comprende la unidad de aprendizaje de Desarrollo R</a:t>
            </a:r>
            <a:r>
              <a:rPr lang="es-MX" sz="2400" dirty="0" smtClean="0"/>
              <a:t>egional</a:t>
            </a:r>
            <a:r>
              <a:rPr lang="es-MX" sz="2400" dirty="0"/>
              <a:t>.</a:t>
            </a:r>
          </a:p>
          <a:p>
            <a:pPr marL="0" indent="0" algn="just">
              <a:buNone/>
            </a:pPr>
            <a:endParaRPr lang="es-MX" sz="2400" dirty="0"/>
          </a:p>
          <a:p>
            <a:pPr marL="0" indent="0" algn="just">
              <a:buNone/>
            </a:pPr>
            <a:r>
              <a:rPr lang="es-MX" sz="2400" dirty="0"/>
              <a:t>El objetivo es que los estudiantes identifiquen, clasifiquen y analicen los beneficios o problemas en la formación de zonas metropolitanas.</a:t>
            </a:r>
          </a:p>
        </p:txBody>
      </p:sp>
      <p:sp>
        <p:nvSpPr>
          <p:cNvPr id="17" name="Titre 1"/>
          <p:cNvSpPr txBox="1">
            <a:spLocks/>
          </p:cNvSpPr>
          <p:nvPr/>
        </p:nvSpPr>
        <p:spPr>
          <a:xfrm>
            <a:off x="3429" y="1185890"/>
            <a:ext cx="5444707" cy="830880"/>
          </a:xfrm>
          <a:prstGeom prst="rect">
            <a:avLst/>
          </a:prstGeom>
          <a:solidFill>
            <a:srgbClr val="D79F13"/>
          </a:solidFill>
          <a:ln>
            <a:noFill/>
          </a:ln>
        </p:spPr>
        <p:style>
          <a:lnRef idx="0">
            <a:schemeClr val="accent3"/>
          </a:lnRef>
          <a:fillRef idx="3">
            <a:schemeClr val="accent3"/>
          </a:fillRef>
          <a:effectRef idx="3">
            <a:schemeClr val="accent3"/>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fr-FR"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endParaRPr>
          </a:p>
        </p:txBody>
      </p:sp>
      <p:sp>
        <p:nvSpPr>
          <p:cNvPr id="15" name="14 Rectángulo"/>
          <p:cNvSpPr/>
          <p:nvPr/>
        </p:nvSpPr>
        <p:spPr>
          <a:xfrm>
            <a:off x="673048" y="2380908"/>
            <a:ext cx="4105467" cy="3254781"/>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a:solidFill>
                <a:prstClr val="white"/>
              </a:solidFill>
            </a:endParaRPr>
          </a:p>
        </p:txBody>
      </p:sp>
      <p:sp>
        <p:nvSpPr>
          <p:cNvPr id="18" name="17 Rectángulo"/>
          <p:cNvSpPr/>
          <p:nvPr/>
        </p:nvSpPr>
        <p:spPr>
          <a:xfrm>
            <a:off x="407707" y="1339720"/>
            <a:ext cx="4608512" cy="523220"/>
          </a:xfrm>
          <a:prstGeom prst="rect">
            <a:avLst/>
          </a:prstGeom>
        </p:spPr>
        <p:txBody>
          <a:bodyPr wrap="square">
            <a:spAutoFit/>
          </a:bodyPr>
          <a:lstStyle/>
          <a:p>
            <a:pPr algn="ctr" defTabSz="914400"/>
            <a:r>
              <a:rPr lang="fr-FR"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PRESENTACIÓN</a:t>
            </a:r>
          </a:p>
        </p:txBody>
      </p:sp>
      <p:pic>
        <p:nvPicPr>
          <p:cNvPr id="20" name="19 Imagen" descr="logo a color UAEM.JPG"/>
          <p:cNvPicPr>
            <a:picLocks noChangeAspect="1"/>
          </p:cNvPicPr>
          <p:nvPr/>
        </p:nvPicPr>
        <p:blipFill>
          <a:blip r:embed="rId4" cstate="print">
            <a:extLst>
              <a:ext uri="{BEBA8EAE-BF5A-486C-A8C5-ECC9F3942E4B}">
                <a14:imgProps xmlns:a14="http://schemas.microsoft.com/office/drawing/2010/main">
                  <a14:imgLayer r:embed="rId5">
                    <a14:imgEffect>
                      <a14:backgroundRemoval t="0" b="96588" l="0" r="100000"/>
                    </a14:imgEffect>
                  </a14:imgLayer>
                </a14:imgProps>
              </a:ext>
            </a:extLst>
          </a:blip>
          <a:stretch>
            <a:fillRect/>
          </a:stretch>
        </p:blipFill>
        <p:spPr>
          <a:xfrm>
            <a:off x="10416480" y="0"/>
            <a:ext cx="1440160" cy="1011401"/>
          </a:xfrm>
          <a:prstGeom prst="rect">
            <a:avLst/>
          </a:prstGeom>
        </p:spPr>
      </p:pic>
      <p:sp>
        <p:nvSpPr>
          <p:cNvPr id="2" name="Marcador de número de diapositiva 1"/>
          <p:cNvSpPr>
            <a:spLocks noGrp="1"/>
          </p:cNvSpPr>
          <p:nvPr>
            <p:ph type="sldNum" sz="quarter" idx="12"/>
          </p:nvPr>
        </p:nvSpPr>
        <p:spPr/>
        <p:txBody>
          <a:bodyPr/>
          <a:lstStyle/>
          <a:p>
            <a:fld id="{EB7C552E-A89A-4C78-A0CD-987015C6CF78}" type="slidenum">
              <a:rPr lang="es-MX" smtClean="0">
                <a:solidFill>
                  <a:prstClr val="black">
                    <a:tint val="75000"/>
                  </a:prstClr>
                </a:solidFill>
              </a:rPr>
              <a:pPr/>
              <a:t>2</a:t>
            </a:fld>
            <a:endParaRPr lang="es-MX">
              <a:solidFill>
                <a:prstClr val="black">
                  <a:tint val="75000"/>
                </a:prstClr>
              </a:solidFill>
            </a:endParaRPr>
          </a:p>
        </p:txBody>
      </p:sp>
    </p:spTree>
    <p:extLst>
      <p:ext uri="{BB962C8B-B14F-4D97-AF65-F5344CB8AC3E}">
        <p14:creationId xmlns:p14="http://schemas.microsoft.com/office/powerpoint/2010/main" val="5682299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4000"/>
            <a:lum/>
          </a:blip>
          <a:srcRect/>
          <a:stretch>
            <a:fillRect t="-9000" b="-9000"/>
          </a:stretch>
        </a:blipFill>
        <a:effectLst/>
      </p:bgPr>
    </p:bg>
    <p:spTree>
      <p:nvGrpSpPr>
        <p:cNvPr id="1" name=""/>
        <p:cNvGrpSpPr/>
        <p:nvPr/>
      </p:nvGrpSpPr>
      <p:grpSpPr>
        <a:xfrm>
          <a:off x="0" y="0"/>
          <a:ext cx="0" cy="0"/>
          <a:chOff x="0" y="0"/>
          <a:chExt cx="0" cy="0"/>
        </a:xfrm>
      </p:grpSpPr>
      <p:pic>
        <p:nvPicPr>
          <p:cNvPr id="3" name="Marcador de contenido 2"/>
          <p:cNvPicPr>
            <a:picLocks noGrp="1" noChangeAspect="1"/>
          </p:cNvPicPr>
          <p:nvPr>
            <p:ph idx="1"/>
          </p:nvPr>
        </p:nvPicPr>
        <p:blipFill rotWithShape="1">
          <a:blip r:embed="rId4"/>
          <a:srcRect t="4954"/>
          <a:stretch/>
        </p:blipFill>
        <p:spPr>
          <a:xfrm>
            <a:off x="967154" y="773724"/>
            <a:ext cx="10709031" cy="5535002"/>
          </a:xfrm>
          <a:prstGeom prst="rect">
            <a:avLst/>
          </a:prstGeom>
        </p:spPr>
      </p:pic>
      <p:sp>
        <p:nvSpPr>
          <p:cNvPr id="2" name="Marcador de número de diapositiva 1"/>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39713723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80111" y="928181"/>
            <a:ext cx="9720071" cy="5176911"/>
          </a:xfrm>
        </p:spPr>
        <p:txBody>
          <a:bodyPr/>
          <a:lstStyle/>
          <a:p>
            <a:pPr algn="just"/>
            <a:r>
              <a:rPr lang="es-MX" sz="2400" dirty="0"/>
              <a:t>Analizado el empleo metropolitano por regiones, la Centro perdió -4.5 puntos porcentuales respecto del total de las zonas metropolitanas, mientras que región Occidente Centro Norte creció 2.6 puntos porcentuales, la Norte Noroeste 1.6 puntos y la Sur Sureste 0.3 puntos porcentuales.</a:t>
            </a:r>
            <a:endParaRPr lang="es-US" sz="2400" dirty="0"/>
          </a:p>
          <a:p>
            <a:pPr algn="just"/>
            <a:r>
              <a:rPr lang="es-MX" sz="2400" dirty="0"/>
              <a:t>En la Norte Noroeste el desplome es de -2.9 puntos y en la Occidente Centro Norte se redujo -8.6 puntos porcentuales. Mientras que en el conjunto nacional disminuyó -172 pesos, en las zonas metropolitanas el salario perdió -254 pesos de cada empleado. No obstante, visto por zona, hay lugares donde el promedio salarial ha aumentado, y metrópolis donde ha descendido de manera dramática.</a:t>
            </a:r>
            <a:endParaRPr lang="es-US" sz="2400" dirty="0"/>
          </a:p>
          <a:p>
            <a:endParaRPr lang="es-US"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9836" y="4113245"/>
            <a:ext cx="2438400" cy="2438400"/>
          </a:xfrm>
          <a:prstGeom prst="rect">
            <a:avLst/>
          </a:prstGeom>
        </p:spPr>
      </p:pic>
      <p:sp>
        <p:nvSpPr>
          <p:cNvPr id="4" name="Marcador de número de diapositiva 3"/>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24304095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079102" y="1064982"/>
            <a:ext cx="8432791" cy="4023360"/>
          </a:xfrm>
        </p:spPr>
        <p:txBody>
          <a:bodyPr>
            <a:normAutofit fontScale="70000" lnSpcReduction="20000"/>
          </a:bodyPr>
          <a:lstStyle/>
          <a:p>
            <a:pPr marL="0" marR="222885" indent="0" algn="just">
              <a:lnSpc>
                <a:spcPct val="160000"/>
              </a:lnSpc>
              <a:spcBef>
                <a:spcPts val="0"/>
              </a:spcBef>
              <a:spcAft>
                <a:spcPts val="935"/>
              </a:spcAft>
            </a:pPr>
            <a:r>
              <a:rPr lang="es-US" sz="2400" dirty="0">
                <a:solidFill>
                  <a:srgbClr val="221F20"/>
                </a:solidFill>
                <a:latin typeface="Arial" panose="020B0604020202020204" pitchFamily="34" charset="0"/>
                <a:ea typeface="Arial" panose="020B0604020202020204" pitchFamily="34" charset="0"/>
              </a:rPr>
              <a:t>El conjunto de las actividades económicas tiendan a perder importancia en el total de las metrópolis, pero de manera más notoria en las de la región Centro y Sur Sureste, y en particular el Valle de México.</a:t>
            </a:r>
          </a:p>
          <a:p>
            <a:pPr marL="2540" marR="8255" indent="-5715" algn="just">
              <a:lnSpc>
                <a:spcPct val="160000"/>
              </a:lnSpc>
              <a:spcBef>
                <a:spcPts val="0"/>
              </a:spcBef>
              <a:spcAft>
                <a:spcPts val="935"/>
              </a:spcAft>
            </a:pPr>
            <a:r>
              <a:rPr lang="es-US" sz="2400" dirty="0">
                <a:solidFill>
                  <a:srgbClr val="221F20"/>
                </a:solidFill>
                <a:latin typeface="Arial" panose="020B0604020202020204" pitchFamily="34" charset="0"/>
                <a:ea typeface="Arial" panose="020B0604020202020204" pitchFamily="34" charset="0"/>
              </a:rPr>
              <a:t>Probablemente esto tenga que ver con la emergencia de nuevas regiones donde hay condiciones más favorables para la inversión, la dinámica propia de algunas zonas, y , sobre todo,  con  las  políticas  de  ajuste  estructural que  se  aplican  en  México  desde  1983,  que básicamente están orientadas a la reducción del empleo y el deterioro de las condiciones laborales de quienes si lo tienen</a:t>
            </a:r>
            <a:r>
              <a:rPr lang="es-US" sz="2400" dirty="0" smtClean="0">
                <a:solidFill>
                  <a:srgbClr val="221F20"/>
                </a:solidFill>
                <a:latin typeface="Arial" panose="020B0604020202020204" pitchFamily="34" charset="0"/>
                <a:ea typeface="Arial" panose="020B0604020202020204" pitchFamily="34" charset="0"/>
              </a:rPr>
              <a:t>. Como resultado de l modelo económica neoliberal.</a:t>
            </a:r>
            <a:endParaRPr lang="es-US" sz="2400" dirty="0">
              <a:solidFill>
                <a:srgbClr val="221F20"/>
              </a:solidFill>
              <a:latin typeface="Arial" panose="020B0604020202020204" pitchFamily="34" charset="0"/>
              <a:ea typeface="Arial" panose="020B0604020202020204" pitchFamily="34" charset="0"/>
            </a:endParaRPr>
          </a:p>
          <a:p>
            <a:pPr>
              <a:lnSpc>
                <a:spcPct val="160000"/>
              </a:lnSpc>
            </a:pPr>
            <a:endParaRPr lang="es-US"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629" y="1616990"/>
            <a:ext cx="2936349" cy="2936349"/>
          </a:xfrm>
          <a:prstGeom prst="rect">
            <a:avLst/>
          </a:prstGeom>
        </p:spPr>
      </p:pic>
      <p:sp>
        <p:nvSpPr>
          <p:cNvPr id="4" name="Marcador de número de diapositiva 3"/>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3854415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74432" y="486833"/>
            <a:ext cx="5865294" cy="4593102"/>
          </a:xfrm>
        </p:spPr>
        <p:txBody>
          <a:bodyPr>
            <a:noAutofit/>
          </a:bodyPr>
          <a:lstStyle/>
          <a:p>
            <a:pPr algn="just"/>
            <a:r>
              <a:rPr lang="es-US" sz="2400" dirty="0"/>
              <a:t>Como sociedad estamos sustituyendo empresas y empleos de mejor calidad  -los manufactureros- por trabajos precarios en el sector terciario. </a:t>
            </a:r>
          </a:p>
          <a:p>
            <a:pPr algn="just"/>
            <a:r>
              <a:rPr lang="es-US" sz="2400" dirty="0"/>
              <a:t> Porque, si de algo hay certeza, es que el trabajo en el sector comercial y de servicios es con salarios ínfimos, sin seguridad social o laboral, carente de servicio médico, temporal, y donde, para colmo, las organizaciones sindicales están prácticamente ausentes.</a:t>
            </a:r>
          </a:p>
          <a:p>
            <a:pPr algn="just"/>
            <a:r>
              <a:rPr lang="es-US" sz="2400" dirty="0"/>
              <a:t> De igual forma, del análisis anterior es posible comprobar que los ajustes estructurales en México, y por ende en sus metrópolis, no han generado mayor productividad y, con ello, la competitividad se abate. </a:t>
            </a:r>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339" y="1274211"/>
            <a:ext cx="3810000" cy="3600450"/>
          </a:xfrm>
          <a:prstGeom prst="rect">
            <a:avLst/>
          </a:prstGeom>
        </p:spPr>
      </p:pic>
      <p:sp>
        <p:nvSpPr>
          <p:cNvPr id="4" name="Marcador de número de diapositiva 3"/>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24969033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US" dirty="0" smtClean="0"/>
              <a:t>4.2 Zonas </a:t>
            </a:r>
            <a:r>
              <a:rPr lang="es-US" dirty="0"/>
              <a:t>metropolitanas del estado de México</a:t>
            </a:r>
          </a:p>
        </p:txBody>
      </p:sp>
      <p:pic>
        <p:nvPicPr>
          <p:cNvPr id="6" name="Imagen 5"/>
          <p:cNvPicPr>
            <a:picLocks noChangeAspect="1"/>
          </p:cNvPicPr>
          <p:nvPr/>
        </p:nvPicPr>
        <p:blipFill>
          <a:blip r:embed="rId3"/>
          <a:stretch>
            <a:fillRect/>
          </a:stretch>
        </p:blipFill>
        <p:spPr>
          <a:xfrm>
            <a:off x="8693702" y="3436005"/>
            <a:ext cx="3048264" cy="3048264"/>
          </a:xfrm>
          <a:prstGeom prst="rect">
            <a:avLst/>
          </a:prstGeom>
        </p:spPr>
      </p:pic>
    </p:spTree>
    <p:extLst>
      <p:ext uri="{BB962C8B-B14F-4D97-AF65-F5344CB8AC3E}">
        <p14:creationId xmlns:p14="http://schemas.microsoft.com/office/powerpoint/2010/main" val="39760530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alphaModFix amt="55000"/>
          </a:blip>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cap="small" dirty="0"/>
              <a:t>Zona Metropolitana del Cuautitlán - Texcoco</a:t>
            </a:r>
            <a:r>
              <a:rPr lang="es-US" b="1" cap="small" dirty="0"/>
              <a:t/>
            </a:r>
            <a:br>
              <a:rPr lang="es-US" b="1" cap="small" dirty="0"/>
            </a:br>
            <a:endParaRPr lang="es-US" dirty="0"/>
          </a:p>
        </p:txBody>
      </p:sp>
      <p:sp>
        <p:nvSpPr>
          <p:cNvPr id="5" name="Marcador de contenido 4"/>
          <p:cNvSpPr>
            <a:spLocks noGrp="1"/>
          </p:cNvSpPr>
          <p:nvPr>
            <p:ph sz="half" idx="1"/>
          </p:nvPr>
        </p:nvSpPr>
        <p:spPr/>
        <p:txBody>
          <a:bodyPr/>
          <a:lstStyle/>
          <a:p>
            <a:r>
              <a:rPr lang="es-MX" b="1" cap="small" dirty="0"/>
              <a:t>Conformación</a:t>
            </a:r>
            <a:endParaRPr lang="es-US" b="1" cap="small" dirty="0"/>
          </a:p>
          <a:p>
            <a:r>
              <a:rPr lang="es-MX" dirty="0"/>
              <a:t>Esta conformada por 59 municipios mexiquenses con 12 millones 181 mil  483 habitantes </a:t>
            </a:r>
            <a:r>
              <a:rPr lang="es-MX" b="1" i="1" dirty="0"/>
              <a:t>(2014)</a:t>
            </a:r>
            <a:r>
              <a:rPr lang="es-MX" dirty="0"/>
              <a:t>.</a:t>
            </a:r>
          </a:p>
          <a:p>
            <a:endParaRPr lang="es-US" dirty="0"/>
          </a:p>
          <a:p>
            <a:endParaRPr lang="es-US" dirty="0"/>
          </a:p>
        </p:txBody>
      </p:sp>
      <p:sp>
        <p:nvSpPr>
          <p:cNvPr id="7" name="Marcador de contenido 6"/>
          <p:cNvSpPr>
            <a:spLocks noGrp="1"/>
          </p:cNvSpPr>
          <p:nvPr>
            <p:ph sz="half" idx="2"/>
          </p:nvPr>
        </p:nvSpPr>
        <p:spPr/>
        <p:txBody>
          <a:bodyPr/>
          <a:lstStyle/>
          <a:p>
            <a:endParaRPr lang="es-US"/>
          </a:p>
        </p:txBody>
      </p:sp>
      <p:pic>
        <p:nvPicPr>
          <p:cNvPr id="6" name="Imagen 5"/>
          <p:cNvPicPr>
            <a:picLocks noChangeAspect="1"/>
          </p:cNvPicPr>
          <p:nvPr/>
        </p:nvPicPr>
        <p:blipFill>
          <a:blip r:embed="rId4"/>
          <a:stretch>
            <a:fillRect/>
          </a:stretch>
        </p:blipFill>
        <p:spPr>
          <a:xfrm>
            <a:off x="5989320" y="2084832"/>
            <a:ext cx="4754880" cy="4224528"/>
          </a:xfrm>
          <a:prstGeom prst="rect">
            <a:avLst/>
          </a:prstGeom>
          <a:blipFill>
            <a:blip r:embed="rId3">
              <a:alphaModFix amt="55000"/>
            </a:blip>
            <a:tile tx="0" ty="0" sx="100000" sy="100000" flip="none" algn="tl"/>
          </a:blipFill>
          <a:ln>
            <a:noFill/>
          </a:ln>
          <a:effectLst>
            <a:outerShdw blurRad="292100" dist="139700" dir="2700000" algn="tl" rotWithShape="0">
              <a:srgbClr val="333333">
                <a:alpha val="65000"/>
              </a:srgbClr>
            </a:outerShdw>
          </a:effectLst>
        </p:spPr>
      </p:pic>
      <p:sp>
        <p:nvSpPr>
          <p:cNvPr id="3" name="Marcador de número de diapositiva 2"/>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3509056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alphaModFix amt="55000"/>
          </a:blip>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cap="small" dirty="0"/>
              <a:t>Zona Metropolitana del Valle de Toluca</a:t>
            </a:r>
            <a:r>
              <a:rPr lang="es-US" b="1" cap="small" dirty="0"/>
              <a:t/>
            </a:r>
            <a:br>
              <a:rPr lang="es-US" b="1" cap="small" dirty="0"/>
            </a:br>
            <a:endParaRPr lang="es-US" dirty="0"/>
          </a:p>
        </p:txBody>
      </p:sp>
      <p:sp>
        <p:nvSpPr>
          <p:cNvPr id="4" name="Marcador de contenido 3"/>
          <p:cNvSpPr>
            <a:spLocks noGrp="1"/>
          </p:cNvSpPr>
          <p:nvPr>
            <p:ph sz="half" idx="1"/>
          </p:nvPr>
        </p:nvSpPr>
        <p:spPr/>
        <p:txBody>
          <a:bodyPr/>
          <a:lstStyle/>
          <a:p>
            <a:r>
              <a:rPr lang="es-MX" b="1" cap="small" dirty="0"/>
              <a:t>Conformación</a:t>
            </a:r>
            <a:endParaRPr lang="es-MX" dirty="0"/>
          </a:p>
          <a:p>
            <a:r>
              <a:rPr lang="es-MX" dirty="0"/>
              <a:t>Con 2 millones 152 mil 150 habitantes distribuidos en 15 municipios de la entidad. </a:t>
            </a:r>
            <a:r>
              <a:rPr lang="es-MX" b="1" i="1" dirty="0"/>
              <a:t>(2014)</a:t>
            </a:r>
            <a:r>
              <a:rPr lang="es-MX" dirty="0"/>
              <a:t>.</a:t>
            </a:r>
            <a:endParaRPr lang="es-US" dirty="0"/>
          </a:p>
          <a:p>
            <a:endParaRPr lang="es-US" dirty="0"/>
          </a:p>
        </p:txBody>
      </p:sp>
      <p:pic>
        <p:nvPicPr>
          <p:cNvPr id="8" name="Marcador de contenido 7"/>
          <p:cNvPicPr>
            <a:picLocks noGrp="1" noChangeAspect="1"/>
          </p:cNvPicPr>
          <p:nvPr>
            <p:ph sz="half" idx="2"/>
          </p:nvPr>
        </p:nvPicPr>
        <p:blipFill>
          <a:blip r:embed="rId4"/>
          <a:stretch>
            <a:fillRect/>
          </a:stretch>
        </p:blipFill>
        <p:spPr>
          <a:xfrm>
            <a:off x="5989638" y="1828800"/>
            <a:ext cx="4754562" cy="3670900"/>
          </a:xfrm>
          <a:prstGeom prst="rect">
            <a:avLst/>
          </a:prstGeom>
          <a:ln>
            <a:noFill/>
          </a:ln>
          <a:effectLst>
            <a:outerShdw blurRad="292100" dist="139700" dir="2700000" algn="tl" rotWithShape="0">
              <a:srgbClr val="333333">
                <a:alpha val="65000"/>
              </a:srgbClr>
            </a:outerShdw>
          </a:effectLst>
        </p:spPr>
      </p:pic>
      <p:sp>
        <p:nvSpPr>
          <p:cNvPr id="3" name="Marcador de número de diapositiva 2"/>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19030474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alphaModFix amt="55000"/>
          </a:blip>
          <a:tile tx="0" ty="0" sx="100000" sy="100000" flip="none" algn="tl"/>
        </a:blip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MX" b="1" cap="small" dirty="0"/>
              <a:t>Zona Metropolitana Santiago Tianguistenco</a:t>
            </a:r>
            <a:r>
              <a:rPr lang="es-US" b="1" cap="small" dirty="0"/>
              <a:t/>
            </a:r>
            <a:br>
              <a:rPr lang="es-US" b="1" cap="small" dirty="0"/>
            </a:br>
            <a:endParaRPr lang="es-US" dirty="0"/>
          </a:p>
        </p:txBody>
      </p:sp>
      <p:sp>
        <p:nvSpPr>
          <p:cNvPr id="6" name="Marcador de contenido 5"/>
          <p:cNvSpPr>
            <a:spLocks noGrp="1"/>
          </p:cNvSpPr>
          <p:nvPr>
            <p:ph sz="half" idx="1"/>
          </p:nvPr>
        </p:nvSpPr>
        <p:spPr/>
        <p:txBody>
          <a:bodyPr/>
          <a:lstStyle/>
          <a:p>
            <a:r>
              <a:rPr lang="es-MX" b="1" cap="small" dirty="0"/>
              <a:t>Conformación</a:t>
            </a:r>
            <a:endParaRPr lang="es-MX" dirty="0"/>
          </a:p>
          <a:p>
            <a:r>
              <a:rPr lang="es-MX" dirty="0"/>
              <a:t>Zona Metropolitana Santiago Tianguistenco conformada por 6 municipios y con 176 mil 367 habitantes. </a:t>
            </a:r>
            <a:r>
              <a:rPr lang="es-MX" b="1" i="1" dirty="0"/>
              <a:t>(2014)</a:t>
            </a:r>
            <a:r>
              <a:rPr lang="es-MX" dirty="0"/>
              <a:t>.</a:t>
            </a:r>
            <a:endParaRPr lang="es-US" dirty="0"/>
          </a:p>
          <a:p>
            <a:endParaRPr lang="es-US" dirty="0"/>
          </a:p>
        </p:txBody>
      </p:sp>
      <p:pic>
        <p:nvPicPr>
          <p:cNvPr id="8" name="Marcador de contenido 7"/>
          <p:cNvPicPr>
            <a:picLocks noGrp="1" noChangeAspect="1"/>
          </p:cNvPicPr>
          <p:nvPr>
            <p:ph sz="half" idx="2"/>
          </p:nvPr>
        </p:nvPicPr>
        <p:blipFill>
          <a:blip r:embed="rId4"/>
          <a:stretch>
            <a:fillRect/>
          </a:stretch>
        </p:blipFill>
        <p:spPr>
          <a:xfrm>
            <a:off x="5989638" y="1800665"/>
            <a:ext cx="4754562" cy="37701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Marcador de número de diapositiva 1"/>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36183883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grpSp>
        <p:nvGrpSpPr>
          <p:cNvPr id="14" name="Group 263"/>
          <p:cNvGrpSpPr>
            <a:grpSpLocks noChangeAspect="1"/>
          </p:cNvGrpSpPr>
          <p:nvPr/>
        </p:nvGrpSpPr>
        <p:grpSpPr>
          <a:xfrm>
            <a:off x="888212" y="4646857"/>
            <a:ext cx="959560" cy="959560"/>
            <a:chOff x="1382807" y="174388"/>
            <a:chExt cx="3025588" cy="3025589"/>
          </a:xfrm>
        </p:grpSpPr>
        <p:sp>
          <p:nvSpPr>
            <p:cNvPr id="15" name="Rectangle 264"/>
            <p:cNvSpPr/>
            <p:nvPr/>
          </p:nvSpPr>
          <p:spPr>
            <a:xfrm>
              <a:off x="1382807" y="174388"/>
              <a:ext cx="3025588" cy="3025588"/>
            </a:xfrm>
            <a:prstGeom prst="rect">
              <a:avLst/>
            </a:prstGeom>
            <a:solidFill>
              <a:srgbClr val="9BBB59"/>
            </a:solidFill>
            <a:ln w="12700" cap="flat" cmpd="sng" algn="ctr">
              <a:noFill/>
              <a:prstDash val="solid"/>
              <a:miter lim="800000"/>
            </a:ln>
            <a:effectLst/>
          </p:spPr>
          <p:txBody>
            <a:bodyPr rtlCol="0"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 name="TextBox 265"/>
            <p:cNvSpPr txBox="1"/>
            <p:nvPr/>
          </p:nvSpPr>
          <p:spPr>
            <a:xfrm>
              <a:off x="2501205" y="933640"/>
              <a:ext cx="1907190" cy="2266337"/>
            </a:xfrm>
            <a:custGeom>
              <a:avLst/>
              <a:gdLst>
                <a:gd name="connsiteX0" fmla="*/ 1102503 w 1907190"/>
                <a:gd name="connsiteY0" fmla="*/ 0 h 2266337"/>
                <a:gd name="connsiteX1" fmla="*/ 1907190 w 1907190"/>
                <a:gd name="connsiteY1" fmla="*/ 698039 h 2266337"/>
                <a:gd name="connsiteX2" fmla="*/ 1907190 w 1907190"/>
                <a:gd name="connsiteY2" fmla="*/ 2266337 h 2266337"/>
                <a:gd name="connsiteX3" fmla="*/ 747579 w 1907190"/>
                <a:gd name="connsiteY3" fmla="*/ 2266337 h 2266337"/>
                <a:gd name="connsiteX4" fmla="*/ 0 w 1907190"/>
                <a:gd name="connsiteY4" fmla="*/ 1617838 h 2266337"/>
                <a:gd name="connsiteX5" fmla="*/ 62256 w 1907190"/>
                <a:gd name="connsiteY5" fmla="*/ 1665289 h 2266337"/>
                <a:gd name="connsiteX6" fmla="*/ 209135 w 1907190"/>
                <a:gd name="connsiteY6" fmla="*/ 1741140 h 2266337"/>
                <a:gd name="connsiteX7" fmla="*/ 565206 w 1907190"/>
                <a:gd name="connsiteY7" fmla="*/ 1801969 h 2266337"/>
                <a:gd name="connsiteX8" fmla="*/ 752886 w 1907190"/>
                <a:gd name="connsiteY8" fmla="*/ 1785649 h 2266337"/>
                <a:gd name="connsiteX9" fmla="*/ 907183 w 1907190"/>
                <a:gd name="connsiteY9" fmla="*/ 1744849 h 2266337"/>
                <a:gd name="connsiteX10" fmla="*/ 1021423 w 1907190"/>
                <a:gd name="connsiteY10" fmla="*/ 1693664 h 2266337"/>
                <a:gd name="connsiteX11" fmla="*/ 1084477 w 1907190"/>
                <a:gd name="connsiteY11" fmla="*/ 1649897 h 2266337"/>
                <a:gd name="connsiteX12" fmla="*/ 1108215 w 1907190"/>
                <a:gd name="connsiteY12" fmla="*/ 1619482 h 2266337"/>
                <a:gd name="connsiteX13" fmla="*/ 1120084 w 1907190"/>
                <a:gd name="connsiteY13" fmla="*/ 1587584 h 2266337"/>
                <a:gd name="connsiteX14" fmla="*/ 1126760 w 1907190"/>
                <a:gd name="connsiteY14" fmla="*/ 1543075 h 2266337"/>
                <a:gd name="connsiteX15" fmla="*/ 1128986 w 1907190"/>
                <a:gd name="connsiteY15" fmla="*/ 1480021 h 2266337"/>
                <a:gd name="connsiteX16" fmla="*/ 1126019 w 1907190"/>
                <a:gd name="connsiteY16" fmla="*/ 1394712 h 2266337"/>
                <a:gd name="connsiteX17" fmla="*/ 1117117 w 1907190"/>
                <a:gd name="connsiteY17" fmla="*/ 1345011 h 2266337"/>
                <a:gd name="connsiteX18" fmla="*/ 1102280 w 1907190"/>
                <a:gd name="connsiteY18" fmla="*/ 1321273 h 2266337"/>
                <a:gd name="connsiteX19" fmla="*/ 1078542 w 1907190"/>
                <a:gd name="connsiteY19" fmla="*/ 1315338 h 2266337"/>
                <a:gd name="connsiteX20" fmla="*/ 1024390 w 1907190"/>
                <a:gd name="connsiteY20" fmla="*/ 1339076 h 2266337"/>
                <a:gd name="connsiteX21" fmla="*/ 935372 w 1907190"/>
                <a:gd name="connsiteY21" fmla="*/ 1392487 h 2266337"/>
                <a:gd name="connsiteX22" fmla="*/ 805554 w 1907190"/>
                <a:gd name="connsiteY22" fmla="*/ 1446640 h 2266337"/>
                <a:gd name="connsiteX23" fmla="*/ 626035 w 1907190"/>
                <a:gd name="connsiteY23" fmla="*/ 1471119 h 2266337"/>
                <a:gd name="connsiteX24" fmla="*/ 420552 w 1907190"/>
                <a:gd name="connsiteY24" fmla="*/ 1431803 h 2266337"/>
                <a:gd name="connsiteX25" fmla="*/ 264771 w 1907190"/>
                <a:gd name="connsiteY25" fmla="*/ 1312371 h 2266337"/>
                <a:gd name="connsiteX26" fmla="*/ 165368 w 1907190"/>
                <a:gd name="connsiteY26" fmla="*/ 1108372 h 2266337"/>
                <a:gd name="connsiteX27" fmla="*/ 130502 w 1907190"/>
                <a:gd name="connsiteY27" fmla="*/ 815355 h 2266337"/>
                <a:gd name="connsiteX28" fmla="*/ 163142 w 1907190"/>
                <a:gd name="connsiteY28" fmla="*/ 537916 h 2266337"/>
                <a:gd name="connsiteX29" fmla="*/ 258836 w 1907190"/>
                <a:gd name="connsiteY29" fmla="*/ 327982 h 2266337"/>
                <a:gd name="connsiteX30" fmla="*/ 411650 w 1907190"/>
                <a:gd name="connsiteY30" fmla="*/ 194455 h 2266337"/>
                <a:gd name="connsiteX31" fmla="*/ 615650 w 1907190"/>
                <a:gd name="connsiteY31" fmla="*/ 147721 h 2266337"/>
                <a:gd name="connsiteX32" fmla="*/ 794427 w 1907190"/>
                <a:gd name="connsiteY32" fmla="*/ 173684 h 2266337"/>
                <a:gd name="connsiteX33" fmla="*/ 923503 w 1907190"/>
                <a:gd name="connsiteY33" fmla="*/ 231546 h 2266337"/>
                <a:gd name="connsiteX34" fmla="*/ 1011779 w 1907190"/>
                <a:gd name="connsiteY34" fmla="*/ 289408 h 2266337"/>
                <a:gd name="connsiteX35" fmla="*/ 1068157 w 1907190"/>
                <a:gd name="connsiteY35" fmla="*/ 315371 h 2266337"/>
                <a:gd name="connsiteX36" fmla="*/ 1091895 w 1907190"/>
                <a:gd name="connsiteY36" fmla="*/ 306469 h 2266337"/>
                <a:gd name="connsiteX37" fmla="*/ 1109699 w 1907190"/>
                <a:gd name="connsiteY37" fmla="*/ 278280 h 2266337"/>
                <a:gd name="connsiteX38" fmla="*/ 1120084 w 1907190"/>
                <a:gd name="connsiteY38" fmla="*/ 227837 h 2266337"/>
                <a:gd name="connsiteX39" fmla="*/ 1123051 w 1907190"/>
                <a:gd name="connsiteY39" fmla="*/ 152172 h 2266337"/>
                <a:gd name="connsiteX40" fmla="*/ 1120826 w 1907190"/>
                <a:gd name="connsiteY40" fmla="*/ 82441 h 2266337"/>
                <a:gd name="connsiteX41" fmla="*/ 1114150 w 1907190"/>
                <a:gd name="connsiteY41" fmla="*/ 33481 h 2266337"/>
                <a:gd name="connsiteX42" fmla="*/ 1102503 w 1907190"/>
                <a:gd name="connsiteY42" fmla="*/ 0 h 226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907190" h="2266337">
                  <a:moveTo>
                    <a:pt x="1102503" y="0"/>
                  </a:moveTo>
                  <a:lnTo>
                    <a:pt x="1907190" y="698039"/>
                  </a:lnTo>
                  <a:lnTo>
                    <a:pt x="1907190" y="2266337"/>
                  </a:lnTo>
                  <a:lnTo>
                    <a:pt x="747579" y="2266337"/>
                  </a:lnTo>
                  <a:lnTo>
                    <a:pt x="0" y="1617838"/>
                  </a:lnTo>
                  <a:lnTo>
                    <a:pt x="62256" y="1665289"/>
                  </a:lnTo>
                  <a:cubicBezTo>
                    <a:pt x="107259" y="1695580"/>
                    <a:pt x="156219" y="1720864"/>
                    <a:pt x="209135" y="1741140"/>
                  </a:cubicBezTo>
                  <a:cubicBezTo>
                    <a:pt x="314967" y="1781693"/>
                    <a:pt x="433658" y="1801969"/>
                    <a:pt x="565206" y="1801969"/>
                  </a:cubicBezTo>
                  <a:cubicBezTo>
                    <a:pt x="632464" y="1801969"/>
                    <a:pt x="695024" y="1796529"/>
                    <a:pt x="752886" y="1785649"/>
                  </a:cubicBezTo>
                  <a:cubicBezTo>
                    <a:pt x="810747" y="1774769"/>
                    <a:pt x="862180" y="1761169"/>
                    <a:pt x="907183" y="1744849"/>
                  </a:cubicBezTo>
                  <a:cubicBezTo>
                    <a:pt x="952186" y="1728529"/>
                    <a:pt x="990266" y="1711468"/>
                    <a:pt x="1021423" y="1693664"/>
                  </a:cubicBezTo>
                  <a:cubicBezTo>
                    <a:pt x="1052579" y="1675860"/>
                    <a:pt x="1073597" y="1661271"/>
                    <a:pt x="1084477" y="1649897"/>
                  </a:cubicBezTo>
                  <a:cubicBezTo>
                    <a:pt x="1095357" y="1638522"/>
                    <a:pt x="1103270" y="1628384"/>
                    <a:pt x="1108215" y="1619482"/>
                  </a:cubicBezTo>
                  <a:cubicBezTo>
                    <a:pt x="1113160" y="1610581"/>
                    <a:pt x="1117117" y="1599948"/>
                    <a:pt x="1120084" y="1587584"/>
                  </a:cubicBezTo>
                  <a:cubicBezTo>
                    <a:pt x="1123051" y="1575221"/>
                    <a:pt x="1125277" y="1560384"/>
                    <a:pt x="1126760" y="1543075"/>
                  </a:cubicBezTo>
                  <a:cubicBezTo>
                    <a:pt x="1128244" y="1525766"/>
                    <a:pt x="1128986" y="1504748"/>
                    <a:pt x="1128986" y="1480021"/>
                  </a:cubicBezTo>
                  <a:cubicBezTo>
                    <a:pt x="1128986" y="1444414"/>
                    <a:pt x="1127997" y="1415978"/>
                    <a:pt x="1126019" y="1394712"/>
                  </a:cubicBezTo>
                  <a:cubicBezTo>
                    <a:pt x="1124040" y="1373447"/>
                    <a:pt x="1121073" y="1356880"/>
                    <a:pt x="1117117" y="1345011"/>
                  </a:cubicBezTo>
                  <a:cubicBezTo>
                    <a:pt x="1113160" y="1333142"/>
                    <a:pt x="1108215" y="1325229"/>
                    <a:pt x="1102280" y="1321273"/>
                  </a:cubicBezTo>
                  <a:cubicBezTo>
                    <a:pt x="1096346" y="1317316"/>
                    <a:pt x="1088433" y="1315338"/>
                    <a:pt x="1078542" y="1315338"/>
                  </a:cubicBezTo>
                  <a:cubicBezTo>
                    <a:pt x="1065684" y="1315338"/>
                    <a:pt x="1047634" y="1323251"/>
                    <a:pt x="1024390" y="1339076"/>
                  </a:cubicBezTo>
                  <a:cubicBezTo>
                    <a:pt x="1001146" y="1354902"/>
                    <a:pt x="971474" y="1372705"/>
                    <a:pt x="935372" y="1392487"/>
                  </a:cubicBezTo>
                  <a:cubicBezTo>
                    <a:pt x="899270" y="1412269"/>
                    <a:pt x="855998" y="1430320"/>
                    <a:pt x="805554" y="1446640"/>
                  </a:cubicBezTo>
                  <a:cubicBezTo>
                    <a:pt x="755111" y="1462959"/>
                    <a:pt x="695271" y="1471119"/>
                    <a:pt x="626035" y="1471119"/>
                  </a:cubicBezTo>
                  <a:cubicBezTo>
                    <a:pt x="549875" y="1471119"/>
                    <a:pt x="481381" y="1458014"/>
                    <a:pt x="420552" y="1431803"/>
                  </a:cubicBezTo>
                  <a:cubicBezTo>
                    <a:pt x="359723" y="1405592"/>
                    <a:pt x="307796" y="1365782"/>
                    <a:pt x="264771" y="1312371"/>
                  </a:cubicBezTo>
                  <a:cubicBezTo>
                    <a:pt x="221746" y="1258960"/>
                    <a:pt x="188611" y="1190960"/>
                    <a:pt x="165368" y="1108372"/>
                  </a:cubicBezTo>
                  <a:cubicBezTo>
                    <a:pt x="142124" y="1025783"/>
                    <a:pt x="130502" y="928110"/>
                    <a:pt x="130502" y="815355"/>
                  </a:cubicBezTo>
                  <a:cubicBezTo>
                    <a:pt x="130502" y="712490"/>
                    <a:pt x="141382" y="620010"/>
                    <a:pt x="163142" y="537916"/>
                  </a:cubicBezTo>
                  <a:cubicBezTo>
                    <a:pt x="184902" y="455822"/>
                    <a:pt x="216800" y="385844"/>
                    <a:pt x="258836" y="327982"/>
                  </a:cubicBezTo>
                  <a:cubicBezTo>
                    <a:pt x="300873" y="270120"/>
                    <a:pt x="351811" y="225612"/>
                    <a:pt x="411650" y="194455"/>
                  </a:cubicBezTo>
                  <a:cubicBezTo>
                    <a:pt x="471490" y="163299"/>
                    <a:pt x="539490" y="147721"/>
                    <a:pt x="615650" y="147721"/>
                  </a:cubicBezTo>
                  <a:cubicBezTo>
                    <a:pt x="684886" y="147721"/>
                    <a:pt x="744478" y="156375"/>
                    <a:pt x="794427" y="173684"/>
                  </a:cubicBezTo>
                  <a:cubicBezTo>
                    <a:pt x="844376" y="190993"/>
                    <a:pt x="887401" y="210281"/>
                    <a:pt x="923503" y="231546"/>
                  </a:cubicBezTo>
                  <a:cubicBezTo>
                    <a:pt x="959605" y="252811"/>
                    <a:pt x="989030" y="272098"/>
                    <a:pt x="1011779" y="289408"/>
                  </a:cubicBezTo>
                  <a:cubicBezTo>
                    <a:pt x="1034528" y="306717"/>
                    <a:pt x="1053321" y="315371"/>
                    <a:pt x="1068157" y="315371"/>
                  </a:cubicBezTo>
                  <a:cubicBezTo>
                    <a:pt x="1077059" y="315371"/>
                    <a:pt x="1084971" y="312404"/>
                    <a:pt x="1091895" y="306469"/>
                  </a:cubicBezTo>
                  <a:cubicBezTo>
                    <a:pt x="1098819" y="300535"/>
                    <a:pt x="1104753" y="291139"/>
                    <a:pt x="1109699" y="278280"/>
                  </a:cubicBezTo>
                  <a:cubicBezTo>
                    <a:pt x="1114644" y="265422"/>
                    <a:pt x="1118106" y="248608"/>
                    <a:pt x="1120084" y="227837"/>
                  </a:cubicBezTo>
                  <a:cubicBezTo>
                    <a:pt x="1122062" y="207066"/>
                    <a:pt x="1123051" y="181844"/>
                    <a:pt x="1123051" y="152172"/>
                  </a:cubicBezTo>
                  <a:cubicBezTo>
                    <a:pt x="1123051" y="124477"/>
                    <a:pt x="1122309" y="101234"/>
                    <a:pt x="1120826" y="82441"/>
                  </a:cubicBezTo>
                  <a:cubicBezTo>
                    <a:pt x="1119342" y="63649"/>
                    <a:pt x="1117117" y="47329"/>
                    <a:pt x="1114150" y="33481"/>
                  </a:cubicBezTo>
                  <a:lnTo>
                    <a:pt x="1102503" y="0"/>
                  </a:lnTo>
                  <a:close/>
                </a:path>
              </a:pathLst>
            </a:custGeom>
            <a:solidFill>
              <a:srgbClr val="000000">
                <a:alpha val="20000"/>
              </a:srgbClr>
            </a:solidFill>
            <a:ln w="12700" cap="flat" cmpd="sng" algn="ctr">
              <a:noFill/>
              <a:prstDash val="solid"/>
              <a:miter lim="800000"/>
            </a:ln>
            <a:effectLst/>
          </p:spPr>
          <p:txBody>
            <a:bodyPr rtlCol="0"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7" name="Freeform 266"/>
            <p:cNvSpPr/>
            <p:nvPr/>
          </p:nvSpPr>
          <p:spPr>
            <a:xfrm>
              <a:off x="2210358" y="753478"/>
              <a:ext cx="1419835" cy="1982130"/>
            </a:xfrm>
            <a:custGeom>
              <a:avLst/>
              <a:gdLst/>
              <a:ahLst/>
              <a:cxnLst/>
              <a:rect l="l" t="t" r="r" b="b"/>
              <a:pathLst>
                <a:path w="1419835" h="1982130">
                  <a:moveTo>
                    <a:pt x="890179" y="0"/>
                  </a:moveTo>
                  <a:cubicBezTo>
                    <a:pt x="943589" y="0"/>
                    <a:pt x="995022" y="4450"/>
                    <a:pt x="1044476" y="13352"/>
                  </a:cubicBezTo>
                  <a:cubicBezTo>
                    <a:pt x="1093931" y="22254"/>
                    <a:pt x="1139676" y="33876"/>
                    <a:pt x="1181712" y="48218"/>
                  </a:cubicBezTo>
                  <a:cubicBezTo>
                    <a:pt x="1223748" y="62559"/>
                    <a:pt x="1261581" y="79127"/>
                    <a:pt x="1295210" y="97919"/>
                  </a:cubicBezTo>
                  <a:cubicBezTo>
                    <a:pt x="1328839" y="116712"/>
                    <a:pt x="1352330" y="132785"/>
                    <a:pt x="1365682" y="146137"/>
                  </a:cubicBezTo>
                  <a:cubicBezTo>
                    <a:pt x="1379035" y="159490"/>
                    <a:pt x="1388184" y="170617"/>
                    <a:pt x="1393129" y="179519"/>
                  </a:cubicBezTo>
                  <a:cubicBezTo>
                    <a:pt x="1398075" y="188421"/>
                    <a:pt x="1402031" y="199795"/>
                    <a:pt x="1404999" y="213642"/>
                  </a:cubicBezTo>
                  <a:cubicBezTo>
                    <a:pt x="1407966" y="227490"/>
                    <a:pt x="1410191" y="243810"/>
                    <a:pt x="1411675" y="262602"/>
                  </a:cubicBezTo>
                  <a:cubicBezTo>
                    <a:pt x="1413158" y="281395"/>
                    <a:pt x="1413900" y="304638"/>
                    <a:pt x="1413900" y="332333"/>
                  </a:cubicBezTo>
                  <a:cubicBezTo>
                    <a:pt x="1413900" y="362005"/>
                    <a:pt x="1412911" y="387227"/>
                    <a:pt x="1410933" y="407998"/>
                  </a:cubicBezTo>
                  <a:cubicBezTo>
                    <a:pt x="1408955" y="428769"/>
                    <a:pt x="1405493" y="445583"/>
                    <a:pt x="1400548" y="458441"/>
                  </a:cubicBezTo>
                  <a:cubicBezTo>
                    <a:pt x="1395602" y="471300"/>
                    <a:pt x="1389668" y="480696"/>
                    <a:pt x="1382744" y="486630"/>
                  </a:cubicBezTo>
                  <a:cubicBezTo>
                    <a:pt x="1375820" y="492565"/>
                    <a:pt x="1367908" y="495532"/>
                    <a:pt x="1359006" y="495532"/>
                  </a:cubicBezTo>
                  <a:cubicBezTo>
                    <a:pt x="1344170" y="495532"/>
                    <a:pt x="1325377" y="486878"/>
                    <a:pt x="1302628" y="469569"/>
                  </a:cubicBezTo>
                  <a:cubicBezTo>
                    <a:pt x="1279879" y="452259"/>
                    <a:pt x="1250454" y="432972"/>
                    <a:pt x="1214352" y="411707"/>
                  </a:cubicBezTo>
                  <a:cubicBezTo>
                    <a:pt x="1178250" y="390442"/>
                    <a:pt x="1135225" y="371154"/>
                    <a:pt x="1085276" y="353845"/>
                  </a:cubicBezTo>
                  <a:cubicBezTo>
                    <a:pt x="1035327" y="336536"/>
                    <a:pt x="975735" y="327882"/>
                    <a:pt x="906499" y="327882"/>
                  </a:cubicBezTo>
                  <a:cubicBezTo>
                    <a:pt x="830339" y="327882"/>
                    <a:pt x="762339" y="343460"/>
                    <a:pt x="702499" y="374616"/>
                  </a:cubicBezTo>
                  <a:cubicBezTo>
                    <a:pt x="642660" y="405773"/>
                    <a:pt x="591722" y="450281"/>
                    <a:pt x="549685" y="508143"/>
                  </a:cubicBezTo>
                  <a:cubicBezTo>
                    <a:pt x="507649" y="566005"/>
                    <a:pt x="475751" y="635983"/>
                    <a:pt x="453991" y="718077"/>
                  </a:cubicBezTo>
                  <a:cubicBezTo>
                    <a:pt x="432231" y="800171"/>
                    <a:pt x="421351" y="892651"/>
                    <a:pt x="421351" y="995516"/>
                  </a:cubicBezTo>
                  <a:cubicBezTo>
                    <a:pt x="421351" y="1108271"/>
                    <a:pt x="432973" y="1205944"/>
                    <a:pt x="456217" y="1288533"/>
                  </a:cubicBezTo>
                  <a:cubicBezTo>
                    <a:pt x="479460" y="1371121"/>
                    <a:pt x="512595" y="1439121"/>
                    <a:pt x="555620" y="1492532"/>
                  </a:cubicBezTo>
                  <a:cubicBezTo>
                    <a:pt x="598645" y="1545943"/>
                    <a:pt x="650572" y="1585753"/>
                    <a:pt x="711401" y="1611964"/>
                  </a:cubicBezTo>
                  <a:cubicBezTo>
                    <a:pt x="772230" y="1638175"/>
                    <a:pt x="840724" y="1651280"/>
                    <a:pt x="916884" y="1651280"/>
                  </a:cubicBezTo>
                  <a:cubicBezTo>
                    <a:pt x="986120" y="1651280"/>
                    <a:pt x="1045960" y="1643120"/>
                    <a:pt x="1096403" y="1626801"/>
                  </a:cubicBezTo>
                  <a:cubicBezTo>
                    <a:pt x="1146847" y="1610481"/>
                    <a:pt x="1190119" y="1592430"/>
                    <a:pt x="1226221" y="1572648"/>
                  </a:cubicBezTo>
                  <a:cubicBezTo>
                    <a:pt x="1262323" y="1552866"/>
                    <a:pt x="1291995" y="1535063"/>
                    <a:pt x="1315239" y="1519237"/>
                  </a:cubicBezTo>
                  <a:cubicBezTo>
                    <a:pt x="1338483" y="1503412"/>
                    <a:pt x="1356533" y="1495499"/>
                    <a:pt x="1369391" y="1495499"/>
                  </a:cubicBezTo>
                  <a:cubicBezTo>
                    <a:pt x="1379282" y="1495499"/>
                    <a:pt x="1387195" y="1497477"/>
                    <a:pt x="1393129" y="1501434"/>
                  </a:cubicBezTo>
                  <a:cubicBezTo>
                    <a:pt x="1399064" y="1505390"/>
                    <a:pt x="1404009" y="1513303"/>
                    <a:pt x="1407966" y="1525172"/>
                  </a:cubicBezTo>
                  <a:cubicBezTo>
                    <a:pt x="1411922" y="1537041"/>
                    <a:pt x="1414889" y="1553608"/>
                    <a:pt x="1416868" y="1574873"/>
                  </a:cubicBezTo>
                  <a:cubicBezTo>
                    <a:pt x="1418846" y="1596139"/>
                    <a:pt x="1419835" y="1624575"/>
                    <a:pt x="1419835" y="1660182"/>
                  </a:cubicBezTo>
                  <a:cubicBezTo>
                    <a:pt x="1419835" y="1684909"/>
                    <a:pt x="1419093" y="1705927"/>
                    <a:pt x="1417609" y="1723236"/>
                  </a:cubicBezTo>
                  <a:cubicBezTo>
                    <a:pt x="1416126" y="1740545"/>
                    <a:pt x="1413900" y="1755382"/>
                    <a:pt x="1410933" y="1767745"/>
                  </a:cubicBezTo>
                  <a:cubicBezTo>
                    <a:pt x="1407966" y="1780109"/>
                    <a:pt x="1404009" y="1790742"/>
                    <a:pt x="1399064" y="1799643"/>
                  </a:cubicBezTo>
                  <a:cubicBezTo>
                    <a:pt x="1394119" y="1808545"/>
                    <a:pt x="1386206" y="1818683"/>
                    <a:pt x="1375326" y="1830058"/>
                  </a:cubicBezTo>
                  <a:cubicBezTo>
                    <a:pt x="1364446" y="1841432"/>
                    <a:pt x="1343428" y="1856021"/>
                    <a:pt x="1312272" y="1873825"/>
                  </a:cubicBezTo>
                  <a:cubicBezTo>
                    <a:pt x="1281115" y="1891629"/>
                    <a:pt x="1243035" y="1908690"/>
                    <a:pt x="1198032" y="1925010"/>
                  </a:cubicBezTo>
                  <a:cubicBezTo>
                    <a:pt x="1153029" y="1941330"/>
                    <a:pt x="1101596" y="1954930"/>
                    <a:pt x="1043735" y="1965810"/>
                  </a:cubicBezTo>
                  <a:cubicBezTo>
                    <a:pt x="985873" y="1976690"/>
                    <a:pt x="923313" y="1982130"/>
                    <a:pt x="856055" y="1982130"/>
                  </a:cubicBezTo>
                  <a:cubicBezTo>
                    <a:pt x="724507" y="1982130"/>
                    <a:pt x="605816" y="1961854"/>
                    <a:pt x="499984" y="1921301"/>
                  </a:cubicBezTo>
                  <a:cubicBezTo>
                    <a:pt x="394152" y="1880748"/>
                    <a:pt x="304145" y="1820167"/>
                    <a:pt x="229963" y="1739556"/>
                  </a:cubicBezTo>
                  <a:cubicBezTo>
                    <a:pt x="155782" y="1658946"/>
                    <a:pt x="98909" y="1558306"/>
                    <a:pt x="59346" y="1437637"/>
                  </a:cubicBezTo>
                  <a:cubicBezTo>
                    <a:pt x="19782" y="1316969"/>
                    <a:pt x="0" y="1176519"/>
                    <a:pt x="0" y="1016286"/>
                  </a:cubicBezTo>
                  <a:cubicBezTo>
                    <a:pt x="0" y="853087"/>
                    <a:pt x="21760" y="708186"/>
                    <a:pt x="65280" y="581583"/>
                  </a:cubicBezTo>
                  <a:cubicBezTo>
                    <a:pt x="108800" y="454980"/>
                    <a:pt x="169629" y="348653"/>
                    <a:pt x="247767" y="262602"/>
                  </a:cubicBezTo>
                  <a:cubicBezTo>
                    <a:pt x="325905" y="176552"/>
                    <a:pt x="419621" y="111272"/>
                    <a:pt x="528915" y="66763"/>
                  </a:cubicBezTo>
                  <a:cubicBezTo>
                    <a:pt x="638209" y="22254"/>
                    <a:pt x="758630" y="0"/>
                    <a:pt x="890179" y="0"/>
                  </a:cubicBezTo>
                  <a:close/>
                </a:path>
              </a:pathLst>
            </a:custGeom>
            <a:solidFill>
              <a:sysClr val="window" lastClr="FFFFFF"/>
            </a:solidFill>
            <a:ln w="12700" cap="flat" cmpd="sng" algn="ctr">
              <a:noFill/>
              <a:prstDash val="solid"/>
              <a:miter lim="800000"/>
            </a:ln>
            <a:effectLst/>
          </p:spPr>
          <p:txBody>
            <a:bodyPr wrap="square" rtlCol="0" anchor="ctr">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4" name="Group 318"/>
          <p:cNvGrpSpPr>
            <a:grpSpLocks noChangeAspect="1"/>
          </p:cNvGrpSpPr>
          <p:nvPr/>
        </p:nvGrpSpPr>
        <p:grpSpPr>
          <a:xfrm>
            <a:off x="825967" y="1591802"/>
            <a:ext cx="1021806" cy="1021806"/>
            <a:chOff x="1382807" y="174388"/>
            <a:chExt cx="3025588" cy="3025589"/>
          </a:xfrm>
        </p:grpSpPr>
        <p:sp>
          <p:nvSpPr>
            <p:cNvPr id="7" name="Rectangle 319"/>
            <p:cNvSpPr/>
            <p:nvPr/>
          </p:nvSpPr>
          <p:spPr>
            <a:xfrm>
              <a:off x="1382807" y="174388"/>
              <a:ext cx="3025588" cy="3025588"/>
            </a:xfrm>
            <a:prstGeom prst="rect">
              <a:avLst/>
            </a:prstGeom>
            <a:solidFill>
              <a:srgbClr val="C0392B"/>
            </a:solidFill>
            <a:ln w="12700" cap="flat" cmpd="sng" algn="ctr">
              <a:noFill/>
              <a:prstDash val="solid"/>
              <a:miter lim="800000"/>
            </a:ln>
            <a:effectLst/>
          </p:spPr>
          <p:txBody>
            <a:bodyPr rtlCol="0"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TextBox 320"/>
            <p:cNvSpPr txBox="1"/>
            <p:nvPr/>
          </p:nvSpPr>
          <p:spPr>
            <a:xfrm>
              <a:off x="2329954" y="1012038"/>
              <a:ext cx="2078440" cy="2187939"/>
            </a:xfrm>
            <a:custGeom>
              <a:avLst/>
              <a:gdLst>
                <a:gd name="connsiteX0" fmla="*/ 357820 w 2078440"/>
                <a:gd name="connsiteY0" fmla="*/ 73773 h 2187939"/>
                <a:gd name="connsiteX1" fmla="*/ 523986 w 2078440"/>
                <a:gd name="connsiteY1" fmla="*/ 73773 h 2187939"/>
                <a:gd name="connsiteX2" fmla="*/ 641935 w 2078440"/>
                <a:gd name="connsiteY2" fmla="*/ 81933 h 2187939"/>
                <a:gd name="connsiteX3" fmla="*/ 750982 w 2078440"/>
                <a:gd name="connsiteY3" fmla="*/ 121249 h 2187939"/>
                <a:gd name="connsiteX4" fmla="*/ 838516 w 2078440"/>
                <a:gd name="connsiteY4" fmla="*/ 217685 h 2187939"/>
                <a:gd name="connsiteX5" fmla="*/ 874123 w 2078440"/>
                <a:gd name="connsiteY5" fmla="*/ 383852 h 2187939"/>
                <a:gd name="connsiteX6" fmla="*/ 853352 w 2078440"/>
                <a:gd name="connsiteY6" fmla="*/ 521088 h 2187939"/>
                <a:gd name="connsiteX7" fmla="*/ 792524 w 2078440"/>
                <a:gd name="connsiteY7" fmla="*/ 629392 h 2187939"/>
                <a:gd name="connsiteX8" fmla="*/ 689411 w 2078440"/>
                <a:gd name="connsiteY8" fmla="*/ 699865 h 2187939"/>
                <a:gd name="connsiteX9" fmla="*/ 532888 w 2078440"/>
                <a:gd name="connsiteY9" fmla="*/ 725087 h 2187939"/>
                <a:gd name="connsiteX10" fmla="*/ 357820 w 2078440"/>
                <a:gd name="connsiteY10" fmla="*/ 725087 h 2187939"/>
                <a:gd name="connsiteX11" fmla="*/ 1169211 w 2078440"/>
                <a:gd name="connsiteY11" fmla="*/ 0 h 2187939"/>
                <a:gd name="connsiteX12" fmla="*/ 2078440 w 2078440"/>
                <a:gd name="connsiteY12" fmla="*/ 788726 h 2187939"/>
                <a:gd name="connsiteX13" fmla="*/ 2078440 w 2078440"/>
                <a:gd name="connsiteY13" fmla="*/ 2187939 h 2187939"/>
                <a:gd name="connsiteX14" fmla="*/ 585264 w 2078440"/>
                <a:gd name="connsiteY14" fmla="*/ 2187939 h 2187939"/>
                <a:gd name="connsiteX15" fmla="*/ 0 w 2078440"/>
                <a:gd name="connsiteY15" fmla="*/ 1680242 h 2187939"/>
                <a:gd name="connsiteX16" fmla="*/ 7682 w 2078440"/>
                <a:gd name="connsiteY16" fmla="*/ 1684997 h 2187939"/>
                <a:gd name="connsiteX17" fmla="*/ 67769 w 2078440"/>
                <a:gd name="connsiteY17" fmla="*/ 1696866 h 2187939"/>
                <a:gd name="connsiteX18" fmla="*/ 161980 w 2078440"/>
                <a:gd name="connsiteY18" fmla="*/ 1701317 h 2187939"/>
                <a:gd name="connsiteX19" fmla="*/ 256932 w 2078440"/>
                <a:gd name="connsiteY19" fmla="*/ 1696866 h 2187939"/>
                <a:gd name="connsiteX20" fmla="*/ 316277 w 2078440"/>
                <a:gd name="connsiteY20" fmla="*/ 1684997 h 2187939"/>
                <a:gd name="connsiteX21" fmla="*/ 348175 w 2078440"/>
                <a:gd name="connsiteY21" fmla="*/ 1665709 h 2187939"/>
                <a:gd name="connsiteX22" fmla="*/ 357819 w 2078440"/>
                <a:gd name="connsiteY22" fmla="*/ 1639004 h 2187939"/>
                <a:gd name="connsiteX23" fmla="*/ 357819 w 2078440"/>
                <a:gd name="connsiteY23" fmla="*/ 1026265 h 2187939"/>
                <a:gd name="connsiteX24" fmla="*/ 518051 w 2078440"/>
                <a:gd name="connsiteY24" fmla="*/ 1026265 h 2187939"/>
                <a:gd name="connsiteX25" fmla="*/ 848159 w 2078440"/>
                <a:gd name="connsiteY25" fmla="*/ 981756 h 2187939"/>
                <a:gd name="connsiteX26" fmla="*/ 1084798 w 2078440"/>
                <a:gd name="connsiteY26" fmla="*/ 851938 h 2187939"/>
                <a:gd name="connsiteX27" fmla="*/ 1231677 w 2078440"/>
                <a:gd name="connsiteY27" fmla="*/ 642004 h 2187939"/>
                <a:gd name="connsiteX28" fmla="*/ 1282121 w 2078440"/>
                <a:gd name="connsiteY28" fmla="*/ 355664 h 2187939"/>
                <a:gd name="connsiteX29" fmla="*/ 1249481 w 2078440"/>
                <a:gd name="connsiteY29" fmla="*/ 144246 h 2187939"/>
                <a:gd name="connsiteX30" fmla="*/ 1209423 w 2078440"/>
                <a:gd name="connsiteY30" fmla="*/ 55970 h 2187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078440" h="2187939">
                  <a:moveTo>
                    <a:pt x="357820" y="73773"/>
                  </a:moveTo>
                  <a:lnTo>
                    <a:pt x="523986" y="73773"/>
                  </a:lnTo>
                  <a:cubicBezTo>
                    <a:pt x="564539" y="73773"/>
                    <a:pt x="603855" y="76493"/>
                    <a:pt x="641935" y="81933"/>
                  </a:cubicBezTo>
                  <a:cubicBezTo>
                    <a:pt x="680015" y="87373"/>
                    <a:pt x="716364" y="100478"/>
                    <a:pt x="750982" y="121249"/>
                  </a:cubicBezTo>
                  <a:cubicBezTo>
                    <a:pt x="785600" y="142020"/>
                    <a:pt x="814778" y="174165"/>
                    <a:pt x="838516" y="217685"/>
                  </a:cubicBezTo>
                  <a:cubicBezTo>
                    <a:pt x="862254" y="261205"/>
                    <a:pt x="874123" y="316594"/>
                    <a:pt x="874123" y="383852"/>
                  </a:cubicBezTo>
                  <a:cubicBezTo>
                    <a:pt x="874123" y="433306"/>
                    <a:pt x="867200" y="479051"/>
                    <a:pt x="853352" y="521088"/>
                  </a:cubicBezTo>
                  <a:cubicBezTo>
                    <a:pt x="839505" y="563124"/>
                    <a:pt x="819229" y="599225"/>
                    <a:pt x="792524" y="629392"/>
                  </a:cubicBezTo>
                  <a:cubicBezTo>
                    <a:pt x="765818" y="659560"/>
                    <a:pt x="731447" y="683050"/>
                    <a:pt x="689411" y="699865"/>
                  </a:cubicBezTo>
                  <a:cubicBezTo>
                    <a:pt x="647375" y="716679"/>
                    <a:pt x="595201" y="725087"/>
                    <a:pt x="532888" y="725087"/>
                  </a:cubicBezTo>
                  <a:lnTo>
                    <a:pt x="357820" y="725087"/>
                  </a:lnTo>
                  <a:close/>
                  <a:moveTo>
                    <a:pt x="1169211" y="0"/>
                  </a:moveTo>
                  <a:lnTo>
                    <a:pt x="2078440" y="788726"/>
                  </a:lnTo>
                  <a:lnTo>
                    <a:pt x="2078440" y="2187939"/>
                  </a:lnTo>
                  <a:lnTo>
                    <a:pt x="585264" y="2187939"/>
                  </a:lnTo>
                  <a:lnTo>
                    <a:pt x="0" y="1680242"/>
                  </a:lnTo>
                  <a:lnTo>
                    <a:pt x="7682" y="1684997"/>
                  </a:lnTo>
                  <a:cubicBezTo>
                    <a:pt x="22518" y="1689942"/>
                    <a:pt x="42547" y="1693898"/>
                    <a:pt x="67769" y="1696866"/>
                  </a:cubicBezTo>
                  <a:cubicBezTo>
                    <a:pt x="92991" y="1699833"/>
                    <a:pt x="124394" y="1701317"/>
                    <a:pt x="161980" y="1701317"/>
                  </a:cubicBezTo>
                  <a:cubicBezTo>
                    <a:pt x="200554" y="1701317"/>
                    <a:pt x="232205" y="1699833"/>
                    <a:pt x="256932" y="1696866"/>
                  </a:cubicBezTo>
                  <a:cubicBezTo>
                    <a:pt x="281659" y="1693898"/>
                    <a:pt x="301441" y="1689942"/>
                    <a:pt x="316277" y="1684997"/>
                  </a:cubicBezTo>
                  <a:cubicBezTo>
                    <a:pt x="331114" y="1680051"/>
                    <a:pt x="341746" y="1673622"/>
                    <a:pt x="348175" y="1665709"/>
                  </a:cubicBezTo>
                  <a:cubicBezTo>
                    <a:pt x="354604" y="1657797"/>
                    <a:pt x="357819" y="1648895"/>
                    <a:pt x="357819" y="1639004"/>
                  </a:cubicBezTo>
                  <a:lnTo>
                    <a:pt x="357819" y="1026265"/>
                  </a:lnTo>
                  <a:lnTo>
                    <a:pt x="518051" y="1026265"/>
                  </a:lnTo>
                  <a:cubicBezTo>
                    <a:pt x="644654" y="1026265"/>
                    <a:pt x="754690" y="1011428"/>
                    <a:pt x="848159" y="981756"/>
                  </a:cubicBezTo>
                  <a:cubicBezTo>
                    <a:pt x="941627" y="952083"/>
                    <a:pt x="1020507" y="908811"/>
                    <a:pt x="1084798" y="851938"/>
                  </a:cubicBezTo>
                  <a:cubicBezTo>
                    <a:pt x="1149088" y="795066"/>
                    <a:pt x="1198048" y="725088"/>
                    <a:pt x="1231677" y="642004"/>
                  </a:cubicBezTo>
                  <a:cubicBezTo>
                    <a:pt x="1265306" y="558921"/>
                    <a:pt x="1282121" y="463474"/>
                    <a:pt x="1282121" y="355664"/>
                  </a:cubicBezTo>
                  <a:cubicBezTo>
                    <a:pt x="1282121" y="277526"/>
                    <a:pt x="1271241" y="207053"/>
                    <a:pt x="1249481" y="144246"/>
                  </a:cubicBezTo>
                  <a:cubicBezTo>
                    <a:pt x="1238601" y="112843"/>
                    <a:pt x="1225248" y="83417"/>
                    <a:pt x="1209423" y="55970"/>
                  </a:cubicBezTo>
                  <a:close/>
                </a:path>
              </a:pathLst>
            </a:custGeom>
            <a:solidFill>
              <a:srgbClr val="000000">
                <a:alpha val="20000"/>
              </a:srgbClr>
            </a:solidFill>
            <a:ln w="12700" cap="flat" cmpd="sng" algn="ctr">
              <a:noFill/>
              <a:prstDash val="solid"/>
              <a:miter lim="800000"/>
            </a:ln>
            <a:effectLst/>
          </p:spPr>
          <p:txBody>
            <a:bodyPr wrap="square" rtlCol="0" anchor="ctr">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9" name="Freeform 321"/>
            <p:cNvSpPr/>
            <p:nvPr/>
          </p:nvSpPr>
          <p:spPr>
            <a:xfrm>
              <a:off x="2297581" y="784634"/>
              <a:ext cx="1314497" cy="1928720"/>
            </a:xfrm>
            <a:custGeom>
              <a:avLst/>
              <a:gdLst/>
              <a:ahLst/>
              <a:cxnLst/>
              <a:rect l="l" t="t" r="r" b="b"/>
              <a:pathLst>
                <a:path w="1314497" h="1928720">
                  <a:moveTo>
                    <a:pt x="132043" y="0"/>
                  </a:moveTo>
                  <a:lnTo>
                    <a:pt x="584550" y="0"/>
                  </a:lnTo>
                  <a:cubicBezTo>
                    <a:pt x="630048" y="0"/>
                    <a:pt x="673321" y="1731"/>
                    <a:pt x="714368" y="5193"/>
                  </a:cubicBezTo>
                  <a:cubicBezTo>
                    <a:pt x="755415" y="8654"/>
                    <a:pt x="804622" y="16073"/>
                    <a:pt x="861989" y="27447"/>
                  </a:cubicBezTo>
                  <a:cubicBezTo>
                    <a:pt x="919356" y="38821"/>
                    <a:pt x="977465" y="59840"/>
                    <a:pt x="1036316" y="90501"/>
                  </a:cubicBezTo>
                  <a:cubicBezTo>
                    <a:pt x="1095167" y="121163"/>
                    <a:pt x="1145363" y="159985"/>
                    <a:pt x="1186904" y="206966"/>
                  </a:cubicBezTo>
                  <a:cubicBezTo>
                    <a:pt x="1228446" y="253948"/>
                    <a:pt x="1260097" y="308842"/>
                    <a:pt x="1281857" y="371649"/>
                  </a:cubicBezTo>
                  <a:cubicBezTo>
                    <a:pt x="1303617" y="434456"/>
                    <a:pt x="1314497" y="504929"/>
                    <a:pt x="1314497" y="583067"/>
                  </a:cubicBezTo>
                  <a:cubicBezTo>
                    <a:pt x="1314497" y="690877"/>
                    <a:pt x="1297682" y="786324"/>
                    <a:pt x="1264053" y="869407"/>
                  </a:cubicBezTo>
                  <a:cubicBezTo>
                    <a:pt x="1230424" y="952491"/>
                    <a:pt x="1181464" y="1022469"/>
                    <a:pt x="1117174" y="1079341"/>
                  </a:cubicBezTo>
                  <a:cubicBezTo>
                    <a:pt x="1052883" y="1136214"/>
                    <a:pt x="974003" y="1179486"/>
                    <a:pt x="880535" y="1209159"/>
                  </a:cubicBezTo>
                  <a:cubicBezTo>
                    <a:pt x="787066" y="1238831"/>
                    <a:pt x="677030" y="1253668"/>
                    <a:pt x="550427" y="1253668"/>
                  </a:cubicBezTo>
                  <a:lnTo>
                    <a:pt x="390195" y="1253668"/>
                  </a:lnTo>
                  <a:lnTo>
                    <a:pt x="390195" y="1866407"/>
                  </a:lnTo>
                  <a:cubicBezTo>
                    <a:pt x="390195" y="1876298"/>
                    <a:pt x="386980" y="1885200"/>
                    <a:pt x="380551" y="1893112"/>
                  </a:cubicBezTo>
                  <a:cubicBezTo>
                    <a:pt x="374122" y="1901025"/>
                    <a:pt x="363490" y="1907454"/>
                    <a:pt x="348653" y="1912400"/>
                  </a:cubicBezTo>
                  <a:cubicBezTo>
                    <a:pt x="333817" y="1917345"/>
                    <a:pt x="314035" y="1921301"/>
                    <a:pt x="289308" y="1924269"/>
                  </a:cubicBezTo>
                  <a:cubicBezTo>
                    <a:pt x="264581" y="1927236"/>
                    <a:pt x="232930" y="1928720"/>
                    <a:pt x="194356" y="1928720"/>
                  </a:cubicBezTo>
                  <a:cubicBezTo>
                    <a:pt x="156770" y="1928720"/>
                    <a:pt x="125367" y="1927236"/>
                    <a:pt x="100145" y="1924269"/>
                  </a:cubicBezTo>
                  <a:cubicBezTo>
                    <a:pt x="74923" y="1921301"/>
                    <a:pt x="54894" y="1917345"/>
                    <a:pt x="40058" y="1912400"/>
                  </a:cubicBezTo>
                  <a:cubicBezTo>
                    <a:pt x="25222" y="1907454"/>
                    <a:pt x="14836" y="1901025"/>
                    <a:pt x="8902" y="1893112"/>
                  </a:cubicBezTo>
                  <a:cubicBezTo>
                    <a:pt x="2967" y="1885200"/>
                    <a:pt x="0" y="1876298"/>
                    <a:pt x="0" y="1866407"/>
                  </a:cubicBezTo>
                  <a:lnTo>
                    <a:pt x="0" y="139461"/>
                  </a:lnTo>
                  <a:cubicBezTo>
                    <a:pt x="0" y="92974"/>
                    <a:pt x="12116" y="58109"/>
                    <a:pt x="36349" y="34865"/>
                  </a:cubicBezTo>
                  <a:cubicBezTo>
                    <a:pt x="60582" y="11622"/>
                    <a:pt x="92480" y="0"/>
                    <a:pt x="132043" y="0"/>
                  </a:cubicBezTo>
                  <a:close/>
                  <a:moveTo>
                    <a:pt x="390195" y="301177"/>
                  </a:moveTo>
                  <a:lnTo>
                    <a:pt x="390195" y="952491"/>
                  </a:lnTo>
                  <a:lnTo>
                    <a:pt x="565263" y="952491"/>
                  </a:lnTo>
                  <a:cubicBezTo>
                    <a:pt x="627576" y="952491"/>
                    <a:pt x="679750" y="944083"/>
                    <a:pt x="721786" y="927269"/>
                  </a:cubicBezTo>
                  <a:cubicBezTo>
                    <a:pt x="763822" y="910454"/>
                    <a:pt x="798193" y="886964"/>
                    <a:pt x="824899" y="856796"/>
                  </a:cubicBezTo>
                  <a:cubicBezTo>
                    <a:pt x="851604" y="826629"/>
                    <a:pt x="871880" y="790528"/>
                    <a:pt x="885727" y="748492"/>
                  </a:cubicBezTo>
                  <a:cubicBezTo>
                    <a:pt x="899575" y="706455"/>
                    <a:pt x="906498" y="660710"/>
                    <a:pt x="906498" y="611256"/>
                  </a:cubicBezTo>
                  <a:cubicBezTo>
                    <a:pt x="906498" y="543998"/>
                    <a:pt x="894629" y="488609"/>
                    <a:pt x="870891" y="445089"/>
                  </a:cubicBezTo>
                  <a:cubicBezTo>
                    <a:pt x="847153" y="401569"/>
                    <a:pt x="817975" y="369424"/>
                    <a:pt x="783357" y="348653"/>
                  </a:cubicBezTo>
                  <a:cubicBezTo>
                    <a:pt x="748739" y="327882"/>
                    <a:pt x="712390" y="314777"/>
                    <a:pt x="674310" y="309337"/>
                  </a:cubicBezTo>
                  <a:cubicBezTo>
                    <a:pt x="636230" y="303897"/>
                    <a:pt x="596914" y="301177"/>
                    <a:pt x="556361" y="301177"/>
                  </a:cubicBezTo>
                  <a:lnTo>
                    <a:pt x="390195" y="301177"/>
                  </a:lnTo>
                  <a:close/>
                </a:path>
              </a:pathLst>
            </a:custGeom>
            <a:solidFill>
              <a:sysClr val="window" lastClr="FFFFFF"/>
            </a:solidFill>
            <a:ln w="12700" cap="flat" cmpd="sng" algn="ctr">
              <a:noFill/>
              <a:prstDash val="solid"/>
              <a:miter lim="800000"/>
            </a:ln>
            <a:effectLst/>
          </p:spPr>
          <p:txBody>
            <a:bodyPr wrap="square" rtlCol="0" anchor="ctr">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5" name="Título 4"/>
          <p:cNvSpPr>
            <a:spLocks noGrp="1"/>
          </p:cNvSpPr>
          <p:nvPr>
            <p:ph type="title"/>
          </p:nvPr>
        </p:nvSpPr>
        <p:spPr/>
        <p:txBody>
          <a:bodyPr/>
          <a:lstStyle/>
          <a:p>
            <a:r>
              <a:rPr lang="es-US" dirty="0"/>
              <a:t>CONCLUSIONES…</a:t>
            </a:r>
          </a:p>
        </p:txBody>
      </p:sp>
      <p:grpSp>
        <p:nvGrpSpPr>
          <p:cNvPr id="10" name="Group 283"/>
          <p:cNvGrpSpPr>
            <a:grpSpLocks noChangeAspect="1"/>
          </p:cNvGrpSpPr>
          <p:nvPr/>
        </p:nvGrpSpPr>
        <p:grpSpPr>
          <a:xfrm>
            <a:off x="961814" y="3173012"/>
            <a:ext cx="812357" cy="812357"/>
            <a:chOff x="1382807" y="174388"/>
            <a:chExt cx="3025589" cy="3025588"/>
          </a:xfrm>
        </p:grpSpPr>
        <p:sp>
          <p:nvSpPr>
            <p:cNvPr id="11" name="Rectangle 284"/>
            <p:cNvSpPr/>
            <p:nvPr/>
          </p:nvSpPr>
          <p:spPr>
            <a:xfrm>
              <a:off x="1382807" y="174388"/>
              <a:ext cx="3025588" cy="3025588"/>
            </a:xfrm>
            <a:prstGeom prst="rect">
              <a:avLst/>
            </a:prstGeom>
            <a:solidFill>
              <a:srgbClr val="2980B9"/>
            </a:solidFill>
            <a:ln w="12700" cap="flat" cmpd="sng" algn="ctr">
              <a:noFill/>
              <a:prstDash val="solid"/>
              <a:miter lim="800000"/>
            </a:ln>
            <a:effectLst/>
          </p:spPr>
          <p:txBody>
            <a:bodyPr rtlCol="0"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TextBox 285"/>
            <p:cNvSpPr txBox="1"/>
            <p:nvPr/>
          </p:nvSpPr>
          <p:spPr>
            <a:xfrm>
              <a:off x="2162465" y="814137"/>
              <a:ext cx="2245931" cy="2385838"/>
            </a:xfrm>
            <a:custGeom>
              <a:avLst/>
              <a:gdLst>
                <a:gd name="connsiteX0" fmla="*/ 1474394 w 2245931"/>
                <a:gd name="connsiteY0" fmla="*/ 715 h 2385838"/>
                <a:gd name="connsiteX1" fmla="*/ 2245931 w 2245931"/>
                <a:gd name="connsiteY1" fmla="*/ 669998 h 2385838"/>
                <a:gd name="connsiteX2" fmla="*/ 2245931 w 2245931"/>
                <a:gd name="connsiteY2" fmla="*/ 2385838 h 2385838"/>
                <a:gd name="connsiteX3" fmla="*/ 597797 w 2245931"/>
                <a:gd name="connsiteY3" fmla="*/ 2385838 h 2385838"/>
                <a:gd name="connsiteX4" fmla="*/ 0 w 2245931"/>
                <a:gd name="connsiteY4" fmla="*/ 1867269 h 2385838"/>
                <a:gd name="connsiteX5" fmla="*/ 25844 w 2245931"/>
                <a:gd name="connsiteY5" fmla="*/ 1882896 h 2385838"/>
                <a:gd name="connsiteX6" fmla="*/ 85931 w 2245931"/>
                <a:gd name="connsiteY6" fmla="*/ 1894765 h 2385838"/>
                <a:gd name="connsiteX7" fmla="*/ 180141 w 2245931"/>
                <a:gd name="connsiteY7" fmla="*/ 1899216 h 2385838"/>
                <a:gd name="connsiteX8" fmla="*/ 275094 w 2245931"/>
                <a:gd name="connsiteY8" fmla="*/ 1894765 h 2385838"/>
                <a:gd name="connsiteX9" fmla="*/ 334439 w 2245931"/>
                <a:gd name="connsiteY9" fmla="*/ 1882896 h 2385838"/>
                <a:gd name="connsiteX10" fmla="*/ 365595 w 2245931"/>
                <a:gd name="connsiteY10" fmla="*/ 1863608 h 2385838"/>
                <a:gd name="connsiteX11" fmla="*/ 374497 w 2245931"/>
                <a:gd name="connsiteY11" fmla="*/ 1836903 h 2385838"/>
                <a:gd name="connsiteX12" fmla="*/ 374497 w 2245931"/>
                <a:gd name="connsiteY12" fmla="*/ 1060964 h 2385838"/>
                <a:gd name="connsiteX13" fmla="*/ 1092574 w 2245931"/>
                <a:gd name="connsiteY13" fmla="*/ 1060964 h 2385838"/>
                <a:gd name="connsiteX14" fmla="*/ 1092574 w 2245931"/>
                <a:gd name="connsiteY14" fmla="*/ 1836903 h 2385838"/>
                <a:gd name="connsiteX15" fmla="*/ 1102218 w 2245931"/>
                <a:gd name="connsiteY15" fmla="*/ 1863608 h 2385838"/>
                <a:gd name="connsiteX16" fmla="*/ 1133374 w 2245931"/>
                <a:gd name="connsiteY16" fmla="*/ 1882896 h 2385838"/>
                <a:gd name="connsiteX17" fmla="*/ 1192719 w 2245931"/>
                <a:gd name="connsiteY17" fmla="*/ 1894765 h 2385838"/>
                <a:gd name="connsiteX18" fmla="*/ 1288413 w 2245931"/>
                <a:gd name="connsiteY18" fmla="*/ 1899216 h 2385838"/>
                <a:gd name="connsiteX19" fmla="*/ 1381882 w 2245931"/>
                <a:gd name="connsiteY19" fmla="*/ 1894765 h 2385838"/>
                <a:gd name="connsiteX20" fmla="*/ 1441227 w 2245931"/>
                <a:gd name="connsiteY20" fmla="*/ 1882896 h 2385838"/>
                <a:gd name="connsiteX21" fmla="*/ 1473125 w 2245931"/>
                <a:gd name="connsiteY21" fmla="*/ 1863608 h 2385838"/>
                <a:gd name="connsiteX22" fmla="*/ 1482769 w 2245931"/>
                <a:gd name="connsiteY22" fmla="*/ 1836903 h 2385838"/>
                <a:gd name="connsiteX23" fmla="*/ 1482769 w 2245931"/>
                <a:gd name="connsiteY23" fmla="*/ 23906 h 2385838"/>
                <a:gd name="connsiteX24" fmla="*/ 366528 w 2245931"/>
                <a:gd name="connsiteY24" fmla="*/ 0 h 2385838"/>
                <a:gd name="connsiteX25" fmla="*/ 1092574 w 2245931"/>
                <a:gd name="connsiteY25" fmla="*/ 629821 h 2385838"/>
                <a:gd name="connsiteX26" fmla="*/ 1092574 w 2245931"/>
                <a:gd name="connsiteY26" fmla="*/ 728631 h 2385838"/>
                <a:gd name="connsiteX27" fmla="*/ 374497 w 2245931"/>
                <a:gd name="connsiteY27" fmla="*/ 728631 h 2385838"/>
                <a:gd name="connsiteX28" fmla="*/ 374497 w 2245931"/>
                <a:gd name="connsiteY28" fmla="*/ 23906 h 2385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45931" h="2385838">
                  <a:moveTo>
                    <a:pt x="1474394" y="715"/>
                  </a:moveTo>
                  <a:lnTo>
                    <a:pt x="2245931" y="669998"/>
                  </a:lnTo>
                  <a:lnTo>
                    <a:pt x="2245931" y="2385838"/>
                  </a:lnTo>
                  <a:lnTo>
                    <a:pt x="597797" y="2385838"/>
                  </a:lnTo>
                  <a:lnTo>
                    <a:pt x="0" y="1867269"/>
                  </a:lnTo>
                  <a:lnTo>
                    <a:pt x="25844" y="1882896"/>
                  </a:lnTo>
                  <a:cubicBezTo>
                    <a:pt x="40680" y="1887841"/>
                    <a:pt x="60709" y="1891797"/>
                    <a:pt x="85931" y="1894765"/>
                  </a:cubicBezTo>
                  <a:cubicBezTo>
                    <a:pt x="111152" y="1897732"/>
                    <a:pt x="142556" y="1899216"/>
                    <a:pt x="180141" y="1899216"/>
                  </a:cubicBezTo>
                  <a:cubicBezTo>
                    <a:pt x="218716" y="1899216"/>
                    <a:pt x="250366" y="1897732"/>
                    <a:pt x="275094" y="1894765"/>
                  </a:cubicBezTo>
                  <a:cubicBezTo>
                    <a:pt x="299821" y="1891797"/>
                    <a:pt x="319603" y="1887841"/>
                    <a:pt x="334439" y="1882896"/>
                  </a:cubicBezTo>
                  <a:cubicBezTo>
                    <a:pt x="349275" y="1877950"/>
                    <a:pt x="359661" y="1871521"/>
                    <a:pt x="365595" y="1863608"/>
                  </a:cubicBezTo>
                  <a:cubicBezTo>
                    <a:pt x="371530" y="1855696"/>
                    <a:pt x="374497" y="1846794"/>
                    <a:pt x="374497" y="1836903"/>
                  </a:cubicBezTo>
                  <a:lnTo>
                    <a:pt x="374497" y="1060964"/>
                  </a:lnTo>
                  <a:lnTo>
                    <a:pt x="1092574" y="1060964"/>
                  </a:lnTo>
                  <a:lnTo>
                    <a:pt x="1092574" y="1836903"/>
                  </a:lnTo>
                  <a:cubicBezTo>
                    <a:pt x="1092574" y="1846794"/>
                    <a:pt x="1095789" y="1855696"/>
                    <a:pt x="1102218" y="1863608"/>
                  </a:cubicBezTo>
                  <a:cubicBezTo>
                    <a:pt x="1108647" y="1871521"/>
                    <a:pt x="1119032" y="1877950"/>
                    <a:pt x="1133374" y="1882896"/>
                  </a:cubicBezTo>
                  <a:cubicBezTo>
                    <a:pt x="1147716" y="1887841"/>
                    <a:pt x="1167497" y="1891797"/>
                    <a:pt x="1192719" y="1894765"/>
                  </a:cubicBezTo>
                  <a:cubicBezTo>
                    <a:pt x="1217941" y="1897732"/>
                    <a:pt x="1249839" y="1899216"/>
                    <a:pt x="1288413" y="1899216"/>
                  </a:cubicBezTo>
                  <a:cubicBezTo>
                    <a:pt x="1325999" y="1899216"/>
                    <a:pt x="1357155" y="1897732"/>
                    <a:pt x="1381882" y="1894765"/>
                  </a:cubicBezTo>
                  <a:cubicBezTo>
                    <a:pt x="1406609" y="1891797"/>
                    <a:pt x="1426391" y="1887841"/>
                    <a:pt x="1441227" y="1882896"/>
                  </a:cubicBezTo>
                  <a:cubicBezTo>
                    <a:pt x="1456063" y="1877950"/>
                    <a:pt x="1466696" y="1871521"/>
                    <a:pt x="1473125" y="1863608"/>
                  </a:cubicBezTo>
                  <a:cubicBezTo>
                    <a:pt x="1479554" y="1855696"/>
                    <a:pt x="1482769" y="1846794"/>
                    <a:pt x="1482769" y="1836903"/>
                  </a:cubicBezTo>
                  <a:lnTo>
                    <a:pt x="1482769" y="23906"/>
                  </a:lnTo>
                  <a:close/>
                  <a:moveTo>
                    <a:pt x="366528" y="0"/>
                  </a:moveTo>
                  <a:lnTo>
                    <a:pt x="1092574" y="629821"/>
                  </a:lnTo>
                  <a:lnTo>
                    <a:pt x="1092574" y="728631"/>
                  </a:lnTo>
                  <a:lnTo>
                    <a:pt x="374497" y="728631"/>
                  </a:lnTo>
                  <a:lnTo>
                    <a:pt x="374497" y="23906"/>
                  </a:lnTo>
                  <a:close/>
                </a:path>
              </a:pathLst>
            </a:custGeom>
            <a:solidFill>
              <a:srgbClr val="000000">
                <a:alpha val="20000"/>
              </a:srgbClr>
            </a:solidFill>
            <a:ln w="12700" cap="flat" cmpd="sng" algn="ctr">
              <a:noFill/>
              <a:prstDash val="solid"/>
              <a:miter lim="800000"/>
            </a:ln>
            <a:effectLst/>
          </p:spPr>
          <p:txBody>
            <a:bodyPr wrap="square" rtlCol="0" anchor="ctr">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3" name="Freeform 286"/>
            <p:cNvSpPr/>
            <p:nvPr/>
          </p:nvSpPr>
          <p:spPr>
            <a:xfrm>
              <a:off x="2146768" y="775732"/>
              <a:ext cx="1498467" cy="1937622"/>
            </a:xfrm>
            <a:custGeom>
              <a:avLst/>
              <a:gdLst/>
              <a:ahLst/>
              <a:cxnLst/>
              <a:rect l="l" t="t" r="r" b="b"/>
              <a:pathLst>
                <a:path w="1498467" h="1937622">
                  <a:moveTo>
                    <a:pt x="195839" y="0"/>
                  </a:moveTo>
                  <a:cubicBezTo>
                    <a:pt x="234414" y="0"/>
                    <a:pt x="266064" y="1484"/>
                    <a:pt x="290792" y="4451"/>
                  </a:cubicBezTo>
                  <a:cubicBezTo>
                    <a:pt x="315519" y="7418"/>
                    <a:pt x="335301" y="11374"/>
                    <a:pt x="350137" y="16320"/>
                  </a:cubicBezTo>
                  <a:cubicBezTo>
                    <a:pt x="364973" y="21265"/>
                    <a:pt x="375359" y="27694"/>
                    <a:pt x="381293" y="35607"/>
                  </a:cubicBezTo>
                  <a:cubicBezTo>
                    <a:pt x="387228" y="43520"/>
                    <a:pt x="390195" y="52422"/>
                    <a:pt x="390195" y="62312"/>
                  </a:cubicBezTo>
                  <a:lnTo>
                    <a:pt x="390195" y="767037"/>
                  </a:lnTo>
                  <a:lnTo>
                    <a:pt x="1108272" y="767037"/>
                  </a:lnTo>
                  <a:lnTo>
                    <a:pt x="1108272" y="62312"/>
                  </a:lnTo>
                  <a:cubicBezTo>
                    <a:pt x="1108272" y="52422"/>
                    <a:pt x="1111487" y="43520"/>
                    <a:pt x="1117916" y="35607"/>
                  </a:cubicBezTo>
                  <a:cubicBezTo>
                    <a:pt x="1124345" y="27694"/>
                    <a:pt x="1134730" y="21265"/>
                    <a:pt x="1149072" y="16320"/>
                  </a:cubicBezTo>
                  <a:cubicBezTo>
                    <a:pt x="1163414" y="11374"/>
                    <a:pt x="1183195" y="7418"/>
                    <a:pt x="1208417" y="4451"/>
                  </a:cubicBezTo>
                  <a:cubicBezTo>
                    <a:pt x="1233639" y="1484"/>
                    <a:pt x="1265537" y="0"/>
                    <a:pt x="1304111" y="0"/>
                  </a:cubicBezTo>
                  <a:cubicBezTo>
                    <a:pt x="1341697" y="0"/>
                    <a:pt x="1372853" y="1484"/>
                    <a:pt x="1397580" y="4451"/>
                  </a:cubicBezTo>
                  <a:cubicBezTo>
                    <a:pt x="1422307" y="7418"/>
                    <a:pt x="1442089" y="11374"/>
                    <a:pt x="1456925" y="16320"/>
                  </a:cubicBezTo>
                  <a:cubicBezTo>
                    <a:pt x="1471761" y="21265"/>
                    <a:pt x="1482394" y="27694"/>
                    <a:pt x="1488823" y="35607"/>
                  </a:cubicBezTo>
                  <a:cubicBezTo>
                    <a:pt x="1495252" y="43520"/>
                    <a:pt x="1498467" y="52422"/>
                    <a:pt x="1498467" y="62312"/>
                  </a:cubicBezTo>
                  <a:lnTo>
                    <a:pt x="1498467" y="1875309"/>
                  </a:lnTo>
                  <a:cubicBezTo>
                    <a:pt x="1498467" y="1885200"/>
                    <a:pt x="1495252" y="1894102"/>
                    <a:pt x="1488823" y="1902014"/>
                  </a:cubicBezTo>
                  <a:cubicBezTo>
                    <a:pt x="1482394" y="1909927"/>
                    <a:pt x="1471761" y="1916356"/>
                    <a:pt x="1456925" y="1921302"/>
                  </a:cubicBezTo>
                  <a:cubicBezTo>
                    <a:pt x="1442089" y="1926247"/>
                    <a:pt x="1422307" y="1930203"/>
                    <a:pt x="1397580" y="1933171"/>
                  </a:cubicBezTo>
                  <a:cubicBezTo>
                    <a:pt x="1372853" y="1936138"/>
                    <a:pt x="1341697" y="1937622"/>
                    <a:pt x="1304111" y="1937622"/>
                  </a:cubicBezTo>
                  <a:cubicBezTo>
                    <a:pt x="1265537" y="1937622"/>
                    <a:pt x="1233639" y="1936138"/>
                    <a:pt x="1208417" y="1933171"/>
                  </a:cubicBezTo>
                  <a:cubicBezTo>
                    <a:pt x="1183195" y="1930203"/>
                    <a:pt x="1163414" y="1926247"/>
                    <a:pt x="1149072" y="1921302"/>
                  </a:cubicBezTo>
                  <a:cubicBezTo>
                    <a:pt x="1134730" y="1916356"/>
                    <a:pt x="1124345" y="1909927"/>
                    <a:pt x="1117916" y="1902014"/>
                  </a:cubicBezTo>
                  <a:cubicBezTo>
                    <a:pt x="1111487" y="1894102"/>
                    <a:pt x="1108272" y="1885200"/>
                    <a:pt x="1108272" y="1875309"/>
                  </a:cubicBezTo>
                  <a:lnTo>
                    <a:pt x="1108272" y="1099370"/>
                  </a:lnTo>
                  <a:lnTo>
                    <a:pt x="390195" y="1099370"/>
                  </a:lnTo>
                  <a:lnTo>
                    <a:pt x="390195" y="1875309"/>
                  </a:lnTo>
                  <a:cubicBezTo>
                    <a:pt x="390195" y="1885200"/>
                    <a:pt x="387228" y="1894102"/>
                    <a:pt x="381293" y="1902014"/>
                  </a:cubicBezTo>
                  <a:cubicBezTo>
                    <a:pt x="375359" y="1909927"/>
                    <a:pt x="364973" y="1916356"/>
                    <a:pt x="350137" y="1921302"/>
                  </a:cubicBezTo>
                  <a:cubicBezTo>
                    <a:pt x="335301" y="1926247"/>
                    <a:pt x="315519" y="1930203"/>
                    <a:pt x="290792" y="1933171"/>
                  </a:cubicBezTo>
                  <a:cubicBezTo>
                    <a:pt x="266064" y="1936138"/>
                    <a:pt x="234414" y="1937622"/>
                    <a:pt x="195839" y="1937622"/>
                  </a:cubicBezTo>
                  <a:cubicBezTo>
                    <a:pt x="158254" y="1937622"/>
                    <a:pt x="126850" y="1936138"/>
                    <a:pt x="101629" y="1933171"/>
                  </a:cubicBezTo>
                  <a:cubicBezTo>
                    <a:pt x="76407" y="1930203"/>
                    <a:pt x="56378" y="1926247"/>
                    <a:pt x="41542" y="1921302"/>
                  </a:cubicBezTo>
                  <a:cubicBezTo>
                    <a:pt x="26705" y="1916356"/>
                    <a:pt x="16073" y="1909927"/>
                    <a:pt x="9644" y="1902014"/>
                  </a:cubicBezTo>
                  <a:cubicBezTo>
                    <a:pt x="3215" y="1894102"/>
                    <a:pt x="0" y="1885200"/>
                    <a:pt x="0" y="1875309"/>
                  </a:cubicBezTo>
                  <a:lnTo>
                    <a:pt x="0" y="62312"/>
                  </a:lnTo>
                  <a:cubicBezTo>
                    <a:pt x="0" y="52422"/>
                    <a:pt x="3215" y="43520"/>
                    <a:pt x="9644" y="35607"/>
                  </a:cubicBezTo>
                  <a:cubicBezTo>
                    <a:pt x="16073" y="27694"/>
                    <a:pt x="26705" y="21265"/>
                    <a:pt x="41542" y="16320"/>
                  </a:cubicBezTo>
                  <a:cubicBezTo>
                    <a:pt x="56378" y="11374"/>
                    <a:pt x="76407" y="7418"/>
                    <a:pt x="101629" y="4451"/>
                  </a:cubicBezTo>
                  <a:cubicBezTo>
                    <a:pt x="126850" y="1484"/>
                    <a:pt x="158254" y="0"/>
                    <a:pt x="195839" y="0"/>
                  </a:cubicBezTo>
                  <a:close/>
                </a:path>
              </a:pathLst>
            </a:custGeom>
            <a:solidFill>
              <a:sysClr val="window" lastClr="FFFFFF"/>
            </a:solidFill>
            <a:ln w="12700" cap="flat" cmpd="sng" algn="ctr">
              <a:noFill/>
              <a:prstDash val="solid"/>
              <a:miter lim="800000"/>
            </a:ln>
            <a:effectLst/>
          </p:spPr>
          <p:txBody>
            <a:bodyPr wrap="square" rtlCol="0" anchor="ctr">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6" name="Marcador de contenido 5"/>
          <p:cNvSpPr>
            <a:spLocks noGrp="1"/>
          </p:cNvSpPr>
          <p:nvPr>
            <p:ph idx="1"/>
          </p:nvPr>
        </p:nvSpPr>
        <p:spPr>
          <a:xfrm>
            <a:off x="1624705" y="1891927"/>
            <a:ext cx="9720071" cy="4023360"/>
          </a:xfrm>
        </p:spPr>
        <p:txBody>
          <a:bodyPr>
            <a:noAutofit/>
          </a:bodyPr>
          <a:lstStyle/>
          <a:p>
            <a:pPr marL="0" indent="0" algn="just">
              <a:buNone/>
            </a:pPr>
            <a:r>
              <a:rPr lang="es-MX" sz="2400" dirty="0">
                <a:latin typeface="Arial" panose="020B0604020202020204" pitchFamily="34" charset="0"/>
                <a:ea typeface="Calibri" panose="020F0502020204030204" pitchFamily="34" charset="0"/>
              </a:rPr>
              <a:t>ara el caso de México, la población tiende a concentrarse de manera consistente en las metrópolis, pero no de manera paralela con las actividades económicas. </a:t>
            </a:r>
          </a:p>
          <a:p>
            <a:pPr marL="0" indent="0" algn="just">
              <a:buNone/>
            </a:pPr>
            <a:endParaRPr lang="es-MX" sz="2400" dirty="0">
              <a:latin typeface="Arial" panose="020B0604020202020204" pitchFamily="34" charset="0"/>
              <a:ea typeface="Calibri" panose="020F0502020204030204" pitchFamily="34" charset="0"/>
            </a:endParaRPr>
          </a:p>
          <a:p>
            <a:pPr marL="0" indent="0" algn="just">
              <a:buNone/>
            </a:pPr>
            <a:r>
              <a:rPr lang="es-MX" sz="2400" dirty="0">
                <a:latin typeface="Arial" panose="020B0604020202020204" pitchFamily="34" charset="0"/>
                <a:ea typeface="Calibri" panose="020F0502020204030204" pitchFamily="34" charset="0"/>
              </a:rPr>
              <a:t>ay un proceso de concentración de población y actividades en las metrópolis, acompañado de una tendencia a la tercerización de su economía. </a:t>
            </a:r>
          </a:p>
          <a:p>
            <a:pPr marL="0" indent="0" algn="just">
              <a:buNone/>
            </a:pPr>
            <a:endParaRPr lang="es-MX" sz="2400" dirty="0">
              <a:latin typeface="Arial" panose="020B0604020202020204" pitchFamily="34" charset="0"/>
              <a:ea typeface="Calibri" panose="020F0502020204030204" pitchFamily="34" charset="0"/>
            </a:endParaRPr>
          </a:p>
          <a:p>
            <a:pPr marL="0" indent="0" algn="just">
              <a:buNone/>
            </a:pPr>
            <a:r>
              <a:rPr lang="es-MX" sz="2400" dirty="0" err="1">
                <a:latin typeface="Arial" panose="020B0604020202020204" pitchFamily="34" charset="0"/>
                <a:ea typeface="Calibri" panose="020F0502020204030204" pitchFamily="34" charset="0"/>
              </a:rPr>
              <a:t>onforme</a:t>
            </a:r>
            <a:r>
              <a:rPr lang="es-MX" sz="2400" dirty="0">
                <a:latin typeface="Arial" panose="020B0604020202020204" pitchFamily="34" charset="0"/>
                <a:ea typeface="Calibri" panose="020F0502020204030204" pitchFamily="34" charset="0"/>
              </a:rPr>
              <a:t> avanzan las políticas neoliberales en las metrópolis, y en el conjunto nacional, el valor agregado que se produce por cada persona o establecimiento disminuye aceleradamente, en un contexto donde las economías de otras latitudes lo aumentan.</a:t>
            </a:r>
            <a:endParaRPr lang="es-US" sz="2400" dirty="0"/>
          </a:p>
        </p:txBody>
      </p:sp>
      <p:sp>
        <p:nvSpPr>
          <p:cNvPr id="2" name="Marcador de número de diapositiva 1"/>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17924740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alphaModFix amt="55000"/>
          </a:blip>
          <a:tile tx="0" ty="0" sx="100000" sy="100000" flip="none" algn="tl"/>
        </a:blipFill>
        <a:effectLst/>
      </p:bgPr>
    </p:bg>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1066331" y="1596683"/>
            <a:ext cx="4754880" cy="4023360"/>
          </a:xfrm>
        </p:spPr>
        <p:txBody>
          <a:bodyPr/>
          <a:lstStyle/>
          <a:p>
            <a:pPr algn="just"/>
            <a:r>
              <a:rPr lang="es-MX" sz="2400" dirty="0">
                <a:latin typeface="Arial" panose="020B0604020202020204" pitchFamily="34" charset="0"/>
                <a:ea typeface="Calibri" panose="020F0502020204030204" pitchFamily="34" charset="0"/>
              </a:rPr>
              <a:t>El futuro de las metrópolis es sombrío y desalentador. Mientras sigamos con el mismo modelo de desarrollo para nuestras ciudades, éstas tendrá cada vez más habitantes, pero habrá menos empleos y, los que subsistan, serán de ínfima calidad. Nos convertiremos, a este paso, en un país de vendedores y no de productores. </a:t>
            </a:r>
            <a:endParaRPr lang="es-US" dirty="0"/>
          </a:p>
        </p:txBody>
      </p:sp>
      <p:pic>
        <p:nvPicPr>
          <p:cNvPr id="6" name="Marcador de contenido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989638" y="1596683"/>
            <a:ext cx="4754562" cy="3760404"/>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3022397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16 Grupo"/>
          <p:cNvGrpSpPr/>
          <p:nvPr/>
        </p:nvGrpSpPr>
        <p:grpSpPr>
          <a:xfrm>
            <a:off x="1022491" y="1756504"/>
            <a:ext cx="11169515" cy="1089284"/>
            <a:chOff x="575149" y="6502400"/>
            <a:chExt cx="6282852" cy="1452377"/>
          </a:xfrm>
        </p:grpSpPr>
        <p:sp>
          <p:nvSpPr>
            <p:cNvPr id="18" name="Freeform 10"/>
            <p:cNvSpPr>
              <a:spLocks/>
            </p:cNvSpPr>
            <p:nvPr/>
          </p:nvSpPr>
          <p:spPr bwMode="auto">
            <a:xfrm>
              <a:off x="575149" y="6502400"/>
              <a:ext cx="641354" cy="1452377"/>
            </a:xfrm>
            <a:custGeom>
              <a:avLst/>
              <a:gdLst>
                <a:gd name="T0" fmla="*/ 0 w 336"/>
                <a:gd name="T1" fmla="*/ 0 h 428"/>
                <a:gd name="T2" fmla="*/ 0 w 336"/>
                <a:gd name="T3" fmla="*/ 0 h 428"/>
                <a:gd name="T4" fmla="*/ 36 w 336"/>
                <a:gd name="T5" fmla="*/ 48 h 428"/>
                <a:gd name="T6" fmla="*/ 52 w 336"/>
                <a:gd name="T7" fmla="*/ 68 h 428"/>
                <a:gd name="T8" fmla="*/ 68 w 336"/>
                <a:gd name="T9" fmla="*/ 86 h 428"/>
                <a:gd name="T10" fmla="*/ 68 w 336"/>
                <a:gd name="T11" fmla="*/ 86 h 428"/>
                <a:gd name="T12" fmla="*/ 84 w 336"/>
                <a:gd name="T13" fmla="*/ 98 h 428"/>
                <a:gd name="T14" fmla="*/ 98 w 336"/>
                <a:gd name="T15" fmla="*/ 110 h 428"/>
                <a:gd name="T16" fmla="*/ 114 w 336"/>
                <a:gd name="T17" fmla="*/ 120 h 428"/>
                <a:gd name="T18" fmla="*/ 130 w 336"/>
                <a:gd name="T19" fmla="*/ 128 h 428"/>
                <a:gd name="T20" fmla="*/ 146 w 336"/>
                <a:gd name="T21" fmla="*/ 136 h 428"/>
                <a:gd name="T22" fmla="*/ 164 w 336"/>
                <a:gd name="T23" fmla="*/ 142 h 428"/>
                <a:gd name="T24" fmla="*/ 182 w 336"/>
                <a:gd name="T25" fmla="*/ 146 h 428"/>
                <a:gd name="T26" fmla="*/ 200 w 336"/>
                <a:gd name="T27" fmla="*/ 150 h 428"/>
                <a:gd name="T28" fmla="*/ 200 w 336"/>
                <a:gd name="T29" fmla="*/ 150 h 428"/>
                <a:gd name="T30" fmla="*/ 226 w 336"/>
                <a:gd name="T31" fmla="*/ 156 h 428"/>
                <a:gd name="T32" fmla="*/ 250 w 336"/>
                <a:gd name="T33" fmla="*/ 162 h 428"/>
                <a:gd name="T34" fmla="*/ 274 w 336"/>
                <a:gd name="T35" fmla="*/ 172 h 428"/>
                <a:gd name="T36" fmla="*/ 294 w 336"/>
                <a:gd name="T37" fmla="*/ 182 h 428"/>
                <a:gd name="T38" fmla="*/ 302 w 336"/>
                <a:gd name="T39" fmla="*/ 190 h 428"/>
                <a:gd name="T40" fmla="*/ 310 w 336"/>
                <a:gd name="T41" fmla="*/ 196 h 428"/>
                <a:gd name="T42" fmla="*/ 318 w 336"/>
                <a:gd name="T43" fmla="*/ 206 h 428"/>
                <a:gd name="T44" fmla="*/ 324 w 336"/>
                <a:gd name="T45" fmla="*/ 216 h 428"/>
                <a:gd name="T46" fmla="*/ 328 w 336"/>
                <a:gd name="T47" fmla="*/ 226 h 428"/>
                <a:gd name="T48" fmla="*/ 332 w 336"/>
                <a:gd name="T49" fmla="*/ 240 h 428"/>
                <a:gd name="T50" fmla="*/ 334 w 336"/>
                <a:gd name="T51" fmla="*/ 254 h 428"/>
                <a:gd name="T52" fmla="*/ 336 w 336"/>
                <a:gd name="T53" fmla="*/ 268 h 428"/>
                <a:gd name="T54" fmla="*/ 336 w 336"/>
                <a:gd name="T55" fmla="*/ 268 h 428"/>
                <a:gd name="T56" fmla="*/ 336 w 336"/>
                <a:gd name="T57" fmla="*/ 286 h 428"/>
                <a:gd name="T58" fmla="*/ 334 w 336"/>
                <a:gd name="T59" fmla="*/ 302 h 428"/>
                <a:gd name="T60" fmla="*/ 328 w 336"/>
                <a:gd name="T61" fmla="*/ 320 h 428"/>
                <a:gd name="T62" fmla="*/ 322 w 336"/>
                <a:gd name="T63" fmla="*/ 334 h 428"/>
                <a:gd name="T64" fmla="*/ 316 w 336"/>
                <a:gd name="T65" fmla="*/ 350 h 428"/>
                <a:gd name="T66" fmla="*/ 306 w 336"/>
                <a:gd name="T67" fmla="*/ 364 h 428"/>
                <a:gd name="T68" fmla="*/ 296 w 336"/>
                <a:gd name="T69" fmla="*/ 376 h 428"/>
                <a:gd name="T70" fmla="*/ 284 w 336"/>
                <a:gd name="T71" fmla="*/ 388 h 428"/>
                <a:gd name="T72" fmla="*/ 272 w 336"/>
                <a:gd name="T73" fmla="*/ 398 h 428"/>
                <a:gd name="T74" fmla="*/ 258 w 336"/>
                <a:gd name="T75" fmla="*/ 408 h 428"/>
                <a:gd name="T76" fmla="*/ 244 w 336"/>
                <a:gd name="T77" fmla="*/ 414 h 428"/>
                <a:gd name="T78" fmla="*/ 230 w 336"/>
                <a:gd name="T79" fmla="*/ 420 h 428"/>
                <a:gd name="T80" fmla="*/ 214 w 336"/>
                <a:gd name="T81" fmla="*/ 424 h 428"/>
                <a:gd name="T82" fmla="*/ 198 w 336"/>
                <a:gd name="T83" fmla="*/ 426 h 428"/>
                <a:gd name="T84" fmla="*/ 180 w 336"/>
                <a:gd name="T85" fmla="*/ 428 h 428"/>
                <a:gd name="T86" fmla="*/ 164 w 336"/>
                <a:gd name="T87" fmla="*/ 426 h 428"/>
                <a:gd name="T88" fmla="*/ 164 w 336"/>
                <a:gd name="T89" fmla="*/ 426 h 428"/>
                <a:gd name="T90" fmla="*/ 146 w 336"/>
                <a:gd name="T91" fmla="*/ 422 h 428"/>
                <a:gd name="T92" fmla="*/ 130 w 336"/>
                <a:gd name="T93" fmla="*/ 416 h 428"/>
                <a:gd name="T94" fmla="*/ 114 w 336"/>
                <a:gd name="T95" fmla="*/ 410 h 428"/>
                <a:gd name="T96" fmla="*/ 100 w 336"/>
                <a:gd name="T97" fmla="*/ 404 h 428"/>
                <a:gd name="T98" fmla="*/ 88 w 336"/>
                <a:gd name="T99" fmla="*/ 396 h 428"/>
                <a:gd name="T100" fmla="*/ 76 w 336"/>
                <a:gd name="T101" fmla="*/ 386 h 428"/>
                <a:gd name="T102" fmla="*/ 66 w 336"/>
                <a:gd name="T103" fmla="*/ 376 h 428"/>
                <a:gd name="T104" fmla="*/ 56 w 336"/>
                <a:gd name="T105" fmla="*/ 366 h 428"/>
                <a:gd name="T106" fmla="*/ 40 w 336"/>
                <a:gd name="T107" fmla="*/ 340 h 428"/>
                <a:gd name="T108" fmla="*/ 26 w 336"/>
                <a:gd name="T109" fmla="*/ 314 h 428"/>
                <a:gd name="T110" fmla="*/ 16 w 336"/>
                <a:gd name="T111" fmla="*/ 284 h 428"/>
                <a:gd name="T112" fmla="*/ 10 w 336"/>
                <a:gd name="T113" fmla="*/ 254 h 428"/>
                <a:gd name="T114" fmla="*/ 4 w 336"/>
                <a:gd name="T115" fmla="*/ 222 h 428"/>
                <a:gd name="T116" fmla="*/ 2 w 336"/>
                <a:gd name="T117" fmla="*/ 188 h 428"/>
                <a:gd name="T118" fmla="*/ 0 w 336"/>
                <a:gd name="T119" fmla="*/ 154 h 428"/>
                <a:gd name="T120" fmla="*/ 0 w 336"/>
                <a:gd name="T121" fmla="*/ 122 h 428"/>
                <a:gd name="T122" fmla="*/ 0 w 336"/>
                <a:gd name="T123"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6" h="428">
                  <a:moveTo>
                    <a:pt x="0" y="0"/>
                  </a:moveTo>
                  <a:lnTo>
                    <a:pt x="0" y="0"/>
                  </a:lnTo>
                  <a:lnTo>
                    <a:pt x="36" y="48"/>
                  </a:lnTo>
                  <a:lnTo>
                    <a:pt x="52" y="68"/>
                  </a:lnTo>
                  <a:lnTo>
                    <a:pt x="68" y="86"/>
                  </a:lnTo>
                  <a:lnTo>
                    <a:pt x="68" y="86"/>
                  </a:lnTo>
                  <a:lnTo>
                    <a:pt x="84" y="98"/>
                  </a:lnTo>
                  <a:lnTo>
                    <a:pt x="98" y="110"/>
                  </a:lnTo>
                  <a:lnTo>
                    <a:pt x="114" y="120"/>
                  </a:lnTo>
                  <a:lnTo>
                    <a:pt x="130" y="128"/>
                  </a:lnTo>
                  <a:lnTo>
                    <a:pt x="146" y="136"/>
                  </a:lnTo>
                  <a:lnTo>
                    <a:pt x="164" y="142"/>
                  </a:lnTo>
                  <a:lnTo>
                    <a:pt x="182" y="146"/>
                  </a:lnTo>
                  <a:lnTo>
                    <a:pt x="200" y="150"/>
                  </a:lnTo>
                  <a:lnTo>
                    <a:pt x="200" y="150"/>
                  </a:lnTo>
                  <a:lnTo>
                    <a:pt x="226" y="156"/>
                  </a:lnTo>
                  <a:lnTo>
                    <a:pt x="250" y="162"/>
                  </a:lnTo>
                  <a:lnTo>
                    <a:pt x="274" y="172"/>
                  </a:lnTo>
                  <a:lnTo>
                    <a:pt x="294" y="182"/>
                  </a:lnTo>
                  <a:lnTo>
                    <a:pt x="302" y="190"/>
                  </a:lnTo>
                  <a:lnTo>
                    <a:pt x="310" y="196"/>
                  </a:lnTo>
                  <a:lnTo>
                    <a:pt x="318" y="206"/>
                  </a:lnTo>
                  <a:lnTo>
                    <a:pt x="324" y="216"/>
                  </a:lnTo>
                  <a:lnTo>
                    <a:pt x="328" y="226"/>
                  </a:lnTo>
                  <a:lnTo>
                    <a:pt x="332" y="240"/>
                  </a:lnTo>
                  <a:lnTo>
                    <a:pt x="334" y="254"/>
                  </a:lnTo>
                  <a:lnTo>
                    <a:pt x="336" y="268"/>
                  </a:lnTo>
                  <a:lnTo>
                    <a:pt x="336" y="268"/>
                  </a:lnTo>
                  <a:lnTo>
                    <a:pt x="336" y="286"/>
                  </a:lnTo>
                  <a:lnTo>
                    <a:pt x="334" y="302"/>
                  </a:lnTo>
                  <a:lnTo>
                    <a:pt x="328" y="320"/>
                  </a:lnTo>
                  <a:lnTo>
                    <a:pt x="322" y="334"/>
                  </a:lnTo>
                  <a:lnTo>
                    <a:pt x="316" y="350"/>
                  </a:lnTo>
                  <a:lnTo>
                    <a:pt x="306" y="364"/>
                  </a:lnTo>
                  <a:lnTo>
                    <a:pt x="296" y="376"/>
                  </a:lnTo>
                  <a:lnTo>
                    <a:pt x="284" y="388"/>
                  </a:lnTo>
                  <a:lnTo>
                    <a:pt x="272" y="398"/>
                  </a:lnTo>
                  <a:lnTo>
                    <a:pt x="258" y="408"/>
                  </a:lnTo>
                  <a:lnTo>
                    <a:pt x="244" y="414"/>
                  </a:lnTo>
                  <a:lnTo>
                    <a:pt x="230" y="420"/>
                  </a:lnTo>
                  <a:lnTo>
                    <a:pt x="214" y="424"/>
                  </a:lnTo>
                  <a:lnTo>
                    <a:pt x="198" y="426"/>
                  </a:lnTo>
                  <a:lnTo>
                    <a:pt x="180" y="428"/>
                  </a:lnTo>
                  <a:lnTo>
                    <a:pt x="164" y="426"/>
                  </a:lnTo>
                  <a:lnTo>
                    <a:pt x="164" y="426"/>
                  </a:lnTo>
                  <a:lnTo>
                    <a:pt x="146" y="422"/>
                  </a:lnTo>
                  <a:lnTo>
                    <a:pt x="130" y="416"/>
                  </a:lnTo>
                  <a:lnTo>
                    <a:pt x="114" y="410"/>
                  </a:lnTo>
                  <a:lnTo>
                    <a:pt x="100" y="404"/>
                  </a:lnTo>
                  <a:lnTo>
                    <a:pt x="88" y="396"/>
                  </a:lnTo>
                  <a:lnTo>
                    <a:pt x="76" y="386"/>
                  </a:lnTo>
                  <a:lnTo>
                    <a:pt x="66" y="376"/>
                  </a:lnTo>
                  <a:lnTo>
                    <a:pt x="56" y="366"/>
                  </a:lnTo>
                  <a:lnTo>
                    <a:pt x="40" y="340"/>
                  </a:lnTo>
                  <a:lnTo>
                    <a:pt x="26" y="314"/>
                  </a:lnTo>
                  <a:lnTo>
                    <a:pt x="16" y="284"/>
                  </a:lnTo>
                  <a:lnTo>
                    <a:pt x="10" y="254"/>
                  </a:lnTo>
                  <a:lnTo>
                    <a:pt x="4" y="222"/>
                  </a:lnTo>
                  <a:lnTo>
                    <a:pt x="2" y="188"/>
                  </a:lnTo>
                  <a:lnTo>
                    <a:pt x="0" y="154"/>
                  </a:lnTo>
                  <a:lnTo>
                    <a:pt x="0" y="122"/>
                  </a:lnTo>
                  <a:lnTo>
                    <a:pt x="0" y="0"/>
                  </a:lnTo>
                  <a:close/>
                </a:path>
              </a:pathLst>
            </a:custGeom>
            <a:ln/>
          </p:spPr>
          <p:style>
            <a:lnRef idx="1">
              <a:schemeClr val="accent4"/>
            </a:lnRef>
            <a:fillRef idx="3">
              <a:schemeClr val="accent4"/>
            </a:fillRef>
            <a:effectRef idx="2">
              <a:schemeClr val="accent4"/>
            </a:effectRef>
            <a:fontRef idx="minor">
              <a:schemeClr val="lt1"/>
            </a:fontRef>
          </p:style>
          <p:txBody>
            <a:bodyPr vert="horz" wrap="square" lIns="91440" tIns="45720" rIns="91440" bIns="144000" numCol="1" anchor="b" anchorCtr="0" compatLnSpc="1">
              <a:prstTxWarp prst="textNoShape">
                <a:avLst/>
              </a:prstTxWarp>
            </a:bodyPr>
            <a:lstStyle/>
            <a:p>
              <a:pPr algn="ctr" defTabSz="914400"/>
              <a:r>
                <a:rPr lang="fr-FR" sz="2400" b="1" dirty="0">
                  <a:solidFill>
                    <a:prstClr val="white"/>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IV</a:t>
              </a:r>
            </a:p>
          </p:txBody>
        </p:sp>
        <p:sp>
          <p:nvSpPr>
            <p:cNvPr id="19" name="ZoneTexte 21"/>
            <p:cNvSpPr txBox="1"/>
            <p:nvPr/>
          </p:nvSpPr>
          <p:spPr>
            <a:xfrm>
              <a:off x="1322769" y="7367711"/>
              <a:ext cx="5535232" cy="492442"/>
            </a:xfrm>
            <a:prstGeom prst="rect">
              <a:avLst/>
            </a:prstGeom>
            <a:noFill/>
          </p:spPr>
          <p:txBody>
            <a:bodyPr wrap="square" rtlCol="0" anchor="ctr">
              <a:spAutoFit/>
            </a:bodyPr>
            <a:lstStyle/>
            <a:p>
              <a:pPr defTabSz="914400"/>
              <a:r>
                <a:rPr lang="es-MX" b="1" dirty="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ESTRUCTURAS REGIONALES Y METROPOLITANAS EN  MÉXICO</a:t>
              </a:r>
              <a:endParaRPr lang="en-US" b="1" cap="small" dirty="0">
                <a:solidFill>
                  <a:prstClr val="black">
                    <a:lumMod val="95000"/>
                    <a:lumOff val="5000"/>
                  </a:prstClr>
                </a:solidFill>
                <a:latin typeface="Verdana" pitchFamily="34" charset="0"/>
                <a:ea typeface="Verdana" pitchFamily="34" charset="0"/>
                <a:cs typeface="Verdana" pitchFamily="34" charset="0"/>
              </a:endParaRPr>
            </a:p>
          </p:txBody>
        </p:sp>
      </p:grpSp>
      <p:sp>
        <p:nvSpPr>
          <p:cNvPr id="2" name="1 Rectángulo"/>
          <p:cNvSpPr/>
          <p:nvPr/>
        </p:nvSpPr>
        <p:spPr>
          <a:xfrm>
            <a:off x="5926930" y="2847110"/>
            <a:ext cx="253596" cy="369332"/>
          </a:xfrm>
          <a:prstGeom prst="rect">
            <a:avLst/>
          </a:prstGeom>
        </p:spPr>
        <p:txBody>
          <a:bodyPr wrap="none">
            <a:spAutoFit/>
          </a:bodyPr>
          <a:lstStyle/>
          <a:p>
            <a:pPr defTabSz="914400"/>
            <a:r>
              <a:rPr lang="es-MX" dirty="0">
                <a:solidFill>
                  <a:prstClr val="black"/>
                </a:solidFill>
              </a:rPr>
              <a:t> </a:t>
            </a:r>
          </a:p>
        </p:txBody>
      </p:sp>
      <p:sp>
        <p:nvSpPr>
          <p:cNvPr id="3" name="2 CuadroTexto"/>
          <p:cNvSpPr txBox="1"/>
          <p:nvPr/>
        </p:nvSpPr>
        <p:spPr>
          <a:xfrm>
            <a:off x="0" y="211199"/>
            <a:ext cx="12192006" cy="1200329"/>
          </a:xfrm>
          <a:prstGeom prst="rect">
            <a:avLst/>
          </a:prstGeom>
          <a:solidFill>
            <a:srgbClr val="D79F13"/>
          </a:solidFill>
        </p:spPr>
        <p:txBody>
          <a:bodyPr wrap="square" rtlCol="0">
            <a:spAutoFit/>
          </a:bodyPr>
          <a:lstStyle/>
          <a:p>
            <a:pPr algn="ctr"/>
            <a:r>
              <a:rPr lang="es-MX" sz="3600" dirty="0"/>
              <a:t>UNIDAD DE COMPETENCIA IV</a:t>
            </a:r>
          </a:p>
          <a:p>
            <a:pPr algn="ctr"/>
            <a:r>
              <a:rPr lang="en-US" sz="3600" dirty="0"/>
              <a:t>DESARROLLO REGIONAL</a:t>
            </a:r>
            <a:endParaRPr lang="es-MX" sz="3600" dirty="0"/>
          </a:p>
        </p:txBody>
      </p:sp>
      <p:sp>
        <p:nvSpPr>
          <p:cNvPr id="16" name="15 CuadroTexto"/>
          <p:cNvSpPr txBox="1"/>
          <p:nvPr/>
        </p:nvSpPr>
        <p:spPr>
          <a:xfrm>
            <a:off x="0" y="6211669"/>
            <a:ext cx="12192006" cy="369332"/>
          </a:xfrm>
          <a:prstGeom prst="rect">
            <a:avLst/>
          </a:prstGeom>
          <a:solidFill>
            <a:srgbClr val="D79F13"/>
          </a:solidFill>
        </p:spPr>
        <p:txBody>
          <a:bodyPr wrap="square" rtlCol="0">
            <a:spAutoFit/>
          </a:bodyPr>
          <a:lstStyle/>
          <a:p>
            <a:pPr algn="ctr"/>
            <a:r>
              <a:rPr lang="es-MX" dirty="0"/>
              <a:t>DESARROLLO REGIONAL</a:t>
            </a:r>
          </a:p>
        </p:txBody>
      </p:sp>
      <p:sp>
        <p:nvSpPr>
          <p:cNvPr id="4" name="3 Rectángulo"/>
          <p:cNvSpPr/>
          <p:nvPr/>
        </p:nvSpPr>
        <p:spPr>
          <a:xfrm>
            <a:off x="3029337" y="3177073"/>
            <a:ext cx="7794171" cy="1200329"/>
          </a:xfrm>
          <a:prstGeom prst="rect">
            <a:avLst/>
          </a:prstGeom>
        </p:spPr>
        <p:txBody>
          <a:bodyPr wrap="square">
            <a:spAutoFit/>
          </a:bodyPr>
          <a:lstStyle/>
          <a:p>
            <a:pPr marL="342900" indent="-342900">
              <a:buFont typeface="Wingdings" panose="05000000000000000000" pitchFamily="2" charset="2"/>
              <a:buChar char="v"/>
            </a:pPr>
            <a:r>
              <a:rPr lang="es-MX" sz="2400" dirty="0"/>
              <a:t>La metropolización en México</a:t>
            </a:r>
          </a:p>
          <a:p>
            <a:pPr marL="342900" indent="-342900">
              <a:buFont typeface="Wingdings" panose="05000000000000000000" pitchFamily="2" charset="2"/>
              <a:buChar char="v"/>
            </a:pPr>
            <a:endParaRPr lang="es-MX" sz="2400" dirty="0"/>
          </a:p>
          <a:p>
            <a:pPr marL="342900" indent="-342900">
              <a:buFont typeface="Wingdings" panose="05000000000000000000" pitchFamily="2" charset="2"/>
              <a:buChar char="v"/>
            </a:pPr>
            <a:r>
              <a:rPr lang="es-MX" sz="2400" dirty="0"/>
              <a:t>Las zonas metropolitanas en el Estado de México</a:t>
            </a:r>
          </a:p>
        </p:txBody>
      </p:sp>
    </p:spTree>
    <p:extLst>
      <p:ext uri="{BB962C8B-B14F-4D97-AF65-F5344CB8AC3E}">
        <p14:creationId xmlns:p14="http://schemas.microsoft.com/office/powerpoint/2010/main" val="3876647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3">
            <a:alphaModFix amt="55000"/>
          </a:blip>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S" dirty="0"/>
              <a:t>BIBLIOGRAFÍA:</a:t>
            </a:r>
          </a:p>
        </p:txBody>
      </p:sp>
      <p:sp>
        <p:nvSpPr>
          <p:cNvPr id="3" name="Marcador de contenido 2"/>
          <p:cNvSpPr>
            <a:spLocks noGrp="1"/>
          </p:cNvSpPr>
          <p:nvPr>
            <p:ph idx="1"/>
          </p:nvPr>
        </p:nvSpPr>
        <p:spPr/>
        <p:txBody>
          <a:bodyPr>
            <a:normAutofit fontScale="70000" lnSpcReduction="20000"/>
          </a:bodyPr>
          <a:lstStyle/>
          <a:p>
            <a:r>
              <a:rPr lang="es-US" dirty="0"/>
              <a:t>http://www.inegi.org.mx/Sistemas/multiarchivos/doc/702825003884/DZM20101.pdf</a:t>
            </a:r>
          </a:p>
          <a:p>
            <a:r>
              <a:rPr lang="es-US" dirty="0">
                <a:solidFill>
                  <a:schemeClr val="tx1">
                    <a:lumMod val="85000"/>
                    <a:lumOff val="15000"/>
                  </a:schemeClr>
                </a:solidFill>
                <a:hlinkClick r:id="rId4"/>
              </a:rPr>
              <a:t>http://www.juridicas.unam.mx/publica/librev/rev/derhum/cont/62/pr/pr22.pdf</a:t>
            </a:r>
            <a:endParaRPr lang="es-US" dirty="0">
              <a:solidFill>
                <a:schemeClr val="tx1">
                  <a:lumMod val="85000"/>
                  <a:lumOff val="15000"/>
                </a:schemeClr>
              </a:solidFill>
            </a:endParaRPr>
          </a:p>
          <a:p>
            <a:r>
              <a:rPr lang="es-MX" dirty="0"/>
              <a:t>Cadena Vargas, E. (s.f.). Economía y productividad en las zonas metropolitanas de México. Obtenido de http://www.senado.gob.mx/comisiones/desarrollo_metropolitano/eventos/docs/EDEL_CADENA_VARGAS.pdf</a:t>
            </a:r>
          </a:p>
          <a:p>
            <a:endParaRPr lang="es-MX" dirty="0"/>
          </a:p>
          <a:p>
            <a:pPr marL="0" indent="0">
              <a:buNone/>
            </a:pPr>
            <a:r>
              <a:rPr lang="es-US" dirty="0"/>
              <a:t>Cadena Vargas, </a:t>
            </a:r>
            <a:r>
              <a:rPr lang="es-US" dirty="0" err="1"/>
              <a:t>Edel</a:t>
            </a:r>
            <a:r>
              <a:rPr lang="es-US" dirty="0"/>
              <a:t>; Hoyos Castillo, Guadalupe; Campos Alanís, Juan. Economía, empleo y productividad en las metrópolis de México. Contexto. Revista de la Facultad de Arquitectura de la Universidad Autónoma de Nuevo León, vol. V, núm. 5, septiembre-, 2011, pp. 49-63. Universidad Autónoma de Nuevo León, Nuevo León, México. </a:t>
            </a:r>
          </a:p>
          <a:p>
            <a:pPr marL="0" indent="0">
              <a:buNone/>
            </a:pPr>
            <a:r>
              <a:rPr lang="es-US" dirty="0"/>
              <a:t>Rosas </a:t>
            </a:r>
            <a:r>
              <a:rPr lang="es-US" dirty="0" err="1"/>
              <a:t>Ferrusca</a:t>
            </a:r>
            <a:r>
              <a:rPr lang="es-US" dirty="0"/>
              <a:t>, Francisco Javier; Zúñiga Cordero, Edgar Eduardo POLÍTICAS PÚBLICAS, PROCESO DE METROPOLIZACIÓN Y DESARROLLO SUSTENTABLE </a:t>
            </a:r>
            <a:r>
              <a:rPr lang="es-US" dirty="0" err="1"/>
              <a:t>Quivera</a:t>
            </a:r>
            <a:r>
              <a:rPr lang="es-US" dirty="0"/>
              <a:t>, vol. 13, núm. 2, julio-diciembre, 2011, pp. 134-171 Universidad Autónoma del Estado de México Toluca, México</a:t>
            </a:r>
          </a:p>
          <a:p>
            <a:pPr marL="0" indent="0">
              <a:buNone/>
            </a:pPr>
            <a:r>
              <a:rPr lang="es-ES" dirty="0"/>
              <a:t>Secretaría de Desarrollo Social, Consejo Nacional de Población, Instituto Nacional de Estadística,. (2004). </a:t>
            </a:r>
            <a:r>
              <a:rPr lang="es-ES" i="1" dirty="0"/>
              <a:t>Delimitación de las zonas metropolitanas.</a:t>
            </a:r>
            <a:r>
              <a:rPr lang="es-ES" dirty="0"/>
              <a:t> México: INEGI. 17-22</a:t>
            </a:r>
            <a:endParaRPr lang="es-MX" dirty="0"/>
          </a:p>
          <a:p>
            <a:r>
              <a:rPr lang="es-MX" dirty="0"/>
              <a:t> </a:t>
            </a:r>
          </a:p>
          <a:p>
            <a:endParaRPr lang="es-US" dirty="0"/>
          </a:p>
          <a:p>
            <a:endParaRPr lang="es-US" dirty="0"/>
          </a:p>
          <a:p>
            <a:endParaRPr lang="es-US" dirty="0"/>
          </a:p>
          <a:p>
            <a:endParaRPr lang="es-US" dirty="0"/>
          </a:p>
        </p:txBody>
      </p:sp>
      <p:sp>
        <p:nvSpPr>
          <p:cNvPr id="4" name="Marcador de número de diapositiva 3"/>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28170109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US" dirty="0" smtClean="0"/>
              <a:t>4.1MEXICO</a:t>
            </a:r>
            <a:r>
              <a:rPr lang="es-US" dirty="0"/>
              <a:t>: UN PAIS METROPOLITANO</a:t>
            </a:r>
          </a:p>
        </p:txBody>
      </p:sp>
      <p:sp>
        <p:nvSpPr>
          <p:cNvPr id="3" name="Subtítulo 2"/>
          <p:cNvSpPr>
            <a:spLocks noGrp="1"/>
          </p:cNvSpPr>
          <p:nvPr>
            <p:ph type="subTitle" idx="1"/>
          </p:nvPr>
        </p:nvSpPr>
        <p:spPr/>
        <p:txBody>
          <a:bodyPr/>
          <a:lstStyle/>
          <a:p>
            <a:r>
              <a:rPr lang="es-US" dirty="0"/>
              <a:t>Unidad IV.</a:t>
            </a:r>
            <a:r>
              <a:rPr lang="es-MX" dirty="0"/>
              <a:t> Estructuras regionales y metropolitanas en  México</a:t>
            </a:r>
            <a:r>
              <a:rPr lang="es-US" dirty="0"/>
              <a:t> </a:t>
            </a:r>
          </a:p>
          <a:p>
            <a:endParaRPr lang="es-US" dirty="0"/>
          </a:p>
          <a:p>
            <a:pPr algn="ctr"/>
            <a:r>
              <a:rPr lang="es-US" dirty="0"/>
              <a:t>Desarrollo  Regional</a:t>
            </a:r>
          </a:p>
        </p:txBody>
      </p:sp>
    </p:spTree>
    <p:extLst>
      <p:ext uri="{BB962C8B-B14F-4D97-AF65-F5344CB8AC3E}">
        <p14:creationId xmlns:p14="http://schemas.microsoft.com/office/powerpoint/2010/main" val="18577570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6000"/>
            <a:lum/>
          </a:blip>
          <a:srcRect/>
          <a:stretch>
            <a:fillRect t="-16000" b="-16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S" dirty="0"/>
              <a:t>Había una vez…</a:t>
            </a:r>
          </a:p>
        </p:txBody>
      </p:sp>
      <p:sp>
        <p:nvSpPr>
          <p:cNvPr id="3" name="Marcador de contenido 2"/>
          <p:cNvSpPr>
            <a:spLocks noGrp="1"/>
          </p:cNvSpPr>
          <p:nvPr>
            <p:ph idx="1"/>
          </p:nvPr>
        </p:nvSpPr>
        <p:spPr>
          <a:xfrm>
            <a:off x="1024128" y="1871003"/>
            <a:ext cx="9720071" cy="4438357"/>
          </a:xfrm>
        </p:spPr>
        <p:txBody>
          <a:bodyPr/>
          <a:lstStyle/>
          <a:p>
            <a:r>
              <a:rPr lang="es-US" sz="3200" dirty="0"/>
              <a:t>Fue en la primera mitad del siglo XX, debido a la necesidad de identificar una urbe de gran tamaño, donde el término ciudad era demasiado general para abarcar una realidad urbana, así es como surgió el término de zona metropolitana.</a:t>
            </a:r>
          </a:p>
          <a:p>
            <a:endParaRPr lang="es-US" dirty="0"/>
          </a:p>
          <a:p>
            <a:pPr lvl="6"/>
            <a:r>
              <a:rPr lang="es-US" dirty="0"/>
              <a:t>.</a:t>
            </a:r>
          </a:p>
          <a:p>
            <a:pPr marL="0" indent="0">
              <a:buNone/>
            </a:pPr>
            <a:endParaRPr lang="es-US" dirty="0"/>
          </a:p>
        </p:txBody>
      </p:sp>
      <p:sp>
        <p:nvSpPr>
          <p:cNvPr id="5" name="CuadroTexto 4"/>
          <p:cNvSpPr txBox="1"/>
          <p:nvPr/>
        </p:nvSpPr>
        <p:spPr>
          <a:xfrm>
            <a:off x="8902035" y="6309360"/>
            <a:ext cx="4152784" cy="369332"/>
          </a:xfrm>
          <a:prstGeom prst="rect">
            <a:avLst/>
          </a:prstGeom>
          <a:noFill/>
        </p:spPr>
        <p:txBody>
          <a:bodyPr wrap="square" rtlCol="0">
            <a:spAutoFit/>
          </a:bodyPr>
          <a:lstStyle/>
          <a:p>
            <a:r>
              <a:rPr lang="es-US" dirty="0"/>
              <a:t>              Ciudad, Edad Media</a:t>
            </a:r>
          </a:p>
        </p:txBody>
      </p:sp>
      <p:sp>
        <p:nvSpPr>
          <p:cNvPr id="4" name="Marcador de número de diapositiva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19343077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mt="56000"/>
          </a:blip>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69286" y="107545"/>
            <a:ext cx="9720072" cy="1499616"/>
          </a:xfrm>
        </p:spPr>
        <p:txBody>
          <a:bodyPr/>
          <a:lstStyle/>
          <a:p>
            <a:r>
              <a:rPr lang="es-US" dirty="0"/>
              <a:t>Una zona metropolitana es…</a:t>
            </a:r>
          </a:p>
        </p:txBody>
      </p:sp>
      <p:sp>
        <p:nvSpPr>
          <p:cNvPr id="3" name="Marcador de contenido 2"/>
          <p:cNvSpPr>
            <a:spLocks noGrp="1"/>
          </p:cNvSpPr>
          <p:nvPr>
            <p:ph sz="half" idx="1"/>
          </p:nvPr>
        </p:nvSpPr>
        <p:spPr>
          <a:xfrm>
            <a:off x="1024128" y="1920240"/>
            <a:ext cx="4754880" cy="4023360"/>
          </a:xfrm>
        </p:spPr>
        <p:txBody>
          <a:bodyPr>
            <a:normAutofit/>
          </a:bodyPr>
          <a:lstStyle/>
          <a:p>
            <a:pPr marL="0" indent="0">
              <a:buNone/>
            </a:pPr>
            <a:r>
              <a:rPr lang="es-US" dirty="0"/>
              <a:t> </a:t>
            </a:r>
          </a:p>
          <a:p>
            <a:pPr algn="just">
              <a:buFont typeface="Wingdings" panose="05000000000000000000" pitchFamily="2" charset="2"/>
              <a:buChar char="v"/>
            </a:pPr>
            <a:r>
              <a:rPr lang="es-US" dirty="0"/>
              <a:t>, </a:t>
            </a:r>
          </a:p>
          <a:p>
            <a:pPr algn="just">
              <a:buFont typeface="Wingdings" panose="05000000000000000000" pitchFamily="2" charset="2"/>
              <a:buChar char="v"/>
            </a:pPr>
            <a:r>
              <a:rPr lang="es-US" dirty="0"/>
              <a:t>, </a:t>
            </a:r>
          </a:p>
        </p:txBody>
      </p:sp>
      <p:pic>
        <p:nvPicPr>
          <p:cNvPr id="5" name="Marcador de contenido 4"/>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989638" y="1786598"/>
            <a:ext cx="4754562" cy="41154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4" name="3 Diagrama"/>
          <p:cNvGraphicFramePr/>
          <p:nvPr>
            <p:extLst>
              <p:ext uri="{D42A27DB-BD31-4B8C-83A1-F6EECF244321}">
                <p14:modId xmlns:p14="http://schemas.microsoft.com/office/powerpoint/2010/main" val="3288742900"/>
              </p:ext>
            </p:extLst>
          </p:nvPr>
        </p:nvGraphicFramePr>
        <p:xfrm>
          <a:off x="-1025099" y="1220969"/>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Marcador de número de diapositiva 5"/>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632878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915639" y="1309934"/>
            <a:ext cx="4754880" cy="4596470"/>
          </a:xfrm>
          <a:prstGeom prst="flowChartAlternateProcess">
            <a:avLst/>
          </a:prstGeom>
          <a:ln/>
        </p:spPr>
        <p:style>
          <a:lnRef idx="3">
            <a:schemeClr val="lt1"/>
          </a:lnRef>
          <a:fillRef idx="1">
            <a:schemeClr val="accent3"/>
          </a:fillRef>
          <a:effectRef idx="1">
            <a:schemeClr val="accent3"/>
          </a:effectRef>
          <a:fontRef idx="minor">
            <a:schemeClr val="lt1"/>
          </a:fontRef>
        </p:style>
        <p:txBody>
          <a:bodyPr>
            <a:normAutofit lnSpcReduction="10000"/>
          </a:bodyPr>
          <a:lstStyle/>
          <a:p>
            <a:pPr algn="just"/>
            <a:r>
              <a:rPr lang="es-US" dirty="0"/>
              <a:t>A su vez, el concepto de metrópolis “…fue inventado para designar una realidad urbana que no podía ser entendida como una ciudad autocontenida y con una estructura fija…” (Magnusson, 1996:123); dado que su población tiende a cambiar sus superficies por la migración rural-urbana que realizan ante la desconcentración y descentralización económica impulsadas por la redes de comunicación que conllevan a la dispersión y fragmentación de su estructura interna y externa.</a:t>
            </a:r>
          </a:p>
        </p:txBody>
      </p:sp>
      <p:pic>
        <p:nvPicPr>
          <p:cNvPr id="7" name="Marcador de contenido 6"/>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485584" y="1387427"/>
            <a:ext cx="4754562" cy="43943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Marcador de número de diapositiva 1"/>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24390803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mt="56000"/>
          </a:blip>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597564" y="0"/>
            <a:ext cx="9720072" cy="1499616"/>
          </a:xfrm>
        </p:spPr>
        <p:txBody>
          <a:bodyPr/>
          <a:lstStyle/>
          <a:p>
            <a:r>
              <a:rPr lang="es-US" dirty="0"/>
              <a:t>Cómo Se dio el fenómeno metropolitano…</a:t>
            </a:r>
          </a:p>
        </p:txBody>
      </p:sp>
      <p:sp>
        <p:nvSpPr>
          <p:cNvPr id="3" name="Marcador de contenido 2"/>
          <p:cNvSpPr>
            <a:spLocks noGrp="1"/>
          </p:cNvSpPr>
          <p:nvPr>
            <p:ph idx="1"/>
          </p:nvPr>
        </p:nvSpPr>
        <p:spPr>
          <a:xfrm>
            <a:off x="1148114" y="999951"/>
            <a:ext cx="10119154" cy="4224528"/>
          </a:xfrm>
        </p:spPr>
        <p:txBody>
          <a:bodyPr>
            <a:normAutofit/>
          </a:bodyPr>
          <a:lstStyle/>
          <a:p>
            <a:pPr algn="just"/>
            <a:r>
              <a:rPr lang="es-US" dirty="0"/>
              <a:t>La globalización y los avances científicos y tecnológicos han transformado y hecho más eficientes los procesos productivos, los transportes y las comunicaciones, alterando los patrones de movilidad y distribución territorial de la población. </a:t>
            </a:r>
          </a:p>
        </p:txBody>
      </p:sp>
      <p:sp>
        <p:nvSpPr>
          <p:cNvPr id="4" name="3 Rectángulo"/>
          <p:cNvSpPr/>
          <p:nvPr/>
        </p:nvSpPr>
        <p:spPr>
          <a:xfrm>
            <a:off x="9929265" y="6252654"/>
            <a:ext cx="2262735" cy="397032"/>
          </a:xfrm>
          <a:prstGeom prst="rect">
            <a:avLst/>
          </a:prstGeom>
        </p:spPr>
        <p:txBody>
          <a:bodyPr wrap="none">
            <a:spAutoFit/>
          </a:bodyPr>
          <a:lstStyle/>
          <a:p>
            <a:pPr marL="91440" lvl="0" indent="-91440" algn="just" defTabSz="914400">
              <a:lnSpc>
                <a:spcPct val="90000"/>
              </a:lnSpc>
              <a:spcBef>
                <a:spcPts val="1200"/>
              </a:spcBef>
              <a:spcAft>
                <a:spcPts val="200"/>
              </a:spcAft>
              <a:buClr>
                <a:srgbClr val="E3CC5A"/>
              </a:buClr>
              <a:buSzPct val="100000"/>
              <a:buFont typeface="Tw Cen MT" panose="020B0602020104020603" pitchFamily="34" charset="0"/>
              <a:buChar char=" "/>
            </a:pPr>
            <a:r>
              <a:rPr lang="es-US" sz="2200" dirty="0">
                <a:solidFill>
                  <a:prstClr val="black"/>
                </a:solidFill>
              </a:rPr>
              <a:t>(Sobrino, 2003b).</a:t>
            </a:r>
          </a:p>
        </p:txBody>
      </p:sp>
      <p:graphicFrame>
        <p:nvGraphicFramePr>
          <p:cNvPr id="5" name="4 Diagrama"/>
          <p:cNvGraphicFramePr/>
          <p:nvPr>
            <p:extLst>
              <p:ext uri="{D42A27DB-BD31-4B8C-83A1-F6EECF244321}">
                <p14:modId xmlns:p14="http://schemas.microsoft.com/office/powerpoint/2010/main" val="1743380581"/>
              </p:ext>
            </p:extLst>
          </p:nvPr>
        </p:nvGraphicFramePr>
        <p:xfrm>
          <a:off x="2929179" y="2432229"/>
          <a:ext cx="6347417" cy="34183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7 Elipse"/>
          <p:cNvSpPr/>
          <p:nvPr/>
        </p:nvSpPr>
        <p:spPr>
          <a:xfrm>
            <a:off x="1274257" y="2440745"/>
            <a:ext cx="1689314" cy="1712563"/>
          </a:xfrm>
          <a:prstGeom prst="ellipse">
            <a:avLst/>
          </a:prstGeom>
          <a:blipFill dpi="0" rotWithShape="1">
            <a:blip r:embed="rId9">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9" name="8 Diagrama"/>
          <p:cNvGraphicFramePr/>
          <p:nvPr>
            <p:extLst>
              <p:ext uri="{D42A27DB-BD31-4B8C-83A1-F6EECF244321}">
                <p14:modId xmlns:p14="http://schemas.microsoft.com/office/powerpoint/2010/main" val="3192632790"/>
              </p:ext>
            </p:extLst>
          </p:nvPr>
        </p:nvGraphicFramePr>
        <p:xfrm>
          <a:off x="950490" y="4153308"/>
          <a:ext cx="2336847" cy="216952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0" name="9 Elipse"/>
          <p:cNvSpPr/>
          <p:nvPr/>
        </p:nvSpPr>
        <p:spPr>
          <a:xfrm>
            <a:off x="9208226" y="2428657"/>
            <a:ext cx="1852406" cy="1724651"/>
          </a:xfrm>
          <a:prstGeom prst="ellipse">
            <a:avLst/>
          </a:prstGeom>
          <a:blipFill>
            <a:blip r:embed="rId1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9368364" y="4618497"/>
            <a:ext cx="1523991" cy="1255361"/>
          </a:xfrm>
          <a:prstGeom prst="rect">
            <a:avLst/>
          </a:prstGeom>
          <a:blipFill dpi="0" rotWithShape="1">
            <a:blip r:embed="rId16">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Marcador de número de diapositiva 5"/>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4729026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ítulo 12"/>
          <p:cNvSpPr>
            <a:spLocks noGrp="1"/>
          </p:cNvSpPr>
          <p:nvPr>
            <p:ph type="title" idx="4294967295"/>
          </p:nvPr>
        </p:nvSpPr>
        <p:spPr>
          <a:xfrm>
            <a:off x="4783810" y="275822"/>
            <a:ext cx="7408190" cy="1498600"/>
          </a:xfrm>
        </p:spPr>
        <p:txBody>
          <a:bodyPr/>
          <a:lstStyle/>
          <a:p>
            <a:r>
              <a:rPr lang="es-US" dirty="0"/>
              <a:t>El fenómeno metropolitano…</a:t>
            </a:r>
          </a:p>
        </p:txBody>
      </p:sp>
      <p:sp>
        <p:nvSpPr>
          <p:cNvPr id="3" name="Marcador de contenido 2"/>
          <p:cNvSpPr>
            <a:spLocks noGrp="1"/>
          </p:cNvSpPr>
          <p:nvPr>
            <p:ph idx="4294967295"/>
          </p:nvPr>
        </p:nvSpPr>
        <p:spPr>
          <a:xfrm>
            <a:off x="4973596" y="1844450"/>
            <a:ext cx="6496509" cy="4564062"/>
          </a:xfrm>
        </p:spPr>
        <p:txBody>
          <a:bodyPr>
            <a:normAutofit/>
          </a:bodyPr>
          <a:lstStyle/>
          <a:p>
            <a:pPr algn="just"/>
            <a:r>
              <a:rPr lang="es-US" dirty="0"/>
              <a:t>En México, la primera delimitación de zonas metropolitanas la realizó Luis Unikel con datos de 1960, identificó doce zonas metropolitanas alrededor de otras tantas ciudades mayores de 100 mil habitantes. Por otro lado, actualizó la delimitación de la zona metropolitana de la Ciudad de México en 1970(Unikel, 1968).</a:t>
            </a:r>
          </a:p>
          <a:p>
            <a:pPr algn="just"/>
            <a:r>
              <a:rPr lang="es-US" dirty="0"/>
              <a:t>Finalmente, con los resultados del Censo de Población y Vivienda 2010 se realizó la presente actualización, la cual arroja un total de 59 zonas metropolitanas, en las que residen 63.8 millones de habitantes, esto es, 56.8 por ciento del total nacional, en un total de 367 delegaciones y municipios metropolitanos. </a:t>
            </a:r>
          </a:p>
        </p:txBody>
      </p:sp>
      <p:sp>
        <p:nvSpPr>
          <p:cNvPr id="2" name="1 Rectángulo"/>
          <p:cNvSpPr/>
          <p:nvPr/>
        </p:nvSpPr>
        <p:spPr>
          <a:xfrm>
            <a:off x="0" y="0"/>
            <a:ext cx="4541003" cy="68580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4716379" cy="6858000"/>
          </a:xfrm>
          <a:prstGeom prst="rect">
            <a:avLst/>
          </a:prstGeom>
        </p:spPr>
      </p:pic>
      <p:sp>
        <p:nvSpPr>
          <p:cNvPr id="5" name="Marcador de número de diapositiva 4"/>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9414436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Tema de Office">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1166</TotalTime>
  <Words>2926</Words>
  <Application>Microsoft Office PowerPoint</Application>
  <PresentationFormat>Panorámica</PresentationFormat>
  <Paragraphs>298</Paragraphs>
  <Slides>30</Slides>
  <Notes>30</Notes>
  <HiddenSlides>0</HiddenSlides>
  <MMClips>0</MMClips>
  <ScaleCrop>false</ScaleCrop>
  <HeadingPairs>
    <vt:vector size="6" baseType="variant">
      <vt:variant>
        <vt:lpstr>Fuentes usadas</vt:lpstr>
      </vt:variant>
      <vt:variant>
        <vt:i4>10</vt:i4>
      </vt:variant>
      <vt:variant>
        <vt:lpstr>Tema</vt:lpstr>
      </vt:variant>
      <vt:variant>
        <vt:i4>2</vt:i4>
      </vt:variant>
      <vt:variant>
        <vt:lpstr>Títulos de diapositiva</vt:lpstr>
      </vt:variant>
      <vt:variant>
        <vt:i4>30</vt:i4>
      </vt:variant>
    </vt:vector>
  </HeadingPairs>
  <TitlesOfParts>
    <vt:vector size="42" baseType="lpstr">
      <vt:lpstr>Arial</vt:lpstr>
      <vt:lpstr>Baskerville Old Face</vt:lpstr>
      <vt:lpstr>Calibri</vt:lpstr>
      <vt:lpstr>Times New Roman</vt:lpstr>
      <vt:lpstr>Trebuchet MS</vt:lpstr>
      <vt:lpstr>Tw Cen MT</vt:lpstr>
      <vt:lpstr>Tw Cen MT Condensed</vt:lpstr>
      <vt:lpstr>Verdana</vt:lpstr>
      <vt:lpstr>Wingdings</vt:lpstr>
      <vt:lpstr>Wingdings 3</vt:lpstr>
      <vt:lpstr>Integral</vt:lpstr>
      <vt:lpstr>1_Tema de Office</vt:lpstr>
      <vt:lpstr>Presentación de PowerPoint</vt:lpstr>
      <vt:lpstr>Presentación de PowerPoint</vt:lpstr>
      <vt:lpstr>Presentación de PowerPoint</vt:lpstr>
      <vt:lpstr>4.1MEXICO: UN PAIS METROPOLITANO</vt:lpstr>
      <vt:lpstr>Había una vez…</vt:lpstr>
      <vt:lpstr>Una zona metropolitana es…</vt:lpstr>
      <vt:lpstr>Presentación de PowerPoint</vt:lpstr>
      <vt:lpstr>Cómo Se dio el fenómeno metropolitano…</vt:lpstr>
      <vt:lpstr>El fenómeno metropolitano…</vt:lpstr>
      <vt:lpstr>Características del desarrollo metropolitano…</vt:lpstr>
      <vt:lpstr>Presentación de PowerPoint</vt:lpstr>
      <vt:lpstr> Zonas metropolitanas  por región (inegi, 2014)</vt:lpstr>
      <vt:lpstr>Delimitación de las zonas metropolitanas…</vt:lpstr>
      <vt:lpstr>Población en las 59 zonas metropolitanas</vt:lpstr>
      <vt:lpstr>Presentación de PowerPoint</vt:lpstr>
      <vt:lpstr>Presentación de PowerPoint</vt:lpstr>
      <vt:lpstr>Presentación de PowerPoint</vt:lpstr>
      <vt:lpstr>EMPLEO</vt:lpstr>
      <vt:lpstr>Presentación de PowerPoint</vt:lpstr>
      <vt:lpstr>Presentación de PowerPoint</vt:lpstr>
      <vt:lpstr>Presentación de PowerPoint</vt:lpstr>
      <vt:lpstr>Presentación de PowerPoint</vt:lpstr>
      <vt:lpstr>Presentación de PowerPoint</vt:lpstr>
      <vt:lpstr>4.2 Zonas metropolitanas del estado de México</vt:lpstr>
      <vt:lpstr>Zona Metropolitana del Cuautitlán - Texcoco </vt:lpstr>
      <vt:lpstr>Zona Metropolitana del Valle de Toluca </vt:lpstr>
      <vt:lpstr>Zona Metropolitana Santiago Tianguistenco </vt:lpstr>
      <vt:lpstr>CONCLUSIONES…</vt:lpstr>
      <vt:lpstr>Presentación de PowerPoint</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LAURA</dc:creator>
  <cp:lastModifiedBy>TCP-OSCAR</cp:lastModifiedBy>
  <cp:revision>75</cp:revision>
  <dcterms:created xsi:type="dcterms:W3CDTF">2016-06-13T02:40:41Z</dcterms:created>
  <dcterms:modified xsi:type="dcterms:W3CDTF">2016-10-05T16:14:44Z</dcterms:modified>
</cp:coreProperties>
</file>