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wdp" ContentType="image/vnd.ms-photo"/>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3.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84" r:id="rId2"/>
    <p:sldMasterId id="2147483696" r:id="rId3"/>
  </p:sldMasterIdLst>
  <p:notesMasterIdLst>
    <p:notesMasterId r:id="rId35"/>
  </p:notesMasterIdLst>
  <p:sldIdLst>
    <p:sldId id="285" r:id="rId4"/>
    <p:sldId id="286" r:id="rId5"/>
    <p:sldId id="287" r:id="rId6"/>
    <p:sldId id="259" r:id="rId7"/>
    <p:sldId id="260" r:id="rId8"/>
    <p:sldId id="261" r:id="rId9"/>
    <p:sldId id="288" r:id="rId10"/>
    <p:sldId id="263" r:id="rId11"/>
    <p:sldId id="264" r:id="rId12"/>
    <p:sldId id="265" r:id="rId13"/>
    <p:sldId id="266" r:id="rId14"/>
    <p:sldId id="267" r:id="rId15"/>
    <p:sldId id="269" r:id="rId16"/>
    <p:sldId id="274" r:id="rId17"/>
    <p:sldId id="289" r:id="rId18"/>
    <p:sldId id="290" r:id="rId19"/>
    <p:sldId id="276" r:id="rId20"/>
    <p:sldId id="277" r:id="rId21"/>
    <p:sldId id="297" r:id="rId22"/>
    <p:sldId id="291" r:id="rId23"/>
    <p:sldId id="292" r:id="rId24"/>
    <p:sldId id="293" r:id="rId25"/>
    <p:sldId id="278" r:id="rId26"/>
    <p:sldId id="279" r:id="rId27"/>
    <p:sldId id="280" r:id="rId28"/>
    <p:sldId id="281" r:id="rId29"/>
    <p:sldId id="283" r:id="rId30"/>
    <p:sldId id="282" r:id="rId31"/>
    <p:sldId id="298" r:id="rId32"/>
    <p:sldId id="295" r:id="rId33"/>
    <p:sldId id="296" r:id="rId3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586" autoAdjust="0"/>
  </p:normalViewPr>
  <p:slideViewPr>
    <p:cSldViewPr>
      <p:cViewPr>
        <p:scale>
          <a:sx n="60" d="100"/>
          <a:sy n="60" d="100"/>
        </p:scale>
        <p:origin x="979" y="-398"/>
      </p:cViewPr>
      <p:guideLst>
        <p:guide orient="horz" pos="2160"/>
        <p:guide pos="2880"/>
      </p:guideLst>
    </p:cSldViewPr>
  </p:slideViewPr>
  <p:notesTextViewPr>
    <p:cViewPr>
      <p:scale>
        <a:sx n="1" d="1"/>
        <a:sy n="1" d="1"/>
      </p:scale>
      <p:origin x="0" y="0"/>
    </p:cViewPr>
  </p:notesTextViewPr>
  <p:sorterViewPr>
    <p:cViewPr>
      <p:scale>
        <a:sx n="122" d="100"/>
        <a:sy n="122"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2" Type="http://schemas.openxmlformats.org/officeDocument/2006/relationships/package" Target="../embeddings/Hoja_de_c_lculo_de_Microsoft_Excel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Hoja1!$B$1</c:f>
              <c:strCache>
                <c:ptCount val="1"/>
                <c:pt idx="0">
                  <c:v>1990</c:v>
                </c:pt>
              </c:strCache>
            </c:strRef>
          </c:tx>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Hoja1!$A$2:$A$3</c:f>
              <c:strCache>
                <c:ptCount val="2"/>
                <c:pt idx="0">
                  <c:v>Empleados</c:v>
                </c:pt>
                <c:pt idx="1">
                  <c:v>Cuenta Propia</c:v>
                </c:pt>
              </c:strCache>
            </c:strRef>
          </c:cat>
          <c:val>
            <c:numRef>
              <c:f>Hoja1!$B$2:$B$3</c:f>
              <c:numCache>
                <c:formatCode>0%</c:formatCode>
                <c:ptCount val="2"/>
                <c:pt idx="0">
                  <c:v>0.68899999999999995</c:v>
                </c:pt>
                <c:pt idx="1">
                  <c:v>0.19</c:v>
                </c:pt>
              </c:numCache>
            </c:numRef>
          </c:val>
          <c:extLst xmlns:c16r2="http://schemas.microsoft.com/office/drawing/2015/06/chart">
            <c:ext xmlns:c16="http://schemas.microsoft.com/office/drawing/2014/chart" uri="{C3380CC4-5D6E-409C-BE32-E72D297353CC}">
              <c16:uniqueId val="{00000000-10C9-44B2-9B99-0FB421BD1486}"/>
            </c:ext>
          </c:extLst>
        </c:ser>
        <c:ser>
          <c:idx val="1"/>
          <c:order val="1"/>
          <c:tx>
            <c:strRef>
              <c:f>Hoja1!$C$1</c:f>
              <c:strCache>
                <c:ptCount val="1"/>
                <c:pt idx="0">
                  <c:v>2000</c:v>
                </c:pt>
              </c:strCache>
            </c:strRef>
          </c:tx>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Hoja1!$A$2:$A$3</c:f>
              <c:strCache>
                <c:ptCount val="2"/>
                <c:pt idx="0">
                  <c:v>Empleados</c:v>
                </c:pt>
                <c:pt idx="1">
                  <c:v>Cuenta Propia</c:v>
                </c:pt>
              </c:strCache>
            </c:strRef>
          </c:cat>
          <c:val>
            <c:numRef>
              <c:f>Hoja1!$C$2:$C$3</c:f>
              <c:numCache>
                <c:formatCode>0%</c:formatCode>
                <c:ptCount val="2"/>
                <c:pt idx="0">
                  <c:v>0.66200000000000003</c:v>
                </c:pt>
                <c:pt idx="1">
                  <c:v>0.22</c:v>
                </c:pt>
              </c:numCache>
            </c:numRef>
          </c:val>
          <c:extLst xmlns:c16r2="http://schemas.microsoft.com/office/drawing/2015/06/chart">
            <c:ext xmlns:c16="http://schemas.microsoft.com/office/drawing/2014/chart" uri="{C3380CC4-5D6E-409C-BE32-E72D297353CC}">
              <c16:uniqueId val="{00000001-10C9-44B2-9B99-0FB421BD1486}"/>
            </c:ext>
          </c:extLst>
        </c:ser>
        <c:ser>
          <c:idx val="2"/>
          <c:order val="2"/>
          <c:tx>
            <c:strRef>
              <c:f>Hoja1!$D$1</c:f>
              <c:strCache>
                <c:ptCount val="1"/>
                <c:pt idx="0">
                  <c:v>2016</c:v>
                </c:pt>
              </c:strCache>
            </c:strRef>
          </c:tx>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Hoja1!$A$2:$A$3</c:f>
              <c:strCache>
                <c:ptCount val="2"/>
                <c:pt idx="0">
                  <c:v>Empleados</c:v>
                </c:pt>
                <c:pt idx="1">
                  <c:v>Cuenta Propia</c:v>
                </c:pt>
              </c:strCache>
            </c:strRef>
          </c:cat>
          <c:val>
            <c:numRef>
              <c:f>Hoja1!$D$2:$D$3</c:f>
              <c:numCache>
                <c:formatCode>0%</c:formatCode>
                <c:ptCount val="2"/>
                <c:pt idx="0">
                  <c:v>0.72</c:v>
                </c:pt>
                <c:pt idx="1">
                  <c:v>0.21</c:v>
                </c:pt>
              </c:numCache>
            </c:numRef>
          </c:val>
          <c:extLst xmlns:c16r2="http://schemas.microsoft.com/office/drawing/2015/06/chart">
            <c:ext xmlns:c16="http://schemas.microsoft.com/office/drawing/2014/chart" uri="{C3380CC4-5D6E-409C-BE32-E72D297353CC}">
              <c16:uniqueId val="{00000002-10C9-44B2-9B99-0FB421BD1486}"/>
            </c:ext>
          </c:extLst>
        </c:ser>
        <c:dLbls>
          <c:showLegendKey val="0"/>
          <c:showVal val="1"/>
          <c:showCatName val="0"/>
          <c:showSerName val="0"/>
          <c:showPercent val="0"/>
          <c:showBubbleSize val="0"/>
        </c:dLbls>
        <c:gapWidth val="75"/>
        <c:axId val="172565152"/>
        <c:axId val="174114992"/>
      </c:barChart>
      <c:catAx>
        <c:axId val="172565152"/>
        <c:scaling>
          <c:orientation val="minMax"/>
        </c:scaling>
        <c:delete val="0"/>
        <c:axPos val="b"/>
        <c:numFmt formatCode="General" sourceLinked="0"/>
        <c:majorTickMark val="none"/>
        <c:minorTickMark val="none"/>
        <c:tickLblPos val="nextTo"/>
        <c:crossAx val="174114992"/>
        <c:crosses val="autoZero"/>
        <c:auto val="1"/>
        <c:lblAlgn val="ctr"/>
        <c:lblOffset val="100"/>
        <c:noMultiLvlLbl val="0"/>
      </c:catAx>
      <c:valAx>
        <c:axId val="174114992"/>
        <c:scaling>
          <c:orientation val="minMax"/>
        </c:scaling>
        <c:delete val="1"/>
        <c:axPos val="l"/>
        <c:numFmt formatCode="0%" sourceLinked="1"/>
        <c:majorTickMark val="none"/>
        <c:minorTickMark val="none"/>
        <c:tickLblPos val="nextTo"/>
        <c:crossAx val="172565152"/>
        <c:crosses val="autoZero"/>
        <c:crossBetween val="between"/>
      </c:valAx>
    </c:plotArea>
    <c:legend>
      <c:legendPos val="b"/>
      <c:overlay val="0"/>
    </c:legend>
    <c:plotVisOnly val="1"/>
    <c:dispBlanksAs val="gap"/>
    <c:showDLblsOverMax val="0"/>
  </c:chart>
  <c:txPr>
    <a:bodyPr/>
    <a:lstStyle/>
    <a:p>
      <a:pPr>
        <a:defRPr sz="1800"/>
      </a:pPr>
      <a:endParaRPr lang="es-MX"/>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Condición de la PEA. Estado de México (2016)</c:v>
                </c:pt>
              </c:strCache>
            </c:strRef>
          </c:tx>
          <c:dLbls>
            <c:spPr>
              <a:noFill/>
              <a:ln>
                <a:noFill/>
              </a:ln>
              <a:effectLst/>
            </c:sp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Hoja1!$A$2:$A$5</c:f>
              <c:strCache>
                <c:ptCount val="4"/>
                <c:pt idx="0">
                  <c:v>Asalariados</c:v>
                </c:pt>
                <c:pt idx="1">
                  <c:v>Cuenta Propia</c:v>
                </c:pt>
                <c:pt idx="2">
                  <c:v>Empleadores</c:v>
                </c:pt>
                <c:pt idx="3">
                  <c:v>Sin pago y otros</c:v>
                </c:pt>
              </c:strCache>
            </c:strRef>
          </c:cat>
          <c:val>
            <c:numRef>
              <c:f>Hoja1!$B$2:$B$5</c:f>
              <c:numCache>
                <c:formatCode>0%</c:formatCode>
                <c:ptCount val="4"/>
                <c:pt idx="0">
                  <c:v>0.72</c:v>
                </c:pt>
                <c:pt idx="1">
                  <c:v>0.21</c:v>
                </c:pt>
                <c:pt idx="2">
                  <c:v>0.03</c:v>
                </c:pt>
                <c:pt idx="3">
                  <c:v>0.03</c:v>
                </c:pt>
              </c:numCache>
            </c:numRef>
          </c:val>
          <c:extLst xmlns:c16r2="http://schemas.microsoft.com/office/drawing/2015/06/chart">
            <c:ext xmlns:c16="http://schemas.microsoft.com/office/drawing/2014/chart" uri="{C3380CC4-5D6E-409C-BE32-E72D297353CC}">
              <c16:uniqueId val="{00000000-DA81-4E30-A86A-2E78C201A949}"/>
            </c:ext>
          </c:extLst>
        </c:ser>
        <c:dLbls>
          <c:showLegendKey val="0"/>
          <c:showVal val="0"/>
          <c:showCatName val="0"/>
          <c:showSerName val="0"/>
          <c:showPercent val="1"/>
          <c:showBubbleSize val="0"/>
          <c:showLeaderLines val="1"/>
        </c:dLbls>
        <c:firstSliceAng val="0"/>
      </c:pieChart>
    </c:plotArea>
    <c:legend>
      <c:legendPos val="t"/>
      <c:overlay val="0"/>
      <c:txPr>
        <a:bodyPr/>
        <a:lstStyle/>
        <a:p>
          <a:pPr>
            <a:defRPr sz="1600"/>
          </a:pPr>
          <a:endParaRPr lang="es-MX"/>
        </a:p>
      </c:txPr>
    </c:legend>
    <c:plotVisOnly val="1"/>
    <c:dispBlanksAs val="gap"/>
    <c:showDLblsOverMax val="0"/>
  </c:chart>
  <c:txPr>
    <a:bodyPr/>
    <a:lstStyle/>
    <a:p>
      <a:pPr>
        <a:defRPr sz="1800"/>
      </a:pPr>
      <a:endParaRPr lang="es-MX"/>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clustered"/>
        <c:varyColors val="0"/>
        <c:ser>
          <c:idx val="0"/>
          <c:order val="0"/>
          <c:tx>
            <c:strRef>
              <c:f>Hoja1!$B$1</c:f>
              <c:strCache>
                <c:ptCount val="1"/>
                <c:pt idx="0">
                  <c:v>Población</c:v>
                </c:pt>
              </c:strCache>
            </c:strRef>
          </c:tx>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Hoja1!$A$2:$A$10</c:f>
              <c:strCache>
                <c:ptCount val="8"/>
                <c:pt idx="0">
                  <c:v>Otros Servicios</c:v>
                </c:pt>
                <c:pt idx="1">
                  <c:v>Comercio</c:v>
                </c:pt>
                <c:pt idx="2">
                  <c:v>Industria Manufacturera</c:v>
                </c:pt>
                <c:pt idx="3">
                  <c:v>Construcción</c:v>
                </c:pt>
                <c:pt idx="4">
                  <c:v>Comunicaciones y transporte</c:v>
                </c:pt>
                <c:pt idx="5">
                  <c:v>Gobierno y organismos internacionales</c:v>
                </c:pt>
                <c:pt idx="6">
                  <c:v>Actividades agropecuarias</c:v>
                </c:pt>
                <c:pt idx="7">
                  <c:v>Industria Extractiva y Electricidad</c:v>
                </c:pt>
              </c:strCache>
            </c:strRef>
          </c:cat>
          <c:val>
            <c:numRef>
              <c:f>Hoja1!$B$2:$B$9</c:f>
              <c:numCache>
                <c:formatCode>#,##0</c:formatCode>
                <c:ptCount val="8"/>
                <c:pt idx="0">
                  <c:v>2471375</c:v>
                </c:pt>
                <c:pt idx="1">
                  <c:v>1478231</c:v>
                </c:pt>
                <c:pt idx="2">
                  <c:v>1121030</c:v>
                </c:pt>
                <c:pt idx="3">
                  <c:v>641911</c:v>
                </c:pt>
                <c:pt idx="4">
                  <c:v>491121</c:v>
                </c:pt>
                <c:pt idx="5">
                  <c:v>348001</c:v>
                </c:pt>
                <c:pt idx="6">
                  <c:v>325155</c:v>
                </c:pt>
                <c:pt idx="7">
                  <c:v>41132</c:v>
                </c:pt>
              </c:numCache>
            </c:numRef>
          </c:val>
          <c:extLst xmlns:c16r2="http://schemas.microsoft.com/office/drawing/2015/06/chart">
            <c:ext xmlns:c16="http://schemas.microsoft.com/office/drawing/2014/chart" uri="{C3380CC4-5D6E-409C-BE32-E72D297353CC}">
              <c16:uniqueId val="{00000000-6EE5-43D1-A2CA-936196B7B7E2}"/>
            </c:ext>
          </c:extLst>
        </c:ser>
        <c:dLbls>
          <c:showLegendKey val="0"/>
          <c:showVal val="1"/>
          <c:showCatName val="0"/>
          <c:showSerName val="0"/>
          <c:showPercent val="0"/>
          <c:showBubbleSize val="0"/>
        </c:dLbls>
        <c:gapWidth val="75"/>
        <c:axId val="220699840"/>
        <c:axId val="220695920"/>
      </c:barChart>
      <c:catAx>
        <c:axId val="220699840"/>
        <c:scaling>
          <c:orientation val="minMax"/>
        </c:scaling>
        <c:delete val="0"/>
        <c:axPos val="l"/>
        <c:numFmt formatCode="General" sourceLinked="0"/>
        <c:majorTickMark val="none"/>
        <c:minorTickMark val="none"/>
        <c:tickLblPos val="nextTo"/>
        <c:crossAx val="220695920"/>
        <c:crosses val="autoZero"/>
        <c:auto val="1"/>
        <c:lblAlgn val="ctr"/>
        <c:lblOffset val="100"/>
        <c:noMultiLvlLbl val="0"/>
      </c:catAx>
      <c:valAx>
        <c:axId val="220695920"/>
        <c:scaling>
          <c:orientation val="minMax"/>
        </c:scaling>
        <c:delete val="1"/>
        <c:axPos val="b"/>
        <c:numFmt formatCode="#,##0" sourceLinked="1"/>
        <c:majorTickMark val="none"/>
        <c:minorTickMark val="none"/>
        <c:tickLblPos val="nextTo"/>
        <c:crossAx val="220699840"/>
        <c:crosses val="autoZero"/>
        <c:crossBetween val="between"/>
      </c:valAx>
    </c:plotArea>
    <c:legend>
      <c:legendPos val="b"/>
      <c:overlay val="0"/>
    </c:legend>
    <c:plotVisOnly val="1"/>
    <c:dispBlanksAs val="gap"/>
    <c:showDLblsOverMax val="0"/>
  </c:chart>
  <c:txPr>
    <a:bodyPr/>
    <a:lstStyle/>
    <a:p>
      <a:pPr>
        <a:defRPr sz="1800"/>
      </a:pPr>
      <a:endParaRPr lang="es-MX"/>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585283-6248-4079-8D74-40C339756411}" type="doc">
      <dgm:prSet loTypeId="urn:microsoft.com/office/officeart/2005/8/layout/radial3" loCatId="cycle" qsTypeId="urn:microsoft.com/office/officeart/2005/8/quickstyle/simple1" qsCatId="simple" csTypeId="urn:microsoft.com/office/officeart/2005/8/colors/colorful2" csCatId="colorful" phldr="1"/>
      <dgm:spPr/>
      <dgm:t>
        <a:bodyPr/>
        <a:lstStyle/>
        <a:p>
          <a:endParaRPr lang="es-MX"/>
        </a:p>
      </dgm:t>
    </dgm:pt>
    <dgm:pt modelId="{1B85EBFB-FE39-486C-9D32-9F6DC8A62BC5}">
      <dgm:prSet phldrT="[Texto]"/>
      <dgm:spPr>
        <a:xfrm>
          <a:off x="2243012" y="1506090"/>
          <a:ext cx="3159815" cy="3159815"/>
        </a:xfrm>
        <a:prstGeom prst="ellipse">
          <a:avLst/>
        </a:prstGeom>
        <a:solidFill>
          <a:srgbClr val="DA1F28">
            <a:alpha val="50000"/>
            <a:hueOff val="0"/>
            <a:satOff val="0"/>
            <a:lumOff val="0"/>
            <a:alphaOff val="0"/>
          </a:srgbClr>
        </a:solidFill>
        <a:ln w="10795" cap="flat" cmpd="sng" algn="ctr">
          <a:solidFill>
            <a:sysClr val="window" lastClr="FFFFFF">
              <a:hueOff val="0"/>
              <a:satOff val="0"/>
              <a:lumOff val="0"/>
              <a:alphaOff val="0"/>
            </a:sysClr>
          </a:solidFill>
          <a:prstDash val="solid"/>
        </a:ln>
        <a:effectLst/>
      </dgm:spPr>
      <dgm:t>
        <a:bodyPr/>
        <a:lstStyle/>
        <a:p>
          <a:r>
            <a:rPr lang="es-MX" dirty="0">
              <a:solidFill>
                <a:sysClr val="windowText" lastClr="000000"/>
              </a:solidFill>
              <a:latin typeface="Corbel" panose="020B0503020204020204"/>
              <a:ea typeface="+mn-ea"/>
              <a:cs typeface="+mn-cs"/>
            </a:rPr>
            <a:t>Características</a:t>
          </a:r>
        </a:p>
      </dgm:t>
    </dgm:pt>
    <dgm:pt modelId="{024742AC-B29F-426D-B4D6-B895FB7F053B}" type="parTrans" cxnId="{29030C91-9A64-4B31-9057-FCFE3E86BBF7}">
      <dgm:prSet/>
      <dgm:spPr/>
      <dgm:t>
        <a:bodyPr/>
        <a:lstStyle/>
        <a:p>
          <a:endParaRPr lang="es-MX"/>
        </a:p>
      </dgm:t>
    </dgm:pt>
    <dgm:pt modelId="{05D9558D-B48B-4BA5-89BA-FC2D0E2828CD}" type="sibTrans" cxnId="{29030C91-9A64-4B31-9057-FCFE3E86BBF7}">
      <dgm:prSet/>
      <dgm:spPr/>
      <dgm:t>
        <a:bodyPr/>
        <a:lstStyle/>
        <a:p>
          <a:endParaRPr lang="es-MX"/>
        </a:p>
      </dgm:t>
    </dgm:pt>
    <dgm:pt modelId="{5BDCF3EF-87CB-4B70-B2FA-8528FAEC3DAC}">
      <dgm:prSet phldrT="[Texto]"/>
      <dgm:spPr>
        <a:xfrm>
          <a:off x="3032966" y="240289"/>
          <a:ext cx="1579907" cy="1579907"/>
        </a:xfrm>
        <a:prstGeom prst="ellipse">
          <a:avLst/>
        </a:prstGeom>
        <a:solidFill>
          <a:srgbClr val="DA1F28">
            <a:alpha val="50000"/>
            <a:hueOff val="-6721063"/>
            <a:satOff val="2923"/>
            <a:lumOff val="850"/>
            <a:alphaOff val="0"/>
          </a:srgbClr>
        </a:solidFill>
        <a:ln w="10795" cap="flat" cmpd="sng" algn="ctr">
          <a:solidFill>
            <a:sysClr val="window" lastClr="FFFFFF">
              <a:hueOff val="0"/>
              <a:satOff val="0"/>
              <a:lumOff val="0"/>
              <a:alphaOff val="0"/>
            </a:sysClr>
          </a:solidFill>
          <a:prstDash val="solid"/>
        </a:ln>
        <a:effectLst/>
      </dgm:spPr>
      <dgm:t>
        <a:bodyPr/>
        <a:lstStyle/>
        <a:p>
          <a:r>
            <a:rPr lang="es-MX" dirty="0">
              <a:solidFill>
                <a:sysClr val="windowText" lastClr="000000"/>
              </a:solidFill>
              <a:latin typeface="Corbel" panose="020B0503020204020204"/>
              <a:ea typeface="+mn-ea"/>
              <a:cs typeface="+mn-cs"/>
            </a:rPr>
            <a:t>Centro-Sur</a:t>
          </a:r>
        </a:p>
      </dgm:t>
    </dgm:pt>
    <dgm:pt modelId="{7852AEE0-84AF-42B4-B9BE-3A47F7C0C4FE}" type="parTrans" cxnId="{22BE97B8-439F-495F-9CC6-57CE8BC7B373}">
      <dgm:prSet/>
      <dgm:spPr/>
      <dgm:t>
        <a:bodyPr/>
        <a:lstStyle/>
        <a:p>
          <a:endParaRPr lang="es-MX"/>
        </a:p>
      </dgm:t>
    </dgm:pt>
    <dgm:pt modelId="{48042F16-90B2-4B2D-9D1B-5784D47DA6BF}" type="sibTrans" cxnId="{22BE97B8-439F-495F-9CC6-57CE8BC7B373}">
      <dgm:prSet/>
      <dgm:spPr/>
      <dgm:t>
        <a:bodyPr/>
        <a:lstStyle/>
        <a:p>
          <a:endParaRPr lang="es-MX"/>
        </a:p>
      </dgm:t>
    </dgm:pt>
    <dgm:pt modelId="{A572C820-A46C-4C47-BE6F-2C238BB24A65}">
      <dgm:prSet phldrT="[Texto]" custT="1"/>
      <dgm:spPr>
        <a:xfrm>
          <a:off x="4706959" y="3323922"/>
          <a:ext cx="1792595" cy="1579907"/>
        </a:xfrm>
        <a:prstGeom prst="ellipse">
          <a:avLst/>
        </a:prstGeom>
        <a:solidFill>
          <a:srgbClr val="DA1F28">
            <a:alpha val="50000"/>
            <a:hueOff val="-13442126"/>
            <a:satOff val="5846"/>
            <a:lumOff val="1700"/>
            <a:alphaOff val="0"/>
          </a:srgbClr>
        </a:solidFill>
        <a:ln w="10795" cap="flat" cmpd="sng" algn="ctr">
          <a:solidFill>
            <a:sysClr val="window" lastClr="FFFFFF">
              <a:hueOff val="0"/>
              <a:satOff val="0"/>
              <a:lumOff val="0"/>
              <a:alphaOff val="0"/>
            </a:sysClr>
          </a:solidFill>
          <a:prstDash val="solid"/>
        </a:ln>
        <a:effectLst/>
      </dgm:spPr>
      <dgm:t>
        <a:bodyPr/>
        <a:lstStyle/>
        <a:p>
          <a:r>
            <a:rPr lang="es-MX" sz="2000" dirty="0">
              <a:solidFill>
                <a:sysClr val="windowText" lastClr="000000"/>
              </a:solidFill>
              <a:latin typeface="Corbel" panose="020B0503020204020204"/>
              <a:ea typeface="+mn-ea"/>
              <a:cs typeface="+mn-cs"/>
            </a:rPr>
            <a:t>21,000 km cuadrados</a:t>
          </a:r>
        </a:p>
      </dgm:t>
    </dgm:pt>
    <dgm:pt modelId="{E0139461-AB7D-4162-8257-B43CC56220FF}" type="parTrans" cxnId="{44393A4B-D2F7-4B6A-9E02-4667DE8608A0}">
      <dgm:prSet/>
      <dgm:spPr/>
      <dgm:t>
        <a:bodyPr/>
        <a:lstStyle/>
        <a:p>
          <a:endParaRPr lang="es-MX"/>
        </a:p>
      </dgm:t>
    </dgm:pt>
    <dgm:pt modelId="{93B1B31B-884D-4C70-BF22-0267B78D79B4}" type="sibTrans" cxnId="{44393A4B-D2F7-4B6A-9E02-4667DE8608A0}">
      <dgm:prSet/>
      <dgm:spPr/>
      <dgm:t>
        <a:bodyPr/>
        <a:lstStyle/>
        <a:p>
          <a:endParaRPr lang="es-MX"/>
        </a:p>
      </dgm:t>
    </dgm:pt>
    <dgm:pt modelId="{3D5AD6B7-88E7-491D-8B05-F8D569BFF6F6}">
      <dgm:prSet phldrT="[Texto]"/>
      <dgm:spPr>
        <a:xfrm>
          <a:off x="1252629" y="3323922"/>
          <a:ext cx="1579907" cy="1579907"/>
        </a:xfrm>
        <a:prstGeom prst="ellipse">
          <a:avLst/>
        </a:prstGeom>
        <a:solidFill>
          <a:srgbClr val="DA1F28">
            <a:alpha val="50000"/>
            <a:hueOff val="-20163188"/>
            <a:satOff val="8769"/>
            <a:lumOff val="2550"/>
            <a:alphaOff val="0"/>
          </a:srgbClr>
        </a:solidFill>
        <a:ln w="10795" cap="flat" cmpd="sng" algn="ctr">
          <a:solidFill>
            <a:sysClr val="window" lastClr="FFFFFF">
              <a:hueOff val="0"/>
              <a:satOff val="0"/>
              <a:lumOff val="0"/>
              <a:alphaOff val="0"/>
            </a:sysClr>
          </a:solidFill>
          <a:prstDash val="solid"/>
        </a:ln>
        <a:effectLst/>
      </dgm:spPr>
      <dgm:t>
        <a:bodyPr/>
        <a:lstStyle/>
        <a:p>
          <a:r>
            <a:rPr lang="es-MX" dirty="0">
              <a:solidFill>
                <a:sysClr val="windowText" lastClr="000000"/>
              </a:solidFill>
              <a:latin typeface="Corbel" panose="020B0503020204020204"/>
              <a:ea typeface="+mn-ea"/>
              <a:cs typeface="+mn-cs"/>
            </a:rPr>
            <a:t>Representa 1.1% del territorio nacional</a:t>
          </a:r>
        </a:p>
      </dgm:t>
    </dgm:pt>
    <dgm:pt modelId="{E9968C61-BF6A-419F-87E5-9BFFBA0D2359}" type="parTrans" cxnId="{0DA270BA-BAA3-4049-873D-4345C729DA31}">
      <dgm:prSet/>
      <dgm:spPr/>
      <dgm:t>
        <a:bodyPr/>
        <a:lstStyle/>
        <a:p>
          <a:endParaRPr lang="es-MX"/>
        </a:p>
      </dgm:t>
    </dgm:pt>
    <dgm:pt modelId="{8707656C-8EA0-4F30-B495-A791A09CB376}" type="sibTrans" cxnId="{0DA270BA-BAA3-4049-873D-4345C729DA31}">
      <dgm:prSet/>
      <dgm:spPr/>
      <dgm:t>
        <a:bodyPr/>
        <a:lstStyle/>
        <a:p>
          <a:endParaRPr lang="es-MX"/>
        </a:p>
      </dgm:t>
    </dgm:pt>
    <dgm:pt modelId="{A971C2FB-2741-4720-8CA1-FA4493E241DC}" type="pres">
      <dgm:prSet presAssocID="{5F585283-6248-4079-8D74-40C339756411}" presName="composite" presStyleCnt="0">
        <dgm:presLayoutVars>
          <dgm:chMax val="1"/>
          <dgm:dir/>
          <dgm:resizeHandles val="exact"/>
        </dgm:presLayoutVars>
      </dgm:prSet>
      <dgm:spPr/>
      <dgm:t>
        <a:bodyPr/>
        <a:lstStyle/>
        <a:p>
          <a:endParaRPr lang="es-MX"/>
        </a:p>
      </dgm:t>
    </dgm:pt>
    <dgm:pt modelId="{18CDC39A-B268-462F-AEFF-B7C9D1457951}" type="pres">
      <dgm:prSet presAssocID="{5F585283-6248-4079-8D74-40C339756411}" presName="radial" presStyleCnt="0">
        <dgm:presLayoutVars>
          <dgm:animLvl val="ctr"/>
        </dgm:presLayoutVars>
      </dgm:prSet>
      <dgm:spPr/>
    </dgm:pt>
    <dgm:pt modelId="{38FA990E-B27E-4D9F-80A2-BF5C1B3EDC07}" type="pres">
      <dgm:prSet presAssocID="{1B85EBFB-FE39-486C-9D32-9F6DC8A62BC5}" presName="centerShape" presStyleLbl="vennNode1" presStyleIdx="0" presStyleCnt="4"/>
      <dgm:spPr/>
      <dgm:t>
        <a:bodyPr/>
        <a:lstStyle/>
        <a:p>
          <a:endParaRPr lang="es-MX"/>
        </a:p>
      </dgm:t>
    </dgm:pt>
    <dgm:pt modelId="{DFC94203-9AAD-4EF0-B2C0-045E7F72398A}" type="pres">
      <dgm:prSet presAssocID="{5BDCF3EF-87CB-4B70-B2FA-8528FAEC3DAC}" presName="node" presStyleLbl="vennNode1" presStyleIdx="1" presStyleCnt="4">
        <dgm:presLayoutVars>
          <dgm:bulletEnabled val="1"/>
        </dgm:presLayoutVars>
      </dgm:prSet>
      <dgm:spPr/>
      <dgm:t>
        <a:bodyPr/>
        <a:lstStyle/>
        <a:p>
          <a:endParaRPr lang="es-MX"/>
        </a:p>
      </dgm:t>
    </dgm:pt>
    <dgm:pt modelId="{DCE154A4-2A7A-4F89-A7A7-3F4088B79025}" type="pres">
      <dgm:prSet presAssocID="{A572C820-A46C-4C47-BE6F-2C238BB24A65}" presName="node" presStyleLbl="vennNode1" presStyleIdx="2" presStyleCnt="4" custScaleX="113462">
        <dgm:presLayoutVars>
          <dgm:bulletEnabled val="1"/>
        </dgm:presLayoutVars>
      </dgm:prSet>
      <dgm:spPr/>
      <dgm:t>
        <a:bodyPr/>
        <a:lstStyle/>
        <a:p>
          <a:endParaRPr lang="es-MX"/>
        </a:p>
      </dgm:t>
    </dgm:pt>
    <dgm:pt modelId="{9689EDDD-EFEA-4C29-A1CA-0F902F23205B}" type="pres">
      <dgm:prSet presAssocID="{3D5AD6B7-88E7-491D-8B05-F8D569BFF6F6}" presName="node" presStyleLbl="vennNode1" presStyleIdx="3" presStyleCnt="4">
        <dgm:presLayoutVars>
          <dgm:bulletEnabled val="1"/>
        </dgm:presLayoutVars>
      </dgm:prSet>
      <dgm:spPr/>
      <dgm:t>
        <a:bodyPr/>
        <a:lstStyle/>
        <a:p>
          <a:endParaRPr lang="es-MX"/>
        </a:p>
      </dgm:t>
    </dgm:pt>
  </dgm:ptLst>
  <dgm:cxnLst>
    <dgm:cxn modelId="{DA89F9A9-2BC1-4BFF-B63D-2BB9110C7DB3}" type="presOf" srcId="{5BDCF3EF-87CB-4B70-B2FA-8528FAEC3DAC}" destId="{DFC94203-9AAD-4EF0-B2C0-045E7F72398A}" srcOrd="0" destOrd="0" presId="urn:microsoft.com/office/officeart/2005/8/layout/radial3"/>
    <dgm:cxn modelId="{9E8F824C-52C7-410A-A5B7-36FBF645CF8A}" type="presOf" srcId="{A572C820-A46C-4C47-BE6F-2C238BB24A65}" destId="{DCE154A4-2A7A-4F89-A7A7-3F4088B79025}" srcOrd="0" destOrd="0" presId="urn:microsoft.com/office/officeart/2005/8/layout/radial3"/>
    <dgm:cxn modelId="{1110A31F-8235-4B82-B525-9CF1BA94A4A9}" type="presOf" srcId="{5F585283-6248-4079-8D74-40C339756411}" destId="{A971C2FB-2741-4720-8CA1-FA4493E241DC}" srcOrd="0" destOrd="0" presId="urn:microsoft.com/office/officeart/2005/8/layout/radial3"/>
    <dgm:cxn modelId="{8CABEB77-3E69-48FD-93B5-0603A402DF63}" type="presOf" srcId="{1B85EBFB-FE39-486C-9D32-9F6DC8A62BC5}" destId="{38FA990E-B27E-4D9F-80A2-BF5C1B3EDC07}" srcOrd="0" destOrd="0" presId="urn:microsoft.com/office/officeart/2005/8/layout/radial3"/>
    <dgm:cxn modelId="{22BE97B8-439F-495F-9CC6-57CE8BC7B373}" srcId="{1B85EBFB-FE39-486C-9D32-9F6DC8A62BC5}" destId="{5BDCF3EF-87CB-4B70-B2FA-8528FAEC3DAC}" srcOrd="0" destOrd="0" parTransId="{7852AEE0-84AF-42B4-B9BE-3A47F7C0C4FE}" sibTransId="{48042F16-90B2-4B2D-9D1B-5784D47DA6BF}"/>
    <dgm:cxn modelId="{44393A4B-D2F7-4B6A-9E02-4667DE8608A0}" srcId="{1B85EBFB-FE39-486C-9D32-9F6DC8A62BC5}" destId="{A572C820-A46C-4C47-BE6F-2C238BB24A65}" srcOrd="1" destOrd="0" parTransId="{E0139461-AB7D-4162-8257-B43CC56220FF}" sibTransId="{93B1B31B-884D-4C70-BF22-0267B78D79B4}"/>
    <dgm:cxn modelId="{0DA270BA-BAA3-4049-873D-4345C729DA31}" srcId="{1B85EBFB-FE39-486C-9D32-9F6DC8A62BC5}" destId="{3D5AD6B7-88E7-491D-8B05-F8D569BFF6F6}" srcOrd="2" destOrd="0" parTransId="{E9968C61-BF6A-419F-87E5-9BFFBA0D2359}" sibTransId="{8707656C-8EA0-4F30-B495-A791A09CB376}"/>
    <dgm:cxn modelId="{3EC42407-F38D-4099-969E-1E087C0C2A91}" type="presOf" srcId="{3D5AD6B7-88E7-491D-8B05-F8D569BFF6F6}" destId="{9689EDDD-EFEA-4C29-A1CA-0F902F23205B}" srcOrd="0" destOrd="0" presId="urn:microsoft.com/office/officeart/2005/8/layout/radial3"/>
    <dgm:cxn modelId="{29030C91-9A64-4B31-9057-FCFE3E86BBF7}" srcId="{5F585283-6248-4079-8D74-40C339756411}" destId="{1B85EBFB-FE39-486C-9D32-9F6DC8A62BC5}" srcOrd="0" destOrd="0" parTransId="{024742AC-B29F-426D-B4D6-B895FB7F053B}" sibTransId="{05D9558D-B48B-4BA5-89BA-FC2D0E2828CD}"/>
    <dgm:cxn modelId="{8476CE18-AA58-4E7F-98D2-EE8B84E5CD46}" type="presParOf" srcId="{A971C2FB-2741-4720-8CA1-FA4493E241DC}" destId="{18CDC39A-B268-462F-AEFF-B7C9D1457951}" srcOrd="0" destOrd="0" presId="urn:microsoft.com/office/officeart/2005/8/layout/radial3"/>
    <dgm:cxn modelId="{107F1BF7-610E-4AC6-8DA0-2120106CB9C1}" type="presParOf" srcId="{18CDC39A-B268-462F-AEFF-B7C9D1457951}" destId="{38FA990E-B27E-4D9F-80A2-BF5C1B3EDC07}" srcOrd="0" destOrd="0" presId="urn:microsoft.com/office/officeart/2005/8/layout/radial3"/>
    <dgm:cxn modelId="{27E77ECB-7A5A-41F4-92BF-F36F3F577BFB}" type="presParOf" srcId="{18CDC39A-B268-462F-AEFF-B7C9D1457951}" destId="{DFC94203-9AAD-4EF0-B2C0-045E7F72398A}" srcOrd="1" destOrd="0" presId="urn:microsoft.com/office/officeart/2005/8/layout/radial3"/>
    <dgm:cxn modelId="{AE6312AA-944F-4C45-9568-2E342D2919B5}" type="presParOf" srcId="{18CDC39A-B268-462F-AEFF-B7C9D1457951}" destId="{DCE154A4-2A7A-4F89-A7A7-3F4088B79025}" srcOrd="2" destOrd="0" presId="urn:microsoft.com/office/officeart/2005/8/layout/radial3"/>
    <dgm:cxn modelId="{01B23A7E-8F6A-46B1-A9F5-953FB346FAA3}" type="presParOf" srcId="{18CDC39A-B268-462F-AEFF-B7C9D1457951}" destId="{9689EDDD-EFEA-4C29-A1CA-0F902F23205B}" srcOrd="3"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C32B05-62EA-407A-B21C-2310C7945705}" type="doc">
      <dgm:prSet loTypeId="urn:microsoft.com/office/officeart/2005/8/layout/lProcess3" loCatId="process" qsTypeId="urn:microsoft.com/office/officeart/2005/8/quickstyle/simple4" qsCatId="simple" csTypeId="urn:microsoft.com/office/officeart/2005/8/colors/colorful1" csCatId="colorful" phldr="1"/>
      <dgm:spPr/>
      <dgm:t>
        <a:bodyPr/>
        <a:lstStyle/>
        <a:p>
          <a:endParaRPr lang="en-US"/>
        </a:p>
      </dgm:t>
    </dgm:pt>
    <dgm:pt modelId="{42D71409-67F9-455C-8C6D-716D284AAA6B}">
      <dgm:prSet phldrT="[Text]"/>
      <dgm:spPr>
        <a:xfrm>
          <a:off x="1750485" y="1395"/>
          <a:ext cx="1916906" cy="766762"/>
        </a:xfrm>
        <a:prstGeom prst="chevron">
          <a:avLst/>
        </a:prstGeom>
        <a:gradFill rotWithShape="0">
          <a:gsLst>
            <a:gs pos="0">
              <a:srgbClr val="16A085">
                <a:hueOff val="0"/>
                <a:satOff val="0"/>
                <a:lumOff val="0"/>
                <a:alphaOff val="0"/>
                <a:satMod val="103000"/>
                <a:lumMod val="102000"/>
                <a:tint val="94000"/>
              </a:srgbClr>
            </a:gs>
            <a:gs pos="50000">
              <a:srgbClr val="16A085">
                <a:hueOff val="0"/>
                <a:satOff val="0"/>
                <a:lumOff val="0"/>
                <a:alphaOff val="0"/>
                <a:satMod val="110000"/>
                <a:lumMod val="100000"/>
                <a:shade val="100000"/>
              </a:srgbClr>
            </a:gs>
            <a:gs pos="100000">
              <a:srgbClr val="16A085">
                <a:hueOff val="0"/>
                <a:satOff val="0"/>
                <a:lumOff val="0"/>
                <a:alphaOff val="0"/>
                <a:lumMod val="99000"/>
                <a:satMod val="120000"/>
                <a:shade val="78000"/>
              </a:srgbClr>
            </a:gs>
          </a:gsLst>
          <a:lin ang="5400000" scaled="0"/>
        </a:gradFill>
        <a:ln>
          <a:noFill/>
        </a:ln>
        <a:effectLst/>
      </dgm:spPr>
      <dgm:t>
        <a:bodyPr/>
        <a:lstStyle/>
        <a:p>
          <a:r>
            <a:rPr lang="en-US" dirty="0">
              <a:solidFill>
                <a:sysClr val="window" lastClr="FFFFFF"/>
              </a:solidFill>
              <a:latin typeface="Calibri" panose="020F0502020204030204"/>
              <a:ea typeface="+mn-ea"/>
              <a:cs typeface="+mn-cs"/>
            </a:rPr>
            <a:t>125</a:t>
          </a:r>
        </a:p>
        <a:p>
          <a:r>
            <a:rPr lang="en-US" dirty="0" err="1">
              <a:solidFill>
                <a:sysClr val="window" lastClr="FFFFFF"/>
              </a:solidFill>
              <a:latin typeface="Calibri" panose="020F0502020204030204"/>
              <a:ea typeface="+mn-ea"/>
              <a:cs typeface="+mn-cs"/>
            </a:rPr>
            <a:t>Municipios</a:t>
          </a:r>
          <a:endParaRPr lang="en-US" dirty="0">
            <a:solidFill>
              <a:sysClr val="window" lastClr="FFFFFF"/>
            </a:solidFill>
            <a:latin typeface="Calibri" panose="020F0502020204030204"/>
            <a:ea typeface="+mn-ea"/>
            <a:cs typeface="+mn-cs"/>
          </a:endParaRPr>
        </a:p>
      </dgm:t>
    </dgm:pt>
    <dgm:pt modelId="{51680ED1-AF6E-4B28-AE94-92B0EFB0DF7D}" type="parTrans" cxnId="{2AA9C11F-1F1D-428E-801A-47EAA766C99D}">
      <dgm:prSet/>
      <dgm:spPr/>
      <dgm:t>
        <a:bodyPr/>
        <a:lstStyle/>
        <a:p>
          <a:endParaRPr lang="en-US"/>
        </a:p>
      </dgm:t>
    </dgm:pt>
    <dgm:pt modelId="{478B7D3C-9FB4-4BC6-90AC-49960560DECD}" type="sibTrans" cxnId="{2AA9C11F-1F1D-428E-801A-47EAA766C99D}">
      <dgm:prSet/>
      <dgm:spPr/>
      <dgm:t>
        <a:bodyPr/>
        <a:lstStyle/>
        <a:p>
          <a:endParaRPr lang="en-US"/>
        </a:p>
      </dgm:t>
    </dgm:pt>
    <dgm:pt modelId="{F66099B6-DBBD-4AB0-82D2-877B80F846F7}">
      <dgm:prSet phldrT="[Text]"/>
      <dgm:spPr>
        <a:xfrm>
          <a:off x="1750485" y="875504"/>
          <a:ext cx="1916906" cy="766762"/>
        </a:xfrm>
        <a:prstGeom prst="chevron">
          <a:avLst/>
        </a:prstGeom>
        <a:gradFill rotWithShape="0">
          <a:gsLst>
            <a:gs pos="0">
              <a:srgbClr val="9BBB59">
                <a:hueOff val="0"/>
                <a:satOff val="0"/>
                <a:lumOff val="0"/>
                <a:alphaOff val="0"/>
                <a:satMod val="103000"/>
                <a:lumMod val="102000"/>
                <a:tint val="94000"/>
              </a:srgbClr>
            </a:gs>
            <a:gs pos="50000">
              <a:srgbClr val="9BBB59">
                <a:hueOff val="0"/>
                <a:satOff val="0"/>
                <a:lumOff val="0"/>
                <a:alphaOff val="0"/>
                <a:satMod val="110000"/>
                <a:lumMod val="100000"/>
                <a:shade val="100000"/>
              </a:srgbClr>
            </a:gs>
            <a:gs pos="100000">
              <a:srgbClr val="9BBB59">
                <a:hueOff val="0"/>
                <a:satOff val="0"/>
                <a:lumOff val="0"/>
                <a:alphaOff val="0"/>
                <a:lumMod val="99000"/>
                <a:satMod val="120000"/>
                <a:shade val="78000"/>
              </a:srgbClr>
            </a:gs>
          </a:gsLst>
          <a:lin ang="5400000" scaled="0"/>
        </a:gradFill>
        <a:ln>
          <a:noFill/>
        </a:ln>
        <a:effectLst/>
      </dgm:spPr>
      <dgm:t>
        <a:bodyPr/>
        <a:lstStyle/>
        <a:p>
          <a:r>
            <a:rPr lang="en-US" dirty="0">
              <a:solidFill>
                <a:sysClr val="window" lastClr="FFFFFF"/>
              </a:solidFill>
              <a:latin typeface="Calibri" panose="020F0502020204030204"/>
              <a:ea typeface="+mn-ea"/>
              <a:cs typeface="+mn-cs"/>
            </a:rPr>
            <a:t>4786 </a:t>
          </a:r>
          <a:r>
            <a:rPr lang="en-US" dirty="0" err="1">
              <a:solidFill>
                <a:sysClr val="window" lastClr="FFFFFF"/>
              </a:solidFill>
              <a:latin typeface="Calibri" panose="020F0502020204030204"/>
              <a:ea typeface="+mn-ea"/>
              <a:cs typeface="+mn-cs"/>
            </a:rPr>
            <a:t>Localidades</a:t>
          </a:r>
          <a:endParaRPr lang="en-US" dirty="0">
            <a:solidFill>
              <a:sysClr val="window" lastClr="FFFFFF"/>
            </a:solidFill>
            <a:latin typeface="Calibri" panose="020F0502020204030204"/>
            <a:ea typeface="+mn-ea"/>
            <a:cs typeface="+mn-cs"/>
          </a:endParaRPr>
        </a:p>
      </dgm:t>
    </dgm:pt>
    <dgm:pt modelId="{B09C8BFB-F41C-4AC4-AB94-F216E3081C2D}" type="parTrans" cxnId="{B4F3EA32-CE64-4A92-9BAE-BC57E5392B05}">
      <dgm:prSet/>
      <dgm:spPr/>
      <dgm:t>
        <a:bodyPr/>
        <a:lstStyle/>
        <a:p>
          <a:endParaRPr lang="en-US"/>
        </a:p>
      </dgm:t>
    </dgm:pt>
    <dgm:pt modelId="{BC531B32-9B0E-482E-BF91-65C61F17168D}" type="sibTrans" cxnId="{B4F3EA32-CE64-4A92-9BAE-BC57E5392B05}">
      <dgm:prSet/>
      <dgm:spPr/>
      <dgm:t>
        <a:bodyPr/>
        <a:lstStyle/>
        <a:p>
          <a:endParaRPr lang="en-US"/>
        </a:p>
      </dgm:t>
    </dgm:pt>
    <dgm:pt modelId="{EE62A4F6-4AC4-435B-990E-81A71CE8CAC7}">
      <dgm:prSet phldrT="[Text]"/>
      <dgm:spPr>
        <a:xfrm>
          <a:off x="1750485" y="1749613"/>
          <a:ext cx="1916906" cy="766762"/>
        </a:xfrm>
        <a:prstGeom prst="chevron">
          <a:avLst/>
        </a:prstGeom>
        <a:gradFill rotWithShape="0">
          <a:gsLst>
            <a:gs pos="0">
              <a:srgbClr val="F39C12">
                <a:hueOff val="0"/>
                <a:satOff val="0"/>
                <a:lumOff val="0"/>
                <a:alphaOff val="0"/>
                <a:satMod val="103000"/>
                <a:lumMod val="102000"/>
                <a:tint val="94000"/>
              </a:srgbClr>
            </a:gs>
            <a:gs pos="50000">
              <a:srgbClr val="F39C12">
                <a:hueOff val="0"/>
                <a:satOff val="0"/>
                <a:lumOff val="0"/>
                <a:alphaOff val="0"/>
                <a:satMod val="110000"/>
                <a:lumMod val="100000"/>
                <a:shade val="100000"/>
              </a:srgbClr>
            </a:gs>
            <a:gs pos="100000">
              <a:srgbClr val="F39C12">
                <a:hueOff val="0"/>
                <a:satOff val="0"/>
                <a:lumOff val="0"/>
                <a:alphaOff val="0"/>
                <a:lumMod val="99000"/>
                <a:satMod val="120000"/>
                <a:shade val="78000"/>
              </a:srgbClr>
            </a:gs>
          </a:gsLst>
          <a:lin ang="5400000" scaled="0"/>
        </a:gradFill>
        <a:ln>
          <a:noFill/>
        </a:ln>
        <a:effectLst/>
      </dgm:spPr>
      <dgm:t>
        <a:bodyPr/>
        <a:lstStyle/>
        <a:p>
          <a:r>
            <a:rPr lang="en-US" dirty="0">
              <a:solidFill>
                <a:sysClr val="window" lastClr="FFFFFF"/>
              </a:solidFill>
              <a:latin typeface="Calibri" panose="020F0502020204030204"/>
              <a:ea typeface="+mn-ea"/>
              <a:cs typeface="+mn-cs"/>
            </a:rPr>
            <a:t>36 </a:t>
          </a:r>
          <a:r>
            <a:rPr lang="en-US" dirty="0" err="1">
              <a:solidFill>
                <a:sysClr val="window" lastClr="FFFFFF"/>
              </a:solidFill>
              <a:latin typeface="Calibri" panose="020F0502020204030204"/>
              <a:ea typeface="+mn-ea"/>
              <a:cs typeface="+mn-cs"/>
            </a:rPr>
            <a:t>Distritos</a:t>
          </a:r>
          <a:r>
            <a:rPr lang="en-US" dirty="0">
              <a:solidFill>
                <a:sysClr val="window" lastClr="FFFFFF"/>
              </a:solidFill>
              <a:latin typeface="Calibri" panose="020F0502020204030204"/>
              <a:ea typeface="+mn-ea"/>
              <a:cs typeface="+mn-cs"/>
            </a:rPr>
            <a:t> </a:t>
          </a:r>
          <a:r>
            <a:rPr lang="en-US" dirty="0" err="1">
              <a:solidFill>
                <a:sysClr val="window" lastClr="FFFFFF"/>
              </a:solidFill>
              <a:latin typeface="Calibri" panose="020F0502020204030204"/>
              <a:ea typeface="+mn-ea"/>
              <a:cs typeface="+mn-cs"/>
            </a:rPr>
            <a:t>Electorales</a:t>
          </a:r>
          <a:endParaRPr lang="en-US" dirty="0">
            <a:solidFill>
              <a:sysClr val="window" lastClr="FFFFFF"/>
            </a:solidFill>
            <a:latin typeface="Calibri" panose="020F0502020204030204"/>
            <a:ea typeface="+mn-ea"/>
            <a:cs typeface="+mn-cs"/>
          </a:endParaRPr>
        </a:p>
      </dgm:t>
    </dgm:pt>
    <dgm:pt modelId="{F287B947-7343-4FA2-B288-B23A59FFAE31}" type="parTrans" cxnId="{3A2CECA6-0C5B-46BB-B7C6-7D37E9D210BD}">
      <dgm:prSet/>
      <dgm:spPr/>
      <dgm:t>
        <a:bodyPr/>
        <a:lstStyle/>
        <a:p>
          <a:endParaRPr lang="en-US"/>
        </a:p>
      </dgm:t>
    </dgm:pt>
    <dgm:pt modelId="{389F9A93-0231-4877-8C41-5D5B8DD7AAC0}" type="sibTrans" cxnId="{3A2CECA6-0C5B-46BB-B7C6-7D37E9D210BD}">
      <dgm:prSet/>
      <dgm:spPr/>
      <dgm:t>
        <a:bodyPr/>
        <a:lstStyle/>
        <a:p>
          <a:endParaRPr lang="en-US"/>
        </a:p>
      </dgm:t>
    </dgm:pt>
    <dgm:pt modelId="{CE72A4B0-3B4E-4CCA-9C6C-53BEBF29DC68}" type="pres">
      <dgm:prSet presAssocID="{B9C32B05-62EA-407A-B21C-2310C7945705}" presName="Name0" presStyleCnt="0">
        <dgm:presLayoutVars>
          <dgm:chPref val="3"/>
          <dgm:dir/>
          <dgm:animLvl val="lvl"/>
          <dgm:resizeHandles/>
        </dgm:presLayoutVars>
      </dgm:prSet>
      <dgm:spPr/>
      <dgm:t>
        <a:bodyPr/>
        <a:lstStyle/>
        <a:p>
          <a:endParaRPr lang="es-MX"/>
        </a:p>
      </dgm:t>
    </dgm:pt>
    <dgm:pt modelId="{03FB2CFB-64F1-4214-A44C-44E434DB1C5C}" type="pres">
      <dgm:prSet presAssocID="{42D71409-67F9-455C-8C6D-716D284AAA6B}" presName="horFlow" presStyleCnt="0"/>
      <dgm:spPr/>
    </dgm:pt>
    <dgm:pt modelId="{FED12FCB-2EA6-436E-AC32-6318B372D197}" type="pres">
      <dgm:prSet presAssocID="{42D71409-67F9-455C-8C6D-716D284AAA6B}" presName="bigChev" presStyleLbl="node1" presStyleIdx="0" presStyleCnt="3"/>
      <dgm:spPr/>
      <dgm:t>
        <a:bodyPr/>
        <a:lstStyle/>
        <a:p>
          <a:endParaRPr lang="es-MX"/>
        </a:p>
      </dgm:t>
    </dgm:pt>
    <dgm:pt modelId="{FBAC5670-A2AD-41F0-AB54-780D892FEA3E}" type="pres">
      <dgm:prSet presAssocID="{42D71409-67F9-455C-8C6D-716D284AAA6B}" presName="vSp" presStyleCnt="0"/>
      <dgm:spPr/>
    </dgm:pt>
    <dgm:pt modelId="{747F84A9-0C13-4127-8D78-0A39FA45AC93}" type="pres">
      <dgm:prSet presAssocID="{F66099B6-DBBD-4AB0-82D2-877B80F846F7}" presName="horFlow" presStyleCnt="0"/>
      <dgm:spPr/>
    </dgm:pt>
    <dgm:pt modelId="{18CD7F95-16FC-4F81-8E34-41E3FCA8FD11}" type="pres">
      <dgm:prSet presAssocID="{F66099B6-DBBD-4AB0-82D2-877B80F846F7}" presName="bigChev" presStyleLbl="node1" presStyleIdx="1" presStyleCnt="3"/>
      <dgm:spPr/>
      <dgm:t>
        <a:bodyPr/>
        <a:lstStyle/>
        <a:p>
          <a:endParaRPr lang="es-MX"/>
        </a:p>
      </dgm:t>
    </dgm:pt>
    <dgm:pt modelId="{4062BF4B-C87A-48BE-8336-79E7FE02D354}" type="pres">
      <dgm:prSet presAssocID="{F66099B6-DBBD-4AB0-82D2-877B80F846F7}" presName="vSp" presStyleCnt="0"/>
      <dgm:spPr/>
    </dgm:pt>
    <dgm:pt modelId="{AFCC4718-0AA6-4706-9286-1E3655EFC686}" type="pres">
      <dgm:prSet presAssocID="{EE62A4F6-4AC4-435B-990E-81A71CE8CAC7}" presName="horFlow" presStyleCnt="0"/>
      <dgm:spPr/>
    </dgm:pt>
    <dgm:pt modelId="{25FFB6F3-E8D1-4434-8EFA-D6A2930F91F1}" type="pres">
      <dgm:prSet presAssocID="{EE62A4F6-4AC4-435B-990E-81A71CE8CAC7}" presName="bigChev" presStyleLbl="node1" presStyleIdx="2" presStyleCnt="3"/>
      <dgm:spPr/>
      <dgm:t>
        <a:bodyPr/>
        <a:lstStyle/>
        <a:p>
          <a:endParaRPr lang="es-MX"/>
        </a:p>
      </dgm:t>
    </dgm:pt>
  </dgm:ptLst>
  <dgm:cxnLst>
    <dgm:cxn modelId="{3A2CECA6-0C5B-46BB-B7C6-7D37E9D210BD}" srcId="{B9C32B05-62EA-407A-B21C-2310C7945705}" destId="{EE62A4F6-4AC4-435B-990E-81A71CE8CAC7}" srcOrd="2" destOrd="0" parTransId="{F287B947-7343-4FA2-B288-B23A59FFAE31}" sibTransId="{389F9A93-0231-4877-8C41-5D5B8DD7AAC0}"/>
    <dgm:cxn modelId="{9E2108FD-9D5E-4A09-BB2B-9E0FDA58DBC2}" type="presOf" srcId="{EE62A4F6-4AC4-435B-990E-81A71CE8CAC7}" destId="{25FFB6F3-E8D1-4434-8EFA-D6A2930F91F1}" srcOrd="0" destOrd="0" presId="urn:microsoft.com/office/officeart/2005/8/layout/lProcess3"/>
    <dgm:cxn modelId="{FE50B899-AA50-4DB3-9E03-D4A193B7699B}" type="presOf" srcId="{F66099B6-DBBD-4AB0-82D2-877B80F846F7}" destId="{18CD7F95-16FC-4F81-8E34-41E3FCA8FD11}" srcOrd="0" destOrd="0" presId="urn:microsoft.com/office/officeart/2005/8/layout/lProcess3"/>
    <dgm:cxn modelId="{215639AC-EA27-4761-9855-E162218E4918}" type="presOf" srcId="{B9C32B05-62EA-407A-B21C-2310C7945705}" destId="{CE72A4B0-3B4E-4CCA-9C6C-53BEBF29DC68}" srcOrd="0" destOrd="0" presId="urn:microsoft.com/office/officeart/2005/8/layout/lProcess3"/>
    <dgm:cxn modelId="{B4F3EA32-CE64-4A92-9BAE-BC57E5392B05}" srcId="{B9C32B05-62EA-407A-B21C-2310C7945705}" destId="{F66099B6-DBBD-4AB0-82D2-877B80F846F7}" srcOrd="1" destOrd="0" parTransId="{B09C8BFB-F41C-4AC4-AB94-F216E3081C2D}" sibTransId="{BC531B32-9B0E-482E-BF91-65C61F17168D}"/>
    <dgm:cxn modelId="{679E53D1-7D2C-458B-A42A-D7738BE927DF}" type="presOf" srcId="{42D71409-67F9-455C-8C6D-716D284AAA6B}" destId="{FED12FCB-2EA6-436E-AC32-6318B372D197}" srcOrd="0" destOrd="0" presId="urn:microsoft.com/office/officeart/2005/8/layout/lProcess3"/>
    <dgm:cxn modelId="{2AA9C11F-1F1D-428E-801A-47EAA766C99D}" srcId="{B9C32B05-62EA-407A-B21C-2310C7945705}" destId="{42D71409-67F9-455C-8C6D-716D284AAA6B}" srcOrd="0" destOrd="0" parTransId="{51680ED1-AF6E-4B28-AE94-92B0EFB0DF7D}" sibTransId="{478B7D3C-9FB4-4BC6-90AC-49960560DECD}"/>
    <dgm:cxn modelId="{8585B6AA-DA24-4301-9F94-CBBBC0340A84}" type="presParOf" srcId="{CE72A4B0-3B4E-4CCA-9C6C-53BEBF29DC68}" destId="{03FB2CFB-64F1-4214-A44C-44E434DB1C5C}" srcOrd="0" destOrd="0" presId="urn:microsoft.com/office/officeart/2005/8/layout/lProcess3"/>
    <dgm:cxn modelId="{DF1707D1-D507-4EC4-8ABC-784138D6F3AC}" type="presParOf" srcId="{03FB2CFB-64F1-4214-A44C-44E434DB1C5C}" destId="{FED12FCB-2EA6-436E-AC32-6318B372D197}" srcOrd="0" destOrd="0" presId="urn:microsoft.com/office/officeart/2005/8/layout/lProcess3"/>
    <dgm:cxn modelId="{A1225A1B-428E-4B8A-B784-6403D2EF6CA0}" type="presParOf" srcId="{CE72A4B0-3B4E-4CCA-9C6C-53BEBF29DC68}" destId="{FBAC5670-A2AD-41F0-AB54-780D892FEA3E}" srcOrd="1" destOrd="0" presId="urn:microsoft.com/office/officeart/2005/8/layout/lProcess3"/>
    <dgm:cxn modelId="{A781407D-01E6-4341-9937-26C97FDAE448}" type="presParOf" srcId="{CE72A4B0-3B4E-4CCA-9C6C-53BEBF29DC68}" destId="{747F84A9-0C13-4127-8D78-0A39FA45AC93}" srcOrd="2" destOrd="0" presId="urn:microsoft.com/office/officeart/2005/8/layout/lProcess3"/>
    <dgm:cxn modelId="{E2395787-86FB-465C-A15C-94260DD98DDB}" type="presParOf" srcId="{747F84A9-0C13-4127-8D78-0A39FA45AC93}" destId="{18CD7F95-16FC-4F81-8E34-41E3FCA8FD11}" srcOrd="0" destOrd="0" presId="urn:microsoft.com/office/officeart/2005/8/layout/lProcess3"/>
    <dgm:cxn modelId="{1568E2D7-A179-40D6-A006-AF0B003227F6}" type="presParOf" srcId="{CE72A4B0-3B4E-4CCA-9C6C-53BEBF29DC68}" destId="{4062BF4B-C87A-48BE-8336-79E7FE02D354}" srcOrd="3" destOrd="0" presId="urn:microsoft.com/office/officeart/2005/8/layout/lProcess3"/>
    <dgm:cxn modelId="{01E343CE-5328-4109-9C2A-E7ADF921996D}" type="presParOf" srcId="{CE72A4B0-3B4E-4CCA-9C6C-53BEBF29DC68}" destId="{AFCC4718-0AA6-4706-9286-1E3655EFC686}" srcOrd="4" destOrd="0" presId="urn:microsoft.com/office/officeart/2005/8/layout/lProcess3"/>
    <dgm:cxn modelId="{42B99A04-AAC4-455D-B289-F54C39BE1A93}" type="presParOf" srcId="{AFCC4718-0AA6-4706-9286-1E3655EFC686}" destId="{25FFB6F3-E8D1-4434-8EFA-D6A2930F91F1}" srcOrd="0" destOrd="0" presId="urn:microsoft.com/office/officeart/2005/8/layout/lProcess3"/>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6EC71C76-F566-4A14-952A-092CEDA28E58}" type="doc">
      <dgm:prSet loTypeId="urn:microsoft.com/office/officeart/2008/layout/RadialCluster" loCatId="relationship" qsTypeId="urn:microsoft.com/office/officeart/2005/8/quickstyle/simple1" qsCatId="simple" csTypeId="urn:microsoft.com/office/officeart/2005/8/colors/colorful2" csCatId="colorful" phldr="1"/>
      <dgm:spPr/>
      <dgm:t>
        <a:bodyPr/>
        <a:lstStyle/>
        <a:p>
          <a:endParaRPr lang="es-MX"/>
        </a:p>
      </dgm:t>
    </dgm:pt>
    <dgm:pt modelId="{97ABDC8D-1AAD-4BC6-A158-44E7A70D8622}">
      <dgm:prSet phldrT="[Texto]"/>
      <dgm:spPr>
        <a:xfrm>
          <a:off x="2793081" y="2540644"/>
          <a:ext cx="1638300" cy="1638300"/>
        </a:xfrm>
        <a:prstGeom prst="roundRect">
          <a:avLst/>
        </a:prstGeom>
        <a:solidFill>
          <a:srgbClr val="E40059">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s-MX" dirty="0">
              <a:solidFill>
                <a:sysClr val="window" lastClr="FFFFFF"/>
              </a:solidFill>
              <a:latin typeface="Trebuchet MS"/>
              <a:ea typeface="+mn-ea"/>
              <a:cs typeface="+mn-cs"/>
            </a:rPr>
            <a:t>Concentración de trabajadores</a:t>
          </a:r>
        </a:p>
      </dgm:t>
    </dgm:pt>
    <dgm:pt modelId="{11EB5BBF-A599-4300-89FE-AE104CD617BC}" type="parTrans" cxnId="{9BE37FFA-B7C5-4E4E-956E-1C13B76670F7}">
      <dgm:prSet/>
      <dgm:spPr/>
      <dgm:t>
        <a:bodyPr/>
        <a:lstStyle/>
        <a:p>
          <a:endParaRPr lang="es-MX"/>
        </a:p>
      </dgm:t>
    </dgm:pt>
    <dgm:pt modelId="{36B43EED-C2B3-461A-B665-DA950AA7D7B1}" type="sibTrans" cxnId="{9BE37FFA-B7C5-4E4E-956E-1C13B76670F7}">
      <dgm:prSet/>
      <dgm:spPr/>
      <dgm:t>
        <a:bodyPr/>
        <a:lstStyle/>
        <a:p>
          <a:endParaRPr lang="es-MX"/>
        </a:p>
      </dgm:t>
    </dgm:pt>
    <dgm:pt modelId="{743823CC-463F-492C-87D7-2F4F6311281E}">
      <dgm:prSet phldrT="[Texto]"/>
      <dgm:spPr>
        <a:xfrm>
          <a:off x="3063401" y="293784"/>
          <a:ext cx="1097661" cy="1097661"/>
        </a:xfrm>
        <a:prstGeom prst="roundRect">
          <a:avLst/>
        </a:prstGeom>
        <a:solidFill>
          <a:srgbClr val="E40059">
            <a:hueOff val="-508499"/>
            <a:satOff val="0"/>
            <a:lumOff val="-4706"/>
            <a:alphaOff val="0"/>
          </a:srgbClr>
        </a:solidFill>
        <a:ln w="25400" cap="flat" cmpd="sng" algn="ctr">
          <a:solidFill>
            <a:sysClr val="window" lastClr="FFFFFF">
              <a:hueOff val="0"/>
              <a:satOff val="0"/>
              <a:lumOff val="0"/>
              <a:alphaOff val="0"/>
            </a:sysClr>
          </a:solidFill>
          <a:prstDash val="solid"/>
        </a:ln>
        <a:effectLst/>
      </dgm:spPr>
      <dgm:t>
        <a:bodyPr/>
        <a:lstStyle/>
        <a:p>
          <a:r>
            <a:rPr lang="es-MX" dirty="0">
              <a:solidFill>
                <a:sysClr val="window" lastClr="FFFFFF"/>
              </a:solidFill>
              <a:latin typeface="Trebuchet MS"/>
              <a:ea typeface="+mn-ea"/>
              <a:cs typeface="+mn-cs"/>
            </a:rPr>
            <a:t>65 de cada 100</a:t>
          </a:r>
        </a:p>
      </dgm:t>
    </dgm:pt>
    <dgm:pt modelId="{36EB1315-7A1C-4F02-BDCD-6E310258B6C7}" type="parTrans" cxnId="{67CEE6EE-20AD-47D4-BDA0-A57A167C8A4C}">
      <dgm:prSet/>
      <dgm:spPr>
        <a:xfrm rot="16200000">
          <a:off x="3037632" y="1966045"/>
          <a:ext cx="1149199" cy="0"/>
        </a:xfrm>
        <a:custGeom>
          <a:avLst/>
          <a:gdLst/>
          <a:ahLst/>
          <a:cxnLst/>
          <a:rect l="0" t="0" r="0" b="0"/>
          <a:pathLst>
            <a:path>
              <a:moveTo>
                <a:pt x="0" y="0"/>
              </a:moveTo>
              <a:lnTo>
                <a:pt x="1149199" y="0"/>
              </a:lnTo>
            </a:path>
          </a:pathLst>
        </a:custGeom>
        <a:noFill/>
        <a:ln w="25400" cap="flat" cmpd="sng" algn="ctr">
          <a:solidFill>
            <a:srgbClr val="9C007F">
              <a:hueOff val="0"/>
              <a:satOff val="0"/>
              <a:lumOff val="0"/>
              <a:alphaOff val="0"/>
            </a:srgbClr>
          </a:solidFill>
          <a:prstDash val="solid"/>
        </a:ln>
        <a:effectLst/>
      </dgm:spPr>
      <dgm:t>
        <a:bodyPr/>
        <a:lstStyle/>
        <a:p>
          <a:endParaRPr lang="es-MX"/>
        </a:p>
      </dgm:t>
    </dgm:pt>
    <dgm:pt modelId="{ED7F0055-5FCF-4DC1-8D53-88EE5055455A}" type="sibTrans" cxnId="{67CEE6EE-20AD-47D4-BDA0-A57A167C8A4C}">
      <dgm:prSet/>
      <dgm:spPr/>
      <dgm:t>
        <a:bodyPr/>
        <a:lstStyle/>
        <a:p>
          <a:endParaRPr lang="es-MX"/>
        </a:p>
      </dgm:t>
    </dgm:pt>
    <dgm:pt modelId="{57B31C80-0273-4F8F-B271-257720A9D945}">
      <dgm:prSet phldrT="[Texto]"/>
      <dgm:spPr>
        <a:xfrm>
          <a:off x="5243343" y="4069554"/>
          <a:ext cx="1097661" cy="1097661"/>
        </a:xfrm>
        <a:prstGeom prst="roundRect">
          <a:avLst/>
        </a:prstGeom>
        <a:solidFill>
          <a:srgbClr val="E40059">
            <a:hueOff val="-1016998"/>
            <a:satOff val="0"/>
            <a:lumOff val="-9412"/>
            <a:alphaOff val="0"/>
          </a:srgbClr>
        </a:solidFill>
        <a:ln w="25400" cap="flat" cmpd="sng" algn="ctr">
          <a:solidFill>
            <a:sysClr val="window" lastClr="FFFFFF">
              <a:hueOff val="0"/>
              <a:satOff val="0"/>
              <a:lumOff val="0"/>
              <a:alphaOff val="0"/>
            </a:sysClr>
          </a:solidFill>
          <a:prstDash val="solid"/>
        </a:ln>
        <a:effectLst/>
      </dgm:spPr>
      <dgm:t>
        <a:bodyPr/>
        <a:lstStyle/>
        <a:p>
          <a:r>
            <a:rPr lang="es-MX" dirty="0">
              <a:solidFill>
                <a:sysClr val="window" lastClr="FFFFFF"/>
              </a:solidFill>
              <a:latin typeface="Trebuchet MS"/>
              <a:ea typeface="+mn-ea"/>
              <a:cs typeface="+mn-cs"/>
            </a:rPr>
            <a:t>33 de cada 100</a:t>
          </a:r>
        </a:p>
      </dgm:t>
    </dgm:pt>
    <dgm:pt modelId="{732CE161-A0AC-4C2F-9DCE-6E17FC9B6463}" type="parTrans" cxnId="{53262E79-F7AD-4894-9456-83333BD442AC}">
      <dgm:prSet/>
      <dgm:spPr>
        <a:xfrm rot="1800000">
          <a:off x="4368576" y="4067124"/>
          <a:ext cx="937571" cy="0"/>
        </a:xfrm>
        <a:custGeom>
          <a:avLst/>
          <a:gdLst/>
          <a:ahLst/>
          <a:cxnLst/>
          <a:rect l="0" t="0" r="0" b="0"/>
          <a:pathLst>
            <a:path>
              <a:moveTo>
                <a:pt x="0" y="0"/>
              </a:moveTo>
              <a:lnTo>
                <a:pt x="937571" y="0"/>
              </a:lnTo>
            </a:path>
          </a:pathLst>
        </a:custGeom>
        <a:noFill/>
        <a:ln w="25400" cap="flat" cmpd="sng" algn="ctr">
          <a:solidFill>
            <a:srgbClr val="9C007F">
              <a:hueOff val="0"/>
              <a:satOff val="0"/>
              <a:lumOff val="0"/>
              <a:alphaOff val="0"/>
            </a:srgbClr>
          </a:solidFill>
          <a:prstDash val="solid"/>
        </a:ln>
        <a:effectLst/>
      </dgm:spPr>
      <dgm:t>
        <a:bodyPr/>
        <a:lstStyle/>
        <a:p>
          <a:endParaRPr lang="es-MX"/>
        </a:p>
      </dgm:t>
    </dgm:pt>
    <dgm:pt modelId="{22A71588-BCF1-4822-9F11-D1CBBD68A254}" type="sibTrans" cxnId="{53262E79-F7AD-4894-9456-83333BD442AC}">
      <dgm:prSet/>
      <dgm:spPr/>
      <dgm:t>
        <a:bodyPr/>
        <a:lstStyle/>
        <a:p>
          <a:endParaRPr lang="es-MX"/>
        </a:p>
      </dgm:t>
    </dgm:pt>
    <dgm:pt modelId="{445E500C-5663-4EF7-95E7-ECF778E7B463}">
      <dgm:prSet phldrT="[Texto]"/>
      <dgm:spPr>
        <a:xfrm>
          <a:off x="883459" y="4069554"/>
          <a:ext cx="1097661" cy="1097661"/>
        </a:xfrm>
        <a:prstGeom prst="roundRect">
          <a:avLst/>
        </a:prstGeom>
        <a:solidFill>
          <a:srgbClr val="E40059">
            <a:hueOff val="-1525497"/>
            <a:satOff val="0"/>
            <a:lumOff val="-14118"/>
            <a:alphaOff val="0"/>
          </a:srgbClr>
        </a:solidFill>
        <a:ln w="25400" cap="flat" cmpd="sng" algn="ctr">
          <a:solidFill>
            <a:sysClr val="window" lastClr="FFFFFF">
              <a:hueOff val="0"/>
              <a:satOff val="0"/>
              <a:lumOff val="0"/>
              <a:alphaOff val="0"/>
            </a:sysClr>
          </a:solidFill>
          <a:prstDash val="solid"/>
        </a:ln>
        <a:effectLst/>
      </dgm:spPr>
      <dgm:t>
        <a:bodyPr/>
        <a:lstStyle/>
        <a:p>
          <a:r>
            <a:rPr lang="es-MX" dirty="0">
              <a:solidFill>
                <a:sysClr val="window" lastClr="FFFFFF"/>
              </a:solidFill>
              <a:latin typeface="Trebuchet MS"/>
              <a:ea typeface="+mn-ea"/>
              <a:cs typeface="+mn-cs"/>
            </a:rPr>
            <a:t>1 de cada 100</a:t>
          </a:r>
        </a:p>
      </dgm:t>
    </dgm:pt>
    <dgm:pt modelId="{59532BC4-E1DB-4036-8BD3-195651552402}" type="parTrans" cxnId="{B26D5AEA-33B4-4150-BF84-8E7145973463}">
      <dgm:prSet/>
      <dgm:spPr>
        <a:xfrm rot="9000000">
          <a:off x="1918315" y="4067124"/>
          <a:ext cx="937571" cy="0"/>
        </a:xfrm>
        <a:custGeom>
          <a:avLst/>
          <a:gdLst/>
          <a:ahLst/>
          <a:cxnLst/>
          <a:rect l="0" t="0" r="0" b="0"/>
          <a:pathLst>
            <a:path>
              <a:moveTo>
                <a:pt x="0" y="0"/>
              </a:moveTo>
              <a:lnTo>
                <a:pt x="937571" y="0"/>
              </a:lnTo>
            </a:path>
          </a:pathLst>
        </a:custGeom>
        <a:noFill/>
        <a:ln w="25400" cap="flat" cmpd="sng" algn="ctr">
          <a:solidFill>
            <a:srgbClr val="9C007F">
              <a:hueOff val="0"/>
              <a:satOff val="0"/>
              <a:lumOff val="0"/>
              <a:alphaOff val="0"/>
            </a:srgbClr>
          </a:solidFill>
          <a:prstDash val="solid"/>
        </a:ln>
        <a:effectLst/>
      </dgm:spPr>
      <dgm:t>
        <a:bodyPr/>
        <a:lstStyle/>
        <a:p>
          <a:endParaRPr lang="es-MX"/>
        </a:p>
      </dgm:t>
    </dgm:pt>
    <dgm:pt modelId="{70E7C2BF-065C-4CBF-8E7C-EC873FA3BC5B}" type="sibTrans" cxnId="{B26D5AEA-33B4-4150-BF84-8E7145973463}">
      <dgm:prSet/>
      <dgm:spPr/>
      <dgm:t>
        <a:bodyPr/>
        <a:lstStyle/>
        <a:p>
          <a:endParaRPr lang="es-MX"/>
        </a:p>
      </dgm:t>
    </dgm:pt>
    <dgm:pt modelId="{2776C699-DA3A-4B7B-A6B5-D0E9D6F13152}" type="pres">
      <dgm:prSet presAssocID="{6EC71C76-F566-4A14-952A-092CEDA28E58}" presName="Name0" presStyleCnt="0">
        <dgm:presLayoutVars>
          <dgm:chMax val="1"/>
          <dgm:chPref val="1"/>
          <dgm:dir/>
          <dgm:animOne val="branch"/>
          <dgm:animLvl val="lvl"/>
        </dgm:presLayoutVars>
      </dgm:prSet>
      <dgm:spPr/>
      <dgm:t>
        <a:bodyPr/>
        <a:lstStyle/>
        <a:p>
          <a:endParaRPr lang="es-MX"/>
        </a:p>
      </dgm:t>
    </dgm:pt>
    <dgm:pt modelId="{D1013431-7926-470F-B308-6B50BD705D0B}" type="pres">
      <dgm:prSet presAssocID="{97ABDC8D-1AAD-4BC6-A158-44E7A70D8622}" presName="singleCycle" presStyleCnt="0"/>
      <dgm:spPr/>
    </dgm:pt>
    <dgm:pt modelId="{D4FA38E0-1BF6-48C0-BE33-287C8BE78C8B}" type="pres">
      <dgm:prSet presAssocID="{97ABDC8D-1AAD-4BC6-A158-44E7A70D8622}" presName="singleCenter" presStyleLbl="node1" presStyleIdx="0" presStyleCnt="4">
        <dgm:presLayoutVars>
          <dgm:chMax val="7"/>
          <dgm:chPref val="7"/>
        </dgm:presLayoutVars>
      </dgm:prSet>
      <dgm:spPr/>
      <dgm:t>
        <a:bodyPr/>
        <a:lstStyle/>
        <a:p>
          <a:endParaRPr lang="es-MX"/>
        </a:p>
      </dgm:t>
    </dgm:pt>
    <dgm:pt modelId="{3101A489-66D3-490D-A0EE-1B36698A4AC8}" type="pres">
      <dgm:prSet presAssocID="{36EB1315-7A1C-4F02-BDCD-6E310258B6C7}" presName="Name56" presStyleLbl="parChTrans1D2" presStyleIdx="0" presStyleCnt="3"/>
      <dgm:spPr/>
      <dgm:t>
        <a:bodyPr/>
        <a:lstStyle/>
        <a:p>
          <a:endParaRPr lang="es-MX"/>
        </a:p>
      </dgm:t>
    </dgm:pt>
    <dgm:pt modelId="{B7E5B9F7-C094-4937-B627-2CC5BCA9DB4D}" type="pres">
      <dgm:prSet presAssocID="{743823CC-463F-492C-87D7-2F4F6311281E}" presName="text0" presStyleLbl="node1" presStyleIdx="1" presStyleCnt="4">
        <dgm:presLayoutVars>
          <dgm:bulletEnabled val="1"/>
        </dgm:presLayoutVars>
      </dgm:prSet>
      <dgm:spPr/>
      <dgm:t>
        <a:bodyPr/>
        <a:lstStyle/>
        <a:p>
          <a:endParaRPr lang="es-MX"/>
        </a:p>
      </dgm:t>
    </dgm:pt>
    <dgm:pt modelId="{D4A54827-0250-4EB2-B82E-43CE10817285}" type="pres">
      <dgm:prSet presAssocID="{732CE161-A0AC-4C2F-9DCE-6E17FC9B6463}" presName="Name56" presStyleLbl="parChTrans1D2" presStyleIdx="1" presStyleCnt="3"/>
      <dgm:spPr/>
      <dgm:t>
        <a:bodyPr/>
        <a:lstStyle/>
        <a:p>
          <a:endParaRPr lang="es-MX"/>
        </a:p>
      </dgm:t>
    </dgm:pt>
    <dgm:pt modelId="{32E9BE00-A827-4354-9E76-84DC990DD32F}" type="pres">
      <dgm:prSet presAssocID="{57B31C80-0273-4F8F-B271-257720A9D945}" presName="text0" presStyleLbl="node1" presStyleIdx="2" presStyleCnt="4">
        <dgm:presLayoutVars>
          <dgm:bulletEnabled val="1"/>
        </dgm:presLayoutVars>
      </dgm:prSet>
      <dgm:spPr/>
      <dgm:t>
        <a:bodyPr/>
        <a:lstStyle/>
        <a:p>
          <a:endParaRPr lang="es-MX"/>
        </a:p>
      </dgm:t>
    </dgm:pt>
    <dgm:pt modelId="{140759FA-1482-4473-A748-BDA70F54DBFA}" type="pres">
      <dgm:prSet presAssocID="{59532BC4-E1DB-4036-8BD3-195651552402}" presName="Name56" presStyleLbl="parChTrans1D2" presStyleIdx="2" presStyleCnt="3"/>
      <dgm:spPr/>
      <dgm:t>
        <a:bodyPr/>
        <a:lstStyle/>
        <a:p>
          <a:endParaRPr lang="es-MX"/>
        </a:p>
      </dgm:t>
    </dgm:pt>
    <dgm:pt modelId="{B9E90E3B-1352-4C2C-A743-68585B2869E6}" type="pres">
      <dgm:prSet presAssocID="{445E500C-5663-4EF7-95E7-ECF778E7B463}" presName="text0" presStyleLbl="node1" presStyleIdx="3" presStyleCnt="4">
        <dgm:presLayoutVars>
          <dgm:bulletEnabled val="1"/>
        </dgm:presLayoutVars>
      </dgm:prSet>
      <dgm:spPr/>
      <dgm:t>
        <a:bodyPr/>
        <a:lstStyle/>
        <a:p>
          <a:endParaRPr lang="es-MX"/>
        </a:p>
      </dgm:t>
    </dgm:pt>
  </dgm:ptLst>
  <dgm:cxnLst>
    <dgm:cxn modelId="{9BE37FFA-B7C5-4E4E-956E-1C13B76670F7}" srcId="{6EC71C76-F566-4A14-952A-092CEDA28E58}" destId="{97ABDC8D-1AAD-4BC6-A158-44E7A70D8622}" srcOrd="0" destOrd="0" parTransId="{11EB5BBF-A599-4300-89FE-AE104CD617BC}" sibTransId="{36B43EED-C2B3-461A-B665-DA950AA7D7B1}"/>
    <dgm:cxn modelId="{7ACB04E1-6C78-4977-B9A3-F2DDD95FFAB1}" type="presOf" srcId="{97ABDC8D-1AAD-4BC6-A158-44E7A70D8622}" destId="{D4FA38E0-1BF6-48C0-BE33-287C8BE78C8B}" srcOrd="0" destOrd="0" presId="urn:microsoft.com/office/officeart/2008/layout/RadialCluster"/>
    <dgm:cxn modelId="{B26D5AEA-33B4-4150-BF84-8E7145973463}" srcId="{97ABDC8D-1AAD-4BC6-A158-44E7A70D8622}" destId="{445E500C-5663-4EF7-95E7-ECF778E7B463}" srcOrd="2" destOrd="0" parTransId="{59532BC4-E1DB-4036-8BD3-195651552402}" sibTransId="{70E7C2BF-065C-4CBF-8E7C-EC873FA3BC5B}"/>
    <dgm:cxn modelId="{A9CA62CB-B7D5-4EBF-8A8F-55C02D06C9F6}" type="presOf" srcId="{732CE161-A0AC-4C2F-9DCE-6E17FC9B6463}" destId="{D4A54827-0250-4EB2-B82E-43CE10817285}" srcOrd="0" destOrd="0" presId="urn:microsoft.com/office/officeart/2008/layout/RadialCluster"/>
    <dgm:cxn modelId="{A85A3C34-5C51-4973-9963-D65551EC11BB}" type="presOf" srcId="{743823CC-463F-492C-87D7-2F4F6311281E}" destId="{B7E5B9F7-C094-4937-B627-2CC5BCA9DB4D}" srcOrd="0" destOrd="0" presId="urn:microsoft.com/office/officeart/2008/layout/RadialCluster"/>
    <dgm:cxn modelId="{7AA73E9C-A38C-4FDD-8FFD-5506F427B194}" type="presOf" srcId="{59532BC4-E1DB-4036-8BD3-195651552402}" destId="{140759FA-1482-4473-A748-BDA70F54DBFA}" srcOrd="0" destOrd="0" presId="urn:microsoft.com/office/officeart/2008/layout/RadialCluster"/>
    <dgm:cxn modelId="{6B9434B4-F606-4D70-ABCE-11808F189F7A}" type="presOf" srcId="{36EB1315-7A1C-4F02-BDCD-6E310258B6C7}" destId="{3101A489-66D3-490D-A0EE-1B36698A4AC8}" srcOrd="0" destOrd="0" presId="urn:microsoft.com/office/officeart/2008/layout/RadialCluster"/>
    <dgm:cxn modelId="{53262E79-F7AD-4894-9456-83333BD442AC}" srcId="{97ABDC8D-1AAD-4BC6-A158-44E7A70D8622}" destId="{57B31C80-0273-4F8F-B271-257720A9D945}" srcOrd="1" destOrd="0" parTransId="{732CE161-A0AC-4C2F-9DCE-6E17FC9B6463}" sibTransId="{22A71588-BCF1-4822-9F11-D1CBBD68A254}"/>
    <dgm:cxn modelId="{2B05491F-4B78-49AF-B9D0-F118AEE9FF19}" type="presOf" srcId="{6EC71C76-F566-4A14-952A-092CEDA28E58}" destId="{2776C699-DA3A-4B7B-A6B5-D0E9D6F13152}" srcOrd="0" destOrd="0" presId="urn:microsoft.com/office/officeart/2008/layout/RadialCluster"/>
    <dgm:cxn modelId="{67CEE6EE-20AD-47D4-BDA0-A57A167C8A4C}" srcId="{97ABDC8D-1AAD-4BC6-A158-44E7A70D8622}" destId="{743823CC-463F-492C-87D7-2F4F6311281E}" srcOrd="0" destOrd="0" parTransId="{36EB1315-7A1C-4F02-BDCD-6E310258B6C7}" sibTransId="{ED7F0055-5FCF-4DC1-8D53-88EE5055455A}"/>
    <dgm:cxn modelId="{58F06340-8240-4CEB-84DD-AE38657D4FD7}" type="presOf" srcId="{57B31C80-0273-4F8F-B271-257720A9D945}" destId="{32E9BE00-A827-4354-9E76-84DC990DD32F}" srcOrd="0" destOrd="0" presId="urn:microsoft.com/office/officeart/2008/layout/RadialCluster"/>
    <dgm:cxn modelId="{22FDE237-5746-4624-ADFF-94F79FB36C5A}" type="presOf" srcId="{445E500C-5663-4EF7-95E7-ECF778E7B463}" destId="{B9E90E3B-1352-4C2C-A743-68585B2869E6}" srcOrd="0" destOrd="0" presId="urn:microsoft.com/office/officeart/2008/layout/RadialCluster"/>
    <dgm:cxn modelId="{4B0812E7-72C3-4FF5-B8D5-33F55FAAF625}" type="presParOf" srcId="{2776C699-DA3A-4B7B-A6B5-D0E9D6F13152}" destId="{D1013431-7926-470F-B308-6B50BD705D0B}" srcOrd="0" destOrd="0" presId="urn:microsoft.com/office/officeart/2008/layout/RadialCluster"/>
    <dgm:cxn modelId="{DF490737-33FD-4D3A-BDEA-181FFC7794F3}" type="presParOf" srcId="{D1013431-7926-470F-B308-6B50BD705D0B}" destId="{D4FA38E0-1BF6-48C0-BE33-287C8BE78C8B}" srcOrd="0" destOrd="0" presId="urn:microsoft.com/office/officeart/2008/layout/RadialCluster"/>
    <dgm:cxn modelId="{2BCF8DC6-E689-48D4-97A0-BAC22975DE6C}" type="presParOf" srcId="{D1013431-7926-470F-B308-6B50BD705D0B}" destId="{3101A489-66D3-490D-A0EE-1B36698A4AC8}" srcOrd="1" destOrd="0" presId="urn:microsoft.com/office/officeart/2008/layout/RadialCluster"/>
    <dgm:cxn modelId="{FA6EAA3C-FF16-4A4C-A601-054FF63537A2}" type="presParOf" srcId="{D1013431-7926-470F-B308-6B50BD705D0B}" destId="{B7E5B9F7-C094-4937-B627-2CC5BCA9DB4D}" srcOrd="2" destOrd="0" presId="urn:microsoft.com/office/officeart/2008/layout/RadialCluster"/>
    <dgm:cxn modelId="{F38FD751-FA86-4673-8494-3E29BD72D270}" type="presParOf" srcId="{D1013431-7926-470F-B308-6B50BD705D0B}" destId="{D4A54827-0250-4EB2-B82E-43CE10817285}" srcOrd="3" destOrd="0" presId="urn:microsoft.com/office/officeart/2008/layout/RadialCluster"/>
    <dgm:cxn modelId="{42D30260-587E-48C6-A44B-1833EE3C2928}" type="presParOf" srcId="{D1013431-7926-470F-B308-6B50BD705D0B}" destId="{32E9BE00-A827-4354-9E76-84DC990DD32F}" srcOrd="4" destOrd="0" presId="urn:microsoft.com/office/officeart/2008/layout/RadialCluster"/>
    <dgm:cxn modelId="{06681617-02D9-4A7F-8608-C40D08405BE0}" type="presParOf" srcId="{D1013431-7926-470F-B308-6B50BD705D0B}" destId="{140759FA-1482-4473-A748-BDA70F54DBFA}" srcOrd="5" destOrd="0" presId="urn:microsoft.com/office/officeart/2008/layout/RadialCluster"/>
    <dgm:cxn modelId="{FC2AD6BA-3DD2-4741-87DE-5F478C4E5202}" type="presParOf" srcId="{D1013431-7926-470F-B308-6B50BD705D0B}" destId="{B9E90E3B-1352-4C2C-A743-68585B2869E6}" srcOrd="6" destOrd="0" presId="urn:microsoft.com/office/officeart/2008/layout/RadialCluster"/>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FA990E-B27E-4D9F-80A2-BF5C1B3EDC07}">
      <dsp:nvSpPr>
        <dsp:cNvPr id="0" name=""/>
        <dsp:cNvSpPr/>
      </dsp:nvSpPr>
      <dsp:spPr>
        <a:xfrm>
          <a:off x="2243012" y="1506090"/>
          <a:ext cx="3159815" cy="3159815"/>
        </a:xfrm>
        <a:prstGeom prst="ellipse">
          <a:avLst/>
        </a:prstGeom>
        <a:solidFill>
          <a:srgbClr val="DA1F28">
            <a:alpha val="50000"/>
            <a:hueOff val="0"/>
            <a:satOff val="0"/>
            <a:lumOff val="0"/>
            <a:alphaOff val="0"/>
          </a:srgbClr>
        </a:solidFill>
        <a:ln w="10795"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MX" sz="2800" kern="1200" dirty="0">
              <a:solidFill>
                <a:sysClr val="windowText" lastClr="000000"/>
              </a:solidFill>
              <a:latin typeface="Corbel" panose="020B0503020204020204"/>
              <a:ea typeface="+mn-ea"/>
              <a:cs typeface="+mn-cs"/>
            </a:rPr>
            <a:t>Características</a:t>
          </a:r>
        </a:p>
      </dsp:txBody>
      <dsp:txXfrm>
        <a:off x="2705756" y="1968834"/>
        <a:ext cx="2234327" cy="2234327"/>
      </dsp:txXfrm>
    </dsp:sp>
    <dsp:sp modelId="{DFC94203-9AAD-4EF0-B2C0-045E7F72398A}">
      <dsp:nvSpPr>
        <dsp:cNvPr id="0" name=""/>
        <dsp:cNvSpPr/>
      </dsp:nvSpPr>
      <dsp:spPr>
        <a:xfrm>
          <a:off x="3032966" y="240289"/>
          <a:ext cx="1579907" cy="1579907"/>
        </a:xfrm>
        <a:prstGeom prst="ellipse">
          <a:avLst/>
        </a:prstGeom>
        <a:solidFill>
          <a:srgbClr val="DA1F28">
            <a:alpha val="50000"/>
            <a:hueOff val="-6721063"/>
            <a:satOff val="2923"/>
            <a:lumOff val="850"/>
            <a:alphaOff val="0"/>
          </a:srgbClr>
        </a:solidFill>
        <a:ln w="10795"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MX" sz="1700" kern="1200" dirty="0">
              <a:solidFill>
                <a:sysClr val="windowText" lastClr="000000"/>
              </a:solidFill>
              <a:latin typeface="Corbel" panose="020B0503020204020204"/>
              <a:ea typeface="+mn-ea"/>
              <a:cs typeface="+mn-cs"/>
            </a:rPr>
            <a:t>Centro-Sur</a:t>
          </a:r>
        </a:p>
      </dsp:txBody>
      <dsp:txXfrm>
        <a:off x="3264338" y="471661"/>
        <a:ext cx="1117163" cy="1117163"/>
      </dsp:txXfrm>
    </dsp:sp>
    <dsp:sp modelId="{DCE154A4-2A7A-4F89-A7A7-3F4088B79025}">
      <dsp:nvSpPr>
        <dsp:cNvPr id="0" name=""/>
        <dsp:cNvSpPr/>
      </dsp:nvSpPr>
      <dsp:spPr>
        <a:xfrm>
          <a:off x="4706959" y="3323922"/>
          <a:ext cx="1792595" cy="1579907"/>
        </a:xfrm>
        <a:prstGeom prst="ellipse">
          <a:avLst/>
        </a:prstGeom>
        <a:solidFill>
          <a:srgbClr val="DA1F28">
            <a:alpha val="50000"/>
            <a:hueOff val="-13442126"/>
            <a:satOff val="5846"/>
            <a:lumOff val="1700"/>
            <a:alphaOff val="0"/>
          </a:srgbClr>
        </a:solidFill>
        <a:ln w="10795"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a:solidFill>
                <a:sysClr val="windowText" lastClr="000000"/>
              </a:solidFill>
              <a:latin typeface="Corbel" panose="020B0503020204020204"/>
              <a:ea typeface="+mn-ea"/>
              <a:cs typeface="+mn-cs"/>
            </a:rPr>
            <a:t>21,000 km cuadrados</a:t>
          </a:r>
        </a:p>
      </dsp:txBody>
      <dsp:txXfrm>
        <a:off x="4969478" y="3555294"/>
        <a:ext cx="1267557" cy="1117163"/>
      </dsp:txXfrm>
    </dsp:sp>
    <dsp:sp modelId="{9689EDDD-EFEA-4C29-A1CA-0F902F23205B}">
      <dsp:nvSpPr>
        <dsp:cNvPr id="0" name=""/>
        <dsp:cNvSpPr/>
      </dsp:nvSpPr>
      <dsp:spPr>
        <a:xfrm>
          <a:off x="1252629" y="3323922"/>
          <a:ext cx="1579907" cy="1579907"/>
        </a:xfrm>
        <a:prstGeom prst="ellipse">
          <a:avLst/>
        </a:prstGeom>
        <a:solidFill>
          <a:srgbClr val="DA1F28">
            <a:alpha val="50000"/>
            <a:hueOff val="-20163188"/>
            <a:satOff val="8769"/>
            <a:lumOff val="2550"/>
            <a:alphaOff val="0"/>
          </a:srgbClr>
        </a:solidFill>
        <a:ln w="10795"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MX" sz="1700" kern="1200" dirty="0">
              <a:solidFill>
                <a:sysClr val="windowText" lastClr="000000"/>
              </a:solidFill>
              <a:latin typeface="Corbel" panose="020B0503020204020204"/>
              <a:ea typeface="+mn-ea"/>
              <a:cs typeface="+mn-cs"/>
            </a:rPr>
            <a:t>Representa 1.1% del territorio nacional</a:t>
          </a:r>
        </a:p>
      </dsp:txBody>
      <dsp:txXfrm>
        <a:off x="1484001" y="3555294"/>
        <a:ext cx="1117163" cy="11171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826600-8C82-44A9-8473-87AB5C8A8D2C}" type="datetimeFigureOut">
              <a:rPr lang="es-MX" smtClean="0"/>
              <a:t>05/10/2016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ED56B3-B824-4215-9CF9-D2927FABC00E}" type="slidenum">
              <a:rPr lang="es-MX" smtClean="0"/>
              <a:t>‹Nº›</a:t>
            </a:fld>
            <a:endParaRPr lang="es-MX"/>
          </a:p>
        </p:txBody>
      </p:sp>
    </p:spTree>
    <p:extLst>
      <p:ext uri="{BB962C8B-B14F-4D97-AF65-F5344CB8AC3E}">
        <p14:creationId xmlns:p14="http://schemas.microsoft.com/office/powerpoint/2010/main" val="181123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a:xfrm>
            <a:off x="685800" y="4343400"/>
            <a:ext cx="5486400" cy="66064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Se presentan la información requerida que permite la correcta identificación  de la diapositivas </a:t>
            </a:r>
            <a:r>
              <a:rPr lang="es-MX" dirty="0" smtClean="0"/>
              <a:t>de la unidad 3 </a:t>
            </a:r>
            <a:r>
              <a:rPr lang="es-MX" baseline="0" dirty="0" smtClean="0"/>
              <a:t> </a:t>
            </a:r>
            <a:r>
              <a:rPr lang="es-MX" sz="1200" b="0" dirty="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Análisis de la estructura económica del empleo del Estado de </a:t>
            </a:r>
            <a:r>
              <a:rPr lang="es-MX" sz="1200" b="0"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México de la asignatura de Estructura Económica Regional</a:t>
            </a:r>
            <a:endParaRPr lang="es-MX" sz="1200" b="0" dirty="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endParaRPr>
          </a:p>
          <a:p>
            <a:r>
              <a:rPr lang="es-MX" b="0" dirty="0"/>
              <a:t>».</a:t>
            </a:r>
          </a:p>
          <a:p>
            <a:endParaRPr lang="es-MX" b="0" dirty="0"/>
          </a:p>
        </p:txBody>
      </p:sp>
      <p:sp>
        <p:nvSpPr>
          <p:cNvPr id="4" name="3 Marcador de número de diapositiva"/>
          <p:cNvSpPr>
            <a:spLocks noGrp="1"/>
          </p:cNvSpPr>
          <p:nvPr>
            <p:ph type="sldNum" sz="quarter" idx="10"/>
          </p:nvPr>
        </p:nvSpPr>
        <p:spPr/>
        <p:txBody>
          <a:bodyPr/>
          <a:lstStyle/>
          <a:p>
            <a:fld id="{D4B170A6-DD8B-4D17-BDE6-F4E9A5B52969}" type="slidenum">
              <a:rPr lang="es-MX" smtClean="0">
                <a:solidFill>
                  <a:prstClr val="black"/>
                </a:solidFill>
              </a:rPr>
              <a:pPr/>
              <a:t>1</a:t>
            </a:fld>
            <a:endParaRPr lang="es-MX">
              <a:solidFill>
                <a:prstClr val="black"/>
              </a:solidFill>
            </a:endParaRPr>
          </a:p>
        </p:txBody>
      </p:sp>
    </p:spTree>
    <p:extLst>
      <p:ext uri="{BB962C8B-B14F-4D97-AF65-F5344CB8AC3E}">
        <p14:creationId xmlns:p14="http://schemas.microsoft.com/office/powerpoint/2010/main" val="14401976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presentan datos sobre la población</a:t>
            </a:r>
            <a:r>
              <a:rPr lang="es-MX" baseline="0" dirty="0"/>
              <a:t> ocupada en los sectores primario, secundario y terciario, en el Estado de </a:t>
            </a:r>
            <a:r>
              <a:rPr lang="es-MX" baseline="0" dirty="0" smtClean="0"/>
              <a:t>México y su comparación con otros estados y el total de la federación. </a:t>
            </a:r>
            <a:endParaRPr lang="es-MX" dirty="0"/>
          </a:p>
        </p:txBody>
      </p:sp>
      <p:sp>
        <p:nvSpPr>
          <p:cNvPr id="4" name="3 Marcador de número de diapositiva"/>
          <p:cNvSpPr>
            <a:spLocks noGrp="1"/>
          </p:cNvSpPr>
          <p:nvPr>
            <p:ph type="sldNum" sz="quarter" idx="10"/>
          </p:nvPr>
        </p:nvSpPr>
        <p:spPr/>
        <p:txBody>
          <a:bodyPr/>
          <a:lstStyle/>
          <a:p>
            <a:fld id="{14ED56B3-B824-4215-9CF9-D2927FABC00E}" type="slidenum">
              <a:rPr lang="es-MX" smtClean="0"/>
              <a:t>10</a:t>
            </a:fld>
            <a:endParaRPr lang="es-MX"/>
          </a:p>
        </p:txBody>
      </p:sp>
    </p:spTree>
    <p:extLst>
      <p:ext uri="{BB962C8B-B14F-4D97-AF65-F5344CB8AC3E}">
        <p14:creationId xmlns:p14="http://schemas.microsoft.com/office/powerpoint/2010/main" val="213025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solidFill>
                  <a:prstClr val="black"/>
                </a:solidFill>
              </a:rPr>
              <a:t>Las localidades de 15 mil habitantes y más se caracterizan por concentrar 65 de cada 100 trabajadores en el sector terciario, 33 en el secundario y uno en el sector primario.</a:t>
            </a:r>
          </a:p>
          <a:p>
            <a:endParaRPr lang="es-MX" dirty="0"/>
          </a:p>
        </p:txBody>
      </p:sp>
      <p:sp>
        <p:nvSpPr>
          <p:cNvPr id="4" name="3 Marcador de número de diapositiva"/>
          <p:cNvSpPr>
            <a:spLocks noGrp="1"/>
          </p:cNvSpPr>
          <p:nvPr>
            <p:ph type="sldNum" sz="quarter" idx="10"/>
          </p:nvPr>
        </p:nvSpPr>
        <p:spPr/>
        <p:txBody>
          <a:bodyPr/>
          <a:lstStyle/>
          <a:p>
            <a:fld id="{14ED56B3-B824-4215-9CF9-D2927FABC00E}" type="slidenum">
              <a:rPr lang="es-MX" smtClean="0"/>
              <a:t>11</a:t>
            </a:fld>
            <a:endParaRPr lang="es-MX"/>
          </a:p>
        </p:txBody>
      </p:sp>
    </p:spTree>
    <p:extLst>
      <p:ext uri="{BB962C8B-B14F-4D97-AF65-F5344CB8AC3E}">
        <p14:creationId xmlns:p14="http://schemas.microsoft.com/office/powerpoint/2010/main" val="18234240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muestra la población ocupada según posición en la </a:t>
            </a:r>
            <a:r>
              <a:rPr lang="es-MX" dirty="0" smtClean="0"/>
              <a:t>ocupación, se destacan los datos referentes al Estado de México.</a:t>
            </a:r>
            <a:endParaRPr lang="es-MX" dirty="0"/>
          </a:p>
        </p:txBody>
      </p:sp>
      <p:sp>
        <p:nvSpPr>
          <p:cNvPr id="4" name="3 Marcador de número de diapositiva"/>
          <p:cNvSpPr>
            <a:spLocks noGrp="1"/>
          </p:cNvSpPr>
          <p:nvPr>
            <p:ph type="sldNum" sz="quarter" idx="10"/>
          </p:nvPr>
        </p:nvSpPr>
        <p:spPr/>
        <p:txBody>
          <a:bodyPr/>
          <a:lstStyle/>
          <a:p>
            <a:fld id="{14ED56B3-B824-4215-9CF9-D2927FABC00E}" type="slidenum">
              <a:rPr lang="es-MX" smtClean="0"/>
              <a:t>12</a:t>
            </a:fld>
            <a:endParaRPr lang="es-MX"/>
          </a:p>
        </p:txBody>
      </p:sp>
    </p:spTree>
    <p:extLst>
      <p:ext uri="{BB962C8B-B14F-4D97-AF65-F5344CB8AC3E}">
        <p14:creationId xmlns:p14="http://schemas.microsoft.com/office/powerpoint/2010/main" val="2137825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Se </a:t>
            </a:r>
            <a:r>
              <a:rPr lang="en-US" dirty="0" err="1"/>
              <a:t>muestra</a:t>
            </a:r>
            <a:r>
              <a:rPr lang="en-US" dirty="0"/>
              <a:t> la </a:t>
            </a:r>
            <a:r>
              <a:rPr lang="en-US" dirty="0" err="1"/>
              <a:t>distribución</a:t>
            </a:r>
            <a:r>
              <a:rPr lang="en-US" baseline="0" dirty="0"/>
              <a:t> </a:t>
            </a:r>
            <a:r>
              <a:rPr lang="en-US" baseline="0" dirty="0" err="1"/>
              <a:t>económica</a:t>
            </a:r>
            <a:r>
              <a:rPr lang="en-US" baseline="0" dirty="0"/>
              <a:t> de la </a:t>
            </a:r>
            <a:r>
              <a:rPr lang="en-US" baseline="0" dirty="0" err="1"/>
              <a:t>poblaci</a:t>
            </a:r>
            <a:r>
              <a:rPr lang="es-MX" baseline="0" dirty="0" err="1"/>
              <a:t>ón</a:t>
            </a:r>
            <a:r>
              <a:rPr lang="es-MX" baseline="0" dirty="0"/>
              <a:t> en el Estado de México.</a:t>
            </a:r>
            <a:endParaRPr lang="es-MX" dirty="0"/>
          </a:p>
        </p:txBody>
      </p:sp>
      <p:sp>
        <p:nvSpPr>
          <p:cNvPr id="4" name="Marcador de número de diapositiva 3"/>
          <p:cNvSpPr>
            <a:spLocks noGrp="1"/>
          </p:cNvSpPr>
          <p:nvPr>
            <p:ph type="sldNum" sz="quarter" idx="10"/>
          </p:nvPr>
        </p:nvSpPr>
        <p:spPr/>
        <p:txBody>
          <a:bodyPr/>
          <a:lstStyle/>
          <a:p>
            <a:fld id="{14ED56B3-B824-4215-9CF9-D2927FABC00E}" type="slidenum">
              <a:rPr lang="es-MX" smtClean="0"/>
              <a:t>13</a:t>
            </a:fld>
            <a:endParaRPr lang="es-MX"/>
          </a:p>
        </p:txBody>
      </p:sp>
    </p:spTree>
    <p:extLst>
      <p:ext uri="{BB962C8B-B14F-4D97-AF65-F5344CB8AC3E}">
        <p14:creationId xmlns:p14="http://schemas.microsoft.com/office/powerpoint/2010/main" val="6408466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solidFill>
                  <a:prstClr val="black"/>
                </a:solidFill>
              </a:rPr>
              <a:t>La distribución de las personas ocupadas en el Estado de México, respecto a su situación en el trabajo, indica que la mayor proporción es de empleados u obreros, en 1990 éstos reportaban el 68.9 por ciento y en el 2000 el 66.2 por ciento; les siguieron los trabajadores por su cuenta que en 1990 representaban el 19.0 por ciento y en el 2000 el 22.1 por ciento.</a:t>
            </a:r>
          </a:p>
          <a:p>
            <a:endParaRPr lang="es-MX" dirty="0"/>
          </a:p>
        </p:txBody>
      </p:sp>
      <p:sp>
        <p:nvSpPr>
          <p:cNvPr id="4" name="3 Marcador de número de diapositiva"/>
          <p:cNvSpPr>
            <a:spLocks noGrp="1"/>
          </p:cNvSpPr>
          <p:nvPr>
            <p:ph type="sldNum" sz="quarter" idx="10"/>
          </p:nvPr>
        </p:nvSpPr>
        <p:spPr/>
        <p:txBody>
          <a:bodyPr/>
          <a:lstStyle/>
          <a:p>
            <a:fld id="{14ED56B3-B824-4215-9CF9-D2927FABC00E}" type="slidenum">
              <a:rPr lang="es-MX" smtClean="0"/>
              <a:t>14</a:t>
            </a:fld>
            <a:endParaRPr lang="es-MX"/>
          </a:p>
        </p:txBody>
      </p:sp>
    </p:spTree>
    <p:extLst>
      <p:ext uri="{BB962C8B-B14F-4D97-AF65-F5344CB8AC3E}">
        <p14:creationId xmlns:p14="http://schemas.microsoft.com/office/powerpoint/2010/main" val="17492452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analiza la participación por</a:t>
            </a:r>
            <a:r>
              <a:rPr lang="es-MX" baseline="0" dirty="0"/>
              <a:t> actividad económica en el Estado de México</a:t>
            </a:r>
            <a:endParaRPr lang="es-MX" dirty="0"/>
          </a:p>
        </p:txBody>
      </p:sp>
      <p:sp>
        <p:nvSpPr>
          <p:cNvPr id="4" name="Marcador de número de diapositiva 3"/>
          <p:cNvSpPr>
            <a:spLocks noGrp="1"/>
          </p:cNvSpPr>
          <p:nvPr>
            <p:ph type="sldNum" sz="quarter" idx="10"/>
          </p:nvPr>
        </p:nvSpPr>
        <p:spPr/>
        <p:txBody>
          <a:bodyPr/>
          <a:lstStyle/>
          <a:p>
            <a:fld id="{14ED56B3-B824-4215-9CF9-D2927FABC00E}" type="slidenum">
              <a:rPr lang="es-MX" smtClean="0"/>
              <a:t>15</a:t>
            </a:fld>
            <a:endParaRPr lang="es-MX"/>
          </a:p>
        </p:txBody>
      </p:sp>
    </p:spTree>
    <p:extLst>
      <p:ext uri="{BB962C8B-B14F-4D97-AF65-F5344CB8AC3E}">
        <p14:creationId xmlns:p14="http://schemas.microsoft.com/office/powerpoint/2010/main" val="40431452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observa gráficamente que el sector servicios es el</a:t>
            </a:r>
            <a:r>
              <a:rPr lang="es-MX" baseline="0" dirty="0"/>
              <a:t> que concentra mayor población trabajadora.</a:t>
            </a:r>
            <a:endParaRPr lang="es-MX" dirty="0"/>
          </a:p>
        </p:txBody>
      </p:sp>
      <p:sp>
        <p:nvSpPr>
          <p:cNvPr id="4" name="Marcador de número de diapositiva 3"/>
          <p:cNvSpPr>
            <a:spLocks noGrp="1"/>
          </p:cNvSpPr>
          <p:nvPr>
            <p:ph type="sldNum" sz="quarter" idx="10"/>
          </p:nvPr>
        </p:nvSpPr>
        <p:spPr/>
        <p:txBody>
          <a:bodyPr/>
          <a:lstStyle/>
          <a:p>
            <a:fld id="{14ED56B3-B824-4215-9CF9-D2927FABC00E}" type="slidenum">
              <a:rPr lang="es-MX" smtClean="0"/>
              <a:t>16</a:t>
            </a:fld>
            <a:endParaRPr lang="es-MX"/>
          </a:p>
        </p:txBody>
      </p:sp>
    </p:spTree>
    <p:extLst>
      <p:ext uri="{BB962C8B-B14F-4D97-AF65-F5344CB8AC3E}">
        <p14:creationId xmlns:p14="http://schemas.microsoft.com/office/powerpoint/2010/main" val="24968521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Comienza la presentación para el análisis de la población afiliada al IMSS</a:t>
            </a:r>
          </a:p>
        </p:txBody>
      </p:sp>
      <p:sp>
        <p:nvSpPr>
          <p:cNvPr id="4" name="Marcador de número de diapositiva 3"/>
          <p:cNvSpPr>
            <a:spLocks noGrp="1"/>
          </p:cNvSpPr>
          <p:nvPr>
            <p:ph type="sldNum" sz="quarter" idx="10"/>
          </p:nvPr>
        </p:nvSpPr>
        <p:spPr/>
        <p:txBody>
          <a:bodyPr/>
          <a:lstStyle/>
          <a:p>
            <a:fld id="{14ED56B3-B824-4215-9CF9-D2927FABC00E}" type="slidenum">
              <a:rPr lang="es-MX" smtClean="0"/>
              <a:t>17</a:t>
            </a:fld>
            <a:endParaRPr lang="es-MX"/>
          </a:p>
        </p:txBody>
      </p:sp>
    </p:spTree>
    <p:extLst>
      <p:ext uri="{BB962C8B-B14F-4D97-AF65-F5344CB8AC3E}">
        <p14:creationId xmlns:p14="http://schemas.microsoft.com/office/powerpoint/2010/main" val="16643758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a:t>
            </a:r>
            <a:r>
              <a:rPr lang="es-MX" baseline="0" dirty="0"/>
              <a:t> la cantidad de personas que cuentan con seguro social en el Estado de México.</a:t>
            </a:r>
            <a:endParaRPr lang="es-MX" dirty="0"/>
          </a:p>
        </p:txBody>
      </p:sp>
      <p:sp>
        <p:nvSpPr>
          <p:cNvPr id="4" name="Marcador de número de diapositiva 3"/>
          <p:cNvSpPr>
            <a:spLocks noGrp="1"/>
          </p:cNvSpPr>
          <p:nvPr>
            <p:ph type="sldNum" sz="quarter" idx="10"/>
          </p:nvPr>
        </p:nvSpPr>
        <p:spPr/>
        <p:txBody>
          <a:bodyPr/>
          <a:lstStyle/>
          <a:p>
            <a:fld id="{14ED56B3-B824-4215-9CF9-D2927FABC00E}" type="slidenum">
              <a:rPr lang="es-MX" smtClean="0"/>
              <a:t>18</a:t>
            </a:fld>
            <a:endParaRPr lang="es-MX"/>
          </a:p>
        </p:txBody>
      </p:sp>
    </p:spTree>
    <p:extLst>
      <p:ext uri="{BB962C8B-B14F-4D97-AF65-F5344CB8AC3E}">
        <p14:creationId xmlns:p14="http://schemas.microsoft.com/office/powerpoint/2010/main" val="12531040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muestra</a:t>
            </a:r>
            <a:r>
              <a:rPr lang="es-MX" baseline="0" dirty="0"/>
              <a:t> la cantidad de personas atendidas por los programas del servicio nacional del empleo.</a:t>
            </a:r>
            <a:endParaRPr lang="es-MX" dirty="0"/>
          </a:p>
        </p:txBody>
      </p:sp>
      <p:sp>
        <p:nvSpPr>
          <p:cNvPr id="4" name="Marcador de número de diapositiva 3"/>
          <p:cNvSpPr>
            <a:spLocks noGrp="1"/>
          </p:cNvSpPr>
          <p:nvPr>
            <p:ph type="sldNum" sz="quarter" idx="10"/>
          </p:nvPr>
        </p:nvSpPr>
        <p:spPr/>
        <p:txBody>
          <a:bodyPr/>
          <a:lstStyle/>
          <a:p>
            <a:fld id="{14ED56B3-B824-4215-9CF9-D2927FABC00E}" type="slidenum">
              <a:rPr lang="es-MX" smtClean="0"/>
              <a:t>19</a:t>
            </a:fld>
            <a:endParaRPr lang="es-MX"/>
          </a:p>
        </p:txBody>
      </p:sp>
    </p:spTree>
    <p:extLst>
      <p:ext uri="{BB962C8B-B14F-4D97-AF65-F5344CB8AC3E}">
        <p14:creationId xmlns:p14="http://schemas.microsoft.com/office/powerpoint/2010/main" val="306649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a:xfrm>
            <a:off x="685800" y="4343400"/>
            <a:ext cx="5486400" cy="804664"/>
          </a:xfrm>
        </p:spPr>
        <p:txBody>
          <a:bodyPr/>
          <a:lstStyle/>
          <a:p>
            <a:r>
              <a:rPr lang="es-MX" dirty="0"/>
              <a:t>Se especifican</a:t>
            </a:r>
            <a:r>
              <a:rPr lang="es-MX" baseline="0" dirty="0"/>
              <a:t> los temas de la unidad numero tres</a:t>
            </a:r>
          </a:p>
          <a:p>
            <a:endParaRPr lang="es-MX" sz="1200" b="0" i="0" u="none" strike="noStrike" kern="1200" baseline="0" dirty="0">
              <a:solidFill>
                <a:schemeClr val="tx1"/>
              </a:solidFill>
              <a:latin typeface="+mn-lt"/>
              <a:ea typeface="+mn-ea"/>
              <a:cs typeface="+mn-cs"/>
            </a:endParaRPr>
          </a:p>
          <a:p>
            <a:r>
              <a:rPr lang="es-MX" sz="1200" b="0" i="0" u="none" strike="noStrike" kern="1200" baseline="0" dirty="0">
                <a:solidFill>
                  <a:schemeClr val="tx1"/>
                </a:solidFill>
                <a:latin typeface="+mn-lt"/>
                <a:ea typeface="+mn-ea"/>
                <a:cs typeface="+mn-cs"/>
              </a:rPr>
              <a:t>	</a:t>
            </a:r>
          </a:p>
          <a:p>
            <a:endParaRPr lang="es-MX" sz="1200" b="0" i="0" u="none" strike="noStrike" kern="1200" baseline="0" dirty="0">
              <a:solidFill>
                <a:schemeClr val="tx1"/>
              </a:solidFill>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D4B170A6-DD8B-4D17-BDE6-F4E9A5B52969}" type="slidenum">
              <a:rPr lang="es-MX" smtClean="0">
                <a:solidFill>
                  <a:prstClr val="black"/>
                </a:solidFill>
              </a:rPr>
              <a:pPr/>
              <a:t>2</a:t>
            </a:fld>
            <a:endParaRPr lang="es-MX">
              <a:solidFill>
                <a:prstClr val="black"/>
              </a:solidFill>
            </a:endParaRPr>
          </a:p>
        </p:txBody>
      </p:sp>
    </p:spTree>
    <p:extLst>
      <p:ext uri="{BB962C8B-B14F-4D97-AF65-F5344CB8AC3E}">
        <p14:creationId xmlns:p14="http://schemas.microsoft.com/office/powerpoint/2010/main" val="13416795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participación de la mujer en el campo laboral ha ido incrementando a lo largo del tiempo</a:t>
            </a:r>
          </a:p>
        </p:txBody>
      </p:sp>
      <p:sp>
        <p:nvSpPr>
          <p:cNvPr id="4" name="Marcador de número de diapositiva 3"/>
          <p:cNvSpPr>
            <a:spLocks noGrp="1"/>
          </p:cNvSpPr>
          <p:nvPr>
            <p:ph type="sldNum" sz="quarter" idx="10"/>
          </p:nvPr>
        </p:nvSpPr>
        <p:spPr/>
        <p:txBody>
          <a:bodyPr/>
          <a:lstStyle/>
          <a:p>
            <a:fld id="{14ED56B3-B824-4215-9CF9-D2927FABC00E}" type="slidenum">
              <a:rPr lang="es-MX" smtClean="0"/>
              <a:t>20</a:t>
            </a:fld>
            <a:endParaRPr lang="es-MX"/>
          </a:p>
        </p:txBody>
      </p:sp>
    </p:spTree>
    <p:extLst>
      <p:ext uri="{BB962C8B-B14F-4D97-AF65-F5344CB8AC3E}">
        <p14:creationId xmlns:p14="http://schemas.microsoft.com/office/powerpoint/2010/main" val="27544486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muestra la evolución</a:t>
            </a:r>
            <a:r>
              <a:rPr lang="es-MX" baseline="0" dirty="0"/>
              <a:t> de indicadores laborales</a:t>
            </a:r>
            <a:endParaRPr lang="es-MX" dirty="0"/>
          </a:p>
        </p:txBody>
      </p:sp>
      <p:sp>
        <p:nvSpPr>
          <p:cNvPr id="4" name="Marcador de número de diapositiva 3"/>
          <p:cNvSpPr>
            <a:spLocks noGrp="1"/>
          </p:cNvSpPr>
          <p:nvPr>
            <p:ph type="sldNum" sz="quarter" idx="10"/>
          </p:nvPr>
        </p:nvSpPr>
        <p:spPr/>
        <p:txBody>
          <a:bodyPr/>
          <a:lstStyle/>
          <a:p>
            <a:fld id="{14ED56B3-B824-4215-9CF9-D2927FABC00E}" type="slidenum">
              <a:rPr lang="es-MX" smtClean="0"/>
              <a:t>21</a:t>
            </a:fld>
            <a:endParaRPr lang="es-MX"/>
          </a:p>
        </p:txBody>
      </p:sp>
    </p:spTree>
    <p:extLst>
      <p:ext uri="{BB962C8B-B14F-4D97-AF65-F5344CB8AC3E}">
        <p14:creationId xmlns:p14="http://schemas.microsoft.com/office/powerpoint/2010/main" val="3370149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muestra como ha</a:t>
            </a:r>
            <a:r>
              <a:rPr lang="es-MX" baseline="0" dirty="0"/>
              <a:t> cambiado el porcentaje de ocupación de acuerdo al nivel de instrucción</a:t>
            </a:r>
            <a:endParaRPr lang="es-MX" dirty="0"/>
          </a:p>
        </p:txBody>
      </p:sp>
      <p:sp>
        <p:nvSpPr>
          <p:cNvPr id="4" name="Marcador de número de diapositiva 3"/>
          <p:cNvSpPr>
            <a:spLocks noGrp="1"/>
          </p:cNvSpPr>
          <p:nvPr>
            <p:ph type="sldNum" sz="quarter" idx="10"/>
          </p:nvPr>
        </p:nvSpPr>
        <p:spPr/>
        <p:txBody>
          <a:bodyPr/>
          <a:lstStyle/>
          <a:p>
            <a:fld id="{14ED56B3-B824-4215-9CF9-D2927FABC00E}" type="slidenum">
              <a:rPr lang="es-MX" smtClean="0"/>
              <a:t>22</a:t>
            </a:fld>
            <a:endParaRPr lang="es-MX"/>
          </a:p>
        </p:txBody>
      </p:sp>
    </p:spTree>
    <p:extLst>
      <p:ext uri="{BB962C8B-B14F-4D97-AF65-F5344CB8AC3E}">
        <p14:creationId xmlns:p14="http://schemas.microsoft.com/office/powerpoint/2010/main" val="36183700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a:t>
            </a:r>
            <a:r>
              <a:rPr lang="es-MX" baseline="0" dirty="0"/>
              <a:t> la cantidad de personas ocupadas en el Estado de México de acuerdo al nivel de ingreso</a:t>
            </a:r>
            <a:endParaRPr lang="es-MX" dirty="0"/>
          </a:p>
        </p:txBody>
      </p:sp>
      <p:sp>
        <p:nvSpPr>
          <p:cNvPr id="4" name="Marcador de número de diapositiva 3"/>
          <p:cNvSpPr>
            <a:spLocks noGrp="1"/>
          </p:cNvSpPr>
          <p:nvPr>
            <p:ph type="sldNum" sz="quarter" idx="10"/>
          </p:nvPr>
        </p:nvSpPr>
        <p:spPr/>
        <p:txBody>
          <a:bodyPr/>
          <a:lstStyle/>
          <a:p>
            <a:fld id="{14ED56B3-B824-4215-9CF9-D2927FABC00E}" type="slidenum">
              <a:rPr lang="es-MX" smtClean="0"/>
              <a:t>23</a:t>
            </a:fld>
            <a:endParaRPr lang="es-MX"/>
          </a:p>
        </p:txBody>
      </p:sp>
    </p:spTree>
    <p:extLst>
      <p:ext uri="{BB962C8B-B14F-4D97-AF65-F5344CB8AC3E}">
        <p14:creationId xmlns:p14="http://schemas.microsoft.com/office/powerpoint/2010/main" val="1987275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muestra la polarización</a:t>
            </a:r>
            <a:r>
              <a:rPr lang="es-MX" baseline="0" dirty="0"/>
              <a:t> que existe en la distribución del ingreso.</a:t>
            </a:r>
            <a:endParaRPr lang="es-MX" dirty="0"/>
          </a:p>
        </p:txBody>
      </p:sp>
      <p:sp>
        <p:nvSpPr>
          <p:cNvPr id="4" name="Marcador de número de diapositiva 3"/>
          <p:cNvSpPr>
            <a:spLocks noGrp="1"/>
          </p:cNvSpPr>
          <p:nvPr>
            <p:ph type="sldNum" sz="quarter" idx="10"/>
          </p:nvPr>
        </p:nvSpPr>
        <p:spPr/>
        <p:txBody>
          <a:bodyPr/>
          <a:lstStyle/>
          <a:p>
            <a:fld id="{14ED56B3-B824-4215-9CF9-D2927FABC00E}" type="slidenum">
              <a:rPr lang="es-MX" smtClean="0"/>
              <a:t>24</a:t>
            </a:fld>
            <a:endParaRPr lang="es-MX"/>
          </a:p>
        </p:txBody>
      </p:sp>
    </p:spTree>
    <p:extLst>
      <p:ext uri="{BB962C8B-B14F-4D97-AF65-F5344CB8AC3E}">
        <p14:creationId xmlns:p14="http://schemas.microsoft.com/office/powerpoint/2010/main" val="19055175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solidFill>
                  <a:prstClr val="black"/>
                </a:solidFill>
              </a:rPr>
              <a:t>Se</a:t>
            </a:r>
            <a:r>
              <a:rPr lang="es-ES" sz="1200" baseline="0" dirty="0">
                <a:solidFill>
                  <a:prstClr val="black"/>
                </a:solidFill>
              </a:rPr>
              <a:t> presenta el segundo tema: Modelo de </a:t>
            </a:r>
            <a:r>
              <a:rPr lang="es-ES" sz="1200" baseline="0" dirty="0" err="1" smtClean="0">
                <a:solidFill>
                  <a:prstClr val="black"/>
                </a:solidFill>
              </a:rPr>
              <a:t>Dunn</a:t>
            </a:r>
            <a:r>
              <a:rPr lang="es-ES" sz="1200" baseline="0" dirty="0" smtClean="0">
                <a:solidFill>
                  <a:prstClr val="black"/>
                </a:solidFill>
              </a:rPr>
              <a:t>. Se determinen las características del modelo.</a:t>
            </a:r>
            <a:endParaRPr lang="es-ES" sz="1200" baseline="0" dirty="0">
              <a:solidFill>
                <a:prstClr val="black"/>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baseline="0" dirty="0">
              <a:solidFill>
                <a:prstClr val="black"/>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solidFill>
                  <a:prstClr val="black"/>
                </a:solidFill>
              </a:rPr>
              <a:t>Según la teoría propuesta por </a:t>
            </a:r>
            <a:r>
              <a:rPr lang="es-ES" sz="1200" b="1" dirty="0">
                <a:solidFill>
                  <a:prstClr val="black"/>
                </a:solidFill>
              </a:rPr>
              <a:t>Rita y Kenneth </a:t>
            </a:r>
            <a:r>
              <a:rPr lang="es-ES" sz="1200" b="1" dirty="0" err="1">
                <a:solidFill>
                  <a:prstClr val="black"/>
                </a:solidFill>
              </a:rPr>
              <a:t>Dunn</a:t>
            </a:r>
            <a:r>
              <a:rPr lang="es-ES" sz="1200" dirty="0">
                <a:solidFill>
                  <a:prstClr val="black"/>
                </a:solidFill>
              </a:rPr>
              <a:t>, "la utilización adecuada de los </a:t>
            </a:r>
            <a:r>
              <a:rPr lang="es-ES" sz="1200" b="1" dirty="0">
                <a:solidFill>
                  <a:prstClr val="black"/>
                </a:solidFill>
              </a:rPr>
              <a:t>estímulos ambientales, emocionales, sociológicos, físicos y cognitivos</a:t>
            </a:r>
            <a:r>
              <a:rPr lang="es-ES" sz="1200" dirty="0">
                <a:solidFill>
                  <a:prstClr val="black"/>
                </a:solidFill>
              </a:rPr>
              <a:t> conduce al aprendizaje" </a:t>
            </a:r>
            <a:r>
              <a:rPr lang="es-MX" sz="1200" dirty="0">
                <a:solidFill>
                  <a:prstClr val="black"/>
                </a:solidFill>
              </a:rPr>
              <a:t>(Alonso et al. 1997 pp. 42).</a:t>
            </a:r>
            <a:endParaRPr lang="es-ES" sz="1200" dirty="0">
              <a:solidFill>
                <a:prstClr val="black"/>
              </a:solidFill>
            </a:endParaRPr>
          </a:p>
          <a:p>
            <a:endParaRPr lang="es-MX" dirty="0"/>
          </a:p>
        </p:txBody>
      </p:sp>
      <p:sp>
        <p:nvSpPr>
          <p:cNvPr id="4" name="3 Marcador de número de diapositiva"/>
          <p:cNvSpPr>
            <a:spLocks noGrp="1"/>
          </p:cNvSpPr>
          <p:nvPr>
            <p:ph type="sldNum" sz="quarter" idx="10"/>
          </p:nvPr>
        </p:nvSpPr>
        <p:spPr/>
        <p:txBody>
          <a:bodyPr/>
          <a:lstStyle/>
          <a:p>
            <a:fld id="{14ED56B3-B824-4215-9CF9-D2927FABC00E}" type="slidenum">
              <a:rPr lang="es-MX" smtClean="0"/>
              <a:t>25</a:t>
            </a:fld>
            <a:endParaRPr lang="es-MX"/>
          </a:p>
        </p:txBody>
      </p:sp>
    </p:spTree>
    <p:extLst>
      <p:ext uri="{BB962C8B-B14F-4D97-AF65-F5344CB8AC3E}">
        <p14:creationId xmlns:p14="http://schemas.microsoft.com/office/powerpoint/2010/main" val="10880148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describe el</a:t>
            </a:r>
            <a:r>
              <a:rPr lang="es-MX" baseline="0" dirty="0"/>
              <a:t> modelo </a:t>
            </a:r>
            <a:r>
              <a:rPr lang="es-MX" baseline="0" dirty="0" err="1" smtClean="0"/>
              <a:t>Dunn</a:t>
            </a:r>
            <a:r>
              <a:rPr lang="es-MX" baseline="0" dirty="0"/>
              <a:t> </a:t>
            </a:r>
            <a:r>
              <a:rPr lang="es-MX" baseline="0" dirty="0" smtClean="0"/>
              <a:t>y sus objetivos principales.</a:t>
            </a:r>
            <a:endParaRPr lang="es-MX" dirty="0"/>
          </a:p>
        </p:txBody>
      </p:sp>
      <p:sp>
        <p:nvSpPr>
          <p:cNvPr id="4" name="Marcador de número de diapositiva 3"/>
          <p:cNvSpPr>
            <a:spLocks noGrp="1"/>
          </p:cNvSpPr>
          <p:nvPr>
            <p:ph type="sldNum" sz="quarter" idx="10"/>
          </p:nvPr>
        </p:nvSpPr>
        <p:spPr/>
        <p:txBody>
          <a:bodyPr/>
          <a:lstStyle/>
          <a:p>
            <a:fld id="{14ED56B3-B824-4215-9CF9-D2927FABC00E}" type="slidenum">
              <a:rPr lang="es-MX" smtClean="0"/>
              <a:t>26</a:t>
            </a:fld>
            <a:endParaRPr lang="es-MX"/>
          </a:p>
        </p:txBody>
      </p:sp>
    </p:spTree>
    <p:extLst>
      <p:ext uri="{BB962C8B-B14F-4D97-AF65-F5344CB8AC3E}">
        <p14:creationId xmlns:p14="http://schemas.microsoft.com/office/powerpoint/2010/main" val="16729263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a:t>
            </a:r>
            <a:r>
              <a:rPr lang="es-MX" dirty="0" smtClean="0"/>
              <a:t>presenta</a:t>
            </a:r>
            <a:r>
              <a:rPr lang="es-MX" baseline="0" dirty="0" smtClean="0"/>
              <a:t> la secuencia metodológica para construcción del modelo.</a:t>
            </a:r>
            <a:endParaRPr lang="es-MX" dirty="0"/>
          </a:p>
        </p:txBody>
      </p:sp>
      <p:sp>
        <p:nvSpPr>
          <p:cNvPr id="4" name="Marcador de número de diapositiva 3"/>
          <p:cNvSpPr>
            <a:spLocks noGrp="1"/>
          </p:cNvSpPr>
          <p:nvPr>
            <p:ph type="sldNum" sz="quarter" idx="10"/>
          </p:nvPr>
        </p:nvSpPr>
        <p:spPr/>
        <p:txBody>
          <a:bodyPr/>
          <a:lstStyle/>
          <a:p>
            <a:fld id="{14ED56B3-B824-4215-9CF9-D2927FABC00E}" type="slidenum">
              <a:rPr lang="es-MX" smtClean="0"/>
              <a:t>27</a:t>
            </a:fld>
            <a:endParaRPr lang="es-MX"/>
          </a:p>
        </p:txBody>
      </p:sp>
    </p:spTree>
    <p:extLst>
      <p:ext uri="{BB962C8B-B14F-4D97-AF65-F5344CB8AC3E}">
        <p14:creationId xmlns:p14="http://schemas.microsoft.com/office/powerpoint/2010/main" val="18420124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a:t>
            </a:r>
            <a:r>
              <a:rPr lang="es-MX" baseline="0" dirty="0" smtClean="0"/>
              <a:t> describe la estructura de variables que van a ser </a:t>
            </a:r>
            <a:r>
              <a:rPr lang="es-MX" baseline="0" dirty="0" err="1" smtClean="0"/>
              <a:t>correlacionables</a:t>
            </a:r>
            <a:r>
              <a:rPr lang="es-MX" baseline="0" dirty="0" smtClean="0"/>
              <a:t> en le modelo.</a:t>
            </a:r>
            <a:endParaRPr lang="es-MX" dirty="0"/>
          </a:p>
        </p:txBody>
      </p:sp>
      <p:sp>
        <p:nvSpPr>
          <p:cNvPr id="4" name="Marcador de número de diapositiva 3"/>
          <p:cNvSpPr>
            <a:spLocks noGrp="1"/>
          </p:cNvSpPr>
          <p:nvPr>
            <p:ph type="sldNum" sz="quarter" idx="10"/>
          </p:nvPr>
        </p:nvSpPr>
        <p:spPr/>
        <p:txBody>
          <a:bodyPr/>
          <a:lstStyle/>
          <a:p>
            <a:fld id="{14ED56B3-B824-4215-9CF9-D2927FABC00E}" type="slidenum">
              <a:rPr lang="es-MX" smtClean="0"/>
              <a:t>28</a:t>
            </a:fld>
            <a:endParaRPr lang="es-MX"/>
          </a:p>
        </p:txBody>
      </p:sp>
    </p:spTree>
    <p:extLst>
      <p:ext uri="{BB962C8B-B14F-4D97-AF65-F5344CB8AC3E}">
        <p14:creationId xmlns:p14="http://schemas.microsoft.com/office/powerpoint/2010/main" val="10065735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a:t>
            </a:r>
            <a:r>
              <a:rPr lang="es-MX" baseline="0" dirty="0" smtClean="0"/>
              <a:t> presentan los principales supuestos y ecuaciones que validan la correlación de variables del modelo</a:t>
            </a:r>
            <a:endParaRPr lang="es-MX" dirty="0"/>
          </a:p>
        </p:txBody>
      </p:sp>
      <p:sp>
        <p:nvSpPr>
          <p:cNvPr id="4" name="Marcador de número de diapositiva 3"/>
          <p:cNvSpPr>
            <a:spLocks noGrp="1"/>
          </p:cNvSpPr>
          <p:nvPr>
            <p:ph type="sldNum" sz="quarter" idx="10"/>
          </p:nvPr>
        </p:nvSpPr>
        <p:spPr/>
        <p:txBody>
          <a:bodyPr/>
          <a:lstStyle/>
          <a:p>
            <a:fld id="{14ED56B3-B824-4215-9CF9-D2927FABC00E}" type="slidenum">
              <a:rPr lang="es-MX" smtClean="0"/>
              <a:t>29</a:t>
            </a:fld>
            <a:endParaRPr lang="es-MX"/>
          </a:p>
        </p:txBody>
      </p:sp>
    </p:spTree>
    <p:extLst>
      <p:ext uri="{BB962C8B-B14F-4D97-AF65-F5344CB8AC3E}">
        <p14:creationId xmlns:p14="http://schemas.microsoft.com/office/powerpoint/2010/main" val="2123946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sz="1200" b="0" i="0" u="none" strike="noStrike" kern="1200" baseline="0" dirty="0">
              <a:solidFill>
                <a:schemeClr val="tx1"/>
              </a:solidFill>
              <a:latin typeface="+mn-lt"/>
              <a:ea typeface="+mn-ea"/>
              <a:cs typeface="+mn-cs"/>
            </a:endParaRPr>
          </a:p>
          <a:p>
            <a:r>
              <a:rPr lang="es-MX" sz="1200" b="0" i="0" u="none" strike="noStrike" kern="1200" baseline="0" dirty="0">
                <a:solidFill>
                  <a:schemeClr val="tx1"/>
                </a:solidFill>
                <a:latin typeface="+mn-lt"/>
                <a:ea typeface="+mn-ea"/>
                <a:cs typeface="+mn-cs"/>
              </a:rPr>
              <a:t>Análisis de la estructura económica de empleo del Estado de México </a:t>
            </a:r>
          </a:p>
          <a:p>
            <a:r>
              <a:rPr lang="es-MX" sz="1200" b="0" i="0" u="none" strike="noStrike" kern="1200" baseline="0" dirty="0">
                <a:solidFill>
                  <a:schemeClr val="tx1"/>
                </a:solidFill>
                <a:latin typeface="+mn-lt"/>
                <a:ea typeface="+mn-ea"/>
                <a:cs typeface="+mn-cs"/>
              </a:rPr>
              <a:t>o Modelo de </a:t>
            </a:r>
            <a:r>
              <a:rPr lang="es-MX" sz="1200" b="0" i="0" u="none" strike="noStrike" kern="1200" baseline="0" dirty="0" err="1">
                <a:solidFill>
                  <a:schemeClr val="tx1"/>
                </a:solidFill>
                <a:latin typeface="+mn-lt"/>
                <a:ea typeface="+mn-ea"/>
                <a:cs typeface="+mn-cs"/>
              </a:rPr>
              <a:t>Dunn</a:t>
            </a:r>
            <a:r>
              <a:rPr lang="es-MX" sz="1200" b="0" i="0" u="none" strike="noStrike" kern="1200" baseline="0" dirty="0">
                <a:solidFill>
                  <a:schemeClr val="tx1"/>
                </a:solidFill>
                <a:latin typeface="+mn-lt"/>
                <a:ea typeface="+mn-ea"/>
                <a:cs typeface="+mn-cs"/>
              </a:rPr>
              <a:t> o de Cambio y Participación </a:t>
            </a:r>
          </a:p>
          <a:p>
            <a:r>
              <a:rPr lang="es-MX" sz="1200" b="0" i="0" u="none" strike="noStrike" kern="1200" baseline="0" dirty="0">
                <a:solidFill>
                  <a:schemeClr val="tx1"/>
                </a:solidFill>
                <a:latin typeface="+mn-lt"/>
                <a:ea typeface="+mn-ea"/>
                <a:cs typeface="+mn-cs"/>
              </a:rPr>
              <a:t>o La teoría de la localización </a:t>
            </a:r>
          </a:p>
          <a:p>
            <a:r>
              <a:rPr lang="es-MX" sz="1200" b="0" i="0" u="none" strike="noStrike" kern="1200" baseline="0" dirty="0">
                <a:solidFill>
                  <a:schemeClr val="tx1"/>
                </a:solidFill>
                <a:latin typeface="+mn-lt"/>
                <a:ea typeface="+mn-ea"/>
                <a:cs typeface="+mn-cs"/>
              </a:rPr>
              <a:t>o industrial </a:t>
            </a:r>
          </a:p>
          <a:p>
            <a:r>
              <a:rPr lang="es-MX" sz="1200" b="0" i="0" u="none" strike="noStrike" kern="1200" baseline="0" dirty="0">
                <a:solidFill>
                  <a:schemeClr val="tx1"/>
                </a:solidFill>
                <a:latin typeface="+mn-lt"/>
                <a:ea typeface="+mn-ea"/>
                <a:cs typeface="+mn-cs"/>
              </a:rPr>
              <a:t>	</a:t>
            </a:r>
          </a:p>
          <a:p>
            <a:endParaRPr lang="es-MX" dirty="0"/>
          </a:p>
        </p:txBody>
      </p:sp>
      <p:sp>
        <p:nvSpPr>
          <p:cNvPr id="4" name="3 Marcador de número de diapositiva"/>
          <p:cNvSpPr>
            <a:spLocks noGrp="1"/>
          </p:cNvSpPr>
          <p:nvPr>
            <p:ph type="sldNum" sz="quarter" idx="10"/>
          </p:nvPr>
        </p:nvSpPr>
        <p:spPr/>
        <p:txBody>
          <a:bodyPr/>
          <a:lstStyle/>
          <a:p>
            <a:fld id="{14ED56B3-B824-4215-9CF9-D2927FABC00E}" type="slidenum">
              <a:rPr lang="es-MX" smtClean="0"/>
              <a:t>3</a:t>
            </a:fld>
            <a:endParaRPr lang="es-MX"/>
          </a:p>
        </p:txBody>
      </p:sp>
    </p:spTree>
    <p:extLst>
      <p:ext uri="{BB962C8B-B14F-4D97-AF65-F5344CB8AC3E}">
        <p14:creationId xmlns:p14="http://schemas.microsoft.com/office/powerpoint/2010/main" val="18509202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presentan las conclusiones</a:t>
            </a:r>
          </a:p>
        </p:txBody>
      </p:sp>
      <p:sp>
        <p:nvSpPr>
          <p:cNvPr id="4" name="Marcador de número de diapositiva 3"/>
          <p:cNvSpPr>
            <a:spLocks noGrp="1"/>
          </p:cNvSpPr>
          <p:nvPr>
            <p:ph type="sldNum" sz="quarter" idx="10"/>
          </p:nvPr>
        </p:nvSpPr>
        <p:spPr/>
        <p:txBody>
          <a:bodyPr/>
          <a:lstStyle/>
          <a:p>
            <a:fld id="{14ED56B3-B824-4215-9CF9-D2927FABC00E}" type="slidenum">
              <a:rPr lang="es-MX" smtClean="0"/>
              <a:t>30</a:t>
            </a:fld>
            <a:endParaRPr lang="es-MX"/>
          </a:p>
        </p:txBody>
      </p:sp>
    </p:spTree>
    <p:extLst>
      <p:ext uri="{BB962C8B-B14F-4D97-AF65-F5344CB8AC3E}">
        <p14:creationId xmlns:p14="http://schemas.microsoft.com/office/powerpoint/2010/main" val="37596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muestran las principales fuentes de información</a:t>
            </a:r>
          </a:p>
        </p:txBody>
      </p:sp>
      <p:sp>
        <p:nvSpPr>
          <p:cNvPr id="4" name="Marcador de número de diapositiva 3"/>
          <p:cNvSpPr>
            <a:spLocks noGrp="1"/>
          </p:cNvSpPr>
          <p:nvPr>
            <p:ph type="sldNum" sz="quarter" idx="10"/>
          </p:nvPr>
        </p:nvSpPr>
        <p:spPr/>
        <p:txBody>
          <a:bodyPr/>
          <a:lstStyle/>
          <a:p>
            <a:fld id="{14ED56B3-B824-4215-9CF9-D2927FABC00E}" type="slidenum">
              <a:rPr lang="es-MX" smtClean="0"/>
              <a:t>31</a:t>
            </a:fld>
            <a:endParaRPr lang="es-MX"/>
          </a:p>
        </p:txBody>
      </p:sp>
    </p:spTree>
    <p:extLst>
      <p:ext uri="{BB962C8B-B14F-4D97-AF65-F5344CB8AC3E}">
        <p14:creationId xmlns:p14="http://schemas.microsoft.com/office/powerpoint/2010/main" val="3492428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Comienza el tema uno</a:t>
            </a:r>
            <a:r>
              <a:rPr lang="es-MX" baseline="0" dirty="0"/>
              <a:t> de la unidad tres de la asignatura: </a:t>
            </a:r>
            <a:r>
              <a:rPr lang="es-MX" baseline="0"/>
              <a:t>Estructura </a:t>
            </a:r>
            <a:r>
              <a:rPr lang="es-MX" baseline="0" smtClean="0"/>
              <a:t>Económica </a:t>
            </a:r>
            <a:r>
              <a:rPr lang="es-MX" baseline="0" dirty="0" smtClean="0"/>
              <a:t>R</a:t>
            </a:r>
            <a:r>
              <a:rPr lang="es-MX" baseline="0" smtClean="0"/>
              <a:t>egional</a:t>
            </a:r>
            <a:r>
              <a:rPr lang="es-MX" baseline="0" dirty="0" smtClean="0"/>
              <a:t>. Se da una breve introducción del papel que juega el Estado de México</a:t>
            </a:r>
            <a:endParaRPr lang="es-MX" dirty="0"/>
          </a:p>
        </p:txBody>
      </p:sp>
      <p:sp>
        <p:nvSpPr>
          <p:cNvPr id="4" name="3 Marcador de número de diapositiva"/>
          <p:cNvSpPr>
            <a:spLocks noGrp="1"/>
          </p:cNvSpPr>
          <p:nvPr>
            <p:ph type="sldNum" sz="quarter" idx="10"/>
          </p:nvPr>
        </p:nvSpPr>
        <p:spPr/>
        <p:txBody>
          <a:bodyPr/>
          <a:lstStyle/>
          <a:p>
            <a:fld id="{14ED56B3-B824-4215-9CF9-D2927FABC00E}" type="slidenum">
              <a:rPr lang="es-MX" smtClean="0"/>
              <a:t>4</a:t>
            </a:fld>
            <a:endParaRPr lang="es-MX"/>
          </a:p>
        </p:txBody>
      </p:sp>
    </p:spTree>
    <p:extLst>
      <p:ext uri="{BB962C8B-B14F-4D97-AF65-F5344CB8AC3E}">
        <p14:creationId xmlns:p14="http://schemas.microsoft.com/office/powerpoint/2010/main" val="1726366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presentan las características geográficas del Estado de México</a:t>
            </a:r>
          </a:p>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t>El Estado de México se localiza al centro-sur de la República Mexicana. Su superficie territorial es de 21,461 kilómetros cuadrados, lo que representa el 1.1 por ciento del territorio nacional. </a:t>
            </a:r>
          </a:p>
          <a:p>
            <a:endParaRPr lang="es-MX" dirty="0"/>
          </a:p>
        </p:txBody>
      </p:sp>
      <p:sp>
        <p:nvSpPr>
          <p:cNvPr id="4" name="3 Marcador de número de diapositiva"/>
          <p:cNvSpPr>
            <a:spLocks noGrp="1"/>
          </p:cNvSpPr>
          <p:nvPr>
            <p:ph type="sldNum" sz="quarter" idx="10"/>
          </p:nvPr>
        </p:nvSpPr>
        <p:spPr/>
        <p:txBody>
          <a:bodyPr/>
          <a:lstStyle/>
          <a:p>
            <a:fld id="{14ED56B3-B824-4215-9CF9-D2927FABC00E}" type="slidenum">
              <a:rPr lang="es-MX" smtClean="0"/>
              <a:t>5</a:t>
            </a:fld>
            <a:endParaRPr lang="es-MX"/>
          </a:p>
        </p:txBody>
      </p:sp>
    </p:spTree>
    <p:extLst>
      <p:ext uri="{BB962C8B-B14F-4D97-AF65-F5344CB8AC3E}">
        <p14:creationId xmlns:p14="http://schemas.microsoft.com/office/powerpoint/2010/main" val="2131784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presenta la división</a:t>
            </a:r>
            <a:r>
              <a:rPr lang="es-MX" baseline="0" dirty="0"/>
              <a:t> territorial del Estado de México.</a:t>
            </a:r>
            <a:endParaRPr lang="es-MX" dirty="0"/>
          </a:p>
        </p:txBody>
      </p:sp>
      <p:sp>
        <p:nvSpPr>
          <p:cNvPr id="4" name="3 Marcador de número de diapositiva"/>
          <p:cNvSpPr>
            <a:spLocks noGrp="1"/>
          </p:cNvSpPr>
          <p:nvPr>
            <p:ph type="sldNum" sz="quarter" idx="10"/>
          </p:nvPr>
        </p:nvSpPr>
        <p:spPr/>
        <p:txBody>
          <a:bodyPr/>
          <a:lstStyle/>
          <a:p>
            <a:fld id="{14ED56B3-B824-4215-9CF9-D2927FABC00E}" type="slidenum">
              <a:rPr lang="es-MX" smtClean="0"/>
              <a:t>6</a:t>
            </a:fld>
            <a:endParaRPr lang="es-MX"/>
          </a:p>
        </p:txBody>
      </p:sp>
    </p:spTree>
    <p:extLst>
      <p:ext uri="{BB962C8B-B14F-4D97-AF65-F5344CB8AC3E}">
        <p14:creationId xmlns:p14="http://schemas.microsoft.com/office/powerpoint/2010/main" val="4217330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explica</a:t>
            </a:r>
            <a:r>
              <a:rPr lang="es-MX" baseline="0" dirty="0"/>
              <a:t> la importancia de los agentes económicos para que la actividad económica funcione. Estos conceptos son importantes para poder entender el tema del empleo.</a:t>
            </a:r>
            <a:endParaRPr lang="es-MX" dirty="0"/>
          </a:p>
        </p:txBody>
      </p:sp>
      <p:sp>
        <p:nvSpPr>
          <p:cNvPr id="4" name="3 Marcador de número de diapositiva"/>
          <p:cNvSpPr>
            <a:spLocks noGrp="1"/>
          </p:cNvSpPr>
          <p:nvPr>
            <p:ph type="sldNum" sz="quarter" idx="10"/>
          </p:nvPr>
        </p:nvSpPr>
        <p:spPr/>
        <p:txBody>
          <a:bodyPr/>
          <a:lstStyle/>
          <a:p>
            <a:fld id="{14ED56B3-B824-4215-9CF9-D2927FABC00E}" type="slidenum">
              <a:rPr lang="es-MX">
                <a:solidFill>
                  <a:prstClr val="black"/>
                </a:solidFill>
              </a:rPr>
              <a:pPr/>
              <a:t>7</a:t>
            </a:fld>
            <a:endParaRPr lang="es-MX">
              <a:solidFill>
                <a:prstClr val="black"/>
              </a:solidFill>
            </a:endParaRPr>
          </a:p>
        </p:txBody>
      </p:sp>
    </p:spTree>
    <p:extLst>
      <p:ext uri="{BB962C8B-B14F-4D97-AF65-F5344CB8AC3E}">
        <p14:creationId xmlns:p14="http://schemas.microsoft.com/office/powerpoint/2010/main" val="25090257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analiza el porcentaje de captación de empleo en el Estado de México.</a:t>
            </a:r>
          </a:p>
        </p:txBody>
      </p:sp>
      <p:sp>
        <p:nvSpPr>
          <p:cNvPr id="4" name="Marcador de número de diapositiva 3"/>
          <p:cNvSpPr>
            <a:spLocks noGrp="1"/>
          </p:cNvSpPr>
          <p:nvPr>
            <p:ph type="sldNum" sz="quarter" idx="10"/>
          </p:nvPr>
        </p:nvSpPr>
        <p:spPr/>
        <p:txBody>
          <a:bodyPr/>
          <a:lstStyle/>
          <a:p>
            <a:fld id="{14ED56B3-B824-4215-9CF9-D2927FABC00E}" type="slidenum">
              <a:rPr lang="es-MX" smtClean="0"/>
              <a:t>8</a:t>
            </a:fld>
            <a:endParaRPr lang="es-MX"/>
          </a:p>
        </p:txBody>
      </p:sp>
    </p:spTree>
    <p:extLst>
      <p:ext uri="{BB962C8B-B14F-4D97-AF65-F5344CB8AC3E}">
        <p14:creationId xmlns:p14="http://schemas.microsoft.com/office/powerpoint/2010/main" val="26654438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explica que el sector servicios</a:t>
            </a:r>
            <a:r>
              <a:rPr lang="es-MX" baseline="0" dirty="0"/>
              <a:t> es el que genera mayor cantidad de empleos.</a:t>
            </a:r>
            <a:endParaRPr lang="es-MX" dirty="0"/>
          </a:p>
        </p:txBody>
      </p:sp>
      <p:sp>
        <p:nvSpPr>
          <p:cNvPr id="4" name="Marcador de número de diapositiva 3"/>
          <p:cNvSpPr>
            <a:spLocks noGrp="1"/>
          </p:cNvSpPr>
          <p:nvPr>
            <p:ph type="sldNum" sz="quarter" idx="10"/>
          </p:nvPr>
        </p:nvSpPr>
        <p:spPr/>
        <p:txBody>
          <a:bodyPr/>
          <a:lstStyle/>
          <a:p>
            <a:fld id="{14ED56B3-B824-4215-9CF9-D2927FABC00E}" type="slidenum">
              <a:rPr lang="es-MX" smtClean="0"/>
              <a:t>9</a:t>
            </a:fld>
            <a:endParaRPr lang="es-MX"/>
          </a:p>
        </p:txBody>
      </p:sp>
    </p:spTree>
    <p:extLst>
      <p:ext uri="{BB962C8B-B14F-4D97-AF65-F5344CB8AC3E}">
        <p14:creationId xmlns:p14="http://schemas.microsoft.com/office/powerpoint/2010/main" val="2345119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8"/>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2E311085-2F89-4E03-B192-0D212FC301A6}"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545597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ABFDD2E6-E154-42AC-9DBF-B891EC0888EE}"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782287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4972050" y="366715"/>
            <a:ext cx="1543051" cy="780097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342901" y="366715"/>
            <a:ext cx="4476751" cy="780097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BF0EE9CB-140C-4DF1-AB7D-6A31A1A809C2}"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3604248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 y="762003"/>
            <a:ext cx="685621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952700" y="762003"/>
            <a:ext cx="2193989"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02386" y="1298449"/>
            <a:ext cx="5486400" cy="3255264"/>
          </a:xfrm>
        </p:spPr>
        <p:txBody>
          <a:bodyPr anchor="b">
            <a:normAutofit/>
          </a:bodyPr>
          <a:lstStyle>
            <a:lvl1pPr algn="l">
              <a:defRPr sz="5900" spc="-100" baseline="0">
                <a:solidFill>
                  <a:srgbClr val="FFFFFF"/>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25011" y="4670246"/>
            <a:ext cx="5486400" cy="914400"/>
          </a:xfrm>
        </p:spPr>
        <p:txBody>
          <a:bodyPr anchor="t">
            <a:normAutofit/>
          </a:bodyPr>
          <a:lstStyle>
            <a:lvl1pPr marL="0" indent="0" algn="l">
              <a:buNone/>
              <a:defRPr sz="2200" cap="none" spc="0" baseline="0">
                <a:solidFill>
                  <a:schemeClr val="accent1">
                    <a:lumMod val="20000"/>
                    <a:lumOff val="80000"/>
                  </a:schemeClr>
                </a:solidFill>
              </a:defRPr>
            </a:lvl1pPr>
            <a:lvl2pPr marL="457148" indent="0" algn="ctr">
              <a:buNone/>
              <a:defRPr sz="2200"/>
            </a:lvl2pPr>
            <a:lvl3pPr marL="914298" indent="0" algn="ctr">
              <a:buNone/>
              <a:defRPr sz="2200"/>
            </a:lvl3pPr>
            <a:lvl4pPr marL="1371446" indent="0" algn="ctr">
              <a:buNone/>
              <a:defRPr sz="2000"/>
            </a:lvl4pPr>
            <a:lvl5pPr marL="1828595" indent="0" algn="ctr">
              <a:buNone/>
              <a:defRPr sz="2000"/>
            </a:lvl5pPr>
            <a:lvl6pPr marL="2285744" indent="0" algn="ctr">
              <a:buNone/>
              <a:defRPr sz="2000"/>
            </a:lvl6pPr>
            <a:lvl7pPr marL="2742893" indent="0" algn="ctr">
              <a:buNone/>
              <a:defRPr sz="2000"/>
            </a:lvl7pPr>
            <a:lvl8pPr marL="3200041" indent="0" algn="ctr">
              <a:buNone/>
              <a:defRPr sz="2000"/>
            </a:lvl8pPr>
            <a:lvl9pPr marL="3657191"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25C6EA59-5FC7-4C0E-A9B2-CF5E1FF56535}"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s-MX">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8335218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CD298AC-3588-41BA-88D3-04B509E0B441}"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s-MX">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1049550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900934" y="1298449"/>
            <a:ext cx="5486400" cy="3255264"/>
          </a:xfrm>
        </p:spPr>
        <p:txBody>
          <a:bodyPr anchor="b">
            <a:normAutofit/>
          </a:bodyPr>
          <a:lstStyle>
            <a:lvl1pPr>
              <a:defRPr sz="5900" b="0" spc="-100" baseline="0">
                <a:solidFill>
                  <a:schemeClr val="tx1">
                    <a:lumMod val="65000"/>
                    <a:lumOff val="3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914650" y="4672585"/>
            <a:ext cx="5486400" cy="914400"/>
          </a:xfrm>
        </p:spPr>
        <p:txBody>
          <a:bodyPr anchor="t">
            <a:normAutofit/>
          </a:bodyPr>
          <a:lstStyle>
            <a:lvl1pPr marL="0" indent="0">
              <a:buNone/>
              <a:defRPr sz="2200" cap="none" spc="0" baseline="0">
                <a:solidFill>
                  <a:schemeClr val="tx1">
                    <a:lumMod val="65000"/>
                    <a:lumOff val="35000"/>
                  </a:schemeClr>
                </a:solidFill>
              </a:defRPr>
            </a:lvl1pPr>
            <a:lvl2pPr marL="457148" indent="0">
              <a:buNone/>
              <a:defRPr sz="1800">
                <a:solidFill>
                  <a:schemeClr val="tx1">
                    <a:tint val="75000"/>
                  </a:schemeClr>
                </a:solidFill>
              </a:defRPr>
            </a:lvl2pPr>
            <a:lvl3pPr marL="914298" indent="0">
              <a:buNone/>
              <a:defRPr sz="1600">
                <a:solidFill>
                  <a:schemeClr val="tx1">
                    <a:tint val="75000"/>
                  </a:schemeClr>
                </a:solidFill>
              </a:defRPr>
            </a:lvl3pPr>
            <a:lvl4pPr marL="1371446" indent="0">
              <a:buNone/>
              <a:defRPr sz="1400">
                <a:solidFill>
                  <a:schemeClr val="tx1">
                    <a:tint val="75000"/>
                  </a:schemeClr>
                </a:solidFill>
              </a:defRPr>
            </a:lvl4pPr>
            <a:lvl5pPr marL="1828595" indent="0">
              <a:buNone/>
              <a:defRPr sz="1400">
                <a:solidFill>
                  <a:schemeClr val="tx1">
                    <a:tint val="75000"/>
                  </a:schemeClr>
                </a:solidFill>
              </a:defRPr>
            </a:lvl5pPr>
            <a:lvl6pPr marL="2285744" indent="0">
              <a:buNone/>
              <a:defRPr sz="1400">
                <a:solidFill>
                  <a:schemeClr val="tx1">
                    <a:tint val="75000"/>
                  </a:schemeClr>
                </a:solidFill>
              </a:defRPr>
            </a:lvl6pPr>
            <a:lvl7pPr marL="2742893" indent="0">
              <a:buNone/>
              <a:defRPr sz="1400">
                <a:solidFill>
                  <a:schemeClr val="tx1">
                    <a:tint val="75000"/>
                  </a:schemeClr>
                </a:solidFill>
              </a:defRPr>
            </a:lvl7pPr>
            <a:lvl8pPr marL="3200041" indent="0">
              <a:buNone/>
              <a:defRPr sz="1400">
                <a:solidFill>
                  <a:schemeClr val="tx1">
                    <a:tint val="75000"/>
                  </a:schemeClr>
                </a:solidFill>
              </a:defRPr>
            </a:lvl8pPr>
            <a:lvl9pPr marL="3657191"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77784A9B-C907-4C55-8B94-BCDF725FCD5B}"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s-MX">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13743744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900934" y="868680"/>
            <a:ext cx="260604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863590" y="868680"/>
            <a:ext cx="260604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8" name="Date Placeholder 7"/>
          <p:cNvSpPr>
            <a:spLocks noGrp="1"/>
          </p:cNvSpPr>
          <p:nvPr>
            <p:ph type="dt" sz="half" idx="10"/>
          </p:nvPr>
        </p:nvSpPr>
        <p:spPr/>
        <p:txBody>
          <a:bodyPr/>
          <a:lstStyle/>
          <a:p>
            <a:fld id="{D734698A-457C-4647-A546-027568083CF4}"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9" name="Footer Placeholder 8"/>
          <p:cNvSpPr>
            <a:spLocks noGrp="1"/>
          </p:cNvSpPr>
          <p:nvPr>
            <p:ph type="ftr" sz="quarter" idx="11"/>
          </p:nvPr>
        </p:nvSpPr>
        <p:spPr/>
        <p:txBody>
          <a:bodyPr/>
          <a:lstStyle/>
          <a:p>
            <a:endParaRPr lang="es-MX">
              <a:solidFill>
                <a:prstClr val="black">
                  <a:lumMod val="50000"/>
                  <a:lumOff val="50000"/>
                </a:prstClr>
              </a:solidFill>
            </a:endParaRPr>
          </a:p>
        </p:txBody>
      </p:sp>
      <p:sp>
        <p:nvSpPr>
          <p:cNvPr id="10" name="Slide Number Placeholder 9"/>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22002972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00934" y="1023586"/>
            <a:ext cx="2606040" cy="807720"/>
          </a:xfrm>
        </p:spPr>
        <p:txBody>
          <a:bodyPr anchor="b">
            <a:normAutofit/>
          </a:bodyPr>
          <a:lstStyle>
            <a:lvl1pPr marL="0" indent="0">
              <a:spcBef>
                <a:spcPts val="0"/>
              </a:spcBef>
              <a:buNone/>
              <a:defRPr sz="2000" b="1">
                <a:solidFill>
                  <a:schemeClr val="tx1">
                    <a:lumMod val="65000"/>
                    <a:lumOff val="35000"/>
                  </a:schemeClr>
                </a:solidFill>
              </a:defRPr>
            </a:lvl1pPr>
            <a:lvl2pPr marL="457148" indent="0">
              <a:buNone/>
              <a:defRPr sz="2000" b="1"/>
            </a:lvl2pPr>
            <a:lvl3pPr marL="914298" indent="0">
              <a:buNone/>
              <a:defRPr sz="1800" b="1"/>
            </a:lvl3pPr>
            <a:lvl4pPr marL="1371446" indent="0">
              <a:buNone/>
              <a:defRPr sz="1600" b="1"/>
            </a:lvl4pPr>
            <a:lvl5pPr marL="1828595" indent="0">
              <a:buNone/>
              <a:defRPr sz="1600" b="1"/>
            </a:lvl5pPr>
            <a:lvl6pPr marL="2285744" indent="0">
              <a:buNone/>
              <a:defRPr sz="1600" b="1"/>
            </a:lvl6pPr>
            <a:lvl7pPr marL="2742893" indent="0">
              <a:buNone/>
              <a:defRPr sz="1600" b="1"/>
            </a:lvl7pPr>
            <a:lvl8pPr marL="3200041" indent="0">
              <a:buNone/>
              <a:defRPr sz="1600" b="1"/>
            </a:lvl8pPr>
            <a:lvl9pPr marL="3657191"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2900934" y="1930936"/>
            <a:ext cx="260604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863847" y="1023591"/>
            <a:ext cx="2606040" cy="813171"/>
          </a:xfrm>
        </p:spPr>
        <p:txBody>
          <a:bodyPr anchor="b">
            <a:normAutofit/>
          </a:bodyPr>
          <a:lstStyle>
            <a:lvl1pPr marL="0" indent="0">
              <a:spcBef>
                <a:spcPts val="0"/>
              </a:spcBef>
              <a:buNone/>
              <a:defRPr sz="2000" b="1">
                <a:solidFill>
                  <a:schemeClr val="tx1">
                    <a:lumMod val="65000"/>
                    <a:lumOff val="35000"/>
                  </a:schemeClr>
                </a:solidFill>
              </a:defRPr>
            </a:lvl1pPr>
            <a:lvl2pPr marL="457148" indent="0">
              <a:buNone/>
              <a:defRPr sz="2000" b="1"/>
            </a:lvl2pPr>
            <a:lvl3pPr marL="914298" indent="0">
              <a:buNone/>
              <a:defRPr sz="1800" b="1"/>
            </a:lvl3pPr>
            <a:lvl4pPr marL="1371446" indent="0">
              <a:buNone/>
              <a:defRPr sz="1600" b="1"/>
            </a:lvl4pPr>
            <a:lvl5pPr marL="1828595" indent="0">
              <a:buNone/>
              <a:defRPr sz="1600" b="1"/>
            </a:lvl5pPr>
            <a:lvl6pPr marL="2285744" indent="0">
              <a:buNone/>
              <a:defRPr sz="1600" b="1"/>
            </a:lvl6pPr>
            <a:lvl7pPr marL="2742893" indent="0">
              <a:buNone/>
              <a:defRPr sz="1600" b="1"/>
            </a:lvl7pPr>
            <a:lvl8pPr marL="3200041" indent="0">
              <a:buNone/>
              <a:defRPr sz="1600" b="1"/>
            </a:lvl8pPr>
            <a:lvl9pPr marL="3657191"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863847" y="1930936"/>
            <a:ext cx="260604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2" name="Date Placeholder 1"/>
          <p:cNvSpPr>
            <a:spLocks noGrp="1"/>
          </p:cNvSpPr>
          <p:nvPr>
            <p:ph type="dt" sz="half" idx="10"/>
          </p:nvPr>
        </p:nvSpPr>
        <p:spPr/>
        <p:txBody>
          <a:bodyPr/>
          <a:lstStyle/>
          <a:p>
            <a:fld id="{AAD051E3-A8CE-4B6F-BCE2-F41D0C5D348C}"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11" name="Footer Placeholder 10"/>
          <p:cNvSpPr>
            <a:spLocks noGrp="1"/>
          </p:cNvSpPr>
          <p:nvPr>
            <p:ph type="ftr" sz="quarter" idx="11"/>
          </p:nvPr>
        </p:nvSpPr>
        <p:spPr/>
        <p:txBody>
          <a:bodyPr/>
          <a:lstStyle/>
          <a:p>
            <a:endParaRPr lang="es-MX">
              <a:solidFill>
                <a:prstClr val="black">
                  <a:lumMod val="50000"/>
                  <a:lumOff val="50000"/>
                </a:prstClr>
              </a:solidFill>
            </a:endParaRPr>
          </a:p>
        </p:txBody>
      </p:sp>
      <p:sp>
        <p:nvSpPr>
          <p:cNvPr id="12" name="Slide Number Placeholder 11"/>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5076220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2" name="Date Placeholder 1"/>
          <p:cNvSpPr>
            <a:spLocks noGrp="1"/>
          </p:cNvSpPr>
          <p:nvPr>
            <p:ph type="dt" sz="half" idx="10"/>
          </p:nvPr>
        </p:nvSpPr>
        <p:spPr/>
        <p:txBody>
          <a:bodyPr/>
          <a:lstStyle/>
          <a:p>
            <a:fld id="{3A6ED31B-1F05-468D-93BC-A5CFC77194D4}"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7" name="Footer Placeholder 6"/>
          <p:cNvSpPr>
            <a:spLocks noGrp="1"/>
          </p:cNvSpPr>
          <p:nvPr>
            <p:ph type="ftr" sz="quarter" idx="11"/>
          </p:nvPr>
        </p:nvSpPr>
        <p:spPr/>
        <p:txBody>
          <a:bodyPr/>
          <a:lstStyle/>
          <a:p>
            <a:endParaRPr lang="es-MX">
              <a:solidFill>
                <a:prstClr val="black">
                  <a:lumMod val="50000"/>
                  <a:lumOff val="50000"/>
                </a:prstClr>
              </a:solidFill>
            </a:endParaRPr>
          </a:p>
        </p:txBody>
      </p:sp>
      <p:sp>
        <p:nvSpPr>
          <p:cNvPr id="8" name="Slide Number Placeholder 7"/>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33461077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E3DA8B8-836B-4608-A967-381406A88F03}"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s-MX">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2745844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2025" y="1143000"/>
            <a:ext cx="2125980" cy="2377440"/>
          </a:xfrm>
        </p:spPr>
        <p:txBody>
          <a:bodyPr anchor="b">
            <a:normAutofit/>
          </a:bodyPr>
          <a:lstStyle>
            <a:lvl1pPr>
              <a:defRPr sz="3200" b="0" baseline="0"/>
            </a:lvl1pPr>
          </a:lstStyle>
          <a:p>
            <a:r>
              <a:rPr lang="es-ES"/>
              <a:t>Haga clic para modificar el estilo de título del patrón</a:t>
            </a:r>
            <a:endParaRPr lang="en-US" dirty="0"/>
          </a:p>
        </p:txBody>
      </p:sp>
      <p:sp>
        <p:nvSpPr>
          <p:cNvPr id="3" name="Content Placeholder 2"/>
          <p:cNvSpPr>
            <a:spLocks noGrp="1"/>
          </p:cNvSpPr>
          <p:nvPr>
            <p:ph idx="1"/>
          </p:nvPr>
        </p:nvSpPr>
        <p:spPr>
          <a:xfrm>
            <a:off x="2900934" y="868680"/>
            <a:ext cx="54864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92025" y="3494177"/>
            <a:ext cx="2125980" cy="2321990"/>
          </a:xfrm>
        </p:spPr>
        <p:txBody>
          <a:bodyPr anchor="t">
            <a:normAutofit/>
          </a:bodyPr>
          <a:lstStyle>
            <a:lvl1pPr marL="0" indent="0">
              <a:lnSpc>
                <a:spcPct val="100000"/>
              </a:lnSpc>
              <a:buNone/>
              <a:defRPr sz="1400">
                <a:solidFill>
                  <a:srgbClr val="FFFFFF"/>
                </a:solidFill>
              </a:defRPr>
            </a:lvl1pPr>
            <a:lvl2pPr marL="457148" indent="0">
              <a:buNone/>
              <a:defRPr sz="1200"/>
            </a:lvl2pPr>
            <a:lvl3pPr marL="914298" indent="0">
              <a:buNone/>
              <a:defRPr sz="1000"/>
            </a:lvl3pPr>
            <a:lvl4pPr marL="1371446" indent="0">
              <a:buNone/>
              <a:defRPr sz="900"/>
            </a:lvl4pPr>
            <a:lvl5pPr marL="1828595" indent="0">
              <a:buNone/>
              <a:defRPr sz="900"/>
            </a:lvl5pPr>
            <a:lvl6pPr marL="2285744" indent="0">
              <a:buNone/>
              <a:defRPr sz="900"/>
            </a:lvl6pPr>
            <a:lvl7pPr marL="2742893" indent="0">
              <a:buNone/>
              <a:defRPr sz="900"/>
            </a:lvl7pPr>
            <a:lvl8pPr marL="3200041" indent="0">
              <a:buNone/>
              <a:defRPr sz="900"/>
            </a:lvl8pPr>
            <a:lvl9pPr marL="3657191" indent="0">
              <a:buNone/>
              <a:defRPr sz="900"/>
            </a:lvl9pPr>
          </a:lstStyle>
          <a:p>
            <a:pPr lvl="0"/>
            <a:r>
              <a:rPr lang="es-ES"/>
              <a:t>Haga clic para modificar el estilo de texto del patrón</a:t>
            </a:r>
          </a:p>
        </p:txBody>
      </p:sp>
      <p:sp>
        <p:nvSpPr>
          <p:cNvPr id="8" name="Date Placeholder 7"/>
          <p:cNvSpPr>
            <a:spLocks noGrp="1"/>
          </p:cNvSpPr>
          <p:nvPr>
            <p:ph type="dt" sz="half" idx="10"/>
          </p:nvPr>
        </p:nvSpPr>
        <p:spPr/>
        <p:txBody>
          <a:bodyPr/>
          <a:lstStyle/>
          <a:p>
            <a:fld id="{781E246C-6B77-4814-A3A2-859DA05216A9}"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9" name="Footer Placeholder 8"/>
          <p:cNvSpPr>
            <a:spLocks noGrp="1"/>
          </p:cNvSpPr>
          <p:nvPr>
            <p:ph type="ftr" sz="quarter" idx="11"/>
          </p:nvPr>
        </p:nvSpPr>
        <p:spPr/>
        <p:txBody>
          <a:bodyPr/>
          <a:lstStyle/>
          <a:p>
            <a:endParaRPr lang="es-MX">
              <a:solidFill>
                <a:prstClr val="black">
                  <a:lumMod val="50000"/>
                  <a:lumOff val="50000"/>
                </a:prstClr>
              </a:solidFill>
            </a:endParaRPr>
          </a:p>
        </p:txBody>
      </p:sp>
      <p:sp>
        <p:nvSpPr>
          <p:cNvPr id="10" name="Slide Number Placeholder 9"/>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29208280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5BD3AB5E-845B-4C5D-BDD8-1779BD7A37A3}"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949608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2025" y="1143000"/>
            <a:ext cx="2125980" cy="2377440"/>
          </a:xfrm>
        </p:spPr>
        <p:txBody>
          <a:bodyPr anchor="b">
            <a:normAutofit/>
          </a:bodyPr>
          <a:lstStyle>
            <a:lvl1pPr>
              <a:defRPr sz="32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677984" y="767419"/>
            <a:ext cx="6086422" cy="5330952"/>
          </a:xfrm>
          <a:solidFill>
            <a:schemeClr val="bg1">
              <a:lumMod val="75000"/>
            </a:schemeClr>
          </a:solidFill>
        </p:spPr>
        <p:txBody>
          <a:bodyPr anchor="t"/>
          <a:lstStyle>
            <a:lvl1pPr marL="0" indent="0">
              <a:buNone/>
              <a:defRPr sz="3200"/>
            </a:lvl1pPr>
            <a:lvl2pPr marL="457148" indent="0">
              <a:buNone/>
              <a:defRPr sz="2800"/>
            </a:lvl2pPr>
            <a:lvl3pPr marL="914298" indent="0">
              <a:buNone/>
              <a:defRPr sz="2400"/>
            </a:lvl3pPr>
            <a:lvl4pPr marL="1371446" indent="0">
              <a:buNone/>
              <a:defRPr sz="2000"/>
            </a:lvl4pPr>
            <a:lvl5pPr marL="1828595" indent="0">
              <a:buNone/>
              <a:defRPr sz="2000"/>
            </a:lvl5pPr>
            <a:lvl6pPr marL="2285744" indent="0">
              <a:buNone/>
              <a:defRPr sz="2000"/>
            </a:lvl6pPr>
            <a:lvl7pPr marL="2742893" indent="0">
              <a:buNone/>
              <a:defRPr sz="2000"/>
            </a:lvl7pPr>
            <a:lvl8pPr marL="3200041" indent="0">
              <a:buNone/>
              <a:defRPr sz="2000"/>
            </a:lvl8pPr>
            <a:lvl9pPr marL="3657191"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92025" y="3493009"/>
            <a:ext cx="2125980" cy="2322576"/>
          </a:xfrm>
        </p:spPr>
        <p:txBody>
          <a:bodyPr anchor="t">
            <a:normAutofit/>
          </a:bodyPr>
          <a:lstStyle>
            <a:lvl1pPr marL="0" indent="0">
              <a:lnSpc>
                <a:spcPct val="100000"/>
              </a:lnSpc>
              <a:buNone/>
              <a:defRPr sz="1400">
                <a:solidFill>
                  <a:srgbClr val="FFFFFF"/>
                </a:solidFill>
              </a:defRPr>
            </a:lvl1pPr>
            <a:lvl2pPr marL="457148" indent="0">
              <a:buNone/>
              <a:defRPr sz="1200"/>
            </a:lvl2pPr>
            <a:lvl3pPr marL="914298" indent="0">
              <a:buNone/>
              <a:defRPr sz="1000"/>
            </a:lvl3pPr>
            <a:lvl4pPr marL="1371446" indent="0">
              <a:buNone/>
              <a:defRPr sz="900"/>
            </a:lvl4pPr>
            <a:lvl5pPr marL="1828595" indent="0">
              <a:buNone/>
              <a:defRPr sz="900"/>
            </a:lvl5pPr>
            <a:lvl6pPr marL="2285744" indent="0">
              <a:buNone/>
              <a:defRPr sz="900"/>
            </a:lvl6pPr>
            <a:lvl7pPr marL="2742893" indent="0">
              <a:buNone/>
              <a:defRPr sz="900"/>
            </a:lvl7pPr>
            <a:lvl8pPr marL="3200041" indent="0">
              <a:buNone/>
              <a:defRPr sz="900"/>
            </a:lvl8pPr>
            <a:lvl9pPr marL="3657191" indent="0">
              <a:buNone/>
              <a:defRPr sz="900"/>
            </a:lvl9pPr>
          </a:lstStyle>
          <a:p>
            <a:pPr lvl="0"/>
            <a:r>
              <a:rPr lang="es-ES"/>
              <a:t>Haga clic para modificar el estilo de texto del patrón</a:t>
            </a:r>
          </a:p>
        </p:txBody>
      </p:sp>
      <p:sp>
        <p:nvSpPr>
          <p:cNvPr id="8" name="Date Placeholder 7"/>
          <p:cNvSpPr>
            <a:spLocks noGrp="1"/>
          </p:cNvSpPr>
          <p:nvPr>
            <p:ph type="dt" sz="half" idx="10"/>
          </p:nvPr>
        </p:nvSpPr>
        <p:spPr/>
        <p:txBody>
          <a:bodyPr/>
          <a:lstStyle/>
          <a:p>
            <a:fld id="{CFC95659-8D5E-4F8D-B666-AECB50EB4EEA}"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9" name="Footer Placeholder 8"/>
          <p:cNvSpPr>
            <a:spLocks noGrp="1"/>
          </p:cNvSpPr>
          <p:nvPr>
            <p:ph type="ftr" sz="quarter" idx="11"/>
          </p:nvPr>
        </p:nvSpPr>
        <p:spPr>
          <a:xfrm>
            <a:off x="2624327" y="6356354"/>
            <a:ext cx="4433638" cy="365125"/>
          </a:xfrm>
        </p:spPr>
        <p:txBody>
          <a:bodyPr/>
          <a:lstStyle/>
          <a:p>
            <a:endParaRPr lang="es-MX">
              <a:solidFill>
                <a:prstClr val="black">
                  <a:lumMod val="50000"/>
                  <a:lumOff val="50000"/>
                </a:prstClr>
              </a:solidFill>
            </a:endParaRPr>
          </a:p>
        </p:txBody>
      </p:sp>
      <p:sp>
        <p:nvSpPr>
          <p:cNvPr id="10" name="Slide Number Placeholder 9"/>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2741953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1C9017C-057B-4FC2-B039-84289B592325}"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es-MX">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26840623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5750" y="990600"/>
            <a:ext cx="2114550" cy="49530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900934" y="868680"/>
            <a:ext cx="5486400" cy="5120640"/>
          </a:xfrm>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B931D2D-F4A2-4A3F-B0B0-470BBC017166}"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es-MX">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37067621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a:t>Haga clic para modificar el estilo de subtítulo del patrón</a:t>
            </a:r>
            <a:endParaRPr kumimoji="0" lang="en-US"/>
          </a:p>
        </p:txBody>
      </p:sp>
      <p:sp>
        <p:nvSpPr>
          <p:cNvPr id="7" name="6 Marcador de fecha"/>
          <p:cNvSpPr>
            <a:spLocks noGrp="1"/>
          </p:cNvSpPr>
          <p:nvPr>
            <p:ph type="dt" sz="half" idx="10"/>
          </p:nvPr>
        </p:nvSpPr>
        <p:spPr/>
        <p:txBody>
          <a:bodyPr/>
          <a:lstStyle/>
          <a:p>
            <a:fld id="{A768C236-8782-4BC8-A4DE-C8EE8C947CA3}" type="datetime1">
              <a:rPr lang="es-MX" smtClean="0">
                <a:solidFill>
                  <a:prstClr val="black">
                    <a:lumMod val="50000"/>
                    <a:lumOff val="50000"/>
                  </a:prstClr>
                </a:solidFill>
              </a:rPr>
              <a:t>05/10/2016</a:t>
            </a:fld>
            <a:endParaRPr lang="es-ES">
              <a:solidFill>
                <a:prstClr val="black">
                  <a:lumMod val="50000"/>
                  <a:lumOff val="50000"/>
                </a:prstClr>
              </a:solidFill>
            </a:endParaRPr>
          </a:p>
        </p:txBody>
      </p:sp>
      <p:sp>
        <p:nvSpPr>
          <p:cNvPr id="20" name="19 Marcador de pie de página"/>
          <p:cNvSpPr>
            <a:spLocks noGrp="1"/>
          </p:cNvSpPr>
          <p:nvPr>
            <p:ph type="ftr" sz="quarter" idx="11"/>
          </p:nvPr>
        </p:nvSpPr>
        <p:spPr/>
        <p:txBody>
          <a:bodyPr/>
          <a:lstStyle/>
          <a:p>
            <a:endParaRPr lang="es-ES">
              <a:solidFill>
                <a:prstClr val="black">
                  <a:lumMod val="50000"/>
                  <a:lumOff val="50000"/>
                </a:prstClr>
              </a:solidFill>
            </a:endParaRPr>
          </a:p>
        </p:txBody>
      </p:sp>
      <p:sp>
        <p:nvSpPr>
          <p:cNvPr id="10" name="9 Marcador de número de diapositiva"/>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‹Nº›</a:t>
            </a:fld>
            <a:endParaRPr lang="es-ES">
              <a:solidFill>
                <a:prstClr val="black">
                  <a:lumMod val="50000"/>
                  <a:lumOff val="50000"/>
                </a:prstClr>
              </a:solidFill>
            </a:endParaRPr>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56062B6D-4DD4-4E82-8824-5AEFCB82147D}" type="datetime1">
              <a:rPr lang="es-MX" smtClean="0">
                <a:solidFill>
                  <a:prstClr val="black">
                    <a:lumMod val="50000"/>
                    <a:lumOff val="50000"/>
                  </a:prstClr>
                </a:solidFill>
              </a:rPr>
              <a:t>05/10/2016</a:t>
            </a:fld>
            <a:endParaRPr lang="es-ES">
              <a:solidFill>
                <a:prstClr val="black">
                  <a:lumMod val="50000"/>
                  <a:lumOff val="50000"/>
                </a:prstClr>
              </a:solidFill>
            </a:endParaRPr>
          </a:p>
        </p:txBody>
      </p:sp>
      <p:sp>
        <p:nvSpPr>
          <p:cNvPr id="5" name="4 Marcador de pie de página"/>
          <p:cNvSpPr>
            <a:spLocks noGrp="1"/>
          </p:cNvSpPr>
          <p:nvPr>
            <p:ph type="ftr" sz="quarter" idx="11"/>
          </p:nvPr>
        </p:nvSpPr>
        <p:spPr/>
        <p:txBody>
          <a:bodyPr/>
          <a:lstStyle/>
          <a:p>
            <a:endParaRPr lang="es-ES">
              <a:solidFill>
                <a:prstClr val="black">
                  <a:lumMod val="50000"/>
                  <a:lumOff val="50000"/>
                </a:prstClr>
              </a:solidFill>
            </a:endParaRPr>
          </a:p>
        </p:txBody>
      </p:sp>
      <p:sp>
        <p:nvSpPr>
          <p:cNvPr id="6" name="5 Marcador de número de diapositiva"/>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‹Nº›</a:t>
            </a:fld>
            <a:endParaRPr lang="es-ES">
              <a:solidFill>
                <a:prstClr val="black">
                  <a:lumMod val="50000"/>
                  <a:lumOff val="50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6BDF5AF4-A20A-49D0-82A6-BB30C8CD8340}" type="datetime1">
              <a:rPr lang="es-MX" smtClean="0">
                <a:solidFill>
                  <a:prstClr val="black">
                    <a:lumMod val="50000"/>
                    <a:lumOff val="50000"/>
                  </a:prstClr>
                </a:solidFill>
              </a:rPr>
              <a:t>05/10/2016</a:t>
            </a:fld>
            <a:endParaRPr lang="es-ES">
              <a:solidFill>
                <a:prstClr val="black">
                  <a:lumMod val="50000"/>
                  <a:lumOff val="50000"/>
                </a:prstClr>
              </a:solidFill>
            </a:endParaRPr>
          </a:p>
        </p:txBody>
      </p:sp>
      <p:sp>
        <p:nvSpPr>
          <p:cNvPr id="5" name="4 Marcador de pie de página"/>
          <p:cNvSpPr>
            <a:spLocks noGrp="1"/>
          </p:cNvSpPr>
          <p:nvPr>
            <p:ph type="ftr" sz="quarter" idx="11"/>
          </p:nvPr>
        </p:nvSpPr>
        <p:spPr/>
        <p:txBody>
          <a:bodyPr/>
          <a:lstStyle/>
          <a:p>
            <a:endParaRPr lang="es-ES">
              <a:solidFill>
                <a:prstClr val="black">
                  <a:lumMod val="50000"/>
                  <a:lumOff val="50000"/>
                </a:prstClr>
              </a:solidFill>
            </a:endParaRPr>
          </a:p>
        </p:txBody>
      </p:sp>
      <p:sp>
        <p:nvSpPr>
          <p:cNvPr id="6" name="5 Marcador de número de diapositiva"/>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‹Nº›</a:t>
            </a:fld>
            <a:endParaRPr lang="es-ES">
              <a:solidFill>
                <a:prstClr val="black">
                  <a:lumMod val="50000"/>
                  <a:lumOff val="50000"/>
                </a:prstClr>
              </a:solidFill>
            </a:endParaRPr>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p>
            <a:r>
              <a:rPr kumimoji="0" lang="es-ES"/>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3BBBD05D-CC74-4284-BC43-4E005414A921}" type="datetime1">
              <a:rPr lang="es-MX" smtClean="0">
                <a:solidFill>
                  <a:prstClr val="black">
                    <a:lumMod val="50000"/>
                    <a:lumOff val="50000"/>
                  </a:prstClr>
                </a:solidFill>
              </a:rPr>
              <a:t>05/10/2016</a:t>
            </a:fld>
            <a:endParaRPr lang="es-ES">
              <a:solidFill>
                <a:prstClr val="black">
                  <a:lumMod val="50000"/>
                  <a:lumOff val="50000"/>
                </a:prstClr>
              </a:solidFill>
            </a:endParaRPr>
          </a:p>
        </p:txBody>
      </p:sp>
      <p:sp>
        <p:nvSpPr>
          <p:cNvPr id="6" name="5 Marcador de pie de página"/>
          <p:cNvSpPr>
            <a:spLocks noGrp="1"/>
          </p:cNvSpPr>
          <p:nvPr>
            <p:ph type="ftr" sz="quarter" idx="11"/>
          </p:nvPr>
        </p:nvSpPr>
        <p:spPr/>
        <p:txBody>
          <a:bodyPr/>
          <a:lstStyle/>
          <a:p>
            <a:endParaRPr lang="es-ES">
              <a:solidFill>
                <a:prstClr val="black">
                  <a:lumMod val="50000"/>
                  <a:lumOff val="50000"/>
                </a:prstClr>
              </a:solidFill>
            </a:endParaRPr>
          </a:p>
        </p:txBody>
      </p:sp>
      <p:sp>
        <p:nvSpPr>
          <p:cNvPr id="7" name="6 Marcador de número de diapositiva"/>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‹Nº›</a:t>
            </a:fld>
            <a:endParaRPr lang="es-ES">
              <a:solidFill>
                <a:prstClr val="black">
                  <a:lumMod val="50000"/>
                  <a:lumOff val="50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12D77391-713B-453A-9CF1-5EA2FE00AF7D}" type="datetime1">
              <a:rPr lang="es-MX" smtClean="0">
                <a:solidFill>
                  <a:prstClr val="black">
                    <a:lumMod val="50000"/>
                    <a:lumOff val="50000"/>
                  </a:prstClr>
                </a:solidFill>
              </a:rPr>
              <a:t>05/10/2016</a:t>
            </a:fld>
            <a:endParaRPr lang="es-ES">
              <a:solidFill>
                <a:prstClr val="black">
                  <a:lumMod val="50000"/>
                  <a:lumOff val="50000"/>
                </a:prstClr>
              </a:solidFill>
            </a:endParaRPr>
          </a:p>
        </p:txBody>
      </p:sp>
      <p:sp>
        <p:nvSpPr>
          <p:cNvPr id="8" name="7 Marcador de pie de página"/>
          <p:cNvSpPr>
            <a:spLocks noGrp="1"/>
          </p:cNvSpPr>
          <p:nvPr>
            <p:ph type="ftr" sz="quarter" idx="11"/>
          </p:nvPr>
        </p:nvSpPr>
        <p:spPr/>
        <p:txBody>
          <a:bodyPr/>
          <a:lstStyle/>
          <a:p>
            <a:endParaRPr lang="es-ES">
              <a:solidFill>
                <a:prstClr val="black">
                  <a:lumMod val="50000"/>
                  <a:lumOff val="50000"/>
                </a:prstClr>
              </a:solidFill>
            </a:endParaRPr>
          </a:p>
        </p:txBody>
      </p:sp>
      <p:sp>
        <p:nvSpPr>
          <p:cNvPr id="9" name="8 Marcador de número de diapositiva"/>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‹Nº›</a:t>
            </a:fld>
            <a:endParaRPr lang="es-ES">
              <a:solidFill>
                <a:prstClr val="black">
                  <a:lumMod val="50000"/>
                  <a:lumOff val="50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fld id="{B1ED7DB3-675E-4BBC-ADE9-83C8C41ACAD3}" type="datetime1">
              <a:rPr lang="es-MX" smtClean="0">
                <a:solidFill>
                  <a:prstClr val="black">
                    <a:lumMod val="50000"/>
                    <a:lumOff val="50000"/>
                  </a:prstClr>
                </a:solidFill>
              </a:rPr>
              <a:t>05/10/2016</a:t>
            </a:fld>
            <a:endParaRPr lang="es-ES">
              <a:solidFill>
                <a:prstClr val="black">
                  <a:lumMod val="50000"/>
                  <a:lumOff val="50000"/>
                </a:prstClr>
              </a:solidFill>
            </a:endParaRPr>
          </a:p>
        </p:txBody>
      </p:sp>
      <p:sp>
        <p:nvSpPr>
          <p:cNvPr id="4" name="3 Marcador de pie de página"/>
          <p:cNvSpPr>
            <a:spLocks noGrp="1"/>
          </p:cNvSpPr>
          <p:nvPr>
            <p:ph type="ftr" sz="quarter" idx="11"/>
          </p:nvPr>
        </p:nvSpPr>
        <p:spPr/>
        <p:txBody>
          <a:bodyPr/>
          <a:lstStyle/>
          <a:p>
            <a:endParaRPr lang="es-ES">
              <a:solidFill>
                <a:prstClr val="black">
                  <a:lumMod val="50000"/>
                  <a:lumOff val="50000"/>
                </a:prstClr>
              </a:solidFill>
            </a:endParaRPr>
          </a:p>
        </p:txBody>
      </p:sp>
      <p:sp>
        <p:nvSpPr>
          <p:cNvPr id="5" name="4 Marcador de número de diapositiva"/>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‹Nº›</a:t>
            </a:fld>
            <a:endParaRPr lang="es-ES">
              <a:solidFill>
                <a:prstClr val="black">
                  <a:lumMod val="50000"/>
                  <a:lumOff val="50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Marcador de fecha"/>
          <p:cNvSpPr>
            <a:spLocks noGrp="1"/>
          </p:cNvSpPr>
          <p:nvPr>
            <p:ph type="dt" sz="half" idx="10"/>
          </p:nvPr>
        </p:nvSpPr>
        <p:spPr/>
        <p:txBody>
          <a:bodyPr/>
          <a:lstStyle/>
          <a:p>
            <a:fld id="{720D35E3-0D7A-41D6-BAFE-E1A59B7833AD}" type="datetime1">
              <a:rPr lang="es-MX" smtClean="0">
                <a:solidFill>
                  <a:prstClr val="black">
                    <a:lumMod val="50000"/>
                    <a:lumOff val="50000"/>
                  </a:prstClr>
                </a:solidFill>
              </a:rPr>
              <a:t>05/10/2016</a:t>
            </a:fld>
            <a:endParaRPr lang="es-ES">
              <a:solidFill>
                <a:prstClr val="black">
                  <a:lumMod val="50000"/>
                  <a:lumOff val="50000"/>
                </a:prstClr>
              </a:solidFill>
            </a:endParaRPr>
          </a:p>
        </p:txBody>
      </p:sp>
      <p:sp>
        <p:nvSpPr>
          <p:cNvPr id="3" name="2 Marcador de pie de página"/>
          <p:cNvSpPr>
            <a:spLocks noGrp="1"/>
          </p:cNvSpPr>
          <p:nvPr>
            <p:ph type="ftr" sz="quarter" idx="11"/>
          </p:nvPr>
        </p:nvSpPr>
        <p:spPr/>
        <p:txBody>
          <a:bodyPr/>
          <a:lstStyle/>
          <a:p>
            <a:endParaRPr lang="es-ES">
              <a:solidFill>
                <a:prstClr val="black">
                  <a:lumMod val="50000"/>
                  <a:lumOff val="50000"/>
                </a:prstClr>
              </a:solidFill>
            </a:endParaRPr>
          </a:p>
        </p:txBody>
      </p:sp>
      <p:sp>
        <p:nvSpPr>
          <p:cNvPr id="4" name="3 Marcador de número de diapositiva"/>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‹Nº›</a:t>
            </a:fld>
            <a:endParaRPr lang="es-ES">
              <a:solidFill>
                <a:prstClr val="black">
                  <a:lumMod val="50000"/>
                  <a:lumOff val="50000"/>
                </a:prstClr>
              </a:solidFill>
            </a:endParaRPr>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2"/>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6"/>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7D9D5148-34E2-4C84-9113-3EAF548FBA9C}"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082972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E9C8DDE4-5541-42FF-8D66-7B433B5C7D6C}" type="datetime1">
              <a:rPr lang="es-MX" smtClean="0">
                <a:solidFill>
                  <a:prstClr val="black">
                    <a:lumMod val="50000"/>
                    <a:lumOff val="50000"/>
                  </a:prstClr>
                </a:solidFill>
              </a:rPr>
              <a:t>05/10/2016</a:t>
            </a:fld>
            <a:endParaRPr lang="es-ES">
              <a:solidFill>
                <a:prstClr val="black">
                  <a:lumMod val="50000"/>
                  <a:lumOff val="50000"/>
                </a:prstClr>
              </a:solidFill>
            </a:endParaRPr>
          </a:p>
        </p:txBody>
      </p:sp>
      <p:sp>
        <p:nvSpPr>
          <p:cNvPr id="6" name="5 Marcador de pie de página"/>
          <p:cNvSpPr>
            <a:spLocks noGrp="1"/>
          </p:cNvSpPr>
          <p:nvPr>
            <p:ph type="ftr" sz="quarter" idx="11"/>
          </p:nvPr>
        </p:nvSpPr>
        <p:spPr/>
        <p:txBody>
          <a:bodyPr/>
          <a:lstStyle/>
          <a:p>
            <a:endParaRPr lang="es-ES">
              <a:solidFill>
                <a:prstClr val="black">
                  <a:lumMod val="50000"/>
                  <a:lumOff val="50000"/>
                </a:prstClr>
              </a:solidFill>
            </a:endParaRPr>
          </a:p>
        </p:txBody>
      </p:sp>
      <p:sp>
        <p:nvSpPr>
          <p:cNvPr id="7" name="6 Marcador de número de diapositiva"/>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‹Nº›</a:t>
            </a:fld>
            <a:endParaRPr lang="es-ES">
              <a:solidFill>
                <a:prstClr val="black">
                  <a:lumMod val="50000"/>
                  <a:lumOff val="50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a:t>Haga clic para modificar el estilo de título del patrón</a:t>
            </a:r>
            <a:endParaRPr kumimoji="0" lang="en-US"/>
          </a:p>
        </p:txBody>
      </p:sp>
      <p:sp>
        <p:nvSpPr>
          <p:cNvPr id="5" name="4 Marcador de fecha"/>
          <p:cNvSpPr>
            <a:spLocks noGrp="1"/>
          </p:cNvSpPr>
          <p:nvPr>
            <p:ph type="dt" sz="half" idx="10"/>
          </p:nvPr>
        </p:nvSpPr>
        <p:spPr/>
        <p:txBody>
          <a:bodyPr/>
          <a:lstStyle/>
          <a:p>
            <a:fld id="{9EE50296-0EB5-45FF-B211-A2E3FB7676C6}" type="datetime1">
              <a:rPr lang="es-MX" smtClean="0">
                <a:solidFill>
                  <a:prstClr val="black">
                    <a:lumMod val="50000"/>
                    <a:lumOff val="50000"/>
                  </a:prstClr>
                </a:solidFill>
              </a:rPr>
              <a:t>05/10/2016</a:t>
            </a:fld>
            <a:endParaRPr lang="es-ES">
              <a:solidFill>
                <a:prstClr val="black">
                  <a:lumMod val="50000"/>
                  <a:lumOff val="50000"/>
                </a:prstClr>
              </a:solidFill>
            </a:endParaRPr>
          </a:p>
        </p:txBody>
      </p:sp>
      <p:sp>
        <p:nvSpPr>
          <p:cNvPr id="6" name="5 Marcador de pie de página"/>
          <p:cNvSpPr>
            <a:spLocks noGrp="1"/>
          </p:cNvSpPr>
          <p:nvPr>
            <p:ph type="ftr" sz="quarter" idx="11"/>
          </p:nvPr>
        </p:nvSpPr>
        <p:spPr/>
        <p:txBody>
          <a:bodyPr/>
          <a:lstStyle/>
          <a:p>
            <a:endParaRPr lang="es-ES">
              <a:solidFill>
                <a:prstClr val="black">
                  <a:lumMod val="50000"/>
                  <a:lumOff val="50000"/>
                </a:prstClr>
              </a:solidFill>
            </a:endParaRPr>
          </a:p>
        </p:txBody>
      </p:sp>
      <p:sp>
        <p:nvSpPr>
          <p:cNvPr id="7" name="6 Marcador de número de diapositiva"/>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‹Nº›</a:t>
            </a:fld>
            <a:endParaRPr lang="es-ES">
              <a:solidFill>
                <a:prstClr val="black">
                  <a:lumMod val="50000"/>
                  <a:lumOff val="50000"/>
                </a:prstClr>
              </a:solidFill>
            </a:endParaRPr>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a:t>Haga clic para modificar el estilo de texto del patrón</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239DCDB4-7C01-49B4-B971-546CFA4DD900}" type="datetime1">
              <a:rPr lang="es-MX" smtClean="0">
                <a:solidFill>
                  <a:prstClr val="black">
                    <a:lumMod val="50000"/>
                    <a:lumOff val="50000"/>
                  </a:prstClr>
                </a:solidFill>
              </a:rPr>
              <a:t>05/10/2016</a:t>
            </a:fld>
            <a:endParaRPr lang="es-ES">
              <a:solidFill>
                <a:prstClr val="black">
                  <a:lumMod val="50000"/>
                  <a:lumOff val="50000"/>
                </a:prstClr>
              </a:solidFill>
            </a:endParaRPr>
          </a:p>
        </p:txBody>
      </p:sp>
      <p:sp>
        <p:nvSpPr>
          <p:cNvPr id="5" name="4 Marcador de pie de página"/>
          <p:cNvSpPr>
            <a:spLocks noGrp="1"/>
          </p:cNvSpPr>
          <p:nvPr>
            <p:ph type="ftr" sz="quarter" idx="11"/>
          </p:nvPr>
        </p:nvSpPr>
        <p:spPr/>
        <p:txBody>
          <a:bodyPr/>
          <a:lstStyle/>
          <a:p>
            <a:endParaRPr lang="es-ES">
              <a:solidFill>
                <a:prstClr val="black">
                  <a:lumMod val="50000"/>
                  <a:lumOff val="50000"/>
                </a:prstClr>
              </a:solidFill>
            </a:endParaRPr>
          </a:p>
        </p:txBody>
      </p:sp>
      <p:sp>
        <p:nvSpPr>
          <p:cNvPr id="6" name="5 Marcador de número de diapositiva"/>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‹Nº›</a:t>
            </a:fld>
            <a:endParaRPr lang="es-ES">
              <a:solidFill>
                <a:prstClr val="black">
                  <a:lumMod val="50000"/>
                  <a:lumOff val="50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E6206A9A-D18C-49E9-A49F-6204A3CE552D}" type="datetime1">
              <a:rPr lang="es-MX" smtClean="0">
                <a:solidFill>
                  <a:prstClr val="black">
                    <a:lumMod val="50000"/>
                    <a:lumOff val="50000"/>
                  </a:prstClr>
                </a:solidFill>
              </a:rPr>
              <a:t>05/10/2016</a:t>
            </a:fld>
            <a:endParaRPr lang="es-ES">
              <a:solidFill>
                <a:prstClr val="black">
                  <a:lumMod val="50000"/>
                  <a:lumOff val="50000"/>
                </a:prstClr>
              </a:solidFill>
            </a:endParaRPr>
          </a:p>
        </p:txBody>
      </p:sp>
      <p:sp>
        <p:nvSpPr>
          <p:cNvPr id="5" name="4 Marcador de pie de página"/>
          <p:cNvSpPr>
            <a:spLocks noGrp="1"/>
          </p:cNvSpPr>
          <p:nvPr>
            <p:ph type="ftr" sz="quarter" idx="11"/>
          </p:nvPr>
        </p:nvSpPr>
        <p:spPr/>
        <p:txBody>
          <a:bodyPr/>
          <a:lstStyle/>
          <a:p>
            <a:endParaRPr lang="es-ES">
              <a:solidFill>
                <a:prstClr val="black">
                  <a:lumMod val="50000"/>
                  <a:lumOff val="50000"/>
                </a:prstClr>
              </a:solidFill>
            </a:endParaRPr>
          </a:p>
        </p:txBody>
      </p:sp>
      <p:sp>
        <p:nvSpPr>
          <p:cNvPr id="6" name="5 Marcador de número de diapositiva"/>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‹Nº›</a:t>
            </a:fld>
            <a:endParaRPr lang="es-ES">
              <a:solidFill>
                <a:prstClr val="black">
                  <a:lumMod val="50000"/>
                  <a:lumOff val="50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342901"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3505201"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9B5FEA0F-5F18-4E73-BCEB-4591C064DE11}" type="datetime1">
              <a:rPr lang="es-MX" smtClean="0">
                <a:solidFill>
                  <a:prstClr val="black">
                    <a:tint val="75000"/>
                  </a:prstClr>
                </a:solidFill>
              </a:rPr>
              <a:t>05/10/2016</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226591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829BFCE1-8C59-4FCB-AFD6-82A766CE962D}" type="datetime1">
              <a:rPr lang="es-MX" smtClean="0">
                <a:solidFill>
                  <a:prstClr val="black">
                    <a:tint val="75000"/>
                  </a:prstClr>
                </a:solidFill>
              </a:rPr>
              <a:t>05/10/2016</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210902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70B3DC3E-008E-4788-B96A-5166EB368081}" type="datetime1">
              <a:rPr lang="es-MX" smtClean="0">
                <a:solidFill>
                  <a:prstClr val="black">
                    <a:tint val="75000"/>
                  </a:prstClr>
                </a:solidFill>
              </a:rPr>
              <a:t>05/10/2016</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444446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36A3473-8ADB-441D-AC39-8B5602E57D99}" type="datetime1">
              <a:rPr lang="es-MX" smtClean="0">
                <a:solidFill>
                  <a:prstClr val="black">
                    <a:tint val="75000"/>
                  </a:prstClr>
                </a:solidFill>
              </a:rPr>
              <a:t>05/10/2016</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474849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1" y="273053"/>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40B7DFF6-0951-4F7D-A89B-FD7A165E7AAB}" type="datetime1">
              <a:rPr lang="es-MX" smtClean="0">
                <a:solidFill>
                  <a:prstClr val="black">
                    <a:tint val="75000"/>
                  </a:prstClr>
                </a:solidFill>
              </a:rPr>
              <a:t>05/10/2016</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420051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1"/>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45CA5C9A-0EC0-4957-8474-396FAACE7B79}" type="datetime1">
              <a:rPr lang="es-MX" smtClean="0">
                <a:solidFill>
                  <a:prstClr val="black">
                    <a:tint val="75000"/>
                  </a:prstClr>
                </a:solidFill>
              </a:rPr>
              <a:t>05/10/2016</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810744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3"/>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3"/>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0E2F39-DA6C-42D1-B952-BB47CC0CFA20}"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3"/>
          </p:nvPr>
        </p:nvSpPr>
        <p:spPr>
          <a:xfrm>
            <a:off x="3124200" y="6356353"/>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5 Marcador de número de diapositiva"/>
          <p:cNvSpPr>
            <a:spLocks noGrp="1"/>
          </p:cNvSpPr>
          <p:nvPr>
            <p:ph type="sldNum" sz="quarter" idx="4"/>
          </p:nvPr>
        </p:nvSpPr>
        <p:spPr>
          <a:xfrm>
            <a:off x="6553200" y="635635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4079594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89692" y="1123842"/>
            <a:ext cx="2210611" cy="4601183"/>
          </a:xfrm>
          <a:prstGeom prst="rect">
            <a:avLst/>
          </a:prstGeom>
        </p:spPr>
        <p:txBody>
          <a:bodyPr vert="horz" lIns="91429" tIns="45715" rIns="91429" bIns="45715" rtlCol="0" anchor="ctr">
            <a:normAutofit/>
          </a:bodyPr>
          <a:lstStyle/>
          <a:p>
            <a:r>
              <a:rPr lang="es-ES"/>
              <a:t>Haga clic para modificar el estilo de título del patrón</a:t>
            </a:r>
            <a:endParaRPr lang="en-US" dirty="0"/>
          </a:p>
        </p:txBody>
      </p:sp>
      <p:sp>
        <p:nvSpPr>
          <p:cNvPr id="38" name="Rectangle 37"/>
          <p:cNvSpPr/>
          <p:nvPr/>
        </p:nvSpPr>
        <p:spPr>
          <a:xfrm>
            <a:off x="8861901"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2901951" y="864108"/>
            <a:ext cx="5486400" cy="5120640"/>
          </a:xfrm>
          <a:prstGeom prst="rect">
            <a:avLst/>
          </a:prstGeom>
        </p:spPr>
        <p:txBody>
          <a:bodyPr vert="horz" lIns="91429" tIns="45715" rIns="91429" bIns="45715" rtlCol="0"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96849" y="6356354"/>
            <a:ext cx="2057400" cy="365125"/>
          </a:xfrm>
          <a:prstGeom prst="rect">
            <a:avLst/>
          </a:prstGeom>
        </p:spPr>
        <p:txBody>
          <a:bodyPr vert="horz" lIns="91429" tIns="45715" rIns="91429" bIns="45715" rtlCol="0" anchor="ctr"/>
          <a:lstStyle>
            <a:lvl1pPr algn="l">
              <a:defRPr sz="1100">
                <a:solidFill>
                  <a:schemeClr val="tx1">
                    <a:lumMod val="50000"/>
                    <a:lumOff val="50000"/>
                  </a:schemeClr>
                </a:solidFill>
              </a:defRPr>
            </a:lvl1pPr>
          </a:lstStyle>
          <a:p>
            <a:pPr defTabSz="914298"/>
            <a:fld id="{DE509500-3192-40BD-BC0E-FDA87A611757}"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5" name="Footer Placeholder 4"/>
          <p:cNvSpPr>
            <a:spLocks noGrp="1"/>
          </p:cNvSpPr>
          <p:nvPr>
            <p:ph type="ftr" sz="quarter" idx="3"/>
          </p:nvPr>
        </p:nvSpPr>
        <p:spPr>
          <a:xfrm>
            <a:off x="2901951" y="6356354"/>
            <a:ext cx="4433638" cy="365125"/>
          </a:xfrm>
          <a:prstGeom prst="rect">
            <a:avLst/>
          </a:prstGeom>
        </p:spPr>
        <p:txBody>
          <a:bodyPr vert="horz" lIns="91429" tIns="45715" rIns="91429" bIns="45715" rtlCol="0" anchor="ctr"/>
          <a:lstStyle>
            <a:lvl1pPr algn="l">
              <a:defRPr sz="1100">
                <a:solidFill>
                  <a:schemeClr val="tx1">
                    <a:lumMod val="50000"/>
                    <a:lumOff val="50000"/>
                  </a:schemeClr>
                </a:solidFill>
              </a:defRPr>
            </a:lvl1pPr>
          </a:lstStyle>
          <a:p>
            <a:pPr defTabSz="914298"/>
            <a:endParaRPr lang="es-MX">
              <a:solidFill>
                <a:prstClr val="black">
                  <a:lumMod val="50000"/>
                  <a:lumOff val="50000"/>
                </a:prstClr>
              </a:solidFill>
            </a:endParaRPr>
          </a:p>
        </p:txBody>
      </p:sp>
      <p:sp>
        <p:nvSpPr>
          <p:cNvPr id="6" name="Slide Number Placeholder 5"/>
          <p:cNvSpPr>
            <a:spLocks noGrp="1"/>
          </p:cNvSpPr>
          <p:nvPr>
            <p:ph type="sldNum" sz="quarter" idx="4"/>
          </p:nvPr>
        </p:nvSpPr>
        <p:spPr>
          <a:xfrm>
            <a:off x="7975603" y="6356354"/>
            <a:ext cx="1148195" cy="365125"/>
          </a:xfrm>
          <a:prstGeom prst="rect">
            <a:avLst/>
          </a:prstGeom>
        </p:spPr>
        <p:txBody>
          <a:bodyPr vert="horz" lIns="91429" tIns="45715" rIns="91429" bIns="45715" rtlCol="0" anchor="ctr"/>
          <a:lstStyle>
            <a:lvl1pPr algn="r">
              <a:defRPr sz="1200" b="1">
                <a:solidFill>
                  <a:schemeClr val="accent1"/>
                </a:solidFill>
              </a:defRPr>
            </a:lvl1pPr>
          </a:lstStyle>
          <a:p>
            <a:pPr defTabSz="914298"/>
            <a:fld id="{2DF200F8-C738-4D20-A524-095995087B34}" type="slidenum">
              <a:rPr lang="es-MX" smtClean="0">
                <a:solidFill>
                  <a:srgbClr val="2DA2BF"/>
                </a:solidFill>
              </a:rPr>
              <a:pPr defTabSz="914298"/>
              <a:t>‹Nº›</a:t>
            </a:fld>
            <a:endParaRPr lang="es-MX">
              <a:solidFill>
                <a:srgbClr val="2DA2BF"/>
              </a:solidFill>
            </a:endParaRPr>
          </a:p>
        </p:txBody>
      </p:sp>
    </p:spTree>
    <p:extLst>
      <p:ext uri="{BB962C8B-B14F-4D97-AF65-F5344CB8AC3E}">
        <p14:creationId xmlns:p14="http://schemas.microsoft.com/office/powerpoint/2010/main" val="113999768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298"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60" indent="-182860" algn="l" defTabSz="914298"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723" indent="-182860" algn="l" defTabSz="914298"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2872" indent="-182860" algn="l" defTabSz="914298"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021" indent="-182860"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169" indent="-182860"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318" indent="-228575"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467" indent="-228575"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8616" indent="-228575"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5764" indent="-228575"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298" rtl="0" eaLnBrk="1" latinLnBrk="0" hangingPunct="1">
        <a:defRPr sz="1800" kern="1200">
          <a:solidFill>
            <a:schemeClr val="tx1"/>
          </a:solidFill>
          <a:latin typeface="+mn-lt"/>
          <a:ea typeface="+mn-ea"/>
          <a:cs typeface="+mn-cs"/>
        </a:defRPr>
      </a:lvl1pPr>
      <a:lvl2pPr marL="457148" algn="l" defTabSz="914298" rtl="0" eaLnBrk="1" latinLnBrk="0" hangingPunct="1">
        <a:defRPr sz="1800" kern="1200">
          <a:solidFill>
            <a:schemeClr val="tx1"/>
          </a:solidFill>
          <a:latin typeface="+mn-lt"/>
          <a:ea typeface="+mn-ea"/>
          <a:cs typeface="+mn-cs"/>
        </a:defRPr>
      </a:lvl2pPr>
      <a:lvl3pPr marL="914298" algn="l" defTabSz="914298" rtl="0" eaLnBrk="1" latinLnBrk="0" hangingPunct="1">
        <a:defRPr sz="1800" kern="1200">
          <a:solidFill>
            <a:schemeClr val="tx1"/>
          </a:solidFill>
          <a:latin typeface="+mn-lt"/>
          <a:ea typeface="+mn-ea"/>
          <a:cs typeface="+mn-cs"/>
        </a:defRPr>
      </a:lvl3pPr>
      <a:lvl4pPr marL="1371446" algn="l" defTabSz="914298" rtl="0" eaLnBrk="1" latinLnBrk="0" hangingPunct="1">
        <a:defRPr sz="1800" kern="1200">
          <a:solidFill>
            <a:schemeClr val="tx1"/>
          </a:solidFill>
          <a:latin typeface="+mn-lt"/>
          <a:ea typeface="+mn-ea"/>
          <a:cs typeface="+mn-cs"/>
        </a:defRPr>
      </a:lvl4pPr>
      <a:lvl5pPr marL="1828595" algn="l" defTabSz="914298" rtl="0" eaLnBrk="1" latinLnBrk="0" hangingPunct="1">
        <a:defRPr sz="1800" kern="1200">
          <a:solidFill>
            <a:schemeClr val="tx1"/>
          </a:solidFill>
          <a:latin typeface="+mn-lt"/>
          <a:ea typeface="+mn-ea"/>
          <a:cs typeface="+mn-cs"/>
        </a:defRPr>
      </a:lvl5pPr>
      <a:lvl6pPr marL="2285744" algn="l" defTabSz="914298" rtl="0" eaLnBrk="1" latinLnBrk="0" hangingPunct="1">
        <a:defRPr sz="1800" kern="1200">
          <a:solidFill>
            <a:schemeClr val="tx1"/>
          </a:solidFill>
          <a:latin typeface="+mn-lt"/>
          <a:ea typeface="+mn-ea"/>
          <a:cs typeface="+mn-cs"/>
        </a:defRPr>
      </a:lvl6pPr>
      <a:lvl7pPr marL="2742893" algn="l" defTabSz="914298" rtl="0" eaLnBrk="1" latinLnBrk="0" hangingPunct="1">
        <a:defRPr sz="1800" kern="1200">
          <a:solidFill>
            <a:schemeClr val="tx1"/>
          </a:solidFill>
          <a:latin typeface="+mn-lt"/>
          <a:ea typeface="+mn-ea"/>
          <a:cs typeface="+mn-cs"/>
        </a:defRPr>
      </a:lvl7pPr>
      <a:lvl8pPr marL="3200041" algn="l" defTabSz="914298" rtl="0" eaLnBrk="1" latinLnBrk="0" hangingPunct="1">
        <a:defRPr sz="1800" kern="1200">
          <a:solidFill>
            <a:schemeClr val="tx1"/>
          </a:solidFill>
          <a:latin typeface="+mn-lt"/>
          <a:ea typeface="+mn-ea"/>
          <a:cs typeface="+mn-cs"/>
        </a:defRPr>
      </a:lvl8pPr>
      <a:lvl9pPr marL="3657191" algn="l" defTabSz="91429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p>
            <a:r>
              <a:rPr kumimoji="0" lang="es-ES"/>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E30B3E-3D0F-4ED2-9441-E87FE3CAE03B}" type="datetime1">
              <a:rPr lang="es-MX" smtClean="0">
                <a:solidFill>
                  <a:prstClr val="black">
                    <a:lumMod val="50000"/>
                    <a:lumOff val="50000"/>
                  </a:prstClr>
                </a:solidFill>
              </a:rPr>
              <a:t>05/10/2016</a:t>
            </a:fld>
            <a:endParaRPr lang="es-ES">
              <a:solidFill>
                <a:prstClr val="black">
                  <a:lumMod val="50000"/>
                  <a:lumOff val="50000"/>
                </a:prstClr>
              </a:solidFill>
            </a:endParaRPr>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ES">
              <a:solidFill>
                <a:prstClr val="black">
                  <a:lumMod val="50000"/>
                  <a:lumOff val="50000"/>
                </a:prstClr>
              </a:solidFill>
            </a:endParaRPr>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4309300-7FF7-421C-AE7E-9810171E52D4}" type="slidenum">
              <a:rPr lang="es-ES" smtClean="0">
                <a:solidFill>
                  <a:prstClr val="black">
                    <a:lumMod val="50000"/>
                    <a:lumOff val="50000"/>
                  </a:prstClr>
                </a:solidFill>
              </a:rPr>
              <a:pPr/>
              <a:t>‹Nº›</a:t>
            </a:fld>
            <a:endParaRPr lang="es-ES">
              <a:solidFill>
                <a:prstClr val="black">
                  <a:lumMod val="50000"/>
                  <a:lumOff val="50000"/>
                </a:prstClr>
              </a:solidFill>
            </a:endParaRPr>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http://www.uaemex.mx/feconomia/marcos/EscudoEc.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image" Target="../media/image14.jpeg"/><Relationship Id="rId7" Type="http://schemas.openxmlformats.org/officeDocument/2006/relationships/diagramData" Target="../diagrams/data3.xml"/><Relationship Id="rId12"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9.xml"/><Relationship Id="rId6" Type="http://schemas.openxmlformats.org/officeDocument/2006/relationships/image" Target="../media/image17.jpeg"/><Relationship Id="rId11" Type="http://schemas.microsoft.com/office/2007/relationships/diagramDrawing" Target="../diagrams/drawing3.xml"/><Relationship Id="rId5" Type="http://schemas.openxmlformats.org/officeDocument/2006/relationships/image" Target="../media/image16.jpeg"/><Relationship Id="rId10" Type="http://schemas.openxmlformats.org/officeDocument/2006/relationships/diagramColors" Target="../diagrams/colors3.xml"/><Relationship Id="rId4" Type="http://schemas.openxmlformats.org/officeDocument/2006/relationships/image" Target="../media/image15.jpeg"/><Relationship Id="rId9"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chart" Target="../charts/char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18.jpeg"/><Relationship Id="rId7"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29.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png"/><Relationship Id="rId9"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9.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3.xml"/><Relationship Id="rId1" Type="http://schemas.openxmlformats.org/officeDocument/2006/relationships/slideLayout" Target="../slideLayouts/slideLayout29.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4.xml"/><Relationship Id="rId1" Type="http://schemas.openxmlformats.org/officeDocument/2006/relationships/slideLayout" Target="../slideLayouts/slideLayout29.xml"/><Relationship Id="rId4" Type="http://schemas.openxmlformats.org/officeDocument/2006/relationships/image" Target="../media/image36.jpeg"/></Relationships>
</file>

<file path=ppt/slides/_rels/slide2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5.xml"/><Relationship Id="rId1" Type="http://schemas.openxmlformats.org/officeDocument/2006/relationships/slideLayout" Target="../slideLayouts/slideLayout18.xml"/><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9.xml"/><Relationship Id="rId1" Type="http://schemas.openxmlformats.org/officeDocument/2006/relationships/vmlDrawing" Target="../drawings/vmlDrawing1.vml"/><Relationship Id="rId6" Type="http://schemas.openxmlformats.org/officeDocument/2006/relationships/image" Target="../media/image39.emf"/><Relationship Id="rId5" Type="http://schemas.openxmlformats.org/officeDocument/2006/relationships/package" Target="../embeddings/Documento_de_Microsoft_Word4.docx"/><Relationship Id="rId4" Type="http://schemas.openxmlformats.org/officeDocument/2006/relationships/image" Target="../media/image40.jpeg"/></Relationships>
</file>

<file path=ppt/slides/_rels/slide27.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27.xml"/><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8.xml"/><Relationship Id="rId1" Type="http://schemas.openxmlformats.org/officeDocument/2006/relationships/slideLayout" Target="../slideLayouts/slideLayout29.xml"/><Relationship Id="rId5" Type="http://schemas.openxmlformats.org/officeDocument/2006/relationships/image" Target="../media/image44.emf"/><Relationship Id="rId4" Type="http://schemas.openxmlformats.org/officeDocument/2006/relationships/image" Target="../media/image43.jpeg"/></Relationships>
</file>

<file path=ppt/slides/_rels/slide2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9.xml"/><Relationship Id="rId1" Type="http://schemas.openxmlformats.org/officeDocument/2006/relationships/slideLayout" Target="../slideLayouts/slideLayout29.xml"/><Relationship Id="rId4" Type="http://schemas.openxmlformats.org/officeDocument/2006/relationships/image" Target="../media/image45.emf"/></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3" Type="http://schemas.openxmlformats.org/officeDocument/2006/relationships/hyperlink" Target="http://internet.contenidos.inegi.org.mx/contenidos/productos/prod_serv/contenidos/espanol/bvinegi/productos/nueva_estruc/AEGPEF_2015/702825077297.pdf" TargetMode="External"/><Relationship Id="rId2" Type="http://schemas.openxmlformats.org/officeDocument/2006/relationships/notesSlide" Target="../notesSlides/notesSlide31.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png"/><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29.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9.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7"/>
          <p:cNvSpPr/>
          <p:nvPr/>
        </p:nvSpPr>
        <p:spPr>
          <a:xfrm>
            <a:off x="1475656" y="341551"/>
            <a:ext cx="6508378" cy="830997"/>
          </a:xfrm>
          <a:prstGeom prst="rect">
            <a:avLst/>
          </a:prstGeom>
        </p:spPr>
        <p:txBody>
          <a:bodyPr wrap="square">
            <a:spAutoFit/>
          </a:bodyPr>
          <a:lstStyle/>
          <a:p>
            <a:pPr algn="ctr"/>
            <a:r>
              <a:rPr lang="es-MX" sz="2400" i="1" dirty="0">
                <a:solidFill>
                  <a:prstClr val="black"/>
                </a:solidFill>
              </a:rPr>
              <a:t>Universidad Autónoma del Estado de México</a:t>
            </a:r>
          </a:p>
          <a:p>
            <a:pPr algn="ctr"/>
            <a:r>
              <a:rPr lang="es-MX" sz="2400" i="1" dirty="0">
                <a:solidFill>
                  <a:prstClr val="black"/>
                </a:solidFill>
              </a:rPr>
              <a:t> Facultad de Economía</a:t>
            </a:r>
          </a:p>
        </p:txBody>
      </p:sp>
      <p:pic>
        <p:nvPicPr>
          <p:cNvPr id="7" name="36 Imagen" descr="logo a color UAEM.JPG"/>
          <p:cNvPicPr>
            <a:picLocks noChangeAspect="1"/>
          </p:cNvPicPr>
          <p:nvPr/>
        </p:nvPicPr>
        <p:blipFill>
          <a:blip r:embed="rId3" cstate="print">
            <a:extLst>
              <a:ext uri="{BEBA8EAE-BF5A-486C-A8C5-ECC9F3942E4B}">
                <a14:imgProps xmlns:a14="http://schemas.microsoft.com/office/drawing/2010/main">
                  <a14:imgLayer r:embed="rId4">
                    <a14:imgEffect>
                      <a14:backgroundRemoval t="2100" b="96325" l="0" r="100000"/>
                    </a14:imgEffect>
                  </a14:imgLayer>
                </a14:imgProps>
              </a:ext>
            </a:extLst>
          </a:blip>
          <a:stretch>
            <a:fillRect/>
          </a:stretch>
        </p:blipFill>
        <p:spPr>
          <a:xfrm>
            <a:off x="412802" y="341549"/>
            <a:ext cx="811208" cy="759599"/>
          </a:xfrm>
          <a:prstGeom prst="rect">
            <a:avLst/>
          </a:prstGeom>
        </p:spPr>
      </p:pic>
      <p:pic>
        <p:nvPicPr>
          <p:cNvPr id="8" name="Picture 3" descr="http://www.uaemex.mx/feconomia/marcos/EscudoEc.jpg"/>
          <p:cNvPicPr>
            <a:picLocks noChangeAspect="1" noChangeArrowheads="1"/>
          </p:cNvPicPr>
          <p:nvPr/>
        </p:nvPicPr>
        <p:blipFill>
          <a:blip r:embed="rId5" r:link="rId7"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Lst>
          </a:blip>
          <a:srcRect/>
          <a:stretch>
            <a:fillRect/>
          </a:stretch>
        </p:blipFill>
        <p:spPr bwMode="auto">
          <a:xfrm>
            <a:off x="8172400" y="334777"/>
            <a:ext cx="697280" cy="822025"/>
          </a:xfrm>
          <a:prstGeom prst="rect">
            <a:avLst/>
          </a:prstGeom>
          <a:noFill/>
          <a:ln w="9525">
            <a:noFill/>
            <a:miter lim="800000"/>
            <a:headEnd/>
            <a:tailEnd/>
          </a:ln>
        </p:spPr>
      </p:pic>
      <p:sp>
        <p:nvSpPr>
          <p:cNvPr id="9" name="8 Redondear rectángulo de esquina del mismo lado"/>
          <p:cNvSpPr/>
          <p:nvPr/>
        </p:nvSpPr>
        <p:spPr>
          <a:xfrm>
            <a:off x="1696743" y="2113497"/>
            <a:ext cx="5871733" cy="1903690"/>
          </a:xfrm>
          <a:prstGeom prst="round2SameRect">
            <a:avLst/>
          </a:prstGeom>
          <a:noFill/>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MX" sz="2800" b="1"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UNIDAD 3: </a:t>
            </a:r>
            <a:r>
              <a:rPr lang="es-MX" sz="2800" b="1"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ANÁLISIS </a:t>
            </a:r>
            <a:r>
              <a:rPr lang="es-MX" sz="2800" b="1" dirty="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DE LA ESTRUCTURA ECONÓMICA DEL EMPLEO </a:t>
            </a:r>
            <a:r>
              <a:rPr lang="es-MX" sz="2800" b="1"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EN EL</a:t>
            </a:r>
            <a:r>
              <a:rPr lang="es-MX" sz="2800" b="1"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 </a:t>
            </a:r>
            <a:r>
              <a:rPr lang="es-MX" sz="2800" b="1" dirty="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ESTADO DE MÉXICO</a:t>
            </a:r>
          </a:p>
        </p:txBody>
      </p:sp>
      <p:sp>
        <p:nvSpPr>
          <p:cNvPr id="10" name="9 Rectángulo"/>
          <p:cNvSpPr/>
          <p:nvPr/>
        </p:nvSpPr>
        <p:spPr>
          <a:xfrm>
            <a:off x="2483074" y="4159532"/>
            <a:ext cx="4572000" cy="2031325"/>
          </a:xfrm>
          <a:prstGeom prst="rect">
            <a:avLst/>
          </a:prstGeom>
        </p:spPr>
        <p:txBody>
          <a:bodyPr>
            <a:spAutoFit/>
          </a:bodyPr>
          <a:lstStyle/>
          <a:p>
            <a:pPr algn="ctr">
              <a:defRPr/>
            </a:pPr>
            <a:r>
              <a:rPr lang="es-MX" sz="1400" b="1" kern="0" dirty="0">
                <a:solidFill>
                  <a:sysClr val="windowText" lastClr="000000"/>
                </a:solidFill>
              </a:rPr>
              <a:t>Programa Educativo: Licenciatura en Economía</a:t>
            </a:r>
          </a:p>
          <a:p>
            <a:pPr algn="ctr">
              <a:defRPr/>
            </a:pPr>
            <a:endParaRPr lang="es-MX" sz="1400" b="1" kern="0" dirty="0">
              <a:solidFill>
                <a:sysClr val="windowText" lastClr="000000"/>
              </a:solidFill>
            </a:endParaRPr>
          </a:p>
          <a:p>
            <a:pPr algn="ctr">
              <a:defRPr/>
            </a:pPr>
            <a:r>
              <a:rPr lang="es-MX" sz="1400" b="1" kern="0" dirty="0">
                <a:solidFill>
                  <a:sysClr val="windowText" lastClr="000000"/>
                </a:solidFill>
              </a:rPr>
              <a:t>Unidad de Aprendizaje: Estructura Económica Regional</a:t>
            </a:r>
          </a:p>
          <a:p>
            <a:pPr algn="ctr">
              <a:defRPr/>
            </a:pPr>
            <a:endParaRPr lang="es-MX" sz="1400" b="1" kern="0" dirty="0">
              <a:solidFill>
                <a:sysClr val="windowText" lastClr="000000"/>
              </a:solidFill>
            </a:endParaRPr>
          </a:p>
          <a:p>
            <a:pPr algn="ctr">
              <a:defRPr/>
            </a:pPr>
            <a:r>
              <a:rPr lang="es-MX" sz="1400" b="1" kern="0" dirty="0">
                <a:solidFill>
                  <a:sysClr val="windowText" lastClr="000000"/>
                </a:solidFill>
              </a:rPr>
              <a:t>Créditos Institucionales : 10</a:t>
            </a:r>
          </a:p>
          <a:p>
            <a:pPr algn="ctr">
              <a:defRPr/>
            </a:pPr>
            <a:endParaRPr lang="es-ES" sz="1400" b="1" kern="0" dirty="0">
              <a:solidFill>
                <a:sysClr val="windowText" lastClr="000000"/>
              </a:solidFill>
            </a:endParaRPr>
          </a:p>
          <a:p>
            <a:pPr algn="ctr" defTabSz="914298"/>
            <a:r>
              <a:rPr lang="es-ES" sz="1400" b="1" kern="0" dirty="0">
                <a:solidFill>
                  <a:sysClr val="windowText" lastClr="000000"/>
                </a:solidFill>
              </a:rPr>
              <a:t>    CLAVE:  </a:t>
            </a:r>
            <a:r>
              <a:rPr lang="es-MX" sz="1400" dirty="0">
                <a:solidFill>
                  <a:prstClr val="black"/>
                </a:solidFill>
              </a:rPr>
              <a:t>L43063 	</a:t>
            </a:r>
          </a:p>
          <a:p>
            <a:pPr algn="ctr">
              <a:defRPr/>
            </a:pPr>
            <a:endParaRPr lang="es-MX" sz="1400" b="1" kern="0" dirty="0">
              <a:solidFill>
                <a:sysClr val="windowText" lastClr="000000"/>
              </a:solidFill>
            </a:endParaRPr>
          </a:p>
        </p:txBody>
      </p:sp>
      <p:sp>
        <p:nvSpPr>
          <p:cNvPr id="11" name="10 CuadroTexto"/>
          <p:cNvSpPr txBox="1"/>
          <p:nvPr/>
        </p:nvSpPr>
        <p:spPr>
          <a:xfrm>
            <a:off x="744178" y="5175195"/>
            <a:ext cx="7776865" cy="1292662"/>
          </a:xfrm>
          <a:prstGeom prst="rect">
            <a:avLst/>
          </a:prstGeom>
          <a:noFill/>
        </p:spPr>
        <p:txBody>
          <a:bodyPr wrap="square" rtlCol="0">
            <a:spAutoFit/>
          </a:bodyPr>
          <a:lstStyle/>
          <a:p>
            <a:endParaRPr lang="es-MX" sz="1400" dirty="0">
              <a:solidFill>
                <a:prstClr val="black"/>
              </a:solidFill>
            </a:endParaRPr>
          </a:p>
          <a:p>
            <a:endParaRPr lang="es-MX" sz="1400" dirty="0">
              <a:solidFill>
                <a:prstClr val="black"/>
              </a:solidFill>
            </a:endParaRPr>
          </a:p>
          <a:p>
            <a:endParaRPr lang="es-MX" sz="1400" dirty="0">
              <a:solidFill>
                <a:prstClr val="black"/>
              </a:solidFill>
            </a:endParaRPr>
          </a:p>
          <a:p>
            <a:endParaRPr lang="es-MX" i="1" dirty="0">
              <a:solidFill>
                <a:prstClr val="black"/>
              </a:solidFill>
            </a:endParaRPr>
          </a:p>
          <a:p>
            <a:pPr algn="ctr"/>
            <a:r>
              <a:rPr lang="es-MX" b="1" i="1" dirty="0">
                <a:solidFill>
                  <a:prstClr val="black"/>
                </a:solidFill>
              </a:rPr>
              <a:t>Dr. Oscar Manuel Rodríguez Pichardo</a:t>
            </a:r>
          </a:p>
        </p:txBody>
      </p:sp>
      <p:cxnSp>
        <p:nvCxnSpPr>
          <p:cNvPr id="12" name="11 Conector recto"/>
          <p:cNvCxnSpPr/>
          <p:nvPr/>
        </p:nvCxnSpPr>
        <p:spPr>
          <a:xfrm>
            <a:off x="673271" y="1340768"/>
            <a:ext cx="7858867" cy="0"/>
          </a:xfrm>
          <a:prstGeom prst="line">
            <a:avLst/>
          </a:prstGeom>
          <a:ln/>
        </p:spPr>
        <p:style>
          <a:lnRef idx="1">
            <a:schemeClr val="accent5"/>
          </a:lnRef>
          <a:fillRef idx="0">
            <a:schemeClr val="accent5"/>
          </a:fillRef>
          <a:effectRef idx="0">
            <a:schemeClr val="accent5"/>
          </a:effectRef>
          <a:fontRef idx="minor">
            <a:schemeClr val="tx1"/>
          </a:fontRef>
        </p:style>
      </p:cxnSp>
      <p:cxnSp>
        <p:nvCxnSpPr>
          <p:cNvPr id="14" name="13 Conector recto"/>
          <p:cNvCxnSpPr/>
          <p:nvPr/>
        </p:nvCxnSpPr>
        <p:spPr>
          <a:xfrm>
            <a:off x="2230538" y="6021288"/>
            <a:ext cx="4824536" cy="0"/>
          </a:xfrm>
          <a:prstGeom prst="line">
            <a:avLst/>
          </a:prstGeom>
          <a:ln/>
        </p:spPr>
        <p:style>
          <a:lnRef idx="1">
            <a:schemeClr val="accent5"/>
          </a:lnRef>
          <a:fillRef idx="0">
            <a:schemeClr val="accent5"/>
          </a:fillRef>
          <a:effectRef idx="0">
            <a:schemeClr val="accent5"/>
          </a:effectRef>
          <a:fontRef idx="minor">
            <a:schemeClr val="tx1"/>
          </a:fontRef>
        </p:style>
      </p:cxnSp>
      <p:sp>
        <p:nvSpPr>
          <p:cNvPr id="17" name="16 Rectángulo"/>
          <p:cNvSpPr/>
          <p:nvPr/>
        </p:nvSpPr>
        <p:spPr>
          <a:xfrm>
            <a:off x="3557412" y="1554515"/>
            <a:ext cx="2170787" cy="523220"/>
          </a:xfrm>
          <a:prstGeom prst="rect">
            <a:avLst/>
          </a:prstGeom>
        </p:spPr>
        <p:txBody>
          <a:bodyPr wrap="none">
            <a:spAutoFit/>
          </a:bodyPr>
          <a:lstStyle/>
          <a:p>
            <a:r>
              <a:rPr lang="es-MX" sz="2800" b="1" dirty="0">
                <a:solidFill>
                  <a:srgbClr val="D2D2D2">
                    <a:lumMod val="10000"/>
                  </a:srgbClr>
                </a:solidFill>
              </a:rPr>
              <a:t>Diapositivas</a:t>
            </a:r>
          </a:p>
        </p:txBody>
      </p:sp>
    </p:spTree>
    <p:extLst>
      <p:ext uri="{BB962C8B-B14F-4D97-AF65-F5344CB8AC3E}">
        <p14:creationId xmlns:p14="http://schemas.microsoft.com/office/powerpoint/2010/main" val="13780791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1446237" y="188640"/>
            <a:ext cx="7259637" cy="763588"/>
          </a:xfrm>
        </p:spPr>
        <p:txBody>
          <a:bodyPr>
            <a:normAutofit/>
          </a:bodyPr>
          <a:lstStyle/>
          <a:p>
            <a:r>
              <a:rPr lang="es-MX" sz="3600" dirty="0"/>
              <a:t>Población ocupada por sector (2015)</a:t>
            </a:r>
            <a:endParaRPr lang="es-ES" sz="3600"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8052" t="21324" r="44053" b="8088"/>
          <a:stretch/>
        </p:blipFill>
        <p:spPr bwMode="auto">
          <a:xfrm>
            <a:off x="1403648" y="1124744"/>
            <a:ext cx="6912768" cy="5472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Marcador de número de diapositiva 2"/>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10</a:t>
            </a:fld>
            <a:endParaRPr lang="es-ES">
              <a:solidFill>
                <a:prstClr val="black">
                  <a:lumMod val="50000"/>
                  <a:lumOff val="50000"/>
                </a:prstClr>
              </a:solidFill>
            </a:endParaRPr>
          </a:p>
        </p:txBody>
      </p:sp>
    </p:spTree>
    <p:extLst>
      <p:ext uri="{BB962C8B-B14F-4D97-AF65-F5344CB8AC3E}">
        <p14:creationId xmlns:p14="http://schemas.microsoft.com/office/powerpoint/2010/main" val="9654359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Imagen" descr="C:\Users\Magda\Downloads\images (10).jpg"/>
          <p:cNvPicPr/>
          <p:nvPr/>
        </p:nvPicPr>
        <p:blipFill>
          <a:blip r:embed="rId3">
            <a:extLst>
              <a:ext uri="{28A0092B-C50C-407E-A947-70E740481C1C}">
                <a14:useLocalDpi xmlns:a14="http://schemas.microsoft.com/office/drawing/2010/main" val="0"/>
              </a:ext>
            </a:extLst>
          </a:blip>
          <a:srcRect/>
          <a:stretch>
            <a:fillRect/>
          </a:stretch>
        </p:blipFill>
        <p:spPr bwMode="auto">
          <a:xfrm>
            <a:off x="5364088" y="4400152"/>
            <a:ext cx="2448272" cy="2432772"/>
          </a:xfrm>
          <a:prstGeom prst="rect">
            <a:avLst/>
          </a:prstGeom>
          <a:ln>
            <a:noFill/>
          </a:ln>
          <a:effectLst>
            <a:softEdge rad="112500"/>
          </a:effectLst>
        </p:spPr>
      </p:pic>
      <p:pic>
        <p:nvPicPr>
          <p:cNvPr id="9" name="8 Imagen" descr="C:\Users\Magda\Downloads\images (12).jpg"/>
          <p:cNvPicPr/>
          <p:nvPr/>
        </p:nvPicPr>
        <p:blipFill>
          <a:blip r:embed="rId4">
            <a:extLst>
              <a:ext uri="{28A0092B-C50C-407E-A947-70E740481C1C}">
                <a14:useLocalDpi xmlns:a14="http://schemas.microsoft.com/office/drawing/2010/main" val="0"/>
              </a:ext>
            </a:extLst>
          </a:blip>
          <a:srcRect/>
          <a:stretch>
            <a:fillRect/>
          </a:stretch>
        </p:blipFill>
        <p:spPr bwMode="auto">
          <a:xfrm>
            <a:off x="7025198" y="1914522"/>
            <a:ext cx="1990538" cy="2818700"/>
          </a:xfrm>
          <a:prstGeom prst="rect">
            <a:avLst/>
          </a:prstGeom>
          <a:ln>
            <a:noFill/>
          </a:ln>
          <a:effectLst>
            <a:softEdge rad="112500"/>
          </a:effectLst>
        </p:spPr>
      </p:pic>
      <p:pic>
        <p:nvPicPr>
          <p:cNvPr id="10" name="9 Imagen" descr="C:\Users\Magda\Downloads\images (8).jpg"/>
          <p:cNvPicPr/>
          <p:nvPr/>
        </p:nvPicPr>
        <p:blipFill>
          <a:blip r:embed="rId5">
            <a:extLst>
              <a:ext uri="{28A0092B-C50C-407E-A947-70E740481C1C}">
                <a14:useLocalDpi xmlns:a14="http://schemas.microsoft.com/office/drawing/2010/main" val="0"/>
              </a:ext>
            </a:extLst>
          </a:blip>
          <a:srcRect/>
          <a:stretch>
            <a:fillRect/>
          </a:stretch>
        </p:blipFill>
        <p:spPr bwMode="auto">
          <a:xfrm>
            <a:off x="6567464" y="432301"/>
            <a:ext cx="2448272" cy="1412523"/>
          </a:xfrm>
          <a:prstGeom prst="rect">
            <a:avLst/>
          </a:prstGeom>
          <a:ln>
            <a:noFill/>
          </a:ln>
          <a:effectLst>
            <a:softEdge rad="112500"/>
          </a:effectLst>
        </p:spPr>
      </p:pic>
      <p:pic>
        <p:nvPicPr>
          <p:cNvPr id="3074" name="Picture 2" descr="http://www.campopabloborquez.com/splash/CPB.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11760" y="3280281"/>
            <a:ext cx="1800200" cy="140813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12" name="11 Diagrama"/>
          <p:cNvGraphicFramePr/>
          <p:nvPr>
            <p:extLst>
              <p:ext uri="{D42A27DB-BD31-4B8C-83A1-F6EECF244321}">
                <p14:modId xmlns:p14="http://schemas.microsoft.com/office/powerpoint/2010/main" val="1361590060"/>
              </p:ext>
            </p:extLst>
          </p:nvPr>
        </p:nvGraphicFramePr>
        <p:xfrm>
          <a:off x="1691680" y="250148"/>
          <a:ext cx="8352928" cy="64029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3 CuadroTexto"/>
          <p:cNvSpPr txBox="1"/>
          <p:nvPr/>
        </p:nvSpPr>
        <p:spPr>
          <a:xfrm>
            <a:off x="2663788" y="6463592"/>
            <a:ext cx="1296144" cy="369332"/>
          </a:xfrm>
          <a:prstGeom prst="rect">
            <a:avLst/>
          </a:prstGeom>
          <a:noFill/>
        </p:spPr>
        <p:txBody>
          <a:bodyPr wrap="square" rtlCol="0">
            <a:spAutoFit/>
          </a:bodyPr>
          <a:lstStyle/>
          <a:p>
            <a:r>
              <a:rPr lang="es-MX" dirty="0"/>
              <a:t>PRIMARIO</a:t>
            </a:r>
          </a:p>
        </p:txBody>
      </p:sp>
      <p:sp>
        <p:nvSpPr>
          <p:cNvPr id="13" name="12 CuadroTexto"/>
          <p:cNvSpPr txBox="1"/>
          <p:nvPr/>
        </p:nvSpPr>
        <p:spPr>
          <a:xfrm>
            <a:off x="6826969" y="6423808"/>
            <a:ext cx="2109355" cy="369332"/>
          </a:xfrm>
          <a:prstGeom prst="rect">
            <a:avLst/>
          </a:prstGeom>
          <a:noFill/>
        </p:spPr>
        <p:txBody>
          <a:bodyPr wrap="square" rtlCol="0">
            <a:spAutoFit/>
          </a:bodyPr>
          <a:lstStyle/>
          <a:p>
            <a:r>
              <a:rPr lang="es-MX" dirty="0"/>
              <a:t>SECUNDARIO</a:t>
            </a:r>
          </a:p>
        </p:txBody>
      </p:sp>
      <p:sp>
        <p:nvSpPr>
          <p:cNvPr id="14" name="13 CuadroTexto"/>
          <p:cNvSpPr txBox="1"/>
          <p:nvPr/>
        </p:nvSpPr>
        <p:spPr>
          <a:xfrm>
            <a:off x="5364088" y="1869572"/>
            <a:ext cx="2072916" cy="369332"/>
          </a:xfrm>
          <a:prstGeom prst="rect">
            <a:avLst/>
          </a:prstGeom>
          <a:noFill/>
        </p:spPr>
        <p:txBody>
          <a:bodyPr wrap="square" rtlCol="0">
            <a:spAutoFit/>
          </a:bodyPr>
          <a:lstStyle/>
          <a:p>
            <a:r>
              <a:rPr lang="es-MX" dirty="0"/>
              <a:t>TERCIARIO</a:t>
            </a:r>
          </a:p>
        </p:txBody>
      </p:sp>
      <p:pic>
        <p:nvPicPr>
          <p:cNvPr id="15" name="Picture 2" descr="C:\Users\Magda\Downloads\1860026941_9782c29c9c_b.jpg"/>
          <p:cNvPicPr>
            <a:picLocks noChangeAspect="1" noChangeArrowheads="1"/>
          </p:cNvPicPr>
          <p:nvPr/>
        </p:nvPicPr>
        <p:blipFill rotWithShape="1">
          <a:blip r:embed="rId12">
            <a:duotone>
              <a:prstClr val="black"/>
              <a:schemeClr val="accent4">
                <a:tint val="45000"/>
                <a:satMod val="400000"/>
              </a:schemeClr>
            </a:duotone>
            <a:extLst>
              <a:ext uri="{28A0092B-C50C-407E-A947-70E740481C1C}">
                <a14:useLocalDpi xmlns:a14="http://schemas.microsoft.com/office/drawing/2010/main" val="0"/>
              </a:ext>
            </a:extLst>
          </a:blip>
          <a:srcRect l="58705" r="10511"/>
          <a:stretch/>
        </p:blipFill>
        <p:spPr bwMode="auto">
          <a:xfrm>
            <a:off x="-52046" y="-78178"/>
            <a:ext cx="1257620" cy="69635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5 Rectángulo"/>
          <p:cNvSpPr/>
          <p:nvPr/>
        </p:nvSpPr>
        <p:spPr>
          <a:xfrm rot="19893467">
            <a:off x="744483" y="1152326"/>
            <a:ext cx="4572000" cy="1384995"/>
          </a:xfrm>
          <a:prstGeom prst="rect">
            <a:avLst/>
          </a:prstGeom>
        </p:spPr>
        <p:txBody>
          <a:bodyPr>
            <a:spAutoFit/>
          </a:bodyPr>
          <a:lstStyle/>
          <a:p>
            <a:pPr algn="ctr"/>
            <a:r>
              <a:rPr lang="es-ES" sz="2800" b="1" dirty="0">
                <a:solidFill>
                  <a:prstClr val="black"/>
                </a:solidFill>
              </a:rPr>
              <a:t>Las localidades de 15 mil habitantes y más se caracterizan por:</a:t>
            </a:r>
            <a:endParaRPr lang="es-MX" sz="2800" b="1" dirty="0"/>
          </a:p>
        </p:txBody>
      </p:sp>
      <p:sp>
        <p:nvSpPr>
          <p:cNvPr id="2" name="Marcador de número de diapositiva 1"/>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11</a:t>
            </a:fld>
            <a:endParaRPr lang="es-ES">
              <a:solidFill>
                <a:prstClr val="black">
                  <a:lumMod val="50000"/>
                  <a:lumOff val="50000"/>
                </a:prstClr>
              </a:solidFill>
            </a:endParaRPr>
          </a:p>
        </p:txBody>
      </p:sp>
    </p:spTree>
    <p:extLst>
      <p:ext uri="{BB962C8B-B14F-4D97-AF65-F5344CB8AC3E}">
        <p14:creationId xmlns:p14="http://schemas.microsoft.com/office/powerpoint/2010/main" val="15764468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500" fill="hold"/>
                                        <p:tgtEl>
                                          <p:spTgt spid="3074"/>
                                        </p:tgtEl>
                                        <p:attrNameLst>
                                          <p:attrName>ppt_w</p:attrName>
                                        </p:attrNameLst>
                                      </p:cBhvr>
                                      <p:tavLst>
                                        <p:tav tm="0">
                                          <p:val>
                                            <p:fltVal val="0"/>
                                          </p:val>
                                        </p:tav>
                                        <p:tav tm="100000">
                                          <p:val>
                                            <p:strVal val="#ppt_w"/>
                                          </p:val>
                                        </p:tav>
                                      </p:tavLst>
                                    </p:anim>
                                    <p:anim calcmode="lin" valueType="num">
                                      <p:cBhvr>
                                        <p:cTn id="8" dur="500" fill="hold"/>
                                        <p:tgtEl>
                                          <p:spTgt spid="3074"/>
                                        </p:tgtEl>
                                        <p:attrNameLst>
                                          <p:attrName>ppt_h</p:attrName>
                                        </p:attrNameLst>
                                      </p:cBhvr>
                                      <p:tavLst>
                                        <p:tav tm="0">
                                          <p:val>
                                            <p:fltVal val="0"/>
                                          </p:val>
                                        </p:tav>
                                        <p:tav tm="100000">
                                          <p:val>
                                            <p:strVal val="#ppt_h"/>
                                          </p:val>
                                        </p:tav>
                                      </p:tavLst>
                                    </p:anim>
                                    <p:animEffect transition="in" filter="fade">
                                      <p:cBhvr>
                                        <p:cTn id="9"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1884363" y="1588"/>
            <a:ext cx="7259637" cy="763587"/>
          </a:xfrm>
        </p:spPr>
        <p:txBody>
          <a:bodyPr/>
          <a:lstStyle/>
          <a:p>
            <a:r>
              <a:rPr lang="es-ES" sz="3600" dirty="0"/>
              <a:t>Posición en la ocupación (2015)</a:t>
            </a: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7858" t="10677" r="18633" b="10937"/>
          <a:stretch/>
        </p:blipFill>
        <p:spPr bwMode="auto">
          <a:xfrm>
            <a:off x="1060004" y="685621"/>
            <a:ext cx="7791450" cy="5734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0" y="6419671"/>
            <a:ext cx="9144000" cy="461665"/>
          </a:xfrm>
          <a:prstGeom prst="rect">
            <a:avLst/>
          </a:prstGeom>
        </p:spPr>
        <p:txBody>
          <a:bodyPr wrap="square">
            <a:spAutoFit/>
          </a:bodyPr>
          <a:lstStyle/>
          <a:p>
            <a:r>
              <a:rPr lang="es-MX" sz="1200" dirty="0"/>
              <a:t>http://internet.contenidos.inegi.org.mx/contenidos/productos//prod_serv/contenidos/espanol/bvinegi/productos/nueva_estruc/AEGPEF_2015/702825077297.pdf</a:t>
            </a:r>
          </a:p>
        </p:txBody>
      </p:sp>
      <p:sp>
        <p:nvSpPr>
          <p:cNvPr id="4" name="Marcador de número de diapositiva 3"/>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12</a:t>
            </a:fld>
            <a:endParaRPr lang="es-ES">
              <a:solidFill>
                <a:prstClr val="black">
                  <a:lumMod val="50000"/>
                  <a:lumOff val="50000"/>
                </a:prstClr>
              </a:solidFill>
            </a:endParaRPr>
          </a:p>
        </p:txBody>
      </p:sp>
    </p:spTree>
    <p:extLst>
      <p:ext uri="{BB962C8B-B14F-4D97-AF65-F5344CB8AC3E}">
        <p14:creationId xmlns:p14="http://schemas.microsoft.com/office/powerpoint/2010/main" val="11852229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9765" t="12240" r="19327" b="6249"/>
          <a:stretch/>
        </p:blipFill>
        <p:spPr bwMode="auto">
          <a:xfrm>
            <a:off x="755576" y="548680"/>
            <a:ext cx="7924800" cy="596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323528" y="6218942"/>
            <a:ext cx="8533473" cy="584775"/>
          </a:xfrm>
          <a:prstGeom prst="rect">
            <a:avLst/>
          </a:prstGeom>
        </p:spPr>
        <p:txBody>
          <a:bodyPr wrap="square">
            <a:spAutoFit/>
          </a:bodyPr>
          <a:lstStyle/>
          <a:p>
            <a:r>
              <a:rPr lang="es-MX" sz="1600" dirty="0"/>
              <a:t>http://www.stps.gob.mx/gobmx/estadisticas/pdf/perfiles/perfil%20estado%20de%20mexico.pdf</a:t>
            </a:r>
          </a:p>
        </p:txBody>
      </p:sp>
      <p:sp>
        <p:nvSpPr>
          <p:cNvPr id="2" name="Marcador de número de diapositiva 1"/>
          <p:cNvSpPr>
            <a:spLocks noGrp="1"/>
          </p:cNvSpPr>
          <p:nvPr>
            <p:ph type="sldNum" sz="quarter" idx="12"/>
          </p:nvPr>
        </p:nvSpPr>
        <p:spPr/>
        <p:txBody>
          <a:bodyPr/>
          <a:lstStyle/>
          <a:p>
            <a:fld id="{EB7C552E-A89A-4C78-A0CD-987015C6CF78}" type="slidenum">
              <a:rPr lang="es-MX" smtClean="0">
                <a:solidFill>
                  <a:prstClr val="black">
                    <a:tint val="75000"/>
                  </a:prstClr>
                </a:solidFill>
              </a:rPr>
              <a:pPr/>
              <a:t>13</a:t>
            </a:fld>
            <a:endParaRPr lang="es-MX">
              <a:solidFill>
                <a:prstClr val="black">
                  <a:tint val="75000"/>
                </a:prstClr>
              </a:solidFill>
            </a:endParaRPr>
          </a:p>
        </p:txBody>
      </p:sp>
    </p:spTree>
    <p:extLst>
      <p:ext uri="{BB962C8B-B14F-4D97-AF65-F5344CB8AC3E}">
        <p14:creationId xmlns:p14="http://schemas.microsoft.com/office/powerpoint/2010/main" val="14155649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Gráfico"/>
          <p:cNvGraphicFramePr/>
          <p:nvPr>
            <p:extLst>
              <p:ext uri="{D42A27DB-BD31-4B8C-83A1-F6EECF244321}">
                <p14:modId xmlns:p14="http://schemas.microsoft.com/office/powerpoint/2010/main" val="1528920768"/>
              </p:ext>
            </p:extLst>
          </p:nvPr>
        </p:nvGraphicFramePr>
        <p:xfrm>
          <a:off x="3203848" y="548680"/>
          <a:ext cx="6096000"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4" name="3 Rectángulo"/>
          <p:cNvSpPr/>
          <p:nvPr/>
        </p:nvSpPr>
        <p:spPr>
          <a:xfrm>
            <a:off x="251520" y="548680"/>
            <a:ext cx="2754560" cy="1754326"/>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s-ES" b="1" dirty="0">
                <a:solidFill>
                  <a:schemeClr val="bg1"/>
                </a:solidFill>
              </a:rPr>
              <a:t>Distribución de las personas ocupadas en el Estado de México, respecto a su situación en el trabajo (1990, 2000, 2016)</a:t>
            </a:r>
            <a:endParaRPr lang="es-MX" b="1" dirty="0">
              <a:solidFill>
                <a:schemeClr val="bg1"/>
              </a:solidFill>
            </a:endParaRPr>
          </a:p>
        </p:txBody>
      </p:sp>
      <p:graphicFrame>
        <p:nvGraphicFramePr>
          <p:cNvPr id="8" name="7 Gráfico"/>
          <p:cNvGraphicFramePr/>
          <p:nvPr>
            <p:extLst>
              <p:ext uri="{D42A27DB-BD31-4B8C-83A1-F6EECF244321}">
                <p14:modId xmlns:p14="http://schemas.microsoft.com/office/powerpoint/2010/main" val="3925853191"/>
              </p:ext>
            </p:extLst>
          </p:nvPr>
        </p:nvGraphicFramePr>
        <p:xfrm>
          <a:off x="-1158552" y="2826284"/>
          <a:ext cx="6096000" cy="4064000"/>
        </p:xfrm>
        <a:graphic>
          <a:graphicData uri="http://schemas.openxmlformats.org/drawingml/2006/chart">
            <c:chart xmlns:c="http://schemas.openxmlformats.org/drawingml/2006/chart" xmlns:r="http://schemas.openxmlformats.org/officeDocument/2006/relationships" r:id="rId4"/>
          </a:graphicData>
        </a:graphic>
      </p:graphicFrame>
      <p:sp>
        <p:nvSpPr>
          <p:cNvPr id="7" name="6 Rectángulo"/>
          <p:cNvSpPr/>
          <p:nvPr/>
        </p:nvSpPr>
        <p:spPr>
          <a:xfrm>
            <a:off x="0" y="6543363"/>
            <a:ext cx="4572000" cy="338554"/>
          </a:xfrm>
          <a:prstGeom prst="rect">
            <a:avLst/>
          </a:prstGeom>
        </p:spPr>
        <p:txBody>
          <a:bodyPr>
            <a:spAutoFit/>
          </a:bodyPr>
          <a:lstStyle/>
          <a:p>
            <a:pPr algn="ctr"/>
            <a:r>
              <a:rPr lang="es-MX" sz="1600" dirty="0"/>
              <a:t>Condición de la PEA. Estado de México (2016)</a:t>
            </a:r>
          </a:p>
        </p:txBody>
      </p:sp>
      <p:pic>
        <p:nvPicPr>
          <p:cNvPr id="9" name="8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11499" y="4574241"/>
            <a:ext cx="1969122" cy="1969122"/>
          </a:xfrm>
          <a:prstGeom prst="rect">
            <a:avLst/>
          </a:prstGeom>
        </p:spPr>
      </p:pic>
      <p:pic>
        <p:nvPicPr>
          <p:cNvPr id="10" name="9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86364" y="477688"/>
            <a:ext cx="1582144" cy="1582144"/>
          </a:xfrm>
          <a:prstGeom prst="rect">
            <a:avLst/>
          </a:prstGeom>
        </p:spPr>
      </p:pic>
      <p:sp>
        <p:nvSpPr>
          <p:cNvPr id="2" name="Marcador de número de diapositiva 1"/>
          <p:cNvSpPr>
            <a:spLocks noGrp="1"/>
          </p:cNvSpPr>
          <p:nvPr>
            <p:ph type="sldNum" sz="quarter" idx="12"/>
          </p:nvPr>
        </p:nvSpPr>
        <p:spPr/>
        <p:txBody>
          <a:bodyPr/>
          <a:lstStyle/>
          <a:p>
            <a:fld id="{EB7C552E-A89A-4C78-A0CD-987015C6CF78}" type="slidenum">
              <a:rPr lang="es-MX" smtClean="0">
                <a:solidFill>
                  <a:prstClr val="black">
                    <a:tint val="75000"/>
                  </a:prstClr>
                </a:solidFill>
              </a:rPr>
              <a:pPr/>
              <a:t>14</a:t>
            </a:fld>
            <a:endParaRPr lang="es-MX">
              <a:solidFill>
                <a:prstClr val="black">
                  <a:tint val="75000"/>
                </a:prstClr>
              </a:solidFill>
            </a:endParaRPr>
          </a:p>
        </p:txBody>
      </p:sp>
    </p:spTree>
    <p:extLst>
      <p:ext uri="{BB962C8B-B14F-4D97-AF65-F5344CB8AC3E}">
        <p14:creationId xmlns:p14="http://schemas.microsoft.com/office/powerpoint/2010/main" val="29031699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6708" t="10613" r="17788" b="18637"/>
          <a:stretch/>
        </p:blipFill>
        <p:spPr bwMode="auto">
          <a:xfrm>
            <a:off x="251520" y="476672"/>
            <a:ext cx="8522899" cy="5175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283916" y="5805264"/>
            <a:ext cx="8640960" cy="646331"/>
          </a:xfrm>
          <a:prstGeom prst="rect">
            <a:avLst/>
          </a:prstGeom>
        </p:spPr>
        <p:txBody>
          <a:bodyPr wrap="square">
            <a:spAutoFit/>
          </a:bodyPr>
          <a:lstStyle/>
          <a:p>
            <a:r>
              <a:rPr lang="es-MX" b="1" dirty="0"/>
              <a:t>http://www.stps.gob.mx/gobmx/estadisticas/pdf/perfiles/perfil%20estado%20de%20mexico.pdf</a:t>
            </a:r>
          </a:p>
        </p:txBody>
      </p:sp>
      <p:sp>
        <p:nvSpPr>
          <p:cNvPr id="3" name="Marcador de número de diapositiva 2"/>
          <p:cNvSpPr>
            <a:spLocks noGrp="1"/>
          </p:cNvSpPr>
          <p:nvPr>
            <p:ph type="sldNum" sz="quarter" idx="12"/>
          </p:nvPr>
        </p:nvSpPr>
        <p:spPr/>
        <p:txBody>
          <a:bodyPr/>
          <a:lstStyle/>
          <a:p>
            <a:fld id="{EB7C552E-A89A-4C78-A0CD-987015C6CF78}" type="slidenum">
              <a:rPr lang="es-MX" smtClean="0">
                <a:solidFill>
                  <a:prstClr val="black">
                    <a:tint val="75000"/>
                  </a:prstClr>
                </a:solidFill>
              </a:rPr>
              <a:pPr/>
              <a:t>15</a:t>
            </a:fld>
            <a:endParaRPr lang="es-MX">
              <a:solidFill>
                <a:prstClr val="black">
                  <a:tint val="75000"/>
                </a:prstClr>
              </a:solidFill>
            </a:endParaRPr>
          </a:p>
        </p:txBody>
      </p:sp>
    </p:spTree>
    <p:extLst>
      <p:ext uri="{BB962C8B-B14F-4D97-AF65-F5344CB8AC3E}">
        <p14:creationId xmlns:p14="http://schemas.microsoft.com/office/powerpoint/2010/main" val="2631603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extLst>
              <p:ext uri="{D42A27DB-BD31-4B8C-83A1-F6EECF244321}">
                <p14:modId xmlns:p14="http://schemas.microsoft.com/office/powerpoint/2010/main" val="1897796892"/>
              </p:ext>
            </p:extLst>
          </p:nvPr>
        </p:nvGraphicFramePr>
        <p:xfrm>
          <a:off x="1163960" y="1340768"/>
          <a:ext cx="7296472"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3" name="2 Rectángulo"/>
          <p:cNvSpPr/>
          <p:nvPr/>
        </p:nvSpPr>
        <p:spPr>
          <a:xfrm>
            <a:off x="467544" y="332656"/>
            <a:ext cx="7992888" cy="646331"/>
          </a:xfrm>
          <a:prstGeom prst="rect">
            <a:avLst/>
          </a:prstGeom>
        </p:spPr>
        <p:txBody>
          <a:bodyPr wrap="square">
            <a:spAutoFit/>
          </a:bodyPr>
          <a:lstStyle/>
          <a:p>
            <a:pPr algn="ctr"/>
            <a:r>
              <a:rPr lang="es-MX" b="1" dirty="0"/>
              <a:t>Población del Estado de México ocupada en los diferentes sectores </a:t>
            </a:r>
          </a:p>
          <a:p>
            <a:pPr algn="ctr"/>
            <a:r>
              <a:rPr lang="es-MX" b="1" dirty="0"/>
              <a:t>(Junio, 2016)</a:t>
            </a:r>
          </a:p>
        </p:txBody>
      </p:sp>
      <p:sp>
        <p:nvSpPr>
          <p:cNvPr id="4" name="Marcador de número de diapositiva 3"/>
          <p:cNvSpPr>
            <a:spLocks noGrp="1"/>
          </p:cNvSpPr>
          <p:nvPr>
            <p:ph type="sldNum" sz="quarter" idx="12"/>
          </p:nvPr>
        </p:nvSpPr>
        <p:spPr/>
        <p:txBody>
          <a:bodyPr/>
          <a:lstStyle/>
          <a:p>
            <a:fld id="{EB7C552E-A89A-4C78-A0CD-987015C6CF78}" type="slidenum">
              <a:rPr lang="es-MX" smtClean="0">
                <a:solidFill>
                  <a:prstClr val="black">
                    <a:tint val="75000"/>
                  </a:prstClr>
                </a:solidFill>
              </a:rPr>
              <a:pPr/>
              <a:t>16</a:t>
            </a:fld>
            <a:endParaRPr lang="es-MX">
              <a:solidFill>
                <a:prstClr val="black">
                  <a:tint val="75000"/>
                </a:prstClr>
              </a:solidFill>
            </a:endParaRPr>
          </a:p>
        </p:txBody>
      </p:sp>
    </p:spTree>
    <p:extLst>
      <p:ext uri="{BB962C8B-B14F-4D97-AF65-F5344CB8AC3E}">
        <p14:creationId xmlns:p14="http://schemas.microsoft.com/office/powerpoint/2010/main" val="3169191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Magda\Downloads\1860026941_9782c29c9c_b.jpg"/>
          <p:cNvPicPr>
            <a:picLocks noChangeAspect="1" noChangeArrowheads="1"/>
          </p:cNvPicPr>
          <p:nvPr/>
        </p:nvPicPr>
        <p:blipFill rotWithShape="1">
          <a:blip r:embed="rId3">
            <a:extLst>
              <a:ext uri="{28A0092B-C50C-407E-A947-70E740481C1C}">
                <a14:useLocalDpi xmlns:a14="http://schemas.microsoft.com/office/drawing/2010/main" val="0"/>
              </a:ext>
            </a:extLst>
          </a:blip>
          <a:srcRect l="58705" r="10511"/>
          <a:stretch/>
        </p:blipFill>
        <p:spPr bwMode="auto">
          <a:xfrm>
            <a:off x="-52046" y="-78178"/>
            <a:ext cx="1257620" cy="69635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1 Título"/>
          <p:cNvSpPr>
            <a:spLocks noGrp="1"/>
          </p:cNvSpPr>
          <p:nvPr>
            <p:ph type="ctrTitle" idx="4294967295"/>
          </p:nvPr>
        </p:nvSpPr>
        <p:spPr>
          <a:xfrm>
            <a:off x="1884363" y="1588"/>
            <a:ext cx="7259637" cy="763587"/>
          </a:xfrm>
        </p:spPr>
        <p:txBody>
          <a:bodyPr/>
          <a:lstStyle/>
          <a:p>
            <a:r>
              <a:rPr lang="es-MX" sz="3600" dirty="0"/>
              <a:t>Asegurados IMSS</a:t>
            </a:r>
            <a:endParaRPr lang="es-ES" sz="3600" dirty="0"/>
          </a:p>
        </p:txBody>
      </p:sp>
      <p:pic>
        <p:nvPicPr>
          <p:cNvPr id="9" name="8 Imagen" descr="C:\Users\Magda\Downloads\seguroSocial.png"/>
          <p:cNvPicPr/>
          <p:nvPr/>
        </p:nvPicPr>
        <p:blipFill>
          <a:blip r:embed="rId4">
            <a:extLst>
              <a:ext uri="{28A0092B-C50C-407E-A947-70E740481C1C}">
                <a14:useLocalDpi xmlns:a14="http://schemas.microsoft.com/office/drawing/2010/main" val="0"/>
              </a:ext>
            </a:extLst>
          </a:blip>
          <a:srcRect/>
          <a:stretch>
            <a:fillRect/>
          </a:stretch>
        </p:blipFill>
        <p:spPr bwMode="auto">
          <a:xfrm>
            <a:off x="4644009" y="836713"/>
            <a:ext cx="4586392" cy="1171956"/>
          </a:xfrm>
          <a:prstGeom prst="rect">
            <a:avLst/>
          </a:prstGeom>
          <a:noFill/>
          <a:ln>
            <a:noFill/>
          </a:ln>
        </p:spPr>
      </p:pic>
      <p:pic>
        <p:nvPicPr>
          <p:cNvPr id="10" name="9 Imagen" descr="C:\Users\Magda\Downloads\images (15).jpg"/>
          <p:cNvPicPr/>
          <p:nvPr/>
        </p:nvPicPr>
        <p:blipFill>
          <a:blip r:embed="rId5">
            <a:extLst>
              <a:ext uri="{28A0092B-C50C-407E-A947-70E740481C1C}">
                <a14:useLocalDpi xmlns:a14="http://schemas.microsoft.com/office/drawing/2010/main" val="0"/>
              </a:ext>
            </a:extLst>
          </a:blip>
          <a:srcRect/>
          <a:stretch>
            <a:fillRect/>
          </a:stretch>
        </p:blipFill>
        <p:spPr bwMode="auto">
          <a:xfrm>
            <a:off x="4755227" y="5068415"/>
            <a:ext cx="3509010" cy="946150"/>
          </a:xfrm>
          <a:prstGeom prst="rect">
            <a:avLst/>
          </a:prstGeom>
          <a:noFill/>
          <a:ln>
            <a:noFill/>
          </a:ln>
        </p:spPr>
      </p:pic>
      <p:pic>
        <p:nvPicPr>
          <p:cNvPr id="12" name="11 Imagen" descr="C:\Users\Magda\Downloads\images (17).jpg"/>
          <p:cNvPicPr/>
          <p:nvPr/>
        </p:nvPicPr>
        <p:blipFill>
          <a:blip r:embed="rId6">
            <a:extLst>
              <a:ext uri="{28A0092B-C50C-407E-A947-70E740481C1C}">
                <a14:useLocalDpi xmlns:a14="http://schemas.microsoft.com/office/drawing/2010/main" val="0"/>
              </a:ext>
            </a:extLst>
          </a:blip>
          <a:srcRect/>
          <a:stretch>
            <a:fillRect/>
          </a:stretch>
        </p:blipFill>
        <p:spPr bwMode="auto">
          <a:xfrm>
            <a:off x="2809717" y="2204864"/>
            <a:ext cx="2664296" cy="2249714"/>
          </a:xfrm>
          <a:prstGeom prst="rect">
            <a:avLst/>
          </a:prstGeom>
          <a:ln>
            <a:noFill/>
          </a:ln>
          <a:effectLst>
            <a:softEdge rad="112500"/>
          </a:effectLst>
        </p:spPr>
      </p:pic>
      <p:pic>
        <p:nvPicPr>
          <p:cNvPr id="13" name="12 Imagen" descr="C:\Users\Magda\Downloads\images (16).jpg"/>
          <p:cNvPicPr/>
          <p:nvPr/>
        </p:nvPicPr>
        <p:blipFill>
          <a:blip r:embed="rId7">
            <a:extLst>
              <a:ext uri="{28A0092B-C50C-407E-A947-70E740481C1C}">
                <a14:useLocalDpi xmlns:a14="http://schemas.microsoft.com/office/drawing/2010/main" val="0"/>
              </a:ext>
            </a:extLst>
          </a:blip>
          <a:srcRect/>
          <a:stretch>
            <a:fillRect/>
          </a:stretch>
        </p:blipFill>
        <p:spPr bwMode="auto">
          <a:xfrm>
            <a:off x="1403649" y="4797153"/>
            <a:ext cx="2448272" cy="1657212"/>
          </a:xfrm>
          <a:prstGeom prst="rect">
            <a:avLst/>
          </a:prstGeom>
          <a:noFill/>
          <a:ln>
            <a:noFill/>
          </a:ln>
        </p:spPr>
      </p:pic>
      <p:pic>
        <p:nvPicPr>
          <p:cNvPr id="14" name="13 Imagen" descr="C:\Users\Magda\Downloads\descarga (10).jpg"/>
          <p:cNvPicPr/>
          <p:nvPr/>
        </p:nvPicPr>
        <p:blipFill>
          <a:blip r:embed="rId8">
            <a:extLst>
              <a:ext uri="{28A0092B-C50C-407E-A947-70E740481C1C}">
                <a14:useLocalDpi xmlns:a14="http://schemas.microsoft.com/office/drawing/2010/main" val="0"/>
              </a:ext>
            </a:extLst>
          </a:blip>
          <a:srcRect/>
          <a:stretch>
            <a:fillRect/>
          </a:stretch>
        </p:blipFill>
        <p:spPr bwMode="auto">
          <a:xfrm>
            <a:off x="6509733" y="2132856"/>
            <a:ext cx="2095452" cy="2042804"/>
          </a:xfrm>
          <a:prstGeom prst="rect">
            <a:avLst/>
          </a:prstGeom>
          <a:noFill/>
          <a:ln>
            <a:noFill/>
          </a:ln>
        </p:spPr>
      </p:pic>
      <p:pic>
        <p:nvPicPr>
          <p:cNvPr id="15" name="14 Imagen" descr="C:\Users\Magda\Downloads\descarga (11).jpg"/>
          <p:cNvPicPr/>
          <p:nvPr/>
        </p:nvPicPr>
        <p:blipFill>
          <a:blip r:embed="rId9">
            <a:extLst>
              <a:ext uri="{28A0092B-C50C-407E-A947-70E740481C1C}">
                <a14:useLocalDpi xmlns:a14="http://schemas.microsoft.com/office/drawing/2010/main" val="0"/>
              </a:ext>
            </a:extLst>
          </a:blip>
          <a:srcRect/>
          <a:stretch>
            <a:fillRect/>
          </a:stretch>
        </p:blipFill>
        <p:spPr bwMode="auto">
          <a:xfrm>
            <a:off x="1047432" y="836713"/>
            <a:ext cx="3524568" cy="1650636"/>
          </a:xfrm>
          <a:prstGeom prst="rect">
            <a:avLst/>
          </a:prstGeom>
          <a:ln>
            <a:noFill/>
          </a:ln>
          <a:effectLst>
            <a:softEdge rad="112500"/>
          </a:effectLst>
        </p:spPr>
      </p:pic>
      <p:sp>
        <p:nvSpPr>
          <p:cNvPr id="2" name="Marcador de número de diapositiva 1"/>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17</a:t>
            </a:fld>
            <a:endParaRPr lang="es-ES">
              <a:solidFill>
                <a:prstClr val="black">
                  <a:lumMod val="50000"/>
                  <a:lumOff val="50000"/>
                </a:prstClr>
              </a:solidFill>
            </a:endParaRPr>
          </a:p>
        </p:txBody>
      </p:sp>
    </p:spTree>
    <p:extLst>
      <p:ext uri="{BB962C8B-B14F-4D97-AF65-F5344CB8AC3E}">
        <p14:creationId xmlns:p14="http://schemas.microsoft.com/office/powerpoint/2010/main" val="304585620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ppt_x"/>
                                          </p:val>
                                        </p:tav>
                                        <p:tav tm="100000">
                                          <p:val>
                                            <p:strVal val="#ppt_x"/>
                                          </p:val>
                                        </p:tav>
                                      </p:tavLst>
                                    </p:anim>
                                    <p:anim calcmode="lin" valueType="num">
                                      <p:cBhvr additive="base">
                                        <p:cTn id="1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Magda\Downloads\1860026941_9782c29c9c_b.jpg"/>
          <p:cNvPicPr>
            <a:picLocks noChangeAspect="1" noChangeArrowheads="1"/>
          </p:cNvPicPr>
          <p:nvPr/>
        </p:nvPicPr>
        <p:blipFill rotWithShape="1">
          <a:blip r:embed="rId3">
            <a:extLst>
              <a:ext uri="{28A0092B-C50C-407E-A947-70E740481C1C}">
                <a14:useLocalDpi xmlns:a14="http://schemas.microsoft.com/office/drawing/2010/main" val="0"/>
              </a:ext>
            </a:extLst>
          </a:blip>
          <a:srcRect l="58705" r="10511"/>
          <a:stretch/>
        </p:blipFill>
        <p:spPr bwMode="auto">
          <a:xfrm>
            <a:off x="-52046" y="-78178"/>
            <a:ext cx="1257620" cy="69635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1 Título"/>
          <p:cNvSpPr>
            <a:spLocks noGrp="1"/>
          </p:cNvSpPr>
          <p:nvPr>
            <p:ph type="ctrTitle" idx="4294967295"/>
          </p:nvPr>
        </p:nvSpPr>
        <p:spPr>
          <a:xfrm>
            <a:off x="1884363" y="1588"/>
            <a:ext cx="7259637" cy="763587"/>
          </a:xfrm>
        </p:spPr>
        <p:txBody>
          <a:bodyPr/>
          <a:lstStyle/>
          <a:p>
            <a:r>
              <a:rPr lang="es-MX" sz="3600" dirty="0"/>
              <a:t>Asegurados IMSS</a:t>
            </a:r>
            <a:endParaRPr lang="es-ES" sz="3600" dirty="0"/>
          </a:p>
        </p:txBody>
      </p:sp>
      <p:pic>
        <p:nvPicPr>
          <p:cNvPr id="2" name="Imagen 1"/>
          <p:cNvPicPr>
            <a:picLocks noChangeAspect="1"/>
          </p:cNvPicPr>
          <p:nvPr/>
        </p:nvPicPr>
        <p:blipFill rotWithShape="1">
          <a:blip r:embed="rId4"/>
          <a:srcRect l="19288" t="9381" r="20862" b="14984"/>
          <a:stretch/>
        </p:blipFill>
        <p:spPr>
          <a:xfrm>
            <a:off x="1205574" y="908720"/>
            <a:ext cx="7904876" cy="5616624"/>
          </a:xfrm>
          <a:prstGeom prst="rect">
            <a:avLst/>
          </a:prstGeom>
        </p:spPr>
      </p:pic>
      <p:sp>
        <p:nvSpPr>
          <p:cNvPr id="3" name="Marcador de número de diapositiva 2"/>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18</a:t>
            </a:fld>
            <a:endParaRPr lang="es-ES">
              <a:solidFill>
                <a:prstClr val="black">
                  <a:lumMod val="50000"/>
                  <a:lumOff val="50000"/>
                </a:prstClr>
              </a:solidFill>
            </a:endParaRPr>
          </a:p>
        </p:txBody>
      </p:sp>
    </p:spTree>
    <p:extLst>
      <p:ext uri="{BB962C8B-B14F-4D97-AF65-F5344CB8AC3E}">
        <p14:creationId xmlns:p14="http://schemas.microsoft.com/office/powerpoint/2010/main" val="37104107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3"/>
          <a:srcRect l="18500" t="20586" r="19288" b="10781"/>
          <a:stretch/>
        </p:blipFill>
        <p:spPr>
          <a:xfrm>
            <a:off x="1115616" y="476672"/>
            <a:ext cx="7662237" cy="4752528"/>
          </a:xfrm>
          <a:prstGeom prst="rect">
            <a:avLst/>
          </a:prstGeom>
        </p:spPr>
      </p:pic>
      <p:sp>
        <p:nvSpPr>
          <p:cNvPr id="3" name="Rectángulo 2"/>
          <p:cNvSpPr/>
          <p:nvPr/>
        </p:nvSpPr>
        <p:spPr>
          <a:xfrm>
            <a:off x="1403648" y="5517232"/>
            <a:ext cx="7200800" cy="646331"/>
          </a:xfrm>
          <a:prstGeom prst="rect">
            <a:avLst/>
          </a:prstGeom>
        </p:spPr>
        <p:txBody>
          <a:bodyPr wrap="square">
            <a:spAutoFit/>
          </a:bodyPr>
          <a:lstStyle/>
          <a:p>
            <a:r>
              <a:rPr lang="es-MX" dirty="0"/>
              <a:t>http://www.stps.gob.mx/gobmx/estadisticas/pdf/perfiles/perfil%20estado%20de%20mexico.pdf</a:t>
            </a:r>
          </a:p>
        </p:txBody>
      </p:sp>
      <p:sp>
        <p:nvSpPr>
          <p:cNvPr id="4" name="Marcador de número de diapositiva 3"/>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19</a:t>
            </a:fld>
            <a:endParaRPr lang="es-ES">
              <a:solidFill>
                <a:prstClr val="black">
                  <a:lumMod val="50000"/>
                  <a:lumOff val="50000"/>
                </a:prstClr>
              </a:solidFill>
            </a:endParaRPr>
          </a:p>
        </p:txBody>
      </p:sp>
    </p:spTree>
    <p:extLst>
      <p:ext uri="{BB962C8B-B14F-4D97-AF65-F5344CB8AC3E}">
        <p14:creationId xmlns:p14="http://schemas.microsoft.com/office/powerpoint/2010/main" val="89027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60648"/>
            <a:ext cx="9163994" cy="1143000"/>
          </a:xfrm>
          <a:prstGeom prst="rect">
            <a:avLst/>
          </a:prstGeom>
          <a:solidFill>
            <a:schemeClr val="accent6">
              <a:lumMod val="60000"/>
              <a:lumOff val="40000"/>
            </a:schemeClr>
          </a:solidFill>
          <a:ln>
            <a:solidFill>
              <a:schemeClr val="accent6">
                <a:lumMod val="50000"/>
              </a:schemeClr>
            </a:solidFill>
          </a:ln>
        </p:spPr>
        <p:style>
          <a:lnRef idx="0">
            <a:schemeClr val="accent3"/>
          </a:lnRef>
          <a:fillRef idx="3">
            <a:schemeClr val="accent3"/>
          </a:fillRef>
          <a:effectRef idx="3">
            <a:schemeClr val="accent3"/>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Unidad</a:t>
            </a:r>
            <a:r>
              <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 de </a:t>
            </a:r>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Competencia</a:t>
            </a:r>
            <a:r>
              <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 3</a:t>
            </a:r>
          </a:p>
        </p:txBody>
      </p:sp>
      <p:sp>
        <p:nvSpPr>
          <p:cNvPr id="8" name="ZoneTexte 20"/>
          <p:cNvSpPr txBox="1"/>
          <p:nvPr/>
        </p:nvSpPr>
        <p:spPr>
          <a:xfrm>
            <a:off x="1801735" y="2132856"/>
            <a:ext cx="7380311" cy="923330"/>
          </a:xfrm>
          <a:prstGeom prst="rect">
            <a:avLst/>
          </a:prstGeom>
          <a:noFill/>
        </p:spPr>
        <p:txBody>
          <a:bodyPr wrap="square" rtlCol="0" anchor="ctr">
            <a:spAutoFit/>
          </a:bodyPr>
          <a:lstStyle/>
          <a:p>
            <a:r>
              <a:rPr lang="es-MX" b="1" dirty="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ANÁLISIS DE LA ESTRUCTURA ECONÓMICA DEL EMPLEO </a:t>
            </a:r>
            <a:r>
              <a:rPr lang="es-MX" b="1"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EN EL</a:t>
            </a:r>
            <a:r>
              <a:rPr lang="es-MX" b="1"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 </a:t>
            </a:r>
            <a:r>
              <a:rPr lang="es-MX" b="1" dirty="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ESTADO DE MÉXICO</a:t>
            </a:r>
          </a:p>
          <a:p>
            <a:endParaRPr lang="en-US" b="1" cap="small" dirty="0">
              <a:solidFill>
                <a:prstClr val="black">
                  <a:lumMod val="95000"/>
                  <a:lumOff val="5000"/>
                </a:prstClr>
              </a:solidFill>
              <a:latin typeface="Verdana" pitchFamily="34" charset="0"/>
              <a:ea typeface="Verdana" pitchFamily="34" charset="0"/>
              <a:cs typeface="Verdana" pitchFamily="34" charset="0"/>
            </a:endParaRPr>
          </a:p>
        </p:txBody>
      </p:sp>
      <p:sp>
        <p:nvSpPr>
          <p:cNvPr id="12" name="Freeform 10"/>
          <p:cNvSpPr>
            <a:spLocks/>
          </p:cNvSpPr>
          <p:nvPr/>
        </p:nvSpPr>
        <p:spPr bwMode="auto">
          <a:xfrm>
            <a:off x="766864" y="1772816"/>
            <a:ext cx="855139" cy="1089282"/>
          </a:xfrm>
          <a:custGeom>
            <a:avLst/>
            <a:gdLst>
              <a:gd name="T0" fmla="*/ 0 w 336"/>
              <a:gd name="T1" fmla="*/ 0 h 428"/>
              <a:gd name="T2" fmla="*/ 0 w 336"/>
              <a:gd name="T3" fmla="*/ 0 h 428"/>
              <a:gd name="T4" fmla="*/ 36 w 336"/>
              <a:gd name="T5" fmla="*/ 48 h 428"/>
              <a:gd name="T6" fmla="*/ 52 w 336"/>
              <a:gd name="T7" fmla="*/ 68 h 428"/>
              <a:gd name="T8" fmla="*/ 68 w 336"/>
              <a:gd name="T9" fmla="*/ 86 h 428"/>
              <a:gd name="T10" fmla="*/ 68 w 336"/>
              <a:gd name="T11" fmla="*/ 86 h 428"/>
              <a:gd name="T12" fmla="*/ 84 w 336"/>
              <a:gd name="T13" fmla="*/ 98 h 428"/>
              <a:gd name="T14" fmla="*/ 98 w 336"/>
              <a:gd name="T15" fmla="*/ 110 h 428"/>
              <a:gd name="T16" fmla="*/ 114 w 336"/>
              <a:gd name="T17" fmla="*/ 120 h 428"/>
              <a:gd name="T18" fmla="*/ 130 w 336"/>
              <a:gd name="T19" fmla="*/ 128 h 428"/>
              <a:gd name="T20" fmla="*/ 146 w 336"/>
              <a:gd name="T21" fmla="*/ 136 h 428"/>
              <a:gd name="T22" fmla="*/ 164 w 336"/>
              <a:gd name="T23" fmla="*/ 142 h 428"/>
              <a:gd name="T24" fmla="*/ 182 w 336"/>
              <a:gd name="T25" fmla="*/ 146 h 428"/>
              <a:gd name="T26" fmla="*/ 200 w 336"/>
              <a:gd name="T27" fmla="*/ 150 h 428"/>
              <a:gd name="T28" fmla="*/ 200 w 336"/>
              <a:gd name="T29" fmla="*/ 150 h 428"/>
              <a:gd name="T30" fmla="*/ 226 w 336"/>
              <a:gd name="T31" fmla="*/ 156 h 428"/>
              <a:gd name="T32" fmla="*/ 250 w 336"/>
              <a:gd name="T33" fmla="*/ 162 h 428"/>
              <a:gd name="T34" fmla="*/ 274 w 336"/>
              <a:gd name="T35" fmla="*/ 172 h 428"/>
              <a:gd name="T36" fmla="*/ 294 w 336"/>
              <a:gd name="T37" fmla="*/ 182 h 428"/>
              <a:gd name="T38" fmla="*/ 302 w 336"/>
              <a:gd name="T39" fmla="*/ 190 h 428"/>
              <a:gd name="T40" fmla="*/ 310 w 336"/>
              <a:gd name="T41" fmla="*/ 196 h 428"/>
              <a:gd name="T42" fmla="*/ 318 w 336"/>
              <a:gd name="T43" fmla="*/ 206 h 428"/>
              <a:gd name="T44" fmla="*/ 324 w 336"/>
              <a:gd name="T45" fmla="*/ 216 h 428"/>
              <a:gd name="T46" fmla="*/ 328 w 336"/>
              <a:gd name="T47" fmla="*/ 226 h 428"/>
              <a:gd name="T48" fmla="*/ 332 w 336"/>
              <a:gd name="T49" fmla="*/ 240 h 428"/>
              <a:gd name="T50" fmla="*/ 334 w 336"/>
              <a:gd name="T51" fmla="*/ 254 h 428"/>
              <a:gd name="T52" fmla="*/ 336 w 336"/>
              <a:gd name="T53" fmla="*/ 268 h 428"/>
              <a:gd name="T54" fmla="*/ 336 w 336"/>
              <a:gd name="T55" fmla="*/ 268 h 428"/>
              <a:gd name="T56" fmla="*/ 336 w 336"/>
              <a:gd name="T57" fmla="*/ 286 h 428"/>
              <a:gd name="T58" fmla="*/ 334 w 336"/>
              <a:gd name="T59" fmla="*/ 302 h 428"/>
              <a:gd name="T60" fmla="*/ 328 w 336"/>
              <a:gd name="T61" fmla="*/ 320 h 428"/>
              <a:gd name="T62" fmla="*/ 322 w 336"/>
              <a:gd name="T63" fmla="*/ 334 h 428"/>
              <a:gd name="T64" fmla="*/ 316 w 336"/>
              <a:gd name="T65" fmla="*/ 350 h 428"/>
              <a:gd name="T66" fmla="*/ 306 w 336"/>
              <a:gd name="T67" fmla="*/ 364 h 428"/>
              <a:gd name="T68" fmla="*/ 296 w 336"/>
              <a:gd name="T69" fmla="*/ 376 h 428"/>
              <a:gd name="T70" fmla="*/ 284 w 336"/>
              <a:gd name="T71" fmla="*/ 388 h 428"/>
              <a:gd name="T72" fmla="*/ 272 w 336"/>
              <a:gd name="T73" fmla="*/ 398 h 428"/>
              <a:gd name="T74" fmla="*/ 258 w 336"/>
              <a:gd name="T75" fmla="*/ 408 h 428"/>
              <a:gd name="T76" fmla="*/ 244 w 336"/>
              <a:gd name="T77" fmla="*/ 414 h 428"/>
              <a:gd name="T78" fmla="*/ 230 w 336"/>
              <a:gd name="T79" fmla="*/ 420 h 428"/>
              <a:gd name="T80" fmla="*/ 214 w 336"/>
              <a:gd name="T81" fmla="*/ 424 h 428"/>
              <a:gd name="T82" fmla="*/ 198 w 336"/>
              <a:gd name="T83" fmla="*/ 426 h 428"/>
              <a:gd name="T84" fmla="*/ 180 w 336"/>
              <a:gd name="T85" fmla="*/ 428 h 428"/>
              <a:gd name="T86" fmla="*/ 164 w 336"/>
              <a:gd name="T87" fmla="*/ 426 h 428"/>
              <a:gd name="T88" fmla="*/ 164 w 336"/>
              <a:gd name="T89" fmla="*/ 426 h 428"/>
              <a:gd name="T90" fmla="*/ 146 w 336"/>
              <a:gd name="T91" fmla="*/ 422 h 428"/>
              <a:gd name="T92" fmla="*/ 130 w 336"/>
              <a:gd name="T93" fmla="*/ 416 h 428"/>
              <a:gd name="T94" fmla="*/ 114 w 336"/>
              <a:gd name="T95" fmla="*/ 410 h 428"/>
              <a:gd name="T96" fmla="*/ 100 w 336"/>
              <a:gd name="T97" fmla="*/ 404 h 428"/>
              <a:gd name="T98" fmla="*/ 88 w 336"/>
              <a:gd name="T99" fmla="*/ 396 h 428"/>
              <a:gd name="T100" fmla="*/ 76 w 336"/>
              <a:gd name="T101" fmla="*/ 386 h 428"/>
              <a:gd name="T102" fmla="*/ 66 w 336"/>
              <a:gd name="T103" fmla="*/ 376 h 428"/>
              <a:gd name="T104" fmla="*/ 56 w 336"/>
              <a:gd name="T105" fmla="*/ 366 h 428"/>
              <a:gd name="T106" fmla="*/ 40 w 336"/>
              <a:gd name="T107" fmla="*/ 340 h 428"/>
              <a:gd name="T108" fmla="*/ 26 w 336"/>
              <a:gd name="T109" fmla="*/ 314 h 428"/>
              <a:gd name="T110" fmla="*/ 16 w 336"/>
              <a:gd name="T111" fmla="*/ 284 h 428"/>
              <a:gd name="T112" fmla="*/ 10 w 336"/>
              <a:gd name="T113" fmla="*/ 254 h 428"/>
              <a:gd name="T114" fmla="*/ 4 w 336"/>
              <a:gd name="T115" fmla="*/ 222 h 428"/>
              <a:gd name="T116" fmla="*/ 2 w 336"/>
              <a:gd name="T117" fmla="*/ 188 h 428"/>
              <a:gd name="T118" fmla="*/ 0 w 336"/>
              <a:gd name="T119" fmla="*/ 154 h 428"/>
              <a:gd name="T120" fmla="*/ 0 w 336"/>
              <a:gd name="T121" fmla="*/ 122 h 428"/>
              <a:gd name="T122" fmla="*/ 0 w 336"/>
              <a:gd name="T123"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6" h="428">
                <a:moveTo>
                  <a:pt x="0" y="0"/>
                </a:moveTo>
                <a:lnTo>
                  <a:pt x="0" y="0"/>
                </a:lnTo>
                <a:lnTo>
                  <a:pt x="36" y="48"/>
                </a:lnTo>
                <a:lnTo>
                  <a:pt x="52" y="68"/>
                </a:lnTo>
                <a:lnTo>
                  <a:pt x="68" y="86"/>
                </a:lnTo>
                <a:lnTo>
                  <a:pt x="68" y="86"/>
                </a:lnTo>
                <a:lnTo>
                  <a:pt x="84" y="98"/>
                </a:lnTo>
                <a:lnTo>
                  <a:pt x="98" y="110"/>
                </a:lnTo>
                <a:lnTo>
                  <a:pt x="114" y="120"/>
                </a:lnTo>
                <a:lnTo>
                  <a:pt x="130" y="128"/>
                </a:lnTo>
                <a:lnTo>
                  <a:pt x="146" y="136"/>
                </a:lnTo>
                <a:lnTo>
                  <a:pt x="164" y="142"/>
                </a:lnTo>
                <a:lnTo>
                  <a:pt x="182" y="146"/>
                </a:lnTo>
                <a:lnTo>
                  <a:pt x="200" y="150"/>
                </a:lnTo>
                <a:lnTo>
                  <a:pt x="200" y="150"/>
                </a:lnTo>
                <a:lnTo>
                  <a:pt x="226" y="156"/>
                </a:lnTo>
                <a:lnTo>
                  <a:pt x="250" y="162"/>
                </a:lnTo>
                <a:lnTo>
                  <a:pt x="274" y="172"/>
                </a:lnTo>
                <a:lnTo>
                  <a:pt x="294" y="182"/>
                </a:lnTo>
                <a:lnTo>
                  <a:pt x="302" y="190"/>
                </a:lnTo>
                <a:lnTo>
                  <a:pt x="310" y="196"/>
                </a:lnTo>
                <a:lnTo>
                  <a:pt x="318" y="206"/>
                </a:lnTo>
                <a:lnTo>
                  <a:pt x="324" y="216"/>
                </a:lnTo>
                <a:lnTo>
                  <a:pt x="328" y="226"/>
                </a:lnTo>
                <a:lnTo>
                  <a:pt x="332" y="240"/>
                </a:lnTo>
                <a:lnTo>
                  <a:pt x="334" y="254"/>
                </a:lnTo>
                <a:lnTo>
                  <a:pt x="336" y="268"/>
                </a:lnTo>
                <a:lnTo>
                  <a:pt x="336" y="268"/>
                </a:lnTo>
                <a:lnTo>
                  <a:pt x="336" y="286"/>
                </a:lnTo>
                <a:lnTo>
                  <a:pt x="334" y="302"/>
                </a:lnTo>
                <a:lnTo>
                  <a:pt x="328" y="320"/>
                </a:lnTo>
                <a:lnTo>
                  <a:pt x="322" y="334"/>
                </a:lnTo>
                <a:lnTo>
                  <a:pt x="316" y="350"/>
                </a:lnTo>
                <a:lnTo>
                  <a:pt x="306" y="364"/>
                </a:lnTo>
                <a:lnTo>
                  <a:pt x="296" y="376"/>
                </a:lnTo>
                <a:lnTo>
                  <a:pt x="284" y="388"/>
                </a:lnTo>
                <a:lnTo>
                  <a:pt x="272" y="398"/>
                </a:lnTo>
                <a:lnTo>
                  <a:pt x="258" y="408"/>
                </a:lnTo>
                <a:lnTo>
                  <a:pt x="244" y="414"/>
                </a:lnTo>
                <a:lnTo>
                  <a:pt x="230" y="420"/>
                </a:lnTo>
                <a:lnTo>
                  <a:pt x="214" y="424"/>
                </a:lnTo>
                <a:lnTo>
                  <a:pt x="198" y="426"/>
                </a:lnTo>
                <a:lnTo>
                  <a:pt x="180" y="428"/>
                </a:lnTo>
                <a:lnTo>
                  <a:pt x="164" y="426"/>
                </a:lnTo>
                <a:lnTo>
                  <a:pt x="164" y="426"/>
                </a:lnTo>
                <a:lnTo>
                  <a:pt x="146" y="422"/>
                </a:lnTo>
                <a:lnTo>
                  <a:pt x="130" y="416"/>
                </a:lnTo>
                <a:lnTo>
                  <a:pt x="114" y="410"/>
                </a:lnTo>
                <a:lnTo>
                  <a:pt x="100" y="404"/>
                </a:lnTo>
                <a:lnTo>
                  <a:pt x="88" y="396"/>
                </a:lnTo>
                <a:lnTo>
                  <a:pt x="76" y="386"/>
                </a:lnTo>
                <a:lnTo>
                  <a:pt x="66" y="376"/>
                </a:lnTo>
                <a:lnTo>
                  <a:pt x="56" y="366"/>
                </a:lnTo>
                <a:lnTo>
                  <a:pt x="40" y="340"/>
                </a:lnTo>
                <a:lnTo>
                  <a:pt x="26" y="314"/>
                </a:lnTo>
                <a:lnTo>
                  <a:pt x="16" y="284"/>
                </a:lnTo>
                <a:lnTo>
                  <a:pt x="10" y="254"/>
                </a:lnTo>
                <a:lnTo>
                  <a:pt x="4" y="222"/>
                </a:lnTo>
                <a:lnTo>
                  <a:pt x="2" y="188"/>
                </a:lnTo>
                <a:lnTo>
                  <a:pt x="0" y="154"/>
                </a:lnTo>
                <a:lnTo>
                  <a:pt x="0" y="122"/>
                </a:lnTo>
                <a:lnTo>
                  <a:pt x="0" y="0"/>
                </a:lnTo>
                <a:close/>
              </a:path>
            </a:pathLst>
          </a:custGeom>
          <a:ln/>
        </p:spPr>
        <p:style>
          <a:lnRef idx="1">
            <a:schemeClr val="accent5"/>
          </a:lnRef>
          <a:fillRef idx="3">
            <a:schemeClr val="accent5"/>
          </a:fillRef>
          <a:effectRef idx="2">
            <a:schemeClr val="accent5"/>
          </a:effectRef>
          <a:fontRef idx="minor">
            <a:schemeClr val="lt1"/>
          </a:fontRef>
        </p:style>
        <p:txBody>
          <a:bodyPr vert="horz" wrap="square" lIns="91440" tIns="45720" rIns="91440" bIns="144000" numCol="1" anchor="b" anchorCtr="0" compatLnSpc="1">
            <a:prstTxWarp prst="textNoShape">
              <a:avLst/>
            </a:prstTxWarp>
          </a:bodyPr>
          <a:lstStyle/>
          <a:p>
            <a:pPr algn="ctr"/>
            <a:r>
              <a:rPr lang="fr-FR" sz="2200" b="1" dirty="0">
                <a:solidFill>
                  <a:prstClr val="white"/>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3</a:t>
            </a:r>
          </a:p>
        </p:txBody>
      </p:sp>
      <p:sp>
        <p:nvSpPr>
          <p:cNvPr id="2" name="1 Rectángulo"/>
          <p:cNvSpPr/>
          <p:nvPr/>
        </p:nvSpPr>
        <p:spPr>
          <a:xfrm>
            <a:off x="4445202" y="3244334"/>
            <a:ext cx="253596" cy="369332"/>
          </a:xfrm>
          <a:prstGeom prst="rect">
            <a:avLst/>
          </a:prstGeom>
        </p:spPr>
        <p:txBody>
          <a:bodyPr wrap="none">
            <a:spAutoFit/>
          </a:bodyPr>
          <a:lstStyle/>
          <a:p>
            <a:r>
              <a:rPr lang="es-MX" dirty="0">
                <a:solidFill>
                  <a:prstClr val="black"/>
                </a:solidFill>
              </a:rPr>
              <a:t> </a:t>
            </a:r>
          </a:p>
        </p:txBody>
      </p:sp>
      <p:sp>
        <p:nvSpPr>
          <p:cNvPr id="3" name="2 Rectángulo"/>
          <p:cNvSpPr/>
          <p:nvPr/>
        </p:nvSpPr>
        <p:spPr>
          <a:xfrm>
            <a:off x="2987824" y="3244334"/>
            <a:ext cx="4572000" cy="1477328"/>
          </a:xfrm>
          <a:prstGeom prst="rect">
            <a:avLst/>
          </a:prstGeom>
        </p:spPr>
        <p:txBody>
          <a:bodyPr>
            <a:spAutoFit/>
          </a:bodyPr>
          <a:lstStyle/>
          <a:p>
            <a:pPr marL="342900" indent="-342900">
              <a:buClr>
                <a:srgbClr val="F14124">
                  <a:lumMod val="75000"/>
                </a:srgbClr>
              </a:buClr>
              <a:buFont typeface="Arial" panose="020B0604020202020204" pitchFamily="34" charset="0"/>
              <a:buChar char="•"/>
            </a:pPr>
            <a:r>
              <a:rPr lang="es-MX" dirty="0">
                <a:solidFill>
                  <a:srgbClr val="212745"/>
                </a:solidFill>
              </a:rPr>
              <a:t>3.1 Análisis de la estructura económica de empleo del Estado de México</a:t>
            </a:r>
          </a:p>
          <a:p>
            <a:pPr>
              <a:buClr>
                <a:srgbClr val="F14124">
                  <a:lumMod val="75000"/>
                </a:srgbClr>
              </a:buClr>
            </a:pPr>
            <a:endParaRPr lang="es-MX" dirty="0">
              <a:solidFill>
                <a:srgbClr val="212745"/>
              </a:solidFill>
            </a:endParaRPr>
          </a:p>
          <a:p>
            <a:pPr marL="342900" indent="-342900">
              <a:buClr>
                <a:srgbClr val="F14124">
                  <a:lumMod val="75000"/>
                </a:srgbClr>
              </a:buClr>
              <a:buFont typeface="Arial" panose="020B0604020202020204" pitchFamily="34" charset="0"/>
              <a:buChar char="•"/>
            </a:pPr>
            <a:r>
              <a:rPr lang="es-MX" dirty="0">
                <a:solidFill>
                  <a:srgbClr val="212745"/>
                </a:solidFill>
              </a:rPr>
              <a:t>3.2 Modelo de </a:t>
            </a:r>
            <a:r>
              <a:rPr lang="es-MX" dirty="0" err="1">
                <a:solidFill>
                  <a:srgbClr val="212745"/>
                </a:solidFill>
              </a:rPr>
              <a:t>Dunn</a:t>
            </a:r>
            <a:r>
              <a:rPr lang="es-MX" dirty="0">
                <a:solidFill>
                  <a:srgbClr val="212745"/>
                </a:solidFill>
              </a:rPr>
              <a:t> o de Cambio y Participación</a:t>
            </a:r>
          </a:p>
        </p:txBody>
      </p:sp>
    </p:spTree>
    <p:extLst>
      <p:ext uri="{BB962C8B-B14F-4D97-AF65-F5344CB8AC3E}">
        <p14:creationId xmlns:p14="http://schemas.microsoft.com/office/powerpoint/2010/main" val="25670102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095" t="13775" r="22550" b="16326"/>
          <a:stretch/>
        </p:blipFill>
        <p:spPr bwMode="auto">
          <a:xfrm>
            <a:off x="1331640" y="1196752"/>
            <a:ext cx="6941975" cy="5113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2286203" y="5986762"/>
            <a:ext cx="4572000" cy="646331"/>
          </a:xfrm>
          <a:prstGeom prst="rect">
            <a:avLst/>
          </a:prstGeom>
        </p:spPr>
        <p:txBody>
          <a:bodyPr>
            <a:spAutoFit/>
          </a:bodyPr>
          <a:lstStyle/>
          <a:p>
            <a:r>
              <a:rPr lang="es-MX" dirty="0"/>
              <a:t>http://www.stps.gob.mx/gobmx/estadisticas/pdf/perfiles/perfil%20estado%20de%20mexico.pdf</a:t>
            </a:r>
          </a:p>
        </p:txBody>
      </p:sp>
      <p:sp>
        <p:nvSpPr>
          <p:cNvPr id="3" name="Marcador de número de diapositiva 2"/>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20</a:t>
            </a:fld>
            <a:endParaRPr lang="es-ES">
              <a:solidFill>
                <a:prstClr val="black">
                  <a:lumMod val="50000"/>
                  <a:lumOff val="50000"/>
                </a:prstClr>
              </a:solidFill>
            </a:endParaRPr>
          </a:p>
        </p:txBody>
      </p:sp>
    </p:spTree>
    <p:extLst>
      <p:ext uri="{BB962C8B-B14F-4D97-AF65-F5344CB8AC3E}">
        <p14:creationId xmlns:p14="http://schemas.microsoft.com/office/powerpoint/2010/main" val="18152929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490" t="13265" r="17531" b="9694"/>
          <a:stretch/>
        </p:blipFill>
        <p:spPr bwMode="auto">
          <a:xfrm>
            <a:off x="429208" y="408112"/>
            <a:ext cx="8714792" cy="56356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2286000" y="6043801"/>
            <a:ext cx="4572000" cy="646331"/>
          </a:xfrm>
          <a:prstGeom prst="rect">
            <a:avLst/>
          </a:prstGeom>
        </p:spPr>
        <p:txBody>
          <a:bodyPr>
            <a:spAutoFit/>
          </a:bodyPr>
          <a:lstStyle/>
          <a:p>
            <a:r>
              <a:rPr lang="es-MX" dirty="0"/>
              <a:t>http://www.stps.gob.mx/gobmx/estadisticas/pdf/perfiles/perfil%20estado%20de%20mexico.pdf</a:t>
            </a:r>
          </a:p>
        </p:txBody>
      </p:sp>
      <p:sp>
        <p:nvSpPr>
          <p:cNvPr id="3" name="Marcador de número de diapositiva 2"/>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21</a:t>
            </a:fld>
            <a:endParaRPr lang="es-ES">
              <a:solidFill>
                <a:prstClr val="black">
                  <a:lumMod val="50000"/>
                  <a:lumOff val="50000"/>
                </a:prstClr>
              </a:solidFill>
            </a:endParaRPr>
          </a:p>
        </p:txBody>
      </p:sp>
    </p:spTree>
    <p:extLst>
      <p:ext uri="{BB962C8B-B14F-4D97-AF65-F5344CB8AC3E}">
        <p14:creationId xmlns:p14="http://schemas.microsoft.com/office/powerpoint/2010/main" val="12327453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204" t="13776" r="15236" b="6250"/>
          <a:stretch/>
        </p:blipFill>
        <p:spPr bwMode="auto">
          <a:xfrm>
            <a:off x="149290" y="404664"/>
            <a:ext cx="9050694" cy="58502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1331640" y="6093296"/>
            <a:ext cx="6120680" cy="646331"/>
          </a:xfrm>
          <a:prstGeom prst="rect">
            <a:avLst/>
          </a:prstGeom>
        </p:spPr>
        <p:txBody>
          <a:bodyPr wrap="square">
            <a:spAutoFit/>
          </a:bodyPr>
          <a:lstStyle/>
          <a:p>
            <a:r>
              <a:rPr lang="es-MX" dirty="0"/>
              <a:t>http://www.stps.gob.mx/gobmx/estadisticas/pdf/perfiles/perfil%20estado%20de%20mexico.pdf</a:t>
            </a:r>
          </a:p>
        </p:txBody>
      </p:sp>
      <p:sp>
        <p:nvSpPr>
          <p:cNvPr id="3" name="Marcador de número de diapositiva 2"/>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22</a:t>
            </a:fld>
            <a:endParaRPr lang="es-ES">
              <a:solidFill>
                <a:prstClr val="black">
                  <a:lumMod val="50000"/>
                  <a:lumOff val="50000"/>
                </a:prstClr>
              </a:solidFill>
            </a:endParaRPr>
          </a:p>
        </p:txBody>
      </p:sp>
    </p:spTree>
    <p:extLst>
      <p:ext uri="{BB962C8B-B14F-4D97-AF65-F5344CB8AC3E}">
        <p14:creationId xmlns:p14="http://schemas.microsoft.com/office/powerpoint/2010/main" val="1353766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Magda\Downloads\1860026941_9782c29c9c_b.jpg"/>
          <p:cNvPicPr>
            <a:picLocks noChangeAspect="1" noChangeArrowheads="1"/>
          </p:cNvPicPr>
          <p:nvPr/>
        </p:nvPicPr>
        <p:blipFill rotWithShape="1">
          <a:blip r:embed="rId3">
            <a:extLst>
              <a:ext uri="{28A0092B-C50C-407E-A947-70E740481C1C}">
                <a14:useLocalDpi xmlns:a14="http://schemas.microsoft.com/office/drawing/2010/main" val="0"/>
              </a:ext>
            </a:extLst>
          </a:blip>
          <a:srcRect l="58705" r="10511"/>
          <a:stretch/>
        </p:blipFill>
        <p:spPr bwMode="auto">
          <a:xfrm>
            <a:off x="-142004" y="-105562"/>
            <a:ext cx="1257620" cy="71349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1 Título"/>
          <p:cNvSpPr>
            <a:spLocks noGrp="1"/>
          </p:cNvSpPr>
          <p:nvPr>
            <p:ph type="ctrTitle" idx="4294967295"/>
          </p:nvPr>
        </p:nvSpPr>
        <p:spPr>
          <a:xfrm>
            <a:off x="1465608" y="570483"/>
            <a:ext cx="7259637" cy="763587"/>
          </a:xfrm>
        </p:spPr>
        <p:txBody>
          <a:bodyPr/>
          <a:lstStyle/>
          <a:p>
            <a:pPr algn="ctr"/>
            <a:r>
              <a:rPr lang="es-MX" sz="3600" dirty="0"/>
              <a:t>Nivel de ingresos</a:t>
            </a:r>
            <a:endParaRPr lang="es-ES" sz="3600" dirty="0"/>
          </a:p>
        </p:txBody>
      </p:sp>
      <p:sp>
        <p:nvSpPr>
          <p:cNvPr id="7" name="6 Rectángulo"/>
          <p:cNvSpPr/>
          <p:nvPr/>
        </p:nvSpPr>
        <p:spPr>
          <a:xfrm>
            <a:off x="1115616" y="692698"/>
            <a:ext cx="7938426" cy="461665"/>
          </a:xfrm>
          <a:prstGeom prst="rect">
            <a:avLst/>
          </a:prstGeom>
        </p:spPr>
        <p:txBody>
          <a:bodyPr wrap="square">
            <a:spAutoFit/>
          </a:bodyPr>
          <a:lstStyle/>
          <a:p>
            <a:pPr algn="just"/>
            <a:r>
              <a:rPr lang="es-ES" sz="2400" dirty="0">
                <a:solidFill>
                  <a:prstClr val="black"/>
                </a:solidFill>
              </a:rPr>
              <a:t>. </a:t>
            </a:r>
          </a:p>
        </p:txBody>
      </p:sp>
      <p:grpSp>
        <p:nvGrpSpPr>
          <p:cNvPr id="2" name="Grupo 1"/>
          <p:cNvGrpSpPr/>
          <p:nvPr/>
        </p:nvGrpSpPr>
        <p:grpSpPr>
          <a:xfrm>
            <a:off x="1115616" y="1952623"/>
            <a:ext cx="7761392" cy="2511240"/>
            <a:chOff x="339000" y="1700808"/>
            <a:chExt cx="8522900" cy="2511240"/>
          </a:xfrm>
        </p:grpSpPr>
        <p:pic>
          <p:nvPicPr>
            <p:cNvPr id="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6708" t="23527" r="17788" b="65541"/>
            <a:stretch/>
          </p:blipFill>
          <p:spPr bwMode="auto">
            <a:xfrm>
              <a:off x="339001" y="1700808"/>
              <a:ext cx="8522899" cy="792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6708" t="57862" r="17788" b="18637"/>
            <a:stretch/>
          </p:blipFill>
          <p:spPr bwMode="auto">
            <a:xfrm>
              <a:off x="339000" y="2492896"/>
              <a:ext cx="8522899" cy="1719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Marcador de número de diapositiva 2"/>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23</a:t>
            </a:fld>
            <a:endParaRPr lang="es-ES">
              <a:solidFill>
                <a:prstClr val="black">
                  <a:lumMod val="50000"/>
                  <a:lumOff val="50000"/>
                </a:prstClr>
              </a:solidFill>
            </a:endParaRPr>
          </a:p>
        </p:txBody>
      </p:sp>
    </p:spTree>
    <p:extLst>
      <p:ext uri="{BB962C8B-B14F-4D97-AF65-F5344CB8AC3E}">
        <p14:creationId xmlns:p14="http://schemas.microsoft.com/office/powerpoint/2010/main" val="9313416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115616" y="44624"/>
            <a:ext cx="4896544" cy="3970318"/>
          </a:xfrm>
          <a:prstGeom prst="rect">
            <a:avLst/>
          </a:prstGeom>
        </p:spPr>
        <p:txBody>
          <a:bodyPr wrap="square">
            <a:spAutoFit/>
          </a:bodyPr>
          <a:lstStyle/>
          <a:p>
            <a:pPr algn="just"/>
            <a:r>
              <a:rPr lang="es-ES" sz="2800" dirty="0">
                <a:solidFill>
                  <a:prstClr val="black"/>
                </a:solidFill>
              </a:rPr>
              <a:t>En el Estado de México la décima parte de la población ocupada con mayores ingresos concentra el 37.7 por ciento de los ingresos, lo cual muestra una acentuada concentración de los mismos en una pequeña porción de la población.</a:t>
            </a:r>
          </a:p>
        </p:txBody>
      </p:sp>
      <p:pic>
        <p:nvPicPr>
          <p:cNvPr id="8" name="7 Imagen" descr="C:\Users\Magda\Downloads\descarga-5.jpg"/>
          <p:cNvPicPr/>
          <p:nvPr/>
        </p:nvPicPr>
        <p:blipFill>
          <a:blip r:embed="rId3">
            <a:extLst>
              <a:ext uri="{28A0092B-C50C-407E-A947-70E740481C1C}">
                <a14:useLocalDpi xmlns:a14="http://schemas.microsoft.com/office/drawing/2010/main" val="0"/>
              </a:ext>
            </a:extLst>
          </a:blip>
          <a:srcRect/>
          <a:stretch>
            <a:fillRect/>
          </a:stretch>
        </p:blipFill>
        <p:spPr bwMode="auto">
          <a:xfrm>
            <a:off x="6012160" y="44626"/>
            <a:ext cx="3131840" cy="4310527"/>
          </a:xfrm>
          <a:prstGeom prst="rect">
            <a:avLst/>
          </a:prstGeom>
          <a:noFill/>
          <a:ln>
            <a:noFill/>
          </a:ln>
        </p:spPr>
      </p:pic>
      <p:pic>
        <p:nvPicPr>
          <p:cNvPr id="10" name="9 Imagen" descr="C:\Users\Magda\Downloads\salarioMinimo.jpg"/>
          <p:cNvPicPr/>
          <p:nvPr/>
        </p:nvPicPr>
        <p:blipFill>
          <a:blip r:embed="rId4">
            <a:extLst>
              <a:ext uri="{28A0092B-C50C-407E-A947-70E740481C1C}">
                <a14:useLocalDpi xmlns:a14="http://schemas.microsoft.com/office/drawing/2010/main" val="0"/>
              </a:ext>
            </a:extLst>
          </a:blip>
          <a:srcRect/>
          <a:stretch>
            <a:fillRect/>
          </a:stretch>
        </p:blipFill>
        <p:spPr bwMode="auto">
          <a:xfrm>
            <a:off x="1044390" y="4394268"/>
            <a:ext cx="8208130" cy="2519680"/>
          </a:xfrm>
          <a:prstGeom prst="rect">
            <a:avLst/>
          </a:prstGeom>
          <a:ln>
            <a:noFill/>
          </a:ln>
          <a:effectLst>
            <a:softEdge rad="112500"/>
          </a:effectLst>
        </p:spPr>
      </p:pic>
      <p:sp>
        <p:nvSpPr>
          <p:cNvPr id="2" name="Marcador de número de diapositiva 1"/>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24</a:t>
            </a:fld>
            <a:endParaRPr lang="es-ES">
              <a:solidFill>
                <a:prstClr val="black">
                  <a:lumMod val="50000"/>
                  <a:lumOff val="50000"/>
                </a:prstClr>
              </a:solidFill>
            </a:endParaRPr>
          </a:p>
        </p:txBody>
      </p:sp>
    </p:spTree>
    <p:extLst>
      <p:ext uri="{BB962C8B-B14F-4D97-AF65-F5344CB8AC3E}">
        <p14:creationId xmlns:p14="http://schemas.microsoft.com/office/powerpoint/2010/main" val="7492616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Imagen" descr="C:\Users\Magda\Downloads\images (4).jpg"/>
          <p:cNvPicPr/>
          <p:nvPr/>
        </p:nvPicPr>
        <p:blipFill>
          <a:blip r:embed="rId3">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3635896" y="5093723"/>
            <a:ext cx="2906486" cy="2031436"/>
          </a:xfrm>
          <a:prstGeom prst="rect">
            <a:avLst/>
          </a:prstGeom>
          <a:noFill/>
          <a:ln>
            <a:noFill/>
          </a:ln>
        </p:spPr>
      </p:pic>
      <p:sp>
        <p:nvSpPr>
          <p:cNvPr id="6" name="1 Título"/>
          <p:cNvSpPr>
            <a:spLocks noGrp="1"/>
          </p:cNvSpPr>
          <p:nvPr>
            <p:ph type="ctrTitle" idx="4294967295"/>
          </p:nvPr>
        </p:nvSpPr>
        <p:spPr>
          <a:xfrm>
            <a:off x="-180528" y="188640"/>
            <a:ext cx="9324528" cy="763588"/>
          </a:xfrm>
          <a:solidFill>
            <a:srgbClr val="0070C0"/>
          </a:solidFill>
        </p:spPr>
        <p:txBody>
          <a:bodyPr>
            <a:normAutofit/>
          </a:bodyPr>
          <a:lstStyle/>
          <a:p>
            <a:pPr lvl="0" algn="ctr"/>
            <a:r>
              <a:rPr lang="es-MX" sz="3600" b="1" dirty="0">
                <a:solidFill>
                  <a:schemeClr val="tx1"/>
                </a:solidFill>
                <a:effectLst/>
              </a:rPr>
              <a:t>Modelo de </a:t>
            </a:r>
            <a:r>
              <a:rPr lang="es-MX" sz="3600" b="1" dirty="0" err="1">
                <a:solidFill>
                  <a:schemeClr val="tx1"/>
                </a:solidFill>
                <a:effectLst/>
              </a:rPr>
              <a:t>Dunn</a:t>
            </a:r>
            <a:r>
              <a:rPr lang="es-MX" sz="3600" b="1" dirty="0">
                <a:solidFill>
                  <a:schemeClr val="tx1"/>
                </a:solidFill>
                <a:effectLst/>
              </a:rPr>
              <a:t> o de Cambio y Participación</a:t>
            </a:r>
            <a:endParaRPr lang="es-ES" sz="3600" b="1" dirty="0">
              <a:solidFill>
                <a:schemeClr val="tx1"/>
              </a:solidFill>
              <a:effectLst/>
            </a:endParaRPr>
          </a:p>
        </p:txBody>
      </p:sp>
      <p:pic>
        <p:nvPicPr>
          <p:cNvPr id="3" name="2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560" y="972052"/>
            <a:ext cx="2438400" cy="2438400"/>
          </a:xfrm>
          <a:prstGeom prst="rect">
            <a:avLst/>
          </a:prstGeom>
        </p:spPr>
      </p:pic>
      <p:sp>
        <p:nvSpPr>
          <p:cNvPr id="4" name="Rectángulo 3"/>
          <p:cNvSpPr/>
          <p:nvPr/>
        </p:nvSpPr>
        <p:spPr>
          <a:xfrm>
            <a:off x="1547664" y="1019110"/>
            <a:ext cx="6408712" cy="4081117"/>
          </a:xfrm>
          <a:prstGeom prst="rect">
            <a:avLst/>
          </a:prstGeom>
        </p:spPr>
        <p:txBody>
          <a:bodyPr wrap="square">
            <a:spAutoFit/>
          </a:bodyPr>
          <a:lstStyle/>
          <a:p>
            <a:pPr marL="274320" lvl="0" indent="-274320">
              <a:spcBef>
                <a:spcPct val="20000"/>
              </a:spcBef>
              <a:buClr>
                <a:srgbClr val="31B6FD"/>
              </a:buClr>
              <a:buSzPct val="100000"/>
              <a:buFont typeface="Symbol" pitchFamily="18" charset="2"/>
              <a:buChar char=""/>
            </a:pPr>
            <a:r>
              <a:rPr lang="es-MX" sz="1200" dirty="0">
                <a:solidFill>
                  <a:srgbClr val="073E87"/>
                </a:solidFill>
                <a:latin typeface="Arial" panose="020B0604020202020204" pitchFamily="34" charset="0"/>
                <a:cs typeface="Arial" panose="020B0604020202020204" pitchFamily="34" charset="0"/>
              </a:rPr>
              <a:t>Este modelo econométrico trata de caracterizar el espacio geográfico en función de las ramas fundamentales de la actividad económica .Utiliza como indicador el empleo.</a:t>
            </a:r>
          </a:p>
          <a:p>
            <a:pPr marL="274320" lvl="0" indent="-274320">
              <a:spcBef>
                <a:spcPct val="20000"/>
              </a:spcBef>
              <a:buClr>
                <a:srgbClr val="31B6FD"/>
              </a:buClr>
              <a:buSzPct val="100000"/>
              <a:buFont typeface="Symbol" pitchFamily="18" charset="2"/>
              <a:buChar char=""/>
            </a:pPr>
            <a:r>
              <a:rPr lang="es-MX" sz="1200" b="1" dirty="0">
                <a:solidFill>
                  <a:srgbClr val="073E87"/>
                </a:solidFill>
                <a:latin typeface="Arial" panose="020B0604020202020204" pitchFamily="34" charset="0"/>
                <a:cs typeface="Arial" panose="020B0604020202020204" pitchFamily="34" charset="0"/>
              </a:rPr>
              <a:t> </a:t>
            </a:r>
          </a:p>
          <a:p>
            <a:pPr marL="274320" lvl="0" indent="-274320">
              <a:spcBef>
                <a:spcPct val="20000"/>
              </a:spcBef>
              <a:buClr>
                <a:srgbClr val="31B6FD"/>
              </a:buClr>
              <a:buSzPct val="100000"/>
              <a:buFont typeface="Symbol" pitchFamily="18" charset="2"/>
              <a:buChar char=""/>
            </a:pPr>
            <a:r>
              <a:rPr lang="es-MX" sz="1200" b="1" dirty="0">
                <a:solidFill>
                  <a:srgbClr val="073E87"/>
                </a:solidFill>
                <a:latin typeface="Arial" panose="020B0604020202020204" pitchFamily="34" charset="0"/>
                <a:cs typeface="Arial" panose="020B0604020202020204" pitchFamily="34" charset="0"/>
              </a:rPr>
              <a:t>OBJETIVOS:</a:t>
            </a:r>
          </a:p>
          <a:p>
            <a:pPr marL="274320" lvl="0" indent="-274320">
              <a:spcBef>
                <a:spcPct val="20000"/>
              </a:spcBef>
              <a:buClr>
                <a:srgbClr val="31B6FD"/>
              </a:buClr>
              <a:buSzPct val="100000"/>
              <a:buFont typeface="Symbol" pitchFamily="18" charset="2"/>
              <a:buChar char=""/>
            </a:pPr>
            <a:r>
              <a:rPr lang="es-MX" sz="1200" dirty="0">
                <a:solidFill>
                  <a:srgbClr val="073E87"/>
                </a:solidFill>
                <a:latin typeface="Arial" panose="020B0604020202020204" pitchFamily="34" charset="0"/>
                <a:cs typeface="Arial" panose="020B0604020202020204" pitchFamily="34" charset="0"/>
              </a:rPr>
              <a:t>-Se caracteriza el mercado de trabajo en función de las principales actividades económicas.</a:t>
            </a:r>
          </a:p>
          <a:p>
            <a:pPr marL="274320" lvl="0" indent="-274320">
              <a:spcBef>
                <a:spcPct val="20000"/>
              </a:spcBef>
              <a:buClr>
                <a:srgbClr val="31B6FD"/>
              </a:buClr>
              <a:buSzPct val="100000"/>
              <a:buFont typeface="Symbol" pitchFamily="18" charset="2"/>
              <a:buChar char=""/>
            </a:pPr>
            <a:r>
              <a:rPr lang="es-MX" sz="1200" dirty="0">
                <a:solidFill>
                  <a:srgbClr val="073E87"/>
                </a:solidFill>
                <a:latin typeface="Arial" panose="020B0604020202020204" pitchFamily="34" charset="0"/>
                <a:cs typeface="Arial" panose="020B0604020202020204" pitchFamily="34" charset="0"/>
              </a:rPr>
              <a:t>-Se utilizaran  como marco de comparación dos espacios geográficos de diferente tamaño</a:t>
            </a:r>
            <a:endParaRPr lang="es-MX" sz="1200" b="1" dirty="0">
              <a:solidFill>
                <a:srgbClr val="073E87"/>
              </a:solidFill>
              <a:latin typeface="Arial" panose="020B0604020202020204" pitchFamily="34" charset="0"/>
              <a:cs typeface="Arial" panose="020B0604020202020204" pitchFamily="34" charset="0"/>
            </a:endParaRPr>
          </a:p>
          <a:p>
            <a:pPr marL="274320" lvl="0" indent="-274320">
              <a:spcBef>
                <a:spcPct val="20000"/>
              </a:spcBef>
              <a:buClr>
                <a:srgbClr val="31B6FD"/>
              </a:buClr>
              <a:buSzPct val="100000"/>
              <a:buFont typeface="Symbol" pitchFamily="18" charset="2"/>
              <a:buChar char=""/>
            </a:pPr>
            <a:r>
              <a:rPr lang="es-MX" sz="1200" dirty="0">
                <a:solidFill>
                  <a:srgbClr val="073E87"/>
                </a:solidFill>
                <a:latin typeface="Arial" panose="020B0604020202020204" pitchFamily="34" charset="0"/>
                <a:cs typeface="Arial" panose="020B0604020202020204" pitchFamily="34" charset="0"/>
              </a:rPr>
              <a:t>-Se utilizara como indicador básico la concentración territorial del empleo. </a:t>
            </a:r>
          </a:p>
          <a:p>
            <a:pPr marL="274320" lvl="0" indent="-274320">
              <a:spcBef>
                <a:spcPct val="20000"/>
              </a:spcBef>
              <a:buClr>
                <a:srgbClr val="31B6FD"/>
              </a:buClr>
              <a:buSzPct val="100000"/>
              <a:buFont typeface="Symbol" pitchFamily="18" charset="2"/>
              <a:buChar char=""/>
            </a:pPr>
            <a:r>
              <a:rPr lang="es-MX" sz="1200" dirty="0">
                <a:solidFill>
                  <a:srgbClr val="073E87"/>
                </a:solidFill>
                <a:latin typeface="Arial" panose="020B0604020202020204" pitchFamily="34" charset="0"/>
                <a:cs typeface="Arial" panose="020B0604020202020204" pitchFamily="34" charset="0"/>
              </a:rPr>
              <a:t> </a:t>
            </a:r>
          </a:p>
          <a:p>
            <a:pPr marL="274320" lvl="0" indent="-274320">
              <a:spcBef>
                <a:spcPct val="20000"/>
              </a:spcBef>
              <a:buClr>
                <a:srgbClr val="31B6FD"/>
              </a:buClr>
              <a:buSzPct val="100000"/>
              <a:buFont typeface="Symbol" pitchFamily="18" charset="2"/>
              <a:buChar char=""/>
            </a:pPr>
            <a:r>
              <a:rPr lang="es-MX" sz="1200" b="1" dirty="0">
                <a:solidFill>
                  <a:srgbClr val="073E87"/>
                </a:solidFill>
                <a:latin typeface="Arial" panose="020B0604020202020204" pitchFamily="34" charset="0"/>
                <a:cs typeface="Arial" panose="020B0604020202020204" pitchFamily="34" charset="0"/>
              </a:rPr>
              <a:t>OBJETIVOS DEL MODELO</a:t>
            </a:r>
            <a:r>
              <a:rPr lang="es-MX" sz="1200" dirty="0">
                <a:solidFill>
                  <a:srgbClr val="073E87"/>
                </a:solidFill>
                <a:latin typeface="Arial" panose="020B0604020202020204" pitchFamily="34" charset="0"/>
                <a:cs typeface="Arial" panose="020B0604020202020204" pitchFamily="34" charset="0"/>
              </a:rPr>
              <a:t/>
            </a:r>
            <a:br>
              <a:rPr lang="es-MX" sz="1200" dirty="0">
                <a:solidFill>
                  <a:srgbClr val="073E87"/>
                </a:solidFill>
                <a:latin typeface="Arial" panose="020B0604020202020204" pitchFamily="34" charset="0"/>
                <a:cs typeface="Arial" panose="020B0604020202020204" pitchFamily="34" charset="0"/>
              </a:rPr>
            </a:br>
            <a:endParaRPr lang="es-MX" sz="1200" dirty="0">
              <a:solidFill>
                <a:srgbClr val="073E87"/>
              </a:solidFill>
              <a:latin typeface="Arial" panose="020B0604020202020204" pitchFamily="34" charset="0"/>
              <a:cs typeface="Arial" panose="020B0604020202020204" pitchFamily="34" charset="0"/>
            </a:endParaRPr>
          </a:p>
          <a:p>
            <a:pPr marL="274320" lvl="0" indent="-274320">
              <a:spcBef>
                <a:spcPct val="20000"/>
              </a:spcBef>
              <a:buClr>
                <a:srgbClr val="31B6FD"/>
              </a:buClr>
              <a:buSzPct val="100000"/>
              <a:buFont typeface="Symbol" pitchFamily="18" charset="2"/>
              <a:buChar char=""/>
            </a:pPr>
            <a:r>
              <a:rPr lang="es-MX" sz="1200" dirty="0">
                <a:solidFill>
                  <a:srgbClr val="073E87"/>
                </a:solidFill>
                <a:latin typeface="Arial" panose="020B0604020202020204" pitchFamily="34" charset="0"/>
                <a:cs typeface="Arial" panose="020B0604020202020204" pitchFamily="34" charset="0"/>
              </a:rPr>
              <a:t>El modelo estudia dos aspectos:</a:t>
            </a:r>
            <a:br>
              <a:rPr lang="es-MX" sz="1200" dirty="0">
                <a:solidFill>
                  <a:srgbClr val="073E87"/>
                </a:solidFill>
                <a:latin typeface="Arial" panose="020B0604020202020204" pitchFamily="34" charset="0"/>
                <a:cs typeface="Arial" panose="020B0604020202020204" pitchFamily="34" charset="0"/>
              </a:rPr>
            </a:br>
            <a:r>
              <a:rPr lang="es-MX" sz="1200" b="1" dirty="0">
                <a:solidFill>
                  <a:srgbClr val="073E87"/>
                </a:solidFill>
                <a:latin typeface="Arial" panose="020B0604020202020204" pitchFamily="34" charset="0"/>
                <a:cs typeface="Arial" panose="020B0604020202020204" pitchFamily="34" charset="0"/>
              </a:rPr>
              <a:t>- La estructura interna por sectores del empleo</a:t>
            </a:r>
            <a:r>
              <a:rPr lang="es-MX" sz="1200" dirty="0">
                <a:solidFill>
                  <a:srgbClr val="073E87"/>
                </a:solidFill>
                <a:latin typeface="Arial" panose="020B0604020202020204" pitchFamily="34" charset="0"/>
                <a:cs typeface="Arial" panose="020B0604020202020204" pitchFamily="34" charset="0"/>
              </a:rPr>
              <a:t>  en el espacio geográfico considerado. Este aspecto se denominará  efecto estructural o efecto proporcional, y designado por (</a:t>
            </a:r>
            <a:r>
              <a:rPr lang="es-MX" sz="1200" b="1" dirty="0">
                <a:solidFill>
                  <a:srgbClr val="073E87"/>
                </a:solidFill>
                <a:latin typeface="Arial" panose="020B0604020202020204" pitchFamily="34" charset="0"/>
                <a:cs typeface="Arial" panose="020B0604020202020204" pitchFamily="34" charset="0"/>
              </a:rPr>
              <a:t>π)</a:t>
            </a:r>
            <a:r>
              <a:rPr lang="es-MX" sz="1200" dirty="0">
                <a:solidFill>
                  <a:srgbClr val="073E87"/>
                </a:solidFill>
                <a:latin typeface="Arial" panose="020B0604020202020204" pitchFamily="34" charset="0"/>
                <a:cs typeface="Arial" panose="020B0604020202020204" pitchFamily="34" charset="0"/>
              </a:rPr>
              <a:t/>
            </a:r>
            <a:br>
              <a:rPr lang="es-MX" sz="1200" dirty="0">
                <a:solidFill>
                  <a:srgbClr val="073E87"/>
                </a:solidFill>
                <a:latin typeface="Arial" panose="020B0604020202020204" pitchFamily="34" charset="0"/>
                <a:cs typeface="Arial" panose="020B0604020202020204" pitchFamily="34" charset="0"/>
              </a:rPr>
            </a:br>
            <a:r>
              <a:rPr lang="es-MX" sz="1200" dirty="0">
                <a:solidFill>
                  <a:srgbClr val="073E87"/>
                </a:solidFill>
                <a:latin typeface="Arial" panose="020B0604020202020204" pitchFamily="34" charset="0"/>
                <a:cs typeface="Arial" panose="020B0604020202020204" pitchFamily="34" charset="0"/>
              </a:rPr>
              <a:t>- </a:t>
            </a:r>
            <a:r>
              <a:rPr lang="es-MX" sz="1200" b="1" dirty="0">
                <a:solidFill>
                  <a:srgbClr val="073E87"/>
                </a:solidFill>
                <a:latin typeface="Arial" panose="020B0604020202020204" pitchFamily="34" charset="0"/>
                <a:cs typeface="Arial" panose="020B0604020202020204" pitchFamily="34" charset="0"/>
              </a:rPr>
              <a:t>El grado de heterogeneidad</a:t>
            </a:r>
            <a:r>
              <a:rPr lang="es-MX" sz="1200" dirty="0">
                <a:solidFill>
                  <a:srgbClr val="073E87"/>
                </a:solidFill>
                <a:latin typeface="Arial" panose="020B0604020202020204" pitchFamily="34" charset="0"/>
                <a:cs typeface="Arial" panose="020B0604020202020204" pitchFamily="34" charset="0"/>
              </a:rPr>
              <a:t> o sea el ritmo diferente de  concentración de los sectores económicos por separado en cada espacio geográfico. Se denomina efecto diferencial. Se representa por</a:t>
            </a:r>
            <a:r>
              <a:rPr lang="es-MX" sz="1200" u="sng" dirty="0">
                <a:solidFill>
                  <a:srgbClr val="073E87"/>
                </a:solidFill>
                <a:latin typeface="Arial" panose="020B0604020202020204" pitchFamily="34" charset="0"/>
                <a:cs typeface="Arial" panose="020B0604020202020204" pitchFamily="34" charset="0"/>
              </a:rPr>
              <a:t> (</a:t>
            </a:r>
            <a:r>
              <a:rPr lang="es-MX" sz="1200" b="1" i="1" dirty="0">
                <a:solidFill>
                  <a:srgbClr val="073E87"/>
                </a:solidFill>
                <a:latin typeface="Arial" panose="020B0604020202020204" pitchFamily="34" charset="0"/>
                <a:cs typeface="Arial" panose="020B0604020202020204" pitchFamily="34" charset="0"/>
              </a:rPr>
              <a:t>δ)</a:t>
            </a:r>
            <a:r>
              <a:rPr lang="es-MX" sz="1200" dirty="0">
                <a:solidFill>
                  <a:srgbClr val="073E87"/>
                </a:solidFill>
                <a:latin typeface="Arial" panose="020B0604020202020204" pitchFamily="34" charset="0"/>
                <a:cs typeface="Arial" panose="020B0604020202020204" pitchFamily="34" charset="0"/>
              </a:rPr>
              <a:t>.</a:t>
            </a:r>
            <a:br>
              <a:rPr lang="es-MX" sz="1200" dirty="0">
                <a:solidFill>
                  <a:srgbClr val="073E87"/>
                </a:solidFill>
                <a:latin typeface="Arial" panose="020B0604020202020204" pitchFamily="34" charset="0"/>
                <a:cs typeface="Arial" panose="020B0604020202020204" pitchFamily="34" charset="0"/>
              </a:rPr>
            </a:br>
            <a:endParaRPr lang="es-MX" sz="1200" dirty="0">
              <a:solidFill>
                <a:srgbClr val="073E87"/>
              </a:solidFill>
              <a:latin typeface="Arial" panose="020B0604020202020204" pitchFamily="34" charset="0"/>
              <a:cs typeface="Arial" panose="020B0604020202020204" pitchFamily="34" charset="0"/>
            </a:endParaRPr>
          </a:p>
        </p:txBody>
      </p:sp>
      <p:sp>
        <p:nvSpPr>
          <p:cNvPr id="2" name="Marcador de número de diapositiva 1"/>
          <p:cNvSpPr>
            <a:spLocks noGrp="1"/>
          </p:cNvSpPr>
          <p:nvPr>
            <p:ph type="sldNum" sz="quarter" idx="12"/>
          </p:nvPr>
        </p:nvSpPr>
        <p:spPr/>
        <p:txBody>
          <a:bodyPr/>
          <a:lstStyle/>
          <a:p>
            <a:fld id="{2DF200F8-C738-4D20-A524-095995087B34}" type="slidenum">
              <a:rPr lang="es-MX" smtClean="0">
                <a:solidFill>
                  <a:srgbClr val="2DA2BF"/>
                </a:solidFill>
              </a:rPr>
              <a:pPr/>
              <a:t>25</a:t>
            </a:fld>
            <a:endParaRPr lang="es-MX">
              <a:solidFill>
                <a:srgbClr val="2DA2BF"/>
              </a:solidFill>
            </a:endParaRPr>
          </a:p>
        </p:txBody>
      </p:sp>
    </p:spTree>
    <p:extLst>
      <p:ext uri="{BB962C8B-B14F-4D97-AF65-F5344CB8AC3E}">
        <p14:creationId xmlns:p14="http://schemas.microsoft.com/office/powerpoint/2010/main" val="29991145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ctrTitle" idx="4294967295"/>
          </p:nvPr>
        </p:nvSpPr>
        <p:spPr>
          <a:xfrm>
            <a:off x="1884363" y="1588"/>
            <a:ext cx="7259637" cy="763587"/>
          </a:xfrm>
        </p:spPr>
        <p:txBody>
          <a:bodyPr/>
          <a:lstStyle/>
          <a:p>
            <a:r>
              <a:rPr lang="es-MX" sz="3600" b="1" dirty="0">
                <a:effectLst/>
              </a:rPr>
              <a:t>Descripción del modelo:</a:t>
            </a:r>
            <a:endParaRPr lang="es-ES" sz="3600" b="1" dirty="0">
              <a:effectLst/>
            </a:endParaRPr>
          </a:p>
        </p:txBody>
      </p:sp>
      <p:pic>
        <p:nvPicPr>
          <p:cNvPr id="7" name="6 Imagen" descr="C:\Users\Magda\Downloads\images (11).jpg"/>
          <p:cNvPicPr/>
          <p:nvPr/>
        </p:nvPicPr>
        <p:blipFill>
          <a:blip r:embed="rId4">
            <a:extLst>
              <a:ext uri="{28A0092B-C50C-407E-A947-70E740481C1C}">
                <a14:useLocalDpi xmlns:a14="http://schemas.microsoft.com/office/drawing/2010/main" val="0"/>
              </a:ext>
            </a:extLst>
          </a:blip>
          <a:srcRect/>
          <a:stretch>
            <a:fillRect/>
          </a:stretch>
        </p:blipFill>
        <p:spPr bwMode="auto">
          <a:xfrm>
            <a:off x="6804248" y="5517232"/>
            <a:ext cx="2339752" cy="1945377"/>
          </a:xfrm>
          <a:prstGeom prst="rect">
            <a:avLst/>
          </a:prstGeom>
          <a:noFill/>
          <a:ln>
            <a:noFill/>
          </a:ln>
        </p:spPr>
      </p:pic>
      <p:sp>
        <p:nvSpPr>
          <p:cNvPr id="2" name="Rectángulo 1"/>
          <p:cNvSpPr/>
          <p:nvPr/>
        </p:nvSpPr>
        <p:spPr>
          <a:xfrm>
            <a:off x="1547664" y="1195557"/>
            <a:ext cx="6768752" cy="1446550"/>
          </a:xfrm>
          <a:prstGeom prst="rect">
            <a:avLst/>
          </a:prstGeom>
        </p:spPr>
        <p:txBody>
          <a:bodyPr wrap="square">
            <a:spAutoFit/>
          </a:bodyPr>
          <a:lstStyle/>
          <a:p>
            <a:pPr marL="274320" lvl="0" indent="-274320" algn="just">
              <a:spcBef>
                <a:spcPct val="20000"/>
              </a:spcBef>
              <a:buClr>
                <a:srgbClr val="31B6FD"/>
              </a:buClr>
              <a:buSzPct val="100000"/>
              <a:buFont typeface="Symbol" pitchFamily="18" charset="2"/>
              <a:buChar char=""/>
            </a:pPr>
            <a:r>
              <a:rPr lang="es-MX" sz="2400" dirty="0">
                <a:solidFill>
                  <a:srgbClr val="073E87"/>
                </a:solidFill>
                <a:latin typeface="Arial" panose="020B0604020202020204" pitchFamily="34" charset="0"/>
                <a:cs typeface="Arial" panose="020B0604020202020204" pitchFamily="34" charset="0"/>
              </a:rPr>
              <a:t>El </a:t>
            </a:r>
            <a:r>
              <a:rPr lang="es-MX" sz="1600" dirty="0">
                <a:solidFill>
                  <a:srgbClr val="073E87"/>
                </a:solidFill>
                <a:latin typeface="Arial" panose="020B0604020202020204" pitchFamily="34" charset="0"/>
                <a:cs typeface="Arial" panose="020B0604020202020204" pitchFamily="34" charset="0"/>
              </a:rPr>
              <a:t>modelo de </a:t>
            </a:r>
            <a:r>
              <a:rPr lang="es-MX" sz="1600" dirty="0" err="1">
                <a:solidFill>
                  <a:srgbClr val="073E87"/>
                </a:solidFill>
                <a:latin typeface="Arial" panose="020B0604020202020204" pitchFamily="34" charset="0"/>
                <a:cs typeface="Arial" panose="020B0604020202020204" pitchFamily="34" charset="0"/>
              </a:rPr>
              <a:t>Dunn</a:t>
            </a:r>
            <a:r>
              <a:rPr lang="es-MX" sz="1600" dirty="0">
                <a:solidFill>
                  <a:srgbClr val="073E87"/>
                </a:solidFill>
                <a:latin typeface="Arial" panose="020B0604020202020204" pitchFamily="34" charset="0"/>
                <a:cs typeface="Arial" panose="020B0604020202020204" pitchFamily="34" charset="0"/>
              </a:rPr>
              <a:t> ayuda a distinguir entre el efecto, proporcional (crecimiento igual al promedio nacional)  y  el  efecto diferencial (desviación absoluta al promedio nacional). Se requiere disponer de datos nacionales o estatales  del periodo anterior y presente en los diferentes sectores económicos y/o ramas.</a:t>
            </a:r>
          </a:p>
        </p:txBody>
      </p:sp>
      <p:graphicFrame>
        <p:nvGraphicFramePr>
          <p:cNvPr id="8" name="9 Objeto"/>
          <p:cNvGraphicFramePr>
            <a:graphicFrameLocks noChangeAspect="1"/>
          </p:cNvGraphicFramePr>
          <p:nvPr>
            <p:extLst>
              <p:ext uri="{D42A27DB-BD31-4B8C-83A1-F6EECF244321}">
                <p14:modId xmlns:p14="http://schemas.microsoft.com/office/powerpoint/2010/main" val="2606115238"/>
              </p:ext>
            </p:extLst>
          </p:nvPr>
        </p:nvGraphicFramePr>
        <p:xfrm>
          <a:off x="2123728" y="3312321"/>
          <a:ext cx="6480720" cy="2204911"/>
        </p:xfrm>
        <a:graphic>
          <a:graphicData uri="http://schemas.openxmlformats.org/presentationml/2006/ole">
            <mc:AlternateContent xmlns:mc="http://schemas.openxmlformats.org/markup-compatibility/2006">
              <mc:Choice xmlns:v="urn:schemas-microsoft-com:vml" Requires="v">
                <p:oleObj spid="_x0000_s1036" name="Documento" r:id="rId5" imgW="5643069" imgH="2153640" progId="Word.Document.12">
                  <p:embed/>
                </p:oleObj>
              </mc:Choice>
              <mc:Fallback>
                <p:oleObj name="Documento" r:id="rId5" imgW="5643069" imgH="2153640" progId="Word.Document.12">
                  <p:embed/>
                  <p:pic>
                    <p:nvPicPr>
                      <p:cNvPr id="0" name=""/>
                      <p:cNvPicPr/>
                      <p:nvPr/>
                    </p:nvPicPr>
                    <p:blipFill>
                      <a:blip r:embed="rId6"/>
                      <a:stretch>
                        <a:fillRect/>
                      </a:stretch>
                    </p:blipFill>
                    <p:spPr>
                      <a:xfrm>
                        <a:off x="2123728" y="3312321"/>
                        <a:ext cx="6480720" cy="2204911"/>
                      </a:xfrm>
                      <a:prstGeom prst="rect">
                        <a:avLst/>
                      </a:prstGeom>
                    </p:spPr>
                  </p:pic>
                </p:oleObj>
              </mc:Fallback>
            </mc:AlternateContent>
          </a:graphicData>
        </a:graphic>
      </p:graphicFrame>
      <p:sp>
        <p:nvSpPr>
          <p:cNvPr id="3" name="Marcador de número de diapositiva 2"/>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26</a:t>
            </a:fld>
            <a:endParaRPr lang="es-ES">
              <a:solidFill>
                <a:prstClr val="black">
                  <a:lumMod val="50000"/>
                  <a:lumOff val="50000"/>
                </a:prstClr>
              </a:solidFill>
            </a:endParaRPr>
          </a:p>
        </p:txBody>
      </p:sp>
    </p:spTree>
    <p:extLst>
      <p:ext uri="{BB962C8B-B14F-4D97-AF65-F5344CB8AC3E}">
        <p14:creationId xmlns:p14="http://schemas.microsoft.com/office/powerpoint/2010/main" val="15453339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19672" y="620688"/>
            <a:ext cx="6624736" cy="1200329"/>
          </a:xfrm>
          <a:prstGeom prst="rect">
            <a:avLst/>
          </a:prstGeom>
        </p:spPr>
        <p:txBody>
          <a:bodyPr wrap="square">
            <a:spAutoFit/>
          </a:bodyPr>
          <a:lstStyle/>
          <a:p>
            <a:r>
              <a:rPr lang="es-MX" dirty="0"/>
              <a:t>Después se construye una tabla perteneciente a las unidades geográficas  en este segundo paso se cuantifica las diferencias entre el ritmo de crecimiento del año (T-n) el año. (T).</a:t>
            </a:r>
            <a:br>
              <a:rPr lang="es-MX" dirty="0"/>
            </a:br>
            <a:endParaRPr lang="es-MX" dirty="0"/>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187624" y="1811457"/>
            <a:ext cx="7056784" cy="4056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Marcador de número de diapositiva 2"/>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27</a:t>
            </a:fld>
            <a:endParaRPr lang="es-ES">
              <a:solidFill>
                <a:prstClr val="black">
                  <a:lumMod val="50000"/>
                  <a:lumOff val="50000"/>
                </a:prstClr>
              </a:solidFill>
            </a:endParaRPr>
          </a:p>
        </p:txBody>
      </p:sp>
    </p:spTree>
    <p:extLst>
      <p:ext uri="{BB962C8B-B14F-4D97-AF65-F5344CB8AC3E}">
        <p14:creationId xmlns:p14="http://schemas.microsoft.com/office/powerpoint/2010/main" val="31414976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Imagen" descr="C:\Users\Magda\Downloads\images (5).jpg"/>
          <p:cNvPicPr/>
          <p:nvPr/>
        </p:nvPicPr>
        <p:blipFill>
          <a:blip r:embed="rId3">
            <a:extLst>
              <a:ext uri="{28A0092B-C50C-407E-A947-70E740481C1C}">
                <a14:useLocalDpi xmlns:a14="http://schemas.microsoft.com/office/drawing/2010/main" val="0"/>
              </a:ext>
            </a:extLst>
          </a:blip>
          <a:srcRect/>
          <a:stretch>
            <a:fillRect/>
          </a:stretch>
        </p:blipFill>
        <p:spPr bwMode="auto">
          <a:xfrm>
            <a:off x="1907703" y="4869160"/>
            <a:ext cx="4032449" cy="1872208"/>
          </a:xfrm>
          <a:prstGeom prst="rect">
            <a:avLst/>
          </a:prstGeom>
          <a:noFill/>
          <a:ln>
            <a:noFill/>
          </a:ln>
        </p:spPr>
      </p:pic>
      <p:pic>
        <p:nvPicPr>
          <p:cNvPr id="9" name="8 Imagen" descr="C:\Users\Magda\Downloads\descarga (4).jpg"/>
          <p:cNvPicPr/>
          <p:nvPr/>
        </p:nvPicPr>
        <p:blipFill>
          <a:blip r:embed="rId4">
            <a:extLst>
              <a:ext uri="{28A0092B-C50C-407E-A947-70E740481C1C}">
                <a14:useLocalDpi xmlns:a14="http://schemas.microsoft.com/office/drawing/2010/main" val="0"/>
              </a:ext>
            </a:extLst>
          </a:blip>
          <a:srcRect/>
          <a:stretch>
            <a:fillRect/>
          </a:stretch>
        </p:blipFill>
        <p:spPr bwMode="auto">
          <a:xfrm>
            <a:off x="7812360" y="5013176"/>
            <a:ext cx="936104" cy="1512168"/>
          </a:xfrm>
          <a:prstGeom prst="rect">
            <a:avLst/>
          </a:prstGeom>
          <a:noFill/>
          <a:ln>
            <a:noFill/>
          </a:ln>
        </p:spPr>
      </p:pic>
      <p:pic>
        <p:nvPicPr>
          <p:cNvPr id="5"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1115616" y="188640"/>
            <a:ext cx="7632848"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28</a:t>
            </a:fld>
            <a:endParaRPr lang="es-ES">
              <a:solidFill>
                <a:prstClr val="black">
                  <a:lumMod val="50000"/>
                  <a:lumOff val="50000"/>
                </a:prstClr>
              </a:solidFill>
            </a:endParaRPr>
          </a:p>
        </p:txBody>
      </p:sp>
    </p:spTree>
    <p:extLst>
      <p:ext uri="{BB962C8B-B14F-4D97-AF65-F5344CB8AC3E}">
        <p14:creationId xmlns:p14="http://schemas.microsoft.com/office/powerpoint/2010/main" val="13265265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Imagen" descr="C:\Users\Magda\Downloads\images (5).jpg"/>
          <p:cNvPicPr/>
          <p:nvPr/>
        </p:nvPicPr>
        <p:blipFill>
          <a:blip r:embed="rId3">
            <a:extLst>
              <a:ext uri="{28A0092B-C50C-407E-A947-70E740481C1C}">
                <a14:useLocalDpi xmlns:a14="http://schemas.microsoft.com/office/drawing/2010/main" val="0"/>
              </a:ext>
            </a:extLst>
          </a:blip>
          <a:srcRect/>
          <a:stretch>
            <a:fillRect/>
          </a:stretch>
        </p:blipFill>
        <p:spPr bwMode="auto">
          <a:xfrm>
            <a:off x="2987824" y="5000992"/>
            <a:ext cx="4032449" cy="1872208"/>
          </a:xfrm>
          <a:prstGeom prst="rect">
            <a:avLst/>
          </a:prstGeom>
          <a:noFill/>
          <a:ln>
            <a:noFill/>
          </a:ln>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043608" y="404664"/>
            <a:ext cx="7920880" cy="5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29</a:t>
            </a:fld>
            <a:endParaRPr lang="es-ES">
              <a:solidFill>
                <a:prstClr val="black">
                  <a:lumMod val="50000"/>
                  <a:lumOff val="50000"/>
                </a:prstClr>
              </a:solidFill>
            </a:endParaRPr>
          </a:p>
        </p:txBody>
      </p:sp>
    </p:spTree>
    <p:extLst>
      <p:ext uri="{BB962C8B-B14F-4D97-AF65-F5344CB8AC3E}">
        <p14:creationId xmlns:p14="http://schemas.microsoft.com/office/powerpoint/2010/main" val="26734226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 y="246511"/>
            <a:ext cx="2636919" cy="3522303"/>
          </a:xfrm>
        </p:spPr>
        <p:txBody>
          <a:bodyPr>
            <a:normAutofit/>
          </a:bodyPr>
          <a:lstStyle/>
          <a:p>
            <a:r>
              <a:rPr lang="es-MX" dirty="0">
                <a:solidFill>
                  <a:schemeClr val="tx1"/>
                </a:solidFill>
              </a:rPr>
              <a:t>Presentación </a:t>
            </a:r>
          </a:p>
        </p:txBody>
      </p:sp>
      <p:sp>
        <p:nvSpPr>
          <p:cNvPr id="3" name="Marcador de contenido 2"/>
          <p:cNvSpPr>
            <a:spLocks noGrp="1"/>
          </p:cNvSpPr>
          <p:nvPr>
            <p:ph idx="1"/>
          </p:nvPr>
        </p:nvSpPr>
        <p:spPr/>
        <p:txBody>
          <a:bodyPr>
            <a:normAutofit/>
          </a:bodyPr>
          <a:lstStyle/>
          <a:p>
            <a:pPr algn="just"/>
            <a:r>
              <a:rPr lang="es-MX" sz="2200" dirty="0"/>
              <a:t>Se exponen los temas de la unidad numero tres de la asignatura: Estructura Económica Regional.</a:t>
            </a:r>
          </a:p>
          <a:p>
            <a:pPr marL="0" indent="0" algn="just">
              <a:buNone/>
            </a:pPr>
            <a:endParaRPr lang="es-MX" sz="2200" dirty="0"/>
          </a:p>
          <a:p>
            <a:pPr marL="0" indent="0" algn="just">
              <a:buNone/>
            </a:pPr>
            <a:r>
              <a:rPr lang="es-MX" sz="2200" dirty="0"/>
              <a:t>Con el </a:t>
            </a:r>
            <a:r>
              <a:rPr lang="es-MX" sz="2200" b="1" dirty="0"/>
              <a:t>objetivo</a:t>
            </a:r>
            <a:r>
              <a:rPr lang="es-MX" sz="2200" dirty="0"/>
              <a:t> de que el alumno Identifique las características económicas en el territorio, mediante la aplicación de técnicas y modelos de análisis regionales, en busca de condiciones equitativas de crecimiento. 	</a:t>
            </a: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970" y="2716427"/>
            <a:ext cx="1828800" cy="2438400"/>
          </a:xfrm>
          <a:prstGeom prst="rect">
            <a:avLst/>
          </a:prstGeom>
        </p:spPr>
      </p:pic>
      <p:sp>
        <p:nvSpPr>
          <p:cNvPr id="5" name="Marcador de número de diapositiva 4"/>
          <p:cNvSpPr>
            <a:spLocks noGrp="1"/>
          </p:cNvSpPr>
          <p:nvPr>
            <p:ph type="sldNum" sz="quarter" idx="12"/>
          </p:nvPr>
        </p:nvSpPr>
        <p:spPr/>
        <p:txBody>
          <a:bodyPr/>
          <a:lstStyle/>
          <a:p>
            <a:fld id="{2DF200F8-C738-4D20-A524-095995087B34}" type="slidenum">
              <a:rPr lang="es-MX" smtClean="0">
                <a:solidFill>
                  <a:srgbClr val="2DA2BF"/>
                </a:solidFill>
              </a:rPr>
              <a:pPr/>
              <a:t>3</a:t>
            </a:fld>
            <a:endParaRPr lang="es-MX">
              <a:solidFill>
                <a:srgbClr val="2DA2BF"/>
              </a:solidFill>
            </a:endParaRPr>
          </a:p>
        </p:txBody>
      </p:sp>
    </p:spTree>
    <p:extLst>
      <p:ext uri="{BB962C8B-B14F-4D97-AF65-F5344CB8AC3E}">
        <p14:creationId xmlns:p14="http://schemas.microsoft.com/office/powerpoint/2010/main" val="33832414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483768" y="481540"/>
            <a:ext cx="6192688" cy="523220"/>
          </a:xfrm>
          <a:prstGeom prst="rect">
            <a:avLst/>
          </a:prstGeom>
          <a:noFill/>
        </p:spPr>
        <p:txBody>
          <a:bodyPr wrap="square" rtlCol="0">
            <a:spAutoFit/>
          </a:bodyPr>
          <a:lstStyle/>
          <a:p>
            <a:r>
              <a:rPr lang="es-MX" sz="2800" b="1" dirty="0"/>
              <a:t>CONCLUSIONES</a:t>
            </a:r>
          </a:p>
        </p:txBody>
      </p:sp>
      <p:sp>
        <p:nvSpPr>
          <p:cNvPr id="4" name="CuadroTexto 3"/>
          <p:cNvSpPr txBox="1"/>
          <p:nvPr/>
        </p:nvSpPr>
        <p:spPr>
          <a:xfrm>
            <a:off x="1259632" y="1225689"/>
            <a:ext cx="7416824" cy="5632311"/>
          </a:xfrm>
          <a:prstGeom prst="rect">
            <a:avLst/>
          </a:prstGeom>
          <a:noFill/>
        </p:spPr>
        <p:txBody>
          <a:bodyPr wrap="square" rtlCol="0">
            <a:spAutoFit/>
          </a:bodyPr>
          <a:lstStyle/>
          <a:p>
            <a:pPr algn="just"/>
            <a:r>
              <a:rPr lang="es-MX" sz="2400" dirty="0"/>
              <a:t>El sector que genera mayor cantidad de empleos en el Estado de México, es el sector servicios.</a:t>
            </a:r>
          </a:p>
          <a:p>
            <a:pPr algn="just"/>
            <a:endParaRPr lang="es-MX" sz="2400" dirty="0"/>
          </a:p>
          <a:p>
            <a:pPr algn="just"/>
            <a:r>
              <a:rPr lang="es-MX" sz="2400" dirty="0"/>
              <a:t>Las remuneraciones más altas se concentran en una pequeña parte de la población.</a:t>
            </a:r>
          </a:p>
          <a:p>
            <a:pPr algn="just"/>
            <a:endParaRPr lang="es-MX" sz="2400" dirty="0"/>
          </a:p>
          <a:p>
            <a:pPr algn="just"/>
            <a:r>
              <a:rPr lang="es-MX" sz="2400" dirty="0"/>
              <a:t>El desempleo para las personas con educación con un grado de educación superior a aumentado en los últimos años, siendo para las empresas más conveniente contratar mano de obra no calificada y barata para llevar a cabo sus procesos productivos, los cuales son intensivos en capital y que no requieren mano de obra especializada.  </a:t>
            </a:r>
            <a:r>
              <a:rPr lang="es-MX" sz="2400" dirty="0" smtClean="0"/>
              <a:t>El modelo de </a:t>
            </a:r>
            <a:r>
              <a:rPr lang="es-MX" sz="2400" dirty="0" err="1" smtClean="0"/>
              <a:t>Dun</a:t>
            </a:r>
            <a:r>
              <a:rPr lang="es-MX" sz="2400" dirty="0" smtClean="0"/>
              <a:t> o Cambio y participación constituye un instrumento analítico para caracterizar la dinámica de empleo.</a:t>
            </a:r>
            <a:endParaRPr lang="es-MX" sz="2400" dirty="0"/>
          </a:p>
        </p:txBody>
      </p:sp>
      <p:sp>
        <p:nvSpPr>
          <p:cNvPr id="3" name="Marcador de número de diapositiva 2"/>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30</a:t>
            </a:fld>
            <a:endParaRPr lang="es-ES">
              <a:solidFill>
                <a:prstClr val="black">
                  <a:lumMod val="50000"/>
                  <a:lumOff val="50000"/>
                </a:prstClr>
              </a:solidFill>
            </a:endParaRPr>
          </a:p>
        </p:txBody>
      </p:sp>
    </p:spTree>
    <p:extLst>
      <p:ext uri="{BB962C8B-B14F-4D97-AF65-F5344CB8AC3E}">
        <p14:creationId xmlns:p14="http://schemas.microsoft.com/office/powerpoint/2010/main" val="26833936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843808" y="457508"/>
            <a:ext cx="5688632" cy="523220"/>
          </a:xfrm>
          <a:prstGeom prst="rect">
            <a:avLst/>
          </a:prstGeom>
          <a:noFill/>
        </p:spPr>
        <p:txBody>
          <a:bodyPr wrap="square" rtlCol="0">
            <a:spAutoFit/>
          </a:bodyPr>
          <a:lstStyle/>
          <a:p>
            <a:r>
              <a:rPr lang="es-MX" sz="2800" b="1" dirty="0"/>
              <a:t>REFERENCIAS</a:t>
            </a:r>
          </a:p>
        </p:txBody>
      </p:sp>
      <p:sp>
        <p:nvSpPr>
          <p:cNvPr id="3" name="2 CuadroTexto"/>
          <p:cNvSpPr txBox="1"/>
          <p:nvPr/>
        </p:nvSpPr>
        <p:spPr>
          <a:xfrm>
            <a:off x="1259632" y="1484784"/>
            <a:ext cx="7560840" cy="2308324"/>
          </a:xfrm>
          <a:prstGeom prst="rect">
            <a:avLst/>
          </a:prstGeom>
          <a:noFill/>
        </p:spPr>
        <p:txBody>
          <a:bodyPr wrap="square" rtlCol="0">
            <a:spAutoFit/>
          </a:bodyPr>
          <a:lstStyle/>
          <a:p>
            <a:r>
              <a:rPr lang="es-MX" dirty="0"/>
              <a:t>Anuario estadístico y geográfico por entidad federativa 2015. INEGI. </a:t>
            </a:r>
            <a:r>
              <a:rPr lang="es-MX" dirty="0">
                <a:hlinkClick r:id="rId3"/>
              </a:rPr>
              <a:t>http://internet.contenidos.inegi.org.mx/contenidos/productos//prod_serv/contenidos/espanol/bvinegi/productos/nueva_estruc/AEGPEF_2015/702825077297.pdf</a:t>
            </a:r>
            <a:endParaRPr lang="es-MX" dirty="0"/>
          </a:p>
          <a:p>
            <a:endParaRPr lang="es-MX" dirty="0"/>
          </a:p>
          <a:p>
            <a:r>
              <a:rPr lang="es-MX" dirty="0"/>
              <a:t>Subsecretaria de Empleo y Productividad Laboral del Estado de México.</a:t>
            </a:r>
          </a:p>
          <a:p>
            <a:r>
              <a:rPr lang="es-MX" dirty="0"/>
              <a:t>http://www.stps.gob.mx/gobmx/estadisticas/pdf/perfiles/perfil%20estado%20de%20mexico.pdf</a:t>
            </a:r>
          </a:p>
        </p:txBody>
      </p:sp>
      <p:sp>
        <p:nvSpPr>
          <p:cNvPr id="4" name="Marcador de número de diapositiva 3"/>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31</a:t>
            </a:fld>
            <a:endParaRPr lang="es-ES">
              <a:solidFill>
                <a:prstClr val="black">
                  <a:lumMod val="50000"/>
                  <a:lumOff val="50000"/>
                </a:prstClr>
              </a:solidFill>
            </a:endParaRPr>
          </a:p>
        </p:txBody>
      </p:sp>
    </p:spTree>
    <p:extLst>
      <p:ext uri="{BB962C8B-B14F-4D97-AF65-F5344CB8AC3E}">
        <p14:creationId xmlns:p14="http://schemas.microsoft.com/office/powerpoint/2010/main" val="872598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p:cNvPicPr/>
          <p:nvPr/>
        </p:nvPicPr>
        <p:blipFill rotWithShape="1">
          <a:blip r:embed="rId3"/>
          <a:srcRect l="31843" t="16388" r="32249" b="17576"/>
          <a:stretch/>
        </p:blipFill>
        <p:spPr bwMode="auto">
          <a:xfrm>
            <a:off x="971600" y="1484784"/>
            <a:ext cx="7344816" cy="5328592"/>
          </a:xfrm>
          <a:prstGeom prst="rect">
            <a:avLst/>
          </a:prstGeom>
          <a:ln>
            <a:noFill/>
          </a:ln>
          <a:effectLst>
            <a:softEdge rad="112500"/>
          </a:effectLst>
          <a:extLst>
            <a:ext uri="{53640926-AAD7-44D8-BBD7-CCE9431645EC}">
              <a14:shadowObscured xmlns:a14="http://schemas.microsoft.com/office/drawing/2010/main"/>
            </a:ext>
          </a:extLst>
        </p:spPr>
      </p:pic>
      <p:sp>
        <p:nvSpPr>
          <p:cNvPr id="8" name="1 Título"/>
          <p:cNvSpPr>
            <a:spLocks noGrp="1"/>
          </p:cNvSpPr>
          <p:nvPr>
            <p:ph type="ctrTitle" idx="4294967295"/>
          </p:nvPr>
        </p:nvSpPr>
        <p:spPr>
          <a:xfrm>
            <a:off x="564133" y="429340"/>
            <a:ext cx="8159750" cy="1050925"/>
          </a:xfrm>
        </p:spPr>
        <p:txBody>
          <a:bodyPr>
            <a:normAutofit fontScale="90000"/>
          </a:bodyPr>
          <a:lstStyle/>
          <a:p>
            <a:pPr marL="342900" lvl="0" indent="-342900"/>
            <a:r>
              <a:rPr lang="es-MX"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Análisis de la estructura económica de empleo del Estado de México</a:t>
            </a:r>
          </a:p>
        </p:txBody>
      </p:sp>
      <p:sp>
        <p:nvSpPr>
          <p:cNvPr id="2" name="Marcador de número de diapositiva 1"/>
          <p:cNvSpPr>
            <a:spLocks noGrp="1"/>
          </p:cNvSpPr>
          <p:nvPr>
            <p:ph type="sldNum" sz="quarter" idx="12"/>
          </p:nvPr>
        </p:nvSpPr>
        <p:spPr/>
        <p:txBody>
          <a:bodyPr/>
          <a:lstStyle/>
          <a:p>
            <a:fld id="{EB7C552E-A89A-4C78-A0CD-987015C6CF78}" type="slidenum">
              <a:rPr lang="es-MX" smtClean="0">
                <a:solidFill>
                  <a:prstClr val="black">
                    <a:tint val="75000"/>
                  </a:prstClr>
                </a:solidFill>
              </a:rPr>
              <a:pPr/>
              <a:t>4</a:t>
            </a:fld>
            <a:endParaRPr lang="es-MX">
              <a:solidFill>
                <a:prstClr val="black">
                  <a:tint val="75000"/>
                </a:prstClr>
              </a:solidFill>
            </a:endParaRPr>
          </a:p>
        </p:txBody>
      </p:sp>
    </p:spTree>
    <p:extLst>
      <p:ext uri="{BB962C8B-B14F-4D97-AF65-F5344CB8AC3E}">
        <p14:creationId xmlns:p14="http://schemas.microsoft.com/office/powerpoint/2010/main" val="7749886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C:\Users\Magda\Downloads\data=RfCSdfNZ0LFPrHSm0ublXdzhdrDFhtmHhN1u-gM,c6YWYMAOyKGwEUn07b04I2-soTHeOTpohaE9Cc0WUG92FpI1tC3uwQDrOGN4T7GKFdxwTq4etxZnEf34Up87my-L1iwHDyODWN9pfvZon_SdUx02xCWR5yGsnZ74wHv861AVBZ9de9WbFn8E-YWE4rfVfqXqz9GWrtLQ_k43KhetCs.png"/>
          <p:cNvPicPr/>
          <p:nvPr/>
        </p:nvPicPr>
        <p:blipFill rotWithShape="1">
          <a:blip r:embed="rId3">
            <a:extLst>
              <a:ext uri="{28A0092B-C50C-407E-A947-70E740481C1C}">
                <a14:useLocalDpi xmlns:a14="http://schemas.microsoft.com/office/drawing/2010/main" val="0"/>
              </a:ext>
            </a:extLst>
          </a:blip>
          <a:srcRect l="12218" t="7122" r="20201"/>
          <a:stretch/>
        </p:blipFill>
        <p:spPr bwMode="auto">
          <a:xfrm>
            <a:off x="4716016" y="308756"/>
            <a:ext cx="4265390" cy="3140968"/>
          </a:xfrm>
          <a:prstGeom prst="rect">
            <a:avLst/>
          </a:prstGeom>
          <a:ln>
            <a:noFill/>
          </a:ln>
          <a:effectLst>
            <a:softEdge rad="112500"/>
          </a:effectLst>
        </p:spPr>
      </p:pic>
      <p:sp>
        <p:nvSpPr>
          <p:cNvPr id="2" name="1 Título"/>
          <p:cNvSpPr>
            <a:spLocks noGrp="1"/>
          </p:cNvSpPr>
          <p:nvPr>
            <p:ph type="ctrTitle" idx="4294967295"/>
          </p:nvPr>
        </p:nvSpPr>
        <p:spPr>
          <a:xfrm rot="19544255">
            <a:off x="-1218295" y="1260921"/>
            <a:ext cx="8159750" cy="619125"/>
          </a:xfrm>
        </p:spPr>
        <p:txBody>
          <a:bodyPr>
            <a:noAutofit/>
          </a:bodyPr>
          <a:lstStyle/>
          <a:p>
            <a:pPr algn="ctr"/>
            <a:r>
              <a:rPr lang="es-MX" sz="4400" dirty="0"/>
              <a:t>Características</a:t>
            </a:r>
            <a:br>
              <a:rPr lang="es-MX" sz="4400" dirty="0"/>
            </a:br>
            <a:r>
              <a:rPr lang="es-MX" sz="4400" dirty="0"/>
              <a:t>Estado de México </a:t>
            </a:r>
            <a:endParaRPr lang="es-ES" sz="4400" dirty="0"/>
          </a:p>
        </p:txBody>
      </p:sp>
      <p:graphicFrame>
        <p:nvGraphicFramePr>
          <p:cNvPr id="7" name="6 Diagrama"/>
          <p:cNvGraphicFramePr/>
          <p:nvPr>
            <p:extLst>
              <p:ext uri="{D42A27DB-BD31-4B8C-83A1-F6EECF244321}">
                <p14:modId xmlns:p14="http://schemas.microsoft.com/office/powerpoint/2010/main" val="2458170043"/>
              </p:ext>
            </p:extLst>
          </p:nvPr>
        </p:nvGraphicFramePr>
        <p:xfrm>
          <a:off x="1694516" y="1340768"/>
          <a:ext cx="7752184" cy="51441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8" name="7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88394" y="3449724"/>
            <a:ext cx="2624753" cy="2624753"/>
          </a:xfrm>
          <a:prstGeom prst="rect">
            <a:avLst/>
          </a:prstGeom>
        </p:spPr>
      </p:pic>
      <p:sp>
        <p:nvSpPr>
          <p:cNvPr id="3" name="Marcador de número de diapositiva 2"/>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5</a:t>
            </a:fld>
            <a:endParaRPr lang="es-ES">
              <a:solidFill>
                <a:prstClr val="black">
                  <a:lumMod val="50000"/>
                  <a:lumOff val="50000"/>
                </a:prstClr>
              </a:solidFill>
            </a:endParaRPr>
          </a:p>
        </p:txBody>
      </p:sp>
    </p:spTree>
    <p:extLst>
      <p:ext uri="{BB962C8B-B14F-4D97-AF65-F5344CB8AC3E}">
        <p14:creationId xmlns:p14="http://schemas.microsoft.com/office/powerpoint/2010/main" val="40073938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ctrTitle" idx="4294967295"/>
          </p:nvPr>
        </p:nvSpPr>
        <p:spPr>
          <a:xfrm>
            <a:off x="1835696" y="102480"/>
            <a:ext cx="8159750" cy="619125"/>
          </a:xfrm>
        </p:spPr>
        <p:txBody>
          <a:bodyPr>
            <a:normAutofit fontScale="90000"/>
          </a:bodyPr>
          <a:lstStyle/>
          <a:p>
            <a:r>
              <a:rPr lang="es-MX" sz="3600" dirty="0"/>
              <a:t>Municipios del Estado de México</a:t>
            </a:r>
            <a:endParaRPr lang="es-ES" sz="3600" dirty="0"/>
          </a:p>
        </p:txBody>
      </p:sp>
      <p:graphicFrame>
        <p:nvGraphicFramePr>
          <p:cNvPr id="8" name="Diagram 5"/>
          <p:cNvGraphicFramePr/>
          <p:nvPr>
            <p:extLst>
              <p:ext uri="{D42A27DB-BD31-4B8C-83A1-F6EECF244321}">
                <p14:modId xmlns:p14="http://schemas.microsoft.com/office/powerpoint/2010/main" val="1376092066"/>
              </p:ext>
            </p:extLst>
          </p:nvPr>
        </p:nvGraphicFramePr>
        <p:xfrm>
          <a:off x="-1404664" y="1484506"/>
          <a:ext cx="8128000" cy="42659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Imagen 8"/>
          <p:cNvPicPr>
            <a:picLocks noChangeAspect="1"/>
          </p:cNvPicPr>
          <p:nvPr/>
        </p:nvPicPr>
        <p:blipFill rotWithShape="1">
          <a:blip r:embed="rId8"/>
          <a:srcRect l="26375" t="20586" r="45275" b="10781"/>
          <a:stretch/>
        </p:blipFill>
        <p:spPr>
          <a:xfrm>
            <a:off x="4619426" y="1124744"/>
            <a:ext cx="4129037" cy="5256584"/>
          </a:xfrm>
          <a:prstGeom prst="rect">
            <a:avLst/>
          </a:prstGeom>
        </p:spPr>
      </p:pic>
      <p:sp>
        <p:nvSpPr>
          <p:cNvPr id="2" name="Marcador de número de diapositiva 1"/>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6</a:t>
            </a:fld>
            <a:endParaRPr lang="es-ES">
              <a:solidFill>
                <a:prstClr val="black">
                  <a:lumMod val="50000"/>
                  <a:lumOff val="50000"/>
                </a:prstClr>
              </a:solidFill>
            </a:endParaRPr>
          </a:p>
        </p:txBody>
      </p:sp>
    </p:spTree>
    <p:extLst>
      <p:ext uri="{BB962C8B-B14F-4D97-AF65-F5344CB8AC3E}">
        <p14:creationId xmlns:p14="http://schemas.microsoft.com/office/powerpoint/2010/main" val="14637756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C:\Users\Magda\Downloads\Agentes economicos.jpg"/>
          <p:cNvPicPr/>
          <p:nvPr/>
        </p:nvPicPr>
        <p:blipFill>
          <a:blip r:embed="rId3">
            <a:extLst>
              <a:ext uri="{28A0092B-C50C-407E-A947-70E740481C1C}">
                <a14:useLocalDpi xmlns:a14="http://schemas.microsoft.com/office/drawing/2010/main" val="0"/>
              </a:ext>
            </a:extLst>
          </a:blip>
          <a:srcRect/>
          <a:stretch>
            <a:fillRect/>
          </a:stretch>
        </p:blipFill>
        <p:spPr bwMode="auto">
          <a:xfrm>
            <a:off x="0" y="2"/>
            <a:ext cx="9152682" cy="6857999"/>
          </a:xfrm>
          <a:prstGeom prst="rect">
            <a:avLst/>
          </a:prstGeom>
          <a:noFill/>
          <a:ln>
            <a:noFill/>
          </a:ln>
        </p:spPr>
      </p:pic>
      <p:pic>
        <p:nvPicPr>
          <p:cNvPr id="12290" name="Picture 2" descr="C:\Users\Magda\Downloads\images (1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1685" y="3255785"/>
            <a:ext cx="1509311" cy="136815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7</a:t>
            </a:fld>
            <a:endParaRPr lang="es-ES">
              <a:solidFill>
                <a:prstClr val="black">
                  <a:lumMod val="50000"/>
                  <a:lumOff val="50000"/>
                </a:prstClr>
              </a:solidFill>
            </a:endParaRPr>
          </a:p>
        </p:txBody>
      </p:sp>
    </p:spTree>
    <p:extLst>
      <p:ext uri="{BB962C8B-B14F-4D97-AF65-F5344CB8AC3E}">
        <p14:creationId xmlns:p14="http://schemas.microsoft.com/office/powerpoint/2010/main" val="31238488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C:\Users\Magda\Downloads\images (6).jpg"/>
          <p:cNvPicPr/>
          <p:nvPr/>
        </p:nvPicPr>
        <p:blipFill>
          <a:blip r:embed="rId3">
            <a:extLst>
              <a:ext uri="{28A0092B-C50C-407E-A947-70E740481C1C}">
                <a14:useLocalDpi xmlns:a14="http://schemas.microsoft.com/office/drawing/2010/main" val="0"/>
              </a:ext>
            </a:extLst>
          </a:blip>
          <a:srcRect/>
          <a:stretch>
            <a:fillRect/>
          </a:stretch>
        </p:blipFill>
        <p:spPr bwMode="auto">
          <a:xfrm>
            <a:off x="1728153" y="3068960"/>
            <a:ext cx="6588263" cy="3624860"/>
          </a:xfrm>
          <a:prstGeom prst="rect">
            <a:avLst/>
          </a:prstGeom>
          <a:ln>
            <a:noFill/>
          </a:ln>
          <a:effectLst>
            <a:softEdge rad="112500"/>
          </a:effectLst>
        </p:spPr>
      </p:pic>
      <p:sp>
        <p:nvSpPr>
          <p:cNvPr id="2" name="1 Título"/>
          <p:cNvSpPr>
            <a:spLocks noGrp="1"/>
          </p:cNvSpPr>
          <p:nvPr>
            <p:ph type="ctrTitle" idx="4294967295"/>
          </p:nvPr>
        </p:nvSpPr>
        <p:spPr>
          <a:xfrm>
            <a:off x="1163709" y="0"/>
            <a:ext cx="7175500" cy="763587"/>
          </a:xfrm>
        </p:spPr>
        <p:txBody>
          <a:bodyPr/>
          <a:lstStyle/>
          <a:p>
            <a:r>
              <a:rPr lang="es-MX" sz="3600" dirty="0"/>
              <a:t>Empleo</a:t>
            </a:r>
            <a:endParaRPr lang="es-ES" sz="3600" dirty="0"/>
          </a:p>
        </p:txBody>
      </p:sp>
      <p:sp>
        <p:nvSpPr>
          <p:cNvPr id="3" name="2 Subtítulo"/>
          <p:cNvSpPr>
            <a:spLocks noGrp="1"/>
          </p:cNvSpPr>
          <p:nvPr>
            <p:ph type="subTitle" idx="4294967295"/>
          </p:nvPr>
        </p:nvSpPr>
        <p:spPr>
          <a:xfrm>
            <a:off x="1204913" y="765175"/>
            <a:ext cx="7939087" cy="2159000"/>
          </a:xfrm>
        </p:spPr>
        <p:txBody>
          <a:bodyPr>
            <a:normAutofit fontScale="85000" lnSpcReduction="20000"/>
          </a:bodyPr>
          <a:lstStyle/>
          <a:p>
            <a:pPr algn="just"/>
            <a:r>
              <a:rPr lang="es-ES" dirty="0"/>
              <a:t>De acuerdo a un análisis del Centro de Estudios de las Finanzas Públicas en el Estado de México el 59.9 por ciento de las personas ocupadas se dedicó a alguna actividad del sector servicios, el 31.4 por ciento trabajó en el sector industrial y el 5.6 por ciento se empleó en el sector agropecuario.</a:t>
            </a:r>
          </a:p>
        </p:txBody>
      </p:sp>
      <p:sp>
        <p:nvSpPr>
          <p:cNvPr id="4" name="Marcador de número de diapositiva 3"/>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8</a:t>
            </a:fld>
            <a:endParaRPr lang="es-ES">
              <a:solidFill>
                <a:prstClr val="black">
                  <a:lumMod val="50000"/>
                  <a:lumOff val="50000"/>
                </a:prstClr>
              </a:solidFill>
            </a:endParaRPr>
          </a:p>
        </p:txBody>
      </p:sp>
    </p:spTree>
    <p:extLst>
      <p:ext uri="{BB962C8B-B14F-4D97-AF65-F5344CB8AC3E}">
        <p14:creationId xmlns:p14="http://schemas.microsoft.com/office/powerpoint/2010/main" val="19588386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1884363" y="1588"/>
            <a:ext cx="7259637" cy="763587"/>
          </a:xfrm>
        </p:spPr>
        <p:txBody>
          <a:bodyPr/>
          <a:lstStyle/>
          <a:p>
            <a:r>
              <a:rPr lang="es-MX" sz="3600" dirty="0"/>
              <a:t>Estructura</a:t>
            </a:r>
            <a:endParaRPr lang="es-ES" sz="3600" dirty="0"/>
          </a:p>
        </p:txBody>
      </p:sp>
      <p:pic>
        <p:nvPicPr>
          <p:cNvPr id="8" name="7 Imagen" descr="C:\Users\Magda\Downloads\images (9).jpg"/>
          <p:cNvPicPr/>
          <p:nvPr/>
        </p:nvPicPr>
        <p:blipFill>
          <a:blip r:embed="rId3">
            <a:extLst>
              <a:ext uri="{28A0092B-C50C-407E-A947-70E740481C1C}">
                <a14:useLocalDpi xmlns:a14="http://schemas.microsoft.com/office/drawing/2010/main" val="0"/>
              </a:ext>
            </a:extLst>
          </a:blip>
          <a:srcRect/>
          <a:stretch>
            <a:fillRect/>
          </a:stretch>
        </p:blipFill>
        <p:spPr bwMode="auto">
          <a:xfrm>
            <a:off x="2310249" y="2665393"/>
            <a:ext cx="5189220" cy="3891280"/>
          </a:xfrm>
          <a:prstGeom prst="rect">
            <a:avLst/>
          </a:prstGeom>
          <a:noFill/>
          <a:ln>
            <a:noFill/>
          </a:ln>
        </p:spPr>
      </p:pic>
      <p:sp>
        <p:nvSpPr>
          <p:cNvPr id="9" name="8 Rectángulo"/>
          <p:cNvSpPr/>
          <p:nvPr/>
        </p:nvSpPr>
        <p:spPr>
          <a:xfrm>
            <a:off x="1331640" y="1149702"/>
            <a:ext cx="7398568" cy="1815882"/>
          </a:xfrm>
          <a:prstGeom prst="rect">
            <a:avLst/>
          </a:prstGeom>
        </p:spPr>
        <p:txBody>
          <a:bodyPr wrap="square">
            <a:spAutoFit/>
          </a:bodyPr>
          <a:lstStyle/>
          <a:p>
            <a:pPr algn="just"/>
            <a:r>
              <a:rPr lang="es-ES" sz="2800" dirty="0">
                <a:solidFill>
                  <a:prstClr val="black"/>
                </a:solidFill>
              </a:rPr>
              <a:t>Es en el sector servicios, el que se ha venido absorbiendo, cada vez más personas y concentra a casi el 60.0 por ciento de la población ocupada. </a:t>
            </a:r>
          </a:p>
        </p:txBody>
      </p:sp>
      <p:sp>
        <p:nvSpPr>
          <p:cNvPr id="3" name="Marcador de número de diapositiva 2"/>
          <p:cNvSpPr>
            <a:spLocks noGrp="1"/>
          </p:cNvSpPr>
          <p:nvPr>
            <p:ph type="sldNum" sz="quarter" idx="12"/>
          </p:nvPr>
        </p:nvSpPr>
        <p:spPr/>
        <p:txBody>
          <a:bodyPr/>
          <a:lstStyle/>
          <a:p>
            <a:fld id="{F4309300-7FF7-421C-AE7E-9810171E52D4}" type="slidenum">
              <a:rPr lang="es-ES" smtClean="0">
                <a:solidFill>
                  <a:prstClr val="black">
                    <a:lumMod val="50000"/>
                    <a:lumOff val="50000"/>
                  </a:prstClr>
                </a:solidFill>
              </a:rPr>
              <a:pPr/>
              <a:t>9</a:t>
            </a:fld>
            <a:endParaRPr lang="es-ES">
              <a:solidFill>
                <a:prstClr val="black">
                  <a:lumMod val="50000"/>
                  <a:lumOff val="50000"/>
                </a:prstClr>
              </a:solidFill>
            </a:endParaRPr>
          </a:p>
        </p:txBody>
      </p:sp>
    </p:spTree>
    <p:extLst>
      <p:ext uri="{BB962C8B-B14F-4D97-AF65-F5344CB8AC3E}">
        <p14:creationId xmlns:p14="http://schemas.microsoft.com/office/powerpoint/2010/main" val="1629499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Tema de Office">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co">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arco">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a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3.xml><?xml version="1.0" encoding="utf-8"?>
<a:theme xmlns:a="http://schemas.openxmlformats.org/drawingml/2006/main" name="Solsticio">
  <a:themeElements>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Override>
</file>

<file path=docProps/app.xml><?xml version="1.0" encoding="utf-8"?>
<Properties xmlns="http://schemas.openxmlformats.org/officeDocument/2006/extended-properties" xmlns:vt="http://schemas.openxmlformats.org/officeDocument/2006/docPropsVTypes">
  <TotalTime>234</TotalTime>
  <Words>1366</Words>
  <Application>Microsoft Office PowerPoint</Application>
  <PresentationFormat>Presentación en pantalla (4:3)</PresentationFormat>
  <Paragraphs>194</Paragraphs>
  <Slides>31</Slides>
  <Notes>31</Notes>
  <HiddenSlides>0</HiddenSlides>
  <MMClips>0</MMClips>
  <ScaleCrop>false</ScaleCrop>
  <HeadingPairs>
    <vt:vector size="8" baseType="variant">
      <vt:variant>
        <vt:lpstr>Fuentes usadas</vt:lpstr>
      </vt:variant>
      <vt:variant>
        <vt:i4>9</vt:i4>
      </vt:variant>
      <vt:variant>
        <vt:lpstr>Tema</vt:lpstr>
      </vt:variant>
      <vt:variant>
        <vt:i4>3</vt:i4>
      </vt:variant>
      <vt:variant>
        <vt:lpstr>Servidores OLE incrustados</vt:lpstr>
      </vt:variant>
      <vt:variant>
        <vt:i4>1</vt:i4>
      </vt:variant>
      <vt:variant>
        <vt:lpstr>Títulos de diapositiva</vt:lpstr>
      </vt:variant>
      <vt:variant>
        <vt:i4>31</vt:i4>
      </vt:variant>
    </vt:vector>
  </HeadingPairs>
  <TitlesOfParts>
    <vt:vector size="44" baseType="lpstr">
      <vt:lpstr>Arial</vt:lpstr>
      <vt:lpstr>Baskerville Old Face</vt:lpstr>
      <vt:lpstr>Calibri</vt:lpstr>
      <vt:lpstr>Corbel</vt:lpstr>
      <vt:lpstr>Gill Sans MT</vt:lpstr>
      <vt:lpstr>Symbol</vt:lpstr>
      <vt:lpstr>Trebuchet MS</vt:lpstr>
      <vt:lpstr>Verdana</vt:lpstr>
      <vt:lpstr>Wingdings 2</vt:lpstr>
      <vt:lpstr>1_Tema de Office</vt:lpstr>
      <vt:lpstr>Marco</vt:lpstr>
      <vt:lpstr>Solsticio</vt:lpstr>
      <vt:lpstr>Documento</vt:lpstr>
      <vt:lpstr>Presentación de PowerPoint</vt:lpstr>
      <vt:lpstr>Presentación de PowerPoint</vt:lpstr>
      <vt:lpstr>Presentación </vt:lpstr>
      <vt:lpstr>Análisis de la estructura económica de empleo del Estado de México</vt:lpstr>
      <vt:lpstr>Características Estado de México </vt:lpstr>
      <vt:lpstr>Municipios del Estado de México</vt:lpstr>
      <vt:lpstr>Presentación de PowerPoint</vt:lpstr>
      <vt:lpstr>Empleo</vt:lpstr>
      <vt:lpstr>Estructura</vt:lpstr>
      <vt:lpstr>Población ocupada por sector (2015)</vt:lpstr>
      <vt:lpstr>Presentación de PowerPoint</vt:lpstr>
      <vt:lpstr>Posición en la ocupación (2015)</vt:lpstr>
      <vt:lpstr>Presentación de PowerPoint</vt:lpstr>
      <vt:lpstr>Presentación de PowerPoint</vt:lpstr>
      <vt:lpstr>Presentación de PowerPoint</vt:lpstr>
      <vt:lpstr>Presentación de PowerPoint</vt:lpstr>
      <vt:lpstr>Asegurados IMSS</vt:lpstr>
      <vt:lpstr>Asegurados IMSS</vt:lpstr>
      <vt:lpstr>Presentación de PowerPoint</vt:lpstr>
      <vt:lpstr>Presentación de PowerPoint</vt:lpstr>
      <vt:lpstr>Presentación de PowerPoint</vt:lpstr>
      <vt:lpstr>Presentación de PowerPoint</vt:lpstr>
      <vt:lpstr>Nivel de ingresos</vt:lpstr>
      <vt:lpstr>Presentación de PowerPoint</vt:lpstr>
      <vt:lpstr>Modelo de Dunn o de Cambio y Participación</vt:lpstr>
      <vt:lpstr>Descripción del modelo:</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Ross</dc:creator>
  <cp:lastModifiedBy>TCP-OSCAR</cp:lastModifiedBy>
  <cp:revision>39</cp:revision>
  <dcterms:created xsi:type="dcterms:W3CDTF">2016-09-03T18:20:18Z</dcterms:created>
  <dcterms:modified xsi:type="dcterms:W3CDTF">2016-10-05T16:40:24Z</dcterms:modified>
</cp:coreProperties>
</file>