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920" r:id="rId2"/>
  </p:sldMasterIdLst>
  <p:notesMasterIdLst>
    <p:notesMasterId r:id="rId45"/>
  </p:notesMasterIdLst>
  <p:handoutMasterIdLst>
    <p:handoutMasterId r:id="rId46"/>
  </p:handoutMasterIdLst>
  <p:sldIdLst>
    <p:sldId id="256" r:id="rId3"/>
    <p:sldId id="465" r:id="rId4"/>
    <p:sldId id="441" r:id="rId5"/>
    <p:sldId id="442" r:id="rId6"/>
    <p:sldId id="443" r:id="rId7"/>
    <p:sldId id="444" r:id="rId8"/>
    <p:sldId id="445" r:id="rId9"/>
    <p:sldId id="446" r:id="rId10"/>
    <p:sldId id="447" r:id="rId11"/>
    <p:sldId id="448" r:id="rId12"/>
    <p:sldId id="403" r:id="rId13"/>
    <p:sldId id="272" r:id="rId14"/>
    <p:sldId id="414" r:id="rId15"/>
    <p:sldId id="415" r:id="rId16"/>
    <p:sldId id="466" r:id="rId17"/>
    <p:sldId id="469" r:id="rId18"/>
    <p:sldId id="467" r:id="rId19"/>
    <p:sldId id="468" r:id="rId20"/>
    <p:sldId id="472" r:id="rId21"/>
    <p:sldId id="449" r:id="rId22"/>
    <p:sldId id="470" r:id="rId23"/>
    <p:sldId id="451" r:id="rId24"/>
    <p:sldId id="452" r:id="rId25"/>
    <p:sldId id="453" r:id="rId26"/>
    <p:sldId id="454" r:id="rId27"/>
    <p:sldId id="457" r:id="rId28"/>
    <p:sldId id="458" r:id="rId29"/>
    <p:sldId id="459" r:id="rId30"/>
    <p:sldId id="460" r:id="rId31"/>
    <p:sldId id="473" r:id="rId32"/>
    <p:sldId id="463" r:id="rId33"/>
    <p:sldId id="474" r:id="rId34"/>
    <p:sldId id="475" r:id="rId35"/>
    <p:sldId id="455" r:id="rId36"/>
    <p:sldId id="456" r:id="rId37"/>
    <p:sldId id="477" r:id="rId38"/>
    <p:sldId id="476" r:id="rId39"/>
    <p:sldId id="450" r:id="rId40"/>
    <p:sldId id="464" r:id="rId41"/>
    <p:sldId id="471" r:id="rId42"/>
    <p:sldId id="382" r:id="rId43"/>
    <p:sldId id="268" r:id="rId44"/>
  </p:sldIdLst>
  <p:sldSz cx="9144000" cy="6858000" type="screen4x3"/>
  <p:notesSz cx="7004050" cy="92900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6">
          <p15:clr>
            <a:srgbClr val="A4A3A4"/>
          </p15:clr>
        </p15:guide>
        <p15:guide id="2" pos="22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3F305"/>
    <a:srgbClr val="FFFF00"/>
    <a:srgbClr val="EAEAE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5414" autoAdjust="0"/>
  </p:normalViewPr>
  <p:slideViewPr>
    <p:cSldViewPr>
      <p:cViewPr varScale="1">
        <p:scale>
          <a:sx n="88" d="100"/>
          <a:sy n="88" d="100"/>
        </p:scale>
        <p:origin x="14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62" y="-102"/>
      </p:cViewPr>
      <p:guideLst>
        <p:guide orient="horz" pos="2926"/>
        <p:guide pos="22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091B1D-300F-4C1E-94A4-01FE98E33F5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247CDA-3DC7-4A59-9AFA-5F4A27E062DC}">
      <dgm:prSet phldrT="[Texto]"/>
      <dgm:spPr/>
      <dgm:t>
        <a:bodyPr/>
        <a:lstStyle/>
        <a:p>
          <a:r>
            <a:rPr lang="es-MX" dirty="0" smtClean="0"/>
            <a:t>CAMBIO E </a:t>
          </a:r>
          <a:r>
            <a:rPr lang="es-MX" dirty="0" err="1" smtClean="0"/>
            <a:t>INNOVACION</a:t>
          </a:r>
          <a:endParaRPr lang="es-MX" dirty="0"/>
        </a:p>
      </dgm:t>
    </dgm:pt>
    <dgm:pt modelId="{4D44DBCA-F838-47DF-B3B1-9A186A6E6AC6}" type="parTrans" cxnId="{4307A3B6-02E4-4FE7-8507-CA6F74F043C6}">
      <dgm:prSet/>
      <dgm:spPr/>
      <dgm:t>
        <a:bodyPr/>
        <a:lstStyle/>
        <a:p>
          <a:endParaRPr lang="es-MX"/>
        </a:p>
      </dgm:t>
    </dgm:pt>
    <dgm:pt modelId="{5B0F1553-50A9-4D01-B067-1D4155C5E737}" type="sibTrans" cxnId="{4307A3B6-02E4-4FE7-8507-CA6F74F043C6}">
      <dgm:prSet/>
      <dgm:spPr/>
      <dgm:t>
        <a:bodyPr/>
        <a:lstStyle/>
        <a:p>
          <a:endParaRPr lang="es-MX"/>
        </a:p>
      </dgm:t>
    </dgm:pt>
    <dgm:pt modelId="{7F847E83-067E-4A9B-9104-CB8287B2AB72}">
      <dgm:prSet phldrT="[Texto]" phldr="1"/>
      <dgm:spPr/>
      <dgm:t>
        <a:bodyPr/>
        <a:lstStyle/>
        <a:p>
          <a:endParaRPr lang="es-MX"/>
        </a:p>
      </dgm:t>
    </dgm:pt>
    <dgm:pt modelId="{35B5AA6C-5F93-4CF1-9A10-D785164A7AA3}" type="parTrans" cxnId="{B3196F7F-BD7F-43FF-8682-8FCB8EC3B024}">
      <dgm:prSet/>
      <dgm:spPr/>
      <dgm:t>
        <a:bodyPr/>
        <a:lstStyle/>
        <a:p>
          <a:endParaRPr lang="es-MX"/>
        </a:p>
      </dgm:t>
    </dgm:pt>
    <dgm:pt modelId="{190B9A09-ED71-49B5-A1FA-B95615209BAF}" type="sibTrans" cxnId="{B3196F7F-BD7F-43FF-8682-8FCB8EC3B024}">
      <dgm:prSet/>
      <dgm:spPr/>
      <dgm:t>
        <a:bodyPr/>
        <a:lstStyle/>
        <a:p>
          <a:endParaRPr lang="es-MX"/>
        </a:p>
      </dgm:t>
    </dgm:pt>
    <dgm:pt modelId="{7B6EB4BA-D2DF-45DF-91C3-7003BF8BFE1D}">
      <dgm:prSet phldrT="[Texto]"/>
      <dgm:spPr/>
      <dgm:t>
        <a:bodyPr/>
        <a:lstStyle/>
        <a:p>
          <a:r>
            <a:rPr lang="es-MX" dirty="0" smtClean="0"/>
            <a:t>CADENA DE VALOR</a:t>
          </a:r>
          <a:endParaRPr lang="es-MX" dirty="0"/>
        </a:p>
      </dgm:t>
    </dgm:pt>
    <dgm:pt modelId="{D55FCAC4-70D5-48B3-8470-1B0CF9333EEE}" type="parTrans" cxnId="{9B02D85D-8251-4D0D-B50D-C3385D961753}">
      <dgm:prSet/>
      <dgm:spPr/>
      <dgm:t>
        <a:bodyPr/>
        <a:lstStyle/>
        <a:p>
          <a:endParaRPr lang="es-MX"/>
        </a:p>
      </dgm:t>
    </dgm:pt>
    <dgm:pt modelId="{5D667E57-CA66-4807-A013-09531DE9B4CC}" type="sibTrans" cxnId="{9B02D85D-8251-4D0D-B50D-C3385D961753}">
      <dgm:prSet/>
      <dgm:spPr/>
      <dgm:t>
        <a:bodyPr/>
        <a:lstStyle/>
        <a:p>
          <a:endParaRPr lang="es-MX"/>
        </a:p>
      </dgm:t>
    </dgm:pt>
    <dgm:pt modelId="{5F27F17B-F45F-448B-88EF-449AC2A73126}">
      <dgm:prSet phldrT="[Texto]" phldr="1"/>
      <dgm:spPr/>
      <dgm:t>
        <a:bodyPr/>
        <a:lstStyle/>
        <a:p>
          <a:endParaRPr lang="es-MX" dirty="0"/>
        </a:p>
      </dgm:t>
    </dgm:pt>
    <dgm:pt modelId="{A5F056C7-1964-496C-86C9-8C6AE987F080}" type="parTrans" cxnId="{084217D8-A5DE-4A78-9AE1-66D2550793BE}">
      <dgm:prSet/>
      <dgm:spPr/>
      <dgm:t>
        <a:bodyPr/>
        <a:lstStyle/>
        <a:p>
          <a:endParaRPr lang="es-MX"/>
        </a:p>
      </dgm:t>
    </dgm:pt>
    <dgm:pt modelId="{F2FF7494-DBF4-4B06-B430-09AE7A50E402}" type="sibTrans" cxnId="{084217D8-A5DE-4A78-9AE1-66D2550793BE}">
      <dgm:prSet/>
      <dgm:spPr/>
      <dgm:t>
        <a:bodyPr/>
        <a:lstStyle/>
        <a:p>
          <a:endParaRPr lang="es-MX"/>
        </a:p>
      </dgm:t>
    </dgm:pt>
    <dgm:pt modelId="{B1AABDAB-BB78-4DA3-AD54-3D3F2B9D6884}">
      <dgm:prSet phldrT="[Texto]"/>
      <dgm:spPr/>
      <dgm:t>
        <a:bodyPr/>
        <a:lstStyle/>
        <a:p>
          <a:r>
            <a:rPr lang="es-MX" dirty="0" err="1" smtClean="0"/>
            <a:t>GLOBALIZACION</a:t>
          </a:r>
          <a:r>
            <a:rPr lang="es-MX" dirty="0" smtClean="0"/>
            <a:t> </a:t>
          </a:r>
          <a:endParaRPr lang="es-MX" dirty="0"/>
        </a:p>
      </dgm:t>
    </dgm:pt>
    <dgm:pt modelId="{16F289C1-1DA5-445E-8D55-BD8706545EB8}" type="parTrans" cxnId="{7EABEA79-D91B-468D-B49D-4CC8F989CB88}">
      <dgm:prSet/>
      <dgm:spPr/>
      <dgm:t>
        <a:bodyPr/>
        <a:lstStyle/>
        <a:p>
          <a:endParaRPr lang="es-MX"/>
        </a:p>
      </dgm:t>
    </dgm:pt>
    <dgm:pt modelId="{D485D260-AB05-43B6-9D8E-F7DF6F737D8D}" type="sibTrans" cxnId="{7EABEA79-D91B-468D-B49D-4CC8F989CB88}">
      <dgm:prSet/>
      <dgm:spPr/>
      <dgm:t>
        <a:bodyPr/>
        <a:lstStyle/>
        <a:p>
          <a:endParaRPr lang="es-MX"/>
        </a:p>
      </dgm:t>
    </dgm:pt>
    <dgm:pt modelId="{AFE835B6-4379-4283-9311-02E8A7B7ADAB}">
      <dgm:prSet phldrT="[Texto]" phldr="1"/>
      <dgm:spPr/>
      <dgm:t>
        <a:bodyPr/>
        <a:lstStyle/>
        <a:p>
          <a:endParaRPr lang="es-MX"/>
        </a:p>
      </dgm:t>
    </dgm:pt>
    <dgm:pt modelId="{75CF3D75-3BD5-47DA-A37A-CFD30B10FC2C}" type="parTrans" cxnId="{2C3A12B3-A302-480C-9002-C4686DE4A7AB}">
      <dgm:prSet/>
      <dgm:spPr/>
      <dgm:t>
        <a:bodyPr/>
        <a:lstStyle/>
        <a:p>
          <a:endParaRPr lang="es-MX"/>
        </a:p>
      </dgm:t>
    </dgm:pt>
    <dgm:pt modelId="{AD1C01A2-B1B0-4414-AA45-1434BBB1ABA3}" type="sibTrans" cxnId="{2C3A12B3-A302-480C-9002-C4686DE4A7AB}">
      <dgm:prSet/>
      <dgm:spPr/>
      <dgm:t>
        <a:bodyPr/>
        <a:lstStyle/>
        <a:p>
          <a:endParaRPr lang="es-MX"/>
        </a:p>
      </dgm:t>
    </dgm:pt>
    <dgm:pt modelId="{E8C29415-BC22-4197-A9CE-4738E39D66A1}" type="pres">
      <dgm:prSet presAssocID="{E5091B1D-300F-4C1E-94A4-01FE98E33F5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2E05E63-ADC3-43E5-913C-A4F4C125A0DF}" type="pres">
      <dgm:prSet presAssocID="{5F247CDA-3DC7-4A59-9AFA-5F4A27E062DC}" presName="composite" presStyleCnt="0"/>
      <dgm:spPr/>
    </dgm:pt>
    <dgm:pt modelId="{C461D6AB-F6A1-4E4C-95BE-CE9690303387}" type="pres">
      <dgm:prSet presAssocID="{5F247CDA-3DC7-4A59-9AFA-5F4A27E062DC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B5A7EC-F721-4D9E-B198-99E1842392FD}" type="pres">
      <dgm:prSet presAssocID="{5F247CDA-3DC7-4A59-9AFA-5F4A27E062DC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7633A4-6D6B-4889-AED4-A93A55F04C90}" type="pres">
      <dgm:prSet presAssocID="{5F247CDA-3DC7-4A59-9AFA-5F4A27E062DC}" presName="BalanceSpacing" presStyleCnt="0"/>
      <dgm:spPr/>
    </dgm:pt>
    <dgm:pt modelId="{10C4F24F-16C2-44F1-AE2B-65C14D30E87E}" type="pres">
      <dgm:prSet presAssocID="{5F247CDA-3DC7-4A59-9AFA-5F4A27E062DC}" presName="BalanceSpacing1" presStyleCnt="0"/>
      <dgm:spPr/>
    </dgm:pt>
    <dgm:pt modelId="{12121B1D-4CF8-4428-B0DA-7989784BFBA9}" type="pres">
      <dgm:prSet presAssocID="{5B0F1553-50A9-4D01-B067-1D4155C5E737}" presName="Accent1Text" presStyleLbl="node1" presStyleIdx="1" presStyleCnt="6"/>
      <dgm:spPr/>
      <dgm:t>
        <a:bodyPr/>
        <a:lstStyle/>
        <a:p>
          <a:endParaRPr lang="es-MX"/>
        </a:p>
      </dgm:t>
    </dgm:pt>
    <dgm:pt modelId="{60ED0903-D0D0-44C8-ADAF-780212E3B559}" type="pres">
      <dgm:prSet presAssocID="{5B0F1553-50A9-4D01-B067-1D4155C5E737}" presName="spaceBetweenRectangles" presStyleCnt="0"/>
      <dgm:spPr/>
    </dgm:pt>
    <dgm:pt modelId="{6C6E443B-CA1D-454C-B13F-BF4A8659C109}" type="pres">
      <dgm:prSet presAssocID="{7B6EB4BA-D2DF-45DF-91C3-7003BF8BFE1D}" presName="composite" presStyleCnt="0"/>
      <dgm:spPr/>
    </dgm:pt>
    <dgm:pt modelId="{39733D32-971E-4D65-B1AC-BCF2F05AF2BB}" type="pres">
      <dgm:prSet presAssocID="{7B6EB4BA-D2DF-45DF-91C3-7003BF8BFE1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D228E-5384-4BB3-8AE9-57E003CFE281}" type="pres">
      <dgm:prSet presAssocID="{7B6EB4BA-D2DF-45DF-91C3-7003BF8BFE1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35EF49-590C-483D-97BE-EC44F5C323D8}" type="pres">
      <dgm:prSet presAssocID="{7B6EB4BA-D2DF-45DF-91C3-7003BF8BFE1D}" presName="BalanceSpacing" presStyleCnt="0"/>
      <dgm:spPr/>
    </dgm:pt>
    <dgm:pt modelId="{C53AD047-6AF9-4BAF-9485-7F06E0761A58}" type="pres">
      <dgm:prSet presAssocID="{7B6EB4BA-D2DF-45DF-91C3-7003BF8BFE1D}" presName="BalanceSpacing1" presStyleCnt="0"/>
      <dgm:spPr/>
    </dgm:pt>
    <dgm:pt modelId="{9A0329FB-5A23-49CD-8D08-3DBEE00027EE}" type="pres">
      <dgm:prSet presAssocID="{5D667E57-CA66-4807-A013-09531DE9B4CC}" presName="Accent1Text" presStyleLbl="node1" presStyleIdx="3" presStyleCnt="6"/>
      <dgm:spPr/>
      <dgm:t>
        <a:bodyPr/>
        <a:lstStyle/>
        <a:p>
          <a:endParaRPr lang="es-MX"/>
        </a:p>
      </dgm:t>
    </dgm:pt>
    <dgm:pt modelId="{3149551C-F033-4E97-A901-99F531BFB9BF}" type="pres">
      <dgm:prSet presAssocID="{5D667E57-CA66-4807-A013-09531DE9B4CC}" presName="spaceBetweenRectangles" presStyleCnt="0"/>
      <dgm:spPr/>
    </dgm:pt>
    <dgm:pt modelId="{4BBDF17C-87E2-49ED-837D-8E1D99232AD7}" type="pres">
      <dgm:prSet presAssocID="{B1AABDAB-BB78-4DA3-AD54-3D3F2B9D6884}" presName="composite" presStyleCnt="0"/>
      <dgm:spPr/>
    </dgm:pt>
    <dgm:pt modelId="{6B28E018-505B-4DCA-9ACC-CC9555BCBE70}" type="pres">
      <dgm:prSet presAssocID="{B1AABDAB-BB78-4DA3-AD54-3D3F2B9D688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DD3B15-D8A1-41DD-9D90-D7BDDE68EAF5}" type="pres">
      <dgm:prSet presAssocID="{B1AABDAB-BB78-4DA3-AD54-3D3F2B9D688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4E3A6D-BDAC-40A9-AADE-FFEBA51F3B1A}" type="pres">
      <dgm:prSet presAssocID="{B1AABDAB-BB78-4DA3-AD54-3D3F2B9D6884}" presName="BalanceSpacing" presStyleCnt="0"/>
      <dgm:spPr/>
    </dgm:pt>
    <dgm:pt modelId="{30E868EC-5CBA-4839-8F88-EAD0B3D5E6B7}" type="pres">
      <dgm:prSet presAssocID="{B1AABDAB-BB78-4DA3-AD54-3D3F2B9D6884}" presName="BalanceSpacing1" presStyleCnt="0"/>
      <dgm:spPr/>
    </dgm:pt>
    <dgm:pt modelId="{CBB57082-329C-4184-83A1-AD06BF3A67D6}" type="pres">
      <dgm:prSet presAssocID="{D485D260-AB05-43B6-9D8E-F7DF6F737D8D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084217D8-A5DE-4A78-9AE1-66D2550793BE}" srcId="{7B6EB4BA-D2DF-45DF-91C3-7003BF8BFE1D}" destId="{5F27F17B-F45F-448B-88EF-449AC2A73126}" srcOrd="0" destOrd="0" parTransId="{A5F056C7-1964-496C-86C9-8C6AE987F080}" sibTransId="{F2FF7494-DBF4-4B06-B430-09AE7A50E402}"/>
    <dgm:cxn modelId="{19A2FE4E-F27F-4246-B5AC-C93853914873}" type="presOf" srcId="{E5091B1D-300F-4C1E-94A4-01FE98E33F5B}" destId="{E8C29415-BC22-4197-A9CE-4738E39D66A1}" srcOrd="0" destOrd="0" presId="urn:microsoft.com/office/officeart/2008/layout/AlternatingHexagons"/>
    <dgm:cxn modelId="{4B9C403D-58B5-45BF-B63F-959B5984F5E6}" type="presOf" srcId="{D485D260-AB05-43B6-9D8E-F7DF6F737D8D}" destId="{CBB57082-329C-4184-83A1-AD06BF3A67D6}" srcOrd="0" destOrd="0" presId="urn:microsoft.com/office/officeart/2008/layout/AlternatingHexagons"/>
    <dgm:cxn modelId="{9B02D85D-8251-4D0D-B50D-C3385D961753}" srcId="{E5091B1D-300F-4C1E-94A4-01FE98E33F5B}" destId="{7B6EB4BA-D2DF-45DF-91C3-7003BF8BFE1D}" srcOrd="1" destOrd="0" parTransId="{D55FCAC4-70D5-48B3-8470-1B0CF9333EEE}" sibTransId="{5D667E57-CA66-4807-A013-09531DE9B4CC}"/>
    <dgm:cxn modelId="{F983E5FE-5018-49FA-9600-10AAA96539F6}" type="presOf" srcId="{5B0F1553-50A9-4D01-B067-1D4155C5E737}" destId="{12121B1D-4CF8-4428-B0DA-7989784BFBA9}" srcOrd="0" destOrd="0" presId="urn:microsoft.com/office/officeart/2008/layout/AlternatingHexagons"/>
    <dgm:cxn modelId="{74AD446B-5BDD-4CAA-AE17-EECED7A30C86}" type="presOf" srcId="{5F247CDA-3DC7-4A59-9AFA-5F4A27E062DC}" destId="{C461D6AB-F6A1-4E4C-95BE-CE9690303387}" srcOrd="0" destOrd="0" presId="urn:microsoft.com/office/officeart/2008/layout/AlternatingHexagons"/>
    <dgm:cxn modelId="{0DE56D8F-9BEA-4A7E-9D53-1FF00C9EAB80}" type="presOf" srcId="{B1AABDAB-BB78-4DA3-AD54-3D3F2B9D6884}" destId="{6B28E018-505B-4DCA-9ACC-CC9555BCBE70}" srcOrd="0" destOrd="0" presId="urn:microsoft.com/office/officeart/2008/layout/AlternatingHexagons"/>
    <dgm:cxn modelId="{422F8DAE-6B95-4BEB-985B-25A58FF1F8CD}" type="presOf" srcId="{AFE835B6-4379-4283-9311-02E8A7B7ADAB}" destId="{43DD3B15-D8A1-41DD-9D90-D7BDDE68EAF5}" srcOrd="0" destOrd="0" presId="urn:microsoft.com/office/officeart/2008/layout/AlternatingHexagons"/>
    <dgm:cxn modelId="{D709FC31-26F7-4BD5-ACD5-657DBA218374}" type="presOf" srcId="{5F27F17B-F45F-448B-88EF-449AC2A73126}" destId="{96CD228E-5384-4BB3-8AE9-57E003CFE281}" srcOrd="0" destOrd="0" presId="urn:microsoft.com/office/officeart/2008/layout/AlternatingHexagons"/>
    <dgm:cxn modelId="{B3196F7F-BD7F-43FF-8682-8FCB8EC3B024}" srcId="{5F247CDA-3DC7-4A59-9AFA-5F4A27E062DC}" destId="{7F847E83-067E-4A9B-9104-CB8287B2AB72}" srcOrd="0" destOrd="0" parTransId="{35B5AA6C-5F93-4CF1-9A10-D785164A7AA3}" sibTransId="{190B9A09-ED71-49B5-A1FA-B95615209BAF}"/>
    <dgm:cxn modelId="{95E8729A-D122-4B0A-AD78-B1334A44F03B}" type="presOf" srcId="{7B6EB4BA-D2DF-45DF-91C3-7003BF8BFE1D}" destId="{39733D32-971E-4D65-B1AC-BCF2F05AF2BB}" srcOrd="0" destOrd="0" presId="urn:microsoft.com/office/officeart/2008/layout/AlternatingHexagons"/>
    <dgm:cxn modelId="{D9FEB8BB-6FA3-42B3-A86A-DE14BF7A00E1}" type="presOf" srcId="{5D667E57-CA66-4807-A013-09531DE9B4CC}" destId="{9A0329FB-5A23-49CD-8D08-3DBEE00027EE}" srcOrd="0" destOrd="0" presId="urn:microsoft.com/office/officeart/2008/layout/AlternatingHexagons"/>
    <dgm:cxn modelId="{2C3A12B3-A302-480C-9002-C4686DE4A7AB}" srcId="{B1AABDAB-BB78-4DA3-AD54-3D3F2B9D6884}" destId="{AFE835B6-4379-4283-9311-02E8A7B7ADAB}" srcOrd="0" destOrd="0" parTransId="{75CF3D75-3BD5-47DA-A37A-CFD30B10FC2C}" sibTransId="{AD1C01A2-B1B0-4414-AA45-1434BBB1ABA3}"/>
    <dgm:cxn modelId="{7EABEA79-D91B-468D-B49D-4CC8F989CB88}" srcId="{E5091B1D-300F-4C1E-94A4-01FE98E33F5B}" destId="{B1AABDAB-BB78-4DA3-AD54-3D3F2B9D6884}" srcOrd="2" destOrd="0" parTransId="{16F289C1-1DA5-445E-8D55-BD8706545EB8}" sibTransId="{D485D260-AB05-43B6-9D8E-F7DF6F737D8D}"/>
    <dgm:cxn modelId="{E188CF34-F9FB-4D6F-B3C5-C409A4C91ACE}" type="presOf" srcId="{7F847E83-067E-4A9B-9104-CB8287B2AB72}" destId="{74B5A7EC-F721-4D9E-B198-99E1842392FD}" srcOrd="0" destOrd="0" presId="urn:microsoft.com/office/officeart/2008/layout/AlternatingHexagons"/>
    <dgm:cxn modelId="{4307A3B6-02E4-4FE7-8507-CA6F74F043C6}" srcId="{E5091B1D-300F-4C1E-94A4-01FE98E33F5B}" destId="{5F247CDA-3DC7-4A59-9AFA-5F4A27E062DC}" srcOrd="0" destOrd="0" parTransId="{4D44DBCA-F838-47DF-B3B1-9A186A6E6AC6}" sibTransId="{5B0F1553-50A9-4D01-B067-1D4155C5E737}"/>
    <dgm:cxn modelId="{5717C06A-0B99-4278-A882-4AA434838D9A}" type="presParOf" srcId="{E8C29415-BC22-4197-A9CE-4738E39D66A1}" destId="{02E05E63-ADC3-43E5-913C-A4F4C125A0DF}" srcOrd="0" destOrd="0" presId="urn:microsoft.com/office/officeart/2008/layout/AlternatingHexagons"/>
    <dgm:cxn modelId="{788095B6-AAC3-45FD-A3BD-803708D3DBF5}" type="presParOf" srcId="{02E05E63-ADC3-43E5-913C-A4F4C125A0DF}" destId="{C461D6AB-F6A1-4E4C-95BE-CE9690303387}" srcOrd="0" destOrd="0" presId="urn:microsoft.com/office/officeart/2008/layout/AlternatingHexagons"/>
    <dgm:cxn modelId="{5BCBD4DC-0E5E-4BAC-A30D-34C8076D0EC3}" type="presParOf" srcId="{02E05E63-ADC3-43E5-913C-A4F4C125A0DF}" destId="{74B5A7EC-F721-4D9E-B198-99E1842392FD}" srcOrd="1" destOrd="0" presId="urn:microsoft.com/office/officeart/2008/layout/AlternatingHexagons"/>
    <dgm:cxn modelId="{4DC56219-79ED-4AFB-B96D-0022FFEE6086}" type="presParOf" srcId="{02E05E63-ADC3-43E5-913C-A4F4C125A0DF}" destId="{3B7633A4-6D6B-4889-AED4-A93A55F04C90}" srcOrd="2" destOrd="0" presId="urn:microsoft.com/office/officeart/2008/layout/AlternatingHexagons"/>
    <dgm:cxn modelId="{D409A37E-7927-4232-9BDF-885B7C756659}" type="presParOf" srcId="{02E05E63-ADC3-43E5-913C-A4F4C125A0DF}" destId="{10C4F24F-16C2-44F1-AE2B-65C14D30E87E}" srcOrd="3" destOrd="0" presId="urn:microsoft.com/office/officeart/2008/layout/AlternatingHexagons"/>
    <dgm:cxn modelId="{8657D8D7-D46A-4C9E-8BF3-A25DA1D948A9}" type="presParOf" srcId="{02E05E63-ADC3-43E5-913C-A4F4C125A0DF}" destId="{12121B1D-4CF8-4428-B0DA-7989784BFBA9}" srcOrd="4" destOrd="0" presId="urn:microsoft.com/office/officeart/2008/layout/AlternatingHexagons"/>
    <dgm:cxn modelId="{E77B2704-8B60-4379-9B2E-2C5B54EC82D9}" type="presParOf" srcId="{E8C29415-BC22-4197-A9CE-4738E39D66A1}" destId="{60ED0903-D0D0-44C8-ADAF-780212E3B559}" srcOrd="1" destOrd="0" presId="urn:microsoft.com/office/officeart/2008/layout/AlternatingHexagons"/>
    <dgm:cxn modelId="{A2367ED3-F962-4E4F-A94A-E5CA123EB052}" type="presParOf" srcId="{E8C29415-BC22-4197-A9CE-4738E39D66A1}" destId="{6C6E443B-CA1D-454C-B13F-BF4A8659C109}" srcOrd="2" destOrd="0" presId="urn:microsoft.com/office/officeart/2008/layout/AlternatingHexagons"/>
    <dgm:cxn modelId="{4326833B-02CF-451D-B938-51710ABF001D}" type="presParOf" srcId="{6C6E443B-CA1D-454C-B13F-BF4A8659C109}" destId="{39733D32-971E-4D65-B1AC-BCF2F05AF2BB}" srcOrd="0" destOrd="0" presId="urn:microsoft.com/office/officeart/2008/layout/AlternatingHexagons"/>
    <dgm:cxn modelId="{9373DF15-37F3-45F1-94E6-10E692DAA5F5}" type="presParOf" srcId="{6C6E443B-CA1D-454C-B13F-BF4A8659C109}" destId="{96CD228E-5384-4BB3-8AE9-57E003CFE281}" srcOrd="1" destOrd="0" presId="urn:microsoft.com/office/officeart/2008/layout/AlternatingHexagons"/>
    <dgm:cxn modelId="{11934E59-39FF-4AB3-986E-452CC58B0648}" type="presParOf" srcId="{6C6E443B-CA1D-454C-B13F-BF4A8659C109}" destId="{A835EF49-590C-483D-97BE-EC44F5C323D8}" srcOrd="2" destOrd="0" presId="urn:microsoft.com/office/officeart/2008/layout/AlternatingHexagons"/>
    <dgm:cxn modelId="{91394D83-693D-47BD-B504-E27C3A872418}" type="presParOf" srcId="{6C6E443B-CA1D-454C-B13F-BF4A8659C109}" destId="{C53AD047-6AF9-4BAF-9485-7F06E0761A58}" srcOrd="3" destOrd="0" presId="urn:microsoft.com/office/officeart/2008/layout/AlternatingHexagons"/>
    <dgm:cxn modelId="{CAA452DB-7EB2-4DD6-841F-DC3BB5DB708C}" type="presParOf" srcId="{6C6E443B-CA1D-454C-B13F-BF4A8659C109}" destId="{9A0329FB-5A23-49CD-8D08-3DBEE00027EE}" srcOrd="4" destOrd="0" presId="urn:microsoft.com/office/officeart/2008/layout/AlternatingHexagons"/>
    <dgm:cxn modelId="{89FC5BD1-6443-4280-84A7-58B9EEBEF1E8}" type="presParOf" srcId="{E8C29415-BC22-4197-A9CE-4738E39D66A1}" destId="{3149551C-F033-4E97-A901-99F531BFB9BF}" srcOrd="3" destOrd="0" presId="urn:microsoft.com/office/officeart/2008/layout/AlternatingHexagons"/>
    <dgm:cxn modelId="{64E4754F-7F3D-45D6-BFB7-73EA6FA85F7B}" type="presParOf" srcId="{E8C29415-BC22-4197-A9CE-4738E39D66A1}" destId="{4BBDF17C-87E2-49ED-837D-8E1D99232AD7}" srcOrd="4" destOrd="0" presId="urn:microsoft.com/office/officeart/2008/layout/AlternatingHexagons"/>
    <dgm:cxn modelId="{09B08503-286E-4A74-B1A2-33496B123A4B}" type="presParOf" srcId="{4BBDF17C-87E2-49ED-837D-8E1D99232AD7}" destId="{6B28E018-505B-4DCA-9ACC-CC9555BCBE70}" srcOrd="0" destOrd="0" presId="urn:microsoft.com/office/officeart/2008/layout/AlternatingHexagons"/>
    <dgm:cxn modelId="{468A9BEB-3DFE-4B00-9210-F7AE9CD4E0B8}" type="presParOf" srcId="{4BBDF17C-87E2-49ED-837D-8E1D99232AD7}" destId="{43DD3B15-D8A1-41DD-9D90-D7BDDE68EAF5}" srcOrd="1" destOrd="0" presId="urn:microsoft.com/office/officeart/2008/layout/AlternatingHexagons"/>
    <dgm:cxn modelId="{EECE72B2-6279-49B6-98C1-46FC1312C3EC}" type="presParOf" srcId="{4BBDF17C-87E2-49ED-837D-8E1D99232AD7}" destId="{744E3A6D-BDAC-40A9-AADE-FFEBA51F3B1A}" srcOrd="2" destOrd="0" presId="urn:microsoft.com/office/officeart/2008/layout/AlternatingHexagons"/>
    <dgm:cxn modelId="{3B822DF0-D9B2-417E-8433-A14CA2E9BBAE}" type="presParOf" srcId="{4BBDF17C-87E2-49ED-837D-8E1D99232AD7}" destId="{30E868EC-5CBA-4839-8F88-EAD0B3D5E6B7}" srcOrd="3" destOrd="0" presId="urn:microsoft.com/office/officeart/2008/layout/AlternatingHexagons"/>
    <dgm:cxn modelId="{40213422-EC7C-4C57-9476-26B2D4DA14D9}" type="presParOf" srcId="{4BBDF17C-87E2-49ED-837D-8E1D99232AD7}" destId="{CBB57082-329C-4184-83A1-AD06BF3A67D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FCA88E-FA52-48FE-99DB-8DD6CAE4235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9BB57C9F-3F86-484E-AD1C-7B9C125F64C7}">
      <dgm:prSet phldrT="[Texto]"/>
      <dgm:spPr/>
      <dgm:t>
        <a:bodyPr/>
        <a:lstStyle/>
        <a:p>
          <a:r>
            <a:rPr lang="es-MX" dirty="0" smtClean="0"/>
            <a:t>CADENAS DE VALOR</a:t>
          </a:r>
          <a:endParaRPr lang="es-MX" dirty="0"/>
        </a:p>
      </dgm:t>
    </dgm:pt>
    <dgm:pt modelId="{433B25A8-5F77-4C25-84CF-FE52F5FDC429}" type="parTrans" cxnId="{F8EAC6D4-5C10-4AD5-8705-30CD21F8873D}">
      <dgm:prSet/>
      <dgm:spPr/>
      <dgm:t>
        <a:bodyPr/>
        <a:lstStyle/>
        <a:p>
          <a:endParaRPr lang="es-MX"/>
        </a:p>
      </dgm:t>
    </dgm:pt>
    <dgm:pt modelId="{6D090466-96A6-4048-B5D2-91257C5C331F}" type="sibTrans" cxnId="{F8EAC6D4-5C10-4AD5-8705-30CD21F8873D}">
      <dgm:prSet/>
      <dgm:spPr/>
      <dgm:t>
        <a:bodyPr/>
        <a:lstStyle/>
        <a:p>
          <a:endParaRPr lang="es-MX"/>
        </a:p>
      </dgm:t>
    </dgm:pt>
    <dgm:pt modelId="{F0F4E07D-149E-476D-B680-63D840A59782}">
      <dgm:prSet phldrT="[Texto]"/>
      <dgm:spPr/>
      <dgm:t>
        <a:bodyPr/>
        <a:lstStyle/>
        <a:p>
          <a:r>
            <a:rPr lang="es-MX" dirty="0" smtClean="0"/>
            <a:t>CAMBIO E INNOVACIÓN </a:t>
          </a:r>
          <a:endParaRPr lang="es-MX" dirty="0"/>
        </a:p>
      </dgm:t>
    </dgm:pt>
    <dgm:pt modelId="{E898B7B8-1CDC-43F6-A34C-6CBDF9607673}" type="parTrans" cxnId="{2D0F52A6-67E0-44A5-BCF5-4E9445943F5D}">
      <dgm:prSet/>
      <dgm:spPr/>
      <dgm:t>
        <a:bodyPr/>
        <a:lstStyle/>
        <a:p>
          <a:endParaRPr lang="es-MX"/>
        </a:p>
      </dgm:t>
    </dgm:pt>
    <dgm:pt modelId="{97778EB9-41BA-4EBF-9C18-198EEE67E80C}" type="sibTrans" cxnId="{2D0F52A6-67E0-44A5-BCF5-4E9445943F5D}">
      <dgm:prSet/>
      <dgm:spPr/>
      <dgm:t>
        <a:bodyPr/>
        <a:lstStyle/>
        <a:p>
          <a:endParaRPr lang="es-MX"/>
        </a:p>
      </dgm:t>
    </dgm:pt>
    <dgm:pt modelId="{46C2E0A2-AA14-46D8-A59D-007BB928F18C}">
      <dgm:prSet phldrT="[Texto]"/>
      <dgm:spPr/>
      <dgm:t>
        <a:bodyPr/>
        <a:lstStyle/>
        <a:p>
          <a:r>
            <a:rPr lang="es-MX" dirty="0" err="1" smtClean="0"/>
            <a:t>GLOBALIZACION</a:t>
          </a:r>
          <a:r>
            <a:rPr lang="es-MX" dirty="0" smtClean="0"/>
            <a:t> </a:t>
          </a:r>
          <a:endParaRPr lang="es-MX" dirty="0"/>
        </a:p>
      </dgm:t>
    </dgm:pt>
    <dgm:pt modelId="{D311AFDE-5972-4F2B-A88F-728D3857FD0A}" type="parTrans" cxnId="{F0C51027-3945-4790-AD55-7FB6BE2699B6}">
      <dgm:prSet/>
      <dgm:spPr/>
      <dgm:t>
        <a:bodyPr/>
        <a:lstStyle/>
        <a:p>
          <a:endParaRPr lang="es-MX"/>
        </a:p>
      </dgm:t>
    </dgm:pt>
    <dgm:pt modelId="{63FF7FC2-A907-4063-8938-C0564D25DD1C}" type="sibTrans" cxnId="{F0C51027-3945-4790-AD55-7FB6BE2699B6}">
      <dgm:prSet/>
      <dgm:spPr/>
      <dgm:t>
        <a:bodyPr/>
        <a:lstStyle/>
        <a:p>
          <a:endParaRPr lang="es-MX"/>
        </a:p>
      </dgm:t>
    </dgm:pt>
    <dgm:pt modelId="{AAEA8250-EB77-452C-978D-29E918C1B610}" type="pres">
      <dgm:prSet presAssocID="{A9FCA88E-FA52-48FE-99DB-8DD6CAE42355}" presName="linearFlow" presStyleCnt="0">
        <dgm:presLayoutVars>
          <dgm:dir/>
          <dgm:resizeHandles val="exact"/>
        </dgm:presLayoutVars>
      </dgm:prSet>
      <dgm:spPr/>
    </dgm:pt>
    <dgm:pt modelId="{55FCC74B-6860-463D-A966-0DAFD250FC33}" type="pres">
      <dgm:prSet presAssocID="{9BB57C9F-3F86-484E-AD1C-7B9C125F64C7}" presName="composite" presStyleCnt="0"/>
      <dgm:spPr/>
    </dgm:pt>
    <dgm:pt modelId="{1A2FFBDB-2F01-42E0-8F10-8051DB197C59}" type="pres">
      <dgm:prSet presAssocID="{9BB57C9F-3F86-484E-AD1C-7B9C125F64C7}" presName="imgShp" presStyleLbl="fgImgPlace1" presStyleIdx="0" presStyleCnt="3"/>
      <dgm:spPr/>
    </dgm:pt>
    <dgm:pt modelId="{E0E21D0E-8FBA-461B-97A0-32064BA52677}" type="pres">
      <dgm:prSet presAssocID="{9BB57C9F-3F86-484E-AD1C-7B9C125F64C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FB342F-6B8D-44B7-AD39-196A5F40C45A}" type="pres">
      <dgm:prSet presAssocID="{6D090466-96A6-4048-B5D2-91257C5C331F}" presName="spacing" presStyleCnt="0"/>
      <dgm:spPr/>
    </dgm:pt>
    <dgm:pt modelId="{21AD4CE6-112C-45BF-B28F-9AD788954046}" type="pres">
      <dgm:prSet presAssocID="{F0F4E07D-149E-476D-B680-63D840A59782}" presName="composite" presStyleCnt="0"/>
      <dgm:spPr/>
    </dgm:pt>
    <dgm:pt modelId="{99311518-CC71-4805-B9C8-CCB81631B4CC}" type="pres">
      <dgm:prSet presAssocID="{F0F4E07D-149E-476D-B680-63D840A59782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C64F1BD-F1AA-4F9B-AA1A-35ADF510C973}" type="pres">
      <dgm:prSet presAssocID="{F0F4E07D-149E-476D-B680-63D840A5978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125A58-AE24-4136-BE3A-675D83CED549}" type="pres">
      <dgm:prSet presAssocID="{97778EB9-41BA-4EBF-9C18-198EEE67E80C}" presName="spacing" presStyleCnt="0"/>
      <dgm:spPr/>
    </dgm:pt>
    <dgm:pt modelId="{72C1E089-00B1-47D3-AE94-944CBC9840E0}" type="pres">
      <dgm:prSet presAssocID="{46C2E0A2-AA14-46D8-A59D-007BB928F18C}" presName="composite" presStyleCnt="0"/>
      <dgm:spPr/>
    </dgm:pt>
    <dgm:pt modelId="{AA889D49-7945-4DE6-BA84-8AE549752E04}" type="pres">
      <dgm:prSet presAssocID="{46C2E0A2-AA14-46D8-A59D-007BB928F18C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0073CE6-49AC-4E6B-B499-767996E915E3}" type="pres">
      <dgm:prSet presAssocID="{46C2E0A2-AA14-46D8-A59D-007BB928F18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F54DF4E-81F2-48CE-8010-72175C8D9197}" type="presOf" srcId="{46C2E0A2-AA14-46D8-A59D-007BB928F18C}" destId="{80073CE6-49AC-4E6B-B499-767996E915E3}" srcOrd="0" destOrd="0" presId="urn:microsoft.com/office/officeart/2005/8/layout/vList3"/>
    <dgm:cxn modelId="{539EFC46-6C92-4915-8320-AB25A381BDDF}" type="presOf" srcId="{9BB57C9F-3F86-484E-AD1C-7B9C125F64C7}" destId="{E0E21D0E-8FBA-461B-97A0-32064BA52677}" srcOrd="0" destOrd="0" presId="urn:microsoft.com/office/officeart/2005/8/layout/vList3"/>
    <dgm:cxn modelId="{2D0F52A6-67E0-44A5-BCF5-4E9445943F5D}" srcId="{A9FCA88E-FA52-48FE-99DB-8DD6CAE42355}" destId="{F0F4E07D-149E-476D-B680-63D840A59782}" srcOrd="1" destOrd="0" parTransId="{E898B7B8-1CDC-43F6-A34C-6CBDF9607673}" sibTransId="{97778EB9-41BA-4EBF-9C18-198EEE67E80C}"/>
    <dgm:cxn modelId="{D35068D1-CCF3-4362-A1A6-AB1988189A5A}" type="presOf" srcId="{F0F4E07D-149E-476D-B680-63D840A59782}" destId="{BC64F1BD-F1AA-4F9B-AA1A-35ADF510C973}" srcOrd="0" destOrd="0" presId="urn:microsoft.com/office/officeart/2005/8/layout/vList3"/>
    <dgm:cxn modelId="{2A9E8633-14FC-41A6-9C16-3C0BAE671682}" type="presOf" srcId="{A9FCA88E-FA52-48FE-99DB-8DD6CAE42355}" destId="{AAEA8250-EB77-452C-978D-29E918C1B610}" srcOrd="0" destOrd="0" presId="urn:microsoft.com/office/officeart/2005/8/layout/vList3"/>
    <dgm:cxn modelId="{F0C51027-3945-4790-AD55-7FB6BE2699B6}" srcId="{A9FCA88E-FA52-48FE-99DB-8DD6CAE42355}" destId="{46C2E0A2-AA14-46D8-A59D-007BB928F18C}" srcOrd="2" destOrd="0" parTransId="{D311AFDE-5972-4F2B-A88F-728D3857FD0A}" sibTransId="{63FF7FC2-A907-4063-8938-C0564D25DD1C}"/>
    <dgm:cxn modelId="{F8EAC6D4-5C10-4AD5-8705-30CD21F8873D}" srcId="{A9FCA88E-FA52-48FE-99DB-8DD6CAE42355}" destId="{9BB57C9F-3F86-484E-AD1C-7B9C125F64C7}" srcOrd="0" destOrd="0" parTransId="{433B25A8-5F77-4C25-84CF-FE52F5FDC429}" sibTransId="{6D090466-96A6-4048-B5D2-91257C5C331F}"/>
    <dgm:cxn modelId="{674224FA-15D1-4795-B580-B1431B8E5572}" type="presParOf" srcId="{AAEA8250-EB77-452C-978D-29E918C1B610}" destId="{55FCC74B-6860-463D-A966-0DAFD250FC33}" srcOrd="0" destOrd="0" presId="urn:microsoft.com/office/officeart/2005/8/layout/vList3"/>
    <dgm:cxn modelId="{9ED6403F-B6A7-42A8-A519-6B4E86A4C996}" type="presParOf" srcId="{55FCC74B-6860-463D-A966-0DAFD250FC33}" destId="{1A2FFBDB-2F01-42E0-8F10-8051DB197C59}" srcOrd="0" destOrd="0" presId="urn:microsoft.com/office/officeart/2005/8/layout/vList3"/>
    <dgm:cxn modelId="{7ED676D2-D585-484D-9E0B-68103F66FA44}" type="presParOf" srcId="{55FCC74B-6860-463D-A966-0DAFD250FC33}" destId="{E0E21D0E-8FBA-461B-97A0-32064BA52677}" srcOrd="1" destOrd="0" presId="urn:microsoft.com/office/officeart/2005/8/layout/vList3"/>
    <dgm:cxn modelId="{1CB7B644-5D15-4126-9D8F-EE91C0207681}" type="presParOf" srcId="{AAEA8250-EB77-452C-978D-29E918C1B610}" destId="{15FB342F-6B8D-44B7-AD39-196A5F40C45A}" srcOrd="1" destOrd="0" presId="urn:microsoft.com/office/officeart/2005/8/layout/vList3"/>
    <dgm:cxn modelId="{FADD3B07-4601-4875-9C93-F93980AE4730}" type="presParOf" srcId="{AAEA8250-EB77-452C-978D-29E918C1B610}" destId="{21AD4CE6-112C-45BF-B28F-9AD788954046}" srcOrd="2" destOrd="0" presId="urn:microsoft.com/office/officeart/2005/8/layout/vList3"/>
    <dgm:cxn modelId="{A662A05F-83A7-4CB2-B5BB-4BC4653A8B84}" type="presParOf" srcId="{21AD4CE6-112C-45BF-B28F-9AD788954046}" destId="{99311518-CC71-4805-B9C8-CCB81631B4CC}" srcOrd="0" destOrd="0" presId="urn:microsoft.com/office/officeart/2005/8/layout/vList3"/>
    <dgm:cxn modelId="{D0BE0D1C-4774-4332-9748-40760181017E}" type="presParOf" srcId="{21AD4CE6-112C-45BF-B28F-9AD788954046}" destId="{BC64F1BD-F1AA-4F9B-AA1A-35ADF510C973}" srcOrd="1" destOrd="0" presId="urn:microsoft.com/office/officeart/2005/8/layout/vList3"/>
    <dgm:cxn modelId="{BFDF6B27-8EF5-4B92-B0FB-B9AC40CB3F30}" type="presParOf" srcId="{AAEA8250-EB77-452C-978D-29E918C1B610}" destId="{B2125A58-AE24-4136-BE3A-675D83CED549}" srcOrd="3" destOrd="0" presId="urn:microsoft.com/office/officeart/2005/8/layout/vList3"/>
    <dgm:cxn modelId="{1A6393BF-877F-454A-9104-23D7B6D44E9D}" type="presParOf" srcId="{AAEA8250-EB77-452C-978D-29E918C1B610}" destId="{72C1E089-00B1-47D3-AE94-944CBC9840E0}" srcOrd="4" destOrd="0" presId="urn:microsoft.com/office/officeart/2005/8/layout/vList3"/>
    <dgm:cxn modelId="{C33DEBDC-B3DA-437F-8AA1-B1DACCFFE4E8}" type="presParOf" srcId="{72C1E089-00B1-47D3-AE94-944CBC9840E0}" destId="{AA889D49-7945-4DE6-BA84-8AE549752E04}" srcOrd="0" destOrd="0" presId="urn:microsoft.com/office/officeart/2005/8/layout/vList3"/>
    <dgm:cxn modelId="{BBBB7E2A-D7DD-498D-A002-B1CF87457257}" type="presParOf" srcId="{72C1E089-00B1-47D3-AE94-944CBC9840E0}" destId="{80073CE6-49AC-4E6B-B499-767996E915E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9088A-6743-4655-A1AC-162501DE68F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592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9" cy="464503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9" cy="464503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6D9D70E-5737-40FD-8FFD-49E1E8E2EF48}" type="datetimeFigureOut">
              <a:rPr lang="es-ES" smtClean="0"/>
              <a:pPr/>
              <a:t>11/10/2016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406" y="4412774"/>
            <a:ext cx="5603240" cy="418052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3935"/>
            <a:ext cx="3035089" cy="4645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67341" y="8823935"/>
            <a:ext cx="3035089" cy="4645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C58028E-0262-43BA-B8B7-D81A3D9357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154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8028E-0262-43BA-B8B7-D81A3D9357ED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06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A433AC-46CD-4960-85A6-155E0F074928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6407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84E52-67CE-445E-B517-F469998408FF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733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116F-7B6C-4163-9B98-94EAB09CE58A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1056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670DD-35A5-4826-99F4-45D9E31CEF86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6212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110E-B34D-4A1C-9509-CCF6A05337A2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95302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11/1/2011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262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75218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00364" y="6215082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MX" smtClean="0"/>
              <a:t>M. en A. Guadalupe González G. DIAPOSITIVA      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39000" y="6286520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1810253F-C47D-49D4-B853-19B4AA3FF799}" type="slidenum">
              <a:rPr lang="es-ES"/>
              <a:pPr lvl="1"/>
              <a:t>‹Nº›</a:t>
            </a:fld>
            <a:endParaRPr lang="es-E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2833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533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dirty="0" smtClean="0"/>
              <a:t>M. en A. Guadalupe González G. </a:t>
            </a:r>
            <a:endParaRPr lang="es-ES" alt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004048" y="6165304"/>
            <a:ext cx="4002360" cy="353143"/>
          </a:xfrm>
        </p:spPr>
        <p:txBody>
          <a:bodyPr/>
          <a:lstStyle>
            <a:lvl1pPr>
              <a:defRPr sz="3200"/>
            </a:lvl1pPr>
            <a:extLst/>
          </a:lstStyle>
          <a:p>
            <a:r>
              <a:rPr lang="es-ES" altLang="en-US" dirty="0" smtClean="0"/>
              <a:t>Diapositiva </a:t>
            </a:r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523348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36253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134212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ABC00-C04A-4C72-A3EF-83261F73FA5D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46370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ABC00-C04A-4C72-A3EF-83261F73FA5D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39399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189D7D-826D-419A-9489-9F33D3B2364F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93CA6-4A4D-4EF0-9D51-3209AF9B960B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3E2F116F-7B6C-4163-9B98-94EAB09CE58A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846188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184ABC00-C04A-4C72-A3EF-83261F73FA5D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32902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184ABC00-C04A-4C72-A3EF-83261F73FA5D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075293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82A-1C3F-46DA-99EB-E6A6BEE7C9BA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76587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0AD-8F93-4D45-AA36-181592D9BD2B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704286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149445277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EA414-A2F4-49D3-A5AA-A77BE11D9289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813575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9866-24FF-48D7-9B20-DBBB45428EF1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29435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ABC00-C04A-4C72-A3EF-83261F73FA5D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923376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F454-D88D-43FF-A2A4-B426278AB864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931310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582254464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735135291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652600254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249858378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696672409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562194165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670DD-35A5-4826-99F4-45D9E31CEF86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00097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110E-B34D-4A1C-9509-CCF6A05337A2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463951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39055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82A-1C3F-46DA-99EB-E6A6BEE7C9BA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93214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0AD-8F93-4D45-AA36-181592D9BD2B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6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7006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EA414-A2F4-49D3-A5AA-A77BE11D9289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0111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9866-24FF-48D7-9B20-DBBB45428EF1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4324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altLang="en-US" smtClean="0"/>
              <a:t>11/1/2011</a:t>
            </a:r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F454-D88D-43FF-A2A4-B426278AB864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6168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20207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  <p:sldLayoutId id="2147483874" r:id="rId18"/>
    <p:sldLayoutId id="2147483875" r:id="rId19"/>
    <p:sldLayoutId id="2147483684" r:id="rId20"/>
    <p:sldLayoutId id="2147483687" r:id="rId2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s-MX" smtClean="0"/>
              <a:t>11/1/2011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s-MX" altLang="en-US" smtClean="0"/>
              <a:t>M. en A. Guadalupe González G. DIAPOSITIVA      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s-ES" altLang="en-US" smtClean="0"/>
              <a:t>Diapositiva No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4102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  <p:sldLayoutId id="2147483936" r:id="rId16"/>
    <p:sldLayoutId id="2147483937" r:id="rId17"/>
    <p:sldLayoutId id="2147483939" r:id="rId1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Diapositiva_de_Microsoft_PowerPoint1.sldx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755650" y="1125538"/>
            <a:ext cx="76327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383115" y="333375"/>
            <a:ext cx="64087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dirty="0"/>
              <a:t>UNIVERSIDAD AUTÓNOMA DEL ESTADO DE </a:t>
            </a:r>
            <a:r>
              <a:rPr lang="es-MX" dirty="0" smtClean="0"/>
              <a:t>MÉXICO</a:t>
            </a:r>
          </a:p>
          <a:p>
            <a:pPr algn="ctr">
              <a:spcBef>
                <a:spcPct val="50000"/>
              </a:spcBef>
            </a:pPr>
            <a:r>
              <a:rPr lang="es-MX" sz="2000" dirty="0" smtClean="0"/>
              <a:t>Facultad de Arquitectura y Diseño</a:t>
            </a:r>
            <a:endParaRPr lang="es-ES" sz="2000" dirty="0"/>
          </a:p>
        </p:txBody>
      </p:sp>
      <p:pic>
        <p:nvPicPr>
          <p:cNvPr id="2054" name="Picture 6" descr="ESCU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11155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lgo nuevo de la fad"/>
          <p:cNvPicPr>
            <a:picLocks noChangeAspect="1" noChangeArrowheads="1"/>
          </p:cNvPicPr>
          <p:nvPr/>
        </p:nvPicPr>
        <p:blipFill>
          <a:blip r:embed="rId4" cstate="print"/>
          <a:srcRect b="-6172"/>
          <a:stretch>
            <a:fillRect/>
          </a:stretch>
        </p:blipFill>
        <p:spPr bwMode="auto">
          <a:xfrm>
            <a:off x="7569481" y="642918"/>
            <a:ext cx="1257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075502" y="1276564"/>
            <a:ext cx="70564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dirty="0" smtClean="0"/>
              <a:t>Licenciatura:</a:t>
            </a:r>
          </a:p>
          <a:p>
            <a:pPr algn="ctr">
              <a:spcBef>
                <a:spcPct val="50000"/>
              </a:spcBef>
            </a:pPr>
            <a:r>
              <a:rPr lang="es-MX" sz="2000" dirty="0" smtClean="0"/>
              <a:t>ADMINISTRACIÓN </a:t>
            </a:r>
            <a:r>
              <a:rPr lang="es-MX" sz="2000" dirty="0"/>
              <a:t>Y PROMOCIÓN DE LA OBRA URBANA</a:t>
            </a:r>
            <a:endParaRPr lang="es-ES" sz="2000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428728" y="2143116"/>
            <a:ext cx="6349987" cy="400110"/>
          </a:xfrm>
          <a:prstGeom prst="rect">
            <a:avLst/>
          </a:prstGeom>
          <a:solidFill>
            <a:srgbClr val="EAEAE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37520" y="5547949"/>
            <a:ext cx="828680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MX" sz="3200" dirty="0" smtClean="0"/>
              <a:t>Autora: </a:t>
            </a:r>
            <a:r>
              <a:rPr lang="es-MX" sz="2400" dirty="0" smtClean="0"/>
              <a:t>Dra. </a:t>
            </a:r>
            <a:r>
              <a:rPr lang="es-MX" sz="2400" dirty="0"/>
              <a:t>en A. </a:t>
            </a:r>
            <a:r>
              <a:rPr lang="es-MX" sz="2400" dirty="0" smtClean="0"/>
              <a:t>Guadalupe González García</a:t>
            </a:r>
          </a:p>
          <a:p>
            <a:pPr>
              <a:spcBef>
                <a:spcPct val="50000"/>
              </a:spcBef>
            </a:pPr>
            <a:r>
              <a:rPr lang="es-MX" sz="2400" dirty="0" smtClean="0"/>
              <a:t>                                   ggonzalezga@uaemex.mx  </a:t>
            </a:r>
            <a:r>
              <a:rPr lang="es-MX" dirty="0" smtClean="0"/>
              <a:t>agosto 2016</a:t>
            </a:r>
            <a:endParaRPr lang="es-ES" dirty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41807" y="2558375"/>
            <a:ext cx="8135938" cy="70788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4000" b="1" dirty="0"/>
              <a:t>A D M I N I S T R A C I Ó N</a:t>
            </a:r>
            <a:endParaRPr lang="es-ES" sz="4000" b="1" dirty="0"/>
          </a:p>
        </p:txBody>
      </p:sp>
      <p:sp>
        <p:nvSpPr>
          <p:cNvPr id="10" name="9 Rectángulo"/>
          <p:cNvSpPr/>
          <p:nvPr/>
        </p:nvSpPr>
        <p:spPr>
          <a:xfrm>
            <a:off x="1462111" y="3468389"/>
            <a:ext cx="6987098" cy="7750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2400" dirty="0" smtClean="0">
              <a:solidFill>
                <a:schemeClr val="tx1"/>
              </a:solidFill>
            </a:endParaRPr>
          </a:p>
          <a:p>
            <a:pPr algn="ctr"/>
            <a:endParaRPr lang="es-ES" sz="2400" dirty="0">
              <a:solidFill>
                <a:schemeClr val="tx1"/>
              </a:solidFill>
            </a:endParaRPr>
          </a:p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Unidad </a:t>
            </a:r>
            <a:r>
              <a:rPr lang="es-ES" sz="2400" dirty="0">
                <a:solidFill>
                  <a:schemeClr val="tx1"/>
                </a:solidFill>
              </a:rPr>
              <a:t>1. Introducción al estudio de la Administración y el Proceso </a:t>
            </a:r>
            <a:r>
              <a:rPr lang="es-ES" sz="2400" dirty="0" smtClean="0">
                <a:solidFill>
                  <a:schemeClr val="tx1"/>
                </a:solidFill>
              </a:rPr>
              <a:t>Administrativo.</a:t>
            </a:r>
            <a:endParaRPr lang="es-MX" sz="2400" dirty="0">
              <a:solidFill>
                <a:schemeClr val="tx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TEMA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Introducción al estudio de la Administración </a:t>
            </a:r>
          </a:p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(sólo visión </a:t>
            </a:r>
            <a:r>
              <a:rPr lang="es-MX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proyectable</a:t>
            </a:r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es-E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1399" y="116632"/>
            <a:ext cx="8461448" cy="1224136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s-MX" sz="4000" i="1" dirty="0">
                <a:solidFill>
                  <a:srgbClr val="002060"/>
                </a:solidFill>
              </a:rPr>
              <a:t>Introducción a la  </a:t>
            </a:r>
            <a:r>
              <a:rPr lang="es-ES" sz="4000" i="1" dirty="0" smtClean="0">
                <a:solidFill>
                  <a:srgbClr val="002060"/>
                </a:solidFill>
              </a:rPr>
              <a:t>Unidad </a:t>
            </a:r>
            <a:r>
              <a:rPr lang="es-ES" i="1" dirty="0">
                <a:solidFill>
                  <a:srgbClr val="002060"/>
                </a:solidFill>
              </a:rPr>
              <a:t>1</a:t>
            </a:r>
            <a:r>
              <a:rPr lang="es-ES" sz="4000" i="1" dirty="0" smtClean="0">
                <a:solidFill>
                  <a:srgbClr val="002060"/>
                </a:solidFill>
              </a:rPr>
              <a:t>. </a:t>
            </a:r>
            <a:br>
              <a:rPr lang="es-ES" sz="4000" i="1" dirty="0" smtClean="0">
                <a:solidFill>
                  <a:srgbClr val="002060"/>
                </a:solidFill>
              </a:rPr>
            </a:br>
            <a:r>
              <a:rPr lang="es-ES" sz="4000" i="1" dirty="0" smtClean="0">
                <a:solidFill>
                  <a:srgbClr val="002060"/>
                </a:solidFill>
              </a:rPr>
              <a:t>El estudio de la Administración </a:t>
            </a:r>
            <a:endParaRPr lang="es-MX" sz="4000" i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28800"/>
            <a:ext cx="8208912" cy="489654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600" dirty="0" smtClean="0">
                <a:latin typeface="Arial"/>
                <a:ea typeface="Calibri"/>
                <a:cs typeface="Times New Roman"/>
              </a:rPr>
              <a:t>La Administración cumple con ciertos principios, tales como la universalidad y </a:t>
            </a:r>
            <a:r>
              <a:rPr lang="es-MX" sz="2600" dirty="0" err="1" smtClean="0">
                <a:latin typeface="Arial"/>
                <a:ea typeface="Calibri"/>
                <a:cs typeface="Times New Roman"/>
              </a:rPr>
              <a:t>multidisciplinariedad</a:t>
            </a:r>
            <a:r>
              <a:rPr lang="es-MX" sz="2600" dirty="0" smtClean="0">
                <a:latin typeface="Arial"/>
                <a:ea typeface="Calibri"/>
                <a:cs typeface="Times New Roman"/>
              </a:rPr>
              <a:t> que de una u otra manera se ejercen en las organizaciones y empresas.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600" dirty="0" smtClean="0">
                <a:latin typeface="Arial"/>
                <a:ea typeface="Calibri"/>
                <a:cs typeface="Times New Roman"/>
              </a:rPr>
              <a:t>El objetivo en esta unidad es: </a:t>
            </a:r>
            <a:r>
              <a:rPr lang="es-MX" sz="2600" dirty="0">
                <a:latin typeface="Arial"/>
                <a:ea typeface="Calibri"/>
                <a:cs typeface="Times New Roman"/>
              </a:rPr>
              <a:t>v</a:t>
            </a:r>
            <a:r>
              <a:rPr lang="es-MX" sz="2600" dirty="0" smtClean="0">
                <a:latin typeface="Arial"/>
                <a:ea typeface="Calibri"/>
                <a:cs typeface="Times New Roman"/>
              </a:rPr>
              <a:t>alorar </a:t>
            </a:r>
            <a:r>
              <a:rPr lang="es-MX" sz="2600" dirty="0">
                <a:latin typeface="Arial"/>
                <a:ea typeface="Calibri"/>
                <a:cs typeface="Times New Roman"/>
              </a:rPr>
              <a:t>a la Administración como el proceso de diseñar y mantener un entorno en el que, trabajando en grupos los individuos cumplan productivamente los objetivos específicos</a:t>
            </a:r>
            <a:r>
              <a:rPr lang="es-ES_tradnl" sz="2600" dirty="0">
                <a:latin typeface="Arial"/>
                <a:ea typeface="Calibri"/>
                <a:cs typeface="Times New Roman"/>
              </a:rPr>
              <a:t>.</a:t>
            </a:r>
            <a:endParaRPr lang="es-MX" sz="2600" dirty="0">
              <a:latin typeface="Arial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600" dirty="0" smtClean="0">
                <a:latin typeface="Arial"/>
                <a:ea typeface="Calibri"/>
                <a:cs typeface="Times New Roman"/>
              </a:rPr>
              <a:t>. </a:t>
            </a:r>
            <a:endParaRPr lang="es-MX" sz="2600" dirty="0">
              <a:latin typeface="Arial"/>
              <a:ea typeface="Calibri"/>
              <a:cs typeface="Times New Roman"/>
            </a:endParaRPr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8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7573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344447" y="1571"/>
            <a:ext cx="6768752" cy="108012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sz="4000" dirty="0" smtClean="0"/>
              <a:t>PRESENTACIÓN </a:t>
            </a:r>
            <a:endParaRPr lang="es-MX" sz="40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259632" y="1164618"/>
            <a:ext cx="7632848" cy="521713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s-ES" sz="2800" dirty="0" smtClean="0"/>
              <a:t>Aplicar la Administración dentro del ámbito del desempeño profesional de la </a:t>
            </a:r>
            <a:r>
              <a:rPr lang="es-ES" sz="2800" dirty="0"/>
              <a:t>A</a:t>
            </a:r>
            <a:r>
              <a:rPr lang="es-ES" sz="2800" dirty="0" smtClean="0"/>
              <a:t>dministración y Promoción de la Obra </a:t>
            </a:r>
            <a:r>
              <a:rPr lang="es-ES" sz="2800" dirty="0"/>
              <a:t>U</a:t>
            </a:r>
            <a:r>
              <a:rPr lang="es-ES" sz="2800" dirty="0" smtClean="0"/>
              <a:t>rbana requiere de conocimientos teóricos y prácticos que permitan al alumno tener una visión prospectiva y de generación de propuestas para solución de problemas, dentro del ámbito administrativo.</a:t>
            </a:r>
          </a:p>
          <a:p>
            <a:pPr marL="0" indent="0">
              <a:buNone/>
            </a:pPr>
            <a:r>
              <a:rPr lang="es-ES" sz="2800" dirty="0"/>
              <a:t>Para lograr tal </a:t>
            </a:r>
            <a:r>
              <a:rPr lang="es-ES" sz="2800" dirty="0" smtClean="0"/>
              <a:t>fin </a:t>
            </a:r>
            <a:r>
              <a:rPr lang="es-ES" sz="2800" dirty="0"/>
              <a:t>en esta presentación </a:t>
            </a:r>
            <a:r>
              <a:rPr lang="es-ES" sz="2800" dirty="0" smtClean="0"/>
              <a:t>primeramente se conceptualiza la Administración y a continuación se d</a:t>
            </a:r>
            <a:r>
              <a:rPr lang="es-ES_tradnl" sz="2800" dirty="0"/>
              <a:t>escribe qué es un administrador </a:t>
            </a:r>
            <a:r>
              <a:rPr lang="es-ES_tradnl" sz="2800" dirty="0" smtClean="0"/>
              <a:t>identificando sus  </a:t>
            </a:r>
            <a:r>
              <a:rPr lang="es-ES_tradnl" sz="2800" dirty="0"/>
              <a:t>habilidades, aptitudes, tipos y roles. </a:t>
            </a:r>
            <a:endParaRPr lang="es-MX" sz="1800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9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1092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7088" y="1212850"/>
            <a:ext cx="45370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Licenciado en Administración y Promoción de la Obra Urbana es la persona titulada capaz de concebir la realización de la ciudad, obteniendo los recursos económicos que permitan realizar los proyectos y obras que se requieren en la actualidad y en el futuro.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29124" y="3929066"/>
            <a:ext cx="45370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Licenciado en Administración y Promoción de la Obra Urbana es la persona titulada que formula proyectos de inversión rentables con el contenido mínimo de riesgos y que conlleven en forma implícita la aplicación de la cultura de calidad total.</a:t>
            </a:r>
          </a:p>
        </p:txBody>
      </p:sp>
      <p:pic>
        <p:nvPicPr>
          <p:cNvPr id="11271" name="Picture 7" descr="rio de janeiro10"/>
          <p:cNvPicPr>
            <a:picLocks noChangeAspect="1" noChangeArrowheads="1"/>
          </p:cNvPicPr>
          <p:nvPr/>
        </p:nvPicPr>
        <p:blipFill>
          <a:blip r:embed="rId3" cstate="print"/>
          <a:srcRect l="4889" t="4810"/>
          <a:stretch>
            <a:fillRect/>
          </a:stretch>
        </p:blipFill>
        <p:spPr bwMode="auto">
          <a:xfrm>
            <a:off x="5435601" y="1125539"/>
            <a:ext cx="3291266" cy="2232024"/>
          </a:xfrm>
          <a:prstGeom prst="rect">
            <a:avLst/>
          </a:prstGeom>
          <a:noFill/>
        </p:spPr>
      </p:pic>
      <p:pic>
        <p:nvPicPr>
          <p:cNvPr id="11272" name="Picture 8" descr="vista de barcelona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1000100" y="3786190"/>
            <a:ext cx="3311525" cy="22066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3131285" y="6051049"/>
            <a:ext cx="5868144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Tomado de la presentación del Mtro. Jesús Aguilera  O. Visión </a:t>
            </a:r>
            <a:r>
              <a:rPr lang="es-MX" sz="1200" dirty="0" err="1" smtClean="0"/>
              <a:t>APOU</a:t>
            </a:r>
            <a:r>
              <a:rPr lang="es-MX" sz="1200" dirty="0" smtClean="0"/>
              <a:t> 2008)</a:t>
            </a:r>
            <a:endParaRPr lang="es-ES" sz="12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145060" y="25825"/>
            <a:ext cx="8042520" cy="10772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EL </a:t>
            </a:r>
            <a:r>
              <a:rPr lang="es-MX" sz="3200" dirty="0" err="1" smtClean="0">
                <a:solidFill>
                  <a:schemeClr val="bg1"/>
                </a:solidFill>
              </a:rPr>
              <a:t>APOU</a:t>
            </a:r>
            <a:r>
              <a:rPr lang="es-MX" sz="3200" dirty="0" smtClean="0">
                <a:solidFill>
                  <a:schemeClr val="bg1"/>
                </a:solidFill>
              </a:rPr>
              <a:t> Y LA ADMINISTRACIÓN (Reflexión)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9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10   </a:t>
            </a:r>
            <a:endParaRPr lang="es-E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870958"/>
            <a:ext cx="8280920" cy="479840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Para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G.R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. Terry: “Es un proceso distintivo que consiste en la planeación, organización, ejecución y control ejecutado para determinar y lograr los objetivos, mediante el uso de gente y recursos”.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7030A0"/>
                </a:solidFill>
              </a:rPr>
              <a:t>Para </a:t>
            </a:r>
            <a:r>
              <a:rPr lang="es-ES" dirty="0">
                <a:solidFill>
                  <a:srgbClr val="7030A0"/>
                </a:solidFill>
              </a:rPr>
              <a:t>F. </a:t>
            </a:r>
            <a:r>
              <a:rPr lang="es-ES" dirty="0" err="1">
                <a:solidFill>
                  <a:srgbClr val="7030A0"/>
                </a:solidFill>
              </a:rPr>
              <a:t>Morstein</a:t>
            </a:r>
            <a:r>
              <a:rPr lang="es-ES" dirty="0">
                <a:solidFill>
                  <a:srgbClr val="7030A0"/>
                </a:solidFill>
              </a:rPr>
              <a:t>: “Es toda acción encaminada a convertir un propósito en realidad positiva”... “es un ordenamiento </a:t>
            </a:r>
            <a:r>
              <a:rPr lang="es-ES" dirty="0" err="1">
                <a:solidFill>
                  <a:srgbClr val="7030A0"/>
                </a:solidFill>
              </a:rPr>
              <a:t>sistemático”de</a:t>
            </a:r>
            <a:r>
              <a:rPr lang="es-ES" dirty="0">
                <a:solidFill>
                  <a:srgbClr val="7030A0"/>
                </a:solidFill>
              </a:rPr>
              <a:t> medios y el uso calculado de recursos aplicados a la realización de un propósito”.</a:t>
            </a:r>
          </a:p>
          <a:p>
            <a:pPr>
              <a:lnSpc>
                <a:spcPct val="80000"/>
              </a:lnSpc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Para V. </a:t>
            </a:r>
            <a:r>
              <a:rPr lang="es-ES" dirty="0" err="1">
                <a:solidFill>
                  <a:schemeClr val="tx2">
                    <a:lumMod val="75000"/>
                  </a:schemeClr>
                </a:solidFill>
              </a:rPr>
              <a:t>Clushkov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: “Es un dispositivo que organiza y realiza la transformación ordenada de la información, recibe la información objeto de dirección, la procesa y la transmite bajo la forma necesaria para la gestión, realizando este proceso continuamente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”.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331640" y="62041"/>
            <a:ext cx="7344816" cy="156966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Concepto de </a:t>
            </a:r>
          </a:p>
          <a:p>
            <a:pPr algn="ctr"/>
            <a:r>
              <a:rPr lang="es-E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Administración </a:t>
            </a:r>
            <a:endParaRPr lang="es-ES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542271" y="1631701"/>
            <a:ext cx="446789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(Autores citados por Reyes Ponce , 2005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11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62969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88640"/>
            <a:ext cx="8064896" cy="640871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Guzmán Valdivia: “Es la dirección eficaz  de las actividades y la colaboración de otras personas para obtener determinados resultados”.</a:t>
            </a:r>
          </a:p>
          <a:p>
            <a:pPr>
              <a:lnSpc>
                <a:spcPct val="80000"/>
              </a:lnSpc>
            </a:pP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Para F. M. Fernández Escalante: “Es un conjunto de principios y técnicas, con autonomía propia, que permiten dirigir y coordinar la actividad de grupos humanos hacia objetivos comunes”.</a:t>
            </a:r>
          </a:p>
          <a:p>
            <a:pPr>
              <a:lnSpc>
                <a:spcPct val="80000"/>
              </a:lnSpc>
            </a:pPr>
            <a:r>
              <a:rPr lang="es-ES" dirty="0">
                <a:solidFill>
                  <a:srgbClr val="7030A0"/>
                </a:solidFill>
              </a:rPr>
              <a:t>Para A. Reyes Ponce: “Es un conjunto sistemático de reglas para lograr la máxima eficiencia en las formas de estructurar y manejar un organismo social”.</a:t>
            </a:r>
          </a:p>
          <a:p>
            <a:pPr>
              <a:lnSpc>
                <a:spcPct val="80000"/>
              </a:lnSpc>
            </a:pPr>
            <a:r>
              <a:rPr lang="es-ES" dirty="0">
                <a:solidFill>
                  <a:srgbClr val="00B050"/>
                </a:solidFill>
              </a:rPr>
              <a:t>Para H. Fayol: “Es prever organizar, mandar, coordinar y controlar”. </a:t>
            </a:r>
            <a:endParaRPr lang="es-ES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es-ES" dirty="0"/>
              <a:t>Para </a:t>
            </a:r>
            <a:r>
              <a:rPr lang="es-ES" dirty="0" err="1"/>
              <a:t>Koonts</a:t>
            </a:r>
            <a:r>
              <a:rPr lang="es-ES" dirty="0"/>
              <a:t> y </a:t>
            </a:r>
            <a:r>
              <a:rPr lang="es-ES" dirty="0" err="1"/>
              <a:t>O´Donell</a:t>
            </a:r>
            <a:r>
              <a:rPr lang="es-ES" dirty="0"/>
              <a:t>: ”Es la dirección de un organismo social y su efectividad en alcanzar sus objetivos, fundada en la habilidad de conducir a sus integrantes</a:t>
            </a:r>
            <a:r>
              <a:rPr lang="es-ES" dirty="0" smtClean="0"/>
              <a:t>”.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12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01339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043608" y="2204864"/>
            <a:ext cx="7772400" cy="147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Teoría General</a:t>
            </a:r>
          </a:p>
          <a:p>
            <a:pPr algn="ctr"/>
            <a:r>
              <a:rPr lang="es-MX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de la </a:t>
            </a:r>
          </a:p>
          <a:p>
            <a:pPr algn="ctr"/>
            <a:r>
              <a:rPr lang="es-MX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Administración</a:t>
            </a:r>
          </a:p>
        </p:txBody>
      </p:sp>
      <p:pic>
        <p:nvPicPr>
          <p:cNvPr id="26630" name="Picture 6" descr="libros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37992"/>
            <a:ext cx="2057400" cy="900113"/>
          </a:xfrm>
          <a:prstGeom prst="rect">
            <a:avLst/>
          </a:prstGeom>
          <a:noFill/>
        </p:spPr>
      </p:pic>
      <p:sp>
        <p:nvSpPr>
          <p:cNvPr id="8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13   </a:t>
            </a:r>
            <a:endParaRPr lang="es-ES" altLang="en-US" dirty="0"/>
          </a:p>
        </p:txBody>
      </p:sp>
      <p:sp>
        <p:nvSpPr>
          <p:cNvPr id="3" name="Rectángulo 2"/>
          <p:cNvSpPr/>
          <p:nvPr/>
        </p:nvSpPr>
        <p:spPr>
          <a:xfrm>
            <a:off x="3707904" y="530120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Conjunto de conocimientos en torno a la ciencia </a:t>
            </a:r>
          </a:p>
        </p:txBody>
      </p:sp>
    </p:spTree>
    <p:extLst>
      <p:ext uri="{BB962C8B-B14F-4D97-AF65-F5344CB8AC3E}">
        <p14:creationId xmlns:p14="http://schemas.microsoft.com/office/powerpoint/2010/main" val="277045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5925" y="1844862"/>
            <a:ext cx="3419568" cy="3816424"/>
          </a:xfrm>
          <a:prstGeom prst="rect">
            <a:avLst/>
          </a:prstGeom>
        </p:spPr>
      </p:pic>
      <p:sp>
        <p:nvSpPr>
          <p:cNvPr id="12" name="Marcador de contenido 11"/>
          <p:cNvSpPr>
            <a:spLocks noGrp="1"/>
          </p:cNvSpPr>
          <p:nvPr>
            <p:ph sz="half" idx="2"/>
          </p:nvPr>
        </p:nvSpPr>
        <p:spPr>
          <a:xfrm>
            <a:off x="5175480" y="183733"/>
            <a:ext cx="3739896" cy="5174613"/>
          </a:xfr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Más que un método de pensamiento, requiere una filosofía.</a:t>
            </a:r>
          </a:p>
          <a:p>
            <a:pPr marL="0" indent="0">
              <a:buNone/>
            </a:pPr>
            <a:r>
              <a:rPr lang="es-MX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Más que una tarea, es una forma de vida.</a:t>
            </a:r>
          </a:p>
          <a:p>
            <a:pPr marL="0" indent="0">
              <a:buNone/>
            </a:pPr>
            <a:r>
              <a:rPr lang="es-MX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Más que una forma de hacer, es una forma de ser.</a:t>
            </a:r>
          </a:p>
          <a:p>
            <a:pPr marL="0" indent="0">
              <a:buNone/>
            </a:pPr>
            <a:r>
              <a:rPr lang="es-MX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Más que una cuestión de cuerpo y mente, es un a cuestión de espíritu.</a:t>
            </a:r>
          </a:p>
          <a:p>
            <a:pPr marL="0" indent="0">
              <a:buNone/>
            </a:pPr>
            <a:r>
              <a:rPr lang="es-MX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Más que una forma de liderazgo, es una forma de responsabilidades y confianza </a:t>
            </a:r>
          </a:p>
          <a:p>
            <a:pPr marL="0" indent="0" algn="r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(Shell, citado por Garza, 2005)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ABC00-C04A-4C72-A3EF-83261F73FA5D}" type="slidenum">
              <a:rPr lang="es-ES" altLang="en-US" smtClean="0"/>
              <a:pPr/>
              <a:t>16</a:t>
            </a:fld>
            <a:endParaRPr lang="es-ES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63688" y="5739265"/>
            <a:ext cx="7151688" cy="5794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3200"/>
              <a:t>“No ignores la sabiduría de la historia”</a:t>
            </a:r>
            <a:r>
              <a:rPr lang="es-ES" sz="3200"/>
              <a:t> </a:t>
            </a:r>
          </a:p>
        </p:txBody>
      </p:sp>
      <p:sp>
        <p:nvSpPr>
          <p:cNvPr id="10" name="2 Rectángulo"/>
          <p:cNvSpPr/>
          <p:nvPr/>
        </p:nvSpPr>
        <p:spPr>
          <a:xfrm>
            <a:off x="927561" y="5331445"/>
            <a:ext cx="167225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Munch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, 2010)</a:t>
            </a:r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14   </a:t>
            </a:r>
            <a:endParaRPr lang="es-ES" altLang="en-US" dirty="0"/>
          </a:p>
        </p:txBody>
      </p:sp>
      <p:pic>
        <p:nvPicPr>
          <p:cNvPr id="55298" name="Picture 2" descr="Resultado de imagen para evolucion de la administrac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17057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09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9472"/>
            <a:ext cx="7351704" cy="1051560"/>
          </a:xfrm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_tradnl" dirty="0">
                <a:solidFill>
                  <a:schemeClr val="bg1"/>
                </a:solidFill>
              </a:rPr>
              <a:t>E  N  F  O  Q  U  E  S </a:t>
            </a:r>
            <a:r>
              <a:rPr lang="es-ES_tradnl" sz="13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(Garza, 2000)</a:t>
            </a:r>
            <a:endParaRPr lang="es-ES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2389" y="1235071"/>
            <a:ext cx="8174142" cy="499110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s-ES_tradnl" sz="2000" b="1" dirty="0"/>
              <a:t>CLÁSICO</a:t>
            </a:r>
            <a:r>
              <a:rPr lang="es-ES_tradnl" sz="2000" dirty="0"/>
              <a:t>: SE CONCENTRA EN DESARROLLAR </a:t>
            </a:r>
            <a:r>
              <a:rPr lang="es-ES_tradnl" sz="2000" dirty="0" smtClean="0"/>
              <a:t>PRINCIPIOS UNIVERSALES </a:t>
            </a:r>
            <a:r>
              <a:rPr lang="es-ES_tradnl" sz="2000" dirty="0"/>
              <a:t>PARA SU APLICACIÓN EN DIVERSAS SITUACIONES ADMINISTRATIVAS.</a:t>
            </a:r>
            <a:endParaRPr lang="es-ES_tradnl" sz="2000" b="1" dirty="0"/>
          </a:p>
          <a:p>
            <a:pPr>
              <a:lnSpc>
                <a:spcPct val="80000"/>
              </a:lnSpc>
            </a:pPr>
            <a:r>
              <a:rPr lang="es-ES_tradnl" sz="2000" b="1" dirty="0"/>
              <a:t>DEL COMPORTAMIENTO </a:t>
            </a:r>
            <a:r>
              <a:rPr lang="es-ES_tradnl" sz="2000" b="1" dirty="0" smtClean="0"/>
              <a:t>HUMANO O HUMANISTA </a:t>
            </a:r>
            <a:r>
              <a:rPr lang="es-ES_tradnl" sz="2000" dirty="0" smtClean="0"/>
              <a:t>: </a:t>
            </a:r>
            <a:r>
              <a:rPr lang="es-ES_tradnl" sz="2000" dirty="0"/>
              <a:t>SE CONCENTRAN EN LAS NECESIDADES HUMANAS, EL GRUPO DE TRABAJO Y EL PAPEL DE LOS FACTORES SOCIALES EN EL LUGAR DE TRABAJO</a:t>
            </a:r>
            <a:r>
              <a:rPr lang="es-ES_tradnl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s-ES_tradnl" sz="2000" b="1" dirty="0" smtClean="0"/>
              <a:t>ESTRUCTURALISTA: </a:t>
            </a:r>
            <a:r>
              <a:rPr lang="es-ES_tradnl" sz="2000" dirty="0" smtClean="0"/>
              <a:t>INCORPORA ELEMENTOS DE RACIONALIDAD Y LEGALIDAD, MODELO BUROCRÁTICO DE NORMAS ESCRITAS</a:t>
            </a:r>
            <a:r>
              <a:rPr lang="es-ES_tradnl" sz="2000" b="1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s-ES_tradnl" sz="2000" b="1" dirty="0" smtClean="0"/>
              <a:t>NEOCLÁSICO: </a:t>
            </a:r>
            <a:r>
              <a:rPr lang="es-ES_tradnl" sz="2000" dirty="0" smtClean="0"/>
              <a:t>DESTACA LA PRACTICA DE LA ADMINISTRACIÓN PARA EL LOGRO DE OBJETIVOS Y RESULTADOS CON PERSPECTIVA ECLÉCTICA.</a:t>
            </a:r>
          </a:p>
          <a:p>
            <a:pPr>
              <a:lnSpc>
                <a:spcPct val="80000"/>
              </a:lnSpc>
            </a:pPr>
            <a:r>
              <a:rPr lang="es-ES_tradnl" sz="2000" dirty="0" smtClean="0"/>
              <a:t> </a:t>
            </a:r>
            <a:r>
              <a:rPr lang="es-ES_tradnl" sz="2000" b="1" dirty="0" smtClean="0"/>
              <a:t>CUANTITATIVO</a:t>
            </a:r>
            <a:r>
              <a:rPr lang="es-ES_tradnl" sz="2000" dirty="0" smtClean="0"/>
              <a:t>: </a:t>
            </a:r>
            <a:r>
              <a:rPr lang="es-ES_tradnl" sz="2000" dirty="0"/>
              <a:t>SE CONCENTRAN EN LA APLICACIÓN DE TÉCNICAS MATEMÁTICAS PARA SOLUCIONAR PROBLEMAS </a:t>
            </a:r>
            <a:r>
              <a:rPr lang="es-ES_tradnl" sz="2000" dirty="0" smtClean="0"/>
              <a:t>ADMINISTRATIVOS A TRAVÉS DE LA MENSURABILIDAD.</a:t>
            </a:r>
            <a:endParaRPr lang="es-ES_tradnl" sz="2000" b="1" dirty="0"/>
          </a:p>
          <a:p>
            <a:pPr>
              <a:lnSpc>
                <a:spcPct val="80000"/>
              </a:lnSpc>
            </a:pPr>
            <a:r>
              <a:rPr lang="es-ES_tradnl" sz="2000" b="1" dirty="0" smtClean="0"/>
              <a:t>DE SISTEMAS </a:t>
            </a:r>
            <a:r>
              <a:rPr lang="es-ES_tradnl" sz="2000" dirty="0" smtClean="0"/>
              <a:t>: </a:t>
            </a:r>
            <a:r>
              <a:rPr lang="es-ES_tradnl" sz="2000" dirty="0"/>
              <a:t>SE CONCENTRAN EN LA PERSPECTIVA DE SISTEMAS DE LAS ORGANIZACIONES Y LA TEORÍA DE CONTINGENCIAS EN UN AMBIENTE DINÁMICO Y COMPLEJO.</a:t>
            </a:r>
            <a:endParaRPr lang="es-ES_tradnl" sz="2000" b="1" dirty="0"/>
          </a:p>
          <a:p>
            <a:pPr>
              <a:lnSpc>
                <a:spcPct val="80000"/>
              </a:lnSpc>
            </a:pPr>
            <a:r>
              <a:rPr lang="es-ES_tradnl" sz="2000" b="1" dirty="0"/>
              <a:t>DE TENDENCIAS ACTUALES</a:t>
            </a:r>
            <a:r>
              <a:rPr lang="es-ES_tradnl" sz="2000" dirty="0"/>
              <a:t>: ENFATIZAN LA EXCELENCIA DE LA CALIDAD Y EL DESEMPEÑO, LA CONCIENCIA DE LA GLOBALIZACIÓN Y LA FUNCIÓN DE LIDERAZGO PARA UNA NUEVA ADMINISTRACIÓN.</a:t>
            </a:r>
            <a:endParaRPr lang="es-ES" sz="2000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15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49056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164288" cy="1051560"/>
          </a:xfrm>
          <a:solidFill>
            <a:srgbClr val="F3F305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s-ES" sz="3200" dirty="0"/>
              <a:t>IMPORTANCIA DE LA ADMINISTRACIÓN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96752"/>
            <a:ext cx="80010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600" dirty="0"/>
              <a:t>La administración se aplica a todo tipo de empresas.</a:t>
            </a:r>
          </a:p>
          <a:p>
            <a:pPr>
              <a:lnSpc>
                <a:spcPct val="90000"/>
              </a:lnSpc>
            </a:pPr>
            <a:r>
              <a:rPr lang="es-ES" sz="2600" dirty="0"/>
              <a:t>El éxito de un  organismo depende directa e inmediatamente de su buena administración.</a:t>
            </a:r>
          </a:p>
          <a:p>
            <a:pPr>
              <a:lnSpc>
                <a:spcPct val="90000"/>
              </a:lnSpc>
            </a:pPr>
            <a:r>
              <a:rPr lang="es-ES" sz="2600" dirty="0"/>
              <a:t>Una adecuada administración eleva la productividad.</a:t>
            </a:r>
          </a:p>
          <a:p>
            <a:pPr>
              <a:lnSpc>
                <a:spcPct val="90000"/>
              </a:lnSpc>
            </a:pPr>
            <a:r>
              <a:rPr lang="es-ES" sz="2600" dirty="0"/>
              <a:t>La eficiente técnica administrativa promueve y orienta el desarrollo.</a:t>
            </a:r>
          </a:p>
          <a:p>
            <a:pPr>
              <a:lnSpc>
                <a:spcPct val="90000"/>
              </a:lnSpc>
            </a:pPr>
            <a:r>
              <a:rPr lang="es-ES" sz="2600" dirty="0"/>
              <a:t>En los organismos grandes la administración es indiscutible y esencial.</a:t>
            </a:r>
          </a:p>
          <a:p>
            <a:pPr>
              <a:lnSpc>
                <a:spcPct val="90000"/>
              </a:lnSpc>
            </a:pPr>
            <a:r>
              <a:rPr lang="es-ES" sz="2600" dirty="0"/>
              <a:t>En la pequeña y mediana empresa la única posibilidad de competir es aplicando la administración.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16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39092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164288" cy="1051560"/>
          </a:xfr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TEMAS DE VANGUARDIA EN LA </a:t>
            </a:r>
            <a:r>
              <a:rPr lang="es-ES" sz="3200" dirty="0">
                <a:solidFill>
                  <a:schemeClr val="bg1"/>
                </a:solidFill>
              </a:rPr>
              <a:t>ADMINISTRACIÓN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17   </a:t>
            </a:r>
            <a:endParaRPr lang="es-ES" altLang="en-US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1444957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420275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Rectángulo 3"/>
          <p:cNvSpPr/>
          <p:nvPr/>
        </p:nvSpPr>
        <p:spPr>
          <a:xfrm>
            <a:off x="6282881" y="700437"/>
            <a:ext cx="1577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sz="1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Gorbaneb</a:t>
            </a:r>
            <a:r>
              <a:rPr lang="es-ES_tradnl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2016</a:t>
            </a:r>
            <a:r>
              <a:rPr lang="es-ES_tradnl" sz="12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s-MX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87624" y="1397000"/>
            <a:ext cx="2380878" cy="118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1" y="57652"/>
            <a:ext cx="8001000" cy="121602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ÍNDICE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sz="half" idx="1"/>
          </p:nvPr>
        </p:nvSpPr>
        <p:spPr>
          <a:xfrm>
            <a:off x="1349557" y="1086446"/>
            <a:ext cx="7776864" cy="5472607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Mapa curricular									1			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Programa de estudios por competencias   			2               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Estructura capitular                 	            				3  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Propósito general 								4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Objetivo de la Unidad de Aprendizaje   				5                                              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Guión explicativo 								6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Sugerencias y momento de uso					7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Introducción al tema</a:t>
            </a:r>
            <a:r>
              <a:rPr lang="es-MX" dirty="0">
                <a:latin typeface="Arial" pitchFamily="34" charset="0"/>
                <a:cs typeface="Arial" pitchFamily="34" charset="0"/>
              </a:rPr>
              <a:t>: Administración 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				8                                     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Management *inserción en inglés		          		34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Reflexión final									39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Fuentes de Consulta								40</a:t>
            </a: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391980" y="824592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i="1" dirty="0" smtClean="0"/>
              <a:t>Número de diapositiva</a:t>
            </a:r>
            <a:endParaRPr lang="es-MX" sz="1200" b="1" i="1" dirty="0"/>
          </a:p>
        </p:txBody>
      </p:sp>
      <p:pic>
        <p:nvPicPr>
          <p:cNvPr id="6" name="Picture 6" descr="libros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-85046"/>
            <a:ext cx="20796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768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115616" y="0"/>
            <a:ext cx="7704667" cy="964398"/>
          </a:xfrm>
          <a:solidFill>
            <a:srgbClr val="CC3399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El administrador y sus roles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7193" y="1802308"/>
            <a:ext cx="7201511" cy="345770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140250" y="964398"/>
            <a:ext cx="13544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Koontz</a:t>
            </a:r>
            <a:r>
              <a:rPr lang="es-ES_tradnl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2012)</a:t>
            </a:r>
            <a:endParaRPr lang="es-MX" sz="1200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18   </a:t>
            </a:r>
            <a:endParaRPr lang="es-ES" alt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1748108" y="5417920"/>
            <a:ext cx="707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>
                <a:solidFill>
                  <a:srgbClr val="7030A0"/>
                </a:solidFill>
              </a:rPr>
              <a:t>El administrador atiene varios niveles y varias funciones   .   Comenta…..</a:t>
            </a:r>
            <a:endParaRPr lang="es-MX" i="1" dirty="0">
              <a:solidFill>
                <a:srgbClr val="703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03648" y="148478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Diagrama 1 . Funciones gerenciales</a:t>
            </a:r>
            <a:r>
              <a:rPr lang="es-MX" dirty="0"/>
              <a:t> </a:t>
            </a:r>
            <a:r>
              <a:rPr lang="es-MX" dirty="0" smtClean="0"/>
              <a:t>y  niveles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0349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6" y="1772816"/>
            <a:ext cx="4381955" cy="33328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dirty="0" smtClean="0"/>
              <a:t>	Las </a:t>
            </a:r>
            <a:r>
              <a:rPr lang="es-MX" dirty="0"/>
              <a:t>funciones gerenciales proporcionan una estructura útil para organizar el conocimiento </a:t>
            </a:r>
            <a:r>
              <a:rPr lang="es-MX" dirty="0" smtClean="0"/>
              <a:t>administrativo . Todas </a:t>
            </a:r>
            <a:r>
              <a:rPr lang="es-MX" dirty="0"/>
              <a:t>las nuevas ideas, los nuevos </a:t>
            </a:r>
            <a:r>
              <a:rPr lang="es-MX" dirty="0" smtClean="0"/>
              <a:t>descubrimientos </a:t>
            </a:r>
            <a:r>
              <a:rPr lang="es-MX" dirty="0"/>
              <a:t>de investigación o técnicas puedan colocarse con facilidad en las clasificaciones de planear, organizar, integrar personal, dirigir o controla</a:t>
            </a:r>
          </a:p>
        </p:txBody>
      </p:sp>
      <p:sp>
        <p:nvSpPr>
          <p:cNvPr id="5" name="Título 7"/>
          <p:cNvSpPr txBox="1">
            <a:spLocks/>
          </p:cNvSpPr>
          <p:nvPr/>
        </p:nvSpPr>
        <p:spPr>
          <a:xfrm>
            <a:off x="1115616" y="0"/>
            <a:ext cx="7704667" cy="964398"/>
          </a:xfrm>
          <a:prstGeom prst="rect">
            <a:avLst/>
          </a:prstGeom>
          <a:solidFill>
            <a:srgbClr val="CC3399"/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MX" dirty="0" smtClean="0">
                <a:solidFill>
                  <a:schemeClr val="bg1"/>
                </a:solidFill>
              </a:rPr>
              <a:t>El administrador y sus funciones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904" y="3140968"/>
            <a:ext cx="2076450" cy="2209800"/>
          </a:xfrm>
          <a:prstGeom prst="rect">
            <a:avLst/>
          </a:prstGeo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19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78342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63575" y="179041"/>
            <a:ext cx="8229600" cy="223237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" sz="4000" dirty="0" smtClean="0">
                <a:solidFill>
                  <a:srgbClr val="7030A0"/>
                </a:solidFill>
              </a:rPr>
              <a:t>LISTA DE REQUERIMIENTOS PARA LOS EJECUTIVOS </a:t>
            </a:r>
            <a:br>
              <a:rPr lang="es-ES" sz="4000" dirty="0" smtClean="0">
                <a:solidFill>
                  <a:srgbClr val="7030A0"/>
                </a:solidFill>
              </a:rPr>
            </a:br>
            <a:r>
              <a:rPr lang="es-ES" sz="4000" dirty="0" smtClean="0">
                <a:solidFill>
                  <a:srgbClr val="7030A0"/>
                </a:solidFill>
              </a:rPr>
              <a:t>DEL SIGLO XXI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57375"/>
            <a:ext cx="8229600" cy="2701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dirty="0" smtClean="0"/>
              <a:t>		Basado en las entrevistas con ejecutivos, consultores en administración y profesores de colegios de negocios . 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5902325" y="2370137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i="1" dirty="0" err="1"/>
              <a:t>U.S.News</a:t>
            </a:r>
            <a:r>
              <a:rPr lang="es-ES" i="1" dirty="0"/>
              <a:t> &amp; </a:t>
            </a:r>
            <a:r>
              <a:rPr lang="es-ES" i="1" dirty="0" err="1"/>
              <a:t>World</a:t>
            </a:r>
            <a:r>
              <a:rPr lang="es-ES" i="1" dirty="0"/>
              <a:t> </a:t>
            </a:r>
            <a:r>
              <a:rPr lang="es-ES" i="1" dirty="0" err="1"/>
              <a:t>Report</a:t>
            </a:r>
            <a:endParaRPr lang="es-ES" i="1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20   </a:t>
            </a:r>
            <a:endParaRPr lang="es-ES" alt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4117266"/>
            <a:ext cx="23241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83568" y="188640"/>
            <a:ext cx="4316412" cy="4823669"/>
          </a:xfrm>
          <a:ln>
            <a:solidFill>
              <a:srgbClr val="FB69D8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chemeClr val="accent2"/>
                </a:solidFill>
              </a:rPr>
              <a:t>Estratega global</a:t>
            </a:r>
            <a:r>
              <a:rPr lang="es-ES" sz="3200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	Debe reconocer las intercomunicaciones entre naciones, culturas y economías.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	Ser capaz de planear y actuar otorgándoles la consideración debida.  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999980" y="1196752"/>
            <a:ext cx="3967241" cy="5399732"/>
          </a:xfrm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chemeClr val="bg2">
                    <a:lumMod val="50000"/>
                  </a:schemeClr>
                </a:solidFill>
              </a:rPr>
              <a:t>Maestro en tecnología</a:t>
            </a:r>
            <a:r>
              <a:rPr lang="es-ES" sz="3200" dirty="0" smtClean="0">
                <a:solidFill>
                  <a:srgbClr val="FFFF99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	Debe sentirse cómodo con la tecnología existente.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	Entender las tendencias y sus implicaciones, pero sobretodo ser capaz de aplicarlas en su provecho. </a:t>
            </a:r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21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26226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903660" y="1573557"/>
            <a:ext cx="4172396" cy="5284443"/>
          </a:xfrm>
          <a:ln>
            <a:solidFill>
              <a:srgbClr val="00B0F0"/>
            </a:solidFill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" sz="3200" dirty="0" smtClean="0">
                <a:solidFill>
                  <a:schemeClr val="folHlink"/>
                </a:solidFill>
              </a:rPr>
              <a:t>Político consumado.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dirty="0" smtClean="0"/>
              <a:t>	Debe comprender la creciente complejidad de las relaciones gubernamentales y el entorno legal.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dirty="0" smtClean="0"/>
              <a:t>	Ser capaz de trabajar cómodamente en la </a:t>
            </a:r>
            <a:r>
              <a:rPr lang="es-ES" sz="2800" dirty="0" err="1" smtClean="0"/>
              <a:t>interfase</a:t>
            </a:r>
            <a:r>
              <a:rPr lang="es-ES" sz="2800" dirty="0" smtClean="0"/>
              <a:t> entre ellas y los intereses de la organización.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5220072" y="188640"/>
            <a:ext cx="3744541" cy="6119812"/>
          </a:xfrm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3200" dirty="0" smtClean="0">
                <a:solidFill>
                  <a:srgbClr val="00B050"/>
                </a:solidFill>
              </a:rPr>
              <a:t>Líder motivador</a:t>
            </a:r>
            <a:r>
              <a:rPr lang="es-ES" sz="3200" dirty="0" smtClean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dirty="0" smtClean="0"/>
              <a:t>	Ser capaz de atraer colaboradores altamente motivados.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dirty="0" smtClean="0"/>
              <a:t>	Debe inspirar su entusiasmo al crear un clima de alto desempeño, en el cual los individuos y los equipos puedan realizar su mejor esfuerzo.   </a:t>
            </a:r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22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21845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Grp="1" noChangeArrowheads="1"/>
          </p:cNvSpPr>
          <p:nvPr>
            <p:ph type="title"/>
          </p:nvPr>
        </p:nvSpPr>
        <p:spPr>
          <a:xfrm>
            <a:off x="395536" y="1176494"/>
            <a:ext cx="8229600" cy="3888432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dirty="0" smtClean="0"/>
              <a:t>“Es la capacidad para hacer que las cosas sucedan, lo que distingue al administrador exitoso del que no”</a:t>
            </a:r>
          </a:p>
        </p:txBody>
      </p:sp>
      <p:pic>
        <p:nvPicPr>
          <p:cNvPr id="12292" name="Picture 8" descr="ejecutivo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429132"/>
            <a:ext cx="14478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23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8021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4975" y="836613"/>
            <a:ext cx="8385175" cy="2147887"/>
          </a:xfrm>
        </p:spPr>
        <p:txBody>
          <a:bodyPr/>
          <a:lstStyle/>
          <a:p>
            <a:r>
              <a:rPr lang="es-MX" sz="4400"/>
              <a:t/>
            </a:r>
            <a:br>
              <a:rPr lang="es-MX" sz="4400"/>
            </a:br>
            <a:r>
              <a:rPr lang="es-MX" sz="4400"/>
              <a:t>EL ADMINISTRADOR Y SUS HABILIDADES.</a:t>
            </a:r>
            <a:endParaRPr lang="es-ES" sz="4400"/>
          </a:p>
        </p:txBody>
      </p:sp>
      <p:pic>
        <p:nvPicPr>
          <p:cNvPr id="5124" name="Picture 4" descr="MCj029742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213100"/>
            <a:ext cx="3340100" cy="322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24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8516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99252" y="908720"/>
            <a:ext cx="8447088" cy="4162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dirty="0">
                <a:latin typeface="Lucida Sans Typewriter" pitchFamily="49" charset="0"/>
                <a:cs typeface="Times New Roman" pitchFamily="18" charset="0"/>
              </a:rPr>
              <a:t>	</a:t>
            </a:r>
            <a:r>
              <a:rPr lang="es-ES_tradnl" sz="3800" dirty="0">
                <a:latin typeface="Lucida Sans Typewriter" pitchFamily="49" charset="0"/>
                <a:cs typeface="Times New Roman" pitchFamily="18" charset="0"/>
              </a:rPr>
              <a:t>Cada administrador debe establecer las condiciones a través de las cuales los individuos y los grupos contribuyen a la productividad organizacional.</a:t>
            </a:r>
            <a:endParaRPr lang="es-ES" sz="3800" dirty="0">
              <a:latin typeface="Lucida Sans Typewriter" pitchFamily="49" charset="0"/>
              <a:cs typeface="Times New Roman" pitchFamily="18" charset="0"/>
            </a:endParaRPr>
          </a:p>
        </p:txBody>
      </p:sp>
      <p:pic>
        <p:nvPicPr>
          <p:cNvPr id="7177" name="Picture 9" descr="J028360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360863"/>
            <a:ext cx="1990725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25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85175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6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84138" y="5946775"/>
            <a:ext cx="587375" cy="885825"/>
          </a:xfrm>
          <a:prstGeom prst="rect">
            <a:avLst/>
          </a:prstGeom>
        </p:spPr>
        <p:txBody>
          <a:bodyPr/>
          <a:lstStyle/>
          <a:p>
            <a:fld id="{58100AFF-2DE9-4362-9FAD-7D71DA6A082E}" type="slidenum">
              <a:rPr lang="es-ES"/>
              <a:pPr/>
              <a:t>28</a:t>
            </a:fld>
            <a:endParaRPr lang="es-ES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2362200"/>
            <a:ext cx="4271962" cy="4019550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3400"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_tradnl" sz="3600">
                <a:latin typeface="Comic Sans MS" pitchFamily="66" charset="0"/>
                <a:cs typeface="Times New Roman" pitchFamily="18" charset="0"/>
              </a:rPr>
              <a:t>Es la capacidad para traducir el conocimiento en un acción que dé lugar al desempeño deseado.</a:t>
            </a:r>
            <a:endParaRPr lang="es-ES" sz="3600">
              <a:latin typeface="Comic Sans MS" pitchFamily="66" charset="0"/>
              <a:cs typeface="Times New Roman" pitchFamily="18" charset="0"/>
            </a:endParaRPr>
          </a:p>
          <a:p>
            <a:endParaRPr lang="es-ES" sz="3400"/>
          </a:p>
        </p:txBody>
      </p:sp>
      <p:pic>
        <p:nvPicPr>
          <p:cNvPr id="9229" name="Picture 13" descr="BD05078_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2349500"/>
            <a:ext cx="4205287" cy="3929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3563938" y="476250"/>
            <a:ext cx="4895850" cy="136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kern="10" spc="720">
                <a:solidFill>
                  <a:schemeClr val="accent1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HABILIDAD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26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3413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2694" y="1196752"/>
            <a:ext cx="8111306" cy="445388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s-ES_tradnl" sz="3200" dirty="0" smtClean="0"/>
              <a:t>	</a:t>
            </a:r>
            <a:r>
              <a:rPr kumimoji="1" lang="es-ES_tradnl" sz="3200" dirty="0" smtClean="0">
                <a:solidFill>
                  <a:schemeClr val="accent6">
                    <a:lumMod val="50000"/>
                  </a:schemeClr>
                </a:solidFill>
              </a:rPr>
              <a:t>Una </a:t>
            </a:r>
            <a:r>
              <a:rPr kumimoji="1" lang="es-ES_tradnl" sz="3200" u="sng" dirty="0" smtClean="0">
                <a:solidFill>
                  <a:schemeClr val="accent6">
                    <a:lumMod val="50000"/>
                  </a:schemeClr>
                </a:solidFill>
              </a:rPr>
              <a:t>habilidad técnica</a:t>
            </a:r>
            <a:r>
              <a:rPr kumimoji="1" lang="es-ES_tradnl" sz="3200" dirty="0" smtClean="0">
                <a:solidFill>
                  <a:schemeClr val="accent6">
                    <a:lumMod val="50000"/>
                  </a:schemeClr>
                </a:solidFill>
              </a:rPr>
              <a:t> es la capacidad para usar un conocimiento o destreza especial para realizar determinadas tareas.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kumimoji="1" lang="es-ES_tradnl" sz="3200" dirty="0" smtClean="0">
                <a:solidFill>
                  <a:schemeClr val="accent1">
                    <a:lumMod val="75000"/>
                  </a:schemeClr>
                </a:solidFill>
              </a:rPr>
              <a:t>Una </a:t>
            </a:r>
            <a:r>
              <a:rPr kumimoji="1" lang="es-ES_tradnl" sz="3200" u="sng" dirty="0" smtClean="0">
                <a:solidFill>
                  <a:schemeClr val="accent1">
                    <a:lumMod val="75000"/>
                  </a:schemeClr>
                </a:solidFill>
              </a:rPr>
              <a:t>habilidad humana</a:t>
            </a:r>
            <a:r>
              <a:rPr kumimoji="1" lang="es-ES_tradnl" sz="3200" dirty="0" smtClean="0">
                <a:solidFill>
                  <a:schemeClr val="accent1">
                    <a:lumMod val="75000"/>
                  </a:schemeClr>
                </a:solidFill>
              </a:rPr>
              <a:t> es la capacidad de trabajar bien en colaboración con otras 	personas.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kumimoji="1" lang="es-ES_tradnl" sz="3200" dirty="0" smtClean="0">
                <a:solidFill>
                  <a:schemeClr val="accent5">
                    <a:lumMod val="50000"/>
                  </a:schemeClr>
                </a:solidFill>
              </a:rPr>
              <a:t>Una </a:t>
            </a:r>
            <a:r>
              <a:rPr kumimoji="1" lang="es-ES_tradnl" sz="3200" u="sng" dirty="0">
                <a:solidFill>
                  <a:schemeClr val="accent5">
                    <a:lumMod val="50000"/>
                  </a:schemeClr>
                </a:solidFill>
              </a:rPr>
              <a:t>habilidad conceptual</a:t>
            </a:r>
            <a:r>
              <a:rPr kumimoji="1" lang="es-ES_tradnl" sz="3200" dirty="0">
                <a:solidFill>
                  <a:schemeClr val="accent5">
                    <a:lumMod val="50000"/>
                  </a:schemeClr>
                </a:solidFill>
              </a:rPr>
              <a:t> es la capacidad para pensar analíticamente y resolver problemas complejos</a:t>
            </a:r>
            <a:r>
              <a:rPr kumimoji="1" lang="es-ES_tradnl" sz="32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kumimoji="1" lang="en-US" sz="32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ES" sz="3200" dirty="0"/>
          </a:p>
        </p:txBody>
      </p:sp>
      <p:sp>
        <p:nvSpPr>
          <p:cNvPr id="2" name="Rectángulo 1"/>
          <p:cNvSpPr/>
          <p:nvPr/>
        </p:nvSpPr>
        <p:spPr>
          <a:xfrm>
            <a:off x="4283968" y="5410566"/>
            <a:ext cx="45720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1" lang="es-ES_tradnl" sz="1400" b="1" dirty="0"/>
              <a:t>(Clasificación de las habilidades fundamentales del administrador, según  Robert </a:t>
            </a:r>
            <a:r>
              <a:rPr kumimoji="1" lang="es-ES_tradnl" sz="1400" b="1" dirty="0" err="1"/>
              <a:t>Katz</a:t>
            </a:r>
            <a:r>
              <a:rPr kumimoji="1" lang="es-ES_tradnl" sz="1400" dirty="0"/>
              <a:t>.)</a:t>
            </a:r>
            <a:endParaRPr lang="es-ES" sz="1400" dirty="0"/>
          </a:p>
        </p:txBody>
      </p:sp>
      <p:sp>
        <p:nvSpPr>
          <p:cNvPr id="4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27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4028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1   </a:t>
            </a:r>
            <a:endParaRPr lang="es-ES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" y="1672"/>
            <a:ext cx="13406125" cy="45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/>
          </p:nvPr>
        </p:nvGraphicFramePr>
        <p:xfrm>
          <a:off x="636410" y="103345"/>
          <a:ext cx="7059790" cy="6278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8" name="Diapositiva" r:id="rId5" imgW="4547676" imgH="3410800" progId="PowerPoint.Slide.12">
                  <p:embed/>
                </p:oleObj>
              </mc:Choice>
              <mc:Fallback>
                <p:oleObj name="Diapositiva" r:id="rId5" imgW="4547676" imgH="3410800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410" y="103345"/>
                        <a:ext cx="7059790" cy="62784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2627784" y="3429000"/>
            <a:ext cx="2000264" cy="2539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050" dirty="0" smtClean="0"/>
              <a:t>UNIDAD DE APRENDIZAJE</a:t>
            </a:r>
            <a:endParaRPr lang="es-ES" sz="1050" dirty="0"/>
          </a:p>
        </p:txBody>
      </p:sp>
      <p:sp>
        <p:nvSpPr>
          <p:cNvPr id="6" name="5 Rectángulo"/>
          <p:cNvSpPr/>
          <p:nvPr/>
        </p:nvSpPr>
        <p:spPr>
          <a:xfrm>
            <a:off x="2195736" y="3945547"/>
            <a:ext cx="576064" cy="356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abajo 4"/>
          <p:cNvSpPr/>
          <p:nvPr/>
        </p:nvSpPr>
        <p:spPr>
          <a:xfrm>
            <a:off x="2566386" y="3695407"/>
            <a:ext cx="144016" cy="2501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132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549" y="1484784"/>
            <a:ext cx="7135334" cy="355032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020272" y="5035104"/>
            <a:ext cx="13544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Koontz</a:t>
            </a:r>
            <a:r>
              <a:rPr lang="es-ES_tradnl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2012)</a:t>
            </a:r>
            <a:endParaRPr lang="es-MX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337549" y="111545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Diagrama 2 . Habilidades  y  niveles</a:t>
            </a:r>
            <a:endParaRPr lang="es-MX" dirty="0"/>
          </a:p>
        </p:txBody>
      </p:sp>
      <p:sp>
        <p:nvSpPr>
          <p:cNvPr id="8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28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520965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394EB-71FD-4E5B-9B74-E5D81D170E0C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87" y="188640"/>
            <a:ext cx="8841623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29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472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Resultado de imagen para donde trabajan los administrad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942492" y="1772816"/>
            <a:ext cx="54553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Administrar: </a:t>
            </a:r>
            <a:endParaRPr lang="es-MX" sz="54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es-MX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¿</a:t>
            </a:r>
            <a:r>
              <a:rPr lang="es-MX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ciencia o arte?</a:t>
            </a:r>
            <a:endParaRPr lang="es-E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30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2220046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680" y="876694"/>
            <a:ext cx="6699805" cy="2360071"/>
          </a:xfrm>
          <a:solidFill>
            <a:srgbClr val="CC3399"/>
          </a:solidFill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ADMINISTRACIÓN, </a:t>
            </a:r>
            <a:r>
              <a:rPr lang="es-MX" dirty="0" smtClean="0">
                <a:solidFill>
                  <a:schemeClr val="bg1"/>
                </a:solidFill>
              </a:rPr>
              <a:t/>
            </a:r>
            <a:br>
              <a:rPr lang="es-MX" dirty="0" smtClean="0">
                <a:solidFill>
                  <a:schemeClr val="bg1"/>
                </a:solidFill>
              </a:rPr>
            </a:br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chemeClr val="bg1"/>
                </a:solidFill>
              </a:rPr>
              <a:t>ADMINISTRADOR </a:t>
            </a:r>
            <a:r>
              <a:rPr lang="es-MX" dirty="0" smtClean="0">
                <a:solidFill>
                  <a:schemeClr val="bg1"/>
                </a:solidFill>
              </a:rPr>
              <a:t>Y</a:t>
            </a:r>
            <a:br>
              <a:rPr lang="es-MX" dirty="0" smtClean="0">
                <a:solidFill>
                  <a:schemeClr val="bg1"/>
                </a:solidFill>
              </a:rPr>
            </a:b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LAS ORGANIZACIONES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835696" y="3789040"/>
            <a:ext cx="6699802" cy="860400"/>
          </a:xfrm>
        </p:spPr>
        <p:txBody>
          <a:bodyPr/>
          <a:lstStyle/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busca el logro de objetivos a través de 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personas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mediante técnicas dentro de una organización</a:t>
            </a:r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31   </a:t>
            </a:r>
            <a:endParaRPr lang="es-ES" alt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754006"/>
            <a:ext cx="27813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241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971600" y="288925"/>
            <a:ext cx="7777113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i="1" dirty="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¿Qué es una organización</a:t>
            </a:r>
            <a:r>
              <a:rPr lang="es-ES" sz="4400" b="1" i="1" dirty="0" smtClean="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pPr algn="just">
              <a:spcBef>
                <a:spcPct val="50000"/>
              </a:spcBef>
            </a:pPr>
            <a:endParaRPr lang="es-ES" sz="2400" b="1" dirty="0" smtClean="0">
              <a:solidFill>
                <a:srgbClr val="00B050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es-ES" sz="2400" b="1" dirty="0" err="1" smtClean="0">
                <a:solidFill>
                  <a:srgbClr val="00B050"/>
                </a:solidFill>
              </a:rPr>
              <a:t>Hellriegel</a:t>
            </a:r>
            <a:r>
              <a:rPr lang="es-ES" sz="2400" b="1" dirty="0">
                <a:solidFill>
                  <a:srgbClr val="00B050"/>
                </a:solidFill>
              </a:rPr>
              <a:t>, Jackson y </a:t>
            </a:r>
            <a:r>
              <a:rPr lang="es-ES" sz="2400" b="1" dirty="0" err="1">
                <a:solidFill>
                  <a:srgbClr val="00B050"/>
                </a:solidFill>
              </a:rPr>
              <a:t>Slocum</a:t>
            </a:r>
            <a:r>
              <a:rPr lang="es-ES" sz="2400" b="1" dirty="0">
                <a:solidFill>
                  <a:srgbClr val="00B050"/>
                </a:solidFill>
              </a:rPr>
              <a:t> (2005),  aseguran que una organización “es un grupo coordinado de personas que funciona para lograr una meta particular”.</a:t>
            </a:r>
          </a:p>
          <a:p>
            <a:pPr algn="just">
              <a:spcBef>
                <a:spcPct val="50000"/>
              </a:spcBef>
            </a:pPr>
            <a:r>
              <a:rPr lang="es-ES" sz="2400" b="1" dirty="0">
                <a:solidFill>
                  <a:srgbClr val="00B050"/>
                </a:solidFill>
              </a:rPr>
              <a:t>Por ejemplo, una universidad es una asociación; así como los clubes  estudiantiles, oficinas de gobierno, iglesias, una óptica, un supermercado, el equipo de futbol de la localidad, etc. Y todas son organizaciones porque comparten las tres siguientes características: finalidad definida, estructura deliberada y gente.</a:t>
            </a:r>
          </a:p>
        </p:txBody>
      </p:sp>
      <p:sp>
        <p:nvSpPr>
          <p:cNvPr id="3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32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3793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914419-D113-4943-AE56-6EF2ED4790FB}" type="slidenum">
              <a:rPr lang="es-ES"/>
              <a:pPr/>
              <a:t>35</a:t>
            </a:fld>
            <a:endParaRPr lang="es-E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5888"/>
            <a:ext cx="8153400" cy="12874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_tradnl" b="1" dirty="0" smtClean="0">
                <a:latin typeface="Lucida Sans Typewriter" pitchFamily="49" charset="0"/>
                <a:cs typeface="Arial" charset="0"/>
              </a:rPr>
              <a:t>LAS ORGANIZACIONES COMO SISTEMAS</a:t>
            </a:r>
            <a:endParaRPr lang="es-ES" b="1" dirty="0" smtClean="0">
              <a:latin typeface="Lucida Sans Typewriter" pitchFamily="49" charset="0"/>
              <a:cs typeface="Arial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0825" y="2528888"/>
            <a:ext cx="2743200" cy="26543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u="sng">
                <a:latin typeface="Lucida Sans Typewriter" pitchFamily="49" charset="0"/>
                <a:cs typeface="Times New Roman" pitchFamily="18" charset="0"/>
              </a:rPr>
              <a:t>Recursos de entrada</a:t>
            </a:r>
            <a:r>
              <a:rPr lang="es-ES">
                <a:latin typeface="Lucida Sans Typewriter" pitchFamily="49" charset="0"/>
                <a:cs typeface="Times New Roman" pitchFamily="18" charset="0"/>
              </a:rPr>
              <a:t>:</a:t>
            </a:r>
          </a:p>
          <a:p>
            <a:pPr algn="ctr"/>
            <a:r>
              <a:rPr lang="es-ES" sz="2400">
                <a:latin typeface="Lucida Sans Typewriter" pitchFamily="49" charset="0"/>
                <a:cs typeface="Times New Roman" pitchFamily="18" charset="0"/>
              </a:rPr>
              <a:t>Gente</a:t>
            </a:r>
          </a:p>
          <a:p>
            <a:pPr algn="ctr"/>
            <a:r>
              <a:rPr lang="es-ES" sz="2400">
                <a:latin typeface="Lucida Sans Typewriter" pitchFamily="49" charset="0"/>
                <a:cs typeface="Times New Roman" pitchFamily="18" charset="0"/>
              </a:rPr>
              <a:t>Dinero</a:t>
            </a:r>
          </a:p>
          <a:p>
            <a:pPr algn="ctr"/>
            <a:r>
              <a:rPr lang="es-ES" sz="2400">
                <a:latin typeface="Lucida Sans Typewriter" pitchFamily="49" charset="0"/>
                <a:cs typeface="Times New Roman" pitchFamily="18" charset="0"/>
              </a:rPr>
              <a:t>Materiales</a:t>
            </a:r>
          </a:p>
          <a:p>
            <a:pPr algn="ctr"/>
            <a:r>
              <a:rPr lang="es-ES" sz="2400">
                <a:latin typeface="Lucida Sans Typewriter" pitchFamily="49" charset="0"/>
                <a:cs typeface="Times New Roman" pitchFamily="18" charset="0"/>
              </a:rPr>
              <a:t>Tecnología</a:t>
            </a:r>
          </a:p>
          <a:p>
            <a:pPr algn="ctr"/>
            <a:r>
              <a:rPr lang="es-ES" sz="2400">
                <a:latin typeface="Lucida Sans Typewriter" pitchFamily="49" charset="0"/>
                <a:cs typeface="Times New Roman" pitchFamily="18" charset="0"/>
              </a:rPr>
              <a:t>Información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553200" y="2528888"/>
            <a:ext cx="2438400" cy="24574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" u="sng" dirty="0">
                <a:latin typeface="Lucida Sans Typewriter" pitchFamily="49" charset="0"/>
                <a:cs typeface="Times New Roman" pitchFamily="18" charset="0"/>
              </a:rPr>
              <a:t>Salidas </a:t>
            </a:r>
          </a:p>
          <a:p>
            <a:pPr algn="ctr">
              <a:defRPr/>
            </a:pPr>
            <a:r>
              <a:rPr lang="es-ES" u="sng" dirty="0">
                <a:latin typeface="Lucida Sans Typewriter" pitchFamily="49" charset="0"/>
                <a:cs typeface="Times New Roman" pitchFamily="18" charset="0"/>
              </a:rPr>
              <a:t>de productos</a:t>
            </a:r>
            <a:r>
              <a:rPr lang="es-ES" dirty="0">
                <a:latin typeface="Lucida Sans Typewriter" pitchFamily="49" charset="0"/>
                <a:cs typeface="Times New Roman" pitchFamily="18" charset="0"/>
              </a:rPr>
              <a:t>:</a:t>
            </a:r>
          </a:p>
          <a:p>
            <a:pPr algn="ctr">
              <a:defRPr/>
            </a:pPr>
            <a:r>
              <a:rPr lang="es-ES_tradnl" sz="2400" dirty="0">
                <a:latin typeface="Lucida Sans Typewriter" pitchFamily="49" charset="0"/>
                <a:cs typeface="Arial" charset="0"/>
              </a:rPr>
              <a:t>Servicios</a:t>
            </a:r>
          </a:p>
          <a:p>
            <a:pPr algn="ctr">
              <a:defRPr/>
            </a:pPr>
            <a:r>
              <a:rPr lang="es-ES" sz="2400" dirty="0">
                <a:latin typeface="Lucida Sans Typewriter" pitchFamily="49" charset="0"/>
                <a:cs typeface="Arial" charset="0"/>
              </a:rPr>
              <a:t>Bienes </a:t>
            </a:r>
          </a:p>
          <a:p>
            <a:pPr algn="ctr">
              <a:defRPr/>
            </a:pPr>
            <a:r>
              <a:rPr lang="es-ES" sz="2400" dirty="0">
                <a:latin typeface="Lucida Sans Typewriter" pitchFamily="49" charset="0"/>
                <a:cs typeface="Arial" charset="0"/>
              </a:rPr>
              <a:t>terminados</a:t>
            </a: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3657600" y="2711450"/>
            <a:ext cx="2209800" cy="2470150"/>
          </a:xfrm>
          <a:custGeom>
            <a:avLst/>
            <a:gdLst>
              <a:gd name="T0" fmla="*/ 1933575 w 21600"/>
              <a:gd name="T1" fmla="*/ 1235075 h 21600"/>
              <a:gd name="T2" fmla="*/ 1104900 w 21600"/>
              <a:gd name="T3" fmla="*/ 2470150 h 21600"/>
              <a:gd name="T4" fmla="*/ 276225 w 21600"/>
              <a:gd name="T5" fmla="*/ 1235075 h 21600"/>
              <a:gd name="T6" fmla="*/ 11049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solidFill>
                  <a:srgbClr val="002060"/>
                </a:solidFill>
                <a:latin typeface="Lucida Sans Typewriter" pitchFamily="49" charset="0"/>
                <a:cs typeface="Times New Roman" pitchFamily="18" charset="0"/>
              </a:rPr>
              <a:t>Los flujos de trabajo </a:t>
            </a:r>
            <a:endParaRPr lang="es-ES_tradnl" sz="2000">
              <a:solidFill>
                <a:srgbClr val="002060"/>
              </a:solidFill>
              <a:latin typeface="Lucida Sans Typewriter" pitchFamily="49" charset="0"/>
              <a:cs typeface="Times New Roman" pitchFamily="18" charset="0"/>
            </a:endParaRPr>
          </a:p>
          <a:p>
            <a:pPr algn="ctr"/>
            <a:r>
              <a:rPr lang="es-ES_tradnl" sz="2000">
                <a:solidFill>
                  <a:srgbClr val="002060"/>
                </a:solidFill>
                <a:latin typeface="Lucida Sans Typewriter" pitchFamily="49" charset="0"/>
                <a:cs typeface="Times New Roman" pitchFamily="18" charset="0"/>
              </a:rPr>
              <a:t>que</a:t>
            </a:r>
            <a:r>
              <a:rPr lang="es-ES" sz="2000">
                <a:solidFill>
                  <a:srgbClr val="002060"/>
                </a:solidFill>
                <a:latin typeface="Lucida Sans Typewriter" pitchFamily="49" charset="0"/>
                <a:cs typeface="Times New Roman" pitchFamily="18" charset="0"/>
              </a:rPr>
              <a:t> transforman </a:t>
            </a:r>
            <a:endParaRPr lang="es-ES_tradnl" sz="2000">
              <a:solidFill>
                <a:srgbClr val="002060"/>
              </a:solidFill>
              <a:latin typeface="Lucida Sans Typewriter" pitchFamily="49" charset="0"/>
              <a:cs typeface="Times New Roman" pitchFamily="18" charset="0"/>
            </a:endParaRPr>
          </a:p>
          <a:p>
            <a:pPr algn="ctr"/>
            <a:r>
              <a:rPr lang="es-ES" sz="2000">
                <a:solidFill>
                  <a:srgbClr val="002060"/>
                </a:solidFill>
                <a:latin typeface="Lucida Sans Typewriter" pitchFamily="49" charset="0"/>
                <a:cs typeface="Times New Roman" pitchFamily="18" charset="0"/>
              </a:rPr>
              <a:t>los recursos de entrada </a:t>
            </a:r>
            <a:endParaRPr lang="es-ES_tradnl" sz="2000">
              <a:solidFill>
                <a:srgbClr val="002060"/>
              </a:solidFill>
              <a:latin typeface="Lucida Sans Typewriter" pitchFamily="49" charset="0"/>
              <a:cs typeface="Times New Roman" pitchFamily="18" charset="0"/>
            </a:endParaRPr>
          </a:p>
          <a:p>
            <a:pPr algn="ctr"/>
            <a:r>
              <a:rPr lang="es-ES" sz="2000">
                <a:solidFill>
                  <a:srgbClr val="002060"/>
                </a:solidFill>
                <a:latin typeface="Lucida Sans Typewriter" pitchFamily="49" charset="0"/>
                <a:cs typeface="Times New Roman" pitchFamily="18" charset="0"/>
              </a:rPr>
              <a:t>en productos de salida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66700" y="2054225"/>
            <a:ext cx="2819400" cy="461963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dirty="0">
                <a:solidFill>
                  <a:schemeClr val="bg1"/>
                </a:solidFill>
                <a:latin typeface="Times New Roman" pitchFamily="18" charset="0"/>
              </a:rPr>
              <a:t>Entorno proporciona</a:t>
            </a:r>
            <a:endParaRPr lang="es-E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05200" y="1403350"/>
            <a:ext cx="2514600" cy="13239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>
                <a:solidFill>
                  <a:srgbClr val="FF3300"/>
                </a:solidFill>
                <a:latin typeface="Times New Roman" pitchFamily="18" charset="0"/>
              </a:rPr>
              <a:t>Organización</a:t>
            </a:r>
          </a:p>
          <a:p>
            <a:pPr algn="ctr">
              <a:spcBef>
                <a:spcPct val="50000"/>
              </a:spcBef>
            </a:pPr>
            <a:r>
              <a:rPr lang="es-ES_tradnl" sz="3200">
                <a:solidFill>
                  <a:srgbClr val="FF3300"/>
                </a:solidFill>
                <a:latin typeface="Times New Roman" pitchFamily="18" charset="0"/>
              </a:rPr>
              <a:t>transforma</a:t>
            </a:r>
            <a:endParaRPr lang="es-ES" sz="320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300788" y="2084388"/>
            <a:ext cx="2767012" cy="47625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_tradnl" sz="25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Ambiente consume</a:t>
            </a:r>
            <a:endParaRPr lang="es-ES" sz="2500" dirty="0">
              <a:solidFill>
                <a:schemeClr val="bg1">
                  <a:lumMod val="9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 rot="11052072">
            <a:off x="2073275" y="5126038"/>
            <a:ext cx="5368925" cy="906462"/>
          </a:xfrm>
          <a:custGeom>
            <a:avLst/>
            <a:gdLst>
              <a:gd name="G0" fmla="+- 15128 0 0"/>
              <a:gd name="G1" fmla="+- 2910 0 0"/>
              <a:gd name="G2" fmla="+- 12158 0 2910"/>
              <a:gd name="G3" fmla="+- G2 0 2910"/>
              <a:gd name="G4" fmla="*/ G3 32768 32059"/>
              <a:gd name="G5" fmla="*/ G4 1 2"/>
              <a:gd name="G6" fmla="+- 21600 0 15128"/>
              <a:gd name="G7" fmla="*/ G6 2910 6079"/>
              <a:gd name="G8" fmla="+- G7 15128 0"/>
              <a:gd name="T0" fmla="*/ 15128 w 21600"/>
              <a:gd name="T1" fmla="*/ 0 h 21600"/>
              <a:gd name="T2" fmla="*/ 15128 w 21600"/>
              <a:gd name="T3" fmla="*/ 12158 h 21600"/>
              <a:gd name="T4" fmla="*/ 3239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8" y="0"/>
                </a:lnTo>
                <a:lnTo>
                  <a:pt x="15128" y="2910"/>
                </a:lnTo>
                <a:lnTo>
                  <a:pt x="12427" y="2910"/>
                </a:lnTo>
                <a:cubicBezTo>
                  <a:pt x="5564" y="2910"/>
                  <a:pt x="0" y="7050"/>
                  <a:pt x="0" y="12158"/>
                </a:cubicBezTo>
                <a:lnTo>
                  <a:pt x="0" y="21600"/>
                </a:lnTo>
                <a:lnTo>
                  <a:pt x="6478" y="21600"/>
                </a:lnTo>
                <a:lnTo>
                  <a:pt x="6478" y="12158"/>
                </a:lnTo>
                <a:cubicBezTo>
                  <a:pt x="6478" y="10551"/>
                  <a:pt x="9141" y="9248"/>
                  <a:pt x="12427" y="9248"/>
                </a:cubicBezTo>
                <a:lnTo>
                  <a:pt x="15128" y="9248"/>
                </a:lnTo>
                <a:lnTo>
                  <a:pt x="15128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endParaRPr lang="es-ES" sz="1200">
              <a:latin typeface="Times New Roman" pitchFamily="18" charset="0"/>
            </a:endParaRPr>
          </a:p>
          <a:p>
            <a:pPr eaLnBrk="0" hangingPunct="0">
              <a:defRPr/>
            </a:pPr>
            <a:endParaRPr lang="es-ES" sz="1200">
              <a:latin typeface="Times New Roman" pitchFamily="18" charset="0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3200400" y="5468938"/>
            <a:ext cx="3886200" cy="4572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dirty="0">
                <a:solidFill>
                  <a:srgbClr val="FF3300"/>
                </a:solidFill>
                <a:latin typeface="Times New Roman" pitchFamily="18" charset="0"/>
              </a:rPr>
              <a:t>REALIMENTACIÓN</a:t>
            </a:r>
            <a:endParaRPr lang="es-ES" sz="24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661988" y="5951538"/>
            <a:ext cx="8305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dirty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(Le dice a la organización que tan bien satisface   </a:t>
            </a:r>
            <a:r>
              <a:rPr lang="es-ES" sz="2400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          </a:t>
            </a:r>
            <a:r>
              <a:rPr lang="es-ES" sz="2400" dirty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las necesidades de los clientes.)</a:t>
            </a:r>
            <a:r>
              <a:rPr lang="es-ES" sz="32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3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33   </a:t>
            </a:r>
            <a:endParaRPr lang="es-ES" altLang="en-US" dirty="0"/>
          </a:p>
        </p:txBody>
      </p:sp>
      <p:sp>
        <p:nvSpPr>
          <p:cNvPr id="14" name="Rectángulo 13"/>
          <p:cNvSpPr/>
          <p:nvPr/>
        </p:nvSpPr>
        <p:spPr>
          <a:xfrm>
            <a:off x="6649566" y="753093"/>
            <a:ext cx="14360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MX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Robbins</a:t>
            </a:r>
            <a:r>
              <a:rPr lang="es-MX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2010)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77297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8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1036" grpId="0" animBg="1"/>
      <p:bldP spid="1037" grpId="0" animBg="1"/>
      <p:bldP spid="103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Resultado de imagen para definition of management by different auth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84784"/>
            <a:ext cx="5172043" cy="28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34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6087531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5" y="25287"/>
            <a:ext cx="7704667" cy="1313657"/>
          </a:xfrm>
          <a:solidFill>
            <a:srgbClr val="CC3399"/>
          </a:solidFill>
        </p:spPr>
        <p:txBody>
          <a:bodyPr/>
          <a:lstStyle/>
          <a:p>
            <a:r>
              <a:rPr lang="es-MX" dirty="0" err="1" smtClean="0">
                <a:solidFill>
                  <a:schemeClr val="bg1"/>
                </a:solidFill>
              </a:rPr>
              <a:t>The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definition</a:t>
            </a:r>
            <a:r>
              <a:rPr lang="es-MX" dirty="0" smtClean="0">
                <a:solidFill>
                  <a:schemeClr val="bg1"/>
                </a:solidFill>
              </a:rPr>
              <a:t> of </a:t>
            </a:r>
            <a:r>
              <a:rPr lang="es-MX" dirty="0" err="1" smtClean="0">
                <a:solidFill>
                  <a:schemeClr val="bg1"/>
                </a:solidFill>
              </a:rPr>
              <a:t>management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6" y="940471"/>
            <a:ext cx="7704667" cy="3332816"/>
          </a:xfrm>
        </p:spPr>
        <p:txBody>
          <a:bodyPr/>
          <a:lstStyle/>
          <a:p>
            <a:pPr marL="0" indent="0">
              <a:buNone/>
            </a:pPr>
            <a:r>
              <a:rPr lang="es-MX" i="1" dirty="0" smtClean="0"/>
              <a:t>	</a:t>
            </a:r>
            <a:r>
              <a:rPr lang="es-MX" i="1" dirty="0" err="1" smtClean="0"/>
              <a:t>Is</a:t>
            </a:r>
            <a:r>
              <a:rPr lang="es-MX" i="1" dirty="0" smtClean="0"/>
              <a:t> </a:t>
            </a:r>
            <a:r>
              <a:rPr lang="es-MX" i="1" dirty="0" err="1" smtClean="0"/>
              <a:t>the</a:t>
            </a:r>
            <a:r>
              <a:rPr lang="es-MX" i="1" dirty="0" smtClean="0"/>
              <a:t> </a:t>
            </a:r>
            <a:r>
              <a:rPr lang="es-MX" i="1" dirty="0" err="1" smtClean="0"/>
              <a:t>attainment</a:t>
            </a:r>
            <a:r>
              <a:rPr lang="es-MX" i="1" dirty="0" smtClean="0"/>
              <a:t> </a:t>
            </a:r>
            <a:r>
              <a:rPr lang="es-MX" i="1" dirty="0" err="1" smtClean="0"/>
              <a:t>og</a:t>
            </a:r>
            <a:r>
              <a:rPr lang="es-MX" i="1" dirty="0" smtClean="0"/>
              <a:t> </a:t>
            </a:r>
            <a:r>
              <a:rPr lang="es-MX" i="1" dirty="0" err="1" smtClean="0"/>
              <a:t>organizational</a:t>
            </a:r>
            <a:r>
              <a:rPr lang="es-MX" i="1" dirty="0" smtClean="0"/>
              <a:t> </a:t>
            </a:r>
            <a:r>
              <a:rPr lang="es-MX" i="1" dirty="0" err="1" smtClean="0"/>
              <a:t>goals</a:t>
            </a:r>
            <a:r>
              <a:rPr lang="es-MX" i="1" dirty="0" smtClean="0"/>
              <a:t> in </a:t>
            </a:r>
            <a:r>
              <a:rPr lang="es-MX" i="1" dirty="0" err="1" smtClean="0"/>
              <a:t>an</a:t>
            </a:r>
            <a:r>
              <a:rPr lang="es-MX" i="1" dirty="0" smtClean="0"/>
              <a:t> </a:t>
            </a:r>
            <a:r>
              <a:rPr lang="es-MX" i="1" dirty="0" err="1" smtClean="0"/>
              <a:t>effective</a:t>
            </a:r>
            <a:r>
              <a:rPr lang="es-MX" i="1" dirty="0" smtClean="0"/>
              <a:t> and </a:t>
            </a:r>
            <a:r>
              <a:rPr lang="es-MX" i="1" dirty="0" err="1" smtClean="0"/>
              <a:t>efficient</a:t>
            </a:r>
            <a:r>
              <a:rPr lang="es-MX" i="1" dirty="0" smtClean="0"/>
              <a:t> </a:t>
            </a:r>
            <a:r>
              <a:rPr lang="es-MX" i="1" dirty="0" err="1" smtClean="0"/>
              <a:t>manner</a:t>
            </a:r>
            <a:r>
              <a:rPr lang="es-MX" i="1" dirty="0" smtClean="0"/>
              <a:t> </a:t>
            </a:r>
            <a:r>
              <a:rPr lang="es-MX" i="1" dirty="0" err="1" smtClean="0"/>
              <a:t>throgh</a:t>
            </a:r>
            <a:r>
              <a:rPr lang="es-MX" i="1" dirty="0" smtClean="0"/>
              <a:t> </a:t>
            </a:r>
            <a:r>
              <a:rPr lang="es-MX" i="1" dirty="0" err="1" smtClean="0"/>
              <a:t>planning</a:t>
            </a:r>
            <a:r>
              <a:rPr lang="es-MX" i="1" dirty="0" smtClean="0"/>
              <a:t>, </a:t>
            </a:r>
            <a:r>
              <a:rPr lang="es-MX" i="1" dirty="0" err="1" smtClean="0"/>
              <a:t>organizing</a:t>
            </a:r>
            <a:r>
              <a:rPr lang="es-MX" i="1" dirty="0" smtClean="0"/>
              <a:t>, </a:t>
            </a:r>
            <a:r>
              <a:rPr lang="es-MX" i="1" dirty="0" err="1" smtClean="0"/>
              <a:t>leading</a:t>
            </a:r>
            <a:r>
              <a:rPr lang="es-MX" i="1" dirty="0" smtClean="0"/>
              <a:t>, and </a:t>
            </a:r>
            <a:r>
              <a:rPr lang="es-MX" i="1" dirty="0" err="1" smtClean="0"/>
              <a:t>contrlling</a:t>
            </a:r>
            <a:r>
              <a:rPr lang="es-MX" i="1" dirty="0" smtClean="0"/>
              <a:t> </a:t>
            </a:r>
            <a:r>
              <a:rPr lang="es-MX" i="1" dirty="0" err="1" smtClean="0"/>
              <a:t>organizational</a:t>
            </a:r>
            <a:r>
              <a:rPr lang="es-MX" i="1" dirty="0" smtClean="0"/>
              <a:t> </a:t>
            </a:r>
            <a:r>
              <a:rPr lang="es-MX" i="1" dirty="0" err="1" smtClean="0"/>
              <a:t>resources</a:t>
            </a:r>
            <a:r>
              <a:rPr lang="es-MX" i="1" dirty="0" smtClean="0"/>
              <a:t>.</a:t>
            </a:r>
            <a:endParaRPr lang="es-MX" i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590" y="3726917"/>
            <a:ext cx="1458863" cy="109273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427" y="3789040"/>
            <a:ext cx="3403909" cy="254964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590" y="5063863"/>
            <a:ext cx="1762356" cy="1320066"/>
          </a:xfrm>
          <a:prstGeom prst="rect">
            <a:avLst/>
          </a:prstGeom>
        </p:spPr>
      </p:pic>
      <p:sp>
        <p:nvSpPr>
          <p:cNvPr id="10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35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5043670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9333" y="11899"/>
            <a:ext cx="7704667" cy="1030830"/>
          </a:xfrm>
        </p:spPr>
        <p:txBody>
          <a:bodyPr/>
          <a:lstStyle/>
          <a:p>
            <a:r>
              <a:rPr lang="es-MX" dirty="0" smtClean="0"/>
              <a:t>Manager roles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99763">
            <a:off x="3363846" y="1375744"/>
            <a:ext cx="5267576" cy="506209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259632" y="2209306"/>
            <a:ext cx="1951676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Set of </a:t>
            </a:r>
            <a:r>
              <a:rPr lang="es-MX" dirty="0" err="1" smtClean="0"/>
              <a:t>expectations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a </a:t>
            </a:r>
            <a:r>
              <a:rPr lang="es-MX" dirty="0" err="1" smtClean="0"/>
              <a:t>manager´s</a:t>
            </a:r>
            <a:r>
              <a:rPr lang="es-MX" dirty="0" smtClean="0"/>
              <a:t> </a:t>
            </a:r>
            <a:r>
              <a:rPr lang="es-MX" dirty="0" err="1" smtClean="0"/>
              <a:t>behavior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6649566" y="753093"/>
            <a:ext cx="1154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MX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Daft</a:t>
            </a:r>
            <a:r>
              <a:rPr lang="es-MX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2011)</a:t>
            </a:r>
            <a:endParaRPr lang="es-MX" sz="1200" dirty="0"/>
          </a:p>
        </p:txBody>
      </p:sp>
      <p:sp>
        <p:nvSpPr>
          <p:cNvPr id="9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07704" y="6355584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36   </a:t>
            </a:r>
            <a:endParaRPr lang="es-ES" alt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15" y="3998563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846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0106" y="23956"/>
            <a:ext cx="7515991" cy="654968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Management and </a:t>
            </a:r>
            <a:r>
              <a:rPr lang="es-MX" dirty="0" err="1" smtClean="0">
                <a:solidFill>
                  <a:schemeClr val="bg1"/>
                </a:solidFill>
              </a:rPr>
              <a:t>the</a:t>
            </a:r>
            <a:r>
              <a:rPr lang="es-MX" dirty="0" smtClean="0">
                <a:solidFill>
                  <a:schemeClr val="bg1"/>
                </a:solidFill>
              </a:rPr>
              <a:t> new </a:t>
            </a:r>
            <a:r>
              <a:rPr lang="es-MX" dirty="0" err="1" smtClean="0">
                <a:solidFill>
                  <a:schemeClr val="bg1"/>
                </a:solidFill>
              </a:rPr>
              <a:t>workplace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022784" y="-249370"/>
            <a:ext cx="8121216" cy="3394699"/>
          </a:xfrm>
        </p:spPr>
        <p:txBody>
          <a:bodyPr>
            <a:normAutofit/>
          </a:bodyPr>
          <a:lstStyle/>
          <a:p>
            <a:pPr algn="l"/>
            <a:r>
              <a:rPr lang="es-MX" sz="1800" dirty="0" smtClean="0">
                <a:latin typeface="Comic Sans MS" panose="030F0702030302020204" pitchFamily="66" charset="0"/>
              </a:rPr>
              <a:t>Rapid </a:t>
            </a:r>
            <a:r>
              <a:rPr lang="es-MX" sz="1800" dirty="0" err="1" smtClean="0">
                <a:latin typeface="Comic Sans MS" panose="030F0702030302020204" pitchFamily="66" charset="0"/>
              </a:rPr>
              <a:t>environmental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shifts</a:t>
            </a:r>
            <a:r>
              <a:rPr lang="es-MX" sz="1800" dirty="0" smtClean="0">
                <a:latin typeface="Comic Sans MS" panose="030F0702030302020204" pitchFamily="66" charset="0"/>
              </a:rPr>
              <a:t>, </a:t>
            </a:r>
            <a:r>
              <a:rPr lang="es-MX" sz="1800" dirty="0" err="1" smtClean="0">
                <a:latin typeface="Comic Sans MS" panose="030F0702030302020204" pitchFamily="66" charset="0"/>
              </a:rPr>
              <a:t>such</a:t>
            </a:r>
            <a:r>
              <a:rPr lang="es-MX" sz="1800" dirty="0" smtClean="0">
                <a:latin typeface="Comic Sans MS" panose="030F0702030302020204" pitchFamily="66" charset="0"/>
              </a:rPr>
              <a:t> as </a:t>
            </a:r>
            <a:r>
              <a:rPr lang="es-MX" sz="1800" dirty="0" err="1" smtClean="0">
                <a:latin typeface="Comic Sans MS" panose="030F0702030302020204" pitchFamily="66" charset="0"/>
              </a:rPr>
              <a:t>changes</a:t>
            </a:r>
            <a:r>
              <a:rPr lang="es-MX" sz="1800" dirty="0" smtClean="0">
                <a:latin typeface="Comic Sans MS" panose="030F0702030302020204" pitchFamily="66" charset="0"/>
              </a:rPr>
              <a:t> in </a:t>
            </a:r>
            <a:r>
              <a:rPr lang="es-MX" sz="1800" dirty="0" err="1" smtClean="0">
                <a:latin typeface="Comic Sans MS" panose="030F0702030302020204" pitchFamily="66" charset="0"/>
              </a:rPr>
              <a:t>technology</a:t>
            </a:r>
            <a:r>
              <a:rPr lang="es-MX" sz="1800" dirty="0" smtClean="0">
                <a:latin typeface="Comic Sans MS" panose="030F0702030302020204" pitchFamily="66" charset="0"/>
              </a:rPr>
              <a:t>, </a:t>
            </a:r>
            <a:r>
              <a:rPr lang="es-MX" sz="1800" dirty="0" err="1" smtClean="0">
                <a:latin typeface="Comic Sans MS" panose="030F0702030302020204" pitchFamily="66" charset="0"/>
              </a:rPr>
              <a:t>globalization</a:t>
            </a:r>
            <a:r>
              <a:rPr lang="es-MX" sz="1800" dirty="0" smtClean="0">
                <a:latin typeface="Comic Sans MS" panose="030F0702030302020204" pitchFamily="66" charset="0"/>
              </a:rPr>
              <a:t> and </a:t>
            </a:r>
            <a:r>
              <a:rPr lang="es-MX" sz="1800" dirty="0" err="1" smtClean="0">
                <a:latin typeface="Comic Sans MS" panose="030F0702030302020204" pitchFamily="66" charset="0"/>
              </a:rPr>
              <a:t>shifting</a:t>
            </a:r>
            <a:r>
              <a:rPr lang="es-MX" sz="1800" dirty="0" smtClean="0">
                <a:latin typeface="Comic Sans MS" panose="030F0702030302020204" pitchFamily="66" charset="0"/>
              </a:rPr>
              <a:t> social </a:t>
            </a:r>
            <a:r>
              <a:rPr lang="es-MX" sz="1800" dirty="0" err="1" smtClean="0">
                <a:latin typeface="Comic Sans MS" panose="030F0702030302020204" pitchFamily="66" charset="0"/>
              </a:rPr>
              <a:t>values</a:t>
            </a:r>
            <a:r>
              <a:rPr lang="es-MX" sz="1800" dirty="0" smtClean="0">
                <a:latin typeface="Comic Sans MS" panose="030F0702030302020204" pitchFamily="66" charset="0"/>
              </a:rPr>
              <a:t>, are </a:t>
            </a:r>
            <a:r>
              <a:rPr lang="es-MX" sz="1800" dirty="0" err="1" smtClean="0">
                <a:latin typeface="Comic Sans MS" panose="030F0702030302020204" pitchFamily="66" charset="0"/>
              </a:rPr>
              <a:t>causing</a:t>
            </a:r>
            <a:r>
              <a:rPr lang="es-MX" sz="1800" dirty="0" smtClean="0">
                <a:latin typeface="Comic Sans MS" panose="030F0702030302020204" pitchFamily="66" charset="0"/>
              </a:rPr>
              <a:t> fundamental </a:t>
            </a:r>
            <a:r>
              <a:rPr lang="es-MX" sz="1800" dirty="0" err="1" smtClean="0">
                <a:latin typeface="Comic Sans MS" panose="030F0702030302020204" pitchFamily="66" charset="0"/>
              </a:rPr>
              <a:t>transformations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that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have</a:t>
            </a:r>
            <a:r>
              <a:rPr lang="es-MX" sz="1800" dirty="0" smtClean="0">
                <a:latin typeface="Comic Sans MS" panose="030F0702030302020204" pitchFamily="66" charset="0"/>
              </a:rPr>
              <a:t> a </a:t>
            </a:r>
            <a:r>
              <a:rPr lang="es-MX" sz="1800" dirty="0" err="1" smtClean="0">
                <a:latin typeface="Comic Sans MS" panose="030F0702030302020204" pitchFamily="66" charset="0"/>
              </a:rPr>
              <a:t>dramatic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impact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on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the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manager´s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job</a:t>
            </a:r>
            <a:r>
              <a:rPr lang="es-MX" sz="1800" dirty="0" smtClean="0">
                <a:latin typeface="Comic Sans MS" panose="030F0702030302020204" pitchFamily="66" charset="0"/>
              </a:rPr>
              <a:t>. </a:t>
            </a:r>
            <a:r>
              <a:rPr lang="es-MX" sz="1800" dirty="0" err="1" smtClean="0">
                <a:latin typeface="Comic Sans MS" panose="030F0702030302020204" pitchFamily="66" charset="0"/>
              </a:rPr>
              <a:t>These</a:t>
            </a:r>
            <a:r>
              <a:rPr lang="es-MX" sz="1800" dirty="0" smtClean="0">
                <a:latin typeface="Comic Sans MS" panose="030F0702030302020204" pitchFamily="66" charset="0"/>
              </a:rPr>
              <a:t> are </a:t>
            </a:r>
            <a:r>
              <a:rPr lang="es-MX" sz="1800" dirty="0" err="1" smtClean="0">
                <a:latin typeface="Comic Sans MS" panose="030F0702030302020204" pitchFamily="66" charset="0"/>
              </a:rPr>
              <a:t>reflected</a:t>
            </a:r>
            <a:r>
              <a:rPr lang="es-MX" sz="1800" dirty="0" smtClean="0">
                <a:latin typeface="Comic Sans MS" panose="030F0702030302020204" pitchFamily="66" charset="0"/>
              </a:rPr>
              <a:t> in </a:t>
            </a:r>
            <a:r>
              <a:rPr lang="es-MX" sz="1800" dirty="0" err="1" smtClean="0">
                <a:latin typeface="Comic Sans MS" panose="030F0702030302020204" pitchFamily="66" charset="0"/>
              </a:rPr>
              <a:t>the</a:t>
            </a:r>
            <a:r>
              <a:rPr lang="es-MX" sz="1800" dirty="0" smtClean="0">
                <a:latin typeface="Comic Sans MS" panose="030F0702030302020204" pitchFamily="66" charset="0"/>
              </a:rPr>
              <a:t> </a:t>
            </a:r>
            <a:r>
              <a:rPr lang="es-MX" sz="1800" dirty="0" err="1" smtClean="0">
                <a:latin typeface="Comic Sans MS" panose="030F0702030302020204" pitchFamily="66" charset="0"/>
              </a:rPr>
              <a:t>transition</a:t>
            </a:r>
            <a:r>
              <a:rPr lang="es-MX" sz="1800" dirty="0" smtClean="0">
                <a:latin typeface="Comic Sans MS" panose="030F0702030302020204" pitchFamily="66" charset="0"/>
              </a:rPr>
              <a:t> to a new </a:t>
            </a:r>
            <a:r>
              <a:rPr lang="es-MX" sz="1800" dirty="0" err="1" smtClean="0">
                <a:latin typeface="Comic Sans MS" panose="030F0702030302020204" pitchFamily="66" charset="0"/>
              </a:rPr>
              <a:t>worksplace</a:t>
            </a:r>
            <a:r>
              <a:rPr lang="es-MX" sz="1800" dirty="0" smtClean="0">
                <a:latin typeface="Comic Sans MS" panose="030F0702030302020204" pitchFamily="66" charset="0"/>
              </a:rPr>
              <a:t>.</a:t>
            </a:r>
            <a:endParaRPr lang="es-MX" sz="1800" dirty="0">
              <a:latin typeface="Comic Sans MS" panose="030F0702030302020204" pitchFamily="66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ABC00-C04A-4C72-A3EF-83261F73FA5D}" type="slidenum">
              <a:rPr lang="es-ES" altLang="en-US" smtClean="0"/>
              <a:pPr/>
              <a:t>39</a:t>
            </a:fld>
            <a:endParaRPr lang="es-ES" altLang="en-US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415360"/>
              </p:ext>
            </p:extLst>
          </p:nvPr>
        </p:nvGraphicFramePr>
        <p:xfrm>
          <a:off x="1029191" y="2244258"/>
          <a:ext cx="8136906" cy="45205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2302"/>
                <a:gridCol w="2712302"/>
                <a:gridCol w="2712302"/>
              </a:tblGrid>
              <a:tr h="360040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WORKPLACE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THE</a:t>
                      </a:r>
                      <a:r>
                        <a:rPr lang="es-MX" sz="1600" baseline="0" dirty="0" smtClean="0"/>
                        <a:t> NEW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THE</a:t>
                      </a:r>
                      <a:r>
                        <a:rPr lang="es-MX" sz="1600" baseline="0" dirty="0" smtClean="0"/>
                        <a:t> OLD </a:t>
                      </a:r>
                      <a:endParaRPr lang="es-MX" sz="1600" dirty="0"/>
                    </a:p>
                  </a:txBody>
                  <a:tcPr/>
                </a:tc>
              </a:tr>
              <a:tr h="332670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 smtClean="0"/>
                        <a:t>Characteristics</a:t>
                      </a:r>
                      <a:endParaRPr lang="es-MX" sz="16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i="1" dirty="0" err="1" smtClean="0"/>
                        <a:t>tecnology</a:t>
                      </a:r>
                      <a:endParaRPr lang="es-MX" sz="1600" i="1" dirty="0" smtClean="0"/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digital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mechanical</a:t>
                      </a:r>
                      <a:endParaRPr lang="es-MX" sz="1600" dirty="0"/>
                    </a:p>
                  </a:txBody>
                  <a:tcPr/>
                </a:tc>
              </a:tr>
              <a:tr h="5798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i="1" dirty="0" err="1" smtClean="0"/>
                        <a:t>work</a:t>
                      </a:r>
                      <a:endParaRPr lang="es-MX" sz="1600" i="1" dirty="0" smtClean="0"/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flexible</a:t>
                      </a:r>
                      <a:r>
                        <a:rPr lang="es-MX" sz="1600" baseline="0" dirty="0" smtClean="0"/>
                        <a:t> &amp;</a:t>
                      </a:r>
                      <a:r>
                        <a:rPr lang="es-MX" sz="1600" dirty="0" smtClean="0"/>
                        <a:t> virtual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structured</a:t>
                      </a:r>
                      <a:r>
                        <a:rPr lang="es-MX" sz="1600" dirty="0" smtClean="0"/>
                        <a:t> &amp; </a:t>
                      </a:r>
                      <a:r>
                        <a:rPr lang="es-MX" sz="1600" dirty="0" err="1" smtClean="0"/>
                        <a:t>localized</a:t>
                      </a:r>
                      <a:endParaRPr lang="es-MX" sz="1600" dirty="0"/>
                    </a:p>
                  </a:txBody>
                  <a:tcPr/>
                </a:tc>
              </a:tr>
              <a:tr h="579860">
                <a:tc>
                  <a:txBody>
                    <a:bodyPr/>
                    <a:lstStyle/>
                    <a:p>
                      <a:r>
                        <a:rPr lang="es-MX" sz="1600" i="1" dirty="0" err="1" smtClean="0"/>
                        <a:t>workforce</a:t>
                      </a:r>
                      <a:endParaRPr lang="es-MX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empowered</a:t>
                      </a:r>
                      <a:r>
                        <a:rPr lang="es-MX" sz="1600" baseline="0" dirty="0" smtClean="0"/>
                        <a:t> &amp; </a:t>
                      </a:r>
                      <a:r>
                        <a:rPr lang="es-MX" sz="1600" baseline="0" dirty="0" err="1" smtClean="0"/>
                        <a:t>diverse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loyal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employees</a:t>
                      </a:r>
                      <a:r>
                        <a:rPr lang="es-MX" sz="1600" dirty="0" smtClean="0"/>
                        <a:t> &amp; </a:t>
                      </a:r>
                      <a:r>
                        <a:rPr lang="es-MX" sz="1600" dirty="0" err="1" smtClean="0"/>
                        <a:t>homogeneus</a:t>
                      </a:r>
                      <a:endParaRPr lang="es-MX" sz="1600" dirty="0"/>
                    </a:p>
                  </a:txBody>
                  <a:tcPr/>
                </a:tc>
              </a:tr>
              <a:tr h="346782">
                <a:tc gridSpan="3"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Management </a:t>
                      </a:r>
                      <a:r>
                        <a:rPr lang="es-MX" sz="1600" b="1" dirty="0" err="1" smtClean="0"/>
                        <a:t>competencies</a:t>
                      </a:r>
                      <a:r>
                        <a:rPr lang="es-MX" sz="1600" b="1" dirty="0" smtClean="0"/>
                        <a:t> </a:t>
                      </a:r>
                      <a:endParaRPr lang="es-MX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</a:tr>
              <a:tr h="579860">
                <a:tc>
                  <a:txBody>
                    <a:bodyPr/>
                    <a:lstStyle/>
                    <a:p>
                      <a:r>
                        <a:rPr lang="es-MX" sz="1600" i="1" dirty="0" err="1" smtClean="0"/>
                        <a:t>leadership</a:t>
                      </a:r>
                      <a:endParaRPr lang="es-MX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empowering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autocratic</a:t>
                      </a:r>
                      <a:endParaRPr lang="es-MX" sz="1600" dirty="0"/>
                    </a:p>
                  </a:txBody>
                  <a:tcPr/>
                </a:tc>
              </a:tr>
              <a:tr h="579860">
                <a:tc>
                  <a:txBody>
                    <a:bodyPr/>
                    <a:lstStyle/>
                    <a:p>
                      <a:r>
                        <a:rPr lang="es-MX" sz="1600" i="1" dirty="0" err="1" smtClean="0"/>
                        <a:t>doing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i="1" dirty="0" err="1" smtClean="0"/>
                        <a:t>work</a:t>
                      </a:r>
                      <a:endParaRPr lang="es-MX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by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teams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by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individuals</a:t>
                      </a:r>
                      <a:endParaRPr lang="es-MX" sz="1600" dirty="0"/>
                    </a:p>
                  </a:txBody>
                  <a:tcPr/>
                </a:tc>
              </a:tr>
              <a:tr h="579860">
                <a:tc>
                  <a:txBody>
                    <a:bodyPr/>
                    <a:lstStyle/>
                    <a:p>
                      <a:r>
                        <a:rPr lang="es-MX" sz="1600" i="1" dirty="0" err="1" smtClean="0"/>
                        <a:t>relationships</a:t>
                      </a:r>
                      <a:endParaRPr lang="es-MX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collaboratio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competition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37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90757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6703"/>
            <a:ext cx="5256584" cy="6443172"/>
          </a:xfrm>
          <a:prstGeom prst="rect">
            <a:avLst/>
          </a:prstGeom>
        </p:spPr>
      </p:pic>
      <p:sp>
        <p:nvSpPr>
          <p:cNvPr id="8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2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180329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259632" y="0"/>
            <a:ext cx="7704667" cy="1091952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New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management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competencies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259630" y="2492896"/>
            <a:ext cx="7704667" cy="3332816"/>
          </a:xfrm>
        </p:spPr>
        <p:txBody>
          <a:bodyPr/>
          <a:lstStyle/>
          <a:p>
            <a:r>
              <a:rPr lang="es-MX" dirty="0" err="1" smtClean="0"/>
              <a:t>If</a:t>
            </a:r>
            <a:r>
              <a:rPr lang="es-MX" dirty="0" smtClean="0"/>
              <a:t> I </a:t>
            </a:r>
            <a:r>
              <a:rPr lang="es-MX" dirty="0" err="1" smtClean="0"/>
              <a:t>were</a:t>
            </a:r>
            <a:r>
              <a:rPr lang="es-MX" dirty="0" smtClean="0"/>
              <a:t> a manager,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most</a:t>
            </a:r>
            <a:r>
              <a:rPr lang="es-MX" dirty="0" smtClean="0"/>
              <a:t> </a:t>
            </a:r>
            <a:r>
              <a:rPr lang="es-MX" dirty="0" err="1" smtClean="0"/>
              <a:t>important</a:t>
            </a:r>
            <a:r>
              <a:rPr lang="es-MX" dirty="0" smtClean="0"/>
              <a:t> </a:t>
            </a:r>
            <a:r>
              <a:rPr lang="es-MX" dirty="0" err="1" smtClean="0"/>
              <a:t>part</a:t>
            </a:r>
            <a:r>
              <a:rPr lang="es-MX" dirty="0" smtClean="0"/>
              <a:t> of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job</a:t>
            </a:r>
            <a:r>
              <a:rPr lang="es-MX" dirty="0" smtClean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be to </a:t>
            </a:r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sure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Company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profitable</a:t>
            </a:r>
            <a:r>
              <a:rPr lang="es-MX" dirty="0" smtClean="0"/>
              <a:t>. </a:t>
            </a:r>
          </a:p>
          <a:p>
            <a:endParaRPr lang="es-MX" dirty="0" smtClean="0"/>
          </a:p>
          <a:p>
            <a:r>
              <a:rPr lang="es-MX" dirty="0" err="1" smtClean="0"/>
              <a:t>Today´s</a:t>
            </a:r>
            <a:r>
              <a:rPr lang="es-MX" dirty="0" smtClean="0"/>
              <a:t> </a:t>
            </a:r>
            <a:r>
              <a:rPr lang="es-MX" dirty="0" err="1" smtClean="0"/>
              <a:t>manager´s</a:t>
            </a:r>
            <a:r>
              <a:rPr lang="es-MX" dirty="0" smtClean="0"/>
              <a:t> </a:t>
            </a:r>
            <a:r>
              <a:rPr lang="es-MX" dirty="0" err="1" smtClean="0"/>
              <a:t>need</a:t>
            </a:r>
            <a:r>
              <a:rPr lang="es-MX" dirty="0" smtClean="0"/>
              <a:t> to </a:t>
            </a:r>
            <a:r>
              <a:rPr lang="es-MX" dirty="0" err="1"/>
              <a:t>p</a:t>
            </a:r>
            <a:r>
              <a:rPr lang="es-MX" dirty="0" err="1" smtClean="0"/>
              <a:t>ay</a:t>
            </a:r>
            <a:r>
              <a:rPr lang="es-MX" dirty="0" smtClean="0"/>
              <a:t> </a:t>
            </a:r>
            <a:r>
              <a:rPr lang="es-MX" dirty="0" err="1" smtClean="0"/>
              <a:t>attention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only</a:t>
            </a:r>
            <a:r>
              <a:rPr lang="es-MX" dirty="0" smtClean="0"/>
              <a:t> to </a:t>
            </a:r>
            <a:r>
              <a:rPr lang="es-MX" dirty="0" err="1" smtClean="0"/>
              <a:t>profit</a:t>
            </a:r>
            <a:r>
              <a:rPr lang="es-MX" dirty="0" smtClean="0"/>
              <a:t> </a:t>
            </a:r>
            <a:r>
              <a:rPr lang="es-MX" dirty="0" err="1" smtClean="0"/>
              <a:t>but</a:t>
            </a:r>
            <a:r>
              <a:rPr lang="es-MX" dirty="0" smtClean="0"/>
              <a:t> </a:t>
            </a:r>
            <a:r>
              <a:rPr lang="es-MX" dirty="0" err="1" smtClean="0"/>
              <a:t>also</a:t>
            </a:r>
            <a:r>
              <a:rPr lang="es-MX" dirty="0" smtClean="0"/>
              <a:t> to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needs</a:t>
            </a:r>
            <a:r>
              <a:rPr lang="es-MX" dirty="0" smtClean="0"/>
              <a:t> of </a:t>
            </a:r>
            <a:r>
              <a:rPr lang="es-MX" dirty="0" err="1" smtClean="0"/>
              <a:t>customers</a:t>
            </a:r>
            <a:r>
              <a:rPr lang="es-MX" dirty="0" smtClean="0"/>
              <a:t> and </a:t>
            </a:r>
            <a:r>
              <a:rPr lang="es-MX" dirty="0" err="1" smtClean="0"/>
              <a:t>employees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577" y="908720"/>
            <a:ext cx="3152775" cy="1447800"/>
          </a:xfrm>
          <a:prstGeom prst="rect">
            <a:avLst/>
          </a:prstGeom>
        </p:spPr>
      </p:pic>
      <p:sp>
        <p:nvSpPr>
          <p:cNvPr id="8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38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7514789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1142984"/>
            <a:ext cx="8183880" cy="504178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dirty="0" smtClean="0"/>
              <a:t>	</a:t>
            </a: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</a:rPr>
              <a:t>Los nuevos administradores del siglo XXI, deben hacer los cosas “correctas”, las que realmente cuentan, que agregan valor, que logran una diferencia real en términos de desempeño y ventaja competitiva, y que tomen en cuenta la ética.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3568" y="40466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REFLEXIÓN FINAL </a:t>
            </a:r>
            <a:endParaRPr lang="es-MX" sz="3200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39   </a:t>
            </a:r>
            <a:endParaRPr lang="es-E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755650" y="1125538"/>
            <a:ext cx="76327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39486" y="260648"/>
            <a:ext cx="5111750" cy="584775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3200" b="1" i="1" dirty="0" smtClean="0"/>
              <a:t>Fuentes de consulta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907704" y="1125538"/>
            <a:ext cx="698477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/>
              <a:t>Daft, R. (2011). </a:t>
            </a:r>
            <a:r>
              <a:rPr lang="en-US" sz="1600" i="1" dirty="0"/>
              <a:t>Management The new workplace</a:t>
            </a:r>
            <a:r>
              <a:rPr lang="en-US" sz="1600" dirty="0"/>
              <a:t>. </a:t>
            </a:r>
            <a:r>
              <a:rPr lang="en-US" sz="1600" dirty="0" err="1"/>
              <a:t>7a</a:t>
            </a:r>
            <a:r>
              <a:rPr lang="en-US" sz="1600" dirty="0"/>
              <a:t> ed.  U.S.: Cengage learning </a:t>
            </a:r>
            <a:r>
              <a:rPr lang="es-ES" sz="1600" dirty="0"/>
              <a:t>David, F. (2008). Conceptos de Administración Estratégica. 11ª ed. México Ed. </a:t>
            </a:r>
            <a:r>
              <a:rPr lang="en-US" sz="1600" dirty="0"/>
              <a:t>Pearson Prentice Hall.</a:t>
            </a:r>
            <a:endParaRPr lang="es-MX" sz="1600" dirty="0"/>
          </a:p>
          <a:p>
            <a:endParaRPr lang="es-MX" sz="1600" dirty="0" smtClean="0"/>
          </a:p>
          <a:p>
            <a:r>
              <a:rPr lang="es-ES" sz="1600" dirty="0" err="1"/>
              <a:t>Munch</a:t>
            </a:r>
            <a:r>
              <a:rPr lang="es-ES" sz="1600" dirty="0"/>
              <a:t>, L. (2010). </a:t>
            </a:r>
            <a:r>
              <a:rPr lang="es-ES" sz="1600" i="1" dirty="0"/>
              <a:t>Administración. Gestión organizacional, enfoques y proceso administrativo</a:t>
            </a:r>
            <a:r>
              <a:rPr lang="es-ES" sz="1600" dirty="0"/>
              <a:t>. México- Ed. Pearson</a:t>
            </a:r>
          </a:p>
          <a:p>
            <a:endParaRPr lang="es-MX" sz="1600" dirty="0" smtClean="0"/>
          </a:p>
          <a:p>
            <a:r>
              <a:rPr lang="es-MX" sz="1600" dirty="0" smtClean="0"/>
              <a:t>Reyes Ponce, </a:t>
            </a:r>
            <a:r>
              <a:rPr lang="es-MX" sz="1600" dirty="0"/>
              <a:t>A.(2005) Administración Moderna. México. Ed. </a:t>
            </a:r>
            <a:r>
              <a:rPr lang="es-MX" sz="1600" dirty="0" err="1"/>
              <a:t>Limusa</a:t>
            </a:r>
            <a:r>
              <a:rPr lang="es-MX" sz="1600" dirty="0"/>
              <a:t>. </a:t>
            </a:r>
            <a:endParaRPr lang="es-MX" sz="1600" dirty="0" smtClean="0"/>
          </a:p>
          <a:p>
            <a:endParaRPr lang="es-MX" sz="1600" dirty="0">
              <a:solidFill>
                <a:srgbClr val="FF0000"/>
              </a:solidFill>
            </a:endParaRPr>
          </a:p>
          <a:p>
            <a:r>
              <a:rPr lang="es-ES" sz="1600" dirty="0" smtClean="0"/>
              <a:t>Garza, J.G. (2005). </a:t>
            </a:r>
            <a:r>
              <a:rPr lang="es-ES" sz="1600" i="1" dirty="0" smtClean="0"/>
              <a:t>Administración contemporánea</a:t>
            </a:r>
            <a:r>
              <a:rPr lang="es-ES" sz="1600" dirty="0" smtClean="0"/>
              <a:t>. 2ª </a:t>
            </a:r>
            <a:r>
              <a:rPr lang="es-ES" sz="1600" dirty="0" err="1" smtClean="0"/>
              <a:t>ed</a:t>
            </a:r>
            <a:r>
              <a:rPr lang="es-ES" sz="1600" dirty="0" smtClean="0"/>
              <a:t> México: McGraw Hill.</a:t>
            </a:r>
          </a:p>
          <a:p>
            <a:r>
              <a:rPr lang="es-ES" sz="1600" dirty="0" err="1"/>
              <a:t>G</a:t>
            </a:r>
            <a:r>
              <a:rPr lang="es-ES" sz="1600" dirty="0" err="1" smtClean="0"/>
              <a:t>orbanev</a:t>
            </a:r>
            <a:r>
              <a:rPr lang="es-ES" sz="1600" dirty="0" smtClean="0"/>
              <a:t>, I. (2016). </a:t>
            </a:r>
            <a:r>
              <a:rPr lang="es-ES" sz="1600" i="1" dirty="0" smtClean="0"/>
              <a:t>Administración </a:t>
            </a:r>
            <a:r>
              <a:rPr lang="es-ES" sz="1600" i="1" dirty="0"/>
              <a:t>G</a:t>
            </a:r>
            <a:r>
              <a:rPr lang="es-ES" sz="1600" i="1" dirty="0" smtClean="0"/>
              <a:t>eneral ejercicios</a:t>
            </a:r>
            <a:r>
              <a:rPr lang="es-ES" sz="1600" dirty="0" smtClean="0"/>
              <a:t>. </a:t>
            </a:r>
            <a:r>
              <a:rPr lang="es-ES" sz="1600" dirty="0" err="1" smtClean="0"/>
              <a:t>México:Cengage</a:t>
            </a:r>
            <a:r>
              <a:rPr lang="es-ES" sz="1600" dirty="0" smtClean="0"/>
              <a:t> </a:t>
            </a:r>
            <a:r>
              <a:rPr lang="es-ES" sz="1600" dirty="0" err="1"/>
              <a:t>L</a:t>
            </a:r>
            <a:r>
              <a:rPr lang="es-ES" sz="1600" dirty="0" err="1" smtClean="0"/>
              <a:t>earning</a:t>
            </a:r>
            <a:endParaRPr lang="es-ES" sz="1600" dirty="0" smtClean="0"/>
          </a:p>
          <a:p>
            <a:endParaRPr lang="es-E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Koontz</a:t>
            </a:r>
            <a:r>
              <a:rPr lang="en-US" sz="1600" dirty="0"/>
              <a:t>, H et al. (</a:t>
            </a:r>
            <a:r>
              <a:rPr lang="en-US" sz="1600" dirty="0" smtClean="0"/>
              <a:t>2012). </a:t>
            </a:r>
            <a:r>
              <a:rPr lang="es-MX" sz="1600" i="1" dirty="0"/>
              <a:t>Administración </a:t>
            </a:r>
            <a:r>
              <a:rPr lang="es-MX" sz="1600" i="1" dirty="0" smtClean="0"/>
              <a:t>una </a:t>
            </a:r>
            <a:r>
              <a:rPr lang="es-MX" sz="1600" i="1" dirty="0"/>
              <a:t>perspectiva </a:t>
            </a:r>
            <a:r>
              <a:rPr lang="es-MX" sz="1600" i="1" dirty="0" smtClean="0"/>
              <a:t>global y empresarial</a:t>
            </a:r>
            <a:r>
              <a:rPr lang="en-US" sz="1600" dirty="0" smtClean="0"/>
              <a:t>. </a:t>
            </a:r>
            <a:r>
              <a:rPr lang="en-US" sz="1600" dirty="0" err="1" smtClean="0"/>
              <a:t>14a</a:t>
            </a:r>
            <a:r>
              <a:rPr lang="en-US" sz="1600" dirty="0" smtClean="0"/>
              <a:t> ed. </a:t>
            </a:r>
            <a:r>
              <a:rPr lang="en-US" sz="1600" dirty="0" err="1" smtClean="0"/>
              <a:t>México:Mc</a:t>
            </a:r>
            <a:r>
              <a:rPr lang="en-US" sz="1600" dirty="0" smtClean="0"/>
              <a:t> </a:t>
            </a:r>
            <a:r>
              <a:rPr lang="en-US" sz="1600" dirty="0" err="1"/>
              <a:t>Graw</a:t>
            </a:r>
            <a:r>
              <a:rPr lang="en-US" sz="1600" dirty="0"/>
              <a:t> Hill</a:t>
            </a:r>
            <a:r>
              <a:rPr lang="en-US" sz="1600" dirty="0" smtClean="0"/>
              <a:t>.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s-ES" sz="1600" dirty="0" err="1" smtClean="0"/>
              <a:t>Robbins</a:t>
            </a:r>
            <a:r>
              <a:rPr lang="es-ES" sz="1600" dirty="0" smtClean="0"/>
              <a:t>, S. et al (2010). </a:t>
            </a:r>
            <a:r>
              <a:rPr lang="es-ES" sz="1600" i="1" dirty="0" smtClean="0"/>
              <a:t>Administración</a:t>
            </a:r>
            <a:r>
              <a:rPr lang="es-ES" sz="1600" dirty="0" smtClean="0"/>
              <a:t>. 10ª ed. Ed. Pearson</a:t>
            </a:r>
          </a:p>
          <a:p>
            <a:endParaRPr lang="es-ES" sz="1600" dirty="0" smtClean="0">
              <a:solidFill>
                <a:srgbClr val="FF0000"/>
              </a:solidFill>
            </a:endParaRPr>
          </a:p>
          <a:p>
            <a:r>
              <a:rPr lang="es-ES" sz="1600" dirty="0" err="1" smtClean="0"/>
              <a:t>Schermerhorn</a:t>
            </a:r>
            <a:r>
              <a:rPr lang="es-ES" sz="1600" dirty="0" smtClean="0"/>
              <a:t>, J. (2012) </a:t>
            </a:r>
            <a:r>
              <a:rPr lang="es-ES" sz="1600" i="1" dirty="0" smtClean="0"/>
              <a:t>Administración.</a:t>
            </a:r>
            <a:r>
              <a:rPr lang="es-ES" sz="1600" dirty="0" smtClean="0"/>
              <a:t> 12ª </a:t>
            </a:r>
            <a:r>
              <a:rPr lang="es-ES" sz="1600" dirty="0" err="1" smtClean="0"/>
              <a:t>ed.México</a:t>
            </a:r>
            <a:r>
              <a:rPr lang="es-ES" sz="1600" dirty="0" smtClean="0"/>
              <a:t>: </a:t>
            </a:r>
            <a:r>
              <a:rPr lang="es-ES" sz="1600" dirty="0" err="1" smtClean="0"/>
              <a:t>Limusa</a:t>
            </a:r>
            <a:r>
              <a:rPr lang="es-ES" sz="1600" dirty="0" smtClean="0"/>
              <a:t> </a:t>
            </a:r>
            <a:r>
              <a:rPr lang="es-ES" sz="1600" dirty="0" err="1" smtClean="0"/>
              <a:t>Willey</a:t>
            </a:r>
            <a:endParaRPr lang="es-ES" sz="1600" dirty="0" smtClean="0"/>
          </a:p>
          <a:p>
            <a:endParaRPr lang="es-ES" sz="1600" dirty="0" smtClean="0">
              <a:solidFill>
                <a:srgbClr val="FF0000"/>
              </a:solidFill>
            </a:endParaRPr>
          </a:p>
          <a:p>
            <a:endParaRPr lang="es-ES" sz="1600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40   </a:t>
            </a:r>
            <a:endParaRPr lang="es-E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899592" y="1673672"/>
            <a:ext cx="8064896" cy="11072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6552728" cy="684113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ESTRUCTURA CAPITULAR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700808"/>
            <a:ext cx="8064896" cy="468094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Unidad 1. </a:t>
            </a:r>
            <a:r>
              <a:rPr lang="es-ES" sz="2800" dirty="0" smtClean="0"/>
              <a:t>Introducción al estudio de la Administración y el Proceso Administrativo.</a:t>
            </a:r>
            <a:endParaRPr lang="es-MX" sz="2800" dirty="0" smtClean="0"/>
          </a:p>
          <a:p>
            <a:pPr marL="0" indent="0">
              <a:buNone/>
            </a:pPr>
            <a:r>
              <a:rPr lang="es-ES" sz="2800" dirty="0">
                <a:solidFill>
                  <a:schemeClr val="accent5">
                    <a:lumMod val="10000"/>
                  </a:schemeClr>
                </a:solidFill>
              </a:rPr>
              <a:t>Unidad </a:t>
            </a: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2. </a:t>
            </a:r>
            <a:r>
              <a:rPr lang="es-ES" sz="2800" dirty="0" smtClean="0"/>
              <a:t>Planeación </a:t>
            </a:r>
          </a:p>
          <a:p>
            <a:pPr marL="0" indent="0">
              <a:buNone/>
            </a:pPr>
            <a:r>
              <a:rPr lang="es-ES" sz="2800" dirty="0">
                <a:solidFill>
                  <a:schemeClr val="accent5">
                    <a:lumMod val="10000"/>
                  </a:schemeClr>
                </a:solidFill>
              </a:rPr>
              <a:t>Unidad </a:t>
            </a: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3. </a:t>
            </a:r>
            <a:r>
              <a:rPr lang="es-ES" sz="2800" dirty="0" smtClean="0"/>
              <a:t>Organización e Integración de Recursos</a:t>
            </a:r>
            <a:endParaRPr lang="es-ES" sz="2800" dirty="0"/>
          </a:p>
          <a:p>
            <a:pPr marL="0" indent="0">
              <a:buNone/>
            </a:pPr>
            <a:r>
              <a:rPr lang="es-ES" sz="2800" dirty="0">
                <a:solidFill>
                  <a:schemeClr val="accent5">
                    <a:lumMod val="10000"/>
                  </a:schemeClr>
                </a:solidFill>
              </a:rPr>
              <a:t>Unidad 4</a:t>
            </a: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. Dirección  </a:t>
            </a:r>
            <a:r>
              <a:rPr lang="es-ES" sz="2800" dirty="0" smtClean="0"/>
              <a:t>	</a:t>
            </a:r>
          </a:p>
          <a:p>
            <a:pPr marL="0" indent="0">
              <a:buNone/>
            </a:pPr>
            <a:r>
              <a:rPr lang="es-ES" sz="2800" dirty="0">
                <a:solidFill>
                  <a:schemeClr val="accent5">
                    <a:lumMod val="10000"/>
                  </a:schemeClr>
                </a:solidFill>
              </a:rPr>
              <a:t>Unidad </a:t>
            </a: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5. Control </a:t>
            </a:r>
          </a:p>
          <a:p>
            <a:pPr marL="0" indent="0">
              <a:buNone/>
            </a:pPr>
            <a:r>
              <a:rPr lang="es-ES" sz="2800" dirty="0" smtClean="0">
                <a:solidFill>
                  <a:schemeClr val="accent5">
                    <a:lumMod val="10000"/>
                  </a:schemeClr>
                </a:solidFill>
              </a:rPr>
              <a:t> Unidad 6. Áreas funcionales en organizaciones y empresas</a:t>
            </a:r>
            <a:endParaRPr lang="es-MX" sz="28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3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743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012" y="0"/>
            <a:ext cx="8001000" cy="783977"/>
          </a:xfrm>
          <a:ln>
            <a:solidFill>
              <a:srgbClr val="00B0F0"/>
            </a:solidFill>
          </a:ln>
        </p:spPr>
        <p:txBody>
          <a:bodyPr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PROPÓSITO GENERAL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200" dirty="0" smtClean="0"/>
              <a:t>El alumno será capaz de comprender a la Administración como un proceso de coordinación de recursos, así como los conceptos, principios y técnicas utilizadas en cada etapa. Podrá entender el funcionamiento y la aplicación de los principios, técnica y herramientas en cada una de las funciones administrativas</a:t>
            </a:r>
            <a:endParaRPr lang="es-MX" sz="32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s-MX" sz="1800" dirty="0" smtClean="0"/>
              <a:t>                                      </a:t>
            </a:r>
          </a:p>
          <a:p>
            <a:pPr marL="0" indent="0" algn="r">
              <a:buNone/>
            </a:pPr>
            <a:r>
              <a:rPr lang="es-MX" sz="1400" dirty="0" smtClean="0"/>
              <a:t>(programa de estudios por competencia, actualización 2015)</a:t>
            </a:r>
            <a:endParaRPr lang="es-MX" sz="1400" dirty="0"/>
          </a:p>
          <a:p>
            <a:pPr marL="0" indent="0">
              <a:buNone/>
            </a:pPr>
            <a:endParaRPr lang="es-MX" sz="3200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4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9963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3838" y="1799995"/>
            <a:ext cx="7704667" cy="3332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dirty="0" smtClean="0"/>
              <a:t>Analizar </a:t>
            </a:r>
            <a:r>
              <a:rPr lang="es-ES_tradnl" sz="3200" dirty="0"/>
              <a:t>el proceso administrativo desde la planeación, organización, dirección y </a:t>
            </a:r>
            <a:r>
              <a:rPr lang="es-ES_tradnl" sz="3200" dirty="0" smtClean="0"/>
              <a:t>control en las organizaciones , </a:t>
            </a:r>
            <a:r>
              <a:rPr lang="es-ES_tradnl" sz="3200" dirty="0"/>
              <a:t>reconociendo </a:t>
            </a:r>
            <a:r>
              <a:rPr lang="es-ES_tradnl" sz="3200" dirty="0" smtClean="0"/>
              <a:t>sus </a:t>
            </a:r>
            <a:r>
              <a:rPr lang="es-ES_tradnl" sz="3200" dirty="0"/>
              <a:t>áreas funcionales sustantivas que permitan tener una visión prospectiva para generar propuestas y optimizar tiempos.</a:t>
            </a:r>
            <a:endParaRPr lang="es-MX" sz="3200" dirty="0"/>
          </a:p>
          <a:p>
            <a:endParaRPr lang="es-MX" sz="3200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099794" y="0"/>
            <a:ext cx="8001000" cy="1288033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s-ES_tradnl" dirty="0" smtClean="0">
                <a:solidFill>
                  <a:srgbClr val="002060"/>
                </a:solidFill>
              </a:rPr>
              <a:t>OBJETIVO DE LA UNIDAD DE APRENDIZAJE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83768" y="4653136"/>
            <a:ext cx="67616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MX" sz="1600" dirty="0"/>
              <a:t>(programa de estudios por competencia, actualización 2015)</a:t>
            </a:r>
          </a:p>
        </p:txBody>
      </p:sp>
      <p:sp>
        <p:nvSpPr>
          <p:cNvPr id="9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5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77122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0"/>
            <a:ext cx="6251848" cy="782960"/>
          </a:xfrm>
          <a:ln>
            <a:solidFill>
              <a:srgbClr val="00B0F0"/>
            </a:solidFill>
          </a:ln>
        </p:spPr>
        <p:txBody>
          <a:bodyPr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GUION EXPLICATIVO 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973759"/>
            <a:ext cx="8439888" cy="5184576"/>
          </a:xfrm>
          <a:prstGeom prst="rect">
            <a:avLst/>
          </a:prstGeo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ES" sz="2600" i="1" dirty="0" smtClean="0"/>
              <a:t>La intención del presente material radica en que el </a:t>
            </a:r>
            <a:r>
              <a:rPr lang="es-ES" sz="2600" i="1" dirty="0"/>
              <a:t>alumno sea capaz de </a:t>
            </a:r>
            <a:r>
              <a:rPr lang="es-ES" sz="2600" i="1" dirty="0" smtClean="0"/>
              <a:t>comprender la importancia de la Administración en las organizaciones y empresas</a:t>
            </a:r>
            <a:r>
              <a:rPr lang="es-ES" sz="2600" i="1" dirty="0"/>
              <a:t>.</a:t>
            </a:r>
            <a:endParaRPr lang="es-ES" sz="2600" i="1" dirty="0" smtClean="0"/>
          </a:p>
          <a:p>
            <a:pPr marL="114300" indent="0" algn="just">
              <a:buNone/>
            </a:pPr>
            <a:r>
              <a:rPr lang="es-ES" sz="2600" i="1" dirty="0" smtClean="0"/>
              <a:t>También cuenta con algunos contenidos en inglés siguiendo las recomendaciones institucionales orientadas a la internacionalización.</a:t>
            </a:r>
          </a:p>
          <a:p>
            <a:pPr marL="114300" indent="0" algn="just">
              <a:buNone/>
            </a:pPr>
            <a:r>
              <a:rPr lang="es-MX" sz="2600" i="1" dirty="0"/>
              <a:t>En </a:t>
            </a:r>
            <a:r>
              <a:rPr lang="es-MX" sz="2600" i="1" dirty="0" smtClean="0"/>
              <a:t>esta presentación se aborda la </a:t>
            </a:r>
            <a:r>
              <a:rPr lang="es-MX" sz="2600" b="1" i="1" dirty="0" smtClean="0"/>
              <a:t>Introducción al Estudio de la Administración</a:t>
            </a:r>
            <a:r>
              <a:rPr lang="es-MX" sz="2600" i="1" dirty="0" smtClean="0"/>
              <a:t> para </a:t>
            </a:r>
            <a:r>
              <a:rPr lang="es-MX" sz="2600" i="1" dirty="0"/>
              <a:t>que el estudiante comprenda su interrelación con las actividades de la organización </a:t>
            </a:r>
            <a:r>
              <a:rPr lang="es-MX" sz="2600" i="1" dirty="0" smtClean="0"/>
              <a:t>y en general para el buen desempeño de su carrera.</a:t>
            </a:r>
            <a:endParaRPr lang="es-MX" sz="2600" i="1" dirty="0"/>
          </a:p>
          <a:p>
            <a:pPr marL="114300" indent="0" algn="just">
              <a:buNone/>
            </a:pPr>
            <a:endParaRPr lang="es-ES" sz="2600" i="1" dirty="0" smtClean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6  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0900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99" y="0"/>
            <a:ext cx="8198267" cy="1152550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SUGERENCIAS Y </a:t>
            </a:r>
            <a:r>
              <a:rPr lang="es-MX" dirty="0" smtClean="0">
                <a:solidFill>
                  <a:srgbClr val="002060"/>
                </a:solidFill>
              </a:rPr>
              <a:t/>
            </a:r>
            <a:br>
              <a:rPr lang="es-MX" dirty="0" smtClean="0">
                <a:solidFill>
                  <a:srgbClr val="002060"/>
                </a:solidFill>
              </a:rPr>
            </a:br>
            <a:r>
              <a:rPr lang="es-MX" dirty="0" smtClean="0">
                <a:solidFill>
                  <a:srgbClr val="002060"/>
                </a:solidFill>
              </a:rPr>
              <a:t>MOMENTO </a:t>
            </a:r>
            <a:r>
              <a:rPr lang="es-MX" dirty="0">
                <a:solidFill>
                  <a:srgbClr val="002060"/>
                </a:solidFill>
              </a:rPr>
              <a:t>DE USO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28800"/>
            <a:ext cx="8136904" cy="460851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2800" i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r>
              <a:rPr lang="es-ES" sz="2800" i="1" dirty="0" smtClean="0">
                <a:solidFill>
                  <a:schemeClr val="accent5">
                    <a:lumMod val="10000"/>
                  </a:schemeClr>
                </a:solidFill>
              </a:rPr>
              <a:t>Se </a:t>
            </a:r>
            <a:r>
              <a:rPr lang="es-ES" sz="2800" i="1" dirty="0">
                <a:solidFill>
                  <a:schemeClr val="accent5">
                    <a:lumMod val="10000"/>
                  </a:schemeClr>
                </a:solidFill>
              </a:rPr>
              <a:t>sugiere su empleo </a:t>
            </a:r>
            <a:r>
              <a:rPr lang="es-MX" sz="2800" i="1" dirty="0">
                <a:solidFill>
                  <a:schemeClr val="accent5">
                    <a:lumMod val="10000"/>
                  </a:schemeClr>
                </a:solidFill>
              </a:rPr>
              <a:t>para coadyuvar al logro de los objetivos y el propósito general de la Unidad de </a:t>
            </a:r>
            <a:r>
              <a:rPr lang="es-MX" sz="2800" i="1" dirty="0" smtClean="0">
                <a:solidFill>
                  <a:schemeClr val="accent5">
                    <a:lumMod val="10000"/>
                  </a:schemeClr>
                </a:solidFill>
              </a:rPr>
              <a:t>Aprendizaje denominada Administración.</a:t>
            </a:r>
          </a:p>
          <a:p>
            <a:pPr marL="0" indent="0" algn="just">
              <a:buNone/>
            </a:pPr>
            <a:r>
              <a:rPr lang="es-MX" sz="2800" i="1" dirty="0" smtClean="0">
                <a:solidFill>
                  <a:schemeClr val="accent5">
                    <a:lumMod val="10000"/>
                  </a:schemeClr>
                </a:solidFill>
              </a:rPr>
              <a:t>El </a:t>
            </a:r>
            <a:r>
              <a:rPr lang="es-MX" sz="2800" i="1" dirty="0">
                <a:solidFill>
                  <a:schemeClr val="accent5">
                    <a:lumMod val="10000"/>
                  </a:schemeClr>
                </a:solidFill>
              </a:rPr>
              <a:t>material existente en </a:t>
            </a:r>
            <a:r>
              <a:rPr lang="es-MX" sz="2800" i="1" dirty="0" smtClean="0">
                <a:solidFill>
                  <a:schemeClr val="accent5">
                    <a:lumMod val="10000"/>
                  </a:schemeClr>
                </a:solidFill>
              </a:rPr>
              <a:t>el tema de la Ciencia de la Administración es vasto</a:t>
            </a:r>
            <a:r>
              <a:rPr lang="es-MX" sz="2800" i="1" dirty="0">
                <a:solidFill>
                  <a:schemeClr val="accent5">
                    <a:lumMod val="10000"/>
                  </a:schemeClr>
                </a:solidFill>
              </a:rPr>
              <a:t>, por lo </a:t>
            </a:r>
            <a:r>
              <a:rPr lang="es-MX" sz="2800" i="1" dirty="0" smtClean="0">
                <a:solidFill>
                  <a:schemeClr val="accent5">
                    <a:lumMod val="10000"/>
                  </a:schemeClr>
                </a:solidFill>
              </a:rPr>
              <a:t>que se recomienda utilizar esta presentación junto con dinámicas de investigación documental y de campo que previamente seleccione el docente.</a:t>
            </a:r>
          </a:p>
          <a:p>
            <a:pPr marL="514350" indent="-514350" algn="just">
              <a:buAutoNum type="arabicParenR"/>
            </a:pPr>
            <a:endParaRPr lang="es-MX" sz="28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es-MX" sz="28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3630" y="6381750"/>
            <a:ext cx="2084211" cy="476250"/>
          </a:xfrm>
        </p:spPr>
        <p:txBody>
          <a:bodyPr/>
          <a:lstStyle/>
          <a:p>
            <a:r>
              <a:rPr lang="es-MX" altLang="en-US" dirty="0" smtClean="0"/>
              <a:t>Dra. en A. Guadalupe González G.</a:t>
            </a:r>
          </a:p>
          <a:p>
            <a:r>
              <a:rPr lang="es-MX" altLang="en-US" dirty="0" smtClean="0"/>
              <a:t> DIAPOSITIVA  </a:t>
            </a:r>
            <a:r>
              <a:rPr lang="es-MX" altLang="en-US" dirty="0"/>
              <a:t>7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42457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drio ahumado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TM02892315[[fn=Whisp]]</Template>
  <TotalTime>1672</TotalTime>
  <Words>2352</Words>
  <Application>Microsoft Office PowerPoint</Application>
  <PresentationFormat>Presentación en pantalla (4:3)</PresentationFormat>
  <Paragraphs>323</Paragraphs>
  <Slides>42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7" baseType="lpstr">
      <vt:lpstr>Arabic Typesetting</vt:lpstr>
      <vt:lpstr>Arial</vt:lpstr>
      <vt:lpstr>Arial Black</vt:lpstr>
      <vt:lpstr>Calibri</vt:lpstr>
      <vt:lpstr>Calibri Light</vt:lpstr>
      <vt:lpstr>Comic Sans MS</vt:lpstr>
      <vt:lpstr>Corbel</vt:lpstr>
      <vt:lpstr>Lucida Sans Typewriter</vt:lpstr>
      <vt:lpstr>Times New Roman</vt:lpstr>
      <vt:lpstr>Verdana</vt:lpstr>
      <vt:lpstr>Wingdings</vt:lpstr>
      <vt:lpstr>Wingdings 2</vt:lpstr>
      <vt:lpstr>HDOfficeLightV0</vt:lpstr>
      <vt:lpstr>Parallax</vt:lpstr>
      <vt:lpstr>Diapositiva</vt:lpstr>
      <vt:lpstr>Presentación de PowerPoint</vt:lpstr>
      <vt:lpstr>ÍNDICE</vt:lpstr>
      <vt:lpstr>Presentación de PowerPoint</vt:lpstr>
      <vt:lpstr>Presentación de PowerPoint</vt:lpstr>
      <vt:lpstr>ESTRUCTURA CAPITULAR</vt:lpstr>
      <vt:lpstr>PROPÓSITO GENERAL</vt:lpstr>
      <vt:lpstr>OBJETIVO DE LA UNIDAD DE APRENDIZAJE</vt:lpstr>
      <vt:lpstr>GUION EXPLICATIVO </vt:lpstr>
      <vt:lpstr>SUGERENCIAS Y  MOMENTO DE USO </vt:lpstr>
      <vt:lpstr>Introducción a la  Unidad 1.  El estudio de la Administración </vt:lpstr>
      <vt:lpstr>PRESENTACIÓN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  N  F  O  Q  U  E  S (Garza, 2000)</vt:lpstr>
      <vt:lpstr>IMPORTANCIA DE LA ADMINISTRACIÓN</vt:lpstr>
      <vt:lpstr>TEMAS DE VANGUARDIA EN LA ADMINISTRACIÓN</vt:lpstr>
      <vt:lpstr>El administrador y sus roles </vt:lpstr>
      <vt:lpstr>Presentación de PowerPoint</vt:lpstr>
      <vt:lpstr>LISTA DE REQUERIMIENTOS PARA LOS EJECUTIVOS  DEL SIGLO XXI</vt:lpstr>
      <vt:lpstr>Presentación de PowerPoint</vt:lpstr>
      <vt:lpstr>Presentación de PowerPoint</vt:lpstr>
      <vt:lpstr>“Es la capacidad para hacer que las cosas sucedan, lo que distingue al administrador exitoso del que no”</vt:lpstr>
      <vt:lpstr> EL ADMINISTRADOR Y SUS HABILIDADES.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ADMINISTRACIÓN,  EL ADMINISTRADOR Y  LAS ORGANIZACIONES</vt:lpstr>
      <vt:lpstr>Presentación de PowerPoint</vt:lpstr>
      <vt:lpstr>LAS ORGANIZACIONES COMO SISTEMAS</vt:lpstr>
      <vt:lpstr>Presentación de PowerPoint</vt:lpstr>
      <vt:lpstr>The definition of management </vt:lpstr>
      <vt:lpstr>Manager roles </vt:lpstr>
      <vt:lpstr>Management and the new workplace</vt:lpstr>
      <vt:lpstr>New management competencies</vt:lpstr>
      <vt:lpstr>Presentación de PowerPoint</vt:lpstr>
      <vt:lpstr>Presentación de PowerPoint</vt:lpstr>
    </vt:vector>
  </TitlesOfParts>
  <Company>UAEMEX.MX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FAD</dc:creator>
  <cp:lastModifiedBy>UAEM</cp:lastModifiedBy>
  <cp:revision>204</cp:revision>
  <cp:lastPrinted>2009-10-08T17:32:30Z</cp:lastPrinted>
  <dcterms:created xsi:type="dcterms:W3CDTF">2006-06-13T17:33:39Z</dcterms:created>
  <dcterms:modified xsi:type="dcterms:W3CDTF">2016-10-11T17:07:05Z</dcterms:modified>
</cp:coreProperties>
</file>