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7" r:id="rId1"/>
    <p:sldMasterId id="2147483943" r:id="rId2"/>
  </p:sldMasterIdLst>
  <p:notesMasterIdLst>
    <p:notesMasterId r:id="rId41"/>
  </p:notesMasterIdLst>
  <p:sldIdLst>
    <p:sldId id="501" r:id="rId3"/>
    <p:sldId id="294" r:id="rId4"/>
    <p:sldId id="510" r:id="rId5"/>
    <p:sldId id="502" r:id="rId6"/>
    <p:sldId id="503" r:id="rId7"/>
    <p:sldId id="504" r:id="rId8"/>
    <p:sldId id="505" r:id="rId9"/>
    <p:sldId id="506" r:id="rId10"/>
    <p:sldId id="399" r:id="rId11"/>
    <p:sldId id="303" r:id="rId12"/>
    <p:sldId id="509" r:id="rId13"/>
    <p:sldId id="508" r:id="rId14"/>
    <p:sldId id="511" r:id="rId15"/>
    <p:sldId id="514" r:id="rId16"/>
    <p:sldId id="519" r:id="rId17"/>
    <p:sldId id="523" r:id="rId18"/>
    <p:sldId id="522" r:id="rId19"/>
    <p:sldId id="520" r:id="rId20"/>
    <p:sldId id="521" r:id="rId21"/>
    <p:sldId id="525" r:id="rId22"/>
    <p:sldId id="524" r:id="rId23"/>
    <p:sldId id="527" r:id="rId24"/>
    <p:sldId id="532" r:id="rId25"/>
    <p:sldId id="533" r:id="rId26"/>
    <p:sldId id="526" r:id="rId27"/>
    <p:sldId id="515" r:id="rId28"/>
    <p:sldId id="534" r:id="rId29"/>
    <p:sldId id="531" r:id="rId30"/>
    <p:sldId id="538" r:id="rId31"/>
    <p:sldId id="539" r:id="rId32"/>
    <p:sldId id="540" r:id="rId33"/>
    <p:sldId id="529" r:id="rId34"/>
    <p:sldId id="536" r:id="rId35"/>
    <p:sldId id="537" r:id="rId36"/>
    <p:sldId id="535" r:id="rId37"/>
    <p:sldId id="512" r:id="rId38"/>
    <p:sldId id="513" r:id="rId39"/>
    <p:sldId id="402" r:id="rId4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C68"/>
    <a:srgbClr val="FEFEFE"/>
    <a:srgbClr val="FF3300"/>
    <a:srgbClr val="E11FC5"/>
    <a:srgbClr val="630958"/>
    <a:srgbClr val="D4A214"/>
    <a:srgbClr val="73DCF1"/>
    <a:srgbClr val="78FA6A"/>
    <a:srgbClr val="F4FB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4660"/>
  </p:normalViewPr>
  <p:slideViewPr>
    <p:cSldViewPr>
      <p:cViewPr varScale="1">
        <p:scale>
          <a:sx n="87" d="100"/>
          <a:sy n="87" d="100"/>
        </p:scale>
        <p:origin x="966" y="10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B7E21-921E-4943-B8E9-038229B34AB6}"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AAEAE0D3-A73D-4472-B412-C35FFE59D95E}">
      <dgm:prSet phldrT="[Texto]" custT="1"/>
      <dgm:spPr/>
      <dgm:t>
        <a:bodyPr/>
        <a:lstStyle/>
        <a:p>
          <a:r>
            <a:rPr lang="es-MX" sz="1400" b="1" dirty="0" smtClean="0"/>
            <a:t>Descriptivo </a:t>
          </a:r>
          <a:endParaRPr lang="es-MX" sz="1400" b="1" dirty="0"/>
        </a:p>
      </dgm:t>
    </dgm:pt>
    <dgm:pt modelId="{D514AA98-01AC-4169-B0FB-EA2F7B41F641}" type="parTrans" cxnId="{451D44B4-AC9B-4D46-8DB8-46CA2B256DF4}">
      <dgm:prSet/>
      <dgm:spPr/>
      <dgm:t>
        <a:bodyPr/>
        <a:lstStyle/>
        <a:p>
          <a:endParaRPr lang="es-MX" sz="1400"/>
        </a:p>
      </dgm:t>
    </dgm:pt>
    <dgm:pt modelId="{1365499E-CC2F-4ADF-B55A-8A199095BF34}" type="sibTrans" cxnId="{451D44B4-AC9B-4D46-8DB8-46CA2B256DF4}">
      <dgm:prSet/>
      <dgm:spPr/>
      <dgm:t>
        <a:bodyPr/>
        <a:lstStyle/>
        <a:p>
          <a:endParaRPr lang="es-MX" sz="1400"/>
        </a:p>
      </dgm:t>
    </dgm:pt>
    <dgm:pt modelId="{CD1CF063-1C68-44CB-9485-B90DFF067C0C}">
      <dgm:prSet phldrT="[Texto]" custT="1"/>
      <dgm:spPr/>
      <dgm:t>
        <a:bodyPr/>
        <a:lstStyle/>
        <a:p>
          <a:r>
            <a:rPr lang="es-MX" sz="1200" dirty="0" smtClean="0"/>
            <a:t> </a:t>
          </a:r>
          <a:r>
            <a:rPr lang="es-MX" sz="1600" dirty="0" smtClean="0"/>
            <a:t>Refleje el giro de la empresa y/o características distintivas.	</a:t>
          </a:r>
          <a:r>
            <a:rPr lang="es-MX" sz="1200" dirty="0" smtClean="0"/>
            <a:t>		</a:t>
          </a:r>
          <a:endParaRPr lang="es-MX" sz="1200" dirty="0"/>
        </a:p>
      </dgm:t>
    </dgm:pt>
    <dgm:pt modelId="{EB89CFFB-FD36-4B18-AEA1-77FFE2917EDB}" type="parTrans" cxnId="{2468AACB-677F-41A7-8266-7DF621CE944F}">
      <dgm:prSet/>
      <dgm:spPr/>
      <dgm:t>
        <a:bodyPr/>
        <a:lstStyle/>
        <a:p>
          <a:endParaRPr lang="es-MX" sz="1400"/>
        </a:p>
      </dgm:t>
    </dgm:pt>
    <dgm:pt modelId="{C93EC600-7361-4443-ACE7-67C908D00A59}" type="sibTrans" cxnId="{2468AACB-677F-41A7-8266-7DF621CE944F}">
      <dgm:prSet/>
      <dgm:spPr/>
      <dgm:t>
        <a:bodyPr/>
        <a:lstStyle/>
        <a:p>
          <a:endParaRPr lang="es-MX" sz="1400"/>
        </a:p>
      </dgm:t>
    </dgm:pt>
    <dgm:pt modelId="{68010FC8-429C-4AF2-9A97-62261F40371A}">
      <dgm:prSet phldrT="[Texto]" custT="1"/>
      <dgm:spPr/>
      <dgm:t>
        <a:bodyPr/>
        <a:lstStyle/>
        <a:p>
          <a:r>
            <a:rPr lang="es-MX" sz="1400" b="1" dirty="0" smtClean="0"/>
            <a:t>Original </a:t>
          </a:r>
          <a:endParaRPr lang="es-MX" sz="1400" b="1" dirty="0"/>
        </a:p>
      </dgm:t>
    </dgm:pt>
    <dgm:pt modelId="{26441D04-AFAE-4C90-81A6-374B35E882DF}" type="parTrans" cxnId="{71EE4079-6229-454E-9ACA-36DFF419349D}">
      <dgm:prSet/>
      <dgm:spPr/>
      <dgm:t>
        <a:bodyPr/>
        <a:lstStyle/>
        <a:p>
          <a:endParaRPr lang="es-MX" sz="1400"/>
        </a:p>
      </dgm:t>
    </dgm:pt>
    <dgm:pt modelId="{90C1B769-F196-44D6-817C-3848764275BD}" type="sibTrans" cxnId="{71EE4079-6229-454E-9ACA-36DFF419349D}">
      <dgm:prSet/>
      <dgm:spPr/>
      <dgm:t>
        <a:bodyPr/>
        <a:lstStyle/>
        <a:p>
          <a:endParaRPr lang="es-MX" sz="1400"/>
        </a:p>
      </dgm:t>
    </dgm:pt>
    <dgm:pt modelId="{BB1038E8-6632-43C3-AFE3-0A7B85435268}">
      <dgm:prSet phldrT="[Texto]" custT="1"/>
      <dgm:spPr/>
      <dgm:t>
        <a:bodyPr/>
        <a:lstStyle/>
        <a:p>
          <a:r>
            <a:rPr lang="es-MX" sz="1400" dirty="0" smtClean="0"/>
            <a:t>“Nuevo” signo, símbolo, palabra (s), nombre propio, etc.</a:t>
          </a:r>
          <a:endParaRPr lang="es-MX" sz="1400" dirty="0"/>
        </a:p>
      </dgm:t>
    </dgm:pt>
    <dgm:pt modelId="{7DA355B9-692E-4113-A85B-C8EDDF25FA8A}" type="parTrans" cxnId="{B97350E2-0F55-4895-B6AA-81A6C4BB4554}">
      <dgm:prSet/>
      <dgm:spPr/>
      <dgm:t>
        <a:bodyPr/>
        <a:lstStyle/>
        <a:p>
          <a:endParaRPr lang="es-MX" sz="1400"/>
        </a:p>
      </dgm:t>
    </dgm:pt>
    <dgm:pt modelId="{BE71961B-016E-4F66-A7FA-09DDE4C4C241}" type="sibTrans" cxnId="{B97350E2-0F55-4895-B6AA-81A6C4BB4554}">
      <dgm:prSet/>
      <dgm:spPr/>
      <dgm:t>
        <a:bodyPr/>
        <a:lstStyle/>
        <a:p>
          <a:endParaRPr lang="es-MX" sz="1400"/>
        </a:p>
      </dgm:t>
    </dgm:pt>
    <dgm:pt modelId="{50266CEC-D4B9-45D0-B98D-1C4B47D3E346}">
      <dgm:prSet custT="1"/>
      <dgm:spPr/>
      <dgm:t>
        <a:bodyPr/>
        <a:lstStyle/>
        <a:p>
          <a:r>
            <a:rPr lang="es-MX" sz="1400" b="1" dirty="0" smtClean="0"/>
            <a:t>Atractivo </a:t>
          </a:r>
          <a:endParaRPr lang="es-MX" sz="1400" b="1" dirty="0"/>
        </a:p>
      </dgm:t>
    </dgm:pt>
    <dgm:pt modelId="{500DDD02-FCE5-4C18-8B43-2C8A5936BCCA}" type="parTrans" cxnId="{6C052313-7C10-466A-8527-8680AAB45C12}">
      <dgm:prSet/>
      <dgm:spPr/>
      <dgm:t>
        <a:bodyPr/>
        <a:lstStyle/>
        <a:p>
          <a:endParaRPr lang="es-MX" sz="1400"/>
        </a:p>
      </dgm:t>
    </dgm:pt>
    <dgm:pt modelId="{21C526D0-2F61-4D41-A292-2A77112A3017}" type="sibTrans" cxnId="{6C052313-7C10-466A-8527-8680AAB45C12}">
      <dgm:prSet/>
      <dgm:spPr/>
      <dgm:t>
        <a:bodyPr/>
        <a:lstStyle/>
        <a:p>
          <a:endParaRPr lang="es-MX" sz="1400"/>
        </a:p>
      </dgm:t>
    </dgm:pt>
    <dgm:pt modelId="{D38EFD53-C34A-4E76-9142-C5991A4C123C}">
      <dgm:prSet custT="1"/>
      <dgm:spPr/>
      <dgm:t>
        <a:bodyPr/>
        <a:lstStyle/>
        <a:p>
          <a:r>
            <a:rPr lang="es-MX" sz="1400" b="1" dirty="0" smtClean="0"/>
            <a:t>Claro y simple</a:t>
          </a:r>
          <a:endParaRPr lang="es-MX" sz="1400" b="1" dirty="0"/>
        </a:p>
      </dgm:t>
    </dgm:pt>
    <dgm:pt modelId="{474690C1-B67E-4384-8639-07580838D58F}" type="parTrans" cxnId="{91B500A3-CC01-4F11-81AE-DDB152255115}">
      <dgm:prSet/>
      <dgm:spPr/>
      <dgm:t>
        <a:bodyPr/>
        <a:lstStyle/>
        <a:p>
          <a:endParaRPr lang="es-MX" sz="1400"/>
        </a:p>
      </dgm:t>
    </dgm:pt>
    <dgm:pt modelId="{15C7940E-1A2E-4A70-8C26-C8E208100D28}" type="sibTrans" cxnId="{91B500A3-CC01-4F11-81AE-DDB152255115}">
      <dgm:prSet/>
      <dgm:spPr/>
      <dgm:t>
        <a:bodyPr/>
        <a:lstStyle/>
        <a:p>
          <a:endParaRPr lang="es-MX" sz="1400"/>
        </a:p>
      </dgm:t>
    </dgm:pt>
    <dgm:pt modelId="{4696A26E-98A5-42FA-9BD9-9BE776086F8D}">
      <dgm:prSet custT="1"/>
      <dgm:spPr/>
      <dgm:t>
        <a:bodyPr/>
        <a:lstStyle/>
        <a:p>
          <a:r>
            <a:rPr lang="es-MX" sz="1400" b="1" dirty="0" smtClean="0"/>
            <a:t>Significativo original </a:t>
          </a:r>
          <a:endParaRPr lang="es-MX" sz="1400" b="1" dirty="0"/>
        </a:p>
      </dgm:t>
    </dgm:pt>
    <dgm:pt modelId="{639ED997-AFF1-47F2-84F7-067DC1686663}" type="parTrans" cxnId="{C7872CCD-9318-49CD-A92F-80AE7152EF67}">
      <dgm:prSet/>
      <dgm:spPr/>
      <dgm:t>
        <a:bodyPr/>
        <a:lstStyle/>
        <a:p>
          <a:endParaRPr lang="es-MX" sz="1400"/>
        </a:p>
      </dgm:t>
    </dgm:pt>
    <dgm:pt modelId="{111A4F5C-E0B7-4CFC-A77F-DB1D66F26F62}" type="sibTrans" cxnId="{C7872CCD-9318-49CD-A92F-80AE7152EF67}">
      <dgm:prSet/>
      <dgm:spPr/>
      <dgm:t>
        <a:bodyPr/>
        <a:lstStyle/>
        <a:p>
          <a:endParaRPr lang="es-MX" sz="1400"/>
        </a:p>
      </dgm:t>
    </dgm:pt>
    <dgm:pt modelId="{33985606-6145-4F54-80D3-BE8984D0AA9B}">
      <dgm:prSet custT="1"/>
      <dgm:spPr/>
      <dgm:t>
        <a:bodyPr/>
        <a:lstStyle/>
        <a:p>
          <a:r>
            <a:rPr lang="es-MX" sz="1400" b="1" dirty="0" smtClean="0"/>
            <a:t>Agradable </a:t>
          </a:r>
          <a:endParaRPr lang="es-MX" sz="1400" b="1" dirty="0"/>
        </a:p>
      </dgm:t>
    </dgm:pt>
    <dgm:pt modelId="{016AD740-A90E-4F3B-9943-09B12A49B3F1}" type="parTrans" cxnId="{70CAA766-5445-4B6D-83D3-83C074F8FF64}">
      <dgm:prSet/>
      <dgm:spPr/>
      <dgm:t>
        <a:bodyPr/>
        <a:lstStyle/>
        <a:p>
          <a:endParaRPr lang="es-MX" sz="1400"/>
        </a:p>
      </dgm:t>
    </dgm:pt>
    <dgm:pt modelId="{AA0D7664-7FE1-415F-B3C6-4E3D5F43997A}" type="sibTrans" cxnId="{70CAA766-5445-4B6D-83D3-83C074F8FF64}">
      <dgm:prSet/>
      <dgm:spPr/>
      <dgm:t>
        <a:bodyPr/>
        <a:lstStyle/>
        <a:p>
          <a:endParaRPr lang="es-MX" sz="1400"/>
        </a:p>
      </dgm:t>
    </dgm:pt>
    <dgm:pt modelId="{3EBC50BC-1B70-4A3E-980D-96CD26345435}">
      <dgm:prSet custT="1"/>
      <dgm:spPr/>
      <dgm:t>
        <a:bodyPr/>
        <a:lstStyle/>
        <a:p>
          <a:r>
            <a:rPr lang="es-MX" sz="1400" dirty="0" smtClean="0"/>
            <a:t>Llamativo, fácil de recordar, visible.</a:t>
          </a:r>
          <a:endParaRPr lang="es-MX" sz="1400" dirty="0"/>
        </a:p>
      </dgm:t>
    </dgm:pt>
    <dgm:pt modelId="{1718F99C-0EA1-40F0-BD0F-EBE28D2C02A1}" type="parTrans" cxnId="{AA6FDC53-9033-4CD8-AD5F-5E6627516DC7}">
      <dgm:prSet/>
      <dgm:spPr/>
      <dgm:t>
        <a:bodyPr/>
        <a:lstStyle/>
        <a:p>
          <a:endParaRPr lang="es-MX" sz="1400"/>
        </a:p>
      </dgm:t>
    </dgm:pt>
    <dgm:pt modelId="{CAC53850-DD73-4117-AF23-BA74A2830BD2}" type="sibTrans" cxnId="{AA6FDC53-9033-4CD8-AD5F-5E6627516DC7}">
      <dgm:prSet/>
      <dgm:spPr/>
      <dgm:t>
        <a:bodyPr/>
        <a:lstStyle/>
        <a:p>
          <a:endParaRPr lang="es-MX" sz="1400"/>
        </a:p>
      </dgm:t>
    </dgm:pt>
    <dgm:pt modelId="{E703EEE2-C4B5-4387-BFE8-ABDFC31E997D}">
      <dgm:prSet custT="1"/>
      <dgm:spPr/>
      <dgm:t>
        <a:bodyPr/>
        <a:lstStyle/>
        <a:p>
          <a:r>
            <a:rPr lang="es-MX" sz="1400" dirty="0" smtClean="0"/>
            <a:t>Que se escriba como se pronuncia y viceversa.</a:t>
          </a:r>
          <a:endParaRPr lang="es-MX" sz="1400" dirty="0"/>
        </a:p>
      </dgm:t>
    </dgm:pt>
    <dgm:pt modelId="{F2E9D00C-D0C4-4283-BE04-956172BFB0BF}" type="parTrans" cxnId="{854B7C58-9004-48D2-8CC7-DAA337B8AD3B}">
      <dgm:prSet/>
      <dgm:spPr/>
      <dgm:t>
        <a:bodyPr/>
        <a:lstStyle/>
        <a:p>
          <a:endParaRPr lang="es-MX" sz="1400"/>
        </a:p>
      </dgm:t>
    </dgm:pt>
    <dgm:pt modelId="{3925D603-9F8B-4B9A-A49E-0830C826F70D}" type="sibTrans" cxnId="{854B7C58-9004-48D2-8CC7-DAA337B8AD3B}">
      <dgm:prSet/>
      <dgm:spPr/>
      <dgm:t>
        <a:bodyPr/>
        <a:lstStyle/>
        <a:p>
          <a:endParaRPr lang="es-MX" sz="1400"/>
        </a:p>
      </dgm:t>
    </dgm:pt>
    <dgm:pt modelId="{C1DBF6B0-9B26-43B4-8BB8-E843ACBF0B3A}">
      <dgm:prSet custT="1"/>
      <dgm:spPr/>
      <dgm:t>
        <a:bodyPr/>
        <a:lstStyle/>
        <a:p>
          <a:r>
            <a:rPr lang="es-MX" sz="1400" dirty="0" smtClean="0"/>
            <a:t>Asociado con efectos positivos, con clase, placer, etc.</a:t>
          </a:r>
          <a:endParaRPr lang="es-MX" sz="1400" dirty="0"/>
        </a:p>
      </dgm:t>
    </dgm:pt>
    <dgm:pt modelId="{88D82A48-F8D4-4865-BF09-B7F75BAC413E}" type="parTrans" cxnId="{15EA0700-CC8C-4E7E-9E98-17F3AE0DAA47}">
      <dgm:prSet/>
      <dgm:spPr/>
      <dgm:t>
        <a:bodyPr/>
        <a:lstStyle/>
        <a:p>
          <a:endParaRPr lang="es-MX" sz="1400"/>
        </a:p>
      </dgm:t>
    </dgm:pt>
    <dgm:pt modelId="{5A5DCFE5-AA8D-49DB-9FDA-B53857785021}" type="sibTrans" cxnId="{15EA0700-CC8C-4E7E-9E98-17F3AE0DAA47}">
      <dgm:prSet/>
      <dgm:spPr/>
      <dgm:t>
        <a:bodyPr/>
        <a:lstStyle/>
        <a:p>
          <a:endParaRPr lang="es-MX" sz="1400"/>
        </a:p>
      </dgm:t>
    </dgm:pt>
    <dgm:pt modelId="{FA5B943C-46CE-4EE8-AC6C-4EAB708AAB0A}">
      <dgm:prSet custT="1"/>
      <dgm:spPr/>
      <dgm:t>
        <a:bodyPr/>
        <a:lstStyle/>
        <a:p>
          <a:r>
            <a:rPr lang="es-MX" sz="1400" dirty="0" smtClean="0"/>
            <a:t>De buen gusto, sin doble sentido, no vulgar.</a:t>
          </a:r>
          <a:endParaRPr lang="es-MX" sz="1400" dirty="0"/>
        </a:p>
      </dgm:t>
    </dgm:pt>
    <dgm:pt modelId="{64AD3D36-5260-470D-8A9A-A926C373D9D1}" type="parTrans" cxnId="{21C158D6-29C0-44C8-B312-AF1F3472C9E3}">
      <dgm:prSet/>
      <dgm:spPr/>
      <dgm:t>
        <a:bodyPr/>
        <a:lstStyle/>
        <a:p>
          <a:endParaRPr lang="es-MX" sz="1400"/>
        </a:p>
      </dgm:t>
    </dgm:pt>
    <dgm:pt modelId="{6561416D-5498-4FD6-8968-F5D0B9C63D47}" type="sibTrans" cxnId="{21C158D6-29C0-44C8-B312-AF1F3472C9E3}">
      <dgm:prSet/>
      <dgm:spPr/>
      <dgm:t>
        <a:bodyPr/>
        <a:lstStyle/>
        <a:p>
          <a:endParaRPr lang="es-MX" sz="1400"/>
        </a:p>
      </dgm:t>
    </dgm:pt>
    <dgm:pt modelId="{9F27311B-5BA5-477D-90B6-58F4DBAFF237}" type="pres">
      <dgm:prSet presAssocID="{78CB7E21-921E-4943-B8E9-038229B34AB6}" presName="Name0" presStyleCnt="0">
        <dgm:presLayoutVars>
          <dgm:dir/>
          <dgm:animLvl val="lvl"/>
          <dgm:resizeHandles val="exact"/>
        </dgm:presLayoutVars>
      </dgm:prSet>
      <dgm:spPr/>
      <dgm:t>
        <a:bodyPr/>
        <a:lstStyle/>
        <a:p>
          <a:endParaRPr lang="es-MX"/>
        </a:p>
      </dgm:t>
    </dgm:pt>
    <dgm:pt modelId="{BAF5EEED-D067-4FFE-9620-980BAB282F13}" type="pres">
      <dgm:prSet presAssocID="{AAEAE0D3-A73D-4472-B412-C35FFE59D95E}" presName="composite" presStyleCnt="0"/>
      <dgm:spPr/>
    </dgm:pt>
    <dgm:pt modelId="{90FDA701-8933-447A-A714-27006C186857}" type="pres">
      <dgm:prSet presAssocID="{AAEAE0D3-A73D-4472-B412-C35FFE59D95E}" presName="parTx" presStyleLbl="alignNode1" presStyleIdx="0" presStyleCnt="6">
        <dgm:presLayoutVars>
          <dgm:chMax val="0"/>
          <dgm:chPref val="0"/>
          <dgm:bulletEnabled val="1"/>
        </dgm:presLayoutVars>
      </dgm:prSet>
      <dgm:spPr/>
      <dgm:t>
        <a:bodyPr/>
        <a:lstStyle/>
        <a:p>
          <a:endParaRPr lang="es-MX"/>
        </a:p>
      </dgm:t>
    </dgm:pt>
    <dgm:pt modelId="{E3B8A11B-88F5-466B-8E3D-B617452ACD79}" type="pres">
      <dgm:prSet presAssocID="{AAEAE0D3-A73D-4472-B412-C35FFE59D95E}" presName="desTx" presStyleLbl="alignAccFollowNode1" presStyleIdx="0" presStyleCnt="6" custScaleX="117098">
        <dgm:presLayoutVars>
          <dgm:bulletEnabled val="1"/>
        </dgm:presLayoutVars>
      </dgm:prSet>
      <dgm:spPr/>
      <dgm:t>
        <a:bodyPr/>
        <a:lstStyle/>
        <a:p>
          <a:endParaRPr lang="es-MX"/>
        </a:p>
      </dgm:t>
    </dgm:pt>
    <dgm:pt modelId="{F4FBFDA9-6F16-4001-BAD4-969D5DE80238}" type="pres">
      <dgm:prSet presAssocID="{1365499E-CC2F-4ADF-B55A-8A199095BF34}" presName="space" presStyleCnt="0"/>
      <dgm:spPr/>
    </dgm:pt>
    <dgm:pt modelId="{0E4A1208-AB89-4D2E-B5CC-7B197D5B339E}" type="pres">
      <dgm:prSet presAssocID="{68010FC8-429C-4AF2-9A97-62261F40371A}" presName="composite" presStyleCnt="0"/>
      <dgm:spPr/>
    </dgm:pt>
    <dgm:pt modelId="{598F54E3-67A6-4EAE-A9B3-8FC78C8C8C49}" type="pres">
      <dgm:prSet presAssocID="{68010FC8-429C-4AF2-9A97-62261F40371A}" presName="parTx" presStyleLbl="alignNode1" presStyleIdx="1" presStyleCnt="6">
        <dgm:presLayoutVars>
          <dgm:chMax val="0"/>
          <dgm:chPref val="0"/>
          <dgm:bulletEnabled val="1"/>
        </dgm:presLayoutVars>
      </dgm:prSet>
      <dgm:spPr/>
      <dgm:t>
        <a:bodyPr/>
        <a:lstStyle/>
        <a:p>
          <a:endParaRPr lang="es-MX"/>
        </a:p>
      </dgm:t>
    </dgm:pt>
    <dgm:pt modelId="{59502314-054A-4BDF-B97C-9DC03490CE80}" type="pres">
      <dgm:prSet presAssocID="{68010FC8-429C-4AF2-9A97-62261F40371A}" presName="desTx" presStyleLbl="alignAccFollowNode1" presStyleIdx="1" presStyleCnt="6">
        <dgm:presLayoutVars>
          <dgm:bulletEnabled val="1"/>
        </dgm:presLayoutVars>
      </dgm:prSet>
      <dgm:spPr/>
      <dgm:t>
        <a:bodyPr/>
        <a:lstStyle/>
        <a:p>
          <a:endParaRPr lang="es-MX"/>
        </a:p>
      </dgm:t>
    </dgm:pt>
    <dgm:pt modelId="{79B13BBD-23E7-4C9A-A68B-9DCB6E7120CF}" type="pres">
      <dgm:prSet presAssocID="{90C1B769-F196-44D6-817C-3848764275BD}" presName="space" presStyleCnt="0"/>
      <dgm:spPr/>
    </dgm:pt>
    <dgm:pt modelId="{1B242B6F-ECAD-4329-ADE1-C3022253A830}" type="pres">
      <dgm:prSet presAssocID="{50266CEC-D4B9-45D0-B98D-1C4B47D3E346}" presName="composite" presStyleCnt="0"/>
      <dgm:spPr/>
    </dgm:pt>
    <dgm:pt modelId="{D547F779-2F41-4201-9799-587077274E51}" type="pres">
      <dgm:prSet presAssocID="{50266CEC-D4B9-45D0-B98D-1C4B47D3E346}" presName="parTx" presStyleLbl="alignNode1" presStyleIdx="2" presStyleCnt="6">
        <dgm:presLayoutVars>
          <dgm:chMax val="0"/>
          <dgm:chPref val="0"/>
          <dgm:bulletEnabled val="1"/>
        </dgm:presLayoutVars>
      </dgm:prSet>
      <dgm:spPr/>
      <dgm:t>
        <a:bodyPr/>
        <a:lstStyle/>
        <a:p>
          <a:endParaRPr lang="es-MX"/>
        </a:p>
      </dgm:t>
    </dgm:pt>
    <dgm:pt modelId="{D5CD4E65-7EE8-455B-8AAA-15C5C66B8DCF}" type="pres">
      <dgm:prSet presAssocID="{50266CEC-D4B9-45D0-B98D-1C4B47D3E346}" presName="desTx" presStyleLbl="alignAccFollowNode1" presStyleIdx="2" presStyleCnt="6">
        <dgm:presLayoutVars>
          <dgm:bulletEnabled val="1"/>
        </dgm:presLayoutVars>
      </dgm:prSet>
      <dgm:spPr/>
      <dgm:t>
        <a:bodyPr/>
        <a:lstStyle/>
        <a:p>
          <a:endParaRPr lang="es-MX"/>
        </a:p>
      </dgm:t>
    </dgm:pt>
    <dgm:pt modelId="{F5F68562-FC2E-4CF3-BAF0-06A8A7CEA108}" type="pres">
      <dgm:prSet presAssocID="{21C526D0-2F61-4D41-A292-2A77112A3017}" presName="space" presStyleCnt="0"/>
      <dgm:spPr/>
    </dgm:pt>
    <dgm:pt modelId="{CF09181C-86DB-49B8-A87E-66311C1E621F}" type="pres">
      <dgm:prSet presAssocID="{D38EFD53-C34A-4E76-9142-C5991A4C123C}" presName="composite" presStyleCnt="0"/>
      <dgm:spPr/>
    </dgm:pt>
    <dgm:pt modelId="{40669080-99C6-4A99-B1FA-0A1AEEA57A44}" type="pres">
      <dgm:prSet presAssocID="{D38EFD53-C34A-4E76-9142-C5991A4C123C}" presName="parTx" presStyleLbl="alignNode1" presStyleIdx="3" presStyleCnt="6">
        <dgm:presLayoutVars>
          <dgm:chMax val="0"/>
          <dgm:chPref val="0"/>
          <dgm:bulletEnabled val="1"/>
        </dgm:presLayoutVars>
      </dgm:prSet>
      <dgm:spPr/>
      <dgm:t>
        <a:bodyPr/>
        <a:lstStyle/>
        <a:p>
          <a:endParaRPr lang="es-MX"/>
        </a:p>
      </dgm:t>
    </dgm:pt>
    <dgm:pt modelId="{3C38D8B3-94F7-4399-BF42-3F3D46E88142}" type="pres">
      <dgm:prSet presAssocID="{D38EFD53-C34A-4E76-9142-C5991A4C123C}" presName="desTx" presStyleLbl="alignAccFollowNode1" presStyleIdx="3" presStyleCnt="6">
        <dgm:presLayoutVars>
          <dgm:bulletEnabled val="1"/>
        </dgm:presLayoutVars>
      </dgm:prSet>
      <dgm:spPr/>
      <dgm:t>
        <a:bodyPr/>
        <a:lstStyle/>
        <a:p>
          <a:endParaRPr lang="es-MX"/>
        </a:p>
      </dgm:t>
    </dgm:pt>
    <dgm:pt modelId="{2B692925-2137-4DC0-8FAC-AB6D36EE50A1}" type="pres">
      <dgm:prSet presAssocID="{15C7940E-1A2E-4A70-8C26-C8E208100D28}" presName="space" presStyleCnt="0"/>
      <dgm:spPr/>
    </dgm:pt>
    <dgm:pt modelId="{6FBD7965-EAEF-4310-B49A-DA9760EB921D}" type="pres">
      <dgm:prSet presAssocID="{4696A26E-98A5-42FA-9BD9-9BE776086F8D}" presName="composite" presStyleCnt="0"/>
      <dgm:spPr/>
    </dgm:pt>
    <dgm:pt modelId="{D08A29D5-1438-44B5-98EF-58411D7B6365}" type="pres">
      <dgm:prSet presAssocID="{4696A26E-98A5-42FA-9BD9-9BE776086F8D}" presName="parTx" presStyleLbl="alignNode1" presStyleIdx="4" presStyleCnt="6">
        <dgm:presLayoutVars>
          <dgm:chMax val="0"/>
          <dgm:chPref val="0"/>
          <dgm:bulletEnabled val="1"/>
        </dgm:presLayoutVars>
      </dgm:prSet>
      <dgm:spPr/>
      <dgm:t>
        <a:bodyPr/>
        <a:lstStyle/>
        <a:p>
          <a:endParaRPr lang="es-MX"/>
        </a:p>
      </dgm:t>
    </dgm:pt>
    <dgm:pt modelId="{83638AFB-7882-42B9-8D73-65C0325D73C1}" type="pres">
      <dgm:prSet presAssocID="{4696A26E-98A5-42FA-9BD9-9BE776086F8D}" presName="desTx" presStyleLbl="alignAccFollowNode1" presStyleIdx="4" presStyleCnt="6">
        <dgm:presLayoutVars>
          <dgm:bulletEnabled val="1"/>
        </dgm:presLayoutVars>
      </dgm:prSet>
      <dgm:spPr/>
      <dgm:t>
        <a:bodyPr/>
        <a:lstStyle/>
        <a:p>
          <a:endParaRPr lang="es-MX"/>
        </a:p>
      </dgm:t>
    </dgm:pt>
    <dgm:pt modelId="{960D238C-B0D9-4B6A-B852-A218DC70D9CF}" type="pres">
      <dgm:prSet presAssocID="{111A4F5C-E0B7-4CFC-A77F-DB1D66F26F62}" presName="space" presStyleCnt="0"/>
      <dgm:spPr/>
    </dgm:pt>
    <dgm:pt modelId="{42919CC5-B738-4863-8795-D5333F330468}" type="pres">
      <dgm:prSet presAssocID="{33985606-6145-4F54-80D3-BE8984D0AA9B}" presName="composite" presStyleCnt="0"/>
      <dgm:spPr/>
    </dgm:pt>
    <dgm:pt modelId="{5B79CA62-80D6-4A7A-B401-3E45E1C43C51}" type="pres">
      <dgm:prSet presAssocID="{33985606-6145-4F54-80D3-BE8984D0AA9B}" presName="parTx" presStyleLbl="alignNode1" presStyleIdx="5" presStyleCnt="6">
        <dgm:presLayoutVars>
          <dgm:chMax val="0"/>
          <dgm:chPref val="0"/>
          <dgm:bulletEnabled val="1"/>
        </dgm:presLayoutVars>
      </dgm:prSet>
      <dgm:spPr/>
      <dgm:t>
        <a:bodyPr/>
        <a:lstStyle/>
        <a:p>
          <a:endParaRPr lang="es-MX"/>
        </a:p>
      </dgm:t>
    </dgm:pt>
    <dgm:pt modelId="{B2B46D24-C95A-4893-B117-908534526638}" type="pres">
      <dgm:prSet presAssocID="{33985606-6145-4F54-80D3-BE8984D0AA9B}" presName="desTx" presStyleLbl="alignAccFollowNode1" presStyleIdx="5" presStyleCnt="6">
        <dgm:presLayoutVars>
          <dgm:bulletEnabled val="1"/>
        </dgm:presLayoutVars>
      </dgm:prSet>
      <dgm:spPr/>
      <dgm:t>
        <a:bodyPr/>
        <a:lstStyle/>
        <a:p>
          <a:endParaRPr lang="es-MX"/>
        </a:p>
      </dgm:t>
    </dgm:pt>
  </dgm:ptLst>
  <dgm:cxnLst>
    <dgm:cxn modelId="{501D14A7-FA89-464D-A421-C59B9C568581}" type="presOf" srcId="{D38EFD53-C34A-4E76-9142-C5991A4C123C}" destId="{40669080-99C6-4A99-B1FA-0A1AEEA57A44}" srcOrd="0" destOrd="0" presId="urn:microsoft.com/office/officeart/2005/8/layout/hList1"/>
    <dgm:cxn modelId="{79080892-7418-483D-A771-9A3092C4D2AC}" type="presOf" srcId="{3EBC50BC-1B70-4A3E-980D-96CD26345435}" destId="{D5CD4E65-7EE8-455B-8AAA-15C5C66B8DCF}" srcOrd="0" destOrd="0" presId="urn:microsoft.com/office/officeart/2005/8/layout/hList1"/>
    <dgm:cxn modelId="{854B7C58-9004-48D2-8CC7-DAA337B8AD3B}" srcId="{D38EFD53-C34A-4E76-9142-C5991A4C123C}" destId="{E703EEE2-C4B5-4387-BFE8-ABDFC31E997D}" srcOrd="0" destOrd="0" parTransId="{F2E9D00C-D0C4-4283-BE04-956172BFB0BF}" sibTransId="{3925D603-9F8B-4B9A-A49E-0830C826F70D}"/>
    <dgm:cxn modelId="{0E3ECE5F-BA8E-46B5-8C5D-29AF4F6A33B3}" type="presOf" srcId="{FA5B943C-46CE-4EE8-AC6C-4EAB708AAB0A}" destId="{B2B46D24-C95A-4893-B117-908534526638}" srcOrd="0" destOrd="0" presId="urn:microsoft.com/office/officeart/2005/8/layout/hList1"/>
    <dgm:cxn modelId="{15EA0700-CC8C-4E7E-9E98-17F3AE0DAA47}" srcId="{4696A26E-98A5-42FA-9BD9-9BE776086F8D}" destId="{C1DBF6B0-9B26-43B4-8BB8-E843ACBF0B3A}" srcOrd="0" destOrd="0" parTransId="{88D82A48-F8D4-4865-BF09-B7F75BAC413E}" sibTransId="{5A5DCFE5-AA8D-49DB-9FDA-B53857785021}"/>
    <dgm:cxn modelId="{451D44B4-AC9B-4D46-8DB8-46CA2B256DF4}" srcId="{78CB7E21-921E-4943-B8E9-038229B34AB6}" destId="{AAEAE0D3-A73D-4472-B412-C35FFE59D95E}" srcOrd="0" destOrd="0" parTransId="{D514AA98-01AC-4169-B0FB-EA2F7B41F641}" sibTransId="{1365499E-CC2F-4ADF-B55A-8A199095BF34}"/>
    <dgm:cxn modelId="{62EBB9A3-D280-4D0F-8379-B681B2237E70}" type="presOf" srcId="{AAEAE0D3-A73D-4472-B412-C35FFE59D95E}" destId="{90FDA701-8933-447A-A714-27006C186857}" srcOrd="0" destOrd="0" presId="urn:microsoft.com/office/officeart/2005/8/layout/hList1"/>
    <dgm:cxn modelId="{91B500A3-CC01-4F11-81AE-DDB152255115}" srcId="{78CB7E21-921E-4943-B8E9-038229B34AB6}" destId="{D38EFD53-C34A-4E76-9142-C5991A4C123C}" srcOrd="3" destOrd="0" parTransId="{474690C1-B67E-4384-8639-07580838D58F}" sibTransId="{15C7940E-1A2E-4A70-8C26-C8E208100D28}"/>
    <dgm:cxn modelId="{21C158D6-29C0-44C8-B312-AF1F3472C9E3}" srcId="{33985606-6145-4F54-80D3-BE8984D0AA9B}" destId="{FA5B943C-46CE-4EE8-AC6C-4EAB708AAB0A}" srcOrd="0" destOrd="0" parTransId="{64AD3D36-5260-470D-8A9A-A926C373D9D1}" sibTransId="{6561416D-5498-4FD6-8968-F5D0B9C63D47}"/>
    <dgm:cxn modelId="{108F8AC7-F25E-42FF-907D-738B2E111135}" type="presOf" srcId="{CD1CF063-1C68-44CB-9485-B90DFF067C0C}" destId="{E3B8A11B-88F5-466B-8E3D-B617452ACD79}" srcOrd="0" destOrd="0" presId="urn:microsoft.com/office/officeart/2005/8/layout/hList1"/>
    <dgm:cxn modelId="{48848458-5D8D-4C2E-A103-DBB52EDB149E}" type="presOf" srcId="{33985606-6145-4F54-80D3-BE8984D0AA9B}" destId="{5B79CA62-80D6-4A7A-B401-3E45E1C43C51}" srcOrd="0" destOrd="0" presId="urn:microsoft.com/office/officeart/2005/8/layout/hList1"/>
    <dgm:cxn modelId="{70CAA766-5445-4B6D-83D3-83C074F8FF64}" srcId="{78CB7E21-921E-4943-B8E9-038229B34AB6}" destId="{33985606-6145-4F54-80D3-BE8984D0AA9B}" srcOrd="5" destOrd="0" parTransId="{016AD740-A90E-4F3B-9943-09B12A49B3F1}" sibTransId="{AA0D7664-7FE1-415F-B3C6-4E3D5F43997A}"/>
    <dgm:cxn modelId="{B97350E2-0F55-4895-B6AA-81A6C4BB4554}" srcId="{68010FC8-429C-4AF2-9A97-62261F40371A}" destId="{BB1038E8-6632-43C3-AFE3-0A7B85435268}" srcOrd="0" destOrd="0" parTransId="{7DA355B9-692E-4113-A85B-C8EDDF25FA8A}" sibTransId="{BE71961B-016E-4F66-A7FA-09DDE4C4C241}"/>
    <dgm:cxn modelId="{2468AACB-677F-41A7-8266-7DF621CE944F}" srcId="{AAEAE0D3-A73D-4472-B412-C35FFE59D95E}" destId="{CD1CF063-1C68-44CB-9485-B90DFF067C0C}" srcOrd="0" destOrd="0" parTransId="{EB89CFFB-FD36-4B18-AEA1-77FFE2917EDB}" sibTransId="{C93EC600-7361-4443-ACE7-67C908D00A59}"/>
    <dgm:cxn modelId="{AA4E4913-5BF3-4A67-9F32-99A515A9D6DD}" type="presOf" srcId="{50266CEC-D4B9-45D0-B98D-1C4B47D3E346}" destId="{D547F779-2F41-4201-9799-587077274E51}" srcOrd="0" destOrd="0" presId="urn:microsoft.com/office/officeart/2005/8/layout/hList1"/>
    <dgm:cxn modelId="{A4E95186-AF34-4D88-93D0-448BB2F80E52}" type="presOf" srcId="{E703EEE2-C4B5-4387-BFE8-ABDFC31E997D}" destId="{3C38D8B3-94F7-4399-BF42-3F3D46E88142}" srcOrd="0" destOrd="0" presId="urn:microsoft.com/office/officeart/2005/8/layout/hList1"/>
    <dgm:cxn modelId="{C7872CCD-9318-49CD-A92F-80AE7152EF67}" srcId="{78CB7E21-921E-4943-B8E9-038229B34AB6}" destId="{4696A26E-98A5-42FA-9BD9-9BE776086F8D}" srcOrd="4" destOrd="0" parTransId="{639ED997-AFF1-47F2-84F7-067DC1686663}" sibTransId="{111A4F5C-E0B7-4CFC-A77F-DB1D66F26F62}"/>
    <dgm:cxn modelId="{7C745E78-96BD-43E0-B308-23FF858F90DB}" type="presOf" srcId="{C1DBF6B0-9B26-43B4-8BB8-E843ACBF0B3A}" destId="{83638AFB-7882-42B9-8D73-65C0325D73C1}" srcOrd="0" destOrd="0" presId="urn:microsoft.com/office/officeart/2005/8/layout/hList1"/>
    <dgm:cxn modelId="{8898BF2D-E01C-4AEB-B9B3-A0069539DED0}" type="presOf" srcId="{BB1038E8-6632-43C3-AFE3-0A7B85435268}" destId="{59502314-054A-4BDF-B97C-9DC03490CE80}" srcOrd="0" destOrd="0" presId="urn:microsoft.com/office/officeart/2005/8/layout/hList1"/>
    <dgm:cxn modelId="{71EE4079-6229-454E-9ACA-36DFF419349D}" srcId="{78CB7E21-921E-4943-B8E9-038229B34AB6}" destId="{68010FC8-429C-4AF2-9A97-62261F40371A}" srcOrd="1" destOrd="0" parTransId="{26441D04-AFAE-4C90-81A6-374B35E882DF}" sibTransId="{90C1B769-F196-44D6-817C-3848764275BD}"/>
    <dgm:cxn modelId="{53CBA718-07A0-4278-A4D8-F416DB539815}" type="presOf" srcId="{4696A26E-98A5-42FA-9BD9-9BE776086F8D}" destId="{D08A29D5-1438-44B5-98EF-58411D7B6365}" srcOrd="0" destOrd="0" presId="urn:microsoft.com/office/officeart/2005/8/layout/hList1"/>
    <dgm:cxn modelId="{6C052313-7C10-466A-8527-8680AAB45C12}" srcId="{78CB7E21-921E-4943-B8E9-038229B34AB6}" destId="{50266CEC-D4B9-45D0-B98D-1C4B47D3E346}" srcOrd="2" destOrd="0" parTransId="{500DDD02-FCE5-4C18-8B43-2C8A5936BCCA}" sibTransId="{21C526D0-2F61-4D41-A292-2A77112A3017}"/>
    <dgm:cxn modelId="{75D1037B-E9B9-4BD6-82D7-55267EA24F9C}" type="presOf" srcId="{68010FC8-429C-4AF2-9A97-62261F40371A}" destId="{598F54E3-67A6-4EAE-A9B3-8FC78C8C8C49}" srcOrd="0" destOrd="0" presId="urn:microsoft.com/office/officeart/2005/8/layout/hList1"/>
    <dgm:cxn modelId="{AA6FDC53-9033-4CD8-AD5F-5E6627516DC7}" srcId="{50266CEC-D4B9-45D0-B98D-1C4B47D3E346}" destId="{3EBC50BC-1B70-4A3E-980D-96CD26345435}" srcOrd="0" destOrd="0" parTransId="{1718F99C-0EA1-40F0-BD0F-EBE28D2C02A1}" sibTransId="{CAC53850-DD73-4117-AF23-BA74A2830BD2}"/>
    <dgm:cxn modelId="{0FDEE7F4-71CD-40FF-9A11-829AB2C7D03E}" type="presOf" srcId="{78CB7E21-921E-4943-B8E9-038229B34AB6}" destId="{9F27311B-5BA5-477D-90B6-58F4DBAFF237}" srcOrd="0" destOrd="0" presId="urn:microsoft.com/office/officeart/2005/8/layout/hList1"/>
    <dgm:cxn modelId="{BFE56696-6BE2-44E5-8EA9-0E49134C3527}" type="presParOf" srcId="{9F27311B-5BA5-477D-90B6-58F4DBAFF237}" destId="{BAF5EEED-D067-4FFE-9620-980BAB282F13}" srcOrd="0" destOrd="0" presId="urn:microsoft.com/office/officeart/2005/8/layout/hList1"/>
    <dgm:cxn modelId="{E0E1C544-11F1-4658-B54D-07DD8020AA17}" type="presParOf" srcId="{BAF5EEED-D067-4FFE-9620-980BAB282F13}" destId="{90FDA701-8933-447A-A714-27006C186857}" srcOrd="0" destOrd="0" presId="urn:microsoft.com/office/officeart/2005/8/layout/hList1"/>
    <dgm:cxn modelId="{897A6B66-2FD1-4A1E-8944-4FB737CF5FCC}" type="presParOf" srcId="{BAF5EEED-D067-4FFE-9620-980BAB282F13}" destId="{E3B8A11B-88F5-466B-8E3D-B617452ACD79}" srcOrd="1" destOrd="0" presId="urn:microsoft.com/office/officeart/2005/8/layout/hList1"/>
    <dgm:cxn modelId="{F14DF317-3CF4-4AA8-B86C-D537386804C4}" type="presParOf" srcId="{9F27311B-5BA5-477D-90B6-58F4DBAFF237}" destId="{F4FBFDA9-6F16-4001-BAD4-969D5DE80238}" srcOrd="1" destOrd="0" presId="urn:microsoft.com/office/officeart/2005/8/layout/hList1"/>
    <dgm:cxn modelId="{ABF68C1A-90A2-4FE8-9D69-4B41FDFB6C7B}" type="presParOf" srcId="{9F27311B-5BA5-477D-90B6-58F4DBAFF237}" destId="{0E4A1208-AB89-4D2E-B5CC-7B197D5B339E}" srcOrd="2" destOrd="0" presId="urn:microsoft.com/office/officeart/2005/8/layout/hList1"/>
    <dgm:cxn modelId="{4CB9783D-217B-4C7C-A6D0-67A1E99E5ADE}" type="presParOf" srcId="{0E4A1208-AB89-4D2E-B5CC-7B197D5B339E}" destId="{598F54E3-67A6-4EAE-A9B3-8FC78C8C8C49}" srcOrd="0" destOrd="0" presId="urn:microsoft.com/office/officeart/2005/8/layout/hList1"/>
    <dgm:cxn modelId="{88EA4D01-37C7-4B21-9452-C9E3FA6B5101}" type="presParOf" srcId="{0E4A1208-AB89-4D2E-B5CC-7B197D5B339E}" destId="{59502314-054A-4BDF-B97C-9DC03490CE80}" srcOrd="1" destOrd="0" presId="urn:microsoft.com/office/officeart/2005/8/layout/hList1"/>
    <dgm:cxn modelId="{FC45951C-5B6D-4745-B2E7-7F01D8632B23}" type="presParOf" srcId="{9F27311B-5BA5-477D-90B6-58F4DBAFF237}" destId="{79B13BBD-23E7-4C9A-A68B-9DCB6E7120CF}" srcOrd="3" destOrd="0" presId="urn:microsoft.com/office/officeart/2005/8/layout/hList1"/>
    <dgm:cxn modelId="{B1320A7C-E507-4275-9E93-17D381D5C799}" type="presParOf" srcId="{9F27311B-5BA5-477D-90B6-58F4DBAFF237}" destId="{1B242B6F-ECAD-4329-ADE1-C3022253A830}" srcOrd="4" destOrd="0" presId="urn:microsoft.com/office/officeart/2005/8/layout/hList1"/>
    <dgm:cxn modelId="{AB178735-E20C-4E24-AACE-5A984AB398E9}" type="presParOf" srcId="{1B242B6F-ECAD-4329-ADE1-C3022253A830}" destId="{D547F779-2F41-4201-9799-587077274E51}" srcOrd="0" destOrd="0" presId="urn:microsoft.com/office/officeart/2005/8/layout/hList1"/>
    <dgm:cxn modelId="{83D2518B-8B9C-4DD9-93A6-1FB5941BB29F}" type="presParOf" srcId="{1B242B6F-ECAD-4329-ADE1-C3022253A830}" destId="{D5CD4E65-7EE8-455B-8AAA-15C5C66B8DCF}" srcOrd="1" destOrd="0" presId="urn:microsoft.com/office/officeart/2005/8/layout/hList1"/>
    <dgm:cxn modelId="{CD0DE156-9B6F-42AB-9248-286B9E0A9B37}" type="presParOf" srcId="{9F27311B-5BA5-477D-90B6-58F4DBAFF237}" destId="{F5F68562-FC2E-4CF3-BAF0-06A8A7CEA108}" srcOrd="5" destOrd="0" presId="urn:microsoft.com/office/officeart/2005/8/layout/hList1"/>
    <dgm:cxn modelId="{E17BCC17-D44E-4CF4-ACC9-4ACA0B1BAFD6}" type="presParOf" srcId="{9F27311B-5BA5-477D-90B6-58F4DBAFF237}" destId="{CF09181C-86DB-49B8-A87E-66311C1E621F}" srcOrd="6" destOrd="0" presId="urn:microsoft.com/office/officeart/2005/8/layout/hList1"/>
    <dgm:cxn modelId="{F4EC6728-3C72-4A89-AD3B-D9F417E6DE17}" type="presParOf" srcId="{CF09181C-86DB-49B8-A87E-66311C1E621F}" destId="{40669080-99C6-4A99-B1FA-0A1AEEA57A44}" srcOrd="0" destOrd="0" presId="urn:microsoft.com/office/officeart/2005/8/layout/hList1"/>
    <dgm:cxn modelId="{8691FEC5-55EE-44E9-BF44-EB9AAAF20F37}" type="presParOf" srcId="{CF09181C-86DB-49B8-A87E-66311C1E621F}" destId="{3C38D8B3-94F7-4399-BF42-3F3D46E88142}" srcOrd="1" destOrd="0" presId="urn:microsoft.com/office/officeart/2005/8/layout/hList1"/>
    <dgm:cxn modelId="{E90AD1CE-C59E-409F-8D1A-9313A10DE329}" type="presParOf" srcId="{9F27311B-5BA5-477D-90B6-58F4DBAFF237}" destId="{2B692925-2137-4DC0-8FAC-AB6D36EE50A1}" srcOrd="7" destOrd="0" presId="urn:microsoft.com/office/officeart/2005/8/layout/hList1"/>
    <dgm:cxn modelId="{0E3A6F6E-1F37-423D-80C8-5481B0C039B8}" type="presParOf" srcId="{9F27311B-5BA5-477D-90B6-58F4DBAFF237}" destId="{6FBD7965-EAEF-4310-B49A-DA9760EB921D}" srcOrd="8" destOrd="0" presId="urn:microsoft.com/office/officeart/2005/8/layout/hList1"/>
    <dgm:cxn modelId="{08CF9EAD-CC16-4D8B-B106-975C684792C5}" type="presParOf" srcId="{6FBD7965-EAEF-4310-B49A-DA9760EB921D}" destId="{D08A29D5-1438-44B5-98EF-58411D7B6365}" srcOrd="0" destOrd="0" presId="urn:microsoft.com/office/officeart/2005/8/layout/hList1"/>
    <dgm:cxn modelId="{479C7DE9-0281-485F-999A-C41A964B6CF9}" type="presParOf" srcId="{6FBD7965-EAEF-4310-B49A-DA9760EB921D}" destId="{83638AFB-7882-42B9-8D73-65C0325D73C1}" srcOrd="1" destOrd="0" presId="urn:microsoft.com/office/officeart/2005/8/layout/hList1"/>
    <dgm:cxn modelId="{D9B1AAB8-4F55-4BE8-AC37-1666EE7B3B1E}" type="presParOf" srcId="{9F27311B-5BA5-477D-90B6-58F4DBAFF237}" destId="{960D238C-B0D9-4B6A-B852-A218DC70D9CF}" srcOrd="9" destOrd="0" presId="urn:microsoft.com/office/officeart/2005/8/layout/hList1"/>
    <dgm:cxn modelId="{D923C848-EF66-465D-A0F1-56BF4F101A7B}" type="presParOf" srcId="{9F27311B-5BA5-477D-90B6-58F4DBAFF237}" destId="{42919CC5-B738-4863-8795-D5333F330468}" srcOrd="10" destOrd="0" presId="urn:microsoft.com/office/officeart/2005/8/layout/hList1"/>
    <dgm:cxn modelId="{401893AD-861E-41CE-82AB-F0768495EA5A}" type="presParOf" srcId="{42919CC5-B738-4863-8795-D5333F330468}" destId="{5B79CA62-80D6-4A7A-B401-3E45E1C43C51}" srcOrd="0" destOrd="0" presId="urn:microsoft.com/office/officeart/2005/8/layout/hList1"/>
    <dgm:cxn modelId="{4C01B779-737B-4649-B4EC-13C2940F9B28}" type="presParOf" srcId="{42919CC5-B738-4863-8795-D5333F330468}" destId="{B2B46D24-C95A-4893-B117-90853452663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DA701-8933-447A-A714-27006C186857}">
      <dsp:nvSpPr>
        <dsp:cNvPr id="0" name=""/>
        <dsp:cNvSpPr/>
      </dsp:nvSpPr>
      <dsp:spPr>
        <a:xfrm>
          <a:off x="106895" y="15399"/>
          <a:ext cx="1239487" cy="495794"/>
        </a:xfrm>
        <a:prstGeom prst="rect">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Descriptivo </a:t>
          </a:r>
          <a:endParaRPr lang="es-MX" sz="1400" b="1" kern="1200" dirty="0"/>
        </a:p>
      </dsp:txBody>
      <dsp:txXfrm>
        <a:off x="106895" y="15399"/>
        <a:ext cx="1239487" cy="495794"/>
      </dsp:txXfrm>
    </dsp:sp>
    <dsp:sp modelId="{E3B8A11B-88F5-466B-8E3D-B617452ACD79}">
      <dsp:nvSpPr>
        <dsp:cNvPr id="0" name=""/>
        <dsp:cNvSpPr/>
      </dsp:nvSpPr>
      <dsp:spPr>
        <a:xfrm>
          <a:off x="931" y="511193"/>
          <a:ext cx="1451415" cy="1844640"/>
        </a:xfrm>
        <a:prstGeom prst="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MX" sz="1200" kern="1200" dirty="0" smtClean="0"/>
            <a:t> </a:t>
          </a:r>
          <a:r>
            <a:rPr lang="es-MX" sz="1600" kern="1200" dirty="0" smtClean="0"/>
            <a:t>Refleje el giro de la empresa y/o características distintivas.	</a:t>
          </a:r>
          <a:r>
            <a:rPr lang="es-MX" sz="1200" kern="1200" dirty="0" smtClean="0"/>
            <a:t>		</a:t>
          </a:r>
          <a:endParaRPr lang="es-MX" sz="1200" kern="1200" dirty="0"/>
        </a:p>
      </dsp:txBody>
      <dsp:txXfrm>
        <a:off x="931" y="511193"/>
        <a:ext cx="1451415" cy="1844640"/>
      </dsp:txXfrm>
    </dsp:sp>
    <dsp:sp modelId="{598F54E3-67A6-4EAE-A9B3-8FC78C8C8C49}">
      <dsp:nvSpPr>
        <dsp:cNvPr id="0" name=""/>
        <dsp:cNvSpPr/>
      </dsp:nvSpPr>
      <dsp:spPr>
        <a:xfrm>
          <a:off x="1625874" y="15399"/>
          <a:ext cx="1239487" cy="495794"/>
        </a:xfrm>
        <a:prstGeom prst="rect">
          <a:avLst/>
        </a:prstGeom>
        <a:solidFill>
          <a:schemeClr val="accent5">
            <a:hueOff val="3077562"/>
            <a:satOff val="-1099"/>
            <a:lumOff val="1765"/>
            <a:alphaOff val="0"/>
          </a:schemeClr>
        </a:solidFill>
        <a:ln w="15875" cap="flat" cmpd="sng" algn="ctr">
          <a:solidFill>
            <a:schemeClr val="accent5">
              <a:hueOff val="3077562"/>
              <a:satOff val="-1099"/>
              <a:lumOff val="17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Original </a:t>
          </a:r>
          <a:endParaRPr lang="es-MX" sz="1400" b="1" kern="1200" dirty="0"/>
        </a:p>
      </dsp:txBody>
      <dsp:txXfrm>
        <a:off x="1625874" y="15399"/>
        <a:ext cx="1239487" cy="495794"/>
      </dsp:txXfrm>
    </dsp:sp>
    <dsp:sp modelId="{59502314-054A-4BDF-B97C-9DC03490CE80}">
      <dsp:nvSpPr>
        <dsp:cNvPr id="0" name=""/>
        <dsp:cNvSpPr/>
      </dsp:nvSpPr>
      <dsp:spPr>
        <a:xfrm>
          <a:off x="1625874" y="511193"/>
          <a:ext cx="1239487" cy="1844640"/>
        </a:xfrm>
        <a:prstGeom prst="rect">
          <a:avLst/>
        </a:prstGeom>
        <a:solidFill>
          <a:schemeClr val="accent5">
            <a:tint val="40000"/>
            <a:alpha val="90000"/>
            <a:hueOff val="3111830"/>
            <a:satOff val="-295"/>
            <a:lumOff val="215"/>
            <a:alphaOff val="0"/>
          </a:schemeClr>
        </a:solidFill>
        <a:ln w="15875" cap="flat" cmpd="sng" algn="ctr">
          <a:solidFill>
            <a:schemeClr val="accent5">
              <a:tint val="40000"/>
              <a:alpha val="90000"/>
              <a:hueOff val="3111830"/>
              <a:satOff val="-295"/>
              <a:lumOff val="2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“Nuevo” signo, símbolo, palabra (s), nombre propio, etc.</a:t>
          </a:r>
          <a:endParaRPr lang="es-MX" sz="1400" kern="1200" dirty="0"/>
        </a:p>
      </dsp:txBody>
      <dsp:txXfrm>
        <a:off x="1625874" y="511193"/>
        <a:ext cx="1239487" cy="1844640"/>
      </dsp:txXfrm>
    </dsp:sp>
    <dsp:sp modelId="{D547F779-2F41-4201-9799-587077274E51}">
      <dsp:nvSpPr>
        <dsp:cNvPr id="0" name=""/>
        <dsp:cNvSpPr/>
      </dsp:nvSpPr>
      <dsp:spPr>
        <a:xfrm>
          <a:off x="3038890" y="15399"/>
          <a:ext cx="1239487" cy="495794"/>
        </a:xfrm>
        <a:prstGeom prst="rect">
          <a:avLst/>
        </a:prstGeom>
        <a:solidFill>
          <a:schemeClr val="accent5">
            <a:hueOff val="6155125"/>
            <a:satOff val="-2198"/>
            <a:lumOff val="3530"/>
            <a:alphaOff val="0"/>
          </a:schemeClr>
        </a:solidFill>
        <a:ln w="15875" cap="flat" cmpd="sng" algn="ctr">
          <a:solidFill>
            <a:schemeClr val="accent5">
              <a:hueOff val="6155125"/>
              <a:satOff val="-2198"/>
              <a:lumOff val="35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Atractivo </a:t>
          </a:r>
          <a:endParaRPr lang="es-MX" sz="1400" b="1" kern="1200" dirty="0"/>
        </a:p>
      </dsp:txBody>
      <dsp:txXfrm>
        <a:off x="3038890" y="15399"/>
        <a:ext cx="1239487" cy="495794"/>
      </dsp:txXfrm>
    </dsp:sp>
    <dsp:sp modelId="{D5CD4E65-7EE8-455B-8AAA-15C5C66B8DCF}">
      <dsp:nvSpPr>
        <dsp:cNvPr id="0" name=""/>
        <dsp:cNvSpPr/>
      </dsp:nvSpPr>
      <dsp:spPr>
        <a:xfrm>
          <a:off x="3038890" y="511193"/>
          <a:ext cx="1239487" cy="1844640"/>
        </a:xfrm>
        <a:prstGeom prst="rect">
          <a:avLst/>
        </a:prstGeom>
        <a:solidFill>
          <a:schemeClr val="accent5">
            <a:tint val="40000"/>
            <a:alpha val="90000"/>
            <a:hueOff val="6223660"/>
            <a:satOff val="-590"/>
            <a:lumOff val="431"/>
            <a:alphaOff val="0"/>
          </a:schemeClr>
        </a:solidFill>
        <a:ln w="15875" cap="flat" cmpd="sng" algn="ctr">
          <a:solidFill>
            <a:schemeClr val="accent5">
              <a:tint val="40000"/>
              <a:alpha val="90000"/>
              <a:hueOff val="6223660"/>
              <a:satOff val="-590"/>
              <a:lumOff val="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Llamativo, fácil de recordar, visible.</a:t>
          </a:r>
          <a:endParaRPr lang="es-MX" sz="1400" kern="1200" dirty="0"/>
        </a:p>
      </dsp:txBody>
      <dsp:txXfrm>
        <a:off x="3038890" y="511193"/>
        <a:ext cx="1239487" cy="1844640"/>
      </dsp:txXfrm>
    </dsp:sp>
    <dsp:sp modelId="{40669080-99C6-4A99-B1FA-0A1AEEA57A44}">
      <dsp:nvSpPr>
        <dsp:cNvPr id="0" name=""/>
        <dsp:cNvSpPr/>
      </dsp:nvSpPr>
      <dsp:spPr>
        <a:xfrm>
          <a:off x="4451906" y="15399"/>
          <a:ext cx="1239487" cy="495794"/>
        </a:xfrm>
        <a:prstGeom prst="rect">
          <a:avLst/>
        </a:prstGeom>
        <a:solidFill>
          <a:schemeClr val="accent5">
            <a:hueOff val="9232688"/>
            <a:satOff val="-3298"/>
            <a:lumOff val="5295"/>
            <a:alphaOff val="0"/>
          </a:schemeClr>
        </a:solidFill>
        <a:ln w="15875" cap="flat" cmpd="sng" algn="ctr">
          <a:solidFill>
            <a:schemeClr val="accent5">
              <a:hueOff val="9232688"/>
              <a:satOff val="-3298"/>
              <a:lumOff val="529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Claro y simple</a:t>
          </a:r>
          <a:endParaRPr lang="es-MX" sz="1400" b="1" kern="1200" dirty="0"/>
        </a:p>
      </dsp:txBody>
      <dsp:txXfrm>
        <a:off x="4451906" y="15399"/>
        <a:ext cx="1239487" cy="495794"/>
      </dsp:txXfrm>
    </dsp:sp>
    <dsp:sp modelId="{3C38D8B3-94F7-4399-BF42-3F3D46E88142}">
      <dsp:nvSpPr>
        <dsp:cNvPr id="0" name=""/>
        <dsp:cNvSpPr/>
      </dsp:nvSpPr>
      <dsp:spPr>
        <a:xfrm>
          <a:off x="4451906" y="511193"/>
          <a:ext cx="1239487" cy="1844640"/>
        </a:xfrm>
        <a:prstGeom prst="rect">
          <a:avLst/>
        </a:prstGeom>
        <a:solidFill>
          <a:schemeClr val="accent5">
            <a:tint val="40000"/>
            <a:alpha val="90000"/>
            <a:hueOff val="9335490"/>
            <a:satOff val="-886"/>
            <a:lumOff val="646"/>
            <a:alphaOff val="0"/>
          </a:schemeClr>
        </a:solidFill>
        <a:ln w="15875" cap="flat" cmpd="sng" algn="ctr">
          <a:solidFill>
            <a:schemeClr val="accent5">
              <a:tint val="40000"/>
              <a:alpha val="90000"/>
              <a:hueOff val="9335490"/>
              <a:satOff val="-886"/>
              <a:lumOff val="6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Que se escriba como se pronuncia y viceversa.</a:t>
          </a:r>
          <a:endParaRPr lang="es-MX" sz="1400" kern="1200" dirty="0"/>
        </a:p>
      </dsp:txBody>
      <dsp:txXfrm>
        <a:off x="4451906" y="511193"/>
        <a:ext cx="1239487" cy="1844640"/>
      </dsp:txXfrm>
    </dsp:sp>
    <dsp:sp modelId="{D08A29D5-1438-44B5-98EF-58411D7B6365}">
      <dsp:nvSpPr>
        <dsp:cNvPr id="0" name=""/>
        <dsp:cNvSpPr/>
      </dsp:nvSpPr>
      <dsp:spPr>
        <a:xfrm>
          <a:off x="5864922" y="15399"/>
          <a:ext cx="1239487" cy="495794"/>
        </a:xfrm>
        <a:prstGeom prst="rect">
          <a:avLst/>
        </a:prstGeom>
        <a:solidFill>
          <a:schemeClr val="accent5">
            <a:hueOff val="12310249"/>
            <a:satOff val="-4397"/>
            <a:lumOff val="7060"/>
            <a:alphaOff val="0"/>
          </a:schemeClr>
        </a:solidFill>
        <a:ln w="15875" cap="flat" cmpd="sng" algn="ctr">
          <a:solidFill>
            <a:schemeClr val="accent5">
              <a:hueOff val="12310249"/>
              <a:satOff val="-4397"/>
              <a:lumOff val="706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Significativo original </a:t>
          </a:r>
          <a:endParaRPr lang="es-MX" sz="1400" b="1" kern="1200" dirty="0"/>
        </a:p>
      </dsp:txBody>
      <dsp:txXfrm>
        <a:off x="5864922" y="15399"/>
        <a:ext cx="1239487" cy="495794"/>
      </dsp:txXfrm>
    </dsp:sp>
    <dsp:sp modelId="{83638AFB-7882-42B9-8D73-65C0325D73C1}">
      <dsp:nvSpPr>
        <dsp:cNvPr id="0" name=""/>
        <dsp:cNvSpPr/>
      </dsp:nvSpPr>
      <dsp:spPr>
        <a:xfrm>
          <a:off x="5864922" y="511193"/>
          <a:ext cx="1239487" cy="1844640"/>
        </a:xfrm>
        <a:prstGeom prst="rect">
          <a:avLst/>
        </a:prstGeom>
        <a:solidFill>
          <a:schemeClr val="accent5">
            <a:tint val="40000"/>
            <a:alpha val="90000"/>
            <a:hueOff val="12447319"/>
            <a:satOff val="-1181"/>
            <a:lumOff val="862"/>
            <a:alphaOff val="0"/>
          </a:schemeClr>
        </a:solidFill>
        <a:ln w="15875" cap="flat" cmpd="sng" algn="ctr">
          <a:solidFill>
            <a:schemeClr val="accent5">
              <a:tint val="40000"/>
              <a:alpha val="90000"/>
              <a:hueOff val="12447319"/>
              <a:satOff val="-1181"/>
              <a:lumOff val="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Asociado con efectos positivos, con clase, placer, etc.</a:t>
          </a:r>
          <a:endParaRPr lang="es-MX" sz="1400" kern="1200" dirty="0"/>
        </a:p>
      </dsp:txBody>
      <dsp:txXfrm>
        <a:off x="5864922" y="511193"/>
        <a:ext cx="1239487" cy="1844640"/>
      </dsp:txXfrm>
    </dsp:sp>
    <dsp:sp modelId="{5B79CA62-80D6-4A7A-B401-3E45E1C43C51}">
      <dsp:nvSpPr>
        <dsp:cNvPr id="0" name=""/>
        <dsp:cNvSpPr/>
      </dsp:nvSpPr>
      <dsp:spPr>
        <a:xfrm>
          <a:off x="7277937" y="15399"/>
          <a:ext cx="1239487" cy="495794"/>
        </a:xfrm>
        <a:prstGeom prst="rect">
          <a:avLst/>
        </a:prstGeom>
        <a:solidFill>
          <a:schemeClr val="accent5">
            <a:hueOff val="15387812"/>
            <a:satOff val="-5496"/>
            <a:lumOff val="8825"/>
            <a:alphaOff val="0"/>
          </a:schemeClr>
        </a:solidFill>
        <a:ln w="15875" cap="flat" cmpd="sng" algn="ctr">
          <a:solidFill>
            <a:schemeClr val="accent5">
              <a:hueOff val="15387812"/>
              <a:satOff val="-5496"/>
              <a:lumOff val="88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Agradable </a:t>
          </a:r>
          <a:endParaRPr lang="es-MX" sz="1400" b="1" kern="1200" dirty="0"/>
        </a:p>
      </dsp:txBody>
      <dsp:txXfrm>
        <a:off x="7277937" y="15399"/>
        <a:ext cx="1239487" cy="495794"/>
      </dsp:txXfrm>
    </dsp:sp>
    <dsp:sp modelId="{B2B46D24-C95A-4893-B117-908534526638}">
      <dsp:nvSpPr>
        <dsp:cNvPr id="0" name=""/>
        <dsp:cNvSpPr/>
      </dsp:nvSpPr>
      <dsp:spPr>
        <a:xfrm>
          <a:off x="7277937" y="511193"/>
          <a:ext cx="1239487" cy="1844640"/>
        </a:xfrm>
        <a:prstGeom prst="rect">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15559149"/>
              <a:satOff val="-1476"/>
              <a:lumOff val="10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De buen gusto, sin doble sentido, no vulgar.</a:t>
          </a:r>
          <a:endParaRPr lang="es-MX" sz="1400" kern="1200" dirty="0"/>
        </a:p>
      </dsp:txBody>
      <dsp:txXfrm>
        <a:off x="7277937" y="511193"/>
        <a:ext cx="1239487" cy="184464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s-E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s-E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s-E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E6A433AC-46CD-4960-85A6-155E0F074928}" type="slidenum">
              <a:rPr lang="es-ES"/>
              <a:pPr>
                <a:defRPr/>
              </a:pPr>
              <a:t>‹Nº›</a:t>
            </a:fld>
            <a:endParaRPr lang="es-ES"/>
          </a:p>
        </p:txBody>
      </p:sp>
    </p:spTree>
    <p:extLst>
      <p:ext uri="{BB962C8B-B14F-4D97-AF65-F5344CB8AC3E}">
        <p14:creationId xmlns:p14="http://schemas.microsoft.com/office/powerpoint/2010/main" val="3854692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a:p>
        </p:txBody>
      </p:sp>
    </p:spTree>
    <p:extLst>
      <p:ext uri="{BB962C8B-B14F-4D97-AF65-F5344CB8AC3E}">
        <p14:creationId xmlns:p14="http://schemas.microsoft.com/office/powerpoint/2010/main" val="1296338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38</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B8ECF9F0-B6BF-4D7E-B0E4-4442D4CD3F69}" type="slidenum">
              <a:rPr lang="es-ES" smtClean="0"/>
              <a:pPr>
                <a:defRPr/>
              </a:pPr>
              <a:t>‹Nº›</a:t>
            </a:fld>
            <a:endParaRPr lang="es-ES"/>
          </a:p>
        </p:txBody>
      </p:sp>
    </p:spTree>
    <p:extLst>
      <p:ext uri="{BB962C8B-B14F-4D97-AF65-F5344CB8AC3E}">
        <p14:creationId xmlns:p14="http://schemas.microsoft.com/office/powerpoint/2010/main" val="3191787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7F721BE1-C1F6-4298-93A4-8A0C7962DA23}" type="slidenum">
              <a:rPr lang="es-ES" smtClean="0"/>
              <a:pPr>
                <a:defRPr/>
              </a:pPr>
              <a:t>‹Nº›</a:t>
            </a:fld>
            <a:endParaRPr lang="es-ES"/>
          </a:p>
        </p:txBody>
      </p:sp>
    </p:spTree>
    <p:extLst>
      <p:ext uri="{BB962C8B-B14F-4D97-AF65-F5344CB8AC3E}">
        <p14:creationId xmlns:p14="http://schemas.microsoft.com/office/powerpoint/2010/main" val="1565010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25C85D67-83F5-439E-9BF5-82B7E9AB9FCD}" type="slidenum">
              <a:rPr lang="es-ES" smtClean="0"/>
              <a:pPr>
                <a:defRPr/>
              </a:pPr>
              <a:t>‹Nº›</a:t>
            </a:fld>
            <a:endParaRPr lang="es-ES"/>
          </a:p>
        </p:txBody>
      </p:sp>
    </p:spTree>
    <p:extLst>
      <p:ext uri="{BB962C8B-B14F-4D97-AF65-F5344CB8AC3E}">
        <p14:creationId xmlns:p14="http://schemas.microsoft.com/office/powerpoint/2010/main" val="2322910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49315347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4241328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4 Marcador de pie de página"/>
          <p:cNvSpPr>
            <a:spLocks noGrp="1"/>
          </p:cNvSpPr>
          <p:nvPr>
            <p:ph type="ftr" sz="quarter" idx="10"/>
          </p:nvPr>
        </p:nvSpPr>
        <p:spPr/>
        <p:txBody>
          <a:bodyPr/>
          <a:lstStyle>
            <a:lvl1pPr>
              <a:defRPr smtClean="0"/>
            </a:lvl1pPr>
            <a:extLst/>
          </a:lstStyle>
          <a:p>
            <a:pPr>
              <a:defRPr/>
            </a:pPr>
            <a:r>
              <a:rPr lang="es-ES" altLang="en-US"/>
              <a:t>M en A. Guadalupe González G</a:t>
            </a:r>
          </a:p>
        </p:txBody>
      </p:sp>
      <p:sp>
        <p:nvSpPr>
          <p:cNvPr id="5" name="5 Marcador de número de diapositiva"/>
          <p:cNvSpPr>
            <a:spLocks noGrp="1"/>
          </p:cNvSpPr>
          <p:nvPr>
            <p:ph type="sldNum" sz="quarter" idx="11"/>
          </p:nvPr>
        </p:nvSpPr>
        <p:spPr/>
        <p:txBody>
          <a:bodyPr/>
          <a:lstStyle>
            <a:lvl1pPr>
              <a:defRPr/>
            </a:lvl1pPr>
            <a:extLst/>
          </a:lstStyle>
          <a:p>
            <a:pPr>
              <a:defRPr/>
            </a:pPr>
            <a:fld id="{28F7F8E8-FA2B-4163-AA61-413E0DBAD5AA}" type="slidenum">
              <a:rPr lang="es-ES" altLang="en-US"/>
              <a:pPr>
                <a:defRPr/>
              </a:pPr>
              <a:t>‹Nº›</a:t>
            </a:fld>
            <a:endParaRPr lang="es-ES" altLang="en-US"/>
          </a:p>
        </p:txBody>
      </p:sp>
    </p:spTree>
    <p:extLst>
      <p:ext uri="{BB962C8B-B14F-4D97-AF65-F5344CB8AC3E}">
        <p14:creationId xmlns:p14="http://schemas.microsoft.com/office/powerpoint/2010/main" val="1622992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B8ECF9F0-B6BF-4D7E-B0E4-4442D4CD3F69}" type="slidenum">
              <a:rPr lang="es-ES" smtClean="0"/>
              <a:pPr>
                <a:defRPr/>
              </a:pPr>
              <a:t>‹Nº›</a:t>
            </a:fld>
            <a:endParaRPr lang="es-ES"/>
          </a:p>
        </p:txBody>
      </p:sp>
    </p:spTree>
    <p:extLst>
      <p:ext uri="{BB962C8B-B14F-4D97-AF65-F5344CB8AC3E}">
        <p14:creationId xmlns:p14="http://schemas.microsoft.com/office/powerpoint/2010/main" val="108632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CBAA5F58-4D49-4BE2-8CB8-BCDD40ACC6DD}" type="slidenum">
              <a:rPr lang="es-ES" smtClean="0"/>
              <a:pPr>
                <a:defRPr/>
              </a:pPr>
              <a:t>‹Nº›</a:t>
            </a:fld>
            <a:endParaRPr lang="es-ES"/>
          </a:p>
        </p:txBody>
      </p:sp>
    </p:spTree>
    <p:extLst>
      <p:ext uri="{BB962C8B-B14F-4D97-AF65-F5344CB8AC3E}">
        <p14:creationId xmlns:p14="http://schemas.microsoft.com/office/powerpoint/2010/main" val="4157461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FEE8414D-EE3D-43A4-863A-DF2F1E8C2968}" type="slidenum">
              <a:rPr lang="es-ES" smtClean="0"/>
              <a:pPr>
                <a:defRPr/>
              </a:pPr>
              <a:t>‹Nº›</a:t>
            </a:fld>
            <a:endParaRPr lang="es-ES"/>
          </a:p>
        </p:txBody>
      </p:sp>
    </p:spTree>
    <p:extLst>
      <p:ext uri="{BB962C8B-B14F-4D97-AF65-F5344CB8AC3E}">
        <p14:creationId xmlns:p14="http://schemas.microsoft.com/office/powerpoint/2010/main" val="2929739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4FB64A67-EE22-483B-91AE-BD2CD1F8E52C}" type="slidenum">
              <a:rPr lang="es-ES" smtClean="0"/>
              <a:pPr>
                <a:defRPr/>
              </a:pPr>
              <a:t>‹Nº›</a:t>
            </a:fld>
            <a:endParaRPr lang="es-ES"/>
          </a:p>
        </p:txBody>
      </p:sp>
    </p:spTree>
    <p:extLst>
      <p:ext uri="{BB962C8B-B14F-4D97-AF65-F5344CB8AC3E}">
        <p14:creationId xmlns:p14="http://schemas.microsoft.com/office/powerpoint/2010/main" val="3881503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r>
              <a:rPr lang="es-MX" smtClean="0"/>
              <a:t>M. en A. Guadalupe González G. DIAPOSITIVA      </a:t>
            </a:r>
            <a:endParaRPr lang="es-ES"/>
          </a:p>
        </p:txBody>
      </p:sp>
      <p:sp>
        <p:nvSpPr>
          <p:cNvPr id="9" name="Slide Number Placeholder 8"/>
          <p:cNvSpPr>
            <a:spLocks noGrp="1"/>
          </p:cNvSpPr>
          <p:nvPr>
            <p:ph type="sldNum" sz="quarter" idx="12"/>
          </p:nvPr>
        </p:nvSpPr>
        <p:spPr/>
        <p:txBody>
          <a:bodyPr/>
          <a:lstStyle/>
          <a:p>
            <a:pPr>
              <a:defRPr/>
            </a:pPr>
            <a:fld id="{D272EDC7-451C-43F9-A70B-E7E10E1692F2}" type="slidenum">
              <a:rPr lang="es-ES" smtClean="0"/>
              <a:pPr>
                <a:defRPr/>
              </a:pPr>
              <a:t>‹Nº›</a:t>
            </a:fld>
            <a:endParaRPr lang="es-ES"/>
          </a:p>
        </p:txBody>
      </p:sp>
    </p:spTree>
    <p:extLst>
      <p:ext uri="{BB962C8B-B14F-4D97-AF65-F5344CB8AC3E}">
        <p14:creationId xmlns:p14="http://schemas.microsoft.com/office/powerpoint/2010/main" val="93832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CBAA5F58-4D49-4BE2-8CB8-BCDD40ACC6DD}" type="slidenum">
              <a:rPr lang="es-ES" smtClean="0"/>
              <a:pPr>
                <a:defRPr/>
              </a:pPr>
              <a:t>‹Nº›</a:t>
            </a:fld>
            <a:endParaRPr lang="es-ES"/>
          </a:p>
        </p:txBody>
      </p:sp>
    </p:spTree>
    <p:extLst>
      <p:ext uri="{BB962C8B-B14F-4D97-AF65-F5344CB8AC3E}">
        <p14:creationId xmlns:p14="http://schemas.microsoft.com/office/powerpoint/2010/main" val="39723173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r>
              <a:rPr lang="es-MX" smtClean="0"/>
              <a:t>M. en A. Guadalupe González G. DIAPOSITIVA      </a:t>
            </a:r>
            <a:endParaRPr lang="es-ES"/>
          </a:p>
        </p:txBody>
      </p:sp>
      <p:sp>
        <p:nvSpPr>
          <p:cNvPr id="5" name="Slide Number Placeholder 4"/>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2982651294"/>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r>
              <a:rPr lang="es-MX" smtClean="0"/>
              <a:t>M. en A. Guadalupe González G. DIAPOSITIVA      </a:t>
            </a:r>
            <a:endParaRPr lang="es-ES"/>
          </a:p>
        </p:txBody>
      </p:sp>
      <p:sp>
        <p:nvSpPr>
          <p:cNvPr id="4" name="Slide Number Placeholder 3"/>
          <p:cNvSpPr>
            <a:spLocks noGrp="1"/>
          </p:cNvSpPr>
          <p:nvPr>
            <p:ph type="sldNum" sz="quarter" idx="12"/>
          </p:nvPr>
        </p:nvSpPr>
        <p:spPr/>
        <p:txBody>
          <a:bodyPr/>
          <a:lstStyle/>
          <a:p>
            <a:pPr>
              <a:defRPr/>
            </a:pPr>
            <a:fld id="{EA0BBF26-86F5-4EA7-9245-05A21AE4C776}" type="slidenum">
              <a:rPr lang="es-ES" smtClean="0"/>
              <a:pPr>
                <a:defRPr/>
              </a:pPr>
              <a:t>‹Nº›</a:t>
            </a:fld>
            <a:endParaRPr lang="es-ES"/>
          </a:p>
        </p:txBody>
      </p:sp>
    </p:spTree>
    <p:extLst>
      <p:ext uri="{BB962C8B-B14F-4D97-AF65-F5344CB8AC3E}">
        <p14:creationId xmlns:p14="http://schemas.microsoft.com/office/powerpoint/2010/main" val="31467479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1EFFAC77-8F4A-4DDB-9B08-C1E9572E4873}" type="slidenum">
              <a:rPr lang="es-ES" smtClean="0"/>
              <a:pPr>
                <a:defRPr/>
              </a:pPr>
              <a:t>‹Nº›</a:t>
            </a:fld>
            <a:endParaRPr lang="es-ES"/>
          </a:p>
        </p:txBody>
      </p:sp>
    </p:spTree>
    <p:extLst>
      <p:ext uri="{BB962C8B-B14F-4D97-AF65-F5344CB8AC3E}">
        <p14:creationId xmlns:p14="http://schemas.microsoft.com/office/powerpoint/2010/main" val="2115603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8CBFE01F-258B-482C-90D9-C24FA8315764}" type="slidenum">
              <a:rPr lang="es-ES" smtClean="0"/>
              <a:pPr>
                <a:defRPr/>
              </a:pPr>
              <a:t>‹Nº›</a:t>
            </a:fld>
            <a:endParaRPr lang="es-ES"/>
          </a:p>
        </p:txBody>
      </p:sp>
    </p:spTree>
    <p:extLst>
      <p:ext uri="{BB962C8B-B14F-4D97-AF65-F5344CB8AC3E}">
        <p14:creationId xmlns:p14="http://schemas.microsoft.com/office/powerpoint/2010/main" val="21570877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3902281181"/>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2683134844"/>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02785373"/>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1634456512"/>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r>
              <a:rPr lang="es-MX" smtClean="0"/>
              <a:t>M. en A. Guadalupe González G. DIAPOSITIVA      </a:t>
            </a:r>
            <a:endParaRPr lang="es-ES"/>
          </a:p>
        </p:txBody>
      </p:sp>
      <p:sp>
        <p:nvSpPr>
          <p:cNvPr id="5" name="Slide Number Placeholder 4"/>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1865698890"/>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r>
              <a:rPr lang="es-MX" smtClean="0"/>
              <a:t>M. en A. Guadalupe González G. DIAPOSITIVA      </a:t>
            </a:r>
            <a:endParaRPr lang="es-ES"/>
          </a:p>
        </p:txBody>
      </p:sp>
      <p:sp>
        <p:nvSpPr>
          <p:cNvPr id="5" name="Slide Number Placeholder 4"/>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374795556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FEE8414D-EE3D-43A4-863A-DF2F1E8C2968}" type="slidenum">
              <a:rPr lang="es-ES" smtClean="0"/>
              <a:pPr>
                <a:defRPr/>
              </a:pPr>
              <a:t>‹Nº›</a:t>
            </a:fld>
            <a:endParaRPr lang="es-ES"/>
          </a:p>
        </p:txBody>
      </p:sp>
    </p:spTree>
    <p:extLst>
      <p:ext uri="{BB962C8B-B14F-4D97-AF65-F5344CB8AC3E}">
        <p14:creationId xmlns:p14="http://schemas.microsoft.com/office/powerpoint/2010/main" val="6428192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7F721BE1-C1F6-4298-93A4-8A0C7962DA23}" type="slidenum">
              <a:rPr lang="es-ES" smtClean="0"/>
              <a:pPr>
                <a:defRPr/>
              </a:pPr>
              <a:t>‹Nº›</a:t>
            </a:fld>
            <a:endParaRPr lang="es-ES"/>
          </a:p>
        </p:txBody>
      </p:sp>
    </p:spTree>
    <p:extLst>
      <p:ext uri="{BB962C8B-B14F-4D97-AF65-F5344CB8AC3E}">
        <p14:creationId xmlns:p14="http://schemas.microsoft.com/office/powerpoint/2010/main" val="51563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25C85D67-83F5-439E-9BF5-82B7E9AB9FCD}" type="slidenum">
              <a:rPr lang="es-ES" smtClean="0"/>
              <a:pPr>
                <a:defRPr/>
              </a:pPr>
              <a:t>‹Nº›</a:t>
            </a:fld>
            <a:endParaRPr lang="es-ES"/>
          </a:p>
        </p:txBody>
      </p:sp>
    </p:spTree>
    <p:extLst>
      <p:ext uri="{BB962C8B-B14F-4D97-AF65-F5344CB8AC3E}">
        <p14:creationId xmlns:p14="http://schemas.microsoft.com/office/powerpoint/2010/main" val="29962893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358787999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4FB64A67-EE22-483B-91AE-BD2CD1F8E52C}" type="slidenum">
              <a:rPr lang="es-ES" smtClean="0"/>
              <a:pPr>
                <a:defRPr/>
              </a:pPr>
              <a:t>‹Nº›</a:t>
            </a:fld>
            <a:endParaRPr lang="es-ES"/>
          </a:p>
        </p:txBody>
      </p:sp>
    </p:spTree>
    <p:extLst>
      <p:ext uri="{BB962C8B-B14F-4D97-AF65-F5344CB8AC3E}">
        <p14:creationId xmlns:p14="http://schemas.microsoft.com/office/powerpoint/2010/main" val="1181151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r>
              <a:rPr lang="es-MX" smtClean="0"/>
              <a:t>M. en A. Guadalupe González G. DIAPOSITIVA      </a:t>
            </a:r>
            <a:endParaRPr lang="es-ES"/>
          </a:p>
        </p:txBody>
      </p:sp>
      <p:sp>
        <p:nvSpPr>
          <p:cNvPr id="9" name="Slide Number Placeholder 8"/>
          <p:cNvSpPr>
            <a:spLocks noGrp="1"/>
          </p:cNvSpPr>
          <p:nvPr>
            <p:ph type="sldNum" sz="quarter" idx="12"/>
          </p:nvPr>
        </p:nvSpPr>
        <p:spPr/>
        <p:txBody>
          <a:bodyPr/>
          <a:lstStyle/>
          <a:p>
            <a:pPr>
              <a:defRPr/>
            </a:pPr>
            <a:fld id="{D272EDC7-451C-43F9-A70B-E7E10E1692F2}" type="slidenum">
              <a:rPr lang="es-ES" smtClean="0"/>
              <a:pPr>
                <a:defRPr/>
              </a:pPr>
              <a:t>‹Nº›</a:t>
            </a:fld>
            <a:endParaRPr lang="es-ES"/>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11403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r>
              <a:rPr lang="es-MX" smtClean="0"/>
              <a:t>M. en A. Guadalupe González G. DIAPOSITIVA      </a:t>
            </a:r>
            <a:endParaRPr lang="es-ES"/>
          </a:p>
        </p:txBody>
      </p:sp>
      <p:sp>
        <p:nvSpPr>
          <p:cNvPr id="5" name="Slide Number Placeholder 4"/>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034984874"/>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r>
              <a:rPr lang="es-MX" smtClean="0"/>
              <a:t>M. en A. Guadalupe González G. DIAPOSITIVA      </a:t>
            </a:r>
            <a:endParaRPr lang="es-ES"/>
          </a:p>
        </p:txBody>
      </p:sp>
      <p:sp>
        <p:nvSpPr>
          <p:cNvPr id="4" name="Slide Number Placeholder 3"/>
          <p:cNvSpPr>
            <a:spLocks noGrp="1"/>
          </p:cNvSpPr>
          <p:nvPr>
            <p:ph type="sldNum" sz="quarter" idx="12"/>
          </p:nvPr>
        </p:nvSpPr>
        <p:spPr/>
        <p:txBody>
          <a:bodyPr/>
          <a:lstStyle/>
          <a:p>
            <a:pPr>
              <a:defRPr/>
            </a:pPr>
            <a:fld id="{EA0BBF26-86F5-4EA7-9245-05A21AE4C776}" type="slidenum">
              <a:rPr lang="es-ES" smtClean="0"/>
              <a:pPr>
                <a:defRPr/>
              </a:pPr>
              <a:t>‹Nº›</a:t>
            </a:fld>
            <a:endParaRPr lang="es-ES"/>
          </a:p>
        </p:txBody>
      </p:sp>
    </p:spTree>
    <p:extLst>
      <p:ext uri="{BB962C8B-B14F-4D97-AF65-F5344CB8AC3E}">
        <p14:creationId xmlns:p14="http://schemas.microsoft.com/office/powerpoint/2010/main" val="1023970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1EFFAC77-8F4A-4DDB-9B08-C1E9572E4873}" type="slidenum">
              <a:rPr lang="es-ES" smtClean="0"/>
              <a:pPr>
                <a:defRPr/>
              </a:pPr>
              <a:t>‹Nº›</a:t>
            </a:fld>
            <a:endParaRPr lang="es-ES"/>
          </a:p>
        </p:txBody>
      </p:sp>
    </p:spTree>
    <p:extLst>
      <p:ext uri="{BB962C8B-B14F-4D97-AF65-F5344CB8AC3E}">
        <p14:creationId xmlns:p14="http://schemas.microsoft.com/office/powerpoint/2010/main" val="4162610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8CBFE01F-258B-482C-90D9-C24FA8315764}" type="slidenum">
              <a:rPr lang="es-ES" smtClean="0"/>
              <a:pPr>
                <a:defRPr/>
              </a:pPr>
              <a:t>‹Nº›</a:t>
            </a:fld>
            <a:endParaRPr lang="es-ES"/>
          </a:p>
        </p:txBody>
      </p:sp>
    </p:spTree>
    <p:extLst>
      <p:ext uri="{BB962C8B-B14F-4D97-AF65-F5344CB8AC3E}">
        <p14:creationId xmlns:p14="http://schemas.microsoft.com/office/powerpoint/2010/main" val="97261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image" Target="../media/image1.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theme" Target="../theme/theme2.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a:defRPr/>
            </a:pPr>
            <a:endParaRPr lang="es-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a:defRPr/>
            </a:pPr>
            <a:r>
              <a:rPr lang="es-MX" smtClean="0"/>
              <a:t>M. en A. Guadalupe González G. DIAPOSITIVA      </a:t>
            </a:r>
            <a:endParaRPr lang="es-E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3631807201"/>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pPr>
              <a:defRPr/>
            </a:pPr>
            <a:endParaRPr lang="es-E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pPr>
              <a:defRPr/>
            </a:pPr>
            <a:r>
              <a:rPr lang="es-MX" smtClean="0"/>
              <a:t>M. en A. Guadalupe González G. DIAPOSITIVA      </a:t>
            </a:r>
            <a:endParaRPr lang="es-E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pPr>
              <a:defRPr/>
            </a:pPr>
            <a:fld id="{026DAA41-AF4A-43F9-9FDB-21575A83C61E}" type="slidenum">
              <a:rPr lang="es-ES" smtClean="0"/>
              <a:pPr>
                <a:defRPr/>
              </a:pPr>
              <a:t>‹Nº›</a:t>
            </a:fld>
            <a:endParaRPr lang="es-ES"/>
          </a:p>
        </p:txBody>
      </p:sp>
    </p:spTree>
    <p:extLst>
      <p:ext uri="{BB962C8B-B14F-4D97-AF65-F5344CB8AC3E}">
        <p14:creationId xmlns:p14="http://schemas.microsoft.com/office/powerpoint/2010/main" val="1303441512"/>
      </p:ext>
    </p:extLst>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55" r:id="rId12"/>
    <p:sldLayoutId id="2147483956" r:id="rId13"/>
    <p:sldLayoutId id="2147483957" r:id="rId14"/>
    <p:sldLayoutId id="2147483958" r:id="rId15"/>
    <p:sldLayoutId id="2147483959" r:id="rId16"/>
    <p:sldLayoutId id="2147483960" r:id="rId17"/>
    <p:sldLayoutId id="2147483961" r:id="rId18"/>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bwMode="auto">
          <a:xfrm>
            <a:off x="1493658" y="1168915"/>
            <a:ext cx="5994666" cy="594066"/>
          </a:xfrm>
          <a:prstGeom prst="rect">
            <a:avLst/>
          </a:prstGeom>
          <a:solidFill>
            <a:schemeClr val="bg1"/>
          </a:solidFill>
          <a:ln w="9525" cap="flat" cmpd="sng" algn="ctr">
            <a:solidFill>
              <a:schemeClr val="bg1"/>
            </a:solidFill>
            <a:prstDash val="solid"/>
            <a:miter lim="800000"/>
            <a:headEnd type="none" w="med" len="med"/>
            <a:tailEnd type="none" w="med" len="med"/>
          </a:ln>
          <a:effectLst/>
        </p:spPr>
        <p:txBody>
          <a:bodyPr vert="horz" wrap="none" lIns="68580" tIns="34290" rIns="68580" bIns="34290" numCol="1" rtlCol="0" anchor="t" anchorCtr="0" compatLnSpc="1">
            <a:prstTxWarp prst="textNoShape">
              <a:avLst/>
            </a:prstTxWarp>
          </a:bodyPr>
          <a:lstStyle/>
          <a:p>
            <a:pPr defTabSz="685800"/>
            <a:endParaRPr lang="es-MX">
              <a:latin typeface="Arial" charset="0"/>
            </a:endParaRPr>
          </a:p>
        </p:txBody>
      </p:sp>
      <p:pic>
        <p:nvPicPr>
          <p:cNvPr id="7" name="Imagen 6" descr="POTROS LOGO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1461" y="3037145"/>
            <a:ext cx="162311" cy="121162"/>
          </a:xfrm>
          <a:prstGeom prst="rect">
            <a:avLst/>
          </a:prstGeom>
        </p:spPr>
      </p:pic>
      <p:pic>
        <p:nvPicPr>
          <p:cNvPr id="8" name="Imagen 7" descr="PPTparappt.png"/>
          <p:cNvPicPr>
            <a:picLocks noChangeAspect="1"/>
          </p:cNvPicPr>
          <p:nvPr/>
        </p:nvPicPr>
        <p:blipFill rotWithShape="1">
          <a:blip r:embed="rId4" cstate="print">
            <a:extLst>
              <a:ext uri="{28A0092B-C50C-407E-A947-70E740481C1C}">
                <a14:useLocalDpi xmlns:a14="http://schemas.microsoft.com/office/drawing/2010/main" val="0"/>
              </a:ext>
            </a:extLst>
          </a:blip>
          <a:srcRect t="43169" b="18284"/>
          <a:stretch/>
        </p:blipFill>
        <p:spPr>
          <a:xfrm>
            <a:off x="1291840" y="11639"/>
            <a:ext cx="6829469" cy="1566575"/>
          </a:xfrm>
          <a:prstGeom prst="rect">
            <a:avLst/>
          </a:prstGeom>
          <a:solidFill>
            <a:schemeClr val="bg1"/>
          </a:solidFill>
        </p:spPr>
      </p:pic>
      <p:pic>
        <p:nvPicPr>
          <p:cNvPr id="17" name="Imagen 16" descr="hoja M Contaduria.jpg"/>
          <p:cNvPicPr/>
          <p:nvPr/>
        </p:nvPicPr>
        <p:blipFill rotWithShape="1">
          <a:blip r:embed="rId5" cstate="print">
            <a:extLst>
              <a:ext uri="{28A0092B-C50C-407E-A947-70E740481C1C}">
                <a14:useLocalDpi xmlns:a14="http://schemas.microsoft.com/office/drawing/2010/main" val="0"/>
              </a:ext>
            </a:extLst>
          </a:blip>
          <a:srcRect l="72871" t="18180" r="18940" b="75615"/>
          <a:stretch/>
        </p:blipFill>
        <p:spPr>
          <a:xfrm>
            <a:off x="1357257" y="5805264"/>
            <a:ext cx="459712" cy="452175"/>
          </a:xfrm>
          <a:prstGeom prst="rect">
            <a:avLst/>
          </a:prstGeom>
        </p:spPr>
      </p:pic>
      <p:sp>
        <p:nvSpPr>
          <p:cNvPr id="9" name="Text Box 5"/>
          <p:cNvSpPr txBox="1">
            <a:spLocks noChangeArrowheads="1"/>
          </p:cNvSpPr>
          <p:nvPr/>
        </p:nvSpPr>
        <p:spPr bwMode="auto">
          <a:xfrm>
            <a:off x="1587113" y="1661382"/>
            <a:ext cx="6859268" cy="692497"/>
          </a:xfrm>
          <a:prstGeom prst="rect">
            <a:avLst/>
          </a:prstGeom>
          <a:solidFill>
            <a:schemeClr val="accent3">
              <a:lumMod val="40000"/>
              <a:lumOff val="60000"/>
            </a:schemeClr>
          </a:solidFill>
          <a:ln>
            <a:solidFill>
              <a:schemeClr val="accent3">
                <a:lumMod val="75000"/>
              </a:schemeClr>
            </a:solidFill>
          </a:ln>
          <a:effectLst/>
          <a:extLst/>
        </p:spPr>
        <p:txBody>
          <a:bodyPr wrap="square">
            <a:spAutoFit/>
          </a:bodyPr>
          <a:lstStyle/>
          <a:p>
            <a:pPr algn="ctr"/>
            <a:r>
              <a:rPr lang="es-MX" sz="1950" dirty="0">
                <a:latin typeface="Helvetica Neue" pitchFamily="2"/>
              </a:rPr>
              <a:t>UNIVERSIDAD AUTÓNOMA DEL ESTADO DE MÉXICO</a:t>
            </a:r>
          </a:p>
          <a:p>
            <a:pPr algn="ctr"/>
            <a:r>
              <a:rPr lang="es-MX" sz="1950" dirty="0">
                <a:latin typeface="Helvetica Neue" pitchFamily="2"/>
              </a:rPr>
              <a:t>FACULTAD DE CONTADURÍA Y ADMINISTRACIÓN</a:t>
            </a:r>
            <a:endParaRPr lang="es-ES" sz="1950" dirty="0">
              <a:latin typeface="Helvetica Neue" pitchFamily="2"/>
            </a:endParaRPr>
          </a:p>
        </p:txBody>
      </p:sp>
      <p:sp>
        <p:nvSpPr>
          <p:cNvPr id="12" name="Text Box 8"/>
          <p:cNvSpPr txBox="1">
            <a:spLocks noChangeArrowheads="1"/>
          </p:cNvSpPr>
          <p:nvPr/>
        </p:nvSpPr>
        <p:spPr bwMode="auto">
          <a:xfrm>
            <a:off x="2197822" y="2367731"/>
            <a:ext cx="5292328" cy="415498"/>
          </a:xfrm>
          <a:prstGeom prst="rect">
            <a:avLst/>
          </a:prstGeom>
          <a:solidFill>
            <a:schemeClr val="accent3">
              <a:lumMod val="40000"/>
              <a:lumOff val="60000"/>
            </a:schemeClr>
          </a:solidFill>
          <a:ln>
            <a:solidFill>
              <a:schemeClr val="accent3">
                <a:lumMod val="75000"/>
              </a:schemeClr>
            </a:solidFill>
          </a:ln>
          <a:effectLst/>
          <a:extLst/>
        </p:spPr>
        <p:txBody>
          <a:bodyPr>
            <a:spAutoFit/>
          </a:bodyPr>
          <a:lstStyle/>
          <a:p>
            <a:pPr algn="ctr">
              <a:spcBef>
                <a:spcPct val="50000"/>
              </a:spcBef>
            </a:pPr>
            <a:r>
              <a:rPr lang="es-MX" sz="2100" dirty="0">
                <a:latin typeface="Helvetica Neue" pitchFamily="2"/>
              </a:rPr>
              <a:t>LICENCIATURA EN ADMINISTRACIÓN</a:t>
            </a:r>
            <a:endParaRPr lang="es-ES" sz="2100" dirty="0">
              <a:latin typeface="Helvetica Neue" pitchFamily="2"/>
            </a:endParaRPr>
          </a:p>
        </p:txBody>
      </p:sp>
      <p:sp>
        <p:nvSpPr>
          <p:cNvPr id="11" name="Text Box 10"/>
          <p:cNvSpPr txBox="1">
            <a:spLocks noChangeArrowheads="1"/>
          </p:cNvSpPr>
          <p:nvPr/>
        </p:nvSpPr>
        <p:spPr bwMode="auto">
          <a:xfrm>
            <a:off x="1250484" y="3158307"/>
            <a:ext cx="6507146" cy="461665"/>
          </a:xfrm>
          <a:prstGeom prst="rect">
            <a:avLst/>
          </a:prstGeom>
          <a:solidFill>
            <a:schemeClr val="bg1"/>
          </a:solidFill>
          <a:ln w="762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400" b="1" dirty="0">
                <a:latin typeface="Helvetica Neue" pitchFamily="2"/>
              </a:rPr>
              <a:t>Material didáctico</a:t>
            </a:r>
          </a:p>
        </p:txBody>
      </p:sp>
      <p:sp>
        <p:nvSpPr>
          <p:cNvPr id="13" name="Rectangle 11"/>
          <p:cNvSpPr>
            <a:spLocks noChangeArrowheads="1"/>
          </p:cNvSpPr>
          <p:nvPr/>
        </p:nvSpPr>
        <p:spPr bwMode="auto">
          <a:xfrm>
            <a:off x="2690515" y="5805264"/>
            <a:ext cx="6453485" cy="923330"/>
          </a:xfrm>
          <a:prstGeom prst="rect">
            <a:avLst/>
          </a:prstGeom>
          <a:solidFill>
            <a:schemeClr val="accent3">
              <a:lumMod val="20000"/>
              <a:lumOff val="80000"/>
            </a:schemeClr>
          </a:solidFill>
          <a:ln>
            <a:solidFill>
              <a:schemeClr val="accent3">
                <a:lumMod val="75000"/>
              </a:schemeClr>
            </a:solidFill>
          </a:ln>
          <a:effectLst/>
          <a:extLst/>
        </p:spPr>
        <p:txBody>
          <a:bodyPr wrap="square">
            <a:spAutoFit/>
          </a:bodyPr>
          <a:lstStyle/>
          <a:p>
            <a:pPr algn="r"/>
            <a:r>
              <a:rPr lang="es-MX" sz="2400" b="1" dirty="0">
                <a:solidFill>
                  <a:schemeClr val="accent5">
                    <a:lumMod val="50000"/>
                  </a:schemeClr>
                </a:solidFill>
                <a:latin typeface="Helvetica Neue" pitchFamily="2"/>
              </a:rPr>
              <a:t>Docente:</a:t>
            </a:r>
            <a:r>
              <a:rPr lang="es-ES" sz="2100" b="1" dirty="0">
                <a:solidFill>
                  <a:schemeClr val="accent5">
                    <a:lumMod val="50000"/>
                  </a:schemeClr>
                </a:solidFill>
                <a:latin typeface="Helvetica Neue" pitchFamily="2"/>
              </a:rPr>
              <a:t> Dra. en A. Guadalupe González García</a:t>
            </a:r>
            <a:r>
              <a:rPr lang="es-ES" sz="2400" b="1" dirty="0">
                <a:solidFill>
                  <a:schemeClr val="accent5">
                    <a:lumMod val="50000"/>
                  </a:schemeClr>
                </a:solidFill>
                <a:latin typeface="Helvetica Neue" pitchFamily="2"/>
              </a:rPr>
              <a:t>           </a:t>
            </a:r>
            <a:r>
              <a:rPr lang="es-ES" sz="1500" dirty="0">
                <a:solidFill>
                  <a:schemeClr val="accent5">
                    <a:lumMod val="50000"/>
                  </a:schemeClr>
                </a:solidFill>
                <a:latin typeface="Helvetica Neue" pitchFamily="2"/>
              </a:rPr>
              <a:t>				</a:t>
            </a:r>
            <a:r>
              <a:rPr lang="es-ES" dirty="0" smtClean="0">
                <a:solidFill>
                  <a:schemeClr val="accent5">
                    <a:lumMod val="50000"/>
                  </a:schemeClr>
                </a:solidFill>
                <a:latin typeface="Helvetica Neue" pitchFamily="2"/>
              </a:rPr>
              <a:t>correo </a:t>
            </a:r>
            <a:r>
              <a:rPr lang="es-ES" dirty="0">
                <a:solidFill>
                  <a:schemeClr val="accent5">
                    <a:lumMod val="50000"/>
                  </a:schemeClr>
                </a:solidFill>
                <a:latin typeface="Helvetica Neue" pitchFamily="2"/>
              </a:rPr>
              <a:t>electrónico ggonzalezga@uaemex.mx                                            </a:t>
            </a:r>
            <a:r>
              <a:rPr lang="es-ES" sz="1200" dirty="0" smtClean="0">
                <a:solidFill>
                  <a:schemeClr val="accent5">
                    <a:lumMod val="50000"/>
                  </a:schemeClr>
                </a:solidFill>
                <a:latin typeface="Helvetica Neue" pitchFamily="2"/>
              </a:rPr>
              <a:t>septiembre de 2016</a:t>
            </a:r>
            <a:endParaRPr lang="es-ES" sz="1200" dirty="0">
              <a:solidFill>
                <a:schemeClr val="accent5">
                  <a:lumMod val="50000"/>
                </a:schemeClr>
              </a:solidFill>
              <a:latin typeface="Helvetica Neue" pitchFamily="2"/>
            </a:endParaRPr>
          </a:p>
        </p:txBody>
      </p:sp>
      <p:sp>
        <p:nvSpPr>
          <p:cNvPr id="15" name="Text Box 10"/>
          <p:cNvSpPr txBox="1">
            <a:spLocks noChangeArrowheads="1"/>
          </p:cNvSpPr>
          <p:nvPr/>
        </p:nvSpPr>
        <p:spPr bwMode="auto">
          <a:xfrm>
            <a:off x="1414834" y="3698637"/>
            <a:ext cx="6101954" cy="1800493"/>
          </a:xfrm>
          <a:prstGeom prst="rect">
            <a:avLst/>
          </a:prstGeom>
          <a:noFill/>
          <a:ln w="762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MX" sz="2100" dirty="0">
                <a:latin typeface="Helvetica Neue" pitchFamily="2"/>
              </a:rPr>
              <a:t>UNIDAD DE APRENDIZAJE</a:t>
            </a:r>
          </a:p>
          <a:p>
            <a:pPr algn="ctr"/>
            <a:r>
              <a:rPr lang="es-MX" sz="2400" b="1" dirty="0">
                <a:solidFill>
                  <a:schemeClr val="accent2">
                    <a:lumMod val="75000"/>
                  </a:schemeClr>
                </a:solidFill>
                <a:latin typeface="Helvetica Neue" pitchFamily="2"/>
              </a:rPr>
              <a:t>Desarrollo Empresarial    clave: </a:t>
            </a:r>
            <a:r>
              <a:rPr lang="es-MX" sz="2400" b="1" dirty="0" err="1">
                <a:solidFill>
                  <a:schemeClr val="accent2">
                    <a:lumMod val="75000"/>
                  </a:schemeClr>
                </a:solidFill>
                <a:latin typeface="Helvetica Neue" pitchFamily="2"/>
              </a:rPr>
              <a:t>L30098</a:t>
            </a:r>
            <a:endParaRPr lang="es-ES" sz="2400" b="1" dirty="0">
              <a:solidFill>
                <a:schemeClr val="accent2">
                  <a:lumMod val="75000"/>
                </a:schemeClr>
              </a:solidFill>
              <a:latin typeface="Helvetica Neue" pitchFamily="2"/>
            </a:endParaRPr>
          </a:p>
          <a:p>
            <a:pPr algn="ctr"/>
            <a:r>
              <a:rPr lang="es-MX" sz="2400" b="1" dirty="0">
                <a:latin typeface="Helvetica Neue" pitchFamily="2"/>
              </a:rPr>
              <a:t>TEMA: </a:t>
            </a:r>
            <a:r>
              <a:rPr lang="es-MX" sz="2700" b="1" dirty="0" smtClean="0">
                <a:solidFill>
                  <a:schemeClr val="accent2">
                    <a:lumMod val="75000"/>
                  </a:schemeClr>
                </a:solidFill>
                <a:effectLst>
                  <a:outerShdw blurRad="38100" dist="38100" dir="2700000" algn="tl">
                    <a:srgbClr val="000000">
                      <a:alpha val="43137"/>
                    </a:srgbClr>
                  </a:outerShdw>
                </a:effectLst>
                <a:latin typeface="Helvetica Neue" pitchFamily="2"/>
              </a:rPr>
              <a:t>PROPUESTA DE VALOR</a:t>
            </a:r>
          </a:p>
          <a:p>
            <a:pPr algn="ctr"/>
            <a:endParaRPr lang="es-MX" sz="2400" b="1" strike="sngStrike" dirty="0">
              <a:solidFill>
                <a:schemeClr val="accent2">
                  <a:lumMod val="75000"/>
                </a:schemeClr>
              </a:solidFill>
              <a:effectLst>
                <a:outerShdw blurRad="38100" dist="38100" dir="2700000" algn="tl">
                  <a:srgbClr val="000000">
                    <a:alpha val="43137"/>
                  </a:srgbClr>
                </a:outerShdw>
              </a:effectLst>
              <a:latin typeface="Helvetica Neue" pitchFamily="2"/>
            </a:endParaRPr>
          </a:p>
          <a:p>
            <a:pPr algn="ctr"/>
            <a:r>
              <a:rPr lang="es-MX" sz="1500" b="1" dirty="0">
                <a:latin typeface="Helvetica Neue" pitchFamily="2"/>
              </a:rPr>
              <a:t>(Sólo visión </a:t>
            </a:r>
            <a:r>
              <a:rPr lang="es-MX" sz="1500" b="1" dirty="0" err="1">
                <a:latin typeface="Helvetica Neue" pitchFamily="2"/>
              </a:rPr>
              <a:t>proyectable</a:t>
            </a:r>
            <a:r>
              <a:rPr lang="es-MX" sz="1500" b="1" dirty="0">
                <a:latin typeface="Helvetica Neue" pitchFamily="2"/>
              </a:rPr>
              <a:t>)</a:t>
            </a:r>
            <a:endParaRPr lang="es-ES" sz="1500" b="1" dirty="0">
              <a:latin typeface="Helvetica Neue" pitchFamily="2"/>
            </a:endParaRPr>
          </a:p>
        </p:txBody>
      </p:sp>
    </p:spTree>
    <p:extLst>
      <p:ext uri="{BB962C8B-B14F-4D97-AF65-F5344CB8AC3E}">
        <p14:creationId xmlns:p14="http://schemas.microsoft.com/office/powerpoint/2010/main" val="2750607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8280920" cy="908720"/>
          </a:xfrm>
          <a:ln>
            <a:solidFill>
              <a:schemeClr val="accent2">
                <a:lumMod val="75000"/>
              </a:schemeClr>
            </a:solidFill>
          </a:ln>
        </p:spPr>
        <p:txBody>
          <a:bodyPr>
            <a:normAutofit/>
          </a:bodyPr>
          <a:lstStyle/>
          <a:p>
            <a:pPr algn="ctr"/>
            <a:r>
              <a:rPr lang="es-MX" dirty="0" smtClean="0">
                <a:solidFill>
                  <a:schemeClr val="accent1">
                    <a:lumMod val="50000"/>
                  </a:schemeClr>
                </a:solidFill>
              </a:rPr>
              <a:t>Introducción </a:t>
            </a:r>
            <a:endParaRPr lang="es-MX" sz="4400" dirty="0">
              <a:solidFill>
                <a:srgbClr val="C00000"/>
              </a:solidFill>
            </a:endParaRPr>
          </a:p>
        </p:txBody>
      </p:sp>
      <p:sp>
        <p:nvSpPr>
          <p:cNvPr id="3" name="2 Marcador de contenido"/>
          <p:cNvSpPr>
            <a:spLocks noGrp="1"/>
          </p:cNvSpPr>
          <p:nvPr>
            <p:ph sz="quarter" idx="13"/>
          </p:nvPr>
        </p:nvSpPr>
        <p:spPr>
          <a:xfrm>
            <a:off x="251520" y="1268760"/>
            <a:ext cx="8568952" cy="4896544"/>
          </a:xfrm>
          <a:ln>
            <a:solidFill>
              <a:schemeClr val="accent1"/>
            </a:solidFill>
          </a:ln>
        </p:spPr>
        <p:txBody>
          <a:bodyPr>
            <a:noAutofit/>
          </a:bodyPr>
          <a:lstStyle/>
          <a:p>
            <a:pPr marL="0" indent="0">
              <a:buNone/>
            </a:pPr>
            <a:r>
              <a:rPr lang="es-MX" sz="1600" cap="none" dirty="0" smtClean="0"/>
              <a:t>Desde el punto de vista social, el desarrollo es crucial y las organizaciones e instituciones de apoyo son cada vez más conscientes de su papel como factor de progreso y paz en la avalancha de desempleo que se vive en nuestros días. Los miles de desempleados y personas que cada vez se suman ponen en alerta a nuestras organizaciones (públicas o privadas) y hacen volver los ojos al emprendedor y verlo como ejemplo de alternativa para que nuestros egresados puedan incorporarse a la población económicamente activa. </a:t>
            </a:r>
          </a:p>
          <a:p>
            <a:pPr marL="0" indent="0">
              <a:buNone/>
            </a:pPr>
            <a:r>
              <a:rPr lang="es-MX" sz="1600" cap="none" dirty="0" smtClean="0"/>
              <a:t>Ser emprendedor exige un nuevo espíritu, una nueva mentalidad que hace que el hombre no espere, sino que actúe. Al empresario se le exige una mayor preparación y esmero en la planeación de su negocio para enfrentarse a un mercado que no perdona errores y que cada día se vuelve más exigente. </a:t>
            </a:r>
          </a:p>
          <a:p>
            <a:pPr marL="0" indent="0">
              <a:buNone/>
            </a:pPr>
            <a:r>
              <a:rPr lang="es-MX" sz="1600" cap="none" dirty="0" smtClean="0"/>
              <a:t>Las estadísticas han demostrado que “los pequeños empresarios en México han desistido en su negocio o han quebrado en el mismo por factores que principalmente radican en la incompetencia, la falta de equilibrio administrativo, la inexperiencia y por último la falta de conocimiento del negocio”; así es como la economía nacional y el empleo dependen de las micro, pequeñas y medianas empresas; éstas a su vez, son muy vulnerables a los efectos macroeconómicos, por tanto, es necesario formar empresarios con visión y preparación para el campo de los negocios. </a:t>
            </a:r>
            <a:r>
              <a:rPr lang="es-MX" sz="1200" dirty="0"/>
              <a:t>	</a:t>
            </a:r>
          </a:p>
        </p:txBody>
      </p:sp>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8 </a:t>
            </a:r>
            <a:endParaRPr lang="es-ES" altLang="en-US" dirty="0">
              <a:solidFill>
                <a:schemeClr val="tx1"/>
              </a:solidFill>
            </a:endParaRPr>
          </a:p>
        </p:txBody>
      </p:sp>
    </p:spTree>
    <p:extLst>
      <p:ext uri="{BB962C8B-B14F-4D97-AF65-F5344CB8AC3E}">
        <p14:creationId xmlns:p14="http://schemas.microsoft.com/office/powerpoint/2010/main" val="1117179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sz="quarter" idx="13"/>
          </p:nvPr>
        </p:nvPicPr>
        <p:blipFill>
          <a:blip r:embed="rId2"/>
          <a:stretch>
            <a:fillRect/>
          </a:stretch>
        </p:blipFill>
        <p:spPr>
          <a:xfrm>
            <a:off x="683568" y="11253"/>
            <a:ext cx="7562372" cy="6348346"/>
          </a:xfrm>
          <a:prstGeom prst="rect">
            <a:avLst/>
          </a:prstGeom>
        </p:spPr>
      </p:pic>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a:t>9</a:t>
            </a:r>
            <a:endParaRPr lang="es-ES" altLang="en-US" dirty="0">
              <a:solidFill>
                <a:schemeClr val="tx1"/>
              </a:solidFill>
            </a:endParaRPr>
          </a:p>
        </p:txBody>
      </p:sp>
    </p:spTree>
    <p:extLst>
      <p:ext uri="{BB962C8B-B14F-4D97-AF65-F5344CB8AC3E}">
        <p14:creationId xmlns:p14="http://schemas.microsoft.com/office/powerpoint/2010/main" val="2961119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18202"/>
            <a:ext cx="6480720" cy="1322566"/>
          </a:xfrm>
          <a:ln>
            <a:solidFill>
              <a:schemeClr val="accent2">
                <a:lumMod val="75000"/>
              </a:schemeClr>
            </a:solidFill>
          </a:ln>
        </p:spPr>
        <p:txBody>
          <a:bodyPr>
            <a:normAutofit fontScale="90000"/>
          </a:bodyPr>
          <a:lstStyle/>
          <a:p>
            <a:r>
              <a:rPr lang="es-MX" sz="3200" dirty="0">
                <a:solidFill>
                  <a:schemeClr val="accent1">
                    <a:lumMod val="50000"/>
                  </a:schemeClr>
                </a:solidFill>
              </a:rPr>
              <a:t/>
            </a:r>
            <a:br>
              <a:rPr lang="es-MX" sz="3200" dirty="0">
                <a:solidFill>
                  <a:schemeClr val="accent1">
                    <a:lumMod val="50000"/>
                  </a:schemeClr>
                </a:solidFill>
              </a:rPr>
            </a:br>
            <a:r>
              <a:rPr lang="es-MX" sz="3200" dirty="0">
                <a:solidFill>
                  <a:schemeClr val="accent1">
                    <a:lumMod val="50000"/>
                  </a:schemeClr>
                </a:solidFill>
              </a:rPr>
              <a:t> Unidad DE COMPETENCIA </a:t>
            </a:r>
            <a:r>
              <a:rPr lang="es-ES" sz="3200" dirty="0">
                <a:solidFill>
                  <a:schemeClr val="accent1">
                    <a:lumMod val="50000"/>
                  </a:schemeClr>
                </a:solidFill>
              </a:rPr>
              <a:t>III</a:t>
            </a:r>
            <a:r>
              <a:rPr lang="es-ES" sz="4000" dirty="0">
                <a:solidFill>
                  <a:srgbClr val="C00000"/>
                </a:solidFill>
              </a:rPr>
              <a:t>	</a:t>
            </a:r>
            <a:br>
              <a:rPr lang="es-ES" sz="4000" dirty="0">
                <a:solidFill>
                  <a:srgbClr val="C00000"/>
                </a:solidFill>
              </a:rPr>
            </a:br>
            <a:r>
              <a:rPr lang="es-ES" sz="4000" dirty="0">
                <a:solidFill>
                  <a:srgbClr val="C00000"/>
                </a:solidFill>
              </a:rPr>
              <a:t> PROPUESTA DE VALOR</a:t>
            </a:r>
            <a:endParaRPr lang="es-MX" sz="3300" dirty="0">
              <a:solidFill>
                <a:srgbClr val="002060"/>
              </a:solidFill>
              <a:effectLst>
                <a:outerShdw blurRad="38100" dist="38100" dir="2700000" algn="tl">
                  <a:srgbClr val="000000">
                    <a:alpha val="43137"/>
                  </a:srgbClr>
                </a:outerShdw>
              </a:effectLst>
            </a:endParaRPr>
          </a:p>
        </p:txBody>
      </p:sp>
      <p:sp>
        <p:nvSpPr>
          <p:cNvPr id="3" name="2 Marcador de contenido"/>
          <p:cNvSpPr>
            <a:spLocks noGrp="1"/>
          </p:cNvSpPr>
          <p:nvPr>
            <p:ph idx="4294967295"/>
          </p:nvPr>
        </p:nvSpPr>
        <p:spPr>
          <a:xfrm>
            <a:off x="1043608" y="1556792"/>
            <a:ext cx="7557084" cy="3456384"/>
          </a:xfrm>
          <a:prstGeom prst="rect">
            <a:avLst/>
          </a:prstGeom>
        </p:spPr>
        <p:txBody>
          <a:bodyPr>
            <a:noAutofit/>
          </a:bodyPr>
          <a:lstStyle/>
          <a:p>
            <a:pPr marL="0" indent="0">
              <a:buNone/>
            </a:pPr>
            <a:r>
              <a:rPr lang="es-MX" sz="3600" cap="none" dirty="0" smtClean="0">
                <a:latin typeface="Brush Script MT" panose="03060802040406070304" pitchFamily="66" charset="0"/>
              </a:rPr>
              <a:t>Comprender la razón por lo cual los clientes elegirán nuestro servicio o producto, permitirá describir de manera clara sus características y  resaltar: novedad, desempeño, diseño, precio, accesibilidad, conveniencia entre otras. 	</a:t>
            </a:r>
          </a:p>
          <a:p>
            <a:pPr marL="0" indent="0" algn="just">
              <a:lnSpc>
                <a:spcPct val="115000"/>
              </a:lnSpc>
              <a:spcAft>
                <a:spcPts val="750"/>
              </a:spcAft>
              <a:buNone/>
            </a:pPr>
            <a:endParaRPr lang="es-MX" sz="2100" dirty="0"/>
          </a:p>
          <a:p>
            <a:pPr marL="0" indent="0" algn="just">
              <a:lnSpc>
                <a:spcPct val="115000"/>
              </a:lnSpc>
              <a:spcAft>
                <a:spcPts val="750"/>
              </a:spcAft>
              <a:buNone/>
            </a:pPr>
            <a:endParaRPr lang="es-MX" sz="2100" dirty="0"/>
          </a:p>
        </p:txBody>
      </p:sp>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10</a:t>
            </a:r>
            <a:endParaRPr lang="es-ES" altLang="en-US" dirty="0">
              <a:solidFill>
                <a:schemeClr val="tx1"/>
              </a:solidFill>
            </a:endParaRPr>
          </a:p>
        </p:txBody>
      </p:sp>
      <p:pic>
        <p:nvPicPr>
          <p:cNvPr id="2050" name="Picture 2" descr="Resultado de imagen para imagenes propuesta de v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981186"/>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046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imagenes propuesta de v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70575"/>
            <a:ext cx="3528392" cy="352839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sz="quarter" idx="13"/>
          </p:nvPr>
        </p:nvSpPr>
        <p:spPr>
          <a:xfrm>
            <a:off x="251520" y="2340876"/>
            <a:ext cx="8352928" cy="4040874"/>
          </a:xfrm>
        </p:spPr>
        <p:txBody>
          <a:bodyPr>
            <a:normAutofit/>
          </a:bodyPr>
          <a:lstStyle/>
          <a:p>
            <a:r>
              <a:rPr lang="es-MX" cap="none" dirty="0" smtClean="0"/>
              <a:t>Crear una ventaja competitiva, agregar factores que identifiquen y diferencien a una empresa y le den una posición única y superior en el mercado, dice </a:t>
            </a:r>
            <a:r>
              <a:rPr lang="es-MX" cap="none" dirty="0" err="1" smtClean="0"/>
              <a:t>Zimmerer</a:t>
            </a:r>
            <a:r>
              <a:rPr lang="es-MX" cap="none" dirty="0"/>
              <a:t> </a:t>
            </a:r>
            <a:r>
              <a:rPr lang="es-MX" cap="none" dirty="0" smtClean="0"/>
              <a:t>(2005).</a:t>
            </a:r>
            <a:endParaRPr lang="es-MX" cap="none" dirty="0"/>
          </a:p>
          <a:p>
            <a:r>
              <a:rPr lang="es-MX" cap="none" dirty="0"/>
              <a:t>Mezcla única de productos, </a:t>
            </a:r>
            <a:r>
              <a:rPr lang="es-MX" cap="none" dirty="0" smtClean="0"/>
              <a:t>servicios, </a:t>
            </a:r>
            <a:r>
              <a:rPr lang="es-MX" cap="none" dirty="0"/>
              <a:t>beneficios y valores agregados que se ofrece al </a:t>
            </a:r>
            <a:r>
              <a:rPr lang="es-MX" cap="none" dirty="0" smtClean="0"/>
              <a:t>cliente (</a:t>
            </a:r>
            <a:r>
              <a:rPr lang="es-MX" cap="none" dirty="0" err="1" smtClean="0"/>
              <a:t>Metzger</a:t>
            </a:r>
            <a:r>
              <a:rPr lang="es-MX" cap="none" dirty="0" smtClean="0"/>
              <a:t>, 2007).</a:t>
            </a:r>
          </a:p>
          <a:p>
            <a:r>
              <a:rPr lang="es-MX" cap="none" dirty="0" err="1" smtClean="0"/>
              <a:t>Fayolle</a:t>
            </a:r>
            <a:r>
              <a:rPr lang="es-MX" cap="none" dirty="0" smtClean="0"/>
              <a:t> (2005) contextualiza que se trata de emprendimiento para crear valor.</a:t>
            </a:r>
          </a:p>
          <a:p>
            <a:r>
              <a:rPr lang="es-MX" cap="none" dirty="0" smtClean="0"/>
              <a:t>Philip </a:t>
            </a:r>
            <a:r>
              <a:rPr lang="es-MX" cap="none" dirty="0" err="1" smtClean="0"/>
              <a:t>Kotler</a:t>
            </a:r>
            <a:r>
              <a:rPr lang="es-MX" cap="none" dirty="0" smtClean="0"/>
              <a:t> (2005) señala que se forma de un conjunto de beneficios que una empresa promete entregar y no sólo por el posicionamiento de la oferta. </a:t>
            </a:r>
          </a:p>
          <a:p>
            <a:endParaRPr lang="es-MX" cap="none" dirty="0" smtClean="0"/>
          </a:p>
          <a:p>
            <a:endParaRPr lang="es-MX" cap="none" dirty="0" smtClean="0"/>
          </a:p>
          <a:p>
            <a:endParaRPr lang="es-MX" cap="none" dirty="0" smtClean="0"/>
          </a:p>
          <a:p>
            <a:endParaRPr lang="es-MX" cap="none" dirty="0" smtClean="0"/>
          </a:p>
          <a:p>
            <a:endParaRPr lang="es-MX" cap="none" dirty="0" smtClean="0"/>
          </a:p>
          <a:p>
            <a:endParaRPr lang="es-MX" cap="none" dirty="0" smtClean="0"/>
          </a:p>
          <a:p>
            <a:endParaRPr lang="es-MX" cap="none" dirty="0"/>
          </a:p>
        </p:txBody>
      </p:sp>
      <p:sp>
        <p:nvSpPr>
          <p:cNvPr id="6"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11</a:t>
            </a:r>
            <a:endParaRPr lang="es-ES" altLang="en-US" dirty="0">
              <a:solidFill>
                <a:schemeClr val="tx1"/>
              </a:solidFill>
            </a:endParaRPr>
          </a:p>
        </p:txBody>
      </p:sp>
      <p:sp>
        <p:nvSpPr>
          <p:cNvPr id="9" name="Rectángulo 8"/>
          <p:cNvSpPr/>
          <p:nvPr/>
        </p:nvSpPr>
        <p:spPr>
          <a:xfrm>
            <a:off x="5248136" y="2033099"/>
            <a:ext cx="3293659" cy="307777"/>
          </a:xfrm>
          <a:prstGeom prst="rect">
            <a:avLst/>
          </a:prstGeom>
        </p:spPr>
        <p:txBody>
          <a:bodyPr wrap="none">
            <a:spAutoFit/>
          </a:bodyPr>
          <a:lstStyle/>
          <a:p>
            <a:r>
              <a:rPr lang="es-MX" sz="1400" i="1" dirty="0" smtClean="0"/>
              <a:t>Autores citados </a:t>
            </a:r>
            <a:r>
              <a:rPr lang="es-MX" sz="1400" i="1" dirty="0"/>
              <a:t>por </a:t>
            </a:r>
            <a:r>
              <a:rPr lang="es-MX" sz="1400" i="1" dirty="0" smtClean="0"/>
              <a:t>Alcaraz, </a:t>
            </a:r>
            <a:r>
              <a:rPr lang="es-MX" sz="1400" i="1" dirty="0"/>
              <a:t>2015</a:t>
            </a:r>
          </a:p>
        </p:txBody>
      </p:sp>
    </p:spTree>
    <p:extLst>
      <p:ext uri="{BB962C8B-B14F-4D97-AF65-F5344CB8AC3E}">
        <p14:creationId xmlns:p14="http://schemas.microsoft.com/office/powerpoint/2010/main" val="2752379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rot="20273664">
            <a:off x="-117693" y="1219623"/>
            <a:ext cx="8428796" cy="4031873"/>
          </a:xfrm>
          <a:prstGeom prst="rect">
            <a:avLst/>
          </a:prstGeom>
          <a:noFill/>
        </p:spPr>
        <p:txBody>
          <a:bodyPr wrap="square" lIns="91440" tIns="45720" rIns="91440" bIns="45720">
            <a:spAutoFit/>
          </a:bodyPr>
          <a:lstStyle/>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Clave del éxito</a:t>
            </a:r>
          </a:p>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de un negocio: </a:t>
            </a:r>
          </a:p>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desarrollar una </a:t>
            </a:r>
          </a:p>
          <a:p>
            <a:pPr algn="ctr"/>
            <a:r>
              <a:rPr lang="es-ES" sz="3200" b="1" cap="none" spc="0" dirty="0" smtClean="0">
                <a:ln w="10160">
                  <a:solidFill>
                    <a:schemeClr val="accent5"/>
                  </a:solidFill>
                  <a:prstDash val="solid"/>
                </a:ln>
                <a:solidFill>
                  <a:schemeClr val="accent6"/>
                </a:solidFill>
                <a:effectLst>
                  <a:outerShdw blurRad="38100" dist="22860" dir="5400000" algn="tl" rotWithShape="0">
                    <a:srgbClr val="000000">
                      <a:alpha val="30000"/>
                    </a:srgbClr>
                  </a:outerShdw>
                </a:effectLst>
              </a:rPr>
              <a:t>ventaja competitiva única </a:t>
            </a:r>
          </a:p>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que permita </a:t>
            </a:r>
            <a:r>
              <a:rPr lang="es-ES" sz="3200" b="1" cap="none" spc="0" dirty="0" smtClean="0">
                <a:ln w="10160">
                  <a:solidFill>
                    <a:schemeClr val="accent5"/>
                  </a:solidFill>
                  <a:prstDash val="solid"/>
                </a:ln>
                <a:solidFill>
                  <a:schemeClr val="accent3">
                    <a:lumMod val="50000"/>
                  </a:schemeClr>
                </a:solidFill>
                <a:effectLst>
                  <a:outerShdw blurRad="38100" dist="22860" dir="5400000" algn="tl" rotWithShape="0">
                    <a:srgbClr val="000000">
                      <a:alpha val="30000"/>
                    </a:srgbClr>
                  </a:outerShdw>
                </a:effectLst>
              </a:rPr>
              <a:t>crear valor </a:t>
            </a:r>
          </a:p>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para los consumidores y </a:t>
            </a:r>
          </a:p>
          <a:p>
            <a:pPr algn="ct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que sea </a:t>
            </a:r>
            <a:r>
              <a:rPr lang="es-ES" sz="3200" b="1" cap="none" spc="0" dirty="0" smtClean="0">
                <a:ln w="10160">
                  <a:solidFill>
                    <a:schemeClr val="accent5"/>
                  </a:solidFill>
                  <a:prstDash val="solid"/>
                </a:ln>
                <a:solidFill>
                  <a:srgbClr val="00B0F0"/>
                </a:solidFill>
                <a:effectLst>
                  <a:outerShdw blurRad="38100" dist="22860" dir="5400000" algn="tl" rotWithShape="0">
                    <a:srgbClr val="000000">
                      <a:alpha val="30000"/>
                    </a:srgbClr>
                  </a:outerShdw>
                </a:effectLst>
              </a:rPr>
              <a:t>difícil de imitar </a:t>
            </a:r>
            <a:r>
              <a:rPr lang="es-ES" sz="32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por los competidores </a:t>
            </a:r>
            <a:endParaRPr lang="es-ES" sz="32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12</a:t>
            </a:r>
            <a:endParaRPr lang="es-ES" altLang="en-US" dirty="0">
              <a:solidFill>
                <a:schemeClr val="tx1"/>
              </a:solidFill>
            </a:endParaRPr>
          </a:p>
        </p:txBody>
      </p:sp>
    </p:spTree>
    <p:extLst>
      <p:ext uri="{BB962C8B-B14F-4D97-AF65-F5344CB8AC3E}">
        <p14:creationId xmlns:p14="http://schemas.microsoft.com/office/powerpoint/2010/main" val="425937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Comic Sans MS" panose="030F0702030302020204" pitchFamily="66" charset="0"/>
              </a:rPr>
              <a:t>Antes de empezar… </a:t>
            </a:r>
            <a:br>
              <a:rPr lang="es-MX" dirty="0">
                <a:latin typeface="Comic Sans MS" panose="030F0702030302020204" pitchFamily="66" charset="0"/>
              </a:rPr>
            </a:br>
            <a:r>
              <a:rPr lang="es-MX" cap="none" dirty="0" smtClean="0">
                <a:latin typeface="Comic Sans MS" panose="030F0702030302020204" pitchFamily="66" charset="0"/>
              </a:rPr>
              <a:t>responde a estas preguntas</a:t>
            </a:r>
            <a:r>
              <a:rPr lang="es-MX" dirty="0" smtClean="0"/>
              <a:t> </a:t>
            </a:r>
            <a:endParaRPr lang="es-MX" dirty="0"/>
          </a:p>
        </p:txBody>
      </p:sp>
      <p:sp>
        <p:nvSpPr>
          <p:cNvPr id="3" name="Marcador de contenido 2"/>
          <p:cNvSpPr>
            <a:spLocks noGrp="1"/>
          </p:cNvSpPr>
          <p:nvPr>
            <p:ph sz="quarter" idx="13"/>
          </p:nvPr>
        </p:nvSpPr>
        <p:spPr/>
        <p:txBody>
          <a:bodyPr/>
          <a:lstStyle/>
          <a:p>
            <a:pPr marL="0" indent="0" algn="just">
              <a:buNone/>
            </a:pPr>
            <a:r>
              <a:rPr lang="es-MX" dirty="0"/>
              <a:t>¿Porqué compra mi cliente?</a:t>
            </a:r>
          </a:p>
          <a:p>
            <a:pPr marL="0" indent="0" algn="just">
              <a:buNone/>
            </a:pPr>
            <a:r>
              <a:rPr lang="es-MX" dirty="0"/>
              <a:t>¿Qué lo hace ser fiel a una marca?</a:t>
            </a:r>
          </a:p>
          <a:p>
            <a:pPr marL="0" indent="0" algn="just">
              <a:buNone/>
            </a:pPr>
            <a:r>
              <a:rPr lang="es-MX" dirty="0"/>
              <a:t>¿Qué espera mi cliente?</a:t>
            </a:r>
          </a:p>
          <a:p>
            <a:pPr marL="0" indent="0" algn="just">
              <a:buNone/>
            </a:pPr>
            <a:r>
              <a:rPr lang="es-MX" dirty="0"/>
              <a:t>¿Cómo ve mi cliente a mi empresa?</a:t>
            </a:r>
          </a:p>
          <a:p>
            <a:pPr marL="0" indent="0" algn="just">
              <a:buNone/>
            </a:pPr>
            <a:r>
              <a:rPr lang="es-MX" dirty="0"/>
              <a:t>¿Cómo le gusta ser tratado a mi cliente?</a:t>
            </a:r>
          </a:p>
          <a:p>
            <a:endParaRPr lang="es-MX" dirty="0"/>
          </a:p>
        </p:txBody>
      </p:sp>
      <p:sp>
        <p:nvSpPr>
          <p:cNvPr id="6"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13</a:t>
            </a:r>
            <a:endParaRPr lang="es-ES" altLang="en-US" dirty="0">
              <a:solidFill>
                <a:schemeClr val="tx1"/>
              </a:solidFill>
            </a:endParaRPr>
          </a:p>
        </p:txBody>
      </p:sp>
      <p:pic>
        <p:nvPicPr>
          <p:cNvPr id="7" name="Imagen 6"/>
          <p:cNvPicPr>
            <a:picLocks noChangeAspect="1"/>
          </p:cNvPicPr>
          <p:nvPr/>
        </p:nvPicPr>
        <p:blipFill>
          <a:blip r:embed="rId2"/>
          <a:stretch>
            <a:fillRect/>
          </a:stretch>
        </p:blipFill>
        <p:spPr>
          <a:xfrm>
            <a:off x="5145982" y="2564904"/>
            <a:ext cx="3295650" cy="1390650"/>
          </a:xfrm>
          <a:prstGeom prst="rect">
            <a:avLst/>
          </a:prstGeom>
        </p:spPr>
      </p:pic>
    </p:spTree>
    <p:extLst>
      <p:ext uri="{BB962C8B-B14F-4D97-AF65-F5344CB8AC3E}">
        <p14:creationId xmlns:p14="http://schemas.microsoft.com/office/powerpoint/2010/main" val="2238760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14</a:t>
            </a:r>
            <a:endParaRPr lang="es-ES" altLang="en-US" dirty="0">
              <a:solidFill>
                <a:schemeClr val="tx1"/>
              </a:solidFill>
            </a:endParaRPr>
          </a:p>
        </p:txBody>
      </p:sp>
      <p:sp>
        <p:nvSpPr>
          <p:cNvPr id="2" name="Rectángulo 1"/>
          <p:cNvSpPr/>
          <p:nvPr/>
        </p:nvSpPr>
        <p:spPr>
          <a:xfrm>
            <a:off x="364794" y="2455940"/>
            <a:ext cx="5918793" cy="3416320"/>
          </a:xfrm>
          <a:prstGeom prst="rect">
            <a:avLst/>
          </a:prstGeom>
          <a:ln w="76200">
            <a:solidFill>
              <a:schemeClr val="accent6">
                <a:lumMod val="75000"/>
              </a:schemeClr>
            </a:solidFill>
            <a:prstDash val="lgDash"/>
          </a:ln>
        </p:spPr>
        <p:txBody>
          <a:bodyPr wrap="square">
            <a:spAutoFit/>
          </a:bodyPr>
          <a:lstStyle/>
          <a:p>
            <a:pPr algn="ctr"/>
            <a:r>
              <a:rPr lang="es-MX" sz="2400" dirty="0" smtClean="0">
                <a:solidFill>
                  <a:srgbClr val="000000"/>
                </a:solidFill>
                <a:latin typeface="Calibri" panose="020F0502020204030204" pitchFamily="34" charset="0"/>
              </a:rPr>
              <a:t>Novedad </a:t>
            </a:r>
            <a:r>
              <a:rPr lang="es-MX" sz="2400" dirty="0">
                <a:solidFill>
                  <a:srgbClr val="000000"/>
                </a:solidFill>
                <a:latin typeface="Calibri" panose="020F0502020204030204" pitchFamily="34" charset="0"/>
              </a:rPr>
              <a:t>del Producto y/o Servicio </a:t>
            </a:r>
            <a:r>
              <a:rPr lang="es-MX" sz="2400" dirty="0" smtClean="0">
                <a:solidFill>
                  <a:srgbClr val="000000"/>
                </a:solidFill>
                <a:latin typeface="Calibri" panose="020F0502020204030204" pitchFamily="34" charset="0"/>
              </a:rPr>
              <a:t>Especificaciones </a:t>
            </a:r>
            <a:r>
              <a:rPr lang="es-MX" sz="2400" dirty="0">
                <a:solidFill>
                  <a:srgbClr val="000000"/>
                </a:solidFill>
                <a:latin typeface="Calibri" panose="020F0502020204030204" pitchFamily="34" charset="0"/>
              </a:rPr>
              <a:t>Técnicas </a:t>
            </a:r>
            <a:r>
              <a:rPr lang="es-MX" sz="2400" dirty="0" smtClean="0">
                <a:solidFill>
                  <a:srgbClr val="000000"/>
                </a:solidFill>
                <a:latin typeface="Calibri" panose="020F0502020204030204" pitchFamily="34" charset="0"/>
              </a:rPr>
              <a:t>del Diseño</a:t>
            </a:r>
            <a:endParaRPr lang="es-MX" sz="2400" dirty="0">
              <a:solidFill>
                <a:srgbClr val="000000"/>
              </a:solidFill>
              <a:latin typeface="Calibri" panose="020F0502020204030204" pitchFamily="34" charset="0"/>
            </a:endParaRPr>
          </a:p>
          <a:p>
            <a:pPr algn="ctr"/>
            <a:r>
              <a:rPr lang="es-MX" sz="2400" dirty="0">
                <a:solidFill>
                  <a:srgbClr val="000000"/>
                </a:solidFill>
                <a:latin typeface="Calibri" panose="020F0502020204030204" pitchFamily="34" charset="0"/>
              </a:rPr>
              <a:t>Personalización </a:t>
            </a:r>
          </a:p>
          <a:p>
            <a:pPr algn="ctr"/>
            <a:r>
              <a:rPr lang="es-MX" sz="2400" dirty="0" smtClean="0">
                <a:solidFill>
                  <a:srgbClr val="000000"/>
                </a:solidFill>
                <a:latin typeface="Calibri" panose="020F0502020204030204" pitchFamily="34" charset="0"/>
              </a:rPr>
              <a:t>Proceso </a:t>
            </a:r>
            <a:r>
              <a:rPr lang="es-MX" sz="2400" dirty="0">
                <a:solidFill>
                  <a:srgbClr val="000000"/>
                </a:solidFill>
                <a:latin typeface="Calibri" panose="020F0502020204030204" pitchFamily="34" charset="0"/>
              </a:rPr>
              <a:t>de Producción </a:t>
            </a:r>
          </a:p>
          <a:p>
            <a:pPr algn="ctr"/>
            <a:r>
              <a:rPr lang="es-MX" sz="2400" dirty="0" smtClean="0">
                <a:solidFill>
                  <a:srgbClr val="000000"/>
                </a:solidFill>
                <a:latin typeface="Calibri" panose="020F0502020204030204" pitchFamily="34" charset="0"/>
              </a:rPr>
              <a:t>Marca </a:t>
            </a:r>
            <a:r>
              <a:rPr lang="es-MX" sz="2400" dirty="0">
                <a:solidFill>
                  <a:srgbClr val="000000"/>
                </a:solidFill>
                <a:latin typeface="Calibri" panose="020F0502020204030204" pitchFamily="34" charset="0"/>
              </a:rPr>
              <a:t>/ Status </a:t>
            </a:r>
          </a:p>
          <a:p>
            <a:pPr algn="ctr"/>
            <a:r>
              <a:rPr lang="es-MX" sz="2400" dirty="0" smtClean="0">
                <a:solidFill>
                  <a:srgbClr val="000000"/>
                </a:solidFill>
                <a:latin typeface="Calibri" panose="020F0502020204030204" pitchFamily="34" charset="0"/>
              </a:rPr>
              <a:t>Precio </a:t>
            </a:r>
            <a:endParaRPr lang="es-MX" sz="2400" dirty="0">
              <a:solidFill>
                <a:srgbClr val="000000"/>
              </a:solidFill>
              <a:latin typeface="Calibri" panose="020F0502020204030204" pitchFamily="34" charset="0"/>
            </a:endParaRPr>
          </a:p>
          <a:p>
            <a:pPr algn="ctr"/>
            <a:r>
              <a:rPr lang="es-MX" sz="2400" dirty="0" smtClean="0">
                <a:solidFill>
                  <a:srgbClr val="000000"/>
                </a:solidFill>
                <a:latin typeface="Calibri" panose="020F0502020204030204" pitchFamily="34" charset="0"/>
              </a:rPr>
              <a:t>Responsabilidad </a:t>
            </a:r>
            <a:r>
              <a:rPr lang="es-MX" sz="2400" dirty="0">
                <a:solidFill>
                  <a:srgbClr val="000000"/>
                </a:solidFill>
                <a:latin typeface="Calibri" panose="020F0502020204030204" pitchFamily="34" charset="0"/>
              </a:rPr>
              <a:t>Social (Sustentabilidad) </a:t>
            </a:r>
          </a:p>
          <a:p>
            <a:pPr algn="ctr"/>
            <a:r>
              <a:rPr lang="es-MX" sz="2400" dirty="0" smtClean="0">
                <a:solidFill>
                  <a:srgbClr val="000000"/>
                </a:solidFill>
                <a:latin typeface="Calibri" panose="020F0502020204030204" pitchFamily="34" charset="0"/>
              </a:rPr>
              <a:t>Innovación </a:t>
            </a:r>
            <a:r>
              <a:rPr lang="es-MX" sz="2400" dirty="0">
                <a:solidFill>
                  <a:srgbClr val="000000"/>
                </a:solidFill>
                <a:latin typeface="Calibri" panose="020F0502020204030204" pitchFamily="34" charset="0"/>
              </a:rPr>
              <a:t>disruptiva </a:t>
            </a:r>
          </a:p>
          <a:p>
            <a:pPr algn="ctr"/>
            <a:r>
              <a:rPr lang="es-MX" sz="2400" dirty="0" smtClean="0">
                <a:solidFill>
                  <a:srgbClr val="000000"/>
                </a:solidFill>
                <a:latin typeface="Calibri" panose="020F0502020204030204" pitchFamily="34" charset="0"/>
              </a:rPr>
              <a:t>Producto </a:t>
            </a:r>
            <a:r>
              <a:rPr lang="es-MX" sz="2400" dirty="0">
                <a:solidFill>
                  <a:srgbClr val="000000"/>
                </a:solidFill>
                <a:latin typeface="Calibri" panose="020F0502020204030204" pitchFamily="34" charset="0"/>
              </a:rPr>
              <a:t>mínimo viable 	</a:t>
            </a:r>
          </a:p>
        </p:txBody>
      </p:sp>
      <p:sp>
        <p:nvSpPr>
          <p:cNvPr id="3" name="CuadroTexto 2"/>
          <p:cNvSpPr txBox="1"/>
          <p:nvPr/>
        </p:nvSpPr>
        <p:spPr>
          <a:xfrm>
            <a:off x="1719536" y="446869"/>
            <a:ext cx="5184576" cy="1754326"/>
          </a:xfrm>
          <a:prstGeom prst="rect">
            <a:avLst/>
          </a:prstGeom>
          <a:noFill/>
        </p:spPr>
        <p:txBody>
          <a:bodyPr wrap="square" rtlCol="0">
            <a:spAutoFit/>
          </a:bodyPr>
          <a:lstStyle/>
          <a:p>
            <a:r>
              <a:rPr lang="es-MX" sz="3600" dirty="0" smtClean="0">
                <a:solidFill>
                  <a:schemeClr val="accent6">
                    <a:lumMod val="60000"/>
                    <a:lumOff val="40000"/>
                  </a:schemeClr>
                </a:solidFill>
                <a:latin typeface="Snap ITC" panose="04040A07060A02020202" pitchFamily="82" charset="0"/>
              </a:rPr>
              <a:t>Factores para la generación de la Propuesta de Valor </a:t>
            </a:r>
            <a:endParaRPr lang="es-MX" sz="3600" dirty="0">
              <a:solidFill>
                <a:schemeClr val="accent6">
                  <a:lumMod val="60000"/>
                  <a:lumOff val="40000"/>
                </a:schemeClr>
              </a:solidFill>
              <a:latin typeface="Snap ITC" panose="04040A07060A02020202" pitchFamily="82" charset="0"/>
            </a:endParaRPr>
          </a:p>
        </p:txBody>
      </p:sp>
      <p:sp>
        <p:nvSpPr>
          <p:cNvPr id="4" name="CuadroTexto 3"/>
          <p:cNvSpPr txBox="1"/>
          <p:nvPr/>
        </p:nvSpPr>
        <p:spPr>
          <a:xfrm>
            <a:off x="6774024" y="1836124"/>
            <a:ext cx="1844352" cy="492443"/>
          </a:xfrm>
          <a:prstGeom prst="rect">
            <a:avLst/>
          </a:prstGeom>
          <a:noFill/>
          <a:ln>
            <a:solidFill>
              <a:schemeClr val="bg1"/>
            </a:solidFill>
          </a:ln>
        </p:spPr>
        <p:txBody>
          <a:bodyPr wrap="square" rtlCol="0">
            <a:spAutoFit/>
          </a:bodyPr>
          <a:lstStyle/>
          <a:p>
            <a:r>
              <a:rPr lang="es-ES" sz="1400" dirty="0">
                <a:solidFill>
                  <a:srgbClr val="000000"/>
                </a:solidFill>
                <a:latin typeface="Arial" panose="020B0604020202020204" pitchFamily="34" charset="0"/>
                <a:ea typeface="Calibri" panose="020F0502020204030204" pitchFamily="34" charset="0"/>
              </a:rPr>
              <a:t>(</a:t>
            </a:r>
            <a:r>
              <a:rPr lang="es-ES" sz="1400" dirty="0" err="1">
                <a:solidFill>
                  <a:srgbClr val="000000"/>
                </a:solidFill>
                <a:latin typeface="Arial" panose="020B0604020202020204" pitchFamily="34" charset="0"/>
                <a:ea typeface="Calibri" panose="020F0502020204030204" pitchFamily="34" charset="0"/>
              </a:rPr>
              <a:t>Osterwalder</a:t>
            </a:r>
            <a:r>
              <a:rPr lang="es-ES" sz="1400" dirty="0">
                <a:solidFill>
                  <a:srgbClr val="000000"/>
                </a:solidFill>
                <a:latin typeface="Arial" panose="020B0604020202020204" pitchFamily="34" charset="0"/>
                <a:ea typeface="Calibri" panose="020F0502020204030204" pitchFamily="34" charset="0"/>
              </a:rPr>
              <a:t>, 2013). </a:t>
            </a:r>
            <a:endParaRPr lang="es-MX" sz="1400" dirty="0"/>
          </a:p>
          <a:p>
            <a:endParaRPr lang="es-MX" sz="1200" dirty="0"/>
          </a:p>
        </p:txBody>
      </p:sp>
    </p:spTree>
    <p:extLst>
      <p:ext uri="{BB962C8B-B14F-4D97-AF65-F5344CB8AC3E}">
        <p14:creationId xmlns:p14="http://schemas.microsoft.com/office/powerpoint/2010/main" val="2812555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15</a:t>
            </a:r>
            <a:endParaRPr lang="es-ES" altLang="en-US" dirty="0">
              <a:solidFill>
                <a:schemeClr val="tx1"/>
              </a:solidFill>
            </a:endParaRPr>
          </a:p>
        </p:txBody>
      </p:sp>
      <p:sp>
        <p:nvSpPr>
          <p:cNvPr id="2" name="Rectángulo 1"/>
          <p:cNvSpPr/>
          <p:nvPr/>
        </p:nvSpPr>
        <p:spPr>
          <a:xfrm>
            <a:off x="76871" y="1173619"/>
            <a:ext cx="4230216" cy="2472472"/>
          </a:xfrm>
          <a:prstGeom prst="rect">
            <a:avLst/>
          </a:prstGeom>
          <a:ln>
            <a:solidFill>
              <a:schemeClr val="accent6"/>
            </a:solidFill>
          </a:ln>
        </p:spPr>
        <p:txBody>
          <a:bodyPr wrap="square">
            <a:spAutoFit/>
          </a:bodyPr>
          <a:lstStyle/>
          <a:p>
            <a:pPr algn="ctr">
              <a:spcAft>
                <a:spcPts val="800"/>
              </a:spcAft>
            </a:pPr>
            <a:r>
              <a:rPr lang="es-ES" sz="2000" b="1" spc="75" dirty="0" smtClean="0">
                <a:latin typeface="Arial" panose="020B0604020202020204" pitchFamily="34" charset="0"/>
                <a:ea typeface="Times New Roman" panose="02020603050405020304" pitchFamily="18" charset="0"/>
                <a:cs typeface="Times New Roman" panose="02020603050405020304" pitchFamily="18" charset="0"/>
              </a:rPr>
              <a:t>NOVEDAD DEL PRODUCTO O SERVICIO </a:t>
            </a:r>
            <a:endParaRPr lang="es-MX" sz="2000" b="1" spc="75" dirty="0" smtClean="0">
              <a:latin typeface="Arial" panose="020B0604020202020204" pitchFamily="34" charset="0"/>
              <a:ea typeface="Times New Roman" panose="02020603050405020304" pitchFamily="18" charset="0"/>
              <a:cs typeface="Times New Roman" panose="02020603050405020304" pitchFamily="18" charset="0"/>
            </a:endParaRPr>
          </a:p>
          <a:p>
            <a:r>
              <a:rPr lang="es-ES" dirty="0" smtClean="0">
                <a:solidFill>
                  <a:srgbClr val="000000"/>
                </a:solidFill>
                <a:latin typeface="Arial" panose="020B0604020202020204" pitchFamily="34" charset="0"/>
                <a:ea typeface="Calibri" panose="020F0502020204030204" pitchFamily="34" charset="0"/>
              </a:rPr>
              <a:t>Algunas propuestas de valor satisfacen necesidades hasta entonces inexistentes y que lo clientes no percibían porque no había ninguna oferta similar. Este tipo de valor está relacionado con la tecnología.  </a:t>
            </a:r>
            <a:endParaRPr lang="es-MX" dirty="0"/>
          </a:p>
        </p:txBody>
      </p:sp>
      <p:sp>
        <p:nvSpPr>
          <p:cNvPr id="3" name="Rectángulo 2"/>
          <p:cNvSpPr/>
          <p:nvPr/>
        </p:nvSpPr>
        <p:spPr>
          <a:xfrm>
            <a:off x="4719428" y="332656"/>
            <a:ext cx="4211960" cy="1918474"/>
          </a:xfrm>
          <a:prstGeom prst="rect">
            <a:avLst/>
          </a:prstGeom>
          <a:ln>
            <a:solidFill>
              <a:schemeClr val="accent6"/>
            </a:solidFill>
          </a:ln>
        </p:spPr>
        <p:txBody>
          <a:bodyPr wrap="square">
            <a:spAutoFit/>
          </a:bodyPr>
          <a:lstStyle/>
          <a:p>
            <a:pPr algn="ctr">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ESPECIFICACIONES TÉCNICAS DEL DISEÑO.</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r>
              <a:rPr lang="es-ES" dirty="0">
                <a:solidFill>
                  <a:srgbClr val="000000"/>
                </a:solidFill>
                <a:latin typeface="Arial" panose="020B0604020202020204" pitchFamily="34" charset="0"/>
                <a:ea typeface="Calibri" panose="020F0502020204030204" pitchFamily="34" charset="0"/>
              </a:rPr>
              <a:t>El diseño es un factor importante, </a:t>
            </a:r>
            <a:r>
              <a:rPr lang="es-ES" dirty="0" smtClean="0">
                <a:solidFill>
                  <a:srgbClr val="000000"/>
                </a:solidFill>
                <a:latin typeface="Arial" panose="020B0604020202020204" pitchFamily="34" charset="0"/>
                <a:ea typeface="Calibri" panose="020F0502020204030204" pitchFamily="34" charset="0"/>
              </a:rPr>
              <a:t>aunque </a:t>
            </a:r>
            <a:r>
              <a:rPr lang="es-ES" dirty="0">
                <a:solidFill>
                  <a:srgbClr val="000000"/>
                </a:solidFill>
                <a:latin typeface="Arial" panose="020B0604020202020204" pitchFamily="34" charset="0"/>
                <a:ea typeface="Calibri" panose="020F0502020204030204" pitchFamily="34" charset="0"/>
              </a:rPr>
              <a:t>difícil de medir. Un producto se puede destacar por la calidad de su diseño. </a:t>
            </a:r>
            <a:endParaRPr lang="es-ES" dirty="0" smtClean="0">
              <a:solidFill>
                <a:srgbClr val="000000"/>
              </a:solidFill>
              <a:latin typeface="Arial" panose="020B0604020202020204" pitchFamily="34" charset="0"/>
              <a:ea typeface="Calibri" panose="020F0502020204030204" pitchFamily="34" charset="0"/>
            </a:endParaRPr>
          </a:p>
        </p:txBody>
      </p:sp>
      <p:sp>
        <p:nvSpPr>
          <p:cNvPr id="4" name="Rectángulo 3"/>
          <p:cNvSpPr/>
          <p:nvPr/>
        </p:nvSpPr>
        <p:spPr>
          <a:xfrm>
            <a:off x="4361384" y="2409855"/>
            <a:ext cx="4572000" cy="3149580"/>
          </a:xfrm>
          <a:prstGeom prst="rect">
            <a:avLst/>
          </a:prstGeom>
          <a:ln>
            <a:solidFill>
              <a:schemeClr val="accent6"/>
            </a:solidFill>
          </a:ln>
        </p:spPr>
        <p:txBody>
          <a:bodyPr>
            <a:spAutoFit/>
          </a:bodyPr>
          <a:lstStyle/>
          <a:p>
            <a:pPr lvl="2">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PERSONALIZACIÓN</a:t>
            </a:r>
            <a:r>
              <a:rPr lang="es-ES" sz="1400" b="1" spc="75" dirty="0">
                <a:latin typeface="Arial" panose="020B0604020202020204" pitchFamily="34" charset="0"/>
                <a:ea typeface="Times New Roman" panose="02020603050405020304" pitchFamily="18" charset="0"/>
                <a:cs typeface="Times New Roman" panose="02020603050405020304" pitchFamily="18" charset="0"/>
              </a:rPr>
              <a:t>.</a:t>
            </a:r>
            <a:endParaRPr lang="es-MX" sz="1400" b="1" spc="75" dirty="0">
              <a:latin typeface="Arial" panose="020B0604020202020204" pitchFamily="34" charset="0"/>
              <a:ea typeface="Times New Roman" panose="02020603050405020304" pitchFamily="18" charset="0"/>
              <a:cs typeface="Times New Roman" panose="02020603050405020304" pitchFamily="18" charset="0"/>
            </a:endParaRPr>
          </a:p>
          <a:p>
            <a:r>
              <a:rPr lang="es-ES" dirty="0">
                <a:solidFill>
                  <a:srgbClr val="000000"/>
                </a:solidFill>
                <a:latin typeface="Arial" panose="020B0604020202020204" pitchFamily="34" charset="0"/>
                <a:ea typeface="Calibri" panose="020F0502020204030204" pitchFamily="34" charset="0"/>
              </a:rPr>
              <a:t>La adaptación de los productos y servicios a las necesidades específicas de los diferentes clientes o segmentos de mercado crea valor. En los últimos años, los conceptos de personalización masiva y de creación compartida han cobrado relevancia. </a:t>
            </a:r>
            <a:r>
              <a:rPr lang="es-ES" dirty="0" smtClean="0">
                <a:solidFill>
                  <a:srgbClr val="000000"/>
                </a:solidFill>
                <a:latin typeface="Arial" panose="020B0604020202020204" pitchFamily="34" charset="0"/>
                <a:ea typeface="Calibri" panose="020F0502020204030204" pitchFamily="34" charset="0"/>
              </a:rPr>
              <a:t>Da </a:t>
            </a:r>
            <a:r>
              <a:rPr lang="es-ES" dirty="0">
                <a:solidFill>
                  <a:srgbClr val="000000"/>
                </a:solidFill>
                <a:latin typeface="Arial" panose="020B0604020202020204" pitchFamily="34" charset="0"/>
                <a:ea typeface="Calibri" panose="020F0502020204030204" pitchFamily="34" charset="0"/>
              </a:rPr>
              <a:t>cabida a los productos y servicios personalizados al tiempo que aprovecha las economías de escala</a:t>
            </a:r>
            <a:endParaRPr lang="es-MX" dirty="0">
              <a:solidFill>
                <a:srgbClr val="000000"/>
              </a:solidFill>
              <a:latin typeface="Arial" panose="020B0604020202020204" pitchFamily="34" charset="0"/>
              <a:ea typeface="Calibri" panose="020F0502020204030204" pitchFamily="34" charset="0"/>
            </a:endParaRPr>
          </a:p>
        </p:txBody>
      </p:sp>
      <p:sp>
        <p:nvSpPr>
          <p:cNvPr id="5" name="Rectángulo 4"/>
          <p:cNvSpPr/>
          <p:nvPr/>
        </p:nvSpPr>
        <p:spPr>
          <a:xfrm>
            <a:off x="170892" y="3789040"/>
            <a:ext cx="3888432" cy="2749471"/>
          </a:xfrm>
          <a:prstGeom prst="rect">
            <a:avLst/>
          </a:prstGeom>
          <a:ln>
            <a:solidFill>
              <a:schemeClr val="accent6"/>
            </a:solidFill>
          </a:ln>
        </p:spPr>
        <p:txBody>
          <a:bodyPr wrap="square">
            <a:spAutoFit/>
          </a:bodyPr>
          <a:lstStyle/>
          <a:p>
            <a:pPr lvl="1" algn="ctr">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PROCESO DE PRODUCCIÓN</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rPr>
              <a:t>S</a:t>
            </a:r>
            <a:r>
              <a:rPr lang="es-ES" dirty="0" smtClean="0">
                <a:solidFill>
                  <a:srgbClr val="000000"/>
                </a:solidFill>
                <a:latin typeface="Arial" panose="020B0604020202020204" pitchFamily="34" charset="0"/>
                <a:ea typeface="Calibri" panose="020F0502020204030204" pitchFamily="34" charset="0"/>
              </a:rPr>
              <a:t>istema </a:t>
            </a:r>
            <a:r>
              <a:rPr lang="es-ES" dirty="0">
                <a:solidFill>
                  <a:srgbClr val="000000"/>
                </a:solidFill>
                <a:latin typeface="Arial" panose="020B0604020202020204" pitchFamily="34" charset="0"/>
                <a:ea typeface="Calibri" panose="020F0502020204030204" pitchFamily="34" charset="0"/>
              </a:rPr>
              <a:t>de acciones que se encuentran interrelacionadas de forma dinámica y que se orientan a la transformación</a:t>
            </a:r>
            <a:r>
              <a:rPr lang="es-ES" dirty="0" smtClean="0">
                <a:solidFill>
                  <a:srgbClr val="000000"/>
                </a:solidFill>
                <a:latin typeface="Arial" panose="020B0604020202020204" pitchFamily="34" charset="0"/>
                <a:ea typeface="Calibri" panose="020F0502020204030204" pitchFamily="34" charset="0"/>
              </a:rPr>
              <a:t>. Los </a:t>
            </a:r>
            <a:r>
              <a:rPr lang="es-ES" dirty="0">
                <a:solidFill>
                  <a:srgbClr val="000000"/>
                </a:solidFill>
                <a:latin typeface="Arial" panose="020B0604020202020204" pitchFamily="34" charset="0"/>
                <a:ea typeface="Calibri" panose="020F0502020204030204" pitchFamily="34" charset="0"/>
              </a:rPr>
              <a:t>elementos de entrada (conocidos como factores) pasan a ser elementos de salida (productos).</a:t>
            </a:r>
            <a:endParaRPr lang="es-MX" dirty="0">
              <a:solidFill>
                <a:srgbClr val="000000"/>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765568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16</a:t>
            </a:r>
            <a:endParaRPr lang="es-ES" altLang="en-US" dirty="0">
              <a:solidFill>
                <a:schemeClr val="tx1"/>
              </a:solidFill>
            </a:endParaRPr>
          </a:p>
        </p:txBody>
      </p:sp>
      <p:sp>
        <p:nvSpPr>
          <p:cNvPr id="2" name="Rectángulo 1"/>
          <p:cNvSpPr/>
          <p:nvPr/>
        </p:nvSpPr>
        <p:spPr>
          <a:xfrm>
            <a:off x="251520" y="908720"/>
            <a:ext cx="3744416" cy="2318583"/>
          </a:xfrm>
          <a:prstGeom prst="rect">
            <a:avLst/>
          </a:prstGeom>
          <a:ln>
            <a:solidFill>
              <a:schemeClr val="accent6"/>
            </a:solidFill>
          </a:ln>
        </p:spPr>
        <p:txBody>
          <a:bodyPr wrap="square">
            <a:spAutoFit/>
          </a:bodyPr>
          <a:lstStyle/>
          <a:p>
            <a:pPr>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MARCA/STATUS.</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r>
              <a:rPr lang="es-MX" dirty="0">
                <a:solidFill>
                  <a:srgbClr val="000000"/>
                </a:solidFill>
                <a:latin typeface="Arial" panose="020B0604020202020204" pitchFamily="34" charset="0"/>
                <a:ea typeface="Calibri" panose="020F0502020204030204" pitchFamily="34" charset="0"/>
              </a:rPr>
              <a:t>Es un nombre, un término, una señal, un símbolo, un diseño, o una combinación de alguno de ellos que identifica productos y servicios de una empresa y los diferencia de los competidores</a:t>
            </a:r>
            <a:endParaRPr lang="es-MX" dirty="0"/>
          </a:p>
        </p:txBody>
      </p:sp>
      <p:sp>
        <p:nvSpPr>
          <p:cNvPr id="3" name="Rectángulo 2"/>
          <p:cNvSpPr/>
          <p:nvPr/>
        </p:nvSpPr>
        <p:spPr>
          <a:xfrm>
            <a:off x="4139952" y="188640"/>
            <a:ext cx="4283968" cy="4534575"/>
          </a:xfrm>
          <a:prstGeom prst="rect">
            <a:avLst/>
          </a:prstGeom>
          <a:ln>
            <a:solidFill>
              <a:schemeClr val="accent6"/>
            </a:solidFill>
          </a:ln>
        </p:spPr>
        <p:txBody>
          <a:bodyPr wrap="square">
            <a:spAutoFit/>
          </a:bodyPr>
          <a:lstStyle/>
          <a:p>
            <a:pPr>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PRECIO</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Para Ricardo Romero, autor del libro "Marketing", el precio de un producto es el "importe que el consumidor debe pagar al vendedor para poder poseer dicho producto"</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Ofrecer un valor similar a un precio inferior es una práctica común para satisfacer las necesidades de los segmentos de mercado que se rigen por el precio. No obstante las propuestas de valor de bajo precio tienen implicaciones importantes para los demás aspectos de un modelo de negocio.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125343" y="4037108"/>
            <a:ext cx="3888432" cy="2318583"/>
          </a:xfrm>
          <a:prstGeom prst="rect">
            <a:avLst/>
          </a:prstGeom>
          <a:ln>
            <a:solidFill>
              <a:schemeClr val="accent6"/>
            </a:solidFill>
          </a:ln>
        </p:spPr>
        <p:txBody>
          <a:bodyPr wrap="square">
            <a:spAutoFit/>
          </a:bodyPr>
          <a:lstStyle/>
          <a:p>
            <a:pPr>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RESPONSABILIDAD SOCIAL</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1000"/>
              </a:spcAft>
            </a:pP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Un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modelo de negocios </a:t>
            </a: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es sostenible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cuando </a:t>
            </a: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se introducen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aspectos para captar valor económico pero también valor social y medio ambiental en sus productos y/o servicios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8477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17</a:t>
            </a:r>
            <a:endParaRPr lang="es-ES" altLang="en-US" dirty="0">
              <a:solidFill>
                <a:schemeClr val="tx1"/>
              </a:solidFill>
            </a:endParaRPr>
          </a:p>
        </p:txBody>
      </p:sp>
      <p:sp>
        <p:nvSpPr>
          <p:cNvPr id="3" name="Rectángulo 2"/>
          <p:cNvSpPr/>
          <p:nvPr/>
        </p:nvSpPr>
        <p:spPr>
          <a:xfrm>
            <a:off x="73968" y="1403560"/>
            <a:ext cx="2913856" cy="3057247"/>
          </a:xfrm>
          <a:prstGeom prst="rect">
            <a:avLst/>
          </a:prstGeom>
          <a:ln>
            <a:solidFill>
              <a:schemeClr val="accent6"/>
            </a:solidFill>
          </a:ln>
        </p:spPr>
        <p:txBody>
          <a:bodyPr wrap="square">
            <a:spAutoFit/>
          </a:bodyPr>
          <a:lstStyle/>
          <a:p>
            <a:pPr>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RESPONSABILIDAD SOCIAL</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1000"/>
              </a:spcAft>
            </a:pP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Un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modelo de negocios </a:t>
            </a: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es sostenible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cuando </a:t>
            </a:r>
            <a:r>
              <a:rPr lang="es-E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se introducen </a:t>
            </a: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aspectos para captar valor económico pero también valor social y medio ambiental en sus productos y/o servicios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3563888" y="18565"/>
            <a:ext cx="4572000" cy="3703578"/>
          </a:xfrm>
          <a:prstGeom prst="rect">
            <a:avLst/>
          </a:prstGeom>
          <a:ln>
            <a:solidFill>
              <a:schemeClr val="accent6"/>
            </a:solidFill>
          </a:ln>
        </p:spPr>
        <p:txBody>
          <a:bodyPr>
            <a:spAutoFit/>
          </a:bodyPr>
          <a:lstStyle/>
          <a:p>
            <a:pPr>
              <a:lnSpc>
                <a:spcPct val="150000"/>
              </a:lnSpc>
              <a:spcAft>
                <a:spcPts val="800"/>
              </a:spcAft>
            </a:pPr>
            <a:r>
              <a:rPr lang="es-MX" sz="2000" b="1" spc="75" dirty="0" smtClean="0">
                <a:latin typeface="Arial" panose="020B0604020202020204" pitchFamily="34" charset="0"/>
                <a:ea typeface="Times New Roman" panose="02020603050405020304" pitchFamily="18" charset="0"/>
                <a:cs typeface="Times New Roman" panose="02020603050405020304" pitchFamily="18" charset="0"/>
              </a:rPr>
              <a:t>INNOVACIÓN DISRUPTIVA</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1000"/>
              </a:spcAft>
            </a:pPr>
            <a:r>
              <a:rPr lang="es-ES" dirty="0">
                <a:solidFill>
                  <a:srgbClr val="000000"/>
                </a:solidFill>
                <a:latin typeface="Arial" panose="020B0604020202020204" pitchFamily="34" charset="0"/>
                <a:ea typeface="Calibri" panose="020F0502020204030204" pitchFamily="34" charset="0"/>
                <a:cs typeface="Times New Roman" panose="02020603050405020304" pitchFamily="18" charset="0"/>
              </a:rPr>
              <a:t>Se refiere a cómo puede un producto o servicio,  que en sus orígenes nace como algo residual o como una simple aplicación sin muchos seguidores o usuarios convertirse en poco tiempo en el producto o servicio líder del mercado. La disrupción ocurre por tanto cuando las empresas emergentes usan nuevas tecnologías o nuevos modelos de negocio y superan en el mercado a las que hasta entonces eran las líderes.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4067944" y="4029339"/>
            <a:ext cx="4572000" cy="2041585"/>
          </a:xfrm>
          <a:prstGeom prst="rect">
            <a:avLst/>
          </a:prstGeom>
          <a:ln>
            <a:solidFill>
              <a:schemeClr val="accent6"/>
            </a:solidFill>
          </a:ln>
        </p:spPr>
        <p:txBody>
          <a:bodyPr>
            <a:spAutoFit/>
          </a:bodyPr>
          <a:lstStyle/>
          <a:p>
            <a:pPr>
              <a:lnSpc>
                <a:spcPct val="150000"/>
              </a:lnSpc>
              <a:spcAft>
                <a:spcPts val="8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rPr>
              <a:t>PRODUCTO </a:t>
            </a:r>
            <a:r>
              <a:rPr lang="es-ES" sz="2000" b="1" spc="75" dirty="0" smtClean="0">
                <a:latin typeface="Arial" panose="020B0604020202020204" pitchFamily="34" charset="0"/>
                <a:ea typeface="Times New Roman" panose="02020603050405020304" pitchFamily="18" charset="0"/>
                <a:cs typeface="Times New Roman" panose="02020603050405020304" pitchFamily="18" charset="0"/>
              </a:rPr>
              <a:t>MÍNIMO </a:t>
            </a:r>
            <a:r>
              <a:rPr lang="es-ES" sz="2000" b="1" spc="75" dirty="0">
                <a:latin typeface="Arial" panose="020B0604020202020204" pitchFamily="34" charset="0"/>
                <a:ea typeface="Times New Roman" panose="02020603050405020304" pitchFamily="18" charset="0"/>
                <a:cs typeface="Times New Roman" panose="02020603050405020304" pitchFamily="18" charset="0"/>
              </a:rPr>
              <a:t>VARIABLE</a:t>
            </a:r>
            <a:endParaRPr lang="es-MX" sz="2000" b="1" spc="75" dirty="0">
              <a:latin typeface="Arial" panose="020B0604020202020204" pitchFamily="34" charset="0"/>
              <a:ea typeface="Times New Roman" panose="02020603050405020304" pitchFamily="18" charset="0"/>
              <a:cs typeface="Times New Roman" panose="02020603050405020304" pitchFamily="18" charset="0"/>
            </a:endParaRPr>
          </a:p>
          <a:p>
            <a:r>
              <a:rPr lang="es-ES" dirty="0">
                <a:solidFill>
                  <a:srgbClr val="000000"/>
                </a:solidFill>
                <a:latin typeface="Arial" panose="020B0604020202020204" pitchFamily="34" charset="0"/>
                <a:ea typeface="Calibri" panose="020F0502020204030204" pitchFamily="34" charset="0"/>
              </a:rPr>
              <a:t>Se trata de comprobar si </a:t>
            </a:r>
            <a:r>
              <a:rPr lang="es-ES" dirty="0" smtClean="0">
                <a:solidFill>
                  <a:srgbClr val="000000"/>
                </a:solidFill>
                <a:latin typeface="Arial" panose="020B0604020202020204" pitchFamily="34" charset="0"/>
                <a:ea typeface="Calibri" panose="020F0502020204030204" pitchFamily="34" charset="0"/>
              </a:rPr>
              <a:t>la </a:t>
            </a:r>
            <a:r>
              <a:rPr lang="es-ES" dirty="0">
                <a:solidFill>
                  <a:srgbClr val="000000"/>
                </a:solidFill>
                <a:latin typeface="Arial" panose="020B0604020202020204" pitchFamily="34" charset="0"/>
                <a:ea typeface="Calibri" panose="020F0502020204030204" pitchFamily="34" charset="0"/>
              </a:rPr>
              <a:t>propuesta satisface las necesidades de </a:t>
            </a:r>
            <a:r>
              <a:rPr lang="es-ES" dirty="0" smtClean="0">
                <a:solidFill>
                  <a:srgbClr val="000000"/>
                </a:solidFill>
                <a:latin typeface="Arial" panose="020B0604020202020204" pitchFamily="34" charset="0"/>
                <a:ea typeface="Calibri" panose="020F0502020204030204" pitchFamily="34" charset="0"/>
              </a:rPr>
              <a:t>los clientes </a:t>
            </a:r>
            <a:r>
              <a:rPr lang="es-ES" dirty="0">
                <a:solidFill>
                  <a:srgbClr val="000000"/>
                </a:solidFill>
                <a:latin typeface="Arial" panose="020B0604020202020204" pitchFamily="34" charset="0"/>
                <a:ea typeface="Calibri" panose="020F0502020204030204" pitchFamily="34" charset="0"/>
              </a:rPr>
              <a:t>o soluciona problemas, demostrar empíricamente que están dispuestos a pagar por </a:t>
            </a:r>
            <a:r>
              <a:rPr lang="es-ES" dirty="0" smtClean="0">
                <a:solidFill>
                  <a:srgbClr val="000000"/>
                </a:solidFill>
                <a:latin typeface="Arial" panose="020B0604020202020204" pitchFamily="34" charset="0"/>
                <a:ea typeface="Calibri" panose="020F0502020204030204" pitchFamily="34" charset="0"/>
              </a:rPr>
              <a:t>la </a:t>
            </a:r>
            <a:r>
              <a:rPr lang="es-ES" dirty="0">
                <a:solidFill>
                  <a:srgbClr val="000000"/>
                </a:solidFill>
                <a:latin typeface="Arial" panose="020B0604020202020204" pitchFamily="34" charset="0"/>
                <a:ea typeface="Calibri" panose="020F0502020204030204" pitchFamily="34" charset="0"/>
              </a:rPr>
              <a:t>propuesta</a:t>
            </a:r>
            <a:endParaRPr lang="es-MX" dirty="0"/>
          </a:p>
        </p:txBody>
      </p:sp>
    </p:spTree>
    <p:extLst>
      <p:ext uri="{BB962C8B-B14F-4D97-AF65-F5344CB8AC3E}">
        <p14:creationId xmlns:p14="http://schemas.microsoft.com/office/powerpoint/2010/main" val="3538622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90594"/>
            <a:ext cx="7477125" cy="749325"/>
          </a:xfrm>
        </p:spPr>
        <p:txBody>
          <a:bodyPr>
            <a:normAutofit/>
          </a:bodyPr>
          <a:lstStyle/>
          <a:p>
            <a:pPr algn="ctr"/>
            <a:r>
              <a:rPr lang="es-MX" dirty="0" smtClean="0">
                <a:solidFill>
                  <a:srgbClr val="0070C0"/>
                </a:solidFill>
              </a:rPr>
              <a:t>ÍNDICE</a:t>
            </a:r>
            <a:endParaRPr lang="es-MX" dirty="0">
              <a:solidFill>
                <a:srgbClr val="0070C0"/>
              </a:solidFill>
            </a:endParaRPr>
          </a:p>
        </p:txBody>
      </p:sp>
      <p:sp>
        <p:nvSpPr>
          <p:cNvPr id="4" name="3 Marcador de texto"/>
          <p:cNvSpPr>
            <a:spLocks noGrp="1"/>
          </p:cNvSpPr>
          <p:nvPr>
            <p:ph type="body" sz="half" idx="2"/>
          </p:nvPr>
        </p:nvSpPr>
        <p:spPr>
          <a:xfrm>
            <a:off x="467544" y="1757920"/>
            <a:ext cx="8280920" cy="4911440"/>
          </a:xfrm>
          <a:ln>
            <a:solidFill>
              <a:srgbClr val="00B0F0"/>
            </a:solidFill>
          </a:ln>
        </p:spPr>
        <p:txBody>
          <a:bodyPr>
            <a:normAutofit fontScale="70000" lnSpcReduction="20000"/>
          </a:bodyPr>
          <a:lstStyle/>
          <a:p>
            <a:pPr marL="114300" indent="0">
              <a:buNone/>
            </a:pPr>
            <a:r>
              <a:rPr lang="es-MX" dirty="0" smtClean="0">
                <a:solidFill>
                  <a:schemeClr val="tx1"/>
                </a:solidFill>
              </a:rPr>
              <a:t>Mapa curricular						1</a:t>
            </a:r>
          </a:p>
          <a:p>
            <a:pPr marL="114300" indent="0">
              <a:buNone/>
            </a:pPr>
            <a:r>
              <a:rPr lang="es-MX" dirty="0" smtClean="0">
                <a:solidFill>
                  <a:schemeClr val="tx1"/>
                </a:solidFill>
              </a:rPr>
              <a:t>Programa de estudios por competencias     		  	2</a:t>
            </a:r>
          </a:p>
          <a:p>
            <a:pPr marL="114300" indent="0">
              <a:buNone/>
            </a:pPr>
            <a:r>
              <a:rPr lang="es-MX" dirty="0" smtClean="0">
                <a:solidFill>
                  <a:schemeClr val="tx1"/>
                </a:solidFill>
              </a:rPr>
              <a:t>Estructura DE LA UNIDAD DE APRENDIZAJE				3</a:t>
            </a:r>
          </a:p>
          <a:p>
            <a:pPr marL="114300" indent="0">
              <a:buNone/>
            </a:pPr>
            <a:r>
              <a:rPr lang="es-MX" dirty="0" smtClean="0">
                <a:solidFill>
                  <a:schemeClr val="tx1"/>
                </a:solidFill>
              </a:rPr>
              <a:t>Propósito general 						4</a:t>
            </a:r>
          </a:p>
          <a:p>
            <a:pPr marL="114300" indent="0">
              <a:buNone/>
            </a:pPr>
            <a:r>
              <a:rPr lang="es-MX" dirty="0" smtClean="0">
                <a:solidFill>
                  <a:schemeClr val="tx1"/>
                </a:solidFill>
              </a:rPr>
              <a:t>Objetivo de la Unidad de Aprendizaje 	 	    	                   5</a:t>
            </a:r>
          </a:p>
          <a:p>
            <a:pPr marL="114300" indent="0">
              <a:buNone/>
            </a:pPr>
            <a:r>
              <a:rPr lang="es-MX" dirty="0" smtClean="0">
                <a:solidFill>
                  <a:schemeClr val="tx1"/>
                </a:solidFill>
              </a:rPr>
              <a:t>Guión explicativo 		                            			6</a:t>
            </a:r>
          </a:p>
          <a:p>
            <a:pPr marL="114300" indent="0">
              <a:buNone/>
            </a:pPr>
            <a:r>
              <a:rPr lang="es-MX" dirty="0" smtClean="0">
                <a:solidFill>
                  <a:schemeClr val="tx1"/>
                </a:solidFill>
              </a:rPr>
              <a:t>Sugerencias y momento de uso     	                                                       7</a:t>
            </a:r>
          </a:p>
          <a:p>
            <a:pPr marL="114300" indent="0">
              <a:buNone/>
            </a:pPr>
            <a:r>
              <a:rPr lang="es-MX" dirty="0" smtClean="0">
                <a:solidFill>
                  <a:schemeClr val="tx1"/>
                </a:solidFill>
              </a:rPr>
              <a:t>Introducción al tema 		        			8           </a:t>
            </a:r>
          </a:p>
          <a:p>
            <a:pPr marL="114300" indent="0">
              <a:buNone/>
            </a:pPr>
            <a:r>
              <a:rPr lang="es-MX" dirty="0" smtClean="0">
                <a:solidFill>
                  <a:schemeClr val="tx1"/>
                </a:solidFill>
              </a:rPr>
              <a:t>MODELO </a:t>
            </a:r>
            <a:r>
              <a:rPr lang="es-MX" dirty="0" err="1" smtClean="0">
                <a:solidFill>
                  <a:schemeClr val="tx1"/>
                </a:solidFill>
              </a:rPr>
              <a:t>CANVAS</a:t>
            </a:r>
            <a:r>
              <a:rPr lang="es-MX" dirty="0" smtClean="0">
                <a:solidFill>
                  <a:schemeClr val="tx1"/>
                </a:solidFill>
              </a:rPr>
              <a:t> 						9</a:t>
            </a:r>
          </a:p>
          <a:p>
            <a:pPr marL="114300" indent="0">
              <a:buNone/>
            </a:pPr>
            <a:r>
              <a:rPr lang="es-MX" dirty="0" smtClean="0"/>
              <a:t>PROPUESTA DE VALOR                                                                                            10</a:t>
            </a:r>
          </a:p>
          <a:p>
            <a:pPr marL="114300" indent="0">
              <a:buNone/>
            </a:pPr>
            <a:r>
              <a:rPr lang="es-MX" dirty="0" err="1" smtClean="0"/>
              <a:t>Value</a:t>
            </a:r>
            <a:r>
              <a:rPr lang="es-MX" dirty="0" smtClean="0"/>
              <a:t> </a:t>
            </a:r>
            <a:r>
              <a:rPr lang="es-MX" dirty="0" err="1" smtClean="0"/>
              <a:t>proposition</a:t>
            </a:r>
            <a:r>
              <a:rPr lang="es-MX" dirty="0" smtClean="0"/>
              <a:t> 	- INGLÉS                                                 </a:t>
            </a:r>
            <a:r>
              <a:rPr lang="es-MX" dirty="0" smtClean="0">
                <a:solidFill>
                  <a:schemeClr val="tx1"/>
                </a:solidFill>
              </a:rPr>
              <a:t>         	                25</a:t>
            </a:r>
          </a:p>
          <a:p>
            <a:pPr marL="114300" indent="0">
              <a:buNone/>
            </a:pPr>
            <a:r>
              <a:rPr lang="es-MX" dirty="0" err="1" smtClean="0"/>
              <a:t>START</a:t>
            </a:r>
            <a:r>
              <a:rPr lang="es-MX" dirty="0" smtClean="0"/>
              <a:t> UP – INGLÉS                                                                                                 31             </a:t>
            </a:r>
          </a:p>
          <a:p>
            <a:pPr marL="114300" indent="0">
              <a:buNone/>
            </a:pPr>
            <a:r>
              <a:rPr lang="es-MX" dirty="0" smtClean="0"/>
              <a:t>CONCLUSIONES                                                                                                      34</a:t>
            </a:r>
          </a:p>
          <a:p>
            <a:pPr marL="114300" indent="0">
              <a:buNone/>
            </a:pPr>
            <a:r>
              <a:rPr lang="es-MX" dirty="0" smtClean="0"/>
              <a:t>Fuentes de Consulta                                                        </a:t>
            </a:r>
            <a:r>
              <a:rPr lang="es-MX" dirty="0"/>
              <a:t> </a:t>
            </a:r>
            <a:r>
              <a:rPr lang="es-MX" dirty="0" smtClean="0"/>
              <a:t>                                  35</a:t>
            </a:r>
          </a:p>
          <a:p>
            <a:pPr marL="114300" indent="0">
              <a:buNone/>
            </a:pPr>
            <a:endParaRPr lang="es-MX" dirty="0" smtClean="0"/>
          </a:p>
          <a:p>
            <a:pPr marL="114300" indent="0">
              <a:buNone/>
            </a:pPr>
            <a:endParaRPr lang="es-MX" dirty="0" smtClean="0"/>
          </a:p>
          <a:p>
            <a:pPr marL="114300" indent="0">
              <a:buNone/>
            </a:pPr>
            <a:endParaRPr lang="es-MX" dirty="0" smtClean="0"/>
          </a:p>
          <a:p>
            <a:pPr marL="114300" indent="0">
              <a:buNone/>
            </a:pPr>
            <a:endParaRPr lang="es-MX" dirty="0" smtClean="0"/>
          </a:p>
          <a:p>
            <a:pPr marL="114300" indent="0">
              <a:buNone/>
            </a:pPr>
            <a:endParaRPr lang="es-MX" dirty="0"/>
          </a:p>
          <a:p>
            <a:pPr marL="114300" indent="0">
              <a:buNone/>
            </a:pPr>
            <a:endParaRPr lang="es-MX" dirty="0" smtClean="0"/>
          </a:p>
          <a:p>
            <a:pPr marL="114300" indent="0">
              <a:buNone/>
            </a:pPr>
            <a:endParaRPr lang="es-MX" dirty="0"/>
          </a:p>
        </p:txBody>
      </p:sp>
      <p:sp>
        <p:nvSpPr>
          <p:cNvPr id="3" name="2 CuadroTexto"/>
          <p:cNvSpPr txBox="1"/>
          <p:nvPr/>
        </p:nvSpPr>
        <p:spPr>
          <a:xfrm>
            <a:off x="6228184" y="1254402"/>
            <a:ext cx="1158400" cy="461665"/>
          </a:xfrm>
          <a:prstGeom prst="rect">
            <a:avLst/>
          </a:prstGeom>
          <a:noFill/>
          <a:ln>
            <a:solidFill>
              <a:srgbClr val="00B0F0"/>
            </a:solidFill>
          </a:ln>
        </p:spPr>
        <p:txBody>
          <a:bodyPr wrap="square" rtlCol="0">
            <a:spAutoFit/>
          </a:bodyPr>
          <a:lstStyle/>
          <a:p>
            <a:pPr algn="r"/>
            <a:r>
              <a:rPr lang="es-MX" sz="1200" dirty="0" smtClean="0"/>
              <a:t>Número de diapositiva</a:t>
            </a:r>
            <a:endParaRPr lang="es-MX" sz="1200" dirty="0"/>
          </a:p>
        </p:txBody>
      </p:sp>
      <p:pic>
        <p:nvPicPr>
          <p:cNvPr id="6" name="Picture 6" descr="libros45"/>
          <p:cNvPicPr>
            <a:picLocks noChangeAspect="1" noChangeArrowheads="1" noCrop="1"/>
          </p:cNvPicPr>
          <p:nvPr/>
        </p:nvPicPr>
        <p:blipFill>
          <a:blip r:embed="rId2" cstate="print"/>
          <a:srcRect/>
          <a:stretch>
            <a:fillRect/>
          </a:stretch>
        </p:blipFill>
        <p:spPr bwMode="auto">
          <a:xfrm>
            <a:off x="467544" y="116632"/>
            <a:ext cx="2079625" cy="909638"/>
          </a:xfrm>
          <a:prstGeom prst="rect">
            <a:avLst/>
          </a:prstGeom>
          <a:noFill/>
          <a:ln w="9525">
            <a:noFill/>
            <a:miter lim="800000"/>
            <a:headEnd/>
            <a:tailEnd/>
          </a:ln>
        </p:spPr>
      </p:pic>
    </p:spTree>
    <p:extLst>
      <p:ext uri="{BB962C8B-B14F-4D97-AF65-F5344CB8AC3E}">
        <p14:creationId xmlns:p14="http://schemas.microsoft.com/office/powerpoint/2010/main" val="21390244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1042833"/>
            <a:ext cx="7773338" cy="1596177"/>
          </a:xfrm>
        </p:spPr>
        <p:txBody>
          <a:bodyPr/>
          <a:lstStyle/>
          <a:p>
            <a:r>
              <a:rPr lang="es-MX" i="1" dirty="0" smtClean="0">
                <a:solidFill>
                  <a:srgbClr val="FFC000"/>
                </a:solidFill>
                <a:effectLst>
                  <a:outerShdw blurRad="38100" dist="38100" dir="2700000" algn="tl">
                    <a:srgbClr val="000000">
                      <a:alpha val="43137"/>
                    </a:srgbClr>
                  </a:outerShdw>
                </a:effectLst>
              </a:rPr>
              <a:t>DESARROLLA “Mi”  idea</a:t>
            </a:r>
            <a:endParaRPr lang="es-MX" i="1" dirty="0">
              <a:solidFill>
                <a:srgbClr val="FFC000"/>
              </a:solidFill>
              <a:effectLst>
                <a:outerShdw blurRad="38100" dist="38100" dir="2700000" algn="tl">
                  <a:srgbClr val="000000">
                    <a:alpha val="43137"/>
                  </a:srgbClr>
                </a:outerShdw>
              </a:effectLst>
            </a:endParaRPr>
          </a:p>
        </p:txBody>
      </p:sp>
      <p:sp>
        <p:nvSpPr>
          <p:cNvPr id="3" name="Marcador de contenido 2"/>
          <p:cNvSpPr>
            <a:spLocks noGrp="1"/>
          </p:cNvSpPr>
          <p:nvPr>
            <p:ph sz="half" idx="4294967295"/>
          </p:nvPr>
        </p:nvSpPr>
        <p:spPr>
          <a:xfrm>
            <a:off x="323528" y="2451915"/>
            <a:ext cx="3235398" cy="2833217"/>
          </a:xfrm>
          <a:prstGeom prst="rect">
            <a:avLst/>
          </a:prstGeom>
        </p:spPr>
        <p:txBody>
          <a:bodyPr>
            <a:noAutofit/>
          </a:bodyPr>
          <a:lstStyle/>
          <a:p>
            <a:pPr marL="0" indent="0" algn="just">
              <a:buNone/>
            </a:pPr>
            <a:r>
              <a:rPr lang="es-MX" sz="2400" dirty="0" smtClean="0"/>
              <a:t>DESCRIPCIÓN</a:t>
            </a:r>
            <a:endParaRPr lang="es-MX" sz="2400" dirty="0"/>
          </a:p>
          <a:p>
            <a:pPr marL="0" indent="0" algn="just">
              <a:buNone/>
            </a:pPr>
            <a:r>
              <a:rPr lang="es-MX" sz="2400" cap="none" dirty="0" smtClean="0">
                <a:solidFill>
                  <a:schemeClr val="accent3"/>
                </a:solidFill>
              </a:rPr>
              <a:t>Tu idea debe ser descrita a detalle, con sus características específicas lo más explícitamente posible.</a:t>
            </a:r>
            <a:endParaRPr lang="es-MX" sz="2400" cap="none" dirty="0">
              <a:solidFill>
                <a:schemeClr val="accent3"/>
              </a:solidFill>
            </a:endParaRPr>
          </a:p>
        </p:txBody>
      </p:sp>
      <p:sp>
        <p:nvSpPr>
          <p:cNvPr id="4" name="Marcador de contenido 3"/>
          <p:cNvSpPr>
            <a:spLocks noGrp="1"/>
          </p:cNvSpPr>
          <p:nvPr>
            <p:ph sz="half" idx="4294967295"/>
          </p:nvPr>
        </p:nvSpPr>
        <p:spPr>
          <a:xfrm>
            <a:off x="5393060" y="2451916"/>
            <a:ext cx="3235398" cy="2833217"/>
          </a:xfrm>
          <a:prstGeom prst="rect">
            <a:avLst/>
          </a:prstGeom>
        </p:spPr>
        <p:txBody>
          <a:bodyPr>
            <a:normAutofit/>
          </a:bodyPr>
          <a:lstStyle/>
          <a:p>
            <a:pPr marL="0" indent="0" algn="just">
              <a:buNone/>
            </a:pPr>
            <a:r>
              <a:rPr lang="es-MX" sz="2400" dirty="0"/>
              <a:t>JUSTIFICACIÓN</a:t>
            </a:r>
            <a:r>
              <a:rPr lang="es-MX" sz="1800" dirty="0"/>
              <a:t>:</a:t>
            </a:r>
          </a:p>
          <a:p>
            <a:pPr marL="0" indent="0" algn="just">
              <a:buNone/>
            </a:pPr>
            <a:r>
              <a:rPr lang="es-MX" sz="2400" cap="none" dirty="0" smtClean="0">
                <a:solidFill>
                  <a:schemeClr val="accent3"/>
                </a:solidFill>
              </a:rPr>
              <a:t>Especificar </a:t>
            </a:r>
            <a:r>
              <a:rPr lang="es-MX" sz="2400" cap="none" dirty="0">
                <a:solidFill>
                  <a:schemeClr val="accent3"/>
                </a:solidFill>
              </a:rPr>
              <a:t>la necesidad o carencia que satisface o el problema que resuelve.</a:t>
            </a:r>
          </a:p>
          <a:p>
            <a:pPr algn="just"/>
            <a:endParaRPr lang="es-MX" sz="1800" dirty="0"/>
          </a:p>
          <a:p>
            <a:pPr algn="just"/>
            <a:endParaRPr lang="es-MX" sz="1800" dirty="0"/>
          </a:p>
        </p:txBody>
      </p:sp>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18</a:t>
            </a:r>
            <a:endParaRPr lang="es-ES" altLang="en-US" dirty="0">
              <a:solidFill>
                <a:schemeClr val="tx1"/>
              </a:solidFill>
            </a:endParaRPr>
          </a:p>
        </p:txBody>
      </p:sp>
      <p:pic>
        <p:nvPicPr>
          <p:cNvPr id="7" name="Imagen 6"/>
          <p:cNvPicPr>
            <a:picLocks noChangeAspect="1"/>
          </p:cNvPicPr>
          <p:nvPr/>
        </p:nvPicPr>
        <p:blipFill>
          <a:blip r:embed="rId2"/>
          <a:stretch>
            <a:fillRect/>
          </a:stretch>
        </p:blipFill>
        <p:spPr>
          <a:xfrm>
            <a:off x="2987824" y="-28654"/>
            <a:ext cx="2914650" cy="1571625"/>
          </a:xfrm>
          <a:prstGeom prst="rect">
            <a:avLst/>
          </a:prstGeom>
        </p:spPr>
      </p:pic>
    </p:spTree>
    <p:extLst>
      <p:ext uri="{BB962C8B-B14F-4D97-AF65-F5344CB8AC3E}">
        <p14:creationId xmlns:p14="http://schemas.microsoft.com/office/powerpoint/2010/main" val="218950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758966"/>
            <a:ext cx="7773338" cy="1596177"/>
          </a:xfrm>
        </p:spPr>
        <p:txBody>
          <a:bodyPr/>
          <a:lstStyle/>
          <a:p>
            <a:r>
              <a:rPr lang="es-MX" i="1" dirty="0" smtClean="0">
                <a:effectLst>
                  <a:outerShdw blurRad="38100" dist="38100" dir="2700000" algn="tl">
                    <a:srgbClr val="000000">
                      <a:alpha val="43137"/>
                    </a:srgbClr>
                  </a:outerShdw>
                </a:effectLst>
              </a:rPr>
              <a:t>IDENTIFICA TU producto o servicio</a:t>
            </a:r>
            <a:endParaRPr lang="es-MX" i="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514732388"/>
              </p:ext>
            </p:extLst>
          </p:nvPr>
        </p:nvGraphicFramePr>
        <p:xfrm>
          <a:off x="1100216" y="3090998"/>
          <a:ext cx="6686550" cy="1127760"/>
        </p:xfrm>
        <a:graphic>
          <a:graphicData uri="http://schemas.openxmlformats.org/drawingml/2006/table">
            <a:tbl>
              <a:tblPr firstRow="1" bandRow="1">
                <a:tableStyleId>{00A15C55-8517-42AA-B614-E9B94910E393}</a:tableStyleId>
              </a:tblPr>
              <a:tblGrid>
                <a:gridCol w="2228850"/>
                <a:gridCol w="2228850"/>
                <a:gridCol w="2228850"/>
              </a:tblGrid>
              <a:tr h="278130">
                <a:tc>
                  <a:txBody>
                    <a:bodyPr/>
                    <a:lstStyle/>
                    <a:p>
                      <a:pPr algn="ctr"/>
                      <a:r>
                        <a:rPr lang="es-MX" sz="1400" dirty="0" smtClean="0"/>
                        <a:t>Producto o servicio</a:t>
                      </a:r>
                      <a:endParaRPr lang="es-MX" sz="1400" dirty="0"/>
                    </a:p>
                  </a:txBody>
                  <a:tcPr marL="58144" marR="58144" marT="34290" marB="34290"/>
                </a:tc>
                <a:tc>
                  <a:txBody>
                    <a:bodyPr/>
                    <a:lstStyle/>
                    <a:p>
                      <a:pPr algn="ctr"/>
                      <a:r>
                        <a:rPr lang="es-MX" sz="1400" dirty="0" smtClean="0"/>
                        <a:t>Características </a:t>
                      </a:r>
                      <a:endParaRPr lang="es-MX" sz="1400" dirty="0"/>
                    </a:p>
                  </a:txBody>
                  <a:tcPr marL="58144" marR="58144" marT="34290" marB="34290"/>
                </a:tc>
                <a:tc>
                  <a:txBody>
                    <a:bodyPr/>
                    <a:lstStyle/>
                    <a:p>
                      <a:pPr algn="ctr"/>
                      <a:r>
                        <a:rPr lang="es-MX" sz="1400" dirty="0" smtClean="0"/>
                        <a:t>Necesidad que satisface</a:t>
                      </a:r>
                      <a:endParaRPr lang="es-MX" sz="1400" dirty="0"/>
                    </a:p>
                  </a:txBody>
                  <a:tcPr marL="58144" marR="58144" marT="34290" marB="34290"/>
                </a:tc>
              </a:tr>
              <a:tr h="278130">
                <a:tc>
                  <a:txBody>
                    <a:bodyPr/>
                    <a:lstStyle/>
                    <a:p>
                      <a:endParaRPr lang="es-MX" sz="1400" dirty="0"/>
                    </a:p>
                  </a:txBody>
                  <a:tcPr marL="58144" marR="58144" marT="34290" marB="34290"/>
                </a:tc>
                <a:tc>
                  <a:txBody>
                    <a:bodyPr/>
                    <a:lstStyle/>
                    <a:p>
                      <a:endParaRPr lang="es-MX" sz="1400"/>
                    </a:p>
                  </a:txBody>
                  <a:tcPr marL="58144" marR="58144" marT="34290" marB="34290"/>
                </a:tc>
                <a:tc>
                  <a:txBody>
                    <a:bodyPr/>
                    <a:lstStyle/>
                    <a:p>
                      <a:endParaRPr lang="es-MX" sz="1400"/>
                    </a:p>
                  </a:txBody>
                  <a:tcPr marL="58144" marR="58144" marT="34290" marB="34290"/>
                </a:tc>
              </a:tr>
              <a:tr h="278130">
                <a:tc>
                  <a:txBody>
                    <a:bodyPr/>
                    <a:lstStyle/>
                    <a:p>
                      <a:endParaRPr lang="es-MX" sz="1400"/>
                    </a:p>
                  </a:txBody>
                  <a:tcPr marL="58144" marR="58144" marT="34290" marB="34290"/>
                </a:tc>
                <a:tc>
                  <a:txBody>
                    <a:bodyPr/>
                    <a:lstStyle/>
                    <a:p>
                      <a:endParaRPr lang="es-MX" sz="1400"/>
                    </a:p>
                  </a:txBody>
                  <a:tcPr marL="58144" marR="58144" marT="34290" marB="34290"/>
                </a:tc>
                <a:tc>
                  <a:txBody>
                    <a:bodyPr/>
                    <a:lstStyle/>
                    <a:p>
                      <a:endParaRPr lang="es-MX" sz="1400"/>
                    </a:p>
                  </a:txBody>
                  <a:tcPr marL="58144" marR="58144" marT="34290" marB="34290"/>
                </a:tc>
              </a:tr>
              <a:tr h="278130">
                <a:tc>
                  <a:txBody>
                    <a:bodyPr/>
                    <a:lstStyle/>
                    <a:p>
                      <a:endParaRPr lang="es-MX" sz="1400"/>
                    </a:p>
                  </a:txBody>
                  <a:tcPr marL="58144" marR="58144" marT="34290" marB="34290"/>
                </a:tc>
                <a:tc>
                  <a:txBody>
                    <a:bodyPr/>
                    <a:lstStyle/>
                    <a:p>
                      <a:endParaRPr lang="es-MX" sz="1400"/>
                    </a:p>
                  </a:txBody>
                  <a:tcPr marL="58144" marR="58144" marT="34290" marB="34290"/>
                </a:tc>
                <a:tc>
                  <a:txBody>
                    <a:bodyPr/>
                    <a:lstStyle/>
                    <a:p>
                      <a:endParaRPr lang="es-MX" sz="1400" dirty="0"/>
                    </a:p>
                  </a:txBody>
                  <a:tcPr marL="58144" marR="58144" marT="34290" marB="34290"/>
                </a:tc>
              </a:tr>
            </a:tbl>
          </a:graphicData>
        </a:graphic>
      </p:graphicFrame>
      <p:graphicFrame>
        <p:nvGraphicFramePr>
          <p:cNvPr id="5" name="Marcador de contenido 3"/>
          <p:cNvGraphicFramePr>
            <a:graphicFrameLocks/>
          </p:cNvGraphicFramePr>
          <p:nvPr>
            <p:extLst>
              <p:ext uri="{D42A27DB-BD31-4B8C-83A1-F6EECF244321}">
                <p14:modId xmlns:p14="http://schemas.microsoft.com/office/powerpoint/2010/main" val="3574909333"/>
              </p:ext>
            </p:extLst>
          </p:nvPr>
        </p:nvGraphicFramePr>
        <p:xfrm>
          <a:off x="556796" y="5112230"/>
          <a:ext cx="7886703" cy="1341120"/>
        </p:xfrm>
        <a:graphic>
          <a:graphicData uri="http://schemas.openxmlformats.org/drawingml/2006/table">
            <a:tbl>
              <a:tblPr firstRow="1" bandRow="1">
                <a:tableStyleId>{F5AB1C69-6EDB-4FF4-983F-18BD219EF322}</a:tableStyleId>
              </a:tblPr>
              <a:tblGrid>
                <a:gridCol w="1126672"/>
                <a:gridCol w="1126672"/>
                <a:gridCol w="1126672"/>
                <a:gridCol w="1126672"/>
                <a:gridCol w="1353386"/>
                <a:gridCol w="899957"/>
                <a:gridCol w="1126672"/>
              </a:tblGrid>
              <a:tr h="480060">
                <a:tc>
                  <a:txBody>
                    <a:bodyPr/>
                    <a:lstStyle/>
                    <a:p>
                      <a:pPr algn="ctr"/>
                      <a:r>
                        <a:rPr lang="es-MX" sz="1400" dirty="0" smtClean="0"/>
                        <a:t>Idea </a:t>
                      </a:r>
                      <a:endParaRPr lang="es-MX" sz="1400" dirty="0"/>
                    </a:p>
                  </a:txBody>
                  <a:tcPr marL="68580" marR="68580" marT="34290" marB="34290"/>
                </a:tc>
                <a:tc>
                  <a:txBody>
                    <a:bodyPr/>
                    <a:lstStyle/>
                    <a:p>
                      <a:pPr algn="ctr"/>
                      <a:r>
                        <a:rPr lang="es-MX" sz="1400" dirty="0" smtClean="0"/>
                        <a:t>Nivel</a:t>
                      </a:r>
                      <a:r>
                        <a:rPr lang="es-MX" sz="1400" baseline="0" dirty="0" smtClean="0"/>
                        <a:t> de innovación</a:t>
                      </a:r>
                      <a:endParaRPr lang="es-MX" sz="1400" dirty="0"/>
                    </a:p>
                  </a:txBody>
                  <a:tcPr marL="68580" marR="68580" marT="34290" marB="34290"/>
                </a:tc>
                <a:tc>
                  <a:txBody>
                    <a:bodyPr/>
                    <a:lstStyle/>
                    <a:p>
                      <a:pPr algn="ctr"/>
                      <a:r>
                        <a:rPr lang="es-MX" sz="1400" dirty="0" smtClean="0"/>
                        <a:t>Mercado potencial</a:t>
                      </a:r>
                      <a:endParaRPr lang="es-MX" sz="1400" dirty="0"/>
                    </a:p>
                  </a:txBody>
                  <a:tcPr marL="68580" marR="68580" marT="34290" marB="34290" anchor="ctr"/>
                </a:tc>
                <a:tc>
                  <a:txBody>
                    <a:bodyPr/>
                    <a:lstStyle/>
                    <a:p>
                      <a:pPr algn="ctr"/>
                      <a:r>
                        <a:rPr lang="es-MX" sz="1400" dirty="0" smtClean="0"/>
                        <a:t>Conocimiento técnico</a:t>
                      </a:r>
                      <a:endParaRPr lang="es-MX" sz="1400" dirty="0"/>
                    </a:p>
                  </a:txBody>
                  <a:tcPr marL="68580" marR="68580" marT="34290" marB="34290"/>
                </a:tc>
                <a:tc>
                  <a:txBody>
                    <a:bodyPr/>
                    <a:lstStyle/>
                    <a:p>
                      <a:pPr algn="ctr"/>
                      <a:r>
                        <a:rPr lang="es-MX" sz="1400" dirty="0" smtClean="0"/>
                        <a:t>Requerimientos </a:t>
                      </a:r>
                      <a:endParaRPr lang="es-MX" sz="1400" dirty="0"/>
                    </a:p>
                  </a:txBody>
                  <a:tcPr marL="68580" marR="68580" marT="34290" marB="34290"/>
                </a:tc>
                <a:tc>
                  <a:txBody>
                    <a:bodyPr/>
                    <a:lstStyle/>
                    <a:p>
                      <a:pPr algn="ctr"/>
                      <a:r>
                        <a:rPr lang="es-MX" sz="1400" dirty="0" smtClean="0"/>
                        <a:t>Capital</a:t>
                      </a:r>
                      <a:r>
                        <a:rPr lang="es-MX" sz="1400" baseline="0" dirty="0" smtClean="0"/>
                        <a:t> </a:t>
                      </a:r>
                      <a:endParaRPr lang="es-MX" sz="1400" dirty="0"/>
                    </a:p>
                  </a:txBody>
                  <a:tcPr marL="68580" marR="68580" marT="34290" marB="34290"/>
                </a:tc>
                <a:tc>
                  <a:txBody>
                    <a:bodyPr/>
                    <a:lstStyle/>
                    <a:p>
                      <a:pPr algn="ctr"/>
                      <a:r>
                        <a:rPr lang="es-MX" sz="1400" dirty="0" smtClean="0"/>
                        <a:t>Total </a:t>
                      </a:r>
                      <a:endParaRPr lang="es-MX" sz="1400" dirty="0"/>
                    </a:p>
                  </a:txBody>
                  <a:tcPr marL="68580" marR="68580" marT="34290" marB="34290"/>
                </a:tc>
              </a:tr>
              <a:tr h="278130">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a:p>
                  </a:txBody>
                  <a:tcPr marL="68580" marR="68580" marT="34290" marB="34290"/>
                </a:tc>
              </a:tr>
              <a:tr h="278130">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a:p>
                  </a:txBody>
                  <a:tcPr marL="68580" marR="68580" marT="34290" marB="34290"/>
                </a:tc>
                <a:tc>
                  <a:txBody>
                    <a:bodyPr/>
                    <a:lstStyle/>
                    <a:p>
                      <a:endParaRPr lang="es-MX" sz="1400"/>
                    </a:p>
                  </a:txBody>
                  <a:tcPr marL="68580" marR="68580" marT="34290" marB="34290"/>
                </a:tc>
              </a:tr>
              <a:tr h="278130">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dirty="0"/>
                    </a:p>
                  </a:txBody>
                  <a:tcPr marL="68580" marR="68580" marT="34290" marB="34290"/>
                </a:tc>
                <a:tc>
                  <a:txBody>
                    <a:bodyPr/>
                    <a:lstStyle/>
                    <a:p>
                      <a:endParaRPr lang="es-MX" sz="1400"/>
                    </a:p>
                  </a:txBody>
                  <a:tcPr marL="68580" marR="68580" marT="34290" marB="34290"/>
                </a:tc>
                <a:tc>
                  <a:txBody>
                    <a:bodyPr/>
                    <a:lstStyle/>
                    <a:p>
                      <a:endParaRPr lang="es-MX" sz="1400" dirty="0"/>
                    </a:p>
                  </a:txBody>
                  <a:tcPr marL="68580" marR="68580" marT="34290" marB="34290"/>
                </a:tc>
              </a:tr>
            </a:tbl>
          </a:graphicData>
        </a:graphic>
      </p:graphicFrame>
      <p:sp>
        <p:nvSpPr>
          <p:cNvPr id="6" name="CuadroTexto 5"/>
          <p:cNvSpPr txBox="1"/>
          <p:nvPr/>
        </p:nvSpPr>
        <p:spPr>
          <a:xfrm>
            <a:off x="1100216" y="4616771"/>
            <a:ext cx="6943567" cy="369332"/>
          </a:xfrm>
          <a:prstGeom prst="rect">
            <a:avLst/>
          </a:prstGeom>
          <a:noFill/>
        </p:spPr>
        <p:txBody>
          <a:bodyPr wrap="none" rtlCol="0">
            <a:spAutoFit/>
          </a:bodyPr>
          <a:lstStyle/>
          <a:p>
            <a:r>
              <a:rPr lang="es-MX" dirty="0"/>
              <a:t>Evalúa, valor 1 a 5, donde 1 menor valor y 5 mayor valor </a:t>
            </a:r>
          </a:p>
        </p:txBody>
      </p:sp>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19</a:t>
            </a:r>
            <a:endParaRPr lang="es-ES" altLang="en-US" dirty="0">
              <a:solidFill>
                <a:schemeClr val="tx1"/>
              </a:solidFill>
            </a:endParaRPr>
          </a:p>
        </p:txBody>
      </p:sp>
      <p:pic>
        <p:nvPicPr>
          <p:cNvPr id="3" name="Imagen 2"/>
          <p:cNvPicPr>
            <a:picLocks noChangeAspect="1"/>
          </p:cNvPicPr>
          <p:nvPr/>
        </p:nvPicPr>
        <p:blipFill>
          <a:blip r:embed="rId2"/>
          <a:stretch>
            <a:fillRect/>
          </a:stretch>
        </p:blipFill>
        <p:spPr>
          <a:xfrm>
            <a:off x="3923928" y="152887"/>
            <a:ext cx="2152650" cy="2124075"/>
          </a:xfrm>
          <a:prstGeom prst="rect">
            <a:avLst/>
          </a:prstGeom>
        </p:spPr>
      </p:pic>
      <p:sp>
        <p:nvSpPr>
          <p:cNvPr id="8" name="CuadroTexto 7"/>
          <p:cNvSpPr txBox="1"/>
          <p:nvPr/>
        </p:nvSpPr>
        <p:spPr>
          <a:xfrm>
            <a:off x="6948264" y="2692985"/>
            <a:ext cx="2085381" cy="276999"/>
          </a:xfrm>
          <a:prstGeom prst="rect">
            <a:avLst/>
          </a:prstGeom>
          <a:noFill/>
        </p:spPr>
        <p:txBody>
          <a:bodyPr wrap="square" rtlCol="0">
            <a:spAutoFit/>
          </a:bodyPr>
          <a:lstStyle/>
          <a:p>
            <a:r>
              <a:rPr lang="es-MX" sz="1200" dirty="0" err="1" smtClean="0"/>
              <a:t>Support</a:t>
            </a:r>
            <a:r>
              <a:rPr lang="es-MX" sz="1200" dirty="0" smtClean="0"/>
              <a:t> google, 2016)</a:t>
            </a:r>
            <a:endParaRPr lang="es-MX" sz="1200" dirty="0"/>
          </a:p>
        </p:txBody>
      </p:sp>
    </p:spTree>
    <p:extLst>
      <p:ext uri="{BB962C8B-B14F-4D97-AF65-F5344CB8AC3E}">
        <p14:creationId xmlns:p14="http://schemas.microsoft.com/office/powerpoint/2010/main" val="3905842279"/>
      </p:ext>
    </p:extLst>
  </p:cSld>
  <p:clrMapOvr>
    <a:masterClrMapping/>
  </p:clrMapOvr>
  <p:transition spd="slow">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8045" y="1700808"/>
            <a:ext cx="7773338" cy="1596177"/>
          </a:xfrm>
        </p:spPr>
        <p:txBody>
          <a:bodyPr/>
          <a:lstStyle/>
          <a:p>
            <a:r>
              <a:rPr lang="es-MX" dirty="0" smtClean="0"/>
              <a:t/>
            </a:r>
            <a:br>
              <a:rPr lang="es-MX" dirty="0" smtClean="0"/>
            </a:br>
            <a:r>
              <a:rPr lang="es-MX" dirty="0" smtClean="0">
                <a:effectLst>
                  <a:outerShdw blurRad="38100" dist="38100" dir="2700000" algn="tl">
                    <a:srgbClr val="000000">
                      <a:alpha val="43137"/>
                    </a:srgbClr>
                  </a:outerShdw>
                </a:effectLst>
              </a:rPr>
              <a:t>ELIGE EL Nombre de TU Empresa</a:t>
            </a:r>
            <a:endParaRPr lang="es-MX"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4294967295"/>
            <p:extLst>
              <p:ext uri="{D42A27DB-BD31-4B8C-83A1-F6EECF244321}">
                <p14:modId xmlns:p14="http://schemas.microsoft.com/office/powerpoint/2010/main" val="168756506"/>
              </p:ext>
            </p:extLst>
          </p:nvPr>
        </p:nvGraphicFramePr>
        <p:xfrm>
          <a:off x="395536" y="3573016"/>
          <a:ext cx="8518357" cy="2371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20</a:t>
            </a:r>
            <a:endParaRPr lang="es-ES" altLang="en-US" dirty="0">
              <a:solidFill>
                <a:schemeClr val="tx1"/>
              </a:solidFill>
            </a:endParaRPr>
          </a:p>
        </p:txBody>
      </p:sp>
      <p:pic>
        <p:nvPicPr>
          <p:cNvPr id="3" name="Imagen 2"/>
          <p:cNvPicPr>
            <a:picLocks noChangeAspect="1"/>
          </p:cNvPicPr>
          <p:nvPr/>
        </p:nvPicPr>
        <p:blipFill>
          <a:blip r:embed="rId7"/>
          <a:stretch>
            <a:fillRect/>
          </a:stretch>
        </p:blipFill>
        <p:spPr>
          <a:xfrm>
            <a:off x="3259301" y="444157"/>
            <a:ext cx="2790825" cy="1638300"/>
          </a:xfrm>
          <a:prstGeom prst="rect">
            <a:avLst/>
          </a:prstGeom>
        </p:spPr>
      </p:pic>
    </p:spTree>
    <p:extLst>
      <p:ext uri="{BB962C8B-B14F-4D97-AF65-F5344CB8AC3E}">
        <p14:creationId xmlns:p14="http://schemas.microsoft.com/office/powerpoint/2010/main" val="1314540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graphicEl>
                                              <a:dgm id="{90FDA701-8933-447A-A714-27006C186857}"/>
                                            </p:graphicEl>
                                          </p:spTgt>
                                        </p:tgtEl>
                                        <p:attrNameLst>
                                          <p:attrName>style.visibility</p:attrName>
                                        </p:attrNameLst>
                                      </p:cBhvr>
                                      <p:to>
                                        <p:strVal val="visible"/>
                                      </p:to>
                                    </p:set>
                                    <p:animEffect transition="in" filter="fade">
                                      <p:cBhvr>
                                        <p:cTn id="12" dur="1000"/>
                                        <p:tgtEl>
                                          <p:spTgt spid="6">
                                            <p:graphicEl>
                                              <a:dgm id="{90FDA701-8933-447A-A714-27006C186857}"/>
                                            </p:graphicEl>
                                          </p:spTgt>
                                        </p:tgtEl>
                                      </p:cBhvr>
                                    </p:animEffect>
                                    <p:anim calcmode="lin" valueType="num">
                                      <p:cBhvr>
                                        <p:cTn id="13" dur="1000" fill="hold"/>
                                        <p:tgtEl>
                                          <p:spTgt spid="6">
                                            <p:graphicEl>
                                              <a:dgm id="{90FDA701-8933-447A-A714-27006C186857}"/>
                                            </p:graphicEl>
                                          </p:spTgt>
                                        </p:tgtEl>
                                        <p:attrNameLst>
                                          <p:attrName>ppt_x</p:attrName>
                                        </p:attrNameLst>
                                      </p:cBhvr>
                                      <p:tavLst>
                                        <p:tav tm="0">
                                          <p:val>
                                            <p:strVal val="#ppt_x"/>
                                          </p:val>
                                        </p:tav>
                                        <p:tav tm="100000">
                                          <p:val>
                                            <p:strVal val="#ppt_x"/>
                                          </p:val>
                                        </p:tav>
                                      </p:tavLst>
                                    </p:anim>
                                    <p:anim calcmode="lin" valueType="num">
                                      <p:cBhvr>
                                        <p:cTn id="14" dur="1000" fill="hold"/>
                                        <p:tgtEl>
                                          <p:spTgt spid="6">
                                            <p:graphicEl>
                                              <a:dgm id="{90FDA701-8933-447A-A714-27006C186857}"/>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graphicEl>
                                              <a:dgm id="{E3B8A11B-88F5-466B-8E3D-B617452ACD79}"/>
                                            </p:graphicEl>
                                          </p:spTgt>
                                        </p:tgtEl>
                                        <p:attrNameLst>
                                          <p:attrName>style.visibility</p:attrName>
                                        </p:attrNameLst>
                                      </p:cBhvr>
                                      <p:to>
                                        <p:strVal val="visible"/>
                                      </p:to>
                                    </p:set>
                                    <p:animEffect transition="in" filter="fade">
                                      <p:cBhvr>
                                        <p:cTn id="19" dur="1000"/>
                                        <p:tgtEl>
                                          <p:spTgt spid="6">
                                            <p:graphicEl>
                                              <a:dgm id="{E3B8A11B-88F5-466B-8E3D-B617452ACD79}"/>
                                            </p:graphicEl>
                                          </p:spTgt>
                                        </p:tgtEl>
                                      </p:cBhvr>
                                    </p:animEffect>
                                    <p:anim calcmode="lin" valueType="num">
                                      <p:cBhvr>
                                        <p:cTn id="20" dur="1000" fill="hold"/>
                                        <p:tgtEl>
                                          <p:spTgt spid="6">
                                            <p:graphicEl>
                                              <a:dgm id="{E3B8A11B-88F5-466B-8E3D-B617452ACD79}"/>
                                            </p:graphicEl>
                                          </p:spTgt>
                                        </p:tgtEl>
                                        <p:attrNameLst>
                                          <p:attrName>ppt_x</p:attrName>
                                        </p:attrNameLst>
                                      </p:cBhvr>
                                      <p:tavLst>
                                        <p:tav tm="0">
                                          <p:val>
                                            <p:strVal val="#ppt_x"/>
                                          </p:val>
                                        </p:tav>
                                        <p:tav tm="100000">
                                          <p:val>
                                            <p:strVal val="#ppt_x"/>
                                          </p:val>
                                        </p:tav>
                                      </p:tavLst>
                                    </p:anim>
                                    <p:anim calcmode="lin" valueType="num">
                                      <p:cBhvr>
                                        <p:cTn id="21" dur="1000" fill="hold"/>
                                        <p:tgtEl>
                                          <p:spTgt spid="6">
                                            <p:graphicEl>
                                              <a:dgm id="{E3B8A11B-88F5-466B-8E3D-B617452ACD79}"/>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graphicEl>
                                              <a:dgm id="{598F54E3-67A6-4EAE-A9B3-8FC78C8C8C49}"/>
                                            </p:graphicEl>
                                          </p:spTgt>
                                        </p:tgtEl>
                                        <p:attrNameLst>
                                          <p:attrName>style.visibility</p:attrName>
                                        </p:attrNameLst>
                                      </p:cBhvr>
                                      <p:to>
                                        <p:strVal val="visible"/>
                                      </p:to>
                                    </p:set>
                                    <p:animEffect transition="in" filter="fade">
                                      <p:cBhvr>
                                        <p:cTn id="26" dur="1000"/>
                                        <p:tgtEl>
                                          <p:spTgt spid="6">
                                            <p:graphicEl>
                                              <a:dgm id="{598F54E3-67A6-4EAE-A9B3-8FC78C8C8C49}"/>
                                            </p:graphicEl>
                                          </p:spTgt>
                                        </p:tgtEl>
                                      </p:cBhvr>
                                    </p:animEffect>
                                    <p:anim calcmode="lin" valueType="num">
                                      <p:cBhvr>
                                        <p:cTn id="27" dur="1000" fill="hold"/>
                                        <p:tgtEl>
                                          <p:spTgt spid="6">
                                            <p:graphicEl>
                                              <a:dgm id="{598F54E3-67A6-4EAE-A9B3-8FC78C8C8C49}"/>
                                            </p:graphicEl>
                                          </p:spTgt>
                                        </p:tgtEl>
                                        <p:attrNameLst>
                                          <p:attrName>ppt_x</p:attrName>
                                        </p:attrNameLst>
                                      </p:cBhvr>
                                      <p:tavLst>
                                        <p:tav tm="0">
                                          <p:val>
                                            <p:strVal val="#ppt_x"/>
                                          </p:val>
                                        </p:tav>
                                        <p:tav tm="100000">
                                          <p:val>
                                            <p:strVal val="#ppt_x"/>
                                          </p:val>
                                        </p:tav>
                                      </p:tavLst>
                                    </p:anim>
                                    <p:anim calcmode="lin" valueType="num">
                                      <p:cBhvr>
                                        <p:cTn id="28" dur="1000" fill="hold"/>
                                        <p:tgtEl>
                                          <p:spTgt spid="6">
                                            <p:graphicEl>
                                              <a:dgm id="{598F54E3-67A6-4EAE-A9B3-8FC78C8C8C49}"/>
                                            </p:graphic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
                                            <p:graphicEl>
                                              <a:dgm id="{59502314-054A-4BDF-B97C-9DC03490CE80}"/>
                                            </p:graphicEl>
                                          </p:spTgt>
                                        </p:tgtEl>
                                        <p:attrNameLst>
                                          <p:attrName>style.visibility</p:attrName>
                                        </p:attrNameLst>
                                      </p:cBhvr>
                                      <p:to>
                                        <p:strVal val="visible"/>
                                      </p:to>
                                    </p:set>
                                    <p:animEffect transition="in" filter="fade">
                                      <p:cBhvr>
                                        <p:cTn id="33" dur="1000"/>
                                        <p:tgtEl>
                                          <p:spTgt spid="6">
                                            <p:graphicEl>
                                              <a:dgm id="{59502314-054A-4BDF-B97C-9DC03490CE80}"/>
                                            </p:graphicEl>
                                          </p:spTgt>
                                        </p:tgtEl>
                                      </p:cBhvr>
                                    </p:animEffect>
                                    <p:anim calcmode="lin" valueType="num">
                                      <p:cBhvr>
                                        <p:cTn id="34" dur="1000" fill="hold"/>
                                        <p:tgtEl>
                                          <p:spTgt spid="6">
                                            <p:graphicEl>
                                              <a:dgm id="{59502314-054A-4BDF-B97C-9DC03490CE80}"/>
                                            </p:graphicEl>
                                          </p:spTgt>
                                        </p:tgtEl>
                                        <p:attrNameLst>
                                          <p:attrName>ppt_x</p:attrName>
                                        </p:attrNameLst>
                                      </p:cBhvr>
                                      <p:tavLst>
                                        <p:tav tm="0">
                                          <p:val>
                                            <p:strVal val="#ppt_x"/>
                                          </p:val>
                                        </p:tav>
                                        <p:tav tm="100000">
                                          <p:val>
                                            <p:strVal val="#ppt_x"/>
                                          </p:val>
                                        </p:tav>
                                      </p:tavLst>
                                    </p:anim>
                                    <p:anim calcmode="lin" valueType="num">
                                      <p:cBhvr>
                                        <p:cTn id="35" dur="1000" fill="hold"/>
                                        <p:tgtEl>
                                          <p:spTgt spid="6">
                                            <p:graphicEl>
                                              <a:dgm id="{59502314-054A-4BDF-B97C-9DC03490CE80}"/>
                                            </p:graphic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
                                            <p:graphicEl>
                                              <a:dgm id="{D547F779-2F41-4201-9799-587077274E51}"/>
                                            </p:graphicEl>
                                          </p:spTgt>
                                        </p:tgtEl>
                                        <p:attrNameLst>
                                          <p:attrName>style.visibility</p:attrName>
                                        </p:attrNameLst>
                                      </p:cBhvr>
                                      <p:to>
                                        <p:strVal val="visible"/>
                                      </p:to>
                                    </p:set>
                                    <p:animEffect transition="in" filter="fade">
                                      <p:cBhvr>
                                        <p:cTn id="40" dur="1000"/>
                                        <p:tgtEl>
                                          <p:spTgt spid="6">
                                            <p:graphicEl>
                                              <a:dgm id="{D547F779-2F41-4201-9799-587077274E51}"/>
                                            </p:graphicEl>
                                          </p:spTgt>
                                        </p:tgtEl>
                                      </p:cBhvr>
                                    </p:animEffect>
                                    <p:anim calcmode="lin" valueType="num">
                                      <p:cBhvr>
                                        <p:cTn id="41" dur="1000" fill="hold"/>
                                        <p:tgtEl>
                                          <p:spTgt spid="6">
                                            <p:graphicEl>
                                              <a:dgm id="{D547F779-2F41-4201-9799-587077274E51}"/>
                                            </p:graphicEl>
                                          </p:spTgt>
                                        </p:tgtEl>
                                        <p:attrNameLst>
                                          <p:attrName>ppt_x</p:attrName>
                                        </p:attrNameLst>
                                      </p:cBhvr>
                                      <p:tavLst>
                                        <p:tav tm="0">
                                          <p:val>
                                            <p:strVal val="#ppt_x"/>
                                          </p:val>
                                        </p:tav>
                                        <p:tav tm="100000">
                                          <p:val>
                                            <p:strVal val="#ppt_x"/>
                                          </p:val>
                                        </p:tav>
                                      </p:tavLst>
                                    </p:anim>
                                    <p:anim calcmode="lin" valueType="num">
                                      <p:cBhvr>
                                        <p:cTn id="42" dur="1000" fill="hold"/>
                                        <p:tgtEl>
                                          <p:spTgt spid="6">
                                            <p:graphicEl>
                                              <a:dgm id="{D547F779-2F41-4201-9799-587077274E51}"/>
                                            </p:graphic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6">
                                            <p:graphicEl>
                                              <a:dgm id="{D5CD4E65-7EE8-455B-8AAA-15C5C66B8DCF}"/>
                                            </p:graphicEl>
                                          </p:spTgt>
                                        </p:tgtEl>
                                        <p:attrNameLst>
                                          <p:attrName>style.visibility</p:attrName>
                                        </p:attrNameLst>
                                      </p:cBhvr>
                                      <p:to>
                                        <p:strVal val="visible"/>
                                      </p:to>
                                    </p:set>
                                    <p:animEffect transition="in" filter="fade">
                                      <p:cBhvr>
                                        <p:cTn id="47" dur="1000"/>
                                        <p:tgtEl>
                                          <p:spTgt spid="6">
                                            <p:graphicEl>
                                              <a:dgm id="{D5CD4E65-7EE8-455B-8AAA-15C5C66B8DCF}"/>
                                            </p:graphicEl>
                                          </p:spTgt>
                                        </p:tgtEl>
                                      </p:cBhvr>
                                    </p:animEffect>
                                    <p:anim calcmode="lin" valueType="num">
                                      <p:cBhvr>
                                        <p:cTn id="48" dur="1000" fill="hold"/>
                                        <p:tgtEl>
                                          <p:spTgt spid="6">
                                            <p:graphicEl>
                                              <a:dgm id="{D5CD4E65-7EE8-455B-8AAA-15C5C66B8DCF}"/>
                                            </p:graphicEl>
                                          </p:spTgt>
                                        </p:tgtEl>
                                        <p:attrNameLst>
                                          <p:attrName>ppt_x</p:attrName>
                                        </p:attrNameLst>
                                      </p:cBhvr>
                                      <p:tavLst>
                                        <p:tav tm="0">
                                          <p:val>
                                            <p:strVal val="#ppt_x"/>
                                          </p:val>
                                        </p:tav>
                                        <p:tav tm="100000">
                                          <p:val>
                                            <p:strVal val="#ppt_x"/>
                                          </p:val>
                                        </p:tav>
                                      </p:tavLst>
                                    </p:anim>
                                    <p:anim calcmode="lin" valueType="num">
                                      <p:cBhvr>
                                        <p:cTn id="49" dur="1000" fill="hold"/>
                                        <p:tgtEl>
                                          <p:spTgt spid="6">
                                            <p:graphicEl>
                                              <a:dgm id="{D5CD4E65-7EE8-455B-8AAA-15C5C66B8DCF}"/>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6">
                                            <p:graphicEl>
                                              <a:dgm id="{40669080-99C6-4A99-B1FA-0A1AEEA57A44}"/>
                                            </p:graphicEl>
                                          </p:spTgt>
                                        </p:tgtEl>
                                        <p:attrNameLst>
                                          <p:attrName>style.visibility</p:attrName>
                                        </p:attrNameLst>
                                      </p:cBhvr>
                                      <p:to>
                                        <p:strVal val="visible"/>
                                      </p:to>
                                    </p:set>
                                    <p:animEffect transition="in" filter="fade">
                                      <p:cBhvr>
                                        <p:cTn id="54" dur="1000"/>
                                        <p:tgtEl>
                                          <p:spTgt spid="6">
                                            <p:graphicEl>
                                              <a:dgm id="{40669080-99C6-4A99-B1FA-0A1AEEA57A44}"/>
                                            </p:graphicEl>
                                          </p:spTgt>
                                        </p:tgtEl>
                                      </p:cBhvr>
                                    </p:animEffect>
                                    <p:anim calcmode="lin" valueType="num">
                                      <p:cBhvr>
                                        <p:cTn id="55" dur="1000" fill="hold"/>
                                        <p:tgtEl>
                                          <p:spTgt spid="6">
                                            <p:graphicEl>
                                              <a:dgm id="{40669080-99C6-4A99-B1FA-0A1AEEA57A44}"/>
                                            </p:graphicEl>
                                          </p:spTgt>
                                        </p:tgtEl>
                                        <p:attrNameLst>
                                          <p:attrName>ppt_x</p:attrName>
                                        </p:attrNameLst>
                                      </p:cBhvr>
                                      <p:tavLst>
                                        <p:tav tm="0">
                                          <p:val>
                                            <p:strVal val="#ppt_x"/>
                                          </p:val>
                                        </p:tav>
                                        <p:tav tm="100000">
                                          <p:val>
                                            <p:strVal val="#ppt_x"/>
                                          </p:val>
                                        </p:tav>
                                      </p:tavLst>
                                    </p:anim>
                                    <p:anim calcmode="lin" valueType="num">
                                      <p:cBhvr>
                                        <p:cTn id="56" dur="1000" fill="hold"/>
                                        <p:tgtEl>
                                          <p:spTgt spid="6">
                                            <p:graphicEl>
                                              <a:dgm id="{40669080-99C6-4A99-B1FA-0A1AEEA57A44}"/>
                                            </p:graphic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graphicEl>
                                              <a:dgm id="{3C38D8B3-94F7-4399-BF42-3F3D46E88142}"/>
                                            </p:graphicEl>
                                          </p:spTgt>
                                        </p:tgtEl>
                                        <p:attrNameLst>
                                          <p:attrName>style.visibility</p:attrName>
                                        </p:attrNameLst>
                                      </p:cBhvr>
                                      <p:to>
                                        <p:strVal val="visible"/>
                                      </p:to>
                                    </p:set>
                                    <p:animEffect transition="in" filter="fade">
                                      <p:cBhvr>
                                        <p:cTn id="61" dur="1000"/>
                                        <p:tgtEl>
                                          <p:spTgt spid="6">
                                            <p:graphicEl>
                                              <a:dgm id="{3C38D8B3-94F7-4399-BF42-3F3D46E88142}"/>
                                            </p:graphicEl>
                                          </p:spTgt>
                                        </p:tgtEl>
                                      </p:cBhvr>
                                    </p:animEffect>
                                    <p:anim calcmode="lin" valueType="num">
                                      <p:cBhvr>
                                        <p:cTn id="62" dur="1000" fill="hold"/>
                                        <p:tgtEl>
                                          <p:spTgt spid="6">
                                            <p:graphicEl>
                                              <a:dgm id="{3C38D8B3-94F7-4399-BF42-3F3D46E88142}"/>
                                            </p:graphicEl>
                                          </p:spTgt>
                                        </p:tgtEl>
                                        <p:attrNameLst>
                                          <p:attrName>ppt_x</p:attrName>
                                        </p:attrNameLst>
                                      </p:cBhvr>
                                      <p:tavLst>
                                        <p:tav tm="0">
                                          <p:val>
                                            <p:strVal val="#ppt_x"/>
                                          </p:val>
                                        </p:tav>
                                        <p:tav tm="100000">
                                          <p:val>
                                            <p:strVal val="#ppt_x"/>
                                          </p:val>
                                        </p:tav>
                                      </p:tavLst>
                                    </p:anim>
                                    <p:anim calcmode="lin" valueType="num">
                                      <p:cBhvr>
                                        <p:cTn id="63" dur="1000" fill="hold"/>
                                        <p:tgtEl>
                                          <p:spTgt spid="6">
                                            <p:graphicEl>
                                              <a:dgm id="{3C38D8B3-94F7-4399-BF42-3F3D46E88142}"/>
                                            </p:graphic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
                                            <p:graphicEl>
                                              <a:dgm id="{D08A29D5-1438-44B5-98EF-58411D7B6365}"/>
                                            </p:graphicEl>
                                          </p:spTgt>
                                        </p:tgtEl>
                                        <p:attrNameLst>
                                          <p:attrName>style.visibility</p:attrName>
                                        </p:attrNameLst>
                                      </p:cBhvr>
                                      <p:to>
                                        <p:strVal val="visible"/>
                                      </p:to>
                                    </p:set>
                                    <p:animEffect transition="in" filter="fade">
                                      <p:cBhvr>
                                        <p:cTn id="68" dur="1000"/>
                                        <p:tgtEl>
                                          <p:spTgt spid="6">
                                            <p:graphicEl>
                                              <a:dgm id="{D08A29D5-1438-44B5-98EF-58411D7B6365}"/>
                                            </p:graphicEl>
                                          </p:spTgt>
                                        </p:tgtEl>
                                      </p:cBhvr>
                                    </p:animEffect>
                                    <p:anim calcmode="lin" valueType="num">
                                      <p:cBhvr>
                                        <p:cTn id="69" dur="1000" fill="hold"/>
                                        <p:tgtEl>
                                          <p:spTgt spid="6">
                                            <p:graphicEl>
                                              <a:dgm id="{D08A29D5-1438-44B5-98EF-58411D7B6365}"/>
                                            </p:graphicEl>
                                          </p:spTgt>
                                        </p:tgtEl>
                                        <p:attrNameLst>
                                          <p:attrName>ppt_x</p:attrName>
                                        </p:attrNameLst>
                                      </p:cBhvr>
                                      <p:tavLst>
                                        <p:tav tm="0">
                                          <p:val>
                                            <p:strVal val="#ppt_x"/>
                                          </p:val>
                                        </p:tav>
                                        <p:tav tm="100000">
                                          <p:val>
                                            <p:strVal val="#ppt_x"/>
                                          </p:val>
                                        </p:tav>
                                      </p:tavLst>
                                    </p:anim>
                                    <p:anim calcmode="lin" valueType="num">
                                      <p:cBhvr>
                                        <p:cTn id="70" dur="1000" fill="hold"/>
                                        <p:tgtEl>
                                          <p:spTgt spid="6">
                                            <p:graphicEl>
                                              <a:dgm id="{D08A29D5-1438-44B5-98EF-58411D7B6365}"/>
                                            </p:graphic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6">
                                            <p:graphicEl>
                                              <a:dgm id="{83638AFB-7882-42B9-8D73-65C0325D73C1}"/>
                                            </p:graphicEl>
                                          </p:spTgt>
                                        </p:tgtEl>
                                        <p:attrNameLst>
                                          <p:attrName>style.visibility</p:attrName>
                                        </p:attrNameLst>
                                      </p:cBhvr>
                                      <p:to>
                                        <p:strVal val="visible"/>
                                      </p:to>
                                    </p:set>
                                    <p:animEffect transition="in" filter="fade">
                                      <p:cBhvr>
                                        <p:cTn id="75" dur="1000"/>
                                        <p:tgtEl>
                                          <p:spTgt spid="6">
                                            <p:graphicEl>
                                              <a:dgm id="{83638AFB-7882-42B9-8D73-65C0325D73C1}"/>
                                            </p:graphicEl>
                                          </p:spTgt>
                                        </p:tgtEl>
                                      </p:cBhvr>
                                    </p:animEffect>
                                    <p:anim calcmode="lin" valueType="num">
                                      <p:cBhvr>
                                        <p:cTn id="76" dur="1000" fill="hold"/>
                                        <p:tgtEl>
                                          <p:spTgt spid="6">
                                            <p:graphicEl>
                                              <a:dgm id="{83638AFB-7882-42B9-8D73-65C0325D73C1}"/>
                                            </p:graphicEl>
                                          </p:spTgt>
                                        </p:tgtEl>
                                        <p:attrNameLst>
                                          <p:attrName>ppt_x</p:attrName>
                                        </p:attrNameLst>
                                      </p:cBhvr>
                                      <p:tavLst>
                                        <p:tav tm="0">
                                          <p:val>
                                            <p:strVal val="#ppt_x"/>
                                          </p:val>
                                        </p:tav>
                                        <p:tav tm="100000">
                                          <p:val>
                                            <p:strVal val="#ppt_x"/>
                                          </p:val>
                                        </p:tav>
                                      </p:tavLst>
                                    </p:anim>
                                    <p:anim calcmode="lin" valueType="num">
                                      <p:cBhvr>
                                        <p:cTn id="77" dur="1000" fill="hold"/>
                                        <p:tgtEl>
                                          <p:spTgt spid="6">
                                            <p:graphicEl>
                                              <a:dgm id="{83638AFB-7882-42B9-8D73-65C0325D73C1}"/>
                                            </p:graphic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6">
                                            <p:graphicEl>
                                              <a:dgm id="{5B79CA62-80D6-4A7A-B401-3E45E1C43C51}"/>
                                            </p:graphicEl>
                                          </p:spTgt>
                                        </p:tgtEl>
                                        <p:attrNameLst>
                                          <p:attrName>style.visibility</p:attrName>
                                        </p:attrNameLst>
                                      </p:cBhvr>
                                      <p:to>
                                        <p:strVal val="visible"/>
                                      </p:to>
                                    </p:set>
                                    <p:animEffect transition="in" filter="fade">
                                      <p:cBhvr>
                                        <p:cTn id="82" dur="1000"/>
                                        <p:tgtEl>
                                          <p:spTgt spid="6">
                                            <p:graphicEl>
                                              <a:dgm id="{5B79CA62-80D6-4A7A-B401-3E45E1C43C51}"/>
                                            </p:graphicEl>
                                          </p:spTgt>
                                        </p:tgtEl>
                                      </p:cBhvr>
                                    </p:animEffect>
                                    <p:anim calcmode="lin" valueType="num">
                                      <p:cBhvr>
                                        <p:cTn id="83" dur="1000" fill="hold"/>
                                        <p:tgtEl>
                                          <p:spTgt spid="6">
                                            <p:graphicEl>
                                              <a:dgm id="{5B79CA62-80D6-4A7A-B401-3E45E1C43C51}"/>
                                            </p:graphicEl>
                                          </p:spTgt>
                                        </p:tgtEl>
                                        <p:attrNameLst>
                                          <p:attrName>ppt_x</p:attrName>
                                        </p:attrNameLst>
                                      </p:cBhvr>
                                      <p:tavLst>
                                        <p:tav tm="0">
                                          <p:val>
                                            <p:strVal val="#ppt_x"/>
                                          </p:val>
                                        </p:tav>
                                        <p:tav tm="100000">
                                          <p:val>
                                            <p:strVal val="#ppt_x"/>
                                          </p:val>
                                        </p:tav>
                                      </p:tavLst>
                                    </p:anim>
                                    <p:anim calcmode="lin" valueType="num">
                                      <p:cBhvr>
                                        <p:cTn id="84" dur="1000" fill="hold"/>
                                        <p:tgtEl>
                                          <p:spTgt spid="6">
                                            <p:graphicEl>
                                              <a:dgm id="{5B79CA62-80D6-4A7A-B401-3E45E1C43C51}"/>
                                            </p:graphic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6">
                                            <p:graphicEl>
                                              <a:dgm id="{B2B46D24-C95A-4893-B117-908534526638}"/>
                                            </p:graphicEl>
                                          </p:spTgt>
                                        </p:tgtEl>
                                        <p:attrNameLst>
                                          <p:attrName>style.visibility</p:attrName>
                                        </p:attrNameLst>
                                      </p:cBhvr>
                                      <p:to>
                                        <p:strVal val="visible"/>
                                      </p:to>
                                    </p:set>
                                    <p:animEffect transition="in" filter="fade">
                                      <p:cBhvr>
                                        <p:cTn id="89" dur="1000"/>
                                        <p:tgtEl>
                                          <p:spTgt spid="6">
                                            <p:graphicEl>
                                              <a:dgm id="{B2B46D24-C95A-4893-B117-908534526638}"/>
                                            </p:graphicEl>
                                          </p:spTgt>
                                        </p:tgtEl>
                                      </p:cBhvr>
                                    </p:animEffect>
                                    <p:anim calcmode="lin" valueType="num">
                                      <p:cBhvr>
                                        <p:cTn id="90" dur="1000" fill="hold"/>
                                        <p:tgtEl>
                                          <p:spTgt spid="6">
                                            <p:graphicEl>
                                              <a:dgm id="{B2B46D24-C95A-4893-B117-908534526638}"/>
                                            </p:graphicEl>
                                          </p:spTgt>
                                        </p:tgtEl>
                                        <p:attrNameLst>
                                          <p:attrName>ppt_x</p:attrName>
                                        </p:attrNameLst>
                                      </p:cBhvr>
                                      <p:tavLst>
                                        <p:tav tm="0">
                                          <p:val>
                                            <p:strVal val="#ppt_x"/>
                                          </p:val>
                                        </p:tav>
                                        <p:tav tm="100000">
                                          <p:val>
                                            <p:strVal val="#ppt_x"/>
                                          </p:val>
                                        </p:tav>
                                      </p:tavLst>
                                    </p:anim>
                                    <p:anim calcmode="lin" valueType="num">
                                      <p:cBhvr>
                                        <p:cTn id="91" dur="1000" fill="hold"/>
                                        <p:tgtEl>
                                          <p:spTgt spid="6">
                                            <p:graphicEl>
                                              <a:dgm id="{B2B46D24-C95A-4893-B117-908534526638}"/>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621608" y="3235896"/>
            <a:ext cx="7416824" cy="3240360"/>
          </a:xfrm>
        </p:spPr>
        <p:txBody>
          <a:bodyPr>
            <a:noAutofit/>
          </a:bodyPr>
          <a:lstStyle/>
          <a:p>
            <a:pPr algn="just"/>
            <a:r>
              <a:rPr lang="es-MX" sz="1800" b="1" i="1" dirty="0" smtClean="0"/>
              <a:t>Misión</a:t>
            </a:r>
            <a:endParaRPr lang="es-MX" sz="1800" dirty="0"/>
          </a:p>
          <a:p>
            <a:pPr algn="just"/>
            <a:r>
              <a:rPr lang="es-MX" sz="1800" cap="none" dirty="0" smtClean="0"/>
              <a:t>Razón de ser; propósito o motivo de su existencia, da sentido y guía sus actividades.</a:t>
            </a:r>
          </a:p>
          <a:p>
            <a:pPr algn="just"/>
            <a:endParaRPr lang="es-MX" sz="1800" dirty="0"/>
          </a:p>
          <a:p>
            <a:pPr algn="just"/>
            <a:r>
              <a:rPr lang="es-MX" sz="1800" b="1" i="1" dirty="0" smtClean="0"/>
              <a:t>Visión</a:t>
            </a:r>
            <a:endParaRPr lang="es-MX" sz="1800" dirty="0"/>
          </a:p>
          <a:p>
            <a:pPr algn="just"/>
            <a:r>
              <a:rPr lang="es-MX" sz="1800" cap="none" dirty="0" smtClean="0"/>
              <a:t>Declaración que ve el futuro de una empresa y sirva para establecer el rumbo de la empresa.</a:t>
            </a:r>
            <a:endParaRPr lang="es-MX" sz="1800" cap="none" dirty="0"/>
          </a:p>
        </p:txBody>
      </p:sp>
      <p:sp>
        <p:nvSpPr>
          <p:cNvPr id="6" name="Título 1"/>
          <p:cNvSpPr>
            <a:spLocks noGrp="1"/>
          </p:cNvSpPr>
          <p:nvPr>
            <p:ph type="title"/>
          </p:nvPr>
        </p:nvSpPr>
        <p:spPr>
          <a:xfrm>
            <a:off x="755576" y="1598759"/>
            <a:ext cx="7773338" cy="1596177"/>
          </a:xfrm>
        </p:spPr>
        <p:txBody>
          <a:bodyPr/>
          <a:lstStyle/>
          <a:p>
            <a:r>
              <a:rPr lang="es-MX" dirty="0" smtClean="0"/>
              <a:t/>
            </a:r>
            <a:br>
              <a:rPr lang="es-MX" dirty="0" smtClean="0"/>
            </a:br>
            <a:r>
              <a:rPr lang="es-MX" sz="3600" dirty="0" smtClean="0">
                <a:effectLst>
                  <a:outerShdw blurRad="38100" dist="38100" dir="2700000" algn="tl">
                    <a:srgbClr val="000000">
                      <a:alpha val="43137"/>
                    </a:srgbClr>
                  </a:outerShdw>
                </a:effectLst>
              </a:rPr>
              <a:t>DESARROLLA EL IDEARIO de TU Empresa</a:t>
            </a:r>
            <a:endParaRPr lang="es-MX"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3203848" y="476672"/>
            <a:ext cx="3600450" cy="1266825"/>
          </a:xfrm>
          <a:prstGeom prst="rect">
            <a:avLst/>
          </a:prstGeom>
        </p:spPr>
      </p:pic>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21</a:t>
            </a:r>
            <a:endParaRPr lang="es-ES" altLang="en-US" dirty="0">
              <a:solidFill>
                <a:schemeClr val="tx1"/>
              </a:solidFill>
            </a:endParaRPr>
          </a:p>
        </p:txBody>
      </p:sp>
      <p:sp>
        <p:nvSpPr>
          <p:cNvPr id="8" name="CuadroTexto 7"/>
          <p:cNvSpPr txBox="1"/>
          <p:nvPr/>
        </p:nvSpPr>
        <p:spPr>
          <a:xfrm>
            <a:off x="7452320" y="2903881"/>
            <a:ext cx="1475656" cy="307777"/>
          </a:xfrm>
          <a:prstGeom prst="rect">
            <a:avLst/>
          </a:prstGeom>
          <a:noFill/>
        </p:spPr>
        <p:txBody>
          <a:bodyPr wrap="square" rtlCol="0">
            <a:spAutoFit/>
          </a:bodyPr>
          <a:lstStyle/>
          <a:p>
            <a:r>
              <a:rPr lang="es-MX" sz="1400" dirty="0" err="1" smtClean="0"/>
              <a:t>Munch</a:t>
            </a:r>
            <a:r>
              <a:rPr lang="es-MX" sz="1400" dirty="0" smtClean="0"/>
              <a:t>, 2010</a:t>
            </a:r>
            <a:endParaRPr lang="es-MX" sz="1400" dirty="0"/>
          </a:p>
        </p:txBody>
      </p:sp>
    </p:spTree>
    <p:extLst>
      <p:ext uri="{BB962C8B-B14F-4D97-AF65-F5344CB8AC3E}">
        <p14:creationId xmlns:p14="http://schemas.microsoft.com/office/powerpoint/2010/main" val="15522847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ox(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692696"/>
            <a:ext cx="7773338" cy="1596177"/>
          </a:xfrm>
        </p:spPr>
        <p:txBody>
          <a:bodyPr/>
          <a:lstStyle/>
          <a:p>
            <a:r>
              <a:rPr lang="es-MX" dirty="0" smtClean="0"/>
              <a:t/>
            </a:r>
            <a:br>
              <a:rPr lang="es-MX" dirty="0" smtClean="0"/>
            </a:br>
            <a:r>
              <a:rPr lang="es-MX" dirty="0" smtClean="0">
                <a:effectLst>
                  <a:outerShdw blurRad="38100" dist="38100" dir="2700000" algn="tl">
                    <a:srgbClr val="000000">
                      <a:alpha val="43137"/>
                    </a:srgbClr>
                  </a:outerShdw>
                </a:effectLst>
              </a:rPr>
              <a:t>ELIGE LA UBICACIÓN de TU Empresa</a:t>
            </a:r>
            <a:endParaRPr lang="es-MX" dirty="0">
              <a:effectLst>
                <a:outerShdw blurRad="38100" dist="38100" dir="2700000" algn="tl">
                  <a:srgbClr val="000000">
                    <a:alpha val="43137"/>
                  </a:srgbClr>
                </a:outerShdw>
              </a:effectLst>
            </a:endParaRPr>
          </a:p>
        </p:txBody>
      </p:sp>
      <p:sp>
        <p:nvSpPr>
          <p:cNvPr id="4"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22</a:t>
            </a:r>
            <a:endParaRPr lang="es-ES" altLang="en-US" dirty="0">
              <a:solidFill>
                <a:schemeClr val="tx1"/>
              </a:solidFill>
            </a:endParaRPr>
          </a:p>
        </p:txBody>
      </p:sp>
      <p:pic>
        <p:nvPicPr>
          <p:cNvPr id="7" name="Imagen 6"/>
          <p:cNvPicPr>
            <a:picLocks noChangeAspect="1"/>
          </p:cNvPicPr>
          <p:nvPr/>
        </p:nvPicPr>
        <p:blipFill>
          <a:blip r:embed="rId2"/>
          <a:stretch>
            <a:fillRect/>
          </a:stretch>
        </p:blipFill>
        <p:spPr>
          <a:xfrm>
            <a:off x="2483768" y="3407084"/>
            <a:ext cx="4389637" cy="2786330"/>
          </a:xfrm>
          <a:prstGeom prst="rect">
            <a:avLst/>
          </a:prstGeom>
        </p:spPr>
      </p:pic>
      <p:sp>
        <p:nvSpPr>
          <p:cNvPr id="8" name="CuadroTexto 7"/>
          <p:cNvSpPr txBox="1"/>
          <p:nvPr/>
        </p:nvSpPr>
        <p:spPr>
          <a:xfrm>
            <a:off x="1403648" y="2582777"/>
            <a:ext cx="6991066" cy="692497"/>
          </a:xfrm>
          <a:prstGeom prst="rect">
            <a:avLst/>
          </a:prstGeom>
          <a:noFill/>
        </p:spPr>
        <p:txBody>
          <a:bodyPr wrap="square" rtlCol="0">
            <a:spAutoFit/>
          </a:bodyPr>
          <a:lstStyle/>
          <a:p>
            <a:pPr algn="ctr"/>
            <a:r>
              <a:rPr lang="es-MX" sz="1950" dirty="0"/>
              <a:t>Corresponde a la dirección donde se encontrará físicamente la empresa.</a:t>
            </a:r>
          </a:p>
        </p:txBody>
      </p:sp>
      <p:sp>
        <p:nvSpPr>
          <p:cNvPr id="3" name="CuadroTexto 2"/>
          <p:cNvSpPr txBox="1"/>
          <p:nvPr/>
        </p:nvSpPr>
        <p:spPr>
          <a:xfrm>
            <a:off x="6300192" y="1932776"/>
            <a:ext cx="2085381" cy="276999"/>
          </a:xfrm>
          <a:prstGeom prst="rect">
            <a:avLst/>
          </a:prstGeom>
          <a:noFill/>
        </p:spPr>
        <p:txBody>
          <a:bodyPr wrap="square" rtlCol="0">
            <a:spAutoFit/>
          </a:bodyPr>
          <a:lstStyle/>
          <a:p>
            <a:r>
              <a:rPr lang="es-MX" sz="1200" dirty="0" err="1" smtClean="0"/>
              <a:t>Support</a:t>
            </a:r>
            <a:r>
              <a:rPr lang="es-MX" sz="1200" dirty="0" smtClean="0"/>
              <a:t> google, 2016)</a:t>
            </a:r>
            <a:endParaRPr lang="es-MX" sz="1200" dirty="0"/>
          </a:p>
        </p:txBody>
      </p:sp>
    </p:spTree>
    <p:extLst>
      <p:ext uri="{BB962C8B-B14F-4D97-AF65-F5344CB8AC3E}">
        <p14:creationId xmlns:p14="http://schemas.microsoft.com/office/powerpoint/2010/main" val="42267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996" y="2336879"/>
            <a:ext cx="7773338" cy="1596177"/>
          </a:xfrm>
        </p:spPr>
        <p:txBody>
          <a:bodyPr/>
          <a:lstStyle/>
          <a:p>
            <a:r>
              <a:rPr lang="es-MX" i="1" dirty="0" smtClean="0">
                <a:effectLst>
                  <a:outerShdw blurRad="38100" dist="38100" dir="2700000" algn="tl">
                    <a:srgbClr val="000000">
                      <a:alpha val="43137"/>
                    </a:srgbClr>
                  </a:outerShdw>
                </a:effectLst>
              </a:rPr>
              <a:t>Redacta tu ”Propuesta de Valor”</a:t>
            </a:r>
            <a:endParaRPr lang="es-MX" i="1" dirty="0">
              <a:effectLst>
                <a:outerShdw blurRad="38100" dist="38100" dir="2700000" algn="tl">
                  <a:srgbClr val="000000">
                    <a:alpha val="43137"/>
                  </a:srgbClr>
                </a:outerShdw>
              </a:effectLst>
            </a:endParaRPr>
          </a:p>
        </p:txBody>
      </p:sp>
      <p:sp>
        <p:nvSpPr>
          <p:cNvPr id="3" name="Marcador de contenido 2"/>
          <p:cNvSpPr>
            <a:spLocks noGrp="1"/>
          </p:cNvSpPr>
          <p:nvPr>
            <p:ph idx="4294967295"/>
          </p:nvPr>
        </p:nvSpPr>
        <p:spPr>
          <a:xfrm>
            <a:off x="676385" y="3573016"/>
            <a:ext cx="7671949" cy="2232248"/>
          </a:xfrm>
          <a:prstGeom prst="rect">
            <a:avLst/>
          </a:prstGeom>
          <a:ln>
            <a:solidFill>
              <a:schemeClr val="accent1"/>
            </a:solidFill>
          </a:ln>
        </p:spPr>
        <p:txBody>
          <a:bodyPr/>
          <a:lstStyle/>
          <a:p>
            <a:pPr algn="just"/>
            <a:r>
              <a:rPr lang="es-MX" sz="1950" cap="none" dirty="0" smtClean="0"/>
              <a:t>Aquella que tiene la fuerza para impulsar el emprendimiento.</a:t>
            </a:r>
          </a:p>
          <a:p>
            <a:pPr algn="just"/>
            <a:r>
              <a:rPr lang="es-MX" sz="1950" cap="none" dirty="0" smtClean="0"/>
              <a:t>Diferenciación de productos similares y de la competencia.</a:t>
            </a:r>
          </a:p>
          <a:p>
            <a:pPr algn="just"/>
            <a:r>
              <a:rPr lang="es-MX" sz="1950" cap="none" dirty="0" smtClean="0"/>
              <a:t>Especifica los aspectos que motivarían al consumidor a preferirlo: calidad, precio, servicio, postventa, utilidad y cualquier otro atributo, que otorgue valor al cliente potencial.</a:t>
            </a:r>
          </a:p>
          <a:p>
            <a:endParaRPr lang="es-MX" sz="1950" cap="none" dirty="0" smtClean="0"/>
          </a:p>
          <a:p>
            <a:endParaRPr lang="es-MX" cap="none" dirty="0"/>
          </a:p>
        </p:txBody>
      </p:sp>
      <p:sp>
        <p:nvSpPr>
          <p:cNvPr id="4"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23</a:t>
            </a:r>
            <a:endParaRPr lang="es-ES" altLang="en-US" dirty="0">
              <a:solidFill>
                <a:schemeClr val="tx1"/>
              </a:solidFill>
            </a:endParaRPr>
          </a:p>
        </p:txBody>
      </p:sp>
      <p:pic>
        <p:nvPicPr>
          <p:cNvPr id="11268" name="Picture 4" descr="Resultado de imagen para propuesta de v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6150" y="740711"/>
            <a:ext cx="2762250" cy="1657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63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p:tgtEl>
                                          <p:spTgt spid="3">
                                            <p:bg/>
                                          </p:spTgt>
                                        </p:tgtEl>
                                        <p:attrNameLst>
                                          <p:attrName>ppt_y</p:attrName>
                                        </p:attrNameLst>
                                      </p:cBhvr>
                                      <p:tavLst>
                                        <p:tav tm="0">
                                          <p:val>
                                            <p:strVal val="#ppt_y+#ppt_h*1.125000"/>
                                          </p:val>
                                        </p:tav>
                                        <p:tav tm="100000">
                                          <p:val>
                                            <p:strVal val="#ppt_y"/>
                                          </p:val>
                                        </p:tav>
                                      </p:tavLst>
                                    </p:anim>
                                    <p:animEffect transition="in" filter="wipe(up)">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3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188640"/>
            <a:ext cx="5665371" cy="1734290"/>
          </a:xfrm>
          <a:solidFill>
            <a:schemeClr val="accent6">
              <a:lumMod val="75000"/>
            </a:schemeClr>
          </a:solidFill>
        </p:spPr>
        <p:txBody>
          <a:bodyPr>
            <a:normAutofit/>
          </a:bodyPr>
          <a:lstStyle/>
          <a:p>
            <a:pPr algn="ctr"/>
            <a:r>
              <a:rPr lang="es-MX" dirty="0" smtClean="0">
                <a:solidFill>
                  <a:schemeClr val="bg1"/>
                </a:solidFill>
              </a:rPr>
              <a:t> la propuesta de valor </a:t>
            </a:r>
            <a:br>
              <a:rPr lang="es-MX" dirty="0" smtClean="0">
                <a:solidFill>
                  <a:schemeClr val="bg1"/>
                </a:solidFill>
              </a:rPr>
            </a:br>
            <a:r>
              <a:rPr lang="es-MX" dirty="0" smtClean="0">
                <a:solidFill>
                  <a:schemeClr val="bg1"/>
                </a:solidFill>
              </a:rPr>
              <a:t>y </a:t>
            </a:r>
            <a:br>
              <a:rPr lang="es-MX" dirty="0" smtClean="0">
                <a:solidFill>
                  <a:schemeClr val="bg1"/>
                </a:solidFill>
              </a:rPr>
            </a:br>
            <a:r>
              <a:rPr lang="es-MX" dirty="0" smtClean="0">
                <a:solidFill>
                  <a:schemeClr val="bg1"/>
                </a:solidFill>
              </a:rPr>
              <a:t>el EMPRENDEDOR </a:t>
            </a:r>
            <a:endParaRPr lang="es-MX" dirty="0">
              <a:solidFill>
                <a:schemeClr val="bg1"/>
              </a:solidFill>
            </a:endParaRPr>
          </a:p>
        </p:txBody>
      </p:sp>
      <p:sp>
        <p:nvSpPr>
          <p:cNvPr id="3" name="2 Marcador de contenido"/>
          <p:cNvSpPr>
            <a:spLocks noGrp="1"/>
          </p:cNvSpPr>
          <p:nvPr>
            <p:ph idx="4294967295"/>
          </p:nvPr>
        </p:nvSpPr>
        <p:spPr>
          <a:xfrm>
            <a:off x="618565" y="1973356"/>
            <a:ext cx="8283389" cy="2833217"/>
          </a:xfrm>
          <a:prstGeom prst="rect">
            <a:avLst/>
          </a:prstGeom>
        </p:spPr>
        <p:txBody>
          <a:bodyPr>
            <a:normAutofit fontScale="92500" lnSpcReduction="10000"/>
          </a:bodyPr>
          <a:lstStyle/>
          <a:p>
            <a:pPr marL="0" indent="0" algn="ctr">
              <a:buNone/>
            </a:pPr>
            <a:r>
              <a:rPr lang="es-MX" sz="2400" dirty="0">
                <a:latin typeface="Adobe Gothic Std B" pitchFamily="34" charset="-128"/>
                <a:ea typeface="Adobe Gothic Std B" pitchFamily="34" charset="-128"/>
              </a:rPr>
              <a:t>Los emprendedores crean riqueza cuando llevan sus innovaciones al mercado en forma de mercancía o servicio.  De esa manera destruyen los mercados existentes al cambiar los  términos básicos de compra-venta, por ejemplo cuando se encuentra una forma más económica de fabricar un producto </a:t>
            </a:r>
            <a:r>
              <a:rPr lang="es-MX" sz="2400" dirty="0" smtClean="0">
                <a:latin typeface="Adobe Gothic Std B" pitchFamily="34" charset="-128"/>
                <a:ea typeface="Adobe Gothic Std B" pitchFamily="34" charset="-128"/>
              </a:rPr>
              <a:t>                     (</a:t>
            </a:r>
            <a:r>
              <a:rPr lang="es-MX" sz="2400" cap="none" dirty="0" err="1" smtClean="0">
                <a:latin typeface="Adobe Gothic Std B" pitchFamily="34" charset="-128"/>
                <a:ea typeface="Adobe Gothic Std B" pitchFamily="34" charset="-128"/>
              </a:rPr>
              <a:t>Schumpeter</a:t>
            </a:r>
            <a:r>
              <a:rPr lang="es-MX" sz="2400" dirty="0" smtClean="0">
                <a:latin typeface="Adobe Gothic Std B" pitchFamily="34" charset="-128"/>
                <a:ea typeface="Adobe Gothic Std B" pitchFamily="34" charset="-128"/>
              </a:rPr>
              <a:t>, </a:t>
            </a:r>
            <a:r>
              <a:rPr lang="es-MX" sz="2400" dirty="0">
                <a:latin typeface="Adobe Gothic Std B" pitchFamily="34" charset="-128"/>
                <a:ea typeface="Adobe Gothic Std B" pitchFamily="34" charset="-128"/>
              </a:rPr>
              <a:t>1983).</a:t>
            </a:r>
          </a:p>
        </p:txBody>
      </p:sp>
      <p:pic>
        <p:nvPicPr>
          <p:cNvPr id="4" name="Picture 5"/>
          <p:cNvPicPr>
            <a:picLocks noChangeAspect="1" noChangeArrowheads="1"/>
          </p:cNvPicPr>
          <p:nvPr/>
        </p:nvPicPr>
        <p:blipFill>
          <a:blip r:embed="rId2" cstate="print"/>
          <a:srcRect/>
          <a:stretch>
            <a:fillRect/>
          </a:stretch>
        </p:blipFill>
        <p:spPr bwMode="auto">
          <a:xfrm>
            <a:off x="6271023" y="4246960"/>
            <a:ext cx="1756172" cy="1306115"/>
          </a:xfrm>
          <a:prstGeom prst="rect">
            <a:avLst/>
          </a:prstGeom>
          <a:noFill/>
          <a:ln w="9525" algn="ctr">
            <a:noFill/>
            <a:miter lim="800000"/>
            <a:headEnd/>
            <a:tailEnd/>
          </a:ln>
          <a:effectLst/>
        </p:spPr>
      </p:pic>
      <p:sp>
        <p:nvSpPr>
          <p:cNvPr id="5" name="4 Rectángulo"/>
          <p:cNvSpPr/>
          <p:nvPr/>
        </p:nvSpPr>
        <p:spPr>
          <a:xfrm>
            <a:off x="440896" y="5503879"/>
            <a:ext cx="6093656" cy="577081"/>
          </a:xfrm>
          <a:prstGeom prst="rect">
            <a:avLst/>
          </a:prstGeom>
          <a:noFill/>
        </p:spPr>
        <p:txBody>
          <a:bodyPr wrap="none" lIns="68580" tIns="34290" rIns="68580" bIns="34290">
            <a:spAutoFit/>
          </a:bodyPr>
          <a:lstStyle/>
          <a:p>
            <a:pPr algn="ctr"/>
            <a:r>
              <a:rPr lang="es-ES"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¡Piensa en otras formas !</a:t>
            </a:r>
          </a:p>
        </p:txBody>
      </p:sp>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24</a:t>
            </a:r>
            <a:endParaRPr lang="es-ES" altLang="en-US" dirty="0">
              <a:solidFill>
                <a:schemeClr val="tx1"/>
              </a:solidFill>
            </a:endParaRPr>
          </a:p>
        </p:txBody>
      </p:sp>
    </p:spTree>
    <p:extLst>
      <p:ext uri="{BB962C8B-B14F-4D97-AF65-F5344CB8AC3E}">
        <p14:creationId xmlns:p14="http://schemas.microsoft.com/office/powerpoint/2010/main" val="3345859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Resultado de imagen para propuesta de va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916832"/>
            <a:ext cx="4101827" cy="2501114"/>
          </a:xfrm>
          <a:prstGeom prst="rect">
            <a:avLst/>
          </a:prstGeom>
          <a:noFill/>
          <a:extLst>
            <a:ext uri="{909E8E84-426E-40DD-AFC4-6F175D3DCCD1}">
              <a14:hiddenFill xmlns:a14="http://schemas.microsoft.com/office/drawing/2010/main">
                <a:solidFill>
                  <a:srgbClr val="FFFFFF"/>
                </a:solidFill>
              </a14:hiddenFill>
            </a:ext>
          </a:extLst>
        </p:spPr>
      </p:pic>
      <p:sp>
        <p:nvSpPr>
          <p:cNvPr id="8"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25</a:t>
            </a:r>
            <a:endParaRPr lang="es-ES" altLang="en-US" dirty="0">
              <a:solidFill>
                <a:schemeClr val="tx1"/>
              </a:solidFill>
            </a:endParaRPr>
          </a:p>
        </p:txBody>
      </p:sp>
    </p:spTree>
    <p:extLst>
      <p:ext uri="{BB962C8B-B14F-4D97-AF65-F5344CB8AC3E}">
        <p14:creationId xmlns:p14="http://schemas.microsoft.com/office/powerpoint/2010/main" val="2654259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6498" y="1450488"/>
            <a:ext cx="6911006" cy="2736304"/>
          </a:xfrm>
        </p:spPr>
        <p:txBody>
          <a:bodyPr>
            <a:noAutofit/>
          </a:bodyPr>
          <a:lstStyle/>
          <a:p>
            <a:r>
              <a:rPr lang="en-US" sz="2000" cap="none" dirty="0" smtClean="0"/>
              <a:t>Is a plug of the business model canvas. It helps to project, test and build the business value proposition of customers in a more structured and reflective way, as the business model canvas helps you during the process of design of business model.</a:t>
            </a:r>
            <a:endParaRPr lang="es-MX" sz="2000" cap="none" dirty="0"/>
          </a:p>
        </p:txBody>
      </p:sp>
      <p:sp>
        <p:nvSpPr>
          <p:cNvPr id="5" name="Título 1"/>
          <p:cNvSpPr txBox="1">
            <a:spLocks/>
          </p:cNvSpPr>
          <p:nvPr/>
        </p:nvSpPr>
        <p:spPr>
          <a:xfrm>
            <a:off x="685332" y="618518"/>
            <a:ext cx="7773338" cy="159617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fontAlgn="auto">
              <a:spcAft>
                <a:spcPts val="0"/>
              </a:spcAft>
            </a:pPr>
            <a:r>
              <a:rPr lang="es-MX" dirty="0" err="1" smtClean="0">
                <a:solidFill>
                  <a:schemeClr val="accent6"/>
                </a:solidFill>
              </a:rPr>
              <a:t>VALUE</a:t>
            </a:r>
            <a:r>
              <a:rPr lang="es-MX" dirty="0" smtClean="0">
                <a:solidFill>
                  <a:schemeClr val="accent6"/>
                </a:solidFill>
              </a:rPr>
              <a:t> </a:t>
            </a:r>
            <a:r>
              <a:rPr lang="es-MX" dirty="0" err="1" smtClean="0">
                <a:solidFill>
                  <a:schemeClr val="accent6"/>
                </a:solidFill>
              </a:rPr>
              <a:t>PROPOSITION</a:t>
            </a:r>
            <a:r>
              <a:rPr lang="es-MX" dirty="0" smtClean="0">
                <a:solidFill>
                  <a:schemeClr val="accent6"/>
                </a:solidFill>
              </a:rPr>
              <a:t> IN </a:t>
            </a:r>
            <a:r>
              <a:rPr lang="es-MX" dirty="0" err="1" smtClean="0">
                <a:solidFill>
                  <a:schemeClr val="accent6"/>
                </a:solidFill>
              </a:rPr>
              <a:t>CANVAS</a:t>
            </a:r>
            <a:r>
              <a:rPr lang="es-MX" dirty="0" smtClean="0">
                <a:solidFill>
                  <a:schemeClr val="accent6"/>
                </a:solidFill>
              </a:rPr>
              <a:t> </a:t>
            </a:r>
            <a:endParaRPr lang="es-MX" dirty="0">
              <a:solidFill>
                <a:schemeClr val="accent6"/>
              </a:solidFill>
            </a:endParaRPr>
          </a:p>
        </p:txBody>
      </p:sp>
      <p:sp>
        <p:nvSpPr>
          <p:cNvPr id="6" name="CuadroTexto 5"/>
          <p:cNvSpPr txBox="1"/>
          <p:nvPr/>
        </p:nvSpPr>
        <p:spPr>
          <a:xfrm>
            <a:off x="6774024" y="1836124"/>
            <a:ext cx="1844352" cy="492443"/>
          </a:xfrm>
          <a:prstGeom prst="rect">
            <a:avLst/>
          </a:prstGeom>
          <a:noFill/>
          <a:ln>
            <a:solidFill>
              <a:schemeClr val="bg1"/>
            </a:solidFill>
          </a:ln>
        </p:spPr>
        <p:txBody>
          <a:bodyPr wrap="square" rtlCol="0">
            <a:spAutoFit/>
          </a:bodyPr>
          <a:lstStyle/>
          <a:p>
            <a:r>
              <a:rPr lang="es-ES" sz="1400" dirty="0">
                <a:solidFill>
                  <a:srgbClr val="000000"/>
                </a:solidFill>
                <a:latin typeface="Arial" panose="020B0604020202020204" pitchFamily="34" charset="0"/>
                <a:ea typeface="Calibri" panose="020F0502020204030204" pitchFamily="34" charset="0"/>
              </a:rPr>
              <a:t>(</a:t>
            </a:r>
            <a:r>
              <a:rPr lang="es-ES" sz="1400" dirty="0" err="1">
                <a:solidFill>
                  <a:srgbClr val="000000"/>
                </a:solidFill>
                <a:latin typeface="Arial" panose="020B0604020202020204" pitchFamily="34" charset="0"/>
                <a:ea typeface="Calibri" panose="020F0502020204030204" pitchFamily="34" charset="0"/>
              </a:rPr>
              <a:t>Osterwalder</a:t>
            </a:r>
            <a:r>
              <a:rPr lang="es-ES" sz="1400" dirty="0">
                <a:solidFill>
                  <a:srgbClr val="000000"/>
                </a:solidFill>
                <a:latin typeface="Arial" panose="020B0604020202020204" pitchFamily="34" charset="0"/>
                <a:ea typeface="Calibri" panose="020F0502020204030204" pitchFamily="34" charset="0"/>
              </a:rPr>
              <a:t>, 2013). </a:t>
            </a:r>
            <a:endParaRPr lang="es-MX" sz="1400" dirty="0"/>
          </a:p>
          <a:p>
            <a:endParaRPr lang="es-MX" sz="1200" dirty="0"/>
          </a:p>
        </p:txBody>
      </p:sp>
      <p:pic>
        <p:nvPicPr>
          <p:cNvPr id="3" name="Imagen 2"/>
          <p:cNvPicPr>
            <a:picLocks noChangeAspect="1"/>
          </p:cNvPicPr>
          <p:nvPr/>
        </p:nvPicPr>
        <p:blipFill>
          <a:blip r:embed="rId2"/>
          <a:stretch>
            <a:fillRect/>
          </a:stretch>
        </p:blipFill>
        <p:spPr>
          <a:xfrm>
            <a:off x="2627784" y="3429000"/>
            <a:ext cx="3374462" cy="1799713"/>
          </a:xfrm>
          <a:prstGeom prst="rect">
            <a:avLst/>
          </a:prstGeom>
        </p:spPr>
      </p:pic>
      <p:sp>
        <p:nvSpPr>
          <p:cNvPr id="7" name="Rectángulo 6"/>
          <p:cNvSpPr/>
          <p:nvPr/>
        </p:nvSpPr>
        <p:spPr>
          <a:xfrm>
            <a:off x="899592" y="5589240"/>
            <a:ext cx="6048672" cy="369332"/>
          </a:xfrm>
          <a:prstGeom prst="rect">
            <a:avLst/>
          </a:prstGeom>
        </p:spPr>
        <p:txBody>
          <a:bodyPr wrap="square">
            <a:spAutoFit/>
          </a:bodyPr>
          <a:lstStyle/>
          <a:p>
            <a:r>
              <a:rPr lang="en-US" dirty="0">
                <a:solidFill>
                  <a:srgbClr val="00B0F0"/>
                </a:solidFill>
                <a:latin typeface="Trebuchet MS" panose="020B0603020202020204" pitchFamily="34" charset="0"/>
              </a:rPr>
              <a:t>The Value Proposition Canvas is organized as </a:t>
            </a:r>
            <a:r>
              <a:rPr lang="en-US" dirty="0" smtClean="0">
                <a:solidFill>
                  <a:srgbClr val="00B0F0"/>
                </a:solidFill>
                <a:latin typeface="Trebuchet MS" panose="020B0603020202020204" pitchFamily="34" charset="0"/>
              </a:rPr>
              <a:t>follows:</a:t>
            </a:r>
            <a:endParaRPr lang="es-MX" dirty="0">
              <a:solidFill>
                <a:srgbClr val="00B0F0"/>
              </a:solidFill>
            </a:endParaRPr>
          </a:p>
        </p:txBody>
      </p:sp>
      <p:sp>
        <p:nvSpPr>
          <p:cNvPr id="8"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26</a:t>
            </a:r>
            <a:endParaRPr lang="es-ES" altLang="en-US" dirty="0">
              <a:solidFill>
                <a:schemeClr val="tx1"/>
              </a:solidFill>
            </a:endParaRPr>
          </a:p>
        </p:txBody>
      </p:sp>
    </p:spTree>
    <p:extLst>
      <p:ext uri="{BB962C8B-B14F-4D97-AF65-F5344CB8AC3E}">
        <p14:creationId xmlns:p14="http://schemas.microsoft.com/office/powerpoint/2010/main" val="1182807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27</a:t>
            </a:r>
            <a:endParaRPr lang="es-ES" altLang="en-US" dirty="0">
              <a:solidFill>
                <a:schemeClr val="tx1"/>
              </a:solidFill>
            </a:endParaRPr>
          </a:p>
        </p:txBody>
      </p:sp>
      <p:pic>
        <p:nvPicPr>
          <p:cNvPr id="1026" name="Picture 2" descr="Value canvas - customer job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956" y="0"/>
            <a:ext cx="4634880" cy="17689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alue Canvas - Pai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489054"/>
            <a:ext cx="4137685" cy="182747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stretch>
            <a:fillRect/>
          </a:stretch>
        </p:blipFill>
        <p:spPr>
          <a:xfrm>
            <a:off x="2707457" y="3316532"/>
            <a:ext cx="4933950" cy="2628900"/>
          </a:xfrm>
          <a:prstGeom prst="rect">
            <a:avLst/>
          </a:prstGeom>
        </p:spPr>
      </p:pic>
    </p:spTree>
    <p:extLst>
      <p:ext uri="{BB962C8B-B14F-4D97-AF65-F5344CB8AC3E}">
        <p14:creationId xmlns:p14="http://schemas.microsoft.com/office/powerpoint/2010/main" val="2301473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contenido 8"/>
          <p:cNvPicPr>
            <a:picLocks noGrp="1" noChangeAspect="1"/>
          </p:cNvPicPr>
          <p:nvPr>
            <p:ph sz="half" idx="1"/>
          </p:nvPr>
        </p:nvPicPr>
        <p:blipFill>
          <a:blip r:embed="rId2"/>
          <a:stretch>
            <a:fillRect/>
          </a:stretch>
        </p:blipFill>
        <p:spPr>
          <a:xfrm>
            <a:off x="1979712" y="544439"/>
            <a:ext cx="4306835" cy="5746381"/>
          </a:xfrm>
          <a:prstGeom prst="rect">
            <a:avLst/>
          </a:prstGeom>
        </p:spPr>
      </p:pic>
      <p:sp>
        <p:nvSpPr>
          <p:cNvPr id="7" name="1 Título"/>
          <p:cNvSpPr>
            <a:spLocks noGrp="1"/>
          </p:cNvSpPr>
          <p:nvPr>
            <p:ph type="title"/>
          </p:nvPr>
        </p:nvSpPr>
        <p:spPr>
          <a:xfrm>
            <a:off x="1552273" y="19322"/>
            <a:ext cx="4914546" cy="513085"/>
          </a:xfrm>
          <a:ln>
            <a:solidFill>
              <a:srgbClr val="00B0F0"/>
            </a:solidFill>
          </a:ln>
        </p:spPr>
        <p:txBody>
          <a:bodyPr>
            <a:normAutofit fontScale="90000"/>
          </a:bodyPr>
          <a:lstStyle/>
          <a:p>
            <a:pPr algn="ctr"/>
            <a:r>
              <a:rPr lang="es-MX" dirty="0" smtClean="0">
                <a:solidFill>
                  <a:srgbClr val="002060"/>
                </a:solidFill>
              </a:rPr>
              <a:t>MAPA CURRICULAR</a:t>
            </a:r>
            <a:endParaRPr lang="es-MX" dirty="0">
              <a:solidFill>
                <a:srgbClr val="002060"/>
              </a:solidFill>
            </a:endParaRPr>
          </a:p>
        </p:txBody>
      </p:sp>
      <p:sp>
        <p:nvSpPr>
          <p:cNvPr id="12" name="Flecha abajo 11"/>
          <p:cNvSpPr/>
          <p:nvPr/>
        </p:nvSpPr>
        <p:spPr>
          <a:xfrm rot="5909936">
            <a:off x="6414727" y="4085459"/>
            <a:ext cx="367723"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6879309" y="4158752"/>
            <a:ext cx="2053857" cy="523220"/>
          </a:xfrm>
          <a:prstGeom prst="rect">
            <a:avLst/>
          </a:prstGeom>
          <a:noFill/>
        </p:spPr>
        <p:txBody>
          <a:bodyPr wrap="square" rtlCol="0">
            <a:spAutoFit/>
          </a:bodyPr>
          <a:lstStyle/>
          <a:p>
            <a:r>
              <a:rPr lang="es-MX" sz="1400" dirty="0" smtClean="0"/>
              <a:t>UNIDAD DE APRENDIZAJE</a:t>
            </a:r>
            <a:endParaRPr lang="es-MX" sz="1400" dirty="0"/>
          </a:p>
        </p:txBody>
      </p:sp>
      <p:sp>
        <p:nvSpPr>
          <p:cNvPr id="14" name="3 Marcador de pie de página"/>
          <p:cNvSpPr txBox="1">
            <a:spLocks/>
          </p:cNvSpPr>
          <p:nvPr/>
        </p:nvSpPr>
        <p:spPr>
          <a:xfrm>
            <a:off x="6444208" y="6488241"/>
            <a:ext cx="2569259" cy="357188"/>
          </a:xfrm>
          <a:prstGeom prst="rect">
            <a:avLst/>
          </a:prstGeom>
        </p:spPr>
        <p:txBody>
          <a:bodyPr vert="horz" lIns="91440" tIns="45720" rIns="91440" bIns="45720" rtlCol="0" anchor="ctr"/>
          <a:lstStyle>
            <a:defPPr>
              <a:defRPr lang="es-ES"/>
            </a:defPPr>
            <a:lvl1pPr algn="l" rtl="0" fontAlgn="base">
              <a:spcBef>
                <a:spcPct val="0"/>
              </a:spcBef>
              <a:spcAft>
                <a:spcPct val="0"/>
              </a:spcAft>
              <a:defRPr sz="10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es-MX" dirty="0" smtClean="0"/>
              <a:t>Dra. en A. Guadalupe González G. DIAPOSITIVA    1  </a:t>
            </a:r>
            <a:endParaRPr lang="es-ES" dirty="0"/>
          </a:p>
        </p:txBody>
      </p:sp>
    </p:spTree>
    <p:extLst>
      <p:ext uri="{BB962C8B-B14F-4D97-AF65-F5344CB8AC3E}">
        <p14:creationId xmlns:p14="http://schemas.microsoft.com/office/powerpoint/2010/main" val="473737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28</a:t>
            </a:r>
            <a:endParaRPr lang="es-ES" altLang="en-US" dirty="0">
              <a:solidFill>
                <a:schemeClr val="tx1"/>
              </a:solidFill>
            </a:endParaRPr>
          </a:p>
        </p:txBody>
      </p:sp>
      <p:pic>
        <p:nvPicPr>
          <p:cNvPr id="1030" name="Picture 6" descr="valuecanvas_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6927" y="91784"/>
            <a:ext cx="3995936" cy="200462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aluecanvas_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1556792"/>
            <a:ext cx="3602831" cy="182543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4"/>
          <a:stretch>
            <a:fillRect/>
          </a:stretch>
        </p:blipFill>
        <p:spPr>
          <a:xfrm>
            <a:off x="1144836" y="3598830"/>
            <a:ext cx="5320059" cy="2496810"/>
          </a:xfrm>
          <a:prstGeom prst="rect">
            <a:avLst/>
          </a:prstGeom>
        </p:spPr>
      </p:pic>
    </p:spTree>
    <p:extLst>
      <p:ext uri="{BB962C8B-B14F-4D97-AF65-F5344CB8AC3E}">
        <p14:creationId xmlns:p14="http://schemas.microsoft.com/office/powerpoint/2010/main" val="42749727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oductVa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76672"/>
            <a:ext cx="5715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29</a:t>
            </a:r>
            <a:endParaRPr lang="es-ES" altLang="en-US" dirty="0">
              <a:solidFill>
                <a:schemeClr val="tx1"/>
              </a:solidFill>
            </a:endParaRPr>
          </a:p>
        </p:txBody>
      </p:sp>
      <p:pic>
        <p:nvPicPr>
          <p:cNvPr id="4" name="Imagen 3"/>
          <p:cNvPicPr>
            <a:picLocks noChangeAspect="1"/>
          </p:cNvPicPr>
          <p:nvPr/>
        </p:nvPicPr>
        <p:blipFill>
          <a:blip r:embed="rId3"/>
          <a:stretch>
            <a:fillRect/>
          </a:stretch>
        </p:blipFill>
        <p:spPr>
          <a:xfrm>
            <a:off x="6372200" y="5492566"/>
            <a:ext cx="1871634" cy="512108"/>
          </a:xfrm>
          <a:prstGeom prst="rect">
            <a:avLst/>
          </a:prstGeom>
        </p:spPr>
      </p:pic>
    </p:spTree>
    <p:extLst>
      <p:ext uri="{BB962C8B-B14F-4D97-AF65-F5344CB8AC3E}">
        <p14:creationId xmlns:p14="http://schemas.microsoft.com/office/powerpoint/2010/main" val="12076394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347864" y="692696"/>
            <a:ext cx="5719643" cy="5170338"/>
          </a:xfrm>
          <a:prstGeom prst="rect">
            <a:avLst/>
          </a:prstGeom>
        </p:spPr>
      </p:pic>
      <p:sp>
        <p:nvSpPr>
          <p:cNvPr id="6" name="Rectángulo 5"/>
          <p:cNvSpPr/>
          <p:nvPr/>
        </p:nvSpPr>
        <p:spPr>
          <a:xfrm rot="19103711">
            <a:off x="30864" y="2664960"/>
            <a:ext cx="3038011"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discuss</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Marcador de contenido 6"/>
          <p:cNvSpPr txBox="1">
            <a:spLocks noGrp="1"/>
          </p:cNvSpPr>
          <p:nvPr>
            <p:ph sz="quarter" idx="13"/>
          </p:nvPr>
        </p:nvSpPr>
        <p:spPr>
          <a:xfrm>
            <a:off x="1657882" y="5549102"/>
            <a:ext cx="1512168" cy="313932"/>
          </a:xfrm>
          <a:prstGeom prst="rect">
            <a:avLst/>
          </a:prstGeom>
          <a:noFill/>
        </p:spPr>
        <p:txBody>
          <a:bodyPr wrap="square" rtlCol="0">
            <a:spAutoFit/>
          </a:bodyPr>
          <a:lstStyle/>
          <a:p>
            <a:pPr marL="0" indent="0">
              <a:buNone/>
            </a:pPr>
            <a:r>
              <a:rPr lang="en-US" sz="1200" dirty="0" smtClean="0">
                <a:latin typeface="Verdana" panose="020B0604030504040204" pitchFamily="34" charset="0"/>
                <a:ea typeface="Verdana" panose="020B0604030504040204" pitchFamily="34" charset="0"/>
                <a:cs typeface="Verdana" panose="020B0604030504040204" pitchFamily="34" charset="0"/>
              </a:rPr>
              <a:t>(</a:t>
            </a:r>
            <a:r>
              <a:rPr lang="en-US" sz="1200" cap="none" dirty="0">
                <a:latin typeface="Verdana" panose="020B0604030504040204" pitchFamily="34" charset="0"/>
                <a:ea typeface="Verdana" panose="020B0604030504040204" pitchFamily="34" charset="0"/>
                <a:cs typeface="Verdana" panose="020B0604030504040204" pitchFamily="34" charset="0"/>
              </a:rPr>
              <a:t>D</a:t>
            </a:r>
            <a:r>
              <a:rPr lang="en-US" sz="1200" cap="none" dirty="0" smtClean="0">
                <a:latin typeface="Verdana" panose="020B0604030504040204" pitchFamily="34" charset="0"/>
                <a:ea typeface="Verdana" panose="020B0604030504040204" pitchFamily="34" charset="0"/>
                <a:cs typeface="Verdana" panose="020B0604030504040204" pitchFamily="34" charset="0"/>
              </a:rPr>
              <a:t>aft</a:t>
            </a:r>
            <a:r>
              <a:rPr lang="en-US" sz="1200" dirty="0" smtClean="0">
                <a:latin typeface="Verdana" panose="020B0604030504040204" pitchFamily="34" charset="0"/>
                <a:ea typeface="Verdana" panose="020B0604030504040204" pitchFamily="34" charset="0"/>
                <a:cs typeface="Verdana" panose="020B0604030504040204" pitchFamily="34" charset="0"/>
              </a:rPr>
              <a:t>, 2011) </a:t>
            </a:r>
            <a:endParaRPr lang="es-MX" sz="1200" dirty="0">
              <a:latin typeface="Verdana" panose="020B0604030504040204" pitchFamily="34" charset="0"/>
              <a:ea typeface="Verdana" panose="020B0604030504040204" pitchFamily="34" charset="0"/>
              <a:cs typeface="Verdana" panose="020B0604030504040204" pitchFamily="34" charset="0"/>
            </a:endParaRPr>
          </a:p>
        </p:txBody>
      </p:sp>
      <p:sp>
        <p:nvSpPr>
          <p:cNvPr id="9"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30</a:t>
            </a:r>
            <a:endParaRPr lang="es-ES" altLang="en-US" dirty="0">
              <a:solidFill>
                <a:schemeClr val="tx1"/>
              </a:solidFill>
            </a:endParaRPr>
          </a:p>
        </p:txBody>
      </p:sp>
    </p:spTree>
    <p:extLst>
      <p:ext uri="{BB962C8B-B14F-4D97-AF65-F5344CB8AC3E}">
        <p14:creationId xmlns:p14="http://schemas.microsoft.com/office/powerpoint/2010/main" val="2233929203"/>
      </p:ext>
    </p:extLst>
  </p:cSld>
  <p:clrMapOvr>
    <a:masterClrMapping/>
  </p:clrMapOvr>
  <p:transition spd="slow">
    <p:comb/>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771800" y="1556792"/>
            <a:ext cx="4419575" cy="2941026"/>
          </a:xfrm>
          <a:prstGeom prst="rect">
            <a:avLst/>
          </a:prstGeom>
        </p:spPr>
      </p:pic>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31</a:t>
            </a:r>
            <a:endParaRPr lang="es-ES" altLang="en-US" dirty="0">
              <a:solidFill>
                <a:schemeClr val="tx1"/>
              </a:solidFill>
            </a:endParaRPr>
          </a:p>
        </p:txBody>
      </p:sp>
    </p:spTree>
    <p:extLst>
      <p:ext uri="{BB962C8B-B14F-4D97-AF65-F5344CB8AC3E}">
        <p14:creationId xmlns:p14="http://schemas.microsoft.com/office/powerpoint/2010/main" val="915426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0" indent="0"/>
            <a:r>
              <a:rPr lang="es-MX" dirty="0" err="1">
                <a:solidFill>
                  <a:schemeClr val="accent6"/>
                </a:solidFill>
              </a:rPr>
              <a:t>LAUNCHING</a:t>
            </a:r>
            <a:r>
              <a:rPr lang="es-MX" dirty="0">
                <a:solidFill>
                  <a:schemeClr val="accent6"/>
                </a:solidFill>
              </a:rPr>
              <a:t> </a:t>
            </a:r>
            <a:r>
              <a:rPr lang="es-MX" dirty="0" err="1">
                <a:solidFill>
                  <a:schemeClr val="accent6"/>
                </a:solidFill>
              </a:rPr>
              <a:t>AN</a:t>
            </a:r>
            <a:r>
              <a:rPr lang="es-MX" dirty="0">
                <a:solidFill>
                  <a:schemeClr val="accent6"/>
                </a:solidFill>
              </a:rPr>
              <a:t> </a:t>
            </a:r>
            <a:r>
              <a:rPr lang="es-MX" dirty="0" err="1">
                <a:solidFill>
                  <a:schemeClr val="accent6"/>
                </a:solidFill>
              </a:rPr>
              <a:t>ENTREPRENEURIAL</a:t>
            </a:r>
            <a:r>
              <a:rPr lang="es-MX" dirty="0">
                <a:solidFill>
                  <a:schemeClr val="accent6"/>
                </a:solidFill>
              </a:rPr>
              <a:t> </a:t>
            </a:r>
            <a:br>
              <a:rPr lang="es-MX" dirty="0">
                <a:solidFill>
                  <a:schemeClr val="accent6"/>
                </a:solidFill>
              </a:rPr>
            </a:br>
            <a:r>
              <a:rPr lang="es-MX" dirty="0" err="1">
                <a:solidFill>
                  <a:schemeClr val="accent6"/>
                </a:solidFill>
              </a:rPr>
              <a:t>START</a:t>
            </a:r>
            <a:r>
              <a:rPr lang="es-MX" dirty="0">
                <a:solidFill>
                  <a:schemeClr val="accent6"/>
                </a:solidFill>
              </a:rPr>
              <a:t> UP</a:t>
            </a:r>
          </a:p>
        </p:txBody>
      </p:sp>
      <p:sp>
        <p:nvSpPr>
          <p:cNvPr id="3" name="Marcador de contenido 2"/>
          <p:cNvSpPr>
            <a:spLocks noGrp="1"/>
          </p:cNvSpPr>
          <p:nvPr>
            <p:ph sz="quarter" idx="13"/>
          </p:nvPr>
        </p:nvSpPr>
        <p:spPr>
          <a:xfrm>
            <a:off x="539552" y="2216982"/>
            <a:ext cx="5708848" cy="4020330"/>
          </a:xfrm>
        </p:spPr>
        <p:txBody>
          <a:bodyPr>
            <a:normAutofit/>
          </a:bodyPr>
          <a:lstStyle/>
          <a:p>
            <a:pPr marL="0" indent="0">
              <a:buNone/>
            </a:pPr>
            <a:r>
              <a:rPr lang="es-MX" i="1" cap="none" dirty="0" err="1" smtClean="0">
                <a:solidFill>
                  <a:schemeClr val="accent6">
                    <a:lumMod val="50000"/>
                  </a:schemeClr>
                </a:solidFill>
              </a:rPr>
              <a:t>The</a:t>
            </a:r>
            <a:r>
              <a:rPr lang="es-MX" i="1" cap="none" dirty="0" smtClean="0">
                <a:solidFill>
                  <a:schemeClr val="accent6">
                    <a:lumMod val="50000"/>
                  </a:schemeClr>
                </a:solidFill>
              </a:rPr>
              <a:t> </a:t>
            </a:r>
            <a:r>
              <a:rPr lang="es-MX" i="1" cap="none" dirty="0" err="1" smtClean="0">
                <a:solidFill>
                  <a:schemeClr val="accent6">
                    <a:lumMod val="50000"/>
                  </a:schemeClr>
                </a:solidFill>
              </a:rPr>
              <a:t>first</a:t>
            </a:r>
            <a:r>
              <a:rPr lang="es-MX" i="1" cap="none" dirty="0" smtClean="0">
                <a:solidFill>
                  <a:schemeClr val="accent6">
                    <a:lumMod val="50000"/>
                  </a:schemeClr>
                </a:solidFill>
              </a:rPr>
              <a:t> </a:t>
            </a:r>
            <a:r>
              <a:rPr lang="es-MX" i="1" cap="none" dirty="0" err="1" smtClean="0">
                <a:solidFill>
                  <a:schemeClr val="accent6">
                    <a:lumMod val="50000"/>
                  </a:schemeClr>
                </a:solidFill>
              </a:rPr>
              <a:t>step</a:t>
            </a:r>
            <a:r>
              <a:rPr lang="es-MX" i="1" cap="none" dirty="0" smtClean="0">
                <a:solidFill>
                  <a:schemeClr val="accent6">
                    <a:lumMod val="50000"/>
                  </a:schemeClr>
                </a:solidFill>
              </a:rPr>
              <a:t> in </a:t>
            </a:r>
            <a:r>
              <a:rPr lang="es-MX" i="1" cap="none" dirty="0" err="1" smtClean="0">
                <a:solidFill>
                  <a:schemeClr val="accent6">
                    <a:lumMod val="50000"/>
                  </a:schemeClr>
                </a:solidFill>
              </a:rPr>
              <a:t>pursuing</a:t>
            </a:r>
            <a:r>
              <a:rPr lang="es-MX" i="1" cap="none" dirty="0" smtClean="0">
                <a:solidFill>
                  <a:schemeClr val="accent6">
                    <a:lumMod val="50000"/>
                  </a:schemeClr>
                </a:solidFill>
              </a:rPr>
              <a:t> </a:t>
            </a:r>
            <a:r>
              <a:rPr lang="es-MX" i="1" cap="none" dirty="0" err="1" smtClean="0">
                <a:solidFill>
                  <a:schemeClr val="accent6">
                    <a:lumMod val="50000"/>
                  </a:schemeClr>
                </a:solidFill>
              </a:rPr>
              <a:t>an</a:t>
            </a:r>
            <a:r>
              <a:rPr lang="es-MX" i="1" cap="none" dirty="0" smtClean="0">
                <a:solidFill>
                  <a:schemeClr val="accent6">
                    <a:lumMod val="50000"/>
                  </a:schemeClr>
                </a:solidFill>
              </a:rPr>
              <a:t> </a:t>
            </a:r>
            <a:r>
              <a:rPr lang="es-MX" i="1" cap="none" dirty="0" err="1" smtClean="0">
                <a:solidFill>
                  <a:schemeClr val="accent6">
                    <a:lumMod val="50000"/>
                  </a:schemeClr>
                </a:solidFill>
              </a:rPr>
              <a:t>entrepreneurial</a:t>
            </a:r>
            <a:r>
              <a:rPr lang="es-MX" i="1" cap="none" dirty="0" smtClean="0">
                <a:solidFill>
                  <a:schemeClr val="accent6">
                    <a:lumMod val="50000"/>
                  </a:schemeClr>
                </a:solidFill>
              </a:rPr>
              <a:t> </a:t>
            </a:r>
            <a:r>
              <a:rPr lang="es-MX" i="1" cap="none" dirty="0" err="1" smtClean="0">
                <a:solidFill>
                  <a:schemeClr val="accent6">
                    <a:lumMod val="50000"/>
                  </a:schemeClr>
                </a:solidFill>
              </a:rPr>
              <a:t>dream</a:t>
            </a:r>
            <a:r>
              <a:rPr lang="es-MX" i="1" cap="none" dirty="0" smtClean="0">
                <a:solidFill>
                  <a:schemeClr val="accent6">
                    <a:lumMod val="50000"/>
                  </a:schemeClr>
                </a:solidFill>
              </a:rPr>
              <a:t> </a:t>
            </a:r>
            <a:r>
              <a:rPr lang="es-MX" i="1" cap="none" dirty="0" err="1" smtClean="0">
                <a:solidFill>
                  <a:schemeClr val="accent6">
                    <a:lumMod val="50000"/>
                  </a:schemeClr>
                </a:solidFill>
              </a:rPr>
              <a:t>is</a:t>
            </a:r>
            <a:r>
              <a:rPr lang="es-MX" i="1" cap="none" dirty="0" smtClean="0">
                <a:solidFill>
                  <a:schemeClr val="accent6">
                    <a:lumMod val="50000"/>
                  </a:schemeClr>
                </a:solidFill>
              </a:rPr>
              <a:t> to come up </a:t>
            </a:r>
            <a:r>
              <a:rPr lang="es-MX" i="1" cap="none" dirty="0" err="1" smtClean="0">
                <a:solidFill>
                  <a:schemeClr val="accent6">
                    <a:lumMod val="50000"/>
                  </a:schemeClr>
                </a:solidFill>
              </a:rPr>
              <a:t>with</a:t>
            </a:r>
            <a:r>
              <a:rPr lang="es-MX" i="1" cap="none" dirty="0" smtClean="0">
                <a:solidFill>
                  <a:schemeClr val="accent6">
                    <a:lumMod val="50000"/>
                  </a:schemeClr>
                </a:solidFill>
              </a:rPr>
              <a:t> a viable idea </a:t>
            </a:r>
            <a:r>
              <a:rPr lang="es-MX" i="1" cap="none" dirty="0" err="1" smtClean="0">
                <a:solidFill>
                  <a:schemeClr val="accent6">
                    <a:lumMod val="50000"/>
                  </a:schemeClr>
                </a:solidFill>
              </a:rPr>
              <a:t>an</a:t>
            </a:r>
            <a:r>
              <a:rPr lang="es-MX" i="1" cap="none" dirty="0" smtClean="0">
                <a:solidFill>
                  <a:schemeClr val="accent6">
                    <a:lumMod val="50000"/>
                  </a:schemeClr>
                </a:solidFill>
              </a:rPr>
              <a:t> </a:t>
            </a:r>
            <a:r>
              <a:rPr lang="es-MX" i="1" cap="none" dirty="0" err="1" smtClean="0">
                <a:solidFill>
                  <a:schemeClr val="accent6">
                    <a:lumMod val="50000"/>
                  </a:schemeClr>
                </a:solidFill>
              </a:rPr>
              <a:t>then</a:t>
            </a:r>
            <a:r>
              <a:rPr lang="es-MX" i="1" cap="none" dirty="0" smtClean="0">
                <a:solidFill>
                  <a:schemeClr val="accent6">
                    <a:lumMod val="50000"/>
                  </a:schemeClr>
                </a:solidFill>
              </a:rPr>
              <a:t> plan. </a:t>
            </a:r>
          </a:p>
          <a:p>
            <a:pPr marL="0" indent="0">
              <a:buNone/>
            </a:pPr>
            <a:endParaRPr lang="es-MX" cap="none" dirty="0" smtClean="0">
              <a:solidFill>
                <a:srgbClr val="FF0000"/>
              </a:solidFill>
            </a:endParaRPr>
          </a:p>
          <a:p>
            <a:pPr marL="0" indent="0">
              <a:buNone/>
            </a:pPr>
            <a:r>
              <a:rPr lang="es-MX" cap="none" dirty="0" err="1" smtClean="0">
                <a:solidFill>
                  <a:srgbClr val="FF0000"/>
                </a:solidFill>
              </a:rPr>
              <a:t>Reason</a:t>
            </a:r>
            <a:r>
              <a:rPr lang="es-MX" cap="none" dirty="0" smtClean="0"/>
              <a:t>:  </a:t>
            </a:r>
            <a:r>
              <a:rPr lang="es-MX" cap="none" dirty="0" err="1" smtClean="0"/>
              <a:t>joined</a:t>
            </a:r>
            <a:r>
              <a:rPr lang="es-MX" cap="none" dirty="0" smtClean="0"/>
              <a:t> </a:t>
            </a:r>
            <a:r>
              <a:rPr lang="es-MX" cap="none" dirty="0" err="1" smtClean="0"/>
              <a:t>family</a:t>
            </a:r>
            <a:r>
              <a:rPr lang="es-MX" cap="none" dirty="0" smtClean="0"/>
              <a:t> </a:t>
            </a:r>
            <a:r>
              <a:rPr lang="es-MX" cap="none" dirty="0" err="1" smtClean="0"/>
              <a:t>business</a:t>
            </a:r>
            <a:r>
              <a:rPr lang="es-MX" cap="none" dirty="0" smtClean="0"/>
              <a:t>, to control </a:t>
            </a:r>
            <a:r>
              <a:rPr lang="es-MX" cap="none" dirty="0" err="1" smtClean="0"/>
              <a:t>future</a:t>
            </a:r>
            <a:r>
              <a:rPr lang="es-MX" cap="none" dirty="0" smtClean="0"/>
              <a:t>, to be </a:t>
            </a:r>
            <a:r>
              <a:rPr lang="es-MX" cap="none" dirty="0" err="1" smtClean="0"/>
              <a:t>my</a:t>
            </a:r>
            <a:r>
              <a:rPr lang="es-MX" cap="none" dirty="0" smtClean="0"/>
              <a:t> </a:t>
            </a:r>
            <a:r>
              <a:rPr lang="es-MX" cap="none" dirty="0" err="1" smtClean="0"/>
              <a:t>own</a:t>
            </a:r>
            <a:r>
              <a:rPr lang="es-MX" cap="none" dirty="0" smtClean="0"/>
              <a:t> </a:t>
            </a:r>
            <a:r>
              <a:rPr lang="es-MX" cap="none" dirty="0" err="1" smtClean="0"/>
              <a:t>boss</a:t>
            </a:r>
            <a:r>
              <a:rPr lang="es-MX" cap="none" dirty="0" smtClean="0"/>
              <a:t>, to </a:t>
            </a:r>
            <a:r>
              <a:rPr lang="es-MX" cap="none" dirty="0" err="1" smtClean="0"/>
              <a:t>fulfill</a:t>
            </a:r>
            <a:r>
              <a:rPr lang="es-MX" cap="none" dirty="0" smtClean="0"/>
              <a:t> a </a:t>
            </a:r>
            <a:r>
              <a:rPr lang="es-MX" cap="none" dirty="0" err="1" smtClean="0"/>
              <a:t>dream</a:t>
            </a:r>
            <a:r>
              <a:rPr lang="es-MX" cap="none" dirty="0" smtClean="0"/>
              <a:t>, </a:t>
            </a:r>
            <a:r>
              <a:rPr lang="es-MX" cap="none" dirty="0" err="1" smtClean="0"/>
              <a:t>laid</a:t>
            </a:r>
            <a:r>
              <a:rPr lang="es-MX" cap="none" dirty="0" smtClean="0"/>
              <a:t> off</a:t>
            </a:r>
          </a:p>
          <a:p>
            <a:pPr marL="0" indent="0">
              <a:buNone/>
            </a:pPr>
            <a:endParaRPr lang="es-MX" cap="none" dirty="0" smtClean="0"/>
          </a:p>
          <a:p>
            <a:pPr marL="0" indent="0">
              <a:buNone/>
            </a:pPr>
            <a:r>
              <a:rPr lang="es-MX" cap="none" dirty="0" err="1" smtClean="0">
                <a:solidFill>
                  <a:srgbClr val="FF0000"/>
                </a:solidFill>
              </a:rPr>
              <a:t>Sources</a:t>
            </a:r>
            <a:r>
              <a:rPr lang="es-MX" cap="none" dirty="0" smtClean="0">
                <a:solidFill>
                  <a:srgbClr val="FF0000"/>
                </a:solidFill>
              </a:rPr>
              <a:t> of a new idea</a:t>
            </a:r>
            <a:r>
              <a:rPr lang="es-MX" cap="none" dirty="0" smtClean="0"/>
              <a:t>: in-</a:t>
            </a:r>
            <a:r>
              <a:rPr lang="es-MX" cap="none" dirty="0" err="1" smtClean="0"/>
              <a:t>depth</a:t>
            </a:r>
            <a:r>
              <a:rPr lang="es-MX" cap="none" dirty="0" smtClean="0"/>
              <a:t> </a:t>
            </a:r>
            <a:r>
              <a:rPr lang="es-MX" cap="none" dirty="0" err="1" smtClean="0"/>
              <a:t>understanding</a:t>
            </a:r>
            <a:r>
              <a:rPr lang="es-MX" cap="none" dirty="0" smtClean="0"/>
              <a:t>, </a:t>
            </a:r>
            <a:r>
              <a:rPr lang="es-MX" cap="none" dirty="0" err="1" smtClean="0"/>
              <a:t>market</a:t>
            </a:r>
            <a:r>
              <a:rPr lang="es-MX" cap="none" dirty="0" smtClean="0"/>
              <a:t> niche </a:t>
            </a:r>
            <a:r>
              <a:rPr lang="es-MX" cap="none" dirty="0" err="1" smtClean="0"/>
              <a:t>spotted</a:t>
            </a:r>
            <a:r>
              <a:rPr lang="es-MX" cap="none" dirty="0" smtClean="0"/>
              <a:t>, </a:t>
            </a:r>
            <a:r>
              <a:rPr lang="es-MX" cap="none" dirty="0" err="1" smtClean="0"/>
              <a:t>brainstorming</a:t>
            </a:r>
            <a:r>
              <a:rPr lang="es-MX" cap="none" dirty="0" smtClean="0"/>
              <a:t>, </a:t>
            </a:r>
            <a:r>
              <a:rPr lang="es-MX" cap="none" dirty="0" err="1" smtClean="0"/>
              <a:t>copying</a:t>
            </a:r>
            <a:r>
              <a:rPr lang="es-MX" cap="none" dirty="0" smtClean="0"/>
              <a:t> </a:t>
            </a:r>
            <a:r>
              <a:rPr lang="es-MX" cap="none" dirty="0" err="1" smtClean="0"/>
              <a:t>someone</a:t>
            </a:r>
            <a:r>
              <a:rPr lang="es-MX" cap="none" dirty="0" smtClean="0"/>
              <a:t> </a:t>
            </a:r>
            <a:r>
              <a:rPr lang="es-MX" cap="none" dirty="0" err="1" smtClean="0"/>
              <a:t>else</a:t>
            </a:r>
            <a:r>
              <a:rPr lang="es-MX" cap="none" dirty="0" smtClean="0"/>
              <a:t>, hobby. </a:t>
            </a:r>
            <a:endParaRPr lang="es-MX" cap="none" dirty="0"/>
          </a:p>
        </p:txBody>
      </p:sp>
      <p:sp>
        <p:nvSpPr>
          <p:cNvPr id="6"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32</a:t>
            </a:r>
            <a:endParaRPr lang="es-ES" altLang="en-US" dirty="0">
              <a:solidFill>
                <a:schemeClr val="tx1"/>
              </a:solidFill>
            </a:endParaRPr>
          </a:p>
        </p:txBody>
      </p:sp>
      <p:sp>
        <p:nvSpPr>
          <p:cNvPr id="7" name="Marcador de contenido 6"/>
          <p:cNvSpPr txBox="1">
            <a:spLocks/>
          </p:cNvSpPr>
          <p:nvPr/>
        </p:nvSpPr>
        <p:spPr>
          <a:xfrm>
            <a:off x="6155432" y="1819996"/>
            <a:ext cx="1512168" cy="313932"/>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fontAlgn="auto">
              <a:spcAft>
                <a:spcPts val="0"/>
              </a:spcAft>
              <a:buFont typeface="Arial" panose="020B0604020202020204" pitchFamily="34" charset="0"/>
              <a:buNone/>
            </a:pPr>
            <a:r>
              <a:rPr lang="en-US" sz="1200" dirty="0" smtClean="0">
                <a:latin typeface="Verdana" panose="020B0604030504040204" pitchFamily="34" charset="0"/>
                <a:ea typeface="Verdana" panose="020B0604030504040204" pitchFamily="34" charset="0"/>
                <a:cs typeface="Verdana" panose="020B0604030504040204" pitchFamily="34" charset="0"/>
              </a:rPr>
              <a:t>(</a:t>
            </a:r>
            <a:r>
              <a:rPr lang="en-US" sz="1200" cap="none" dirty="0" smtClean="0">
                <a:latin typeface="Verdana" panose="020B0604030504040204" pitchFamily="34" charset="0"/>
                <a:ea typeface="Verdana" panose="020B0604030504040204" pitchFamily="34" charset="0"/>
                <a:cs typeface="Verdana" panose="020B0604030504040204" pitchFamily="34" charset="0"/>
              </a:rPr>
              <a:t>Daft</a:t>
            </a:r>
            <a:r>
              <a:rPr lang="en-US" sz="1200" dirty="0" smtClean="0">
                <a:latin typeface="Verdana" panose="020B0604030504040204" pitchFamily="34" charset="0"/>
                <a:ea typeface="Verdana" panose="020B0604030504040204" pitchFamily="34" charset="0"/>
                <a:cs typeface="Verdana" panose="020B0604030504040204" pitchFamily="34" charset="0"/>
              </a:rPr>
              <a:t>, 2011) </a:t>
            </a:r>
            <a:endParaRPr lang="es-MX" sz="1200" dirty="0">
              <a:latin typeface="Verdana" panose="020B0604030504040204" pitchFamily="34" charset="0"/>
              <a:ea typeface="Verdana" panose="020B0604030504040204" pitchFamily="34" charset="0"/>
              <a:cs typeface="Verdana" panose="020B0604030504040204" pitchFamily="34" charset="0"/>
            </a:endParaRPr>
          </a:p>
        </p:txBody>
      </p:sp>
      <p:pic>
        <p:nvPicPr>
          <p:cNvPr id="8" name="Imagen 7"/>
          <p:cNvPicPr>
            <a:picLocks noChangeAspect="1"/>
          </p:cNvPicPr>
          <p:nvPr/>
        </p:nvPicPr>
        <p:blipFill>
          <a:blip r:embed="rId2"/>
          <a:stretch>
            <a:fillRect/>
          </a:stretch>
        </p:blipFill>
        <p:spPr>
          <a:xfrm>
            <a:off x="6169965" y="3319643"/>
            <a:ext cx="2705100" cy="1524000"/>
          </a:xfrm>
          <a:prstGeom prst="rect">
            <a:avLst/>
          </a:prstGeom>
        </p:spPr>
      </p:pic>
    </p:spTree>
    <p:extLst>
      <p:ext uri="{BB962C8B-B14F-4D97-AF65-F5344CB8AC3E}">
        <p14:creationId xmlns:p14="http://schemas.microsoft.com/office/powerpoint/2010/main" val="40594924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p:cNvPicPr>
            <a:picLocks noGrp="1" noChangeAspect="1"/>
          </p:cNvPicPr>
          <p:nvPr>
            <p:ph sz="quarter" idx="13"/>
          </p:nvPr>
        </p:nvPicPr>
        <p:blipFill>
          <a:blip r:embed="rId2"/>
          <a:stretch>
            <a:fillRect/>
          </a:stretch>
        </p:blipFill>
        <p:spPr>
          <a:xfrm>
            <a:off x="606932" y="755363"/>
            <a:ext cx="4512709" cy="5989925"/>
          </a:xfrm>
          <a:prstGeom prst="rect">
            <a:avLst/>
          </a:prstGeom>
        </p:spPr>
      </p:pic>
      <p:sp>
        <p:nvSpPr>
          <p:cNvPr id="4" name="Marcador de contenido 3"/>
          <p:cNvSpPr>
            <a:spLocks noGrp="1"/>
          </p:cNvSpPr>
          <p:nvPr>
            <p:ph sz="quarter" idx="14"/>
          </p:nvPr>
        </p:nvSpPr>
        <p:spPr>
          <a:xfrm>
            <a:off x="5314950" y="801831"/>
            <a:ext cx="3829050" cy="3424107"/>
          </a:xfrm>
        </p:spPr>
        <p:txBody>
          <a:bodyPr/>
          <a:lstStyle/>
          <a:p>
            <a:r>
              <a:rPr lang="es-MX" cap="none" dirty="0" smtClean="0"/>
              <a:t>Do </a:t>
            </a:r>
            <a:r>
              <a:rPr lang="es-MX" cap="none" dirty="0" err="1" smtClean="0"/>
              <a:t>this</a:t>
            </a:r>
            <a:r>
              <a:rPr lang="es-MX" cap="none" dirty="0" smtClean="0"/>
              <a:t> </a:t>
            </a:r>
            <a:r>
              <a:rPr lang="es-MX" cap="none" dirty="0" err="1" smtClean="0"/>
              <a:t>exercice</a:t>
            </a:r>
            <a:r>
              <a:rPr lang="es-MX" cap="none" dirty="0" smtClean="0"/>
              <a:t> and </a:t>
            </a:r>
            <a:r>
              <a:rPr lang="es-MX" cap="none" dirty="0" err="1" smtClean="0"/>
              <a:t>discuss</a:t>
            </a:r>
            <a:r>
              <a:rPr lang="es-MX" cap="none" dirty="0" smtClean="0"/>
              <a:t> </a:t>
            </a:r>
            <a:r>
              <a:rPr lang="es-MX" cap="none" dirty="0" err="1" smtClean="0"/>
              <a:t>results</a:t>
            </a:r>
            <a:r>
              <a:rPr lang="es-MX" cap="none" dirty="0" smtClean="0"/>
              <a:t> in </a:t>
            </a:r>
            <a:r>
              <a:rPr lang="es-MX" cap="none" dirty="0" err="1" smtClean="0"/>
              <a:t>work</a:t>
            </a:r>
            <a:r>
              <a:rPr lang="es-MX" cap="none" dirty="0" smtClean="0"/>
              <a:t> </a:t>
            </a:r>
            <a:r>
              <a:rPr lang="es-MX" cap="none" dirty="0" err="1" smtClean="0"/>
              <a:t>teams</a:t>
            </a:r>
            <a:r>
              <a:rPr lang="es-MX" cap="none" dirty="0" smtClean="0"/>
              <a:t>.</a:t>
            </a:r>
            <a:endParaRPr lang="es-MX" cap="none" dirty="0"/>
          </a:p>
        </p:txBody>
      </p:sp>
      <p:pic>
        <p:nvPicPr>
          <p:cNvPr id="10" name="Imagen 9"/>
          <p:cNvPicPr>
            <a:picLocks noChangeAspect="1"/>
          </p:cNvPicPr>
          <p:nvPr/>
        </p:nvPicPr>
        <p:blipFill>
          <a:blip r:embed="rId3"/>
          <a:stretch>
            <a:fillRect/>
          </a:stretch>
        </p:blipFill>
        <p:spPr>
          <a:xfrm>
            <a:off x="5644428" y="2735766"/>
            <a:ext cx="3306790" cy="2445251"/>
          </a:xfrm>
          <a:prstGeom prst="rect">
            <a:avLst/>
          </a:prstGeom>
        </p:spPr>
      </p:pic>
      <p:sp>
        <p:nvSpPr>
          <p:cNvPr id="11"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33</a:t>
            </a:r>
            <a:endParaRPr lang="es-ES" altLang="en-US" dirty="0">
              <a:solidFill>
                <a:schemeClr val="tx1"/>
              </a:solidFill>
            </a:endParaRPr>
          </a:p>
        </p:txBody>
      </p:sp>
    </p:spTree>
    <p:extLst>
      <p:ext uri="{BB962C8B-B14F-4D97-AF65-F5344CB8AC3E}">
        <p14:creationId xmlns:p14="http://schemas.microsoft.com/office/powerpoint/2010/main" val="14112138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 </a:t>
            </a:r>
            <a:endParaRPr lang="es-MX" dirty="0"/>
          </a:p>
        </p:txBody>
      </p:sp>
      <p:sp>
        <p:nvSpPr>
          <p:cNvPr id="3" name="Marcador de contenido 2"/>
          <p:cNvSpPr>
            <a:spLocks noGrp="1"/>
          </p:cNvSpPr>
          <p:nvPr>
            <p:ph sz="quarter" idx="13"/>
          </p:nvPr>
        </p:nvSpPr>
        <p:spPr>
          <a:xfrm>
            <a:off x="685800" y="1844824"/>
            <a:ext cx="7772870" cy="3424107"/>
          </a:xfrm>
        </p:spPr>
        <p:txBody>
          <a:bodyPr>
            <a:normAutofit fontScale="92500" lnSpcReduction="20000"/>
          </a:bodyPr>
          <a:lstStyle/>
          <a:p>
            <a:pPr marL="0" indent="0">
              <a:buNone/>
            </a:pPr>
            <a:r>
              <a:rPr lang="es-MX" cap="none" dirty="0" smtClean="0"/>
              <a:t>Hoy en día nacen con frecuencia innovadores modelos de negocio e industrias totalmente nuevas que sustituyen a otras que van desapareciendo. </a:t>
            </a:r>
          </a:p>
          <a:p>
            <a:pPr marL="0" indent="0">
              <a:buNone/>
            </a:pPr>
            <a:r>
              <a:rPr lang="es-MX" cap="none" dirty="0" smtClean="0"/>
              <a:t>Las empresas emergentes nos llevan a desafiar a la vieja guardia que se esfuerza por re inventarse.</a:t>
            </a:r>
          </a:p>
          <a:p>
            <a:pPr marL="0" indent="0">
              <a:buNone/>
            </a:pPr>
            <a:r>
              <a:rPr lang="es-MX" cap="none" dirty="0" smtClean="0"/>
              <a:t>Entre las herramientas para participar en este nueva paradigma está el modelo </a:t>
            </a:r>
            <a:r>
              <a:rPr lang="es-MX" cap="none" dirty="0" err="1" smtClean="0"/>
              <a:t>CANVAS</a:t>
            </a:r>
            <a:r>
              <a:rPr lang="es-MX" cap="none" dirty="0" smtClean="0"/>
              <a:t>.</a:t>
            </a:r>
          </a:p>
          <a:p>
            <a:pPr marL="0" indent="0">
              <a:buNone/>
            </a:pPr>
            <a:r>
              <a:rPr lang="es-MX" cap="none" dirty="0" smtClean="0"/>
              <a:t>Es importante reflexionar para imaginar el modelo de negocios en empresas dentro de dos, cinco o diez años.  Como se encontrarán los principales jugadores y si podrás </a:t>
            </a:r>
            <a:r>
              <a:rPr lang="es-MX" cap="none" dirty="0" err="1" smtClean="0"/>
              <a:t>podrás</a:t>
            </a:r>
            <a:r>
              <a:rPr lang="es-MX" cap="none" dirty="0" smtClean="0"/>
              <a:t> hacer frente a los competidores que tengan entre sus manos fantásticos y nuevos modelos de negocios.</a:t>
            </a:r>
            <a:endParaRPr lang="es-MX" cap="none" dirty="0"/>
          </a:p>
        </p:txBody>
      </p:sp>
      <p:sp>
        <p:nvSpPr>
          <p:cNvPr id="6"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34</a:t>
            </a:r>
            <a:endParaRPr lang="es-ES" altLang="en-US" dirty="0">
              <a:solidFill>
                <a:schemeClr val="tx1"/>
              </a:solidFill>
            </a:endParaRPr>
          </a:p>
        </p:txBody>
      </p:sp>
    </p:spTree>
    <p:extLst>
      <p:ext uri="{BB962C8B-B14F-4D97-AF65-F5344CB8AC3E}">
        <p14:creationId xmlns:p14="http://schemas.microsoft.com/office/powerpoint/2010/main" val="3350680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755576" y="980728"/>
            <a:ext cx="7772870" cy="4464495"/>
          </a:xfrm>
        </p:spPr>
        <p:txBody>
          <a:bodyPr>
            <a:normAutofit fontScale="77500" lnSpcReduction="20000"/>
          </a:bodyPr>
          <a:lstStyle/>
          <a:p>
            <a:r>
              <a:rPr lang="es-MX" cap="none" dirty="0" smtClean="0"/>
              <a:t>Alcaraz, R. (2015). </a:t>
            </a:r>
            <a:r>
              <a:rPr lang="es-MX" i="1" cap="none" dirty="0" smtClean="0"/>
              <a:t>El emprendedor de éxito</a:t>
            </a:r>
            <a:r>
              <a:rPr lang="es-MX" cap="none" dirty="0" smtClean="0"/>
              <a:t>. 5ª ed. México: M Graw </a:t>
            </a:r>
            <a:r>
              <a:rPr lang="es-MX" cap="none" dirty="0"/>
              <a:t>H</a:t>
            </a:r>
            <a:r>
              <a:rPr lang="es-MX" cap="none" dirty="0" smtClean="0"/>
              <a:t>ill</a:t>
            </a:r>
          </a:p>
          <a:p>
            <a:r>
              <a:rPr lang="es-MX" cap="none" dirty="0" err="1" smtClean="0"/>
              <a:t>Munch</a:t>
            </a:r>
            <a:r>
              <a:rPr lang="es-MX" cap="none" dirty="0"/>
              <a:t>, L. (2010). </a:t>
            </a:r>
            <a:r>
              <a:rPr lang="es-MX" i="1" cap="none" dirty="0"/>
              <a:t>Administración. Gestión organizacional, enfoques y proceso administrativo</a:t>
            </a:r>
            <a:r>
              <a:rPr lang="es-MX" cap="none" dirty="0"/>
              <a:t>. México: Mc Graw Hill</a:t>
            </a:r>
          </a:p>
          <a:p>
            <a:r>
              <a:rPr lang="en-US" cap="none" dirty="0"/>
              <a:t>Daft, R. (2011). Management The new workplace. </a:t>
            </a:r>
            <a:r>
              <a:rPr lang="en-US" cap="none" dirty="0" err="1"/>
              <a:t>7a</a:t>
            </a:r>
            <a:r>
              <a:rPr lang="en-US" cap="none" dirty="0"/>
              <a:t> ed.  U.S.: Cengage learning </a:t>
            </a:r>
          </a:p>
          <a:p>
            <a:r>
              <a:rPr lang="es-MX" cap="none" dirty="0" err="1" smtClean="0"/>
              <a:t>Osterwalder</a:t>
            </a:r>
            <a:r>
              <a:rPr lang="es-MX" cap="none" dirty="0"/>
              <a:t>, </a:t>
            </a:r>
            <a:r>
              <a:rPr lang="es-MX" cap="none" dirty="0" smtClean="0"/>
              <a:t>A. (2013). </a:t>
            </a:r>
            <a:r>
              <a:rPr lang="es-MX" i="1" cap="none" dirty="0" smtClean="0"/>
              <a:t>Generación </a:t>
            </a:r>
            <a:r>
              <a:rPr lang="es-MX" i="1" cap="none" dirty="0"/>
              <a:t>de modelos de negocio</a:t>
            </a:r>
            <a:r>
              <a:rPr lang="es-MX" cap="none" dirty="0"/>
              <a:t>. </a:t>
            </a:r>
            <a:r>
              <a:rPr lang="es-ES" cap="none" dirty="0"/>
              <a:t>https://books.google.com.mx/books?id=NBSaoWaxeRsC&amp;printsec=frontcover&amp;dq=GUIA+DE+OSTERWALDER&amp;hl=es&amp;sa=X&amp;ved=0ahUKEwjqxqHx-aDJAhWCYyYKHdZoBHMQ6AEIITAB#v=onepage&amp;q=GUIA%20DE%20OSTERWALDE</a:t>
            </a:r>
            <a:endParaRPr lang="es-MX" cap="none" dirty="0"/>
          </a:p>
          <a:p>
            <a:r>
              <a:rPr lang="es-MX" cap="none" dirty="0" err="1" smtClean="0"/>
              <a:t>Shumpeter</a:t>
            </a:r>
            <a:r>
              <a:rPr lang="es-MX" cap="none" dirty="0" smtClean="0"/>
              <a:t>, J. (1983). </a:t>
            </a:r>
            <a:r>
              <a:rPr lang="es-MX" i="1" cap="none" dirty="0" err="1" smtClean="0"/>
              <a:t>The</a:t>
            </a:r>
            <a:r>
              <a:rPr lang="es-MX" i="1" cap="none" dirty="0" smtClean="0"/>
              <a:t> </a:t>
            </a:r>
            <a:r>
              <a:rPr lang="es-MX" i="1" cap="none" dirty="0" err="1" smtClean="0"/>
              <a:t>theory</a:t>
            </a:r>
            <a:r>
              <a:rPr lang="es-MX" i="1" cap="none" dirty="0" smtClean="0"/>
              <a:t> of </a:t>
            </a:r>
            <a:r>
              <a:rPr lang="es-MX" i="1" cap="none" dirty="0" err="1" smtClean="0"/>
              <a:t>economic</a:t>
            </a:r>
            <a:r>
              <a:rPr lang="es-MX" i="1" cap="none" dirty="0" smtClean="0"/>
              <a:t> </a:t>
            </a:r>
            <a:r>
              <a:rPr lang="es-MX" i="1" cap="none" dirty="0" err="1" smtClean="0"/>
              <a:t>development</a:t>
            </a:r>
            <a:r>
              <a:rPr lang="es-MX" cap="none" dirty="0" smtClean="0"/>
              <a:t>, 10ª ed. </a:t>
            </a:r>
            <a:r>
              <a:rPr lang="es-MX" cap="none" dirty="0" err="1" smtClean="0"/>
              <a:t>U.S.A</a:t>
            </a:r>
            <a:r>
              <a:rPr lang="es-MX" cap="none" dirty="0" smtClean="0"/>
              <a:t>: </a:t>
            </a:r>
            <a:r>
              <a:rPr lang="es-MX" cap="none" dirty="0" err="1"/>
              <a:t>T</a:t>
            </a:r>
            <a:r>
              <a:rPr lang="es-MX" cap="none" dirty="0" err="1" smtClean="0"/>
              <a:t>ransaction</a:t>
            </a:r>
            <a:r>
              <a:rPr lang="es-MX" cap="none" dirty="0" smtClean="0"/>
              <a:t> </a:t>
            </a:r>
            <a:r>
              <a:rPr lang="es-MX" cap="none" dirty="0" err="1"/>
              <a:t>P</a:t>
            </a:r>
            <a:r>
              <a:rPr lang="es-MX" cap="none" dirty="0" err="1" smtClean="0"/>
              <a:t>ublishers</a:t>
            </a:r>
            <a:r>
              <a:rPr lang="es-MX" dirty="0" smtClean="0">
                <a:solidFill>
                  <a:srgbClr val="00B050"/>
                </a:solidFill>
              </a:rPr>
              <a:t>.</a:t>
            </a:r>
          </a:p>
          <a:p>
            <a:r>
              <a:rPr lang="es-MX" sz="2100" cap="none" dirty="0"/>
              <a:t>https://</a:t>
            </a:r>
            <a:r>
              <a:rPr lang="es-MX" sz="2100" cap="none" dirty="0" smtClean="0"/>
              <a:t>support.google.com/adwords/answer/2404182?hl=es consultado agosto 2016</a:t>
            </a:r>
            <a:endParaRPr lang="es-MX" sz="2100" cap="none" dirty="0"/>
          </a:p>
          <a:p>
            <a:r>
              <a:rPr lang="es-MX" sz="2100" cap="none" dirty="0" err="1"/>
              <a:t>Timmons</a:t>
            </a:r>
            <a:r>
              <a:rPr lang="es-MX" sz="2100" cap="none" dirty="0"/>
              <a:t>, </a:t>
            </a:r>
            <a:r>
              <a:rPr lang="es-MX" sz="2100" cap="none" dirty="0" err="1"/>
              <a:t>J.A</a:t>
            </a:r>
            <a:r>
              <a:rPr lang="es-MX" sz="2100" cap="none" dirty="0"/>
              <a:t>. (2004). </a:t>
            </a:r>
            <a:r>
              <a:rPr lang="es-MX" sz="2100" i="1" cap="none" dirty="0"/>
              <a:t>New </a:t>
            </a:r>
            <a:r>
              <a:rPr lang="es-MX" sz="2100" i="1" cap="none" dirty="0" err="1"/>
              <a:t>venture</a:t>
            </a:r>
            <a:r>
              <a:rPr lang="es-MX" sz="2100" i="1" cap="none" dirty="0"/>
              <a:t> </a:t>
            </a:r>
            <a:r>
              <a:rPr lang="es-MX" sz="2100" i="1" cap="none" dirty="0" err="1"/>
              <a:t>creation-entrepreneurship</a:t>
            </a:r>
            <a:r>
              <a:rPr lang="es-MX" sz="2100" i="1" cap="none" dirty="0"/>
              <a:t> </a:t>
            </a:r>
            <a:r>
              <a:rPr lang="es-MX" sz="2100" i="1" cap="none" dirty="0" err="1"/>
              <a:t>for</a:t>
            </a:r>
            <a:r>
              <a:rPr lang="es-MX" sz="2100" i="1" cap="none" dirty="0"/>
              <a:t> </a:t>
            </a:r>
            <a:r>
              <a:rPr lang="es-MX" sz="2100" i="1" cap="none" dirty="0" err="1"/>
              <a:t>the</a:t>
            </a:r>
            <a:r>
              <a:rPr lang="es-MX" sz="2100" i="1" cap="none" dirty="0"/>
              <a:t> </a:t>
            </a:r>
            <a:r>
              <a:rPr lang="es-MX" sz="2100" i="1" cap="none" dirty="0" err="1"/>
              <a:t>21st</a:t>
            </a:r>
            <a:r>
              <a:rPr lang="es-MX" sz="2100" i="1" cap="none" dirty="0"/>
              <a:t> </a:t>
            </a:r>
            <a:r>
              <a:rPr lang="es-MX" sz="2100" i="1" cap="none" dirty="0" err="1"/>
              <a:t>century</a:t>
            </a:r>
            <a:r>
              <a:rPr lang="es-MX" sz="2100" cap="none" dirty="0"/>
              <a:t>, 6ª ed. </a:t>
            </a:r>
            <a:r>
              <a:rPr lang="es-MX" sz="2100" cap="none" dirty="0" err="1"/>
              <a:t>U.S.A</a:t>
            </a:r>
            <a:r>
              <a:rPr lang="es-MX" sz="2100" cap="none" dirty="0"/>
              <a:t>: Mc Graw Hill </a:t>
            </a:r>
          </a:p>
          <a:p>
            <a:endParaRPr lang="es-MX" dirty="0">
              <a:solidFill>
                <a:srgbClr val="00B050"/>
              </a:solidFill>
            </a:endParaRPr>
          </a:p>
        </p:txBody>
      </p:sp>
      <p:sp>
        <p:nvSpPr>
          <p:cNvPr id="6" name="6 Marcador de pie de página"/>
          <p:cNvSpPr>
            <a:spLocks noGrp="1"/>
          </p:cNvSpPr>
          <p:nvPr>
            <p:ph type="ftr" sz="quarter" idx="11"/>
          </p:nvPr>
        </p:nvSpPr>
        <p:spPr>
          <a:xfrm>
            <a:off x="6248400" y="6381750"/>
            <a:ext cx="2895600" cy="476250"/>
          </a:xfrm>
        </p:spPr>
        <p:txBody>
          <a:bodyPr/>
          <a:lstStyle/>
          <a:p>
            <a:r>
              <a:rPr lang="es-MX" altLang="en-US" dirty="0" smtClean="0">
                <a:solidFill>
                  <a:schemeClr val="tx1"/>
                </a:solidFill>
              </a:rPr>
              <a:t>Dra. en A. Guadalupe González G. DIAPOSITIVA  </a:t>
            </a:r>
            <a:r>
              <a:rPr lang="es-MX" altLang="en-US" dirty="0" smtClean="0"/>
              <a:t>35</a:t>
            </a:r>
            <a:endParaRPr lang="es-ES" altLang="en-US" dirty="0">
              <a:solidFill>
                <a:schemeClr val="tx1"/>
              </a:solidFill>
            </a:endParaRPr>
          </a:p>
        </p:txBody>
      </p:sp>
      <p:sp>
        <p:nvSpPr>
          <p:cNvPr id="5" name="1 Título"/>
          <p:cNvSpPr txBox="1">
            <a:spLocks/>
          </p:cNvSpPr>
          <p:nvPr/>
        </p:nvSpPr>
        <p:spPr>
          <a:xfrm>
            <a:off x="2571192" y="0"/>
            <a:ext cx="4688886" cy="587220"/>
          </a:xfrm>
          <a:prstGeom prst="rect">
            <a:avLst/>
          </a:prstGeom>
          <a:ln>
            <a:solidFill>
              <a:srgbClr val="00B0F0"/>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fontAlgn="auto">
              <a:spcAft>
                <a:spcPts val="0"/>
              </a:spcAft>
            </a:pPr>
            <a:r>
              <a:rPr lang="es-MX" dirty="0" smtClean="0">
                <a:solidFill>
                  <a:srgbClr val="002060"/>
                </a:solidFill>
              </a:rPr>
              <a:t>FUENTES DE CONSULTA</a:t>
            </a:r>
            <a:endParaRPr lang="es-MX" dirty="0">
              <a:solidFill>
                <a:srgbClr val="002060"/>
              </a:solidFill>
            </a:endParaRPr>
          </a:p>
        </p:txBody>
      </p:sp>
    </p:spTree>
    <p:extLst>
      <p:ext uri="{BB962C8B-B14F-4D97-AF65-F5344CB8AC3E}">
        <p14:creationId xmlns:p14="http://schemas.microsoft.com/office/powerpoint/2010/main" val="4258652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Tree>
    <p:extLst>
      <p:ext uri="{BB962C8B-B14F-4D97-AF65-F5344CB8AC3E}">
        <p14:creationId xmlns:p14="http://schemas.microsoft.com/office/powerpoint/2010/main" val="326568098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a:xfrm>
            <a:off x="5829300" y="5481228"/>
            <a:ext cx="2171700" cy="357188"/>
          </a:xfrm>
        </p:spPr>
        <p:txBody>
          <a:bodyPr/>
          <a:lstStyle/>
          <a:p>
            <a:pPr>
              <a:defRPr/>
            </a:pPr>
            <a:r>
              <a:rPr lang="es-MX" dirty="0" smtClean="0"/>
              <a:t>M. en A. Guadalupe González G. DIAPOSITIVA  1    </a:t>
            </a:r>
            <a:endParaRPr lang="es-ES" dirty="0"/>
          </a:p>
        </p:txBody>
      </p:sp>
      <p:sp>
        <p:nvSpPr>
          <p:cNvPr id="4" name="3 Marcador de pie de página"/>
          <p:cNvSpPr txBox="1">
            <a:spLocks/>
          </p:cNvSpPr>
          <p:nvPr/>
        </p:nvSpPr>
        <p:spPr>
          <a:xfrm>
            <a:off x="6790765" y="5659822"/>
            <a:ext cx="2353235" cy="357188"/>
          </a:xfrm>
          <a:prstGeom prst="rect">
            <a:avLst/>
          </a:prstGeom>
        </p:spPr>
        <p:txBody>
          <a:bodyPr vert="horz" lIns="68580" tIns="34290" rIns="68580" bIns="3429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s-MX" sz="675" dirty="0"/>
              <a:t>Dra. en A. Guadalupe González G. DIAPOSITIVA    1  </a:t>
            </a:r>
            <a:endParaRPr lang="es-ES" sz="675" dirty="0"/>
          </a:p>
        </p:txBody>
      </p:sp>
      <p:pic>
        <p:nvPicPr>
          <p:cNvPr id="5" name="Imagen 4"/>
          <p:cNvPicPr>
            <a:picLocks noChangeAspect="1"/>
          </p:cNvPicPr>
          <p:nvPr/>
        </p:nvPicPr>
        <p:blipFill>
          <a:blip r:embed="rId2"/>
          <a:stretch>
            <a:fillRect/>
          </a:stretch>
        </p:blipFill>
        <p:spPr>
          <a:xfrm>
            <a:off x="-12281" y="453995"/>
            <a:ext cx="9194472" cy="6200923"/>
          </a:xfrm>
          <a:prstGeom prst="rect">
            <a:avLst/>
          </a:prstGeom>
        </p:spPr>
      </p:pic>
      <p:sp>
        <p:nvSpPr>
          <p:cNvPr id="6" name="3 Marcador de pie de página"/>
          <p:cNvSpPr txBox="1">
            <a:spLocks/>
          </p:cNvSpPr>
          <p:nvPr/>
        </p:nvSpPr>
        <p:spPr>
          <a:xfrm>
            <a:off x="6444208" y="6488241"/>
            <a:ext cx="2569259" cy="357188"/>
          </a:xfrm>
          <a:prstGeom prst="rect">
            <a:avLst/>
          </a:prstGeom>
        </p:spPr>
        <p:txBody>
          <a:bodyPr vert="horz" lIns="91440" tIns="45720" rIns="91440" bIns="45720" rtlCol="0" anchor="ctr"/>
          <a:lstStyle>
            <a:defPPr>
              <a:defRPr lang="es-ES"/>
            </a:defPPr>
            <a:lvl1pPr algn="l" rtl="0" fontAlgn="base">
              <a:spcBef>
                <a:spcPct val="0"/>
              </a:spcBef>
              <a:spcAft>
                <a:spcPct val="0"/>
              </a:spcAft>
              <a:defRPr sz="10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es-MX" dirty="0" smtClean="0"/>
              <a:t>Dra. en A. Guadalupe González G. DIAPOSITIVA    2  </a:t>
            </a:r>
            <a:endParaRPr lang="es-ES" dirty="0"/>
          </a:p>
        </p:txBody>
      </p:sp>
      <p:sp>
        <p:nvSpPr>
          <p:cNvPr id="7" name="1 Título"/>
          <p:cNvSpPr txBox="1">
            <a:spLocks/>
          </p:cNvSpPr>
          <p:nvPr/>
        </p:nvSpPr>
        <p:spPr>
          <a:xfrm>
            <a:off x="2483768" y="0"/>
            <a:ext cx="4914546" cy="513085"/>
          </a:xfrm>
          <a:prstGeom prst="rect">
            <a:avLst/>
          </a:prstGeom>
          <a:ln>
            <a:solidFill>
              <a:srgbClr val="00B0F0"/>
            </a:solidFill>
          </a:ln>
        </p:spPr>
        <p:txBody>
          <a:bodyPr>
            <a:normAutofit fontScale="90000"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fontAlgn="auto">
              <a:spcAft>
                <a:spcPts val="0"/>
              </a:spcAft>
            </a:pPr>
            <a:r>
              <a:rPr lang="es-MX" dirty="0" smtClean="0">
                <a:solidFill>
                  <a:srgbClr val="002060"/>
                </a:solidFill>
              </a:rPr>
              <a:t>Programa de estudios</a:t>
            </a:r>
            <a:endParaRPr lang="es-MX" dirty="0">
              <a:solidFill>
                <a:srgbClr val="002060"/>
              </a:solidFill>
            </a:endParaRPr>
          </a:p>
        </p:txBody>
      </p:sp>
    </p:spTree>
    <p:extLst>
      <p:ext uri="{BB962C8B-B14F-4D97-AF65-F5344CB8AC3E}">
        <p14:creationId xmlns:p14="http://schemas.microsoft.com/office/powerpoint/2010/main" val="1696174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4914546" cy="513085"/>
          </a:xfrm>
          <a:ln>
            <a:solidFill>
              <a:srgbClr val="00B0F0"/>
            </a:solidFill>
          </a:ln>
        </p:spPr>
        <p:txBody>
          <a:bodyPr>
            <a:normAutofit fontScale="90000"/>
          </a:bodyPr>
          <a:lstStyle/>
          <a:p>
            <a:pPr algn="ctr"/>
            <a:r>
              <a:rPr lang="es-MX" dirty="0" smtClean="0">
                <a:solidFill>
                  <a:srgbClr val="002060"/>
                </a:solidFill>
              </a:rPr>
              <a:t>ESTRUCTURA DE LA </a:t>
            </a:r>
            <a:r>
              <a:rPr lang="es-MX" dirty="0" err="1" smtClean="0">
                <a:solidFill>
                  <a:srgbClr val="002060"/>
                </a:solidFill>
              </a:rPr>
              <a:t>U.A</a:t>
            </a:r>
            <a:r>
              <a:rPr lang="es-MX" dirty="0" smtClean="0">
                <a:solidFill>
                  <a:srgbClr val="002060"/>
                </a:solidFill>
              </a:rPr>
              <a:t>.</a:t>
            </a:r>
            <a:endParaRPr lang="es-MX" dirty="0">
              <a:solidFill>
                <a:srgbClr val="002060"/>
              </a:solidFill>
            </a:endParaRPr>
          </a:p>
        </p:txBody>
      </p:sp>
      <p:sp>
        <p:nvSpPr>
          <p:cNvPr id="4" name="3 Marcador de pie de página"/>
          <p:cNvSpPr>
            <a:spLocks noGrp="1"/>
          </p:cNvSpPr>
          <p:nvPr>
            <p:ph type="ftr" sz="quarter" idx="11"/>
          </p:nvPr>
        </p:nvSpPr>
        <p:spPr>
          <a:xfrm>
            <a:off x="6660233" y="6478179"/>
            <a:ext cx="2454042" cy="357188"/>
          </a:xfrm>
        </p:spPr>
        <p:txBody>
          <a:bodyPr/>
          <a:lstStyle/>
          <a:p>
            <a:pPr>
              <a:defRPr/>
            </a:pPr>
            <a:r>
              <a:rPr lang="es-MX" dirty="0" smtClean="0"/>
              <a:t>Dra. en A. Guadalupe González G. DIAPOSITIVA    3  </a:t>
            </a:r>
            <a:endParaRPr lang="es-ES" dirty="0"/>
          </a:p>
        </p:txBody>
      </p:sp>
      <p:sp>
        <p:nvSpPr>
          <p:cNvPr id="7" name="6 CuadroTexto"/>
          <p:cNvSpPr txBox="1"/>
          <p:nvPr/>
        </p:nvSpPr>
        <p:spPr>
          <a:xfrm>
            <a:off x="1360885" y="3139679"/>
            <a:ext cx="6225778" cy="369332"/>
          </a:xfrm>
          <a:prstGeom prst="rect">
            <a:avLst/>
          </a:prstGeom>
          <a:noFill/>
        </p:spPr>
        <p:txBody>
          <a:bodyPr wrap="square" rtlCol="0">
            <a:spAutoFit/>
          </a:bodyPr>
          <a:lstStyle/>
          <a:p>
            <a:endParaRPr lang="es-MX" dirty="0"/>
          </a:p>
        </p:txBody>
      </p:sp>
      <p:pic>
        <p:nvPicPr>
          <p:cNvPr id="5" name="Imagen 4"/>
          <p:cNvPicPr>
            <a:picLocks noChangeAspect="1"/>
          </p:cNvPicPr>
          <p:nvPr/>
        </p:nvPicPr>
        <p:blipFill>
          <a:blip r:embed="rId2"/>
          <a:stretch>
            <a:fillRect/>
          </a:stretch>
        </p:blipFill>
        <p:spPr>
          <a:xfrm>
            <a:off x="971600" y="1750464"/>
            <a:ext cx="7527949" cy="3517094"/>
          </a:xfrm>
          <a:prstGeom prst="rect">
            <a:avLst/>
          </a:prstGeom>
        </p:spPr>
      </p:pic>
    </p:spTree>
    <p:extLst>
      <p:ext uri="{BB962C8B-B14F-4D97-AF65-F5344CB8AC3E}">
        <p14:creationId xmlns:p14="http://schemas.microsoft.com/office/powerpoint/2010/main" val="423830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23728" y="0"/>
            <a:ext cx="6000750" cy="587983"/>
          </a:xfrm>
          <a:ln>
            <a:solidFill>
              <a:srgbClr val="00B0F0"/>
            </a:solidFill>
          </a:ln>
        </p:spPr>
        <p:txBody>
          <a:bodyPr/>
          <a:lstStyle/>
          <a:p>
            <a:pPr algn="ctr"/>
            <a:r>
              <a:rPr lang="es-MX" dirty="0" smtClean="0">
                <a:solidFill>
                  <a:srgbClr val="002060"/>
                </a:solidFill>
              </a:rPr>
              <a:t>PROPÓSITO GENERAL </a:t>
            </a:r>
            <a:endParaRPr lang="es-MX" dirty="0">
              <a:solidFill>
                <a:srgbClr val="002060"/>
              </a:solidFill>
            </a:endParaRPr>
          </a:p>
        </p:txBody>
      </p:sp>
      <p:sp>
        <p:nvSpPr>
          <p:cNvPr id="6" name="5 Rectángulo"/>
          <p:cNvSpPr/>
          <p:nvPr/>
        </p:nvSpPr>
        <p:spPr>
          <a:xfrm>
            <a:off x="179512" y="1609778"/>
            <a:ext cx="8208912" cy="5201424"/>
          </a:xfrm>
          <a:prstGeom prst="rect">
            <a:avLst/>
          </a:prstGeom>
          <a:ln>
            <a:solidFill>
              <a:schemeClr val="accent1"/>
            </a:solidFill>
          </a:ln>
        </p:spPr>
        <p:txBody>
          <a:bodyPr wrap="square">
            <a:spAutoFit/>
          </a:bodyPr>
          <a:lstStyle/>
          <a:p>
            <a:pPr algn="just"/>
            <a:r>
              <a:rPr lang="es-MX" sz="2200" dirty="0"/>
              <a:t>Aplicar los conocimientos adquiridos a lo largo de la carrera en la elaboración y desarrollo de un proyecto productivo que promueva la posibilidad de autoempleo en su profesión. </a:t>
            </a:r>
            <a:endParaRPr lang="es-MX" sz="2200" dirty="0" smtClean="0"/>
          </a:p>
          <a:p>
            <a:pPr algn="just"/>
            <a:r>
              <a:rPr lang="es-MX" sz="2200" dirty="0"/>
              <a:t>El propósito de esta Unidad de Aprendizaje, es fundamentalmente estimular a los estudiantes a la creación de empresas aplicando los conocimientos adquiridos a lo largo de su formación profesional con una metodología que responda a los tiempo actuales, basándonos en el “Modelo </a:t>
            </a:r>
            <a:r>
              <a:rPr lang="es-MX" sz="2200" dirty="0" err="1"/>
              <a:t>CANVAS</a:t>
            </a:r>
            <a:r>
              <a:rPr lang="es-MX" sz="2200" dirty="0"/>
              <a:t>” y “ Lean </a:t>
            </a:r>
            <a:r>
              <a:rPr lang="es-MX" sz="2200" dirty="0" err="1"/>
              <a:t>Start</a:t>
            </a:r>
            <a:r>
              <a:rPr lang="es-MX" sz="2200" dirty="0"/>
              <a:t> Up” desarrollando ideas bajo un concepto de innovación disruptiva y de “Blue </a:t>
            </a:r>
            <a:r>
              <a:rPr lang="es-MX" sz="2200" dirty="0" err="1"/>
              <a:t>sky</a:t>
            </a:r>
            <a:r>
              <a:rPr lang="es-MX" sz="2200" dirty="0"/>
              <a:t> ideas”, que permitan aprovechar la creatividad e innovación de las nuevas generaciones habidas de un desarrollo transformador. </a:t>
            </a:r>
            <a:r>
              <a:rPr lang="es-MX" sz="2400" dirty="0"/>
              <a:t>	</a:t>
            </a:r>
            <a:endParaRPr lang="es-MX" sz="2100" dirty="0">
              <a:solidFill>
                <a:schemeClr val="accent5">
                  <a:lumMod val="10000"/>
                </a:schemeClr>
              </a:solidFill>
            </a:endParaRPr>
          </a:p>
        </p:txBody>
      </p:sp>
      <p:sp>
        <p:nvSpPr>
          <p:cNvPr id="7" name="3 Marcador de pie de página"/>
          <p:cNvSpPr>
            <a:spLocks noGrp="1"/>
          </p:cNvSpPr>
          <p:nvPr>
            <p:ph type="ftr" sz="quarter" idx="11"/>
          </p:nvPr>
        </p:nvSpPr>
        <p:spPr>
          <a:xfrm>
            <a:off x="6660233" y="6478179"/>
            <a:ext cx="2454042" cy="357188"/>
          </a:xfrm>
        </p:spPr>
        <p:txBody>
          <a:bodyPr/>
          <a:lstStyle/>
          <a:p>
            <a:pPr>
              <a:defRPr/>
            </a:pPr>
            <a:r>
              <a:rPr lang="es-MX" dirty="0" smtClean="0"/>
              <a:t>Dra. en A. Guadalupe González G. DIAPOSITIVA    </a:t>
            </a:r>
            <a:r>
              <a:rPr lang="es-MX" dirty="0"/>
              <a:t>4</a:t>
            </a:r>
            <a:r>
              <a:rPr lang="es-MX" dirty="0" smtClean="0"/>
              <a:t>  </a:t>
            </a:r>
            <a:endParaRPr lang="es-ES" dirty="0"/>
          </a:p>
        </p:txBody>
      </p:sp>
    </p:spTree>
    <p:extLst>
      <p:ext uri="{BB962C8B-B14F-4D97-AF65-F5344CB8AC3E}">
        <p14:creationId xmlns:p14="http://schemas.microsoft.com/office/powerpoint/2010/main" val="1381657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29326"/>
            <a:ext cx="6000750" cy="1098121"/>
          </a:xfrm>
          <a:ln>
            <a:solidFill>
              <a:srgbClr val="00B0F0"/>
            </a:solidFill>
          </a:ln>
        </p:spPr>
        <p:txBody>
          <a:bodyPr>
            <a:normAutofit/>
          </a:bodyPr>
          <a:lstStyle/>
          <a:p>
            <a:pPr algn="ctr"/>
            <a:r>
              <a:rPr lang="es-MX" dirty="0" smtClean="0">
                <a:solidFill>
                  <a:srgbClr val="002060"/>
                </a:solidFill>
              </a:rPr>
              <a:t>OBJETIVO DE LA UNIDAD DE APRENDIZAJE</a:t>
            </a:r>
            <a:endParaRPr lang="es-MX" dirty="0">
              <a:solidFill>
                <a:srgbClr val="002060"/>
              </a:solidFill>
            </a:endParaRPr>
          </a:p>
        </p:txBody>
      </p:sp>
      <p:sp>
        <p:nvSpPr>
          <p:cNvPr id="5" name="6 Marcador de pie de página"/>
          <p:cNvSpPr>
            <a:spLocks noGrp="1"/>
          </p:cNvSpPr>
          <p:nvPr>
            <p:ph type="ftr" sz="quarter" idx="11"/>
          </p:nvPr>
        </p:nvSpPr>
        <p:spPr>
          <a:xfrm>
            <a:off x="6725163" y="6471305"/>
            <a:ext cx="2411760" cy="357188"/>
          </a:xfrm>
        </p:spPr>
        <p:txBody>
          <a:bodyPr/>
          <a:lstStyle/>
          <a:p>
            <a:r>
              <a:rPr lang="es-MX" altLang="en-US" dirty="0" smtClean="0"/>
              <a:t>Dra. en A. Guadalupe González G. DIAPOSITIVA  5  </a:t>
            </a:r>
            <a:endParaRPr lang="es-ES" altLang="en-US" dirty="0"/>
          </a:p>
        </p:txBody>
      </p:sp>
      <p:sp>
        <p:nvSpPr>
          <p:cNvPr id="6" name="5 Rectángulo"/>
          <p:cNvSpPr/>
          <p:nvPr/>
        </p:nvSpPr>
        <p:spPr>
          <a:xfrm>
            <a:off x="1155526" y="1721884"/>
            <a:ext cx="7110790" cy="4524315"/>
          </a:xfrm>
          <a:prstGeom prst="rect">
            <a:avLst/>
          </a:prstGeom>
          <a:ln>
            <a:solidFill>
              <a:schemeClr val="accent1"/>
            </a:solidFill>
          </a:ln>
        </p:spPr>
        <p:txBody>
          <a:bodyPr wrap="square">
            <a:spAutoFit/>
          </a:bodyPr>
          <a:lstStyle/>
          <a:p>
            <a:endParaRPr lang="es-MX" sz="1200" dirty="0"/>
          </a:p>
          <a:p>
            <a:r>
              <a:rPr lang="es-MX" sz="2400" dirty="0"/>
              <a:t>Fomentar en los alumnos la inquietud de iniciar su propio negocio, así como la importancia de la naturaleza </a:t>
            </a:r>
            <a:r>
              <a:rPr lang="es-MX" sz="2400" dirty="0" smtClean="0"/>
              <a:t>de un </a:t>
            </a:r>
            <a:r>
              <a:rPr lang="es-MX" sz="2400" dirty="0"/>
              <a:t>proyecto. </a:t>
            </a:r>
          </a:p>
          <a:p>
            <a:endParaRPr lang="es-MX" sz="2400" dirty="0" smtClean="0"/>
          </a:p>
          <a:p>
            <a:r>
              <a:rPr lang="es-MX" sz="2400" dirty="0" smtClean="0"/>
              <a:t>Proveer </a:t>
            </a:r>
            <a:r>
              <a:rPr lang="es-MX" sz="2400" dirty="0"/>
              <a:t>de los conocimientos necesarios para desarrollar un plan de negocios basado en el Modelo </a:t>
            </a:r>
            <a:r>
              <a:rPr lang="es-MX" sz="2400" dirty="0" err="1"/>
              <a:t>CANVAS</a:t>
            </a:r>
            <a:r>
              <a:rPr lang="es-MX" sz="2400" dirty="0"/>
              <a:t> y Lean </a:t>
            </a:r>
            <a:r>
              <a:rPr lang="es-MX" sz="2400" dirty="0" err="1"/>
              <a:t>Star</a:t>
            </a:r>
            <a:r>
              <a:rPr lang="es-MX" sz="2400" dirty="0"/>
              <a:t> up. </a:t>
            </a:r>
          </a:p>
          <a:p>
            <a:endParaRPr lang="es-MX" sz="2400" dirty="0" smtClean="0"/>
          </a:p>
          <a:p>
            <a:r>
              <a:rPr lang="es-MX" sz="2400" dirty="0" smtClean="0"/>
              <a:t>Desarrollar </a:t>
            </a:r>
            <a:r>
              <a:rPr lang="es-MX" sz="2400" dirty="0"/>
              <a:t>los pasos necesarios para elaborar correctamente un exitoso plan de negocios. 	</a:t>
            </a:r>
          </a:p>
          <a:p>
            <a:pPr algn="just"/>
            <a:r>
              <a:rPr lang="es-MX" sz="1200" dirty="0"/>
              <a:t>	</a:t>
            </a:r>
          </a:p>
        </p:txBody>
      </p:sp>
    </p:spTree>
    <p:extLst>
      <p:ext uri="{BB962C8B-B14F-4D97-AF65-F5344CB8AC3E}">
        <p14:creationId xmlns:p14="http://schemas.microsoft.com/office/powerpoint/2010/main" val="1619212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71192" y="0"/>
            <a:ext cx="4688886" cy="587220"/>
          </a:xfrm>
          <a:ln>
            <a:solidFill>
              <a:srgbClr val="00B0F0"/>
            </a:solidFill>
          </a:ln>
        </p:spPr>
        <p:txBody>
          <a:bodyPr/>
          <a:lstStyle/>
          <a:p>
            <a:pPr algn="ctr"/>
            <a:r>
              <a:rPr lang="es-MX" dirty="0" smtClean="0">
                <a:solidFill>
                  <a:srgbClr val="002060"/>
                </a:solidFill>
              </a:rPr>
              <a:t>GUIÓN EXPLICATIVO </a:t>
            </a:r>
            <a:endParaRPr lang="es-MX" dirty="0">
              <a:solidFill>
                <a:srgbClr val="002060"/>
              </a:solidFill>
            </a:endParaRPr>
          </a:p>
        </p:txBody>
      </p:sp>
      <p:sp>
        <p:nvSpPr>
          <p:cNvPr id="3" name="2 Marcador de contenido"/>
          <p:cNvSpPr>
            <a:spLocks noGrp="1"/>
          </p:cNvSpPr>
          <p:nvPr>
            <p:ph sz="quarter" idx="4294967295"/>
          </p:nvPr>
        </p:nvSpPr>
        <p:spPr>
          <a:xfrm>
            <a:off x="323528" y="908719"/>
            <a:ext cx="8029037" cy="5562585"/>
          </a:xfrm>
          <a:prstGeom prst="rect">
            <a:avLst/>
          </a:prstGeom>
          <a:ln>
            <a:solidFill>
              <a:schemeClr val="accent1"/>
            </a:solidFill>
          </a:ln>
        </p:spPr>
        <p:txBody>
          <a:bodyPr>
            <a:noAutofit/>
          </a:bodyPr>
          <a:lstStyle/>
          <a:p>
            <a:pPr marL="0" indent="0" fontAlgn="base">
              <a:spcBef>
                <a:spcPct val="0"/>
              </a:spcBef>
              <a:spcAft>
                <a:spcPct val="0"/>
              </a:spcAft>
              <a:buNone/>
            </a:pPr>
            <a:r>
              <a:rPr lang="es-MX" sz="2400" cap="none" dirty="0" smtClean="0">
                <a:latin typeface="Verdana" pitchFamily="34" charset="0"/>
              </a:rPr>
              <a:t>Realizar una recapitulación de diversos conceptos relacionados con el emprendedor, la empresa y la administración, para aplicar los conocimientos adquiridos a lo largo de la carrera en la elaboración y desarrollo de un modelo de negocios (</a:t>
            </a:r>
            <a:r>
              <a:rPr lang="es-MX" sz="2400" cap="none" dirty="0" err="1" smtClean="0">
                <a:latin typeface="Verdana" pitchFamily="34" charset="0"/>
              </a:rPr>
              <a:t>CANVAS</a:t>
            </a:r>
            <a:r>
              <a:rPr lang="es-MX" sz="2400" cap="none" dirty="0" smtClean="0">
                <a:latin typeface="Verdana" pitchFamily="34" charset="0"/>
              </a:rPr>
              <a:t>) que promueva la posibilidad de autoempleo en su profesión. 	A partir de ello, se procederá a una presentación en panel con los alumnos y profesores.</a:t>
            </a:r>
          </a:p>
          <a:p>
            <a:pPr marL="0" indent="0" fontAlgn="base">
              <a:spcBef>
                <a:spcPct val="0"/>
              </a:spcBef>
              <a:spcAft>
                <a:spcPct val="0"/>
              </a:spcAft>
              <a:buNone/>
            </a:pPr>
            <a:r>
              <a:rPr lang="es-MX" sz="2400" cap="none" dirty="0">
                <a:latin typeface="Verdana" pitchFamily="34" charset="0"/>
              </a:rPr>
              <a:t>También cuenta con algunos contenidos en inglés siguiendo las recomendaciones institucionales orientadas a la internacionalización.</a:t>
            </a:r>
          </a:p>
          <a:p>
            <a:pPr marL="0" indent="0" fontAlgn="base">
              <a:spcBef>
                <a:spcPct val="0"/>
              </a:spcBef>
              <a:spcAft>
                <a:spcPct val="0"/>
              </a:spcAft>
              <a:buNone/>
            </a:pPr>
            <a:endParaRPr lang="es-MX" sz="2400" cap="none" dirty="0">
              <a:latin typeface="Verdana" pitchFamily="34" charset="0"/>
            </a:endParaRPr>
          </a:p>
        </p:txBody>
      </p:sp>
      <p:sp>
        <p:nvSpPr>
          <p:cNvPr id="6" name="6 Marcador de pie de página"/>
          <p:cNvSpPr>
            <a:spLocks noGrp="1"/>
          </p:cNvSpPr>
          <p:nvPr>
            <p:ph type="ftr" sz="quarter" idx="11"/>
          </p:nvPr>
        </p:nvSpPr>
        <p:spPr>
          <a:xfrm>
            <a:off x="6588224" y="6471305"/>
            <a:ext cx="2555776" cy="357188"/>
          </a:xfrm>
        </p:spPr>
        <p:txBody>
          <a:bodyPr/>
          <a:lstStyle/>
          <a:p>
            <a:r>
              <a:rPr lang="es-MX" altLang="en-US" dirty="0" smtClean="0"/>
              <a:t>Dra. en A. Guadalupe González G. DIAPOSITIVA  6  </a:t>
            </a:r>
            <a:endParaRPr lang="es-ES" altLang="en-US" dirty="0"/>
          </a:p>
        </p:txBody>
      </p:sp>
    </p:spTree>
    <p:extLst>
      <p:ext uri="{BB962C8B-B14F-4D97-AF65-F5344CB8AC3E}">
        <p14:creationId xmlns:p14="http://schemas.microsoft.com/office/powerpoint/2010/main" val="748751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889" y="0"/>
            <a:ext cx="8034591" cy="1196752"/>
          </a:xfrm>
          <a:ln>
            <a:solidFill>
              <a:schemeClr val="accent1">
                <a:lumMod val="75000"/>
              </a:schemeClr>
            </a:solidFill>
          </a:ln>
        </p:spPr>
        <p:txBody>
          <a:bodyPr vert="horz" lIns="91440" tIns="45720" rIns="91440" bIns="45720" rtlCol="0" anchor="ctr">
            <a:noAutofit/>
          </a:bodyPr>
          <a:lstStyle/>
          <a:p>
            <a:r>
              <a:rPr lang="es-MX" dirty="0">
                <a:solidFill>
                  <a:schemeClr val="accent1">
                    <a:lumMod val="50000"/>
                  </a:schemeClr>
                </a:solidFill>
              </a:rPr>
              <a:t>SUGERENCIAS </a:t>
            </a:r>
            <a:r>
              <a:rPr lang="es-MX" dirty="0" smtClean="0">
                <a:solidFill>
                  <a:schemeClr val="accent1">
                    <a:lumMod val="50000"/>
                  </a:schemeClr>
                </a:solidFill>
              </a:rPr>
              <a:t>Y </a:t>
            </a:r>
            <a:br>
              <a:rPr lang="es-MX" dirty="0" smtClean="0">
                <a:solidFill>
                  <a:schemeClr val="accent1">
                    <a:lumMod val="50000"/>
                  </a:schemeClr>
                </a:solidFill>
              </a:rPr>
            </a:br>
            <a:r>
              <a:rPr lang="es-MX" dirty="0" smtClean="0">
                <a:solidFill>
                  <a:schemeClr val="accent1">
                    <a:lumMod val="50000"/>
                  </a:schemeClr>
                </a:solidFill>
              </a:rPr>
              <a:t>MOMENTO </a:t>
            </a:r>
            <a:r>
              <a:rPr lang="es-MX" dirty="0">
                <a:solidFill>
                  <a:schemeClr val="accent1">
                    <a:lumMod val="50000"/>
                  </a:schemeClr>
                </a:solidFill>
              </a:rPr>
              <a:t>DE </a:t>
            </a:r>
            <a:r>
              <a:rPr lang="es-MX" dirty="0" smtClean="0">
                <a:solidFill>
                  <a:schemeClr val="accent1">
                    <a:lumMod val="50000"/>
                  </a:schemeClr>
                </a:solidFill>
              </a:rPr>
              <a:t>USO </a:t>
            </a:r>
            <a:endParaRPr lang="es-MX" dirty="0">
              <a:solidFill>
                <a:schemeClr val="accent1">
                  <a:lumMod val="50000"/>
                </a:schemeClr>
              </a:solidFill>
            </a:endParaRPr>
          </a:p>
        </p:txBody>
      </p:sp>
      <p:sp>
        <p:nvSpPr>
          <p:cNvPr id="3" name="2 Marcador de contenido"/>
          <p:cNvSpPr>
            <a:spLocks noGrp="1"/>
          </p:cNvSpPr>
          <p:nvPr>
            <p:ph sz="quarter" idx="13"/>
          </p:nvPr>
        </p:nvSpPr>
        <p:spPr>
          <a:xfrm>
            <a:off x="147954" y="1906562"/>
            <a:ext cx="8312478" cy="3888432"/>
          </a:xfrm>
          <a:prstGeom prst="rect">
            <a:avLst/>
          </a:prstGeom>
          <a:ln>
            <a:solidFill>
              <a:schemeClr val="accent1"/>
            </a:solidFill>
          </a:ln>
        </p:spPr>
        <p:txBody>
          <a:bodyPr>
            <a:noAutofit/>
          </a:bodyPr>
          <a:lstStyle/>
          <a:p>
            <a:pPr marL="0" indent="0" algn="just">
              <a:buNone/>
            </a:pPr>
            <a:r>
              <a:rPr lang="es-ES" sz="2400" cap="none" dirty="0" smtClean="0">
                <a:solidFill>
                  <a:schemeClr val="accent5">
                    <a:lumMod val="10000"/>
                  </a:schemeClr>
                </a:solidFill>
                <a:latin typeface="Verdana" panose="020B0604030504040204" pitchFamily="34" charset="0"/>
                <a:ea typeface="Verdana" panose="020B0604030504040204" pitchFamily="34" charset="0"/>
                <a:cs typeface="Verdana" panose="020B0604030504040204" pitchFamily="34" charset="0"/>
              </a:rPr>
              <a:t>Se sugiere su empleo </a:t>
            </a:r>
            <a:r>
              <a:rPr lang="es-MX" sz="2400" cap="none" dirty="0" smtClean="0">
                <a:solidFill>
                  <a:schemeClr val="accent5">
                    <a:lumMod val="10000"/>
                  </a:schemeClr>
                </a:solidFill>
                <a:latin typeface="Verdana" panose="020B0604030504040204" pitchFamily="34" charset="0"/>
                <a:ea typeface="Verdana" panose="020B0604030504040204" pitchFamily="34" charset="0"/>
                <a:cs typeface="Verdana" panose="020B0604030504040204" pitchFamily="34" charset="0"/>
              </a:rPr>
              <a:t>para coadyuvar al logro  del propósito de </a:t>
            </a:r>
            <a:r>
              <a:rPr lang="es-MX" sz="2400" cap="none" dirty="0" smtClean="0">
                <a:latin typeface="Verdana" panose="020B0604030504040204" pitchFamily="34" charset="0"/>
                <a:ea typeface="Verdana" panose="020B0604030504040204" pitchFamily="34" charset="0"/>
                <a:cs typeface="Verdana" panose="020B0604030504040204" pitchFamily="34" charset="0"/>
              </a:rPr>
              <a:t>Unidad de Competencia III denominada </a:t>
            </a:r>
            <a:r>
              <a:rPr lang="es-MX" sz="2400" b="1" cap="none" dirty="0" smtClean="0">
                <a:latin typeface="Verdana" panose="020B0604030504040204" pitchFamily="34" charset="0"/>
                <a:ea typeface="Verdana" panose="020B0604030504040204" pitchFamily="34" charset="0"/>
                <a:cs typeface="Verdana" panose="020B0604030504040204" pitchFamily="34" charset="0"/>
              </a:rPr>
              <a:t>Propuesta de Valor </a:t>
            </a:r>
            <a:r>
              <a:rPr lang="es-MX" sz="2400" cap="none" dirty="0" smtClean="0">
                <a:solidFill>
                  <a:schemeClr val="accent5">
                    <a:lumMod val="10000"/>
                  </a:schemeClr>
                </a:solidFill>
                <a:latin typeface="Verdana" panose="020B0604030504040204" pitchFamily="34" charset="0"/>
                <a:ea typeface="Verdana" panose="020B0604030504040204" pitchFamily="34" charset="0"/>
                <a:cs typeface="Verdana" panose="020B0604030504040204" pitchFamily="34" charset="0"/>
              </a:rPr>
              <a:t>de la U</a:t>
            </a:r>
            <a:r>
              <a:rPr lang="es-MX" sz="2400" cap="none" dirty="0" smtClean="0">
                <a:solidFill>
                  <a:schemeClr val="tx1"/>
                </a:solidFill>
                <a:latin typeface="Verdana" panose="020B0604030504040204" pitchFamily="34" charset="0"/>
                <a:ea typeface="Verdana" panose="020B0604030504040204" pitchFamily="34" charset="0"/>
                <a:cs typeface="Verdana" panose="020B0604030504040204" pitchFamily="34" charset="0"/>
              </a:rPr>
              <a:t>nidad de Aprendizaje Desarrollo Empresarial</a:t>
            </a:r>
            <a:r>
              <a:rPr lang="es-MX" sz="2400" cap="none" dirty="0" smtClean="0">
                <a:solidFill>
                  <a:schemeClr val="accent5">
                    <a:lumMod val="10000"/>
                  </a:schemeClr>
                </a:solidFill>
                <a:latin typeface="Verdana" panose="020B0604030504040204" pitchFamily="34" charset="0"/>
                <a:ea typeface="Verdana" panose="020B0604030504040204" pitchFamily="34" charset="0"/>
                <a:cs typeface="Verdana" panose="020B0604030504040204" pitchFamily="34" charset="0"/>
              </a:rPr>
              <a:t>.</a:t>
            </a:r>
          </a:p>
          <a:p>
            <a:pPr marL="0" indent="0" algn="just">
              <a:buNone/>
            </a:pPr>
            <a:r>
              <a:rPr lang="es-MX" sz="2400" cap="none" dirty="0" smtClean="0">
                <a:solidFill>
                  <a:schemeClr val="accent5">
                    <a:lumMod val="10000"/>
                  </a:schemeClr>
                </a:solidFill>
                <a:latin typeface="Verdana" panose="020B0604030504040204" pitchFamily="34" charset="0"/>
                <a:ea typeface="Verdana" panose="020B0604030504040204" pitchFamily="34" charset="0"/>
                <a:cs typeface="Verdana" panose="020B0604030504040204" pitchFamily="34" charset="0"/>
              </a:rPr>
              <a:t>El material existente en el tema es muy amplio, por lo que se recomienda utilizar esta presentación junto con dinámicas específicas que previamente seleccione el docente.</a:t>
            </a:r>
          </a:p>
          <a:p>
            <a:pPr marL="514350" indent="-514350" algn="just">
              <a:buAutoNum type="arabicParenR"/>
            </a:pPr>
            <a:endParaRPr lang="es-MX" sz="2800" dirty="0" smtClean="0">
              <a:solidFill>
                <a:schemeClr val="accent5">
                  <a:lumMod val="10000"/>
                </a:schemeClr>
              </a:solidFill>
            </a:endParaRPr>
          </a:p>
          <a:p>
            <a:pPr marL="0" indent="0" algn="just">
              <a:buNone/>
            </a:pPr>
            <a:endParaRPr lang="es-MX" sz="2800" dirty="0">
              <a:solidFill>
                <a:schemeClr val="accent5">
                  <a:lumMod val="10000"/>
                </a:schemeClr>
              </a:solidFill>
            </a:endParaRPr>
          </a:p>
        </p:txBody>
      </p:sp>
      <p:sp>
        <p:nvSpPr>
          <p:cNvPr id="5" name="6 Marcador de pie de página"/>
          <p:cNvSpPr>
            <a:spLocks noGrp="1"/>
          </p:cNvSpPr>
          <p:nvPr>
            <p:ph type="ftr" sz="quarter" idx="11"/>
          </p:nvPr>
        </p:nvSpPr>
        <p:spPr>
          <a:xfrm>
            <a:off x="6588224" y="6471305"/>
            <a:ext cx="2555776" cy="357188"/>
          </a:xfrm>
        </p:spPr>
        <p:txBody>
          <a:bodyPr/>
          <a:lstStyle/>
          <a:p>
            <a:r>
              <a:rPr lang="es-MX" altLang="en-US" dirty="0" smtClean="0"/>
              <a:t>Dra. en A. Guadalupe González G. DIAPOSITIVA  </a:t>
            </a:r>
            <a:r>
              <a:rPr lang="es-MX" altLang="en-US" dirty="0"/>
              <a:t>7</a:t>
            </a:r>
            <a:r>
              <a:rPr lang="es-MX" altLang="en-US" dirty="0" smtClean="0"/>
              <a:t>  </a:t>
            </a:r>
            <a:endParaRPr lang="es-ES" altLang="en-US" dirty="0"/>
          </a:p>
        </p:txBody>
      </p:sp>
    </p:spTree>
    <p:extLst>
      <p:ext uri="{BB962C8B-B14F-4D97-AF65-F5344CB8AC3E}">
        <p14:creationId xmlns:p14="http://schemas.microsoft.com/office/powerpoint/2010/main" val="1890210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TM02900771[[fn=Segmento]]</Template>
  <TotalTime>2520</TotalTime>
  <Words>2385</Words>
  <Application>Microsoft Office PowerPoint</Application>
  <PresentationFormat>Presentación en pantalla (4:3)</PresentationFormat>
  <Paragraphs>228</Paragraphs>
  <Slides>38</Slides>
  <Notes>2</Notes>
  <HiddenSlides>0</HiddenSlides>
  <MMClips>0</MMClips>
  <ScaleCrop>false</ScaleCrop>
  <HeadingPairs>
    <vt:vector size="6" baseType="variant">
      <vt:variant>
        <vt:lpstr>Fuentes usadas</vt:lpstr>
      </vt:variant>
      <vt:variant>
        <vt:i4>13</vt:i4>
      </vt:variant>
      <vt:variant>
        <vt:lpstr>Tema</vt:lpstr>
      </vt:variant>
      <vt:variant>
        <vt:i4>2</vt:i4>
      </vt:variant>
      <vt:variant>
        <vt:lpstr>Títulos de diapositiva</vt:lpstr>
      </vt:variant>
      <vt:variant>
        <vt:i4>38</vt:i4>
      </vt:variant>
    </vt:vector>
  </HeadingPairs>
  <TitlesOfParts>
    <vt:vector size="53" baseType="lpstr">
      <vt:lpstr>Adobe Gothic Std B</vt:lpstr>
      <vt:lpstr>Arial</vt:lpstr>
      <vt:lpstr>Brush Script MT</vt:lpstr>
      <vt:lpstr>Calibri</vt:lpstr>
      <vt:lpstr>Calibri Light</vt:lpstr>
      <vt:lpstr>Comic Sans MS</vt:lpstr>
      <vt:lpstr>Helvetica Neue</vt:lpstr>
      <vt:lpstr>Snap ITC</vt:lpstr>
      <vt:lpstr>Times New Roman</vt:lpstr>
      <vt:lpstr>Trebuchet MS</vt:lpstr>
      <vt:lpstr>Tw Cen MT</vt:lpstr>
      <vt:lpstr>Verdana</vt:lpstr>
      <vt:lpstr>Wingdings 2</vt:lpstr>
      <vt:lpstr>HDOfficeLightV0</vt:lpstr>
      <vt:lpstr>Gota</vt:lpstr>
      <vt:lpstr>Presentación de PowerPoint</vt:lpstr>
      <vt:lpstr>ÍNDICE</vt:lpstr>
      <vt:lpstr>MAPA CURRICULAR</vt:lpstr>
      <vt:lpstr>Presentación de PowerPoint</vt:lpstr>
      <vt:lpstr>ESTRUCTURA DE LA U.A.</vt:lpstr>
      <vt:lpstr>PROPÓSITO GENERAL </vt:lpstr>
      <vt:lpstr>OBJETIVO DE LA UNIDAD DE APRENDIZAJE</vt:lpstr>
      <vt:lpstr>GUIÓN EXPLICATIVO </vt:lpstr>
      <vt:lpstr>SUGERENCIAS Y  MOMENTO DE USO </vt:lpstr>
      <vt:lpstr>Introducción </vt:lpstr>
      <vt:lpstr>Presentación de PowerPoint</vt:lpstr>
      <vt:lpstr>  Unidad DE COMPETENCIA III   PROPUESTA DE VALOR</vt:lpstr>
      <vt:lpstr>Presentación de PowerPoint</vt:lpstr>
      <vt:lpstr>Presentación de PowerPoint</vt:lpstr>
      <vt:lpstr>Antes de empezar…  responde a estas preguntas </vt:lpstr>
      <vt:lpstr>Presentación de PowerPoint</vt:lpstr>
      <vt:lpstr>Presentación de PowerPoint</vt:lpstr>
      <vt:lpstr>Presentación de PowerPoint</vt:lpstr>
      <vt:lpstr>Presentación de PowerPoint</vt:lpstr>
      <vt:lpstr>DESARROLLA “Mi”  idea</vt:lpstr>
      <vt:lpstr>IDENTIFICA TU producto o servicio</vt:lpstr>
      <vt:lpstr> ELIGE EL Nombre de TU Empresa</vt:lpstr>
      <vt:lpstr> DESARROLLA EL IDEARIO de TU Empresa</vt:lpstr>
      <vt:lpstr> ELIGE LA UBICACIÓN de TU Empresa</vt:lpstr>
      <vt:lpstr>Redacta tu ”Propuesta de Valor”</vt:lpstr>
      <vt:lpstr> la propuesta de valor  y  el EMPRENDEDOR </vt:lpstr>
      <vt:lpstr>Presentación de PowerPoint</vt:lpstr>
      <vt:lpstr>Is a plug of the business model canvas. It helps to project, test and build the business value proposition of customers in a more structured and reflective way, as the business model canvas helps you during the process of design of business model.</vt:lpstr>
      <vt:lpstr>Presentación de PowerPoint</vt:lpstr>
      <vt:lpstr>Presentación de PowerPoint</vt:lpstr>
      <vt:lpstr>Presentación de PowerPoint</vt:lpstr>
      <vt:lpstr>Presentación de PowerPoint</vt:lpstr>
      <vt:lpstr>Presentación de PowerPoint</vt:lpstr>
      <vt:lpstr>LAUNCHING AN ENTREPRENEURIAL  START UP</vt:lpstr>
      <vt:lpstr>Presentación de PowerPoint</vt:lpstr>
      <vt:lpstr>Conclusiones </vt:lpstr>
      <vt:lpstr>Presentación de PowerPoint</vt:lpstr>
      <vt:lpstr>Presentación de PowerPoint</vt:lpstr>
    </vt:vector>
  </TitlesOfParts>
  <Company>PARTICULAR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ARTE DE   LA NEGOCIACIÓN</dc:title>
  <dc:creator>PRECIOSA</dc:creator>
  <cp:lastModifiedBy>UAEM</cp:lastModifiedBy>
  <cp:revision>283</cp:revision>
  <dcterms:created xsi:type="dcterms:W3CDTF">2007-10-15T16:39:19Z</dcterms:created>
  <dcterms:modified xsi:type="dcterms:W3CDTF">2016-10-10T22:53:49Z</dcterms:modified>
</cp:coreProperties>
</file>