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2" r:id="rId1"/>
  </p:sldMasterIdLst>
  <p:notesMasterIdLst>
    <p:notesMasterId r:id="rId44"/>
  </p:notesMasterIdLst>
  <p:sldIdLst>
    <p:sldId id="291" r:id="rId2"/>
    <p:sldId id="294" r:id="rId3"/>
    <p:sldId id="292" r:id="rId4"/>
    <p:sldId id="295" r:id="rId5"/>
    <p:sldId id="301" r:id="rId6"/>
    <p:sldId id="302" r:id="rId7"/>
    <p:sldId id="398" r:id="rId8"/>
    <p:sldId id="297" r:id="rId9"/>
    <p:sldId id="399" r:id="rId10"/>
    <p:sldId id="303" r:id="rId11"/>
    <p:sldId id="407" r:id="rId12"/>
    <p:sldId id="409" r:id="rId13"/>
    <p:sldId id="408" r:id="rId14"/>
    <p:sldId id="410" r:id="rId15"/>
    <p:sldId id="411" r:id="rId16"/>
    <p:sldId id="412" r:id="rId17"/>
    <p:sldId id="413" r:id="rId18"/>
    <p:sldId id="414" r:id="rId19"/>
    <p:sldId id="419" r:id="rId20"/>
    <p:sldId id="421" r:id="rId21"/>
    <p:sldId id="422" r:id="rId22"/>
    <p:sldId id="423" r:id="rId23"/>
    <p:sldId id="424" r:id="rId24"/>
    <p:sldId id="425" r:id="rId25"/>
    <p:sldId id="426" r:id="rId26"/>
    <p:sldId id="430" r:id="rId27"/>
    <p:sldId id="431" r:id="rId28"/>
    <p:sldId id="432" r:id="rId29"/>
    <p:sldId id="433" r:id="rId30"/>
    <p:sldId id="434" r:id="rId31"/>
    <p:sldId id="435" r:id="rId32"/>
    <p:sldId id="436" r:id="rId33"/>
    <p:sldId id="446" r:id="rId34"/>
    <p:sldId id="437" r:id="rId35"/>
    <p:sldId id="438" r:id="rId36"/>
    <p:sldId id="441" r:id="rId37"/>
    <p:sldId id="445" r:id="rId38"/>
    <p:sldId id="443" r:id="rId39"/>
    <p:sldId id="444" r:id="rId40"/>
    <p:sldId id="439" r:id="rId41"/>
    <p:sldId id="440" r:id="rId42"/>
    <p:sldId id="402" r:id="rId4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E11FC5"/>
    <a:srgbClr val="630958"/>
    <a:srgbClr val="D4A214"/>
    <a:srgbClr val="73DCF1"/>
    <a:srgbClr val="78FA6A"/>
    <a:srgbClr val="F4FB69"/>
    <a:srgbClr val="F8FC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03" autoAdjust="0"/>
    <p:restoredTop sz="94660"/>
  </p:normalViewPr>
  <p:slideViewPr>
    <p:cSldViewPr>
      <p:cViewPr varScale="1">
        <p:scale>
          <a:sx n="87" d="100"/>
          <a:sy n="87" d="100"/>
        </p:scale>
        <p:origin x="99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3C2FB9-B89A-40AD-974B-5D5E38EC825B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EF77EB0-923D-4C2C-AAA3-B614C6B45B67}">
      <dgm:prSet phldrT="[Texto]"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2400" b="1" dirty="0" smtClean="0">
              <a:solidFill>
                <a:srgbClr val="7030A0"/>
              </a:solidFill>
            </a:rPr>
            <a:t>Es un instrumento de racionalidad administrativa y modernización</a:t>
          </a:r>
          <a:endParaRPr lang="es-MX" sz="2400" dirty="0">
            <a:solidFill>
              <a:srgbClr val="7030A0"/>
            </a:solidFill>
          </a:endParaRPr>
        </a:p>
      </dgm:t>
    </dgm:pt>
    <dgm:pt modelId="{DC7B7B09-20A2-4885-B6E1-E985578755F2}" type="parTrans" cxnId="{08BA922A-C74C-4934-B503-50BA814550AD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543C26F9-1D47-489D-AF91-E79DA5AC425D}" type="sibTrans" cxnId="{08BA922A-C74C-4934-B503-50BA814550AD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00CF83C7-3F9C-48F6-8D83-81F2266A7F84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2400" b="1" dirty="0" smtClean="0">
              <a:solidFill>
                <a:srgbClr val="7030A0"/>
              </a:solidFill>
            </a:rPr>
            <a:t>Ayuda a conocer el estado actual de la organización</a:t>
          </a:r>
          <a:endParaRPr lang="es-ES_tradnl" sz="2400" b="1" dirty="0">
            <a:solidFill>
              <a:srgbClr val="7030A0"/>
            </a:solidFill>
          </a:endParaRPr>
        </a:p>
      </dgm:t>
    </dgm:pt>
    <dgm:pt modelId="{CCEA019C-94F7-4C96-B8C2-2E2A88E4380D}" type="parTrans" cxnId="{B7BA9D20-2D1A-4CB1-947A-8FD85C361B80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933F1E52-0CD8-4DDC-83DB-5DEA7C5E88E7}" type="sibTrans" cxnId="{B7BA9D20-2D1A-4CB1-947A-8FD85C361B80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02F44F3D-D6CA-4693-B843-5562C483978A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2400" b="1" dirty="0" smtClean="0">
              <a:solidFill>
                <a:srgbClr val="7030A0"/>
              </a:solidFill>
            </a:rPr>
            <a:t>Permite explorar el futuro de manera más eficiente y precisa</a:t>
          </a:r>
          <a:endParaRPr lang="es-ES_tradnl" sz="2400" b="1" dirty="0">
            <a:solidFill>
              <a:srgbClr val="7030A0"/>
            </a:solidFill>
          </a:endParaRPr>
        </a:p>
      </dgm:t>
    </dgm:pt>
    <dgm:pt modelId="{5A48998C-33A5-41EB-88C7-2EE829C39B11}" type="parTrans" cxnId="{996CC4AE-23D4-4DD5-86B9-A2C42006FA9B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F7797A25-049D-4CB7-8CD9-79F60A646F16}" type="sibTrans" cxnId="{996CC4AE-23D4-4DD5-86B9-A2C42006FA9B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7A4C85CE-8098-40B8-9103-46334F8C6A39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2800" b="1" dirty="0" smtClean="0">
              <a:solidFill>
                <a:srgbClr val="7030A0"/>
              </a:solidFill>
            </a:rPr>
            <a:t>Fija un rumbo cierto para la organización</a:t>
          </a:r>
          <a:endParaRPr lang="es-ES_tradnl" sz="2800" b="1" dirty="0">
            <a:solidFill>
              <a:srgbClr val="7030A0"/>
            </a:solidFill>
          </a:endParaRPr>
        </a:p>
      </dgm:t>
    </dgm:pt>
    <dgm:pt modelId="{84D02A17-2864-4185-979A-F4879E6812C5}" type="parTrans" cxnId="{C3E636E9-A08A-4FA2-AC38-3439BB23603B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27728AD0-0501-4DD8-B8FD-910435D183D7}" type="sibTrans" cxnId="{C3E636E9-A08A-4FA2-AC38-3439BB23603B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AB9E1F91-507F-4BEA-89F9-1AA449ED54B6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2400" b="1" dirty="0" smtClean="0">
              <a:solidFill>
                <a:srgbClr val="7030A0"/>
              </a:solidFill>
            </a:rPr>
            <a:t>Permite anticipar el cambio y actuar en consecuencia.</a:t>
          </a:r>
          <a:endParaRPr lang="es-ES_tradnl" sz="2400" b="1" dirty="0">
            <a:solidFill>
              <a:srgbClr val="7030A0"/>
            </a:solidFill>
          </a:endParaRPr>
        </a:p>
      </dgm:t>
    </dgm:pt>
    <dgm:pt modelId="{5CF5040B-F709-42A1-88A4-C6150AB838C0}" type="parTrans" cxnId="{A6E594CA-8BA3-4EF8-B6A4-A93DFBD3FD97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FBF9FD07-E5F2-4693-867E-0473B079ABF2}" type="sibTrans" cxnId="{A6E594CA-8BA3-4EF8-B6A4-A93DFBD3FD97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EB307AD2-D859-45EF-9552-ECE6F72FE08E}">
      <dgm:prSet custT="1"/>
      <dgm:spPr>
        <a:solidFill>
          <a:schemeClr val="accent3">
            <a:lumMod val="60000"/>
            <a:lumOff val="40000"/>
          </a:schemeClr>
        </a:solidFill>
        <a:ln>
          <a:solidFill>
            <a:srgbClr val="7030A0"/>
          </a:solidFill>
        </a:ln>
      </dgm:spPr>
      <dgm:t>
        <a:bodyPr/>
        <a:lstStyle/>
        <a:p>
          <a:r>
            <a:rPr lang="es-ES_tradnl" sz="2000" b="1" dirty="0" smtClean="0">
              <a:solidFill>
                <a:srgbClr val="7030A0"/>
              </a:solidFill>
            </a:rPr>
            <a:t>Facilita el alineamiento entre misión, visión, estrategias y objetivos</a:t>
          </a:r>
          <a:endParaRPr lang="es-ES_tradnl" sz="2000" b="1" dirty="0">
            <a:solidFill>
              <a:srgbClr val="7030A0"/>
            </a:solidFill>
          </a:endParaRPr>
        </a:p>
      </dgm:t>
    </dgm:pt>
    <dgm:pt modelId="{F7EBD666-EC2C-4F30-BCC0-14FE1E3A791B}" type="parTrans" cxnId="{2DC88529-30D1-4E66-AF50-3B1ED7648A17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00DDF617-D85E-4128-999A-8AD89BDEC886}" type="sibTrans" cxnId="{2DC88529-30D1-4E66-AF50-3B1ED7648A17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A869D726-AC51-49DC-8A65-C30B9DF9A5A5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2400" b="1" dirty="0" smtClean="0">
              <a:solidFill>
                <a:srgbClr val="7030A0"/>
              </a:solidFill>
            </a:rPr>
            <a:t>Facilita la sinergia e integración de las áreas.</a:t>
          </a:r>
          <a:endParaRPr lang="es-ES_tradnl" sz="2400" b="1" dirty="0">
            <a:solidFill>
              <a:srgbClr val="7030A0"/>
            </a:solidFill>
          </a:endParaRPr>
        </a:p>
      </dgm:t>
    </dgm:pt>
    <dgm:pt modelId="{5C37A398-6E21-4694-B79B-DB7B9F0F2B27}" type="parTrans" cxnId="{B9845870-262A-494B-B858-AE26DDF462DA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E0A3C170-CFC2-4A0D-B124-FF546D4EBF3C}" type="sibTrans" cxnId="{B9845870-262A-494B-B858-AE26DDF462DA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D6395DB8-1130-47A5-BE50-A594D0BEE0F8}">
      <dgm:prSet custT="1"/>
      <dgm:spPr>
        <a:solidFill>
          <a:schemeClr val="accent3"/>
        </a:solidFill>
        <a:ln>
          <a:solidFill>
            <a:srgbClr val="7030A0"/>
          </a:solidFill>
        </a:ln>
      </dgm:spPr>
      <dgm:t>
        <a:bodyPr/>
        <a:lstStyle/>
        <a:p>
          <a:r>
            <a:rPr lang="es-ES_tradnl" sz="2800" b="1" dirty="0" smtClean="0">
              <a:solidFill>
                <a:srgbClr val="7030A0"/>
              </a:solidFill>
            </a:rPr>
            <a:t>Optimiza el uso de recursos.</a:t>
          </a:r>
          <a:endParaRPr lang="es-ES_tradnl" sz="2800" b="1" dirty="0">
            <a:solidFill>
              <a:srgbClr val="7030A0"/>
            </a:solidFill>
          </a:endParaRPr>
        </a:p>
      </dgm:t>
    </dgm:pt>
    <dgm:pt modelId="{2E1A8691-2B07-44D7-8F5D-41FE00115DD1}" type="parTrans" cxnId="{F567EC94-AC9E-41B5-AA64-582299CB1289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8A8F2C10-5258-40FE-847B-30332FF9047B}" type="sibTrans" cxnId="{F567EC94-AC9E-41B5-AA64-582299CB1289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50640536-0987-43E1-8E14-B1968F0FD7B3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2400" b="1" dirty="0" smtClean="0">
              <a:solidFill>
                <a:srgbClr val="7030A0"/>
              </a:solidFill>
            </a:rPr>
            <a:t>Es un proceso para reducir incertidumbre en la toma de decisiones.</a:t>
          </a:r>
          <a:endParaRPr lang="es-ES_tradnl" sz="2400" b="1" dirty="0">
            <a:solidFill>
              <a:srgbClr val="7030A0"/>
            </a:solidFill>
          </a:endParaRPr>
        </a:p>
      </dgm:t>
    </dgm:pt>
    <dgm:pt modelId="{01A97981-5082-4362-A936-E330A2ACD553}" type="parTrans" cxnId="{8DA96A0F-6897-4ADC-9DE1-B83B27253F9C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D799D6E0-B82B-413A-8B25-58136F20A5D7}" type="sibTrans" cxnId="{8DA96A0F-6897-4ADC-9DE1-B83B27253F9C}">
      <dgm:prSet/>
      <dgm:spPr/>
      <dgm:t>
        <a:bodyPr/>
        <a:lstStyle/>
        <a:p>
          <a:endParaRPr lang="es-MX" sz="2400">
            <a:solidFill>
              <a:srgbClr val="7030A0"/>
            </a:solidFill>
          </a:endParaRPr>
        </a:p>
      </dgm:t>
    </dgm:pt>
    <dgm:pt modelId="{256DF194-5977-4ED0-A166-6942C9E320D8}" type="pres">
      <dgm:prSet presAssocID="{543C2FB9-B89A-40AD-974B-5D5E38EC825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76D0FA4-86D2-4C94-B54F-5B5F00158BF1}" type="pres">
      <dgm:prSet presAssocID="{5EF77EB0-923D-4C2C-AAA3-B614C6B45B67}" presName="node" presStyleLbl="node1" presStyleIdx="0" presStyleCnt="9" custLinFactNeighborX="-6979" custLinFactNeighborY="-62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645F17-827E-4F5D-B0B5-5A7CCF3EFC6E}" type="pres">
      <dgm:prSet presAssocID="{543C26F9-1D47-489D-AF91-E79DA5AC425D}" presName="sibTrans" presStyleCnt="0"/>
      <dgm:spPr/>
    </dgm:pt>
    <dgm:pt modelId="{9C6168C1-0950-4134-8C87-F93D2EC9A5E3}" type="pres">
      <dgm:prSet presAssocID="{00CF83C7-3F9C-48F6-8D83-81F2266A7F84}" presName="node" presStyleLbl="node1" presStyleIdx="1" presStyleCnt="9" custLinFactNeighborX="1074" custLinFactNeighborY="26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B2B581-C2FD-44B6-89DC-6C76E36A1246}" type="pres">
      <dgm:prSet presAssocID="{933F1E52-0CD8-4DDC-83DB-5DEA7C5E88E7}" presName="sibTrans" presStyleCnt="0"/>
      <dgm:spPr/>
    </dgm:pt>
    <dgm:pt modelId="{CDB88718-5998-45E1-9ECD-34B924CD6766}" type="pres">
      <dgm:prSet presAssocID="{02F44F3D-D6CA-4693-B843-5562C483978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679964-2E93-48B7-8869-0E2BD411D179}" type="pres">
      <dgm:prSet presAssocID="{F7797A25-049D-4CB7-8CD9-79F60A646F16}" presName="sibTrans" presStyleCnt="0"/>
      <dgm:spPr/>
    </dgm:pt>
    <dgm:pt modelId="{64BE456C-D5F6-46F2-A328-D9E4B6DD3C99}" type="pres">
      <dgm:prSet presAssocID="{7A4C85CE-8098-40B8-9103-46334F8C6A39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87C2D9-C481-441E-A115-D148AE9B99C7}" type="pres">
      <dgm:prSet presAssocID="{27728AD0-0501-4DD8-B8FD-910435D183D7}" presName="sibTrans" presStyleCnt="0"/>
      <dgm:spPr/>
    </dgm:pt>
    <dgm:pt modelId="{1EB0700F-8CCB-4CCC-AFDE-35E478944EBC}" type="pres">
      <dgm:prSet presAssocID="{AB9E1F91-507F-4BEA-89F9-1AA449ED54B6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92462F-5941-4E36-95E7-5CC8C70A3012}" type="pres">
      <dgm:prSet presAssocID="{FBF9FD07-E5F2-4693-867E-0473B079ABF2}" presName="sibTrans" presStyleCnt="0"/>
      <dgm:spPr/>
    </dgm:pt>
    <dgm:pt modelId="{8381DA5E-B25D-43B3-8F31-6FEDD5A77B27}" type="pres">
      <dgm:prSet presAssocID="{EB307AD2-D859-45EF-9552-ECE6F72FE08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ADE41C-5AC6-4E2D-9A41-F21BB3F9AAA2}" type="pres">
      <dgm:prSet presAssocID="{00DDF617-D85E-4128-999A-8AD89BDEC886}" presName="sibTrans" presStyleCnt="0"/>
      <dgm:spPr/>
    </dgm:pt>
    <dgm:pt modelId="{9945EA6C-4D7D-4AF0-B89E-ACCB22C00AAD}" type="pres">
      <dgm:prSet presAssocID="{A869D726-AC51-49DC-8A65-C30B9DF9A5A5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1A6DB1-F158-4B39-ACC1-B083916AEA6D}" type="pres">
      <dgm:prSet presAssocID="{E0A3C170-CFC2-4A0D-B124-FF546D4EBF3C}" presName="sibTrans" presStyleCnt="0"/>
      <dgm:spPr/>
    </dgm:pt>
    <dgm:pt modelId="{699594CC-FD34-45E9-AEDD-53686EB2B569}" type="pres">
      <dgm:prSet presAssocID="{D6395DB8-1130-47A5-BE50-A594D0BEE0F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7BB5B8-4B3C-4535-A0FD-0908D3D7178D}" type="pres">
      <dgm:prSet presAssocID="{8A8F2C10-5258-40FE-847B-30332FF9047B}" presName="sibTrans" presStyleCnt="0"/>
      <dgm:spPr/>
    </dgm:pt>
    <dgm:pt modelId="{E6D0A1BC-BBBF-4EFD-9951-906AB4BA231A}" type="pres">
      <dgm:prSet presAssocID="{50640536-0987-43E1-8E14-B1968F0FD7B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BA922A-C74C-4934-B503-50BA814550AD}" srcId="{543C2FB9-B89A-40AD-974B-5D5E38EC825B}" destId="{5EF77EB0-923D-4C2C-AAA3-B614C6B45B67}" srcOrd="0" destOrd="0" parTransId="{DC7B7B09-20A2-4885-B6E1-E985578755F2}" sibTransId="{543C26F9-1D47-489D-AF91-E79DA5AC425D}"/>
    <dgm:cxn modelId="{2DC88529-30D1-4E66-AF50-3B1ED7648A17}" srcId="{543C2FB9-B89A-40AD-974B-5D5E38EC825B}" destId="{EB307AD2-D859-45EF-9552-ECE6F72FE08E}" srcOrd="5" destOrd="0" parTransId="{F7EBD666-EC2C-4F30-BCC0-14FE1E3A791B}" sibTransId="{00DDF617-D85E-4128-999A-8AD89BDEC886}"/>
    <dgm:cxn modelId="{C3E636E9-A08A-4FA2-AC38-3439BB23603B}" srcId="{543C2FB9-B89A-40AD-974B-5D5E38EC825B}" destId="{7A4C85CE-8098-40B8-9103-46334F8C6A39}" srcOrd="3" destOrd="0" parTransId="{84D02A17-2864-4185-979A-F4879E6812C5}" sibTransId="{27728AD0-0501-4DD8-B8FD-910435D183D7}"/>
    <dgm:cxn modelId="{976C4003-965E-48BE-9053-5549F053BA72}" type="presOf" srcId="{543C2FB9-B89A-40AD-974B-5D5E38EC825B}" destId="{256DF194-5977-4ED0-A166-6942C9E320D8}" srcOrd="0" destOrd="0" presId="urn:microsoft.com/office/officeart/2005/8/layout/default#2"/>
    <dgm:cxn modelId="{2FF3C841-0C97-422D-8CA5-D1FFADE45038}" type="presOf" srcId="{AB9E1F91-507F-4BEA-89F9-1AA449ED54B6}" destId="{1EB0700F-8CCB-4CCC-AFDE-35E478944EBC}" srcOrd="0" destOrd="0" presId="urn:microsoft.com/office/officeart/2005/8/layout/default#2"/>
    <dgm:cxn modelId="{0736CCD2-4309-4012-BA7B-AD32412436F5}" type="presOf" srcId="{00CF83C7-3F9C-48F6-8D83-81F2266A7F84}" destId="{9C6168C1-0950-4134-8C87-F93D2EC9A5E3}" srcOrd="0" destOrd="0" presId="urn:microsoft.com/office/officeart/2005/8/layout/default#2"/>
    <dgm:cxn modelId="{A6E594CA-8BA3-4EF8-B6A4-A93DFBD3FD97}" srcId="{543C2FB9-B89A-40AD-974B-5D5E38EC825B}" destId="{AB9E1F91-507F-4BEA-89F9-1AA449ED54B6}" srcOrd="4" destOrd="0" parTransId="{5CF5040B-F709-42A1-88A4-C6150AB838C0}" sibTransId="{FBF9FD07-E5F2-4693-867E-0473B079ABF2}"/>
    <dgm:cxn modelId="{7BD3E1AF-AA27-4746-9450-DCBDC6F2C82A}" type="presOf" srcId="{A869D726-AC51-49DC-8A65-C30B9DF9A5A5}" destId="{9945EA6C-4D7D-4AF0-B89E-ACCB22C00AAD}" srcOrd="0" destOrd="0" presId="urn:microsoft.com/office/officeart/2005/8/layout/default#2"/>
    <dgm:cxn modelId="{B9845870-262A-494B-B858-AE26DDF462DA}" srcId="{543C2FB9-B89A-40AD-974B-5D5E38EC825B}" destId="{A869D726-AC51-49DC-8A65-C30B9DF9A5A5}" srcOrd="6" destOrd="0" parTransId="{5C37A398-6E21-4694-B79B-DB7B9F0F2B27}" sibTransId="{E0A3C170-CFC2-4A0D-B124-FF546D4EBF3C}"/>
    <dgm:cxn modelId="{E54A59E2-7CD1-4E40-967A-81ED53B9B9DA}" type="presOf" srcId="{EB307AD2-D859-45EF-9552-ECE6F72FE08E}" destId="{8381DA5E-B25D-43B3-8F31-6FEDD5A77B27}" srcOrd="0" destOrd="0" presId="urn:microsoft.com/office/officeart/2005/8/layout/default#2"/>
    <dgm:cxn modelId="{94F603B4-88B1-4A27-A714-4EF9A478CF3A}" type="presOf" srcId="{7A4C85CE-8098-40B8-9103-46334F8C6A39}" destId="{64BE456C-D5F6-46F2-A328-D9E4B6DD3C99}" srcOrd="0" destOrd="0" presId="urn:microsoft.com/office/officeart/2005/8/layout/default#2"/>
    <dgm:cxn modelId="{F567EC94-AC9E-41B5-AA64-582299CB1289}" srcId="{543C2FB9-B89A-40AD-974B-5D5E38EC825B}" destId="{D6395DB8-1130-47A5-BE50-A594D0BEE0F8}" srcOrd="7" destOrd="0" parTransId="{2E1A8691-2B07-44D7-8F5D-41FE00115DD1}" sibTransId="{8A8F2C10-5258-40FE-847B-30332FF9047B}"/>
    <dgm:cxn modelId="{996CC4AE-23D4-4DD5-86B9-A2C42006FA9B}" srcId="{543C2FB9-B89A-40AD-974B-5D5E38EC825B}" destId="{02F44F3D-D6CA-4693-B843-5562C483978A}" srcOrd="2" destOrd="0" parTransId="{5A48998C-33A5-41EB-88C7-2EE829C39B11}" sibTransId="{F7797A25-049D-4CB7-8CD9-79F60A646F16}"/>
    <dgm:cxn modelId="{2A321421-BF88-4D1A-8168-3580D0B2163E}" type="presOf" srcId="{5EF77EB0-923D-4C2C-AAA3-B614C6B45B67}" destId="{676D0FA4-86D2-4C94-B54F-5B5F00158BF1}" srcOrd="0" destOrd="0" presId="urn:microsoft.com/office/officeart/2005/8/layout/default#2"/>
    <dgm:cxn modelId="{B7BA9D20-2D1A-4CB1-947A-8FD85C361B80}" srcId="{543C2FB9-B89A-40AD-974B-5D5E38EC825B}" destId="{00CF83C7-3F9C-48F6-8D83-81F2266A7F84}" srcOrd="1" destOrd="0" parTransId="{CCEA019C-94F7-4C96-B8C2-2E2A88E4380D}" sibTransId="{933F1E52-0CD8-4DDC-83DB-5DEA7C5E88E7}"/>
    <dgm:cxn modelId="{B8CB4FFC-85F8-4295-8966-652713B4FF98}" type="presOf" srcId="{D6395DB8-1130-47A5-BE50-A594D0BEE0F8}" destId="{699594CC-FD34-45E9-AEDD-53686EB2B569}" srcOrd="0" destOrd="0" presId="urn:microsoft.com/office/officeart/2005/8/layout/default#2"/>
    <dgm:cxn modelId="{BBCBB80F-BD14-410F-8D2D-A246578B1F1C}" type="presOf" srcId="{02F44F3D-D6CA-4693-B843-5562C483978A}" destId="{CDB88718-5998-45E1-9ECD-34B924CD6766}" srcOrd="0" destOrd="0" presId="urn:microsoft.com/office/officeart/2005/8/layout/default#2"/>
    <dgm:cxn modelId="{8DA96A0F-6897-4ADC-9DE1-B83B27253F9C}" srcId="{543C2FB9-B89A-40AD-974B-5D5E38EC825B}" destId="{50640536-0987-43E1-8E14-B1968F0FD7B3}" srcOrd="8" destOrd="0" parTransId="{01A97981-5082-4362-A936-E330A2ACD553}" sibTransId="{D799D6E0-B82B-413A-8B25-58136F20A5D7}"/>
    <dgm:cxn modelId="{AD97310E-0F6A-4547-8472-45ECAD289469}" type="presOf" srcId="{50640536-0987-43E1-8E14-B1968F0FD7B3}" destId="{E6D0A1BC-BBBF-4EFD-9951-906AB4BA231A}" srcOrd="0" destOrd="0" presId="urn:microsoft.com/office/officeart/2005/8/layout/default#2"/>
    <dgm:cxn modelId="{818936CC-5F79-418B-9FBE-59335A80AD9B}" type="presParOf" srcId="{256DF194-5977-4ED0-A166-6942C9E320D8}" destId="{676D0FA4-86D2-4C94-B54F-5B5F00158BF1}" srcOrd="0" destOrd="0" presId="urn:microsoft.com/office/officeart/2005/8/layout/default#2"/>
    <dgm:cxn modelId="{52019B13-8BF5-4BD7-9F98-3810E15DBA36}" type="presParOf" srcId="{256DF194-5977-4ED0-A166-6942C9E320D8}" destId="{E9645F17-827E-4F5D-B0B5-5A7CCF3EFC6E}" srcOrd="1" destOrd="0" presId="urn:microsoft.com/office/officeart/2005/8/layout/default#2"/>
    <dgm:cxn modelId="{793AA51C-9327-4B2A-B646-1937ED06652D}" type="presParOf" srcId="{256DF194-5977-4ED0-A166-6942C9E320D8}" destId="{9C6168C1-0950-4134-8C87-F93D2EC9A5E3}" srcOrd="2" destOrd="0" presId="urn:microsoft.com/office/officeart/2005/8/layout/default#2"/>
    <dgm:cxn modelId="{41B8D0D3-78A7-4402-B59F-BB18A0C3ECD9}" type="presParOf" srcId="{256DF194-5977-4ED0-A166-6942C9E320D8}" destId="{1AB2B581-C2FD-44B6-89DC-6C76E36A1246}" srcOrd="3" destOrd="0" presId="urn:microsoft.com/office/officeart/2005/8/layout/default#2"/>
    <dgm:cxn modelId="{ECAD89B4-BFFB-45F3-9545-C3BF6A1B4D1C}" type="presParOf" srcId="{256DF194-5977-4ED0-A166-6942C9E320D8}" destId="{CDB88718-5998-45E1-9ECD-34B924CD6766}" srcOrd="4" destOrd="0" presId="urn:microsoft.com/office/officeart/2005/8/layout/default#2"/>
    <dgm:cxn modelId="{1FDDE9CE-1E5F-40F6-B307-119EA1F74FAF}" type="presParOf" srcId="{256DF194-5977-4ED0-A166-6942C9E320D8}" destId="{D8679964-2E93-48B7-8869-0E2BD411D179}" srcOrd="5" destOrd="0" presId="urn:microsoft.com/office/officeart/2005/8/layout/default#2"/>
    <dgm:cxn modelId="{2CFEB5A8-4AC7-4335-970B-A70EE1D1BA66}" type="presParOf" srcId="{256DF194-5977-4ED0-A166-6942C9E320D8}" destId="{64BE456C-D5F6-46F2-A328-D9E4B6DD3C99}" srcOrd="6" destOrd="0" presId="urn:microsoft.com/office/officeart/2005/8/layout/default#2"/>
    <dgm:cxn modelId="{A855E289-8CB2-4045-9DFE-A2C2309D0820}" type="presParOf" srcId="{256DF194-5977-4ED0-A166-6942C9E320D8}" destId="{DD87C2D9-C481-441E-A115-D148AE9B99C7}" srcOrd="7" destOrd="0" presId="urn:microsoft.com/office/officeart/2005/8/layout/default#2"/>
    <dgm:cxn modelId="{8A04D772-0D03-4035-9712-C652C5C22398}" type="presParOf" srcId="{256DF194-5977-4ED0-A166-6942C9E320D8}" destId="{1EB0700F-8CCB-4CCC-AFDE-35E478944EBC}" srcOrd="8" destOrd="0" presId="urn:microsoft.com/office/officeart/2005/8/layout/default#2"/>
    <dgm:cxn modelId="{D229AC0D-701F-4E6C-B84A-5B7F905BEABF}" type="presParOf" srcId="{256DF194-5977-4ED0-A166-6942C9E320D8}" destId="{E892462F-5941-4E36-95E7-5CC8C70A3012}" srcOrd="9" destOrd="0" presId="urn:microsoft.com/office/officeart/2005/8/layout/default#2"/>
    <dgm:cxn modelId="{67D9228D-F3A8-4760-B25A-66FBD2F30E0C}" type="presParOf" srcId="{256DF194-5977-4ED0-A166-6942C9E320D8}" destId="{8381DA5E-B25D-43B3-8F31-6FEDD5A77B27}" srcOrd="10" destOrd="0" presId="urn:microsoft.com/office/officeart/2005/8/layout/default#2"/>
    <dgm:cxn modelId="{F399B3F1-0625-4645-969E-BA973A83B442}" type="presParOf" srcId="{256DF194-5977-4ED0-A166-6942C9E320D8}" destId="{C3ADE41C-5AC6-4E2D-9A41-F21BB3F9AAA2}" srcOrd="11" destOrd="0" presId="urn:microsoft.com/office/officeart/2005/8/layout/default#2"/>
    <dgm:cxn modelId="{FA69E616-8FFF-44C6-9EF4-A8675365535E}" type="presParOf" srcId="{256DF194-5977-4ED0-A166-6942C9E320D8}" destId="{9945EA6C-4D7D-4AF0-B89E-ACCB22C00AAD}" srcOrd="12" destOrd="0" presId="urn:microsoft.com/office/officeart/2005/8/layout/default#2"/>
    <dgm:cxn modelId="{3EC31FF5-AE6E-4ACF-8F23-F07370EAEEE4}" type="presParOf" srcId="{256DF194-5977-4ED0-A166-6942C9E320D8}" destId="{EF1A6DB1-F158-4B39-ACC1-B083916AEA6D}" srcOrd="13" destOrd="0" presId="urn:microsoft.com/office/officeart/2005/8/layout/default#2"/>
    <dgm:cxn modelId="{4E350FB7-829A-48E4-AA83-BD08167802CB}" type="presParOf" srcId="{256DF194-5977-4ED0-A166-6942C9E320D8}" destId="{699594CC-FD34-45E9-AEDD-53686EB2B569}" srcOrd="14" destOrd="0" presId="urn:microsoft.com/office/officeart/2005/8/layout/default#2"/>
    <dgm:cxn modelId="{779E9E05-5ECE-4C0C-9419-9DDBEDBA5402}" type="presParOf" srcId="{256DF194-5977-4ED0-A166-6942C9E320D8}" destId="{7D7BB5B8-4B3C-4535-A0FD-0908D3D7178D}" srcOrd="15" destOrd="0" presId="urn:microsoft.com/office/officeart/2005/8/layout/default#2"/>
    <dgm:cxn modelId="{CC03D5C3-1F96-49AE-8685-CA7F68B85B95}" type="presParOf" srcId="{256DF194-5977-4ED0-A166-6942C9E320D8}" destId="{E6D0A1BC-BBBF-4EFD-9951-906AB4BA231A}" srcOrd="1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0A0CCA-FC9C-4F27-9E16-9595F38D5CDD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A3D22FC-2597-4459-AF79-6819A1304F04}">
      <dgm:prSet phldrT="[Texto]" custT="1"/>
      <dgm:spPr>
        <a:solidFill>
          <a:schemeClr val="bg2"/>
        </a:solidFill>
        <a:ln>
          <a:solidFill>
            <a:srgbClr val="FF0000"/>
          </a:solidFill>
        </a:ln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Áreas de control ante respuestas negativas</a:t>
          </a:r>
          <a:endParaRPr lang="es-MX" sz="2400" dirty="0">
            <a:solidFill>
              <a:schemeClr val="tx1"/>
            </a:solidFill>
          </a:endParaRPr>
        </a:p>
      </dgm:t>
    </dgm:pt>
    <dgm:pt modelId="{9BA2B26C-C3F2-455E-91EF-F93C7D8B491E}" type="parTrans" cxnId="{B998D32F-E248-488E-ABF2-FF06B9A0F6F8}">
      <dgm:prSet/>
      <dgm:spPr/>
      <dgm:t>
        <a:bodyPr/>
        <a:lstStyle/>
        <a:p>
          <a:endParaRPr lang="es-MX" sz="3200"/>
        </a:p>
      </dgm:t>
    </dgm:pt>
    <dgm:pt modelId="{E9E5D299-B1EC-4706-B076-3A893107B4ED}" type="sibTrans" cxnId="{B998D32F-E248-488E-ABF2-FF06B9A0F6F8}">
      <dgm:prSet/>
      <dgm:spPr/>
      <dgm:t>
        <a:bodyPr/>
        <a:lstStyle/>
        <a:p>
          <a:endParaRPr lang="es-MX" sz="3200"/>
        </a:p>
      </dgm:t>
    </dgm:pt>
    <dgm:pt modelId="{2343AEA5-BF5C-42B5-A287-ECCAD5A85E8E}">
      <dgm:prSet phldrT="[Texto]" custT="1"/>
      <dgm:spPr/>
      <dgm:t>
        <a:bodyPr/>
        <a:lstStyle/>
        <a:p>
          <a:r>
            <a:rPr lang="es-MX" sz="2400" dirty="0" smtClean="0"/>
            <a:t>Mala comunicación</a:t>
          </a:r>
          <a:endParaRPr lang="es-MX" sz="2400" dirty="0"/>
        </a:p>
      </dgm:t>
    </dgm:pt>
    <dgm:pt modelId="{F3285FEB-3475-486A-B750-08BAF121A110}" type="parTrans" cxnId="{7A915654-AC55-4740-8E17-AF29364DE11A}">
      <dgm:prSet/>
      <dgm:spPr/>
      <dgm:t>
        <a:bodyPr/>
        <a:lstStyle/>
        <a:p>
          <a:endParaRPr lang="es-MX" sz="3200"/>
        </a:p>
      </dgm:t>
    </dgm:pt>
    <dgm:pt modelId="{8E93C4C6-4C7F-4CB4-AAFC-BFB1B3399656}" type="sibTrans" cxnId="{7A915654-AC55-4740-8E17-AF29364DE11A}">
      <dgm:prSet/>
      <dgm:spPr/>
      <dgm:t>
        <a:bodyPr/>
        <a:lstStyle/>
        <a:p>
          <a:endParaRPr lang="es-MX" sz="3200"/>
        </a:p>
      </dgm:t>
    </dgm:pt>
    <dgm:pt modelId="{8802D84A-7157-4752-8FB4-B600ED311B78}">
      <dgm:prSet phldrT="[Texto]"/>
      <dgm:spPr/>
      <dgm:t>
        <a:bodyPr/>
        <a:lstStyle/>
        <a:p>
          <a:endParaRPr lang="es-MX" sz="3200" dirty="0"/>
        </a:p>
      </dgm:t>
    </dgm:pt>
    <dgm:pt modelId="{4483B645-8C11-4B75-B748-69E6AC706815}" type="parTrans" cxnId="{E8AFFE68-57B2-4DB2-AC4A-F59C2140D60E}">
      <dgm:prSet/>
      <dgm:spPr/>
      <dgm:t>
        <a:bodyPr/>
        <a:lstStyle/>
        <a:p>
          <a:endParaRPr lang="es-MX" sz="3200"/>
        </a:p>
      </dgm:t>
    </dgm:pt>
    <dgm:pt modelId="{57CDB670-4BEA-4493-9BC8-A3D42629FFA3}" type="sibTrans" cxnId="{E8AFFE68-57B2-4DB2-AC4A-F59C2140D60E}">
      <dgm:prSet/>
      <dgm:spPr/>
      <dgm:t>
        <a:bodyPr/>
        <a:lstStyle/>
        <a:p>
          <a:endParaRPr lang="es-MX" sz="3200"/>
        </a:p>
      </dgm:t>
    </dgm:pt>
    <dgm:pt modelId="{E9F41FA9-A50E-456C-B0CF-AA054720434C}">
      <dgm:prSet custT="1"/>
      <dgm:spPr/>
      <dgm:t>
        <a:bodyPr/>
        <a:lstStyle/>
        <a:p>
          <a:r>
            <a:rPr lang="es-MX" sz="2000" dirty="0" smtClean="0"/>
            <a:t>Compromiso y administración operativa débil</a:t>
          </a:r>
        </a:p>
      </dgm:t>
    </dgm:pt>
    <dgm:pt modelId="{D7D1802D-9CC6-4F9C-86B6-42639B5D876E}" type="parTrans" cxnId="{BD38BD45-D784-4094-A415-D22E7058AEA7}">
      <dgm:prSet/>
      <dgm:spPr/>
      <dgm:t>
        <a:bodyPr/>
        <a:lstStyle/>
        <a:p>
          <a:endParaRPr lang="es-MX" sz="3200"/>
        </a:p>
      </dgm:t>
    </dgm:pt>
    <dgm:pt modelId="{14287F4A-01D1-4225-B50E-1B99BB0B7F7C}" type="sibTrans" cxnId="{BD38BD45-D784-4094-A415-D22E7058AEA7}">
      <dgm:prSet/>
      <dgm:spPr/>
      <dgm:t>
        <a:bodyPr/>
        <a:lstStyle/>
        <a:p>
          <a:endParaRPr lang="es-MX" sz="3200"/>
        </a:p>
      </dgm:t>
    </dgm:pt>
    <dgm:pt modelId="{B8A002B7-64FE-4C78-BD1C-ECC5B00C87A8}">
      <dgm:prSet custT="1"/>
      <dgm:spPr/>
      <dgm:t>
        <a:bodyPr/>
        <a:lstStyle/>
        <a:p>
          <a:r>
            <a:rPr lang="es-MX" sz="2000" dirty="0" smtClean="0"/>
            <a:t>Incapacidad de establecer mecanismos de realimentación</a:t>
          </a:r>
        </a:p>
      </dgm:t>
    </dgm:pt>
    <dgm:pt modelId="{2DA3A12A-23FB-4C25-A770-4882DDD9EFB0}" type="parTrans" cxnId="{56D9920F-D1A2-4F6F-8B53-2D8143811B6F}">
      <dgm:prSet/>
      <dgm:spPr/>
      <dgm:t>
        <a:bodyPr/>
        <a:lstStyle/>
        <a:p>
          <a:endParaRPr lang="es-MX" sz="3200"/>
        </a:p>
      </dgm:t>
    </dgm:pt>
    <dgm:pt modelId="{1E8508E8-62CE-46DA-B612-F345D67967E1}" type="sibTrans" cxnId="{56D9920F-D1A2-4F6F-8B53-2D8143811B6F}">
      <dgm:prSet/>
      <dgm:spPr/>
      <dgm:t>
        <a:bodyPr/>
        <a:lstStyle/>
        <a:p>
          <a:endParaRPr lang="es-MX" sz="3200"/>
        </a:p>
      </dgm:t>
    </dgm:pt>
    <dgm:pt modelId="{EBD9944F-5891-4E13-8B54-F9E166794EC0}">
      <dgm:prSet custT="1"/>
      <dgm:spPr/>
      <dgm:t>
        <a:bodyPr/>
        <a:lstStyle/>
        <a:p>
          <a:r>
            <a:rPr lang="es-MX" sz="2400" dirty="0" smtClean="0"/>
            <a:t>Bases de la planeación inválidas o formulación incorrecta de las estrategias</a:t>
          </a:r>
        </a:p>
      </dgm:t>
    </dgm:pt>
    <dgm:pt modelId="{147361A7-D115-4AFC-BD04-B8DBD9694D43}" type="parTrans" cxnId="{9C89241F-5D9D-4AE2-AC58-E696B5EF723B}">
      <dgm:prSet/>
      <dgm:spPr/>
      <dgm:t>
        <a:bodyPr/>
        <a:lstStyle/>
        <a:p>
          <a:endParaRPr lang="es-MX" sz="3200"/>
        </a:p>
      </dgm:t>
    </dgm:pt>
    <dgm:pt modelId="{6F06F54C-4A33-46E7-8840-53265A0AEEE1}" type="sibTrans" cxnId="{9C89241F-5D9D-4AE2-AC58-E696B5EF723B}">
      <dgm:prSet/>
      <dgm:spPr/>
      <dgm:t>
        <a:bodyPr/>
        <a:lstStyle/>
        <a:p>
          <a:endParaRPr lang="es-MX" sz="3200"/>
        </a:p>
      </dgm:t>
    </dgm:pt>
    <dgm:pt modelId="{B75B386F-271E-45DF-8858-E133A2BF69D1}">
      <dgm:prSet custT="1"/>
      <dgm:spPr/>
      <dgm:t>
        <a:bodyPr/>
        <a:lstStyle/>
        <a:p>
          <a:r>
            <a:rPr lang="es-MX" sz="2400" dirty="0" smtClean="0"/>
            <a:t>Planes funcionales incongruentes</a:t>
          </a:r>
        </a:p>
      </dgm:t>
    </dgm:pt>
    <dgm:pt modelId="{5E6B52BE-0343-478F-BB46-FDEAFF607E41}" type="parTrans" cxnId="{8597F385-6851-4488-8536-3F05EFBED95A}">
      <dgm:prSet/>
      <dgm:spPr/>
      <dgm:t>
        <a:bodyPr/>
        <a:lstStyle/>
        <a:p>
          <a:endParaRPr lang="es-MX" sz="3200"/>
        </a:p>
      </dgm:t>
    </dgm:pt>
    <dgm:pt modelId="{E19B1E58-3A9F-4A8D-919B-0C85F15BB421}" type="sibTrans" cxnId="{8597F385-6851-4488-8536-3F05EFBED95A}">
      <dgm:prSet/>
      <dgm:spPr/>
      <dgm:t>
        <a:bodyPr/>
        <a:lstStyle/>
        <a:p>
          <a:endParaRPr lang="es-MX" sz="3200"/>
        </a:p>
      </dgm:t>
    </dgm:pt>
    <dgm:pt modelId="{4A8975EA-A34E-45F2-9881-4B73DA7D811D}">
      <dgm:prSet custT="1"/>
      <dgm:spPr/>
      <dgm:t>
        <a:bodyPr/>
        <a:lstStyle/>
        <a:p>
          <a:r>
            <a:rPr lang="es-MX" sz="2400" dirty="0" smtClean="0"/>
            <a:t>Evaluación incorrecta de las necesidades y los recursos</a:t>
          </a:r>
        </a:p>
      </dgm:t>
    </dgm:pt>
    <dgm:pt modelId="{E7C5E31B-88DF-47E1-BB8F-D71FF3FACCDE}" type="parTrans" cxnId="{6D24E64F-11C5-4C33-B90D-6D1811092D7E}">
      <dgm:prSet/>
      <dgm:spPr/>
      <dgm:t>
        <a:bodyPr/>
        <a:lstStyle/>
        <a:p>
          <a:endParaRPr lang="es-MX" sz="3200"/>
        </a:p>
      </dgm:t>
    </dgm:pt>
    <dgm:pt modelId="{FDCDAB2C-DC91-4C47-9BC9-F1670EF296EF}" type="sibTrans" cxnId="{6D24E64F-11C5-4C33-B90D-6D1811092D7E}">
      <dgm:prSet/>
      <dgm:spPr/>
      <dgm:t>
        <a:bodyPr/>
        <a:lstStyle/>
        <a:p>
          <a:endParaRPr lang="es-MX" sz="3200"/>
        </a:p>
      </dgm:t>
    </dgm:pt>
    <dgm:pt modelId="{023E026D-391E-4AD8-8403-0446D98A82AE}" type="pres">
      <dgm:prSet presAssocID="{DE0A0CCA-FC9C-4F27-9E16-9595F38D5CD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C24B3A1-B1C0-4263-B81B-3A10DB393588}" type="pres">
      <dgm:prSet presAssocID="{DA3D22FC-2597-4459-AF79-6819A1304F04}" presName="singleCycle" presStyleCnt="0"/>
      <dgm:spPr/>
    </dgm:pt>
    <dgm:pt modelId="{87DFD633-8325-4A45-B9F9-12DDACE021E6}" type="pres">
      <dgm:prSet presAssocID="{DA3D22FC-2597-4459-AF79-6819A1304F04}" presName="singleCenter" presStyleLbl="node1" presStyleIdx="0" presStyleCnt="7" custLinFactNeighborX="2257" custLinFactNeighborY="-529">
        <dgm:presLayoutVars>
          <dgm:chMax val="7"/>
          <dgm:chPref val="7"/>
        </dgm:presLayoutVars>
      </dgm:prSet>
      <dgm:spPr/>
      <dgm:t>
        <a:bodyPr/>
        <a:lstStyle/>
        <a:p>
          <a:endParaRPr lang="es-MX"/>
        </a:p>
      </dgm:t>
    </dgm:pt>
    <dgm:pt modelId="{035027F5-9206-40A4-98DB-1B430D4D2360}" type="pres">
      <dgm:prSet presAssocID="{F3285FEB-3475-486A-B750-08BAF121A110}" presName="Name56" presStyleLbl="parChTrans1D2" presStyleIdx="0" presStyleCnt="6"/>
      <dgm:spPr/>
      <dgm:t>
        <a:bodyPr/>
        <a:lstStyle/>
        <a:p>
          <a:endParaRPr lang="es-MX"/>
        </a:p>
      </dgm:t>
    </dgm:pt>
    <dgm:pt modelId="{70E51AE5-D176-46F5-AC6D-0F27236C7C96}" type="pres">
      <dgm:prSet presAssocID="{2343AEA5-BF5C-42B5-A287-ECCAD5A85E8E}" presName="text0" presStyleLbl="node1" presStyleIdx="1" presStyleCnt="7" custScaleX="204533" custRadScaleRad="105606" custRadScaleInc="-37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FDC764-A861-4404-8707-A4B3440C7A1F}" type="pres">
      <dgm:prSet presAssocID="{D7D1802D-9CC6-4F9C-86B6-42639B5D876E}" presName="Name56" presStyleLbl="parChTrans1D2" presStyleIdx="1" presStyleCnt="6"/>
      <dgm:spPr/>
      <dgm:t>
        <a:bodyPr/>
        <a:lstStyle/>
        <a:p>
          <a:endParaRPr lang="es-MX"/>
        </a:p>
      </dgm:t>
    </dgm:pt>
    <dgm:pt modelId="{43284E1E-8514-44E3-BF81-E2128053A362}" type="pres">
      <dgm:prSet presAssocID="{E9F41FA9-A50E-456C-B0CF-AA054720434C}" presName="text0" presStyleLbl="node1" presStyleIdx="2" presStyleCnt="7" custScaleX="175142" custScaleY="155072" custRadScaleRad="116767" custRadScaleInc="152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9578C3-A342-4034-BC9A-C3A9F6F9951A}" type="pres">
      <dgm:prSet presAssocID="{2DA3A12A-23FB-4C25-A770-4882DDD9EFB0}" presName="Name56" presStyleLbl="parChTrans1D2" presStyleIdx="2" presStyleCnt="6"/>
      <dgm:spPr/>
      <dgm:t>
        <a:bodyPr/>
        <a:lstStyle/>
        <a:p>
          <a:endParaRPr lang="es-MX"/>
        </a:p>
      </dgm:t>
    </dgm:pt>
    <dgm:pt modelId="{4C52272A-6CDB-48F3-AA8D-2A093E8CCE8D}" type="pres">
      <dgm:prSet presAssocID="{B8A002B7-64FE-4C78-BD1C-ECC5B00C87A8}" presName="text0" presStyleLbl="node1" presStyleIdx="3" presStyleCnt="7" custScaleX="182800" custRadScaleRad="117789" custRadScaleInc="-401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AFB130-BBA1-4FD3-A049-76C6207A0EB2}" type="pres">
      <dgm:prSet presAssocID="{147361A7-D115-4AFC-BD04-B8DBD9694D43}" presName="Name56" presStyleLbl="parChTrans1D2" presStyleIdx="3" presStyleCnt="6"/>
      <dgm:spPr/>
      <dgm:t>
        <a:bodyPr/>
        <a:lstStyle/>
        <a:p>
          <a:endParaRPr lang="es-MX"/>
        </a:p>
      </dgm:t>
    </dgm:pt>
    <dgm:pt modelId="{0D2551C5-94F4-4D51-BBE9-9AE3C9E22E0C}" type="pres">
      <dgm:prSet presAssocID="{EBD9944F-5891-4E13-8B54-F9E166794EC0}" presName="text0" presStyleLbl="node1" presStyleIdx="4" presStyleCnt="7" custScaleX="316921" custRadScaleRad="103635" custRadScaleInc="-487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E5A771-12F1-44B6-89AA-0EEA4E012120}" type="pres">
      <dgm:prSet presAssocID="{5E6B52BE-0343-478F-BB46-FDEAFF607E41}" presName="Name56" presStyleLbl="parChTrans1D2" presStyleIdx="4" presStyleCnt="6"/>
      <dgm:spPr/>
      <dgm:t>
        <a:bodyPr/>
        <a:lstStyle/>
        <a:p>
          <a:endParaRPr lang="es-MX"/>
        </a:p>
      </dgm:t>
    </dgm:pt>
    <dgm:pt modelId="{7C01CA08-3AB5-4B74-928E-D805BB23BDC0}" type="pres">
      <dgm:prSet presAssocID="{B75B386F-271E-45DF-8858-E133A2BF69D1}" presName="text0" presStyleLbl="node1" presStyleIdx="5" presStyleCnt="7" custScaleX="243646" custScaleY="110267" custRadScaleRad="123994" custRadScaleInc="253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8D0DFC-68AA-4DFB-8DFD-6AF2F4654932}" type="pres">
      <dgm:prSet presAssocID="{E7C5E31B-88DF-47E1-BB8F-D71FF3FACCDE}" presName="Name56" presStyleLbl="parChTrans1D2" presStyleIdx="5" presStyleCnt="6"/>
      <dgm:spPr/>
      <dgm:t>
        <a:bodyPr/>
        <a:lstStyle/>
        <a:p>
          <a:endParaRPr lang="es-MX"/>
        </a:p>
      </dgm:t>
    </dgm:pt>
    <dgm:pt modelId="{A3C4190C-197D-4A5D-B45F-5F189AF6EC26}" type="pres">
      <dgm:prSet presAssocID="{4A8975EA-A34E-45F2-9881-4B73DA7D811D}" presName="text0" presStyleLbl="node1" presStyleIdx="6" presStyleCnt="7" custScaleX="213302" custScaleY="99006" custRadScaleRad="128462" custRadScaleInc="-237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06612B6-48DC-448A-8858-E81C2E407974}" type="presOf" srcId="{E9F41FA9-A50E-456C-B0CF-AA054720434C}" destId="{43284E1E-8514-44E3-BF81-E2128053A362}" srcOrd="0" destOrd="0" presId="urn:microsoft.com/office/officeart/2008/layout/RadialCluster"/>
    <dgm:cxn modelId="{B998D32F-E248-488E-ABF2-FF06B9A0F6F8}" srcId="{DE0A0CCA-FC9C-4F27-9E16-9595F38D5CDD}" destId="{DA3D22FC-2597-4459-AF79-6819A1304F04}" srcOrd="0" destOrd="0" parTransId="{9BA2B26C-C3F2-455E-91EF-F93C7D8B491E}" sibTransId="{E9E5D299-B1EC-4706-B076-3A893107B4ED}"/>
    <dgm:cxn modelId="{70D415B0-A4AF-4FB9-9345-DF8FD818EB47}" type="presOf" srcId="{DA3D22FC-2597-4459-AF79-6819A1304F04}" destId="{87DFD633-8325-4A45-B9F9-12DDACE021E6}" srcOrd="0" destOrd="0" presId="urn:microsoft.com/office/officeart/2008/layout/RadialCluster"/>
    <dgm:cxn modelId="{9C3CAD6F-0053-40A2-A79C-17F931789830}" type="presOf" srcId="{D7D1802D-9CC6-4F9C-86B6-42639B5D876E}" destId="{CDFDC764-A861-4404-8707-A4B3440C7A1F}" srcOrd="0" destOrd="0" presId="urn:microsoft.com/office/officeart/2008/layout/RadialCluster"/>
    <dgm:cxn modelId="{8597F385-6851-4488-8536-3F05EFBED95A}" srcId="{DA3D22FC-2597-4459-AF79-6819A1304F04}" destId="{B75B386F-271E-45DF-8858-E133A2BF69D1}" srcOrd="4" destOrd="0" parTransId="{5E6B52BE-0343-478F-BB46-FDEAFF607E41}" sibTransId="{E19B1E58-3A9F-4A8D-919B-0C85F15BB421}"/>
    <dgm:cxn modelId="{E7ECBE02-898C-4B7A-9E46-36027881FC08}" type="presOf" srcId="{147361A7-D115-4AFC-BD04-B8DBD9694D43}" destId="{34AFB130-BBA1-4FD3-A049-76C6207A0EB2}" srcOrd="0" destOrd="0" presId="urn:microsoft.com/office/officeart/2008/layout/RadialCluster"/>
    <dgm:cxn modelId="{CB71ACEA-6398-49E3-8536-3F00C6668246}" type="presOf" srcId="{2343AEA5-BF5C-42B5-A287-ECCAD5A85E8E}" destId="{70E51AE5-D176-46F5-AC6D-0F27236C7C96}" srcOrd="0" destOrd="0" presId="urn:microsoft.com/office/officeart/2008/layout/RadialCluster"/>
    <dgm:cxn modelId="{6D24E64F-11C5-4C33-B90D-6D1811092D7E}" srcId="{DA3D22FC-2597-4459-AF79-6819A1304F04}" destId="{4A8975EA-A34E-45F2-9881-4B73DA7D811D}" srcOrd="5" destOrd="0" parTransId="{E7C5E31B-88DF-47E1-BB8F-D71FF3FACCDE}" sibTransId="{FDCDAB2C-DC91-4C47-9BC9-F1670EF296EF}"/>
    <dgm:cxn modelId="{D361FB68-20E9-449A-84C1-217A620F6D5D}" type="presOf" srcId="{E7C5E31B-88DF-47E1-BB8F-D71FF3FACCDE}" destId="{FE8D0DFC-68AA-4DFB-8DFD-6AF2F4654932}" srcOrd="0" destOrd="0" presId="urn:microsoft.com/office/officeart/2008/layout/RadialCluster"/>
    <dgm:cxn modelId="{D159B111-51C0-437C-9595-E5BAD57DD970}" type="presOf" srcId="{5E6B52BE-0343-478F-BB46-FDEAFF607E41}" destId="{14E5A771-12F1-44B6-89AA-0EEA4E012120}" srcOrd="0" destOrd="0" presId="urn:microsoft.com/office/officeart/2008/layout/RadialCluster"/>
    <dgm:cxn modelId="{E8AFFE68-57B2-4DB2-AC4A-F59C2140D60E}" srcId="{DE0A0CCA-FC9C-4F27-9E16-9595F38D5CDD}" destId="{8802D84A-7157-4752-8FB4-B600ED311B78}" srcOrd="1" destOrd="0" parTransId="{4483B645-8C11-4B75-B748-69E6AC706815}" sibTransId="{57CDB670-4BEA-4493-9BC8-A3D42629FFA3}"/>
    <dgm:cxn modelId="{7A915654-AC55-4740-8E17-AF29364DE11A}" srcId="{DA3D22FC-2597-4459-AF79-6819A1304F04}" destId="{2343AEA5-BF5C-42B5-A287-ECCAD5A85E8E}" srcOrd="0" destOrd="0" parTransId="{F3285FEB-3475-486A-B750-08BAF121A110}" sibTransId="{8E93C4C6-4C7F-4CB4-AAFC-BFB1B3399656}"/>
    <dgm:cxn modelId="{56D9920F-D1A2-4F6F-8B53-2D8143811B6F}" srcId="{DA3D22FC-2597-4459-AF79-6819A1304F04}" destId="{B8A002B7-64FE-4C78-BD1C-ECC5B00C87A8}" srcOrd="2" destOrd="0" parTransId="{2DA3A12A-23FB-4C25-A770-4882DDD9EFB0}" sibTransId="{1E8508E8-62CE-46DA-B612-F345D67967E1}"/>
    <dgm:cxn modelId="{9C89241F-5D9D-4AE2-AC58-E696B5EF723B}" srcId="{DA3D22FC-2597-4459-AF79-6819A1304F04}" destId="{EBD9944F-5891-4E13-8B54-F9E166794EC0}" srcOrd="3" destOrd="0" parTransId="{147361A7-D115-4AFC-BD04-B8DBD9694D43}" sibTransId="{6F06F54C-4A33-46E7-8840-53265A0AEEE1}"/>
    <dgm:cxn modelId="{802E925A-2764-48CE-B1BC-DA6265F13FEA}" type="presOf" srcId="{DE0A0CCA-FC9C-4F27-9E16-9595F38D5CDD}" destId="{023E026D-391E-4AD8-8403-0446D98A82AE}" srcOrd="0" destOrd="0" presId="urn:microsoft.com/office/officeart/2008/layout/RadialCluster"/>
    <dgm:cxn modelId="{BD38BD45-D784-4094-A415-D22E7058AEA7}" srcId="{DA3D22FC-2597-4459-AF79-6819A1304F04}" destId="{E9F41FA9-A50E-456C-B0CF-AA054720434C}" srcOrd="1" destOrd="0" parTransId="{D7D1802D-9CC6-4F9C-86B6-42639B5D876E}" sibTransId="{14287F4A-01D1-4225-B50E-1B99BB0B7F7C}"/>
    <dgm:cxn modelId="{93F020E7-D6A2-4236-A6E1-6D8A16AA88B2}" type="presOf" srcId="{2DA3A12A-23FB-4C25-A770-4882DDD9EFB0}" destId="{079578C3-A342-4034-BC9A-C3A9F6F9951A}" srcOrd="0" destOrd="0" presId="urn:microsoft.com/office/officeart/2008/layout/RadialCluster"/>
    <dgm:cxn modelId="{4E70E012-3DF7-487C-A623-A5A7FEBCC240}" type="presOf" srcId="{F3285FEB-3475-486A-B750-08BAF121A110}" destId="{035027F5-9206-40A4-98DB-1B430D4D2360}" srcOrd="0" destOrd="0" presId="urn:microsoft.com/office/officeart/2008/layout/RadialCluster"/>
    <dgm:cxn modelId="{5DB13C44-7334-4977-AF05-9421730564D2}" type="presOf" srcId="{B8A002B7-64FE-4C78-BD1C-ECC5B00C87A8}" destId="{4C52272A-6CDB-48F3-AA8D-2A093E8CCE8D}" srcOrd="0" destOrd="0" presId="urn:microsoft.com/office/officeart/2008/layout/RadialCluster"/>
    <dgm:cxn modelId="{BABCF7EF-B391-4247-A1C6-F878C825952C}" type="presOf" srcId="{EBD9944F-5891-4E13-8B54-F9E166794EC0}" destId="{0D2551C5-94F4-4D51-BBE9-9AE3C9E22E0C}" srcOrd="0" destOrd="0" presId="urn:microsoft.com/office/officeart/2008/layout/RadialCluster"/>
    <dgm:cxn modelId="{FBA10F3C-5716-418A-8B5C-59C6F96CFBBB}" type="presOf" srcId="{B75B386F-271E-45DF-8858-E133A2BF69D1}" destId="{7C01CA08-3AB5-4B74-928E-D805BB23BDC0}" srcOrd="0" destOrd="0" presId="urn:microsoft.com/office/officeart/2008/layout/RadialCluster"/>
    <dgm:cxn modelId="{87F0EC20-5140-4B7C-9907-CE44AFB1C29D}" type="presOf" srcId="{4A8975EA-A34E-45F2-9881-4B73DA7D811D}" destId="{A3C4190C-197D-4A5D-B45F-5F189AF6EC26}" srcOrd="0" destOrd="0" presId="urn:microsoft.com/office/officeart/2008/layout/RadialCluster"/>
    <dgm:cxn modelId="{DFB88DA4-A008-4267-ABCF-59F2925BF14E}" type="presParOf" srcId="{023E026D-391E-4AD8-8403-0446D98A82AE}" destId="{6C24B3A1-B1C0-4263-B81B-3A10DB393588}" srcOrd="0" destOrd="0" presId="urn:microsoft.com/office/officeart/2008/layout/RadialCluster"/>
    <dgm:cxn modelId="{25DCD513-BB83-4D49-994C-29CC1D515D75}" type="presParOf" srcId="{6C24B3A1-B1C0-4263-B81B-3A10DB393588}" destId="{87DFD633-8325-4A45-B9F9-12DDACE021E6}" srcOrd="0" destOrd="0" presId="urn:microsoft.com/office/officeart/2008/layout/RadialCluster"/>
    <dgm:cxn modelId="{07A4A6DB-348A-4F1B-8F60-B5A1D9AFA9B0}" type="presParOf" srcId="{6C24B3A1-B1C0-4263-B81B-3A10DB393588}" destId="{035027F5-9206-40A4-98DB-1B430D4D2360}" srcOrd="1" destOrd="0" presId="urn:microsoft.com/office/officeart/2008/layout/RadialCluster"/>
    <dgm:cxn modelId="{6FE42DEF-89F1-457D-ABEC-D612B75037DC}" type="presParOf" srcId="{6C24B3A1-B1C0-4263-B81B-3A10DB393588}" destId="{70E51AE5-D176-46F5-AC6D-0F27236C7C96}" srcOrd="2" destOrd="0" presId="urn:microsoft.com/office/officeart/2008/layout/RadialCluster"/>
    <dgm:cxn modelId="{95D55093-EA94-46E7-9FED-70052720EDBE}" type="presParOf" srcId="{6C24B3A1-B1C0-4263-B81B-3A10DB393588}" destId="{CDFDC764-A861-4404-8707-A4B3440C7A1F}" srcOrd="3" destOrd="0" presId="urn:microsoft.com/office/officeart/2008/layout/RadialCluster"/>
    <dgm:cxn modelId="{BD605ACC-45E7-44EC-BC33-225FBC846824}" type="presParOf" srcId="{6C24B3A1-B1C0-4263-B81B-3A10DB393588}" destId="{43284E1E-8514-44E3-BF81-E2128053A362}" srcOrd="4" destOrd="0" presId="urn:microsoft.com/office/officeart/2008/layout/RadialCluster"/>
    <dgm:cxn modelId="{68914D53-29CC-4BD8-8093-90316F54E740}" type="presParOf" srcId="{6C24B3A1-B1C0-4263-B81B-3A10DB393588}" destId="{079578C3-A342-4034-BC9A-C3A9F6F9951A}" srcOrd="5" destOrd="0" presId="urn:microsoft.com/office/officeart/2008/layout/RadialCluster"/>
    <dgm:cxn modelId="{0C0A461F-01FC-41E4-879A-7BB34CD3247D}" type="presParOf" srcId="{6C24B3A1-B1C0-4263-B81B-3A10DB393588}" destId="{4C52272A-6CDB-48F3-AA8D-2A093E8CCE8D}" srcOrd="6" destOrd="0" presId="urn:microsoft.com/office/officeart/2008/layout/RadialCluster"/>
    <dgm:cxn modelId="{7A59D01E-A5F8-477C-BE6F-676A117E711C}" type="presParOf" srcId="{6C24B3A1-B1C0-4263-B81B-3A10DB393588}" destId="{34AFB130-BBA1-4FD3-A049-76C6207A0EB2}" srcOrd="7" destOrd="0" presId="urn:microsoft.com/office/officeart/2008/layout/RadialCluster"/>
    <dgm:cxn modelId="{5EF41B53-AC3B-4FB2-B957-24A440D54657}" type="presParOf" srcId="{6C24B3A1-B1C0-4263-B81B-3A10DB393588}" destId="{0D2551C5-94F4-4D51-BBE9-9AE3C9E22E0C}" srcOrd="8" destOrd="0" presId="urn:microsoft.com/office/officeart/2008/layout/RadialCluster"/>
    <dgm:cxn modelId="{29D8E450-B44F-4F59-B45F-3778E7E94DC6}" type="presParOf" srcId="{6C24B3A1-B1C0-4263-B81B-3A10DB393588}" destId="{14E5A771-12F1-44B6-89AA-0EEA4E012120}" srcOrd="9" destOrd="0" presId="urn:microsoft.com/office/officeart/2008/layout/RadialCluster"/>
    <dgm:cxn modelId="{4D4BA043-16FC-4E9B-8A1A-6A1AEDAD92F0}" type="presParOf" srcId="{6C24B3A1-B1C0-4263-B81B-3A10DB393588}" destId="{7C01CA08-3AB5-4B74-928E-D805BB23BDC0}" srcOrd="10" destOrd="0" presId="urn:microsoft.com/office/officeart/2008/layout/RadialCluster"/>
    <dgm:cxn modelId="{91F6EF64-481D-452E-B52A-3C74C27E7594}" type="presParOf" srcId="{6C24B3A1-B1C0-4263-B81B-3A10DB393588}" destId="{FE8D0DFC-68AA-4DFB-8DFD-6AF2F4654932}" srcOrd="11" destOrd="0" presId="urn:microsoft.com/office/officeart/2008/layout/RadialCluster"/>
    <dgm:cxn modelId="{F1267244-1512-4EB4-90EB-1A0CCA50FAAF}" type="presParOf" srcId="{6C24B3A1-B1C0-4263-B81B-3A10DB393588}" destId="{A3C4190C-197D-4A5D-B45F-5F189AF6EC26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6A433AC-46CD-4960-85A6-155E0F0749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4692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A433AC-46CD-4960-85A6-155E0F074928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5528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CONTRAPORTADA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B8ECF9F0-B6BF-4D7E-B0E4-4442D4CD3F6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40184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721BE1-C1F6-4298-93A4-8A0C7962DA2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841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85D67-83F5-439E-9BF5-82B7E9AB9FC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38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 smtClean="0"/>
              <a:t>11/1/2011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23CFF-123D-4504-908E-8C61D0E306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516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FAAFA-DE9E-4787-9382-1399A7386EF3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0706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ES" altLang="en-US"/>
              <a:t>M en A. Guadalupe González G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F7F8E8-FA2B-4163-AA61-413E0DBAD5AA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29153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A5F58-4D49-4BE2-8CB8-BCDD40ACC6D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297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FEE8414D-EE3D-43A4-863A-DF2F1E8C296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8330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B64A67-EE22-483B-91AE-BD2CD1F8E52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5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72EDC7-451C-43F9-A70B-E7E10E1692F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527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DAA41-AF4A-43F9-9FDB-21575A83C61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975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BF26-86F5-4EA7-9245-05A21AE4C77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307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EFFAC77-8F4A-4DDB-9B08-C1E9572E487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5694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CBFE01F-258B-482C-90D9-C24FA831576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249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26DAA41-AF4A-43F9-9FDB-21575A83C61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275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  <p:sldLayoutId id="2147483886" r:id="rId1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31.xml"/><Relationship Id="rId4" Type="http://schemas.openxmlformats.org/officeDocument/2006/relationships/slide" Target="slide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755650" y="1125538"/>
            <a:ext cx="76327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063625" y="206697"/>
            <a:ext cx="6408738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dirty="0">
                <a:latin typeface="Arial" charset="0"/>
              </a:rPr>
              <a:t>UNIVERSIDAD AUTÓNOMA DEL ESTADO DE MÉXICO</a:t>
            </a:r>
          </a:p>
          <a:p>
            <a:pPr algn="ctr">
              <a:spcBef>
                <a:spcPct val="50000"/>
              </a:spcBef>
            </a:pPr>
            <a:r>
              <a:rPr lang="es-MX" sz="2200" dirty="0">
                <a:latin typeface="Arial" charset="0"/>
              </a:rPr>
              <a:t>Facultad de Arquitectura y Diseño</a:t>
            </a:r>
            <a:endParaRPr lang="es-ES" sz="2200" dirty="0">
              <a:latin typeface="Arial" charset="0"/>
            </a:endParaRPr>
          </a:p>
        </p:txBody>
      </p:sp>
      <p:pic>
        <p:nvPicPr>
          <p:cNvPr id="12294" name="Picture 6" descr="ESCU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00" y="206697"/>
            <a:ext cx="7366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lgo nuevo de la fa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172"/>
          <a:stretch>
            <a:fillRect/>
          </a:stretch>
        </p:blipFill>
        <p:spPr bwMode="auto">
          <a:xfrm>
            <a:off x="7596336" y="127322"/>
            <a:ext cx="12573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900113" y="1125538"/>
            <a:ext cx="7056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dirty="0">
                <a:latin typeface="Arial" charset="0"/>
              </a:rPr>
              <a:t>ADMINISTRACIÓN Y PROMOCIÓN DE LA OBRA URBANA</a:t>
            </a:r>
            <a:endParaRPr lang="es-ES" sz="2000" dirty="0">
              <a:latin typeface="Arial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59899" y="1628775"/>
            <a:ext cx="8135939" cy="1408078"/>
          </a:xfrm>
          <a:prstGeom prst="rect">
            <a:avLst/>
          </a:prstGeom>
          <a:solidFill>
            <a:srgbClr val="EAEAE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400" dirty="0">
                <a:latin typeface="Arial" charset="0"/>
              </a:rPr>
              <a:t>UNIDAD DE </a:t>
            </a:r>
            <a:r>
              <a:rPr lang="es-MX" sz="2400" dirty="0" smtClean="0">
                <a:latin typeface="Arial" charset="0"/>
              </a:rPr>
              <a:t>APRENDIZAJE</a:t>
            </a:r>
          </a:p>
          <a:p>
            <a:pPr algn="ctr">
              <a:spcBef>
                <a:spcPct val="50000"/>
              </a:spcBef>
            </a:pPr>
            <a:r>
              <a:rPr lang="es-MX" sz="4100" b="1" dirty="0" smtClean="0">
                <a:solidFill>
                  <a:schemeClr val="accent2">
                    <a:lumMod val="75000"/>
                  </a:schemeClr>
                </a:solidFill>
              </a:rPr>
              <a:t>Estrategias </a:t>
            </a:r>
            <a:r>
              <a:rPr lang="es-MX" sz="4100" b="1" dirty="0">
                <a:solidFill>
                  <a:schemeClr val="accent2">
                    <a:lumMod val="75000"/>
                  </a:schemeClr>
                </a:solidFill>
              </a:rPr>
              <a:t>de Negociación</a:t>
            </a:r>
            <a:endParaRPr lang="es-ES" sz="41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59900" y="3041816"/>
            <a:ext cx="8135938" cy="193899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400" b="1" dirty="0">
                <a:latin typeface="Arial" charset="0"/>
              </a:rPr>
              <a:t>Material </a:t>
            </a:r>
            <a:r>
              <a:rPr lang="es-MX" sz="2400" b="1" dirty="0" smtClean="0">
                <a:latin typeface="Arial" charset="0"/>
              </a:rPr>
              <a:t>didáctico</a:t>
            </a:r>
          </a:p>
          <a:p>
            <a:pPr algn="ctr">
              <a:spcBef>
                <a:spcPct val="50000"/>
              </a:spcBef>
            </a:pPr>
            <a:r>
              <a:rPr lang="es-MX" sz="2400" b="1" dirty="0" smtClean="0">
                <a:latin typeface="Arial" charset="0"/>
              </a:rPr>
              <a:t>TEMA: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Introducción a la Administración Estratégica</a:t>
            </a:r>
          </a:p>
          <a:p>
            <a:pPr algn="ctr">
              <a:spcBef>
                <a:spcPct val="50000"/>
              </a:spcBef>
            </a:pP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(primera parte:</a:t>
            </a:r>
            <a:r>
              <a:rPr lang="es-MX" sz="2400" dirty="0"/>
              <a:t> </a:t>
            </a:r>
            <a:r>
              <a:rPr lang="es-MX" sz="2400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d</a:t>
            </a: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efinición </a:t>
            </a:r>
            <a:r>
              <a:rPr lang="es-MX" sz="2400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y </a:t>
            </a: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proceso </a:t>
            </a:r>
            <a:r>
              <a:rPr lang="es-MX" sz="240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AE)</a:t>
            </a:r>
            <a:endParaRPr lang="es-MX" sz="2400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s-MX" sz="1600" b="1" dirty="0" smtClean="0">
                <a:latin typeface="Arial" charset="0"/>
              </a:rPr>
              <a:t>(Sólo </a:t>
            </a:r>
            <a:r>
              <a:rPr lang="es-MX" sz="1600" b="1" dirty="0">
                <a:latin typeface="Arial" charset="0"/>
              </a:rPr>
              <a:t>visión </a:t>
            </a:r>
            <a:r>
              <a:rPr lang="es-MX" sz="1600" b="1" dirty="0" err="1" smtClean="0">
                <a:latin typeface="Arial" charset="0"/>
              </a:rPr>
              <a:t>proyectable</a:t>
            </a:r>
            <a:r>
              <a:rPr lang="es-MX" sz="1600" b="1" dirty="0">
                <a:latin typeface="Arial" charset="0"/>
              </a:rPr>
              <a:t>)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91600" y="5380672"/>
            <a:ext cx="884489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MX" sz="2400" dirty="0" smtClean="0">
              <a:solidFill>
                <a:srgbClr val="7030A0"/>
              </a:solidFill>
            </a:endParaRPr>
          </a:p>
          <a:p>
            <a:r>
              <a:rPr lang="es-MX" sz="2400" dirty="0" smtClean="0">
                <a:solidFill>
                  <a:srgbClr val="7030A0"/>
                </a:solidFill>
              </a:rPr>
              <a:t>Docente:</a:t>
            </a:r>
            <a:r>
              <a:rPr lang="es-ES" sz="2000" dirty="0" smtClean="0">
                <a:solidFill>
                  <a:srgbClr val="7030A0"/>
                </a:solidFill>
              </a:rPr>
              <a:t>Dra. </a:t>
            </a:r>
            <a:r>
              <a:rPr lang="es-ES" sz="2000" dirty="0">
                <a:solidFill>
                  <a:srgbClr val="7030A0"/>
                </a:solidFill>
              </a:rPr>
              <a:t>en A. Guadalupe González </a:t>
            </a:r>
            <a:r>
              <a:rPr lang="es-ES" sz="2000" dirty="0" smtClean="0">
                <a:solidFill>
                  <a:srgbClr val="7030A0"/>
                </a:solidFill>
              </a:rPr>
              <a:t>García</a:t>
            </a:r>
            <a:r>
              <a:rPr lang="es-ES" sz="2400" dirty="0" smtClean="0">
                <a:solidFill>
                  <a:srgbClr val="7030A0"/>
                </a:solidFill>
              </a:rPr>
              <a:t>           ggonzalezga@uaemex.mx</a:t>
            </a:r>
          </a:p>
          <a:p>
            <a:pPr algn="r"/>
            <a:r>
              <a:rPr lang="es-ES" sz="1600" dirty="0" smtClean="0">
                <a:solidFill>
                  <a:srgbClr val="7030A0"/>
                </a:solidFill>
              </a:rPr>
              <a:t>Mayo 2016</a:t>
            </a:r>
            <a:endParaRPr lang="es-ES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28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80920" cy="1864097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Introducción </a:t>
            </a: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a la  Unidad </a:t>
            </a:r>
            <a:r>
              <a:rPr lang="es-ES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s-ES" sz="4400" dirty="0">
                <a:solidFill>
                  <a:srgbClr val="C00000"/>
                </a:solidFill>
              </a:rPr>
              <a:t>	 </a:t>
            </a:r>
            <a:r>
              <a:rPr lang="es-ES" sz="4400" dirty="0" smtClean="0">
                <a:solidFill>
                  <a:srgbClr val="C00000"/>
                </a:solidFill>
              </a:rPr>
              <a:t>Presentación de la Administración Estratégica </a:t>
            </a:r>
            <a:endParaRPr lang="es-MX" sz="4400" dirty="0">
              <a:solidFill>
                <a:srgbClr val="C0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418996"/>
            <a:ext cx="8568952" cy="414627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s-MX" sz="2400" dirty="0" smtClean="0">
                <a:solidFill>
                  <a:schemeClr val="accent5">
                    <a:lumMod val="10000"/>
                  </a:schemeClr>
                </a:solidFill>
              </a:rPr>
              <a:t>Aprender las </a:t>
            </a:r>
            <a:r>
              <a:rPr lang="es-MX" sz="2400" dirty="0">
                <a:solidFill>
                  <a:schemeClr val="accent5">
                    <a:lumMod val="10000"/>
                  </a:schemeClr>
                </a:solidFill>
              </a:rPr>
              <a:t>posturas de las personas que entran en una discusión y llegar a un acuerdo que satisfaga a todas las partes involucradas, es una actividad que debe ser ejercida por el profesionista de </a:t>
            </a:r>
            <a:r>
              <a:rPr lang="es-MX" sz="2400" dirty="0" smtClean="0">
                <a:solidFill>
                  <a:schemeClr val="accent5">
                    <a:lumMod val="10000"/>
                  </a:schemeClr>
                </a:solidFill>
              </a:rPr>
              <a:t>la Administración </a:t>
            </a:r>
            <a:r>
              <a:rPr lang="es-MX" sz="2400" dirty="0">
                <a:solidFill>
                  <a:schemeClr val="accent5">
                    <a:lumMod val="10000"/>
                  </a:schemeClr>
                </a:solidFill>
              </a:rPr>
              <a:t>y Promoción de la Obra Urbana (</a:t>
            </a:r>
            <a:r>
              <a:rPr lang="es-MX" sz="2400" dirty="0" err="1">
                <a:solidFill>
                  <a:schemeClr val="accent5">
                    <a:lumMod val="10000"/>
                  </a:schemeClr>
                </a:solidFill>
              </a:rPr>
              <a:t>APOU</a:t>
            </a:r>
            <a:r>
              <a:rPr lang="es-MX" sz="2400" dirty="0">
                <a:solidFill>
                  <a:schemeClr val="accent5">
                    <a:lumMod val="10000"/>
                  </a:schemeClr>
                </a:solidFill>
              </a:rPr>
              <a:t>). </a:t>
            </a:r>
            <a:r>
              <a:rPr lang="es-MX" sz="2400" dirty="0" smtClean="0">
                <a:solidFill>
                  <a:schemeClr val="accent5">
                    <a:lumMod val="10000"/>
                  </a:schemeClr>
                </a:solidFill>
              </a:rPr>
              <a:t>Así </a:t>
            </a:r>
            <a:r>
              <a:rPr lang="es-MX" sz="2400" dirty="0">
                <a:solidFill>
                  <a:schemeClr val="accent5">
                    <a:lumMod val="10000"/>
                  </a:schemeClr>
                </a:solidFill>
              </a:rPr>
              <a:t>que entender y aplicar la </a:t>
            </a:r>
            <a:r>
              <a:rPr lang="es-MX" sz="2400" i="1" dirty="0">
                <a:solidFill>
                  <a:schemeClr val="accent5">
                    <a:lumMod val="10000"/>
                  </a:schemeClr>
                </a:solidFill>
              </a:rPr>
              <a:t>administración estratégica </a:t>
            </a:r>
            <a:r>
              <a:rPr lang="es-MX" sz="2400" dirty="0">
                <a:solidFill>
                  <a:schemeClr val="accent5">
                    <a:lumMod val="10000"/>
                  </a:schemeClr>
                </a:solidFill>
              </a:rPr>
              <a:t>como herramienta para la toma de decisiones orienta la prospectiva dentro del ámbito de su desempeño profesional.</a:t>
            </a:r>
          </a:p>
        </p:txBody>
      </p:sp>
      <p:sp>
        <p:nvSpPr>
          <p:cNvPr id="5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48400" y="6381750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8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17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561437" y="1291283"/>
            <a:ext cx="8215313" cy="5090467"/>
          </a:xfrm>
          <a:ln>
            <a:solidFill>
              <a:schemeClr val="accent2">
                <a:lumMod val="75000"/>
              </a:schemeClr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3600" dirty="0" smtClean="0">
                <a:latin typeface="Iskoola Pota" pitchFamily="34" charset="0"/>
                <a:cs typeface="Iskoola Pota" pitchFamily="34" charset="0"/>
              </a:rPr>
              <a:t> </a:t>
            </a:r>
            <a:r>
              <a:rPr lang="es-ES" sz="3600" dirty="0" smtClean="0">
                <a:latin typeface="Iskoola Pota" pitchFamily="34" charset="0"/>
                <a:cs typeface="Iskoola Pota" pitchFamily="34" charset="0"/>
              </a:rPr>
              <a:t>	</a:t>
            </a:r>
            <a:r>
              <a:rPr lang="es-ES_tradnl" sz="2800" dirty="0" smtClean="0">
                <a:solidFill>
                  <a:srgbClr val="C00000"/>
                </a:solidFill>
                <a:latin typeface="Gulim" pitchFamily="34" charset="-127"/>
                <a:ea typeface="Gulim" pitchFamily="34" charset="-127"/>
                <a:cs typeface="Iskoola Pota" pitchFamily="34" charset="0"/>
              </a:rPr>
              <a:t>Proceso de diseñar y mantener un entorno en el que trabajando en grupos, los individuos cumplan eficientemente objetivos específicos.</a:t>
            </a:r>
          </a:p>
          <a:p>
            <a:pPr algn="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2800" dirty="0" smtClean="0">
                <a:solidFill>
                  <a:srgbClr val="C00000"/>
                </a:solidFill>
                <a:latin typeface="Gulim" pitchFamily="34" charset="-127"/>
                <a:ea typeface="Gulim" pitchFamily="34" charset="-127"/>
                <a:cs typeface="Iskoola Pota" pitchFamily="34" charset="0"/>
              </a:rPr>
              <a:t>              </a:t>
            </a:r>
            <a:r>
              <a:rPr lang="es-ES_tradnl" sz="2000" i="1" dirty="0">
                <a:latin typeface="Iskoola Pota" pitchFamily="34" charset="0"/>
                <a:cs typeface="Iskoola Pota" pitchFamily="34" charset="0"/>
              </a:rPr>
              <a:t>[</a:t>
            </a:r>
            <a:r>
              <a:rPr lang="es-ES_tradnl" sz="2000" i="1" dirty="0" smtClean="0">
                <a:latin typeface="Iskoola Pota" pitchFamily="34" charset="0"/>
                <a:cs typeface="Iskoola Pota" pitchFamily="34" charset="0"/>
              </a:rPr>
              <a:t>Harold </a:t>
            </a:r>
            <a:r>
              <a:rPr lang="es-ES_tradnl" sz="2000" i="1" dirty="0" err="1" smtClean="0">
                <a:latin typeface="Iskoola Pota" pitchFamily="34" charset="0"/>
                <a:cs typeface="Iskoola Pota" pitchFamily="34" charset="0"/>
              </a:rPr>
              <a:t>Koontz</a:t>
            </a:r>
            <a:r>
              <a:rPr lang="es-ES_tradnl" sz="2000" i="1" dirty="0" smtClean="0">
                <a:latin typeface="Iskoola Pota" pitchFamily="34" charset="0"/>
                <a:cs typeface="Iskoola Pota" pitchFamily="34" charset="0"/>
              </a:rPr>
              <a:t>, 2009:6]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2800" dirty="0" smtClean="0">
                <a:solidFill>
                  <a:srgbClr val="C00000"/>
                </a:solidFill>
                <a:latin typeface="Gulim" pitchFamily="34" charset="-127"/>
                <a:ea typeface="Gulim" pitchFamily="34" charset="-127"/>
                <a:cs typeface="Iskoola Pota" pitchFamily="34" charset="0"/>
              </a:rPr>
              <a:t>	</a:t>
            </a:r>
            <a:r>
              <a:rPr lang="es-ES_tradnl" sz="2800" dirty="0" smtClean="0">
                <a:solidFill>
                  <a:schemeClr val="accent5">
                    <a:lumMod val="75000"/>
                  </a:schemeClr>
                </a:solidFill>
                <a:latin typeface="Gulim" pitchFamily="34" charset="-127"/>
                <a:ea typeface="Gulim" pitchFamily="34" charset="-127"/>
                <a:cs typeface="Iskoola Pota" pitchFamily="34" charset="0"/>
              </a:rPr>
              <a:t>Proceso </a:t>
            </a:r>
            <a:r>
              <a:rPr lang="es-ES_tradnl" sz="2800" dirty="0">
                <a:solidFill>
                  <a:schemeClr val="accent5">
                    <a:lumMod val="75000"/>
                  </a:schemeClr>
                </a:solidFill>
                <a:latin typeface="Gulim" pitchFamily="34" charset="-127"/>
                <a:ea typeface="Gulim" pitchFamily="34" charset="-127"/>
                <a:cs typeface="Iskoola Pota" pitchFamily="34" charset="0"/>
              </a:rPr>
              <a:t>a través del cual se coordinan y optimizan los recursos de un grupo social con el fin de lograr la máxima eficacia, calidad, productividad  y competitividad en la </a:t>
            </a:r>
            <a:r>
              <a:rPr lang="es-ES_tradnl" sz="2800" dirty="0" smtClean="0">
                <a:solidFill>
                  <a:schemeClr val="accent5">
                    <a:lumMod val="75000"/>
                  </a:schemeClr>
                </a:solidFill>
                <a:latin typeface="Gulim" pitchFamily="34" charset="-127"/>
                <a:ea typeface="Gulim" pitchFamily="34" charset="-127"/>
                <a:cs typeface="Iskoola Pota" pitchFamily="34" charset="0"/>
              </a:rPr>
              <a:t>consecución </a:t>
            </a:r>
            <a:r>
              <a:rPr lang="es-ES_tradnl" sz="2800" dirty="0">
                <a:solidFill>
                  <a:schemeClr val="accent5">
                    <a:lumMod val="75000"/>
                  </a:schemeClr>
                </a:solidFill>
                <a:latin typeface="Gulim" pitchFamily="34" charset="-127"/>
                <a:ea typeface="Gulim" pitchFamily="34" charset="-127"/>
                <a:cs typeface="Iskoola Pota" pitchFamily="34" charset="0"/>
              </a:rPr>
              <a:t>de sus objetivos.</a:t>
            </a:r>
          </a:p>
          <a:p>
            <a:pPr algn="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2000" i="1" dirty="0">
                <a:latin typeface="Iskoola Pota" pitchFamily="34" charset="0"/>
                <a:cs typeface="Iskoola Pota" pitchFamily="34" charset="0"/>
              </a:rPr>
              <a:t>[Lourdes </a:t>
            </a:r>
            <a:r>
              <a:rPr lang="es-ES_tradnl" sz="2000" i="1" dirty="0" err="1" smtClean="0">
                <a:latin typeface="Iskoola Pota" pitchFamily="34" charset="0"/>
                <a:cs typeface="Iskoola Pota" pitchFamily="34" charset="0"/>
              </a:rPr>
              <a:t>Munch</a:t>
            </a:r>
            <a:r>
              <a:rPr lang="es-ES_tradnl" sz="2000" i="1" dirty="0">
                <a:latin typeface="Iskoola Pota" pitchFamily="34" charset="0"/>
                <a:cs typeface="Iskoola Pota" pitchFamily="34" charset="0"/>
              </a:rPr>
              <a:t>, 2010:3]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3600" dirty="0" smtClean="0">
                <a:latin typeface="Iskoola Pota" pitchFamily="34" charset="0"/>
                <a:cs typeface="Iskoola Pota" pitchFamily="34" charset="0"/>
              </a:rPr>
              <a:t> </a:t>
            </a:r>
            <a:endParaRPr lang="es-ES" sz="3600" dirty="0">
              <a:latin typeface="Iskoola Pota" pitchFamily="34" charset="0"/>
              <a:cs typeface="Iskoola Pota" pitchFamily="34" charset="0"/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530225" y="332656"/>
            <a:ext cx="74977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ES_tradnl" sz="6000" b="1" dirty="0">
                <a:solidFill>
                  <a:srgbClr val="7030A0"/>
                </a:solidFill>
                <a:latin typeface="Arial Rounded MT Bold" pitchFamily="34" charset="0"/>
              </a:rPr>
              <a:t>ADMINISTRACIÓN</a:t>
            </a:r>
            <a:endParaRPr lang="es-MX" sz="5400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084168" y="6381750"/>
            <a:ext cx="2895600" cy="476250"/>
          </a:xfrm>
        </p:spPr>
        <p:txBody>
          <a:bodyPr/>
          <a:lstStyle/>
          <a:p>
            <a:pPr algn="ctr"/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9 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44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-0.04 C 0.081 -0.049 0.102 -0.054 0.124 -0.054 C 0.149 -0.054 0.169 -0.049 0.183 -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65833" y="260648"/>
            <a:ext cx="8569325" cy="108012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6000" b="1" dirty="0" smtClean="0">
                <a:solidFill>
                  <a:srgbClr val="7030A0"/>
                </a:solidFill>
                <a:latin typeface="Arial Rounded MT Bold" pitchFamily="34" charset="0"/>
              </a:rPr>
              <a:t>ESTRATEGIAS</a:t>
            </a:r>
            <a:endParaRPr lang="es-ES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156" y="1340768"/>
            <a:ext cx="8604677" cy="5227198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</a:p>
          <a:p>
            <a:pPr algn="ctr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1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s-ES_tradnl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Son medios por los cuales se logran los objetivos a largo plazo que requieren decisiones de los altos directivos y recursos de la organización</a:t>
            </a:r>
            <a:r>
              <a:rPr lang="es-ES_tradnl" sz="32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sz="28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(David, 2008).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2900" dirty="0" smtClean="0">
                <a:latin typeface="Comic Sans MS" pitchFamily="66" charset="0"/>
                <a:cs typeface="Times New Roman" pitchFamily="18" charset="0"/>
              </a:rPr>
              <a:t>Para:</a:t>
            </a:r>
          </a:p>
          <a:p>
            <a:pPr marL="742950" indent="-742950" algn="just" fontAlgn="auto">
              <a:lnSpc>
                <a:spcPct val="800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s-ES" sz="3600" dirty="0" smtClean="0">
                <a:latin typeface="Comic Sans MS" pitchFamily="66" charset="0"/>
                <a:cs typeface="Times New Roman" pitchFamily="18" charset="0"/>
              </a:rPr>
              <a:t>Determinar y comunicar lo que se quiere que sea la organización . </a:t>
            </a:r>
            <a:endParaRPr lang="es-ES_tradnl" sz="3600" dirty="0" smtClean="0">
              <a:latin typeface="Comic Sans MS" pitchFamily="66" charset="0"/>
              <a:cs typeface="Times New Roman" pitchFamily="18" charset="0"/>
            </a:endParaRPr>
          </a:p>
          <a:p>
            <a:pPr marL="742950" indent="-742950" algn="just" fontAlgn="auto">
              <a:lnSpc>
                <a:spcPct val="80000"/>
              </a:lnSpc>
              <a:spcAft>
                <a:spcPts val="0"/>
              </a:spcAft>
              <a:buFont typeface="+mj-lt"/>
              <a:buAutoNum type="alphaUcPeriod"/>
              <a:defRPr/>
            </a:pPr>
            <a:endParaRPr lang="es-ES" sz="3600" dirty="0" smtClean="0">
              <a:latin typeface="Lucida Sans Typewriter" pitchFamily="49" charset="0"/>
              <a:cs typeface="Times New Roman" pitchFamily="18" charset="0"/>
            </a:endParaRPr>
          </a:p>
          <a:p>
            <a:pPr marL="742950" indent="-742950" algn="just" fontAlgn="auto">
              <a:lnSpc>
                <a:spcPct val="80000"/>
              </a:lnSpc>
              <a:spcAft>
                <a:spcPts val="0"/>
              </a:spcAft>
              <a:buFont typeface="+mj-lt"/>
              <a:buAutoNum type="alphaUcPeriod"/>
              <a:defRPr/>
            </a:pPr>
            <a:r>
              <a:rPr lang="es-ES" sz="3600" dirty="0" smtClean="0">
                <a:latin typeface="Comic Sans MS" pitchFamily="66" charset="0"/>
                <a:cs typeface="Times New Roman" pitchFamily="18" charset="0"/>
              </a:rPr>
              <a:t>Mostrar la dirección y el empleo de los recursos.</a:t>
            </a:r>
            <a:endParaRPr lang="es-ES_tradnl" sz="3600" dirty="0" smtClean="0">
              <a:latin typeface="Comic Sans MS" pitchFamily="66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s-ES" sz="1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20681" y="6375917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10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2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134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5000" dirty="0" smtClean="0">
                <a:latin typeface="MS Mincho" pitchFamily="49" charset="-128"/>
              </a:rPr>
              <a:t>¡¡¡ LAS ESTRATEGIAS !!!!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341438"/>
            <a:ext cx="8207375" cy="53276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" sz="2800" dirty="0" smtClean="0">
                <a:solidFill>
                  <a:srgbClr val="FF0000"/>
                </a:solidFill>
              </a:rPr>
              <a:t>Reflexión: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800" dirty="0" smtClean="0"/>
              <a:t>	</a:t>
            </a:r>
            <a:r>
              <a:rPr lang="es-ES" sz="4400" i="1" dirty="0" smtClean="0"/>
              <a:t>Para la mayoría de las organizaciones una meta predominante es alcanzar un desempeño superior al de sus competidores.         Así, que si la ESTRATEGIA la alcanza, se dice que tiene una </a:t>
            </a:r>
            <a:r>
              <a:rPr lang="es-ES" sz="4400" i="1" dirty="0" smtClean="0">
                <a:solidFill>
                  <a:srgbClr val="FF0000"/>
                </a:solidFill>
              </a:rPr>
              <a:t>ventaja competitiva</a:t>
            </a:r>
            <a:r>
              <a:rPr lang="es-ES" sz="4400" i="1" dirty="0" smtClean="0"/>
              <a:t>.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48400" y="6351206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11 </a:t>
            </a:r>
            <a:endParaRPr lang="es-ES" altLang="en-US" dirty="0">
              <a:solidFill>
                <a:schemeClr val="tx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1183070"/>
            <a:ext cx="1620951" cy="1326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97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971600" y="1844824"/>
            <a:ext cx="7535081" cy="4608512"/>
          </a:xfrm>
          <a:ln>
            <a:solidFill>
              <a:srgbClr val="7030A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Font typeface="Arial" charset="0"/>
              <a:buNone/>
            </a:pPr>
            <a:r>
              <a:rPr lang="es-MX" sz="3800" dirty="0" smtClean="0">
                <a:latin typeface="Aharoni" pitchFamily="2" charset="-79"/>
                <a:cs typeface="Aharoni" pitchFamily="2" charset="-79"/>
              </a:rPr>
              <a:t>Es un proceso de evaluación sistemática de la naturaleza de un negocio, definiendo </a:t>
            </a:r>
            <a:r>
              <a:rPr lang="es-MX" sz="3800" dirty="0" smtClean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los objetivos a largo plazo</a:t>
            </a:r>
            <a:r>
              <a:rPr lang="es-MX" sz="3800" dirty="0" smtClean="0">
                <a:latin typeface="Aharoni" pitchFamily="2" charset="-79"/>
                <a:cs typeface="Aharoni" pitchFamily="2" charset="-79"/>
              </a:rPr>
              <a:t>, </a:t>
            </a:r>
            <a:r>
              <a:rPr lang="es-MX" sz="38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identificando metas y objetivos cuantitativos</a:t>
            </a:r>
            <a:r>
              <a:rPr lang="es-MX" sz="3800" dirty="0" smtClean="0">
                <a:latin typeface="Aharoni" pitchFamily="2" charset="-79"/>
                <a:cs typeface="Aharoni" pitchFamily="2" charset="-79"/>
              </a:rPr>
              <a:t>, </a:t>
            </a:r>
            <a:r>
              <a:rPr lang="es-MX" sz="380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desarrollando estrategias </a:t>
            </a:r>
            <a:r>
              <a:rPr lang="es-MX" sz="3800" dirty="0" smtClean="0">
                <a:latin typeface="Aharoni" pitchFamily="2" charset="-79"/>
                <a:cs typeface="Aharoni" pitchFamily="2" charset="-79"/>
              </a:rPr>
              <a:t>para alcanzar dichos objetivos y </a:t>
            </a:r>
            <a:r>
              <a:rPr lang="es-MX" sz="38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localizando recursos </a:t>
            </a:r>
            <a:r>
              <a:rPr lang="es-MX" sz="3800" dirty="0" smtClean="0">
                <a:latin typeface="Aharoni" pitchFamily="2" charset="-79"/>
                <a:cs typeface="Aharoni" pitchFamily="2" charset="-79"/>
              </a:rPr>
              <a:t>para llevar a cabo dichas estrategias.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5721" y="473224"/>
            <a:ext cx="7680960" cy="1371600"/>
          </a:xfrm>
        </p:spPr>
        <p:txBody>
          <a:bodyPr>
            <a:noAutofit/>
          </a:bodyPr>
          <a:lstStyle/>
          <a:p>
            <a:pPr algn="ctr"/>
            <a:r>
              <a:rPr lang="es-ES_tradnl" sz="6000" b="1" dirty="0" smtClean="0">
                <a:solidFill>
                  <a:srgbClr val="7030A0"/>
                </a:solidFill>
                <a:latin typeface="Arial Rounded MT Bold" pitchFamily="34" charset="0"/>
              </a:rPr>
              <a:t>ADMINISTRACIÓN ESTRATÉGICA </a:t>
            </a:r>
            <a:endParaRPr lang="es-MX" sz="6000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48400" y="6351206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12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18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6" grpI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23528" y="1613695"/>
            <a:ext cx="8424936" cy="532787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3200" dirty="0" err="1" smtClean="0">
                <a:solidFill>
                  <a:srgbClr val="0070C0"/>
                </a:solidFill>
              </a:rPr>
              <a:t>Certo</a:t>
            </a:r>
            <a:r>
              <a:rPr lang="es-MX" sz="3200" dirty="0" smtClean="0">
                <a:solidFill>
                  <a:srgbClr val="0070C0"/>
                </a:solidFill>
              </a:rPr>
              <a:t> S. la define así: “Es el proceso que se sigue para asegurar que una organización posea estrategia organizacional y se beneficie de su uso.”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3200" dirty="0" smtClean="0"/>
              <a:t> </a:t>
            </a:r>
            <a:r>
              <a:rPr lang="es-MX" sz="3200" dirty="0" err="1" smtClean="0">
                <a:solidFill>
                  <a:srgbClr val="00B050"/>
                </a:solidFill>
              </a:rPr>
              <a:t>Stoner</a:t>
            </a:r>
            <a:r>
              <a:rPr lang="es-MX" sz="3200" dirty="0" smtClean="0">
                <a:solidFill>
                  <a:srgbClr val="00B050"/>
                </a:solidFill>
              </a:rPr>
              <a:t> J. la define así: “Proceso de administración que entraña que la organización prepare planes estratégicos y, después, actúe conforme a ellos.”  </a:t>
            </a:r>
            <a:r>
              <a:rPr lang="es-MX" sz="2000" dirty="0" smtClean="0">
                <a:solidFill>
                  <a:srgbClr val="00B050"/>
                </a:solidFill>
              </a:rPr>
              <a:t>(citados por Garza, 2000) </a:t>
            </a:r>
            <a:endParaRPr lang="es-MX" sz="2000" dirty="0">
              <a:solidFill>
                <a:srgbClr val="00B050"/>
              </a:solidFill>
            </a:endParaRPr>
          </a:p>
        </p:txBody>
      </p:sp>
      <p:sp>
        <p:nvSpPr>
          <p:cNvPr id="4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48400" y="6351206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13 </a:t>
            </a:r>
            <a:endParaRPr lang="es-ES" altLang="en-US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224060"/>
            <a:ext cx="3295650" cy="129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56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9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9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971600" y="204238"/>
            <a:ext cx="7853362" cy="6165850"/>
          </a:xfrm>
        </p:spPr>
        <p:txBody>
          <a:bodyPr rtlCol="0">
            <a:normAutofit fontScale="92500" lnSpcReduction="20000"/>
          </a:bodyPr>
          <a:lstStyle/>
          <a:p>
            <a:pPr marL="0" indent="0"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4000" dirty="0" smtClean="0">
                <a:solidFill>
                  <a:srgbClr val="7030A0"/>
                </a:solidFill>
                <a:latin typeface="Comic Sans MS" pitchFamily="66" charset="0"/>
              </a:rPr>
              <a:t>			</a:t>
            </a:r>
          </a:p>
          <a:p>
            <a:pPr marL="0" indent="0"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4000" dirty="0">
                <a:solidFill>
                  <a:srgbClr val="7030A0"/>
                </a:solidFill>
                <a:latin typeface="Comic Sans MS" pitchFamily="66" charset="0"/>
              </a:rPr>
              <a:t>	</a:t>
            </a:r>
            <a:r>
              <a:rPr lang="es-MX" sz="4000" dirty="0" smtClean="0">
                <a:solidFill>
                  <a:srgbClr val="7030A0"/>
                </a:solidFill>
                <a:latin typeface="Comic Sans MS" pitchFamily="66" charset="0"/>
              </a:rPr>
              <a:t>		</a:t>
            </a:r>
          </a:p>
          <a:p>
            <a:pPr marL="0" indent="0"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4000" dirty="0">
                <a:solidFill>
                  <a:srgbClr val="7030A0"/>
                </a:solidFill>
                <a:latin typeface="Comic Sans MS" pitchFamily="66" charset="0"/>
              </a:rPr>
              <a:t>	</a:t>
            </a:r>
            <a:r>
              <a:rPr lang="es-MX" sz="4000" dirty="0" smtClean="0">
                <a:solidFill>
                  <a:srgbClr val="7030A0"/>
                </a:solidFill>
                <a:latin typeface="Comic Sans MS" pitchFamily="66" charset="0"/>
              </a:rPr>
              <a:t>		</a:t>
            </a:r>
            <a:r>
              <a:rPr lang="es-MX" sz="4600" dirty="0" smtClean="0">
                <a:solidFill>
                  <a:srgbClr val="7030A0"/>
                </a:solidFill>
                <a:latin typeface="Comic Sans MS" pitchFamily="66" charset="0"/>
              </a:rPr>
              <a:t>Se define como 	arte y ciencia de 	formular,			  implementar y evaluar      decisiones multifuncionales que le permitan a una organización lograr sus objetivos</a:t>
            </a:r>
          </a:p>
          <a:p>
            <a:pPr marL="0" indent="0"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46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s-MX" sz="2800" dirty="0" smtClean="0">
                <a:solidFill>
                  <a:srgbClr val="7030A0"/>
                </a:solidFill>
                <a:latin typeface="Comic Sans MS" pitchFamily="66" charset="0"/>
              </a:rPr>
              <a:t>(David, 2008:5) </a:t>
            </a:r>
            <a:r>
              <a:rPr lang="es-MX" sz="4000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</a:p>
          <a:p>
            <a:pPr marL="0" indent="0"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4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48400" y="6351206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14 </a:t>
            </a:r>
            <a:endParaRPr lang="es-ES" altLang="en-US" dirty="0">
              <a:solidFill>
                <a:schemeClr val="tx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562" y="692696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5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980728"/>
            <a:ext cx="8247062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ES_tradnl" sz="6000" b="1" dirty="0">
                <a:solidFill>
                  <a:srgbClr val="7030A0"/>
                </a:solidFill>
              </a:rPr>
              <a:t>¿POR QUÉ ES IMPORTANTE LA ADMINISTRACIÓN ESTRATÉGICA?</a:t>
            </a:r>
            <a:endParaRPr lang="es-ES_tradnl" sz="1400" b="1" dirty="0">
              <a:solidFill>
                <a:srgbClr val="7030A0"/>
              </a:solidFill>
            </a:endParaRPr>
          </a:p>
          <a:p>
            <a:pPr algn="just" eaLnBrk="0" hangingPunct="0">
              <a:buFontTx/>
              <a:buChar char="•"/>
            </a:pPr>
            <a:endParaRPr lang="es-ES_tradnl" b="1" dirty="0">
              <a:solidFill>
                <a:srgbClr val="7030A0"/>
              </a:solidFill>
            </a:endParaRPr>
          </a:p>
          <a:p>
            <a:pPr algn="just" eaLnBrk="0" hangingPunct="0"/>
            <a:endParaRPr lang="es-ES_tradnl" sz="1400" b="1" dirty="0">
              <a:solidFill>
                <a:srgbClr val="7030A0"/>
              </a:solidFill>
            </a:endParaRPr>
          </a:p>
        </p:txBody>
      </p:sp>
      <p:sp>
        <p:nvSpPr>
          <p:cNvPr id="18435" name="7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altLang="en-US" smtClean="0">
                <a:solidFill>
                  <a:schemeClr val="bg2"/>
                </a:solidFill>
              </a:rPr>
              <a:t>M en A. Guadalupe González</a:t>
            </a:r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5C98DE-B3E1-4924-BC6E-3B9503B73F94}" type="slidenum">
              <a:rPr lang="es-E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ES" alt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519613"/>
            <a:ext cx="2341563" cy="1741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" name="6 Marcador de pie de página"/>
          <p:cNvSpPr txBox="1">
            <a:spLocks/>
          </p:cNvSpPr>
          <p:nvPr/>
        </p:nvSpPr>
        <p:spPr>
          <a:xfrm>
            <a:off x="6248400" y="6351206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15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72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61011595"/>
              </p:ext>
            </p:extLst>
          </p:nvPr>
        </p:nvGraphicFramePr>
        <p:xfrm>
          <a:off x="251520" y="-27296"/>
          <a:ext cx="8712968" cy="6368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6 Marcador de pie de página"/>
          <p:cNvSpPr txBox="1">
            <a:spLocks/>
          </p:cNvSpPr>
          <p:nvPr/>
        </p:nvSpPr>
        <p:spPr>
          <a:xfrm>
            <a:off x="6248400" y="6351206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16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46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6D0FA4-86D2-4C94-B54F-5B5F00158B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6168C1-0950-4134-8C87-F93D2EC9A5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B88718-5998-45E1-9ECD-34B924CD6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BE456C-D5F6-46F2-A328-D9E4B6DD3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B0700F-8CCB-4CCC-AFDE-35E478944E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81DA5E-B25D-43B3-8F31-6FEDD5A77B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45EA6C-4D7D-4AF0-B89E-ACCB22C00A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9594CC-FD34-45E9-AEDD-53686EB2B5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374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D0A1BC-BBBF-4EFD-9951-906AB4BA23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162925" cy="1190625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400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PROCESO DE LA ADMINISTRACIÓN ESTRATÉGICA</a:t>
            </a:r>
            <a:endParaRPr lang="es-ES" sz="4400" i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4"/>
            <a:ext cx="8208962" cy="4896569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800" dirty="0" smtClean="0"/>
              <a:t>	</a:t>
            </a:r>
            <a:r>
              <a:rPr lang="es-MX" sz="3200" dirty="0" smtClean="0"/>
              <a:t>La </a:t>
            </a:r>
            <a:r>
              <a:rPr lang="es-MX" sz="3200" b="1" dirty="0"/>
              <a:t>e</a:t>
            </a:r>
            <a:r>
              <a:rPr lang="es-MX" sz="3200" b="1" dirty="0" smtClean="0"/>
              <a:t>strategia</a:t>
            </a:r>
            <a:r>
              <a:rPr lang="es-MX" sz="3200" dirty="0" smtClean="0"/>
              <a:t> </a:t>
            </a:r>
            <a:r>
              <a:rPr lang="es-MX" sz="3200" dirty="0"/>
              <a:t>de una </a:t>
            </a:r>
            <a:r>
              <a:rPr lang="es-MX" sz="3200" dirty="0" smtClean="0"/>
              <a:t>organización es </a:t>
            </a:r>
            <a:r>
              <a:rPr lang="es-MX" sz="3200" dirty="0"/>
              <a:t>el </a:t>
            </a:r>
            <a:r>
              <a:rPr lang="es-MX" sz="3200" i="1" dirty="0" smtClean="0"/>
              <a:t>“plan </a:t>
            </a:r>
            <a:r>
              <a:rPr lang="es-MX" sz="3200" i="1" dirty="0"/>
              <a:t>de acción “</a:t>
            </a:r>
            <a:r>
              <a:rPr lang="es-MX" sz="3200" dirty="0"/>
              <a:t> que </a:t>
            </a:r>
            <a:r>
              <a:rPr lang="es-MX" sz="3200" dirty="0" smtClean="0"/>
              <a:t>se tiene para posicionarla </a:t>
            </a:r>
            <a:r>
              <a:rPr lang="es-MX" sz="3200" dirty="0"/>
              <a:t>en la arena de su mercado, competir con éxito, satisfacer a los clientes </a:t>
            </a:r>
            <a:r>
              <a:rPr lang="es-MX" sz="3200" dirty="0" smtClean="0"/>
              <a:t>o usuarios y </a:t>
            </a:r>
            <a:r>
              <a:rPr lang="es-MX" sz="3200" dirty="0"/>
              <a:t>lograr un buen desempeño del </a:t>
            </a:r>
            <a:r>
              <a:rPr lang="es-MX" sz="3200" dirty="0" smtClean="0"/>
              <a:t>negocio </a:t>
            </a:r>
            <a:r>
              <a:rPr lang="es-MX" sz="3200" dirty="0"/>
              <a:t>(</a:t>
            </a:r>
            <a:r>
              <a:rPr lang="es-MX" sz="3200" dirty="0" err="1"/>
              <a:t>Hitt</a:t>
            </a:r>
            <a:r>
              <a:rPr lang="es-MX" sz="3200" dirty="0"/>
              <a:t>, 2008).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s-MX" sz="2800" dirty="0"/>
          </a:p>
          <a:p>
            <a:pPr algn="r" fontAlgn="auto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MX" sz="2000" i="1" dirty="0"/>
              <a:t>	</a:t>
            </a:r>
            <a:r>
              <a:rPr lang="es-MX" sz="2000" i="1" dirty="0">
                <a:solidFill>
                  <a:srgbClr val="0070C0"/>
                </a:solidFill>
              </a:rPr>
              <a:t>                                  “Sin una estrategia, la organización </a:t>
            </a:r>
            <a:r>
              <a:rPr lang="es-MX" sz="2000" i="1" dirty="0" smtClean="0">
                <a:solidFill>
                  <a:srgbClr val="0070C0"/>
                </a:solidFill>
              </a:rPr>
              <a:t>es</a:t>
            </a:r>
          </a:p>
          <a:p>
            <a:pPr algn="r" fontAlgn="auto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MX" sz="2000" i="1" dirty="0" smtClean="0">
                <a:solidFill>
                  <a:srgbClr val="0070C0"/>
                </a:solidFill>
              </a:rPr>
              <a:t> </a:t>
            </a:r>
            <a:r>
              <a:rPr lang="es-MX" sz="2000" i="1" dirty="0">
                <a:solidFill>
                  <a:srgbClr val="0070C0"/>
                </a:solidFill>
              </a:rPr>
              <a:t>como un barco sin timón,</a:t>
            </a:r>
          </a:p>
          <a:p>
            <a:pPr algn="r" fontAlgn="auto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MX" sz="2000" i="1" dirty="0">
                <a:solidFill>
                  <a:srgbClr val="0070C0"/>
                </a:solidFill>
              </a:rPr>
              <a:t> que avanza en círculos”</a:t>
            </a:r>
            <a:r>
              <a:rPr lang="es-MX" sz="2800" dirty="0">
                <a:solidFill>
                  <a:srgbClr val="0070C0"/>
                </a:solidFill>
              </a:rPr>
              <a:t> </a:t>
            </a:r>
          </a:p>
          <a:p>
            <a:pPr algn="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MX" sz="1600" b="1" dirty="0"/>
              <a:t>Joel Ross y Michael </a:t>
            </a:r>
            <a:r>
              <a:rPr lang="es-MX" sz="1600" b="1" dirty="0" err="1"/>
              <a:t>K</a:t>
            </a:r>
            <a:r>
              <a:rPr lang="es-MX" sz="1600" b="1" dirty="0" err="1" smtClean="0"/>
              <a:t>ami</a:t>
            </a:r>
            <a:endParaRPr lang="es-ES" sz="1600" b="1" dirty="0"/>
          </a:p>
        </p:txBody>
      </p:sp>
      <p:pic>
        <p:nvPicPr>
          <p:cNvPr id="20485" name="Picture 2" descr="C:\Users\pc-sala-8\Desktop\ventaja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952682"/>
            <a:ext cx="1158875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6 Marcador de pie de página"/>
          <p:cNvSpPr txBox="1">
            <a:spLocks/>
          </p:cNvSpPr>
          <p:nvPr/>
        </p:nvSpPr>
        <p:spPr>
          <a:xfrm>
            <a:off x="6248400" y="6351206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17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9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4525" y="149470"/>
            <a:ext cx="7477125" cy="749325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</a:rPr>
              <a:t>ÍNDICE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51520" y="1925540"/>
            <a:ext cx="8280920" cy="4743820"/>
          </a:xfrm>
          <a:ln>
            <a:solidFill>
              <a:srgbClr val="00B0F0"/>
            </a:solidFill>
          </a:ln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Mapa curricular						1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Programa de estudios por competencias     	  	2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Estructura capitular    					3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Propósito general 					4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Objetivo de la Unidad de Aprendizaje 	 	               5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Guión explicativo 					6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Sugerencias y momento de uso     	                              7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Introducción al tema		        			8           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Administración estratégica</a:t>
            </a:r>
            <a:r>
              <a:rPr lang="es-MX" dirty="0"/>
              <a:t>-</a:t>
            </a:r>
            <a:r>
              <a:rPr lang="es-MX" dirty="0" smtClean="0">
                <a:solidFill>
                  <a:schemeClr val="tx1"/>
                </a:solidFill>
              </a:rPr>
              <a:t> concepto                                     12</a:t>
            </a:r>
          </a:p>
          <a:p>
            <a:pPr marL="114300" indent="0">
              <a:buNone/>
            </a:pPr>
            <a:r>
              <a:rPr lang="es-MX" dirty="0"/>
              <a:t>Administración estratégica- </a:t>
            </a:r>
            <a:r>
              <a:rPr lang="es-MX" dirty="0" smtClean="0"/>
              <a:t>proceso </a:t>
            </a:r>
            <a:r>
              <a:rPr lang="es-MX" dirty="0" smtClean="0">
                <a:solidFill>
                  <a:schemeClr val="tx1"/>
                </a:solidFill>
              </a:rPr>
              <a:t>		              17</a:t>
            </a:r>
          </a:p>
          <a:p>
            <a:pPr marL="114300" indent="0">
              <a:buNone/>
            </a:pPr>
            <a:r>
              <a:rPr lang="es-MX" dirty="0" err="1"/>
              <a:t>Strategic</a:t>
            </a:r>
            <a:r>
              <a:rPr lang="es-MX" dirty="0"/>
              <a:t> </a:t>
            </a:r>
            <a:r>
              <a:rPr lang="es-MX" dirty="0" err="1"/>
              <a:t>management</a:t>
            </a:r>
            <a:r>
              <a:rPr lang="es-MX" dirty="0"/>
              <a:t> </a:t>
            </a:r>
            <a:r>
              <a:rPr lang="es-MX" dirty="0" smtClean="0"/>
              <a:t>–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?			              34	</a:t>
            </a:r>
          </a:p>
          <a:p>
            <a:pPr marL="114300" indent="0">
              <a:buNone/>
            </a:pPr>
            <a:r>
              <a:rPr lang="es-MX" dirty="0" err="1" smtClean="0"/>
              <a:t>Strategic</a:t>
            </a:r>
            <a:r>
              <a:rPr lang="es-MX" dirty="0" smtClean="0"/>
              <a:t> </a:t>
            </a:r>
            <a:r>
              <a:rPr lang="es-MX" dirty="0" err="1"/>
              <a:t>management</a:t>
            </a:r>
            <a:r>
              <a:rPr lang="es-MX" dirty="0"/>
              <a:t> </a:t>
            </a:r>
            <a:r>
              <a:rPr lang="es-MX" dirty="0" smtClean="0"/>
              <a:t> -</a:t>
            </a:r>
            <a:r>
              <a:rPr lang="es-MX" dirty="0" err="1" smtClean="0"/>
              <a:t>process</a:t>
            </a:r>
            <a:r>
              <a:rPr lang="es-MX" dirty="0" smtClean="0">
                <a:solidFill>
                  <a:schemeClr val="tx1"/>
                </a:solidFill>
              </a:rPr>
              <a:t>		                             36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Conclusiones 					              38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Fuentes de Consulta                                                                   39</a:t>
            </a: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6012160" y="1376264"/>
            <a:ext cx="1158400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Número de diapositiva</a:t>
            </a:r>
            <a:endParaRPr lang="es-MX" sz="1200" dirty="0"/>
          </a:p>
        </p:txBody>
      </p:sp>
      <p:pic>
        <p:nvPicPr>
          <p:cNvPr id="6" name="Picture 6" descr="libros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20796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902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260350"/>
            <a:ext cx="8110537" cy="371475"/>
          </a:xfrm>
          <a:ln>
            <a:solidFill>
              <a:srgbClr val="7030A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es-MX" sz="1400" dirty="0" smtClean="0">
                <a:solidFill>
                  <a:srgbClr val="FFC000"/>
                </a:solidFill>
                <a:latin typeface="Arial Rounded MT Bold" pitchFamily="34" charset="0"/>
                <a:hlinkClick r:id="rId2" action="ppaction://hlinksldjump"/>
              </a:rPr>
              <a:t>1)Visión </a:t>
            </a:r>
            <a:r>
              <a:rPr lang="es-MX" sz="1400" dirty="0">
                <a:latin typeface="Arial Rounded MT Bold" pitchFamily="34" charset="0"/>
                <a:hlinkClick r:id="rId2" action="ppaction://hlinksldjump"/>
              </a:rPr>
              <a:t>estratégica</a:t>
            </a:r>
            <a:r>
              <a:rPr lang="es-MX" sz="1400" dirty="0" smtClean="0">
                <a:solidFill>
                  <a:srgbClr val="FFC000"/>
                </a:solidFill>
                <a:latin typeface="Arial Rounded MT Bold" pitchFamily="34" charset="0"/>
              </a:rPr>
              <a:t>          </a:t>
            </a:r>
            <a:r>
              <a:rPr lang="es-MX" sz="1400" u="sng" dirty="0">
                <a:solidFill>
                  <a:srgbClr val="FF0000"/>
                </a:solidFill>
                <a:latin typeface="Arial Rounded MT Bold" pitchFamily="34" charset="0"/>
              </a:rPr>
              <a:t>2)Objetivos</a:t>
            </a:r>
            <a:r>
              <a:rPr lang="es-MX" sz="1400" dirty="0" smtClean="0">
                <a:solidFill>
                  <a:srgbClr val="FFC000"/>
                </a:solidFill>
                <a:latin typeface="Arial Rounded MT Bold" pitchFamily="34" charset="0"/>
              </a:rPr>
              <a:t>     </a:t>
            </a:r>
            <a:r>
              <a:rPr lang="es-MX" sz="1400" dirty="0" smtClean="0">
                <a:latin typeface="Arial Rounded MT Bold" pitchFamily="34" charset="0"/>
                <a:hlinkClick r:id="rId3" action="ppaction://hlinksldjump"/>
              </a:rPr>
              <a:t>3)Formulación</a:t>
            </a:r>
            <a:r>
              <a:rPr lang="es-MX" sz="1400" dirty="0" smtClean="0">
                <a:latin typeface="Arial Rounded MT Bold" pitchFamily="34" charset="0"/>
              </a:rPr>
              <a:t>      </a:t>
            </a:r>
            <a:r>
              <a:rPr lang="es-MX" sz="1400" dirty="0" smtClean="0">
                <a:latin typeface="Arial Rounded MT Bold" pitchFamily="34" charset="0"/>
                <a:hlinkClick r:id="rId4" action="ppaction://hlinksldjump"/>
              </a:rPr>
              <a:t>4)Implementación</a:t>
            </a:r>
            <a:r>
              <a:rPr lang="es-MX" sz="1400" dirty="0" smtClean="0">
                <a:latin typeface="Arial Rounded MT Bold" pitchFamily="34" charset="0"/>
              </a:rPr>
              <a:t>     </a:t>
            </a:r>
            <a:r>
              <a:rPr lang="es-MX" sz="1400" dirty="0" smtClean="0">
                <a:latin typeface="Arial Rounded MT Bold" pitchFamily="34" charset="0"/>
                <a:hlinkClick r:id="rId5" action="ppaction://hlinksldjump"/>
              </a:rPr>
              <a:t>5)Evaluación</a:t>
            </a:r>
            <a:endParaRPr lang="es-ES" sz="1400" dirty="0" smtClean="0">
              <a:latin typeface="Arial Rounded MT Bold" pitchFamily="34" charset="0"/>
            </a:endParaRPr>
          </a:p>
        </p:txBody>
      </p:sp>
      <p:sp>
        <p:nvSpPr>
          <p:cNvPr id="2" name="1 Sol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758825"/>
            <a:ext cx="431800" cy="4318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es-MX" sz="2400">
              <a:latin typeface="Verdana" pitchFamily="34" charset="0"/>
            </a:endParaRPr>
          </a:p>
        </p:txBody>
      </p:sp>
      <p:sp>
        <p:nvSpPr>
          <p:cNvPr id="5" name="4 Sol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916238" y="758825"/>
            <a:ext cx="431800" cy="4318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es-MX" sz="2400">
              <a:latin typeface="Verdana" pitchFamily="34" charset="0"/>
            </a:endParaRPr>
          </a:p>
        </p:txBody>
      </p:sp>
      <p:sp>
        <p:nvSpPr>
          <p:cNvPr id="7" name="6 Sol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167188" y="758825"/>
            <a:ext cx="431800" cy="4318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es-MX" sz="2400">
              <a:latin typeface="Verdana" pitchFamily="34" charset="0"/>
            </a:endParaRPr>
          </a:p>
        </p:txBody>
      </p:sp>
      <p:sp>
        <p:nvSpPr>
          <p:cNvPr id="8" name="7 Sol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758825"/>
            <a:ext cx="431800" cy="4318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es-MX" sz="2400">
              <a:latin typeface="Verdana" pitchFamily="34" charset="0"/>
            </a:endParaRPr>
          </a:p>
        </p:txBody>
      </p:sp>
      <p:sp>
        <p:nvSpPr>
          <p:cNvPr id="9" name="8 Sol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758825"/>
            <a:ext cx="433388" cy="4318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es-MX" sz="2400">
              <a:latin typeface="Verdana" pitchFamily="34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84150" y="1197682"/>
            <a:ext cx="8162925" cy="1584424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000" dirty="0">
                <a:solidFill>
                  <a:schemeClr val="tx2">
                    <a:lumMod val="75000"/>
                  </a:schemeClr>
                </a:solidFill>
              </a:rPr>
              <a:t>Las Cinco Tareas de la </a:t>
            </a:r>
            <a:r>
              <a:rPr lang="es-MX" sz="4000" dirty="0" smtClean="0">
                <a:solidFill>
                  <a:schemeClr val="tx2">
                    <a:lumMod val="75000"/>
                  </a:schemeClr>
                </a:solidFill>
              </a:rPr>
              <a:t>		Administración Estratégica</a:t>
            </a:r>
            <a:br>
              <a:rPr lang="es-MX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(c</a:t>
            </a:r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on base al proceso de Arthur Thompson </a:t>
            </a:r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Jr. (</a:t>
            </a:r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2008)</a:t>
            </a:r>
            <a:endParaRPr lang="es-ES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562" name="Rectangle 3"/>
          <p:cNvSpPr txBox="1">
            <a:spLocks noChangeArrowheads="1"/>
          </p:cNvSpPr>
          <p:nvPr/>
        </p:nvSpPr>
        <p:spPr bwMode="auto">
          <a:xfrm>
            <a:off x="179511" y="2852936"/>
            <a:ext cx="8167563" cy="3744913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Cambria" pitchFamily="18" charset="0"/>
              <a:buAutoNum type="arabicPeriod"/>
            </a:pPr>
            <a:r>
              <a:rPr lang="es-MX" sz="3200" dirty="0"/>
              <a:t>Desarrollar una </a:t>
            </a:r>
            <a:r>
              <a:rPr lang="es-MX" sz="3200" u="sng" dirty="0"/>
              <a:t>V</a:t>
            </a:r>
            <a:r>
              <a:rPr lang="es-MX" sz="3200" u="sng" dirty="0" smtClean="0"/>
              <a:t>isión </a:t>
            </a:r>
            <a:r>
              <a:rPr lang="es-MX" sz="3200" u="sng" dirty="0"/>
              <a:t>E</a:t>
            </a:r>
            <a:r>
              <a:rPr lang="es-MX" sz="3200" u="sng" dirty="0" smtClean="0"/>
              <a:t>stratégica </a:t>
            </a:r>
            <a:endParaRPr lang="es-MX" sz="3200" u="sng" dirty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Cambria" pitchFamily="18" charset="0"/>
              <a:buAutoNum type="arabicPeriod"/>
            </a:pPr>
            <a:r>
              <a:rPr lang="es-MX" sz="3200" dirty="0"/>
              <a:t>Determinar </a:t>
            </a:r>
            <a:r>
              <a:rPr lang="es-MX" sz="3200" u="sng" dirty="0"/>
              <a:t>O</a:t>
            </a:r>
            <a:r>
              <a:rPr lang="es-MX" sz="3200" u="sng" dirty="0" smtClean="0"/>
              <a:t>bjetivos</a:t>
            </a:r>
            <a:endParaRPr lang="es-MX" sz="3200" u="sng" dirty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Cambria" pitchFamily="18" charset="0"/>
              <a:buAutoNum type="arabicPeriod"/>
            </a:pPr>
            <a:r>
              <a:rPr lang="es-MX" sz="3200" dirty="0"/>
              <a:t>Crear una estrategia. </a:t>
            </a:r>
            <a:r>
              <a:rPr lang="es-MX" sz="3200" u="sng" dirty="0"/>
              <a:t>Formulación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Cambria" pitchFamily="18" charset="0"/>
              <a:buAutoNum type="arabicPeriod"/>
            </a:pPr>
            <a:r>
              <a:rPr lang="es-MX" sz="3200" dirty="0"/>
              <a:t>Poner en práctica y ejecutar la estrategia en forma eficaz y efectiva. </a:t>
            </a:r>
            <a:r>
              <a:rPr lang="es-MX" sz="3200" u="sng" dirty="0"/>
              <a:t>Implementación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Cambria" pitchFamily="18" charset="0"/>
              <a:buAutoNum type="arabicPeriod"/>
            </a:pPr>
            <a:r>
              <a:rPr lang="es-MX" sz="3200" dirty="0"/>
              <a:t>Evaluar el desempeño  e iniciar ajustes correctivos. </a:t>
            </a:r>
            <a:r>
              <a:rPr lang="es-MX" sz="3200" u="sng" dirty="0" smtClean="0"/>
              <a:t>Evaluación</a:t>
            </a:r>
            <a:endParaRPr lang="es-ES" sz="3200" dirty="0"/>
          </a:p>
        </p:txBody>
      </p:sp>
      <p:sp>
        <p:nvSpPr>
          <p:cNvPr id="11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18 </a:t>
            </a:r>
            <a:endParaRPr lang="es-ES" altLang="en-US" dirty="0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050153" y="855921"/>
            <a:ext cx="288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ir</a:t>
            </a:r>
            <a:endParaRPr lang="es-MX" sz="11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247421" y="833625"/>
            <a:ext cx="288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ir</a:t>
            </a:r>
            <a:endParaRPr lang="es-MX" sz="11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988122" y="833625"/>
            <a:ext cx="288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ir</a:t>
            </a:r>
            <a:endParaRPr lang="es-MX" sz="11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043434" y="855921"/>
            <a:ext cx="288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ir</a:t>
            </a:r>
            <a:endParaRPr lang="es-MX" sz="11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7552717" y="833625"/>
            <a:ext cx="288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ir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49160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162925" cy="769937"/>
          </a:xfrm>
          <a:solidFill>
            <a:srgbClr val="FFFF00"/>
          </a:solidFill>
          <a:ln>
            <a:solidFill>
              <a:srgbClr val="00B050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VISIÓN ESTRATÉGICA</a:t>
            </a:r>
            <a:endParaRPr lang="es-ES" dirty="0">
              <a:solidFill>
                <a:schemeClr val="hlink"/>
              </a:solidFill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6549" y="1497565"/>
            <a:ext cx="8110538" cy="4191000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None/>
            </a:pPr>
            <a:r>
              <a:rPr lang="es-MX" sz="5000" dirty="0" smtClean="0">
                <a:solidFill>
                  <a:srgbClr val="0070C0"/>
                </a:solidFill>
              </a:rPr>
              <a:t>	Es un mapa de rutas del futuro de una organización, de </a:t>
            </a:r>
            <a:r>
              <a:rPr lang="es-MX" sz="5000" u="sng" dirty="0" smtClean="0">
                <a:solidFill>
                  <a:srgbClr val="00B050"/>
                </a:solidFill>
              </a:rPr>
              <a:t>la dirección</a:t>
            </a:r>
            <a:r>
              <a:rPr lang="es-MX" sz="5000" dirty="0" smtClean="0">
                <a:solidFill>
                  <a:srgbClr val="00B050"/>
                </a:solidFill>
              </a:rPr>
              <a:t> </a:t>
            </a:r>
            <a:r>
              <a:rPr lang="es-MX" sz="5000" dirty="0" smtClean="0">
                <a:solidFill>
                  <a:srgbClr val="0070C0"/>
                </a:solidFill>
              </a:rPr>
              <a:t>que lleva, de </a:t>
            </a:r>
            <a:r>
              <a:rPr lang="es-MX" sz="5000" u="sng" dirty="0" smtClean="0">
                <a:solidFill>
                  <a:srgbClr val="00B0F0"/>
                </a:solidFill>
              </a:rPr>
              <a:t>la posición</a:t>
            </a:r>
            <a:r>
              <a:rPr lang="es-MX" sz="5000" dirty="0" smtClean="0">
                <a:solidFill>
                  <a:srgbClr val="0070C0"/>
                </a:solidFill>
              </a:rPr>
              <a:t> que pretende ocupar y de las </a:t>
            </a:r>
            <a:r>
              <a:rPr lang="es-MX" sz="5000" u="sng" dirty="0" smtClean="0">
                <a:solidFill>
                  <a:srgbClr val="7030A0"/>
                </a:solidFill>
              </a:rPr>
              <a:t>capacidades</a:t>
            </a:r>
            <a:r>
              <a:rPr lang="es-MX" sz="5000" dirty="0" smtClean="0">
                <a:solidFill>
                  <a:srgbClr val="7030A0"/>
                </a:solidFill>
              </a:rPr>
              <a:t> </a:t>
            </a:r>
            <a:r>
              <a:rPr lang="es-MX" sz="5000" dirty="0" smtClean="0">
                <a:solidFill>
                  <a:srgbClr val="0070C0"/>
                </a:solidFill>
              </a:rPr>
              <a:t>que desea desarrollar.</a:t>
            </a:r>
            <a:endParaRPr lang="es-ES" sz="5000" dirty="0" smtClean="0">
              <a:solidFill>
                <a:srgbClr val="0070C0"/>
              </a:solidFill>
            </a:endParaRPr>
          </a:p>
        </p:txBody>
      </p:sp>
      <p:pic>
        <p:nvPicPr>
          <p:cNvPr id="2458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151563"/>
            <a:ext cx="4699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3" name="1 CuadroTexto"/>
          <p:cNvSpPr txBox="1">
            <a:spLocks noChangeArrowheads="1"/>
          </p:cNvSpPr>
          <p:nvPr/>
        </p:nvSpPr>
        <p:spPr bwMode="auto">
          <a:xfrm>
            <a:off x="107950" y="5783263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dirty="0">
                <a:hlinkClick r:id="rId2" action="ppaction://hlinksldjump"/>
              </a:rPr>
              <a:t>regresar</a:t>
            </a:r>
            <a:endParaRPr lang="es-MX" dirty="0"/>
          </a:p>
        </p:txBody>
      </p:sp>
      <p:sp>
        <p:nvSpPr>
          <p:cNvPr id="8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19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animBg="1"/>
      <p:bldP spid="9011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355600" y="1052513"/>
            <a:ext cx="7923213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s-ES_tradnl" sz="3600" b="1" dirty="0">
                <a:solidFill>
                  <a:srgbClr val="00B050"/>
                </a:solidFill>
                <a:latin typeface="SimSun" pitchFamily="2" charset="-122"/>
                <a:ea typeface="SimSun" pitchFamily="2" charset="-122"/>
              </a:rPr>
              <a:t>El objetivo </a:t>
            </a:r>
            <a:r>
              <a:rPr lang="es-ES_tradnl" sz="3600" b="1" dirty="0" smtClean="0">
                <a:solidFill>
                  <a:srgbClr val="00B050"/>
                </a:solidFill>
                <a:latin typeface="SimSun" pitchFamily="2" charset="-122"/>
                <a:ea typeface="SimSun" pitchFamily="2" charset="-122"/>
              </a:rPr>
              <a:t>es </a:t>
            </a:r>
            <a:r>
              <a:rPr lang="es-ES_tradnl" sz="3600" b="1" dirty="0">
                <a:solidFill>
                  <a:srgbClr val="00B050"/>
                </a:solidFill>
                <a:latin typeface="SimSun" pitchFamily="2" charset="-122"/>
                <a:ea typeface="SimSun" pitchFamily="2" charset="-122"/>
              </a:rPr>
              <a:t>un enunciado breve que define en forma clara y específica los resultados esperados de la organización, así como las acciones necesarias para </a:t>
            </a:r>
            <a:r>
              <a:rPr lang="es-ES_tradnl" sz="3600" b="1" dirty="0" smtClean="0">
                <a:solidFill>
                  <a:srgbClr val="00B050"/>
                </a:solidFill>
                <a:latin typeface="SimSun" pitchFamily="2" charset="-122"/>
                <a:ea typeface="SimSun" pitchFamily="2" charset="-122"/>
              </a:rPr>
              <a:t>alcanzarlos y deben:</a:t>
            </a:r>
            <a:endParaRPr lang="es-ES_tradnl" sz="3600" b="1" dirty="0">
              <a:solidFill>
                <a:srgbClr val="00B050"/>
              </a:solidFill>
              <a:latin typeface="SimSun" pitchFamily="2" charset="-122"/>
              <a:ea typeface="SimSun" pitchFamily="2" charset="-122"/>
            </a:endParaRPr>
          </a:p>
          <a:p>
            <a:pPr algn="r" eaLnBrk="0" hangingPunct="0">
              <a:spcBef>
                <a:spcPct val="50000"/>
              </a:spcBef>
              <a:buFont typeface="Wingdings" pitchFamily="2" charset="2"/>
              <a:buChar char="ü"/>
            </a:pPr>
            <a:r>
              <a:rPr lang="es-ES_tradnl" sz="2400" b="1" dirty="0" smtClean="0"/>
              <a:t>Estar orientados a resultados</a:t>
            </a:r>
          </a:p>
          <a:p>
            <a:pPr algn="r" eaLnBrk="0" hangingPunct="0">
              <a:spcBef>
                <a:spcPct val="50000"/>
              </a:spcBef>
              <a:buFont typeface="Wingdings" pitchFamily="2" charset="2"/>
              <a:buChar char="ü"/>
            </a:pPr>
            <a:r>
              <a:rPr lang="es-ES_tradnl" sz="2400" b="1" dirty="0" smtClean="0"/>
              <a:t>Enfatizar la idea principal o área de logro</a:t>
            </a:r>
          </a:p>
          <a:p>
            <a:pPr algn="r" eaLnBrk="0" hangingPunct="0">
              <a:spcBef>
                <a:spcPct val="50000"/>
              </a:spcBef>
              <a:buFont typeface="Wingdings" pitchFamily="2" charset="2"/>
              <a:buChar char="ü"/>
            </a:pPr>
            <a:r>
              <a:rPr lang="es-ES_tradnl" sz="2400" b="1" dirty="0" smtClean="0"/>
              <a:t>Ser alcanzables en un tiempo establecido</a:t>
            </a:r>
            <a:endParaRPr lang="es-ES_tradnl" sz="2400" b="1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55600" y="144463"/>
            <a:ext cx="8162925" cy="768350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s-MX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s-MX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DESARROLLAR OBJETIVOS</a:t>
            </a:r>
            <a:endParaRPr lang="es-ES" dirty="0">
              <a:solidFill>
                <a:schemeClr val="hlink"/>
              </a:solidFill>
            </a:endParaRPr>
          </a:p>
        </p:txBody>
      </p:sp>
      <p:sp>
        <p:nvSpPr>
          <p:cNvPr id="25606" name="7 CuadroTexto"/>
          <p:cNvSpPr txBox="1">
            <a:spLocks noChangeArrowheads="1"/>
          </p:cNvSpPr>
          <p:nvPr/>
        </p:nvSpPr>
        <p:spPr bwMode="auto">
          <a:xfrm>
            <a:off x="107950" y="5783263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>
                <a:hlinkClick r:id="rId2" action="ppaction://hlinksldjump"/>
              </a:rPr>
              <a:t>regresar</a:t>
            </a:r>
            <a:endParaRPr lang="es-MX"/>
          </a:p>
        </p:txBody>
      </p:sp>
      <p:pic>
        <p:nvPicPr>
          <p:cNvPr id="2560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6151563"/>
            <a:ext cx="4699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20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21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5003800" y="638175"/>
            <a:ext cx="3317875" cy="157003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bg1"/>
                </a:solidFill>
                <a:latin typeface="+mn-lt"/>
                <a:cs typeface="+mn-cs"/>
              </a:rPr>
              <a:t>CLARO</a:t>
            </a:r>
          </a:p>
          <a:p>
            <a:pPr algn="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bg1"/>
                </a:solidFill>
                <a:latin typeface="+mn-lt"/>
                <a:cs typeface="+mn-cs"/>
              </a:rPr>
              <a:t>CONCISO </a:t>
            </a:r>
          </a:p>
          <a:p>
            <a:pPr algn="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bg1"/>
                </a:solidFill>
                <a:latin typeface="+mn-lt"/>
                <a:cs typeface="+mn-cs"/>
              </a:rPr>
              <a:t>CONCRETO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1698626" y="2208213"/>
            <a:ext cx="4608512" cy="4402138"/>
          </a:xfrm>
          <a:prstGeom prst="rect">
            <a:avLst/>
          </a:prstGeom>
          <a:solidFill>
            <a:srgbClr val="FFFF00"/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s-ES_tradnl" sz="4000" b="1">
                <a:solidFill>
                  <a:srgbClr val="7030A0"/>
                </a:solidFill>
              </a:rPr>
              <a:t>OBJETIVO = SMART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3200" b="1">
                <a:solidFill>
                  <a:srgbClr val="7030A0"/>
                </a:solidFill>
              </a:rPr>
              <a:t>S</a:t>
            </a:r>
            <a:r>
              <a:rPr lang="es-ES_tradnl" sz="3200" b="1"/>
              <a:t> = SUSTENTABLE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3200" b="1">
                <a:solidFill>
                  <a:srgbClr val="7030A0"/>
                </a:solidFill>
              </a:rPr>
              <a:t>M </a:t>
            </a:r>
            <a:r>
              <a:rPr lang="es-ES_tradnl" sz="3200" b="1"/>
              <a:t>= MEDIBLE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3200" b="1">
                <a:solidFill>
                  <a:srgbClr val="7030A0"/>
                </a:solidFill>
              </a:rPr>
              <a:t>A</a:t>
            </a:r>
            <a:r>
              <a:rPr lang="es-ES_tradnl" sz="3200" b="1"/>
              <a:t>= ALCANZABLE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3200" b="1">
                <a:solidFill>
                  <a:srgbClr val="7030A0"/>
                </a:solidFill>
              </a:rPr>
              <a:t>R</a:t>
            </a:r>
            <a:r>
              <a:rPr lang="es-ES_tradnl" sz="3200" b="1"/>
              <a:t>= RETO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3200" b="1">
                <a:solidFill>
                  <a:srgbClr val="7030A0"/>
                </a:solidFill>
              </a:rPr>
              <a:t>T</a:t>
            </a:r>
            <a:r>
              <a:rPr lang="es-ES_tradnl" sz="3200" b="1"/>
              <a:t>= TEMPORALIDAD</a:t>
            </a:r>
          </a:p>
        </p:txBody>
      </p:sp>
      <p:sp>
        <p:nvSpPr>
          <p:cNvPr id="11270" name="AutoShape 10"/>
          <p:cNvSpPr>
            <a:spLocks/>
          </p:cNvSpPr>
          <p:nvPr/>
        </p:nvSpPr>
        <p:spPr bwMode="auto">
          <a:xfrm>
            <a:off x="6307138" y="785813"/>
            <a:ext cx="381000" cy="1274762"/>
          </a:xfrm>
          <a:prstGeom prst="leftBrace">
            <a:avLst>
              <a:gd name="adj1" fmla="val 19998"/>
              <a:gd name="adj2" fmla="val 50000"/>
            </a:avLst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>
              <a:solidFill>
                <a:schemeClr val="bg1"/>
              </a:solidFill>
            </a:endParaRPr>
          </a:p>
        </p:txBody>
      </p:sp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92125"/>
            <a:ext cx="5108575" cy="186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1" name="1 CuadroTexto"/>
          <p:cNvSpPr txBox="1">
            <a:spLocks noChangeArrowheads="1"/>
          </p:cNvSpPr>
          <p:nvPr/>
        </p:nvSpPr>
        <p:spPr bwMode="auto">
          <a:xfrm>
            <a:off x="250825" y="492125"/>
            <a:ext cx="360350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_tradnl" sz="3200" b="1" dirty="0" smtClean="0">
                <a:solidFill>
                  <a:schemeClr val="bg1"/>
                </a:solidFill>
              </a:rPr>
              <a:t>CARACTERÍSTICAS  DE LOS OBJETIVOS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8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21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45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25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41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4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45" tmFilter="0, 0; 0.125,0.2665; 0.25,0.4; 0.375,0.465; 0.5,0.5;  0.625,0.535; 0.75,0.6; 0.875,0.7335; 1,1">
                                          <p:stCondLst>
                                            <p:cond delay="1245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22" tmFilter="0, 0; 0.125,0.2665; 0.25,0.4; 0.375,0.465; 0.5,0.5;  0.625,0.535; 0.75,0.6; 0.875,0.7335; 1,1">
                                          <p:stCondLst>
                                            <p:cond delay="2483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8" tmFilter="0, 0; 0.125,0.2665; 0.25,0.4; 0.375,0.465; 0.5,0.5;  0.625,0.535; 0.75,0.6; 0.875,0.7335; 1,1">
                                          <p:stCondLst>
                                            <p:cond delay="3105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49">
                                          <p:stCondLst>
                                            <p:cond delay="121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311" decel="50000">
                                          <p:stCondLst>
                                            <p:cond delay="126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49">
                                          <p:stCondLst>
                                            <p:cond delay="246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311" decel="50000">
                                          <p:stCondLst>
                                            <p:cond delay="250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49">
                                          <p:stCondLst>
                                            <p:cond delay="307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311" decel="50000">
                                          <p:stCondLst>
                                            <p:cond delay="3127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49">
                                          <p:stCondLst>
                                            <p:cond delay="339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311" decel="50000">
                                          <p:stCondLst>
                                            <p:cond delay="343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  <p:bldP spid="1127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7543" y="993775"/>
            <a:ext cx="8071619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s-MX" sz="4000" kern="0" dirty="0">
                <a:solidFill>
                  <a:schemeClr val="accent4">
                    <a:lumMod val="75000"/>
                  </a:schemeClr>
                </a:solidFill>
                <a:latin typeface="Berlin Sans FB" pitchFamily="34" charset="0"/>
                <a:cs typeface="+mn-cs"/>
              </a:rPr>
              <a:t>Es fundamentalmente una actividad de espíritu emprendedor, impulsada por el mercado y por el cliente; la temeridad, la creatividad en el negocio, la atención para detectar las oportunidades de mercado, las necesidades del cliente y un deseo de correr riesgos.</a:t>
            </a:r>
            <a:endParaRPr lang="es-ES" sz="4000" kern="0" dirty="0">
              <a:solidFill>
                <a:schemeClr val="accent4">
                  <a:lumMod val="75000"/>
                </a:schemeClr>
              </a:solidFill>
              <a:latin typeface="Berlin Sans FB" pitchFamily="34" charset="0"/>
              <a:cs typeface="+mn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23850" y="188913"/>
            <a:ext cx="8162925" cy="769937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s-MX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s-MX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FORMULACIÓN</a:t>
            </a:r>
            <a:endParaRPr lang="es-ES" dirty="0">
              <a:solidFill>
                <a:schemeClr val="hlink"/>
              </a:solidFill>
            </a:endParaRPr>
          </a:p>
        </p:txBody>
      </p:sp>
      <p:sp>
        <p:nvSpPr>
          <p:cNvPr id="27653" name="8 CuadroTexto"/>
          <p:cNvSpPr txBox="1">
            <a:spLocks noChangeArrowheads="1"/>
          </p:cNvSpPr>
          <p:nvPr/>
        </p:nvSpPr>
        <p:spPr bwMode="auto">
          <a:xfrm>
            <a:off x="107950" y="5783263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>
                <a:hlinkClick r:id="rId2" action="ppaction://hlinksldjump"/>
              </a:rPr>
              <a:t>regresar</a:t>
            </a:r>
            <a:endParaRPr lang="es-MX"/>
          </a:p>
        </p:txBody>
      </p:sp>
      <p:pic>
        <p:nvPicPr>
          <p:cNvPr id="2765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6151563"/>
            <a:ext cx="4699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22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41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836613"/>
            <a:ext cx="6264275" cy="7699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¡IMPORTANTE !</a:t>
            </a:r>
            <a:endParaRPr lang="es-MX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4"/>
          <p:cNvSpPr>
            <a:spLocks noGrp="1" noChangeArrowheads="1"/>
          </p:cNvSpPr>
          <p:nvPr>
            <p:ph idx="1"/>
          </p:nvPr>
        </p:nvSpPr>
        <p:spPr>
          <a:xfrm>
            <a:off x="376691" y="1862455"/>
            <a:ext cx="8587797" cy="4191000"/>
          </a:xfrm>
          <a:prstGeom prst="roundRect">
            <a:avLst>
              <a:gd name="adj" fmla="val 16667"/>
            </a:avLst>
          </a:prstGeom>
          <a:solidFill>
            <a:srgbClr val="FB69D8"/>
          </a:solidFill>
          <a:ln>
            <a:solidFill>
              <a:schemeClr val="tx1"/>
            </a:solidFill>
            <a:round/>
            <a:headEnd/>
            <a:tailEnd/>
          </a:ln>
        </p:spPr>
        <p:txBody>
          <a:bodyPr wrap="none" rtlCol="0"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En la formulación </a:t>
            </a:r>
            <a:r>
              <a:rPr lang="es-ES" sz="3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de </a:t>
            </a:r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estrategias se debe 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ES" dirty="0" smtClean="0">
              <a:latin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i="1" dirty="0" smtClean="0">
                <a:latin typeface="Arial" pitchFamily="34" charset="0"/>
              </a:rPr>
              <a:t>1)analizar el ambiente interno y externo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i="1" dirty="0" smtClean="0">
                <a:latin typeface="Arial" pitchFamily="34" charset="0"/>
              </a:rPr>
              <a:t> de la organización y luego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i="1" dirty="0" smtClean="0">
                <a:latin typeface="Arial" pitchFamily="34" charset="0"/>
              </a:rPr>
              <a:t>2) seleccionar la estrategia adecuada</a:t>
            </a:r>
            <a:r>
              <a:rPr lang="es-ES" sz="3400" dirty="0" smtClean="0">
                <a:latin typeface="Arial" pitchFamily="34" charset="0"/>
              </a:rPr>
              <a:t>.</a:t>
            </a:r>
            <a:endParaRPr lang="es-ES" sz="3400" dirty="0">
              <a:latin typeface="Arial" pitchFamily="34" charset="0"/>
            </a:endParaRPr>
          </a:p>
        </p:txBody>
      </p:sp>
      <p:sp>
        <p:nvSpPr>
          <p:cNvPr id="8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23 </a:t>
            </a:r>
            <a:endParaRPr lang="es-ES" altLang="en-US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57820"/>
            <a:ext cx="347662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4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5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chemeClr val="bg2"/>
                </a:solidFill>
              </a:rPr>
              <a:t>M. en A. Guadalupe González G.    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5536" y="260648"/>
            <a:ext cx="7129463" cy="5832475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EN TODAS LAS DECISIONES ESTRATÉGICAS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IMPORTANTES SE REQUIERE: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s-MX" sz="2800" dirty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MX" sz="2800" dirty="0" smtClean="0">
                <a:solidFill>
                  <a:srgbClr val="FF0000"/>
                </a:solidFill>
              </a:rPr>
              <a:t>LA </a:t>
            </a:r>
            <a:r>
              <a:rPr lang="es-MX" sz="2800" dirty="0">
                <a:solidFill>
                  <a:srgbClr val="FF0000"/>
                </a:solidFill>
              </a:rPr>
              <a:t>HABILIDAD PARA HACER LAS PREGUNTAS ADECUADAS, </a:t>
            </a:r>
            <a:endParaRPr lang="es-MX" sz="2800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MX" sz="2800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MX" sz="2800" dirty="0">
                <a:solidFill>
                  <a:srgbClr val="FF0000"/>
                </a:solidFill>
              </a:rPr>
              <a:t>	</a:t>
            </a:r>
            <a:r>
              <a:rPr lang="es-MX" sz="2800" dirty="0" smtClean="0">
                <a:solidFill>
                  <a:srgbClr val="7030A0"/>
                </a:solidFill>
              </a:rPr>
              <a:t>LA </a:t>
            </a:r>
            <a:r>
              <a:rPr lang="es-MX" sz="2800" dirty="0">
                <a:solidFill>
                  <a:srgbClr val="7030A0"/>
                </a:solidFill>
              </a:rPr>
              <a:t>APLICACIÓN DE </a:t>
            </a:r>
            <a:r>
              <a:rPr lang="es-MX" sz="2800" dirty="0" smtClean="0">
                <a:solidFill>
                  <a:srgbClr val="7030A0"/>
                </a:solidFill>
              </a:rPr>
              <a:t>CRITERIOS,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MX" sz="2800" dirty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MX" sz="2800" dirty="0"/>
              <a:t>	</a:t>
            </a:r>
            <a:r>
              <a:rPr lang="es-MX" sz="2800" dirty="0">
                <a:solidFill>
                  <a:srgbClr val="00B050"/>
                </a:solidFill>
              </a:rPr>
              <a:t>Y LA INTUICIÓN DEL </a:t>
            </a:r>
            <a:r>
              <a:rPr lang="es-MX" sz="2800" dirty="0" err="1" smtClean="0">
                <a:solidFill>
                  <a:srgbClr val="00B050"/>
                </a:solidFill>
              </a:rPr>
              <a:t>APOU</a:t>
            </a:r>
            <a:r>
              <a:rPr lang="es-MX" sz="2800" dirty="0" smtClean="0">
                <a:solidFill>
                  <a:srgbClr val="00B050"/>
                </a:solidFill>
              </a:rPr>
              <a:t> </a:t>
            </a:r>
            <a:endParaRPr lang="es-MX" sz="2800" dirty="0">
              <a:solidFill>
                <a:srgbClr val="00B050"/>
              </a:solidFill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s-MX" sz="2800" dirty="0">
                <a:solidFill>
                  <a:srgbClr val="00B050"/>
                </a:solidFill>
              </a:rPr>
              <a:t>	</a:t>
            </a:r>
            <a:endParaRPr lang="es-MX" sz="2800" dirty="0" smtClean="0">
              <a:solidFill>
                <a:srgbClr val="00B050"/>
              </a:solidFill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s-MX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¡</a:t>
            </a:r>
            <a:r>
              <a:rPr lang="es-MX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DETERMINANTES EN LA </a:t>
            </a:r>
            <a:r>
              <a:rPr lang="es-MX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DECISIÓN! </a:t>
            </a:r>
            <a:endParaRPr lang="es-ES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2" name="Picture 7" descr="ejecutivo30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32240" y="2492896"/>
            <a:ext cx="1944687" cy="1706563"/>
          </a:xfrm>
        </p:spPr>
      </p:pic>
      <p:sp>
        <p:nvSpPr>
          <p:cNvPr id="7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24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48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5500" y="1052513"/>
            <a:ext cx="7251700" cy="5348287"/>
          </a:xfrm>
        </p:spPr>
        <p:txBody>
          <a:bodyPr>
            <a:normAutofit fontScale="92500"/>
          </a:bodyPr>
          <a:lstStyle/>
          <a:p>
            <a:pPr marL="114300" indent="0">
              <a:buFont typeface="Arial" charset="0"/>
              <a:buNone/>
            </a:pPr>
            <a:r>
              <a:rPr lang="es-MX" sz="4000" dirty="0" smtClean="0"/>
              <a:t>La estrategia en las organizaciones es dinámica, se forma parte por parte y después se reforma a medida que se vislumbran rutas para el mejoramiento o una necesidad de adaptar los enfoques a las condiciones cambiantes.</a:t>
            </a:r>
            <a:endParaRPr lang="es-ES" sz="4000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850" y="188913"/>
            <a:ext cx="8162925" cy="769937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IMPLEMENTACIÓN</a:t>
            </a:r>
            <a:endParaRPr lang="es-ES" dirty="0">
              <a:solidFill>
                <a:schemeClr val="hlink"/>
              </a:solidFill>
            </a:endParaRPr>
          </a:p>
        </p:txBody>
      </p:sp>
      <p:sp>
        <p:nvSpPr>
          <p:cNvPr id="33797" name="8 CuadroTexto"/>
          <p:cNvSpPr txBox="1">
            <a:spLocks noChangeArrowheads="1"/>
          </p:cNvSpPr>
          <p:nvPr/>
        </p:nvSpPr>
        <p:spPr bwMode="auto">
          <a:xfrm>
            <a:off x="107950" y="5783263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dirty="0">
                <a:hlinkClick r:id="rId2" action="ppaction://hlinksldjump"/>
              </a:rPr>
              <a:t>regresar</a:t>
            </a:r>
            <a:endParaRPr lang="es-MX" dirty="0"/>
          </a:p>
        </p:txBody>
      </p:sp>
      <p:pic>
        <p:nvPicPr>
          <p:cNvPr id="337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6151563"/>
            <a:ext cx="4699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25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6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2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E2C844-3855-424C-85AE-BEF3D6C6E830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s-ES"/>
          </a:p>
        </p:txBody>
      </p:sp>
      <p:pic>
        <p:nvPicPr>
          <p:cNvPr id="34819" name="Picture 2" descr="http://us.123rf.com/400wm/400/400/kentoh/kentoh0905/kentoh090500251/4899513-ventaja-competitiva-de-negocios-como-un-arte-de-fond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713788" cy="64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3 CuadroTexto"/>
          <p:cNvSpPr txBox="1">
            <a:spLocks noChangeArrowheads="1"/>
          </p:cNvSpPr>
          <p:nvPr/>
        </p:nvSpPr>
        <p:spPr bwMode="auto">
          <a:xfrm>
            <a:off x="2411760" y="260350"/>
            <a:ext cx="631254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4400" dirty="0">
                <a:solidFill>
                  <a:schemeClr val="bg1"/>
                </a:solidFill>
              </a:rPr>
              <a:t>VENTAJA COMPETITIVA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89437" y="1038086"/>
            <a:ext cx="8137599" cy="22467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Una organización logra su ventaja competitiva cuando implementa una estrategia que sus competidores no pueden copiar o cuya imitación les resultaría demasiado costosa (</a:t>
            </a:r>
            <a:r>
              <a:rPr lang="es-MX" sz="2800" dirty="0" err="1" smtClean="0"/>
              <a:t>Hitt</a:t>
            </a:r>
            <a:r>
              <a:rPr lang="es-MX" sz="2800" dirty="0" smtClean="0"/>
              <a:t>, 2008:4).</a:t>
            </a:r>
            <a:endParaRPr lang="es-MX" sz="2800" dirty="0"/>
          </a:p>
        </p:txBody>
      </p:sp>
      <p:sp>
        <p:nvSpPr>
          <p:cNvPr id="6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Go6nzález G. DIAPOSITIVA  26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6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8162925" cy="701675"/>
          </a:xfrm>
          <a:solidFill>
            <a:schemeClr val="accent3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Ejecución de una </a:t>
            </a:r>
            <a:r>
              <a:rPr lang="es-MX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estrategia</a:t>
            </a:r>
            <a:endParaRPr lang="es-ES" sz="4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12776"/>
            <a:ext cx="7992888" cy="518457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200" dirty="0" smtClean="0"/>
              <a:t>Actividad orientada a la acción</a:t>
            </a:r>
          </a:p>
          <a:p>
            <a:pPr>
              <a:lnSpc>
                <a:spcPct val="90000"/>
              </a:lnSpc>
            </a:pPr>
            <a:r>
              <a:rPr lang="es-MX" sz="3200" dirty="0" smtClean="0"/>
              <a:t>Actividades de desarrollo de competencias y habilidades</a:t>
            </a:r>
          </a:p>
          <a:p>
            <a:pPr>
              <a:lnSpc>
                <a:spcPct val="90000"/>
              </a:lnSpc>
            </a:pPr>
            <a:r>
              <a:rPr lang="es-MX" sz="3200" dirty="0" smtClean="0"/>
              <a:t>Preparación de presupuesto</a:t>
            </a:r>
          </a:p>
          <a:p>
            <a:pPr>
              <a:lnSpc>
                <a:spcPct val="90000"/>
              </a:lnSpc>
            </a:pPr>
            <a:r>
              <a:rPr lang="es-MX" sz="3200" dirty="0" smtClean="0"/>
              <a:t>Creación de políticas</a:t>
            </a:r>
          </a:p>
          <a:p>
            <a:pPr>
              <a:lnSpc>
                <a:spcPct val="90000"/>
              </a:lnSpc>
            </a:pPr>
            <a:r>
              <a:rPr lang="es-MX" sz="3200" dirty="0" smtClean="0"/>
              <a:t>Motivación</a:t>
            </a:r>
          </a:p>
          <a:p>
            <a:pPr>
              <a:lnSpc>
                <a:spcPct val="90000"/>
              </a:lnSpc>
            </a:pPr>
            <a:r>
              <a:rPr lang="es-MX" sz="3200" dirty="0" smtClean="0"/>
              <a:t>Creación de una cultura y guía</a:t>
            </a:r>
          </a:p>
          <a:p>
            <a:pPr>
              <a:lnSpc>
                <a:spcPct val="90000"/>
              </a:lnSpc>
            </a:pPr>
            <a:endParaRPr lang="es-ES" sz="4400" dirty="0" smtClean="0"/>
          </a:p>
        </p:txBody>
      </p:sp>
      <p:sp>
        <p:nvSpPr>
          <p:cNvPr id="5" name="4 Rectángulo redondeado"/>
          <p:cNvSpPr/>
          <p:nvPr/>
        </p:nvSpPr>
        <p:spPr>
          <a:xfrm>
            <a:off x="6487413" y="3379673"/>
            <a:ext cx="1756995" cy="1099950"/>
          </a:xfrm>
          <a:prstGeom prst="roundRect">
            <a:avLst>
              <a:gd name="adj" fmla="val 10000"/>
            </a:avLst>
          </a:prstGeom>
          <a:blipFill rotWithShape="1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27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0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/>
          <a:srcRect l="3860" t="14648" r="18934" b="11133"/>
          <a:stretch>
            <a:fillRect/>
          </a:stretch>
        </p:blipFill>
        <p:spPr bwMode="auto">
          <a:xfrm>
            <a:off x="395536" y="386699"/>
            <a:ext cx="8428435" cy="566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4071934" y="3221040"/>
            <a:ext cx="785818" cy="42862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" name="7 Conector angular"/>
          <p:cNvCxnSpPr/>
          <p:nvPr/>
        </p:nvCxnSpPr>
        <p:spPr>
          <a:xfrm rot="16200000" flipH="1">
            <a:off x="3324442" y="4753210"/>
            <a:ext cx="2565414" cy="3583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2857488" y="6233177"/>
            <a:ext cx="2000264" cy="2539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050" dirty="0" smtClean="0"/>
              <a:t>UNIDAD DE APRENDIZAJE</a:t>
            </a:r>
            <a:endParaRPr lang="es-ES" sz="1050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48400" y="6356285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1  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4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mtClean="0">
                <a:solidFill>
                  <a:schemeClr val="bg2"/>
                </a:solidFill>
              </a:rPr>
              <a:t>M. en A. Guadalupe González G.    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477125" cy="1446213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4400" dirty="0" smtClean="0">
                <a:solidFill>
                  <a:schemeClr val="bg1">
                    <a:lumMod val="95000"/>
                  </a:schemeClr>
                </a:solidFill>
              </a:rPr>
              <a:t>Puntos críticos en la implementación.</a:t>
            </a:r>
            <a:endParaRPr lang="es-ES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988840"/>
            <a:ext cx="7386637" cy="4319588"/>
          </a:xfrm>
        </p:spPr>
        <p:txBody>
          <a:bodyPr>
            <a:normAutofit/>
          </a:bodyPr>
          <a:lstStyle/>
          <a:p>
            <a:r>
              <a:rPr lang="es-ES" sz="3200" dirty="0"/>
              <a:t>Para apoyarla, se debe movilizar todo el proceso administrativo.</a:t>
            </a:r>
          </a:p>
          <a:p>
            <a:r>
              <a:rPr lang="es-ES" sz="3200" dirty="0"/>
              <a:t>Entre los peligros latentes están las fallas de proceso.</a:t>
            </a:r>
          </a:p>
          <a:p>
            <a:r>
              <a:rPr lang="es-ES" sz="3200" dirty="0"/>
              <a:t>Cada vez es más frecuente que la alta dirección sea utilizada en equipo para dirigir el proceso de la </a:t>
            </a:r>
            <a:r>
              <a:rPr lang="es-ES" sz="3200" dirty="0" smtClean="0"/>
              <a:t>administración estratégica.</a:t>
            </a:r>
            <a:endParaRPr lang="es-E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44824"/>
            <a:ext cx="1757809" cy="1763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28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9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850" y="188913"/>
            <a:ext cx="8162925" cy="769937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s-MX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es-MX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EVALUACIÓN</a:t>
            </a:r>
            <a:endParaRPr lang="es-ES" dirty="0">
              <a:solidFill>
                <a:schemeClr val="hlink"/>
              </a:solidFill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07950" y="5783263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dirty="0">
                <a:hlinkClick r:id="rId2" action="ppaction://hlinksldjump"/>
              </a:rPr>
              <a:t>regresar</a:t>
            </a:r>
            <a:endParaRPr lang="es-MX" dirty="0"/>
          </a:p>
        </p:txBody>
      </p:sp>
      <p:pic>
        <p:nvPicPr>
          <p:cNvPr id="1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6151563"/>
            <a:ext cx="4699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84213" y="1412875"/>
            <a:ext cx="7386637" cy="449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s-MX" sz="4000" dirty="0"/>
              <a:t>	DESPUÉS DE IDENTIFICADAS, LAS ESTRATEGIAS DEBEN SER EVALUADAS</a:t>
            </a:r>
            <a:r>
              <a:rPr lang="es-MX" sz="4000" dirty="0" smtClean="0"/>
              <a:t>.</a:t>
            </a:r>
            <a:endParaRPr lang="es-MX" sz="4000" dirty="0"/>
          </a:p>
          <a:p>
            <a:pPr marL="342900" indent="-342900">
              <a:spcBef>
                <a:spcPct val="20000"/>
              </a:spcBef>
            </a:pPr>
            <a:r>
              <a:rPr lang="es-MX" sz="4000" dirty="0"/>
              <a:t>	CADA PROBLEMA ES ÚNICO Y POR LO TANTO SU SOLUCIÓN TAMBIÉN.</a:t>
            </a:r>
            <a:endParaRPr lang="es-ES" sz="4000" dirty="0"/>
          </a:p>
        </p:txBody>
      </p:sp>
      <p:sp>
        <p:nvSpPr>
          <p:cNvPr id="13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29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22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075" y="227013"/>
            <a:ext cx="8529389" cy="1143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es-MX" sz="4000" dirty="0" smtClean="0"/>
              <a:t>Elementos de evaluación de una estrategia implementada</a:t>
            </a:r>
            <a:r>
              <a:rPr lang="es-MX" sz="2000" dirty="0" smtClean="0"/>
              <a:t>.   (</a:t>
            </a:r>
            <a:r>
              <a:rPr lang="es-MX" sz="2000" dirty="0" err="1" smtClean="0"/>
              <a:t>Wheelen</a:t>
            </a:r>
            <a:r>
              <a:rPr lang="es-MX" sz="2000" dirty="0" smtClean="0"/>
              <a:t>, 2007:264)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66352" y="1412776"/>
            <a:ext cx="5717815" cy="511256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es-MX" sz="2400" dirty="0"/>
              <a:t>¿Se ejecutaron las estrategias de manera deficiente?</a:t>
            </a:r>
          </a:p>
          <a:p>
            <a:pPr lvl="0"/>
            <a:r>
              <a:rPr lang="es-MX" sz="2400" dirty="0"/>
              <a:t>¿Fueron válidos los supuestos y premisas?</a:t>
            </a:r>
          </a:p>
          <a:p>
            <a:pPr lvl="0"/>
            <a:r>
              <a:rPr lang="es-MX" sz="2400" dirty="0"/>
              <a:t>¿Se definieron y evaluaron los escenarios alternos?</a:t>
            </a:r>
          </a:p>
          <a:p>
            <a:pPr lvl="0"/>
            <a:r>
              <a:rPr lang="es-MX" sz="2400" dirty="0"/>
              <a:t>¿Se diagnosticaron adecuadamente tanto la situación actual como las tendencias importantes?</a:t>
            </a:r>
          </a:p>
          <a:p>
            <a:endParaRPr lang="es-MX" dirty="0"/>
          </a:p>
        </p:txBody>
      </p:sp>
      <p:sp>
        <p:nvSpPr>
          <p:cNvPr id="6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30</a:t>
            </a:r>
            <a:endParaRPr lang="es-ES" altLang="en-US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9810" y="2348880"/>
            <a:ext cx="2188654" cy="212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7544" y="764704"/>
            <a:ext cx="8369244" cy="54006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/>
            <a:r>
              <a:rPr lang="es-MX" sz="2400" dirty="0"/>
              <a:t>¿Se comunicaron con eficacia las estrategias y sus requerimientos?</a:t>
            </a:r>
          </a:p>
          <a:p>
            <a:pPr lvl="0"/>
            <a:r>
              <a:rPr lang="es-MX" sz="2400" dirty="0"/>
              <a:t>¿Se comprometió la Alta Dirección con las estrategias y las llevo a cabo?</a:t>
            </a:r>
          </a:p>
          <a:p>
            <a:pPr lvl="0"/>
            <a:r>
              <a:rPr lang="es-MX" sz="2400" dirty="0"/>
              <a:t>Se supervisaron los resultados y se revisaron las estrategias según se requirió?</a:t>
            </a:r>
          </a:p>
          <a:p>
            <a:pPr lvl="0"/>
            <a:r>
              <a:rPr lang="es-MX" sz="2400" dirty="0"/>
              <a:t>¿Fue afectada en forma adversa la formulación de estrategias?</a:t>
            </a:r>
          </a:p>
          <a:p>
            <a:pPr lvl="0"/>
            <a:r>
              <a:rPr lang="es-MX" sz="2400" dirty="0"/>
              <a:t>¿Fueron las estrategas funcionales de apoyo congruente con las unidades de negocio?</a:t>
            </a:r>
          </a:p>
          <a:p>
            <a:pPr lvl="0"/>
            <a:r>
              <a:rPr lang="es-MX" sz="2400" dirty="0"/>
              <a:t>¿Fueron las asignaciones de recursos suficientes y congruentes con las estrategias seleccionadas?</a:t>
            </a:r>
          </a:p>
          <a:p>
            <a:endParaRPr lang="es-MX" sz="2400" dirty="0"/>
          </a:p>
        </p:txBody>
      </p:sp>
      <p:sp>
        <p:nvSpPr>
          <p:cNvPr id="6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31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48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592710"/>
              </p:ext>
            </p:extLst>
          </p:nvPr>
        </p:nvGraphicFramePr>
        <p:xfrm>
          <a:off x="107504" y="260648"/>
          <a:ext cx="8712968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32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9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mtClean="0">
                <a:solidFill>
                  <a:schemeClr val="bg2"/>
                </a:solidFill>
              </a:rPr>
              <a:t>M. en A. Guadalupe González 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859216" cy="1354162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5400" dirty="0">
                <a:solidFill>
                  <a:schemeClr val="bg1"/>
                </a:solidFill>
              </a:rPr>
              <a:t>Doble verificación </a:t>
            </a:r>
            <a:r>
              <a:rPr lang="es-ES" sz="5400" dirty="0" smtClean="0">
                <a:solidFill>
                  <a:schemeClr val="bg1"/>
                </a:solidFill>
              </a:rPr>
              <a:t/>
            </a:r>
            <a:br>
              <a:rPr lang="es-ES" sz="5400" dirty="0" smtClean="0">
                <a:solidFill>
                  <a:schemeClr val="bg1"/>
                </a:solidFill>
              </a:rPr>
            </a:br>
            <a:r>
              <a:rPr lang="es-ES" sz="5400" dirty="0" smtClean="0">
                <a:solidFill>
                  <a:schemeClr val="bg1"/>
                </a:solidFill>
              </a:rPr>
              <a:t>de </a:t>
            </a:r>
            <a:r>
              <a:rPr lang="es-ES" sz="5400" dirty="0">
                <a:solidFill>
                  <a:schemeClr val="bg1"/>
                </a:solidFill>
              </a:rPr>
              <a:t>la estrategia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772816"/>
            <a:ext cx="8064896" cy="48245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3200" dirty="0" smtClean="0">
                <a:latin typeface="Arial Narrow" panose="020B0606020202030204" pitchFamily="34" charset="0"/>
              </a:rPr>
              <a:t>¿Es congruente la estrategia con la misión y valores.?</a:t>
            </a:r>
          </a:p>
          <a:p>
            <a:pPr>
              <a:lnSpc>
                <a:spcPct val="90000"/>
              </a:lnSpc>
            </a:pPr>
            <a:r>
              <a:rPr lang="es-ES" sz="3200" dirty="0" smtClean="0">
                <a:latin typeface="Arial Narrow" panose="020B0606020202030204" pitchFamily="34" charset="0"/>
              </a:rPr>
              <a:t> ¿Es factible la estrategia dadas sus fuerzas y debilidades?</a:t>
            </a:r>
          </a:p>
          <a:p>
            <a:pPr>
              <a:lnSpc>
                <a:spcPct val="90000"/>
              </a:lnSpc>
            </a:pPr>
            <a:r>
              <a:rPr lang="es-ES" sz="3200" dirty="0" smtClean="0">
                <a:latin typeface="Arial Narrow" panose="020B0606020202030204" pitchFamily="34" charset="0"/>
              </a:rPr>
              <a:t>¿Responde la estrategia a las oportunidades y riesgos?</a:t>
            </a:r>
          </a:p>
          <a:p>
            <a:pPr>
              <a:lnSpc>
                <a:spcPct val="90000"/>
              </a:lnSpc>
            </a:pPr>
            <a:r>
              <a:rPr lang="es-ES" sz="3200" dirty="0" smtClean="0">
                <a:latin typeface="Arial Narrow" panose="020B0606020202030204" pitchFamily="34" charset="0"/>
              </a:rPr>
              <a:t>¿Ofrece la estrategia ventaja competitiva sustentable?</a:t>
            </a:r>
          </a:p>
          <a:p>
            <a:pPr>
              <a:lnSpc>
                <a:spcPct val="90000"/>
              </a:lnSpc>
            </a:pPr>
            <a:r>
              <a:rPr lang="es-ES" sz="3200" dirty="0" smtClean="0">
                <a:latin typeface="Arial Narrow" panose="020B0606020202030204" pitchFamily="34" charset="0"/>
              </a:rPr>
              <a:t>¿Es la estrategia flexible?</a:t>
            </a:r>
          </a:p>
        </p:txBody>
      </p:sp>
      <p:pic>
        <p:nvPicPr>
          <p:cNvPr id="6" name="Picture 2" descr="http://definicion.de/wp-content/uploads/2008/03/contabilid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6266" y="4270306"/>
            <a:ext cx="2104206" cy="2104206"/>
          </a:xfrm>
          <a:prstGeom prst="rect">
            <a:avLst/>
          </a:prstGeom>
          <a:noFill/>
        </p:spPr>
      </p:pic>
      <p:sp>
        <p:nvSpPr>
          <p:cNvPr id="8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33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09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19075" y="227013"/>
            <a:ext cx="8673405" cy="1143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s-MX" dirty="0" err="1" smtClean="0"/>
              <a:t>Strategic</a:t>
            </a:r>
            <a:r>
              <a:rPr lang="es-MX" dirty="0" smtClean="0"/>
              <a:t> </a:t>
            </a:r>
            <a:r>
              <a:rPr lang="es-MX" dirty="0" err="1" smtClean="0"/>
              <a:t>management</a:t>
            </a:r>
            <a:r>
              <a:rPr lang="es-MX" dirty="0" smtClean="0"/>
              <a:t> </a:t>
            </a:r>
            <a:r>
              <a:rPr lang="es-MX" sz="2400" dirty="0" smtClean="0"/>
              <a:t>(</a:t>
            </a:r>
            <a:r>
              <a:rPr lang="es-MX" sz="2400" dirty="0" err="1"/>
              <a:t>D</a:t>
            </a:r>
            <a:r>
              <a:rPr lang="es-MX" sz="2400" dirty="0" err="1" smtClean="0"/>
              <a:t>aft</a:t>
            </a:r>
            <a:r>
              <a:rPr lang="es-MX" sz="2400" dirty="0" smtClean="0"/>
              <a:t>, 2011)</a:t>
            </a:r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4211960" y="1598613"/>
            <a:ext cx="4536504" cy="44973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800" dirty="0" smtClean="0"/>
              <a:t>	</a:t>
            </a:r>
            <a:r>
              <a:rPr lang="es-MX" sz="2800" dirty="0" err="1" smtClean="0"/>
              <a:t>Refers</a:t>
            </a:r>
            <a:r>
              <a:rPr lang="es-MX" sz="2800" dirty="0" smtClean="0"/>
              <a:t> to </a:t>
            </a:r>
            <a:r>
              <a:rPr lang="es-MX" sz="2800" dirty="0" err="1" smtClean="0"/>
              <a:t>the</a:t>
            </a:r>
            <a:r>
              <a:rPr lang="es-MX" sz="2800" dirty="0" smtClean="0"/>
              <a:t> set of </a:t>
            </a:r>
            <a:r>
              <a:rPr lang="es-MX" sz="2800" dirty="0" err="1" smtClean="0"/>
              <a:t>decisions</a:t>
            </a:r>
            <a:r>
              <a:rPr lang="es-MX" sz="2800" dirty="0" smtClean="0"/>
              <a:t> and </a:t>
            </a:r>
            <a:r>
              <a:rPr lang="es-MX" sz="2800" dirty="0" err="1" smtClean="0"/>
              <a:t>actions</a:t>
            </a:r>
            <a:r>
              <a:rPr lang="es-MX" sz="2800" dirty="0" smtClean="0"/>
              <a:t> </a:t>
            </a:r>
            <a:r>
              <a:rPr lang="es-MX" sz="2800" dirty="0" err="1" smtClean="0"/>
              <a:t>used</a:t>
            </a:r>
            <a:r>
              <a:rPr lang="es-MX" sz="2800" dirty="0" smtClean="0"/>
              <a:t> to </a:t>
            </a:r>
            <a:r>
              <a:rPr lang="es-MX" sz="2800" dirty="0" err="1" smtClean="0"/>
              <a:t>formulate</a:t>
            </a:r>
            <a:r>
              <a:rPr lang="es-MX" sz="2800" dirty="0" smtClean="0"/>
              <a:t> and </a:t>
            </a:r>
            <a:r>
              <a:rPr lang="es-MX" sz="2800" dirty="0" err="1" smtClean="0"/>
              <a:t>execute</a:t>
            </a:r>
            <a:r>
              <a:rPr lang="es-MX" sz="2800" dirty="0" smtClean="0"/>
              <a:t> </a:t>
            </a:r>
            <a:r>
              <a:rPr lang="es-MX" sz="2800" dirty="0" err="1" smtClean="0"/>
              <a:t>strategies</a:t>
            </a:r>
            <a:r>
              <a:rPr lang="es-MX" sz="2800" dirty="0" smtClean="0"/>
              <a:t> </a:t>
            </a:r>
            <a:r>
              <a:rPr lang="es-MX" sz="2800" dirty="0" err="1" smtClean="0"/>
              <a:t>that</a:t>
            </a:r>
            <a:r>
              <a:rPr lang="es-MX" sz="2800" dirty="0" smtClean="0"/>
              <a:t> </a:t>
            </a:r>
            <a:r>
              <a:rPr lang="es-MX" sz="2800" dirty="0" err="1" smtClean="0"/>
              <a:t>will</a:t>
            </a:r>
            <a:r>
              <a:rPr lang="es-MX" sz="2800" dirty="0" smtClean="0"/>
              <a:t> </a:t>
            </a:r>
            <a:r>
              <a:rPr lang="es-MX" sz="2800" dirty="0" err="1" smtClean="0"/>
              <a:t>provide</a:t>
            </a:r>
            <a:r>
              <a:rPr lang="es-MX" sz="2800" dirty="0" smtClean="0"/>
              <a:t> a </a:t>
            </a:r>
            <a:r>
              <a:rPr lang="es-MX" sz="2800" dirty="0" err="1" smtClean="0"/>
              <a:t>competitively</a:t>
            </a:r>
            <a:r>
              <a:rPr lang="es-MX" sz="2800" dirty="0" smtClean="0"/>
              <a:t> superior </a:t>
            </a:r>
            <a:r>
              <a:rPr lang="es-MX" sz="2800" dirty="0" err="1" smtClean="0"/>
              <a:t>fit</a:t>
            </a:r>
            <a:r>
              <a:rPr lang="es-MX" sz="2800" dirty="0" smtClean="0"/>
              <a:t> </a:t>
            </a:r>
            <a:r>
              <a:rPr lang="es-MX" sz="2800" dirty="0" err="1" smtClean="0"/>
              <a:t>between</a:t>
            </a:r>
            <a:r>
              <a:rPr lang="es-MX" sz="2800" dirty="0" smtClean="0"/>
              <a:t> </a:t>
            </a:r>
            <a:r>
              <a:rPr lang="es-MX" sz="2800" dirty="0" err="1" smtClean="0"/>
              <a:t>the</a:t>
            </a:r>
            <a:r>
              <a:rPr lang="es-MX" sz="2800" dirty="0" smtClean="0"/>
              <a:t> </a:t>
            </a:r>
            <a:r>
              <a:rPr lang="es-MX" sz="2800" dirty="0" err="1" smtClean="0"/>
              <a:t>organization</a:t>
            </a:r>
            <a:r>
              <a:rPr lang="es-MX" sz="2800" dirty="0" smtClean="0"/>
              <a:t> and </a:t>
            </a:r>
            <a:r>
              <a:rPr lang="es-MX" sz="2800" dirty="0" err="1" smtClean="0"/>
              <a:t>its</a:t>
            </a:r>
            <a:r>
              <a:rPr lang="es-MX" sz="2800" dirty="0" smtClean="0"/>
              <a:t> </a:t>
            </a:r>
            <a:r>
              <a:rPr lang="es-MX" sz="2800" dirty="0" err="1" smtClean="0"/>
              <a:t>environment</a:t>
            </a:r>
            <a:r>
              <a:rPr lang="es-MX" sz="2800" dirty="0" smtClean="0"/>
              <a:t> so as to </a:t>
            </a:r>
            <a:r>
              <a:rPr lang="es-MX" sz="2800" dirty="0" err="1" smtClean="0"/>
              <a:t>achieve</a:t>
            </a:r>
            <a:r>
              <a:rPr lang="es-MX" sz="2800" dirty="0" smtClean="0"/>
              <a:t> </a:t>
            </a:r>
            <a:r>
              <a:rPr lang="es-MX" sz="2800" dirty="0" err="1" smtClean="0"/>
              <a:t>organizational</a:t>
            </a:r>
            <a:r>
              <a:rPr lang="es-MX" sz="2800" dirty="0" smtClean="0"/>
              <a:t> </a:t>
            </a:r>
            <a:r>
              <a:rPr lang="es-MX" sz="2800" dirty="0" err="1" smtClean="0"/>
              <a:t>goals</a:t>
            </a:r>
            <a:r>
              <a:rPr lang="es-MX" sz="2800" dirty="0" smtClean="0"/>
              <a:t>.</a:t>
            </a:r>
          </a:p>
        </p:txBody>
      </p:sp>
      <p:sp>
        <p:nvSpPr>
          <p:cNvPr id="7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34</a:t>
            </a:r>
            <a:endParaRPr lang="es-ES" altLang="en-US" dirty="0">
              <a:solidFill>
                <a:schemeClr val="tx1"/>
              </a:solidFill>
            </a:endParaRPr>
          </a:p>
        </p:txBody>
      </p:sp>
      <p:pic>
        <p:nvPicPr>
          <p:cNvPr id="12" name="Marcador de contenido 1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6721" y="2348880"/>
            <a:ext cx="3785239" cy="225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5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3528" y="260648"/>
            <a:ext cx="4725915" cy="6279880"/>
          </a:xfrm>
          <a:prstGeom prst="rect">
            <a:avLst/>
          </a:prstGeo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4427984" y="3400588"/>
            <a:ext cx="4536504" cy="5067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800" dirty="0" smtClean="0"/>
              <a:t>	</a:t>
            </a:r>
            <a:r>
              <a:rPr lang="es-MX" sz="2400" i="1" dirty="0" smtClean="0"/>
              <a:t>Do </a:t>
            </a:r>
            <a:r>
              <a:rPr lang="es-MX" sz="2400" i="1" dirty="0" err="1" smtClean="0"/>
              <a:t>this</a:t>
            </a:r>
            <a:r>
              <a:rPr lang="es-MX" sz="2400" i="1" dirty="0" smtClean="0"/>
              <a:t> </a:t>
            </a:r>
            <a:r>
              <a:rPr lang="es-MX" sz="2400" i="1" dirty="0" err="1" smtClean="0"/>
              <a:t>exercise</a:t>
            </a:r>
            <a:r>
              <a:rPr lang="es-MX" sz="2400" i="1" dirty="0" smtClean="0"/>
              <a:t>.</a:t>
            </a:r>
            <a:endParaRPr lang="es-MX" sz="2400" i="1" dirty="0"/>
          </a:p>
        </p:txBody>
      </p:sp>
      <p:sp>
        <p:nvSpPr>
          <p:cNvPr id="7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35</a:t>
            </a:r>
            <a:endParaRPr lang="es-ES" altLang="en-US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825" y="1092557"/>
            <a:ext cx="2238375" cy="203835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230949" y="6270847"/>
            <a:ext cx="1636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(</a:t>
            </a:r>
            <a:r>
              <a:rPr lang="es-MX" dirty="0" err="1"/>
              <a:t>Daft</a:t>
            </a:r>
            <a:r>
              <a:rPr lang="es-MX" dirty="0"/>
              <a:t>, 2011)</a:t>
            </a:r>
          </a:p>
        </p:txBody>
      </p:sp>
    </p:spTree>
    <p:extLst>
      <p:ext uri="{BB962C8B-B14F-4D97-AF65-F5344CB8AC3E}">
        <p14:creationId xmlns:p14="http://schemas.microsoft.com/office/powerpoint/2010/main" val="304461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mtClean="0">
                <a:solidFill>
                  <a:schemeClr val="bg2"/>
                </a:solidFill>
              </a:rPr>
              <a:t>M. en A. Guadalupe González 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640960" cy="135416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800" dirty="0" err="1"/>
              <a:t>Strategic</a:t>
            </a:r>
            <a:r>
              <a:rPr lang="es-MX" sz="4800" dirty="0"/>
              <a:t> </a:t>
            </a:r>
            <a:r>
              <a:rPr lang="es-MX" sz="4800" dirty="0" err="1"/>
              <a:t>management</a:t>
            </a:r>
            <a:r>
              <a:rPr lang="es-MX" sz="4800" dirty="0"/>
              <a:t> </a:t>
            </a:r>
            <a:r>
              <a:rPr lang="es-MX" sz="4800" dirty="0" err="1"/>
              <a:t>process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695" y="1642174"/>
            <a:ext cx="8064896" cy="4824536"/>
          </a:xfrm>
        </p:spPr>
        <p:txBody>
          <a:bodyPr>
            <a:normAutofit/>
          </a:bodyPr>
          <a:lstStyle/>
          <a:p>
            <a:pPr lvl="0"/>
            <a:endParaRPr lang="es-MX" sz="1200" dirty="0">
              <a:solidFill>
                <a:schemeClr val="lt1"/>
              </a:solidFill>
            </a:endParaRPr>
          </a:p>
          <a:p>
            <a:pPr>
              <a:lnSpc>
                <a:spcPct val="90000"/>
              </a:lnSpc>
            </a:pPr>
            <a:endParaRPr lang="es-ES" sz="3200" dirty="0" smtClean="0">
              <a:latin typeface="Arial Narrow" panose="020B0606020202030204" pitchFamily="34" charset="0"/>
            </a:endParaRPr>
          </a:p>
        </p:txBody>
      </p:sp>
      <p:sp>
        <p:nvSpPr>
          <p:cNvPr id="8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36</a:t>
            </a:r>
            <a:endParaRPr lang="es-ES" altLang="en-US" dirty="0">
              <a:solidFill>
                <a:schemeClr val="tx1"/>
              </a:solidFill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364927" y="4946321"/>
            <a:ext cx="1816889" cy="64486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200" dirty="0" err="1"/>
              <a:t>Scan</a:t>
            </a:r>
            <a:r>
              <a:rPr lang="es-MX" sz="1200" dirty="0"/>
              <a:t> </a:t>
            </a:r>
            <a:r>
              <a:rPr lang="es-MX" sz="1200" dirty="0" err="1"/>
              <a:t>internal</a:t>
            </a:r>
            <a:r>
              <a:rPr lang="es-MX" sz="1200" dirty="0"/>
              <a:t> </a:t>
            </a:r>
            <a:r>
              <a:rPr lang="es-MX" sz="1200" dirty="0" err="1" smtClean="0"/>
              <a:t>environment</a:t>
            </a:r>
            <a:endParaRPr lang="es-MX" dirty="0"/>
          </a:p>
        </p:txBody>
      </p:sp>
      <p:sp>
        <p:nvSpPr>
          <p:cNvPr id="9" name="Rectángulo redondeado 8"/>
          <p:cNvSpPr/>
          <p:nvPr/>
        </p:nvSpPr>
        <p:spPr>
          <a:xfrm>
            <a:off x="4899463" y="3245572"/>
            <a:ext cx="1816889" cy="792088"/>
          </a:xfrm>
          <a:prstGeom prst="roundRect">
            <a:avLst/>
          </a:prstGeom>
          <a:solidFill>
            <a:srgbClr val="E11F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Define new: </a:t>
            </a:r>
            <a:r>
              <a:rPr lang="es-MX" sz="1200" dirty="0" err="1"/>
              <a:t>mission</a:t>
            </a:r>
            <a:r>
              <a:rPr lang="es-MX" sz="1200" dirty="0"/>
              <a:t>, </a:t>
            </a:r>
            <a:r>
              <a:rPr lang="es-MX" sz="1200" dirty="0" err="1"/>
              <a:t>goals</a:t>
            </a:r>
            <a:r>
              <a:rPr lang="es-MX" sz="1200" dirty="0"/>
              <a:t>, </a:t>
            </a:r>
            <a:r>
              <a:rPr lang="es-MX" sz="1200" dirty="0" err="1" smtClean="0"/>
              <a:t>strategIes</a:t>
            </a:r>
            <a:r>
              <a:rPr lang="es-MX" sz="1200" dirty="0" smtClean="0"/>
              <a:t> </a:t>
            </a:r>
            <a:endParaRPr lang="es-MX" sz="1200" dirty="0"/>
          </a:p>
          <a:p>
            <a:pPr algn="ctr"/>
            <a:endParaRPr lang="es-MX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7056859" y="3203145"/>
            <a:ext cx="1816889" cy="792088"/>
          </a:xfrm>
          <a:prstGeom prst="round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200" dirty="0" err="1" smtClean="0"/>
              <a:t>Formulate</a:t>
            </a:r>
            <a:r>
              <a:rPr lang="es-MX" sz="1200" dirty="0" smtClean="0"/>
              <a:t> and </a:t>
            </a:r>
            <a:r>
              <a:rPr lang="es-MX" sz="1200" dirty="0" err="1" smtClean="0"/>
              <a:t>implement</a:t>
            </a:r>
            <a:r>
              <a:rPr lang="es-MX" sz="1200" dirty="0" smtClean="0"/>
              <a:t>  </a:t>
            </a:r>
            <a:r>
              <a:rPr lang="es-MX" sz="1200" dirty="0" err="1" smtClean="0"/>
              <a:t>strategy</a:t>
            </a:r>
            <a:endParaRPr lang="es-MX" dirty="0"/>
          </a:p>
        </p:txBody>
      </p:sp>
      <p:sp>
        <p:nvSpPr>
          <p:cNvPr id="15" name="Rectángulo redondeado 14"/>
          <p:cNvSpPr/>
          <p:nvPr/>
        </p:nvSpPr>
        <p:spPr>
          <a:xfrm>
            <a:off x="2568047" y="1878224"/>
            <a:ext cx="1816889" cy="79208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/>
              <a:t>Identify</a:t>
            </a:r>
            <a:r>
              <a:rPr lang="es-MX" sz="1200" dirty="0"/>
              <a:t> </a:t>
            </a:r>
            <a:r>
              <a:rPr lang="es-MX" sz="1200" dirty="0" err="1"/>
              <a:t>strategic</a:t>
            </a:r>
            <a:r>
              <a:rPr lang="es-MX" sz="1200" dirty="0"/>
              <a:t> </a:t>
            </a:r>
            <a:r>
              <a:rPr lang="es-MX" sz="1200" dirty="0" err="1" smtClean="0"/>
              <a:t>factors</a:t>
            </a:r>
            <a:r>
              <a:rPr lang="es-MX" sz="1200" dirty="0" smtClean="0"/>
              <a:t>: </a:t>
            </a:r>
            <a:r>
              <a:rPr lang="es-MX" sz="1200" dirty="0" err="1" smtClean="0"/>
              <a:t>opportunities</a:t>
            </a:r>
            <a:r>
              <a:rPr lang="es-MX" sz="1200" dirty="0" smtClean="0"/>
              <a:t> &amp; </a:t>
            </a:r>
            <a:r>
              <a:rPr lang="es-MX" sz="1200" dirty="0" err="1" smtClean="0"/>
              <a:t>treats</a:t>
            </a:r>
            <a:endParaRPr lang="es-MX" sz="1200" dirty="0"/>
          </a:p>
        </p:txBody>
      </p:sp>
      <p:sp>
        <p:nvSpPr>
          <p:cNvPr id="16" name="Rectángulo redondeado 15"/>
          <p:cNvSpPr/>
          <p:nvPr/>
        </p:nvSpPr>
        <p:spPr>
          <a:xfrm>
            <a:off x="308588" y="1853767"/>
            <a:ext cx="1816889" cy="79208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200" dirty="0" err="1"/>
              <a:t>Scan</a:t>
            </a:r>
            <a:r>
              <a:rPr lang="es-MX" sz="1200" dirty="0"/>
              <a:t> </a:t>
            </a:r>
            <a:r>
              <a:rPr lang="es-MX" sz="1200" dirty="0" err="1"/>
              <a:t>external</a:t>
            </a:r>
            <a:r>
              <a:rPr lang="es-MX" sz="1200" dirty="0"/>
              <a:t> </a:t>
            </a:r>
            <a:r>
              <a:rPr lang="es-MX" sz="1200" dirty="0" err="1" smtClean="0"/>
              <a:t>environment</a:t>
            </a:r>
            <a:endParaRPr lang="es-MX" dirty="0"/>
          </a:p>
        </p:txBody>
      </p:sp>
      <p:sp>
        <p:nvSpPr>
          <p:cNvPr id="17" name="Rectángulo redondeado 16"/>
          <p:cNvSpPr/>
          <p:nvPr/>
        </p:nvSpPr>
        <p:spPr>
          <a:xfrm>
            <a:off x="236630" y="3351315"/>
            <a:ext cx="1816889" cy="79208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/>
              <a:t>Evaluate</a:t>
            </a:r>
            <a:r>
              <a:rPr lang="es-MX" sz="1200" dirty="0"/>
              <a:t> </a:t>
            </a:r>
            <a:r>
              <a:rPr lang="es-MX" sz="1200" dirty="0" err="1"/>
              <a:t>current</a:t>
            </a:r>
            <a:r>
              <a:rPr lang="es-MX" sz="1200" dirty="0"/>
              <a:t> :</a:t>
            </a:r>
            <a:r>
              <a:rPr lang="es-MX" sz="1200" dirty="0" err="1"/>
              <a:t>mission</a:t>
            </a:r>
            <a:r>
              <a:rPr lang="es-MX" sz="1200" dirty="0"/>
              <a:t>, </a:t>
            </a:r>
            <a:r>
              <a:rPr lang="es-MX" sz="1200" dirty="0" err="1"/>
              <a:t>goals</a:t>
            </a:r>
            <a:r>
              <a:rPr lang="es-MX" sz="1200" dirty="0"/>
              <a:t>, </a:t>
            </a:r>
            <a:r>
              <a:rPr lang="es-MX" sz="1200" dirty="0" err="1" smtClean="0"/>
              <a:t>strategies</a:t>
            </a:r>
            <a:endParaRPr lang="es-MX" dirty="0"/>
          </a:p>
        </p:txBody>
      </p:sp>
      <p:sp>
        <p:nvSpPr>
          <p:cNvPr id="18" name="Rectángulo redondeado 17"/>
          <p:cNvSpPr/>
          <p:nvPr/>
        </p:nvSpPr>
        <p:spPr>
          <a:xfrm>
            <a:off x="2648191" y="4908057"/>
            <a:ext cx="1816889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200" dirty="0" err="1"/>
              <a:t>Identify</a:t>
            </a:r>
            <a:r>
              <a:rPr lang="es-MX" sz="1200" dirty="0"/>
              <a:t> </a:t>
            </a:r>
            <a:r>
              <a:rPr lang="es-MX" sz="1200" dirty="0" err="1"/>
              <a:t>strategic</a:t>
            </a:r>
            <a:r>
              <a:rPr lang="es-MX" sz="1200" dirty="0"/>
              <a:t> </a:t>
            </a:r>
            <a:r>
              <a:rPr lang="es-MX" sz="1200" dirty="0" err="1" smtClean="0"/>
              <a:t>factors</a:t>
            </a:r>
            <a:r>
              <a:rPr lang="es-MX" sz="1200" dirty="0" smtClean="0"/>
              <a:t>: </a:t>
            </a:r>
            <a:r>
              <a:rPr lang="es-MX" sz="1200" dirty="0" err="1" smtClean="0"/>
              <a:t>strengths</a:t>
            </a:r>
            <a:r>
              <a:rPr lang="es-MX" sz="1200" dirty="0" smtClean="0"/>
              <a:t> &amp; </a:t>
            </a:r>
            <a:r>
              <a:rPr lang="es-MX" sz="1200" dirty="0" err="1" smtClean="0"/>
              <a:t>weaknesses</a:t>
            </a:r>
            <a:endParaRPr lang="es-MX" dirty="0"/>
          </a:p>
        </p:txBody>
      </p:sp>
      <p:sp>
        <p:nvSpPr>
          <p:cNvPr id="10" name="Proceso predefinido 9"/>
          <p:cNvSpPr/>
          <p:nvPr/>
        </p:nvSpPr>
        <p:spPr>
          <a:xfrm>
            <a:off x="2568047" y="3245572"/>
            <a:ext cx="1895996" cy="799511"/>
          </a:xfrm>
          <a:prstGeom prst="flowChartPredefined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s-MX" sz="1200" dirty="0" err="1"/>
              <a:t>SWOT</a:t>
            </a:r>
            <a:r>
              <a:rPr lang="es-MX" sz="1200" dirty="0"/>
              <a:t> </a:t>
            </a:r>
            <a:endParaRPr lang="es-MX" sz="1200" dirty="0" smtClean="0"/>
          </a:p>
          <a:p>
            <a:pPr marL="0" lvl="1" algn="ctr"/>
            <a:r>
              <a:rPr lang="es-MX" sz="1200" dirty="0" err="1" smtClean="0"/>
              <a:t>ANALYSIS</a:t>
            </a:r>
            <a:endParaRPr lang="es-MX" dirty="0"/>
          </a:p>
        </p:txBody>
      </p:sp>
      <p:cxnSp>
        <p:nvCxnSpPr>
          <p:cNvPr id="20" name="Conector recto de flecha 19"/>
          <p:cNvCxnSpPr>
            <a:stCxn id="17" idx="0"/>
            <a:endCxn id="16" idx="2"/>
          </p:cNvCxnSpPr>
          <p:nvPr/>
        </p:nvCxnSpPr>
        <p:spPr>
          <a:xfrm flipV="1">
            <a:off x="1145075" y="2645855"/>
            <a:ext cx="71958" cy="705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>
            <a:stCxn id="17" idx="2"/>
          </p:cNvCxnSpPr>
          <p:nvPr/>
        </p:nvCxnSpPr>
        <p:spPr>
          <a:xfrm>
            <a:off x="1145075" y="4143403"/>
            <a:ext cx="42549" cy="789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>
            <a:stCxn id="16" idx="3"/>
            <a:endCxn id="15" idx="1"/>
          </p:cNvCxnSpPr>
          <p:nvPr/>
        </p:nvCxnSpPr>
        <p:spPr>
          <a:xfrm>
            <a:off x="2125477" y="2249811"/>
            <a:ext cx="442570" cy="24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>
            <a:stCxn id="4" idx="3"/>
            <a:endCxn id="18" idx="1"/>
          </p:cNvCxnSpPr>
          <p:nvPr/>
        </p:nvCxnSpPr>
        <p:spPr>
          <a:xfrm>
            <a:off x="2181816" y="5268755"/>
            <a:ext cx="466375" cy="35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10" idx="0"/>
            <a:endCxn id="15" idx="2"/>
          </p:cNvCxnSpPr>
          <p:nvPr/>
        </p:nvCxnSpPr>
        <p:spPr>
          <a:xfrm flipH="1" flipV="1">
            <a:off x="3476492" y="2670312"/>
            <a:ext cx="39553" cy="575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>
            <a:stCxn id="10" idx="2"/>
            <a:endCxn id="18" idx="0"/>
          </p:cNvCxnSpPr>
          <p:nvPr/>
        </p:nvCxnSpPr>
        <p:spPr>
          <a:xfrm>
            <a:off x="3516045" y="4045083"/>
            <a:ext cx="40591" cy="862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>
            <a:stCxn id="9" idx="3"/>
            <a:endCxn id="14" idx="1"/>
          </p:cNvCxnSpPr>
          <p:nvPr/>
        </p:nvCxnSpPr>
        <p:spPr>
          <a:xfrm flipV="1">
            <a:off x="6716352" y="3599189"/>
            <a:ext cx="340507" cy="42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>
            <a:stCxn id="15" idx="3"/>
          </p:cNvCxnSpPr>
          <p:nvPr/>
        </p:nvCxnSpPr>
        <p:spPr>
          <a:xfrm flipV="1">
            <a:off x="4384936" y="2262039"/>
            <a:ext cx="3557415" cy="12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>
            <a:endCxn id="9" idx="0"/>
          </p:cNvCxnSpPr>
          <p:nvPr/>
        </p:nvCxnSpPr>
        <p:spPr>
          <a:xfrm>
            <a:off x="5735950" y="2268827"/>
            <a:ext cx="71958" cy="976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/>
          <p:cNvCxnSpPr>
            <a:endCxn id="9" idx="2"/>
          </p:cNvCxnSpPr>
          <p:nvPr/>
        </p:nvCxnSpPr>
        <p:spPr>
          <a:xfrm flipV="1">
            <a:off x="5705023" y="4037660"/>
            <a:ext cx="102885" cy="1248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/>
          <p:cNvCxnSpPr/>
          <p:nvPr/>
        </p:nvCxnSpPr>
        <p:spPr>
          <a:xfrm flipV="1">
            <a:off x="4443317" y="5264922"/>
            <a:ext cx="3557415" cy="12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de flecha 48"/>
          <p:cNvCxnSpPr>
            <a:endCxn id="14" idx="0"/>
          </p:cNvCxnSpPr>
          <p:nvPr/>
        </p:nvCxnSpPr>
        <p:spPr>
          <a:xfrm>
            <a:off x="7942351" y="2268827"/>
            <a:ext cx="22953" cy="934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de flecha 51"/>
          <p:cNvCxnSpPr>
            <a:endCxn id="14" idx="2"/>
          </p:cNvCxnSpPr>
          <p:nvPr/>
        </p:nvCxnSpPr>
        <p:spPr>
          <a:xfrm flipV="1">
            <a:off x="7942351" y="3995233"/>
            <a:ext cx="22953" cy="1260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98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mtClean="0">
                <a:solidFill>
                  <a:schemeClr val="bg2"/>
                </a:solidFill>
              </a:rPr>
              <a:t>M. en A. Guadalupe González 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640960" cy="63408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3200" dirty="0" err="1" smtClean="0"/>
              <a:t>Developing</a:t>
            </a:r>
            <a:r>
              <a:rPr lang="es-MX" sz="3200" dirty="0" smtClean="0"/>
              <a:t> </a:t>
            </a:r>
            <a:r>
              <a:rPr lang="es-MX" sz="3200" dirty="0" err="1" smtClean="0"/>
              <a:t>strategy</a:t>
            </a:r>
            <a:r>
              <a:rPr lang="es-MX" sz="3200" dirty="0" smtClean="0"/>
              <a:t> </a:t>
            </a:r>
            <a:r>
              <a:rPr lang="es-MX" sz="3200" dirty="0" err="1" smtClean="0"/>
              <a:t>for</a:t>
            </a:r>
            <a:r>
              <a:rPr lang="es-MX" sz="3200" dirty="0" smtClean="0"/>
              <a:t> a </a:t>
            </a:r>
            <a:r>
              <a:rPr lang="es-MX" sz="3200" dirty="0" err="1" smtClean="0"/>
              <a:t>small</a:t>
            </a:r>
            <a:r>
              <a:rPr lang="es-MX" sz="3200" dirty="0" smtClean="0"/>
              <a:t> </a:t>
            </a:r>
            <a:r>
              <a:rPr lang="es-MX" sz="3200" dirty="0" err="1" smtClean="0"/>
              <a:t>business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908720"/>
            <a:ext cx="8064896" cy="568863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600" i="1" dirty="0" smtClean="0">
                <a:latin typeface="Arial Narrow" panose="020B0606020202030204" pitchFamily="34" charset="0"/>
              </a:rPr>
              <a:t>In </a:t>
            </a:r>
            <a:r>
              <a:rPr lang="es-ES" sz="2600" i="1" dirty="0" err="1" smtClean="0">
                <a:latin typeface="Arial Narrow" panose="020B0606020202030204" pitchFamily="34" charset="0"/>
              </a:rPr>
              <a:t>groups</a:t>
            </a:r>
            <a:r>
              <a:rPr lang="es-ES" sz="2600" i="1" dirty="0" smtClean="0">
                <a:latin typeface="Arial Narrow" panose="020B0606020202030204" pitchFamily="34" charset="0"/>
              </a:rPr>
              <a:t> of </a:t>
            </a:r>
            <a:r>
              <a:rPr lang="es-ES" sz="2600" i="1" dirty="0" err="1" smtClean="0">
                <a:latin typeface="Arial Narrow" panose="020B0606020202030204" pitchFamily="34" charset="0"/>
              </a:rPr>
              <a:t>four</a:t>
            </a:r>
            <a:r>
              <a:rPr lang="es-ES" sz="2600" i="1" dirty="0" smtClean="0">
                <a:latin typeface="Arial Narrow" panose="020B0606020202030204" pitchFamily="34" charset="0"/>
              </a:rPr>
              <a:t> to </a:t>
            </a:r>
            <a:r>
              <a:rPr lang="es-ES" sz="2600" i="1" dirty="0" err="1" smtClean="0">
                <a:latin typeface="Arial Narrow" panose="020B0606020202030204" pitchFamily="34" charset="0"/>
              </a:rPr>
              <a:t>six</a:t>
            </a:r>
            <a:r>
              <a:rPr lang="es-ES" sz="2600" i="1" dirty="0" smtClean="0">
                <a:latin typeface="Arial Narrow" panose="020B0606020202030204" pitchFamily="34" charset="0"/>
              </a:rPr>
              <a:t> </a:t>
            </a:r>
            <a:r>
              <a:rPr lang="es-ES" sz="2600" i="1" dirty="0" err="1" smtClean="0">
                <a:latin typeface="Arial Narrow" panose="020B0606020202030204" pitchFamily="34" charset="0"/>
              </a:rPr>
              <a:t>students</a:t>
            </a:r>
            <a:r>
              <a:rPr lang="es-ES" sz="2600" i="1" dirty="0" smtClean="0">
                <a:latin typeface="Arial Narrow" panose="020B0606020202030204" pitchFamily="34" charset="0"/>
              </a:rPr>
              <a:t>, </a:t>
            </a:r>
            <a:r>
              <a:rPr lang="es-ES" sz="2600" i="1" dirty="0" err="1" smtClean="0">
                <a:latin typeface="Arial Narrow" panose="020B0606020202030204" pitchFamily="34" charset="0"/>
              </a:rPr>
              <a:t>select</a:t>
            </a:r>
            <a:r>
              <a:rPr lang="es-ES" sz="2600" i="1" dirty="0" smtClean="0">
                <a:latin typeface="Arial Narrow" panose="020B0606020202030204" pitchFamily="34" charset="0"/>
              </a:rPr>
              <a:t> a local </a:t>
            </a:r>
            <a:r>
              <a:rPr lang="es-ES" sz="2600" i="1" dirty="0" err="1" smtClean="0">
                <a:latin typeface="Arial Narrow" panose="020B0606020202030204" pitchFamily="34" charset="0"/>
              </a:rPr>
              <a:t>business</a:t>
            </a:r>
            <a:r>
              <a:rPr lang="es-ES" sz="2600" i="1" dirty="0" smtClean="0">
                <a:latin typeface="Arial Narrow" panose="020B0606020202030204" pitchFamily="34" charset="0"/>
              </a:rPr>
              <a:t> </a:t>
            </a:r>
            <a:r>
              <a:rPr lang="es-ES" sz="2600" i="1" dirty="0" err="1" smtClean="0">
                <a:latin typeface="Arial Narrow" panose="020B0606020202030204" pitchFamily="34" charset="0"/>
              </a:rPr>
              <a:t>with</a:t>
            </a:r>
            <a:r>
              <a:rPr lang="es-ES" sz="2600" i="1" dirty="0" smtClean="0">
                <a:latin typeface="Arial Narrow" panose="020B0606020202030204" pitchFamily="34" charset="0"/>
              </a:rPr>
              <a:t> </a:t>
            </a:r>
            <a:r>
              <a:rPr lang="es-ES" sz="2600" i="1" dirty="0" err="1" smtClean="0">
                <a:latin typeface="Arial Narrow" panose="020B0606020202030204" pitchFamily="34" charset="0"/>
              </a:rPr>
              <a:t>which</a:t>
            </a:r>
            <a:r>
              <a:rPr lang="es-ES" sz="2600" i="1" dirty="0" smtClean="0">
                <a:latin typeface="Arial Narrow" panose="020B0606020202030204" pitchFamily="34" charset="0"/>
              </a:rPr>
              <a:t> </a:t>
            </a:r>
            <a:r>
              <a:rPr lang="es-ES" sz="2600" i="1" dirty="0" err="1" smtClean="0">
                <a:latin typeface="Arial Narrow" panose="020B0606020202030204" pitchFamily="34" charset="0"/>
              </a:rPr>
              <a:t>you</a:t>
            </a:r>
            <a:r>
              <a:rPr lang="es-ES" sz="2600" i="1" dirty="0" smtClean="0">
                <a:latin typeface="Arial Narrow" panose="020B0606020202030204" pitchFamily="34" charset="0"/>
              </a:rPr>
              <a:t> (</a:t>
            </a:r>
            <a:r>
              <a:rPr lang="es-ES" sz="2600" i="1" dirty="0" err="1" smtClean="0">
                <a:latin typeface="Arial Narrow" panose="020B0606020202030204" pitchFamily="34" charset="0"/>
              </a:rPr>
              <a:t>or</a:t>
            </a:r>
            <a:r>
              <a:rPr lang="es-ES" sz="2600" i="1" dirty="0" smtClean="0">
                <a:latin typeface="Arial Narrow" panose="020B0606020202030204" pitchFamily="34" charset="0"/>
              </a:rPr>
              <a:t> </a:t>
            </a:r>
            <a:r>
              <a:rPr lang="es-ES" sz="2600" i="1" dirty="0" err="1" smtClean="0">
                <a:latin typeface="Arial Narrow" panose="020B0606020202030204" pitchFamily="34" charset="0"/>
              </a:rPr>
              <a:t>group</a:t>
            </a:r>
            <a:r>
              <a:rPr lang="es-ES" sz="2600" i="1" dirty="0" smtClean="0">
                <a:latin typeface="Arial Narrow" panose="020B0606020202030204" pitchFamily="34" charset="0"/>
              </a:rPr>
              <a:t> of </a:t>
            </a:r>
            <a:r>
              <a:rPr lang="es-ES" sz="2600" i="1" dirty="0" err="1" smtClean="0">
                <a:latin typeface="Arial Narrow" panose="020B0606020202030204" pitchFamily="34" charset="0"/>
              </a:rPr>
              <a:t>members</a:t>
            </a:r>
            <a:r>
              <a:rPr lang="es-ES" sz="2600" i="1" dirty="0" smtClean="0">
                <a:latin typeface="Arial Narrow" panose="020B0606020202030204" pitchFamily="34" charset="0"/>
              </a:rPr>
              <a:t>) are familiar-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200" dirty="0" err="1" smtClean="0">
                <a:latin typeface="Arial Narrow" panose="020B0606020202030204" pitchFamily="34" charset="0"/>
              </a:rPr>
              <a:t>Activity</a:t>
            </a:r>
            <a:r>
              <a:rPr lang="es-ES" sz="2200" dirty="0" smtClean="0">
                <a:latin typeface="Arial Narrow" panose="020B0606020202030204" pitchFamily="34" charset="0"/>
              </a:rPr>
              <a:t> 1. </a:t>
            </a:r>
            <a:r>
              <a:rPr lang="es-ES" sz="2200" dirty="0" err="1" smtClean="0">
                <a:latin typeface="Arial Narrow" panose="020B0606020202030204" pitchFamily="34" charset="0"/>
              </a:rPr>
              <a:t>perform</a:t>
            </a:r>
            <a:r>
              <a:rPr lang="es-ES" sz="2200" dirty="0" smtClean="0">
                <a:latin typeface="Arial Narrow" panose="020B0606020202030204" pitchFamily="34" charset="0"/>
              </a:rPr>
              <a:t> a </a:t>
            </a:r>
            <a:r>
              <a:rPr lang="es-ES" sz="2200" dirty="0" err="1" smtClean="0">
                <a:latin typeface="Arial Narrow" panose="020B0606020202030204" pitchFamily="34" charset="0"/>
              </a:rPr>
              <a:t>swot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analisys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endParaRPr lang="es-ES" sz="2200" dirty="0">
              <a:latin typeface="Arial Narrow" panose="020B0606020202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s-ES" sz="2200" dirty="0" smtClean="0">
              <a:latin typeface="Arial Narrow" panose="020B0606020202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" sz="2200" dirty="0" smtClean="0">
                <a:latin typeface="Arial Narrow" panose="020B0606020202030204" pitchFamily="34" charset="0"/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endParaRPr lang="es-ES" sz="2200" dirty="0" smtClean="0">
              <a:latin typeface="Arial Narrow" panose="020B0606020202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s-ES" sz="2200" dirty="0">
              <a:latin typeface="Arial Narrow" panose="020B0606020202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" sz="2200" dirty="0" err="1" smtClean="0">
                <a:latin typeface="Arial Narrow" panose="020B0606020202030204" pitchFamily="34" charset="0"/>
              </a:rPr>
              <a:t>Activity</a:t>
            </a:r>
            <a:r>
              <a:rPr lang="es-ES" sz="2200" dirty="0" smtClean="0">
                <a:latin typeface="Arial Narrow" panose="020B0606020202030204" pitchFamily="34" charset="0"/>
              </a:rPr>
              <a:t> 2. </a:t>
            </a:r>
            <a:r>
              <a:rPr lang="es-ES" sz="2200" dirty="0" err="1" smtClean="0">
                <a:latin typeface="Arial Narrow" panose="020B0606020202030204" pitchFamily="34" charset="0"/>
              </a:rPr>
              <a:t>write</a:t>
            </a:r>
            <a:r>
              <a:rPr lang="es-ES" sz="2200" dirty="0" smtClean="0">
                <a:latin typeface="Arial Narrow" panose="020B0606020202030204" pitchFamily="34" charset="0"/>
              </a:rPr>
              <a:t> a </a:t>
            </a:r>
            <a:r>
              <a:rPr lang="es-ES" sz="2200" dirty="0" err="1" smtClean="0">
                <a:latin typeface="Arial Narrow" panose="020B0606020202030204" pitchFamily="34" charset="0"/>
              </a:rPr>
              <a:t>statament</a:t>
            </a:r>
            <a:r>
              <a:rPr lang="es-ES" sz="2200" dirty="0" smtClean="0">
                <a:latin typeface="Arial Narrow" panose="020B0606020202030204" pitchFamily="34" charset="0"/>
              </a:rPr>
              <a:t> of </a:t>
            </a:r>
            <a:r>
              <a:rPr lang="es-ES" sz="2200" dirty="0" err="1" smtClean="0">
                <a:latin typeface="Arial Narrow" panose="020B0606020202030204" pitchFamily="34" charset="0"/>
              </a:rPr>
              <a:t>the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business´s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current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strategy</a:t>
            </a:r>
            <a:endParaRPr lang="es-ES" sz="2200" dirty="0" smtClean="0">
              <a:latin typeface="Arial Narrow" panose="020B0606020202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" sz="2200" dirty="0" err="1" smtClean="0">
                <a:latin typeface="Arial Narrow" panose="020B0606020202030204" pitchFamily="34" charset="0"/>
              </a:rPr>
              <a:t>Activity</a:t>
            </a:r>
            <a:r>
              <a:rPr lang="es-ES" sz="2200" dirty="0" smtClean="0">
                <a:latin typeface="Arial Narrow" panose="020B0606020202030204" pitchFamily="34" charset="0"/>
              </a:rPr>
              <a:t> 3. decide </a:t>
            </a:r>
            <a:r>
              <a:rPr lang="es-ES" sz="2200" dirty="0" err="1" smtClean="0">
                <a:latin typeface="Arial Narrow" panose="020B0606020202030204" pitchFamily="34" charset="0"/>
              </a:rPr>
              <a:t>on</a:t>
            </a:r>
            <a:r>
              <a:rPr lang="es-ES" sz="2200" dirty="0" smtClean="0">
                <a:latin typeface="Arial Narrow" panose="020B0606020202030204" pitchFamily="34" charset="0"/>
              </a:rPr>
              <a:t> a </a:t>
            </a:r>
            <a:r>
              <a:rPr lang="es-ES" sz="2200" dirty="0" err="1" smtClean="0">
                <a:latin typeface="Arial Narrow" panose="020B0606020202030204" pitchFamily="34" charset="0"/>
              </a:rPr>
              <a:t>goal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you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would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like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the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business</a:t>
            </a:r>
            <a:r>
              <a:rPr lang="es-ES" sz="2200" dirty="0" smtClean="0">
                <a:latin typeface="Arial Narrow" panose="020B0606020202030204" pitchFamily="34" charset="0"/>
              </a:rPr>
              <a:t> to </a:t>
            </a:r>
            <a:r>
              <a:rPr lang="es-ES" sz="2200" dirty="0" err="1" smtClean="0">
                <a:latin typeface="Arial Narrow" panose="020B0606020202030204" pitchFamily="34" charset="0"/>
              </a:rPr>
              <a:t>achieve</a:t>
            </a:r>
            <a:r>
              <a:rPr lang="es-ES" sz="2200" dirty="0" smtClean="0">
                <a:latin typeface="Arial Narrow" panose="020B0606020202030204" pitchFamily="34" charset="0"/>
              </a:rPr>
              <a:t> in </a:t>
            </a:r>
            <a:r>
              <a:rPr lang="es-ES" sz="2200" dirty="0" err="1" smtClean="0">
                <a:latin typeface="Arial Narrow" panose="020B0606020202030204" pitchFamily="34" charset="0"/>
              </a:rPr>
              <a:t>two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years</a:t>
            </a:r>
            <a:r>
              <a:rPr lang="es-ES" sz="2200" dirty="0" smtClean="0">
                <a:latin typeface="Arial Narrow" panose="020B0606020202030204" pitchFamily="34" charset="0"/>
              </a:rPr>
              <a:t> and </a:t>
            </a:r>
            <a:r>
              <a:rPr lang="es-ES" sz="2200" dirty="0" err="1" smtClean="0">
                <a:latin typeface="Arial Narrow" panose="020B0606020202030204" pitchFamily="34" charset="0"/>
              </a:rPr>
              <a:t>write</a:t>
            </a:r>
            <a:r>
              <a:rPr lang="es-ES" sz="2200" dirty="0" smtClean="0">
                <a:latin typeface="Arial Narrow" panose="020B0606020202030204" pitchFamily="34" charset="0"/>
              </a:rPr>
              <a:t> a </a:t>
            </a:r>
            <a:r>
              <a:rPr lang="es-ES" sz="2200" dirty="0" err="1" smtClean="0">
                <a:latin typeface="Arial Narrow" panose="020B0606020202030204" pitchFamily="34" charset="0"/>
              </a:rPr>
              <a:t>statement</a:t>
            </a:r>
            <a:r>
              <a:rPr lang="es-ES" sz="2200" dirty="0" smtClean="0">
                <a:latin typeface="Arial Narrow" panose="020B0606020202030204" pitchFamily="34" charset="0"/>
              </a:rPr>
              <a:t> of </a:t>
            </a:r>
            <a:r>
              <a:rPr lang="es-ES" sz="2200" dirty="0" err="1" smtClean="0">
                <a:latin typeface="Arial Narrow" panose="020B0606020202030204" pitchFamily="34" charset="0"/>
              </a:rPr>
              <a:t>proposed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strategy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for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achieving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that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goal</a:t>
            </a:r>
            <a:r>
              <a:rPr lang="es-ES" sz="2200" dirty="0" smtClean="0">
                <a:latin typeface="Arial Narrow" panose="020B0606020202030204" pitchFamily="34" charset="0"/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200" dirty="0" err="1" smtClean="0">
                <a:latin typeface="Arial Narrow" panose="020B0606020202030204" pitchFamily="34" charset="0"/>
              </a:rPr>
              <a:t>Activity</a:t>
            </a:r>
            <a:r>
              <a:rPr lang="es-ES" sz="2200" dirty="0" smtClean="0">
                <a:latin typeface="Arial Narrow" panose="020B0606020202030204" pitchFamily="34" charset="0"/>
              </a:rPr>
              <a:t> 4. </a:t>
            </a:r>
            <a:r>
              <a:rPr lang="es-ES" sz="2200" dirty="0" err="1" smtClean="0">
                <a:latin typeface="Arial Narrow" panose="020B0606020202030204" pitchFamily="34" charset="0"/>
              </a:rPr>
              <a:t>write</a:t>
            </a:r>
            <a:r>
              <a:rPr lang="es-ES" sz="2200" dirty="0" smtClean="0">
                <a:latin typeface="Arial Narrow" panose="020B0606020202030204" pitchFamily="34" charset="0"/>
              </a:rPr>
              <a:t> a </a:t>
            </a:r>
            <a:r>
              <a:rPr lang="es-ES" sz="2200" dirty="0" err="1" smtClean="0">
                <a:latin typeface="Arial Narrow" panose="020B0606020202030204" pitchFamily="34" charset="0"/>
              </a:rPr>
              <a:t>statement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describing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how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the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proposed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strategy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will</a:t>
            </a:r>
            <a:r>
              <a:rPr lang="es-ES" sz="2200" dirty="0" smtClean="0">
                <a:latin typeface="Arial Narrow" panose="020B0606020202030204" pitchFamily="34" charset="0"/>
              </a:rPr>
              <a:t> be </a:t>
            </a:r>
            <a:r>
              <a:rPr lang="es-ES" sz="2200" dirty="0" err="1" smtClean="0">
                <a:latin typeface="Arial Narrow" panose="020B0606020202030204" pitchFamily="34" charset="0"/>
              </a:rPr>
              <a:t>implemented</a:t>
            </a:r>
            <a:endParaRPr lang="es-ES" sz="2200" dirty="0" smtClean="0">
              <a:latin typeface="Arial Narrow" panose="020B0606020202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" sz="2200" dirty="0" err="1" smtClean="0">
                <a:latin typeface="Arial Narrow" panose="020B0606020202030204" pitchFamily="34" charset="0"/>
              </a:rPr>
              <a:t>Activity</a:t>
            </a:r>
            <a:r>
              <a:rPr lang="es-ES" sz="2200" dirty="0" smtClean="0">
                <a:latin typeface="Arial Narrow" panose="020B0606020202030204" pitchFamily="34" charset="0"/>
              </a:rPr>
              <a:t> 5. </a:t>
            </a:r>
            <a:r>
              <a:rPr lang="es-ES" sz="2200" dirty="0" err="1" smtClean="0">
                <a:latin typeface="Arial Narrow" panose="020B0606020202030204" pitchFamily="34" charset="0"/>
              </a:rPr>
              <a:t>what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have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you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learned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from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this</a:t>
            </a:r>
            <a:r>
              <a:rPr lang="es-ES" sz="2200" dirty="0" smtClean="0">
                <a:latin typeface="Arial Narrow" panose="020B0606020202030204" pitchFamily="34" charset="0"/>
              </a:rPr>
              <a:t> </a:t>
            </a:r>
            <a:r>
              <a:rPr lang="es-ES" sz="2200" dirty="0" err="1" smtClean="0">
                <a:latin typeface="Arial Narrow" panose="020B0606020202030204" pitchFamily="34" charset="0"/>
              </a:rPr>
              <a:t>exercise</a:t>
            </a:r>
            <a:r>
              <a:rPr lang="es-ES" sz="2200" dirty="0" smtClean="0">
                <a:latin typeface="Arial Narrow" panose="020B0606020202030204" pitchFamily="34" charset="0"/>
              </a:rPr>
              <a:t>?</a:t>
            </a:r>
          </a:p>
        </p:txBody>
      </p:sp>
      <p:sp>
        <p:nvSpPr>
          <p:cNvPr id="8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37</a:t>
            </a:r>
            <a:endParaRPr lang="es-ES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909916"/>
              </p:ext>
            </p:extLst>
          </p:nvPr>
        </p:nvGraphicFramePr>
        <p:xfrm>
          <a:off x="2195736" y="2348880"/>
          <a:ext cx="6096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INTERNAL</a:t>
                      </a:r>
                      <a:r>
                        <a:rPr lang="es-MX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EXTERNAL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Positive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Strengths</a:t>
                      </a:r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opportunities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Negative</a:t>
                      </a:r>
                      <a:r>
                        <a:rPr lang="es-MX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Weaknesses</a:t>
                      </a:r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threats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33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15988" y="6381750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 2   </a:t>
            </a:r>
            <a:endParaRPr lang="es-ES" altLang="en-US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48680"/>
            <a:ext cx="914400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07504" y="5701705"/>
            <a:ext cx="5472608" cy="92333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Nota: este </a:t>
            </a:r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m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aterial corresponde al Plan anterior, toda vez que hasta que se alcance el nuevo semestre se cambiará la </a:t>
            </a:r>
            <a:r>
              <a:rPr lang="es-MX" dirty="0" err="1" smtClean="0">
                <a:solidFill>
                  <a:schemeClr val="accent4">
                    <a:lumMod val="75000"/>
                  </a:schemeClr>
                </a:solidFill>
              </a:rPr>
              <a:t>U.A</a:t>
            </a:r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28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mtClean="0">
                <a:solidFill>
                  <a:schemeClr val="bg2"/>
                </a:solidFill>
              </a:rPr>
              <a:t>M. en A. Guadalupe González G.     2007</a:t>
            </a:r>
          </a:p>
        </p:txBody>
      </p:sp>
      <p:sp>
        <p:nvSpPr>
          <p:cNvPr id="25604" name="Rectangle 4"/>
          <p:cNvSpPr>
            <a:spLocks noGrp="1" noChangeAspect="1" noChangeArrowheads="1"/>
          </p:cNvSpPr>
          <p:nvPr/>
        </p:nvSpPr>
        <p:spPr bwMode="auto">
          <a:xfrm>
            <a:off x="0" y="-218876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13208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6000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6000" dirty="0" smtClean="0">
                <a:solidFill>
                  <a:schemeClr val="tx2"/>
                </a:solidFill>
                <a:latin typeface="+mn-lt"/>
                <a:cs typeface="+mn-cs"/>
              </a:rPr>
              <a:t>CONCLUSIÓN</a:t>
            </a:r>
            <a:endParaRPr lang="es-ES" sz="6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323528" y="1700808"/>
            <a:ext cx="8229600" cy="378618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s-ES" sz="4800" dirty="0" smtClean="0">
                <a:solidFill>
                  <a:schemeClr val="bg1"/>
                </a:solidFill>
              </a:rPr>
              <a:t>“Es la capacidad para hacer que las cosas sucedan, lo que distingue al profesionista exitoso del que no”</a:t>
            </a:r>
          </a:p>
        </p:txBody>
      </p:sp>
      <p:sp>
        <p:nvSpPr>
          <p:cNvPr id="6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38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54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random/>
      </p:transition>
    </mc:Choice>
    <mc:Fallback xmlns=""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7450"/>
            <a:ext cx="7620000" cy="1143000"/>
          </a:xfrm>
        </p:spPr>
        <p:txBody>
          <a:bodyPr/>
          <a:lstStyle/>
          <a:p>
            <a:r>
              <a:rPr lang="es-MX" dirty="0" smtClean="0"/>
              <a:t>Fuentes de consulta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836712"/>
            <a:ext cx="8280920" cy="5616624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endParaRPr lang="es-ES" sz="2000" dirty="0" smtClean="0"/>
          </a:p>
          <a:p>
            <a:pPr marL="114300" indent="0">
              <a:buNone/>
            </a:pPr>
            <a:r>
              <a:rPr lang="en-US" sz="2000" dirty="0"/>
              <a:t>Daft, R. (2011). </a:t>
            </a:r>
            <a:r>
              <a:rPr lang="en-US" sz="2000" i="1" dirty="0"/>
              <a:t>Management The new workplace</a:t>
            </a:r>
            <a:r>
              <a:rPr lang="en-US" sz="2000" dirty="0"/>
              <a:t>. 7a ed.  U.S.: Cengage learning </a:t>
            </a:r>
            <a:r>
              <a:rPr lang="es-ES" sz="2000" dirty="0"/>
              <a:t>David, F. (2008). Conceptos de Administración Estratégica. 11ª ed. México Ed. </a:t>
            </a:r>
            <a:r>
              <a:rPr lang="en-US" sz="2000" dirty="0"/>
              <a:t>Pearson Prentice Hall.</a:t>
            </a:r>
            <a:endParaRPr lang="es-MX" sz="2000" dirty="0"/>
          </a:p>
          <a:p>
            <a:pPr marL="114300" indent="0">
              <a:buNone/>
            </a:pPr>
            <a:endParaRPr lang="es-MX" sz="2000" dirty="0"/>
          </a:p>
          <a:p>
            <a:pPr marL="114300" indent="0">
              <a:buNone/>
            </a:pPr>
            <a:r>
              <a:rPr lang="es-MX" sz="2000" dirty="0" smtClean="0"/>
              <a:t>Garza </a:t>
            </a:r>
            <a:r>
              <a:rPr lang="es-MX" sz="2000" dirty="0"/>
              <a:t>T., J. G. (2000). </a:t>
            </a:r>
            <a:r>
              <a:rPr lang="es-MX" sz="2000" i="1" dirty="0"/>
              <a:t>Administración Contemporánea</a:t>
            </a:r>
            <a:r>
              <a:rPr lang="es-MX" sz="2000" dirty="0"/>
              <a:t>. 2ª ed. México: Mc Graw Hill </a:t>
            </a:r>
          </a:p>
          <a:p>
            <a:pPr marL="114300" indent="0">
              <a:buNone/>
            </a:pPr>
            <a:endParaRPr lang="es-ES" sz="2000" dirty="0" smtClean="0"/>
          </a:p>
          <a:p>
            <a:pPr marL="114300" indent="0">
              <a:buNone/>
            </a:pPr>
            <a:r>
              <a:rPr lang="es-ES" sz="2000" dirty="0" err="1" smtClean="0"/>
              <a:t>Hitt</a:t>
            </a:r>
            <a:r>
              <a:rPr lang="es-ES" sz="2000" dirty="0" smtClean="0"/>
              <a:t>, M, </a:t>
            </a:r>
            <a:r>
              <a:rPr lang="es-MX" sz="2000" dirty="0" err="1"/>
              <a:t>Ireland</a:t>
            </a:r>
            <a:r>
              <a:rPr lang="es-MX" sz="2000" dirty="0"/>
              <a:t> &amp; </a:t>
            </a:r>
            <a:r>
              <a:rPr lang="es-MX" sz="2000" dirty="0" err="1" smtClean="0"/>
              <a:t>Hoskisson</a:t>
            </a:r>
            <a:r>
              <a:rPr lang="es-ES" sz="2000" dirty="0" smtClean="0"/>
              <a:t>. (2008). </a:t>
            </a:r>
            <a:r>
              <a:rPr lang="es-ES" sz="2000" i="1" dirty="0" smtClean="0"/>
              <a:t>Administración Estratégica. </a:t>
            </a:r>
            <a:r>
              <a:rPr lang="es-ES" sz="2000" i="1" dirty="0"/>
              <a:t>Competitividad </a:t>
            </a:r>
            <a:r>
              <a:rPr lang="es-ES" sz="2000" i="1" dirty="0" smtClean="0"/>
              <a:t> y globalización</a:t>
            </a:r>
            <a:r>
              <a:rPr lang="es-ES" sz="2000" dirty="0" smtClean="0"/>
              <a:t>.  7ª edición. México. Ed. </a:t>
            </a:r>
            <a:r>
              <a:rPr lang="es-ES" sz="2000" dirty="0" err="1" smtClean="0"/>
              <a:t>CENGAGE</a:t>
            </a:r>
            <a:r>
              <a:rPr lang="es-ES" sz="2000" dirty="0" smtClean="0"/>
              <a:t> </a:t>
            </a:r>
            <a:r>
              <a:rPr lang="es-ES" sz="2000" dirty="0" err="1" smtClean="0"/>
              <a:t>Learning</a:t>
            </a:r>
            <a:r>
              <a:rPr lang="es-ES" sz="2000" dirty="0" smtClean="0"/>
              <a:t>.</a:t>
            </a:r>
          </a:p>
          <a:p>
            <a:pPr marL="114300" indent="0">
              <a:buNone/>
            </a:pPr>
            <a:endParaRPr lang="es-ES" sz="2000" dirty="0" smtClean="0"/>
          </a:p>
          <a:p>
            <a:pPr marL="114300" indent="0">
              <a:buNone/>
            </a:pPr>
            <a:r>
              <a:rPr lang="en-US" sz="2000" dirty="0"/>
              <a:t>Koontz, H et al. (2009). </a:t>
            </a:r>
            <a:r>
              <a:rPr lang="es-MX" sz="2000" i="1" dirty="0"/>
              <a:t>Administración una perspectiva global</a:t>
            </a:r>
            <a:r>
              <a:rPr lang="en-US" sz="2000" dirty="0"/>
              <a:t>. </a:t>
            </a:r>
            <a:r>
              <a:rPr lang="en-US" sz="2000" dirty="0" err="1"/>
              <a:t>11a</a:t>
            </a:r>
            <a:r>
              <a:rPr lang="en-US" sz="2000" dirty="0"/>
              <a:t> </a:t>
            </a:r>
            <a:r>
              <a:rPr lang="en-US" sz="2000" dirty="0" err="1"/>
              <a:t>edición</a:t>
            </a:r>
            <a:r>
              <a:rPr lang="en-US" sz="2000" dirty="0"/>
              <a:t>. México . Ed </a:t>
            </a:r>
            <a:r>
              <a:rPr lang="en-US" sz="2000" dirty="0" err="1"/>
              <a:t>Mc</a:t>
            </a:r>
            <a:r>
              <a:rPr lang="en-US" sz="2000" dirty="0"/>
              <a:t> </a:t>
            </a:r>
            <a:r>
              <a:rPr lang="en-US" sz="2000" dirty="0" err="1"/>
              <a:t>Graw</a:t>
            </a:r>
            <a:r>
              <a:rPr lang="en-US" sz="2000" dirty="0"/>
              <a:t> </a:t>
            </a:r>
            <a:r>
              <a:rPr lang="en-US" sz="2000" dirty="0" smtClean="0"/>
              <a:t>Hill.</a:t>
            </a:r>
          </a:p>
          <a:p>
            <a:pPr marL="114300" indent="0">
              <a:buNone/>
            </a:pPr>
            <a:r>
              <a:rPr lang="en-US" sz="2000" dirty="0" smtClean="0"/>
              <a:t> </a:t>
            </a:r>
            <a:endParaRPr lang="es-MX" sz="2000" dirty="0"/>
          </a:p>
          <a:p>
            <a:pPr marL="114300" indent="0">
              <a:buNone/>
            </a:pPr>
            <a:r>
              <a:rPr lang="es-ES" sz="2000" dirty="0" err="1" smtClean="0"/>
              <a:t>Munch</a:t>
            </a:r>
            <a:r>
              <a:rPr lang="es-ES" sz="2000" dirty="0" smtClean="0"/>
              <a:t>, L. (2010). </a:t>
            </a:r>
            <a:r>
              <a:rPr lang="es-ES" sz="2000" i="1" dirty="0" smtClean="0"/>
              <a:t>Administración. Gestión organizacional, enfoques y proceso administrativo</a:t>
            </a:r>
            <a:r>
              <a:rPr lang="es-ES" sz="2000" dirty="0" smtClean="0"/>
              <a:t>. México- Ed. Pearson</a:t>
            </a:r>
          </a:p>
          <a:p>
            <a:pPr marL="114300" indent="0">
              <a:buNone/>
            </a:pPr>
            <a:endParaRPr lang="es-ES" sz="2000" dirty="0" smtClean="0"/>
          </a:p>
          <a:p>
            <a:pPr marL="114300" indent="0">
              <a:buNone/>
            </a:pPr>
            <a:r>
              <a:rPr lang="es-ES" sz="2000" dirty="0" smtClean="0"/>
              <a:t>Thompson Jr., A et al. (2008). </a:t>
            </a:r>
            <a:r>
              <a:rPr lang="es-ES" sz="2000" i="1" dirty="0" smtClean="0"/>
              <a:t>Administración Estratégica. Teoría y casos</a:t>
            </a:r>
            <a:r>
              <a:rPr lang="es-ES" sz="2000" dirty="0" smtClean="0"/>
              <a:t>. 15ª edición. México. Ed Mc Graw Hill </a:t>
            </a:r>
            <a:endParaRPr lang="es-ES" sz="2000" dirty="0"/>
          </a:p>
          <a:p>
            <a:endParaRPr lang="es-ES" sz="2000" dirty="0" smtClean="0"/>
          </a:p>
          <a:p>
            <a:pPr marL="114300" indent="0">
              <a:buNone/>
            </a:pPr>
            <a:r>
              <a:rPr lang="es-ES" sz="2000" dirty="0" err="1" smtClean="0"/>
              <a:t>Wheelen</a:t>
            </a:r>
            <a:r>
              <a:rPr lang="es-ES" sz="2000" dirty="0"/>
              <a:t> </a:t>
            </a:r>
            <a:r>
              <a:rPr lang="es-ES" sz="2000" dirty="0" smtClean="0"/>
              <a:t>L., T (2007). </a:t>
            </a:r>
            <a:r>
              <a:rPr lang="es-ES" sz="2000" i="1" dirty="0" smtClean="0"/>
              <a:t>Administración estratégica y política de negocios.</a:t>
            </a:r>
            <a:r>
              <a:rPr lang="es-ES" sz="2000" dirty="0" smtClean="0"/>
              <a:t> 10ª edición. México. Ed. Pearson</a:t>
            </a:r>
          </a:p>
          <a:p>
            <a:endParaRPr lang="es-MX" dirty="0"/>
          </a:p>
        </p:txBody>
      </p:sp>
      <p:sp>
        <p:nvSpPr>
          <p:cNvPr id="4" name="6 Marcador de pie de página"/>
          <p:cNvSpPr txBox="1">
            <a:spLocks/>
          </p:cNvSpPr>
          <p:nvPr/>
        </p:nvSpPr>
        <p:spPr>
          <a:xfrm>
            <a:off x="6248400" y="6446520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39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37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Contr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219" y="-10922"/>
            <a:ext cx="9158563" cy="686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68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23528" y="2132856"/>
            <a:ext cx="7609591" cy="99501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6786" y="620688"/>
            <a:ext cx="6552728" cy="684113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ESTRUCTURA CAPITULAR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132856"/>
            <a:ext cx="8316218" cy="403244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dirty="0">
                <a:solidFill>
                  <a:schemeClr val="accent5">
                    <a:lumMod val="10000"/>
                  </a:schemeClr>
                </a:solidFill>
              </a:rPr>
              <a:t>I 	Introducción a la </a:t>
            </a:r>
            <a:r>
              <a:rPr lang="es-ES" sz="3200" dirty="0" smtClean="0">
                <a:solidFill>
                  <a:schemeClr val="accent5">
                    <a:lumMod val="10000"/>
                  </a:schemeClr>
                </a:solidFill>
              </a:rPr>
              <a:t>Administración </a:t>
            </a:r>
            <a:r>
              <a:rPr lang="es-ES" sz="3200" dirty="0">
                <a:solidFill>
                  <a:schemeClr val="accent5">
                    <a:lumMod val="10000"/>
                  </a:schemeClr>
                </a:solidFill>
              </a:rPr>
              <a:t>E</a:t>
            </a:r>
            <a:r>
              <a:rPr lang="es-ES" sz="3200" dirty="0" smtClean="0">
                <a:solidFill>
                  <a:schemeClr val="accent5">
                    <a:lumMod val="10000"/>
                  </a:schemeClr>
                </a:solidFill>
              </a:rPr>
              <a:t>stratégica</a:t>
            </a:r>
            <a:r>
              <a:rPr lang="es-ES" sz="3200" dirty="0">
                <a:solidFill>
                  <a:schemeClr val="accent5">
                    <a:lumMod val="10000"/>
                  </a:schemeClr>
                </a:solidFill>
              </a:rPr>
              <a:t>. </a:t>
            </a:r>
            <a:endParaRPr lang="es-MX" sz="3200" dirty="0">
              <a:solidFill>
                <a:schemeClr val="accent5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s-ES" sz="3200" dirty="0" smtClean="0">
                <a:solidFill>
                  <a:schemeClr val="accent5">
                    <a:lumMod val="10000"/>
                  </a:schemeClr>
                </a:solidFill>
              </a:rPr>
              <a:t>II	Diagnóstico organizacional.        </a:t>
            </a:r>
            <a:endParaRPr lang="es-MX" sz="32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s-ES" sz="3200" dirty="0" smtClean="0">
                <a:solidFill>
                  <a:schemeClr val="accent5">
                    <a:lumMod val="10000"/>
                  </a:schemeClr>
                </a:solidFill>
              </a:rPr>
              <a:t>III</a:t>
            </a:r>
            <a:r>
              <a:rPr lang="es-ES" sz="3200" dirty="0">
                <a:solidFill>
                  <a:schemeClr val="accent5">
                    <a:lumMod val="10000"/>
                  </a:schemeClr>
                </a:solidFill>
              </a:rPr>
              <a:t>	Habilidades de </a:t>
            </a:r>
            <a:r>
              <a:rPr lang="es-ES" sz="3200" dirty="0" smtClean="0">
                <a:solidFill>
                  <a:schemeClr val="accent5">
                    <a:lumMod val="10000"/>
                  </a:schemeClr>
                </a:solidFill>
              </a:rPr>
              <a:t>negociación </a:t>
            </a:r>
            <a:endParaRPr lang="es-MX" sz="3200" dirty="0">
              <a:solidFill>
                <a:schemeClr val="accent5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s-ES" sz="3200" dirty="0">
                <a:solidFill>
                  <a:schemeClr val="accent5">
                    <a:lumMod val="10000"/>
                  </a:schemeClr>
                </a:solidFill>
              </a:rPr>
              <a:t>IV	Ética en los negocios y responsabilidad social </a:t>
            </a:r>
            <a:endParaRPr lang="es-MX" sz="32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20681" y="638175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1"/>
                </a:solidFill>
              </a:rPr>
              <a:t>Dra. en A. Guadalupe González G. DIAPOSITIVA    3  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26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562202"/>
            <a:ext cx="6840760" cy="783977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PROPÓSITO GENERAL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28800"/>
            <a:ext cx="7992888" cy="44644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chemeClr val="accent5">
                    <a:lumMod val="10000"/>
                  </a:schemeClr>
                </a:solidFill>
              </a:rPr>
              <a:t>Que </a:t>
            </a:r>
            <a:r>
              <a:rPr lang="es-MX" sz="2800" dirty="0">
                <a:solidFill>
                  <a:schemeClr val="accent5">
                    <a:lumMod val="10000"/>
                  </a:schemeClr>
                </a:solidFill>
              </a:rPr>
              <a:t>el alumno se familiarice con los conceptos y elementos de las Estrategias de Negociación, considerando las ventajas y atención que se requieren para su </a:t>
            </a:r>
            <a:r>
              <a:rPr lang="es-MX" sz="2800" dirty="0" smtClean="0">
                <a:solidFill>
                  <a:schemeClr val="accent5">
                    <a:lumMod val="10000"/>
                  </a:schemeClr>
                </a:solidFill>
              </a:rPr>
              <a:t>implantación y también desarrollará </a:t>
            </a:r>
            <a:r>
              <a:rPr lang="es-MX" sz="2800" dirty="0">
                <a:solidFill>
                  <a:schemeClr val="accent5">
                    <a:lumMod val="10000"/>
                  </a:schemeClr>
                </a:solidFill>
              </a:rPr>
              <a:t>habilidades básicas requeridas para establecer un </a:t>
            </a:r>
            <a:r>
              <a:rPr lang="es-MX" sz="2800" dirty="0" smtClean="0">
                <a:solidFill>
                  <a:schemeClr val="accent5">
                    <a:lumMod val="10000"/>
                  </a:schemeClr>
                </a:solidFill>
              </a:rPr>
              <a:t>plan </a:t>
            </a:r>
            <a:r>
              <a:rPr lang="es-MX" sz="2800" dirty="0">
                <a:solidFill>
                  <a:schemeClr val="accent5">
                    <a:lumMod val="10000"/>
                  </a:schemeClr>
                </a:solidFill>
              </a:rPr>
              <a:t>e</a:t>
            </a:r>
            <a:r>
              <a:rPr lang="es-MX" sz="2800" dirty="0" smtClean="0">
                <a:solidFill>
                  <a:schemeClr val="accent5">
                    <a:lumMod val="10000"/>
                  </a:schemeClr>
                </a:solidFill>
              </a:rPr>
              <a:t>stratégico en una organización.</a:t>
            </a:r>
          </a:p>
          <a:p>
            <a:pPr marL="0" indent="0">
              <a:buNone/>
            </a:pPr>
            <a:r>
              <a:rPr lang="es-MX" sz="2800" dirty="0" smtClean="0"/>
              <a:t>                                      </a:t>
            </a:r>
          </a:p>
          <a:p>
            <a:pPr marL="0" indent="0" algn="r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(programa de estudios por competencia, actualización 2011)</a:t>
            </a:r>
          </a:p>
          <a:p>
            <a:pPr marL="0" indent="0">
              <a:buNone/>
            </a:pPr>
            <a:endParaRPr lang="es-MX" sz="2800" dirty="0"/>
          </a:p>
        </p:txBody>
      </p:sp>
      <p:sp>
        <p:nvSpPr>
          <p:cNvPr id="5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20681" y="6375917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</a:t>
            </a:r>
            <a:r>
              <a:rPr lang="es-MX" altLang="en-US" dirty="0">
                <a:solidFill>
                  <a:schemeClr val="tx1"/>
                </a:solidFill>
              </a:rPr>
              <a:t>4</a:t>
            </a:r>
            <a:r>
              <a:rPr lang="es-MX" altLang="en-US" dirty="0" smtClean="0">
                <a:solidFill>
                  <a:schemeClr val="tx1"/>
                </a:solidFill>
              </a:rPr>
              <a:t> 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87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373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dirty="0" smtClean="0"/>
              <a:t>Aportar </a:t>
            </a:r>
            <a:r>
              <a:rPr lang="es-MX" sz="2800" dirty="0"/>
              <a:t>conocimientos teóricos y prácticos que permiten al estudiante tener una visión prospectiva y de generación de propuestas para solución de problemas, dentro del ámbito de los </a:t>
            </a:r>
            <a:r>
              <a:rPr lang="es-MX" sz="2800" dirty="0" smtClean="0"/>
              <a:t>negocios y de </a:t>
            </a:r>
            <a:r>
              <a:rPr lang="es-MX" sz="2800" dirty="0"/>
              <a:t>la mejora continua de la organización pública o privada. 	</a:t>
            </a:r>
          </a:p>
          <a:p>
            <a:endParaRPr lang="es-MX" sz="2800" dirty="0"/>
          </a:p>
        </p:txBody>
      </p:sp>
      <p:sp>
        <p:nvSpPr>
          <p:cNvPr id="7" name="Rectángulo 6"/>
          <p:cNvSpPr/>
          <p:nvPr/>
        </p:nvSpPr>
        <p:spPr>
          <a:xfrm>
            <a:off x="1986786" y="4581128"/>
            <a:ext cx="67616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MX" sz="1400" dirty="0" smtClean="0">
                <a:latin typeface="+mn-lt"/>
              </a:rPr>
              <a:t>(</a:t>
            </a:r>
            <a:r>
              <a:rPr lang="es-MX" sz="1400" dirty="0">
                <a:latin typeface="+mn-lt"/>
              </a:rPr>
              <a:t>programa de estudios por competencia, actualización 2011</a:t>
            </a:r>
            <a:r>
              <a:rPr lang="es-MX" sz="1400" dirty="0" smtClean="0">
                <a:latin typeface="+mn-lt"/>
              </a:rPr>
              <a:t>)</a:t>
            </a:r>
            <a:endParaRPr lang="es-MX" sz="1400" dirty="0">
              <a:latin typeface="+mn-lt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323528" y="562202"/>
            <a:ext cx="8424936" cy="78397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OBJETIVO DE LA UNIDAD DE APRENDIZAJE</a:t>
            </a:r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20681" y="6375917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5 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16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37664"/>
            <a:ext cx="6696744" cy="782960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GUION EXPLICATIVO 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628800"/>
            <a:ext cx="8712968" cy="4189253"/>
          </a:xfrm>
          <a:prstGeom prst="rect">
            <a:avLst/>
          </a:prstGeo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s-ES" sz="2400" dirty="0" smtClean="0">
                <a:solidFill>
                  <a:schemeClr val="accent5">
                    <a:lumMod val="10000"/>
                  </a:schemeClr>
                </a:solidFill>
              </a:rPr>
              <a:t>La importancia que reviste que el alumno sea capaz de conocer el estado actual de una organización para proceder a generar o plantear soluciones a las diferentes problemáticas que presentan es el fundamento de la Unidad I denominada </a:t>
            </a:r>
            <a:r>
              <a:rPr lang="es-ES" sz="2400" i="1" dirty="0" smtClean="0">
                <a:solidFill>
                  <a:schemeClr val="accent5">
                    <a:lumMod val="10000"/>
                  </a:schemeClr>
                </a:solidFill>
              </a:rPr>
              <a:t>Introducción a la Administración Estratégica</a:t>
            </a:r>
            <a:r>
              <a:rPr lang="es-ES" sz="2400" dirty="0" smtClean="0">
                <a:solidFill>
                  <a:schemeClr val="accent5">
                    <a:lumMod val="10000"/>
                  </a:schemeClr>
                </a:solidFill>
              </a:rPr>
              <a:t>. Su aplicación a lo </a:t>
            </a:r>
            <a:r>
              <a:rPr lang="es-ES" sz="2400" dirty="0">
                <a:solidFill>
                  <a:schemeClr val="accent5">
                    <a:lumMod val="10000"/>
                  </a:schemeClr>
                </a:solidFill>
              </a:rPr>
              <a:t>l</a:t>
            </a:r>
            <a:r>
              <a:rPr lang="es-ES" sz="2400" dirty="0" smtClean="0">
                <a:solidFill>
                  <a:schemeClr val="accent5">
                    <a:lumMod val="10000"/>
                  </a:schemeClr>
                </a:solidFill>
              </a:rPr>
              <a:t>argo de la carrera ayudará al estudiante a negociar mejor. </a:t>
            </a:r>
          </a:p>
          <a:p>
            <a:pPr marL="114300" indent="0" algn="just">
              <a:buNone/>
            </a:pPr>
            <a:r>
              <a:rPr lang="es-MX" sz="2400" dirty="0" smtClean="0">
                <a:solidFill>
                  <a:schemeClr val="accent5">
                    <a:lumMod val="10000"/>
                  </a:schemeClr>
                </a:solidFill>
              </a:rPr>
              <a:t>También </a:t>
            </a:r>
            <a:r>
              <a:rPr lang="es-MX" sz="2400" dirty="0">
                <a:solidFill>
                  <a:schemeClr val="accent5">
                    <a:lumMod val="10000"/>
                  </a:schemeClr>
                </a:solidFill>
              </a:rPr>
              <a:t>cuenta con algunos contenidos en inglés </a:t>
            </a:r>
            <a:r>
              <a:rPr lang="es-MX" sz="2400" dirty="0" smtClean="0">
                <a:solidFill>
                  <a:schemeClr val="accent5">
                    <a:lumMod val="10000"/>
                  </a:schemeClr>
                </a:solidFill>
              </a:rPr>
              <a:t>siguiendo las recomendaciones </a:t>
            </a:r>
            <a:r>
              <a:rPr lang="es-MX" sz="2400" dirty="0">
                <a:solidFill>
                  <a:schemeClr val="accent5">
                    <a:lumMod val="10000"/>
                  </a:schemeClr>
                </a:solidFill>
              </a:rPr>
              <a:t>institucionales orientadas a la internacionalización.</a:t>
            </a:r>
          </a:p>
          <a:p>
            <a:pPr marL="114300" indent="0" algn="just">
              <a:buNone/>
            </a:pPr>
            <a:endParaRPr lang="es-MX" sz="24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20681" y="6375917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</a:t>
            </a:r>
            <a:r>
              <a:rPr lang="es-MX" altLang="en-US" dirty="0">
                <a:solidFill>
                  <a:schemeClr val="tx1"/>
                </a:solidFill>
              </a:rPr>
              <a:t>6</a:t>
            </a:r>
            <a:r>
              <a:rPr lang="es-MX" altLang="en-US" dirty="0" smtClean="0">
                <a:solidFill>
                  <a:schemeClr val="tx1"/>
                </a:solidFill>
              </a:rPr>
              <a:t> 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29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3223" y="476672"/>
            <a:ext cx="8599257" cy="92697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SUGERENCIAS Y MOMENTO DE USO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60851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800" dirty="0">
                <a:solidFill>
                  <a:schemeClr val="accent5">
                    <a:lumMod val="10000"/>
                  </a:schemeClr>
                </a:solidFill>
              </a:rPr>
              <a:t>Se sugiere su empleo </a:t>
            </a:r>
            <a:r>
              <a:rPr lang="es-MX" sz="2800" dirty="0">
                <a:solidFill>
                  <a:schemeClr val="accent5">
                    <a:lumMod val="10000"/>
                  </a:schemeClr>
                </a:solidFill>
              </a:rPr>
              <a:t>para coadyuvar al logro de los objetivos y el propósito general de la </a:t>
            </a:r>
            <a:r>
              <a:rPr lang="es-MX" sz="2800" dirty="0">
                <a:solidFill>
                  <a:schemeClr val="tx1"/>
                </a:solidFill>
              </a:rPr>
              <a:t>Unidad de </a:t>
            </a:r>
            <a:r>
              <a:rPr lang="es-MX" sz="2800" dirty="0" smtClean="0">
                <a:solidFill>
                  <a:schemeClr val="tx1"/>
                </a:solidFill>
              </a:rPr>
              <a:t>Aprendizaje Estrategias de Negociación </a:t>
            </a:r>
            <a:r>
              <a:rPr lang="es-MX" sz="2800" dirty="0" smtClean="0">
                <a:solidFill>
                  <a:schemeClr val="accent5">
                    <a:lumMod val="10000"/>
                  </a:schemeClr>
                </a:solidFill>
              </a:rPr>
              <a:t>.</a:t>
            </a:r>
            <a:endParaRPr lang="es-MX" sz="2800" dirty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r>
              <a:rPr lang="es-MX" sz="2800" dirty="0" smtClean="0">
                <a:solidFill>
                  <a:schemeClr val="accent5">
                    <a:lumMod val="10000"/>
                  </a:schemeClr>
                </a:solidFill>
              </a:rPr>
              <a:t>El </a:t>
            </a:r>
            <a:r>
              <a:rPr lang="es-MX" sz="2800" dirty="0">
                <a:solidFill>
                  <a:schemeClr val="accent5">
                    <a:lumMod val="10000"/>
                  </a:schemeClr>
                </a:solidFill>
              </a:rPr>
              <a:t>material existente en </a:t>
            </a:r>
            <a:r>
              <a:rPr lang="es-MX" sz="2800" dirty="0" smtClean="0">
                <a:solidFill>
                  <a:schemeClr val="accent5">
                    <a:lumMod val="10000"/>
                  </a:schemeClr>
                </a:solidFill>
              </a:rPr>
              <a:t>el tema de </a:t>
            </a:r>
            <a:r>
              <a:rPr lang="es-MX" sz="2800" b="1" dirty="0" smtClean="0">
                <a:solidFill>
                  <a:schemeClr val="accent5">
                    <a:lumMod val="10000"/>
                  </a:schemeClr>
                </a:solidFill>
              </a:rPr>
              <a:t>administración estratégica </a:t>
            </a:r>
            <a:r>
              <a:rPr lang="es-MX" sz="2800" dirty="0" smtClean="0">
                <a:solidFill>
                  <a:schemeClr val="accent5">
                    <a:lumMod val="10000"/>
                  </a:schemeClr>
                </a:solidFill>
              </a:rPr>
              <a:t>es muy amplio, </a:t>
            </a:r>
            <a:r>
              <a:rPr lang="es-MX" sz="2800" dirty="0">
                <a:solidFill>
                  <a:schemeClr val="accent5">
                    <a:lumMod val="10000"/>
                  </a:schemeClr>
                </a:solidFill>
              </a:rPr>
              <a:t>por lo </a:t>
            </a:r>
            <a:r>
              <a:rPr lang="es-MX" sz="2800" dirty="0" smtClean="0">
                <a:solidFill>
                  <a:schemeClr val="accent5">
                    <a:lumMod val="10000"/>
                  </a:schemeClr>
                </a:solidFill>
              </a:rPr>
              <a:t>que se recomienda utilizar esta presentación junto con dinámicas específicas que previamente seleccione el docente.</a:t>
            </a:r>
          </a:p>
          <a:p>
            <a:pPr marL="514350" indent="-514350" algn="just">
              <a:buAutoNum type="arabicParenR"/>
            </a:pPr>
            <a:endParaRPr lang="es-MX" sz="28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endParaRPr lang="es-MX" sz="28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20681" y="6375917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</a:t>
            </a:r>
            <a:r>
              <a:rPr lang="es-MX" altLang="en-US" dirty="0">
                <a:solidFill>
                  <a:schemeClr val="tx1"/>
                </a:solidFill>
              </a:rPr>
              <a:t>7</a:t>
            </a:r>
            <a:r>
              <a:rPr lang="es-MX" altLang="en-US" dirty="0" smtClean="0">
                <a:solidFill>
                  <a:schemeClr val="tx1"/>
                </a:solidFill>
              </a:rPr>
              <a:t>  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21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2136</TotalTime>
  <Words>2084</Words>
  <Application>Microsoft Office PowerPoint</Application>
  <PresentationFormat>Presentación en pantalla (4:3)</PresentationFormat>
  <Paragraphs>292</Paragraphs>
  <Slides>42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61" baseType="lpstr">
      <vt:lpstr>Gulim</vt:lpstr>
      <vt:lpstr>MS Mincho</vt:lpstr>
      <vt:lpstr>SimSun</vt:lpstr>
      <vt:lpstr>Aharoni</vt:lpstr>
      <vt:lpstr>Arial</vt:lpstr>
      <vt:lpstr>Arial Narrow</vt:lpstr>
      <vt:lpstr>Arial Rounded MT Bold</vt:lpstr>
      <vt:lpstr>Berlin Sans FB</vt:lpstr>
      <vt:lpstr>Calibri</vt:lpstr>
      <vt:lpstr>Cambria</vt:lpstr>
      <vt:lpstr>Century Gothic</vt:lpstr>
      <vt:lpstr>Comic Sans MS</vt:lpstr>
      <vt:lpstr>Garamond</vt:lpstr>
      <vt:lpstr>Iskoola Pota</vt:lpstr>
      <vt:lpstr>Lucida Sans Typewriter</vt:lpstr>
      <vt:lpstr>Times New Roman</vt:lpstr>
      <vt:lpstr>Verdana</vt:lpstr>
      <vt:lpstr>Wingdings</vt:lpstr>
      <vt:lpstr>Savon</vt:lpstr>
      <vt:lpstr>Presentación de PowerPoint</vt:lpstr>
      <vt:lpstr>ÍNDICE</vt:lpstr>
      <vt:lpstr>Presentación de PowerPoint</vt:lpstr>
      <vt:lpstr>Presentación de PowerPoint</vt:lpstr>
      <vt:lpstr>ESTRUCTURA CAPITULAR</vt:lpstr>
      <vt:lpstr>PROPÓSITO GENERAL</vt:lpstr>
      <vt:lpstr>Presentación de PowerPoint</vt:lpstr>
      <vt:lpstr>GUION EXPLICATIVO </vt:lpstr>
      <vt:lpstr>SUGERENCIAS Y MOMENTO DE USO </vt:lpstr>
      <vt:lpstr>Introducción a la  Unidad I  Presentación de la Administración Estratégica </vt:lpstr>
      <vt:lpstr>Presentación de PowerPoint</vt:lpstr>
      <vt:lpstr>ESTRATEGIAS</vt:lpstr>
      <vt:lpstr>¡¡¡ LAS ESTRATEGIAS !!!!</vt:lpstr>
      <vt:lpstr>ADMINISTRACIÓN ESTRATÉGICA </vt:lpstr>
      <vt:lpstr>Presentación de PowerPoint</vt:lpstr>
      <vt:lpstr>Presentación de PowerPoint</vt:lpstr>
      <vt:lpstr>Presentación de PowerPoint</vt:lpstr>
      <vt:lpstr>Presentación de PowerPoint</vt:lpstr>
      <vt:lpstr>PROCESO DE LA ADMINISTRACIÓN ESTRATÉGICA</vt:lpstr>
      <vt:lpstr>Las Cinco Tareas de la   Administración Estratégica (con base al proceso de Arthur Thompson Jr. (2008)</vt:lpstr>
      <vt:lpstr>1. VISIÓN ESTRATÉGICA</vt:lpstr>
      <vt:lpstr>Presentación de PowerPoint</vt:lpstr>
      <vt:lpstr>Presentación de PowerPoint</vt:lpstr>
      <vt:lpstr>Presentación de PowerPoint</vt:lpstr>
      <vt:lpstr>¡IMPORTANTE !</vt:lpstr>
      <vt:lpstr>Presentación de PowerPoint</vt:lpstr>
      <vt:lpstr>Presentación de PowerPoint</vt:lpstr>
      <vt:lpstr>Presentación de PowerPoint</vt:lpstr>
      <vt:lpstr>Ejecución de una estrategia</vt:lpstr>
      <vt:lpstr>Puntos críticos en la implementación.</vt:lpstr>
      <vt:lpstr>Presentación de PowerPoint</vt:lpstr>
      <vt:lpstr>Elementos de evaluación de una estrategia implementada.   (Wheelen, 2007:264)</vt:lpstr>
      <vt:lpstr>Presentación de PowerPoint</vt:lpstr>
      <vt:lpstr>Presentación de PowerPoint</vt:lpstr>
      <vt:lpstr>Doble verificación  de la estrategia</vt:lpstr>
      <vt:lpstr>Strategic management (Daft, 2011)</vt:lpstr>
      <vt:lpstr>Presentación de PowerPoint</vt:lpstr>
      <vt:lpstr>Strategic management process</vt:lpstr>
      <vt:lpstr>Developing strategy for a small business</vt:lpstr>
      <vt:lpstr>Presentación de PowerPoint</vt:lpstr>
      <vt:lpstr>Fuentes de consulta</vt:lpstr>
      <vt:lpstr>Presentación de PowerPoint</vt:lpstr>
    </vt:vector>
  </TitlesOfParts>
  <Company>PARTICULAR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ARTE DE   LA NEGOCIACIÓN</dc:title>
  <dc:creator>PRECIOSA</dc:creator>
  <cp:lastModifiedBy>UAEM</cp:lastModifiedBy>
  <cp:revision>232</cp:revision>
  <dcterms:created xsi:type="dcterms:W3CDTF">2007-10-15T16:39:19Z</dcterms:created>
  <dcterms:modified xsi:type="dcterms:W3CDTF">2016-10-10T21:41:31Z</dcterms:modified>
</cp:coreProperties>
</file>