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4" r:id="rId3"/>
    <p:sldId id="295" r:id="rId4"/>
    <p:sldId id="296" r:id="rId5"/>
    <p:sldId id="298" r:id="rId6"/>
    <p:sldId id="299" r:id="rId7"/>
    <p:sldId id="273" r:id="rId8"/>
    <p:sldId id="275" r:id="rId9"/>
    <p:sldId id="274" r:id="rId10"/>
    <p:sldId id="266" r:id="rId11"/>
    <p:sldId id="267" r:id="rId12"/>
    <p:sldId id="268" r:id="rId13"/>
    <p:sldId id="269" r:id="rId14"/>
    <p:sldId id="270" r:id="rId15"/>
    <p:sldId id="271" r:id="rId16"/>
    <p:sldId id="272" r:id="rId17"/>
    <p:sldId id="276" r:id="rId18"/>
    <p:sldId id="257" r:id="rId19"/>
    <p:sldId id="258" r:id="rId20"/>
    <p:sldId id="259" r:id="rId21"/>
    <p:sldId id="260" r:id="rId22"/>
    <p:sldId id="277" r:id="rId23"/>
    <p:sldId id="261" r:id="rId24"/>
    <p:sldId id="278" r:id="rId25"/>
    <p:sldId id="262" r:id="rId26"/>
    <p:sldId id="279" r:id="rId27"/>
    <p:sldId id="264" r:id="rId28"/>
    <p:sldId id="265" r:id="rId29"/>
    <p:sldId id="281" r:id="rId30"/>
    <p:sldId id="280" r:id="rId31"/>
    <p:sldId id="282" r:id="rId32"/>
    <p:sldId id="283" r:id="rId33"/>
    <p:sldId id="288" r:id="rId34"/>
    <p:sldId id="287" r:id="rId35"/>
    <p:sldId id="289" r:id="rId36"/>
    <p:sldId id="290" r:id="rId37"/>
    <p:sldId id="291" r:id="rId38"/>
    <p:sldId id="284" r:id="rId39"/>
    <p:sldId id="286" r:id="rId40"/>
    <p:sldId id="293" r:id="rId41"/>
    <p:sldId id="285" r:id="rId42"/>
    <p:sldId id="292" r:id="rId4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29" name="28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a:xfrm>
            <a:off x="7924800" y="6416675"/>
            <a:ext cx="762000" cy="365125"/>
          </a:xfrm>
        </p:spPr>
        <p:txBody>
          <a:bodyPr/>
          <a:lstStyle/>
          <a:p>
            <a:fld id="{F9D34C0C-B26A-49AC-B96C-7BCF5866D60B}" type="slidenum">
              <a:rPr lang="es-MX" smtClean="0"/>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dirty="0"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45036729-1C4F-45D5-A005-598903711378}" type="datetimeFigureOut">
              <a:rPr lang="es-MX" smtClean="0"/>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F9D34C0C-B26A-49AC-B96C-7BCF5866D60B}"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5036729-1C4F-45D5-A005-598903711378}" type="datetimeFigureOut">
              <a:rPr lang="es-MX" smtClean="0"/>
              <a:t>12/10/2016</a:t>
            </a:fld>
            <a:endParaRPr lang="es-MX"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9D34C0C-B26A-49AC-B96C-7BCF5866D60B}" type="slidenum">
              <a:rPr lang="es-MX" smtClean="0"/>
              <a:t>‹Nº›</a:t>
            </a:fld>
            <a:endParaRPr lang="es-MX"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mx/url?sa=i&amp;rct=j&amp;q=&amp;esrc=s&amp;source=images&amp;cd=&amp;cad=rja&amp;uact=8&amp;ved=&amp;url=http://es.slideshare.net/Manchas44/marcoteorico-26598800&amp;psig=AFQjCNFuQKaYqNu6Bi3LliA4eN9nHvu49w&amp;ust=1475934723492449"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188640"/>
            <a:ext cx="8568952" cy="6336704"/>
          </a:xfrm>
        </p:spPr>
        <p:txBody>
          <a:bodyPr>
            <a:noAutofit/>
          </a:bodyPr>
          <a:lstStyle/>
          <a:p>
            <a:r>
              <a:rPr lang="es-MX" sz="3200" b="0" dirty="0"/>
              <a:t/>
            </a:r>
            <a:br>
              <a:rPr lang="es-MX" sz="3200" b="0" dirty="0"/>
            </a:br>
            <a:r>
              <a:rPr lang="es-MX" sz="3200" b="0" dirty="0"/>
              <a:t> </a:t>
            </a:r>
            <a:r>
              <a:rPr lang="es-MX" sz="3200" b="0" dirty="0">
                <a:solidFill>
                  <a:schemeClr val="bg1"/>
                </a:solidFill>
              </a:rPr>
              <a:t>UNIVERSIDAD AUTÓNOMA DEL ESTADO DE </a:t>
            </a:r>
            <a:r>
              <a:rPr lang="es-MX" sz="3200" b="0" dirty="0" smtClean="0">
                <a:solidFill>
                  <a:schemeClr val="bg1"/>
                </a:solidFill>
              </a:rPr>
              <a:t>MÉXICO</a:t>
            </a:r>
            <a:br>
              <a:rPr lang="es-MX" sz="3200" b="0" dirty="0" smtClean="0">
                <a:solidFill>
                  <a:schemeClr val="bg1"/>
                </a:solidFill>
              </a:rPr>
            </a:br>
            <a:r>
              <a:rPr lang="es-MX" sz="2800" b="0" dirty="0" smtClean="0">
                <a:solidFill>
                  <a:schemeClr val="bg1"/>
                </a:solidFill>
              </a:rPr>
              <a:t>FAC</a:t>
            </a:r>
            <a:r>
              <a:rPr lang="es-MX" sz="2800" b="0" dirty="0">
                <a:solidFill>
                  <a:schemeClr val="bg1"/>
                </a:solidFill>
              </a:rPr>
              <a:t>. DE PLANEACIÓN URBANA Y </a:t>
            </a:r>
            <a:r>
              <a:rPr lang="es-MX" sz="2800" b="0" dirty="0" smtClean="0">
                <a:solidFill>
                  <a:schemeClr val="bg1"/>
                </a:solidFill>
              </a:rPr>
              <a:t>REGIONAL</a:t>
            </a:r>
            <a:r>
              <a:rPr lang="es-MX" sz="3200" b="0" dirty="0" smtClean="0">
                <a:solidFill>
                  <a:schemeClr val="bg1"/>
                </a:solidFill>
              </a:rPr>
              <a:t/>
            </a:r>
            <a:br>
              <a:rPr lang="es-MX" sz="3200" b="0" dirty="0" smtClean="0">
                <a:solidFill>
                  <a:schemeClr val="bg1"/>
                </a:solidFill>
              </a:rPr>
            </a:br>
            <a:r>
              <a:rPr lang="es-MX" sz="3200" b="0" dirty="0" smtClean="0">
                <a:solidFill>
                  <a:schemeClr val="bg1"/>
                </a:solidFill>
              </a:rPr>
              <a:t/>
            </a:r>
            <a:br>
              <a:rPr lang="es-MX" sz="3200" b="0" dirty="0" smtClean="0">
                <a:solidFill>
                  <a:schemeClr val="bg1"/>
                </a:solidFill>
              </a:rPr>
            </a:br>
            <a:r>
              <a:rPr lang="es-MX" sz="3200" dirty="0" smtClean="0">
                <a:solidFill>
                  <a:schemeClr val="bg1"/>
                </a:solidFill>
              </a:rPr>
              <a:t>UA</a:t>
            </a:r>
            <a:r>
              <a:rPr lang="es-MX" sz="3200" dirty="0">
                <a:solidFill>
                  <a:schemeClr val="bg1"/>
                </a:solidFill>
              </a:rPr>
              <a:t>: MÉTODOS Y TÉCNICAS DE </a:t>
            </a:r>
            <a:r>
              <a:rPr lang="es-MX" sz="3200" dirty="0" smtClean="0">
                <a:solidFill>
                  <a:schemeClr val="bg1"/>
                </a:solidFill>
              </a:rPr>
              <a:t>INVESTIGACIÓN</a:t>
            </a:r>
            <a:br>
              <a:rPr lang="es-MX" sz="3200" dirty="0" smtClean="0">
                <a:solidFill>
                  <a:schemeClr val="bg1"/>
                </a:solidFill>
              </a:rPr>
            </a:br>
            <a:r>
              <a:rPr lang="es-MX" sz="3200" dirty="0" smtClean="0">
                <a:solidFill>
                  <a:schemeClr val="bg1"/>
                </a:solidFill>
              </a:rPr>
              <a:t>UNIDAD III. FUENTES DE INFORMACIÓN </a:t>
            </a:r>
            <a:br>
              <a:rPr lang="es-MX" sz="3200" dirty="0" smtClean="0">
                <a:solidFill>
                  <a:schemeClr val="bg1"/>
                </a:solidFill>
              </a:rPr>
            </a:br>
            <a:r>
              <a:rPr lang="es-MX" sz="3200" dirty="0" smtClean="0">
                <a:solidFill>
                  <a:schemeClr val="bg1"/>
                </a:solidFill>
              </a:rPr>
              <a:t/>
            </a:r>
            <a:br>
              <a:rPr lang="es-MX" sz="3200" dirty="0" smtClean="0">
                <a:solidFill>
                  <a:schemeClr val="bg1"/>
                </a:solidFill>
              </a:rPr>
            </a:br>
            <a:r>
              <a:rPr lang="es-MX" sz="3200" dirty="0" smtClean="0">
                <a:solidFill>
                  <a:schemeClr val="bg1"/>
                </a:solidFill>
              </a:rPr>
              <a:t>MATERIAL SOLO PROYECTABLE: DIAPOSITIVAS</a:t>
            </a:r>
            <a:br>
              <a:rPr lang="es-MX" sz="3200" dirty="0" smtClean="0">
                <a:solidFill>
                  <a:schemeClr val="bg1"/>
                </a:solidFill>
              </a:rPr>
            </a:br>
            <a:r>
              <a:rPr lang="es-MX" sz="3200" dirty="0" smtClean="0">
                <a:solidFill>
                  <a:schemeClr val="bg1"/>
                </a:solidFill>
              </a:rPr>
              <a:t/>
            </a:r>
            <a:br>
              <a:rPr lang="es-MX" sz="3200" dirty="0" smtClean="0">
                <a:solidFill>
                  <a:schemeClr val="bg1"/>
                </a:solidFill>
              </a:rPr>
            </a:br>
            <a:r>
              <a:rPr lang="es-MX" sz="3000" b="0" i="1" dirty="0" smtClean="0">
                <a:solidFill>
                  <a:schemeClr val="bg1"/>
                </a:solidFill>
              </a:rPr>
              <a:t>ELABORÓ</a:t>
            </a:r>
            <a:r>
              <a:rPr lang="es-MX" sz="3000" b="0" i="1" dirty="0">
                <a:solidFill>
                  <a:schemeClr val="bg1"/>
                </a:solidFill>
              </a:rPr>
              <a:t>: YADIRA CONTRERAS </a:t>
            </a:r>
            <a:r>
              <a:rPr lang="es-MX" sz="3000" b="0" i="1" dirty="0" smtClean="0">
                <a:solidFill>
                  <a:schemeClr val="bg1"/>
                </a:solidFill>
              </a:rPr>
              <a:t>JUÁREZ</a:t>
            </a:r>
            <a:br>
              <a:rPr lang="es-MX" sz="3000" b="0" i="1" dirty="0" smtClean="0">
                <a:solidFill>
                  <a:schemeClr val="bg1"/>
                </a:solidFill>
              </a:rPr>
            </a:br>
            <a:r>
              <a:rPr lang="es-MX" sz="3000" b="0" i="1" dirty="0" smtClean="0">
                <a:solidFill>
                  <a:schemeClr val="bg1"/>
                </a:solidFill>
              </a:rPr>
              <a:t>2016</a:t>
            </a:r>
            <a:endParaRPr lang="es-MX" sz="3000" i="1" dirty="0">
              <a:solidFill>
                <a:schemeClr val="bg1"/>
              </a:solidFill>
            </a:endParaRPr>
          </a:p>
        </p:txBody>
      </p:sp>
    </p:spTree>
    <p:extLst>
      <p:ext uri="{BB962C8B-B14F-4D97-AF65-F5344CB8AC3E}">
        <p14:creationId xmlns:p14="http://schemas.microsoft.com/office/powerpoint/2010/main" val="1288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Elipse"/>
          <p:cNvSpPr/>
          <p:nvPr/>
        </p:nvSpPr>
        <p:spPr>
          <a:xfrm>
            <a:off x="2699792" y="116632"/>
            <a:ext cx="3902643" cy="172819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a:xfrm>
            <a:off x="529208" y="481236"/>
            <a:ext cx="8229600" cy="1143000"/>
          </a:xfrm>
        </p:spPr>
        <p:txBody>
          <a:bodyPr>
            <a:normAutofit/>
          </a:bodyPr>
          <a:lstStyle/>
          <a:p>
            <a:r>
              <a:rPr lang="es-MX" sz="6000" dirty="0" smtClean="0"/>
              <a:t>I. Funciones </a:t>
            </a:r>
            <a:endParaRPr lang="es-MX" sz="6000" dirty="0"/>
          </a:p>
        </p:txBody>
      </p:sp>
      <p:cxnSp>
        <p:nvCxnSpPr>
          <p:cNvPr id="5" name="4 Conector angular"/>
          <p:cNvCxnSpPr/>
          <p:nvPr/>
        </p:nvCxnSpPr>
        <p:spPr>
          <a:xfrm rot="5400000">
            <a:off x="1351500" y="908720"/>
            <a:ext cx="1584176" cy="1296144"/>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
        <p:nvSpPr>
          <p:cNvPr id="10" name="9 Rectángulo"/>
          <p:cNvSpPr/>
          <p:nvPr/>
        </p:nvSpPr>
        <p:spPr>
          <a:xfrm>
            <a:off x="395536" y="2348880"/>
            <a:ext cx="8496944" cy="4392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Tx/>
              <a:buAutoNum type="arabicPeriod"/>
            </a:pPr>
            <a:r>
              <a:rPr lang="es-MX" sz="3200" dirty="0">
                <a:solidFill>
                  <a:schemeClr val="bg1"/>
                </a:solidFill>
              </a:rPr>
              <a:t>Prevenir errores</a:t>
            </a:r>
          </a:p>
          <a:p>
            <a:pPr marL="342900" indent="-342900" algn="just">
              <a:buAutoNum type="arabicPeriod"/>
            </a:pPr>
            <a:r>
              <a:rPr lang="es-MX" sz="3200" dirty="0" smtClean="0">
                <a:solidFill>
                  <a:schemeClr val="bg1"/>
                </a:solidFill>
              </a:rPr>
              <a:t>Orienta sobre cómo habrá de realizarse el estudio</a:t>
            </a:r>
          </a:p>
          <a:p>
            <a:pPr marL="342900" indent="-342900" algn="just">
              <a:buFontTx/>
              <a:buAutoNum type="arabicPeriod"/>
            </a:pPr>
            <a:r>
              <a:rPr lang="es-MX" sz="3200" dirty="0">
                <a:solidFill>
                  <a:schemeClr val="bg1"/>
                </a:solidFill>
              </a:rPr>
              <a:t>Ampliar el horizonte del tema</a:t>
            </a:r>
          </a:p>
          <a:p>
            <a:pPr marL="342900" indent="-342900" algn="just">
              <a:buFontTx/>
              <a:buAutoNum type="arabicPeriod"/>
            </a:pPr>
            <a:r>
              <a:rPr lang="es-MX" sz="3200" dirty="0">
                <a:solidFill>
                  <a:schemeClr val="bg1"/>
                </a:solidFill>
              </a:rPr>
              <a:t>Establecer hipótesis</a:t>
            </a:r>
          </a:p>
          <a:p>
            <a:pPr marL="342900" indent="-342900" algn="just">
              <a:buAutoNum type="arabicPeriod"/>
            </a:pPr>
            <a:r>
              <a:rPr lang="es-MX" sz="3200" dirty="0" smtClean="0">
                <a:solidFill>
                  <a:schemeClr val="bg1"/>
                </a:solidFill>
              </a:rPr>
              <a:t>Inspira nuevas líneas y áreas de investigación</a:t>
            </a:r>
          </a:p>
          <a:p>
            <a:pPr marL="342900" indent="-342900" algn="just">
              <a:buAutoNum type="arabicPeriod"/>
            </a:pPr>
            <a:r>
              <a:rPr lang="es-MX" sz="3200" dirty="0" smtClean="0">
                <a:solidFill>
                  <a:schemeClr val="bg1"/>
                </a:solidFill>
              </a:rPr>
              <a:t>Provee de un marco de referencia para interpretar resultados</a:t>
            </a:r>
          </a:p>
        </p:txBody>
      </p:sp>
    </p:spTree>
    <p:extLst>
      <p:ext uri="{BB962C8B-B14F-4D97-AF65-F5344CB8AC3E}">
        <p14:creationId xmlns:p14="http://schemas.microsoft.com/office/powerpoint/2010/main" val="3237282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1. Prevenir errores</a:t>
            </a:r>
            <a:endParaRPr lang="es-MX" dirty="0"/>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a:bodyPr>
          <a:lstStyle/>
          <a:p>
            <a:r>
              <a:rPr lang="es-MX" sz="4800" dirty="0" smtClean="0"/>
              <a:t>El marco teórico es la guía de un trabajo de investigación y por lo tanto ayuda a prevenir errores que se han cometido en otros estudios</a:t>
            </a:r>
            <a:endParaRPr lang="es-MX" sz="4800" dirty="0"/>
          </a:p>
        </p:txBody>
      </p:sp>
    </p:spTree>
    <p:extLst>
      <p:ext uri="{BB962C8B-B14F-4D97-AF65-F5344CB8AC3E}">
        <p14:creationId xmlns:p14="http://schemas.microsoft.com/office/powerpoint/2010/main" val="13177951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8856984" cy="1152128"/>
          </a:xfrm>
        </p:spPr>
        <p:txBody>
          <a:bodyPr>
            <a:normAutofit fontScale="90000"/>
          </a:bodyPr>
          <a:lstStyle/>
          <a:p>
            <a:pPr algn="l"/>
            <a:r>
              <a:rPr lang="es-MX" sz="4000" dirty="0" smtClean="0"/>
              <a:t/>
            </a:r>
            <a:br>
              <a:rPr lang="es-MX" sz="4000" dirty="0" smtClean="0"/>
            </a:br>
            <a:r>
              <a:rPr lang="es-MX" sz="4000" dirty="0" smtClean="0"/>
              <a:t>2. Orienta </a:t>
            </a:r>
            <a:r>
              <a:rPr lang="es-MX" sz="4000" dirty="0"/>
              <a:t>sobre cómo habrá de realizarse el estudio</a:t>
            </a:r>
            <a:r>
              <a:rPr lang="es-MX" dirty="0"/>
              <a:t/>
            </a:r>
            <a:br>
              <a:rPr lang="es-MX" dirty="0"/>
            </a:br>
            <a:endParaRPr lang="es-MX" dirty="0"/>
          </a:p>
        </p:txBody>
      </p:sp>
      <p:sp>
        <p:nvSpPr>
          <p:cNvPr id="3" name="2 Marcador de contenido"/>
          <p:cNvSpPr>
            <a:spLocks noGrp="1"/>
          </p:cNvSpPr>
          <p:nvPr>
            <p:ph idx="1"/>
          </p:nvPr>
        </p:nvSpPr>
        <p:spPr>
          <a:xfrm>
            <a:off x="457200" y="1600200"/>
            <a:ext cx="8219256" cy="4565104"/>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es-MX" dirty="0" smtClean="0"/>
              <a:t>El investigador o estudiante que realizará investigación debe acudir a los antecedentes del tema a investigar.</a:t>
            </a:r>
          </a:p>
          <a:p>
            <a:r>
              <a:rPr lang="es-MX" dirty="0" smtClean="0"/>
              <a:t>Al realizar lo anterior debe darse cuenta de:</a:t>
            </a:r>
          </a:p>
          <a:p>
            <a:pPr marL="0" indent="0">
              <a:buNone/>
            </a:pPr>
            <a:r>
              <a:rPr lang="es-MX" dirty="0" smtClean="0"/>
              <a:t>*cómo ha sido tratado el tema/problema de investigación</a:t>
            </a:r>
          </a:p>
          <a:p>
            <a:pPr marL="0" indent="0">
              <a:buNone/>
            </a:pPr>
            <a:r>
              <a:rPr lang="es-MX" dirty="0" smtClean="0"/>
              <a:t>*qué tipos de estudios se han realizado</a:t>
            </a:r>
          </a:p>
          <a:p>
            <a:pPr marL="0" indent="0">
              <a:buNone/>
            </a:pPr>
            <a:r>
              <a:rPr lang="es-MX" dirty="0" smtClean="0"/>
              <a:t>*con qué tipo de sujetos</a:t>
            </a:r>
          </a:p>
          <a:p>
            <a:pPr marL="0" indent="0">
              <a:buNone/>
            </a:pPr>
            <a:r>
              <a:rPr lang="es-MX" dirty="0" smtClean="0"/>
              <a:t>*cómo se han recolectado los datos</a:t>
            </a:r>
          </a:p>
          <a:p>
            <a:pPr marL="0" indent="0">
              <a:buNone/>
            </a:pPr>
            <a:r>
              <a:rPr lang="es-MX" dirty="0" smtClean="0"/>
              <a:t>*en qué lugares se han llevado a cabo</a:t>
            </a:r>
          </a:p>
          <a:p>
            <a:pPr marL="0" indent="0">
              <a:buNone/>
            </a:pPr>
            <a:r>
              <a:rPr lang="es-MX" dirty="0" smtClean="0"/>
              <a:t>*qué diseños se han utilizado</a:t>
            </a:r>
            <a:endParaRPr lang="es-MX" dirty="0"/>
          </a:p>
        </p:txBody>
      </p:sp>
    </p:spTree>
    <p:extLst>
      <p:ext uri="{BB962C8B-B14F-4D97-AF65-F5344CB8AC3E}">
        <p14:creationId xmlns:p14="http://schemas.microsoft.com/office/powerpoint/2010/main" val="4168974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3. Amplia el horizonte de estudio</a:t>
            </a:r>
            <a:endParaRPr lang="es-MX" dirty="0"/>
          </a:p>
        </p:txBody>
      </p:sp>
      <p:sp>
        <p:nvSpPr>
          <p:cNvPr id="3" name="2 Marcador de contenido"/>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a:bodyPr>
          <a:lstStyle/>
          <a:p>
            <a:r>
              <a:rPr lang="es-MX" sz="5400" dirty="0" smtClean="0"/>
              <a:t>Guía al investigador para que se centre en su problema y evitar desviarse del tema</a:t>
            </a:r>
            <a:endParaRPr lang="es-MX" sz="5400" dirty="0"/>
          </a:p>
        </p:txBody>
      </p:sp>
    </p:spTree>
    <p:extLst>
      <p:ext uri="{BB962C8B-B14F-4D97-AF65-F5344CB8AC3E}">
        <p14:creationId xmlns:p14="http://schemas.microsoft.com/office/powerpoint/2010/main" val="3992345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fontScale="90000"/>
          </a:bodyPr>
          <a:lstStyle/>
          <a:p>
            <a:r>
              <a:rPr lang="es-MX" dirty="0" smtClean="0"/>
              <a:t/>
            </a:r>
            <a:br>
              <a:rPr lang="es-MX" dirty="0" smtClean="0"/>
            </a:br>
            <a:r>
              <a:rPr lang="es-MX" dirty="0" smtClean="0"/>
              <a:t>4. Establecer </a:t>
            </a:r>
            <a:r>
              <a:rPr lang="es-MX" dirty="0"/>
              <a:t>hipótesis</a:t>
            </a:r>
            <a:br>
              <a:rPr lang="es-MX" dirty="0"/>
            </a:br>
            <a:endParaRPr lang="es-MX" dirty="0"/>
          </a:p>
        </p:txBody>
      </p:sp>
      <p:sp>
        <p:nvSpPr>
          <p:cNvPr id="3" name="2 Marcador de contenido"/>
          <p:cNvSpPr>
            <a:spLocks noGrp="1"/>
          </p:cNvSpPr>
          <p:nvPr>
            <p:ph idx="1"/>
          </p:nvPr>
        </p:nvSpPr>
        <p:spPr>
          <a:xfrm>
            <a:off x="457200" y="1268760"/>
            <a:ext cx="8229600" cy="4857403"/>
          </a:xfrm>
        </p:spPr>
        <p:style>
          <a:lnRef idx="1">
            <a:schemeClr val="accent5"/>
          </a:lnRef>
          <a:fillRef idx="2">
            <a:schemeClr val="accent5"/>
          </a:fillRef>
          <a:effectRef idx="1">
            <a:schemeClr val="accent5"/>
          </a:effectRef>
          <a:fontRef idx="minor">
            <a:schemeClr val="dk1"/>
          </a:fontRef>
        </p:style>
        <p:txBody>
          <a:bodyPr>
            <a:normAutofit/>
          </a:bodyPr>
          <a:lstStyle/>
          <a:p>
            <a:r>
              <a:rPr lang="es-MX" sz="4400" dirty="0" smtClean="0"/>
              <a:t>Conduce al establecimiento de hipótesis o afirmaciones que después se someten  a pruebas o contrastes con la realidad, específicamente con los datos empíricos de la investigación</a:t>
            </a:r>
            <a:endParaRPr lang="es-MX" sz="4400" dirty="0"/>
          </a:p>
        </p:txBody>
      </p:sp>
    </p:spTree>
    <p:extLst>
      <p:ext uri="{BB962C8B-B14F-4D97-AF65-F5344CB8AC3E}">
        <p14:creationId xmlns:p14="http://schemas.microsoft.com/office/powerpoint/2010/main" val="2555412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style>
          <a:lnRef idx="1">
            <a:schemeClr val="accent5"/>
          </a:lnRef>
          <a:fillRef idx="2">
            <a:schemeClr val="accent5"/>
          </a:fillRef>
          <a:effectRef idx="1">
            <a:schemeClr val="accent5"/>
          </a:effectRef>
          <a:fontRef idx="minor">
            <a:schemeClr val="dk1"/>
          </a:fontRef>
        </p:style>
        <p:txBody>
          <a:bodyPr>
            <a:normAutofit/>
          </a:bodyPr>
          <a:lstStyle/>
          <a:p>
            <a:pPr marL="0" indent="0">
              <a:buNone/>
            </a:pPr>
            <a:r>
              <a:rPr lang="es-MX" sz="8000" dirty="0" smtClean="0"/>
              <a:t>5. Inspira nuevas líneas y áreas de investigación</a:t>
            </a:r>
            <a:endParaRPr lang="es-MX" sz="8000" dirty="0"/>
          </a:p>
        </p:txBody>
      </p:sp>
    </p:spTree>
    <p:extLst>
      <p:ext uri="{BB962C8B-B14F-4D97-AF65-F5344CB8AC3E}">
        <p14:creationId xmlns:p14="http://schemas.microsoft.com/office/powerpoint/2010/main" val="1455533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style>
          <a:lnRef idx="1">
            <a:schemeClr val="accent5"/>
          </a:lnRef>
          <a:fillRef idx="2">
            <a:schemeClr val="accent5"/>
          </a:fillRef>
          <a:effectRef idx="1">
            <a:schemeClr val="accent5"/>
          </a:effectRef>
          <a:fontRef idx="minor">
            <a:schemeClr val="dk1"/>
          </a:fontRef>
        </p:style>
        <p:txBody>
          <a:bodyPr>
            <a:noAutofit/>
          </a:bodyPr>
          <a:lstStyle/>
          <a:p>
            <a:pPr marL="0" indent="0">
              <a:buNone/>
            </a:pPr>
            <a:r>
              <a:rPr lang="es-MX" sz="7200" dirty="0"/>
              <a:t>6. Provee de un marco de referencia para interpretar los resultados</a:t>
            </a:r>
          </a:p>
        </p:txBody>
      </p:sp>
    </p:spTree>
    <p:extLst>
      <p:ext uri="{BB962C8B-B14F-4D97-AF65-F5344CB8AC3E}">
        <p14:creationId xmlns:p14="http://schemas.microsoft.com/office/powerpoint/2010/main" val="1832073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74638"/>
            <a:ext cx="8352928" cy="778098"/>
          </a:xfrm>
        </p:spPr>
        <p:style>
          <a:lnRef idx="1">
            <a:schemeClr val="accent5"/>
          </a:lnRef>
          <a:fillRef idx="2">
            <a:schemeClr val="accent5"/>
          </a:fillRef>
          <a:effectRef idx="1">
            <a:schemeClr val="accent5"/>
          </a:effectRef>
          <a:fontRef idx="minor">
            <a:schemeClr val="dk1"/>
          </a:fontRef>
        </p:style>
        <p:txBody>
          <a:bodyPr/>
          <a:lstStyle/>
          <a:p>
            <a:r>
              <a:rPr lang="es-MX" dirty="0" smtClean="0"/>
              <a:t>Resumiendo </a:t>
            </a:r>
            <a:endParaRPr lang="es-MX" dirty="0"/>
          </a:p>
        </p:txBody>
      </p:sp>
      <p:pic>
        <p:nvPicPr>
          <p:cNvPr id="2050" name="Picture 2" descr="Resultado de imagen para marco teoric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052736"/>
            <a:ext cx="8352928" cy="5544616"/>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04528" y="5858688"/>
            <a:ext cx="8064896" cy="954107"/>
          </a:xfrm>
          <a:prstGeom prst="rect">
            <a:avLst/>
          </a:prstGeom>
        </p:spPr>
        <p:txBody>
          <a:bodyPr wrap="square">
            <a:spAutoFit/>
          </a:bodyPr>
          <a:lstStyle/>
          <a:p>
            <a:r>
              <a:rPr lang="es-MX" sz="1400" dirty="0">
                <a:solidFill>
                  <a:schemeClr val="bg1"/>
                </a:solidFill>
              </a:rPr>
              <a:t>https://www.google.com.mx/search?q=marco+teorico&amp;biw=1366&amp;bih=651&amp;source=lnms&amp;tbm=isch&amp;sa=X&amp;sqi=2&amp;ved=0ahUKEwi72Me268jPAhUIyoMKHZLjD4kQ_AUIBigB#imgdii=AVLHdXYefxHOKM%3A%3BAVLHdXYefxHOKM%3A%3BIWvYvkfbTh3xEM%3A&amp;imgrc=AVLHdXYefxHOKM%3A</a:t>
            </a:r>
          </a:p>
        </p:txBody>
      </p:sp>
      <p:cxnSp>
        <p:nvCxnSpPr>
          <p:cNvPr id="5" name="4 Conector recto"/>
          <p:cNvCxnSpPr/>
          <p:nvPr/>
        </p:nvCxnSpPr>
        <p:spPr>
          <a:xfrm flipV="1">
            <a:off x="4716016" y="2852936"/>
            <a:ext cx="72008" cy="72008"/>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6147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circle(in)">
                                      <p:cBhvr>
                                        <p:cTn id="14"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II. Detección </a:t>
            </a:r>
            <a:r>
              <a:rPr lang="es-MX" dirty="0"/>
              <a:t>y </a:t>
            </a:r>
            <a:r>
              <a:rPr lang="es-MX" dirty="0" smtClean="0"/>
              <a:t>Revisión de la literatura</a:t>
            </a:r>
            <a:endParaRPr lang="es-MX" dirty="0"/>
          </a:p>
        </p:txBody>
      </p:sp>
      <p:sp>
        <p:nvSpPr>
          <p:cNvPr id="3" name="2 Marcador de contenido"/>
          <p:cNvSpPr>
            <a:spLocks noGrp="1"/>
          </p:cNvSpPr>
          <p:nvPr>
            <p:ph idx="1"/>
          </p:nvPr>
        </p:nvSpPr>
        <p:spPr>
          <a:xfrm>
            <a:off x="467544" y="1844824"/>
            <a:ext cx="8229600" cy="4525963"/>
          </a:xfrm>
        </p:spPr>
        <p:style>
          <a:lnRef idx="1">
            <a:schemeClr val="accent2"/>
          </a:lnRef>
          <a:fillRef idx="2">
            <a:schemeClr val="accent2"/>
          </a:fillRef>
          <a:effectRef idx="1">
            <a:schemeClr val="accent2"/>
          </a:effectRef>
          <a:fontRef idx="minor">
            <a:schemeClr val="dk1"/>
          </a:fontRef>
        </p:style>
        <p:txBody>
          <a:bodyPr/>
          <a:lstStyle/>
          <a:p>
            <a:r>
              <a:rPr lang="es-MX" sz="4000" b="1" dirty="0" smtClean="0"/>
              <a:t>Detectar</a:t>
            </a:r>
            <a:r>
              <a:rPr lang="es-MX" dirty="0" smtClean="0"/>
              <a:t>, obtener y consultar bibliografía.</a:t>
            </a:r>
          </a:p>
          <a:p>
            <a:endParaRPr lang="es-MX" dirty="0"/>
          </a:p>
          <a:p>
            <a:r>
              <a:rPr lang="es-MX" dirty="0" smtClean="0"/>
              <a:t>La intención es extraer y recopilar información relevante y necesario PARA NUESTRO PROBLEMA DE INVESTIGACIÓN</a:t>
            </a:r>
            <a:endParaRPr lang="es-MX" dirty="0"/>
          </a:p>
        </p:txBody>
      </p:sp>
    </p:spTree>
    <p:extLst>
      <p:ext uri="{BB962C8B-B14F-4D97-AF65-F5344CB8AC3E}">
        <p14:creationId xmlns:p14="http://schemas.microsoft.com/office/powerpoint/2010/main" val="820762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400640"/>
          </a:xfrm>
        </p:spPr>
        <p:style>
          <a:lnRef idx="1">
            <a:schemeClr val="accent2"/>
          </a:lnRef>
          <a:fillRef idx="2">
            <a:schemeClr val="accent2"/>
          </a:fillRef>
          <a:effectRef idx="1">
            <a:schemeClr val="accent2"/>
          </a:effectRef>
          <a:fontRef idx="minor">
            <a:schemeClr val="dk1"/>
          </a:fontRef>
        </p:style>
        <p:txBody>
          <a:bodyPr>
            <a:normAutofit/>
          </a:bodyPr>
          <a:lstStyle/>
          <a:p>
            <a:r>
              <a:rPr lang="es-MX" sz="5400" dirty="0" smtClean="0"/>
              <a:t>En esta búsqueda abra que </a:t>
            </a:r>
            <a:r>
              <a:rPr lang="es-MX" sz="5400" b="1" dirty="0" smtClean="0"/>
              <a:t>ser selectivo porque cada año hay una gran cantidad de material que se produce.</a:t>
            </a:r>
            <a:endParaRPr lang="es-MX" sz="5400" b="1" dirty="0"/>
          </a:p>
        </p:txBody>
      </p:sp>
    </p:spTree>
    <p:extLst>
      <p:ext uri="{BB962C8B-B14F-4D97-AF65-F5344CB8AC3E}">
        <p14:creationId xmlns:p14="http://schemas.microsoft.com/office/powerpoint/2010/main" val="3994906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p:spPr>
        <p:txBody>
          <a:bodyPr>
            <a:normAutofit fontScale="90000"/>
          </a:bodyPr>
          <a:lstStyle/>
          <a:p>
            <a:r>
              <a:rPr lang="es-MX" dirty="0" smtClean="0"/>
              <a:t>Introducción y Justificación</a:t>
            </a:r>
            <a:endParaRPr lang="es-MX" dirty="0"/>
          </a:p>
        </p:txBody>
      </p:sp>
      <p:sp>
        <p:nvSpPr>
          <p:cNvPr id="3" name="2 Marcador de contenido"/>
          <p:cNvSpPr>
            <a:spLocks noGrp="1"/>
          </p:cNvSpPr>
          <p:nvPr>
            <p:ph idx="1"/>
          </p:nvPr>
        </p:nvSpPr>
        <p:spPr>
          <a:xfrm>
            <a:off x="179512" y="764704"/>
            <a:ext cx="8712968" cy="5832648"/>
          </a:xfrm>
        </p:spPr>
        <p:txBody>
          <a:bodyPr numCol="2">
            <a:normAutofit fontScale="40000" lnSpcReduction="20000"/>
          </a:bodyPr>
          <a:lstStyle/>
          <a:p>
            <a:endParaRPr lang="es-MX" dirty="0"/>
          </a:p>
          <a:p>
            <a:pPr marL="137160" indent="0" algn="just">
              <a:buNone/>
            </a:pPr>
            <a:r>
              <a:rPr lang="es-MX" sz="3000" dirty="0">
                <a:solidFill>
                  <a:schemeClr val="bg1"/>
                </a:solidFill>
              </a:rPr>
              <a:t>La UA (unidad de aprendizaje) Métodos y Técnicas de Investigación que se imparte en el primer semestre de la licenciatura en Planeación Territorial, se ubica en el Núcleo Básico, en el Área de Docencia de Metodología instrumental, en la Sub área de Metodología de la investigación, la UA es de tipo Obligatoria y pretende </a:t>
            </a:r>
            <a:r>
              <a:rPr lang="es-MX" sz="3000" dirty="0" smtClean="0">
                <a:solidFill>
                  <a:schemeClr val="bg1"/>
                </a:solidFill>
              </a:rPr>
              <a:t>aportar conocimientos acerca de la </a:t>
            </a:r>
            <a:r>
              <a:rPr lang="es-MX" sz="3000" dirty="0">
                <a:solidFill>
                  <a:schemeClr val="bg1"/>
                </a:solidFill>
              </a:rPr>
              <a:t>Metodología de la </a:t>
            </a:r>
            <a:r>
              <a:rPr lang="es-MX" sz="3000" dirty="0" smtClean="0">
                <a:solidFill>
                  <a:schemeClr val="bg1"/>
                </a:solidFill>
              </a:rPr>
              <a:t>investigación</a:t>
            </a:r>
            <a:r>
              <a:rPr lang="es-MX" sz="3000" u="sng" dirty="0" smtClean="0">
                <a:solidFill>
                  <a:schemeClr val="bg1"/>
                </a:solidFill>
              </a:rPr>
              <a:t>. </a:t>
            </a:r>
          </a:p>
          <a:p>
            <a:pPr marL="137160" indent="0" algn="just">
              <a:buNone/>
            </a:pPr>
            <a:r>
              <a:rPr lang="es-MX" sz="3000" dirty="0" smtClean="0">
                <a:solidFill>
                  <a:schemeClr val="bg1"/>
                </a:solidFill>
              </a:rPr>
              <a:t>La </a:t>
            </a:r>
            <a:r>
              <a:rPr lang="es-MX" sz="3000" dirty="0">
                <a:solidFill>
                  <a:schemeClr val="bg1"/>
                </a:solidFill>
              </a:rPr>
              <a:t>contribución de esta UA al perfil de egreso del Licenciado en Planeación Territorial se centra en la promoción de competencias a nivel inicial, que incidirán en su capacidad de su formación elemental y general proporcionando bases contextuales teóricas y metodológicas de la carrera </a:t>
            </a:r>
          </a:p>
          <a:p>
            <a:pPr marL="137160" indent="0" algn="just">
              <a:buNone/>
            </a:pPr>
            <a:r>
              <a:rPr lang="es-MX" sz="3000" dirty="0" smtClean="0">
                <a:solidFill>
                  <a:schemeClr val="bg1"/>
                </a:solidFill>
              </a:rPr>
              <a:t>La </a:t>
            </a:r>
            <a:r>
              <a:rPr lang="es-MX" sz="3000" dirty="0">
                <a:solidFill>
                  <a:schemeClr val="bg1"/>
                </a:solidFill>
              </a:rPr>
              <a:t>UA consta de 4 unidades de competencia: I. </a:t>
            </a:r>
            <a:r>
              <a:rPr lang="es-MX" sz="3000" dirty="0" smtClean="0">
                <a:solidFill>
                  <a:schemeClr val="bg1"/>
                </a:solidFill>
              </a:rPr>
              <a:t>Investigación Científica: conceptos; </a:t>
            </a:r>
            <a:r>
              <a:rPr lang="es-MX" sz="3000" dirty="0">
                <a:solidFill>
                  <a:schemeClr val="bg1"/>
                </a:solidFill>
              </a:rPr>
              <a:t>II. </a:t>
            </a:r>
            <a:r>
              <a:rPr lang="es-MX" sz="3000" dirty="0" smtClean="0">
                <a:solidFill>
                  <a:schemeClr val="bg1"/>
                </a:solidFill>
              </a:rPr>
              <a:t>Problematización y Planteamiento del Problema; </a:t>
            </a:r>
            <a:r>
              <a:rPr lang="es-MX" sz="3000" dirty="0">
                <a:solidFill>
                  <a:schemeClr val="bg1"/>
                </a:solidFill>
              </a:rPr>
              <a:t>III. Fuentes de información para el desarrollo de la investigación; IV. Organización </a:t>
            </a:r>
            <a:r>
              <a:rPr lang="es-MX" sz="3000" dirty="0" smtClean="0">
                <a:solidFill>
                  <a:schemeClr val="bg1"/>
                </a:solidFill>
              </a:rPr>
              <a:t> y presentación de resultados. </a:t>
            </a:r>
            <a:endParaRPr lang="es-MX" sz="3000" dirty="0">
              <a:solidFill>
                <a:schemeClr val="bg1"/>
              </a:solidFill>
            </a:endParaRPr>
          </a:p>
          <a:p>
            <a:pPr marL="137160" indent="0" algn="just">
              <a:buNone/>
            </a:pPr>
            <a:r>
              <a:rPr lang="es-MX" sz="3000" dirty="0" smtClean="0">
                <a:solidFill>
                  <a:schemeClr val="bg1"/>
                </a:solidFill>
              </a:rPr>
              <a:t>La </a:t>
            </a:r>
            <a:r>
              <a:rPr lang="es-MX" sz="3000" dirty="0">
                <a:solidFill>
                  <a:schemeClr val="bg1"/>
                </a:solidFill>
              </a:rPr>
              <a:t>importancia de esta UA está sustentada en un proceso educativo que se centra en el estudiante, con la finalidad de propiciar el auto aprendizaje desarrollando de manera integral habilidades, actitudes y valores. Por lo que estrategias como la investigación documental, iniciación en recorridos de campo, la discusión de temas, exposiciones del profesor y de los estudiantes conformaran las actividades centrales durante el período escolar. </a:t>
            </a:r>
            <a:r>
              <a:rPr lang="es-MX" sz="3000" dirty="0" smtClean="0">
                <a:solidFill>
                  <a:schemeClr val="bg1"/>
                </a:solidFill>
              </a:rPr>
              <a:t>El </a:t>
            </a:r>
            <a:r>
              <a:rPr lang="es-MX" sz="3000" dirty="0">
                <a:solidFill>
                  <a:schemeClr val="bg1"/>
                </a:solidFill>
              </a:rPr>
              <a:t>material didáctico que se presenta está relacionado con un tema de la unidad </a:t>
            </a:r>
            <a:r>
              <a:rPr lang="es-MX" sz="3000" dirty="0" smtClean="0">
                <a:solidFill>
                  <a:schemeClr val="bg1"/>
                </a:solidFill>
              </a:rPr>
              <a:t>III</a:t>
            </a:r>
            <a:r>
              <a:rPr lang="es-MX" sz="3000" dirty="0">
                <a:solidFill>
                  <a:schemeClr val="bg1"/>
                </a:solidFill>
              </a:rPr>
              <a:t>. </a:t>
            </a:r>
          </a:p>
          <a:p>
            <a:pPr marL="137160" indent="0" algn="just">
              <a:buNone/>
            </a:pPr>
            <a:r>
              <a:rPr lang="es-MX" sz="3000" dirty="0">
                <a:solidFill>
                  <a:schemeClr val="bg1"/>
                </a:solidFill>
              </a:rPr>
              <a:t>• JUSTIFICACIÓN </a:t>
            </a:r>
          </a:p>
          <a:p>
            <a:pPr marL="137160" indent="0" algn="just">
              <a:buNone/>
            </a:pPr>
            <a:r>
              <a:rPr lang="es-MX" sz="3000" dirty="0" smtClean="0">
                <a:solidFill>
                  <a:schemeClr val="bg1"/>
                </a:solidFill>
              </a:rPr>
              <a:t>En </a:t>
            </a:r>
            <a:r>
              <a:rPr lang="es-MX" sz="3000" dirty="0">
                <a:solidFill>
                  <a:schemeClr val="bg1"/>
                </a:solidFill>
              </a:rPr>
              <a:t>el ambiente universitario todo estudiante debe tener la capacidad de problematizar lo que observa, vive y experimenta en su entorno. La UA “Métodos y Técnicas de Investigación” contribuye a ese pensamiento crítico, aunque en un primer nivel por ser una materia que se imparte en primer semestre, pero se cree conveniente que los recursos humanos que se forman desde esta institución tienen que aprender a cuestionarse de una manera sistematizada. </a:t>
            </a:r>
          </a:p>
          <a:p>
            <a:pPr marL="137160" indent="0" algn="just">
              <a:buNone/>
            </a:pPr>
            <a:r>
              <a:rPr lang="es-MX" sz="3000" dirty="0" smtClean="0">
                <a:solidFill>
                  <a:schemeClr val="bg1"/>
                </a:solidFill>
              </a:rPr>
              <a:t>Algunos </a:t>
            </a:r>
            <a:r>
              <a:rPr lang="es-MX" sz="3000" dirty="0">
                <a:solidFill>
                  <a:schemeClr val="bg1"/>
                </a:solidFill>
              </a:rPr>
              <a:t>investigadores creen que los estudiantes carecen de la habilidad de problematizar, ello es consecuencia de la falta de un proceso de enseñanza-aprendizaje continuo que tenga relación con la investigación. </a:t>
            </a:r>
          </a:p>
          <a:p>
            <a:pPr marL="137160" indent="0" algn="just">
              <a:buNone/>
            </a:pPr>
            <a:r>
              <a:rPr lang="es-MX" sz="3000" dirty="0" smtClean="0">
                <a:solidFill>
                  <a:schemeClr val="bg1"/>
                </a:solidFill>
              </a:rPr>
              <a:t>Por ello, </a:t>
            </a:r>
            <a:r>
              <a:rPr lang="es-MX" sz="3000" u="sng" dirty="0">
                <a:solidFill>
                  <a:schemeClr val="bg1"/>
                </a:solidFill>
              </a:rPr>
              <a:t>la importancia de mostrar material visual que se relacione con el proceso de investigación, dentro de éste </a:t>
            </a:r>
            <a:r>
              <a:rPr lang="es-MX" sz="3000" u="sng" dirty="0" smtClean="0">
                <a:solidFill>
                  <a:schemeClr val="bg1"/>
                </a:solidFill>
              </a:rPr>
              <a:t>hay </a:t>
            </a:r>
            <a:r>
              <a:rPr lang="es-MX" sz="3000" u="sng" dirty="0">
                <a:solidFill>
                  <a:schemeClr val="bg1"/>
                </a:solidFill>
              </a:rPr>
              <a:t>una tema que suele tener dificultad, no para comprenderlo sino para </a:t>
            </a:r>
            <a:r>
              <a:rPr lang="es-MX" sz="3000" u="sng" dirty="0" smtClean="0">
                <a:solidFill>
                  <a:schemeClr val="bg1"/>
                </a:solidFill>
              </a:rPr>
              <a:t>elaborar y organizar información de fuentes primarias, secundarias y terciarias que sirvan para proponer un marco teórico que explique su fenómeno de estudio</a:t>
            </a:r>
            <a:endParaRPr lang="es-MX" sz="3000" u="sng" dirty="0">
              <a:solidFill>
                <a:schemeClr val="bg1"/>
              </a:solidFill>
            </a:endParaRPr>
          </a:p>
          <a:p>
            <a:pPr marL="137160" indent="0" algn="just">
              <a:buNone/>
            </a:pPr>
            <a:r>
              <a:rPr lang="es-MX" sz="3000" dirty="0" smtClean="0">
                <a:solidFill>
                  <a:schemeClr val="bg1"/>
                </a:solidFill>
              </a:rPr>
              <a:t>La </a:t>
            </a:r>
            <a:r>
              <a:rPr lang="es-MX" sz="3000" dirty="0">
                <a:solidFill>
                  <a:schemeClr val="bg1"/>
                </a:solidFill>
              </a:rPr>
              <a:t>contribución que tendrá a los estudiantes este material visual que se muestra recae es que a través de mostrar algunos elementos </a:t>
            </a:r>
            <a:r>
              <a:rPr lang="es-MX" sz="3000" dirty="0" smtClean="0">
                <a:solidFill>
                  <a:schemeClr val="bg1"/>
                </a:solidFill>
              </a:rPr>
              <a:t>de qué es un marco teórico, cuáles son las fuentes primarias, secundarias y terciarias en donde se puede recopilar información, ejemplos de cómo realizarlo y por último elaborar un ejercicio para obtener información. </a:t>
            </a:r>
            <a:r>
              <a:rPr lang="es-MX" sz="3000" dirty="0">
                <a:solidFill>
                  <a:schemeClr val="bg1"/>
                </a:solidFill>
              </a:rPr>
              <a:t>El propósito del material didáctico es que al finalizar la exposición estructuren un </a:t>
            </a:r>
            <a:r>
              <a:rPr lang="es-MX" sz="3000" dirty="0" smtClean="0">
                <a:solidFill>
                  <a:schemeClr val="bg1"/>
                </a:solidFill>
              </a:rPr>
              <a:t>esquema de marco teórico y las fuentes de donde obtendrán la información. </a:t>
            </a:r>
            <a:endParaRPr lang="es-MX" dirty="0"/>
          </a:p>
        </p:txBody>
      </p:sp>
    </p:spTree>
    <p:extLst>
      <p:ext uri="{BB962C8B-B14F-4D97-AF65-F5344CB8AC3E}">
        <p14:creationId xmlns:p14="http://schemas.microsoft.com/office/powerpoint/2010/main" val="2638688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Detección de la literatura y otros documentos</a:t>
            </a:r>
            <a:endParaRPr lang="es-MX" dirty="0"/>
          </a:p>
        </p:txBody>
      </p:sp>
      <p:sp>
        <p:nvSpPr>
          <p:cNvPr id="3" name="2 Marcador de contenido"/>
          <p:cNvSpPr>
            <a:spLocks noGrp="1"/>
          </p:cNvSpPr>
          <p:nvPr>
            <p:ph idx="1"/>
          </p:nvPr>
        </p:nvSpPr>
        <p:spPr>
          <a:xfrm>
            <a:off x="457200" y="1600200"/>
            <a:ext cx="3178696" cy="4525963"/>
          </a:xfrm>
        </p:spPr>
        <p:txBody>
          <a:bodyPr/>
          <a:lstStyle/>
          <a:p>
            <a:r>
              <a:rPr lang="es-MX" dirty="0" err="1" smtClean="0">
                <a:solidFill>
                  <a:schemeClr val="bg1"/>
                </a:solidFill>
              </a:rPr>
              <a:t>Danke</a:t>
            </a:r>
            <a:r>
              <a:rPr lang="es-MX" dirty="0" smtClean="0">
                <a:solidFill>
                  <a:schemeClr val="bg1"/>
                </a:solidFill>
              </a:rPr>
              <a:t> (1989, consultado en Hernández, 2002) distingue tres tipos de fuentes de información</a:t>
            </a:r>
            <a:r>
              <a:rPr lang="es-MX" dirty="0" smtClean="0"/>
              <a:t>:</a:t>
            </a:r>
            <a:endParaRPr lang="es-MX" dirty="0"/>
          </a:p>
        </p:txBody>
      </p:sp>
      <p:sp>
        <p:nvSpPr>
          <p:cNvPr id="4" name="3 Abrir llave"/>
          <p:cNvSpPr/>
          <p:nvPr/>
        </p:nvSpPr>
        <p:spPr>
          <a:xfrm>
            <a:off x="3131840" y="1484784"/>
            <a:ext cx="1080120" cy="4608512"/>
          </a:xfrm>
          <a:prstGeom prst="leftBrace">
            <a:avLst>
              <a:gd name="adj1" fmla="val 8333"/>
              <a:gd name="adj2" fmla="val 46392"/>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5" name="4 CuadroTexto"/>
          <p:cNvSpPr txBox="1"/>
          <p:nvPr/>
        </p:nvSpPr>
        <p:spPr>
          <a:xfrm>
            <a:off x="4067944" y="1803881"/>
            <a:ext cx="4621778" cy="3970318"/>
          </a:xfrm>
          <a:prstGeom prst="rect">
            <a:avLst/>
          </a:prstGeom>
          <a:noFill/>
        </p:spPr>
        <p:txBody>
          <a:bodyPr wrap="none" rtlCol="0">
            <a:spAutoFit/>
          </a:bodyPr>
          <a:lstStyle/>
          <a:p>
            <a:r>
              <a:rPr lang="es-MX" sz="2800" dirty="0" smtClean="0">
                <a:solidFill>
                  <a:schemeClr val="bg1"/>
                </a:solidFill>
              </a:rPr>
              <a:t>Fuentes primarias (directas)</a:t>
            </a:r>
          </a:p>
          <a:p>
            <a:endParaRPr lang="es-MX" sz="2800" dirty="0">
              <a:solidFill>
                <a:schemeClr val="bg1"/>
              </a:solidFill>
            </a:endParaRPr>
          </a:p>
          <a:p>
            <a:endParaRPr lang="es-MX" sz="2800" dirty="0">
              <a:solidFill>
                <a:schemeClr val="bg1"/>
              </a:solidFill>
            </a:endParaRPr>
          </a:p>
          <a:p>
            <a:endParaRPr lang="es-MX" sz="2800" dirty="0" smtClean="0">
              <a:solidFill>
                <a:schemeClr val="bg1"/>
              </a:solidFill>
            </a:endParaRPr>
          </a:p>
          <a:p>
            <a:r>
              <a:rPr lang="es-MX" sz="2800" dirty="0" smtClean="0">
                <a:solidFill>
                  <a:schemeClr val="bg1"/>
                </a:solidFill>
              </a:rPr>
              <a:t>Fuentes secundarias</a:t>
            </a:r>
          </a:p>
          <a:p>
            <a:endParaRPr lang="es-MX" sz="2800" dirty="0">
              <a:solidFill>
                <a:schemeClr val="bg1"/>
              </a:solidFill>
            </a:endParaRPr>
          </a:p>
          <a:p>
            <a:endParaRPr lang="es-MX" sz="2800" dirty="0" smtClean="0">
              <a:solidFill>
                <a:schemeClr val="bg1"/>
              </a:solidFill>
            </a:endParaRPr>
          </a:p>
          <a:p>
            <a:endParaRPr lang="es-MX" sz="2800" dirty="0" smtClean="0">
              <a:solidFill>
                <a:schemeClr val="bg1"/>
              </a:solidFill>
            </a:endParaRPr>
          </a:p>
          <a:p>
            <a:r>
              <a:rPr lang="es-MX" sz="2800" dirty="0" smtClean="0">
                <a:solidFill>
                  <a:schemeClr val="bg1"/>
                </a:solidFill>
              </a:rPr>
              <a:t>Fuentes terciarias</a:t>
            </a:r>
            <a:endParaRPr lang="es-MX" sz="2800" dirty="0">
              <a:solidFill>
                <a:schemeClr val="bg1"/>
              </a:solidFill>
            </a:endParaRPr>
          </a:p>
        </p:txBody>
      </p:sp>
    </p:spTree>
    <p:extLst>
      <p:ext uri="{BB962C8B-B14F-4D97-AF65-F5344CB8AC3E}">
        <p14:creationId xmlns:p14="http://schemas.microsoft.com/office/powerpoint/2010/main" val="365360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Fuentes primarias</a:t>
            </a:r>
            <a:endParaRPr lang="es-MX" dirty="0"/>
          </a:p>
        </p:txBody>
      </p:sp>
      <p:sp>
        <p:nvSpPr>
          <p:cNvPr id="3" name="2 Marcador de contenido"/>
          <p:cNvSpPr>
            <a:spLocks noGrp="1"/>
          </p:cNvSpPr>
          <p:nvPr>
            <p:ph idx="1"/>
          </p:nvPr>
        </p:nvSpPr>
        <p:spPr>
          <a:xfrm>
            <a:off x="457200" y="1600201"/>
            <a:ext cx="8229600" cy="2260848"/>
          </a:xfrm>
        </p:spPr>
        <p:txBody>
          <a:bodyPr/>
          <a:lstStyle/>
          <a:p>
            <a:r>
              <a:rPr lang="es-MX" dirty="0" smtClean="0">
                <a:solidFill>
                  <a:schemeClr val="bg1"/>
                </a:solidFill>
              </a:rPr>
              <a:t>Constituyen el objetivo de la investigación bibliográfica o revisión de la literatura.</a:t>
            </a:r>
          </a:p>
          <a:p>
            <a:r>
              <a:rPr lang="es-MX" dirty="0" smtClean="0">
                <a:solidFill>
                  <a:schemeClr val="bg1"/>
                </a:solidFill>
              </a:rPr>
              <a:t>Proporcionan datos de primera mano.</a:t>
            </a:r>
          </a:p>
          <a:p>
            <a:r>
              <a:rPr lang="es-MX" dirty="0" smtClean="0">
                <a:solidFill>
                  <a:schemeClr val="bg1"/>
                </a:solidFill>
              </a:rPr>
              <a:t>Ejemplos: </a:t>
            </a:r>
          </a:p>
          <a:p>
            <a:pPr marL="0" indent="0">
              <a:buNone/>
            </a:pPr>
            <a:endParaRPr lang="es-MX" dirty="0"/>
          </a:p>
        </p:txBody>
      </p:sp>
      <p:sp>
        <p:nvSpPr>
          <p:cNvPr id="4" name="3 Rectángulo"/>
          <p:cNvSpPr/>
          <p:nvPr/>
        </p:nvSpPr>
        <p:spPr>
          <a:xfrm>
            <a:off x="2627784" y="3429000"/>
            <a:ext cx="5976664" cy="31683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dirty="0" smtClean="0">
                <a:solidFill>
                  <a:schemeClr val="bg1"/>
                </a:solidFill>
              </a:rPr>
              <a:t>Libros, antologías, artículos de publicaciones periódicas, monografías, tesis y disertaciones, documentos oficiales, reportes de asociaciones, trabajos presentados en conferencias o seminarios, artículos periodísticos, testimonios de expertos, películas, documentales, videocintas, foros y páginas de internet</a:t>
            </a:r>
            <a:endParaRPr lang="es-MX" sz="2400" dirty="0">
              <a:solidFill>
                <a:schemeClr val="bg1"/>
              </a:solidFill>
            </a:endParaRPr>
          </a:p>
        </p:txBody>
      </p:sp>
    </p:spTree>
    <p:extLst>
      <p:ext uri="{BB962C8B-B14F-4D97-AF65-F5344CB8AC3E}">
        <p14:creationId xmlns:p14="http://schemas.microsoft.com/office/powerpoint/2010/main" val="36609221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b="1" dirty="0">
                <a:solidFill>
                  <a:schemeClr val="bg1"/>
                </a:solidFill>
              </a:rPr>
              <a:t>Las fuentes primarias </a:t>
            </a:r>
            <a:r>
              <a:rPr lang="es-MX" dirty="0">
                <a:solidFill>
                  <a:schemeClr val="bg1"/>
                </a:solidFill>
              </a:rPr>
              <a:t>contienen información nueva y original, resultado de un trabajo intelectual.</a:t>
            </a:r>
          </a:p>
          <a:p>
            <a:r>
              <a:rPr lang="es-MX" dirty="0">
                <a:solidFill>
                  <a:schemeClr val="bg1"/>
                </a:solidFill>
              </a:rPr>
              <a:t>Son documentos primarios: libros, revistas científicas y de entretenimiento, periódicos, diarios, documentos oficiales de instituciones públicas, informes técnicos y de investigación de instituciones públicas o privadas, patentes, normas técnicas.</a:t>
            </a:r>
          </a:p>
          <a:p>
            <a:endParaRPr lang="es-MX" dirty="0"/>
          </a:p>
        </p:txBody>
      </p:sp>
    </p:spTree>
    <p:extLst>
      <p:ext uri="{BB962C8B-B14F-4D97-AF65-F5344CB8AC3E}">
        <p14:creationId xmlns:p14="http://schemas.microsoft.com/office/powerpoint/2010/main" val="814067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Fuentes secundarias</a:t>
            </a:r>
            <a:endParaRPr lang="es-MX" dirty="0"/>
          </a:p>
        </p:txBody>
      </p:sp>
      <p:sp>
        <p:nvSpPr>
          <p:cNvPr id="3" name="2 Marcador de contenido"/>
          <p:cNvSpPr>
            <a:spLocks noGrp="1"/>
          </p:cNvSpPr>
          <p:nvPr>
            <p:ph idx="1"/>
          </p:nvPr>
        </p:nvSpPr>
        <p:spPr>
          <a:xfrm>
            <a:off x="457200" y="1600201"/>
            <a:ext cx="8229600" cy="2764904"/>
          </a:xfrm>
        </p:spPr>
        <p:txBody>
          <a:bodyPr/>
          <a:lstStyle/>
          <a:p>
            <a:r>
              <a:rPr lang="es-MX" dirty="0" smtClean="0">
                <a:solidFill>
                  <a:schemeClr val="bg1"/>
                </a:solidFill>
              </a:rPr>
              <a:t>Son compilaciones, resúmenes y listados de referencias publicadas en un área de conocimiento en particular (SON LISTADOS DE FUENTES PRIMARIAS)</a:t>
            </a:r>
          </a:p>
          <a:p>
            <a:r>
              <a:rPr lang="es-MX" dirty="0" smtClean="0">
                <a:solidFill>
                  <a:schemeClr val="bg1"/>
                </a:solidFill>
              </a:rPr>
              <a:t>Por ejemplo: </a:t>
            </a:r>
            <a:endParaRPr lang="es-MX" dirty="0">
              <a:solidFill>
                <a:schemeClr val="bg1"/>
              </a:solidFill>
            </a:endParaRPr>
          </a:p>
        </p:txBody>
      </p:sp>
      <p:sp>
        <p:nvSpPr>
          <p:cNvPr id="4" name="3 Rectángulo"/>
          <p:cNvSpPr/>
          <p:nvPr/>
        </p:nvSpPr>
        <p:spPr>
          <a:xfrm>
            <a:off x="3203848" y="3429000"/>
            <a:ext cx="5544616" cy="309634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dirty="0" smtClean="0">
                <a:solidFill>
                  <a:schemeClr val="bg1"/>
                </a:solidFill>
              </a:rPr>
              <a:t>*La American Business </a:t>
            </a:r>
            <a:r>
              <a:rPr lang="es-MX" sz="2400" dirty="0" err="1" smtClean="0">
                <a:solidFill>
                  <a:schemeClr val="bg1"/>
                </a:solidFill>
              </a:rPr>
              <a:t>Communication</a:t>
            </a:r>
            <a:r>
              <a:rPr lang="es-MX" sz="2400" dirty="0" smtClean="0">
                <a:solidFill>
                  <a:schemeClr val="bg1"/>
                </a:solidFill>
              </a:rPr>
              <a:t> </a:t>
            </a:r>
            <a:r>
              <a:rPr lang="es-MX" sz="2400" dirty="0" err="1" smtClean="0">
                <a:solidFill>
                  <a:schemeClr val="bg1"/>
                </a:solidFill>
              </a:rPr>
              <a:t>Association</a:t>
            </a:r>
            <a:r>
              <a:rPr lang="es-MX" sz="2400" dirty="0" smtClean="0">
                <a:solidFill>
                  <a:schemeClr val="bg1"/>
                </a:solidFill>
              </a:rPr>
              <a:t> publicación </a:t>
            </a:r>
            <a:r>
              <a:rPr lang="es-MX" sz="2400" dirty="0">
                <a:solidFill>
                  <a:schemeClr val="bg1"/>
                </a:solidFill>
              </a:rPr>
              <a:t>d</a:t>
            </a:r>
            <a:r>
              <a:rPr lang="es-MX" sz="2400" dirty="0" smtClean="0">
                <a:solidFill>
                  <a:schemeClr val="bg1"/>
                </a:solidFill>
              </a:rPr>
              <a:t>e forma anual</a:t>
            </a:r>
          </a:p>
          <a:p>
            <a:pPr algn="ctr"/>
            <a:r>
              <a:rPr lang="es-MX" sz="2400" dirty="0" smtClean="0">
                <a:solidFill>
                  <a:schemeClr val="bg1"/>
                </a:solidFill>
              </a:rPr>
              <a:t>*El libro </a:t>
            </a:r>
            <a:r>
              <a:rPr lang="es-MX" sz="2400" dirty="0" err="1" smtClean="0">
                <a:solidFill>
                  <a:schemeClr val="bg1"/>
                </a:solidFill>
              </a:rPr>
              <a:t>Organizational</a:t>
            </a:r>
            <a:r>
              <a:rPr lang="es-MX" sz="2400" dirty="0" smtClean="0">
                <a:solidFill>
                  <a:schemeClr val="bg1"/>
                </a:solidFill>
              </a:rPr>
              <a:t> </a:t>
            </a:r>
            <a:r>
              <a:rPr lang="es-MX" sz="2400" dirty="0" err="1" smtClean="0">
                <a:solidFill>
                  <a:schemeClr val="bg1"/>
                </a:solidFill>
              </a:rPr>
              <a:t>Communication</a:t>
            </a:r>
            <a:r>
              <a:rPr lang="es-MX" sz="2400" dirty="0" smtClean="0">
                <a:solidFill>
                  <a:schemeClr val="bg1"/>
                </a:solidFill>
              </a:rPr>
              <a:t> (se mencionan y comentan brevemente artículos, tesis, libros, disertaciones y otros documentos)</a:t>
            </a:r>
          </a:p>
          <a:p>
            <a:pPr algn="ctr"/>
            <a:endParaRPr lang="es-MX" dirty="0"/>
          </a:p>
        </p:txBody>
      </p:sp>
    </p:spTree>
    <p:extLst>
      <p:ext uri="{BB962C8B-B14F-4D97-AF65-F5344CB8AC3E}">
        <p14:creationId xmlns:p14="http://schemas.microsoft.com/office/powerpoint/2010/main" val="38314907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760680"/>
          </a:xfrm>
        </p:spPr>
        <p:txBody>
          <a:bodyPr/>
          <a:lstStyle/>
          <a:p>
            <a:r>
              <a:rPr lang="es-MX" sz="3200" b="1" dirty="0">
                <a:solidFill>
                  <a:schemeClr val="bg1"/>
                </a:solidFill>
              </a:rPr>
              <a:t>Las fuentes secundarias</a:t>
            </a:r>
            <a:r>
              <a:rPr lang="es-MX" sz="3200" dirty="0">
                <a:solidFill>
                  <a:schemeClr val="bg1"/>
                </a:solidFill>
              </a:rPr>
              <a:t> contienen información organizada, elaborada, producto de análisis, extracción o reorganización que refiere a documentos primarios originales.</a:t>
            </a:r>
          </a:p>
          <a:p>
            <a:r>
              <a:rPr lang="es-MX" sz="3200" dirty="0">
                <a:solidFill>
                  <a:schemeClr val="bg1"/>
                </a:solidFill>
              </a:rPr>
              <a:t>Son fuentes secundarias: enciclopedias, antologías, directorios, libros o artículos que interpretan otros trabajos o investigaciones</a:t>
            </a:r>
            <a:r>
              <a:rPr lang="es-MX" dirty="0"/>
              <a:t>.</a:t>
            </a:r>
          </a:p>
          <a:p>
            <a:endParaRPr lang="es-MX" dirty="0"/>
          </a:p>
        </p:txBody>
      </p:sp>
    </p:spTree>
    <p:extLst>
      <p:ext uri="{BB962C8B-B14F-4D97-AF65-F5344CB8AC3E}">
        <p14:creationId xmlns:p14="http://schemas.microsoft.com/office/powerpoint/2010/main" val="18856841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Fuentes terciarias</a:t>
            </a:r>
            <a:endParaRPr lang="es-MX" dirty="0"/>
          </a:p>
        </p:txBody>
      </p:sp>
      <p:sp>
        <p:nvSpPr>
          <p:cNvPr id="3" name="2 Marcador de contenido"/>
          <p:cNvSpPr>
            <a:spLocks noGrp="1"/>
          </p:cNvSpPr>
          <p:nvPr>
            <p:ph idx="1"/>
          </p:nvPr>
        </p:nvSpPr>
        <p:spPr>
          <a:xfrm>
            <a:off x="457200" y="1600200"/>
            <a:ext cx="8229600" cy="2980927"/>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t>Son documentos que compendian nombres y títulos de revistas y otras publicaciones periódicas, así como nombres de boletines, conferencias, simposios, páginas web.</a:t>
            </a:r>
          </a:p>
          <a:p>
            <a:endParaRPr lang="es-MX" dirty="0"/>
          </a:p>
          <a:p>
            <a:r>
              <a:rPr lang="es-MX" dirty="0" smtClean="0"/>
              <a:t>Catálogo de revistas periódicas</a:t>
            </a:r>
            <a:endParaRPr lang="es-MX" dirty="0"/>
          </a:p>
        </p:txBody>
      </p:sp>
    </p:spTree>
    <p:extLst>
      <p:ext uri="{BB962C8B-B14F-4D97-AF65-F5344CB8AC3E}">
        <p14:creationId xmlns:p14="http://schemas.microsoft.com/office/powerpoint/2010/main" val="1003875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normAutofit fontScale="92500" lnSpcReduction="10000"/>
          </a:bodyPr>
          <a:lstStyle/>
          <a:p>
            <a:r>
              <a:rPr lang="es-MX" b="1" dirty="0">
                <a:solidFill>
                  <a:schemeClr val="bg1"/>
                </a:solidFill>
              </a:rPr>
              <a:t>Fuentes terciarias</a:t>
            </a:r>
            <a:r>
              <a:rPr lang="es-MX" dirty="0">
                <a:solidFill>
                  <a:schemeClr val="bg1"/>
                </a:solidFill>
              </a:rPr>
              <a:t>: Son aquellas que recopilan documentos secundarios y son las que guían al usuario a fuentes secundarias y primarias y les facilitan la ubicación y obtención de la información por ejemplo:</a:t>
            </a:r>
          </a:p>
          <a:p>
            <a:r>
              <a:rPr lang="es-MX" dirty="0" smtClean="0">
                <a:solidFill>
                  <a:schemeClr val="bg1"/>
                </a:solidFill>
              </a:rPr>
              <a:t>Bancos </a:t>
            </a:r>
            <a:r>
              <a:rPr lang="es-MX" dirty="0">
                <a:solidFill>
                  <a:schemeClr val="bg1"/>
                </a:solidFill>
              </a:rPr>
              <a:t>de datos bibliográficos o bibliografías de bibliografías</a:t>
            </a:r>
          </a:p>
          <a:p>
            <a:r>
              <a:rPr lang="es-MX" dirty="0" smtClean="0">
                <a:solidFill>
                  <a:schemeClr val="bg1"/>
                </a:solidFill>
              </a:rPr>
              <a:t>Calendario </a:t>
            </a:r>
            <a:r>
              <a:rPr lang="es-MX" dirty="0">
                <a:solidFill>
                  <a:schemeClr val="bg1"/>
                </a:solidFill>
              </a:rPr>
              <a:t>de eventos</a:t>
            </a:r>
          </a:p>
          <a:p>
            <a:r>
              <a:rPr lang="es-MX" dirty="0" smtClean="0">
                <a:solidFill>
                  <a:schemeClr val="bg1"/>
                </a:solidFill>
              </a:rPr>
              <a:t>Catálogos </a:t>
            </a:r>
            <a:r>
              <a:rPr lang="es-MX" dirty="0">
                <a:solidFill>
                  <a:schemeClr val="bg1"/>
                </a:solidFill>
              </a:rPr>
              <a:t>de editores, de normas, de publicaciones periódicas, de discos compactos.</a:t>
            </a:r>
          </a:p>
          <a:p>
            <a:r>
              <a:rPr lang="es-MX" dirty="0" smtClean="0">
                <a:solidFill>
                  <a:schemeClr val="bg1"/>
                </a:solidFill>
              </a:rPr>
              <a:t>Directorios </a:t>
            </a:r>
            <a:r>
              <a:rPr lang="es-MX" dirty="0">
                <a:solidFill>
                  <a:schemeClr val="bg1"/>
                </a:solidFill>
              </a:rPr>
              <a:t>y guías</a:t>
            </a:r>
          </a:p>
          <a:p>
            <a:r>
              <a:rPr lang="es-MX" dirty="0" smtClean="0">
                <a:solidFill>
                  <a:schemeClr val="bg1"/>
                </a:solidFill>
              </a:rPr>
              <a:t>Internet</a:t>
            </a:r>
            <a:r>
              <a:rPr lang="es-MX" dirty="0">
                <a:solidFill>
                  <a:schemeClr val="bg1"/>
                </a:solidFill>
              </a:rPr>
              <a:t>: es una red mundial de información electrónica.</a:t>
            </a:r>
          </a:p>
          <a:p>
            <a:pPr marL="0" indent="0">
              <a:buNone/>
            </a:pPr>
            <a:endParaRPr lang="es-MX" dirty="0"/>
          </a:p>
        </p:txBody>
      </p:sp>
    </p:spTree>
    <p:extLst>
      <p:ext uri="{BB962C8B-B14F-4D97-AF65-F5344CB8AC3E}">
        <p14:creationId xmlns:p14="http://schemas.microsoft.com/office/powerpoint/2010/main" val="37344021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Inicio de la </a:t>
            </a:r>
            <a:r>
              <a:rPr lang="es-MX" sz="5400" dirty="0" smtClean="0"/>
              <a:t>revisión </a:t>
            </a:r>
            <a:r>
              <a:rPr lang="es-MX" dirty="0" smtClean="0"/>
              <a:t>de literatura</a:t>
            </a:r>
            <a:endParaRPr lang="es-MX" dirty="0"/>
          </a:p>
        </p:txBody>
      </p:sp>
      <p:sp>
        <p:nvSpPr>
          <p:cNvPr id="3" name="2 Marcador de contenido"/>
          <p:cNvSpPr>
            <a:spLocks noGrp="1"/>
          </p:cNvSpPr>
          <p:nvPr>
            <p:ph idx="1"/>
          </p:nvPr>
        </p:nvSpPr>
        <p:spPr/>
        <p:txBody>
          <a:bodyPr/>
          <a:lstStyle/>
          <a:p>
            <a:r>
              <a:rPr lang="es-MX" dirty="0" smtClean="0">
                <a:solidFill>
                  <a:schemeClr val="bg1"/>
                </a:solidFill>
              </a:rPr>
              <a:t>Cuando un investigador conoce del tema puede iniciar con fuentes primarias. Y sobre todo si tiene acceso a ellas.</a:t>
            </a:r>
          </a:p>
          <a:p>
            <a:r>
              <a:rPr lang="es-MX" dirty="0" smtClean="0">
                <a:solidFill>
                  <a:schemeClr val="bg1"/>
                </a:solidFill>
              </a:rPr>
              <a:t>Cuando un investigador sabe poco o nada del tema es recomendable iniciar la revisión  consultando a uno o varios expertos en el tema y acudir a fuentes secundarias o terciarias</a:t>
            </a:r>
            <a:endParaRPr lang="es-MX" dirty="0">
              <a:solidFill>
                <a:schemeClr val="bg1"/>
              </a:solidFill>
            </a:endParaRPr>
          </a:p>
        </p:txBody>
      </p:sp>
    </p:spTree>
    <p:extLst>
      <p:ext uri="{BB962C8B-B14F-4D97-AF65-F5344CB8AC3E}">
        <p14:creationId xmlns:p14="http://schemas.microsoft.com/office/powerpoint/2010/main" val="295571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 decir, para </a:t>
            </a:r>
            <a:r>
              <a:rPr lang="es-MX" dirty="0"/>
              <a:t>i</a:t>
            </a:r>
            <a:r>
              <a:rPr lang="es-MX" dirty="0" smtClean="0"/>
              <a:t>dentificar literatura del tema se puede:</a:t>
            </a:r>
            <a:endParaRPr lang="es-MX" dirty="0"/>
          </a:p>
        </p:txBody>
      </p:sp>
      <p:sp>
        <p:nvSpPr>
          <p:cNvPr id="3" name="2 Marcador de contenido"/>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t>Acudir directamente a las fuentes primarias u originales</a:t>
            </a:r>
          </a:p>
          <a:p>
            <a:r>
              <a:rPr lang="es-MX" dirty="0" smtClean="0"/>
              <a:t>Consultar a expertos en el área</a:t>
            </a:r>
          </a:p>
          <a:p>
            <a:r>
              <a:rPr lang="es-MX" dirty="0" smtClean="0"/>
              <a:t>Revisar fuentes terciarias para localizar fuentes secundarias y lugares para obtener la información</a:t>
            </a:r>
          </a:p>
          <a:p>
            <a:r>
              <a:rPr lang="es-MX" dirty="0" smtClean="0"/>
              <a:t>Utilizar motores de búsqueda en Internet, directorios, bases de datos académicas-científicas de la WEB </a:t>
            </a:r>
            <a:r>
              <a:rPr lang="es-MX" sz="1900" dirty="0" smtClean="0"/>
              <a:t>(Hernández, 2003: 72). </a:t>
            </a:r>
            <a:endParaRPr lang="es-MX" sz="1900" dirty="0"/>
          </a:p>
        </p:txBody>
      </p:sp>
    </p:spTree>
    <p:extLst>
      <p:ext uri="{BB962C8B-B14F-4D97-AF65-F5344CB8AC3E}">
        <p14:creationId xmlns:p14="http://schemas.microsoft.com/office/powerpoint/2010/main" val="61986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Extracción de la información de interés de la literatura</a:t>
            </a:r>
            <a:endParaRPr lang="es-MX" dirty="0"/>
          </a:p>
        </p:txBody>
      </p:sp>
      <p:sp>
        <p:nvSpPr>
          <p:cNvPr id="3" name="2 Marcador de contenido"/>
          <p:cNvSpPr>
            <a:spLocks noGrp="1"/>
          </p:cNvSpPr>
          <p:nvPr>
            <p:ph idx="1"/>
          </p:nvPr>
        </p:nvSpPr>
        <p:spPr/>
        <p:txBody>
          <a:bodyPr>
            <a:normAutofit/>
          </a:bodyPr>
          <a:lstStyle/>
          <a:p>
            <a:r>
              <a:rPr lang="es-MX" dirty="0" smtClean="0">
                <a:solidFill>
                  <a:schemeClr val="bg1"/>
                </a:solidFill>
              </a:rPr>
              <a:t>Se refiere a recopilar la información extraída de las referencias.</a:t>
            </a:r>
          </a:p>
          <a:p>
            <a:r>
              <a:rPr lang="es-MX" dirty="0" smtClean="0">
                <a:solidFill>
                  <a:schemeClr val="bg1"/>
                </a:solidFill>
              </a:rPr>
              <a:t>Se debe extraer la referencia completa de cada fuente consultada</a:t>
            </a:r>
          </a:p>
          <a:p>
            <a:r>
              <a:rPr lang="es-MX" dirty="0" smtClean="0">
                <a:solidFill>
                  <a:schemeClr val="bg1"/>
                </a:solidFill>
              </a:rPr>
              <a:t>Se debe extraer información a partir de:</a:t>
            </a:r>
          </a:p>
          <a:p>
            <a:pPr marL="0" indent="0">
              <a:buNone/>
            </a:pPr>
            <a:r>
              <a:rPr lang="es-MX" dirty="0" smtClean="0">
                <a:solidFill>
                  <a:schemeClr val="bg1"/>
                </a:solidFill>
              </a:rPr>
              <a:t>Citas textuales</a:t>
            </a:r>
          </a:p>
          <a:p>
            <a:pPr marL="0" indent="0">
              <a:buNone/>
            </a:pPr>
            <a:r>
              <a:rPr lang="es-MX" dirty="0" smtClean="0">
                <a:solidFill>
                  <a:schemeClr val="bg1"/>
                </a:solidFill>
              </a:rPr>
              <a:t>Paráfrasis</a:t>
            </a:r>
          </a:p>
          <a:p>
            <a:pPr marL="0" indent="0">
              <a:buNone/>
            </a:pPr>
            <a:r>
              <a:rPr lang="es-MX" dirty="0" smtClean="0">
                <a:solidFill>
                  <a:schemeClr val="bg1"/>
                </a:solidFill>
              </a:rPr>
              <a:t>Resúmenes con comentarios</a:t>
            </a:r>
          </a:p>
          <a:p>
            <a:pPr marL="0" indent="0">
              <a:buNone/>
            </a:pPr>
            <a:r>
              <a:rPr lang="es-MX" dirty="0" smtClean="0">
                <a:solidFill>
                  <a:schemeClr val="bg1"/>
                </a:solidFill>
              </a:rPr>
              <a:t>Ideas con comentarios</a:t>
            </a:r>
          </a:p>
          <a:p>
            <a:pPr marL="0" indent="0">
              <a:buNone/>
            </a:pPr>
            <a:endParaRPr lang="es-MX" dirty="0"/>
          </a:p>
        </p:txBody>
      </p:sp>
    </p:spTree>
    <p:extLst>
      <p:ext uri="{BB962C8B-B14F-4D97-AF65-F5344CB8AC3E}">
        <p14:creationId xmlns:p14="http://schemas.microsoft.com/office/powerpoint/2010/main" val="817110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GUÍA DE USO: </a:t>
            </a:r>
            <a:br>
              <a:rPr lang="es-MX" dirty="0"/>
            </a:br>
            <a:endParaRPr lang="es-MX" dirty="0"/>
          </a:p>
        </p:txBody>
      </p:sp>
      <p:sp>
        <p:nvSpPr>
          <p:cNvPr id="3" name="2 Marcador de contenido"/>
          <p:cNvSpPr>
            <a:spLocks noGrp="1"/>
          </p:cNvSpPr>
          <p:nvPr>
            <p:ph idx="1"/>
          </p:nvPr>
        </p:nvSpPr>
        <p:spPr/>
        <p:txBody>
          <a:bodyPr/>
          <a:lstStyle/>
          <a:p>
            <a:r>
              <a:rPr lang="es-MX" b="1" dirty="0" smtClean="0">
                <a:solidFill>
                  <a:schemeClr val="bg1"/>
                </a:solidFill>
              </a:rPr>
              <a:t>El </a:t>
            </a:r>
            <a:r>
              <a:rPr lang="es-MX" b="1" dirty="0">
                <a:solidFill>
                  <a:schemeClr val="bg1"/>
                </a:solidFill>
              </a:rPr>
              <a:t>material presentado está en versión Microsoft Office </a:t>
            </a:r>
            <a:r>
              <a:rPr lang="es-MX" b="1" dirty="0" err="1">
                <a:solidFill>
                  <a:schemeClr val="bg1"/>
                </a:solidFill>
              </a:rPr>
              <a:t>Power</a:t>
            </a:r>
            <a:r>
              <a:rPr lang="es-MX" b="1" dirty="0">
                <a:solidFill>
                  <a:schemeClr val="bg1"/>
                </a:solidFill>
              </a:rPr>
              <a:t> Point </a:t>
            </a:r>
            <a:r>
              <a:rPr lang="es-MX" b="1" dirty="0" smtClean="0">
                <a:solidFill>
                  <a:schemeClr val="bg1"/>
                </a:solidFill>
              </a:rPr>
              <a:t>2010. </a:t>
            </a:r>
            <a:endParaRPr lang="es-MX" dirty="0">
              <a:solidFill>
                <a:schemeClr val="bg1"/>
              </a:solidFill>
            </a:endParaRPr>
          </a:p>
          <a:p>
            <a:r>
              <a:rPr lang="es-MX" dirty="0">
                <a:solidFill>
                  <a:schemeClr val="bg1"/>
                </a:solidFill>
              </a:rPr>
              <a:t>El orden de la exposición es el siguiente</a:t>
            </a:r>
            <a:r>
              <a:rPr lang="es-MX" dirty="0" smtClean="0">
                <a:solidFill>
                  <a:schemeClr val="bg1"/>
                </a:solidFill>
              </a:rPr>
              <a:t>:</a:t>
            </a:r>
          </a:p>
          <a:p>
            <a:pPr marL="137160" indent="0">
              <a:buNone/>
            </a:pPr>
            <a:r>
              <a:rPr lang="es-MX" dirty="0" smtClean="0">
                <a:solidFill>
                  <a:schemeClr val="bg1"/>
                </a:solidFill>
              </a:rPr>
              <a:t>1) concepto de marco teórico</a:t>
            </a:r>
          </a:p>
          <a:p>
            <a:pPr marL="137160" indent="0">
              <a:buNone/>
            </a:pPr>
            <a:r>
              <a:rPr lang="es-MX" dirty="0" smtClean="0">
                <a:solidFill>
                  <a:schemeClr val="bg1"/>
                </a:solidFill>
              </a:rPr>
              <a:t>2) funciones y fuentes primarias, secundarias y terciarias para elaboración del marco teórico</a:t>
            </a:r>
          </a:p>
          <a:p>
            <a:pPr marL="137160" indent="0">
              <a:buNone/>
            </a:pPr>
            <a:r>
              <a:rPr lang="es-MX" dirty="0" smtClean="0">
                <a:solidFill>
                  <a:schemeClr val="bg1"/>
                </a:solidFill>
              </a:rPr>
              <a:t>3) qué es una teoría</a:t>
            </a:r>
          </a:p>
          <a:p>
            <a:endParaRPr lang="es-MX" dirty="0" smtClean="0"/>
          </a:p>
          <a:p>
            <a:pPr marL="137160" indent="0">
              <a:buNone/>
            </a:pPr>
            <a:endParaRPr lang="es-MX" dirty="0"/>
          </a:p>
        </p:txBody>
      </p:sp>
    </p:spTree>
    <p:extLst>
      <p:ext uri="{BB962C8B-B14F-4D97-AF65-F5344CB8AC3E}">
        <p14:creationId xmlns:p14="http://schemas.microsoft.com/office/powerpoint/2010/main" val="2935771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dirty="0" smtClean="0"/>
              <a:t>III. ¿Cómo se construye el marco teórico?</a:t>
            </a:r>
            <a:endParaRPr lang="es-MX" dirty="0"/>
          </a:p>
        </p:txBody>
      </p:sp>
      <p:sp>
        <p:nvSpPr>
          <p:cNvPr id="3" name="2 Marcador de contenido"/>
          <p:cNvSpPr>
            <a:spLocks noGrp="1"/>
          </p:cNvSpPr>
          <p:nvPr>
            <p:ph idx="1"/>
          </p:nvPr>
        </p:nvSpPr>
        <p:spPr>
          <a:xfrm>
            <a:off x="467544" y="2276872"/>
            <a:ext cx="8229600" cy="3384376"/>
          </a:xfrm>
        </p:spPr>
        <p:txBody>
          <a:bodyPr>
            <a:normAutofit fontScale="92500" lnSpcReduction="20000"/>
          </a:bodyPr>
          <a:lstStyle/>
          <a:p>
            <a:r>
              <a:rPr lang="es-MX" sz="4800" dirty="0" smtClean="0">
                <a:solidFill>
                  <a:schemeClr val="bg1"/>
                </a:solidFill>
              </a:rPr>
              <a:t>Después de identificar, revisar, leer la literatura que se relaciona con el tema de nuestra investigación, según Hernández (2003) puede develarse:</a:t>
            </a:r>
          </a:p>
          <a:p>
            <a:endParaRPr lang="es-MX" dirty="0"/>
          </a:p>
        </p:txBody>
      </p:sp>
    </p:spTree>
    <p:extLst>
      <p:ext uri="{BB962C8B-B14F-4D97-AF65-F5344CB8AC3E}">
        <p14:creationId xmlns:p14="http://schemas.microsoft.com/office/powerpoint/2010/main" val="284717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isel"/>
          <p:cNvSpPr/>
          <p:nvPr/>
        </p:nvSpPr>
        <p:spPr>
          <a:xfrm>
            <a:off x="467544" y="404664"/>
            <a:ext cx="8352928" cy="6120680"/>
          </a:xfrm>
          <a:prstGeom prst="bevel">
            <a:avLst>
              <a:gd name="adj" fmla="val 5546"/>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800" dirty="0" smtClean="0"/>
              <a:t>*Que existe una teoría completamente desarrollada con abundante evidencia empírica (datos de la realidad)</a:t>
            </a:r>
          </a:p>
          <a:p>
            <a:pPr algn="just"/>
            <a:r>
              <a:rPr lang="es-MX" sz="2800" dirty="0" smtClean="0"/>
              <a:t>*Que hay varias teorías</a:t>
            </a:r>
          </a:p>
          <a:p>
            <a:pPr algn="just"/>
            <a:r>
              <a:rPr lang="es-MX" sz="2800" dirty="0" smtClean="0"/>
              <a:t>*Que hay piezas y trozos de teorías con apoyo empírico</a:t>
            </a:r>
          </a:p>
          <a:p>
            <a:pPr algn="just"/>
            <a:r>
              <a:rPr lang="es-MX" sz="2800" dirty="0" smtClean="0"/>
              <a:t>*Que hay descubrimientos interesantes pero parciales (sin que formen teorías)</a:t>
            </a:r>
          </a:p>
          <a:p>
            <a:pPr algn="just"/>
            <a:r>
              <a:rPr lang="es-MX" sz="2800" dirty="0" smtClean="0"/>
              <a:t>*Que solamente existen guías aun no estudiadas e ideas vagamente relacionadas con el problema de investigación</a:t>
            </a:r>
          </a:p>
        </p:txBody>
      </p:sp>
    </p:spTree>
    <p:extLst>
      <p:ext uri="{BB962C8B-B14F-4D97-AF65-F5344CB8AC3E}">
        <p14:creationId xmlns:p14="http://schemas.microsoft.com/office/powerpoint/2010/main" val="3661362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una teoría</a:t>
            </a:r>
            <a:endParaRPr lang="es-MX"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712968"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redondeado"/>
          <p:cNvSpPr/>
          <p:nvPr/>
        </p:nvSpPr>
        <p:spPr>
          <a:xfrm>
            <a:off x="223989" y="5733256"/>
            <a:ext cx="8764938"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redondeado"/>
          <p:cNvSpPr/>
          <p:nvPr/>
        </p:nvSpPr>
        <p:spPr>
          <a:xfrm>
            <a:off x="223989" y="260648"/>
            <a:ext cx="876493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4 Conector recto"/>
          <p:cNvCxnSpPr/>
          <p:nvPr/>
        </p:nvCxnSpPr>
        <p:spPr>
          <a:xfrm>
            <a:off x="5609576" y="2924944"/>
            <a:ext cx="169872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a:off x="5761976" y="3212976"/>
            <a:ext cx="291448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10 Conector recto"/>
          <p:cNvCxnSpPr/>
          <p:nvPr/>
        </p:nvCxnSpPr>
        <p:spPr>
          <a:xfrm>
            <a:off x="3275856" y="3501008"/>
            <a:ext cx="183436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a:off x="1403648" y="3789040"/>
            <a:ext cx="291448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14 Conector recto"/>
          <p:cNvCxnSpPr/>
          <p:nvPr/>
        </p:nvCxnSpPr>
        <p:spPr>
          <a:xfrm>
            <a:off x="5875534" y="3461079"/>
            <a:ext cx="251289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50034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Según </a:t>
            </a:r>
            <a:r>
              <a:rPr lang="es-MX" dirty="0" err="1" smtClean="0"/>
              <a:t>Kerlinger</a:t>
            </a:r>
            <a:endParaRPr lang="es-MX" dirty="0"/>
          </a:p>
        </p:txBody>
      </p:sp>
      <p:sp>
        <p:nvSpPr>
          <p:cNvPr id="3" name="2 Marcador de contenido"/>
          <p:cNvSpPr>
            <a:spLocks noGrp="1"/>
          </p:cNvSpPr>
          <p:nvPr>
            <p:ph idx="1"/>
          </p:nvPr>
        </p:nvSpPr>
        <p:spPr/>
        <p:txBody>
          <a:bodyPr>
            <a:noAutofit/>
          </a:bodyPr>
          <a:lstStyle/>
          <a:p>
            <a:pPr marL="137160" indent="0">
              <a:buNone/>
            </a:pPr>
            <a:r>
              <a:rPr lang="es-MX" sz="3600" dirty="0" smtClean="0">
                <a:solidFill>
                  <a:schemeClr val="bg1"/>
                </a:solidFill>
              </a:rPr>
              <a:t>“Una teoría es un conjunto de constructos (conceptos), definiciones y proposiciones  relacionados entre sí, que presentan una visión sistemática de fenómenos especificando relaciones entre variables, con el propósito de explicar y predecir los fenómenos” (2002: 10, citado en </a:t>
            </a:r>
            <a:r>
              <a:rPr lang="es-MX" sz="3600" dirty="0" err="1" smtClean="0">
                <a:solidFill>
                  <a:schemeClr val="bg1"/>
                </a:solidFill>
              </a:rPr>
              <a:t>Hernandez</a:t>
            </a:r>
            <a:r>
              <a:rPr lang="es-MX" sz="3600" dirty="0" smtClean="0">
                <a:solidFill>
                  <a:schemeClr val="bg1"/>
                </a:solidFill>
              </a:rPr>
              <a:t> </a:t>
            </a:r>
            <a:r>
              <a:rPr lang="es-MX" sz="3600" dirty="0" err="1" smtClean="0">
                <a:solidFill>
                  <a:schemeClr val="bg1"/>
                </a:solidFill>
              </a:rPr>
              <a:t>Sampieri</a:t>
            </a:r>
            <a:r>
              <a:rPr lang="es-MX" sz="3600" dirty="0" smtClean="0">
                <a:solidFill>
                  <a:schemeClr val="bg1"/>
                </a:solidFill>
              </a:rPr>
              <a:t>, 2003; 86)</a:t>
            </a:r>
            <a:endParaRPr lang="es-MX" sz="3600" dirty="0">
              <a:solidFill>
                <a:schemeClr val="bg1"/>
              </a:solidFill>
            </a:endParaRPr>
          </a:p>
        </p:txBody>
      </p:sp>
    </p:spTree>
    <p:extLst>
      <p:ext uri="{BB962C8B-B14F-4D97-AF65-F5344CB8AC3E}">
        <p14:creationId xmlns:p14="http://schemas.microsoft.com/office/powerpoint/2010/main" val="41103422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94691"/>
            <a:ext cx="7896876" cy="5922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79512" y="6093296"/>
            <a:ext cx="8640960" cy="600164"/>
          </a:xfrm>
          <a:prstGeom prst="rect">
            <a:avLst/>
          </a:prstGeom>
        </p:spPr>
        <p:txBody>
          <a:bodyPr wrap="square">
            <a:spAutoFit/>
          </a:bodyPr>
          <a:lstStyle/>
          <a:p>
            <a:r>
              <a:rPr lang="es-MX" sz="1100" dirty="0">
                <a:solidFill>
                  <a:schemeClr val="bg1"/>
                </a:solidFill>
              </a:rPr>
              <a:t>https://www.google.com.mx/search?q=ejemplos+de+marcos+teoricos&amp;espv=2&amp;biw=1366&amp;bih=613&amp;source=lnms&amp;tbm=isch&amp;sa=X&amp;ved=0ahUKEwig9p_Sk8nPAhWqzIMKHVv-B5EQ_AUIBigB&amp;dpr=1#tbm=isch&amp;q=ejemplos+de+marcos+teoricos+de+proyectos+de+investigacion&amp;imgrc=Cd-xNzjmN-m25M%3A</a:t>
            </a:r>
          </a:p>
        </p:txBody>
      </p:sp>
      <p:sp>
        <p:nvSpPr>
          <p:cNvPr id="5" name="4 Rectángulo redondeado"/>
          <p:cNvSpPr/>
          <p:nvPr/>
        </p:nvSpPr>
        <p:spPr>
          <a:xfrm>
            <a:off x="0" y="5506411"/>
            <a:ext cx="9144000"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cxnSp>
        <p:nvCxnSpPr>
          <p:cNvPr id="10" name="9 Conector angular"/>
          <p:cNvCxnSpPr/>
          <p:nvPr/>
        </p:nvCxnSpPr>
        <p:spPr>
          <a:xfrm rot="10800000" flipV="1">
            <a:off x="2735796" y="764704"/>
            <a:ext cx="3672408" cy="1152128"/>
          </a:xfrm>
          <a:prstGeom prst="bentConnector3">
            <a:avLst>
              <a:gd name="adj1" fmla="val 79804"/>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159481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Explicar </a:t>
            </a:r>
            <a:endParaRPr lang="es-MX" dirty="0"/>
          </a:p>
        </p:txBody>
      </p:sp>
      <p:sp>
        <p:nvSpPr>
          <p:cNvPr id="3" name="2 Marcador de contenido"/>
          <p:cNvSpPr>
            <a:spLocks noGrp="1"/>
          </p:cNvSpPr>
          <p:nvPr>
            <p:ph idx="1"/>
          </p:nvPr>
        </p:nvSpPr>
        <p:spPr/>
        <p:txBody>
          <a:bodyPr/>
          <a:lstStyle/>
          <a:p>
            <a:r>
              <a:rPr lang="es-MX" sz="5400" dirty="0" smtClean="0">
                <a:solidFill>
                  <a:schemeClr val="bg1"/>
                </a:solidFill>
              </a:rPr>
              <a:t>Es la función más importante: decir por qué, cómo y cuándo sucede y ocurre el fenómeno</a:t>
            </a:r>
          </a:p>
          <a:p>
            <a:endParaRPr lang="es-MX" dirty="0"/>
          </a:p>
        </p:txBody>
      </p:sp>
    </p:spTree>
    <p:extLst>
      <p:ext uri="{BB962C8B-B14F-4D97-AF65-F5344CB8AC3E}">
        <p14:creationId xmlns:p14="http://schemas.microsoft.com/office/powerpoint/2010/main" val="7362274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Sistematizar </a:t>
            </a:r>
            <a:endParaRPr lang="es-MX" dirty="0"/>
          </a:p>
        </p:txBody>
      </p:sp>
      <p:sp>
        <p:nvSpPr>
          <p:cNvPr id="3" name="2 Marcador de contenido"/>
          <p:cNvSpPr>
            <a:spLocks noGrp="1"/>
          </p:cNvSpPr>
          <p:nvPr>
            <p:ph idx="1"/>
          </p:nvPr>
        </p:nvSpPr>
        <p:spPr/>
        <p:txBody>
          <a:bodyPr>
            <a:normAutofit/>
          </a:bodyPr>
          <a:lstStyle/>
          <a:p>
            <a:r>
              <a:rPr lang="es-MX" sz="5400" dirty="0" smtClean="0">
                <a:solidFill>
                  <a:schemeClr val="bg1"/>
                </a:solidFill>
              </a:rPr>
              <a:t>Proceso por el cual se pretende ordenar una serie de elementos con el fin de otorgar jerarquías.</a:t>
            </a:r>
            <a:endParaRPr lang="es-MX" sz="5400" dirty="0">
              <a:solidFill>
                <a:schemeClr val="bg1"/>
              </a:solidFill>
            </a:endParaRPr>
          </a:p>
        </p:txBody>
      </p:sp>
    </p:spTree>
    <p:extLst>
      <p:ext uri="{BB962C8B-B14F-4D97-AF65-F5344CB8AC3E}">
        <p14:creationId xmlns:p14="http://schemas.microsoft.com/office/powerpoint/2010/main" val="4278277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Predecir</a:t>
            </a:r>
            <a:endParaRPr lang="es-MX" dirty="0"/>
          </a:p>
        </p:txBody>
      </p:sp>
      <p:sp>
        <p:nvSpPr>
          <p:cNvPr id="3" name="2 Marcador de contenido"/>
          <p:cNvSpPr>
            <a:spLocks noGrp="1"/>
          </p:cNvSpPr>
          <p:nvPr>
            <p:ph idx="1"/>
          </p:nvPr>
        </p:nvSpPr>
        <p:spPr/>
        <p:txBody>
          <a:bodyPr/>
          <a:lstStyle/>
          <a:p>
            <a:r>
              <a:rPr lang="es-MX" dirty="0" smtClean="0">
                <a:solidFill>
                  <a:schemeClr val="bg1"/>
                </a:solidFill>
              </a:rPr>
              <a:t>Anunciar algo que va a suceder.</a:t>
            </a:r>
          </a:p>
          <a:p>
            <a:r>
              <a:rPr lang="es-MX" dirty="0" smtClean="0">
                <a:solidFill>
                  <a:schemeClr val="bg1"/>
                </a:solidFill>
              </a:rPr>
              <a:t>Se dice que las teorías predicen y/o especulan cuando,  a partir de exponer ciertos elementos, circunstancias o hechos, es decir con conocimiento fundado, sucederá x o y circunstancia.</a:t>
            </a:r>
            <a:endParaRPr lang="es-MX" dirty="0">
              <a:solidFill>
                <a:schemeClr val="bg1"/>
              </a:solidFill>
            </a:endParaRPr>
          </a:p>
        </p:txBody>
      </p:sp>
    </p:spTree>
    <p:extLst>
      <p:ext uri="{BB962C8B-B14F-4D97-AF65-F5344CB8AC3E}">
        <p14:creationId xmlns:p14="http://schemas.microsoft.com/office/powerpoint/2010/main" val="7792709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Ejemplos </a:t>
            </a:r>
            <a:endParaRPr lang="es-MX"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196752"/>
            <a:ext cx="7081688" cy="5316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74790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8424936"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67544" y="5860722"/>
            <a:ext cx="8424936" cy="830997"/>
          </a:xfrm>
          <a:prstGeom prst="rect">
            <a:avLst/>
          </a:prstGeom>
        </p:spPr>
        <p:txBody>
          <a:bodyPr wrap="square">
            <a:spAutoFit/>
          </a:bodyPr>
          <a:lstStyle/>
          <a:p>
            <a:r>
              <a:rPr lang="es-MX" sz="1200" dirty="0">
                <a:solidFill>
                  <a:schemeClr val="bg1"/>
                </a:solidFill>
              </a:rPr>
              <a:t>https://www.google.com.mx/search?q=ejemplos+de+marcos+teoricos&amp;espv=2&amp;biw=1366&amp;bih=613&amp;source=lnms&amp;tbm=isch&amp;sa=X&amp;ved=0ahUKEwig9p_Sk8nPAhWqzIMKHVv-B5EQ_AUIBigB&amp;dpr=1#tbm=isch&amp;q=ejemplos+de+marcos+teoricos+de+proyectos+de+investigacion&amp;imgrc=f59MmD03oByvLM%3A</a:t>
            </a:r>
          </a:p>
        </p:txBody>
      </p:sp>
      <p:cxnSp>
        <p:nvCxnSpPr>
          <p:cNvPr id="3" name="2 Conector recto"/>
          <p:cNvCxnSpPr/>
          <p:nvPr/>
        </p:nvCxnSpPr>
        <p:spPr>
          <a:xfrm flipV="1">
            <a:off x="1115616" y="2384884"/>
            <a:ext cx="4104456" cy="36004"/>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a:off x="1691680" y="2653737"/>
            <a:ext cx="230425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a:off x="1691680" y="4005064"/>
            <a:ext cx="4824536" cy="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183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BIBLIOGRAFÍA CONSULTADA </a:t>
            </a:r>
            <a:br>
              <a:rPr lang="es-MX" dirty="0"/>
            </a:br>
            <a:endParaRPr lang="es-MX" dirty="0"/>
          </a:p>
        </p:txBody>
      </p:sp>
      <p:sp>
        <p:nvSpPr>
          <p:cNvPr id="3" name="2 Marcador de contenido"/>
          <p:cNvSpPr>
            <a:spLocks noGrp="1"/>
          </p:cNvSpPr>
          <p:nvPr>
            <p:ph idx="1"/>
          </p:nvPr>
        </p:nvSpPr>
        <p:spPr>
          <a:xfrm>
            <a:off x="539552" y="1124744"/>
            <a:ext cx="8229600" cy="4709160"/>
          </a:xfrm>
        </p:spPr>
        <p:txBody>
          <a:bodyPr>
            <a:normAutofit lnSpcReduction="10000"/>
          </a:bodyPr>
          <a:lstStyle/>
          <a:p>
            <a:pPr marL="137160" indent="0">
              <a:buNone/>
            </a:pPr>
            <a:r>
              <a:rPr lang="es-MX" dirty="0" smtClean="0">
                <a:solidFill>
                  <a:schemeClr val="bg1"/>
                </a:solidFill>
              </a:rPr>
              <a:t>Hernández </a:t>
            </a:r>
            <a:r>
              <a:rPr lang="es-MX" dirty="0" err="1">
                <a:solidFill>
                  <a:schemeClr val="bg1"/>
                </a:solidFill>
              </a:rPr>
              <a:t>Sampieri</a:t>
            </a:r>
            <a:r>
              <a:rPr lang="es-MX" dirty="0">
                <a:solidFill>
                  <a:schemeClr val="bg1"/>
                </a:solidFill>
              </a:rPr>
              <a:t>, Roberto, Carlos Hernández Colado, et. Al, 2003, </a:t>
            </a:r>
            <a:r>
              <a:rPr lang="es-MX" b="1" i="1" dirty="0">
                <a:solidFill>
                  <a:schemeClr val="bg1"/>
                </a:solidFill>
              </a:rPr>
              <a:t>Metodología de la investigación</a:t>
            </a:r>
            <a:r>
              <a:rPr lang="es-MX" dirty="0">
                <a:solidFill>
                  <a:schemeClr val="bg1"/>
                </a:solidFill>
              </a:rPr>
              <a:t>, Editorial Mc Graw Hill, México. </a:t>
            </a:r>
          </a:p>
          <a:p>
            <a:pPr marL="137160" indent="0">
              <a:buNone/>
            </a:pPr>
            <a:r>
              <a:rPr lang="es-MX" dirty="0" smtClean="0">
                <a:solidFill>
                  <a:schemeClr val="bg1"/>
                </a:solidFill>
              </a:rPr>
              <a:t>Pardinas</a:t>
            </a:r>
            <a:r>
              <a:rPr lang="es-MX" dirty="0">
                <a:solidFill>
                  <a:schemeClr val="bg1"/>
                </a:solidFill>
              </a:rPr>
              <a:t>, Felipe, 2002, </a:t>
            </a:r>
            <a:r>
              <a:rPr lang="es-MX" b="1" i="1" dirty="0">
                <a:solidFill>
                  <a:schemeClr val="bg1"/>
                </a:solidFill>
              </a:rPr>
              <a:t>Metodología y técnicas de investigación socia</a:t>
            </a:r>
            <a:r>
              <a:rPr lang="es-MX" dirty="0">
                <a:solidFill>
                  <a:schemeClr val="bg1"/>
                </a:solidFill>
              </a:rPr>
              <a:t>l, Siglo XXI editores, México. </a:t>
            </a:r>
          </a:p>
          <a:p>
            <a:pPr marL="137160" indent="0">
              <a:buNone/>
            </a:pPr>
            <a:r>
              <a:rPr lang="es-MX" dirty="0" smtClean="0">
                <a:solidFill>
                  <a:schemeClr val="bg1"/>
                </a:solidFill>
              </a:rPr>
              <a:t>Rojas </a:t>
            </a:r>
            <a:r>
              <a:rPr lang="es-MX" dirty="0">
                <a:solidFill>
                  <a:schemeClr val="bg1"/>
                </a:solidFill>
              </a:rPr>
              <a:t>Soriano, Raúl, 1988, Guía para realizar investigaciones sociales, UNAM, Plaza y Valdés, México </a:t>
            </a:r>
          </a:p>
          <a:p>
            <a:pPr marL="137160" indent="0">
              <a:buNone/>
            </a:pPr>
            <a:r>
              <a:rPr lang="es-MX" dirty="0" smtClean="0">
                <a:solidFill>
                  <a:schemeClr val="bg1"/>
                </a:solidFill>
              </a:rPr>
              <a:t>De </a:t>
            </a:r>
            <a:r>
              <a:rPr lang="es-MX" dirty="0">
                <a:solidFill>
                  <a:schemeClr val="bg1"/>
                </a:solidFill>
              </a:rPr>
              <a:t>la Torre </a:t>
            </a:r>
            <a:r>
              <a:rPr lang="es-MX" dirty="0" smtClean="0">
                <a:solidFill>
                  <a:schemeClr val="bg1"/>
                </a:solidFill>
              </a:rPr>
              <a:t>Villar</a:t>
            </a:r>
            <a:r>
              <a:rPr lang="es-MX" dirty="0">
                <a:solidFill>
                  <a:schemeClr val="bg1"/>
                </a:solidFill>
              </a:rPr>
              <a:t>, Ernesto y Ramiro </a:t>
            </a:r>
            <a:r>
              <a:rPr lang="es-MX" dirty="0" err="1">
                <a:solidFill>
                  <a:schemeClr val="bg1"/>
                </a:solidFill>
              </a:rPr>
              <a:t>Navaio</a:t>
            </a:r>
            <a:r>
              <a:rPr lang="es-MX" dirty="0">
                <a:solidFill>
                  <a:schemeClr val="bg1"/>
                </a:solidFill>
              </a:rPr>
              <a:t> de Anda, 1981, </a:t>
            </a:r>
            <a:r>
              <a:rPr lang="es-MX" b="1" i="1" dirty="0">
                <a:solidFill>
                  <a:schemeClr val="bg1"/>
                </a:solidFill>
              </a:rPr>
              <a:t>Metodología de la Investigación</a:t>
            </a:r>
            <a:r>
              <a:rPr lang="es-MX" dirty="0">
                <a:solidFill>
                  <a:schemeClr val="bg1"/>
                </a:solidFill>
              </a:rPr>
              <a:t>, Editorial Mc Graw Hill, México. </a:t>
            </a:r>
          </a:p>
          <a:p>
            <a:endParaRPr lang="es-MX" dirty="0">
              <a:solidFill>
                <a:schemeClr val="bg1"/>
              </a:solidFill>
            </a:endParaRPr>
          </a:p>
        </p:txBody>
      </p:sp>
    </p:spTree>
    <p:extLst>
      <p:ext uri="{BB962C8B-B14F-4D97-AF65-F5344CB8AC3E}">
        <p14:creationId xmlns:p14="http://schemas.microsoft.com/office/powerpoint/2010/main" val="32149242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28" y="116633"/>
            <a:ext cx="8863960" cy="6256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81025" y="6373550"/>
            <a:ext cx="8964488" cy="461665"/>
          </a:xfrm>
          <a:prstGeom prst="rect">
            <a:avLst/>
          </a:prstGeom>
        </p:spPr>
        <p:txBody>
          <a:bodyPr wrap="square">
            <a:spAutoFit/>
          </a:bodyPr>
          <a:lstStyle/>
          <a:p>
            <a:r>
              <a:rPr lang="es-MX" sz="1200" dirty="0">
                <a:solidFill>
                  <a:schemeClr val="bg1"/>
                </a:solidFill>
              </a:rPr>
              <a:t>https://www.google.com.mx/search?q=ejemplos+marcos+te%C3%B3ricos&amp;biw=1366&amp;bih=651&amp;tbm=isch&amp;tbo=u&amp;source=univ&amp;sa=X&amp;ved=0ahUKEwiloKisj9PPAhUGQyYKHdmfDHEQsAQIJg#imgrc=viRI9uE2zszYKM%3A</a:t>
            </a:r>
          </a:p>
        </p:txBody>
      </p:sp>
    </p:spTree>
    <p:extLst>
      <p:ext uri="{BB962C8B-B14F-4D97-AF65-F5344CB8AC3E}">
        <p14:creationId xmlns:p14="http://schemas.microsoft.com/office/powerpoint/2010/main" val="20917849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48" y="47219"/>
            <a:ext cx="8208912" cy="5869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73863" y="5916311"/>
            <a:ext cx="8856984" cy="769441"/>
          </a:xfrm>
          <a:prstGeom prst="rect">
            <a:avLst/>
          </a:prstGeom>
        </p:spPr>
        <p:txBody>
          <a:bodyPr wrap="square">
            <a:spAutoFit/>
          </a:bodyPr>
          <a:lstStyle/>
          <a:p>
            <a:r>
              <a:rPr lang="es-MX" sz="1100" dirty="0">
                <a:solidFill>
                  <a:schemeClr val="bg1"/>
                </a:solidFill>
              </a:rPr>
              <a:t>https://www.google.com.mx/search?q=ejemplos+de+marcos+teoricos&amp;espv=2&amp;biw=1366&amp;bih=613&amp;source=lnms&amp;tbm=isch&amp;sa=X&amp;ved=0ahUKEwig9p_Sk8nPAhWqzIMKHVv-B5EQ_AUIBigB&amp;dpr=1#tbm=isch&amp;q=ejemplos+de+marcos+teoricos+de+proyectos+de+investigacion&amp;imgdii=mwpS1kE9Mye6xM%3A%3BmwpS1kE9Mye6xM%3A%3BXK4NP-fxNq-BzM%3A&amp;imgrc=mwpS1kE9Mye6xM%3A</a:t>
            </a:r>
          </a:p>
        </p:txBody>
      </p:sp>
    </p:spTree>
    <p:extLst>
      <p:ext uri="{BB962C8B-B14F-4D97-AF65-F5344CB8AC3E}">
        <p14:creationId xmlns:p14="http://schemas.microsoft.com/office/powerpoint/2010/main" val="202728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531"/>
            <a:ext cx="8229600" cy="778098"/>
          </a:xfrm>
        </p:spPr>
        <p:txBody>
          <a:bodyPr/>
          <a:lstStyle/>
          <a:p>
            <a:r>
              <a:rPr lang="es-MX" dirty="0" smtClean="0"/>
              <a:t>Ejercicio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61387238"/>
              </p:ext>
            </p:extLst>
          </p:nvPr>
        </p:nvGraphicFramePr>
        <p:xfrm>
          <a:off x="287018" y="908720"/>
          <a:ext cx="8605462" cy="5669280"/>
        </p:xfrm>
        <a:graphic>
          <a:graphicData uri="http://schemas.openxmlformats.org/drawingml/2006/table">
            <a:tbl>
              <a:tblPr firstRow="1" bandRow="1">
                <a:tableStyleId>{5C22544A-7EE6-4342-B048-85BDC9FD1C3A}</a:tableStyleId>
              </a:tblPr>
              <a:tblGrid>
                <a:gridCol w="1476670"/>
                <a:gridCol w="2160240"/>
                <a:gridCol w="1751087"/>
                <a:gridCol w="1417265"/>
                <a:gridCol w="1800200"/>
              </a:tblGrid>
              <a:tr h="1800200">
                <a:tc>
                  <a:txBody>
                    <a:bodyPr/>
                    <a:lstStyle/>
                    <a:p>
                      <a:r>
                        <a:rPr lang="es-MX" dirty="0" smtClean="0">
                          <a:solidFill>
                            <a:schemeClr val="bg1"/>
                          </a:solidFill>
                        </a:rPr>
                        <a:t>Pregunta/</a:t>
                      </a:r>
                    </a:p>
                    <a:p>
                      <a:r>
                        <a:rPr lang="es-MX" dirty="0" smtClean="0">
                          <a:solidFill>
                            <a:schemeClr val="bg1"/>
                          </a:solidFill>
                        </a:rPr>
                        <a:t>hipótesis/</a:t>
                      </a:r>
                    </a:p>
                    <a:p>
                      <a:r>
                        <a:rPr lang="es-MX" dirty="0" smtClean="0">
                          <a:solidFill>
                            <a:schemeClr val="bg1"/>
                          </a:solidFill>
                        </a:rPr>
                        <a:t>objetivos</a:t>
                      </a:r>
                      <a:endParaRPr lang="es-MX" dirty="0">
                        <a:solidFill>
                          <a:schemeClr val="bg1"/>
                        </a:solidFill>
                      </a:endParaRPr>
                    </a:p>
                  </a:txBody>
                  <a:tcPr/>
                </a:tc>
                <a:tc>
                  <a:txBody>
                    <a:bodyPr/>
                    <a:lstStyle/>
                    <a:p>
                      <a:r>
                        <a:rPr lang="es-MX" dirty="0" smtClean="0">
                          <a:solidFill>
                            <a:schemeClr val="bg1"/>
                          </a:solidFill>
                        </a:rPr>
                        <a:t>Qué información tengo que buscar  para comprobar, responder y / o alcanzar</a:t>
                      </a:r>
                      <a:r>
                        <a:rPr lang="es-MX" baseline="0" dirty="0" smtClean="0">
                          <a:solidFill>
                            <a:schemeClr val="bg1"/>
                          </a:solidFill>
                        </a:rPr>
                        <a:t> el objetivo y elaborar el </a:t>
                      </a:r>
                      <a:r>
                        <a:rPr lang="es-MX" baseline="0" smtClean="0">
                          <a:solidFill>
                            <a:schemeClr val="bg1"/>
                          </a:solidFill>
                        </a:rPr>
                        <a:t>marco teórico</a:t>
                      </a:r>
                      <a:endParaRPr lang="es-MX" dirty="0">
                        <a:solidFill>
                          <a:schemeClr val="bg1"/>
                        </a:solidFill>
                      </a:endParaRPr>
                    </a:p>
                  </a:txBody>
                  <a:tcPr/>
                </a:tc>
                <a:tc>
                  <a:txBody>
                    <a:bodyPr/>
                    <a:lstStyle/>
                    <a:p>
                      <a:r>
                        <a:rPr lang="es-MX" dirty="0" smtClean="0">
                          <a:solidFill>
                            <a:schemeClr val="bg1"/>
                          </a:solidFill>
                        </a:rPr>
                        <a:t>En dónde</a:t>
                      </a:r>
                      <a:r>
                        <a:rPr lang="es-MX" baseline="0" dirty="0" smtClean="0">
                          <a:solidFill>
                            <a:schemeClr val="bg1"/>
                          </a:solidFill>
                        </a:rPr>
                        <a:t> voy a buscar información</a:t>
                      </a:r>
                      <a:endParaRPr lang="es-MX" dirty="0">
                        <a:solidFill>
                          <a:schemeClr val="bg1"/>
                        </a:solidFill>
                      </a:endParaRPr>
                    </a:p>
                  </a:txBody>
                  <a:tcPr/>
                </a:tc>
                <a:tc>
                  <a:txBody>
                    <a:bodyPr/>
                    <a:lstStyle/>
                    <a:p>
                      <a:r>
                        <a:rPr lang="es-MX" dirty="0" smtClean="0">
                          <a:solidFill>
                            <a:schemeClr val="bg1"/>
                          </a:solidFill>
                        </a:rPr>
                        <a:t>Cómo la voy a obtener</a:t>
                      </a:r>
                      <a:endParaRPr lang="es-MX" dirty="0">
                        <a:solidFill>
                          <a:schemeClr val="bg1"/>
                        </a:solidFill>
                      </a:endParaRPr>
                    </a:p>
                  </a:txBody>
                  <a:tcPr/>
                </a:tc>
                <a:tc>
                  <a:txBody>
                    <a:bodyPr/>
                    <a:lstStyle/>
                    <a:p>
                      <a:r>
                        <a:rPr lang="es-MX" dirty="0" smtClean="0">
                          <a:solidFill>
                            <a:schemeClr val="bg1"/>
                          </a:solidFill>
                        </a:rPr>
                        <a:t>Qué información voy a buscar (guion de un marco teórico)</a:t>
                      </a:r>
                      <a:endParaRPr lang="es-MX" dirty="0">
                        <a:solidFill>
                          <a:schemeClr val="bg1"/>
                        </a:solidFill>
                      </a:endParaRPr>
                    </a:p>
                  </a:txBody>
                  <a:tcPr/>
                </a:tc>
              </a:tr>
              <a:tr h="2967273">
                <a:tc>
                  <a:txBody>
                    <a:bodyPr/>
                    <a:lstStyle/>
                    <a:p>
                      <a:endParaRPr lang="es-MX" dirty="0"/>
                    </a:p>
                  </a:txBody>
                  <a:tcPr/>
                </a:tc>
                <a:tc>
                  <a:txBody>
                    <a:bodyPr/>
                    <a:lstStyle/>
                    <a:p>
                      <a:r>
                        <a:rPr lang="es-MX" dirty="0" smtClean="0"/>
                        <a:t>Recolectando</a:t>
                      </a:r>
                      <a:r>
                        <a:rPr lang="es-MX" baseline="0" dirty="0" smtClean="0"/>
                        <a:t> datos en fuentes impresas</a:t>
                      </a:r>
                      <a:endParaRPr lang="es-MX" dirty="0"/>
                    </a:p>
                  </a:txBody>
                  <a:tcPr/>
                </a:tc>
                <a:tc>
                  <a:txBody>
                    <a:bodyPr/>
                    <a:lstStyle/>
                    <a:p>
                      <a:r>
                        <a:rPr lang="es-MX" dirty="0" smtClean="0"/>
                        <a:t>Fuentes primarias (libros, artículos, reglamentos,</a:t>
                      </a:r>
                      <a:r>
                        <a:rPr lang="es-MX" baseline="0" dirty="0" smtClean="0"/>
                        <a:t> leyes, normatividad</a:t>
                      </a:r>
                      <a:endParaRPr lang="es-MX" dirty="0" smtClean="0"/>
                    </a:p>
                    <a:p>
                      <a:r>
                        <a:rPr lang="es-MX" dirty="0" smtClean="0"/>
                        <a:t>Fuentes secundarias</a:t>
                      </a:r>
                      <a:r>
                        <a:rPr lang="es-MX" baseline="0" dirty="0" smtClean="0"/>
                        <a:t> o Fuentes </a:t>
                      </a:r>
                      <a:r>
                        <a:rPr lang="es-MX" baseline="0" dirty="0" err="1" smtClean="0"/>
                        <a:t>tericarias</a:t>
                      </a:r>
                      <a:r>
                        <a:rPr lang="es-MX" baseline="0" dirty="0" smtClean="0"/>
                        <a:t>.</a:t>
                      </a:r>
                      <a:endParaRPr lang="es-MX" dirty="0" smtClean="0"/>
                    </a:p>
                    <a:p>
                      <a:endParaRPr lang="es-MX" dirty="0"/>
                    </a:p>
                  </a:txBody>
                  <a:tcPr/>
                </a:tc>
                <a:tc>
                  <a:txBody>
                    <a:bodyPr/>
                    <a:lstStyle/>
                    <a:p>
                      <a:r>
                        <a:rPr lang="es-MX" dirty="0" smtClean="0"/>
                        <a:t>En bibliotecas,</a:t>
                      </a:r>
                      <a:r>
                        <a:rPr lang="es-MX" baseline="0" dirty="0" smtClean="0"/>
                        <a:t>  bases de datos, </a:t>
                      </a:r>
                      <a:endParaRPr lang="es-MX" dirty="0"/>
                    </a:p>
                  </a:txBody>
                  <a:tcPr/>
                </a:tc>
                <a:tc>
                  <a:txBody>
                    <a:bodyPr/>
                    <a:lstStyle/>
                    <a:p>
                      <a:r>
                        <a:rPr lang="es-MX" dirty="0" smtClean="0"/>
                        <a:t>-Concepto de proceso de urbanización</a:t>
                      </a:r>
                    </a:p>
                    <a:p>
                      <a:r>
                        <a:rPr lang="es-MX" dirty="0" smtClean="0"/>
                        <a:t>-Historia del proceso de urbanización</a:t>
                      </a:r>
                    </a:p>
                    <a:p>
                      <a:r>
                        <a:rPr lang="es-MX" dirty="0" smtClean="0"/>
                        <a:t>-Componentes</a:t>
                      </a:r>
                      <a:r>
                        <a:rPr lang="es-MX" baseline="0" dirty="0" smtClean="0"/>
                        <a:t> del proceso de urbanización</a:t>
                      </a:r>
                    </a:p>
                    <a:p>
                      <a:r>
                        <a:rPr lang="es-MX" baseline="0" dirty="0" smtClean="0"/>
                        <a:t>-Teorías del proceso de urbanización</a:t>
                      </a:r>
                      <a:endParaRPr lang="es-MX" dirty="0" smtClean="0"/>
                    </a:p>
                    <a:p>
                      <a:endParaRPr lang="es-MX" dirty="0"/>
                    </a:p>
                  </a:txBody>
                  <a:tcPr/>
                </a:tc>
              </a:tr>
            </a:tbl>
          </a:graphicData>
        </a:graphic>
      </p:graphicFrame>
    </p:spTree>
    <p:extLst>
      <p:ext uri="{BB962C8B-B14F-4D97-AF65-F5344CB8AC3E}">
        <p14:creationId xmlns:p14="http://schemas.microsoft.com/office/powerpoint/2010/main" val="3049019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2475326"/>
            <a:ext cx="2520280" cy="954107"/>
          </a:xfrm>
          <a:prstGeom prst="rect">
            <a:avLst/>
          </a:prstGeom>
          <a:noFill/>
        </p:spPr>
        <p:txBody>
          <a:bodyPr wrap="square" rtlCol="0">
            <a:spAutoFit/>
          </a:bodyPr>
          <a:lstStyle/>
          <a:p>
            <a:r>
              <a:rPr lang="es-MX" sz="2800" u="sng" dirty="0" smtClean="0">
                <a:solidFill>
                  <a:schemeClr val="bg1"/>
                </a:solidFill>
              </a:rPr>
              <a:t>Fuentes de información:</a:t>
            </a:r>
            <a:r>
              <a:rPr lang="es-MX" sz="2800" dirty="0" smtClean="0">
                <a:solidFill>
                  <a:schemeClr val="bg1"/>
                </a:solidFill>
              </a:rPr>
              <a:t> </a:t>
            </a:r>
            <a:endParaRPr lang="es-MX" sz="2800" dirty="0">
              <a:solidFill>
                <a:schemeClr val="bg1"/>
              </a:solidFill>
            </a:endParaRPr>
          </a:p>
        </p:txBody>
      </p:sp>
      <p:sp>
        <p:nvSpPr>
          <p:cNvPr id="5" name="4 Abrir llave"/>
          <p:cNvSpPr/>
          <p:nvPr/>
        </p:nvSpPr>
        <p:spPr>
          <a:xfrm>
            <a:off x="2586796" y="1880413"/>
            <a:ext cx="432048" cy="2304256"/>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6" name="5 CuadroTexto"/>
          <p:cNvSpPr txBox="1"/>
          <p:nvPr/>
        </p:nvSpPr>
        <p:spPr>
          <a:xfrm>
            <a:off x="3023245" y="2016878"/>
            <a:ext cx="1422184" cy="2031325"/>
          </a:xfrm>
          <a:prstGeom prst="rect">
            <a:avLst/>
          </a:prstGeom>
          <a:noFill/>
        </p:spPr>
        <p:txBody>
          <a:bodyPr wrap="none" rtlCol="0">
            <a:spAutoFit/>
          </a:bodyPr>
          <a:lstStyle/>
          <a:p>
            <a:r>
              <a:rPr lang="es-MX" dirty="0" smtClean="0">
                <a:solidFill>
                  <a:schemeClr val="bg1"/>
                </a:solidFill>
              </a:rPr>
              <a:t>Primarias</a:t>
            </a:r>
          </a:p>
          <a:p>
            <a:endParaRPr lang="es-MX" dirty="0">
              <a:solidFill>
                <a:schemeClr val="bg1"/>
              </a:solidFill>
            </a:endParaRPr>
          </a:p>
          <a:p>
            <a:endParaRPr lang="es-MX" dirty="0" smtClean="0">
              <a:solidFill>
                <a:schemeClr val="bg1"/>
              </a:solidFill>
            </a:endParaRPr>
          </a:p>
          <a:p>
            <a:r>
              <a:rPr lang="es-MX" dirty="0" smtClean="0">
                <a:solidFill>
                  <a:schemeClr val="bg1"/>
                </a:solidFill>
              </a:rPr>
              <a:t>Secundarias</a:t>
            </a:r>
          </a:p>
          <a:p>
            <a:endParaRPr lang="es-MX" dirty="0">
              <a:solidFill>
                <a:schemeClr val="bg1"/>
              </a:solidFill>
            </a:endParaRPr>
          </a:p>
          <a:p>
            <a:endParaRPr lang="es-MX" dirty="0" smtClean="0">
              <a:solidFill>
                <a:schemeClr val="bg1"/>
              </a:solidFill>
            </a:endParaRPr>
          </a:p>
          <a:p>
            <a:r>
              <a:rPr lang="es-MX" dirty="0" smtClean="0">
                <a:solidFill>
                  <a:schemeClr val="bg1"/>
                </a:solidFill>
              </a:rPr>
              <a:t>Terciarias </a:t>
            </a:r>
            <a:endParaRPr lang="es-MX" dirty="0">
              <a:solidFill>
                <a:schemeClr val="bg1"/>
              </a:solidFill>
            </a:endParaRPr>
          </a:p>
        </p:txBody>
      </p:sp>
      <p:sp>
        <p:nvSpPr>
          <p:cNvPr id="7" name="6 Abrir llave"/>
          <p:cNvSpPr/>
          <p:nvPr/>
        </p:nvSpPr>
        <p:spPr>
          <a:xfrm>
            <a:off x="4013381" y="1164522"/>
            <a:ext cx="864096" cy="275140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8" name="7 CuadroTexto"/>
          <p:cNvSpPr txBox="1"/>
          <p:nvPr/>
        </p:nvSpPr>
        <p:spPr>
          <a:xfrm>
            <a:off x="4594133" y="1551996"/>
            <a:ext cx="2786179" cy="923330"/>
          </a:xfrm>
          <a:prstGeom prst="rect">
            <a:avLst/>
          </a:prstGeom>
          <a:noFill/>
        </p:spPr>
        <p:txBody>
          <a:bodyPr wrap="square" rtlCol="0">
            <a:spAutoFit/>
          </a:bodyPr>
          <a:lstStyle/>
          <a:p>
            <a:r>
              <a:rPr lang="es-MX" dirty="0" smtClean="0">
                <a:solidFill>
                  <a:schemeClr val="bg1"/>
                </a:solidFill>
              </a:rPr>
              <a:t>Identificación, revisión para elaborar el marco teórico</a:t>
            </a:r>
            <a:endParaRPr lang="es-MX" dirty="0">
              <a:solidFill>
                <a:schemeClr val="bg1"/>
              </a:solidFill>
            </a:endParaRPr>
          </a:p>
        </p:txBody>
      </p:sp>
      <p:cxnSp>
        <p:nvCxnSpPr>
          <p:cNvPr id="10" name="9 Conector angular"/>
          <p:cNvCxnSpPr/>
          <p:nvPr/>
        </p:nvCxnSpPr>
        <p:spPr>
          <a:xfrm rot="5400000">
            <a:off x="6145786" y="2575296"/>
            <a:ext cx="1244917" cy="360040"/>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1" name="10 CuadroTexto"/>
          <p:cNvSpPr txBox="1"/>
          <p:nvPr/>
        </p:nvSpPr>
        <p:spPr>
          <a:xfrm>
            <a:off x="5220072" y="3228077"/>
            <a:ext cx="3852428" cy="2031325"/>
          </a:xfrm>
          <a:prstGeom prst="rect">
            <a:avLst/>
          </a:prstGeom>
          <a:noFill/>
        </p:spPr>
        <p:txBody>
          <a:bodyPr wrap="square" rtlCol="0">
            <a:spAutoFit/>
          </a:bodyPr>
          <a:lstStyle/>
          <a:p>
            <a:r>
              <a:rPr lang="es-MX" dirty="0">
                <a:solidFill>
                  <a:schemeClr val="bg1"/>
                </a:solidFill>
              </a:rPr>
              <a:t>¿</a:t>
            </a:r>
            <a:r>
              <a:rPr lang="es-MX" dirty="0" smtClean="0">
                <a:solidFill>
                  <a:schemeClr val="bg1"/>
                </a:solidFill>
              </a:rPr>
              <a:t>Qué es marco teórico?</a:t>
            </a:r>
          </a:p>
          <a:p>
            <a:r>
              <a:rPr lang="es-MX" dirty="0">
                <a:solidFill>
                  <a:schemeClr val="bg1"/>
                </a:solidFill>
              </a:rPr>
              <a:t>¿</a:t>
            </a:r>
            <a:r>
              <a:rPr lang="es-MX" dirty="0" smtClean="0">
                <a:solidFill>
                  <a:schemeClr val="bg1"/>
                </a:solidFill>
              </a:rPr>
              <a:t>Cómo se construye un marco teórico? </a:t>
            </a:r>
          </a:p>
          <a:p>
            <a:r>
              <a:rPr lang="es-MX" dirty="0" smtClean="0">
                <a:solidFill>
                  <a:schemeClr val="bg1"/>
                </a:solidFill>
              </a:rPr>
              <a:t>Uso de teorías, modelos y/o conceptos</a:t>
            </a:r>
          </a:p>
          <a:p>
            <a:r>
              <a:rPr lang="es-MX" dirty="0" smtClean="0">
                <a:solidFill>
                  <a:schemeClr val="bg1"/>
                </a:solidFill>
              </a:rPr>
              <a:t>Ejemplos de marco teórico para elaborar el propio de cada equipo.</a:t>
            </a:r>
            <a:endParaRPr lang="es-MX" dirty="0">
              <a:solidFill>
                <a:schemeClr val="bg1"/>
              </a:solidFill>
            </a:endParaRPr>
          </a:p>
        </p:txBody>
      </p:sp>
      <p:sp>
        <p:nvSpPr>
          <p:cNvPr id="13" name="12 CuadroTexto"/>
          <p:cNvSpPr txBox="1"/>
          <p:nvPr/>
        </p:nvSpPr>
        <p:spPr>
          <a:xfrm>
            <a:off x="287524" y="223210"/>
            <a:ext cx="2880320" cy="1384995"/>
          </a:xfrm>
          <a:prstGeom prst="rect">
            <a:avLst/>
          </a:prstGeom>
          <a:noFill/>
        </p:spPr>
        <p:txBody>
          <a:bodyPr wrap="square" rtlCol="0">
            <a:spAutoFit/>
          </a:bodyPr>
          <a:lstStyle/>
          <a:p>
            <a:r>
              <a:rPr lang="es-MX" sz="2800" b="1" dirty="0" smtClean="0">
                <a:solidFill>
                  <a:schemeClr val="bg1"/>
                </a:solidFill>
              </a:rPr>
              <a:t>Esquema justificativo de la exposición</a:t>
            </a:r>
            <a:endParaRPr lang="es-MX" sz="2800" b="1" dirty="0">
              <a:solidFill>
                <a:schemeClr val="bg1"/>
              </a:solidFill>
            </a:endParaRPr>
          </a:p>
        </p:txBody>
      </p:sp>
      <p:sp>
        <p:nvSpPr>
          <p:cNvPr id="16" name="15 CuadroTexto"/>
          <p:cNvSpPr txBox="1"/>
          <p:nvPr/>
        </p:nvSpPr>
        <p:spPr>
          <a:xfrm>
            <a:off x="5058308" y="243090"/>
            <a:ext cx="3779912" cy="923330"/>
          </a:xfrm>
          <a:prstGeom prst="rect">
            <a:avLst/>
          </a:prstGeom>
          <a:noFill/>
        </p:spPr>
        <p:txBody>
          <a:bodyPr wrap="square" rtlCol="0">
            <a:spAutoFit/>
          </a:bodyPr>
          <a:lstStyle/>
          <a:p>
            <a:r>
              <a:rPr lang="es-MX" b="1" dirty="0" smtClean="0">
                <a:solidFill>
                  <a:schemeClr val="bg1"/>
                </a:solidFill>
              </a:rPr>
              <a:t>¿QUÉ INFORMACIÓN PODEMOS OBTENER CON ESTAS FUENTES?</a:t>
            </a:r>
            <a:endParaRPr lang="es-MX" b="1" dirty="0">
              <a:solidFill>
                <a:schemeClr val="bg1"/>
              </a:solidFill>
            </a:endParaRPr>
          </a:p>
        </p:txBody>
      </p:sp>
      <p:sp>
        <p:nvSpPr>
          <p:cNvPr id="17" name="16 Flecha abajo"/>
          <p:cNvSpPr/>
          <p:nvPr/>
        </p:nvSpPr>
        <p:spPr>
          <a:xfrm>
            <a:off x="6058720" y="1108945"/>
            <a:ext cx="169463" cy="49926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55202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4800" dirty="0" smtClean="0">
                <a:solidFill>
                  <a:schemeClr val="bg1"/>
                </a:solidFill>
              </a:rPr>
              <a:t>Se inicia con el marco teórico porque será en éste en el que se utilizarán las fuentes primarias, secundarias y terciarias</a:t>
            </a:r>
            <a:endParaRPr lang="es-MX" sz="4800" dirty="0">
              <a:solidFill>
                <a:schemeClr val="bg1"/>
              </a:solidFill>
            </a:endParaRPr>
          </a:p>
        </p:txBody>
      </p:sp>
    </p:spTree>
    <p:extLst>
      <p:ext uri="{BB962C8B-B14F-4D97-AF65-F5344CB8AC3E}">
        <p14:creationId xmlns:p14="http://schemas.microsoft.com/office/powerpoint/2010/main" val="3278826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
            </a:r>
            <a:br>
              <a:rPr lang="es-MX" dirty="0"/>
            </a:br>
            <a:r>
              <a:rPr lang="es-MX" dirty="0" smtClean="0"/>
              <a:t>¿Qué es el marco teórico?</a:t>
            </a:r>
            <a:endParaRPr lang="es-MX" dirty="0"/>
          </a:p>
        </p:txBody>
      </p:sp>
      <p:sp>
        <p:nvSpPr>
          <p:cNvPr id="3" name="2 Marcador de contenido"/>
          <p:cNvSpPr>
            <a:spLocks noGrp="1"/>
          </p:cNvSpPr>
          <p:nvPr>
            <p:ph idx="1"/>
          </p:nvPr>
        </p:nvSpPr>
        <p:spPr/>
        <p:txBody>
          <a:bodyPr>
            <a:normAutofit/>
          </a:bodyPr>
          <a:lstStyle/>
          <a:p>
            <a:r>
              <a:rPr lang="es-MX" sz="4000" dirty="0">
                <a:solidFill>
                  <a:schemeClr val="bg1"/>
                </a:solidFill>
              </a:rPr>
              <a:t>El marco teórico es aquel conjunto de categorías que vas a construir y que te servirán como punto de partida, para que posteriormente puedas emplearlas en el análisis de los datos que recolectarás. </a:t>
            </a:r>
            <a:endParaRPr lang="es-MX" sz="4000" dirty="0" smtClean="0">
              <a:solidFill>
                <a:schemeClr val="bg1"/>
              </a:solidFill>
            </a:endParaRPr>
          </a:p>
          <a:p>
            <a:pPr marL="137160" indent="0">
              <a:buNone/>
            </a:pPr>
            <a:endParaRPr lang="es-MX" dirty="0">
              <a:solidFill>
                <a:schemeClr val="bg1"/>
              </a:solidFill>
            </a:endParaRPr>
          </a:p>
        </p:txBody>
      </p:sp>
    </p:spTree>
    <p:extLst>
      <p:ext uri="{BB962C8B-B14F-4D97-AF65-F5344CB8AC3E}">
        <p14:creationId xmlns:p14="http://schemas.microsoft.com/office/powerpoint/2010/main" val="288723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bicación de&#10;la Bibliografía&#10;Adquirir la&#10;Bibliografía&#10;Revisión&#10;Bibliográfica&#10;Extracción y&#10;recopilación de&#10;la Información&#10;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69530"/>
            <a:ext cx="8280920" cy="593979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461538" y="5734997"/>
            <a:ext cx="8286925" cy="646331"/>
          </a:xfrm>
          <a:prstGeom prst="rect">
            <a:avLst/>
          </a:prstGeom>
        </p:spPr>
        <p:txBody>
          <a:bodyPr wrap="square">
            <a:spAutoFit/>
          </a:bodyPr>
          <a:lstStyle/>
          <a:p>
            <a:r>
              <a:rPr lang="es-MX" dirty="0">
                <a:solidFill>
                  <a:schemeClr val="bg1"/>
                </a:solidFill>
              </a:rPr>
              <a:t>http://es.slideshare.net/josedavid67/universidad-yacambu-paso-a-paso-para-construir-un-marco-terico-de-una</a:t>
            </a:r>
          </a:p>
        </p:txBody>
      </p:sp>
      <p:cxnSp>
        <p:nvCxnSpPr>
          <p:cNvPr id="3" name="2 Conector angular"/>
          <p:cNvCxnSpPr/>
          <p:nvPr/>
        </p:nvCxnSpPr>
        <p:spPr>
          <a:xfrm rot="5400000" flipH="1" flipV="1">
            <a:off x="1511660" y="2890855"/>
            <a:ext cx="792088" cy="648072"/>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5" name="4 CuadroTexto"/>
          <p:cNvSpPr txBox="1"/>
          <p:nvPr/>
        </p:nvSpPr>
        <p:spPr>
          <a:xfrm>
            <a:off x="611560" y="1772816"/>
            <a:ext cx="2736304"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sz="2000" dirty="0" smtClean="0">
                <a:solidFill>
                  <a:schemeClr val="bg1"/>
                </a:solidFill>
              </a:rPr>
              <a:t>A partir de fuentes primarias, secundarias y terciarias</a:t>
            </a:r>
            <a:endParaRPr lang="es-MX" sz="2000" dirty="0">
              <a:solidFill>
                <a:schemeClr val="bg1"/>
              </a:solidFill>
            </a:endParaRPr>
          </a:p>
        </p:txBody>
      </p:sp>
      <p:cxnSp>
        <p:nvCxnSpPr>
          <p:cNvPr id="11" name="10 Conector recto"/>
          <p:cNvCxnSpPr/>
          <p:nvPr/>
        </p:nvCxnSpPr>
        <p:spPr>
          <a:xfrm flipV="1">
            <a:off x="7092280" y="1124744"/>
            <a:ext cx="72008" cy="72008"/>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355613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90941"/>
            <a:ext cx="3256772" cy="4248471"/>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buNone/>
            </a:pPr>
            <a:r>
              <a:rPr lang="es-MX" sz="4000" dirty="0" smtClean="0">
                <a:solidFill>
                  <a:schemeClr val="bg1"/>
                </a:solidFill>
              </a:rPr>
              <a:t>A partir de esta diapositiva la presentación está dividida en tres secciones:</a:t>
            </a:r>
            <a:endParaRPr lang="es-MX" sz="4000" dirty="0">
              <a:solidFill>
                <a:schemeClr val="bg1"/>
              </a:solidFill>
            </a:endParaRPr>
          </a:p>
        </p:txBody>
      </p:sp>
      <p:sp>
        <p:nvSpPr>
          <p:cNvPr id="4" name="3 Flecha derecha"/>
          <p:cNvSpPr/>
          <p:nvPr/>
        </p:nvSpPr>
        <p:spPr>
          <a:xfrm>
            <a:off x="3774263" y="548680"/>
            <a:ext cx="4392488" cy="136815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400" dirty="0">
                <a:solidFill>
                  <a:schemeClr val="bg1"/>
                </a:solidFill>
              </a:rPr>
              <a:t>I</a:t>
            </a:r>
            <a:r>
              <a:rPr lang="es-MX" sz="2400" dirty="0" smtClean="0">
                <a:solidFill>
                  <a:schemeClr val="bg1"/>
                </a:solidFill>
              </a:rPr>
              <a:t>. Funciones del marco teórico</a:t>
            </a:r>
            <a:endParaRPr lang="es-MX" sz="2400" dirty="0">
              <a:solidFill>
                <a:schemeClr val="bg1"/>
              </a:solidFill>
            </a:endParaRPr>
          </a:p>
        </p:txBody>
      </p:sp>
      <p:sp>
        <p:nvSpPr>
          <p:cNvPr id="5" name="4 Flecha derecha"/>
          <p:cNvSpPr/>
          <p:nvPr/>
        </p:nvSpPr>
        <p:spPr>
          <a:xfrm>
            <a:off x="3774263" y="2420888"/>
            <a:ext cx="4392488" cy="1296144"/>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dirty="0" smtClean="0">
                <a:solidFill>
                  <a:schemeClr val="bg1"/>
                </a:solidFill>
              </a:rPr>
              <a:t>II. Etapas y fuentes de información </a:t>
            </a:r>
            <a:endParaRPr lang="es-MX" sz="2400" dirty="0">
              <a:solidFill>
                <a:schemeClr val="bg1"/>
              </a:solidFill>
            </a:endParaRPr>
          </a:p>
        </p:txBody>
      </p:sp>
      <p:sp>
        <p:nvSpPr>
          <p:cNvPr id="6" name="5 Flecha derecha"/>
          <p:cNvSpPr/>
          <p:nvPr/>
        </p:nvSpPr>
        <p:spPr>
          <a:xfrm>
            <a:off x="3774263" y="4077072"/>
            <a:ext cx="4392488" cy="144016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dirty="0" smtClean="0">
                <a:solidFill>
                  <a:schemeClr val="bg1"/>
                </a:solidFill>
              </a:rPr>
              <a:t>III. ¿Cómo se construye el marco teórico?</a:t>
            </a:r>
            <a:endParaRPr lang="es-MX" sz="2400" dirty="0">
              <a:solidFill>
                <a:schemeClr val="bg1"/>
              </a:solidFill>
            </a:endParaRPr>
          </a:p>
        </p:txBody>
      </p:sp>
    </p:spTree>
    <p:extLst>
      <p:ext uri="{BB962C8B-B14F-4D97-AF65-F5344CB8AC3E}">
        <p14:creationId xmlns:p14="http://schemas.microsoft.com/office/powerpoint/2010/main" val="2597417668"/>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1618</TotalTime>
  <Words>1805</Words>
  <Application>Microsoft Office PowerPoint</Application>
  <PresentationFormat>Presentación en pantalla (4:3)</PresentationFormat>
  <Paragraphs>167</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Vértice</vt:lpstr>
      <vt:lpstr>  UNIVERSIDAD AUTÓNOMA DEL ESTADO DE MÉXICO FAC. DE PLANEACIÓN URBANA Y REGIONAL  UA: MÉTODOS Y TÉCNICAS DE INVESTIGACIÓN UNIDAD III. FUENTES DE INFORMACIÓN   MATERIAL SOLO PROYECTABLE: DIAPOSITIVAS  ELABORÓ: YADIRA CONTRERAS JUÁREZ 2016</vt:lpstr>
      <vt:lpstr>Introducción y Justificación</vt:lpstr>
      <vt:lpstr>GUÍA DE USO:  </vt:lpstr>
      <vt:lpstr>BIBLIOGRAFÍA CONSULTADA  </vt:lpstr>
      <vt:lpstr>Presentación de PowerPoint</vt:lpstr>
      <vt:lpstr>Presentación de PowerPoint</vt:lpstr>
      <vt:lpstr> ¿Qué es el marco teórico?</vt:lpstr>
      <vt:lpstr>Presentación de PowerPoint</vt:lpstr>
      <vt:lpstr>Presentación de PowerPoint</vt:lpstr>
      <vt:lpstr>I. Funciones </vt:lpstr>
      <vt:lpstr>1. Prevenir errores</vt:lpstr>
      <vt:lpstr> 2. Orienta sobre cómo habrá de realizarse el estudio </vt:lpstr>
      <vt:lpstr>3. Amplia el horizonte de estudio</vt:lpstr>
      <vt:lpstr> 4. Establecer hipótesis </vt:lpstr>
      <vt:lpstr>Presentación de PowerPoint</vt:lpstr>
      <vt:lpstr>Presentación de PowerPoint</vt:lpstr>
      <vt:lpstr>Resumiendo </vt:lpstr>
      <vt:lpstr>II. Detección y Revisión de la literatura</vt:lpstr>
      <vt:lpstr>Presentación de PowerPoint</vt:lpstr>
      <vt:lpstr>Detección de la literatura y otros documentos</vt:lpstr>
      <vt:lpstr>Fuentes primarias</vt:lpstr>
      <vt:lpstr>Presentación de PowerPoint</vt:lpstr>
      <vt:lpstr>Fuentes secundarias</vt:lpstr>
      <vt:lpstr>Presentación de PowerPoint</vt:lpstr>
      <vt:lpstr>Fuentes terciarias</vt:lpstr>
      <vt:lpstr>Presentación de PowerPoint</vt:lpstr>
      <vt:lpstr>Inicio de la revisión de literatura</vt:lpstr>
      <vt:lpstr>Es decir, para identificar literatura del tema se puede:</vt:lpstr>
      <vt:lpstr>Extracción de la información de interés de la literatura</vt:lpstr>
      <vt:lpstr>III. ¿Cómo se construye el marco teórico?</vt:lpstr>
      <vt:lpstr>Presentación de PowerPoint</vt:lpstr>
      <vt:lpstr>Qué es una teoría</vt:lpstr>
      <vt:lpstr>Según Kerlinger</vt:lpstr>
      <vt:lpstr>Presentación de PowerPoint</vt:lpstr>
      <vt:lpstr>Explicar </vt:lpstr>
      <vt:lpstr>Sistematizar </vt:lpstr>
      <vt:lpstr>Predecir</vt:lpstr>
      <vt:lpstr>Ejemplos </vt:lpstr>
      <vt:lpstr>Presentación de PowerPoint</vt:lpstr>
      <vt:lpstr>Presentación de PowerPoint</vt:lpstr>
      <vt:lpstr>Presentación de PowerPoint</vt:lpstr>
      <vt:lpstr>Ejercicio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Etapas que comprende el marco teórico</dc:title>
  <dc:creator>DRA. YADIRA</dc:creator>
  <cp:lastModifiedBy>DRA. YADIRA</cp:lastModifiedBy>
  <cp:revision>42</cp:revision>
  <dcterms:created xsi:type="dcterms:W3CDTF">2016-10-05T13:15:26Z</dcterms:created>
  <dcterms:modified xsi:type="dcterms:W3CDTF">2016-10-12T12:28:08Z</dcterms:modified>
</cp:coreProperties>
</file>