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1" r:id="rId6"/>
    <p:sldId id="260" r:id="rId7"/>
    <p:sldId id="263" r:id="rId8"/>
    <p:sldId id="264" r:id="rId9"/>
    <p:sldId id="265" r:id="rId10"/>
    <p:sldId id="266" r:id="rId11"/>
    <p:sldId id="268" r:id="rId12"/>
    <p:sldId id="271" r:id="rId13"/>
    <p:sldId id="272" r:id="rId14"/>
    <p:sldId id="267" r:id="rId15"/>
    <p:sldId id="270" r:id="rId16"/>
    <p:sldId id="269" r:id="rId17"/>
    <p:sldId id="273" r:id="rId18"/>
    <p:sldId id="274" r:id="rId19"/>
    <p:sldId id="275" r:id="rId20"/>
    <p:sldId id="276" r:id="rId21"/>
    <p:sldId id="277" r:id="rId22"/>
    <p:sldId id="278" r:id="rId23"/>
    <p:sldId id="281" r:id="rId24"/>
    <p:sldId id="279" r:id="rId25"/>
    <p:sldId id="290" r:id="rId26"/>
    <p:sldId id="280" r:id="rId27"/>
    <p:sldId id="282" r:id="rId28"/>
    <p:sldId id="284" r:id="rId29"/>
    <p:sldId id="283" r:id="rId30"/>
    <p:sldId id="285" r:id="rId31"/>
    <p:sldId id="286" r:id="rId32"/>
    <p:sldId id="287" r:id="rId33"/>
    <p:sldId id="288" r:id="rId34"/>
    <p:sldId id="291" r:id="rId35"/>
    <p:sldId id="295" r:id="rId36"/>
    <p:sldId id="292" r:id="rId37"/>
    <p:sldId id="293" r:id="rId38"/>
    <p:sldId id="294" r:id="rId39"/>
    <p:sldId id="297" r:id="rId40"/>
    <p:sldId id="298" r:id="rId41"/>
    <p:sldId id="296"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2" d="100"/>
          <a:sy n="92" d="100"/>
        </p:scale>
        <p:origin x="498"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10/12/2016</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s-ES" smtClean="0"/>
              <a:t>Haga clic en el icono para agregar una imagen</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10/12/2016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smtClean="0"/>
              <a:t>Haga clic en el icono para agregar una imagen</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smtClean="0"/>
              <a:t>Haga clic en el icono para agregar una imagen</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smtClean="0"/>
              <a:t>Haga clic en el icono para agregar una imagen</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10/12/2016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41410" y="3073397"/>
            <a:ext cx="4878391"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3073397"/>
            <a:ext cx="4875210"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10/12/2016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10/12/2016</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797627" y="103909"/>
            <a:ext cx="10297391" cy="6556664"/>
          </a:xfrm>
        </p:spPr>
        <p:txBody>
          <a:bodyPr>
            <a:normAutofit fontScale="90000"/>
          </a:bodyPr>
          <a:lstStyle/>
          <a:p>
            <a:r>
              <a:rPr lang="es-MX" altLang="es-MX" sz="4400" dirty="0">
                <a:solidFill>
                  <a:srgbClr val="FFC000"/>
                </a:solidFill>
              </a:rPr>
              <a:t>UNIVERSIDAD AUTÓNOMA DEL ESTADO DE MÉXICO</a:t>
            </a:r>
            <a:r>
              <a:rPr lang="es-MX" altLang="es-MX" sz="4400" dirty="0"/>
              <a:t/>
            </a:r>
            <a:br>
              <a:rPr lang="es-MX" altLang="es-MX" sz="4400" dirty="0"/>
            </a:br>
            <a:r>
              <a:rPr lang="es-MX" altLang="es-MX" sz="4400" dirty="0">
                <a:solidFill>
                  <a:schemeClr val="bg1"/>
                </a:solidFill>
              </a:rPr>
              <a:t>FAC. DE PLANEACIÓN URBANA Y REGIONAL</a:t>
            </a:r>
            <a:br>
              <a:rPr lang="es-MX" altLang="es-MX" sz="4400" dirty="0">
                <a:solidFill>
                  <a:schemeClr val="bg1"/>
                </a:solidFill>
              </a:rPr>
            </a:br>
            <a:r>
              <a:rPr lang="es-MX" altLang="es-MX" sz="4400" dirty="0">
                <a:solidFill>
                  <a:schemeClr val="bg1"/>
                </a:solidFill>
              </a:rPr>
              <a:t>UA: SOCIOLOGÍA URBANA I</a:t>
            </a:r>
            <a:br>
              <a:rPr lang="es-MX" altLang="es-MX" sz="4400" dirty="0">
                <a:solidFill>
                  <a:schemeClr val="bg1"/>
                </a:solidFill>
              </a:rPr>
            </a:br>
            <a:r>
              <a:rPr lang="es-MX" altLang="es-MX" sz="4400" dirty="0">
                <a:solidFill>
                  <a:schemeClr val="bg1"/>
                </a:solidFill>
              </a:rPr>
              <a:t>UNIDAD 2</a:t>
            </a:r>
            <a:br>
              <a:rPr lang="es-MX" altLang="es-MX" sz="4400" dirty="0">
                <a:solidFill>
                  <a:schemeClr val="bg1"/>
                </a:solidFill>
              </a:rPr>
            </a:br>
            <a:r>
              <a:rPr lang="es-MX" altLang="es-MX" sz="4400" dirty="0">
                <a:solidFill>
                  <a:srgbClr val="FFC000"/>
                </a:solidFill>
              </a:rPr>
              <a:t>TEMA: LA HISTORIA DE LA CIUDAD:</a:t>
            </a:r>
            <a:br>
              <a:rPr lang="es-MX" altLang="es-MX" sz="4400" dirty="0">
                <a:solidFill>
                  <a:srgbClr val="FFC000"/>
                </a:solidFill>
              </a:rPr>
            </a:br>
            <a:r>
              <a:rPr lang="es-MX" altLang="es-MX" sz="4400" dirty="0">
                <a:solidFill>
                  <a:srgbClr val="FFC000"/>
                </a:solidFill>
              </a:rPr>
              <a:t>LA CIUDAD </a:t>
            </a:r>
            <a:r>
              <a:rPr lang="es-MX" altLang="es-MX" sz="4400" dirty="0" smtClean="0">
                <a:solidFill>
                  <a:srgbClr val="FFC000"/>
                </a:solidFill>
              </a:rPr>
              <a:t>MODERNA E INDUSTRIAL</a:t>
            </a:r>
            <a:r>
              <a:rPr lang="es-MX" altLang="es-MX" sz="4400" dirty="0">
                <a:solidFill>
                  <a:srgbClr val="FFC000"/>
                </a:solidFill>
              </a:rPr>
              <a:t/>
            </a:r>
            <a:br>
              <a:rPr lang="es-MX" altLang="es-MX" sz="4400" dirty="0">
                <a:solidFill>
                  <a:srgbClr val="FFC000"/>
                </a:solidFill>
              </a:rPr>
            </a:br>
            <a:r>
              <a:rPr lang="es-MX" altLang="es-MX" sz="4400" dirty="0">
                <a:solidFill>
                  <a:srgbClr val="FFC000"/>
                </a:solidFill>
              </a:rPr>
              <a:t>MATERIAL VISUAL: DIAPOSITIVAS </a:t>
            </a:r>
            <a:r>
              <a:rPr lang="es-MX" altLang="es-MX" sz="4400" dirty="0"/>
              <a:t/>
            </a:r>
            <a:br>
              <a:rPr lang="es-MX" altLang="es-MX" sz="4400" dirty="0"/>
            </a:br>
            <a:r>
              <a:rPr lang="es-MX" altLang="es-MX" sz="4400" dirty="0"/>
              <a:t/>
            </a:r>
            <a:br>
              <a:rPr lang="es-MX" altLang="es-MX" sz="4400" dirty="0"/>
            </a:br>
            <a:r>
              <a:rPr lang="es-MX" altLang="es-MX" sz="4400" dirty="0">
                <a:solidFill>
                  <a:schemeClr val="bg1"/>
                </a:solidFill>
              </a:rPr>
              <a:t>Elaboró</a:t>
            </a:r>
            <a:br>
              <a:rPr lang="es-MX" altLang="es-MX" sz="4400" dirty="0">
                <a:solidFill>
                  <a:schemeClr val="bg1"/>
                </a:solidFill>
              </a:rPr>
            </a:br>
            <a:r>
              <a:rPr lang="es-MX" altLang="es-MX" sz="4400" dirty="0">
                <a:solidFill>
                  <a:schemeClr val="bg1"/>
                </a:solidFill>
              </a:rPr>
              <a:t>Yadira Contreras </a:t>
            </a:r>
            <a:r>
              <a:rPr lang="es-MX" altLang="es-MX" sz="4400" dirty="0" smtClean="0">
                <a:solidFill>
                  <a:schemeClr val="bg1"/>
                </a:solidFill>
              </a:rPr>
              <a:t>Juárez, 2016</a:t>
            </a:r>
            <a:r>
              <a:rPr lang="es-MX" altLang="es-MX" sz="4000" dirty="0"/>
              <a:t/>
            </a:r>
            <a:br>
              <a:rPr lang="es-MX" altLang="es-MX" sz="4000" dirty="0"/>
            </a:br>
            <a:endParaRPr lang="es-MX" dirty="0"/>
          </a:p>
        </p:txBody>
      </p:sp>
    </p:spTree>
    <p:extLst>
      <p:ext uri="{BB962C8B-B14F-4D97-AF65-F5344CB8AC3E}">
        <p14:creationId xmlns:p14="http://schemas.microsoft.com/office/powerpoint/2010/main" val="39832555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3" y="618518"/>
            <a:ext cx="9905998" cy="399791"/>
          </a:xfrm>
        </p:spPr>
        <p:txBody>
          <a:bodyPr>
            <a:noAutofit/>
          </a:bodyPr>
          <a:lstStyle/>
          <a:p>
            <a:r>
              <a:rPr lang="es-MX" sz="5400" dirty="0" smtClean="0">
                <a:solidFill>
                  <a:schemeClr val="bg1"/>
                </a:solidFill>
              </a:rPr>
              <a:t>…</a:t>
            </a:r>
            <a:endParaRPr lang="es-MX" sz="5400" dirty="0">
              <a:solidFill>
                <a:schemeClr val="bg1"/>
              </a:solidFill>
            </a:endParaRPr>
          </a:p>
        </p:txBody>
      </p:sp>
      <p:sp>
        <p:nvSpPr>
          <p:cNvPr id="3" name="Marcador de contenido 2"/>
          <p:cNvSpPr>
            <a:spLocks noGrp="1"/>
          </p:cNvSpPr>
          <p:nvPr>
            <p:ph idx="1"/>
          </p:nvPr>
        </p:nvSpPr>
        <p:spPr>
          <a:xfrm>
            <a:off x="644236" y="1153391"/>
            <a:ext cx="10403175" cy="5413664"/>
          </a:xfrm>
        </p:spPr>
        <p:txBody>
          <a:bodyPr>
            <a:normAutofit/>
          </a:bodyPr>
          <a:lstStyle/>
          <a:p>
            <a:r>
              <a:rPr lang="es-MX" sz="3200" dirty="0" smtClean="0">
                <a:solidFill>
                  <a:schemeClr val="bg1"/>
                </a:solidFill>
              </a:rPr>
              <a:t>Predomina: expansión y auge de la economía (burguesía mercantil y financiera), monarquía autoritaria (se discute el poder de </a:t>
            </a:r>
            <a:r>
              <a:rPr lang="es-MX" sz="3200" dirty="0">
                <a:solidFill>
                  <a:schemeClr val="bg1"/>
                </a:solidFill>
              </a:rPr>
              <a:t>l</a:t>
            </a:r>
            <a:r>
              <a:rPr lang="es-MX" sz="3200" dirty="0" smtClean="0">
                <a:solidFill>
                  <a:schemeClr val="bg1"/>
                </a:solidFill>
              </a:rPr>
              <a:t>a burguesía prestamista y la antigua nobleza)</a:t>
            </a:r>
          </a:p>
          <a:p>
            <a:r>
              <a:rPr lang="es-MX" sz="3200" dirty="0" smtClean="0">
                <a:solidFill>
                  <a:schemeClr val="bg1"/>
                </a:solidFill>
              </a:rPr>
              <a:t>Periodo del dominio sobre los mares que posibilitará la conquista y la colonización de nuevos territorios. ÉSTOS SE CONVIRTIERON  EN MERCADOS PARA LOS PRODUCTOS DE LA INDUSTRIA Y COMERCIO EUROPEO</a:t>
            </a:r>
            <a:endParaRPr lang="es-MX" sz="3200" dirty="0">
              <a:solidFill>
                <a:schemeClr val="bg1"/>
              </a:solidFill>
            </a:endParaRPr>
          </a:p>
        </p:txBody>
      </p:sp>
    </p:spTree>
    <p:extLst>
      <p:ext uri="{BB962C8B-B14F-4D97-AF65-F5344CB8AC3E}">
        <p14:creationId xmlns:p14="http://schemas.microsoft.com/office/powerpoint/2010/main" val="11497807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6258" y="335182"/>
            <a:ext cx="9905998" cy="1478570"/>
          </a:xfrm>
        </p:spPr>
        <p:txBody>
          <a:bodyPr/>
          <a:lstStyle/>
          <a:p>
            <a:r>
              <a:rPr lang="es-MX" dirty="0" smtClean="0">
                <a:solidFill>
                  <a:schemeClr val="bg1"/>
                </a:solidFill>
              </a:rPr>
              <a:t>Paralelo al estancamiento de la ciudad surgen:</a:t>
            </a:r>
            <a:endParaRPr lang="es-MX" dirty="0">
              <a:solidFill>
                <a:schemeClr val="bg1"/>
              </a:solidFill>
            </a:endParaRPr>
          </a:p>
        </p:txBody>
      </p:sp>
      <p:sp>
        <p:nvSpPr>
          <p:cNvPr id="3" name="2 Marcador de contenido"/>
          <p:cNvSpPr>
            <a:spLocks noGrp="1"/>
          </p:cNvSpPr>
          <p:nvPr>
            <p:ph idx="1"/>
          </p:nvPr>
        </p:nvSpPr>
        <p:spPr>
          <a:xfrm>
            <a:off x="180305" y="2241905"/>
            <a:ext cx="6658378" cy="3541714"/>
          </a:xfrm>
        </p:spPr>
        <p:txBody>
          <a:bodyPr/>
          <a:lstStyle/>
          <a:p>
            <a:r>
              <a:rPr lang="es-MX" dirty="0" smtClean="0">
                <a:solidFill>
                  <a:schemeClr val="bg1"/>
                </a:solidFill>
              </a:rPr>
              <a:t>Instituciones modernas las cuales habían regido desde el siglo XV.</a:t>
            </a:r>
          </a:p>
          <a:p>
            <a:r>
              <a:rPr lang="es-MX" dirty="0" smtClean="0">
                <a:solidFill>
                  <a:schemeClr val="bg1"/>
                </a:solidFill>
              </a:rPr>
              <a:t>Lo cual se expresa en la consolidación y expansión de la economía</a:t>
            </a:r>
          </a:p>
          <a:p>
            <a:r>
              <a:rPr lang="es-MX" dirty="0" smtClean="0">
                <a:solidFill>
                  <a:schemeClr val="bg1"/>
                </a:solidFill>
              </a:rPr>
              <a:t>Predominio económico de la burguesía mercantil y financiera </a:t>
            </a:r>
            <a:endParaRPr lang="es-MX" dirty="0">
              <a:solidFill>
                <a:schemeClr val="bg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9232" y="1687132"/>
            <a:ext cx="4158266" cy="31187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4" name="3 Rectángulo"/>
          <p:cNvSpPr/>
          <p:nvPr/>
        </p:nvSpPr>
        <p:spPr>
          <a:xfrm>
            <a:off x="7059232" y="4805832"/>
            <a:ext cx="4158266" cy="1107996"/>
          </a:xfrm>
          <a:prstGeom prst="rect">
            <a:avLst/>
          </a:prstGeom>
        </p:spPr>
        <p:txBody>
          <a:bodyPr wrap="square">
            <a:spAutoFit/>
          </a:bodyPr>
          <a:lstStyle/>
          <a:p>
            <a:r>
              <a:rPr lang="es-MX" sz="1100" dirty="0">
                <a:solidFill>
                  <a:schemeClr val="bg1"/>
                </a:solidFill>
              </a:rPr>
              <a:t>https://www.google.com.mx/search?q=capitalismo+del+siglo+xvi+en+europa&amp;espv=2&amp;biw=1366&amp;bih=662&amp;source=lnms&amp;tbm=isch&amp;sa=X&amp;ved=0ahUKEwjI_tTdqtPPAhWB4CYKHZ47BfAQ_AUIBigB#imgdii=sX-fd5pUn4Uq2M%3A%3BsX-fd5pUn4Uq2M%3A%3BoJ2juBVwDnAZJM%3A&amp;imgrc=sX-fd5pUn4Uq2M%3A</a:t>
            </a:r>
          </a:p>
        </p:txBody>
      </p:sp>
    </p:spTree>
    <p:extLst>
      <p:ext uri="{BB962C8B-B14F-4D97-AF65-F5344CB8AC3E}">
        <p14:creationId xmlns:p14="http://schemas.microsoft.com/office/powerpoint/2010/main" val="180199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3988" y="129121"/>
            <a:ext cx="9905998" cy="1133009"/>
          </a:xfrm>
        </p:spPr>
        <p:txBody>
          <a:bodyPr/>
          <a:lstStyle/>
          <a:p>
            <a:r>
              <a:rPr lang="es-MX" dirty="0" smtClean="0">
                <a:solidFill>
                  <a:schemeClr val="bg1"/>
                </a:solidFill>
              </a:rPr>
              <a:t>También hubo aumento de la población</a:t>
            </a:r>
            <a:endParaRPr lang="es-MX" dirty="0">
              <a:solidFill>
                <a:schemeClr val="bg1"/>
              </a:solidFill>
            </a:endParaRPr>
          </a:p>
        </p:txBody>
      </p:sp>
      <p:sp>
        <p:nvSpPr>
          <p:cNvPr id="3" name="2 Marcador de contenido"/>
          <p:cNvSpPr>
            <a:spLocks noGrp="1"/>
          </p:cNvSpPr>
          <p:nvPr>
            <p:ph idx="1"/>
          </p:nvPr>
        </p:nvSpPr>
        <p:spPr>
          <a:xfrm>
            <a:off x="1089897" y="1193419"/>
            <a:ext cx="5285146" cy="5400564"/>
          </a:xfrm>
        </p:spPr>
        <p:txBody>
          <a:bodyPr>
            <a:noAutofit/>
          </a:bodyPr>
          <a:lstStyle/>
          <a:p>
            <a:r>
              <a:rPr lang="es-MX" sz="2800" dirty="0" smtClean="0">
                <a:solidFill>
                  <a:schemeClr val="bg1"/>
                </a:solidFill>
              </a:rPr>
              <a:t>En el siglo XVI Europa contaba con 80 millones de habitantes, en el siglo XVII había aumentado a cien millones y en el siglo XVIII la población fluctuaba entre los 110 y 120 millones.</a:t>
            </a:r>
          </a:p>
          <a:p>
            <a:r>
              <a:rPr lang="es-MX" sz="2800" dirty="0" smtClean="0">
                <a:solidFill>
                  <a:schemeClr val="bg1"/>
                </a:solidFill>
              </a:rPr>
              <a:t>En los inicios de la edad moderna la población era, en su mayoría, rural</a:t>
            </a:r>
            <a:endParaRPr lang="es-MX" sz="2800" dirty="0">
              <a:solidFill>
                <a:schemeClr val="bg1"/>
              </a:solidFill>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6284889" y="980136"/>
            <a:ext cx="5602307" cy="469558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sp>
        <p:nvSpPr>
          <p:cNvPr id="4" name="3 Rectángulo"/>
          <p:cNvSpPr/>
          <p:nvPr/>
        </p:nvSpPr>
        <p:spPr>
          <a:xfrm>
            <a:off x="6554224" y="5675723"/>
            <a:ext cx="5231064" cy="769441"/>
          </a:xfrm>
          <a:prstGeom prst="rect">
            <a:avLst/>
          </a:prstGeom>
        </p:spPr>
        <p:txBody>
          <a:bodyPr wrap="square">
            <a:spAutoFit/>
          </a:bodyPr>
          <a:lstStyle/>
          <a:p>
            <a:r>
              <a:rPr lang="es-MX" sz="1100" dirty="0">
                <a:solidFill>
                  <a:schemeClr val="bg1"/>
                </a:solidFill>
              </a:rPr>
              <a:t>https://www.google.com.mx/search?q=capitalismo+del+siglo+xvi+en+europa&amp;espv=2&amp;biw=1366&amp;bih=662&amp;source=lnms&amp;tbm=isch&amp;sa=X&amp;ved=0ahUKEwjI_tTdqtPPAhWB4CYKHZ47BfAQ_AUIBigB#imgdii=Yh6bMVUsplcLVM%3A%3BYh6bMVUsplcLVM%3A%3BYcOyLIaWp1bzLM%3A&amp;imgrc=Yh6bMVUsplcLVM%3A</a:t>
            </a:r>
          </a:p>
        </p:txBody>
      </p:sp>
    </p:spTree>
    <p:extLst>
      <p:ext uri="{BB962C8B-B14F-4D97-AF65-F5344CB8AC3E}">
        <p14:creationId xmlns:p14="http://schemas.microsoft.com/office/powerpoint/2010/main" val="5638198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r>
              <a:rPr lang="es-MX" dirty="0" smtClean="0">
                <a:solidFill>
                  <a:schemeClr val="bg1"/>
                </a:solidFill>
              </a:rPr>
              <a:t>La edad moderna tuvo también:</a:t>
            </a:r>
            <a:endParaRPr lang="es-MX" dirty="0">
              <a:solidFill>
                <a:schemeClr val="bg1"/>
              </a:solidFill>
            </a:endParaRPr>
          </a:p>
        </p:txBody>
      </p:sp>
      <p:sp>
        <p:nvSpPr>
          <p:cNvPr id="3" name="2 Marcador de contenido"/>
          <p:cNvSpPr>
            <a:spLocks noGrp="1"/>
          </p:cNvSpPr>
          <p:nvPr>
            <p:ph idx="1"/>
          </p:nvPr>
        </p:nvSpPr>
        <p:spPr/>
        <p:txBody>
          <a:bodyPr>
            <a:noAutofit/>
          </a:bodyPr>
          <a:lstStyle/>
          <a:p>
            <a:r>
              <a:rPr lang="es-MX" sz="3600" dirty="0" smtClean="0">
                <a:solidFill>
                  <a:schemeClr val="bg1"/>
                </a:solidFill>
              </a:rPr>
              <a:t>Etapas de guerra y pactos</a:t>
            </a:r>
          </a:p>
          <a:p>
            <a:r>
              <a:rPr lang="es-MX" sz="3600" dirty="0" smtClean="0">
                <a:solidFill>
                  <a:schemeClr val="bg1"/>
                </a:solidFill>
              </a:rPr>
              <a:t>Nuevas manifestaciones culturales</a:t>
            </a:r>
          </a:p>
          <a:p>
            <a:r>
              <a:rPr lang="es-MX" sz="3600" dirty="0" smtClean="0">
                <a:solidFill>
                  <a:schemeClr val="bg1"/>
                </a:solidFill>
              </a:rPr>
              <a:t>Surgimiento de una nueva mentalidad dada por la aparición del Renacimiento, el Humanismo y el Protestantismo</a:t>
            </a:r>
            <a:endParaRPr lang="es-MX" sz="3600" dirty="0">
              <a:solidFill>
                <a:schemeClr val="bg1"/>
              </a:solidFill>
            </a:endParaRPr>
          </a:p>
        </p:txBody>
      </p:sp>
    </p:spTree>
    <p:extLst>
      <p:ext uri="{BB962C8B-B14F-4D97-AF65-F5344CB8AC3E}">
        <p14:creationId xmlns:p14="http://schemas.microsoft.com/office/powerpoint/2010/main" val="32740081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854" y="180304"/>
            <a:ext cx="10444766" cy="5872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759854" y="5406584"/>
            <a:ext cx="10444766" cy="646331"/>
          </a:xfrm>
          <a:prstGeom prst="rect">
            <a:avLst/>
          </a:prstGeom>
        </p:spPr>
        <p:txBody>
          <a:bodyPr wrap="square">
            <a:spAutoFit/>
          </a:bodyPr>
          <a:lstStyle/>
          <a:p>
            <a:r>
              <a:rPr lang="es-MX" sz="1200" dirty="0">
                <a:solidFill>
                  <a:schemeClr val="bg1"/>
                </a:solidFill>
              </a:rPr>
              <a:t>https://www.google.com.mx/search?q=LA+CIUDAD+moderna+siglo+XVIII+y+XIX&amp;rlz=1C1KYPA_enMX613MX614&amp;espv=2&amp;biw=1600&amp;bih=799&amp;source=lnms&amp;tbm=isch&amp;sa=X&amp;ved=0ahUKEwio2ajDu4LPAhXC0iYKHa44BlwQ_AUIBigB#imgdii=6FLHCA2vfARf8M%3A%3B6FLHCA2vfARf8M%3A%3B6xyW-SC075WzxM%3A&amp;imgrc=6FLHCA2vfARf8M%3A</a:t>
            </a:r>
          </a:p>
        </p:txBody>
      </p:sp>
    </p:spTree>
    <p:extLst>
      <p:ext uri="{BB962C8B-B14F-4D97-AF65-F5344CB8AC3E}">
        <p14:creationId xmlns:p14="http://schemas.microsoft.com/office/powerpoint/2010/main" val="22702864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15156" y="476518"/>
            <a:ext cx="11281892" cy="4404575"/>
          </a:xfrm>
        </p:spPr>
        <p:txBody>
          <a:bodyPr>
            <a:noAutofit/>
          </a:bodyPr>
          <a:lstStyle/>
          <a:p>
            <a:r>
              <a:rPr lang="es-MX" sz="3200" dirty="0" smtClean="0">
                <a:solidFill>
                  <a:schemeClr val="bg1"/>
                </a:solidFill>
              </a:rPr>
              <a:t>Grandes descubrimientos geográficos</a:t>
            </a:r>
            <a:endParaRPr lang="es-MX" sz="3200" dirty="0">
              <a:solidFill>
                <a:schemeClr val="bg1"/>
              </a:solidFill>
            </a:endParaRPr>
          </a:p>
          <a:p>
            <a:r>
              <a:rPr lang="es-MX" sz="3200" dirty="0" smtClean="0">
                <a:solidFill>
                  <a:schemeClr val="bg1"/>
                </a:solidFill>
              </a:rPr>
              <a:t>Plena libertad para comercializar por mar, particularmente países como Inglaterra y Francia (siglo XVIII)</a:t>
            </a:r>
            <a:endParaRPr lang="es-MX" sz="3200" dirty="0">
              <a:solidFill>
                <a:schemeClr val="bg1"/>
              </a:solidFill>
            </a:endParaRPr>
          </a:p>
          <a:p>
            <a:r>
              <a:rPr lang="es-MX" sz="3200" dirty="0" smtClean="0">
                <a:solidFill>
                  <a:schemeClr val="bg1"/>
                </a:solidFill>
              </a:rPr>
              <a:t>A finales del siglo XVIII está en auge el capitalismo y empieza una nueva forma de organización económica basada en la superación de producción artesanal y gremial</a:t>
            </a:r>
            <a:endParaRPr lang="es-MX" sz="3200" dirty="0">
              <a:solidFill>
                <a:schemeClr val="bg1"/>
              </a:solidFill>
            </a:endParaRPr>
          </a:p>
        </p:txBody>
      </p:sp>
      <p:sp>
        <p:nvSpPr>
          <p:cNvPr id="4" name="3 Abrir llave"/>
          <p:cNvSpPr/>
          <p:nvPr/>
        </p:nvSpPr>
        <p:spPr>
          <a:xfrm rot="16200000">
            <a:off x="5637725" y="-660044"/>
            <a:ext cx="882205" cy="10921284"/>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sp>
        <p:nvSpPr>
          <p:cNvPr id="5" name="4 CuadroTexto"/>
          <p:cNvSpPr txBox="1"/>
          <p:nvPr/>
        </p:nvSpPr>
        <p:spPr>
          <a:xfrm>
            <a:off x="141479" y="5241701"/>
            <a:ext cx="12050521" cy="1200329"/>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s-MX" sz="3600" dirty="0" smtClean="0">
                <a:solidFill>
                  <a:schemeClr val="bg1"/>
                </a:solidFill>
              </a:rPr>
              <a:t>Todo el contexto anterior cómo se reflejó en las ciudades  del siglo XVII, XVII y XVIII</a:t>
            </a:r>
            <a:endParaRPr lang="es-MX" sz="3600" dirty="0">
              <a:solidFill>
                <a:schemeClr val="bg1"/>
              </a:solidFill>
            </a:endParaRPr>
          </a:p>
        </p:txBody>
      </p:sp>
    </p:spTree>
    <p:extLst>
      <p:ext uri="{BB962C8B-B14F-4D97-AF65-F5344CB8AC3E}">
        <p14:creationId xmlns:p14="http://schemas.microsoft.com/office/powerpoint/2010/main" val="39834323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44444" y="2588986"/>
            <a:ext cx="9905998" cy="1478570"/>
          </a:xfrm>
        </p:spPr>
        <p:style>
          <a:lnRef idx="2">
            <a:schemeClr val="accent2">
              <a:shade val="50000"/>
            </a:schemeClr>
          </a:lnRef>
          <a:fillRef idx="1">
            <a:schemeClr val="accent2"/>
          </a:fillRef>
          <a:effectRef idx="0">
            <a:schemeClr val="accent2"/>
          </a:effectRef>
          <a:fontRef idx="minor">
            <a:schemeClr val="lt1"/>
          </a:fontRef>
        </p:style>
        <p:txBody>
          <a:bodyPr>
            <a:noAutofit/>
          </a:bodyPr>
          <a:lstStyle/>
          <a:p>
            <a:r>
              <a:rPr lang="es-MX" sz="5400" dirty="0" smtClean="0">
                <a:solidFill>
                  <a:schemeClr val="bg1"/>
                </a:solidFill>
              </a:rPr>
              <a:t>Parte 2: Ciudad moderna y ciudad comercial</a:t>
            </a:r>
            <a:endParaRPr lang="es-MX" sz="5400" dirty="0">
              <a:solidFill>
                <a:schemeClr val="bg1"/>
              </a:solidFill>
            </a:endParaRPr>
          </a:p>
        </p:txBody>
      </p:sp>
    </p:spTree>
    <p:extLst>
      <p:ext uri="{BB962C8B-B14F-4D97-AF65-F5344CB8AC3E}">
        <p14:creationId xmlns:p14="http://schemas.microsoft.com/office/powerpoint/2010/main" val="2841746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9549" y="270456"/>
            <a:ext cx="10934164" cy="1339403"/>
          </a:xfrm>
        </p:spPr>
        <p:style>
          <a:lnRef idx="3">
            <a:schemeClr val="lt1"/>
          </a:lnRef>
          <a:fillRef idx="1">
            <a:schemeClr val="accent2"/>
          </a:fillRef>
          <a:effectRef idx="1">
            <a:schemeClr val="accent2"/>
          </a:effectRef>
          <a:fontRef idx="minor">
            <a:schemeClr val="lt1"/>
          </a:fontRef>
        </p:style>
        <p:txBody>
          <a:bodyPr>
            <a:normAutofit fontScale="90000"/>
          </a:bodyPr>
          <a:lstStyle/>
          <a:p>
            <a:r>
              <a:rPr lang="es-MX" b="1" dirty="0">
                <a:solidFill>
                  <a:schemeClr val="bg1"/>
                </a:solidFill>
              </a:rPr>
              <a:t>Del siglo XV al XVIII se asiste a un proceso lento de conformación urbana</a:t>
            </a:r>
            <a:br>
              <a:rPr lang="es-MX" b="1" dirty="0">
                <a:solidFill>
                  <a:schemeClr val="bg1"/>
                </a:solidFill>
              </a:rPr>
            </a:br>
            <a:endParaRPr lang="es-MX" b="1" dirty="0">
              <a:solidFill>
                <a:schemeClr val="bg1"/>
              </a:solidFill>
            </a:endParaRP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633" y="1365576"/>
            <a:ext cx="5125791" cy="268236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4393" y="1284784"/>
            <a:ext cx="4692468" cy="268236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4" name="3 Rectángulo"/>
          <p:cNvSpPr/>
          <p:nvPr/>
        </p:nvSpPr>
        <p:spPr>
          <a:xfrm>
            <a:off x="6935730" y="4099438"/>
            <a:ext cx="4906646" cy="938719"/>
          </a:xfrm>
          <a:prstGeom prst="rect">
            <a:avLst/>
          </a:prstGeom>
        </p:spPr>
        <p:txBody>
          <a:bodyPr wrap="square">
            <a:spAutoFit/>
          </a:bodyPr>
          <a:lstStyle/>
          <a:p>
            <a:r>
              <a:rPr lang="es-MX" sz="1100" dirty="0">
                <a:solidFill>
                  <a:schemeClr val="bg1"/>
                </a:solidFill>
              </a:rPr>
              <a:t>https://www.google.com.mx/search?q=capitalismo+del+siglo+xvi+en+europa&amp;espv=2&amp;biw=1366&amp;bih=662&amp;source=lnms&amp;tbm=isch&amp;sa=X&amp;ved=0ahUKEwjI_tTdqtPPAhWB4CYKHZ47BfAQ_AUIBigB#tbm=isch&amp;q=ciudades+del+siglo+xviii+europa&amp;imgdii=XeHV7qA3wvTrzM%3A%3BXeHV7qA3wvTrzM%3A%3BC82VWBzY0WpSJM%3A&amp;imgrc=XeHV7qA3wvTrzM%3A</a:t>
            </a:r>
          </a:p>
        </p:txBody>
      </p:sp>
      <p:sp>
        <p:nvSpPr>
          <p:cNvPr id="5" name="4 Rectángulo"/>
          <p:cNvSpPr/>
          <p:nvPr/>
        </p:nvSpPr>
        <p:spPr>
          <a:xfrm>
            <a:off x="927278" y="4153300"/>
            <a:ext cx="5125791" cy="830997"/>
          </a:xfrm>
          <a:prstGeom prst="rect">
            <a:avLst/>
          </a:prstGeom>
        </p:spPr>
        <p:txBody>
          <a:bodyPr wrap="square">
            <a:spAutoFit/>
          </a:bodyPr>
          <a:lstStyle/>
          <a:p>
            <a:r>
              <a:rPr lang="es-MX" sz="1200" dirty="0">
                <a:solidFill>
                  <a:schemeClr val="bg1"/>
                </a:solidFill>
              </a:rPr>
              <a:t>https://www.google.com.mx/search?q=capitalismo+del+siglo+xvi+en+europa&amp;espv=2&amp;biw=1366&amp;bih=662&amp;source=lnms&amp;tbm=isch&amp;sa=X&amp;ved=0ahUKEwjI_tTdqtPPAhWB4CYKHZ47BfAQ_AUIBigB#tbm=isch&amp;q=ciudades+del+siglo+xviii+europa&amp;imgrc=XeHV7qA3wvTrzM%3A</a:t>
            </a:r>
          </a:p>
        </p:txBody>
      </p:sp>
      <p:sp>
        <p:nvSpPr>
          <p:cNvPr id="6" name="5 CuadroTexto"/>
          <p:cNvSpPr txBox="1"/>
          <p:nvPr/>
        </p:nvSpPr>
        <p:spPr>
          <a:xfrm>
            <a:off x="442476" y="5248882"/>
            <a:ext cx="11535346" cy="1046440"/>
          </a:xfrm>
          <a:prstGeom prst="rect">
            <a:avLst/>
          </a:prstGeom>
          <a:noFill/>
        </p:spPr>
        <p:txBody>
          <a:bodyPr wrap="square" rtlCol="0">
            <a:spAutoFit/>
          </a:bodyPr>
          <a:lstStyle/>
          <a:p>
            <a:r>
              <a:rPr lang="es-MX" sz="3100" dirty="0" smtClean="0">
                <a:solidFill>
                  <a:schemeClr val="bg1"/>
                </a:solidFill>
              </a:rPr>
              <a:t>El nuevo urbanismo se desarrolla al parejo que el capitalismo mercantil .</a:t>
            </a:r>
          </a:p>
          <a:p>
            <a:r>
              <a:rPr lang="es-MX" sz="3100" dirty="0" smtClean="0">
                <a:solidFill>
                  <a:schemeClr val="bg1"/>
                </a:solidFill>
              </a:rPr>
              <a:t>La arquitectura del gótico (edad medieval) se mezcla con el neogótico</a:t>
            </a:r>
            <a:endParaRPr lang="es-MX" sz="3100" dirty="0">
              <a:solidFill>
                <a:schemeClr val="bg1"/>
              </a:solidFill>
            </a:endParaRPr>
          </a:p>
        </p:txBody>
      </p:sp>
    </p:spTree>
    <p:extLst>
      <p:ext uri="{BB962C8B-B14F-4D97-AF65-F5344CB8AC3E}">
        <p14:creationId xmlns:p14="http://schemas.microsoft.com/office/powerpoint/2010/main" val="30256922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89251" y="230165"/>
            <a:ext cx="6457122" cy="1478570"/>
          </a:xfrm>
        </p:spPr>
        <p:txBody>
          <a:bodyPr/>
          <a:lstStyle/>
          <a:p>
            <a:r>
              <a:rPr lang="es-MX" dirty="0" smtClean="0">
                <a:solidFill>
                  <a:schemeClr val="bg1"/>
                </a:solidFill>
              </a:rPr>
              <a:t>El urbanismo de estos siglos aprovechó:</a:t>
            </a:r>
            <a:endParaRPr lang="es-MX" dirty="0">
              <a:solidFill>
                <a:schemeClr val="bg1"/>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9251" y="1970467"/>
            <a:ext cx="6423673" cy="45178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CuadroTexto"/>
          <p:cNvSpPr txBox="1"/>
          <p:nvPr/>
        </p:nvSpPr>
        <p:spPr>
          <a:xfrm>
            <a:off x="7853082" y="965915"/>
            <a:ext cx="4141694" cy="4524315"/>
          </a:xfrm>
          <a:prstGeom prst="rect">
            <a:avLst/>
          </a:prstGeom>
          <a:noFill/>
        </p:spPr>
        <p:txBody>
          <a:bodyPr wrap="square" rtlCol="0">
            <a:spAutoFit/>
          </a:bodyPr>
          <a:lstStyle/>
          <a:p>
            <a:r>
              <a:rPr lang="es-MX" sz="2400" dirty="0" smtClean="0">
                <a:solidFill>
                  <a:schemeClr val="bg1"/>
                </a:solidFill>
              </a:rPr>
              <a:t>El trazado de las antiguas calles de la época romana y la época medieval para crear nuevas construcciones, persiguiendo objetivos económicos y estéticos.</a:t>
            </a:r>
          </a:p>
          <a:p>
            <a:r>
              <a:rPr lang="es-MX" sz="2400" dirty="0" smtClean="0">
                <a:solidFill>
                  <a:schemeClr val="bg1"/>
                </a:solidFill>
              </a:rPr>
              <a:t>Por ejemplo, el urbanismo italiano aportó un nuevo tipo de plaza como un nuevo plan de ciudad. Éste contenía la </a:t>
            </a:r>
            <a:r>
              <a:rPr lang="es-MX" sz="2400" u="sng" dirty="0" smtClean="0">
                <a:solidFill>
                  <a:srgbClr val="FF0000"/>
                </a:solidFill>
              </a:rPr>
              <a:t>iglesia,</a:t>
            </a:r>
            <a:r>
              <a:rPr lang="es-MX" sz="2400" dirty="0" smtClean="0">
                <a:solidFill>
                  <a:srgbClr val="FF0000"/>
                </a:solidFill>
              </a:rPr>
              <a:t> </a:t>
            </a:r>
            <a:r>
              <a:rPr lang="es-MX" sz="2400" u="sng" dirty="0" smtClean="0">
                <a:solidFill>
                  <a:srgbClr val="FF0000"/>
                </a:solidFill>
              </a:rPr>
              <a:t>el palacio del soberano </a:t>
            </a:r>
            <a:r>
              <a:rPr lang="es-MX" sz="2400" dirty="0" smtClean="0">
                <a:solidFill>
                  <a:schemeClr val="bg1"/>
                </a:solidFill>
              </a:rPr>
              <a:t>y el teatro. Fue creado con fines racionales. </a:t>
            </a:r>
            <a:endParaRPr lang="es-MX" sz="2400" dirty="0">
              <a:solidFill>
                <a:schemeClr val="bg1"/>
              </a:solidFill>
            </a:endParaRPr>
          </a:p>
        </p:txBody>
      </p:sp>
      <p:cxnSp>
        <p:nvCxnSpPr>
          <p:cNvPr id="7" name="6 Conector angular"/>
          <p:cNvCxnSpPr/>
          <p:nvPr/>
        </p:nvCxnSpPr>
        <p:spPr>
          <a:xfrm rot="10800000" flipV="1">
            <a:off x="2729752" y="1152336"/>
            <a:ext cx="5123330" cy="2637897"/>
          </a:xfrm>
          <a:prstGeom prst="bentConnector3">
            <a:avLst>
              <a:gd name="adj1" fmla="val 20341"/>
            </a:avLst>
          </a:prstGeom>
          <a:ln>
            <a:tailEnd type="arrow"/>
          </a:ln>
        </p:spPr>
        <p:style>
          <a:lnRef idx="3">
            <a:schemeClr val="dk1"/>
          </a:lnRef>
          <a:fillRef idx="0">
            <a:schemeClr val="dk1"/>
          </a:fillRef>
          <a:effectRef idx="2">
            <a:schemeClr val="dk1"/>
          </a:effectRef>
          <a:fontRef idx="minor">
            <a:schemeClr val="tx1"/>
          </a:fontRef>
        </p:style>
      </p:cxnSp>
      <p:cxnSp>
        <p:nvCxnSpPr>
          <p:cNvPr id="10" name="9 Conector angular"/>
          <p:cNvCxnSpPr/>
          <p:nvPr/>
        </p:nvCxnSpPr>
        <p:spPr>
          <a:xfrm rot="10800000">
            <a:off x="1546414" y="2259108"/>
            <a:ext cx="9345704" cy="1970306"/>
          </a:xfrm>
          <a:prstGeom prst="bentConnector3">
            <a:avLst/>
          </a:prstGeom>
          <a:ln>
            <a:tailEnd type="arrow"/>
          </a:ln>
        </p:spPr>
        <p:style>
          <a:lnRef idx="3">
            <a:schemeClr val="dk1"/>
          </a:lnRef>
          <a:fillRef idx="0">
            <a:schemeClr val="dk1"/>
          </a:fillRef>
          <a:effectRef idx="2">
            <a:schemeClr val="dk1"/>
          </a:effectRef>
          <a:fontRef idx="minor">
            <a:schemeClr val="tx1"/>
          </a:fontRef>
        </p:style>
      </p:cxnSp>
      <p:cxnSp>
        <p:nvCxnSpPr>
          <p:cNvPr id="14" name="13 Conector angular"/>
          <p:cNvCxnSpPr/>
          <p:nvPr/>
        </p:nvCxnSpPr>
        <p:spPr>
          <a:xfrm rot="10800000">
            <a:off x="4921624" y="2605756"/>
            <a:ext cx="4679576" cy="2073820"/>
          </a:xfrm>
          <a:prstGeom prst="bentConnector3">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879153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ipe(down)">
                                      <p:cBhvr>
                                        <p:cTn id="7"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60608" y="244700"/>
            <a:ext cx="11423561" cy="1571222"/>
          </a:xfrm>
        </p:spPr>
        <p:txBody>
          <a:bodyPr>
            <a:normAutofit fontScale="90000"/>
          </a:bodyPr>
          <a:lstStyle/>
          <a:p>
            <a:r>
              <a:rPr lang="es-MX" dirty="0" smtClean="0">
                <a:solidFill>
                  <a:schemeClr val="bg1"/>
                </a:solidFill>
              </a:rPr>
              <a:t>Acorde con las necesidades del nuevo orden económico que emerge, la traza de las ciudades procura una mejor circulación</a:t>
            </a:r>
            <a:endParaRPr lang="es-MX" dirty="0">
              <a:solidFill>
                <a:schemeClr val="bg1"/>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3650" y="1695450"/>
            <a:ext cx="8577329" cy="49629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8470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nodeType="clickEffect">
                                  <p:stCondLst>
                                    <p:cond delay="0"/>
                                  </p:stCondLst>
                                  <p:childTnLst>
                                    <p:animClr clrSpc="hsl" dir="cw">
                                      <p:cBhvr override="childStyle">
                                        <p:cTn id="6" dur="500" fill="hold"/>
                                        <p:tgtEl>
                                          <p:spTgt spid="6146"/>
                                        </p:tgtEl>
                                        <p:attrNameLst>
                                          <p:attrName>style.color</p:attrName>
                                        </p:attrNameLst>
                                      </p:cBhvr>
                                      <p:by>
                                        <p:hsl h="7200000" s="0" l="0"/>
                                      </p:by>
                                    </p:animClr>
                                    <p:animClr clrSpc="hsl" dir="cw">
                                      <p:cBhvr>
                                        <p:cTn id="7" dur="500" fill="hold"/>
                                        <p:tgtEl>
                                          <p:spTgt spid="6146"/>
                                        </p:tgtEl>
                                        <p:attrNameLst>
                                          <p:attrName>fillcolor</p:attrName>
                                        </p:attrNameLst>
                                      </p:cBhvr>
                                      <p:by>
                                        <p:hsl h="7200000" s="0" l="0"/>
                                      </p:by>
                                    </p:animClr>
                                    <p:animClr clrSpc="hsl" dir="cw">
                                      <p:cBhvr>
                                        <p:cTn id="8" dur="500" fill="hold"/>
                                        <p:tgtEl>
                                          <p:spTgt spid="6146"/>
                                        </p:tgtEl>
                                        <p:attrNameLst>
                                          <p:attrName>stroke.color</p:attrName>
                                        </p:attrNameLst>
                                      </p:cBhvr>
                                      <p:by>
                                        <p:hsl h="7200000" s="0" l="0"/>
                                      </p:by>
                                    </p:animClr>
                                    <p:set>
                                      <p:cBhvr>
                                        <p:cTn id="9" dur="500" fill="hold"/>
                                        <p:tgtEl>
                                          <p:spTgt spid="614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1820" y="283335"/>
            <a:ext cx="11668259" cy="6400800"/>
          </a:xfrm>
        </p:spPr>
        <p:txBody>
          <a:bodyPr numCol="2">
            <a:noAutofit/>
          </a:bodyPr>
          <a:lstStyle/>
          <a:p>
            <a:pPr algn="just"/>
            <a:r>
              <a:rPr lang="es-MX" dirty="0" smtClean="0">
                <a:solidFill>
                  <a:schemeClr val="bg1"/>
                </a:solidFill>
              </a:rPr>
              <a:t>Introducción </a:t>
            </a:r>
          </a:p>
          <a:p>
            <a:pPr algn="just"/>
            <a:r>
              <a:rPr lang="es-MX" sz="1050" dirty="0" smtClean="0">
                <a:solidFill>
                  <a:schemeClr val="bg1"/>
                </a:solidFill>
              </a:rPr>
              <a:t>La  </a:t>
            </a:r>
            <a:r>
              <a:rPr lang="es-MX" sz="1050" dirty="0">
                <a:solidFill>
                  <a:schemeClr val="bg1"/>
                </a:solidFill>
              </a:rPr>
              <a:t>UA (unidad de aprendizaje) Sociología Urbana 1, misma que se imparte en el  quinto semestre de la licenciatura en Planeación Territorial, es  de corte teórico,  integrada en el  área de Sociedad y </a:t>
            </a:r>
            <a:r>
              <a:rPr lang="es-MX" sz="1050" dirty="0" smtClean="0">
                <a:solidFill>
                  <a:schemeClr val="bg1"/>
                </a:solidFill>
              </a:rPr>
              <a:t>Territorio La </a:t>
            </a:r>
            <a:r>
              <a:rPr lang="es-MX" sz="1050" dirty="0">
                <a:solidFill>
                  <a:schemeClr val="bg1"/>
                </a:solidFill>
              </a:rPr>
              <a:t>importancia de esta UA  en la </a:t>
            </a:r>
            <a:r>
              <a:rPr lang="es-MX" sz="1050" dirty="0" err="1">
                <a:solidFill>
                  <a:schemeClr val="bg1"/>
                </a:solidFill>
              </a:rPr>
              <a:t>currícula</a:t>
            </a:r>
            <a:r>
              <a:rPr lang="es-MX" sz="1050" dirty="0">
                <a:solidFill>
                  <a:schemeClr val="bg1"/>
                </a:solidFill>
              </a:rPr>
              <a:t>  de la licenciatura recae  en el estudio y análisis  que se hace entre sociedad y territorio, y la ciudad como producto material de la </a:t>
            </a:r>
            <a:r>
              <a:rPr lang="es-MX" sz="1050" dirty="0" smtClean="0">
                <a:solidFill>
                  <a:schemeClr val="bg1"/>
                </a:solidFill>
              </a:rPr>
              <a:t>sociedad. Derivado </a:t>
            </a:r>
            <a:r>
              <a:rPr lang="es-MX" sz="1050" dirty="0">
                <a:solidFill>
                  <a:schemeClr val="bg1"/>
                </a:solidFill>
              </a:rPr>
              <a:t>de lo anterior , Sociología Urbana 1 tiene tres unidades  de competencia: 1) conceptos básicos, 2) orígenes de la ciudad y 3) los sociólogos urbanos clásicos.</a:t>
            </a:r>
          </a:p>
          <a:p>
            <a:pPr algn="just"/>
            <a:r>
              <a:rPr lang="es-MX" sz="1050" dirty="0">
                <a:solidFill>
                  <a:schemeClr val="bg1"/>
                </a:solidFill>
              </a:rPr>
              <a:t>De la unidad número 2 se eligió un tema para esta presentación “La ciudad </a:t>
            </a:r>
            <a:r>
              <a:rPr lang="es-MX" sz="1050" dirty="0" smtClean="0">
                <a:solidFill>
                  <a:schemeClr val="bg1"/>
                </a:solidFill>
              </a:rPr>
              <a:t>industrial”.  </a:t>
            </a:r>
            <a:r>
              <a:rPr lang="es-MX" sz="1050" dirty="0">
                <a:solidFill>
                  <a:schemeClr val="bg1"/>
                </a:solidFill>
              </a:rPr>
              <a:t>Éste se describe y explica con autores como Lezama y con </a:t>
            </a:r>
            <a:r>
              <a:rPr lang="es-MX" sz="1050" dirty="0" err="1">
                <a:solidFill>
                  <a:schemeClr val="bg1"/>
                </a:solidFill>
              </a:rPr>
              <a:t>Mumford</a:t>
            </a:r>
            <a:r>
              <a:rPr lang="es-MX" sz="1050" dirty="0">
                <a:solidFill>
                  <a:schemeClr val="bg1"/>
                </a:solidFill>
              </a:rPr>
              <a:t>. </a:t>
            </a:r>
          </a:p>
          <a:p>
            <a:pPr marL="0" indent="0" algn="just">
              <a:buNone/>
            </a:pPr>
            <a:endParaRPr lang="es-MX" sz="1050" dirty="0">
              <a:solidFill>
                <a:schemeClr val="bg1"/>
              </a:solidFill>
            </a:endParaRPr>
          </a:p>
          <a:p>
            <a:pPr algn="just"/>
            <a:r>
              <a:rPr lang="es-MX" sz="1800" dirty="0">
                <a:solidFill>
                  <a:schemeClr val="bg1"/>
                </a:solidFill>
              </a:rPr>
              <a:t>JUSTIFICACIÓN</a:t>
            </a:r>
            <a:endParaRPr lang="es-MX" sz="2000" dirty="0">
              <a:solidFill>
                <a:schemeClr val="bg1"/>
              </a:solidFill>
            </a:endParaRPr>
          </a:p>
          <a:p>
            <a:pPr algn="just"/>
            <a:r>
              <a:rPr lang="es-MX" sz="1050" dirty="0">
                <a:solidFill>
                  <a:schemeClr val="bg1"/>
                </a:solidFill>
              </a:rPr>
              <a:t>En una UA teórica  como Sociología Urbana 1,  el procesamiento de la información de corte  teórico e histórico (para este caso),  es muy conveniente mostrarla con esquemas  e imágenes que ayudarán a recrear contextos que para los alumnos les resulta difícil imaginar. </a:t>
            </a:r>
          </a:p>
          <a:p>
            <a:pPr algn="just"/>
            <a:r>
              <a:rPr lang="es-MX" sz="1050" dirty="0">
                <a:solidFill>
                  <a:schemeClr val="bg1"/>
                </a:solidFill>
              </a:rPr>
              <a:t>La ciudad clásica forma parte de la unidad 2, que, básicamente, es de corte histórico. ¿Por qué se muestra la historia de la ciudad occidental? La respuesta tiene relación con el siguiente argumento. La historia de la ciudad occidental tiene elementos teóricos que han explicado cómo se formó, qué elementos contiene, conceptos de su forma física y social. Cuando se trata el tema de historia de la ciudad los estudiantes tienen poco interés en leer y entender hechos históricos que parecen ajenos a ellos. Por ello, cuando se muestra la ciudad en imágenes y esquemas puede surgir la inquietud y  la aprehensión del fenómeno urbano desde lo histórico. Además que este material siempre trata de relacionar con elementos actuales, por ejemplo, al terminar la exposición se les cuestiona ¿qué elementos de la ciudad </a:t>
            </a:r>
            <a:r>
              <a:rPr lang="es-MX" sz="1050" dirty="0" smtClean="0">
                <a:solidFill>
                  <a:schemeClr val="bg1"/>
                </a:solidFill>
              </a:rPr>
              <a:t>industrial se </a:t>
            </a:r>
            <a:r>
              <a:rPr lang="es-MX" sz="1050" dirty="0">
                <a:solidFill>
                  <a:schemeClr val="bg1"/>
                </a:solidFill>
              </a:rPr>
              <a:t>encuentran presentes en ciudades en México?</a:t>
            </a:r>
          </a:p>
          <a:p>
            <a:pPr algn="just"/>
            <a:r>
              <a:rPr lang="es-MX" sz="1050" dirty="0">
                <a:solidFill>
                  <a:schemeClr val="bg1"/>
                </a:solidFill>
              </a:rPr>
              <a:t>Lo anterior sirve para explicarle a los estudiantes que la ciudad es un rompecabezas de historias que guarda la ciudad y que todo espacio tiene un antecedente que se puede identificar en las distintas etapas.</a:t>
            </a:r>
          </a:p>
          <a:p>
            <a:pPr algn="just"/>
            <a:r>
              <a:rPr lang="es-MX" sz="1050" dirty="0">
                <a:solidFill>
                  <a:schemeClr val="bg1"/>
                </a:solidFill>
              </a:rPr>
              <a:t>En el argumento anterior recae la importancia de elaborar un material visual con, básicamente, imágenes.</a:t>
            </a:r>
          </a:p>
          <a:p>
            <a:endParaRPr lang="es-MX" sz="1050" dirty="0">
              <a:solidFill>
                <a:schemeClr val="bg1"/>
              </a:solidFill>
            </a:endParaRPr>
          </a:p>
        </p:txBody>
      </p:sp>
    </p:spTree>
    <p:extLst>
      <p:ext uri="{BB962C8B-B14F-4D97-AF65-F5344CB8AC3E}">
        <p14:creationId xmlns:p14="http://schemas.microsoft.com/office/powerpoint/2010/main" val="10686845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046" y="270788"/>
            <a:ext cx="9905998" cy="1478570"/>
          </a:xfrm>
        </p:spPr>
        <p:txBody>
          <a:bodyPr/>
          <a:lstStyle/>
          <a:p>
            <a:r>
              <a:rPr lang="es-MX" dirty="0" smtClean="0">
                <a:solidFill>
                  <a:schemeClr val="bg1"/>
                </a:solidFill>
              </a:rPr>
              <a:t>Según Lezama, el verdadero urbanismo surge en el siglo XVIII</a:t>
            </a:r>
            <a:endParaRPr lang="es-MX" dirty="0">
              <a:solidFill>
                <a:schemeClr val="bg1"/>
              </a:solidFill>
            </a:endParaRPr>
          </a:p>
        </p:txBody>
      </p:sp>
      <p:sp>
        <p:nvSpPr>
          <p:cNvPr id="3" name="2 Marcador de contenido"/>
          <p:cNvSpPr>
            <a:spLocks noGrp="1"/>
          </p:cNvSpPr>
          <p:nvPr>
            <p:ph idx="1"/>
          </p:nvPr>
        </p:nvSpPr>
        <p:spPr>
          <a:xfrm>
            <a:off x="425004" y="1734332"/>
            <a:ext cx="11333408" cy="4202828"/>
          </a:xfrm>
        </p:spPr>
        <p:txBody>
          <a:bodyPr>
            <a:noAutofit/>
          </a:bodyPr>
          <a:lstStyle/>
          <a:p>
            <a:r>
              <a:rPr lang="es-MX" sz="3600" dirty="0" smtClean="0">
                <a:solidFill>
                  <a:schemeClr val="bg1"/>
                </a:solidFill>
              </a:rPr>
              <a:t>Surge una preocupación por lo urbano</a:t>
            </a:r>
          </a:p>
          <a:p>
            <a:r>
              <a:rPr lang="es-MX" sz="3600" dirty="0" smtClean="0">
                <a:solidFill>
                  <a:schemeClr val="bg1"/>
                </a:solidFill>
              </a:rPr>
              <a:t>La ciudad deja de ser pensada como objeto ornamental</a:t>
            </a:r>
          </a:p>
          <a:p>
            <a:r>
              <a:rPr lang="es-MX" sz="3600" dirty="0" smtClean="0">
                <a:solidFill>
                  <a:schemeClr val="bg1"/>
                </a:solidFill>
              </a:rPr>
              <a:t>Se desarrolla una orientación para resolver los problemas de la circulación y del trazado de las calles así como la manera de crear espacios públicos</a:t>
            </a:r>
            <a:endParaRPr lang="es-MX" sz="3600" dirty="0">
              <a:solidFill>
                <a:schemeClr val="bg1"/>
              </a:solidFill>
            </a:endParaRPr>
          </a:p>
        </p:txBody>
      </p:sp>
    </p:spTree>
    <p:extLst>
      <p:ext uri="{BB962C8B-B14F-4D97-AF65-F5344CB8AC3E}">
        <p14:creationId xmlns:p14="http://schemas.microsoft.com/office/powerpoint/2010/main" val="36271760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86366" y="283335"/>
            <a:ext cx="11629623" cy="1813753"/>
          </a:xfrm>
        </p:spPr>
        <p:style>
          <a:lnRef idx="1">
            <a:schemeClr val="accent2"/>
          </a:lnRef>
          <a:fillRef idx="3">
            <a:schemeClr val="accent2"/>
          </a:fillRef>
          <a:effectRef idx="2">
            <a:schemeClr val="accent2"/>
          </a:effectRef>
          <a:fontRef idx="minor">
            <a:schemeClr val="lt1"/>
          </a:fontRef>
        </p:style>
        <p:txBody>
          <a:bodyPr>
            <a:normAutofit/>
          </a:bodyPr>
          <a:lstStyle/>
          <a:p>
            <a:r>
              <a:rPr lang="es-MX" dirty="0" smtClean="0">
                <a:solidFill>
                  <a:schemeClr val="bg1"/>
                </a:solidFill>
              </a:rPr>
              <a:t>Ya no se trata de buscar la estética de la ciudad sino la funcionalidad de la misma, al respecto </a:t>
            </a:r>
            <a:r>
              <a:rPr lang="es-MX" dirty="0" err="1" smtClean="0">
                <a:solidFill>
                  <a:schemeClr val="bg1"/>
                </a:solidFill>
              </a:rPr>
              <a:t>lezama</a:t>
            </a:r>
            <a:r>
              <a:rPr lang="es-MX" dirty="0" smtClean="0">
                <a:solidFill>
                  <a:schemeClr val="bg1"/>
                </a:solidFill>
              </a:rPr>
              <a:t> dice:</a:t>
            </a:r>
            <a:endParaRPr lang="es-MX" dirty="0">
              <a:solidFill>
                <a:schemeClr val="bg1"/>
              </a:solidFill>
            </a:endParaRPr>
          </a:p>
        </p:txBody>
      </p:sp>
      <p:sp>
        <p:nvSpPr>
          <p:cNvPr id="3" name="2 Marcador de contenido"/>
          <p:cNvSpPr>
            <a:spLocks noGrp="1"/>
          </p:cNvSpPr>
          <p:nvPr>
            <p:ph idx="1"/>
          </p:nvPr>
        </p:nvSpPr>
        <p:spPr>
          <a:xfrm>
            <a:off x="437882" y="2249487"/>
            <a:ext cx="11539470" cy="4408890"/>
          </a:xfrm>
        </p:spPr>
        <p:txBody>
          <a:bodyPr>
            <a:normAutofit/>
          </a:bodyPr>
          <a:lstStyle/>
          <a:p>
            <a:pPr marL="0" indent="0">
              <a:buNone/>
            </a:pPr>
            <a:r>
              <a:rPr lang="es-MX" sz="3200" dirty="0" smtClean="0">
                <a:solidFill>
                  <a:schemeClr val="bg1"/>
                </a:solidFill>
              </a:rPr>
              <a:t>“Acorde con las necesidades del nuevo orden económico que emerge, la traza de las ciudades procura una mejor circulación, para lo cual construyen grandes avenidas que provocan  distorsiones en las antiguas formas de vida. a lo largo de estas avenidas se ubican los principales comercios…en el siglo XVIII empiezan a surgir los jardines públicos, emergiendo el espacio abierto como ámbito de recreación de la ciudad”… (2003: 101)</a:t>
            </a:r>
            <a:endParaRPr lang="es-MX" sz="3200" dirty="0">
              <a:solidFill>
                <a:schemeClr val="bg1"/>
              </a:solidFill>
            </a:endParaRPr>
          </a:p>
        </p:txBody>
      </p:sp>
    </p:spTree>
    <p:extLst>
      <p:ext uri="{BB962C8B-B14F-4D97-AF65-F5344CB8AC3E}">
        <p14:creationId xmlns:p14="http://schemas.microsoft.com/office/powerpoint/2010/main" val="1020842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1413" y="618518"/>
            <a:ext cx="9905998" cy="1223161"/>
          </a:xfrm>
        </p:spPr>
        <p:txBody>
          <a:bodyPr/>
          <a:lstStyle/>
          <a:p>
            <a:r>
              <a:rPr lang="es-MX" dirty="0" smtClean="0">
                <a:solidFill>
                  <a:schemeClr val="bg1"/>
                </a:solidFill>
              </a:rPr>
              <a:t>La ciudad moderna-comercial tiene su auge en el siglo XVIII y se expande hasta el XIX</a:t>
            </a:r>
            <a:endParaRPr lang="es-MX" dirty="0">
              <a:solidFill>
                <a:schemeClr val="bg1"/>
              </a:solidFill>
            </a:endParaRPr>
          </a:p>
        </p:txBody>
      </p:sp>
      <p:sp>
        <p:nvSpPr>
          <p:cNvPr id="3" name="2 Marcador de contenido"/>
          <p:cNvSpPr>
            <a:spLocks noGrp="1"/>
          </p:cNvSpPr>
          <p:nvPr>
            <p:ph idx="1"/>
          </p:nvPr>
        </p:nvSpPr>
        <p:spPr>
          <a:xfrm>
            <a:off x="463639" y="2249487"/>
            <a:ext cx="11217499" cy="4074040"/>
          </a:xfrm>
        </p:spPr>
        <p:txBody>
          <a:bodyPr>
            <a:noAutofit/>
          </a:bodyPr>
          <a:lstStyle/>
          <a:p>
            <a:r>
              <a:rPr lang="es-MX" sz="3200" dirty="0" smtClean="0">
                <a:solidFill>
                  <a:schemeClr val="bg1"/>
                </a:solidFill>
              </a:rPr>
              <a:t>La ciudad en esta época se preocupa más por la utilidad y lucro económico que por la estética. </a:t>
            </a:r>
          </a:p>
          <a:p>
            <a:r>
              <a:rPr lang="es-MX" sz="3200" dirty="0" smtClean="0">
                <a:solidFill>
                  <a:schemeClr val="bg1"/>
                </a:solidFill>
              </a:rPr>
              <a:t>Por ejemplo la vivienda para el siglo XVIII se aglomera en espacios reducidos en las grandes ciudades europeas. La oferta de vivienda no logra satisfacer la demanda, una de las razones de ésta última es la migración de lo rural a las grandes ciudades. </a:t>
            </a:r>
            <a:endParaRPr lang="es-MX" sz="3200" dirty="0">
              <a:solidFill>
                <a:schemeClr val="bg1"/>
              </a:solidFill>
            </a:endParaRPr>
          </a:p>
        </p:txBody>
      </p:sp>
    </p:spTree>
    <p:extLst>
      <p:ext uri="{BB962C8B-B14F-4D97-AF65-F5344CB8AC3E}">
        <p14:creationId xmlns:p14="http://schemas.microsoft.com/office/powerpoint/2010/main" val="9826051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284" y="1182709"/>
            <a:ext cx="6222738" cy="40718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9873" y="2137893"/>
            <a:ext cx="3914775"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4 Conector recto de flecha"/>
          <p:cNvCxnSpPr/>
          <p:nvPr/>
        </p:nvCxnSpPr>
        <p:spPr>
          <a:xfrm>
            <a:off x="6661022" y="1182709"/>
            <a:ext cx="1537703" cy="88864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7" name="6 CuadroTexto"/>
          <p:cNvSpPr txBox="1"/>
          <p:nvPr/>
        </p:nvSpPr>
        <p:spPr>
          <a:xfrm>
            <a:off x="1532586" y="5550794"/>
            <a:ext cx="1984839" cy="769441"/>
          </a:xfrm>
          <a:prstGeom prst="rect">
            <a:avLst/>
          </a:prstGeom>
          <a:noFill/>
        </p:spPr>
        <p:txBody>
          <a:bodyPr wrap="none" rtlCol="0">
            <a:spAutoFit/>
          </a:bodyPr>
          <a:lstStyle/>
          <a:p>
            <a:r>
              <a:rPr lang="es-MX" sz="4400" dirty="0" smtClean="0">
                <a:solidFill>
                  <a:schemeClr val="bg1"/>
                </a:solidFill>
              </a:rPr>
              <a:t>Ciudad </a:t>
            </a:r>
            <a:endParaRPr lang="es-MX" dirty="0">
              <a:solidFill>
                <a:schemeClr val="bg1"/>
              </a:solidFill>
            </a:endParaRPr>
          </a:p>
        </p:txBody>
      </p:sp>
      <p:sp>
        <p:nvSpPr>
          <p:cNvPr id="8" name="7 CuadroTexto"/>
          <p:cNvSpPr txBox="1"/>
          <p:nvPr/>
        </p:nvSpPr>
        <p:spPr>
          <a:xfrm>
            <a:off x="9040969" y="5254580"/>
            <a:ext cx="2132315" cy="707886"/>
          </a:xfrm>
          <a:prstGeom prst="rect">
            <a:avLst/>
          </a:prstGeom>
          <a:noFill/>
        </p:spPr>
        <p:txBody>
          <a:bodyPr wrap="none" rtlCol="0">
            <a:spAutoFit/>
          </a:bodyPr>
          <a:lstStyle/>
          <a:p>
            <a:r>
              <a:rPr lang="es-MX" sz="4000" dirty="0" smtClean="0">
                <a:solidFill>
                  <a:schemeClr val="bg1"/>
                </a:solidFill>
              </a:rPr>
              <a:t>Vivienda </a:t>
            </a:r>
            <a:endParaRPr lang="es-MX" dirty="0">
              <a:solidFill>
                <a:schemeClr val="bg1"/>
              </a:solidFill>
            </a:endParaRPr>
          </a:p>
        </p:txBody>
      </p:sp>
    </p:spTree>
    <p:extLst>
      <p:ext uri="{BB962C8B-B14F-4D97-AF65-F5344CB8AC3E}">
        <p14:creationId xmlns:p14="http://schemas.microsoft.com/office/powerpoint/2010/main" val="1277990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7170"/>
                                        </p:tgtEl>
                                        <p:attrNameLst>
                                          <p:attrName>r</p:attrName>
                                        </p:attrNameLst>
                                      </p:cBhvr>
                                    </p:animRot>
                                    <p:animRot by="-240000">
                                      <p:cBhvr>
                                        <p:cTn id="7" dur="200" fill="hold">
                                          <p:stCondLst>
                                            <p:cond delay="200"/>
                                          </p:stCondLst>
                                        </p:cTn>
                                        <p:tgtEl>
                                          <p:spTgt spid="7170"/>
                                        </p:tgtEl>
                                        <p:attrNameLst>
                                          <p:attrName>r</p:attrName>
                                        </p:attrNameLst>
                                      </p:cBhvr>
                                    </p:animRot>
                                    <p:animRot by="240000">
                                      <p:cBhvr>
                                        <p:cTn id="8" dur="200" fill="hold">
                                          <p:stCondLst>
                                            <p:cond delay="400"/>
                                          </p:stCondLst>
                                        </p:cTn>
                                        <p:tgtEl>
                                          <p:spTgt spid="7170"/>
                                        </p:tgtEl>
                                        <p:attrNameLst>
                                          <p:attrName>r</p:attrName>
                                        </p:attrNameLst>
                                      </p:cBhvr>
                                    </p:animRot>
                                    <p:animRot by="-240000">
                                      <p:cBhvr>
                                        <p:cTn id="9" dur="200" fill="hold">
                                          <p:stCondLst>
                                            <p:cond delay="600"/>
                                          </p:stCondLst>
                                        </p:cTn>
                                        <p:tgtEl>
                                          <p:spTgt spid="7170"/>
                                        </p:tgtEl>
                                        <p:attrNameLst>
                                          <p:attrName>r</p:attrName>
                                        </p:attrNameLst>
                                      </p:cBhvr>
                                    </p:animRot>
                                    <p:animRot by="120000">
                                      <p:cBhvr>
                                        <p:cTn id="10" dur="200" fill="hold">
                                          <p:stCondLst>
                                            <p:cond delay="800"/>
                                          </p:stCondLst>
                                        </p:cTn>
                                        <p:tgtEl>
                                          <p:spTgt spid="7170"/>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2" presetClass="emph" presetSubtype="0" fill="hold" nodeType="clickEffect">
                                  <p:stCondLst>
                                    <p:cond delay="0"/>
                                  </p:stCondLst>
                                  <p:childTnLst>
                                    <p:animRot by="120000">
                                      <p:cBhvr>
                                        <p:cTn id="14" dur="100" fill="hold">
                                          <p:stCondLst>
                                            <p:cond delay="0"/>
                                          </p:stCondLst>
                                        </p:cTn>
                                        <p:tgtEl>
                                          <p:spTgt spid="7171"/>
                                        </p:tgtEl>
                                        <p:attrNameLst>
                                          <p:attrName>r</p:attrName>
                                        </p:attrNameLst>
                                      </p:cBhvr>
                                    </p:animRot>
                                    <p:animRot by="-240000">
                                      <p:cBhvr>
                                        <p:cTn id="15" dur="200" fill="hold">
                                          <p:stCondLst>
                                            <p:cond delay="200"/>
                                          </p:stCondLst>
                                        </p:cTn>
                                        <p:tgtEl>
                                          <p:spTgt spid="7171"/>
                                        </p:tgtEl>
                                        <p:attrNameLst>
                                          <p:attrName>r</p:attrName>
                                        </p:attrNameLst>
                                      </p:cBhvr>
                                    </p:animRot>
                                    <p:animRot by="240000">
                                      <p:cBhvr>
                                        <p:cTn id="16" dur="200" fill="hold">
                                          <p:stCondLst>
                                            <p:cond delay="400"/>
                                          </p:stCondLst>
                                        </p:cTn>
                                        <p:tgtEl>
                                          <p:spTgt spid="7171"/>
                                        </p:tgtEl>
                                        <p:attrNameLst>
                                          <p:attrName>r</p:attrName>
                                        </p:attrNameLst>
                                      </p:cBhvr>
                                    </p:animRot>
                                    <p:animRot by="-240000">
                                      <p:cBhvr>
                                        <p:cTn id="17" dur="200" fill="hold">
                                          <p:stCondLst>
                                            <p:cond delay="600"/>
                                          </p:stCondLst>
                                        </p:cTn>
                                        <p:tgtEl>
                                          <p:spTgt spid="7171"/>
                                        </p:tgtEl>
                                        <p:attrNameLst>
                                          <p:attrName>r</p:attrName>
                                        </p:attrNameLst>
                                      </p:cBhvr>
                                    </p:animRot>
                                    <p:animRot by="120000">
                                      <p:cBhvr>
                                        <p:cTn id="18" dur="200" fill="hold">
                                          <p:stCondLst>
                                            <p:cond delay="800"/>
                                          </p:stCondLst>
                                        </p:cTn>
                                        <p:tgtEl>
                                          <p:spTgt spid="717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3944" y="2640501"/>
            <a:ext cx="10882647" cy="1478570"/>
          </a:xfrm>
        </p:spPr>
        <p:style>
          <a:lnRef idx="1">
            <a:schemeClr val="accent3"/>
          </a:lnRef>
          <a:fillRef idx="3">
            <a:schemeClr val="accent3"/>
          </a:fillRef>
          <a:effectRef idx="2">
            <a:schemeClr val="accent3"/>
          </a:effectRef>
          <a:fontRef idx="minor">
            <a:schemeClr val="lt1"/>
          </a:fontRef>
        </p:style>
        <p:txBody>
          <a:bodyPr>
            <a:noAutofit/>
          </a:bodyPr>
          <a:lstStyle/>
          <a:p>
            <a:r>
              <a:rPr lang="es-MX" sz="6000" dirty="0" smtClean="0">
                <a:solidFill>
                  <a:schemeClr val="bg1"/>
                </a:solidFill>
              </a:rPr>
              <a:t>Parte 3. la ciudad industrial</a:t>
            </a:r>
            <a:br>
              <a:rPr lang="es-MX" sz="6000" dirty="0" smtClean="0">
                <a:solidFill>
                  <a:schemeClr val="bg1"/>
                </a:solidFill>
              </a:rPr>
            </a:br>
            <a:r>
              <a:rPr lang="es-MX" sz="6000" dirty="0" smtClean="0">
                <a:solidFill>
                  <a:schemeClr val="bg1"/>
                </a:solidFill>
              </a:rPr>
              <a:t>siglo xix</a:t>
            </a:r>
            <a:endParaRPr lang="es-MX" sz="6000" dirty="0">
              <a:solidFill>
                <a:schemeClr val="bg1"/>
              </a:solidFill>
            </a:endParaRPr>
          </a:p>
        </p:txBody>
      </p:sp>
    </p:spTree>
    <p:extLst>
      <p:ext uri="{BB962C8B-B14F-4D97-AF65-F5344CB8AC3E}">
        <p14:creationId xmlns:p14="http://schemas.microsoft.com/office/powerpoint/2010/main" val="973658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Resultado de imagen para LA CIUDAD moderna siglo XVIII y XI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065" y="158893"/>
            <a:ext cx="11204619" cy="6624423"/>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0" y="314374"/>
            <a:ext cx="2847109" cy="1061829"/>
          </a:xfrm>
          <a:prstGeom prst="rect">
            <a:avLst/>
          </a:prstGeom>
        </p:spPr>
        <p:txBody>
          <a:bodyPr wrap="square">
            <a:spAutoFit/>
          </a:bodyPr>
          <a:lstStyle/>
          <a:p>
            <a:r>
              <a:rPr lang="es-MX" sz="900" dirty="0" smtClean="0">
                <a:solidFill>
                  <a:schemeClr val="bg1"/>
                </a:solidFill>
              </a:rPr>
              <a:t>https://www.google.com.mx/search?q=LA+CIUDAD+moderna+siglo+XVIII+y+XIX&amp;rlz=1C1KYPA_enMX613MX614&amp;espv=2&amp;biw=1600&amp;bih=799&amp;source=lnms&amp;tbm=isch&amp;sa=X&amp;ved=0ahUKEwio2ajDu4LPAhXC0iYKHa44BlwQ_AUIBigB#imgdii=j-zmMnILM4IpVM%3A%3Bj-zmMnILM4IpVM%3A%3BCd0smj9w6ojxvM%3A&amp;imgrc=j-zmMnILM4IpVM%3A</a:t>
            </a:r>
            <a:endParaRPr lang="es-MX" sz="900" dirty="0">
              <a:solidFill>
                <a:schemeClr val="bg1"/>
              </a:solidFill>
            </a:endParaRPr>
          </a:p>
        </p:txBody>
      </p:sp>
      <p:sp>
        <p:nvSpPr>
          <p:cNvPr id="5" name="Rectángulo 4"/>
          <p:cNvSpPr/>
          <p:nvPr/>
        </p:nvSpPr>
        <p:spPr>
          <a:xfrm>
            <a:off x="3193960" y="314374"/>
            <a:ext cx="1744502" cy="4337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98749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1413" y="618518"/>
            <a:ext cx="9905998" cy="489065"/>
          </a:xfrm>
        </p:spPr>
        <p:style>
          <a:lnRef idx="0">
            <a:schemeClr val="accent3"/>
          </a:lnRef>
          <a:fillRef idx="3">
            <a:schemeClr val="accent3"/>
          </a:fillRef>
          <a:effectRef idx="3">
            <a:schemeClr val="accent3"/>
          </a:effectRef>
          <a:fontRef idx="minor">
            <a:schemeClr val="lt1"/>
          </a:fontRef>
        </p:style>
        <p:txBody>
          <a:bodyPr>
            <a:normAutofit fontScale="90000"/>
          </a:bodyPr>
          <a:lstStyle/>
          <a:p>
            <a:r>
              <a:rPr lang="es-MX" sz="4000" dirty="0" smtClean="0">
                <a:solidFill>
                  <a:schemeClr val="bg1"/>
                </a:solidFill>
              </a:rPr>
              <a:t>El contexto: La revolución industrial </a:t>
            </a:r>
            <a:endParaRPr lang="es-MX" sz="4000" dirty="0">
              <a:solidFill>
                <a:schemeClr val="bg1"/>
              </a:solidFill>
            </a:endParaRPr>
          </a:p>
        </p:txBody>
      </p:sp>
      <p:sp>
        <p:nvSpPr>
          <p:cNvPr id="3" name="2 Marcador de contenido"/>
          <p:cNvSpPr>
            <a:spLocks noGrp="1"/>
          </p:cNvSpPr>
          <p:nvPr>
            <p:ph idx="1"/>
          </p:nvPr>
        </p:nvSpPr>
        <p:spPr>
          <a:xfrm>
            <a:off x="780804" y="1103267"/>
            <a:ext cx="9905999" cy="1240688"/>
          </a:xfrm>
        </p:spPr>
        <p:txBody>
          <a:bodyPr>
            <a:normAutofit lnSpcReduction="10000"/>
          </a:bodyPr>
          <a:lstStyle/>
          <a:p>
            <a:pPr marL="0" indent="0">
              <a:buNone/>
            </a:pPr>
            <a:r>
              <a:rPr lang="es-MX" sz="3200" dirty="0" smtClean="0">
                <a:solidFill>
                  <a:schemeClr val="bg1"/>
                </a:solidFill>
              </a:rPr>
              <a:t>Sin el avance de la ciencia hubiera sido imposible la revolución de los procesos productivos</a:t>
            </a:r>
            <a:endParaRPr lang="es-MX" sz="3200" dirty="0">
              <a:solidFill>
                <a:schemeClr val="bg1"/>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491" y="2501319"/>
            <a:ext cx="5145914" cy="2572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1879" y="3521701"/>
            <a:ext cx="4610100" cy="3105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6551053" y="2405448"/>
            <a:ext cx="5529330" cy="1015663"/>
          </a:xfrm>
          <a:prstGeom prst="rect">
            <a:avLst/>
          </a:prstGeom>
        </p:spPr>
        <p:txBody>
          <a:bodyPr wrap="square">
            <a:spAutoFit/>
          </a:bodyPr>
          <a:lstStyle/>
          <a:p>
            <a:r>
              <a:rPr lang="es-MX" sz="1200" dirty="0">
                <a:solidFill>
                  <a:schemeClr val="bg1"/>
                </a:solidFill>
              </a:rPr>
              <a:t>https://www.google.com.mx/search?q=vivienda+del+siglo+XVIII+europa&amp;espv=2&amp;biw=1366&amp;bih=662&amp;source=lnms&amp;tbm=isch&amp;sa=X&amp;ved=0ahUKEwjagPu-59PPAhVCLyYKHcVuBG0Q_AUIBigB#tbm=isch&amp;q=revolucion+industrial&amp;imgdii=3PMvMxKGGuH6pM%3A%3B3PMvMxKGGuH6pM%3A%3BzBKxIQGZAvZ_XM%3A&amp;imgrc=3PMvMxKGGuH6pM%3A</a:t>
            </a:r>
          </a:p>
        </p:txBody>
      </p:sp>
      <p:sp>
        <p:nvSpPr>
          <p:cNvPr id="5" name="4 Rectángulo"/>
          <p:cNvSpPr/>
          <p:nvPr/>
        </p:nvSpPr>
        <p:spPr>
          <a:xfrm>
            <a:off x="428491" y="5240353"/>
            <a:ext cx="5145914" cy="830997"/>
          </a:xfrm>
          <a:prstGeom prst="rect">
            <a:avLst/>
          </a:prstGeom>
        </p:spPr>
        <p:txBody>
          <a:bodyPr wrap="square">
            <a:spAutoFit/>
          </a:bodyPr>
          <a:lstStyle/>
          <a:p>
            <a:r>
              <a:rPr lang="es-MX" sz="1200" dirty="0">
                <a:solidFill>
                  <a:schemeClr val="bg1"/>
                </a:solidFill>
              </a:rPr>
              <a:t>https://www.google.com.mx/search?q=vivienda+del+siglo+XVIII+europa&amp;espv=2&amp;biw=1366&amp;bih=662&amp;source=lnms&amp;tbm=isch&amp;sa=X&amp;ved=0ahUKEwjagPu-59PPAhVCLyYKHcVuBG0Q_AUIBigB#tbm=isch&amp;q=revolucion+industrial&amp;imgrc=3PMvMxKGGuH6pM%3A</a:t>
            </a:r>
          </a:p>
        </p:txBody>
      </p:sp>
    </p:spTree>
    <p:extLst>
      <p:ext uri="{BB962C8B-B14F-4D97-AF65-F5344CB8AC3E}">
        <p14:creationId xmlns:p14="http://schemas.microsoft.com/office/powerpoint/2010/main" val="2124777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2"/>
                                        </p:tgtEl>
                                        <p:attrNameLst>
                                          <p:attrName>style.color</p:attrName>
                                        </p:attrNameLst>
                                      </p:cBhvr>
                                      <p:to>
                                        <a:schemeClr val="bg1"/>
                                      </p:to>
                                    </p:animClr>
                                    <p:animClr clrSpc="rgb" dir="cw">
                                      <p:cBhvr>
                                        <p:cTn id="7" dur="250" autoRev="1" fill="remove"/>
                                        <p:tgtEl>
                                          <p:spTgt spid="2"/>
                                        </p:tgtEl>
                                        <p:attrNameLst>
                                          <p:attrName>fillcolor</p:attrName>
                                        </p:attrNameLst>
                                      </p:cBhvr>
                                      <p:to>
                                        <a:schemeClr val="bg1"/>
                                      </p:to>
                                    </p:animClr>
                                    <p:set>
                                      <p:cBhvr>
                                        <p:cTn id="8" dur="250" autoRev="1" fill="remove"/>
                                        <p:tgtEl>
                                          <p:spTgt spid="2"/>
                                        </p:tgtEl>
                                        <p:attrNameLst>
                                          <p:attrName>fill.type</p:attrName>
                                        </p:attrNameLst>
                                      </p:cBhvr>
                                      <p:to>
                                        <p:strVal val="solid"/>
                                      </p:to>
                                    </p:set>
                                    <p:set>
                                      <p:cBhvr>
                                        <p:cTn id="9" dur="250" autoRev="1" fill="remove"/>
                                        <p:tgtEl>
                                          <p:spTgt spid="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bg1"/>
                </a:solidFill>
              </a:rPr>
              <a:t>La revolución industrial hizo nacer a la gran industria:</a:t>
            </a:r>
            <a:endParaRPr lang="es-MX" dirty="0">
              <a:solidFill>
                <a:schemeClr val="bg1"/>
              </a:solidFill>
            </a:endParaRPr>
          </a:p>
        </p:txBody>
      </p:sp>
      <p:sp>
        <p:nvSpPr>
          <p:cNvPr id="3" name="2 Marcador de contenido"/>
          <p:cNvSpPr>
            <a:spLocks noGrp="1"/>
          </p:cNvSpPr>
          <p:nvPr>
            <p:ph idx="1"/>
          </p:nvPr>
        </p:nvSpPr>
        <p:spPr/>
        <p:txBody>
          <a:bodyPr>
            <a:normAutofit/>
          </a:bodyPr>
          <a:lstStyle/>
          <a:p>
            <a:r>
              <a:rPr lang="es-MX" sz="3600" dirty="0" smtClean="0">
                <a:solidFill>
                  <a:schemeClr val="bg1"/>
                </a:solidFill>
              </a:rPr>
              <a:t>Nuevas herramientas de trabajo</a:t>
            </a:r>
          </a:p>
          <a:p>
            <a:r>
              <a:rPr lang="es-MX" sz="3600" dirty="0" smtClean="0">
                <a:solidFill>
                  <a:schemeClr val="bg1"/>
                </a:solidFill>
              </a:rPr>
              <a:t>Maquinaria novedosa</a:t>
            </a:r>
            <a:endParaRPr lang="es-MX" sz="3600" dirty="0">
              <a:solidFill>
                <a:schemeClr val="bg1"/>
              </a:solidFill>
            </a:endParaRPr>
          </a:p>
          <a:p>
            <a:r>
              <a:rPr lang="es-MX" sz="3600" dirty="0" smtClean="0">
                <a:solidFill>
                  <a:schemeClr val="bg1"/>
                </a:solidFill>
              </a:rPr>
              <a:t>Organización del trabajo diferente</a:t>
            </a:r>
          </a:p>
          <a:p>
            <a:r>
              <a:rPr lang="es-MX" sz="3600" dirty="0" smtClean="0">
                <a:solidFill>
                  <a:schemeClr val="bg1"/>
                </a:solidFill>
              </a:rPr>
              <a:t>Del taller se pasó a la fábrica</a:t>
            </a:r>
            <a:endParaRPr lang="es-MX" sz="3600" dirty="0">
              <a:solidFill>
                <a:schemeClr val="bg1"/>
              </a:solidFill>
            </a:endParaRPr>
          </a:p>
        </p:txBody>
      </p:sp>
    </p:spTree>
    <p:extLst>
      <p:ext uri="{BB962C8B-B14F-4D97-AF65-F5344CB8AC3E}">
        <p14:creationId xmlns:p14="http://schemas.microsoft.com/office/powerpoint/2010/main" val="4036181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3">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grpId="0" nodeType="clickEffect">
                                  <p:stCondLst>
                                    <p:cond delay="0"/>
                                  </p:stCondLst>
                                  <p:childTnLst>
                                    <p:animScale>
                                      <p:cBhvr>
                                        <p:cTn id="10" dur="2000" fill="hold"/>
                                        <p:tgtEl>
                                          <p:spTgt spid="3">
                                            <p:txEl>
                                              <p:pRg st="1" end="1"/>
                                            </p:txEl>
                                          </p:spTgt>
                                        </p:tgtEl>
                                      </p:cBhvr>
                                      <p:by x="150000" y="150000"/>
                                    </p:animScale>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grpId="0" nodeType="clickEffect">
                                  <p:stCondLst>
                                    <p:cond delay="0"/>
                                  </p:stCondLst>
                                  <p:childTnLst>
                                    <p:animScale>
                                      <p:cBhvr>
                                        <p:cTn id="14" dur="2000" fill="hold"/>
                                        <p:tgtEl>
                                          <p:spTgt spid="3">
                                            <p:txEl>
                                              <p:pRg st="2" end="2"/>
                                            </p:txEl>
                                          </p:spTgt>
                                        </p:tgtEl>
                                      </p:cBhvr>
                                      <p:by x="150000" y="150000"/>
                                    </p:animScale>
                                  </p:childTnLst>
                                </p:cTn>
                              </p:par>
                            </p:childTnLst>
                          </p:cTn>
                        </p:par>
                      </p:childTnLst>
                    </p:cTn>
                  </p:par>
                  <p:par>
                    <p:cTn id="15" fill="hold">
                      <p:stCondLst>
                        <p:cond delay="indefinite"/>
                      </p:stCondLst>
                      <p:childTnLst>
                        <p:par>
                          <p:cTn id="16" fill="hold">
                            <p:stCondLst>
                              <p:cond delay="0"/>
                            </p:stCondLst>
                            <p:childTnLst>
                              <p:par>
                                <p:cTn id="17" presetID="6" presetClass="emph" presetSubtype="0" fill="hold" grpId="0" nodeType="clickEffect">
                                  <p:stCondLst>
                                    <p:cond delay="0"/>
                                  </p:stCondLst>
                                  <p:childTnLst>
                                    <p:animScale>
                                      <p:cBhvr>
                                        <p:cTn id="18" dur="2000" fill="hold"/>
                                        <p:tgtEl>
                                          <p:spTgt spid="3">
                                            <p:txEl>
                                              <p:pRg st="3" end="3"/>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791718" y="618517"/>
            <a:ext cx="3734873" cy="5048187"/>
          </a:xfrm>
        </p:spPr>
        <p:txBody>
          <a:bodyPr>
            <a:noAutofit/>
          </a:bodyPr>
          <a:lstStyle/>
          <a:p>
            <a:r>
              <a:rPr lang="es-MX" sz="3200" dirty="0" smtClean="0">
                <a:solidFill>
                  <a:schemeClr val="bg1"/>
                </a:solidFill>
              </a:rPr>
              <a:t>La organización del trabajo se modifica: los ritmos, tiempos y organización de la jornada laboral cambian</a:t>
            </a:r>
            <a:endParaRPr lang="es-MX" sz="3200" dirty="0">
              <a:solidFill>
                <a:schemeClr val="bg1"/>
              </a:solidFill>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131" y="630863"/>
            <a:ext cx="6910843" cy="5035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500131" y="5760704"/>
            <a:ext cx="8721142" cy="830997"/>
          </a:xfrm>
          <a:prstGeom prst="rect">
            <a:avLst/>
          </a:prstGeom>
        </p:spPr>
        <p:txBody>
          <a:bodyPr wrap="square">
            <a:spAutoFit/>
          </a:bodyPr>
          <a:lstStyle/>
          <a:p>
            <a:r>
              <a:rPr lang="es-MX" sz="1200" dirty="0">
                <a:solidFill>
                  <a:schemeClr val="bg1"/>
                </a:solidFill>
              </a:rPr>
              <a:t>https://www.google.com.mx/search?q=vivienda+del+siglo+XVIII+europa&amp;espv=2&amp;biw=1366&amp;bih=662&amp;source=lnms&amp;tbm=isch&amp;sa=X&amp;ved=0ahUKEwjagPu-59PPAhVCLyYKHcVuBG0Q_AUIBigB#tbm=isch&amp;q=localizaci%C3%B3n+industrial+siglo+XIX+europa&amp;imgdii=baa0GtPYGSESRM%3A%3Bbaa0GtPYGSESRM%3A%3BzVfE9tw0yxMfhM%3A&amp;imgrc=baa0GtPYGSESRM%3A</a:t>
            </a:r>
          </a:p>
        </p:txBody>
      </p:sp>
    </p:spTree>
    <p:extLst>
      <p:ext uri="{BB962C8B-B14F-4D97-AF65-F5344CB8AC3E}">
        <p14:creationId xmlns:p14="http://schemas.microsoft.com/office/powerpoint/2010/main" val="18775581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1413" y="618518"/>
            <a:ext cx="3044221" cy="4133786"/>
          </a:xfrm>
        </p:spPr>
        <p:txBody>
          <a:bodyPr>
            <a:normAutofit/>
          </a:bodyPr>
          <a:lstStyle/>
          <a:p>
            <a:r>
              <a:rPr lang="es-MX" dirty="0" smtClean="0">
                <a:solidFill>
                  <a:schemeClr val="bg1"/>
                </a:solidFill>
              </a:rPr>
              <a:t>Lo anterior hizo surgir una ciudad territorial y </a:t>
            </a:r>
            <a:r>
              <a:rPr lang="es-MX" b="1" dirty="0" smtClean="0">
                <a:solidFill>
                  <a:schemeClr val="bg1"/>
                </a:solidFill>
              </a:rPr>
              <a:t>socialmente</a:t>
            </a:r>
            <a:r>
              <a:rPr lang="es-MX" dirty="0" smtClean="0">
                <a:solidFill>
                  <a:schemeClr val="bg1"/>
                </a:solidFill>
              </a:rPr>
              <a:t> distinta</a:t>
            </a:r>
            <a:endParaRPr lang="es-MX" dirty="0">
              <a:solidFill>
                <a:schemeClr val="bg1"/>
              </a:solidFill>
            </a:endParaRPr>
          </a:p>
        </p:txBody>
      </p:sp>
      <p:sp>
        <p:nvSpPr>
          <p:cNvPr id="3" name="2 Marcador de contenido"/>
          <p:cNvSpPr>
            <a:spLocks noGrp="1"/>
          </p:cNvSpPr>
          <p:nvPr>
            <p:ph idx="1"/>
          </p:nvPr>
        </p:nvSpPr>
        <p:spPr>
          <a:xfrm>
            <a:off x="896713" y="4979808"/>
            <a:ext cx="3774151" cy="957352"/>
          </a:xfrm>
        </p:spPr>
        <p:txBody>
          <a:bodyPr>
            <a:normAutofit fontScale="85000" lnSpcReduction="20000"/>
          </a:bodyPr>
          <a:lstStyle/>
          <a:p>
            <a:r>
              <a:rPr lang="es-MX" sz="3200" dirty="0" smtClean="0">
                <a:solidFill>
                  <a:schemeClr val="bg1"/>
                </a:solidFill>
              </a:rPr>
              <a:t>La localización industrial se independiza</a:t>
            </a:r>
            <a:endParaRPr lang="es-MX" sz="3200" dirty="0">
              <a:solidFill>
                <a:schemeClr val="bg1"/>
              </a:solidFill>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15563" y="321972"/>
            <a:ext cx="7036031" cy="54487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4915562" y="5762815"/>
            <a:ext cx="7036031" cy="769441"/>
          </a:xfrm>
          <a:prstGeom prst="rect">
            <a:avLst/>
          </a:prstGeom>
        </p:spPr>
        <p:txBody>
          <a:bodyPr wrap="square">
            <a:spAutoFit/>
          </a:bodyPr>
          <a:lstStyle/>
          <a:p>
            <a:r>
              <a:rPr lang="es-MX" sz="1100" dirty="0">
                <a:solidFill>
                  <a:schemeClr val="bg1"/>
                </a:solidFill>
              </a:rPr>
              <a:t>https://www.google.com.mx/search?q=vivienda+del+siglo+XVIII+europa&amp;espv=2&amp;biw=1366&amp;bih=662&amp;source=lnms&amp;tbm=isch&amp;sa=X&amp;ved=0ahUKEwjagPu-59PPAhVCLyYKHcVuBG0Q_AUIBigB#tbm=isch&amp;q=localizaci%C3%B3n+industrial+siglo+XIX+europa&amp;imgdii=baa0GtPYGSESRM%3A%3Bbaa0GtPYGSESRM%3A%3BBhkyWtCeXBe5yM%3A&amp;imgrc=baa0GtPYGSESRM%3A</a:t>
            </a:r>
          </a:p>
        </p:txBody>
      </p:sp>
    </p:spTree>
    <p:extLst>
      <p:ext uri="{BB962C8B-B14F-4D97-AF65-F5344CB8AC3E}">
        <p14:creationId xmlns:p14="http://schemas.microsoft.com/office/powerpoint/2010/main" val="17213083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1412" y="987136"/>
            <a:ext cx="9905999" cy="5247409"/>
          </a:xfrm>
        </p:spPr>
        <p:txBody>
          <a:bodyPr>
            <a:normAutofit lnSpcReduction="10000"/>
          </a:bodyPr>
          <a:lstStyle/>
          <a:p>
            <a:pPr algn="just">
              <a:lnSpc>
                <a:spcPct val="80000"/>
              </a:lnSpc>
              <a:buFontTx/>
              <a:buNone/>
            </a:pPr>
            <a:r>
              <a:rPr lang="es-MX" sz="4400" dirty="0">
                <a:solidFill>
                  <a:schemeClr val="bg1"/>
                </a:solidFill>
              </a:rPr>
              <a:t>GUÍA DE USO:</a:t>
            </a:r>
          </a:p>
          <a:p>
            <a:pPr algn="just">
              <a:lnSpc>
                <a:spcPct val="80000"/>
              </a:lnSpc>
              <a:buNone/>
            </a:pPr>
            <a:r>
              <a:rPr lang="es-MX" b="1" dirty="0">
                <a:solidFill>
                  <a:srgbClr val="000000"/>
                </a:solidFill>
                <a:ea typeface="Copperplate"/>
                <a:cs typeface="Copperplate"/>
                <a:sym typeface="Copperplate"/>
              </a:rPr>
              <a:t>El material presentado está en versión Microsoft Office </a:t>
            </a:r>
            <a:r>
              <a:rPr lang="es-MX" b="1" dirty="0" err="1">
                <a:solidFill>
                  <a:srgbClr val="000000"/>
                </a:solidFill>
                <a:ea typeface="Copperplate"/>
                <a:cs typeface="Copperplate"/>
                <a:sym typeface="Copperplate"/>
              </a:rPr>
              <a:t>Power</a:t>
            </a:r>
            <a:r>
              <a:rPr lang="es-MX" b="1" dirty="0">
                <a:solidFill>
                  <a:srgbClr val="000000"/>
                </a:solidFill>
                <a:ea typeface="Copperplate"/>
                <a:cs typeface="Copperplate"/>
                <a:sym typeface="Copperplate"/>
              </a:rPr>
              <a:t> Point </a:t>
            </a:r>
            <a:r>
              <a:rPr lang="es-MX" b="1" dirty="0" smtClean="0">
                <a:solidFill>
                  <a:srgbClr val="000000"/>
                </a:solidFill>
                <a:ea typeface="Copperplate"/>
                <a:cs typeface="Copperplate"/>
                <a:sym typeface="Copperplate"/>
              </a:rPr>
              <a:t>2010.</a:t>
            </a:r>
            <a:endParaRPr lang="es-MX" dirty="0">
              <a:solidFill>
                <a:srgbClr val="000000"/>
              </a:solidFill>
            </a:endParaRPr>
          </a:p>
          <a:p>
            <a:pPr algn="just">
              <a:lnSpc>
                <a:spcPct val="80000"/>
              </a:lnSpc>
              <a:buFontTx/>
              <a:buNone/>
            </a:pPr>
            <a:endParaRPr lang="es-MX" dirty="0">
              <a:solidFill>
                <a:schemeClr val="bg1"/>
              </a:solidFill>
            </a:endParaRPr>
          </a:p>
          <a:p>
            <a:pPr algn="just">
              <a:buFontTx/>
              <a:buNone/>
            </a:pPr>
            <a:r>
              <a:rPr lang="es-MX" dirty="0">
                <a:solidFill>
                  <a:schemeClr val="bg1"/>
                </a:solidFill>
                <a:latin typeface="Century Gothic" pitchFamily="34" charset="0"/>
              </a:rPr>
              <a:t>El orden de la exposición </a:t>
            </a:r>
            <a:r>
              <a:rPr lang="es-MX" dirty="0" smtClean="0">
                <a:solidFill>
                  <a:schemeClr val="bg1"/>
                </a:solidFill>
                <a:latin typeface="Century Gothic" pitchFamily="34" charset="0"/>
              </a:rPr>
              <a:t>es </a:t>
            </a:r>
            <a:r>
              <a:rPr lang="es-MX" dirty="0">
                <a:solidFill>
                  <a:schemeClr val="bg1"/>
                </a:solidFill>
                <a:latin typeface="Century Gothic" pitchFamily="34" charset="0"/>
              </a:rPr>
              <a:t>el </a:t>
            </a:r>
            <a:r>
              <a:rPr lang="es-MX" dirty="0" smtClean="0">
                <a:solidFill>
                  <a:schemeClr val="bg1"/>
                </a:solidFill>
                <a:latin typeface="Century Gothic" pitchFamily="34" charset="0"/>
              </a:rPr>
              <a:t>siguiente:</a:t>
            </a:r>
            <a:endParaRPr lang="es-MX" dirty="0">
              <a:solidFill>
                <a:schemeClr val="bg1"/>
              </a:solidFill>
              <a:latin typeface="Century Gothic" pitchFamily="34" charset="0"/>
            </a:endParaRPr>
          </a:p>
          <a:p>
            <a:pPr algn="just">
              <a:buFontTx/>
              <a:buNone/>
            </a:pPr>
            <a:r>
              <a:rPr lang="es-MX" dirty="0">
                <a:solidFill>
                  <a:schemeClr val="bg1"/>
                </a:solidFill>
                <a:latin typeface="Century Gothic" pitchFamily="34" charset="0"/>
              </a:rPr>
              <a:t> </a:t>
            </a:r>
          </a:p>
          <a:p>
            <a:pPr algn="just">
              <a:buFontTx/>
              <a:buNone/>
            </a:pPr>
            <a:r>
              <a:rPr lang="es-MX" dirty="0">
                <a:solidFill>
                  <a:schemeClr val="bg1"/>
                </a:solidFill>
                <a:latin typeface="Century Gothic" pitchFamily="34" charset="0"/>
              </a:rPr>
              <a:t>1). </a:t>
            </a:r>
            <a:r>
              <a:rPr lang="es-MX" dirty="0" smtClean="0">
                <a:solidFill>
                  <a:schemeClr val="bg1"/>
                </a:solidFill>
              </a:rPr>
              <a:t>Antecedentes</a:t>
            </a:r>
            <a:endParaRPr lang="es-MX" dirty="0">
              <a:solidFill>
                <a:schemeClr val="bg1"/>
              </a:solidFill>
            </a:endParaRPr>
          </a:p>
          <a:p>
            <a:pPr algn="just">
              <a:buFontTx/>
              <a:buNone/>
            </a:pPr>
            <a:r>
              <a:rPr lang="es-MX" dirty="0">
                <a:solidFill>
                  <a:schemeClr val="bg1"/>
                </a:solidFill>
              </a:rPr>
              <a:t>2). </a:t>
            </a:r>
            <a:r>
              <a:rPr lang="es-MX" dirty="0" smtClean="0">
                <a:solidFill>
                  <a:schemeClr val="bg1"/>
                </a:solidFill>
              </a:rPr>
              <a:t>Ciudad moderna, ciudad comercial</a:t>
            </a:r>
          </a:p>
          <a:p>
            <a:pPr algn="just">
              <a:buFontTx/>
              <a:buNone/>
            </a:pPr>
            <a:r>
              <a:rPr lang="es-MX" dirty="0" smtClean="0">
                <a:solidFill>
                  <a:schemeClr val="bg1"/>
                </a:solidFill>
              </a:rPr>
              <a:t>3). Ciudad Industrial</a:t>
            </a:r>
            <a:endParaRPr lang="es-MX" dirty="0">
              <a:solidFill>
                <a:schemeClr val="bg1"/>
              </a:solidFill>
            </a:endParaRPr>
          </a:p>
          <a:p>
            <a:r>
              <a:rPr lang="es-MX" dirty="0" smtClean="0">
                <a:solidFill>
                  <a:schemeClr val="bg1"/>
                </a:solidFill>
              </a:rPr>
              <a:t>El orden de la exposición está basado, principalmente, en el libro Teoría social, espacio y ciudad de Lezama, José Luis.</a:t>
            </a:r>
            <a:endParaRPr lang="es-MX" dirty="0">
              <a:solidFill>
                <a:schemeClr val="bg1"/>
              </a:solidFill>
            </a:endParaRPr>
          </a:p>
        </p:txBody>
      </p:sp>
    </p:spTree>
    <p:extLst>
      <p:ext uri="{BB962C8B-B14F-4D97-AF65-F5344CB8AC3E}">
        <p14:creationId xmlns:p14="http://schemas.microsoft.com/office/powerpoint/2010/main" val="2026008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solidFill>
                  <a:schemeClr val="bg1"/>
                </a:solidFill>
              </a:rPr>
              <a:t>Ahora los rasgos esenciales de la ciudad son:</a:t>
            </a:r>
            <a:endParaRPr lang="es-MX" dirty="0">
              <a:solidFill>
                <a:schemeClr val="bg1"/>
              </a:solidFill>
            </a:endParaRPr>
          </a:p>
        </p:txBody>
      </p:sp>
      <p:sp>
        <p:nvSpPr>
          <p:cNvPr id="3" name="2 Marcador de contenido"/>
          <p:cNvSpPr>
            <a:spLocks noGrp="1"/>
          </p:cNvSpPr>
          <p:nvPr>
            <p:ph idx="1"/>
          </p:nvPr>
        </p:nvSpPr>
        <p:spPr>
          <a:xfrm>
            <a:off x="1141413" y="2249487"/>
            <a:ext cx="2786643" cy="2734637"/>
          </a:xfrm>
        </p:spPr>
        <p:style>
          <a:lnRef idx="0">
            <a:schemeClr val="accent3"/>
          </a:lnRef>
          <a:fillRef idx="3">
            <a:schemeClr val="accent3"/>
          </a:fillRef>
          <a:effectRef idx="3">
            <a:schemeClr val="accent3"/>
          </a:effectRef>
          <a:fontRef idx="minor">
            <a:schemeClr val="lt1"/>
          </a:fontRef>
        </p:style>
        <p:txBody>
          <a:bodyPr>
            <a:normAutofit/>
          </a:bodyPr>
          <a:lstStyle/>
          <a:p>
            <a:r>
              <a:rPr lang="es-MX" sz="3200" dirty="0" smtClean="0">
                <a:solidFill>
                  <a:schemeClr val="bg1"/>
                </a:solidFill>
              </a:rPr>
              <a:t>La fábrica</a:t>
            </a:r>
          </a:p>
          <a:p>
            <a:r>
              <a:rPr lang="es-MX" sz="3200" dirty="0" smtClean="0">
                <a:solidFill>
                  <a:schemeClr val="bg1"/>
                </a:solidFill>
              </a:rPr>
              <a:t>La vía férrea</a:t>
            </a:r>
          </a:p>
          <a:p>
            <a:r>
              <a:rPr lang="es-MX" sz="3200" dirty="0" smtClean="0">
                <a:solidFill>
                  <a:schemeClr val="bg1"/>
                </a:solidFill>
              </a:rPr>
              <a:t>El tugurio</a:t>
            </a:r>
            <a:endParaRPr lang="es-MX" sz="3200" dirty="0">
              <a:solidFill>
                <a:schemeClr val="bg1"/>
              </a:solidFill>
            </a:endParaRPr>
          </a:p>
        </p:txBody>
      </p:sp>
    </p:spTree>
    <p:extLst>
      <p:ext uri="{BB962C8B-B14F-4D97-AF65-F5344CB8AC3E}">
        <p14:creationId xmlns:p14="http://schemas.microsoft.com/office/powerpoint/2010/main" val="561774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mph" presetSubtype="0" fill="hold" grpId="0" nodeType="clickEffect">
                                  <p:stCondLst>
                                    <p:cond delay="0"/>
                                  </p:stCondLst>
                                  <p:childTnLst>
                                    <p:anim calcmode="discrete" valueType="str">
                                      <p:cBhvr>
                                        <p:cTn id="6" dur="1000" fill="hold"/>
                                        <p:tgtEl>
                                          <p:spTgt spid="3">
                                            <p:bg/>
                                          </p:spTgt>
                                        </p:tgtEl>
                                        <p:attrNameLst>
                                          <p:attrName>style.visibility</p:attrName>
                                        </p:attrNameLst>
                                      </p:cBhvr>
                                      <p:tavLst>
                                        <p:tav tm="0">
                                          <p:val>
                                            <p:strVal val="hidden"/>
                                          </p:val>
                                        </p:tav>
                                        <p:tav tm="50000">
                                          <p:val>
                                            <p:strVal val="visible"/>
                                          </p:val>
                                        </p:tav>
                                      </p:tavLst>
                                    </p:anim>
                                  </p:childTnLst>
                                </p:cTn>
                              </p:par>
                            </p:childTnLst>
                          </p:cTn>
                        </p:par>
                      </p:childTnLst>
                    </p:cTn>
                  </p:par>
                  <p:par>
                    <p:cTn id="7" fill="hold">
                      <p:stCondLst>
                        <p:cond delay="indefinite"/>
                      </p:stCondLst>
                      <p:childTnLst>
                        <p:par>
                          <p:cTn id="8" fill="hold">
                            <p:stCondLst>
                              <p:cond delay="0"/>
                            </p:stCondLst>
                            <p:childTnLst>
                              <p:par>
                                <p:cTn id="9" presetID="35" presetClass="emph" presetSubtype="0" fill="hold" grpId="0" nodeType="clickEffect">
                                  <p:stCondLst>
                                    <p:cond delay="0"/>
                                  </p:stCondLst>
                                  <p:childTnLst>
                                    <p:anim calcmode="discrete" valueType="str">
                                      <p:cBhvr>
                                        <p:cTn id="10" dur="1000" fill="hold"/>
                                        <p:tgtEl>
                                          <p:spTgt spid="3">
                                            <p:txEl>
                                              <p:pRg st="0" end="0"/>
                                            </p:txEl>
                                          </p:spTgt>
                                        </p:tgtEl>
                                        <p:attrNameLst>
                                          <p:attrName>style.visibility</p:attrName>
                                        </p:attrNameLst>
                                      </p:cBhvr>
                                      <p:tavLst>
                                        <p:tav tm="0">
                                          <p:val>
                                            <p:strVal val="hidden"/>
                                          </p:val>
                                        </p:tav>
                                        <p:tav tm="50000">
                                          <p:val>
                                            <p:strVal val="visible"/>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mph" presetSubtype="0" fill="hold" grpId="0" nodeType="clickEffect">
                                  <p:stCondLst>
                                    <p:cond delay="0"/>
                                  </p:stCondLst>
                                  <p:childTnLst>
                                    <p:anim calcmode="discrete" valueType="str">
                                      <p:cBhvr>
                                        <p:cTn id="14" dur="1000" fill="hold"/>
                                        <p:tgtEl>
                                          <p:spTgt spid="3">
                                            <p:txEl>
                                              <p:pRg st="1" end="1"/>
                                            </p:txEl>
                                          </p:spTgt>
                                        </p:tgtEl>
                                        <p:attrNameLst>
                                          <p:attrName>style.visibility</p:attrName>
                                        </p:attrNameLst>
                                      </p:cBhvr>
                                      <p:tavLst>
                                        <p:tav tm="0">
                                          <p:val>
                                            <p:strVal val="hidden"/>
                                          </p:val>
                                        </p:tav>
                                        <p:tav tm="50000">
                                          <p:val>
                                            <p:strVal val="visible"/>
                                          </p:val>
                                        </p:tav>
                                      </p:tavLst>
                                    </p:anim>
                                  </p:childTnLst>
                                </p:cTn>
                              </p:par>
                            </p:childTnLst>
                          </p:cTn>
                        </p:par>
                      </p:childTnLst>
                    </p:cTn>
                  </p:par>
                  <p:par>
                    <p:cTn id="15" fill="hold">
                      <p:stCondLst>
                        <p:cond delay="indefinite"/>
                      </p:stCondLst>
                      <p:childTnLst>
                        <p:par>
                          <p:cTn id="16" fill="hold">
                            <p:stCondLst>
                              <p:cond delay="0"/>
                            </p:stCondLst>
                            <p:childTnLst>
                              <p:par>
                                <p:cTn id="17" presetID="35" presetClass="emph" presetSubtype="0" fill="hold" grpId="0" nodeType="clickEffect">
                                  <p:stCondLst>
                                    <p:cond delay="0"/>
                                  </p:stCondLst>
                                  <p:childTnLst>
                                    <p:anim calcmode="discrete" valueType="str">
                                      <p:cBhvr>
                                        <p:cTn id="18" dur="1000" fill="hold"/>
                                        <p:tgtEl>
                                          <p:spTgt spid="3">
                                            <p:txEl>
                                              <p:pRg st="2" end="2"/>
                                            </p:txEl>
                                          </p:spTgt>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sultado de imagen para LA CIUDAD moderna siglo XVIII y XI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625" y="410686"/>
            <a:ext cx="5545766" cy="4071162"/>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155574" y="4858102"/>
            <a:ext cx="4883728" cy="1546577"/>
          </a:xfrm>
          <a:prstGeom prst="rect">
            <a:avLst/>
          </a:prstGeom>
        </p:spPr>
        <p:txBody>
          <a:bodyPr wrap="square">
            <a:spAutoFit/>
          </a:bodyPr>
          <a:lstStyle/>
          <a:p>
            <a:r>
              <a:rPr lang="es-MX" sz="1050" dirty="0" smtClean="0">
                <a:solidFill>
                  <a:schemeClr val="bg1"/>
                </a:solidFill>
              </a:rPr>
              <a:t>https://www.google.com.mx/search?q=LA+CIUDAD+moderna+siglo+XVIII+y+XIX&amp;rlz=1C1KYPA_enMX613MX614&amp;espv=2&amp;biw=1600&amp;bih=799&amp;source=lnms&amp;tbm=isch&amp;sa=X&amp;ved=0ahUKEwio2ajDu4LPAhXC0iYKHa44BlwQ_AUIBigB#tbm=isch&amp;tbs=rimg%3ACUF_1qOi8RNCPIjhZQ42LOYKvyaXR5l2TQUZRxJLRI0ppaLIdVC_17H_1cKqCgylAjdPQo5R9S_1iiPfUNFT8GEmRJS8kCoSCVlDjYs5gq_1JEUQYPRxhuV2QKhIJpdHmXZNBRlERQLfaVNrBXMYqEgnEktEjSmloshGQ2b3x6Q1HeSoSCR1UL_1sf9wqoEXvSydfE_1g6aKhIJKDKUCN09CjkR3pGo6E6GPHQqEglH1L-KI99Q0RFN--wiQNMmUCoSCVPwYSZElLyQEZXQb_1kMJlcL&amp;q=LA%20CIUDAD%20moderna%20siglo%20XVIII%20y%20XIX&amp;imgrc=BjQE4flvQWy71M%3A</a:t>
            </a:r>
            <a:endParaRPr lang="es-MX" sz="1050" dirty="0">
              <a:solidFill>
                <a:schemeClr val="bg1"/>
              </a:solidFill>
            </a:endParaRPr>
          </a:p>
        </p:txBody>
      </p:sp>
      <p:pic>
        <p:nvPicPr>
          <p:cNvPr id="4100" name="Picture 4" descr="Resultado de imagen para LA CIUDAD moderna siglo XVIII y XI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9018" y="1393022"/>
            <a:ext cx="5548745" cy="3465080"/>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5725391" y="4910058"/>
            <a:ext cx="6096000" cy="1477328"/>
          </a:xfrm>
          <a:prstGeom prst="rect">
            <a:avLst/>
          </a:prstGeom>
        </p:spPr>
        <p:txBody>
          <a:bodyPr>
            <a:spAutoFit/>
          </a:bodyPr>
          <a:lstStyle/>
          <a:p>
            <a:r>
              <a:rPr lang="es-MX" sz="1000" dirty="0" smtClean="0">
                <a:solidFill>
                  <a:schemeClr val="bg1"/>
                </a:solidFill>
              </a:rPr>
              <a:t>https://www.google.com.mx/search?q=LA+CIUDAD+moderna+siglo+XVIII+y+XIX&amp;rlz=1C1KYPA_enMX613MX614&amp;espv=2&amp;biw=1600&amp;bih=799&amp;source=lnms&amp;tbm=isch&amp;sa=X&amp;ved=0ahUKEwio2ajDu4LPAhXC0iYKHa44BlwQ_AUIBigB#tbm=isch&amp;tbs=rimg%3ACUF_1qOi8RNCPIjhZQ42LOYKvyaXR5l2TQUZRxJLRI0ppaLIdVC_17H_1cKqCgylAjdPQo5R9S_1iiPfUNFT8GEmRJS8kCoSCVlDjYs5gq_1JEUQYPRxhuV2QKhIJpdHmXZNBRlERQLfaVNrBXMYqEgnEktEjSmloshGQ2b3x6Q1HeSoSCR1UL_1sf9wqoEXvSydfE_1g6aKhIJKDKUCN09CjkR3pGo6E6GPHQqEglH1L-KI99Q0RFN--wiQNMmUCoSCVPwYSZElLyQEZXQb_1kMJlcL&amp;q=LA%20CIUDAD%20moderna%20siglo%20XVIII%20y%20XIX&amp;imgdii=BjQE4flvQWy71M%3A%3BBjQE4flvQWy71M%3A%3BRro4-R0wDhdsZM%3A&amp;imgrc=BjQE4flvQWy71M%3A</a:t>
            </a:r>
            <a:endParaRPr lang="es-MX" sz="1000" dirty="0">
              <a:solidFill>
                <a:schemeClr val="bg1"/>
              </a:solidFill>
            </a:endParaRPr>
          </a:p>
        </p:txBody>
      </p:sp>
    </p:spTree>
    <p:extLst>
      <p:ext uri="{BB962C8B-B14F-4D97-AF65-F5344CB8AC3E}">
        <p14:creationId xmlns:p14="http://schemas.microsoft.com/office/powerpoint/2010/main" val="1800324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4098"/>
                                        </p:tgtEl>
                                        <p:attrNameLst>
                                          <p:attrName>r</p:attrName>
                                        </p:attrNameLst>
                                      </p:cBhvr>
                                    </p:animRot>
                                    <p:animRot by="-240000">
                                      <p:cBhvr>
                                        <p:cTn id="7" dur="200" fill="hold">
                                          <p:stCondLst>
                                            <p:cond delay="200"/>
                                          </p:stCondLst>
                                        </p:cTn>
                                        <p:tgtEl>
                                          <p:spTgt spid="4098"/>
                                        </p:tgtEl>
                                        <p:attrNameLst>
                                          <p:attrName>r</p:attrName>
                                        </p:attrNameLst>
                                      </p:cBhvr>
                                    </p:animRot>
                                    <p:animRot by="240000">
                                      <p:cBhvr>
                                        <p:cTn id="8" dur="200" fill="hold">
                                          <p:stCondLst>
                                            <p:cond delay="400"/>
                                          </p:stCondLst>
                                        </p:cTn>
                                        <p:tgtEl>
                                          <p:spTgt spid="4098"/>
                                        </p:tgtEl>
                                        <p:attrNameLst>
                                          <p:attrName>r</p:attrName>
                                        </p:attrNameLst>
                                      </p:cBhvr>
                                    </p:animRot>
                                    <p:animRot by="-240000">
                                      <p:cBhvr>
                                        <p:cTn id="9" dur="200" fill="hold">
                                          <p:stCondLst>
                                            <p:cond delay="600"/>
                                          </p:stCondLst>
                                        </p:cTn>
                                        <p:tgtEl>
                                          <p:spTgt spid="4098"/>
                                        </p:tgtEl>
                                        <p:attrNameLst>
                                          <p:attrName>r</p:attrName>
                                        </p:attrNameLst>
                                      </p:cBhvr>
                                    </p:animRot>
                                    <p:animRot by="120000">
                                      <p:cBhvr>
                                        <p:cTn id="10" dur="200" fill="hold">
                                          <p:stCondLst>
                                            <p:cond delay="800"/>
                                          </p:stCondLst>
                                        </p:cTn>
                                        <p:tgtEl>
                                          <p:spTgt spid="409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2" presetClass="emph" presetSubtype="0" fill="hold" nodeType="clickEffect">
                                  <p:stCondLst>
                                    <p:cond delay="0"/>
                                  </p:stCondLst>
                                  <p:childTnLst>
                                    <p:animRot by="120000">
                                      <p:cBhvr>
                                        <p:cTn id="14" dur="100" fill="hold">
                                          <p:stCondLst>
                                            <p:cond delay="0"/>
                                          </p:stCondLst>
                                        </p:cTn>
                                        <p:tgtEl>
                                          <p:spTgt spid="4100"/>
                                        </p:tgtEl>
                                        <p:attrNameLst>
                                          <p:attrName>r</p:attrName>
                                        </p:attrNameLst>
                                      </p:cBhvr>
                                    </p:animRot>
                                    <p:animRot by="-240000">
                                      <p:cBhvr>
                                        <p:cTn id="15" dur="200" fill="hold">
                                          <p:stCondLst>
                                            <p:cond delay="200"/>
                                          </p:stCondLst>
                                        </p:cTn>
                                        <p:tgtEl>
                                          <p:spTgt spid="4100"/>
                                        </p:tgtEl>
                                        <p:attrNameLst>
                                          <p:attrName>r</p:attrName>
                                        </p:attrNameLst>
                                      </p:cBhvr>
                                    </p:animRot>
                                    <p:animRot by="240000">
                                      <p:cBhvr>
                                        <p:cTn id="16" dur="200" fill="hold">
                                          <p:stCondLst>
                                            <p:cond delay="400"/>
                                          </p:stCondLst>
                                        </p:cTn>
                                        <p:tgtEl>
                                          <p:spTgt spid="4100"/>
                                        </p:tgtEl>
                                        <p:attrNameLst>
                                          <p:attrName>r</p:attrName>
                                        </p:attrNameLst>
                                      </p:cBhvr>
                                    </p:animRot>
                                    <p:animRot by="-240000">
                                      <p:cBhvr>
                                        <p:cTn id="17" dur="200" fill="hold">
                                          <p:stCondLst>
                                            <p:cond delay="600"/>
                                          </p:stCondLst>
                                        </p:cTn>
                                        <p:tgtEl>
                                          <p:spTgt spid="4100"/>
                                        </p:tgtEl>
                                        <p:attrNameLst>
                                          <p:attrName>r</p:attrName>
                                        </p:attrNameLst>
                                      </p:cBhvr>
                                    </p:animRot>
                                    <p:animRot by="120000">
                                      <p:cBhvr>
                                        <p:cTn id="18" dur="200" fill="hold">
                                          <p:stCondLst>
                                            <p:cond delay="800"/>
                                          </p:stCondLst>
                                        </p:cTn>
                                        <p:tgtEl>
                                          <p:spTgt spid="410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708339"/>
            <a:ext cx="3276041" cy="3734872"/>
          </a:xfrm>
        </p:spPr>
        <p:txBody>
          <a:bodyPr>
            <a:normAutofit fontScale="90000"/>
          </a:bodyPr>
          <a:lstStyle/>
          <a:p>
            <a:r>
              <a:rPr lang="es-MX" dirty="0" smtClean="0">
                <a:solidFill>
                  <a:schemeClr val="bg1"/>
                </a:solidFill>
              </a:rPr>
              <a:t>Las fábricas buscan las orillas de los ríos.</a:t>
            </a:r>
            <a:br>
              <a:rPr lang="es-MX" dirty="0" smtClean="0">
                <a:solidFill>
                  <a:schemeClr val="bg1"/>
                </a:solidFill>
              </a:rPr>
            </a:br>
            <a:r>
              <a:rPr lang="es-MX" dirty="0" smtClean="0">
                <a:solidFill>
                  <a:schemeClr val="bg1"/>
                </a:solidFill>
              </a:rPr>
              <a:t>Problemas de contaminación y</a:t>
            </a:r>
            <a:br>
              <a:rPr lang="es-MX" dirty="0" smtClean="0">
                <a:solidFill>
                  <a:schemeClr val="bg1"/>
                </a:solidFill>
              </a:rPr>
            </a:br>
            <a:r>
              <a:rPr lang="es-MX" dirty="0" smtClean="0">
                <a:solidFill>
                  <a:schemeClr val="bg1"/>
                </a:solidFill>
              </a:rPr>
              <a:t>Hacinamiento</a:t>
            </a:r>
            <a:endParaRPr lang="es-MX" dirty="0">
              <a:solidFill>
                <a:schemeClr val="bg1"/>
              </a:solidFill>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4417" y="144568"/>
            <a:ext cx="8332058" cy="576772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133082" y="6142256"/>
            <a:ext cx="11380058" cy="600164"/>
          </a:xfrm>
          <a:prstGeom prst="rect">
            <a:avLst/>
          </a:prstGeom>
        </p:spPr>
        <p:txBody>
          <a:bodyPr wrap="square">
            <a:spAutoFit/>
          </a:bodyPr>
          <a:lstStyle/>
          <a:p>
            <a:r>
              <a:rPr lang="es-MX" sz="1100" dirty="0">
                <a:solidFill>
                  <a:schemeClr val="bg1"/>
                </a:solidFill>
              </a:rPr>
              <a:t>https://www.google.com.mx/search?q=vivienda+del+siglo+XVIII+europa&amp;espv=2&amp;biw=1366&amp;bih=662&amp;source=lnms&amp;tbm=isch&amp;sa=X&amp;ved=0ahUKEwjagPu-59PPAhVCLyYKHcVuBG0Q_AUIBigB#tbm=isch&amp;q=localizaci%C3%B3n+industrial+siglo+XIX+europa&amp;imgdii=baa0GtPYGSESRM%3A%3Bbaa0GtPYGSESRM%3A%3BKqhxzYZeFovKsM%3A&amp;imgrc=baa0GtPYGSESRM%3A</a:t>
            </a:r>
          </a:p>
        </p:txBody>
      </p:sp>
    </p:spTree>
    <p:extLst>
      <p:ext uri="{BB962C8B-B14F-4D97-AF65-F5344CB8AC3E}">
        <p14:creationId xmlns:p14="http://schemas.microsoft.com/office/powerpoint/2010/main" val="33157883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7982" y="618517"/>
            <a:ext cx="10569429" cy="5117265"/>
          </a:xfrm>
        </p:spPr>
        <p:txBody>
          <a:bodyPr>
            <a:noAutofit/>
          </a:bodyPr>
          <a:lstStyle/>
          <a:p>
            <a:pPr algn="just"/>
            <a:r>
              <a:rPr lang="es-MX" sz="4000" dirty="0" smtClean="0">
                <a:solidFill>
                  <a:schemeClr val="bg1"/>
                </a:solidFill>
              </a:rPr>
              <a:t>Los grandes problemas creados por el nacimiento de la ciudad industrial dieron lugar al surgimiento, por una parte  de una utopía urbana. Dio origen a creación de ciudades ideales. Pensadas como soluciones.</a:t>
            </a:r>
            <a:endParaRPr lang="es-MX" sz="4000" dirty="0">
              <a:solidFill>
                <a:schemeClr val="bg1"/>
              </a:solidFill>
            </a:endParaRPr>
          </a:p>
        </p:txBody>
      </p:sp>
    </p:spTree>
    <p:extLst>
      <p:ext uri="{BB962C8B-B14F-4D97-AF65-F5344CB8AC3E}">
        <p14:creationId xmlns:p14="http://schemas.microsoft.com/office/powerpoint/2010/main" val="187131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7959" y="306791"/>
            <a:ext cx="9905998" cy="856991"/>
          </a:xfrm>
        </p:spPr>
        <p:txBody>
          <a:bodyPr>
            <a:normAutofit/>
          </a:bodyPr>
          <a:lstStyle/>
          <a:p>
            <a:r>
              <a:rPr lang="es-MX" sz="3200" dirty="0" smtClean="0">
                <a:solidFill>
                  <a:schemeClr val="bg1"/>
                </a:solidFill>
              </a:rPr>
              <a:t>También surgieron, según Lezama (2003)</a:t>
            </a:r>
            <a:endParaRPr lang="es-MX" sz="3200" dirty="0">
              <a:solidFill>
                <a:schemeClr val="bg1"/>
              </a:solidFill>
            </a:endParaRPr>
          </a:p>
        </p:txBody>
      </p:sp>
      <p:sp>
        <p:nvSpPr>
          <p:cNvPr id="3" name="Marcador de contenido 2"/>
          <p:cNvSpPr>
            <a:spLocks noGrp="1"/>
          </p:cNvSpPr>
          <p:nvPr>
            <p:ph idx="1"/>
          </p:nvPr>
        </p:nvSpPr>
        <p:spPr>
          <a:xfrm>
            <a:off x="694604" y="1307522"/>
            <a:ext cx="3731924" cy="4700156"/>
          </a:xfrm>
        </p:spPr>
        <p:txBody>
          <a:bodyPr/>
          <a:lstStyle/>
          <a:p>
            <a:r>
              <a:rPr lang="es-MX" dirty="0" smtClean="0">
                <a:solidFill>
                  <a:schemeClr val="bg1"/>
                </a:solidFill>
              </a:rPr>
              <a:t>Una concepción de lo urbano que pretendía resolver los problemas de la ciudad, las dificultades que presentaba la adaptación de los antiguos núcleos urbanos. Los más importantes cambios fueron:</a:t>
            </a:r>
            <a:endParaRPr lang="es-MX" dirty="0">
              <a:solidFill>
                <a:schemeClr val="bg1"/>
              </a:solidFill>
            </a:endParaRPr>
          </a:p>
        </p:txBody>
      </p:sp>
      <p:sp>
        <p:nvSpPr>
          <p:cNvPr id="4" name="Abrir llave 3"/>
          <p:cNvSpPr/>
          <p:nvPr/>
        </p:nvSpPr>
        <p:spPr>
          <a:xfrm>
            <a:off x="4187537" y="1163782"/>
            <a:ext cx="1007918" cy="4987636"/>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sp>
        <p:nvSpPr>
          <p:cNvPr id="5" name="CuadroTexto 4"/>
          <p:cNvSpPr txBox="1"/>
          <p:nvPr/>
        </p:nvSpPr>
        <p:spPr>
          <a:xfrm>
            <a:off x="4925291" y="1163782"/>
            <a:ext cx="6951518" cy="5386090"/>
          </a:xfrm>
          <a:prstGeom prst="rect">
            <a:avLst/>
          </a:prstGeom>
          <a:noFill/>
        </p:spPr>
        <p:txBody>
          <a:bodyPr wrap="square" rtlCol="0">
            <a:spAutoFit/>
          </a:bodyPr>
          <a:lstStyle/>
          <a:p>
            <a:pPr marL="342900" indent="-342900">
              <a:buAutoNum type="alphaLcParenR"/>
            </a:pPr>
            <a:r>
              <a:rPr lang="es-MX" sz="2800" dirty="0" smtClean="0">
                <a:solidFill>
                  <a:schemeClr val="bg1"/>
                </a:solidFill>
              </a:rPr>
              <a:t>La demolición de la ciudad antigua. Desaparición de construcciones del pasado. El diseño de una ciudad más adaptada a las necesidades económicas y políticas de la burguesía. Por ejemplo, el papel de la obra de </a:t>
            </a:r>
            <a:r>
              <a:rPr lang="es-MX" sz="2800" dirty="0" err="1" smtClean="0">
                <a:solidFill>
                  <a:schemeClr val="bg1"/>
                </a:solidFill>
              </a:rPr>
              <a:t>Haussmann</a:t>
            </a:r>
            <a:endParaRPr lang="es-MX" sz="2800" dirty="0" smtClean="0">
              <a:solidFill>
                <a:schemeClr val="bg1"/>
              </a:solidFill>
            </a:endParaRPr>
          </a:p>
          <a:p>
            <a:pPr marL="342900" indent="-342900">
              <a:buAutoNum type="alphaLcParenR"/>
            </a:pPr>
            <a:r>
              <a:rPr lang="es-MX" sz="2800" dirty="0" smtClean="0">
                <a:solidFill>
                  <a:schemeClr val="bg1"/>
                </a:solidFill>
              </a:rPr>
              <a:t>Realizar obras respetando las anteriores</a:t>
            </a:r>
          </a:p>
          <a:p>
            <a:pPr marL="342900" indent="-342900">
              <a:buAutoNum type="alphaLcParenR"/>
            </a:pPr>
            <a:r>
              <a:rPr lang="es-MX" sz="2800" dirty="0" smtClean="0">
                <a:solidFill>
                  <a:schemeClr val="bg1"/>
                </a:solidFill>
              </a:rPr>
              <a:t>Mantenimiento de la ciudad antigua y la construcción de las nuevas estructuras urbanas. </a:t>
            </a:r>
            <a:r>
              <a:rPr lang="es-MX" sz="2800" dirty="0" smtClean="0">
                <a:solidFill>
                  <a:srgbClr val="FF0000"/>
                </a:solidFill>
              </a:rPr>
              <a:t>Se planteó la necesidad de la ciudad jardín</a:t>
            </a:r>
          </a:p>
          <a:p>
            <a:pPr marL="342900" indent="-342900">
              <a:buAutoNum type="alphaLcParenR"/>
            </a:pPr>
            <a:endParaRPr lang="es-MX" dirty="0" smtClean="0"/>
          </a:p>
          <a:p>
            <a:pPr marL="342900" indent="-342900">
              <a:buAutoNum type="alphaLcParenR"/>
            </a:pPr>
            <a:endParaRPr lang="es-MX" dirty="0"/>
          </a:p>
        </p:txBody>
      </p:sp>
    </p:spTree>
    <p:extLst>
      <p:ext uri="{BB962C8B-B14F-4D97-AF65-F5344CB8AC3E}">
        <p14:creationId xmlns:p14="http://schemas.microsoft.com/office/powerpoint/2010/main" val="24060267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esultado de imagen para LA CIUDAD moderna siglo XVIII y XI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065" y="252413"/>
            <a:ext cx="10349344" cy="6442115"/>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10962409" y="252413"/>
            <a:ext cx="1174173" cy="4524315"/>
          </a:xfrm>
          <a:prstGeom prst="rect">
            <a:avLst/>
          </a:prstGeom>
        </p:spPr>
        <p:txBody>
          <a:bodyPr wrap="square">
            <a:spAutoFit/>
          </a:bodyPr>
          <a:lstStyle/>
          <a:p>
            <a:r>
              <a:rPr lang="es-MX" sz="1200" dirty="0">
                <a:solidFill>
                  <a:schemeClr val="bg1"/>
                </a:solidFill>
              </a:rPr>
              <a:t>https://www.google.com.mx/search?q=LA+CIUDAD+moderna+siglo+XVIII+y+XIX&amp;rlz=1C1KYPA_enMX613MX614&amp;espv=2&amp;biw=1600&amp;bih=799&amp;source=lnms&amp;tbm=isch&amp;sa=X&amp;ved=0ahUKEwio2ajDu4LPAhXC0iYKHa44BlwQ_AUIBigB#imgdii=tTwbEY3-BBgmyM%3A%3BtTwbEY3-BBgmyM%3A%3BFcVGlmvZSWVw7M%3A&amp;imgrc=tTwbEY3-BBgmyM%3A</a:t>
            </a:r>
          </a:p>
        </p:txBody>
      </p:sp>
    </p:spTree>
    <p:extLst>
      <p:ext uri="{BB962C8B-B14F-4D97-AF65-F5344CB8AC3E}">
        <p14:creationId xmlns:p14="http://schemas.microsoft.com/office/powerpoint/2010/main" val="183385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652155" y="165117"/>
            <a:ext cx="8468590" cy="6361523"/>
          </a:xfrm>
          <a:prstGeom prst="rect">
            <a:avLst/>
          </a:prstGeom>
        </p:spPr>
      </p:pic>
      <p:sp>
        <p:nvSpPr>
          <p:cNvPr id="5" name="Rectángulo 4"/>
          <p:cNvSpPr/>
          <p:nvPr/>
        </p:nvSpPr>
        <p:spPr>
          <a:xfrm>
            <a:off x="1652155" y="5880309"/>
            <a:ext cx="8468590" cy="646331"/>
          </a:xfrm>
          <a:prstGeom prst="rect">
            <a:avLst/>
          </a:prstGeom>
        </p:spPr>
        <p:txBody>
          <a:bodyPr wrap="square">
            <a:spAutoFit/>
          </a:bodyPr>
          <a:lstStyle/>
          <a:p>
            <a:r>
              <a:rPr lang="es-MX" sz="1200" dirty="0">
                <a:solidFill>
                  <a:schemeClr val="bg1"/>
                </a:solidFill>
              </a:rPr>
              <a:t>https://www.google.com.mx/search?q=LA+CIUDAD+moderna+siglo+XVIII+y+XIX&amp;rlz=1C1KYPA_enMX613MX614&amp;espv=2&amp;biw=1600&amp;bih=799&amp;source=lnms&amp;tbm=isch&amp;sa=X&amp;ved=0ahUKEwio2ajDu4LPAhXC0iYKHa44BlwQ_AUIBigB#imgrc=522AwgOpogTHAM%3A</a:t>
            </a:r>
          </a:p>
        </p:txBody>
      </p:sp>
    </p:spTree>
    <p:extLst>
      <p:ext uri="{BB962C8B-B14F-4D97-AF65-F5344CB8AC3E}">
        <p14:creationId xmlns:p14="http://schemas.microsoft.com/office/powerpoint/2010/main" val="209315219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60608" y="770916"/>
            <a:ext cx="9905998" cy="4642747"/>
          </a:xfrm>
        </p:spPr>
        <p:txBody>
          <a:bodyPr>
            <a:normAutofit/>
          </a:bodyPr>
          <a:lstStyle/>
          <a:p>
            <a:r>
              <a:rPr lang="es-MX" dirty="0" smtClean="0">
                <a:solidFill>
                  <a:schemeClr val="bg1"/>
                </a:solidFill>
              </a:rPr>
              <a:t>La ciudad industrial, crece, principalmente  en la primera parte del siglo XIX. Se convierte en un territorio hostil para la vida humana. Los progresos científicos se destinan al incremento de la producción y se deja de lado la calidad de vida de los habitantes de la ciudad.</a:t>
            </a:r>
            <a:endParaRPr lang="es-MX" dirty="0">
              <a:solidFill>
                <a:schemeClr val="bg1"/>
              </a:solidFill>
            </a:endParaRPr>
          </a:p>
        </p:txBody>
      </p:sp>
    </p:spTree>
    <p:extLst>
      <p:ext uri="{BB962C8B-B14F-4D97-AF65-F5344CB8AC3E}">
        <p14:creationId xmlns:p14="http://schemas.microsoft.com/office/powerpoint/2010/main" val="26734121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6157479" y="477982"/>
            <a:ext cx="4555547" cy="523220"/>
          </a:xfrm>
          <a:prstGeom prst="rect">
            <a:avLst/>
          </a:prstGeom>
          <a:noFill/>
        </p:spPr>
        <p:txBody>
          <a:bodyPr wrap="square" rtlCol="0">
            <a:spAutoFit/>
          </a:bodyPr>
          <a:lstStyle/>
          <a:p>
            <a:r>
              <a:rPr lang="es-MX" sz="2800" dirty="0" smtClean="0">
                <a:solidFill>
                  <a:schemeClr val="bg1"/>
                </a:solidFill>
              </a:rPr>
              <a:t>Problemas de contaminación</a:t>
            </a:r>
            <a:endParaRPr lang="es-MX" sz="2800" dirty="0">
              <a:solidFill>
                <a:schemeClr val="bg1"/>
              </a:solidFill>
            </a:endParaRPr>
          </a:p>
        </p:txBody>
      </p:sp>
      <p:pic>
        <p:nvPicPr>
          <p:cNvPr id="7" name="Imagen 6"/>
          <p:cNvPicPr>
            <a:picLocks noChangeAspect="1"/>
          </p:cNvPicPr>
          <p:nvPr/>
        </p:nvPicPr>
        <p:blipFill>
          <a:blip r:embed="rId2"/>
          <a:stretch>
            <a:fillRect/>
          </a:stretch>
        </p:blipFill>
        <p:spPr>
          <a:xfrm>
            <a:off x="1109230" y="602673"/>
            <a:ext cx="4803197" cy="3606929"/>
          </a:xfrm>
          <a:prstGeom prst="rect">
            <a:avLst/>
          </a:prstGeom>
        </p:spPr>
      </p:pic>
      <p:sp>
        <p:nvSpPr>
          <p:cNvPr id="8" name="Rectángulo 7"/>
          <p:cNvSpPr/>
          <p:nvPr/>
        </p:nvSpPr>
        <p:spPr>
          <a:xfrm>
            <a:off x="6238009" y="1001202"/>
            <a:ext cx="5524500" cy="938719"/>
          </a:xfrm>
          <a:prstGeom prst="rect">
            <a:avLst/>
          </a:prstGeom>
        </p:spPr>
        <p:txBody>
          <a:bodyPr wrap="square">
            <a:spAutoFit/>
          </a:bodyPr>
          <a:lstStyle/>
          <a:p>
            <a:r>
              <a:rPr lang="es-MX" sz="1100" dirty="0">
                <a:solidFill>
                  <a:schemeClr val="bg1"/>
                </a:solidFill>
              </a:rPr>
              <a:t>https://www.google.com.mx/search?q=problemas+de+la+ciudad+en+el+siglo+XIX&amp;rlz=1C1KYPA_enMX613MX614&amp;espv=2&amp;biw=1600&amp;bih=745&amp;source=lnms&amp;tbm=isch&amp;sa=X&amp;ved=0ahUKEwi_3vqf5NXPAhUFGj4KHbECBnsQ_AUIBigB#imgdii=6WbLnH-RC-5XhM%3A%3B6WbLnH-RC-5XhM%3A%3BOGMw_Qq4AwgALM%3A&amp;imgrc=6WbLnH-RC-5XhM%3A</a:t>
            </a:r>
          </a:p>
        </p:txBody>
      </p:sp>
      <p:pic>
        <p:nvPicPr>
          <p:cNvPr id="9" name="Imagen 8"/>
          <p:cNvPicPr>
            <a:picLocks noChangeAspect="1"/>
          </p:cNvPicPr>
          <p:nvPr/>
        </p:nvPicPr>
        <p:blipFill>
          <a:blip r:embed="rId3"/>
          <a:stretch>
            <a:fillRect/>
          </a:stretch>
        </p:blipFill>
        <p:spPr>
          <a:xfrm>
            <a:off x="7087548" y="3324225"/>
            <a:ext cx="3825421" cy="3097357"/>
          </a:xfrm>
          <a:prstGeom prst="rect">
            <a:avLst/>
          </a:prstGeom>
        </p:spPr>
      </p:pic>
      <p:sp>
        <p:nvSpPr>
          <p:cNvPr id="10" name="Rectángulo 9"/>
          <p:cNvSpPr/>
          <p:nvPr/>
        </p:nvSpPr>
        <p:spPr>
          <a:xfrm>
            <a:off x="2841642" y="4378534"/>
            <a:ext cx="2864117" cy="523220"/>
          </a:xfrm>
          <a:prstGeom prst="rect">
            <a:avLst/>
          </a:prstGeom>
        </p:spPr>
        <p:txBody>
          <a:bodyPr wrap="none">
            <a:spAutoFit/>
          </a:bodyPr>
          <a:lstStyle/>
          <a:p>
            <a:r>
              <a:rPr lang="es-MX" sz="2800" dirty="0" smtClean="0">
                <a:solidFill>
                  <a:schemeClr val="bg1"/>
                </a:solidFill>
              </a:rPr>
              <a:t>Problemas sociales</a:t>
            </a:r>
            <a:endParaRPr lang="es-MX" sz="2800" dirty="0">
              <a:solidFill>
                <a:schemeClr val="bg1"/>
              </a:solidFill>
            </a:endParaRPr>
          </a:p>
        </p:txBody>
      </p:sp>
      <p:sp>
        <p:nvSpPr>
          <p:cNvPr id="11" name="Rectángulo 10"/>
          <p:cNvSpPr/>
          <p:nvPr/>
        </p:nvSpPr>
        <p:spPr>
          <a:xfrm>
            <a:off x="991548" y="5455061"/>
            <a:ext cx="6096000" cy="830997"/>
          </a:xfrm>
          <a:prstGeom prst="rect">
            <a:avLst/>
          </a:prstGeom>
        </p:spPr>
        <p:txBody>
          <a:bodyPr>
            <a:spAutoFit/>
          </a:bodyPr>
          <a:lstStyle/>
          <a:p>
            <a:r>
              <a:rPr lang="es-MX" sz="1200" dirty="0">
                <a:solidFill>
                  <a:schemeClr val="bg1"/>
                </a:solidFill>
              </a:rPr>
              <a:t>https://www.google.com.mx/search?q=problemas+de+la+ciudad+en+el+siglo+XIX&amp;rlz=1C1KYPA_enMX613MX614&amp;espv=2&amp;biw=1600&amp;bih=745&amp;source=lnms&amp;tbm=isch&amp;sa=X&amp;ved=0ahUKEwi_3vqf5NXPAhUFGj4KHbECBnsQ_AUIBigB#imgdii=gzYiWKhY6ADgNM%3A%3BgzYiWKhY6ADgNM%3A%3BnZK1W72qcdTltM%3A&amp;imgrc=gzYiWKhY6ADgNM%3A</a:t>
            </a:r>
          </a:p>
        </p:txBody>
      </p:sp>
    </p:spTree>
    <p:extLst>
      <p:ext uri="{BB962C8B-B14F-4D97-AF65-F5344CB8AC3E}">
        <p14:creationId xmlns:p14="http://schemas.microsoft.com/office/powerpoint/2010/main" val="35710174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3" y="618517"/>
            <a:ext cx="9905998" cy="5075701"/>
          </a:xfrm>
        </p:spPr>
        <p:txBody>
          <a:bodyPr>
            <a:normAutofit/>
          </a:bodyPr>
          <a:lstStyle/>
          <a:p>
            <a:pPr algn="just"/>
            <a:r>
              <a:rPr lang="es-MX" dirty="0" smtClean="0">
                <a:solidFill>
                  <a:schemeClr val="bg1"/>
                </a:solidFill>
              </a:rPr>
              <a:t>Emerge la figura del estado como agente de la construcción de la ciudad: emprende obras públicas,  monumentales para el mejoramiento de la ciudad.</a:t>
            </a:r>
            <a:br>
              <a:rPr lang="es-MX" dirty="0" smtClean="0">
                <a:solidFill>
                  <a:schemeClr val="bg1"/>
                </a:solidFill>
              </a:rPr>
            </a:br>
            <a:r>
              <a:rPr lang="es-MX" dirty="0" smtClean="0">
                <a:solidFill>
                  <a:schemeClr val="bg1"/>
                </a:solidFill>
              </a:rPr>
              <a:t>El estado dispone y reglamenta acciones de beneficio público. Efectúa obras de salubridad, vialidad, jardines públicos, legisla la sanidad, los salarios y las jornadas laborales.</a:t>
            </a:r>
            <a:endParaRPr lang="es-MX" dirty="0">
              <a:solidFill>
                <a:schemeClr val="bg1"/>
              </a:solidFill>
            </a:endParaRPr>
          </a:p>
        </p:txBody>
      </p:sp>
    </p:spTree>
    <p:extLst>
      <p:ext uri="{BB962C8B-B14F-4D97-AF65-F5344CB8AC3E}">
        <p14:creationId xmlns:p14="http://schemas.microsoft.com/office/powerpoint/2010/main" val="3599012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solidFill>
                  <a:schemeClr val="bg1"/>
                </a:solidFill>
              </a:rPr>
              <a:t>Referencias:</a:t>
            </a:r>
            <a:br>
              <a:rPr lang="es-MX" dirty="0">
                <a:solidFill>
                  <a:schemeClr val="bg1"/>
                </a:solidFill>
              </a:rPr>
            </a:br>
            <a:endParaRPr lang="es-MX" dirty="0"/>
          </a:p>
        </p:txBody>
      </p:sp>
      <p:sp>
        <p:nvSpPr>
          <p:cNvPr id="3" name="Marcador de contenido 2"/>
          <p:cNvSpPr>
            <a:spLocks noGrp="1"/>
          </p:cNvSpPr>
          <p:nvPr>
            <p:ph idx="1"/>
          </p:nvPr>
        </p:nvSpPr>
        <p:spPr/>
        <p:txBody>
          <a:bodyPr/>
          <a:lstStyle/>
          <a:p>
            <a:pPr algn="just">
              <a:lnSpc>
                <a:spcPct val="80000"/>
              </a:lnSpc>
              <a:buNone/>
            </a:pPr>
            <a:r>
              <a:rPr lang="es-MX" b="1" dirty="0" smtClean="0">
                <a:solidFill>
                  <a:schemeClr val="bg1"/>
                </a:solidFill>
              </a:rPr>
              <a:t>Lezama</a:t>
            </a:r>
            <a:r>
              <a:rPr lang="es-MX" b="1" dirty="0">
                <a:solidFill>
                  <a:schemeClr val="bg1"/>
                </a:solidFill>
              </a:rPr>
              <a:t>, José Luis, 2003, </a:t>
            </a:r>
            <a:r>
              <a:rPr lang="es-MX" b="1" i="1" dirty="0">
                <a:solidFill>
                  <a:schemeClr val="bg1"/>
                </a:solidFill>
              </a:rPr>
              <a:t>Teoría Social, Espacio y ciudad</a:t>
            </a:r>
            <a:r>
              <a:rPr lang="es-MX" b="1" dirty="0">
                <a:solidFill>
                  <a:schemeClr val="bg1"/>
                </a:solidFill>
              </a:rPr>
              <a:t>, </a:t>
            </a:r>
            <a:r>
              <a:rPr lang="es-MX" b="1" dirty="0" err="1">
                <a:solidFill>
                  <a:schemeClr val="bg1"/>
                </a:solidFill>
              </a:rPr>
              <a:t>Colmex</a:t>
            </a:r>
            <a:r>
              <a:rPr lang="es-MX" b="1" dirty="0">
                <a:solidFill>
                  <a:schemeClr val="bg1"/>
                </a:solidFill>
              </a:rPr>
              <a:t>, México </a:t>
            </a:r>
          </a:p>
          <a:p>
            <a:pPr algn="just">
              <a:lnSpc>
                <a:spcPct val="80000"/>
              </a:lnSpc>
              <a:buNone/>
            </a:pPr>
            <a:endParaRPr lang="es-MX" b="1" dirty="0">
              <a:solidFill>
                <a:schemeClr val="bg1"/>
              </a:solidFill>
            </a:endParaRPr>
          </a:p>
          <a:p>
            <a:pPr algn="just">
              <a:lnSpc>
                <a:spcPct val="80000"/>
              </a:lnSpc>
              <a:buNone/>
            </a:pPr>
            <a:r>
              <a:rPr lang="es-MX" b="1" dirty="0" err="1">
                <a:solidFill>
                  <a:schemeClr val="bg1"/>
                </a:solidFill>
              </a:rPr>
              <a:t>Mumford</a:t>
            </a:r>
            <a:r>
              <a:rPr lang="es-MX" b="1" dirty="0">
                <a:solidFill>
                  <a:schemeClr val="bg1"/>
                </a:solidFill>
              </a:rPr>
              <a:t>, Lewis, 1979, </a:t>
            </a:r>
            <a:r>
              <a:rPr lang="es-MX" b="1" i="1" dirty="0">
                <a:solidFill>
                  <a:schemeClr val="bg1"/>
                </a:solidFill>
              </a:rPr>
              <a:t>La ciudad en la historia</a:t>
            </a:r>
            <a:r>
              <a:rPr lang="es-MX" b="1" dirty="0">
                <a:solidFill>
                  <a:schemeClr val="bg1"/>
                </a:solidFill>
              </a:rPr>
              <a:t>, Buenos Aires, Infinito, tomo </a:t>
            </a:r>
            <a:r>
              <a:rPr lang="es-MX" b="1" dirty="0" smtClean="0">
                <a:solidFill>
                  <a:schemeClr val="bg1"/>
                </a:solidFill>
              </a:rPr>
              <a:t>2</a:t>
            </a:r>
            <a:endParaRPr lang="es-MX" b="1" dirty="0">
              <a:solidFill>
                <a:schemeClr val="bg1"/>
              </a:solidFill>
            </a:endParaRPr>
          </a:p>
          <a:p>
            <a:endParaRPr lang="es-MX" dirty="0"/>
          </a:p>
        </p:txBody>
      </p:sp>
    </p:spTree>
    <p:extLst>
      <p:ext uri="{BB962C8B-B14F-4D97-AF65-F5344CB8AC3E}">
        <p14:creationId xmlns:p14="http://schemas.microsoft.com/office/powerpoint/2010/main" val="34821028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3" y="618518"/>
            <a:ext cx="9905998" cy="669955"/>
          </a:xfrm>
        </p:spPr>
        <p:style>
          <a:lnRef idx="1">
            <a:schemeClr val="dk1"/>
          </a:lnRef>
          <a:fillRef idx="2">
            <a:schemeClr val="dk1"/>
          </a:fillRef>
          <a:effectRef idx="1">
            <a:schemeClr val="dk1"/>
          </a:effectRef>
          <a:fontRef idx="minor">
            <a:schemeClr val="dk1"/>
          </a:fontRef>
        </p:style>
        <p:txBody>
          <a:bodyPr/>
          <a:lstStyle/>
          <a:p>
            <a:r>
              <a:rPr lang="es-MX" dirty="0" smtClean="0">
                <a:solidFill>
                  <a:schemeClr val="bg1"/>
                </a:solidFill>
              </a:rPr>
              <a:t>resumiendo</a:t>
            </a:r>
            <a:endParaRPr lang="es-MX" dirty="0">
              <a:solidFill>
                <a:schemeClr val="bg1"/>
              </a:solidFill>
            </a:endParaRPr>
          </a:p>
        </p:txBody>
      </p:sp>
      <p:sp>
        <p:nvSpPr>
          <p:cNvPr id="3" name="Marcador de contenido 2"/>
          <p:cNvSpPr>
            <a:spLocks noGrp="1"/>
          </p:cNvSpPr>
          <p:nvPr>
            <p:ph idx="1"/>
          </p:nvPr>
        </p:nvSpPr>
        <p:spPr>
          <a:xfrm>
            <a:off x="529936" y="1184564"/>
            <a:ext cx="11253355" cy="5268191"/>
          </a:xfrm>
        </p:spPr>
        <p:txBody>
          <a:bodyPr/>
          <a:lstStyle/>
          <a:p>
            <a:r>
              <a:rPr lang="es-MX" sz="3600" dirty="0" smtClean="0">
                <a:solidFill>
                  <a:schemeClr val="bg1"/>
                </a:solidFill>
              </a:rPr>
              <a:t>La ciudad que emerge es un tanto desequilibrada desde el punto de vista territorial, pero sobre todo político y social.</a:t>
            </a:r>
          </a:p>
          <a:p>
            <a:r>
              <a:rPr lang="es-MX" sz="3600" dirty="0" smtClean="0">
                <a:solidFill>
                  <a:schemeClr val="bg1"/>
                </a:solidFill>
              </a:rPr>
              <a:t>Esta ciudad es la que asumen las sociedades capitalistas</a:t>
            </a:r>
          </a:p>
          <a:p>
            <a:r>
              <a:rPr lang="es-MX" sz="3600" dirty="0" smtClean="0">
                <a:solidFill>
                  <a:schemeClr val="bg1"/>
                </a:solidFill>
              </a:rPr>
              <a:t>Este modelo de ciudad se construye cuando la sociedad capitalista industrial se caracteriza por el mercado y la competencia</a:t>
            </a:r>
          </a:p>
          <a:p>
            <a:endParaRPr lang="es-MX" dirty="0"/>
          </a:p>
        </p:txBody>
      </p:sp>
    </p:spTree>
    <p:extLst>
      <p:ext uri="{BB962C8B-B14F-4D97-AF65-F5344CB8AC3E}">
        <p14:creationId xmlns:p14="http://schemas.microsoft.com/office/powerpoint/2010/main" val="39512737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326216" y="592086"/>
            <a:ext cx="8230313" cy="4572396"/>
          </a:xfrm>
          <a:prstGeom prst="rect">
            <a:avLst/>
          </a:prstGeom>
        </p:spPr>
      </p:pic>
      <p:sp>
        <p:nvSpPr>
          <p:cNvPr id="6" name="Rectángulo 5"/>
          <p:cNvSpPr/>
          <p:nvPr/>
        </p:nvSpPr>
        <p:spPr>
          <a:xfrm>
            <a:off x="2310245" y="5274255"/>
            <a:ext cx="6096000" cy="769441"/>
          </a:xfrm>
          <a:prstGeom prst="rect">
            <a:avLst/>
          </a:prstGeom>
        </p:spPr>
        <p:txBody>
          <a:bodyPr>
            <a:spAutoFit/>
          </a:bodyPr>
          <a:lstStyle/>
          <a:p>
            <a:r>
              <a:rPr lang="es-MX" sz="1100" dirty="0">
                <a:solidFill>
                  <a:schemeClr val="bg1"/>
                </a:solidFill>
              </a:rPr>
              <a:t>https://www.google.com.mx/search?q=LA+CIUDAD+moderna+siglo+XVIII+y+XIX&amp;rlz=1C1KYPA_enMX613MX614&amp;espv=2&amp;biw=1600&amp;bih=799&amp;source=lnms&amp;tbm=isch&amp;sa=X&amp;ved=0ahUKEwio2ajDu4LPAhXC0iYKHa44BlwQ_AUIBigB#imgdii=wv_76sOOh_58ZM%3A%3Bwv_76sOOh_58ZM%3A%3Bwr4YjR59FBnRVM%3A&amp;imgrc=wv_76sOOh_58ZM%3A</a:t>
            </a:r>
          </a:p>
        </p:txBody>
      </p:sp>
    </p:spTree>
    <p:extLst>
      <p:ext uri="{BB962C8B-B14F-4D97-AF65-F5344CB8AC3E}">
        <p14:creationId xmlns:p14="http://schemas.microsoft.com/office/powerpoint/2010/main" val="13633781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3639" y="2249486"/>
            <a:ext cx="11462197" cy="4151313"/>
          </a:xfrm>
        </p:spPr>
        <p:style>
          <a:lnRef idx="1">
            <a:schemeClr val="dk1"/>
          </a:lnRef>
          <a:fillRef idx="2">
            <a:schemeClr val="dk1"/>
          </a:fillRef>
          <a:effectRef idx="1">
            <a:schemeClr val="dk1"/>
          </a:effectRef>
          <a:fontRef idx="minor">
            <a:schemeClr val="dk1"/>
          </a:fontRef>
        </p:style>
        <p:txBody>
          <a:bodyPr>
            <a:noAutofit/>
          </a:bodyPr>
          <a:lstStyle/>
          <a:p>
            <a:r>
              <a:rPr lang="es-MX" sz="3200" dirty="0">
                <a:solidFill>
                  <a:schemeClr val="bg1"/>
                </a:solidFill>
              </a:rPr>
              <a:t>El nuevo orden lógico explicó la naturaleza a través de la ciencia experimental. La ciencia tenía un fin utilitario próximo, cuya misión se centraba en cuatro objetivos principales: defender el imperio colonial, incrementar la producción agraria, mejorar las manufacturas y atender la salud pública. La ciencia tenía un claro sentido utilitarista que en última instancia era argumentado con la mejoría del pueblo.</a:t>
            </a:r>
          </a:p>
        </p:txBody>
      </p:sp>
      <p:sp>
        <p:nvSpPr>
          <p:cNvPr id="2" name="1 CuadroTexto"/>
          <p:cNvSpPr txBox="1"/>
          <p:nvPr/>
        </p:nvSpPr>
        <p:spPr>
          <a:xfrm>
            <a:off x="1133342" y="360608"/>
            <a:ext cx="9145622" cy="1938992"/>
          </a:xfrm>
          <a:prstGeom prst="rect">
            <a:avLst/>
          </a:prstGeom>
          <a:noFill/>
        </p:spPr>
        <p:txBody>
          <a:bodyPr wrap="square" rtlCol="0">
            <a:spAutoFit/>
          </a:bodyPr>
          <a:lstStyle/>
          <a:p>
            <a:pPr algn="ctr"/>
            <a:r>
              <a:rPr lang="es-MX" sz="6000" dirty="0" smtClean="0">
                <a:solidFill>
                  <a:schemeClr val="bg1"/>
                </a:solidFill>
              </a:rPr>
              <a:t>Contexto</a:t>
            </a:r>
          </a:p>
          <a:p>
            <a:pPr algn="ctr"/>
            <a:r>
              <a:rPr lang="es-MX" sz="6000" dirty="0" smtClean="0">
                <a:solidFill>
                  <a:schemeClr val="bg1"/>
                </a:solidFill>
              </a:rPr>
              <a:t>Siglo XVIII-XIX-XX</a:t>
            </a:r>
            <a:endParaRPr lang="es-MX" sz="6000" dirty="0">
              <a:solidFill>
                <a:schemeClr val="bg1"/>
              </a:solidFill>
            </a:endParaRPr>
          </a:p>
        </p:txBody>
      </p:sp>
    </p:spTree>
    <p:extLst>
      <p:ext uri="{BB962C8B-B14F-4D97-AF65-F5344CB8AC3E}">
        <p14:creationId xmlns:p14="http://schemas.microsoft.com/office/powerpoint/2010/main" val="545032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ircle(in)">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70456" y="497959"/>
            <a:ext cx="11921544" cy="6070265"/>
          </a:xfrm>
        </p:spPr>
        <p:txBody>
          <a:bodyPr>
            <a:noAutofit/>
          </a:bodyPr>
          <a:lstStyle/>
          <a:p>
            <a:r>
              <a:rPr lang="es-MX" sz="2800" dirty="0" smtClean="0">
                <a:solidFill>
                  <a:schemeClr val="bg1"/>
                </a:solidFill>
              </a:rPr>
              <a:t>En </a:t>
            </a:r>
            <a:r>
              <a:rPr lang="es-MX" sz="2800" dirty="0">
                <a:solidFill>
                  <a:schemeClr val="bg1"/>
                </a:solidFill>
              </a:rPr>
              <a:t>el urbanismo de finales del siglo XVIII se observan dos tendencias claras, la salubridad y las consideraciones sociales y colectivas del bien común. El nuevo objetivo social, basado en el interés por la vida de la gente común y corriente, animaba a los arquitectos a prescindir de lo superfluo. El sentido de austeridad definió la búsqueda de lo esencial y la sospechosa desconfianza hacia la ornamentación excesiva. Era la sentencia del barroco y el nacimiento del neoclásico</a:t>
            </a:r>
            <a:r>
              <a:rPr lang="es-MX" sz="2800" dirty="0" smtClean="0">
                <a:solidFill>
                  <a:schemeClr val="bg1"/>
                </a:solidFill>
              </a:rPr>
              <a:t>. (León 2002)</a:t>
            </a:r>
            <a:endParaRPr lang="es-MX" sz="2800" dirty="0">
              <a:solidFill>
                <a:schemeClr val="bg1"/>
              </a:solidFill>
            </a:endParaRPr>
          </a:p>
        </p:txBody>
      </p:sp>
    </p:spTree>
    <p:extLst>
      <p:ext uri="{BB962C8B-B14F-4D97-AF65-F5344CB8AC3E}">
        <p14:creationId xmlns:p14="http://schemas.microsoft.com/office/powerpoint/2010/main" val="2109179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1412" y="2249487"/>
            <a:ext cx="9905999" cy="1601296"/>
          </a:xfrm>
        </p:spPr>
        <p:style>
          <a:lnRef idx="3">
            <a:schemeClr val="lt1"/>
          </a:lnRef>
          <a:fillRef idx="1">
            <a:schemeClr val="accent1"/>
          </a:fillRef>
          <a:effectRef idx="1">
            <a:schemeClr val="accent1"/>
          </a:effectRef>
          <a:fontRef idx="minor">
            <a:schemeClr val="lt1"/>
          </a:fontRef>
        </p:style>
        <p:txBody>
          <a:bodyPr>
            <a:normAutofit/>
          </a:bodyPr>
          <a:lstStyle/>
          <a:p>
            <a:pPr marL="0" indent="0">
              <a:buNone/>
            </a:pPr>
            <a:r>
              <a:rPr lang="es-MX" sz="6000" dirty="0" smtClean="0">
                <a:solidFill>
                  <a:schemeClr val="bg1"/>
                </a:solidFill>
              </a:rPr>
              <a:t>PARTE 1: ANTECEDENTES</a:t>
            </a:r>
            <a:endParaRPr lang="es-MX" sz="6000" dirty="0">
              <a:solidFill>
                <a:schemeClr val="bg1"/>
              </a:solidFill>
            </a:endParaRPr>
          </a:p>
        </p:txBody>
      </p:sp>
    </p:spTree>
    <p:extLst>
      <p:ext uri="{BB962C8B-B14F-4D97-AF65-F5344CB8AC3E}">
        <p14:creationId xmlns:p14="http://schemas.microsoft.com/office/powerpoint/2010/main" val="1465270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heel(1)">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1)">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solidFill>
                  <a:schemeClr val="bg1"/>
                </a:solidFill>
              </a:rPr>
              <a:t>La ciudad en la denominada época moderna corresponde a mediados del siglo XV hasta el inicio de la revolución francesa en 1789</a:t>
            </a:r>
            <a:r>
              <a:rPr lang="es-MX" dirty="0" smtClean="0"/>
              <a:t>.</a:t>
            </a:r>
            <a:endParaRPr lang="es-MX" dirty="0"/>
          </a:p>
        </p:txBody>
      </p:sp>
      <p:sp>
        <p:nvSpPr>
          <p:cNvPr id="3" name="Marcador de contenido 2"/>
          <p:cNvSpPr>
            <a:spLocks noGrp="1"/>
          </p:cNvSpPr>
          <p:nvPr>
            <p:ph idx="1"/>
          </p:nvPr>
        </p:nvSpPr>
        <p:spPr>
          <a:xfrm>
            <a:off x="1064138" y="2159335"/>
            <a:ext cx="9905999" cy="3541714"/>
          </a:xfrm>
        </p:spPr>
        <p:txBody>
          <a:bodyPr/>
          <a:lstStyle/>
          <a:p>
            <a:r>
              <a:rPr lang="es-MX" dirty="0" smtClean="0">
                <a:solidFill>
                  <a:schemeClr val="bg1"/>
                </a:solidFill>
              </a:rPr>
              <a:t>A este periodo se le atribuye una estabilización y estancamiento de la vida urbana que interrumpió el dinamismo que se venía manejando en la baja Edad Media</a:t>
            </a:r>
            <a:r>
              <a:rPr lang="es-MX" dirty="0" smtClean="0"/>
              <a:t>.</a:t>
            </a:r>
            <a:endParaRPr lang="es-MX" dirty="0"/>
          </a:p>
        </p:txBody>
      </p:sp>
      <p:pic>
        <p:nvPicPr>
          <p:cNvPr id="1026" name="Picture 2" descr="Resultado de imagen para ciudades europeas del siglo X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9816" y="3259340"/>
            <a:ext cx="6281448" cy="320380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81010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72835" y="566563"/>
            <a:ext cx="9104311" cy="514091"/>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MX" dirty="0" smtClean="0">
                <a:solidFill>
                  <a:schemeClr val="bg1"/>
                </a:solidFill>
              </a:rPr>
              <a:t>El estancamiento se debió a:</a:t>
            </a:r>
            <a:endParaRPr lang="es-MX" dirty="0">
              <a:solidFill>
                <a:schemeClr val="bg1"/>
              </a:solidFill>
            </a:endParaRPr>
          </a:p>
        </p:txBody>
      </p:sp>
      <p:sp>
        <p:nvSpPr>
          <p:cNvPr id="3" name="Marcador de contenido 2"/>
          <p:cNvSpPr>
            <a:spLocks noGrp="1"/>
          </p:cNvSpPr>
          <p:nvPr>
            <p:ph idx="1"/>
          </p:nvPr>
        </p:nvSpPr>
        <p:spPr>
          <a:xfrm>
            <a:off x="654628" y="1080654"/>
            <a:ext cx="10392784" cy="5434446"/>
          </a:xfrm>
        </p:spPr>
        <p:txBody>
          <a:bodyPr>
            <a:normAutofit/>
          </a:bodyPr>
          <a:lstStyle/>
          <a:p>
            <a:r>
              <a:rPr lang="es-MX" sz="2800" dirty="0" smtClean="0">
                <a:solidFill>
                  <a:schemeClr val="bg1"/>
                </a:solidFill>
              </a:rPr>
              <a:t>Luchas sociales  (confrontaron a la alta y baja burguesía, a la nobleza, los campesinos y al naciente proletariado)</a:t>
            </a:r>
          </a:p>
          <a:p>
            <a:r>
              <a:rPr lang="es-MX" sz="2800" dirty="0" smtClean="0">
                <a:solidFill>
                  <a:schemeClr val="bg1"/>
                </a:solidFill>
              </a:rPr>
              <a:t>Periodo de incertidumbre social y político que obligó al capitalismo a huir de la ciudad y refugiarse en la tierra.</a:t>
            </a:r>
          </a:p>
          <a:p>
            <a:r>
              <a:rPr lang="es-MX" sz="2800" dirty="0" smtClean="0">
                <a:solidFill>
                  <a:schemeClr val="bg1"/>
                </a:solidFill>
              </a:rPr>
              <a:t>Las instituciones como el papado, el imperio y el feudalismo entran en crisis y obliga a reconstruir sus bases o desaparecer</a:t>
            </a:r>
          </a:p>
          <a:p>
            <a:r>
              <a:rPr lang="es-MX" sz="2800" dirty="0" smtClean="0">
                <a:solidFill>
                  <a:schemeClr val="bg1"/>
                </a:solidFill>
              </a:rPr>
              <a:t>Paralelo a la decadencia anterior se produce el surgimiento de las instituciones modernas durante el siglo XV</a:t>
            </a:r>
            <a:endParaRPr lang="es-MX" sz="2800" dirty="0">
              <a:solidFill>
                <a:schemeClr val="bg1"/>
              </a:solidFill>
            </a:endParaRPr>
          </a:p>
        </p:txBody>
      </p:sp>
    </p:spTree>
    <p:extLst>
      <p:ext uri="{BB962C8B-B14F-4D97-AF65-F5344CB8AC3E}">
        <p14:creationId xmlns:p14="http://schemas.microsoft.com/office/powerpoint/2010/main" val="33931404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o">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TM04033919[[fn=Circuito]]</Template>
  <TotalTime>1396</TotalTime>
  <Words>1882</Words>
  <Application>Microsoft Office PowerPoint</Application>
  <PresentationFormat>Panorámica</PresentationFormat>
  <Paragraphs>120</Paragraphs>
  <Slides>41</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41</vt:i4>
      </vt:variant>
    </vt:vector>
  </HeadingPairs>
  <TitlesOfParts>
    <vt:vector size="47" baseType="lpstr">
      <vt:lpstr>Arial</vt:lpstr>
      <vt:lpstr>Century Gothic</vt:lpstr>
      <vt:lpstr>Copperplate</vt:lpstr>
      <vt:lpstr>Trebuchet MS</vt:lpstr>
      <vt:lpstr>Tw Cen MT</vt:lpstr>
      <vt:lpstr>Circuito</vt:lpstr>
      <vt:lpstr>UNIVERSIDAD AUTÓNOMA DEL ESTADO DE MÉXICO FAC. DE PLANEACIÓN URBANA Y REGIONAL UA: SOCIOLOGÍA URBANA I UNIDAD 2 TEMA: LA HISTORIA DE LA CIUDAD: LA CIUDAD MODERNA E INDUSTRIAL MATERIAL VISUAL: DIAPOSITIVAS   Elaboró Yadira Contreras Juárez, 2016 </vt:lpstr>
      <vt:lpstr>Presentación de PowerPoint</vt:lpstr>
      <vt:lpstr>Presentación de PowerPoint</vt:lpstr>
      <vt:lpstr>Referencias: </vt:lpstr>
      <vt:lpstr>Presentación de PowerPoint</vt:lpstr>
      <vt:lpstr>Presentación de PowerPoint</vt:lpstr>
      <vt:lpstr>Presentación de PowerPoint</vt:lpstr>
      <vt:lpstr>La ciudad en la denominada época moderna corresponde a mediados del siglo XV hasta el inicio de la revolución francesa en 1789.</vt:lpstr>
      <vt:lpstr>El estancamiento se debió a:</vt:lpstr>
      <vt:lpstr>…</vt:lpstr>
      <vt:lpstr>Paralelo al estancamiento de la ciudad surgen:</vt:lpstr>
      <vt:lpstr>También hubo aumento de la población</vt:lpstr>
      <vt:lpstr>La edad moderna tuvo también:</vt:lpstr>
      <vt:lpstr>Presentación de PowerPoint</vt:lpstr>
      <vt:lpstr>Presentación de PowerPoint</vt:lpstr>
      <vt:lpstr>Parte 2: Ciudad moderna y ciudad comercial</vt:lpstr>
      <vt:lpstr>Del siglo XV al XVIII se asiste a un proceso lento de conformación urbana </vt:lpstr>
      <vt:lpstr>El urbanismo de estos siglos aprovechó:</vt:lpstr>
      <vt:lpstr>Acorde con las necesidades del nuevo orden económico que emerge, la traza de las ciudades procura una mejor circulación</vt:lpstr>
      <vt:lpstr>Según Lezama, el verdadero urbanismo surge en el siglo XVIII</vt:lpstr>
      <vt:lpstr>Ya no se trata de buscar la estética de la ciudad sino la funcionalidad de la misma, al respecto lezama dice:</vt:lpstr>
      <vt:lpstr>La ciudad moderna-comercial tiene su auge en el siglo XVIII y se expande hasta el XIX</vt:lpstr>
      <vt:lpstr>Presentación de PowerPoint</vt:lpstr>
      <vt:lpstr>Parte 3. la ciudad industrial siglo xix</vt:lpstr>
      <vt:lpstr>Presentación de PowerPoint</vt:lpstr>
      <vt:lpstr>El contexto: La revolución industrial </vt:lpstr>
      <vt:lpstr>La revolución industrial hizo nacer a la gran industria:</vt:lpstr>
      <vt:lpstr>La organización del trabajo se modifica: los ritmos, tiempos y organización de la jornada laboral cambian</vt:lpstr>
      <vt:lpstr>Lo anterior hizo surgir una ciudad territorial y socialmente distinta</vt:lpstr>
      <vt:lpstr>Ahora los rasgos esenciales de la ciudad son:</vt:lpstr>
      <vt:lpstr>Presentación de PowerPoint</vt:lpstr>
      <vt:lpstr>Las fábricas buscan las orillas de los ríos. Problemas de contaminación y Hacinamiento</vt:lpstr>
      <vt:lpstr>Los grandes problemas creados por el nacimiento de la ciudad industrial dieron lugar al surgimiento, por una parte  de una utopía urbana. Dio origen a creación de ciudades ideales. Pensadas como soluciones.</vt:lpstr>
      <vt:lpstr>También surgieron, según Lezama (2003)</vt:lpstr>
      <vt:lpstr>Presentación de PowerPoint</vt:lpstr>
      <vt:lpstr>Presentación de PowerPoint</vt:lpstr>
      <vt:lpstr>La ciudad industrial, crece, principalmente  en la primera parte del siglo XIX. Se convierte en un territorio hostil para la vida humana. Los progresos científicos se destinan al incremento de la producción y se deja de lado la calidad de vida de los habitantes de la ciudad.</vt:lpstr>
      <vt:lpstr>Presentación de PowerPoint</vt:lpstr>
      <vt:lpstr>Emerge la figura del estado como agente de la construcción de la ciudad: emprende obras públicas,  monumentales para el mejoramiento de la ciudad. El estado dispone y reglamenta acciones de beneficio público. Efectúa obras de salubridad, vialidad, jardines públicos, legisla la sanidad, los salarios y las jornadas laborales.</vt:lpstr>
      <vt:lpstr>resumiendo</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 DE PLANEACIÓN URBANA Y REGIONAL UA: SOCIOLOGÍA URBANA I UNIDAD 2 TEMA: LA HISTORIA DE LA CIUDAD: LA CIUDAD MODERNA E INDUSTRIAL MATERIAL VISUAL: DIAPOSITIVAS   Elaboró Yadira Contreras Juárez, 2016</dc:title>
  <dc:creator>Yadira</dc:creator>
  <cp:lastModifiedBy>Yadira</cp:lastModifiedBy>
  <cp:revision>52</cp:revision>
  <dcterms:created xsi:type="dcterms:W3CDTF">2016-09-09T13:59:00Z</dcterms:created>
  <dcterms:modified xsi:type="dcterms:W3CDTF">2016-10-12T18:00:30Z</dcterms:modified>
</cp:coreProperties>
</file>