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75"/>
  </p:notesMasterIdLst>
  <p:sldIdLst>
    <p:sldId id="259" r:id="rId2"/>
    <p:sldId id="356" r:id="rId3"/>
    <p:sldId id="258" r:id="rId4"/>
    <p:sldId id="262" r:id="rId5"/>
    <p:sldId id="263" r:id="rId6"/>
    <p:sldId id="264" r:id="rId7"/>
    <p:sldId id="309" r:id="rId8"/>
    <p:sldId id="298" r:id="rId9"/>
    <p:sldId id="299" r:id="rId10"/>
    <p:sldId id="300" r:id="rId11"/>
    <p:sldId id="256" r:id="rId12"/>
    <p:sldId id="266" r:id="rId13"/>
    <p:sldId id="306" r:id="rId14"/>
    <p:sldId id="301" r:id="rId15"/>
    <p:sldId id="310" r:id="rId16"/>
    <p:sldId id="316" r:id="rId17"/>
    <p:sldId id="302" r:id="rId18"/>
    <p:sldId id="317" r:id="rId19"/>
    <p:sldId id="303" r:id="rId20"/>
    <p:sldId id="318" r:id="rId21"/>
    <p:sldId id="319" r:id="rId22"/>
    <p:sldId id="304" r:id="rId23"/>
    <p:sldId id="320" r:id="rId24"/>
    <p:sldId id="353" r:id="rId25"/>
    <p:sldId id="354" r:id="rId26"/>
    <p:sldId id="321" r:id="rId27"/>
    <p:sldId id="322" r:id="rId28"/>
    <p:sldId id="305" r:id="rId29"/>
    <p:sldId id="284" r:id="rId30"/>
    <p:sldId id="285" r:id="rId31"/>
    <p:sldId id="286" r:id="rId32"/>
    <p:sldId id="291" r:id="rId33"/>
    <p:sldId id="287" r:id="rId34"/>
    <p:sldId id="290" r:id="rId35"/>
    <p:sldId id="288" r:id="rId36"/>
    <p:sldId id="292" r:id="rId37"/>
    <p:sldId id="308" r:id="rId38"/>
    <p:sldId id="268" r:id="rId39"/>
    <p:sldId id="271" r:id="rId40"/>
    <p:sldId id="272" r:id="rId41"/>
    <p:sldId id="270" r:id="rId42"/>
    <p:sldId id="324" r:id="rId43"/>
    <p:sldId id="325" r:id="rId44"/>
    <p:sldId id="326" r:id="rId45"/>
    <p:sldId id="327" r:id="rId46"/>
    <p:sldId id="328" r:id="rId47"/>
    <p:sldId id="329" r:id="rId48"/>
    <p:sldId id="330" r:id="rId49"/>
    <p:sldId id="331" r:id="rId50"/>
    <p:sldId id="311" r:id="rId51"/>
    <p:sldId id="332" r:id="rId52"/>
    <p:sldId id="333" r:id="rId53"/>
    <p:sldId id="334" r:id="rId54"/>
    <p:sldId id="335" r:id="rId55"/>
    <p:sldId id="336" r:id="rId56"/>
    <p:sldId id="337" r:id="rId57"/>
    <p:sldId id="338" r:id="rId58"/>
    <p:sldId id="347" r:id="rId59"/>
    <p:sldId id="348" r:id="rId60"/>
    <p:sldId id="349" r:id="rId61"/>
    <p:sldId id="350" r:id="rId62"/>
    <p:sldId id="351" r:id="rId63"/>
    <p:sldId id="339" r:id="rId64"/>
    <p:sldId id="341" r:id="rId65"/>
    <p:sldId id="342" r:id="rId66"/>
    <p:sldId id="343" r:id="rId67"/>
    <p:sldId id="344" r:id="rId68"/>
    <p:sldId id="345" r:id="rId69"/>
    <p:sldId id="340" r:id="rId70"/>
    <p:sldId id="346" r:id="rId71"/>
    <p:sldId id="355" r:id="rId72"/>
    <p:sldId id="296" r:id="rId73"/>
    <p:sldId id="297" r:id="rId7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0347FB-235E-43F2-A286-94FB9E11436F}" type="datetimeFigureOut">
              <a:rPr lang="es-MX" smtClean="0"/>
              <a:t>27/09/2016</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EB1679-0815-4555-A94A-AB9B40C82BB5}" type="slidenum">
              <a:rPr lang="es-MX" smtClean="0"/>
              <a:t>‹Nº›</a:t>
            </a:fld>
            <a:endParaRPr lang="es-MX"/>
          </a:p>
        </p:txBody>
      </p:sp>
    </p:spTree>
    <p:extLst>
      <p:ext uri="{BB962C8B-B14F-4D97-AF65-F5344CB8AC3E}">
        <p14:creationId xmlns:p14="http://schemas.microsoft.com/office/powerpoint/2010/main" val="3274934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383B5FB3-016F-4A24-BE09-80078A2A30C1}" type="slidenum">
              <a:rPr lang="es-MX" smtClean="0"/>
              <a:pPr/>
              <a:t>48</a:t>
            </a:fld>
            <a:endParaRPr lang="es-MX"/>
          </a:p>
        </p:txBody>
      </p:sp>
    </p:spTree>
    <p:extLst>
      <p:ext uri="{BB962C8B-B14F-4D97-AF65-F5344CB8AC3E}">
        <p14:creationId xmlns:p14="http://schemas.microsoft.com/office/powerpoint/2010/main" val="1744811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p:txBody>
      </p:sp>
      <p:sp>
        <p:nvSpPr>
          <p:cNvPr id="1946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086658D-CBE2-4DC1-BFCE-6AC0769D2156}" type="slidenum">
              <a:rPr lang="es-MX" altLang="es-MX">
                <a:latin typeface="Calibri" panose="020F0502020204030204" pitchFamily="34" charset="0"/>
              </a:rPr>
              <a:pPr eaLnBrk="1" hangingPunct="1"/>
              <a:t>52</a:t>
            </a:fld>
            <a:endParaRPr lang="es-MX" altLang="es-MX">
              <a:latin typeface="Calibri" panose="020F0502020204030204" pitchFamily="34" charset="0"/>
            </a:endParaRPr>
          </a:p>
        </p:txBody>
      </p:sp>
    </p:spTree>
    <p:extLst>
      <p:ext uri="{BB962C8B-B14F-4D97-AF65-F5344CB8AC3E}">
        <p14:creationId xmlns:p14="http://schemas.microsoft.com/office/powerpoint/2010/main" val="2271099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396319" y="802299"/>
            <a:ext cx="5618515" cy="2541431"/>
          </a:xfrm>
        </p:spPr>
        <p:txBody>
          <a:bodyPr bIns="0" anchor="b">
            <a:normAutofit/>
          </a:bodyPr>
          <a:lstStyle>
            <a:lvl1pPr algn="l">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396319" y="3531205"/>
            <a:ext cx="5618515" cy="977621"/>
          </a:xfrm>
        </p:spPr>
        <p:txBody>
          <a:bodyPr tIns="91440" bIns="91440">
            <a:norm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25FB2036-37DF-4424-8082-5097A458056A}" type="datetimeFigureOut">
              <a:rPr lang="es-MX" smtClean="0"/>
              <a:t>27/09/2016</a:t>
            </a:fld>
            <a:endParaRPr lang="es-MX" dirty="0"/>
          </a:p>
        </p:txBody>
      </p:sp>
      <p:sp>
        <p:nvSpPr>
          <p:cNvPr id="5" name="Footer Placeholder 4"/>
          <p:cNvSpPr>
            <a:spLocks noGrp="1"/>
          </p:cNvSpPr>
          <p:nvPr>
            <p:ph type="ftr" sz="quarter" idx="11"/>
          </p:nvPr>
        </p:nvSpPr>
        <p:spPr>
          <a:xfrm>
            <a:off x="2396319" y="329308"/>
            <a:ext cx="3086292" cy="309201"/>
          </a:xfrm>
        </p:spPr>
        <p:txBody>
          <a:bodyPr/>
          <a:lstStyle/>
          <a:p>
            <a:endParaRPr lang="es-MX" dirty="0"/>
          </a:p>
        </p:txBody>
      </p:sp>
      <p:sp>
        <p:nvSpPr>
          <p:cNvPr id="6" name="Slide Number Placeholder 5"/>
          <p:cNvSpPr>
            <a:spLocks noGrp="1"/>
          </p:cNvSpPr>
          <p:nvPr>
            <p:ph type="sldNum" sz="quarter" idx="12"/>
          </p:nvPr>
        </p:nvSpPr>
        <p:spPr>
          <a:xfrm>
            <a:off x="1434703" y="798973"/>
            <a:ext cx="802005" cy="503578"/>
          </a:xfrm>
        </p:spPr>
        <p:txBody>
          <a:bodyPr/>
          <a:lstStyle/>
          <a:p>
            <a:fld id="{656DEA64-13E1-4E90-AEDC-BFEB806482BE}" type="slidenum">
              <a:rPr lang="es-MX" smtClean="0"/>
              <a:t>‹Nº›</a:t>
            </a:fld>
            <a:endParaRPr lang="es-MX" dirty="0"/>
          </a:p>
        </p:txBody>
      </p:sp>
      <p:cxnSp>
        <p:nvCxnSpPr>
          <p:cNvPr id="15" name="Straight Connector 14"/>
          <p:cNvCxnSpPr/>
          <p:nvPr/>
        </p:nvCxnSpPr>
        <p:spPr>
          <a:xfrm>
            <a:off x="2396319" y="3528542"/>
            <a:ext cx="561851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09018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5FB2036-37DF-4424-8082-5097A458056A}" type="datetimeFigureOut">
              <a:rPr lang="es-MX" smtClean="0"/>
              <a:t>27/09/2016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56DEA64-13E1-4E90-AEDC-BFEB806482BE}" type="slidenum">
              <a:rPr lang="es-MX" smtClean="0"/>
              <a:t>‹Nº›</a:t>
            </a:fld>
            <a:endParaRPr lang="es-MX" dirty="0"/>
          </a:p>
        </p:txBody>
      </p:sp>
    </p:spTree>
    <p:extLst>
      <p:ext uri="{BB962C8B-B14F-4D97-AF65-F5344CB8AC3E}">
        <p14:creationId xmlns:p14="http://schemas.microsoft.com/office/powerpoint/2010/main" val="2602142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5FB2036-37DF-4424-8082-5097A458056A}" type="datetimeFigureOut">
              <a:rPr lang="es-MX" smtClean="0"/>
              <a:t>27/09/2016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56DEA64-13E1-4E90-AEDC-BFEB806482BE}" type="slidenum">
              <a:rPr lang="es-MX" smtClean="0"/>
              <a:t>‹Nº›</a:t>
            </a:fld>
            <a:endParaRPr lang="es-MX" dirty="0"/>
          </a:p>
        </p:txBody>
      </p:sp>
      <p:cxnSp>
        <p:nvCxnSpPr>
          <p:cNvPr id="15" name="Straight Connector 14"/>
          <p:cNvCxnSpPr/>
          <p:nvPr/>
        </p:nvCxnSpPr>
        <p:spPr>
          <a:xfrm>
            <a:off x="6918028" y="798974"/>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01898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5FB2036-37DF-4424-8082-5097A458056A}" type="datetimeFigureOut">
              <a:rPr lang="es-MX" smtClean="0"/>
              <a:t>27/09/2016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56DEA64-13E1-4E90-AEDC-BFEB806482BE}" type="slidenum">
              <a:rPr lang="es-MX" smtClean="0"/>
              <a:t>‹Nº›</a:t>
            </a:fld>
            <a:endParaRPr lang="es-MX" dirty="0"/>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47003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43491" y="1756130"/>
            <a:ext cx="5617002" cy="1887950"/>
          </a:xfrm>
        </p:spPr>
        <p:txBody>
          <a:bodyPr anchor="b">
            <a:normAutofit/>
          </a:bodyPr>
          <a:lstStyle>
            <a:lvl1pPr algn="l">
              <a:defRPr sz="3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25FB2036-37DF-4424-8082-5097A458056A}" type="datetimeFigureOut">
              <a:rPr lang="es-MX" smtClean="0"/>
              <a:t>27/09/2016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56DEA64-13E1-4E90-AEDC-BFEB806482BE}" type="slidenum">
              <a:rPr lang="es-MX" smtClean="0"/>
              <a:t>‹Nº›</a:t>
            </a:fld>
            <a:endParaRPr lang="es-MX" dirty="0"/>
          </a:p>
        </p:txBody>
      </p:sp>
      <p:cxnSp>
        <p:nvCxnSpPr>
          <p:cNvPr id="15" name="Straight Connector 14"/>
          <p:cNvCxnSpPr/>
          <p:nvPr/>
        </p:nvCxnSpPr>
        <p:spPr>
          <a:xfrm>
            <a:off x="1443491" y="3804985"/>
            <a:ext cx="561700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69503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3491" y="804890"/>
            <a:ext cx="6571343" cy="10593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443490" y="2013936"/>
            <a:ext cx="3125871" cy="343756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889182" y="2013936"/>
            <a:ext cx="3125652" cy="3437559"/>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5FB2036-37DF-4424-8082-5097A458056A}" type="datetimeFigureOut">
              <a:rPr lang="es-MX" smtClean="0"/>
              <a:t>27/09/2016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56DEA64-13E1-4E90-AEDC-BFEB806482BE}" type="slidenum">
              <a:rPr lang="es-MX" smtClean="0"/>
              <a:t>‹Nº›</a:t>
            </a:fld>
            <a:endParaRPr lang="es-MX" dirty="0"/>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41745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cxnSp>
        <p:nvCxnSpPr>
          <p:cNvPr id="36" name="Straight Connector 35"/>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804164"/>
            <a:ext cx="6571344" cy="1056319"/>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43491" y="2019550"/>
            <a:ext cx="3125766" cy="801943"/>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4" name="Content Placeholder 3"/>
          <p:cNvSpPr>
            <a:spLocks noGrp="1"/>
          </p:cNvSpPr>
          <p:nvPr>
            <p:ph sz="half" idx="2"/>
          </p:nvPr>
        </p:nvSpPr>
        <p:spPr>
          <a:xfrm>
            <a:off x="1443491" y="2824270"/>
            <a:ext cx="3125766" cy="2644457"/>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889182" y="2023004"/>
            <a:ext cx="3125652" cy="802237"/>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el estilo de texto del patrón</a:t>
            </a:r>
          </a:p>
        </p:txBody>
      </p:sp>
      <p:sp>
        <p:nvSpPr>
          <p:cNvPr id="6" name="Content Placeholder 5"/>
          <p:cNvSpPr>
            <a:spLocks noGrp="1"/>
          </p:cNvSpPr>
          <p:nvPr>
            <p:ph sz="quarter" idx="4"/>
          </p:nvPr>
        </p:nvSpPr>
        <p:spPr>
          <a:xfrm>
            <a:off x="4889182" y="2821491"/>
            <a:ext cx="3125652" cy="2637371"/>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25FB2036-37DF-4424-8082-5097A458056A}" type="datetimeFigureOut">
              <a:rPr lang="es-MX" smtClean="0"/>
              <a:t>27/09/2016</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656DEA64-13E1-4E90-AEDC-BFEB806482BE}" type="slidenum">
              <a:rPr lang="es-MX" smtClean="0"/>
              <a:t>‹Nº›</a:t>
            </a:fld>
            <a:endParaRPr lang="es-MX" dirty="0"/>
          </a:p>
        </p:txBody>
      </p:sp>
    </p:spTree>
    <p:extLst>
      <p:ext uri="{BB962C8B-B14F-4D97-AF65-F5344CB8AC3E}">
        <p14:creationId xmlns:p14="http://schemas.microsoft.com/office/powerpoint/2010/main" val="3750408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cxnSp>
        <p:nvCxnSpPr>
          <p:cNvPr id="32" name="Straight Connector 31"/>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25FB2036-37DF-4424-8082-5097A458056A}" type="datetimeFigureOut">
              <a:rPr lang="es-MX" smtClean="0"/>
              <a:t>27/09/2016</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656DEA64-13E1-4E90-AEDC-BFEB806482BE}" type="slidenum">
              <a:rPr lang="es-MX" smtClean="0"/>
              <a:t>‹Nº›</a:t>
            </a:fld>
            <a:endParaRPr lang="es-MX" dirty="0"/>
          </a:p>
        </p:txBody>
      </p:sp>
    </p:spTree>
    <p:extLst>
      <p:ext uri="{BB962C8B-B14F-4D97-AF65-F5344CB8AC3E}">
        <p14:creationId xmlns:p14="http://schemas.microsoft.com/office/powerpoint/2010/main" val="1201480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FB2036-37DF-4424-8082-5097A458056A}" type="datetimeFigureOut">
              <a:rPr lang="es-MX" smtClean="0"/>
              <a:t>27/09/2016</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656DEA64-13E1-4E90-AEDC-BFEB806482BE}" type="slidenum">
              <a:rPr lang="es-MX" smtClean="0"/>
              <a:t>‹Nº›</a:t>
            </a:fld>
            <a:endParaRPr lang="es-MX" dirty="0"/>
          </a:p>
        </p:txBody>
      </p:sp>
    </p:spTree>
    <p:extLst>
      <p:ext uri="{BB962C8B-B14F-4D97-AF65-F5344CB8AC3E}">
        <p14:creationId xmlns:p14="http://schemas.microsoft.com/office/powerpoint/2010/main" val="2851193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39042" y="798973"/>
            <a:ext cx="2425950" cy="2247117"/>
          </a:xfrm>
        </p:spPr>
        <p:txBody>
          <a:bodyPr anchor="b">
            <a:normAutofit/>
          </a:bodyPr>
          <a:lstStyle>
            <a:lvl1pPr algn="l">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Date Placeholder 4"/>
          <p:cNvSpPr>
            <a:spLocks noGrp="1"/>
          </p:cNvSpPr>
          <p:nvPr>
            <p:ph type="dt" sz="half" idx="10"/>
          </p:nvPr>
        </p:nvSpPr>
        <p:spPr/>
        <p:txBody>
          <a:bodyPr/>
          <a:lstStyle/>
          <a:p>
            <a:fld id="{25FB2036-37DF-4424-8082-5097A458056A}" type="datetimeFigureOut">
              <a:rPr lang="es-MX" smtClean="0"/>
              <a:t>27/09/2016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56DEA64-13E1-4E90-AEDC-BFEB806482BE}" type="slidenum">
              <a:rPr lang="es-MX" smtClean="0"/>
              <a:t>‹Nº›</a:t>
            </a:fld>
            <a:endParaRPr lang="es-MX" dirty="0"/>
          </a:p>
        </p:txBody>
      </p:sp>
      <p:cxnSp>
        <p:nvCxnSpPr>
          <p:cNvPr id="17" name="Straight Connector 16"/>
          <p:cNvCxnSpPr/>
          <p:nvPr/>
        </p:nvCxnSpPr>
        <p:spPr>
          <a:xfrm>
            <a:off x="1441748" y="3205491"/>
            <a:ext cx="242327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76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13" name="Group 12"/>
          <p:cNvGrpSpPr/>
          <p:nvPr/>
        </p:nvGrpSpPr>
        <p:grpSpPr>
          <a:xfrm>
            <a:off x="4996501" y="482171"/>
            <a:ext cx="3511387" cy="5149101"/>
            <a:chOff x="6852919" y="583365"/>
            <a:chExt cx="4681849" cy="5181928"/>
          </a:xfrm>
        </p:grpSpPr>
        <p:sp>
          <p:nvSpPr>
            <p:cNvPr id="14" name="Rectangle 13"/>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44148" y="1129513"/>
            <a:ext cx="3244935" cy="1830584"/>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el estilo de texto del patrón</a:t>
            </a:r>
          </a:p>
        </p:txBody>
      </p:sp>
      <p:sp>
        <p:nvSpPr>
          <p:cNvPr id="5" name="Date Placeholder 4"/>
          <p:cNvSpPr>
            <a:spLocks noGrp="1"/>
          </p:cNvSpPr>
          <p:nvPr>
            <p:ph type="dt" sz="half" idx="10"/>
          </p:nvPr>
        </p:nvSpPr>
        <p:spPr>
          <a:xfrm>
            <a:off x="1436664" y="5469857"/>
            <a:ext cx="3252420" cy="320123"/>
          </a:xfrm>
        </p:spPr>
        <p:txBody>
          <a:bodyPr/>
          <a:lstStyle>
            <a:lvl1pPr algn="l">
              <a:defRPr/>
            </a:lvl1pPr>
          </a:lstStyle>
          <a:p>
            <a:fld id="{25FB2036-37DF-4424-8082-5097A458056A}" type="datetimeFigureOut">
              <a:rPr lang="es-MX" smtClean="0"/>
              <a:t>27/09/2016</a:t>
            </a:fld>
            <a:endParaRPr lang="es-MX" dirty="0"/>
          </a:p>
        </p:txBody>
      </p:sp>
      <p:sp>
        <p:nvSpPr>
          <p:cNvPr id="6" name="Footer Placeholder 5"/>
          <p:cNvSpPr>
            <a:spLocks noGrp="1"/>
          </p:cNvSpPr>
          <p:nvPr>
            <p:ph type="ftr" sz="quarter" idx="11"/>
          </p:nvPr>
        </p:nvSpPr>
        <p:spPr>
          <a:xfrm>
            <a:off x="1437530" y="318641"/>
            <a:ext cx="3251553" cy="320931"/>
          </a:xfrm>
        </p:spPr>
        <p:txBody>
          <a:bodyPr/>
          <a:lstStyle/>
          <a:p>
            <a:endParaRPr lang="es-MX" dirty="0"/>
          </a:p>
        </p:txBody>
      </p:sp>
      <p:sp>
        <p:nvSpPr>
          <p:cNvPr id="7" name="Slide Number Placeholder 6"/>
          <p:cNvSpPr>
            <a:spLocks noGrp="1"/>
          </p:cNvSpPr>
          <p:nvPr>
            <p:ph type="sldNum" sz="quarter" idx="12"/>
          </p:nvPr>
        </p:nvSpPr>
        <p:spPr/>
        <p:txBody>
          <a:bodyPr/>
          <a:lstStyle/>
          <a:p>
            <a:fld id="{656DEA64-13E1-4E90-AEDC-BFEB806482BE}" type="slidenum">
              <a:rPr lang="es-MX" smtClean="0"/>
              <a:t>‹Nº›</a:t>
            </a:fld>
            <a:endParaRPr lang="es-MX" dirty="0"/>
          </a:p>
        </p:txBody>
      </p:sp>
      <p:cxnSp>
        <p:nvCxnSpPr>
          <p:cNvPr id="31" name="Straight Connector 30"/>
          <p:cNvCxnSpPr/>
          <p:nvPr/>
        </p:nvCxnSpPr>
        <p:spPr>
          <a:xfrm>
            <a:off x="1441281" y="3143605"/>
            <a:ext cx="324201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3566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015734"/>
            <a:ext cx="9144000" cy="4079520"/>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l="12500" t="1538" r="12500" b="-1538"/>
          <a:stretch/>
        </p:blipFill>
        <p:spPr>
          <a:xfrm>
            <a:off x="-1" y="6095253"/>
            <a:ext cx="9144001" cy="774727"/>
          </a:xfrm>
          <a:prstGeom prst="rect">
            <a:avLst/>
          </a:prstGeom>
        </p:spPr>
      </p:pic>
      <p:cxnSp>
        <p:nvCxnSpPr>
          <p:cNvPr id="13" name="Straight Connector 12"/>
          <p:cNvCxnSpPr/>
          <p:nvPr/>
        </p:nvCxnSpPr>
        <p:spPr>
          <a:xfrm>
            <a:off x="0" y="6101127"/>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491" y="804520"/>
            <a:ext cx="6571343" cy="1049235"/>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443491" y="2015733"/>
            <a:ext cx="6571343"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646542" y="330370"/>
            <a:ext cx="2368292"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25FB2036-37DF-4424-8082-5097A458056A}" type="datetimeFigureOut">
              <a:rPr lang="es-MX" smtClean="0"/>
              <a:t>27/09/2016</a:t>
            </a:fld>
            <a:endParaRPr lang="es-MX" dirty="0"/>
          </a:p>
        </p:txBody>
      </p:sp>
      <p:sp>
        <p:nvSpPr>
          <p:cNvPr id="5" name="Footer Placeholder 4"/>
          <p:cNvSpPr>
            <a:spLocks noGrp="1"/>
          </p:cNvSpPr>
          <p:nvPr>
            <p:ph type="ftr" sz="quarter" idx="3"/>
          </p:nvPr>
        </p:nvSpPr>
        <p:spPr>
          <a:xfrm>
            <a:off x="1443491" y="329308"/>
            <a:ext cx="403400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s-MX" dirty="0"/>
          </a:p>
        </p:txBody>
      </p:sp>
      <p:sp>
        <p:nvSpPr>
          <p:cNvPr id="6" name="Slide Number Placeholder 5"/>
          <p:cNvSpPr>
            <a:spLocks noGrp="1"/>
          </p:cNvSpPr>
          <p:nvPr>
            <p:ph type="sldNum" sz="quarter" idx="4"/>
          </p:nvPr>
        </p:nvSpPr>
        <p:spPr>
          <a:xfrm>
            <a:off x="487725" y="798973"/>
            <a:ext cx="795746" cy="503578"/>
          </a:xfrm>
          <a:prstGeom prst="rect">
            <a:avLst/>
          </a:prstGeom>
        </p:spPr>
        <p:txBody>
          <a:bodyPr vert="horz" lIns="91440" tIns="45720" rIns="91440" bIns="45720" rtlCol="0" anchor="t"/>
          <a:lstStyle>
            <a:lvl1pPr algn="r">
              <a:defRPr sz="2800">
                <a:solidFill>
                  <a:schemeClr val="accent1"/>
                </a:solidFill>
              </a:defRPr>
            </a:lvl1pPr>
          </a:lstStyle>
          <a:p>
            <a:fld id="{656DEA64-13E1-4E90-AEDC-BFEB806482BE}" type="slidenum">
              <a:rPr lang="es-MX" smtClean="0"/>
              <a:t>‹Nº›</a:t>
            </a:fld>
            <a:endParaRPr lang="es-MX" dirty="0"/>
          </a:p>
        </p:txBody>
      </p:sp>
    </p:spTree>
    <p:extLst>
      <p:ext uri="{BB962C8B-B14F-4D97-AF65-F5344CB8AC3E}">
        <p14:creationId xmlns:p14="http://schemas.microsoft.com/office/powerpoint/2010/main" val="103959555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FnugIFQ2dEM"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j3F5hhpnMNc"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gi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gif"/><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4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41.jpeg"/><Relationship Id="rId13" Type="http://schemas.openxmlformats.org/officeDocument/2006/relationships/image" Target="../media/image46.gif"/><Relationship Id="rId3" Type="http://schemas.openxmlformats.org/officeDocument/2006/relationships/image" Target="../media/image36.jpeg"/><Relationship Id="rId7" Type="http://schemas.openxmlformats.org/officeDocument/2006/relationships/image" Target="../media/image40.jpeg"/><Relationship Id="rId12" Type="http://schemas.openxmlformats.org/officeDocument/2006/relationships/image" Target="../media/image4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9.jpeg"/><Relationship Id="rId11" Type="http://schemas.openxmlformats.org/officeDocument/2006/relationships/image" Target="../media/image44.jpeg"/><Relationship Id="rId5" Type="http://schemas.openxmlformats.org/officeDocument/2006/relationships/image" Target="../media/image38.jpeg"/><Relationship Id="rId10" Type="http://schemas.openxmlformats.org/officeDocument/2006/relationships/image" Target="../media/image43.jpeg"/><Relationship Id="rId4" Type="http://schemas.openxmlformats.org/officeDocument/2006/relationships/image" Target="../media/image37.jpeg"/><Relationship Id="rId9" Type="http://schemas.openxmlformats.org/officeDocument/2006/relationships/image" Target="../media/image42.gif"/></Relationships>
</file>

<file path=ppt/slides/_rels/slide4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conocimiento-accion.blogspot.mx/2010/04/fenomenos-culturales.html" TargetMode="External"/><Relationship Id="rId2" Type="http://schemas.openxmlformats.org/officeDocument/2006/relationships/hyperlink" Target="http://ocw.unican.es/humanidades/introduccion-a-la-antropologia-social-y-cultural/material-de-clase-1/tema-1.-la-antropologia-socio-cultural/1.1-la-antropologia-socio-cultural-concepto-y" TargetMode="Externa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hyperlink" Target="http://www.xichen.com.mx/chichen-itza.php" TargetMode="External"/><Relationship Id="rId2" Type="http://schemas.openxmlformats.org/officeDocument/2006/relationships/hyperlink" Target="http://www.mexicoescultura.com/recinto/65314/palacio-de-bellas-artes.html" TargetMode="External"/><Relationship Id="rId1" Type="http://schemas.openxmlformats.org/officeDocument/2006/relationships/slideLayout" Target="../slideLayouts/slideLayout7.xml"/><Relationship Id="rId4" Type="http://schemas.openxmlformats.org/officeDocument/2006/relationships/hyperlink" Target="https://antrial.wordpress.com/2012/09/24/emic-y-etic-cuestion-de-puntos-de-vista/"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60649"/>
            <a:ext cx="7772400" cy="1944216"/>
          </a:xfrm>
        </p:spPr>
        <p:txBody>
          <a:bodyPr>
            <a:normAutofit fontScale="90000"/>
          </a:bodyPr>
          <a:lstStyle/>
          <a:p>
            <a:br>
              <a:rPr lang="es-ES_tradnl" dirty="0"/>
            </a:br>
            <a:br>
              <a:rPr lang="es-ES_tradnl" dirty="0"/>
            </a:br>
            <a:br>
              <a:rPr lang="es-ES_tradnl" dirty="0"/>
            </a:br>
            <a:br>
              <a:rPr lang="es-ES_tradnl" dirty="0"/>
            </a:br>
            <a:br>
              <a:rPr lang="es-ES_tradnl" dirty="0"/>
            </a:br>
            <a:br>
              <a:rPr lang="es-ES_tradnl" dirty="0"/>
            </a:br>
            <a:br>
              <a:rPr lang="es-ES_tradnl" dirty="0"/>
            </a:br>
            <a:br>
              <a:rPr lang="es-ES_tradnl" dirty="0"/>
            </a:br>
            <a:br>
              <a:rPr lang="es-ES_tradnl" dirty="0"/>
            </a:br>
            <a:br>
              <a:rPr lang="es-ES_tradnl" dirty="0"/>
            </a:br>
            <a:br>
              <a:rPr lang="es-ES_tradnl" dirty="0"/>
            </a:br>
            <a:br>
              <a:rPr lang="es-ES_tradnl" dirty="0"/>
            </a:br>
            <a:r>
              <a:rPr lang="es-ES_tradnl" sz="3100" dirty="0"/>
              <a:t>Universidad Autónoma del estado de México. </a:t>
            </a:r>
            <a:br>
              <a:rPr lang="es-ES_tradnl" sz="3100" dirty="0"/>
            </a:br>
            <a:r>
              <a:rPr lang="es-ES_tradnl" sz="3100" dirty="0"/>
              <a:t>Plantel Netzahualcóyotl </a:t>
            </a:r>
            <a:br>
              <a:rPr lang="es-ES_tradnl" sz="3100" dirty="0"/>
            </a:br>
            <a:endParaRPr lang="es-ES" sz="3100" dirty="0"/>
          </a:p>
        </p:txBody>
      </p:sp>
      <p:sp>
        <p:nvSpPr>
          <p:cNvPr id="3" name="2 Subtítulo"/>
          <p:cNvSpPr>
            <a:spLocks noGrp="1"/>
          </p:cNvSpPr>
          <p:nvPr>
            <p:ph type="subTitle" idx="1"/>
          </p:nvPr>
        </p:nvSpPr>
        <p:spPr>
          <a:xfrm>
            <a:off x="1475656" y="2204864"/>
            <a:ext cx="6400800" cy="3289920"/>
          </a:xfrm>
        </p:spPr>
        <p:txBody>
          <a:bodyPr>
            <a:noAutofit/>
          </a:bodyPr>
          <a:lstStyle/>
          <a:p>
            <a:r>
              <a:rPr lang="es-ES_tradnl" sz="2000" b="1" dirty="0"/>
              <a:t>Docente. Lic.  En D. Karla Patricia Sandoval Bocanegra</a:t>
            </a:r>
            <a:endParaRPr lang="es-ES_tradnl" sz="2000" dirty="0"/>
          </a:p>
          <a:p>
            <a:r>
              <a:rPr lang="es-ES_tradnl" sz="2000" dirty="0"/>
              <a:t>Asignatura </a:t>
            </a:r>
            <a:r>
              <a:rPr lang="es-ES_tradnl" sz="2000" b="1" dirty="0"/>
              <a:t>Antropología</a:t>
            </a:r>
          </a:p>
          <a:p>
            <a:r>
              <a:rPr lang="es-ES_tradnl" sz="2000" b="1" dirty="0">
                <a:latin typeface="Arial" pitchFamily="34" charset="0"/>
                <a:cs typeface="Arial" pitchFamily="34" charset="0"/>
              </a:rPr>
              <a:t>Modulo 1</a:t>
            </a:r>
          </a:p>
          <a:p>
            <a:r>
              <a:rPr lang="es-MX" sz="2000" b="1" dirty="0">
                <a:latin typeface="Arial" pitchFamily="34" charset="0"/>
                <a:cs typeface="Arial" pitchFamily="34" charset="0"/>
              </a:rPr>
              <a:t>Acercamiento a la antropología </a:t>
            </a:r>
          </a:p>
          <a:p>
            <a:r>
              <a:rPr lang="es-ES_tradnl" sz="2000" dirty="0"/>
              <a:t> </a:t>
            </a:r>
            <a:r>
              <a:rPr lang="es-ES" sz="2000" b="1" dirty="0"/>
              <a:t>Semestre</a:t>
            </a:r>
            <a:r>
              <a:rPr lang="es-ES" sz="2000" dirty="0"/>
              <a:t>: </a:t>
            </a:r>
            <a:r>
              <a:rPr lang="es-MX" sz="2000" dirty="0"/>
              <a:t>Primero </a:t>
            </a:r>
            <a:endParaRPr lang="es-ES" sz="2000" dirty="0"/>
          </a:p>
          <a:p>
            <a:r>
              <a:rPr lang="pt-BR" sz="2000" b="1" dirty="0"/>
              <a:t>Créditos</a:t>
            </a:r>
            <a:r>
              <a:rPr lang="es-ES" sz="2000" dirty="0"/>
              <a:t>: 8</a:t>
            </a:r>
          </a:p>
          <a:p>
            <a:r>
              <a:rPr lang="es-ES" sz="2000" b="1" dirty="0"/>
              <a:t>Tipo de asignatura</a:t>
            </a:r>
            <a:endParaRPr lang="es-ES" sz="2000" dirty="0"/>
          </a:p>
          <a:p>
            <a:r>
              <a:rPr lang="es-ES" sz="2000" dirty="0"/>
              <a:t>Obligatoria </a:t>
            </a:r>
          </a:p>
        </p:txBody>
      </p:sp>
    </p:spTree>
    <p:extLst>
      <p:ext uri="{BB962C8B-B14F-4D97-AF65-F5344CB8AC3E}">
        <p14:creationId xmlns:p14="http://schemas.microsoft.com/office/powerpoint/2010/main" val="217245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_tradnl" dirty="0"/>
              <a:t>Que es la antropología </a:t>
            </a:r>
            <a:endParaRPr lang="es-ES" dirty="0"/>
          </a:p>
        </p:txBody>
      </p:sp>
      <p:sp>
        <p:nvSpPr>
          <p:cNvPr id="3" name="2 Subtítulo"/>
          <p:cNvSpPr>
            <a:spLocks noGrp="1"/>
          </p:cNvSpPr>
          <p:nvPr>
            <p:ph type="subTitle" idx="1"/>
          </p:nvPr>
        </p:nvSpPr>
        <p:spPr/>
        <p:txBody>
          <a:bodyPr/>
          <a:lstStyle/>
          <a:p>
            <a:r>
              <a:rPr lang="es-ES" dirty="0"/>
              <a:t>1.1.1 Concepto </a:t>
            </a:r>
          </a:p>
        </p:txBody>
      </p:sp>
    </p:spTree>
    <p:extLst>
      <p:ext uri="{BB962C8B-B14F-4D97-AF65-F5344CB8AC3E}">
        <p14:creationId xmlns:p14="http://schemas.microsoft.com/office/powerpoint/2010/main" val="1451591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r>
              <a:rPr lang="es-MX" dirty="0"/>
              <a:t>Concepto Etimológico.</a:t>
            </a:r>
          </a:p>
        </p:txBody>
      </p:sp>
      <p:sp>
        <p:nvSpPr>
          <p:cNvPr id="4" name="3 Rectángulo"/>
          <p:cNvSpPr/>
          <p:nvPr/>
        </p:nvSpPr>
        <p:spPr>
          <a:xfrm>
            <a:off x="827584" y="2690336"/>
            <a:ext cx="7488832" cy="3042920"/>
          </a:xfrm>
          <a:prstGeom prst="rect">
            <a:avLst/>
          </a:prstGeom>
        </p:spPr>
        <p:txBody>
          <a:bodyPr wrap="square">
            <a:spAutoFit/>
          </a:bodyPr>
          <a:lstStyle/>
          <a:p>
            <a:pPr algn="just"/>
            <a:r>
              <a:rPr lang="es-MX" sz="3200" dirty="0"/>
              <a:t>Antropología  (</a:t>
            </a:r>
            <a:r>
              <a:rPr lang="es-MX" sz="3200" dirty="0" err="1"/>
              <a:t>antropo</a:t>
            </a:r>
            <a:r>
              <a:rPr lang="es-MX" sz="3200" dirty="0"/>
              <a:t>- hombre y –logia, estudio). </a:t>
            </a:r>
          </a:p>
          <a:p>
            <a:pPr algn="just"/>
            <a:r>
              <a:rPr lang="es-MX" sz="3200" dirty="0"/>
              <a:t>Ciencia que trata del hombre, física y moralmente considerado, en el aspecto de la raza actual o fósil. </a:t>
            </a:r>
          </a:p>
          <a:p>
            <a:pPr algn="just"/>
            <a:r>
              <a:rPr lang="es-MX" sz="3200" dirty="0"/>
              <a:t> </a:t>
            </a:r>
          </a:p>
        </p:txBody>
      </p:sp>
    </p:spTree>
    <p:extLst>
      <p:ext uri="{BB962C8B-B14F-4D97-AF65-F5344CB8AC3E}">
        <p14:creationId xmlns:p14="http://schemas.microsoft.com/office/powerpoint/2010/main" val="599371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Rectángulo"/>
          <p:cNvSpPr/>
          <p:nvPr/>
        </p:nvSpPr>
        <p:spPr>
          <a:xfrm>
            <a:off x="827584" y="1340768"/>
            <a:ext cx="7232684" cy="3785652"/>
          </a:xfrm>
          <a:prstGeom prst="rect">
            <a:avLst/>
          </a:prstGeom>
        </p:spPr>
        <p:txBody>
          <a:bodyPr wrap="square">
            <a:spAutoFit/>
          </a:bodyPr>
          <a:lstStyle/>
          <a:p>
            <a:pPr algn="just"/>
            <a:r>
              <a:rPr lang="es-MX" sz="2400" dirty="0">
                <a:latin typeface="Verdana"/>
              </a:rPr>
              <a:t>Ciencia que estudia las características físico-biológicas y socioculturales de las sociedades humanas, así como el complejo de sus producciones técnicas y artísticas comunitarias, sus creencias espirituales, y sus relaciones con su entorno humano y natural, desde una perspectiva tanto sincrónica como diacrónica, y atendiendo a las cuestiones de sus orígenes, evolución, estructura, significado y función.</a:t>
            </a:r>
          </a:p>
        </p:txBody>
      </p:sp>
    </p:spTree>
    <p:extLst>
      <p:ext uri="{BB962C8B-B14F-4D97-AF65-F5344CB8AC3E}">
        <p14:creationId xmlns:p14="http://schemas.microsoft.com/office/powerpoint/2010/main" val="1283932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Veamos el siguiente video: </a:t>
            </a:r>
          </a:p>
        </p:txBody>
      </p:sp>
      <p:sp>
        <p:nvSpPr>
          <p:cNvPr id="4" name="Rectángulo 3"/>
          <p:cNvSpPr/>
          <p:nvPr/>
        </p:nvSpPr>
        <p:spPr>
          <a:xfrm>
            <a:off x="1095023" y="2564904"/>
            <a:ext cx="6573321" cy="646331"/>
          </a:xfrm>
          <a:prstGeom prst="rect">
            <a:avLst/>
          </a:prstGeom>
        </p:spPr>
        <p:txBody>
          <a:bodyPr wrap="square">
            <a:spAutoFit/>
          </a:bodyPr>
          <a:lstStyle/>
          <a:p>
            <a:r>
              <a:rPr lang="es-MX" dirty="0">
                <a:hlinkClick r:id="rId2"/>
              </a:rPr>
              <a:t>https://www.youtube.com/watch?v=FnugIFQ2dEM</a:t>
            </a:r>
            <a:endParaRPr lang="es-MX" dirty="0"/>
          </a:p>
          <a:p>
            <a:endParaRPr lang="es-MX" dirty="0"/>
          </a:p>
        </p:txBody>
      </p:sp>
    </p:spTree>
    <p:extLst>
      <p:ext uri="{BB962C8B-B14F-4D97-AF65-F5344CB8AC3E}">
        <p14:creationId xmlns:p14="http://schemas.microsoft.com/office/powerpoint/2010/main" val="1096573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Porque es importante la antropología </a:t>
            </a:r>
          </a:p>
        </p:txBody>
      </p:sp>
      <p:sp>
        <p:nvSpPr>
          <p:cNvPr id="3" name="Marcador de contenido 2"/>
          <p:cNvSpPr>
            <a:spLocks noGrp="1"/>
          </p:cNvSpPr>
          <p:nvPr>
            <p:ph idx="1"/>
          </p:nvPr>
        </p:nvSpPr>
        <p:spPr/>
        <p:txBody>
          <a:bodyPr/>
          <a:lstStyle/>
          <a:p>
            <a:r>
              <a:rPr lang="es-MX" dirty="0"/>
              <a:t>Visualiza el siguiente video y emite tu opinión</a:t>
            </a:r>
          </a:p>
          <a:p>
            <a:r>
              <a:rPr lang="es-MX" dirty="0">
                <a:hlinkClick r:id="rId2"/>
              </a:rPr>
              <a:t>https://www.youtube.com/watch?v=j3F5hhpnMNc</a:t>
            </a:r>
            <a:endParaRPr lang="es-MX" dirty="0"/>
          </a:p>
          <a:p>
            <a:endParaRPr lang="es-MX" dirty="0"/>
          </a:p>
          <a:p>
            <a:endParaRPr lang="es-MX" dirty="0"/>
          </a:p>
        </p:txBody>
      </p:sp>
    </p:spTree>
    <p:extLst>
      <p:ext uri="{BB962C8B-B14F-4D97-AF65-F5344CB8AC3E}">
        <p14:creationId xmlns:p14="http://schemas.microsoft.com/office/powerpoint/2010/main" val="27004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3200" dirty="0"/>
              <a:t>Reflexionemos, después de haber visto el documental y lo comentado: </a:t>
            </a:r>
          </a:p>
        </p:txBody>
      </p:sp>
      <p:sp>
        <p:nvSpPr>
          <p:cNvPr id="3" name="Marcador de contenido 2"/>
          <p:cNvSpPr>
            <a:spLocks noGrp="1"/>
          </p:cNvSpPr>
          <p:nvPr>
            <p:ph idx="1"/>
          </p:nvPr>
        </p:nvSpPr>
        <p:spPr/>
        <p:txBody>
          <a:bodyPr/>
          <a:lstStyle/>
          <a:p>
            <a:r>
              <a:rPr lang="es-MX" dirty="0"/>
              <a:t>¿Que entiendes por antropología?</a:t>
            </a:r>
          </a:p>
          <a:p>
            <a:r>
              <a:rPr lang="es-MX" dirty="0"/>
              <a:t>¿Por qué es importante la antropología?</a:t>
            </a:r>
          </a:p>
          <a:p>
            <a:r>
              <a:rPr lang="es-MX" dirty="0"/>
              <a:t>¿Es una ciencia?</a:t>
            </a:r>
          </a:p>
          <a:p>
            <a:r>
              <a:rPr lang="es-MX" dirty="0"/>
              <a:t>¿Todavía se estudiara?</a:t>
            </a:r>
          </a:p>
          <a:p>
            <a:r>
              <a:rPr lang="es-MX" dirty="0"/>
              <a:t>Tendrás relación con esta ciencia. </a:t>
            </a:r>
          </a:p>
        </p:txBody>
      </p:sp>
    </p:spTree>
    <p:extLst>
      <p:ext uri="{BB962C8B-B14F-4D97-AF65-F5344CB8AC3E}">
        <p14:creationId xmlns:p14="http://schemas.microsoft.com/office/powerpoint/2010/main" val="3906688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Campos de estudio de la antropología </a:t>
            </a:r>
          </a:p>
        </p:txBody>
      </p:sp>
      <p:sp>
        <p:nvSpPr>
          <p:cNvPr id="3" name="2 Marcador de posición de imagen"/>
          <p:cNvSpPr>
            <a:spLocks noGrp="1"/>
          </p:cNvSpPr>
          <p:nvPr>
            <p:ph type="pic" idx="1"/>
          </p:nvPr>
        </p:nvSpPr>
        <p:spPr>
          <a:xfrm>
            <a:off x="5620200" y="1026933"/>
            <a:ext cx="2234998" cy="3866327"/>
          </a:xfrm>
        </p:spPr>
      </p:sp>
      <p:sp>
        <p:nvSpPr>
          <p:cNvPr id="4" name="3 Marcador de texto"/>
          <p:cNvSpPr>
            <a:spLocks noGrp="1"/>
          </p:cNvSpPr>
          <p:nvPr>
            <p:ph type="body" sz="half" idx="2"/>
          </p:nvPr>
        </p:nvSpPr>
        <p:spPr/>
        <p:txBody>
          <a:bodyPr/>
          <a:lstStyle/>
          <a:p>
            <a:r>
              <a:rPr lang="es-MX" dirty="0"/>
              <a:t>Antropología física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9976" y="3805778"/>
            <a:ext cx="213360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2 Marcador de posición de imagen"/>
          <p:cNvSpPr txBox="1">
            <a:spLocks/>
          </p:cNvSpPr>
          <p:nvPr/>
        </p:nvSpPr>
        <p:spPr>
          <a:xfrm rot="60000">
            <a:off x="5280767" y="876285"/>
            <a:ext cx="2913863" cy="4539412"/>
          </a:xfrm>
          <a:prstGeom prst="rect">
            <a:avLst/>
          </a:prstGeom>
          <a:ln w="101600" cap="rnd">
            <a:solidFill>
              <a:srgbClr val="FFFFFF"/>
            </a:solidFill>
          </a:ln>
          <a:effectLst>
            <a:outerShdw blurRad="88900" dir="2700000" algn="tl" rotWithShape="0">
              <a:prstClr val="black">
                <a:alpha val="40000"/>
              </a:prstClr>
            </a:outerShdw>
          </a:effectLst>
        </p:spPr>
      </p:sp>
      <p:pic>
        <p:nvPicPr>
          <p:cNvPr id="4100" name="Picture 4" descr="http://t0.gstatic.com/images?q=tbn:ANd9GcSeuSYs8sJJG8Er0VpMMwUIGmH1zMkhVVkhOZpEKhK35BIdqp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0223" y="1663509"/>
            <a:ext cx="1841996" cy="1396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4315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1.1.2 Ramas de la antropología </a:t>
            </a:r>
          </a:p>
        </p:txBody>
      </p:sp>
      <p:sp>
        <p:nvSpPr>
          <p:cNvPr id="3" name="Marcador de contenido 2"/>
          <p:cNvSpPr>
            <a:spLocks noGrp="1"/>
          </p:cNvSpPr>
          <p:nvPr>
            <p:ph idx="1"/>
          </p:nvPr>
        </p:nvSpPr>
        <p:spPr/>
        <p:txBody>
          <a:bodyPr>
            <a:normAutofit fontScale="85000" lnSpcReduction="20000"/>
          </a:bodyPr>
          <a:lstStyle/>
          <a:p>
            <a:endParaRPr lang="es-MX" dirty="0"/>
          </a:p>
          <a:p>
            <a:pPr algn="just"/>
            <a:r>
              <a:rPr lang="es-MX" b="1" dirty="0"/>
              <a:t>La antropología física </a:t>
            </a:r>
            <a:r>
              <a:rPr lang="es-MX" dirty="0"/>
              <a:t>es una rama de la antropología  que tiene como </a:t>
            </a:r>
            <a:r>
              <a:rPr lang="es-MX" dirty="0">
                <a:solidFill>
                  <a:schemeClr val="accent4"/>
                </a:solidFill>
              </a:rPr>
              <a:t>objeto de estudio las interacciones de procesos biológicos y sociales y sus efectos sobre las razas humanas</a:t>
            </a:r>
            <a:r>
              <a:rPr lang="es-MX" dirty="0">
                <a:solidFill>
                  <a:schemeClr val="tx2"/>
                </a:solidFill>
              </a:rPr>
              <a:t>,</a:t>
            </a:r>
            <a:r>
              <a:rPr lang="es-MX" dirty="0"/>
              <a:t> entendidas éstas no sólo como objetos de naturaleza básicamente biológica, sino como el terreno mismo de la interacción </a:t>
            </a:r>
            <a:r>
              <a:rPr lang="es-MX" dirty="0" err="1"/>
              <a:t>bio</a:t>
            </a:r>
            <a:r>
              <a:rPr lang="es-MX" dirty="0"/>
              <a:t>-social, lo que implica un conocimiento de los dos ámbitos, pero sin reducirse a ninguno de ellos.</a:t>
            </a:r>
          </a:p>
          <a:p>
            <a:pPr algn="just"/>
            <a:r>
              <a:rPr lang="es-MX" dirty="0"/>
              <a:t>El término "antropología física" ha sido sustituido por el de </a:t>
            </a:r>
            <a:r>
              <a:rPr lang="es-MX" b="1" u="sng" dirty="0"/>
              <a:t>antropología biológica</a:t>
            </a:r>
            <a:r>
              <a:rPr lang="es-MX" dirty="0"/>
              <a:t>, que describe una instancia cualitativamente superior. </a:t>
            </a:r>
          </a:p>
          <a:p>
            <a:endParaRPr lang="es-MX" dirty="0"/>
          </a:p>
        </p:txBody>
      </p:sp>
    </p:spTree>
    <p:extLst>
      <p:ext uri="{BB962C8B-B14F-4D97-AF65-F5344CB8AC3E}">
        <p14:creationId xmlns:p14="http://schemas.microsoft.com/office/powerpoint/2010/main" val="1884730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31640" y="1582341"/>
            <a:ext cx="6624736" cy="4524315"/>
          </a:xfrm>
          <a:prstGeom prst="rect">
            <a:avLst/>
          </a:prstGeom>
        </p:spPr>
        <p:txBody>
          <a:bodyPr wrap="square">
            <a:spAutoFit/>
          </a:bodyPr>
          <a:lstStyle/>
          <a:p>
            <a:pPr algn="just"/>
            <a:r>
              <a:rPr lang="es-MX" sz="2400" dirty="0"/>
              <a:t>Se desarrolla como sub-disciplina antropológica entre científicos estadounidenses y británicos interesados en la diversidad de variabilidad fenotípica entre los individuos de una especie y en el surgimiento de las especies modernas. Sin embargo, </a:t>
            </a:r>
            <a:r>
              <a:rPr lang="es-MX" sz="2400" dirty="0">
                <a:solidFill>
                  <a:schemeClr val="accent4"/>
                </a:solidFill>
              </a:rPr>
              <a:t>su interés primordial es estudiar como el ser humano, mediante la interacción con el medioambiente, logra desarrollar la cultura y, por consiguiente, la sociedad, ya que, “la predisposición a desarrollar cultura es, quizá, el componente más esencial de la historia evolutiva de los seres humanos</a:t>
            </a:r>
            <a:r>
              <a:rPr lang="es-MX" sz="2000" dirty="0"/>
              <a:t>.”</a:t>
            </a:r>
          </a:p>
        </p:txBody>
      </p:sp>
    </p:spTree>
    <p:extLst>
      <p:ext uri="{BB962C8B-B14F-4D97-AF65-F5344CB8AC3E}">
        <p14:creationId xmlns:p14="http://schemas.microsoft.com/office/powerpoint/2010/main" val="37453121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cap="none" dirty="0"/>
              <a:t>L</a:t>
            </a:r>
            <a:r>
              <a:rPr lang="es-MX" sz="3200" cap="none" dirty="0"/>
              <a:t>a antropología física a la vez se subdivide en distintas ramas</a:t>
            </a:r>
          </a:p>
        </p:txBody>
      </p:sp>
      <p:sp>
        <p:nvSpPr>
          <p:cNvPr id="3" name="Marcador de contenido 2"/>
          <p:cNvSpPr>
            <a:spLocks noGrp="1"/>
          </p:cNvSpPr>
          <p:nvPr>
            <p:ph idx="1"/>
          </p:nvPr>
        </p:nvSpPr>
        <p:spPr/>
        <p:txBody>
          <a:bodyPr>
            <a:normAutofit fontScale="70000" lnSpcReduction="20000"/>
          </a:bodyPr>
          <a:lstStyle/>
          <a:p>
            <a:pPr marL="0" indent="0">
              <a:buNone/>
            </a:pPr>
            <a:r>
              <a:rPr lang="es-MX" dirty="0"/>
              <a:t>	Forense </a:t>
            </a:r>
          </a:p>
          <a:p>
            <a:pPr marL="0" indent="0">
              <a:buNone/>
            </a:pPr>
            <a:r>
              <a:rPr lang="es-MX" dirty="0"/>
              <a:t>	Primatología </a:t>
            </a:r>
          </a:p>
          <a:p>
            <a:pPr marL="0" indent="0">
              <a:buNone/>
            </a:pPr>
            <a:r>
              <a:rPr lang="es-MX" dirty="0"/>
              <a:t>	Osteología </a:t>
            </a:r>
          </a:p>
          <a:p>
            <a:pPr marL="0" indent="0">
              <a:buNone/>
            </a:pPr>
            <a:r>
              <a:rPr lang="es-MX" dirty="0"/>
              <a:t>	Somatología </a:t>
            </a:r>
          </a:p>
          <a:p>
            <a:pPr marL="0" indent="0">
              <a:buNone/>
            </a:pPr>
            <a:r>
              <a:rPr lang="es-MX" dirty="0"/>
              <a:t>	Ontogenia (evolución del organismo)</a:t>
            </a:r>
          </a:p>
          <a:p>
            <a:pPr marL="0" indent="0">
              <a:buNone/>
            </a:pPr>
            <a:r>
              <a:rPr lang="es-MX" dirty="0"/>
              <a:t>	Filogenia( evolución por milenios)</a:t>
            </a:r>
          </a:p>
          <a:p>
            <a:pPr marL="0" indent="0">
              <a:buNone/>
            </a:pPr>
            <a:r>
              <a:rPr lang="es-MX" dirty="0"/>
              <a:t>	Paleontología (fósiles)</a:t>
            </a:r>
          </a:p>
          <a:p>
            <a:pPr marL="0" indent="0">
              <a:buNone/>
            </a:pPr>
            <a:r>
              <a:rPr lang="es-MX" dirty="0"/>
              <a:t>	Paleopatología </a:t>
            </a:r>
          </a:p>
          <a:p>
            <a:pPr marL="0" indent="0">
              <a:buNone/>
            </a:pPr>
            <a:r>
              <a:rPr lang="es-MX" dirty="0"/>
              <a:t>	Antropología genética </a:t>
            </a:r>
          </a:p>
          <a:p>
            <a:pPr marL="0" indent="0">
              <a:buNone/>
            </a:pPr>
            <a:r>
              <a:rPr lang="es-MX" dirty="0"/>
              <a:t>	Ecología humana </a:t>
            </a:r>
          </a:p>
          <a:p>
            <a:endParaRPr lang="es-MX" dirty="0"/>
          </a:p>
        </p:txBody>
      </p:sp>
    </p:spTree>
    <p:extLst>
      <p:ext uri="{BB962C8B-B14F-4D97-AF65-F5344CB8AC3E}">
        <p14:creationId xmlns:p14="http://schemas.microsoft.com/office/powerpoint/2010/main" val="3975130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a:t>Guion explicativo </a:t>
            </a:r>
            <a:endParaRPr lang="es-ES" dirty="0"/>
          </a:p>
        </p:txBody>
      </p:sp>
      <p:sp>
        <p:nvSpPr>
          <p:cNvPr id="3" name="2 Marcador de contenido"/>
          <p:cNvSpPr>
            <a:spLocks noGrp="1"/>
          </p:cNvSpPr>
          <p:nvPr>
            <p:ph idx="1"/>
          </p:nvPr>
        </p:nvSpPr>
        <p:spPr/>
        <p:txBody>
          <a:bodyPr>
            <a:normAutofit fontScale="92500" lnSpcReduction="10000"/>
          </a:bodyPr>
          <a:lstStyle/>
          <a:p>
            <a:pPr algn="just"/>
            <a:r>
              <a:rPr lang="es-ES" b="1" dirty="0"/>
              <a:t>Como sabemos la educación media superior permite acceder a programas educativos tanto universitarios como tecnológicos; con lo que el egresado, será capaz de impactar en su entorno de manera positiva como agentes de cambio, y a la vez transformarse en un ser responsable de su propio desarrollo profesional. De este modo el proceso educativo en este nivel deberá centrarse primordialmente en las necesidades e intereses del alumno así como en la pertinencia social de su formación. </a:t>
            </a:r>
          </a:p>
          <a:p>
            <a:endParaRPr lang="es-ES" dirty="0"/>
          </a:p>
        </p:txBody>
      </p:sp>
    </p:spTree>
    <p:extLst>
      <p:ext uri="{BB962C8B-B14F-4D97-AF65-F5344CB8AC3E}">
        <p14:creationId xmlns:p14="http://schemas.microsoft.com/office/powerpoint/2010/main" val="8785806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268760"/>
            <a:ext cx="7056784" cy="4752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10999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endParaRPr lang="es-MX"/>
          </a:p>
        </p:txBody>
      </p:sp>
      <p:sp>
        <p:nvSpPr>
          <p:cNvPr id="8" name="7 Marcador de contenido"/>
          <p:cNvSpPr>
            <a:spLocks noGrp="1"/>
          </p:cNvSpPr>
          <p:nvPr>
            <p:ph sz="half" idx="1"/>
          </p:nvPr>
        </p:nvSpPr>
        <p:spPr/>
        <p:txBody>
          <a:bodyPr>
            <a:normAutofit/>
          </a:bodyPr>
          <a:lstStyle/>
          <a:p>
            <a:pPr algn="ctr"/>
            <a:r>
              <a:rPr lang="es-MX" sz="3200" dirty="0"/>
              <a:t>Antropología </a:t>
            </a:r>
          </a:p>
          <a:p>
            <a:pPr algn="ctr"/>
            <a:r>
              <a:rPr lang="es-MX" sz="3200" dirty="0"/>
              <a:t>Sociocultural </a:t>
            </a:r>
          </a:p>
        </p:txBody>
      </p:sp>
      <p:sp>
        <p:nvSpPr>
          <p:cNvPr id="9" name="8 Marcador de contenido"/>
          <p:cNvSpPr>
            <a:spLocks noGrp="1"/>
          </p:cNvSpPr>
          <p:nvPr>
            <p:ph sz="half" idx="2"/>
          </p:nvPr>
        </p:nvSpPr>
        <p:spPr/>
        <p:txBody>
          <a:bodyPr/>
          <a:lstStyle/>
          <a:p>
            <a:endParaRPr lang="es-MX" dirty="0"/>
          </a:p>
        </p:txBody>
      </p:sp>
      <p:pic>
        <p:nvPicPr>
          <p:cNvPr id="5122" name="Picture 2" descr="http://t3.gstatic.com/images?q=tbn:ANd9GcTGMkwWTmK-oeqdMaUGfLp2LxGjQuBMk2oPXwhlrx7q_NjvR1u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484784"/>
            <a:ext cx="2752725" cy="165735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t0.gstatic.com/images?q=tbn:ANd9GcQELqdFXIt9eYHAI0b-ZSkI-z_ukF8g4dPoawruzFj0yMXQrtEBp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4357" y="3573016"/>
            <a:ext cx="2438400" cy="1876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4845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85000" lnSpcReduction="10000"/>
          </a:bodyPr>
          <a:lstStyle/>
          <a:p>
            <a:pPr algn="just"/>
            <a:r>
              <a:rPr lang="es-MX" b="1" dirty="0"/>
              <a:t>La antropología cultural o social </a:t>
            </a:r>
            <a:r>
              <a:rPr lang="es-MX" dirty="0"/>
              <a:t>es una rama de la antropología que </a:t>
            </a:r>
            <a:r>
              <a:rPr lang="es-MX" dirty="0">
                <a:solidFill>
                  <a:schemeClr val="tx2">
                    <a:lumMod val="75000"/>
                  </a:schemeClr>
                </a:solidFill>
              </a:rPr>
              <a:t>estudia la cultura humana</a:t>
            </a:r>
            <a:r>
              <a:rPr lang="es-MX" dirty="0"/>
              <a:t>. También estudia la </a:t>
            </a:r>
            <a:r>
              <a:rPr lang="es-MX" dirty="0">
                <a:solidFill>
                  <a:schemeClr val="tx2">
                    <a:lumMod val="75000"/>
                  </a:schemeClr>
                </a:solidFill>
              </a:rPr>
              <a:t>esencia física y espiritual del ser humano</a:t>
            </a:r>
            <a:r>
              <a:rPr lang="es-MX" dirty="0"/>
              <a:t>. Su concepto clave es el de cultura y en la definición de cultura están implícitos tanto el alcance como los principales métodos de la antropología cultural. Para saber más de ello, </a:t>
            </a:r>
            <a:r>
              <a:rPr lang="es-MX" dirty="0">
                <a:solidFill>
                  <a:schemeClr val="tx2">
                    <a:lumMod val="75000"/>
                  </a:schemeClr>
                </a:solidFill>
              </a:rPr>
              <a:t>la cultura es todo aquello que un hombre aprende como miembro de su sociedad. </a:t>
            </a:r>
            <a:r>
              <a:rPr lang="es-MX" dirty="0"/>
              <a:t>Incluye todos los conocimientos, convenciones y expectativas que comparten los integrantes de un grupo y que aprenden sus hijos.</a:t>
            </a:r>
          </a:p>
          <a:p>
            <a:pPr algn="just"/>
            <a:r>
              <a:rPr lang="es-MX" dirty="0"/>
              <a:t>La antropología cultural incluye también el estudio de la religión como un elemento común a todas las culturas.</a:t>
            </a:r>
          </a:p>
        </p:txBody>
      </p:sp>
    </p:spTree>
    <p:extLst>
      <p:ext uri="{BB962C8B-B14F-4D97-AF65-F5344CB8AC3E}">
        <p14:creationId xmlns:p14="http://schemas.microsoft.com/office/powerpoint/2010/main" val="695598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115616" y="2551837"/>
            <a:ext cx="7056784" cy="2677656"/>
          </a:xfrm>
          <a:prstGeom prst="rect">
            <a:avLst/>
          </a:prstGeom>
        </p:spPr>
        <p:txBody>
          <a:bodyPr wrap="square">
            <a:spAutoFit/>
          </a:bodyPr>
          <a:lstStyle/>
          <a:p>
            <a:r>
              <a:rPr lang="es-ES" sz="2800" dirty="0"/>
              <a:t>Estudian la sociedad y la cultura. También se usa el término </a:t>
            </a:r>
            <a:r>
              <a:rPr lang="es-ES" sz="2800" b="1" dirty="0"/>
              <a:t>socioantropología</a:t>
            </a:r>
            <a:r>
              <a:rPr lang="es-ES" sz="2800" dirty="0"/>
              <a:t>. El término </a:t>
            </a:r>
            <a:r>
              <a:rPr lang="es-ES" sz="2800" i="1" dirty="0"/>
              <a:t>antropología social</a:t>
            </a:r>
            <a:r>
              <a:rPr lang="es-ES" sz="2800" dirty="0"/>
              <a:t> es más usado en el entorno académico europeo y latinoamericano, mientras que </a:t>
            </a:r>
            <a:r>
              <a:rPr lang="es-ES" sz="2800" i="1" dirty="0"/>
              <a:t>antropología cultural</a:t>
            </a:r>
            <a:r>
              <a:rPr lang="es-ES" sz="2800" dirty="0"/>
              <a:t> lo es más en el estadounidense</a:t>
            </a:r>
            <a:endParaRPr lang="es-MX" sz="2800" dirty="0"/>
          </a:p>
        </p:txBody>
      </p:sp>
    </p:spTree>
    <p:extLst>
      <p:ext uri="{BB962C8B-B14F-4D97-AF65-F5344CB8AC3E}">
        <p14:creationId xmlns:p14="http://schemas.microsoft.com/office/powerpoint/2010/main" val="32662306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3600" cap="none" dirty="0"/>
              <a:t>Por mencionar algunos aspectos que estudia se encuentran</a:t>
            </a:r>
            <a:r>
              <a:rPr lang="es-MX" dirty="0"/>
              <a:t>:</a:t>
            </a:r>
          </a:p>
        </p:txBody>
      </p:sp>
      <p:sp>
        <p:nvSpPr>
          <p:cNvPr id="3" name="Marcador de contenido 2"/>
          <p:cNvSpPr>
            <a:spLocks noGrp="1"/>
          </p:cNvSpPr>
          <p:nvPr>
            <p:ph idx="1"/>
          </p:nvPr>
        </p:nvSpPr>
        <p:spPr/>
        <p:txBody>
          <a:bodyPr>
            <a:normAutofit fontScale="55000" lnSpcReduction="20000"/>
          </a:bodyPr>
          <a:lstStyle/>
          <a:p>
            <a:r>
              <a:rPr lang="es-MX" dirty="0"/>
              <a:t>Gastronomía </a:t>
            </a:r>
          </a:p>
          <a:p>
            <a:r>
              <a:rPr lang="es-MX" dirty="0"/>
              <a:t>Arquitectura</a:t>
            </a:r>
          </a:p>
          <a:p>
            <a:r>
              <a:rPr lang="es-MX" dirty="0"/>
              <a:t>Política </a:t>
            </a:r>
          </a:p>
          <a:p>
            <a:r>
              <a:rPr lang="es-MX" dirty="0"/>
              <a:t>Estructura social</a:t>
            </a:r>
          </a:p>
          <a:p>
            <a:r>
              <a:rPr lang="es-MX" dirty="0"/>
              <a:t>Religión (creencias) </a:t>
            </a:r>
          </a:p>
          <a:p>
            <a:r>
              <a:rPr lang="es-MX" dirty="0"/>
              <a:t>Forma de vida </a:t>
            </a:r>
          </a:p>
          <a:p>
            <a:r>
              <a:rPr lang="es-MX" dirty="0"/>
              <a:t>Modos de producción </a:t>
            </a:r>
          </a:p>
          <a:p>
            <a:r>
              <a:rPr lang="es-MX" dirty="0"/>
              <a:t>Música </a:t>
            </a:r>
          </a:p>
          <a:p>
            <a:r>
              <a:rPr lang="es-MX" dirty="0"/>
              <a:t>Danza</a:t>
            </a:r>
          </a:p>
          <a:p>
            <a:r>
              <a:rPr lang="es-MX" dirty="0"/>
              <a:t>Medios </a:t>
            </a:r>
            <a:r>
              <a:rPr lang="es-MX"/>
              <a:t>de comunicación </a:t>
            </a:r>
            <a:endParaRPr lang="es-MX" dirty="0"/>
          </a:p>
          <a:p>
            <a:r>
              <a:rPr lang="es-MX" dirty="0"/>
              <a:t>Entre otros </a:t>
            </a:r>
          </a:p>
          <a:p>
            <a:endParaRPr lang="es-MX" dirty="0"/>
          </a:p>
          <a:p>
            <a:endParaRPr lang="es-MX" dirty="0"/>
          </a:p>
        </p:txBody>
      </p:sp>
    </p:spTree>
    <p:extLst>
      <p:ext uri="{BB962C8B-B14F-4D97-AF65-F5344CB8AC3E}">
        <p14:creationId xmlns:p14="http://schemas.microsoft.com/office/powerpoint/2010/main" val="767903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cap="none" dirty="0"/>
              <a:t>Se apoya de otras disciplinas como</a:t>
            </a:r>
            <a:r>
              <a:rPr lang="es-MX" dirty="0"/>
              <a:t>:</a:t>
            </a:r>
          </a:p>
        </p:txBody>
      </p:sp>
      <p:sp>
        <p:nvSpPr>
          <p:cNvPr id="3" name="Marcador de contenido 2"/>
          <p:cNvSpPr>
            <a:spLocks noGrp="1"/>
          </p:cNvSpPr>
          <p:nvPr>
            <p:ph idx="1"/>
          </p:nvPr>
        </p:nvSpPr>
        <p:spPr/>
        <p:txBody>
          <a:bodyPr/>
          <a:lstStyle/>
          <a:p>
            <a:r>
              <a:rPr lang="es-MX" dirty="0"/>
              <a:t>La lingüística </a:t>
            </a:r>
          </a:p>
          <a:p>
            <a:r>
              <a:rPr lang="es-MX" dirty="0"/>
              <a:t>La arqueología </a:t>
            </a:r>
          </a:p>
          <a:p>
            <a:r>
              <a:rPr lang="es-MX" dirty="0"/>
              <a:t>La psicología</a:t>
            </a:r>
          </a:p>
          <a:p>
            <a:r>
              <a:rPr lang="es-MX" dirty="0"/>
              <a:t>El derecho </a:t>
            </a:r>
          </a:p>
          <a:p>
            <a:pPr marL="0" indent="0">
              <a:buNone/>
            </a:pPr>
            <a:r>
              <a:rPr lang="es-MX" dirty="0"/>
              <a:t> </a:t>
            </a:r>
          </a:p>
          <a:p>
            <a:endParaRPr lang="es-MX" dirty="0"/>
          </a:p>
        </p:txBody>
      </p:sp>
    </p:spTree>
    <p:extLst>
      <p:ext uri="{BB962C8B-B14F-4D97-AF65-F5344CB8AC3E}">
        <p14:creationId xmlns:p14="http://schemas.microsoft.com/office/powerpoint/2010/main" val="16274619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2513" y="1000125"/>
            <a:ext cx="7038975"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42523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943100" y="817563"/>
            <a:ext cx="7200900" cy="1201737"/>
          </a:xfrm>
        </p:spPr>
        <p:txBody>
          <a:bodyPr/>
          <a:lstStyle/>
          <a:p>
            <a:r>
              <a:rPr lang="es-MX" dirty="0"/>
              <a:t>Antropología filosófica</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1693" y="1883668"/>
            <a:ext cx="2105025"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2047875"/>
            <a:ext cx="1847850" cy="246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1498" y="2969518"/>
            <a:ext cx="2379813" cy="2404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06124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b="1" dirty="0"/>
              <a:t>Antropología filosófica </a:t>
            </a:r>
            <a:r>
              <a:rPr lang="es-MX" dirty="0"/>
              <a:t>es una escuela de pensamiento que crearon filósofos, antropólogos y sociólogos a principios del siglo XX en Alemania, tratando de unir las enseñanzas de las ciencias naturales y de las ciencias humanas para identificar no solo todas las características de la especie humana, sino para explicar la posición que guarda esta en el mundo.</a:t>
            </a:r>
          </a:p>
        </p:txBody>
      </p:sp>
    </p:spTree>
    <p:extLst>
      <p:ext uri="{BB962C8B-B14F-4D97-AF65-F5344CB8AC3E}">
        <p14:creationId xmlns:p14="http://schemas.microsoft.com/office/powerpoint/2010/main" val="34496641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cap="none" dirty="0"/>
              <a:t>Preguntas fundamentales a las que se intenta responder</a:t>
            </a:r>
          </a:p>
        </p:txBody>
      </p:sp>
      <p:sp>
        <p:nvSpPr>
          <p:cNvPr id="3" name="2 Marcador de contenido"/>
          <p:cNvSpPr>
            <a:spLocks noGrp="1"/>
          </p:cNvSpPr>
          <p:nvPr>
            <p:ph idx="1"/>
          </p:nvPr>
        </p:nvSpPr>
        <p:spPr/>
        <p:txBody>
          <a:bodyPr>
            <a:normAutofit fontScale="70000" lnSpcReduction="20000"/>
          </a:bodyPr>
          <a:lstStyle/>
          <a:p>
            <a:pPr algn="just"/>
            <a:r>
              <a:rPr lang="es-MX" dirty="0"/>
              <a:t>En un sentido amplio, las preguntas a las que la antropología filosófica trata de resolver pueden ser tomadas como confusas y oscuras, por ende no hay una definición teórica clara y unánime. Sin embargo, la concepción más compartida para cada respuesta a las preguntas existenciales que se ha planteado el hombre, apuntan hacia un postulado fundamental en que todos los seres humanos, en forma individual, crean un significado propio para dar una esencia y justificar nuestras vidas.</a:t>
            </a:r>
          </a:p>
          <a:p>
            <a:pPr algn="just"/>
            <a:r>
              <a:rPr lang="es-MX" dirty="0"/>
              <a:t> La antropología filosófica no crea ni se inventa los problemas del hombre solamente los encuentra, los reconoce, los asume, los examina críticamente y al contestar las preguntas de una manera positiva podemos sentir asombro o a su vez admiración ya que nos sentiríamos seres trascendentes, pero si no logramos responder las preguntas fundamentales podemos caer en una frustración y desilusión por no haber logrado responder esas preguntas, las cuales son:</a:t>
            </a:r>
          </a:p>
          <a:p>
            <a:endParaRPr lang="es-MX" dirty="0"/>
          </a:p>
        </p:txBody>
      </p:sp>
    </p:spTree>
    <p:extLst>
      <p:ext uri="{BB962C8B-B14F-4D97-AF65-F5344CB8AC3E}">
        <p14:creationId xmlns:p14="http://schemas.microsoft.com/office/powerpoint/2010/main" val="2126798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a:t>Contenido </a:t>
            </a:r>
          </a:p>
        </p:txBody>
      </p:sp>
      <p:sp>
        <p:nvSpPr>
          <p:cNvPr id="5" name="4 Marcador de contenido"/>
          <p:cNvSpPr>
            <a:spLocks noGrp="1"/>
          </p:cNvSpPr>
          <p:nvPr>
            <p:ph idx="1"/>
          </p:nvPr>
        </p:nvSpPr>
        <p:spPr/>
        <p:txBody>
          <a:bodyPr>
            <a:normAutofit/>
          </a:bodyPr>
          <a:lstStyle/>
          <a:p>
            <a:r>
              <a:rPr lang="es-MX" dirty="0"/>
              <a:t>Guion explicativo </a:t>
            </a:r>
          </a:p>
          <a:p>
            <a:r>
              <a:rPr lang="es-MX" dirty="0"/>
              <a:t>1.1 Surgimiento de la antropología</a:t>
            </a:r>
          </a:p>
          <a:p>
            <a:r>
              <a:rPr lang="es-MX" dirty="0"/>
              <a:t>1.2 Sujeto y objeto de estudio </a:t>
            </a:r>
          </a:p>
          <a:p>
            <a:r>
              <a:rPr lang="es-MX" dirty="0"/>
              <a:t>1.3 Métodos (etnográfico, comparativo y genealógico)</a:t>
            </a:r>
          </a:p>
          <a:p>
            <a:r>
              <a:rPr lang="es-MX" dirty="0"/>
              <a:t>1.4 Lo emic y lo etic.</a:t>
            </a:r>
          </a:p>
          <a:p>
            <a:endParaRPr lang="es-MX" dirty="0"/>
          </a:p>
          <a:p>
            <a:endParaRPr lang="es-MX" dirty="0"/>
          </a:p>
        </p:txBody>
      </p:sp>
    </p:spTree>
    <p:extLst>
      <p:ext uri="{BB962C8B-B14F-4D97-AF65-F5344CB8AC3E}">
        <p14:creationId xmlns:p14="http://schemas.microsoft.com/office/powerpoint/2010/main" val="23808218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cap="none" dirty="0"/>
              <a:t>¿Qué es el hombre? </a:t>
            </a:r>
          </a:p>
        </p:txBody>
      </p:sp>
      <p:sp>
        <p:nvSpPr>
          <p:cNvPr id="3" name="2 Marcador de contenido"/>
          <p:cNvSpPr>
            <a:spLocks noGrp="1"/>
          </p:cNvSpPr>
          <p:nvPr>
            <p:ph idx="1"/>
          </p:nvPr>
        </p:nvSpPr>
        <p:spPr/>
        <p:txBody>
          <a:bodyPr>
            <a:normAutofit fontScale="92500" lnSpcReduction="10000"/>
          </a:bodyPr>
          <a:lstStyle/>
          <a:p>
            <a:pPr algn="just"/>
            <a:r>
              <a:rPr lang="es-MX" dirty="0"/>
              <a:t>Por la denominación científica es el Homo sapiens (hombre que piensa), entonces desde ese punto de vista científico seria una especie animal constituida por los seres humanos, perteneciendo al orden de los primates. Sus capacidades mentales le permiten inventar, aprender y utilizar estructuras lingüísticas complejas, matemáticas, escritura, ciencia, tecnología. Ahora desde un punto más espiritual decimos que el hombre es un ser racional compuesto de cuerpo físico y alma, un ser que ama y el mismo que posee un sin número de sentimientos</a:t>
            </a:r>
          </a:p>
        </p:txBody>
      </p:sp>
    </p:spTree>
    <p:extLst>
      <p:ext uri="{BB962C8B-B14F-4D97-AF65-F5344CB8AC3E}">
        <p14:creationId xmlns:p14="http://schemas.microsoft.com/office/powerpoint/2010/main" val="24786221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t>
            </a:r>
            <a:r>
              <a:rPr lang="es-MX" cap="none" dirty="0"/>
              <a:t>De dónde venimos</a:t>
            </a:r>
            <a:r>
              <a:rPr lang="es-MX" dirty="0"/>
              <a:t>? </a:t>
            </a:r>
          </a:p>
        </p:txBody>
      </p:sp>
      <p:sp>
        <p:nvSpPr>
          <p:cNvPr id="3" name="2 Marcador de contenido"/>
          <p:cNvSpPr>
            <a:spLocks noGrp="1"/>
          </p:cNvSpPr>
          <p:nvPr>
            <p:ph idx="1"/>
          </p:nvPr>
        </p:nvSpPr>
        <p:spPr/>
        <p:txBody>
          <a:bodyPr/>
          <a:lstStyle/>
          <a:p>
            <a:pPr algn="just"/>
            <a:r>
              <a:rPr lang="es-MX" dirty="0"/>
              <a:t>El proceso de evolución biológica de la especie humana (hominización), nos habla de sus ancestros hasta el estado actual, el ser humano desciende muy posiblemente del chimpancé. Ahora desde el punto de vista de la religión fuimos creados por Dios, todo poderoso y omnipotente.</a:t>
            </a:r>
          </a:p>
          <a:p>
            <a:pPr algn="just"/>
            <a:endParaRPr lang="es-MX" dirty="0"/>
          </a:p>
        </p:txBody>
      </p:sp>
    </p:spTree>
    <p:extLst>
      <p:ext uri="{BB962C8B-B14F-4D97-AF65-F5344CB8AC3E}">
        <p14:creationId xmlns:p14="http://schemas.microsoft.com/office/powerpoint/2010/main" val="3446057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1" y="1268760"/>
            <a:ext cx="4752528"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41034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t>
            </a:r>
            <a:r>
              <a:rPr lang="es-MX" cap="none" dirty="0"/>
              <a:t>Hacia dónde vamos</a:t>
            </a:r>
            <a:r>
              <a:rPr lang="es-MX" dirty="0"/>
              <a:t>? </a:t>
            </a:r>
          </a:p>
        </p:txBody>
      </p:sp>
      <p:sp>
        <p:nvSpPr>
          <p:cNvPr id="3" name="2 Marcador de contenido"/>
          <p:cNvSpPr>
            <a:spLocks noGrp="1"/>
          </p:cNvSpPr>
          <p:nvPr>
            <p:ph idx="1"/>
          </p:nvPr>
        </p:nvSpPr>
        <p:spPr/>
        <p:txBody>
          <a:bodyPr/>
          <a:lstStyle/>
          <a:p>
            <a:pPr algn="just"/>
            <a:r>
              <a:rPr lang="es-MX" dirty="0"/>
              <a:t>¿Hacia dónde vamos? El ser humano posee libre albedrio, poder de decisión; pero desde un punto de vista más metafísico todos tendríamos un destino. Allí planteamos más preguntas como ¿Cuál es el fin de la raza humana? ¿Existe una misión para mí?, etc.</a:t>
            </a:r>
          </a:p>
          <a:p>
            <a:pPr algn="just"/>
            <a:endParaRPr lang="es-MX" dirty="0"/>
          </a:p>
        </p:txBody>
      </p:sp>
    </p:spTree>
    <p:extLst>
      <p:ext uri="{BB962C8B-B14F-4D97-AF65-F5344CB8AC3E}">
        <p14:creationId xmlns:p14="http://schemas.microsoft.com/office/powerpoint/2010/main" val="20907859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1643063"/>
            <a:ext cx="4762500" cy="357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14105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t>
            </a:r>
            <a:r>
              <a:rPr lang="es-MX" cap="none" dirty="0"/>
              <a:t>Qué es la muerte</a:t>
            </a:r>
            <a:r>
              <a:rPr lang="es-MX" dirty="0"/>
              <a:t>? </a:t>
            </a:r>
          </a:p>
        </p:txBody>
      </p:sp>
      <p:sp>
        <p:nvSpPr>
          <p:cNvPr id="3" name="2 Marcador de contenido"/>
          <p:cNvSpPr>
            <a:spLocks noGrp="1"/>
          </p:cNvSpPr>
          <p:nvPr>
            <p:ph idx="1"/>
          </p:nvPr>
        </p:nvSpPr>
        <p:spPr/>
        <p:txBody>
          <a:bodyPr/>
          <a:lstStyle/>
          <a:p>
            <a:pPr algn="just"/>
            <a:r>
              <a:rPr lang="es-MX" dirty="0"/>
              <a:t>Según el punto de vista de la ciencia de la tanatología, la muerte es el fin del la existencia del ser, se cumple el ciclo vital de la vida. Pero desde una concepción más espiritual la muerte seria solo el principio de una nueva vida en un más allá.</a:t>
            </a:r>
          </a:p>
          <a:p>
            <a:pPr marL="0" indent="0" algn="just">
              <a:buNone/>
            </a:pPr>
            <a:endParaRPr lang="es-MX" dirty="0"/>
          </a:p>
        </p:txBody>
      </p:sp>
    </p:spTree>
    <p:extLst>
      <p:ext uri="{BB962C8B-B14F-4D97-AF65-F5344CB8AC3E}">
        <p14:creationId xmlns:p14="http://schemas.microsoft.com/office/powerpoint/2010/main" val="9895716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9988" y="2348880"/>
            <a:ext cx="1724025"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920" y="2348880"/>
            <a:ext cx="17145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0845" y="3209850"/>
            <a:ext cx="1800225" cy="254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4014787"/>
            <a:ext cx="2628900"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4013" y="981075"/>
            <a:ext cx="25908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4132" y="981075"/>
            <a:ext cx="18288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22163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1.1.3 Campos de aplicación </a:t>
            </a:r>
          </a:p>
        </p:txBody>
      </p:sp>
      <p:sp>
        <p:nvSpPr>
          <p:cNvPr id="3" name="Marcador de contenido 2"/>
          <p:cNvSpPr>
            <a:spLocks noGrp="1"/>
          </p:cNvSpPr>
          <p:nvPr>
            <p:ph idx="1"/>
          </p:nvPr>
        </p:nvSpPr>
        <p:spPr/>
        <p:txBody>
          <a:bodyPr/>
          <a:lstStyle/>
          <a:p>
            <a:r>
              <a:rPr lang="es-MX" dirty="0"/>
              <a:t>Realiza un cuadro comparativo sobre los campos de aplicación de la antropología. </a:t>
            </a:r>
          </a:p>
        </p:txBody>
      </p:sp>
    </p:spTree>
    <p:extLst>
      <p:ext uri="{BB962C8B-B14F-4D97-AF65-F5344CB8AC3E}">
        <p14:creationId xmlns:p14="http://schemas.microsoft.com/office/powerpoint/2010/main" val="21871066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444979" y="1412776"/>
            <a:ext cx="6254044" cy="1512169"/>
          </a:xfrm>
        </p:spPr>
        <p:txBody>
          <a:bodyPr>
            <a:normAutofit/>
          </a:bodyPr>
          <a:lstStyle/>
          <a:p>
            <a:r>
              <a:rPr lang="es-MX" dirty="0"/>
              <a:t>1.2 Sujeto y objeto de estudio </a:t>
            </a:r>
          </a:p>
        </p:txBody>
      </p:sp>
      <p:sp>
        <p:nvSpPr>
          <p:cNvPr id="6" name="5 Marcador de texto"/>
          <p:cNvSpPr>
            <a:spLocks noGrp="1"/>
          </p:cNvSpPr>
          <p:nvPr>
            <p:ph type="body" idx="1"/>
          </p:nvPr>
        </p:nvSpPr>
        <p:spPr/>
        <p:txBody>
          <a:bodyPr/>
          <a:lstStyle/>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3355" y="3212977"/>
            <a:ext cx="1905000"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12542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692696"/>
            <a:ext cx="6965245" cy="1584176"/>
          </a:xfrm>
        </p:spPr>
        <p:txBody>
          <a:bodyPr>
            <a:normAutofit/>
          </a:bodyPr>
          <a:lstStyle/>
          <a:p>
            <a:r>
              <a:rPr lang="es-MX" cap="none" dirty="0"/>
              <a:t>E</a:t>
            </a:r>
            <a:r>
              <a:rPr lang="es-MX" sz="3200" cap="none" dirty="0"/>
              <a:t>l hombre es el sujeto de estudio de la antropología </a:t>
            </a:r>
          </a:p>
        </p:txBody>
      </p:sp>
      <p:sp>
        <p:nvSpPr>
          <p:cNvPr id="3" name="2 Marcador de contenido"/>
          <p:cNvSpPr>
            <a:spLocks noGrp="1"/>
          </p:cNvSpPr>
          <p:nvPr>
            <p:ph idx="1"/>
          </p:nvPr>
        </p:nvSpPr>
        <p:spPr/>
        <p:txBody>
          <a:bodyPr/>
          <a:lstStyle/>
          <a:p>
            <a:r>
              <a:rPr lang="es-MX" dirty="0"/>
              <a:t>La configuración epistemológica de la Antropología consistió en la pregunta por el Otro. </a:t>
            </a:r>
          </a:p>
          <a:p>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3103141"/>
            <a:ext cx="3736256" cy="2068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4385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El Modulo I de la materia de Antropología.</a:t>
            </a:r>
            <a:br>
              <a:rPr lang="es-MX" dirty="0"/>
            </a:br>
            <a:endParaRPr lang="es-ES" dirty="0"/>
          </a:p>
        </p:txBody>
      </p:sp>
      <p:sp>
        <p:nvSpPr>
          <p:cNvPr id="3" name="2 Marcador de contenido"/>
          <p:cNvSpPr>
            <a:spLocks noGrp="1"/>
          </p:cNvSpPr>
          <p:nvPr>
            <p:ph idx="1"/>
          </p:nvPr>
        </p:nvSpPr>
        <p:spPr/>
        <p:txBody>
          <a:bodyPr>
            <a:normAutofit fontScale="77500" lnSpcReduction="20000"/>
          </a:bodyPr>
          <a:lstStyle/>
          <a:p>
            <a:pPr algn="just"/>
            <a:r>
              <a:rPr lang="es-ES" sz="2800" b="1" dirty="0"/>
              <a:t>Propósito: Identifica la construcción del conocimiento antropológico y su campo de aplicación a partir de la relación entre sujeto y objeto. </a:t>
            </a:r>
          </a:p>
          <a:p>
            <a:pPr algn="just"/>
            <a:r>
              <a:rPr lang="es-ES" sz="2800" b="1" dirty="0"/>
              <a:t>Cada tema esta desarrollado de manera breve en estas diapositivas, y también incluyen algunas imágenes para que queden mas claros los conceptos y temas a desarrollar.</a:t>
            </a:r>
          </a:p>
        </p:txBody>
      </p:sp>
    </p:spTree>
    <p:extLst>
      <p:ext uri="{BB962C8B-B14F-4D97-AF65-F5344CB8AC3E}">
        <p14:creationId xmlns:p14="http://schemas.microsoft.com/office/powerpoint/2010/main" val="28666957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cap="none" dirty="0"/>
              <a:t>La cultura es el objeto de estudio</a:t>
            </a:r>
          </a:p>
        </p:txBody>
      </p:sp>
      <p:sp>
        <p:nvSpPr>
          <p:cNvPr id="4" name="3 Rectángulo"/>
          <p:cNvSpPr/>
          <p:nvPr/>
        </p:nvSpPr>
        <p:spPr>
          <a:xfrm>
            <a:off x="1095023" y="2020067"/>
            <a:ext cx="6717337" cy="2862322"/>
          </a:xfrm>
          <a:prstGeom prst="rect">
            <a:avLst/>
          </a:prstGeom>
        </p:spPr>
        <p:txBody>
          <a:bodyPr wrap="square">
            <a:spAutoFit/>
          </a:bodyPr>
          <a:lstStyle/>
          <a:p>
            <a:pPr algn="just"/>
            <a:r>
              <a:rPr lang="es-MX" sz="2000" dirty="0">
                <a:solidFill>
                  <a:schemeClr val="tx1">
                    <a:lumMod val="95000"/>
                    <a:lumOff val="5000"/>
                  </a:schemeClr>
                </a:solidFill>
                <a:latin typeface="Comic Sans MS" pitchFamily="66" charset="0"/>
              </a:rPr>
              <a:t>Pero ¿Qué es cultura?</a:t>
            </a:r>
          </a:p>
          <a:p>
            <a:pPr algn="just"/>
            <a:endParaRPr lang="es-MX" sz="2000" dirty="0">
              <a:solidFill>
                <a:schemeClr val="tx1">
                  <a:lumMod val="95000"/>
                  <a:lumOff val="5000"/>
                </a:schemeClr>
              </a:solidFill>
              <a:latin typeface="Comic Sans MS" pitchFamily="66" charset="0"/>
            </a:endParaRPr>
          </a:p>
          <a:p>
            <a:pPr algn="just"/>
            <a:r>
              <a:rPr lang="es-MX" sz="2000" dirty="0">
                <a:solidFill>
                  <a:schemeClr val="tx1">
                    <a:lumMod val="95000"/>
                    <a:lumOff val="5000"/>
                  </a:schemeClr>
                </a:solidFill>
                <a:latin typeface="Comic Sans MS" pitchFamily="66" charset="0"/>
              </a:rPr>
              <a:t>La </a:t>
            </a:r>
            <a:r>
              <a:rPr lang="es-MX" sz="2000" b="1" dirty="0">
                <a:solidFill>
                  <a:schemeClr val="tx1">
                    <a:lumMod val="95000"/>
                    <a:lumOff val="5000"/>
                  </a:schemeClr>
                </a:solidFill>
                <a:latin typeface="Comic Sans MS" pitchFamily="66" charset="0"/>
              </a:rPr>
              <a:t>cultura</a:t>
            </a:r>
            <a:r>
              <a:rPr lang="es-MX" sz="2000" dirty="0">
                <a:solidFill>
                  <a:schemeClr val="tx1">
                    <a:lumMod val="95000"/>
                    <a:lumOff val="5000"/>
                  </a:schemeClr>
                </a:solidFill>
                <a:latin typeface="Comic Sans MS" pitchFamily="66" charset="0"/>
              </a:rPr>
              <a:t> es el conjunto de todas las formas, los modelos o los patrones, explícitos o implícitos, a través de los cuales una sociedad regula el comportamiento de las personas que la conforman. Como tal incluye costumbres, prácticas, códigos, normas y reglas de la manera de ser, vestimentas, religión, rituales,  normas de comportamiento y sistemas de creencias.</a:t>
            </a:r>
            <a:endParaRPr lang="es-MX" sz="2000" dirty="0">
              <a:solidFill>
                <a:schemeClr val="tx1">
                  <a:lumMod val="95000"/>
                  <a:lumOff val="5000"/>
                </a:schemeClr>
              </a:solidFill>
            </a:endParaRPr>
          </a:p>
        </p:txBody>
      </p:sp>
    </p:spTree>
    <p:extLst>
      <p:ext uri="{BB962C8B-B14F-4D97-AF65-F5344CB8AC3E}">
        <p14:creationId xmlns:p14="http://schemas.microsoft.com/office/powerpoint/2010/main" val="24474289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latin typeface="Comic Sans MS" pitchFamily="66" charset="0"/>
              </a:rPr>
              <a:t>Cultura </a:t>
            </a:r>
            <a:endParaRPr lang="es-MX" dirty="0">
              <a:latin typeface="Comic Sans MS" pitchFamily="66" charset="0"/>
            </a:endParaRPr>
          </a:p>
        </p:txBody>
      </p:sp>
      <p:sp>
        <p:nvSpPr>
          <p:cNvPr id="3" name="2 Marcador de contenido"/>
          <p:cNvSpPr>
            <a:spLocks noGrp="1"/>
          </p:cNvSpPr>
          <p:nvPr>
            <p:ph sz="half" idx="1"/>
          </p:nvPr>
        </p:nvSpPr>
        <p:spPr>
          <a:xfrm>
            <a:off x="457200" y="1285860"/>
            <a:ext cx="4038600" cy="5214974"/>
          </a:xfrm>
        </p:spPr>
        <p:txBody>
          <a:bodyPr>
            <a:noAutofit/>
          </a:bodyPr>
          <a:lstStyle/>
          <a:p>
            <a:pPr marL="0" indent="0">
              <a:buNone/>
            </a:pPr>
            <a:endParaRPr lang="es-MX" sz="1650" dirty="0">
              <a:latin typeface="Comic Sans MS" pitchFamily="66" charset="0"/>
            </a:endParaRPr>
          </a:p>
          <a:p>
            <a:endParaRPr lang="es-MX" sz="1650" dirty="0">
              <a:latin typeface="Comic Sans MS" pitchFamily="66" charset="0"/>
            </a:endParaRPr>
          </a:p>
          <a:p>
            <a:pPr algn="just"/>
            <a:r>
              <a:rPr lang="es-MX" sz="2000" dirty="0">
                <a:latin typeface="Comic Sans MS" pitchFamily="66" charset="0"/>
              </a:rPr>
              <a:t>Desde otro punto de vista se puede decir que la cultura es toda la información  y habilidades que posee el ser humano. </a:t>
            </a:r>
            <a:endParaRPr lang="es-MX" sz="1650" dirty="0">
              <a:latin typeface="Comic Sans MS" pitchFamily="66" charset="0"/>
            </a:endParaRPr>
          </a:p>
        </p:txBody>
      </p:sp>
      <p:pic>
        <p:nvPicPr>
          <p:cNvPr id="5" name="4 Marcador de contenido" descr="melrebi-02.jpg"/>
          <p:cNvPicPr>
            <a:picLocks noGrp="1" noChangeAspect="1"/>
          </p:cNvPicPr>
          <p:nvPr>
            <p:ph sz="half" idx="2"/>
          </p:nvPr>
        </p:nvPicPr>
        <p:blipFill>
          <a:blip r:embed="rId2"/>
          <a:stretch>
            <a:fillRect/>
          </a:stretch>
        </p:blipFill>
        <p:spPr>
          <a:xfrm>
            <a:off x="4889500" y="2560836"/>
            <a:ext cx="3125788" cy="23443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10488375"/>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iterate type="lt">
                                    <p:tmPct val="0"/>
                                  </p:iterate>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xit" presetSubtype="0" fill="hold" nodeType="clickEffect">
                                  <p:stCondLst>
                                    <p:cond delay="0"/>
                                  </p:stCondLst>
                                  <p:iterate type="lt">
                                    <p:tmPct val="5000"/>
                                  </p:iterate>
                                  <p:childTnLst>
                                    <p:anim calcmode="lin" valueType="num">
                                      <p:cBhvr>
                                        <p:cTn id="18" dur="1000"/>
                                        <p:tgtEl>
                                          <p:spTgt spid="5"/>
                                        </p:tgtEl>
                                        <p:attrNameLst>
                                          <p:attrName>ppt_w</p:attrName>
                                        </p:attrNameLst>
                                      </p:cBhvr>
                                      <p:tavLst>
                                        <p:tav tm="0">
                                          <p:val>
                                            <p:strVal val="ppt_w"/>
                                          </p:val>
                                        </p:tav>
                                        <p:tav tm="100000">
                                          <p:val>
                                            <p:fltVal val="0"/>
                                          </p:val>
                                        </p:tav>
                                      </p:tavLst>
                                    </p:anim>
                                    <p:anim calcmode="lin" valueType="num">
                                      <p:cBhvr>
                                        <p:cTn id="19" dur="1000"/>
                                        <p:tgtEl>
                                          <p:spTgt spid="5"/>
                                        </p:tgtEl>
                                        <p:attrNameLst>
                                          <p:attrName>ppt_h</p:attrName>
                                        </p:attrNameLst>
                                      </p:cBhvr>
                                      <p:tavLst>
                                        <p:tav tm="0">
                                          <p:val>
                                            <p:strVal val="ppt_h"/>
                                          </p:val>
                                        </p:tav>
                                        <p:tav tm="100000">
                                          <p:val>
                                            <p:fltVal val="0"/>
                                          </p:val>
                                        </p:tav>
                                      </p:tavLst>
                                    </p:anim>
                                    <p:anim calcmode="lin" valueType="num">
                                      <p:cBhvr>
                                        <p:cTn id="20" dur="1000"/>
                                        <p:tgtEl>
                                          <p:spTgt spid="5"/>
                                        </p:tgtEl>
                                        <p:attrNameLst>
                                          <p:attrName>style.rotation</p:attrName>
                                        </p:attrNameLst>
                                      </p:cBhvr>
                                      <p:tavLst>
                                        <p:tav tm="0">
                                          <p:val>
                                            <p:fltVal val="0"/>
                                          </p:val>
                                        </p:tav>
                                        <p:tav tm="100000">
                                          <p:val>
                                            <p:fltVal val="90"/>
                                          </p:val>
                                        </p:tav>
                                      </p:tavLst>
                                    </p:anim>
                                    <p:animEffect transition="out" filter="fade">
                                      <p:cBhvr>
                                        <p:cTn id="21" dur="1000"/>
                                        <p:tgtEl>
                                          <p:spTgt spid="5"/>
                                        </p:tgtEl>
                                      </p:cBhvr>
                                    </p:animEffect>
                                    <p:set>
                                      <p:cBhvr>
                                        <p:cTn id="22"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18 Imagen" descr="images.jpg"/>
          <p:cNvPicPr>
            <a:picLocks noChangeAspect="1"/>
          </p:cNvPicPr>
          <p:nvPr/>
        </p:nvPicPr>
        <p:blipFill>
          <a:blip r:embed="rId2"/>
          <a:stretch>
            <a:fillRect/>
          </a:stretch>
        </p:blipFill>
        <p:spPr>
          <a:xfrm rot="637922">
            <a:off x="2348020" y="5043967"/>
            <a:ext cx="2057400" cy="1638300"/>
          </a:xfrm>
          <a:prstGeom prst="rect">
            <a:avLst/>
          </a:prstGeom>
        </p:spPr>
      </p:pic>
      <p:pic>
        <p:nvPicPr>
          <p:cNvPr id="17" name="16 Imagen" descr="cultura-ppal.jpg"/>
          <p:cNvPicPr>
            <a:picLocks noChangeAspect="1"/>
          </p:cNvPicPr>
          <p:nvPr/>
        </p:nvPicPr>
        <p:blipFill>
          <a:blip r:embed="rId3"/>
          <a:stretch>
            <a:fillRect/>
          </a:stretch>
        </p:blipFill>
        <p:spPr>
          <a:xfrm rot="21225545">
            <a:off x="3814121" y="3584893"/>
            <a:ext cx="2976562" cy="1990576"/>
          </a:xfrm>
          <a:prstGeom prst="rect">
            <a:avLst/>
          </a:prstGeom>
        </p:spPr>
      </p:pic>
      <p:pic>
        <p:nvPicPr>
          <p:cNvPr id="15" name="14 Imagen" descr="05-Cross-Cultural-Communicatio.gif"/>
          <p:cNvPicPr>
            <a:picLocks noChangeAspect="1"/>
          </p:cNvPicPr>
          <p:nvPr/>
        </p:nvPicPr>
        <p:blipFill>
          <a:blip r:embed="rId4"/>
          <a:stretch>
            <a:fillRect/>
          </a:stretch>
        </p:blipFill>
        <p:spPr>
          <a:xfrm rot="387099">
            <a:off x="4229422" y="4850583"/>
            <a:ext cx="2509600" cy="1673067"/>
          </a:xfrm>
          <a:prstGeom prst="rect">
            <a:avLst/>
          </a:prstGeom>
        </p:spPr>
      </p:pic>
      <p:sp>
        <p:nvSpPr>
          <p:cNvPr id="2" name="1 Título"/>
          <p:cNvSpPr>
            <a:spLocks noGrp="1"/>
          </p:cNvSpPr>
          <p:nvPr>
            <p:ph type="title"/>
          </p:nvPr>
        </p:nvSpPr>
        <p:spPr/>
        <p:txBody>
          <a:bodyPr>
            <a:noAutofit/>
          </a:bodyPr>
          <a:lstStyle/>
          <a:p>
            <a:r>
              <a:rPr lang="es-MX" sz="3600" dirty="0">
                <a:latin typeface="AngsanaUPC" pitchFamily="18" charset="-34"/>
                <a:cs typeface="AngsanaUPC" pitchFamily="18" charset="-34"/>
              </a:rPr>
              <a:t>¿</a:t>
            </a:r>
            <a:r>
              <a:rPr lang="es-MX" sz="3600" b="1" cap="none" dirty="0">
                <a:latin typeface="AngsanaUPC" pitchFamily="18" charset="-34"/>
                <a:cs typeface="AngsanaUPC" pitchFamily="18" charset="-34"/>
              </a:rPr>
              <a:t>Qué es la cultura?</a:t>
            </a:r>
            <a:endParaRPr lang="es-MX" sz="3600" b="1" dirty="0">
              <a:latin typeface="AngsanaUPC" pitchFamily="18" charset="-34"/>
              <a:cs typeface="AngsanaUPC" pitchFamily="18" charset="-34"/>
            </a:endParaRPr>
          </a:p>
        </p:txBody>
      </p:sp>
      <p:sp>
        <p:nvSpPr>
          <p:cNvPr id="3" name="2 Marcador de contenido"/>
          <p:cNvSpPr>
            <a:spLocks noGrp="1"/>
          </p:cNvSpPr>
          <p:nvPr>
            <p:ph idx="1"/>
          </p:nvPr>
        </p:nvSpPr>
        <p:spPr>
          <a:xfrm>
            <a:off x="500034" y="1714488"/>
            <a:ext cx="8229600" cy="4625609"/>
          </a:xfrm>
        </p:spPr>
        <p:txBody>
          <a:bodyPr>
            <a:normAutofit/>
          </a:bodyPr>
          <a:lstStyle/>
          <a:p>
            <a:pPr algn="ctr">
              <a:buNone/>
            </a:pPr>
            <a:r>
              <a:rPr lang="es-MX" sz="2800" dirty="0">
                <a:latin typeface="Century Gothic" pitchFamily="34" charset="0"/>
              </a:rPr>
              <a:t>La cultura es el conjunto de todas las formas  a través de los cuales una sociedad regula el comportamiento de las personas que la conforman.</a:t>
            </a:r>
          </a:p>
          <a:p>
            <a:pPr>
              <a:buNone/>
            </a:pPr>
            <a:endParaRPr lang="es-MX" dirty="0"/>
          </a:p>
        </p:txBody>
      </p:sp>
      <p:pic>
        <p:nvPicPr>
          <p:cNvPr id="4" name="3 Imagen" descr="altar14.jpg"/>
          <p:cNvPicPr>
            <a:picLocks noChangeAspect="1"/>
          </p:cNvPicPr>
          <p:nvPr/>
        </p:nvPicPr>
        <p:blipFill>
          <a:blip r:embed="rId5"/>
          <a:stretch>
            <a:fillRect/>
          </a:stretch>
        </p:blipFill>
        <p:spPr>
          <a:xfrm rot="364973">
            <a:off x="318626" y="3465152"/>
            <a:ext cx="3493443" cy="2154991"/>
          </a:xfrm>
          <a:prstGeom prst="rect">
            <a:avLst/>
          </a:prstGeom>
        </p:spPr>
      </p:pic>
      <p:pic>
        <p:nvPicPr>
          <p:cNvPr id="16" name="15 Imagen" descr="3131461007_89bb7c511c.jpg"/>
          <p:cNvPicPr>
            <a:picLocks noChangeAspect="1"/>
          </p:cNvPicPr>
          <p:nvPr/>
        </p:nvPicPr>
        <p:blipFill>
          <a:blip r:embed="rId6"/>
          <a:stretch>
            <a:fillRect/>
          </a:stretch>
        </p:blipFill>
        <p:spPr>
          <a:xfrm>
            <a:off x="6643702" y="3357562"/>
            <a:ext cx="2309812" cy="3079749"/>
          </a:xfrm>
          <a:prstGeom prst="rect">
            <a:avLst/>
          </a:prstGeom>
        </p:spPr>
      </p:pic>
      <p:pic>
        <p:nvPicPr>
          <p:cNvPr id="18" name="17 Imagen" descr="Religion.jpg"/>
          <p:cNvPicPr>
            <a:picLocks noChangeAspect="1"/>
          </p:cNvPicPr>
          <p:nvPr/>
        </p:nvPicPr>
        <p:blipFill>
          <a:blip r:embed="rId7"/>
          <a:stretch>
            <a:fillRect/>
          </a:stretch>
        </p:blipFill>
        <p:spPr>
          <a:xfrm rot="21380682">
            <a:off x="694649" y="5127969"/>
            <a:ext cx="1703249" cy="1677442"/>
          </a:xfrm>
          <a:prstGeom prst="rect">
            <a:avLst/>
          </a:prstGeom>
        </p:spPr>
      </p:pic>
    </p:spTree>
    <p:extLst>
      <p:ext uri="{BB962C8B-B14F-4D97-AF65-F5344CB8AC3E}">
        <p14:creationId xmlns:p14="http://schemas.microsoft.com/office/powerpoint/2010/main" val="20507021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000" b="1" dirty="0">
                <a:latin typeface="AngsanaUPC" pitchFamily="18" charset="-34"/>
                <a:cs typeface="AngsanaUPC" pitchFamily="18" charset="-34"/>
              </a:rPr>
              <a:t>¿</a:t>
            </a:r>
            <a:r>
              <a:rPr lang="es-MX" sz="4000" b="1" cap="none" dirty="0">
                <a:latin typeface="AngsanaUPC" pitchFamily="18" charset="-34"/>
                <a:cs typeface="AngsanaUPC" pitchFamily="18" charset="-34"/>
              </a:rPr>
              <a:t>Cómo esta conformada</a:t>
            </a:r>
            <a:r>
              <a:rPr lang="es-MX" sz="4000" b="1" dirty="0">
                <a:latin typeface="AngsanaUPC" pitchFamily="18" charset="-34"/>
                <a:cs typeface="AngsanaUPC" pitchFamily="18" charset="-34"/>
              </a:rPr>
              <a:t>?</a:t>
            </a:r>
            <a:endParaRPr lang="es-MX" sz="7200" b="1" dirty="0">
              <a:latin typeface="AngsanaUPC" pitchFamily="18" charset="-34"/>
              <a:cs typeface="AngsanaUPC" pitchFamily="18" charset="-34"/>
            </a:endParaRPr>
          </a:p>
        </p:txBody>
      </p:sp>
      <p:sp>
        <p:nvSpPr>
          <p:cNvPr id="3" name="2 Marcador de contenido"/>
          <p:cNvSpPr>
            <a:spLocks noGrp="1"/>
          </p:cNvSpPr>
          <p:nvPr>
            <p:ph idx="1"/>
          </p:nvPr>
        </p:nvSpPr>
        <p:spPr/>
        <p:txBody>
          <a:bodyPr>
            <a:noAutofit/>
          </a:bodyPr>
          <a:lstStyle/>
          <a:p>
            <a:pPr algn="just"/>
            <a:r>
              <a:rPr lang="es-MX" sz="2800" dirty="0">
                <a:latin typeface="Century Gothic" pitchFamily="34" charset="0"/>
              </a:rPr>
              <a:t>La cultura forma todo lo que implica transformación y seguir un modelo de vida, esta se divide en varios elementos como lo son…</a:t>
            </a:r>
          </a:p>
        </p:txBody>
      </p:sp>
    </p:spTree>
    <p:extLst>
      <p:ext uri="{BB962C8B-B14F-4D97-AF65-F5344CB8AC3E}">
        <p14:creationId xmlns:p14="http://schemas.microsoft.com/office/powerpoint/2010/main" val="11472449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sz="6000" dirty="0">
                <a:latin typeface="AngsanaUPC" pitchFamily="18" charset="-34"/>
                <a:cs typeface="AngsanaUPC" pitchFamily="18" charset="-34"/>
              </a:rPr>
              <a:t>Elementos Concretos o materiales:</a:t>
            </a:r>
          </a:p>
        </p:txBody>
      </p:sp>
      <p:sp>
        <p:nvSpPr>
          <p:cNvPr id="3" name="2 Marcador de contenido"/>
          <p:cNvSpPr>
            <a:spLocks noGrp="1"/>
          </p:cNvSpPr>
          <p:nvPr>
            <p:ph idx="1"/>
          </p:nvPr>
        </p:nvSpPr>
        <p:spPr>
          <a:xfrm>
            <a:off x="1463040" y="2091504"/>
            <a:ext cx="6493336" cy="3631565"/>
          </a:xfrm>
        </p:spPr>
        <p:txBody>
          <a:bodyPr/>
          <a:lstStyle/>
          <a:p>
            <a:pPr algn="just"/>
            <a:r>
              <a:rPr lang="es-MX" dirty="0">
                <a:latin typeface="Century Gothic" pitchFamily="34" charset="0"/>
              </a:rPr>
              <a:t>Fiestas, alimentos, ropa (moda), arte plasmado, construcciones arquitectónicas, instrumentos de trabajo (herramientas), monumentos representativos históricos.</a:t>
            </a:r>
          </a:p>
          <a:p>
            <a:endParaRPr lang="es-MX" dirty="0"/>
          </a:p>
          <a:p>
            <a:endParaRPr lang="es-MX" dirty="0"/>
          </a:p>
        </p:txBody>
      </p:sp>
      <p:pic>
        <p:nvPicPr>
          <p:cNvPr id="4" name="3 Imagen" descr="Tacos de carnitas.jpg"/>
          <p:cNvPicPr>
            <a:picLocks noChangeAspect="1"/>
          </p:cNvPicPr>
          <p:nvPr/>
        </p:nvPicPr>
        <p:blipFill>
          <a:blip r:embed="rId2"/>
          <a:stretch>
            <a:fillRect/>
          </a:stretch>
        </p:blipFill>
        <p:spPr>
          <a:xfrm rot="510586">
            <a:off x="349185" y="3903288"/>
            <a:ext cx="2698746" cy="2024060"/>
          </a:xfrm>
          <a:prstGeom prst="rect">
            <a:avLst/>
          </a:prstGeom>
        </p:spPr>
      </p:pic>
      <p:pic>
        <p:nvPicPr>
          <p:cNvPr id="5" name="4 Imagen" descr="images (1).jpg"/>
          <p:cNvPicPr>
            <a:picLocks noChangeAspect="1"/>
          </p:cNvPicPr>
          <p:nvPr/>
        </p:nvPicPr>
        <p:blipFill>
          <a:blip r:embed="rId3"/>
          <a:stretch>
            <a:fillRect/>
          </a:stretch>
        </p:blipFill>
        <p:spPr>
          <a:xfrm rot="1143517">
            <a:off x="3091569" y="4138322"/>
            <a:ext cx="2466975" cy="1847850"/>
          </a:xfrm>
          <a:prstGeom prst="rect">
            <a:avLst/>
          </a:prstGeom>
        </p:spPr>
      </p:pic>
      <p:pic>
        <p:nvPicPr>
          <p:cNvPr id="6" name="5 Imagen" descr="chilesrojos.jpg"/>
          <p:cNvPicPr>
            <a:picLocks noChangeAspect="1"/>
          </p:cNvPicPr>
          <p:nvPr/>
        </p:nvPicPr>
        <p:blipFill>
          <a:blip r:embed="rId4"/>
          <a:stretch>
            <a:fillRect/>
          </a:stretch>
        </p:blipFill>
        <p:spPr>
          <a:xfrm rot="20997474">
            <a:off x="1391368" y="5343059"/>
            <a:ext cx="1800578" cy="1368439"/>
          </a:xfrm>
          <a:prstGeom prst="rect">
            <a:avLst/>
          </a:prstGeom>
        </p:spPr>
      </p:pic>
      <p:pic>
        <p:nvPicPr>
          <p:cNvPr id="7" name="6 Imagen" descr="arte.jpg"/>
          <p:cNvPicPr>
            <a:picLocks noChangeAspect="1"/>
          </p:cNvPicPr>
          <p:nvPr/>
        </p:nvPicPr>
        <p:blipFill>
          <a:blip r:embed="rId5"/>
          <a:stretch>
            <a:fillRect/>
          </a:stretch>
        </p:blipFill>
        <p:spPr>
          <a:xfrm rot="851997">
            <a:off x="6347405" y="4220552"/>
            <a:ext cx="2608239" cy="1860544"/>
          </a:xfrm>
          <a:prstGeom prst="rect">
            <a:avLst/>
          </a:prstGeom>
        </p:spPr>
      </p:pic>
      <p:pic>
        <p:nvPicPr>
          <p:cNvPr id="8" name="7 Imagen" descr="images (2).jpg"/>
          <p:cNvPicPr>
            <a:picLocks noChangeAspect="1"/>
          </p:cNvPicPr>
          <p:nvPr/>
        </p:nvPicPr>
        <p:blipFill>
          <a:blip r:embed="rId6"/>
          <a:stretch>
            <a:fillRect/>
          </a:stretch>
        </p:blipFill>
        <p:spPr>
          <a:xfrm rot="344855">
            <a:off x="3159390" y="4871012"/>
            <a:ext cx="2600325" cy="1762125"/>
          </a:xfrm>
          <a:prstGeom prst="rect">
            <a:avLst/>
          </a:prstGeom>
        </p:spPr>
      </p:pic>
      <p:pic>
        <p:nvPicPr>
          <p:cNvPr id="9" name="8 Imagen" descr="fiestas04_01.gif"/>
          <p:cNvPicPr>
            <a:picLocks noChangeAspect="1"/>
          </p:cNvPicPr>
          <p:nvPr/>
        </p:nvPicPr>
        <p:blipFill>
          <a:blip r:embed="rId7"/>
          <a:stretch>
            <a:fillRect/>
          </a:stretch>
        </p:blipFill>
        <p:spPr>
          <a:xfrm rot="20314079">
            <a:off x="5230315" y="4852481"/>
            <a:ext cx="2166939" cy="1667268"/>
          </a:xfrm>
          <a:prstGeom prst="rect">
            <a:avLst/>
          </a:prstGeom>
        </p:spPr>
      </p:pic>
    </p:spTree>
    <p:extLst>
      <p:ext uri="{BB962C8B-B14F-4D97-AF65-F5344CB8AC3E}">
        <p14:creationId xmlns:p14="http://schemas.microsoft.com/office/powerpoint/2010/main" val="26749442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ruinas-de-chichen-itza.jpg"/>
          <p:cNvPicPr>
            <a:picLocks noGrp="1" noChangeAspect="1"/>
          </p:cNvPicPr>
          <p:nvPr>
            <p:ph idx="1"/>
          </p:nvPr>
        </p:nvPicPr>
        <p:blipFill>
          <a:blip r:embed="rId2"/>
          <a:stretch>
            <a:fillRect/>
          </a:stretch>
        </p:blipFill>
        <p:spPr>
          <a:xfrm>
            <a:off x="0" y="0"/>
            <a:ext cx="9144000" cy="6858000"/>
          </a:xfrm>
        </p:spPr>
      </p:pic>
    </p:spTree>
    <p:extLst>
      <p:ext uri="{BB962C8B-B14F-4D97-AF65-F5344CB8AC3E}">
        <p14:creationId xmlns:p14="http://schemas.microsoft.com/office/powerpoint/2010/main" val="40410595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ciudad-de-mexico.jpg"/>
          <p:cNvPicPr>
            <a:picLocks noGrp="1" noChangeAspect="1"/>
          </p:cNvPicPr>
          <p:nvPr>
            <p:ph idx="1"/>
          </p:nvPr>
        </p:nvPicPr>
        <p:blipFill>
          <a:blip r:embed="rId2"/>
          <a:stretch>
            <a:fillRect/>
          </a:stretch>
        </p:blipFill>
        <p:spPr>
          <a:xfrm>
            <a:off x="0" y="285728"/>
            <a:ext cx="9144000" cy="6572272"/>
          </a:xfrm>
        </p:spPr>
      </p:pic>
    </p:spTree>
    <p:extLst>
      <p:ext uri="{BB962C8B-B14F-4D97-AF65-F5344CB8AC3E}">
        <p14:creationId xmlns:p14="http://schemas.microsoft.com/office/powerpoint/2010/main" val="28025373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400" cap="none" dirty="0">
                <a:latin typeface="AngsanaUPC" pitchFamily="18" charset="-34"/>
                <a:cs typeface="AngsanaUPC" pitchFamily="18" charset="-34"/>
              </a:rPr>
              <a:t>Elementos simbólicos o espirituales</a:t>
            </a:r>
          </a:p>
        </p:txBody>
      </p:sp>
      <p:sp>
        <p:nvSpPr>
          <p:cNvPr id="3" name="2 Marcador de contenido"/>
          <p:cNvSpPr>
            <a:spLocks noGrp="1"/>
          </p:cNvSpPr>
          <p:nvPr>
            <p:ph idx="1"/>
          </p:nvPr>
        </p:nvSpPr>
        <p:spPr/>
        <p:txBody>
          <a:bodyPr>
            <a:normAutofit fontScale="77500" lnSpcReduction="20000"/>
          </a:bodyPr>
          <a:lstStyle/>
          <a:p>
            <a:pPr algn="just">
              <a:buNone/>
            </a:pPr>
            <a:r>
              <a:rPr lang="es-MX" sz="4400" dirty="0">
                <a:latin typeface="Century Gothic" pitchFamily="34" charset="0"/>
              </a:rPr>
              <a:t> Creencias, valores, actos humanitarios, normas y sanciones, organización social y sistemas políticos, símbolos, arte, lenguaje, tecnología y ciencia.</a:t>
            </a:r>
          </a:p>
        </p:txBody>
      </p:sp>
    </p:spTree>
    <p:extLst>
      <p:ext uri="{BB962C8B-B14F-4D97-AF65-F5344CB8AC3E}">
        <p14:creationId xmlns:p14="http://schemas.microsoft.com/office/powerpoint/2010/main" val="33073374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0224094.jpg"/>
          <p:cNvPicPr>
            <a:picLocks noGrp="1" noChangeAspect="1"/>
          </p:cNvPicPr>
          <p:nvPr>
            <p:ph idx="1"/>
          </p:nvPr>
        </p:nvPicPr>
        <p:blipFill>
          <a:blip r:embed="rId3"/>
          <a:stretch>
            <a:fillRect/>
          </a:stretch>
        </p:blipFill>
        <p:spPr>
          <a:xfrm>
            <a:off x="-1" y="0"/>
            <a:ext cx="9167837" cy="6858000"/>
          </a:xfrm>
        </p:spPr>
      </p:pic>
      <p:pic>
        <p:nvPicPr>
          <p:cNvPr id="5" name="4 Imagen" descr="foto_valores.jpg"/>
          <p:cNvPicPr>
            <a:picLocks noChangeAspect="1"/>
          </p:cNvPicPr>
          <p:nvPr/>
        </p:nvPicPr>
        <p:blipFill>
          <a:blip r:embed="rId4"/>
          <a:stretch>
            <a:fillRect/>
          </a:stretch>
        </p:blipFill>
        <p:spPr>
          <a:xfrm rot="734361">
            <a:off x="2536419" y="1893486"/>
            <a:ext cx="2646374" cy="2646374"/>
          </a:xfrm>
          <a:prstGeom prst="rect">
            <a:avLst/>
          </a:prstGeom>
        </p:spPr>
      </p:pic>
      <p:pic>
        <p:nvPicPr>
          <p:cNvPr id="6" name="5 Imagen" descr="images (5).jpg"/>
          <p:cNvPicPr>
            <a:picLocks noChangeAspect="1"/>
          </p:cNvPicPr>
          <p:nvPr/>
        </p:nvPicPr>
        <p:blipFill>
          <a:blip r:embed="rId5"/>
          <a:stretch>
            <a:fillRect/>
          </a:stretch>
        </p:blipFill>
        <p:spPr>
          <a:xfrm rot="393660">
            <a:off x="4663264" y="-143635"/>
            <a:ext cx="2659994" cy="3000372"/>
          </a:xfrm>
          <a:prstGeom prst="rect">
            <a:avLst/>
          </a:prstGeom>
        </p:spPr>
      </p:pic>
      <p:pic>
        <p:nvPicPr>
          <p:cNvPr id="8" name="7 Imagen" descr="lenguaje (1).jpg"/>
          <p:cNvPicPr>
            <a:picLocks noChangeAspect="1"/>
          </p:cNvPicPr>
          <p:nvPr/>
        </p:nvPicPr>
        <p:blipFill>
          <a:blip r:embed="rId6"/>
          <a:stretch>
            <a:fillRect/>
          </a:stretch>
        </p:blipFill>
        <p:spPr>
          <a:xfrm>
            <a:off x="6522978" y="0"/>
            <a:ext cx="2621022" cy="2071678"/>
          </a:xfrm>
          <a:prstGeom prst="rect">
            <a:avLst/>
          </a:prstGeom>
        </p:spPr>
      </p:pic>
      <p:pic>
        <p:nvPicPr>
          <p:cNvPr id="9" name="8 Imagen" descr="la-etica-estoica.jpg"/>
          <p:cNvPicPr>
            <a:picLocks noChangeAspect="1"/>
          </p:cNvPicPr>
          <p:nvPr/>
        </p:nvPicPr>
        <p:blipFill>
          <a:blip r:embed="rId7"/>
          <a:stretch>
            <a:fillRect/>
          </a:stretch>
        </p:blipFill>
        <p:spPr>
          <a:xfrm>
            <a:off x="3357554" y="4067175"/>
            <a:ext cx="3505200" cy="2790825"/>
          </a:xfrm>
          <a:prstGeom prst="rect">
            <a:avLst/>
          </a:prstGeom>
        </p:spPr>
      </p:pic>
      <p:pic>
        <p:nvPicPr>
          <p:cNvPr id="10" name="9 Imagen" descr="religion-religiosidad.jpg"/>
          <p:cNvPicPr>
            <a:picLocks noChangeAspect="1"/>
          </p:cNvPicPr>
          <p:nvPr/>
        </p:nvPicPr>
        <p:blipFill>
          <a:blip r:embed="rId8"/>
          <a:stretch>
            <a:fillRect/>
          </a:stretch>
        </p:blipFill>
        <p:spPr>
          <a:xfrm>
            <a:off x="214282" y="3643314"/>
            <a:ext cx="2609323" cy="3214686"/>
          </a:xfrm>
          <a:prstGeom prst="rect">
            <a:avLst/>
          </a:prstGeom>
        </p:spPr>
      </p:pic>
      <p:pic>
        <p:nvPicPr>
          <p:cNvPr id="7" name="6 Imagen" descr="religion001.gif"/>
          <p:cNvPicPr>
            <a:picLocks noChangeAspect="1"/>
          </p:cNvPicPr>
          <p:nvPr/>
        </p:nvPicPr>
        <p:blipFill>
          <a:blip r:embed="rId9"/>
          <a:stretch>
            <a:fillRect/>
          </a:stretch>
        </p:blipFill>
        <p:spPr>
          <a:xfrm rot="21265861">
            <a:off x="5838104" y="2288844"/>
            <a:ext cx="3158531" cy="3190679"/>
          </a:xfrm>
          <a:prstGeom prst="rect">
            <a:avLst/>
          </a:prstGeom>
        </p:spPr>
      </p:pic>
      <p:pic>
        <p:nvPicPr>
          <p:cNvPr id="11" name="10 Imagen" descr="266077951_40c960fbdd.jpg"/>
          <p:cNvPicPr>
            <a:picLocks noChangeAspect="1"/>
          </p:cNvPicPr>
          <p:nvPr/>
        </p:nvPicPr>
        <p:blipFill>
          <a:blip r:embed="rId10"/>
          <a:stretch>
            <a:fillRect/>
          </a:stretch>
        </p:blipFill>
        <p:spPr>
          <a:xfrm rot="480934">
            <a:off x="125318" y="2249597"/>
            <a:ext cx="2691003" cy="1985960"/>
          </a:xfrm>
          <a:prstGeom prst="rect">
            <a:avLst/>
          </a:prstGeom>
        </p:spPr>
      </p:pic>
      <p:pic>
        <p:nvPicPr>
          <p:cNvPr id="12" name="11 Imagen" descr="e-ball-pc-6.jpg"/>
          <p:cNvPicPr>
            <a:picLocks noChangeAspect="1"/>
          </p:cNvPicPr>
          <p:nvPr/>
        </p:nvPicPr>
        <p:blipFill>
          <a:blip r:embed="rId11"/>
          <a:stretch>
            <a:fillRect/>
          </a:stretch>
        </p:blipFill>
        <p:spPr>
          <a:xfrm rot="20461132">
            <a:off x="2724533" y="4074717"/>
            <a:ext cx="3119440" cy="2339580"/>
          </a:xfrm>
          <a:prstGeom prst="rect">
            <a:avLst/>
          </a:prstGeom>
        </p:spPr>
      </p:pic>
      <p:pic>
        <p:nvPicPr>
          <p:cNvPr id="13" name="12 Imagen" descr="Tecnologia 001.jpg"/>
          <p:cNvPicPr>
            <a:picLocks noChangeAspect="1"/>
          </p:cNvPicPr>
          <p:nvPr/>
        </p:nvPicPr>
        <p:blipFill>
          <a:blip r:embed="rId12"/>
          <a:stretch>
            <a:fillRect/>
          </a:stretch>
        </p:blipFill>
        <p:spPr>
          <a:xfrm>
            <a:off x="6000760" y="4572008"/>
            <a:ext cx="2762243" cy="2071682"/>
          </a:xfrm>
          <a:prstGeom prst="rect">
            <a:avLst/>
          </a:prstGeom>
        </p:spPr>
      </p:pic>
      <p:pic>
        <p:nvPicPr>
          <p:cNvPr id="14" name="13 Imagen" descr="justicia.gif"/>
          <p:cNvPicPr>
            <a:picLocks noChangeAspect="1"/>
          </p:cNvPicPr>
          <p:nvPr/>
        </p:nvPicPr>
        <p:blipFill>
          <a:blip r:embed="rId13"/>
          <a:stretch>
            <a:fillRect/>
          </a:stretch>
        </p:blipFill>
        <p:spPr>
          <a:xfrm>
            <a:off x="428596" y="0"/>
            <a:ext cx="3714776" cy="2517793"/>
          </a:xfrm>
          <a:prstGeom prst="rect">
            <a:avLst/>
          </a:prstGeom>
        </p:spPr>
      </p:pic>
    </p:spTree>
    <p:extLst>
      <p:ext uri="{BB962C8B-B14F-4D97-AF65-F5344CB8AC3E}">
        <p14:creationId xmlns:p14="http://schemas.microsoft.com/office/powerpoint/2010/main" val="25928594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Autofit/>
          </a:bodyPr>
          <a:lstStyle/>
          <a:p>
            <a:pPr algn="ctr"/>
            <a:r>
              <a:rPr lang="es-MX" sz="3600" b="1" dirty="0">
                <a:latin typeface="AngsanaUPC" pitchFamily="18" charset="-34"/>
                <a:cs typeface="AngsanaUPC" pitchFamily="18" charset="-34"/>
              </a:rPr>
              <a:t>Dentro de toda cultura hay dos elementos a tener en cuenta:</a:t>
            </a:r>
          </a:p>
        </p:txBody>
      </p:sp>
      <p:sp>
        <p:nvSpPr>
          <p:cNvPr id="6" name="5 Marcador de texto"/>
          <p:cNvSpPr>
            <a:spLocks noGrp="1"/>
          </p:cNvSpPr>
          <p:nvPr>
            <p:ph sz="half" idx="1"/>
          </p:nvPr>
        </p:nvSpPr>
        <p:spPr/>
        <p:txBody>
          <a:bodyPr>
            <a:normAutofit fontScale="92500" lnSpcReduction="20000"/>
          </a:bodyPr>
          <a:lstStyle/>
          <a:p>
            <a:r>
              <a:rPr lang="es-MX" sz="3000" b="0" dirty="0">
                <a:solidFill>
                  <a:srgbClr val="FF0000"/>
                </a:solidFill>
                <a:latin typeface="Century Gothic" pitchFamily="34" charset="0"/>
              </a:rPr>
              <a:t>Rasgos culturales</a:t>
            </a:r>
          </a:p>
          <a:p>
            <a:pPr algn="just"/>
            <a:r>
              <a:rPr lang="es-MX" b="0" dirty="0"/>
              <a:t>porción más pequeña y significativa de la cultura, que da el perfil de una sociedad. Todos los rasgos se transmiten siempre al interior del grupo y cobran fuerza para luego ser exteriorizados.</a:t>
            </a:r>
            <a:endParaRPr lang="es-MX" b="0" dirty="0">
              <a:latin typeface="Century Gothic" pitchFamily="34" charset="0"/>
            </a:endParaRPr>
          </a:p>
        </p:txBody>
      </p:sp>
      <p:sp>
        <p:nvSpPr>
          <p:cNvPr id="8" name="7 Marcador de texto"/>
          <p:cNvSpPr>
            <a:spLocks noGrp="1"/>
          </p:cNvSpPr>
          <p:nvPr>
            <p:ph sz="half" idx="2"/>
          </p:nvPr>
        </p:nvSpPr>
        <p:spPr/>
        <p:txBody>
          <a:bodyPr>
            <a:noAutofit/>
          </a:bodyPr>
          <a:lstStyle/>
          <a:p>
            <a:r>
              <a:rPr lang="es-MX" sz="2800" b="0" dirty="0">
                <a:solidFill>
                  <a:srgbClr val="FF0000"/>
                </a:solidFill>
                <a:latin typeface="Century Gothic" pitchFamily="34" charset="0"/>
              </a:rPr>
              <a:t>Complejos culturales</a:t>
            </a:r>
          </a:p>
          <a:p>
            <a:pPr algn="just"/>
            <a:r>
              <a:rPr lang="es-MX" sz="2000" b="0" dirty="0"/>
              <a:t>contienen en si los rasgos culturales en la sociedad.</a:t>
            </a:r>
            <a:endParaRPr lang="es-MX" sz="2000" dirty="0">
              <a:solidFill>
                <a:srgbClr val="FF0000"/>
              </a:solidFill>
              <a:latin typeface="Century Gothic" pitchFamily="34" charset="0"/>
            </a:endParaRPr>
          </a:p>
        </p:txBody>
      </p:sp>
      <p:pic>
        <p:nvPicPr>
          <p:cNvPr id="10" name="9 Imagen" descr="mexico_flag_map.png"/>
          <p:cNvPicPr>
            <a:picLocks noChangeAspect="1"/>
          </p:cNvPicPr>
          <p:nvPr/>
        </p:nvPicPr>
        <p:blipFill>
          <a:blip r:embed="rId2"/>
          <a:stretch>
            <a:fillRect/>
          </a:stretch>
        </p:blipFill>
        <p:spPr>
          <a:xfrm>
            <a:off x="4663440" y="4077072"/>
            <a:ext cx="3240360" cy="2203444"/>
          </a:xfrm>
          <a:prstGeom prst="rect">
            <a:avLst/>
          </a:prstGeom>
        </p:spPr>
      </p:pic>
    </p:spTree>
    <p:extLst>
      <p:ext uri="{BB962C8B-B14F-4D97-AF65-F5344CB8AC3E}">
        <p14:creationId xmlns:p14="http://schemas.microsoft.com/office/powerpoint/2010/main" val="2078830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dirty="0"/>
              <a:t>Las competencias que se abordan en este material didáctico son:</a:t>
            </a:r>
            <a:br>
              <a:rPr lang="es-MX" sz="3600" dirty="0"/>
            </a:br>
            <a:endParaRPr lang="es-MX" sz="3600" dirty="0"/>
          </a:p>
        </p:txBody>
      </p:sp>
      <p:sp>
        <p:nvSpPr>
          <p:cNvPr id="3" name="2 Marcador de contenido"/>
          <p:cNvSpPr>
            <a:spLocks noGrp="1"/>
          </p:cNvSpPr>
          <p:nvPr>
            <p:ph idx="1"/>
          </p:nvPr>
        </p:nvSpPr>
        <p:spPr/>
        <p:txBody>
          <a:bodyPr>
            <a:normAutofit fontScale="70000" lnSpcReduction="20000"/>
          </a:bodyPr>
          <a:lstStyle/>
          <a:p>
            <a:pPr algn="just"/>
            <a:r>
              <a:rPr lang="es-MX" b="1" dirty="0"/>
              <a:t>Competencia sociales básica</a:t>
            </a:r>
            <a:r>
              <a:rPr lang="es-MX" dirty="0"/>
              <a:t>. </a:t>
            </a:r>
          </a:p>
          <a:p>
            <a:pPr marL="457200" indent="-457200" algn="just">
              <a:buAutoNum type="arabicPeriod"/>
            </a:pPr>
            <a:r>
              <a:rPr lang="es-MX" dirty="0"/>
              <a:t>Identifica el conocimiento social y humanista como una construcción en constante transformación. </a:t>
            </a:r>
          </a:p>
          <a:p>
            <a:pPr algn="just"/>
            <a:r>
              <a:rPr lang="es-MX" b="1" dirty="0"/>
              <a:t>Competencia genérica </a:t>
            </a:r>
          </a:p>
          <a:p>
            <a:pPr marL="457200" indent="-457200" algn="just">
              <a:buAutoNum type="arabicPeriod"/>
            </a:pPr>
            <a:r>
              <a:rPr lang="es-MX" dirty="0"/>
              <a:t>Se conoce y valora a si mismo y aborda problemas y retos teniendo en cuenta los objetivos que persigue </a:t>
            </a:r>
          </a:p>
          <a:p>
            <a:pPr marL="0" indent="0" algn="just">
              <a:buNone/>
            </a:pPr>
            <a:r>
              <a:rPr lang="es-MX" dirty="0">
                <a:solidFill>
                  <a:srgbClr val="FF0000"/>
                </a:solidFill>
              </a:rPr>
              <a:t>1.1. </a:t>
            </a:r>
            <a:r>
              <a:rPr lang="es-MX" dirty="0"/>
              <a:t>Enfrenta las dificultades que se le presentan y es consciente de sus valores, fortalezas y debilidades.</a:t>
            </a:r>
          </a:p>
          <a:p>
            <a:pPr marL="0" indent="0" algn="just">
              <a:buNone/>
            </a:pPr>
            <a:r>
              <a:rPr lang="es-MX" dirty="0"/>
              <a:t>8. Participa y colabora de manera efectiva en equipos diversos.</a:t>
            </a:r>
          </a:p>
          <a:p>
            <a:pPr marL="0" indent="0" algn="just">
              <a:buNone/>
            </a:pPr>
            <a:r>
              <a:rPr lang="es-MX" dirty="0">
                <a:solidFill>
                  <a:srgbClr val="FF0000"/>
                </a:solidFill>
              </a:rPr>
              <a:t>8.2</a:t>
            </a:r>
            <a:r>
              <a:rPr lang="es-MX" dirty="0"/>
              <a:t>. Aporta puntos de vista con apertura y considera los de otras personas de manera reflexiva. </a:t>
            </a:r>
          </a:p>
          <a:p>
            <a:pPr marL="0" indent="0" algn="just">
              <a:buNone/>
            </a:pPr>
            <a:endParaRPr lang="es-MX" dirty="0"/>
          </a:p>
        </p:txBody>
      </p:sp>
    </p:spTree>
    <p:extLst>
      <p:ext uri="{BB962C8B-B14F-4D97-AF65-F5344CB8AC3E}">
        <p14:creationId xmlns:p14="http://schemas.microsoft.com/office/powerpoint/2010/main" val="12527980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t>1.2.1 Universales de la cultura </a:t>
            </a:r>
          </a:p>
        </p:txBody>
      </p:sp>
      <p:sp>
        <p:nvSpPr>
          <p:cNvPr id="5" name="Marcador de contenido 4"/>
          <p:cNvSpPr>
            <a:spLocks noGrp="1"/>
          </p:cNvSpPr>
          <p:nvPr>
            <p:ph idx="1"/>
          </p:nvPr>
        </p:nvSpPr>
        <p:spPr/>
        <p:txBody>
          <a:bodyPr/>
          <a:lstStyle/>
          <a:p>
            <a:r>
              <a:rPr lang="es-MX" dirty="0"/>
              <a:t>Los que todas las sociedades tienen; gastronomía, vestimenta, política, lengua, religión, tradiciones, modos de producción, música, educación, entre otros. </a:t>
            </a:r>
          </a:p>
        </p:txBody>
      </p:sp>
    </p:spTree>
    <p:extLst>
      <p:ext uri="{BB962C8B-B14F-4D97-AF65-F5344CB8AC3E}">
        <p14:creationId xmlns:p14="http://schemas.microsoft.com/office/powerpoint/2010/main" val="17896691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fontAlgn="auto" hangingPunct="1">
              <a:spcAft>
                <a:spcPts val="0"/>
              </a:spcAft>
              <a:defRPr/>
            </a:pPr>
            <a:r>
              <a:rPr lang="es-MX" dirty="0"/>
              <a:t>¿</a:t>
            </a:r>
            <a:r>
              <a:rPr lang="es-MX" sz="2800" cap="none" dirty="0"/>
              <a:t>Cuáles son las características de la cultura?</a:t>
            </a:r>
            <a:endParaRPr lang="es-MX" sz="2800" dirty="0"/>
          </a:p>
        </p:txBody>
      </p:sp>
      <p:sp>
        <p:nvSpPr>
          <p:cNvPr id="5" name="4 Marcador de contenido"/>
          <p:cNvSpPr>
            <a:spLocks noGrp="1"/>
          </p:cNvSpPr>
          <p:nvPr>
            <p:ph idx="1"/>
          </p:nvPr>
        </p:nvSpPr>
        <p:spPr/>
        <p:txBody>
          <a:bodyPr>
            <a:normAutofit fontScale="85000" lnSpcReduction="10000"/>
          </a:bodyPr>
          <a:lstStyle/>
          <a:p>
            <a:pPr eaLnBrk="1" fontAlgn="auto" hangingPunct="1">
              <a:spcAft>
                <a:spcPts val="0"/>
              </a:spcAft>
              <a:buFont typeface="Wingdings 2"/>
              <a:buChar char=""/>
              <a:defRPr/>
            </a:pPr>
            <a:r>
              <a:rPr lang="es-MX" dirty="0">
                <a:cs typeface="Aharoni" pitchFamily="2" charset="-79"/>
              </a:rPr>
              <a:t>La cultura al mismo tiempo que es general es particular</a:t>
            </a:r>
          </a:p>
          <a:p>
            <a:pPr eaLnBrk="1" fontAlgn="auto" hangingPunct="1">
              <a:spcAft>
                <a:spcPts val="0"/>
              </a:spcAft>
              <a:buFont typeface="Wingdings 2"/>
              <a:buChar char=""/>
              <a:defRPr/>
            </a:pPr>
            <a:r>
              <a:rPr lang="es-MX" dirty="0">
                <a:cs typeface="Aharoni" pitchFamily="2" charset="-79"/>
              </a:rPr>
              <a:t>La cultura al mismo tiempo que es dinámica y se mueve en el tiempo y en el espacio, es estática y permanece quieta indefinidamente</a:t>
            </a:r>
          </a:p>
          <a:p>
            <a:pPr eaLnBrk="1" fontAlgn="auto" hangingPunct="1">
              <a:spcAft>
                <a:spcPts val="0"/>
              </a:spcAft>
              <a:buFont typeface="Wingdings 2"/>
              <a:buChar char=""/>
              <a:defRPr/>
            </a:pPr>
            <a:r>
              <a:rPr lang="es-MX" dirty="0">
                <a:cs typeface="Aharoni" pitchFamily="2" charset="-79"/>
              </a:rPr>
              <a:t>La cultura es totalizadora pero el hombre solo conoce una parte mínima de ella</a:t>
            </a:r>
          </a:p>
          <a:p>
            <a:pPr eaLnBrk="1" fontAlgn="auto" hangingPunct="1">
              <a:spcAft>
                <a:spcPts val="0"/>
              </a:spcAft>
              <a:buFont typeface="Wingdings 2"/>
              <a:buChar char=""/>
              <a:defRPr/>
            </a:pPr>
            <a:r>
              <a:rPr lang="es-MX" dirty="0">
                <a:cs typeface="Aharoni" pitchFamily="2" charset="-79"/>
              </a:rPr>
              <a:t>La cultura no es mucha ni poca no es buena ni es mala ni correcta ni incorrecta ni moral ni inmoral es simplemente cultura</a:t>
            </a:r>
          </a:p>
          <a:p>
            <a:pPr eaLnBrk="1" fontAlgn="auto" hangingPunct="1">
              <a:spcAft>
                <a:spcPts val="0"/>
              </a:spcAft>
              <a:buFont typeface="Wingdings 2"/>
              <a:buChar char=""/>
              <a:defRPr/>
            </a:pPr>
            <a:r>
              <a:rPr lang="es-MX" dirty="0">
                <a:cs typeface="Aharoni" pitchFamily="2" charset="-79"/>
              </a:rPr>
              <a:t>La cultura es un producto social</a:t>
            </a:r>
          </a:p>
          <a:p>
            <a:pPr eaLnBrk="1" fontAlgn="auto" hangingPunct="1">
              <a:spcAft>
                <a:spcPts val="0"/>
              </a:spcAft>
              <a:buFont typeface="Wingdings 2"/>
              <a:buChar char=""/>
              <a:defRPr/>
            </a:pPr>
            <a:endParaRPr lang="es-MX" dirty="0"/>
          </a:p>
        </p:txBody>
      </p:sp>
    </p:spTree>
    <p:extLst>
      <p:ext uri="{BB962C8B-B14F-4D97-AF65-F5344CB8AC3E}">
        <p14:creationId xmlns:p14="http://schemas.microsoft.com/office/powerpoint/2010/main" val="19325819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MX" cap="none" dirty="0">
                <a:cs typeface="Aharoni" pitchFamily="2" charset="-79"/>
              </a:rPr>
              <a:t>La cultura al mismo tiempo que es general es particular</a:t>
            </a:r>
            <a:br>
              <a:rPr lang="es-MX" cap="none" dirty="0">
                <a:cs typeface="Aharoni" pitchFamily="2" charset="-79"/>
              </a:rPr>
            </a:br>
            <a:endParaRPr lang="es-MX" cap="none" dirty="0"/>
          </a:p>
        </p:txBody>
      </p:sp>
      <p:sp>
        <p:nvSpPr>
          <p:cNvPr id="13315" name="2 Marcador de contenido"/>
          <p:cNvSpPr>
            <a:spLocks noGrp="1"/>
          </p:cNvSpPr>
          <p:nvPr>
            <p:ph idx="1"/>
          </p:nvPr>
        </p:nvSpPr>
        <p:spPr/>
        <p:txBody>
          <a:bodyPr/>
          <a:lstStyle/>
          <a:p>
            <a:pPr eaLnBrk="1" hangingPunct="1"/>
            <a:r>
              <a:rPr lang="es-MX" altLang="es-MX"/>
              <a:t>Esta caracteristica en si engloba una dualidad que nos parece un tanto compleja de entender pero hace referencia a la capacidad de todas las culturas de ser tratadas como una sola pero a la vez encontrarse  como parte de un conjunto </a:t>
            </a:r>
          </a:p>
        </p:txBody>
      </p:sp>
    </p:spTree>
    <p:extLst>
      <p:ext uri="{BB962C8B-B14F-4D97-AF65-F5344CB8AC3E}">
        <p14:creationId xmlns:p14="http://schemas.microsoft.com/office/powerpoint/2010/main" val="28669094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MX" sz="2200" b="1" cap="none" dirty="0">
                <a:cs typeface="Aharoni" pitchFamily="2" charset="-79"/>
              </a:rPr>
              <a:t>La cultura al mismo tiempo que es dinámica y se mueve en el tiempo y en el espacio, es estática y permanece quieta indefinidamente</a:t>
            </a:r>
            <a:br>
              <a:rPr lang="es-MX" dirty="0">
                <a:cs typeface="Aharoni" pitchFamily="2" charset="-79"/>
              </a:rPr>
            </a:br>
            <a:endParaRPr lang="es-MX" dirty="0"/>
          </a:p>
        </p:txBody>
      </p:sp>
      <p:sp>
        <p:nvSpPr>
          <p:cNvPr id="14339" name="2 Marcador de contenido"/>
          <p:cNvSpPr>
            <a:spLocks noGrp="1"/>
          </p:cNvSpPr>
          <p:nvPr>
            <p:ph idx="1"/>
          </p:nvPr>
        </p:nvSpPr>
        <p:spPr/>
        <p:txBody>
          <a:bodyPr/>
          <a:lstStyle/>
          <a:p>
            <a:pPr algn="just" eaLnBrk="1" hangingPunct="1"/>
            <a:r>
              <a:rPr lang="es-MX" altLang="es-MX" dirty="0"/>
              <a:t>En si nuestra segunda característica se refiere a como la cultura tiene el poder de ser hasta cierto punto versátil  debido a su forma de perpetuar su paso a lo largo de las generaciones.</a:t>
            </a:r>
          </a:p>
        </p:txBody>
      </p:sp>
    </p:spTree>
    <p:extLst>
      <p:ext uri="{BB962C8B-B14F-4D97-AF65-F5344CB8AC3E}">
        <p14:creationId xmlns:p14="http://schemas.microsoft.com/office/powerpoint/2010/main" val="17648009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MX" sz="2700" cap="none" dirty="0">
                <a:cs typeface="Aharoni" pitchFamily="2" charset="-79"/>
              </a:rPr>
              <a:t>La cultura es totalizadora pero el hombre solo conoce una parte mínima de ella</a:t>
            </a:r>
            <a:br>
              <a:rPr lang="es-MX" sz="2400" b="1" dirty="0">
                <a:cs typeface="Aharoni" pitchFamily="2" charset="-79"/>
              </a:rPr>
            </a:br>
            <a:endParaRPr lang="es-MX" sz="2400" b="1" dirty="0"/>
          </a:p>
        </p:txBody>
      </p:sp>
      <p:sp>
        <p:nvSpPr>
          <p:cNvPr id="15363" name="2 Marcador de contenido"/>
          <p:cNvSpPr>
            <a:spLocks noGrp="1"/>
          </p:cNvSpPr>
          <p:nvPr>
            <p:ph idx="1"/>
          </p:nvPr>
        </p:nvSpPr>
        <p:spPr/>
        <p:txBody>
          <a:bodyPr/>
          <a:lstStyle/>
          <a:p>
            <a:pPr algn="just" eaLnBrk="1" hangingPunct="1"/>
            <a:r>
              <a:rPr lang="es-MX" altLang="es-MX" dirty="0"/>
              <a:t>Mientras que la cultura como cumulo de rasgos se basa en concretar acciones y creencias generalizando ante la población, el hombre que forma parte de ella no puede abarcarla toda, debido a que seria como pretender abarcar un compendio universal de conocimiento, lo cual es imposible</a:t>
            </a:r>
          </a:p>
        </p:txBody>
      </p:sp>
    </p:spTree>
    <p:extLst>
      <p:ext uri="{BB962C8B-B14F-4D97-AF65-F5344CB8AC3E}">
        <p14:creationId xmlns:p14="http://schemas.microsoft.com/office/powerpoint/2010/main" val="297551833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eaLnBrk="1" fontAlgn="auto" hangingPunct="1">
              <a:spcAft>
                <a:spcPts val="0"/>
              </a:spcAft>
              <a:defRPr/>
            </a:pPr>
            <a:r>
              <a:rPr lang="es-MX" sz="2400" cap="none" dirty="0">
                <a:cs typeface="Aharoni" pitchFamily="2" charset="-79"/>
              </a:rPr>
              <a:t>La cultura no es mucha ni poca no es buena ni es mala ni correcta ni incorrecta ni moral ni inmoral es simplemente cultura</a:t>
            </a:r>
            <a:br>
              <a:rPr lang="es-MX" sz="2400" cap="none" dirty="0">
                <a:cs typeface="Aharoni" pitchFamily="2" charset="-79"/>
              </a:rPr>
            </a:br>
            <a:endParaRPr lang="es-MX" sz="2400" cap="none" dirty="0"/>
          </a:p>
        </p:txBody>
      </p:sp>
      <p:sp>
        <p:nvSpPr>
          <p:cNvPr id="16387" name="2 Marcador de contenido"/>
          <p:cNvSpPr>
            <a:spLocks noGrp="1"/>
          </p:cNvSpPr>
          <p:nvPr>
            <p:ph idx="1"/>
          </p:nvPr>
        </p:nvSpPr>
        <p:spPr/>
        <p:txBody>
          <a:bodyPr/>
          <a:lstStyle/>
          <a:p>
            <a:pPr algn="just" eaLnBrk="1" hangingPunct="1"/>
            <a:r>
              <a:rPr lang="es-MX" altLang="es-MX" dirty="0"/>
              <a:t>Nosotros como miembros de una sociedad muchas veces erramos al querer englobar todo lo que nos rodea a través de ciertos parámetros, pero la cultura al ser autónoma se podría decir que goza de cierta “inmunidad”.</a:t>
            </a:r>
          </a:p>
        </p:txBody>
      </p:sp>
    </p:spTree>
    <p:extLst>
      <p:ext uri="{BB962C8B-B14F-4D97-AF65-F5344CB8AC3E}">
        <p14:creationId xmlns:p14="http://schemas.microsoft.com/office/powerpoint/2010/main" val="1363329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fontAlgn="auto" hangingPunct="1">
              <a:spcAft>
                <a:spcPts val="0"/>
              </a:spcAft>
              <a:defRPr/>
            </a:pPr>
            <a:r>
              <a:rPr lang="es-MX" sz="2400" cap="none" dirty="0">
                <a:cs typeface="Aharoni" pitchFamily="2" charset="-79"/>
              </a:rPr>
              <a:t>La cultura es un producto social</a:t>
            </a:r>
            <a:br>
              <a:rPr lang="es-MX" sz="2400" cap="none" dirty="0">
                <a:cs typeface="Aharoni" pitchFamily="2" charset="-79"/>
              </a:rPr>
            </a:br>
            <a:endParaRPr lang="es-MX" sz="2400" cap="none" dirty="0"/>
          </a:p>
        </p:txBody>
      </p:sp>
      <p:sp>
        <p:nvSpPr>
          <p:cNvPr id="17411" name="2 Marcador de contenido"/>
          <p:cNvSpPr>
            <a:spLocks noGrp="1"/>
          </p:cNvSpPr>
          <p:nvPr>
            <p:ph idx="1"/>
          </p:nvPr>
        </p:nvSpPr>
        <p:spPr/>
        <p:txBody>
          <a:bodyPr/>
          <a:lstStyle/>
          <a:p>
            <a:pPr algn="just" eaLnBrk="1" hangingPunct="1"/>
            <a:r>
              <a:rPr lang="es-MX" altLang="es-MX" dirty="0"/>
              <a:t>Esto es una acción que conjunta la cual se puede deducir a simple vista debido a que una cultura se da al reunir un grupo de elementos con características afines, lo cual no se podría lograr si en vez de tomar como base a un grupo </a:t>
            </a:r>
            <a:r>
              <a:rPr lang="es-MX" altLang="es-MX"/>
              <a:t>tomamos a </a:t>
            </a:r>
            <a:r>
              <a:rPr lang="es-MX" altLang="es-MX" dirty="0"/>
              <a:t>un solo sujeto </a:t>
            </a:r>
          </a:p>
        </p:txBody>
      </p:sp>
    </p:spTree>
    <p:extLst>
      <p:ext uri="{BB962C8B-B14F-4D97-AF65-F5344CB8AC3E}">
        <p14:creationId xmlns:p14="http://schemas.microsoft.com/office/powerpoint/2010/main" val="37973427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1.2.3 Fenómenos culturales </a:t>
            </a:r>
          </a:p>
        </p:txBody>
      </p:sp>
      <p:sp>
        <p:nvSpPr>
          <p:cNvPr id="3" name="Marcador de contenido 2"/>
          <p:cNvSpPr>
            <a:spLocks noGrp="1"/>
          </p:cNvSpPr>
          <p:nvPr>
            <p:ph idx="1"/>
          </p:nvPr>
        </p:nvSpPr>
        <p:spPr/>
        <p:txBody>
          <a:bodyPr/>
          <a:lstStyle/>
          <a:p>
            <a:r>
              <a:rPr lang="es-MX" dirty="0"/>
              <a:t>¿Que es un fenómeno cultural? </a:t>
            </a:r>
          </a:p>
          <a:p>
            <a:r>
              <a:rPr lang="es-MX" dirty="0"/>
              <a:t>Menciona algunos ejemplos:</a:t>
            </a:r>
          </a:p>
          <a:p>
            <a:endParaRPr lang="es-MX" dirty="0"/>
          </a:p>
        </p:txBody>
      </p:sp>
    </p:spTree>
    <p:extLst>
      <p:ext uri="{BB962C8B-B14F-4D97-AF65-F5344CB8AC3E}">
        <p14:creationId xmlns:p14="http://schemas.microsoft.com/office/powerpoint/2010/main" val="29081775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normAutofit fontScale="92500"/>
          </a:bodyPr>
          <a:lstStyle/>
          <a:p>
            <a:pPr algn="just"/>
            <a:r>
              <a:rPr lang="es-MX" dirty="0"/>
              <a:t>Un fenómeno cultural, es todo aquello que desarrolle la capacidad intelectual producida por el conjunto de artes, filosofía, ciencias y técnicas creadas. Un fenómeno cultural es representado por símbolos, que nacen de las interpretaciones del mundo. </a:t>
            </a:r>
          </a:p>
          <a:p>
            <a:pPr algn="just"/>
            <a:r>
              <a:rPr lang="es-MX" dirty="0"/>
              <a:t>Es todo lo que hace forma de vida de un pueblo, comunidad o grupo: tales como: usos, costumbres, tradiciones, manera de comunicarse y todo lo que hace a la identidad de ese grupo. Entre los cuales se pueden señalar según </a:t>
            </a:r>
            <a:r>
              <a:rPr lang="es-MX" dirty="0" err="1"/>
              <a:t>Kroeber</a:t>
            </a:r>
            <a:r>
              <a:rPr lang="es-MX" dirty="0"/>
              <a:t> (1.948)</a:t>
            </a:r>
          </a:p>
        </p:txBody>
      </p:sp>
    </p:spTree>
    <p:extLst>
      <p:ext uri="{BB962C8B-B14F-4D97-AF65-F5344CB8AC3E}">
        <p14:creationId xmlns:p14="http://schemas.microsoft.com/office/powerpoint/2010/main" val="579146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b="1" dirty="0"/>
              <a:t>Etnocentrismo: </a:t>
            </a:r>
            <a:r>
              <a:rPr lang="es-MX" dirty="0"/>
              <a:t>es el hecho de ver y analizar al mundo de acuerdo con los parámetros de la cultura propia.</a:t>
            </a:r>
          </a:p>
          <a:p>
            <a:pPr algn="just"/>
            <a:r>
              <a:rPr lang="es-MX" b="1" dirty="0" err="1"/>
              <a:t>Sock</a:t>
            </a:r>
            <a:r>
              <a:rPr lang="es-MX" b="1" dirty="0"/>
              <a:t> cultural. </a:t>
            </a:r>
            <a:r>
              <a:rPr lang="es-MX" dirty="0"/>
              <a:t>Se trata simplemente de una manera de describir los sentimientos de confusión y de nerviosismo que una persona puede experimentar al dejar una cultura que le es familiar para vivir en otra completamente diferente</a:t>
            </a:r>
          </a:p>
        </p:txBody>
      </p:sp>
    </p:spTree>
    <p:extLst>
      <p:ext uri="{BB962C8B-B14F-4D97-AF65-F5344CB8AC3E}">
        <p14:creationId xmlns:p14="http://schemas.microsoft.com/office/powerpoint/2010/main" val="3326051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normAutofit/>
          </a:bodyPr>
          <a:lstStyle/>
          <a:p>
            <a:pPr algn="just"/>
            <a:r>
              <a:rPr lang="es-ES" b="1" dirty="0"/>
              <a:t>Este material audiovisual pretende que el estudiante se introduzca al estudio antropológico y reflexione sobre la importancia que tiene la antropología; como a cambiado, cuales son los campos de estudio y de aplicación, los métodos y las diferentes interpretaciones de lo estudiado, para con ello iniciar a comprender el mundo que le rodea. </a:t>
            </a:r>
          </a:p>
          <a:p>
            <a:pPr algn="just"/>
            <a:endParaRPr lang="es-ES" dirty="0"/>
          </a:p>
        </p:txBody>
      </p:sp>
    </p:spTree>
    <p:extLst>
      <p:ext uri="{BB962C8B-B14F-4D97-AF65-F5344CB8AC3E}">
        <p14:creationId xmlns:p14="http://schemas.microsoft.com/office/powerpoint/2010/main" val="22387645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lnSpcReduction="10000"/>
          </a:bodyPr>
          <a:lstStyle/>
          <a:p>
            <a:pPr algn="just"/>
            <a:r>
              <a:rPr lang="es-MX" b="1" dirty="0"/>
              <a:t>Aculturación:</a:t>
            </a:r>
            <a:r>
              <a:rPr lang="es-MX" dirty="0"/>
              <a:t> proceso en el cual un pueblo o grupo de gente adquiere una nueva cultura, se tiene acercamiento con esta por primera vez.  </a:t>
            </a:r>
          </a:p>
          <a:p>
            <a:pPr algn="just"/>
            <a:r>
              <a:rPr lang="es-MX" b="1" dirty="0"/>
              <a:t>Contracultura</a:t>
            </a:r>
            <a:r>
              <a:rPr lang="es-MX" dirty="0"/>
              <a:t>: una forma de ver el mundo que determina el deber ser para los individuos y es ante esa forma establecida como surgen los movimientos contraculturales que se oponen a lo existente, es decir, que la contracultura es como un movimiento de rebelión contra la cultura hegemónica. </a:t>
            </a:r>
          </a:p>
        </p:txBody>
      </p:sp>
    </p:spTree>
    <p:extLst>
      <p:ext uri="{BB962C8B-B14F-4D97-AF65-F5344CB8AC3E}">
        <p14:creationId xmlns:p14="http://schemas.microsoft.com/office/powerpoint/2010/main" val="39178849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lnSpcReduction="10000"/>
          </a:bodyPr>
          <a:lstStyle/>
          <a:p>
            <a:pPr algn="just"/>
            <a:r>
              <a:rPr lang="es-MX" b="1" dirty="0"/>
              <a:t>Relativismo Cultural: </a:t>
            </a:r>
            <a:r>
              <a:rPr lang="es-MX" dirty="0"/>
              <a:t>es una ideología político-social que defiende la validez y riqueza de todo sistema cultural y niega cualquier valoración absolutista moral o ética de los mismos; se opone al etnocentrismo, además, el relativismo cultural nos alerta de que nuestras tendencias e inclinaciones están fundadas por lo que hemos aprendido en el medio social en el que nos criamos y nos incita a mantener una postura accesible dejando de lado la presunción de que lo que nosotros pensamos y hacemos es lo correcto.</a:t>
            </a:r>
          </a:p>
        </p:txBody>
      </p:sp>
    </p:spTree>
    <p:extLst>
      <p:ext uri="{BB962C8B-B14F-4D97-AF65-F5344CB8AC3E}">
        <p14:creationId xmlns:p14="http://schemas.microsoft.com/office/powerpoint/2010/main" val="11770994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b="1" dirty="0"/>
              <a:t>Endoculturación: </a:t>
            </a:r>
            <a:r>
              <a:rPr lang="es-MX" dirty="0"/>
              <a:t>Es un proceso por el cual el individuo desde sus primeros años de vida va internalizando los modelos y pautas de comportamiento de su grupo de pertenencia, de manera consciente e inconsciente.</a:t>
            </a:r>
          </a:p>
        </p:txBody>
      </p:sp>
    </p:spTree>
    <p:extLst>
      <p:ext uri="{BB962C8B-B14F-4D97-AF65-F5344CB8AC3E}">
        <p14:creationId xmlns:p14="http://schemas.microsoft.com/office/powerpoint/2010/main" val="100048682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1.3. Métodos etnográfico, comparativo y genealógico </a:t>
            </a:r>
          </a:p>
        </p:txBody>
      </p:sp>
      <p:sp>
        <p:nvSpPr>
          <p:cNvPr id="3" name="Marcador de contenido 2"/>
          <p:cNvSpPr>
            <a:spLocks noGrp="1"/>
          </p:cNvSpPr>
          <p:nvPr>
            <p:ph idx="1"/>
          </p:nvPr>
        </p:nvSpPr>
        <p:spPr/>
        <p:txBody>
          <a:bodyPr/>
          <a:lstStyle/>
          <a:p>
            <a:r>
              <a:rPr lang="es-MX" dirty="0"/>
              <a:t>¿Como se lleva a cabo una observación en trabajo de campo?</a:t>
            </a:r>
          </a:p>
          <a:p>
            <a:r>
              <a:rPr lang="es-MX" dirty="0"/>
              <a:t>¿Que diferencia hay entre ver y observar?</a:t>
            </a:r>
          </a:p>
          <a:p>
            <a:r>
              <a:rPr lang="es-MX" dirty="0"/>
              <a:t>¿Que entiendes por etnografía? </a:t>
            </a:r>
          </a:p>
          <a:p>
            <a:r>
              <a:rPr lang="es-MX" dirty="0"/>
              <a:t>¿Que es comparar?</a:t>
            </a:r>
          </a:p>
          <a:p>
            <a:r>
              <a:rPr lang="es-MX" dirty="0"/>
              <a:t>¿Que es un árbol genealógico? </a:t>
            </a:r>
          </a:p>
        </p:txBody>
      </p:sp>
    </p:spTree>
    <p:extLst>
      <p:ext uri="{BB962C8B-B14F-4D97-AF65-F5344CB8AC3E}">
        <p14:creationId xmlns:p14="http://schemas.microsoft.com/office/powerpoint/2010/main" val="30655709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cap="none" dirty="0"/>
              <a:t>El método etnográfico</a:t>
            </a:r>
          </a:p>
        </p:txBody>
      </p:sp>
      <p:sp>
        <p:nvSpPr>
          <p:cNvPr id="3" name="Marcador de contenido 2"/>
          <p:cNvSpPr>
            <a:spLocks noGrp="1"/>
          </p:cNvSpPr>
          <p:nvPr>
            <p:ph idx="1"/>
          </p:nvPr>
        </p:nvSpPr>
        <p:spPr/>
        <p:txBody>
          <a:bodyPr>
            <a:normAutofit fontScale="85000" lnSpcReduction="20000"/>
          </a:bodyPr>
          <a:lstStyle/>
          <a:p>
            <a:pPr marL="0" indent="0" algn="just">
              <a:buNone/>
            </a:pPr>
            <a:br>
              <a:rPr lang="es-MX" dirty="0"/>
            </a:br>
            <a:r>
              <a:rPr lang="es-MX" dirty="0"/>
              <a:t>Es un </a:t>
            </a:r>
            <a:r>
              <a:rPr lang="es-MX" b="1" dirty="0"/>
              <a:t>estudio personal y de primera mano de los asentamientos locales</a:t>
            </a:r>
            <a:r>
              <a:rPr lang="es-MX" dirty="0"/>
              <a:t>. Nació como un método de investigación antropológica de </a:t>
            </a:r>
            <a:r>
              <a:rPr lang="es-MX" b="1" dirty="0"/>
              <a:t>sociedades de pequeña escala y relativamente aisladas, con economías y tecnologías simples</a:t>
            </a:r>
            <a:r>
              <a:rPr lang="es-MX" dirty="0"/>
              <a:t>. </a:t>
            </a:r>
            <a:br>
              <a:rPr lang="es-MX" dirty="0"/>
            </a:br>
            <a:r>
              <a:rPr lang="es-MX" dirty="0"/>
              <a:t>En estos asentamientos, los antropólogos se enfrentan a un número </a:t>
            </a:r>
            <a:r>
              <a:rPr lang="es-MX" b="1" dirty="0"/>
              <a:t>menor de personas y adoptan </a:t>
            </a:r>
            <a:r>
              <a:rPr lang="es-MX" dirty="0"/>
              <a:t>una estrategia de libre acción </a:t>
            </a:r>
            <a:r>
              <a:rPr lang="es-MX" b="1" dirty="0"/>
              <a:t>para la recopilación de datos</a:t>
            </a:r>
            <a:r>
              <a:rPr lang="es-MX" dirty="0"/>
              <a:t>: se desplazan de un lugar a otro y de un sujeto a otro para conocer la totalidad y la interrelación social. </a:t>
            </a:r>
            <a:r>
              <a:rPr lang="es-MX" b="1" dirty="0"/>
              <a:t>El resultado </a:t>
            </a:r>
            <a:r>
              <a:rPr lang="es-MX" dirty="0"/>
              <a:t>obtenido proporciona una base para las generalizaciones sobre el </a:t>
            </a:r>
            <a:r>
              <a:rPr lang="es-MX" b="1" dirty="0"/>
              <a:t>comportamiento humano en la vida comunitaria</a:t>
            </a:r>
            <a:r>
              <a:rPr lang="es-MX" dirty="0"/>
              <a:t>. </a:t>
            </a:r>
            <a:br>
              <a:rPr lang="es-MX" dirty="0"/>
            </a:br>
            <a:endParaRPr lang="es-MX" dirty="0"/>
          </a:p>
        </p:txBody>
      </p:sp>
    </p:spTree>
    <p:extLst>
      <p:ext uri="{BB962C8B-B14F-4D97-AF65-F5344CB8AC3E}">
        <p14:creationId xmlns:p14="http://schemas.microsoft.com/office/powerpoint/2010/main" val="222481075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cap="none" dirty="0"/>
              <a:t>Técnicas etnográficas </a:t>
            </a:r>
          </a:p>
        </p:txBody>
      </p:sp>
      <p:sp>
        <p:nvSpPr>
          <p:cNvPr id="3" name="Marcador de contenido 2"/>
          <p:cNvSpPr>
            <a:spLocks noGrp="1"/>
          </p:cNvSpPr>
          <p:nvPr>
            <p:ph idx="1"/>
          </p:nvPr>
        </p:nvSpPr>
        <p:spPr/>
        <p:txBody>
          <a:bodyPr/>
          <a:lstStyle/>
          <a:p>
            <a:r>
              <a:rPr lang="es-MX" dirty="0"/>
              <a:t>Observación directa</a:t>
            </a:r>
          </a:p>
          <a:p>
            <a:r>
              <a:rPr lang="es-MX" dirty="0"/>
              <a:t>Observación participante </a:t>
            </a:r>
          </a:p>
          <a:p>
            <a:r>
              <a:rPr lang="es-MX" dirty="0"/>
              <a:t>Conversaciones </a:t>
            </a:r>
          </a:p>
          <a:p>
            <a:r>
              <a:rPr lang="es-MX" dirty="0"/>
              <a:t>Entrevista dirigida </a:t>
            </a:r>
          </a:p>
          <a:p>
            <a:r>
              <a:rPr lang="es-MX" dirty="0"/>
              <a:t>Árbol genealógico</a:t>
            </a:r>
          </a:p>
          <a:p>
            <a:endParaRPr lang="es-MX" dirty="0"/>
          </a:p>
        </p:txBody>
      </p:sp>
    </p:spTree>
    <p:extLst>
      <p:ext uri="{BB962C8B-B14F-4D97-AF65-F5344CB8AC3E}">
        <p14:creationId xmlns:p14="http://schemas.microsoft.com/office/powerpoint/2010/main" val="247169837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800" cap="none" dirty="0"/>
              <a:t>El método genealógico</a:t>
            </a:r>
            <a:br>
              <a:rPr lang="es-MX" sz="2800" dirty="0"/>
            </a:br>
            <a:endParaRPr lang="es-MX" sz="2800" dirty="0"/>
          </a:p>
        </p:txBody>
      </p:sp>
      <p:sp>
        <p:nvSpPr>
          <p:cNvPr id="3" name="Marcador de contenido 2"/>
          <p:cNvSpPr>
            <a:spLocks noGrp="1"/>
          </p:cNvSpPr>
          <p:nvPr>
            <p:ph idx="1"/>
          </p:nvPr>
        </p:nvSpPr>
        <p:spPr/>
        <p:txBody>
          <a:bodyPr>
            <a:normAutofit fontScale="92500" lnSpcReduction="20000"/>
          </a:bodyPr>
          <a:lstStyle/>
          <a:p>
            <a:endParaRPr lang="es-MX" dirty="0"/>
          </a:p>
          <a:p>
            <a:pPr algn="just"/>
            <a:r>
              <a:rPr lang="es-MX" dirty="0"/>
              <a:t>La curiosidad de los seres humanos por conocer sus antepasados, </a:t>
            </a:r>
            <a:r>
              <a:rPr lang="es-MX" b="1" dirty="0"/>
              <a:t>ha llevado a implementar una serie de técnicas documentales </a:t>
            </a:r>
            <a:r>
              <a:rPr lang="es-MX" dirty="0"/>
              <a:t>e históricas que nos permiten c</a:t>
            </a:r>
            <a:r>
              <a:rPr lang="es-MX" b="1" dirty="0"/>
              <a:t>onoce</a:t>
            </a:r>
            <a:r>
              <a:rPr lang="es-MX" dirty="0"/>
              <a:t>r a fondo no sólo nuestro </a:t>
            </a:r>
            <a:r>
              <a:rPr lang="es-MX" b="1" dirty="0"/>
              <a:t>linaje sino las costumbres y situaciones sociales </a:t>
            </a:r>
            <a:r>
              <a:rPr lang="es-MX" dirty="0"/>
              <a:t>de cada época. En la investigación social, la antropología se ha destacado por desarrollar </a:t>
            </a:r>
            <a:r>
              <a:rPr lang="es-MX" b="1" dirty="0"/>
              <a:t>técnicas de recolección de datos </a:t>
            </a:r>
            <a:r>
              <a:rPr lang="es-MX" dirty="0"/>
              <a:t>y análisis conceptual </a:t>
            </a:r>
            <a:r>
              <a:rPr lang="es-MX" b="1" dirty="0"/>
              <a:t>conocidas</a:t>
            </a:r>
            <a:r>
              <a:rPr lang="es-MX" dirty="0"/>
              <a:t> como el método </a:t>
            </a:r>
            <a:r>
              <a:rPr lang="es-MX" b="1" dirty="0"/>
              <a:t>genealógico</a:t>
            </a:r>
            <a:r>
              <a:rPr lang="es-MX" dirty="0"/>
              <a:t>.</a:t>
            </a:r>
          </a:p>
          <a:p>
            <a:pPr marL="0" indent="0">
              <a:buNone/>
            </a:pPr>
            <a:r>
              <a:rPr lang="es-MX" dirty="0"/>
              <a:t>  </a:t>
            </a:r>
          </a:p>
        </p:txBody>
      </p:sp>
    </p:spTree>
    <p:extLst>
      <p:ext uri="{BB962C8B-B14F-4D97-AF65-F5344CB8AC3E}">
        <p14:creationId xmlns:p14="http://schemas.microsoft.com/office/powerpoint/2010/main" val="12265590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algn="just"/>
            <a:r>
              <a:rPr lang="es-MX" dirty="0"/>
              <a:t>Desde sus comienzos la antropología ha hecho uso extensivo del método genealógico </a:t>
            </a:r>
            <a:r>
              <a:rPr lang="es-MX" b="1" dirty="0"/>
              <a:t>desarrollando técnicas </a:t>
            </a:r>
            <a:r>
              <a:rPr lang="es-MX" dirty="0"/>
              <a:t>de campo y métodos de análisis que permitieron acercarse al significado social de las </a:t>
            </a:r>
            <a:r>
              <a:rPr lang="es-MX" b="1" dirty="0"/>
              <a:t>estructuras de parentesco en sociedades</a:t>
            </a:r>
            <a:r>
              <a:rPr lang="es-MX" dirty="0"/>
              <a:t>. </a:t>
            </a:r>
          </a:p>
          <a:p>
            <a:endParaRPr lang="es-MX" dirty="0"/>
          </a:p>
        </p:txBody>
      </p:sp>
    </p:spTree>
    <p:extLst>
      <p:ext uri="{BB962C8B-B14F-4D97-AF65-F5344CB8AC3E}">
        <p14:creationId xmlns:p14="http://schemas.microsoft.com/office/powerpoint/2010/main" val="141419127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Comparativo </a:t>
            </a:r>
          </a:p>
        </p:txBody>
      </p:sp>
      <p:sp>
        <p:nvSpPr>
          <p:cNvPr id="3" name="Marcador de contenido 2"/>
          <p:cNvSpPr>
            <a:spLocks noGrp="1"/>
          </p:cNvSpPr>
          <p:nvPr>
            <p:ph idx="1"/>
          </p:nvPr>
        </p:nvSpPr>
        <p:spPr/>
        <p:txBody>
          <a:bodyPr/>
          <a:lstStyle/>
          <a:p>
            <a:pPr algn="just"/>
            <a:r>
              <a:rPr lang="es-MX" dirty="0"/>
              <a:t>Hacer la comparación entre 2 o mas culturas, en alguno de los universales de la cultura. </a:t>
            </a:r>
          </a:p>
        </p:txBody>
      </p:sp>
    </p:spTree>
    <p:extLst>
      <p:ext uri="{BB962C8B-B14F-4D97-AF65-F5344CB8AC3E}">
        <p14:creationId xmlns:p14="http://schemas.microsoft.com/office/powerpoint/2010/main" val="296868395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Actividad. </a:t>
            </a:r>
          </a:p>
        </p:txBody>
      </p:sp>
      <p:sp>
        <p:nvSpPr>
          <p:cNvPr id="3" name="Marcador de contenido 2"/>
          <p:cNvSpPr>
            <a:spLocks noGrp="1"/>
          </p:cNvSpPr>
          <p:nvPr>
            <p:ph idx="1"/>
          </p:nvPr>
        </p:nvSpPr>
        <p:spPr/>
        <p:txBody>
          <a:bodyPr/>
          <a:lstStyle/>
          <a:p>
            <a:r>
              <a:rPr lang="es-MX" dirty="0"/>
              <a:t>Elabora un cuadro sinóptico de los métodos antropológicos. </a:t>
            </a:r>
          </a:p>
        </p:txBody>
      </p:sp>
    </p:spTree>
    <p:extLst>
      <p:ext uri="{BB962C8B-B14F-4D97-AF65-F5344CB8AC3E}">
        <p14:creationId xmlns:p14="http://schemas.microsoft.com/office/powerpoint/2010/main" val="2779131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Lluvia de ideas</a:t>
            </a:r>
          </a:p>
        </p:txBody>
      </p:sp>
      <p:sp>
        <p:nvSpPr>
          <p:cNvPr id="3" name="Marcador de contenido 2"/>
          <p:cNvSpPr>
            <a:spLocks noGrp="1"/>
          </p:cNvSpPr>
          <p:nvPr>
            <p:ph idx="1"/>
          </p:nvPr>
        </p:nvSpPr>
        <p:spPr/>
        <p:txBody>
          <a:bodyPr/>
          <a:lstStyle/>
          <a:p>
            <a:r>
              <a:rPr lang="es-MX" dirty="0"/>
              <a:t>¿Que estudia la antropología? </a:t>
            </a:r>
          </a:p>
          <a:p>
            <a:r>
              <a:rPr lang="es-MX" dirty="0"/>
              <a:t>¿Como defines al hombre?</a:t>
            </a:r>
          </a:p>
          <a:p>
            <a:r>
              <a:rPr lang="es-MX" dirty="0"/>
              <a:t>¿Que es cultura? </a:t>
            </a:r>
          </a:p>
          <a:p>
            <a:r>
              <a:rPr lang="es-MX" dirty="0"/>
              <a:t>¿Porque es importante estudiar antropología? </a:t>
            </a:r>
          </a:p>
        </p:txBody>
      </p:sp>
    </p:spTree>
    <p:extLst>
      <p:ext uri="{BB962C8B-B14F-4D97-AF65-F5344CB8AC3E}">
        <p14:creationId xmlns:p14="http://schemas.microsoft.com/office/powerpoint/2010/main" val="380122926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1.4 </a:t>
            </a:r>
            <a:r>
              <a:rPr lang="es-MX"/>
              <a:t>lo emic y lo etic. </a:t>
            </a:r>
          </a:p>
        </p:txBody>
      </p:sp>
      <p:sp>
        <p:nvSpPr>
          <p:cNvPr id="3" name="Marcador de contenido 2"/>
          <p:cNvSpPr>
            <a:spLocks noGrp="1"/>
          </p:cNvSpPr>
          <p:nvPr>
            <p:ph idx="1"/>
          </p:nvPr>
        </p:nvSpPr>
        <p:spPr/>
        <p:txBody>
          <a:bodyPr/>
          <a:lstStyle/>
          <a:p>
            <a:pPr algn="just"/>
            <a:r>
              <a:rPr lang="es-MX" dirty="0"/>
              <a:t>Los términos emic y etic se han venido utilizando, en el campo de las ciencias sociales y específicamente en la antropología y en las ciencias que estudian el comportamiento desde la segunda mitad del siglo XX, cuando el lingüista  norteamericano Kenneth Lee Pike propuso esta doble denominación.</a:t>
            </a:r>
          </a:p>
        </p:txBody>
      </p:sp>
    </p:spTree>
    <p:extLst>
      <p:ext uri="{BB962C8B-B14F-4D97-AF65-F5344CB8AC3E}">
        <p14:creationId xmlns:p14="http://schemas.microsoft.com/office/powerpoint/2010/main" val="21568916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a:t>Se refieren a la interpretación que se puede hacer a una manifestación cultural, vista desde afuera (etic), como un observador o bien, como un participante que conoce el significado de lo realizado (</a:t>
            </a:r>
            <a:r>
              <a:rPr lang="es-MX"/>
              <a:t>emic).</a:t>
            </a:r>
            <a:endParaRPr lang="es-MX" dirty="0"/>
          </a:p>
          <a:p>
            <a:endParaRPr lang="es-MX" dirty="0"/>
          </a:p>
        </p:txBody>
      </p:sp>
    </p:spTree>
    <p:extLst>
      <p:ext uri="{BB962C8B-B14F-4D97-AF65-F5344CB8AC3E}">
        <p14:creationId xmlns:p14="http://schemas.microsoft.com/office/powerpoint/2010/main" val="106651774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4464050" y="1125538"/>
            <a:ext cx="4679950" cy="1150937"/>
          </a:xfrm>
        </p:spPr>
        <p:txBody>
          <a:bodyPr>
            <a:normAutofit/>
          </a:bodyPr>
          <a:lstStyle/>
          <a:p>
            <a:r>
              <a:rPr lang="es-MX" dirty="0"/>
              <a:t>Bibliografía y Mesografía </a:t>
            </a:r>
          </a:p>
        </p:txBody>
      </p:sp>
      <p:sp>
        <p:nvSpPr>
          <p:cNvPr id="3" name="2 Subtítulo"/>
          <p:cNvSpPr>
            <a:spLocks noGrp="1"/>
          </p:cNvSpPr>
          <p:nvPr>
            <p:ph type="subTitle" idx="4294967295"/>
          </p:nvPr>
        </p:nvSpPr>
        <p:spPr>
          <a:xfrm>
            <a:off x="755576" y="2330255"/>
            <a:ext cx="7058025" cy="3055937"/>
          </a:xfrm>
        </p:spPr>
        <p:txBody>
          <a:bodyPr>
            <a:normAutofit fontScale="77500" lnSpcReduction="20000"/>
          </a:bodyPr>
          <a:lstStyle/>
          <a:p>
            <a:pPr marL="0" indent="0" algn="just">
              <a:buNone/>
            </a:pPr>
            <a:r>
              <a:rPr lang="es-MX" sz="2100" dirty="0">
                <a:solidFill>
                  <a:prstClr val="black"/>
                </a:solidFill>
              </a:rPr>
              <a:t>Antropología, libro basado en competencias, Patricia Fabián Bueno, Donaji Reyes Espinosa, Nelli </a:t>
            </a:r>
            <a:r>
              <a:rPr lang="es-MX" sz="2100" dirty="0" err="1">
                <a:solidFill>
                  <a:prstClr val="black"/>
                </a:solidFill>
              </a:rPr>
              <a:t>Nacixtl</a:t>
            </a:r>
            <a:r>
              <a:rPr lang="es-MX" sz="2100" dirty="0">
                <a:solidFill>
                  <a:prstClr val="black"/>
                </a:solidFill>
              </a:rPr>
              <a:t> Hernández Gómez, UAEM, 1era. Ed. 2016</a:t>
            </a:r>
          </a:p>
          <a:p>
            <a:pPr marL="0" indent="0" algn="just">
              <a:buNone/>
            </a:pPr>
            <a:r>
              <a:rPr lang="es-MX" sz="2100" dirty="0">
                <a:solidFill>
                  <a:prstClr val="black"/>
                </a:solidFill>
              </a:rPr>
              <a:t>Antropología sociocultural, obtenido de: </a:t>
            </a:r>
            <a:r>
              <a:rPr lang="es-MX" sz="2100" dirty="0">
                <a:solidFill>
                  <a:prstClr val="black"/>
                </a:solidFill>
                <a:hlinkClick r:id="rId2"/>
              </a:rPr>
              <a:t>http://ocw.unican.es/humanidades/introduccion-a-la-antropologia-social-y-cultural/material-de-clase-1/tema-1.-la-antropologia-socio-cultural/1.1-la-antropologia-socio-cultural-concepto-y</a:t>
            </a:r>
            <a:r>
              <a:rPr lang="es-MX" sz="2100" dirty="0">
                <a:solidFill>
                  <a:prstClr val="black"/>
                </a:solidFill>
              </a:rPr>
              <a:t> el 28 de junio de 2016</a:t>
            </a:r>
            <a:endParaRPr lang="es-MX" dirty="0"/>
          </a:p>
          <a:p>
            <a:pPr marL="0" indent="0" algn="just">
              <a:buNone/>
            </a:pPr>
            <a:r>
              <a:rPr lang="es-MX" dirty="0" err="1"/>
              <a:t>Conrad</a:t>
            </a:r>
            <a:r>
              <a:rPr lang="es-MX" dirty="0"/>
              <a:t> </a:t>
            </a:r>
            <a:r>
              <a:rPr lang="es-MX" dirty="0" err="1"/>
              <a:t>Phillip</a:t>
            </a:r>
            <a:r>
              <a:rPr lang="es-MX" dirty="0"/>
              <a:t> </a:t>
            </a:r>
            <a:r>
              <a:rPr lang="es-MX" dirty="0" err="1"/>
              <a:t>Kottak</a:t>
            </a:r>
            <a:r>
              <a:rPr lang="es-MX" dirty="0"/>
              <a:t> (1996)Antropología: Una exploración de la diversidad humana México Mc Graw Hill, pág. 34</a:t>
            </a:r>
          </a:p>
          <a:p>
            <a:pPr marL="0" lvl="0" indent="0" algn="just">
              <a:buClr>
                <a:srgbClr val="B71E42"/>
              </a:buClr>
              <a:buNone/>
            </a:pPr>
            <a:r>
              <a:rPr lang="es-MX" sz="2100" dirty="0">
                <a:solidFill>
                  <a:prstClr val="black"/>
                </a:solidFill>
              </a:rPr>
              <a:t>Fenómenos culturales obtenido de: </a:t>
            </a:r>
            <a:r>
              <a:rPr lang="es-MX" sz="2100" dirty="0">
                <a:solidFill>
                  <a:prstClr val="black"/>
                </a:solidFill>
                <a:hlinkClick r:id="rId3"/>
              </a:rPr>
              <a:t>http://conocimiento-accion.blogspot.mx/2010/04/fenomenos-culturales.html</a:t>
            </a:r>
            <a:r>
              <a:rPr lang="es-MX" sz="2100" dirty="0">
                <a:solidFill>
                  <a:prstClr val="black"/>
                </a:solidFill>
              </a:rPr>
              <a:t> El 28 de junio de 2016.</a:t>
            </a:r>
          </a:p>
          <a:p>
            <a:pPr marL="0" lvl="0" indent="0">
              <a:buClr>
                <a:srgbClr val="B71E42"/>
              </a:buClr>
              <a:buNone/>
            </a:pPr>
            <a:endParaRPr lang="es-MX" sz="2100" dirty="0">
              <a:solidFill>
                <a:prstClr val="black"/>
              </a:solidFill>
            </a:endParaRPr>
          </a:p>
          <a:p>
            <a:endParaRPr lang="es-MX" dirty="0"/>
          </a:p>
          <a:p>
            <a:endParaRPr lang="es-MX" dirty="0"/>
          </a:p>
          <a:p>
            <a:endParaRPr lang="es-MX" dirty="0"/>
          </a:p>
          <a:p>
            <a:pPr marL="0" indent="0">
              <a:buNone/>
            </a:pPr>
            <a:endParaRPr lang="es-MX" dirty="0"/>
          </a:p>
          <a:p>
            <a:endParaRPr lang="es-MX" dirty="0"/>
          </a:p>
          <a:p>
            <a:endParaRPr lang="es-MX" dirty="0"/>
          </a:p>
        </p:txBody>
      </p:sp>
    </p:spTree>
    <p:extLst>
      <p:ext uri="{BB962C8B-B14F-4D97-AF65-F5344CB8AC3E}">
        <p14:creationId xmlns:p14="http://schemas.microsoft.com/office/powerpoint/2010/main" val="91033171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87624" y="2690336"/>
            <a:ext cx="6624736" cy="3416320"/>
          </a:xfrm>
          <a:prstGeom prst="rect">
            <a:avLst/>
          </a:prstGeom>
        </p:spPr>
        <p:txBody>
          <a:bodyPr wrap="square">
            <a:spAutoFit/>
          </a:bodyPr>
          <a:lstStyle/>
          <a:p>
            <a:pPr algn="just"/>
            <a:r>
              <a:rPr lang="es-MX" dirty="0"/>
              <a:t>Imagen de palacio de bellas artes obtenido de </a:t>
            </a:r>
            <a:r>
              <a:rPr lang="es-MX" dirty="0">
                <a:hlinkClick r:id="rId2"/>
              </a:rPr>
              <a:t>http://www.mexicoescultura.com/recinto/65314/palacio-de-bellas-artes.html</a:t>
            </a:r>
            <a:r>
              <a:rPr lang="es-MX" dirty="0"/>
              <a:t> el 27 de agosto de 2016.</a:t>
            </a:r>
          </a:p>
          <a:p>
            <a:pPr algn="just"/>
            <a:r>
              <a:rPr lang="es-MX" dirty="0"/>
              <a:t>Imagen de chichen Itzá obtenido de: </a:t>
            </a:r>
            <a:r>
              <a:rPr lang="es-MX" dirty="0">
                <a:hlinkClick r:id="rId3"/>
              </a:rPr>
              <a:t>http://www.xichen.com.mx/chichen-itza.php</a:t>
            </a:r>
            <a:r>
              <a:rPr lang="es-MX" dirty="0"/>
              <a:t>, el 27 de agosto de 2016</a:t>
            </a:r>
          </a:p>
          <a:p>
            <a:pPr algn="just"/>
            <a:r>
              <a:rPr lang="es-MX" dirty="0"/>
              <a:t>Lo emic y lo etic, obtenido de: </a:t>
            </a:r>
            <a:r>
              <a:rPr lang="es-MX" dirty="0">
                <a:hlinkClick r:id="rId4"/>
              </a:rPr>
              <a:t>https://antrial.wordpress.com/2012/09/24/emic-y-etic-cuestion-de-puntos-de-vista/</a:t>
            </a:r>
            <a:r>
              <a:rPr lang="es-MX" dirty="0"/>
              <a:t> 28 de junio de 2016</a:t>
            </a:r>
          </a:p>
          <a:p>
            <a:pPr algn="just"/>
            <a:r>
              <a:rPr lang="es-MX" dirty="0">
                <a:solidFill>
                  <a:prstClr val="black"/>
                </a:solidFill>
              </a:rPr>
              <a:t>Marvin Harris (1985)  Introducción a la antropología general España, Alianza editorial, pág.. 15</a:t>
            </a:r>
          </a:p>
          <a:p>
            <a:endParaRPr lang="es-MX" dirty="0"/>
          </a:p>
          <a:p>
            <a:endParaRPr lang="es-MX" dirty="0"/>
          </a:p>
        </p:txBody>
      </p:sp>
    </p:spTree>
    <p:extLst>
      <p:ext uri="{BB962C8B-B14F-4D97-AF65-F5344CB8AC3E}">
        <p14:creationId xmlns:p14="http://schemas.microsoft.com/office/powerpoint/2010/main" val="1104204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1.1 Surgimiento de la antropología </a:t>
            </a:r>
          </a:p>
        </p:txBody>
      </p:sp>
      <p:sp>
        <p:nvSpPr>
          <p:cNvPr id="3" name="Marcador de contenido 2"/>
          <p:cNvSpPr>
            <a:spLocks noGrp="1"/>
          </p:cNvSpPr>
          <p:nvPr>
            <p:ph idx="1"/>
          </p:nvPr>
        </p:nvSpPr>
        <p:spPr/>
        <p:txBody>
          <a:bodyPr/>
          <a:lstStyle/>
          <a:p>
            <a:pPr algn="just"/>
            <a:r>
              <a:rPr lang="es-MX" dirty="0"/>
              <a:t>El momento en que la antropología surge como ciencia.</a:t>
            </a:r>
          </a:p>
          <a:p>
            <a:pPr algn="just"/>
            <a:r>
              <a:rPr lang="es-MX" dirty="0"/>
              <a:t>Europa y Estados Unidos, desde mediados hasta finales del siglo XIX.</a:t>
            </a:r>
          </a:p>
          <a:p>
            <a:pPr algn="just"/>
            <a:r>
              <a:rPr lang="es-MX" dirty="0"/>
              <a:t>Surge con la finalidad de estudiar “al otro” cultural con el que se estaba teniendo contacto</a:t>
            </a:r>
          </a:p>
        </p:txBody>
      </p:sp>
    </p:spTree>
    <p:extLst>
      <p:ext uri="{BB962C8B-B14F-4D97-AF65-F5344CB8AC3E}">
        <p14:creationId xmlns:p14="http://schemas.microsoft.com/office/powerpoint/2010/main" val="4000187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dirty="0"/>
              <a:t>Estos antecedentes epistemológicos van a estar influidos por el pensamiento positivista de gran vigencia a finales del siglo XIX y durante gran parte del siglo XX.</a:t>
            </a:r>
          </a:p>
          <a:p>
            <a:pPr algn="just"/>
            <a:r>
              <a:rPr lang="es-MX" dirty="0"/>
              <a:t>Esto se ve claramente en el interés por trabajar con material empírico observable y concreto, y en la búsqueda de mediación a través de parámetros objetivos.</a:t>
            </a:r>
          </a:p>
          <a:p>
            <a:endParaRPr lang="es-MX" dirty="0"/>
          </a:p>
        </p:txBody>
      </p:sp>
    </p:spTree>
    <p:extLst>
      <p:ext uri="{BB962C8B-B14F-4D97-AF65-F5344CB8AC3E}">
        <p14:creationId xmlns:p14="http://schemas.microsoft.com/office/powerpoint/2010/main" val="4226542342"/>
      </p:ext>
    </p:extLst>
  </p:cSld>
  <p:clrMapOvr>
    <a:masterClrMapping/>
  </p:clrMapOvr>
</p:sld>
</file>

<file path=ppt/theme/theme1.xml><?xml version="1.0" encoding="utf-8"?>
<a:theme xmlns:a="http://schemas.openxmlformats.org/drawingml/2006/main" name="Galería">
  <a:themeElements>
    <a:clrScheme name="Galerí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ería">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ería">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603</TotalTime>
  <Words>3142</Words>
  <Application>Microsoft Office PowerPoint</Application>
  <PresentationFormat>Presentación en pantalla (4:3)</PresentationFormat>
  <Paragraphs>209</Paragraphs>
  <Slides>73</Slides>
  <Notes>2</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73</vt:i4>
      </vt:variant>
    </vt:vector>
  </HeadingPairs>
  <TitlesOfParts>
    <vt:vector size="83" baseType="lpstr">
      <vt:lpstr>Aharoni</vt:lpstr>
      <vt:lpstr>AngsanaUPC</vt:lpstr>
      <vt:lpstr>Arial</vt:lpstr>
      <vt:lpstr>Calibri</vt:lpstr>
      <vt:lpstr>Century Gothic</vt:lpstr>
      <vt:lpstr>Comic Sans MS</vt:lpstr>
      <vt:lpstr>Gill Sans MT</vt:lpstr>
      <vt:lpstr>Verdana</vt:lpstr>
      <vt:lpstr>Wingdings 2</vt:lpstr>
      <vt:lpstr>Galería</vt:lpstr>
      <vt:lpstr>            Universidad Autónoma del estado de México.  Plantel Netzahualcóyotl  </vt:lpstr>
      <vt:lpstr>Guion explicativo </vt:lpstr>
      <vt:lpstr>Contenido </vt:lpstr>
      <vt:lpstr>El Modulo I de la materia de Antropología. </vt:lpstr>
      <vt:lpstr>Las competencias que se abordan en este material didáctico son: </vt:lpstr>
      <vt:lpstr>Presentación de PowerPoint</vt:lpstr>
      <vt:lpstr>Lluvia de ideas</vt:lpstr>
      <vt:lpstr>1.1 Surgimiento de la antropología </vt:lpstr>
      <vt:lpstr>Presentación de PowerPoint</vt:lpstr>
      <vt:lpstr>Que es la antropología </vt:lpstr>
      <vt:lpstr>Concepto Etimológico.</vt:lpstr>
      <vt:lpstr>Presentación de PowerPoint</vt:lpstr>
      <vt:lpstr>Veamos el siguiente video: </vt:lpstr>
      <vt:lpstr>Porque es importante la antropología </vt:lpstr>
      <vt:lpstr>Reflexionemos, después de haber visto el documental y lo comentado: </vt:lpstr>
      <vt:lpstr>Campos de estudio de la antropología </vt:lpstr>
      <vt:lpstr>1.1.2 Ramas de la antropología </vt:lpstr>
      <vt:lpstr>Presentación de PowerPoint</vt:lpstr>
      <vt:lpstr>La antropología física a la vez se subdivide en distintas ramas</vt:lpstr>
      <vt:lpstr>Presentación de PowerPoint</vt:lpstr>
      <vt:lpstr>Presentación de PowerPoint</vt:lpstr>
      <vt:lpstr>Presentación de PowerPoint</vt:lpstr>
      <vt:lpstr>Presentación de PowerPoint</vt:lpstr>
      <vt:lpstr>Por mencionar algunos aspectos que estudia se encuentran:</vt:lpstr>
      <vt:lpstr>Se apoya de otras disciplinas como:</vt:lpstr>
      <vt:lpstr>Presentación de PowerPoint</vt:lpstr>
      <vt:lpstr>Antropología filosófica</vt:lpstr>
      <vt:lpstr>Presentación de PowerPoint</vt:lpstr>
      <vt:lpstr>Preguntas fundamentales a las que se intenta responder</vt:lpstr>
      <vt:lpstr>¿Qué es el hombre? </vt:lpstr>
      <vt:lpstr>¿De dónde venimos? </vt:lpstr>
      <vt:lpstr>Presentación de PowerPoint</vt:lpstr>
      <vt:lpstr>¿Hacia dónde vamos? </vt:lpstr>
      <vt:lpstr>Presentación de PowerPoint</vt:lpstr>
      <vt:lpstr>¿Qué es la muerte? </vt:lpstr>
      <vt:lpstr>Presentación de PowerPoint</vt:lpstr>
      <vt:lpstr>1.1.3 Campos de aplicación </vt:lpstr>
      <vt:lpstr>1.2 Sujeto y objeto de estudio </vt:lpstr>
      <vt:lpstr>El hombre es el sujeto de estudio de la antropología </vt:lpstr>
      <vt:lpstr>La cultura es el objeto de estudio</vt:lpstr>
      <vt:lpstr>Cultura </vt:lpstr>
      <vt:lpstr>¿Qué es la cultura?</vt:lpstr>
      <vt:lpstr>¿Cómo esta conformada?</vt:lpstr>
      <vt:lpstr>Elementos Concretos o materiales:</vt:lpstr>
      <vt:lpstr>Presentación de PowerPoint</vt:lpstr>
      <vt:lpstr>Presentación de PowerPoint</vt:lpstr>
      <vt:lpstr>Elementos simbólicos o espirituales</vt:lpstr>
      <vt:lpstr>Presentación de PowerPoint</vt:lpstr>
      <vt:lpstr>Dentro de toda cultura hay dos elementos a tener en cuenta:</vt:lpstr>
      <vt:lpstr>1.2.1 Universales de la cultura </vt:lpstr>
      <vt:lpstr>¿Cuáles son las características de la cultura?</vt:lpstr>
      <vt:lpstr>La cultura al mismo tiempo que es general es particular </vt:lpstr>
      <vt:lpstr>La cultura al mismo tiempo que es dinámica y se mueve en el tiempo y en el espacio, es estática y permanece quieta indefinidamente </vt:lpstr>
      <vt:lpstr>La cultura es totalizadora pero el hombre solo conoce una parte mínima de ella </vt:lpstr>
      <vt:lpstr>La cultura no es mucha ni poca no es buena ni es mala ni correcta ni incorrecta ni moral ni inmoral es simplemente cultura </vt:lpstr>
      <vt:lpstr>La cultura es un producto social </vt:lpstr>
      <vt:lpstr>1.2.3 Fenómenos culturales </vt:lpstr>
      <vt:lpstr>Presentación de PowerPoint</vt:lpstr>
      <vt:lpstr>Presentación de PowerPoint</vt:lpstr>
      <vt:lpstr>Presentación de PowerPoint</vt:lpstr>
      <vt:lpstr>Presentación de PowerPoint</vt:lpstr>
      <vt:lpstr>Presentación de PowerPoint</vt:lpstr>
      <vt:lpstr>1.3. Métodos etnográfico, comparativo y genealógico </vt:lpstr>
      <vt:lpstr>El método etnográfico</vt:lpstr>
      <vt:lpstr>Técnicas etnográficas </vt:lpstr>
      <vt:lpstr>El método genealógico </vt:lpstr>
      <vt:lpstr>Presentación de PowerPoint</vt:lpstr>
      <vt:lpstr>Comparativo </vt:lpstr>
      <vt:lpstr>Actividad. </vt:lpstr>
      <vt:lpstr>1.4 lo emic y lo etic. </vt:lpstr>
      <vt:lpstr>Presentación de PowerPoint</vt:lpstr>
      <vt:lpstr>Bibliografía y Mesografía </vt:lpstr>
      <vt:lpstr>Presentación de PowerPoint</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Plantel Netzahualcóyotl</dc:title>
  <dc:creator>Famosos</dc:creator>
  <cp:lastModifiedBy>FAMOSOS</cp:lastModifiedBy>
  <cp:revision>49</cp:revision>
  <dcterms:created xsi:type="dcterms:W3CDTF">2012-10-02T03:39:57Z</dcterms:created>
  <dcterms:modified xsi:type="dcterms:W3CDTF">2016-09-27T22:02:38Z</dcterms:modified>
</cp:coreProperties>
</file>