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306" r:id="rId2"/>
    <p:sldId id="307" r:id="rId3"/>
    <p:sldId id="308" r:id="rId4"/>
    <p:sldId id="305" r:id="rId5"/>
    <p:sldId id="298" r:id="rId6"/>
    <p:sldId id="257" r:id="rId7"/>
    <p:sldId id="277" r:id="rId8"/>
    <p:sldId id="276" r:id="rId9"/>
    <p:sldId id="275" r:id="rId10"/>
    <p:sldId id="278" r:id="rId11"/>
    <p:sldId id="279" r:id="rId12"/>
    <p:sldId id="280" r:id="rId13"/>
    <p:sldId id="281" r:id="rId14"/>
    <p:sldId id="282" r:id="rId15"/>
    <p:sldId id="283" r:id="rId16"/>
    <p:sldId id="284" r:id="rId17"/>
    <p:sldId id="274" r:id="rId18"/>
    <p:sldId id="273" r:id="rId19"/>
    <p:sldId id="285" r:id="rId20"/>
    <p:sldId id="287" r:id="rId21"/>
    <p:sldId id="286" r:id="rId22"/>
    <p:sldId id="288" r:id="rId23"/>
    <p:sldId id="289" r:id="rId24"/>
    <p:sldId id="290" r:id="rId25"/>
    <p:sldId id="291" r:id="rId26"/>
    <p:sldId id="292" r:id="rId27"/>
    <p:sldId id="293" r:id="rId28"/>
    <p:sldId id="294" r:id="rId29"/>
    <p:sldId id="295" r:id="rId30"/>
    <p:sldId id="296" r:id="rId31"/>
    <p:sldId id="297" r:id="rId32"/>
    <p:sldId id="272" r:id="rId33"/>
    <p:sldId id="271" r:id="rId34"/>
    <p:sldId id="301" r:id="rId35"/>
    <p:sldId id="300" r:id="rId36"/>
    <p:sldId id="299" r:id="rId37"/>
    <p:sldId id="302" r:id="rId38"/>
    <p:sldId id="303" r:id="rId39"/>
    <p:sldId id="268" r:id="rId40"/>
    <p:sldId id="270" r:id="rId41"/>
    <p:sldId id="304"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BCED"/>
    <a:srgbClr val="F2B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3BD3FE-A93E-4200-849A-BD6858CA5FD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FAB6DF9-B57D-4D61-A154-369E64FE6835}">
      <dgm:prSet phldrT="[Texto]"/>
      <dgm:spPr/>
      <dgm:t>
        <a:bodyPr/>
        <a:lstStyle/>
        <a:p>
          <a:r>
            <a:rPr lang="es-ES" dirty="0" smtClean="0"/>
            <a:t>Preocupados por problemas globales</a:t>
          </a:r>
          <a:endParaRPr lang="es-MX" dirty="0"/>
        </a:p>
      </dgm:t>
    </dgm:pt>
    <dgm:pt modelId="{C9EE40A9-0175-4CBF-AC6B-2D7D9D166B28}" type="parTrans" cxnId="{5677D5F3-996E-421F-9373-B35C72642942}">
      <dgm:prSet/>
      <dgm:spPr/>
      <dgm:t>
        <a:bodyPr/>
        <a:lstStyle/>
        <a:p>
          <a:endParaRPr lang="es-MX"/>
        </a:p>
      </dgm:t>
    </dgm:pt>
    <dgm:pt modelId="{EDFE1C10-B189-4D01-A4F9-5553DE10A8C8}" type="sibTrans" cxnId="{5677D5F3-996E-421F-9373-B35C72642942}">
      <dgm:prSet/>
      <dgm:spPr/>
      <dgm:t>
        <a:bodyPr/>
        <a:lstStyle/>
        <a:p>
          <a:endParaRPr lang="es-MX"/>
        </a:p>
      </dgm:t>
    </dgm:pt>
    <dgm:pt modelId="{5D080798-9B23-467C-9233-276F44728823}">
      <dgm:prSet phldrT="[Texto]"/>
      <dgm:spPr/>
      <dgm:t>
        <a:bodyPr/>
        <a:lstStyle/>
        <a:p>
          <a:r>
            <a:rPr lang="es-ES" dirty="0" smtClean="0"/>
            <a:t>Ecología</a:t>
          </a:r>
          <a:endParaRPr lang="es-MX" dirty="0"/>
        </a:p>
      </dgm:t>
    </dgm:pt>
    <dgm:pt modelId="{54D33E2D-DD23-4AD2-9EF8-700ED9B62291}" type="parTrans" cxnId="{AAE5350D-F917-47E2-914D-A039E873114A}">
      <dgm:prSet/>
      <dgm:spPr/>
      <dgm:t>
        <a:bodyPr/>
        <a:lstStyle/>
        <a:p>
          <a:endParaRPr lang="es-MX"/>
        </a:p>
      </dgm:t>
    </dgm:pt>
    <dgm:pt modelId="{F57AA899-591D-46A5-9C25-B5B494B898DD}" type="sibTrans" cxnId="{AAE5350D-F917-47E2-914D-A039E873114A}">
      <dgm:prSet/>
      <dgm:spPr/>
      <dgm:t>
        <a:bodyPr/>
        <a:lstStyle/>
        <a:p>
          <a:endParaRPr lang="es-MX"/>
        </a:p>
      </dgm:t>
    </dgm:pt>
    <dgm:pt modelId="{4016DDF4-DD83-454A-8774-1C7E9C4CDD08}">
      <dgm:prSet phldrT="[Texto]"/>
      <dgm:spPr/>
      <dgm:t>
        <a:bodyPr/>
        <a:lstStyle/>
        <a:p>
          <a:r>
            <a:rPr lang="es-ES" dirty="0" smtClean="0"/>
            <a:t>Se organizan en redes</a:t>
          </a:r>
          <a:endParaRPr lang="es-MX" dirty="0"/>
        </a:p>
      </dgm:t>
    </dgm:pt>
    <dgm:pt modelId="{4A3B9DE0-BE01-4855-BF0C-368038341F6E}" type="parTrans" cxnId="{F84ED484-6C7E-47B7-8052-D543E51786F8}">
      <dgm:prSet/>
      <dgm:spPr/>
      <dgm:t>
        <a:bodyPr/>
        <a:lstStyle/>
        <a:p>
          <a:endParaRPr lang="es-MX"/>
        </a:p>
      </dgm:t>
    </dgm:pt>
    <dgm:pt modelId="{810C3D0B-42D4-4C23-8F8F-4B442126B5AF}" type="sibTrans" cxnId="{F84ED484-6C7E-47B7-8052-D543E51786F8}">
      <dgm:prSet/>
      <dgm:spPr/>
      <dgm:t>
        <a:bodyPr/>
        <a:lstStyle/>
        <a:p>
          <a:endParaRPr lang="es-MX"/>
        </a:p>
      </dgm:t>
    </dgm:pt>
    <dgm:pt modelId="{7EA51471-A642-4813-A480-C0D8359AA9DA}">
      <dgm:prSet phldrT="[Texto]"/>
      <dgm:spPr/>
      <dgm:t>
        <a:bodyPr/>
        <a:lstStyle/>
        <a:p>
          <a:r>
            <a:rPr lang="es-ES" dirty="0" smtClean="0"/>
            <a:t>Sin aparentes centros de decisión</a:t>
          </a:r>
          <a:endParaRPr lang="es-MX" dirty="0"/>
        </a:p>
      </dgm:t>
    </dgm:pt>
    <dgm:pt modelId="{1A7CE59F-48AE-4D0D-801D-1D887ABEB7C4}" type="parTrans" cxnId="{1F906F37-EBD0-45D7-B69E-A242C7365A4B}">
      <dgm:prSet/>
      <dgm:spPr/>
      <dgm:t>
        <a:bodyPr/>
        <a:lstStyle/>
        <a:p>
          <a:endParaRPr lang="es-MX"/>
        </a:p>
      </dgm:t>
    </dgm:pt>
    <dgm:pt modelId="{08AFC39A-349C-419A-954D-B343126B2945}" type="sibTrans" cxnId="{1F906F37-EBD0-45D7-B69E-A242C7365A4B}">
      <dgm:prSet/>
      <dgm:spPr/>
      <dgm:t>
        <a:bodyPr/>
        <a:lstStyle/>
        <a:p>
          <a:endParaRPr lang="es-MX"/>
        </a:p>
      </dgm:t>
    </dgm:pt>
    <dgm:pt modelId="{488CFA6D-479C-4F16-84B2-2A9109872AAF}">
      <dgm:prSet phldrT="[Texto]"/>
      <dgm:spPr/>
      <dgm:t>
        <a:bodyPr/>
        <a:lstStyle/>
        <a:p>
          <a:endParaRPr lang="es-MX" dirty="0"/>
        </a:p>
      </dgm:t>
    </dgm:pt>
    <dgm:pt modelId="{C467653B-2A43-453D-921A-6D351B4409B9}" type="parTrans" cxnId="{4ED6B1DA-0184-40B8-84F4-E6A0AC0BB142}">
      <dgm:prSet/>
      <dgm:spPr/>
      <dgm:t>
        <a:bodyPr/>
        <a:lstStyle/>
        <a:p>
          <a:endParaRPr lang="es-MX"/>
        </a:p>
      </dgm:t>
    </dgm:pt>
    <dgm:pt modelId="{4D52B2AC-7A8B-4AD4-8045-17AF49B69FC7}" type="sibTrans" cxnId="{4ED6B1DA-0184-40B8-84F4-E6A0AC0BB142}">
      <dgm:prSet/>
      <dgm:spPr/>
      <dgm:t>
        <a:bodyPr/>
        <a:lstStyle/>
        <a:p>
          <a:endParaRPr lang="es-MX"/>
        </a:p>
      </dgm:t>
    </dgm:pt>
    <dgm:pt modelId="{0B0175C7-8DBD-4B94-A777-272DF7D82E9F}">
      <dgm:prSet phldrT="[Texto]"/>
      <dgm:spPr/>
      <dgm:t>
        <a:bodyPr/>
        <a:lstStyle/>
        <a:p>
          <a:r>
            <a:rPr lang="es-ES" dirty="0" smtClean="0"/>
            <a:t>Realizan acciones para el mundo de la imagen</a:t>
          </a:r>
          <a:endParaRPr lang="es-MX" dirty="0"/>
        </a:p>
      </dgm:t>
    </dgm:pt>
    <dgm:pt modelId="{82341D0A-DB1A-4B9C-87D8-EA573BB2220D}" type="parTrans" cxnId="{C4245A90-29F1-4ADA-B391-8DE87DC084DF}">
      <dgm:prSet/>
      <dgm:spPr/>
      <dgm:t>
        <a:bodyPr/>
        <a:lstStyle/>
        <a:p>
          <a:endParaRPr lang="es-MX"/>
        </a:p>
      </dgm:t>
    </dgm:pt>
    <dgm:pt modelId="{6BA0C389-75AF-4C3A-A050-5F1D5255C9D0}" type="sibTrans" cxnId="{C4245A90-29F1-4ADA-B391-8DE87DC084DF}">
      <dgm:prSet/>
      <dgm:spPr/>
      <dgm:t>
        <a:bodyPr/>
        <a:lstStyle/>
        <a:p>
          <a:endParaRPr lang="es-MX"/>
        </a:p>
      </dgm:t>
    </dgm:pt>
    <dgm:pt modelId="{B3E70F8B-CD9E-4C52-9542-DC7ABDB0EAB1}">
      <dgm:prSet phldrT="[Texto]"/>
      <dgm:spPr/>
      <dgm:t>
        <a:bodyPr/>
        <a:lstStyle/>
        <a:p>
          <a:r>
            <a:rPr lang="es-ES" dirty="0" smtClean="0"/>
            <a:t>conciertos</a:t>
          </a:r>
          <a:endParaRPr lang="es-MX" dirty="0"/>
        </a:p>
      </dgm:t>
    </dgm:pt>
    <dgm:pt modelId="{A8B524FD-356E-4BE7-B3AF-FD6B6E7FE925}" type="parTrans" cxnId="{EA9EEA65-AA2C-4BD1-ABD8-5601AB9B5742}">
      <dgm:prSet/>
      <dgm:spPr/>
      <dgm:t>
        <a:bodyPr/>
        <a:lstStyle/>
        <a:p>
          <a:endParaRPr lang="es-MX"/>
        </a:p>
      </dgm:t>
    </dgm:pt>
    <dgm:pt modelId="{EBF7FA29-397B-4E0F-AAFC-49659994F3DF}" type="sibTrans" cxnId="{EA9EEA65-AA2C-4BD1-ABD8-5601AB9B5742}">
      <dgm:prSet/>
      <dgm:spPr/>
      <dgm:t>
        <a:bodyPr/>
        <a:lstStyle/>
        <a:p>
          <a:endParaRPr lang="es-MX"/>
        </a:p>
      </dgm:t>
    </dgm:pt>
    <dgm:pt modelId="{5AC6D42C-88E0-4C45-BD85-6588C5B75DB8}">
      <dgm:prSet phldrT="[Texto]"/>
      <dgm:spPr/>
      <dgm:t>
        <a:bodyPr/>
        <a:lstStyle/>
        <a:p>
          <a:r>
            <a:rPr lang="es-ES" dirty="0" smtClean="0"/>
            <a:t>Playas en la ciudad</a:t>
          </a:r>
          <a:endParaRPr lang="es-MX" dirty="0"/>
        </a:p>
      </dgm:t>
    </dgm:pt>
    <dgm:pt modelId="{1618BA53-DB35-4312-8BD3-B24F8E66E546}" type="parTrans" cxnId="{5AB66AD8-367E-4DA4-8336-CE7C624187B6}">
      <dgm:prSet/>
      <dgm:spPr/>
      <dgm:t>
        <a:bodyPr/>
        <a:lstStyle/>
        <a:p>
          <a:endParaRPr lang="es-MX"/>
        </a:p>
      </dgm:t>
    </dgm:pt>
    <dgm:pt modelId="{B6D01351-CBA6-4458-BAA8-3025330BBE8D}" type="sibTrans" cxnId="{5AB66AD8-367E-4DA4-8336-CE7C624187B6}">
      <dgm:prSet/>
      <dgm:spPr/>
      <dgm:t>
        <a:bodyPr/>
        <a:lstStyle/>
        <a:p>
          <a:endParaRPr lang="es-MX"/>
        </a:p>
      </dgm:t>
    </dgm:pt>
    <dgm:pt modelId="{711969C0-1722-4352-B955-54FE83454236}">
      <dgm:prSet phldrT="[Texto]"/>
      <dgm:spPr/>
      <dgm:t>
        <a:bodyPr/>
        <a:lstStyle/>
        <a:p>
          <a:r>
            <a:rPr lang="es-ES" dirty="0" smtClean="0"/>
            <a:t>Feminismo </a:t>
          </a:r>
          <a:endParaRPr lang="es-MX" dirty="0"/>
        </a:p>
      </dgm:t>
    </dgm:pt>
    <dgm:pt modelId="{E9EEBE54-D64B-443C-8539-C47BB22D19EA}" type="parTrans" cxnId="{BDB701DE-07C7-4A54-964C-04DBDB799A71}">
      <dgm:prSet/>
      <dgm:spPr/>
      <dgm:t>
        <a:bodyPr/>
        <a:lstStyle/>
        <a:p>
          <a:endParaRPr lang="es-MX"/>
        </a:p>
      </dgm:t>
    </dgm:pt>
    <dgm:pt modelId="{76CF0DC5-159D-448E-B2AF-AC5EA5040E74}" type="sibTrans" cxnId="{BDB701DE-07C7-4A54-964C-04DBDB799A71}">
      <dgm:prSet/>
      <dgm:spPr/>
      <dgm:t>
        <a:bodyPr/>
        <a:lstStyle/>
        <a:p>
          <a:endParaRPr lang="es-MX"/>
        </a:p>
      </dgm:t>
    </dgm:pt>
    <dgm:pt modelId="{FF91A9C2-F5DF-4D92-B389-33ECFFAFC7B6}">
      <dgm:prSet phldrT="[Texto]"/>
      <dgm:spPr/>
      <dgm:t>
        <a:bodyPr/>
        <a:lstStyle/>
        <a:p>
          <a:r>
            <a:rPr lang="es-ES" dirty="0" smtClean="0"/>
            <a:t>Protección infantil</a:t>
          </a:r>
          <a:endParaRPr lang="es-MX" dirty="0"/>
        </a:p>
      </dgm:t>
    </dgm:pt>
    <dgm:pt modelId="{E1D75058-B37B-41B2-B5B8-E1D3933CADB6}" type="parTrans" cxnId="{413F7BF3-3A57-4A52-89F0-61F32C86606F}">
      <dgm:prSet/>
      <dgm:spPr/>
      <dgm:t>
        <a:bodyPr/>
        <a:lstStyle/>
        <a:p>
          <a:endParaRPr lang="es-MX"/>
        </a:p>
      </dgm:t>
    </dgm:pt>
    <dgm:pt modelId="{7D0351B4-71D8-4B33-9A01-FDC8BCB31687}" type="sibTrans" cxnId="{413F7BF3-3A57-4A52-89F0-61F32C86606F}">
      <dgm:prSet/>
      <dgm:spPr/>
      <dgm:t>
        <a:bodyPr/>
        <a:lstStyle/>
        <a:p>
          <a:endParaRPr lang="es-MX"/>
        </a:p>
      </dgm:t>
    </dgm:pt>
    <dgm:pt modelId="{B8A7AEAC-C341-4761-B578-362DAC716C2C}">
      <dgm:prSet phldrT="[Texto]"/>
      <dgm:spPr/>
      <dgm:t>
        <a:bodyPr/>
        <a:lstStyle/>
        <a:p>
          <a:r>
            <a:rPr lang="es-ES" dirty="0" smtClean="0"/>
            <a:t>Cooperación con el tercer mundo</a:t>
          </a:r>
          <a:endParaRPr lang="es-MX" dirty="0"/>
        </a:p>
      </dgm:t>
    </dgm:pt>
    <dgm:pt modelId="{82CF171A-2208-4AA4-B8AC-CC5A5D2C87A9}" type="parTrans" cxnId="{7FF159EC-6B80-4A06-93A9-EF3496C595B9}">
      <dgm:prSet/>
      <dgm:spPr/>
      <dgm:t>
        <a:bodyPr/>
        <a:lstStyle/>
        <a:p>
          <a:endParaRPr lang="es-MX"/>
        </a:p>
      </dgm:t>
    </dgm:pt>
    <dgm:pt modelId="{EF77A631-58EB-4065-885A-599473CED256}" type="sibTrans" cxnId="{7FF159EC-6B80-4A06-93A9-EF3496C595B9}">
      <dgm:prSet/>
      <dgm:spPr/>
      <dgm:t>
        <a:bodyPr/>
        <a:lstStyle/>
        <a:p>
          <a:endParaRPr lang="es-MX"/>
        </a:p>
      </dgm:t>
    </dgm:pt>
    <dgm:pt modelId="{2EBE0FFC-48A0-431A-8881-73F3627DBE6B}" type="pres">
      <dgm:prSet presAssocID="{A13BD3FE-A93E-4200-849A-BD6858CA5FD5}" presName="Name0" presStyleCnt="0">
        <dgm:presLayoutVars>
          <dgm:dir/>
          <dgm:animLvl val="lvl"/>
          <dgm:resizeHandles val="exact"/>
        </dgm:presLayoutVars>
      </dgm:prSet>
      <dgm:spPr/>
      <dgm:t>
        <a:bodyPr/>
        <a:lstStyle/>
        <a:p>
          <a:endParaRPr lang="es-MX"/>
        </a:p>
      </dgm:t>
    </dgm:pt>
    <dgm:pt modelId="{BC1F9BAC-6C22-4EC3-93AA-FB7803B7AE1C}" type="pres">
      <dgm:prSet presAssocID="{3FAB6DF9-B57D-4D61-A154-369E64FE6835}" presName="linNode" presStyleCnt="0"/>
      <dgm:spPr/>
    </dgm:pt>
    <dgm:pt modelId="{6B46D8FF-C8AE-4E7F-9A05-1660DE6E7AAA}" type="pres">
      <dgm:prSet presAssocID="{3FAB6DF9-B57D-4D61-A154-369E64FE6835}" presName="parentText" presStyleLbl="node1" presStyleIdx="0" presStyleCnt="3">
        <dgm:presLayoutVars>
          <dgm:chMax val="1"/>
          <dgm:bulletEnabled val="1"/>
        </dgm:presLayoutVars>
      </dgm:prSet>
      <dgm:spPr/>
      <dgm:t>
        <a:bodyPr/>
        <a:lstStyle/>
        <a:p>
          <a:endParaRPr lang="es-MX"/>
        </a:p>
      </dgm:t>
    </dgm:pt>
    <dgm:pt modelId="{BDDD5ECE-C3CC-4923-9E71-E4FBAB792D1B}" type="pres">
      <dgm:prSet presAssocID="{3FAB6DF9-B57D-4D61-A154-369E64FE6835}" presName="descendantText" presStyleLbl="alignAccFollowNode1" presStyleIdx="0" presStyleCnt="3">
        <dgm:presLayoutVars>
          <dgm:bulletEnabled val="1"/>
        </dgm:presLayoutVars>
      </dgm:prSet>
      <dgm:spPr/>
      <dgm:t>
        <a:bodyPr/>
        <a:lstStyle/>
        <a:p>
          <a:endParaRPr lang="es-MX"/>
        </a:p>
      </dgm:t>
    </dgm:pt>
    <dgm:pt modelId="{F74901F8-02AC-4D25-8E2C-C8939B00AFF9}" type="pres">
      <dgm:prSet presAssocID="{EDFE1C10-B189-4D01-A4F9-5553DE10A8C8}" presName="sp" presStyleCnt="0"/>
      <dgm:spPr/>
    </dgm:pt>
    <dgm:pt modelId="{D1EDE112-AFE9-428C-80BE-7FED52D8827A}" type="pres">
      <dgm:prSet presAssocID="{4016DDF4-DD83-454A-8774-1C7E9C4CDD08}" presName="linNode" presStyleCnt="0"/>
      <dgm:spPr/>
    </dgm:pt>
    <dgm:pt modelId="{455D4C28-C1F7-4233-8DD7-C78A3F599FC4}" type="pres">
      <dgm:prSet presAssocID="{4016DDF4-DD83-454A-8774-1C7E9C4CDD08}" presName="parentText" presStyleLbl="node1" presStyleIdx="1" presStyleCnt="3">
        <dgm:presLayoutVars>
          <dgm:chMax val="1"/>
          <dgm:bulletEnabled val="1"/>
        </dgm:presLayoutVars>
      </dgm:prSet>
      <dgm:spPr/>
      <dgm:t>
        <a:bodyPr/>
        <a:lstStyle/>
        <a:p>
          <a:endParaRPr lang="es-MX"/>
        </a:p>
      </dgm:t>
    </dgm:pt>
    <dgm:pt modelId="{43BE3D2D-CAD9-4B1B-BF6D-167BB1C29729}" type="pres">
      <dgm:prSet presAssocID="{4016DDF4-DD83-454A-8774-1C7E9C4CDD08}" presName="descendantText" presStyleLbl="alignAccFollowNode1" presStyleIdx="1" presStyleCnt="3">
        <dgm:presLayoutVars>
          <dgm:bulletEnabled val="1"/>
        </dgm:presLayoutVars>
      </dgm:prSet>
      <dgm:spPr/>
      <dgm:t>
        <a:bodyPr/>
        <a:lstStyle/>
        <a:p>
          <a:endParaRPr lang="es-MX"/>
        </a:p>
      </dgm:t>
    </dgm:pt>
    <dgm:pt modelId="{DC9F2C5A-1EAD-45A1-B36E-9542D0CC00E3}" type="pres">
      <dgm:prSet presAssocID="{810C3D0B-42D4-4C23-8F8F-4B442126B5AF}" presName="sp" presStyleCnt="0"/>
      <dgm:spPr/>
    </dgm:pt>
    <dgm:pt modelId="{7458A80D-E54E-41FD-B604-5DFF04F635BB}" type="pres">
      <dgm:prSet presAssocID="{0B0175C7-8DBD-4B94-A777-272DF7D82E9F}" presName="linNode" presStyleCnt="0"/>
      <dgm:spPr/>
    </dgm:pt>
    <dgm:pt modelId="{B85CE97D-3620-48F9-ADC8-D1093FAC3A99}" type="pres">
      <dgm:prSet presAssocID="{0B0175C7-8DBD-4B94-A777-272DF7D82E9F}" presName="parentText" presStyleLbl="node1" presStyleIdx="2" presStyleCnt="3">
        <dgm:presLayoutVars>
          <dgm:chMax val="1"/>
          <dgm:bulletEnabled val="1"/>
        </dgm:presLayoutVars>
      </dgm:prSet>
      <dgm:spPr/>
      <dgm:t>
        <a:bodyPr/>
        <a:lstStyle/>
        <a:p>
          <a:endParaRPr lang="es-MX"/>
        </a:p>
      </dgm:t>
    </dgm:pt>
    <dgm:pt modelId="{BC9379F4-F4B5-465B-954B-26F42C55AD9F}" type="pres">
      <dgm:prSet presAssocID="{0B0175C7-8DBD-4B94-A777-272DF7D82E9F}" presName="descendantText" presStyleLbl="alignAccFollowNode1" presStyleIdx="2" presStyleCnt="3">
        <dgm:presLayoutVars>
          <dgm:bulletEnabled val="1"/>
        </dgm:presLayoutVars>
      </dgm:prSet>
      <dgm:spPr/>
      <dgm:t>
        <a:bodyPr/>
        <a:lstStyle/>
        <a:p>
          <a:endParaRPr lang="es-MX"/>
        </a:p>
      </dgm:t>
    </dgm:pt>
  </dgm:ptLst>
  <dgm:cxnLst>
    <dgm:cxn modelId="{78EC57C3-97C4-408B-BC00-513750CF3649}" type="presOf" srcId="{B3E70F8B-CD9E-4C52-9542-DC7ABDB0EAB1}" destId="{BC9379F4-F4B5-465B-954B-26F42C55AD9F}" srcOrd="0" destOrd="0" presId="urn:microsoft.com/office/officeart/2005/8/layout/vList5"/>
    <dgm:cxn modelId="{EA9EEA65-AA2C-4BD1-ABD8-5601AB9B5742}" srcId="{0B0175C7-8DBD-4B94-A777-272DF7D82E9F}" destId="{B3E70F8B-CD9E-4C52-9542-DC7ABDB0EAB1}" srcOrd="0" destOrd="0" parTransId="{A8B524FD-356E-4BE7-B3AF-FD6B6E7FE925}" sibTransId="{EBF7FA29-397B-4E0F-AAFC-49659994F3DF}"/>
    <dgm:cxn modelId="{BDB701DE-07C7-4A54-964C-04DBDB799A71}" srcId="{3FAB6DF9-B57D-4D61-A154-369E64FE6835}" destId="{711969C0-1722-4352-B955-54FE83454236}" srcOrd="1" destOrd="0" parTransId="{E9EEBE54-D64B-443C-8539-C47BB22D19EA}" sibTransId="{76CF0DC5-159D-448E-B2AF-AC5EA5040E74}"/>
    <dgm:cxn modelId="{0B100245-A089-44E0-96F3-BB23D83D0B1E}" type="presOf" srcId="{3FAB6DF9-B57D-4D61-A154-369E64FE6835}" destId="{6B46D8FF-C8AE-4E7F-9A05-1660DE6E7AAA}" srcOrd="0" destOrd="0" presId="urn:microsoft.com/office/officeart/2005/8/layout/vList5"/>
    <dgm:cxn modelId="{5A1875B1-007E-4FB2-A4BA-7629805C7CA5}" type="presOf" srcId="{488CFA6D-479C-4F16-84B2-2A9109872AAF}" destId="{43BE3D2D-CAD9-4B1B-BF6D-167BB1C29729}" srcOrd="0" destOrd="1" presId="urn:microsoft.com/office/officeart/2005/8/layout/vList5"/>
    <dgm:cxn modelId="{4ED6B1DA-0184-40B8-84F4-E6A0AC0BB142}" srcId="{4016DDF4-DD83-454A-8774-1C7E9C4CDD08}" destId="{488CFA6D-479C-4F16-84B2-2A9109872AAF}" srcOrd="1" destOrd="0" parTransId="{C467653B-2A43-453D-921A-6D351B4409B9}" sibTransId="{4D52B2AC-7A8B-4AD4-8045-17AF49B69FC7}"/>
    <dgm:cxn modelId="{5AB66AD8-367E-4DA4-8336-CE7C624187B6}" srcId="{0B0175C7-8DBD-4B94-A777-272DF7D82E9F}" destId="{5AC6D42C-88E0-4C45-BD85-6588C5B75DB8}" srcOrd="1" destOrd="0" parTransId="{1618BA53-DB35-4312-8BD3-B24F8E66E546}" sibTransId="{B6D01351-CBA6-4458-BAA8-3025330BBE8D}"/>
    <dgm:cxn modelId="{5677D5F3-996E-421F-9373-B35C72642942}" srcId="{A13BD3FE-A93E-4200-849A-BD6858CA5FD5}" destId="{3FAB6DF9-B57D-4D61-A154-369E64FE6835}" srcOrd="0" destOrd="0" parTransId="{C9EE40A9-0175-4CBF-AC6B-2D7D9D166B28}" sibTransId="{EDFE1C10-B189-4D01-A4F9-5553DE10A8C8}"/>
    <dgm:cxn modelId="{C685871A-A08A-49CA-83CF-FEE0AB5D523D}" type="presOf" srcId="{5AC6D42C-88E0-4C45-BD85-6588C5B75DB8}" destId="{BC9379F4-F4B5-465B-954B-26F42C55AD9F}" srcOrd="0" destOrd="1" presId="urn:microsoft.com/office/officeart/2005/8/layout/vList5"/>
    <dgm:cxn modelId="{C4245A90-29F1-4ADA-B391-8DE87DC084DF}" srcId="{A13BD3FE-A93E-4200-849A-BD6858CA5FD5}" destId="{0B0175C7-8DBD-4B94-A777-272DF7D82E9F}" srcOrd="2" destOrd="0" parTransId="{82341D0A-DB1A-4B9C-87D8-EA573BB2220D}" sibTransId="{6BA0C389-75AF-4C3A-A050-5F1D5255C9D0}"/>
    <dgm:cxn modelId="{F84ED484-6C7E-47B7-8052-D543E51786F8}" srcId="{A13BD3FE-A93E-4200-849A-BD6858CA5FD5}" destId="{4016DDF4-DD83-454A-8774-1C7E9C4CDD08}" srcOrd="1" destOrd="0" parTransId="{4A3B9DE0-BE01-4855-BF0C-368038341F6E}" sibTransId="{810C3D0B-42D4-4C23-8F8F-4B442126B5AF}"/>
    <dgm:cxn modelId="{316BF165-C3A9-40A8-800F-9CC55F583104}" type="presOf" srcId="{711969C0-1722-4352-B955-54FE83454236}" destId="{BDDD5ECE-C3CC-4923-9E71-E4FBAB792D1B}" srcOrd="0" destOrd="1" presId="urn:microsoft.com/office/officeart/2005/8/layout/vList5"/>
    <dgm:cxn modelId="{38A550E4-981E-4B93-932B-9A0E2F0F5ED6}" type="presOf" srcId="{5D080798-9B23-467C-9233-276F44728823}" destId="{BDDD5ECE-C3CC-4923-9E71-E4FBAB792D1B}" srcOrd="0" destOrd="0" presId="urn:microsoft.com/office/officeart/2005/8/layout/vList5"/>
    <dgm:cxn modelId="{B600C796-7472-432A-8CE4-336C99346F5A}" type="presOf" srcId="{7EA51471-A642-4813-A480-C0D8359AA9DA}" destId="{43BE3D2D-CAD9-4B1B-BF6D-167BB1C29729}" srcOrd="0" destOrd="0" presId="urn:microsoft.com/office/officeart/2005/8/layout/vList5"/>
    <dgm:cxn modelId="{DC482883-A579-472E-96F5-2BC235AC20D7}" type="presOf" srcId="{B8A7AEAC-C341-4761-B578-362DAC716C2C}" destId="{BDDD5ECE-C3CC-4923-9E71-E4FBAB792D1B}" srcOrd="0" destOrd="3" presId="urn:microsoft.com/office/officeart/2005/8/layout/vList5"/>
    <dgm:cxn modelId="{7FF159EC-6B80-4A06-93A9-EF3496C595B9}" srcId="{3FAB6DF9-B57D-4D61-A154-369E64FE6835}" destId="{B8A7AEAC-C341-4761-B578-362DAC716C2C}" srcOrd="3" destOrd="0" parTransId="{82CF171A-2208-4AA4-B8AC-CC5A5D2C87A9}" sibTransId="{EF77A631-58EB-4065-885A-599473CED256}"/>
    <dgm:cxn modelId="{036B7F07-6276-4ED1-AE88-9BE780F16BE7}" type="presOf" srcId="{0B0175C7-8DBD-4B94-A777-272DF7D82E9F}" destId="{B85CE97D-3620-48F9-ADC8-D1093FAC3A99}" srcOrd="0" destOrd="0" presId="urn:microsoft.com/office/officeart/2005/8/layout/vList5"/>
    <dgm:cxn modelId="{1F906F37-EBD0-45D7-B69E-A242C7365A4B}" srcId="{4016DDF4-DD83-454A-8774-1C7E9C4CDD08}" destId="{7EA51471-A642-4813-A480-C0D8359AA9DA}" srcOrd="0" destOrd="0" parTransId="{1A7CE59F-48AE-4D0D-801D-1D887ABEB7C4}" sibTransId="{08AFC39A-349C-419A-954D-B343126B2945}"/>
    <dgm:cxn modelId="{F492AFF6-01F2-4CDB-81CD-34AE624F0C94}" type="presOf" srcId="{FF91A9C2-F5DF-4D92-B389-33ECFFAFC7B6}" destId="{BDDD5ECE-C3CC-4923-9E71-E4FBAB792D1B}" srcOrd="0" destOrd="2" presId="urn:microsoft.com/office/officeart/2005/8/layout/vList5"/>
    <dgm:cxn modelId="{9D443BEE-B8B2-41B1-9709-9E9A09F30304}" type="presOf" srcId="{A13BD3FE-A93E-4200-849A-BD6858CA5FD5}" destId="{2EBE0FFC-48A0-431A-8881-73F3627DBE6B}" srcOrd="0" destOrd="0" presId="urn:microsoft.com/office/officeart/2005/8/layout/vList5"/>
    <dgm:cxn modelId="{F11E4F49-B26A-45D8-AADE-9FF9AD5C7358}" type="presOf" srcId="{4016DDF4-DD83-454A-8774-1C7E9C4CDD08}" destId="{455D4C28-C1F7-4233-8DD7-C78A3F599FC4}" srcOrd="0" destOrd="0" presId="urn:microsoft.com/office/officeart/2005/8/layout/vList5"/>
    <dgm:cxn modelId="{413F7BF3-3A57-4A52-89F0-61F32C86606F}" srcId="{3FAB6DF9-B57D-4D61-A154-369E64FE6835}" destId="{FF91A9C2-F5DF-4D92-B389-33ECFFAFC7B6}" srcOrd="2" destOrd="0" parTransId="{E1D75058-B37B-41B2-B5B8-E1D3933CADB6}" sibTransId="{7D0351B4-71D8-4B33-9A01-FDC8BCB31687}"/>
    <dgm:cxn modelId="{AAE5350D-F917-47E2-914D-A039E873114A}" srcId="{3FAB6DF9-B57D-4D61-A154-369E64FE6835}" destId="{5D080798-9B23-467C-9233-276F44728823}" srcOrd="0" destOrd="0" parTransId="{54D33E2D-DD23-4AD2-9EF8-700ED9B62291}" sibTransId="{F57AA899-591D-46A5-9C25-B5B494B898DD}"/>
    <dgm:cxn modelId="{FD06C56B-6855-462F-A33D-1C2F57DEB6D1}" type="presParOf" srcId="{2EBE0FFC-48A0-431A-8881-73F3627DBE6B}" destId="{BC1F9BAC-6C22-4EC3-93AA-FB7803B7AE1C}" srcOrd="0" destOrd="0" presId="urn:microsoft.com/office/officeart/2005/8/layout/vList5"/>
    <dgm:cxn modelId="{6E9946B1-FDDC-4631-B505-B9F696C03FDB}" type="presParOf" srcId="{BC1F9BAC-6C22-4EC3-93AA-FB7803B7AE1C}" destId="{6B46D8FF-C8AE-4E7F-9A05-1660DE6E7AAA}" srcOrd="0" destOrd="0" presId="urn:microsoft.com/office/officeart/2005/8/layout/vList5"/>
    <dgm:cxn modelId="{238F58BA-1DAC-44CF-9C9C-D6293B1FDD0D}" type="presParOf" srcId="{BC1F9BAC-6C22-4EC3-93AA-FB7803B7AE1C}" destId="{BDDD5ECE-C3CC-4923-9E71-E4FBAB792D1B}" srcOrd="1" destOrd="0" presId="urn:microsoft.com/office/officeart/2005/8/layout/vList5"/>
    <dgm:cxn modelId="{3846A60B-D105-4258-8203-82C7E08EDE9C}" type="presParOf" srcId="{2EBE0FFC-48A0-431A-8881-73F3627DBE6B}" destId="{F74901F8-02AC-4D25-8E2C-C8939B00AFF9}" srcOrd="1" destOrd="0" presId="urn:microsoft.com/office/officeart/2005/8/layout/vList5"/>
    <dgm:cxn modelId="{C0DCA932-B137-4838-B2FC-DDE2885DEC6E}" type="presParOf" srcId="{2EBE0FFC-48A0-431A-8881-73F3627DBE6B}" destId="{D1EDE112-AFE9-428C-80BE-7FED52D8827A}" srcOrd="2" destOrd="0" presId="urn:microsoft.com/office/officeart/2005/8/layout/vList5"/>
    <dgm:cxn modelId="{764E069B-8420-4569-8FF6-F912C8945565}" type="presParOf" srcId="{D1EDE112-AFE9-428C-80BE-7FED52D8827A}" destId="{455D4C28-C1F7-4233-8DD7-C78A3F599FC4}" srcOrd="0" destOrd="0" presId="urn:microsoft.com/office/officeart/2005/8/layout/vList5"/>
    <dgm:cxn modelId="{9E083719-BCCF-44E3-9B18-D3AF80A7C5E9}" type="presParOf" srcId="{D1EDE112-AFE9-428C-80BE-7FED52D8827A}" destId="{43BE3D2D-CAD9-4B1B-BF6D-167BB1C29729}" srcOrd="1" destOrd="0" presId="urn:microsoft.com/office/officeart/2005/8/layout/vList5"/>
    <dgm:cxn modelId="{4CFD4851-BA4F-4B7B-90BC-A288EDB40B6D}" type="presParOf" srcId="{2EBE0FFC-48A0-431A-8881-73F3627DBE6B}" destId="{DC9F2C5A-1EAD-45A1-B36E-9542D0CC00E3}" srcOrd="3" destOrd="0" presId="urn:microsoft.com/office/officeart/2005/8/layout/vList5"/>
    <dgm:cxn modelId="{309B3A9F-989D-41A5-87F1-EB51CC6AA57A}" type="presParOf" srcId="{2EBE0FFC-48A0-431A-8881-73F3627DBE6B}" destId="{7458A80D-E54E-41FD-B604-5DFF04F635BB}" srcOrd="4" destOrd="0" presId="urn:microsoft.com/office/officeart/2005/8/layout/vList5"/>
    <dgm:cxn modelId="{E5ED3202-38E0-4C62-983A-2C0940668469}" type="presParOf" srcId="{7458A80D-E54E-41FD-B604-5DFF04F635BB}" destId="{B85CE97D-3620-48F9-ADC8-D1093FAC3A99}" srcOrd="0" destOrd="0" presId="urn:microsoft.com/office/officeart/2005/8/layout/vList5"/>
    <dgm:cxn modelId="{A841ECF1-8518-4709-9EE2-ACE63E4D7071}" type="presParOf" srcId="{7458A80D-E54E-41FD-B604-5DFF04F635BB}" destId="{BC9379F4-F4B5-465B-954B-26F42C55AD9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DD5ECE-C3CC-4923-9E71-E4FBAB792D1B}">
      <dsp:nvSpPr>
        <dsp:cNvPr id="0" name=""/>
        <dsp:cNvSpPr/>
      </dsp:nvSpPr>
      <dsp:spPr>
        <a:xfrm rot="5400000">
          <a:off x="4991813" y="-1656709"/>
          <a:ext cx="1768078" cy="553021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smtClean="0"/>
            <a:t>Ecología</a:t>
          </a:r>
          <a:endParaRPr lang="es-MX" sz="2400" kern="1200" dirty="0"/>
        </a:p>
        <a:p>
          <a:pPr marL="228600" lvl="1" indent="-228600" algn="l" defTabSz="1066800">
            <a:lnSpc>
              <a:spcPct val="90000"/>
            </a:lnSpc>
            <a:spcBef>
              <a:spcPct val="0"/>
            </a:spcBef>
            <a:spcAft>
              <a:spcPct val="15000"/>
            </a:spcAft>
            <a:buChar char="••"/>
          </a:pPr>
          <a:r>
            <a:rPr lang="es-ES" sz="2400" kern="1200" dirty="0" smtClean="0"/>
            <a:t>Feminismo </a:t>
          </a:r>
          <a:endParaRPr lang="es-MX" sz="2400" kern="1200" dirty="0"/>
        </a:p>
        <a:p>
          <a:pPr marL="228600" lvl="1" indent="-228600" algn="l" defTabSz="1066800">
            <a:lnSpc>
              <a:spcPct val="90000"/>
            </a:lnSpc>
            <a:spcBef>
              <a:spcPct val="0"/>
            </a:spcBef>
            <a:spcAft>
              <a:spcPct val="15000"/>
            </a:spcAft>
            <a:buChar char="••"/>
          </a:pPr>
          <a:r>
            <a:rPr lang="es-ES" sz="2400" kern="1200" dirty="0" smtClean="0"/>
            <a:t>Protección infantil</a:t>
          </a:r>
          <a:endParaRPr lang="es-MX" sz="2400" kern="1200" dirty="0"/>
        </a:p>
        <a:p>
          <a:pPr marL="228600" lvl="1" indent="-228600" algn="l" defTabSz="1066800">
            <a:lnSpc>
              <a:spcPct val="90000"/>
            </a:lnSpc>
            <a:spcBef>
              <a:spcPct val="0"/>
            </a:spcBef>
            <a:spcAft>
              <a:spcPct val="15000"/>
            </a:spcAft>
            <a:buChar char="••"/>
          </a:pPr>
          <a:r>
            <a:rPr lang="es-ES" sz="2400" kern="1200" dirty="0" smtClean="0"/>
            <a:t>Cooperación con el tercer mundo</a:t>
          </a:r>
          <a:endParaRPr lang="es-MX" sz="2400" kern="1200" dirty="0"/>
        </a:p>
      </dsp:txBody>
      <dsp:txXfrm rot="-5400000">
        <a:off x="3110745" y="310669"/>
        <a:ext cx="5443904" cy="1595458"/>
      </dsp:txXfrm>
    </dsp:sp>
    <dsp:sp modelId="{6B46D8FF-C8AE-4E7F-9A05-1660DE6E7AAA}">
      <dsp:nvSpPr>
        <dsp:cNvPr id="0" name=""/>
        <dsp:cNvSpPr/>
      </dsp:nvSpPr>
      <dsp:spPr>
        <a:xfrm>
          <a:off x="0" y="3348"/>
          <a:ext cx="3110745" cy="22100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ES" sz="3300" kern="1200" dirty="0" smtClean="0"/>
            <a:t>Preocupados por problemas globales</a:t>
          </a:r>
          <a:endParaRPr lang="es-MX" sz="3300" kern="1200" dirty="0"/>
        </a:p>
      </dsp:txBody>
      <dsp:txXfrm>
        <a:off x="107888" y="111236"/>
        <a:ext cx="2894969" cy="1994321"/>
      </dsp:txXfrm>
    </dsp:sp>
    <dsp:sp modelId="{43BE3D2D-CAD9-4B1B-BF6D-167BB1C29729}">
      <dsp:nvSpPr>
        <dsp:cNvPr id="0" name=""/>
        <dsp:cNvSpPr/>
      </dsp:nvSpPr>
      <dsp:spPr>
        <a:xfrm rot="5400000">
          <a:off x="4991813" y="663892"/>
          <a:ext cx="1768078" cy="553021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smtClean="0"/>
            <a:t>Sin aparentes centros de decisión</a:t>
          </a:r>
          <a:endParaRPr lang="es-MX" sz="2400" kern="1200" dirty="0"/>
        </a:p>
        <a:p>
          <a:pPr marL="228600" lvl="1" indent="-228600" algn="l" defTabSz="1066800">
            <a:lnSpc>
              <a:spcPct val="90000"/>
            </a:lnSpc>
            <a:spcBef>
              <a:spcPct val="0"/>
            </a:spcBef>
            <a:spcAft>
              <a:spcPct val="15000"/>
            </a:spcAft>
            <a:buChar char="••"/>
          </a:pPr>
          <a:endParaRPr lang="es-MX" sz="2400" kern="1200" dirty="0"/>
        </a:p>
      </dsp:txBody>
      <dsp:txXfrm rot="-5400000">
        <a:off x="3110745" y="2631270"/>
        <a:ext cx="5443904" cy="1595458"/>
      </dsp:txXfrm>
    </dsp:sp>
    <dsp:sp modelId="{455D4C28-C1F7-4233-8DD7-C78A3F599FC4}">
      <dsp:nvSpPr>
        <dsp:cNvPr id="0" name=""/>
        <dsp:cNvSpPr/>
      </dsp:nvSpPr>
      <dsp:spPr>
        <a:xfrm>
          <a:off x="0" y="2323951"/>
          <a:ext cx="3110745" cy="22100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ES" sz="3300" kern="1200" dirty="0" smtClean="0"/>
            <a:t>Se organizan en redes</a:t>
          </a:r>
          <a:endParaRPr lang="es-MX" sz="3300" kern="1200" dirty="0"/>
        </a:p>
      </dsp:txBody>
      <dsp:txXfrm>
        <a:off x="107888" y="2431839"/>
        <a:ext cx="2894969" cy="1994321"/>
      </dsp:txXfrm>
    </dsp:sp>
    <dsp:sp modelId="{BC9379F4-F4B5-465B-954B-26F42C55AD9F}">
      <dsp:nvSpPr>
        <dsp:cNvPr id="0" name=""/>
        <dsp:cNvSpPr/>
      </dsp:nvSpPr>
      <dsp:spPr>
        <a:xfrm rot="5400000">
          <a:off x="4991813" y="2984495"/>
          <a:ext cx="1768078" cy="553021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smtClean="0"/>
            <a:t>conciertos</a:t>
          </a:r>
          <a:endParaRPr lang="es-MX" sz="2400" kern="1200" dirty="0"/>
        </a:p>
        <a:p>
          <a:pPr marL="228600" lvl="1" indent="-228600" algn="l" defTabSz="1066800">
            <a:lnSpc>
              <a:spcPct val="90000"/>
            </a:lnSpc>
            <a:spcBef>
              <a:spcPct val="0"/>
            </a:spcBef>
            <a:spcAft>
              <a:spcPct val="15000"/>
            </a:spcAft>
            <a:buChar char="••"/>
          </a:pPr>
          <a:r>
            <a:rPr lang="es-ES" sz="2400" kern="1200" dirty="0" smtClean="0"/>
            <a:t>Playas en la ciudad</a:t>
          </a:r>
          <a:endParaRPr lang="es-MX" sz="2400" kern="1200" dirty="0"/>
        </a:p>
      </dsp:txBody>
      <dsp:txXfrm rot="-5400000">
        <a:off x="3110745" y="4951873"/>
        <a:ext cx="5443904" cy="1595458"/>
      </dsp:txXfrm>
    </dsp:sp>
    <dsp:sp modelId="{B85CE97D-3620-48F9-ADC8-D1093FAC3A99}">
      <dsp:nvSpPr>
        <dsp:cNvPr id="0" name=""/>
        <dsp:cNvSpPr/>
      </dsp:nvSpPr>
      <dsp:spPr>
        <a:xfrm>
          <a:off x="0" y="4644553"/>
          <a:ext cx="3110745" cy="22100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ES" sz="3300" kern="1200" dirty="0" smtClean="0"/>
            <a:t>Realizan acciones para el mundo de la imagen</a:t>
          </a:r>
          <a:endParaRPr lang="es-MX" sz="3300" kern="1200" dirty="0"/>
        </a:p>
      </dsp:txBody>
      <dsp:txXfrm>
        <a:off x="107888" y="4752441"/>
        <a:ext cx="2894969" cy="19943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90294A-31D1-4B41-AD63-B3B8F0A02A0A}" type="datetimeFigureOut">
              <a:rPr lang="es-MX" smtClean="0"/>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703179-F8E6-45FD-B24B-736AFE02A0B3}" type="slidenum">
              <a:rPr lang="es-MX" smtClean="0"/>
              <a:pPr/>
              <a:t>‹Nº›</a:t>
            </a:fld>
            <a:endParaRPr lang="es-MX"/>
          </a:p>
        </p:txBody>
      </p:sp>
    </p:spTree>
    <p:extLst>
      <p:ext uri="{BB962C8B-B14F-4D97-AF65-F5344CB8AC3E}">
        <p14:creationId xmlns:p14="http://schemas.microsoft.com/office/powerpoint/2010/main" val="2796291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945B7C6A-E172-4EFB-B255-F580FF855961}" type="datetime1">
              <a:rPr lang="es-MX" smtClean="0"/>
              <a:pPr/>
              <a:t>12/10/2016</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r>
              <a:rPr lang="es-MX" smtClean="0"/>
              <a:t>M. en A. Susana Vilchis Camacho</a:t>
            </a:r>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04E01310-4952-4DE1-ADC5-A02FD074F71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CF236D9-06CD-491C-B9C3-FCDAD5D1DE76}" type="datetime1">
              <a:rPr lang="es-MX" smtClean="0"/>
              <a:pPr/>
              <a:t>12/10/2016</a:t>
            </a:fld>
            <a:endParaRPr lang="es-MX"/>
          </a:p>
        </p:txBody>
      </p:sp>
      <p:sp>
        <p:nvSpPr>
          <p:cNvPr id="5" name="4 Marcador de pie de página"/>
          <p:cNvSpPr>
            <a:spLocks noGrp="1"/>
          </p:cNvSpPr>
          <p:nvPr>
            <p:ph type="ftr" sz="quarter" idx="11"/>
          </p:nvPr>
        </p:nvSpPr>
        <p:spPr/>
        <p:txBody>
          <a:bodyPr/>
          <a:lstStyle/>
          <a:p>
            <a:r>
              <a:rPr lang="es-MX" smtClean="0"/>
              <a:t>M. en A. Susana Vilchis Camacho</a:t>
            </a:r>
            <a:endParaRPr lang="es-MX"/>
          </a:p>
        </p:txBody>
      </p:sp>
      <p:sp>
        <p:nvSpPr>
          <p:cNvPr id="6" name="5 Marcador de número de diapositiva"/>
          <p:cNvSpPr>
            <a:spLocks noGrp="1"/>
          </p:cNvSpPr>
          <p:nvPr>
            <p:ph type="sldNum" sz="quarter" idx="12"/>
          </p:nvPr>
        </p:nvSpPr>
        <p:spPr/>
        <p:txBody>
          <a:bodyPr/>
          <a:lstStyle/>
          <a:p>
            <a:fld id="{04E01310-4952-4DE1-ADC5-A02FD074F71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461BA58-BE74-4097-B4E0-A08CDDE88A63}" type="datetime1">
              <a:rPr lang="es-MX" smtClean="0"/>
              <a:pPr/>
              <a:t>12/10/2016</a:t>
            </a:fld>
            <a:endParaRPr lang="es-MX"/>
          </a:p>
        </p:txBody>
      </p:sp>
      <p:sp>
        <p:nvSpPr>
          <p:cNvPr id="5" name="4 Marcador de pie de página"/>
          <p:cNvSpPr>
            <a:spLocks noGrp="1"/>
          </p:cNvSpPr>
          <p:nvPr>
            <p:ph type="ftr" sz="quarter" idx="11"/>
          </p:nvPr>
        </p:nvSpPr>
        <p:spPr/>
        <p:txBody>
          <a:bodyPr/>
          <a:lstStyle/>
          <a:p>
            <a:r>
              <a:rPr lang="es-MX" smtClean="0"/>
              <a:t>M. en A. Susana Vilchis Camacho</a:t>
            </a:r>
            <a:endParaRPr lang="es-MX"/>
          </a:p>
        </p:txBody>
      </p:sp>
      <p:sp>
        <p:nvSpPr>
          <p:cNvPr id="6" name="5 Marcador de número de diapositiva"/>
          <p:cNvSpPr>
            <a:spLocks noGrp="1"/>
          </p:cNvSpPr>
          <p:nvPr>
            <p:ph type="sldNum" sz="quarter" idx="12"/>
          </p:nvPr>
        </p:nvSpPr>
        <p:spPr/>
        <p:txBody>
          <a:bodyPr/>
          <a:lstStyle/>
          <a:p>
            <a:fld id="{04E01310-4952-4DE1-ADC5-A02FD074F71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83E7000A-1740-4F9B-AD12-2D0E7528E729}" type="datetime1">
              <a:rPr lang="es-MX" smtClean="0"/>
              <a:pPr/>
              <a:t>12/10/2016</a:t>
            </a:fld>
            <a:endParaRPr lang="es-MX"/>
          </a:p>
        </p:txBody>
      </p:sp>
      <p:sp>
        <p:nvSpPr>
          <p:cNvPr id="9" name="8 Marcador de número de diapositiva"/>
          <p:cNvSpPr>
            <a:spLocks noGrp="1"/>
          </p:cNvSpPr>
          <p:nvPr>
            <p:ph type="sldNum" sz="quarter" idx="15"/>
          </p:nvPr>
        </p:nvSpPr>
        <p:spPr/>
        <p:txBody>
          <a:bodyPr rtlCol="0"/>
          <a:lstStyle/>
          <a:p>
            <a:fld id="{04E01310-4952-4DE1-ADC5-A02FD074F712}" type="slidenum">
              <a:rPr lang="es-MX" smtClean="0"/>
              <a:pPr/>
              <a:t>‹Nº›</a:t>
            </a:fld>
            <a:endParaRPr lang="es-MX"/>
          </a:p>
        </p:txBody>
      </p:sp>
      <p:sp>
        <p:nvSpPr>
          <p:cNvPr id="10" name="9 Marcador de pie de página"/>
          <p:cNvSpPr>
            <a:spLocks noGrp="1"/>
          </p:cNvSpPr>
          <p:nvPr>
            <p:ph type="ftr" sz="quarter" idx="16"/>
          </p:nvPr>
        </p:nvSpPr>
        <p:spPr/>
        <p:txBody>
          <a:bodyPr rtlCol="0"/>
          <a:lstStyle/>
          <a:p>
            <a:r>
              <a:rPr lang="es-MX" smtClean="0"/>
              <a:t>M. en A. Susana Vilchis Camacho</a:t>
            </a:r>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07B2041B-EFC5-4940-B8AF-4F549A42F780}" type="datetime1">
              <a:rPr lang="es-MX" smtClean="0"/>
              <a:pPr/>
              <a:t>12/10/2016</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r>
              <a:rPr lang="es-MX" smtClean="0"/>
              <a:t>M. en A. Susana Vilchis Camacho</a:t>
            </a:r>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04E01310-4952-4DE1-ADC5-A02FD074F712}"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629AECD-7FA2-4EC3-9844-E0528E72DB1C}" type="datetime1">
              <a:rPr lang="es-MX" smtClean="0"/>
              <a:pPr/>
              <a:t>12/10/2016</a:t>
            </a:fld>
            <a:endParaRPr lang="es-MX"/>
          </a:p>
        </p:txBody>
      </p:sp>
      <p:sp>
        <p:nvSpPr>
          <p:cNvPr id="6" name="5 Marcador de pie de página"/>
          <p:cNvSpPr>
            <a:spLocks noGrp="1"/>
          </p:cNvSpPr>
          <p:nvPr>
            <p:ph type="ftr" sz="quarter" idx="11"/>
          </p:nvPr>
        </p:nvSpPr>
        <p:spPr/>
        <p:txBody>
          <a:bodyPr/>
          <a:lstStyle/>
          <a:p>
            <a:r>
              <a:rPr lang="es-MX" smtClean="0"/>
              <a:t>M. en A. Susana Vilchis Camacho</a:t>
            </a:r>
            <a:endParaRPr lang="es-MX"/>
          </a:p>
        </p:txBody>
      </p:sp>
      <p:sp>
        <p:nvSpPr>
          <p:cNvPr id="7" name="6 Marcador de número de diapositiva"/>
          <p:cNvSpPr>
            <a:spLocks noGrp="1"/>
          </p:cNvSpPr>
          <p:nvPr>
            <p:ph type="sldNum" sz="quarter" idx="12"/>
          </p:nvPr>
        </p:nvSpPr>
        <p:spPr/>
        <p:txBody>
          <a:bodyPr/>
          <a:lstStyle/>
          <a:p>
            <a:fld id="{04E01310-4952-4DE1-ADC5-A02FD074F712}"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B897E7D-0C89-47AC-88DF-2AE814A1C6B0}" type="datetime1">
              <a:rPr lang="es-MX" smtClean="0"/>
              <a:pPr/>
              <a:t>12/10/2016</a:t>
            </a:fld>
            <a:endParaRPr lang="es-MX"/>
          </a:p>
        </p:txBody>
      </p:sp>
      <p:sp>
        <p:nvSpPr>
          <p:cNvPr id="8" name="7 Marcador de pie de página"/>
          <p:cNvSpPr>
            <a:spLocks noGrp="1"/>
          </p:cNvSpPr>
          <p:nvPr>
            <p:ph type="ftr" sz="quarter" idx="11"/>
          </p:nvPr>
        </p:nvSpPr>
        <p:spPr/>
        <p:txBody>
          <a:bodyPr/>
          <a:lstStyle/>
          <a:p>
            <a:r>
              <a:rPr lang="es-MX" smtClean="0"/>
              <a:t>M. en A. Susana Vilchis Camacho</a:t>
            </a:r>
            <a:endParaRPr lang="es-MX"/>
          </a:p>
        </p:txBody>
      </p:sp>
      <p:sp>
        <p:nvSpPr>
          <p:cNvPr id="9" name="8 Marcador de número de diapositiva"/>
          <p:cNvSpPr>
            <a:spLocks noGrp="1"/>
          </p:cNvSpPr>
          <p:nvPr>
            <p:ph type="sldNum" sz="quarter" idx="12"/>
          </p:nvPr>
        </p:nvSpPr>
        <p:spPr/>
        <p:txBody>
          <a:bodyPr/>
          <a:lstStyle/>
          <a:p>
            <a:fld id="{04E01310-4952-4DE1-ADC5-A02FD074F712}"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9B9481C8-5C61-4CFE-A8E7-0530483FF6E2}" type="datetime1">
              <a:rPr lang="es-MX" smtClean="0"/>
              <a:pPr/>
              <a:t>12/10/2016</a:t>
            </a:fld>
            <a:endParaRPr lang="es-MX"/>
          </a:p>
        </p:txBody>
      </p:sp>
      <p:sp>
        <p:nvSpPr>
          <p:cNvPr id="7" name="6 Marcador de número de diapositiva"/>
          <p:cNvSpPr>
            <a:spLocks noGrp="1"/>
          </p:cNvSpPr>
          <p:nvPr>
            <p:ph type="sldNum" sz="quarter" idx="11"/>
          </p:nvPr>
        </p:nvSpPr>
        <p:spPr/>
        <p:txBody>
          <a:bodyPr rtlCol="0"/>
          <a:lstStyle/>
          <a:p>
            <a:fld id="{04E01310-4952-4DE1-ADC5-A02FD074F712}" type="slidenum">
              <a:rPr lang="es-MX" smtClean="0"/>
              <a:pPr/>
              <a:t>‹Nº›</a:t>
            </a:fld>
            <a:endParaRPr lang="es-MX"/>
          </a:p>
        </p:txBody>
      </p:sp>
      <p:sp>
        <p:nvSpPr>
          <p:cNvPr id="8" name="7 Marcador de pie de página"/>
          <p:cNvSpPr>
            <a:spLocks noGrp="1"/>
          </p:cNvSpPr>
          <p:nvPr>
            <p:ph type="ftr" sz="quarter" idx="12"/>
          </p:nvPr>
        </p:nvSpPr>
        <p:spPr/>
        <p:txBody>
          <a:bodyPr rtlCol="0"/>
          <a:lstStyle/>
          <a:p>
            <a:r>
              <a:rPr lang="es-MX" smtClean="0"/>
              <a:t>M. en A. Susana Vilchis Camacho</a:t>
            </a:r>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A4D1477-7537-4D69-9489-3C9D4E3CA677}" type="datetime1">
              <a:rPr lang="es-MX" smtClean="0"/>
              <a:pPr/>
              <a:t>12/10/2016</a:t>
            </a:fld>
            <a:endParaRPr lang="es-MX"/>
          </a:p>
        </p:txBody>
      </p:sp>
      <p:sp>
        <p:nvSpPr>
          <p:cNvPr id="3" name="2 Marcador de pie de página"/>
          <p:cNvSpPr>
            <a:spLocks noGrp="1"/>
          </p:cNvSpPr>
          <p:nvPr>
            <p:ph type="ftr" sz="quarter" idx="11"/>
          </p:nvPr>
        </p:nvSpPr>
        <p:spPr/>
        <p:txBody>
          <a:bodyPr/>
          <a:lstStyle/>
          <a:p>
            <a:r>
              <a:rPr lang="es-MX" smtClean="0"/>
              <a:t>M. en A. Susana Vilchis Camacho</a:t>
            </a:r>
            <a:endParaRPr lang="es-MX"/>
          </a:p>
        </p:txBody>
      </p:sp>
      <p:sp>
        <p:nvSpPr>
          <p:cNvPr id="4" name="3 Marcador de número de diapositiva"/>
          <p:cNvSpPr>
            <a:spLocks noGrp="1"/>
          </p:cNvSpPr>
          <p:nvPr>
            <p:ph type="sldNum" sz="quarter" idx="12"/>
          </p:nvPr>
        </p:nvSpPr>
        <p:spPr/>
        <p:txBody>
          <a:bodyPr/>
          <a:lstStyle/>
          <a:p>
            <a:fld id="{04E01310-4952-4DE1-ADC5-A02FD074F71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6672974F-2885-4146-B289-A20CC74F7F02}" type="datetime1">
              <a:rPr lang="es-MX" smtClean="0"/>
              <a:pPr/>
              <a:t>12/10/2016</a:t>
            </a:fld>
            <a:endParaRPr lang="es-MX"/>
          </a:p>
        </p:txBody>
      </p:sp>
      <p:sp>
        <p:nvSpPr>
          <p:cNvPr id="22" name="21 Marcador de número de diapositiva"/>
          <p:cNvSpPr>
            <a:spLocks noGrp="1"/>
          </p:cNvSpPr>
          <p:nvPr>
            <p:ph type="sldNum" sz="quarter" idx="15"/>
          </p:nvPr>
        </p:nvSpPr>
        <p:spPr/>
        <p:txBody>
          <a:bodyPr rtlCol="0"/>
          <a:lstStyle/>
          <a:p>
            <a:fld id="{04E01310-4952-4DE1-ADC5-A02FD074F712}" type="slidenum">
              <a:rPr lang="es-MX" smtClean="0"/>
              <a:pPr/>
              <a:t>‹Nº›</a:t>
            </a:fld>
            <a:endParaRPr lang="es-MX"/>
          </a:p>
        </p:txBody>
      </p:sp>
      <p:sp>
        <p:nvSpPr>
          <p:cNvPr id="23" name="22 Marcador de pie de página"/>
          <p:cNvSpPr>
            <a:spLocks noGrp="1"/>
          </p:cNvSpPr>
          <p:nvPr>
            <p:ph type="ftr" sz="quarter" idx="16"/>
          </p:nvPr>
        </p:nvSpPr>
        <p:spPr/>
        <p:txBody>
          <a:bodyPr rtlCol="0"/>
          <a:lstStyle/>
          <a:p>
            <a:r>
              <a:rPr lang="es-MX" smtClean="0"/>
              <a:t>M. en A. Susana Vilchis Camacho</a:t>
            </a:r>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CD31092B-005D-4B0C-B724-7BD44E60C122}" type="datetime1">
              <a:rPr lang="es-MX" smtClean="0"/>
              <a:pPr/>
              <a:t>12/10/2016</a:t>
            </a:fld>
            <a:endParaRPr lang="es-MX"/>
          </a:p>
        </p:txBody>
      </p:sp>
      <p:sp>
        <p:nvSpPr>
          <p:cNvPr id="18" name="17 Marcador de número de diapositiva"/>
          <p:cNvSpPr>
            <a:spLocks noGrp="1"/>
          </p:cNvSpPr>
          <p:nvPr>
            <p:ph type="sldNum" sz="quarter" idx="11"/>
          </p:nvPr>
        </p:nvSpPr>
        <p:spPr/>
        <p:txBody>
          <a:bodyPr rtlCol="0"/>
          <a:lstStyle/>
          <a:p>
            <a:fld id="{04E01310-4952-4DE1-ADC5-A02FD074F712}" type="slidenum">
              <a:rPr lang="es-MX" smtClean="0"/>
              <a:pPr/>
              <a:t>‹Nº›</a:t>
            </a:fld>
            <a:endParaRPr lang="es-MX"/>
          </a:p>
        </p:txBody>
      </p:sp>
      <p:sp>
        <p:nvSpPr>
          <p:cNvPr id="21" name="20 Marcador de pie de página"/>
          <p:cNvSpPr>
            <a:spLocks noGrp="1"/>
          </p:cNvSpPr>
          <p:nvPr>
            <p:ph type="ftr" sz="quarter" idx="12"/>
          </p:nvPr>
        </p:nvSpPr>
        <p:spPr/>
        <p:txBody>
          <a:bodyPr rtlCol="0"/>
          <a:lstStyle/>
          <a:p>
            <a:r>
              <a:rPr lang="es-MX" smtClean="0"/>
              <a:t>M. en A. Susana Vilchis Camacho</a:t>
            </a:r>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48A7A26-4E51-41EF-9790-468D2382B173}" type="datetime1">
              <a:rPr lang="es-MX" smtClean="0"/>
              <a:pPr/>
              <a:t>12/10/2016</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s-MX" smtClean="0"/>
              <a:t>M. en A. Susana Vilchis Camacho</a:t>
            </a:r>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4E01310-4952-4DE1-ADC5-A02FD074F71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mx/imgres?imgurl=http://rogeliop.files.wordpress.com/2009/12/03_novios01.jpg&amp;imgrefurl=http://rogeliop.wordpress.com/2009/12/03/las-etapas-del-noviazgo/&amp;h=329&amp;w=409&amp;sz=20&amp;tbnid=ryt8901Ng7scKM:&amp;tbnh=101&amp;tbnw=125&amp;prev=/images?q=fotos+de+novios&amp;zoom=1&amp;q=fotos+de+novios&amp;hl=es&amp;usg=__jqtmsRqxQawWsdo3usQJXFzzPCI=&amp;sa=X&amp;ei=1JiKTeLCCYW10QHjx_XrDQ&amp;ved=0CB4Q9QEwAQ"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www.google.com.mx/imgres?imgurl=http://www.radiowebrural.com/radio/sites/default/files/tujefe.png&amp;imgrefurl=http://www.radiowebrural.com/node/3299&amp;h=483&amp;w=838&amp;sz=25&amp;tbnid=A-pjFrLp4wswHM:&amp;tbnh=83&amp;tbnw=144&amp;prev=/images?q=fotos+++de+derechos+laborales&amp;zoom=1&amp;q=fotos+++de+derechos+laborales&amp;hl=es&amp;usg=__fjb7RvMojNGcB0E1VvOiFd0ijNE=&amp;sa=X&amp;ei=e6mKTZaWCcXo0gGzhrWHDg&amp;ved=0CB0Q9QEwBA" TargetMode="External"/><Relationship Id="rId5" Type="http://schemas.openxmlformats.org/officeDocument/2006/relationships/hyperlink" Target="http://www.google.com.mx/imgres?imgurl=http://www.accion-vegan.com.ar/images/ninos-pobres-dolares.jpg&amp;imgrefurl=http://www.accion-vegan.com.ar/index.php?id=429&amp;h=184&amp;w=198&amp;sz=15&amp;tbnid=vIPIcjA7wGmFoM:&amp;tbnh=97&amp;tbnw=104&amp;prev=/images?q=fotos+de+la+explotaci%C3%B3n+de+ni%C3%B1os&amp;zoom=1&amp;q=fotos+de+la+explotaci%C3%B3n+de+ni%C3%B1os&amp;hl=es&amp;usg=__H1I7bArVkKm-IrJOw_CCk7843Y0=&amp;sa=X&amp;ei=zqiKTe3YDoSQ0QGOpfT2DQ&amp;ved=0CB8Q9QEwBQ" TargetMode="External"/><Relationship Id="rId4" Type="http://schemas.openxmlformats.org/officeDocument/2006/relationships/hyperlink" Target="http://www.google.com.mx/imgres?imgurl=http://yeniyirene.blogspot.es/img/explotacion%20de%20menores&amp;imgrefurl=http://yeniyirene.blogspot.es/1227526260/&amp;h=383&amp;w=467&amp;sz=55&amp;tbnid=2kVSAiePsqEcaM:&amp;tbnh=105&amp;tbnw=128&amp;prev=/images?q=fotos+de+la+explotaci%C3%B3n+de+ni%C3%B1os&amp;zoom=1&amp;q=fotos+de+la+explotaci%C3%B3n+de+ni%C3%B1os&amp;hl=es&amp;usg=__tlKvpCa6B1wnEMqvNPNeq3eF62A=&amp;sa=X&amp;ei=zqiKTe3YDoSQ0QGOpfT2DQ&amp;ved=0CBcQ9QEwA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google.com.mx/imgres?imgurl=http://www.rel-uita.org/internacional/fotos/pobreza_2.jpg&amp;imgrefurl=http://www.rel-uita.org/internacional/aumento-pobreza-eeuu.htm&amp;h=190&amp;w=250&amp;sz=10&amp;tbnid=8TLoZCJZ9J_OkM:&amp;tbnh=84&amp;tbnw=111&amp;prev=/images?q=fotos++pobreza+extrema&amp;zoom=1&amp;q=fotos++pobreza+extrema&amp;hl=es&amp;usg=__zmBiWcXVJrnXyoGcwMHV0Gq-F7E=&amp;sa=X&amp;ei=sK2KTfv-Mai00QGg9uTuDQ&amp;ved=0CB8Q9QEwAw"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83768" y="1764825"/>
            <a:ext cx="5472112" cy="2376487"/>
          </a:xfrm>
        </p:spPr>
        <p:txBody>
          <a:bodyPr rtlCol="0">
            <a:normAutofit fontScale="90000"/>
          </a:bodyPr>
          <a:lstStyle/>
          <a:p>
            <a:pPr eaLnBrk="1" fontAlgn="auto" hangingPunct="1">
              <a:spcAft>
                <a:spcPts val="0"/>
              </a:spcAft>
              <a:defRPr/>
            </a:pPr>
            <a:r>
              <a:rPr lang="es-ES" sz="1800" b="1" dirty="0" smtClean="0"/>
              <a:t>UNIVERSIDAD AUTÓNOMA DEL ESTADO DE MÉXICO</a:t>
            </a:r>
            <a:br>
              <a:rPr lang="es-ES" sz="1800" b="1" dirty="0" smtClean="0"/>
            </a:br>
            <a:r>
              <a:rPr lang="es-ES" sz="1800" b="1" dirty="0" smtClean="0"/>
              <a:t>FACULTAD DE CONTADURÍA Y ADMINISTRACIÓN</a:t>
            </a:r>
            <a:br>
              <a:rPr lang="es-ES" sz="1800" b="1" dirty="0" smtClean="0"/>
            </a:br>
            <a:r>
              <a:rPr lang="es-ES" sz="1800" dirty="0" smtClean="0"/>
              <a:t/>
            </a:r>
            <a:br>
              <a:rPr lang="es-ES" sz="1800" dirty="0" smtClean="0"/>
            </a:br>
            <a:r>
              <a:rPr lang="es-ES" sz="1800" dirty="0" smtClean="0"/>
              <a:t/>
            </a:r>
            <a:br>
              <a:rPr lang="es-ES" sz="1800" dirty="0" smtClean="0"/>
            </a:br>
            <a:r>
              <a:rPr lang="es-ES" sz="1800" dirty="0"/>
              <a:t/>
            </a:r>
            <a:br>
              <a:rPr lang="es-ES" sz="1800" dirty="0"/>
            </a:br>
            <a:r>
              <a:rPr lang="es-ES" sz="1800" b="1" dirty="0" smtClean="0"/>
              <a:t>SOCIEDAD Y DESARROLLO DEL MUNDO</a:t>
            </a:r>
            <a:r>
              <a:rPr lang="es-ES" sz="1800" dirty="0" smtClean="0"/>
              <a:t/>
            </a:r>
            <a:br>
              <a:rPr lang="es-ES" sz="1800" dirty="0" smtClean="0"/>
            </a:br>
            <a:r>
              <a:rPr lang="es-ES" sz="1800" dirty="0"/>
              <a:t/>
            </a:r>
            <a:br>
              <a:rPr lang="es-ES" sz="1800" dirty="0"/>
            </a:br>
            <a:r>
              <a:rPr lang="es-ES" sz="2000" b="1" dirty="0" smtClean="0"/>
              <a:t>GLOBALIZACIÓN</a:t>
            </a:r>
            <a:r>
              <a:rPr lang="es-ES" sz="2000" b="1" dirty="0" smtClean="0"/>
              <a:t/>
            </a:r>
            <a:br>
              <a:rPr lang="es-ES" sz="2000" b="1" dirty="0" smtClean="0"/>
            </a:br>
            <a:r>
              <a:rPr lang="es-ES" sz="1800" b="1" dirty="0"/>
              <a:t/>
            </a:r>
            <a:br>
              <a:rPr lang="es-ES" sz="1800" b="1" dirty="0"/>
            </a:br>
            <a:r>
              <a:rPr lang="es-ES" sz="1800" dirty="0" smtClean="0"/>
              <a:t/>
            </a:r>
            <a:br>
              <a:rPr lang="es-ES" sz="1800" dirty="0" smtClean="0"/>
            </a:br>
            <a:r>
              <a:rPr lang="es-ES" sz="1800" dirty="0" smtClean="0"/>
              <a:t/>
            </a:r>
            <a:br>
              <a:rPr lang="es-ES" sz="1800" dirty="0" smtClean="0"/>
            </a:br>
            <a:endParaRPr lang="es-MX" sz="1800" dirty="0"/>
          </a:p>
        </p:txBody>
      </p:sp>
      <p:pic>
        <p:nvPicPr>
          <p:cNvPr id="5123"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27832"/>
            <a:ext cx="8890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3 CuadroTexto"/>
          <p:cNvSpPr txBox="1">
            <a:spLocks noChangeArrowheads="1"/>
          </p:cNvSpPr>
          <p:nvPr/>
        </p:nvSpPr>
        <p:spPr bwMode="auto">
          <a:xfrm>
            <a:off x="2076624" y="4941168"/>
            <a:ext cx="640873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es-MX" sz="1600" dirty="0"/>
              <a:t>Programa Educativo: L.A., Lic. en Contaduría, L.I.A, en éste caso es para Contadores.</a:t>
            </a:r>
            <a:br>
              <a:rPr lang="es-ES" altLang="es-MX" sz="1600" dirty="0"/>
            </a:br>
            <a:r>
              <a:rPr lang="es-ES" altLang="es-MX" sz="1600" dirty="0"/>
              <a:t>Se imparte en la Unidad Los Uribe.</a:t>
            </a:r>
            <a:br>
              <a:rPr lang="es-ES" altLang="es-MX" sz="1600" dirty="0"/>
            </a:br>
            <a:r>
              <a:rPr lang="es-ES" altLang="es-MX" sz="1600" dirty="0"/>
              <a:t>Responsable de la elaboración: M. en A. Susana Amanda Vilchis Camacho.</a:t>
            </a:r>
          </a:p>
          <a:p>
            <a:r>
              <a:rPr lang="es-MX" altLang="es-MX" sz="1600" dirty="0"/>
              <a:t>Material didáctico elaborado en agosto de </a:t>
            </a:r>
            <a:r>
              <a:rPr lang="es-MX" altLang="es-MX" sz="1600" dirty="0" smtClean="0"/>
              <a:t>2016</a:t>
            </a:r>
            <a:endParaRPr lang="es-MX" altLang="es-MX" sz="1600" dirty="0"/>
          </a:p>
        </p:txBody>
      </p:sp>
    </p:spTree>
    <p:extLst>
      <p:ext uri="{BB962C8B-B14F-4D97-AF65-F5344CB8AC3E}">
        <p14:creationId xmlns:p14="http://schemas.microsoft.com/office/powerpoint/2010/main" val="176825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19632492">
            <a:off x="1159733" y="2989234"/>
            <a:ext cx="5295552"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Tsunami en Japón</a:t>
            </a:r>
            <a:endParaRPr lang="es-MX"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4 Rectángulo"/>
          <p:cNvSpPr/>
          <p:nvPr/>
        </p:nvSpPr>
        <p:spPr>
          <a:xfrm rot="19841378">
            <a:off x="3641796" y="3809403"/>
            <a:ext cx="4366388" cy="1754326"/>
          </a:xfrm>
          <a:prstGeom prst="rect">
            <a:avLst/>
          </a:prstGeom>
          <a:noFill/>
        </p:spPr>
        <p:txBody>
          <a:bodyPr wrap="none" lIns="91440" tIns="45720" rIns="91440" bIns="45720">
            <a:spAutoFit/>
          </a:bodyPr>
          <a:lstStyle/>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Japón: agua </a:t>
            </a:r>
          </a:p>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contaminada</a:t>
            </a:r>
            <a:endParaRPr lang="es-MX"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5 Rectángulo"/>
          <p:cNvSpPr/>
          <p:nvPr/>
        </p:nvSpPr>
        <p:spPr>
          <a:xfrm rot="19514024">
            <a:off x="1773441" y="3348218"/>
            <a:ext cx="6067110"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5400" b="1" cap="none" spc="0" dirty="0" smtClean="0">
                <a:ln/>
                <a:solidFill>
                  <a:schemeClr val="accent3"/>
                </a:solidFill>
                <a:effectLst/>
              </a:rPr>
              <a:t>Terremoto en Japón </a:t>
            </a:r>
            <a:endParaRPr lang="es-MX" sz="5400" b="1" cap="none" spc="0" dirty="0">
              <a:ln/>
              <a:solidFill>
                <a:schemeClr val="accent3"/>
              </a:solidFill>
              <a:effectLst/>
            </a:endParaRPr>
          </a:p>
        </p:txBody>
      </p:sp>
      <p:pic>
        <p:nvPicPr>
          <p:cNvPr id="1026" name="Picture 2" descr="¿Dónde va la crisis en Libia?"/>
          <p:cNvPicPr>
            <a:picLocks noChangeAspect="1" noChangeArrowheads="1"/>
          </p:cNvPicPr>
          <p:nvPr/>
        </p:nvPicPr>
        <p:blipFill>
          <a:blip r:embed="rId2" cstate="print"/>
          <a:srcRect/>
          <a:stretch>
            <a:fillRect/>
          </a:stretch>
        </p:blipFill>
        <p:spPr bwMode="auto">
          <a:xfrm>
            <a:off x="251521" y="260649"/>
            <a:ext cx="2584286" cy="1728192"/>
          </a:xfrm>
          <a:prstGeom prst="rect">
            <a:avLst/>
          </a:prstGeom>
          <a:noFill/>
        </p:spPr>
      </p:pic>
      <p:sp>
        <p:nvSpPr>
          <p:cNvPr id="9" name="8 Rectángulo"/>
          <p:cNvSpPr/>
          <p:nvPr/>
        </p:nvSpPr>
        <p:spPr>
          <a:xfrm>
            <a:off x="2962557" y="692696"/>
            <a:ext cx="5682966" cy="646331"/>
          </a:xfrm>
          <a:prstGeom prst="rect">
            <a:avLst/>
          </a:prstGeom>
          <a:noFill/>
        </p:spPr>
        <p:txBody>
          <a:bodyPr wrap="none" lIns="91440" tIns="45720" rIns="91440" bIns="45720">
            <a:spAutoFit/>
          </a:bodyPr>
          <a:lstStyle/>
          <a:p>
            <a:pPr algn="ctr"/>
            <a:r>
              <a:rPr lang="es-E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 guerra en Libia</a:t>
            </a:r>
            <a:endParaRPr lang="es-E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9 Marcador de número de diapositiva"/>
          <p:cNvSpPr>
            <a:spLocks noGrp="1"/>
          </p:cNvSpPr>
          <p:nvPr>
            <p:ph type="sldNum" sz="quarter" idx="15"/>
          </p:nvPr>
        </p:nvSpPr>
        <p:spPr/>
        <p:txBody>
          <a:bodyPr/>
          <a:lstStyle/>
          <a:p>
            <a:fld id="{04E01310-4952-4DE1-ADC5-A02FD074F712}" type="slidenum">
              <a:rPr lang="es-MX" smtClean="0"/>
              <a:pPr/>
              <a:t>10</a:t>
            </a:fld>
            <a:endParaRPr lang="es-MX"/>
          </a:p>
        </p:txBody>
      </p:sp>
      <p:sp>
        <p:nvSpPr>
          <p:cNvPr id="11" name="10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8229600" cy="5721499"/>
          </a:xfrm>
        </p:spPr>
        <p:txBody>
          <a:bodyPr/>
          <a:lstStyle/>
          <a:p>
            <a:r>
              <a:rPr lang="es-ES" dirty="0" smtClean="0"/>
              <a:t>La tienda de la esquina vende productos hechos en países lejanos</a:t>
            </a:r>
          </a:p>
          <a:p>
            <a:endParaRPr lang="es-ES" dirty="0"/>
          </a:p>
          <a:p>
            <a:r>
              <a:rPr lang="es-ES" dirty="0" smtClean="0"/>
              <a:t>El vecino trabaja en una empresa transnacional japonesa</a:t>
            </a:r>
          </a:p>
          <a:p>
            <a:endParaRPr lang="es-ES" dirty="0" smtClean="0"/>
          </a:p>
          <a:p>
            <a:r>
              <a:rPr lang="es-ES" dirty="0" smtClean="0"/>
              <a:t>La hija tiene de novio al marroquí del departamento de enfrente</a:t>
            </a:r>
          </a:p>
          <a:p>
            <a:endParaRPr lang="es-ES" dirty="0" smtClean="0"/>
          </a:p>
          <a:p>
            <a:r>
              <a:rPr lang="es-ES" dirty="0" smtClean="0"/>
              <a:t>El mundo se ha hecho una aldea global</a:t>
            </a:r>
            <a:endParaRPr lang="es-MX" dirty="0"/>
          </a:p>
        </p:txBody>
      </p:sp>
      <p:sp>
        <p:nvSpPr>
          <p:cNvPr id="36866" name="AutoShape 2" descr="data:image/jpg;base64,/9j/4AAQSkZJRgABAQAAAQABAAD/2wBDAAkGBwgHBgkIBwgKCgkLDRYPDQwMDRsUFRAWIB0iIiAdHx8kKDQsJCYxJx8fLT0tMTU3Ojo6Iys/RD84QzQ5Ojf/2wBDAQoKCg0MDRoPDxo3JR8lNzc3Nzc3Nzc3Nzc3Nzc3Nzc3Nzc3Nzc3Nzc3Nzc3Nzc3Nzc3Nzc3Nzc3Nzc3Nzc3Nzf/wAARCABeAHQDASIAAhEBAxEB/8QAGwAAAgMBAQEAAAAAAAAAAAAAAAYEBQcDAQL/xAA7EAABBAEDAgQEBAMGBwEAAAABAgMEBREABiESMQcTQVEUImFxFTKBkRZCUiNikqHR4SQzNVNygrHB/8QAFAEBAAAAAAAAAAAAAAAAAAAAAP/EABQRAQAAAAAAAAAAAAAAAAAAAAD/2gAMAwEAAhEDEQA/ANx18uLS2hS1qCUpGSScADX0eBrL91TbDee5V7WqVpbgR/mmPKBKT0nBKhn5gFZSlB4UpJJykDIMQ3Bb37ihtSLGEDqKfxaapRbWR3LTacFYH9RKUkg4zqsvKzcNdD+Njbhv7CUheXEwmIpbQP5v7FQHVjHCQonn76hmc1QvoRWSJ0yHBcUjBfU45aTijoSygdghABKgkBIIHA6Tq7jlexdiy7Gy/wCMnArlyvLOA7IcV+VP06ilIPsNBFpt4TIrEWTclqdTTFITFuoiPLQCo9IS+2Tls9Xy9QyMkA409g51j1JfV1uvd21JyYsUSwuQ2hUlJ6XnGklxtPHJQ4FHI9fTTB4S2L7kZ6vfkmU38NHnx3Srqwl5J60Z/uuocH649NBoWjRo0Bo0aNAaNGjQGjRo0Bo0aNB4dZLtpqzd2bPtadD6JttdLVNMZKS8xHDpQUt9XGUpBx7dRxrWjyNZPNtJ/hddzviIKZG27aaX2ZCVlPwjq/zJUAlRxxkADsOOcjQM1bVVOzzWqspT02fIcRXxZLzYJRkHpbQlI6W04Sc47nuTpyHKdYNN3HAK9wiPXIutpuWbKi0l5aHmXnE5K2hjIBWFYGRzn3OnfbfiZslqrajIsnoQjoCfKnhwuJ57dRz1EH6nQc967Vl7hQ3Qw9vwINaiS25+JB1AUlHdfQ2lOQo5I54P68RPAiqDFTYWIeccadkKjRAv+VhtaiP3UtWuW+/EZ2ZXCt2dGlPyJ6xHbmKaU2nKsghoKwpavqBhPfPbWhbWp26Db0CqZIKYrCUFQH5ld1K/Ukn9dBa6NcnZDLKkJeebbU4elAWoDqPsM99I8Dfs2VuZqI5VNt00ic9AjzfPytbzYJyU44BKSBoH3Ro18rUlCSpRAA7knAGgjSrOBDkxo0ubHYflKKWGnHUpU6RjISCee47e41KyPfWcy4VHK3HNi3FxZS2IraJb7sqW2I0da3MNJTwChQxkFJHHBJzjVrY7XvI0qRYbb3NMbfecU6qJYkSIys5+UDHUgD0wT2GgctGlPbO71TrA0l/BVVXqElQjKV1IfSP52l9lD6dxz3wdNmgNGjRoDSNZ+Xe+IbEV8pMDb0b4x4K5SZDmQ31f+KAVD76edZVItqOp8QN2VW4pSGol1HjkuklKUf2RQptSxykkcj/fkOVJSO7ukz98Q7t+mdefKIqmEoUkRmx0guoI5JI6uTxx9MZ9ZVLK9su7lt7Jpf4nadCT8Oht2RGSrCnG0YwlWcqOPTgnnnT7a0gXlaxsjYzyX2ltoYlSmFFTUOKOFfP2KiB0gZOcnOotu7F2hvFyTYUc2XWt1TcWpEZjzkNhOetv2Cj7n0+h0HHwanUT0+ZX9MOVcQ0/2dogKKpbHbIK/mSRkAp4HP31rmsDoa9il8PqHfEOIhmwrpRMlSMAyo6nVNqB9CcKAB78fbW9pIUkEdiM6DJ/EupZhXi728rGb+HMS1ChwjIW08w4c8NhIIX1Hkngj/7ndEiKza1tJutVrHr2S9K/DfhnEqS+olKUIKfnWCE56uOer6k79uqmkWDtZPryyqbWSC+yzIUUtO5SUlKiASDg5CsHBHbnSDufb1xFprbelophO4WHWZEVtg9SIjLSvyBXHVlJUVeh0DJ4ZNu1dU5GsVvQxMmvOVlfOey+3HGMJwo59CcemdcPGCU9HrKdlMdyXHlWjTMiC0SlUtGFHy8+xIHHrxpO8Ldtbgv93DeO6Q+hDYLkfzgUl1SgQnoHo2kHI9O2PXT/AOKNVOsKBiZToLthVTG50dpPJcKM5Tj1OCePXGPXQdYOyaJ2Op5urXAamiO87XjCEIW2etOUJ4Cs8KwcHH66v7ezjU8BUuapflpISA22palqJwlKUpBJJJAA0vN70/E9oqudrQDaSkJHmQA8EONK/mSocnI9gPm9NQfDSVdbipreXulLgTMlLbbiOIKA00EgFIBAOOSOfbQRt52FRuvaUy12/OZcsaI/GMutn52FoHUQfoUgj2OPXGnmknfidPBsAjoEqO28E/09SQrH+esw3QxWUbl5S0bwk3t4wxAjVzTXSmMz0lIyRxgJKiVHnt99ahTwhW1MKClXUmNHbZB9wlIH/wCaCZo0aNB4ohIJJwB3Ok3YMVm2qbG7mModF5Mcf6HUAjyUnoaSQeD8qQf/AG002cdqVXSo77i22nWVoWtCulSUkEEg+hA9dZX4ezN61e14T8OtZuKVfUYrC3w1Laa6lBPJHSoYGQO/PtjQarBgRK9nyYMViM1nPQy2EJz9gNSCOOONJv8AHrraB8TtDdDbnqlEEOD/ABBWNcnNx7wtQW6XaZgpUPlk3EgICfu2jKj++gVKHZTdvfblqHLWWxWRbkPvViOnynkKAcQP7vqDjuAOARnWxjgaznYddLoN9X8K2mmdOsYrE4yOnpC8KWlYCfQAkAfTGtG0BrH92V8nc9pu5uU3JsVVHkMwa5mV8O0PMR1eYrJwpQySc+ice2Ng0jb72w69EurOtsVxFSoBbmsCKl9MlKEq6cA4IXglOQfbjjQZXtVd+ukqw1bSIkmynIrozzc1ZWWk5SseWfkCUJAwU4Vkjn22P+GLWGkGo3VYoCcdLNglEts/QkgL/ZWkPbvhzJO1KC7qpZXfsFmWwJy1Bltv8xZCR2B6sk4yT7Z1dX07dNbEQ9uPdFdU+aelqLUwTIeeV/SjrOSeRyBx9NBRbopZbe6q9pf4dV2cnrfk3FTJcjeXHQQXFuNn5eewPVye+rGyG6htWVd7Z3vIsIrSVKZQ/WthbqUk9XSspyo4BwennHGuOz9iT723lXm9VWa2goNR4M90FTrYwoF3pwCnq5CMAZHOfW7ltq3ju9mDH6E0G3ZCHXlIHD8tI+VsenSgHn749tBd7Go6uHXN2sJ5yfKsEB92yk4U88FAEAn0A4ASOBjTRpI8KCY9PZ1B4FVayYqEn+Vvq6k/p82nfQGjRo0FfuCE9Y0dhBivBl6TGcaQ6RkIKkkA/wCeken3n/B9dCpN51smucjNJjtTGGi9GfCUgApUkZBwMlOP9NaRpI8T1CGNu2ysJRBuWFOr4+VtfUhR/wAxoPtXinslKCr8dZP0DLhP7dOq658VocaCqTT0ltYNfKEyDGUywSSAB1qHqSPT11feIUdD2x71aClLor3iHABnASSRn2IyP11RbldNjR7IjISemdYQlrbzwW0oLigfpwP20Fptrb9sdwvbl3LJZNguP8MxEiZ8mOySFEZIypWRyf8AXhw14k5GvdAaD20a8PY6DKt+b2u2/wAcTRS4UCLUrbjqedSFvSX14JQ0DwMJz3BOR+1Q4LDbVrUb/nzptrWyECNJ+OihqREQvhKgkcDnnjGc456s6lU23LCx3LfXdK/FFhW30oNsTUqUy4FpRn8vKVccKGdTbeLujdG5WtqbmlRIFa/CVLdaq8rU8ELSOkrcGRyQeBjA9fQLu83MrcLkSh2dNQt6c2HZNgwepMKP2Ks/9w8hI7juccaYoMWp2jt5LLa24tfEbytxxWPupR9VE8n3J1mx2DGoN3UtNt62uYAmRX3Zj7EnCnPL6egkY6e6iMY9fvrjaRqGl8QDF3teybOAiuS+ym0dLiUvFwpx0JGD8oJ5T66Bo8J7SPeO7otIgUGJNsVNlQwSkNoAyPT/AH1oGk+JvvY0OOUw7qrYZCery2sJGAP6QO+ABjvwBr7pPEGmt7JuAlMyG8+OqL8dGLIlJ92yfzfbg/TQNujR37aNB4TgE6zmcmz8TYcyHFcYgbZLpa+JU35r0zoXypsZCUIyngnJ41ojzaXWltrz0rSUnBxwdZ5XVe8NmwEVtVJprCqZyI5mhxp5CSc9J6AQcZ76Cs3ls68pNo2S6vd892G3DWJEaf0rBaCeUoIHynjH667bc8OnLKmqJd1eT0LYjpVBYrnfJRESUgjpOCoqx3Uff7anXFRvndlVLrZs2irobw6F/CodecWOCRlWAB9hqbC8M6yHFbYj2180hLaUqDVk4hKiBjPSOBn2HGg+Kybdba3TAoLiwNrX2aHPgpjqAl9txA6ihzHCh09lYznT3pWoNh09HYNzWHJ0h9kLDKpcpToa6/zlIPAJxydNOgNRrGdFrYbsufIbjx2k5W66rpSkffUnSD4jVliuxrblhECdDhAhVfPKw35hPyujpBBUBkfMOPTvoF/a25pdFbbhlO7dvZdVZ2K5USVEhKUFJI79Kuk4ICcHVttyzm7j8TlzXqmVWMQKny/KmHpdUXHAQSkdh8p4+n7d4dvvi6/6ext6E0VFJW6686tP1A6Ug/rq72jtuXUS7CyuLQ2NpP8ALDzoaDaEIQCEpSkdhyfvoIN46GPFDbJV2kQpjSefUdCv17anQNvbe29IlTpBZMuY6px2XPcSpxWTnpClYwkdgB7ak7p2pVbpZYbtWnCqOsrYdZdLa2ycZwR9h+2q+H4b7RjHKqZmSv1XLUp9R/xk6Be8QpW2pS9pvNP1TjKrhpSnQtso8oJV1ZOcdP5e/GcaZN0Mbc3VUuVz9jAU6R1R3UyUFbLgHyrSQcgg+3ccas4u19vw3EuxKOsZcSMJW3EbSoDGO4GdeubYoHULQ5R1qkrOVAxG/mP140FZ4aXUm92ZXzZqguUApl5zP/MUhRT1fXOM/ro0wwoUSBFbiwYzMeO2MIaaQEpT9gNGg//Z">
            <a:hlinkClick r:id="rId2"/>
          </p:cNvPr>
          <p:cNvSpPr>
            <a:spLocks noChangeAspect="1" noChangeArrowheads="1"/>
          </p:cNvSpPr>
          <p:nvPr/>
        </p:nvSpPr>
        <p:spPr bwMode="auto">
          <a:xfrm>
            <a:off x="74613" y="-427038"/>
            <a:ext cx="1104900" cy="8953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 name="4 Imagen" descr="untitled.bmp"/>
          <p:cNvPicPr>
            <a:picLocks noChangeAspect="1"/>
          </p:cNvPicPr>
          <p:nvPr/>
        </p:nvPicPr>
        <p:blipFill>
          <a:blip r:embed="rId3" cstate="print"/>
          <a:stretch>
            <a:fillRect/>
          </a:stretch>
        </p:blipFill>
        <p:spPr>
          <a:xfrm>
            <a:off x="6948264" y="2996952"/>
            <a:ext cx="1728192" cy="1872208"/>
          </a:xfrm>
          <a:prstGeom prst="rect">
            <a:avLst/>
          </a:prstGeom>
        </p:spPr>
      </p:pic>
      <p:sp>
        <p:nvSpPr>
          <p:cNvPr id="6" name="5 Marcador de número de diapositiva"/>
          <p:cNvSpPr>
            <a:spLocks noGrp="1"/>
          </p:cNvSpPr>
          <p:nvPr>
            <p:ph type="sldNum" sz="quarter" idx="15"/>
          </p:nvPr>
        </p:nvSpPr>
        <p:spPr/>
        <p:txBody>
          <a:bodyPr/>
          <a:lstStyle/>
          <a:p>
            <a:fld id="{04E01310-4952-4DE1-ADC5-A02FD074F712}" type="slidenum">
              <a:rPr lang="es-MX" smtClean="0"/>
              <a:pPr/>
              <a:t>11</a:t>
            </a:fld>
            <a:endParaRPr lang="es-MX"/>
          </a:p>
        </p:txBody>
      </p:sp>
      <p:sp>
        <p:nvSpPr>
          <p:cNvPr id="7" name="6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836712"/>
            <a:ext cx="7467600" cy="4873752"/>
          </a:xfrm>
        </p:spPr>
        <p:style>
          <a:lnRef idx="3">
            <a:schemeClr val="lt1"/>
          </a:lnRef>
          <a:fillRef idx="1">
            <a:schemeClr val="accent1"/>
          </a:fillRef>
          <a:effectRef idx="1">
            <a:schemeClr val="accent1"/>
          </a:effectRef>
          <a:fontRef idx="minor">
            <a:schemeClr val="lt1"/>
          </a:fontRef>
        </p:style>
        <p:txBody>
          <a:bodyPr>
            <a:normAutofit/>
          </a:bodyPr>
          <a:lstStyle/>
          <a:p>
            <a:pPr>
              <a:buNone/>
            </a:pPr>
            <a:r>
              <a:rPr lang="es-ES" dirty="0" smtClean="0"/>
              <a:t>	Se puede decir que hay tres niveles en la globalización: </a:t>
            </a:r>
          </a:p>
          <a:p>
            <a:pPr>
              <a:buNone/>
            </a:pPr>
            <a:endParaRPr lang="es-ES" dirty="0" smtClean="0"/>
          </a:p>
          <a:p>
            <a:pPr marL="514350" indent="-514350">
              <a:buFont typeface="+mj-lt"/>
              <a:buAutoNum type="arabicPeriod"/>
            </a:pPr>
            <a:r>
              <a:rPr lang="es-ES" dirty="0" smtClean="0"/>
              <a:t>Técnico económico</a:t>
            </a:r>
          </a:p>
          <a:p>
            <a:pPr marL="514350" indent="-514350">
              <a:buFont typeface="+mj-lt"/>
              <a:buAutoNum type="arabicPeriod"/>
            </a:pPr>
            <a:r>
              <a:rPr lang="es-ES" dirty="0" smtClean="0"/>
              <a:t>Sociopolítico</a:t>
            </a:r>
          </a:p>
          <a:p>
            <a:pPr marL="514350" indent="-514350">
              <a:buFont typeface="+mj-lt"/>
              <a:buAutoNum type="arabicPeriod"/>
            </a:pPr>
            <a:r>
              <a:rPr lang="es-ES" dirty="0" smtClean="0"/>
              <a:t>Cultural </a:t>
            </a:r>
          </a:p>
          <a:p>
            <a:pPr marL="514350" indent="-514350">
              <a:buFont typeface="+mj-lt"/>
              <a:buAutoNum type="arabicPeriod"/>
            </a:pPr>
            <a:endParaRPr lang="es-ES" dirty="0"/>
          </a:p>
          <a:p>
            <a:pPr marL="514350" indent="-514350">
              <a:buNone/>
            </a:pPr>
            <a:r>
              <a:rPr lang="es-ES" dirty="0" smtClean="0"/>
              <a:t>	El motor de proceso de globalización es el interés económico</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12</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836712"/>
            <a:ext cx="7467600" cy="2980928"/>
          </a:xfrm>
          <a:effectLst>
            <a:glow rad="228600">
              <a:schemeClr val="accent2">
                <a:satMod val="175000"/>
                <a:alpha val="40000"/>
              </a:schemeClr>
            </a:glow>
            <a:reflection blurRad="6350" stA="50000" endA="300" endPos="90000" dist="50800" dir="5400000" sy="-100000" algn="bl" rotWithShape="0"/>
          </a:effectLst>
        </p:spPr>
        <p:style>
          <a:lnRef idx="2">
            <a:schemeClr val="accent1"/>
          </a:lnRef>
          <a:fillRef idx="1">
            <a:schemeClr val="lt1"/>
          </a:fillRef>
          <a:effectRef idx="0">
            <a:schemeClr val="accent1"/>
          </a:effectRef>
          <a:fontRef idx="minor">
            <a:schemeClr val="dk1"/>
          </a:fontRef>
        </p:style>
        <p:txBody>
          <a:bodyPr/>
          <a:lstStyle/>
          <a:p>
            <a:r>
              <a:rPr lang="es-ES" dirty="0" smtClean="0">
                <a:solidFill>
                  <a:schemeClr val="accent2">
                    <a:lumMod val="75000"/>
                  </a:schemeClr>
                </a:solidFill>
              </a:rPr>
              <a:t>La globalización no es un hecho fatal, aunque se presente como una tendencia y una organización inevitable, es el resultado de la multiplicación de relaciones interpersonales y sociales y de la libertad humana, que es la causa principal de fenómenos culturales</a:t>
            </a:r>
            <a:endParaRPr lang="es-MX" dirty="0">
              <a:solidFill>
                <a:schemeClr val="accent2">
                  <a:lumMod val="75000"/>
                </a:schemeClr>
              </a:soli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13</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1"/>
            <a:ext cx="8229600" cy="2404864"/>
          </a:xfrm>
          <a:ln>
            <a:solidFill>
              <a:schemeClr val="accent6">
                <a:lumMod val="75000"/>
              </a:schemeClr>
            </a:solidFill>
          </a:ln>
          <a:effectLst>
            <a:glow rad="228600">
              <a:schemeClr val="accent6">
                <a:satMod val="175000"/>
                <a:alpha val="40000"/>
              </a:schemeClr>
            </a:glow>
          </a:effectLst>
        </p:spPr>
        <p:txBody>
          <a:bodyPr/>
          <a:lstStyle/>
          <a:p>
            <a:pPr>
              <a:buNone/>
            </a:pPr>
            <a:r>
              <a:rPr lang="es-ES" dirty="0" smtClean="0"/>
              <a:t>	</a:t>
            </a:r>
            <a:r>
              <a:rPr lang="es-ES" dirty="0" smtClean="0">
                <a:solidFill>
                  <a:schemeClr val="accent6">
                    <a:lumMod val="50000"/>
                  </a:schemeClr>
                </a:solidFill>
              </a:rPr>
              <a:t>¿La división económica, la inversión financiera que cruza fronteras, la revolución digital y las transnacionales hunden a los países a pobres del sur en una pobreza todavía mayor?</a:t>
            </a:r>
            <a:endParaRPr lang="es-MX" dirty="0">
              <a:solidFill>
                <a:schemeClr val="accent6">
                  <a:lumMod val="50000"/>
                </a:schemeClr>
              </a:soli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14</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Globalización desde un punto de vista ético</a:t>
            </a:r>
            <a:endParaRPr lang="es-MX" dirty="0"/>
          </a:p>
        </p:txBody>
      </p:sp>
      <p:sp>
        <p:nvSpPr>
          <p:cNvPr id="3" name="2 Marcador de contenido"/>
          <p:cNvSpPr>
            <a:spLocks noGrp="1"/>
          </p:cNvSpPr>
          <p:nvPr>
            <p:ph sz="quarter" idx="1"/>
          </p:nvPr>
        </p:nvSpPr>
        <p:spPr>
          <a:ln>
            <a:solidFill>
              <a:schemeClr val="accent3">
                <a:lumMod val="60000"/>
                <a:lumOff val="40000"/>
              </a:schemeClr>
            </a:solidFill>
          </a:ln>
          <a:effectLst>
            <a:glow rad="228600">
              <a:schemeClr val="accent3">
                <a:satMod val="175000"/>
                <a:alpha val="40000"/>
              </a:schemeClr>
            </a:glow>
          </a:effectLst>
          <a:scene3d>
            <a:camera prst="orthographicFront"/>
            <a:lightRig rig="threePt" dir="t"/>
          </a:scene3d>
          <a:sp3d>
            <a:bevelT w="139700" h="139700" prst="divot"/>
          </a:sp3d>
        </p:spPr>
        <p:style>
          <a:lnRef idx="2">
            <a:schemeClr val="accent1"/>
          </a:lnRef>
          <a:fillRef idx="1">
            <a:schemeClr val="lt1"/>
          </a:fillRef>
          <a:effectRef idx="0">
            <a:schemeClr val="accent1"/>
          </a:effectRef>
          <a:fontRef idx="minor">
            <a:schemeClr val="dk1"/>
          </a:fontRef>
        </p:style>
        <p:txBody>
          <a:bodyPr>
            <a:normAutofit/>
          </a:bodyPr>
          <a:lstStyle/>
          <a:p>
            <a:pPr marL="514350" indent="-514350">
              <a:buFont typeface="+mj-lt"/>
              <a:buAutoNum type="arabicPeriod"/>
            </a:pPr>
            <a:r>
              <a:rPr lang="es-ES" dirty="0" smtClean="0"/>
              <a:t>Considerar </a:t>
            </a:r>
            <a:r>
              <a:rPr lang="es-ES" b="1" dirty="0" smtClean="0"/>
              <a:t>el valor de la persona</a:t>
            </a:r>
            <a:r>
              <a:rPr lang="es-ES" dirty="0" smtClean="0"/>
              <a:t>, debe ser un fin y nunca un medio, un sujeto y </a:t>
            </a:r>
            <a:r>
              <a:rPr lang="es-ES" b="1" dirty="0" smtClean="0"/>
              <a:t>no un objeto o producto comercial</a:t>
            </a:r>
          </a:p>
          <a:p>
            <a:pPr marL="514350" indent="-514350" algn="just">
              <a:buFont typeface="+mj-lt"/>
              <a:buAutoNum type="arabicPeriod"/>
            </a:pPr>
            <a:r>
              <a:rPr lang="es-ES" dirty="0" smtClean="0"/>
              <a:t>Debe de </a:t>
            </a:r>
            <a:r>
              <a:rPr lang="es-ES" b="1" dirty="0" smtClean="0"/>
              <a:t>respetar la diversidad de las culturas</a:t>
            </a:r>
            <a:r>
              <a:rPr lang="es-ES" dirty="0" smtClean="0"/>
              <a:t>, la armonía universal de los pueblos. </a:t>
            </a:r>
            <a:r>
              <a:rPr lang="es-ES" b="1" dirty="0" smtClean="0"/>
              <a:t>No tienen que despojar a los pobres de lo que es más valioso para ellos</a:t>
            </a:r>
            <a:r>
              <a:rPr lang="es-ES" dirty="0" smtClean="0"/>
              <a:t>, sobre todo de sus creencias y prácticas religiosas, las convicciones religiosas son la manifestación más clara de la libertad humana</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15</a:t>
            </a:fld>
            <a:endParaRPr lang="es-MX"/>
          </a:p>
        </p:txBody>
      </p:sp>
      <p:sp>
        <p:nvSpPr>
          <p:cNvPr id="5" name="4 Marcador de pie de página"/>
          <p:cNvSpPr>
            <a:spLocks noGrp="1"/>
          </p:cNvSpPr>
          <p:nvPr>
            <p:ph type="ftr" sz="quarter" idx="16"/>
          </p:nvPr>
        </p:nvSpPr>
        <p:spPr/>
        <p:txBody>
          <a:bodyPr/>
          <a:lstStyle/>
          <a:p>
            <a:r>
              <a:rPr lang="es-MX" dirty="0" smtClean="0"/>
              <a:t>M. en A. </a:t>
            </a:r>
            <a:r>
              <a:rPr lang="es-MX" smtClean="0"/>
              <a:t>Susana Vilchis Camacho</a:t>
            </a:r>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1"/>
            <a:ext cx="8229600" cy="2188840"/>
          </a:xfrm>
          <a:ln>
            <a:solidFill>
              <a:srgbClr val="7030A0"/>
            </a:solidFill>
          </a:ln>
          <a:effectLst>
            <a:glow rad="101600">
              <a:schemeClr val="accent4">
                <a:satMod val="175000"/>
                <a:alpha val="40000"/>
              </a:schemeClr>
            </a:glow>
          </a:effectLst>
        </p:spPr>
        <p:txBody>
          <a:bodyPr/>
          <a:lstStyle/>
          <a:p>
            <a:pPr algn="just"/>
            <a:r>
              <a:rPr lang="es-ES" dirty="0" smtClean="0">
                <a:solidFill>
                  <a:schemeClr val="accent1">
                    <a:lumMod val="75000"/>
                  </a:schemeClr>
                </a:solidFill>
              </a:rPr>
              <a:t>El fenómeno de la globalización dominado a menudo por lógicas mercantilistas  en beneficio de los poderosos, podría causar desigualdades</a:t>
            </a:r>
            <a:endParaRPr lang="es-MX" dirty="0">
              <a:solidFill>
                <a:schemeClr val="accent1">
                  <a:lumMod val="75000"/>
                </a:schemeClr>
              </a:soli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16</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Globalización económica</a:t>
            </a:r>
            <a:endParaRPr lang="es-MX" dirty="0"/>
          </a:p>
        </p:txBody>
      </p:sp>
      <p:sp>
        <p:nvSpPr>
          <p:cNvPr id="3" name="2 Marcador de contenido"/>
          <p:cNvSpPr>
            <a:spLocks noGrp="1"/>
          </p:cNvSpPr>
          <p:nvPr>
            <p:ph sz="quarter" idx="1"/>
          </p:nvPr>
        </p:nvSpPr>
        <p:spPr>
          <a:xfrm>
            <a:off x="457200" y="1600200"/>
            <a:ext cx="7467600" cy="3268960"/>
          </a:xfrm>
          <a:ln>
            <a:solidFill>
              <a:schemeClr val="accent4">
                <a:lumMod val="75000"/>
              </a:schemeClr>
            </a:solidFill>
          </a:ln>
          <a:effectLst>
            <a:glow rad="228600">
              <a:schemeClr val="accent4">
                <a:satMod val="175000"/>
                <a:alpha val="40000"/>
              </a:schemeClr>
            </a:glow>
          </a:effectLst>
        </p:spPr>
        <p:txBody>
          <a:bodyPr/>
          <a:lstStyle/>
          <a:p>
            <a:pPr algn="just"/>
            <a:r>
              <a:rPr lang="es-ES" dirty="0" smtClean="0">
                <a:solidFill>
                  <a:schemeClr val="accent2">
                    <a:lumMod val="75000"/>
                  </a:schemeClr>
                </a:solidFill>
              </a:rPr>
              <a:t>Es una realidad de grandes repercusiones humanas </a:t>
            </a:r>
          </a:p>
          <a:p>
            <a:pPr algn="just"/>
            <a:r>
              <a:rPr lang="es-ES" dirty="0" smtClean="0">
                <a:solidFill>
                  <a:schemeClr val="accent2">
                    <a:lumMod val="75000"/>
                  </a:schemeClr>
                </a:solidFill>
              </a:rPr>
              <a:t>Las telecomunicaciones, los bajos costos de un transporte cada vez más rápido y el limitado flujo mundial de mercancías, capitales  y personas favorecidos por el libre comercio han fundido el mundo en un mercado único</a:t>
            </a:r>
            <a:endParaRPr lang="es-MX" dirty="0">
              <a:solidFill>
                <a:schemeClr val="accent2">
                  <a:lumMod val="75000"/>
                </a:schemeClr>
              </a:soli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17</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20688"/>
            <a:ext cx="8075240" cy="5853264"/>
          </a:xfrm>
        </p:spPr>
        <p:txBody>
          <a:bodyPr>
            <a:normAutofit/>
          </a:bodyPr>
          <a:lstStyle/>
          <a:p>
            <a:pPr algn="just"/>
            <a:r>
              <a:rPr lang="es-ES" dirty="0" smtClean="0"/>
              <a:t>Ha generado una riqueza y bienestar como el hombre no había conocido antes</a:t>
            </a:r>
          </a:p>
          <a:p>
            <a:pPr algn="just"/>
            <a:endParaRPr lang="es-ES" dirty="0" smtClean="0"/>
          </a:p>
          <a:p>
            <a:pPr algn="just"/>
            <a:r>
              <a:rPr lang="es-ES" dirty="0" smtClean="0"/>
              <a:t>La  globalización aumenta </a:t>
            </a:r>
          </a:p>
          <a:p>
            <a:pPr algn="just">
              <a:buNone/>
            </a:pPr>
            <a:r>
              <a:rPr lang="es-ES" dirty="0" smtClean="0"/>
              <a:t>desigualdades</a:t>
            </a:r>
          </a:p>
          <a:p>
            <a:pPr algn="just"/>
            <a:endParaRPr lang="es-ES" dirty="0" smtClean="0"/>
          </a:p>
          <a:p>
            <a:pPr algn="just"/>
            <a:r>
              <a:rPr lang="es-ES" dirty="0" smtClean="0"/>
              <a:t>El imperio de sociedades multinacionales </a:t>
            </a:r>
            <a:r>
              <a:rPr lang="es-MX" dirty="0" smtClean="0"/>
              <a:t/>
            </a:r>
            <a:br>
              <a:rPr lang="es-MX" dirty="0" smtClean="0"/>
            </a:br>
            <a:r>
              <a:rPr lang="es-ES" dirty="0" smtClean="0"/>
              <a:t> que imponen su voluntad a todo el mundo</a:t>
            </a:r>
          </a:p>
          <a:p>
            <a:pPr algn="just"/>
            <a:endParaRPr lang="es-ES" dirty="0" smtClean="0"/>
          </a:p>
          <a:p>
            <a:pPr algn="just">
              <a:buNone/>
            </a:pPr>
            <a:r>
              <a:rPr lang="es-ES" sz="1800" dirty="0" smtClean="0"/>
              <a:t>    (</a:t>
            </a:r>
            <a:r>
              <a:rPr lang="es-MX" sz="1800" dirty="0" smtClean="0"/>
              <a:t>Las empresas multinacionales son las que no sólo están establecidas en su país de origen, sino que también se constituyen en otros países, para realizar sus actividades mercantiles tanto de venta y compra como de producción en los países donde se han establecido).</a:t>
            </a:r>
            <a:endParaRPr lang="es-MX" sz="1800" dirty="0"/>
          </a:p>
        </p:txBody>
      </p:sp>
      <p:pic>
        <p:nvPicPr>
          <p:cNvPr id="15362" name="Picture 2" descr="http://www.portalplanetasedna.com.ar/archivos_varios/multi01.jpg"/>
          <p:cNvPicPr>
            <a:picLocks noChangeAspect="1" noChangeArrowheads="1"/>
          </p:cNvPicPr>
          <p:nvPr/>
        </p:nvPicPr>
        <p:blipFill>
          <a:blip r:embed="rId2" cstate="print"/>
          <a:srcRect/>
          <a:stretch>
            <a:fillRect/>
          </a:stretch>
        </p:blipFill>
        <p:spPr bwMode="auto">
          <a:xfrm>
            <a:off x="5220072" y="1052736"/>
            <a:ext cx="3366120" cy="1657351"/>
          </a:xfrm>
          <a:prstGeom prst="rect">
            <a:avLst/>
          </a:prstGeom>
          <a:noFill/>
        </p:spPr>
      </p:pic>
      <p:sp>
        <p:nvSpPr>
          <p:cNvPr id="5" name="4 Marcador de número de diapositiva"/>
          <p:cNvSpPr>
            <a:spLocks noGrp="1"/>
          </p:cNvSpPr>
          <p:nvPr>
            <p:ph type="sldNum" sz="quarter" idx="15"/>
          </p:nvPr>
        </p:nvSpPr>
        <p:spPr/>
        <p:txBody>
          <a:bodyPr/>
          <a:lstStyle/>
          <a:p>
            <a:fld id="{04E01310-4952-4DE1-ADC5-A02FD074F712}" type="slidenum">
              <a:rPr lang="es-MX" smtClean="0"/>
              <a:pPr/>
              <a:t>18</a:t>
            </a:fld>
            <a:endParaRPr lang="es-MX"/>
          </a:p>
        </p:txBody>
      </p:sp>
      <p:sp>
        <p:nvSpPr>
          <p:cNvPr id="6" name="5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836712"/>
            <a:ext cx="7467600" cy="5637240"/>
          </a:xfrm>
        </p:spPr>
        <p:txBody>
          <a:bodyPr>
            <a:normAutofit/>
          </a:bodyPr>
          <a:lstStyle/>
          <a:p>
            <a:r>
              <a:rPr lang="es-MX" dirty="0" smtClean="0"/>
              <a:t>Shell, General Motors, Ford, Exxon, IBM, Mitsubishi, Toyota. Philip Morris, General Electric. </a:t>
            </a:r>
            <a:br>
              <a:rPr lang="es-MX" dirty="0" smtClean="0"/>
            </a:br>
            <a:r>
              <a:rPr lang="es-MX" dirty="0" smtClean="0"/>
              <a:t>Así, las sedes de estas 200 empresas se hallan en tan solo 17 países. </a:t>
            </a:r>
          </a:p>
          <a:p>
            <a:r>
              <a:rPr lang="es-MX" dirty="0" smtClean="0"/>
              <a:t>Más de una tercera parte (74) son estadounidenses.</a:t>
            </a:r>
          </a:p>
          <a:p>
            <a:r>
              <a:rPr lang="es-MX" dirty="0" smtClean="0"/>
              <a:t> Después, destaca Japón, seguido por Reino Unido, Francia, Alemania, Canadá e Italia, por lo que el Grupo de los Siete (el G-7) aglutina el 80% de las multinacionales. Fuera de este grupo, solo Suiza, Corea del Sur, Suecia, Australia y Países Bajos pasan de la docena</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19</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1095375" y="817563"/>
            <a:ext cx="6964363" cy="739775"/>
          </a:xfrm>
        </p:spPr>
        <p:txBody>
          <a:bodyPr/>
          <a:lstStyle/>
          <a:p>
            <a:r>
              <a:rPr lang="es-MX" altLang="es-MX" sz="2000" b="1" smtClean="0"/>
              <a:t>Guión explicativo para el empleo del material</a:t>
            </a:r>
            <a:endParaRPr lang="es-ES" altLang="es-MX" sz="2000" b="1" smtClean="0"/>
          </a:p>
        </p:txBody>
      </p:sp>
      <p:sp>
        <p:nvSpPr>
          <p:cNvPr id="6147" name="2 Marcador de contenido"/>
          <p:cNvSpPr>
            <a:spLocks noGrp="1"/>
          </p:cNvSpPr>
          <p:nvPr>
            <p:ph idx="1"/>
          </p:nvPr>
        </p:nvSpPr>
        <p:spPr>
          <a:xfrm>
            <a:off x="1042988" y="1628775"/>
            <a:ext cx="7058025" cy="4248150"/>
          </a:xfrm>
        </p:spPr>
        <p:txBody>
          <a:bodyPr/>
          <a:lstStyle/>
          <a:p>
            <a:r>
              <a:rPr lang="es-MX" altLang="es-MX" sz="2000" b="1" dirty="0" smtClean="0"/>
              <a:t>Unidad de Competencia </a:t>
            </a:r>
            <a:r>
              <a:rPr lang="es-MX" altLang="es-MX" sz="2000" b="1" dirty="0" smtClean="0"/>
              <a:t>II</a:t>
            </a:r>
            <a:endParaRPr lang="es-MX" altLang="es-MX" sz="2000" b="1" dirty="0" smtClean="0"/>
          </a:p>
          <a:p>
            <a:r>
              <a:rPr lang="es-MX" altLang="es-MX" sz="2000" b="1" dirty="0" smtClean="0"/>
              <a:t>Globalización</a:t>
            </a:r>
            <a:endParaRPr lang="es-MX" altLang="es-MX" sz="2000" b="1" dirty="0" smtClean="0"/>
          </a:p>
          <a:p>
            <a:r>
              <a:rPr lang="es-MX" altLang="es-MX" sz="2000" b="1" dirty="0" smtClean="0"/>
              <a:t>Propósitos de la unidad de Competencia</a:t>
            </a:r>
          </a:p>
          <a:p>
            <a:r>
              <a:rPr lang="es-ES" altLang="es-MX" sz="2000" dirty="0" smtClean="0"/>
              <a:t>Analizar las </a:t>
            </a:r>
            <a:r>
              <a:rPr lang="es-ES" altLang="es-MX" sz="2000" dirty="0" smtClean="0"/>
              <a:t>generalidades  de la globalización </a:t>
            </a:r>
          </a:p>
          <a:p>
            <a:r>
              <a:rPr lang="es-MX" altLang="es-MX" sz="2000" b="1" dirty="0" smtClean="0"/>
              <a:t>Tiempo</a:t>
            </a:r>
            <a:r>
              <a:rPr lang="es-MX" altLang="es-MX" sz="2000" b="1" dirty="0" smtClean="0"/>
              <a:t>: </a:t>
            </a:r>
            <a:r>
              <a:rPr lang="es-MX" altLang="es-MX" sz="2000" dirty="0"/>
              <a:t>4</a:t>
            </a:r>
            <a:r>
              <a:rPr lang="es-MX" altLang="es-MX" sz="2000" dirty="0" smtClean="0"/>
              <a:t> </a:t>
            </a:r>
            <a:r>
              <a:rPr lang="es-MX" altLang="es-MX" sz="2000" dirty="0" smtClean="0"/>
              <a:t>horas teóricas y 2 prácticas</a:t>
            </a:r>
          </a:p>
          <a:p>
            <a:r>
              <a:rPr lang="es-MX" altLang="es-MX" sz="2000" b="1" dirty="0" smtClean="0"/>
              <a:t>Desarrollo de la estrategia de aprendizaje:</a:t>
            </a:r>
          </a:p>
          <a:p>
            <a:r>
              <a:rPr lang="es-MX" altLang="es-MX" sz="2000" dirty="0" smtClean="0"/>
              <a:t>El profesor comienza la clase con la presentación de diapositivas,  usando como herramienta </a:t>
            </a:r>
            <a:r>
              <a:rPr lang="es-MX" altLang="es-MX" sz="2000" dirty="0" err="1" smtClean="0"/>
              <a:t>power</a:t>
            </a:r>
            <a:r>
              <a:rPr lang="es-MX" altLang="es-MX" sz="2000" dirty="0" smtClean="0"/>
              <a:t> </a:t>
            </a:r>
            <a:r>
              <a:rPr lang="es-MX" altLang="es-MX" sz="2000" dirty="0" err="1" smtClean="0"/>
              <a:t>point</a:t>
            </a:r>
            <a:r>
              <a:rPr lang="es-MX" altLang="es-MX" sz="2000" dirty="0" smtClean="0"/>
              <a:t>, involucrando a los alumnos  para que participen.</a:t>
            </a:r>
          </a:p>
          <a:p>
            <a:pPr>
              <a:buFont typeface="Brush Script MT" panose="03060802040406070304" pitchFamily="66" charset="0"/>
              <a:buNone/>
            </a:pPr>
            <a:endParaRPr lang="es-ES" altLang="es-MX" dirty="0" smtClean="0"/>
          </a:p>
        </p:txBody>
      </p:sp>
    </p:spTree>
    <p:extLst>
      <p:ext uri="{BB962C8B-B14F-4D97-AF65-F5344CB8AC3E}">
        <p14:creationId xmlns:p14="http://schemas.microsoft.com/office/powerpoint/2010/main" val="1489946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32656"/>
            <a:ext cx="7467600" cy="6141296"/>
          </a:xfrm>
        </p:spPr>
        <p:txBody>
          <a:bodyPr/>
          <a:lstStyle/>
          <a:p>
            <a:r>
              <a:rPr lang="es-ES" sz="4400" dirty="0" smtClean="0"/>
              <a:t>Explotación incontrolada de recursos naturales</a:t>
            </a:r>
          </a:p>
          <a:p>
            <a:endParaRPr lang="es-MX" dirty="0"/>
          </a:p>
        </p:txBody>
      </p:sp>
      <p:pic>
        <p:nvPicPr>
          <p:cNvPr id="4" name="3 Imagen" descr="20070417klpgeogra_13_Ies_SCO.jpg"/>
          <p:cNvPicPr>
            <a:picLocks noChangeAspect="1"/>
          </p:cNvPicPr>
          <p:nvPr/>
        </p:nvPicPr>
        <p:blipFill>
          <a:blip r:embed="rId2" cstate="print"/>
          <a:stretch>
            <a:fillRect/>
          </a:stretch>
        </p:blipFill>
        <p:spPr>
          <a:xfrm>
            <a:off x="467544" y="4077072"/>
            <a:ext cx="3888432" cy="2448272"/>
          </a:xfrm>
          <a:prstGeom prst="rect">
            <a:avLst/>
          </a:prstGeom>
        </p:spPr>
      </p:pic>
      <p:pic>
        <p:nvPicPr>
          <p:cNvPr id="37890" name="Picture 2" descr="http://www.ecologistasenaccion.org/IMG/jpg/ojo_naturaleza_web.jpg"/>
          <p:cNvPicPr>
            <a:picLocks noChangeAspect="1" noChangeArrowheads="1"/>
          </p:cNvPicPr>
          <p:nvPr/>
        </p:nvPicPr>
        <p:blipFill>
          <a:blip r:embed="rId3" cstate="print"/>
          <a:srcRect/>
          <a:stretch>
            <a:fillRect/>
          </a:stretch>
        </p:blipFill>
        <p:spPr bwMode="auto">
          <a:xfrm>
            <a:off x="5148064" y="1916832"/>
            <a:ext cx="3169789" cy="2376264"/>
          </a:xfrm>
          <a:prstGeom prst="rect">
            <a:avLst/>
          </a:prstGeom>
          <a:noFill/>
        </p:spPr>
      </p:pic>
      <p:sp>
        <p:nvSpPr>
          <p:cNvPr id="37892" name="AutoShape 4" descr="data:image/jpg;base64,/9j/4AAQSkZJRgABAQAAAQABAAD/2wBDAAkGBwgHBgkIBwgKCgkLDRYPDQwMDRsUFRAWIB0iIiAdHx8kKDQsJCYxJx8fLT0tMTU3Ojo6Iys/RD84QzQ5Ojf/2wBDAQoKCg0MDRoPDxo3JR8lNzc3Nzc3Nzc3Nzc3Nzc3Nzc3Nzc3Nzc3Nzc3Nzc3Nzc3Nzc3Nzc3Nzc3Nzc3Nzc3Nzf/wAARCABeAHIDASIAAhEBAxEB/8QAGwAAAwADAQEAAAAAAAAAAAAABAUGAAMHAgH/xAA8EAACAQIEAwUFBwIFBQAAAAABAgMEEQAFEiEGMUETIlFhcRQygZGhBxUjsdHh8ELBFlJykqIlQ5PS8f/EABkBAAMBAQEAAAAAAAAAAAAAAAEDBAIFAP/EACcRAAICAQQCAgICAwAAAAAAAAECABEDBBIhMUFRExQiI1KRMmGh/9oADAMBAAIRAxEAPwDxLVUhjAcwwapIx2s1EZ006HDL3DcXOnryGOXZ7mc82aVCzT9qkcjKtgVUgG2wO4HkdxjveXcPZXNChTMJI3HvJDOWS9uX8tjn32gcH0GX5prFXeKsLToqqBZrjUL35b/XyxHjzJdmVnEzHaDIfKa6niqVNTqlhYgPGGIZh4Xx17JKKfK66Soiaqy+ZokMa1FbE6FbXNrNcja5uuwtiEy3hmizTM8voIVjjjmkRXcSHWQW3233x2XOMpi9mjp61e1g0aBFqJULytYjwNvhgZcoqxc98BVtphNDxTUSKyPFTzPHYOYmub+YHLG2mzisqdUrZQjx/wCZXtf588QZ4ToEzKaopVrKTtFAC00qxoLjexC3H6nbB9DlNJlYdqNJlmtYM9Q7kj1bbpiY6wr0Yz6wPiVkGfSMWebKljiAvZJlZ7ehtgv79y4ECSBlUj3joI/PENFMKyN5BUh3hYJMhl78ZIBF1DdbjfHqWANY7EE7DSdrfD64B1uUcGEaPEZdRZ3lEzFVItvuYttvTHiuWhzIwrS5qlI4vdYljvJcbbODy57Yh4YWjJZNYtvp0EA25cgMNqaOSseFTDDPoN1V0AJ22udtv2w7FrWY0RF5NGqiwY+HD04jdfvOdi2mzmngutgQbd3qTf4C1saTw7KGBbNJNAdWINNFcgcwTp2v5fvgaCSpyekX2jLkpql+7qpe+l7X3sPH0wVFX11QLqbE7m6KdI8v4cVnUIppu5H9dyLXqeP8OFl72aOWvfUKaHz6FbdR8vM481HDtMUjEmZrEACrMaeAF7kncldjuOVrWHngDPczqIonpayeKCORDpkuFewtupUg35/pgKwrcvj01cdQkUf4dRe7X5k7ncjbfpjLalNtieXTPfJ4lNGvD8aKjDK2ZQAWMcdz58sZjm5y+vYkitk3395cZif7p/jKfpj+UZ1M1PDCaiWkMsIa0zql9ANySRzI23tc23xFcaZYZ1NTQ1JmhC9oaczGTsQT7yMb93l6enKtFZQUCrlj18YrXtIIXGliD7tgwBO3xxN0kVHU5nXwwJohgbQyqhsmoXa1r2BufL0xy8OR8bliCK/oiOztuagYv4HTMqCObN1EMiUu4BPfZd9drHusFFwfzvjr0OevHFG0dY7B0DoHOq6nrvjlXA8qLmFdkkveOlr+du6bn0OKfJ56d8mhy+aD2qenUKwVQ3ZWFiDfzF+fS+Kc2TIMpr/nqotPyq+ZQVFf7ZVvNIsZLAbxd4GwtgcsittYdFNgP5+2NcKJAqrEQ689SmwF/jzxjAszFLMFF7Ag2OJib5nQVaAiiqlhppVmelRQ90aqjQh/9LW5jbrytg2ncVCF4WDg7g6TY+m2PLQ1E1FPTzzEg6HSMkC3fNwvy6eONItDLUWBADkrtYDw2tjRxhABdwq26+KhoTYG4Avv+EN/+OJzjGuqqOOFKSaeEmQtK8V0YLyC3FtrkfPB5zCqD6e41ht3Ewr47lRciqJJANbWjUBbEXK/3HTY2w3TNtyqRF50/WbjXgSszyor2nNa09CsRQpNKZLybEWG55ddufritznPajKMpmq5aaNXC2j1OAS55DTbffERwlPmmX8NUU2SFFWVWM0ZcAa9RBNrdbfljxnnE+bpSCkzqmo3VyGWQEEk32v9emLc2QZchPmSYMRUAVxFOYxNmca1MlfWyVSIdV7Mqi5O1uXrvhbwjnclLXy0sbqUckDUtgLnc2+GGdJmNGrwmopadWjSySqoGkeVrYAy7JZZM1nrkidaaVma7XTe+1vHmfphQcBSGl+owBQrCWByqpY3NTlwvv0/TGYX+yyDYLLbpZlOMxP8qe5LU+cbZdDV1ELVcNiYLB0O5sxP98IckaDLOMKmjjnkmWqUqpBPelDHnvztf54oqyglaASRAyad7hbbH1P8tiZquGYaisnrEzGannk/EMEcBc787EHx8vnhuEDJjKMeKh1KVTKIZWVQyrjtJpgEilCa3MgIAKlSR8bE/HDekqo4+KZpI5llp6gB45FYvGxCgNYDa4Yb9cQOZ5c0MqA0dav4l2nmhBBHhpA6euKyhpoIaLLkoRLKztqVgqqWe5FgNrbbWOG5MIUAg2aqJ097uZZVz0q0okZg0inutHMxHS3QfW/LHjLZIJCzyPAvaEk6+bA/T6YUwVMtFNaOIl1GkrIhuPIgm+G9JX09YJJJqJDKCPdsRv8A6gSPhjnkVOh4geZwVFBnKSMAY2WysFuFNztY9bW6Y31FXBNSSs86qwAURFhcm/MDHrM6eOaikmZpUET6lQLq7xA2JtfrifpauOKeR5VjYXA/EUlRt1IO2CBuEPQhkbjtVkjQOoPJgDtfDDiHJafOKYa4ld4HUxQa7CVtyFNvIHGzKvYpVjqUIVg+6xVI0/IknryvgHO5pWZw8h0K4TYWvZRv8jjSna1iBgHFRhlsNVk2UzRTZQ8cMd5BEgYEtz2BJuNhiVnZK8GqrQGLObpb3FIFtv5zGDqPMcyilQQVE5Ja2gksp9QdiMUFQIZwtQ1LE8LsVVkVveBswIvzBvt54aMgXcSDz59QLalarg/3I6M0MEwSGnhTa5bSPzOKHLsxpIJIlmhkled9IKm6p4m3Tbwxpq+F5ajMvbI6cQUIj5SyaSSdzYc/HnhJV0ciVkkFCVkiWwC9ot77XABNzywn4TYYmdHUZ8OXEQO5btmuVqxXt6YWNrFNx/xxmIUwZ0DbsK7bwR7YzDNq+py9n+56zbOKmOCIwvPaMWMdiB87EYZ5JTQ51SU1TSExVxXQys5Ku19xv7p2vbkQem113ZyT0jGUAoRZSg5+Z5/TGjh6oGX5lJAdSCcAi57rHp6HfbDsdbaHYgygnvoy2/wbNUSwoa+OlmJDNEhLKwIIvpJFj5jDqj4Cy+niAnqJ6khtYVSFFz6b+HXCeeuqmaPNIpC7RqBIAOQ5X9D18/owpeJ5a2X2TLaSWSq5sGYLFH5k87fC+PfICaIiTjYLYMbcScPUmZRGRDHBVgX7dhs3SzeI8+f5GCaimo5WgqqcpINxuCrD/MpHMHbe2LBsulqT/wBXqzVSDcRLdYV+HNvUn4YKraP2mIQzODGB3dHdMfgRbwxPldW6EZiJTsxJQ08kNAyvYg7rZjsCP0xJZqDS1kuqVnViGZj0JA57fC+L51qaOkDgJMhFklRrhwNtj445tmdakmY1DEPErOSov3f0+eAg5qODXzGFE6ezqyezlXNwS438sZm4iElOKhGhjaMntI7PqbzBtba2NEckcFEpBiTUNQPI879Pzwxp8zgrEMOYIGAFhKBv8fHHujc34qT+eZmuSUkNXl9Wks7TBbPEQdNjqBvsR6eONbfaDnlRCtOpWNUBGpGLX8u9hhxBwUc3pl+7J0jKkldXuNt9PliDnynNMur2oK2J4Jh+IovcNvzUjYjHS0y43SvM52qfKj2OpV5TnWa53mMdKa5HhQhmQHT3R3mHyBwAJ5amRuz7KQsS2mMcuvIXxsyulljR8yhjt2Eci1J02Kh0ZdvHvW+eAjUmNwyyMrD+tQRb1tyPyx7PjUNSzenyMy2xjUUWZWFsvmt07rf+uMxpGd1wAtmMv/n/AHxmI9j+pTuHuGxRqEKtJJu1xGrNbzsBywurYUjqEmiIiYf1Mvy54aa6lVRFgQvazM7EWINtwMDVeQZnmihWcdjfU34enfpp6nrjWM03Jnsn+NAQ7h7jCKmrRBmASJZSUB/oYnY38ATzHLFjLRihUV+WAmJ2DSAe+h8/EdB9ccpzPL0ivS1JUSpyBIv8sVf2eZ9N7QMtzByWhTQmr/ux+B8T/b44ZkxK67liFyFWozoD5vTLQrLIre0OdIhQElzyxpOX1+Yx9rm84oaG9uxU9+TwB8/Lc+WHWVZNlkyCqgXWrbKG5xkHcDwN+vPbCfietyWBlpjVzz10SkJ2UtzF0uTyHyvvv44SuGhbTzZbNLDOy+5UaKlIqqOosYqKRjq1Hc6TvYcjfp8sKc0yGkqgWni7NyPevuf554Gy+v8AZI1PtEvtOojs5WJWYc9r8jbb1HgdnUlUZ6LtFKvG41XItYYDjyJpLU0ZD59Q0eWwItNrY6wukje2+97C/wC+EyE6TJCzGPw8MOOKKlG7OIFR3ybpvY2/fCFCwkLLbWPeBGzYCjiPuU2T1FP7B+LVC7Ow0avC3Qb/AEwozIRfeGVTLSSVLTSywxkMY+QUn3h4+nrthtBKkFKqpTMl1G7OvO3l0wHn85jyihIAaSOpjkW9+6SSDbysfywcJC5ARM5VLIQZ6q8kroaGoWO6du13jbwHmNul8SEqTQzMjBZAptqWwJ/XHUqnMYY2IjmHaLGCQXAv8D545xmFV7RXTzujKzuTY9Bhm9i7XMKgVABArp1jb/acZjbdumm3qcZg2YanYKbLac/iLDoLHd9AucFyU0Wm4Xur1sLnHppAsRKp7tgN7WucERozxkG3K1umJQPEJMVVuR09YgEsKs43VmAuPjiDzjhmWizDtqdAkoIbtFZmaw5WvsMdPaMru1jc7WP540VVDFV6EKgG/Mk4YjsnAi2VW5M5/UZ3nc1HLS08rUwksHMOxI8vDmb2ODaco+X0sNZQKsykLDLCNLNfex6fP4czi4OUUlPEbwRsLG9xucBJwzCJFftPwye9EVupOCWNQiruRkMHtsS01ZK40SM0B7S9huAGNtxsdx4+mK7J9YgXU3eRmXSLsATe+/TwvbG2s4eZNJpJY10HZZE1afQ8/wCc8F5dQmkAiL3AN263J54zZhJB5iHinJfvNNcURWeJSAOjDna+ILsWRuxlVgwNt/eBx2SoXdUBtcjfCHiDhqKsdalGQSKwD6ltrXwP/wAxodQqwvmSEsnZrolmOtdiAQN/hvg6PJKnNaL8eRBHE6yR2XcgeN+m/wCWGc3D0UVojLvJcXVB0wSKL2UBEbTGe6VUnkcYU7Tca3IqQMsNR99t29WKaKRzpnkuy2Gw2B3269MUWW/Z5LWKssuaU/sxNw0AZyR8QLYG4zoCIopg3c1MNJYm199r4QZRnuYZM6GkmPZ6tRiLd1vH0+GHo24WRFMpA/Eysb7LZCxKZqmm+14N7f7sZj6PtFht3qScN1Afa/zxmG2nqI/Z7n//2Q==">
            <a:hlinkClick r:id="rId4"/>
          </p:cNvPr>
          <p:cNvSpPr>
            <a:spLocks noChangeAspect="1" noChangeArrowheads="1"/>
          </p:cNvSpPr>
          <p:nvPr/>
        </p:nvSpPr>
        <p:spPr bwMode="auto">
          <a:xfrm>
            <a:off x="74613" y="-427038"/>
            <a:ext cx="1085850" cy="8953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7894" name="AutoShape 6" descr="data:image/jpg;base64,/9j/4AAQSkZJRgABAQAAAQABAAD/2wBDAAkGBwgHBgkIBwgKCgkLDRYPDQwMDRsUFRAWIB0iIiAdHx8kKDQsJCYxJx8fLT0tMTU3Ojo6Iys/RD84QzQ5Ojf/2wBDAQoKCg0MDRoPDxo3JR8lNzc3Nzc3Nzc3Nzc3Nzc3Nzc3Nzc3Nzc3Nzc3Nzc3Nzc3Nzc3Nzc3Nzc3Nzc3Nzc3Nzf/wAARCABeAGUDASIAAhEBAxEB/8QAGwAAAgMBAQEAAAAAAAAAAAAABQYABAcDAgH/xAA6EAACAQIFAgQEBAMHBQAAAAABAgMEEQAFEiExBkETUWFxBxQigSMykaFCscEVFlJi0eHwM3KCksL/xAAZAQEAAwEBAAAAAAAAAAAAAAAAAQIDBAX/xAAeEQADAQEAAwADAAAAAAAAAAAAAQIRAxIhMQQTQf/aAAwDAQACEQMRAD8Aqw9QF3dy+wNhvgnl/VKKreNVSx/ieHGkIUvIw5N2BCqLgcEk8cYzQVRgjJG9t8NvQ3SlaqrmOcAoWX8GFh9QubksO3PHrilPEb851moZFnL1SukxJYC6yWtrHqOxH6Hkc4EdV1umqkUnyP7Y9C9G8JVSgDAe4ws5pXjM3lqEBC6ylj/l2/pjLyZpfPxYs9SDxbmxIJ7YRaiPRMwAxtVHQq1IhaCKcOBp1Dv74zPqnLHhzV4qeJtOplAQXG1j/UXxtPw5qXsXeMTBSDJKiZBpV3lY2REFyT32wQy3pySeSNZI2VtWkhtrntsfXFiou6G/wnHSCEymwvqPAHOHTM+iswpYDOVDx82U3YYXIkajnLBykq8NbAFCopjBYSKwJ4xXwy5uglooJmcs5F21cD2/XC0T5HAExMTEwBqnw3yKKrE2aVUesRNop1bcagLlvcXAH3w2Nm8UNb4M5+uOzaByQdth3IPIwufB2tmOUz08yfgpUkK/cllBIP7YYK3p2mfqD5+eBZRoMVPE6ggufzMAe4FgPVye2OepbrD0eVzHLSznbmBA7DTcgC/Ynj+eEvJ5Y5o3TnVKwsDc3OHXNUWeoEPjeE82ySM4A1EbaQe/pghHl0mR5cKaSrWSpmYlpHFlRdgSBfgbfcn2w5zumf5N40hUgqauiLoi2Zb+GzqSV8wLdu+BkVO+W57SEyeKuZsUWaYKTC977dtO5IGxvzuBhgqY6Wp1JIQCwtCurUSv8IH8/fCv1XJLR5GmXzTLLWQy+OrRjaEX1C7f4u338t8bSclDLkFNTUGZtNJGJXIKq2m1+OAL4Ny5RT1mYiZ4VjgZnDFDYklW3uOD3v64DZCK2neizBmaWKSnUNGpU+KrXKm3Zrk7/tvgrIlfWwmQSTRUpc2EKi2x2INr9ucWKnTN4KaPK3rJZnjgp0ZAqt9LAgHe+9+QCMYln9Mf7QjiowzsAPH0iyxyMd479yP9fLGzZhQPXUunMqmqlhLAyRww6L241WG/HbCz1T02gpoKnLZnSjuS/wCGG0f124++AErqeOGOGCHxvFn0qWVQAIxb023wtuFZdLAX7G2NHynpM5vTIyMUZvzMRvfAfP8Aoyuy2Wa+l4kUN4ijY+gwAm/LhgCGtiYssjIbFbHEwA0fDPNaqLMmyqnkjKVR1LHILBpBYWB7XF/0GNg+TbMln8GQFkh0wMxsGY7j9RqJ9Hxl/wAM8nEtZWZwVI+XUwU/rIyksdvJL+xcY2WjhnjoxJT+H4rMTZCpuPTtwF/fEKfel3bcqRcrcop85mVWpq6GqSTUkbIfDibsSLbjbftubcYG9SLmf93hTCp8WoKeCZZCbKlzcD3F1B8r+mH2rlqkoSZGUShdBP8ADcm39e3FjhBr6+lrlq47+LT/AE6bG1lsNJseL8388H6WIjXT1gTIvHIKlAskRA1Kb/pghRVj5xXVuVx5crR0zAVrSyKulG5a3fa/B5+2PGSOFrUJYmJjpPYkjjFbJqc1HxAz2GKVoIHjjd7f+JHPqf5YiXoqcG+hy+CSsjieBVWGMtqYEWHH07kcbXv/AExf6pjq6XJak5fVmm0qhV1QG1zaw9Nv3x3pqQm7NKryMFUuqAFgDfz98VetZEjyAQ1E/ho5hRpNNyDcn+mLFTtNW1UAihlpPFll2Dwm3YbkH733wu9Syxupy5q1FqZZVUQpc/USANhv74P53mcWT0NTWVEyFoISFciwDdvfe3ffCX8Gstkr8zzXN8wJaqjXwyZNmEkguzeXF/a+AGuLJqmioqZqWojhKqBICp+rzsb2vfzBGFnq7MZo2qI2hDRpaN5lB/Na5NhwPXD/ACCQ08hhVWKAqV/wsO1x64zzquuGXZHVuI9Es7M31Nc8bn/nvgDKqx1aZjIN78DtiYqw66hnO1xz9O++JgDQui+t6HLaWLLcxgNNHG7tHWwprsXNz4idxxuu4AAttjTslzF/CkqaBqOup52LJJHUCxN+ADuDfbce++Mcy3oOrYUM1VUj5aWNZp9C/UgbdUXzZr29Dc9sN8uXRTxPGkccccSiKLa4S3EaegudR5JJPbFVReoa+jZ1FnMq0JeSnC1LhlhpllDXJ2JNr7gE7ngkYz/K3klzSop5akRIjsAkrja/8BvyOdhsLD0wcymGphlqEqYLo5DB0H0hrbsTwAdgfI2wGz7J28WadZxDHMxZhIhIDWG4YcceRGIb9+wkE/7Jmy9o50VmhMovaVdMZJ8jY2wS6EWF+rOqK2pKIoSGEB9xp3v6W/Dwi1BrIKVxOY7JtdGNj2GAUWdV+TZjJJTTatLC8bfUjWuRcd7aj+pxZEVv9N5ox8xPPPGWgg1WSGM6FA8yB374G/EVoqjLpaKdF1aIHDLs1y5A9uDi905Ok+T0sjNpM8KSyE7AFgCeTsN/0tgd8Q4pZsgWvjZQtOIpJka1yp2UeexN/tiSpR6xhaprsnyySQyBqhW+pAPyDUSSBvx+/ri3kcD5BJXDLZjIayVZJXeMaVIFgFHH63wLy+vfqPN6HMZAqinoah5FTgMSIxa/3/TDgFjWlVIbF9vc4AH1dVI0f4TyoxWxbV+b32wo1uQLmshatqJSFBCi/FwfsMPtZSwwUpZgfK9sL0IaRZpCbAyFR6W/3vgDM2yRcurqmGFrpsRc8c4mGevRUzKcA72Xn74mAG/KMsc0NFQ07ySGmiUGVxva35z6tuAOwsfXHWrpKWBtC+JLoFo4oBcJvyWvzi6zzwUrT1DFYUH5QBqcnbZBsL/5r+2BVZVLT08qVdGy1NgFdpvEGkj9jxitZM6zWZfSsBlS00skZLJBEttIYa2W/wCir9hilnkLT5XmbU7mSWJFqNb/AFFtNg/P+Vr/AGxQrJKvNc5hoqSVUd2H1uSFT6gLnvbt7m2NFiyOnymihjg/HlX/AKzSm3j3Fmv5C3bsPPvlz8qev4b955858Z+ma5YRmWVJRyOS5fQGJuDft5Agi+ELNkRs0qlglEyF20OvDgnYjGk9RdK1AX5PKK0BH1FVa4dRxoJHbkX59MIslFWdPZgkub0cgWx0lh9Ldrg8Y2RzU/RtdPEaTIKaZPolWjpnBAvo/CUEj12ODubimFX8hUspgqU0iNl/My83PG+tfvgfRR/OdJ5Iz7fNUEUbC3mgI/8ArAP4tLPDk09QrlHaaIRMmzKNV+fP6b/YYkoesg6XXIavMKamZmirHVkub+EgJOn98NsNMIowoFu/vgf0mZarKqSqqpWlnlgTW7WuTpF+PW+DzxjRgADmdZ4aNCwsxH7YX6Vw8ElrbStxg5n6DwtVtwLYVMllZqGsZ9lSZrE/9owAHrZl+eqJGd1DPYaULXt7D1xMcqNg0Otg7+IxcaSBYH3xMAaHWVInoVpJogHdvr2sBY7beZtxhfzeeKKmlDcDYW74K1x0JbktuThJz+qZpghGw355tjjunTPV5Quc+j5Qda5d07QvFTwS1WYSkmVgAgjPAXURfYeXmecUJ+uM5zmZYwVghHAA1N/7WsPsBhYzaz5k2wHF7f8APXF7KIlEgIxqm8M/1S22x+yaqMEJnmkLFQSS2+2O3TfxCy/O62HLpsrn+YmOhLBZFb38tt+MCReWiNMrmMzjRrAvpvtxcY6TJlfw1yqWuooZa7Nam8cU1QqhYxa9tuB39duMaycnVYx0pKZqfqejpssMkNH9T1NPYmJSF+m3ZG39Li/pil8W49eVqJJGAJRYlRb6nNySTfgKOwvc84ZumMmjymjEksjVFdVqHqahv428gOyi5sMBfiQzTU0FIqJrmkiRHbhS76Tcd9jixiXeky6dN0AUgOKZO3O2D8kn4frivT5VHQ0VNTUzkJTxLECf4gotc+uOcjSBgtlJPr/tgAH1HVrFA5O5RSSDhczaZcr6VlBAB0EtfzPP9cMmbZcswL1DBySAqgWAJ/nhC+JVW6RUdANlldQ59L4AsZdAWo42GXvVWAS0ZYhLKPfm/wDpiY7UvzVHTQjxVZZE1heAv1EH9bfy8sTAH//Z">
            <a:hlinkClick r:id="rId5"/>
          </p:cNvPr>
          <p:cNvSpPr>
            <a:spLocks noChangeAspect="1" noChangeArrowheads="1"/>
          </p:cNvSpPr>
          <p:nvPr/>
        </p:nvSpPr>
        <p:spPr bwMode="auto">
          <a:xfrm>
            <a:off x="74613" y="-427038"/>
            <a:ext cx="962025" cy="8953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7896" name="AutoShape 8" descr="data:image/jpg;base64,/9j/4AAQSkZJRgABAQAAAQABAAD/2wBDAAkGBwgHBgkIBwgKCgkLDRYPDQwMDRsUFRAWIB0iIiAdHx8kKDQsJCYxJx8fLT0tMTU3Ojo6Iys/RD84QzQ5Ojf/2wBDAQoKCg0MDRoPDxo3JR8lNzc3Nzc3Nzc3Nzc3Nzc3Nzc3Nzc3Nzc3Nzc3Nzc3Nzc3Nzc3Nzc3Nzc3Nzc3Nzc3Nzf/wAARCABSAI4DASIAAhEBAxEB/8QAHAABAAIDAQEBAAAAAAAAAAAAAAUGAgQHAwgB/8QAPhAAAQMDAgMFBAYHCQAAAAAAAQIDBAAFEQYhEjFRBxMUQWEiMnGBFkKRk6HBFSMzVWJy8Bc2REVjdLGy0f/EABsBAAIDAQEBAAAAAAAAAAAAAAACAQMEBQYH/8QAMBEAAQMCAwQKAQUAAAAAAAAAAQACEQMEEiExBRNBUTIzNGFxgZGhscEjFCJC0fD/2gAMAwEAAhEDEQA/AKdSlesVtt6Q228+mO2o4U6tJUEDqQNz8q5K+jkwJXlSp2+acNrGGprc1aW0vOpZZcHdNqGUrUSMYOQPnUWGH4s9DL7RafQ4nLbyMYOxGQfLcbVJaQYKrZXZUbiYZWtz5U+NX2/aclXXU13fuMuLFYgttGTIYjK4clAwEoBJJ+f5CtrSGm2rTqrMqQzIbNvVKhu9ySFg4HFwnkU9D1qzcumFjO0qQp4uMTH1MLnGc8qVd3dNqvbgus++thua+GIj/glDxCgOHPAnHAnIxk9M1UrpAetlxkQZOO+juFCuE5B9R6HnSuYW5rTRuqdU4QcxqM/6C1aUpSLQlKUoQlKUoQlKUoQlKVI2mxXS8BarbBekIR7y0gBIPTJwM+lABOiV72sEuMBR1DuDSpCwQEXW9QoDjim0SHQ2VpGSM0ASYQ9wY0uOgU+9fbXLlz0OuvtMS7UzEDoZ4ihaOHPs5GR7JqNvkxq9auXKt6XVNyX2u7SpGFE4SMY38xUh9FoC0NS2psowRCflOlTSQ5+qXwEJGcbk+fKou621dnvENMCS5+vaZkxXT7C0he6c45EHpVzscZrm0Nxj/GTMEZ+XvkFe7tqZi06t1FBfkvRUSwzwS46AtTLiW0/V8x/XntDRtVQ4+oBKk3SfcWUwHWA88wlB41Ee6kb8Ow5715XXSMJi4sol3sIU5M7mS7IcbKjlJV3gAUSAVAp9vByQaruorYLTPDKESUNKbDiFPFCioHO6SglKhtzp3ueM1ntqFrUAaDJI+BE6T5KzWDVbDemItqeuky0vxFqKX4zAdDqCSeEjyIJ/AVUrzL8ddZMkPvvpcWSl2QAHFDkOIDbOAOVWW/6ftgkXJUAvMJhRYq+A4IUXCkZ555HPx9Krt/gItV6mwG1qcRHdLYWobqxSVMQEHgtVnuDUL6cy7OPQ/Y4qPpSlUrpJSlKEJSlbdstk27SPD26M4+558I2SOqjyA9TQBKhzg0S4wFqVv2mz3C7uKRAjqcCN1uH2UNjqpR2FSvg7FZN7k/8ApaaP8JEXhhB6Ld5q+Ca0LtqCfc2kx1qRHhI/Zw4yeBpPyHP4nNPhA6Sz719TqhlzP0NT7Bb/AAWCx/tVC9zx9RBKYrZ9Vc3PlgVG3W+3G6lAlP8ACy3+yjsjgabH8KRsP+ajaVBedBkmbbtBxO/ceZ+uASt20C4Impk2pt1ciKO+4m0cZQB9YjHIZrVabU86hpHvLUEpz1JwK6jabTZ7DdLra4plu3Jm0uKffWpPdKBCSQE8xzT+NNTYXFU3l02i2Ikkad3GfVc9Yv1zYMctSsBhDjbaShJTwOHK0kEYUCfI5rWnzpNwlKlTHS48oAcWAMADAAA2AA8hVji6dgu2rS76u+Dl0mKZfIX9UL4fZ6bVKQNExXnr3I8NMmMQ5io0eJGcSlxeMZJUroCPxqQx5VTru1pEuiDmNBzj5VbavN9uUtnucypTZKhwRELWs8PCSrCcq2JG+a0bxJuEt9td0StK0thttCme6CUAkYSkAAAHPIdavUXS0azX+8IM65R2I9uEptyO4EOhBJyk45nKfQbV+XCwN6mvGn3ET55YnxVuLMpYWttCMZA8sni/P0pjTcRrmqW3lu2oC1oDY1julVBOp7ulzvBJQVdyllRVHbPGlOOHiyn2iMDBO4qOnS358x2XLc7x95XEteAMn4DarTNsNnk2VN5s/i247M5MWQ1IWFFSSQONJHL3ht6+m8DqWGxb7/cIcQKDDD6m0BSsnA9aR4cBmVrt6lBzoptg58I0jL3UbV7sPZlcLlARLly0Qw6kKbbLZWrB5E7jHwqig4IOM48utfSVmucS725mZBcStpxIOBzQfNJ6EdKegxrycSybYu61sxu6yniuB6m07N05OEWaEqSscTTyPdcT+R6itCBBlXGSmNBjuSHlckNpyfieg9a6R2qvfpe4QLRa2VzJkfjcdQykqKAcYBxy5Z+zrULOjasdiqhW2wSLZAPvMRWyC5/Os+0o/E/KodTAcY0T29699BjnwHHmY841z9FG/oq0WX2r9K8ZLT/l8FeQk9HHeQ+CcmtO56imTo/g2EtwbePdhxRwIP8AMeaj6msvojqP9yzPu6fRHUf7lm/d0pD9AIV7XW84qlQOPiIHgP8AHvULSpr6I6j/AHLN+7rB7S1/ZaU67ZpqUJGVHuicD5UuB3JaP1NE/wAx6hRFKUpVcskKU2tK0EhSSCCPIjlV2Vr6O487MdsTZuMiMY0iSiSpPGkjGycEDkOvLGao9KZry3RUVralWjGNPFWq0atYhWm3w5lpTLdtzxdiO+IU3wqJz7QA33/Ksm9YNOruzFxtxet9xf8AEFlD5Qtpe26VY35Dy8vlVTpU7xyrNjQJJjXvPOcs8s+SskbUsaE7dfA2zumJ0PwqWzJUot7e8SQcnfltXpG1lJhmxqixkpXamltHiXkPJVjORjbl61V6Ubxyk2dA6ifM8o+FZbpqdh+2otlstYgwVSfEvo8QpanV55cWBwjby6CoS6SkTbjJlNNKaQ84VhtThcKc9VHc/E1q0pS4nVWU6FOl0R7lK9WJL8fi8O+61xe93bhTn44515UqFaQDkV2LsbYaFglyAgd85KKVr8yAlJA/E/bV+xVF7HP7sP8A+8X/ANUVZ9R36Hp6EiZP73ulOBsd0niOSCeWfQ10aRApgrw9811S8e1okypSmKpH9qOnuk37gf8AtWTT97Yv0LxkNmQhgqwlTzYTx9SN9x604e05ArPUta9JuKo0gKTxWKqyJrlHaJrvxBdtFke/VbpkSUH3+qEnp1PnyG3OHvDBJTWlpUuqmBnn3KnayXEc1Tc128pMdT5KSj3ScDiI9OLNQ1KVzSZMr3lNmBgZyEJSlKhOlKUoQlKUoQlKUoQlbFuhSLlOZhxEFb7yglCfX19BzPpWvXWex+yMIgO3pwBch1amm/8ATSMZ+ZP4AU9NmN0LHfXQtaJqcdB4q6aasrGn7QzAj78I4nHMbuLPNX9eWKo/bLd45ixLO2rikd4JDgH1EgEDPxyfsq7amvkfT9oenyNyn2W284LizyT/AF5A18+XCbIuM56ZLcLj7yytavX09ByArVXeGtwhcDZFq+vWNw/Qe5Vg7PNPMahvam5hPhYyO9cQNi5vgJ+HX4etd2aQhltLbSAhCAEpSkYCQOQAr530xfpOnboibFAWCOB1pRwHEHy9DsMGu82G9wr7ARMgOcSDstB2U2rzSoeRoti2I4qdu0629Dz0OHcufdpWtXe9fsdrK2gn2JT2ClR/gT6dT5+W3PmNdr7TtORLjZZF0CQ3NhtlYcG3Ggc0q6+nQ1xSqLgOD811NjupOt/xiCNfFKUpVK6yUpShCUpShCUpShCUpShCV1/sYUo2KckqJSmVsM7DKU0pV9v01yNt9k8wortpWrxlqRxK4O7dVw52zlIziua0pS1+sKs2R2Nvn8pV37InXE6qLSVqDa4yytAOysFOMjzxk/bSlFHrArNqdjer92oKUnRc7hURlTQODzBWnIrhVKU9z0gsWwezu8foJSlKzruL/9k=">
            <a:hlinkClick r:id="rId6"/>
          </p:cNvPr>
          <p:cNvSpPr>
            <a:spLocks noChangeAspect="1" noChangeArrowheads="1"/>
          </p:cNvSpPr>
          <p:nvPr/>
        </p:nvSpPr>
        <p:spPr bwMode="auto">
          <a:xfrm>
            <a:off x="74613" y="-373063"/>
            <a:ext cx="1352550" cy="7810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5" name="14 Marcador de número de diapositiva"/>
          <p:cNvSpPr>
            <a:spLocks noGrp="1"/>
          </p:cNvSpPr>
          <p:nvPr>
            <p:ph type="sldNum" sz="quarter" idx="15"/>
          </p:nvPr>
        </p:nvSpPr>
        <p:spPr/>
        <p:txBody>
          <a:bodyPr/>
          <a:lstStyle/>
          <a:p>
            <a:fld id="{04E01310-4952-4DE1-ADC5-A02FD074F712}" type="slidenum">
              <a:rPr lang="es-MX" smtClean="0"/>
              <a:pPr/>
              <a:t>20</a:t>
            </a:fld>
            <a:endParaRPr lang="es-MX"/>
          </a:p>
        </p:txBody>
      </p:sp>
      <p:sp>
        <p:nvSpPr>
          <p:cNvPr id="16" name="15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260648"/>
            <a:ext cx="7715200" cy="6213304"/>
          </a:xfrm>
        </p:spPr>
        <p:txBody>
          <a:bodyPr/>
          <a:lstStyle/>
          <a:p>
            <a:r>
              <a:rPr lang="es-ES" sz="3600" dirty="0" smtClean="0"/>
              <a:t>Producción a favor de países que no respetan los derechos laborales</a:t>
            </a:r>
          </a:p>
          <a:p>
            <a:endParaRPr lang="es-MX" dirty="0"/>
          </a:p>
        </p:txBody>
      </p:sp>
      <p:pic>
        <p:nvPicPr>
          <p:cNvPr id="4" name="Picture 12" descr="http://www.radiowebrural.com/radio/sites/default/files/Derechos-laborales.jpg"/>
          <p:cNvPicPr>
            <a:picLocks noChangeAspect="1" noChangeArrowheads="1"/>
          </p:cNvPicPr>
          <p:nvPr/>
        </p:nvPicPr>
        <p:blipFill>
          <a:blip r:embed="rId2" cstate="print"/>
          <a:srcRect/>
          <a:stretch>
            <a:fillRect/>
          </a:stretch>
        </p:blipFill>
        <p:spPr bwMode="auto">
          <a:xfrm>
            <a:off x="3419872" y="2708920"/>
            <a:ext cx="2444157" cy="3168352"/>
          </a:xfrm>
          <a:prstGeom prst="rect">
            <a:avLst/>
          </a:prstGeom>
          <a:noFill/>
        </p:spPr>
      </p:pic>
      <p:pic>
        <p:nvPicPr>
          <p:cNvPr id="5" name="4 Imagen" descr="tujefe.png"/>
          <p:cNvPicPr>
            <a:picLocks noChangeAspect="1"/>
          </p:cNvPicPr>
          <p:nvPr/>
        </p:nvPicPr>
        <p:blipFill>
          <a:blip r:embed="rId3" cstate="print"/>
          <a:stretch>
            <a:fillRect/>
          </a:stretch>
        </p:blipFill>
        <p:spPr>
          <a:xfrm>
            <a:off x="395536" y="1628800"/>
            <a:ext cx="2748529" cy="1584176"/>
          </a:xfrm>
          <a:prstGeom prst="rect">
            <a:avLst/>
          </a:prstGeom>
        </p:spPr>
      </p:pic>
      <p:pic>
        <p:nvPicPr>
          <p:cNvPr id="6" name="5 Imagen" descr="untitled.bmp"/>
          <p:cNvPicPr>
            <a:picLocks noChangeAspect="1"/>
          </p:cNvPicPr>
          <p:nvPr/>
        </p:nvPicPr>
        <p:blipFill>
          <a:blip r:embed="rId4" cstate="print"/>
          <a:stretch>
            <a:fillRect/>
          </a:stretch>
        </p:blipFill>
        <p:spPr>
          <a:xfrm>
            <a:off x="6516216" y="3212976"/>
            <a:ext cx="1833906" cy="1512168"/>
          </a:xfrm>
          <a:prstGeom prst="rect">
            <a:avLst/>
          </a:prstGeom>
        </p:spPr>
      </p:pic>
      <p:pic>
        <p:nvPicPr>
          <p:cNvPr id="7" name="6 Imagen" descr="untitled.bmp"/>
          <p:cNvPicPr>
            <a:picLocks noChangeAspect="1"/>
          </p:cNvPicPr>
          <p:nvPr/>
        </p:nvPicPr>
        <p:blipFill>
          <a:blip r:embed="rId5" cstate="print"/>
          <a:stretch>
            <a:fillRect/>
          </a:stretch>
        </p:blipFill>
        <p:spPr>
          <a:xfrm>
            <a:off x="683568" y="3933056"/>
            <a:ext cx="1368152" cy="2078743"/>
          </a:xfrm>
          <a:prstGeom prst="rect">
            <a:avLst/>
          </a:prstGeom>
        </p:spPr>
      </p:pic>
      <p:sp>
        <p:nvSpPr>
          <p:cNvPr id="9" name="8 Marcador de número de diapositiva"/>
          <p:cNvSpPr>
            <a:spLocks noGrp="1"/>
          </p:cNvSpPr>
          <p:nvPr>
            <p:ph type="sldNum" sz="quarter" idx="15"/>
          </p:nvPr>
        </p:nvSpPr>
        <p:spPr/>
        <p:txBody>
          <a:bodyPr/>
          <a:lstStyle/>
          <a:p>
            <a:fld id="{04E01310-4952-4DE1-ADC5-A02FD074F712}" type="slidenum">
              <a:rPr lang="es-MX" smtClean="0"/>
              <a:pPr/>
              <a:t>21</a:t>
            </a:fld>
            <a:endParaRPr lang="es-MX"/>
          </a:p>
        </p:txBody>
      </p:sp>
      <p:sp>
        <p:nvSpPr>
          <p:cNvPr id="10" name="9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r>
              <a:rPr lang="es-ES" dirty="0" smtClean="0"/>
              <a:t>En la globalización hay ganadores y perdedores, entre los países y dentro de  cada uno de ellos</a:t>
            </a:r>
          </a:p>
          <a:p>
            <a:pPr algn="just"/>
            <a:endParaRPr lang="es-ES" dirty="0" smtClean="0"/>
          </a:p>
          <a:p>
            <a:pPr algn="just"/>
            <a:r>
              <a:rPr lang="es-ES" dirty="0" smtClean="0"/>
              <a:t>La globalización reduce la pobreza de aquellos países que logran incorporarse al mercado mundial, cuando se trata de bajos ingresos  su crecimiento es más rápido y la riqueza se difunde ampliamente entre la población</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22</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normAutofit/>
          </a:bodyPr>
          <a:lstStyle/>
          <a:p>
            <a:r>
              <a:rPr lang="es-ES" sz="3200" dirty="0" smtClean="0"/>
              <a:t>Así ha ocurrido  con países en vías de desarrollo, entre ellos  China, India y México, para los que la globalización se ha significado un fuerte aumento de las exportaciones, de la tasa de crecimiento económico anual, pasó de 1% de los años sesenta a 5% en los años noventa (salarios, esperanza de vida, escolarización)</a:t>
            </a:r>
            <a:endParaRPr lang="es-MX" sz="3200" dirty="0"/>
          </a:p>
        </p:txBody>
      </p:sp>
      <p:sp>
        <p:nvSpPr>
          <p:cNvPr id="4" name="3 Rectángulo"/>
          <p:cNvSpPr/>
          <p:nvPr/>
        </p:nvSpPr>
        <p:spPr>
          <a:xfrm>
            <a:off x="6948264" y="188640"/>
            <a:ext cx="1702710"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China</a:t>
            </a:r>
          </a:p>
          <a:p>
            <a:pPr algn="ctr"/>
            <a:r>
              <a:rPr lang="es-E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India</a:t>
            </a:r>
          </a:p>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México</a:t>
            </a:r>
            <a:endParaRPr lang="es-E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4 Marcador de número de diapositiva"/>
          <p:cNvSpPr>
            <a:spLocks noGrp="1"/>
          </p:cNvSpPr>
          <p:nvPr>
            <p:ph type="sldNum" sz="quarter" idx="15"/>
          </p:nvPr>
        </p:nvSpPr>
        <p:spPr/>
        <p:txBody>
          <a:bodyPr/>
          <a:lstStyle/>
          <a:p>
            <a:fld id="{04E01310-4952-4DE1-ADC5-A02FD074F712}" type="slidenum">
              <a:rPr lang="es-MX" smtClean="0"/>
              <a:pPr/>
              <a:t>23</a:t>
            </a:fld>
            <a:endParaRPr lang="es-MX"/>
          </a:p>
        </p:txBody>
      </p:sp>
      <p:sp>
        <p:nvSpPr>
          <p:cNvPr id="6" name="5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836712"/>
            <a:ext cx="7467600" cy="5637240"/>
          </a:xfrm>
        </p:spPr>
        <p:txBody>
          <a:bodyPr>
            <a:normAutofit/>
          </a:bodyPr>
          <a:lstStyle/>
          <a:p>
            <a:pPr algn="just"/>
            <a:r>
              <a:rPr lang="es-ES" sz="4000" dirty="0" smtClean="0"/>
              <a:t>La pobreza extrema (que viven con menos de un dólar diario) disminuyó en 120 millones entre 1993 y 1998</a:t>
            </a:r>
            <a:endParaRPr lang="es-MX" sz="4000" dirty="0"/>
          </a:p>
        </p:txBody>
      </p:sp>
      <p:sp>
        <p:nvSpPr>
          <p:cNvPr id="58370" name="AutoShape 2" descr="data:image/jpg;base64,/9j/4AAQSkZJRgABAQAAAQABAAD/2wBDAAkGBwgHBgkIBwgKCgkLDRYPDQwMDRsUFRAWIB0iIiAdHx8kKDQsJCYxJx8fLT0tMTU3Ojo6Iys/RD84QzQ5Ojf/2wBDAQoKCg0MDRoPDxo3JR8lNzc3Nzc3Nzc3Nzc3Nzc3Nzc3Nzc3Nzc3Nzc3Nzc3Nzc3Nzc3Nzc3Nzc3Nzc3Nzc3Nzf/wAARCABUAG4DASIAAhEBAxEB/8QAHAAAAgMBAQEBAAAAAAAAAAAABQYAAwQCAQcI/8QAOBAAAgECBAQEBQEHBAMAAAAAAQIDBBEABRIhEzFBUSJhcYEGMpGh8BQHFSOxwdHxJEJy4WKCov/EABkBAAMBAQEAAAAAAAAAAAAAAAECAwQABf/EACARAAICAwEBAQADAAAAAAAAAAABAhEDITESQSITUWH/2gAMAwEAAhEDEQA/AB70MUEiwSSSmdX4jOSQWvz2Nzbsb3ON1E+WJqWpoI5GAKqpZlXT0sCT0te4P3tgSJEoqgShohquZJahGlZhquVuATfmfbmOePXnWsYSQxtDRhLfxGG7XG5Hci3mOlt8N/gVrZfU8OrrDJUQ0xHD06EkLhmv8xN/E1rXP2HTuKnhQxmKFYnVSCQLX36dtrC3ljNl9dktJLJ+oMtUrXFqcs1jbuBsPflfnit84pyrJEGG3h1W79d7nbDOl9F22EhHxZVjjDLZh8t9z2tjUtDKzSOIRGigEkiwv7m5P16YHZZVQgFq6Ttp0xtpt3v3+2Nvw+hFKZmm4zysSzE6j2+btgxpglo8lo5F8Yv4hckC1/zscZ5+JHG5ijUyA3USEgX7emDU8yQxMz7DseuPnvxD8SNU1DU9MSFU2sgtf6Y6bUdBjbGiHRJAgqWVqkILAKLE9bb7demOjSxcElZXSTZbEXFr3532PPpvj5+ZW4RZWKPfazEEfn9sO/wfmX71ytknW8tM4Rm6uDyJ8+YPphYyUmGUaCGloHjcNEzqQ6uLvcW5kHly5eZ6411eYVebQrE04VIyNOhArEnluBy38/PFMlIs7qsUMkkjkBURNbOSe1sYpY4oi0RgPFS4OsE3IO4sOZHLltgtK7AmEaqGpSmaQUAstrvEGJsAOmo79T6eeBFStIyqKmPSFJ2dmIv12uLHmffHDzsV4fEYOu4tIfCRsb7nTjTUZHVGVBmNOWEis6qSrre4F7m1+u/98BsKQEziry/LUMJjjqZhuzuzBIySd7DqSNhuT3thRq82mq5L2Zh0MgBP/qvyr9z5nEzVpayuKsSWJ1sT3axJ+9h5KMZGqVhJWlG9rGTr+fm2Fbs40lamezza2S+xmfb747RLAKzUoHkR/PlgUxkkYtLIb9746WwPhbfuRhWcM1DHPp1QIhIGzwNv/wDJwWpq+eFoFYhWQBUVIwrWv0tsfQ8+46pdM6cUAycut7YMRVpWcRVTl0Yj+IWuU7MG2uLnrv285NST0VTTWxj+JM0kmpIOHCzs6tdkuQBsb/57777YCfDtA07tI9O8t2Y3Num539P+uRwdpo2nSGgkC8WRGeQE8he33JvgrTQjKolp9BYXZgylQQOZ+Yi2/bvjs3rx6Q+Hy5UJObZdV0sr1UlO8cLAbEgi53tfv5dOWDvwKWX9QVayFlJUbXNiL/nfHfxvmcddTQUsdyFIIBIuxAtfbbfHnwjA9NxGlVhcCyna5HUY7Bkumzs2OroaSqmrWaAzJNGpRnMptuNyo6bG22/nih6VJoikni1DxC2xHa3XrjqKqjluEbxA2ZGFip7EfT6jvi7iEXucbtMx20ZkoI1sVQJb/aLb/a32xhrSnDeOqaRY2dSHRTKwI1WBHnqPpa2CjygC55dbYyukjqVijRjq1FWXTfzwNIKbET4hhjpP1Mi+GaY6GS3Ig7kbbAi+3n54VGJG24PXH1uupKWerSaNytQOfDt4ha3iv/PC7WU00OqOrpTUoANLlte3fe5HLEZKh1TES9hvzxNfkcNEtJStdly+IdvA42+tsWUOVNVzpHTUVOhO+toSVUdzq/OWFsKVuhapI5p5AtPDLK1xsiaj9sOGW/BuYNGJKwRIxFxBJJYD/kRc+w38xhryujWgUIpdmNtTMQCfbkPQDDHk1D+tSaWRW/TxCxAaxLnkOXvhPa4VWPyrYr5NkslHNLUT1gmqJiCzJGbADoLnl0ttgrVoEAiqLsG3OpSPfFvxNSmGdKfLawiFRuqvoLf+JYC59gL3GBM8ckFIWrKyQOniRZJNZS/Nb2G3Kw7jtgTlLw6Y8Iw98YPoMlaeslq5wirGxC3F+g73wSeThxsIyhNrW0gD7YHZnmElPTFj4DbUxGBWTVc8ycaYN4vlB5WxDHPJ2JokorTGCkENRKZ455FnVljcM3+4AG5X0J5bEE+24SeJkNi6bNp/OX9jgHxhHI1QEuFBtY7sx2A+n29MXR17KqNIAJmUMY772JAPtj2VG4JvpjywvgcU3G/IL1HLAnNMwAdYI3m1Luf07FT72xtaphpY/wBRUW4ai7MdgPfp+eWFetzuCpc2DtpNlKxmzDva/PGefTPAKRyqqqLBTbxHnf8ALDGPM6hZIApJYE9DsPXGR6glwARbtfbFNSbaRe/QdMTbGRtivZGDEGw5HBrLbRQFtyzXOu/Pp/3gDxdMS/NcWHlgllM6TU5jCkt4rnuL2/tiU20iuKvQz5OkVRX08VSyiPXqKsdmtvYeuGDP2OV5ZSpAyrDLMFliC2ulidQtuTy6je2++EeKpMDiQoCyEEC5tccjg9BNl2dZMK6eqNNUU+pZdwxkYDYKLjcgC3rv5Zopubkv6LZWk03wGzUjzyo8dRIWZSWWqcLCCeR8Clr+2/XvgR+5nik4+a1sNXIB4I41JjU9zqAv9PbF01JmkWbUcFPmMFTFVbqEitwwPmHPpy369ulsMFZFmkkWYlmpoyQsnC0o526+QO4++GfqK4PcZtU2LWdPLWCQwRcSKnI4vv8Am/bbGOgq+AFiGu1uSoDb354ec6qqJrIIwxA8RsLemF2ako5fHFEqN3XbFMGaOPQ84tuzqnmhb5UlLEbsYyf89OewxfLACnF4bPIRzCksB7enpjHTM0DhGqJEDGysAhF/cfa+La2eJ4ZFmeVmCkBS4BHnYXHvz7Y9SE1JWjPJ10J1KLVQSxsw0SqRcb7Hr/XCLU00lPOYZ1OteYt/Lyw8wgpEiEi6qBZRYC3bHNRTwVGnjxLIRy53H0xKUUzEnTA0uWVEFY8U+kFfmELK30sbdsdTU4jLRnTIATvpCle+LcrkLhl3/hjccrfXrv69MeuElDOw1C/hvvb17Yk1ocGSQkCwuOXLf+uPNUlP/Hi+WI+LfffY7dRyvb/FrEruR6C2DnwPkkGc54sdeoeljiaaRNwHAIAX0JIv5Ym1oZOglkVDmOfQiSky+Zk1aWc2WO/WzkgH0Fz3746zz4XzfKonrpKWSOG1nZGVgP8AlYkW9RbH06nrhCY1gjXQihVsAFUdAB0A7DBCKvMg0zhTfZhbocR/jiVWeX1aPzr+8K6lkZ6OrkhcrYtGQpA7A9OnK32x2KLMzV8X9Ss00a2Y8fiHSfPcEem2O/2jL+5fimrpcuijNKTxIhoPgB5rseQINvLbpgNQfE89JGwmh1uTzJC39fy/mMB45100LNj+GnNo6ykOp2ddtri4PvgdBnJ2SYmMjvyPviirzioqSbqOd+pwNlLzNqfnflgwx6/SJzy0/wAsbqaYySRBz4GIYk8ivP8Apjfl9NcRF1ChOVubdB9sKeWZhVUbjhNIw6ozkqfbp63w45Y7ZnCXjOgA2I1WuSL/ADG3ny7Y3YZ+IeEZMt5JWzvMq+GhkWINrmI8QuLJ69fy3PA188ilkChwrILEslrn0P23xbm2WPG7COMGSJR/p0tqBPX3/occUmRWpYhUJE8u5bdhblYXU9MJOMpaR0ZRj8L8xiWDNIFBZzMNRZmN135C1tvI3xVVyvyuLAE/KO9sTEwDgfFIzkXOx6dvTH0z4Ay2Cxqw0gleV6c2bbRwnJ9TdVO/bExMK+BR78S5tWUdStPSy8NNN7qNz74zZFmuYSyuz1kp0RM4BNxcW7+uJiYzro64Kn7QKZZ84pmkZ2JooWJJvcl3uf54RpEAYW69MTExcDPLDHSqCQO5xMTHALwoUGw5Ee+GnIqjSigQoQsRcAlrXvztfyxMTHQ6F8CUBLDW5LMxJuelzy9PLF6qLYmJjQQfT//Z">
            <a:hlinkClick r:id="rId2"/>
          </p:cNvPr>
          <p:cNvSpPr>
            <a:spLocks noChangeAspect="1" noChangeArrowheads="1"/>
          </p:cNvSpPr>
          <p:nvPr/>
        </p:nvSpPr>
        <p:spPr bwMode="auto">
          <a:xfrm>
            <a:off x="74613" y="-381000"/>
            <a:ext cx="104775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8372" name="AutoShape 4" descr="data:image/jpg;base64,/9j/4AAQSkZJRgABAQAAAQABAAD/2wBDAAkGBwgHBgkIBwgKCgkLDRYPDQwMDRsUFRAWIB0iIiAdHx8kKDQsJCYxJx8fLT0tMTU3Ojo6Iys/RD84QzQ5Ojf/2wBDAQoKCg0MDRoPDxo3JR8lNzc3Nzc3Nzc3Nzc3Nzc3Nzc3Nzc3Nzc3Nzc3Nzc3Nzc3Nzc3Nzc3Nzc3Nzc3Nzc3Nzf/wAARCABUAG4DASIAAhEBAxEB/8QAHAAAAgMBAQEBAAAAAAAAAAAABQYAAwQCAQcI/8QAOBAAAgECBAQEBQEHBAMAAAAAAQIDBBEABRIhEzFBUSJhcYEGMpGh8BQHFSOxwdHxJEJy4WKCov/EABkBAAMBAQEAAAAAAAAAAAAAAAECAwQABf/EACARAAICAwEBAQADAAAAAAAAAAABAhEDITESQSITUWH/2gAMAwEAAhEDEQA/AB70MUEiwSSSmdX4jOSQWvz2Nzbsb3ON1E+WJqWpoI5GAKqpZlXT0sCT0te4P3tgSJEoqgShohquZJahGlZhquVuATfmfbmOePXnWsYSQxtDRhLfxGG7XG5Hci3mOlt8N/gVrZfU8OrrDJUQ0xHD06EkLhmv8xN/E1rXP2HTuKnhQxmKFYnVSCQLX36dtrC3ljNl9dktJLJ+oMtUrXFqcs1jbuBsPflfnit84pyrJEGG3h1W79d7nbDOl9F22EhHxZVjjDLZh8t9z2tjUtDKzSOIRGigEkiwv7m5P16YHZZVQgFq6Ttp0xtpt3v3+2Nvw+hFKZmm4zysSzE6j2+btgxpglo8lo5F8Yv4hckC1/zscZ5+JHG5ijUyA3USEgX7emDU8yQxMz7DseuPnvxD8SNU1DU9MSFU2sgtf6Y6bUdBjbGiHRJAgqWVqkILAKLE9bb7demOjSxcElZXSTZbEXFr3532PPpvj5+ZW4RZWKPfazEEfn9sO/wfmX71ytknW8tM4Rm6uDyJ8+YPphYyUmGUaCGloHjcNEzqQ6uLvcW5kHly5eZ6411eYVebQrE04VIyNOhArEnluBy38/PFMlIs7qsUMkkjkBURNbOSe1sYpY4oi0RgPFS4OsE3IO4sOZHLltgtK7AmEaqGpSmaQUAstrvEGJsAOmo79T6eeBFStIyqKmPSFJ2dmIv12uLHmffHDzsV4fEYOu4tIfCRsb7nTjTUZHVGVBmNOWEis6qSrre4F7m1+u/98BsKQEziry/LUMJjjqZhuzuzBIySd7DqSNhuT3thRq82mq5L2Zh0MgBP/qvyr9z5nEzVpayuKsSWJ1sT3axJ+9h5KMZGqVhJWlG9rGTr+fm2Fbs40lamezza2S+xmfb747RLAKzUoHkR/PlgUxkkYtLIb9746WwPhbfuRhWcM1DHPp1QIhIGzwNv/wDJwWpq+eFoFYhWQBUVIwrWv0tsfQ8+46pdM6cUAycut7YMRVpWcRVTl0Yj+IWuU7MG2uLnrv285NST0VTTWxj+JM0kmpIOHCzs6tdkuQBsb/57777YCfDtA07tI9O8t2Y3Num539P+uRwdpo2nSGgkC8WRGeQE8he33JvgrTQjKolp9BYXZgylQQOZ+Yi2/bvjs3rx6Q+Hy5UJObZdV0sr1UlO8cLAbEgi53tfv5dOWDvwKWX9QVayFlJUbXNiL/nfHfxvmcddTQUsdyFIIBIuxAtfbbfHnwjA9NxGlVhcCyna5HUY7Bkumzs2OroaSqmrWaAzJNGpRnMptuNyo6bG22/nih6VJoikni1DxC2xHa3XrjqKqjluEbxA2ZGFip7EfT6jvi7iEXucbtMx20ZkoI1sVQJb/aLb/a32xhrSnDeOqaRY2dSHRTKwI1WBHnqPpa2CjygC55dbYyukjqVijRjq1FWXTfzwNIKbET4hhjpP1Mi+GaY6GS3Ig7kbbAi+3n54VGJG24PXH1uupKWerSaNytQOfDt4ha3iv/PC7WU00OqOrpTUoANLlte3fe5HLEZKh1TES9hvzxNfkcNEtJStdly+IdvA42+tsWUOVNVzpHTUVOhO+toSVUdzq/OWFsKVuhapI5p5AtPDLK1xsiaj9sOGW/BuYNGJKwRIxFxBJJYD/kRc+w38xhryujWgUIpdmNtTMQCfbkPQDDHk1D+tSaWRW/TxCxAaxLnkOXvhPa4VWPyrYr5NkslHNLUT1gmqJiCzJGbADoLnl0ttgrVoEAiqLsG3OpSPfFvxNSmGdKfLawiFRuqvoLf+JYC59gL3GBM8ckFIWrKyQOniRZJNZS/Nb2G3Kw7jtgTlLw6Y8Iw98YPoMlaeslq5wirGxC3F+g73wSeThxsIyhNrW0gD7YHZnmElPTFj4DbUxGBWTVc8ycaYN4vlB5WxDHPJ2JokorTGCkENRKZ455FnVljcM3+4AG5X0J5bEE+24SeJkNi6bNp/OX9jgHxhHI1QEuFBtY7sx2A+n29MXR17KqNIAJmUMY772JAPtj2VG4JvpjywvgcU3G/IL1HLAnNMwAdYI3m1Luf07FT72xtaphpY/wBRUW4ai7MdgPfp+eWFetzuCpc2DtpNlKxmzDva/PGefTPAKRyqqqLBTbxHnf8ALDGPM6hZIApJYE9DsPXGR6glwARbtfbFNSbaRe/QdMTbGRtivZGDEGw5HBrLbRQFtyzXOu/Pp/3gDxdMS/NcWHlgllM6TU5jCkt4rnuL2/tiU20iuKvQz5OkVRX08VSyiPXqKsdmtvYeuGDP2OV5ZSpAyrDLMFliC2ulidQtuTy6je2++EeKpMDiQoCyEEC5tccjg9BNl2dZMK6eqNNUU+pZdwxkYDYKLjcgC3rv5Zopubkv6LZWk03wGzUjzyo8dRIWZSWWqcLCCeR8Clr+2/XvgR+5nik4+a1sNXIB4I41JjU9zqAv9PbF01JmkWbUcFPmMFTFVbqEitwwPmHPpy369ulsMFZFmkkWYlmpoyQsnC0o526+QO4++GfqK4PcZtU2LWdPLWCQwRcSKnI4vv8Am/bbGOgq+AFiGu1uSoDb354ec6qqJrIIwxA8RsLemF2ako5fHFEqN3XbFMGaOPQ84tuzqnmhb5UlLEbsYyf89OewxfLACnF4bPIRzCksB7enpjHTM0DhGqJEDGysAhF/cfa+La2eJ4ZFmeVmCkBS4BHnYXHvz7Y9SE1JWjPJ10J1KLVQSxsw0SqRcb7Hr/XCLU00lPOYZ1OteYt/Lyw8wgpEiEi6qBZRYC3bHNRTwVGnjxLIRy53H0xKUUzEnTA0uWVEFY8U+kFfmELK30sbdsdTU4jLRnTIATvpCle+LcrkLhl3/hjccrfXrv69MeuElDOw1C/hvvb17Yk1ocGSQkCwuOXLf+uPNUlP/Hi+WI+LfffY7dRyvb/FrEruR6C2DnwPkkGc54sdeoeljiaaRNwHAIAX0JIv5Ym1oZOglkVDmOfQiSky+Zk1aWc2WO/WzkgH0Fz3746zz4XzfKonrpKWSOG1nZGVgP8AlYkW9RbH06nrhCY1gjXQihVsAFUdAB0A7DBCKvMg0zhTfZhbocR/jiVWeX1aPzr+8K6lkZ6OrkhcrYtGQpA7A9OnK32x2KLMzV8X9Ss00a2Y8fiHSfPcEem2O/2jL+5fimrpcuijNKTxIhoPgB5rseQINvLbpgNQfE89JGwmh1uTzJC39fy/mMB45100LNj+GnNo6ykOp2ddtri4PvgdBnJ2SYmMjvyPviirzioqSbqOd+pwNlLzNqfnflgwx6/SJzy0/wAsbqaYySRBz4GIYk8ivP8Apjfl9NcRF1ChOVubdB9sKeWZhVUbjhNIw6ozkqfbp63w45Y7ZnCXjOgA2I1WuSL/ADG3ny7Y3YZ+IeEZMt5JWzvMq+GhkWINrmI8QuLJ69fy3PA188ilkChwrILEslrn0P23xbm2WPG7COMGSJR/p0tqBPX3/occUmRWpYhUJE8u5bdhblYXU9MJOMpaR0ZRj8L8xiWDNIFBZzMNRZmN135C1tvI3xVVyvyuLAE/KO9sTEwDgfFIzkXOx6dvTH0z4Ay2Cxqw0gleV6c2bbRwnJ9TdVO/bExMK+BR78S5tWUdStPSy8NNN7qNz74zZFmuYSyuz1kp0RM4BNxcW7+uJiYzro64Kn7QKZZ84pmkZ2JooWJJvcl3uf54RpEAYW69MTExcDPLDHSqCQO5xMTHALwoUGw5Ee+GnIqjSigQoQsRcAlrXvztfyxMTHQ6F8CUBLDW5LMxJuelzy9PLF6qLYmJjQQfT//Z">
            <a:hlinkClick r:id="rId2"/>
          </p:cNvPr>
          <p:cNvSpPr>
            <a:spLocks noChangeAspect="1" noChangeArrowheads="1"/>
          </p:cNvSpPr>
          <p:nvPr/>
        </p:nvSpPr>
        <p:spPr bwMode="auto">
          <a:xfrm>
            <a:off x="74613" y="-381000"/>
            <a:ext cx="1047750" cy="8001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6" name="5 Imagen" descr="untitled.bmp"/>
          <p:cNvPicPr>
            <a:picLocks noChangeAspect="1"/>
          </p:cNvPicPr>
          <p:nvPr/>
        </p:nvPicPr>
        <p:blipFill>
          <a:blip r:embed="rId3" cstate="print"/>
          <a:stretch>
            <a:fillRect/>
          </a:stretch>
        </p:blipFill>
        <p:spPr>
          <a:xfrm>
            <a:off x="3723583" y="4239308"/>
            <a:ext cx="1531987" cy="1169881"/>
          </a:xfrm>
          <a:prstGeom prst="rect">
            <a:avLst/>
          </a:prstGeom>
        </p:spPr>
      </p:pic>
      <p:sp>
        <p:nvSpPr>
          <p:cNvPr id="7" name="6 Rectángulo"/>
          <p:cNvSpPr/>
          <p:nvPr/>
        </p:nvSpPr>
        <p:spPr>
          <a:xfrm>
            <a:off x="1062933" y="3789040"/>
            <a:ext cx="1702710"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China</a:t>
            </a:r>
          </a:p>
          <a:p>
            <a:pPr algn="ctr"/>
            <a:r>
              <a:rPr lang="es-E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India</a:t>
            </a:r>
          </a:p>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México</a:t>
            </a:r>
            <a:endParaRPr lang="es-E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7 Marcador de número de diapositiva"/>
          <p:cNvSpPr>
            <a:spLocks noGrp="1"/>
          </p:cNvSpPr>
          <p:nvPr>
            <p:ph type="sldNum" sz="quarter" idx="15"/>
          </p:nvPr>
        </p:nvSpPr>
        <p:spPr/>
        <p:txBody>
          <a:bodyPr/>
          <a:lstStyle/>
          <a:p>
            <a:fld id="{04E01310-4952-4DE1-ADC5-A02FD074F712}" type="slidenum">
              <a:rPr lang="es-MX" smtClean="0"/>
              <a:pPr/>
              <a:t>24</a:t>
            </a:fld>
            <a:endParaRPr lang="es-MX"/>
          </a:p>
        </p:txBody>
      </p:sp>
      <p:sp>
        <p:nvSpPr>
          <p:cNvPr id="9" name="8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476672"/>
            <a:ext cx="7467600" cy="4873752"/>
          </a:xfrm>
          <a:solidFill>
            <a:schemeClr val="accent1">
              <a:lumMod val="40000"/>
              <a:lumOff val="60000"/>
            </a:schemeClr>
          </a:solidFill>
          <a:ln>
            <a:solidFill>
              <a:schemeClr val="accent4">
                <a:lumMod val="75000"/>
              </a:schemeClr>
            </a:solidFill>
          </a:ln>
          <a:effectLst>
            <a:glow rad="228600">
              <a:schemeClr val="accent1">
                <a:satMod val="175000"/>
                <a:alpha val="40000"/>
              </a:schemeClr>
            </a:glow>
          </a:effectLst>
        </p:spPr>
        <p:txBody>
          <a:bodyPr/>
          <a:lstStyle/>
          <a:p>
            <a:r>
              <a:rPr lang="es-ES" sz="3200" dirty="0" smtClean="0"/>
              <a:t>Los perdedores son excluidos de la globalización, por ejemplo en África</a:t>
            </a:r>
          </a:p>
          <a:p>
            <a:endParaRPr lang="es-ES" sz="3200" dirty="0" smtClean="0"/>
          </a:p>
          <a:p>
            <a:pPr algn="just"/>
            <a:r>
              <a:rPr lang="es-ES" sz="3200" dirty="0" smtClean="0"/>
              <a:t>El comercio internacional se ha estancado  o ha disminuido, la pobreza ha aumentado y los niveles de escolarización han crecido más lentamente que en los países antes mencionados</a:t>
            </a:r>
          </a:p>
          <a:p>
            <a:pPr algn="just"/>
            <a:endParaRPr lang="es-ES" sz="3200" dirty="0" smtClean="0"/>
          </a:p>
          <a:p>
            <a:pPr algn="just"/>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25</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r>
              <a:rPr lang="es-ES" dirty="0" smtClean="0"/>
              <a:t>Se desarrolla la diversificación de la producción a nivel mundial</a:t>
            </a:r>
          </a:p>
          <a:p>
            <a:r>
              <a:rPr lang="es-ES" dirty="0" smtClean="0"/>
              <a:t>El flujo de capitales financieros permite inversiones productivas en países económicamente retrasados, con condiciones de vida, protección social y costos de trabajo muy bajos, pero con mano de obra preparada </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26</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2332856"/>
          </a:xfrm>
          <a:ln>
            <a:solidFill>
              <a:schemeClr val="accent1">
                <a:lumMod val="75000"/>
              </a:schemeClr>
            </a:solidFill>
          </a:ln>
          <a:effectLst>
            <a:glow rad="139700">
              <a:schemeClr val="accent1">
                <a:satMod val="175000"/>
                <a:alpha val="40000"/>
              </a:schemeClr>
            </a:glow>
          </a:effectLst>
        </p:spPr>
        <p:style>
          <a:lnRef idx="2">
            <a:schemeClr val="accent3"/>
          </a:lnRef>
          <a:fillRef idx="1">
            <a:schemeClr val="lt1"/>
          </a:fillRef>
          <a:effectRef idx="0">
            <a:schemeClr val="accent3"/>
          </a:effectRef>
          <a:fontRef idx="minor">
            <a:schemeClr val="dk1"/>
          </a:fontRef>
        </p:style>
        <p:txBody>
          <a:bodyPr/>
          <a:lstStyle/>
          <a:p>
            <a:pPr algn="just"/>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Las empresas transnacionales hacen inversiones  enormes en los países emergentes, difunden nuevas producciones y nuevos modelos de consumo y terminan por controlar una parte notable del comercio internacional</a:t>
            </a:r>
            <a:endParaRPr lang="es-MX"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27</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2548880"/>
          </a:xfrm>
          <a:effectLst>
            <a:glow rad="228600">
              <a:schemeClr val="accent3">
                <a:satMod val="175000"/>
                <a:alpha val="40000"/>
              </a:schemeClr>
            </a:glow>
          </a:effectLst>
        </p:spPr>
        <p:style>
          <a:lnRef idx="2">
            <a:schemeClr val="accent5"/>
          </a:lnRef>
          <a:fillRef idx="1">
            <a:schemeClr val="lt1"/>
          </a:fillRef>
          <a:effectRef idx="0">
            <a:schemeClr val="accent5"/>
          </a:effectRef>
          <a:fontRef idx="minor">
            <a:schemeClr val="dk1"/>
          </a:fontRef>
        </p:style>
        <p:txBody>
          <a:bodyPr/>
          <a:lstStyle/>
          <a:p>
            <a:r>
              <a:rPr lang="es-ES" dirty="0" smtClean="0"/>
              <a:t>Las ventajas se han concentrado en las economías capaces de producir bienes de media y alta tecnología</a:t>
            </a:r>
          </a:p>
          <a:p>
            <a:r>
              <a:rPr lang="es-ES" dirty="0" smtClean="0"/>
              <a:t>Los países que no cumplen con las normas que establecen los países ricos son penalizados</a:t>
            </a:r>
            <a:endParaRPr lang="es-MX" dirty="0"/>
          </a:p>
        </p:txBody>
      </p:sp>
      <p:sp>
        <p:nvSpPr>
          <p:cNvPr id="5" name="4 Marcador de número de diapositiva"/>
          <p:cNvSpPr>
            <a:spLocks noGrp="1"/>
          </p:cNvSpPr>
          <p:nvPr>
            <p:ph type="sldNum" sz="quarter" idx="15"/>
          </p:nvPr>
        </p:nvSpPr>
        <p:spPr/>
        <p:txBody>
          <a:bodyPr/>
          <a:lstStyle/>
          <a:p>
            <a:fld id="{04E01310-4952-4DE1-ADC5-A02FD074F712}" type="slidenum">
              <a:rPr lang="es-MX" smtClean="0"/>
              <a:pPr/>
              <a:t>28</a:t>
            </a:fld>
            <a:endParaRPr lang="es-MX"/>
          </a:p>
        </p:txBody>
      </p:sp>
      <p:sp>
        <p:nvSpPr>
          <p:cNvPr id="6" name="5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971600" y="1340768"/>
            <a:ext cx="5184576" cy="4536504"/>
            <a:chOff x="971600" y="1340768"/>
            <a:chExt cx="5184576" cy="4536504"/>
          </a:xfrm>
        </p:grpSpPr>
        <p:sp>
          <p:nvSpPr>
            <p:cNvPr id="4" name="3 Pergamino vertical"/>
            <p:cNvSpPr/>
            <p:nvPr/>
          </p:nvSpPr>
          <p:spPr>
            <a:xfrm>
              <a:off x="971600" y="1340768"/>
              <a:ext cx="5184576" cy="453650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2 Marcador de contenido"/>
            <p:cNvSpPr txBox="1">
              <a:spLocks/>
            </p:cNvSpPr>
            <p:nvPr/>
          </p:nvSpPr>
          <p:spPr>
            <a:xfrm>
              <a:off x="1475656" y="2060848"/>
              <a:ext cx="4248472" cy="3384376"/>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Condiciones poco favorables  </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para los productores de </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materias primas cuando exportan</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10" name="9 Marcador de número de diapositiva"/>
          <p:cNvSpPr>
            <a:spLocks noGrp="1"/>
          </p:cNvSpPr>
          <p:nvPr>
            <p:ph type="sldNum" sz="quarter" idx="15"/>
          </p:nvPr>
        </p:nvSpPr>
        <p:spPr/>
        <p:txBody>
          <a:bodyPr/>
          <a:lstStyle/>
          <a:p>
            <a:fld id="{04E01310-4952-4DE1-ADC5-A02FD074F712}" type="slidenum">
              <a:rPr lang="es-MX" smtClean="0"/>
              <a:pPr/>
              <a:t>29</a:t>
            </a:fld>
            <a:endParaRPr lang="es-MX"/>
          </a:p>
        </p:txBody>
      </p:sp>
      <p:sp>
        <p:nvSpPr>
          <p:cNvPr id="11" name="10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042988" y="692150"/>
            <a:ext cx="6964362" cy="720725"/>
          </a:xfrm>
        </p:spPr>
        <p:txBody>
          <a:bodyPr/>
          <a:lstStyle/>
          <a:p>
            <a:r>
              <a:rPr lang="es-MX" altLang="es-MX" sz="2000" b="1" smtClean="0"/>
              <a:t>Guión explicativo para el empleo del material</a:t>
            </a:r>
            <a:endParaRPr lang="es-ES" altLang="es-MX" sz="2000" smtClean="0"/>
          </a:p>
        </p:txBody>
      </p:sp>
      <p:sp>
        <p:nvSpPr>
          <p:cNvPr id="7171" name="2 Marcador de contenido"/>
          <p:cNvSpPr>
            <a:spLocks noGrp="1"/>
          </p:cNvSpPr>
          <p:nvPr>
            <p:ph idx="1"/>
          </p:nvPr>
        </p:nvSpPr>
        <p:spPr>
          <a:xfrm>
            <a:off x="1116013" y="1341438"/>
            <a:ext cx="6911975" cy="4608512"/>
          </a:xfrm>
        </p:spPr>
        <p:txBody>
          <a:bodyPr/>
          <a:lstStyle/>
          <a:p>
            <a:r>
              <a:rPr lang="es-MX" altLang="es-MX" sz="2000" b="1" dirty="0" smtClean="0"/>
              <a:t>Desarrollo de evidencias:</a:t>
            </a:r>
          </a:p>
          <a:p>
            <a:r>
              <a:rPr lang="es-MX" altLang="es-MX" sz="2000" dirty="0" smtClean="0"/>
              <a:t>Los disidentes entregarán </a:t>
            </a:r>
            <a:r>
              <a:rPr lang="es-MX" altLang="es-MX" sz="2000" dirty="0" smtClean="0"/>
              <a:t>un cuento elaborado por ellos sobre la globalización y lo presentarán en clase, para </a:t>
            </a:r>
            <a:r>
              <a:rPr lang="es-MX" altLang="es-MX" sz="2000" dirty="0" smtClean="0"/>
              <a:t>retroalimentar los conocimientos   teóricos.</a:t>
            </a:r>
          </a:p>
          <a:p>
            <a:endParaRPr lang="es-MX" altLang="es-MX" sz="2000" b="1" dirty="0" smtClean="0"/>
          </a:p>
          <a:p>
            <a:r>
              <a:rPr lang="es-MX" altLang="es-MX" sz="2000" b="1" dirty="0" smtClean="0"/>
              <a:t>Actividades de </a:t>
            </a:r>
            <a:r>
              <a:rPr lang="es-MX" altLang="es-MX" sz="2000" b="1" dirty="0" err="1" smtClean="0"/>
              <a:t>metacognición</a:t>
            </a:r>
            <a:r>
              <a:rPr lang="es-MX" altLang="es-MX" sz="2000" b="1" dirty="0" smtClean="0"/>
              <a:t>:</a:t>
            </a:r>
          </a:p>
          <a:p>
            <a:r>
              <a:rPr lang="es-MX" altLang="es-MX" sz="2000" dirty="0" smtClean="0"/>
              <a:t>La aplicación de los conocimientos y la metodología adquiridos por los alumnos en el curso , serán medidos a través de su participación y de su desempeño en el examen escrito.</a:t>
            </a:r>
          </a:p>
          <a:p>
            <a:endParaRPr lang="es-MX" altLang="es-MX" b="1" dirty="0" smtClean="0"/>
          </a:p>
          <a:p>
            <a:endParaRPr lang="es-MX" altLang="es-MX" dirty="0" smtClean="0"/>
          </a:p>
          <a:p>
            <a:endParaRPr lang="es-ES" altLang="es-MX" b="1" dirty="0" smtClean="0"/>
          </a:p>
        </p:txBody>
      </p:sp>
    </p:spTree>
    <p:extLst>
      <p:ext uri="{BB962C8B-B14F-4D97-AF65-F5344CB8AC3E}">
        <p14:creationId xmlns:p14="http://schemas.microsoft.com/office/powerpoint/2010/main" val="1742605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lgn="just"/>
            <a:r>
              <a:rPr lang="es-ES" dirty="0" smtClean="0"/>
              <a:t>Es notoria la falta de altruismo  de los países ricos, sus gobiernos han limitado las ayudas para los países pobres</a:t>
            </a:r>
          </a:p>
          <a:p>
            <a:pPr algn="just"/>
            <a:r>
              <a:rPr lang="es-ES" dirty="0" smtClean="0"/>
              <a:t>El Banco Mundial mantiene que la globalización ha contribuido a reducir la pobreza, para que resulte provechoso para los países altamente marginados  sugiere un programa de acción</a:t>
            </a:r>
          </a:p>
          <a:p>
            <a:pPr algn="just"/>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30</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634082"/>
          </a:xfrm>
        </p:spPr>
        <p:txBody>
          <a:bodyPr>
            <a:normAutofit fontScale="90000"/>
          </a:bodyPr>
          <a:lstStyle/>
          <a:p>
            <a:r>
              <a:rPr lang="es-ES" dirty="0" smtClean="0"/>
              <a:t>programa de acción del Banco Mundial</a:t>
            </a:r>
            <a:endParaRPr lang="es-MX" dirty="0"/>
          </a:p>
        </p:txBody>
      </p:sp>
      <p:sp>
        <p:nvSpPr>
          <p:cNvPr id="3" name="2 Marcador de contenido"/>
          <p:cNvSpPr>
            <a:spLocks noGrp="1"/>
          </p:cNvSpPr>
          <p:nvPr>
            <p:ph sz="quarter" idx="1"/>
          </p:nvPr>
        </p:nvSpPr>
        <p:spPr>
          <a:xfrm>
            <a:off x="251520" y="1052736"/>
            <a:ext cx="8291264" cy="5493224"/>
          </a:xfrm>
        </p:spPr>
        <p:txBody>
          <a:bodyPr>
            <a:normAutofit fontScale="92500" lnSpcReduction="10000"/>
          </a:bodyPr>
          <a:lstStyle/>
          <a:p>
            <a:pPr marL="457200" indent="-457200" algn="just">
              <a:buFont typeface="+mj-lt"/>
              <a:buAutoNum type="arabicPeriod"/>
            </a:pPr>
            <a:r>
              <a:rPr lang="es-ES" dirty="0" smtClean="0"/>
              <a:t>Los países pobres ganarían mucho si los productos en los que son competitivos </a:t>
            </a:r>
            <a:r>
              <a:rPr lang="es-ES" b="1" dirty="0" smtClean="0"/>
              <a:t>no</a:t>
            </a:r>
            <a:r>
              <a:rPr lang="es-ES" dirty="0" smtClean="0"/>
              <a:t> encontrasen </a:t>
            </a:r>
            <a:r>
              <a:rPr lang="es-ES" b="1" dirty="0" smtClean="0"/>
              <a:t>aranceles tan altos </a:t>
            </a:r>
            <a:r>
              <a:rPr lang="es-ES" dirty="0" smtClean="0"/>
              <a:t>para acceder a los mercados de los países ricos</a:t>
            </a:r>
          </a:p>
          <a:p>
            <a:pPr marL="457200" indent="-457200" algn="just">
              <a:buFont typeface="+mj-lt"/>
              <a:buAutoNum type="arabicPeriod"/>
            </a:pPr>
            <a:r>
              <a:rPr lang="es-ES" b="1" dirty="0" smtClean="0"/>
              <a:t>Combatir la corrupción</a:t>
            </a:r>
          </a:p>
          <a:p>
            <a:pPr marL="457200" indent="-457200" algn="just">
              <a:buFont typeface="+mj-lt"/>
              <a:buAutoNum type="arabicPeriod"/>
            </a:pPr>
            <a:r>
              <a:rPr lang="es-ES" b="1" dirty="0" smtClean="0"/>
              <a:t>Mejorar los servicios de educación y salud</a:t>
            </a:r>
            <a:r>
              <a:rPr lang="es-ES" dirty="0" smtClean="0"/>
              <a:t>. Si los países pobres tienen poco acceso a los servicios educativos y sanitarios  es muy difícil que se beneficien del crecimiento económico</a:t>
            </a:r>
          </a:p>
          <a:p>
            <a:pPr marL="457200" indent="-457200" algn="just">
              <a:buFont typeface="+mj-lt"/>
              <a:buAutoNum type="arabicPeriod"/>
            </a:pPr>
            <a:r>
              <a:rPr lang="es-ES" b="1" dirty="0" smtClean="0"/>
              <a:t>Proteger a los trabajadores  </a:t>
            </a:r>
            <a:r>
              <a:rPr lang="es-ES" dirty="0" smtClean="0"/>
              <a:t>que enfrentan cambios laborales</a:t>
            </a:r>
          </a:p>
          <a:p>
            <a:pPr marL="457200" indent="-457200" algn="just">
              <a:buFont typeface="+mj-lt"/>
              <a:buAutoNum type="arabicPeriod"/>
            </a:pPr>
            <a:r>
              <a:rPr lang="es-ES" b="1" dirty="0" smtClean="0"/>
              <a:t>Aumentar la ayuda al desarrollo </a:t>
            </a:r>
            <a:r>
              <a:rPr lang="es-ES" dirty="0" smtClean="0"/>
              <a:t>por parte de los países ricos</a:t>
            </a:r>
          </a:p>
          <a:p>
            <a:pPr marL="457200" indent="-457200" algn="just">
              <a:buFont typeface="+mj-lt"/>
              <a:buAutoNum type="arabicPeriod"/>
            </a:pPr>
            <a:r>
              <a:rPr lang="es-ES" b="1" dirty="0" smtClean="0"/>
              <a:t>Reducir la deuda exterior </a:t>
            </a:r>
            <a:r>
              <a:rPr lang="es-ES" dirty="0" smtClean="0"/>
              <a:t>de los países pobres</a:t>
            </a:r>
          </a:p>
          <a:p>
            <a:pPr marL="457200" indent="-457200" algn="just">
              <a:buFont typeface="+mj-lt"/>
              <a:buAutoNum type="arabicPeriod"/>
            </a:pPr>
            <a:r>
              <a:rPr lang="es-ES" b="1" dirty="0" smtClean="0"/>
              <a:t>Abordar  los problemas del efecto invernadero y del cambio climático</a:t>
            </a:r>
          </a:p>
          <a:p>
            <a:pPr algn="just"/>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31</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7 Grupo"/>
          <p:cNvGrpSpPr/>
          <p:nvPr/>
        </p:nvGrpSpPr>
        <p:grpSpPr>
          <a:xfrm>
            <a:off x="1187624" y="980728"/>
            <a:ext cx="6984776" cy="4176464"/>
            <a:chOff x="1187624" y="980728"/>
            <a:chExt cx="6984776" cy="4176464"/>
          </a:xfrm>
        </p:grpSpPr>
        <p:sp>
          <p:nvSpPr>
            <p:cNvPr id="4" name="3 Onda"/>
            <p:cNvSpPr/>
            <p:nvPr/>
          </p:nvSpPr>
          <p:spPr>
            <a:xfrm>
              <a:off x="1187624" y="980728"/>
              <a:ext cx="6984776" cy="4176464"/>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2 Marcador de contenido"/>
            <p:cNvSpPr txBox="1">
              <a:spLocks/>
            </p:cNvSpPr>
            <p:nvPr/>
          </p:nvSpPr>
          <p:spPr>
            <a:xfrm>
              <a:off x="1691680" y="2276872"/>
              <a:ext cx="5544616" cy="1656184"/>
            </a:xfrm>
            <a:prstGeom prst="rect">
              <a:avLst/>
            </a:prstGeom>
          </p:spPr>
          <p:txBody>
            <a:bodyPr vert="horz">
              <a:normAutofit fontScale="92500"/>
            </a:bodyPr>
            <a:lstStyle/>
            <a:p>
              <a:pPr marL="274320" lvl="0" indent="-274320">
                <a:spcBef>
                  <a:spcPts val="600"/>
                </a:spcBef>
                <a:buClr>
                  <a:schemeClr val="accent1"/>
                </a:buClr>
                <a:buSzPct val="70000"/>
                <a:buFont typeface="Wingdings"/>
                <a:buChar char=""/>
              </a:pPr>
              <a:r>
                <a:rPr lang="es-ES" sz="2400" b="1" dirty="0" smtClean="0"/>
                <a:t>Globalización  política</a:t>
              </a:r>
              <a:endParaRPr kumimoji="0" lang="es-ES"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poder político de los estados queda hipotecado  a las grandes empresas y a los mercados financieros</a:t>
              </a: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9" name="8 Marcador de número de diapositiva"/>
          <p:cNvSpPr>
            <a:spLocks noGrp="1"/>
          </p:cNvSpPr>
          <p:nvPr>
            <p:ph type="sldNum" sz="quarter" idx="15"/>
          </p:nvPr>
        </p:nvSpPr>
        <p:spPr/>
        <p:txBody>
          <a:bodyPr/>
          <a:lstStyle/>
          <a:p>
            <a:fld id="{04E01310-4952-4DE1-ADC5-A02FD074F712}" type="slidenum">
              <a:rPr lang="es-MX" smtClean="0"/>
              <a:pPr/>
              <a:t>32</a:t>
            </a:fld>
            <a:endParaRPr lang="es-MX"/>
          </a:p>
        </p:txBody>
      </p:sp>
      <p:sp>
        <p:nvSpPr>
          <p:cNvPr id="10" name="9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5"/>
          </p:nvPr>
        </p:nvSpPr>
        <p:spPr/>
        <p:txBody>
          <a:bodyPr/>
          <a:lstStyle/>
          <a:p>
            <a:fld id="{04E01310-4952-4DE1-ADC5-A02FD074F712}" type="slidenum">
              <a:rPr lang="es-MX" smtClean="0"/>
              <a:pPr/>
              <a:t>33</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
        <p:nvSpPr>
          <p:cNvPr id="6" name="5 Esquina doblada"/>
          <p:cNvSpPr/>
          <p:nvPr/>
        </p:nvSpPr>
        <p:spPr>
          <a:xfrm>
            <a:off x="1547664" y="908720"/>
            <a:ext cx="6480720" cy="367240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sz="quarter" idx="1"/>
          </p:nvPr>
        </p:nvSpPr>
        <p:spPr>
          <a:xfrm>
            <a:off x="1763688" y="1412776"/>
            <a:ext cx="5760640" cy="3240360"/>
          </a:xfrm>
        </p:spPr>
        <p:txBody>
          <a:bodyPr/>
          <a:lstStyle/>
          <a:p>
            <a:pPr algn="just"/>
            <a:r>
              <a:rPr lang="es-ES" dirty="0" smtClean="0"/>
              <a:t>Las empresas presionan a los gobiernos para obtener desgravaciones y reducir la protección social de los trabajadores</a:t>
            </a:r>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700808"/>
            <a:ext cx="7467600" cy="4773144"/>
          </a:xfrm>
        </p:spPr>
        <p:txBody>
          <a:bodyPr/>
          <a:lstStyle/>
          <a:p>
            <a:pPr algn="just"/>
            <a:r>
              <a:rPr lang="es-ES" dirty="0" smtClean="0"/>
              <a:t>Los agentes políticos tradicionales (los partidos y los sindicatos) pierden autonomía y van cediendo espacio a nuevos movimientos sociales, de características propias:</a:t>
            </a:r>
          </a:p>
          <a:p>
            <a:endParaRPr lang="es-ES" dirty="0" smtClean="0"/>
          </a:p>
          <a:p>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34</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sz="quarter" idx="1"/>
          </p:nvPr>
        </p:nvGraphicFramePr>
        <p:xfrm>
          <a:off x="179512" y="0"/>
          <a:ext cx="864096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5"/>
          </p:nvPr>
        </p:nvSpPr>
        <p:spPr/>
        <p:txBody>
          <a:bodyPr/>
          <a:lstStyle/>
          <a:p>
            <a:fld id="{04E01310-4952-4DE1-ADC5-A02FD074F712}" type="slidenum">
              <a:rPr lang="es-MX" smtClean="0"/>
              <a:pPr/>
              <a:t>35</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Inconvenientes de los nuevos movimientos sociales</a:t>
            </a:r>
            <a:endParaRPr lang="es-MX" dirty="0"/>
          </a:p>
        </p:txBody>
      </p:sp>
      <p:sp>
        <p:nvSpPr>
          <p:cNvPr id="3" name="2 Marcador de contenido"/>
          <p:cNvSpPr>
            <a:spLocks noGrp="1"/>
          </p:cNvSpPr>
          <p:nvPr>
            <p:ph sz="quarter" idx="1"/>
          </p:nvPr>
        </p:nvSpPr>
        <p:spPr/>
        <p:txBody>
          <a:bodyPr/>
          <a:lstStyle/>
          <a:p>
            <a:r>
              <a:rPr lang="es-ES" dirty="0" smtClean="0"/>
              <a:t>Un Estado debilitado no puede combatir fácilmente el crimen organizado, tráfico de drogas, armamento, prostitución </a:t>
            </a:r>
          </a:p>
          <a:p>
            <a:r>
              <a:rPr lang="es-ES" dirty="0" smtClean="0"/>
              <a:t>La injerencia internacional en la política nacional puede ser excesiva </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36</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48680"/>
            <a:ext cx="7467600" cy="5925272"/>
          </a:xfrm>
        </p:spPr>
        <p:txBody>
          <a:bodyPr/>
          <a:lstStyle/>
          <a:p>
            <a:r>
              <a:rPr lang="es-ES" dirty="0" smtClean="0"/>
              <a:t>La interdependencia económica se ha reforzado , pero el número absoluto de personas extremadamente pobres  ha aumentado en todo el mundo.</a:t>
            </a:r>
          </a:p>
          <a:p>
            <a:endParaRPr lang="es-ES" dirty="0" smtClean="0"/>
          </a:p>
          <a:p>
            <a:r>
              <a:rPr lang="es-ES" dirty="0" smtClean="0"/>
              <a:t>Se siguen  dando significativos riesgos ambientales de índole global</a:t>
            </a:r>
          </a:p>
          <a:p>
            <a:endParaRPr lang="es-ES" dirty="0" smtClean="0"/>
          </a:p>
          <a:p>
            <a:r>
              <a:rPr lang="es-ES" dirty="0" smtClean="0"/>
              <a:t>Las economías abiertas no serán sostenibles  sin la voluntad de los Estados  de abrirse también políticamente</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37</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2002234"/>
          </a:xfrm>
        </p:spPr>
        <p:txBody>
          <a:bodyPr>
            <a:normAutofit/>
          </a:bodyPr>
          <a:lstStyle/>
          <a:p>
            <a:r>
              <a:rPr lang="es-ES" dirty="0" smtClean="0"/>
              <a:t>En un sistema de gobernación global debería de hacerse sobre los siguientes valores:</a:t>
            </a:r>
            <a:endParaRPr lang="es-MX" dirty="0"/>
          </a:p>
        </p:txBody>
      </p:sp>
      <p:sp>
        <p:nvSpPr>
          <p:cNvPr id="3" name="2 Marcador de contenido"/>
          <p:cNvSpPr>
            <a:spLocks noGrp="1"/>
          </p:cNvSpPr>
          <p:nvPr>
            <p:ph sz="quarter" idx="1"/>
          </p:nvPr>
        </p:nvSpPr>
        <p:spPr>
          <a:xfrm>
            <a:off x="683568" y="2420888"/>
            <a:ext cx="7467600" cy="4248472"/>
          </a:xfrm>
        </p:spPr>
        <p:txBody>
          <a:bodyPr>
            <a:normAutofit lnSpcReduction="10000"/>
          </a:bodyPr>
          <a:lstStyle/>
          <a:p>
            <a:r>
              <a:rPr lang="es-ES" dirty="0" smtClean="0"/>
              <a:t>Respeto a la dignidad humana</a:t>
            </a:r>
          </a:p>
          <a:p>
            <a:r>
              <a:rPr lang="es-ES" dirty="0" smtClean="0"/>
              <a:t>Responsabilidad</a:t>
            </a:r>
          </a:p>
          <a:p>
            <a:r>
              <a:rPr lang="es-ES" dirty="0" smtClean="0"/>
              <a:t>Solidaridad</a:t>
            </a:r>
          </a:p>
          <a:p>
            <a:r>
              <a:rPr lang="es-ES" dirty="0" smtClean="0"/>
              <a:t>Coherencia</a:t>
            </a:r>
          </a:p>
          <a:p>
            <a:r>
              <a:rPr lang="es-ES" dirty="0" smtClean="0"/>
              <a:t>Transparencia</a:t>
            </a:r>
          </a:p>
          <a:p>
            <a:r>
              <a:rPr lang="es-ES" dirty="0" smtClean="0"/>
              <a:t>Rendimiento de cuentas</a:t>
            </a:r>
          </a:p>
          <a:p>
            <a:endParaRPr lang="es-ES" dirty="0" smtClean="0"/>
          </a:p>
          <a:p>
            <a:pPr algn="just">
              <a:buNone/>
            </a:pPr>
            <a:r>
              <a:rPr lang="es-ES" dirty="0" smtClean="0"/>
              <a:t>	(Para promover éstos valores la iglesia y comunidades religiosas desempeñan una función vital)</a:t>
            </a: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38</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331640" y="476672"/>
            <a:ext cx="5122912" cy="2736304"/>
          </a:xfrm>
          <a:effectLst>
            <a:outerShdw blurRad="50800" dist="25000" dir="5400000" rotWithShape="0">
              <a:srgbClr val="000000">
                <a:alpha val="40000"/>
              </a:srgbClr>
            </a:outerShdw>
            <a:reflection blurRad="6350" stA="50000" endA="300" endPos="55500" dist="101600" dir="5400000" sy="-100000" algn="bl" rotWithShape="0"/>
          </a:effectLst>
        </p:spPr>
        <p:style>
          <a:lnRef idx="1">
            <a:schemeClr val="accent1"/>
          </a:lnRef>
          <a:fillRef idx="2">
            <a:schemeClr val="accent1"/>
          </a:fillRef>
          <a:effectRef idx="1">
            <a:schemeClr val="accent1"/>
          </a:effectRef>
          <a:fontRef idx="minor">
            <a:schemeClr val="dk1"/>
          </a:fontRef>
        </p:style>
        <p:txBody>
          <a:bodyPr>
            <a:normAutofit/>
          </a:bodyPr>
          <a:lstStyle/>
          <a:p>
            <a:r>
              <a:rPr lang="es-ES" b="1" dirty="0" smtClean="0"/>
              <a:t>La globalización </a:t>
            </a:r>
            <a:r>
              <a:rPr lang="es-ES" dirty="0" smtClean="0"/>
              <a:t>permite gozar de la experiencia  de encontrar </a:t>
            </a:r>
            <a:r>
              <a:rPr lang="es-ES" b="1" dirty="0" smtClean="0"/>
              <a:t>un mundo de diversidad  </a:t>
            </a:r>
            <a:r>
              <a:rPr lang="es-ES" dirty="0" smtClean="0"/>
              <a:t>y de mayor eficiencia, </a:t>
            </a:r>
            <a:r>
              <a:rPr lang="es-ES" b="1" dirty="0" smtClean="0"/>
              <a:t>también </a:t>
            </a:r>
            <a:r>
              <a:rPr lang="es-ES" dirty="0" smtClean="0"/>
              <a:t>suscita </a:t>
            </a:r>
            <a:r>
              <a:rPr lang="es-ES" b="1" dirty="0" smtClean="0"/>
              <a:t>el temor a la pérdida de la identidad cultural</a:t>
            </a:r>
            <a:endParaRPr lang="es-MX" b="1"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39</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p:txBody>
          <a:bodyPr/>
          <a:lstStyle/>
          <a:p>
            <a:pPr>
              <a:buNone/>
            </a:pPr>
            <a:r>
              <a:rPr lang="es-ES" dirty="0" smtClean="0"/>
              <a:t>Bibliografía:</a:t>
            </a:r>
          </a:p>
          <a:p>
            <a:pPr>
              <a:buNone/>
            </a:pPr>
            <a:r>
              <a:rPr lang="es-ES" dirty="0" smtClean="0"/>
              <a:t>Libro: globalización ¿un mundo mejor?</a:t>
            </a:r>
          </a:p>
          <a:p>
            <a:pPr>
              <a:buNone/>
            </a:pPr>
            <a:r>
              <a:rPr lang="es-ES" dirty="0" smtClean="0"/>
              <a:t>Jesús Villagrasa</a:t>
            </a:r>
          </a:p>
          <a:p>
            <a:pPr>
              <a:buNone/>
            </a:pPr>
            <a:r>
              <a:rPr lang="es-ES" dirty="0" smtClean="0"/>
              <a:t>Trillas</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4</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Globalización  cultural</a:t>
            </a:r>
            <a:endParaRPr lang="es-MX" dirty="0"/>
          </a:p>
        </p:txBody>
      </p:sp>
      <p:sp>
        <p:nvSpPr>
          <p:cNvPr id="3" name="2 Marcador de contenido"/>
          <p:cNvSpPr>
            <a:spLocks noGrp="1"/>
          </p:cNvSpPr>
          <p:nvPr>
            <p:ph sz="quarter" idx="1"/>
          </p:nvPr>
        </p:nvSpPr>
        <p:spPr/>
        <p:txBody>
          <a:bodyPr/>
          <a:lstStyle/>
          <a:p>
            <a:pPr algn="just"/>
            <a:r>
              <a:rPr lang="es-ES" dirty="0" smtClean="0"/>
              <a:t>Los  aspectos culturales y éticos de la globalización constituyen para la comunidad cristiana un motivo de especial interés, más que los efectos puramente económicos y financieros del fenómeno</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40</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5"/>
          </p:nvPr>
        </p:nvSpPr>
        <p:spPr/>
        <p:txBody>
          <a:bodyPr/>
          <a:lstStyle/>
          <a:p>
            <a:fld id="{04E01310-4952-4DE1-ADC5-A02FD074F712}" type="slidenum">
              <a:rPr lang="es-MX" smtClean="0"/>
              <a:pPr/>
              <a:t>41</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
        <p:nvSpPr>
          <p:cNvPr id="6" name="5 Rectángulo"/>
          <p:cNvSpPr/>
          <p:nvPr/>
        </p:nvSpPr>
        <p:spPr>
          <a:xfrm>
            <a:off x="323528" y="1916832"/>
            <a:ext cx="7629012" cy="258532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americanización</a:t>
            </a:r>
          </a:p>
          <a:p>
            <a:pPr algn="ctr"/>
            <a:r>
              <a:rPr lang="es-E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es un peligro</a:t>
            </a:r>
          </a:p>
          <a:p>
            <a:pPr algn="ctr"/>
            <a:r>
              <a:rPr lang="es-E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Real?</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66975" y="1268760"/>
            <a:ext cx="8610049" cy="4247317"/>
          </a:xfrm>
          <a:prstGeom prst="rect">
            <a:avLst/>
          </a:prstGeom>
          <a:noFill/>
        </p:spPr>
        <p:txBody>
          <a:bodyPr wrap="square" lIns="91440" tIns="45720" rIns="91440" bIns="45720">
            <a:spAutoFit/>
          </a:bodyPr>
          <a:lstStyle/>
          <a:p>
            <a:pPr algn="ctr">
              <a:buNone/>
            </a:pP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Globalización</a:t>
            </a:r>
          </a:p>
          <a:p>
            <a:pPr algn="ctr">
              <a:buNone/>
            </a:pPr>
            <a:endPar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buNone/>
            </a:pPr>
            <a:endPar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buNone/>
            </a:pPr>
            <a:endPar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buNone/>
            </a:pP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Antiglobalización</a:t>
            </a:r>
            <a:endParaRPr lang="es-MX"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Flecha izquierda y derecha"/>
          <p:cNvSpPr/>
          <p:nvPr/>
        </p:nvSpPr>
        <p:spPr>
          <a:xfrm rot="16200000">
            <a:off x="3059832" y="2780928"/>
            <a:ext cx="2664296" cy="122413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Marcador de número de diapositiva"/>
          <p:cNvSpPr>
            <a:spLocks noGrp="1"/>
          </p:cNvSpPr>
          <p:nvPr>
            <p:ph type="sldNum" sz="quarter" idx="15"/>
          </p:nvPr>
        </p:nvSpPr>
        <p:spPr/>
        <p:txBody>
          <a:bodyPr/>
          <a:lstStyle/>
          <a:p>
            <a:fld id="{04E01310-4952-4DE1-ADC5-A02FD074F712}" type="slidenum">
              <a:rPr lang="es-MX" smtClean="0"/>
              <a:pPr/>
              <a:t>5</a:t>
            </a:fld>
            <a:endParaRPr lang="es-MX"/>
          </a:p>
        </p:txBody>
      </p:sp>
      <p:sp>
        <p:nvSpPr>
          <p:cNvPr id="9" name="8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globalización</a:t>
            </a:r>
            <a:endParaRPr lang="es-MX" dirty="0"/>
          </a:p>
        </p:txBody>
      </p:sp>
      <p:sp>
        <p:nvSpPr>
          <p:cNvPr id="3" name="2 Marcador de contenido"/>
          <p:cNvSpPr>
            <a:spLocks noGrp="1"/>
          </p:cNvSpPr>
          <p:nvPr>
            <p:ph sz="quarter" idx="1"/>
          </p:nvPr>
        </p:nvSpPr>
        <p:spPr/>
        <p:txBody>
          <a:bodyPr/>
          <a:lstStyle/>
          <a:p>
            <a:pPr algn="just"/>
            <a:r>
              <a:rPr lang="es-ES" dirty="0" smtClean="0"/>
              <a:t>Es un hecho complejo, aparentemente irreversible y de grandes consecuencias para la vida concreta de las personas y de los pueblos </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6</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643192" cy="2692896"/>
          </a:xfrm>
        </p:spPr>
        <p:txBody>
          <a:bodyPr/>
          <a:lstStyle/>
          <a:p>
            <a:pPr algn="just"/>
            <a:r>
              <a:rPr lang="es-ES" dirty="0" smtClean="0">
                <a:solidFill>
                  <a:schemeClr val="accent1">
                    <a:lumMod val="75000"/>
                  </a:schemeClr>
                </a:solidFill>
              </a:rPr>
              <a:t>Es un proceso complejo de interconexión e interdependencia financiera, económica, política y cultural que relaciona a personas, instituciones, organizaciones y pueblos de todo el mundo y que generan nuevas formas organizativas y culturales</a:t>
            </a:r>
            <a:endParaRPr lang="es-MX" dirty="0">
              <a:solidFill>
                <a:schemeClr val="accent1">
                  <a:lumMod val="75000"/>
                </a:schemeClr>
              </a:solidFill>
            </a:endParaRPr>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7</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Fenómeno de la globalización</a:t>
            </a:r>
            <a:endParaRPr lang="es-MX" dirty="0"/>
          </a:p>
        </p:txBody>
      </p:sp>
      <p:sp>
        <p:nvSpPr>
          <p:cNvPr id="3" name="2 Marcador de contenido"/>
          <p:cNvSpPr>
            <a:spLocks noGrp="1"/>
          </p:cNvSpPr>
          <p:nvPr>
            <p:ph sz="quarter" idx="1"/>
          </p:nvPr>
        </p:nvSpPr>
        <p:spPr/>
        <p:txBody>
          <a:bodyPr/>
          <a:lstStyle/>
          <a:p>
            <a:pPr algn="just"/>
            <a:r>
              <a:rPr lang="es-ES" dirty="0" smtClean="0"/>
              <a:t>La integración de los sistemas económicos a nivel continental, los efectos de la nueva revolución científica son una realidad cargada de posibilidades positivas</a:t>
            </a:r>
            <a:endParaRPr lang="es-MX" dirty="0"/>
          </a:p>
        </p:txBody>
      </p:sp>
      <p:sp>
        <p:nvSpPr>
          <p:cNvPr id="4" name="3 Marcador de número de diapositiva"/>
          <p:cNvSpPr>
            <a:spLocks noGrp="1"/>
          </p:cNvSpPr>
          <p:nvPr>
            <p:ph type="sldNum" sz="quarter" idx="15"/>
          </p:nvPr>
        </p:nvSpPr>
        <p:spPr/>
        <p:txBody>
          <a:bodyPr/>
          <a:lstStyle/>
          <a:p>
            <a:fld id="{04E01310-4952-4DE1-ADC5-A02FD074F712}" type="slidenum">
              <a:rPr lang="es-MX" smtClean="0"/>
              <a:pPr/>
              <a:t>8</a:t>
            </a:fld>
            <a:endParaRPr lang="es-MX"/>
          </a:p>
        </p:txBody>
      </p:sp>
      <p:sp>
        <p:nvSpPr>
          <p:cNvPr id="5" name="4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4205064"/>
          </a:xfr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a:lstStyle/>
          <a:p>
            <a:pPr>
              <a:buNone/>
            </a:pPr>
            <a:r>
              <a:rPr lang="es-ES" dirty="0" smtClean="0"/>
              <a:t>	</a:t>
            </a:r>
            <a:r>
              <a:rPr lang="es-ES" dirty="0" smtClean="0">
                <a:solidFill>
                  <a:schemeClr val="accent2">
                    <a:lumMod val="75000"/>
                  </a:schemeClr>
                </a:solidFill>
              </a:rPr>
              <a:t>Las familias pueden ver desde su televisor :</a:t>
            </a:r>
          </a:p>
          <a:p>
            <a:endParaRPr lang="es-ES" dirty="0" smtClean="0">
              <a:solidFill>
                <a:schemeClr val="accent2">
                  <a:lumMod val="75000"/>
                </a:schemeClr>
              </a:solidFill>
            </a:endParaRPr>
          </a:p>
          <a:p>
            <a:r>
              <a:rPr lang="es-ES" dirty="0" smtClean="0">
                <a:solidFill>
                  <a:schemeClr val="accent2">
                    <a:lumMod val="75000"/>
                  </a:schemeClr>
                </a:solidFill>
              </a:rPr>
              <a:t>Trágico atentado a las Torres Gemelas de Nueva York el 11 de septiembre de 2001</a:t>
            </a:r>
          </a:p>
          <a:p>
            <a:r>
              <a:rPr lang="es-ES" dirty="0" smtClean="0">
                <a:solidFill>
                  <a:schemeClr val="accent2">
                    <a:lumMod val="75000"/>
                  </a:schemeClr>
                </a:solidFill>
              </a:rPr>
              <a:t>Decisiones de países productores y exportadores de petróleo</a:t>
            </a:r>
          </a:p>
          <a:p>
            <a:r>
              <a:rPr lang="es-ES" dirty="0" smtClean="0">
                <a:solidFill>
                  <a:schemeClr val="accent2">
                    <a:lumMod val="75000"/>
                  </a:schemeClr>
                </a:solidFill>
              </a:rPr>
              <a:t>Tensiones en Libia</a:t>
            </a:r>
          </a:p>
          <a:p>
            <a:r>
              <a:rPr lang="es-ES" dirty="0" smtClean="0">
                <a:solidFill>
                  <a:schemeClr val="accent2">
                    <a:lumMod val="75000"/>
                  </a:schemeClr>
                </a:solidFill>
              </a:rPr>
              <a:t>Catástrofes naturales y tragedias humanas</a:t>
            </a:r>
          </a:p>
          <a:p>
            <a:endParaRPr lang="es-ES" dirty="0" smtClean="0"/>
          </a:p>
        </p:txBody>
      </p:sp>
      <p:sp>
        <p:nvSpPr>
          <p:cNvPr id="6" name="5 Marcador de número de diapositiva"/>
          <p:cNvSpPr>
            <a:spLocks noGrp="1"/>
          </p:cNvSpPr>
          <p:nvPr>
            <p:ph type="sldNum" sz="quarter" idx="15"/>
          </p:nvPr>
        </p:nvSpPr>
        <p:spPr/>
        <p:txBody>
          <a:bodyPr/>
          <a:lstStyle/>
          <a:p>
            <a:fld id="{04E01310-4952-4DE1-ADC5-A02FD074F712}" type="slidenum">
              <a:rPr lang="es-MX" smtClean="0"/>
              <a:pPr/>
              <a:t>9</a:t>
            </a:fld>
            <a:endParaRPr lang="es-MX"/>
          </a:p>
        </p:txBody>
      </p:sp>
      <p:sp>
        <p:nvSpPr>
          <p:cNvPr id="7" name="6 Marcador de pie de página"/>
          <p:cNvSpPr>
            <a:spLocks noGrp="1"/>
          </p:cNvSpPr>
          <p:nvPr>
            <p:ph type="ftr" sz="quarter" idx="16"/>
          </p:nvPr>
        </p:nvSpPr>
        <p:spPr/>
        <p:txBody>
          <a:bodyPr/>
          <a:lstStyle/>
          <a:p>
            <a:r>
              <a:rPr lang="es-MX" smtClean="0"/>
              <a:t>M. en A. Susana Vilchis Camacho</a:t>
            </a:r>
            <a:endParaRPr lang="es-MX"/>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689</TotalTime>
  <Words>1636</Words>
  <Application>Microsoft Office PowerPoint</Application>
  <PresentationFormat>Presentación en pantalla (4:3)</PresentationFormat>
  <Paragraphs>224</Paragraphs>
  <Slides>41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41</vt:i4>
      </vt:variant>
    </vt:vector>
  </HeadingPairs>
  <TitlesOfParts>
    <vt:vector size="48" baseType="lpstr">
      <vt:lpstr>Arial</vt:lpstr>
      <vt:lpstr>Brush Script MT</vt:lpstr>
      <vt:lpstr>Calibri</vt:lpstr>
      <vt:lpstr>Century Schoolbook</vt:lpstr>
      <vt:lpstr>Wingdings</vt:lpstr>
      <vt:lpstr>Wingdings 2</vt:lpstr>
      <vt:lpstr>Mirador</vt:lpstr>
      <vt:lpstr>UNIVERSIDAD AUTÓNOMA DEL ESTADO DE MÉXICO FACULTAD DE CONTADURÍA Y ADMINISTRACIÓN    SOCIEDAD Y DESARROLLO DEL MUNDO  GLOBALIZACIÓN    </vt:lpstr>
      <vt:lpstr>Guión explicativo para el empleo del material</vt:lpstr>
      <vt:lpstr>Guión explicativo para el empleo del material</vt:lpstr>
      <vt:lpstr>Presentación de PowerPoint</vt:lpstr>
      <vt:lpstr>Presentación de PowerPoint</vt:lpstr>
      <vt:lpstr>La globalización</vt:lpstr>
      <vt:lpstr>Presentación de PowerPoint</vt:lpstr>
      <vt:lpstr>Fenómeno de la globalización</vt:lpstr>
      <vt:lpstr>Presentación de PowerPoint</vt:lpstr>
      <vt:lpstr>Presentación de PowerPoint</vt:lpstr>
      <vt:lpstr>Presentación de PowerPoint</vt:lpstr>
      <vt:lpstr>Presentación de PowerPoint</vt:lpstr>
      <vt:lpstr>Presentación de PowerPoint</vt:lpstr>
      <vt:lpstr>Presentación de PowerPoint</vt:lpstr>
      <vt:lpstr>Globalización desde un punto de vista ético</vt:lpstr>
      <vt:lpstr>Presentación de PowerPoint</vt:lpstr>
      <vt:lpstr>Globalización económica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programa de acción del Banco Mundial</vt:lpstr>
      <vt:lpstr>Presentación de PowerPoint</vt:lpstr>
      <vt:lpstr>Presentación de PowerPoint</vt:lpstr>
      <vt:lpstr>Presentación de PowerPoint</vt:lpstr>
      <vt:lpstr>Presentación de PowerPoint</vt:lpstr>
      <vt:lpstr>Inconvenientes de los nuevos movimientos sociales</vt:lpstr>
      <vt:lpstr>Presentación de PowerPoint</vt:lpstr>
      <vt:lpstr>En un sistema de gobernación global debería de hacerse sobre los siguientes valores:</vt:lpstr>
      <vt:lpstr>Presentación de PowerPoint</vt:lpstr>
      <vt:lpstr>Globalización  cultural</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Melissa</dc:creator>
  <cp:lastModifiedBy>Melissa</cp:lastModifiedBy>
  <cp:revision>73</cp:revision>
  <dcterms:created xsi:type="dcterms:W3CDTF">2011-03-23T23:09:05Z</dcterms:created>
  <dcterms:modified xsi:type="dcterms:W3CDTF">2016-10-13T02:34:33Z</dcterms:modified>
</cp:coreProperties>
</file>