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72" r:id="rId2"/>
  </p:sldMasterIdLst>
  <p:notesMasterIdLst>
    <p:notesMasterId r:id="rId46"/>
  </p:notesMasterIdLst>
  <p:sldIdLst>
    <p:sldId id="348" r:id="rId3"/>
    <p:sldId id="349" r:id="rId4"/>
    <p:sldId id="350" r:id="rId5"/>
    <p:sldId id="351" r:id="rId6"/>
    <p:sldId id="257" r:id="rId7"/>
    <p:sldId id="322" r:id="rId8"/>
    <p:sldId id="346" r:id="rId9"/>
    <p:sldId id="325" r:id="rId10"/>
    <p:sldId id="324" r:id="rId11"/>
    <p:sldId id="326" r:id="rId12"/>
    <p:sldId id="328" r:id="rId13"/>
    <p:sldId id="329" r:id="rId14"/>
    <p:sldId id="330" r:id="rId15"/>
    <p:sldId id="332" r:id="rId16"/>
    <p:sldId id="333" r:id="rId17"/>
    <p:sldId id="335" r:id="rId18"/>
    <p:sldId id="334" r:id="rId19"/>
    <p:sldId id="321" r:id="rId20"/>
    <p:sldId id="336" r:id="rId21"/>
    <p:sldId id="306" r:id="rId22"/>
    <p:sldId id="305" r:id="rId23"/>
    <p:sldId id="304" r:id="rId24"/>
    <p:sldId id="303" r:id="rId25"/>
    <p:sldId id="307" r:id="rId26"/>
    <p:sldId id="310" r:id="rId27"/>
    <p:sldId id="309" r:id="rId28"/>
    <p:sldId id="308" r:id="rId29"/>
    <p:sldId id="311" r:id="rId30"/>
    <p:sldId id="314" r:id="rId31"/>
    <p:sldId id="313" r:id="rId32"/>
    <p:sldId id="312" r:id="rId33"/>
    <p:sldId id="315" r:id="rId34"/>
    <p:sldId id="317" r:id="rId35"/>
    <p:sldId id="316" r:id="rId36"/>
    <p:sldId id="318" r:id="rId37"/>
    <p:sldId id="320" r:id="rId38"/>
    <p:sldId id="275" r:id="rId39"/>
    <p:sldId id="276" r:id="rId40"/>
    <p:sldId id="277" r:id="rId41"/>
    <p:sldId id="340" r:id="rId42"/>
    <p:sldId id="278" r:id="rId43"/>
    <p:sldId id="279" r:id="rId44"/>
    <p:sldId id="280" r:id="rId45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slide" Target="slides/slide3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viewProps" Target="viewProps.xml"/><Relationship Id="rId8" Type="http://schemas.openxmlformats.org/officeDocument/2006/relationships/slide" Target="slides/slide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0B8F4EF-D464-42C0-B147-2FA5EF7D9582}" type="datetimeFigureOut">
              <a:rPr lang="es-MX" smtClean="0"/>
              <a:pPr/>
              <a:t>12/10/2016</a:t>
            </a:fld>
            <a:endParaRPr lang="es-MX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87E6796-F6AE-4B3F-B49D-9EE83AA66577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3393452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C9F110-D54F-4CD6-98A2-D47218515BFE}" type="slidenum">
              <a:rPr lang="es-MX" smtClean="0"/>
              <a:pPr/>
              <a:t>17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97710736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95455F-183C-45F9-9C18-E8D97EFB3CD9}" type="slidenum">
              <a:rPr lang="es-MX" smtClean="0"/>
              <a:pPr/>
              <a:t>38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66218285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95455F-183C-45F9-9C18-E8D97EFB3CD9}" type="slidenum">
              <a:rPr lang="es-MX" smtClean="0"/>
              <a:pPr/>
              <a:t>39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00171051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95455F-183C-45F9-9C18-E8D97EFB3CD9}" type="slidenum">
              <a:rPr lang="es-MX" smtClean="0"/>
              <a:pPr/>
              <a:t>41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27286386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95455F-183C-45F9-9C18-E8D97EFB3CD9}" type="slidenum">
              <a:rPr lang="es-MX" smtClean="0"/>
              <a:pPr/>
              <a:t>42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37560487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95455F-183C-45F9-9C18-E8D97EFB3CD9}" type="slidenum">
              <a:rPr lang="es-MX" smtClean="0"/>
              <a:pPr/>
              <a:t>43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8791682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6A2620-DE0F-4516-BCCF-5D9CF98D28AC}" type="datetimeFigureOut">
              <a:rPr lang="es-MX" smtClean="0"/>
              <a:pPr/>
              <a:t>12/10/2016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D45C7E-9C49-48BE-823B-2FB1073BB7A5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6A2620-DE0F-4516-BCCF-5D9CF98D28AC}" type="datetimeFigureOut">
              <a:rPr lang="es-MX" smtClean="0"/>
              <a:pPr/>
              <a:t>12/10/2016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D45C7E-9C49-48BE-823B-2FB1073BB7A5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6A2620-DE0F-4516-BCCF-5D9CF98D28AC}" type="datetimeFigureOut">
              <a:rPr lang="es-MX" smtClean="0"/>
              <a:pPr/>
              <a:t>12/10/2016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D45C7E-9C49-48BE-823B-2FB1073BB7A5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14 Rectángulo redondeado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9 Rectángulo redondeado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4 Título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20" name="19 Subtítulo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19" name="18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F6A2620-DE0F-4516-BCCF-5D9CF98D28AC}" type="datetimeFigureOut">
              <a:rPr lang="es-MX" smtClean="0"/>
              <a:pPr/>
              <a:t>12/10/2016</a:t>
            </a:fld>
            <a:endParaRPr lang="es-MX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MX"/>
          </a:p>
        </p:txBody>
      </p:sp>
      <p:sp>
        <p:nvSpPr>
          <p:cNvPr id="11" name="10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7D45C7E-9C49-48BE-823B-2FB1073BB7A5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F6A2620-DE0F-4516-BCCF-5D9CF98D28AC}" type="datetimeFigureOut">
              <a:rPr lang="es-MX" smtClean="0"/>
              <a:pPr/>
              <a:t>12/10/2016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7D45C7E-9C49-48BE-823B-2FB1073BB7A5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13 Rectángulo redondeado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10 Rectángulo redondeado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F6A2620-DE0F-4516-BCCF-5D9CF98D28AC}" type="datetimeFigureOut">
              <a:rPr lang="es-MX" smtClean="0"/>
              <a:pPr/>
              <a:t>12/10/2016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7D45C7E-9C49-48BE-823B-2FB1073BB7A5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F6A2620-DE0F-4516-BCCF-5D9CF98D28AC}" type="datetimeFigureOut">
              <a:rPr lang="es-MX" smtClean="0"/>
              <a:pPr/>
              <a:t>12/10/2016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7D45C7E-9C49-48BE-823B-2FB1073BB7A5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F6A2620-DE0F-4516-BCCF-5D9CF98D28AC}" type="datetimeFigureOut">
              <a:rPr lang="es-MX" smtClean="0"/>
              <a:pPr/>
              <a:t>12/10/2016</a:t>
            </a:fld>
            <a:endParaRPr lang="es-MX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MX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7D45C7E-9C49-48BE-823B-2FB1073BB7A5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F6A2620-DE0F-4516-BCCF-5D9CF98D28AC}" type="datetimeFigureOut">
              <a:rPr lang="es-MX" smtClean="0"/>
              <a:pPr/>
              <a:t>12/10/2016</a:t>
            </a:fld>
            <a:endParaRPr lang="es-MX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7D45C7E-9C49-48BE-823B-2FB1073BB7A5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Rectángulo redondeado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F6A2620-DE0F-4516-BCCF-5D9CF98D28AC}" type="datetimeFigureOut">
              <a:rPr lang="es-MX" smtClean="0"/>
              <a:pPr/>
              <a:t>12/10/2016</a:t>
            </a:fld>
            <a:endParaRPr lang="es-MX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7D45C7E-9C49-48BE-823B-2FB1073BB7A5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F6A2620-DE0F-4516-BCCF-5D9CF98D28AC}" type="datetimeFigureOut">
              <a:rPr lang="es-MX" smtClean="0"/>
              <a:pPr/>
              <a:t>12/10/2016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7D45C7E-9C49-48BE-823B-2FB1073BB7A5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6A2620-DE0F-4516-BCCF-5D9CF98D28AC}" type="datetimeFigureOut">
              <a:rPr lang="es-MX" smtClean="0"/>
              <a:pPr/>
              <a:t>12/10/2016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D45C7E-9C49-48BE-823B-2FB1073BB7A5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14 Rectángulo redondeado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10 Redondear rectángulo de esquina sencilla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F6A2620-DE0F-4516-BCCF-5D9CF98D28AC}" type="datetimeFigureOut">
              <a:rPr lang="es-MX" smtClean="0"/>
              <a:pPr/>
              <a:t>12/10/2016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7D45C7E-9C49-48BE-823B-2FB1073BB7A5}" type="slidenum">
              <a:rPr lang="es-MX" smtClean="0"/>
              <a:pPr/>
              <a:t>‹Nº›</a:t>
            </a:fld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s-ES" smtClean="0"/>
              <a:t>Haga clic en el icono para agregar una imagen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F6A2620-DE0F-4516-BCCF-5D9CF98D28AC}" type="datetimeFigureOut">
              <a:rPr lang="es-MX" smtClean="0"/>
              <a:pPr/>
              <a:t>12/10/2016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7D45C7E-9C49-48BE-823B-2FB1073BB7A5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F6A2620-DE0F-4516-BCCF-5D9CF98D28AC}" type="datetimeFigureOut">
              <a:rPr lang="es-MX" smtClean="0"/>
              <a:pPr/>
              <a:t>12/10/2016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7D45C7E-9C49-48BE-823B-2FB1073BB7A5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6A2620-DE0F-4516-BCCF-5D9CF98D28AC}" type="datetimeFigureOut">
              <a:rPr lang="es-MX" smtClean="0"/>
              <a:pPr/>
              <a:t>12/10/2016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D45C7E-9C49-48BE-823B-2FB1073BB7A5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6A2620-DE0F-4516-BCCF-5D9CF98D28AC}" type="datetimeFigureOut">
              <a:rPr lang="es-MX" smtClean="0"/>
              <a:pPr/>
              <a:t>12/10/2016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D45C7E-9C49-48BE-823B-2FB1073BB7A5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6A2620-DE0F-4516-BCCF-5D9CF98D28AC}" type="datetimeFigureOut">
              <a:rPr lang="es-MX" smtClean="0"/>
              <a:pPr/>
              <a:t>12/10/2016</a:t>
            </a:fld>
            <a:endParaRPr lang="es-MX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D45C7E-9C49-48BE-823B-2FB1073BB7A5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6A2620-DE0F-4516-BCCF-5D9CF98D28AC}" type="datetimeFigureOut">
              <a:rPr lang="es-MX" smtClean="0"/>
              <a:pPr/>
              <a:t>12/10/2016</a:t>
            </a:fld>
            <a:endParaRPr lang="es-MX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D45C7E-9C49-48BE-823B-2FB1073BB7A5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6A2620-DE0F-4516-BCCF-5D9CF98D28AC}" type="datetimeFigureOut">
              <a:rPr lang="es-MX" smtClean="0"/>
              <a:pPr/>
              <a:t>12/10/2016</a:t>
            </a:fld>
            <a:endParaRPr lang="es-MX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D45C7E-9C49-48BE-823B-2FB1073BB7A5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6A2620-DE0F-4516-BCCF-5D9CF98D28AC}" type="datetimeFigureOut">
              <a:rPr lang="es-MX" smtClean="0"/>
              <a:pPr/>
              <a:t>12/10/2016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D45C7E-9C49-48BE-823B-2FB1073BB7A5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6A2620-DE0F-4516-BCCF-5D9CF98D28AC}" type="datetimeFigureOut">
              <a:rPr lang="es-MX" smtClean="0"/>
              <a:pPr/>
              <a:t>12/10/2016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D45C7E-9C49-48BE-823B-2FB1073BB7A5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6A2620-DE0F-4516-BCCF-5D9CF98D28AC}" type="datetimeFigureOut">
              <a:rPr lang="es-MX" smtClean="0"/>
              <a:pPr/>
              <a:t>12/10/2016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D45C7E-9C49-48BE-823B-2FB1073BB7A5}" type="slidenum">
              <a:rPr lang="es-MX" smtClean="0"/>
              <a:pPr/>
              <a:t>‹Nº›</a:t>
            </a:fld>
            <a:endParaRPr lang="es-MX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Rectángulo redondeado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8 Rectángulo redondeado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12 Marcador de título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25" name="24 Marcador de fecha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0F6A2620-DE0F-4516-BCCF-5D9CF98D28AC}" type="datetimeFigureOut">
              <a:rPr lang="es-MX" smtClean="0"/>
              <a:pPr/>
              <a:t>12/10/2016</a:t>
            </a:fld>
            <a:endParaRPr lang="es-MX"/>
          </a:p>
        </p:txBody>
      </p:sp>
      <p:sp>
        <p:nvSpPr>
          <p:cNvPr id="18" name="17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F7D45C7E-9C49-48BE-823B-2FB1073BB7A5}" type="slidenum">
              <a:rPr lang="es-MX" smtClean="0"/>
              <a:pPr/>
              <a:t>‹Nº›</a:t>
            </a:fld>
            <a:endParaRPr lang="es-MX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images.google.com.mx/imgres?imgurl=http://mp3.hhgroups.com/Material/Maquetas/2052/Plan%20f%20-%20Delantera300_Thumb.jpg&amp;imgrefurl=http://www.myspace.com/lakdl&amp;usg=__BvCSPSlSWoybIUtolDi0h0IT06g=&amp;h=300&amp;w=300&amp;sz=79&amp;hl=es&amp;start=18&amp;itbs=1&amp;tbnid=7GKQOIbNFgvtnM:&amp;tbnh=116&amp;tbnw=116&amp;prev=/images?q=PLAN&amp;gbv=2&amp;hl=es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image" Target="../media/image7.jpeg"/><Relationship Id="rId2" Type="http://schemas.openxmlformats.org/officeDocument/2006/relationships/hyperlink" Target="http://images.google.com.mx/imgres?imgurl=http://www.muchapasta.com/b/var/imagenes%20petroleo/petroleo%20mar.jpg&amp;imgrefurl=http://www.muchapasta.com/b/var/consumo%20y%20transporte.php&amp;usg=__cUQ9MYAq8qsvLmA-mkrdj5agTLU=&amp;h=359&amp;w=400&amp;sz=31&amp;hl=es&amp;start=12&amp;itbs=1&amp;tbnid=CFB4p_jHTyPGEM:&amp;tbnh=111&amp;tbnw=124&amp;prev=/images?q=PETROLEO&amp;gbv=2&amp;hl=es" TargetMode="External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images.google.com.mx/imgres?imgurl=http://floresyjardin.es/wp-content/uploads/2008/06/arboles-para-jardines-pequenos.jpg&amp;imgrefurl=http://floresyjardin.es/arboles-para-pequenos-jardines/&amp;usg=__BoMP3RfC-O32TSbslHGQXDDyEP4=&amp;h=600&amp;w=450&amp;sz=39&amp;hl=es&amp;start=7&amp;um=1&amp;itbs=1&amp;tbnid=AkOHQdGNRXkQ9M:&amp;tbnh=135&amp;tbnw=101&amp;prev=/images?q=ARBOLES&amp;hl=es&amp;um=1" TargetMode="External"/><Relationship Id="rId5" Type="http://schemas.openxmlformats.org/officeDocument/2006/relationships/image" Target="../media/image6.jpeg"/><Relationship Id="rId4" Type="http://schemas.openxmlformats.org/officeDocument/2006/relationships/hyperlink" Target="http://images.google.com.mx/imgres?imgurl=http://blog.pucp.edu.pe/media/519/20061127-descargadomingo%20008.jpg&amp;imgrefurl=http://blog.pucp.edu.pe/item/6073&amp;usg=__9DZFIPaN8J4FzNZYw8XVY_kyfaI=&amp;h=768&amp;w=1024&amp;sz=516&amp;hl=es&amp;start=1&amp;um=1&amp;itbs=1&amp;tbnid=nEkK5I9I2YHBZM:&amp;tbnh=113&amp;tbnw=150&amp;prev=/images?q=CONTAMINANTES&amp;hl=es&amp;um=1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http://images.google.com.mx/imgres?imgurl=http://www.ricardotorresorigel.org.mx/boletines/imagenes/economia1.jpg&amp;imgrefurl=http://www.ricardotorresorigel.org.mx/boletines/2009/febrero/feb06.html&amp;usg=__c9IQ-Ce6UDXLwcTKQJPsKjKB338=&amp;h=240&amp;w=325&amp;sz=37&amp;hl=es&amp;start=6&amp;itbs=1&amp;tbnid=7fQPyQZHWRm8YM:&amp;tbnh=87&amp;tbnw=118&amp;prev=/images?q=ECONOMIA&amp;gbv=2&amp;hl=es" TargetMode="Externa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9.jpeg"/><Relationship Id="rId4" Type="http://schemas.openxmlformats.org/officeDocument/2006/relationships/hyperlink" Target="http://images.google.com.mx/imgres?imgurl=http://www.galeon.com/scienceducation/ecologia1.GIF&amp;imgrefurl=http://www.galeon.com/scienceducation/ecolevol.html&amp;usg=__kAQhyFZX5mRQFfCJ7qEZwlIQnH4=&amp;h=1119&amp;w=1060&amp;sz=31&amp;hl=es&amp;start=8&amp;itbs=1&amp;tbnid=Qz9wDFmfCgphpM:&amp;tbnh=150&amp;tbnw=142&amp;prev=/images?q=ECOLOGIA&amp;gbv=2&amp;hl=es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hyperlink" Target="http://images.google.com.mx/imgres?imgurl=http://www.copservir.com/copservirportal/images/ahorro%20energia.jpg&amp;imgrefurl=http://www.copservir.com/copservirportal/index.php?option=com_content&amp;task=view&amp;id=1583&amp;Itemid=1&amp;usg=__Z-8I8EKDvfqXyjI1oZXqNzbwDU0=&amp;h=361&amp;w=400&amp;sz=10&amp;hl=es&amp;start=3&amp;itbs=1&amp;tbnid=YQteN4CIKz6ViM:&amp;tbnh=112&amp;tbnw=124&amp;prev=/images?q=ENERGIA&amp;gbv=2&amp;hl=es" TargetMode="Externa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hyperlink" Target="http://images.google.com.mx/imgres?imgurl=http://estoyjarto.files.wordpress.com/2009/02/sociedad-civil.jpg&amp;imgrefurl=http://estoyjarto.wordpress.com/2009/02/26/de-todo-esto-ya-estoy-harto-tambien/&amp;usg=__c99DmYuGFzPOpn8eMwCI92iFNi8=&amp;h=336&amp;w=343&amp;sz=23&amp;hl=es&amp;start=1&amp;itbs=1&amp;tbnid=jblb-Kt3tFfIYM:&amp;tbnh=118&amp;tbnw=120&amp;prev=/images?q=SOCIEDAD&amp;gbv=2&amp;hl=es" TargetMode="Externa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7" Type="http://schemas.openxmlformats.org/officeDocument/2006/relationships/image" Target="../media/image14.jpeg"/><Relationship Id="rId2" Type="http://schemas.openxmlformats.org/officeDocument/2006/relationships/hyperlink" Target="http://images.google.com.mx/imgres?imgurl=http://carmenvidal.files.wordpress.com/2007/12/o_contaminac-suelos-katrina-huracan.jpg&amp;imgrefurl=http://carmenvidal.wordpress.com/2007/12/30/biodegradabilidad-y-contaminacion/&amp;usg=__MHCh3zVh0sYysn1t4nclFjA8hMU=&amp;h=320&amp;w=480&amp;sz=86&amp;hl=es&amp;start=14&amp;um=1&amp;itbs=1&amp;tbnid=5ZnmrSPwhuKnJM:&amp;tbnh=86&amp;tbnw=129&amp;prev=/images?q=CONTAMINACION&amp;hl=es&amp;um=1" TargetMode="External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images.google.com.mx/imgres?imgurl=http://www.educomputacion.cl/images/stories/Naturaleza/agua.jpg&amp;imgrefurl=http://www.educomputacion.cl/content/view/189/83/&amp;usg=__LT1-1NhZInFAkxbZBdtNtbptmsQ=&amp;h=397&amp;w=398&amp;sz=69&amp;hl=es&amp;start=1&amp;um=1&amp;itbs=1&amp;tbnid=v4aZ4OTs3HIf-M:&amp;tbnh=124&amp;tbnw=124&amp;prev=/images?q=recursos+inagotables&amp;hl=es&amp;um=1" TargetMode="External"/><Relationship Id="rId5" Type="http://schemas.openxmlformats.org/officeDocument/2006/relationships/image" Target="../media/image13.jpeg"/><Relationship Id="rId4" Type="http://schemas.openxmlformats.org/officeDocument/2006/relationships/hyperlink" Target="http://images.google.com.mx/imgres?imgurl=http://secundaria.edumexico.net/plan%20de%20estudios/segundo/Geografia2!!/Bimestre3/IMA3/mapa%20BIODIVERSIDAD.jpg&amp;imgrefurl=http://secundaria.edumexico.net/plan%20de%20estudios/segundo/Geografia2!!/Bimestre3/Apuntes/BIODIVERSIDAD.html&amp;usg=__nCFbuTWlucU0u07TBhgkP_mWvsc=&amp;h=388&amp;w=580&amp;sz=40&amp;hl=es&amp;start=17&amp;um=1&amp;itbs=1&amp;tbnid=_Z-s3_vGRprtHM:&amp;tbnh=90&amp;tbnw=134&amp;prev=/images?q=BIODIVERSIDAD&amp;hl=es&amp;um=1" TargetMode="Externa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hyperlink" Target="http://www.google.com.mx/imgres?imgurl=http://html.rincondelvago.com/000646160.jpg&amp;imgrefurl=http://html.rincondelvago.com/contaminacion-del-aire_4.html&amp;h=380&amp;w=490&amp;sz=22&amp;tbnid=zvh8xZREDfgqgM:&amp;tbnh=101&amp;tbnw=130&amp;prev=/search?q=fotos+de+contaminaci%C3%B3n&amp;tbm=isch&amp;tbo=u&amp;zoom=1&amp;q=fotos+de+contaminaci%C3%B3n&amp;hl=es&amp;usg=__TMc6p_UszFp1RPOnTq-WIxvnk7o=&amp;sa=X&amp;ei=2cOjTb-HMcLY0QGn6unrCA&amp;ved=0CB4Q9QEwBA" TargetMode="Externa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6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anstockphoto.es/espantado-granjero-4603662.html" TargetMode="External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gif"/><Relationship Id="rId4" Type="http://schemas.openxmlformats.org/officeDocument/2006/relationships/image" Target="../media/image22.jpe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gif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jpeg"/><Relationship Id="rId3" Type="http://schemas.openxmlformats.org/officeDocument/2006/relationships/hyperlink" Target="http://es.wrs.yahoo.com/_ylt=A0S0zu2ynaNNREIAxUSV.Qt.;_ylu=X3oDMTBxZTVoYWdpBHBvcwMxNwRzZWMDc3IEdnRpZANJMTIxXzcy/SIG=1in3h4gm0/EXP=1302597170/**http:/es.images.search.yahoo.com/images/view?back=http://es.images.search.yahoo.com/search/images?p=Apodemus+sylvaticus&amp;ei=ISO-8859-1&amp;fr=FP-tab-img-t&amp;w=640&amp;h=480&amp;imgurl=www.biopix.dk/Temp/JCS%20Apodemus%20sylvaticus%2029518.jpg&amp;rurl=http://www.biopix.dk/Photo.asp?PhotoId=28233&amp;size=121k&amp;name=JCS+Apodemus+syl...&amp;p=Apodemus+sylvaticus&amp;oid=111445348cd8c5d2&amp;fr2=&amp;no=17&amp;tt=935&amp;sigr=11c9tkt8j&amp;sigi=11qelhpld&amp;sigb=133pgjpqk&amp;type=JPG&amp;.crumb=P.JKEomnN9F" TargetMode="External"/><Relationship Id="rId7" Type="http://schemas.openxmlformats.org/officeDocument/2006/relationships/hyperlink" Target="http://www.duiops.net/seresvivos/galeria/conejos/Baby%20Cottontail%20Rabbits,%20Louisville,%20Kentucky.jpg" TargetMode="External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png"/><Relationship Id="rId5" Type="http://schemas.openxmlformats.org/officeDocument/2006/relationships/hyperlink" Target="http://www.google.com.mx/imgres?imgurl=http://redescolar.ilce.edu.mx/redescolar/publicaciones/publi_reinos/fauna/tuza/tuza2.jpg&amp;imgrefurl=http://redescolar.ilce.edu.mx/redescolar/publicaciones/publi_reinos/fauna/tuza/galeria.htm&amp;h=242&amp;w=363&amp;sz=28&amp;tbnid=v-fHdyeKo9_9xM:&amp;tbnh=81&amp;tbnw=121&amp;prev=/search?q=fotos+de+tuzas&amp;tbm=isch&amp;tbo=u&amp;zoom=1&amp;q=fotos+de+tuzas&amp;hl=es&amp;usg=__8Auio1o-V-GFz85A42RsvmtvcBo=&amp;sa=X&amp;ei=JJ6jTfGGBYjpgQfM1ZzaBQ&amp;ved=0CBgQ9QEwAQ" TargetMode="External"/><Relationship Id="rId4" Type="http://schemas.openxmlformats.org/officeDocument/2006/relationships/image" Target="../media/image32.jpe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gif"/><Relationship Id="rId2" Type="http://schemas.openxmlformats.org/officeDocument/2006/relationships/image" Target="../media/image37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1.gif"/><Relationship Id="rId5" Type="http://schemas.openxmlformats.org/officeDocument/2006/relationships/image" Target="../media/image40.gif"/><Relationship Id="rId4" Type="http://schemas.openxmlformats.org/officeDocument/2006/relationships/image" Target="../media/image39.gif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gif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gif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8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www.google.com.mx/imgres?imgurl=http://1.bp.blogspot.com/_i_yJFrzSHIk/S-x6uBV6jFI/AAAAAAAAAAM/FPAeexL6aGk/s1600/foto+del+paisaje.jpg&amp;imgrefurl=http://holas-lucre.blogspot.com/&amp;h=319&amp;w=425&amp;sz=43&amp;tbnid=FnDqK2VEDtOWzM:&amp;tbnh=95&amp;tbnw=126&amp;prev=/search?q=fotos+de+paisajes&amp;tbm=isch&amp;tbo=u&amp;zoom=1&amp;q=fotos+de+paisajes&amp;hl=es&amp;usg=__0MlE53F0wXMa9jyHG_pOkbTqg9I=&amp;sa=X&amp;ei=IrijTb2QKYWO0QGX8vXrCA&amp;ved=0CBoQ9QEwAg" TargetMode="Externa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1572568" y="1355295"/>
            <a:ext cx="6239520" cy="2376487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s-ES" sz="2700" b="1" dirty="0" smtClean="0"/>
              <a:t>UNIVERSIDAD AUTÓNOMA DEL ESTADO DE MÉXICO</a:t>
            </a:r>
            <a:br>
              <a:rPr lang="es-ES" sz="2700" b="1" dirty="0" smtClean="0"/>
            </a:br>
            <a:r>
              <a:rPr lang="es-ES" sz="2700" b="1" dirty="0" smtClean="0"/>
              <a:t>FACULTAD DE CONTADURÍA Y ADMINISTRACIÓN</a:t>
            </a:r>
            <a:br>
              <a:rPr lang="es-ES" sz="2700" b="1" dirty="0" smtClean="0"/>
            </a:br>
            <a:r>
              <a:rPr lang="es-ES" sz="2700" dirty="0" smtClean="0"/>
              <a:t/>
            </a:r>
            <a:br>
              <a:rPr lang="es-ES" sz="2700" dirty="0" smtClean="0"/>
            </a:br>
            <a:r>
              <a:rPr lang="es-ES" sz="2700" dirty="0" smtClean="0"/>
              <a:t/>
            </a:r>
            <a:br>
              <a:rPr lang="es-ES" sz="2700" dirty="0" smtClean="0"/>
            </a:br>
            <a:r>
              <a:rPr lang="es-ES" sz="2700" dirty="0"/>
              <a:t/>
            </a:r>
            <a:br>
              <a:rPr lang="es-ES" sz="2700" dirty="0"/>
            </a:br>
            <a:r>
              <a:rPr lang="es-ES" sz="2700" b="1" dirty="0" smtClean="0"/>
              <a:t>Sociedad y Desarrollo del Mundo</a:t>
            </a:r>
            <a:r>
              <a:rPr lang="es-ES" sz="2700" dirty="0"/>
              <a:t/>
            </a:r>
            <a:br>
              <a:rPr lang="es-ES" sz="2700" dirty="0"/>
            </a:br>
            <a:r>
              <a:rPr lang="es-ES" sz="2700" b="1" dirty="0" smtClean="0"/>
              <a:t>Desarrollo Sustentable</a:t>
            </a:r>
            <a:r>
              <a:rPr lang="es-ES" sz="1800" b="1" dirty="0"/>
              <a:t/>
            </a:r>
            <a:br>
              <a:rPr lang="es-ES" sz="1800" b="1" dirty="0"/>
            </a:br>
            <a:r>
              <a:rPr lang="es-ES" sz="1800" dirty="0" smtClean="0"/>
              <a:t/>
            </a:r>
            <a:br>
              <a:rPr lang="es-ES" sz="1800" dirty="0" smtClean="0"/>
            </a:br>
            <a:r>
              <a:rPr lang="es-ES" sz="1800" dirty="0" smtClean="0"/>
              <a:t/>
            </a:r>
            <a:br>
              <a:rPr lang="es-ES" sz="1800" dirty="0" smtClean="0"/>
            </a:br>
            <a:endParaRPr lang="es-MX" sz="1800" dirty="0"/>
          </a:p>
        </p:txBody>
      </p:sp>
      <p:pic>
        <p:nvPicPr>
          <p:cNvPr id="5123" name="2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511452"/>
            <a:ext cx="889000" cy="752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4" name="3 CuadroTexto"/>
          <p:cNvSpPr txBox="1">
            <a:spLocks noChangeArrowheads="1"/>
          </p:cNvSpPr>
          <p:nvPr/>
        </p:nvSpPr>
        <p:spPr bwMode="auto">
          <a:xfrm>
            <a:off x="1403350" y="4149725"/>
            <a:ext cx="6408738" cy="1938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es-ES" altLang="es-MX" sz="2000" dirty="0"/>
              <a:t>Programa Educativo: L.A., Lic. en Contaduría, L.I.A, en éste caso es para Contadores.</a:t>
            </a:r>
            <a:br>
              <a:rPr lang="es-ES" altLang="es-MX" sz="2000" dirty="0"/>
            </a:br>
            <a:r>
              <a:rPr lang="es-ES" altLang="es-MX" sz="2000" dirty="0"/>
              <a:t>Se imparte en la Unidad Los Uribe.</a:t>
            </a:r>
            <a:br>
              <a:rPr lang="es-ES" altLang="es-MX" sz="2000" dirty="0"/>
            </a:br>
            <a:r>
              <a:rPr lang="es-ES" altLang="es-MX" sz="2000" dirty="0"/>
              <a:t>Responsable de la elaboración: M. en A. Susana Amanda Vilchis Camacho.</a:t>
            </a:r>
          </a:p>
          <a:p>
            <a:r>
              <a:rPr lang="es-MX" altLang="es-MX" sz="2000" dirty="0"/>
              <a:t>Material didáctico elaborado en agosto de </a:t>
            </a:r>
            <a:r>
              <a:rPr lang="es-MX" altLang="es-MX" sz="2000" dirty="0" smtClean="0"/>
              <a:t>2016</a:t>
            </a:r>
            <a:endParaRPr lang="es-MX" altLang="es-MX" sz="2000" dirty="0"/>
          </a:p>
        </p:txBody>
      </p:sp>
    </p:spTree>
    <p:extLst>
      <p:ext uri="{BB962C8B-B14F-4D97-AF65-F5344CB8AC3E}">
        <p14:creationId xmlns:p14="http://schemas.microsoft.com/office/powerpoint/2010/main" val="2587479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785794"/>
            <a:ext cx="4257676" cy="5340369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s-ES" dirty="0" smtClean="0"/>
              <a:t>	El desarrollo sustentable debe satisfacer ciertas condiciones:</a:t>
            </a:r>
          </a:p>
          <a:p>
            <a:r>
              <a:rPr lang="es-ES" dirty="0" smtClean="0"/>
              <a:t>Debe ser </a:t>
            </a:r>
            <a:r>
              <a:rPr lang="es-ES" b="1" dirty="0" smtClean="0"/>
              <a:t>endógeno</a:t>
            </a:r>
            <a:r>
              <a:rPr lang="es-ES" dirty="0" smtClean="0"/>
              <a:t>, es decir adecuado a la especificidad local, y </a:t>
            </a:r>
          </a:p>
          <a:p>
            <a:r>
              <a:rPr lang="es-ES" b="1" dirty="0" smtClean="0"/>
              <a:t>Auto gestionado, </a:t>
            </a:r>
            <a:r>
              <a:rPr lang="es-ES" dirty="0" smtClean="0"/>
              <a:t>es decir, planificado ejecutado y administrado</a:t>
            </a:r>
            <a:endParaRPr lang="es-MX" dirty="0" smtClean="0"/>
          </a:p>
          <a:p>
            <a:endParaRPr lang="es-MX" dirty="0"/>
          </a:p>
        </p:txBody>
      </p:sp>
      <p:pic>
        <p:nvPicPr>
          <p:cNvPr id="4" name="3 Imagen" descr="http://t0.gstatic.com/images?q=tbn:7GKQOIbNFgvtnM:http://mp3.hhgroups.com/Material/Maquetas/2052/Plan%2520f%2520-%2520Delantera300_Thumb.jpg">
            <a:hlinkClick r:id="rId2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2066" y="1357298"/>
            <a:ext cx="3214710" cy="3533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500042"/>
            <a:ext cx="5842992" cy="6025302"/>
          </a:xfrm>
        </p:spPr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es-MX" b="1" dirty="0" smtClean="0"/>
              <a:t>Condiciones para el desarrollo sostenible</a:t>
            </a:r>
          </a:p>
          <a:p>
            <a:pPr algn="just"/>
            <a:r>
              <a:rPr lang="es-MX" dirty="0" smtClean="0"/>
              <a:t>Ningún recurso renovable deberá utilizarse a un ritmo superior al de su generación.</a:t>
            </a:r>
          </a:p>
          <a:p>
            <a:pPr algn="just"/>
            <a:endParaRPr lang="es-MX" dirty="0" smtClean="0"/>
          </a:p>
          <a:p>
            <a:pPr algn="just"/>
            <a:r>
              <a:rPr lang="es-MX" dirty="0" smtClean="0"/>
              <a:t>Ningún contaminante deberá producirse a un ritmo superior al que pueda ser reciclado, neutralizado o absorbido por el medio ambiente.</a:t>
            </a:r>
          </a:p>
          <a:p>
            <a:pPr algn="just"/>
            <a:endParaRPr lang="es-MX" dirty="0" smtClean="0"/>
          </a:p>
          <a:p>
            <a:pPr algn="just"/>
            <a:r>
              <a:rPr lang="es-MX" dirty="0" smtClean="0"/>
              <a:t>Ningún recurso no renovable deberá aprovecharse a mayor velocidad de la necesaria para sustituirlo por un recurso renovable utilizado de manera sostenible.</a:t>
            </a:r>
          </a:p>
          <a:p>
            <a:endParaRPr lang="es-MX" dirty="0"/>
          </a:p>
        </p:txBody>
      </p:sp>
      <p:pic>
        <p:nvPicPr>
          <p:cNvPr id="5" name="ipfCFB4p_jHTyPGEM:" descr="http://t0.gstatic.com/images?q=tbn:CFB4p_jHTyPGEM:http://www.muchapasta.com/b/var/imagenes%2520petroleo/petroleo%2520mar.jpg">
            <a:hlinkClick r:id="rId2"/>
          </p:cNvPr>
          <p:cNvPicPr>
            <a:picLocks noGrp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6516216" y="3212976"/>
            <a:ext cx="1656184" cy="1152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ipfnEkK5I9I2YHBZM:" descr="http://t2.gstatic.com/images?q=tbn:nEkK5I9I2YHBZM:http://blog.pucp.edu.pe/media/519/20061127-descargadomingo%2520008.jpg">
            <a:hlinkClick r:id="rId4"/>
          </p:cNvPr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516217" y="4725144"/>
            <a:ext cx="1656184" cy="1224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ipfAkOHQdGNRXkQ9M:" descr="http://t3.gstatic.com/images?q=tbn:AkOHQdGNRXkQ9M:http://floresyjardin.es/wp-content/uploads/2008/06/arboles-para-jardines-pequenos.jpg">
            <a:hlinkClick r:id="rId6"/>
          </p:cNvPr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588224" y="1268760"/>
            <a:ext cx="1568786" cy="14984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642918"/>
            <a:ext cx="5987008" cy="5453082"/>
          </a:xfrm>
        </p:spPr>
        <p:txBody>
          <a:bodyPr>
            <a:normAutofit/>
          </a:bodyPr>
          <a:lstStyle/>
          <a:p>
            <a:pPr lvl="0"/>
            <a:endParaRPr lang="es-ES" b="1" dirty="0" smtClean="0"/>
          </a:p>
          <a:p>
            <a:pPr lvl="0"/>
            <a:endParaRPr lang="es-ES" b="1" dirty="0"/>
          </a:p>
          <a:p>
            <a:pPr lvl="0"/>
            <a:endParaRPr lang="es-ES" b="1" dirty="0" smtClean="0"/>
          </a:p>
          <a:p>
            <a:pPr lvl="0"/>
            <a:r>
              <a:rPr lang="es-ES" b="1" dirty="0" smtClean="0"/>
              <a:t>Sustentabilidad </a:t>
            </a:r>
            <a:r>
              <a:rPr lang="es-ES" b="1" dirty="0"/>
              <a:t>económica</a:t>
            </a:r>
            <a:r>
              <a:rPr lang="es-ES" dirty="0"/>
              <a:t>, para disponer de los recursos necesarios para darle persistencia al proceso</a:t>
            </a:r>
            <a:r>
              <a:rPr lang="es-ES" dirty="0" smtClean="0"/>
              <a:t>;</a:t>
            </a:r>
          </a:p>
          <a:p>
            <a:pPr lvl="0">
              <a:buNone/>
            </a:pPr>
            <a:endParaRPr lang="es-MX" dirty="0"/>
          </a:p>
          <a:p>
            <a:pPr lvl="0"/>
            <a:r>
              <a:rPr lang="es-ES" b="1" dirty="0"/>
              <a:t>Sustentabilidad ecológica</a:t>
            </a:r>
            <a:r>
              <a:rPr lang="es-ES" dirty="0"/>
              <a:t>, para proteger la base </a:t>
            </a:r>
            <a:r>
              <a:rPr lang="es-ES" dirty="0" smtClean="0"/>
              <a:t>de recursos naturales, mirando </a:t>
            </a:r>
            <a:r>
              <a:rPr lang="es-ES" dirty="0"/>
              <a:t>hacia el </a:t>
            </a:r>
            <a:r>
              <a:rPr lang="es-ES" dirty="0" smtClean="0"/>
              <a:t>futuro</a:t>
            </a:r>
            <a:endParaRPr lang="es-MX" dirty="0"/>
          </a:p>
        </p:txBody>
      </p:sp>
      <p:pic>
        <p:nvPicPr>
          <p:cNvPr id="6" name="ipf7fQPyQZHWRm8YM:" descr="http://t3.gstatic.com/images?q=tbn:7fQPyQZHWRm8YM:http://www.ricardotorresorigel.org.mx/boletines/imagenes/economia1.jpg">
            <a:hlinkClick r:id="rId2"/>
          </p:cNvPr>
          <p:cNvPicPr>
            <a:picLocks noGrp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16216" y="1556792"/>
            <a:ext cx="1407826" cy="12387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ipfQz9wDFmfCgphpM:" descr="http://t0.gstatic.com/images?q=tbn:Qz9wDFmfCgphpM:http://www.galeon.com/scienceducation/ecologia1.GIF">
            <a:hlinkClick r:id="rId4"/>
          </p:cNvPr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444208" y="3861048"/>
            <a:ext cx="1914006" cy="17825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4 CuadroTexto"/>
          <p:cNvSpPr txBox="1"/>
          <p:nvPr/>
        </p:nvSpPr>
        <p:spPr>
          <a:xfrm rot="20241491">
            <a:off x="1577925" y="483363"/>
            <a:ext cx="2726837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3200" dirty="0" smtClean="0"/>
              <a:t>Otros tipos de </a:t>
            </a:r>
          </a:p>
          <a:p>
            <a:r>
              <a:rPr lang="es-ES" sz="3200" dirty="0" smtClean="0"/>
              <a:t>sustentabilidad</a:t>
            </a:r>
            <a:endParaRPr lang="es-MX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571480"/>
            <a:ext cx="4471990" cy="5524520"/>
          </a:xfrm>
        </p:spPr>
        <p:txBody>
          <a:bodyPr>
            <a:normAutofit/>
          </a:bodyPr>
          <a:lstStyle/>
          <a:p>
            <a:pPr lvl="0"/>
            <a:r>
              <a:rPr lang="es-ES" b="1" dirty="0" smtClean="0"/>
              <a:t>Sustentabilidad energética</a:t>
            </a:r>
            <a:r>
              <a:rPr lang="es-ES" dirty="0" smtClean="0"/>
              <a:t>, investigando, diseñando y utilizando tecnologías que consuman igual o menos energía que la que producen, fundamentales en el caso del desarrollo rural y que, además, no agredan mediante su uso a los demás elementos del sistema;</a:t>
            </a:r>
            <a:endParaRPr lang="es-MX" dirty="0" smtClean="0"/>
          </a:p>
        </p:txBody>
      </p:sp>
      <p:pic>
        <p:nvPicPr>
          <p:cNvPr id="5" name="ipfYQteN4CIKz6ViM:" descr="http://t2.gstatic.com/images?q=tbn:YQteN4CIKz6ViM:http://www.copservir.com/copservirportal/images/ahorro%2520energia.jpg">
            <a:hlinkClick r:id="rId2"/>
          </p:cNvPr>
          <p:cNvPicPr>
            <a:picLocks noGrp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88224" y="2276872"/>
            <a:ext cx="1152128" cy="1572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6 CuadroTexto"/>
          <p:cNvSpPr txBox="1"/>
          <p:nvPr/>
        </p:nvSpPr>
        <p:spPr>
          <a:xfrm rot="20241491">
            <a:off x="5970412" y="483362"/>
            <a:ext cx="2726837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3200" dirty="0" smtClean="0"/>
              <a:t>Otros tipos de </a:t>
            </a:r>
          </a:p>
          <a:p>
            <a:r>
              <a:rPr lang="es-ES" sz="3200" dirty="0" smtClean="0"/>
              <a:t>sustentabilidad</a:t>
            </a:r>
            <a:endParaRPr lang="es-MX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844824"/>
            <a:ext cx="4690864" cy="4281339"/>
          </a:xfrm>
        </p:spPr>
        <p:txBody>
          <a:bodyPr/>
          <a:lstStyle/>
          <a:p>
            <a:pPr lvl="0"/>
            <a:r>
              <a:rPr lang="es-ES" b="1" dirty="0" smtClean="0"/>
              <a:t>Sustentabilidad social, </a:t>
            </a:r>
            <a:r>
              <a:rPr lang="es-ES" dirty="0" smtClean="0"/>
              <a:t>para que los modelos de desarrollo y los recursos derivados del mismo beneficien por igual a toda la humanidad, es decir, equidad</a:t>
            </a:r>
            <a:endParaRPr lang="es-MX" dirty="0" smtClean="0"/>
          </a:p>
          <a:p>
            <a:endParaRPr lang="es-MX" dirty="0"/>
          </a:p>
        </p:txBody>
      </p:sp>
      <p:pic>
        <p:nvPicPr>
          <p:cNvPr id="5" name="ipfjblb-Kt3tFfIYM:" descr="http://t3.gstatic.com/images?q=tbn:jblb-Kt3tFfIYM:http://estoyjarto.files.wordpress.com/2009/02/sociedad-civil.jpg">
            <a:hlinkClick r:id="rId2"/>
          </p:cNvPr>
          <p:cNvPicPr>
            <a:picLocks noGrp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0" y="2852936"/>
            <a:ext cx="1716360" cy="1572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5 CuadroTexto"/>
          <p:cNvSpPr txBox="1"/>
          <p:nvPr/>
        </p:nvSpPr>
        <p:spPr>
          <a:xfrm rot="20241491">
            <a:off x="1577925" y="483363"/>
            <a:ext cx="2726837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3200" dirty="0" smtClean="0"/>
              <a:t>Otros tipos de </a:t>
            </a:r>
          </a:p>
          <a:p>
            <a:r>
              <a:rPr lang="es-ES" sz="3200" dirty="0" smtClean="0"/>
              <a:t>sustentabilidad</a:t>
            </a:r>
            <a:endParaRPr lang="es-MX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179512" y="404664"/>
            <a:ext cx="5904656" cy="6192688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s-ES" dirty="0"/>
              <a:t>Las áreas de mayor </a:t>
            </a:r>
            <a:r>
              <a:rPr lang="es-ES" dirty="0" smtClean="0"/>
              <a:t> preocupación </a:t>
            </a:r>
            <a:r>
              <a:rPr lang="es-ES" dirty="0"/>
              <a:t>son:</a:t>
            </a:r>
            <a:endParaRPr lang="es-MX" dirty="0"/>
          </a:p>
          <a:p>
            <a:pPr lvl="0"/>
            <a:endParaRPr lang="es-ES" dirty="0" smtClean="0"/>
          </a:p>
          <a:p>
            <a:pPr lvl="0"/>
            <a:r>
              <a:rPr lang="es-ES" dirty="0" smtClean="0"/>
              <a:t>La </a:t>
            </a:r>
            <a:r>
              <a:rPr lang="es-ES" b="1" dirty="0"/>
              <a:t>calidad de vida </a:t>
            </a:r>
            <a:r>
              <a:rPr lang="es-ES" dirty="0"/>
              <a:t>de los habitantes del planeta.</a:t>
            </a:r>
            <a:endParaRPr lang="es-MX" dirty="0"/>
          </a:p>
          <a:p>
            <a:pPr lvl="0"/>
            <a:r>
              <a:rPr lang="es-ES" dirty="0"/>
              <a:t>La </a:t>
            </a:r>
            <a:r>
              <a:rPr lang="es-ES" b="1" dirty="0"/>
              <a:t>contaminación y sus consecuencias inmediatas </a:t>
            </a:r>
            <a:r>
              <a:rPr lang="es-ES" dirty="0"/>
              <a:t>(efecto invernadero, lluvia ácida, disminución de la capa de ozono, </a:t>
            </a:r>
            <a:r>
              <a:rPr lang="es-ES" dirty="0" smtClean="0"/>
              <a:t>cambio climático</a:t>
            </a:r>
            <a:r>
              <a:rPr lang="es-ES" dirty="0"/>
              <a:t>)</a:t>
            </a:r>
            <a:endParaRPr lang="es-MX" dirty="0"/>
          </a:p>
          <a:p>
            <a:pPr lvl="0"/>
            <a:r>
              <a:rPr lang="es-ES" dirty="0"/>
              <a:t>La disponibilidad limitada de los recursos energéticos.</a:t>
            </a:r>
            <a:endParaRPr lang="es-MX" dirty="0"/>
          </a:p>
          <a:p>
            <a:pPr lvl="0"/>
            <a:r>
              <a:rPr lang="es-ES" dirty="0"/>
              <a:t>La reducción de la </a:t>
            </a:r>
            <a:r>
              <a:rPr lang="es-ES" dirty="0" smtClean="0"/>
              <a:t>biodiversidad  (pérdida de especies).</a:t>
            </a:r>
            <a:endParaRPr lang="es-MX" dirty="0"/>
          </a:p>
          <a:p>
            <a:endParaRPr lang="es-MX" dirty="0"/>
          </a:p>
        </p:txBody>
      </p:sp>
      <p:pic>
        <p:nvPicPr>
          <p:cNvPr id="8" name="7 Marcador de contenido" descr="http://t2.gstatic.com/images?q=tbn:5ZnmrSPwhuKnJM:http://carmenvidal.files.wordpress.com/2007/12/o_contaminac-suelos-katrina-huracan.jpg">
            <a:hlinkClick r:id="rId2"/>
          </p:cNvPr>
          <p:cNvPicPr>
            <a:picLocks noGrp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28184" y="2204864"/>
            <a:ext cx="2211158" cy="16478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8 Imagen" descr="http://t0.gstatic.com/images?q=tbn:_Z-s3_vGRprtHM:http://secundaria.edumexico.net/plan%2520de%2520estudios/segundo/Geografia2!!/Bimestre3/IMA3/mapa%2520BIODIVERSIDAD.jpg">
            <a:hlinkClick r:id="rId4"/>
          </p:cNvPr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228184" y="4005064"/>
            <a:ext cx="2282596" cy="18573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ipfv4aZ4OTs3HIf-M:" descr="http://t1.gstatic.com/images?q=tbn:v4aZ4OTs3HIf-M:http://www.educomputacion.cl/images/stories/Naturaleza/agua.jpg">
            <a:hlinkClick r:id="rId6"/>
          </p:cNvPr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156176" y="476672"/>
            <a:ext cx="2282596" cy="16097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548680"/>
            <a:ext cx="4038600" cy="5577483"/>
          </a:xfrm>
        </p:spPr>
        <p:txBody>
          <a:bodyPr/>
          <a:lstStyle/>
          <a:p>
            <a:pPr algn="just"/>
            <a:r>
              <a:rPr lang="es-MX" sz="3200" dirty="0" smtClean="0"/>
              <a:t>Es esta intervención sin límites,  que ha propiciado un ambiente nocivo para el hombre con sus ciudades, circulación de vehículos, viviendas modernas y contaminaciones de toda clase. </a:t>
            </a:r>
          </a:p>
          <a:p>
            <a:endParaRPr lang="es-MX" dirty="0"/>
          </a:p>
        </p:txBody>
      </p:sp>
      <p:sp>
        <p:nvSpPr>
          <p:cNvPr id="113666" name="AutoShape 2" descr="data:image/jpg;base64,/9j/4AAQSkZJRgABAQAAAQABAAD/2wBDAAkGBwgHBgkIBwgKCgkLDRYPDQwMDRsUFRAWIB0iIiAdHx8kKDQsJCYxJx8fLT0tMTU3Ojo6Iys/RD84QzQ5Ojf/2wBDAQoKCg0MDRoPDxo3JR8lNzc3Nzc3Nzc3Nzc3Nzc3Nzc3Nzc3Nzc3Nzc3Nzc3Nzc3Nzc3Nzc3Nzc3Nzc3Nzc3Nzf/wAARCABeAHkDASIAAhEBAxEB/8QAGwAAAgIDAQAAAAAAAAAAAAAAAAYEBQIDBwH/xAA4EAACAQMCAwYEBAYBBQAAAAABAgMABBESIQUxQQYTUWFxgRQikaEjMrHwBxZCUsHhMzSistHx/8QAGgEBAAMBAQEAAAAAAAAAAAAAAAQFBgMBAv/EAC0RAAICAQEHAgQHAAAAAAAAAAABAgMRBAUSEyExQVFhcQYigaEzkbHB4fDx/9oADAMBAAIRAxEAPwDuNFYyyLFGzucKoLE+QqhftOhBMVq5GNtbhfTbegLm6u4LRQ1zMkSnkXbGfSqe/wC0sCxsvD0e4kIOlwMIp8ySCfbNUfFb64v7jv2RFEcZWOJfE4Jyx8cDoMefSqs34g1xIbxIkgOSvzAsDtgZBwRjO+1ANEPaO4jQCW3jlb+4MUz7YNZDtbGlxFHdwJEsmTqExYgAZzjSM9BtvvShdcVQqEsXSRj+Z+aoP8k/7PgauQYdZTkkPqdidyMEZPpnl5VweprjdGtvq+foV2s2hGjMY85DvcdvrUf9LaSOeX4rhd/QZP1xUZ+3k+To4WWPRQzDp4lQOdK00ubd2iJYaDhkO2R0zXlsixtIygLFtyO2RnJ/Qe1WL0SWpjVvtp5fLHJL8ygltrVSg59Mdh44f23tZpe6vLWS2IAzIriRAcZwcAH7VJ/muOQh7S3EsBJ/EaQoTy5DT67HBrmwJSTLyAhASxVsjff3Jz7YHjWdreTQ3LBY5FYnGWjYK2xwDnnyO48R41WzsshbNOPyr7e/r3LTTbUk8K3n6nU4O0Vg8eZpGgYDLK6Nge+MGvf5i4YU1R3BkGNtETn/ABSXwOHiPGnmSPuo4xsZEDAxeRJGCcYxj7VZx9i+ICQmbjUjpnbClcjzHp4Yrummsou4yUllDZY8Rt7y3WZG0ZyCrkAgipSsGGVII8QaWbXsfCoj+NunuSm+8Y5+raiPY0xW1vDawiG3iSKMclQYFenptooooBT492hIt54UieLRlZtS5fT5KPEdfD7J83GYrlMW00kIGdUmhXH2bI9cGuq3NpBdIUniVxjG/Meh5j2qml7IcNlYNIZmKnKlyrEe5UmgOcx8Nu4MmNoNb/NmKchnB65IB38c+9RJE0TLFcBu9PITEsx9CSc+xrsdlwyC0gkhXVIkhywkwc7Yxy3HrSl/EBLOCawjSILcS6yunYaVAHLln5ufgDXO6bhW5LscdRY66pTXZCoqhRgV4dbMViC5AByxIHPy9DXhckOI0LlBuB44zj1rZbLhWcggu2dxvjkP0+9RdlbMlqblK6L3Gm/cxeovcIuWcsIEdQySaWXbBx+Y9TWbxRyIEZAUHJeQrOtFzHPMVSObuYz+ZkHznyBOw9dz4Y51t1XGuG6lkq1OU55bwepbpHp0agqgfLnw6/p9KxnDfEK2CU0EDSM4Od8/b71FQmLjy28bSd0bMu6s5YZDgA7k77nPtUniF2LO273u2lkZgkUS85HOwX/fQAmol2jptonXjdT64+hITsjbHD3m1y+pa9n+Lng98JmyYHwswH9vj7ZJ+vjXUVORmuKL3yQzTXUKrKp3Ebko67HIB9x6inzs52in+Es7e8iQqv4TzmU5wuQHII66R161nY6WzST4UnldV7Gr2NqeJGVfgcKK8Vg6hlIIIyCOte10LsKKKKAKKKKAKSv4hQLLJYlxldLgdMHKnIPPNOtLXbq2MnCluFXJt5ATv0b5T9yK76ZxVsd7oQdpQlPSTUOuP05nOO61GaMlWAYAF11A4AIyPEZO4xUmGZn+SUBJOeA2Qw8R+/8A3Wm33gQnOojLZ56jz++aJSFKuRnQwO30P2Jqu0e1bKdXuL8NvGPCz2MlbSrIYfXyS61S21vMdU0EcjYxl0B29629aK3LSa5lPGUovKZDh4dHDfC6jlm2iMQjZtSgEg7Z35jlnHOvJ7AzXqXRupkaNCsaKqFVJ5tgqd+mfDatt3e2tmE+KuIYe8OE7yRU1H1YgVsimjmUmJ43A/qjkV1OQDsykg7EcjXHFWeH364JWdTucZp46ZwapElNhKk8iu+hvnRdOeeNsnBq54UD8GCcYZmI9M1WSHCYxnUQoHjk4/zVpw+4tpYxFbShzGo1YB89/sapdqJceGOyf3f8F/8ADilKU59i6s+M31miRoY5YkwAkgIIHgGH+QasbPtI813FBPbRRiRiAwuOX1UfTnS/VpwbhKcRhkkllKqH0BVHkDuTz59P9CAaobAwIzmss1R8O7Pixuu+S6fAOQqLoyM8m33+1XWB4UBlRRUDi3E14ZGjtbzzayR+EF29SxA/frQE+tdxFHPC8UqB43UqynkQeYqhXtSjBs2Nwn9oZ039cMcfepNv2kspWCyLNDk4zKowPUgkD3oDnV/w+bhd9LaXAwysWVhykUkkMPXr55qLIpkIjGdyNRHQfv8Ae1dX4pw204zZ93NgqfmjlQjKnxB/YNI972W4hw0SMi/FoWLa4l+YjplfIYG2eWdqj6bQQnq1ZZLEev18GZ2jobKk50rK8eCqqNxK+h4bYz3lwfw4V1EDmfADzJ2rI3AVijwzK4GSpTOPpUXi3D7fjvDHtJnkWN2BJTZlIOcEH9DWuWprti1TJN48mahQ4WR4yajnn7HKphxjtZxSSeOCSd84wuyRL0GTsB+vOut8JsY+GcNtrKIDESBSR1bqfc5NHDuHxWMUHDeE2w1vtHEu5Y9WPU+Z9Bt0cuC9mBJcMOJuhKAE26E5IPIk+HPlnkd9iKh18PSZlZLMmXl3H2pu10Q3a10/v7IXhZB7I3dwUFtkgDJLkj+oAA7DnnxAqv4fcSQT6LPQ/eHQusYBxkjrttnbNdauOE2VzGqS26YQAKUyhUDkAVwQPKob9m7N2BElwq8iquMH3xn6Gqu+6V03ORpdHpIaSlVw/wBYkzS3/wAGrrZLK7MQwVyE0776iPTx59aaeB9oZbiSC3uoV1ybAqw1L13AOPcH2plRQiBRyAxzo7tNevSurGM43riSjIUUUUAVovbZLy1kgkJCuuMjmp6EeY51vooDmfH+CcQ4ddpLDczys3zaFkOg454Xl4ZG/MVATjhUBLi1cSgfMv5P+1txXVLuztr2Pu7uCKZP7ZEDD71T33ZTh1wsSxRJCsbZCqgKj0HT2+lAJ9txmOWWG3hmvFZgdMas6hOeTscDnzHj51KnbtAEil4el3NbMpIInkJJyMHIJ226jJ6A5pqs+zHDrV1kVGZgcsDgKxx1UAA+9XSqFUAAADYAUBz+9ub02xvb+0+Jj0AZurWMow8MkKQPM4B6Vt4Rw624q0MycBgt7cnDywsYQQM9Fb5ueOo86eyAwwRkUAAcqL5XldT4nXCaxJZKa1sLbhtz8LZ28cCzRHTOpLOWU7hidzsQRv0Ne3sRTRcau6Ct+I6D/jflr816MD0wdsZqzuUZkBQDWp1Lnx/+ZHvWNzLHAhmuJUjgVTrMhAH1r1tt5Z9KKisJGUco1CNsCXGSueniPKt1L0vaG0gjMdgrXRUAI4IEfpq8gOgPStVj2lPxbx8SEccJQukqI2FwRsx3HXntyNeHozUV4pyM17QBRRRQBRRRQBRRRQBRRRQBRRRQBSz2slLT2sIYaVVpGXHXICn/AMqZqo+03DviIVu4mCy24LNn+tMHK/XceY8zQCzRWx7eaO2tbl+77q5XUgBJYbA77eBqVwjhb8Scv3yxwRvpcaSXY7HAOcAYPPf2xuAw9mpu+4DYtrEhWFUZwCAzKNJIz0yDVnWEEUcEKQwoEjjUKqgbAAYArOgCiiigP//Z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74613" y="-427038"/>
            <a:ext cx="1152525" cy="8953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pic>
        <p:nvPicPr>
          <p:cNvPr id="7" name="6 Imagen" descr="00064616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932040" y="332656"/>
            <a:ext cx="3621245" cy="2808312"/>
          </a:xfrm>
          <a:prstGeom prst="rect">
            <a:avLst/>
          </a:prstGeom>
        </p:spPr>
      </p:pic>
      <p:pic>
        <p:nvPicPr>
          <p:cNvPr id="8" name="7 Imagen" descr="untitled.bmp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652120" y="3345914"/>
            <a:ext cx="2520280" cy="271414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428596" y="1071546"/>
            <a:ext cx="5786478" cy="51090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MX" dirty="0" smtClean="0"/>
          </a:p>
          <a:p>
            <a:r>
              <a:rPr lang="es-MX" sz="2800" dirty="0" smtClean="0"/>
              <a:t>La irracionalidad de las ciudades, la densidad de habitantes por vivienda y falta de instalaciones sanitarias en muchísimas de ellas por todo el mundo,</a:t>
            </a:r>
          </a:p>
          <a:p>
            <a:endParaRPr lang="es-MX" sz="2800" dirty="0"/>
          </a:p>
          <a:p>
            <a:r>
              <a:rPr lang="es-MX" sz="2800" dirty="0" smtClean="0"/>
              <a:t>La civilización y el progreso no son los culpables, sino el mal desarrollo y el no tener en cuenta la ecología humana.</a:t>
            </a:r>
          </a:p>
          <a:p>
            <a:endParaRPr lang="es-MX" sz="2800" dirty="0"/>
          </a:p>
        </p:txBody>
      </p:sp>
      <p:pic>
        <p:nvPicPr>
          <p:cNvPr id="5" name="4 Imagen" descr="141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012160" y="1772816"/>
            <a:ext cx="2553072" cy="340196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Ecología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s-ES" dirty="0" smtClean="0"/>
              <a:t>Es el conjunto de conocimientos referentes a la economía de la naturaleza, la investigación de </a:t>
            </a:r>
            <a:r>
              <a:rPr lang="es-ES" b="1" dirty="0" smtClean="0"/>
              <a:t>todas las relaciones del animal tanto con su medio inorgánico</a:t>
            </a:r>
            <a:r>
              <a:rPr lang="es-ES" dirty="0" smtClean="0"/>
              <a:t> </a:t>
            </a:r>
            <a:r>
              <a:rPr lang="es-ES" sz="2000" dirty="0" smtClean="0"/>
              <a:t>(no viviente, ejemplo aire, las piedras)</a:t>
            </a:r>
            <a:r>
              <a:rPr lang="es-ES" dirty="0" smtClean="0"/>
              <a:t> </a:t>
            </a:r>
            <a:r>
              <a:rPr lang="es-ES" b="1" dirty="0" smtClean="0"/>
              <a:t>como orgánico </a:t>
            </a:r>
            <a:r>
              <a:rPr lang="es-ES" sz="2000" dirty="0" smtClean="0"/>
              <a:t>(viviente otros animales y plantas),</a:t>
            </a:r>
            <a:r>
              <a:rPr lang="es-ES" dirty="0" smtClean="0"/>
              <a:t> incluyendo sobre todo su relación amistosa y hostil con aquellos animales y plantas con que se vincula directa o indirectamente</a:t>
            </a:r>
            <a:endParaRPr lang="es-MX" dirty="0"/>
          </a:p>
        </p:txBody>
      </p:sp>
      <p:pic>
        <p:nvPicPr>
          <p:cNvPr id="4" name="4 Marcador de contenido" descr="DSC0002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164288" y="5157192"/>
            <a:ext cx="1319870" cy="124517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332856"/>
          </a:xfrm>
          <a:effectLst>
            <a:glow rad="228600">
              <a:schemeClr val="accent4">
                <a:satMod val="17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/>
          <a:lstStyle/>
          <a:p>
            <a:endParaRPr lang="es-MX" dirty="0"/>
          </a:p>
          <a:p>
            <a:pPr algn="ctr">
              <a:buNone/>
            </a:pPr>
            <a:r>
              <a:rPr lang="es-MX" sz="4800" dirty="0"/>
              <a:t>La esfera de acción de la ecología </a:t>
            </a:r>
          </a:p>
          <a:p>
            <a:pPr>
              <a:buNone/>
            </a:pPr>
            <a:endParaRPr lang="es-MX" dirty="0"/>
          </a:p>
          <a:p>
            <a:endParaRPr lang="es-MX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1 Título"/>
          <p:cNvSpPr>
            <a:spLocks noGrp="1"/>
          </p:cNvSpPr>
          <p:nvPr>
            <p:ph type="title"/>
          </p:nvPr>
        </p:nvSpPr>
        <p:spPr>
          <a:xfrm>
            <a:off x="1095375" y="817563"/>
            <a:ext cx="6964363" cy="739775"/>
          </a:xfrm>
        </p:spPr>
        <p:txBody>
          <a:bodyPr/>
          <a:lstStyle/>
          <a:p>
            <a:r>
              <a:rPr lang="es-MX" altLang="es-MX" sz="2000" b="1" smtClean="0"/>
              <a:t>Guión explicativo para el empleo del material</a:t>
            </a:r>
            <a:endParaRPr lang="es-ES" altLang="es-MX" sz="2000" b="1" smtClean="0"/>
          </a:p>
        </p:txBody>
      </p:sp>
      <p:sp>
        <p:nvSpPr>
          <p:cNvPr id="6147" name="2 Marcador de contenido"/>
          <p:cNvSpPr>
            <a:spLocks noGrp="1"/>
          </p:cNvSpPr>
          <p:nvPr>
            <p:ph idx="1"/>
          </p:nvPr>
        </p:nvSpPr>
        <p:spPr>
          <a:xfrm>
            <a:off x="1042988" y="1628775"/>
            <a:ext cx="7058025" cy="4248150"/>
          </a:xfrm>
        </p:spPr>
        <p:txBody>
          <a:bodyPr/>
          <a:lstStyle/>
          <a:p>
            <a:r>
              <a:rPr lang="es-MX" altLang="es-MX" sz="2000" b="1" dirty="0" smtClean="0"/>
              <a:t>Unidad de Competencia </a:t>
            </a:r>
            <a:r>
              <a:rPr lang="es-MX" altLang="es-MX" sz="2000" b="1" dirty="0" smtClean="0"/>
              <a:t>III</a:t>
            </a:r>
            <a:endParaRPr lang="es-MX" altLang="es-MX" sz="2000" b="1" dirty="0" smtClean="0"/>
          </a:p>
          <a:p>
            <a:r>
              <a:rPr lang="es-MX" altLang="es-MX" sz="2000" b="1" dirty="0" smtClean="0"/>
              <a:t>Desarrollo Sustentable</a:t>
            </a:r>
            <a:endParaRPr lang="es-MX" altLang="es-MX" sz="2000" b="1" dirty="0" smtClean="0"/>
          </a:p>
          <a:p>
            <a:r>
              <a:rPr lang="es-MX" altLang="es-MX" sz="2000" b="1" dirty="0" smtClean="0"/>
              <a:t>Propósitos de la unidad de Competencia</a:t>
            </a:r>
          </a:p>
          <a:p>
            <a:r>
              <a:rPr lang="es-ES" altLang="es-MX" sz="2000" dirty="0" smtClean="0"/>
              <a:t>Analizar </a:t>
            </a:r>
            <a:r>
              <a:rPr lang="es-ES" altLang="es-MX" sz="2000" dirty="0" smtClean="0"/>
              <a:t>el Desarrollo Sustentable.</a:t>
            </a:r>
            <a:endParaRPr lang="es-ES" altLang="es-MX" sz="2000" dirty="0" smtClean="0"/>
          </a:p>
          <a:p>
            <a:r>
              <a:rPr lang="es-MX" altLang="es-MX" sz="2000" b="1" dirty="0" smtClean="0"/>
              <a:t>Tiempo: </a:t>
            </a:r>
            <a:r>
              <a:rPr lang="es-MX" altLang="es-MX" sz="2000" dirty="0"/>
              <a:t>4</a:t>
            </a:r>
            <a:r>
              <a:rPr lang="es-MX" altLang="es-MX" sz="2000" dirty="0" smtClean="0"/>
              <a:t> </a:t>
            </a:r>
            <a:r>
              <a:rPr lang="es-MX" altLang="es-MX" sz="2000" dirty="0" smtClean="0"/>
              <a:t>horas teóricas y 2 prácticas</a:t>
            </a:r>
          </a:p>
          <a:p>
            <a:r>
              <a:rPr lang="es-MX" altLang="es-MX" sz="2000" b="1" dirty="0" smtClean="0"/>
              <a:t>Desarrollo de la estrategia de aprendizaje:</a:t>
            </a:r>
          </a:p>
          <a:p>
            <a:r>
              <a:rPr lang="es-MX" altLang="es-MX" sz="2000" dirty="0" smtClean="0"/>
              <a:t>El profesor comienza la clase con la presentación de diapositivas,  usando como herramienta </a:t>
            </a:r>
            <a:r>
              <a:rPr lang="es-MX" altLang="es-MX" sz="2000" dirty="0" err="1" smtClean="0"/>
              <a:t>power</a:t>
            </a:r>
            <a:r>
              <a:rPr lang="es-MX" altLang="es-MX" sz="2000" dirty="0" smtClean="0"/>
              <a:t> </a:t>
            </a:r>
            <a:r>
              <a:rPr lang="es-MX" altLang="es-MX" sz="2000" dirty="0" err="1" smtClean="0"/>
              <a:t>point</a:t>
            </a:r>
            <a:r>
              <a:rPr lang="es-MX" altLang="es-MX" sz="2000" dirty="0" smtClean="0"/>
              <a:t>, involucrando a los alumnos  para que participen</a:t>
            </a:r>
            <a:r>
              <a:rPr lang="es-MX" altLang="es-MX" sz="2000" dirty="0" smtClean="0"/>
              <a:t>. </a:t>
            </a:r>
          </a:p>
          <a:p>
            <a:r>
              <a:rPr lang="es-MX" altLang="es-MX" sz="2000" dirty="0" smtClean="0"/>
              <a:t>Los alumnos elegirán algún tema relacionado  con el desarrollo sustentable, mismo que deberán de  exponer</a:t>
            </a:r>
            <a:endParaRPr lang="es-MX" altLang="es-MX" sz="2000" dirty="0" smtClean="0"/>
          </a:p>
          <a:p>
            <a:pPr>
              <a:buFont typeface="Brush Script MT" panose="03060802040406070304" pitchFamily="66" charset="0"/>
              <a:buNone/>
            </a:pPr>
            <a:endParaRPr lang="es-ES" altLang="es-MX" dirty="0" smtClean="0"/>
          </a:p>
        </p:txBody>
      </p:sp>
    </p:spTree>
    <p:extLst>
      <p:ext uri="{BB962C8B-B14F-4D97-AF65-F5344CB8AC3E}">
        <p14:creationId xmlns:p14="http://schemas.microsoft.com/office/powerpoint/2010/main" val="3141458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Llamada de nube"/>
          <p:cNvSpPr/>
          <p:nvPr/>
        </p:nvSpPr>
        <p:spPr>
          <a:xfrm>
            <a:off x="1115616" y="188640"/>
            <a:ext cx="6480720" cy="3024336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grpSp>
        <p:nvGrpSpPr>
          <p:cNvPr id="13" name="12 Grupo"/>
          <p:cNvGrpSpPr/>
          <p:nvPr/>
        </p:nvGrpSpPr>
        <p:grpSpPr>
          <a:xfrm>
            <a:off x="1619672" y="1340768"/>
            <a:ext cx="5682408" cy="5103186"/>
            <a:chOff x="1619672" y="1340768"/>
            <a:chExt cx="5682408" cy="5103186"/>
          </a:xfrm>
        </p:grpSpPr>
        <p:pic>
          <p:nvPicPr>
            <p:cNvPr id="10" name="9 Imagen" descr="Coyote,%20Joshua%20Tree%20National%20Park,%20California.jpg"/>
            <p:cNvPicPr>
              <a:picLocks noChangeAspect="1"/>
            </p:cNvPicPr>
            <p:nvPr/>
          </p:nvPicPr>
          <p:blipFill>
            <a:blip r:embed="rId2" cstate="print"/>
            <a:srcRect t="2641"/>
            <a:stretch>
              <a:fillRect/>
            </a:stretch>
          </p:blipFill>
          <p:spPr>
            <a:xfrm>
              <a:off x="1619672" y="3789049"/>
              <a:ext cx="3635896" cy="2654905"/>
            </a:xfrm>
            <a:prstGeom prst="rect">
              <a:avLst/>
            </a:prstGeom>
          </p:spPr>
        </p:pic>
        <p:sp>
          <p:nvSpPr>
            <p:cNvPr id="7" name="6 CuadroTexto"/>
            <p:cNvSpPr txBox="1"/>
            <p:nvPr/>
          </p:nvSpPr>
          <p:spPr>
            <a:xfrm>
              <a:off x="2123728" y="1340768"/>
              <a:ext cx="5178352" cy="13849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2800" dirty="0" smtClean="0">
                  <a:solidFill>
                    <a:schemeClr val="bg1"/>
                  </a:solidFill>
                  <a:latin typeface="Comic Sans MS" pitchFamily="66" charset="0"/>
                </a:rPr>
                <a:t>Les voy a contar una historia</a:t>
              </a:r>
            </a:p>
            <a:p>
              <a:r>
                <a:rPr lang="es-ES" sz="2800" dirty="0" smtClean="0">
                  <a:solidFill>
                    <a:schemeClr val="bg1"/>
                  </a:solidFill>
                  <a:latin typeface="Comic Sans MS" pitchFamily="66" charset="0"/>
                </a:rPr>
                <a:t>Que me ocurrió cuando vivía </a:t>
              </a:r>
            </a:p>
            <a:p>
              <a:r>
                <a:rPr lang="es-ES" sz="2800" dirty="0" smtClean="0">
                  <a:solidFill>
                    <a:schemeClr val="bg1"/>
                  </a:solidFill>
                  <a:latin typeface="Comic Sans MS" pitchFamily="66" charset="0"/>
                </a:rPr>
                <a:t>allá por Nuevo México</a:t>
              </a:r>
              <a:endParaRPr lang="es-MX" sz="2800" dirty="0">
                <a:solidFill>
                  <a:schemeClr val="bg1"/>
                </a:solidFill>
                <a:latin typeface="Comic Sans MS" pitchFamily="66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13 Grupo"/>
          <p:cNvGrpSpPr/>
          <p:nvPr/>
        </p:nvGrpSpPr>
        <p:grpSpPr>
          <a:xfrm>
            <a:off x="827584" y="548680"/>
            <a:ext cx="7920880" cy="6075294"/>
            <a:chOff x="827584" y="548680"/>
            <a:chExt cx="7920880" cy="6075294"/>
          </a:xfrm>
        </p:grpSpPr>
        <p:sp>
          <p:nvSpPr>
            <p:cNvPr id="12" name="11 Llamada de nube"/>
            <p:cNvSpPr/>
            <p:nvPr/>
          </p:nvSpPr>
          <p:spPr>
            <a:xfrm>
              <a:off x="5076056" y="1916832"/>
              <a:ext cx="3672408" cy="2880320"/>
            </a:xfrm>
            <a:prstGeom prst="cloudCallou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7" name="6 Llamada de nube"/>
            <p:cNvSpPr/>
            <p:nvPr/>
          </p:nvSpPr>
          <p:spPr>
            <a:xfrm>
              <a:off x="1691680" y="548680"/>
              <a:ext cx="3960440" cy="2808312"/>
            </a:xfrm>
            <a:prstGeom prst="cloudCallou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S" sz="2800" dirty="0" smtClean="0">
                  <a:latin typeface="Comic Sans MS" pitchFamily="66" charset="0"/>
                </a:rPr>
                <a:t>Ahí tienen que estaba yo </a:t>
              </a:r>
            </a:p>
            <a:p>
              <a:pPr algn="ctr"/>
              <a:r>
                <a:rPr lang="es-ES" sz="2800" dirty="0">
                  <a:latin typeface="Comic Sans MS" pitchFamily="66" charset="0"/>
                </a:rPr>
                <a:t>m</a:t>
              </a:r>
              <a:r>
                <a:rPr lang="es-ES" sz="2800" dirty="0" smtClean="0">
                  <a:latin typeface="Comic Sans MS" pitchFamily="66" charset="0"/>
                </a:rPr>
                <a:t>uy a gusto por aquellos parajes</a:t>
              </a:r>
              <a:endParaRPr lang="es-MX" sz="2800" dirty="0">
                <a:latin typeface="Comic Sans MS" pitchFamily="66" charset="0"/>
              </a:endParaRPr>
            </a:p>
          </p:txBody>
        </p:sp>
        <p:pic>
          <p:nvPicPr>
            <p:cNvPr id="8" name="7 Imagen" descr="Coyote%20Pup.jpg"/>
            <p:cNvPicPr>
              <a:picLocks noChangeAspect="1"/>
            </p:cNvPicPr>
            <p:nvPr/>
          </p:nvPicPr>
          <p:blipFill>
            <a:blip r:embed="rId2" cstate="print"/>
            <a:srcRect t="2677"/>
            <a:stretch>
              <a:fillRect/>
            </a:stretch>
          </p:blipFill>
          <p:spPr>
            <a:xfrm>
              <a:off x="827584" y="4005110"/>
              <a:ext cx="3587891" cy="2618864"/>
            </a:xfrm>
            <a:prstGeom prst="rect">
              <a:avLst/>
            </a:prstGeom>
          </p:spPr>
        </p:pic>
      </p:grpSp>
      <p:sp>
        <p:nvSpPr>
          <p:cNvPr id="10" name="9 CuadroTexto"/>
          <p:cNvSpPr txBox="1"/>
          <p:nvPr/>
        </p:nvSpPr>
        <p:spPr>
          <a:xfrm>
            <a:off x="5292080" y="2564904"/>
            <a:ext cx="3858749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800" dirty="0" smtClean="0">
                <a:solidFill>
                  <a:schemeClr val="bg1"/>
                </a:solidFill>
                <a:latin typeface="Comic Sans MS" pitchFamily="66" charset="0"/>
              </a:rPr>
              <a:t>Pero un día quien sabe</a:t>
            </a:r>
          </a:p>
          <a:p>
            <a:r>
              <a:rPr lang="es-ES" sz="2800" dirty="0" smtClean="0">
                <a:solidFill>
                  <a:schemeClr val="bg1"/>
                </a:solidFill>
                <a:latin typeface="Comic Sans MS" pitchFamily="66" charset="0"/>
              </a:rPr>
              <a:t> que mosca les pico a</a:t>
            </a:r>
          </a:p>
          <a:p>
            <a:r>
              <a:rPr lang="es-ES" sz="2800" dirty="0" smtClean="0">
                <a:solidFill>
                  <a:schemeClr val="bg1"/>
                </a:solidFill>
                <a:latin typeface="Comic Sans MS" pitchFamily="66" charset="0"/>
              </a:rPr>
              <a:t> unos granjeros que </a:t>
            </a:r>
          </a:p>
          <a:p>
            <a:r>
              <a:rPr lang="es-ES" sz="2800" dirty="0" smtClean="0">
                <a:solidFill>
                  <a:schemeClr val="bg1"/>
                </a:solidFill>
                <a:latin typeface="Comic Sans MS" pitchFamily="66" charset="0"/>
              </a:rPr>
              <a:t>por allí vivían</a:t>
            </a:r>
            <a:endParaRPr lang="es-MX" sz="2800" dirty="0">
              <a:solidFill>
                <a:schemeClr val="bg1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4 Marcador de contenido" descr="granjero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 flipH="1">
            <a:off x="4788024" y="4581128"/>
            <a:ext cx="1368152" cy="1728192"/>
          </a:xfrm>
        </p:spPr>
      </p:pic>
      <p:pic>
        <p:nvPicPr>
          <p:cNvPr id="6" name="5 Imagen" descr="canstock460366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27584" y="3284984"/>
            <a:ext cx="2658535" cy="2808312"/>
          </a:xfrm>
          <a:prstGeom prst="rect">
            <a:avLst/>
          </a:prstGeom>
        </p:spPr>
      </p:pic>
      <p:sp>
        <p:nvSpPr>
          <p:cNvPr id="7" name="6 Llamada de nube"/>
          <p:cNvSpPr/>
          <p:nvPr/>
        </p:nvSpPr>
        <p:spPr>
          <a:xfrm>
            <a:off x="251520" y="692696"/>
            <a:ext cx="4968552" cy="2016224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400" dirty="0" smtClean="0">
                <a:latin typeface="Comic Sans MS" pitchFamily="66" charset="0"/>
              </a:rPr>
              <a:t>Los coyotes amenazan el bienestar de nuestros borregos</a:t>
            </a:r>
            <a:endParaRPr lang="es-MX" sz="2400" dirty="0">
              <a:latin typeface="Comic Sans MS" pitchFamily="66" charset="0"/>
            </a:endParaRPr>
          </a:p>
        </p:txBody>
      </p:sp>
      <p:pic>
        <p:nvPicPr>
          <p:cNvPr id="8" name="7 Imagen" descr="canstock5749553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012160" y="4725144"/>
            <a:ext cx="1512168" cy="1512168"/>
          </a:xfrm>
          <a:prstGeom prst="rect">
            <a:avLst/>
          </a:prstGeom>
        </p:spPr>
      </p:pic>
      <p:sp>
        <p:nvSpPr>
          <p:cNvPr id="9" name="8 Llamada de nube"/>
          <p:cNvSpPr/>
          <p:nvPr/>
        </p:nvSpPr>
        <p:spPr>
          <a:xfrm>
            <a:off x="3563888" y="1916832"/>
            <a:ext cx="3528392" cy="1800200"/>
          </a:xfrm>
          <a:prstGeom prst="cloudCallou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400" dirty="0" smtClean="0">
                <a:latin typeface="Comic Sans MS" pitchFamily="66" charset="0"/>
              </a:rPr>
              <a:t>¡Mueran </a:t>
            </a:r>
            <a:r>
              <a:rPr lang="es-ES" sz="2400" dirty="0">
                <a:latin typeface="Comic Sans MS" pitchFamily="66" charset="0"/>
              </a:rPr>
              <a:t>los </a:t>
            </a:r>
            <a:r>
              <a:rPr lang="es-ES" sz="2400" dirty="0" smtClean="0">
                <a:latin typeface="Comic Sans MS" pitchFamily="66" charset="0"/>
              </a:rPr>
              <a:t>coyotes!</a:t>
            </a:r>
            <a:endParaRPr lang="es-MX" sz="2400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dirty="0" smtClean="0"/>
              <a:t>…entonces comenzó una balacera de espanto</a:t>
            </a:r>
            <a:endParaRPr lang="es-MX" dirty="0"/>
          </a:p>
        </p:txBody>
      </p:sp>
      <p:pic>
        <p:nvPicPr>
          <p:cNvPr id="4" name="3 Marcador de contenido" descr="dibujos-coyote-correcaminos-2b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115616" y="2852936"/>
            <a:ext cx="2292846" cy="2674987"/>
          </a:xfrm>
        </p:spPr>
      </p:pic>
      <p:sp>
        <p:nvSpPr>
          <p:cNvPr id="6" name="5 Rectángulo"/>
          <p:cNvSpPr/>
          <p:nvPr/>
        </p:nvSpPr>
        <p:spPr>
          <a:xfrm>
            <a:off x="3419872" y="2996952"/>
            <a:ext cx="2664761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3200" b="1" i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  <a:latin typeface="Comic Sans MS" pitchFamily="66" charset="0"/>
              </a:rPr>
              <a:t>BANG</a:t>
            </a:r>
            <a:endParaRPr lang="es-MX" sz="3200" b="1" i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7" name="6 Rectángulo"/>
          <p:cNvSpPr/>
          <p:nvPr/>
        </p:nvSpPr>
        <p:spPr>
          <a:xfrm>
            <a:off x="3563888" y="2060848"/>
            <a:ext cx="2664761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3200" b="1" i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  <a:latin typeface="Comic Sans MS" pitchFamily="66" charset="0"/>
              </a:rPr>
              <a:t>BANG</a:t>
            </a:r>
            <a:endParaRPr lang="es-MX" sz="3200" b="1" i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8" name="7 Rectángulo"/>
          <p:cNvSpPr/>
          <p:nvPr/>
        </p:nvSpPr>
        <p:spPr>
          <a:xfrm>
            <a:off x="3635896" y="3717032"/>
            <a:ext cx="2664761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3200" b="1" i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  <a:latin typeface="Comic Sans MS" pitchFamily="66" charset="0"/>
              </a:rPr>
              <a:t>BANG</a:t>
            </a:r>
            <a:endParaRPr lang="es-MX" sz="3200" b="1" i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9" name="8 Rectángulo"/>
          <p:cNvSpPr/>
          <p:nvPr/>
        </p:nvSpPr>
        <p:spPr>
          <a:xfrm>
            <a:off x="5868144" y="1772816"/>
            <a:ext cx="2664761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3200" b="1" i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  <a:latin typeface="Comic Sans MS" pitchFamily="66" charset="0"/>
              </a:rPr>
              <a:t>BANG</a:t>
            </a:r>
            <a:endParaRPr lang="es-MX" sz="3200" b="1" i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10" name="9 Rectángulo"/>
          <p:cNvSpPr/>
          <p:nvPr/>
        </p:nvSpPr>
        <p:spPr>
          <a:xfrm>
            <a:off x="1547664" y="2276872"/>
            <a:ext cx="2664761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3200" b="1" i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  <a:latin typeface="Comic Sans MS" pitchFamily="66" charset="0"/>
              </a:rPr>
              <a:t>BANG</a:t>
            </a:r>
            <a:endParaRPr lang="es-MX" sz="3200" b="1" i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11" name="10 Rectángulo"/>
          <p:cNvSpPr/>
          <p:nvPr/>
        </p:nvSpPr>
        <p:spPr>
          <a:xfrm>
            <a:off x="2555776" y="5661248"/>
            <a:ext cx="2664761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3200" b="1" i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  <a:latin typeface="Comic Sans MS" pitchFamily="66" charset="0"/>
              </a:rPr>
              <a:t>BANG</a:t>
            </a:r>
            <a:endParaRPr lang="es-MX" sz="3200" b="1" i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4098" name="Picture 2" descr="espantado granjero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00192" y="2968555"/>
            <a:ext cx="2401947" cy="2537267"/>
          </a:xfrm>
          <a:prstGeom prst="rect">
            <a:avLst/>
          </a:prstGeom>
          <a:noFill/>
        </p:spPr>
      </p:pic>
      <p:pic>
        <p:nvPicPr>
          <p:cNvPr id="4100" name="Picture 4" descr="coltrt.gif (2290 bytes)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flipH="1">
            <a:off x="4364924" y="3356992"/>
            <a:ext cx="2151292" cy="81304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4 Marcador de contenido" descr="canstock577242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915816" y="4293096"/>
            <a:ext cx="2298551" cy="2114667"/>
          </a:xfrm>
        </p:spPr>
      </p:pic>
      <p:sp>
        <p:nvSpPr>
          <p:cNvPr id="4" name="3 Título"/>
          <p:cNvSpPr txBox="1">
            <a:spLocks noGrp="1"/>
          </p:cNvSpPr>
          <p:nvPr>
            <p:ph type="title"/>
          </p:nvPr>
        </p:nvSpPr>
        <p:spPr>
          <a:xfrm>
            <a:off x="25306" y="461417"/>
            <a:ext cx="909338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800" dirty="0" smtClean="0"/>
              <a:t>Nos buscaron hasta en los últimos rincones de la comarca</a:t>
            </a:r>
            <a:r>
              <a:rPr lang="es-ES" dirty="0" smtClean="0"/>
              <a:t>… </a:t>
            </a:r>
            <a:endParaRPr lang="es-MX" dirty="0"/>
          </a:p>
        </p:txBody>
      </p:sp>
      <p:sp>
        <p:nvSpPr>
          <p:cNvPr id="6" name="5 Llamada de nube"/>
          <p:cNvSpPr/>
          <p:nvPr/>
        </p:nvSpPr>
        <p:spPr>
          <a:xfrm>
            <a:off x="2843808" y="1412776"/>
            <a:ext cx="4176464" cy="2088232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3600" dirty="0" smtClean="0"/>
              <a:t>¡Aquí no hay nada!</a:t>
            </a:r>
            <a:endParaRPr lang="es-MX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Primero cayó mi primo Gumaro…</a:t>
            </a:r>
            <a:endParaRPr lang="es-MX" dirty="0"/>
          </a:p>
        </p:txBody>
      </p:sp>
      <p:pic>
        <p:nvPicPr>
          <p:cNvPr id="4" name="3 Marcador de contenido" descr="dibujos-coyote-p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l="29480"/>
          <a:stretch>
            <a:fillRect/>
          </a:stretch>
        </p:blipFill>
        <p:spPr>
          <a:xfrm>
            <a:off x="2123728" y="1772816"/>
            <a:ext cx="4541490" cy="4830091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dirty="0" smtClean="0"/>
              <a:t>Luego supimos de la muerte de mi tío Romualdo y sus cinco hijos…</a:t>
            </a:r>
            <a:endParaRPr lang="es-MX" dirty="0"/>
          </a:p>
        </p:txBody>
      </p:sp>
      <p:pic>
        <p:nvPicPr>
          <p:cNvPr id="4" name="3 Marcador de contenido" descr="CtnWms815030230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915816" y="1988840"/>
            <a:ext cx="1143000" cy="1524000"/>
          </a:xfrm>
        </p:spPr>
      </p:pic>
      <p:pic>
        <p:nvPicPr>
          <p:cNvPr id="5" name="3 Marcador de contenido" descr="CtnWms815030230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76056" y="1988840"/>
            <a:ext cx="1143000" cy="1524000"/>
          </a:xfrm>
          <a:prstGeom prst="rect">
            <a:avLst/>
          </a:prstGeom>
        </p:spPr>
      </p:pic>
      <p:sp>
        <p:nvSpPr>
          <p:cNvPr id="6" name="1 Título"/>
          <p:cNvSpPr txBox="1">
            <a:spLocks/>
          </p:cNvSpPr>
          <p:nvPr/>
        </p:nvSpPr>
        <p:spPr>
          <a:xfrm>
            <a:off x="539552" y="4725144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2500"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Hasta mi tía Aurelia y a mi abuelita les dieron chicharrón, digo eterno descanso</a:t>
            </a:r>
            <a:endParaRPr kumimoji="0" lang="es-MX" sz="4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7" name="3 Marcador de contenido" descr="CtnWms815030230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95936" y="1988840"/>
            <a:ext cx="1143000" cy="1524000"/>
          </a:xfrm>
          <a:prstGeom prst="rect">
            <a:avLst/>
          </a:prstGeom>
        </p:spPr>
      </p:pic>
      <p:pic>
        <p:nvPicPr>
          <p:cNvPr id="8" name="Picture 2" descr="Dibujos del Coyote y Correcaminos"/>
          <p:cNvPicPr>
            <a:picLocks noChangeAspect="1" noChangeArrowheads="1"/>
          </p:cNvPicPr>
          <p:nvPr/>
        </p:nvPicPr>
        <p:blipFill>
          <a:blip r:embed="rId3" cstate="print"/>
          <a:srcRect r="39307"/>
          <a:stretch>
            <a:fillRect/>
          </a:stretch>
        </p:blipFill>
        <p:spPr bwMode="auto">
          <a:xfrm>
            <a:off x="323528" y="1772816"/>
            <a:ext cx="1944216" cy="2232248"/>
          </a:xfrm>
          <a:prstGeom prst="rect">
            <a:avLst/>
          </a:prstGeom>
          <a:noFill/>
        </p:spPr>
      </p:pic>
      <p:sp>
        <p:nvSpPr>
          <p:cNvPr id="9" name="8 CuadroTexto"/>
          <p:cNvSpPr txBox="1"/>
          <p:nvPr/>
        </p:nvSpPr>
        <p:spPr>
          <a:xfrm>
            <a:off x="1691680" y="1916832"/>
            <a:ext cx="7040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 err="1" smtClean="0"/>
              <a:t>Adios</a:t>
            </a:r>
            <a:endParaRPr lang="es-MX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2160240"/>
          </a:xfrm>
        </p:spPr>
        <p:txBody>
          <a:bodyPr>
            <a:noAutofit/>
          </a:bodyPr>
          <a:lstStyle/>
          <a:p>
            <a:r>
              <a:rPr lang="es-ES" sz="3600" dirty="0" smtClean="0"/>
              <a:t>Yo escapé de chiripa porque me había largado al Canadá para visitar a una coyotita que me tenía loco…</a:t>
            </a:r>
            <a:r>
              <a:rPr lang="es-MX" sz="3600" dirty="0" smtClean="0"/>
              <a:t/>
            </a:r>
            <a:br>
              <a:rPr lang="es-MX" sz="3600" dirty="0" smtClean="0"/>
            </a:br>
            <a:endParaRPr lang="es-MX" sz="3600" dirty="0"/>
          </a:p>
        </p:txBody>
      </p:sp>
      <p:pic>
        <p:nvPicPr>
          <p:cNvPr id="5" name="4 Imagen" descr="Animals%20North%20American_Coyote%20Mother%20and%20Pup.jpg"/>
          <p:cNvPicPr>
            <a:picLocks noChangeAspect="1"/>
          </p:cNvPicPr>
          <p:nvPr/>
        </p:nvPicPr>
        <p:blipFill>
          <a:blip r:embed="rId2" cstate="print"/>
          <a:srcRect t="2067"/>
          <a:stretch>
            <a:fillRect/>
          </a:stretch>
        </p:blipFill>
        <p:spPr>
          <a:xfrm>
            <a:off x="2267744" y="2492915"/>
            <a:ext cx="4644008" cy="341097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sz="2800" dirty="0" smtClean="0"/>
              <a:t>Luego resultó que los ratones, conejos, tuzas y otras plagas, empezaron a reproducirse sin freno… </a:t>
            </a:r>
            <a:endParaRPr lang="es-MX" sz="2800" dirty="0"/>
          </a:p>
        </p:txBody>
      </p:sp>
      <p:pic>
        <p:nvPicPr>
          <p:cNvPr id="4" name="3 Marcador de contenido" descr="2656cf6a3fac8e1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283968" y="3933056"/>
            <a:ext cx="1381125" cy="1028700"/>
          </a:xfrm>
        </p:spPr>
      </p:pic>
      <p:pic>
        <p:nvPicPr>
          <p:cNvPr id="98306" name="Picture 2" descr="Go to fullsize image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16216" y="5013176"/>
            <a:ext cx="1381125" cy="1028701"/>
          </a:xfrm>
          <a:prstGeom prst="rect">
            <a:avLst/>
          </a:prstGeom>
          <a:noFill/>
        </p:spPr>
      </p:pic>
      <p:sp>
        <p:nvSpPr>
          <p:cNvPr id="98308" name="AutoShape 4" descr="data:image/jpg;base64,/9j/4AAQSkZJRgABAQAAAQABAAD/2wBDAAkGBwgHBgkIBwgKCgkLDRYPDQwMDRsUFRAWIB0iIiAdHx8kKDQsJCYxJx8fLT0tMTU3Ojo6Iys/RD84QzQ5Ojf/2wBDAQoKCg0MDRoPDxo3JR8lNzc3Nzc3Nzc3Nzc3Nzc3Nzc3Nzc3Nzc3Nzc3Nzc3Nzc3Nzc3Nzc3Nzc3Nzc3Nzc3Nzf/wAARCABQAHgDASIAAhEBAxEB/8QAGwAAAgMBAQEAAAAAAAAAAAAABAUAAwYBAgf/xAA1EAABAwMCAwYFAwQDAQAAAAABAgMRAAQhEjEFE0EGIlFhcZEygaGx8CPh8RRCwdEWJDNS/8QAGAEAAwEBAAAAAAAAAAAAAAAAAQIDAAT/xAAcEQADAQADAQEAAAAAAAAAAAAAARECEiExA0H/2gAMAwEAAhEDEQA/AEJ3+U10TtGTuDUGYj3ruU43M5rmLHUmJ0pmvKgrXsAJ8KsA7pEAz7/ah7i+tmFJa1Fbu2hH9v8Ao/XNYKVLUpJIyAkdTtVi9U40kRvS5NxdvrQAAgE4hJIjGdR7uKMbN1ICFBa5gylMe4861DxZcMaSTKfKu6e8iB8RwaDcfu0KhzlGQSQBBjrgzVrFzqSVKYWAnOoK399/3rJoDywsN6TBVjpArqAA4qUzkxQLvEUMr/8ANZxI1QkfferGb9x4whhGqNySfX1pqgcWFkSRpjrEiuFAUZ72/h1qJuGuXzH0raUN8A5Pzrib5hSg3zFBRH9yDkVqjPLR7WkylIR13xXcypUSfCMV6DjL6v0nm3FJ30KBI9a9o1SAkYPSKZIUs4eP+w2FAgk4x1xUqxgAPgmU5BjepTJdA9EhMJ3g+lSJwROd6HTe27iRoeSa5c3jbFo86HAdKTpAznp9aiOBcXv1i5TZtEoAAU64k6cHYA9KOtLMFklkufCBGTqVuDEzWc4Spa7hbjxKyZUskSTPWt1arL7bZLJCNgtZjf7zif4pdFcoETarc5hOlSYkz0x4fnSiLG3bePLWNKh4kECPLrOZ6A4oxaAlxsAjUvuJCcGR9iJH7UVw9lSNTTSUGYlCATBJIAPj8P3paNAd+2aeCtfx6U6JTGmDiB8/38Rn7du2aAVpUSEiACQZO/1nG80asaLzl83WlQPdHd9znp9T4UUwlN2yQsLUEgKKFHcwZJJA2AwPP0jAhm2WF3CnQpQ1NEAEjBEYnH58hRrXDg21yGgISBJJBOc+OMURyFoUQkkH4ZB8vpv9KZ2yQp5TxCZ5ZJnMlIAjfy/JNahgoPDGlBzWWy2oFBcXpGAeo6+uaDueFMKSEtkkJxIAkRmdsD861pTYOvIcHfQZGhQTqSCfhBjMROegqjg7SGWUF9DXMWgL0id4yB47UtYeJhBaf09+kHWSkAhxlQBA+Xzrb9nrJvidoVN3ut2NQQ8kAx1Ej08K4zwi3CnFNtOPkknmXDqnCJ3ielUtWPJuQ40pxDahOpsRBnIztmmX1gH86HP2j1k+kPt5Ufi3CgCOv+KlF2vEOdbLs3XFXGAdSs6FevnvFSujGqqR3hZcPkoViM46UPxNwlhLf9qlgEeVXtkjGI+1CcTTCmpg5NIvTFlgTy4ROo4kDatrwVdw5bo5iVkITlSTBTI6Hb+fSsJauKZIg6ZGSPDrW37P3rLLYSpQKSYOqZBPp8/epbLYHqQhanAEQdGlJwSFEz47kge3hRqErbeQ4hpWkq1FRBIIAgZ69fcUNBcuCttIgpgwMEnfHz60yabfbVpdMhSoBAx08vT3qdGaA79CVOLSpLkAFQXv1wI6kn7e41sdJXyu8padXLWqIBGMfOPlT26tjdWfcW2HtgucjO488n6VnW13DVwhDqxyy0JKcDA++31p6gJFPEb1WpBLWlC0kgbjBAPqaLtr5teopcOrQo6T0xt9qVcTZcU0lSNaikQep3APp41OHNlSh8Wk5OMes+GKFGg8b4kbJh15y4UCW9GlBIGJhR8+9j13oLhvEENhv9NehtvSFExEfhxRV2601YQ4yhauWnK05H5mk9mq9uSQ3btJQrKQQR5DahUZJmpRcNPp5bDqdZjCcwKUmxui28tsqLOuFuPg4xgDx3q6w4ILexL986ttlO6GySD/AK/mmPEXmDYWyGC4tjUQtCFAGI3A2Pj86OUrWZ38AmmWGm0stOGZ1KUpUFSjG/n/AKqUE804y6koUHGnEhxtaRGobTHQzgjxnyqV1JxdHI/ez52kzgfhoW/bWpSHAO4J9+tOeG8Fvbxj+pQwoWyTBdjE+XjQvFhasOBpu5QvBCkpkwfM7VK9lFnqihRJA3gTii7O8cZJSARJkQc9KHUtopJCgT1n7VWSColJ98zRlRk4bns/xwIcRrUJCQCknx3rYG5U+ghlaVSMd6QcTj2NfG2luNqCxOD/AAa3fZW/deWE6wXJmFdDH+TipbwVzqmxs7suJLVxKHEEyJ8t/wA8aUcQbGpl0A93TqHSBkz5/Djzpf2y4i9wNdneBIlwlOkZBIH8VTYdo7PiLCW0rCXTnSVAeE/zScXKhqrA+3J1rQVpKSJwBEzt+9NLNpLAUAiQVCY99vlWQf4ym3eB0p0f/KlYg7fQCmXDO1VqClueYoeG9GMPJGiDAuW+WsFIjcEDptGfKheNXaOza7BKbZx7WorU2lEoWI2kjBpnY8Ws3DCFtIUcaSQJ+3hTFztLw63bAS+VgbraSSPWR602Mr1gen4jOWV3xG84e5yrO6LWtcPFgytOokAzvgjI8PlVCbXjgfMcNuW2IStCoACVdQQTMSJx4x0mm972q4cWQlDt2G3VadbaRKjOwBMn0ikiwzeLJSb11EhaUXCEpHkc97HjiqJXwlrr1hjxDjSWlJ0pFwpTaAMp1AEj0kRHrUq1hB0o1Qpe81KqskG6V9tHuVYs8AtHEMN8r9VSBGlGwSI2kDJ3iBiaxI7NltIDTqQEjGIrW9sUk3zV6iC1dtJUlQ2kJgj7e9LAomDCe95wcVNFd2mTuOzz0nW20ok74qhfZ52CRbE+aVbn3rWqSoTCRAjbeoCSNTkZxttRopjv+PXZIDaHxGY3j8xTHh3CeKcPfaf0POICwSWnEhceQO9alrEKSJke3pVyFmBGqRHXYUGzJwbN23ZbtDb26+KhZdSnQLe6WptaT1jImZ3Fdd7Edj1su6LNKC1JWs3Tn6fqdWPnSxJSR3oWkD4SJBj8+tem+UhYWhCULgDmITpMAeIjEdKyUXQ/NfqFfGewFgFpUw5yEaykKYfLySIwDqAIP0j0paz2JskqHMunVfID8FauQ3IbSlM/GYjUZ/Pc1xRSpAAAMD4gJx70UT16L2ezfDGWgQwFgiVEiTEV7Z4Bwlsd2zbgdSVEn60wASrBg4iplJ7p72Y6R4/OmQDlpY2VpzCzatIWvBDYjHn9KJCgBCRpGBAECqEriF7k7Qdq9JnTEwDnHSmSAXIUNiSFT4ipXEwVSozv+TUogP/Z">
            <a:hlinkClick r:id="rId5"/>
          </p:cNvPr>
          <p:cNvSpPr>
            <a:spLocks noChangeAspect="1" noChangeArrowheads="1"/>
          </p:cNvSpPr>
          <p:nvPr/>
        </p:nvSpPr>
        <p:spPr bwMode="auto">
          <a:xfrm>
            <a:off x="74613" y="-365125"/>
            <a:ext cx="1143000" cy="7620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pic>
        <p:nvPicPr>
          <p:cNvPr id="7" name="6 Imagen" descr="untitled.bmp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4788024" y="1916832"/>
            <a:ext cx="1143000" cy="762000"/>
          </a:xfrm>
          <a:prstGeom prst="rect">
            <a:avLst/>
          </a:prstGeom>
        </p:spPr>
      </p:pic>
      <p:pic>
        <p:nvPicPr>
          <p:cNvPr id="8" name="7 Imagen" descr="untitled.bmp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39552" y="2564904"/>
            <a:ext cx="1143000" cy="762000"/>
          </a:xfrm>
          <a:prstGeom prst="rect">
            <a:avLst/>
          </a:prstGeom>
        </p:spPr>
      </p:pic>
      <p:pic>
        <p:nvPicPr>
          <p:cNvPr id="9" name="8 Imagen" descr="untitled.bmp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2987824" y="4221088"/>
            <a:ext cx="1143000" cy="762000"/>
          </a:xfrm>
          <a:prstGeom prst="rect">
            <a:avLst/>
          </a:prstGeom>
        </p:spPr>
      </p:pic>
      <p:pic>
        <p:nvPicPr>
          <p:cNvPr id="10" name="Picture 2" descr="Go to fullsize image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95736" y="1844824"/>
            <a:ext cx="1381125" cy="1028701"/>
          </a:xfrm>
          <a:prstGeom prst="rect">
            <a:avLst/>
          </a:prstGeom>
          <a:noFill/>
        </p:spPr>
      </p:pic>
      <p:pic>
        <p:nvPicPr>
          <p:cNvPr id="11" name="3 Marcador de contenido" descr="2656cf6a3fac8e1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520" y="4437112"/>
            <a:ext cx="1381125" cy="1028700"/>
          </a:xfrm>
          <a:prstGeom prst="rect">
            <a:avLst/>
          </a:prstGeom>
        </p:spPr>
      </p:pic>
      <p:pic>
        <p:nvPicPr>
          <p:cNvPr id="98310" name="Picture 6" descr="http://www.duiops.net/seresvivos/photogallery/photo00002605/Baby%20Cottontail%20Rabbits,%20Louisville,%20Kentucky.jpg">
            <a:hlinkClick r:id="rId7"/>
          </p:cNvPr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491880" y="2780928"/>
            <a:ext cx="1440160" cy="1080120"/>
          </a:xfrm>
          <a:prstGeom prst="rect">
            <a:avLst/>
          </a:prstGeom>
          <a:noFill/>
        </p:spPr>
      </p:pic>
      <p:pic>
        <p:nvPicPr>
          <p:cNvPr id="13" name="Picture 6" descr="http://www.duiops.net/seresvivos/photogallery/photo00002605/Baby%20Cottontail%20Rabbits,%20Louisville,%20Kentucky.jpg">
            <a:hlinkClick r:id="rId7"/>
          </p:cNvPr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876256" y="3429000"/>
            <a:ext cx="1440160" cy="1080120"/>
          </a:xfrm>
          <a:prstGeom prst="rect">
            <a:avLst/>
          </a:prstGeom>
          <a:noFill/>
        </p:spPr>
      </p:pic>
      <p:pic>
        <p:nvPicPr>
          <p:cNvPr id="14" name="Picture 6" descr="http://www.duiops.net/seresvivos/photogallery/photo00002605/Baby%20Cottontail%20Rabbits,%20Louisville,%20Kentucky.jpg">
            <a:hlinkClick r:id="rId7"/>
          </p:cNvPr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779912" y="5373216"/>
            <a:ext cx="1440160" cy="1080120"/>
          </a:xfrm>
          <a:prstGeom prst="rect">
            <a:avLst/>
          </a:prstGeom>
          <a:noFill/>
        </p:spPr>
      </p:pic>
      <p:pic>
        <p:nvPicPr>
          <p:cNvPr id="15" name="Picture 6" descr="http://www.duiops.net/seresvivos/photogallery/photo00002605/Baby%20Cottontail%20Rabbits,%20Louisville,%20Kentucky.jpg">
            <a:hlinkClick r:id="rId7"/>
          </p:cNvPr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403648" y="3573016"/>
            <a:ext cx="1440160" cy="1080120"/>
          </a:xfrm>
          <a:prstGeom prst="rect">
            <a:avLst/>
          </a:prstGeom>
          <a:noFill/>
        </p:spPr>
      </p:pic>
      <p:pic>
        <p:nvPicPr>
          <p:cNvPr id="16" name="Picture 2" descr="Go to fullsize image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04248" y="1484784"/>
            <a:ext cx="1381125" cy="1028701"/>
          </a:xfrm>
          <a:prstGeom prst="rect">
            <a:avLst/>
          </a:prstGeom>
          <a:noFill/>
        </p:spPr>
      </p:pic>
      <p:pic>
        <p:nvPicPr>
          <p:cNvPr id="17" name="Picture 2" descr="Go to fullsize image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47664" y="5589240"/>
            <a:ext cx="1381125" cy="1028701"/>
          </a:xfrm>
          <a:prstGeom prst="rect">
            <a:avLst/>
          </a:prstGeom>
          <a:noFill/>
        </p:spPr>
      </p:pic>
      <p:pic>
        <p:nvPicPr>
          <p:cNvPr id="18" name="3 Marcador de contenido" descr="2656cf6a3fac8e1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292080" y="2924944"/>
            <a:ext cx="1381125" cy="1028700"/>
          </a:xfrm>
          <a:prstGeom prst="rect">
            <a:avLst/>
          </a:prstGeom>
        </p:spPr>
      </p:pic>
      <p:pic>
        <p:nvPicPr>
          <p:cNvPr id="19" name="3 Marcador de contenido" descr="2656cf6a3fac8e1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520" y="1412776"/>
            <a:ext cx="1381125" cy="1028700"/>
          </a:xfrm>
          <a:prstGeom prst="rect">
            <a:avLst/>
          </a:prstGeom>
        </p:spPr>
      </p:pic>
      <p:pic>
        <p:nvPicPr>
          <p:cNvPr id="20" name="3 Marcador de contenido" descr="2656cf6a3fac8e1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596336" y="5589240"/>
            <a:ext cx="1381125" cy="1028700"/>
          </a:xfrm>
          <a:prstGeom prst="rect">
            <a:avLst/>
          </a:prstGeom>
        </p:spPr>
      </p:pic>
      <p:pic>
        <p:nvPicPr>
          <p:cNvPr id="21" name="Picture 6" descr="http://www.duiops.net/seresvivos/photogallery/photo00002605/Baby%20Cottontail%20Rabbits,%20Louisville,%20Kentucky.jpg">
            <a:hlinkClick r:id="rId7"/>
          </p:cNvPr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508104" y="5777880"/>
            <a:ext cx="1440160" cy="10801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Marcador de contenido" descr="Coyote,%20Joshua%20Tree%20National%20Park,%20California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t="1575"/>
          <a:stretch>
            <a:fillRect/>
          </a:stretch>
        </p:blipFill>
        <p:spPr>
          <a:xfrm>
            <a:off x="2195736" y="3973784"/>
            <a:ext cx="3449356" cy="2546289"/>
          </a:xfrm>
        </p:spPr>
      </p:pic>
      <p:sp>
        <p:nvSpPr>
          <p:cNvPr id="5" name="4 Llamada de nube"/>
          <p:cNvSpPr/>
          <p:nvPr/>
        </p:nvSpPr>
        <p:spPr>
          <a:xfrm>
            <a:off x="2123728" y="332656"/>
            <a:ext cx="6120680" cy="3096344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800" dirty="0" smtClean="0"/>
              <a:t>Porque esos eran en realidad, los animales que nos servían de alimento. Yo la verdad, nunca probé cordero ni cosa parecida…</a:t>
            </a:r>
            <a:endParaRPr lang="es-MX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1 Título"/>
          <p:cNvSpPr>
            <a:spLocks noGrp="1"/>
          </p:cNvSpPr>
          <p:nvPr>
            <p:ph type="title"/>
          </p:nvPr>
        </p:nvSpPr>
        <p:spPr>
          <a:xfrm>
            <a:off x="1042988" y="692150"/>
            <a:ext cx="6964362" cy="720725"/>
          </a:xfrm>
        </p:spPr>
        <p:txBody>
          <a:bodyPr/>
          <a:lstStyle/>
          <a:p>
            <a:r>
              <a:rPr lang="es-MX" altLang="es-MX" sz="2000" b="1" smtClean="0"/>
              <a:t>Guión explicativo para el empleo del material</a:t>
            </a:r>
            <a:endParaRPr lang="es-ES" altLang="es-MX" sz="2000" smtClean="0"/>
          </a:p>
        </p:txBody>
      </p:sp>
      <p:sp>
        <p:nvSpPr>
          <p:cNvPr id="7171" name="2 Marcador de contenido"/>
          <p:cNvSpPr>
            <a:spLocks noGrp="1"/>
          </p:cNvSpPr>
          <p:nvPr>
            <p:ph idx="1"/>
          </p:nvPr>
        </p:nvSpPr>
        <p:spPr>
          <a:xfrm>
            <a:off x="1116013" y="1341438"/>
            <a:ext cx="6911975" cy="4608512"/>
          </a:xfrm>
        </p:spPr>
        <p:txBody>
          <a:bodyPr/>
          <a:lstStyle/>
          <a:p>
            <a:r>
              <a:rPr lang="es-MX" altLang="es-MX" sz="2000" b="1" dirty="0" smtClean="0"/>
              <a:t>Desarrollo de evidencias:</a:t>
            </a:r>
          </a:p>
          <a:p>
            <a:r>
              <a:rPr lang="es-MX" altLang="es-MX" sz="2000" dirty="0" smtClean="0"/>
              <a:t>Los disidentes entregarán </a:t>
            </a:r>
            <a:r>
              <a:rPr lang="es-MX" altLang="es-MX" sz="2000" dirty="0" smtClean="0"/>
              <a:t>en Word la investigación del tema elegido,  </a:t>
            </a:r>
            <a:r>
              <a:rPr lang="es-MX" altLang="es-MX" sz="2000" dirty="0" smtClean="0"/>
              <a:t>y lo </a:t>
            </a:r>
            <a:r>
              <a:rPr lang="es-MX" altLang="es-MX" sz="2000" dirty="0" smtClean="0"/>
              <a:t>deberán de exponer </a:t>
            </a:r>
            <a:r>
              <a:rPr lang="es-MX" altLang="es-MX" sz="2000" dirty="0" smtClean="0"/>
              <a:t>en el aula, para retroalimentar los conocimientos   teóricos.</a:t>
            </a:r>
          </a:p>
          <a:p>
            <a:endParaRPr lang="es-MX" altLang="es-MX" sz="2000" b="1" dirty="0" smtClean="0"/>
          </a:p>
          <a:p>
            <a:r>
              <a:rPr lang="es-MX" altLang="es-MX" sz="2000" b="1" dirty="0" smtClean="0"/>
              <a:t>Actividades de </a:t>
            </a:r>
            <a:r>
              <a:rPr lang="es-MX" altLang="es-MX" sz="2000" b="1" dirty="0" err="1" smtClean="0"/>
              <a:t>metacognición</a:t>
            </a:r>
            <a:r>
              <a:rPr lang="es-MX" altLang="es-MX" sz="2000" b="1" dirty="0" smtClean="0"/>
              <a:t>:</a:t>
            </a:r>
          </a:p>
          <a:p>
            <a:r>
              <a:rPr lang="es-MX" altLang="es-MX" sz="2000" dirty="0" smtClean="0"/>
              <a:t>La aplicación de los conocimientos y la metodología adquiridos por los alumnos en el curso , serán medidos a través de su participación y de su desempeño en el examen escrito.</a:t>
            </a:r>
          </a:p>
          <a:p>
            <a:endParaRPr lang="es-MX" altLang="es-MX" b="1" dirty="0" smtClean="0"/>
          </a:p>
          <a:p>
            <a:endParaRPr lang="es-MX" altLang="es-MX" dirty="0" smtClean="0"/>
          </a:p>
          <a:p>
            <a:endParaRPr lang="es-ES" altLang="es-MX" b="1" dirty="0" smtClean="0"/>
          </a:p>
        </p:txBody>
      </p:sp>
    </p:spTree>
    <p:extLst>
      <p:ext uri="{BB962C8B-B14F-4D97-AF65-F5344CB8AC3E}">
        <p14:creationId xmlns:p14="http://schemas.microsoft.com/office/powerpoint/2010/main" val="242731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sz="2800" dirty="0" smtClean="0"/>
              <a:t>Convertidos en plaga, los roedores se comieron las cosechas de los granjeros…</a:t>
            </a:r>
            <a:endParaRPr lang="es-MX" sz="2800" dirty="0"/>
          </a:p>
        </p:txBody>
      </p:sp>
      <p:pic>
        <p:nvPicPr>
          <p:cNvPr id="4" name="3 Marcador de contenido" descr="untitled.bmp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500571" y="2791753"/>
            <a:ext cx="3013511" cy="3013511"/>
          </a:xfrm>
        </p:spPr>
      </p:pic>
      <p:sp>
        <p:nvSpPr>
          <p:cNvPr id="5" name="4 CuadroTexto"/>
          <p:cNvSpPr txBox="1"/>
          <p:nvPr/>
        </p:nvSpPr>
        <p:spPr>
          <a:xfrm>
            <a:off x="5868144" y="1700808"/>
            <a:ext cx="187220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4000" dirty="0" smtClean="0">
                <a:latin typeface="AR CARTER" pitchFamily="2" charset="0"/>
              </a:rPr>
              <a:t>Crunch</a:t>
            </a:r>
            <a:endParaRPr lang="es-MX" sz="4000" dirty="0">
              <a:latin typeface="AR CARTER" pitchFamily="2" charset="0"/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6948264" y="3212976"/>
            <a:ext cx="187220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4000" dirty="0" smtClean="0">
                <a:latin typeface="AR CARTER" pitchFamily="2" charset="0"/>
              </a:rPr>
              <a:t>Crunch</a:t>
            </a:r>
            <a:endParaRPr lang="es-MX" sz="4000" dirty="0">
              <a:latin typeface="AR CARTER" pitchFamily="2" charset="0"/>
            </a:endParaRPr>
          </a:p>
        </p:txBody>
      </p:sp>
      <p:sp>
        <p:nvSpPr>
          <p:cNvPr id="7" name="6 CuadroTexto"/>
          <p:cNvSpPr txBox="1"/>
          <p:nvPr/>
        </p:nvSpPr>
        <p:spPr>
          <a:xfrm>
            <a:off x="1547664" y="3717032"/>
            <a:ext cx="187220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4000" dirty="0" smtClean="0">
                <a:latin typeface="AR CARTER" pitchFamily="2" charset="0"/>
              </a:rPr>
              <a:t>Crunch</a:t>
            </a:r>
            <a:endParaRPr lang="es-MX" sz="4000" dirty="0">
              <a:latin typeface="AR CARTER" pitchFamily="2" charset="0"/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1043608" y="2132856"/>
            <a:ext cx="187220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4000" dirty="0" smtClean="0">
                <a:latin typeface="AR CARTER" pitchFamily="2" charset="0"/>
              </a:rPr>
              <a:t>Crunch</a:t>
            </a:r>
            <a:endParaRPr lang="es-MX" sz="4000" dirty="0">
              <a:latin typeface="AR CARTER" pitchFamily="2" charset="0"/>
            </a:endParaRPr>
          </a:p>
        </p:txBody>
      </p:sp>
      <p:sp>
        <p:nvSpPr>
          <p:cNvPr id="9" name="8 CuadroTexto"/>
          <p:cNvSpPr txBox="1"/>
          <p:nvPr/>
        </p:nvSpPr>
        <p:spPr>
          <a:xfrm>
            <a:off x="3419872" y="1628800"/>
            <a:ext cx="187220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4000" dirty="0" smtClean="0">
                <a:latin typeface="AR CARTER" pitchFamily="2" charset="0"/>
              </a:rPr>
              <a:t>Crunch</a:t>
            </a:r>
            <a:endParaRPr lang="es-MX" sz="4000" dirty="0">
              <a:latin typeface="AR CARTER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sz="2800" dirty="0" smtClean="0"/>
              <a:t>Entonces los granjeros se organizaron para acabar con los roedores</a:t>
            </a:r>
            <a:endParaRPr lang="es-MX" sz="2800" dirty="0"/>
          </a:p>
        </p:txBody>
      </p:sp>
      <p:pic>
        <p:nvPicPr>
          <p:cNvPr id="5" name="4 Marcador de contenido" descr="tumba-05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890961" y="2996406"/>
            <a:ext cx="2769271" cy="2088778"/>
          </a:xfrm>
        </p:spPr>
      </p:pic>
      <p:sp>
        <p:nvSpPr>
          <p:cNvPr id="4" name="3 CuadroTexto"/>
          <p:cNvSpPr txBox="1"/>
          <p:nvPr/>
        </p:nvSpPr>
        <p:spPr>
          <a:xfrm>
            <a:off x="1115616" y="1988840"/>
            <a:ext cx="6430863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800" dirty="0" smtClean="0"/>
              <a:t>Pusieron alimentos envenenados</a:t>
            </a:r>
          </a:p>
          <a:p>
            <a:r>
              <a:rPr lang="es-ES" sz="2800" dirty="0" smtClean="0"/>
              <a:t> y las ratas empezaron a caer como moscas</a:t>
            </a:r>
            <a:endParaRPr lang="es-MX" sz="2800" dirty="0"/>
          </a:p>
        </p:txBody>
      </p:sp>
      <p:pic>
        <p:nvPicPr>
          <p:cNvPr id="97282" name="Picture 2" descr="http://www.imagenesanimadas.net/Animales/Moscas/mosca01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7027303">
            <a:off x="5617613" y="3322484"/>
            <a:ext cx="357965" cy="357965"/>
          </a:xfrm>
          <a:prstGeom prst="rect">
            <a:avLst/>
          </a:prstGeom>
          <a:noFill/>
        </p:spPr>
      </p:pic>
      <p:pic>
        <p:nvPicPr>
          <p:cNvPr id="7" name="Picture 2" descr="http://www.imagenesanimadas.net/Animales/Moscas/mosca01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7278976">
            <a:off x="3420243" y="4077442"/>
            <a:ext cx="386976" cy="386976"/>
          </a:xfrm>
          <a:prstGeom prst="rect">
            <a:avLst/>
          </a:prstGeom>
          <a:noFill/>
        </p:spPr>
      </p:pic>
      <p:pic>
        <p:nvPicPr>
          <p:cNvPr id="8" name="Picture 2" descr="http://www.imagenesanimadas.net/Animales/Moscas/mosca01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444208" y="4005064"/>
            <a:ext cx="343271" cy="343271"/>
          </a:xfrm>
          <a:prstGeom prst="rect">
            <a:avLst/>
          </a:prstGeom>
          <a:noFill/>
        </p:spPr>
      </p:pic>
      <p:pic>
        <p:nvPicPr>
          <p:cNvPr id="9" name="Picture 2" descr="http://www.imagenesanimadas.net/Animales/Moscas/mosca01.gif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995936" y="3501008"/>
            <a:ext cx="360040" cy="3600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23528" y="274638"/>
            <a:ext cx="8363272" cy="2218258"/>
          </a:xfrm>
        </p:spPr>
        <p:txBody>
          <a:bodyPr>
            <a:normAutofit/>
          </a:bodyPr>
          <a:lstStyle/>
          <a:p>
            <a:pPr algn="just"/>
            <a:r>
              <a:rPr lang="es-ES" sz="2800" dirty="0" smtClean="0"/>
              <a:t>Y</a:t>
            </a:r>
            <a:r>
              <a:rPr lang="es-ES" sz="3100" dirty="0" smtClean="0"/>
              <a:t>, cuando aniquilaron a los roedores aparecieron coyotes que habían emigrado de lugares distantes. Más, como no tenían ratas que comer, se lanzaron sobre los borregos de los granjeros ¿cómo la ven?</a:t>
            </a:r>
            <a:endParaRPr lang="es-MX" sz="3100" dirty="0"/>
          </a:p>
        </p:txBody>
      </p:sp>
      <p:grpSp>
        <p:nvGrpSpPr>
          <p:cNvPr id="12" name="11 Grupo"/>
          <p:cNvGrpSpPr/>
          <p:nvPr/>
        </p:nvGrpSpPr>
        <p:grpSpPr>
          <a:xfrm>
            <a:off x="1763688" y="3248929"/>
            <a:ext cx="5544616" cy="2754357"/>
            <a:chOff x="1763688" y="3248929"/>
            <a:chExt cx="5544616" cy="2754357"/>
          </a:xfrm>
        </p:grpSpPr>
        <p:pic>
          <p:nvPicPr>
            <p:cNvPr id="9" name="8 Imagen" descr="Howling%20Coyote2.jpg"/>
            <p:cNvPicPr>
              <a:picLocks noChangeAspect="1"/>
            </p:cNvPicPr>
            <p:nvPr/>
          </p:nvPicPr>
          <p:blipFill>
            <a:blip r:embed="rId2" cstate="print"/>
            <a:srcRect t="3771"/>
            <a:stretch>
              <a:fillRect/>
            </a:stretch>
          </p:blipFill>
          <p:spPr>
            <a:xfrm>
              <a:off x="1763688" y="3248929"/>
              <a:ext cx="5544616" cy="2754357"/>
            </a:xfrm>
            <a:prstGeom prst="rect">
              <a:avLst/>
            </a:prstGeom>
          </p:spPr>
        </p:pic>
        <p:pic>
          <p:nvPicPr>
            <p:cNvPr id="5" name="3 Marcador de contenido" descr="schaf10.gif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2123728" y="3555014"/>
              <a:ext cx="792088" cy="792088"/>
            </a:xfrm>
            <a:prstGeom prst="rect">
              <a:avLst/>
            </a:prstGeom>
          </p:spPr>
        </p:pic>
        <p:pic>
          <p:nvPicPr>
            <p:cNvPr id="7" name="3 Marcador de contenido" descr="schaf10.gif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2123728" y="4923166"/>
              <a:ext cx="773816" cy="773816"/>
            </a:xfrm>
            <a:prstGeom prst="rect">
              <a:avLst/>
            </a:prstGeom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dirty="0" smtClean="0"/>
              <a:t>Y todos se hartaron de comer borrego…</a:t>
            </a:r>
            <a:endParaRPr lang="es-MX" dirty="0"/>
          </a:p>
        </p:txBody>
      </p:sp>
      <p:pic>
        <p:nvPicPr>
          <p:cNvPr id="4" name="3 Marcador de contenido" descr="Coyote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t="3874"/>
          <a:stretch>
            <a:fillRect/>
          </a:stretch>
        </p:blipFill>
        <p:spPr>
          <a:xfrm>
            <a:off x="3851920" y="2636912"/>
            <a:ext cx="4356296" cy="3928645"/>
          </a:xfrm>
        </p:spPr>
      </p:pic>
      <p:sp>
        <p:nvSpPr>
          <p:cNvPr id="5" name="4 Llamada de nube"/>
          <p:cNvSpPr/>
          <p:nvPr/>
        </p:nvSpPr>
        <p:spPr>
          <a:xfrm rot="20183173" flipH="1">
            <a:off x="1182272" y="1383205"/>
            <a:ext cx="3240360" cy="2448272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3600" dirty="0" smtClean="0"/>
              <a:t>Un cafecito,  por favor</a:t>
            </a:r>
            <a:endParaRPr lang="es-MX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just"/>
            <a:r>
              <a:rPr lang="es-ES" sz="2400" dirty="0" smtClean="0"/>
              <a:t>Por aquellos días, los granjeros quedaron tan arruinados que no tenían ni para comprar municiones y reiniciar la matazón de coyotes…</a:t>
            </a:r>
            <a:endParaRPr lang="es-MX" sz="2400" dirty="0"/>
          </a:p>
        </p:txBody>
      </p:sp>
      <p:pic>
        <p:nvPicPr>
          <p:cNvPr id="4" name="3 Marcador de contenido" descr="canstock460366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206629" y="2420888"/>
            <a:ext cx="2590368" cy="2736304"/>
          </a:xfrm>
        </p:spPr>
      </p:pic>
      <p:sp>
        <p:nvSpPr>
          <p:cNvPr id="5" name="4 Explosión 1"/>
          <p:cNvSpPr/>
          <p:nvPr/>
        </p:nvSpPr>
        <p:spPr>
          <a:xfrm>
            <a:off x="4716016" y="1268760"/>
            <a:ext cx="3240360" cy="1944216"/>
          </a:xfrm>
          <a:prstGeom prst="irregularSeal1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3600" dirty="0" smtClean="0"/>
              <a:t>Una caridad</a:t>
            </a:r>
            <a:endParaRPr lang="es-MX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4 Imagen" descr="coyotepie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707904" y="3212976"/>
            <a:ext cx="1512168" cy="3335349"/>
          </a:xfrm>
          <a:prstGeom prst="rect">
            <a:avLst/>
          </a:prstGeom>
        </p:spPr>
      </p:pic>
      <p:sp>
        <p:nvSpPr>
          <p:cNvPr id="8" name="7 Llamada de nube"/>
          <p:cNvSpPr/>
          <p:nvPr/>
        </p:nvSpPr>
        <p:spPr>
          <a:xfrm>
            <a:off x="3131840" y="332656"/>
            <a:ext cx="5544616" cy="2592288"/>
          </a:xfrm>
          <a:prstGeom prst="cloudCallout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800" dirty="0" smtClean="0"/>
              <a:t>La moraleja es que de haber sabido algo de ecología, los granjeros hubieran prosperado y todo andaría bien</a:t>
            </a:r>
            <a:endParaRPr lang="es-MX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/>
              <a:t>Terminamos con una plaga y prosperan otras porque no existe el depredador</a:t>
            </a:r>
          </a:p>
          <a:p>
            <a:r>
              <a:rPr lang="es-ES" dirty="0" smtClean="0"/>
              <a:t>No estamos respetando el medio ambiente</a:t>
            </a:r>
            <a:endParaRPr lang="es-MX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ES" sz="3200" dirty="0" smtClean="0"/>
              <a:t>cada organismo vivo tiene una relación permanente y continua con todos los demás elementos que componen su entorno.</a:t>
            </a:r>
            <a:endParaRPr lang="es-ES" sz="3200" dirty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dirty="0" smtClean="0"/>
              <a:t>Ecosistema</a:t>
            </a:r>
            <a:endParaRPr lang="es-ES" dirty="0"/>
          </a:p>
        </p:txBody>
      </p:sp>
    </p:spTree>
  </p:cSld>
  <p:clrMapOvr>
    <a:masterClrMapping/>
  </p:clrMapOvr>
  <p:transition advTm="15000">
    <p:pull dir="rd"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Título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s-MX" sz="5000" dirty="0" smtClean="0">
                <a:solidFill>
                  <a:srgbClr val="FF0000"/>
                </a:solidFill>
              </a:rPr>
              <a:t>ECOLOGÍA Y SOCIEDAD</a:t>
            </a:r>
            <a:endParaRPr lang="es-MX" sz="5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2714612" y="785794"/>
            <a:ext cx="3889206" cy="923330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s-ES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mic Sans MS" pitchFamily="66" charset="0"/>
              </a:rPr>
              <a:t>ECOLOGIA</a:t>
            </a:r>
            <a:endParaRPr lang="es-ES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3" name="2 CuadroTexto"/>
          <p:cNvSpPr txBox="1"/>
          <p:nvPr/>
        </p:nvSpPr>
        <p:spPr>
          <a:xfrm>
            <a:off x="2714612" y="2357430"/>
            <a:ext cx="4643470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800" b="1" dirty="0">
                <a:latin typeface="Comic Sans MS" pitchFamily="66" charset="0"/>
              </a:rPr>
              <a:t>C</a:t>
            </a:r>
            <a:r>
              <a:rPr lang="es-MX" sz="2800" b="1" dirty="0" smtClean="0">
                <a:latin typeface="Comic Sans MS" pitchFamily="66" charset="0"/>
              </a:rPr>
              <a:t>iencia </a:t>
            </a:r>
            <a:r>
              <a:rPr lang="es-MX" sz="2800" b="1" dirty="0">
                <a:latin typeface="Comic Sans MS" pitchFamily="66" charset="0"/>
              </a:rPr>
              <a:t>biológica que estudia las relaciones entre los organismos vivos y su entorno.</a:t>
            </a:r>
          </a:p>
          <a:p>
            <a:endParaRPr lang="es-MX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Referencias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MX" sz="2800" dirty="0"/>
              <a:t>Núñez, Georgina. La responsabilidad social corporativa en el marco del desarrollo sustentable. Santiago de Chile: CEPAL/Publicaciones de las Naciones Unidas, 2003</a:t>
            </a:r>
          </a:p>
        </p:txBody>
      </p:sp>
    </p:spTree>
    <p:extLst>
      <p:ext uri="{BB962C8B-B14F-4D97-AF65-F5344CB8AC3E}">
        <p14:creationId xmlns:p14="http://schemas.microsoft.com/office/powerpoint/2010/main" val="728396198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dirty="0" smtClean="0"/>
              <a:t>La esfera de acción de la ecología	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/>
            <a:r>
              <a:rPr lang="es-MX" dirty="0" smtClean="0"/>
              <a:t>La ecología no solo tiene relación con los organismos sino con flujos de energía y con los ciclos de la materia en el continente, en los océanos, en el aire  y en las aguas continentales por ello también puede considerarse como el estudio d la estructura y función de la naturaleza </a:t>
            </a:r>
          </a:p>
          <a:p>
            <a:pPr algn="just"/>
            <a:r>
              <a:rPr lang="es-MX" dirty="0" smtClean="0"/>
              <a:t>Totalidad o tendencias de relaciones entre los organismos y el medio ambiente</a:t>
            </a:r>
            <a:endParaRPr lang="es-MX" dirty="0"/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642910" y="357166"/>
            <a:ext cx="7951216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s-ES" sz="48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mic Sans MS" pitchFamily="66" charset="0"/>
              </a:rPr>
              <a:t>RECURSOS ECOLÓGICOS</a:t>
            </a:r>
            <a:endParaRPr lang="es-ES" sz="48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3" name="2 CuadroTexto"/>
          <p:cNvSpPr txBox="1"/>
          <p:nvPr/>
        </p:nvSpPr>
        <p:spPr>
          <a:xfrm>
            <a:off x="1142976" y="1714488"/>
            <a:ext cx="6643734" cy="44319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b="1" dirty="0">
                <a:latin typeface="Comic Sans MS" pitchFamily="66" charset="0"/>
              </a:rPr>
              <a:t>E</a:t>
            </a:r>
            <a:r>
              <a:rPr lang="es-MX" sz="2400" b="1" dirty="0" smtClean="0">
                <a:latin typeface="Comic Sans MS" pitchFamily="66" charset="0"/>
              </a:rPr>
              <a:t>s </a:t>
            </a:r>
            <a:r>
              <a:rPr lang="es-MX" sz="2400" b="1" dirty="0">
                <a:latin typeface="Comic Sans MS" pitchFamily="66" charset="0"/>
              </a:rPr>
              <a:t>todo aquello que necesita un organismo para su normal mantenimiento, crecimiento y reproducción</a:t>
            </a:r>
            <a:r>
              <a:rPr lang="es-MX" sz="2400" b="1" dirty="0" smtClean="0">
                <a:latin typeface="Comic Sans MS" pitchFamily="66" charset="0"/>
              </a:rPr>
              <a:t>.</a:t>
            </a:r>
            <a:endParaRPr lang="es-MX" sz="2400" b="1" dirty="0">
              <a:latin typeface="Comic Sans MS" pitchFamily="66" charset="0"/>
            </a:endParaRPr>
          </a:p>
          <a:p>
            <a:endParaRPr lang="es-MX" sz="2400" b="1" dirty="0" smtClean="0">
              <a:latin typeface="Comic Sans MS" pitchFamily="66" charset="0"/>
            </a:endParaRPr>
          </a:p>
          <a:p>
            <a:r>
              <a:rPr lang="es-MX" sz="2400" b="1" dirty="0" smtClean="0">
                <a:latin typeface="Comic Sans MS" pitchFamily="66" charset="0"/>
              </a:rPr>
              <a:t>RECURSOS RENOVABLES: </a:t>
            </a:r>
            <a:r>
              <a:rPr lang="es-MX" sz="2400" b="1" dirty="0">
                <a:latin typeface="Comic Sans MS" pitchFamily="66" charset="0"/>
              </a:rPr>
              <a:t>son los que de manera natural o artificial, pueden aprovecharse una y otra vez</a:t>
            </a:r>
            <a:r>
              <a:rPr lang="es-MX" sz="2400" b="1" dirty="0" smtClean="0">
                <a:latin typeface="Comic Sans MS" pitchFamily="66" charset="0"/>
              </a:rPr>
              <a:t>.</a:t>
            </a:r>
          </a:p>
          <a:p>
            <a:endParaRPr lang="es-MX" sz="2400" b="1" dirty="0">
              <a:latin typeface="Comic Sans MS" pitchFamily="66" charset="0"/>
            </a:endParaRPr>
          </a:p>
          <a:p>
            <a:r>
              <a:rPr lang="es-MX" sz="2400" b="1" dirty="0" smtClean="0">
                <a:latin typeface="Comic Sans MS" pitchFamily="66" charset="0"/>
              </a:rPr>
              <a:t>RECURSOS NO RENOVABLES: </a:t>
            </a:r>
            <a:r>
              <a:rPr lang="es-MX" sz="2400" b="1" dirty="0">
                <a:latin typeface="Comic Sans MS" pitchFamily="66" charset="0"/>
              </a:rPr>
              <a:t>recursos que existen en la corteza terrestre en cantidad limitada</a:t>
            </a:r>
          </a:p>
          <a:p>
            <a:endParaRPr lang="es-MX" b="1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428596" y="642918"/>
            <a:ext cx="8026556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s-ES" sz="4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mic Sans MS" pitchFamily="66" charset="0"/>
              </a:rPr>
              <a:t>COTAMINACIÓN DEL AIRE</a:t>
            </a:r>
            <a:endParaRPr lang="es-ES" sz="4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3" name="2 CuadroTexto"/>
          <p:cNvSpPr txBox="1"/>
          <p:nvPr/>
        </p:nvSpPr>
        <p:spPr>
          <a:xfrm>
            <a:off x="1285852" y="2285992"/>
            <a:ext cx="642942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800" b="1" dirty="0" smtClean="0">
                <a:latin typeface="Comic Sans MS" pitchFamily="66" charset="0"/>
              </a:rPr>
              <a:t>Presencia </a:t>
            </a:r>
            <a:r>
              <a:rPr lang="es-MX" sz="2800" b="1" dirty="0">
                <a:latin typeface="Comic Sans MS" pitchFamily="66" charset="0"/>
              </a:rPr>
              <a:t>de una o más sustancias químicas en la atmosfera, en cantidades y en duración tal que causen daño a los humanos, a otras formas de vida o a las cosas.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214282" y="428604"/>
            <a:ext cx="8674169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s-ES" sz="4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mic Sans MS" pitchFamily="66" charset="0"/>
              </a:rPr>
              <a:t>CONTAMINACION DEL AGUA</a:t>
            </a:r>
            <a:endParaRPr lang="es-ES" sz="4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3" name="2 CuadroTexto"/>
          <p:cNvSpPr txBox="1"/>
          <p:nvPr/>
        </p:nvSpPr>
        <p:spPr>
          <a:xfrm>
            <a:off x="1500166" y="1928802"/>
            <a:ext cx="6072230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800" b="1" dirty="0">
                <a:latin typeface="Comic Sans MS" pitchFamily="66" charset="0"/>
              </a:rPr>
              <a:t>C</a:t>
            </a:r>
            <a:r>
              <a:rPr lang="es-MX" sz="2800" b="1" dirty="0" smtClean="0">
                <a:latin typeface="Comic Sans MS" pitchFamily="66" charset="0"/>
              </a:rPr>
              <a:t>ambio </a:t>
            </a:r>
            <a:r>
              <a:rPr lang="es-MX" sz="2800" b="1" dirty="0">
                <a:latin typeface="Comic Sans MS" pitchFamily="66" charset="0"/>
              </a:rPr>
              <a:t>en la calidad, de tipo químico, biológico o físico que tiene un efecto perjudicial sobre los organismos vivos o hace que el agua sea inadecuada para los usos deseados.</a:t>
            </a:r>
          </a:p>
          <a:p>
            <a:endParaRPr lang="es-MX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Rectángulo"/>
          <p:cNvSpPr/>
          <p:nvPr/>
        </p:nvSpPr>
        <p:spPr>
          <a:xfrm>
            <a:off x="1691680" y="1628800"/>
            <a:ext cx="5538043" cy="230832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es-MX" sz="7200" b="1" cap="all" spc="0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DESARROLLO </a:t>
            </a:r>
            <a:endParaRPr lang="es-MX" sz="7200" b="1" cap="all" spc="0" dirty="0" smtClean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  <a:p>
            <a:pPr algn="ctr"/>
            <a:r>
              <a:rPr lang="es-MX" sz="72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SUSTENTABLE </a:t>
            </a:r>
            <a:endParaRPr lang="es-MX" sz="72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3068960"/>
            <a:ext cx="8229600" cy="3057203"/>
          </a:xfrm>
        </p:spPr>
        <p:txBody>
          <a:bodyPr/>
          <a:lstStyle/>
          <a:p>
            <a:r>
              <a:rPr lang="es-ES" dirty="0" smtClean="0"/>
              <a:t>Es el manejo óptimo de los recursos naturales </a:t>
            </a:r>
          </a:p>
          <a:p>
            <a:r>
              <a:rPr lang="es-ES" dirty="0" smtClean="0"/>
              <a:t>Es el uso de los recursos naturales  renovables  de una manera que no los elimine o los degrade  o bien, que no disminuya su utilidad  “renovable para las generaciones futuras</a:t>
            </a:r>
            <a:endParaRPr lang="es-MX" dirty="0"/>
          </a:p>
        </p:txBody>
      </p:sp>
      <p:sp>
        <p:nvSpPr>
          <p:cNvPr id="5" name="4 Rectángulo"/>
          <p:cNvSpPr/>
          <p:nvPr/>
        </p:nvSpPr>
        <p:spPr>
          <a:xfrm>
            <a:off x="2339752" y="980728"/>
            <a:ext cx="4608512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es-MX" sz="5400" b="1" cap="none" spc="0" dirty="0">
                <a:ln/>
                <a:solidFill>
                  <a:schemeClr val="accent3"/>
                </a:solidFill>
                <a:effectLst/>
              </a:rPr>
              <a:t>DESARROLLO </a:t>
            </a:r>
            <a:endParaRPr lang="es-MX" sz="5400" b="1" cap="none" spc="0" dirty="0" smtClean="0">
              <a:ln/>
              <a:solidFill>
                <a:schemeClr val="accent3"/>
              </a:solidFill>
              <a:effectLst/>
            </a:endParaRPr>
          </a:p>
          <a:p>
            <a:pPr algn="ctr"/>
            <a:r>
              <a:rPr lang="es-MX" sz="5400" b="1" cap="none" spc="0" dirty="0" smtClean="0">
                <a:ln/>
                <a:solidFill>
                  <a:schemeClr val="accent3"/>
                </a:solidFill>
                <a:effectLst/>
              </a:rPr>
              <a:t>SUSTENTABLE </a:t>
            </a:r>
            <a:endParaRPr lang="es-MX" sz="5400" b="1" cap="none" spc="0" dirty="0">
              <a:ln/>
              <a:solidFill>
                <a:schemeClr val="accent3"/>
              </a:soli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dirty="0" smtClean="0"/>
              <a:t>Desarrollo sustentable</a:t>
            </a:r>
            <a:br>
              <a:rPr lang="es-MX" dirty="0" smtClean="0"/>
            </a:b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 smtClean="0"/>
              <a:t>Aquel que satisface las necesidades esenciales de la generación presente sin comprometer la capacidad de satisfacer las necesidades esenciales de las generaciones futuras </a:t>
            </a:r>
            <a:r>
              <a:rPr lang="es-MX" sz="1200" dirty="0" smtClean="0"/>
              <a:t>(José Silvestre Méndez p.p. 47 Problemas económicos de México, 2003)</a:t>
            </a:r>
            <a:endParaRPr lang="es-MX" sz="12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000108"/>
            <a:ext cx="6491064" cy="5126055"/>
          </a:xfrm>
        </p:spPr>
        <p:txBody>
          <a:bodyPr>
            <a:normAutofit/>
          </a:bodyPr>
          <a:lstStyle/>
          <a:p>
            <a:r>
              <a:rPr lang="es-ES" sz="2800" dirty="0" smtClean="0"/>
              <a:t>La comisión para el medio ambiente y desarrollo (de la ONU), definió el </a:t>
            </a:r>
            <a:r>
              <a:rPr lang="es-ES" sz="28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desarrollo sustentable </a:t>
            </a:r>
            <a:r>
              <a:rPr lang="es-ES" sz="2800" dirty="0" smtClean="0"/>
              <a:t>como el </a:t>
            </a:r>
            <a:r>
              <a:rPr lang="es-ES" sz="2800" b="1" dirty="0" smtClean="0"/>
              <a:t>desarrollo que satisface las necesidades del presente sin comprometer la capacidad de las futuras generaciones para satisfacer las propias</a:t>
            </a:r>
            <a:endParaRPr lang="es-MX" sz="2800" b="1" dirty="0" smtClean="0"/>
          </a:p>
          <a:p>
            <a:r>
              <a:rPr lang="es-ES" dirty="0"/>
              <a:t/>
            </a:r>
            <a:br>
              <a:rPr lang="es-ES" dirty="0"/>
            </a:br>
            <a:endParaRPr lang="es-MX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Marcador de contenido"/>
          <p:cNvSpPr>
            <a:spLocks noGrp="1"/>
          </p:cNvSpPr>
          <p:nvPr>
            <p:ph sz="half" idx="1"/>
          </p:nvPr>
        </p:nvSpPr>
        <p:spPr>
          <a:xfrm>
            <a:off x="457200" y="571480"/>
            <a:ext cx="5482952" cy="5665832"/>
          </a:xfrm>
        </p:spPr>
        <p:txBody>
          <a:bodyPr>
            <a:normAutofit/>
          </a:bodyPr>
          <a:lstStyle/>
          <a:p>
            <a:r>
              <a:rPr lang="es-MX" b="1" dirty="0" smtClean="0"/>
              <a:t>SUSTENTABILIDAD:</a:t>
            </a:r>
            <a:endParaRPr lang="es-MX" dirty="0" smtClean="0"/>
          </a:p>
          <a:p>
            <a:pPr>
              <a:buNone/>
            </a:pPr>
            <a:r>
              <a:rPr lang="es-MX" dirty="0" smtClean="0"/>
              <a:t>	</a:t>
            </a:r>
            <a:r>
              <a:rPr lang="es-MX" b="1" dirty="0" smtClean="0"/>
              <a:t>La capacidad de una sociedad humana de apoyar en su medio ambiente </a:t>
            </a:r>
            <a:r>
              <a:rPr lang="es-MX" dirty="0" smtClean="0"/>
              <a:t>el mejoramiento continuo de la </a:t>
            </a:r>
            <a:r>
              <a:rPr lang="es-MX" b="1" dirty="0" smtClean="0"/>
              <a:t>calidad de vida de sus miembros </a:t>
            </a:r>
            <a:r>
              <a:rPr lang="es-MX" dirty="0" smtClean="0"/>
              <a:t>para el largo plazo; las sustentabilidades de una sociedad es función del </a:t>
            </a:r>
            <a:r>
              <a:rPr lang="es-MX" b="1" dirty="0" smtClean="0"/>
              <a:t>manejo </a:t>
            </a:r>
            <a:r>
              <a:rPr lang="es-MX" dirty="0" smtClean="0"/>
              <a:t>que ella haga </a:t>
            </a:r>
            <a:r>
              <a:rPr lang="es-MX" b="1" dirty="0" smtClean="0"/>
              <a:t>de sus recursos </a:t>
            </a:r>
            <a:r>
              <a:rPr lang="es-MX" dirty="0" smtClean="0"/>
              <a:t>naturales y puede ser mejorada indefinidamente.</a:t>
            </a:r>
          </a:p>
          <a:p>
            <a:endParaRPr lang="es-MX" dirty="0"/>
          </a:p>
        </p:txBody>
      </p:sp>
      <p:sp>
        <p:nvSpPr>
          <p:cNvPr id="104450" name="AutoShape 2" descr="data:image/jpg;base64,/9j/4AAQSkZJRgABAQAAAQABAAD/2wBDAAkGBwgHBgkIBwgKCgkLDRYPDQwMDRsUFRAWIB0iIiAdHx8kKDQsJCYxJx8fLT0tMTU3Ojo6Iys/RD84QzQ5Ojf/2wBDAQoKCg0MDRoPDxo3JR8lNzc3Nzc3Nzc3Nzc3Nzc3Nzc3Nzc3Nzc3Nzc3Nzc3Nzc3Nzc3Nzc3Nzc3Nzc3Nzc3Nzf/wAARCABeAH0DASIAAhEBAxEB/8QAGwAAAwEBAQEBAAAAAAAAAAAABAUGAwIABwH/xAA3EAABAwMDAQYDCAIBBQAAAAABAgMRAAQhBRIxQQYTIlFhcTKBoRQVI5GxwdHwQvEHUlNikuH/xAAYAQADAQEAAAAAAAAAAAAAAAABAgMABP/EACARAAICAgIDAQEAAAAAAAAAAAABAhEDEiFBBCIxE2H/2gAMAwEAAhEDEQA/APiaEFZOM9a1CFN7STAmu7fxlMDKhB9a6vhscTEGB+9AxVWTvfacy3aw48UhJEEd2kYnnJxx+9FWd+4kOtvtqZKUBJaKZ3ZzIOc+vnSPT9SXbWqWy2A0tEJCup88+f8ANGXN69eM/aGk7lW5KSkgAAQfqMmffyrjcKbFSoFYQtjUC5ZBW1sEAPiIJHJAj+xTvS9R7l4vLShNwhaVlUyFHPmCAJHNKWO5cuXVuynvfhQP8T6kjH9FP+yVqtN2tFvfNMuOL5S2kxH/AJHAM568V1YW3LUSR7Tr1VzcltS1PXOQAVcjJmSYGCa61F9duVbiG1ckKAAHSB75/vPDek6lp2oum4tHhapKi3KQO8MdDGYke1ai8YUlxSmlqCQJKzEQqYj2FRklbQyH2h6sW7JlkIKVbypat+PQceopqNcUl9oHkKO489IqTsXW9OSXrZJIVEAgHaI8v6ayXqG1e/4e7JKSBEipS8uXTEcUWKtXFw+tCXEpeSAStRiczBj1j25p5pmpsXO22uXglx0ESogbjGfYwZr5a3qDbRKxA8PPU/L2oljUFuAllYSUyUknM5MZ9/186pDz8sehHiTPsFm+y8nYh5tbyRDgCpIIwfrUX/yLrsaCE6fcAB94suSClRA556f/ACllrfgd6lSilTiRuCDBzgj6VK9tFkKtgjwhIVjyyB+1XXmSyetGhhSlZPPKG9aht+HKRQrrbitsJJUBBxRCdm0LkblcR8jXLawoSUmYHrROgV6e62FFDg5HhV5HpTzR7TTn9ctkakofZDyJJlWYH18xU7aJHeSTj060zaWW+7dU2FpS6FkKGCAePpQf0J9K7TXuj6s+21ctvs2ts0GEXLRSVFCQY8JEAHiBFR+paXdtXl0vQba8vbNTZ3FDSlFEzO7aMYJ58zWq1pLcOgLbSmSvygSa07Fdobq217uUPFNrcLAWjcQNw+E8+cD2NRXbH1TdAFvo2u+AJ0a+JwVEWyuCBEmDVV2atNV0+yU3fac+0Ll1KlOOJUkwk4SkeefTHGasNa7TPWS2++faYYWUpCFq2hZ65GfrRb6nnEtpdY3JCkqWdviMcwfP15zS/vqrSGeCxPrt/q2obfvPe4ykktnutqfXMCZgVILsru4u7jeytbTc4A8Kt2PYniru97QPWGnLbZShwhQ3NbitBnG07pE8mOcTHWuG+2GpLbt2HNLUhDjqE7t20EE9E9BXPGbtu/orxqPDZGX1jetWyEMsLUQgAlQPigfWs0adf334DNjcKdKSShKSSFeZIGJ5zHvVjqOu6gzbvXT6Xe7eK02rCVFG8g+JRjO0dT1JjoY50rUL3UmE2Dbwt2VkvXFwEwEpI9fkJ9aCxu/6T0V/SX+472zQhm5tAC4mSC4hX0BnHsIrVbW22WgJ4jaEQpW7gGQY9MT7VcvO6dpGn6iSlH4aO7DhSC4t5c4noBnAgc+lRyWUtNtAsJdX3ffPhW7aSJCUQOcSPIyao8Si+Q6roV3OpnT2g+2Wu+eAUYAVtk5GR1x9Y5pLrb7l2lBKiQleTzgg/wAV7XboPXiylgtAkAtxAQf77UNaOpNtcpdHjKUhIj4SFD9pqkVTTEt7UDbUgKJT8ABjz4msEP8AgELgZ6VveFAaKR5QSD+dKzBSn+a6hzBk7QFSRnkdK3Xc3CWkoCvD0xNfls2C2DE+KK5uFLR+HJA6SM1uwDL7xP2Pu0gyUgH++9F9mNOcvtVZKVtJ2r7xQV1CSCQMGsdFNqtDbbyglShBJTINU3Zrs5eM6kblYCGUpUWySIXKehBzg/3rHJJQi2G1aspkaS2+vvHbi9ulNK7xC3V74KfhOMCM9DTFzVtZBtl3b1ulsSpa20Q46AqeBgDgYBn0mKx7MsXDLyWe6ccUkKUoEbirIgddskc9Peg9f1J0Ous3bCfAS0lSB/j0TiOs1yq3FuysZKTsY2moIe0q4KA39qbhSiuIKBMSCSTzOIrvRbj70uWherZduECZ2gwlIJgTgTPJnp5VMd2hoqcCjcNOInwnJ6HphWRM1a6Pp2kafoDGpb3mkXQDbrm2VJjBSo+WJgdQPatjg5yvoaeqJDtfqarzWFwtKG2mkstCMbQTgen8CqbSLL7m7KNXADhu79cNA/8AaEk48iEiR6j0pR2k7Lqu9W+yW7aFOL2oQ42omZMpIPPWfz+dlrGl3F5fafbWzK3be0UhknduG2QVESMSEjGeMRXVGPNskyT7RXC2FWLClFRcQLh4CBtBOMeYBj5UVfahYtWnheWXGEBQRv2qWYMgxnr+Qwalu2ly+nUVakpxCi+VJZaI+BtJIBI6fvmkzV4u7bQ28opSUkEx1/3Upr2E31Zt2ibRfkLaSs3Fw5+G2cFIMRnriKQfiJdXI9x+f7imK3XXHmlFSiE4GciOntBxWV2U7ioGCs7ojIJMkH5z8qpjaboVS2YvuiEpUFJMlI/1S11OxWUnPSOKZ6gQVFMwMDNCkNojeAskDJVFdAxhZCNwUJQYkTWmotJDqlIUVCY3HPSvNI2gEKEqEgc5rFSVl1YSDsPII8qUzHGi2jT1qh9SZcSsgnPPSqPT3ng8lIUSlIgCOMR+lTOghTbxYyQ4PCAYPE/tVRZMBNyz31s4J6ng/SuXPw6YjTsodKLrDh+zrU2V/EpBKSfnFbag0X3e8uXXHHCZ3KO6SOuRXlW7UDcChCh1Bz8zRD7DbLSAWFGZwheB+c1CM+KLKIEwhTDSiwot9fAkDPrimNpqd08wltWpXK8EFAdUAB+lCgKU0+DbqbgYJeB/MAVhZh1bYQtSkAQAGCDPvOKeGVp0BxNNS1TVbV0dxq10lMR4XyY+dNWNYfuLHvVahfKUDCiXFhJqb1YM97hYcAnLjgEwfaDRVmbe7tYSXd45DLSUpEDklJOPkKvHJzQqQi7UXffuQ5cOusoG1Pekq2Tnw7uk0pASpkBuNgyD/wBJ6Qeh9/KmnaJtq4WHFqCSYSJcgGJ4xmkygwncwtbpO4lRQdokdM/xSy5ZOSMiFTvacBckynr7fmBWQUl1SpIACpOeaJ3NssKWlG9zrtJ4n+cedBXAFo84kr3KQqJHWJ/inw/WGEaBbsSrAIMkg0KXN0Y4ERFbXLxceJMDrnihhtyRuMnNXKH5uJMH4QMxRFopIWe9UokjrgGl6VdBRqSsMykKwP0omNftC27xp1B27VCM9P8AVVtrdW/2xoIfD8qiJUI/KDUK7nxY54jM1QtFtpSXW0fiJMgqkD6GoZoKVWA+i3bQuLZLTVyts8y2VLz7GRmthcuJa2PNJEAQoKG4mMyADFfPnNcuiYddhR6IQkT8zP6U2sNXUthtKb1wpKoX9oWVBPlwP7BqMPHbHc0UT1xckOd04kpI5cS7A+kChWTfoSXdqVIQJJcSpSQB7n+KF1FSHWUOJas1I3kFy1cUo4EQqeJ+sUCUpBWbdxI4kFQGPapa1KgXwGXrf3ittBfhaRCR3wCUzmAOaJ0e9esbRdily0baBBUsDYtwT1IMn54xSFRPdhICVlJxAgVx3ndoSlTaEiZM5H50ym0wJjLWVs3IhNwlKkDouAfeJJPvUrfEHPxBStyiepnpTooadSVHu1KwRGIpZcpPegHxx0iAKdTbNJI6ZSh9jLxE8gGKVaipIulo3HBM0S+6bdILaVoUc461ggpekumFE4JHNVxRcXbNYERKpJInoqvwg7iCqDjgc0xUwA2VgSePbrQBBK1BPTBroMAtzOM0Sl4wUqwBQqJ3YMUc4yFhVwCTJTO7mVAn58GswHG1IJcSZ8/4ptZL7xCAVgYmI6e/SlTZLoCSeBmaLYBQgKHCRx60k1aMw95tlS0ObPTmjLbuUeJtO2R0EUhU+Q4kjnk0/wCz9ylT5C2wdwAGJjIpYRdrkRg7riW3iW4z02x14xX4q+cAC0+GegNa3iEIvXNxJKVE4AFeWw2pcEEzPxZrNWwoZ6TcpWgkrTO2TJGK7uilwHbsOJMn++VKGrcJQVCB6UM8tQMTkjp61LSF/BnJjR1YaMgoCVcEHE1+vv2rjSQE/EIUAZJpF3qyRvM+Vdl9RV8KTHM01LoAZftoUoHfkj/1AFK325QRO5XM8R8q1urpZbTAET1rhlYUClaZMc0yTMjyLsNMqQ8lSiTKVD16UK28lO7IyZkCZrW5MeIHE0vWfGZzJqkXYx//2Q==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74613" y="-427038"/>
            <a:ext cx="1190625" cy="8953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pic>
        <p:nvPicPr>
          <p:cNvPr id="10" name="9 Imagen" descr="foto del paisaj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868144" y="1988840"/>
            <a:ext cx="2685515" cy="266429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Aspecto">
  <a:themeElements>
    <a:clrScheme name="Aspecto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Aspecto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Aspecto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501</TotalTime>
  <Words>1298</Words>
  <Application>Microsoft Office PowerPoint</Application>
  <PresentationFormat>Presentación en pantalla (4:3)</PresentationFormat>
  <Paragraphs>139</Paragraphs>
  <Slides>43</Slides>
  <Notes>6</Notes>
  <HiddenSlides>0</HiddenSlides>
  <MMClips>0</MMClips>
  <ScaleCrop>false</ScaleCrop>
  <HeadingPairs>
    <vt:vector size="6" baseType="variant">
      <vt:variant>
        <vt:lpstr>Fuentes usadas</vt:lpstr>
      </vt:variant>
      <vt:variant>
        <vt:i4>7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43</vt:i4>
      </vt:variant>
    </vt:vector>
  </HeadingPairs>
  <TitlesOfParts>
    <vt:vector size="52" baseType="lpstr">
      <vt:lpstr>AR CARTER</vt:lpstr>
      <vt:lpstr>Arial</vt:lpstr>
      <vt:lpstr>Brush Script MT</vt:lpstr>
      <vt:lpstr>Calibri</vt:lpstr>
      <vt:lpstr>Comic Sans MS</vt:lpstr>
      <vt:lpstr>Verdana</vt:lpstr>
      <vt:lpstr>Wingdings 2</vt:lpstr>
      <vt:lpstr>Tema de Office</vt:lpstr>
      <vt:lpstr>Aspecto</vt:lpstr>
      <vt:lpstr>UNIVERSIDAD AUTÓNOMA DEL ESTADO DE MÉXICO FACULTAD DE CONTADURÍA Y ADMINISTRACIÓN    Sociedad y Desarrollo del Mundo Desarrollo Sustentable   </vt:lpstr>
      <vt:lpstr>Guión explicativo para el empleo del material</vt:lpstr>
      <vt:lpstr>Guión explicativo para el empleo del material</vt:lpstr>
      <vt:lpstr>Referencias</vt:lpstr>
      <vt:lpstr>Presentación de PowerPoint</vt:lpstr>
      <vt:lpstr>Presentación de PowerPoint</vt:lpstr>
      <vt:lpstr>Desarrollo sustentable 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Ecología</vt:lpstr>
      <vt:lpstr>Presentación de PowerPoint</vt:lpstr>
      <vt:lpstr>Presentación de PowerPoint</vt:lpstr>
      <vt:lpstr>Presentación de PowerPoint</vt:lpstr>
      <vt:lpstr>Presentación de PowerPoint</vt:lpstr>
      <vt:lpstr>…entonces comenzó una balacera de espanto</vt:lpstr>
      <vt:lpstr>Nos buscaron hasta en los últimos rincones de la comarca… </vt:lpstr>
      <vt:lpstr>Primero cayó mi primo Gumaro…</vt:lpstr>
      <vt:lpstr>Luego supimos de la muerte de mi tío Romualdo y sus cinco hijos…</vt:lpstr>
      <vt:lpstr>Yo escapé de chiripa porque me había largado al Canadá para visitar a una coyotita que me tenía loco… </vt:lpstr>
      <vt:lpstr>Luego resultó que los ratones, conejos, tuzas y otras plagas, empezaron a reproducirse sin freno… </vt:lpstr>
      <vt:lpstr>Presentación de PowerPoint</vt:lpstr>
      <vt:lpstr>Convertidos en plaga, los roedores se comieron las cosechas de los granjeros…</vt:lpstr>
      <vt:lpstr>Entonces los granjeros se organizaron para acabar con los roedores</vt:lpstr>
      <vt:lpstr>Y, cuando aniquilaron a los roedores aparecieron coyotes que habían emigrado de lugares distantes. Más, como no tenían ratas que comer, se lanzaron sobre los borregos de los granjeros ¿cómo la ven?</vt:lpstr>
      <vt:lpstr>Y todos se hartaron de comer borrego…</vt:lpstr>
      <vt:lpstr>Por aquellos días, los granjeros quedaron tan arruinados que no tenían ni para comprar municiones y reiniciar la matazón de coyotes…</vt:lpstr>
      <vt:lpstr>Presentación de PowerPoint</vt:lpstr>
      <vt:lpstr>Presentación de PowerPoint</vt:lpstr>
      <vt:lpstr>Ecosistema</vt:lpstr>
      <vt:lpstr>ECOLOGÍA Y SOCIEDAD</vt:lpstr>
      <vt:lpstr>Presentación de PowerPoint</vt:lpstr>
      <vt:lpstr>La esfera de acción de la ecología </vt:lpstr>
      <vt:lpstr>Presentación de PowerPoint</vt:lpstr>
      <vt:lpstr>Presentación de PowerPoint</vt:lpstr>
      <vt:lpstr>Presentación de PowerPoint</vt:lpstr>
    </vt:vector>
  </TitlesOfParts>
  <Company>Hewlett-Packard Company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Melissa</dc:creator>
  <cp:lastModifiedBy>Melissa</cp:lastModifiedBy>
  <cp:revision>60</cp:revision>
  <dcterms:created xsi:type="dcterms:W3CDTF">2011-04-11T22:58:07Z</dcterms:created>
  <dcterms:modified xsi:type="dcterms:W3CDTF">2016-10-13T02:49:35Z</dcterms:modified>
</cp:coreProperties>
</file>