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50"/>
  </p:notesMasterIdLst>
  <p:handoutMasterIdLst>
    <p:handoutMasterId r:id="rId51"/>
  </p:handoutMasterIdLst>
  <p:sldIdLst>
    <p:sldId id="257" r:id="rId2"/>
    <p:sldId id="298" r:id="rId3"/>
    <p:sldId id="299" r:id="rId4"/>
    <p:sldId id="295" r:id="rId5"/>
    <p:sldId id="293" r:id="rId6"/>
    <p:sldId id="294" r:id="rId7"/>
    <p:sldId id="301" r:id="rId8"/>
    <p:sldId id="304" r:id="rId9"/>
    <p:sldId id="297" r:id="rId10"/>
    <p:sldId id="302" r:id="rId11"/>
    <p:sldId id="303" r:id="rId12"/>
    <p:sldId id="280" r:id="rId13"/>
    <p:sldId id="281" r:id="rId14"/>
    <p:sldId id="282" r:id="rId15"/>
    <p:sldId id="306" r:id="rId16"/>
    <p:sldId id="305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25" r:id="rId30"/>
    <p:sldId id="326" r:id="rId31"/>
    <p:sldId id="327" r:id="rId32"/>
    <p:sldId id="331" r:id="rId33"/>
    <p:sldId id="328" r:id="rId34"/>
    <p:sldId id="329" r:id="rId35"/>
    <p:sldId id="330" r:id="rId36"/>
    <p:sldId id="332" r:id="rId37"/>
    <p:sldId id="333" r:id="rId38"/>
    <p:sldId id="334" r:id="rId39"/>
    <p:sldId id="335" r:id="rId40"/>
    <p:sldId id="336" r:id="rId41"/>
    <p:sldId id="337" r:id="rId42"/>
    <p:sldId id="341" r:id="rId43"/>
    <p:sldId id="339" r:id="rId44"/>
    <p:sldId id="344" r:id="rId45"/>
    <p:sldId id="345" r:id="rId46"/>
    <p:sldId id="346" r:id="rId47"/>
    <p:sldId id="347" r:id="rId48"/>
    <p:sldId id="348" r:id="rId4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5" autoAdjust="0"/>
    <p:restoredTop sz="94660"/>
  </p:normalViewPr>
  <p:slideViewPr>
    <p:cSldViewPr>
      <p:cViewPr varScale="1">
        <p:scale>
          <a:sx n="70" d="100"/>
          <a:sy n="70" d="100"/>
        </p:scale>
        <p:origin x="144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4E6A7-61F8-451D-8C18-6C0E0BBF386B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62AF8-6908-4DA1-8C7C-3C232050A7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566009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58BED-53F2-4CD5-A3F8-5B579CC16587}" type="datetimeFigureOut">
              <a:rPr lang="es-ES"/>
              <a:t>05/10/2016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BBF17-5B2A-4327-A848-DE01E4FD170B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011991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BBF17-5B2A-4327-A848-DE01E4FD170B}" type="slidenum">
              <a:rPr lang="es-ES"/>
              <a:t>1</a:t>
            </a:fld>
            <a:endParaRPr lang="es-ES"/>
          </a:p>
        </p:txBody>
      </p:sp>
      <p:sp>
        <p:nvSpPr>
          <p:cNvPr id="5" name="Marcador de encabezad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8880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BBF17-5B2A-4327-A848-DE01E4FD170B}" type="slidenum">
              <a:rPr lang="es-ES" smtClean="0"/>
              <a:t>2</a:t>
            </a:fld>
            <a:endParaRPr lang="es-ES"/>
          </a:p>
        </p:txBody>
      </p:sp>
      <p:sp>
        <p:nvSpPr>
          <p:cNvPr id="5" name="Marcador de encabezad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3458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BBF17-5B2A-4327-A848-DE01E4FD170B}" type="slidenum">
              <a:rPr lang="es-ES"/>
              <a:t>12</a:t>
            </a:fld>
            <a:endParaRPr lang="es-ES"/>
          </a:p>
        </p:txBody>
      </p:sp>
      <p:sp>
        <p:nvSpPr>
          <p:cNvPr id="5" name="Marcador de encabezad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7216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BBF17-5B2A-4327-A848-DE01E4FD170B}" type="slidenum">
              <a:rPr lang="es-ES"/>
              <a:t>13</a:t>
            </a:fld>
            <a:endParaRPr lang="es-ES"/>
          </a:p>
        </p:txBody>
      </p:sp>
      <p:sp>
        <p:nvSpPr>
          <p:cNvPr id="5" name="Marcador de encabezad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6849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BBF17-5B2A-4327-A848-DE01E4FD170B}" type="slidenum">
              <a:rPr lang="es-ES"/>
              <a:t>14</a:t>
            </a:fld>
            <a:endParaRPr lang="es-ES"/>
          </a:p>
        </p:txBody>
      </p:sp>
      <p:sp>
        <p:nvSpPr>
          <p:cNvPr id="5" name="Marcador de encabezad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4545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encabezado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CBBF17-5B2A-4327-A848-DE01E4FD170B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4072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828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8708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0373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1808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5284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1827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3249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5226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verde.png"/>
          <p:cNvPicPr>
            <a:picLocks noChangeAspect="1"/>
          </p:cNvPicPr>
          <p:nvPr userDrawn="1"/>
        </p:nvPicPr>
        <p:blipFill>
          <a:blip r:embed="rId2"/>
          <a:srcRect r="2456"/>
          <a:stretch>
            <a:fillRect/>
          </a:stretch>
        </p:blipFill>
        <p:spPr>
          <a:xfrm>
            <a:off x="-1" y="0"/>
            <a:ext cx="9144001" cy="688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381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lec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455061"/>
            <a:ext cx="9144000" cy="402939"/>
          </a:xfrm>
          <a:prstGeom prst="rect">
            <a:avLst/>
          </a:prstGeom>
        </p:spPr>
      </p:pic>
      <p:pic>
        <p:nvPicPr>
          <p:cNvPr id="4" name="Imagen 3" descr="logo_utel_150dpi-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88032" y="148439"/>
            <a:ext cx="2331874" cy="89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8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145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1174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537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841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14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706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89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177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E40FB-3BAC-4F10-A684-03043A67493A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1A00B0-8299-4B3F-8A4B-1378661433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2534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datateca.unad.edu.co/contenidos/102016/CONTENIDOS/Exe_nuevo/capitulo_3_modelos_de_transporte.html" TargetMode="External"/><Relationship Id="rId2" Type="http://schemas.openxmlformats.org/officeDocument/2006/relationships/hyperlink" Target="http://gc.initelabs.com/recursos/files/r157r/w13110w/MateNegocios_unidad%205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tesis.uson.mx/digital/tesis/docs/8167/Capitulo1.pdf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188640"/>
            <a:ext cx="7544914" cy="2492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s-MX" sz="3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UNIVERSIDAD AUTONOMA DEL ESTADO DE MÉXICO</a:t>
            </a:r>
          </a:p>
          <a:p>
            <a:pPr algn="ctr"/>
            <a:r>
              <a:rPr lang="es-MX" sz="28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CENTRO UNIVERSITARIO UAEM VALLE DE MÉXICO</a:t>
            </a:r>
          </a:p>
          <a:p>
            <a:pPr algn="r"/>
            <a:r>
              <a:rPr lang="es-MX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s-ES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11609" y="4221366"/>
            <a:ext cx="77768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Métodos de transporte</a:t>
            </a:r>
            <a:endParaRPr lang="es-E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67593" y="2218905"/>
            <a:ext cx="806489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Ingeniería en Sistemas y Comunicaciones </a:t>
            </a:r>
            <a:endParaRPr lang="es-E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47186" y="6093296"/>
            <a:ext cx="233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Fecha: </a:t>
            </a:r>
            <a:r>
              <a:rPr lang="es-MX" dirty="0" smtClean="0"/>
              <a:t>Octubre</a:t>
            </a:r>
            <a:r>
              <a:rPr lang="es-MX" dirty="0" smtClean="0"/>
              <a:t> </a:t>
            </a:r>
            <a:r>
              <a:rPr lang="es-MX" dirty="0" smtClean="0"/>
              <a:t>2016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5032337" y="6093296"/>
            <a:ext cx="3522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Elabor</a:t>
            </a:r>
            <a:r>
              <a:rPr lang="es-MX" dirty="0"/>
              <a:t>ó</a:t>
            </a:r>
            <a:r>
              <a:rPr lang="es-MX" dirty="0" smtClean="0"/>
              <a:t>: Diana Beatriz Ruiz Tinajero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2059121" y="2763991"/>
            <a:ext cx="50818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Unidad de aprendizaje</a:t>
            </a:r>
            <a:endParaRPr lang="es-MX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907704" y="3464515"/>
            <a:ext cx="58352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Investigación de operaciones </a:t>
            </a:r>
            <a:endParaRPr lang="es-MX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8844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3528" y="1196752"/>
            <a:ext cx="77768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Seleccionar </a:t>
            </a:r>
            <a:r>
              <a:rPr lang="es-MX" sz="2400" dirty="0"/>
              <a:t>la celda de la esquina noroeste (esquina superior izquierda</a:t>
            </a:r>
            <a:r>
              <a:rPr lang="es-MX" sz="2400" dirty="0" smtClean="0"/>
              <a:t>) y cubra la demanda solicitada de manera que se cubra en su totalidad o hasta agotar completamente la disponibilidad de recursos.</a:t>
            </a:r>
          </a:p>
          <a:p>
            <a:pPr algn="just"/>
            <a:endParaRPr lang="es-MX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En caso que la totalidad de la oferta no haya cubierto la demanda solicitada continuar con el proceso de asignación de recursos hasta cumplir con la demanda. A </a:t>
            </a:r>
            <a:r>
              <a:rPr lang="es-MX" sz="2400" dirty="0"/>
              <a:t>este procedimiento o paso se le llama con frecuencia </a:t>
            </a:r>
            <a:r>
              <a:rPr lang="es-MX" sz="2400" dirty="0" smtClean="0"/>
              <a:t>saturar.</a:t>
            </a:r>
          </a:p>
          <a:p>
            <a:pPr algn="just"/>
            <a:endParaRPr lang="es-MX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Corrija </a:t>
            </a:r>
            <a:r>
              <a:rPr lang="es-MX" sz="2400" dirty="0"/>
              <a:t>los números del suministro y requerimiento para reflejar lo que va quedando de suministro y vuelva al paso uno.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0" y="7371"/>
            <a:ext cx="6861619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Procedimiento del método de la esquina noroeste</a:t>
            </a:r>
            <a:endParaRPr lang="es-MX" sz="2800" dirty="0"/>
          </a:p>
        </p:txBody>
      </p:sp>
      <p:pic>
        <p:nvPicPr>
          <p:cNvPr id="4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79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2409" y="1124744"/>
            <a:ext cx="81369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Reglas para el desarrollo del método esquina noroeste:</a:t>
            </a:r>
          </a:p>
          <a:p>
            <a:r>
              <a:rPr lang="es-MX" sz="2800" dirty="0"/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/>
              <a:t>Los envíos son indicadores dentro de cada celda.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800" dirty="0"/>
              <a:t>Los suministros y requerimientos que quedan pueden ser registrados a la derecha de los números originales.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800" dirty="0"/>
              <a:t>Las filas correspondientes a los orígenes pueden ser eliminadas o señaladas, después de que sus requerimientos estén completamente llenos.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0" y="7371"/>
            <a:ext cx="6861619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Procedimiento del método de la esquina noroeste</a:t>
            </a:r>
            <a:endParaRPr lang="es-MX" sz="2800" dirty="0"/>
          </a:p>
        </p:txBody>
      </p:sp>
      <p:pic>
        <p:nvPicPr>
          <p:cNvPr id="4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20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475656" y="1916832"/>
            <a:ext cx="59766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/>
          </a:p>
          <a:p>
            <a:endParaRPr lang="es-MX" sz="1400" dirty="0"/>
          </a:p>
        </p:txBody>
      </p:sp>
      <p:sp>
        <p:nvSpPr>
          <p:cNvPr id="5" name="4 Rectángulo"/>
          <p:cNvSpPr/>
          <p:nvPr/>
        </p:nvSpPr>
        <p:spPr>
          <a:xfrm>
            <a:off x="395536" y="980728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/>
              <a:t>PROBLEMA DE TRANSPORTE: MÉTODO DE ESQUINA </a:t>
            </a:r>
            <a:r>
              <a:rPr lang="es-MX" sz="2400" b="1" dirty="0" smtClean="0"/>
              <a:t>NOROESTE</a:t>
            </a:r>
          </a:p>
          <a:p>
            <a:endParaRPr lang="es-MX" sz="2400" dirty="0"/>
          </a:p>
          <a:p>
            <a:pPr algn="just"/>
            <a:r>
              <a:rPr lang="es-MX" sz="2400" dirty="0" smtClean="0"/>
              <a:t>Ejemplo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La </a:t>
            </a:r>
            <a:r>
              <a:rPr lang="es-MX" sz="2400" dirty="0" err="1"/>
              <a:t>Able</a:t>
            </a:r>
            <a:r>
              <a:rPr lang="es-MX" sz="2400" dirty="0"/>
              <a:t> Company tiene 3 plantas cada una de las cuales puede fabricar los 3 productos de la compañía. Los precios de venta son independiente de la planta de origen, pero los costos variables difieren debido a las distintas edades de la maquinaria y a los costos de la mano de obra. La </a:t>
            </a:r>
            <a:r>
              <a:rPr lang="es-MX" sz="2400" dirty="0" err="1"/>
              <a:t>Able</a:t>
            </a:r>
            <a:r>
              <a:rPr lang="es-MX" sz="2400" dirty="0"/>
              <a:t> Company quiere saber qué cantidad de cada producto debe fabricarse en cada planta</a:t>
            </a:r>
            <a:r>
              <a:rPr lang="es-MX" sz="2400" dirty="0" smtClean="0"/>
              <a:t>.</a:t>
            </a:r>
          </a:p>
          <a:p>
            <a:pPr algn="just"/>
            <a:endParaRPr lang="es-MX" sz="2400" dirty="0" smtClean="0"/>
          </a:p>
        </p:txBody>
      </p:sp>
      <p:pic>
        <p:nvPicPr>
          <p:cNvPr id="4" name="Picture 4" descr="Resultado de imagen para 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5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998132"/>
              </p:ext>
            </p:extLst>
          </p:nvPr>
        </p:nvGraphicFramePr>
        <p:xfrm>
          <a:off x="1041352" y="3356992"/>
          <a:ext cx="6264696" cy="1296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61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661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6617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6617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Planta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Estándar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De lujo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De super lujo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$4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$7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$5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6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8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7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3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5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4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67444" y="2852936"/>
            <a:ext cx="662473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anose="020B0604020202020204" pitchFamily="34" charset="0"/>
              </a:rPr>
              <a:t>Costo por producto y planta</a:t>
            </a: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852006"/>
              </p:ext>
            </p:extLst>
          </p:nvPr>
        </p:nvGraphicFramePr>
        <p:xfrm>
          <a:off x="1259632" y="1638524"/>
          <a:ext cx="6040764" cy="12144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01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101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01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101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360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Planta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Capacidad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Producto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</a:rPr>
                        <a:t>Demanda</a:t>
                      </a:r>
                      <a:endParaRPr lang="es-MX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360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1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500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Estándar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1500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360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2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</a:rPr>
                        <a:t>3000</a:t>
                      </a:r>
                      <a:endParaRPr lang="es-MX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De lujo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2000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360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</a:rPr>
                        <a:t>3</a:t>
                      </a:r>
                      <a:endParaRPr lang="es-MX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</a:rPr>
                        <a:t>3500</a:t>
                      </a:r>
                      <a:endParaRPr lang="es-MX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De </a:t>
                      </a:r>
                      <a:r>
                        <a:rPr lang="es-MX" sz="1600" dirty="0" err="1">
                          <a:effectLst/>
                        </a:rPr>
                        <a:t>super</a:t>
                      </a:r>
                      <a:r>
                        <a:rPr lang="es-MX" sz="1600" dirty="0">
                          <a:effectLst/>
                        </a:rPr>
                        <a:t> lujo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2500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650868" y="980728"/>
            <a:ext cx="328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dirty="0"/>
              <a:t>Costo por demanda del producto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99592" y="4797152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dirty="0"/>
              <a:t>Plante el problema como un problema de transporte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dirty="0"/>
              <a:t>Encuentra una solución inicial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dirty="0"/>
              <a:t>Encuentra la solución óptima que maximice las ganancias de </a:t>
            </a:r>
            <a:r>
              <a:rPr lang="es-MX" dirty="0" err="1"/>
              <a:t>Able</a:t>
            </a:r>
            <a:r>
              <a:rPr lang="es-MX" dirty="0"/>
              <a:t> Company</a:t>
            </a:r>
          </a:p>
        </p:txBody>
      </p:sp>
      <p:pic>
        <p:nvPicPr>
          <p:cNvPr id="7" name="Picture 4" descr="Resultado de imagen para 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1749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29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Resultado de imagen para 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58" y="3012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0" y="7371"/>
            <a:ext cx="6861619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Construir de la tabla inicial y balanceo de oferta y demanda </a:t>
            </a:r>
            <a:endParaRPr lang="es-MX" sz="2800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516142"/>
              </p:ext>
            </p:extLst>
          </p:nvPr>
        </p:nvGraphicFramePr>
        <p:xfrm>
          <a:off x="300954" y="1268760"/>
          <a:ext cx="8375500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5100"/>
                <a:gridCol w="1675100"/>
                <a:gridCol w="1675100"/>
                <a:gridCol w="1675100"/>
                <a:gridCol w="1675100"/>
              </a:tblGrid>
              <a:tr h="67290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De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605859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</a:tr>
              <a:tr h="605859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605859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605859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309672" y="4820726"/>
            <a:ext cx="3579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Oferta= 500+3000+3500=7000</a:t>
            </a:r>
          </a:p>
          <a:p>
            <a:r>
              <a:rPr lang="es-MX" dirty="0" smtClean="0"/>
              <a:t>Demanda=1500+2000+2500=6000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51518" y="5922679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 este caso la oferta es mayor a la demanda por lo que es necesario balancear la oferta y demanda agregando en este caso una demanda ficticia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527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3012"/>
            <a:ext cx="6861619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Construir de la tabla inicial y balanceo de oferta y demanda </a:t>
            </a:r>
            <a:endParaRPr lang="es-MX" sz="2800" dirty="0"/>
          </a:p>
        </p:txBody>
      </p:sp>
      <p:pic>
        <p:nvPicPr>
          <p:cNvPr id="3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58" y="3012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911665"/>
              </p:ext>
            </p:extLst>
          </p:nvPr>
        </p:nvGraphicFramePr>
        <p:xfrm>
          <a:off x="467544" y="1484784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1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3012"/>
            <a:ext cx="6861619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Seleccionar la celda de la esquina </a:t>
            </a:r>
            <a:r>
              <a:rPr lang="es-MX" sz="2800" dirty="0" smtClean="0"/>
              <a:t>noroeste y cubrir la demanda</a:t>
            </a:r>
            <a:endParaRPr lang="es-MX" sz="28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844511"/>
              </p:ext>
            </p:extLst>
          </p:nvPr>
        </p:nvGraphicFramePr>
        <p:xfrm>
          <a:off x="467544" y="1484784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Conector recto de flecha 6"/>
          <p:cNvCxnSpPr/>
          <p:nvPr/>
        </p:nvCxnSpPr>
        <p:spPr>
          <a:xfrm flipH="1">
            <a:off x="2941558" y="2348880"/>
            <a:ext cx="453650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7560334" y="23488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500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1933446" y="436510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1500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2036519" y="218686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500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933446" y="4365104"/>
            <a:ext cx="905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7614341" y="2348880"/>
            <a:ext cx="75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</a:t>
            </a:r>
            <a:endParaRPr lang="es-MX" dirty="0"/>
          </a:p>
        </p:txBody>
      </p:sp>
      <p:pic>
        <p:nvPicPr>
          <p:cNvPr id="18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58" y="3012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20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975113"/>
              </p:ext>
            </p:extLst>
          </p:nvPr>
        </p:nvGraphicFramePr>
        <p:xfrm>
          <a:off x="467544" y="1484784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0" y="3012"/>
            <a:ext cx="6861619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Seleccionar la celda de la esquina </a:t>
            </a:r>
            <a:r>
              <a:rPr lang="es-MX" sz="2800" dirty="0" smtClean="0"/>
              <a:t>noroeste y cubrir la demanda</a:t>
            </a:r>
            <a:endParaRPr lang="es-MX" sz="2800" dirty="0"/>
          </a:p>
        </p:txBody>
      </p:sp>
      <p:pic>
        <p:nvPicPr>
          <p:cNvPr id="6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58" y="3012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7452320" y="2924944"/>
            <a:ext cx="872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3000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2051720" y="43651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cxnSp>
        <p:nvCxnSpPr>
          <p:cNvPr id="10" name="Conector recto de flecha 9"/>
          <p:cNvCxnSpPr/>
          <p:nvPr/>
        </p:nvCxnSpPr>
        <p:spPr>
          <a:xfrm flipH="1">
            <a:off x="2987824" y="3068960"/>
            <a:ext cx="432048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1979712" y="304084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452320" y="295630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051720" y="436510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911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033312"/>
              </p:ext>
            </p:extLst>
          </p:nvPr>
        </p:nvGraphicFramePr>
        <p:xfrm>
          <a:off x="467544" y="1484784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0" y="3012"/>
            <a:ext cx="6861619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Seleccionar la celda de la esquina </a:t>
            </a:r>
            <a:r>
              <a:rPr lang="es-MX" sz="2800" dirty="0" smtClean="0"/>
              <a:t>noroeste y cubrir la demanda</a:t>
            </a:r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7380312" y="306896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2000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3399226" y="436510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MX" dirty="0"/>
          </a:p>
        </p:txBody>
      </p:sp>
      <p:cxnSp>
        <p:nvCxnSpPr>
          <p:cNvPr id="7" name="Conector recto de flecha 6"/>
          <p:cNvCxnSpPr>
            <a:stCxn id="4" idx="1"/>
          </p:cNvCxnSpPr>
          <p:nvPr/>
        </p:nvCxnSpPr>
        <p:spPr>
          <a:xfrm flipH="1">
            <a:off x="4139952" y="3253626"/>
            <a:ext cx="324036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275067" y="289258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7518151" y="306717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0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3280536" y="4365104"/>
            <a:ext cx="853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0</a:t>
            </a:r>
            <a:endParaRPr lang="es-MX" dirty="0"/>
          </a:p>
        </p:txBody>
      </p:sp>
      <p:pic>
        <p:nvPicPr>
          <p:cNvPr id="11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58" y="3012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33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3012"/>
            <a:ext cx="6861619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Seleccionar la celda de la esquina </a:t>
            </a:r>
            <a:r>
              <a:rPr lang="es-MX" sz="2800" dirty="0" smtClean="0"/>
              <a:t>noroeste y cubrir la demanda</a:t>
            </a:r>
            <a:endParaRPr lang="es-MX" sz="28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511927"/>
              </p:ext>
            </p:extLst>
          </p:nvPr>
        </p:nvGraphicFramePr>
        <p:xfrm>
          <a:off x="467544" y="1484784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380312" y="37170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3500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788024" y="37170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2500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824028" y="437299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2500</a:t>
            </a:r>
            <a:endParaRPr lang="es-MX" dirty="0"/>
          </a:p>
        </p:txBody>
      </p:sp>
      <p:cxnSp>
        <p:nvCxnSpPr>
          <p:cNvPr id="8" name="Conector recto de flecha 7"/>
          <p:cNvCxnSpPr/>
          <p:nvPr/>
        </p:nvCxnSpPr>
        <p:spPr>
          <a:xfrm flipH="1" flipV="1">
            <a:off x="7779224" y="5295331"/>
            <a:ext cx="33136" cy="5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 flipH="1">
            <a:off x="5508104" y="3901698"/>
            <a:ext cx="187220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4843267" y="4372993"/>
            <a:ext cx="709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0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529796" y="3717032"/>
            <a:ext cx="709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1000</a:t>
            </a:r>
            <a:endParaRPr lang="es-MX" dirty="0"/>
          </a:p>
        </p:txBody>
      </p:sp>
      <p:pic>
        <p:nvPicPr>
          <p:cNvPr id="13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58" y="3012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19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00B0-8299-4B3F-8A4B-1378661433B5}" type="slidenum">
              <a:rPr lang="es-MX" smtClean="0"/>
              <a:t>2</a:t>
            </a:fld>
            <a:endParaRPr lang="es-MX"/>
          </a:p>
        </p:txBody>
      </p:sp>
      <p:pic>
        <p:nvPicPr>
          <p:cNvPr id="1028" name="Picture 4" descr="Resultado de imagen para 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19" y="5110"/>
            <a:ext cx="9171930" cy="685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806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3012"/>
            <a:ext cx="6861619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Seleccionar la celda de la esquina </a:t>
            </a:r>
            <a:r>
              <a:rPr lang="es-MX" sz="2800" dirty="0" smtClean="0"/>
              <a:t>noroeste y cubrir la demanda</a:t>
            </a:r>
            <a:endParaRPr lang="es-MX" sz="28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495428"/>
              </p:ext>
            </p:extLst>
          </p:nvPr>
        </p:nvGraphicFramePr>
        <p:xfrm>
          <a:off x="467544" y="1484784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380310" y="369613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5853507" y="434089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1000</a:t>
            </a:r>
            <a:endParaRPr lang="es-MX" dirty="0"/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6732240" y="3839646"/>
            <a:ext cx="79208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5709493" y="3652773"/>
            <a:ext cx="115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 1000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177543" y="431559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7776355" y="368204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95534" y="5275501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Al cubrirse la totalidad de demandas y oferta se llega a una solución básica inicial, sin embargo no es óptima 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63589" y="5937141"/>
            <a:ext cx="6912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Costo inicial = 500(4)+1000(6)+2000(8)+2500(4)=$34000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195736" y="2420000"/>
            <a:ext cx="6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$4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195736" y="3256869"/>
            <a:ext cx="6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$6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485534" y="3256869"/>
            <a:ext cx="6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$8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936120" y="3880800"/>
            <a:ext cx="6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$4</a:t>
            </a:r>
            <a:endParaRPr lang="es-MX" b="1" dirty="0">
              <a:solidFill>
                <a:srgbClr val="FF0000"/>
              </a:solidFill>
            </a:endParaRPr>
          </a:p>
        </p:txBody>
      </p:sp>
      <p:pic>
        <p:nvPicPr>
          <p:cNvPr id="17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58" y="3012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50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3012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pic>
        <p:nvPicPr>
          <p:cNvPr id="3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58" y="3012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323528" y="980728"/>
            <a:ext cx="864096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Es un método intuitivo que busca subsanar la deficiencia del método de la esquina noroeste en donde se toman en consideración los costos y consiste en detectar las casillas de menor coste y una forma simple de lograrlo es hacerlo de forma ordena.</a:t>
            </a:r>
          </a:p>
          <a:p>
            <a:endParaRPr lang="es-MX" sz="2400" dirty="0"/>
          </a:p>
          <a:p>
            <a:endParaRPr lang="es-MX" sz="2400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7" name="Picture 2" descr="https://calamardinatrucos.files.wordpress.com/2015/05/dineroanimad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554330"/>
            <a:ext cx="1842936" cy="230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97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3012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395536" y="4149080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Paso 3. Se repiten los pasos 1 y 2 para las celdas restantes hasta que llegue a una solución completa.</a:t>
            </a:r>
          </a:p>
          <a:p>
            <a:endParaRPr lang="es-MX" sz="2400" dirty="0"/>
          </a:p>
          <a:p>
            <a:r>
              <a:rPr lang="es-MX" sz="2400" dirty="0" smtClean="0"/>
              <a:t>Nota: Para la aplicación del método de costo mínimo se debe obtener la tabla inicial balanceada</a:t>
            </a:r>
            <a:endParaRPr lang="es-MX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429728" y="144639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Paso 1. Localizar la celda menos costosa de la matriz, se deben ignorar las celdas ficticias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95536" y="2585171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Paso 2. Se cubre la demanda de la celda seleccionada al máximo permitido por la oferta. Se eliminan las demás celdas en el reglón o columna que se agota </a:t>
            </a:r>
            <a:endParaRPr lang="es-MX" sz="2400" dirty="0"/>
          </a:p>
        </p:txBody>
      </p:sp>
      <p:sp>
        <p:nvSpPr>
          <p:cNvPr id="4" name="Rectángulo 3"/>
          <p:cNvSpPr/>
          <p:nvPr/>
        </p:nvSpPr>
        <p:spPr>
          <a:xfrm>
            <a:off x="395536" y="811768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El procedimiento para su aplicación es el siguiente:</a:t>
            </a:r>
          </a:p>
        </p:txBody>
      </p:sp>
      <p:pic>
        <p:nvPicPr>
          <p:cNvPr id="8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35786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72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2699792" y="908720"/>
            <a:ext cx="3744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Ejemplo de aplicación</a:t>
            </a:r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87784" y="1670167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Continuando con el ejemplo de La </a:t>
            </a:r>
            <a:r>
              <a:rPr lang="es-MX" sz="2400" dirty="0" err="1"/>
              <a:t>Able</a:t>
            </a:r>
            <a:r>
              <a:rPr lang="es-MX" sz="2400" dirty="0"/>
              <a:t> </a:t>
            </a:r>
            <a:r>
              <a:rPr lang="es-MX" sz="2400" dirty="0" smtClean="0"/>
              <a:t>Company, una vez obtenida la tabla inicial balanceada</a:t>
            </a:r>
            <a:endParaRPr lang="es-MX" sz="24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286652"/>
              </p:ext>
            </p:extLst>
          </p:nvPr>
        </p:nvGraphicFramePr>
        <p:xfrm>
          <a:off x="305470" y="2739391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4" descr="Resultado de imagen para 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01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917647"/>
              </p:ext>
            </p:extLst>
          </p:nvPr>
        </p:nvGraphicFramePr>
        <p:xfrm>
          <a:off x="393071" y="1772816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sp>
        <p:nvSpPr>
          <p:cNvPr id="4" name="Rectángulo 3"/>
          <p:cNvSpPr/>
          <p:nvPr/>
        </p:nvSpPr>
        <p:spPr>
          <a:xfrm>
            <a:off x="395536" y="963932"/>
            <a:ext cx="8064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/>
              <a:t>Paso 1. Localizar la celda menos costosa de la matriz, se deben ignorar las celdas ficticias</a:t>
            </a:r>
          </a:p>
        </p:txBody>
      </p:sp>
      <p:sp>
        <p:nvSpPr>
          <p:cNvPr id="5" name="Flecha izquierda 4"/>
          <p:cNvSpPr/>
          <p:nvPr/>
        </p:nvSpPr>
        <p:spPr>
          <a:xfrm>
            <a:off x="2627784" y="2510271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izquierda 5"/>
          <p:cNvSpPr/>
          <p:nvPr/>
        </p:nvSpPr>
        <p:spPr>
          <a:xfrm>
            <a:off x="3921465" y="3933056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izquierda 6"/>
          <p:cNvSpPr/>
          <p:nvPr/>
        </p:nvSpPr>
        <p:spPr>
          <a:xfrm>
            <a:off x="5364088" y="3933056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407903" y="5556613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 este caso se tienen tres posibles opciones, siendo indistinta la celda que se seleccione, por lo que seleccionaremos la primera opción (1,1)</a:t>
            </a:r>
            <a:endParaRPr lang="es-MX" dirty="0"/>
          </a:p>
        </p:txBody>
      </p:sp>
      <p:pic>
        <p:nvPicPr>
          <p:cNvPr id="9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54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454068"/>
              </p:ext>
            </p:extLst>
          </p:nvPr>
        </p:nvGraphicFramePr>
        <p:xfrm>
          <a:off x="467544" y="1484784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cxnSp>
        <p:nvCxnSpPr>
          <p:cNvPr id="5" name="Conector recto de flecha 4"/>
          <p:cNvCxnSpPr/>
          <p:nvPr/>
        </p:nvCxnSpPr>
        <p:spPr>
          <a:xfrm flipH="1">
            <a:off x="2843808" y="2348880"/>
            <a:ext cx="468052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7524328" y="223622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500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2074974" y="242088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500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086157" y="43651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1500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2086157" y="4384628"/>
            <a:ext cx="109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467544" y="5364893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Paso 2. Se cubre la demanda de la celda seleccionada al máximo permitido por la oferta. Se eliminan las demás celdas en el reglón o columna que se agota </a:t>
            </a:r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662401" y="223622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$7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015675" y="223622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$5</a:t>
            </a:r>
            <a:endParaRPr lang="es-MX" dirty="0"/>
          </a:p>
        </p:txBody>
      </p:sp>
      <p:pic>
        <p:nvPicPr>
          <p:cNvPr id="13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86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39579"/>
              </p:ext>
            </p:extLst>
          </p:nvPr>
        </p:nvGraphicFramePr>
        <p:xfrm>
          <a:off x="328995" y="2132856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sp>
        <p:nvSpPr>
          <p:cNvPr id="4" name="CuadroTexto 3"/>
          <p:cNvSpPr txBox="1"/>
          <p:nvPr/>
        </p:nvSpPr>
        <p:spPr>
          <a:xfrm>
            <a:off x="323528" y="681243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Paso 3. Se repiten los pasos 1 y 2 para las celdas restantes hasta que llegue a una solución completa.</a:t>
            </a:r>
          </a:p>
        </p:txBody>
      </p:sp>
      <p:sp>
        <p:nvSpPr>
          <p:cNvPr id="5" name="Flecha izquierda 4"/>
          <p:cNvSpPr/>
          <p:nvPr/>
        </p:nvSpPr>
        <p:spPr>
          <a:xfrm>
            <a:off x="3851920" y="4221088"/>
            <a:ext cx="61206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izquierda 5"/>
          <p:cNvSpPr/>
          <p:nvPr/>
        </p:nvSpPr>
        <p:spPr>
          <a:xfrm>
            <a:off x="5292080" y="4221088"/>
            <a:ext cx="61206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345894" y="5928310"/>
            <a:ext cx="6909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este caso se tienen dos opciones, se selecciona la celda (3,2) </a:t>
            </a:r>
            <a:endParaRPr lang="es-MX" dirty="0"/>
          </a:p>
        </p:txBody>
      </p:sp>
      <p:pic>
        <p:nvPicPr>
          <p:cNvPr id="8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03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888611"/>
              </p:ext>
            </p:extLst>
          </p:nvPr>
        </p:nvGraphicFramePr>
        <p:xfrm>
          <a:off x="467544" y="1484784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Conector recto de flecha 3"/>
          <p:cNvCxnSpPr/>
          <p:nvPr/>
        </p:nvCxnSpPr>
        <p:spPr>
          <a:xfrm flipH="1">
            <a:off x="4139952" y="3789040"/>
            <a:ext cx="331236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7632342" y="378400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3500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461356" y="4355812"/>
            <a:ext cx="925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461356" y="3957916"/>
            <a:ext cx="750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2000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632342" y="378400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1500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3635896" y="293479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8</a:t>
            </a:r>
            <a:endParaRPr lang="es-MX" dirty="0"/>
          </a:p>
        </p:txBody>
      </p:sp>
      <p:pic>
        <p:nvPicPr>
          <p:cNvPr id="11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69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99704"/>
              </p:ext>
            </p:extLst>
          </p:nvPr>
        </p:nvGraphicFramePr>
        <p:xfrm>
          <a:off x="467544" y="1484784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Conector recto de flecha 6"/>
          <p:cNvCxnSpPr/>
          <p:nvPr/>
        </p:nvCxnSpPr>
        <p:spPr>
          <a:xfrm flipH="1">
            <a:off x="5508104" y="3789040"/>
            <a:ext cx="2088232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7671846" y="360437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1500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4788024" y="43558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2500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4788024" y="391726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1500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788024" y="440470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2255142" y="360437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</a:t>
            </a:r>
            <a:endParaRPr lang="es-MX" dirty="0"/>
          </a:p>
        </p:txBody>
      </p:sp>
      <p:sp>
        <p:nvSpPr>
          <p:cNvPr id="13" name="Flecha izquierda 12"/>
          <p:cNvSpPr/>
          <p:nvPr/>
        </p:nvSpPr>
        <p:spPr>
          <a:xfrm>
            <a:off x="5436096" y="3645024"/>
            <a:ext cx="561427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4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63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535801"/>
              </p:ext>
            </p:extLst>
          </p:nvPr>
        </p:nvGraphicFramePr>
        <p:xfrm>
          <a:off x="393071" y="1772816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cxnSp>
        <p:nvCxnSpPr>
          <p:cNvPr id="5" name="Conector recto de flecha 4"/>
          <p:cNvCxnSpPr/>
          <p:nvPr/>
        </p:nvCxnSpPr>
        <p:spPr>
          <a:xfrm flipH="1">
            <a:off x="2771800" y="3429000"/>
            <a:ext cx="453650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7452320" y="328498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3000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1979712" y="346965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1000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979712" y="471585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7405781" y="3260431"/>
            <a:ext cx="86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MX" dirty="0"/>
          </a:p>
        </p:txBody>
      </p:sp>
      <p:sp>
        <p:nvSpPr>
          <p:cNvPr id="10" name="Flecha izquierda 9"/>
          <p:cNvSpPr/>
          <p:nvPr/>
        </p:nvSpPr>
        <p:spPr>
          <a:xfrm>
            <a:off x="2627784" y="3284984"/>
            <a:ext cx="576064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96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60648"/>
            <a:ext cx="8969250" cy="6281275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3995936" y="2852936"/>
            <a:ext cx="792088" cy="360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4" descr="Resultado de imagen para 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32656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9799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50712"/>
              </p:ext>
            </p:extLst>
          </p:nvPr>
        </p:nvGraphicFramePr>
        <p:xfrm>
          <a:off x="393071" y="1772816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sp>
        <p:nvSpPr>
          <p:cNvPr id="4" name="CuadroTexto 3"/>
          <p:cNvSpPr txBox="1"/>
          <p:nvPr/>
        </p:nvSpPr>
        <p:spPr>
          <a:xfrm>
            <a:off x="7345088" y="336023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MX" dirty="0"/>
          </a:p>
        </p:txBody>
      </p:sp>
      <p:sp>
        <p:nvSpPr>
          <p:cNvPr id="5" name="Flecha izquierda 4"/>
          <p:cNvSpPr/>
          <p:nvPr/>
        </p:nvSpPr>
        <p:spPr>
          <a:xfrm>
            <a:off x="5292080" y="3175569"/>
            <a:ext cx="648072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5292080" y="3544901"/>
            <a:ext cx="194421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4607224" y="35413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1000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787113" y="4671386"/>
            <a:ext cx="971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7324712" y="33788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pic>
        <p:nvPicPr>
          <p:cNvPr id="11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55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costo mínimo</a:t>
            </a:r>
            <a:endParaRPr lang="es-MX" sz="36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323088"/>
              </p:ext>
            </p:extLst>
          </p:nvPr>
        </p:nvGraphicFramePr>
        <p:xfrm>
          <a:off x="393071" y="1772816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236296" y="40770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6156176" y="472514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6516216" y="4221088"/>
            <a:ext cx="72008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5940152" y="407707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1000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93071" y="5831553"/>
            <a:ext cx="806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Costo inicial= </a:t>
            </a:r>
            <a:r>
              <a:rPr lang="es-MX" dirty="0" smtClean="0"/>
              <a:t>4(500)+</a:t>
            </a:r>
            <a:r>
              <a:rPr lang="es-MX" dirty="0" smtClean="0"/>
              <a:t>6(1000)+4(2000)+7(1000)+</a:t>
            </a:r>
            <a:r>
              <a:rPr lang="es-MX" dirty="0" smtClean="0"/>
              <a:t>4(1500</a:t>
            </a:r>
            <a:r>
              <a:rPr lang="es-MX" dirty="0" smtClean="0"/>
              <a:t>)=$29000</a:t>
            </a:r>
            <a:endParaRPr lang="es-MX" dirty="0"/>
          </a:p>
        </p:txBody>
      </p:sp>
      <p:pic>
        <p:nvPicPr>
          <p:cNvPr id="11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72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-10272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323528" y="119675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Este es un método heurístico que proporciona un a mejor solución inicial en comparación con los dos métodos anteriores, ya que genera una solución inicial óptima o cercana al mismo</a:t>
            </a:r>
            <a:r>
              <a:rPr lang="es-MX" dirty="0" smtClean="0"/>
              <a:t>.</a:t>
            </a:r>
          </a:p>
        </p:txBody>
      </p:sp>
      <p:pic>
        <p:nvPicPr>
          <p:cNvPr id="3074" name="Picture 2" descr="https://i.ytimg.com/vi/dAwnRHdI-fY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068960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22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-10272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836712"/>
            <a:ext cx="4234979" cy="585501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323528" y="2708920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Procedimiento para su solución: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56213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-10272" y="46365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-10272" y="46365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sp>
        <p:nvSpPr>
          <p:cNvPr id="4" name="CuadroTexto 3"/>
          <p:cNvSpPr txBox="1"/>
          <p:nvPr/>
        </p:nvSpPr>
        <p:spPr>
          <a:xfrm>
            <a:off x="-10272" y="46365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699792" y="908720"/>
            <a:ext cx="3744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Ejemplo de aplicación</a:t>
            </a:r>
            <a:endParaRPr lang="es-MX" sz="2800" dirty="0"/>
          </a:p>
        </p:txBody>
      </p:sp>
      <p:sp>
        <p:nvSpPr>
          <p:cNvPr id="8" name="CuadroTexto 7"/>
          <p:cNvSpPr txBox="1"/>
          <p:nvPr/>
        </p:nvSpPr>
        <p:spPr>
          <a:xfrm>
            <a:off x="287784" y="1670167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Continuando con el ejemplo de La </a:t>
            </a:r>
            <a:r>
              <a:rPr lang="es-MX" sz="2400" dirty="0" err="1"/>
              <a:t>Able</a:t>
            </a:r>
            <a:r>
              <a:rPr lang="es-MX" sz="2400" dirty="0"/>
              <a:t> </a:t>
            </a:r>
            <a:r>
              <a:rPr lang="es-MX" sz="2400" dirty="0" smtClean="0"/>
              <a:t>Company, una vez obtenida la tabla inicial balanceada, se obtienen las penalidades para cada fila y columna.</a:t>
            </a:r>
            <a:endParaRPr lang="es-MX" sz="2400" dirty="0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33174"/>
              </p:ext>
            </p:extLst>
          </p:nvPr>
        </p:nvGraphicFramePr>
        <p:xfrm>
          <a:off x="315473" y="3108723"/>
          <a:ext cx="8064900" cy="35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7088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</a:tr>
              <a:tr h="708834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-13648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86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-10272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953820"/>
              </p:ext>
            </p:extLst>
          </p:nvPr>
        </p:nvGraphicFramePr>
        <p:xfrm>
          <a:off x="323528" y="1397000"/>
          <a:ext cx="8568952" cy="325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224136"/>
                <a:gridCol w="1224136"/>
                <a:gridCol w="1224136"/>
                <a:gridCol w="1224136"/>
                <a:gridCol w="1224136"/>
              </a:tblGrid>
              <a:tr h="651227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lecha izquierda 4"/>
          <p:cNvSpPr/>
          <p:nvPr/>
        </p:nvSpPr>
        <p:spPr>
          <a:xfrm>
            <a:off x="4788024" y="2348880"/>
            <a:ext cx="576064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izquierda 5"/>
          <p:cNvSpPr/>
          <p:nvPr/>
        </p:nvSpPr>
        <p:spPr>
          <a:xfrm>
            <a:off x="2267744" y="2348880"/>
            <a:ext cx="576064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7812360" y="216421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  <p:sp>
        <p:nvSpPr>
          <p:cNvPr id="8" name="Flecha izquierda 7"/>
          <p:cNvSpPr/>
          <p:nvPr/>
        </p:nvSpPr>
        <p:spPr>
          <a:xfrm>
            <a:off x="2298714" y="2789312"/>
            <a:ext cx="576064" cy="2880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izquierda 8"/>
          <p:cNvSpPr/>
          <p:nvPr/>
        </p:nvSpPr>
        <p:spPr>
          <a:xfrm>
            <a:off x="4849963" y="2789312"/>
            <a:ext cx="576064" cy="2880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7812360" y="2789312"/>
            <a:ext cx="792088" cy="367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7-6=1</a:t>
            </a:r>
            <a:endParaRPr lang="es-MX" dirty="0"/>
          </a:p>
        </p:txBody>
      </p:sp>
      <p:sp>
        <p:nvSpPr>
          <p:cNvPr id="11" name="Flecha izquierda 10"/>
          <p:cNvSpPr/>
          <p:nvPr/>
        </p:nvSpPr>
        <p:spPr>
          <a:xfrm>
            <a:off x="4849963" y="3387581"/>
            <a:ext cx="576064" cy="28803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izquierda 11"/>
          <p:cNvSpPr/>
          <p:nvPr/>
        </p:nvSpPr>
        <p:spPr>
          <a:xfrm>
            <a:off x="3563888" y="3407826"/>
            <a:ext cx="576064" cy="28803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/>
          <p:cNvSpPr txBox="1"/>
          <p:nvPr/>
        </p:nvSpPr>
        <p:spPr>
          <a:xfrm>
            <a:off x="7812360" y="3511192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4-4=0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3601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-10272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169441"/>
              </p:ext>
            </p:extLst>
          </p:nvPr>
        </p:nvGraphicFramePr>
        <p:xfrm>
          <a:off x="395534" y="1397000"/>
          <a:ext cx="8640961" cy="383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7-6=1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4-4=0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Flecha izquierda 14"/>
          <p:cNvSpPr/>
          <p:nvPr/>
        </p:nvSpPr>
        <p:spPr>
          <a:xfrm>
            <a:off x="2411760" y="1988840"/>
            <a:ext cx="64807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izquierda 15"/>
          <p:cNvSpPr/>
          <p:nvPr/>
        </p:nvSpPr>
        <p:spPr>
          <a:xfrm>
            <a:off x="2411760" y="3314480"/>
            <a:ext cx="64807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1907704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  <p:sp>
        <p:nvSpPr>
          <p:cNvPr id="18" name="Flecha izquierda 17"/>
          <p:cNvSpPr/>
          <p:nvPr/>
        </p:nvSpPr>
        <p:spPr>
          <a:xfrm>
            <a:off x="3635896" y="3314480"/>
            <a:ext cx="648072" cy="43204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Flecha izquierda 18"/>
          <p:cNvSpPr/>
          <p:nvPr/>
        </p:nvSpPr>
        <p:spPr>
          <a:xfrm>
            <a:off x="3635896" y="2050721"/>
            <a:ext cx="648072" cy="43204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CuadroTexto 19"/>
          <p:cNvSpPr txBox="1"/>
          <p:nvPr/>
        </p:nvSpPr>
        <p:spPr>
          <a:xfrm>
            <a:off x="2962351" y="4725144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7-4=3</a:t>
            </a:r>
            <a:endParaRPr lang="es-MX" dirty="0"/>
          </a:p>
        </p:txBody>
      </p:sp>
      <p:sp>
        <p:nvSpPr>
          <p:cNvPr id="21" name="Flecha izquierda 20"/>
          <p:cNvSpPr/>
          <p:nvPr/>
        </p:nvSpPr>
        <p:spPr>
          <a:xfrm>
            <a:off x="5004048" y="2050721"/>
            <a:ext cx="648072" cy="370167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Flecha izquierda 21"/>
          <p:cNvSpPr/>
          <p:nvPr/>
        </p:nvSpPr>
        <p:spPr>
          <a:xfrm>
            <a:off x="5076058" y="3314480"/>
            <a:ext cx="648069" cy="432048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CuadroTexto 22"/>
          <p:cNvSpPr txBox="1"/>
          <p:nvPr/>
        </p:nvSpPr>
        <p:spPr>
          <a:xfrm>
            <a:off x="4197140" y="47251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9374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325668"/>
              </p:ext>
            </p:extLst>
          </p:nvPr>
        </p:nvGraphicFramePr>
        <p:xfrm>
          <a:off x="395534" y="1397000"/>
          <a:ext cx="8640961" cy="383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7-6=1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4-4=0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7-4=3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Flecha izquierda 12"/>
          <p:cNvSpPr/>
          <p:nvPr/>
        </p:nvSpPr>
        <p:spPr>
          <a:xfrm rot="5400000">
            <a:off x="3024493" y="5231960"/>
            <a:ext cx="792088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izquierda 13"/>
          <p:cNvSpPr/>
          <p:nvPr/>
        </p:nvSpPr>
        <p:spPr>
          <a:xfrm>
            <a:off x="3816581" y="3356992"/>
            <a:ext cx="827427" cy="43204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507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625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625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625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625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12276"/>
              </p:ext>
            </p:extLst>
          </p:nvPr>
        </p:nvGraphicFramePr>
        <p:xfrm>
          <a:off x="395534" y="1397000"/>
          <a:ext cx="8640961" cy="383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7-6=1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4-4=0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7-4=3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cxnSp>
        <p:nvCxnSpPr>
          <p:cNvPr id="5" name="Conector recto de flecha 4"/>
          <p:cNvCxnSpPr/>
          <p:nvPr/>
        </p:nvCxnSpPr>
        <p:spPr>
          <a:xfrm flipH="1">
            <a:off x="3851920" y="3501008"/>
            <a:ext cx="300969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7020272" y="331634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3500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059832" y="399715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059832" y="356441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2000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984270" y="330314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1500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539552" y="5661248"/>
            <a:ext cx="8496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Al agotarse la demanda de la columna 3, se eliminan los costos y se recalculan las penalizaciones. 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185913" y="208153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$7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185913" y="26819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8</a:t>
            </a:r>
            <a:endParaRPr lang="es-MX" dirty="0"/>
          </a:p>
        </p:txBody>
      </p:sp>
      <p:cxnSp>
        <p:nvCxnSpPr>
          <p:cNvPr id="14" name="Conector recto 13"/>
          <p:cNvCxnSpPr/>
          <p:nvPr/>
        </p:nvCxnSpPr>
        <p:spPr>
          <a:xfrm>
            <a:off x="2915816" y="4797152"/>
            <a:ext cx="7920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80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567092"/>
              </p:ext>
            </p:extLst>
          </p:nvPr>
        </p:nvGraphicFramePr>
        <p:xfrm>
          <a:off x="395534" y="1397000"/>
          <a:ext cx="8640961" cy="38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lecha izquierda 3"/>
          <p:cNvSpPr/>
          <p:nvPr/>
        </p:nvSpPr>
        <p:spPr>
          <a:xfrm>
            <a:off x="2483768" y="2132856"/>
            <a:ext cx="576064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izquierda 4"/>
          <p:cNvSpPr/>
          <p:nvPr/>
        </p:nvSpPr>
        <p:spPr>
          <a:xfrm>
            <a:off x="5046937" y="2062313"/>
            <a:ext cx="648072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izquierda 5"/>
          <p:cNvSpPr/>
          <p:nvPr/>
        </p:nvSpPr>
        <p:spPr>
          <a:xfrm>
            <a:off x="2487661" y="2772728"/>
            <a:ext cx="648072" cy="288032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izquierda 6"/>
          <p:cNvSpPr/>
          <p:nvPr/>
        </p:nvSpPr>
        <p:spPr>
          <a:xfrm>
            <a:off x="5046937" y="2727626"/>
            <a:ext cx="648072" cy="288032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izquierda 7"/>
          <p:cNvSpPr/>
          <p:nvPr/>
        </p:nvSpPr>
        <p:spPr>
          <a:xfrm>
            <a:off x="2487661" y="3395066"/>
            <a:ext cx="648072" cy="288032"/>
          </a:xfrm>
          <a:prstGeom prst="lef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izquierda 8"/>
          <p:cNvSpPr/>
          <p:nvPr/>
        </p:nvSpPr>
        <p:spPr>
          <a:xfrm>
            <a:off x="5046937" y="3315170"/>
            <a:ext cx="648072" cy="288032"/>
          </a:xfrm>
          <a:prstGeom prst="lef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7884368" y="20608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884368" y="260974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7-6=1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931604" y="336783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9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71600" y="980728"/>
            <a:ext cx="6264696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Objetivo específico</a:t>
            </a: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755576" y="2348880"/>
            <a:ext cx="7128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Al finalizar la unidad el alumno:</a:t>
            </a:r>
          </a:p>
          <a:p>
            <a:pPr algn="just"/>
            <a:endParaRPr lang="es-MX" sz="2800" dirty="0"/>
          </a:p>
          <a:p>
            <a:pPr algn="just"/>
            <a:r>
              <a:rPr lang="es-MX" sz="2800" dirty="0" smtClean="0"/>
              <a:t>Será capaz de construir el modelo, darle soluci</a:t>
            </a:r>
            <a:r>
              <a:rPr lang="es-MX" sz="2800" dirty="0"/>
              <a:t>ó</a:t>
            </a:r>
            <a:r>
              <a:rPr lang="es-MX" sz="2800" dirty="0" smtClean="0"/>
              <a:t>n mediante la aplicación de su algoritmo e interpretará los resultados de solución óptima </a:t>
            </a:r>
            <a:endParaRPr lang="es-MX" sz="2800" dirty="0"/>
          </a:p>
        </p:txBody>
      </p:sp>
      <p:pic>
        <p:nvPicPr>
          <p:cNvPr id="4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42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104249"/>
              </p:ext>
            </p:extLst>
          </p:nvPr>
        </p:nvGraphicFramePr>
        <p:xfrm>
          <a:off x="395534" y="1397000"/>
          <a:ext cx="8640961" cy="38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7-6=1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lecha izquierda 4"/>
          <p:cNvSpPr/>
          <p:nvPr/>
        </p:nvSpPr>
        <p:spPr>
          <a:xfrm>
            <a:off x="2555776" y="2132856"/>
            <a:ext cx="86409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izquierda 6"/>
          <p:cNvSpPr/>
          <p:nvPr/>
        </p:nvSpPr>
        <p:spPr>
          <a:xfrm>
            <a:off x="4971448" y="3339771"/>
            <a:ext cx="86409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izquierda 7"/>
          <p:cNvSpPr/>
          <p:nvPr/>
        </p:nvSpPr>
        <p:spPr>
          <a:xfrm>
            <a:off x="5020818" y="2063873"/>
            <a:ext cx="86409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izquierda 8"/>
          <p:cNvSpPr/>
          <p:nvPr/>
        </p:nvSpPr>
        <p:spPr>
          <a:xfrm>
            <a:off x="2428528" y="3368345"/>
            <a:ext cx="86409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1708448" y="461439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395384" y="467767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9027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178453"/>
              </p:ext>
            </p:extLst>
          </p:nvPr>
        </p:nvGraphicFramePr>
        <p:xfrm>
          <a:off x="395534" y="1397000"/>
          <a:ext cx="8640961" cy="38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7-6=1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65841" y="5805264"/>
            <a:ext cx="8326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Al ser todas las penalizaciones iguales, se selecciona el costo menor fila o columna</a:t>
            </a:r>
            <a:endParaRPr lang="es-MX" dirty="0"/>
          </a:p>
        </p:txBody>
      </p:sp>
      <p:sp>
        <p:nvSpPr>
          <p:cNvPr id="5" name="Flecha izquierda 4"/>
          <p:cNvSpPr/>
          <p:nvPr/>
        </p:nvSpPr>
        <p:spPr>
          <a:xfrm>
            <a:off x="2555776" y="2132856"/>
            <a:ext cx="86409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izquierda 5"/>
          <p:cNvSpPr/>
          <p:nvPr/>
        </p:nvSpPr>
        <p:spPr>
          <a:xfrm>
            <a:off x="4932040" y="3315170"/>
            <a:ext cx="86409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971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177570"/>
              </p:ext>
            </p:extLst>
          </p:nvPr>
        </p:nvGraphicFramePr>
        <p:xfrm>
          <a:off x="395534" y="1397000"/>
          <a:ext cx="8640961" cy="38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5-4=1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7-6=1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cxnSp>
        <p:nvCxnSpPr>
          <p:cNvPr id="5" name="Conector recto de flecha 4"/>
          <p:cNvCxnSpPr/>
          <p:nvPr/>
        </p:nvCxnSpPr>
        <p:spPr>
          <a:xfrm flipH="1">
            <a:off x="5076056" y="3501008"/>
            <a:ext cx="178556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6906669" y="335688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1500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427984" y="399784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2500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4427984" y="354154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1500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355976" y="398623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4557467" y="209994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$5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557467" y="2708920"/>
            <a:ext cx="446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7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086403" y="335688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4-4=0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355976" y="45811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39552" y="5733256"/>
            <a:ext cx="7087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vuelven a recalcular las penalizaciones  en las celdas restantes 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123728" y="34236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871700" y="45811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4348709" y="459273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7-5=2</a:t>
            </a:r>
            <a:endParaRPr lang="es-MX" dirty="0"/>
          </a:p>
        </p:txBody>
      </p:sp>
      <p:sp>
        <p:nvSpPr>
          <p:cNvPr id="19" name="CuadroTexto 18"/>
          <p:cNvSpPr txBox="1"/>
          <p:nvPr/>
        </p:nvSpPr>
        <p:spPr>
          <a:xfrm>
            <a:off x="1878967" y="45811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6-4=2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37201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  <p:bldP spid="14" grpId="0"/>
      <p:bldP spid="16" grpId="0"/>
      <p:bldP spid="17" grpId="0"/>
      <p:bldP spid="18" grpId="0"/>
      <p:bldP spid="1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305042"/>
              </p:ext>
            </p:extLst>
          </p:nvPr>
        </p:nvGraphicFramePr>
        <p:xfrm>
          <a:off x="395534" y="1397000"/>
          <a:ext cx="8640961" cy="38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1871700" y="45811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6-4=2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283966" y="45811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7-5=2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8073111" y="27246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7-6=1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8100392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  <p:sp>
        <p:nvSpPr>
          <p:cNvPr id="4" name="Flecha arriba 3"/>
          <p:cNvSpPr/>
          <p:nvPr/>
        </p:nvSpPr>
        <p:spPr>
          <a:xfrm>
            <a:off x="2123728" y="5373216"/>
            <a:ext cx="432048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izquierda 10"/>
          <p:cNvSpPr/>
          <p:nvPr/>
        </p:nvSpPr>
        <p:spPr>
          <a:xfrm>
            <a:off x="2555776" y="2132856"/>
            <a:ext cx="875033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844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02232"/>
              </p:ext>
            </p:extLst>
          </p:nvPr>
        </p:nvGraphicFramePr>
        <p:xfrm>
          <a:off x="395534" y="1397000"/>
          <a:ext cx="8640961" cy="38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871700" y="45811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6-4=2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283966" y="45811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7-5=2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8073111" y="27246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7-6=1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8100392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5-4=1</a:t>
            </a:r>
            <a:endParaRPr lang="es-MX" dirty="0"/>
          </a:p>
        </p:txBody>
      </p:sp>
      <p:cxnSp>
        <p:nvCxnSpPr>
          <p:cNvPr id="11" name="Conector recto de flecha 10"/>
          <p:cNvCxnSpPr/>
          <p:nvPr/>
        </p:nvCxnSpPr>
        <p:spPr>
          <a:xfrm flipH="1">
            <a:off x="2627784" y="2276872"/>
            <a:ext cx="423383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6908214" y="20922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500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871700" y="392590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871700" y="39289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1500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981087" y="22768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500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533411" y="2060848"/>
            <a:ext cx="31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539552" y="5805264"/>
            <a:ext cx="647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Como únicamente quedan dos opciones se cubre la demanda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514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935250"/>
              </p:ext>
            </p:extLst>
          </p:nvPr>
        </p:nvGraphicFramePr>
        <p:xfrm>
          <a:off x="395534" y="1397000"/>
          <a:ext cx="8640961" cy="38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Conector recto de flecha 7"/>
          <p:cNvCxnSpPr/>
          <p:nvPr/>
        </p:nvCxnSpPr>
        <p:spPr>
          <a:xfrm flipH="1">
            <a:off x="2674379" y="2852936"/>
            <a:ext cx="423383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7020272" y="266827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3000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981087" y="22768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500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907704" y="397215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5652120" y="402681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907704" y="285215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1000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359248" y="402681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7020272" y="267775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6803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6" grpId="0"/>
      <p:bldP spid="1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Método de </a:t>
            </a:r>
            <a:r>
              <a:rPr lang="es-MX" sz="3600" dirty="0" err="1" smtClean="0"/>
              <a:t>Vogel</a:t>
            </a:r>
            <a:endParaRPr lang="es-MX" sz="36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475911"/>
              </p:ext>
            </p:extLst>
          </p:nvPr>
        </p:nvGraphicFramePr>
        <p:xfrm>
          <a:off x="395534" y="1397000"/>
          <a:ext cx="8640961" cy="38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6387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Estándar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Super</a:t>
                      </a:r>
                      <a:r>
                        <a:rPr lang="es-MX" dirty="0" smtClean="0"/>
                        <a:t> Lujo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Ficticia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Oferta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Planta 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2000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1500</a:t>
                      </a:r>
                      <a:endParaRPr lang="es-MX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Demanda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es-MX" dirty="0" smtClean="0"/>
                        <a:t>Penalización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Conector recto de flecha 3"/>
          <p:cNvCxnSpPr/>
          <p:nvPr/>
        </p:nvCxnSpPr>
        <p:spPr>
          <a:xfrm flipH="1" flipV="1">
            <a:off x="4791296" y="2852158"/>
            <a:ext cx="2116919" cy="7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/>
          <p:cNvSpPr txBox="1"/>
          <p:nvPr/>
        </p:nvSpPr>
        <p:spPr>
          <a:xfrm>
            <a:off x="7020272" y="266827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981087" y="22768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500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652120" y="402681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1907704" y="285215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1000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463988" y="288587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1000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463988" y="404086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020272" y="26462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1000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611560" y="5661248"/>
            <a:ext cx="6684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Costo inicial=4(500)+6(1000)+4(2000)+7(1000)+4(1000)=$27000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586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3" grpId="0"/>
      <p:bldP spid="14" grpId="0"/>
      <p:bldP spid="1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87624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Referencias </a:t>
            </a:r>
            <a:r>
              <a:rPr lang="es-MX" sz="3600" dirty="0" smtClean="0"/>
              <a:t>bibliográficas</a:t>
            </a:r>
            <a:endParaRPr lang="es-MX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539552" y="1412776"/>
            <a:ext cx="7992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INITE (</a:t>
            </a:r>
            <a:r>
              <a:rPr lang="es-MX" dirty="0" err="1" smtClean="0"/>
              <a:t>s,f</a:t>
            </a:r>
            <a:r>
              <a:rPr lang="es-MX" dirty="0" smtClean="0"/>
              <a:t>). Unidad 5. Métodos de transporte, </a:t>
            </a:r>
            <a:r>
              <a:rPr lang="es-MX" dirty="0"/>
              <a:t>recuperado de</a:t>
            </a:r>
            <a:r>
              <a:rPr lang="es-MX" dirty="0" smtClean="0"/>
              <a:t>: </a:t>
            </a:r>
            <a:r>
              <a:rPr lang="es-MX" dirty="0" smtClean="0">
                <a:hlinkClick r:id="rId2"/>
              </a:rPr>
              <a:t>http</a:t>
            </a:r>
            <a:r>
              <a:rPr lang="es-MX" dirty="0">
                <a:hlinkClick r:id="rId2"/>
              </a:rPr>
              <a:t>://</a:t>
            </a:r>
            <a:r>
              <a:rPr lang="es-MX" dirty="0" smtClean="0">
                <a:hlinkClick r:id="rId2"/>
              </a:rPr>
              <a:t>gc.initelabs.com/recursos/files/r157r/w13110w/MateNegocios_unidad%205.pdf</a:t>
            </a:r>
            <a:endParaRPr lang="es-MX" dirty="0" smtClean="0"/>
          </a:p>
          <a:p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UNAD (2016). Capitulo 3. Modelos de transporte</a:t>
            </a:r>
            <a:r>
              <a:rPr lang="es-MX" dirty="0"/>
              <a:t>, recuperado de: </a:t>
            </a:r>
            <a:r>
              <a:rPr lang="es-MX" dirty="0">
                <a:hlinkClick r:id="rId3"/>
              </a:rPr>
              <a:t>http://</a:t>
            </a:r>
            <a:r>
              <a:rPr lang="es-MX" dirty="0" smtClean="0">
                <a:hlinkClick r:id="rId3"/>
              </a:rPr>
              <a:t>datateca.unad.edu.co/contenidos/102016/CONTENIDOS/Exe_nuevo/capitulo_3_modelos_de_transporte.html</a:t>
            </a:r>
            <a:endParaRPr lang="es-MX" dirty="0" smtClean="0"/>
          </a:p>
          <a:p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 Picos, C (</a:t>
            </a:r>
            <a:r>
              <a:rPr lang="es-MX" dirty="0" err="1" smtClean="0"/>
              <a:t>s.f</a:t>
            </a:r>
            <a:r>
              <a:rPr lang="es-MX" dirty="0" smtClean="0"/>
              <a:t>). El modelo de transportes y su aplicación en ingeniería industrial (Tesis licenciatura, Universidad de Sonora),recuperado de</a:t>
            </a:r>
            <a:r>
              <a:rPr lang="es-MX" dirty="0"/>
              <a:t>: </a:t>
            </a:r>
            <a:r>
              <a:rPr lang="es-MX" dirty="0">
                <a:hlinkClick r:id="rId4"/>
              </a:rPr>
              <a:t>http://</a:t>
            </a:r>
            <a:r>
              <a:rPr lang="es-MX" dirty="0" smtClean="0">
                <a:hlinkClick r:id="rId4"/>
              </a:rPr>
              <a:t>tesis.uson.mx/digital/tesis/docs/8167/Capitulo1.pdf</a:t>
            </a:r>
            <a:endParaRPr lang="es-MX" dirty="0" smtClean="0"/>
          </a:p>
          <a:p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895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87624" y="0"/>
            <a:ext cx="686161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Guion explicativo</a:t>
            </a:r>
            <a:endParaRPr lang="es-MX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611560" y="1196752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Este material se utilizará como apoyo para explicar el tema de métodos de transporte, por lo que es necesario que el alumno tenga conocimientos básicos de algebra y programación lineal.</a:t>
            </a:r>
          </a:p>
          <a:p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El documento se encuentra dividido por secciones explicando cada uno de los métodos de transporte, por lo que se recomienda explicar cada uno de los métodos en una sesión de 2 </a:t>
            </a:r>
            <a:r>
              <a:rPr lang="es-MX" dirty="0" err="1" smtClean="0"/>
              <a:t>hr</a:t>
            </a:r>
            <a:r>
              <a:rPr lang="es-MX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Es importante que el docente explique de manera detalla cada uno de los pasos de solución de los métodos y se identifique el origen y destino de los recursos transportados.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El documento debe ser explicado en forma de presentación ya que se integran animaciones que explican el uso de los métodos en su origen y destino.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139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951820" y="404664"/>
            <a:ext cx="3096344" cy="584775"/>
          </a:xfrm>
          <a:prstGeom prst="rect">
            <a:avLst/>
          </a:prstGeom>
          <a:solidFill>
            <a:srgbClr val="92D050"/>
          </a:solidFill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Contenido </a:t>
            </a:r>
            <a:endParaRPr lang="es-MX" sz="3200" dirty="0"/>
          </a:p>
        </p:txBody>
      </p:sp>
      <p:sp>
        <p:nvSpPr>
          <p:cNvPr id="3" name="CuadroTexto 2"/>
          <p:cNvSpPr txBox="1"/>
          <p:nvPr/>
        </p:nvSpPr>
        <p:spPr>
          <a:xfrm>
            <a:off x="899592" y="1196752"/>
            <a:ext cx="7200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 de transporte</a:t>
            </a:r>
          </a:p>
          <a:p>
            <a:endParaRPr lang="es-MX" sz="28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Esquina noroeste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sz="2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 mínimo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sz="2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2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proximación de </a:t>
            </a:r>
            <a:r>
              <a:rPr lang="es-MX" sz="28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Vogel</a:t>
            </a:r>
            <a:endParaRPr lang="es-MX" sz="28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2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221088"/>
            <a:ext cx="3096344" cy="1947524"/>
          </a:xfrm>
          <a:prstGeom prst="rect">
            <a:avLst/>
          </a:prstGeom>
        </p:spPr>
      </p:pic>
      <p:pic>
        <p:nvPicPr>
          <p:cNvPr id="5" name="Picture 4" descr="Resultado de imagen para 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4201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42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27784" y="404664"/>
            <a:ext cx="35173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Introducci</a:t>
            </a:r>
            <a:r>
              <a:rPr lang="es-E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ón</a:t>
            </a:r>
            <a:endParaRPr lang="es-E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99592" y="1340768"/>
            <a:ext cx="767439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El problema de transporte está </a:t>
            </a:r>
            <a:r>
              <a:rPr lang="es-MX" sz="2400" dirty="0" smtClean="0"/>
              <a:t>enfocado principalmente para  </a:t>
            </a:r>
            <a:r>
              <a:rPr lang="es-MX" sz="2400" dirty="0"/>
              <a:t>determinar la manera óptima de transportar </a:t>
            </a:r>
            <a:r>
              <a:rPr lang="es-MX" sz="2400" dirty="0" smtClean="0"/>
              <a:t>bienes de un punto de destino a un punto de origen, optimizando los recursos y encontrando el costo mas bajo. </a:t>
            </a:r>
          </a:p>
          <a:p>
            <a:endParaRPr lang="es-MX" dirty="0"/>
          </a:p>
        </p:txBody>
      </p:sp>
      <p:pic>
        <p:nvPicPr>
          <p:cNvPr id="4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899592" y="3481048"/>
            <a:ext cx="76743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Para lo cual es necesario obtener modelos matemáticos que permitan una buena toma de decisiones, los cuales pueden ser  resueltos mediante el </a:t>
            </a:r>
            <a:r>
              <a:rPr lang="es-MX" sz="2400" b="1" dirty="0"/>
              <a:t>método de la esquina noroeste, método de </a:t>
            </a:r>
            <a:r>
              <a:rPr lang="es-MX" sz="2400" b="1" dirty="0" err="1" smtClean="0"/>
              <a:t>Vogel</a:t>
            </a:r>
            <a:r>
              <a:rPr lang="es-MX" sz="2400" b="1" dirty="0" smtClean="0"/>
              <a:t>, método de costo mínimo </a:t>
            </a:r>
            <a:r>
              <a:rPr lang="es-MX" sz="2400" dirty="0" smtClean="0"/>
              <a:t>para </a:t>
            </a:r>
            <a:r>
              <a:rPr lang="es-MX" sz="2400" dirty="0"/>
              <a:t>el problema de </a:t>
            </a:r>
            <a:r>
              <a:rPr lang="es-MX" sz="2400" dirty="0" smtClean="0"/>
              <a:t>transporte</a:t>
            </a:r>
            <a:r>
              <a:rPr lang="es-MX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771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55576" y="1268760"/>
            <a:ext cx="7416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El objetivo principal de los modelos de transporte es la minimización de los costos totales al enviar un producto desde el punto o puntos de origen, hasta el punto o puntos de destino.</a:t>
            </a:r>
          </a:p>
          <a:p>
            <a:endParaRPr lang="es-MX" sz="2400" dirty="0"/>
          </a:p>
          <a:p>
            <a:r>
              <a:rPr lang="es-MX" sz="2400" dirty="0"/>
              <a:t/>
            </a:r>
            <a:br>
              <a:rPr lang="es-MX" sz="2400" dirty="0"/>
            </a:b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0" y="0"/>
            <a:ext cx="7099984" cy="1077218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Propósito de los métodos de transporte</a:t>
            </a:r>
            <a:endParaRPr lang="es-MX" sz="3200" dirty="0"/>
          </a:p>
        </p:txBody>
      </p:sp>
      <p:pic>
        <p:nvPicPr>
          <p:cNvPr id="4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397" y="4201"/>
            <a:ext cx="830603" cy="80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755576" y="3068960"/>
            <a:ext cx="79208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Bajo las siguiente premisas:</a:t>
            </a:r>
          </a:p>
          <a:p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La función objetivo y las restricciones deben ser lineales.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Las mercancías para distribuir deben ser uniformes.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La suma de la capacidad de todos los orígenes. deben ser iguales a la capacidad de los destinos; es decir oferta igual a demanda.</a:t>
            </a:r>
          </a:p>
        </p:txBody>
      </p:sp>
    </p:spTree>
    <p:extLst>
      <p:ext uri="{BB962C8B-B14F-4D97-AF65-F5344CB8AC3E}">
        <p14:creationId xmlns:p14="http://schemas.microsoft.com/office/powerpoint/2010/main" val="375956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5536" y="1484784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Identificación de las restricciones:</a:t>
            </a:r>
            <a:br>
              <a:rPr lang="es-MX" sz="2400" dirty="0"/>
            </a:br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El embarque total de cada punto de origen no debe exceder su capacidad.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El embarque total recibido por punto de demanda debe satisfacer sus requerimientos.</a:t>
            </a:r>
            <a:br>
              <a:rPr lang="es-MX" sz="2400" dirty="0"/>
            </a:b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0" y="0"/>
            <a:ext cx="7099984" cy="1077218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Propósito de los métodos de transporte</a:t>
            </a:r>
            <a:endParaRPr lang="es-MX" sz="3200" dirty="0"/>
          </a:p>
        </p:txBody>
      </p:sp>
      <p:pic>
        <p:nvPicPr>
          <p:cNvPr id="1026" name="Picture 2" descr="http://www.gestiondeoperaciones.net/wp-content/uploads/2015/06/diagrama-red-logistic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05064"/>
            <a:ext cx="6480720" cy="261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Resultado de imagen para 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397" y="4201"/>
            <a:ext cx="830603" cy="80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0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0"/>
            <a:ext cx="5947462" cy="58477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es-MX" sz="3200" dirty="0" smtClean="0"/>
              <a:t>Método de la esquina noroeste </a:t>
            </a:r>
            <a:endParaRPr lang="es-MX" sz="3200" dirty="0"/>
          </a:p>
        </p:txBody>
      </p:sp>
      <p:pic>
        <p:nvPicPr>
          <p:cNvPr id="3" name="Picture 4" descr="Resultado de imagen par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38" y="0"/>
            <a:ext cx="821462" cy="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07504" y="1340768"/>
            <a:ext cx="84249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Es un método que permite encontrar una solución inicial (</a:t>
            </a:r>
            <a:r>
              <a:rPr lang="es-MX" sz="2400" dirty="0" err="1" smtClean="0"/>
              <a:t>sbf</a:t>
            </a:r>
            <a:r>
              <a:rPr lang="es-MX" sz="2400" dirty="0" smtClean="0"/>
              <a:t>), una vez que se tenga la tabla del modelo de transporte balanceado o “equilibrado”, es decir la oferta es igual a la demanda.</a:t>
            </a:r>
          </a:p>
          <a:p>
            <a:endParaRPr lang="es-MX" sz="2400" dirty="0" smtClean="0"/>
          </a:p>
          <a:p>
            <a:pPr algn="just"/>
            <a:r>
              <a:rPr lang="es-MX" sz="2400" dirty="0" smtClean="0"/>
              <a:t>Este método es uno de los mas sencillos para encontrar una soluci</a:t>
            </a:r>
            <a:r>
              <a:rPr lang="es-MX" sz="2400" dirty="0"/>
              <a:t>ó</a:t>
            </a:r>
            <a:r>
              <a:rPr lang="es-MX" sz="2400" dirty="0" smtClean="0"/>
              <a:t>n inicial factible. Sin embargo es considerado uno de los métodos menos probables para obtener una buena solución de “</a:t>
            </a:r>
            <a:r>
              <a:rPr lang="es-MX" sz="2400" dirty="0"/>
              <a:t>bajo costo” porque ignora la magnitud relativa de los costos</a:t>
            </a:r>
            <a:r>
              <a:rPr lang="es-MX" sz="2400" dirty="0" smtClean="0"/>
              <a:t>.</a:t>
            </a:r>
          </a:p>
          <a:p>
            <a:pPr algn="just"/>
            <a:endParaRPr lang="es-MX" sz="2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216" y="5005449"/>
            <a:ext cx="1582643" cy="185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73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2158</TotalTime>
  <Words>2484</Words>
  <Application>Microsoft Office PowerPoint</Application>
  <PresentationFormat>Presentación en pantalla (4:3)</PresentationFormat>
  <Paragraphs>1021</Paragraphs>
  <Slides>48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5" baseType="lpstr">
      <vt:lpstr>Arial</vt:lpstr>
      <vt:lpstr>Calibri</vt:lpstr>
      <vt:lpstr>Times New Roman</vt:lpstr>
      <vt:lpstr>Trebuchet MS</vt:lpstr>
      <vt:lpstr>Wingdings</vt:lpstr>
      <vt:lpstr>Wingdings 3</vt:lpstr>
      <vt:lpstr>Faceta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Viridiana Márquez Ortíz</dc:creator>
  <cp:lastModifiedBy>Diana Ruiz Tinajero</cp:lastModifiedBy>
  <cp:revision>151</cp:revision>
  <dcterms:created xsi:type="dcterms:W3CDTF">2014-09-09T23:53:38Z</dcterms:created>
  <dcterms:modified xsi:type="dcterms:W3CDTF">2016-10-05T05:20:06Z</dcterms:modified>
</cp:coreProperties>
</file>