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91" r:id="rId3"/>
    <p:sldId id="257" r:id="rId4"/>
    <p:sldId id="259" r:id="rId5"/>
    <p:sldId id="258" r:id="rId6"/>
    <p:sldId id="262" r:id="rId7"/>
    <p:sldId id="260" r:id="rId8"/>
    <p:sldId id="263" r:id="rId9"/>
    <p:sldId id="264" r:id="rId10"/>
    <p:sldId id="261" r:id="rId11"/>
    <p:sldId id="292"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8" r:id="rId25"/>
    <p:sldId id="279" r:id="rId26"/>
    <p:sldId id="280" r:id="rId27"/>
    <p:sldId id="281" r:id="rId28"/>
    <p:sldId id="282" r:id="rId29"/>
    <p:sldId id="283" r:id="rId30"/>
    <p:sldId id="284" r:id="rId31"/>
    <p:sldId id="285" r:id="rId32"/>
    <p:sldId id="286" r:id="rId33"/>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A06B1"/>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2" d="100"/>
          <a:sy n="92" d="100"/>
        </p:scale>
        <p:origin x="31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4CAAA1A6-C127-4F20-995D-C1F443BB0792}" type="datetimeFigureOut">
              <a:rPr lang="es-MX" smtClean="0"/>
              <a:t>10/10/2016</a:t>
            </a:fld>
            <a:endParaRPr lang="es-MX" dirty="0"/>
          </a:p>
        </p:txBody>
      </p:sp>
      <p:sp>
        <p:nvSpPr>
          <p:cNvPr id="5" name="Footer Placeholder 4"/>
          <p:cNvSpPr>
            <a:spLocks noGrp="1"/>
          </p:cNvSpPr>
          <p:nvPr>
            <p:ph type="ftr" sz="quarter" idx="11"/>
          </p:nvPr>
        </p:nvSpPr>
        <p:spPr>
          <a:xfrm>
            <a:off x="2692397" y="5037663"/>
            <a:ext cx="5214635" cy="279400"/>
          </a:xfrm>
        </p:spPr>
        <p:txBody>
          <a:bodyPr/>
          <a:lstStyle/>
          <a:p>
            <a:endParaRPr lang="es-MX" dirty="0"/>
          </a:p>
        </p:txBody>
      </p:sp>
      <p:sp>
        <p:nvSpPr>
          <p:cNvPr id="6" name="Slide Number Placeholder 5"/>
          <p:cNvSpPr>
            <a:spLocks noGrp="1"/>
          </p:cNvSpPr>
          <p:nvPr>
            <p:ph type="sldNum" sz="quarter" idx="12"/>
          </p:nvPr>
        </p:nvSpPr>
        <p:spPr>
          <a:xfrm>
            <a:off x="8956900" y="5037663"/>
            <a:ext cx="551167" cy="279400"/>
          </a:xfrm>
        </p:spPr>
        <p:txBody>
          <a:bodyPr/>
          <a:lstStyle/>
          <a:p>
            <a:fld id="{906DCC27-F018-44FF-B08D-0DAC3819528E}" type="slidenum">
              <a:rPr lang="es-MX" smtClean="0"/>
              <a:t>‹Nº›</a:t>
            </a:fld>
            <a:endParaRPr lang="es-MX"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58238191"/>
      </p:ext>
    </p:extLst>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CAAA1A6-C127-4F20-995D-C1F443BB0792}" type="datetimeFigureOut">
              <a:rPr lang="es-MX" smtClean="0"/>
              <a:t>10/10/2016</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906DCC27-F018-44FF-B08D-0DAC3819528E}" type="slidenum">
              <a:rPr lang="es-MX" smtClean="0"/>
              <a:t>‹Nº›</a:t>
            </a:fld>
            <a:endParaRPr lang="es-MX" dirty="0"/>
          </a:p>
        </p:txBody>
      </p:sp>
    </p:spTree>
    <p:extLst>
      <p:ext uri="{BB962C8B-B14F-4D97-AF65-F5344CB8AC3E}">
        <p14:creationId xmlns:p14="http://schemas.microsoft.com/office/powerpoint/2010/main" val="136451453"/>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CAAA1A6-C127-4F20-995D-C1F443BB0792}" type="datetimeFigureOut">
              <a:rPr lang="es-MX" smtClean="0"/>
              <a:t>10/10/2016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906DCC27-F018-44FF-B08D-0DAC3819528E}" type="slidenum">
              <a:rPr lang="es-MX" smtClean="0"/>
              <a:t>‹Nº›</a:t>
            </a:fld>
            <a:endParaRPr lang="es-MX"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93444312"/>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CAAA1A6-C127-4F20-995D-C1F443BB0792}" type="datetimeFigureOut">
              <a:rPr lang="es-MX" smtClean="0"/>
              <a:t>10/10/2016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906DCC27-F018-44FF-B08D-0DAC3819528E}" type="slidenum">
              <a:rPr lang="es-MX" smtClean="0"/>
              <a:t>‹Nº›</a:t>
            </a:fld>
            <a:endParaRPr lang="es-MX"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145794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CAAA1A6-C127-4F20-995D-C1F443BB0792}" type="datetimeFigureOut">
              <a:rPr lang="es-MX" smtClean="0"/>
              <a:t>10/10/2016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906DCC27-F018-44FF-B08D-0DAC3819528E}" type="slidenum">
              <a:rPr lang="es-MX" smtClean="0"/>
              <a:t>‹Nº›</a:t>
            </a:fld>
            <a:endParaRPr lang="es-MX" dirty="0"/>
          </a:p>
        </p:txBody>
      </p:sp>
    </p:spTree>
    <p:extLst>
      <p:ext uri="{BB962C8B-B14F-4D97-AF65-F5344CB8AC3E}">
        <p14:creationId xmlns:p14="http://schemas.microsoft.com/office/powerpoint/2010/main" val="1921790981"/>
      </p:ext>
    </p:extLst>
  </p:cSld>
  <p:clrMapOvr>
    <a:masterClrMapping/>
  </p:clrMapOvr>
  <p:transition spd="slow">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CAAA1A6-C127-4F20-995D-C1F443BB0792}" type="datetimeFigureOut">
              <a:rPr lang="es-MX" smtClean="0"/>
              <a:t>10/10/2016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906DCC27-F018-44FF-B08D-0DAC3819528E}" type="slidenum">
              <a:rPr lang="es-MX" smtClean="0"/>
              <a:t>‹Nº›</a:t>
            </a:fld>
            <a:endParaRPr lang="es-MX"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58649247"/>
      </p:ext>
    </p:extLst>
  </p:cSld>
  <p:clrMapOvr>
    <a:masterClrMapping/>
  </p:clrMapOvr>
  <p:transition spd="slow">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CAAA1A6-C127-4F20-995D-C1F443BB0792}" type="datetimeFigureOut">
              <a:rPr lang="es-MX" smtClean="0"/>
              <a:t>10/10/2016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906DCC27-F018-44FF-B08D-0DAC3819528E}" type="slidenum">
              <a:rPr lang="es-MX" smtClean="0"/>
              <a:t>‹Nº›</a:t>
            </a:fld>
            <a:endParaRPr lang="es-MX"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62852698"/>
      </p:ext>
    </p:extLst>
  </p:cSld>
  <p:clrMapOvr>
    <a:masterClrMapping/>
  </p:clrMapOvr>
  <p:transition spd="slow">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CAAA1A6-C127-4F20-995D-C1F443BB0792}" type="datetimeFigureOut">
              <a:rPr lang="es-MX" smtClean="0"/>
              <a:t>10/10/2016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906DCC27-F018-44FF-B08D-0DAC3819528E}" type="slidenum">
              <a:rPr lang="es-MX" smtClean="0"/>
              <a:t>‹Nº›</a:t>
            </a:fld>
            <a:endParaRPr lang="es-MX"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3510763"/>
      </p:ext>
    </p:extLst>
  </p:cSld>
  <p:clrMapOvr>
    <a:masterClrMapping/>
  </p:clrMapOvr>
  <p:transition spd="slow">
    <p:wip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CAAA1A6-C127-4F20-995D-C1F443BB0792}" type="datetimeFigureOut">
              <a:rPr lang="es-MX" smtClean="0"/>
              <a:t>10/10/2016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906DCC27-F018-44FF-B08D-0DAC3819528E}" type="slidenum">
              <a:rPr lang="es-MX" smtClean="0"/>
              <a:t>‹Nº›</a:t>
            </a:fld>
            <a:endParaRPr lang="es-MX"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70133268"/>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CAAA1A6-C127-4F20-995D-C1F443BB0792}" type="datetimeFigureOut">
              <a:rPr lang="es-MX" smtClean="0"/>
              <a:t>10/10/2016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906DCC27-F018-44FF-B08D-0DAC3819528E}" type="slidenum">
              <a:rPr lang="es-MX" smtClean="0"/>
              <a:t>‹Nº›</a:t>
            </a:fld>
            <a:endParaRPr lang="es-MX" dirty="0"/>
          </a:p>
        </p:txBody>
      </p:sp>
    </p:spTree>
    <p:extLst>
      <p:ext uri="{BB962C8B-B14F-4D97-AF65-F5344CB8AC3E}">
        <p14:creationId xmlns:p14="http://schemas.microsoft.com/office/powerpoint/2010/main" val="2976412637"/>
      </p:ext>
    </p:extLst>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CAAA1A6-C127-4F20-995D-C1F443BB0792}" type="datetimeFigureOut">
              <a:rPr lang="es-MX" smtClean="0"/>
              <a:t>10/10/2016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906DCC27-F018-44FF-B08D-0DAC3819528E}" type="slidenum">
              <a:rPr lang="es-MX" smtClean="0"/>
              <a:t>‹Nº›</a:t>
            </a:fld>
            <a:endParaRPr lang="es-MX"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85539873"/>
      </p:ext>
    </p:extLst>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CAAA1A6-C127-4F20-995D-C1F443BB0792}" type="datetimeFigureOut">
              <a:rPr lang="es-MX" smtClean="0"/>
              <a:t>10/10/2016</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906DCC27-F018-44FF-B08D-0DAC3819528E}" type="slidenum">
              <a:rPr lang="es-MX" smtClean="0"/>
              <a:t>‹Nº›</a:t>
            </a:fld>
            <a:endParaRPr lang="es-MX" dirty="0"/>
          </a:p>
        </p:txBody>
      </p:sp>
    </p:spTree>
    <p:extLst>
      <p:ext uri="{BB962C8B-B14F-4D97-AF65-F5344CB8AC3E}">
        <p14:creationId xmlns:p14="http://schemas.microsoft.com/office/powerpoint/2010/main" val="481438994"/>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CAAA1A6-C127-4F20-995D-C1F443BB0792}" type="datetimeFigureOut">
              <a:rPr lang="es-MX" smtClean="0"/>
              <a:t>10/10/2016</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9" name="Slide Number Placeholder 8"/>
          <p:cNvSpPr>
            <a:spLocks noGrp="1"/>
          </p:cNvSpPr>
          <p:nvPr>
            <p:ph type="sldNum" sz="quarter" idx="12"/>
          </p:nvPr>
        </p:nvSpPr>
        <p:spPr/>
        <p:txBody>
          <a:bodyPr/>
          <a:lstStyle/>
          <a:p>
            <a:fld id="{906DCC27-F018-44FF-B08D-0DAC3819528E}" type="slidenum">
              <a:rPr lang="es-MX" smtClean="0"/>
              <a:t>‹Nº›</a:t>
            </a:fld>
            <a:endParaRPr lang="es-MX"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58080880"/>
      </p:ext>
    </p:extLst>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CAAA1A6-C127-4F20-995D-C1F443BB0792}" type="datetimeFigureOut">
              <a:rPr lang="es-MX" smtClean="0"/>
              <a:t>10/10/2016</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5" name="Slide Number Placeholder 4"/>
          <p:cNvSpPr>
            <a:spLocks noGrp="1"/>
          </p:cNvSpPr>
          <p:nvPr>
            <p:ph type="sldNum" sz="quarter" idx="12"/>
          </p:nvPr>
        </p:nvSpPr>
        <p:spPr/>
        <p:txBody>
          <a:bodyPr/>
          <a:lstStyle/>
          <a:p>
            <a:fld id="{906DCC27-F018-44FF-B08D-0DAC3819528E}" type="slidenum">
              <a:rPr lang="es-MX" smtClean="0"/>
              <a:t>‹Nº›</a:t>
            </a:fld>
            <a:endParaRPr lang="es-MX"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30280439"/>
      </p:ext>
    </p:extLst>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AAA1A6-C127-4F20-995D-C1F443BB0792}" type="datetimeFigureOut">
              <a:rPr lang="es-MX" smtClean="0"/>
              <a:t>10/10/2016</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4" name="Slide Number Placeholder 3"/>
          <p:cNvSpPr>
            <a:spLocks noGrp="1"/>
          </p:cNvSpPr>
          <p:nvPr>
            <p:ph type="sldNum" sz="quarter" idx="12"/>
          </p:nvPr>
        </p:nvSpPr>
        <p:spPr/>
        <p:txBody>
          <a:bodyPr/>
          <a:lstStyle/>
          <a:p>
            <a:fld id="{906DCC27-F018-44FF-B08D-0DAC3819528E}" type="slidenum">
              <a:rPr lang="es-MX" smtClean="0"/>
              <a:t>‹Nº›</a:t>
            </a:fld>
            <a:endParaRPr lang="es-MX" dirty="0"/>
          </a:p>
        </p:txBody>
      </p:sp>
    </p:spTree>
    <p:extLst>
      <p:ext uri="{BB962C8B-B14F-4D97-AF65-F5344CB8AC3E}">
        <p14:creationId xmlns:p14="http://schemas.microsoft.com/office/powerpoint/2010/main" val="2196727105"/>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CAAA1A6-C127-4F20-995D-C1F443BB0792}" type="datetimeFigureOut">
              <a:rPr lang="es-MX" smtClean="0"/>
              <a:t>10/10/2016</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906DCC27-F018-44FF-B08D-0DAC3819528E}" type="slidenum">
              <a:rPr lang="es-MX" smtClean="0"/>
              <a:t>‹Nº›</a:t>
            </a:fld>
            <a:endParaRPr lang="es-MX"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75271568"/>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CAAA1A6-C127-4F20-995D-C1F443BB0792}" type="datetimeFigureOut">
              <a:rPr lang="es-MX" smtClean="0"/>
              <a:t>10/10/2016</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906DCC27-F018-44FF-B08D-0DAC3819528E}" type="slidenum">
              <a:rPr lang="es-MX" smtClean="0"/>
              <a:t>‹Nº›</a:t>
            </a:fld>
            <a:endParaRPr lang="es-MX" dirty="0"/>
          </a:p>
        </p:txBody>
      </p:sp>
    </p:spTree>
    <p:extLst>
      <p:ext uri="{BB962C8B-B14F-4D97-AF65-F5344CB8AC3E}">
        <p14:creationId xmlns:p14="http://schemas.microsoft.com/office/powerpoint/2010/main" val="2124462451"/>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CAAA1A6-C127-4F20-995D-C1F443BB0792}" type="datetimeFigureOut">
              <a:rPr lang="es-MX" smtClean="0"/>
              <a:t>10/10/2016</a:t>
            </a:fld>
            <a:endParaRPr lang="es-MX"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06DCC27-F018-44FF-B08D-0DAC3819528E}" type="slidenum">
              <a:rPr lang="es-MX" smtClean="0"/>
              <a:t>‹Nº›</a:t>
            </a:fld>
            <a:endParaRPr lang="es-MX" dirty="0"/>
          </a:p>
        </p:txBody>
      </p:sp>
    </p:spTree>
    <p:extLst>
      <p:ext uri="{BB962C8B-B14F-4D97-AF65-F5344CB8AC3E}">
        <p14:creationId xmlns:p14="http://schemas.microsoft.com/office/powerpoint/2010/main" val="28933551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ransition spd="slow">
    <p:wipe/>
  </p:transition>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16182" y="670682"/>
            <a:ext cx="8229600" cy="5890666"/>
          </a:xfrm>
        </p:spPr>
        <p:txBody>
          <a:bodyPr>
            <a:noAutofit/>
          </a:bodyPr>
          <a:lstStyle/>
          <a:p>
            <a:pPr algn="ctr"/>
            <a:r>
              <a:rPr lang="es-MX" altLang="es-MX" sz="2400" b="1" dirty="0">
                <a:solidFill>
                  <a:srgbClr val="008000"/>
                </a:solidFill>
                <a:latin typeface="Arial" pitchFamily="34" charset="0"/>
                <a:cs typeface="Arial" pitchFamily="34" charset="0"/>
              </a:rPr>
              <a:t>UNIVERSIDAD AUTÓNOMA DEL ESTADO DE MÉXICO</a:t>
            </a:r>
            <a:br>
              <a:rPr lang="es-MX" altLang="es-MX" sz="2400" b="1" dirty="0">
                <a:solidFill>
                  <a:srgbClr val="008000"/>
                </a:solidFill>
                <a:latin typeface="Arial" pitchFamily="34" charset="0"/>
                <a:cs typeface="Arial" pitchFamily="34" charset="0"/>
              </a:rPr>
            </a:br>
            <a:r>
              <a:rPr lang="es-MX" altLang="es-MX" sz="2400" b="1" dirty="0">
                <a:solidFill>
                  <a:srgbClr val="008000"/>
                </a:solidFill>
                <a:latin typeface="Arial" pitchFamily="34" charset="0"/>
                <a:cs typeface="Arial" pitchFamily="34" charset="0"/>
              </a:rPr>
              <a:t/>
            </a:r>
            <a:br>
              <a:rPr lang="es-MX" altLang="es-MX" sz="2400" b="1" dirty="0">
                <a:solidFill>
                  <a:srgbClr val="008000"/>
                </a:solidFill>
                <a:latin typeface="Arial" pitchFamily="34" charset="0"/>
                <a:cs typeface="Arial" pitchFamily="34" charset="0"/>
              </a:rPr>
            </a:br>
            <a:r>
              <a:rPr lang="es-MX" altLang="es-MX" sz="2400" b="1" dirty="0">
                <a:solidFill>
                  <a:srgbClr val="008000"/>
                </a:solidFill>
                <a:latin typeface="Arial" pitchFamily="34" charset="0"/>
                <a:cs typeface="Arial" pitchFamily="34" charset="0"/>
              </a:rPr>
              <a:t>FACULTAD DE TURISMO Y </a:t>
            </a:r>
            <a:r>
              <a:rPr lang="es-MX" altLang="es-MX" sz="2400" b="1" dirty="0" smtClean="0">
                <a:solidFill>
                  <a:srgbClr val="008000"/>
                </a:solidFill>
                <a:latin typeface="Arial" pitchFamily="34" charset="0"/>
                <a:cs typeface="Arial" pitchFamily="34" charset="0"/>
              </a:rPr>
              <a:t>GASTRONOMÍA</a:t>
            </a:r>
            <a:br>
              <a:rPr lang="es-MX" altLang="es-MX" sz="2400" b="1" dirty="0" smtClean="0">
                <a:solidFill>
                  <a:srgbClr val="008000"/>
                </a:solidFill>
                <a:latin typeface="Arial" pitchFamily="34" charset="0"/>
                <a:cs typeface="Arial" pitchFamily="34" charset="0"/>
              </a:rPr>
            </a:br>
            <a:r>
              <a:rPr lang="es-MX" altLang="es-MX" sz="2400" b="1" dirty="0">
                <a:solidFill>
                  <a:srgbClr val="008000"/>
                </a:solidFill>
                <a:latin typeface="Arial" pitchFamily="34" charset="0"/>
                <a:cs typeface="Arial" pitchFamily="34" charset="0"/>
              </a:rPr>
              <a:t/>
            </a:r>
            <a:br>
              <a:rPr lang="es-MX" altLang="es-MX" sz="2400" b="1" dirty="0">
                <a:solidFill>
                  <a:srgbClr val="008000"/>
                </a:solidFill>
                <a:latin typeface="Arial" pitchFamily="34" charset="0"/>
                <a:cs typeface="Arial" pitchFamily="34" charset="0"/>
              </a:rPr>
            </a:br>
            <a:r>
              <a:rPr lang="es-MX" altLang="es-MX" sz="2400" b="1" dirty="0" smtClean="0">
                <a:solidFill>
                  <a:srgbClr val="008000"/>
                </a:solidFill>
                <a:latin typeface="Arial" pitchFamily="34" charset="0"/>
                <a:cs typeface="Arial" pitchFamily="34" charset="0"/>
              </a:rPr>
              <a:t>LICENCIATURA EN TURISMO</a:t>
            </a:r>
            <a:r>
              <a:rPr lang="es-MX" sz="2400" dirty="0">
                <a:solidFill>
                  <a:srgbClr val="008000"/>
                </a:solidFill>
                <a:latin typeface="Arial" pitchFamily="34" charset="0"/>
                <a:cs typeface="Arial" pitchFamily="34" charset="0"/>
              </a:rPr>
              <a:t/>
            </a:r>
            <a:br>
              <a:rPr lang="es-MX" sz="2400" dirty="0">
                <a:solidFill>
                  <a:srgbClr val="008000"/>
                </a:solidFill>
                <a:latin typeface="Arial" pitchFamily="34" charset="0"/>
                <a:cs typeface="Arial" pitchFamily="34" charset="0"/>
              </a:rPr>
            </a:br>
            <a:r>
              <a:rPr lang="es-MX" sz="2400" b="1" dirty="0">
                <a:solidFill>
                  <a:srgbClr val="008000"/>
                </a:solidFill>
                <a:latin typeface="Arial" pitchFamily="34" charset="0"/>
                <a:cs typeface="Arial" pitchFamily="34" charset="0"/>
              </a:rPr>
              <a:t/>
            </a:r>
            <a:br>
              <a:rPr lang="es-MX" sz="2400" b="1" dirty="0">
                <a:solidFill>
                  <a:srgbClr val="008000"/>
                </a:solidFill>
                <a:latin typeface="Arial" pitchFamily="34" charset="0"/>
                <a:cs typeface="Arial" pitchFamily="34" charset="0"/>
              </a:rPr>
            </a:br>
            <a:r>
              <a:rPr lang="es-MX" altLang="es-MX" sz="2400" b="1" dirty="0">
                <a:solidFill>
                  <a:srgbClr val="008000"/>
                </a:solidFill>
                <a:latin typeface="Arial" pitchFamily="34" charset="0"/>
                <a:cs typeface="Arial" pitchFamily="34" charset="0"/>
              </a:rPr>
              <a:t/>
            </a:r>
            <a:br>
              <a:rPr lang="es-MX" altLang="es-MX" sz="2400" b="1" dirty="0">
                <a:solidFill>
                  <a:srgbClr val="008000"/>
                </a:solidFill>
                <a:latin typeface="Arial" pitchFamily="34" charset="0"/>
                <a:cs typeface="Arial" pitchFamily="34" charset="0"/>
              </a:rPr>
            </a:br>
            <a:r>
              <a:rPr lang="es-MX" altLang="es-MX" sz="2400" b="1" dirty="0">
                <a:solidFill>
                  <a:srgbClr val="008000"/>
                </a:solidFill>
                <a:latin typeface="Arial" pitchFamily="34" charset="0"/>
                <a:cs typeface="Arial" pitchFamily="34" charset="0"/>
              </a:rPr>
              <a:t>UNIDAD DE APRENDIZAJE: </a:t>
            </a:r>
            <a:r>
              <a:rPr lang="es-MX" sz="2400" b="1" dirty="0" smtClean="0">
                <a:solidFill>
                  <a:srgbClr val="FF0000"/>
                </a:solidFill>
                <a:latin typeface="Arial" pitchFamily="34" charset="0"/>
                <a:cs typeface="Arial" pitchFamily="34" charset="0"/>
              </a:rPr>
              <a:t>ENFOQUES MULTIDISCIPLINARIOS DEL TURISMO 2016-A</a:t>
            </a:r>
            <a:r>
              <a:rPr lang="es-MX" altLang="es-MX" sz="2400" b="1" dirty="0">
                <a:solidFill>
                  <a:srgbClr val="008000"/>
                </a:solidFill>
                <a:latin typeface="Arial" pitchFamily="34" charset="0"/>
                <a:cs typeface="Arial" pitchFamily="34" charset="0"/>
              </a:rPr>
              <a:t/>
            </a:r>
            <a:br>
              <a:rPr lang="es-MX" altLang="es-MX" sz="2400" b="1" dirty="0">
                <a:solidFill>
                  <a:srgbClr val="008000"/>
                </a:solidFill>
                <a:latin typeface="Arial" pitchFamily="34" charset="0"/>
                <a:cs typeface="Arial" pitchFamily="34" charset="0"/>
              </a:rPr>
            </a:br>
            <a:r>
              <a:rPr lang="es-MX" altLang="es-MX" sz="2400" b="1" dirty="0">
                <a:solidFill>
                  <a:srgbClr val="008000"/>
                </a:solidFill>
                <a:latin typeface="Arial" pitchFamily="34" charset="0"/>
                <a:cs typeface="Arial" pitchFamily="34" charset="0"/>
              </a:rPr>
              <a:t/>
            </a:r>
            <a:br>
              <a:rPr lang="es-MX" altLang="es-MX" sz="2400" b="1" dirty="0">
                <a:solidFill>
                  <a:srgbClr val="008000"/>
                </a:solidFill>
                <a:latin typeface="Arial" pitchFamily="34" charset="0"/>
                <a:cs typeface="Arial" pitchFamily="34" charset="0"/>
              </a:rPr>
            </a:br>
            <a:r>
              <a:rPr lang="es-MX" altLang="es-MX" sz="2400" b="1" dirty="0">
                <a:solidFill>
                  <a:srgbClr val="008000"/>
                </a:solidFill>
                <a:latin typeface="Arial" pitchFamily="34" charset="0"/>
                <a:cs typeface="Arial" pitchFamily="34" charset="0"/>
              </a:rPr>
              <a:t>MATERIAL DIDÁCTICO: DIAPOSITIVAS</a:t>
            </a:r>
            <a:br>
              <a:rPr lang="es-MX" altLang="es-MX" sz="2400" b="1" dirty="0">
                <a:solidFill>
                  <a:srgbClr val="008000"/>
                </a:solidFill>
                <a:latin typeface="Arial" pitchFamily="34" charset="0"/>
                <a:cs typeface="Arial" pitchFamily="34" charset="0"/>
              </a:rPr>
            </a:br>
            <a:r>
              <a:rPr lang="es-MX" altLang="es-MX" sz="2400" b="1" dirty="0">
                <a:latin typeface="Arial" pitchFamily="34" charset="0"/>
                <a:cs typeface="Arial" pitchFamily="34" charset="0"/>
              </a:rPr>
              <a:t/>
            </a:r>
            <a:br>
              <a:rPr lang="es-MX" altLang="es-MX" sz="2400" b="1" dirty="0">
                <a:latin typeface="Arial" pitchFamily="34" charset="0"/>
                <a:cs typeface="Arial" pitchFamily="34" charset="0"/>
              </a:rPr>
            </a:br>
            <a:r>
              <a:rPr lang="es-MX" altLang="es-MX" sz="2400" b="1" dirty="0">
                <a:solidFill>
                  <a:srgbClr val="FF0000"/>
                </a:solidFill>
                <a:latin typeface="Arial" panose="020B0604020202020204" pitchFamily="34" charset="0"/>
                <a:ea typeface="Calibri" panose="020F0502020204030204" pitchFamily="34" charset="0"/>
                <a:cs typeface="Arial" panose="020B0604020202020204" pitchFamily="34" charset="0"/>
              </a:rPr>
              <a:t>TÍTULO</a:t>
            </a:r>
            <a:r>
              <a:rPr lang="es-MX" altLang="es-MX" sz="2400" b="1" dirty="0" smtClean="0">
                <a:solidFill>
                  <a:srgbClr val="FF0000"/>
                </a:solidFill>
                <a:latin typeface="Arial" panose="020B0604020202020204" pitchFamily="34" charset="0"/>
                <a:ea typeface="Calibri" panose="020F0502020204030204" pitchFamily="34" charset="0"/>
                <a:cs typeface="Arial" panose="020B0604020202020204" pitchFamily="34" charset="0"/>
              </a:rPr>
              <a:t>:</a:t>
            </a:r>
            <a:r>
              <a:rPr lang="es-ES" sz="2400" dirty="0" smtClean="0">
                <a:solidFill>
                  <a:srgbClr val="FF0000"/>
                </a:solidFill>
                <a:latin typeface="Arial" panose="020B0604020202020204" pitchFamily="34" charset="0"/>
                <a:cs typeface="Arial" panose="020B0604020202020204" pitchFamily="34" charset="0"/>
              </a:rPr>
              <a:t> </a:t>
            </a:r>
            <a:r>
              <a:rPr lang="es-ES" sz="2400" b="1" dirty="0" smtClean="0">
                <a:solidFill>
                  <a:srgbClr val="FF0000"/>
                </a:solidFill>
                <a:latin typeface="Arial" panose="020B0604020202020204" pitchFamily="34" charset="0"/>
                <a:cs typeface="Arial" panose="020B0604020202020204" pitchFamily="34" charset="0"/>
              </a:rPr>
              <a:t>CORRIENTE CLÁSICA: DEFINICIONES</a:t>
            </a:r>
            <a:r>
              <a:rPr lang="es-ES" sz="2400" dirty="0" smtClean="0">
                <a:latin typeface="Arial" panose="020B0604020202020204" pitchFamily="34" charset="0"/>
                <a:cs typeface="Arial" panose="020B0604020202020204" pitchFamily="34" charset="0"/>
              </a:rPr>
              <a:t/>
            </a:r>
            <a:br>
              <a:rPr lang="es-ES" sz="2400" dirty="0" smtClean="0">
                <a:latin typeface="Arial" panose="020B0604020202020204" pitchFamily="34" charset="0"/>
                <a:cs typeface="Arial" panose="020B0604020202020204" pitchFamily="34" charset="0"/>
              </a:rPr>
            </a:br>
            <a:r>
              <a:rPr lang="es-MX" altLang="es-MX" sz="2400" b="1" dirty="0">
                <a:solidFill>
                  <a:schemeClr val="tx2">
                    <a:lumMod val="60000"/>
                    <a:lumOff val="40000"/>
                  </a:schemeClr>
                </a:solidFill>
                <a:latin typeface="Arial" panose="020B0604020202020204" pitchFamily="34" charset="0"/>
                <a:ea typeface="Calibri" panose="020F0502020204030204" pitchFamily="34" charset="0"/>
                <a:cs typeface="Arial" panose="020B0604020202020204" pitchFamily="34" charset="0"/>
              </a:rPr>
              <a:t/>
            </a:r>
            <a:br>
              <a:rPr lang="es-MX" altLang="es-MX" sz="2400" b="1" dirty="0">
                <a:solidFill>
                  <a:schemeClr val="tx2">
                    <a:lumMod val="60000"/>
                    <a:lumOff val="40000"/>
                  </a:schemeClr>
                </a:solidFill>
                <a:latin typeface="Arial" panose="020B0604020202020204" pitchFamily="34" charset="0"/>
                <a:ea typeface="Calibri" panose="020F0502020204030204" pitchFamily="34" charset="0"/>
                <a:cs typeface="Arial" panose="020B0604020202020204" pitchFamily="34" charset="0"/>
              </a:rPr>
            </a:br>
            <a:r>
              <a:rPr lang="es-MX" altLang="es-MX" sz="2400" b="1" dirty="0">
                <a:solidFill>
                  <a:srgbClr val="008000"/>
                </a:solidFill>
                <a:latin typeface="Arial" pitchFamily="34" charset="0"/>
                <a:cs typeface="Arial" pitchFamily="34" charset="0"/>
              </a:rPr>
              <a:t>AUTOR: DR. RUBÉN DURÁN CARBAJAL</a:t>
            </a:r>
            <a:br>
              <a:rPr lang="es-MX" altLang="es-MX" sz="2400" b="1" dirty="0">
                <a:solidFill>
                  <a:srgbClr val="008000"/>
                </a:solidFill>
                <a:latin typeface="Arial" pitchFamily="34" charset="0"/>
                <a:cs typeface="Arial" pitchFamily="34" charset="0"/>
              </a:rPr>
            </a:br>
            <a:endParaRPr lang="es-MX" sz="2400" dirty="0"/>
          </a:p>
        </p:txBody>
      </p:sp>
      <p:sp>
        <p:nvSpPr>
          <p:cNvPr id="3" name="2 Marcador de contenido"/>
          <p:cNvSpPr>
            <a:spLocks noGrp="1"/>
          </p:cNvSpPr>
          <p:nvPr>
            <p:ph idx="1"/>
          </p:nvPr>
        </p:nvSpPr>
        <p:spPr>
          <a:xfrm>
            <a:off x="1981200" y="6381328"/>
            <a:ext cx="8229600" cy="360040"/>
          </a:xfrm>
        </p:spPr>
        <p:txBody>
          <a:bodyPr>
            <a:normAutofit/>
          </a:bodyPr>
          <a:lstStyle/>
          <a:p>
            <a:pPr marL="0" indent="0" algn="r">
              <a:buNone/>
            </a:pPr>
            <a:r>
              <a:rPr lang="es-MX" sz="1400" dirty="0">
                <a:latin typeface="Arial" pitchFamily="34" charset="0"/>
                <a:cs typeface="Arial" pitchFamily="34" charset="0"/>
              </a:rPr>
              <a:t>Toluca, México a </a:t>
            </a:r>
            <a:r>
              <a:rPr lang="es-MX" sz="1400" dirty="0" smtClean="0">
                <a:latin typeface="Arial" pitchFamily="34" charset="0"/>
                <a:cs typeface="Arial" pitchFamily="34" charset="0"/>
              </a:rPr>
              <a:t>06 </a:t>
            </a:r>
            <a:r>
              <a:rPr lang="es-MX" sz="1400" dirty="0">
                <a:latin typeface="Arial" pitchFamily="34" charset="0"/>
                <a:cs typeface="Arial" pitchFamily="34" charset="0"/>
              </a:rPr>
              <a:t>de </a:t>
            </a:r>
            <a:r>
              <a:rPr lang="es-MX" sz="1400" dirty="0" smtClean="0">
                <a:latin typeface="Arial" pitchFamily="34" charset="0"/>
                <a:cs typeface="Arial" pitchFamily="34" charset="0"/>
              </a:rPr>
              <a:t>octubre </a:t>
            </a:r>
            <a:r>
              <a:rPr lang="es-MX" sz="1400" dirty="0">
                <a:latin typeface="Arial" pitchFamily="34" charset="0"/>
                <a:cs typeface="Arial" pitchFamily="34" charset="0"/>
              </a:rPr>
              <a:t>de </a:t>
            </a:r>
            <a:r>
              <a:rPr lang="es-MX" sz="1400" dirty="0" smtClean="0">
                <a:latin typeface="Arial" pitchFamily="34" charset="0"/>
                <a:cs typeface="Arial" pitchFamily="34" charset="0"/>
              </a:rPr>
              <a:t>2016</a:t>
            </a:r>
            <a:endParaRPr lang="es-MX" sz="1400" dirty="0">
              <a:latin typeface="Arial" pitchFamily="34" charset="0"/>
              <a:cs typeface="Arial" pitchFamily="34" charset="0"/>
            </a:endParaRPr>
          </a:p>
        </p:txBody>
      </p:sp>
    </p:spTree>
    <p:extLst>
      <p:ext uri="{BB962C8B-B14F-4D97-AF65-F5344CB8AC3E}">
        <p14:creationId xmlns:p14="http://schemas.microsoft.com/office/powerpoint/2010/main" val="4138230018"/>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28600" y="-114300"/>
            <a:ext cx="12420599" cy="7086600"/>
          </a:xfrm>
          <a:prstGeom prst="rect">
            <a:avLst/>
          </a:prstGeom>
        </p:spPr>
      </p:pic>
    </p:spTree>
    <p:extLst>
      <p:ext uri="{BB962C8B-B14F-4D97-AF65-F5344CB8AC3E}">
        <p14:creationId xmlns:p14="http://schemas.microsoft.com/office/powerpoint/2010/main" val="2641799570"/>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
            <a:ext cx="10515600" cy="1690688"/>
          </a:xfrm>
        </p:spPr>
        <p:txBody>
          <a:bodyPr>
            <a:normAutofit fontScale="90000"/>
          </a:bodyPr>
          <a:lstStyle/>
          <a:p>
            <a:pPr algn="ctr"/>
            <a:r>
              <a:rPr lang="es-MX" b="1" dirty="0" smtClean="0">
                <a:solidFill>
                  <a:srgbClr val="FF0000"/>
                </a:solidFill>
              </a:rPr>
              <a:t/>
            </a:r>
            <a:br>
              <a:rPr lang="es-MX" b="1" dirty="0" smtClean="0">
                <a:solidFill>
                  <a:srgbClr val="FF0000"/>
                </a:solidFill>
              </a:rPr>
            </a:br>
            <a:r>
              <a:rPr lang="es-MX" b="1" dirty="0">
                <a:solidFill>
                  <a:srgbClr val="FF0000"/>
                </a:solidFill>
              </a:rPr>
              <a:t/>
            </a:r>
            <a:br>
              <a:rPr lang="es-MX" b="1" dirty="0">
                <a:solidFill>
                  <a:srgbClr val="FF0000"/>
                </a:solidFill>
              </a:rPr>
            </a:br>
            <a:r>
              <a:rPr lang="es-MX" b="1" dirty="0" smtClean="0">
                <a:solidFill>
                  <a:srgbClr val="FF0000"/>
                </a:solidFill>
              </a:rPr>
              <a:t>Salvat</a:t>
            </a:r>
            <a:br>
              <a:rPr lang="es-MX" b="1" dirty="0" smtClean="0">
                <a:solidFill>
                  <a:srgbClr val="FF0000"/>
                </a:solidFill>
              </a:rPr>
            </a:br>
            <a:r>
              <a:rPr lang="es-MX" b="1" dirty="0" smtClean="0">
                <a:solidFill>
                  <a:srgbClr val="FF0000"/>
                </a:solidFill>
              </a:rPr>
              <a:t>1979</a:t>
            </a:r>
            <a:r>
              <a:rPr lang="es-MX" b="1" dirty="0">
                <a:solidFill>
                  <a:srgbClr val="FF0000"/>
                </a:solidFill>
              </a:rPr>
              <a:t/>
            </a:r>
            <a:br>
              <a:rPr lang="es-MX" b="1" dirty="0">
                <a:solidFill>
                  <a:srgbClr val="FF0000"/>
                </a:solidFill>
              </a:rPr>
            </a:br>
            <a:endParaRPr lang="es-MX" b="1" dirty="0">
              <a:solidFill>
                <a:srgbClr val="FF0000"/>
              </a:solidFill>
            </a:endParaRPr>
          </a:p>
        </p:txBody>
      </p:sp>
      <p:pic>
        <p:nvPicPr>
          <p:cNvPr id="5" name="Marcador de contenido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02673" y="2441864"/>
            <a:ext cx="5049982" cy="3813464"/>
          </a:xfrm>
        </p:spPr>
      </p:pic>
      <p:sp>
        <p:nvSpPr>
          <p:cNvPr id="4" name="Marcador de contenido 3"/>
          <p:cNvSpPr>
            <a:spLocks noGrp="1"/>
          </p:cNvSpPr>
          <p:nvPr>
            <p:ph sz="half" idx="2"/>
          </p:nvPr>
        </p:nvSpPr>
        <p:spPr/>
        <p:txBody>
          <a:bodyPr/>
          <a:lstStyle/>
          <a:p>
            <a:pPr marL="0" indent="0">
              <a:buNone/>
            </a:pPr>
            <a:endParaRPr lang="es-MX" dirty="0" smtClean="0"/>
          </a:p>
          <a:p>
            <a:pPr marL="0" indent="0">
              <a:buNone/>
            </a:pPr>
            <a:endParaRPr lang="es-MX" dirty="0"/>
          </a:p>
          <a:p>
            <a:pPr marL="0" indent="0">
              <a:buNone/>
            </a:pPr>
            <a:endParaRPr lang="es-MX" dirty="0" smtClean="0"/>
          </a:p>
          <a:p>
            <a:pPr marL="0" indent="0">
              <a:buNone/>
            </a:pPr>
            <a:r>
              <a:rPr lang="es-MX" dirty="0" smtClean="0"/>
              <a:t>Importancia del ocio en el turismo</a:t>
            </a:r>
            <a:endParaRPr lang="es-MX" dirty="0"/>
          </a:p>
        </p:txBody>
      </p:sp>
    </p:spTree>
    <p:extLst>
      <p:ext uri="{BB962C8B-B14F-4D97-AF65-F5344CB8AC3E}">
        <p14:creationId xmlns:p14="http://schemas.microsoft.com/office/powerpoint/2010/main" val="2178585798"/>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
            <a:ext cx="10515600" cy="1690688"/>
          </a:xfrm>
        </p:spPr>
        <p:txBody>
          <a:bodyPr>
            <a:normAutofit fontScale="90000"/>
          </a:bodyPr>
          <a:lstStyle/>
          <a:p>
            <a:pPr marL="0" indent="0" algn="just"/>
            <a:r>
              <a:rPr lang="es-ES_tradnl" b="1" dirty="0" smtClean="0">
                <a:solidFill>
                  <a:srgbClr val="FF0000"/>
                </a:solidFill>
              </a:rPr>
              <a:t/>
            </a:r>
            <a:br>
              <a:rPr lang="es-ES_tradnl" b="1" dirty="0" smtClean="0">
                <a:solidFill>
                  <a:srgbClr val="FF0000"/>
                </a:solidFill>
              </a:rPr>
            </a:br>
            <a:r>
              <a:rPr lang="es-ES_tradnl" b="1" dirty="0" smtClean="0">
                <a:solidFill>
                  <a:srgbClr val="FF0000"/>
                </a:solidFill>
              </a:rPr>
              <a:t>Academia </a:t>
            </a:r>
            <a:r>
              <a:rPr lang="es-ES_tradnl" b="1" dirty="0">
                <a:solidFill>
                  <a:srgbClr val="FF0000"/>
                </a:solidFill>
              </a:rPr>
              <a:t>Internacional de Turismo de Montecarlo, en su Diccionario Turístico Internacional del Turista 1955</a:t>
            </a:r>
            <a:endParaRPr lang="es-MX" b="1" dirty="0">
              <a:solidFill>
                <a:srgbClr val="FF0000"/>
              </a:solidFill>
            </a:endParaRPr>
          </a:p>
        </p:txBody>
      </p:sp>
      <p:sp>
        <p:nvSpPr>
          <p:cNvPr id="3" name="Marcador de contenido 2"/>
          <p:cNvSpPr>
            <a:spLocks noGrp="1"/>
          </p:cNvSpPr>
          <p:nvPr>
            <p:ph sz="half" idx="1"/>
          </p:nvPr>
        </p:nvSpPr>
        <p:spPr/>
        <p:txBody>
          <a:bodyPr>
            <a:normAutofit/>
          </a:bodyPr>
          <a:lstStyle/>
          <a:p>
            <a:pPr marL="0" indent="0" algn="just">
              <a:buNone/>
            </a:pPr>
            <a:endParaRPr lang="es-MX" dirty="0" smtClean="0"/>
          </a:p>
          <a:p>
            <a:pPr marL="0" indent="0" algn="just">
              <a:buNone/>
            </a:pPr>
            <a:endParaRPr lang="es-MX" dirty="0"/>
          </a:p>
        </p:txBody>
      </p:sp>
      <p:sp>
        <p:nvSpPr>
          <p:cNvPr id="4" name="Marcador de contenido 3"/>
          <p:cNvSpPr>
            <a:spLocks noGrp="1"/>
          </p:cNvSpPr>
          <p:nvPr>
            <p:ph sz="half" idx="2"/>
          </p:nvPr>
        </p:nvSpPr>
        <p:spPr>
          <a:xfrm>
            <a:off x="5728703" y="1846407"/>
            <a:ext cx="5763642" cy="4351338"/>
          </a:xfrm>
        </p:spPr>
        <p:txBody>
          <a:bodyPr>
            <a:normAutofit/>
          </a:bodyPr>
          <a:lstStyle/>
          <a:p>
            <a:pPr marL="0" indent="0" algn="just">
              <a:buNone/>
            </a:pPr>
            <a:endParaRPr lang="es-ES_tradnl" b="1" dirty="0" smtClean="0">
              <a:solidFill>
                <a:srgbClr val="00B050"/>
              </a:solidFill>
            </a:endParaRPr>
          </a:p>
          <a:p>
            <a:pPr marL="0" indent="0" algn="just">
              <a:buNone/>
            </a:pPr>
            <a:r>
              <a:rPr lang="es-ES_tradnl" b="1" dirty="0" smtClean="0">
                <a:solidFill>
                  <a:srgbClr val="00B050"/>
                </a:solidFill>
              </a:rPr>
              <a:t>“</a:t>
            </a:r>
            <a:r>
              <a:rPr lang="es-ES_tradnl" b="1" dirty="0">
                <a:solidFill>
                  <a:srgbClr val="00B050"/>
                </a:solidFill>
              </a:rPr>
              <a:t>El turismo es un fenómeno social </a:t>
            </a:r>
            <a:r>
              <a:rPr lang="es-ES_tradnl" dirty="0"/>
              <a:t>que consiste en el desplazamiento </a:t>
            </a:r>
            <a:r>
              <a:rPr lang="es-ES_tradnl" dirty="0" smtClean="0"/>
              <a:t>voluntario </a:t>
            </a:r>
            <a:r>
              <a:rPr lang="es-ES_tradnl" dirty="0"/>
              <a:t>de individuos o grupos de personas que, fundamentalmente por motivos de recreación, descanso, cultura o salud, se trasladan desde su lugar de residencia habitual a otro, en el que no ejercen ninguna actividad lucrativa remunerada, generando </a:t>
            </a:r>
            <a:r>
              <a:rPr lang="es-ES_tradnl" dirty="0" smtClean="0"/>
              <a:t>múltiples </a:t>
            </a:r>
            <a:r>
              <a:rPr lang="es-ES_tradnl" dirty="0"/>
              <a:t>interpelaciones de importancia social, económica y </a:t>
            </a:r>
            <a:r>
              <a:rPr lang="es-ES_tradnl" dirty="0" smtClean="0"/>
              <a:t>cultural” </a:t>
            </a:r>
            <a:r>
              <a:rPr lang="es-ES_tradnl" dirty="0"/>
              <a:t>(DE LA TORRE, 1994: 19)</a:t>
            </a:r>
            <a:endParaRPr lang="es-MX" dirty="0"/>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3410" y="2483427"/>
            <a:ext cx="4430254" cy="3693536"/>
          </a:xfrm>
          <a:prstGeom prst="rect">
            <a:avLst/>
          </a:prstGeom>
        </p:spPr>
      </p:pic>
    </p:spTree>
    <p:extLst>
      <p:ext uri="{BB962C8B-B14F-4D97-AF65-F5344CB8AC3E}">
        <p14:creationId xmlns:p14="http://schemas.microsoft.com/office/powerpoint/2010/main" val="1422484166"/>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_tradnl" dirty="0" smtClean="0"/>
              <a:t>Acerenza Miguel </a:t>
            </a:r>
            <a:endParaRPr lang="es-MX" dirty="0"/>
          </a:p>
        </p:txBody>
      </p:sp>
      <p:pic>
        <p:nvPicPr>
          <p:cNvPr id="5" name="Marcador de contenido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62445" y="2473036"/>
            <a:ext cx="5060372" cy="3443650"/>
          </a:xfrm>
        </p:spPr>
      </p:pic>
      <p:sp>
        <p:nvSpPr>
          <p:cNvPr id="4" name="Marcador de contenido 3"/>
          <p:cNvSpPr>
            <a:spLocks noGrp="1"/>
          </p:cNvSpPr>
          <p:nvPr>
            <p:ph sz="half" idx="2"/>
          </p:nvPr>
        </p:nvSpPr>
        <p:spPr/>
        <p:txBody>
          <a:bodyPr/>
          <a:lstStyle/>
          <a:p>
            <a:pPr marL="0" indent="0" algn="just">
              <a:buNone/>
            </a:pPr>
            <a:r>
              <a:rPr lang="es-ES_tradnl" dirty="0"/>
              <a:t>“La suma de las relaciones y de servicios resultantes de un cambio de residencia temporal y voluntario no motivado por razones de negocios o </a:t>
            </a:r>
            <a:r>
              <a:rPr lang="es-ES_tradnl" dirty="0" smtClean="0"/>
              <a:t>profesionales” </a:t>
            </a:r>
            <a:r>
              <a:rPr lang="es-ES_tradnl" dirty="0"/>
              <a:t>(DE LA TORRE, 1994: 19)</a:t>
            </a:r>
            <a:endParaRPr lang="es-MX" dirty="0"/>
          </a:p>
        </p:txBody>
      </p:sp>
    </p:spTree>
    <p:extLst>
      <p:ext uri="{BB962C8B-B14F-4D97-AF65-F5344CB8AC3E}">
        <p14:creationId xmlns:p14="http://schemas.microsoft.com/office/powerpoint/2010/main" val="2160915723"/>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_tradnl" dirty="0" smtClean="0"/>
              <a:t>De la Torre </a:t>
            </a:r>
            <a:r>
              <a:rPr lang="es-ES_tradnl" dirty="0"/>
              <a:t>Oscar</a:t>
            </a:r>
            <a:endParaRPr lang="es-MX" dirty="0"/>
          </a:p>
        </p:txBody>
      </p:sp>
      <p:pic>
        <p:nvPicPr>
          <p:cNvPr id="5" name="Marcador de contenido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737754" y="2506662"/>
            <a:ext cx="5143499" cy="3717493"/>
          </a:xfrm>
        </p:spPr>
      </p:pic>
      <p:sp>
        <p:nvSpPr>
          <p:cNvPr id="4" name="Marcador de contenido 3"/>
          <p:cNvSpPr>
            <a:spLocks noGrp="1"/>
          </p:cNvSpPr>
          <p:nvPr>
            <p:ph sz="half" idx="2"/>
          </p:nvPr>
        </p:nvSpPr>
        <p:spPr/>
        <p:txBody>
          <a:bodyPr/>
          <a:lstStyle/>
          <a:p>
            <a:pPr marL="0" indent="0" algn="just">
              <a:buNone/>
            </a:pPr>
            <a:r>
              <a:rPr lang="es-ES_tradnl" dirty="0"/>
              <a:t>“Término que se refiere a los viajes de placer. Conjunto de actividades humanas que tienen el objeto de llevar a cabo esta clase de viajes. Industria que participa en la satisfacción de las </a:t>
            </a:r>
            <a:r>
              <a:rPr lang="es-ES_tradnl" dirty="0" smtClean="0"/>
              <a:t>necesidades” </a:t>
            </a:r>
            <a:r>
              <a:rPr lang="es-ES_tradnl" dirty="0"/>
              <a:t>(DE LA TORRE, 1994: 18)</a:t>
            </a:r>
            <a:endParaRPr lang="es-MX" dirty="0"/>
          </a:p>
        </p:txBody>
      </p:sp>
    </p:spTree>
    <p:extLst>
      <p:ext uri="{BB962C8B-B14F-4D97-AF65-F5344CB8AC3E}">
        <p14:creationId xmlns:p14="http://schemas.microsoft.com/office/powerpoint/2010/main" val="298613768"/>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_tradnl" dirty="0"/>
              <a:t>Diccionario Turístico Internacional</a:t>
            </a:r>
            <a:endParaRPr lang="es-MX" dirty="0"/>
          </a:p>
        </p:txBody>
      </p:sp>
      <p:pic>
        <p:nvPicPr>
          <p:cNvPr id="5" name="Marcador de contenido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13064" y="2473036"/>
            <a:ext cx="5470236" cy="3889663"/>
          </a:xfrm>
        </p:spPr>
      </p:pic>
      <p:sp>
        <p:nvSpPr>
          <p:cNvPr id="4" name="Marcador de contenido 3"/>
          <p:cNvSpPr>
            <a:spLocks noGrp="1"/>
          </p:cNvSpPr>
          <p:nvPr>
            <p:ph sz="half" idx="2"/>
          </p:nvPr>
        </p:nvSpPr>
        <p:spPr/>
        <p:txBody>
          <a:bodyPr/>
          <a:lstStyle/>
          <a:p>
            <a:pPr marL="0" indent="0" algn="just">
              <a:buNone/>
            </a:pPr>
            <a:r>
              <a:rPr lang="es-ES_tradnl" dirty="0"/>
              <a:t>“El renacimiento del espacio por otras personas que influyen a un sitio donde no poseen lugar fijo de </a:t>
            </a:r>
            <a:r>
              <a:rPr lang="es-ES_tradnl" dirty="0" smtClean="0"/>
              <a:t>residencia” </a:t>
            </a:r>
            <a:r>
              <a:rPr lang="es-ES_tradnl" dirty="0"/>
              <a:t>(DE LA TORRE, 1994: 16)</a:t>
            </a:r>
            <a:endParaRPr lang="es-MX" dirty="0"/>
          </a:p>
        </p:txBody>
      </p:sp>
    </p:spTree>
    <p:extLst>
      <p:ext uri="{BB962C8B-B14F-4D97-AF65-F5344CB8AC3E}">
        <p14:creationId xmlns:p14="http://schemas.microsoft.com/office/powerpoint/2010/main" val="886233424"/>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_tradnl" dirty="0" smtClean="0"/>
              <a:t>Fernández </a:t>
            </a:r>
            <a:r>
              <a:rPr lang="es-ES_tradnl" dirty="0"/>
              <a:t>Luis </a:t>
            </a:r>
            <a:endParaRPr lang="es-MX" dirty="0"/>
          </a:p>
        </p:txBody>
      </p:sp>
      <p:pic>
        <p:nvPicPr>
          <p:cNvPr id="5" name="Marcador de contenido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02672" y="2441864"/>
            <a:ext cx="5493327" cy="3958936"/>
          </a:xfrm>
        </p:spPr>
      </p:pic>
      <p:sp>
        <p:nvSpPr>
          <p:cNvPr id="4" name="Marcador de contenido 3"/>
          <p:cNvSpPr>
            <a:spLocks noGrp="1"/>
          </p:cNvSpPr>
          <p:nvPr>
            <p:ph sz="half" idx="2"/>
          </p:nvPr>
        </p:nvSpPr>
        <p:spPr/>
        <p:txBody>
          <a:bodyPr/>
          <a:lstStyle/>
          <a:p>
            <a:pPr marL="0" indent="0" algn="just">
              <a:buNone/>
            </a:pPr>
            <a:r>
              <a:rPr lang="es-MX" dirty="0"/>
              <a:t>“La suma de relaciones existentes entre personas que se encuentran pasajeramente en un lugar de estancia y los naturales de ese país.” (DE LA TORRE, </a:t>
            </a:r>
            <a:r>
              <a:rPr lang="es-ES_tradnl" dirty="0"/>
              <a:t>1994: 17)</a:t>
            </a:r>
            <a:endParaRPr lang="es-MX" dirty="0"/>
          </a:p>
        </p:txBody>
      </p:sp>
    </p:spTree>
    <p:extLst>
      <p:ext uri="{BB962C8B-B14F-4D97-AF65-F5344CB8AC3E}">
        <p14:creationId xmlns:p14="http://schemas.microsoft.com/office/powerpoint/2010/main" val="3083093170"/>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_tradnl" dirty="0" err="1" smtClean="0"/>
              <a:t>Glucksmann</a:t>
            </a:r>
            <a:r>
              <a:rPr lang="es-ES_tradnl" dirty="0" smtClean="0"/>
              <a:t> </a:t>
            </a:r>
            <a:r>
              <a:rPr lang="es-ES_tradnl" dirty="0"/>
              <a:t>Robert</a:t>
            </a:r>
            <a:endParaRPr lang="es-MX" dirty="0"/>
          </a:p>
        </p:txBody>
      </p:sp>
      <p:pic>
        <p:nvPicPr>
          <p:cNvPr id="5" name="Marcador de contenido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706582" y="2421082"/>
            <a:ext cx="4995717" cy="3855027"/>
          </a:xfrm>
        </p:spPr>
      </p:pic>
      <p:sp>
        <p:nvSpPr>
          <p:cNvPr id="4" name="Marcador de contenido 3"/>
          <p:cNvSpPr>
            <a:spLocks noGrp="1"/>
          </p:cNvSpPr>
          <p:nvPr>
            <p:ph sz="half" idx="2"/>
          </p:nvPr>
        </p:nvSpPr>
        <p:spPr/>
        <p:txBody>
          <a:bodyPr>
            <a:normAutofit lnSpcReduction="10000"/>
          </a:bodyPr>
          <a:lstStyle/>
          <a:p>
            <a:pPr marL="0" indent="0" algn="just">
              <a:buNone/>
            </a:pPr>
            <a:r>
              <a:rPr lang="es-ES_tradnl" dirty="0"/>
              <a:t>“Conjunto de actividades humanas que tienen el objeto de llevar a cabo esta clase de viajes. Industria que participa en la satisfacción de las necesidades del turista. Etimología- del vocablo inglés tour: viaje, que se deriva del francés tour: viaje o excursión circular.” (RAMÍREZ, 1992: 29)</a:t>
            </a:r>
            <a:endParaRPr lang="es-MX" dirty="0"/>
          </a:p>
        </p:txBody>
      </p:sp>
    </p:spTree>
    <p:extLst>
      <p:ext uri="{BB962C8B-B14F-4D97-AF65-F5344CB8AC3E}">
        <p14:creationId xmlns:p14="http://schemas.microsoft.com/office/powerpoint/2010/main" val="2600599066"/>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_tradnl" dirty="0" smtClean="0"/>
              <a:t>González Rafael</a:t>
            </a:r>
            <a:endParaRPr lang="es-MX" dirty="0"/>
          </a:p>
        </p:txBody>
      </p:sp>
      <p:sp>
        <p:nvSpPr>
          <p:cNvPr id="6" name="Marcador de contenido 5"/>
          <p:cNvSpPr>
            <a:spLocks noGrp="1"/>
          </p:cNvSpPr>
          <p:nvPr>
            <p:ph sz="half" idx="1"/>
          </p:nvPr>
        </p:nvSpPr>
        <p:spPr/>
        <p:txBody>
          <a:bodyPr/>
          <a:lstStyle/>
          <a:p>
            <a:pPr marL="0" indent="0">
              <a:buNone/>
            </a:pPr>
            <a:endParaRPr lang="es-MX" dirty="0"/>
          </a:p>
        </p:txBody>
      </p:sp>
      <p:sp>
        <p:nvSpPr>
          <p:cNvPr id="4" name="Marcador de contenido 3"/>
          <p:cNvSpPr>
            <a:spLocks noGrp="1"/>
          </p:cNvSpPr>
          <p:nvPr>
            <p:ph sz="half" idx="2"/>
          </p:nvPr>
        </p:nvSpPr>
        <p:spPr/>
        <p:txBody>
          <a:bodyPr/>
          <a:lstStyle/>
          <a:p>
            <a:pPr marL="0" indent="0" algn="just">
              <a:buNone/>
            </a:pPr>
            <a:r>
              <a:rPr lang="es-ES_tradnl" dirty="0"/>
              <a:t>“Conjunto bien definido de relaciones que actúan cooperativamente para realizar las funciones que promueven, favorecen y mantienen la afluencia y estancia temporal de los </a:t>
            </a:r>
            <a:r>
              <a:rPr lang="es-ES_tradnl" dirty="0" smtClean="0"/>
              <a:t>visitantes” </a:t>
            </a:r>
            <a:r>
              <a:rPr lang="es-ES_tradnl" dirty="0"/>
              <a:t>(RAMÍREZ, 1992: 241)</a:t>
            </a:r>
            <a:endParaRPr lang="es-MX" dirty="0"/>
          </a:p>
        </p:txBody>
      </p:sp>
      <p:pic>
        <p:nvPicPr>
          <p:cNvPr id="1026" name="Picture 2" descr="Resultado de imagen para visitante turism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431473"/>
            <a:ext cx="5181600" cy="3745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2368913"/>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Herman Van </a:t>
            </a:r>
            <a:r>
              <a:rPr lang="es-MX" dirty="0"/>
              <a:t>Schullern </a:t>
            </a:r>
          </a:p>
        </p:txBody>
      </p:sp>
      <p:pic>
        <p:nvPicPr>
          <p:cNvPr id="5" name="Marcador de contenido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54626" y="2441864"/>
            <a:ext cx="5263573" cy="3823854"/>
          </a:xfrm>
        </p:spPr>
      </p:pic>
      <p:sp>
        <p:nvSpPr>
          <p:cNvPr id="4" name="Marcador de contenido 3"/>
          <p:cNvSpPr>
            <a:spLocks noGrp="1"/>
          </p:cNvSpPr>
          <p:nvPr>
            <p:ph sz="half" idx="2"/>
          </p:nvPr>
        </p:nvSpPr>
        <p:spPr/>
        <p:txBody>
          <a:bodyPr/>
          <a:lstStyle/>
          <a:p>
            <a:pPr marL="0" indent="0" algn="just">
              <a:buNone/>
            </a:pPr>
            <a:r>
              <a:rPr lang="es-ES_tradnl" dirty="0"/>
              <a:t>“Conjunto de relaciones y fenómenos que origina el acto o hecho jurídico que lleva a efecto el individuo para emprender o al realizar un viaje y obtener su estancia legal en un, lugar distinto al de su </a:t>
            </a:r>
            <a:r>
              <a:rPr lang="es-ES_tradnl" dirty="0" smtClean="0"/>
              <a:t>radicación” </a:t>
            </a:r>
            <a:r>
              <a:rPr lang="es-ES_tradnl" dirty="0"/>
              <a:t>(ACERENZA, 1991: 37)</a:t>
            </a:r>
            <a:endParaRPr lang="es-MX" dirty="0"/>
          </a:p>
        </p:txBody>
      </p:sp>
    </p:spTree>
    <p:extLst>
      <p:ext uri="{BB962C8B-B14F-4D97-AF65-F5344CB8AC3E}">
        <p14:creationId xmlns:p14="http://schemas.microsoft.com/office/powerpoint/2010/main" val="252253891"/>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Bibliografía básica</a:t>
            </a:r>
            <a:endParaRPr lang="es-MX" dirty="0"/>
          </a:p>
        </p:txBody>
      </p:sp>
      <p:sp>
        <p:nvSpPr>
          <p:cNvPr id="3" name="Marcador de contenido 2"/>
          <p:cNvSpPr>
            <a:spLocks noGrp="1"/>
          </p:cNvSpPr>
          <p:nvPr>
            <p:ph idx="1"/>
          </p:nvPr>
        </p:nvSpPr>
        <p:spPr/>
        <p:txBody>
          <a:bodyPr>
            <a:normAutofit fontScale="92500" lnSpcReduction="10000"/>
          </a:bodyPr>
          <a:lstStyle/>
          <a:p>
            <a:r>
              <a:rPr lang="es-ES" dirty="0"/>
              <a:t>Ortuño, Manuel (1996) Introducción al Estudio del Turismo. Porrúa. México.</a:t>
            </a:r>
            <a:endParaRPr lang="es-MX" dirty="0"/>
          </a:p>
          <a:p>
            <a:r>
              <a:rPr lang="es-ES" dirty="0"/>
              <a:t>Fernández, Luis (1966) Teoría y técnica del turismo. Editorial Nacional, Madrid.</a:t>
            </a:r>
            <a:endParaRPr lang="es-MX" dirty="0"/>
          </a:p>
          <a:p>
            <a:r>
              <a:rPr lang="es-ES" dirty="0"/>
              <a:t>Biblioteca Salvat de Grandes Temas (1979) Ocio y Turismo, Salvat, México</a:t>
            </a:r>
            <a:endParaRPr lang="es-MX" dirty="0"/>
          </a:p>
          <a:p>
            <a:r>
              <a:rPr lang="es-ES" dirty="0"/>
              <a:t>Ramírez, Manuel (1981) Teoría general del turismo Diana, México</a:t>
            </a:r>
            <a:endParaRPr lang="es-MX" dirty="0"/>
          </a:p>
          <a:p>
            <a:r>
              <a:rPr lang="es-ES" dirty="0"/>
              <a:t>Rodríguez, Mario (1982) Teoría general del Turismo </a:t>
            </a:r>
            <a:r>
              <a:rPr lang="es-ES" dirty="0" err="1"/>
              <a:t>Souht</a:t>
            </a:r>
            <a:r>
              <a:rPr lang="es-ES" dirty="0"/>
              <a:t>-Western </a:t>
            </a:r>
            <a:r>
              <a:rPr lang="es-ES" dirty="0" err="1"/>
              <a:t>Publishing.Co</a:t>
            </a:r>
            <a:r>
              <a:rPr lang="es-ES" dirty="0"/>
              <a:t>, Cincinnati.</a:t>
            </a:r>
            <a:endParaRPr lang="es-MX" dirty="0"/>
          </a:p>
          <a:p>
            <a:r>
              <a:rPr lang="es-ES" dirty="0"/>
              <a:t>De la Torre, Oscar (1982) El turismo fenómeno social. Fondo de Cultura Económica, México</a:t>
            </a:r>
            <a:r>
              <a:rPr lang="es-ES" dirty="0" smtClean="0"/>
              <a:t>.</a:t>
            </a:r>
            <a:r>
              <a:rPr lang="es-ES" dirty="0"/>
              <a:t> </a:t>
            </a:r>
            <a:endParaRPr lang="es-MX" dirty="0"/>
          </a:p>
          <a:p>
            <a:pPr marL="0" indent="0">
              <a:buNone/>
            </a:pPr>
            <a:endParaRPr lang="es-MX" dirty="0"/>
          </a:p>
        </p:txBody>
      </p:sp>
    </p:spTree>
    <p:extLst>
      <p:ext uri="{BB962C8B-B14F-4D97-AF65-F5344CB8AC3E}">
        <p14:creationId xmlns:p14="http://schemas.microsoft.com/office/powerpoint/2010/main" val="1876725654"/>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_tradnl" dirty="0" smtClean="0"/>
              <a:t>Juan Pablo II</a:t>
            </a:r>
            <a:endParaRPr lang="es-MX" dirty="0"/>
          </a:p>
        </p:txBody>
      </p:sp>
      <p:pic>
        <p:nvPicPr>
          <p:cNvPr id="5" name="Marcador de contenido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727364" y="2473036"/>
            <a:ext cx="5267036" cy="3792682"/>
          </a:xfrm>
        </p:spPr>
      </p:pic>
      <p:sp>
        <p:nvSpPr>
          <p:cNvPr id="4" name="Marcador de contenido 3"/>
          <p:cNvSpPr>
            <a:spLocks noGrp="1"/>
          </p:cNvSpPr>
          <p:nvPr>
            <p:ph sz="half" idx="2"/>
          </p:nvPr>
        </p:nvSpPr>
        <p:spPr/>
        <p:txBody>
          <a:bodyPr/>
          <a:lstStyle/>
          <a:p>
            <a:pPr marL="0" indent="0" algn="just">
              <a:buNone/>
            </a:pPr>
            <a:r>
              <a:rPr lang="es-ES_tradnl" dirty="0"/>
              <a:t>“Es todo desplazamiento temporal determinado por causas ajenas al lucro, el conjunto de bienes, servicios y organización que en cada nación determinan y hacen posibles esos desplazamientos y las relaciones y hechos que entre estos y los viajeros tienen </a:t>
            </a:r>
            <a:r>
              <a:rPr lang="es-ES_tradnl" dirty="0" smtClean="0"/>
              <a:t>lugar” </a:t>
            </a:r>
            <a:r>
              <a:rPr lang="es-ES_tradnl" dirty="0"/>
              <a:t>(RAMÍREZ, 1992: 32)</a:t>
            </a:r>
            <a:endParaRPr lang="es-MX" dirty="0"/>
          </a:p>
        </p:txBody>
      </p:sp>
    </p:spTree>
    <p:extLst>
      <p:ext uri="{BB962C8B-B14F-4D97-AF65-F5344CB8AC3E}">
        <p14:creationId xmlns:p14="http://schemas.microsoft.com/office/powerpoint/2010/main" val="2366330884"/>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_tradnl" dirty="0" smtClean="0"/>
              <a:t>Kraf </a:t>
            </a:r>
            <a:r>
              <a:rPr lang="es-ES_tradnl" dirty="0"/>
              <a:t>Kart</a:t>
            </a:r>
            <a:endParaRPr lang="es-MX" dirty="0"/>
          </a:p>
        </p:txBody>
      </p:sp>
      <p:pic>
        <p:nvPicPr>
          <p:cNvPr id="5" name="Marcador de contenido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295402" y="2431472"/>
            <a:ext cx="4203698" cy="3793051"/>
          </a:xfrm>
        </p:spPr>
      </p:pic>
      <p:sp>
        <p:nvSpPr>
          <p:cNvPr id="4" name="Marcador de contenido 3"/>
          <p:cNvSpPr>
            <a:spLocks noGrp="1"/>
          </p:cNvSpPr>
          <p:nvPr>
            <p:ph sz="half" idx="2"/>
          </p:nvPr>
        </p:nvSpPr>
        <p:spPr/>
        <p:txBody>
          <a:bodyPr/>
          <a:lstStyle/>
          <a:p>
            <a:pPr marL="0" indent="0" algn="just">
              <a:buNone/>
            </a:pPr>
            <a:r>
              <a:rPr lang="es-ES_tradnl" dirty="0"/>
              <a:t>“Conjunto de relaciones y fenómenos producidos por el desplazamiento y permanencia de personas fuera de su lugar normal de domicilio, motivadas fundamentalmente por una actividad no </a:t>
            </a:r>
            <a:r>
              <a:rPr lang="es-ES_tradnl" dirty="0" smtClean="0"/>
              <a:t>lucrativa” </a:t>
            </a:r>
            <a:r>
              <a:rPr lang="es-ES_tradnl" dirty="0"/>
              <a:t>(ACERENZA, 1991: 49)</a:t>
            </a:r>
            <a:endParaRPr lang="es-MX" dirty="0"/>
          </a:p>
        </p:txBody>
      </p:sp>
    </p:spTree>
    <p:extLst>
      <p:ext uri="{BB962C8B-B14F-4D97-AF65-F5344CB8AC3E}">
        <p14:creationId xmlns:p14="http://schemas.microsoft.com/office/powerpoint/2010/main" val="4095350052"/>
      </p:ext>
    </p:extLst>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_tradnl" dirty="0" smtClean="0"/>
              <a:t>Lesczyck </a:t>
            </a:r>
            <a:r>
              <a:rPr lang="es-ES_tradnl" dirty="0"/>
              <a:t>Stanilas</a:t>
            </a:r>
            <a:endParaRPr lang="es-MX" dirty="0"/>
          </a:p>
        </p:txBody>
      </p:sp>
      <p:pic>
        <p:nvPicPr>
          <p:cNvPr id="5" name="Marcador de contenido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85800" y="2441863"/>
            <a:ext cx="4852555" cy="3751119"/>
          </a:xfrm>
        </p:spPr>
      </p:pic>
      <p:sp>
        <p:nvSpPr>
          <p:cNvPr id="4" name="Marcador de contenido 3"/>
          <p:cNvSpPr>
            <a:spLocks noGrp="1"/>
          </p:cNvSpPr>
          <p:nvPr>
            <p:ph sz="half" idx="2"/>
          </p:nvPr>
        </p:nvSpPr>
        <p:spPr>
          <a:xfrm>
            <a:off x="5673436" y="2560320"/>
            <a:ext cx="5226212" cy="3310128"/>
          </a:xfrm>
        </p:spPr>
        <p:txBody>
          <a:bodyPr>
            <a:normAutofit/>
          </a:bodyPr>
          <a:lstStyle/>
          <a:p>
            <a:pPr marL="0" indent="0" algn="just">
              <a:buNone/>
            </a:pPr>
            <a:r>
              <a:rPr lang="es-ES_tradnl" dirty="0"/>
              <a:t>“Todo desplazamiento temporal, determinado por causas ajenas al lucro; el conjunto de bienes, servicios y organización que en cada nación determinan y hacen posible esos desplazamientos, y las relaciones y hechos que entre estos y los viajeros tienen </a:t>
            </a:r>
            <a:r>
              <a:rPr lang="es-ES_tradnl" dirty="0" smtClean="0"/>
              <a:t>lugar” </a:t>
            </a:r>
            <a:r>
              <a:rPr lang="es-ES_tradnl" dirty="0"/>
              <a:t>(DE LA TORRE, 1994: 17)</a:t>
            </a:r>
            <a:endParaRPr lang="es-MX" dirty="0"/>
          </a:p>
        </p:txBody>
      </p:sp>
    </p:spTree>
    <p:extLst>
      <p:ext uri="{BB962C8B-B14F-4D97-AF65-F5344CB8AC3E}">
        <p14:creationId xmlns:p14="http://schemas.microsoft.com/office/powerpoint/2010/main" val="2791585477"/>
      </p:ext>
    </p:extLst>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_tradnl" dirty="0" smtClean="0"/>
              <a:t>Morgenroth </a:t>
            </a:r>
            <a:r>
              <a:rPr lang="es-ES_tradnl" dirty="0"/>
              <a:t>W</a:t>
            </a:r>
            <a:endParaRPr lang="es-MX" dirty="0"/>
          </a:p>
        </p:txBody>
      </p:sp>
      <p:pic>
        <p:nvPicPr>
          <p:cNvPr id="5" name="Marcador de contenido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04008" y="2560320"/>
            <a:ext cx="5064991" cy="3497580"/>
          </a:xfrm>
        </p:spPr>
      </p:pic>
      <p:sp>
        <p:nvSpPr>
          <p:cNvPr id="4" name="Marcador de contenido 3"/>
          <p:cNvSpPr>
            <a:spLocks noGrp="1"/>
          </p:cNvSpPr>
          <p:nvPr>
            <p:ph sz="half" idx="2"/>
          </p:nvPr>
        </p:nvSpPr>
        <p:spPr/>
        <p:txBody>
          <a:bodyPr/>
          <a:lstStyle/>
          <a:p>
            <a:pPr marL="0" indent="0" algn="just">
              <a:buNone/>
            </a:pPr>
            <a:r>
              <a:rPr lang="es-ES_tradnl" dirty="0"/>
              <a:t>“Conjunto de traslados temporales de personas, originados por necesidades de reposo, de cura, espirituales o </a:t>
            </a:r>
            <a:r>
              <a:rPr lang="es-ES_tradnl" dirty="0" smtClean="0"/>
              <a:t>intelectuales” </a:t>
            </a:r>
            <a:r>
              <a:rPr lang="es-ES_tradnl" dirty="0"/>
              <a:t>(DE LA TORRE, 1994: 17)</a:t>
            </a:r>
            <a:endParaRPr lang="es-MX" dirty="0"/>
          </a:p>
        </p:txBody>
      </p:sp>
    </p:spTree>
    <p:extLst>
      <p:ext uri="{BB962C8B-B14F-4D97-AF65-F5344CB8AC3E}">
        <p14:creationId xmlns:p14="http://schemas.microsoft.com/office/powerpoint/2010/main" val="4219611083"/>
      </p:ext>
    </p:ext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_tradnl" dirty="0" smtClean="0"/>
              <a:t>Norval </a:t>
            </a:r>
            <a:r>
              <a:rPr lang="es-ES_tradnl" dirty="0"/>
              <a:t>A</a:t>
            </a:r>
            <a:endParaRPr lang="es-MX" dirty="0"/>
          </a:p>
        </p:txBody>
      </p:sp>
      <p:pic>
        <p:nvPicPr>
          <p:cNvPr id="5" name="Marcador de contenido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20882" y="2473036"/>
            <a:ext cx="4589318" cy="3730337"/>
          </a:xfrm>
        </p:spPr>
      </p:pic>
      <p:sp>
        <p:nvSpPr>
          <p:cNvPr id="4" name="Marcador de contenido 3"/>
          <p:cNvSpPr>
            <a:spLocks noGrp="1"/>
          </p:cNvSpPr>
          <p:nvPr>
            <p:ph sz="half" idx="2"/>
          </p:nvPr>
        </p:nvSpPr>
        <p:spPr/>
        <p:txBody>
          <a:bodyPr/>
          <a:lstStyle/>
          <a:p>
            <a:pPr marL="0" indent="0" algn="just">
              <a:buNone/>
            </a:pPr>
            <a:r>
              <a:rPr lang="es-ES_tradnl" dirty="0"/>
              <a:t>“Es el conjunto de las relaciones y fenómenos producidos por el desplazamiento y permanencia de personas, fuera de lugar de domicilio, en tanto dichos desplazamientos y permanencia no estén motivados por una actividad </a:t>
            </a:r>
            <a:r>
              <a:rPr lang="es-ES_tradnl" dirty="0" smtClean="0"/>
              <a:t>lucrativa” </a:t>
            </a:r>
            <a:r>
              <a:rPr lang="es-ES_tradnl" dirty="0"/>
              <a:t>(DE LA TORRE, 1994: 17)</a:t>
            </a:r>
            <a:endParaRPr lang="es-MX" dirty="0"/>
          </a:p>
        </p:txBody>
      </p:sp>
    </p:spTree>
    <p:extLst>
      <p:ext uri="{BB962C8B-B14F-4D97-AF65-F5344CB8AC3E}">
        <p14:creationId xmlns:p14="http://schemas.microsoft.com/office/powerpoint/2010/main" val="1611200014"/>
      </p:ext>
    </p:extLst>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_tradnl" dirty="0" smtClean="0"/>
              <a:t> Organización </a:t>
            </a:r>
            <a:r>
              <a:rPr lang="es-ES_tradnl" dirty="0"/>
              <a:t>Mundial del </a:t>
            </a:r>
            <a:r>
              <a:rPr lang="es-ES_tradnl" dirty="0" smtClean="0"/>
              <a:t>Turismo (OMT)</a:t>
            </a:r>
            <a:endParaRPr lang="es-MX" dirty="0"/>
          </a:p>
        </p:txBody>
      </p:sp>
      <p:pic>
        <p:nvPicPr>
          <p:cNvPr id="5" name="Marcador de contenido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706582" y="2452255"/>
            <a:ext cx="5376718" cy="3761510"/>
          </a:xfrm>
        </p:spPr>
      </p:pic>
      <p:sp>
        <p:nvSpPr>
          <p:cNvPr id="4" name="Marcador de contenido 3"/>
          <p:cNvSpPr>
            <a:spLocks noGrp="1"/>
          </p:cNvSpPr>
          <p:nvPr>
            <p:ph sz="half" idx="2"/>
          </p:nvPr>
        </p:nvSpPr>
        <p:spPr/>
        <p:txBody>
          <a:bodyPr/>
          <a:lstStyle/>
          <a:p>
            <a:pPr marL="0" indent="0" algn="just">
              <a:buNone/>
            </a:pPr>
            <a:r>
              <a:rPr lang="es-ES_tradnl" dirty="0"/>
              <a:t>“El tráfico de viajeros de lujo aquellos que motu propio se detienen en un sitio fuera de su lugar fijo de residencia, y con su presencia en ese país no persiguen ningún propósito económico sino sólo buscan la satisfacción de una necesidad de </a:t>
            </a:r>
            <a:r>
              <a:rPr lang="es-ES_tradnl" dirty="0" smtClean="0"/>
              <a:t>lujo” </a:t>
            </a:r>
            <a:r>
              <a:rPr lang="es-ES_tradnl" dirty="0"/>
              <a:t>(DE LA TORRE, 1994: 17)</a:t>
            </a:r>
            <a:endParaRPr lang="es-MX" dirty="0"/>
          </a:p>
        </p:txBody>
      </p:sp>
    </p:spTree>
    <p:extLst>
      <p:ext uri="{BB962C8B-B14F-4D97-AF65-F5344CB8AC3E}">
        <p14:creationId xmlns:p14="http://schemas.microsoft.com/office/powerpoint/2010/main" val="1441927494"/>
      </p:ext>
    </p:extLst>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_tradnl" dirty="0" smtClean="0"/>
              <a:t>Rodríguez </a:t>
            </a:r>
            <a:r>
              <a:rPr lang="es-ES_tradnl" dirty="0"/>
              <a:t>Mario</a:t>
            </a:r>
            <a:endParaRPr lang="es-MX" dirty="0"/>
          </a:p>
        </p:txBody>
      </p:sp>
      <p:pic>
        <p:nvPicPr>
          <p:cNvPr id="5" name="Marcador de contenido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85800" y="2462645"/>
            <a:ext cx="5283200" cy="3714317"/>
          </a:xfrm>
        </p:spPr>
      </p:pic>
      <p:sp>
        <p:nvSpPr>
          <p:cNvPr id="4" name="Marcador de contenido 3"/>
          <p:cNvSpPr>
            <a:spLocks noGrp="1"/>
          </p:cNvSpPr>
          <p:nvPr>
            <p:ph sz="half" idx="2"/>
          </p:nvPr>
        </p:nvSpPr>
        <p:spPr/>
        <p:txBody>
          <a:bodyPr>
            <a:normAutofit lnSpcReduction="10000"/>
          </a:bodyPr>
          <a:lstStyle/>
          <a:p>
            <a:pPr marL="0" indent="0" algn="just">
              <a:buNone/>
            </a:pPr>
            <a:r>
              <a:rPr lang="es-ES_tradnl" dirty="0"/>
              <a:t>“Tráfico de personas que se alejan temporalmente de su lugar fijo de residencia, para detenerse en otro sitio con objeto de satisfacer sus necesidades vitales y de cultura, para llevar a cabo deseos de diversa índole, únicamente como consumidores de bienes económicos y </a:t>
            </a:r>
            <a:r>
              <a:rPr lang="es-ES_tradnl" dirty="0" smtClean="0"/>
              <a:t>culturales” </a:t>
            </a:r>
            <a:r>
              <a:rPr lang="es-ES_tradnl" dirty="0"/>
              <a:t>(FERNÁNDEZ, 1991: 24)</a:t>
            </a:r>
            <a:endParaRPr lang="es-MX" dirty="0"/>
          </a:p>
        </p:txBody>
      </p:sp>
    </p:spTree>
    <p:extLst>
      <p:ext uri="{BB962C8B-B14F-4D97-AF65-F5344CB8AC3E}">
        <p14:creationId xmlns:p14="http://schemas.microsoft.com/office/powerpoint/2010/main" val="910581861"/>
      </p:ext>
    </p:extLst>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MX" dirty="0"/>
              <a:t>Shorter Oxford English Dictionary </a:t>
            </a:r>
            <a:r>
              <a:rPr lang="es-MX" dirty="0" smtClean="0"/>
              <a:t/>
            </a:r>
            <a:br>
              <a:rPr lang="es-MX" dirty="0" smtClean="0"/>
            </a:br>
            <a:r>
              <a:rPr lang="es-MX" dirty="0" smtClean="0"/>
              <a:t>1811</a:t>
            </a:r>
            <a:endParaRPr lang="es-MX" dirty="0"/>
          </a:p>
        </p:txBody>
      </p:sp>
      <p:pic>
        <p:nvPicPr>
          <p:cNvPr id="5" name="Marcador de contenido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23455" y="2431473"/>
            <a:ext cx="4954732" cy="3813463"/>
          </a:xfrm>
        </p:spPr>
      </p:pic>
      <p:sp>
        <p:nvSpPr>
          <p:cNvPr id="4" name="Marcador de contenido 3"/>
          <p:cNvSpPr>
            <a:spLocks noGrp="1"/>
          </p:cNvSpPr>
          <p:nvPr>
            <p:ph sz="half" idx="2"/>
          </p:nvPr>
        </p:nvSpPr>
        <p:spPr/>
        <p:txBody>
          <a:bodyPr/>
          <a:lstStyle/>
          <a:p>
            <a:pPr marL="0" indent="0">
              <a:buNone/>
            </a:pPr>
            <a:r>
              <a:rPr lang="es-ES_tradnl" dirty="0"/>
              <a:t>“Turismo: la teoría y la práctica de viajar, viajando por </a:t>
            </a:r>
            <a:r>
              <a:rPr lang="es-ES_tradnl" dirty="0" smtClean="0"/>
              <a:t>placer” </a:t>
            </a:r>
            <a:r>
              <a:rPr lang="es-ES_tradnl" dirty="0"/>
              <a:t>(DE  LA TORRE, 1994: 16)</a:t>
            </a:r>
            <a:endParaRPr lang="es-MX" dirty="0"/>
          </a:p>
        </p:txBody>
      </p:sp>
    </p:spTree>
    <p:extLst>
      <p:ext uri="{BB962C8B-B14F-4D97-AF65-F5344CB8AC3E}">
        <p14:creationId xmlns:p14="http://schemas.microsoft.com/office/powerpoint/2010/main" val="784566268"/>
      </p:ext>
    </p:extLst>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Strader </a:t>
            </a:r>
            <a:r>
              <a:rPr lang="es-MX" dirty="0"/>
              <a:t>José</a:t>
            </a:r>
          </a:p>
        </p:txBody>
      </p:sp>
      <p:pic>
        <p:nvPicPr>
          <p:cNvPr id="5" name="Marcador de contenido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31273" y="2452255"/>
            <a:ext cx="5070762" cy="3813463"/>
          </a:xfrm>
        </p:spPr>
      </p:pic>
      <p:sp>
        <p:nvSpPr>
          <p:cNvPr id="4" name="Marcador de contenido 3"/>
          <p:cNvSpPr>
            <a:spLocks noGrp="1"/>
          </p:cNvSpPr>
          <p:nvPr>
            <p:ph sz="half" idx="2"/>
          </p:nvPr>
        </p:nvSpPr>
        <p:spPr/>
        <p:txBody>
          <a:bodyPr>
            <a:normAutofit lnSpcReduction="10000"/>
          </a:bodyPr>
          <a:lstStyle/>
          <a:p>
            <a:pPr marL="0" indent="0" algn="just">
              <a:buNone/>
            </a:pPr>
            <a:r>
              <a:rPr lang="es-ES_tradnl" dirty="0"/>
              <a:t>“El tráfico de viajeros de lujo. (Aquellos que de motu propio, se detienen en un sitio, fuera de su lugar fijo de residencia y con su presencia en ese país no persiguen ningún propósito económico sino solo buscan la satisfacción de una necesidad de </a:t>
            </a:r>
            <a:r>
              <a:rPr lang="es-ES_tradnl" dirty="0" smtClean="0"/>
              <a:t>lujo” </a:t>
            </a:r>
            <a:r>
              <a:rPr lang="es-ES_tradnl" dirty="0"/>
              <a:t>(DE LA TORRE, 1994: 17)</a:t>
            </a:r>
            <a:endParaRPr lang="es-MX" dirty="0"/>
          </a:p>
        </p:txBody>
      </p:sp>
    </p:spTree>
    <p:extLst>
      <p:ext uri="{BB962C8B-B14F-4D97-AF65-F5344CB8AC3E}">
        <p14:creationId xmlns:p14="http://schemas.microsoft.com/office/powerpoint/2010/main" val="3763740500"/>
      </p:ext>
    </p:extLst>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_tradnl" dirty="0" smtClean="0"/>
              <a:t>Stradner </a:t>
            </a:r>
            <a:r>
              <a:rPr lang="es-ES_tradnl" dirty="0"/>
              <a:t>Josef</a:t>
            </a:r>
            <a:endParaRPr lang="es-MX" dirty="0"/>
          </a:p>
        </p:txBody>
      </p:sp>
      <p:sp>
        <p:nvSpPr>
          <p:cNvPr id="3" name="Marcador de contenido 2"/>
          <p:cNvSpPr>
            <a:spLocks noGrp="1"/>
          </p:cNvSpPr>
          <p:nvPr>
            <p:ph sz="half" idx="1"/>
          </p:nvPr>
        </p:nvSpPr>
        <p:spPr/>
        <p:txBody>
          <a:bodyPr/>
          <a:lstStyle/>
          <a:p>
            <a:pPr marL="0" indent="0">
              <a:buNone/>
            </a:pPr>
            <a:endParaRPr lang="es-MX" dirty="0"/>
          </a:p>
          <a:p>
            <a:pPr marL="0" indent="0">
              <a:buNone/>
            </a:pPr>
            <a:endParaRPr lang="es-MX" dirty="0"/>
          </a:p>
        </p:txBody>
      </p:sp>
      <p:sp>
        <p:nvSpPr>
          <p:cNvPr id="4" name="Marcador de contenido 3"/>
          <p:cNvSpPr>
            <a:spLocks noGrp="1"/>
          </p:cNvSpPr>
          <p:nvPr>
            <p:ph sz="half" idx="2"/>
          </p:nvPr>
        </p:nvSpPr>
        <p:spPr/>
        <p:txBody>
          <a:bodyPr/>
          <a:lstStyle/>
          <a:p>
            <a:pPr marL="0" indent="0" algn="just">
              <a:buNone/>
            </a:pPr>
            <a:r>
              <a:rPr lang="es-ES_tradnl" dirty="0"/>
              <a:t>“Turismo es el conjunto de las relaciones o fenómenos producidos por el desplazamiento y permanencia de personas fuera de su lugar de domicilio, en tanto que dichos desplazamientos y permanencia no estén motivados por una actividad lucrativa</a:t>
            </a:r>
            <a:r>
              <a:rPr lang="es-ES_tradnl" dirty="0" smtClean="0"/>
              <a:t>” </a:t>
            </a:r>
            <a:r>
              <a:rPr lang="es-ES_tradnl" dirty="0"/>
              <a:t>(RAMÍREZ, 1992: 241</a:t>
            </a:r>
            <a:r>
              <a:rPr lang="es-ES_tradnl" dirty="0" smtClean="0"/>
              <a:t>)</a:t>
            </a:r>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3844" y="2431473"/>
            <a:ext cx="4779819" cy="3745489"/>
          </a:xfrm>
          <a:prstGeom prst="rect">
            <a:avLst/>
          </a:prstGeom>
        </p:spPr>
      </p:pic>
    </p:spTree>
    <p:extLst>
      <p:ext uri="{BB962C8B-B14F-4D97-AF65-F5344CB8AC3E}">
        <p14:creationId xmlns:p14="http://schemas.microsoft.com/office/powerpoint/2010/main" val="3507645434"/>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166812" y="338137"/>
            <a:ext cx="9858375" cy="6181725"/>
          </a:xfrm>
          <a:prstGeom prst="rect">
            <a:avLst/>
          </a:prstGeom>
        </p:spPr>
      </p:pic>
    </p:spTree>
    <p:extLst>
      <p:ext uri="{BB962C8B-B14F-4D97-AF65-F5344CB8AC3E}">
        <p14:creationId xmlns:p14="http://schemas.microsoft.com/office/powerpoint/2010/main" val="2572086303"/>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_tradnl" dirty="0" smtClean="0"/>
              <a:t>Troisi </a:t>
            </a:r>
            <a:r>
              <a:rPr lang="es-ES_tradnl" dirty="0"/>
              <a:t>Michele</a:t>
            </a:r>
            <a:endParaRPr lang="es-MX" dirty="0"/>
          </a:p>
        </p:txBody>
      </p:sp>
      <p:pic>
        <p:nvPicPr>
          <p:cNvPr id="5" name="Marcador de contenido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737755" y="2410691"/>
            <a:ext cx="5443589" cy="3771900"/>
          </a:xfrm>
        </p:spPr>
      </p:pic>
      <p:sp>
        <p:nvSpPr>
          <p:cNvPr id="4" name="Marcador de contenido 3"/>
          <p:cNvSpPr>
            <a:spLocks noGrp="1"/>
          </p:cNvSpPr>
          <p:nvPr>
            <p:ph sz="half" idx="2"/>
          </p:nvPr>
        </p:nvSpPr>
        <p:spPr/>
        <p:txBody>
          <a:bodyPr/>
          <a:lstStyle/>
          <a:p>
            <a:pPr marL="0" indent="0" algn="just">
              <a:buNone/>
            </a:pPr>
            <a:r>
              <a:rPr lang="es-ES_tradnl" dirty="0"/>
              <a:t>“El Turismo es el conjunto de interrelaciones humanas como transportes, hospedajes, servicios y </a:t>
            </a:r>
            <a:r>
              <a:rPr lang="es-ES_tradnl" dirty="0" smtClean="0"/>
              <a:t>diversiones” </a:t>
            </a:r>
            <a:r>
              <a:rPr lang="es-ES_tradnl" dirty="0"/>
              <a:t>(DE LA TORRE, 1994: 16)</a:t>
            </a:r>
            <a:endParaRPr lang="es-MX" dirty="0"/>
          </a:p>
        </p:txBody>
      </p:sp>
    </p:spTree>
    <p:extLst>
      <p:ext uri="{BB962C8B-B14F-4D97-AF65-F5344CB8AC3E}">
        <p14:creationId xmlns:p14="http://schemas.microsoft.com/office/powerpoint/2010/main" val="2027664477"/>
      </p:ext>
    </p:extLst>
  </p:cSld>
  <p:clrMapOvr>
    <a:masterClrMapping/>
  </p:clrMapOvr>
  <p:transition spd="slow">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ES_tradnl" dirty="0" smtClean="0"/>
              <a:t>Organización </a:t>
            </a:r>
            <a:r>
              <a:rPr lang="es-ES_tradnl" dirty="0"/>
              <a:t>Mundial del </a:t>
            </a:r>
            <a:r>
              <a:rPr lang="es-ES_tradnl" dirty="0" smtClean="0"/>
              <a:t>Turismo</a:t>
            </a:r>
            <a:br>
              <a:rPr lang="es-ES_tradnl" dirty="0" smtClean="0"/>
            </a:br>
            <a:r>
              <a:rPr lang="es-ES_tradnl" dirty="0"/>
              <a:t>OMT</a:t>
            </a:r>
            <a:endParaRPr lang="es-MX" dirty="0"/>
          </a:p>
        </p:txBody>
      </p:sp>
      <p:pic>
        <p:nvPicPr>
          <p:cNvPr id="5" name="Marcador de contenido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96190" y="2560320"/>
            <a:ext cx="5153891" cy="3696877"/>
          </a:xfrm>
        </p:spPr>
      </p:pic>
      <p:sp>
        <p:nvSpPr>
          <p:cNvPr id="4" name="Marcador de contenido 3"/>
          <p:cNvSpPr>
            <a:spLocks noGrp="1"/>
          </p:cNvSpPr>
          <p:nvPr>
            <p:ph sz="half" idx="2"/>
          </p:nvPr>
        </p:nvSpPr>
        <p:spPr/>
        <p:txBody>
          <a:bodyPr/>
          <a:lstStyle/>
          <a:p>
            <a:pPr marL="0" indent="0" algn="just">
              <a:buNone/>
            </a:pPr>
            <a:r>
              <a:rPr lang="es-ES_tradnl" dirty="0"/>
              <a:t>“Actividades que realizan las personas durante sus viajes y estancias en lugares distintos de su entorno habitual, por un período de tiempo consecutivo inferior a un año con fines de ocio, por negocios y otros </a:t>
            </a:r>
            <a:r>
              <a:rPr lang="es-ES_tradnl" dirty="0" smtClean="0"/>
              <a:t>motivos” </a:t>
            </a:r>
            <a:r>
              <a:rPr lang="es-ES_tradnl" dirty="0"/>
              <a:t>(OMT, 2000: 4)</a:t>
            </a:r>
            <a:endParaRPr lang="es-MX" dirty="0"/>
          </a:p>
        </p:txBody>
      </p:sp>
    </p:spTree>
    <p:extLst>
      <p:ext uri="{BB962C8B-B14F-4D97-AF65-F5344CB8AC3E}">
        <p14:creationId xmlns:p14="http://schemas.microsoft.com/office/powerpoint/2010/main" val="2765629748"/>
      </p:ext>
    </p:extLst>
  </p:cSld>
  <p:clrMapOvr>
    <a:masterClrMapping/>
  </p:clrMapOvr>
  <p:transition spd="slow">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ES_tradnl" dirty="0"/>
              <a:t>Instituto Mexicano de Investigaciones Turísticas</a:t>
            </a:r>
            <a:endParaRPr lang="es-MX" dirty="0"/>
          </a:p>
        </p:txBody>
      </p:sp>
      <p:pic>
        <p:nvPicPr>
          <p:cNvPr id="5" name="Marcador de contenido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779317" y="2560320"/>
            <a:ext cx="4852555" cy="3601490"/>
          </a:xfrm>
        </p:spPr>
      </p:pic>
      <p:sp>
        <p:nvSpPr>
          <p:cNvPr id="4" name="Marcador de contenido 3"/>
          <p:cNvSpPr>
            <a:spLocks noGrp="1"/>
          </p:cNvSpPr>
          <p:nvPr>
            <p:ph sz="half" idx="2"/>
          </p:nvPr>
        </p:nvSpPr>
        <p:spPr/>
        <p:txBody>
          <a:bodyPr/>
          <a:lstStyle/>
          <a:p>
            <a:pPr marL="0" indent="0" algn="just">
              <a:buNone/>
            </a:pPr>
            <a:r>
              <a:rPr lang="es-ES_tradnl" dirty="0"/>
              <a:t>“Movimiento de personas que abandonan temporalmente el lugar de su residencia permanente por cualquier motivo relacionado con el espíritu, el cuerpo o la profesión.” (Fernández, 1991: 23)</a:t>
            </a:r>
            <a:endParaRPr lang="es-MX" dirty="0"/>
          </a:p>
        </p:txBody>
      </p:sp>
    </p:spTree>
    <p:extLst>
      <p:ext uri="{BB962C8B-B14F-4D97-AF65-F5344CB8AC3E}">
        <p14:creationId xmlns:p14="http://schemas.microsoft.com/office/powerpoint/2010/main" val="3317712037"/>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157287" y="90487"/>
            <a:ext cx="9877425" cy="6677025"/>
          </a:xfrm>
          <a:prstGeom prst="rect">
            <a:avLst/>
          </a:prstGeom>
        </p:spPr>
      </p:pic>
    </p:spTree>
    <p:extLst>
      <p:ext uri="{BB962C8B-B14F-4D97-AF65-F5344CB8AC3E}">
        <p14:creationId xmlns:p14="http://schemas.microsoft.com/office/powerpoint/2010/main" val="1963167880"/>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214437" y="14287"/>
            <a:ext cx="9763125" cy="6829425"/>
          </a:xfrm>
          <a:prstGeom prst="rect">
            <a:avLst/>
          </a:prstGeom>
        </p:spPr>
      </p:pic>
    </p:spTree>
    <p:extLst>
      <p:ext uri="{BB962C8B-B14F-4D97-AF65-F5344CB8AC3E}">
        <p14:creationId xmlns:p14="http://schemas.microsoft.com/office/powerpoint/2010/main" val="3094985490"/>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MX" sz="5400" b="1" dirty="0" smtClean="0">
                <a:solidFill>
                  <a:srgbClr val="FF0000"/>
                </a:solidFill>
              </a:rPr>
              <a:t>Propósito de la unidad de aprendizaje</a:t>
            </a:r>
            <a:endParaRPr lang="es-MX" sz="5400" b="1" dirty="0">
              <a:solidFill>
                <a:srgbClr val="FF0000"/>
              </a:solidFill>
            </a:endParaRPr>
          </a:p>
        </p:txBody>
      </p:sp>
      <p:sp>
        <p:nvSpPr>
          <p:cNvPr id="3" name="Marcador de contenido 2"/>
          <p:cNvSpPr>
            <a:spLocks noGrp="1"/>
          </p:cNvSpPr>
          <p:nvPr>
            <p:ph idx="1"/>
          </p:nvPr>
        </p:nvSpPr>
        <p:spPr>
          <a:xfrm>
            <a:off x="838200" y="1690688"/>
            <a:ext cx="10515600" cy="4351338"/>
          </a:xfrm>
        </p:spPr>
        <p:txBody>
          <a:bodyPr>
            <a:normAutofit/>
          </a:bodyPr>
          <a:lstStyle/>
          <a:p>
            <a:pPr marL="0" indent="0" algn="just">
              <a:buNone/>
            </a:pPr>
            <a:endParaRPr lang="es-ES" sz="4000" dirty="0" smtClean="0"/>
          </a:p>
          <a:p>
            <a:pPr marL="0" indent="0" algn="just">
              <a:buNone/>
            </a:pPr>
            <a:r>
              <a:rPr lang="es-ES" sz="5400" dirty="0" smtClean="0">
                <a:solidFill>
                  <a:schemeClr val="accent1">
                    <a:lumMod val="50000"/>
                  </a:schemeClr>
                </a:solidFill>
              </a:rPr>
              <a:t>Conocer </a:t>
            </a:r>
            <a:r>
              <a:rPr lang="es-ES" sz="5400" dirty="0">
                <a:solidFill>
                  <a:schemeClr val="accent1">
                    <a:lumMod val="50000"/>
                  </a:schemeClr>
                </a:solidFill>
              </a:rPr>
              <a:t>e identificar las diferentes corrientes en la construcción científica del turismo y sus diversos enfoques</a:t>
            </a:r>
            <a:endParaRPr lang="es-MX" sz="5400" dirty="0">
              <a:solidFill>
                <a:schemeClr val="accent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49846950"/>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338262" y="280987"/>
            <a:ext cx="9515475" cy="6296025"/>
          </a:xfrm>
          <a:prstGeom prst="rect">
            <a:avLst/>
          </a:prstGeom>
        </p:spPr>
      </p:pic>
    </p:spTree>
    <p:extLst>
      <p:ext uri="{BB962C8B-B14F-4D97-AF65-F5344CB8AC3E}">
        <p14:creationId xmlns:p14="http://schemas.microsoft.com/office/powerpoint/2010/main" val="2739019628"/>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0"/>
            <a:ext cx="10515600" cy="1325563"/>
          </a:xfrm>
        </p:spPr>
        <p:txBody>
          <a:bodyPr>
            <a:normAutofit/>
          </a:bodyPr>
          <a:lstStyle/>
          <a:p>
            <a:pPr algn="ctr"/>
            <a:r>
              <a:rPr lang="es-MX" sz="5400" b="1" dirty="0" smtClean="0">
                <a:solidFill>
                  <a:srgbClr val="FF3300"/>
                </a:solidFill>
              </a:rPr>
              <a:t>Presentación del material didáctico</a:t>
            </a:r>
            <a:endParaRPr lang="es-MX" sz="5400" b="1" dirty="0">
              <a:solidFill>
                <a:srgbClr val="FF3300"/>
              </a:solidFill>
            </a:endParaRPr>
          </a:p>
        </p:txBody>
      </p:sp>
      <p:sp>
        <p:nvSpPr>
          <p:cNvPr id="3" name="Marcador de contenido 2"/>
          <p:cNvSpPr>
            <a:spLocks noGrp="1"/>
          </p:cNvSpPr>
          <p:nvPr>
            <p:ph idx="1"/>
          </p:nvPr>
        </p:nvSpPr>
        <p:spPr>
          <a:xfrm>
            <a:off x="838200" y="1104900"/>
            <a:ext cx="10515600" cy="5626099"/>
          </a:xfrm>
        </p:spPr>
        <p:txBody>
          <a:bodyPr>
            <a:normAutofit fontScale="92500" lnSpcReduction="20000"/>
          </a:bodyPr>
          <a:lstStyle/>
          <a:p>
            <a:pPr marL="0" indent="0" algn="just">
              <a:buNone/>
            </a:pPr>
            <a:endParaRPr lang="es-MX" sz="1700" dirty="0" smtClean="0"/>
          </a:p>
          <a:p>
            <a:pPr marL="0" indent="0" algn="just">
              <a:buNone/>
            </a:pPr>
            <a:endParaRPr lang="es-MX" sz="1700" dirty="0"/>
          </a:p>
          <a:p>
            <a:pPr marL="0" indent="0" algn="just">
              <a:buNone/>
            </a:pPr>
            <a:r>
              <a:rPr lang="es-MX" sz="3000" dirty="0" smtClean="0"/>
              <a:t>A la largo de la historia del turismo la gente relacionada con este fenómeno se ha preocupado por definirlo, tomando en cuenta el contexto histórico en el cual se desarrollaba, situación que a provocado la evolución de la definición del turismo.</a:t>
            </a:r>
          </a:p>
          <a:p>
            <a:pPr marL="0" indent="0" algn="just">
              <a:buNone/>
            </a:pPr>
            <a:r>
              <a:rPr lang="es-MX" sz="3000" dirty="0"/>
              <a:t>El turismo para su mejor comprensión requiere de ser definido para saber el sentido que tendrán las acciones en torno a el. La necesidad de fijar un horizonte de sentido a la actividad turística hará que podamos aprovechar al máximo esta actividad</a:t>
            </a:r>
            <a:r>
              <a:rPr lang="es-MX" sz="3000" dirty="0" smtClean="0"/>
              <a:t>.</a:t>
            </a:r>
          </a:p>
          <a:p>
            <a:pPr marL="0" indent="0" algn="just">
              <a:buNone/>
            </a:pPr>
            <a:r>
              <a:rPr lang="es-MX" sz="3000" dirty="0" smtClean="0"/>
              <a:t>En las múltiples definiciones que en este material didáctico se presentan, podemos observar cambios significativos de una definición a otra; esto es, los estudiosos que definen al turismo, lo hacen en la mayoría de los casos desde la multidisciplina, ocasionando una variedad de ideas sobre el turismo, que abren caminos para su reflexión.</a:t>
            </a:r>
          </a:p>
          <a:p>
            <a:pPr marL="0" indent="0" algn="just">
              <a:buNone/>
            </a:pPr>
            <a:endParaRPr lang="es-MX" dirty="0" smtClean="0"/>
          </a:p>
        </p:txBody>
      </p:sp>
    </p:spTree>
    <p:extLst>
      <p:ext uri="{BB962C8B-B14F-4D97-AF65-F5344CB8AC3E}">
        <p14:creationId xmlns:p14="http://schemas.microsoft.com/office/powerpoint/2010/main" val="3637681540"/>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MX" b="1" dirty="0">
                <a:solidFill>
                  <a:srgbClr val="BA06B1"/>
                </a:solidFill>
              </a:rPr>
              <a:t>Guion explicativo para el empleo de materiales, con relación a los objetivos y contenidos del curso</a:t>
            </a:r>
          </a:p>
        </p:txBody>
      </p:sp>
      <p:sp>
        <p:nvSpPr>
          <p:cNvPr id="3" name="Marcador de contenido 2"/>
          <p:cNvSpPr>
            <a:spLocks noGrp="1"/>
          </p:cNvSpPr>
          <p:nvPr>
            <p:ph idx="1"/>
          </p:nvPr>
        </p:nvSpPr>
        <p:spPr/>
        <p:txBody>
          <a:bodyPr>
            <a:normAutofit fontScale="92500" lnSpcReduction="10000"/>
          </a:bodyPr>
          <a:lstStyle/>
          <a:p>
            <a:pPr marL="0" indent="0" algn="just">
              <a:buNone/>
            </a:pPr>
            <a:r>
              <a:rPr lang="es-MX" dirty="0" smtClean="0"/>
              <a:t>El presente material didáctico aborda el tema de las definiciones de turismo construidas a partir del siglo XIX, hasta nuestros días, esto nos da la oportunidad de conocer como se abordaban los estudios de turismo y, cual era su área de acentuación.</a:t>
            </a:r>
          </a:p>
          <a:p>
            <a:pPr marL="0" indent="0" algn="just">
              <a:buNone/>
            </a:pPr>
            <a:r>
              <a:rPr lang="es-MX" dirty="0" smtClean="0"/>
              <a:t>En las siguientes diapositivas el alumnado conocerá e identificará algunas definiciones de turismo que han guiado esta actividad, por lo menos los últimos 200 años, y actualmente son el eje rector de la actividad turística en aquellos países miembros de la OMT.</a:t>
            </a:r>
          </a:p>
          <a:p>
            <a:pPr marL="0" indent="0" algn="just">
              <a:buNone/>
            </a:pPr>
            <a:r>
              <a:rPr lang="es-MX" dirty="0" smtClean="0"/>
              <a:t>Este presentación tiene relación con la Unidad de Competencia I, y el apartado Estrategias didácticas: búsqueda de conceptos y definiciones (diapositiva # 6)</a:t>
            </a:r>
            <a:endParaRPr lang="es-MX" dirty="0"/>
          </a:p>
        </p:txBody>
      </p:sp>
    </p:spTree>
    <p:extLst>
      <p:ext uri="{BB962C8B-B14F-4D97-AF65-F5344CB8AC3E}">
        <p14:creationId xmlns:p14="http://schemas.microsoft.com/office/powerpoint/2010/main" val="2830322677"/>
      </p:ext>
    </p:extLst>
  </p:cSld>
  <p:clrMapOvr>
    <a:masterClrMapping/>
  </p:clrMapOvr>
  <p:transition spd="slow">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ánico">
  <a:themeElements>
    <a:clrScheme name="Orgánico">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ánico">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á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393</TotalTime>
  <Words>1416</Words>
  <Application>Microsoft Office PowerPoint</Application>
  <PresentationFormat>Panorámica</PresentationFormat>
  <Paragraphs>70</Paragraphs>
  <Slides>32</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32</vt:i4>
      </vt:variant>
    </vt:vector>
  </HeadingPairs>
  <TitlesOfParts>
    <vt:vector size="36" baseType="lpstr">
      <vt:lpstr>Arial</vt:lpstr>
      <vt:lpstr>Calibri</vt:lpstr>
      <vt:lpstr>Garamond</vt:lpstr>
      <vt:lpstr>Orgánico</vt:lpstr>
      <vt:lpstr>UNIVERSIDAD AUTÓNOMA DEL ESTADO DE MÉXICO  FACULTAD DE TURISMO Y GASTRONOMÍA  LICENCIATURA EN TURISMO   UNIDAD DE APRENDIZAJE: ENFOQUES MULTIDISCIPLINARIOS DEL TURISMO 2016-A  MATERIAL DIDÁCTICO: DIAPOSITIVAS  TÍTULO: CORRIENTE CLÁSICA: DEFINICIONES  AUTOR: DR. RUBÉN DURÁN CARBAJAL </vt:lpstr>
      <vt:lpstr>Bibliografía básica</vt:lpstr>
      <vt:lpstr>Presentación de PowerPoint</vt:lpstr>
      <vt:lpstr>Presentación de PowerPoint</vt:lpstr>
      <vt:lpstr>Presentación de PowerPoint</vt:lpstr>
      <vt:lpstr>Propósito de la unidad de aprendizaje</vt:lpstr>
      <vt:lpstr>Presentación de PowerPoint</vt:lpstr>
      <vt:lpstr>Presentación del material didáctico</vt:lpstr>
      <vt:lpstr>Guion explicativo para el empleo de materiales, con relación a los objetivos y contenidos del curso</vt:lpstr>
      <vt:lpstr>Presentación de PowerPoint</vt:lpstr>
      <vt:lpstr>  Salvat 1979 </vt:lpstr>
      <vt:lpstr> Academia Internacional de Turismo de Montecarlo, en su Diccionario Turístico Internacional del Turista 1955</vt:lpstr>
      <vt:lpstr>Acerenza Miguel </vt:lpstr>
      <vt:lpstr>De la Torre Oscar</vt:lpstr>
      <vt:lpstr>Diccionario Turístico Internacional</vt:lpstr>
      <vt:lpstr>Fernández Luis </vt:lpstr>
      <vt:lpstr>Glucksmann Robert</vt:lpstr>
      <vt:lpstr>González Rafael</vt:lpstr>
      <vt:lpstr>Herman Van Schullern </vt:lpstr>
      <vt:lpstr>Juan Pablo II</vt:lpstr>
      <vt:lpstr>Kraf Kart</vt:lpstr>
      <vt:lpstr>Lesczyck Stanilas</vt:lpstr>
      <vt:lpstr>Morgenroth W</vt:lpstr>
      <vt:lpstr>Norval A</vt:lpstr>
      <vt:lpstr> Organización Mundial del Turismo (OMT)</vt:lpstr>
      <vt:lpstr>Rodríguez Mario</vt:lpstr>
      <vt:lpstr>Shorter Oxford English Dictionary  1811</vt:lpstr>
      <vt:lpstr>Strader José</vt:lpstr>
      <vt:lpstr>Stradner Josef</vt:lpstr>
      <vt:lpstr>Troisi Michele</vt:lpstr>
      <vt:lpstr>Organización Mundial del Turismo OMT</vt:lpstr>
      <vt:lpstr>Instituto Mexicano de Investigaciones Turísticas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FACULTAD DE TURISMO Y GASTRONOMÍA  LICENCIATURA EN GASTRONOMÍA    UNIDAD DE APRENDIZAJE: ENFOQUES MULTIDISCIPLINARIOS DEL TURISMO 2016-A  MATERIAL DIDÁCTICO: DIAPOSITIVAS  TÍTULO: CORRIENTE CLÁSICA: DEFINICIONES  AUTOR: DR. RUBÉN DURÁN CARBAJAL </dc:title>
  <dc:creator>Ruben</dc:creator>
  <cp:lastModifiedBy>Ruben</cp:lastModifiedBy>
  <cp:revision>145</cp:revision>
  <dcterms:created xsi:type="dcterms:W3CDTF">2016-10-06T19:20:39Z</dcterms:created>
  <dcterms:modified xsi:type="dcterms:W3CDTF">2016-10-10T18:47:18Z</dcterms:modified>
</cp:coreProperties>
</file>