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89" r:id="rId3"/>
    <p:sldId id="290" r:id="rId4"/>
    <p:sldId id="257" r:id="rId5"/>
    <p:sldId id="291" r:id="rId6"/>
    <p:sldId id="292" r:id="rId7"/>
    <p:sldId id="293" r:id="rId8"/>
    <p:sldId id="256" r:id="rId9"/>
    <p:sldId id="310" r:id="rId10"/>
    <p:sldId id="299" r:id="rId11"/>
    <p:sldId id="300" r:id="rId12"/>
    <p:sldId id="301" r:id="rId13"/>
    <p:sldId id="309" r:id="rId14"/>
    <p:sldId id="265" r:id="rId15"/>
    <p:sldId id="294" r:id="rId16"/>
    <p:sldId id="295" r:id="rId17"/>
    <p:sldId id="306" r:id="rId18"/>
    <p:sldId id="307" r:id="rId19"/>
    <p:sldId id="308" r:id="rId20"/>
    <p:sldId id="296" r:id="rId21"/>
    <p:sldId id="297" r:id="rId22"/>
    <p:sldId id="298" r:id="rId23"/>
    <p:sldId id="302" r:id="rId24"/>
    <p:sldId id="303" r:id="rId25"/>
    <p:sldId id="304" r:id="rId26"/>
    <p:sldId id="305" r:id="rId27"/>
    <p:sldId id="311" r:id="rId28"/>
    <p:sldId id="283" r:id="rId29"/>
    <p:sldId id="312" r:id="rId30"/>
    <p:sldId id="313" r:id="rId31"/>
    <p:sldId id="288" r:id="rId32"/>
    <p:sldId id="282" r:id="rId3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78" autoAdjust="0"/>
    <p:restoredTop sz="94660"/>
  </p:normalViewPr>
  <p:slideViewPr>
    <p:cSldViewPr>
      <p:cViewPr varScale="1">
        <p:scale>
          <a:sx n="92" d="100"/>
          <a:sy n="92" d="100"/>
        </p:scale>
        <p:origin x="8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endParaRPr lang="es-ES"/>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132FADFE-3B8F-471C-ABF0-DBC7717ECBBC}" type="slidenum">
              <a:rPr lang="es-ES" smtClean="0"/>
              <a:t>‹Nº›</a:t>
            </a:fld>
            <a:endParaRPr lang="es-ES"/>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51454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276608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993537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673923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942926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A847CFC-816F-41D0-AAC0-9BF4FEBC753E}" type="datetimeFigureOut">
              <a:rPr lang="es-ES" smtClean="0"/>
              <a:t>12/10/2016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899824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A847CFC-816F-41D0-AAC0-9BF4FEBC753E}" type="datetimeFigureOut">
              <a:rPr lang="es-ES" smtClean="0"/>
              <a:t>12/10/2016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3785988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564970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606479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503722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12/10/2016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829952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812687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514352" y="2861733"/>
            <a:ext cx="3816534" cy="2512852"/>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4495477" y="2861733"/>
            <a:ext cx="3816535" cy="2512852"/>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12/10/2016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8875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847CFC-816F-41D0-AAC0-9BF4FEBC753E}" type="datetimeFigureOut">
              <a:rPr lang="es-ES" smtClean="0"/>
              <a:t>12/10/2016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32468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t>12/10/2016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84902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68134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12/10/2016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051304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fld id="{7A847CFC-816F-41D0-AAC0-9BF4FEBC753E}" type="datetimeFigureOut">
              <a:rPr lang="es-ES" smtClean="0"/>
              <a:t>12/10/2016</a:t>
            </a:fld>
            <a:endParaRPr lang="es-ES"/>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endParaRPr lang="es-ES"/>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fld id="{132FADFE-3B8F-471C-ABF0-DBC7717ECBBC}" type="slidenum">
              <a:rPr lang="es-ES" smtClean="0"/>
              <a:t>‹Nº›</a:t>
            </a:fld>
            <a:endParaRPr lang="es-ES"/>
          </a:p>
        </p:txBody>
      </p:sp>
    </p:spTree>
    <p:extLst>
      <p:ext uri="{BB962C8B-B14F-4D97-AF65-F5344CB8AC3E}">
        <p14:creationId xmlns:p14="http://schemas.microsoft.com/office/powerpoint/2010/main" val="341778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5962674"/>
          </a:xfrm>
        </p:spPr>
        <p:txBody>
          <a:bodyPr>
            <a:normAutofit fontScale="90000"/>
          </a:bodyPr>
          <a:lstStyle/>
          <a:p>
            <a:pPr algn="ctr"/>
            <a:r>
              <a:rPr lang="es-MX" altLang="es-MX" sz="2700" b="1" dirty="0">
                <a:solidFill>
                  <a:srgbClr val="00B0F0"/>
                </a:solidFill>
                <a:latin typeface="Arial" pitchFamily="34" charset="0"/>
                <a:cs typeface="Arial" pitchFamily="34" charset="0"/>
              </a:rPr>
              <a:t>UNIVERSIDAD AUTÓNOMA DEL ESTADO DE MÉXICO</a:t>
            </a:r>
            <a:br>
              <a:rPr lang="es-MX" altLang="es-MX" sz="2700" b="1" dirty="0">
                <a:solidFill>
                  <a:srgbClr val="00B0F0"/>
                </a:solidFill>
                <a:latin typeface="Arial" pitchFamily="34" charset="0"/>
                <a:cs typeface="Arial" pitchFamily="34" charset="0"/>
              </a:rPr>
            </a:br>
            <a:r>
              <a:rPr lang="es-MX" altLang="es-MX" sz="2700" b="1" dirty="0">
                <a:solidFill>
                  <a:srgbClr val="00B0F0"/>
                </a:solidFill>
                <a:latin typeface="Arial" pitchFamily="34" charset="0"/>
                <a:cs typeface="Arial" pitchFamily="34" charset="0"/>
              </a:rPr>
              <a:t/>
            </a:r>
            <a:br>
              <a:rPr lang="es-MX" altLang="es-MX" sz="2700" b="1" dirty="0">
                <a:solidFill>
                  <a:srgbClr val="00B0F0"/>
                </a:solidFill>
                <a:latin typeface="Arial" pitchFamily="34" charset="0"/>
                <a:cs typeface="Arial" pitchFamily="34" charset="0"/>
              </a:rPr>
            </a:br>
            <a:r>
              <a:rPr lang="es-MX" altLang="es-MX" sz="2700" b="1" dirty="0">
                <a:solidFill>
                  <a:srgbClr val="00B0F0"/>
                </a:solidFill>
                <a:latin typeface="Arial" pitchFamily="34" charset="0"/>
                <a:cs typeface="Arial" pitchFamily="34" charset="0"/>
              </a:rPr>
              <a:t>FACULTAD DE TURISMO Y </a:t>
            </a:r>
            <a:r>
              <a:rPr lang="es-MX" altLang="es-MX" sz="2700" b="1" dirty="0" smtClean="0">
                <a:solidFill>
                  <a:srgbClr val="00B0F0"/>
                </a:solidFill>
                <a:latin typeface="Arial" pitchFamily="34" charset="0"/>
                <a:cs typeface="Arial" pitchFamily="34" charset="0"/>
              </a:rPr>
              <a:t>GASTRONOMÍA</a:t>
            </a:r>
            <a:br>
              <a:rPr lang="es-MX" altLang="es-MX" sz="2700" b="1" dirty="0" smtClean="0">
                <a:solidFill>
                  <a:srgbClr val="00B0F0"/>
                </a:solidFill>
                <a:latin typeface="Arial" pitchFamily="34" charset="0"/>
                <a:cs typeface="Arial" pitchFamily="34" charset="0"/>
              </a:rPr>
            </a:br>
            <a:r>
              <a:rPr lang="es-MX" altLang="es-MX" sz="2700" b="1" dirty="0">
                <a:solidFill>
                  <a:srgbClr val="00B0F0"/>
                </a:solidFill>
                <a:latin typeface="Arial" pitchFamily="34" charset="0"/>
                <a:cs typeface="Arial" pitchFamily="34" charset="0"/>
              </a:rPr>
              <a:t/>
            </a:r>
            <a:br>
              <a:rPr lang="es-MX" altLang="es-MX" sz="2700" b="1" dirty="0">
                <a:solidFill>
                  <a:srgbClr val="00B0F0"/>
                </a:solidFill>
                <a:latin typeface="Arial" pitchFamily="34" charset="0"/>
                <a:cs typeface="Arial" pitchFamily="34" charset="0"/>
              </a:rPr>
            </a:br>
            <a:r>
              <a:rPr lang="es-MX" altLang="es-MX" sz="2700" b="1" dirty="0" smtClean="0">
                <a:solidFill>
                  <a:srgbClr val="00B0F0"/>
                </a:solidFill>
                <a:latin typeface="Arial" pitchFamily="34" charset="0"/>
                <a:cs typeface="Arial" pitchFamily="34" charset="0"/>
              </a:rPr>
              <a:t>LICENCIATURAEN GASTRONOMÍA</a:t>
            </a:r>
            <a:r>
              <a:rPr lang="es-MX" sz="2700" dirty="0">
                <a:solidFill>
                  <a:srgbClr val="00B0F0"/>
                </a:solidFill>
                <a:latin typeface="Arial" pitchFamily="34" charset="0"/>
                <a:cs typeface="Arial" pitchFamily="34" charset="0"/>
              </a:rPr>
              <a:t/>
            </a:r>
            <a:br>
              <a:rPr lang="es-MX" sz="2700" dirty="0">
                <a:solidFill>
                  <a:srgbClr val="00B0F0"/>
                </a:solidFill>
                <a:latin typeface="Arial" pitchFamily="34" charset="0"/>
                <a:cs typeface="Arial" pitchFamily="34" charset="0"/>
              </a:rPr>
            </a:br>
            <a:r>
              <a:rPr lang="es-MX" b="1" dirty="0">
                <a:solidFill>
                  <a:srgbClr val="00B0F0"/>
                </a:solidFill>
                <a:latin typeface="Arial" pitchFamily="34" charset="0"/>
                <a:cs typeface="Arial" pitchFamily="34" charset="0"/>
              </a:rPr>
              <a:t> </a:t>
            </a:r>
            <a:r>
              <a:rPr lang="es-MX" dirty="0">
                <a:solidFill>
                  <a:srgbClr val="00B0F0"/>
                </a:solidFill>
                <a:latin typeface="Arial" pitchFamily="34" charset="0"/>
                <a:cs typeface="Arial" pitchFamily="34" charset="0"/>
              </a:rPr>
              <a:t/>
            </a:r>
            <a:br>
              <a:rPr lang="es-MX" dirty="0">
                <a:solidFill>
                  <a:srgbClr val="00B0F0"/>
                </a:solidFill>
                <a:latin typeface="Arial" pitchFamily="34" charset="0"/>
                <a:cs typeface="Arial" pitchFamily="34" charset="0"/>
              </a:rPr>
            </a:br>
            <a:r>
              <a:rPr lang="es-MX" altLang="es-MX" sz="2700" b="1" dirty="0" smtClean="0">
                <a:solidFill>
                  <a:srgbClr val="00B0F0"/>
                </a:solidFill>
                <a:latin typeface="Arial" pitchFamily="34" charset="0"/>
                <a:cs typeface="Arial" pitchFamily="34" charset="0"/>
              </a:rPr>
              <a:t>UNIDAD </a:t>
            </a:r>
            <a:r>
              <a:rPr lang="es-MX" altLang="es-MX" sz="2700" b="1" dirty="0">
                <a:solidFill>
                  <a:srgbClr val="00B0F0"/>
                </a:solidFill>
                <a:latin typeface="Arial" pitchFamily="34" charset="0"/>
                <a:cs typeface="Arial" pitchFamily="34" charset="0"/>
              </a:rPr>
              <a:t>DE APRENDIZAJE: </a:t>
            </a:r>
            <a:r>
              <a:rPr lang="es-MX" sz="2700" b="1" dirty="0" smtClean="0">
                <a:solidFill>
                  <a:srgbClr val="00B0F0"/>
                </a:solidFill>
                <a:latin typeface="Arial" pitchFamily="34" charset="0"/>
                <a:cs typeface="Arial" pitchFamily="34" charset="0"/>
              </a:rPr>
              <a:t>TALLER DE INVESTIGACIÓN</a:t>
            </a:r>
            <a:r>
              <a:rPr lang="es-MX" altLang="es-MX" sz="2700" b="1" dirty="0">
                <a:solidFill>
                  <a:srgbClr val="00B0F0"/>
                </a:solidFill>
                <a:latin typeface="Arial" pitchFamily="34" charset="0"/>
                <a:cs typeface="Arial" pitchFamily="34" charset="0"/>
              </a:rPr>
              <a:t/>
            </a:r>
            <a:br>
              <a:rPr lang="es-MX" altLang="es-MX" sz="2700" b="1" dirty="0">
                <a:solidFill>
                  <a:srgbClr val="00B0F0"/>
                </a:solidFill>
                <a:latin typeface="Arial" pitchFamily="34" charset="0"/>
                <a:cs typeface="Arial" pitchFamily="34" charset="0"/>
              </a:rPr>
            </a:br>
            <a:r>
              <a:rPr lang="es-MX" altLang="es-MX" sz="2700" b="1" dirty="0">
                <a:solidFill>
                  <a:srgbClr val="00B0F0"/>
                </a:solidFill>
                <a:latin typeface="Arial" pitchFamily="34" charset="0"/>
                <a:cs typeface="Arial" pitchFamily="34" charset="0"/>
              </a:rPr>
              <a:t/>
            </a:r>
            <a:br>
              <a:rPr lang="es-MX" altLang="es-MX" sz="2700" b="1" dirty="0">
                <a:solidFill>
                  <a:srgbClr val="00B0F0"/>
                </a:solidFill>
                <a:latin typeface="Arial" pitchFamily="34" charset="0"/>
                <a:cs typeface="Arial" pitchFamily="34" charset="0"/>
              </a:rPr>
            </a:br>
            <a:r>
              <a:rPr lang="es-MX" altLang="es-MX" sz="2700" b="1" dirty="0">
                <a:solidFill>
                  <a:srgbClr val="00B0F0"/>
                </a:solidFill>
                <a:latin typeface="Arial" pitchFamily="34" charset="0"/>
                <a:cs typeface="Arial" pitchFamily="34" charset="0"/>
              </a:rPr>
              <a:t>MATERIAL DIDÁCTICO: DIAPOSITIVAS</a:t>
            </a:r>
            <a:br>
              <a:rPr lang="es-MX" altLang="es-MX" sz="2700" b="1" dirty="0">
                <a:solidFill>
                  <a:srgbClr val="00B0F0"/>
                </a:solidFill>
                <a:latin typeface="Arial" pitchFamily="34" charset="0"/>
                <a:cs typeface="Arial" pitchFamily="34" charset="0"/>
              </a:rPr>
            </a:br>
            <a:r>
              <a:rPr lang="es-MX" altLang="es-MX" sz="2700" b="1" dirty="0">
                <a:solidFill>
                  <a:srgbClr val="00B0F0"/>
                </a:solidFill>
                <a:latin typeface="Arial" pitchFamily="34" charset="0"/>
                <a:cs typeface="Arial" pitchFamily="34" charset="0"/>
              </a:rPr>
              <a:t/>
            </a:r>
            <a:br>
              <a:rPr lang="es-MX" altLang="es-MX" sz="2700" b="1" dirty="0">
                <a:solidFill>
                  <a:srgbClr val="00B0F0"/>
                </a:solidFill>
                <a:latin typeface="Arial" pitchFamily="34" charset="0"/>
                <a:cs typeface="Arial" pitchFamily="34" charset="0"/>
              </a:rPr>
            </a:br>
            <a:r>
              <a:rPr lang="es-MX" altLang="es-MX" sz="2700" b="1" dirty="0">
                <a:solidFill>
                  <a:srgbClr val="00B0F0"/>
                </a:solidFill>
                <a:latin typeface="Arial" panose="020B0604020202020204" pitchFamily="34" charset="0"/>
                <a:ea typeface="Calibri" panose="020F0502020204030204" pitchFamily="34" charset="0"/>
                <a:cs typeface="Arial" panose="020B0604020202020204" pitchFamily="34" charset="0"/>
              </a:rPr>
              <a:t>TÍTULO: </a:t>
            </a:r>
            <a:r>
              <a:rPr lang="es-MX" altLang="es-MX" sz="2700" b="1" dirty="0" smtClean="0">
                <a:solidFill>
                  <a:srgbClr val="00B0F0"/>
                </a:solidFill>
                <a:latin typeface="Arial" panose="020B0604020202020204" pitchFamily="34" charset="0"/>
                <a:ea typeface="Calibri" panose="020F0502020204030204" pitchFamily="34" charset="0"/>
                <a:cs typeface="Arial" panose="020B0604020202020204" pitchFamily="34" charset="0"/>
              </a:rPr>
              <a:t>PLANTEAMIENTO DEL PROBLEMA</a:t>
            </a:r>
            <a:r>
              <a:rPr lang="es-MX" altLang="es-MX" sz="2700" b="1" dirty="0">
                <a:solidFill>
                  <a:srgbClr val="00B0F0"/>
                </a:solidFill>
                <a:latin typeface="Arial" panose="020B0604020202020204" pitchFamily="34" charset="0"/>
                <a:ea typeface="Calibri" panose="020F0502020204030204" pitchFamily="34" charset="0"/>
                <a:cs typeface="Arial" panose="020B0604020202020204" pitchFamily="34" charset="0"/>
              </a:rPr>
              <a:t/>
            </a:r>
            <a:br>
              <a:rPr lang="es-MX" altLang="es-MX" sz="2700" b="1" dirty="0">
                <a:solidFill>
                  <a:srgbClr val="00B0F0"/>
                </a:solidFill>
                <a:latin typeface="Arial" panose="020B0604020202020204" pitchFamily="34" charset="0"/>
                <a:ea typeface="Calibri" panose="020F0502020204030204" pitchFamily="34" charset="0"/>
                <a:cs typeface="Arial" panose="020B0604020202020204" pitchFamily="34" charset="0"/>
              </a:rPr>
            </a:br>
            <a:r>
              <a:rPr lang="es-MX" altLang="es-MX" sz="2700" b="1" dirty="0">
                <a:solidFill>
                  <a:srgbClr val="00B0F0"/>
                </a:solidFill>
                <a:latin typeface="Arial" panose="020B0604020202020204" pitchFamily="34" charset="0"/>
                <a:ea typeface="Calibri" panose="020F0502020204030204" pitchFamily="34" charset="0"/>
                <a:cs typeface="Arial" panose="020B0604020202020204" pitchFamily="34" charset="0"/>
              </a:rPr>
              <a:t/>
            </a:r>
            <a:br>
              <a:rPr lang="es-MX" altLang="es-MX" sz="2700" b="1" dirty="0">
                <a:solidFill>
                  <a:srgbClr val="00B0F0"/>
                </a:solidFill>
                <a:latin typeface="Arial" panose="020B0604020202020204" pitchFamily="34" charset="0"/>
                <a:ea typeface="Calibri" panose="020F0502020204030204" pitchFamily="34" charset="0"/>
                <a:cs typeface="Arial" panose="020B0604020202020204" pitchFamily="34" charset="0"/>
              </a:rPr>
            </a:br>
            <a:r>
              <a:rPr lang="es-MX" altLang="es-MX" sz="2700" b="1" dirty="0">
                <a:solidFill>
                  <a:srgbClr val="00B0F0"/>
                </a:solidFill>
                <a:latin typeface="Arial" panose="020B0604020202020204" pitchFamily="34" charset="0"/>
                <a:cs typeface="Arial" panose="020B0604020202020204" pitchFamily="34" charset="0"/>
              </a:rPr>
              <a:t>AUTOR: DR. RUBÉN DURÁN CARBAJAL</a:t>
            </a:r>
            <a:br>
              <a:rPr lang="es-MX" altLang="es-MX" sz="2700" b="1" dirty="0">
                <a:solidFill>
                  <a:srgbClr val="00B0F0"/>
                </a:solidFill>
                <a:latin typeface="Arial" panose="020B0604020202020204" pitchFamily="34" charset="0"/>
                <a:cs typeface="Arial" panose="020B0604020202020204" pitchFamily="34" charset="0"/>
              </a:rPr>
            </a:br>
            <a:endParaRPr lang="es-MX" sz="2700" dirty="0">
              <a:solidFill>
                <a:srgbClr val="00B0F0"/>
              </a:solidFill>
            </a:endParaRPr>
          </a:p>
        </p:txBody>
      </p:sp>
      <p:sp>
        <p:nvSpPr>
          <p:cNvPr id="3" name="2 Marcador de contenido"/>
          <p:cNvSpPr>
            <a:spLocks noGrp="1"/>
          </p:cNvSpPr>
          <p:nvPr>
            <p:ph sz="quarter" idx="13"/>
          </p:nvPr>
        </p:nvSpPr>
        <p:spPr>
          <a:xfrm>
            <a:off x="457200" y="6381328"/>
            <a:ext cx="8229600" cy="360040"/>
          </a:xfrm>
        </p:spPr>
        <p:txBody>
          <a:bodyPr>
            <a:noAutofit/>
          </a:bodyPr>
          <a:lstStyle/>
          <a:p>
            <a:pPr marL="0" indent="0" algn="r">
              <a:buNone/>
            </a:pPr>
            <a:r>
              <a:rPr lang="es-MX" sz="1400" dirty="0" smtClean="0">
                <a:latin typeface="Arial" pitchFamily="34" charset="0"/>
                <a:cs typeface="Arial" pitchFamily="34" charset="0"/>
              </a:rPr>
              <a:t>Toluca, México a 10 de octubre de 2016</a:t>
            </a:r>
            <a:endParaRPr lang="es-MX" sz="1400" dirty="0">
              <a:latin typeface="Arial" pitchFamily="34" charset="0"/>
              <a:cs typeface="Arial" pitchFamily="34" charset="0"/>
            </a:endParaRPr>
          </a:p>
        </p:txBody>
      </p:sp>
    </p:spTree>
    <p:extLst>
      <p:ext uri="{BB962C8B-B14F-4D97-AF65-F5344CB8AC3E}">
        <p14:creationId xmlns:p14="http://schemas.microsoft.com/office/powerpoint/2010/main" val="4265629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cap="none" dirty="0" smtClean="0">
                <a:solidFill>
                  <a:srgbClr val="00B0F0"/>
                </a:solidFill>
              </a:rPr>
              <a:t>Conceptualización de la carrera</a:t>
            </a:r>
            <a:endParaRPr lang="es-MX" cap="none" dirty="0">
              <a:solidFill>
                <a:srgbClr val="00B0F0"/>
              </a:solidFill>
            </a:endParaRPr>
          </a:p>
        </p:txBody>
      </p:sp>
      <p:sp>
        <p:nvSpPr>
          <p:cNvPr id="3" name="Marcador de contenido 2"/>
          <p:cNvSpPr>
            <a:spLocks noGrp="1"/>
          </p:cNvSpPr>
          <p:nvPr>
            <p:ph sz="quarter" idx="13"/>
          </p:nvPr>
        </p:nvSpPr>
        <p:spPr/>
        <p:txBody>
          <a:bodyPr>
            <a:normAutofit fontScale="85000" lnSpcReduction="20000"/>
          </a:bodyPr>
          <a:lstStyle/>
          <a:p>
            <a:pPr marL="0" indent="0" algn="just">
              <a:buNone/>
            </a:pPr>
            <a:r>
              <a:rPr lang="es-ES" cap="none" dirty="0" smtClean="0"/>
              <a:t>“La gastronomía constituye una profesión multifacética integrada por elementos diversos que conforman la amplia industria de la restauración, de la administración y de la operación de establecimientos de alimentos y bebidas, en un nivel de excelencia.</a:t>
            </a:r>
            <a:endParaRPr lang="es-MX" cap="none" dirty="0" smtClean="0"/>
          </a:p>
          <a:p>
            <a:pPr marL="0" indent="0" algn="just">
              <a:buNone/>
            </a:pPr>
            <a:r>
              <a:rPr lang="es-ES" cap="none" dirty="0" smtClean="0"/>
              <a:t>De esta manera quien se forme como licenciado en gastronomía será un profesional que atienda los problemas de producción de alimentos y bebidas, administración y operación de dichos establecimientos, de divulgación y promoción de la cultura gastronómica nacional —e inclusive internacional—, de aprovechamiento de los recursos gastronómicos para el fortalecimiento del turismo, de la investigación en el área, y de innovación de técnicas y productos gastronómicos” (</a:t>
            </a:r>
            <a:r>
              <a:rPr lang="es-ES" i="1" cap="none" dirty="0" err="1" smtClean="0"/>
              <a:t>Curriculum</a:t>
            </a:r>
            <a:r>
              <a:rPr lang="es-ES" cap="none" dirty="0" smtClean="0"/>
              <a:t> de la Licenciatura en Gastronomía , 2003, 34) </a:t>
            </a:r>
            <a:endParaRPr lang="es-MX" cap="none" dirty="0" smtClean="0"/>
          </a:p>
          <a:p>
            <a:endParaRPr lang="es-MX" dirty="0"/>
          </a:p>
        </p:txBody>
      </p:sp>
    </p:spTree>
    <p:extLst>
      <p:ext uri="{BB962C8B-B14F-4D97-AF65-F5344CB8AC3E}">
        <p14:creationId xmlns:p14="http://schemas.microsoft.com/office/powerpoint/2010/main" val="11359782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cap="none" dirty="0" smtClean="0">
                <a:solidFill>
                  <a:srgbClr val="00B0F0"/>
                </a:solidFill>
              </a:rPr>
              <a:t>Perfil de ingreso</a:t>
            </a:r>
            <a:endParaRPr lang="es-MX" cap="none" dirty="0">
              <a:solidFill>
                <a:srgbClr val="00B0F0"/>
              </a:solidFill>
            </a:endParaRPr>
          </a:p>
        </p:txBody>
      </p:sp>
      <p:sp>
        <p:nvSpPr>
          <p:cNvPr id="3" name="Marcador de contenido 2"/>
          <p:cNvSpPr>
            <a:spLocks noGrp="1"/>
          </p:cNvSpPr>
          <p:nvPr>
            <p:ph sz="quarter" idx="13"/>
          </p:nvPr>
        </p:nvSpPr>
        <p:spPr/>
        <p:txBody>
          <a:bodyPr>
            <a:normAutofit fontScale="92500" lnSpcReduction="20000"/>
          </a:bodyPr>
          <a:lstStyle/>
          <a:p>
            <a:pPr marL="0" indent="0" algn="just">
              <a:buNone/>
            </a:pPr>
            <a:r>
              <a:rPr lang="es-ES" cap="none" dirty="0" smtClean="0"/>
              <a:t>“Los gustos o inclinaciones que deben enfocar al alumno hacia la consecución de sus metas son: científicos (inclinación para investigar, determinar causas y resolver problemas diversos relacionados con el arte culinario); trabajo en equipo (indispensable la colaboración para la consecución de objetivos comunes); vocación de servicio (para atender a las personas con respeto y tolerancia); gusto por las actividades de oficina (para la administración, operación y control de los establecimientos de alimentos y bebidas a su cargo” </a:t>
            </a:r>
            <a:r>
              <a:rPr lang="es-ES" cap="none" dirty="0"/>
              <a:t>(</a:t>
            </a:r>
            <a:r>
              <a:rPr lang="es-ES" i="1" cap="none" dirty="0" err="1"/>
              <a:t>Curriculum</a:t>
            </a:r>
            <a:r>
              <a:rPr lang="es-ES" cap="none" dirty="0"/>
              <a:t> de la Licenciatura en Gastronomía , 2003, </a:t>
            </a:r>
            <a:r>
              <a:rPr lang="es-ES" cap="none" dirty="0" smtClean="0"/>
              <a:t>35) </a:t>
            </a:r>
            <a:endParaRPr lang="es-MX" cap="none" dirty="0"/>
          </a:p>
          <a:p>
            <a:pPr marL="0" indent="0">
              <a:buNone/>
            </a:pPr>
            <a:r>
              <a:rPr lang="es-ES" cap="none" dirty="0" smtClean="0"/>
              <a:t>).</a:t>
            </a:r>
            <a:endParaRPr lang="es-MX" cap="none" dirty="0" smtClean="0"/>
          </a:p>
          <a:p>
            <a:pPr marL="0" indent="0">
              <a:buNone/>
            </a:pPr>
            <a:endParaRPr lang="es-MX" dirty="0"/>
          </a:p>
        </p:txBody>
      </p:sp>
    </p:spTree>
    <p:extLst>
      <p:ext uri="{BB962C8B-B14F-4D97-AF65-F5344CB8AC3E}">
        <p14:creationId xmlns:p14="http://schemas.microsoft.com/office/powerpoint/2010/main" val="1433271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cap="none" dirty="0" smtClean="0">
                <a:solidFill>
                  <a:srgbClr val="00B0F0"/>
                </a:solidFill>
              </a:rPr>
              <a:t>Perfil de egreso</a:t>
            </a:r>
            <a:endParaRPr lang="es-MX" cap="none" dirty="0">
              <a:solidFill>
                <a:srgbClr val="00B0F0"/>
              </a:solidFill>
            </a:endParaRPr>
          </a:p>
        </p:txBody>
      </p:sp>
      <p:sp>
        <p:nvSpPr>
          <p:cNvPr id="3" name="Marcador de contenido 2"/>
          <p:cNvSpPr>
            <a:spLocks noGrp="1"/>
          </p:cNvSpPr>
          <p:nvPr>
            <p:ph sz="quarter" idx="13"/>
          </p:nvPr>
        </p:nvSpPr>
        <p:spPr>
          <a:xfrm>
            <a:off x="514351" y="1772816"/>
            <a:ext cx="7796030" cy="3601769"/>
          </a:xfrm>
        </p:spPr>
        <p:txBody>
          <a:bodyPr>
            <a:normAutofit fontScale="92500" lnSpcReduction="20000"/>
          </a:bodyPr>
          <a:lstStyle/>
          <a:p>
            <a:pPr marL="0" indent="0">
              <a:buNone/>
            </a:pPr>
            <a:endParaRPr lang="es-ES" b="1" cap="none" dirty="0" smtClean="0"/>
          </a:p>
          <a:p>
            <a:pPr marL="0" indent="0">
              <a:buNone/>
            </a:pPr>
            <a:r>
              <a:rPr lang="es-ES" sz="1900" b="1" cap="none" dirty="0" smtClean="0"/>
              <a:t>“Problemáticas que atiende:</a:t>
            </a:r>
            <a:endParaRPr lang="es-MX" sz="1900" cap="none" dirty="0" smtClean="0"/>
          </a:p>
          <a:p>
            <a:pPr marL="0" indent="0">
              <a:buNone/>
            </a:pPr>
            <a:endParaRPr lang="es-MX" sz="1900" cap="none" dirty="0" smtClean="0"/>
          </a:p>
          <a:p>
            <a:pPr lvl="1"/>
            <a:r>
              <a:rPr lang="es-ES" sz="1900" cap="none" dirty="0" smtClean="0"/>
              <a:t>Inadecuada administración en establecimientos de alimentos y bebidas.</a:t>
            </a:r>
            <a:endParaRPr lang="es-MX" sz="1900" cap="none" dirty="0" smtClean="0"/>
          </a:p>
          <a:p>
            <a:pPr lvl="1"/>
            <a:r>
              <a:rPr lang="es-ES" sz="1900" cap="none" dirty="0" smtClean="0"/>
              <a:t>Falta de divulgación y promoción de la cultura gastronómica nacional.</a:t>
            </a:r>
            <a:endParaRPr lang="es-MX" sz="1900" cap="none" dirty="0" smtClean="0"/>
          </a:p>
          <a:p>
            <a:pPr lvl="1"/>
            <a:r>
              <a:rPr lang="es-ES" sz="1900" cap="none" dirty="0" smtClean="0"/>
              <a:t>Desaprovechamiento de los recursos gastronómicos para el fortalecimiento del turismo.</a:t>
            </a:r>
            <a:endParaRPr lang="es-MX" sz="1900" cap="none" dirty="0" smtClean="0"/>
          </a:p>
          <a:p>
            <a:pPr lvl="1"/>
            <a:r>
              <a:rPr lang="es-ES" sz="1900" cap="none" dirty="0" smtClean="0"/>
              <a:t>Incipiente investigación en el área de la gastronomía.</a:t>
            </a:r>
            <a:endParaRPr lang="es-MX" sz="1900" cap="none" dirty="0" smtClean="0"/>
          </a:p>
          <a:p>
            <a:pPr lvl="1"/>
            <a:r>
              <a:rPr lang="es-ES" sz="1900" cap="none" dirty="0" smtClean="0"/>
              <a:t>Desconocimiento de las nuevas tecnologías y tendencias de la gastronomía</a:t>
            </a:r>
            <a:r>
              <a:rPr lang="es-MX" sz="1900" cap="none" dirty="0" smtClean="0"/>
              <a:t>” </a:t>
            </a:r>
            <a:r>
              <a:rPr lang="es-ES" sz="1900" cap="none" dirty="0"/>
              <a:t>(</a:t>
            </a:r>
            <a:r>
              <a:rPr lang="es-ES" sz="1900" i="1" cap="none" dirty="0" err="1"/>
              <a:t>Curriculum</a:t>
            </a:r>
            <a:r>
              <a:rPr lang="es-ES" sz="1900" cap="none" dirty="0"/>
              <a:t> de la Licenciatura en Gastronomía , 2003, </a:t>
            </a:r>
            <a:r>
              <a:rPr lang="es-ES" sz="1900" cap="none" dirty="0" smtClean="0"/>
              <a:t>36)  </a:t>
            </a:r>
            <a:endParaRPr lang="es-MX" sz="1900" cap="none" dirty="0" smtClean="0"/>
          </a:p>
          <a:p>
            <a:endParaRPr lang="es-MX" sz="1900" dirty="0"/>
          </a:p>
        </p:txBody>
      </p:sp>
    </p:spTree>
    <p:extLst>
      <p:ext uri="{BB962C8B-B14F-4D97-AF65-F5344CB8AC3E}">
        <p14:creationId xmlns:p14="http://schemas.microsoft.com/office/powerpoint/2010/main" val="25333914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MX" cap="none" dirty="0" smtClean="0">
                <a:solidFill>
                  <a:srgbClr val="00B0F0"/>
                </a:solidFill>
              </a:rPr>
              <a:t>Maridaje gastronomía y turismo</a:t>
            </a:r>
            <a:endParaRPr lang="es-MX" cap="none" dirty="0">
              <a:solidFill>
                <a:srgbClr val="00B0F0"/>
              </a:solidFill>
            </a:endParaRPr>
          </a:p>
        </p:txBody>
      </p:sp>
      <p:sp>
        <p:nvSpPr>
          <p:cNvPr id="3" name="Marcador de contenido 2"/>
          <p:cNvSpPr>
            <a:spLocks noGrp="1"/>
          </p:cNvSpPr>
          <p:nvPr>
            <p:ph sz="quarter" idx="13"/>
          </p:nvPr>
        </p:nvSpPr>
        <p:spPr/>
        <p:txBody>
          <a:bodyPr>
            <a:normAutofit fontScale="92500" lnSpcReduction="10000"/>
          </a:bodyPr>
          <a:lstStyle/>
          <a:p>
            <a:pPr marL="0" indent="0" algn="just">
              <a:buNone/>
            </a:pPr>
            <a:r>
              <a:rPr lang="es-MX" cap="none" dirty="0" smtClean="0"/>
              <a:t>“Los problemas de la investigación turística también se han reflejado en la formación educativa, puesto que gran parte de los conocimientos relacionados. Con el funcionamiento empresarial o con el desarrollo sectorial han tenido que ser tomados de otros sectores, como el industrial manufacturero, y se han tenido que adaptar a la formación turística orientada principalmente a servicios, o bien, cuando ni siquiera existía esta habilidad adaptativa en los centros educativos, la respuesta formativa más fácil consistió en banalizar la educación, transformarla en un hecho anecdótico o, incluso, se impartió como una mera simulación” </a:t>
            </a:r>
            <a:r>
              <a:rPr lang="es-MX" cap="none" dirty="0"/>
              <a:t>(Guevara, 2006: </a:t>
            </a:r>
            <a:r>
              <a:rPr lang="es-MX" cap="none" dirty="0" smtClean="0"/>
              <a:t>27-28)</a:t>
            </a:r>
            <a:endParaRPr lang="es-MX" cap="none" dirty="0"/>
          </a:p>
          <a:p>
            <a:pPr marL="0" indent="0" algn="just">
              <a:buNone/>
            </a:pPr>
            <a:endParaRPr lang="es-MX" cap="none" dirty="0"/>
          </a:p>
        </p:txBody>
      </p:sp>
    </p:spTree>
    <p:extLst>
      <p:ext uri="{BB962C8B-B14F-4D97-AF65-F5344CB8AC3E}">
        <p14:creationId xmlns:p14="http://schemas.microsoft.com/office/powerpoint/2010/main" val="1225857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600" cap="none" dirty="0" smtClean="0">
                <a:solidFill>
                  <a:srgbClr val="00B0F0"/>
                </a:solidFill>
                <a:latin typeface="Arial" pitchFamily="34" charset="0"/>
                <a:cs typeface="Arial" pitchFamily="34" charset="0"/>
              </a:rPr>
              <a:t>Planteamiento del problema en gastronomía</a:t>
            </a:r>
            <a:endParaRPr lang="es-MX" sz="3600" cap="none" dirty="0">
              <a:solidFill>
                <a:srgbClr val="00B0F0"/>
              </a:solidFill>
              <a:latin typeface="Arial" pitchFamily="34" charset="0"/>
              <a:cs typeface="Arial" pitchFamily="34" charset="0"/>
            </a:endParaRPr>
          </a:p>
        </p:txBody>
      </p:sp>
      <p:sp>
        <p:nvSpPr>
          <p:cNvPr id="3" name="2 Marcador de contenido"/>
          <p:cNvSpPr>
            <a:spLocks noGrp="1"/>
          </p:cNvSpPr>
          <p:nvPr>
            <p:ph sz="quarter" idx="13"/>
          </p:nvPr>
        </p:nvSpPr>
        <p:spPr/>
        <p:txBody>
          <a:bodyPr/>
          <a:lstStyle/>
          <a:p>
            <a:pPr marL="0" indent="0" algn="just">
              <a:buNone/>
            </a:pPr>
            <a:endParaRPr lang="es-ES_tradnl" dirty="0"/>
          </a:p>
          <a:p>
            <a:pPr marL="0" indent="0" algn="just">
              <a:buNone/>
            </a:pPr>
            <a:endParaRPr lang="es-ES_tradnl" dirty="0" smtClean="0"/>
          </a:p>
          <a:p>
            <a:pPr marL="0" indent="0" algn="just">
              <a:buNone/>
            </a:pPr>
            <a:endParaRPr lang="es-ES_tradnl" dirty="0"/>
          </a:p>
          <a:p>
            <a:pPr marL="0" indent="0" algn="just">
              <a:buNone/>
            </a:pPr>
            <a:endParaRPr lang="es-MX" dirty="0"/>
          </a:p>
          <a:p>
            <a:endParaRPr lang="es-MX" dirty="0"/>
          </a:p>
        </p:txBody>
      </p:sp>
      <p:pic>
        <p:nvPicPr>
          <p:cNvPr id="1026" name="Picture 2" descr="Resultado de imagen para Sampieri planteamiento del problema de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837766"/>
            <a:ext cx="4752528" cy="3536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5469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cap="none" dirty="0">
                <a:solidFill>
                  <a:srgbClr val="00B0F0"/>
                </a:solidFill>
              </a:rPr>
              <a:t>Problema de investigación</a:t>
            </a:r>
            <a:endParaRPr lang="es-MX" dirty="0"/>
          </a:p>
        </p:txBody>
      </p:sp>
      <p:sp>
        <p:nvSpPr>
          <p:cNvPr id="3" name="Marcador de contenido 2"/>
          <p:cNvSpPr>
            <a:spLocks noGrp="1"/>
          </p:cNvSpPr>
          <p:nvPr>
            <p:ph sz="quarter" idx="13"/>
          </p:nvPr>
        </p:nvSpPr>
        <p:spPr/>
        <p:txBody>
          <a:bodyPr/>
          <a:lstStyle/>
          <a:p>
            <a:pPr marL="0" indent="0" algn="just">
              <a:buNone/>
            </a:pPr>
            <a:r>
              <a:rPr lang="es-MX" cap="none" dirty="0" smtClean="0">
                <a:solidFill>
                  <a:srgbClr val="00B0F0"/>
                </a:solidFill>
              </a:rPr>
              <a:t>“Explicación del problema central, destacando la relevancia de profundizar sobre sus causas y efectos, formulando preguntas de investigación sobre los posibles supuestos o situaciones que requieren de esclarecimiento</a:t>
            </a:r>
            <a:r>
              <a:rPr lang="es-MX" dirty="0" smtClean="0">
                <a:solidFill>
                  <a:srgbClr val="00B0F0"/>
                </a:solidFill>
              </a:rPr>
              <a:t>” (</a:t>
            </a:r>
            <a:r>
              <a:rPr lang="es-MX" cap="none" dirty="0" smtClean="0">
                <a:solidFill>
                  <a:srgbClr val="00B0F0"/>
                </a:solidFill>
              </a:rPr>
              <a:t>Orientaciones” (Orientaciones, 2011: 24)</a:t>
            </a:r>
            <a:endParaRPr lang="es-MX" cap="none" dirty="0">
              <a:solidFill>
                <a:srgbClr val="00B0F0"/>
              </a:solidFill>
            </a:endParaRPr>
          </a:p>
        </p:txBody>
      </p:sp>
    </p:spTree>
    <p:extLst>
      <p:ext uri="{BB962C8B-B14F-4D97-AF65-F5344CB8AC3E}">
        <p14:creationId xmlns:p14="http://schemas.microsoft.com/office/powerpoint/2010/main" val="30244365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4351" y="28724"/>
            <a:ext cx="7797662" cy="1721134"/>
          </a:xfrm>
        </p:spPr>
        <p:txBody>
          <a:bodyPr/>
          <a:lstStyle/>
          <a:p>
            <a:pPr algn="just"/>
            <a:r>
              <a:rPr lang="es-ES_tradnl" sz="3600" dirty="0" smtClean="0"/>
              <a:t/>
            </a:r>
            <a:br>
              <a:rPr lang="es-ES_tradnl" sz="3600" dirty="0" smtClean="0"/>
            </a:br>
            <a:r>
              <a:rPr lang="es-ES_tradnl" sz="3600" cap="none" dirty="0" smtClean="0">
                <a:solidFill>
                  <a:srgbClr val="00B0F0"/>
                </a:solidFill>
              </a:rPr>
              <a:t>El planteamiento del problema de investigación comprende los siguientes pasos</a:t>
            </a:r>
            <a:r>
              <a:rPr lang="es-MX" sz="3600" cap="none" dirty="0" smtClean="0">
                <a:solidFill>
                  <a:srgbClr val="00B0F0"/>
                </a:solidFill>
              </a:rPr>
              <a:t/>
            </a:r>
            <a:br>
              <a:rPr lang="es-MX" sz="3600" cap="none" dirty="0" smtClean="0">
                <a:solidFill>
                  <a:srgbClr val="00B0F0"/>
                </a:solidFill>
              </a:rPr>
            </a:br>
            <a:endParaRPr lang="es-MX" sz="3600" dirty="0">
              <a:solidFill>
                <a:srgbClr val="00B0F0"/>
              </a:solidFill>
            </a:endParaRPr>
          </a:p>
        </p:txBody>
      </p:sp>
      <p:sp>
        <p:nvSpPr>
          <p:cNvPr id="3" name="Marcador de contenido 2"/>
          <p:cNvSpPr>
            <a:spLocks noGrp="1"/>
          </p:cNvSpPr>
          <p:nvPr>
            <p:ph sz="quarter" idx="13"/>
          </p:nvPr>
        </p:nvSpPr>
        <p:spPr/>
        <p:txBody>
          <a:bodyPr/>
          <a:lstStyle/>
          <a:p>
            <a:pPr lvl="0" hangingPunct="0"/>
            <a:r>
              <a:rPr lang="es-ES_tradnl" sz="4000" b="1" i="1" cap="none" dirty="0" smtClean="0"/>
              <a:t>Selección </a:t>
            </a:r>
            <a:endParaRPr lang="es-MX" sz="4000" cap="none" dirty="0" smtClean="0"/>
          </a:p>
          <a:p>
            <a:pPr lvl="0" hangingPunct="0"/>
            <a:r>
              <a:rPr lang="es-ES_tradnl" sz="4000" b="1" i="1" cap="none" dirty="0" smtClean="0"/>
              <a:t>Descripción</a:t>
            </a:r>
            <a:endParaRPr lang="es-MX" sz="4000" cap="none" dirty="0" smtClean="0"/>
          </a:p>
          <a:p>
            <a:pPr lvl="0" hangingPunct="0"/>
            <a:r>
              <a:rPr lang="es-ES_tradnl" sz="4000" b="1" i="1" cap="none" dirty="0" smtClean="0"/>
              <a:t>Delimitación </a:t>
            </a:r>
            <a:endParaRPr lang="es-MX" sz="4000" cap="none" dirty="0" smtClean="0"/>
          </a:p>
          <a:p>
            <a:endParaRPr lang="es-MX" dirty="0"/>
          </a:p>
        </p:txBody>
      </p:sp>
    </p:spTree>
    <p:extLst>
      <p:ext uri="{BB962C8B-B14F-4D97-AF65-F5344CB8AC3E}">
        <p14:creationId xmlns:p14="http://schemas.microsoft.com/office/powerpoint/2010/main" val="3114147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cap="none" dirty="0" smtClean="0">
                <a:solidFill>
                  <a:srgbClr val="00B0F0"/>
                </a:solidFill>
              </a:rPr>
              <a:t>Selección</a:t>
            </a:r>
            <a:endParaRPr lang="es-MX" cap="none" dirty="0">
              <a:solidFill>
                <a:srgbClr val="00B0F0"/>
              </a:solidFill>
            </a:endParaRPr>
          </a:p>
        </p:txBody>
      </p:sp>
      <p:sp>
        <p:nvSpPr>
          <p:cNvPr id="3" name="Marcador de contenido 2"/>
          <p:cNvSpPr>
            <a:spLocks noGrp="1"/>
          </p:cNvSpPr>
          <p:nvPr>
            <p:ph sz="quarter" idx="13"/>
          </p:nvPr>
        </p:nvSpPr>
        <p:spPr/>
        <p:txBody>
          <a:bodyPr/>
          <a:lstStyle/>
          <a:p>
            <a:pPr marL="0" indent="0">
              <a:buNone/>
            </a:pPr>
            <a:r>
              <a:rPr lang="es-ES_tradnl" cap="none" dirty="0" smtClean="0"/>
              <a:t>En este apartado identificamos y elegimos un problema en el ámbito de la gastronomía que sea de nuestro interés.</a:t>
            </a:r>
          </a:p>
        </p:txBody>
      </p:sp>
    </p:spTree>
    <p:extLst>
      <p:ext uri="{BB962C8B-B14F-4D97-AF65-F5344CB8AC3E}">
        <p14:creationId xmlns:p14="http://schemas.microsoft.com/office/powerpoint/2010/main" val="18258555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cap="none" dirty="0" smtClean="0">
                <a:solidFill>
                  <a:srgbClr val="00B0F0"/>
                </a:solidFill>
              </a:rPr>
              <a:t>Descripción</a:t>
            </a:r>
            <a:endParaRPr lang="es-MX" cap="none" dirty="0">
              <a:solidFill>
                <a:srgbClr val="00B0F0"/>
              </a:solidFill>
            </a:endParaRPr>
          </a:p>
        </p:txBody>
      </p:sp>
      <p:sp>
        <p:nvSpPr>
          <p:cNvPr id="3" name="Marcador de contenido 2"/>
          <p:cNvSpPr>
            <a:spLocks noGrp="1"/>
          </p:cNvSpPr>
          <p:nvPr>
            <p:ph sz="quarter" idx="13"/>
          </p:nvPr>
        </p:nvSpPr>
        <p:spPr/>
        <p:txBody>
          <a:bodyPr>
            <a:normAutofit/>
          </a:bodyPr>
          <a:lstStyle/>
          <a:p>
            <a:pPr hangingPunct="0"/>
            <a:r>
              <a:rPr lang="es-ES_tradnl" cap="none" dirty="0" smtClean="0"/>
              <a:t>Implica cuestionar la realidad conocida para dar paso a través de la investigación a nuevos conocimientos que nos ayuden a resolver la  problemática inicial.</a:t>
            </a:r>
          </a:p>
          <a:p>
            <a:pPr hangingPunct="0"/>
            <a:endParaRPr lang="es-ES_tradnl" dirty="0"/>
          </a:p>
          <a:p>
            <a:endParaRPr lang="es-MX" dirty="0"/>
          </a:p>
        </p:txBody>
      </p:sp>
    </p:spTree>
    <p:extLst>
      <p:ext uri="{BB962C8B-B14F-4D97-AF65-F5344CB8AC3E}">
        <p14:creationId xmlns:p14="http://schemas.microsoft.com/office/powerpoint/2010/main" val="6356778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cap="none" dirty="0" smtClean="0">
                <a:solidFill>
                  <a:srgbClr val="00B0F0"/>
                </a:solidFill>
              </a:rPr>
              <a:t>Delimitación</a:t>
            </a:r>
            <a:endParaRPr lang="es-MX" cap="none" dirty="0">
              <a:solidFill>
                <a:srgbClr val="00B0F0"/>
              </a:solidFill>
            </a:endParaRPr>
          </a:p>
        </p:txBody>
      </p:sp>
      <p:sp>
        <p:nvSpPr>
          <p:cNvPr id="3" name="Marcador de contenido 2"/>
          <p:cNvSpPr>
            <a:spLocks noGrp="1"/>
          </p:cNvSpPr>
          <p:nvPr>
            <p:ph sz="quarter" idx="13"/>
          </p:nvPr>
        </p:nvSpPr>
        <p:spPr/>
        <p:txBody>
          <a:bodyPr/>
          <a:lstStyle/>
          <a:p>
            <a:pPr marL="0" indent="0" algn="just" hangingPunct="0">
              <a:buNone/>
            </a:pPr>
            <a:r>
              <a:rPr lang="es-ES_tradnl" cap="none" dirty="0" smtClean="0"/>
              <a:t>Nos permite fijar los alcances  de la investigación; abarcando,  el aspecto teórico, temporal, económico y </a:t>
            </a:r>
            <a:r>
              <a:rPr lang="es-ES_tradnl" cap="none" smtClean="0"/>
              <a:t>espacial.</a:t>
            </a:r>
            <a:endParaRPr lang="es-ES_tradnl" cap="none" dirty="0" smtClean="0"/>
          </a:p>
        </p:txBody>
      </p:sp>
    </p:spTree>
    <p:extLst>
      <p:ext uri="{BB962C8B-B14F-4D97-AF65-F5344CB8AC3E}">
        <p14:creationId xmlns:p14="http://schemas.microsoft.com/office/powerpoint/2010/main" val="1973734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8519" y="188640"/>
            <a:ext cx="9145016" cy="6669360"/>
          </a:xfrm>
          <a:prstGeom prst="rect">
            <a:avLst/>
          </a:prstGeom>
        </p:spPr>
      </p:pic>
    </p:spTree>
    <p:extLst>
      <p:ext uri="{BB962C8B-B14F-4D97-AF65-F5344CB8AC3E}">
        <p14:creationId xmlns:p14="http://schemas.microsoft.com/office/powerpoint/2010/main" val="4763895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685801"/>
            <a:ext cx="8748464" cy="1151965"/>
          </a:xfrm>
        </p:spPr>
        <p:txBody>
          <a:bodyPr/>
          <a:lstStyle/>
          <a:p>
            <a:pPr algn="ctr"/>
            <a:r>
              <a:rPr lang="es-MX" cap="none" dirty="0" smtClean="0">
                <a:solidFill>
                  <a:srgbClr val="00B0F0"/>
                </a:solidFill>
              </a:rPr>
              <a:t>Problemas gastronómicos-turísticos</a:t>
            </a:r>
            <a:endParaRPr lang="es-MX" cap="none" dirty="0">
              <a:solidFill>
                <a:srgbClr val="00B0F0"/>
              </a:solidFill>
            </a:endParaRPr>
          </a:p>
        </p:txBody>
      </p:sp>
      <p:sp>
        <p:nvSpPr>
          <p:cNvPr id="3" name="Marcador de contenido 2"/>
          <p:cNvSpPr>
            <a:spLocks noGrp="1"/>
          </p:cNvSpPr>
          <p:nvPr>
            <p:ph sz="quarter" idx="13"/>
          </p:nvPr>
        </p:nvSpPr>
        <p:spPr/>
        <p:txBody>
          <a:bodyPr>
            <a:normAutofit fontScale="92500" lnSpcReduction="10000"/>
          </a:bodyPr>
          <a:lstStyle/>
          <a:p>
            <a:pPr marL="0" indent="0" algn="just">
              <a:buNone/>
            </a:pPr>
            <a:r>
              <a:rPr lang="es-MX" cap="none" dirty="0" smtClean="0"/>
              <a:t>“Los diferentes temas o problemas turísticos, al convertirse en objeto de estudio —bajo lo que hemos denominado “lo turístico“—, mediante la construcción teórica, analítica y conceptual de diferentes disciplinas, conforman áreas temáticas y éstas, a su vez, constituyen espacios que por su complejidad, para ser caracterizados y explicados, dan lugar a la intersección de diferentes disciplinas en esquemas que pueden comprender múltiples combinaciones y articulaciones que generan enfoques teóricos y tratamientos metodológicos </a:t>
            </a:r>
            <a:r>
              <a:rPr lang="es-MX" cap="none" dirty="0" err="1" smtClean="0"/>
              <a:t>multi</a:t>
            </a:r>
            <a:r>
              <a:rPr lang="es-MX" cap="none" dirty="0" smtClean="0"/>
              <a:t>-, inter- o </a:t>
            </a:r>
            <a:r>
              <a:rPr lang="es-MX" cap="none" dirty="0" err="1" smtClean="0"/>
              <a:t>transdisciplinarios</a:t>
            </a:r>
            <a:r>
              <a:rPr lang="es-MX" cap="none" dirty="0" smtClean="0"/>
              <a:t> y todo ello será imposible determinarlo en forma apriorística (véase la figura 1)” (Guevara, 2006: 4)</a:t>
            </a:r>
          </a:p>
          <a:p>
            <a:endParaRPr lang="es-MX" dirty="0"/>
          </a:p>
        </p:txBody>
      </p:sp>
    </p:spTree>
    <p:extLst>
      <p:ext uri="{BB962C8B-B14F-4D97-AF65-F5344CB8AC3E}">
        <p14:creationId xmlns:p14="http://schemas.microsoft.com/office/powerpoint/2010/main" val="192972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4351" y="32296"/>
            <a:ext cx="7797662" cy="1151965"/>
          </a:xfrm>
        </p:spPr>
        <p:txBody>
          <a:bodyPr/>
          <a:lstStyle/>
          <a:p>
            <a:pPr algn="ctr"/>
            <a:r>
              <a:rPr lang="es-MX" cap="none" dirty="0" smtClean="0">
                <a:solidFill>
                  <a:srgbClr val="00B0F0"/>
                </a:solidFill>
              </a:rPr>
              <a:t>Figura 1</a:t>
            </a:r>
            <a:endParaRPr lang="es-MX" dirty="0">
              <a:solidFill>
                <a:srgbClr val="00B0F0"/>
              </a:solidFill>
            </a:endParaRPr>
          </a:p>
        </p:txBody>
      </p:sp>
      <p:pic>
        <p:nvPicPr>
          <p:cNvPr id="6" name="Marcador de contenido 5"/>
          <p:cNvPicPr>
            <a:picLocks noGrp="1" noChangeAspect="1"/>
          </p:cNvPicPr>
          <p:nvPr>
            <p:ph sz="quarter" idx="13"/>
          </p:nvPr>
        </p:nvPicPr>
        <p:blipFill>
          <a:blip r:embed="rId2"/>
          <a:stretch>
            <a:fillRect/>
          </a:stretch>
        </p:blipFill>
        <p:spPr>
          <a:xfrm>
            <a:off x="323528" y="980728"/>
            <a:ext cx="7920880" cy="4394548"/>
          </a:xfrm>
          <a:prstGeom prst="rect">
            <a:avLst/>
          </a:prstGeom>
        </p:spPr>
      </p:pic>
    </p:spTree>
    <p:extLst>
      <p:ext uri="{BB962C8B-B14F-4D97-AF65-F5344CB8AC3E}">
        <p14:creationId xmlns:p14="http://schemas.microsoft.com/office/powerpoint/2010/main" val="38740604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smtClean="0">
                <a:solidFill>
                  <a:srgbClr val="00B0F0"/>
                </a:solidFill>
              </a:rPr>
              <a:t>Problemas en la gastronomía</a:t>
            </a:r>
            <a:endParaRPr lang="es-MX" cap="none" dirty="0">
              <a:solidFill>
                <a:srgbClr val="00B0F0"/>
              </a:solidFill>
            </a:endParaRPr>
          </a:p>
        </p:txBody>
      </p:sp>
      <p:sp>
        <p:nvSpPr>
          <p:cNvPr id="3" name="Marcador de contenido 2"/>
          <p:cNvSpPr>
            <a:spLocks noGrp="1"/>
          </p:cNvSpPr>
          <p:nvPr>
            <p:ph sz="quarter" idx="13"/>
          </p:nvPr>
        </p:nvSpPr>
        <p:spPr/>
        <p:txBody>
          <a:bodyPr/>
          <a:lstStyle/>
          <a:p>
            <a:pPr marL="0" indent="0" algn="just">
              <a:buNone/>
            </a:pPr>
            <a:r>
              <a:rPr lang="es-ES" cap="none" dirty="0" smtClean="0"/>
              <a:t>“El fenómeno de sobrepoblación agudiza las problemáticas sociales, específicamente en lo referido a la escasez de materias primas que a su vez se transforman para el uso o consumo de la humanidad. En este sentido, los problemas alimenticios se han agudizado, debido sobre todo a la vida tan acelerada que actualmente se tiene, a la escasez de recursos, al incremento de la población, de los problemas económicos, entre otros” ( Plan de Estudios de Gastronomía, 2003: 14)</a:t>
            </a:r>
            <a:endParaRPr lang="es-MX" cap="none" dirty="0" smtClean="0"/>
          </a:p>
          <a:p>
            <a:pPr marL="0" indent="0" algn="just">
              <a:buNone/>
            </a:pPr>
            <a:endParaRPr lang="es-MX" cap="none" dirty="0"/>
          </a:p>
        </p:txBody>
      </p:sp>
    </p:spTree>
    <p:extLst>
      <p:ext uri="{BB962C8B-B14F-4D97-AF65-F5344CB8AC3E}">
        <p14:creationId xmlns:p14="http://schemas.microsoft.com/office/powerpoint/2010/main" val="16141387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2800" cap="none" dirty="0" smtClean="0">
                <a:solidFill>
                  <a:srgbClr val="00B0F0"/>
                </a:solidFill>
              </a:rPr>
              <a:t>La alimentación como problema por resolver de la gastronomía</a:t>
            </a:r>
            <a:endParaRPr lang="es-MX" sz="2800" cap="none" dirty="0">
              <a:solidFill>
                <a:srgbClr val="00B0F0"/>
              </a:solidFill>
            </a:endParaRPr>
          </a:p>
        </p:txBody>
      </p:sp>
      <p:pic>
        <p:nvPicPr>
          <p:cNvPr id="4" name="Picture 2" descr="C:\Users\ENDUSER\Documents\MATERIALDIDACTICO2014AyB\GASTROTALLERDEINVES2014B\imagesCA58T84B.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755576" y="1837766"/>
            <a:ext cx="7416823" cy="3463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0340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3625" y="0"/>
            <a:ext cx="7797662" cy="1151965"/>
          </a:xfrm>
        </p:spPr>
        <p:txBody>
          <a:bodyPr/>
          <a:lstStyle/>
          <a:p>
            <a:r>
              <a:rPr lang="es-MX" dirty="0" smtClean="0"/>
              <a:t>	</a:t>
            </a:r>
            <a:r>
              <a:rPr lang="es-MX" sz="2800" cap="none" dirty="0" smtClean="0">
                <a:solidFill>
                  <a:srgbClr val="00B0F0"/>
                </a:solidFill>
              </a:rPr>
              <a:t>El problema del rescate de la gastronomía </a:t>
            </a:r>
            <a:endParaRPr lang="es-MX" sz="2800" dirty="0">
              <a:solidFill>
                <a:srgbClr val="00B0F0"/>
              </a:solidFill>
            </a:endParaRPr>
          </a:p>
        </p:txBody>
      </p:sp>
      <p:pic>
        <p:nvPicPr>
          <p:cNvPr id="4" name="Picture 2" descr="C:\Users\ENDUSER\Documents\MATERIALDIDACTICO2014AyB\GASTROTALLERDEINVES2014B\investigar en gastro.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403648" y="1151965"/>
            <a:ext cx="6080596" cy="4149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3420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cap="none" dirty="0" smtClean="0">
                <a:solidFill>
                  <a:srgbClr val="00B0F0"/>
                </a:solidFill>
              </a:rPr>
              <a:t>El problema de la conservación de la gastronomía</a:t>
            </a:r>
            <a:endParaRPr lang="es-MX" sz="2800" cap="none" dirty="0">
              <a:solidFill>
                <a:srgbClr val="00B0F0"/>
              </a:solidFill>
            </a:endParaRPr>
          </a:p>
        </p:txBody>
      </p:sp>
      <p:pic>
        <p:nvPicPr>
          <p:cNvPr id="4" name="Picture 2" descr="C:\Users\ENDUSER\Documents\MATERIALDIDACTICO2014AyB\GASTROTALLERDEINVES2014B\los recetarios.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403648" y="1484784"/>
            <a:ext cx="6480720"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7581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2800" cap="none" dirty="0" smtClean="0">
                <a:solidFill>
                  <a:srgbClr val="00B0F0"/>
                </a:solidFill>
              </a:rPr>
              <a:t>El problema de la difusión de la gastronomía</a:t>
            </a:r>
            <a:endParaRPr lang="es-MX" sz="2800" cap="none" dirty="0">
              <a:solidFill>
                <a:srgbClr val="00B0F0"/>
              </a:solidFill>
            </a:endParaRPr>
          </a:p>
        </p:txBody>
      </p:sp>
      <p:pic>
        <p:nvPicPr>
          <p:cNvPr id="4" name="Picture 2" descr="C:\Users\ENDUSER\Documents\MATERIALDIDACTICO2014AyB\GASTROTALLERDEINVES2014B\comida especial.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115616" y="1556792"/>
            <a:ext cx="6192688"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25364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cap="none" dirty="0" smtClean="0">
                <a:solidFill>
                  <a:srgbClr val="00B0F0"/>
                </a:solidFill>
              </a:rPr>
              <a:t>La enseñanza de la gastronomía</a:t>
            </a:r>
            <a:endParaRPr lang="es-MX" cap="none" dirty="0">
              <a:solidFill>
                <a:srgbClr val="00B0F0"/>
              </a:solidFill>
            </a:endParaRPr>
          </a:p>
        </p:txBody>
      </p:sp>
      <p:sp>
        <p:nvSpPr>
          <p:cNvPr id="3" name="Marcador de contenido 2"/>
          <p:cNvSpPr>
            <a:spLocks noGrp="1"/>
          </p:cNvSpPr>
          <p:nvPr>
            <p:ph sz="quarter" idx="13"/>
          </p:nvPr>
        </p:nvSpPr>
        <p:spPr/>
        <p:txBody>
          <a:bodyPr>
            <a:normAutofit lnSpcReduction="10000"/>
          </a:bodyPr>
          <a:lstStyle/>
          <a:p>
            <a:pPr marL="0" indent="0" algn="just">
              <a:buNone/>
            </a:pPr>
            <a:r>
              <a:rPr lang="es-ES" cap="none" dirty="0" smtClean="0"/>
              <a:t>“Se constituye en una profesión fundamental para la prestación del servicio de alimentos y bebidas; esta enseñanza, para que sea adecuada a los fines últimos de la universidad, debe estar basada en dos consideraciones básicas de carácter social: la primera se sustenta en la importancia que tiene el gasto ejercido por el turista, en el consumo de alimentos y bebidas, realizado en el destino turístico elegido; la segunda, establece que dicho consumo debe ser de calidad, en términos de higiene, presentación y oportunidad para la prestación del servicio” (</a:t>
            </a:r>
            <a:r>
              <a:rPr lang="es-MX" i="1" cap="none" dirty="0" err="1" smtClean="0"/>
              <a:t>Curriculum</a:t>
            </a:r>
            <a:r>
              <a:rPr lang="es-MX" cap="none" dirty="0" smtClean="0"/>
              <a:t> de la Licenciatura en Gastronomía. 2003: 9</a:t>
            </a:r>
            <a:r>
              <a:rPr lang="es-MX" dirty="0" smtClean="0"/>
              <a:t>)</a:t>
            </a:r>
            <a:endParaRPr lang="es-MX" dirty="0"/>
          </a:p>
          <a:p>
            <a:endParaRPr lang="es-MX" dirty="0"/>
          </a:p>
        </p:txBody>
      </p:sp>
    </p:spTree>
    <p:extLst>
      <p:ext uri="{BB962C8B-B14F-4D97-AF65-F5344CB8AC3E}">
        <p14:creationId xmlns:p14="http://schemas.microsoft.com/office/powerpoint/2010/main" val="12897707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cap="none" dirty="0" smtClean="0">
                <a:solidFill>
                  <a:srgbClr val="00B0F0"/>
                </a:solidFill>
                <a:latin typeface="Arial" pitchFamily="34" charset="0"/>
                <a:cs typeface="Arial" pitchFamily="34" charset="0"/>
              </a:rPr>
              <a:t>Problematizar la gastronomía</a:t>
            </a:r>
            <a:endParaRPr lang="es-MX" sz="3600" b="1" cap="none" dirty="0">
              <a:solidFill>
                <a:srgbClr val="00B0F0"/>
              </a:solidFill>
              <a:latin typeface="Arial" pitchFamily="34" charset="0"/>
              <a:cs typeface="Arial" pitchFamily="34" charset="0"/>
            </a:endParaRPr>
          </a:p>
        </p:txBody>
      </p:sp>
      <p:pic>
        <p:nvPicPr>
          <p:cNvPr id="13314" name="Picture 2" descr="C:\Users\ENDUSER\Documents\MATERIALDIDACTICO2014AyB\GASTROTALLERDEINVES2014B\la gastronomia.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1115616" y="1837766"/>
            <a:ext cx="5832647" cy="3679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879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4351" y="188640"/>
            <a:ext cx="7797662" cy="1944215"/>
          </a:xfrm>
        </p:spPr>
        <p:txBody>
          <a:bodyPr/>
          <a:lstStyle/>
          <a:p>
            <a:pPr algn="ctr"/>
            <a:r>
              <a:rPr lang="es-ES" cap="none" dirty="0" smtClean="0">
                <a:solidFill>
                  <a:srgbClr val="00B0F0"/>
                </a:solidFill>
              </a:rPr>
              <a:t>Licenciado </a:t>
            </a:r>
            <a:r>
              <a:rPr lang="es-ES" cap="none" dirty="0">
                <a:solidFill>
                  <a:srgbClr val="00B0F0"/>
                </a:solidFill>
              </a:rPr>
              <a:t>en gastronomía será un profesional que atienda los problemas</a:t>
            </a:r>
            <a:endParaRPr lang="es-MX" dirty="0">
              <a:solidFill>
                <a:srgbClr val="00B0F0"/>
              </a:solidFill>
            </a:endParaRPr>
          </a:p>
        </p:txBody>
      </p:sp>
      <p:sp>
        <p:nvSpPr>
          <p:cNvPr id="4" name="Marcador de contenido 3"/>
          <p:cNvSpPr>
            <a:spLocks noGrp="1"/>
          </p:cNvSpPr>
          <p:nvPr>
            <p:ph sz="quarter" idx="13"/>
          </p:nvPr>
        </p:nvSpPr>
        <p:spPr>
          <a:xfrm>
            <a:off x="514351" y="2420888"/>
            <a:ext cx="7796030" cy="2953697"/>
          </a:xfrm>
        </p:spPr>
        <p:txBody>
          <a:bodyPr>
            <a:normAutofit fontScale="40000" lnSpcReduction="20000"/>
          </a:bodyPr>
          <a:lstStyle/>
          <a:p>
            <a:pPr marL="0" indent="0" algn="just">
              <a:buNone/>
            </a:pPr>
            <a:r>
              <a:rPr lang="es-ES" sz="4200" cap="none" dirty="0" smtClean="0"/>
              <a:t>“De producción de alimentos y bebidas, administración y operación de dichos establecimientos, de divulgación y promoción de la cultura gastronómica nacional —e inclusive internacional—, de aprovechamiento de los recursos gastronómicos para el fortalecimiento del turismo, de la investigación en el área, y de innovación de técnicas y productos gastronómicos.” </a:t>
            </a:r>
            <a:r>
              <a:rPr lang="es-ES" sz="4200" cap="none" dirty="0"/>
              <a:t>(</a:t>
            </a:r>
            <a:r>
              <a:rPr lang="es-MX" sz="4200" i="1" cap="none" dirty="0" err="1"/>
              <a:t>Curriculum</a:t>
            </a:r>
            <a:r>
              <a:rPr lang="es-MX" sz="4200" cap="none" dirty="0"/>
              <a:t> de la Licenciatura en Gastronomía. 2003: </a:t>
            </a:r>
            <a:r>
              <a:rPr lang="es-MX" sz="4200" cap="none" dirty="0" smtClean="0"/>
              <a:t>34</a:t>
            </a:r>
            <a:r>
              <a:rPr lang="es-MX" sz="4200" dirty="0" smtClean="0"/>
              <a:t>)</a:t>
            </a:r>
            <a:endParaRPr lang="es-MX" sz="4200" dirty="0"/>
          </a:p>
          <a:p>
            <a:endParaRPr lang="es-MX" sz="4200" dirty="0"/>
          </a:p>
          <a:p>
            <a:pPr marL="0" indent="0" algn="just">
              <a:buNone/>
            </a:pPr>
            <a:endParaRPr lang="es-MX" cap="none" dirty="0" smtClean="0"/>
          </a:p>
          <a:p>
            <a:pPr marL="0" indent="0" algn="just">
              <a:buNone/>
            </a:pPr>
            <a:r>
              <a:rPr lang="es-ES" b="1" cap="none" dirty="0" smtClean="0"/>
              <a:t> </a:t>
            </a:r>
            <a:endParaRPr lang="es-MX" cap="none" dirty="0" smtClean="0"/>
          </a:p>
          <a:p>
            <a:pPr marL="0" indent="0">
              <a:buNone/>
            </a:pPr>
            <a:endParaRPr lang="es-MX" dirty="0"/>
          </a:p>
        </p:txBody>
      </p:sp>
    </p:spTree>
    <p:extLst>
      <p:ext uri="{BB962C8B-B14F-4D97-AF65-F5344CB8AC3E}">
        <p14:creationId xmlns:p14="http://schemas.microsoft.com/office/powerpoint/2010/main" val="719234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 y="0"/>
            <a:ext cx="8820472" cy="7245424"/>
          </a:xfrm>
          <a:prstGeom prst="rect">
            <a:avLst/>
          </a:prstGeom>
        </p:spPr>
      </p:pic>
    </p:spTree>
    <p:extLst>
      <p:ext uri="{BB962C8B-B14F-4D97-AF65-F5344CB8AC3E}">
        <p14:creationId xmlns:p14="http://schemas.microsoft.com/office/powerpoint/2010/main" val="27680482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smtClean="0">
                <a:solidFill>
                  <a:srgbClr val="00B0F0"/>
                </a:solidFill>
              </a:rPr>
              <a:t>La innovación en la gastronomía</a:t>
            </a:r>
            <a:endParaRPr lang="es-MX" cap="none" dirty="0">
              <a:solidFill>
                <a:srgbClr val="00B0F0"/>
              </a:solidFill>
            </a:endParaRPr>
          </a:p>
        </p:txBody>
      </p:sp>
      <p:sp>
        <p:nvSpPr>
          <p:cNvPr id="3" name="Marcador de contenido 2"/>
          <p:cNvSpPr>
            <a:spLocks noGrp="1"/>
          </p:cNvSpPr>
          <p:nvPr>
            <p:ph sz="quarter" idx="13"/>
          </p:nvPr>
        </p:nvSpPr>
        <p:spPr/>
        <p:txBody>
          <a:bodyPr/>
          <a:lstStyle/>
          <a:p>
            <a:pPr marL="0" indent="0" algn="just">
              <a:buNone/>
            </a:pPr>
            <a:r>
              <a:rPr lang="es-ES" cap="none" dirty="0" smtClean="0"/>
              <a:t>“Implica también dar énfasis a la investigación permanente y a la resolución de problemas a través del uso de bibliotecas, computadoras, y telecomunicaciones en general, que pueden utilizarse como métodos de enseñanza y aprendizaje de vanguardia” </a:t>
            </a:r>
            <a:r>
              <a:rPr lang="es-ES" cap="none" dirty="0"/>
              <a:t>(</a:t>
            </a:r>
            <a:r>
              <a:rPr lang="es-MX" i="1" cap="none" dirty="0" err="1"/>
              <a:t>Curriculum</a:t>
            </a:r>
            <a:r>
              <a:rPr lang="es-MX" cap="none" dirty="0"/>
              <a:t> de la Licenciatura en Gastronomía. 2003: </a:t>
            </a:r>
            <a:r>
              <a:rPr lang="es-MX" cap="none" dirty="0" smtClean="0"/>
              <a:t>31</a:t>
            </a:r>
            <a:r>
              <a:rPr lang="es-MX" dirty="0" smtClean="0"/>
              <a:t>)</a:t>
            </a:r>
            <a:endParaRPr lang="es-MX" cap="none" dirty="0"/>
          </a:p>
        </p:txBody>
      </p:sp>
    </p:spTree>
    <p:extLst>
      <p:ext uri="{BB962C8B-B14F-4D97-AF65-F5344CB8AC3E}">
        <p14:creationId xmlns:p14="http://schemas.microsoft.com/office/powerpoint/2010/main" val="14142701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6632"/>
            <a:ext cx="7797662" cy="1512168"/>
          </a:xfrm>
        </p:spPr>
        <p:txBody>
          <a:bodyPr>
            <a:noAutofit/>
          </a:bodyPr>
          <a:lstStyle/>
          <a:p>
            <a:pPr algn="ctr"/>
            <a:r>
              <a:rPr lang="es-MX" sz="3600" b="1" cap="none" dirty="0" smtClean="0">
                <a:solidFill>
                  <a:srgbClr val="00B0F0"/>
                </a:solidFill>
                <a:latin typeface="Arial" pitchFamily="34" charset="0"/>
                <a:cs typeface="Arial" pitchFamily="34" charset="0"/>
              </a:rPr>
              <a:t>La gastronomía como solución a los problemas alimentarios en México</a:t>
            </a:r>
            <a:endParaRPr lang="es-MX" sz="3600" b="1" cap="none" dirty="0">
              <a:solidFill>
                <a:srgbClr val="00B0F0"/>
              </a:solidFill>
              <a:latin typeface="Arial" pitchFamily="34" charset="0"/>
              <a:cs typeface="Arial" pitchFamily="34" charset="0"/>
            </a:endParaRPr>
          </a:p>
        </p:txBody>
      </p:sp>
      <p:pic>
        <p:nvPicPr>
          <p:cNvPr id="14338" name="Picture 2" descr="C:\Users\ENDUSER\Documents\MATERIALDIDACTICO2014AyB\GASTROTALLERDEINVES2014B\UN  PAIS.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683568" y="1628800"/>
            <a:ext cx="6696744"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694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6927" y="116632"/>
            <a:ext cx="7797662" cy="1151965"/>
          </a:xfrm>
        </p:spPr>
        <p:txBody>
          <a:bodyPr>
            <a:normAutofit/>
          </a:bodyPr>
          <a:lstStyle/>
          <a:p>
            <a:pPr algn="ctr"/>
            <a:r>
              <a:rPr lang="es-MX" sz="3600" b="1" cap="none" dirty="0" smtClean="0">
                <a:solidFill>
                  <a:srgbClr val="00B0F0"/>
                </a:solidFill>
              </a:rPr>
              <a:t>Bibliografía</a:t>
            </a:r>
            <a:endParaRPr lang="es-MX" sz="3600" b="1" cap="none" dirty="0">
              <a:solidFill>
                <a:srgbClr val="00B0F0"/>
              </a:solidFill>
            </a:endParaRPr>
          </a:p>
        </p:txBody>
      </p:sp>
      <p:sp>
        <p:nvSpPr>
          <p:cNvPr id="3" name="2 Marcador de contenido"/>
          <p:cNvSpPr>
            <a:spLocks noGrp="1"/>
          </p:cNvSpPr>
          <p:nvPr>
            <p:ph sz="quarter" idx="13"/>
          </p:nvPr>
        </p:nvSpPr>
        <p:spPr>
          <a:xfrm>
            <a:off x="514351" y="980728"/>
            <a:ext cx="7796030" cy="4393857"/>
          </a:xfrm>
        </p:spPr>
        <p:txBody>
          <a:bodyPr>
            <a:normAutofit/>
          </a:bodyPr>
          <a:lstStyle/>
          <a:p>
            <a:pPr marL="0" indent="0" algn="just">
              <a:buNone/>
            </a:pPr>
            <a:endParaRPr lang="es-MX" sz="1100" dirty="0">
              <a:latin typeface="Arial" pitchFamily="34" charset="0"/>
              <a:cs typeface="Arial" pitchFamily="34" charset="0"/>
            </a:endParaRPr>
          </a:p>
        </p:txBody>
      </p:sp>
      <p:pic>
        <p:nvPicPr>
          <p:cNvPr id="5" name="Imagen 4"/>
          <p:cNvPicPr>
            <a:picLocks noChangeAspect="1"/>
          </p:cNvPicPr>
          <p:nvPr/>
        </p:nvPicPr>
        <p:blipFill>
          <a:blip r:embed="rId2"/>
          <a:stretch>
            <a:fillRect/>
          </a:stretch>
        </p:blipFill>
        <p:spPr>
          <a:xfrm>
            <a:off x="71437" y="928687"/>
            <a:ext cx="9001125" cy="5308625"/>
          </a:xfrm>
          <a:prstGeom prst="rect">
            <a:avLst/>
          </a:prstGeom>
        </p:spPr>
      </p:pic>
    </p:spTree>
    <p:extLst>
      <p:ext uri="{BB962C8B-B14F-4D97-AF65-F5344CB8AC3E}">
        <p14:creationId xmlns:p14="http://schemas.microsoft.com/office/powerpoint/2010/main" val="1602191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3600" b="1" cap="none" dirty="0" smtClean="0">
                <a:solidFill>
                  <a:srgbClr val="00B0F0"/>
                </a:solidFill>
                <a:latin typeface="Arial" pitchFamily="34" charset="0"/>
                <a:cs typeface="Arial" pitchFamily="34" charset="0"/>
              </a:rPr>
              <a:t>Propósito de la unidad de aprendizaje</a:t>
            </a:r>
            <a:endParaRPr lang="es-MX" sz="3600" cap="none" dirty="0">
              <a:solidFill>
                <a:srgbClr val="00B0F0"/>
              </a:solidFill>
              <a:latin typeface="Arial" pitchFamily="34" charset="0"/>
              <a:cs typeface="Arial" pitchFamily="34" charset="0"/>
            </a:endParaRPr>
          </a:p>
        </p:txBody>
      </p:sp>
      <p:sp>
        <p:nvSpPr>
          <p:cNvPr id="3" name="2 Marcador de contenido"/>
          <p:cNvSpPr>
            <a:spLocks noGrp="1"/>
          </p:cNvSpPr>
          <p:nvPr>
            <p:ph sz="quarter" idx="13"/>
          </p:nvPr>
        </p:nvSpPr>
        <p:spPr/>
        <p:txBody>
          <a:bodyPr/>
          <a:lstStyle/>
          <a:p>
            <a:pPr marL="0" indent="0" algn="just">
              <a:buNone/>
            </a:pPr>
            <a:r>
              <a:rPr lang="es-ES" cap="none" dirty="0" smtClean="0"/>
              <a:t>Desarrollar competencias para la investigación científica de la gastronomía a través de la identificación de objetos de estudio y su argumentación empírica, teórica y metodológica</a:t>
            </a:r>
            <a:endParaRPr lang="es-MX" cap="none" dirty="0"/>
          </a:p>
        </p:txBody>
      </p:sp>
    </p:spTree>
    <p:extLst>
      <p:ext uri="{BB962C8B-B14F-4D97-AF65-F5344CB8AC3E}">
        <p14:creationId xmlns:p14="http://schemas.microsoft.com/office/powerpoint/2010/main" val="2976282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9512" y="260648"/>
            <a:ext cx="8784976" cy="6264696"/>
          </a:xfrm>
          <a:prstGeom prst="rect">
            <a:avLst/>
          </a:prstGeom>
        </p:spPr>
      </p:pic>
    </p:spTree>
    <p:extLst>
      <p:ext uri="{BB962C8B-B14F-4D97-AF65-F5344CB8AC3E}">
        <p14:creationId xmlns:p14="http://schemas.microsoft.com/office/powerpoint/2010/main" val="1280315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8520" y="0"/>
            <a:ext cx="9073008" cy="6741368"/>
          </a:xfrm>
          <a:prstGeom prst="rect">
            <a:avLst/>
          </a:prstGeom>
        </p:spPr>
      </p:pic>
    </p:spTree>
    <p:extLst>
      <p:ext uri="{BB962C8B-B14F-4D97-AF65-F5344CB8AC3E}">
        <p14:creationId xmlns:p14="http://schemas.microsoft.com/office/powerpoint/2010/main" val="3855932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5579" y="19596"/>
            <a:ext cx="7797662" cy="1151965"/>
          </a:xfrm>
        </p:spPr>
        <p:txBody>
          <a:bodyPr/>
          <a:lstStyle/>
          <a:p>
            <a:pPr algn="ctr"/>
            <a:r>
              <a:rPr lang="es-MX" cap="none" dirty="0" smtClean="0">
                <a:solidFill>
                  <a:srgbClr val="00B0F0"/>
                </a:solidFill>
              </a:rPr>
              <a:t>Presentación </a:t>
            </a:r>
            <a:endParaRPr lang="es-MX" cap="none" dirty="0">
              <a:solidFill>
                <a:srgbClr val="00B0F0"/>
              </a:solidFill>
            </a:endParaRPr>
          </a:p>
        </p:txBody>
      </p:sp>
      <p:sp>
        <p:nvSpPr>
          <p:cNvPr id="3" name="Marcador de contenido 2"/>
          <p:cNvSpPr>
            <a:spLocks noGrp="1"/>
          </p:cNvSpPr>
          <p:nvPr>
            <p:ph sz="quarter" idx="13"/>
          </p:nvPr>
        </p:nvSpPr>
        <p:spPr>
          <a:xfrm>
            <a:off x="514351" y="980728"/>
            <a:ext cx="7778890" cy="4393858"/>
          </a:xfrm>
        </p:spPr>
        <p:txBody>
          <a:bodyPr>
            <a:normAutofit/>
          </a:bodyPr>
          <a:lstStyle/>
          <a:p>
            <a:pPr marL="0" indent="0">
              <a:buNone/>
            </a:pPr>
            <a:endParaRPr lang="es-MX" cap="none" dirty="0" smtClean="0"/>
          </a:p>
          <a:p>
            <a:pPr marL="0" indent="0">
              <a:buNone/>
            </a:pPr>
            <a:r>
              <a:rPr lang="es-MX" cap="none" dirty="0" smtClean="0"/>
              <a:t>El planteamiento del problema para cualquier investigación es el primer paso, que nos permite saber hacia donde tenemos  que dirigir nuestros esfuerzos para solucionar dicha situación.</a:t>
            </a:r>
          </a:p>
          <a:p>
            <a:pPr marL="0" indent="0">
              <a:buNone/>
            </a:pPr>
            <a:r>
              <a:rPr lang="es-MX" cap="none" dirty="0" smtClean="0"/>
              <a:t>Al respecto hay un sin número de ideas planteadas en la bibliografía de esta Unidad de Aprendizaje; sin embargo para la cuestión gastronómica, aún no hay algo concreto que nos diga como hacerlo.</a:t>
            </a:r>
          </a:p>
          <a:p>
            <a:pPr marL="0" indent="0">
              <a:buNone/>
            </a:pPr>
            <a:r>
              <a:rPr lang="es-MX" cap="none" dirty="0" smtClean="0"/>
              <a:t>Por lo anterior, nuestro referente principal al respecto es el </a:t>
            </a:r>
            <a:r>
              <a:rPr lang="es-ES" i="1" cap="none" dirty="0" err="1" smtClean="0"/>
              <a:t>Curriculum</a:t>
            </a:r>
            <a:r>
              <a:rPr lang="es-ES" cap="none" dirty="0" smtClean="0"/>
              <a:t>  de la Licenciatura en Gastronomía, que nos da información importante en cuanto al planteamiento del problema en la gastronomía.</a:t>
            </a:r>
            <a:endParaRPr lang="es-MX" cap="none" dirty="0" smtClean="0"/>
          </a:p>
          <a:p>
            <a:pPr marL="0" indent="0">
              <a:buNone/>
            </a:pPr>
            <a:endParaRPr lang="es-MX" dirty="0"/>
          </a:p>
          <a:p>
            <a:pPr marL="0" indent="0">
              <a:buNone/>
            </a:pPr>
            <a:endParaRPr lang="es-MX" cap="none" dirty="0"/>
          </a:p>
        </p:txBody>
      </p:sp>
    </p:spTree>
    <p:extLst>
      <p:ext uri="{BB962C8B-B14F-4D97-AF65-F5344CB8AC3E}">
        <p14:creationId xmlns:p14="http://schemas.microsoft.com/office/powerpoint/2010/main" val="2685500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altLang="es-MX" sz="3600" b="1" cap="none" dirty="0" smtClean="0">
                <a:solidFill>
                  <a:srgbClr val="00B0F0"/>
                </a:solidFill>
                <a:latin typeface="Arial" panose="020B0604020202020204" pitchFamily="34" charset="0"/>
                <a:cs typeface="Arial" panose="020B0604020202020204" pitchFamily="34" charset="0"/>
              </a:rPr>
              <a:t>Guion explicativo para el uso del material didáctico</a:t>
            </a:r>
            <a:endParaRPr lang="es-MX" sz="3600" cap="none" dirty="0">
              <a:solidFill>
                <a:srgbClr val="00B0F0"/>
              </a:solidFill>
            </a:endParaRPr>
          </a:p>
        </p:txBody>
      </p:sp>
      <p:sp>
        <p:nvSpPr>
          <p:cNvPr id="3" name="2 Marcador de contenido"/>
          <p:cNvSpPr>
            <a:spLocks noGrp="1"/>
          </p:cNvSpPr>
          <p:nvPr>
            <p:ph sz="quarter" idx="13"/>
          </p:nvPr>
        </p:nvSpPr>
        <p:spPr/>
        <p:txBody>
          <a:bodyPr>
            <a:normAutofit fontScale="62500" lnSpcReduction="20000"/>
          </a:bodyPr>
          <a:lstStyle/>
          <a:p>
            <a:pPr marL="0" indent="0">
              <a:buNone/>
            </a:pPr>
            <a:r>
              <a:rPr lang="es-MX" cap="none" dirty="0"/>
              <a:t>La serie de diapositiva que se expone aborda el tema de el Planteamiento del Problema en la Gastronomía, </a:t>
            </a:r>
          </a:p>
          <a:p>
            <a:pPr lvl="0"/>
            <a:r>
              <a:rPr lang="es-MX" sz="2000" cap="none" dirty="0" smtClean="0"/>
              <a:t>La elaboración de este material se basa en la </a:t>
            </a:r>
            <a:r>
              <a:rPr lang="es-ES_tradnl" sz="2000" cap="none" dirty="0" smtClean="0"/>
              <a:t>guía para elaborar  protocolos de tesis, facultad de turismo, UAEM. 1996, donde de manera muy sencilla se aborda el planteamiento de un problema en investigación gastronómica.</a:t>
            </a:r>
            <a:endParaRPr lang="es-MX" sz="2000" cap="none" dirty="0" smtClean="0"/>
          </a:p>
          <a:p>
            <a:pPr lvl="0"/>
            <a:r>
              <a:rPr lang="es-ES" sz="2000" cap="none" dirty="0" smtClean="0"/>
              <a:t>Las diapositivas nos llevan paso a paso, como construir el problema de investigación; puesto que éste representa el principal obstáculo en el alumnado a la hora de investigar.</a:t>
            </a:r>
            <a:endParaRPr lang="es-MX" sz="2000" cap="none" dirty="0" smtClean="0"/>
          </a:p>
          <a:p>
            <a:pPr lvl="0"/>
            <a:r>
              <a:rPr lang="es-ES" sz="2000" cap="none" dirty="0" smtClean="0"/>
              <a:t>Se trata de hacer el tema claro; incluso, hasta muy obvio, con la finalidad de despertar el interés en el alumnado sobre la investigación.</a:t>
            </a:r>
            <a:endParaRPr lang="es-MX" sz="2000" cap="none" dirty="0" smtClean="0"/>
          </a:p>
          <a:p>
            <a:pPr lvl="0"/>
            <a:r>
              <a:rPr lang="es-ES" sz="2000" cap="none" dirty="0" smtClean="0"/>
              <a:t>Finalmente, si el alumnado y profesorado logran internalizar el problema  de investigación y, adentrase en el mundo de la investigación gastronómica, estas diapositivas habrán cumplido su propósito.</a:t>
            </a:r>
            <a:endParaRPr lang="es-MX" sz="2000" cap="none" dirty="0" smtClean="0"/>
          </a:p>
          <a:p>
            <a:pPr marL="0" indent="0">
              <a:buNone/>
            </a:pPr>
            <a:r>
              <a:rPr lang="es-ES" sz="2000" dirty="0"/>
              <a:t> </a:t>
            </a:r>
            <a:endParaRPr lang="es-MX" sz="2000" dirty="0"/>
          </a:p>
          <a:p>
            <a:pPr marL="0" indent="0">
              <a:buNone/>
            </a:pPr>
            <a:endParaRPr lang="es-MX" sz="2000" dirty="0"/>
          </a:p>
        </p:txBody>
      </p:sp>
    </p:spTree>
    <p:extLst>
      <p:ext uri="{BB962C8B-B14F-4D97-AF65-F5344CB8AC3E}">
        <p14:creationId xmlns:p14="http://schemas.microsoft.com/office/powerpoint/2010/main" val="4293600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2879" y="32296"/>
            <a:ext cx="7797662" cy="1151965"/>
          </a:xfrm>
        </p:spPr>
        <p:txBody>
          <a:bodyPr/>
          <a:lstStyle/>
          <a:p>
            <a:pPr algn="ctr"/>
            <a:r>
              <a:rPr lang="es-ES" sz="2800" cap="none" dirty="0" smtClean="0">
                <a:solidFill>
                  <a:srgbClr val="00B0F0"/>
                </a:solidFill>
              </a:rPr>
              <a:t>La Facultad de Turismo a través de su Licenciatura en Gastronomía</a:t>
            </a:r>
            <a:endParaRPr lang="es-MX" sz="2800" cap="none" dirty="0">
              <a:solidFill>
                <a:srgbClr val="00B0F0"/>
              </a:solidFill>
            </a:endParaRPr>
          </a:p>
        </p:txBody>
      </p:sp>
      <p:sp>
        <p:nvSpPr>
          <p:cNvPr id="3" name="Marcador de contenido 2"/>
          <p:cNvSpPr>
            <a:spLocks noGrp="1"/>
          </p:cNvSpPr>
          <p:nvPr>
            <p:ph sz="quarter" idx="13"/>
          </p:nvPr>
        </p:nvSpPr>
        <p:spPr/>
        <p:txBody>
          <a:bodyPr/>
          <a:lstStyle/>
          <a:p>
            <a:pPr marL="0" indent="0" algn="just">
              <a:buNone/>
            </a:pPr>
            <a:r>
              <a:rPr lang="es-ES" cap="none" dirty="0" smtClean="0"/>
              <a:t>“Se suma a la propuesta, consciente de su importancia en esta transformación presentando un plan de estudios flexible enfocado a mejorar la calidad  en la prestación de servicios de alimentos y bebidas coadyuvando a lograr el desarrollo integral de los futuros profesionales de la gastronomía, actividad que cada día adquiere mayor  relevancia en el sector productivo de nuestro país” </a:t>
            </a:r>
            <a:r>
              <a:rPr lang="es-ES" cap="none" dirty="0"/>
              <a:t>(</a:t>
            </a:r>
            <a:r>
              <a:rPr lang="es-ES" i="1" cap="none" dirty="0" err="1"/>
              <a:t>Curriculum</a:t>
            </a:r>
            <a:r>
              <a:rPr lang="es-ES" cap="none" dirty="0"/>
              <a:t> de la Licenciatura en Gastronomía , 2003, </a:t>
            </a:r>
            <a:r>
              <a:rPr lang="es-ES" cap="none" dirty="0" smtClean="0"/>
              <a:t>7) </a:t>
            </a:r>
            <a:endParaRPr lang="es-MX" cap="none" dirty="0"/>
          </a:p>
          <a:p>
            <a:pPr marL="0" indent="0" algn="just">
              <a:buNone/>
            </a:pPr>
            <a:endParaRPr lang="es-MX" cap="none" dirty="0" smtClean="0"/>
          </a:p>
          <a:p>
            <a:pPr marL="0" indent="0">
              <a:buNone/>
            </a:pPr>
            <a:endParaRPr lang="es-MX" dirty="0"/>
          </a:p>
        </p:txBody>
      </p:sp>
    </p:spTree>
    <p:extLst>
      <p:ext uri="{BB962C8B-B14F-4D97-AF65-F5344CB8AC3E}">
        <p14:creationId xmlns:p14="http://schemas.microsoft.com/office/powerpoint/2010/main" val="36628904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vento principal">
  <a:themeElements>
    <a:clrScheme name="Evento principal">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Evento principal">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vento principal">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TM04033927[[fn=Evento principal]]</Template>
  <TotalTime>319</TotalTime>
  <Words>1432</Words>
  <Application>Microsoft Office PowerPoint</Application>
  <PresentationFormat>Presentación en pantalla (4:3)</PresentationFormat>
  <Paragraphs>72</Paragraphs>
  <Slides>32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32</vt:i4>
      </vt:variant>
    </vt:vector>
  </HeadingPairs>
  <TitlesOfParts>
    <vt:vector size="36" baseType="lpstr">
      <vt:lpstr>Arial</vt:lpstr>
      <vt:lpstr>Calibri</vt:lpstr>
      <vt:lpstr>Impact</vt:lpstr>
      <vt:lpstr>Evento principal</vt:lpstr>
      <vt:lpstr>UNIVERSIDAD AUTÓNOMA DEL ESTADO DE MÉXICO  FACULTAD DE TURISMO Y GASTRONOMÍA  LICENCIATURAEN GASTRONOMÍA   UNIDAD DE APRENDIZAJE: TALLER DE INVESTIGACIÓN  MATERIAL DIDÁCTICO: DIAPOSITIVAS  TÍTULO: PLANTEAMIENTO DEL PROBLEMA  AUTOR: DR. RUBÉN DURÁN CARBAJAL </vt:lpstr>
      <vt:lpstr>Presentación de PowerPoint</vt:lpstr>
      <vt:lpstr>Presentación de PowerPoint</vt:lpstr>
      <vt:lpstr>Propósito de la unidad de aprendizaje</vt:lpstr>
      <vt:lpstr>Presentación de PowerPoint</vt:lpstr>
      <vt:lpstr>Presentación de PowerPoint</vt:lpstr>
      <vt:lpstr>Presentación </vt:lpstr>
      <vt:lpstr>Guion explicativo para el uso del material didáctico</vt:lpstr>
      <vt:lpstr>La Facultad de Turismo a través de su Licenciatura en Gastronomía</vt:lpstr>
      <vt:lpstr>Conceptualización de la carrera</vt:lpstr>
      <vt:lpstr>Perfil de ingreso</vt:lpstr>
      <vt:lpstr>Perfil de egreso</vt:lpstr>
      <vt:lpstr>Maridaje gastronomía y turismo</vt:lpstr>
      <vt:lpstr>Planteamiento del problema en gastronomía</vt:lpstr>
      <vt:lpstr>Problema de investigación</vt:lpstr>
      <vt:lpstr> El planteamiento del problema de investigación comprende los siguientes pasos </vt:lpstr>
      <vt:lpstr>Selección</vt:lpstr>
      <vt:lpstr>Descripción</vt:lpstr>
      <vt:lpstr>Delimitación</vt:lpstr>
      <vt:lpstr>Problemas gastronómicos-turísticos</vt:lpstr>
      <vt:lpstr>Figura 1</vt:lpstr>
      <vt:lpstr>Problemas en la gastronomía</vt:lpstr>
      <vt:lpstr>La alimentación como problema por resolver de la gastronomía</vt:lpstr>
      <vt:lpstr> El problema del rescate de la gastronomía </vt:lpstr>
      <vt:lpstr>El problema de la conservación de la gastronomía</vt:lpstr>
      <vt:lpstr>El problema de la difusión de la gastronomía</vt:lpstr>
      <vt:lpstr>La enseñanza de la gastronomía</vt:lpstr>
      <vt:lpstr>Problematizar la gastronomía</vt:lpstr>
      <vt:lpstr>Licenciado en gastronomía será un profesional que atienda los problemas</vt:lpstr>
      <vt:lpstr>La innovación en la gastronomía</vt:lpstr>
      <vt:lpstr>La gastronomía como solución a los problemas alimentarios en México</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ENDUSER</dc:creator>
  <cp:lastModifiedBy>Ruben</cp:lastModifiedBy>
  <cp:revision>137</cp:revision>
  <dcterms:created xsi:type="dcterms:W3CDTF">2014-10-04T02:48:54Z</dcterms:created>
  <dcterms:modified xsi:type="dcterms:W3CDTF">2016-10-12T16:38:20Z</dcterms:modified>
</cp:coreProperties>
</file>