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notesSlides/notesSlide26.xml" ContentType="application/vnd.openxmlformats-officedocument.presentationml.notesSlide+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comments/comment10.xml" ContentType="application/vnd.openxmlformats-officedocument.presentationml.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 id="2147483688" r:id="rId2"/>
  </p:sldMasterIdLst>
  <p:notesMasterIdLst>
    <p:notesMasterId r:id="rId126"/>
  </p:notesMasterIdLst>
  <p:sldIdLst>
    <p:sldId id="353" r:id="rId3"/>
    <p:sldId id="395" r:id="rId4"/>
    <p:sldId id="354" r:id="rId5"/>
    <p:sldId id="355" r:id="rId6"/>
    <p:sldId id="356" r:id="rId7"/>
    <p:sldId id="357" r:id="rId8"/>
    <p:sldId id="358" r:id="rId9"/>
    <p:sldId id="359" r:id="rId10"/>
    <p:sldId id="360" r:id="rId11"/>
    <p:sldId id="361" r:id="rId12"/>
    <p:sldId id="362" r:id="rId13"/>
    <p:sldId id="363" r:id="rId14"/>
    <p:sldId id="364"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257" r:id="rId43"/>
    <p:sldId id="289" r:id="rId44"/>
    <p:sldId id="290" r:id="rId45"/>
    <p:sldId id="291" r:id="rId46"/>
    <p:sldId id="292" r:id="rId47"/>
    <p:sldId id="293" r:id="rId48"/>
    <p:sldId id="294" r:id="rId49"/>
    <p:sldId id="267" r:id="rId50"/>
    <p:sldId id="272" r:id="rId51"/>
    <p:sldId id="274" r:id="rId52"/>
    <p:sldId id="275" r:id="rId53"/>
    <p:sldId id="258" r:id="rId54"/>
    <p:sldId id="259" r:id="rId55"/>
    <p:sldId id="260" r:id="rId56"/>
    <p:sldId id="261" r:id="rId57"/>
    <p:sldId id="262" r:id="rId58"/>
    <p:sldId id="263" r:id="rId59"/>
    <p:sldId id="264" r:id="rId60"/>
    <p:sldId id="265" r:id="rId61"/>
    <p:sldId id="266" r:id="rId62"/>
    <p:sldId id="297" r:id="rId63"/>
    <p:sldId id="296" r:id="rId64"/>
    <p:sldId id="298" r:id="rId65"/>
    <p:sldId id="299" r:id="rId66"/>
    <p:sldId id="300" r:id="rId67"/>
    <p:sldId id="301" r:id="rId68"/>
    <p:sldId id="302" r:id="rId69"/>
    <p:sldId id="303" r:id="rId70"/>
    <p:sldId id="304" r:id="rId71"/>
    <p:sldId id="305" r:id="rId72"/>
    <p:sldId id="306" r:id="rId73"/>
    <p:sldId id="307" r:id="rId74"/>
    <p:sldId id="308" r:id="rId75"/>
    <p:sldId id="309" r:id="rId76"/>
    <p:sldId id="310" r:id="rId77"/>
    <p:sldId id="311" r:id="rId78"/>
    <p:sldId id="312" r:id="rId79"/>
    <p:sldId id="313" r:id="rId80"/>
    <p:sldId id="314" r:id="rId81"/>
    <p:sldId id="277" r:id="rId82"/>
    <p:sldId id="278" r:id="rId83"/>
    <p:sldId id="279" r:id="rId84"/>
    <p:sldId id="280" r:id="rId85"/>
    <p:sldId id="268" r:id="rId86"/>
    <p:sldId id="315" r:id="rId87"/>
    <p:sldId id="316" r:id="rId88"/>
    <p:sldId id="317" r:id="rId89"/>
    <p:sldId id="318" r:id="rId90"/>
    <p:sldId id="319" r:id="rId91"/>
    <p:sldId id="320" r:id="rId92"/>
    <p:sldId id="321" r:id="rId93"/>
    <p:sldId id="322" r:id="rId94"/>
    <p:sldId id="323" r:id="rId95"/>
    <p:sldId id="324" r:id="rId96"/>
    <p:sldId id="325" r:id="rId97"/>
    <p:sldId id="326" r:id="rId98"/>
    <p:sldId id="327" r:id="rId99"/>
    <p:sldId id="328" r:id="rId100"/>
    <p:sldId id="329" r:id="rId101"/>
    <p:sldId id="330" r:id="rId102"/>
    <p:sldId id="331" r:id="rId103"/>
    <p:sldId id="332" r:id="rId104"/>
    <p:sldId id="333" r:id="rId105"/>
    <p:sldId id="334" r:id="rId106"/>
    <p:sldId id="335" r:id="rId107"/>
    <p:sldId id="336" r:id="rId108"/>
    <p:sldId id="337" r:id="rId109"/>
    <p:sldId id="338" r:id="rId110"/>
    <p:sldId id="339" r:id="rId111"/>
    <p:sldId id="340" r:id="rId112"/>
    <p:sldId id="341" r:id="rId113"/>
    <p:sldId id="342" r:id="rId114"/>
    <p:sldId id="343" r:id="rId115"/>
    <p:sldId id="345" r:id="rId116"/>
    <p:sldId id="346" r:id="rId117"/>
    <p:sldId id="349" r:id="rId118"/>
    <p:sldId id="350" r:id="rId119"/>
    <p:sldId id="351" r:id="rId120"/>
    <p:sldId id="269" r:id="rId121"/>
    <p:sldId id="270" r:id="rId122"/>
    <p:sldId id="271" r:id="rId123"/>
    <p:sldId id="352" r:id="rId124"/>
    <p:sldId id="394" r:id="rId1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briela Gavi;o" initial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61" autoAdjust="0"/>
    <p:restoredTop sz="97314" autoAdjust="0"/>
  </p:normalViewPr>
  <p:slideViewPr>
    <p:cSldViewPr snapToGrid="0">
      <p:cViewPr>
        <p:scale>
          <a:sx n="150" d="100"/>
          <a:sy n="150" d="100"/>
        </p:scale>
        <p:origin x="-192" y="10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notesMaster" Target="notesMasters/notesMaster1.xml"/><Relationship Id="rId127" Type="http://schemas.openxmlformats.org/officeDocument/2006/relationships/printerSettings" Target="printerSettings/printerSettings1.bin"/><Relationship Id="rId128" Type="http://schemas.openxmlformats.org/officeDocument/2006/relationships/commentAuthors" Target="commentAuthors.xml"/><Relationship Id="rId12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viewProps" Target="viewProps.xml"/><Relationship Id="rId131" Type="http://schemas.openxmlformats.org/officeDocument/2006/relationships/theme" Target="theme/theme1.xml"/><Relationship Id="rId13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2-09-29T20:50:06.944" idx="1">
    <p:pos x="10" y="10"/>
    <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3-10-30T22:35:16.490" idx="10">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2-09-29T20:50:06.944" idx="4">
    <p:pos x="10" y="10"/>
    <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2-09-29T20:50:06.944" idx="5">
    <p:pos x="10" y="10"/>
    <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2-09-29T20:50:06.944" idx="6">
    <p:pos x="10" y="10"/>
    <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2-09-29T20:50:06.944" idx="3">
    <p:pos x="10" y="10"/>
    <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3-10-30T22:35:16.490" idx="2">
    <p:pos x="10" y="10"/>
    <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3-10-30T22:35:16.490" idx="7">
    <p:pos x="10" y="10"/>
    <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3-10-30T22:35:16.490" idx="8">
    <p:pos x="10" y="10"/>
    <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3-10-30T22:35:16.490" idx="9">
    <p:pos x="10" y="10"/>
    <p:tex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CA05C0-8F30-44A1-916A-5DB4A82785DB}" type="doc">
      <dgm:prSet loTypeId="urn:microsoft.com/office/officeart/2005/8/layout/vList6" loCatId="list" qsTypeId="urn:microsoft.com/office/officeart/2005/8/quickstyle/simple1" qsCatId="simple" csTypeId="urn:microsoft.com/office/officeart/2005/8/colors/colorful5" csCatId="colorful" phldr="1"/>
      <dgm:spPr/>
      <dgm:t>
        <a:bodyPr/>
        <a:lstStyle/>
        <a:p>
          <a:endParaRPr lang="es-MX"/>
        </a:p>
      </dgm:t>
    </dgm:pt>
    <dgm:pt modelId="{37231502-48D8-410A-A059-4B1F1A8529C4}">
      <dgm:prSet phldrT="[Texto]"/>
      <dgm:spPr/>
      <dgm:t>
        <a:bodyPr/>
        <a:lstStyle/>
        <a:p>
          <a:r>
            <a:rPr lang="es-MX" dirty="0" smtClean="0"/>
            <a:t>DIAGNÒSTICO</a:t>
          </a:r>
          <a:endParaRPr lang="es-MX" dirty="0"/>
        </a:p>
      </dgm:t>
    </dgm:pt>
    <dgm:pt modelId="{BDD14C68-E10D-4B10-AF76-F1F52E3B1B23}" type="parTrans" cxnId="{FEF34A35-B9E3-4F8F-B09B-CF8343FA60EC}">
      <dgm:prSet/>
      <dgm:spPr/>
      <dgm:t>
        <a:bodyPr/>
        <a:lstStyle/>
        <a:p>
          <a:endParaRPr lang="es-MX"/>
        </a:p>
      </dgm:t>
    </dgm:pt>
    <dgm:pt modelId="{253304D4-2EF7-4288-AA3D-19B5F737ABDB}" type="sibTrans" cxnId="{FEF34A35-B9E3-4F8F-B09B-CF8343FA60EC}">
      <dgm:prSet/>
      <dgm:spPr/>
      <dgm:t>
        <a:bodyPr/>
        <a:lstStyle/>
        <a:p>
          <a:endParaRPr lang="es-MX"/>
        </a:p>
      </dgm:t>
    </dgm:pt>
    <dgm:pt modelId="{B6DFC8A8-EAD5-4C9A-8CB9-6F19839DC874}">
      <dgm:prSet phldrT="[Texto]"/>
      <dgm:spPr/>
      <dgm:t>
        <a:bodyPr anchor="ctr"/>
        <a:lstStyle/>
        <a:p>
          <a:r>
            <a:rPr lang="es-MX" b="0" dirty="0" smtClean="0"/>
            <a:t>Comparar como lo estamos haciendo actualmente con los requisitos de la norma ISO 9001, determinar puntos fuertes y débiles, identificar lo que hay que hacer y establecer un plan de acción.</a:t>
          </a:r>
          <a:endParaRPr lang="es-MX" dirty="0"/>
        </a:p>
      </dgm:t>
    </dgm:pt>
    <dgm:pt modelId="{F68C13D4-8A62-452A-A38A-8297CA7FCB00}" type="parTrans" cxnId="{FBA419CD-E2F7-4A9E-A668-5EA8EC5B1F5C}">
      <dgm:prSet/>
      <dgm:spPr/>
      <dgm:t>
        <a:bodyPr/>
        <a:lstStyle/>
        <a:p>
          <a:endParaRPr lang="es-MX"/>
        </a:p>
      </dgm:t>
    </dgm:pt>
    <dgm:pt modelId="{9202CDC1-43C6-4FC7-8404-BC1E75739393}" type="sibTrans" cxnId="{FBA419CD-E2F7-4A9E-A668-5EA8EC5B1F5C}">
      <dgm:prSet/>
      <dgm:spPr/>
      <dgm:t>
        <a:bodyPr/>
        <a:lstStyle/>
        <a:p>
          <a:endParaRPr lang="es-MX"/>
        </a:p>
      </dgm:t>
    </dgm:pt>
    <dgm:pt modelId="{F4DAB4D6-F5E8-47DF-BE4B-7E1E19ADC1FE}">
      <dgm:prSet phldrT="[Texto]"/>
      <dgm:spPr/>
      <dgm:t>
        <a:bodyPr/>
        <a:lstStyle/>
        <a:p>
          <a:r>
            <a:rPr lang="es-MX" smtClean="0"/>
            <a:t>COMPROMISO Y RESPONSABILIDADES DE LA DIRECCIÒN</a:t>
          </a:r>
          <a:endParaRPr lang="es-MX" dirty="0"/>
        </a:p>
      </dgm:t>
    </dgm:pt>
    <dgm:pt modelId="{34EEEB91-2BE1-42ED-8351-D37A2F24259E}" type="parTrans" cxnId="{066B5CD2-FEFE-4F7B-873A-C5A3625B202D}">
      <dgm:prSet/>
      <dgm:spPr/>
      <dgm:t>
        <a:bodyPr/>
        <a:lstStyle/>
        <a:p>
          <a:endParaRPr lang="es-MX"/>
        </a:p>
      </dgm:t>
    </dgm:pt>
    <dgm:pt modelId="{0469B5A7-A3E6-4465-9693-7AE29643CAF8}" type="sibTrans" cxnId="{066B5CD2-FEFE-4F7B-873A-C5A3625B202D}">
      <dgm:prSet/>
      <dgm:spPr/>
      <dgm:t>
        <a:bodyPr/>
        <a:lstStyle/>
        <a:p>
          <a:endParaRPr lang="es-MX"/>
        </a:p>
      </dgm:t>
    </dgm:pt>
    <dgm:pt modelId="{D78948D3-082E-4BE6-B85A-1A55C7590EC6}">
      <dgm:prSet phldrT="[Texto]"/>
      <dgm:spPr/>
      <dgm:t>
        <a:bodyPr/>
        <a:lstStyle/>
        <a:p>
          <a:r>
            <a:rPr lang="es-MX" smtClean="0"/>
            <a:t>FORMACIÒN INICIAL</a:t>
          </a:r>
          <a:endParaRPr lang="es-MX" dirty="0"/>
        </a:p>
      </dgm:t>
    </dgm:pt>
    <dgm:pt modelId="{A057A748-AA1C-4290-9744-7801EC9BE8C2}" type="parTrans" cxnId="{7A013BF5-2C78-428B-9E11-92F3A958E5E5}">
      <dgm:prSet/>
      <dgm:spPr/>
      <dgm:t>
        <a:bodyPr/>
        <a:lstStyle/>
        <a:p>
          <a:endParaRPr lang="es-MX"/>
        </a:p>
      </dgm:t>
    </dgm:pt>
    <dgm:pt modelId="{D26E676E-B32A-4374-BCE1-D84574E8C61E}" type="sibTrans" cxnId="{7A013BF5-2C78-428B-9E11-92F3A958E5E5}">
      <dgm:prSet/>
      <dgm:spPr/>
      <dgm:t>
        <a:bodyPr/>
        <a:lstStyle/>
        <a:p>
          <a:endParaRPr lang="es-MX"/>
        </a:p>
      </dgm:t>
    </dgm:pt>
    <dgm:pt modelId="{0AF94BA8-CE49-4755-996F-61691CC267A9}">
      <dgm:prSet phldrT="[Texto]"/>
      <dgm:spPr/>
      <dgm:t>
        <a:bodyPr/>
        <a:lstStyle/>
        <a:p>
          <a:r>
            <a:rPr lang="es-MX" smtClean="0"/>
            <a:t>GESTIÒN DE PROCESOS</a:t>
          </a:r>
          <a:endParaRPr lang="es-MX" dirty="0"/>
        </a:p>
      </dgm:t>
    </dgm:pt>
    <dgm:pt modelId="{C8E9EC47-4311-4284-99E6-F7AB5AE869AC}" type="parTrans" cxnId="{D0CC8CA7-4FBD-48FD-AC46-EE4CFAFD4E16}">
      <dgm:prSet/>
      <dgm:spPr/>
      <dgm:t>
        <a:bodyPr/>
        <a:lstStyle/>
        <a:p>
          <a:endParaRPr lang="es-MX"/>
        </a:p>
      </dgm:t>
    </dgm:pt>
    <dgm:pt modelId="{4E85F678-CA3D-405A-899F-CEE4D2E24D7E}" type="sibTrans" cxnId="{D0CC8CA7-4FBD-48FD-AC46-EE4CFAFD4E16}">
      <dgm:prSet/>
      <dgm:spPr/>
      <dgm:t>
        <a:bodyPr/>
        <a:lstStyle/>
        <a:p>
          <a:endParaRPr lang="es-MX"/>
        </a:p>
      </dgm:t>
    </dgm:pt>
    <dgm:pt modelId="{06EDB757-7C5C-49EF-ADF7-AB32AC53A2D3}">
      <dgm:prSet phldrT="[Texto]"/>
      <dgm:spPr/>
      <dgm:t>
        <a:bodyPr anchor="ctr"/>
        <a:lstStyle/>
        <a:p>
          <a:r>
            <a:rPr lang="es-MX" b="0" dirty="0" smtClean="0"/>
            <a:t>Identificar, definir, controlar y mejorar los procesos de la organización.</a:t>
          </a:r>
          <a:endParaRPr lang="es-MX" dirty="0"/>
        </a:p>
      </dgm:t>
    </dgm:pt>
    <dgm:pt modelId="{005117CE-4ACA-458A-B0AF-942323BE95CF}" type="parTrans" cxnId="{84173799-3A3F-4CAF-97A8-CB7BAA0838B6}">
      <dgm:prSet/>
      <dgm:spPr/>
      <dgm:t>
        <a:bodyPr/>
        <a:lstStyle/>
        <a:p>
          <a:endParaRPr lang="es-MX"/>
        </a:p>
      </dgm:t>
    </dgm:pt>
    <dgm:pt modelId="{A8AE06A5-7A15-48C7-B6F1-4F9DAAC15FF5}" type="sibTrans" cxnId="{84173799-3A3F-4CAF-97A8-CB7BAA0838B6}">
      <dgm:prSet/>
      <dgm:spPr/>
      <dgm:t>
        <a:bodyPr/>
        <a:lstStyle/>
        <a:p>
          <a:endParaRPr lang="es-MX"/>
        </a:p>
      </dgm:t>
    </dgm:pt>
    <dgm:pt modelId="{5173F8A7-9377-4B9C-ACF3-0E72A31E347B}">
      <dgm:prSet/>
      <dgm:spPr/>
      <dgm:t>
        <a:bodyPr anchor="ctr"/>
        <a:lstStyle/>
        <a:p>
          <a:r>
            <a:rPr lang="es-MX" b="0" dirty="0" smtClean="0"/>
            <a:t>La dirección toma la iniciativa, se forma en temas relativos a la calidad e impulsa el cambio en la organización.</a:t>
          </a:r>
          <a:endParaRPr lang="es-MX" dirty="0"/>
        </a:p>
      </dgm:t>
    </dgm:pt>
    <dgm:pt modelId="{DDACAF1F-6BB2-4A1C-8124-735CD5A16A19}" type="parTrans" cxnId="{56F77AA8-C9CC-44E0-88EA-654C6336A74D}">
      <dgm:prSet/>
      <dgm:spPr/>
      <dgm:t>
        <a:bodyPr/>
        <a:lstStyle/>
        <a:p>
          <a:endParaRPr lang="es-MX"/>
        </a:p>
      </dgm:t>
    </dgm:pt>
    <dgm:pt modelId="{D3DA8EDE-DB3E-4C39-83AF-3A2B1AD79D0D}" type="sibTrans" cxnId="{56F77AA8-C9CC-44E0-88EA-654C6336A74D}">
      <dgm:prSet/>
      <dgm:spPr/>
      <dgm:t>
        <a:bodyPr/>
        <a:lstStyle/>
        <a:p>
          <a:endParaRPr lang="es-MX"/>
        </a:p>
      </dgm:t>
    </dgm:pt>
    <dgm:pt modelId="{FCBFD938-B1BF-4F87-8D1F-C19CA39DFE5D}">
      <dgm:prSet/>
      <dgm:spPr/>
      <dgm:t>
        <a:bodyPr anchor="ctr"/>
        <a:lstStyle/>
        <a:p>
          <a:r>
            <a:rPr lang="es-MX" b="0" dirty="0" smtClean="0"/>
            <a:t>Se organiza un plan de formación que ayude a establecer el cambio cultural e implantación de las personas a través de charlas y cursos de formación especializada en gestión de la calidad de acuerdo con las necesidades de cada puesto.</a:t>
          </a:r>
          <a:endParaRPr lang="es-MX" dirty="0"/>
        </a:p>
      </dgm:t>
    </dgm:pt>
    <dgm:pt modelId="{FBE938AC-D5EC-4CB6-831A-29F8D60EB5C7}" type="parTrans" cxnId="{8A2866A3-FCEF-4A63-BEE8-D37A3B4E3BD9}">
      <dgm:prSet/>
      <dgm:spPr/>
      <dgm:t>
        <a:bodyPr/>
        <a:lstStyle/>
        <a:p>
          <a:endParaRPr lang="es-MX"/>
        </a:p>
      </dgm:t>
    </dgm:pt>
    <dgm:pt modelId="{F6C8389F-49C6-489D-A01B-7D6086D957EB}" type="sibTrans" cxnId="{8A2866A3-FCEF-4A63-BEE8-D37A3B4E3BD9}">
      <dgm:prSet/>
      <dgm:spPr/>
      <dgm:t>
        <a:bodyPr/>
        <a:lstStyle/>
        <a:p>
          <a:endParaRPr lang="es-MX"/>
        </a:p>
      </dgm:t>
    </dgm:pt>
    <dgm:pt modelId="{58509932-9D16-4747-81FA-16853DBD7E52}" type="pres">
      <dgm:prSet presAssocID="{92CA05C0-8F30-44A1-916A-5DB4A82785DB}" presName="Name0" presStyleCnt="0">
        <dgm:presLayoutVars>
          <dgm:dir/>
          <dgm:animLvl val="lvl"/>
          <dgm:resizeHandles/>
        </dgm:presLayoutVars>
      </dgm:prSet>
      <dgm:spPr/>
      <dgm:t>
        <a:bodyPr/>
        <a:lstStyle/>
        <a:p>
          <a:endParaRPr lang="es-MX"/>
        </a:p>
      </dgm:t>
    </dgm:pt>
    <dgm:pt modelId="{DC2BB721-651D-4DF8-A9C1-C0B6EC814C27}" type="pres">
      <dgm:prSet presAssocID="{37231502-48D8-410A-A059-4B1F1A8529C4}" presName="linNode" presStyleCnt="0"/>
      <dgm:spPr/>
    </dgm:pt>
    <dgm:pt modelId="{A3C062BC-7EFA-47A9-BE70-CF81340648A4}" type="pres">
      <dgm:prSet presAssocID="{37231502-48D8-410A-A059-4B1F1A8529C4}" presName="parentShp" presStyleLbl="node1" presStyleIdx="0" presStyleCnt="4">
        <dgm:presLayoutVars>
          <dgm:bulletEnabled val="1"/>
        </dgm:presLayoutVars>
      </dgm:prSet>
      <dgm:spPr/>
      <dgm:t>
        <a:bodyPr/>
        <a:lstStyle/>
        <a:p>
          <a:endParaRPr lang="es-MX"/>
        </a:p>
      </dgm:t>
    </dgm:pt>
    <dgm:pt modelId="{89B46117-4CD3-409C-A380-6FE4B8FE6277}" type="pres">
      <dgm:prSet presAssocID="{37231502-48D8-410A-A059-4B1F1A8529C4}" presName="childShp" presStyleLbl="bgAccFollowNode1" presStyleIdx="0" presStyleCnt="4" custLinFactNeighborX="0" custLinFactNeighborY="-126">
        <dgm:presLayoutVars>
          <dgm:bulletEnabled val="1"/>
        </dgm:presLayoutVars>
      </dgm:prSet>
      <dgm:spPr/>
      <dgm:t>
        <a:bodyPr/>
        <a:lstStyle/>
        <a:p>
          <a:endParaRPr lang="es-MX"/>
        </a:p>
      </dgm:t>
    </dgm:pt>
    <dgm:pt modelId="{43433C68-F8E5-4E2B-8552-0051158FF7A1}" type="pres">
      <dgm:prSet presAssocID="{253304D4-2EF7-4288-AA3D-19B5F737ABDB}" presName="spacing" presStyleCnt="0"/>
      <dgm:spPr/>
    </dgm:pt>
    <dgm:pt modelId="{157D232A-430C-4B7E-8E07-0952EF4D2B32}" type="pres">
      <dgm:prSet presAssocID="{F4DAB4D6-F5E8-47DF-BE4B-7E1E19ADC1FE}" presName="linNode" presStyleCnt="0"/>
      <dgm:spPr/>
    </dgm:pt>
    <dgm:pt modelId="{45937702-9C77-4F66-8449-51B1B227B430}" type="pres">
      <dgm:prSet presAssocID="{F4DAB4D6-F5E8-47DF-BE4B-7E1E19ADC1FE}" presName="parentShp" presStyleLbl="node1" presStyleIdx="1" presStyleCnt="4" custLinFactNeighborX="-915">
        <dgm:presLayoutVars>
          <dgm:bulletEnabled val="1"/>
        </dgm:presLayoutVars>
      </dgm:prSet>
      <dgm:spPr/>
      <dgm:t>
        <a:bodyPr/>
        <a:lstStyle/>
        <a:p>
          <a:endParaRPr lang="es-MX"/>
        </a:p>
      </dgm:t>
    </dgm:pt>
    <dgm:pt modelId="{C819594F-0F74-4B4E-A3D0-198DACA7E110}" type="pres">
      <dgm:prSet presAssocID="{F4DAB4D6-F5E8-47DF-BE4B-7E1E19ADC1FE}" presName="childShp" presStyleLbl="bgAccFollowNode1" presStyleIdx="1" presStyleCnt="4">
        <dgm:presLayoutVars>
          <dgm:bulletEnabled val="1"/>
        </dgm:presLayoutVars>
      </dgm:prSet>
      <dgm:spPr/>
      <dgm:t>
        <a:bodyPr/>
        <a:lstStyle/>
        <a:p>
          <a:endParaRPr lang="es-MX"/>
        </a:p>
      </dgm:t>
    </dgm:pt>
    <dgm:pt modelId="{6B95C1D6-51C4-4686-9A2F-456A759690E3}" type="pres">
      <dgm:prSet presAssocID="{0469B5A7-A3E6-4465-9693-7AE29643CAF8}" presName="spacing" presStyleCnt="0"/>
      <dgm:spPr/>
    </dgm:pt>
    <dgm:pt modelId="{60E83DFF-4E43-40C2-885B-0A3FE14ECA2F}" type="pres">
      <dgm:prSet presAssocID="{D78948D3-082E-4BE6-B85A-1A55C7590EC6}" presName="linNode" presStyleCnt="0"/>
      <dgm:spPr/>
    </dgm:pt>
    <dgm:pt modelId="{33D739A3-24AE-49DB-96BF-9C5EB957A813}" type="pres">
      <dgm:prSet presAssocID="{D78948D3-082E-4BE6-B85A-1A55C7590EC6}" presName="parentShp" presStyleLbl="node1" presStyleIdx="2" presStyleCnt="4">
        <dgm:presLayoutVars>
          <dgm:bulletEnabled val="1"/>
        </dgm:presLayoutVars>
      </dgm:prSet>
      <dgm:spPr/>
      <dgm:t>
        <a:bodyPr/>
        <a:lstStyle/>
        <a:p>
          <a:endParaRPr lang="es-MX"/>
        </a:p>
      </dgm:t>
    </dgm:pt>
    <dgm:pt modelId="{B11480C4-DC65-4008-8D6E-9F634AD11833}" type="pres">
      <dgm:prSet presAssocID="{D78948D3-082E-4BE6-B85A-1A55C7590EC6}" presName="childShp" presStyleLbl="bgAccFollowNode1" presStyleIdx="2" presStyleCnt="4">
        <dgm:presLayoutVars>
          <dgm:bulletEnabled val="1"/>
        </dgm:presLayoutVars>
      </dgm:prSet>
      <dgm:spPr/>
      <dgm:t>
        <a:bodyPr/>
        <a:lstStyle/>
        <a:p>
          <a:endParaRPr lang="es-MX"/>
        </a:p>
      </dgm:t>
    </dgm:pt>
    <dgm:pt modelId="{6A621237-1008-4211-8D9D-B60EA71AF903}" type="pres">
      <dgm:prSet presAssocID="{D26E676E-B32A-4374-BCE1-D84574E8C61E}" presName="spacing" presStyleCnt="0"/>
      <dgm:spPr/>
    </dgm:pt>
    <dgm:pt modelId="{929FEEDF-E5F9-46B1-95E7-89DDD7E2D0CE}" type="pres">
      <dgm:prSet presAssocID="{0AF94BA8-CE49-4755-996F-61691CC267A9}" presName="linNode" presStyleCnt="0"/>
      <dgm:spPr/>
    </dgm:pt>
    <dgm:pt modelId="{CAA3B4D2-5728-46B0-BE66-ADDB16AC4EED}" type="pres">
      <dgm:prSet presAssocID="{0AF94BA8-CE49-4755-996F-61691CC267A9}" presName="parentShp" presStyleLbl="node1" presStyleIdx="3" presStyleCnt="4" custLinFactNeighborY="-5903">
        <dgm:presLayoutVars>
          <dgm:bulletEnabled val="1"/>
        </dgm:presLayoutVars>
      </dgm:prSet>
      <dgm:spPr/>
      <dgm:t>
        <a:bodyPr/>
        <a:lstStyle/>
        <a:p>
          <a:endParaRPr lang="es-MX"/>
        </a:p>
      </dgm:t>
    </dgm:pt>
    <dgm:pt modelId="{176CBC24-80DB-4DCF-B9B7-6A9AE192FF97}" type="pres">
      <dgm:prSet presAssocID="{0AF94BA8-CE49-4755-996F-61691CC267A9}" presName="childShp" presStyleLbl="bgAccFollowNode1" presStyleIdx="3" presStyleCnt="4">
        <dgm:presLayoutVars>
          <dgm:bulletEnabled val="1"/>
        </dgm:presLayoutVars>
      </dgm:prSet>
      <dgm:spPr/>
      <dgm:t>
        <a:bodyPr/>
        <a:lstStyle/>
        <a:p>
          <a:endParaRPr lang="es-MX"/>
        </a:p>
      </dgm:t>
    </dgm:pt>
  </dgm:ptLst>
  <dgm:cxnLst>
    <dgm:cxn modelId="{8A2866A3-FCEF-4A63-BEE8-D37A3B4E3BD9}" srcId="{D78948D3-082E-4BE6-B85A-1A55C7590EC6}" destId="{FCBFD938-B1BF-4F87-8D1F-C19CA39DFE5D}" srcOrd="0" destOrd="0" parTransId="{FBE938AC-D5EC-4CB6-831A-29F8D60EB5C7}" sibTransId="{F6C8389F-49C6-489D-A01B-7D6086D957EB}"/>
    <dgm:cxn modelId="{FEF34A35-B9E3-4F8F-B09B-CF8343FA60EC}" srcId="{92CA05C0-8F30-44A1-916A-5DB4A82785DB}" destId="{37231502-48D8-410A-A059-4B1F1A8529C4}" srcOrd="0" destOrd="0" parTransId="{BDD14C68-E10D-4B10-AF76-F1F52E3B1B23}" sibTransId="{253304D4-2EF7-4288-AA3D-19B5F737ABDB}"/>
    <dgm:cxn modelId="{FBA419CD-E2F7-4A9E-A668-5EA8EC5B1F5C}" srcId="{37231502-48D8-410A-A059-4B1F1A8529C4}" destId="{B6DFC8A8-EAD5-4C9A-8CB9-6F19839DC874}" srcOrd="0" destOrd="0" parTransId="{F68C13D4-8A62-452A-A38A-8297CA7FCB00}" sibTransId="{9202CDC1-43C6-4FC7-8404-BC1E75739393}"/>
    <dgm:cxn modelId="{56F77AA8-C9CC-44E0-88EA-654C6336A74D}" srcId="{F4DAB4D6-F5E8-47DF-BE4B-7E1E19ADC1FE}" destId="{5173F8A7-9377-4B9C-ACF3-0E72A31E347B}" srcOrd="0" destOrd="0" parTransId="{DDACAF1F-6BB2-4A1C-8124-735CD5A16A19}" sibTransId="{D3DA8EDE-DB3E-4C39-83AF-3A2B1AD79D0D}"/>
    <dgm:cxn modelId="{7A013BF5-2C78-428B-9E11-92F3A958E5E5}" srcId="{92CA05C0-8F30-44A1-916A-5DB4A82785DB}" destId="{D78948D3-082E-4BE6-B85A-1A55C7590EC6}" srcOrd="2" destOrd="0" parTransId="{A057A748-AA1C-4290-9744-7801EC9BE8C2}" sibTransId="{D26E676E-B32A-4374-BCE1-D84574E8C61E}"/>
    <dgm:cxn modelId="{B4A23489-A06E-45C2-B6CC-859A56487AE2}" type="presOf" srcId="{06EDB757-7C5C-49EF-ADF7-AB32AC53A2D3}" destId="{176CBC24-80DB-4DCF-B9B7-6A9AE192FF97}" srcOrd="0" destOrd="0" presId="urn:microsoft.com/office/officeart/2005/8/layout/vList6"/>
    <dgm:cxn modelId="{259D9821-2390-461A-87BA-9A1F734F6E15}" type="presOf" srcId="{D78948D3-082E-4BE6-B85A-1A55C7590EC6}" destId="{33D739A3-24AE-49DB-96BF-9C5EB957A813}" srcOrd="0" destOrd="0" presId="urn:microsoft.com/office/officeart/2005/8/layout/vList6"/>
    <dgm:cxn modelId="{DDBD3A47-3159-4933-8975-CE0FDD3564EB}" type="presOf" srcId="{FCBFD938-B1BF-4F87-8D1F-C19CA39DFE5D}" destId="{B11480C4-DC65-4008-8D6E-9F634AD11833}" srcOrd="0" destOrd="0" presId="urn:microsoft.com/office/officeart/2005/8/layout/vList6"/>
    <dgm:cxn modelId="{066B5CD2-FEFE-4F7B-873A-C5A3625B202D}" srcId="{92CA05C0-8F30-44A1-916A-5DB4A82785DB}" destId="{F4DAB4D6-F5E8-47DF-BE4B-7E1E19ADC1FE}" srcOrd="1" destOrd="0" parTransId="{34EEEB91-2BE1-42ED-8351-D37A2F24259E}" sibTransId="{0469B5A7-A3E6-4465-9693-7AE29643CAF8}"/>
    <dgm:cxn modelId="{ABA828C2-B50D-4769-B052-A41C5C8CC3FE}" type="presOf" srcId="{5173F8A7-9377-4B9C-ACF3-0E72A31E347B}" destId="{C819594F-0F74-4B4E-A3D0-198DACA7E110}" srcOrd="0" destOrd="0" presId="urn:microsoft.com/office/officeart/2005/8/layout/vList6"/>
    <dgm:cxn modelId="{84173799-3A3F-4CAF-97A8-CB7BAA0838B6}" srcId="{0AF94BA8-CE49-4755-996F-61691CC267A9}" destId="{06EDB757-7C5C-49EF-ADF7-AB32AC53A2D3}" srcOrd="0" destOrd="0" parTransId="{005117CE-4ACA-458A-B0AF-942323BE95CF}" sibTransId="{A8AE06A5-7A15-48C7-B6F1-4F9DAAC15FF5}"/>
    <dgm:cxn modelId="{666439D4-98CF-4BC7-AC75-F8B6CB230F93}" type="presOf" srcId="{37231502-48D8-410A-A059-4B1F1A8529C4}" destId="{A3C062BC-7EFA-47A9-BE70-CF81340648A4}" srcOrd="0" destOrd="0" presId="urn:microsoft.com/office/officeart/2005/8/layout/vList6"/>
    <dgm:cxn modelId="{08881AC8-DF9E-405D-B3B0-B0A2964D3C83}" type="presOf" srcId="{0AF94BA8-CE49-4755-996F-61691CC267A9}" destId="{CAA3B4D2-5728-46B0-BE66-ADDB16AC4EED}" srcOrd="0" destOrd="0" presId="urn:microsoft.com/office/officeart/2005/8/layout/vList6"/>
    <dgm:cxn modelId="{65177D5A-A2C3-4CE3-90C4-C1BC1BBAB4D7}" type="presOf" srcId="{F4DAB4D6-F5E8-47DF-BE4B-7E1E19ADC1FE}" destId="{45937702-9C77-4F66-8449-51B1B227B430}" srcOrd="0" destOrd="0" presId="urn:microsoft.com/office/officeart/2005/8/layout/vList6"/>
    <dgm:cxn modelId="{D0CC8CA7-4FBD-48FD-AC46-EE4CFAFD4E16}" srcId="{92CA05C0-8F30-44A1-916A-5DB4A82785DB}" destId="{0AF94BA8-CE49-4755-996F-61691CC267A9}" srcOrd="3" destOrd="0" parTransId="{C8E9EC47-4311-4284-99E6-F7AB5AE869AC}" sibTransId="{4E85F678-CA3D-405A-899F-CEE4D2E24D7E}"/>
    <dgm:cxn modelId="{63C836DD-C560-4F8E-A3DE-689ACA333977}" type="presOf" srcId="{B6DFC8A8-EAD5-4C9A-8CB9-6F19839DC874}" destId="{89B46117-4CD3-409C-A380-6FE4B8FE6277}" srcOrd="0" destOrd="0" presId="urn:microsoft.com/office/officeart/2005/8/layout/vList6"/>
    <dgm:cxn modelId="{DDE2A1C1-EC16-4829-A546-E5462857BC99}" type="presOf" srcId="{92CA05C0-8F30-44A1-916A-5DB4A82785DB}" destId="{58509932-9D16-4747-81FA-16853DBD7E52}" srcOrd="0" destOrd="0" presId="urn:microsoft.com/office/officeart/2005/8/layout/vList6"/>
    <dgm:cxn modelId="{17146A9A-D63A-4E8A-BFF0-AB92416E11FA}" type="presParOf" srcId="{58509932-9D16-4747-81FA-16853DBD7E52}" destId="{DC2BB721-651D-4DF8-A9C1-C0B6EC814C27}" srcOrd="0" destOrd="0" presId="urn:microsoft.com/office/officeart/2005/8/layout/vList6"/>
    <dgm:cxn modelId="{ABBEB9BB-D9D4-4A08-9388-203EAABC51A2}" type="presParOf" srcId="{DC2BB721-651D-4DF8-A9C1-C0B6EC814C27}" destId="{A3C062BC-7EFA-47A9-BE70-CF81340648A4}" srcOrd="0" destOrd="0" presId="urn:microsoft.com/office/officeart/2005/8/layout/vList6"/>
    <dgm:cxn modelId="{82FDE265-68C5-4095-89B0-78666D484659}" type="presParOf" srcId="{DC2BB721-651D-4DF8-A9C1-C0B6EC814C27}" destId="{89B46117-4CD3-409C-A380-6FE4B8FE6277}" srcOrd="1" destOrd="0" presId="urn:microsoft.com/office/officeart/2005/8/layout/vList6"/>
    <dgm:cxn modelId="{0233FA95-2974-4663-B4A3-C049B3068205}" type="presParOf" srcId="{58509932-9D16-4747-81FA-16853DBD7E52}" destId="{43433C68-F8E5-4E2B-8552-0051158FF7A1}" srcOrd="1" destOrd="0" presId="urn:microsoft.com/office/officeart/2005/8/layout/vList6"/>
    <dgm:cxn modelId="{74EDBDAF-6344-4DA6-B571-BA486D1ED5AA}" type="presParOf" srcId="{58509932-9D16-4747-81FA-16853DBD7E52}" destId="{157D232A-430C-4B7E-8E07-0952EF4D2B32}" srcOrd="2" destOrd="0" presId="urn:microsoft.com/office/officeart/2005/8/layout/vList6"/>
    <dgm:cxn modelId="{9CE22C2A-EA14-41DF-A764-BA6558AFD358}" type="presParOf" srcId="{157D232A-430C-4B7E-8E07-0952EF4D2B32}" destId="{45937702-9C77-4F66-8449-51B1B227B430}" srcOrd="0" destOrd="0" presId="urn:microsoft.com/office/officeart/2005/8/layout/vList6"/>
    <dgm:cxn modelId="{36756063-960A-488E-AEE8-C4469BE7C006}" type="presParOf" srcId="{157D232A-430C-4B7E-8E07-0952EF4D2B32}" destId="{C819594F-0F74-4B4E-A3D0-198DACA7E110}" srcOrd="1" destOrd="0" presId="urn:microsoft.com/office/officeart/2005/8/layout/vList6"/>
    <dgm:cxn modelId="{D7FD992C-AE33-49FF-AFFA-B7A874D6A201}" type="presParOf" srcId="{58509932-9D16-4747-81FA-16853DBD7E52}" destId="{6B95C1D6-51C4-4686-9A2F-456A759690E3}" srcOrd="3" destOrd="0" presId="urn:microsoft.com/office/officeart/2005/8/layout/vList6"/>
    <dgm:cxn modelId="{2ADE8172-6340-4036-8BE0-85E0C388D6EE}" type="presParOf" srcId="{58509932-9D16-4747-81FA-16853DBD7E52}" destId="{60E83DFF-4E43-40C2-885B-0A3FE14ECA2F}" srcOrd="4" destOrd="0" presId="urn:microsoft.com/office/officeart/2005/8/layout/vList6"/>
    <dgm:cxn modelId="{5D781022-33C5-4945-AD0E-482D11EB48EA}" type="presParOf" srcId="{60E83DFF-4E43-40C2-885B-0A3FE14ECA2F}" destId="{33D739A3-24AE-49DB-96BF-9C5EB957A813}" srcOrd="0" destOrd="0" presId="urn:microsoft.com/office/officeart/2005/8/layout/vList6"/>
    <dgm:cxn modelId="{EB7FEF0D-449A-43FC-82F6-C3FC9F0DF538}" type="presParOf" srcId="{60E83DFF-4E43-40C2-885B-0A3FE14ECA2F}" destId="{B11480C4-DC65-4008-8D6E-9F634AD11833}" srcOrd="1" destOrd="0" presId="urn:microsoft.com/office/officeart/2005/8/layout/vList6"/>
    <dgm:cxn modelId="{92708858-3A8E-4C80-BEE1-B2DDAD2D1ED3}" type="presParOf" srcId="{58509932-9D16-4747-81FA-16853DBD7E52}" destId="{6A621237-1008-4211-8D9D-B60EA71AF903}" srcOrd="5" destOrd="0" presId="urn:microsoft.com/office/officeart/2005/8/layout/vList6"/>
    <dgm:cxn modelId="{CDE9D61F-0F6E-403D-8186-AD9D4B37C0E0}" type="presParOf" srcId="{58509932-9D16-4747-81FA-16853DBD7E52}" destId="{929FEEDF-E5F9-46B1-95E7-89DDD7E2D0CE}" srcOrd="6" destOrd="0" presId="urn:microsoft.com/office/officeart/2005/8/layout/vList6"/>
    <dgm:cxn modelId="{7116C347-12B5-4178-AEF1-2A11E2590AD9}" type="presParOf" srcId="{929FEEDF-E5F9-46B1-95E7-89DDD7E2D0CE}" destId="{CAA3B4D2-5728-46B0-BE66-ADDB16AC4EED}" srcOrd="0" destOrd="0" presId="urn:microsoft.com/office/officeart/2005/8/layout/vList6"/>
    <dgm:cxn modelId="{2AD59573-AD57-49D2-8713-A080BBDCE58F}" type="presParOf" srcId="{929FEEDF-E5F9-46B1-95E7-89DDD7E2D0CE}" destId="{176CBC24-80DB-4DCF-B9B7-6A9AE192FF9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04BDD3-4449-4422-B0E4-B81E36BA87E1}" type="doc">
      <dgm:prSet loTypeId="urn:microsoft.com/office/officeart/2005/8/layout/vList6" loCatId="list" qsTypeId="urn:microsoft.com/office/officeart/2005/8/quickstyle/simple1" qsCatId="simple" csTypeId="urn:microsoft.com/office/officeart/2005/8/colors/colorful5" csCatId="colorful" phldr="1"/>
      <dgm:spPr/>
      <dgm:t>
        <a:bodyPr/>
        <a:lstStyle/>
        <a:p>
          <a:endParaRPr lang="es-MX"/>
        </a:p>
      </dgm:t>
    </dgm:pt>
    <dgm:pt modelId="{05479D7F-AF99-4E3A-AF3C-7F9D1D56930B}">
      <dgm:prSet phldrT="[Texto]"/>
      <dgm:spPr/>
      <dgm:t>
        <a:bodyPr/>
        <a:lstStyle/>
        <a:p>
          <a:r>
            <a:rPr lang="es-MX" smtClean="0"/>
            <a:t>DOCUMENTACIÒN DE LOS SISTEMAS</a:t>
          </a:r>
          <a:endParaRPr lang="es-MX" dirty="0"/>
        </a:p>
      </dgm:t>
    </dgm:pt>
    <dgm:pt modelId="{59742670-BC11-458F-954A-0813B5573793}" type="parTrans" cxnId="{A899A077-D7BD-4AD8-879E-41868E550994}">
      <dgm:prSet/>
      <dgm:spPr/>
      <dgm:t>
        <a:bodyPr/>
        <a:lstStyle/>
        <a:p>
          <a:endParaRPr lang="es-MX"/>
        </a:p>
      </dgm:t>
    </dgm:pt>
    <dgm:pt modelId="{24CBDAC0-AE3C-44D1-B906-4C38AEBDF1EC}" type="sibTrans" cxnId="{A899A077-D7BD-4AD8-879E-41868E550994}">
      <dgm:prSet/>
      <dgm:spPr/>
      <dgm:t>
        <a:bodyPr/>
        <a:lstStyle/>
        <a:p>
          <a:endParaRPr lang="es-MX"/>
        </a:p>
      </dgm:t>
    </dgm:pt>
    <dgm:pt modelId="{05919853-2F26-4512-BCCA-66834D78E53B}">
      <dgm:prSet phldrT="[Texto]"/>
      <dgm:spPr/>
      <dgm:t>
        <a:bodyPr/>
        <a:lstStyle/>
        <a:p>
          <a:r>
            <a:rPr lang="es-MX" smtClean="0"/>
            <a:t>IMPLANTACIÒN DE LOS ELEMENTOS DEL SISTEMA</a:t>
          </a:r>
          <a:endParaRPr lang="es-MX" dirty="0"/>
        </a:p>
      </dgm:t>
    </dgm:pt>
    <dgm:pt modelId="{7A337D71-F53A-4527-BEB3-5FBF713BE321}" type="parTrans" cxnId="{4076D13D-898D-41DE-BDAC-5746CF9BF9A2}">
      <dgm:prSet/>
      <dgm:spPr/>
      <dgm:t>
        <a:bodyPr/>
        <a:lstStyle/>
        <a:p>
          <a:endParaRPr lang="es-MX"/>
        </a:p>
      </dgm:t>
    </dgm:pt>
    <dgm:pt modelId="{34AD2A8F-DE24-492A-8AF4-615398059D75}" type="sibTrans" cxnId="{4076D13D-898D-41DE-BDAC-5746CF9BF9A2}">
      <dgm:prSet/>
      <dgm:spPr/>
      <dgm:t>
        <a:bodyPr/>
        <a:lstStyle/>
        <a:p>
          <a:endParaRPr lang="es-MX"/>
        </a:p>
      </dgm:t>
    </dgm:pt>
    <dgm:pt modelId="{CDF6C1E1-76B4-4CDA-A792-398EDDB30DE1}">
      <dgm:prSet phldrT="[Texto]"/>
      <dgm:spPr/>
      <dgm:t>
        <a:bodyPr anchor="ctr"/>
        <a:lstStyle/>
        <a:p>
          <a:r>
            <a:rPr lang="es-MX" b="0" dirty="0" smtClean="0"/>
            <a:t>Hacer lo que se ha escrito.</a:t>
          </a:r>
          <a:endParaRPr lang="es-MX" dirty="0"/>
        </a:p>
      </dgm:t>
    </dgm:pt>
    <dgm:pt modelId="{F92C2A1D-1037-4D88-B4B4-649D9BCB8CDF}" type="parTrans" cxnId="{13EE0B96-8238-4853-AFA0-2C6A56248818}">
      <dgm:prSet/>
      <dgm:spPr/>
      <dgm:t>
        <a:bodyPr/>
        <a:lstStyle/>
        <a:p>
          <a:endParaRPr lang="es-MX"/>
        </a:p>
      </dgm:t>
    </dgm:pt>
    <dgm:pt modelId="{873B3432-BB25-4F26-AEFC-BA6083ADD87F}" type="sibTrans" cxnId="{13EE0B96-8238-4853-AFA0-2C6A56248818}">
      <dgm:prSet/>
      <dgm:spPr/>
      <dgm:t>
        <a:bodyPr/>
        <a:lstStyle/>
        <a:p>
          <a:endParaRPr lang="es-MX"/>
        </a:p>
      </dgm:t>
    </dgm:pt>
    <dgm:pt modelId="{6954E55D-F4B9-49B4-9BFE-77892501DF88}">
      <dgm:prSet phldrT="[Texto]"/>
      <dgm:spPr/>
      <dgm:t>
        <a:bodyPr/>
        <a:lstStyle/>
        <a:p>
          <a:r>
            <a:rPr lang="es-MX" smtClean="0"/>
            <a:t>SEGUIMIENTO Y MEJORAMIENTO</a:t>
          </a:r>
          <a:endParaRPr lang="es-MX" dirty="0"/>
        </a:p>
      </dgm:t>
    </dgm:pt>
    <dgm:pt modelId="{1015A787-6979-4BBD-BCDB-70DB919D595E}" type="parTrans" cxnId="{6C1C65CD-36A2-495F-8349-269AA545640D}">
      <dgm:prSet/>
      <dgm:spPr/>
      <dgm:t>
        <a:bodyPr/>
        <a:lstStyle/>
        <a:p>
          <a:endParaRPr lang="es-MX"/>
        </a:p>
      </dgm:t>
    </dgm:pt>
    <dgm:pt modelId="{63E614A4-23B3-4D9C-94D9-10CF75728ED8}" type="sibTrans" cxnId="{6C1C65CD-36A2-495F-8349-269AA545640D}">
      <dgm:prSet/>
      <dgm:spPr/>
      <dgm:t>
        <a:bodyPr/>
        <a:lstStyle/>
        <a:p>
          <a:endParaRPr lang="es-MX"/>
        </a:p>
      </dgm:t>
    </dgm:pt>
    <dgm:pt modelId="{07B9D9A6-B0E7-49A9-A2C0-C8A72DD5157B}">
      <dgm:prSet phldrT="[Texto]"/>
      <dgm:spPr/>
      <dgm:t>
        <a:bodyPr/>
        <a:lstStyle/>
        <a:p>
          <a:r>
            <a:rPr lang="es-MX" smtClean="0"/>
            <a:t>CERTIFICACIÒN DEL SISTEMA DE GESTIÒN DE LA CALIDAD</a:t>
          </a:r>
          <a:endParaRPr lang="es-MX" dirty="0"/>
        </a:p>
      </dgm:t>
    </dgm:pt>
    <dgm:pt modelId="{1587BC40-01C9-4A4B-84E5-A400B1E20843}" type="parTrans" cxnId="{A2043A5E-61FD-49FF-917C-3F3244A6A34A}">
      <dgm:prSet/>
      <dgm:spPr/>
      <dgm:t>
        <a:bodyPr/>
        <a:lstStyle/>
        <a:p>
          <a:endParaRPr lang="es-MX"/>
        </a:p>
      </dgm:t>
    </dgm:pt>
    <dgm:pt modelId="{DD4B0113-9A68-4ADF-9331-EF908809BA75}" type="sibTrans" cxnId="{A2043A5E-61FD-49FF-917C-3F3244A6A34A}">
      <dgm:prSet/>
      <dgm:spPr/>
      <dgm:t>
        <a:bodyPr/>
        <a:lstStyle/>
        <a:p>
          <a:endParaRPr lang="es-MX"/>
        </a:p>
      </dgm:t>
    </dgm:pt>
    <dgm:pt modelId="{2F416E47-0EB1-4431-9A75-DD1F5F9839E1}">
      <dgm:prSet phldrT="[Texto]"/>
      <dgm:spPr/>
      <dgm:t>
        <a:bodyPr anchor="ctr"/>
        <a:lstStyle/>
        <a:p>
          <a:r>
            <a:rPr lang="es-MX" b="0" dirty="0" smtClean="0"/>
            <a:t>De forma voluntaria se solicita la certificación del sistema, que consiste en que un organismo independiente sea quien atestigüe que el sistema de la calidad establecido para la organización satisface los requisitos de la norma UNE-EN ISO 90001:2008 y que es acorde con la política de la calidad y los objetivos definidos por la dirección.</a:t>
          </a:r>
          <a:endParaRPr lang="es-MX" dirty="0"/>
        </a:p>
      </dgm:t>
    </dgm:pt>
    <dgm:pt modelId="{2E627E50-7213-4163-887A-C728A1209466}" type="parTrans" cxnId="{41C5C2E1-845D-48AE-A706-D15A18AAEB81}">
      <dgm:prSet/>
      <dgm:spPr/>
      <dgm:t>
        <a:bodyPr/>
        <a:lstStyle/>
        <a:p>
          <a:endParaRPr lang="es-MX"/>
        </a:p>
      </dgm:t>
    </dgm:pt>
    <dgm:pt modelId="{D4AB48A2-564B-4BB0-AF8C-3E48F4A73838}" type="sibTrans" cxnId="{41C5C2E1-845D-48AE-A706-D15A18AAEB81}">
      <dgm:prSet/>
      <dgm:spPr/>
      <dgm:t>
        <a:bodyPr/>
        <a:lstStyle/>
        <a:p>
          <a:endParaRPr lang="es-MX"/>
        </a:p>
      </dgm:t>
    </dgm:pt>
    <dgm:pt modelId="{9235E73D-1624-4E97-8B38-C80F484CC732}">
      <dgm:prSet/>
      <dgm:spPr/>
      <dgm:t>
        <a:bodyPr anchor="ctr"/>
        <a:lstStyle/>
        <a:p>
          <a:r>
            <a:rPr lang="es-MX" b="0" dirty="0" smtClean="0"/>
            <a:t>Se trata de escribir todo lo que se hace para, de este modo, poder asegurar que se puede repetir, así como que se puede seguir el rastro de lo que se ha hecho (trazabilidad), para que en el caso de que se detecte una anomalía en el funcionamiento de un proceso se pueda investigar cuales son las posibles causas a fin de aplicar las medidas correctoras que sean necesarias.</a:t>
          </a:r>
          <a:endParaRPr lang="es-MX" dirty="0"/>
        </a:p>
      </dgm:t>
    </dgm:pt>
    <dgm:pt modelId="{59E68ACF-9368-41F6-AED8-923C9D742B9A}" type="parTrans" cxnId="{B2531EFD-75B3-41AF-AE93-4ED41C30BD3B}">
      <dgm:prSet/>
      <dgm:spPr/>
      <dgm:t>
        <a:bodyPr/>
        <a:lstStyle/>
        <a:p>
          <a:endParaRPr lang="es-MX"/>
        </a:p>
      </dgm:t>
    </dgm:pt>
    <dgm:pt modelId="{2C888156-7DE0-4810-BC10-52BCA566C9DE}" type="sibTrans" cxnId="{B2531EFD-75B3-41AF-AE93-4ED41C30BD3B}">
      <dgm:prSet/>
      <dgm:spPr/>
      <dgm:t>
        <a:bodyPr/>
        <a:lstStyle/>
        <a:p>
          <a:endParaRPr lang="es-MX"/>
        </a:p>
      </dgm:t>
    </dgm:pt>
    <dgm:pt modelId="{D3B96099-9029-4A71-B1DC-B757A79F42D4}">
      <dgm:prSet/>
      <dgm:spPr/>
      <dgm:t>
        <a:bodyPr anchor="ctr"/>
        <a:lstStyle/>
        <a:p>
          <a:r>
            <a:rPr lang="es-MX" b="0" dirty="0" smtClean="0"/>
            <a:t>Comprobar mediante auditorias internas la revisión del sistema de gestión de calidad. Se comprueba si lo que se ha hecho es correcto y efectivo, buscando oportunidades de mejora.</a:t>
          </a:r>
          <a:endParaRPr lang="es-MX" dirty="0"/>
        </a:p>
      </dgm:t>
    </dgm:pt>
    <dgm:pt modelId="{E3FFFC1F-36D4-43FE-BBD4-1C29326F8AB6}" type="parTrans" cxnId="{827A22D7-A20C-4927-998F-BD9CFC8166C8}">
      <dgm:prSet/>
      <dgm:spPr/>
      <dgm:t>
        <a:bodyPr/>
        <a:lstStyle/>
        <a:p>
          <a:endParaRPr lang="es-MX"/>
        </a:p>
      </dgm:t>
    </dgm:pt>
    <dgm:pt modelId="{3DD493A2-6F92-4883-8E30-1BBBD1227472}" type="sibTrans" cxnId="{827A22D7-A20C-4927-998F-BD9CFC8166C8}">
      <dgm:prSet/>
      <dgm:spPr/>
      <dgm:t>
        <a:bodyPr/>
        <a:lstStyle/>
        <a:p>
          <a:endParaRPr lang="es-MX"/>
        </a:p>
      </dgm:t>
    </dgm:pt>
    <dgm:pt modelId="{B0BD4F14-0AB5-4670-8BD5-467064B359BB}" type="pres">
      <dgm:prSet presAssocID="{A804BDD3-4449-4422-B0E4-B81E36BA87E1}" presName="Name0" presStyleCnt="0">
        <dgm:presLayoutVars>
          <dgm:dir/>
          <dgm:animLvl val="lvl"/>
          <dgm:resizeHandles/>
        </dgm:presLayoutVars>
      </dgm:prSet>
      <dgm:spPr/>
      <dgm:t>
        <a:bodyPr/>
        <a:lstStyle/>
        <a:p>
          <a:endParaRPr lang="es-MX"/>
        </a:p>
      </dgm:t>
    </dgm:pt>
    <dgm:pt modelId="{E348BD4F-6E91-44F7-B7C6-465D2CF9CDF6}" type="pres">
      <dgm:prSet presAssocID="{05479D7F-AF99-4E3A-AF3C-7F9D1D56930B}" presName="linNode" presStyleCnt="0"/>
      <dgm:spPr/>
    </dgm:pt>
    <dgm:pt modelId="{2137C2B6-A4B4-470A-BA6A-E7C1853B1AF5}" type="pres">
      <dgm:prSet presAssocID="{05479D7F-AF99-4E3A-AF3C-7F9D1D56930B}" presName="parentShp" presStyleLbl="node1" presStyleIdx="0" presStyleCnt="4">
        <dgm:presLayoutVars>
          <dgm:bulletEnabled val="1"/>
        </dgm:presLayoutVars>
      </dgm:prSet>
      <dgm:spPr/>
      <dgm:t>
        <a:bodyPr/>
        <a:lstStyle/>
        <a:p>
          <a:endParaRPr lang="es-MX"/>
        </a:p>
      </dgm:t>
    </dgm:pt>
    <dgm:pt modelId="{FE6AD0CC-6B54-44A3-8FA6-FE340CEB28B1}" type="pres">
      <dgm:prSet presAssocID="{05479D7F-AF99-4E3A-AF3C-7F9D1D56930B}" presName="childShp" presStyleLbl="bgAccFollowNode1" presStyleIdx="0" presStyleCnt="4">
        <dgm:presLayoutVars>
          <dgm:bulletEnabled val="1"/>
        </dgm:presLayoutVars>
      </dgm:prSet>
      <dgm:spPr/>
      <dgm:t>
        <a:bodyPr/>
        <a:lstStyle/>
        <a:p>
          <a:endParaRPr lang="es-MX"/>
        </a:p>
      </dgm:t>
    </dgm:pt>
    <dgm:pt modelId="{735A84E7-260B-4439-AC6B-8B3FBFC6C5AF}" type="pres">
      <dgm:prSet presAssocID="{24CBDAC0-AE3C-44D1-B906-4C38AEBDF1EC}" presName="spacing" presStyleCnt="0"/>
      <dgm:spPr/>
    </dgm:pt>
    <dgm:pt modelId="{149FCFBA-C742-4E17-9A81-FFB9BEEA979A}" type="pres">
      <dgm:prSet presAssocID="{05919853-2F26-4512-BCCA-66834D78E53B}" presName="linNode" presStyleCnt="0"/>
      <dgm:spPr/>
    </dgm:pt>
    <dgm:pt modelId="{CA9FB254-AA93-4ECB-B071-53DD3AEF391E}" type="pres">
      <dgm:prSet presAssocID="{05919853-2F26-4512-BCCA-66834D78E53B}" presName="parentShp" presStyleLbl="node1" presStyleIdx="1" presStyleCnt="4">
        <dgm:presLayoutVars>
          <dgm:bulletEnabled val="1"/>
        </dgm:presLayoutVars>
      </dgm:prSet>
      <dgm:spPr/>
      <dgm:t>
        <a:bodyPr/>
        <a:lstStyle/>
        <a:p>
          <a:endParaRPr lang="es-MX"/>
        </a:p>
      </dgm:t>
    </dgm:pt>
    <dgm:pt modelId="{F7E8ADE8-F38C-4317-A7DA-FF7E597868B7}" type="pres">
      <dgm:prSet presAssocID="{05919853-2F26-4512-BCCA-66834D78E53B}" presName="childShp" presStyleLbl="bgAccFollowNode1" presStyleIdx="1" presStyleCnt="4">
        <dgm:presLayoutVars>
          <dgm:bulletEnabled val="1"/>
        </dgm:presLayoutVars>
      </dgm:prSet>
      <dgm:spPr/>
      <dgm:t>
        <a:bodyPr/>
        <a:lstStyle/>
        <a:p>
          <a:endParaRPr lang="es-MX"/>
        </a:p>
      </dgm:t>
    </dgm:pt>
    <dgm:pt modelId="{E97D877E-1CBE-4DDC-8B7B-F862A429FBD1}" type="pres">
      <dgm:prSet presAssocID="{34AD2A8F-DE24-492A-8AF4-615398059D75}" presName="spacing" presStyleCnt="0"/>
      <dgm:spPr/>
    </dgm:pt>
    <dgm:pt modelId="{EB25E8E4-7BBD-4E27-8C17-D2F7C2044DC1}" type="pres">
      <dgm:prSet presAssocID="{6954E55D-F4B9-49B4-9BFE-77892501DF88}" presName="linNode" presStyleCnt="0"/>
      <dgm:spPr/>
    </dgm:pt>
    <dgm:pt modelId="{523F9D21-02A6-48FA-AE8F-0824F91142C6}" type="pres">
      <dgm:prSet presAssocID="{6954E55D-F4B9-49B4-9BFE-77892501DF88}" presName="parentShp" presStyleLbl="node1" presStyleIdx="2" presStyleCnt="4">
        <dgm:presLayoutVars>
          <dgm:bulletEnabled val="1"/>
        </dgm:presLayoutVars>
      </dgm:prSet>
      <dgm:spPr/>
      <dgm:t>
        <a:bodyPr/>
        <a:lstStyle/>
        <a:p>
          <a:endParaRPr lang="es-MX"/>
        </a:p>
      </dgm:t>
    </dgm:pt>
    <dgm:pt modelId="{F965D557-D196-4CE7-A05E-9BE9D2A85BB4}" type="pres">
      <dgm:prSet presAssocID="{6954E55D-F4B9-49B4-9BFE-77892501DF88}" presName="childShp" presStyleLbl="bgAccFollowNode1" presStyleIdx="2" presStyleCnt="4">
        <dgm:presLayoutVars>
          <dgm:bulletEnabled val="1"/>
        </dgm:presLayoutVars>
      </dgm:prSet>
      <dgm:spPr/>
      <dgm:t>
        <a:bodyPr/>
        <a:lstStyle/>
        <a:p>
          <a:endParaRPr lang="es-MX"/>
        </a:p>
      </dgm:t>
    </dgm:pt>
    <dgm:pt modelId="{28D7E608-0CFD-4D0B-B560-B80408C5D5A9}" type="pres">
      <dgm:prSet presAssocID="{63E614A4-23B3-4D9C-94D9-10CF75728ED8}" presName="spacing" presStyleCnt="0"/>
      <dgm:spPr/>
    </dgm:pt>
    <dgm:pt modelId="{0D915B74-5E9E-4710-B057-5EFFD1CE4D52}" type="pres">
      <dgm:prSet presAssocID="{07B9D9A6-B0E7-49A9-A2C0-C8A72DD5157B}" presName="linNode" presStyleCnt="0"/>
      <dgm:spPr/>
    </dgm:pt>
    <dgm:pt modelId="{DDD2D236-C1CC-435F-94D0-3D2F1D6559CD}" type="pres">
      <dgm:prSet presAssocID="{07B9D9A6-B0E7-49A9-A2C0-C8A72DD5157B}" presName="parentShp" presStyleLbl="node1" presStyleIdx="3" presStyleCnt="4">
        <dgm:presLayoutVars>
          <dgm:bulletEnabled val="1"/>
        </dgm:presLayoutVars>
      </dgm:prSet>
      <dgm:spPr/>
      <dgm:t>
        <a:bodyPr/>
        <a:lstStyle/>
        <a:p>
          <a:endParaRPr lang="es-MX"/>
        </a:p>
      </dgm:t>
    </dgm:pt>
    <dgm:pt modelId="{9873B5F8-174B-44D6-A59B-2D30A862524F}" type="pres">
      <dgm:prSet presAssocID="{07B9D9A6-B0E7-49A9-A2C0-C8A72DD5157B}" presName="childShp" presStyleLbl="bgAccFollowNode1" presStyleIdx="3" presStyleCnt="4">
        <dgm:presLayoutVars>
          <dgm:bulletEnabled val="1"/>
        </dgm:presLayoutVars>
      </dgm:prSet>
      <dgm:spPr/>
      <dgm:t>
        <a:bodyPr/>
        <a:lstStyle/>
        <a:p>
          <a:endParaRPr lang="es-MX"/>
        </a:p>
      </dgm:t>
    </dgm:pt>
  </dgm:ptLst>
  <dgm:cxnLst>
    <dgm:cxn modelId="{6C1C65CD-36A2-495F-8349-269AA545640D}" srcId="{A804BDD3-4449-4422-B0E4-B81E36BA87E1}" destId="{6954E55D-F4B9-49B4-9BFE-77892501DF88}" srcOrd="2" destOrd="0" parTransId="{1015A787-6979-4BBD-BCDB-70DB919D595E}" sibTransId="{63E614A4-23B3-4D9C-94D9-10CF75728ED8}"/>
    <dgm:cxn modelId="{DA40F04F-766D-45A5-BA57-2B4800298D1F}" type="presOf" srcId="{9235E73D-1624-4E97-8B38-C80F484CC732}" destId="{FE6AD0CC-6B54-44A3-8FA6-FE340CEB28B1}" srcOrd="0" destOrd="0" presId="urn:microsoft.com/office/officeart/2005/8/layout/vList6"/>
    <dgm:cxn modelId="{A899A077-D7BD-4AD8-879E-41868E550994}" srcId="{A804BDD3-4449-4422-B0E4-B81E36BA87E1}" destId="{05479D7F-AF99-4E3A-AF3C-7F9D1D56930B}" srcOrd="0" destOrd="0" parTransId="{59742670-BC11-458F-954A-0813B5573793}" sibTransId="{24CBDAC0-AE3C-44D1-B906-4C38AEBDF1EC}"/>
    <dgm:cxn modelId="{B2531EFD-75B3-41AF-AE93-4ED41C30BD3B}" srcId="{05479D7F-AF99-4E3A-AF3C-7F9D1D56930B}" destId="{9235E73D-1624-4E97-8B38-C80F484CC732}" srcOrd="0" destOrd="0" parTransId="{59E68ACF-9368-41F6-AED8-923C9D742B9A}" sibTransId="{2C888156-7DE0-4810-BC10-52BCA566C9DE}"/>
    <dgm:cxn modelId="{B343DB72-3392-4584-87C7-56B0A1F17940}" type="presOf" srcId="{2F416E47-0EB1-4431-9A75-DD1F5F9839E1}" destId="{9873B5F8-174B-44D6-A59B-2D30A862524F}" srcOrd="0" destOrd="0" presId="urn:microsoft.com/office/officeart/2005/8/layout/vList6"/>
    <dgm:cxn modelId="{41C5C2E1-845D-48AE-A706-D15A18AAEB81}" srcId="{07B9D9A6-B0E7-49A9-A2C0-C8A72DD5157B}" destId="{2F416E47-0EB1-4431-9A75-DD1F5F9839E1}" srcOrd="0" destOrd="0" parTransId="{2E627E50-7213-4163-887A-C728A1209466}" sibTransId="{D4AB48A2-564B-4BB0-AF8C-3E48F4A73838}"/>
    <dgm:cxn modelId="{13EE0B96-8238-4853-AFA0-2C6A56248818}" srcId="{05919853-2F26-4512-BCCA-66834D78E53B}" destId="{CDF6C1E1-76B4-4CDA-A792-398EDDB30DE1}" srcOrd="0" destOrd="0" parTransId="{F92C2A1D-1037-4D88-B4B4-649D9BCB8CDF}" sibTransId="{873B3432-BB25-4F26-AEFC-BA6083ADD87F}"/>
    <dgm:cxn modelId="{C0754963-3CB8-4EB3-9A19-CBE14AC17AAA}" type="presOf" srcId="{CDF6C1E1-76B4-4CDA-A792-398EDDB30DE1}" destId="{F7E8ADE8-F38C-4317-A7DA-FF7E597868B7}" srcOrd="0" destOrd="0" presId="urn:microsoft.com/office/officeart/2005/8/layout/vList6"/>
    <dgm:cxn modelId="{CE934777-FA63-48CD-A3B9-AAD4F4A90772}" type="presOf" srcId="{07B9D9A6-B0E7-49A9-A2C0-C8A72DD5157B}" destId="{DDD2D236-C1CC-435F-94D0-3D2F1D6559CD}" srcOrd="0" destOrd="0" presId="urn:microsoft.com/office/officeart/2005/8/layout/vList6"/>
    <dgm:cxn modelId="{A3414D77-5C94-469E-A437-9EC869C4629E}" type="presOf" srcId="{D3B96099-9029-4A71-B1DC-B757A79F42D4}" destId="{F965D557-D196-4CE7-A05E-9BE9D2A85BB4}" srcOrd="0" destOrd="0" presId="urn:microsoft.com/office/officeart/2005/8/layout/vList6"/>
    <dgm:cxn modelId="{2E4BE9A8-0A30-4835-A84F-AE7ECD7A1ACE}" type="presOf" srcId="{05479D7F-AF99-4E3A-AF3C-7F9D1D56930B}" destId="{2137C2B6-A4B4-470A-BA6A-E7C1853B1AF5}" srcOrd="0" destOrd="0" presId="urn:microsoft.com/office/officeart/2005/8/layout/vList6"/>
    <dgm:cxn modelId="{4DD38C35-04BF-4B8B-B282-125AF9E53834}" type="presOf" srcId="{6954E55D-F4B9-49B4-9BFE-77892501DF88}" destId="{523F9D21-02A6-48FA-AE8F-0824F91142C6}" srcOrd="0" destOrd="0" presId="urn:microsoft.com/office/officeart/2005/8/layout/vList6"/>
    <dgm:cxn modelId="{827A22D7-A20C-4927-998F-BD9CFC8166C8}" srcId="{6954E55D-F4B9-49B4-9BFE-77892501DF88}" destId="{D3B96099-9029-4A71-B1DC-B757A79F42D4}" srcOrd="0" destOrd="0" parTransId="{E3FFFC1F-36D4-43FE-BBD4-1C29326F8AB6}" sibTransId="{3DD493A2-6F92-4883-8E30-1BBBD1227472}"/>
    <dgm:cxn modelId="{BD78635B-DBE6-41DC-8F0F-1D74AB02390B}" type="presOf" srcId="{A804BDD3-4449-4422-B0E4-B81E36BA87E1}" destId="{B0BD4F14-0AB5-4670-8BD5-467064B359BB}" srcOrd="0" destOrd="0" presId="urn:microsoft.com/office/officeart/2005/8/layout/vList6"/>
    <dgm:cxn modelId="{4076D13D-898D-41DE-BDAC-5746CF9BF9A2}" srcId="{A804BDD3-4449-4422-B0E4-B81E36BA87E1}" destId="{05919853-2F26-4512-BCCA-66834D78E53B}" srcOrd="1" destOrd="0" parTransId="{7A337D71-F53A-4527-BEB3-5FBF713BE321}" sibTransId="{34AD2A8F-DE24-492A-8AF4-615398059D75}"/>
    <dgm:cxn modelId="{A2043A5E-61FD-49FF-917C-3F3244A6A34A}" srcId="{A804BDD3-4449-4422-B0E4-B81E36BA87E1}" destId="{07B9D9A6-B0E7-49A9-A2C0-C8A72DD5157B}" srcOrd="3" destOrd="0" parTransId="{1587BC40-01C9-4A4B-84E5-A400B1E20843}" sibTransId="{DD4B0113-9A68-4ADF-9331-EF908809BA75}"/>
    <dgm:cxn modelId="{BFF75B9E-6CF2-49B6-BD35-FB34A2BDF082}" type="presOf" srcId="{05919853-2F26-4512-BCCA-66834D78E53B}" destId="{CA9FB254-AA93-4ECB-B071-53DD3AEF391E}" srcOrd="0" destOrd="0" presId="urn:microsoft.com/office/officeart/2005/8/layout/vList6"/>
    <dgm:cxn modelId="{71696258-6913-4F5E-ABAB-584E5B39F23B}" type="presParOf" srcId="{B0BD4F14-0AB5-4670-8BD5-467064B359BB}" destId="{E348BD4F-6E91-44F7-B7C6-465D2CF9CDF6}" srcOrd="0" destOrd="0" presId="urn:microsoft.com/office/officeart/2005/8/layout/vList6"/>
    <dgm:cxn modelId="{3BA0A8DA-99BF-48AC-91DC-5E595D6E8DAE}" type="presParOf" srcId="{E348BD4F-6E91-44F7-B7C6-465D2CF9CDF6}" destId="{2137C2B6-A4B4-470A-BA6A-E7C1853B1AF5}" srcOrd="0" destOrd="0" presId="urn:microsoft.com/office/officeart/2005/8/layout/vList6"/>
    <dgm:cxn modelId="{1FF58282-242C-479F-A446-9F8D3D920EE5}" type="presParOf" srcId="{E348BD4F-6E91-44F7-B7C6-465D2CF9CDF6}" destId="{FE6AD0CC-6B54-44A3-8FA6-FE340CEB28B1}" srcOrd="1" destOrd="0" presId="urn:microsoft.com/office/officeart/2005/8/layout/vList6"/>
    <dgm:cxn modelId="{6F19A41B-C5BC-43AF-9462-BC966B395D03}" type="presParOf" srcId="{B0BD4F14-0AB5-4670-8BD5-467064B359BB}" destId="{735A84E7-260B-4439-AC6B-8B3FBFC6C5AF}" srcOrd="1" destOrd="0" presId="urn:microsoft.com/office/officeart/2005/8/layout/vList6"/>
    <dgm:cxn modelId="{7CD7AE2D-CD4A-4939-B785-D80BB7D79185}" type="presParOf" srcId="{B0BD4F14-0AB5-4670-8BD5-467064B359BB}" destId="{149FCFBA-C742-4E17-9A81-FFB9BEEA979A}" srcOrd="2" destOrd="0" presId="urn:microsoft.com/office/officeart/2005/8/layout/vList6"/>
    <dgm:cxn modelId="{FF13AE56-10BD-4154-BCB8-28CF06DE8EE8}" type="presParOf" srcId="{149FCFBA-C742-4E17-9A81-FFB9BEEA979A}" destId="{CA9FB254-AA93-4ECB-B071-53DD3AEF391E}" srcOrd="0" destOrd="0" presId="urn:microsoft.com/office/officeart/2005/8/layout/vList6"/>
    <dgm:cxn modelId="{9C5E73B1-CCF2-4F65-8DBF-424EF37905ED}" type="presParOf" srcId="{149FCFBA-C742-4E17-9A81-FFB9BEEA979A}" destId="{F7E8ADE8-F38C-4317-A7DA-FF7E597868B7}" srcOrd="1" destOrd="0" presId="urn:microsoft.com/office/officeart/2005/8/layout/vList6"/>
    <dgm:cxn modelId="{50344920-3AA5-41BE-A8A6-DA24A0D2EBE0}" type="presParOf" srcId="{B0BD4F14-0AB5-4670-8BD5-467064B359BB}" destId="{E97D877E-1CBE-4DDC-8B7B-F862A429FBD1}" srcOrd="3" destOrd="0" presId="urn:microsoft.com/office/officeart/2005/8/layout/vList6"/>
    <dgm:cxn modelId="{1037A2BB-E091-4933-BE47-0B29C1553AD2}" type="presParOf" srcId="{B0BD4F14-0AB5-4670-8BD5-467064B359BB}" destId="{EB25E8E4-7BBD-4E27-8C17-D2F7C2044DC1}" srcOrd="4" destOrd="0" presId="urn:microsoft.com/office/officeart/2005/8/layout/vList6"/>
    <dgm:cxn modelId="{78B7C26F-FA39-4DEF-ACA0-AC4B99CC1049}" type="presParOf" srcId="{EB25E8E4-7BBD-4E27-8C17-D2F7C2044DC1}" destId="{523F9D21-02A6-48FA-AE8F-0824F91142C6}" srcOrd="0" destOrd="0" presId="urn:microsoft.com/office/officeart/2005/8/layout/vList6"/>
    <dgm:cxn modelId="{4EA785C1-07AF-4AF7-AFB2-F8703589D2EF}" type="presParOf" srcId="{EB25E8E4-7BBD-4E27-8C17-D2F7C2044DC1}" destId="{F965D557-D196-4CE7-A05E-9BE9D2A85BB4}" srcOrd="1" destOrd="0" presId="urn:microsoft.com/office/officeart/2005/8/layout/vList6"/>
    <dgm:cxn modelId="{A8713DC1-B96A-4EA9-A974-AE7BD028FFDC}" type="presParOf" srcId="{B0BD4F14-0AB5-4670-8BD5-467064B359BB}" destId="{28D7E608-0CFD-4D0B-B560-B80408C5D5A9}" srcOrd="5" destOrd="0" presId="urn:microsoft.com/office/officeart/2005/8/layout/vList6"/>
    <dgm:cxn modelId="{A9050092-F41A-4BAB-BCEE-E11B2DA83947}" type="presParOf" srcId="{B0BD4F14-0AB5-4670-8BD5-467064B359BB}" destId="{0D915B74-5E9E-4710-B057-5EFFD1CE4D52}" srcOrd="6" destOrd="0" presId="urn:microsoft.com/office/officeart/2005/8/layout/vList6"/>
    <dgm:cxn modelId="{B7915816-4712-4766-84B9-00EA4EB8B97E}" type="presParOf" srcId="{0D915B74-5E9E-4710-B057-5EFFD1CE4D52}" destId="{DDD2D236-C1CC-435F-94D0-3D2F1D6559CD}" srcOrd="0" destOrd="0" presId="urn:microsoft.com/office/officeart/2005/8/layout/vList6"/>
    <dgm:cxn modelId="{FB273BE8-9924-41E5-9888-DAC68417E74D}" type="presParOf" srcId="{0D915B74-5E9E-4710-B057-5EFFD1CE4D52}" destId="{9873B5F8-174B-44D6-A59B-2D30A862524F}"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E1764D-3516-4A2B-8FF9-A3D1F353A1AA}" type="doc">
      <dgm:prSet loTypeId="urn:microsoft.com/office/officeart/2005/8/layout/process5" loCatId="process" qsTypeId="urn:microsoft.com/office/officeart/2005/8/quickstyle/3d2" qsCatId="3D" csTypeId="urn:microsoft.com/office/officeart/2005/8/colors/colorful5" csCatId="colorful" phldr="1"/>
      <dgm:spPr/>
      <dgm:t>
        <a:bodyPr/>
        <a:lstStyle/>
        <a:p>
          <a:endParaRPr lang="es-MX"/>
        </a:p>
      </dgm:t>
    </dgm:pt>
    <dgm:pt modelId="{C5C3FFE8-DB13-48BD-BFC6-0DBEEBD778F1}">
      <dgm:prSet phldrT="[Texto]"/>
      <dgm:spPr/>
      <dgm:t>
        <a:bodyPr/>
        <a:lstStyle/>
        <a:p>
          <a:pPr algn="ctr"/>
          <a:r>
            <a:rPr lang="es-MX" b="1" dirty="0" smtClean="0">
              <a:solidFill>
                <a:srgbClr val="800080"/>
              </a:solidFill>
            </a:rPr>
            <a:t>1. SOLICITUD </a:t>
          </a:r>
          <a:endParaRPr lang="es-MX" b="1" dirty="0">
            <a:solidFill>
              <a:srgbClr val="800080"/>
            </a:solidFill>
          </a:endParaRPr>
        </a:p>
      </dgm:t>
    </dgm:pt>
    <dgm:pt modelId="{4CC4C226-B51B-4D87-AC71-46EAD60B11ED}" type="parTrans" cxnId="{9482B753-B21B-44A7-BC6F-0643AA30C718}">
      <dgm:prSet/>
      <dgm:spPr/>
      <dgm:t>
        <a:bodyPr/>
        <a:lstStyle/>
        <a:p>
          <a:endParaRPr lang="es-MX"/>
        </a:p>
      </dgm:t>
    </dgm:pt>
    <dgm:pt modelId="{BE0082C8-4DF2-487F-BD50-363D24523640}" type="sibTrans" cxnId="{9482B753-B21B-44A7-BC6F-0643AA30C718}">
      <dgm:prSet/>
      <dgm:spPr/>
      <dgm:t>
        <a:bodyPr/>
        <a:lstStyle/>
        <a:p>
          <a:endParaRPr lang="es-MX"/>
        </a:p>
      </dgm:t>
    </dgm:pt>
    <dgm:pt modelId="{ACE3CA26-762C-4F18-86AA-464974674DCF}">
      <dgm:prSet phldrT="[Texto]"/>
      <dgm:spPr/>
      <dgm:t>
        <a:bodyPr anchor="ctr"/>
        <a:lstStyle/>
        <a:p>
          <a:pPr algn="l"/>
          <a:r>
            <a:rPr lang="es-MX" dirty="0" smtClean="0">
              <a:solidFill>
                <a:schemeClr val="tx1"/>
              </a:solidFill>
            </a:rPr>
            <a:t>El proceso de Certificación de Registro de Empresa comienza con el envió de una solicitud a una entidad de certificación acreditada.</a:t>
          </a:r>
          <a:endParaRPr lang="es-MX" dirty="0">
            <a:solidFill>
              <a:schemeClr val="tx1"/>
            </a:solidFill>
          </a:endParaRPr>
        </a:p>
      </dgm:t>
    </dgm:pt>
    <dgm:pt modelId="{B35CEBDB-4F96-406A-B21B-73813631B268}" type="parTrans" cxnId="{7FE36E2A-B4E7-4D3D-9E12-28593A4983C5}">
      <dgm:prSet/>
      <dgm:spPr/>
      <dgm:t>
        <a:bodyPr/>
        <a:lstStyle/>
        <a:p>
          <a:endParaRPr lang="es-MX"/>
        </a:p>
      </dgm:t>
    </dgm:pt>
    <dgm:pt modelId="{A906052B-7425-4078-B10A-5E2BB7844EFE}" type="sibTrans" cxnId="{7FE36E2A-B4E7-4D3D-9E12-28593A4983C5}">
      <dgm:prSet/>
      <dgm:spPr/>
      <dgm:t>
        <a:bodyPr/>
        <a:lstStyle/>
        <a:p>
          <a:endParaRPr lang="es-MX"/>
        </a:p>
      </dgm:t>
    </dgm:pt>
    <dgm:pt modelId="{628B8DEB-18EA-43BC-B5A9-1A7886B1B1B3}">
      <dgm:prSet phldrT="[Texto]"/>
      <dgm:spPr/>
      <dgm:t>
        <a:bodyPr/>
        <a:lstStyle/>
        <a:p>
          <a:pPr algn="ctr"/>
          <a:r>
            <a:rPr lang="es-MX" b="1" dirty="0" smtClean="0">
              <a:solidFill>
                <a:srgbClr val="800080"/>
              </a:solidFill>
            </a:rPr>
            <a:t>3. VISITA PREVIA</a:t>
          </a:r>
          <a:endParaRPr lang="es-MX" b="1" dirty="0">
            <a:solidFill>
              <a:srgbClr val="800080"/>
            </a:solidFill>
          </a:endParaRPr>
        </a:p>
      </dgm:t>
    </dgm:pt>
    <dgm:pt modelId="{AC9ACC22-9303-4E5E-896F-73A7A08086C4}" type="parTrans" cxnId="{14F3E5F0-0F7C-4C40-B49F-AA07A80EFE53}">
      <dgm:prSet/>
      <dgm:spPr/>
      <dgm:t>
        <a:bodyPr/>
        <a:lstStyle/>
        <a:p>
          <a:endParaRPr lang="es-MX"/>
        </a:p>
      </dgm:t>
    </dgm:pt>
    <dgm:pt modelId="{FDE66676-1F82-4B4E-939C-21FFA92D149E}" type="sibTrans" cxnId="{14F3E5F0-0F7C-4C40-B49F-AA07A80EFE53}">
      <dgm:prSet/>
      <dgm:spPr/>
      <dgm:t>
        <a:bodyPr/>
        <a:lstStyle/>
        <a:p>
          <a:endParaRPr lang="es-MX"/>
        </a:p>
      </dgm:t>
    </dgm:pt>
    <dgm:pt modelId="{80C60EE4-0468-44A5-AC37-BFB0DF9B4C9C}">
      <dgm:prSet phldrT="[Texto]"/>
      <dgm:spPr/>
      <dgm:t>
        <a:bodyPr anchor="ctr"/>
        <a:lstStyle/>
        <a:p>
          <a:pPr algn="l"/>
          <a:r>
            <a:rPr lang="es-MX" dirty="0" smtClean="0">
              <a:solidFill>
                <a:schemeClr val="tx1"/>
              </a:solidFill>
            </a:rPr>
            <a:t>Los auditores de la entidad de certificación visitan la empresa y comprueban el grado de implantación y adecuación del sistema de la calidad de la empresa, y aclaran las dudas que pueda tener la empresa sobre el proceso de certificación</a:t>
          </a:r>
          <a:r>
            <a:rPr lang="es-MX" dirty="0" smtClean="0"/>
            <a:t>.</a:t>
          </a:r>
          <a:endParaRPr lang="es-MX" dirty="0"/>
        </a:p>
      </dgm:t>
    </dgm:pt>
    <dgm:pt modelId="{55B46882-5509-41F2-8E4C-096378FDA71B}" type="parTrans" cxnId="{B7F8502F-E611-4A89-B241-AEA698567D76}">
      <dgm:prSet/>
      <dgm:spPr/>
      <dgm:t>
        <a:bodyPr/>
        <a:lstStyle/>
        <a:p>
          <a:endParaRPr lang="es-MX"/>
        </a:p>
      </dgm:t>
    </dgm:pt>
    <dgm:pt modelId="{7FDCDEF6-2605-43A4-BEBD-49E6E898E6EF}" type="sibTrans" cxnId="{B7F8502F-E611-4A89-B241-AEA698567D76}">
      <dgm:prSet/>
      <dgm:spPr/>
      <dgm:t>
        <a:bodyPr/>
        <a:lstStyle/>
        <a:p>
          <a:endParaRPr lang="es-MX"/>
        </a:p>
      </dgm:t>
    </dgm:pt>
    <dgm:pt modelId="{47EB4DE5-0ECD-4D33-9FE4-50883B4EF06A}">
      <dgm:prSet phldrT="[Texto]"/>
      <dgm:spPr/>
      <dgm:t>
        <a:bodyPr/>
        <a:lstStyle/>
        <a:p>
          <a:pPr algn="ctr"/>
          <a:r>
            <a:rPr lang="es-MX" b="1" dirty="0" smtClean="0">
              <a:solidFill>
                <a:srgbClr val="800080"/>
              </a:solidFill>
            </a:rPr>
            <a:t>4. AUDITORIA INICIAL</a:t>
          </a:r>
          <a:endParaRPr lang="es-MX" b="1" dirty="0">
            <a:solidFill>
              <a:srgbClr val="800080"/>
            </a:solidFill>
          </a:endParaRPr>
        </a:p>
      </dgm:t>
    </dgm:pt>
    <dgm:pt modelId="{24255284-C13B-4EA3-A267-EBE703D903C8}" type="parTrans" cxnId="{5896A39C-C419-4F2B-AA8A-693510CDDCCC}">
      <dgm:prSet/>
      <dgm:spPr/>
      <dgm:t>
        <a:bodyPr/>
        <a:lstStyle/>
        <a:p>
          <a:endParaRPr lang="es-MX"/>
        </a:p>
      </dgm:t>
    </dgm:pt>
    <dgm:pt modelId="{0EFA3683-D5A6-4D64-83C1-5CA668CDE81F}" type="sibTrans" cxnId="{5896A39C-C419-4F2B-AA8A-693510CDDCCC}">
      <dgm:prSet/>
      <dgm:spPr/>
      <dgm:t>
        <a:bodyPr/>
        <a:lstStyle/>
        <a:p>
          <a:endParaRPr lang="es-MX"/>
        </a:p>
      </dgm:t>
    </dgm:pt>
    <dgm:pt modelId="{F44F5C78-C396-470D-AA2D-DC5769DE9C1A}">
      <dgm:prSet phldrT="[Texto]"/>
      <dgm:spPr/>
      <dgm:t>
        <a:bodyPr/>
        <a:lstStyle/>
        <a:p>
          <a:pPr algn="l"/>
          <a:r>
            <a:rPr lang="es-MX" dirty="0" smtClean="0">
              <a:solidFill>
                <a:schemeClr val="bg1"/>
              </a:solidFill>
            </a:rPr>
            <a:t>El equipo auditor comprueba si el Sistema de la Calidad cumple los requisitos de la norma ISO 9001 aplicables. Las no conformidades encontradas se reflejan en un informe que será comentado y entregado a la empresa en la reunión final de auditoria. </a:t>
          </a:r>
          <a:endParaRPr lang="es-MX" dirty="0">
            <a:solidFill>
              <a:schemeClr val="bg1"/>
            </a:solidFill>
          </a:endParaRPr>
        </a:p>
      </dgm:t>
    </dgm:pt>
    <dgm:pt modelId="{D5FD0EA4-E11C-4EFF-A9AC-52F742BF12AC}" type="parTrans" cxnId="{C79B23B0-1F02-4D32-9EDD-E8C68D84D870}">
      <dgm:prSet/>
      <dgm:spPr/>
      <dgm:t>
        <a:bodyPr/>
        <a:lstStyle/>
        <a:p>
          <a:endParaRPr lang="es-MX"/>
        </a:p>
      </dgm:t>
    </dgm:pt>
    <dgm:pt modelId="{D7E945DC-E5B3-4432-ACE2-9B0FADCA4905}" type="sibTrans" cxnId="{C79B23B0-1F02-4D32-9EDD-E8C68D84D870}">
      <dgm:prSet/>
      <dgm:spPr/>
      <dgm:t>
        <a:bodyPr/>
        <a:lstStyle/>
        <a:p>
          <a:endParaRPr lang="es-MX"/>
        </a:p>
      </dgm:t>
    </dgm:pt>
    <dgm:pt modelId="{327E418C-A851-446E-BA95-40BBC2E806B1}">
      <dgm:prSet/>
      <dgm:spPr/>
      <dgm:t>
        <a:bodyPr/>
        <a:lstStyle/>
        <a:p>
          <a:pPr algn="ctr"/>
          <a:r>
            <a:rPr lang="es-MX" b="1" dirty="0" smtClean="0">
              <a:solidFill>
                <a:srgbClr val="800080"/>
              </a:solidFill>
            </a:rPr>
            <a:t>2. ANÀLISIS DE LA DOCUMENTACIÒN </a:t>
          </a:r>
          <a:endParaRPr lang="es-MX" b="1" dirty="0">
            <a:solidFill>
              <a:srgbClr val="800080"/>
            </a:solidFill>
          </a:endParaRPr>
        </a:p>
      </dgm:t>
    </dgm:pt>
    <dgm:pt modelId="{033F4661-96F6-4F81-ACD2-F4D94EDA2E76}" type="sibTrans" cxnId="{32B2B599-A947-4D5A-9445-E0ECE75AC681}">
      <dgm:prSet/>
      <dgm:spPr/>
      <dgm:t>
        <a:bodyPr/>
        <a:lstStyle/>
        <a:p>
          <a:endParaRPr lang="es-MX"/>
        </a:p>
      </dgm:t>
    </dgm:pt>
    <dgm:pt modelId="{9FAB97DC-A43B-4A97-BE18-51208C4B3353}" type="parTrans" cxnId="{32B2B599-A947-4D5A-9445-E0ECE75AC681}">
      <dgm:prSet/>
      <dgm:spPr/>
      <dgm:t>
        <a:bodyPr/>
        <a:lstStyle/>
        <a:p>
          <a:endParaRPr lang="es-MX"/>
        </a:p>
      </dgm:t>
    </dgm:pt>
    <dgm:pt modelId="{29DC8FC2-25D7-45EB-9EB1-9511B0062A68}">
      <dgm:prSet/>
      <dgm:spPr/>
      <dgm:t>
        <a:bodyPr anchor="ctr"/>
        <a:lstStyle/>
        <a:p>
          <a:pPr algn="l"/>
          <a:r>
            <a:rPr lang="es-MX" dirty="0" smtClean="0">
              <a:solidFill>
                <a:schemeClr val="tx1"/>
              </a:solidFill>
            </a:rPr>
            <a:t>La entidad analiza la documentación y emite un informe sobre las observaciones detectadas.</a:t>
          </a:r>
          <a:endParaRPr lang="es-MX" dirty="0">
            <a:solidFill>
              <a:schemeClr val="tx1"/>
            </a:solidFill>
          </a:endParaRPr>
        </a:p>
      </dgm:t>
    </dgm:pt>
    <dgm:pt modelId="{EC3B23EF-7709-4144-A711-52661964A478}" type="parTrans" cxnId="{269A9761-526F-4C12-9B7A-E2A8846E12DD}">
      <dgm:prSet/>
      <dgm:spPr/>
      <dgm:t>
        <a:bodyPr/>
        <a:lstStyle/>
        <a:p>
          <a:endParaRPr lang="es-MX"/>
        </a:p>
      </dgm:t>
    </dgm:pt>
    <dgm:pt modelId="{90F72A25-06B1-43C4-9F68-E6525967B00F}" type="sibTrans" cxnId="{269A9761-526F-4C12-9B7A-E2A8846E12DD}">
      <dgm:prSet/>
      <dgm:spPr/>
      <dgm:t>
        <a:bodyPr/>
        <a:lstStyle/>
        <a:p>
          <a:endParaRPr lang="es-MX"/>
        </a:p>
      </dgm:t>
    </dgm:pt>
    <dgm:pt modelId="{59C566D2-237D-4339-BEB8-28CB6B10982B}" type="pres">
      <dgm:prSet presAssocID="{93E1764D-3516-4A2B-8FF9-A3D1F353A1AA}" presName="diagram" presStyleCnt="0">
        <dgm:presLayoutVars>
          <dgm:dir/>
          <dgm:resizeHandles val="exact"/>
        </dgm:presLayoutVars>
      </dgm:prSet>
      <dgm:spPr/>
      <dgm:t>
        <a:bodyPr/>
        <a:lstStyle/>
        <a:p>
          <a:endParaRPr lang="es-MX"/>
        </a:p>
      </dgm:t>
    </dgm:pt>
    <dgm:pt modelId="{C78108F0-4D95-49EA-9AA1-F346A9124D3C}" type="pres">
      <dgm:prSet presAssocID="{C5C3FFE8-DB13-48BD-BFC6-0DBEEBD778F1}" presName="node" presStyleLbl="node1" presStyleIdx="0" presStyleCnt="4">
        <dgm:presLayoutVars>
          <dgm:bulletEnabled val="1"/>
        </dgm:presLayoutVars>
      </dgm:prSet>
      <dgm:spPr/>
      <dgm:t>
        <a:bodyPr/>
        <a:lstStyle/>
        <a:p>
          <a:endParaRPr lang="es-MX"/>
        </a:p>
      </dgm:t>
    </dgm:pt>
    <dgm:pt modelId="{956D0D6A-0E6E-483F-B6C6-383F6B243DD4}" type="pres">
      <dgm:prSet presAssocID="{BE0082C8-4DF2-487F-BD50-363D24523640}" presName="sibTrans" presStyleLbl="sibTrans2D1" presStyleIdx="0" presStyleCnt="3"/>
      <dgm:spPr/>
      <dgm:t>
        <a:bodyPr/>
        <a:lstStyle/>
        <a:p>
          <a:endParaRPr lang="es-MX"/>
        </a:p>
      </dgm:t>
    </dgm:pt>
    <dgm:pt modelId="{F1B0B552-34EC-4BA9-863A-E693A2D98D16}" type="pres">
      <dgm:prSet presAssocID="{BE0082C8-4DF2-487F-BD50-363D24523640}" presName="connectorText" presStyleLbl="sibTrans2D1" presStyleIdx="0" presStyleCnt="3"/>
      <dgm:spPr/>
      <dgm:t>
        <a:bodyPr/>
        <a:lstStyle/>
        <a:p>
          <a:endParaRPr lang="es-MX"/>
        </a:p>
      </dgm:t>
    </dgm:pt>
    <dgm:pt modelId="{95780675-9F96-4BAE-98A1-31729ABB76FB}" type="pres">
      <dgm:prSet presAssocID="{327E418C-A851-446E-BA95-40BBC2E806B1}" presName="node" presStyleLbl="node1" presStyleIdx="1" presStyleCnt="4">
        <dgm:presLayoutVars>
          <dgm:bulletEnabled val="1"/>
        </dgm:presLayoutVars>
      </dgm:prSet>
      <dgm:spPr/>
      <dgm:t>
        <a:bodyPr/>
        <a:lstStyle/>
        <a:p>
          <a:endParaRPr lang="es-MX"/>
        </a:p>
      </dgm:t>
    </dgm:pt>
    <dgm:pt modelId="{93B2DCD7-0BAA-470C-A420-2E379A41E7F1}" type="pres">
      <dgm:prSet presAssocID="{033F4661-96F6-4F81-ACD2-F4D94EDA2E76}" presName="sibTrans" presStyleLbl="sibTrans2D1" presStyleIdx="1" presStyleCnt="3" custLinFactNeighborX="74970" custLinFactNeighborY="-3909"/>
      <dgm:spPr/>
      <dgm:t>
        <a:bodyPr/>
        <a:lstStyle/>
        <a:p>
          <a:endParaRPr lang="es-MX"/>
        </a:p>
      </dgm:t>
    </dgm:pt>
    <dgm:pt modelId="{04103A4D-E729-4619-8D96-037C96F06CB1}" type="pres">
      <dgm:prSet presAssocID="{033F4661-96F6-4F81-ACD2-F4D94EDA2E76}" presName="connectorText" presStyleLbl="sibTrans2D1" presStyleIdx="1" presStyleCnt="3"/>
      <dgm:spPr/>
      <dgm:t>
        <a:bodyPr/>
        <a:lstStyle/>
        <a:p>
          <a:endParaRPr lang="es-MX"/>
        </a:p>
      </dgm:t>
    </dgm:pt>
    <dgm:pt modelId="{709203F9-0503-4757-9F7D-53438AC2E2D4}" type="pres">
      <dgm:prSet presAssocID="{628B8DEB-18EA-43BC-B5A9-1A7886B1B1B3}" presName="node" presStyleLbl="node1" presStyleIdx="2" presStyleCnt="4">
        <dgm:presLayoutVars>
          <dgm:bulletEnabled val="1"/>
        </dgm:presLayoutVars>
      </dgm:prSet>
      <dgm:spPr/>
      <dgm:t>
        <a:bodyPr/>
        <a:lstStyle/>
        <a:p>
          <a:endParaRPr lang="es-MX"/>
        </a:p>
      </dgm:t>
    </dgm:pt>
    <dgm:pt modelId="{A2D8ED40-347D-42F1-94C3-A6D5D999971D}" type="pres">
      <dgm:prSet presAssocID="{FDE66676-1F82-4B4E-939C-21FFA92D149E}" presName="sibTrans" presStyleLbl="sibTrans2D1" presStyleIdx="2" presStyleCnt="3" custLinFactNeighborX="3123" custLinFactNeighborY="35672"/>
      <dgm:spPr/>
      <dgm:t>
        <a:bodyPr/>
        <a:lstStyle/>
        <a:p>
          <a:endParaRPr lang="es-MX"/>
        </a:p>
      </dgm:t>
    </dgm:pt>
    <dgm:pt modelId="{53CB542B-DEBA-409D-8F99-8665D4448DDA}" type="pres">
      <dgm:prSet presAssocID="{FDE66676-1F82-4B4E-939C-21FFA92D149E}" presName="connectorText" presStyleLbl="sibTrans2D1" presStyleIdx="2" presStyleCnt="3"/>
      <dgm:spPr/>
      <dgm:t>
        <a:bodyPr/>
        <a:lstStyle/>
        <a:p>
          <a:endParaRPr lang="es-MX"/>
        </a:p>
      </dgm:t>
    </dgm:pt>
    <dgm:pt modelId="{984B8D60-B515-41DC-A29D-00CC24CE479B}" type="pres">
      <dgm:prSet presAssocID="{47EB4DE5-0ECD-4D33-9FE4-50883B4EF06A}" presName="node" presStyleLbl="node1" presStyleIdx="3" presStyleCnt="4">
        <dgm:presLayoutVars>
          <dgm:bulletEnabled val="1"/>
        </dgm:presLayoutVars>
      </dgm:prSet>
      <dgm:spPr/>
      <dgm:t>
        <a:bodyPr/>
        <a:lstStyle/>
        <a:p>
          <a:endParaRPr lang="es-MX"/>
        </a:p>
      </dgm:t>
    </dgm:pt>
  </dgm:ptLst>
  <dgm:cxnLst>
    <dgm:cxn modelId="{CC01BEA4-5A06-4970-997F-87DEC13C9474}" type="presOf" srcId="{C5C3FFE8-DB13-48BD-BFC6-0DBEEBD778F1}" destId="{C78108F0-4D95-49EA-9AA1-F346A9124D3C}" srcOrd="0" destOrd="0" presId="urn:microsoft.com/office/officeart/2005/8/layout/process5"/>
    <dgm:cxn modelId="{1D81790D-444C-4D8B-A5D5-7DC15C0AC030}" type="presOf" srcId="{29DC8FC2-25D7-45EB-9EB1-9511B0062A68}" destId="{95780675-9F96-4BAE-98A1-31729ABB76FB}" srcOrd="0" destOrd="1" presId="urn:microsoft.com/office/officeart/2005/8/layout/process5"/>
    <dgm:cxn modelId="{C9ABBFF4-7A94-4270-A543-7CE5981D7BF2}" type="presOf" srcId="{BE0082C8-4DF2-487F-BD50-363D24523640}" destId="{956D0D6A-0E6E-483F-B6C6-383F6B243DD4}" srcOrd="0" destOrd="0" presId="urn:microsoft.com/office/officeart/2005/8/layout/process5"/>
    <dgm:cxn modelId="{7FE36E2A-B4E7-4D3D-9E12-28593A4983C5}" srcId="{C5C3FFE8-DB13-48BD-BFC6-0DBEEBD778F1}" destId="{ACE3CA26-762C-4F18-86AA-464974674DCF}" srcOrd="0" destOrd="0" parTransId="{B35CEBDB-4F96-406A-B21B-73813631B268}" sibTransId="{A906052B-7425-4078-B10A-5E2BB7844EFE}"/>
    <dgm:cxn modelId="{32B2B599-A947-4D5A-9445-E0ECE75AC681}" srcId="{93E1764D-3516-4A2B-8FF9-A3D1F353A1AA}" destId="{327E418C-A851-446E-BA95-40BBC2E806B1}" srcOrd="1" destOrd="0" parTransId="{9FAB97DC-A43B-4A97-BE18-51208C4B3353}" sibTransId="{033F4661-96F6-4F81-ACD2-F4D94EDA2E76}"/>
    <dgm:cxn modelId="{B7F8502F-E611-4A89-B241-AEA698567D76}" srcId="{628B8DEB-18EA-43BC-B5A9-1A7886B1B1B3}" destId="{80C60EE4-0468-44A5-AC37-BFB0DF9B4C9C}" srcOrd="0" destOrd="0" parTransId="{55B46882-5509-41F2-8E4C-096378FDA71B}" sibTransId="{7FDCDEF6-2605-43A4-BEBD-49E6E898E6EF}"/>
    <dgm:cxn modelId="{8F17249A-1501-492E-B126-D246FD174B55}" type="presOf" srcId="{47EB4DE5-0ECD-4D33-9FE4-50883B4EF06A}" destId="{984B8D60-B515-41DC-A29D-00CC24CE479B}" srcOrd="0" destOrd="0" presId="urn:microsoft.com/office/officeart/2005/8/layout/process5"/>
    <dgm:cxn modelId="{269A9761-526F-4C12-9B7A-E2A8846E12DD}" srcId="{327E418C-A851-446E-BA95-40BBC2E806B1}" destId="{29DC8FC2-25D7-45EB-9EB1-9511B0062A68}" srcOrd="0" destOrd="0" parTransId="{EC3B23EF-7709-4144-A711-52661964A478}" sibTransId="{90F72A25-06B1-43C4-9F68-E6525967B00F}"/>
    <dgm:cxn modelId="{9D6B82A3-223E-4F64-AADF-FA2C6322BC57}" type="presOf" srcId="{80C60EE4-0468-44A5-AC37-BFB0DF9B4C9C}" destId="{709203F9-0503-4757-9F7D-53438AC2E2D4}" srcOrd="0" destOrd="1" presId="urn:microsoft.com/office/officeart/2005/8/layout/process5"/>
    <dgm:cxn modelId="{382836F7-EAFE-44CE-94F8-B44317DD5444}" type="presOf" srcId="{FDE66676-1F82-4B4E-939C-21FFA92D149E}" destId="{53CB542B-DEBA-409D-8F99-8665D4448DDA}" srcOrd="1" destOrd="0" presId="urn:microsoft.com/office/officeart/2005/8/layout/process5"/>
    <dgm:cxn modelId="{5896A39C-C419-4F2B-AA8A-693510CDDCCC}" srcId="{93E1764D-3516-4A2B-8FF9-A3D1F353A1AA}" destId="{47EB4DE5-0ECD-4D33-9FE4-50883B4EF06A}" srcOrd="3" destOrd="0" parTransId="{24255284-C13B-4EA3-A267-EBE703D903C8}" sibTransId="{0EFA3683-D5A6-4D64-83C1-5CA668CDE81F}"/>
    <dgm:cxn modelId="{5BA571EC-653B-4FEC-87DB-37EA1CE4073C}" type="presOf" srcId="{FDE66676-1F82-4B4E-939C-21FFA92D149E}" destId="{A2D8ED40-347D-42F1-94C3-A6D5D999971D}" srcOrd="0" destOrd="0" presId="urn:microsoft.com/office/officeart/2005/8/layout/process5"/>
    <dgm:cxn modelId="{4EDB7084-E65D-4FC3-83B8-A858F7B8361D}" type="presOf" srcId="{BE0082C8-4DF2-487F-BD50-363D24523640}" destId="{F1B0B552-34EC-4BA9-863A-E693A2D98D16}" srcOrd="1" destOrd="0" presId="urn:microsoft.com/office/officeart/2005/8/layout/process5"/>
    <dgm:cxn modelId="{70AF30C3-E1CE-433C-A69B-F8B32C4348F2}" type="presOf" srcId="{033F4661-96F6-4F81-ACD2-F4D94EDA2E76}" destId="{04103A4D-E729-4619-8D96-037C96F06CB1}" srcOrd="1" destOrd="0" presId="urn:microsoft.com/office/officeart/2005/8/layout/process5"/>
    <dgm:cxn modelId="{19E49D15-8FFB-4C46-B1FE-FD866D124C40}" type="presOf" srcId="{F44F5C78-C396-470D-AA2D-DC5769DE9C1A}" destId="{984B8D60-B515-41DC-A29D-00CC24CE479B}" srcOrd="0" destOrd="1" presId="urn:microsoft.com/office/officeart/2005/8/layout/process5"/>
    <dgm:cxn modelId="{14F3E5F0-0F7C-4C40-B49F-AA07A80EFE53}" srcId="{93E1764D-3516-4A2B-8FF9-A3D1F353A1AA}" destId="{628B8DEB-18EA-43BC-B5A9-1A7886B1B1B3}" srcOrd="2" destOrd="0" parTransId="{AC9ACC22-9303-4E5E-896F-73A7A08086C4}" sibTransId="{FDE66676-1F82-4B4E-939C-21FFA92D149E}"/>
    <dgm:cxn modelId="{F1C87ACB-3A59-4B08-9A7A-A5EA1338D5C8}" type="presOf" srcId="{327E418C-A851-446E-BA95-40BBC2E806B1}" destId="{95780675-9F96-4BAE-98A1-31729ABB76FB}" srcOrd="0" destOrd="0" presId="urn:microsoft.com/office/officeart/2005/8/layout/process5"/>
    <dgm:cxn modelId="{C79B23B0-1F02-4D32-9EDD-E8C68D84D870}" srcId="{47EB4DE5-0ECD-4D33-9FE4-50883B4EF06A}" destId="{F44F5C78-C396-470D-AA2D-DC5769DE9C1A}" srcOrd="0" destOrd="0" parTransId="{D5FD0EA4-E11C-4EFF-A9AC-52F742BF12AC}" sibTransId="{D7E945DC-E5B3-4432-ACE2-9B0FADCA4905}"/>
    <dgm:cxn modelId="{D7E8F9D2-499F-4397-9613-E4A0806C9F55}" type="presOf" srcId="{ACE3CA26-762C-4F18-86AA-464974674DCF}" destId="{C78108F0-4D95-49EA-9AA1-F346A9124D3C}" srcOrd="0" destOrd="1" presId="urn:microsoft.com/office/officeart/2005/8/layout/process5"/>
    <dgm:cxn modelId="{2AB85340-F7EF-41B8-B9FE-AA9AA5B729BB}" type="presOf" srcId="{628B8DEB-18EA-43BC-B5A9-1A7886B1B1B3}" destId="{709203F9-0503-4757-9F7D-53438AC2E2D4}" srcOrd="0" destOrd="0" presId="urn:microsoft.com/office/officeart/2005/8/layout/process5"/>
    <dgm:cxn modelId="{2866E313-CF48-431E-8374-AD1E8603459B}" type="presOf" srcId="{93E1764D-3516-4A2B-8FF9-A3D1F353A1AA}" destId="{59C566D2-237D-4339-BEB8-28CB6B10982B}" srcOrd="0" destOrd="0" presId="urn:microsoft.com/office/officeart/2005/8/layout/process5"/>
    <dgm:cxn modelId="{56CB190A-FC73-4735-8CB6-7883E5E8C8D7}" type="presOf" srcId="{033F4661-96F6-4F81-ACD2-F4D94EDA2E76}" destId="{93B2DCD7-0BAA-470C-A420-2E379A41E7F1}" srcOrd="0" destOrd="0" presId="urn:microsoft.com/office/officeart/2005/8/layout/process5"/>
    <dgm:cxn modelId="{9482B753-B21B-44A7-BC6F-0643AA30C718}" srcId="{93E1764D-3516-4A2B-8FF9-A3D1F353A1AA}" destId="{C5C3FFE8-DB13-48BD-BFC6-0DBEEBD778F1}" srcOrd="0" destOrd="0" parTransId="{4CC4C226-B51B-4D87-AC71-46EAD60B11ED}" sibTransId="{BE0082C8-4DF2-487F-BD50-363D24523640}"/>
    <dgm:cxn modelId="{B86C2773-5BC8-41D6-8B76-030586AA9120}" type="presParOf" srcId="{59C566D2-237D-4339-BEB8-28CB6B10982B}" destId="{C78108F0-4D95-49EA-9AA1-F346A9124D3C}" srcOrd="0" destOrd="0" presId="urn:microsoft.com/office/officeart/2005/8/layout/process5"/>
    <dgm:cxn modelId="{F59BF226-6784-4DF6-8283-253742644121}" type="presParOf" srcId="{59C566D2-237D-4339-BEB8-28CB6B10982B}" destId="{956D0D6A-0E6E-483F-B6C6-383F6B243DD4}" srcOrd="1" destOrd="0" presId="urn:microsoft.com/office/officeart/2005/8/layout/process5"/>
    <dgm:cxn modelId="{5CDCBF23-FF40-40BE-B874-30D5A257E230}" type="presParOf" srcId="{956D0D6A-0E6E-483F-B6C6-383F6B243DD4}" destId="{F1B0B552-34EC-4BA9-863A-E693A2D98D16}" srcOrd="0" destOrd="0" presId="urn:microsoft.com/office/officeart/2005/8/layout/process5"/>
    <dgm:cxn modelId="{87EB267C-9DE0-4BAE-A5A0-B64DEB9AE70A}" type="presParOf" srcId="{59C566D2-237D-4339-BEB8-28CB6B10982B}" destId="{95780675-9F96-4BAE-98A1-31729ABB76FB}" srcOrd="2" destOrd="0" presId="urn:microsoft.com/office/officeart/2005/8/layout/process5"/>
    <dgm:cxn modelId="{949A649A-C464-42FC-84C8-F021E3722B6C}" type="presParOf" srcId="{59C566D2-237D-4339-BEB8-28CB6B10982B}" destId="{93B2DCD7-0BAA-470C-A420-2E379A41E7F1}" srcOrd="3" destOrd="0" presId="urn:microsoft.com/office/officeart/2005/8/layout/process5"/>
    <dgm:cxn modelId="{7C9CB769-63BC-4CF8-90E8-A2BF1D7ADF7A}" type="presParOf" srcId="{93B2DCD7-0BAA-470C-A420-2E379A41E7F1}" destId="{04103A4D-E729-4619-8D96-037C96F06CB1}" srcOrd="0" destOrd="0" presId="urn:microsoft.com/office/officeart/2005/8/layout/process5"/>
    <dgm:cxn modelId="{F7C8DD15-A0C0-416B-8FD0-EF20001D2E50}" type="presParOf" srcId="{59C566D2-237D-4339-BEB8-28CB6B10982B}" destId="{709203F9-0503-4757-9F7D-53438AC2E2D4}" srcOrd="4" destOrd="0" presId="urn:microsoft.com/office/officeart/2005/8/layout/process5"/>
    <dgm:cxn modelId="{F4C4DA83-BAC9-4C2F-AFBD-61475657CE7C}" type="presParOf" srcId="{59C566D2-237D-4339-BEB8-28CB6B10982B}" destId="{A2D8ED40-347D-42F1-94C3-A6D5D999971D}" srcOrd="5" destOrd="0" presId="urn:microsoft.com/office/officeart/2005/8/layout/process5"/>
    <dgm:cxn modelId="{552E41B0-A7F6-4FC0-8E84-CA9C7E1CE00B}" type="presParOf" srcId="{A2D8ED40-347D-42F1-94C3-A6D5D999971D}" destId="{53CB542B-DEBA-409D-8F99-8665D4448DDA}" srcOrd="0" destOrd="0" presId="urn:microsoft.com/office/officeart/2005/8/layout/process5"/>
    <dgm:cxn modelId="{990552F4-C959-49EE-B837-E07038315D5C}" type="presParOf" srcId="{59C566D2-237D-4339-BEB8-28CB6B10982B}" destId="{984B8D60-B515-41DC-A29D-00CC24CE479B}" srcOrd="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A360DB-6C4E-4FBD-8477-4002737C501C}" type="doc">
      <dgm:prSet loTypeId="urn:microsoft.com/office/officeart/2005/8/layout/process5" loCatId="process" qsTypeId="urn:microsoft.com/office/officeart/2005/8/quickstyle/3d2" qsCatId="3D" csTypeId="urn:microsoft.com/office/officeart/2005/8/colors/colorful5" csCatId="colorful" phldr="1"/>
      <dgm:spPr/>
      <dgm:t>
        <a:bodyPr/>
        <a:lstStyle/>
        <a:p>
          <a:endParaRPr lang="es-MX"/>
        </a:p>
      </dgm:t>
    </dgm:pt>
    <dgm:pt modelId="{FCABF28C-5457-4739-91B0-BCB7F825BB49}">
      <dgm:prSet phldrT="[Texto]" custT="1"/>
      <dgm:spPr/>
      <dgm:t>
        <a:bodyPr/>
        <a:lstStyle/>
        <a:p>
          <a:pPr algn="ctr"/>
          <a:r>
            <a:rPr lang="es-MX" sz="1800" b="1" dirty="0" smtClean="0">
              <a:solidFill>
                <a:srgbClr val="800080"/>
              </a:solidFill>
            </a:rPr>
            <a:t>5. PLAN DE ACCIONES CORRECTORAS</a:t>
          </a:r>
        </a:p>
        <a:p>
          <a:pPr algn="l"/>
          <a:r>
            <a:rPr lang="es-MX" sz="1500" dirty="0" smtClean="0">
              <a:solidFill>
                <a:schemeClr val="tx1"/>
              </a:solidFill>
            </a:rPr>
            <a:t>* En el caso de que existan no conformidades, se le da a la empresa un plazo de tiempo para presentar a la entidad certificadora un plan de acciones correctoras dirigido a subsanarlas.</a:t>
          </a:r>
        </a:p>
        <a:p>
          <a:pPr algn="ctr"/>
          <a:endParaRPr lang="es-MX" sz="1500" dirty="0"/>
        </a:p>
      </dgm:t>
    </dgm:pt>
    <dgm:pt modelId="{0415973C-F794-436C-9BE5-47C8BA0D9A53}" type="parTrans" cxnId="{59075F58-7F7B-4AAA-8ECA-108D1C158616}">
      <dgm:prSet/>
      <dgm:spPr/>
      <dgm:t>
        <a:bodyPr/>
        <a:lstStyle/>
        <a:p>
          <a:endParaRPr lang="es-MX"/>
        </a:p>
      </dgm:t>
    </dgm:pt>
    <dgm:pt modelId="{A17059AD-6947-441F-8872-498B26BD0B64}" type="sibTrans" cxnId="{59075F58-7F7B-4AAA-8ECA-108D1C158616}">
      <dgm:prSet/>
      <dgm:spPr/>
      <dgm:t>
        <a:bodyPr/>
        <a:lstStyle/>
        <a:p>
          <a:endParaRPr lang="es-MX"/>
        </a:p>
      </dgm:t>
    </dgm:pt>
    <dgm:pt modelId="{5F619A19-0101-4947-8189-84D7C7BBF79F}">
      <dgm:prSet phldrT="[Texto]" custT="1"/>
      <dgm:spPr/>
      <dgm:t>
        <a:bodyPr/>
        <a:lstStyle/>
        <a:p>
          <a:r>
            <a:rPr lang="es-MX" sz="1800" b="1" dirty="0" smtClean="0">
              <a:solidFill>
                <a:srgbClr val="800080"/>
              </a:solidFill>
            </a:rPr>
            <a:t>7. VIGENCIA Y RENOVACIÒN</a:t>
          </a:r>
        </a:p>
        <a:p>
          <a:r>
            <a:rPr lang="es-MX" sz="1700" dirty="0" smtClean="0"/>
            <a:t>*El certificado es valido durante tres años. Además se realizaran auditorias de seguimiento anuales. Pasados los tres años de vigencia, es necesario realizar una auditoria de renovación de certificado.</a:t>
          </a:r>
          <a:endParaRPr lang="es-MX" sz="1700" dirty="0"/>
        </a:p>
      </dgm:t>
    </dgm:pt>
    <dgm:pt modelId="{0F65A49F-AB86-4214-95C9-3151628C9F2B}" type="parTrans" cxnId="{A39AFF96-7BF3-41FD-A7CA-A5B272C6BC74}">
      <dgm:prSet/>
      <dgm:spPr/>
      <dgm:t>
        <a:bodyPr/>
        <a:lstStyle/>
        <a:p>
          <a:endParaRPr lang="es-MX"/>
        </a:p>
      </dgm:t>
    </dgm:pt>
    <dgm:pt modelId="{20546E00-7DBE-46BA-9959-4E60B943D903}" type="sibTrans" cxnId="{A39AFF96-7BF3-41FD-A7CA-A5B272C6BC74}">
      <dgm:prSet/>
      <dgm:spPr/>
      <dgm:t>
        <a:bodyPr/>
        <a:lstStyle/>
        <a:p>
          <a:endParaRPr lang="es-MX"/>
        </a:p>
      </dgm:t>
    </dgm:pt>
    <dgm:pt modelId="{23BB7701-7376-406C-A203-FBDD78FDC52B}">
      <dgm:prSet phldrT="[Texto]" custT="1"/>
      <dgm:spPr/>
      <dgm:t>
        <a:bodyPr/>
        <a:lstStyle/>
        <a:p>
          <a:pPr algn="ctr"/>
          <a:r>
            <a:rPr lang="es-MX" sz="1800" b="1" dirty="0" smtClean="0">
              <a:solidFill>
                <a:srgbClr val="800080"/>
              </a:solidFill>
            </a:rPr>
            <a:t>6. CONCESIÒN</a:t>
          </a:r>
        </a:p>
        <a:p>
          <a:pPr algn="l"/>
          <a:r>
            <a:rPr lang="es-MX" sz="1700" dirty="0" smtClean="0">
              <a:solidFill>
                <a:schemeClr val="tx1"/>
              </a:solidFill>
            </a:rPr>
            <a:t>*Si el informe de la auditoria y el plan de acciones correctoras son conformes, la entidad certificadora concede el certificado de AENOR de Registro de Empresa y el certificado internacional </a:t>
          </a:r>
          <a:r>
            <a:rPr lang="es-MX" sz="1700" dirty="0" err="1" smtClean="0">
              <a:solidFill>
                <a:schemeClr val="tx1"/>
              </a:solidFill>
            </a:rPr>
            <a:t>IQNet</a:t>
          </a:r>
          <a:r>
            <a:rPr lang="es-MX" sz="1700" dirty="0" smtClean="0">
              <a:solidFill>
                <a:schemeClr val="tx1"/>
              </a:solidFill>
            </a:rPr>
            <a:t>.</a:t>
          </a:r>
          <a:endParaRPr lang="es-MX" sz="1700" dirty="0">
            <a:solidFill>
              <a:schemeClr val="tx1"/>
            </a:solidFill>
          </a:endParaRPr>
        </a:p>
      </dgm:t>
    </dgm:pt>
    <dgm:pt modelId="{E918C3A9-E837-442B-84FE-6D47DC51F24C}" type="parTrans" cxnId="{CF991887-A634-49DD-96CE-CE03F56858A3}">
      <dgm:prSet/>
      <dgm:spPr/>
      <dgm:t>
        <a:bodyPr/>
        <a:lstStyle/>
        <a:p>
          <a:endParaRPr lang="es-MX"/>
        </a:p>
      </dgm:t>
    </dgm:pt>
    <dgm:pt modelId="{F2599EE4-485D-40B8-A24A-26A4107695D9}" type="sibTrans" cxnId="{CF991887-A634-49DD-96CE-CE03F56858A3}">
      <dgm:prSet/>
      <dgm:spPr/>
      <dgm:t>
        <a:bodyPr/>
        <a:lstStyle/>
        <a:p>
          <a:endParaRPr lang="es-MX"/>
        </a:p>
      </dgm:t>
    </dgm:pt>
    <dgm:pt modelId="{90A67D77-AA7D-420F-9D43-97F07EF83E78}" type="pres">
      <dgm:prSet presAssocID="{3EA360DB-6C4E-4FBD-8477-4002737C501C}" presName="diagram" presStyleCnt="0">
        <dgm:presLayoutVars>
          <dgm:dir/>
          <dgm:resizeHandles val="exact"/>
        </dgm:presLayoutVars>
      </dgm:prSet>
      <dgm:spPr/>
      <dgm:t>
        <a:bodyPr/>
        <a:lstStyle/>
        <a:p>
          <a:endParaRPr lang="es-MX"/>
        </a:p>
      </dgm:t>
    </dgm:pt>
    <dgm:pt modelId="{98F4AE45-6C45-4F0E-A318-9ADED52A4E8B}" type="pres">
      <dgm:prSet presAssocID="{FCABF28C-5457-4739-91B0-BCB7F825BB49}" presName="node" presStyleLbl="node1" presStyleIdx="0" presStyleCnt="3">
        <dgm:presLayoutVars>
          <dgm:bulletEnabled val="1"/>
        </dgm:presLayoutVars>
      </dgm:prSet>
      <dgm:spPr/>
      <dgm:t>
        <a:bodyPr/>
        <a:lstStyle/>
        <a:p>
          <a:endParaRPr lang="es-MX"/>
        </a:p>
      </dgm:t>
    </dgm:pt>
    <dgm:pt modelId="{EF6285AE-0F41-4319-8AAD-4BE19A6C96F7}" type="pres">
      <dgm:prSet presAssocID="{A17059AD-6947-441F-8872-498B26BD0B64}" presName="sibTrans" presStyleLbl="sibTrans2D1" presStyleIdx="0" presStyleCnt="2"/>
      <dgm:spPr/>
      <dgm:t>
        <a:bodyPr/>
        <a:lstStyle/>
        <a:p>
          <a:endParaRPr lang="es-MX"/>
        </a:p>
      </dgm:t>
    </dgm:pt>
    <dgm:pt modelId="{908C14C4-3FD9-4A96-9840-C4A80727365D}" type="pres">
      <dgm:prSet presAssocID="{A17059AD-6947-441F-8872-498B26BD0B64}" presName="connectorText" presStyleLbl="sibTrans2D1" presStyleIdx="0" presStyleCnt="2"/>
      <dgm:spPr/>
      <dgm:t>
        <a:bodyPr/>
        <a:lstStyle/>
        <a:p>
          <a:endParaRPr lang="es-MX"/>
        </a:p>
      </dgm:t>
    </dgm:pt>
    <dgm:pt modelId="{C48096AE-5641-4908-A05A-84E9C3888357}" type="pres">
      <dgm:prSet presAssocID="{23BB7701-7376-406C-A203-FBDD78FDC52B}" presName="node" presStyleLbl="node1" presStyleIdx="1" presStyleCnt="3">
        <dgm:presLayoutVars>
          <dgm:bulletEnabled val="1"/>
        </dgm:presLayoutVars>
      </dgm:prSet>
      <dgm:spPr/>
      <dgm:t>
        <a:bodyPr/>
        <a:lstStyle/>
        <a:p>
          <a:endParaRPr lang="es-MX"/>
        </a:p>
      </dgm:t>
    </dgm:pt>
    <dgm:pt modelId="{4D090632-2F1C-4E77-97D9-1B8C055B191A}" type="pres">
      <dgm:prSet presAssocID="{F2599EE4-485D-40B8-A24A-26A4107695D9}" presName="sibTrans" presStyleLbl="sibTrans2D1" presStyleIdx="1" presStyleCnt="2"/>
      <dgm:spPr/>
      <dgm:t>
        <a:bodyPr/>
        <a:lstStyle/>
        <a:p>
          <a:endParaRPr lang="es-MX"/>
        </a:p>
      </dgm:t>
    </dgm:pt>
    <dgm:pt modelId="{52AC46E2-7D46-44A0-827E-25749ABF5B45}" type="pres">
      <dgm:prSet presAssocID="{F2599EE4-485D-40B8-A24A-26A4107695D9}" presName="connectorText" presStyleLbl="sibTrans2D1" presStyleIdx="1" presStyleCnt="2"/>
      <dgm:spPr/>
      <dgm:t>
        <a:bodyPr/>
        <a:lstStyle/>
        <a:p>
          <a:endParaRPr lang="es-MX"/>
        </a:p>
      </dgm:t>
    </dgm:pt>
    <dgm:pt modelId="{FAA99A11-1B18-43EA-B2BD-3F9A52E1ECF8}" type="pres">
      <dgm:prSet presAssocID="{5F619A19-0101-4947-8189-84D7C7BBF79F}" presName="node" presStyleLbl="node1" presStyleIdx="2" presStyleCnt="3">
        <dgm:presLayoutVars>
          <dgm:bulletEnabled val="1"/>
        </dgm:presLayoutVars>
      </dgm:prSet>
      <dgm:spPr/>
      <dgm:t>
        <a:bodyPr/>
        <a:lstStyle/>
        <a:p>
          <a:endParaRPr lang="es-MX"/>
        </a:p>
      </dgm:t>
    </dgm:pt>
  </dgm:ptLst>
  <dgm:cxnLst>
    <dgm:cxn modelId="{A9471230-8642-45EC-A26F-7658B38960AF}" type="presOf" srcId="{23BB7701-7376-406C-A203-FBDD78FDC52B}" destId="{C48096AE-5641-4908-A05A-84E9C3888357}" srcOrd="0" destOrd="0" presId="urn:microsoft.com/office/officeart/2005/8/layout/process5"/>
    <dgm:cxn modelId="{20587855-EF22-44FE-AE4C-C9DD94BE5A4E}" type="presOf" srcId="{3EA360DB-6C4E-4FBD-8477-4002737C501C}" destId="{90A67D77-AA7D-420F-9D43-97F07EF83E78}" srcOrd="0" destOrd="0" presId="urn:microsoft.com/office/officeart/2005/8/layout/process5"/>
    <dgm:cxn modelId="{A39AFF96-7BF3-41FD-A7CA-A5B272C6BC74}" srcId="{3EA360DB-6C4E-4FBD-8477-4002737C501C}" destId="{5F619A19-0101-4947-8189-84D7C7BBF79F}" srcOrd="2" destOrd="0" parTransId="{0F65A49F-AB86-4214-95C9-3151628C9F2B}" sibTransId="{20546E00-7DBE-46BA-9959-4E60B943D903}"/>
    <dgm:cxn modelId="{59075F58-7F7B-4AAA-8ECA-108D1C158616}" srcId="{3EA360DB-6C4E-4FBD-8477-4002737C501C}" destId="{FCABF28C-5457-4739-91B0-BCB7F825BB49}" srcOrd="0" destOrd="0" parTransId="{0415973C-F794-436C-9BE5-47C8BA0D9A53}" sibTransId="{A17059AD-6947-441F-8872-498B26BD0B64}"/>
    <dgm:cxn modelId="{BDFBB5AA-8D3D-4B71-8CAC-A83E415329DA}" type="presOf" srcId="{FCABF28C-5457-4739-91B0-BCB7F825BB49}" destId="{98F4AE45-6C45-4F0E-A318-9ADED52A4E8B}" srcOrd="0" destOrd="0" presId="urn:microsoft.com/office/officeart/2005/8/layout/process5"/>
    <dgm:cxn modelId="{CF991887-A634-49DD-96CE-CE03F56858A3}" srcId="{3EA360DB-6C4E-4FBD-8477-4002737C501C}" destId="{23BB7701-7376-406C-A203-FBDD78FDC52B}" srcOrd="1" destOrd="0" parTransId="{E918C3A9-E837-442B-84FE-6D47DC51F24C}" sibTransId="{F2599EE4-485D-40B8-A24A-26A4107695D9}"/>
    <dgm:cxn modelId="{F805AD40-AA8B-4315-8A01-348D1C04461E}" type="presOf" srcId="{A17059AD-6947-441F-8872-498B26BD0B64}" destId="{EF6285AE-0F41-4319-8AAD-4BE19A6C96F7}" srcOrd="0" destOrd="0" presId="urn:microsoft.com/office/officeart/2005/8/layout/process5"/>
    <dgm:cxn modelId="{F0B83C5A-A7D3-4DF2-9F36-E5FB1176A406}" type="presOf" srcId="{5F619A19-0101-4947-8189-84D7C7BBF79F}" destId="{FAA99A11-1B18-43EA-B2BD-3F9A52E1ECF8}" srcOrd="0" destOrd="0" presId="urn:microsoft.com/office/officeart/2005/8/layout/process5"/>
    <dgm:cxn modelId="{55A2FA8B-5438-4718-A7B2-3E4CA15793DF}" type="presOf" srcId="{F2599EE4-485D-40B8-A24A-26A4107695D9}" destId="{52AC46E2-7D46-44A0-827E-25749ABF5B45}" srcOrd="1" destOrd="0" presId="urn:microsoft.com/office/officeart/2005/8/layout/process5"/>
    <dgm:cxn modelId="{CB7C47EB-CFEE-4CBE-99EA-27CE44990245}" type="presOf" srcId="{F2599EE4-485D-40B8-A24A-26A4107695D9}" destId="{4D090632-2F1C-4E77-97D9-1B8C055B191A}" srcOrd="0" destOrd="0" presId="urn:microsoft.com/office/officeart/2005/8/layout/process5"/>
    <dgm:cxn modelId="{8C39B128-82E7-4A12-A1B9-19F3461E0F2E}" type="presOf" srcId="{A17059AD-6947-441F-8872-498B26BD0B64}" destId="{908C14C4-3FD9-4A96-9840-C4A80727365D}" srcOrd="1" destOrd="0" presId="urn:microsoft.com/office/officeart/2005/8/layout/process5"/>
    <dgm:cxn modelId="{78FE07F3-537D-4309-A155-DCA33C049FDC}" type="presParOf" srcId="{90A67D77-AA7D-420F-9D43-97F07EF83E78}" destId="{98F4AE45-6C45-4F0E-A318-9ADED52A4E8B}" srcOrd="0" destOrd="0" presId="urn:microsoft.com/office/officeart/2005/8/layout/process5"/>
    <dgm:cxn modelId="{067F15D8-C056-4D60-AA5A-03C3282A55AC}" type="presParOf" srcId="{90A67D77-AA7D-420F-9D43-97F07EF83E78}" destId="{EF6285AE-0F41-4319-8AAD-4BE19A6C96F7}" srcOrd="1" destOrd="0" presId="urn:microsoft.com/office/officeart/2005/8/layout/process5"/>
    <dgm:cxn modelId="{4F38F962-25E6-4384-95C5-F53679D889E2}" type="presParOf" srcId="{EF6285AE-0F41-4319-8AAD-4BE19A6C96F7}" destId="{908C14C4-3FD9-4A96-9840-C4A80727365D}" srcOrd="0" destOrd="0" presId="urn:microsoft.com/office/officeart/2005/8/layout/process5"/>
    <dgm:cxn modelId="{B266D8F6-AABE-40E8-881F-3967D996A594}" type="presParOf" srcId="{90A67D77-AA7D-420F-9D43-97F07EF83E78}" destId="{C48096AE-5641-4908-A05A-84E9C3888357}" srcOrd="2" destOrd="0" presId="urn:microsoft.com/office/officeart/2005/8/layout/process5"/>
    <dgm:cxn modelId="{EBC610C2-AD67-4569-9D66-1D4885DB956F}" type="presParOf" srcId="{90A67D77-AA7D-420F-9D43-97F07EF83E78}" destId="{4D090632-2F1C-4E77-97D9-1B8C055B191A}" srcOrd="3" destOrd="0" presId="urn:microsoft.com/office/officeart/2005/8/layout/process5"/>
    <dgm:cxn modelId="{6707F13B-5E0D-453E-A586-2EBA5B00316F}" type="presParOf" srcId="{4D090632-2F1C-4E77-97D9-1B8C055B191A}" destId="{52AC46E2-7D46-44A0-827E-25749ABF5B45}" srcOrd="0" destOrd="0" presId="urn:microsoft.com/office/officeart/2005/8/layout/process5"/>
    <dgm:cxn modelId="{6F2466D3-C38F-4B82-B665-2903CF4B8A32}" type="presParOf" srcId="{90A67D77-AA7D-420F-9D43-97F07EF83E78}" destId="{FAA99A11-1B18-43EA-B2BD-3F9A52E1ECF8}" srcOrd="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A86215-BEBF-48B4-9E35-1DA8483C2F42}" type="datetimeFigureOut">
              <a:rPr lang="es-MX" smtClean="0"/>
              <a:t>12/10/16</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76FE16-B171-483F-93A8-12986656B2A9}" type="slidenum">
              <a:rPr lang="es-MX" smtClean="0"/>
              <a:t>‹Nr.›</a:t>
            </a:fld>
            <a:endParaRPr lang="es-MX"/>
          </a:p>
        </p:txBody>
      </p:sp>
    </p:spTree>
    <p:extLst>
      <p:ext uri="{BB962C8B-B14F-4D97-AF65-F5344CB8AC3E}">
        <p14:creationId xmlns:p14="http://schemas.microsoft.com/office/powerpoint/2010/main" val="2357923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s.wikipedia.org/wiki/M%C3%A9todo_socr%C3%A1tico" TargetMode="External"/><Relationship Id="rId4" Type="http://schemas.openxmlformats.org/officeDocument/2006/relationships/hyperlink" Target="http://es.wikipedia.org/wiki/Hip%C3%B3tesis_(m%C3%A9todo_cient%C3%ADfico)" TargetMode="External"/><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 Id="rId3" Type="http://schemas.openxmlformats.org/officeDocument/2006/relationships/hyperlink" Target="http://es.wikipedia.org/wiki/Pol%C3%ADtica_de_Calidad"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5</a:t>
            </a:fld>
            <a:endParaRPr lang="es-ES_tradnl">
              <a:solidFill>
                <a:srgbClr val="000000"/>
              </a:solidFill>
            </a:endParaRPr>
          </a:p>
        </p:txBody>
      </p:sp>
    </p:spTree>
    <p:extLst>
      <p:ext uri="{BB962C8B-B14F-4D97-AF65-F5344CB8AC3E}">
        <p14:creationId xmlns:p14="http://schemas.microsoft.com/office/powerpoint/2010/main" val="2874709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15</a:t>
            </a:fld>
            <a:endParaRPr lang="es-ES_tradnl">
              <a:solidFill>
                <a:srgbClr val="000000"/>
              </a:solidFill>
            </a:endParaRPr>
          </a:p>
        </p:txBody>
      </p:sp>
    </p:spTree>
    <p:extLst>
      <p:ext uri="{BB962C8B-B14F-4D97-AF65-F5344CB8AC3E}">
        <p14:creationId xmlns:p14="http://schemas.microsoft.com/office/powerpoint/2010/main" val="1970885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16</a:t>
            </a:fld>
            <a:endParaRPr lang="es-ES_tradnl">
              <a:solidFill>
                <a:srgbClr val="000000"/>
              </a:solidFill>
            </a:endParaRPr>
          </a:p>
        </p:txBody>
      </p:sp>
    </p:spTree>
    <p:extLst>
      <p:ext uri="{BB962C8B-B14F-4D97-AF65-F5344CB8AC3E}">
        <p14:creationId xmlns:p14="http://schemas.microsoft.com/office/powerpoint/2010/main" val="1467723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Control</a:t>
            </a:r>
            <a:r>
              <a:rPr lang="es-ES" baseline="0" dirty="0" smtClean="0"/>
              <a:t> de procesos: cuando estableces un control de procesos es posible medir tus resultados., al medir se mejora.</a:t>
            </a:r>
          </a:p>
          <a:p>
            <a:r>
              <a:rPr lang="es-ES" baseline="0" dirty="0" smtClean="0"/>
              <a:t>Enfoque al cliente: se da cuando centras la atención y tus esfuerzos a los requerimientos que deben de ser cumplidos.</a:t>
            </a:r>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24</a:t>
            </a:fld>
            <a:endParaRPr lang="es-ES_tradnl">
              <a:solidFill>
                <a:srgbClr val="000000"/>
              </a:solidFill>
            </a:endParaRPr>
          </a:p>
        </p:txBody>
      </p:sp>
    </p:spTree>
    <p:extLst>
      <p:ext uri="{BB962C8B-B14F-4D97-AF65-F5344CB8AC3E}">
        <p14:creationId xmlns:p14="http://schemas.microsoft.com/office/powerpoint/2010/main" val="979592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29</a:t>
            </a:fld>
            <a:endParaRPr lang="es-ES_tradnl">
              <a:solidFill>
                <a:srgbClr val="000000"/>
              </a:solidFill>
            </a:endParaRPr>
          </a:p>
        </p:txBody>
      </p:sp>
    </p:spTree>
    <p:extLst>
      <p:ext uri="{BB962C8B-B14F-4D97-AF65-F5344CB8AC3E}">
        <p14:creationId xmlns:p14="http://schemas.microsoft.com/office/powerpoint/2010/main" val="31624350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b="1" kern="1200" dirty="0" smtClean="0">
                <a:solidFill>
                  <a:schemeClr val="tx1"/>
                </a:solidFill>
                <a:latin typeface="Times New Roman" pitchFamily="18" charset="0"/>
                <a:ea typeface="ＭＳ Ｐゴシック" charset="-128"/>
                <a:cs typeface="ＭＳ Ｐゴシック" charset="-128"/>
              </a:rPr>
              <a:t>Para conducir y operar una organización en forma exitosa se requiere que esta</a:t>
            </a:r>
            <a:r>
              <a:rPr lang="es-ES_tradnl" sz="1200" b="1" kern="1200" baseline="0" dirty="0" smtClean="0">
                <a:solidFill>
                  <a:schemeClr val="tx1"/>
                </a:solidFill>
                <a:latin typeface="Times New Roman" pitchFamily="18" charset="0"/>
                <a:ea typeface="ＭＳ Ｐゴシック" charset="-128"/>
                <a:cs typeface="ＭＳ Ｐゴシック" charset="-128"/>
              </a:rPr>
              <a:t> se dirija y controle en forma sistemática y transparente.</a:t>
            </a:r>
          </a:p>
          <a:p>
            <a:r>
              <a:rPr lang="es-ES_tradnl" sz="1200" b="1" kern="1200" baseline="0" dirty="0" smtClean="0">
                <a:solidFill>
                  <a:schemeClr val="tx1"/>
                </a:solidFill>
                <a:latin typeface="Times New Roman" pitchFamily="18" charset="0"/>
                <a:ea typeface="ＭＳ Ｐゴシック" charset="-128"/>
                <a:cs typeface="ＭＳ Ｐゴシック" charset="-128"/>
              </a:rPr>
              <a:t>Se han identificado 8 principios de gestión de calidad que pueden ser utilizados por la alta dirección con el fin de conducir a la organización hacia una mejora en el desempeño.</a:t>
            </a:r>
            <a:endParaRPr lang="es-ES_tradnl" sz="1200" b="1" kern="1200" dirty="0" smtClean="0">
              <a:solidFill>
                <a:schemeClr val="tx1"/>
              </a:solidFill>
              <a:latin typeface="Times New Roman" pitchFamily="18" charset="0"/>
              <a:ea typeface="ＭＳ Ｐゴシック" charset="-128"/>
              <a:cs typeface="ＭＳ Ｐゴシック" charset="-128"/>
            </a:endParaRPr>
          </a:p>
          <a:p>
            <a:r>
              <a:rPr lang="es-ES_tradnl" sz="1200" b="1" kern="1200" dirty="0" smtClean="0">
                <a:solidFill>
                  <a:schemeClr val="tx1"/>
                </a:solidFill>
                <a:latin typeface="Times New Roman" pitchFamily="18" charset="0"/>
                <a:ea typeface="ＭＳ Ｐゴシック" charset="-128"/>
                <a:cs typeface="ＭＳ Ｐゴシック" charset="-128"/>
              </a:rPr>
              <a:t>1.-Enfoque al cliente</a:t>
            </a:r>
            <a:r>
              <a:rPr lang="es-ES_tradnl" sz="1200" kern="1200" dirty="0" smtClean="0">
                <a:solidFill>
                  <a:schemeClr val="tx1"/>
                </a:solidFill>
                <a:latin typeface="Times New Roman" pitchFamily="18" charset="0"/>
                <a:ea typeface="ＭＳ Ｐゴシック" charset="-128"/>
                <a:cs typeface="ＭＳ Ｐゴシック" charset="-128"/>
              </a:rPr>
              <a:t>: las organizaciones dependen de sus clientes, por lo tanto deben comprender sus necesidades actuales y futuras, satisfacer sus requisitos y esforzarse en exceder sus expectativas.</a:t>
            </a:r>
          </a:p>
          <a:p>
            <a:r>
              <a:rPr lang="es-ES_tradnl" sz="1200" b="1" kern="1200" dirty="0" smtClean="0">
                <a:solidFill>
                  <a:schemeClr val="tx1"/>
                </a:solidFill>
                <a:latin typeface="Times New Roman" pitchFamily="18" charset="0"/>
                <a:ea typeface="ＭＳ Ｐゴシック" charset="-128"/>
                <a:cs typeface="ＭＳ Ｐゴシック" charset="-128"/>
              </a:rPr>
              <a:t>2.- Liderazgo</a:t>
            </a:r>
            <a:r>
              <a:rPr lang="es-ES_tradnl" sz="1200" kern="1200" dirty="0" smtClean="0">
                <a:solidFill>
                  <a:schemeClr val="tx1"/>
                </a:solidFill>
                <a:latin typeface="Times New Roman" pitchFamily="18" charset="0"/>
                <a:ea typeface="ＭＳ Ｐゴシック" charset="-128"/>
                <a:cs typeface="ＭＳ Ｐゴシック" charset="-128"/>
              </a:rPr>
              <a:t>: los líderes establecen la unidad de propósito y la orientación de la organización. Deben crear y mantener un ambiente interno, en el cual el personal pueda llegar a involucrarse en el logro de los objetivos de la organización.</a:t>
            </a:r>
          </a:p>
          <a:p>
            <a:r>
              <a:rPr lang="es-ES_tradnl" sz="1200" b="1" kern="1200" dirty="0" smtClean="0">
                <a:solidFill>
                  <a:schemeClr val="tx1"/>
                </a:solidFill>
                <a:latin typeface="Times New Roman" pitchFamily="18" charset="0"/>
                <a:ea typeface="ＭＳ Ｐゴシック" charset="-128"/>
                <a:cs typeface="ＭＳ Ｐゴシック" charset="-128"/>
              </a:rPr>
              <a:t>3.- Participación del personal: </a:t>
            </a:r>
            <a:r>
              <a:rPr lang="es-ES_tradnl" sz="1200" kern="1200" dirty="0" smtClean="0">
                <a:solidFill>
                  <a:schemeClr val="tx1"/>
                </a:solidFill>
                <a:latin typeface="Times New Roman" pitchFamily="18" charset="0"/>
                <a:ea typeface="ＭＳ Ｐゴシック" charset="-128"/>
                <a:cs typeface="ＭＳ Ｐゴシック" charset="-128"/>
              </a:rPr>
              <a:t>El personal, a todos los niveles, es la esencia de la organización, y su total compromiso posibilita que sus habilidades sean usadas para el beneficio de la organización.</a:t>
            </a:r>
          </a:p>
          <a:p>
            <a:r>
              <a:rPr lang="es-ES_tradnl" sz="1200" b="1" kern="1200" dirty="0" smtClean="0">
                <a:solidFill>
                  <a:schemeClr val="tx1"/>
                </a:solidFill>
                <a:latin typeface="Times New Roman" pitchFamily="18" charset="0"/>
                <a:ea typeface="ＭＳ Ｐゴシック" charset="-128"/>
                <a:cs typeface="ＭＳ Ｐゴシック" charset="-128"/>
              </a:rPr>
              <a:t>4.- Enfoque basado en procesos: </a:t>
            </a:r>
            <a:r>
              <a:rPr lang="es-ES_tradnl" sz="1200" kern="1200" dirty="0" smtClean="0">
                <a:solidFill>
                  <a:schemeClr val="tx1"/>
                </a:solidFill>
                <a:latin typeface="Times New Roman" pitchFamily="18" charset="0"/>
                <a:ea typeface="ＭＳ Ｐゴシック" charset="-128"/>
                <a:cs typeface="ＭＳ Ｐゴシック" charset="-128"/>
              </a:rPr>
              <a:t>Un resultado deseado se alcanza más eficientemente cuando las actividades y los recursos relacionados se gestionan como un proceso. Ver siguiente capítulo para conocer más sobre los procesos.</a:t>
            </a:r>
          </a:p>
          <a:p>
            <a:r>
              <a:rPr lang="es-ES_tradnl" sz="1200" b="1" kern="1200" dirty="0" smtClean="0">
                <a:solidFill>
                  <a:schemeClr val="tx1"/>
                </a:solidFill>
                <a:latin typeface="Times New Roman" pitchFamily="18" charset="0"/>
                <a:ea typeface="ＭＳ Ｐゴシック" charset="-128"/>
                <a:cs typeface="ＭＳ Ｐゴシック" charset="-128"/>
              </a:rPr>
              <a:t>5.- Enfoque de sistema para la gestión: </a:t>
            </a:r>
            <a:r>
              <a:rPr lang="es-ES_tradnl" sz="1200" kern="1200" dirty="0" smtClean="0">
                <a:solidFill>
                  <a:schemeClr val="tx1"/>
                </a:solidFill>
                <a:latin typeface="Times New Roman" pitchFamily="18" charset="0"/>
                <a:ea typeface="ＭＳ Ｐゴシック" charset="-128"/>
                <a:cs typeface="ＭＳ Ｐゴシック" charset="-128"/>
              </a:rPr>
              <a:t>identificar, entender y gestionar los procesos interrelacionados como un sistema, contribuye a la eficacia y eficiencia de la organización en el logro de sus objetivos.</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b="1" kern="1200" dirty="0" smtClean="0">
                <a:solidFill>
                  <a:schemeClr val="tx1"/>
                </a:solidFill>
                <a:latin typeface="Times New Roman" pitchFamily="18" charset="0"/>
                <a:ea typeface="ＭＳ Ｐゴシック" charset="-128"/>
                <a:cs typeface="ＭＳ Ｐゴシック" charset="-128"/>
              </a:rPr>
              <a:t>6.- Mejora continua</a:t>
            </a:r>
            <a:r>
              <a:rPr lang="es-ES_tradnl" sz="1200" kern="1200" dirty="0" smtClean="0">
                <a:solidFill>
                  <a:schemeClr val="tx1"/>
                </a:solidFill>
                <a:latin typeface="Times New Roman" pitchFamily="18" charset="0"/>
                <a:ea typeface="ＭＳ Ｐゴシック" charset="-128"/>
                <a:cs typeface="ＭＳ Ｐゴシック" charset="-128"/>
              </a:rPr>
              <a:t>: la mejora continua del desempeño global de la organización, debe de ser un objetivo permanente de esta.</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b="1" kern="1200" dirty="0" smtClean="0">
                <a:solidFill>
                  <a:schemeClr val="tx1"/>
                </a:solidFill>
                <a:latin typeface="Times New Roman" pitchFamily="18" charset="0"/>
                <a:ea typeface="ＭＳ Ｐゴシック" charset="-128"/>
                <a:cs typeface="ＭＳ Ｐゴシック" charset="-128"/>
              </a:rPr>
              <a:t>7.- Enfoque basado en hechos para la toma de decisiones</a:t>
            </a:r>
            <a:r>
              <a:rPr lang="es-ES_tradnl" sz="1200" kern="1200" dirty="0" smtClean="0">
                <a:solidFill>
                  <a:schemeClr val="tx1"/>
                </a:solidFill>
                <a:latin typeface="Times New Roman" pitchFamily="18" charset="0"/>
                <a:ea typeface="ＭＳ Ｐゴシック" charset="-128"/>
                <a:cs typeface="ＭＳ Ｐゴシック" charset="-128"/>
              </a:rPr>
              <a:t>: las decisiones eficaces se basan en el análisis de los datos y en la información previa.</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b="1" kern="1200" dirty="0" smtClean="0">
                <a:solidFill>
                  <a:schemeClr val="tx1"/>
                </a:solidFill>
                <a:latin typeface="Times New Roman" pitchFamily="18" charset="0"/>
                <a:ea typeface="ＭＳ Ｐゴシック" charset="-128"/>
                <a:cs typeface="ＭＳ Ｐゴシック" charset="-128"/>
              </a:rPr>
              <a:t>8.- Relaciones mutuamente beneficiosas con el proveedor</a:t>
            </a:r>
            <a:r>
              <a:rPr lang="es-ES_tradnl" sz="1200" kern="1200" dirty="0" smtClean="0">
                <a:solidFill>
                  <a:schemeClr val="tx1"/>
                </a:solidFill>
                <a:latin typeface="Times New Roman" pitchFamily="18" charset="0"/>
                <a:ea typeface="ＭＳ Ｐゴシック" charset="-128"/>
                <a:cs typeface="ＭＳ Ｐゴシック" charset="-128"/>
              </a:rPr>
              <a:t>: una organización y sus proveedores son interdependientes, y una relación mutuamente beneficiosa aumenta la capacidad de ambos para crear valor.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s-ES_tradnl" sz="1200" kern="1200" dirty="0" smtClean="0">
              <a:solidFill>
                <a:schemeClr val="tx1"/>
              </a:solidFill>
              <a:latin typeface="Times New Roman" pitchFamily="18" charset="0"/>
              <a:ea typeface="ＭＳ Ｐゴシック"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kern="1200" dirty="0" smtClean="0">
                <a:solidFill>
                  <a:schemeClr val="tx1"/>
                </a:solidFill>
                <a:latin typeface="Times New Roman" pitchFamily="18" charset="0"/>
                <a:ea typeface="ＭＳ Ｐゴシック" charset="-128"/>
                <a:cs typeface="ＭＳ Ｐゴシック" charset="-128"/>
              </a:rPr>
              <a:t>Estos ocho principios de gestión de la calidad constituyen la base de las normas  de sistemas de gestión de la calidad de la familia de Normas ISO 9000</a:t>
            </a: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kern="1200" dirty="0" smtClean="0">
                <a:solidFill>
                  <a:schemeClr val="tx1"/>
                </a:solidFill>
                <a:latin typeface="Times New Roman" pitchFamily="18" charset="0"/>
                <a:ea typeface="ＭＳ Ｐゴシック" charset="-128"/>
                <a:cs typeface="ＭＳ Ｐゴシック" charset="-128"/>
              </a:rPr>
              <a:t>	</a:t>
            </a:r>
          </a:p>
          <a:p>
            <a:endParaRPr lang="es-ES_tradnl" sz="1200" kern="1200" dirty="0" smtClean="0">
              <a:solidFill>
                <a:schemeClr val="tx1"/>
              </a:solidFill>
              <a:latin typeface="Times New Roman" pitchFamily="18" charset="0"/>
              <a:ea typeface="ＭＳ Ｐゴシック" charset="-128"/>
              <a:cs typeface="ＭＳ Ｐゴシック" charset="-128"/>
            </a:endParaRPr>
          </a:p>
          <a:p>
            <a:endParaRPr lang="es-ES_tradnl" sz="1200" kern="1200" dirty="0" smtClean="0">
              <a:solidFill>
                <a:schemeClr val="tx1"/>
              </a:solidFill>
              <a:latin typeface="Times New Roman" pitchFamily="18" charset="0"/>
              <a:ea typeface="ＭＳ Ｐゴシック" charset="-128"/>
              <a:cs typeface="ＭＳ Ｐゴシック" charset="-128"/>
            </a:endParaRPr>
          </a:p>
          <a:p>
            <a:endParaRPr lang="es-ES_tradnl" sz="1200" kern="1200" dirty="0" smtClean="0">
              <a:solidFill>
                <a:schemeClr val="tx1"/>
              </a:solidFill>
              <a:latin typeface="Times New Roman" pitchFamily="18" charset="0"/>
              <a:ea typeface="ＭＳ Ｐゴシック" charset="-128"/>
              <a:cs typeface="ＭＳ Ｐゴシック" charset="-128"/>
            </a:endParaRPr>
          </a:p>
          <a:p>
            <a:endParaRPr lang="es-ES_tradnl" sz="1200" kern="1200" dirty="0" smtClean="0">
              <a:solidFill>
                <a:schemeClr val="tx1"/>
              </a:solidFill>
              <a:latin typeface="Times New Roman" pitchFamily="18" charset="0"/>
              <a:ea typeface="ＭＳ Ｐゴシック" charset="-128"/>
              <a:cs typeface="ＭＳ Ｐゴシック" charset="-128"/>
            </a:endParaRPr>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33</a:t>
            </a:fld>
            <a:endParaRPr lang="es-ES_tradnl">
              <a:solidFill>
                <a:srgbClr val="000000"/>
              </a:solidFill>
            </a:endParaRPr>
          </a:p>
        </p:txBody>
      </p:sp>
    </p:spTree>
    <p:extLst>
      <p:ext uri="{BB962C8B-B14F-4D97-AF65-F5344CB8AC3E}">
        <p14:creationId xmlns:p14="http://schemas.microsoft.com/office/powerpoint/2010/main" val="4046219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Control</a:t>
            </a:r>
            <a:r>
              <a:rPr lang="es-ES" baseline="0" dirty="0" smtClean="0"/>
              <a:t> de procesos: cuando estableces un control de procesos es posible medir tus resultados., al medir se mejora.</a:t>
            </a:r>
          </a:p>
          <a:p>
            <a:r>
              <a:rPr lang="es-ES" baseline="0" dirty="0" smtClean="0"/>
              <a:t>Enfoque al cliente: se da cuando centras la atención y tus esfuerzos a los requerimientos que deben de ser cumplidos.</a:t>
            </a:r>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34</a:t>
            </a:fld>
            <a:endParaRPr lang="es-ES_tradnl">
              <a:solidFill>
                <a:srgbClr val="000000"/>
              </a:solidFill>
            </a:endParaRPr>
          </a:p>
        </p:txBody>
      </p:sp>
    </p:spTree>
    <p:extLst>
      <p:ext uri="{BB962C8B-B14F-4D97-AF65-F5344CB8AC3E}">
        <p14:creationId xmlns:p14="http://schemas.microsoft.com/office/powerpoint/2010/main" val="3118985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kern="1200" dirty="0" smtClean="0">
                <a:solidFill>
                  <a:schemeClr val="tx1"/>
                </a:solidFill>
                <a:effectLst/>
                <a:latin typeface="Times New Roman" pitchFamily="18" charset="0"/>
                <a:ea typeface="ＭＳ Ｐゴシック" charset="-128"/>
                <a:cs typeface="ＭＳ Ｐゴシック" charset="-128"/>
              </a:rPr>
              <a:t>Se descubrió́ que las mejores plantillas de mecánicos preparan previamente lo necesario antes de que llegue el coche (preparación externa con el coche en la pista) de tal forma que cuando entra el coche, los cambios de llantas y llenado del tanque de combustible con 83.2 litros toma solo 15 segundos (preparación interna con el coche en los </a:t>
            </a:r>
            <a:r>
              <a:rPr lang="es-ES_tradnl" sz="1200" kern="1200" dirty="0" err="1" smtClean="0">
                <a:solidFill>
                  <a:schemeClr val="tx1"/>
                </a:solidFill>
                <a:effectLst/>
                <a:latin typeface="Times New Roman" pitchFamily="18" charset="0"/>
                <a:ea typeface="ＭＳ Ｐゴシック" charset="-128"/>
                <a:cs typeface="ＭＳ Ｐゴシック" charset="-128"/>
              </a:rPr>
              <a:t>pits</a:t>
            </a:r>
            <a:r>
              <a:rPr lang="es-ES_tradnl" sz="1200" kern="1200" dirty="0" smtClean="0">
                <a:solidFill>
                  <a:schemeClr val="tx1"/>
                </a:solidFill>
                <a:effectLst/>
                <a:latin typeface="Times New Roman" pitchFamily="18" charset="0"/>
                <a:ea typeface="ＭＳ Ｐゴシック" charset="-128"/>
                <a:cs typeface="ＭＳ Ｐゴシック" charset="-128"/>
              </a:rPr>
              <a:t>).11 </a:t>
            </a:r>
            <a:endParaRPr lang="es-ES_tradnl" dirty="0" smtClean="0"/>
          </a:p>
          <a:p>
            <a:r>
              <a:rPr lang="es-ES_tradnl" sz="1200" kern="1200" dirty="0" smtClean="0">
                <a:solidFill>
                  <a:schemeClr val="tx1"/>
                </a:solidFill>
                <a:effectLst/>
                <a:latin typeface="Times New Roman" pitchFamily="18" charset="0"/>
                <a:ea typeface="ＭＳ Ｐゴシック" charset="-128"/>
                <a:cs typeface="ＭＳ Ｐゴシック" charset="-128"/>
              </a:rPr>
              <a:t>En el caso de las maquinas se trata de preparar y ajustar los herramentales por fuera mientras la maquina continua trabajando (preparación externa) y hacer parar la maquina para hacer los cambios en el menor tiempo posible (preparación interna). Para convertir la mayoría de las operaciones internas en externas es necesario que un equipo de trabajo filme y analice las operaciones actuales para su optimización. Este mismo concepto se puede aplicar también a las actividades de mantenimiento preventivo.12 </a:t>
            </a:r>
            <a:endParaRPr lang="es-ES_tradnl" dirty="0" smtClean="0"/>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39</a:t>
            </a:fld>
            <a:endParaRPr lang="es-ES_tradnl">
              <a:solidFill>
                <a:srgbClr val="000000"/>
              </a:solidFill>
            </a:endParaRPr>
          </a:p>
        </p:txBody>
      </p:sp>
    </p:spTree>
    <p:extLst>
      <p:ext uri="{BB962C8B-B14F-4D97-AF65-F5344CB8AC3E}">
        <p14:creationId xmlns:p14="http://schemas.microsoft.com/office/powerpoint/2010/main" val="64745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kern="1200" dirty="0" smtClean="0">
                <a:solidFill>
                  <a:schemeClr val="tx1"/>
                </a:solidFill>
                <a:effectLst/>
                <a:latin typeface="Times New Roman" pitchFamily="18" charset="0"/>
                <a:ea typeface="ＭＳ Ｐゴシック" charset="-128"/>
                <a:cs typeface="ＭＳ Ｐゴシック" charset="-128"/>
              </a:rPr>
              <a:t>Mantenimiento Productivo Total (TPM) </a:t>
            </a:r>
            <a:endParaRPr lang="es-ES_tradnl" dirty="0" smtClean="0"/>
          </a:p>
          <a:p>
            <a:r>
              <a:rPr lang="es-ES_tradnl" sz="1200" kern="1200" dirty="0" smtClean="0">
                <a:solidFill>
                  <a:schemeClr val="tx1"/>
                </a:solidFill>
                <a:effectLst/>
                <a:latin typeface="Times New Roman" pitchFamily="18" charset="0"/>
                <a:ea typeface="ＭＳ Ｐゴシック" charset="-128"/>
                <a:cs typeface="ＭＳ Ｐゴシック" charset="-128"/>
              </a:rPr>
              <a:t>Este </a:t>
            </a:r>
            <a:r>
              <a:rPr lang="es-ES_tradnl" sz="1200" kern="1200" dirty="0" err="1" smtClean="0">
                <a:solidFill>
                  <a:schemeClr val="tx1"/>
                </a:solidFill>
                <a:effectLst/>
                <a:latin typeface="Times New Roman" pitchFamily="18" charset="0"/>
                <a:ea typeface="ＭＳ Ｐゴシック" charset="-128"/>
                <a:cs typeface="ＭＳ Ｐゴシック" charset="-128"/>
              </a:rPr>
              <a:t>método</a:t>
            </a:r>
            <a:r>
              <a:rPr lang="es-ES_tradnl" sz="1200" kern="1200" dirty="0" smtClean="0">
                <a:solidFill>
                  <a:schemeClr val="tx1"/>
                </a:solidFill>
                <a:effectLst/>
                <a:latin typeface="Times New Roman" pitchFamily="18" charset="0"/>
                <a:ea typeface="ＭＳ Ｐゴシック" charset="-128"/>
                <a:cs typeface="ＭＳ Ｐゴシック" charset="-128"/>
              </a:rPr>
              <a:t> se usa para maximizar la disponibilidad del equipo y maquinaria productiva de manufactura, evitando las fallas inesperadas y los defectos generados; el mantenimiento se logra al conservar la maquinaria actualizada y en condiciones </a:t>
            </a:r>
            <a:r>
              <a:rPr lang="es-ES_tradnl" sz="1200" kern="1200" dirty="0" err="1" smtClean="0">
                <a:solidFill>
                  <a:schemeClr val="tx1"/>
                </a:solidFill>
                <a:effectLst/>
                <a:latin typeface="Times New Roman" pitchFamily="18" charset="0"/>
                <a:ea typeface="ＭＳ Ｐゴシック" charset="-128"/>
                <a:cs typeface="ＭＳ Ｐゴシック" charset="-128"/>
              </a:rPr>
              <a:t>óptimas</a:t>
            </a:r>
            <a:r>
              <a:rPr lang="es-ES_tradnl" sz="1200" kern="1200" dirty="0" smtClean="0">
                <a:solidFill>
                  <a:schemeClr val="tx1"/>
                </a:solidFill>
                <a:effectLst/>
                <a:latin typeface="Times New Roman" pitchFamily="18" charset="0"/>
                <a:ea typeface="ＭＳ Ｐゴシック" charset="-128"/>
                <a:cs typeface="ＭＳ Ｐゴシック" charset="-128"/>
              </a:rPr>
              <a:t> de </a:t>
            </a:r>
            <a:r>
              <a:rPr lang="es-ES_tradnl" sz="1200" kern="1200" dirty="0" err="1" smtClean="0">
                <a:solidFill>
                  <a:schemeClr val="tx1"/>
                </a:solidFill>
                <a:effectLst/>
                <a:latin typeface="Times New Roman" pitchFamily="18" charset="0"/>
                <a:ea typeface="ＭＳ Ｐゴシック" charset="-128"/>
                <a:cs typeface="ＭＳ Ｐゴシック" charset="-128"/>
              </a:rPr>
              <a:t>operación</a:t>
            </a:r>
            <a:r>
              <a:rPr lang="es-ES_tradnl" sz="1200" kern="1200" dirty="0" smtClean="0">
                <a:solidFill>
                  <a:schemeClr val="tx1"/>
                </a:solidFill>
                <a:effectLst/>
                <a:latin typeface="Times New Roman" pitchFamily="18" charset="0"/>
                <a:ea typeface="ＭＳ Ｐゴシック" charset="-128"/>
                <a:cs typeface="ＭＳ Ｐゴシック" charset="-128"/>
              </a:rPr>
              <a:t> a </a:t>
            </a:r>
            <a:r>
              <a:rPr lang="es-ES_tradnl" sz="1200" kern="1200" dirty="0" err="1" smtClean="0">
                <a:solidFill>
                  <a:schemeClr val="tx1"/>
                </a:solidFill>
                <a:effectLst/>
                <a:latin typeface="Times New Roman" pitchFamily="18" charset="0"/>
                <a:ea typeface="ＭＳ Ｐゴシック" charset="-128"/>
                <a:cs typeface="ＭＳ Ｐゴシック" charset="-128"/>
              </a:rPr>
              <a:t>través</a:t>
            </a:r>
            <a:r>
              <a:rPr lang="es-ES_tradnl" sz="1200" kern="1200" dirty="0" smtClean="0">
                <a:solidFill>
                  <a:schemeClr val="tx1"/>
                </a:solidFill>
                <a:effectLst/>
                <a:latin typeface="Times New Roman" pitchFamily="18" charset="0"/>
                <a:ea typeface="ＭＳ Ｐゴシック" charset="-128"/>
                <a:cs typeface="ＭＳ Ｐゴシック" charset="-128"/>
              </a:rPr>
              <a:t> de la </a:t>
            </a:r>
            <a:r>
              <a:rPr lang="es-ES_tradnl" sz="1200" kern="1200" dirty="0" err="1" smtClean="0">
                <a:solidFill>
                  <a:schemeClr val="tx1"/>
                </a:solidFill>
                <a:effectLst/>
                <a:latin typeface="Times New Roman" pitchFamily="18" charset="0"/>
                <a:ea typeface="ＭＳ Ｐゴシック" charset="-128"/>
                <a:cs typeface="ＭＳ Ｐゴシック" charset="-128"/>
              </a:rPr>
              <a:t>participación</a:t>
            </a:r>
            <a:r>
              <a:rPr lang="es-ES_tradnl" sz="1200" kern="1200" dirty="0" smtClean="0">
                <a:solidFill>
                  <a:schemeClr val="tx1"/>
                </a:solidFill>
                <a:effectLst/>
                <a:latin typeface="Times New Roman" pitchFamily="18" charset="0"/>
                <a:ea typeface="ＭＳ Ｐゴシック" charset="-128"/>
                <a:cs typeface="ＭＳ Ｐゴシック" charset="-128"/>
              </a:rPr>
              <a:t> de diversos departamentos en un esquema parecido a la Calidad Total, pero enfocado a los equipos de manufactura, este </a:t>
            </a:r>
            <a:r>
              <a:rPr lang="es-ES_tradnl" sz="1200" kern="1200" dirty="0" err="1" smtClean="0">
                <a:solidFill>
                  <a:schemeClr val="tx1"/>
                </a:solidFill>
                <a:effectLst/>
                <a:latin typeface="Times New Roman" pitchFamily="18" charset="0"/>
                <a:ea typeface="ＭＳ Ｐゴシック" charset="-128"/>
                <a:cs typeface="ＭＳ Ｐゴシック" charset="-128"/>
              </a:rPr>
              <a:t>método</a:t>
            </a:r>
            <a:r>
              <a:rPr lang="es-ES_tradnl" sz="1200" kern="1200" dirty="0" smtClean="0">
                <a:solidFill>
                  <a:schemeClr val="tx1"/>
                </a:solidFill>
                <a:effectLst/>
                <a:latin typeface="Times New Roman" pitchFamily="18" charset="0"/>
                <a:ea typeface="ＭＳ Ｐゴシック" charset="-128"/>
                <a:cs typeface="ＭＳ Ｐゴシック" charset="-128"/>
              </a:rPr>
              <a:t> se denomina Mantenimiento Productivo Total (TPM).</a:t>
            </a:r>
          </a:p>
          <a:p>
            <a:endParaRPr lang="es-ES_tradnl" sz="1200" kern="1200" dirty="0" smtClean="0">
              <a:solidFill>
                <a:schemeClr val="tx1"/>
              </a:solidFill>
              <a:effectLst/>
              <a:latin typeface="Times New Roman" pitchFamily="18" charset="0"/>
              <a:ea typeface="ＭＳ Ｐゴシック"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kern="1200" dirty="0" smtClean="0">
                <a:solidFill>
                  <a:schemeClr val="tx1"/>
                </a:solidFill>
                <a:effectLst/>
                <a:latin typeface="Times New Roman" pitchFamily="18" charset="0"/>
                <a:ea typeface="ＭＳ Ｐゴシック" charset="-128"/>
                <a:cs typeface="ＭＳ Ｐゴシック" charset="-128"/>
              </a:rPr>
              <a:t>os operadores en </a:t>
            </a:r>
            <a:r>
              <a:rPr lang="es-ES_tradnl" sz="1200" kern="1200" dirty="0" err="1" smtClean="0">
                <a:solidFill>
                  <a:schemeClr val="tx1"/>
                </a:solidFill>
                <a:effectLst/>
                <a:latin typeface="Times New Roman" pitchFamily="18" charset="0"/>
                <a:ea typeface="ＭＳ Ｐゴシック" charset="-128"/>
                <a:cs typeface="ＭＳ Ｐゴシック" charset="-128"/>
              </a:rPr>
              <a:t>producción</a:t>
            </a:r>
            <a:r>
              <a:rPr lang="es-ES_tradnl" sz="1200" kern="1200" dirty="0" smtClean="0">
                <a:solidFill>
                  <a:schemeClr val="tx1"/>
                </a:solidFill>
                <a:effectLst/>
                <a:latin typeface="Times New Roman" pitchFamily="18" charset="0"/>
                <a:ea typeface="ＭＳ Ｐゴシック" charset="-128"/>
                <a:cs typeface="ＭＳ Ｐゴシック" charset="-128"/>
              </a:rPr>
              <a:t> realizan el mantenimiento </a:t>
            </a:r>
            <a:r>
              <a:rPr lang="es-ES_tradnl" sz="1200" kern="1200" dirty="0" err="1" smtClean="0">
                <a:solidFill>
                  <a:schemeClr val="tx1"/>
                </a:solidFill>
                <a:effectLst/>
                <a:latin typeface="Times New Roman" pitchFamily="18" charset="0"/>
                <a:ea typeface="ＭＳ Ｐゴシック" charset="-128"/>
                <a:cs typeface="ＭＳ Ｐゴシック" charset="-128"/>
              </a:rPr>
              <a:t>autónomo</a:t>
            </a:r>
            <a:r>
              <a:rPr lang="es-ES_tradnl" sz="1200" kern="1200" dirty="0" smtClean="0">
                <a:solidFill>
                  <a:schemeClr val="tx1"/>
                </a:solidFill>
                <a:effectLst/>
                <a:latin typeface="Times New Roman" pitchFamily="18" charset="0"/>
                <a:ea typeface="ＭＳ Ｐゴシック" charset="-128"/>
                <a:cs typeface="ＭＳ Ｐゴシック" charset="-128"/>
              </a:rPr>
              <a:t> a sus equipos y maquinas tales como limpieza, </a:t>
            </a:r>
            <a:r>
              <a:rPr lang="es-ES_tradnl" sz="1200" kern="1200" dirty="0" err="1" smtClean="0">
                <a:solidFill>
                  <a:schemeClr val="tx1"/>
                </a:solidFill>
                <a:effectLst/>
                <a:latin typeface="Times New Roman" pitchFamily="18" charset="0"/>
                <a:ea typeface="ＭＳ Ｐゴシック" charset="-128"/>
                <a:cs typeface="ＭＳ Ｐゴシック" charset="-128"/>
              </a:rPr>
              <a:t>lubricación</a:t>
            </a:r>
            <a:r>
              <a:rPr lang="es-ES_tradnl" sz="1200" kern="1200" dirty="0" smtClean="0">
                <a:solidFill>
                  <a:schemeClr val="tx1"/>
                </a:solidFill>
                <a:effectLst/>
                <a:latin typeface="Times New Roman" pitchFamily="18" charset="0"/>
                <a:ea typeface="ＭＳ Ｐゴシック" charset="-128"/>
                <a:cs typeface="ＭＳ Ｐゴシック" charset="-128"/>
              </a:rPr>
              <a:t> y </a:t>
            </a:r>
            <a:r>
              <a:rPr lang="es-ES_tradnl" sz="1200" kern="1200" dirty="0" err="1" smtClean="0">
                <a:solidFill>
                  <a:schemeClr val="tx1"/>
                </a:solidFill>
                <a:effectLst/>
                <a:latin typeface="Times New Roman" pitchFamily="18" charset="0"/>
                <a:ea typeface="ＭＳ Ｐゴシック" charset="-128"/>
                <a:cs typeface="ＭＳ Ｐゴシック" charset="-128"/>
              </a:rPr>
              <a:t>pequeños</a:t>
            </a:r>
            <a:r>
              <a:rPr lang="es-ES_tradnl" sz="1200" kern="1200" dirty="0" smtClean="0">
                <a:solidFill>
                  <a:schemeClr val="tx1"/>
                </a:solidFill>
                <a:effectLst/>
                <a:latin typeface="Times New Roman" pitchFamily="18" charset="0"/>
                <a:ea typeface="ＭＳ Ｐゴシック" charset="-128"/>
                <a:cs typeface="ＭＳ Ｐゴシック" charset="-128"/>
              </a:rPr>
              <a:t> ajustes, </a:t>
            </a:r>
            <a:r>
              <a:rPr lang="es-ES_tradnl" sz="1200" kern="1200" dirty="0" err="1" smtClean="0">
                <a:solidFill>
                  <a:schemeClr val="tx1"/>
                </a:solidFill>
                <a:effectLst/>
                <a:latin typeface="Times New Roman" pitchFamily="18" charset="0"/>
                <a:ea typeface="ＭＳ Ｐゴシック" charset="-128"/>
                <a:cs typeface="ＭＳ Ｐゴシック" charset="-128"/>
              </a:rPr>
              <a:t>asi</a:t>
            </a:r>
            <a:r>
              <a:rPr lang="es-ES_tradnl" sz="1200" kern="1200" dirty="0" smtClean="0">
                <a:solidFill>
                  <a:schemeClr val="tx1"/>
                </a:solidFill>
                <a:effectLst/>
                <a:latin typeface="Times New Roman" pitchFamily="18" charset="0"/>
                <a:ea typeface="ＭＳ Ｐゴシック" charset="-128"/>
                <a:cs typeface="ＭＳ Ｐゴシック" charset="-128"/>
              </a:rPr>
              <a:t>́ como el reporte de “ruidos raros”, esto es equivalente al mantenimiento que hacemos en nuestros coches; el departamento de mantenimiento se encarga de realizar las actividades rutinarias de mantenimiento preventivo </a:t>
            </a:r>
            <a:r>
              <a:rPr lang="es-ES_tradnl" sz="1200" kern="1200" dirty="0" err="1" smtClean="0">
                <a:solidFill>
                  <a:schemeClr val="tx1"/>
                </a:solidFill>
                <a:effectLst/>
                <a:latin typeface="Times New Roman" pitchFamily="18" charset="0"/>
                <a:ea typeface="ＭＳ Ｐゴシック" charset="-128"/>
                <a:cs typeface="ＭＳ Ｐゴシック" charset="-128"/>
              </a:rPr>
              <a:t>periódico</a:t>
            </a:r>
            <a:r>
              <a:rPr lang="es-ES_tradnl" sz="1200" kern="1200" dirty="0" smtClean="0">
                <a:solidFill>
                  <a:schemeClr val="tx1"/>
                </a:solidFill>
                <a:effectLst/>
                <a:latin typeface="Times New Roman" pitchFamily="18" charset="0"/>
                <a:ea typeface="ＭＳ Ｐゴシック" charset="-128"/>
                <a:cs typeface="ＭＳ Ｐゴシック" charset="-128"/>
              </a:rPr>
              <a:t> para evitar desgastes prematuros en las piezas del equipo; para el mantenimiento predictivo, el departamento de mantenimiento puede auxiliarse de contratistas externos quienes a </a:t>
            </a:r>
            <a:r>
              <a:rPr lang="es-ES_tradnl" sz="1200" kern="1200" dirty="0" err="1" smtClean="0">
                <a:solidFill>
                  <a:schemeClr val="tx1"/>
                </a:solidFill>
                <a:effectLst/>
                <a:latin typeface="Times New Roman" pitchFamily="18" charset="0"/>
                <a:ea typeface="ＭＳ Ｐゴシック" charset="-128"/>
                <a:cs typeface="ＭＳ Ｐゴシック" charset="-128"/>
              </a:rPr>
              <a:t>través</a:t>
            </a:r>
            <a:r>
              <a:rPr lang="es-ES_tradnl" sz="1200" kern="1200" dirty="0" smtClean="0">
                <a:solidFill>
                  <a:schemeClr val="tx1"/>
                </a:solidFill>
                <a:effectLst/>
                <a:latin typeface="Times New Roman" pitchFamily="18" charset="0"/>
                <a:ea typeface="ＭＳ Ｐゴシック" charset="-128"/>
                <a:cs typeface="ＭＳ Ｐゴシック" charset="-128"/>
              </a:rPr>
              <a:t> de </a:t>
            </a:r>
            <a:r>
              <a:rPr lang="es-ES_tradnl" sz="1200" kern="1200" dirty="0" err="1" smtClean="0">
                <a:solidFill>
                  <a:schemeClr val="tx1"/>
                </a:solidFill>
                <a:effectLst/>
                <a:latin typeface="Times New Roman" pitchFamily="18" charset="0"/>
                <a:ea typeface="ＭＳ Ｐゴシック" charset="-128"/>
                <a:cs typeface="ＭＳ Ｐゴシック" charset="-128"/>
              </a:rPr>
              <a:t>análisis</a:t>
            </a:r>
            <a:r>
              <a:rPr lang="es-ES_tradnl" sz="1200" kern="1200" dirty="0" smtClean="0">
                <a:solidFill>
                  <a:schemeClr val="tx1"/>
                </a:solidFill>
                <a:effectLst/>
                <a:latin typeface="Times New Roman" pitchFamily="18" charset="0"/>
                <a:ea typeface="ＭＳ Ｐゴシック" charset="-128"/>
                <a:cs typeface="ＭＳ Ｐゴシック" charset="-128"/>
              </a:rPr>
              <a:t> de temperatura en tableros </a:t>
            </a:r>
            <a:r>
              <a:rPr lang="es-ES_tradnl" sz="1200" kern="1200" dirty="0" err="1" smtClean="0">
                <a:solidFill>
                  <a:schemeClr val="tx1"/>
                </a:solidFill>
                <a:effectLst/>
                <a:latin typeface="Times New Roman" pitchFamily="18" charset="0"/>
                <a:ea typeface="ＭＳ Ｐゴシック" charset="-128"/>
                <a:cs typeface="ＭＳ Ｐゴシック" charset="-128"/>
              </a:rPr>
              <a:t>eléctricos</a:t>
            </a:r>
            <a:r>
              <a:rPr lang="es-ES_tradnl" sz="1200" kern="1200" dirty="0" smtClean="0">
                <a:solidFill>
                  <a:schemeClr val="tx1"/>
                </a:solidFill>
                <a:effectLst/>
                <a:latin typeface="Times New Roman" pitchFamily="18" charset="0"/>
                <a:ea typeface="ＭＳ Ｐゴシック" charset="-128"/>
                <a:cs typeface="ＭＳ Ｐゴシック" charset="-128"/>
              </a:rPr>
              <a:t> con rayos infrarrojos, </a:t>
            </a:r>
            <a:r>
              <a:rPr lang="es-ES_tradnl" sz="1200" kern="1200" dirty="0" err="1" smtClean="0">
                <a:solidFill>
                  <a:schemeClr val="tx1"/>
                </a:solidFill>
                <a:effectLst/>
                <a:latin typeface="Times New Roman" pitchFamily="18" charset="0"/>
                <a:ea typeface="ＭＳ Ｐゴシック" charset="-128"/>
                <a:cs typeface="ＭＳ Ｐゴシック" charset="-128"/>
              </a:rPr>
              <a:t>análisis</a:t>
            </a:r>
            <a:r>
              <a:rPr lang="es-ES_tradnl" sz="1200" kern="1200" dirty="0" smtClean="0">
                <a:solidFill>
                  <a:schemeClr val="tx1"/>
                </a:solidFill>
                <a:effectLst/>
                <a:latin typeface="Times New Roman" pitchFamily="18" charset="0"/>
                <a:ea typeface="ＭＳ Ｐゴシック" charset="-128"/>
                <a:cs typeface="ＭＳ Ｐゴシック" charset="-128"/>
              </a:rPr>
              <a:t> de vibraciones en motores y rodamientos de equipos grandes (compresores, colectores, etc.) y </a:t>
            </a:r>
            <a:r>
              <a:rPr lang="es-ES_tradnl" sz="1200" kern="1200" dirty="0" err="1" smtClean="0">
                <a:solidFill>
                  <a:schemeClr val="tx1"/>
                </a:solidFill>
                <a:effectLst/>
                <a:latin typeface="Times New Roman" pitchFamily="18" charset="0"/>
                <a:ea typeface="ＭＳ Ｐゴシック" charset="-128"/>
                <a:cs typeface="ＭＳ Ｐゴシック" charset="-128"/>
              </a:rPr>
              <a:t>análisis</a:t>
            </a:r>
            <a:r>
              <a:rPr lang="es-ES_tradnl" sz="1200" kern="1200" dirty="0" smtClean="0">
                <a:solidFill>
                  <a:schemeClr val="tx1"/>
                </a:solidFill>
                <a:effectLst/>
                <a:latin typeface="Times New Roman" pitchFamily="18" charset="0"/>
                <a:ea typeface="ＭＳ Ｐゴシック" charset="-128"/>
                <a:cs typeface="ＭＳ Ｐゴシック" charset="-128"/>
              </a:rPr>
              <a:t> de aceites de </a:t>
            </a:r>
            <a:r>
              <a:rPr lang="es-ES_tradnl" sz="1200" kern="1200" dirty="0" err="1" smtClean="0">
                <a:solidFill>
                  <a:schemeClr val="tx1"/>
                </a:solidFill>
                <a:effectLst/>
                <a:latin typeface="Times New Roman" pitchFamily="18" charset="0"/>
                <a:ea typeface="ＭＳ Ｐゴシック" charset="-128"/>
                <a:cs typeface="ＭＳ Ｐゴシック" charset="-128"/>
              </a:rPr>
              <a:t>lubricación</a:t>
            </a:r>
            <a:r>
              <a:rPr lang="es-ES_tradnl" sz="1200" kern="1200" dirty="0" smtClean="0">
                <a:solidFill>
                  <a:schemeClr val="tx1"/>
                </a:solidFill>
                <a:effectLst/>
                <a:latin typeface="Times New Roman" pitchFamily="18" charset="0"/>
                <a:ea typeface="ＭＳ Ｐゴシック" charset="-128"/>
                <a:cs typeface="ＭＳ Ｐゴシック" charset="-128"/>
              </a:rPr>
              <a:t>, pueden “predecir” la ocurrencia de fallas, para programar el reemplazo de partes con alto riesgo de falla antes de que ocurran; por </a:t>
            </a:r>
            <a:r>
              <a:rPr lang="es-ES_tradnl" sz="1200" kern="1200" dirty="0" err="1" smtClean="0">
                <a:solidFill>
                  <a:schemeClr val="tx1"/>
                </a:solidFill>
                <a:effectLst/>
                <a:latin typeface="Times New Roman" pitchFamily="18" charset="0"/>
                <a:ea typeface="ＭＳ Ｐゴシック" charset="-128"/>
                <a:cs typeface="ＭＳ Ｐゴシック" charset="-128"/>
              </a:rPr>
              <a:t>último</a:t>
            </a:r>
            <a:r>
              <a:rPr lang="es-ES_tradnl" sz="1200" kern="1200" dirty="0" smtClean="0">
                <a:solidFill>
                  <a:schemeClr val="tx1"/>
                </a:solidFill>
                <a:effectLst/>
                <a:latin typeface="Times New Roman" pitchFamily="18" charset="0"/>
                <a:ea typeface="ＭＳ Ｐゴシック" charset="-128"/>
                <a:cs typeface="ＭＳ Ｐゴシック" charset="-128"/>
              </a:rPr>
              <a:t>, con ayuda del </a:t>
            </a:r>
            <a:r>
              <a:rPr lang="es-ES_tradnl" sz="1200" kern="1200" dirty="0" err="1" smtClean="0">
                <a:solidFill>
                  <a:schemeClr val="tx1"/>
                </a:solidFill>
                <a:effectLst/>
                <a:latin typeface="Times New Roman" pitchFamily="18" charset="0"/>
                <a:ea typeface="ＭＳ Ｐゴシック" charset="-128"/>
                <a:cs typeface="ＭＳ Ｐゴシック" charset="-128"/>
              </a:rPr>
              <a:t>análisis</a:t>
            </a:r>
            <a:r>
              <a:rPr lang="es-ES_tradnl" sz="1200" kern="1200" dirty="0" smtClean="0">
                <a:solidFill>
                  <a:schemeClr val="tx1"/>
                </a:solidFill>
                <a:effectLst/>
                <a:latin typeface="Times New Roman" pitchFamily="18" charset="0"/>
                <a:ea typeface="ＭＳ Ｐゴシック" charset="-128"/>
                <a:cs typeface="ＭＳ Ｐゴシック" charset="-128"/>
              </a:rPr>
              <a:t> del historial de las </a:t>
            </a:r>
            <a:r>
              <a:rPr lang="es-ES_tradnl" sz="1200" kern="1200" dirty="0" err="1" smtClean="0">
                <a:solidFill>
                  <a:schemeClr val="tx1"/>
                </a:solidFill>
                <a:effectLst/>
                <a:latin typeface="Times New Roman" pitchFamily="18" charset="0"/>
                <a:ea typeface="ＭＳ Ｐゴシック" charset="-128"/>
                <a:cs typeface="ＭＳ Ｐゴシック" charset="-128"/>
              </a:rPr>
              <a:t>máquinas</a:t>
            </a:r>
            <a:r>
              <a:rPr lang="es-ES_tradnl" sz="1200" kern="1200" dirty="0" smtClean="0">
                <a:solidFill>
                  <a:schemeClr val="tx1"/>
                </a:solidFill>
                <a:effectLst/>
                <a:latin typeface="Times New Roman" pitchFamily="18" charset="0"/>
                <a:ea typeface="ＭＳ Ｐゴシック" charset="-128"/>
                <a:cs typeface="ＭＳ Ｐゴシック" charset="-128"/>
              </a:rPr>
              <a:t> y con la </a:t>
            </a:r>
            <a:r>
              <a:rPr lang="es-ES_tradnl" sz="1200" kern="1200" dirty="0" err="1" smtClean="0">
                <a:solidFill>
                  <a:schemeClr val="tx1"/>
                </a:solidFill>
                <a:effectLst/>
                <a:latin typeface="Times New Roman" pitchFamily="18" charset="0"/>
                <a:ea typeface="ＭＳ Ｐゴシック" charset="-128"/>
                <a:cs typeface="ＭＳ Ｐゴシック" charset="-128"/>
              </a:rPr>
              <a:t>retroalimentación</a:t>
            </a:r>
            <a:r>
              <a:rPr lang="es-ES_tradnl" sz="1200" kern="1200" dirty="0" smtClean="0">
                <a:solidFill>
                  <a:schemeClr val="tx1"/>
                </a:solidFill>
                <a:effectLst/>
                <a:latin typeface="Times New Roman" pitchFamily="18" charset="0"/>
                <a:ea typeface="ＭＳ Ｐゴシック" charset="-128"/>
                <a:cs typeface="ＭＳ Ｐゴシック" charset="-128"/>
              </a:rPr>
              <a:t> de los equipos de </a:t>
            </a:r>
            <a:r>
              <a:rPr lang="es-ES_tradnl" sz="1200" kern="1200" dirty="0" err="1" smtClean="0">
                <a:solidFill>
                  <a:schemeClr val="tx1"/>
                </a:solidFill>
                <a:effectLst/>
                <a:latin typeface="Times New Roman" pitchFamily="18" charset="0"/>
                <a:ea typeface="ＭＳ Ｐゴシック" charset="-128"/>
                <a:cs typeface="ＭＳ Ｐゴシック" charset="-128"/>
              </a:rPr>
              <a:t>operación</a:t>
            </a:r>
            <a:r>
              <a:rPr lang="es-ES_tradnl" sz="1200" kern="1200" dirty="0" smtClean="0">
                <a:solidFill>
                  <a:schemeClr val="tx1"/>
                </a:solidFill>
                <a:effectLst/>
                <a:latin typeface="Times New Roman" pitchFamily="18" charset="0"/>
                <a:ea typeface="ＭＳ Ｐゴシック" charset="-128"/>
                <a:cs typeface="ＭＳ Ｐゴシック" charset="-128"/>
              </a:rPr>
              <a:t> y mejora </a:t>
            </a:r>
            <a:r>
              <a:rPr lang="es-ES_tradnl" sz="1200" kern="1200" dirty="0" err="1" smtClean="0">
                <a:solidFill>
                  <a:schemeClr val="tx1"/>
                </a:solidFill>
                <a:effectLst/>
                <a:latin typeface="Times New Roman" pitchFamily="18" charset="0"/>
                <a:ea typeface="ＭＳ Ｐゴシック" charset="-128"/>
                <a:cs typeface="ＭＳ Ｐゴシック" charset="-128"/>
              </a:rPr>
              <a:t>Kaizen</a:t>
            </a:r>
            <a:r>
              <a:rPr lang="es-ES_tradnl" sz="1200" kern="1200" dirty="0" smtClean="0">
                <a:solidFill>
                  <a:schemeClr val="tx1"/>
                </a:solidFill>
                <a:effectLst/>
                <a:latin typeface="Times New Roman" pitchFamily="18" charset="0"/>
                <a:ea typeface="ＭＳ Ｐゴシック" charset="-128"/>
                <a:cs typeface="ＭＳ Ｐゴシック" charset="-128"/>
              </a:rPr>
              <a:t>, los departamentos de </a:t>
            </a:r>
            <a:r>
              <a:rPr lang="es-ES_tradnl" sz="1200" kern="1200" dirty="0" err="1" smtClean="0">
                <a:solidFill>
                  <a:schemeClr val="tx1"/>
                </a:solidFill>
                <a:effectLst/>
                <a:latin typeface="Times New Roman" pitchFamily="18" charset="0"/>
                <a:ea typeface="ＭＳ Ｐゴシック" charset="-128"/>
                <a:cs typeface="ＭＳ Ｐゴシック" charset="-128"/>
              </a:rPr>
              <a:t>ingeniería</a:t>
            </a:r>
            <a:r>
              <a:rPr lang="es-ES_tradnl" sz="1200" kern="1200" dirty="0" smtClean="0">
                <a:solidFill>
                  <a:schemeClr val="tx1"/>
                </a:solidFill>
                <a:effectLst/>
                <a:latin typeface="Times New Roman" pitchFamily="18" charset="0"/>
                <a:ea typeface="ＭＳ Ｐゴシック" charset="-128"/>
                <a:cs typeface="ＭＳ Ｐゴシック" charset="-128"/>
              </a:rPr>
              <a:t> coordinan la </a:t>
            </a:r>
            <a:r>
              <a:rPr lang="es-ES_tradnl" sz="1200" kern="1200" dirty="0" err="1" smtClean="0">
                <a:solidFill>
                  <a:schemeClr val="tx1"/>
                </a:solidFill>
                <a:effectLst/>
                <a:latin typeface="Times New Roman" pitchFamily="18" charset="0"/>
                <a:ea typeface="ＭＳ Ｐゴシック" charset="-128"/>
                <a:cs typeface="ＭＳ Ｐゴシック" charset="-128"/>
              </a:rPr>
              <a:t>reconstrucción</a:t>
            </a:r>
            <a:r>
              <a:rPr lang="es-ES_tradnl" sz="1200" kern="1200" dirty="0" smtClean="0">
                <a:solidFill>
                  <a:schemeClr val="tx1"/>
                </a:solidFill>
                <a:effectLst/>
                <a:latin typeface="Times New Roman" pitchFamily="18" charset="0"/>
                <a:ea typeface="ＭＳ Ｐゴシック" charset="-128"/>
                <a:cs typeface="ＭＳ Ｐゴシック" charset="-128"/>
              </a:rPr>
              <a:t> mayor de las </a:t>
            </a:r>
            <a:r>
              <a:rPr lang="es-ES_tradnl" sz="1200" kern="1200" dirty="0" err="1" smtClean="0">
                <a:solidFill>
                  <a:schemeClr val="tx1"/>
                </a:solidFill>
                <a:effectLst/>
                <a:latin typeface="Times New Roman" pitchFamily="18" charset="0"/>
                <a:ea typeface="ＭＳ Ｐゴシック" charset="-128"/>
                <a:cs typeface="ＭＳ Ｐゴシック" charset="-128"/>
              </a:rPr>
              <a:t>máquinas</a:t>
            </a:r>
            <a:r>
              <a:rPr lang="es-ES_tradnl" sz="1200" kern="1200" dirty="0" smtClean="0">
                <a:solidFill>
                  <a:schemeClr val="tx1"/>
                </a:solidFill>
                <a:effectLst/>
                <a:latin typeface="Times New Roman" pitchFamily="18" charset="0"/>
                <a:ea typeface="ＭＳ Ｐゴシック" charset="-128"/>
                <a:cs typeface="ＭＳ Ｐゴシック" charset="-128"/>
              </a:rPr>
              <a:t> o el </a:t>
            </a:r>
            <a:r>
              <a:rPr lang="es-ES_tradnl" sz="1200" kern="1200" dirty="0" err="1" smtClean="0">
                <a:solidFill>
                  <a:schemeClr val="tx1"/>
                </a:solidFill>
                <a:effectLst/>
                <a:latin typeface="Times New Roman" pitchFamily="18" charset="0"/>
                <a:ea typeface="ＭＳ Ｐゴシック" charset="-128"/>
                <a:cs typeface="ＭＳ Ｐゴシック" charset="-128"/>
              </a:rPr>
              <a:t>rediseño</a:t>
            </a:r>
            <a:r>
              <a:rPr lang="es-ES_tradnl" sz="1200" kern="1200" dirty="0" smtClean="0">
                <a:solidFill>
                  <a:schemeClr val="tx1"/>
                </a:solidFill>
                <a:effectLst/>
                <a:latin typeface="Times New Roman" pitchFamily="18" charset="0"/>
                <a:ea typeface="ＭＳ Ｐゴシック" charset="-128"/>
                <a:cs typeface="ＭＳ Ｐゴシック" charset="-128"/>
              </a:rPr>
              <a:t> de las mismas para hacerlas </a:t>
            </a:r>
            <a:r>
              <a:rPr lang="es-ES_tradnl" sz="1200" kern="1200" dirty="0" err="1" smtClean="0">
                <a:solidFill>
                  <a:schemeClr val="tx1"/>
                </a:solidFill>
                <a:effectLst/>
                <a:latin typeface="Times New Roman" pitchFamily="18" charset="0"/>
                <a:ea typeface="ＭＳ Ｐゴシック" charset="-128"/>
                <a:cs typeface="ＭＳ Ｐゴシック" charset="-128"/>
              </a:rPr>
              <a:t>más</a:t>
            </a:r>
            <a:r>
              <a:rPr lang="es-ES_tradnl" sz="1200" kern="1200" dirty="0" smtClean="0">
                <a:solidFill>
                  <a:schemeClr val="tx1"/>
                </a:solidFill>
                <a:effectLst/>
                <a:latin typeface="Times New Roman" pitchFamily="18" charset="0"/>
                <a:ea typeface="ＭＳ Ｐゴシック" charset="-128"/>
                <a:cs typeface="ＭＳ Ｐゴシック" charset="-128"/>
              </a:rPr>
              <a:t> eficientes y </a:t>
            </a:r>
            <a:r>
              <a:rPr lang="es-ES_tradnl" sz="1200" kern="1200" dirty="0" err="1" smtClean="0">
                <a:solidFill>
                  <a:schemeClr val="tx1"/>
                </a:solidFill>
                <a:effectLst/>
                <a:latin typeface="Times New Roman" pitchFamily="18" charset="0"/>
                <a:ea typeface="ＭＳ Ｐゴシック" charset="-128"/>
                <a:cs typeface="ＭＳ Ｐゴシック" charset="-128"/>
              </a:rPr>
              <a:t>fáciles</a:t>
            </a:r>
            <a:r>
              <a:rPr lang="es-ES_tradnl" sz="1200" kern="1200" dirty="0" smtClean="0">
                <a:solidFill>
                  <a:schemeClr val="tx1"/>
                </a:solidFill>
                <a:effectLst/>
                <a:latin typeface="Times New Roman" pitchFamily="18" charset="0"/>
                <a:ea typeface="ＭＳ Ｐゴシック" charset="-128"/>
                <a:cs typeface="ＭＳ Ｐゴシック" charset="-128"/>
              </a:rPr>
              <a:t> de mantener, esto es lo que se denomina mantenimiento proactivo. Al final se mejora la calidad, la seguridad y la disponibilidad de los equipos, aspectos clave para cumplir con los requerimientos del cliente. 14 </a:t>
            </a:r>
            <a:endParaRPr lang="es-ES_tradnl" dirty="0" smtClean="0"/>
          </a:p>
          <a:p>
            <a:endParaRPr lang="es-ES_tradnl"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40</a:t>
            </a:fld>
            <a:endParaRPr lang="es-ES_tradnl">
              <a:solidFill>
                <a:srgbClr val="000000"/>
              </a:solidFill>
            </a:endParaRPr>
          </a:p>
        </p:txBody>
      </p:sp>
    </p:spTree>
    <p:extLst>
      <p:ext uri="{BB962C8B-B14F-4D97-AF65-F5344CB8AC3E}">
        <p14:creationId xmlns:p14="http://schemas.microsoft.com/office/powerpoint/2010/main" val="2726142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42</a:t>
            </a:fld>
            <a:endParaRPr lang="es-ES_tradnl">
              <a:solidFill>
                <a:srgbClr val="000000"/>
              </a:solidFill>
            </a:endParaRPr>
          </a:p>
        </p:txBody>
      </p:sp>
    </p:spTree>
    <p:extLst>
      <p:ext uri="{BB962C8B-B14F-4D97-AF65-F5344CB8AC3E}">
        <p14:creationId xmlns:p14="http://schemas.microsoft.com/office/powerpoint/2010/main" val="3653738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kern="1200" dirty="0" smtClean="0">
                <a:solidFill>
                  <a:schemeClr val="tx1"/>
                </a:solidFill>
                <a:effectLst/>
                <a:latin typeface="Times New Roman" pitchFamily="18" charset="0"/>
                <a:ea typeface="ＭＳ Ｐゴシック" charset="-128"/>
                <a:cs typeface="ＭＳ Ｐゴシック" charset="-128"/>
              </a:rPr>
              <a:t>El ciclo de mejora </a:t>
            </a:r>
            <a:r>
              <a:rPr lang="es-ES_tradnl" sz="1200" kern="1200" dirty="0" err="1" smtClean="0">
                <a:solidFill>
                  <a:schemeClr val="tx1"/>
                </a:solidFill>
                <a:effectLst/>
                <a:latin typeface="Times New Roman" pitchFamily="18" charset="0"/>
                <a:ea typeface="ＭＳ Ｐゴシック" charset="-128"/>
                <a:cs typeface="ＭＳ Ｐゴシック" charset="-128"/>
              </a:rPr>
              <a:t>Kaizen</a:t>
            </a:r>
            <a:r>
              <a:rPr lang="es-ES_tradnl" sz="1200" kern="1200" dirty="0" smtClean="0">
                <a:solidFill>
                  <a:schemeClr val="tx1"/>
                </a:solidFill>
                <a:effectLst/>
                <a:latin typeface="Times New Roman" pitchFamily="18" charset="0"/>
                <a:ea typeface="ＭＳ Ｐゴシック" charset="-128"/>
                <a:cs typeface="ＭＳ Ｐゴシック" charset="-128"/>
              </a:rPr>
              <a:t> se forma de cuatro pasos: persuadir al personal a participar; motivarlos a hacer propuestas y generar ideas; </a:t>
            </a:r>
            <a:r>
              <a:rPr lang="es-ES_tradnl" sz="1200" kern="1200" dirty="0" err="1" smtClean="0">
                <a:solidFill>
                  <a:schemeClr val="tx1"/>
                </a:solidFill>
                <a:effectLst/>
                <a:latin typeface="Times New Roman" pitchFamily="18" charset="0"/>
                <a:ea typeface="ＭＳ Ｐゴシック" charset="-128"/>
                <a:cs typeface="ＭＳ Ｐゴシック" charset="-128"/>
              </a:rPr>
              <a:t>revisión</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evaluación</a:t>
            </a:r>
            <a:r>
              <a:rPr lang="es-ES_tradnl" sz="1200" kern="1200" dirty="0" smtClean="0">
                <a:solidFill>
                  <a:schemeClr val="tx1"/>
                </a:solidFill>
                <a:effectLst/>
                <a:latin typeface="Times New Roman" pitchFamily="18" charset="0"/>
                <a:ea typeface="ＭＳ Ｐゴシック" charset="-128"/>
                <a:cs typeface="ＭＳ Ｐゴシック" charset="-128"/>
              </a:rPr>
              <a:t> y </a:t>
            </a:r>
            <a:r>
              <a:rPr lang="es-ES_tradnl" sz="1200" kern="1200" dirty="0" err="1" smtClean="0">
                <a:solidFill>
                  <a:schemeClr val="tx1"/>
                </a:solidFill>
                <a:effectLst/>
                <a:latin typeface="Times New Roman" pitchFamily="18" charset="0"/>
                <a:ea typeface="ＭＳ Ｐゴシック" charset="-128"/>
                <a:cs typeface="ＭＳ Ｐゴシック" charset="-128"/>
              </a:rPr>
              <a:t>guía</a:t>
            </a:r>
            <a:r>
              <a:rPr lang="es-ES_tradnl" sz="1200" kern="1200" dirty="0" smtClean="0">
                <a:solidFill>
                  <a:schemeClr val="tx1"/>
                </a:solidFill>
                <a:effectLst/>
                <a:latin typeface="Times New Roman" pitchFamily="18" charset="0"/>
                <a:ea typeface="ＭＳ Ｐゴシック" charset="-128"/>
                <a:cs typeface="ＭＳ Ｐゴシック" charset="-128"/>
              </a:rPr>
              <a:t>; reconocimiento y recomendaciones.9 </a:t>
            </a:r>
            <a:endParaRPr lang="es-ES_tradnl" dirty="0" smtClean="0"/>
          </a:p>
          <a:p>
            <a:r>
              <a:rPr lang="es-ES_tradnl" sz="1200" kern="1200" dirty="0" smtClean="0">
                <a:solidFill>
                  <a:schemeClr val="tx1"/>
                </a:solidFill>
                <a:effectLst/>
                <a:latin typeface="Times New Roman" pitchFamily="18" charset="0"/>
                <a:ea typeface="ＭＳ Ｐゴシック" charset="-128"/>
                <a:cs typeface="ＭＳ Ｐゴシック" charset="-128"/>
              </a:rPr>
              <a:t>La </a:t>
            </a:r>
            <a:r>
              <a:rPr lang="es-ES_tradnl" sz="1200" kern="1200" dirty="0" err="1" smtClean="0">
                <a:solidFill>
                  <a:schemeClr val="tx1"/>
                </a:solidFill>
                <a:effectLst/>
                <a:latin typeface="Times New Roman" pitchFamily="18" charset="0"/>
                <a:ea typeface="ＭＳ Ｐゴシック" charset="-128"/>
                <a:cs typeface="ＭＳ Ｐゴシック" charset="-128"/>
              </a:rPr>
              <a:t>solución</a:t>
            </a:r>
            <a:r>
              <a:rPr lang="es-ES_tradnl" sz="1200" kern="1200" dirty="0" smtClean="0">
                <a:solidFill>
                  <a:schemeClr val="tx1"/>
                </a:solidFill>
                <a:effectLst/>
                <a:latin typeface="Times New Roman" pitchFamily="18" charset="0"/>
                <a:ea typeface="ＭＳ Ｐゴシック" charset="-128"/>
                <a:cs typeface="ＭＳ Ｐゴシック" charset="-128"/>
              </a:rPr>
              <a:t> de problemas con equipos </a:t>
            </a:r>
            <a:r>
              <a:rPr lang="es-ES_tradnl" sz="1200" kern="1200" dirty="0" err="1" smtClean="0">
                <a:solidFill>
                  <a:schemeClr val="tx1"/>
                </a:solidFill>
                <a:effectLst/>
                <a:latin typeface="Times New Roman" pitchFamily="18" charset="0"/>
                <a:ea typeface="ＭＳ Ｐゴシック" charset="-128"/>
                <a:cs typeface="ＭＳ Ｐゴシック" charset="-128"/>
              </a:rPr>
              <a:t>Kaizen</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Blitz</a:t>
            </a:r>
            <a:r>
              <a:rPr lang="es-ES_tradnl" sz="1200" kern="1200" dirty="0" smtClean="0">
                <a:solidFill>
                  <a:schemeClr val="tx1"/>
                </a:solidFill>
                <a:effectLst/>
                <a:latin typeface="Times New Roman" pitchFamily="18" charset="0"/>
                <a:ea typeface="ＭＳ Ｐゴシック" charset="-128"/>
                <a:cs typeface="ＭＳ Ｐゴシック" charset="-128"/>
              </a:rPr>
              <a:t> debe tomar entre uno y cinco </a:t>
            </a:r>
            <a:r>
              <a:rPr lang="es-ES_tradnl" sz="1200" kern="1200" dirty="0" err="1" smtClean="0">
                <a:solidFill>
                  <a:schemeClr val="tx1"/>
                </a:solidFill>
                <a:effectLst/>
                <a:latin typeface="Times New Roman" pitchFamily="18" charset="0"/>
                <a:ea typeface="ＭＳ Ｐゴシック" charset="-128"/>
                <a:cs typeface="ＭＳ Ｐゴシック" charset="-128"/>
              </a:rPr>
              <a:t>días</a:t>
            </a:r>
            <a:r>
              <a:rPr lang="es-ES_tradnl" sz="1200" kern="1200" dirty="0" smtClean="0">
                <a:solidFill>
                  <a:schemeClr val="tx1"/>
                </a:solidFill>
                <a:effectLst/>
                <a:latin typeface="Times New Roman" pitchFamily="18" charset="0"/>
                <a:ea typeface="ＭＳ Ｐゴシック" charset="-128"/>
                <a:cs typeface="ＭＳ Ｐゴシック" charset="-128"/>
              </a:rPr>
              <a:t> como </a:t>
            </a:r>
            <a:r>
              <a:rPr lang="es-ES_tradnl" sz="1200" kern="1200" dirty="0" err="1" smtClean="0">
                <a:solidFill>
                  <a:schemeClr val="tx1"/>
                </a:solidFill>
                <a:effectLst/>
                <a:latin typeface="Times New Roman" pitchFamily="18" charset="0"/>
                <a:ea typeface="ＭＳ Ｐゴシック" charset="-128"/>
                <a:cs typeface="ＭＳ Ｐゴシック" charset="-128"/>
              </a:rPr>
              <a:t>máximo</a:t>
            </a:r>
            <a:r>
              <a:rPr lang="es-ES_tradnl" sz="1200" kern="1200" dirty="0" smtClean="0">
                <a:solidFill>
                  <a:schemeClr val="tx1"/>
                </a:solidFill>
                <a:effectLst/>
                <a:latin typeface="Times New Roman" pitchFamily="18" charset="0"/>
                <a:ea typeface="ＭＳ Ｐゴシック" charset="-128"/>
                <a:cs typeface="ＭＳ Ｐゴシック" charset="-128"/>
              </a:rPr>
              <a:t>, reconociendo al equipo de manera adecuada al final de cada </a:t>
            </a:r>
            <a:r>
              <a:rPr lang="es-ES_tradnl" sz="1200" kern="1200" dirty="0" err="1" smtClean="0">
                <a:solidFill>
                  <a:schemeClr val="tx1"/>
                </a:solidFill>
                <a:effectLst/>
                <a:latin typeface="Times New Roman" pitchFamily="18" charset="0"/>
                <a:ea typeface="ＭＳ Ｐゴシック" charset="-128"/>
                <a:cs typeface="ＭＳ Ｐゴシック" charset="-128"/>
              </a:rPr>
              <a:t>solución</a:t>
            </a:r>
            <a:r>
              <a:rPr lang="es-ES_tradnl" sz="1200" kern="1200" dirty="0" smtClean="0">
                <a:solidFill>
                  <a:schemeClr val="tx1"/>
                </a:solidFill>
                <a:effectLst/>
                <a:latin typeface="Times New Roman" pitchFamily="18" charset="0"/>
                <a:ea typeface="ＭＳ Ｐゴシック" charset="-128"/>
                <a:cs typeface="ＭＳ Ｐゴシック" charset="-128"/>
              </a:rPr>
              <a:t> implantada. Para problemas </a:t>
            </a:r>
            <a:r>
              <a:rPr lang="es-ES_tradnl" sz="1200" kern="1200" dirty="0" err="1" smtClean="0">
                <a:solidFill>
                  <a:schemeClr val="tx1"/>
                </a:solidFill>
                <a:effectLst/>
                <a:latin typeface="Times New Roman" pitchFamily="18" charset="0"/>
                <a:ea typeface="ＭＳ Ｐゴシック" charset="-128"/>
                <a:cs typeface="ＭＳ Ｐゴシック" charset="-128"/>
              </a:rPr>
              <a:t>crónicos</a:t>
            </a:r>
            <a:r>
              <a:rPr lang="es-ES_tradnl" sz="1200" kern="1200" dirty="0" smtClean="0">
                <a:solidFill>
                  <a:schemeClr val="tx1"/>
                </a:solidFill>
                <a:effectLst/>
                <a:latin typeface="Times New Roman" pitchFamily="18" charset="0"/>
                <a:ea typeface="ＭＳ Ｐゴシック" charset="-128"/>
                <a:cs typeface="ＭＳ Ｐゴシック" charset="-128"/>
              </a:rPr>
              <a:t> que llevan un largo periodo </a:t>
            </a:r>
            <a:r>
              <a:rPr lang="es-ES_tradnl" sz="1200" kern="1200" dirty="0" err="1" smtClean="0">
                <a:solidFill>
                  <a:schemeClr val="tx1"/>
                </a:solidFill>
                <a:effectLst/>
                <a:latin typeface="Times New Roman" pitchFamily="18" charset="0"/>
                <a:ea typeface="ＭＳ Ｐゴシック" charset="-128"/>
                <a:cs typeface="ＭＳ Ｐゴシック" charset="-128"/>
              </a:rPr>
              <a:t>presentándose</a:t>
            </a:r>
            <a:r>
              <a:rPr lang="es-ES_tradnl" sz="1200" kern="1200" dirty="0" smtClean="0">
                <a:solidFill>
                  <a:schemeClr val="tx1"/>
                </a:solidFill>
                <a:effectLst/>
                <a:latin typeface="Times New Roman" pitchFamily="18" charset="0"/>
                <a:ea typeface="ＭＳ Ｐゴシック" charset="-128"/>
                <a:cs typeface="ＭＳ Ｐゴシック" charset="-128"/>
              </a:rPr>
              <a:t>, es mejor que sean abordados por la modalidad de equipos de trabajo permanentes denominados </a:t>
            </a:r>
            <a:r>
              <a:rPr lang="es-ES_tradnl" sz="1200" kern="1200" dirty="0" err="1" smtClean="0">
                <a:solidFill>
                  <a:schemeClr val="tx1"/>
                </a:solidFill>
                <a:effectLst/>
                <a:latin typeface="Times New Roman" pitchFamily="18" charset="0"/>
                <a:ea typeface="ＭＳ Ｐゴシック" charset="-128"/>
                <a:cs typeface="ＭＳ Ｐゴシック" charset="-128"/>
              </a:rPr>
              <a:t>Círculos</a:t>
            </a:r>
            <a:r>
              <a:rPr lang="es-ES_tradnl" sz="1200" kern="1200" dirty="0" smtClean="0">
                <a:solidFill>
                  <a:schemeClr val="tx1"/>
                </a:solidFill>
                <a:effectLst/>
                <a:latin typeface="Times New Roman" pitchFamily="18" charset="0"/>
                <a:ea typeface="ＭＳ Ｐゴシック" charset="-128"/>
                <a:cs typeface="ＭＳ Ｐゴシック" charset="-128"/>
              </a:rPr>
              <a:t> de Control de Calidad que pueden tardar entre tres meses y un </a:t>
            </a:r>
            <a:r>
              <a:rPr lang="es-ES_tradnl" sz="1200" kern="1200" dirty="0" err="1" smtClean="0">
                <a:solidFill>
                  <a:schemeClr val="tx1"/>
                </a:solidFill>
                <a:effectLst/>
                <a:latin typeface="Times New Roman" pitchFamily="18" charset="0"/>
                <a:ea typeface="ＭＳ Ｐゴシック" charset="-128"/>
                <a:cs typeface="ＭＳ Ｐゴシック" charset="-128"/>
              </a:rPr>
              <a:t>año</a:t>
            </a:r>
            <a:r>
              <a:rPr lang="es-ES_tradnl" sz="1200" kern="1200" dirty="0" smtClean="0">
                <a:solidFill>
                  <a:schemeClr val="tx1"/>
                </a:solidFill>
                <a:effectLst/>
                <a:latin typeface="Times New Roman" pitchFamily="18" charset="0"/>
                <a:ea typeface="ＭＳ Ｐゴシック" charset="-128"/>
                <a:cs typeface="ＭＳ Ｐゴシック" charset="-128"/>
              </a:rPr>
              <a:t> para la </a:t>
            </a:r>
            <a:r>
              <a:rPr lang="es-ES_tradnl" sz="1200" kern="1200" dirty="0" err="1" smtClean="0">
                <a:solidFill>
                  <a:schemeClr val="tx1"/>
                </a:solidFill>
                <a:effectLst/>
                <a:latin typeface="Times New Roman" pitchFamily="18" charset="0"/>
                <a:ea typeface="ＭＳ Ｐゴシック" charset="-128"/>
                <a:cs typeface="ＭＳ Ｐゴシック" charset="-128"/>
              </a:rPr>
              <a:t>solución</a:t>
            </a:r>
            <a:r>
              <a:rPr lang="es-ES_tradnl" sz="1200" kern="1200" dirty="0" smtClean="0">
                <a:solidFill>
                  <a:schemeClr val="tx1"/>
                </a:solidFill>
                <a:effectLst/>
                <a:latin typeface="Times New Roman" pitchFamily="18" charset="0"/>
                <a:ea typeface="ＭＳ Ｐゴシック" charset="-128"/>
                <a:cs typeface="ＭＳ Ｐゴシック" charset="-128"/>
              </a:rPr>
              <a:t> de problemas, donde la urgencia de </a:t>
            </a:r>
            <a:r>
              <a:rPr lang="es-ES_tradnl" sz="1200" kern="1200" dirty="0" err="1" smtClean="0">
                <a:solidFill>
                  <a:schemeClr val="tx1"/>
                </a:solidFill>
                <a:effectLst/>
                <a:latin typeface="Times New Roman" pitchFamily="18" charset="0"/>
                <a:ea typeface="ＭＳ Ｐゴシック" charset="-128"/>
                <a:cs typeface="ＭＳ Ｐゴシック" charset="-128"/>
              </a:rPr>
              <a:t>solución</a:t>
            </a:r>
            <a:r>
              <a:rPr lang="es-ES_tradnl" sz="1200" kern="1200" dirty="0" smtClean="0">
                <a:solidFill>
                  <a:schemeClr val="tx1"/>
                </a:solidFill>
                <a:effectLst/>
                <a:latin typeface="Times New Roman" pitchFamily="18" charset="0"/>
                <a:ea typeface="ＭＳ Ｐゴシック" charset="-128"/>
                <a:cs typeface="ＭＳ Ｐゴシック" charset="-128"/>
              </a:rPr>
              <a:t> no es importante, </a:t>
            </a:r>
            <a:r>
              <a:rPr lang="es-ES_tradnl" sz="1200" kern="1200" dirty="0" err="1" smtClean="0">
                <a:solidFill>
                  <a:schemeClr val="tx1"/>
                </a:solidFill>
                <a:effectLst/>
                <a:latin typeface="Times New Roman" pitchFamily="18" charset="0"/>
                <a:ea typeface="ＭＳ Ｐゴシック" charset="-128"/>
                <a:cs typeface="ＭＳ Ｐゴシック" charset="-128"/>
              </a:rPr>
              <a:t>más</a:t>
            </a:r>
            <a:r>
              <a:rPr lang="es-ES_tradnl" sz="1200" kern="1200" dirty="0" smtClean="0">
                <a:solidFill>
                  <a:schemeClr val="tx1"/>
                </a:solidFill>
                <a:effectLst/>
                <a:latin typeface="Times New Roman" pitchFamily="18" charset="0"/>
                <a:ea typeface="ＭＳ Ｐゴシック" charset="-128"/>
                <a:cs typeface="ＭＳ Ｐゴシック" charset="-128"/>
              </a:rPr>
              <a:t> bien el objetivo es la mejora continua. </a:t>
            </a:r>
            <a:endParaRPr lang="es-ES_tradnl" dirty="0" smtClean="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43</a:t>
            </a:fld>
            <a:endParaRPr lang="es-ES_tradnl">
              <a:solidFill>
                <a:srgbClr val="000000"/>
              </a:solidFill>
            </a:endParaRPr>
          </a:p>
        </p:txBody>
      </p:sp>
    </p:spTree>
    <p:extLst>
      <p:ext uri="{BB962C8B-B14F-4D97-AF65-F5344CB8AC3E}">
        <p14:creationId xmlns:p14="http://schemas.microsoft.com/office/powerpoint/2010/main" val="916525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solidFill>
                <a:schemeClr val="tx1"/>
              </a:solidFill>
            </a:endParaRPr>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6</a:t>
            </a:fld>
            <a:endParaRPr lang="es-ES_tradnl">
              <a:solidFill>
                <a:srgbClr val="000000"/>
              </a:solidFill>
            </a:endParaRPr>
          </a:p>
        </p:txBody>
      </p:sp>
    </p:spTree>
    <p:extLst>
      <p:ext uri="{BB962C8B-B14F-4D97-AF65-F5344CB8AC3E}">
        <p14:creationId xmlns:p14="http://schemas.microsoft.com/office/powerpoint/2010/main" val="3068668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r>
              <a:rPr lang="es-ES_tradnl" dirty="0" smtClean="0"/>
              <a:t>En la vida diaria podemos identificar varios de estos dispositivos, por ejemplo el despertador, el timbre del horno de microondas cuando concluyó el tiempo programado, las luces del tablero del </a:t>
            </a:r>
            <a:r>
              <a:rPr lang="es-ES_tradnl" dirty="0" err="1" smtClean="0"/>
              <a:t>automóvil</a:t>
            </a:r>
            <a:r>
              <a:rPr lang="es-ES_tradnl" dirty="0" smtClean="0"/>
              <a:t> cuando no nos hemos colocado el </a:t>
            </a:r>
            <a:r>
              <a:rPr lang="es-ES_tradnl" dirty="0" err="1" smtClean="0"/>
              <a:t>cinturón</a:t>
            </a:r>
            <a:r>
              <a:rPr lang="es-ES_tradnl" dirty="0" smtClean="0"/>
              <a:t> de seguridad, encendido de una luz roja cuando falla el alternador, entre otros.</a:t>
            </a:r>
          </a:p>
          <a:p>
            <a:r>
              <a:rPr lang="es-ES_tradnl" sz="1200" kern="1200" dirty="0" smtClean="0">
                <a:solidFill>
                  <a:schemeClr val="tx1"/>
                </a:solidFill>
                <a:effectLst/>
                <a:latin typeface="Times New Roman" pitchFamily="18" charset="0"/>
                <a:ea typeface="ＭＳ Ｐゴシック" charset="-128"/>
                <a:cs typeface="ＭＳ Ｐゴシック" charset="-128"/>
              </a:rPr>
              <a:t>n las plantas de manufactura los dispositivos a prueba de error (</a:t>
            </a:r>
            <a:r>
              <a:rPr lang="es-ES_tradnl" sz="1200" kern="1200" dirty="0" err="1" smtClean="0">
                <a:solidFill>
                  <a:schemeClr val="tx1"/>
                </a:solidFill>
                <a:effectLst/>
                <a:latin typeface="Times New Roman" pitchFamily="18" charset="0"/>
                <a:ea typeface="ＭＳ Ｐゴシック" charset="-128"/>
                <a:cs typeface="ＭＳ Ｐゴシック" charset="-128"/>
              </a:rPr>
              <a:t>Poka</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Yokes</a:t>
            </a:r>
            <a:r>
              <a:rPr lang="es-ES_tradnl" sz="1200" kern="1200" dirty="0" smtClean="0">
                <a:solidFill>
                  <a:schemeClr val="tx1"/>
                </a:solidFill>
                <a:effectLst/>
                <a:latin typeface="Times New Roman" pitchFamily="18" charset="0"/>
                <a:ea typeface="ＭＳ Ｐゴシック" charset="-128"/>
                <a:cs typeface="ＭＳ Ｐゴシック" charset="-128"/>
              </a:rPr>
              <a:t>) tienen diversas aplicaciones, por ejemplo: para seguridad personal, para </a:t>
            </a:r>
            <a:r>
              <a:rPr lang="es-ES_tradnl" sz="1200" kern="1200" dirty="0" err="1" smtClean="0">
                <a:solidFill>
                  <a:schemeClr val="tx1"/>
                </a:solidFill>
                <a:effectLst/>
                <a:latin typeface="Times New Roman" pitchFamily="18" charset="0"/>
                <a:ea typeface="ＭＳ Ｐゴシック" charset="-128"/>
                <a:cs typeface="ＭＳ Ｐゴシック" charset="-128"/>
              </a:rPr>
              <a:t>protección</a:t>
            </a:r>
            <a:r>
              <a:rPr lang="es-ES_tradnl" sz="1200" kern="1200" dirty="0" smtClean="0">
                <a:solidFill>
                  <a:schemeClr val="tx1"/>
                </a:solidFill>
                <a:effectLst/>
                <a:latin typeface="Times New Roman" pitchFamily="18" charset="0"/>
                <a:ea typeface="ＭＳ Ｐゴシック" charset="-128"/>
                <a:cs typeface="ＭＳ Ｐゴシック" charset="-128"/>
              </a:rPr>
              <a:t> de equipos mayores, para prevenir que se produzcan defectos o para avisar cuando ya se produjeron. Por seguridad para que funcionen algunas </a:t>
            </a:r>
            <a:r>
              <a:rPr lang="es-ES_tradnl" sz="1200" kern="1200" dirty="0" err="1" smtClean="0">
                <a:solidFill>
                  <a:schemeClr val="tx1"/>
                </a:solidFill>
                <a:effectLst/>
                <a:latin typeface="Times New Roman" pitchFamily="18" charset="0"/>
                <a:ea typeface="ＭＳ Ｐゴシック" charset="-128"/>
                <a:cs typeface="ＭＳ Ｐゴシック" charset="-128"/>
              </a:rPr>
              <a:t>máquinas</a:t>
            </a:r>
            <a:r>
              <a:rPr lang="es-ES_tradnl" sz="1200" kern="1200" dirty="0" smtClean="0">
                <a:solidFill>
                  <a:schemeClr val="tx1"/>
                </a:solidFill>
                <a:effectLst/>
                <a:latin typeface="Times New Roman" pitchFamily="18" charset="0"/>
                <a:ea typeface="ＭＳ Ｐゴシック" charset="-128"/>
                <a:cs typeface="ＭＳ Ｐゴシック" charset="-128"/>
              </a:rPr>
              <a:t> es necesario presionar dos botones con ambas manos para evitar accidentes en alguna de ellas, otras tienen una cortina de rayos </a:t>
            </a:r>
            <a:r>
              <a:rPr lang="es-ES_tradnl" sz="1200" kern="1200" dirty="0" err="1" smtClean="0">
                <a:solidFill>
                  <a:schemeClr val="tx1"/>
                </a:solidFill>
                <a:effectLst/>
                <a:latin typeface="Times New Roman" pitchFamily="18" charset="0"/>
                <a:ea typeface="ＭＳ Ｐゴシック" charset="-128"/>
                <a:cs typeface="ＭＳ Ｐゴシック" charset="-128"/>
              </a:rPr>
              <a:t>láser</a:t>
            </a:r>
            <a:r>
              <a:rPr lang="es-ES_tradnl" sz="1200" kern="1200" dirty="0" smtClean="0">
                <a:solidFill>
                  <a:schemeClr val="tx1"/>
                </a:solidFill>
                <a:effectLst/>
                <a:latin typeface="Times New Roman" pitchFamily="18" charset="0"/>
                <a:ea typeface="ＭＳ Ｐゴシック" charset="-128"/>
                <a:cs typeface="ＭＳ Ｐゴシック" charset="-128"/>
              </a:rPr>
              <a:t> que paran la </a:t>
            </a:r>
            <a:r>
              <a:rPr lang="es-ES_tradnl" sz="1200" kern="1200" dirty="0" err="1" smtClean="0">
                <a:solidFill>
                  <a:schemeClr val="tx1"/>
                </a:solidFill>
                <a:effectLst/>
                <a:latin typeface="Times New Roman" pitchFamily="18" charset="0"/>
                <a:ea typeface="ＭＳ Ｐゴシック" charset="-128"/>
                <a:cs typeface="ＭＳ Ｐゴシック" charset="-128"/>
              </a:rPr>
              <a:t>máquina</a:t>
            </a:r>
            <a:r>
              <a:rPr lang="es-ES_tradnl" sz="1200" kern="1200" dirty="0" smtClean="0">
                <a:solidFill>
                  <a:schemeClr val="tx1"/>
                </a:solidFill>
                <a:effectLst/>
                <a:latin typeface="Times New Roman" pitchFamily="18" charset="0"/>
                <a:ea typeface="ＭＳ Ｐゴシック" charset="-128"/>
                <a:cs typeface="ＭＳ Ｐゴシック" charset="-128"/>
              </a:rPr>
              <a:t> cuando detectan que alguien mete alguna extremidad. </a:t>
            </a:r>
            <a:endParaRPr lang="es-ES_tradnl" dirty="0" smtClean="0"/>
          </a:p>
          <a:p>
            <a:r>
              <a:rPr lang="es-ES_tradnl" sz="1200" kern="1200" dirty="0" smtClean="0">
                <a:solidFill>
                  <a:schemeClr val="tx1"/>
                </a:solidFill>
                <a:effectLst/>
                <a:latin typeface="Times New Roman" pitchFamily="18" charset="0"/>
                <a:ea typeface="ＭＳ Ｐゴシック" charset="-128"/>
                <a:cs typeface="ＭＳ Ｐゴシック" charset="-128"/>
              </a:rPr>
              <a:t>Para evitar sobrecalentamientos en compresores o calderas de gran </a:t>
            </a:r>
            <a:r>
              <a:rPr lang="es-ES_tradnl" sz="1200" kern="1200" dirty="0" err="1" smtClean="0">
                <a:solidFill>
                  <a:schemeClr val="tx1"/>
                </a:solidFill>
                <a:effectLst/>
                <a:latin typeface="Times New Roman" pitchFamily="18" charset="0"/>
                <a:ea typeface="ＭＳ Ｐゴシック" charset="-128"/>
                <a:cs typeface="ＭＳ Ｐゴシック" charset="-128"/>
              </a:rPr>
              <a:t>tamaño</a:t>
            </a:r>
            <a:r>
              <a:rPr lang="es-ES_tradnl" sz="1200" kern="1200" dirty="0" smtClean="0">
                <a:solidFill>
                  <a:schemeClr val="tx1"/>
                </a:solidFill>
                <a:effectLst/>
                <a:latin typeface="Times New Roman" pitchFamily="18" charset="0"/>
                <a:ea typeface="ＭＳ Ｐゴシック" charset="-128"/>
                <a:cs typeface="ＭＳ Ｐゴシック" charset="-128"/>
              </a:rPr>
              <a:t> y evitar defectos en la </a:t>
            </a:r>
            <a:r>
              <a:rPr lang="es-ES_tradnl" sz="1200" kern="1200" dirty="0" err="1" smtClean="0">
                <a:solidFill>
                  <a:schemeClr val="tx1"/>
                </a:solidFill>
                <a:effectLst/>
                <a:latin typeface="Times New Roman" pitchFamily="18" charset="0"/>
                <a:ea typeface="ＭＳ Ｐゴシック" charset="-128"/>
                <a:cs typeface="ＭＳ Ｐゴシック" charset="-128"/>
              </a:rPr>
              <a:t>producción</a:t>
            </a:r>
            <a:r>
              <a:rPr lang="es-ES_tradnl" sz="1200" kern="1200" dirty="0" smtClean="0">
                <a:solidFill>
                  <a:schemeClr val="tx1"/>
                </a:solidFill>
                <a:effectLst/>
                <a:latin typeface="Times New Roman" pitchFamily="18" charset="0"/>
                <a:ea typeface="ＭＳ Ｐゴシック" charset="-128"/>
                <a:cs typeface="ＭＳ Ｐゴシック" charset="-128"/>
              </a:rPr>
              <a:t>, los </a:t>
            </a:r>
            <a:r>
              <a:rPr lang="es-ES_tradnl" sz="1200" kern="1200" dirty="0" err="1" smtClean="0">
                <a:solidFill>
                  <a:schemeClr val="tx1"/>
                </a:solidFill>
                <a:effectLst/>
                <a:latin typeface="Times New Roman" pitchFamily="18" charset="0"/>
                <a:ea typeface="ＭＳ Ｐゴシック" charset="-128"/>
                <a:cs typeface="ＭＳ Ｐゴシック" charset="-128"/>
              </a:rPr>
              <a:t>Poka</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Yokes</a:t>
            </a:r>
            <a:r>
              <a:rPr lang="es-ES_tradnl" sz="1200" kern="1200" dirty="0" smtClean="0">
                <a:solidFill>
                  <a:schemeClr val="tx1"/>
                </a:solidFill>
                <a:effectLst/>
                <a:latin typeface="Times New Roman" pitchFamily="18" charset="0"/>
                <a:ea typeface="ＭＳ Ｐゴシック" charset="-128"/>
                <a:cs typeface="ＭＳ Ｐゴシック" charset="-128"/>
              </a:rPr>
              <a:t> suenan alarmas y/o emiten luces de colores. Los </a:t>
            </a:r>
            <a:r>
              <a:rPr lang="es-ES_tradnl" sz="1200" kern="1200" dirty="0" err="1" smtClean="0">
                <a:solidFill>
                  <a:schemeClr val="tx1"/>
                </a:solidFill>
                <a:effectLst/>
                <a:latin typeface="Times New Roman" pitchFamily="18" charset="0"/>
                <a:ea typeface="ＭＳ Ｐゴシック" charset="-128"/>
                <a:cs typeface="ＭＳ Ｐゴシック" charset="-128"/>
              </a:rPr>
              <a:t>Poka</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Yokes</a:t>
            </a:r>
            <a:r>
              <a:rPr lang="es-ES_tradnl" sz="1200" kern="1200" dirty="0" smtClean="0">
                <a:solidFill>
                  <a:schemeClr val="tx1"/>
                </a:solidFill>
                <a:effectLst/>
                <a:latin typeface="Times New Roman" pitchFamily="18" charset="0"/>
                <a:ea typeface="ＭＳ Ｐゴシック" charset="-128"/>
                <a:cs typeface="ＭＳ Ｐゴシック" charset="-128"/>
              </a:rPr>
              <a:t> trabajan de manera </a:t>
            </a:r>
            <a:r>
              <a:rPr lang="es-ES_tradnl" sz="1200" kern="1200" dirty="0" err="1" smtClean="0">
                <a:solidFill>
                  <a:schemeClr val="tx1"/>
                </a:solidFill>
                <a:effectLst/>
                <a:latin typeface="Times New Roman" pitchFamily="18" charset="0"/>
                <a:ea typeface="ＭＳ Ｐゴシック" charset="-128"/>
                <a:cs typeface="ＭＳ Ｐゴシック" charset="-128"/>
              </a:rPr>
              <a:t>automática</a:t>
            </a:r>
            <a:r>
              <a:rPr lang="es-ES_tradnl" sz="1200" kern="1200" dirty="0" smtClean="0">
                <a:solidFill>
                  <a:schemeClr val="tx1"/>
                </a:solidFill>
                <a:effectLst/>
                <a:latin typeface="Times New Roman" pitchFamily="18" charset="0"/>
                <a:ea typeface="ＭＳ Ｐゴシック" charset="-128"/>
                <a:cs typeface="ＭＳ Ｐゴシック" charset="-128"/>
              </a:rPr>
              <a:t>, los del tipo A paran el proceso y los del tipo B avisan cuando se </a:t>
            </a:r>
            <a:r>
              <a:rPr lang="es-ES_tradnl" sz="1200" kern="1200" dirty="0" err="1" smtClean="0">
                <a:solidFill>
                  <a:schemeClr val="tx1"/>
                </a:solidFill>
                <a:effectLst/>
                <a:latin typeface="Times New Roman" pitchFamily="18" charset="0"/>
                <a:ea typeface="ＭＳ Ｐゴシック" charset="-128"/>
                <a:cs typeface="ＭＳ Ｐゴシック" charset="-128"/>
              </a:rPr>
              <a:t>presentarán</a:t>
            </a:r>
            <a:r>
              <a:rPr lang="es-ES_tradnl" sz="1200" kern="1200" dirty="0" smtClean="0">
                <a:solidFill>
                  <a:schemeClr val="tx1"/>
                </a:solidFill>
                <a:effectLst/>
                <a:latin typeface="Times New Roman" pitchFamily="18" charset="0"/>
                <a:ea typeface="ＭＳ Ｐゴシック" charset="-128"/>
                <a:cs typeface="ＭＳ Ｐゴシック" charset="-128"/>
              </a:rPr>
              <a:t> —o presentaron— los defectos.17 </a:t>
            </a:r>
            <a:endParaRPr lang="es-ES_tradnl" dirty="0" smtClean="0"/>
          </a:p>
          <a:p>
            <a:r>
              <a:rPr lang="es-ES_tradnl" sz="1200" kern="1200" dirty="0" smtClean="0">
                <a:solidFill>
                  <a:schemeClr val="tx1"/>
                </a:solidFill>
                <a:effectLst/>
                <a:latin typeface="Times New Roman" pitchFamily="18" charset="0"/>
                <a:ea typeface="ＭＳ Ｐゴシック" charset="-128"/>
                <a:cs typeface="ＭＳ Ｐゴシック" charset="-128"/>
              </a:rPr>
              <a:t>Por otra parte, se trata de hacer una </a:t>
            </a:r>
            <a:r>
              <a:rPr lang="es-ES_tradnl" sz="1200" kern="1200" dirty="0" err="1" smtClean="0">
                <a:solidFill>
                  <a:schemeClr val="tx1"/>
                </a:solidFill>
                <a:effectLst/>
                <a:latin typeface="Times New Roman" pitchFamily="18" charset="0"/>
                <a:ea typeface="ＭＳ Ｐゴシック" charset="-128"/>
                <a:cs typeface="ＭＳ Ｐゴシック" charset="-128"/>
              </a:rPr>
              <a:t>autoinspección</a:t>
            </a:r>
            <a:r>
              <a:rPr lang="es-ES_tradnl" sz="1200" kern="1200" dirty="0" smtClean="0">
                <a:solidFill>
                  <a:schemeClr val="tx1"/>
                </a:solidFill>
                <a:effectLst/>
                <a:latin typeface="Times New Roman" pitchFamily="18" charset="0"/>
                <a:ea typeface="ＭＳ Ｐゴシック" charset="-128"/>
                <a:cs typeface="ＭＳ Ｐゴシック" charset="-128"/>
              </a:rPr>
              <a:t> por el operador y una </a:t>
            </a:r>
            <a:r>
              <a:rPr lang="es-ES_tradnl" sz="1200" kern="1200" dirty="0" err="1" smtClean="0">
                <a:solidFill>
                  <a:schemeClr val="tx1"/>
                </a:solidFill>
                <a:effectLst/>
                <a:latin typeface="Times New Roman" pitchFamily="18" charset="0"/>
                <a:ea typeface="ＭＳ Ｐゴシック" charset="-128"/>
                <a:cs typeface="ＭＳ Ｐゴシック" charset="-128"/>
              </a:rPr>
              <a:t>inspección</a:t>
            </a:r>
            <a:r>
              <a:rPr lang="es-ES_tradnl" sz="1200" kern="1200" dirty="0" smtClean="0">
                <a:solidFill>
                  <a:schemeClr val="tx1"/>
                </a:solidFill>
                <a:effectLst/>
                <a:latin typeface="Times New Roman" pitchFamily="18" charset="0"/>
                <a:ea typeface="ＭＳ Ｐゴシック" charset="-128"/>
                <a:cs typeface="ＭＳ Ｐゴシック" charset="-128"/>
              </a:rPr>
              <a:t> al operador anterior para evitar el avance de productos defectuosos. En algunos casos en las plantas automotrices, cada operador tiene a su alcance un interruptor para parar el proceso completo o para activar una alarma en caso de detectar defectos o no haber terminado su </a:t>
            </a:r>
            <a:r>
              <a:rPr lang="es-ES_tradnl" sz="1200" kern="1200" dirty="0" err="1" smtClean="0">
                <a:solidFill>
                  <a:schemeClr val="tx1"/>
                </a:solidFill>
                <a:effectLst/>
                <a:latin typeface="Times New Roman" pitchFamily="18" charset="0"/>
                <a:ea typeface="ＭＳ Ｐゴシック" charset="-128"/>
                <a:cs typeface="ＭＳ Ｐゴシック" charset="-128"/>
              </a:rPr>
              <a:t>operación</a:t>
            </a:r>
            <a:r>
              <a:rPr lang="es-ES_tradnl" sz="1200" kern="1200" dirty="0" smtClean="0">
                <a:solidFill>
                  <a:schemeClr val="tx1"/>
                </a:solidFill>
                <a:effectLst/>
                <a:latin typeface="Times New Roman" pitchFamily="18" charset="0"/>
                <a:ea typeface="ＭＳ Ｐゴシック" charset="-128"/>
                <a:cs typeface="ＭＳ Ｐゴシック" charset="-128"/>
              </a:rPr>
              <a:t> antes del ciclo de avance de la </a:t>
            </a:r>
            <a:r>
              <a:rPr lang="es-ES_tradnl" sz="1200" kern="1200" dirty="0" err="1" smtClean="0">
                <a:solidFill>
                  <a:schemeClr val="tx1"/>
                </a:solidFill>
                <a:effectLst/>
                <a:latin typeface="Times New Roman" pitchFamily="18" charset="0"/>
                <a:ea typeface="ＭＳ Ｐゴシック" charset="-128"/>
                <a:cs typeface="ＭＳ Ｐゴシック" charset="-128"/>
              </a:rPr>
              <a:t>línea</a:t>
            </a:r>
            <a:r>
              <a:rPr lang="es-ES_tradnl" sz="1200" kern="1200" dirty="0" smtClean="0">
                <a:solidFill>
                  <a:schemeClr val="tx1"/>
                </a:solidFill>
                <a:effectLst/>
                <a:latin typeface="Times New Roman" pitchFamily="18" charset="0"/>
                <a:ea typeface="ＭＳ Ｐゴシック" charset="-128"/>
                <a:cs typeface="ＭＳ Ｐゴシック" charset="-128"/>
              </a:rPr>
              <a:t>. El producto se </a:t>
            </a:r>
            <a:r>
              <a:rPr lang="es-ES_tradnl" sz="1200" kern="1200" dirty="0" err="1" smtClean="0">
                <a:solidFill>
                  <a:schemeClr val="tx1"/>
                </a:solidFill>
                <a:effectLst/>
                <a:latin typeface="Times New Roman" pitchFamily="18" charset="0"/>
                <a:ea typeface="ＭＳ Ｐゴシック" charset="-128"/>
                <a:cs typeface="ＭＳ Ｐゴシック" charset="-128"/>
              </a:rPr>
              <a:t>diseña</a:t>
            </a:r>
            <a:r>
              <a:rPr lang="es-ES_tradnl" sz="1200" kern="1200" dirty="0" smtClean="0">
                <a:solidFill>
                  <a:schemeClr val="tx1"/>
                </a:solidFill>
                <a:effectLst/>
                <a:latin typeface="Times New Roman" pitchFamily="18" charset="0"/>
                <a:ea typeface="ＭＳ Ｐゴシック" charset="-128"/>
                <a:cs typeface="ＭＳ Ｐゴシック" charset="-128"/>
              </a:rPr>
              <a:t> con </a:t>
            </a:r>
            <a:r>
              <a:rPr lang="es-ES_tradnl" sz="1200" kern="1200" dirty="0" err="1" smtClean="0">
                <a:solidFill>
                  <a:schemeClr val="tx1"/>
                </a:solidFill>
                <a:effectLst/>
                <a:latin typeface="Times New Roman" pitchFamily="18" charset="0"/>
                <a:ea typeface="ＭＳ Ｐゴシック" charset="-128"/>
                <a:cs typeface="ＭＳ Ｐゴシック" charset="-128"/>
              </a:rPr>
              <a:t>asimetrías</a:t>
            </a:r>
            <a:r>
              <a:rPr lang="es-ES_tradnl" sz="1200" kern="1200" dirty="0" smtClean="0">
                <a:solidFill>
                  <a:schemeClr val="tx1"/>
                </a:solidFill>
                <a:effectLst/>
                <a:latin typeface="Times New Roman" pitchFamily="18" charset="0"/>
                <a:ea typeface="ＭＳ Ｐゴシック" charset="-128"/>
                <a:cs typeface="ＭＳ Ｐゴシック" charset="-128"/>
              </a:rPr>
              <a:t> o con formas especiales para evitar que se ensamble en forma equivocada (por ejemplo moldes con pernos colocados en </a:t>
            </a:r>
            <a:r>
              <a:rPr lang="es-ES_tradnl" sz="1200" kern="1200" dirty="0" err="1" smtClean="0">
                <a:solidFill>
                  <a:schemeClr val="tx1"/>
                </a:solidFill>
                <a:effectLst/>
                <a:latin typeface="Times New Roman" pitchFamily="18" charset="0"/>
                <a:ea typeface="ＭＳ Ｐゴシック" charset="-128"/>
                <a:cs typeface="ＭＳ Ｐゴシック" charset="-128"/>
              </a:rPr>
              <a:t>posición</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asimétrica</a:t>
            </a:r>
            <a:r>
              <a:rPr lang="es-ES_tradnl" sz="1200" kern="1200" dirty="0" smtClean="0">
                <a:solidFill>
                  <a:schemeClr val="tx1"/>
                </a:solidFill>
                <a:effectLst/>
                <a:latin typeface="Times New Roman" pitchFamily="18" charset="0"/>
                <a:ea typeface="ＭＳ Ｐゴシック" charset="-128"/>
                <a:cs typeface="ＭＳ Ｐゴシック" charset="-128"/>
              </a:rPr>
              <a:t> o contenedores de diferentes colores). 18 </a:t>
            </a:r>
            <a:endParaRPr lang="es-ES_tradnl" dirty="0" smtClean="0"/>
          </a:p>
          <a:p>
            <a:pPr algn="just"/>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44</a:t>
            </a:fld>
            <a:endParaRPr lang="es-ES_tradnl">
              <a:solidFill>
                <a:srgbClr val="000000"/>
              </a:solidFill>
            </a:endParaRPr>
          </a:p>
        </p:txBody>
      </p:sp>
    </p:spTree>
    <p:extLst>
      <p:ext uri="{BB962C8B-B14F-4D97-AF65-F5344CB8AC3E}">
        <p14:creationId xmlns:p14="http://schemas.microsoft.com/office/powerpoint/2010/main" val="585735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_tradnl" dirty="0" smtClean="0"/>
              <a:t>. El </a:t>
            </a:r>
            <a:r>
              <a:rPr lang="es-ES_tradnl" dirty="0" err="1" smtClean="0"/>
              <a:t>Kanban</a:t>
            </a:r>
            <a:r>
              <a:rPr lang="es-ES_tradnl" dirty="0" smtClean="0"/>
              <a:t> proporciona una </a:t>
            </a:r>
            <a:r>
              <a:rPr lang="es-ES_tradnl" dirty="0" err="1" smtClean="0"/>
              <a:t>señal</a:t>
            </a:r>
            <a:r>
              <a:rPr lang="es-ES_tradnl" dirty="0" smtClean="0"/>
              <a:t> como </a:t>
            </a:r>
            <a:r>
              <a:rPr lang="es-ES_tradnl" dirty="0" err="1" smtClean="0"/>
              <a:t>información</a:t>
            </a:r>
            <a:r>
              <a:rPr lang="es-ES_tradnl" dirty="0" smtClean="0"/>
              <a:t> para producir y recoger, transportar productos; evita producir en exceso </a:t>
            </a:r>
            <a:r>
              <a:rPr lang="es-ES_tradnl" dirty="0" err="1" smtClean="0"/>
              <a:t>sólo</a:t>
            </a:r>
            <a:r>
              <a:rPr lang="es-ES_tradnl" dirty="0" smtClean="0"/>
              <a:t> por ocupar los equipos; sirve como orden de trabajo para los operadores; evita que se avancen productos defectuosos al siguiente nivel de ensamble; revela la existencia de problemas y sirve como control de los inventarios.</a:t>
            </a:r>
            <a:endParaRPr lang="es-E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s-ES_tradnl" sz="1200" kern="1200" dirty="0" smtClean="0">
                <a:solidFill>
                  <a:schemeClr val="tx1"/>
                </a:solidFill>
                <a:effectLst/>
                <a:latin typeface="Times New Roman" pitchFamily="18" charset="0"/>
                <a:ea typeface="ＭＳ Ｐゴシック" charset="-128"/>
                <a:cs typeface="ＭＳ Ｐゴシック" charset="-128"/>
              </a:rPr>
              <a:t>e utilizan localidades o cuadros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entre operaciones de las celdas de manufactura o entre celdas de manufactura o procesos, para regular la diferencia en velocidad de </a:t>
            </a:r>
            <a:r>
              <a:rPr lang="es-ES_tradnl" sz="1200" kern="1200" dirty="0" err="1" smtClean="0">
                <a:solidFill>
                  <a:schemeClr val="tx1"/>
                </a:solidFill>
                <a:effectLst/>
                <a:latin typeface="Times New Roman" pitchFamily="18" charset="0"/>
                <a:ea typeface="ＭＳ Ｐゴシック" charset="-128"/>
                <a:cs typeface="ＭＳ Ｐゴシック" charset="-128"/>
              </a:rPr>
              <a:t>producción</a:t>
            </a:r>
            <a:r>
              <a:rPr lang="es-ES_tradnl" sz="1200" kern="1200" dirty="0" smtClean="0">
                <a:solidFill>
                  <a:schemeClr val="tx1"/>
                </a:solidFill>
                <a:effectLst/>
                <a:latin typeface="Times New Roman" pitchFamily="18" charset="0"/>
                <a:ea typeface="ＭＳ Ｐゴシック" charset="-128"/>
                <a:cs typeface="ＭＳ Ｐゴシック" charset="-128"/>
              </a:rPr>
              <a:t> entre ellos y de esta forma tener un flujo de </a:t>
            </a:r>
            <a:r>
              <a:rPr lang="es-ES_tradnl" sz="1200" kern="1200" dirty="0" err="1" smtClean="0">
                <a:solidFill>
                  <a:schemeClr val="tx1"/>
                </a:solidFill>
                <a:effectLst/>
                <a:latin typeface="Times New Roman" pitchFamily="18" charset="0"/>
                <a:ea typeface="ＭＳ Ｐゴシック" charset="-128"/>
                <a:cs typeface="ＭＳ Ｐゴシック" charset="-128"/>
              </a:rPr>
              <a:t>producción</a:t>
            </a:r>
            <a:r>
              <a:rPr lang="es-ES_tradnl" sz="1200" kern="1200" dirty="0" smtClean="0">
                <a:solidFill>
                  <a:schemeClr val="tx1"/>
                </a:solidFill>
                <a:effectLst/>
                <a:latin typeface="Times New Roman" pitchFamily="18" charset="0"/>
                <a:ea typeface="ＭＳ Ｐゴシック" charset="-128"/>
                <a:cs typeface="ＭＳ Ｐゴシック" charset="-128"/>
              </a:rPr>
              <a:t> constante. El proceso se inicia con el pedido del cliente, con el cual se preparan los herramentales y materiales, generando una tarjeta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al </a:t>
            </a:r>
            <a:r>
              <a:rPr lang="es-ES_tradnl" sz="1200" kern="1200" dirty="0" err="1" smtClean="0">
                <a:solidFill>
                  <a:schemeClr val="tx1"/>
                </a:solidFill>
                <a:effectLst/>
                <a:latin typeface="Times New Roman" pitchFamily="18" charset="0"/>
                <a:ea typeface="ＭＳ Ｐゴシック" charset="-128"/>
                <a:cs typeface="ＭＳ Ｐゴシック" charset="-128"/>
              </a:rPr>
              <a:t>almacén</a:t>
            </a:r>
            <a:r>
              <a:rPr lang="es-ES_tradnl" sz="1200" kern="1200" dirty="0" smtClean="0">
                <a:solidFill>
                  <a:schemeClr val="tx1"/>
                </a:solidFill>
                <a:effectLst/>
                <a:latin typeface="Times New Roman" pitchFamily="18" charset="0"/>
                <a:ea typeface="ＭＳ Ｐゴシック" charset="-128"/>
                <a:cs typeface="ＭＳ Ｐゴシック" charset="-128"/>
              </a:rPr>
              <a:t> de producto terminado, </a:t>
            </a:r>
            <a:r>
              <a:rPr lang="es-ES_tradnl" sz="1200" kern="1200" dirty="0" err="1" smtClean="0">
                <a:solidFill>
                  <a:schemeClr val="tx1"/>
                </a:solidFill>
                <a:effectLst/>
                <a:latin typeface="Times New Roman" pitchFamily="18" charset="0"/>
                <a:ea typeface="ＭＳ Ｐゴシック" charset="-128"/>
                <a:cs typeface="ＭＳ Ｐゴシック" charset="-128"/>
              </a:rPr>
              <a:t>quién</a:t>
            </a:r>
            <a:r>
              <a:rPr lang="es-ES_tradnl" sz="1200" kern="1200" dirty="0" smtClean="0">
                <a:solidFill>
                  <a:schemeClr val="tx1"/>
                </a:solidFill>
                <a:effectLst/>
                <a:latin typeface="Times New Roman" pitchFamily="18" charset="0"/>
                <a:ea typeface="ＭＳ Ｐゴシック" charset="-128"/>
                <a:cs typeface="ＭＳ Ｐゴシック" charset="-128"/>
              </a:rPr>
              <a:t> si no tiene producto, genera a su vez otra tarjeta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al operador de la </a:t>
            </a:r>
            <a:r>
              <a:rPr lang="es-ES_tradnl" sz="1200" kern="1200" dirty="0" err="1" smtClean="0">
                <a:solidFill>
                  <a:schemeClr val="tx1"/>
                </a:solidFill>
                <a:effectLst/>
                <a:latin typeface="Times New Roman" pitchFamily="18" charset="0"/>
                <a:ea typeface="ＭＳ Ｐゴシック" charset="-128"/>
                <a:cs typeface="ＭＳ Ｐゴシック" charset="-128"/>
              </a:rPr>
              <a:t>última</a:t>
            </a:r>
            <a:r>
              <a:rPr lang="es-ES_tradnl" sz="1200" kern="1200" dirty="0" smtClean="0">
                <a:solidFill>
                  <a:schemeClr val="tx1"/>
                </a:solidFill>
                <a:effectLst/>
                <a:latin typeface="Times New Roman" pitchFamily="18" charset="0"/>
                <a:ea typeface="ＭＳ Ｐゴシック" charset="-128"/>
                <a:cs typeface="ＭＳ Ｐゴシック" charset="-128"/>
              </a:rPr>
              <a:t> </a:t>
            </a:r>
            <a:r>
              <a:rPr lang="es-ES_tradnl" sz="1200" kern="1200" dirty="0" err="1" smtClean="0">
                <a:solidFill>
                  <a:schemeClr val="tx1"/>
                </a:solidFill>
                <a:effectLst/>
                <a:latin typeface="Times New Roman" pitchFamily="18" charset="0"/>
                <a:ea typeface="ＭＳ Ｐゴシック" charset="-128"/>
                <a:cs typeface="ＭＳ Ｐゴシック" charset="-128"/>
              </a:rPr>
              <a:t>operación</a:t>
            </a:r>
            <a:r>
              <a:rPr lang="es-ES_tradnl" sz="1200" kern="1200" dirty="0" smtClean="0">
                <a:solidFill>
                  <a:schemeClr val="tx1"/>
                </a:solidFill>
                <a:effectLst/>
                <a:latin typeface="Times New Roman" pitchFamily="18" charset="0"/>
                <a:ea typeface="ＭＳ Ｐゴシック" charset="-128"/>
                <a:cs typeface="ＭＳ Ｐゴシック" charset="-128"/>
              </a:rPr>
              <a:t>, para indicarle que tiene </a:t>
            </a:r>
            <a:r>
              <a:rPr lang="es-ES_tradnl" sz="1200" kern="1200" dirty="0" err="1" smtClean="0">
                <a:solidFill>
                  <a:schemeClr val="tx1"/>
                </a:solidFill>
                <a:effectLst/>
                <a:latin typeface="Times New Roman" pitchFamily="18" charset="0"/>
                <a:ea typeface="ＭＳ Ｐゴシック" charset="-128"/>
                <a:cs typeface="ＭＳ Ｐゴシック" charset="-128"/>
              </a:rPr>
              <a:t>autorización</a:t>
            </a:r>
            <a:r>
              <a:rPr lang="es-ES_tradnl" sz="1200" kern="1200" dirty="0" smtClean="0">
                <a:solidFill>
                  <a:schemeClr val="tx1"/>
                </a:solidFill>
                <a:effectLst/>
                <a:latin typeface="Times New Roman" pitchFamily="18" charset="0"/>
                <a:ea typeface="ＭＳ Ｐゴシック" charset="-128"/>
                <a:cs typeface="ＭＳ Ｐゴシック" charset="-128"/>
              </a:rPr>
              <a:t> para producir la cantidad indicada y no </a:t>
            </a:r>
            <a:r>
              <a:rPr lang="es-ES_tradnl" sz="1200" kern="1200" dirty="0" err="1" smtClean="0">
                <a:solidFill>
                  <a:schemeClr val="tx1"/>
                </a:solidFill>
                <a:effectLst/>
                <a:latin typeface="Times New Roman" pitchFamily="18" charset="0"/>
                <a:ea typeface="ＭＳ Ｐゴシック" charset="-128"/>
                <a:cs typeface="ＭＳ Ｐゴシック" charset="-128"/>
              </a:rPr>
              <a:t>más</a:t>
            </a:r>
            <a:r>
              <a:rPr lang="es-ES_tradnl" sz="1200" kern="1200" dirty="0" smtClean="0">
                <a:solidFill>
                  <a:schemeClr val="tx1"/>
                </a:solidFill>
                <a:effectLst/>
                <a:latin typeface="Times New Roman" pitchFamily="18" charset="0"/>
                <a:ea typeface="ＭＳ Ｐゴシック" charset="-128"/>
                <a:cs typeface="ＭＳ Ｐゴシック" charset="-128"/>
              </a:rPr>
              <a:t>. Si el </a:t>
            </a:r>
            <a:r>
              <a:rPr lang="es-ES_tradnl" sz="1200" kern="1200" dirty="0" err="1" smtClean="0">
                <a:solidFill>
                  <a:schemeClr val="tx1"/>
                </a:solidFill>
                <a:effectLst/>
                <a:latin typeface="Times New Roman" pitchFamily="18" charset="0"/>
                <a:ea typeface="ＭＳ Ｐゴシック" charset="-128"/>
                <a:cs typeface="ＭＳ Ｐゴシック" charset="-128"/>
              </a:rPr>
              <a:t>último</a:t>
            </a:r>
            <a:r>
              <a:rPr lang="es-ES_tradnl" sz="1200" kern="1200" dirty="0" smtClean="0">
                <a:solidFill>
                  <a:schemeClr val="tx1"/>
                </a:solidFill>
                <a:effectLst/>
                <a:latin typeface="Times New Roman" pitchFamily="18" charset="0"/>
                <a:ea typeface="ＭＳ Ｐゴシック" charset="-128"/>
                <a:cs typeface="ＭＳ Ｐゴシック" charset="-128"/>
              </a:rPr>
              <a:t> operador requiere materiales de procesos anteriores, puede utilizar otra tarjeta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de movimiento de materiales para “jalarlos”, dejando la tarjeta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de </a:t>
            </a:r>
            <a:r>
              <a:rPr lang="es-ES_tradnl" sz="1200" kern="1200" dirty="0" err="1" smtClean="0">
                <a:solidFill>
                  <a:schemeClr val="tx1"/>
                </a:solidFill>
                <a:effectLst/>
                <a:latin typeface="Times New Roman" pitchFamily="18" charset="0"/>
                <a:ea typeface="ＭＳ Ｐゴシック" charset="-128"/>
                <a:cs typeface="ＭＳ Ｐゴシック" charset="-128"/>
              </a:rPr>
              <a:t>producción</a:t>
            </a:r>
            <a:r>
              <a:rPr lang="es-ES_tradnl" sz="1200" kern="1200" dirty="0" smtClean="0">
                <a:solidFill>
                  <a:schemeClr val="tx1"/>
                </a:solidFill>
                <a:effectLst/>
                <a:latin typeface="Times New Roman" pitchFamily="18" charset="0"/>
                <a:ea typeface="ＭＳ Ｐゴシック" charset="-128"/>
                <a:cs typeface="ＭＳ Ｐゴシック" charset="-128"/>
              </a:rPr>
              <a:t> al proceso anterior, y </a:t>
            </a:r>
            <a:r>
              <a:rPr lang="es-ES_tradnl" sz="1200" kern="1200" dirty="0" err="1" smtClean="0">
                <a:solidFill>
                  <a:schemeClr val="tx1"/>
                </a:solidFill>
                <a:effectLst/>
                <a:latin typeface="Times New Roman" pitchFamily="18" charset="0"/>
                <a:ea typeface="ＭＳ Ｐゴシック" charset="-128"/>
                <a:cs typeface="ＭＳ Ｐゴシック" charset="-128"/>
              </a:rPr>
              <a:t>asi</a:t>
            </a:r>
            <a:r>
              <a:rPr lang="es-ES_tradnl" sz="1200" kern="1200" dirty="0" smtClean="0">
                <a:solidFill>
                  <a:schemeClr val="tx1"/>
                </a:solidFill>
                <a:effectLst/>
                <a:latin typeface="Times New Roman" pitchFamily="18" charset="0"/>
                <a:ea typeface="ＭＳ Ｐゴシック" charset="-128"/>
                <a:cs typeface="ＭＳ Ｐゴシック" charset="-128"/>
              </a:rPr>
              <a:t>́ sucesivamente hasta los proveedores, quienes </a:t>
            </a:r>
            <a:r>
              <a:rPr lang="es-ES_tradnl" sz="1200" kern="1200" dirty="0" err="1" smtClean="0">
                <a:solidFill>
                  <a:schemeClr val="tx1"/>
                </a:solidFill>
                <a:effectLst/>
                <a:latin typeface="Times New Roman" pitchFamily="18" charset="0"/>
                <a:ea typeface="ＭＳ Ｐゴシック" charset="-128"/>
                <a:cs typeface="ＭＳ Ｐゴシック" charset="-128"/>
              </a:rPr>
              <a:t>sólo</a:t>
            </a:r>
            <a:r>
              <a:rPr lang="es-ES_tradnl" sz="1200" kern="1200" dirty="0" smtClean="0">
                <a:solidFill>
                  <a:schemeClr val="tx1"/>
                </a:solidFill>
                <a:effectLst/>
                <a:latin typeface="Times New Roman" pitchFamily="18" charset="0"/>
                <a:ea typeface="ＭＳ Ｐゴシック" charset="-128"/>
                <a:cs typeface="ＭＳ Ｐゴシック" charset="-128"/>
              </a:rPr>
              <a:t> surten materiales si cuentan con una tarjeta </a:t>
            </a:r>
            <a:r>
              <a:rPr lang="es-ES_tradnl" sz="1200" kern="1200" dirty="0" err="1" smtClean="0">
                <a:solidFill>
                  <a:schemeClr val="tx1"/>
                </a:solidFill>
                <a:effectLst/>
                <a:latin typeface="Times New Roman" pitchFamily="18" charset="0"/>
                <a:ea typeface="ＭＳ Ｐゴシック" charset="-128"/>
                <a:cs typeface="ＭＳ Ｐゴシック" charset="-128"/>
              </a:rPr>
              <a:t>Kanban</a:t>
            </a:r>
            <a:r>
              <a:rPr lang="es-ES_tradnl" sz="1200" kern="1200" dirty="0" smtClean="0">
                <a:solidFill>
                  <a:schemeClr val="tx1"/>
                </a:solidFill>
                <a:effectLst/>
                <a:latin typeface="Times New Roman" pitchFamily="18" charset="0"/>
                <a:ea typeface="ＭＳ Ｐゴシック" charset="-128"/>
                <a:cs typeface="ＭＳ Ｐゴシック" charset="-128"/>
              </a:rPr>
              <a:t> </a:t>
            </a:r>
            <a:endParaRPr lang="es-ES_tradnl" dirty="0" smtClean="0"/>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46</a:t>
            </a:fld>
            <a:endParaRPr lang="es-ES_tradnl">
              <a:solidFill>
                <a:srgbClr val="000000"/>
              </a:solidFill>
            </a:endParaRPr>
          </a:p>
        </p:txBody>
      </p:sp>
    </p:spTree>
    <p:extLst>
      <p:ext uri="{BB962C8B-B14F-4D97-AF65-F5344CB8AC3E}">
        <p14:creationId xmlns:p14="http://schemas.microsoft.com/office/powerpoint/2010/main" val="434947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47</a:t>
            </a:fld>
            <a:endParaRPr lang="es-ES_tradnl">
              <a:solidFill>
                <a:srgbClr val="000000"/>
              </a:solidFill>
            </a:endParaRPr>
          </a:p>
        </p:txBody>
      </p:sp>
    </p:spTree>
    <p:extLst>
      <p:ext uri="{BB962C8B-B14F-4D97-AF65-F5344CB8AC3E}">
        <p14:creationId xmlns:p14="http://schemas.microsoft.com/office/powerpoint/2010/main" val="619290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Esta figura ilustra el sistema de gestión de calidad</a:t>
            </a:r>
            <a:r>
              <a:rPr lang="es-ES" baseline="0" dirty="0" smtClean="0"/>
              <a:t> basado en procesos, descrito en la familia de Normas ISO 9000. Esta ilustración muestra que las partes interesadas juegan un papel significativo para proporcionar elementos de entrada a la organización, el seguimiento de la satisfacción por las partes interesadas requiere la evaluación de la información relativa a su percepción de hasta que punto han cumplido con sus necesidades y expectativas.</a:t>
            </a:r>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49</a:t>
            </a:fld>
            <a:endParaRPr lang="es-ES_tradnl">
              <a:solidFill>
                <a:srgbClr val="000000"/>
              </a:solidFill>
            </a:endParaRPr>
          </a:p>
        </p:txBody>
      </p:sp>
    </p:spTree>
    <p:extLst>
      <p:ext uri="{BB962C8B-B14F-4D97-AF65-F5344CB8AC3E}">
        <p14:creationId xmlns:p14="http://schemas.microsoft.com/office/powerpoint/2010/main" val="430565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b="1" dirty="0" smtClean="0">
                <a:solidFill>
                  <a:prstClr val="black"/>
                </a:solidFill>
                <a:latin typeface="Helvetica"/>
              </a:rPr>
              <a:t>Método: camino o vía para llegar más lejos</a:t>
            </a:r>
            <a:r>
              <a:rPr lang="es-ES_tradnl" sz="1200" b="0" dirty="0" smtClean="0">
                <a:solidFill>
                  <a:prstClr val="black"/>
                </a:solidFill>
                <a:latin typeface="Helvetica"/>
              </a:rPr>
              <a:t>, al modo ordenado y sistemático de proceder para llegar a un resultado o fin determinado: las investigaciones científicas se rigen por el </a:t>
            </a:r>
            <a:r>
              <a:rPr lang="es-ES_tradnl" sz="1200" b="0" dirty="0" err="1" smtClean="0">
                <a:solidFill>
                  <a:srgbClr val="000000"/>
                </a:solidFill>
                <a:latin typeface="Helvetica"/>
              </a:rPr>
              <a:t>llamado.</a:t>
            </a:r>
            <a:r>
              <a:rPr lang="es-ES_tradnl" sz="1200" b="0" dirty="0" err="1" smtClean="0">
                <a:solidFill>
                  <a:srgbClr val="000000"/>
                </a:solidFill>
                <a:latin typeface="Helvetica"/>
                <a:hlinkClick r:id="rId3"/>
              </a:rPr>
              <a:t>método</a:t>
            </a:r>
            <a:r>
              <a:rPr lang="es-ES_tradnl" sz="1200" b="0" dirty="0" smtClean="0">
                <a:solidFill>
                  <a:srgbClr val="000000"/>
                </a:solidFill>
                <a:latin typeface="Helvetica"/>
                <a:hlinkClick r:id="rId3"/>
              </a:rPr>
              <a:t> griego, basado en la observación y la experimentación, la recopilación de datos y la comprobación de las </a:t>
            </a:r>
            <a:r>
              <a:rPr lang="es-ES_tradnl" sz="1200" b="0" dirty="0" smtClean="0">
                <a:solidFill>
                  <a:srgbClr val="000000"/>
                </a:solidFill>
                <a:latin typeface="Helvetica"/>
                <a:hlinkClick r:id="rId4"/>
              </a:rPr>
              <a:t>hipótesis de partida.</a:t>
            </a:r>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50</a:t>
            </a:fld>
            <a:endParaRPr lang="es-ES_tradnl">
              <a:solidFill>
                <a:srgbClr val="000000"/>
              </a:solidFill>
            </a:endParaRPr>
          </a:p>
        </p:txBody>
      </p:sp>
    </p:spTree>
    <p:extLst>
      <p:ext uri="{BB962C8B-B14F-4D97-AF65-F5344CB8AC3E}">
        <p14:creationId xmlns:p14="http://schemas.microsoft.com/office/powerpoint/2010/main" val="17251261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54</a:t>
            </a:fld>
            <a:endParaRPr lang="es-ES_tradnl">
              <a:solidFill>
                <a:srgbClr val="000000"/>
              </a:solidFill>
            </a:endParaRPr>
          </a:p>
        </p:txBody>
      </p:sp>
    </p:spTree>
    <p:extLst>
      <p:ext uri="{BB962C8B-B14F-4D97-AF65-F5344CB8AC3E}">
        <p14:creationId xmlns:p14="http://schemas.microsoft.com/office/powerpoint/2010/main" val="2454940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En</a:t>
            </a:r>
            <a:r>
              <a:rPr lang="es-ES" baseline="0" dirty="0" smtClean="0"/>
              <a:t> este apartado se indica que el volumen de la documentación que se requiera para una determinada organización dependerá de su tamaño, del tipo de actividad que se realicen y la complejidad de sus procesos e interacciones.</a:t>
            </a:r>
          </a:p>
          <a:p>
            <a:r>
              <a:rPr lang="es-ES" baseline="0" dirty="0" smtClean="0"/>
              <a:t>La documentación debe simplificar, permite mayor flexibilidad, reducir la documentación a la necesaria para demostrar la planificación, operación y proceso eficaces para la implantación y mejora </a:t>
            </a:r>
            <a:r>
              <a:rPr lang="es-ES" baseline="0" dirty="0" err="1" smtClean="0"/>
              <a:t>contnua</a:t>
            </a:r>
            <a:r>
              <a:rPr lang="es-ES" baseline="0" dirty="0" smtClean="0"/>
              <a:t>.</a:t>
            </a:r>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76</a:t>
            </a:fld>
            <a:endParaRPr lang="es-ES_tradnl">
              <a:solidFill>
                <a:srgbClr val="000000"/>
              </a:solidFill>
            </a:endParaRPr>
          </a:p>
        </p:txBody>
      </p:sp>
    </p:spTree>
    <p:extLst>
      <p:ext uri="{BB962C8B-B14F-4D97-AF65-F5344CB8AC3E}">
        <p14:creationId xmlns:p14="http://schemas.microsoft.com/office/powerpoint/2010/main" val="944755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800" b="1" dirty="0" smtClean="0"/>
              <a:t>La organización debe establecer, documentar,</a:t>
            </a:r>
            <a:r>
              <a:rPr lang="es-ES" sz="1800" b="1" baseline="0" dirty="0" smtClean="0"/>
              <a:t> implementar y mantener un sistema de gestión de calidad y mejorar continuamente su eficacia de acuerdo con los requisitos de esta Norma Internacional.</a:t>
            </a:r>
          </a:p>
          <a:p>
            <a:r>
              <a:rPr lang="es-ES" sz="1800" b="1" baseline="0" dirty="0" smtClean="0"/>
              <a:t>Proceso: Conjunto de actividades mutuamente relacionadas o que interactúan, las cuales transforman elementos de entrada en los resultados.</a:t>
            </a:r>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80</a:t>
            </a:fld>
            <a:endParaRPr lang="es-ES_tradnl">
              <a:solidFill>
                <a:srgbClr val="000000"/>
              </a:solidFill>
            </a:endParaRPr>
          </a:p>
        </p:txBody>
      </p:sp>
    </p:spTree>
    <p:extLst>
      <p:ext uri="{BB962C8B-B14F-4D97-AF65-F5344CB8AC3E}">
        <p14:creationId xmlns:p14="http://schemas.microsoft.com/office/powerpoint/2010/main" val="4225039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El</a:t>
            </a:r>
            <a:r>
              <a:rPr lang="es-ES" baseline="0" dirty="0" smtClean="0"/>
              <a:t> manual de calidad debe contener: </a:t>
            </a:r>
            <a:r>
              <a:rPr lang="es-ES_tradnl" sz="1200" kern="1200" dirty="0" smtClean="0">
                <a:solidFill>
                  <a:schemeClr val="tx1"/>
                </a:solidFill>
                <a:latin typeface="Times New Roman" pitchFamily="18" charset="0"/>
                <a:ea typeface="ＭＳ Ｐゴシック" charset="-128"/>
                <a:cs typeface="ＭＳ Ｐゴシック" charset="-128"/>
              </a:rPr>
              <a:t>El Manual de la calidad ha de proporcionar información acerca del SGC de la organización y ha de especificar:</a:t>
            </a:r>
            <a:endParaRPr lang="es-ES" sz="1200" kern="1200" dirty="0" smtClean="0">
              <a:solidFill>
                <a:schemeClr val="tx1"/>
              </a:solidFill>
              <a:latin typeface="Times New Roman" pitchFamily="18" charset="0"/>
              <a:ea typeface="ＭＳ Ｐゴシック" charset="-128"/>
              <a:cs typeface="ＭＳ Ｐゴシック" charset="-128"/>
            </a:endParaRPr>
          </a:p>
          <a:p>
            <a:r>
              <a:rPr lang="es-ES_tradnl" sz="1200" kern="1200" dirty="0" smtClean="0">
                <a:solidFill>
                  <a:schemeClr val="tx1"/>
                </a:solidFill>
                <a:latin typeface="Times New Roman" pitchFamily="18" charset="0"/>
                <a:ea typeface="ＭＳ Ｐゴシック" charset="-128"/>
                <a:cs typeface="ＭＳ Ｐゴシック" charset="-128"/>
              </a:rPr>
              <a:t>El alcance del SGC (incluyendo los detalles y la justificación de cualquier exclusión), objetivo y justificación</a:t>
            </a:r>
          </a:p>
          <a:p>
            <a:r>
              <a:rPr lang="es-ES_tradnl" sz="1200" kern="1200" dirty="0" smtClean="0">
                <a:solidFill>
                  <a:schemeClr val="tx1"/>
                </a:solidFill>
                <a:latin typeface="Times New Roman" pitchFamily="18" charset="0"/>
                <a:ea typeface="ＭＳ Ｐゴシック" charset="-128"/>
                <a:cs typeface="ＭＳ Ｐゴシック" charset="-128"/>
              </a:rPr>
              <a:t>Los procedimientos documentados establecidos para el SGC (o referencia a los mismos)</a:t>
            </a:r>
          </a:p>
          <a:p>
            <a:r>
              <a:rPr lang="es-ES_tradnl" sz="1200" kern="1200" dirty="0" smtClean="0">
                <a:solidFill>
                  <a:schemeClr val="tx1"/>
                </a:solidFill>
                <a:latin typeface="Times New Roman" pitchFamily="18" charset="0"/>
                <a:ea typeface="ＭＳ Ｐゴシック" charset="-128"/>
                <a:cs typeface="ＭＳ Ｐゴシック" charset="-128"/>
              </a:rPr>
              <a:t>Una descripción de la interacción entre los procesos del SGC de la organización.</a:t>
            </a:r>
          </a:p>
          <a:p>
            <a:r>
              <a:rPr lang="es-ES_tradnl" sz="1200" kern="1200" dirty="0" smtClean="0">
                <a:solidFill>
                  <a:schemeClr val="tx1"/>
                </a:solidFill>
                <a:latin typeface="Times New Roman" pitchFamily="18" charset="0"/>
                <a:ea typeface="ＭＳ Ｐゴシック" charset="-128"/>
                <a:cs typeface="ＭＳ Ｐゴシック" charset="-128"/>
              </a:rPr>
              <a:t>Además, también puede incluir:</a:t>
            </a:r>
          </a:p>
          <a:p>
            <a:r>
              <a:rPr lang="es-ES_tradnl" sz="1200" kern="1200" dirty="0" smtClean="0">
                <a:solidFill>
                  <a:schemeClr val="tx1"/>
                </a:solidFill>
                <a:latin typeface="Times New Roman" pitchFamily="18" charset="0"/>
                <a:ea typeface="ＭＳ Ｐゴシック" charset="-128"/>
                <a:cs typeface="ＭＳ Ｐゴシック" charset="-128"/>
              </a:rPr>
              <a:t>Las actividades de la organización.</a:t>
            </a:r>
          </a:p>
          <a:p>
            <a:r>
              <a:rPr lang="es-ES_tradnl" sz="1200" kern="1200" dirty="0" smtClean="0">
                <a:solidFill>
                  <a:schemeClr val="tx1"/>
                </a:solidFill>
                <a:latin typeface="Times New Roman" pitchFamily="18" charset="0"/>
                <a:ea typeface="ＭＳ Ｐゴシック" charset="-128"/>
                <a:cs typeface="ＭＳ Ｐゴシック" charset="-128"/>
              </a:rPr>
              <a:t>Las características principales del SGC.</a:t>
            </a:r>
          </a:p>
          <a:p>
            <a:r>
              <a:rPr lang="es-ES_tradnl" sz="1200" kern="1200" dirty="0" smtClean="0">
                <a:solidFill>
                  <a:schemeClr val="tx1"/>
                </a:solidFill>
                <a:latin typeface="Times New Roman" pitchFamily="18" charset="0"/>
                <a:ea typeface="ＭＳ Ｐゴシック" charset="-128"/>
                <a:cs typeface="ＭＳ Ｐゴシック" charset="-128"/>
              </a:rPr>
              <a:t>La política de calidad y los objetivos a ella asociados.</a:t>
            </a:r>
          </a:p>
          <a:p>
            <a:r>
              <a:rPr lang="es-ES_tradnl" sz="1200" kern="1200" dirty="0" smtClean="0">
                <a:solidFill>
                  <a:schemeClr val="tx1"/>
                </a:solidFill>
                <a:latin typeface="Times New Roman" pitchFamily="18" charset="0"/>
                <a:ea typeface="ＭＳ Ｐゴシック" charset="-128"/>
                <a:cs typeface="ＭＳ Ｐゴシック" charset="-128"/>
              </a:rPr>
              <a:t>Declaraciones relativas a responsabilidad o autoridad.</a:t>
            </a:r>
          </a:p>
          <a:p>
            <a:r>
              <a:rPr lang="es-ES_tradnl" sz="1200" kern="1200" dirty="0" smtClean="0">
                <a:solidFill>
                  <a:schemeClr val="tx1"/>
                </a:solidFill>
                <a:latin typeface="Times New Roman" pitchFamily="18" charset="0"/>
                <a:ea typeface="ＭＳ Ｐゴシック" charset="-128"/>
                <a:cs typeface="ＭＳ Ｐゴシック" charset="-128"/>
              </a:rPr>
              <a:t>Una descripción de la organización (por ejemplo, un organigrama)</a:t>
            </a:r>
          </a:p>
          <a:p>
            <a:r>
              <a:rPr lang="es-ES_tradnl" sz="1200" kern="1200" dirty="0" smtClean="0">
                <a:solidFill>
                  <a:schemeClr val="tx1"/>
                </a:solidFill>
                <a:latin typeface="Times New Roman" pitchFamily="18" charset="0"/>
                <a:ea typeface="ＭＳ Ｐゴシック" charset="-128"/>
                <a:cs typeface="ＭＳ Ｐゴシック" charset="-128"/>
              </a:rPr>
              <a:t>Cómo funciona la documentación y dónde debe dirigirse el personal para encontrar los procedimientos acerca de cómo hacer las cosas</a:t>
            </a:r>
          </a:p>
          <a:p>
            <a:r>
              <a:rPr lang="es-ES_tradnl" sz="1200" kern="1200" dirty="0" smtClean="0">
                <a:solidFill>
                  <a:schemeClr val="tx1"/>
                </a:solidFill>
                <a:latin typeface="Times New Roman" pitchFamily="18" charset="0"/>
                <a:ea typeface="ＭＳ Ｐゴシック" charset="-128"/>
                <a:cs typeface="ＭＳ Ｐゴシック" charset="-128"/>
              </a:rPr>
              <a:t>Una definición de los términos que tengan un significado singular para la organización.</a:t>
            </a:r>
          </a:p>
          <a:p>
            <a:r>
              <a:rPr lang="es-ES_tradnl" sz="1200" kern="1200" dirty="0" smtClean="0">
                <a:solidFill>
                  <a:schemeClr val="tx1"/>
                </a:solidFill>
                <a:latin typeface="Times New Roman" pitchFamily="18" charset="0"/>
                <a:ea typeface="ＭＳ Ｐゴシック" charset="-128"/>
                <a:cs typeface="ＭＳ Ｐゴシック" charset="-128"/>
              </a:rPr>
              <a:t>El Manual de calidad puede utilizarse para facilitar una panorámica general o “mapa del SGC”. Su formato y la estructura son decisión de la organización y dependerán de su tamaño, cultura y complejidad. Además, algunas organizaciones pueden elegir utilizarlo para otros propósitos (por ejemplo, fines comerciales). En definitiva, debería ser un verdadero documento de trabajo.</a:t>
            </a:r>
          </a:p>
          <a:p>
            <a:r>
              <a:rPr lang="pt-BR" sz="1200" kern="1200" dirty="0" smtClean="0">
                <a:solidFill>
                  <a:schemeClr val="tx1"/>
                </a:solidFill>
                <a:latin typeface="Times New Roman" pitchFamily="18" charset="0"/>
                <a:ea typeface="ＭＳ Ｐゴシック" charset="-128"/>
                <a:cs typeface="ＭＳ Ｐゴシック" charset="-128"/>
                <a:hlinkClick r:id="rId3"/>
              </a:rPr>
              <a:t>Política de Calidad</a:t>
            </a:r>
          </a:p>
          <a:p>
            <a:r>
              <a:rPr lang="es-ES_tradnl" sz="1200" kern="1200" dirty="0" smtClean="0">
                <a:solidFill>
                  <a:schemeClr val="tx1"/>
                </a:solidFill>
                <a:latin typeface="Times New Roman" pitchFamily="18" charset="0"/>
                <a:ea typeface="ＭＳ Ｐゴシック" charset="-128"/>
                <a:cs typeface="ＭＳ Ｐゴシック" charset="-128"/>
              </a:rPr>
              <a:t>Compromiso de la Dirección</a:t>
            </a:r>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81</a:t>
            </a:fld>
            <a:endParaRPr lang="es-ES_tradnl">
              <a:solidFill>
                <a:srgbClr val="000000"/>
              </a:solidFill>
            </a:endParaRPr>
          </a:p>
        </p:txBody>
      </p:sp>
    </p:spTree>
    <p:extLst>
      <p:ext uri="{BB962C8B-B14F-4D97-AF65-F5344CB8AC3E}">
        <p14:creationId xmlns:p14="http://schemas.microsoft.com/office/powerpoint/2010/main" val="1122342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sz="1200" b="1" dirty="0" smtClean="0"/>
              <a:t>Procedimiento: Forma especificada para</a:t>
            </a:r>
            <a:r>
              <a:rPr lang="es-ES" sz="1200" b="1" baseline="0" dirty="0" smtClean="0"/>
              <a:t> llevar acabo una actividad o proceso.</a:t>
            </a:r>
            <a:endParaRPr lang="es-ES" sz="1200" b="1" dirty="0" smtClean="0"/>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82</a:t>
            </a:fld>
            <a:endParaRPr lang="es-ES_tradnl">
              <a:solidFill>
                <a:srgbClr val="000000"/>
              </a:solidFill>
            </a:endParaRPr>
          </a:p>
        </p:txBody>
      </p:sp>
    </p:spTree>
    <p:extLst>
      <p:ext uri="{BB962C8B-B14F-4D97-AF65-F5344CB8AC3E}">
        <p14:creationId xmlns:p14="http://schemas.microsoft.com/office/powerpoint/2010/main" val="2803653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7</a:t>
            </a:fld>
            <a:endParaRPr lang="es-ES_tradnl">
              <a:solidFill>
                <a:srgbClr val="000000"/>
              </a:solidFill>
            </a:endParaRPr>
          </a:p>
        </p:txBody>
      </p:sp>
    </p:spTree>
    <p:extLst>
      <p:ext uri="{BB962C8B-B14F-4D97-AF65-F5344CB8AC3E}">
        <p14:creationId xmlns:p14="http://schemas.microsoft.com/office/powerpoint/2010/main" val="3718082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8</a:t>
            </a:fld>
            <a:endParaRPr lang="es-ES_tradnl">
              <a:solidFill>
                <a:srgbClr val="000000"/>
              </a:solidFill>
            </a:endParaRPr>
          </a:p>
        </p:txBody>
      </p:sp>
    </p:spTree>
    <p:extLst>
      <p:ext uri="{BB962C8B-B14F-4D97-AF65-F5344CB8AC3E}">
        <p14:creationId xmlns:p14="http://schemas.microsoft.com/office/powerpoint/2010/main" val="3339628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spcBef>
                <a:spcPct val="50000"/>
              </a:spcBef>
            </a:pPr>
            <a:endParaRPr lang="es-ES_tradnl" sz="1200" b="1" baseline="0" dirty="0" smtClean="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9</a:t>
            </a:fld>
            <a:endParaRPr lang="es-ES_tradnl">
              <a:solidFill>
                <a:srgbClr val="000000"/>
              </a:solidFill>
            </a:endParaRPr>
          </a:p>
        </p:txBody>
      </p:sp>
    </p:spTree>
    <p:extLst>
      <p:ext uri="{BB962C8B-B14F-4D97-AF65-F5344CB8AC3E}">
        <p14:creationId xmlns:p14="http://schemas.microsoft.com/office/powerpoint/2010/main" val="4076181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11</a:t>
            </a:fld>
            <a:endParaRPr lang="es-ES_tradnl">
              <a:solidFill>
                <a:srgbClr val="000000"/>
              </a:solidFill>
            </a:endParaRPr>
          </a:p>
        </p:txBody>
      </p:sp>
    </p:spTree>
    <p:extLst>
      <p:ext uri="{BB962C8B-B14F-4D97-AF65-F5344CB8AC3E}">
        <p14:creationId xmlns:p14="http://schemas.microsoft.com/office/powerpoint/2010/main" val="1536627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Control</a:t>
            </a:r>
            <a:r>
              <a:rPr lang="es-ES" baseline="0" dirty="0" smtClean="0"/>
              <a:t> de procesos: cuando estableces un control de procesos es posible medir tus resultados., al medir se mejora.</a:t>
            </a:r>
          </a:p>
          <a:p>
            <a:r>
              <a:rPr lang="es-ES" baseline="0" dirty="0" smtClean="0"/>
              <a:t>Enfoque al cliente: se da cuando centras la atención y tus esfuerzos a los requerimientos que deben de ser cumplidos.</a:t>
            </a:r>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12</a:t>
            </a:fld>
            <a:endParaRPr lang="es-ES_tradnl">
              <a:solidFill>
                <a:srgbClr val="000000"/>
              </a:solidFill>
            </a:endParaRPr>
          </a:p>
        </p:txBody>
      </p:sp>
    </p:spTree>
    <p:extLst>
      <p:ext uri="{BB962C8B-B14F-4D97-AF65-F5344CB8AC3E}">
        <p14:creationId xmlns:p14="http://schemas.microsoft.com/office/powerpoint/2010/main" val="3708770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Introducción: La adopción de un sistema de gestión de calidad debería ser una decisión estratégica, y el diseño y la implementación tienen que ver con…</a:t>
            </a:r>
          </a:p>
          <a:p>
            <a:r>
              <a:rPr lang="es-ES" dirty="0" smtClean="0"/>
              <a:t>Objeto</a:t>
            </a:r>
            <a:r>
              <a:rPr lang="es-ES" baseline="0" dirty="0" smtClean="0"/>
              <a:t> y campo de aplicación: Esta norma internacional especifica los requisitos … cuando una empresa necesita  demostrar la </a:t>
            </a:r>
            <a:r>
              <a:rPr lang="es-ES" baseline="0" dirty="0" err="1" smtClean="0"/>
              <a:t>capcidad</a:t>
            </a:r>
            <a:r>
              <a:rPr lang="es-ES" baseline="0" dirty="0" smtClean="0"/>
              <a:t> para proporcionar regularmente productos que satisfagan los requisitos del </a:t>
            </a:r>
            <a:r>
              <a:rPr lang="es-ES" baseline="0" dirty="0" err="1" smtClean="0"/>
              <a:t>cleinte</a:t>
            </a:r>
            <a:r>
              <a:rPr lang="es-ES" baseline="0" dirty="0" smtClean="0"/>
              <a:t>.</a:t>
            </a:r>
          </a:p>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13</a:t>
            </a:fld>
            <a:endParaRPr lang="es-ES_tradnl">
              <a:solidFill>
                <a:srgbClr val="000000"/>
              </a:solidFill>
            </a:endParaRPr>
          </a:p>
        </p:txBody>
      </p:sp>
    </p:spTree>
    <p:extLst>
      <p:ext uri="{BB962C8B-B14F-4D97-AF65-F5344CB8AC3E}">
        <p14:creationId xmlns:p14="http://schemas.microsoft.com/office/powerpoint/2010/main" val="2483222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FC399AEE-E961-4397-A807-3BF01D8694F4}" type="slidenum">
              <a:rPr lang="es-ES_tradnl">
                <a:solidFill>
                  <a:srgbClr val="000000"/>
                </a:solidFill>
              </a:rPr>
              <a:pPr>
                <a:defRPr/>
              </a:pPr>
              <a:t>14</a:t>
            </a:fld>
            <a:endParaRPr lang="es-ES_tradnl">
              <a:solidFill>
                <a:srgbClr val="000000"/>
              </a:solidFill>
            </a:endParaRPr>
          </a:p>
        </p:txBody>
      </p:sp>
    </p:spTree>
    <p:extLst>
      <p:ext uri="{BB962C8B-B14F-4D97-AF65-F5344CB8AC3E}">
        <p14:creationId xmlns:p14="http://schemas.microsoft.com/office/powerpoint/2010/main" val="1316226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7"/>
            <a:ext cx="7772400" cy="1470025"/>
          </a:xfrm>
          <a:prstGeom prst="rect">
            <a:avLst/>
          </a:prstGeo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s-ES" smtClean="0"/>
              <a:t>Haga clic para modificar el estilo de subtítulo del patrón</a:t>
            </a:r>
            <a:endParaRPr lang="es-AR"/>
          </a:p>
        </p:txBody>
      </p:sp>
    </p:spTree>
    <p:extLst>
      <p:ext uri="{BB962C8B-B14F-4D97-AF65-F5344CB8AC3E}">
        <p14:creationId xmlns:p14="http://schemas.microsoft.com/office/powerpoint/2010/main" val="1271055411"/>
      </p:ext>
    </p:extLst>
  </p:cSld>
  <p:clrMapOvr>
    <a:masterClrMapping/>
  </p:clrMapOvr>
  <p:transition xmlns:p14="http://schemas.microsoft.com/office/powerpoint/2010/mai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1600202"/>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3379737076"/>
      </p:ext>
    </p:extLst>
  </p:cSld>
  <p:clrMapOvr>
    <a:masterClrMapping/>
  </p:clrMapOvr>
  <p:transition xmlns:p14="http://schemas.microsoft.com/office/powerpoint/2010/mai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a:prstGeom prst="rect">
            <a:avLst/>
          </a:prstGeo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40"/>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3590869005"/>
      </p:ext>
    </p:extLst>
  </p:cSld>
  <p:clrMapOvr>
    <a:masterClrMapping/>
  </p:clrMapOvr>
  <p:transition xmlns:p14="http://schemas.microsoft.com/office/powerpoint/2010/mai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ítulo y 4 objetos">
    <p:spTree>
      <p:nvGrpSpPr>
        <p:cNvPr id="1" name=""/>
        <p:cNvGrpSpPr/>
        <p:nvPr/>
      </p:nvGrpSpPr>
      <p:grpSpPr>
        <a:xfrm>
          <a:off x="0" y="0"/>
          <a:ext cx="0" cy="0"/>
          <a:chOff x="0" y="0"/>
          <a:chExt cx="0" cy="0"/>
        </a:xfrm>
      </p:grpSpPr>
      <p:sp>
        <p:nvSpPr>
          <p:cNvPr id="5" name="4 Marcador de contenido"/>
          <p:cNvSpPr>
            <a:spLocks noGrp="1"/>
          </p:cNvSpPr>
          <p:nvPr>
            <p:ph sz="quarter" idx="3"/>
          </p:nvPr>
        </p:nvSpPr>
        <p:spPr>
          <a:xfrm>
            <a:off x="457200" y="3938590"/>
            <a:ext cx="4038600" cy="218757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contenido"/>
          <p:cNvSpPr>
            <a:spLocks noGrp="1"/>
          </p:cNvSpPr>
          <p:nvPr>
            <p:ph sz="quarter" idx="4"/>
          </p:nvPr>
        </p:nvSpPr>
        <p:spPr>
          <a:xfrm>
            <a:off x="4648200" y="3938590"/>
            <a:ext cx="4038600" cy="218757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1937289692"/>
      </p:ext>
    </p:extLst>
  </p:cSld>
  <p:clrMapOvr>
    <a:masterClrMapping/>
  </p:clrMapOvr>
  <p:transition xmlns:p14="http://schemas.microsoft.com/office/powerpoint/2010/mai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40"/>
            <a:ext cx="8229600" cy="58515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3238557482"/>
      </p:ext>
    </p:extLst>
  </p:cSld>
  <p:clrMapOvr>
    <a:masterClrMapping/>
  </p:clrMapOvr>
  <p:transition xmlns:p14="http://schemas.microsoft.com/office/powerpoint/2010/mai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texto"/>
          <p:cNvSpPr>
            <a:spLocks noGrp="1"/>
          </p:cNvSpPr>
          <p:nvPr>
            <p:ph type="body" sz="half" idx="1"/>
          </p:nvPr>
        </p:nvSpPr>
        <p:spPr>
          <a:xfrm>
            <a:off x="457200" y="1600202"/>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2"/>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2871032939"/>
      </p:ext>
    </p:extLst>
  </p:cSld>
  <p:clrMapOvr>
    <a:masterClrMapping/>
  </p:clrMapOvr>
  <p:transition xmlns:p14="http://schemas.microsoft.com/office/powerpoint/2010/mai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AR"/>
          </a:p>
        </p:txBody>
      </p:sp>
    </p:spTree>
    <p:extLst>
      <p:ext uri="{BB962C8B-B14F-4D97-AF65-F5344CB8AC3E}">
        <p14:creationId xmlns:p14="http://schemas.microsoft.com/office/powerpoint/2010/main" val="4112982214"/>
      </p:ext>
    </p:extLst>
  </p:cSld>
  <p:clrMapOvr>
    <a:masterClrMapping/>
  </p:clrMapOvr>
  <p:transition xmlns:p14="http://schemas.microsoft.com/office/powerpoint/2010/mai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2473453031"/>
      </p:ext>
    </p:extLst>
  </p:cSld>
  <p:clrMapOvr>
    <a:masterClrMapping/>
  </p:clrMapOvr>
  <p:transition xmlns:p14="http://schemas.microsoft.com/office/powerpoint/2010/mai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extLst>
      <p:ext uri="{BB962C8B-B14F-4D97-AF65-F5344CB8AC3E}">
        <p14:creationId xmlns:p14="http://schemas.microsoft.com/office/powerpoint/2010/main" val="3477439896"/>
      </p:ext>
    </p:extLst>
  </p:cSld>
  <p:clrMapOvr>
    <a:masterClrMapping/>
  </p:clrMapOvr>
  <p:transition xmlns:p14="http://schemas.microsoft.com/office/powerpoint/2010/main" spd="slow">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1711660416"/>
      </p:ext>
    </p:extLst>
  </p:cSld>
  <p:clrMapOvr>
    <a:masterClrMapping/>
  </p:clrMapOvr>
  <p:transition xmlns:p14="http://schemas.microsoft.com/office/powerpoint/2010/mai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3731750443"/>
      </p:ext>
    </p:extLst>
  </p:cSld>
  <p:clrMapOvr>
    <a:masterClrMapping/>
  </p:clrMapOvr>
  <p:transition xmlns:p14="http://schemas.microsoft.com/office/powerpoint/2010/mai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a:xfrm>
            <a:off x="457200" y="1600202"/>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185863653"/>
      </p:ext>
    </p:extLst>
  </p:cSld>
  <p:clrMapOvr>
    <a:masterClrMapping/>
  </p:clrMapOvr>
  <p:transition xmlns:p14="http://schemas.microsoft.com/office/powerpoint/2010/mai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Tree>
    <p:extLst>
      <p:ext uri="{BB962C8B-B14F-4D97-AF65-F5344CB8AC3E}">
        <p14:creationId xmlns:p14="http://schemas.microsoft.com/office/powerpoint/2010/main" val="3357856281"/>
      </p:ext>
    </p:extLst>
  </p:cSld>
  <p:clrMapOvr>
    <a:masterClrMapping/>
  </p:clrMapOvr>
  <p:transition xmlns:p14="http://schemas.microsoft.com/office/powerpoint/2010/mai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10241" name="Picture 1"/>
          <p:cNvPicPr>
            <a:picLocks noChangeAspect="1" noChangeArrowheads="1"/>
          </p:cNvPicPr>
          <p:nvPr userDrawn="1"/>
        </p:nvPicPr>
        <p:blipFill>
          <a:blip r:embed="rId2" cstate="print"/>
          <a:srcRect/>
          <a:stretch>
            <a:fillRect/>
          </a:stretch>
        </p:blipFill>
        <p:spPr bwMode="auto">
          <a:xfrm>
            <a:off x="0" y="0"/>
            <a:ext cx="9144000" cy="702365"/>
          </a:xfrm>
          <a:prstGeom prst="rect">
            <a:avLst/>
          </a:prstGeom>
          <a:noFill/>
          <a:ln w="9525">
            <a:noFill/>
            <a:miter lim="800000"/>
            <a:headEnd/>
            <a:tailEnd/>
          </a:ln>
        </p:spPr>
      </p:pic>
      <p:pic>
        <p:nvPicPr>
          <p:cNvPr id="3" name="Picture 1"/>
          <p:cNvPicPr>
            <a:picLocks noChangeAspect="1" noChangeArrowheads="1"/>
          </p:cNvPicPr>
          <p:nvPr userDrawn="1"/>
        </p:nvPicPr>
        <p:blipFill>
          <a:blip r:embed="rId2" cstate="print"/>
          <a:srcRect/>
          <a:stretch>
            <a:fillRect/>
          </a:stretch>
        </p:blipFill>
        <p:spPr bwMode="auto">
          <a:xfrm>
            <a:off x="0" y="6321287"/>
            <a:ext cx="9144000" cy="536713"/>
          </a:xfrm>
          <a:prstGeom prst="rect">
            <a:avLst/>
          </a:prstGeom>
          <a:noFill/>
          <a:ln w="9525">
            <a:noFill/>
            <a:miter lim="800000"/>
            <a:headEnd/>
            <a:tailEnd/>
          </a:ln>
        </p:spPr>
      </p:pic>
      <p:pic>
        <p:nvPicPr>
          <p:cNvPr id="10242"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 y="0"/>
            <a:ext cx="795131" cy="698333"/>
          </a:xfrm>
          <a:prstGeom prst="rect">
            <a:avLst/>
          </a:prstGeom>
          <a:noFill/>
          <a:ln w="9525">
            <a:noFill/>
            <a:miter lim="800000"/>
            <a:headEnd/>
            <a:tailEnd/>
          </a:ln>
        </p:spPr>
      </p:pic>
    </p:spTree>
    <p:extLst>
      <p:ext uri="{BB962C8B-B14F-4D97-AF65-F5344CB8AC3E}">
        <p14:creationId xmlns:p14="http://schemas.microsoft.com/office/powerpoint/2010/main" val="366558398"/>
      </p:ext>
    </p:extLst>
  </p:cSld>
  <p:clrMapOvr>
    <a:masterClrMapping/>
  </p:clrMapOvr>
  <p:transition xmlns:p14="http://schemas.microsoft.com/office/powerpoint/2010/mai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val="1042932898"/>
      </p:ext>
    </p:extLst>
  </p:cSld>
  <p:clrMapOvr>
    <a:masterClrMapping/>
  </p:clrMapOvr>
  <p:transition xmlns:p14="http://schemas.microsoft.com/office/powerpoint/2010/mai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AR"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val="4037012168"/>
      </p:ext>
    </p:extLst>
  </p:cSld>
  <p:clrMapOvr>
    <a:masterClrMapping/>
  </p:clrMapOvr>
  <p:transition xmlns:p14="http://schemas.microsoft.com/office/powerpoint/2010/mai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4261153451"/>
      </p:ext>
    </p:extLst>
  </p:cSld>
  <p:clrMapOvr>
    <a:masterClrMapping/>
  </p:clrMapOvr>
  <p:transition xmlns:p14="http://schemas.microsoft.com/office/powerpoint/2010/mai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938634720"/>
      </p:ext>
    </p:extLst>
  </p:cSld>
  <p:clrMapOvr>
    <a:masterClrMapping/>
  </p:clrMapOvr>
  <p:transition xmlns:p14="http://schemas.microsoft.com/office/powerpoint/2010/mai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ítulo y 4 objetos">
    <p:spTree>
      <p:nvGrpSpPr>
        <p:cNvPr id="1" name=""/>
        <p:cNvGrpSpPr/>
        <p:nvPr/>
      </p:nvGrpSpPr>
      <p:grpSpPr>
        <a:xfrm>
          <a:off x="0" y="0"/>
          <a:ext cx="0" cy="0"/>
          <a:chOff x="0" y="0"/>
          <a:chExt cx="0" cy="0"/>
        </a:xfrm>
      </p:grpSpPr>
      <p:sp>
        <p:nvSpPr>
          <p:cNvPr id="5" name="4 Marcador de contenido"/>
          <p:cNvSpPr>
            <a:spLocks noGrp="1"/>
          </p:cNvSpPr>
          <p:nvPr>
            <p:ph sz="quarter" idx="3"/>
          </p:nvPr>
        </p:nvSpPr>
        <p:spPr>
          <a:xfrm>
            <a:off x="457200" y="3938588"/>
            <a:ext cx="4038600" cy="218757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contenido"/>
          <p:cNvSpPr>
            <a:spLocks noGrp="1"/>
          </p:cNvSpPr>
          <p:nvPr>
            <p:ph sz="quarter" idx="4"/>
          </p:nvPr>
        </p:nvSpPr>
        <p:spPr>
          <a:xfrm>
            <a:off x="4648200" y="3938588"/>
            <a:ext cx="4038600" cy="218757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484989384"/>
      </p:ext>
    </p:extLst>
  </p:cSld>
  <p:clrMapOvr>
    <a:masterClrMapping/>
  </p:clrMapOvr>
  <p:transition xmlns:p14="http://schemas.microsoft.com/office/powerpoint/2010/mai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521466124"/>
      </p:ext>
    </p:extLst>
  </p:cSld>
  <p:clrMapOvr>
    <a:masterClrMapping/>
  </p:clrMapOvr>
  <p:transition xmlns:p14="http://schemas.microsoft.com/office/powerpoint/2010/mai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texto"/>
          <p:cNvSpPr>
            <a:spLocks noGrp="1"/>
          </p:cNvSpPr>
          <p:nvPr>
            <p:ph type="body" sz="half" idx="1"/>
          </p:nvPr>
        </p:nvSpPr>
        <p:spPr>
          <a:xfrm>
            <a:off x="457200" y="1600200"/>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1439838744"/>
      </p:ext>
    </p:extLst>
  </p:cSld>
  <p:clrMapOvr>
    <a:masterClrMapping/>
  </p:clrMapOvr>
  <p:transition xmlns:p14="http://schemas.microsoft.com/office/powerpoint/2010/mai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2"/>
            <a:ext cx="7772400" cy="1362075"/>
          </a:xfrm>
          <a:prstGeom prst="rect">
            <a:avLst/>
          </a:prstGeom>
        </p:spPr>
        <p:txBody>
          <a:bodyPr anchor="t"/>
          <a:lstStyle>
            <a:lvl1pPr algn="l">
              <a:defRPr sz="3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s-ES" smtClean="0"/>
              <a:t>Haga clic para modificar el estilo de texto del patrón</a:t>
            </a:r>
          </a:p>
        </p:txBody>
      </p:sp>
    </p:spTree>
    <p:extLst>
      <p:ext uri="{BB962C8B-B14F-4D97-AF65-F5344CB8AC3E}">
        <p14:creationId xmlns:p14="http://schemas.microsoft.com/office/powerpoint/2010/main" val="1226320562"/>
      </p:ext>
    </p:extLst>
  </p:cSld>
  <p:clrMapOvr>
    <a:masterClrMapping/>
  </p:clrMapOvr>
  <p:transition xmlns:p14="http://schemas.microsoft.com/office/powerpoint/2010/mai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2"/>
            <a:ext cx="40386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2"/>
            <a:ext cx="40386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3206895829"/>
      </p:ext>
    </p:extLst>
  </p:cSld>
  <p:clrMapOvr>
    <a:masterClrMapping/>
  </p:clrMapOvr>
  <p:transition xmlns:p14="http://schemas.microsoft.com/office/powerpoint/2010/mai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6" y="1535113"/>
            <a:ext cx="4041775" cy="63976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2174875"/>
            <a:ext cx="4041775" cy="3951288"/>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Tree>
    <p:extLst>
      <p:ext uri="{BB962C8B-B14F-4D97-AF65-F5344CB8AC3E}">
        <p14:creationId xmlns:p14="http://schemas.microsoft.com/office/powerpoint/2010/main" val="258673201"/>
      </p:ext>
    </p:extLst>
  </p:cSld>
  <p:clrMapOvr>
    <a:masterClrMapping/>
  </p:clrMapOvr>
  <p:transition xmlns:p14="http://schemas.microsoft.com/office/powerpoint/2010/mai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AR"/>
          </a:p>
        </p:txBody>
      </p:sp>
    </p:spTree>
    <p:extLst>
      <p:ext uri="{BB962C8B-B14F-4D97-AF65-F5344CB8AC3E}">
        <p14:creationId xmlns:p14="http://schemas.microsoft.com/office/powerpoint/2010/main" val="3217993311"/>
      </p:ext>
    </p:extLst>
  </p:cSld>
  <p:clrMapOvr>
    <a:masterClrMapping/>
  </p:clrMapOvr>
  <p:transition xmlns:p14="http://schemas.microsoft.com/office/powerpoint/2010/mai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773482020"/>
      </p:ext>
    </p:extLst>
  </p:cSld>
  <p:clrMapOvr>
    <a:masterClrMapping/>
  </p:clrMapOvr>
  <p:transition xmlns:p14="http://schemas.microsoft.com/office/powerpoint/2010/mai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a:prstGeom prst="rect">
            <a:avLst/>
          </a:prstGeom>
        </p:spPr>
        <p:txBody>
          <a:bodyPr anchor="b"/>
          <a:lstStyle>
            <a:lvl1pPr algn="l">
              <a:defRPr sz="15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2"/>
            <a:ext cx="5111750" cy="5853113"/>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1" y="1435102"/>
            <a:ext cx="3008313" cy="4691063"/>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smtClean="0"/>
              <a:t>Haga clic para modificar el estilo de texto del patrón</a:t>
            </a:r>
          </a:p>
        </p:txBody>
      </p:sp>
    </p:spTree>
    <p:extLst>
      <p:ext uri="{BB962C8B-B14F-4D97-AF65-F5344CB8AC3E}">
        <p14:creationId xmlns:p14="http://schemas.microsoft.com/office/powerpoint/2010/main" val="3629192954"/>
      </p:ext>
    </p:extLst>
  </p:cSld>
  <p:clrMapOvr>
    <a:masterClrMapping/>
  </p:clrMapOvr>
  <p:transition xmlns:p14="http://schemas.microsoft.com/office/powerpoint/2010/mai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15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s-AR"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smtClean="0"/>
              <a:t>Haga clic para modificar el estilo de texto del patrón</a:t>
            </a:r>
          </a:p>
        </p:txBody>
      </p:sp>
    </p:spTree>
    <p:extLst>
      <p:ext uri="{BB962C8B-B14F-4D97-AF65-F5344CB8AC3E}">
        <p14:creationId xmlns:p14="http://schemas.microsoft.com/office/powerpoint/2010/main" val="1104747333"/>
      </p:ext>
    </p:extLst>
  </p:cSld>
  <p:clrMapOvr>
    <a:masterClrMapping/>
  </p:clrMapOvr>
  <p:transition xmlns:p14="http://schemas.microsoft.com/office/powerpoint/2010/main" spd="slow">
    <p:pull/>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slideLayout" Target="../slideLayouts/slideLayout27.xml"/><Relationship Id="rId14" Type="http://schemas.openxmlformats.org/officeDocument/2006/relationships/slideLayout" Target="../slideLayouts/slideLayout28.xml"/><Relationship Id="rId15"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498947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ransition xmlns:p14="http://schemas.microsoft.com/office/powerpoint/2010/main" spd="slow">
    <p:pull/>
  </p:transition>
  <p:txStyles>
    <p:titleStyle>
      <a:lvl1pPr algn="ctr" rtl="0" eaLnBrk="0" fontAlgn="base" hangingPunct="0">
        <a:spcBef>
          <a:spcPct val="0"/>
        </a:spcBef>
        <a:spcAft>
          <a:spcPct val="0"/>
        </a:spcAft>
        <a:defRPr sz="33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3300">
          <a:solidFill>
            <a:schemeClr val="tx2"/>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3300">
          <a:solidFill>
            <a:schemeClr val="tx2"/>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3300">
          <a:solidFill>
            <a:schemeClr val="tx2"/>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3300">
          <a:solidFill>
            <a:schemeClr val="tx2"/>
          </a:solidFill>
          <a:latin typeface="Times New Roman" pitchFamily="18" charset="0"/>
          <a:ea typeface="ＭＳ Ｐゴシック" charset="-128"/>
          <a:cs typeface="ＭＳ Ｐゴシック" charset="-128"/>
        </a:defRPr>
      </a:lvl5pPr>
      <a:lvl6pPr marL="342900" algn="ctr" rtl="0" eaLnBrk="0" fontAlgn="base" hangingPunct="0">
        <a:spcBef>
          <a:spcPct val="0"/>
        </a:spcBef>
        <a:spcAft>
          <a:spcPct val="0"/>
        </a:spcAft>
        <a:defRPr sz="3300">
          <a:solidFill>
            <a:schemeClr val="tx2"/>
          </a:solidFill>
          <a:latin typeface="Times New Roman" pitchFamily="18" charset="0"/>
        </a:defRPr>
      </a:lvl6pPr>
      <a:lvl7pPr marL="685800" algn="ctr" rtl="0" eaLnBrk="0" fontAlgn="base" hangingPunct="0">
        <a:spcBef>
          <a:spcPct val="0"/>
        </a:spcBef>
        <a:spcAft>
          <a:spcPct val="0"/>
        </a:spcAft>
        <a:defRPr sz="3300">
          <a:solidFill>
            <a:schemeClr val="tx2"/>
          </a:solidFill>
          <a:latin typeface="Times New Roman" pitchFamily="18" charset="0"/>
        </a:defRPr>
      </a:lvl7pPr>
      <a:lvl8pPr marL="1028700" algn="ctr" rtl="0" eaLnBrk="0" fontAlgn="base" hangingPunct="0">
        <a:spcBef>
          <a:spcPct val="0"/>
        </a:spcBef>
        <a:spcAft>
          <a:spcPct val="0"/>
        </a:spcAft>
        <a:defRPr sz="3300">
          <a:solidFill>
            <a:schemeClr val="tx2"/>
          </a:solidFill>
          <a:latin typeface="Times New Roman" pitchFamily="18" charset="0"/>
        </a:defRPr>
      </a:lvl8pPr>
      <a:lvl9pPr marL="1371600" algn="ctr" rtl="0" eaLnBrk="0" fontAlgn="base" hangingPunct="0">
        <a:spcBef>
          <a:spcPct val="0"/>
        </a:spcBef>
        <a:spcAft>
          <a:spcPct val="0"/>
        </a:spcAft>
        <a:defRPr sz="3300">
          <a:solidFill>
            <a:schemeClr val="tx2"/>
          </a:solidFill>
          <a:latin typeface="Times New Roman" pitchFamily="18"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ＭＳ Ｐゴシック" charset="-128"/>
          <a:cs typeface="ＭＳ Ｐゴシック" charset="-128"/>
        </a:defRPr>
      </a:lvl1pPr>
      <a:lvl2pPr marL="557213" indent="-214313" algn="l" rtl="0" eaLnBrk="0" fontAlgn="base" hangingPunct="0">
        <a:spcBef>
          <a:spcPct val="20000"/>
        </a:spcBef>
        <a:spcAft>
          <a:spcPct val="0"/>
        </a:spcAft>
        <a:buChar char="–"/>
        <a:defRPr sz="2100">
          <a:solidFill>
            <a:schemeClr val="tx1"/>
          </a:solidFill>
          <a:latin typeface="+mn-lt"/>
          <a:ea typeface="ＭＳ Ｐゴシック" charset="-128"/>
        </a:defRPr>
      </a:lvl2pPr>
      <a:lvl3pPr marL="857250" indent="-171450" algn="l" rtl="0" eaLnBrk="0" fontAlgn="base" hangingPunct="0">
        <a:spcBef>
          <a:spcPct val="20000"/>
        </a:spcBef>
        <a:spcAft>
          <a:spcPct val="0"/>
        </a:spcAft>
        <a:buChar char="•"/>
        <a:defRPr sz="1800">
          <a:solidFill>
            <a:schemeClr val="tx1"/>
          </a:solidFill>
          <a:latin typeface="+mn-lt"/>
          <a:ea typeface="ＭＳ Ｐゴシック" charset="-128"/>
        </a:defRPr>
      </a:lvl3pPr>
      <a:lvl4pPr marL="1200150" indent="-171450" algn="l" rtl="0" eaLnBrk="0" fontAlgn="base" hangingPunct="0">
        <a:spcBef>
          <a:spcPct val="20000"/>
        </a:spcBef>
        <a:spcAft>
          <a:spcPct val="0"/>
        </a:spcAft>
        <a:buChar char="–"/>
        <a:defRPr sz="1500">
          <a:solidFill>
            <a:schemeClr val="tx1"/>
          </a:solidFill>
          <a:latin typeface="+mn-lt"/>
          <a:ea typeface="ＭＳ Ｐゴシック" charset="-128"/>
        </a:defRPr>
      </a:lvl4pPr>
      <a:lvl5pPr marL="1543050" indent="-171450" algn="l" rtl="0" eaLnBrk="0" fontAlgn="base" hangingPunct="0">
        <a:spcBef>
          <a:spcPct val="20000"/>
        </a:spcBef>
        <a:spcAft>
          <a:spcPct val="0"/>
        </a:spcAft>
        <a:buChar char="»"/>
        <a:defRPr sz="1500">
          <a:solidFill>
            <a:schemeClr val="tx1"/>
          </a:solidFill>
          <a:latin typeface="+mn-lt"/>
          <a:ea typeface="ＭＳ Ｐゴシック" charset="-128"/>
        </a:defRPr>
      </a:lvl5pPr>
      <a:lvl6pPr marL="1885950" indent="-171450" algn="l" rtl="0" eaLnBrk="0" fontAlgn="base" hangingPunct="0">
        <a:spcBef>
          <a:spcPct val="20000"/>
        </a:spcBef>
        <a:spcAft>
          <a:spcPct val="0"/>
        </a:spcAft>
        <a:buChar char="»"/>
        <a:defRPr sz="1500">
          <a:solidFill>
            <a:schemeClr val="tx1"/>
          </a:solidFill>
          <a:latin typeface="+mn-lt"/>
        </a:defRPr>
      </a:lvl6pPr>
      <a:lvl7pPr marL="2228850" indent="-171450" algn="l" rtl="0" eaLnBrk="0" fontAlgn="base" hangingPunct="0">
        <a:spcBef>
          <a:spcPct val="20000"/>
        </a:spcBef>
        <a:spcAft>
          <a:spcPct val="0"/>
        </a:spcAft>
        <a:buChar char="»"/>
        <a:defRPr sz="1500">
          <a:solidFill>
            <a:schemeClr val="tx1"/>
          </a:solidFill>
          <a:latin typeface="+mn-lt"/>
        </a:defRPr>
      </a:lvl7pPr>
      <a:lvl8pPr marL="2571750" indent="-171450" algn="l" rtl="0" eaLnBrk="0" fontAlgn="base" hangingPunct="0">
        <a:spcBef>
          <a:spcPct val="20000"/>
        </a:spcBef>
        <a:spcAft>
          <a:spcPct val="0"/>
        </a:spcAft>
        <a:buChar char="»"/>
        <a:defRPr sz="1500">
          <a:solidFill>
            <a:schemeClr val="tx1"/>
          </a:solidFill>
          <a:latin typeface="+mn-lt"/>
        </a:defRPr>
      </a:lvl8pPr>
      <a:lvl9pPr marL="2914650" indent="-171450" algn="l" rtl="0" eaLnBrk="0" fontAlgn="base" hangingPunct="0">
        <a:spcBef>
          <a:spcPct val="20000"/>
        </a:spcBef>
        <a:spcAft>
          <a:spcPct val="0"/>
        </a:spcAft>
        <a:buChar char="»"/>
        <a:defRPr sz="1500">
          <a:solidFill>
            <a:schemeClr val="tx1"/>
          </a:solidFill>
          <a:latin typeface="+mn-lt"/>
        </a:defRPr>
      </a:lvl9pPr>
    </p:bodyStyle>
    <p:otherStyle>
      <a:defPPr>
        <a:defRPr lang="es-A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91236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Lst>
  <p:transition xmlns:p14="http://schemas.microsoft.com/office/powerpoint/2010/main" spd="slow">
    <p:pull/>
  </p:transition>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74.png"/><Relationship Id="rId3" Type="http://schemas.openxmlformats.org/officeDocument/2006/relationships/image" Target="../media/image7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76.jpeg"/><Relationship Id="rId3" Type="http://schemas.openxmlformats.org/officeDocument/2006/relationships/image" Target="../media/image77.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7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79.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slideshare.net/miguelhuertas3005/contenedores-logstica" TargetMode="External"/><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80.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1.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2.png"/><Relationship Id="rId3" Type="http://schemas.openxmlformats.org/officeDocument/2006/relationships/image" Target="../media/image72.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3.jpeg"/></Relationships>
</file>

<file path=ppt/slides/_rels/slide119.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7" Type="http://schemas.openxmlformats.org/officeDocument/2006/relationships/image" Target="../media/image84.png"/><Relationship Id="rId8" Type="http://schemas.openxmlformats.org/officeDocument/2006/relationships/image" Target="../media/image85.png"/><Relationship Id="rId9" Type="http://schemas.openxmlformats.org/officeDocument/2006/relationships/image" Target="../media/image86.png"/><Relationship Id="rId1" Type="http://schemas.openxmlformats.org/officeDocument/2006/relationships/slideLayout" Target="../slideLayouts/slideLayout7.xml"/><Relationship Id="rId2"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20.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8" Type="http://schemas.openxmlformats.org/officeDocument/2006/relationships/image" Target="../media/image88.png"/><Relationship Id="rId9" Type="http://schemas.openxmlformats.org/officeDocument/2006/relationships/image" Target="../media/image89.png"/><Relationship Id="rId1" Type="http://schemas.openxmlformats.org/officeDocument/2006/relationships/slideLayout" Target="../slideLayouts/slideLayout7.xml"/><Relationship Id="rId2" Type="http://schemas.openxmlformats.org/officeDocument/2006/relationships/image" Target="../media/image87.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0.png"/><Relationship Id="rId3" Type="http://schemas.openxmlformats.org/officeDocument/2006/relationships/image" Target="../media/image91.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hyperlink" Target="http://www.iso.or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 Id="rId3"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 Id="rId3" Type="http://schemas.openxmlformats.org/officeDocument/2006/relationships/image" Target="../media/image3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3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diagramData" Target="../diagrams/data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7.xml"/><Relationship Id="rId2" Type="http://schemas.openxmlformats.org/officeDocument/2006/relationships/diagramData" Target="../diagrams/data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png"/><Relationship Id="rId1" Type="http://schemas.openxmlformats.org/officeDocument/2006/relationships/slideLayout" Target="../slideLayouts/slideLayout7.xml"/><Relationship Id="rId2"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jpeg"/><Relationship Id="rId7"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5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6.jpeg"/></Relationships>
</file>

<file path=ppt/slides/_rels/slide62.xml.rels><?xml version="1.0" encoding="UTF-8" standalone="yes"?>
<Relationships xmlns="http://schemas.openxmlformats.org/package/2006/relationships"><Relationship Id="rId3" Type="http://schemas.openxmlformats.org/officeDocument/2006/relationships/hyperlink" Target="http://www.iso.org/" TargetMode="External"/><Relationship Id="rId4" Type="http://schemas.openxmlformats.org/officeDocument/2006/relationships/comments" Target="../comments/comment1.xml"/><Relationship Id="rId1" Type="http://schemas.openxmlformats.org/officeDocument/2006/relationships/slideLayout" Target="../slideLayouts/slideLayout21.xml"/><Relationship Id="rId2" Type="http://schemas.openxmlformats.org/officeDocument/2006/relationships/image" Target="../media/image5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3.xml"/></Relationships>
</file>

<file path=ppt/slides/_rels/slide65.xml.rels><?xml version="1.0" encoding="UTF-8" standalone="yes"?>
<Relationships xmlns="http://schemas.openxmlformats.org/package/2006/relationships"><Relationship Id="rId3" Type="http://schemas.openxmlformats.org/officeDocument/2006/relationships/hyperlink" Target="file:///\\localhost\Users\gabrielagavio\Documents\VALLED%20DE%20M%25C3%2589XICO\MATERIAS2015B\INFO%20CALIDAD\ANALISISFODA.docx" TargetMode="External"/><Relationship Id="rId4" Type="http://schemas.openxmlformats.org/officeDocument/2006/relationships/comments" Target="../comments/comment4.xml"/><Relationship Id="rId1" Type="http://schemas.openxmlformats.org/officeDocument/2006/relationships/slideLayout" Target="../slideLayouts/slideLayout21.xml"/><Relationship Id="rId2" Type="http://schemas.openxmlformats.org/officeDocument/2006/relationships/hyperlink" Target="file:///\\localhost\Users\gabrielagavio\Documents\VALLED%20DE%20M%25C3%2589XICO\MATERIAS2015B\INFO%20CALIDAD\AnalisisdelasFuerzasCompetitivas.docx"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8.jpg"/><Relationship Id="rId3" Type="http://schemas.openxmlformats.org/officeDocument/2006/relationships/comments" Target="../comments/commen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hyperlink" Target="file:///\\localhost\Users\gabrielagavio\Documents\VALLED%20DE%20M%25C3%2589XICO\MATERIAS2015B\INFO%20CALIDAD\PLAN%20DE%20CALIDAD.docx" TargetMode="External"/><Relationship Id="rId3" Type="http://schemas.openxmlformats.org/officeDocument/2006/relationships/hyperlink" Target="file:///\\localhost\Users\gabrielagavio\Documents\VALLED%20DE%20M%25C3%2589XICO\MATERIAS2015B\INFO%20CALIDAD\FORMATO%20DE%20PROCEDIMIENTO.docx"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hyperlink" Target="file:///\\localhost\Users\gabrielagavio\Documents\INFO%20CALIDAD\SIMBOLOGIA_E_INSTRUTIVO_PARA_LA_ELABORACION_DE_DIAGRAMA_DE_BLOQUES_V9.pdf" TargetMode="External"/><Relationship Id="rId3" Type="http://schemas.openxmlformats.org/officeDocument/2006/relationships/image" Target="../media/image6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6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6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6.xml"/><Relationship Id="rId3" Type="http://schemas.openxmlformats.org/officeDocument/2006/relationships/comments" Target="../comments/commen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comments" Target="../comments/commen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6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6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64.w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5.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jpeg"/><Relationship Id="rId3" Type="http://schemas.openxmlformats.org/officeDocument/2006/relationships/image" Target="../media/image67.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1.png"/><Relationship Id="rId3" Type="http://schemas.openxmlformats.org/officeDocument/2006/relationships/image" Target="../media/image7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3.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609479" y="3510590"/>
            <a:ext cx="6597029" cy="646331"/>
          </a:xfrm>
          <a:prstGeom prst="rect">
            <a:avLst/>
          </a:prstGeom>
          <a:noFill/>
        </p:spPr>
        <p:txBody>
          <a:bodyPr wrap="none" rtlCol="0">
            <a:spAutoFit/>
          </a:bodyPr>
          <a:lstStyle/>
          <a:p>
            <a:pPr algn="ctr" defTabSz="914400" eaLnBrk="0" fontAlgn="base" hangingPunct="0">
              <a:spcBef>
                <a:spcPct val="0"/>
              </a:spcBef>
              <a:spcAft>
                <a:spcPct val="0"/>
              </a:spcAft>
            </a:pPr>
            <a:r>
              <a:rPr lang="es-MX" b="1" cap="all" dirty="0">
                <a:solidFill>
                  <a:srgbClr val="000000"/>
                </a:solidFill>
                <a:latin typeface="Arial" charset="0"/>
                <a:ea typeface="ＭＳ Ｐゴシック" charset="-128"/>
              </a:rPr>
              <a:t>Unidad de aprendizaje</a:t>
            </a:r>
            <a:endParaRPr lang="es-ES_tradnl" b="1" cap="all" dirty="0">
              <a:solidFill>
                <a:srgbClr val="000000"/>
              </a:solidFill>
              <a:latin typeface="Arial" charset="0"/>
              <a:ea typeface="ＭＳ Ｐゴシック" charset="-128"/>
            </a:endParaRPr>
          </a:p>
          <a:p>
            <a:pPr algn="ctr" defTabSz="914400" eaLnBrk="0" fontAlgn="base" hangingPunct="0">
              <a:spcBef>
                <a:spcPct val="0"/>
              </a:spcBef>
              <a:spcAft>
                <a:spcPct val="0"/>
              </a:spcAft>
            </a:pPr>
            <a:r>
              <a:rPr lang="es-ES" b="1" cap="all" dirty="0" smtClean="0">
                <a:solidFill>
                  <a:srgbClr val="000000"/>
                </a:solidFill>
                <a:latin typeface="Arial" charset="0"/>
                <a:ea typeface="ＭＳ Ｐゴシック" charset="-128"/>
              </a:rPr>
              <a:t>C</a:t>
            </a:r>
            <a:r>
              <a:rPr lang="es-MX" b="1" cap="all" dirty="0" smtClean="0">
                <a:solidFill>
                  <a:srgbClr val="000000"/>
                </a:solidFill>
                <a:latin typeface="Arial" charset="0"/>
                <a:ea typeface="ＭＳ Ｐゴシック" charset="-128"/>
              </a:rPr>
              <a:t>ertificación de sistemas de gestión de calidad.</a:t>
            </a:r>
            <a:endParaRPr lang="es-ES_tradnl" b="1" cap="all" dirty="0">
              <a:solidFill>
                <a:srgbClr val="000000"/>
              </a:solidFill>
              <a:latin typeface="Arial" charset="0"/>
              <a:ea typeface="ＭＳ Ｐゴシック" charset="-128"/>
            </a:endParaRPr>
          </a:p>
        </p:txBody>
      </p:sp>
      <p:sp>
        <p:nvSpPr>
          <p:cNvPr id="3" name="CuadroTexto 2"/>
          <p:cNvSpPr txBox="1"/>
          <p:nvPr/>
        </p:nvSpPr>
        <p:spPr>
          <a:xfrm>
            <a:off x="573766" y="1093752"/>
            <a:ext cx="8033419" cy="461665"/>
          </a:xfrm>
          <a:prstGeom prst="rect">
            <a:avLst/>
          </a:prstGeom>
          <a:noFill/>
        </p:spPr>
        <p:txBody>
          <a:bodyPr wrap="none" rtlCol="0">
            <a:spAutoFit/>
          </a:bodyPr>
          <a:lstStyle/>
          <a:p>
            <a:pPr algn="ctr" defTabSz="914400" eaLnBrk="0" fontAlgn="base" hangingPunct="0">
              <a:spcBef>
                <a:spcPct val="0"/>
              </a:spcBef>
              <a:spcAft>
                <a:spcPct val="0"/>
              </a:spcAft>
            </a:pPr>
            <a:r>
              <a:rPr lang="es-ES" sz="2400" b="1" dirty="0" smtClean="0">
                <a:solidFill>
                  <a:srgbClr val="000000"/>
                </a:solidFill>
                <a:latin typeface="Arial" charset="0"/>
                <a:ea typeface="ＭＳ Ｐゴシック" charset="-128"/>
              </a:rPr>
              <a:t>UNIVERSIDAD AUTÓNOMA DEL ESTADO DE MÉXICO</a:t>
            </a:r>
            <a:endParaRPr lang="es-ES" sz="2400" b="1" dirty="0">
              <a:solidFill>
                <a:srgbClr val="000000"/>
              </a:solidFill>
              <a:latin typeface="Arial" charset="0"/>
              <a:ea typeface="ＭＳ Ｐゴシック" charset="-128"/>
            </a:endParaRPr>
          </a:p>
        </p:txBody>
      </p:sp>
      <p:sp>
        <p:nvSpPr>
          <p:cNvPr id="4" name="CuadroTexto 3"/>
          <p:cNvSpPr txBox="1"/>
          <p:nvPr/>
        </p:nvSpPr>
        <p:spPr>
          <a:xfrm>
            <a:off x="3177855" y="1993450"/>
            <a:ext cx="3424999" cy="369332"/>
          </a:xfrm>
          <a:prstGeom prst="rect">
            <a:avLst/>
          </a:prstGeom>
          <a:noFill/>
        </p:spPr>
        <p:txBody>
          <a:bodyPr wrap="none" rtlCol="0">
            <a:spAutoFit/>
          </a:bodyPr>
          <a:lstStyle/>
          <a:p>
            <a:pPr algn="ctr" defTabSz="914400" eaLnBrk="0" fontAlgn="base" hangingPunct="0">
              <a:spcBef>
                <a:spcPct val="0"/>
              </a:spcBef>
              <a:spcAft>
                <a:spcPct val="0"/>
              </a:spcAft>
            </a:pPr>
            <a:r>
              <a:rPr lang="es-ES" b="1" smtClean="0">
                <a:solidFill>
                  <a:srgbClr val="000000"/>
                </a:solidFill>
                <a:latin typeface="Arial" charset="0"/>
                <a:ea typeface="ＭＳ Ｐゴシック" charset="-128"/>
              </a:rPr>
              <a:t>CU UAEM VALLE DE MÉXICO</a:t>
            </a:r>
            <a:endParaRPr lang="es-ES" b="1" dirty="0">
              <a:solidFill>
                <a:srgbClr val="000000"/>
              </a:solidFill>
              <a:latin typeface="Arial" charset="0"/>
              <a:ea typeface="ＭＳ Ｐゴシック" charset="-128"/>
            </a:endParaRPr>
          </a:p>
        </p:txBody>
      </p:sp>
      <p:sp>
        <p:nvSpPr>
          <p:cNvPr id="5" name="CuadroTexto 4"/>
          <p:cNvSpPr txBox="1"/>
          <p:nvPr/>
        </p:nvSpPr>
        <p:spPr>
          <a:xfrm>
            <a:off x="2643527" y="2822586"/>
            <a:ext cx="4211409"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MATERIAL DIDÁCTICO: ANTOLOGÍA</a:t>
            </a:r>
            <a:endParaRPr lang="es-ES" b="1" dirty="0">
              <a:solidFill>
                <a:srgbClr val="000000"/>
              </a:solidFill>
              <a:latin typeface="Arial" charset="0"/>
              <a:ea typeface="ＭＳ Ｐゴシック" charset="-128"/>
            </a:endParaRPr>
          </a:p>
        </p:txBody>
      </p:sp>
      <p:sp>
        <p:nvSpPr>
          <p:cNvPr id="7" name="CuadroTexto 6"/>
          <p:cNvSpPr txBox="1"/>
          <p:nvPr/>
        </p:nvSpPr>
        <p:spPr>
          <a:xfrm>
            <a:off x="1919927" y="5030467"/>
            <a:ext cx="5463460" cy="646331"/>
          </a:xfrm>
          <a:prstGeom prst="rect">
            <a:avLst/>
          </a:prstGeom>
          <a:noFill/>
        </p:spPr>
        <p:txBody>
          <a:bodyPr wrap="squar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ELABORÓ: </a:t>
            </a:r>
          </a:p>
          <a:p>
            <a:pPr defTabSz="914400" eaLnBrk="0" fontAlgn="base" hangingPunct="0">
              <a:spcBef>
                <a:spcPct val="0"/>
              </a:spcBef>
              <a:spcAft>
                <a:spcPct val="0"/>
              </a:spcAft>
            </a:pPr>
            <a:r>
              <a:rPr lang="es-ES" b="1" dirty="0" smtClean="0">
                <a:solidFill>
                  <a:srgbClr val="000000"/>
                </a:solidFill>
                <a:latin typeface="Arial" charset="0"/>
                <a:ea typeface="ＭＳ Ｐゴシック" charset="-128"/>
              </a:rPr>
              <a:t>DRA. EN C. ED. GABRIELA GAVIÑO ORTIZ</a:t>
            </a:r>
          </a:p>
        </p:txBody>
      </p:sp>
    </p:spTree>
    <p:extLst>
      <p:ext uri="{BB962C8B-B14F-4D97-AF65-F5344CB8AC3E}">
        <p14:creationId xmlns:p14="http://schemas.microsoft.com/office/powerpoint/2010/main" val="418464921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93"/>
          <p:cNvGrpSpPr>
            <a:grpSpLocks/>
          </p:cNvGrpSpPr>
          <p:nvPr/>
        </p:nvGrpSpPr>
        <p:grpSpPr bwMode="auto">
          <a:xfrm>
            <a:off x="2878138" y="2908300"/>
            <a:ext cx="2614614" cy="1490663"/>
            <a:chOff x="829" y="2368"/>
            <a:chExt cx="1647" cy="939"/>
          </a:xfrm>
        </p:grpSpPr>
        <p:sp>
          <p:nvSpPr>
            <p:cNvPr id="987142" name="Oval 1030"/>
            <p:cNvSpPr>
              <a:spLocks noChangeArrowheads="1"/>
            </p:cNvSpPr>
            <p:nvPr/>
          </p:nvSpPr>
          <p:spPr bwMode="auto">
            <a:xfrm>
              <a:off x="1300" y="2629"/>
              <a:ext cx="1104" cy="528"/>
            </a:xfrm>
            <a:prstGeom prst="ellipse">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lgn="ctr" defTabSz="914400" eaLnBrk="0" fontAlgn="base" hangingPunct="0">
                <a:spcBef>
                  <a:spcPct val="0"/>
                </a:spcBef>
                <a:spcAft>
                  <a:spcPct val="0"/>
                </a:spcAft>
                <a:defRPr/>
              </a:pPr>
              <a:endParaRPr lang="es-ES" b="1">
                <a:solidFill>
                  <a:srgbClr val="000000"/>
                </a:solidFill>
                <a:latin typeface="Arial" charset="0"/>
                <a:ea typeface="ＭＳ Ｐゴシック" charset="-128"/>
              </a:endParaRPr>
            </a:p>
          </p:txBody>
        </p:sp>
        <p:sp>
          <p:nvSpPr>
            <p:cNvPr id="8225" name="Text Box 1032"/>
            <p:cNvSpPr txBox="1">
              <a:spLocks noChangeArrowheads="1"/>
            </p:cNvSpPr>
            <p:nvPr/>
          </p:nvSpPr>
          <p:spPr bwMode="auto">
            <a:xfrm>
              <a:off x="1436" y="2628"/>
              <a:ext cx="849" cy="679"/>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Desempeño</a:t>
              </a:r>
            </a:p>
            <a:p>
              <a:pPr algn="ctr"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(Procesos</a:t>
              </a:r>
            </a:p>
            <a:p>
              <a:pPr algn="ctr"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eficaces</a:t>
              </a:r>
              <a:r>
                <a:rPr lang="es-ES_tradnl" sz="1600" b="1" dirty="0" smtClean="0">
                  <a:solidFill>
                    <a:srgbClr val="000000"/>
                  </a:solidFill>
                  <a:latin typeface="Arial" charset="0"/>
                  <a:ea typeface="ＭＳ Ｐゴシック" charset="-128"/>
                </a:rPr>
                <a:t>)</a:t>
              </a:r>
            </a:p>
            <a:p>
              <a:pPr algn="ctr" defTabSz="914400" eaLnBrk="0" fontAlgn="base" hangingPunct="0">
                <a:spcBef>
                  <a:spcPct val="0"/>
                </a:spcBef>
                <a:spcAft>
                  <a:spcPct val="0"/>
                </a:spcAft>
              </a:pPr>
              <a:endParaRPr lang="es-ES_tradnl" sz="1600" b="1" dirty="0">
                <a:solidFill>
                  <a:srgbClr val="000000"/>
                </a:solidFill>
                <a:latin typeface="Arial" charset="0"/>
                <a:ea typeface="ＭＳ Ｐゴシック" charset="-128"/>
              </a:endParaRPr>
            </a:p>
          </p:txBody>
        </p:sp>
        <p:sp>
          <p:nvSpPr>
            <p:cNvPr id="8226" name="Text Box 1035"/>
            <p:cNvSpPr txBox="1">
              <a:spLocks noChangeArrowheads="1"/>
            </p:cNvSpPr>
            <p:nvPr/>
          </p:nvSpPr>
          <p:spPr bwMode="auto">
            <a:xfrm>
              <a:off x="829" y="2368"/>
              <a:ext cx="1647" cy="21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1600" b="1" u="sng" dirty="0">
                  <a:solidFill>
                    <a:srgbClr val="000000"/>
                  </a:solidFill>
                  <a:latin typeface="Arial" charset="0"/>
                  <a:ea typeface="ＭＳ Ｐゴシック" charset="-128"/>
                </a:rPr>
                <a:t>ISO 9001:</a:t>
              </a:r>
              <a:r>
                <a:rPr lang="es-ES_tradnl" sz="1600" b="1" u="sng" dirty="0" smtClean="0">
                  <a:solidFill>
                    <a:srgbClr val="000000"/>
                  </a:solidFill>
                  <a:latin typeface="Arial" charset="0"/>
                  <a:ea typeface="ＭＳ Ｐゴシック" charset="-128"/>
                </a:rPr>
                <a:t>2008/9001:2015</a:t>
              </a:r>
              <a:endParaRPr lang="es-ES_tradnl" sz="1600" b="1" u="sng" dirty="0">
                <a:solidFill>
                  <a:srgbClr val="000000"/>
                </a:solidFill>
                <a:latin typeface="Arial" charset="0"/>
                <a:ea typeface="ＭＳ Ｐゴシック" charset="-128"/>
              </a:endParaRPr>
            </a:p>
          </p:txBody>
        </p:sp>
      </p:grpSp>
      <p:grpSp>
        <p:nvGrpSpPr>
          <p:cNvPr id="3" name="Group 2396"/>
          <p:cNvGrpSpPr>
            <a:grpSpLocks/>
          </p:cNvGrpSpPr>
          <p:nvPr/>
        </p:nvGrpSpPr>
        <p:grpSpPr bwMode="auto">
          <a:xfrm>
            <a:off x="220663" y="5080000"/>
            <a:ext cx="1762125" cy="973138"/>
            <a:chOff x="163" y="3072"/>
            <a:chExt cx="1110" cy="613"/>
          </a:xfrm>
        </p:grpSpPr>
        <p:sp>
          <p:nvSpPr>
            <p:cNvPr id="8221" name="Oval 1028"/>
            <p:cNvSpPr>
              <a:spLocks noChangeArrowheads="1"/>
            </p:cNvSpPr>
            <p:nvPr/>
          </p:nvSpPr>
          <p:spPr bwMode="auto">
            <a:xfrm>
              <a:off x="217" y="3301"/>
              <a:ext cx="1056" cy="384"/>
            </a:xfrm>
            <a:prstGeom prst="ellipse">
              <a:avLst/>
            </a:prstGeom>
            <a:gradFill rotWithShape="1">
              <a:gsLst>
                <a:gs pos="0">
                  <a:srgbClr val="47005E"/>
                </a:gs>
                <a:gs pos="50000">
                  <a:srgbClr val="9900CC"/>
                </a:gs>
                <a:gs pos="100000">
                  <a:srgbClr val="47005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ES" b="1">
                <a:solidFill>
                  <a:srgbClr val="FFFFFF"/>
                </a:solidFill>
                <a:latin typeface="Arial" charset="0"/>
                <a:ea typeface="ＭＳ Ｐゴシック" charset="-128"/>
              </a:endParaRPr>
            </a:p>
          </p:txBody>
        </p:sp>
        <p:sp>
          <p:nvSpPr>
            <p:cNvPr id="8222" name="Text Box 1033"/>
            <p:cNvSpPr txBox="1">
              <a:spLocks noChangeArrowheads="1"/>
            </p:cNvSpPr>
            <p:nvPr/>
          </p:nvSpPr>
          <p:spPr bwMode="auto">
            <a:xfrm>
              <a:off x="265" y="3396"/>
              <a:ext cx="970" cy="2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1600" b="1">
                  <a:solidFill>
                    <a:srgbClr val="FFFFFF"/>
                  </a:solidFill>
                  <a:latin typeface="Arial" charset="0"/>
                  <a:ea typeface="ＭＳ Ｐゴシック" charset="-128"/>
                </a:rPr>
                <a:t>Cumplimiento</a:t>
              </a:r>
            </a:p>
          </p:txBody>
        </p:sp>
        <p:sp>
          <p:nvSpPr>
            <p:cNvPr id="8223" name="Text Box 1034"/>
            <p:cNvSpPr txBox="1">
              <a:spLocks noChangeArrowheads="1"/>
            </p:cNvSpPr>
            <p:nvPr/>
          </p:nvSpPr>
          <p:spPr bwMode="auto">
            <a:xfrm>
              <a:off x="163" y="3072"/>
              <a:ext cx="1091" cy="2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1600" b="1" u="sng">
                  <a:solidFill>
                    <a:srgbClr val="000000"/>
                  </a:solidFill>
                  <a:latin typeface="Arial" charset="0"/>
                  <a:ea typeface="ＭＳ Ｐゴシック" charset="-128"/>
                </a:rPr>
                <a:t>ISO 9001/2:1994</a:t>
              </a:r>
            </a:p>
          </p:txBody>
        </p:sp>
      </p:grpSp>
      <p:sp>
        <p:nvSpPr>
          <p:cNvPr id="987150" name="Line 1038"/>
          <p:cNvSpPr>
            <a:spLocks noChangeShapeType="1"/>
          </p:cNvSpPr>
          <p:nvPr/>
        </p:nvSpPr>
        <p:spPr bwMode="auto">
          <a:xfrm flipV="1">
            <a:off x="3468688" y="4122738"/>
            <a:ext cx="576262" cy="406400"/>
          </a:xfrm>
          <a:prstGeom prst="line">
            <a:avLst/>
          </a:prstGeom>
          <a:noFill/>
          <a:ln w="95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nvGrpSpPr>
          <p:cNvPr id="4" name="Group 2399"/>
          <p:cNvGrpSpPr>
            <a:grpSpLocks/>
          </p:cNvGrpSpPr>
          <p:nvPr/>
        </p:nvGrpSpPr>
        <p:grpSpPr bwMode="auto">
          <a:xfrm>
            <a:off x="1898650" y="4389438"/>
            <a:ext cx="1752600" cy="1244600"/>
            <a:chOff x="2308" y="1941"/>
            <a:chExt cx="1104" cy="784"/>
          </a:xfrm>
        </p:grpSpPr>
        <p:grpSp>
          <p:nvGrpSpPr>
            <p:cNvPr id="8217" name="Group 2395"/>
            <p:cNvGrpSpPr>
              <a:grpSpLocks/>
            </p:cNvGrpSpPr>
            <p:nvPr/>
          </p:nvGrpSpPr>
          <p:grpSpPr bwMode="auto">
            <a:xfrm>
              <a:off x="2308" y="1941"/>
              <a:ext cx="1104" cy="528"/>
              <a:chOff x="2308" y="1941"/>
              <a:chExt cx="1104" cy="528"/>
            </a:xfrm>
          </p:grpSpPr>
          <p:sp>
            <p:nvSpPr>
              <p:cNvPr id="8219" name="Oval 1029"/>
              <p:cNvSpPr>
                <a:spLocks noChangeArrowheads="1"/>
              </p:cNvSpPr>
              <p:nvPr/>
            </p:nvSpPr>
            <p:spPr bwMode="auto">
              <a:xfrm>
                <a:off x="2308" y="1941"/>
                <a:ext cx="1104" cy="528"/>
              </a:xfrm>
              <a:prstGeom prst="ellipse">
                <a:avLst/>
              </a:prstGeom>
              <a:gradFill rotWithShape="1">
                <a:gsLst>
                  <a:gs pos="0">
                    <a:srgbClr val="764747"/>
                  </a:gs>
                  <a:gs pos="50000">
                    <a:srgbClr val="FF9999"/>
                  </a:gs>
                  <a:gs pos="100000">
                    <a:srgbClr val="764747"/>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8220" name="Text Box 1031"/>
              <p:cNvSpPr txBox="1">
                <a:spLocks noChangeArrowheads="1"/>
              </p:cNvSpPr>
              <p:nvPr/>
            </p:nvSpPr>
            <p:spPr bwMode="auto">
              <a:xfrm>
                <a:off x="2364" y="2036"/>
                <a:ext cx="1048" cy="366"/>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Administración</a:t>
                </a:r>
              </a:p>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de Procesos</a:t>
                </a:r>
              </a:p>
            </p:txBody>
          </p:sp>
        </p:grpSp>
        <p:sp>
          <p:nvSpPr>
            <p:cNvPr id="8218" name="Line 1045"/>
            <p:cNvSpPr>
              <a:spLocks noChangeShapeType="1"/>
            </p:cNvSpPr>
            <p:nvPr/>
          </p:nvSpPr>
          <p:spPr bwMode="auto">
            <a:xfrm flipV="1">
              <a:off x="2308" y="2469"/>
              <a:ext cx="363" cy="256"/>
            </a:xfrm>
            <a:prstGeom prst="line">
              <a:avLst/>
            </a:prstGeom>
            <a:noFill/>
            <a:ln w="95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grpSp>
        <p:nvGrpSpPr>
          <p:cNvPr id="6" name="Group 2400"/>
          <p:cNvGrpSpPr>
            <a:grpSpLocks/>
          </p:cNvGrpSpPr>
          <p:nvPr/>
        </p:nvGrpSpPr>
        <p:grpSpPr bwMode="auto">
          <a:xfrm>
            <a:off x="5226050" y="2166938"/>
            <a:ext cx="1828800" cy="1244600"/>
            <a:chOff x="3316" y="1237"/>
            <a:chExt cx="1152" cy="784"/>
          </a:xfrm>
        </p:grpSpPr>
        <p:grpSp>
          <p:nvGrpSpPr>
            <p:cNvPr id="8213" name="Group 2391"/>
            <p:cNvGrpSpPr>
              <a:grpSpLocks/>
            </p:cNvGrpSpPr>
            <p:nvPr/>
          </p:nvGrpSpPr>
          <p:grpSpPr bwMode="auto">
            <a:xfrm>
              <a:off x="3364" y="1237"/>
              <a:ext cx="1104" cy="528"/>
              <a:chOff x="3364" y="1237"/>
              <a:chExt cx="1104" cy="528"/>
            </a:xfrm>
          </p:grpSpPr>
          <p:sp>
            <p:nvSpPr>
              <p:cNvPr id="8215" name="Oval 1041"/>
              <p:cNvSpPr>
                <a:spLocks noChangeArrowheads="1"/>
              </p:cNvSpPr>
              <p:nvPr/>
            </p:nvSpPr>
            <p:spPr bwMode="auto">
              <a:xfrm>
                <a:off x="3364" y="1237"/>
                <a:ext cx="1104" cy="528"/>
              </a:xfrm>
              <a:prstGeom prst="ellipse">
                <a:avLst/>
              </a:prstGeom>
              <a:gradFill rotWithShape="1">
                <a:gsLst>
                  <a:gs pos="0">
                    <a:srgbClr val="005E47"/>
                  </a:gs>
                  <a:gs pos="50000">
                    <a:srgbClr val="00CC99"/>
                  </a:gs>
                  <a:gs pos="100000">
                    <a:srgbClr val="005E47"/>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8216" name="Text Box 1042"/>
              <p:cNvSpPr txBox="1">
                <a:spLocks noChangeArrowheads="1"/>
              </p:cNvSpPr>
              <p:nvPr/>
            </p:nvSpPr>
            <p:spPr bwMode="auto">
              <a:xfrm>
                <a:off x="3570" y="1323"/>
                <a:ext cx="670" cy="366"/>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1600" b="1">
                    <a:solidFill>
                      <a:srgbClr val="000000"/>
                    </a:solidFill>
                    <a:latin typeface="Arial" charset="0"/>
                    <a:ea typeface="ＭＳ Ｐゴシック" charset="-128"/>
                  </a:rPr>
                  <a:t>Mejora</a:t>
                </a:r>
              </a:p>
              <a:p>
                <a:pPr algn="ctr" defTabSz="914400" eaLnBrk="0" fontAlgn="base" hangingPunct="0">
                  <a:spcBef>
                    <a:spcPct val="0"/>
                  </a:spcBef>
                  <a:spcAft>
                    <a:spcPct val="0"/>
                  </a:spcAft>
                </a:pPr>
                <a:r>
                  <a:rPr lang="es-ES_tradnl" sz="1600" b="1">
                    <a:solidFill>
                      <a:srgbClr val="000000"/>
                    </a:solidFill>
                    <a:latin typeface="Arial" charset="0"/>
                    <a:ea typeface="ＭＳ Ｐゴシック" charset="-128"/>
                  </a:rPr>
                  <a:t>Continua</a:t>
                </a:r>
              </a:p>
            </p:txBody>
          </p:sp>
        </p:grpSp>
        <p:sp>
          <p:nvSpPr>
            <p:cNvPr id="8214" name="Line 1046"/>
            <p:cNvSpPr>
              <a:spLocks noChangeShapeType="1"/>
            </p:cNvSpPr>
            <p:nvPr/>
          </p:nvSpPr>
          <p:spPr bwMode="auto">
            <a:xfrm flipV="1">
              <a:off x="3316" y="1765"/>
              <a:ext cx="363" cy="256"/>
            </a:xfrm>
            <a:prstGeom prst="line">
              <a:avLst/>
            </a:prstGeom>
            <a:noFill/>
            <a:ln w="95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grpSp>
        <p:nvGrpSpPr>
          <p:cNvPr id="8" name="Group 2401"/>
          <p:cNvGrpSpPr>
            <a:grpSpLocks/>
          </p:cNvGrpSpPr>
          <p:nvPr/>
        </p:nvGrpSpPr>
        <p:grpSpPr bwMode="auto">
          <a:xfrm>
            <a:off x="6826250" y="1023938"/>
            <a:ext cx="1828800" cy="1244600"/>
            <a:chOff x="4324" y="517"/>
            <a:chExt cx="1152" cy="784"/>
          </a:xfrm>
        </p:grpSpPr>
        <p:grpSp>
          <p:nvGrpSpPr>
            <p:cNvPr id="8209" name="Group 2390"/>
            <p:cNvGrpSpPr>
              <a:grpSpLocks/>
            </p:cNvGrpSpPr>
            <p:nvPr/>
          </p:nvGrpSpPr>
          <p:grpSpPr bwMode="auto">
            <a:xfrm>
              <a:off x="4372" y="517"/>
              <a:ext cx="1104" cy="528"/>
              <a:chOff x="4372" y="517"/>
              <a:chExt cx="1104" cy="528"/>
            </a:xfrm>
          </p:grpSpPr>
          <p:sp>
            <p:nvSpPr>
              <p:cNvPr id="8211" name="Oval 1047"/>
              <p:cNvSpPr>
                <a:spLocks noChangeArrowheads="1"/>
              </p:cNvSpPr>
              <p:nvPr/>
            </p:nvSpPr>
            <p:spPr bwMode="auto">
              <a:xfrm>
                <a:off x="4372" y="517"/>
                <a:ext cx="1104" cy="528"/>
              </a:xfrm>
              <a:prstGeom prst="ellipse">
                <a:avLst/>
              </a:prstGeom>
              <a:gradFill rotWithShape="1">
                <a:gsLst>
                  <a:gs pos="0">
                    <a:srgbClr val="765E00"/>
                  </a:gs>
                  <a:gs pos="50000">
                    <a:srgbClr val="FFCC00"/>
                  </a:gs>
                  <a:gs pos="100000">
                    <a:srgbClr val="765E00"/>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8212" name="Text Box 1048"/>
              <p:cNvSpPr txBox="1">
                <a:spLocks noChangeArrowheads="1"/>
              </p:cNvSpPr>
              <p:nvPr/>
            </p:nvSpPr>
            <p:spPr bwMode="auto">
              <a:xfrm>
                <a:off x="4505" y="609"/>
                <a:ext cx="894" cy="366"/>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1600" b="1">
                    <a:solidFill>
                      <a:srgbClr val="000000"/>
                    </a:solidFill>
                    <a:latin typeface="Tahoma" charset="0"/>
                    <a:ea typeface="ＭＳ Ｐゴシック" charset="-128"/>
                  </a:rPr>
                  <a:t>Satisfacción</a:t>
                </a:r>
              </a:p>
              <a:p>
                <a:pPr algn="ctr" defTabSz="914400" eaLnBrk="0" fontAlgn="base" hangingPunct="0">
                  <a:spcBef>
                    <a:spcPct val="0"/>
                  </a:spcBef>
                  <a:spcAft>
                    <a:spcPct val="0"/>
                  </a:spcAft>
                </a:pPr>
                <a:r>
                  <a:rPr lang="es-ES_tradnl" sz="1600" b="1">
                    <a:solidFill>
                      <a:srgbClr val="000000"/>
                    </a:solidFill>
                    <a:latin typeface="Tahoma" charset="0"/>
                    <a:ea typeface="ＭＳ Ｐゴシック" charset="-128"/>
                  </a:rPr>
                  <a:t>del Cliente</a:t>
                </a:r>
              </a:p>
            </p:txBody>
          </p:sp>
        </p:grpSp>
        <p:sp>
          <p:nvSpPr>
            <p:cNvPr id="8210" name="Line 1049"/>
            <p:cNvSpPr>
              <a:spLocks noChangeShapeType="1"/>
            </p:cNvSpPr>
            <p:nvPr/>
          </p:nvSpPr>
          <p:spPr bwMode="auto">
            <a:xfrm flipV="1">
              <a:off x="4324" y="1045"/>
              <a:ext cx="363" cy="256"/>
            </a:xfrm>
            <a:prstGeom prst="line">
              <a:avLst/>
            </a:prstGeom>
            <a:noFill/>
            <a:ln w="95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grpSp>
        <p:nvGrpSpPr>
          <p:cNvPr id="10" name="Group 2398"/>
          <p:cNvGrpSpPr>
            <a:grpSpLocks/>
          </p:cNvGrpSpPr>
          <p:nvPr/>
        </p:nvGrpSpPr>
        <p:grpSpPr bwMode="auto">
          <a:xfrm>
            <a:off x="5740400" y="5429178"/>
            <a:ext cx="3403600" cy="992227"/>
            <a:chOff x="3557" y="2058"/>
            <a:chExt cx="2268" cy="676"/>
          </a:xfrm>
        </p:grpSpPr>
        <p:sp>
          <p:nvSpPr>
            <p:cNvPr id="8207" name="Text Box 1052"/>
            <p:cNvSpPr txBox="1">
              <a:spLocks noChangeArrowheads="1"/>
            </p:cNvSpPr>
            <p:nvPr/>
          </p:nvSpPr>
          <p:spPr bwMode="auto">
            <a:xfrm>
              <a:off x="3557" y="2058"/>
              <a:ext cx="2268" cy="288"/>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MX" sz="2400" dirty="0">
                  <a:solidFill>
                    <a:srgbClr val="006666"/>
                  </a:solidFill>
                  <a:latin typeface="Arial Narrow" charset="0"/>
                  <a:ea typeface="ＭＳ Ｐゴシック" charset="-128"/>
                </a:rPr>
                <a:t>Eficiente:</a:t>
              </a:r>
            </a:p>
          </p:txBody>
        </p:sp>
        <p:sp>
          <p:nvSpPr>
            <p:cNvPr id="8208" name="Text Box 1053"/>
            <p:cNvSpPr txBox="1">
              <a:spLocks noChangeArrowheads="1"/>
            </p:cNvSpPr>
            <p:nvPr/>
          </p:nvSpPr>
          <p:spPr bwMode="auto">
            <a:xfrm>
              <a:off x="3557" y="2330"/>
              <a:ext cx="2268" cy="404"/>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MX" dirty="0">
                  <a:solidFill>
                    <a:srgbClr val="000000"/>
                  </a:solidFill>
                  <a:latin typeface="Tahoma" charset="0"/>
                  <a:ea typeface="ＭＳ Ｐゴシック" charset="-128"/>
                </a:rPr>
                <a:t>Uso óptimo de los medios para alcanzar el objetivo.</a:t>
              </a:r>
            </a:p>
          </p:txBody>
        </p:sp>
      </p:grpSp>
      <p:grpSp>
        <p:nvGrpSpPr>
          <p:cNvPr id="11" name="Group 2397"/>
          <p:cNvGrpSpPr>
            <a:grpSpLocks/>
          </p:cNvGrpSpPr>
          <p:nvPr/>
        </p:nvGrpSpPr>
        <p:grpSpPr bwMode="auto">
          <a:xfrm>
            <a:off x="0" y="1593853"/>
            <a:ext cx="3697288" cy="1058864"/>
            <a:chOff x="0" y="1004"/>
            <a:chExt cx="2329" cy="667"/>
          </a:xfrm>
        </p:grpSpPr>
        <p:sp>
          <p:nvSpPr>
            <p:cNvPr id="8203" name="Text Box 1050"/>
            <p:cNvSpPr txBox="1">
              <a:spLocks noChangeArrowheads="1"/>
            </p:cNvSpPr>
            <p:nvPr/>
          </p:nvSpPr>
          <p:spPr bwMode="auto">
            <a:xfrm>
              <a:off x="0" y="1004"/>
              <a:ext cx="2268" cy="288"/>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MX" sz="2400" b="1" dirty="0">
                  <a:solidFill>
                    <a:srgbClr val="3333CC"/>
                  </a:solidFill>
                  <a:latin typeface="Arial Narrow" charset="0"/>
                  <a:ea typeface="ＭＳ Ｐゴシック" charset="-128"/>
                </a:rPr>
                <a:t>Eficaz:</a:t>
              </a:r>
            </a:p>
          </p:txBody>
        </p:sp>
        <p:sp>
          <p:nvSpPr>
            <p:cNvPr id="8204" name="Text Box 1051"/>
            <p:cNvSpPr txBox="1">
              <a:spLocks noChangeArrowheads="1"/>
            </p:cNvSpPr>
            <p:nvPr/>
          </p:nvSpPr>
          <p:spPr bwMode="auto">
            <a:xfrm>
              <a:off x="61" y="1440"/>
              <a:ext cx="2268" cy="231"/>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MX" dirty="0">
                  <a:solidFill>
                    <a:srgbClr val="000000"/>
                  </a:solidFill>
                  <a:latin typeface="Tahoma" charset="0"/>
                  <a:ea typeface="ＭＳ Ｐゴシック" charset="-128"/>
                </a:rPr>
                <a:t>Alcanza el objetivo trazado.</a:t>
              </a:r>
            </a:p>
          </p:txBody>
        </p:sp>
      </p:grpSp>
      <p:sp>
        <p:nvSpPr>
          <p:cNvPr id="35" name="Oval 1030"/>
          <p:cNvSpPr>
            <a:spLocks noChangeArrowheads="1"/>
          </p:cNvSpPr>
          <p:nvPr/>
        </p:nvSpPr>
        <p:spPr bwMode="auto">
          <a:xfrm>
            <a:off x="4128137" y="4148852"/>
            <a:ext cx="1962464" cy="1112080"/>
          </a:xfrm>
          <a:prstGeom prst="ellipse">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lgn="ctr"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Pensamiento </a:t>
            </a:r>
          </a:p>
          <a:p>
            <a:pPr algn="ctr"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(basado en el riesgo)</a:t>
            </a:r>
            <a:endParaRPr lang="es-ES_tradnl" b="1" dirty="0">
              <a:solidFill>
                <a:srgbClr val="000000"/>
              </a:solidFill>
              <a:latin typeface="Arial" charset="0"/>
              <a:ea typeface="ＭＳ Ｐゴシック" charset="-128"/>
            </a:endParaRPr>
          </a:p>
        </p:txBody>
      </p:sp>
      <p:sp>
        <p:nvSpPr>
          <p:cNvPr id="36" name="Line 1038"/>
          <p:cNvSpPr>
            <a:spLocks noChangeShapeType="1"/>
          </p:cNvSpPr>
          <p:nvPr/>
        </p:nvSpPr>
        <p:spPr bwMode="auto">
          <a:xfrm flipV="1">
            <a:off x="3550691" y="4482466"/>
            <a:ext cx="672577" cy="26904"/>
          </a:xfrm>
          <a:prstGeom prst="line">
            <a:avLst/>
          </a:prstGeom>
          <a:noFill/>
          <a:ln w="95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39" name="CuadroTexto 38"/>
          <p:cNvSpPr txBox="1"/>
          <p:nvPr/>
        </p:nvSpPr>
        <p:spPr>
          <a:xfrm>
            <a:off x="4502151" y="661214"/>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2: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664515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55" presetClass="entr" presetSubtype="0" fill="hold"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987150"/>
                                        </p:tgtEl>
                                        <p:attrNameLst>
                                          <p:attrName>style.visibility</p:attrName>
                                        </p:attrNameLst>
                                      </p:cBhvr>
                                      <p:to>
                                        <p:strVal val="visible"/>
                                      </p:to>
                                    </p:set>
                                    <p:anim calcmode="lin" valueType="num">
                                      <p:cBhvr>
                                        <p:cTn id="18" dur="1000" fill="hold"/>
                                        <p:tgtEl>
                                          <p:spTgt spid="987150"/>
                                        </p:tgtEl>
                                        <p:attrNameLst>
                                          <p:attrName>ppt_w</p:attrName>
                                        </p:attrNameLst>
                                      </p:cBhvr>
                                      <p:tavLst>
                                        <p:tav tm="0">
                                          <p:val>
                                            <p:strVal val="#ppt_w*0.70"/>
                                          </p:val>
                                        </p:tav>
                                        <p:tav tm="100000">
                                          <p:val>
                                            <p:strVal val="#ppt_w"/>
                                          </p:val>
                                        </p:tav>
                                      </p:tavLst>
                                    </p:anim>
                                    <p:anim calcmode="lin" valueType="num">
                                      <p:cBhvr>
                                        <p:cTn id="19" dur="1000" fill="hold"/>
                                        <p:tgtEl>
                                          <p:spTgt spid="987150"/>
                                        </p:tgtEl>
                                        <p:attrNameLst>
                                          <p:attrName>ppt_h</p:attrName>
                                        </p:attrNameLst>
                                      </p:cBhvr>
                                      <p:tavLst>
                                        <p:tav tm="0">
                                          <p:val>
                                            <p:strVal val="#ppt_h"/>
                                          </p:val>
                                        </p:tav>
                                        <p:tav tm="100000">
                                          <p:val>
                                            <p:strVal val="#ppt_h"/>
                                          </p:val>
                                        </p:tav>
                                      </p:tavLst>
                                    </p:anim>
                                    <p:animEffect transition="in" filter="fade">
                                      <p:cBhvr>
                                        <p:cTn id="20" dur="1000"/>
                                        <p:tgtEl>
                                          <p:spTgt spid="987150"/>
                                        </p:tgtEl>
                                      </p:cBhvr>
                                    </p:animEffect>
                                  </p:childTnLst>
                                </p:cTn>
                              </p:par>
                            </p:childTnLst>
                          </p:cTn>
                        </p:par>
                        <p:par>
                          <p:cTn id="21" fill="hold">
                            <p:stCondLst>
                              <p:cond delay="3000"/>
                            </p:stCondLst>
                            <p:childTnLst>
                              <p:par>
                                <p:cTn id="22" presetID="55" presetClass="entr" presetSubtype="0" fill="hold" nodeType="afterEffect">
                                  <p:stCondLst>
                                    <p:cond delay="50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strVal val="#ppt_w*0.70"/>
                                          </p:val>
                                        </p:tav>
                                        <p:tav tm="100000">
                                          <p:val>
                                            <p:strVal val="#ppt_w"/>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animEffect transition="in" filter="fade">
                                      <p:cBhvr>
                                        <p:cTn id="26" dur="1000"/>
                                        <p:tgtEl>
                                          <p:spTgt spid="4"/>
                                        </p:tgtEl>
                                      </p:cBhvr>
                                    </p:animEffect>
                                  </p:childTnLst>
                                </p:cTn>
                              </p:par>
                            </p:childTnLst>
                          </p:cTn>
                        </p:par>
                        <p:par>
                          <p:cTn id="27" fill="hold">
                            <p:stCondLst>
                              <p:cond delay="4500"/>
                            </p:stCondLst>
                            <p:childTnLst>
                              <p:par>
                                <p:cTn id="28" presetID="55"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strVal val="#ppt_w*0.70"/>
                                          </p:val>
                                        </p:tav>
                                        <p:tav tm="100000">
                                          <p:val>
                                            <p:strVal val="#ppt_w"/>
                                          </p:val>
                                        </p:tav>
                                      </p:tavLst>
                                    </p:anim>
                                    <p:anim calcmode="lin" valueType="num">
                                      <p:cBhvr>
                                        <p:cTn id="31" dur="1000" fill="hold"/>
                                        <p:tgtEl>
                                          <p:spTgt spid="6"/>
                                        </p:tgtEl>
                                        <p:attrNameLst>
                                          <p:attrName>ppt_h</p:attrName>
                                        </p:attrNameLst>
                                      </p:cBhvr>
                                      <p:tavLst>
                                        <p:tav tm="0">
                                          <p:val>
                                            <p:strVal val="#ppt_h"/>
                                          </p:val>
                                        </p:tav>
                                        <p:tav tm="100000">
                                          <p:val>
                                            <p:strVal val="#ppt_h"/>
                                          </p:val>
                                        </p:tav>
                                      </p:tavLst>
                                    </p:anim>
                                    <p:animEffect transition="in" filter="fade">
                                      <p:cBhvr>
                                        <p:cTn id="32" dur="1000"/>
                                        <p:tgtEl>
                                          <p:spTgt spid="6"/>
                                        </p:tgtEl>
                                      </p:cBhvr>
                                    </p:animEffect>
                                  </p:childTnLst>
                                </p:cTn>
                              </p:par>
                            </p:childTnLst>
                          </p:cTn>
                        </p:par>
                        <p:par>
                          <p:cTn id="33" fill="hold">
                            <p:stCondLst>
                              <p:cond delay="5500"/>
                            </p:stCondLst>
                            <p:childTnLst>
                              <p:par>
                                <p:cTn id="34" presetID="55"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strVal val="#ppt_w*0.70"/>
                                          </p:val>
                                        </p:tav>
                                        <p:tav tm="100000">
                                          <p:val>
                                            <p:strVal val="#ppt_w"/>
                                          </p:val>
                                        </p:tav>
                                      </p:tavLst>
                                    </p:anim>
                                    <p:anim calcmode="lin" valueType="num">
                                      <p:cBhvr>
                                        <p:cTn id="37" dur="1000" fill="hold"/>
                                        <p:tgtEl>
                                          <p:spTgt spid="8"/>
                                        </p:tgtEl>
                                        <p:attrNameLst>
                                          <p:attrName>ppt_h</p:attrName>
                                        </p:attrNameLst>
                                      </p:cBhvr>
                                      <p:tavLst>
                                        <p:tav tm="0">
                                          <p:val>
                                            <p:strVal val="#ppt_h"/>
                                          </p:val>
                                        </p:tav>
                                        <p:tav tm="100000">
                                          <p:val>
                                            <p:strVal val="#ppt_h"/>
                                          </p:val>
                                        </p:tav>
                                      </p:tavLst>
                                    </p:anim>
                                    <p:animEffect transition="in" filter="fade">
                                      <p:cBhvr>
                                        <p:cTn id="38" dur="1000"/>
                                        <p:tgtEl>
                                          <p:spTgt spid="8"/>
                                        </p:tgtEl>
                                      </p:cBhvr>
                                    </p:animEffect>
                                  </p:childTnLst>
                                </p:cTn>
                              </p:par>
                            </p:childTnLst>
                          </p:cTn>
                        </p:par>
                        <p:par>
                          <p:cTn id="39" fill="hold">
                            <p:stCondLst>
                              <p:cond delay="6500"/>
                            </p:stCondLst>
                            <p:childTnLst>
                              <p:par>
                                <p:cTn id="40" presetID="1" presetClass="entr" presetSubtype="0" fill="hold" nodeType="afterEffect">
                                  <p:stCondLst>
                                    <p:cond delay="500"/>
                                  </p:stCondLst>
                                  <p:childTnLst>
                                    <p:set>
                                      <p:cBhvr>
                                        <p:cTn id="41" dur="1" fill="hold">
                                          <p:stCondLst>
                                            <p:cond delay="0"/>
                                          </p:stCondLst>
                                        </p:cTn>
                                        <p:tgtEl>
                                          <p:spTgt spid="11"/>
                                        </p:tgtEl>
                                        <p:attrNameLst>
                                          <p:attrName>style.visibility</p:attrName>
                                        </p:attrNameLst>
                                      </p:cBhvr>
                                      <p:to>
                                        <p:strVal val="visible"/>
                                      </p:to>
                                    </p:set>
                                  </p:childTnLst>
                                </p:cTn>
                              </p:par>
                            </p:childTnLst>
                          </p:cTn>
                        </p:par>
                        <p:par>
                          <p:cTn id="42" fill="hold">
                            <p:stCondLst>
                              <p:cond delay="7000"/>
                            </p:stCondLst>
                            <p:childTnLst>
                              <p:par>
                                <p:cTn id="43" presetID="1" presetClass="entr" presetSubtype="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55"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1000" fill="hold"/>
                                        <p:tgtEl>
                                          <p:spTgt spid="36"/>
                                        </p:tgtEl>
                                        <p:attrNameLst>
                                          <p:attrName>ppt_w</p:attrName>
                                        </p:attrNameLst>
                                      </p:cBhvr>
                                      <p:tavLst>
                                        <p:tav tm="0">
                                          <p:val>
                                            <p:strVal val="#ppt_w*0.70"/>
                                          </p:val>
                                        </p:tav>
                                        <p:tav tm="100000">
                                          <p:val>
                                            <p:strVal val="#ppt_w"/>
                                          </p:val>
                                        </p:tav>
                                      </p:tavLst>
                                    </p:anim>
                                    <p:anim calcmode="lin" valueType="num">
                                      <p:cBhvr>
                                        <p:cTn id="48" dur="1000" fill="hold"/>
                                        <p:tgtEl>
                                          <p:spTgt spid="36"/>
                                        </p:tgtEl>
                                        <p:attrNameLst>
                                          <p:attrName>ppt_h</p:attrName>
                                        </p:attrNameLst>
                                      </p:cBhvr>
                                      <p:tavLst>
                                        <p:tav tm="0">
                                          <p:val>
                                            <p:strVal val="#ppt_h"/>
                                          </p:val>
                                        </p:tav>
                                        <p:tav tm="100000">
                                          <p:val>
                                            <p:strVal val="#ppt_h"/>
                                          </p:val>
                                        </p:tav>
                                      </p:tavLst>
                                    </p:anim>
                                    <p:animEffect transition="in" filter="fade">
                                      <p:cBhvr>
                                        <p:cTn id="4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7150" grpId="0" animBg="1"/>
      <p:bldP spid="3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1089"/>
          <p:cNvSpPr txBox="1">
            <a:spLocks noChangeArrowheads="1"/>
          </p:cNvSpPr>
          <p:nvPr/>
        </p:nvSpPr>
        <p:spPr bwMode="auto">
          <a:xfrm>
            <a:off x="1120775" y="228600"/>
            <a:ext cx="827405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a:solidFill>
                  <a:srgbClr val="FFFFFF"/>
                </a:solidFill>
                <a:latin typeface="Arial Narrow" charset="0"/>
                <a:ea typeface="ＭＳ Ｐゴシック" charset="-128"/>
              </a:rPr>
              <a:t>6. ACTIVIDADES DE AUDITORÍA</a:t>
            </a:r>
          </a:p>
        </p:txBody>
      </p:sp>
      <p:pic>
        <p:nvPicPr>
          <p:cNvPr id="75779" name="Picture 1091" descr="Nombre de archivo: j0289518.jpg&#10;Palabras clave: fotografías, gente, gente trabajando ...&#10;Tamaño de archivo: 45 KB"/>
          <p:cNvPicPr>
            <a:picLocks noGrp="1" noChangeAspect="1" noChangeArrowheads="1"/>
          </p:cNvPicPr>
          <p:nvPr>
            <p:ph/>
          </p:nvPr>
        </p:nvPicPr>
        <p:blipFill>
          <a:blip r:embed="rId2" cstate="email">
            <a:extLst>
              <a:ext uri="{28A0092B-C50C-407E-A947-70E740481C1C}">
                <a14:useLocalDpi xmlns:a14="http://schemas.microsoft.com/office/drawing/2010/main"/>
              </a:ext>
            </a:extLst>
          </a:blip>
          <a:srcRect t="17021" b="13374"/>
          <a:stretch>
            <a:fillRect/>
          </a:stretch>
        </p:blipFill>
        <p:spPr bwMode="auto">
          <a:xfrm>
            <a:off x="5659438" y="2713038"/>
            <a:ext cx="3133725" cy="21812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5780" name="Text Box 1093"/>
          <p:cNvSpPr txBox="1">
            <a:spLocks noChangeArrowheads="1"/>
          </p:cNvSpPr>
          <p:nvPr/>
        </p:nvSpPr>
        <p:spPr bwMode="auto">
          <a:xfrm>
            <a:off x="209550" y="1428750"/>
            <a:ext cx="8564563" cy="396875"/>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000" b="1">
                <a:solidFill>
                  <a:srgbClr val="000000"/>
                </a:solidFill>
                <a:latin typeface="Tahoma" charset="0"/>
                <a:ea typeface="ＭＳ Ｐゴシック" charset="-128"/>
              </a:rPr>
              <a:t>b) Definir objetivo del programa de Auditoría.</a:t>
            </a:r>
            <a:endParaRPr lang="es-ES_tradnl" sz="2000" b="1">
              <a:solidFill>
                <a:srgbClr val="000099"/>
              </a:solidFill>
              <a:latin typeface="Tahoma" charset="0"/>
              <a:ea typeface="ＭＳ Ｐゴシック" charset="-128"/>
            </a:endParaRPr>
          </a:p>
        </p:txBody>
      </p:sp>
      <p:sp>
        <p:nvSpPr>
          <p:cNvPr id="75781" name="Rectangle 9"/>
          <p:cNvSpPr>
            <a:spLocks noChangeArrowheads="1"/>
          </p:cNvSpPr>
          <p:nvPr/>
        </p:nvSpPr>
        <p:spPr bwMode="auto">
          <a:xfrm>
            <a:off x="466725" y="2189163"/>
            <a:ext cx="4919663" cy="2668587"/>
          </a:xfrm>
          <a:prstGeom prst="rect">
            <a:avLst/>
          </a:prstGeom>
          <a:noFill/>
          <a:ln w="9525">
            <a:noFill/>
            <a:miter lim="800000"/>
            <a:headEnd/>
            <a:tailEnd/>
          </a:ln>
        </p:spPr>
        <p:txBody>
          <a:bodyPr/>
          <a:lstStyle/>
          <a:p>
            <a:pPr marL="342900" indent="-342900" algn="just" defTabSz="914400" eaLnBrk="0" fontAlgn="base" hangingPunct="0">
              <a:spcBef>
                <a:spcPct val="35000"/>
              </a:spcBef>
              <a:spcAft>
                <a:spcPct val="0"/>
              </a:spcAft>
              <a:buSzPct val="75000"/>
              <a:buFontTx/>
              <a:buBlip>
                <a:blip r:embed="rId3"/>
              </a:buBlip>
            </a:pPr>
            <a:r>
              <a:rPr lang="es-ES_tradnl" sz="2000">
                <a:solidFill>
                  <a:srgbClr val="000000"/>
                </a:solidFill>
                <a:latin typeface="Arial" charset="0"/>
                <a:ea typeface="ＭＳ Ｐゴシック" charset="-128"/>
              </a:rPr>
              <a:t>Determinar conformidad de los procesos del sistema de calidad con requisitos del Estándar.</a:t>
            </a:r>
          </a:p>
          <a:p>
            <a:pPr marL="342900" indent="-342900" algn="just" defTabSz="914400" eaLnBrk="0" fontAlgn="base" hangingPunct="0">
              <a:spcBef>
                <a:spcPct val="35000"/>
              </a:spcBef>
              <a:spcAft>
                <a:spcPct val="0"/>
              </a:spcAft>
              <a:buSzPct val="75000"/>
              <a:buFontTx/>
              <a:buBlip>
                <a:blip r:embed="rId3"/>
              </a:buBlip>
            </a:pPr>
            <a:r>
              <a:rPr lang="es-ES_tradnl" sz="2000">
                <a:solidFill>
                  <a:srgbClr val="000000"/>
                </a:solidFill>
                <a:latin typeface="Arial" charset="0"/>
                <a:ea typeface="ＭＳ Ｐゴシック" charset="-128"/>
              </a:rPr>
              <a:t>Evaluar inicialmente un proveedor que sea candidato para una relación contractual.</a:t>
            </a:r>
          </a:p>
          <a:p>
            <a:pPr marL="342900" indent="-342900" algn="just" defTabSz="914400" eaLnBrk="0" fontAlgn="base" hangingPunct="0">
              <a:spcBef>
                <a:spcPct val="35000"/>
              </a:spcBef>
              <a:spcAft>
                <a:spcPct val="0"/>
              </a:spcAft>
              <a:buSzPct val="75000"/>
              <a:buFontTx/>
              <a:buBlip>
                <a:blip r:embed="rId3"/>
              </a:buBlip>
            </a:pPr>
            <a:r>
              <a:rPr lang="es-ES_tradnl" sz="2000">
                <a:solidFill>
                  <a:srgbClr val="000000"/>
                </a:solidFill>
                <a:latin typeface="Arial" charset="0"/>
                <a:ea typeface="ＭＳ Ｐゴシック" charset="-128"/>
              </a:rPr>
              <a:t>Satisfacer los requisitos del Estándar.</a:t>
            </a:r>
          </a:p>
        </p:txBody>
      </p:sp>
    </p:spTree>
    <p:extLst>
      <p:ext uri="{BB962C8B-B14F-4D97-AF65-F5344CB8AC3E}">
        <p14:creationId xmlns:p14="http://schemas.microsoft.com/office/powerpoint/2010/main" val="290784799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050"/>
          <p:cNvSpPr txBox="1">
            <a:spLocks noChangeArrowheads="1"/>
          </p:cNvSpPr>
          <p:nvPr/>
        </p:nvSpPr>
        <p:spPr bwMode="auto">
          <a:xfrm>
            <a:off x="2266950" y="1719263"/>
            <a:ext cx="6553200" cy="3937000"/>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Deben haber terminado por lo menos la educación </a:t>
            </a:r>
            <a:r>
              <a:rPr lang="es-ES" dirty="0" smtClean="0">
                <a:solidFill>
                  <a:srgbClr val="000000"/>
                </a:solidFill>
                <a:latin typeface="Arial" charset="0"/>
                <a:ea typeface="ＭＳ Ｐゴシック" charset="-128"/>
              </a:rPr>
              <a:t>profesional </a:t>
            </a:r>
            <a:r>
              <a:rPr lang="es-ES" dirty="0">
                <a:solidFill>
                  <a:srgbClr val="000000"/>
                </a:solidFill>
                <a:latin typeface="Arial" charset="0"/>
                <a:ea typeface="ＭＳ Ｐゴシック" charset="-128"/>
              </a:rPr>
              <a:t>y demostrar competencia para expresar conceptos e ideas en forma clara y fluida.</a:t>
            </a: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Deben recibir entrenamiento como Auditor Interno incluyendo conocimiento y comprensión de las normas, técnicas de evaluación y habilidades adicionales. Se requiere demostrar su competencia a través de un examen. </a:t>
            </a: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Deben tener experiencia práctica adecuada. </a:t>
            </a:r>
            <a:endParaRPr lang="es-ES" u="sng"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Asegurar que sus conocimientos de normas y requisitos de los Sistemas de Calidad estén actualizados.</a:t>
            </a:r>
            <a:endParaRPr lang="es-ES" u="sng" dirty="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Mente abierta, capacidad de juicio, habilidades analíticas, etc.</a:t>
            </a:r>
            <a:endParaRPr lang="es-ES" u="sng" dirty="0">
              <a:solidFill>
                <a:srgbClr val="000099"/>
              </a:solidFill>
              <a:latin typeface="Arial" charset="0"/>
              <a:ea typeface="ＭＳ Ｐゴシック" charset="-128"/>
            </a:endParaRPr>
          </a:p>
        </p:txBody>
      </p:sp>
      <p:sp>
        <p:nvSpPr>
          <p:cNvPr id="76803" name="Text Box 2052"/>
          <p:cNvSpPr txBox="1">
            <a:spLocks noChangeArrowheads="1"/>
          </p:cNvSpPr>
          <p:nvPr/>
        </p:nvSpPr>
        <p:spPr bwMode="auto">
          <a:xfrm>
            <a:off x="285750" y="1681163"/>
            <a:ext cx="1676400" cy="3667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 b="1" i="1">
                <a:solidFill>
                  <a:srgbClr val="003366"/>
                </a:solidFill>
                <a:latin typeface="Arial" charset="0"/>
                <a:ea typeface="ＭＳ Ｐゴシック" charset="-128"/>
              </a:rPr>
              <a:t>Educación</a:t>
            </a:r>
            <a:r>
              <a:rPr lang="es-ES" b="1" i="1">
                <a:solidFill>
                  <a:srgbClr val="000000"/>
                </a:solidFill>
                <a:latin typeface="Arial" charset="0"/>
                <a:ea typeface="ＭＳ Ｐゴシック" charset="-128"/>
              </a:rPr>
              <a:t>:</a:t>
            </a:r>
            <a:endParaRPr lang="es-ES_tradnl" b="1" i="1">
              <a:solidFill>
                <a:srgbClr val="000000"/>
              </a:solidFill>
              <a:latin typeface="Arial" charset="0"/>
              <a:ea typeface="ＭＳ Ｐゴシック" charset="-128"/>
            </a:endParaRPr>
          </a:p>
        </p:txBody>
      </p:sp>
      <p:sp>
        <p:nvSpPr>
          <p:cNvPr id="76804" name="Text Box 2054"/>
          <p:cNvSpPr txBox="1">
            <a:spLocks noChangeArrowheads="1"/>
          </p:cNvSpPr>
          <p:nvPr/>
        </p:nvSpPr>
        <p:spPr bwMode="auto">
          <a:xfrm>
            <a:off x="209550" y="2786063"/>
            <a:ext cx="2057400" cy="3667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 b="1" i="1">
                <a:solidFill>
                  <a:srgbClr val="003366"/>
                </a:solidFill>
                <a:latin typeface="Arial" charset="0"/>
                <a:ea typeface="ＭＳ Ｐゴシック" charset="-128"/>
              </a:rPr>
              <a:t>Entrenamiento</a:t>
            </a:r>
            <a:r>
              <a:rPr lang="es-ES" b="1" i="1">
                <a:solidFill>
                  <a:srgbClr val="000000"/>
                </a:solidFill>
                <a:latin typeface="Arial" charset="0"/>
                <a:ea typeface="ＭＳ Ｐゴシック" charset="-128"/>
              </a:rPr>
              <a:t>:</a:t>
            </a:r>
            <a:endParaRPr lang="es-ES_tradnl" b="1" i="1">
              <a:solidFill>
                <a:srgbClr val="000000"/>
              </a:solidFill>
              <a:latin typeface="Arial" charset="0"/>
              <a:ea typeface="ＭＳ Ｐゴシック" charset="-128"/>
            </a:endParaRPr>
          </a:p>
        </p:txBody>
      </p:sp>
      <p:sp>
        <p:nvSpPr>
          <p:cNvPr id="76805" name="Rectangle 2055"/>
          <p:cNvSpPr>
            <a:spLocks noChangeArrowheads="1"/>
          </p:cNvSpPr>
          <p:nvPr/>
        </p:nvSpPr>
        <p:spPr bwMode="auto">
          <a:xfrm>
            <a:off x="285750" y="4197350"/>
            <a:ext cx="1543050" cy="366713"/>
          </a:xfrm>
          <a:prstGeom prst="rect">
            <a:avLst/>
          </a:prstGeom>
          <a:noFill/>
          <a:ln w="9525">
            <a:noFill/>
            <a:miter lim="800000"/>
            <a:headEnd/>
            <a:tailEnd/>
          </a:ln>
        </p:spPr>
        <p:txBody>
          <a:bodyPr wrap="none">
            <a:spAutoFit/>
          </a:bodyPr>
          <a:lstStyle/>
          <a:p>
            <a:pPr defTabSz="914400" eaLnBrk="0" fontAlgn="base" hangingPunct="0">
              <a:spcBef>
                <a:spcPct val="50000"/>
              </a:spcBef>
              <a:spcAft>
                <a:spcPct val="0"/>
              </a:spcAft>
            </a:pPr>
            <a:r>
              <a:rPr lang="es-ES" b="1" i="1">
                <a:solidFill>
                  <a:srgbClr val="003366"/>
                </a:solidFill>
                <a:latin typeface="Arial" charset="0"/>
                <a:ea typeface="ＭＳ Ｐゴシック" charset="-128"/>
              </a:rPr>
              <a:t>Experiencia</a:t>
            </a:r>
            <a:r>
              <a:rPr lang="es-ES" b="1" i="1">
                <a:solidFill>
                  <a:srgbClr val="000000"/>
                </a:solidFill>
                <a:latin typeface="Arial" charset="0"/>
                <a:ea typeface="ＭＳ Ｐゴシック" charset="-128"/>
              </a:rPr>
              <a:t>:</a:t>
            </a:r>
            <a:endParaRPr lang="es-ES_tradnl" b="1" i="1">
              <a:solidFill>
                <a:srgbClr val="000000"/>
              </a:solidFill>
              <a:latin typeface="Arial" charset="0"/>
              <a:ea typeface="ＭＳ Ｐゴシック" charset="-128"/>
            </a:endParaRPr>
          </a:p>
        </p:txBody>
      </p:sp>
      <p:sp>
        <p:nvSpPr>
          <p:cNvPr id="76806" name="Rectangle 2056"/>
          <p:cNvSpPr>
            <a:spLocks noChangeArrowheads="1"/>
          </p:cNvSpPr>
          <p:nvPr/>
        </p:nvSpPr>
        <p:spPr bwMode="auto">
          <a:xfrm>
            <a:off x="304800" y="5029200"/>
            <a:ext cx="1479550" cy="6413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 b="1" i="1">
                <a:solidFill>
                  <a:srgbClr val="003366"/>
                </a:solidFill>
                <a:latin typeface="Arial" charset="0"/>
                <a:ea typeface="ＭＳ Ｐゴシック" charset="-128"/>
              </a:rPr>
              <a:t>Atributos </a:t>
            </a:r>
          </a:p>
          <a:p>
            <a:pPr defTabSz="914400" eaLnBrk="0" fontAlgn="base" hangingPunct="0">
              <a:spcBef>
                <a:spcPct val="0"/>
              </a:spcBef>
              <a:spcAft>
                <a:spcPct val="0"/>
              </a:spcAft>
            </a:pPr>
            <a:r>
              <a:rPr lang="es-ES" b="1" i="1">
                <a:solidFill>
                  <a:srgbClr val="003366"/>
                </a:solidFill>
                <a:latin typeface="Arial" charset="0"/>
                <a:ea typeface="ＭＳ Ｐゴシック" charset="-128"/>
              </a:rPr>
              <a:t>Personales:</a:t>
            </a:r>
            <a:endParaRPr lang="es-ES_tradnl" b="1" i="1">
              <a:solidFill>
                <a:srgbClr val="000000"/>
              </a:solidFill>
              <a:latin typeface="Arial" charset="0"/>
              <a:ea typeface="ＭＳ Ｐゴシック" charset="-128"/>
            </a:endParaRPr>
          </a:p>
        </p:txBody>
      </p:sp>
      <p:sp>
        <p:nvSpPr>
          <p:cNvPr id="76807" name="Text Box 2058"/>
          <p:cNvSpPr txBox="1">
            <a:spLocks noChangeArrowheads="1"/>
          </p:cNvSpPr>
          <p:nvPr/>
        </p:nvSpPr>
        <p:spPr bwMode="auto">
          <a:xfrm>
            <a:off x="209550" y="1066800"/>
            <a:ext cx="6477000" cy="396875"/>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000" b="1">
                <a:solidFill>
                  <a:srgbClr val="000000"/>
                </a:solidFill>
                <a:latin typeface="Arial" charset="0"/>
                <a:ea typeface="ＭＳ Ｐゴシック" charset="-128"/>
              </a:rPr>
              <a:t>c) Selección del equipo auditor.</a:t>
            </a:r>
            <a:endParaRPr lang="es-ES_tradnl" sz="2000" b="1">
              <a:solidFill>
                <a:srgbClr val="000099"/>
              </a:solidFill>
              <a:latin typeface="Arial" charset="0"/>
              <a:ea typeface="ＭＳ Ｐゴシック" charset="-128"/>
            </a:endParaRPr>
          </a:p>
        </p:txBody>
      </p:sp>
      <p:sp>
        <p:nvSpPr>
          <p:cNvPr id="76808" name="Text Box 2061"/>
          <p:cNvSpPr txBox="1">
            <a:spLocks noChangeArrowheads="1"/>
          </p:cNvSpPr>
          <p:nvPr/>
        </p:nvSpPr>
        <p:spPr bwMode="auto">
          <a:xfrm>
            <a:off x="287338" y="5962650"/>
            <a:ext cx="8561387" cy="39687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s-ES" sz="2000" b="1">
                <a:solidFill>
                  <a:srgbClr val="000000"/>
                </a:solidFill>
                <a:latin typeface="Arial" charset="0"/>
                <a:ea typeface="ＭＳ Ｐゴシック" charset="-128"/>
              </a:rPr>
              <a:t>El coordinador debe ser seleccionado entre los auditores calificados.</a:t>
            </a:r>
            <a:endParaRPr lang="es-MX" sz="2000" b="1">
              <a:solidFill>
                <a:srgbClr val="000000"/>
              </a:solidFill>
              <a:latin typeface="Arial" charset="0"/>
              <a:ea typeface="ＭＳ Ｐゴシック" charset="-128"/>
            </a:endParaRPr>
          </a:p>
        </p:txBody>
      </p:sp>
      <p:sp>
        <p:nvSpPr>
          <p:cNvPr id="76809" name="Text Box 2112"/>
          <p:cNvSpPr txBox="1">
            <a:spLocks noChangeArrowheads="1"/>
          </p:cNvSpPr>
          <p:nvPr/>
        </p:nvSpPr>
        <p:spPr bwMode="auto">
          <a:xfrm>
            <a:off x="1120775" y="228600"/>
            <a:ext cx="827405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ACTIVIDADES </a:t>
            </a:r>
            <a:r>
              <a:rPr lang="es-ES_tradnl" sz="2800" b="1" dirty="0">
                <a:solidFill>
                  <a:srgbClr val="FFFFFF"/>
                </a:solidFill>
                <a:latin typeface="Arial Narrow" charset="0"/>
                <a:ea typeface="ＭＳ Ｐゴシック" charset="-128"/>
              </a:rPr>
              <a:t>DE AUDITORÍA</a:t>
            </a:r>
          </a:p>
        </p:txBody>
      </p:sp>
    </p:spTree>
    <p:extLst>
      <p:ext uri="{BB962C8B-B14F-4D97-AF65-F5344CB8AC3E}">
        <p14:creationId xmlns:p14="http://schemas.microsoft.com/office/powerpoint/2010/main" val="196713503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104"/>
          <p:cNvSpPr txBox="1">
            <a:spLocks noChangeArrowheads="1"/>
          </p:cNvSpPr>
          <p:nvPr/>
        </p:nvSpPr>
        <p:spPr bwMode="auto">
          <a:xfrm>
            <a:off x="1120775" y="228600"/>
            <a:ext cx="827405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ACTIVIDADES </a:t>
            </a:r>
            <a:r>
              <a:rPr lang="es-ES_tradnl" sz="2800" b="1" dirty="0">
                <a:solidFill>
                  <a:srgbClr val="FFFFFF"/>
                </a:solidFill>
                <a:latin typeface="Arial Narrow" charset="0"/>
                <a:ea typeface="ＭＳ Ｐゴシック" charset="-128"/>
              </a:rPr>
              <a:t>DE AUDITORÍA</a:t>
            </a:r>
          </a:p>
        </p:txBody>
      </p:sp>
      <p:sp>
        <p:nvSpPr>
          <p:cNvPr id="77827" name="Text Box 7"/>
          <p:cNvSpPr txBox="1">
            <a:spLocks noChangeArrowheads="1"/>
          </p:cNvSpPr>
          <p:nvPr/>
        </p:nvSpPr>
        <p:spPr bwMode="auto">
          <a:xfrm>
            <a:off x="209550" y="1123950"/>
            <a:ext cx="8669338" cy="396875"/>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000" b="1">
                <a:solidFill>
                  <a:srgbClr val="000000"/>
                </a:solidFill>
                <a:latin typeface="Arial" charset="0"/>
                <a:ea typeface="ＭＳ Ｐゴシック" charset="-128"/>
              </a:rPr>
              <a:t>Ejemplo de educación, experiencia y formación de los auditores:</a:t>
            </a:r>
            <a:endParaRPr lang="es-ES_tradnl" sz="2000" b="1">
              <a:solidFill>
                <a:srgbClr val="000099"/>
              </a:solidFill>
              <a:latin typeface="Arial" charset="0"/>
              <a:ea typeface="ＭＳ Ｐゴシック" charset="-128"/>
            </a:endParaRPr>
          </a:p>
        </p:txBody>
      </p:sp>
      <p:graphicFrame>
        <p:nvGraphicFramePr>
          <p:cNvPr id="33" name="Group 55"/>
          <p:cNvGraphicFramePr>
            <a:graphicFrameLocks noGrp="1"/>
          </p:cNvGraphicFramePr>
          <p:nvPr>
            <p:extLst/>
          </p:nvPr>
        </p:nvGraphicFramePr>
        <p:xfrm>
          <a:off x="420688" y="1757363"/>
          <a:ext cx="8402637" cy="4498977"/>
        </p:xfrm>
        <a:graphic>
          <a:graphicData uri="http://schemas.openxmlformats.org/drawingml/2006/table">
            <a:tbl>
              <a:tblPr/>
              <a:tblGrid>
                <a:gridCol w="1771650"/>
                <a:gridCol w="3308350"/>
                <a:gridCol w="3322637"/>
              </a:tblGrid>
              <a:tr h="4397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s-ES_tradnl" sz="2000" b="1" i="0" u="none" strike="noStrike" cap="none" normalizeH="0" baseline="0" smtClean="0">
                          <a:ln>
                            <a:noFill/>
                          </a:ln>
                          <a:solidFill>
                            <a:schemeClr val="tx1"/>
                          </a:solidFill>
                          <a:effectLst/>
                          <a:latin typeface="Arial" charset="0"/>
                          <a:ea typeface="ＭＳ Ｐゴシック" charset="-128"/>
                        </a:rPr>
                        <a:t>Parámetro</a:t>
                      </a:r>
                      <a:endParaRPr kumimoji="0" lang="es-MX" sz="2000" b="1" i="0" u="none" strike="noStrike" cap="none" normalizeH="0" baseline="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s-ES_tradnl" sz="2000" b="1" i="0" u="none" strike="noStrike" cap="none" normalizeH="0" baseline="0" smtClean="0">
                          <a:ln>
                            <a:noFill/>
                          </a:ln>
                          <a:solidFill>
                            <a:schemeClr val="tx1"/>
                          </a:solidFill>
                          <a:effectLst/>
                          <a:latin typeface="Arial" charset="0"/>
                          <a:ea typeface="ＭＳ Ｐゴシック" charset="-128"/>
                        </a:rPr>
                        <a:t>Auditor</a:t>
                      </a:r>
                      <a:endParaRPr kumimoji="0" lang="es-MX" sz="2000" b="1"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s-ES_tradnl" sz="2000" b="1" i="0" u="none" strike="noStrike" cap="none" normalizeH="0" baseline="0" smtClean="0">
                          <a:ln>
                            <a:noFill/>
                          </a:ln>
                          <a:solidFill>
                            <a:schemeClr val="tx1"/>
                          </a:solidFill>
                          <a:effectLst/>
                          <a:latin typeface="Arial" charset="0"/>
                          <a:ea typeface="ＭＳ Ｐゴシック" charset="-128"/>
                        </a:rPr>
                        <a:t>Líder del Equipo Auditor</a:t>
                      </a:r>
                      <a:endParaRPr kumimoji="0" lang="es-MX" sz="2000" b="1"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97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800" b="0" i="0" u="none" strike="noStrike" cap="none" normalizeH="0" baseline="0" smtClean="0">
                          <a:ln>
                            <a:noFill/>
                          </a:ln>
                          <a:solidFill>
                            <a:schemeClr val="tx1"/>
                          </a:solidFill>
                          <a:effectLst/>
                          <a:latin typeface="Arial" charset="0"/>
                          <a:ea typeface="ＭＳ Ｐゴシック" charset="-128"/>
                        </a:rPr>
                        <a:t>Educación</a:t>
                      </a:r>
                      <a:endParaRPr kumimoji="0" lang="es-MX" sz="1800" b="0" i="0" u="none" strike="noStrike" cap="none" normalizeH="0" baseline="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dirty="0" smtClean="0">
                          <a:ln>
                            <a:noFill/>
                          </a:ln>
                          <a:solidFill>
                            <a:schemeClr val="tx1"/>
                          </a:solidFill>
                          <a:effectLst/>
                          <a:latin typeface="Arial" charset="0"/>
                          <a:ea typeface="ＭＳ Ｐゴシック" charset="-128"/>
                        </a:rPr>
                        <a:t>Profesional mínimo.</a:t>
                      </a:r>
                      <a:endParaRPr kumimoji="0" lang="es-MX" sz="1600" b="0" i="0" u="none" strike="noStrike" cap="none" normalizeH="0" baseline="0" dirty="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dirty="0" smtClean="0">
                          <a:ln>
                            <a:noFill/>
                          </a:ln>
                          <a:solidFill>
                            <a:schemeClr val="tx1"/>
                          </a:solidFill>
                          <a:effectLst/>
                          <a:latin typeface="Arial" charset="0"/>
                          <a:ea typeface="ＭＳ Ｐゴシック" charset="-128"/>
                        </a:rPr>
                        <a:t>Profesional mínimo.</a:t>
                      </a:r>
                      <a:endParaRPr kumimoji="0" lang="es-MX" sz="1600" b="0" i="0" u="none" strike="noStrike" cap="none" normalizeH="0" baseline="0" dirty="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13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800" b="0" i="0" u="none" strike="noStrike" cap="none" normalizeH="0" baseline="0" smtClean="0">
                          <a:ln>
                            <a:noFill/>
                          </a:ln>
                          <a:solidFill>
                            <a:schemeClr val="tx1"/>
                          </a:solidFill>
                          <a:effectLst/>
                          <a:latin typeface="Arial" charset="0"/>
                          <a:ea typeface="ＭＳ Ｐゴシック" charset="-128"/>
                        </a:rPr>
                        <a:t>Experiencia laboral total</a:t>
                      </a:r>
                      <a:endParaRPr kumimoji="0" lang="es-MX" sz="1800" b="0" i="0" u="none" strike="noStrike" cap="none" normalizeH="0" baseline="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Al menos 1 año.</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Al menos 3 años en sistemas de calidad.</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13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800" b="0" i="0" u="none" strike="noStrike" cap="none" normalizeH="0" baseline="0" smtClean="0">
                          <a:ln>
                            <a:noFill/>
                          </a:ln>
                          <a:solidFill>
                            <a:schemeClr val="tx1"/>
                          </a:solidFill>
                          <a:effectLst/>
                          <a:latin typeface="Arial" charset="0"/>
                          <a:ea typeface="ＭＳ Ｐゴシック" charset="-128"/>
                        </a:rPr>
                        <a:t>Formación como auditor</a:t>
                      </a:r>
                      <a:endParaRPr kumimoji="0" lang="es-MX" sz="1800" b="0" i="0" u="none" strike="noStrike" cap="none" normalizeH="0" baseline="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20 h de formación en auditorías internas y sistema de calidad de la organización.</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40 h de formación en auditorías internas y sistema de calidad de la organización.</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82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800" b="0" i="0" u="none" strike="noStrike" cap="none" normalizeH="0" baseline="0" smtClean="0">
                          <a:ln>
                            <a:noFill/>
                          </a:ln>
                          <a:solidFill>
                            <a:schemeClr val="tx1"/>
                          </a:solidFill>
                          <a:effectLst/>
                          <a:latin typeface="Arial" charset="0"/>
                          <a:ea typeface="ＭＳ Ｐゴシック" charset="-128"/>
                        </a:rPr>
                        <a:t>Experiencia en auditorías</a:t>
                      </a:r>
                      <a:endParaRPr kumimoji="0" lang="es-MX" sz="1800" b="0" i="0" u="none" strike="noStrike" cap="none" normalizeH="0" baseline="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Una auditoría bajo el mando de un líder del equipo auditor.</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s-ES_tradnl" sz="1600" b="0" i="0" u="none" strike="noStrike" cap="none" normalizeH="0" baseline="0" smtClean="0">
                          <a:ln>
                            <a:noFill/>
                          </a:ln>
                          <a:solidFill>
                            <a:schemeClr val="tx1"/>
                          </a:solidFill>
                          <a:effectLst/>
                          <a:latin typeface="Arial" charset="0"/>
                          <a:ea typeface="ＭＳ Ｐゴシック" charset="-128"/>
                        </a:rPr>
                        <a:t>15 Días de experiencia en auditoría actuando bajo la coordinación de un auditor líder.</a:t>
                      </a:r>
                      <a:endParaRPr kumimoji="0" lang="es-MX" sz="1600" b="0" i="0" u="none" strike="noStrike" cap="none" normalizeH="0" baseline="0" smtClean="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8488">
                <a:tc gridSpan="3">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s-ES_tradnl" sz="1400" b="0" i="0" u="none" strike="noStrike" cap="none" normalizeH="0" baseline="0" dirty="0" smtClean="0">
                          <a:ln>
                            <a:noFill/>
                          </a:ln>
                          <a:solidFill>
                            <a:schemeClr val="tx1"/>
                          </a:solidFill>
                          <a:effectLst/>
                          <a:latin typeface="Arial" charset="0"/>
                          <a:ea typeface="ＭＳ Ｐゴシック" charset="-128"/>
                        </a:rPr>
                        <a:t>Nota: La experiencia laboral puede reducirse un año si la persona ha completado un nivel de educación posterior al de la preparatoria.</a:t>
                      </a:r>
                      <a:endParaRPr kumimoji="0" lang="es-MX" sz="1400" b="0" i="0" u="none" strike="noStrike" cap="none" normalizeH="0" baseline="0" dirty="0" smtClean="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s-ES"/>
                    </a:p>
                  </a:txBody>
                  <a:tcPr/>
                </a:tc>
                <a:tc hMerge="1">
                  <a:txBody>
                    <a:bodyPr/>
                    <a:lstStyle/>
                    <a:p>
                      <a:endParaRPr lang="es-ES"/>
                    </a:p>
                  </a:txBody>
                  <a:tcPr/>
                </a:tc>
              </a:tr>
            </a:tbl>
          </a:graphicData>
        </a:graphic>
      </p:graphicFrame>
      <p:sp>
        <p:nvSpPr>
          <p:cNvPr id="5" name="CuadroTexto 4"/>
          <p:cNvSpPr txBox="1"/>
          <p:nvPr/>
        </p:nvSpPr>
        <p:spPr>
          <a:xfrm>
            <a:off x="2935680" y="6369767"/>
            <a:ext cx="2804108"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47: Elaboración Propia, Gaviño,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248321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1082"/>
          <p:cNvSpPr txBox="1">
            <a:spLocks noChangeArrowheads="1"/>
          </p:cNvSpPr>
          <p:nvPr/>
        </p:nvSpPr>
        <p:spPr bwMode="auto">
          <a:xfrm>
            <a:off x="1120775" y="228600"/>
            <a:ext cx="827405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a:solidFill>
                  <a:srgbClr val="FFFFFF"/>
                </a:solidFill>
                <a:latin typeface="Arial Narrow" charset="0"/>
                <a:ea typeface="ＭＳ Ｐゴシック" charset="-128"/>
              </a:rPr>
              <a:t>6. ACTIVIDADES DE AUDITORÍA</a:t>
            </a:r>
          </a:p>
        </p:txBody>
      </p:sp>
      <p:sp>
        <p:nvSpPr>
          <p:cNvPr id="1024063" name="AutoShape 1087"/>
          <p:cNvSpPr>
            <a:spLocks noChangeArrowheads="1"/>
          </p:cNvSpPr>
          <p:nvPr/>
        </p:nvSpPr>
        <p:spPr bwMode="black">
          <a:xfrm>
            <a:off x="622300" y="4318000"/>
            <a:ext cx="8077200" cy="1752600"/>
          </a:xfrm>
          <a:prstGeom prst="roundRect">
            <a:avLst>
              <a:gd name="adj" fmla="val 16667"/>
            </a:avLst>
          </a:prstGeom>
          <a:gradFill rotWithShape="1">
            <a:gsLst>
              <a:gs pos="0">
                <a:srgbClr val="A07D00"/>
              </a:gs>
              <a:gs pos="50000">
                <a:srgbClr val="E6B500"/>
              </a:gs>
              <a:gs pos="100000">
                <a:srgbClr val="FFD700"/>
              </a:gs>
            </a:gsLst>
            <a:lin ang="0" scaled="1"/>
          </a:gradFill>
          <a:ln w="9525">
            <a:solidFill>
              <a:schemeClr val="tx1"/>
            </a:solidFill>
            <a:round/>
            <a:headEnd/>
            <a:tailEnd/>
          </a:ln>
          <a:effectLst>
            <a:outerShdw dist="107763" dir="2700000" algn="ctr" rotWithShape="0">
              <a:schemeClr val="tx1">
                <a:alpha val="50000"/>
              </a:schemeClr>
            </a:outerShdw>
          </a:effectLst>
        </p:spPr>
        <p:txBody>
          <a:bodyPr wrap="none" lIns="0" tIns="0" rIns="0" bIns="0" anchor="ctr"/>
          <a:lstStyle/>
          <a:p>
            <a:pPr algn="ctr" defTabSz="914400" eaLnBrk="0" fontAlgn="base" hangingPunct="0">
              <a:spcBef>
                <a:spcPct val="0"/>
              </a:spcBef>
              <a:spcAft>
                <a:spcPct val="0"/>
              </a:spcAft>
              <a:defRPr/>
            </a:pPr>
            <a:endParaRPr lang="es-ES">
              <a:solidFill>
                <a:srgbClr val="000000"/>
              </a:solidFill>
              <a:latin typeface="Arial" charset="0"/>
              <a:ea typeface="ＭＳ Ｐゴシック" charset="-128"/>
            </a:endParaRPr>
          </a:p>
        </p:txBody>
      </p:sp>
      <p:sp>
        <p:nvSpPr>
          <p:cNvPr id="78852" name="Text Box 1088"/>
          <p:cNvSpPr txBox="1">
            <a:spLocks noChangeArrowheads="1"/>
          </p:cNvSpPr>
          <p:nvPr/>
        </p:nvSpPr>
        <p:spPr bwMode="black">
          <a:xfrm>
            <a:off x="881063" y="4475163"/>
            <a:ext cx="7467600" cy="1373187"/>
          </a:xfrm>
          <a:prstGeom prst="rect">
            <a:avLst/>
          </a:prstGeom>
          <a:noFill/>
          <a:ln w="9525">
            <a:noFill/>
            <a:miter lim="800000"/>
            <a:headEnd/>
            <a:tailEnd/>
          </a:ln>
        </p:spPr>
        <p:txBody>
          <a:bodyPr lIns="0" tIns="0" rIns="0" bIns="0">
            <a:spAutoFit/>
          </a:bodyPr>
          <a:lstStyle/>
          <a:p>
            <a:pPr algn="ctr" defTabSz="914400" eaLnBrk="0" fontAlgn="base" hangingPunct="0">
              <a:spcBef>
                <a:spcPct val="0"/>
              </a:spcBef>
              <a:spcAft>
                <a:spcPct val="0"/>
              </a:spcAft>
            </a:pPr>
            <a:r>
              <a:rPr lang="es-MX" b="1" dirty="0">
                <a:solidFill>
                  <a:srgbClr val="000000"/>
                </a:solidFill>
                <a:latin typeface="Arial" charset="0"/>
                <a:ea typeface="ＭＳ Ｐゴシック" charset="-128"/>
              </a:rPr>
              <a:t>Es necesario resaltar la importancia que tiene para un auditor recibir información de los requisitos del cliente antes de una auditoría (inicial, seguimiento o renovación) y utilizarlos  para la planeación de la auditoría. No hacerlo puede conducir a una no-conformidad para el auditor en la auditoría de testificación.</a:t>
            </a:r>
            <a:endParaRPr lang="es-MX" dirty="0">
              <a:solidFill>
                <a:srgbClr val="000000"/>
              </a:solidFill>
              <a:latin typeface="Arial" charset="0"/>
              <a:ea typeface="ＭＳ Ｐゴシック" charset="-128"/>
            </a:endParaRPr>
          </a:p>
        </p:txBody>
      </p:sp>
      <p:sp>
        <p:nvSpPr>
          <p:cNvPr id="78853" name="Rectangle 1027"/>
          <p:cNvSpPr txBox="1">
            <a:spLocks noChangeArrowheads="1"/>
          </p:cNvSpPr>
          <p:nvPr/>
        </p:nvSpPr>
        <p:spPr bwMode="auto">
          <a:xfrm>
            <a:off x="503238" y="1289050"/>
            <a:ext cx="6321425" cy="2587625"/>
          </a:xfrm>
          <a:prstGeom prst="rect">
            <a:avLst/>
          </a:prstGeom>
          <a:noFill/>
          <a:ln w="9525">
            <a:noFill/>
            <a:miter lim="800000"/>
            <a:headEnd/>
            <a:tailEnd/>
          </a:ln>
        </p:spPr>
        <p:txBody>
          <a:bodyPr>
            <a:spAutoFit/>
          </a:bodyPr>
          <a:lstStyle/>
          <a:p>
            <a:pPr marL="342900" indent="-342900" defTabSz="914400" eaLnBrk="0" fontAlgn="base" hangingPunct="0">
              <a:spcBef>
                <a:spcPct val="20000"/>
              </a:spcBef>
              <a:spcAft>
                <a:spcPct val="0"/>
              </a:spcAft>
            </a:pPr>
            <a:r>
              <a:rPr lang="es-ES_tradnl" sz="2000" b="1">
                <a:solidFill>
                  <a:srgbClr val="000000"/>
                </a:solidFill>
                <a:latin typeface="Arial" charset="0"/>
                <a:ea typeface="ＭＳ Ｐゴシック" charset="-128"/>
              </a:rPr>
              <a:t>d) Establecer Contacto inicial con el auditado.</a:t>
            </a:r>
          </a:p>
          <a:p>
            <a:pPr marL="342900" indent="-342900" defTabSz="914400" eaLnBrk="0" fontAlgn="base" hangingPunct="0">
              <a:spcBef>
                <a:spcPct val="20000"/>
              </a:spcBef>
              <a:spcAft>
                <a:spcPct val="0"/>
              </a:spcAft>
            </a:pPr>
            <a:endParaRPr lang="es-ES_tradnl" sz="2000" b="1">
              <a:solidFill>
                <a:srgbClr val="003366"/>
              </a:solidFill>
              <a:latin typeface="Arial" charset="0"/>
              <a:ea typeface="ＭＳ Ｐゴシック" charset="-128"/>
            </a:endParaRPr>
          </a:p>
          <a:p>
            <a:pPr marL="342900" indent="-342900" defTabSz="914400" eaLnBrk="0" fontAlgn="base" hangingPunct="0">
              <a:spcBef>
                <a:spcPct val="20000"/>
              </a:spcBef>
              <a:spcAft>
                <a:spcPct val="0"/>
              </a:spcAft>
            </a:pPr>
            <a:r>
              <a:rPr lang="es-ES_tradnl" sz="2000">
                <a:solidFill>
                  <a:srgbClr val="003366"/>
                </a:solidFill>
                <a:latin typeface="Arial" charset="0"/>
                <a:ea typeface="ＭＳ Ｐゴシック" charset="-128"/>
              </a:rPr>
              <a:t>Esto se lleva a cabo con el propósito de:</a:t>
            </a:r>
          </a:p>
          <a:p>
            <a:pPr marL="342900" indent="-342900" defTabSz="914400" eaLnBrk="0" fontAlgn="base" hangingPunct="0">
              <a:spcBef>
                <a:spcPct val="20000"/>
              </a:spcBef>
              <a:spcAft>
                <a:spcPct val="0"/>
              </a:spcAft>
            </a:pPr>
            <a:endParaRPr lang="es-ES_tradnl" sz="2000">
              <a:solidFill>
                <a:srgbClr val="003366"/>
              </a:solidFill>
              <a:latin typeface="Arial" charset="0"/>
              <a:ea typeface="ＭＳ Ｐゴシック" charset="-128"/>
            </a:endParaRPr>
          </a:p>
          <a:p>
            <a:pPr marL="342900" indent="-342900" defTabSz="914400" eaLnBrk="0" fontAlgn="base" hangingPunct="0">
              <a:spcBef>
                <a:spcPct val="20000"/>
              </a:spcBef>
              <a:spcAft>
                <a:spcPct val="0"/>
              </a:spcAft>
            </a:pPr>
            <a:r>
              <a:rPr lang="es-ES_tradnl" sz="2000">
                <a:solidFill>
                  <a:srgbClr val="003366"/>
                </a:solidFill>
                <a:latin typeface="Arial" charset="0"/>
                <a:ea typeface="ＭＳ Ｐゴシック" charset="-128"/>
              </a:rPr>
              <a:t>  1) Establecer canales de comunicación.</a:t>
            </a:r>
          </a:p>
          <a:p>
            <a:pPr marL="342900" indent="-342900" defTabSz="914400" eaLnBrk="0" fontAlgn="base" hangingPunct="0">
              <a:spcBef>
                <a:spcPct val="20000"/>
              </a:spcBef>
              <a:spcAft>
                <a:spcPct val="0"/>
              </a:spcAft>
            </a:pPr>
            <a:r>
              <a:rPr lang="es-ES_tradnl" sz="2000">
                <a:solidFill>
                  <a:srgbClr val="003366"/>
                </a:solidFill>
                <a:latin typeface="Arial" charset="0"/>
                <a:ea typeface="ＭＳ Ｐゴシック" charset="-128"/>
              </a:rPr>
              <a:t>  2) Confirmar la viabilidad de la Auditoría.</a:t>
            </a:r>
          </a:p>
          <a:p>
            <a:pPr marL="342900" indent="-342900" defTabSz="914400" eaLnBrk="0" fontAlgn="base" hangingPunct="0">
              <a:spcBef>
                <a:spcPct val="20000"/>
              </a:spcBef>
              <a:spcAft>
                <a:spcPct val="0"/>
              </a:spcAft>
            </a:pPr>
            <a:r>
              <a:rPr lang="es-ES_tradnl" sz="2000">
                <a:solidFill>
                  <a:srgbClr val="003366"/>
                </a:solidFill>
                <a:latin typeface="Arial" charset="0"/>
                <a:ea typeface="ＭＳ Ｐゴシック" charset="-128"/>
              </a:rPr>
              <a:t>  3) Recibir reglamentos de seguridad aplicables, etc.</a:t>
            </a:r>
            <a:endParaRPr lang="es-ES_tradnl" sz="2000">
              <a:solidFill>
                <a:srgbClr val="000000"/>
              </a:solidFill>
              <a:latin typeface="Arial" charset="0"/>
              <a:ea typeface="ＭＳ Ｐゴシック" charset="-128"/>
            </a:endParaRPr>
          </a:p>
        </p:txBody>
      </p:sp>
      <p:sp>
        <p:nvSpPr>
          <p:cNvPr id="7" name="CuadroTexto 6"/>
          <p:cNvSpPr txBox="1"/>
          <p:nvPr/>
        </p:nvSpPr>
        <p:spPr>
          <a:xfrm>
            <a:off x="2935680" y="6369767"/>
            <a:ext cx="2804108"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48: Elaboración Propia, Gaviño,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007616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11"/>
          <p:cNvSpPr txBox="1">
            <a:spLocks noChangeArrowheads="1"/>
          </p:cNvSpPr>
          <p:nvPr/>
        </p:nvSpPr>
        <p:spPr bwMode="auto">
          <a:xfrm>
            <a:off x="533400" y="1403350"/>
            <a:ext cx="4267200" cy="1311275"/>
          </a:xfrm>
          <a:prstGeom prst="rect">
            <a:avLst/>
          </a:prstGeom>
          <a:noFill/>
          <a:ln w="9525">
            <a:noFill/>
            <a:miter lim="800000"/>
            <a:headEnd/>
            <a:tailEnd/>
          </a:ln>
        </p:spPr>
        <p:txBody>
          <a:bodyPr>
            <a:spAutoFit/>
          </a:bodyPr>
          <a:lstStyle/>
          <a:p>
            <a:pPr marL="177800" indent="-3175" algn="just" defTabSz="914400" eaLnBrk="0" fontAlgn="base" hangingPunct="0">
              <a:spcBef>
                <a:spcPct val="0"/>
              </a:spcBef>
              <a:spcAft>
                <a:spcPct val="0"/>
              </a:spcAft>
            </a:pPr>
            <a:r>
              <a:rPr lang="es-ES" sz="2000">
                <a:solidFill>
                  <a:srgbClr val="000000"/>
                </a:solidFill>
                <a:latin typeface="Arial" charset="0"/>
                <a:ea typeface="ＭＳ Ｐゴシック" charset="-128"/>
              </a:rPr>
              <a:t>El equipo auditor debe llevar a cabo una </a:t>
            </a:r>
            <a:r>
              <a:rPr lang="es-ES" sz="2000" u="sng">
                <a:solidFill>
                  <a:srgbClr val="000000"/>
                </a:solidFill>
                <a:latin typeface="Arial" charset="0"/>
                <a:ea typeface="ＭＳ Ｐゴシック" charset="-128"/>
              </a:rPr>
              <a:t>Auditoría Fase 1</a:t>
            </a:r>
            <a:r>
              <a:rPr lang="es-ES" sz="2000">
                <a:solidFill>
                  <a:srgbClr val="000000"/>
                </a:solidFill>
                <a:latin typeface="Arial" charset="0"/>
                <a:ea typeface="ＭＳ Ｐゴシック" charset="-128"/>
              </a:rPr>
              <a:t> o Auditoría documental, que consiste en la revisión de:</a:t>
            </a:r>
          </a:p>
        </p:txBody>
      </p:sp>
      <p:pic>
        <p:nvPicPr>
          <p:cNvPr id="79875" name="Picture 12" descr="lapiz"/>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95963" y="1270000"/>
            <a:ext cx="1655762" cy="1044575"/>
          </a:xfrm>
          <a:prstGeom prst="rect">
            <a:avLst/>
          </a:prstGeom>
          <a:noFill/>
          <a:ln w="9525">
            <a:solidFill>
              <a:schemeClr val="tx1"/>
            </a:solidFill>
            <a:miter lim="800000"/>
            <a:headEnd/>
            <a:tailEnd/>
          </a:ln>
        </p:spPr>
      </p:pic>
      <p:pic>
        <p:nvPicPr>
          <p:cNvPr id="79876" name="Picture 1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81075" y="3227388"/>
            <a:ext cx="1966913" cy="2422525"/>
          </a:xfrm>
          <a:prstGeom prst="rect">
            <a:avLst/>
          </a:prstGeom>
          <a:noFill/>
          <a:ln w="9525">
            <a:noFill/>
            <a:miter lim="800000"/>
            <a:headEnd/>
            <a:tailEnd/>
          </a:ln>
        </p:spPr>
      </p:pic>
      <p:sp>
        <p:nvSpPr>
          <p:cNvPr id="79877" name="Text Box 14"/>
          <p:cNvSpPr txBox="1">
            <a:spLocks noChangeArrowheads="1"/>
          </p:cNvSpPr>
          <p:nvPr/>
        </p:nvSpPr>
        <p:spPr bwMode="auto">
          <a:xfrm>
            <a:off x="3122613" y="2952750"/>
            <a:ext cx="5754687" cy="3387725"/>
          </a:xfrm>
          <a:prstGeom prst="rect">
            <a:avLst/>
          </a:prstGeom>
          <a:noFill/>
          <a:ln w="9525">
            <a:noFill/>
            <a:miter lim="800000"/>
            <a:headEnd/>
            <a:tailEnd/>
          </a:ln>
        </p:spPr>
        <p:txBody>
          <a:bodyPr anchor="b">
            <a:spAutoFit/>
          </a:bodyPr>
          <a:lstStyle/>
          <a:p>
            <a:pPr marL="261938" indent="-174625" defTabSz="914400" eaLnBrk="0" fontAlgn="base" hangingPunct="0">
              <a:spcBef>
                <a:spcPct val="30000"/>
              </a:spcBef>
              <a:spcAft>
                <a:spcPct val="0"/>
              </a:spcAft>
              <a:buClr>
                <a:srgbClr val="000000"/>
              </a:buClr>
              <a:buFont typeface="Wingdings" charset="2"/>
              <a:buChar char="§"/>
            </a:pPr>
            <a:r>
              <a:rPr lang="es-ES" sz="2000" i="1">
                <a:solidFill>
                  <a:srgbClr val="000000"/>
                </a:solidFill>
                <a:latin typeface="Arial" charset="0"/>
                <a:ea typeface="ＭＳ Ｐゴシック" charset="-128"/>
              </a:rPr>
              <a:t>El entendimiento de los requisitos del cliente y su dirección a indicadores de desempeño.</a:t>
            </a:r>
          </a:p>
          <a:p>
            <a:pPr marL="261938" indent="-174625" defTabSz="914400" eaLnBrk="0" fontAlgn="base" hangingPunct="0">
              <a:spcBef>
                <a:spcPct val="30000"/>
              </a:spcBef>
              <a:spcAft>
                <a:spcPct val="0"/>
              </a:spcAft>
              <a:buClr>
                <a:srgbClr val="000000"/>
              </a:buClr>
              <a:buFont typeface="Wingdings" charset="2"/>
              <a:buChar char="§"/>
            </a:pPr>
            <a:r>
              <a:rPr lang="es-MX" sz="2000" i="1">
                <a:solidFill>
                  <a:srgbClr val="000000"/>
                </a:solidFill>
                <a:latin typeface="Arial" charset="0"/>
                <a:ea typeface="ＭＳ Ｐゴシック" charset="-128"/>
              </a:rPr>
              <a:t>Obtener información que apoye la planeación de la auditoria Fase 2.</a:t>
            </a:r>
            <a:endParaRPr lang="es-ES" sz="2000" i="1">
              <a:solidFill>
                <a:srgbClr val="000000"/>
              </a:solidFill>
              <a:latin typeface="Arial" charset="0"/>
              <a:ea typeface="ＭＳ Ｐゴシック" charset="-128"/>
            </a:endParaRPr>
          </a:p>
          <a:p>
            <a:pPr marL="261938" indent="-174625" defTabSz="914400" eaLnBrk="0" fontAlgn="base" hangingPunct="0">
              <a:spcBef>
                <a:spcPct val="30000"/>
              </a:spcBef>
              <a:spcAft>
                <a:spcPct val="0"/>
              </a:spcAft>
              <a:buClr>
                <a:srgbClr val="000000"/>
              </a:buClr>
              <a:buFont typeface="Wingdings" charset="2"/>
              <a:buChar char="§"/>
            </a:pPr>
            <a:r>
              <a:rPr lang="es-ES" sz="2000">
                <a:solidFill>
                  <a:srgbClr val="000000"/>
                </a:solidFill>
                <a:latin typeface="Arial" charset="0"/>
                <a:ea typeface="ＭＳ Ｐゴシック" charset="-128"/>
              </a:rPr>
              <a:t>Manual del Sistema de Calidad.</a:t>
            </a:r>
          </a:p>
          <a:p>
            <a:pPr marL="261938" indent="-174625" defTabSz="914400" eaLnBrk="0" fontAlgn="base" hangingPunct="0">
              <a:spcBef>
                <a:spcPct val="30000"/>
              </a:spcBef>
              <a:spcAft>
                <a:spcPct val="0"/>
              </a:spcAft>
              <a:buClr>
                <a:srgbClr val="000000"/>
              </a:buClr>
              <a:buFont typeface="Wingdings" charset="2"/>
              <a:buChar char="§"/>
            </a:pPr>
            <a:r>
              <a:rPr lang="es-ES" sz="2000">
                <a:solidFill>
                  <a:srgbClr val="000000"/>
                </a:solidFill>
                <a:latin typeface="Arial" charset="0"/>
                <a:ea typeface="ＭＳ Ｐゴシック" charset="-128"/>
              </a:rPr>
              <a:t>Contratos/pedidos.</a:t>
            </a:r>
          </a:p>
          <a:p>
            <a:pPr marL="261938" indent="-174625" defTabSz="914400" eaLnBrk="0" fontAlgn="base" hangingPunct="0">
              <a:spcBef>
                <a:spcPct val="30000"/>
              </a:spcBef>
              <a:spcAft>
                <a:spcPct val="0"/>
              </a:spcAft>
              <a:buClr>
                <a:srgbClr val="000000"/>
              </a:buClr>
              <a:buFont typeface="Wingdings" charset="2"/>
              <a:buChar char="§"/>
            </a:pPr>
            <a:r>
              <a:rPr lang="es-ES" sz="2000">
                <a:solidFill>
                  <a:srgbClr val="000000"/>
                </a:solidFill>
                <a:latin typeface="Arial" charset="0"/>
                <a:ea typeface="ＭＳ Ｐゴシック" charset="-128"/>
              </a:rPr>
              <a:t>Mapa y análisis de procesos.</a:t>
            </a:r>
          </a:p>
          <a:p>
            <a:pPr marL="261938" indent="-174625" defTabSz="914400" eaLnBrk="0" fontAlgn="base" hangingPunct="0">
              <a:spcBef>
                <a:spcPct val="30000"/>
              </a:spcBef>
              <a:spcAft>
                <a:spcPct val="0"/>
              </a:spcAft>
              <a:buClr>
                <a:srgbClr val="000000"/>
              </a:buClr>
              <a:buFont typeface="Wingdings" charset="2"/>
              <a:buChar char="§"/>
            </a:pPr>
            <a:r>
              <a:rPr lang="es-ES" sz="2000">
                <a:solidFill>
                  <a:srgbClr val="000000"/>
                </a:solidFill>
                <a:latin typeface="Arial" charset="0"/>
                <a:ea typeface="ＭＳ Ｐゴシック" charset="-128"/>
              </a:rPr>
              <a:t>Especificaciones y estándares de ingeniería.</a:t>
            </a:r>
          </a:p>
          <a:p>
            <a:pPr marL="261938" indent="-174625" defTabSz="914400" eaLnBrk="0" fontAlgn="base" hangingPunct="0">
              <a:spcBef>
                <a:spcPct val="30000"/>
              </a:spcBef>
              <a:spcAft>
                <a:spcPct val="0"/>
              </a:spcAft>
              <a:buClr>
                <a:srgbClr val="000000"/>
              </a:buClr>
              <a:buFont typeface="Wingdings" charset="2"/>
              <a:buChar char="§"/>
            </a:pPr>
            <a:r>
              <a:rPr lang="es-ES" sz="2000">
                <a:solidFill>
                  <a:srgbClr val="000000"/>
                </a:solidFill>
                <a:latin typeface="Arial" charset="0"/>
                <a:ea typeface="ＭＳ Ｐゴシック" charset="-128"/>
              </a:rPr>
              <a:t>Procedimientos e instrucciones de trabajo.</a:t>
            </a:r>
            <a:endParaRPr lang="es-MX" sz="2000">
              <a:solidFill>
                <a:srgbClr val="000000"/>
              </a:solidFill>
              <a:latin typeface="Arial" charset="0"/>
              <a:ea typeface="ＭＳ Ｐゴシック" charset="-128"/>
            </a:endParaRPr>
          </a:p>
        </p:txBody>
      </p:sp>
      <p:sp>
        <p:nvSpPr>
          <p:cNvPr id="79878" name="Rectangle 15"/>
          <p:cNvSpPr>
            <a:spLocks noChangeArrowheads="1"/>
          </p:cNvSpPr>
          <p:nvPr/>
        </p:nvSpPr>
        <p:spPr bwMode="auto">
          <a:xfrm>
            <a:off x="850900" y="955675"/>
            <a:ext cx="4778375" cy="457200"/>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s-ES" sz="2000" b="1">
                <a:solidFill>
                  <a:srgbClr val="000000"/>
                </a:solidFill>
                <a:latin typeface="Arial" charset="0"/>
                <a:ea typeface="ＭＳ Ｐゴシック" charset="-128"/>
              </a:rPr>
              <a:t>e) Auditoría Fase 1:</a:t>
            </a:r>
            <a:endParaRPr lang="es-ES_tradnl" sz="2000" b="1">
              <a:solidFill>
                <a:srgbClr val="000000"/>
              </a:solidFill>
              <a:latin typeface="Arial" charset="0"/>
              <a:ea typeface="ＭＳ Ｐゴシック" charset="-128"/>
            </a:endParaRPr>
          </a:p>
        </p:txBody>
      </p:sp>
      <p:sp>
        <p:nvSpPr>
          <p:cNvPr id="79879" name="Text Box 64"/>
          <p:cNvSpPr txBox="1">
            <a:spLocks noChangeArrowheads="1"/>
          </p:cNvSpPr>
          <p:nvPr/>
        </p:nvSpPr>
        <p:spPr bwMode="auto">
          <a:xfrm>
            <a:off x="1263650" y="244475"/>
            <a:ext cx="7983538"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ACTIVIDADES </a:t>
            </a:r>
            <a:r>
              <a:rPr lang="es-ES_tradnl" sz="2800" b="1" dirty="0">
                <a:solidFill>
                  <a:srgbClr val="FFFFFF"/>
                </a:solidFill>
                <a:latin typeface="Arial Narrow" charset="0"/>
                <a:ea typeface="ＭＳ Ｐゴシック" charset="-128"/>
              </a:rPr>
              <a:t>DE AUDITORÍA</a:t>
            </a:r>
          </a:p>
        </p:txBody>
      </p:sp>
      <p:grpSp>
        <p:nvGrpSpPr>
          <p:cNvPr id="79880" name="Group 8"/>
          <p:cNvGrpSpPr>
            <a:grpSpLocks/>
          </p:cNvGrpSpPr>
          <p:nvPr/>
        </p:nvGrpSpPr>
        <p:grpSpPr bwMode="auto">
          <a:xfrm>
            <a:off x="560388" y="134938"/>
            <a:ext cx="2846387" cy="922337"/>
            <a:chOff x="143" y="102"/>
            <a:chExt cx="1793" cy="581"/>
          </a:xfrm>
        </p:grpSpPr>
        <p:sp>
          <p:nvSpPr>
            <p:cNvPr id="143369" name="Rectangle 9"/>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ES" b="1">
                <a:solidFill>
                  <a:srgbClr val="000000"/>
                </a:solidFill>
                <a:latin typeface="Arial" charset="0"/>
                <a:ea typeface="ＭＳ Ｐゴシック" charset="-128"/>
              </a:endParaRPr>
            </a:p>
          </p:txBody>
        </p:sp>
        <p:sp>
          <p:nvSpPr>
            <p:cNvPr id="79883" name="Rectangle 10"/>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79881" name="Rectangle 11"/>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Tree>
    <p:extLst>
      <p:ext uri="{BB962C8B-B14F-4D97-AF65-F5344CB8AC3E}">
        <p14:creationId xmlns:p14="http://schemas.microsoft.com/office/powerpoint/2010/main" val="365559101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bwMode="auto">
          <a:xfrm>
            <a:off x="244475" y="1419225"/>
            <a:ext cx="8672513" cy="4635500"/>
          </a:xfrm>
          <a:noFill/>
          <a:ln>
            <a:miter lim="800000"/>
            <a:headEnd/>
            <a:tailEnd/>
          </a:ln>
        </p:spPr>
        <p:txBody>
          <a:bodyPr vert="horz" wrap="square" lIns="91440" tIns="45720" rIns="91440" bIns="45720" numCol="1" anchor="t" anchorCtr="0" compatLnSpc="1">
            <a:prstTxWarp prst="textNoShape">
              <a:avLst/>
            </a:prstTxWarp>
          </a:bodyPr>
          <a:lstStyle/>
          <a:p>
            <a:pPr algn="just">
              <a:buFontTx/>
              <a:buNone/>
            </a:pPr>
            <a:r>
              <a:rPr lang="es-ES" sz="2000" b="1" dirty="0" smtClean="0">
                <a:latin typeface="Arial" charset="0"/>
              </a:rPr>
              <a:t>a)</a:t>
            </a:r>
            <a:r>
              <a:rPr lang="es-ES" sz="2000" b="1" dirty="0" smtClean="0">
                <a:solidFill>
                  <a:srgbClr val="000099"/>
                </a:solidFill>
                <a:latin typeface="Arial" charset="0"/>
              </a:rPr>
              <a:t> </a:t>
            </a:r>
            <a:r>
              <a:rPr lang="es-ES" sz="2000" b="1" dirty="0" smtClean="0">
                <a:latin typeface="Arial" charset="0"/>
              </a:rPr>
              <a:t>Documentos de Trabajo. </a:t>
            </a:r>
            <a:r>
              <a:rPr lang="es-ES" sz="2000" dirty="0" smtClean="0">
                <a:latin typeface="Arial" charset="0"/>
              </a:rPr>
              <a:t>Deben ser preparados por el Líder del Equipo Auditor y los auditores :</a:t>
            </a:r>
          </a:p>
          <a:p>
            <a:pPr algn="just">
              <a:buFontTx/>
              <a:buNone/>
            </a:pPr>
            <a:endParaRPr lang="es-ES" sz="2000" dirty="0" smtClean="0">
              <a:latin typeface="Arial" charset="0"/>
            </a:endParaRPr>
          </a:p>
          <a:p>
            <a:pPr algn="just">
              <a:buFontTx/>
              <a:buNone/>
            </a:pPr>
            <a:r>
              <a:rPr lang="es-ES" sz="2000" b="1" dirty="0" smtClean="0">
                <a:latin typeface="Arial" charset="0"/>
              </a:rPr>
              <a:t>Lista de verificación. </a:t>
            </a:r>
            <a:r>
              <a:rPr lang="es-ES" sz="2000" dirty="0" smtClean="0">
                <a:latin typeface="Arial" charset="0"/>
              </a:rPr>
              <a:t>(Ver anexo 4)</a:t>
            </a:r>
          </a:p>
          <a:p>
            <a:pPr lvl="1" algn="just"/>
            <a:r>
              <a:rPr lang="es-ES" sz="2000" dirty="0" smtClean="0">
                <a:latin typeface="Arial" charset="0"/>
              </a:rPr>
              <a:t>Identifica los elementos a ser auditados.</a:t>
            </a:r>
          </a:p>
          <a:p>
            <a:pPr lvl="1"/>
            <a:r>
              <a:rPr lang="es-ES" sz="2000" dirty="0" smtClean="0">
                <a:latin typeface="Arial" charset="0"/>
              </a:rPr>
              <a:t>Asegura la profundidad y continuidad de la investigación.</a:t>
            </a:r>
          </a:p>
          <a:p>
            <a:pPr lvl="1"/>
            <a:r>
              <a:rPr lang="es-ES" sz="2000" dirty="0" smtClean="0">
                <a:latin typeface="Arial" charset="0"/>
              </a:rPr>
              <a:t>Ayuda al auditor para investigar requerimientos.</a:t>
            </a:r>
          </a:p>
          <a:p>
            <a:pPr lvl="1"/>
            <a:r>
              <a:rPr lang="es-ES" sz="2000" dirty="0" smtClean="0">
                <a:latin typeface="Arial" charset="0"/>
              </a:rPr>
              <a:t>Ayuda al auditor a reasignar actividades cuando se requiera.</a:t>
            </a:r>
          </a:p>
          <a:p>
            <a:pPr lvl="1"/>
            <a:r>
              <a:rPr lang="es-ES" sz="2000" dirty="0" smtClean="0">
                <a:latin typeface="Arial" charset="0"/>
              </a:rPr>
              <a:t>Ayuda a obtener evidencias.</a:t>
            </a:r>
          </a:p>
          <a:p>
            <a:pPr lvl="1">
              <a:buFontTx/>
              <a:buNone/>
            </a:pPr>
            <a:endParaRPr lang="es-ES" sz="2000" b="1" dirty="0" smtClean="0">
              <a:latin typeface="Arial" charset="0"/>
            </a:endParaRPr>
          </a:p>
          <a:p>
            <a:pPr>
              <a:buFontTx/>
              <a:buNone/>
            </a:pPr>
            <a:r>
              <a:rPr lang="es-ES" sz="2000" b="1" dirty="0" smtClean="0">
                <a:latin typeface="Arial" charset="0"/>
              </a:rPr>
              <a:t>Reportes de No conformidad.  </a:t>
            </a:r>
            <a:r>
              <a:rPr lang="es-ES" sz="2000" dirty="0" smtClean="0">
                <a:latin typeface="Arial" charset="0"/>
              </a:rPr>
              <a:t>(Ver Anexo 8)</a:t>
            </a:r>
          </a:p>
          <a:p>
            <a:pPr lvl="1"/>
            <a:r>
              <a:rPr lang="es-ES" sz="2000" dirty="0" smtClean="0">
                <a:latin typeface="Arial" charset="0"/>
              </a:rPr>
              <a:t>Herramienta para registrar hallazgos de la Auditoría.</a:t>
            </a:r>
            <a:endParaRPr lang="es-ES_tradnl" sz="1800" dirty="0" smtClean="0">
              <a:latin typeface="Arial" charset="0"/>
            </a:endParaRPr>
          </a:p>
        </p:txBody>
      </p:sp>
      <p:sp>
        <p:nvSpPr>
          <p:cNvPr id="80899" name="Rectangle 3"/>
          <p:cNvSpPr>
            <a:spLocks noGrp="1" noChangeArrowheads="1"/>
          </p:cNvSpPr>
          <p:nvPr>
            <p:ph type="title"/>
          </p:nvPr>
        </p:nvSpPr>
        <p:spPr bwMode="auto">
          <a:xfrm>
            <a:off x="1141413" y="171450"/>
            <a:ext cx="8272462" cy="609600"/>
          </a:xfrm>
          <a:noFill/>
          <a:ln>
            <a:miter lim="800000"/>
            <a:headEnd/>
            <a:tailEnd/>
          </a:ln>
        </p:spPr>
        <p:txBody>
          <a:bodyPr vert="horz" wrap="square" lIns="92075" tIns="46038" rIns="92075" bIns="46038" numCol="1" anchor="ctr" anchorCtr="0" compatLnSpc="1">
            <a:prstTxWarp prst="textNoShape">
              <a:avLst/>
            </a:prstTxWarp>
          </a:bodyPr>
          <a:lstStyle/>
          <a:p>
            <a:pPr algn="l"/>
            <a:r>
              <a:rPr lang="es-ES" sz="2800" b="1" smtClean="0">
                <a:solidFill>
                  <a:schemeClr val="bg1"/>
                </a:solidFill>
                <a:latin typeface="Arial Narrow" charset="0"/>
              </a:rPr>
              <a:t>7. PREPARACIÓN DE LA AUDITORÍA FASE 2</a:t>
            </a:r>
            <a:endParaRPr lang="es-ES_tradnl" sz="2800" b="1" smtClean="0">
              <a:solidFill>
                <a:schemeClr val="bg1"/>
              </a:solidFill>
              <a:latin typeface="Arial Narrow" charset="0"/>
            </a:endParaRPr>
          </a:p>
        </p:txBody>
      </p:sp>
    </p:spTree>
    <p:extLst>
      <p:ext uri="{BB962C8B-B14F-4D97-AF65-F5344CB8AC3E}">
        <p14:creationId xmlns:p14="http://schemas.microsoft.com/office/powerpoint/2010/main" val="406429673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type="body" sz="half" idx="1"/>
          </p:nvPr>
        </p:nvSpPr>
        <p:spPr bwMode="auto">
          <a:xfrm>
            <a:off x="1012825" y="2346325"/>
            <a:ext cx="5561013" cy="4116388"/>
          </a:xfrm>
          <a:noFill/>
          <a:ln>
            <a:miter lim="800000"/>
            <a:headEnd/>
            <a:tailEnd/>
          </a:ln>
        </p:spPr>
        <p:txBody>
          <a:bodyPr vert="horz" wrap="square" lIns="91440" tIns="45720" rIns="91440" bIns="45720" numCol="1" anchor="t" anchorCtr="0" compatLnSpc="1">
            <a:prstTxWarp prst="textNoShape">
              <a:avLst/>
            </a:prstTxWarp>
            <a:spAutoFit/>
          </a:bodyPr>
          <a:lstStyle/>
          <a:p>
            <a:pPr algn="just">
              <a:spcBef>
                <a:spcPct val="50000"/>
              </a:spcBef>
              <a:buFontTx/>
              <a:buNone/>
            </a:pPr>
            <a:r>
              <a:rPr lang="es-ES" sz="2000" b="1" smtClean="0">
                <a:latin typeface="Arial" charset="0"/>
              </a:rPr>
              <a:t>Alcance:</a:t>
            </a:r>
            <a:r>
              <a:rPr lang="es-ES" sz="2000" smtClean="0">
                <a:latin typeface="Arial" charset="0"/>
              </a:rPr>
              <a:t> Definir qué procesos, lugares y actividades serán auditados. </a:t>
            </a:r>
          </a:p>
          <a:p>
            <a:pPr algn="just">
              <a:spcBef>
                <a:spcPct val="50000"/>
              </a:spcBef>
              <a:buFontTx/>
              <a:buNone/>
            </a:pPr>
            <a:r>
              <a:rPr lang="es-ES" sz="2000" b="1" smtClean="0">
                <a:latin typeface="Arial" charset="0"/>
              </a:rPr>
              <a:t>Agenda: </a:t>
            </a:r>
            <a:r>
              <a:rPr lang="es-ES" sz="2000" smtClean="0">
                <a:latin typeface="Arial" charset="0"/>
              </a:rPr>
              <a:t>La Agenda será distribuida tanto al equipo auditor como a los auditados.</a:t>
            </a:r>
          </a:p>
          <a:p>
            <a:pPr algn="just">
              <a:spcBef>
                <a:spcPct val="50000"/>
              </a:spcBef>
              <a:buFontTx/>
              <a:buNone/>
            </a:pPr>
            <a:r>
              <a:rPr lang="es-ES" sz="2000" b="1" smtClean="0">
                <a:latin typeface="Arial" charset="0"/>
              </a:rPr>
              <a:t>Fecha y lugar de Auditoría.</a:t>
            </a:r>
          </a:p>
          <a:p>
            <a:pPr algn="just">
              <a:spcBef>
                <a:spcPct val="50000"/>
              </a:spcBef>
              <a:buFontTx/>
              <a:buNone/>
            </a:pPr>
            <a:r>
              <a:rPr lang="es-ES" sz="2000" b="1" smtClean="0">
                <a:latin typeface="Arial" charset="0"/>
              </a:rPr>
              <a:t>Programación de reuniones.</a:t>
            </a:r>
          </a:p>
          <a:p>
            <a:pPr algn="just">
              <a:spcBef>
                <a:spcPct val="50000"/>
              </a:spcBef>
              <a:buFontTx/>
              <a:buNone/>
            </a:pPr>
            <a:r>
              <a:rPr lang="es-ES" sz="2000" b="1" smtClean="0">
                <a:latin typeface="Arial" charset="0"/>
              </a:rPr>
              <a:t>Normatividad de referencia.</a:t>
            </a:r>
          </a:p>
          <a:p>
            <a:pPr algn="just">
              <a:spcBef>
                <a:spcPct val="50000"/>
              </a:spcBef>
              <a:buFontTx/>
              <a:buNone/>
            </a:pPr>
            <a:r>
              <a:rPr lang="es-ES_tradnl" sz="2000" b="1" smtClean="0">
                <a:latin typeface="Arial" charset="0"/>
              </a:rPr>
              <a:t>Requisitos de confidencialidad.</a:t>
            </a:r>
            <a:r>
              <a:rPr lang="es-ES_tradnl" sz="2000" smtClean="0">
                <a:latin typeface="Arial" charset="0"/>
              </a:rPr>
              <a:t>*</a:t>
            </a:r>
          </a:p>
          <a:p>
            <a:pPr algn="just">
              <a:spcBef>
                <a:spcPct val="50000"/>
              </a:spcBef>
              <a:buFontTx/>
              <a:buNone/>
            </a:pPr>
            <a:endParaRPr lang="es-ES_tradnl" sz="2000" smtClean="0">
              <a:latin typeface="Arial" charset="0"/>
            </a:endParaRPr>
          </a:p>
          <a:p>
            <a:pPr algn="just">
              <a:spcBef>
                <a:spcPct val="50000"/>
              </a:spcBef>
              <a:buFontTx/>
              <a:buNone/>
            </a:pPr>
            <a:r>
              <a:rPr lang="es-ES_tradnl" sz="1600" smtClean="0">
                <a:latin typeface="Arial" charset="0"/>
              </a:rPr>
              <a:t>* Aplica sólo a Auditorías de segunda y tercera parte.</a:t>
            </a:r>
          </a:p>
        </p:txBody>
      </p:sp>
      <p:sp>
        <p:nvSpPr>
          <p:cNvPr id="81923" name="Text Box 4"/>
          <p:cNvSpPr txBox="1">
            <a:spLocks noChangeArrowheads="1"/>
          </p:cNvSpPr>
          <p:nvPr/>
        </p:nvSpPr>
        <p:spPr bwMode="auto">
          <a:xfrm>
            <a:off x="327025" y="1101725"/>
            <a:ext cx="6464300" cy="10826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endParaRPr lang="es-ES" sz="2000" dirty="0">
              <a:solidFill>
                <a:srgbClr val="000000"/>
              </a:solidFill>
              <a:latin typeface="Arial" charset="0"/>
              <a:ea typeface="ＭＳ Ｐゴシック" charset="-128"/>
            </a:endParaRPr>
          </a:p>
          <a:p>
            <a:pPr defTabSz="914400" eaLnBrk="0" fontAlgn="base" hangingPunct="0">
              <a:spcBef>
                <a:spcPct val="0"/>
              </a:spcBef>
              <a:spcAft>
                <a:spcPct val="25000"/>
              </a:spcAft>
            </a:pPr>
            <a:r>
              <a:rPr lang="es-ES" sz="2000" b="1" dirty="0">
                <a:solidFill>
                  <a:srgbClr val="000000"/>
                </a:solidFill>
                <a:latin typeface="Arial" charset="0"/>
                <a:ea typeface="ＭＳ Ｐゴシック" charset="-128"/>
              </a:rPr>
              <a:t>b) Plan de Auditoría. </a:t>
            </a:r>
            <a:r>
              <a:rPr lang="es-ES" sz="2000" dirty="0">
                <a:solidFill>
                  <a:srgbClr val="000000"/>
                </a:solidFill>
                <a:latin typeface="Arial" charset="0"/>
                <a:ea typeface="ＭＳ Ｐゴシック" charset="-128"/>
              </a:rPr>
              <a:t>(ver </a:t>
            </a:r>
            <a:r>
              <a:rPr lang="es-ES" sz="2000" dirty="0" smtClean="0">
                <a:solidFill>
                  <a:srgbClr val="000000"/>
                </a:solidFill>
                <a:latin typeface="Arial" charset="0"/>
                <a:ea typeface="ＭＳ Ｐゴシック" charset="-128"/>
              </a:rPr>
              <a:t>anexo 2)</a:t>
            </a:r>
            <a:endParaRPr lang="es-ES" sz="2000" dirty="0">
              <a:solidFill>
                <a:srgbClr val="000000"/>
              </a:solidFill>
              <a:latin typeface="Arial" charset="0"/>
              <a:ea typeface="ＭＳ Ｐゴシック" charset="-128"/>
            </a:endParaRPr>
          </a:p>
          <a:p>
            <a:pPr defTabSz="914400" eaLnBrk="0" fontAlgn="base" hangingPunct="0">
              <a:spcBef>
                <a:spcPct val="0"/>
              </a:spcBef>
              <a:spcAft>
                <a:spcPct val="0"/>
              </a:spcAft>
            </a:pPr>
            <a:r>
              <a:rPr lang="es-ES" sz="2000" dirty="0">
                <a:solidFill>
                  <a:srgbClr val="000000"/>
                </a:solidFill>
                <a:latin typeface="Arial" charset="0"/>
                <a:ea typeface="ＭＳ Ｐゴシック" charset="-128"/>
              </a:rPr>
              <a:t>Debe elaborarlo el Coordinador de Auditoría y contiene:</a:t>
            </a:r>
            <a:endParaRPr lang="es-ES_tradnl" sz="2000" dirty="0">
              <a:solidFill>
                <a:srgbClr val="000000"/>
              </a:solidFill>
              <a:latin typeface="Arial" charset="0"/>
              <a:ea typeface="ＭＳ Ｐゴシック" charset="-128"/>
            </a:endParaRPr>
          </a:p>
        </p:txBody>
      </p:sp>
      <p:sp>
        <p:nvSpPr>
          <p:cNvPr id="81924" name="Rectangle 7"/>
          <p:cNvSpPr>
            <a:spLocks noGrp="1" noChangeArrowheads="1"/>
          </p:cNvSpPr>
          <p:nvPr>
            <p:ph type="title"/>
          </p:nvPr>
        </p:nvSpPr>
        <p:spPr bwMode="auto">
          <a:xfrm>
            <a:off x="1125538" y="184150"/>
            <a:ext cx="8562975" cy="609600"/>
          </a:xfrm>
          <a:noFill/>
          <a:ln>
            <a:miter lim="800000"/>
            <a:headEnd/>
            <a:tailEnd/>
          </a:ln>
        </p:spPr>
        <p:txBody>
          <a:bodyPr vert="horz" wrap="square" lIns="92075" tIns="46038" rIns="92075" bIns="46038" numCol="1" anchor="ctr" anchorCtr="0" compatLnSpc="1">
            <a:prstTxWarp prst="textNoShape">
              <a:avLst/>
            </a:prstTxWarp>
          </a:bodyPr>
          <a:lstStyle/>
          <a:p>
            <a:pPr algn="l"/>
            <a:r>
              <a:rPr lang="es-ES" sz="2800" b="1" smtClean="0">
                <a:solidFill>
                  <a:schemeClr val="bg1"/>
                </a:solidFill>
                <a:latin typeface="Arial Narrow" charset="0"/>
              </a:rPr>
              <a:t>7. PREPARACIÓN DE LA AUDITORÍA FASE 2</a:t>
            </a:r>
            <a:endParaRPr lang="es-ES_tradnl" sz="2800" b="1" smtClean="0">
              <a:solidFill>
                <a:schemeClr val="bg1"/>
              </a:solidFill>
              <a:latin typeface="Arial Narrow" charset="0"/>
            </a:endParaRPr>
          </a:p>
        </p:txBody>
      </p:sp>
      <p:pic>
        <p:nvPicPr>
          <p:cNvPr id="81925" name="Picture 9" descr="planea"/>
          <p:cNvPicPr>
            <a:picLocks noGrp="1" noChangeAspect="1" noChangeArrowheads="1"/>
          </p:cNvPicPr>
          <p:nvPr>
            <p:ph sz="half" idx="2"/>
          </p:nvPr>
        </p:nvPicPr>
        <p:blipFill>
          <a:blip r:embed="rId2" cstate="print"/>
          <a:srcRect/>
          <a:stretch>
            <a:fillRect/>
          </a:stretch>
        </p:blipFill>
        <p:spPr bwMode="auto">
          <a:xfrm>
            <a:off x="6665913" y="4008438"/>
            <a:ext cx="2014537" cy="2165350"/>
          </a:xfrm>
          <a:noFill/>
          <a:ln>
            <a:miter lim="800000"/>
            <a:headEnd/>
            <a:tailEnd/>
          </a:ln>
        </p:spPr>
      </p:pic>
      <p:sp>
        <p:nvSpPr>
          <p:cNvPr id="6" name="CuadroTexto 5"/>
          <p:cNvSpPr txBox="1"/>
          <p:nvPr/>
        </p:nvSpPr>
        <p:spPr>
          <a:xfrm>
            <a:off x="6375746" y="6216492"/>
            <a:ext cx="2594869"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49: Plan de Auditoria,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036648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type="title"/>
          </p:nvPr>
        </p:nvSpPr>
        <p:spPr bwMode="auto">
          <a:xfrm>
            <a:off x="1111250" y="0"/>
            <a:ext cx="7772400" cy="1143000"/>
          </a:xfrm>
          <a:noFill/>
          <a:ln>
            <a:miter lim="800000"/>
            <a:headEnd/>
            <a:tailEnd/>
          </a:ln>
        </p:spPr>
        <p:txBody>
          <a:bodyPr vert="horz" wrap="square" lIns="92075" tIns="46038" rIns="92075" bIns="46038" numCol="1" anchor="ctr" anchorCtr="0" compatLnSpc="1">
            <a:prstTxWarp prst="textNoShape">
              <a:avLst/>
            </a:prstTxWarp>
          </a:bodyPr>
          <a:lstStyle/>
          <a:p>
            <a:pPr algn="l"/>
            <a:r>
              <a:rPr lang="es-ES" sz="2800" b="1" smtClean="0">
                <a:solidFill>
                  <a:schemeClr val="bg1"/>
                </a:solidFill>
                <a:latin typeface="Arial Narrow" charset="0"/>
              </a:rPr>
              <a:t>8. REALIZACIÓN DE LA AUDITORÍA FASE 2</a:t>
            </a:r>
            <a:endParaRPr lang="es-ES_tradnl" sz="2800" b="1" smtClean="0">
              <a:solidFill>
                <a:schemeClr val="bg1"/>
              </a:solidFill>
              <a:latin typeface="Arial Narrow" charset="0"/>
            </a:endParaRPr>
          </a:p>
        </p:txBody>
      </p:sp>
      <p:sp>
        <p:nvSpPr>
          <p:cNvPr id="82947" name="Rectangle 3"/>
          <p:cNvSpPr>
            <a:spLocks noGrp="1" noChangeArrowheads="1"/>
          </p:cNvSpPr>
          <p:nvPr>
            <p:ph type="body" sz="half" idx="1"/>
          </p:nvPr>
        </p:nvSpPr>
        <p:spPr bwMode="auto">
          <a:xfrm>
            <a:off x="280988" y="1528763"/>
            <a:ext cx="8380412" cy="2726900"/>
          </a:xfrm>
          <a:noFill/>
          <a:ln>
            <a:miter lim="800000"/>
            <a:headEnd/>
            <a:tailEnd/>
          </a:ln>
        </p:spPr>
        <p:txBody>
          <a:bodyPr vert="horz" wrap="square" lIns="91440" tIns="45720" rIns="91440" bIns="45720" numCol="1" anchor="t" anchorCtr="0" compatLnSpc="1">
            <a:prstTxWarp prst="textNoShape">
              <a:avLst/>
            </a:prstTxWarp>
            <a:spAutoFit/>
          </a:bodyPr>
          <a:lstStyle/>
          <a:p>
            <a:pPr algn="just">
              <a:buFontTx/>
              <a:buNone/>
            </a:pPr>
            <a:r>
              <a:rPr lang="es-ES_tradnl" sz="2000" b="1" dirty="0" smtClean="0">
                <a:latin typeface="Arial" charset="0"/>
              </a:rPr>
              <a:t>a) </a:t>
            </a:r>
            <a:r>
              <a:rPr lang="es-ES" sz="2000" b="1" dirty="0" smtClean="0">
                <a:latin typeface="Arial" charset="0"/>
              </a:rPr>
              <a:t>Reunión de apertura. </a:t>
            </a:r>
            <a:r>
              <a:rPr lang="es-ES" sz="2000" dirty="0" smtClean="0">
                <a:latin typeface="Arial" charset="0"/>
              </a:rPr>
              <a:t>El propósito de la reunión de apertura es:</a:t>
            </a:r>
          </a:p>
          <a:p>
            <a:pPr algn="just">
              <a:buFontTx/>
              <a:buNone/>
            </a:pPr>
            <a:endParaRPr lang="es-ES" sz="1800" dirty="0" smtClean="0">
              <a:latin typeface="Arial" charset="0"/>
            </a:endParaRPr>
          </a:p>
          <a:p>
            <a:pPr algn="just"/>
            <a:r>
              <a:rPr lang="es-ES" sz="1800" dirty="0" smtClean="0">
                <a:latin typeface="Arial" charset="0"/>
              </a:rPr>
              <a:t>Presentar a los integrantes del equipo de auditoría.</a:t>
            </a:r>
          </a:p>
          <a:p>
            <a:pPr algn="just"/>
            <a:r>
              <a:rPr lang="es-ES" sz="1800" dirty="0" smtClean="0">
                <a:latin typeface="Arial" charset="0"/>
              </a:rPr>
              <a:t>Revisar el Plan de Auditoría; revisión del alcance y objetivo de la actividad.</a:t>
            </a:r>
          </a:p>
          <a:p>
            <a:pPr algn="just"/>
            <a:r>
              <a:rPr lang="es-ES" sz="1800" dirty="0" smtClean="0">
                <a:latin typeface="Arial" charset="0"/>
              </a:rPr>
              <a:t>Proveer un resumen de cómo se realizará la actividad.</a:t>
            </a:r>
          </a:p>
          <a:p>
            <a:pPr algn="just"/>
            <a:r>
              <a:rPr lang="es-ES" sz="1800" dirty="0" smtClean="0">
                <a:latin typeface="Arial" charset="0"/>
              </a:rPr>
              <a:t>Exponer criterios de evaluación a ser usados.</a:t>
            </a:r>
          </a:p>
          <a:p>
            <a:pPr algn="just"/>
            <a:r>
              <a:rPr lang="es-ES" sz="1800" dirty="0" smtClean="0">
                <a:latin typeface="Arial" charset="0"/>
              </a:rPr>
              <a:t>Confirmar fecha y hora para las reuniones de cierre e intermedios.</a:t>
            </a:r>
          </a:p>
          <a:p>
            <a:pPr algn="just"/>
            <a:r>
              <a:rPr lang="es-ES" sz="1800" dirty="0" smtClean="0">
                <a:latin typeface="Arial" charset="0"/>
              </a:rPr>
              <a:t>Registrar en lista de asistencia (ver Anexo 3)</a:t>
            </a:r>
            <a:endParaRPr lang="es-ES_tradnl" sz="1800" dirty="0" smtClean="0">
              <a:latin typeface="Arial" charset="0"/>
            </a:endParaRPr>
          </a:p>
        </p:txBody>
      </p:sp>
      <p:pic>
        <p:nvPicPr>
          <p:cNvPr id="82948" name="Picture 0" descr="http://www.metrotel.com.ar/IMAGENES/img_empresa.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54650" y="4105275"/>
            <a:ext cx="2990850" cy="2135188"/>
          </a:xfrm>
          <a:prstGeom prst="rect">
            <a:avLst/>
          </a:prstGeom>
          <a:noFill/>
          <a:ln w="38100" cmpd="dbl">
            <a:solidFill>
              <a:srgbClr val="808000"/>
            </a:solidFill>
            <a:miter lim="800000"/>
            <a:headEnd/>
            <a:tailEnd/>
          </a:ln>
        </p:spPr>
      </p:pic>
      <p:sp>
        <p:nvSpPr>
          <p:cNvPr id="5" name="CuadroTexto 4"/>
          <p:cNvSpPr txBox="1"/>
          <p:nvPr/>
        </p:nvSpPr>
        <p:spPr>
          <a:xfrm>
            <a:off x="5747785" y="6267413"/>
            <a:ext cx="2594869"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50:Reunion Apertura,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875228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bwMode="auto">
          <a:xfrm>
            <a:off x="161925" y="1365250"/>
            <a:ext cx="8382000" cy="5588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marL="174625" indent="0" algn="just">
              <a:buFontTx/>
              <a:buNone/>
            </a:pPr>
            <a:r>
              <a:rPr lang="es-ES_tradnl" sz="2000" b="1" smtClean="0">
                <a:latin typeface="Arial" charset="0"/>
              </a:rPr>
              <a:t>b) </a:t>
            </a:r>
            <a:r>
              <a:rPr lang="es-ES" sz="2000" b="1" smtClean="0">
                <a:latin typeface="Arial" charset="0"/>
              </a:rPr>
              <a:t>Pasos para una auditoría con enfoque basado en procesos.</a:t>
            </a:r>
          </a:p>
        </p:txBody>
      </p:sp>
      <p:sp>
        <p:nvSpPr>
          <p:cNvPr id="83971" name="Rectangle 3"/>
          <p:cNvSpPr>
            <a:spLocks noGrp="1" noChangeArrowheads="1"/>
          </p:cNvSpPr>
          <p:nvPr>
            <p:ph type="title"/>
          </p:nvPr>
        </p:nvSpPr>
        <p:spPr bwMode="auto">
          <a:xfrm>
            <a:off x="1127125" y="184150"/>
            <a:ext cx="8213725" cy="609600"/>
          </a:xfrm>
          <a:noFill/>
          <a:ln>
            <a:miter lim="800000"/>
            <a:headEnd/>
            <a:tailEnd/>
          </a:ln>
        </p:spPr>
        <p:txBody>
          <a:bodyPr vert="horz" wrap="square" lIns="92075" tIns="46038" rIns="92075" bIns="46038" numCol="1" anchor="ctr" anchorCtr="0" compatLnSpc="1">
            <a:prstTxWarp prst="textNoShape">
              <a:avLst/>
            </a:prstTxWarp>
          </a:bodyPr>
          <a:lstStyle/>
          <a:p>
            <a:pPr algn="l"/>
            <a:r>
              <a:rPr lang="es-ES" sz="2800" b="1" smtClean="0">
                <a:solidFill>
                  <a:schemeClr val="bg1"/>
                </a:solidFill>
                <a:latin typeface="Arial Narrow" charset="0"/>
              </a:rPr>
              <a:t>8. REALIZACIÓN DE LA AUDITORÍA FASE 2</a:t>
            </a:r>
            <a:endParaRPr lang="es-ES_tradnl" sz="2800" b="1" smtClean="0">
              <a:solidFill>
                <a:schemeClr val="bg1"/>
              </a:solidFill>
              <a:latin typeface="Arial Narrow" charset="0"/>
            </a:endParaRPr>
          </a:p>
        </p:txBody>
      </p:sp>
      <p:sp>
        <p:nvSpPr>
          <p:cNvPr id="83972" name="Text Box 6"/>
          <p:cNvSpPr txBox="1">
            <a:spLocks noChangeArrowheads="1"/>
          </p:cNvSpPr>
          <p:nvPr/>
        </p:nvSpPr>
        <p:spPr bwMode="black">
          <a:xfrm>
            <a:off x="754063" y="1817688"/>
            <a:ext cx="8039100" cy="4379912"/>
          </a:xfrm>
          <a:prstGeom prst="rect">
            <a:avLst/>
          </a:prstGeom>
          <a:noFill/>
          <a:ln w="9525">
            <a:noFill/>
            <a:miter lim="800000"/>
            <a:headEnd/>
            <a:tailEnd/>
          </a:ln>
        </p:spPr>
        <p:txBody>
          <a:bodyPr lIns="0" tIns="0" rIns="0" bIns="0">
            <a:spAutoFit/>
          </a:bodyPr>
          <a:lstStyle/>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Revisar los requisitos específicos de clientes.</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Identificar los responsables de los procesos, sus responsabilidades y autoridad.</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Revisar indicadores de procesos en especial aquellos importantes para el cliente.</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Revisar enlaces e interacciones (ej. Clientes y proveedores internos).</a:t>
            </a:r>
          </a:p>
          <a:p>
            <a:pPr marL="261938" indent="-261938" defTabSz="914400" eaLnBrk="0" fontAlgn="base" hangingPunct="0">
              <a:spcBef>
                <a:spcPct val="20000"/>
              </a:spcBef>
              <a:spcAft>
                <a:spcPct val="0"/>
              </a:spcAft>
            </a:pPr>
            <a:endParaRPr lang="es-MX" sz="1600" dirty="0">
              <a:solidFill>
                <a:srgbClr val="000000"/>
              </a:solidFill>
              <a:latin typeface="Arial" charset="0"/>
              <a:ea typeface="ＭＳ Ｐゴシック" charset="-128"/>
            </a:endParaRPr>
          </a:p>
          <a:p>
            <a:pPr marL="261938" indent="-261938" defTabSz="914400" eaLnBrk="0" fontAlgn="base" hangingPunct="0">
              <a:spcBef>
                <a:spcPct val="20000"/>
              </a:spcBef>
              <a:spcAft>
                <a:spcPct val="0"/>
              </a:spcAft>
            </a:pPr>
            <a:r>
              <a:rPr lang="es-MX" b="1" dirty="0">
                <a:solidFill>
                  <a:srgbClr val="000000"/>
                </a:solidFill>
                <a:latin typeface="Arial" charset="0"/>
                <a:ea typeface="ＭＳ Ｐゴシック" charset="-128"/>
              </a:rPr>
              <a:t>Si el producto/proceso cumple sin tendencias negativas.</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Preguntar como miden la efectividad y eficiencia e interpretan los resultados.</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Investigar los </a:t>
            </a:r>
            <a:r>
              <a:rPr lang="es-MX" sz="1600" dirty="0" smtClean="0">
                <a:solidFill>
                  <a:srgbClr val="000000"/>
                </a:solidFill>
                <a:latin typeface="Arial" charset="0"/>
                <a:ea typeface="ＭＳ Ｐゴシック" charset="-128"/>
              </a:rPr>
              <a:t>pasos </a:t>
            </a:r>
            <a:r>
              <a:rPr lang="es-MX" sz="1600" dirty="0">
                <a:solidFill>
                  <a:srgbClr val="000000"/>
                </a:solidFill>
                <a:latin typeface="Arial" charset="0"/>
                <a:ea typeface="ＭＳ Ｐゴシック" charset="-128"/>
              </a:rPr>
              <a:t>a seguir para implantar la mejora continua.</a:t>
            </a:r>
          </a:p>
          <a:p>
            <a:pPr marL="261938" indent="-261938" defTabSz="914400" eaLnBrk="0" fontAlgn="base" hangingPunct="0">
              <a:spcBef>
                <a:spcPct val="20000"/>
              </a:spcBef>
              <a:spcAft>
                <a:spcPct val="0"/>
              </a:spcAft>
            </a:pPr>
            <a:endParaRPr lang="es-MX" sz="1600" b="1" dirty="0">
              <a:solidFill>
                <a:srgbClr val="000000"/>
              </a:solidFill>
              <a:latin typeface="Arial" charset="0"/>
              <a:ea typeface="ＭＳ Ｐゴシック" charset="-128"/>
            </a:endParaRPr>
          </a:p>
          <a:p>
            <a:pPr marL="261938" indent="-261938" defTabSz="914400" eaLnBrk="0" fontAlgn="base" hangingPunct="0">
              <a:spcBef>
                <a:spcPct val="20000"/>
              </a:spcBef>
              <a:spcAft>
                <a:spcPct val="0"/>
              </a:spcAft>
            </a:pPr>
            <a:r>
              <a:rPr lang="es-MX" b="1" dirty="0">
                <a:solidFill>
                  <a:srgbClr val="000000"/>
                </a:solidFill>
                <a:latin typeface="Arial" charset="0"/>
                <a:ea typeface="ＭＳ Ｐゴシック" charset="-128"/>
              </a:rPr>
              <a:t>Si el producto/proceso no cumple y tiene tendencias negativas:</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Evaluar la realización del producto (pasos involucrados). Cuales no son efectivos.</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Cual es el procedimiento a seguir de para Proteger al Cliente de que se le </a:t>
            </a:r>
            <a:r>
              <a:rPr lang="es-MX" sz="1600" dirty="0" smtClean="0">
                <a:solidFill>
                  <a:srgbClr val="000000"/>
                </a:solidFill>
                <a:latin typeface="Arial" charset="0"/>
                <a:ea typeface="ＭＳ Ｐゴシック" charset="-128"/>
              </a:rPr>
              <a:t>proporcione </a:t>
            </a:r>
            <a:r>
              <a:rPr lang="es-MX" sz="1600" dirty="0">
                <a:solidFill>
                  <a:srgbClr val="000000"/>
                </a:solidFill>
                <a:latin typeface="Arial" charset="0"/>
                <a:ea typeface="ＭＳ Ｐゴシック" charset="-128"/>
              </a:rPr>
              <a:t>un producto no conforme.</a:t>
            </a:r>
          </a:p>
          <a:p>
            <a:pPr marL="261938" indent="-261938" defTabSz="914400" eaLnBrk="0" fontAlgn="base" hangingPunct="0">
              <a:spcBef>
                <a:spcPct val="20000"/>
              </a:spcBef>
              <a:spcAft>
                <a:spcPct val="0"/>
              </a:spcAft>
              <a:buClr>
                <a:srgbClr val="FF0000"/>
              </a:buClr>
              <a:buSzPct val="200000"/>
              <a:buFont typeface="Wingdings" charset="2"/>
              <a:buChar char="§"/>
            </a:pPr>
            <a:r>
              <a:rPr lang="es-MX" sz="1600" dirty="0">
                <a:solidFill>
                  <a:srgbClr val="000000"/>
                </a:solidFill>
                <a:latin typeface="Arial" charset="0"/>
                <a:ea typeface="ＭＳ Ｐゴシック" charset="-128"/>
              </a:rPr>
              <a:t>Verificar cual es el proceso </a:t>
            </a:r>
            <a:r>
              <a:rPr lang="es-MX" sz="1600" dirty="0" smtClean="0">
                <a:solidFill>
                  <a:srgbClr val="000000"/>
                </a:solidFill>
                <a:latin typeface="Arial" charset="0"/>
                <a:ea typeface="ＭＳ Ｐゴシック" charset="-128"/>
              </a:rPr>
              <a:t>a seguir </a:t>
            </a:r>
            <a:r>
              <a:rPr lang="es-MX" sz="1600" dirty="0">
                <a:solidFill>
                  <a:srgbClr val="000000"/>
                </a:solidFill>
                <a:latin typeface="Arial" charset="0"/>
                <a:ea typeface="ＭＳ Ｐゴシック" charset="-128"/>
              </a:rPr>
              <a:t>para encontrar la causa raíz de procesos fuera de especificación y evitar recurrencia</a:t>
            </a:r>
          </a:p>
        </p:txBody>
      </p:sp>
    </p:spTree>
    <p:extLst>
      <p:ext uri="{BB962C8B-B14F-4D97-AF65-F5344CB8AC3E}">
        <p14:creationId xmlns:p14="http://schemas.microsoft.com/office/powerpoint/2010/main" val="185395119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5"/>
          <p:cNvSpPr>
            <a:spLocks noGrp="1" noChangeArrowheads="1"/>
          </p:cNvSpPr>
          <p:nvPr>
            <p:ph type="title" idx="4294967295"/>
          </p:nvPr>
        </p:nvSpPr>
        <p:spPr bwMode="auto">
          <a:xfrm>
            <a:off x="1163638" y="-38100"/>
            <a:ext cx="7532687" cy="1143000"/>
          </a:xfrm>
          <a:prstGeom prst="rect">
            <a:avLst/>
          </a:prstGeom>
          <a:noFill/>
          <a:ln>
            <a:miter lim="800000"/>
            <a:headEnd/>
            <a:tailEnd/>
          </a:ln>
        </p:spPr>
        <p:txBody>
          <a:bodyPr lIns="92075" tIns="46038" rIns="92075" bIns="46038" anchor="ctr"/>
          <a:lstStyle/>
          <a:p>
            <a:pPr algn="l"/>
            <a:r>
              <a:rPr lang="es-ES" sz="2800" b="1" dirty="0" smtClean="0">
                <a:solidFill>
                  <a:schemeClr val="bg1"/>
                </a:solidFill>
                <a:latin typeface="Arial Narrow" charset="0"/>
              </a:rPr>
              <a:t>REALIZACIÓN DE LA AUDITORÍA FASE 2.</a:t>
            </a:r>
            <a:endParaRPr lang="es-ES_tradnl" sz="2800" b="1" dirty="0" smtClean="0">
              <a:solidFill>
                <a:schemeClr val="bg1"/>
              </a:solidFill>
              <a:latin typeface="Arial Narrow" charset="0"/>
            </a:endParaRPr>
          </a:p>
        </p:txBody>
      </p:sp>
      <p:sp>
        <p:nvSpPr>
          <p:cNvPr id="84995" name="Rectangle 2"/>
          <p:cNvSpPr>
            <a:spLocks noGrp="1" noChangeArrowheads="1"/>
          </p:cNvSpPr>
          <p:nvPr>
            <p:ph type="body" sz="half" idx="4294967295"/>
          </p:nvPr>
        </p:nvSpPr>
        <p:spPr bwMode="auto">
          <a:xfrm>
            <a:off x="496888" y="1235075"/>
            <a:ext cx="8332787" cy="4264025"/>
          </a:xfrm>
          <a:prstGeom prst="rect">
            <a:avLst/>
          </a:prstGeom>
          <a:solidFill>
            <a:srgbClr val="FFFFFF"/>
          </a:solidFill>
          <a:ln>
            <a:miter lim="800000"/>
            <a:headEnd/>
            <a:tailEnd/>
          </a:ln>
        </p:spPr>
        <p:txBody>
          <a:bodyPr/>
          <a:lstStyle/>
          <a:p>
            <a:pPr marL="0" indent="0" algn="just">
              <a:buFontTx/>
              <a:buNone/>
            </a:pPr>
            <a:r>
              <a:rPr lang="es-ES_tradnl" sz="1800" b="1" smtClean="0">
                <a:latin typeface="Arial" charset="0"/>
              </a:rPr>
              <a:t>c) </a:t>
            </a:r>
            <a:r>
              <a:rPr lang="es-ES" sz="1800" b="1" smtClean="0">
                <a:latin typeface="Arial" charset="0"/>
              </a:rPr>
              <a:t>Auditoría Fase 2.</a:t>
            </a:r>
          </a:p>
          <a:p>
            <a:pPr marL="0" indent="0" algn="just">
              <a:buFontTx/>
              <a:buNone/>
            </a:pPr>
            <a:endParaRPr lang="es-ES" sz="1800" b="1" smtClean="0">
              <a:latin typeface="Arial" charset="0"/>
            </a:endParaRPr>
          </a:p>
          <a:p>
            <a:pPr marL="0" indent="0" algn="just">
              <a:buFontTx/>
              <a:buNone/>
            </a:pPr>
            <a:r>
              <a:rPr lang="es-ES" sz="1800" smtClean="0">
                <a:latin typeface="Arial" charset="0"/>
              </a:rPr>
              <a:t>Las actividades del auditor llevan a la evaluación de:</a:t>
            </a:r>
          </a:p>
          <a:p>
            <a:pPr marL="0" lvl="1" algn="just"/>
            <a:r>
              <a:rPr lang="es-ES" sz="1600" smtClean="0">
                <a:latin typeface="Arial" charset="0"/>
              </a:rPr>
              <a:t>La implementación, incluyendo la eficacia del sistema</a:t>
            </a:r>
          </a:p>
          <a:p>
            <a:pPr marL="0" lvl="1" algn="just"/>
            <a:r>
              <a:rPr lang="es-ES" sz="1600" smtClean="0">
                <a:latin typeface="Arial" charset="0"/>
              </a:rPr>
              <a:t>Evidencia de conformidad a todos los requisitos.</a:t>
            </a:r>
          </a:p>
          <a:p>
            <a:pPr marL="0" lvl="1" algn="just"/>
            <a:r>
              <a:rPr lang="es-MX" sz="1600" smtClean="0">
                <a:latin typeface="Arial" charset="0"/>
              </a:rPr>
              <a:t>Medición del cumplimiento contra objetivos planificados.</a:t>
            </a:r>
          </a:p>
          <a:p>
            <a:pPr marL="0" lvl="1" algn="just"/>
            <a:r>
              <a:rPr lang="es-MX" sz="1600" smtClean="0">
                <a:latin typeface="Arial" charset="0"/>
              </a:rPr>
              <a:t>Control operacional de los procesos</a:t>
            </a:r>
          </a:p>
          <a:p>
            <a:pPr marL="0" lvl="1" algn="just"/>
            <a:r>
              <a:rPr lang="es-MX" sz="1600" smtClean="0">
                <a:latin typeface="Arial" charset="0"/>
              </a:rPr>
              <a:t>Auditoría Interna y Revisión por la dirección.</a:t>
            </a:r>
            <a:endParaRPr lang="es-ES" sz="1600" smtClean="0">
              <a:latin typeface="Arial" charset="0"/>
            </a:endParaRPr>
          </a:p>
          <a:p>
            <a:pPr marL="0" indent="0" algn="just"/>
            <a:endParaRPr lang="es-ES" sz="1600" smtClean="0">
              <a:latin typeface="Arial" charset="0"/>
            </a:endParaRPr>
          </a:p>
          <a:p>
            <a:pPr marL="0" indent="0" algn="just">
              <a:spcBef>
                <a:spcPct val="0"/>
              </a:spcBef>
              <a:buFontTx/>
              <a:buNone/>
            </a:pPr>
            <a:r>
              <a:rPr lang="es-ES" sz="1800" smtClean="0">
                <a:latin typeface="Arial" charset="0"/>
              </a:rPr>
              <a:t>El grupo auditor reune las evidencias de las diferentes fuentes de información siguiendo la </a:t>
            </a:r>
            <a:r>
              <a:rPr lang="es-ES" sz="1800" b="1" smtClean="0">
                <a:latin typeface="Arial" charset="0"/>
              </a:rPr>
              <a:t>lista de verificación y/o Hoja de Auditoría del Proceso.</a:t>
            </a:r>
            <a:endParaRPr lang="es-ES" sz="1800" smtClean="0">
              <a:latin typeface="Arial" charset="0"/>
            </a:endParaRPr>
          </a:p>
          <a:p>
            <a:pPr marL="0" indent="0" algn="just">
              <a:spcBef>
                <a:spcPct val="0"/>
              </a:spcBef>
              <a:buFontTx/>
              <a:buNone/>
            </a:pPr>
            <a:endParaRPr lang="es-ES" sz="1800" smtClean="0">
              <a:latin typeface="Arial" charset="0"/>
            </a:endParaRPr>
          </a:p>
          <a:p>
            <a:pPr marL="0" indent="0" algn="just">
              <a:spcBef>
                <a:spcPct val="0"/>
              </a:spcBef>
              <a:buFontTx/>
              <a:buNone/>
            </a:pPr>
            <a:r>
              <a:rPr lang="es-ES" sz="1800" smtClean="0">
                <a:latin typeface="Arial" charset="0"/>
              </a:rPr>
              <a:t>La muestra de las evidencias deberá ser representativa y tomada al azar.</a:t>
            </a:r>
          </a:p>
          <a:p>
            <a:pPr marL="0" indent="0" algn="just">
              <a:spcBef>
                <a:spcPct val="0"/>
              </a:spcBef>
              <a:buFontTx/>
              <a:buNone/>
            </a:pPr>
            <a:endParaRPr lang="es-ES" sz="1800" smtClean="0">
              <a:latin typeface="Arial" charset="0"/>
            </a:endParaRPr>
          </a:p>
          <a:p>
            <a:pPr marL="0" indent="0" algn="just">
              <a:spcBef>
                <a:spcPct val="0"/>
              </a:spcBef>
              <a:buFontTx/>
              <a:buNone/>
            </a:pPr>
            <a:r>
              <a:rPr lang="es-ES" sz="1800" smtClean="0">
                <a:latin typeface="Arial" charset="0"/>
              </a:rPr>
              <a:t>Los auditores deberán tener comunicación constante para intercambiar información, evaluar el progreso de la Auditoría y reasignar responsabilidades.</a:t>
            </a:r>
          </a:p>
        </p:txBody>
      </p:sp>
      <p:sp>
        <p:nvSpPr>
          <p:cNvPr id="84996" name="Rectangle 7"/>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Tree>
    <p:extLst>
      <p:ext uri="{BB962C8B-B14F-4D97-AF65-F5344CB8AC3E}">
        <p14:creationId xmlns:p14="http://schemas.microsoft.com/office/powerpoint/2010/main" val="298212701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AutoShape 1157" descr="visabusiness"/>
          <p:cNvSpPr>
            <a:spLocks noChangeAspect="1" noChangeArrowheads="1"/>
          </p:cNvSpPr>
          <p:nvPr/>
        </p:nvSpPr>
        <p:spPr bwMode="auto">
          <a:xfrm>
            <a:off x="3971925" y="3057525"/>
            <a:ext cx="1200150" cy="742950"/>
          </a:xfrm>
          <a:prstGeom prst="rect">
            <a:avLst/>
          </a:prstGeom>
          <a:noFill/>
          <a:ln w="9525">
            <a:noFill/>
            <a:miter lim="800000"/>
            <a:headEnd/>
            <a:tailEnd/>
          </a:ln>
        </p:spPr>
        <p:txBody>
          <a:bodyP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9222" name="AutoShape 1159" descr="visabusiness"/>
          <p:cNvSpPr>
            <a:spLocks noChangeAspect="1" noChangeArrowheads="1"/>
          </p:cNvSpPr>
          <p:nvPr/>
        </p:nvSpPr>
        <p:spPr bwMode="auto">
          <a:xfrm>
            <a:off x="3971925" y="3057525"/>
            <a:ext cx="1200150" cy="742950"/>
          </a:xfrm>
          <a:prstGeom prst="rect">
            <a:avLst/>
          </a:prstGeom>
          <a:noFill/>
          <a:ln w="9525">
            <a:noFill/>
            <a:miter lim="800000"/>
            <a:headEnd/>
            <a:tailEnd/>
          </a:ln>
        </p:spPr>
        <p:txBody>
          <a:bodyP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pic>
        <p:nvPicPr>
          <p:cNvPr id="9224" name="Picture 1161" descr="Nombre de archivo: j0316787.jpg&#10;Palabras clave: acuerdos, apretones de manos, comunicaciones ...&#10;Tamaño de archivo: 32 KB"/>
          <p:cNvPicPr>
            <a:picLocks noChangeAspect="1" noChangeArrowheads="1"/>
          </p:cNvPicPr>
          <p:nvPr/>
        </p:nvPicPr>
        <p:blipFill>
          <a:blip r:embed="rId3" cstate="email">
            <a:extLst>
              <a:ext uri="{28A0092B-C50C-407E-A947-70E740481C1C}">
                <a14:useLocalDpi xmlns:a14="http://schemas.microsoft.com/office/drawing/2010/main"/>
              </a:ext>
            </a:extLst>
          </a:blip>
          <a:srcRect t="15630" b="19102"/>
          <a:stretch>
            <a:fillRect/>
          </a:stretch>
        </p:blipFill>
        <p:spPr bwMode="auto">
          <a:xfrm>
            <a:off x="7061994" y="5070764"/>
            <a:ext cx="1751012" cy="1143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225" name="Rectangle 4"/>
          <p:cNvSpPr>
            <a:spLocks noChangeArrowheads="1"/>
          </p:cNvSpPr>
          <p:nvPr/>
        </p:nvSpPr>
        <p:spPr bwMode="auto">
          <a:xfrm>
            <a:off x="0" y="962026"/>
            <a:ext cx="6255327" cy="5251738"/>
          </a:xfrm>
          <a:prstGeom prst="rect">
            <a:avLst/>
          </a:prstGeom>
          <a:noFill/>
          <a:ln w="9525">
            <a:noFill/>
            <a:miter lim="800000"/>
            <a:headEnd/>
            <a:tailEnd/>
          </a:ln>
        </p:spPr>
        <p:txBody>
          <a:bodyPr/>
          <a:lstStyle/>
          <a:p>
            <a:pPr marL="342900" indent="-342900" algn="just" defTabSz="914400" eaLnBrk="0" fontAlgn="base" hangingPunct="0">
              <a:spcBef>
                <a:spcPct val="20000"/>
              </a:spcBef>
              <a:spcAft>
                <a:spcPct val="0"/>
              </a:spcAft>
              <a:buFontTx/>
              <a:buChar char="•"/>
            </a:pPr>
            <a:r>
              <a:rPr lang="es-ES_tradnl" dirty="0">
                <a:solidFill>
                  <a:srgbClr val="000000"/>
                </a:solidFill>
                <a:latin typeface="Arial" charset="0"/>
                <a:ea typeface="ＭＳ Ｐゴシック" charset="-128"/>
              </a:rPr>
              <a:t>Los estándares son acuerdos documentados que contienen especificaciones técnicas o criterios para ser usados como reglas o guías, y asegurar que los materiales, productos, procesos y servicios son adecuados para sus propósitos.</a:t>
            </a:r>
          </a:p>
          <a:p>
            <a:pPr marL="342900" indent="-342900" algn="just" defTabSz="914400" eaLnBrk="0" fontAlgn="base" hangingPunct="0">
              <a:spcBef>
                <a:spcPct val="20000"/>
              </a:spcBef>
              <a:spcAft>
                <a:spcPct val="0"/>
              </a:spcAft>
              <a:buFontTx/>
              <a:buChar char="•"/>
            </a:pPr>
            <a:endParaRPr lang="es-ES_tradnl" dirty="0">
              <a:solidFill>
                <a:srgbClr val="000000"/>
              </a:solidFill>
              <a:latin typeface="Arial" charset="0"/>
              <a:ea typeface="ＭＳ Ｐゴシック" charset="-128"/>
            </a:endParaRPr>
          </a:p>
          <a:p>
            <a:pPr marL="342900" indent="-342900" algn="just" defTabSz="914400" eaLnBrk="0" fontAlgn="base" hangingPunct="0">
              <a:spcBef>
                <a:spcPct val="20000"/>
              </a:spcBef>
              <a:spcAft>
                <a:spcPct val="0"/>
              </a:spcAft>
              <a:buFontTx/>
              <a:buChar char="•"/>
            </a:pPr>
            <a:r>
              <a:rPr lang="es-ES_tradnl" dirty="0">
                <a:solidFill>
                  <a:srgbClr val="000000"/>
                </a:solidFill>
                <a:latin typeface="Arial" charset="0"/>
                <a:ea typeface="ＭＳ Ｐゴシック" charset="-128"/>
              </a:rPr>
              <a:t>Los estándares internacionales contribuyen a hacer más simple la vida y a incrementar la efectividad de los productos y servicios que usamos</a:t>
            </a:r>
            <a:r>
              <a:rPr lang="es-ES_tradnl" dirty="0" smtClean="0">
                <a:solidFill>
                  <a:srgbClr val="000000"/>
                </a:solidFill>
                <a:latin typeface="Arial" charset="0"/>
                <a:ea typeface="ＭＳ Ｐゴシック" charset="-128"/>
              </a:rPr>
              <a:t>.</a:t>
            </a:r>
          </a:p>
          <a:p>
            <a:pPr marL="342900" indent="-342900" algn="just" defTabSz="914400" eaLnBrk="0" fontAlgn="base" hangingPunct="0">
              <a:spcBef>
                <a:spcPct val="20000"/>
              </a:spcBef>
              <a:spcAft>
                <a:spcPct val="0"/>
              </a:spcAft>
              <a:buFontTx/>
              <a:buChar char="•"/>
            </a:pPr>
            <a:endParaRPr lang="es-ES_tradnl" dirty="0">
              <a:solidFill>
                <a:srgbClr val="000000"/>
              </a:solidFill>
              <a:latin typeface="Arial" charset="0"/>
              <a:ea typeface="ＭＳ Ｐゴシック" charset="-128"/>
            </a:endParaRPr>
          </a:p>
          <a:p>
            <a:pPr marL="342900" indent="-342900" algn="just" defTabSz="914400" eaLnBrk="0" fontAlgn="base" hangingPunct="0">
              <a:spcBef>
                <a:spcPct val="20000"/>
              </a:spcBef>
              <a:spcAft>
                <a:spcPct val="0"/>
              </a:spcAft>
              <a:buFontTx/>
              <a:buChar char="•"/>
            </a:pPr>
            <a:r>
              <a:rPr lang="es-ES_tradnl" dirty="0">
                <a:solidFill>
                  <a:srgbClr val="000000"/>
                </a:solidFill>
                <a:latin typeface="Arial" charset="0"/>
                <a:ea typeface="ＭＳ Ｐゴシック" charset="-128"/>
                <a:hlinkClick r:id="rId4"/>
              </a:rPr>
              <a:t>Por ejemplo</a:t>
            </a:r>
            <a:r>
              <a:rPr lang="es-ES_tradnl" dirty="0">
                <a:solidFill>
                  <a:srgbClr val="000000"/>
                </a:solidFill>
                <a:latin typeface="Arial" charset="0"/>
                <a:ea typeface="ＭＳ Ｐゴシック" charset="-128"/>
              </a:rPr>
              <a:t>: el formato de las tarjetas de crédito, tarjetas de teléfono, y tarjetas inteligentes. </a:t>
            </a:r>
          </a:p>
          <a:p>
            <a:pPr marL="342900" indent="-342900" algn="just" defTabSz="914400" eaLnBrk="0" fontAlgn="base" hangingPunct="0">
              <a:spcBef>
                <a:spcPct val="20000"/>
              </a:spcBef>
              <a:spcAft>
                <a:spcPct val="0"/>
              </a:spcAft>
              <a:buFontTx/>
              <a:buChar char="•"/>
            </a:pPr>
            <a:endParaRPr lang="es-ES_tradnl" dirty="0">
              <a:solidFill>
                <a:srgbClr val="000000"/>
              </a:solidFill>
              <a:latin typeface="Arial" charset="0"/>
              <a:ea typeface="ＭＳ Ｐゴシック" charset="-128"/>
            </a:endParaRPr>
          </a:p>
          <a:p>
            <a:pPr marL="342900" indent="-342900" algn="just" defTabSz="914400" eaLnBrk="0" fontAlgn="base" hangingPunct="0">
              <a:spcBef>
                <a:spcPct val="20000"/>
              </a:spcBef>
              <a:spcAft>
                <a:spcPct val="0"/>
              </a:spcAft>
              <a:buFontTx/>
              <a:buChar char="•"/>
            </a:pPr>
            <a:r>
              <a:rPr lang="es-ES_tradnl" dirty="0" smtClean="0">
                <a:solidFill>
                  <a:srgbClr val="3333CC"/>
                </a:solidFill>
                <a:latin typeface="Arial" charset="0"/>
                <a:ea typeface="ＭＳ Ｐゴシック" charset="-128"/>
              </a:rPr>
              <a:t>ISO Proviene </a:t>
            </a:r>
            <a:r>
              <a:rPr lang="es-ES_tradnl" dirty="0">
                <a:solidFill>
                  <a:srgbClr val="3333CC"/>
                </a:solidFill>
                <a:latin typeface="Arial" charset="0"/>
                <a:ea typeface="ＭＳ Ｐゴシック" charset="-128"/>
              </a:rPr>
              <a:t>del vocablo griego “ISOS” que significa “igual”: isotérmico, isósceles, isométrico, isomorfo</a:t>
            </a:r>
            <a:r>
              <a:rPr lang="es-ES_tradnl" dirty="0">
                <a:solidFill>
                  <a:srgbClr val="000000"/>
                </a:solidFill>
                <a:latin typeface="Arial" charset="0"/>
                <a:ea typeface="ＭＳ Ｐゴシック" charset="-128"/>
              </a:rPr>
              <a:t>.</a:t>
            </a:r>
          </a:p>
        </p:txBody>
      </p:sp>
      <p:sp>
        <p:nvSpPr>
          <p:cNvPr id="12" name="CuadroTexto 11"/>
          <p:cNvSpPr txBox="1"/>
          <p:nvPr/>
        </p:nvSpPr>
        <p:spPr>
          <a:xfrm>
            <a:off x="7008019" y="6213764"/>
            <a:ext cx="1858961" cy="2308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900" dirty="0" smtClean="0">
                <a:solidFill>
                  <a:schemeClr val="tx1"/>
                </a:solidFill>
                <a:latin typeface="Arial" panose="020B0604020202020204" pitchFamily="34" charset="0"/>
                <a:cs typeface="Arial" panose="020B0604020202020204" pitchFamily="34" charset="0"/>
              </a:rPr>
              <a:t>Figura 2:Acuerdo,Internet, 2016</a:t>
            </a:r>
            <a:endParaRPr lang="es-MX" sz="9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224905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bwMode="auto">
          <a:xfrm>
            <a:off x="512763" y="1247775"/>
            <a:ext cx="6103937" cy="3641725"/>
          </a:xfrm>
          <a:noFill/>
          <a:ln>
            <a:miter lim="800000"/>
            <a:headEnd/>
            <a:tailEnd/>
          </a:ln>
        </p:spPr>
        <p:txBody>
          <a:bodyPr vert="horz" wrap="square" lIns="91440" tIns="45720" rIns="91440" bIns="45720" numCol="1" anchor="t" anchorCtr="0" compatLnSpc="1">
            <a:prstTxWarp prst="textNoShape">
              <a:avLst/>
            </a:prstTxWarp>
          </a:bodyPr>
          <a:lstStyle/>
          <a:p>
            <a:pPr algn="just">
              <a:buFontTx/>
              <a:buNone/>
            </a:pPr>
            <a:r>
              <a:rPr lang="es-ES" sz="2000" b="1" smtClean="0">
                <a:latin typeface="Arial" charset="0"/>
              </a:rPr>
              <a:t>d) Recopilación y verificación de la información. </a:t>
            </a:r>
          </a:p>
          <a:p>
            <a:pPr algn="just">
              <a:buFontTx/>
              <a:buNone/>
            </a:pPr>
            <a:endParaRPr lang="es-ES" sz="2000" b="1" smtClean="0">
              <a:latin typeface="Arial" charset="0"/>
            </a:endParaRPr>
          </a:p>
          <a:p>
            <a:pPr algn="just">
              <a:buFontTx/>
              <a:buNone/>
            </a:pPr>
            <a:r>
              <a:rPr lang="es-ES" sz="2000" smtClean="0">
                <a:latin typeface="Arial" charset="0"/>
              </a:rPr>
              <a:t>El equipo auditor debe:</a:t>
            </a:r>
          </a:p>
          <a:p>
            <a:pPr algn="just"/>
            <a:r>
              <a:rPr lang="es-ES" sz="2000" smtClean="0">
                <a:latin typeface="Arial" charset="0"/>
              </a:rPr>
              <a:t>Documentar de manera clara y concisa todas sus observaciones.</a:t>
            </a:r>
          </a:p>
          <a:p>
            <a:pPr algn="just"/>
            <a:r>
              <a:rPr lang="es-ES" sz="2000" smtClean="0">
                <a:latin typeface="Arial" charset="0"/>
              </a:rPr>
              <a:t>Expresarlas en los términos de los requisitos especificados en la norma o documento de referencia contra el cual se audita. </a:t>
            </a:r>
          </a:p>
          <a:p>
            <a:pPr algn="just"/>
            <a:r>
              <a:rPr lang="es-ES" sz="2000" smtClean="0">
                <a:latin typeface="Arial" charset="0"/>
              </a:rPr>
              <a:t>Asegurarse que cuenta con la evidencia que respalde los hallazgos.</a:t>
            </a:r>
          </a:p>
        </p:txBody>
      </p:sp>
      <p:sp>
        <p:nvSpPr>
          <p:cNvPr id="87044" name="Rectangle 2103"/>
          <p:cNvSpPr>
            <a:spLocks noChangeArrowheads="1"/>
          </p:cNvSpPr>
          <p:nvPr/>
        </p:nvSpPr>
        <p:spPr bwMode="auto">
          <a:xfrm>
            <a:off x="1122363" y="158750"/>
            <a:ext cx="8245475"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a:solidFill>
                  <a:srgbClr val="FFFFFF"/>
                </a:solidFill>
                <a:latin typeface="Arial Narrow" charset="0"/>
                <a:ea typeface="ＭＳ Ｐゴシック" charset="-128"/>
              </a:rPr>
              <a:t>8. REALIZACIÓN DE LA AUDITORÍA FASE 2</a:t>
            </a:r>
            <a:endParaRPr lang="es-ES_tradnl" sz="2800" b="1">
              <a:solidFill>
                <a:srgbClr val="FFFFFF"/>
              </a:solidFill>
              <a:latin typeface="Arial Narrow" charset="0"/>
              <a:ea typeface="ＭＳ Ｐゴシック" charset="-128"/>
            </a:endParaRPr>
          </a:p>
        </p:txBody>
      </p:sp>
      <p:sp>
        <p:nvSpPr>
          <p:cNvPr id="87045" name="Rectangle 4"/>
          <p:cNvSpPr>
            <a:spLocks noChangeArrowheads="1"/>
          </p:cNvSpPr>
          <p:nvPr/>
        </p:nvSpPr>
        <p:spPr bwMode="auto">
          <a:xfrm>
            <a:off x="1397000" y="5164138"/>
            <a:ext cx="4572000" cy="1200150"/>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b="1">
                <a:solidFill>
                  <a:srgbClr val="000000"/>
                </a:solidFill>
                <a:latin typeface="Arial" charset="0"/>
                <a:ea typeface="ＭＳ Ｐゴシック" charset="-128"/>
              </a:rPr>
              <a:t>Las conclusiones de auditoría se elaboran con base en la Lista de Verificación y/o la Hoja de Auditoría del Proceso.</a:t>
            </a:r>
          </a:p>
        </p:txBody>
      </p:sp>
    </p:spTree>
    <p:extLst>
      <p:ext uri="{BB962C8B-B14F-4D97-AF65-F5344CB8AC3E}">
        <p14:creationId xmlns:p14="http://schemas.microsoft.com/office/powerpoint/2010/main" val="8597498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10" descr="carricature_homme_stress_"/>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4006" y="5090615"/>
            <a:ext cx="1666875" cy="1319378"/>
          </a:xfrm>
          <a:prstGeom prst="rect">
            <a:avLst/>
          </a:prstGeom>
          <a:noFill/>
          <a:ln w="9525">
            <a:noFill/>
            <a:miter lim="800000"/>
            <a:headEnd/>
            <a:tailEnd/>
          </a:ln>
        </p:spPr>
      </p:pic>
      <p:sp>
        <p:nvSpPr>
          <p:cNvPr id="88067" name="Rectangle 6"/>
          <p:cNvSpPr>
            <a:spLocks noChangeArrowheads="1"/>
          </p:cNvSpPr>
          <p:nvPr/>
        </p:nvSpPr>
        <p:spPr bwMode="auto">
          <a:xfrm>
            <a:off x="1122363" y="158750"/>
            <a:ext cx="8245475"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REALIZACIÓN </a:t>
            </a:r>
            <a:r>
              <a:rPr lang="es-ES" sz="2800" b="1" dirty="0">
                <a:solidFill>
                  <a:srgbClr val="FFFFFF"/>
                </a:solidFill>
                <a:latin typeface="Arial Narrow" charset="0"/>
                <a:ea typeface="ＭＳ Ｐゴシック" charset="-128"/>
              </a:rPr>
              <a:t>DE LA AUDITORÍA FASE 2</a:t>
            </a:r>
            <a:endParaRPr lang="es-ES_tradnl" sz="2800" b="1" dirty="0">
              <a:solidFill>
                <a:srgbClr val="FFFFFF"/>
              </a:solidFill>
              <a:latin typeface="Arial Narrow" charset="0"/>
              <a:ea typeface="ＭＳ Ｐゴシック" charset="-128"/>
            </a:endParaRPr>
          </a:p>
        </p:txBody>
      </p:sp>
      <p:sp>
        <p:nvSpPr>
          <p:cNvPr id="88068" name="Text Box 18"/>
          <p:cNvSpPr txBox="1">
            <a:spLocks noChangeArrowheads="1"/>
          </p:cNvSpPr>
          <p:nvPr/>
        </p:nvSpPr>
        <p:spPr bwMode="auto">
          <a:xfrm>
            <a:off x="296863" y="1181100"/>
            <a:ext cx="7812087" cy="4219617"/>
          </a:xfrm>
          <a:prstGeom prst="rect">
            <a:avLst/>
          </a:prstGeom>
          <a:noFill/>
          <a:ln w="9525">
            <a:noFill/>
            <a:miter lim="800000"/>
            <a:headEnd/>
            <a:tailEnd/>
          </a:ln>
        </p:spPr>
        <p:txBody>
          <a:bodyPr>
            <a:spAutoFit/>
          </a:bodyPr>
          <a:lstStyle/>
          <a:p>
            <a:pPr marL="457200" indent="-457200" algn="just" defTabSz="914400" eaLnBrk="0" fontAlgn="base" hangingPunct="0">
              <a:spcBef>
                <a:spcPct val="0"/>
              </a:spcBef>
              <a:spcAft>
                <a:spcPct val="0"/>
              </a:spcAft>
            </a:pPr>
            <a:r>
              <a:rPr lang="es-ES" b="1" dirty="0">
                <a:solidFill>
                  <a:srgbClr val="000000"/>
                </a:solidFill>
                <a:latin typeface="Arial" charset="0"/>
                <a:ea typeface="ＭＳ Ｐゴシック" charset="-128"/>
              </a:rPr>
              <a:t>e) Puntos clave en un auditor.</a:t>
            </a:r>
          </a:p>
          <a:p>
            <a:pPr marL="457200" indent="-457200" algn="just" defTabSz="914400" eaLnBrk="0" fontAlgn="base" hangingPunct="0">
              <a:spcBef>
                <a:spcPct val="0"/>
              </a:spcBef>
              <a:spcAft>
                <a:spcPct val="0"/>
              </a:spcAft>
            </a:pPr>
            <a:endParaRPr lang="es-ES" b="1" dirty="0">
              <a:solidFill>
                <a:srgbClr val="000000"/>
              </a:solidFill>
              <a:latin typeface="Arial" charset="0"/>
              <a:ea typeface="ＭＳ Ｐゴシック" charset="-128"/>
            </a:endParaRPr>
          </a:p>
          <a:p>
            <a:pPr algn="just" defTabSz="914400" eaLnBrk="0" fontAlgn="base" hangingPunct="0">
              <a:spcBef>
                <a:spcPct val="0"/>
              </a:spcBef>
              <a:spcAft>
                <a:spcPct val="0"/>
              </a:spcAft>
              <a:defRPr/>
            </a:pPr>
            <a:r>
              <a:rPr lang="es-ES" dirty="0">
                <a:solidFill>
                  <a:srgbClr val="000000"/>
                </a:solidFill>
                <a:latin typeface="Arial" charset="0"/>
                <a:ea typeface="ＭＳ Ｐゴシック" charset="-128"/>
              </a:rPr>
              <a:t>Existen varias maneras para que un auditor transforme una Auditoría en un desastre instantáneo. Entre ellas están:</a:t>
            </a:r>
          </a:p>
          <a:p>
            <a:pPr algn="just" defTabSz="914400" eaLnBrk="0" fontAlgn="base" hangingPunct="0">
              <a:spcBef>
                <a:spcPct val="0"/>
              </a:spcBef>
              <a:spcAft>
                <a:spcPct val="0"/>
              </a:spcAft>
              <a:defRPr/>
            </a:pPr>
            <a:endParaRPr lang="es-ES" dirty="0">
              <a:solidFill>
                <a:srgbClr val="000000"/>
              </a:solidFill>
              <a:latin typeface="Arial" charset="0"/>
              <a:ea typeface="ＭＳ Ｐゴシック" charset="-128"/>
            </a:endParaRPr>
          </a:p>
          <a:p>
            <a:pPr algn="just" defTabSz="914400" eaLnBrk="0" fontAlgn="base" hangingPunct="0">
              <a:lnSpc>
                <a:spcPct val="90000"/>
              </a:lnSpc>
              <a:spcBef>
                <a:spcPct val="0"/>
              </a:spcBef>
              <a:spcAft>
                <a:spcPct val="0"/>
              </a:spcAft>
              <a:defRPr/>
            </a:pPr>
            <a:r>
              <a:rPr lang="es-ES_tradnl" b="1" dirty="0">
                <a:solidFill>
                  <a:srgbClr val="000000"/>
                </a:solidFill>
                <a:latin typeface="Arial" charset="0"/>
                <a:ea typeface="ＭＳ Ｐゴシック" charset="-128"/>
              </a:rPr>
              <a:t>1. </a:t>
            </a:r>
            <a:r>
              <a:rPr lang="es-ES" dirty="0">
                <a:solidFill>
                  <a:srgbClr val="000000"/>
                </a:solidFill>
                <a:latin typeface="Arial" charset="0"/>
                <a:ea typeface="ＭＳ Ｐゴシック" charset="-128"/>
              </a:rPr>
              <a:t>Buscar el enfrentamiento, discutir, opinar e intimidar.</a:t>
            </a:r>
          </a:p>
          <a:p>
            <a:pPr algn="just" defTabSz="914400" eaLnBrk="0" fontAlgn="base" hangingPunct="0">
              <a:lnSpc>
                <a:spcPct val="90000"/>
              </a:lnSpc>
              <a:spcBef>
                <a:spcPct val="0"/>
              </a:spcBef>
              <a:spcAft>
                <a:spcPct val="0"/>
              </a:spcAft>
              <a:defRPr/>
            </a:pPr>
            <a:endParaRPr lang="es-ES" dirty="0">
              <a:solidFill>
                <a:srgbClr val="000000"/>
              </a:solidFill>
              <a:latin typeface="Arial" charset="0"/>
              <a:ea typeface="ＭＳ Ｐゴシック" charset="-128"/>
            </a:endParaRPr>
          </a:p>
          <a:p>
            <a:pPr algn="just" defTabSz="914400" eaLnBrk="0" fontAlgn="base" hangingPunct="0">
              <a:lnSpc>
                <a:spcPct val="90000"/>
              </a:lnSpc>
              <a:spcBef>
                <a:spcPct val="0"/>
              </a:spcBef>
              <a:spcAft>
                <a:spcPct val="0"/>
              </a:spcAft>
              <a:defRPr/>
            </a:pPr>
            <a:r>
              <a:rPr lang="es-ES_tradnl" b="1" dirty="0">
                <a:solidFill>
                  <a:srgbClr val="000000"/>
                </a:solidFill>
                <a:latin typeface="Arial" charset="0"/>
                <a:ea typeface="ＭＳ Ｐゴシック" charset="-128"/>
              </a:rPr>
              <a:t>2. </a:t>
            </a:r>
            <a:r>
              <a:rPr lang="es-ES" dirty="0">
                <a:solidFill>
                  <a:srgbClr val="000000"/>
                </a:solidFill>
                <a:latin typeface="Arial" charset="0"/>
                <a:ea typeface="ＭＳ Ｐゴシック" charset="-128"/>
              </a:rPr>
              <a:t>Dar consejos o transformar la situación en una oportunidad para contar historias personales que originen enfrentamientos.</a:t>
            </a:r>
          </a:p>
          <a:p>
            <a:pPr algn="just" defTabSz="914400" eaLnBrk="0" fontAlgn="base" hangingPunct="0">
              <a:lnSpc>
                <a:spcPct val="90000"/>
              </a:lnSpc>
              <a:spcBef>
                <a:spcPct val="0"/>
              </a:spcBef>
              <a:spcAft>
                <a:spcPct val="0"/>
              </a:spcAft>
              <a:defRPr/>
            </a:pPr>
            <a:endParaRPr lang="es-ES_tradnl" dirty="0">
              <a:solidFill>
                <a:srgbClr val="000000"/>
              </a:solidFill>
              <a:latin typeface="Arial" charset="0"/>
              <a:ea typeface="ＭＳ Ｐゴシック" charset="-128"/>
            </a:endParaRPr>
          </a:p>
          <a:p>
            <a:pPr algn="just" defTabSz="914400" eaLnBrk="0" fontAlgn="base" hangingPunct="0">
              <a:lnSpc>
                <a:spcPct val="90000"/>
              </a:lnSpc>
              <a:spcBef>
                <a:spcPct val="0"/>
              </a:spcBef>
              <a:spcAft>
                <a:spcPct val="0"/>
              </a:spcAft>
              <a:defRPr/>
            </a:pPr>
            <a:r>
              <a:rPr lang="es-ES_tradnl" b="1" dirty="0">
                <a:solidFill>
                  <a:srgbClr val="000000"/>
                </a:solidFill>
                <a:latin typeface="Arial" charset="0"/>
                <a:ea typeface="ＭＳ Ｐゴシック" charset="-128"/>
              </a:rPr>
              <a:t>3. </a:t>
            </a:r>
            <a:r>
              <a:rPr lang="es-ES" dirty="0">
                <a:solidFill>
                  <a:srgbClr val="000000"/>
                </a:solidFill>
                <a:latin typeface="Arial" charset="0"/>
                <a:ea typeface="ＭＳ Ｐゴシック" charset="-128"/>
              </a:rPr>
              <a:t>Acusar o atacar a individuos. Lanzar ultimátum o amenazar con venganzas. Buscar víctimas y culpables. Aprovechar la Auditoría para asuntos personales.</a:t>
            </a:r>
          </a:p>
          <a:p>
            <a:pPr algn="just" defTabSz="914400" eaLnBrk="0" fontAlgn="base" hangingPunct="0">
              <a:lnSpc>
                <a:spcPct val="90000"/>
              </a:lnSpc>
              <a:spcBef>
                <a:spcPct val="0"/>
              </a:spcBef>
              <a:spcAft>
                <a:spcPct val="0"/>
              </a:spcAft>
              <a:defRPr/>
            </a:pPr>
            <a:endParaRPr lang="es-ES_tradnl" dirty="0">
              <a:solidFill>
                <a:srgbClr val="000000"/>
              </a:solidFill>
              <a:latin typeface="Arial" charset="0"/>
              <a:ea typeface="ＭＳ Ｐゴシック" charset="-128"/>
            </a:endParaRPr>
          </a:p>
          <a:p>
            <a:pPr algn="just" defTabSz="914400" eaLnBrk="0" fontAlgn="base" hangingPunct="0">
              <a:lnSpc>
                <a:spcPct val="90000"/>
              </a:lnSpc>
              <a:spcBef>
                <a:spcPct val="0"/>
              </a:spcBef>
              <a:spcAft>
                <a:spcPct val="0"/>
              </a:spcAft>
              <a:defRPr/>
            </a:pPr>
            <a:r>
              <a:rPr lang="es-ES_tradnl" b="1" dirty="0">
                <a:solidFill>
                  <a:srgbClr val="000000"/>
                </a:solidFill>
                <a:latin typeface="Arial" charset="0"/>
                <a:ea typeface="ＭＳ Ｐゴシック" charset="-128"/>
              </a:rPr>
              <a:t>4. </a:t>
            </a:r>
            <a:r>
              <a:rPr lang="es-ES" dirty="0">
                <a:solidFill>
                  <a:srgbClr val="000000"/>
                </a:solidFill>
                <a:latin typeface="Arial" charset="0"/>
                <a:ea typeface="ＭＳ Ｐゴシック" charset="-128"/>
              </a:rPr>
              <a:t>No ser sincero, desviar la vista, hablar entre dientes, dar la impresión de que la entrevista ya debería terminarse.</a:t>
            </a:r>
          </a:p>
        </p:txBody>
      </p:sp>
    </p:spTree>
    <p:extLst>
      <p:ext uri="{BB962C8B-B14F-4D97-AF65-F5344CB8AC3E}">
        <p14:creationId xmlns:p14="http://schemas.microsoft.com/office/powerpoint/2010/main" val="116019580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6"/>
          <p:cNvSpPr>
            <a:spLocks noChangeArrowheads="1"/>
          </p:cNvSpPr>
          <p:nvPr/>
        </p:nvSpPr>
        <p:spPr bwMode="auto">
          <a:xfrm>
            <a:off x="1122363" y="158750"/>
            <a:ext cx="8245475"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REALIZACIÓN </a:t>
            </a:r>
            <a:r>
              <a:rPr lang="es-ES" sz="2800" b="1" dirty="0">
                <a:solidFill>
                  <a:srgbClr val="FFFFFF"/>
                </a:solidFill>
                <a:latin typeface="Arial Narrow" charset="0"/>
                <a:ea typeface="ＭＳ Ｐゴシック" charset="-128"/>
              </a:rPr>
              <a:t>DE LA AUDITORÍA FASE 2</a:t>
            </a:r>
            <a:endParaRPr lang="es-ES_tradnl" sz="2800" b="1" dirty="0">
              <a:solidFill>
                <a:srgbClr val="FFFFFF"/>
              </a:solidFill>
              <a:latin typeface="Arial Narrow" charset="0"/>
              <a:ea typeface="ＭＳ Ｐゴシック" charset="-128"/>
            </a:endParaRPr>
          </a:p>
        </p:txBody>
      </p:sp>
      <p:sp>
        <p:nvSpPr>
          <p:cNvPr id="88068" name="Text Box 18"/>
          <p:cNvSpPr txBox="1">
            <a:spLocks noChangeArrowheads="1"/>
          </p:cNvSpPr>
          <p:nvPr/>
        </p:nvSpPr>
        <p:spPr bwMode="auto">
          <a:xfrm>
            <a:off x="296863" y="1181100"/>
            <a:ext cx="7812087" cy="3139321"/>
          </a:xfrm>
          <a:prstGeom prst="rect">
            <a:avLst/>
          </a:prstGeom>
          <a:noFill/>
          <a:ln w="9525">
            <a:noFill/>
            <a:miter lim="800000"/>
            <a:headEnd/>
            <a:tailEnd/>
          </a:ln>
        </p:spPr>
        <p:txBody>
          <a:bodyPr>
            <a:spAutoFit/>
          </a:bodyPr>
          <a:lstStyle/>
          <a:p>
            <a:pPr marL="457200" indent="-457200" algn="just" defTabSz="914400" eaLnBrk="0" fontAlgn="base" hangingPunct="0">
              <a:spcBef>
                <a:spcPct val="0"/>
              </a:spcBef>
              <a:spcAft>
                <a:spcPct val="0"/>
              </a:spcAft>
            </a:pPr>
            <a:r>
              <a:rPr lang="es-ES" b="1" dirty="0">
                <a:solidFill>
                  <a:srgbClr val="000000"/>
                </a:solidFill>
                <a:latin typeface="Arial" charset="0"/>
                <a:ea typeface="ＭＳ Ｐゴシック" charset="-128"/>
              </a:rPr>
              <a:t>e) Puntos clave en un auditor.</a:t>
            </a:r>
          </a:p>
          <a:p>
            <a:pPr marL="457200" indent="-457200" algn="just" defTabSz="914400" eaLnBrk="0" fontAlgn="base" hangingPunct="0">
              <a:spcBef>
                <a:spcPct val="0"/>
              </a:spcBef>
              <a:spcAft>
                <a:spcPct val="0"/>
              </a:spcAft>
              <a:defRPr/>
            </a:pPr>
            <a:endParaRPr lang="es-MX" b="1" dirty="0">
              <a:solidFill>
                <a:srgbClr val="000000"/>
              </a:solidFill>
              <a:latin typeface="Arial" charset="0"/>
              <a:ea typeface="ＭＳ Ｐゴシック" charset="-128"/>
            </a:endParaRPr>
          </a:p>
          <a:p>
            <a:pPr algn="just" defTabSz="914400" eaLnBrk="0" fontAlgn="base" hangingPunct="0">
              <a:spcBef>
                <a:spcPct val="0"/>
              </a:spcBef>
              <a:spcAft>
                <a:spcPct val="0"/>
              </a:spcAft>
              <a:defRPr/>
            </a:pPr>
            <a:r>
              <a:rPr lang="es-ES_tradnl" b="1" dirty="0">
                <a:solidFill>
                  <a:srgbClr val="000000"/>
                </a:solidFill>
                <a:latin typeface="Arial" charset="0"/>
                <a:ea typeface="ＭＳ Ｐゴシック" charset="-128"/>
              </a:rPr>
              <a:t>5. </a:t>
            </a:r>
            <a:r>
              <a:rPr lang="es-ES" dirty="0">
                <a:solidFill>
                  <a:srgbClr val="000000"/>
                </a:solidFill>
                <a:latin typeface="Arial" charset="0"/>
                <a:ea typeface="ＭＳ Ｐゴシック" charset="-128"/>
              </a:rPr>
              <a:t>No escuchar, interrumpir, sacar conclusiones, comparar situaciones o personas.</a:t>
            </a:r>
          </a:p>
          <a:p>
            <a:pPr algn="just" defTabSz="914400" eaLnBrk="0" fontAlgn="base" hangingPunct="0">
              <a:spcBef>
                <a:spcPct val="0"/>
              </a:spcBef>
              <a:spcAft>
                <a:spcPct val="0"/>
              </a:spcAft>
              <a:defRPr/>
            </a:pPr>
            <a:endParaRPr lang="es-ES_tradnl" dirty="0">
              <a:solidFill>
                <a:srgbClr val="000000"/>
              </a:solidFill>
              <a:latin typeface="Arial" charset="0"/>
              <a:ea typeface="ＭＳ Ｐゴシック" charset="-128"/>
            </a:endParaRPr>
          </a:p>
          <a:p>
            <a:pPr algn="just" defTabSz="914400" eaLnBrk="0" fontAlgn="base" hangingPunct="0">
              <a:spcBef>
                <a:spcPct val="0"/>
              </a:spcBef>
              <a:spcAft>
                <a:spcPct val="0"/>
              </a:spcAft>
              <a:defRPr/>
            </a:pPr>
            <a:r>
              <a:rPr lang="es-ES_tradnl" b="1" dirty="0">
                <a:solidFill>
                  <a:srgbClr val="000000"/>
                </a:solidFill>
                <a:latin typeface="Arial" charset="0"/>
                <a:ea typeface="ＭＳ Ｐゴシック" charset="-128"/>
              </a:rPr>
              <a:t>6. </a:t>
            </a:r>
            <a:r>
              <a:rPr lang="es-ES" dirty="0">
                <a:solidFill>
                  <a:srgbClr val="000000"/>
                </a:solidFill>
                <a:latin typeface="Arial" charset="0"/>
                <a:ea typeface="ＭＳ Ｐゴシック" charset="-128"/>
              </a:rPr>
              <a:t>No apegarse a la Agenda.</a:t>
            </a:r>
          </a:p>
          <a:p>
            <a:pPr algn="just" defTabSz="914400" eaLnBrk="0" fontAlgn="base" hangingPunct="0">
              <a:spcBef>
                <a:spcPct val="0"/>
              </a:spcBef>
              <a:spcAft>
                <a:spcPct val="0"/>
              </a:spcAft>
              <a:defRPr/>
            </a:pPr>
            <a:endParaRPr lang="es-ES_tradnl" dirty="0">
              <a:solidFill>
                <a:srgbClr val="000000"/>
              </a:solidFill>
              <a:latin typeface="Arial" charset="0"/>
              <a:ea typeface="ＭＳ Ｐゴシック" charset="-128"/>
            </a:endParaRPr>
          </a:p>
          <a:p>
            <a:pPr algn="just" defTabSz="914400" eaLnBrk="0" fontAlgn="base" hangingPunct="0">
              <a:spcBef>
                <a:spcPct val="0"/>
              </a:spcBef>
              <a:spcAft>
                <a:spcPct val="0"/>
              </a:spcAft>
              <a:defRPr/>
            </a:pPr>
            <a:r>
              <a:rPr lang="es-ES_tradnl" b="1" dirty="0">
                <a:solidFill>
                  <a:srgbClr val="000000"/>
                </a:solidFill>
                <a:latin typeface="Arial" charset="0"/>
                <a:ea typeface="ＭＳ Ｐゴシック" charset="-128"/>
              </a:rPr>
              <a:t>7. </a:t>
            </a:r>
            <a:r>
              <a:rPr lang="es-ES" dirty="0">
                <a:solidFill>
                  <a:srgbClr val="000000"/>
                </a:solidFill>
                <a:latin typeface="Arial" charset="0"/>
                <a:ea typeface="ＭＳ Ｐゴシック" charset="-128"/>
              </a:rPr>
              <a:t>Ser permisivo y demasiado comprensivo. No realizar el trabajo para evitar confrontaciones y sentimientos lastimados.</a:t>
            </a:r>
          </a:p>
          <a:p>
            <a:pPr algn="just" defTabSz="914400" eaLnBrk="0" fontAlgn="base" hangingPunct="0">
              <a:spcBef>
                <a:spcPct val="0"/>
              </a:spcBef>
              <a:spcAft>
                <a:spcPct val="0"/>
              </a:spcAft>
              <a:defRPr/>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defRPr/>
            </a:pPr>
            <a:r>
              <a:rPr lang="es-ES" b="1" dirty="0">
                <a:solidFill>
                  <a:srgbClr val="000000"/>
                </a:solidFill>
                <a:latin typeface="Arial" charset="0"/>
                <a:ea typeface="ＭＳ Ｐゴシック" charset="-128"/>
              </a:rPr>
              <a:t>8.  </a:t>
            </a:r>
            <a:r>
              <a:rPr lang="es-ES" dirty="0">
                <a:solidFill>
                  <a:srgbClr val="000000"/>
                </a:solidFill>
                <a:latin typeface="Arial" charset="0"/>
                <a:ea typeface="ＭＳ Ｐゴシック" charset="-128"/>
              </a:rPr>
              <a:t>Interpretar normas, negociar tratos, predecir resultados.</a:t>
            </a:r>
            <a:endParaRPr lang="es-ES_tradnl"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290055796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6"/>
          <p:cNvSpPr txBox="1">
            <a:spLocks noChangeArrowheads="1"/>
          </p:cNvSpPr>
          <p:nvPr/>
        </p:nvSpPr>
        <p:spPr bwMode="auto">
          <a:xfrm>
            <a:off x="500370" y="1200600"/>
            <a:ext cx="7947025" cy="3247043"/>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s-ES" sz="2000" b="1" dirty="0">
                <a:solidFill>
                  <a:srgbClr val="000000"/>
                </a:solidFill>
                <a:latin typeface="Arial" charset="0"/>
                <a:ea typeface="ＭＳ Ｐゴシック" charset="-128"/>
              </a:rPr>
              <a:t>f) 7 Preguntas de Auditores Altamente Efectivos</a:t>
            </a:r>
          </a:p>
          <a:p>
            <a:pPr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defTabSz="914400" eaLnBrk="0" fontAlgn="base" hangingPunct="0">
              <a:spcBef>
                <a:spcPct val="0"/>
              </a:spcBef>
              <a:spcAft>
                <a:spcPct val="0"/>
              </a:spcAft>
              <a:buFontTx/>
              <a:buAutoNum type="arabicPeriod"/>
            </a:pPr>
            <a:r>
              <a:rPr lang="es-MX" dirty="0">
                <a:solidFill>
                  <a:srgbClr val="000000"/>
                </a:solidFill>
                <a:latin typeface="Arial" charset="0"/>
                <a:ea typeface="ＭＳ Ｐゴシック" charset="-128"/>
              </a:rPr>
              <a:t>¿Cuál es su proceso?</a:t>
            </a:r>
          </a:p>
          <a:p>
            <a:pPr marL="914400" lvl="1" indent="-457200"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defTabSz="914400" eaLnBrk="0" fontAlgn="base" hangingPunct="0">
              <a:spcBef>
                <a:spcPct val="0"/>
              </a:spcBef>
              <a:spcAft>
                <a:spcPct val="0"/>
              </a:spcAft>
              <a:buFontTx/>
              <a:buAutoNum type="arabicPeriod"/>
            </a:pPr>
            <a:r>
              <a:rPr lang="es-MX" dirty="0">
                <a:solidFill>
                  <a:srgbClr val="000000"/>
                </a:solidFill>
                <a:latin typeface="Arial" charset="0"/>
                <a:ea typeface="ＭＳ Ｐゴシック" charset="-128"/>
              </a:rPr>
              <a:t>¿Cómo opera y controla su proceso? (¿Cómo sabe como hacerlo?)</a:t>
            </a:r>
          </a:p>
          <a:p>
            <a:pPr defTabSz="914400" eaLnBrk="0" fontAlgn="base" hangingPunct="0">
              <a:spcBef>
                <a:spcPct val="0"/>
              </a:spcBef>
              <a:spcAft>
                <a:spcPct val="0"/>
              </a:spcAft>
            </a:pPr>
            <a:r>
              <a:rPr lang="es-MX" dirty="0">
                <a:solidFill>
                  <a:srgbClr val="000000"/>
                </a:solidFill>
                <a:latin typeface="Arial" charset="0"/>
                <a:ea typeface="ＭＳ Ｐゴシック" charset="-128"/>
              </a:rPr>
              <a:t>    </a:t>
            </a:r>
          </a:p>
          <a:p>
            <a:pPr defTabSz="914400" eaLnBrk="0" fontAlgn="base" hangingPunct="0">
              <a:spcBef>
                <a:spcPct val="0"/>
              </a:spcBef>
              <a:spcAft>
                <a:spcPct val="0"/>
              </a:spcAft>
            </a:pPr>
            <a:r>
              <a:rPr lang="es-MX" dirty="0">
                <a:solidFill>
                  <a:srgbClr val="000000"/>
                </a:solidFill>
                <a:latin typeface="Arial" charset="0"/>
                <a:ea typeface="ＭＳ Ｐゴシック" charset="-128"/>
              </a:rPr>
              <a:t>3. ¿Cómo sabe que el proceso esta funcionando?</a:t>
            </a:r>
          </a:p>
          <a:p>
            <a:pPr defTabSz="914400" eaLnBrk="0" fontAlgn="base" hangingPunct="0">
              <a:spcBef>
                <a:spcPct val="0"/>
              </a:spcBef>
              <a:spcAft>
                <a:spcPct val="0"/>
              </a:spcAft>
            </a:pPr>
            <a:endParaRPr lang="es-MX" dirty="0" smtClean="0">
              <a:solidFill>
                <a:srgbClr val="000000"/>
              </a:solidFill>
              <a:latin typeface="Arial" charset="0"/>
              <a:ea typeface="ＭＳ Ｐゴシック" charset="-128"/>
            </a:endParaRPr>
          </a:p>
          <a:p>
            <a:pPr marL="609600" indent="-609600" defTabSz="914400" eaLnBrk="0" fontAlgn="base" hangingPunct="0">
              <a:spcBef>
                <a:spcPct val="0"/>
              </a:spcBef>
              <a:spcAft>
                <a:spcPts val="600"/>
              </a:spcAft>
              <a:defRPr/>
            </a:pPr>
            <a:r>
              <a:rPr lang="es-MX" dirty="0">
                <a:solidFill>
                  <a:srgbClr val="000000"/>
                </a:solidFill>
                <a:latin typeface="Arial" charset="0"/>
                <a:ea typeface="ＭＳ Ｐゴシック" charset="-128"/>
              </a:rPr>
              <a:t>4. ¿Que hace si no funciona el proceso?</a:t>
            </a:r>
          </a:p>
          <a:p>
            <a:pPr marL="990600" lvl="1" indent="-533400" defTabSz="914400" eaLnBrk="0" fontAlgn="base" hangingPunct="0">
              <a:spcBef>
                <a:spcPct val="0"/>
              </a:spcBef>
              <a:spcAft>
                <a:spcPct val="0"/>
              </a:spcAft>
              <a:defRPr/>
            </a:pPr>
            <a:endParaRPr lang="es-MX" dirty="0">
              <a:solidFill>
                <a:srgbClr val="000000"/>
              </a:solidFill>
              <a:latin typeface="Arial" charset="0"/>
              <a:ea typeface="ＭＳ Ｐゴシック" charset="-128"/>
            </a:endParaRPr>
          </a:p>
          <a:p>
            <a:pPr marL="609600" indent="-609600" defTabSz="914400" eaLnBrk="0" fontAlgn="base" hangingPunct="0">
              <a:spcBef>
                <a:spcPct val="0"/>
              </a:spcBef>
              <a:spcAft>
                <a:spcPct val="0"/>
              </a:spcAft>
              <a:defRPr/>
            </a:pPr>
            <a:r>
              <a:rPr lang="es-MX" dirty="0">
                <a:solidFill>
                  <a:srgbClr val="000000"/>
                </a:solidFill>
                <a:latin typeface="Arial" charset="0"/>
                <a:ea typeface="ＭＳ Ｐゴシック" charset="-128"/>
              </a:rPr>
              <a:t>5. ¿Cuál es la política y que significa</a:t>
            </a:r>
            <a:r>
              <a:rPr lang="es-MX" dirty="0" smtClean="0">
                <a:solidFill>
                  <a:srgbClr val="000000"/>
                </a:solidFill>
                <a:latin typeface="Arial" charset="0"/>
                <a:ea typeface="ＭＳ Ｐゴシック" charset="-128"/>
              </a:rPr>
              <a:t>?</a:t>
            </a:r>
            <a:endParaRPr lang="es-MX" dirty="0">
              <a:solidFill>
                <a:srgbClr val="000000"/>
              </a:solidFill>
              <a:latin typeface="Arial" charset="0"/>
              <a:ea typeface="ＭＳ Ｐゴシック" charset="-128"/>
            </a:endParaRPr>
          </a:p>
        </p:txBody>
      </p:sp>
      <p:sp>
        <p:nvSpPr>
          <p:cNvPr id="89091" name="Rectangle 60"/>
          <p:cNvSpPr>
            <a:spLocks noChangeArrowheads="1"/>
          </p:cNvSpPr>
          <p:nvPr/>
        </p:nvSpPr>
        <p:spPr bwMode="auto">
          <a:xfrm>
            <a:off x="1052513" y="106363"/>
            <a:ext cx="7504112" cy="900112"/>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REALIZACIÓN </a:t>
            </a:r>
            <a:r>
              <a:rPr lang="es-ES" sz="2800" b="1" dirty="0">
                <a:solidFill>
                  <a:srgbClr val="FFFFFF"/>
                </a:solidFill>
                <a:latin typeface="Arial Narrow" charset="0"/>
                <a:ea typeface="ＭＳ Ｐゴシック" charset="-128"/>
              </a:rPr>
              <a:t>DE LA AUDITORÍA FASE 2.</a:t>
            </a:r>
            <a:endParaRPr lang="es-ES_tradnl" sz="2800" b="1" dirty="0">
              <a:solidFill>
                <a:srgbClr val="FFFFFF"/>
              </a:solidFill>
              <a:latin typeface="Arial Narrow" charset="0"/>
              <a:ea typeface="ＭＳ Ｐゴシック" charset="-128"/>
            </a:endParaRPr>
          </a:p>
        </p:txBody>
      </p:sp>
      <p:grpSp>
        <p:nvGrpSpPr>
          <p:cNvPr id="89092" name="Group 6"/>
          <p:cNvGrpSpPr>
            <a:grpSpLocks/>
          </p:cNvGrpSpPr>
          <p:nvPr/>
        </p:nvGrpSpPr>
        <p:grpSpPr bwMode="auto">
          <a:xfrm>
            <a:off x="560388" y="134938"/>
            <a:ext cx="2846387" cy="922337"/>
            <a:chOff x="143" y="102"/>
            <a:chExt cx="1793" cy="581"/>
          </a:xfrm>
        </p:grpSpPr>
        <p:sp>
          <p:nvSpPr>
            <p:cNvPr id="95239" name="Rectangle 7"/>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MX" b="1">
                <a:solidFill>
                  <a:srgbClr val="000000"/>
                </a:solidFill>
                <a:latin typeface="Arial" charset="0"/>
                <a:ea typeface="ＭＳ Ｐゴシック" charset="-128"/>
              </a:endParaRPr>
            </a:p>
          </p:txBody>
        </p:sp>
        <p:sp>
          <p:nvSpPr>
            <p:cNvPr id="89095" name="Rectangle 8"/>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grpSp>
      <p:sp>
        <p:nvSpPr>
          <p:cNvPr id="89093" name="Rectangle 12"/>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spTree>
    <p:extLst>
      <p:ext uri="{BB962C8B-B14F-4D97-AF65-F5344CB8AC3E}">
        <p14:creationId xmlns:p14="http://schemas.microsoft.com/office/powerpoint/2010/main" val="340925476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6"/>
          <p:cNvSpPr txBox="1">
            <a:spLocks noChangeArrowheads="1"/>
          </p:cNvSpPr>
          <p:nvPr/>
        </p:nvSpPr>
        <p:spPr bwMode="auto">
          <a:xfrm>
            <a:off x="500370" y="1200600"/>
            <a:ext cx="7947025" cy="4909036"/>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s-ES" sz="2000" b="1" dirty="0">
                <a:solidFill>
                  <a:srgbClr val="000000"/>
                </a:solidFill>
                <a:latin typeface="Arial" charset="0"/>
                <a:ea typeface="ＭＳ Ｐゴシック" charset="-128"/>
              </a:rPr>
              <a:t>f) 7 Preguntas de Auditores Altamente Efectivos</a:t>
            </a:r>
          </a:p>
          <a:p>
            <a:pPr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defTabSz="914400" eaLnBrk="0" fontAlgn="base" hangingPunct="0">
              <a:spcBef>
                <a:spcPct val="0"/>
              </a:spcBef>
              <a:spcAft>
                <a:spcPct val="0"/>
              </a:spcAft>
              <a:buFontTx/>
              <a:buAutoNum type="arabicPeriod"/>
            </a:pPr>
            <a:r>
              <a:rPr lang="es-MX" dirty="0">
                <a:solidFill>
                  <a:srgbClr val="000000"/>
                </a:solidFill>
                <a:latin typeface="Arial" charset="0"/>
                <a:ea typeface="ＭＳ Ｐゴシック" charset="-128"/>
              </a:rPr>
              <a:t>¿Cuál es su proceso?</a:t>
            </a:r>
          </a:p>
          <a:p>
            <a:pPr marL="914400" lvl="1" indent="-457200" defTabSz="914400" eaLnBrk="0" fontAlgn="base" hangingPunct="0">
              <a:spcBef>
                <a:spcPct val="0"/>
              </a:spcBef>
              <a:spcAft>
                <a:spcPct val="0"/>
              </a:spcAft>
            </a:pPr>
            <a:r>
              <a:rPr lang="es-MX" dirty="0">
                <a:solidFill>
                  <a:srgbClr val="000000"/>
                </a:solidFill>
                <a:latin typeface="Arial" charset="0"/>
                <a:ea typeface="ＭＳ Ｐゴシック" charset="-128"/>
              </a:rPr>
              <a:t>- 4.1, 5.2, 8.2.1</a:t>
            </a:r>
          </a:p>
          <a:p>
            <a:pPr marL="914400" lvl="1" indent="-457200"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defTabSz="914400" eaLnBrk="0" fontAlgn="base" hangingPunct="0">
              <a:spcBef>
                <a:spcPct val="0"/>
              </a:spcBef>
              <a:spcAft>
                <a:spcPct val="0"/>
              </a:spcAft>
              <a:buFontTx/>
              <a:buAutoNum type="arabicPeriod"/>
            </a:pPr>
            <a:r>
              <a:rPr lang="es-MX" dirty="0">
                <a:solidFill>
                  <a:srgbClr val="000000"/>
                </a:solidFill>
                <a:latin typeface="Arial" charset="0"/>
                <a:ea typeface="ＭＳ Ｐゴシック" charset="-128"/>
              </a:rPr>
              <a:t>¿Cómo opera y controla su proceso? (¿Cómo sabe como hacerlo?)</a:t>
            </a:r>
          </a:p>
          <a:p>
            <a:pPr defTabSz="914400" eaLnBrk="0" fontAlgn="base" hangingPunct="0">
              <a:spcBef>
                <a:spcPct val="0"/>
              </a:spcBef>
              <a:spcAft>
                <a:spcPct val="0"/>
              </a:spcAft>
            </a:pPr>
            <a:r>
              <a:rPr lang="es-MX" dirty="0">
                <a:solidFill>
                  <a:srgbClr val="000000"/>
                </a:solidFill>
                <a:latin typeface="Arial" charset="0"/>
                <a:ea typeface="ＭＳ Ｐゴシック" charset="-128"/>
              </a:rPr>
              <a:t>     - 5.5, 6.1,6.2, 4.2.3, 4.2.4, 6.3, 7.1, 7.5.1,     </a:t>
            </a:r>
          </a:p>
          <a:p>
            <a:pPr defTabSz="914400" eaLnBrk="0" fontAlgn="base" hangingPunct="0">
              <a:spcBef>
                <a:spcPct val="0"/>
              </a:spcBef>
              <a:spcAft>
                <a:spcPct val="0"/>
              </a:spcAft>
            </a:pPr>
            <a:r>
              <a:rPr lang="es-MX" dirty="0">
                <a:solidFill>
                  <a:srgbClr val="000000"/>
                </a:solidFill>
                <a:latin typeface="Arial" charset="0"/>
                <a:ea typeface="ＭＳ Ｐゴシック" charset="-128"/>
              </a:rPr>
              <a:t>      - 7.5.2,7.5.3, 7.5.4, 7.5.5</a:t>
            </a:r>
          </a:p>
          <a:p>
            <a:pPr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defTabSz="914400" eaLnBrk="0" fontAlgn="base" hangingPunct="0">
              <a:spcBef>
                <a:spcPct val="0"/>
              </a:spcBef>
              <a:spcAft>
                <a:spcPct val="0"/>
              </a:spcAft>
            </a:pPr>
            <a:r>
              <a:rPr lang="es-MX" dirty="0">
                <a:solidFill>
                  <a:srgbClr val="000000"/>
                </a:solidFill>
                <a:latin typeface="Arial" charset="0"/>
                <a:ea typeface="ＭＳ Ｐゴシック" charset="-128"/>
              </a:rPr>
              <a:t>3. ¿Cómo sabe que el proceso esta funcionando?</a:t>
            </a:r>
          </a:p>
          <a:p>
            <a:pPr defTabSz="914400" eaLnBrk="0" fontAlgn="base" hangingPunct="0">
              <a:spcBef>
                <a:spcPct val="0"/>
              </a:spcBef>
              <a:spcAft>
                <a:spcPct val="0"/>
              </a:spcAft>
            </a:pPr>
            <a:r>
              <a:rPr lang="es-MX" dirty="0">
                <a:solidFill>
                  <a:srgbClr val="000000"/>
                </a:solidFill>
                <a:latin typeface="Arial" charset="0"/>
                <a:ea typeface="ＭＳ Ｐゴシック" charset="-128"/>
              </a:rPr>
              <a:t>     - 5.2, 8.2.3, 8.2.4, 7.6, 8.2.1, 8.2.2, </a:t>
            </a:r>
            <a:r>
              <a:rPr lang="es-MX" dirty="0" smtClean="0">
                <a:solidFill>
                  <a:srgbClr val="000000"/>
                </a:solidFill>
                <a:latin typeface="Arial" charset="0"/>
                <a:ea typeface="ＭＳ Ｐゴシック" charset="-128"/>
              </a:rPr>
              <a:t>5.6</a:t>
            </a:r>
          </a:p>
          <a:p>
            <a:pPr defTabSz="914400" eaLnBrk="0" fontAlgn="base" hangingPunct="0">
              <a:spcBef>
                <a:spcPct val="0"/>
              </a:spcBef>
              <a:spcAft>
                <a:spcPct val="0"/>
              </a:spcAft>
            </a:pPr>
            <a:endParaRPr lang="es-MX" dirty="0" smtClean="0">
              <a:solidFill>
                <a:srgbClr val="000000"/>
              </a:solidFill>
              <a:latin typeface="Arial" charset="0"/>
              <a:ea typeface="ＭＳ Ｐゴシック" charset="-128"/>
            </a:endParaRPr>
          </a:p>
          <a:p>
            <a:pPr marL="609600" indent="-609600" defTabSz="914400" eaLnBrk="0" fontAlgn="base" hangingPunct="0">
              <a:spcBef>
                <a:spcPct val="0"/>
              </a:spcBef>
              <a:spcAft>
                <a:spcPts val="600"/>
              </a:spcAft>
              <a:defRPr/>
            </a:pPr>
            <a:r>
              <a:rPr lang="es-MX" dirty="0">
                <a:solidFill>
                  <a:srgbClr val="000000"/>
                </a:solidFill>
                <a:latin typeface="Arial" charset="0"/>
                <a:ea typeface="ＭＳ Ｐゴシック" charset="-128"/>
              </a:rPr>
              <a:t>4. ¿Que hace si no funciona el proceso?</a:t>
            </a:r>
          </a:p>
          <a:p>
            <a:pPr marL="990600" lvl="1" indent="-533400" defTabSz="914400" eaLnBrk="0" fontAlgn="base" hangingPunct="0">
              <a:spcBef>
                <a:spcPct val="0"/>
              </a:spcBef>
              <a:spcAft>
                <a:spcPct val="0"/>
              </a:spcAft>
              <a:buFontTx/>
              <a:buChar char="-"/>
              <a:defRPr/>
            </a:pPr>
            <a:r>
              <a:rPr lang="es-MX" dirty="0">
                <a:solidFill>
                  <a:srgbClr val="000000"/>
                </a:solidFill>
                <a:latin typeface="Arial" charset="0"/>
                <a:ea typeface="ＭＳ Ｐゴシック" charset="-128"/>
              </a:rPr>
              <a:t>8.3, 8.4, 8.1, 8.5.1, 8.5.2, </a:t>
            </a:r>
            <a:r>
              <a:rPr lang="es-MX" dirty="0" smtClean="0">
                <a:solidFill>
                  <a:srgbClr val="000000"/>
                </a:solidFill>
                <a:latin typeface="Arial" charset="0"/>
                <a:ea typeface="ＭＳ Ｐゴシック" charset="-128"/>
              </a:rPr>
              <a:t>8.5.3</a:t>
            </a:r>
          </a:p>
          <a:p>
            <a:pPr marL="990600" lvl="1" indent="-533400" defTabSz="914400" eaLnBrk="0" fontAlgn="base" hangingPunct="0">
              <a:spcBef>
                <a:spcPct val="0"/>
              </a:spcBef>
              <a:spcAft>
                <a:spcPct val="0"/>
              </a:spcAft>
              <a:defRPr/>
            </a:pPr>
            <a:endParaRPr lang="es-MX" dirty="0">
              <a:solidFill>
                <a:srgbClr val="000000"/>
              </a:solidFill>
              <a:latin typeface="Arial" charset="0"/>
              <a:ea typeface="ＭＳ Ｐゴシック" charset="-128"/>
            </a:endParaRPr>
          </a:p>
          <a:p>
            <a:pPr marL="609600" indent="-609600" defTabSz="914400" eaLnBrk="0" fontAlgn="base" hangingPunct="0">
              <a:spcBef>
                <a:spcPct val="0"/>
              </a:spcBef>
              <a:spcAft>
                <a:spcPct val="0"/>
              </a:spcAft>
              <a:defRPr/>
            </a:pPr>
            <a:r>
              <a:rPr lang="es-MX" dirty="0">
                <a:solidFill>
                  <a:srgbClr val="000000"/>
                </a:solidFill>
                <a:latin typeface="Arial" charset="0"/>
                <a:ea typeface="ＭＳ Ｐゴシック" charset="-128"/>
              </a:rPr>
              <a:t>5. ¿Cuál es la política y que significa?</a:t>
            </a:r>
          </a:p>
          <a:p>
            <a:pPr marL="990600" lvl="1" indent="-533400" defTabSz="914400" eaLnBrk="0" fontAlgn="base" hangingPunct="0">
              <a:spcBef>
                <a:spcPct val="0"/>
              </a:spcBef>
              <a:spcAft>
                <a:spcPct val="0"/>
              </a:spcAft>
              <a:buFontTx/>
              <a:buChar char="-"/>
              <a:defRPr/>
            </a:pPr>
            <a:r>
              <a:rPr lang="es-MX" dirty="0">
                <a:solidFill>
                  <a:srgbClr val="000000"/>
                </a:solidFill>
                <a:latin typeface="Arial" charset="0"/>
                <a:ea typeface="ＭＳ Ｐゴシック" charset="-128"/>
              </a:rPr>
              <a:t>5.2, </a:t>
            </a:r>
            <a:r>
              <a:rPr lang="es-MX" dirty="0" smtClean="0">
                <a:solidFill>
                  <a:srgbClr val="000000"/>
                </a:solidFill>
                <a:latin typeface="Arial" charset="0"/>
                <a:ea typeface="ＭＳ Ｐゴシック" charset="-128"/>
              </a:rPr>
              <a:t>5.3</a:t>
            </a:r>
            <a:endParaRPr lang="es-MX" dirty="0">
              <a:solidFill>
                <a:srgbClr val="000000"/>
              </a:solidFill>
              <a:latin typeface="Arial" charset="0"/>
              <a:ea typeface="ＭＳ Ｐゴシック" charset="-128"/>
            </a:endParaRPr>
          </a:p>
        </p:txBody>
      </p:sp>
      <p:sp>
        <p:nvSpPr>
          <p:cNvPr id="89091" name="Rectangle 60"/>
          <p:cNvSpPr>
            <a:spLocks noChangeArrowheads="1"/>
          </p:cNvSpPr>
          <p:nvPr/>
        </p:nvSpPr>
        <p:spPr bwMode="auto">
          <a:xfrm>
            <a:off x="1052513" y="106363"/>
            <a:ext cx="7504112" cy="900112"/>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REALIZACIÓN </a:t>
            </a:r>
            <a:r>
              <a:rPr lang="es-ES" sz="2800" b="1" dirty="0">
                <a:solidFill>
                  <a:srgbClr val="FFFFFF"/>
                </a:solidFill>
                <a:latin typeface="Arial Narrow" charset="0"/>
                <a:ea typeface="ＭＳ Ｐゴシック" charset="-128"/>
              </a:rPr>
              <a:t>DE LA AUDITORÍA FASE 2.</a:t>
            </a:r>
            <a:endParaRPr lang="es-ES_tradnl" sz="2800" b="1" dirty="0">
              <a:solidFill>
                <a:srgbClr val="FFFFFF"/>
              </a:solidFill>
              <a:latin typeface="Arial Narrow" charset="0"/>
              <a:ea typeface="ＭＳ Ｐゴシック" charset="-128"/>
            </a:endParaRPr>
          </a:p>
        </p:txBody>
      </p:sp>
      <p:grpSp>
        <p:nvGrpSpPr>
          <p:cNvPr id="89092" name="Group 6"/>
          <p:cNvGrpSpPr>
            <a:grpSpLocks/>
          </p:cNvGrpSpPr>
          <p:nvPr/>
        </p:nvGrpSpPr>
        <p:grpSpPr bwMode="auto">
          <a:xfrm>
            <a:off x="560388" y="134938"/>
            <a:ext cx="2846387" cy="922337"/>
            <a:chOff x="143" y="102"/>
            <a:chExt cx="1793" cy="581"/>
          </a:xfrm>
        </p:grpSpPr>
        <p:sp>
          <p:nvSpPr>
            <p:cNvPr id="95239" name="Rectangle 7"/>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MX" b="1">
                <a:solidFill>
                  <a:srgbClr val="000000"/>
                </a:solidFill>
                <a:latin typeface="Arial" charset="0"/>
                <a:ea typeface="ＭＳ Ｐゴシック" charset="-128"/>
              </a:endParaRPr>
            </a:p>
          </p:txBody>
        </p:sp>
        <p:sp>
          <p:nvSpPr>
            <p:cNvPr id="89095" name="Rectangle 8"/>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grpSp>
      <p:sp>
        <p:nvSpPr>
          <p:cNvPr id="89093" name="Rectangle 12"/>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spTree>
    <p:extLst>
      <p:ext uri="{BB962C8B-B14F-4D97-AF65-F5344CB8AC3E}">
        <p14:creationId xmlns:p14="http://schemas.microsoft.com/office/powerpoint/2010/main" val="350324590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60"/>
          <p:cNvSpPr>
            <a:spLocks noChangeArrowheads="1"/>
          </p:cNvSpPr>
          <p:nvPr/>
        </p:nvSpPr>
        <p:spPr bwMode="auto">
          <a:xfrm>
            <a:off x="1065213" y="106363"/>
            <a:ext cx="7504112" cy="900112"/>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a:solidFill>
                  <a:srgbClr val="FFFFFF"/>
                </a:solidFill>
                <a:latin typeface="Arial Narrow" charset="0"/>
                <a:ea typeface="ＭＳ Ｐゴシック" charset="-128"/>
              </a:rPr>
              <a:t>8. REALIZACIÓN DE LA AUDITORÍA FASE 2.</a:t>
            </a:r>
            <a:endParaRPr lang="es-ES_tradnl" sz="2800" b="1">
              <a:solidFill>
                <a:srgbClr val="FFFFFF"/>
              </a:solidFill>
              <a:latin typeface="Arial Narrow" charset="0"/>
              <a:ea typeface="ＭＳ Ｐゴシック" charset="-128"/>
            </a:endParaRPr>
          </a:p>
        </p:txBody>
      </p:sp>
      <p:grpSp>
        <p:nvGrpSpPr>
          <p:cNvPr id="90116" name="Group 6"/>
          <p:cNvGrpSpPr>
            <a:grpSpLocks/>
          </p:cNvGrpSpPr>
          <p:nvPr/>
        </p:nvGrpSpPr>
        <p:grpSpPr bwMode="auto">
          <a:xfrm>
            <a:off x="560388" y="134938"/>
            <a:ext cx="2846387" cy="922337"/>
            <a:chOff x="143" y="102"/>
            <a:chExt cx="1793" cy="581"/>
          </a:xfrm>
        </p:grpSpPr>
        <p:sp>
          <p:nvSpPr>
            <p:cNvPr id="95239" name="Rectangle 7"/>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MX" b="1">
                <a:solidFill>
                  <a:srgbClr val="000000"/>
                </a:solidFill>
                <a:latin typeface="Arial" charset="0"/>
                <a:ea typeface="ＭＳ Ｐゴシック" charset="-128"/>
              </a:endParaRPr>
            </a:p>
          </p:txBody>
        </p:sp>
        <p:sp>
          <p:nvSpPr>
            <p:cNvPr id="90120" name="Rectangle 8"/>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grpSp>
      <p:sp>
        <p:nvSpPr>
          <p:cNvPr id="90117" name="Rectangle 12"/>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sp>
        <p:nvSpPr>
          <p:cNvPr id="9" name="Text Box 6"/>
          <p:cNvSpPr txBox="1">
            <a:spLocks noChangeArrowheads="1"/>
          </p:cNvSpPr>
          <p:nvPr/>
        </p:nvSpPr>
        <p:spPr bwMode="auto">
          <a:xfrm>
            <a:off x="459427" y="1430338"/>
            <a:ext cx="7947025" cy="1646237"/>
          </a:xfrm>
          <a:prstGeom prst="rect">
            <a:avLst/>
          </a:prstGeom>
          <a:noFill/>
          <a:ln w="9525">
            <a:noFill/>
            <a:miter lim="800000"/>
            <a:headEnd/>
            <a:tailEnd/>
          </a:ln>
        </p:spPr>
        <p:txBody>
          <a:bodyPr>
            <a:spAutoFit/>
          </a:bodyPr>
          <a:lstStyle/>
          <a:p>
            <a:pPr marL="609600" indent="-609600" defTabSz="914400" eaLnBrk="0" fontAlgn="base" hangingPunct="0">
              <a:spcBef>
                <a:spcPct val="0"/>
              </a:spcBef>
              <a:spcAft>
                <a:spcPts val="600"/>
              </a:spcAft>
            </a:pPr>
            <a:r>
              <a:rPr lang="es-MX">
                <a:solidFill>
                  <a:srgbClr val="000000"/>
                </a:solidFill>
                <a:latin typeface="Arial" charset="0"/>
                <a:ea typeface="ＭＳ Ｐゴシック" charset="-128"/>
              </a:rPr>
              <a:t>6. ¿Cuáles son los objetivos de calidad?</a:t>
            </a:r>
          </a:p>
          <a:p>
            <a:pPr marL="990600" lvl="1" indent="-533400" defTabSz="914400" eaLnBrk="0" fontAlgn="base" hangingPunct="0">
              <a:spcBef>
                <a:spcPct val="0"/>
              </a:spcBef>
              <a:spcAft>
                <a:spcPct val="0"/>
              </a:spcAft>
            </a:pPr>
            <a:r>
              <a:rPr lang="es-MX">
                <a:solidFill>
                  <a:srgbClr val="000000"/>
                </a:solidFill>
                <a:latin typeface="Arial" charset="0"/>
                <a:ea typeface="ＭＳ Ｐゴシック" charset="-128"/>
              </a:rPr>
              <a:t>- 5.4.1, 5.4.2 </a:t>
            </a:r>
          </a:p>
          <a:p>
            <a:pPr marL="990600" lvl="1" indent="-533400" defTabSz="914400" eaLnBrk="0" fontAlgn="base" hangingPunct="0">
              <a:spcBef>
                <a:spcPct val="0"/>
              </a:spcBef>
              <a:spcAft>
                <a:spcPct val="0"/>
              </a:spcAft>
            </a:pPr>
            <a:endParaRPr lang="es-MX" sz="2400">
              <a:solidFill>
                <a:srgbClr val="000000"/>
              </a:solidFill>
              <a:latin typeface="Arial" charset="0"/>
              <a:ea typeface="ＭＳ Ｐゴシック" charset="-128"/>
            </a:endParaRPr>
          </a:p>
          <a:p>
            <a:pPr marL="609600" indent="-609600" defTabSz="914400" eaLnBrk="0" fontAlgn="base" hangingPunct="0">
              <a:spcBef>
                <a:spcPct val="0"/>
              </a:spcBef>
              <a:spcAft>
                <a:spcPct val="0"/>
              </a:spcAft>
            </a:pPr>
            <a:r>
              <a:rPr lang="es-MX">
                <a:solidFill>
                  <a:srgbClr val="000000"/>
                </a:solidFill>
                <a:latin typeface="Arial" charset="0"/>
                <a:ea typeface="ＭＳ Ｐゴシック" charset="-128"/>
              </a:rPr>
              <a:t>7. ¿Cómo se mide la eficacia de la comunicación del sistema?</a:t>
            </a:r>
          </a:p>
          <a:p>
            <a:pPr marL="990600" lvl="1" indent="-533400" defTabSz="914400" eaLnBrk="0" fontAlgn="base" hangingPunct="0">
              <a:spcBef>
                <a:spcPct val="0"/>
              </a:spcBef>
              <a:spcAft>
                <a:spcPct val="0"/>
              </a:spcAft>
            </a:pPr>
            <a:r>
              <a:rPr lang="es-MX">
                <a:solidFill>
                  <a:srgbClr val="000000"/>
                </a:solidFill>
                <a:latin typeface="Arial" charset="0"/>
                <a:ea typeface="ＭＳ Ｐゴシック" charset="-128"/>
              </a:rPr>
              <a:t>- 5.5, 5.6, 7.2.3, 8.2.1</a:t>
            </a:r>
            <a:endParaRPr lang="es-ES_tradnl">
              <a:solidFill>
                <a:srgbClr val="000000"/>
              </a:solidFill>
              <a:latin typeface="Arial" charset="0"/>
              <a:ea typeface="ＭＳ Ｐゴシック" charset="-128"/>
            </a:endParaRPr>
          </a:p>
        </p:txBody>
      </p:sp>
      <p:sp>
        <p:nvSpPr>
          <p:cNvPr id="10" name="Text Box 6"/>
          <p:cNvSpPr txBox="1">
            <a:spLocks noChangeArrowheads="1"/>
          </p:cNvSpPr>
          <p:nvPr/>
        </p:nvSpPr>
        <p:spPr bwMode="auto">
          <a:xfrm>
            <a:off x="475347" y="3309938"/>
            <a:ext cx="7947025" cy="2138362"/>
          </a:xfrm>
          <a:prstGeom prst="rect">
            <a:avLst/>
          </a:prstGeom>
          <a:noFill/>
          <a:ln w="9525">
            <a:noFill/>
            <a:miter lim="800000"/>
            <a:headEnd/>
            <a:tailEnd/>
          </a:ln>
        </p:spPr>
        <p:txBody>
          <a:bodyPr>
            <a:spAutoFit/>
          </a:bodyPr>
          <a:lstStyle/>
          <a:p>
            <a:pPr marL="609600" indent="-609600" defTabSz="914400" eaLnBrk="0" fontAlgn="base" hangingPunct="0">
              <a:spcBef>
                <a:spcPct val="0"/>
              </a:spcBef>
              <a:spcAft>
                <a:spcPts val="600"/>
              </a:spcAft>
              <a:defRPr/>
            </a:pPr>
            <a:r>
              <a:rPr lang="es-MX" dirty="0">
                <a:solidFill>
                  <a:srgbClr val="000000"/>
                </a:solidFill>
                <a:latin typeface="Arial" charset="0"/>
                <a:ea typeface="ＭＳ Ｐゴシック" charset="-128"/>
              </a:rPr>
              <a:t>Apóyese en las preguntas:</a:t>
            </a:r>
          </a:p>
          <a:p>
            <a:pPr marL="609600" indent="-254000" defTabSz="914400" eaLnBrk="0" fontAlgn="base" hangingPunct="0">
              <a:spcBef>
                <a:spcPct val="0"/>
              </a:spcBef>
              <a:spcAft>
                <a:spcPts val="600"/>
              </a:spcAft>
              <a:buFontTx/>
              <a:buChar char="-"/>
              <a:defRPr/>
            </a:pPr>
            <a:r>
              <a:rPr lang="es-MX" dirty="0">
                <a:solidFill>
                  <a:srgbClr val="000000"/>
                </a:solidFill>
                <a:latin typeface="Arial" charset="0"/>
                <a:ea typeface="ＭＳ Ｐゴシック" charset="-128"/>
              </a:rPr>
              <a:t>¿Qué?</a:t>
            </a:r>
          </a:p>
          <a:p>
            <a:pPr marL="609600" indent="-254000" defTabSz="914400" eaLnBrk="0" fontAlgn="base" hangingPunct="0">
              <a:spcBef>
                <a:spcPct val="0"/>
              </a:spcBef>
              <a:spcAft>
                <a:spcPts val="600"/>
              </a:spcAft>
              <a:buFontTx/>
              <a:buChar char="-"/>
              <a:defRPr/>
            </a:pPr>
            <a:r>
              <a:rPr lang="es-ES_tradnl" dirty="0">
                <a:solidFill>
                  <a:srgbClr val="000000"/>
                </a:solidFill>
                <a:latin typeface="Arial" charset="0"/>
                <a:ea typeface="ＭＳ Ｐゴシック" charset="-128"/>
              </a:rPr>
              <a:t>¿Cómo?</a:t>
            </a:r>
          </a:p>
          <a:p>
            <a:pPr marL="609600" indent="-254000" defTabSz="914400" eaLnBrk="0" fontAlgn="base" hangingPunct="0">
              <a:spcBef>
                <a:spcPct val="0"/>
              </a:spcBef>
              <a:spcAft>
                <a:spcPts val="600"/>
              </a:spcAft>
              <a:buFontTx/>
              <a:buChar char="-"/>
              <a:defRPr/>
            </a:pPr>
            <a:r>
              <a:rPr lang="es-ES_tradnl" dirty="0">
                <a:solidFill>
                  <a:srgbClr val="000000"/>
                </a:solidFill>
                <a:latin typeface="Arial" charset="0"/>
                <a:ea typeface="ＭＳ Ｐゴシック" charset="-128"/>
              </a:rPr>
              <a:t>¿Cuándo?</a:t>
            </a:r>
          </a:p>
          <a:p>
            <a:pPr marL="609600" indent="-254000" defTabSz="914400" eaLnBrk="0" fontAlgn="base" hangingPunct="0">
              <a:spcBef>
                <a:spcPct val="0"/>
              </a:spcBef>
              <a:spcAft>
                <a:spcPts val="600"/>
              </a:spcAft>
              <a:buFontTx/>
              <a:buChar char="-"/>
              <a:defRPr/>
            </a:pPr>
            <a:r>
              <a:rPr lang="es-ES_tradnl" dirty="0">
                <a:solidFill>
                  <a:srgbClr val="000000"/>
                </a:solidFill>
                <a:latin typeface="Arial" charset="0"/>
                <a:ea typeface="ＭＳ Ｐゴシック" charset="-128"/>
              </a:rPr>
              <a:t>¿Por qué?</a:t>
            </a:r>
          </a:p>
          <a:p>
            <a:pPr marL="609600" indent="-254000" defTabSz="914400" eaLnBrk="0" fontAlgn="base" hangingPunct="0">
              <a:spcBef>
                <a:spcPct val="0"/>
              </a:spcBef>
              <a:spcAft>
                <a:spcPts val="600"/>
              </a:spcAft>
              <a:buFontTx/>
              <a:buChar char="-"/>
              <a:defRPr/>
            </a:pPr>
            <a:r>
              <a:rPr lang="es-ES_tradnl" dirty="0">
                <a:solidFill>
                  <a:srgbClr val="000000"/>
                </a:solidFill>
                <a:latin typeface="Arial" charset="0"/>
                <a:ea typeface="ＭＳ Ｐゴシック" charset="-128"/>
              </a:rPr>
              <a:t>¿Para qué?</a:t>
            </a:r>
          </a:p>
        </p:txBody>
      </p:sp>
    </p:spTree>
    <p:extLst>
      <p:ext uri="{BB962C8B-B14F-4D97-AF65-F5344CB8AC3E}">
        <p14:creationId xmlns:p14="http://schemas.microsoft.com/office/powerpoint/2010/main" val="30901485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Text Box 13"/>
          <p:cNvSpPr txBox="1">
            <a:spLocks noChangeArrowheads="1"/>
          </p:cNvSpPr>
          <p:nvPr/>
        </p:nvSpPr>
        <p:spPr bwMode="auto">
          <a:xfrm>
            <a:off x="349250" y="1306513"/>
            <a:ext cx="5788025" cy="3600450"/>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endParaRPr lang="es-ES" sz="2000" b="1"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sz="2000" b="1" dirty="0">
                <a:solidFill>
                  <a:srgbClr val="000000"/>
                </a:solidFill>
                <a:latin typeface="Arial" charset="0"/>
                <a:ea typeface="ＭＳ Ｐゴシック" charset="-128"/>
              </a:rPr>
              <a:t>b) Reunión de cierre. </a:t>
            </a:r>
            <a:endParaRPr lang="es-ES" sz="2000"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sz="2000" dirty="0">
                <a:solidFill>
                  <a:srgbClr val="000000"/>
                </a:solidFill>
                <a:latin typeface="Arial" charset="0"/>
                <a:ea typeface="ＭＳ Ｐゴシック" charset="-128"/>
              </a:rPr>
              <a:t>Al final de la Auditoría se realiza la reunión de cierre con la asistencia de los representantes de cada área y el equipo auditor para presentar el resumen de hallazgos a la alta dirección.</a:t>
            </a:r>
          </a:p>
          <a:p>
            <a:pPr defTabSz="914400" eaLnBrk="0" fontAlgn="base" hangingPunct="0">
              <a:spcBef>
                <a:spcPct val="0"/>
              </a:spcBef>
              <a:spcAft>
                <a:spcPct val="25000"/>
              </a:spcAft>
            </a:pPr>
            <a:r>
              <a:rPr lang="es-ES" dirty="0">
                <a:solidFill>
                  <a:srgbClr val="000000"/>
                </a:solidFill>
                <a:latin typeface="Arial" charset="0"/>
                <a:ea typeface="ＭＳ Ｐゴシック" charset="-128"/>
              </a:rPr>
              <a:t>(ver </a:t>
            </a:r>
            <a:r>
              <a:rPr lang="es-ES" dirty="0" smtClean="0">
                <a:solidFill>
                  <a:srgbClr val="000000"/>
                </a:solidFill>
                <a:latin typeface="Arial" charset="0"/>
                <a:ea typeface="ＭＳ Ｐゴシック" charset="-128"/>
              </a:rPr>
              <a:t>anexo 7).</a:t>
            </a:r>
            <a:endParaRPr lang="es-ES" dirty="0">
              <a:solidFill>
                <a:srgbClr val="000000"/>
              </a:solidFill>
              <a:latin typeface="Arial" charset="0"/>
              <a:ea typeface="ＭＳ Ｐゴシック" charset="-128"/>
            </a:endParaRPr>
          </a:p>
          <a:p>
            <a:pPr defTabSz="914400" eaLnBrk="0" fontAlgn="base" hangingPunct="0">
              <a:spcBef>
                <a:spcPct val="0"/>
              </a:spcBef>
              <a:spcAft>
                <a:spcPct val="25000"/>
              </a:spcAft>
            </a:pPr>
            <a:endParaRPr lang="es-MX" dirty="0">
              <a:solidFill>
                <a:srgbClr val="000000"/>
              </a:solidFill>
              <a:latin typeface="Arial" charset="0"/>
              <a:ea typeface="ＭＳ Ｐゴシック" charset="-128"/>
            </a:endParaRPr>
          </a:p>
          <a:p>
            <a:pPr defTabSz="914400" eaLnBrk="0" fontAlgn="base" hangingPunct="0">
              <a:spcBef>
                <a:spcPct val="0"/>
              </a:spcBef>
              <a:spcAft>
                <a:spcPct val="25000"/>
              </a:spcAft>
            </a:pPr>
            <a:r>
              <a:rPr lang="es-MX" dirty="0">
                <a:solidFill>
                  <a:srgbClr val="000000"/>
                </a:solidFill>
                <a:latin typeface="Arial" charset="0"/>
                <a:ea typeface="ＭＳ Ｐゴシック" charset="-128"/>
              </a:rPr>
              <a:t>Cada auditor debe llenar su </a:t>
            </a:r>
            <a:r>
              <a:rPr lang="es-MX" dirty="0" err="1">
                <a:solidFill>
                  <a:srgbClr val="000000"/>
                </a:solidFill>
                <a:latin typeface="Arial" charset="0"/>
                <a:ea typeface="ＭＳ Ｐゴシック" charset="-128"/>
              </a:rPr>
              <a:t>Audit</a:t>
            </a:r>
            <a:r>
              <a:rPr lang="es-MX" dirty="0">
                <a:solidFill>
                  <a:srgbClr val="000000"/>
                </a:solidFill>
                <a:latin typeface="Arial" charset="0"/>
                <a:ea typeface="ＭＳ Ｐゴシック" charset="-128"/>
              </a:rPr>
              <a:t> Log como evidencia.</a:t>
            </a:r>
          </a:p>
          <a:p>
            <a:pPr defTabSz="914400" eaLnBrk="0" fontAlgn="base" hangingPunct="0">
              <a:spcBef>
                <a:spcPct val="0"/>
              </a:spcBef>
              <a:spcAft>
                <a:spcPct val="25000"/>
              </a:spcAft>
            </a:pPr>
            <a:r>
              <a:rPr lang="es-MX" dirty="0">
                <a:solidFill>
                  <a:srgbClr val="000000"/>
                </a:solidFill>
                <a:latin typeface="Arial" charset="0"/>
                <a:ea typeface="ＭＳ Ｐゴシック" charset="-128"/>
              </a:rPr>
              <a:t>Para mayor información:</a:t>
            </a:r>
          </a:p>
          <a:p>
            <a:pPr defTabSz="914400" eaLnBrk="0" fontAlgn="base" hangingPunct="0">
              <a:spcBef>
                <a:spcPct val="0"/>
              </a:spcBef>
              <a:spcAft>
                <a:spcPct val="25000"/>
              </a:spcAft>
            </a:pPr>
            <a:r>
              <a:rPr lang="es-MX" dirty="0">
                <a:solidFill>
                  <a:srgbClr val="000000"/>
                </a:solidFill>
                <a:latin typeface="Arial" charset="0"/>
                <a:ea typeface="ＭＳ Ｐゴシック" charset="-128"/>
              </a:rPr>
              <a:t>www.irca.org; www.rabqsa.com</a:t>
            </a:r>
            <a:endParaRPr lang="es-ES_tradnl" sz="2000" dirty="0">
              <a:solidFill>
                <a:srgbClr val="000099"/>
              </a:solidFill>
              <a:latin typeface="Arial" charset="0"/>
              <a:ea typeface="ＭＳ Ｐゴシック" charset="-128"/>
            </a:endParaRPr>
          </a:p>
        </p:txBody>
      </p:sp>
      <p:pic>
        <p:nvPicPr>
          <p:cNvPr id="93188" name="Picture 7" descr="42-18115891 - Race Against Time"/>
          <p:cNvPicPr>
            <a:picLocks noChangeAspect="1" noChangeArrowheads="1"/>
          </p:cNvPicPr>
          <p:nvPr/>
        </p:nvPicPr>
        <p:blipFill>
          <a:blip r:embed="rId2" cstate="print"/>
          <a:srcRect/>
          <a:stretch>
            <a:fillRect/>
          </a:stretch>
        </p:blipFill>
        <p:spPr bwMode="auto">
          <a:xfrm>
            <a:off x="6237288" y="2584450"/>
            <a:ext cx="2598737" cy="1833563"/>
          </a:xfrm>
          <a:prstGeom prst="rect">
            <a:avLst/>
          </a:prstGeom>
          <a:noFill/>
          <a:ln w="9525">
            <a:noFill/>
            <a:miter lim="800000"/>
            <a:headEnd/>
            <a:tailEnd/>
          </a:ln>
        </p:spPr>
      </p:pic>
      <p:sp>
        <p:nvSpPr>
          <p:cNvPr id="93189" name="Rectangle 8"/>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93190" name="Rectangle 5"/>
          <p:cNvSpPr>
            <a:spLocks noChangeArrowheads="1"/>
          </p:cNvSpPr>
          <p:nvPr/>
        </p:nvSpPr>
        <p:spPr bwMode="auto">
          <a:xfrm>
            <a:off x="2324100" y="5240338"/>
            <a:ext cx="4572000" cy="923925"/>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b="1" i="1">
                <a:solidFill>
                  <a:srgbClr val="000000"/>
                </a:solidFill>
                <a:latin typeface="Arial" charset="0"/>
                <a:ea typeface="ＭＳ Ｐゴシック" charset="-128"/>
              </a:rPr>
              <a:t>Cuando se haya cumplido el Plan de Auditoría en su totalidad, se considerará el fin de la Auditoría.</a:t>
            </a:r>
          </a:p>
        </p:txBody>
      </p:sp>
      <p:sp>
        <p:nvSpPr>
          <p:cNvPr id="6" name="CuadroTexto 5"/>
          <p:cNvSpPr txBox="1"/>
          <p:nvPr/>
        </p:nvSpPr>
        <p:spPr>
          <a:xfrm>
            <a:off x="6161021" y="4217958"/>
            <a:ext cx="2795692"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51: Reunión de Cierre,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361434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ChangeArrowheads="1"/>
          </p:cNvSpPr>
          <p:nvPr/>
        </p:nvSpPr>
        <p:spPr bwMode="auto">
          <a:xfrm>
            <a:off x="1068388" y="152400"/>
            <a:ext cx="8075612"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ACTIVIDADES </a:t>
            </a:r>
            <a:r>
              <a:rPr lang="es-ES" sz="2800" b="1" dirty="0">
                <a:solidFill>
                  <a:srgbClr val="FFFFFF"/>
                </a:solidFill>
                <a:latin typeface="Arial Narrow" charset="0"/>
                <a:ea typeface="ＭＳ Ｐゴシック" charset="-128"/>
              </a:rPr>
              <a:t>DE SEGUIMIENTO</a:t>
            </a:r>
            <a:endParaRPr lang="es-ES_tradnl" sz="2800" b="1" dirty="0">
              <a:solidFill>
                <a:srgbClr val="FFFFFF"/>
              </a:solidFill>
              <a:latin typeface="Arial Narrow" charset="0"/>
              <a:ea typeface="ＭＳ Ｐゴシック" charset="-128"/>
            </a:endParaRPr>
          </a:p>
        </p:txBody>
      </p:sp>
      <p:pic>
        <p:nvPicPr>
          <p:cNvPr id="94211" name="Picture 6" descr="Nombre de archivo: j0316794.jpg&#10;Palabras clave: charlas, comunicaciones, debates ...&#10;Tamaño de archivo: 41 KB"/>
          <p:cNvPicPr>
            <a:picLocks noChangeAspect="1" noChangeArrowheads="1"/>
          </p:cNvPicPr>
          <p:nvPr/>
        </p:nvPicPr>
        <p:blipFill>
          <a:blip r:embed="rId2" cstate="email">
            <a:extLst>
              <a:ext uri="{28A0092B-C50C-407E-A947-70E740481C1C}">
                <a14:useLocalDpi xmlns:a14="http://schemas.microsoft.com/office/drawing/2010/main"/>
              </a:ext>
            </a:extLst>
          </a:blip>
          <a:srcRect t="16788" b="18524"/>
          <a:stretch>
            <a:fillRect/>
          </a:stretch>
        </p:blipFill>
        <p:spPr bwMode="auto">
          <a:xfrm>
            <a:off x="3195638" y="4135438"/>
            <a:ext cx="2193925" cy="1419225"/>
          </a:xfrm>
          <a:prstGeom prst="rect">
            <a:avLst/>
          </a:prstGeom>
          <a:noFill/>
          <a:ln w="9525">
            <a:noFill/>
            <a:miter lim="800000"/>
            <a:headEnd/>
            <a:tailEnd/>
          </a:ln>
        </p:spPr>
      </p:pic>
      <p:sp>
        <p:nvSpPr>
          <p:cNvPr id="94212" name="Text Box 2"/>
          <p:cNvSpPr txBox="1">
            <a:spLocks noChangeArrowheads="1"/>
          </p:cNvSpPr>
          <p:nvPr/>
        </p:nvSpPr>
        <p:spPr bwMode="auto">
          <a:xfrm>
            <a:off x="438150" y="549275"/>
            <a:ext cx="8443913" cy="3367088"/>
          </a:xfrm>
          <a:prstGeom prst="rect">
            <a:avLst/>
          </a:prstGeom>
          <a:noFill/>
          <a:ln w="9525">
            <a:noFill/>
            <a:miter lim="800000"/>
            <a:headEnd/>
            <a:tailEnd/>
          </a:ln>
        </p:spPr>
        <p:txBody>
          <a:bodyPr>
            <a:spAutoFit/>
          </a:bodyPr>
          <a:lstStyle/>
          <a:p>
            <a:pPr marL="190500" indent="-190500" algn="ctr" defTabSz="914400" eaLnBrk="0" fontAlgn="base" hangingPunct="0">
              <a:spcBef>
                <a:spcPct val="0"/>
              </a:spcBef>
              <a:spcAft>
                <a:spcPct val="0"/>
              </a:spcAft>
            </a:pPr>
            <a:endParaRPr lang="es-ES" sz="2000">
              <a:solidFill>
                <a:srgbClr val="000000"/>
              </a:solidFill>
              <a:latin typeface="Arial" charset="0"/>
              <a:ea typeface="ＭＳ Ｐゴシック" charset="-128"/>
            </a:endParaRPr>
          </a:p>
          <a:p>
            <a:pPr marL="190500" indent="-190500" algn="just" defTabSz="914400" eaLnBrk="0" fontAlgn="base" hangingPunct="0">
              <a:spcBef>
                <a:spcPct val="0"/>
              </a:spcBef>
              <a:spcAft>
                <a:spcPct val="0"/>
              </a:spcAft>
            </a:pPr>
            <a:endParaRPr lang="es-ES" sz="2000">
              <a:solidFill>
                <a:srgbClr val="000000"/>
              </a:solidFill>
              <a:latin typeface="Arial" charset="0"/>
              <a:ea typeface="ＭＳ Ｐゴシック" charset="-128"/>
            </a:endParaRPr>
          </a:p>
          <a:p>
            <a:pPr marL="190500" indent="-190500" algn="just" defTabSz="914400" eaLnBrk="0" fontAlgn="base" hangingPunct="0">
              <a:lnSpc>
                <a:spcPct val="85000"/>
              </a:lnSpc>
              <a:spcBef>
                <a:spcPct val="0"/>
              </a:spcBef>
              <a:spcAft>
                <a:spcPct val="0"/>
              </a:spcAft>
            </a:pPr>
            <a:r>
              <a:rPr lang="es-ES" sz="2000" b="1">
                <a:solidFill>
                  <a:srgbClr val="000000"/>
                </a:solidFill>
                <a:latin typeface="Arial" charset="0"/>
                <a:ea typeface="ＭＳ Ｐゴシック" charset="-128"/>
              </a:rPr>
              <a:t>c) Seguimiento al Informe de Auditoría </a:t>
            </a:r>
          </a:p>
          <a:p>
            <a:pPr marL="190500" indent="-190500" algn="just" defTabSz="914400" eaLnBrk="0" fontAlgn="base" hangingPunct="0">
              <a:lnSpc>
                <a:spcPct val="85000"/>
              </a:lnSpc>
              <a:spcBef>
                <a:spcPct val="0"/>
              </a:spcBef>
              <a:spcAft>
                <a:spcPct val="0"/>
              </a:spcAft>
            </a:pPr>
            <a:endParaRPr lang="es-ES_tradnl" sz="2000">
              <a:solidFill>
                <a:srgbClr val="000000"/>
              </a:solidFill>
              <a:latin typeface="Arial" charset="0"/>
              <a:ea typeface="ＭＳ Ｐゴシック" charset="-128"/>
            </a:endParaRPr>
          </a:p>
          <a:p>
            <a:pPr marL="190500" indent="-190500" algn="just" defTabSz="914400" eaLnBrk="0" fontAlgn="base" hangingPunct="0">
              <a:lnSpc>
                <a:spcPct val="85000"/>
              </a:lnSpc>
              <a:spcBef>
                <a:spcPct val="0"/>
              </a:spcBef>
              <a:spcAft>
                <a:spcPct val="0"/>
              </a:spcAft>
            </a:pPr>
            <a:r>
              <a:rPr lang="es-ES_tradnl" sz="2000">
                <a:solidFill>
                  <a:srgbClr val="000000"/>
                </a:solidFill>
                <a:latin typeface="Arial" charset="0"/>
                <a:ea typeface="ＭＳ Ｐゴシック" charset="-128"/>
              </a:rPr>
              <a:t>El coordinador distribuye el Informe de Auditoría, mismo que tendrá que ser devuelto al coordinador de calidad, observando:</a:t>
            </a:r>
          </a:p>
          <a:p>
            <a:pPr marL="190500" indent="-190500" algn="just" defTabSz="914400" eaLnBrk="0" fontAlgn="base" hangingPunct="0">
              <a:lnSpc>
                <a:spcPct val="85000"/>
              </a:lnSpc>
              <a:spcBef>
                <a:spcPct val="0"/>
              </a:spcBef>
              <a:spcAft>
                <a:spcPct val="0"/>
              </a:spcAft>
            </a:pPr>
            <a:endParaRPr lang="es-ES_tradnl" sz="2000">
              <a:solidFill>
                <a:srgbClr val="000000"/>
              </a:solidFill>
              <a:latin typeface="Arial" charset="0"/>
              <a:ea typeface="ＭＳ Ｐゴシック" charset="-128"/>
            </a:endParaRPr>
          </a:p>
          <a:p>
            <a:pPr marL="190500" indent="-190500" algn="just" defTabSz="914400" eaLnBrk="0" fontAlgn="base" hangingPunct="0">
              <a:lnSpc>
                <a:spcPct val="105000"/>
              </a:lnSpc>
              <a:spcBef>
                <a:spcPct val="35000"/>
              </a:spcBef>
              <a:spcAft>
                <a:spcPct val="0"/>
              </a:spcAft>
              <a:buSzPct val="75000"/>
              <a:buFontTx/>
              <a:buBlip>
                <a:blip r:embed="rId3"/>
              </a:buBlip>
            </a:pPr>
            <a:r>
              <a:rPr lang="es-ES_tradnl" sz="2000">
                <a:solidFill>
                  <a:srgbClr val="000000"/>
                </a:solidFill>
                <a:latin typeface="Arial" charset="0"/>
                <a:ea typeface="ＭＳ Ｐゴシック" charset="-128"/>
              </a:rPr>
              <a:t>  Acciones para corregir hallazgos.</a:t>
            </a:r>
          </a:p>
          <a:p>
            <a:pPr marL="190500" indent="-190500" algn="just" defTabSz="914400" eaLnBrk="0" fontAlgn="base" hangingPunct="0">
              <a:lnSpc>
                <a:spcPct val="105000"/>
              </a:lnSpc>
              <a:spcBef>
                <a:spcPct val="35000"/>
              </a:spcBef>
              <a:spcAft>
                <a:spcPct val="0"/>
              </a:spcAft>
              <a:buSzPct val="75000"/>
              <a:buFontTx/>
              <a:buBlip>
                <a:blip r:embed="rId3"/>
              </a:buBlip>
            </a:pPr>
            <a:r>
              <a:rPr lang="es-ES_tradnl" sz="2000">
                <a:solidFill>
                  <a:srgbClr val="000000"/>
                </a:solidFill>
                <a:latin typeface="Arial" charset="0"/>
                <a:ea typeface="ＭＳ Ｐゴシック" charset="-128"/>
              </a:rPr>
              <a:t>  Fechas compromiso para corregir hallazgos.</a:t>
            </a:r>
          </a:p>
          <a:p>
            <a:pPr marL="190500" indent="-190500" algn="just" defTabSz="914400" eaLnBrk="0" fontAlgn="base" hangingPunct="0">
              <a:lnSpc>
                <a:spcPct val="85000"/>
              </a:lnSpc>
              <a:spcBef>
                <a:spcPct val="0"/>
              </a:spcBef>
              <a:spcAft>
                <a:spcPct val="0"/>
              </a:spcAft>
              <a:buFontTx/>
              <a:buChar char="-"/>
            </a:pPr>
            <a:endParaRPr lang="es-ES_tradnl" sz="2000">
              <a:solidFill>
                <a:srgbClr val="000000"/>
              </a:solidFill>
              <a:latin typeface="Arial" charset="0"/>
              <a:ea typeface="ＭＳ Ｐゴシック" charset="-128"/>
            </a:endParaRPr>
          </a:p>
          <a:p>
            <a:pPr marL="190500" indent="-190500" algn="just" defTabSz="914400" eaLnBrk="0" fontAlgn="base" hangingPunct="0">
              <a:lnSpc>
                <a:spcPct val="85000"/>
              </a:lnSpc>
              <a:spcBef>
                <a:spcPct val="0"/>
              </a:spcBef>
              <a:spcAft>
                <a:spcPct val="0"/>
              </a:spcAft>
            </a:pPr>
            <a:r>
              <a:rPr lang="es-ES_tradnl" sz="2000">
                <a:solidFill>
                  <a:srgbClr val="000000"/>
                </a:solidFill>
                <a:latin typeface="Arial" charset="0"/>
                <a:ea typeface="ＭＳ Ｐゴシック" charset="-128"/>
              </a:rPr>
              <a:t>Se dará seguimiento en las Revisiones por la Dirección.</a:t>
            </a:r>
          </a:p>
        </p:txBody>
      </p:sp>
      <p:sp>
        <p:nvSpPr>
          <p:cNvPr id="94213" name="Text Box 3"/>
          <p:cNvSpPr txBox="1">
            <a:spLocks noChangeArrowheads="1"/>
          </p:cNvSpPr>
          <p:nvPr/>
        </p:nvSpPr>
        <p:spPr bwMode="auto">
          <a:xfrm>
            <a:off x="573088" y="5753100"/>
            <a:ext cx="7924800" cy="64135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 b="1">
                <a:solidFill>
                  <a:srgbClr val="000000"/>
                </a:solidFill>
                <a:latin typeface="Tahoma" charset="0"/>
                <a:ea typeface="ＭＳ Ｐゴシック" charset="-128"/>
              </a:rPr>
              <a:t>Los registros de Auditoría deben ser retenidos por el periodo establecido por la organización como evidencias  de la evaluación.</a:t>
            </a:r>
            <a:endParaRPr lang="es-ES_tradnl" b="1">
              <a:solidFill>
                <a:srgbClr val="000099"/>
              </a:solidFill>
              <a:latin typeface="Tahoma" charset="0"/>
              <a:ea typeface="ＭＳ Ｐゴシック" charset="-128"/>
            </a:endParaRPr>
          </a:p>
        </p:txBody>
      </p:sp>
      <p:sp>
        <p:nvSpPr>
          <p:cNvPr id="6" name="CuadroTexto 5"/>
          <p:cNvSpPr txBox="1"/>
          <p:nvPr/>
        </p:nvSpPr>
        <p:spPr>
          <a:xfrm>
            <a:off x="2894754" y="5506879"/>
            <a:ext cx="2795692"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52: Informe Auditoria,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443928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21400" y="2335213"/>
            <a:ext cx="2790825" cy="2779712"/>
          </a:xfrm>
          <a:prstGeom prst="rect">
            <a:avLst/>
          </a:prstGeom>
          <a:noFill/>
          <a:ln w="9525">
            <a:solidFill>
              <a:schemeClr val="tx1"/>
            </a:solidFill>
            <a:miter lim="800000"/>
            <a:headEnd/>
            <a:tailEnd/>
          </a:ln>
        </p:spPr>
      </p:pic>
      <p:sp>
        <p:nvSpPr>
          <p:cNvPr id="95235" name="Rectangle 4"/>
          <p:cNvSpPr>
            <a:spLocks noChangeArrowheads="1"/>
          </p:cNvSpPr>
          <p:nvPr/>
        </p:nvSpPr>
        <p:spPr bwMode="auto">
          <a:xfrm>
            <a:off x="1068388" y="152400"/>
            <a:ext cx="8075612"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ACTIVIDADES </a:t>
            </a:r>
            <a:r>
              <a:rPr lang="es-ES" sz="2800" b="1" dirty="0">
                <a:solidFill>
                  <a:srgbClr val="FFFFFF"/>
                </a:solidFill>
                <a:latin typeface="Arial Narrow" charset="0"/>
                <a:ea typeface="ＭＳ Ｐゴシック" charset="-128"/>
              </a:rPr>
              <a:t>DE SEGUIMIENTO</a:t>
            </a:r>
            <a:endParaRPr lang="es-ES_tradnl" sz="2800" b="1" dirty="0">
              <a:solidFill>
                <a:srgbClr val="FFFFFF"/>
              </a:solidFill>
              <a:latin typeface="Arial Narrow" charset="0"/>
              <a:ea typeface="ＭＳ Ｐゴシック" charset="-128"/>
            </a:endParaRPr>
          </a:p>
        </p:txBody>
      </p:sp>
      <p:sp>
        <p:nvSpPr>
          <p:cNvPr id="95236" name="Text Box 4"/>
          <p:cNvSpPr txBox="1">
            <a:spLocks noChangeArrowheads="1"/>
          </p:cNvSpPr>
          <p:nvPr/>
        </p:nvSpPr>
        <p:spPr bwMode="auto">
          <a:xfrm>
            <a:off x="533400" y="1762125"/>
            <a:ext cx="4772025" cy="3311525"/>
          </a:xfrm>
          <a:prstGeom prst="rect">
            <a:avLst/>
          </a:prstGeom>
          <a:noFill/>
          <a:ln w="9525">
            <a:noFill/>
            <a:miter lim="800000"/>
            <a:headEnd/>
            <a:tailEnd/>
          </a:ln>
        </p:spPr>
        <p:txBody>
          <a:bodyPr>
            <a:spAutoFit/>
          </a:bodyPr>
          <a:lstStyle/>
          <a:p>
            <a:pPr algn="just" defTabSz="914400" eaLnBrk="0" fontAlgn="base" hangingPunct="0">
              <a:lnSpc>
                <a:spcPct val="80000"/>
              </a:lnSpc>
              <a:spcBef>
                <a:spcPct val="0"/>
              </a:spcBef>
              <a:spcAft>
                <a:spcPct val="0"/>
              </a:spcAft>
            </a:pPr>
            <a:r>
              <a:rPr lang="es-ES" sz="2200" b="1">
                <a:solidFill>
                  <a:srgbClr val="000000"/>
                </a:solidFill>
                <a:latin typeface="Arial" charset="0"/>
                <a:ea typeface="ＭＳ Ｐゴシック" charset="-128"/>
              </a:rPr>
              <a:t>d) Acciones correctivas.</a:t>
            </a:r>
          </a:p>
          <a:p>
            <a:pPr algn="just" defTabSz="914400" eaLnBrk="0" fontAlgn="base" hangingPunct="0">
              <a:lnSpc>
                <a:spcPct val="80000"/>
              </a:lnSpc>
              <a:spcBef>
                <a:spcPct val="0"/>
              </a:spcBef>
              <a:spcAft>
                <a:spcPct val="0"/>
              </a:spcAft>
            </a:pPr>
            <a:endParaRPr lang="es-ES" sz="2200">
              <a:solidFill>
                <a:srgbClr val="000000"/>
              </a:solidFill>
              <a:latin typeface="Arial" charset="0"/>
              <a:ea typeface="ＭＳ Ｐゴシック" charset="-128"/>
            </a:endParaRPr>
          </a:p>
          <a:p>
            <a:pPr algn="just" defTabSz="914400" eaLnBrk="0" fontAlgn="base" hangingPunct="0">
              <a:lnSpc>
                <a:spcPct val="80000"/>
              </a:lnSpc>
              <a:spcBef>
                <a:spcPct val="0"/>
              </a:spcBef>
              <a:spcAft>
                <a:spcPct val="0"/>
              </a:spcAft>
            </a:pPr>
            <a:r>
              <a:rPr lang="es-ES" sz="2200">
                <a:solidFill>
                  <a:srgbClr val="000000"/>
                </a:solidFill>
                <a:latin typeface="Arial" charset="0"/>
                <a:ea typeface="ＭＳ Ｐゴシック" charset="-128"/>
              </a:rPr>
              <a:t>No son necesarias las acciones correctivas para las observaciones documentadas por el auditor.</a:t>
            </a:r>
          </a:p>
          <a:p>
            <a:pPr algn="just" defTabSz="914400" eaLnBrk="0" fontAlgn="base" hangingPunct="0">
              <a:lnSpc>
                <a:spcPct val="80000"/>
              </a:lnSpc>
              <a:spcBef>
                <a:spcPct val="0"/>
              </a:spcBef>
              <a:spcAft>
                <a:spcPct val="0"/>
              </a:spcAft>
            </a:pPr>
            <a:endParaRPr lang="es-ES" sz="2200">
              <a:solidFill>
                <a:srgbClr val="000000"/>
              </a:solidFill>
              <a:latin typeface="Arial" charset="0"/>
              <a:ea typeface="ＭＳ Ｐゴシック" charset="-128"/>
            </a:endParaRPr>
          </a:p>
          <a:p>
            <a:pPr algn="just" defTabSz="914400" eaLnBrk="0" fontAlgn="base" hangingPunct="0">
              <a:lnSpc>
                <a:spcPct val="80000"/>
              </a:lnSpc>
              <a:spcBef>
                <a:spcPct val="0"/>
              </a:spcBef>
              <a:spcAft>
                <a:spcPct val="0"/>
              </a:spcAft>
            </a:pPr>
            <a:r>
              <a:rPr lang="es-ES" sz="2200">
                <a:solidFill>
                  <a:srgbClr val="000000"/>
                </a:solidFill>
                <a:latin typeface="Arial" charset="0"/>
                <a:ea typeface="ＭＳ Ｐゴシック" charset="-128"/>
              </a:rPr>
              <a:t>Es posible que una no conformidad de Auditoría requiera solucionarse a través de una metodología de solución de problemas aplicada en el elemento 8.5.2 Acción Correctiva. </a:t>
            </a:r>
          </a:p>
          <a:p>
            <a:pPr algn="just" defTabSz="914400" eaLnBrk="0" fontAlgn="base" hangingPunct="0">
              <a:lnSpc>
                <a:spcPct val="80000"/>
              </a:lnSpc>
              <a:spcBef>
                <a:spcPct val="0"/>
              </a:spcBef>
              <a:spcAft>
                <a:spcPct val="0"/>
              </a:spcAft>
            </a:pPr>
            <a:endParaRPr lang="es-ES_tradnl" sz="2200">
              <a:solidFill>
                <a:srgbClr val="000000"/>
              </a:solidFill>
              <a:latin typeface="Arial" charset="0"/>
              <a:ea typeface="ＭＳ Ｐゴシック" charset="-128"/>
            </a:endParaRPr>
          </a:p>
        </p:txBody>
      </p:sp>
    </p:spTree>
    <p:extLst>
      <p:ext uri="{BB962C8B-B14F-4D97-AF65-F5344CB8AC3E}">
        <p14:creationId xmlns:p14="http://schemas.microsoft.com/office/powerpoint/2010/main" val="113391170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97147" y="120770"/>
            <a:ext cx="7970808" cy="369332"/>
          </a:xfrm>
          <a:prstGeom prst="rect">
            <a:avLst/>
          </a:prstGeom>
          <a:noFill/>
        </p:spPr>
        <p:txBody>
          <a:bodyPr wrap="square" rtlCol="0">
            <a:spAutoFit/>
          </a:bodyPr>
          <a:lstStyle/>
          <a:p>
            <a:pPr defTabSz="914400" eaLnBrk="0" fontAlgn="base" hangingPunct="0">
              <a:spcBef>
                <a:spcPct val="0"/>
              </a:spcBef>
              <a:spcAft>
                <a:spcPct val="0"/>
              </a:spcAft>
            </a:pPr>
            <a:r>
              <a:rPr lang="es-MX" b="1" dirty="0" smtClean="0">
                <a:solidFill>
                  <a:srgbClr val="FFFFFF"/>
                </a:solidFill>
                <a:latin typeface="Arial" charset="0"/>
                <a:ea typeface="ＭＳ Ｐゴシック" charset="-128"/>
              </a:rPr>
              <a:t>PROCESO DE CERTIFICACIÒN DE LA NORMA UNE-EN ISO 9001</a:t>
            </a:r>
            <a:endParaRPr lang="es-MX" b="1" dirty="0">
              <a:solidFill>
                <a:srgbClr val="FFFFFF"/>
              </a:solidFill>
              <a:latin typeface="Arial" charset="0"/>
              <a:ea typeface="ＭＳ Ｐゴシック" charset="-128"/>
            </a:endParaRPr>
          </a:p>
        </p:txBody>
      </p:sp>
      <p:graphicFrame>
        <p:nvGraphicFramePr>
          <p:cNvPr id="6" name="Diagrama 5"/>
          <p:cNvGraphicFramePr/>
          <p:nvPr>
            <p:extLst>
              <p:ext uri="{D42A27DB-BD31-4B8C-83A1-F6EECF244321}">
                <p14:modId xmlns:p14="http://schemas.microsoft.com/office/powerpoint/2010/main" val="2702537793"/>
              </p:ext>
            </p:extLst>
          </p:nvPr>
        </p:nvGraphicFramePr>
        <p:xfrm>
          <a:off x="423747" y="858643"/>
          <a:ext cx="8363414" cy="53302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694731" y="1641260"/>
            <a:ext cx="1818113" cy="1818113"/>
          </a:xfrm>
          <a:prstGeom prst="rect">
            <a:avLst/>
          </a:prstGeom>
        </p:spPr>
      </p:pic>
      <p:pic>
        <p:nvPicPr>
          <p:cNvPr id="8" name="Imagen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882551" y="2075734"/>
            <a:ext cx="1973298" cy="1328600"/>
          </a:xfrm>
          <a:prstGeom prst="rect">
            <a:avLst/>
          </a:prstGeom>
        </p:spPr>
      </p:pic>
      <p:pic>
        <p:nvPicPr>
          <p:cNvPr id="9" name="Imagen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33841" y="3238633"/>
            <a:ext cx="1613036" cy="1613036"/>
          </a:xfrm>
          <a:prstGeom prst="rect">
            <a:avLst/>
          </a:prstGeom>
        </p:spPr>
      </p:pic>
      <p:sp>
        <p:nvSpPr>
          <p:cNvPr id="10" name="CuadroTexto 9"/>
          <p:cNvSpPr txBox="1"/>
          <p:nvPr/>
        </p:nvSpPr>
        <p:spPr>
          <a:xfrm>
            <a:off x="2772618" y="6427768"/>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53: Elaboración propia, Gaviño, 2016</a:t>
            </a:r>
            <a:endParaRPr lang="es-MX" sz="1200" b="1" dirty="0">
              <a:latin typeface="Arial" panose="020B0604020202020204" pitchFamily="34" charset="0"/>
              <a:cs typeface="Arial" panose="020B0604020202020204" pitchFamily="34" charset="0"/>
            </a:endParaRPr>
          </a:p>
        </p:txBody>
      </p:sp>
      <p:sp>
        <p:nvSpPr>
          <p:cNvPr id="11" name="CuadroTexto 10"/>
          <p:cNvSpPr txBox="1"/>
          <p:nvPr/>
        </p:nvSpPr>
        <p:spPr>
          <a:xfrm>
            <a:off x="686261" y="3115522"/>
            <a:ext cx="2389817"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90:solicitud, Internet, 2016</a:t>
            </a:r>
            <a:endParaRPr lang="es-MX" sz="1000" dirty="0">
              <a:latin typeface="Arial" panose="020B0604020202020204" pitchFamily="34" charset="0"/>
              <a:cs typeface="Arial" panose="020B0604020202020204" pitchFamily="34" charset="0"/>
            </a:endParaRPr>
          </a:p>
        </p:txBody>
      </p:sp>
      <p:sp>
        <p:nvSpPr>
          <p:cNvPr id="13" name="CuadroTexto 12"/>
          <p:cNvSpPr txBox="1"/>
          <p:nvPr/>
        </p:nvSpPr>
        <p:spPr>
          <a:xfrm>
            <a:off x="3714239" y="4647743"/>
            <a:ext cx="1597210" cy="39850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92: Auditoria Inicial, Internet, 2016</a:t>
            </a:r>
            <a:endParaRPr lang="es-MX" sz="1000" dirty="0">
              <a:latin typeface="Arial" panose="020B0604020202020204" pitchFamily="34" charset="0"/>
              <a:cs typeface="Arial" panose="020B0604020202020204" pitchFamily="34" charset="0"/>
            </a:endParaRPr>
          </a:p>
        </p:txBody>
      </p:sp>
      <p:sp>
        <p:nvSpPr>
          <p:cNvPr id="14" name="CuadroTexto 13"/>
          <p:cNvSpPr txBox="1"/>
          <p:nvPr/>
        </p:nvSpPr>
        <p:spPr>
          <a:xfrm>
            <a:off x="4780495" y="3204279"/>
            <a:ext cx="2003333"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91: Análisis de la Documentación ,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970797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9"/>
          <p:cNvSpPr txBox="1">
            <a:spLocks noChangeArrowheads="1"/>
          </p:cNvSpPr>
          <p:nvPr/>
        </p:nvSpPr>
        <p:spPr bwMode="auto">
          <a:xfrm>
            <a:off x="1077236" y="142538"/>
            <a:ext cx="7682865" cy="523220"/>
          </a:xfrm>
          <a:prstGeom prst="rect">
            <a:avLst/>
          </a:prstGeom>
          <a:noFill/>
          <a:ln w="9525">
            <a:noFill/>
            <a:miter lim="800000"/>
            <a:headEnd/>
            <a:tailEnd/>
          </a:ln>
        </p:spPr>
        <p:txBody>
          <a:bodyPr wrap="square">
            <a:spAutoFit/>
          </a:bodyPr>
          <a:lstStyle/>
          <a:p>
            <a:pPr algn="ctr" defTabSz="914400" eaLnBrk="0" fontAlgn="base" hangingPunct="0">
              <a:spcBef>
                <a:spcPct val="0"/>
              </a:spcBef>
              <a:spcAft>
                <a:spcPct val="0"/>
              </a:spcAft>
            </a:pPr>
            <a:r>
              <a:rPr lang="es-ES" sz="2800" b="1" dirty="0" smtClean="0">
                <a:solidFill>
                  <a:srgbClr val="FFFFFF"/>
                </a:solidFill>
                <a:latin typeface="Arial" charset="0"/>
                <a:ea typeface="ＭＳ Ｐゴシック" charset="-128"/>
              </a:rPr>
              <a:t>Términos </a:t>
            </a:r>
            <a:r>
              <a:rPr lang="es-ES" sz="2800" b="1" dirty="0">
                <a:solidFill>
                  <a:srgbClr val="FFFFFF"/>
                </a:solidFill>
                <a:latin typeface="Arial" charset="0"/>
                <a:ea typeface="ＭＳ Ｐゴシック" charset="-128"/>
              </a:rPr>
              <a:t>y definiciones. ISO 9000:2005.</a:t>
            </a:r>
            <a:endParaRPr lang="es-ES_tradnl" sz="2800" b="1" dirty="0">
              <a:solidFill>
                <a:srgbClr val="FFFFFF"/>
              </a:solidFill>
              <a:latin typeface="Arial" charset="0"/>
              <a:ea typeface="ＭＳ Ｐゴシック" charset="-128"/>
            </a:endParaRPr>
          </a:p>
        </p:txBody>
      </p:sp>
      <p:sp>
        <p:nvSpPr>
          <p:cNvPr id="6" name="Rectángulo 5"/>
          <p:cNvSpPr/>
          <p:nvPr/>
        </p:nvSpPr>
        <p:spPr bwMode="auto">
          <a:xfrm>
            <a:off x="1356708" y="2468131"/>
            <a:ext cx="6348846" cy="2389909"/>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latin typeface="+mj-lt"/>
                <a:cs typeface="Arial" panose="020B0604020202020204" pitchFamily="34" charset="0"/>
              </a:rPr>
              <a:t>OBJETIVO:</a:t>
            </a:r>
          </a:p>
          <a:p>
            <a:pPr algn="ctr" defTabSz="914400" eaLnBrk="0" fontAlgn="base" hangingPunct="0">
              <a:spcBef>
                <a:spcPct val="0"/>
              </a:spcBef>
              <a:spcAft>
                <a:spcPct val="0"/>
              </a:spcAft>
            </a:pPr>
            <a:endParaRPr lang="es-MX" sz="2000" b="1" dirty="0" smtClean="0">
              <a:solidFill>
                <a:schemeClr val="accent5">
                  <a:lumMod val="50000"/>
                </a:schemeClr>
              </a:solidFill>
              <a:latin typeface="+mj-lt"/>
              <a:cs typeface="Arial" panose="020B0604020202020204" pitchFamily="34" charset="0"/>
            </a:endParaRPr>
          </a:p>
          <a:p>
            <a:pPr algn="just" defTabSz="914400" eaLnBrk="0" fontAlgn="base" hangingPunct="0">
              <a:spcBef>
                <a:spcPct val="0"/>
              </a:spcBef>
              <a:spcAft>
                <a:spcPct val="0"/>
              </a:spcAft>
            </a:pPr>
            <a:r>
              <a:rPr lang="es-MX" sz="2000" dirty="0">
                <a:solidFill>
                  <a:schemeClr val="accent5">
                    <a:lumMod val="50000"/>
                  </a:schemeClr>
                </a:solidFill>
              </a:rPr>
              <a:t>El alumno conocerá la importancia de los estándares y  </a:t>
            </a:r>
            <a:endParaRPr lang="es-MX" sz="2000" dirty="0" smtClean="0">
              <a:solidFill>
                <a:schemeClr val="accent5">
                  <a:lumMod val="50000"/>
                </a:schemeClr>
              </a:solidFill>
            </a:endParaRPr>
          </a:p>
          <a:p>
            <a:pPr algn="just" defTabSz="914400" eaLnBrk="0" fontAlgn="base" hangingPunct="0">
              <a:spcBef>
                <a:spcPct val="0"/>
              </a:spcBef>
              <a:spcAft>
                <a:spcPct val="0"/>
              </a:spcAft>
            </a:pPr>
            <a:r>
              <a:rPr lang="es-MX" sz="2000" dirty="0" smtClean="0">
                <a:solidFill>
                  <a:schemeClr val="accent5">
                    <a:lumMod val="50000"/>
                  </a:schemeClr>
                </a:solidFill>
              </a:rPr>
              <a:t>el </a:t>
            </a:r>
            <a:r>
              <a:rPr lang="es-MX" sz="2000" dirty="0">
                <a:solidFill>
                  <a:schemeClr val="accent5">
                    <a:lumMod val="50000"/>
                  </a:schemeClr>
                </a:solidFill>
              </a:rPr>
              <a:t>significado de las siglas ISO, </a:t>
            </a:r>
            <a:r>
              <a:rPr lang="es-MX" sz="2000" dirty="0" smtClean="0">
                <a:solidFill>
                  <a:schemeClr val="accent5">
                    <a:lumMod val="50000"/>
                  </a:schemeClr>
                </a:solidFill>
              </a:rPr>
              <a:t>la </a:t>
            </a:r>
            <a:r>
              <a:rPr lang="es-MX" sz="2000" dirty="0">
                <a:solidFill>
                  <a:schemeClr val="accent5">
                    <a:lumMod val="50000"/>
                  </a:schemeClr>
                </a:solidFill>
              </a:rPr>
              <a:t>misión de la ISO y </a:t>
            </a:r>
            <a:r>
              <a:rPr lang="es-MX" sz="2000" dirty="0" smtClean="0">
                <a:solidFill>
                  <a:schemeClr val="accent5">
                    <a:lumMod val="50000"/>
                  </a:schemeClr>
                </a:solidFill>
              </a:rPr>
              <a:t>los</a:t>
            </a:r>
          </a:p>
          <a:p>
            <a:pPr algn="just" defTabSz="914400" eaLnBrk="0" fontAlgn="base" hangingPunct="0">
              <a:spcBef>
                <a:spcPct val="0"/>
              </a:spcBef>
              <a:spcAft>
                <a:spcPct val="0"/>
              </a:spcAft>
            </a:pPr>
            <a:r>
              <a:rPr lang="es-MX" sz="2000" dirty="0" smtClean="0">
                <a:solidFill>
                  <a:schemeClr val="accent5">
                    <a:lumMod val="50000"/>
                  </a:schemeClr>
                </a:solidFill>
              </a:rPr>
              <a:t>beneficios </a:t>
            </a:r>
            <a:r>
              <a:rPr lang="es-MX" sz="2000" dirty="0">
                <a:solidFill>
                  <a:schemeClr val="accent5">
                    <a:lumMod val="50000"/>
                  </a:schemeClr>
                </a:solidFill>
              </a:rPr>
              <a:t>de la misma, así como sus términos y definiciones.</a:t>
            </a:r>
          </a:p>
          <a:p>
            <a:pPr algn="ctr" defTabSz="914400" eaLnBrk="0" fontAlgn="base" hangingPunct="0">
              <a:spcBef>
                <a:spcPct val="0"/>
              </a:spcBef>
              <a:spcAft>
                <a:spcPct val="0"/>
              </a:spcAft>
            </a:pPr>
            <a:r>
              <a:rPr lang="es-MX" sz="1400" dirty="0" smtClean="0"/>
              <a:t>.</a:t>
            </a:r>
            <a:endParaRPr lang="es-MX" sz="1400" dirty="0" smtClean="0">
              <a:solidFill>
                <a:schemeClr val="accent6">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20535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07457" y="2535473"/>
            <a:ext cx="1746211" cy="1970084"/>
          </a:xfrm>
          <a:prstGeom prst="rect">
            <a:avLst/>
          </a:prstGeom>
        </p:spPr>
      </p:pic>
      <p:graphicFrame>
        <p:nvGraphicFramePr>
          <p:cNvPr id="2" name="Diagrama 1"/>
          <p:cNvGraphicFramePr/>
          <p:nvPr>
            <p:extLst/>
          </p:nvPr>
        </p:nvGraphicFramePr>
        <p:xfrm>
          <a:off x="546409" y="713679"/>
          <a:ext cx="8073483" cy="5776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Imagen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7987" y="2535473"/>
            <a:ext cx="2428170" cy="2428170"/>
          </a:xfrm>
          <a:prstGeom prst="rect">
            <a:avLst/>
          </a:prstGeom>
        </p:spPr>
      </p:pic>
      <p:pic>
        <p:nvPicPr>
          <p:cNvPr id="5" name="Imagen 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80951" y="4570398"/>
            <a:ext cx="2253011" cy="2215039"/>
          </a:xfrm>
          <a:prstGeom prst="rect">
            <a:avLst/>
          </a:prstGeom>
        </p:spPr>
      </p:pic>
      <p:sp>
        <p:nvSpPr>
          <p:cNvPr id="6" name="CuadroTexto 5"/>
          <p:cNvSpPr txBox="1"/>
          <p:nvPr/>
        </p:nvSpPr>
        <p:spPr>
          <a:xfrm>
            <a:off x="2473217" y="320590"/>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23: Elaboración propia, Gaviño, 2016</a:t>
            </a:r>
            <a:endParaRPr lang="es-MX" sz="1200" b="1" dirty="0">
              <a:latin typeface="Arial" panose="020B0604020202020204" pitchFamily="34" charset="0"/>
              <a:cs typeface="Arial" panose="020B0604020202020204" pitchFamily="34" charset="0"/>
            </a:endParaRPr>
          </a:p>
        </p:txBody>
      </p:sp>
      <p:sp>
        <p:nvSpPr>
          <p:cNvPr id="9" name="CuadroTexto 8"/>
          <p:cNvSpPr txBox="1"/>
          <p:nvPr/>
        </p:nvSpPr>
        <p:spPr>
          <a:xfrm>
            <a:off x="2457552" y="6366757"/>
            <a:ext cx="1597210" cy="39850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54: Vigencia,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185033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25191" y="78059"/>
            <a:ext cx="8318809" cy="646331"/>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En la figura siguiente se muestra el proceso que sigue AENOR o cualquier otra empresa de certificación para la certificación de empresas.</a:t>
            </a:r>
            <a:endParaRPr lang="es-MX" dirty="0">
              <a:solidFill>
                <a:srgbClr val="000000"/>
              </a:solidFill>
              <a:latin typeface="Arial" charset="0"/>
              <a:ea typeface="ＭＳ Ｐゴシック" charset="-128"/>
            </a:endParaRPr>
          </a:p>
        </p:txBody>
      </p:sp>
      <p:pic>
        <p:nvPicPr>
          <p:cNvPr id="5" name="Imagen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06490" y="1275415"/>
            <a:ext cx="2101168" cy="43517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CuadroTexto 5"/>
          <p:cNvSpPr txBox="1"/>
          <p:nvPr/>
        </p:nvSpPr>
        <p:spPr>
          <a:xfrm>
            <a:off x="201497" y="6496846"/>
            <a:ext cx="6703037"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55: Proceso de certificación de la norma UNE-EN ISO 9001,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5889" y="237170"/>
            <a:ext cx="5151566" cy="6180563"/>
          </a:xfrm>
          <a:prstGeom prst="rect">
            <a:avLst/>
          </a:prstGeom>
        </p:spPr>
      </p:pic>
      <p:sp>
        <p:nvSpPr>
          <p:cNvPr id="7" name="CuadroTexto 6"/>
          <p:cNvSpPr txBox="1"/>
          <p:nvPr/>
        </p:nvSpPr>
        <p:spPr>
          <a:xfrm>
            <a:off x="5421656" y="995051"/>
            <a:ext cx="3490989" cy="2803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97: Recuerda que,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1163771"/>
      </p:ext>
    </p:extLst>
  </p:cSld>
  <p:clrMapOvr>
    <a:masterClrMapping/>
  </p:clrMapOvr>
  <p:transition xmlns:p14="http://schemas.microsoft.com/office/powerpoint/2010/main" spd="slow">
    <p:pull/>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ChangeArrowheads="1"/>
          </p:cNvSpPr>
          <p:nvPr/>
        </p:nvSpPr>
        <p:spPr bwMode="auto">
          <a:xfrm>
            <a:off x="1103313" y="193675"/>
            <a:ext cx="7096125"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CONCLUSIONES</a:t>
            </a:r>
            <a:endParaRPr lang="es-ES_tradnl" sz="2800" b="1" dirty="0">
              <a:solidFill>
                <a:srgbClr val="FFFFFF"/>
              </a:solidFill>
              <a:latin typeface="Arial Narrow" charset="0"/>
              <a:ea typeface="ＭＳ Ｐゴシック" charset="-128"/>
            </a:endParaRPr>
          </a:p>
        </p:txBody>
      </p:sp>
      <p:sp>
        <p:nvSpPr>
          <p:cNvPr id="96259" name="Rectangle 7"/>
          <p:cNvSpPr>
            <a:spLocks noChangeArrowheads="1"/>
          </p:cNvSpPr>
          <p:nvPr/>
        </p:nvSpPr>
        <p:spPr bwMode="auto">
          <a:xfrm>
            <a:off x="244042" y="1099849"/>
            <a:ext cx="8359775" cy="3739485"/>
          </a:xfrm>
          <a:prstGeom prst="rect">
            <a:avLst/>
          </a:prstGeom>
          <a:noFill/>
          <a:ln w="9525">
            <a:noFill/>
            <a:miter lim="800000"/>
            <a:headEnd/>
            <a:tailEnd/>
          </a:ln>
        </p:spPr>
        <p:txBody>
          <a:bodyPr anchor="b">
            <a:spAutoFit/>
          </a:bodyPr>
          <a:lstStyle/>
          <a:p>
            <a:pPr defTabSz="914400" eaLnBrk="0" fontAlgn="base" hangingPunct="0">
              <a:spcBef>
                <a:spcPct val="0"/>
              </a:spcBef>
              <a:spcAft>
                <a:spcPct val="0"/>
              </a:spcAft>
            </a:pPr>
            <a:endParaRPr lang="es-MX" sz="1600" dirty="0">
              <a:solidFill>
                <a:srgbClr val="000000"/>
              </a:solidFill>
              <a:latin typeface="Arial" charset="0"/>
              <a:ea typeface="ＭＳ Ｐゴシック" charset="-128"/>
            </a:endParaRPr>
          </a:p>
          <a:p>
            <a:pPr defTabSz="914400" eaLnBrk="0" fontAlgn="base" hangingPunct="0">
              <a:spcBef>
                <a:spcPct val="0"/>
              </a:spcBef>
              <a:spcAft>
                <a:spcPct val="0"/>
              </a:spcAft>
            </a:pPr>
            <a:endParaRPr lang="es-MX" sz="500" dirty="0">
              <a:solidFill>
                <a:srgbClr val="000000"/>
              </a:solidFill>
              <a:latin typeface="Arial" charset="0"/>
              <a:ea typeface="ＭＳ Ｐゴシック" charset="-128"/>
            </a:endParaRPr>
          </a:p>
          <a:p>
            <a:pPr defTabSz="914400" eaLnBrk="0" fontAlgn="base" hangingPunct="0">
              <a:spcBef>
                <a:spcPct val="0"/>
              </a:spcBef>
              <a:spcAft>
                <a:spcPct val="0"/>
              </a:spcAft>
            </a:pPr>
            <a:r>
              <a:rPr lang="es-MX" sz="1600" dirty="0">
                <a:solidFill>
                  <a:srgbClr val="000000"/>
                </a:solidFill>
                <a:latin typeface="Arial" charset="0"/>
                <a:ea typeface="ＭＳ Ｐゴシック" charset="-128"/>
              </a:rPr>
              <a:t>Los auditores deben buscar tres cosas: </a:t>
            </a:r>
            <a:r>
              <a:rPr lang="es-MX" sz="1600" b="1" dirty="0">
                <a:solidFill>
                  <a:srgbClr val="000000"/>
                </a:solidFill>
                <a:latin typeface="Arial" charset="0"/>
                <a:ea typeface="ＭＳ Ｐゴシック" charset="-128"/>
              </a:rPr>
              <a:t>Intención, Implantación Efectiva y Efectividad en la práctica.</a:t>
            </a:r>
            <a:r>
              <a:rPr lang="es-MX" sz="1600" dirty="0">
                <a:solidFill>
                  <a:srgbClr val="000000"/>
                </a:solidFill>
                <a:latin typeface="Arial" charset="0"/>
                <a:ea typeface="ＭＳ Ｐゴシック" charset="-128"/>
              </a:rPr>
              <a:t> </a:t>
            </a:r>
          </a:p>
          <a:p>
            <a:pPr defTabSz="914400" eaLnBrk="0" fontAlgn="base" hangingPunct="0">
              <a:spcBef>
                <a:spcPct val="0"/>
              </a:spcBef>
              <a:spcAft>
                <a:spcPct val="0"/>
              </a:spcAft>
            </a:pPr>
            <a:endParaRPr lang="es-MX" sz="1600" dirty="0">
              <a:solidFill>
                <a:srgbClr val="660033"/>
              </a:solidFill>
              <a:latin typeface="Arial" charset="0"/>
              <a:ea typeface="ＭＳ Ｐゴシック" charset="-128"/>
            </a:endParaRPr>
          </a:p>
          <a:p>
            <a:pPr defTabSz="914400" eaLnBrk="0" fontAlgn="base" hangingPunct="0">
              <a:spcBef>
                <a:spcPct val="0"/>
              </a:spcBef>
              <a:spcAft>
                <a:spcPct val="0"/>
              </a:spcAft>
            </a:pPr>
            <a:r>
              <a:rPr lang="es-MX" b="1" dirty="0">
                <a:solidFill>
                  <a:srgbClr val="660033"/>
                </a:solidFill>
                <a:latin typeface="Arial" charset="0"/>
                <a:ea typeface="ＭＳ Ｐゴシック" charset="-128"/>
              </a:rPr>
              <a:t>Intención:</a:t>
            </a:r>
            <a:r>
              <a:rPr lang="es-MX" b="1" dirty="0">
                <a:solidFill>
                  <a:srgbClr val="3333CC"/>
                </a:solidFill>
                <a:latin typeface="Arial" charset="0"/>
                <a:ea typeface="ＭＳ Ｐゴシック" charset="-128"/>
              </a:rPr>
              <a:t> </a:t>
            </a:r>
            <a:r>
              <a:rPr lang="es-MX" sz="1600" dirty="0">
                <a:solidFill>
                  <a:srgbClr val="000000"/>
                </a:solidFill>
                <a:latin typeface="Arial" charset="0"/>
                <a:ea typeface="ＭＳ Ｐゴシック" charset="-128"/>
              </a:rPr>
              <a:t>se refiere a que la organización haya interpretado correctamente el estándar y los requisitos del cliente  y transferido ese intento al manejo de sus procesos. </a:t>
            </a:r>
          </a:p>
          <a:p>
            <a:pPr defTabSz="914400" eaLnBrk="0" fontAlgn="base" hangingPunct="0">
              <a:spcBef>
                <a:spcPct val="0"/>
              </a:spcBef>
              <a:spcAft>
                <a:spcPct val="0"/>
              </a:spcAft>
            </a:pPr>
            <a:endParaRPr lang="es-MX" sz="1600" dirty="0">
              <a:solidFill>
                <a:srgbClr val="660033"/>
              </a:solidFill>
              <a:latin typeface="Arial" charset="0"/>
              <a:ea typeface="ＭＳ Ｐゴシック" charset="-128"/>
            </a:endParaRPr>
          </a:p>
          <a:p>
            <a:pPr defTabSz="914400" eaLnBrk="0" fontAlgn="base" hangingPunct="0">
              <a:spcBef>
                <a:spcPct val="0"/>
              </a:spcBef>
              <a:spcAft>
                <a:spcPct val="0"/>
              </a:spcAft>
            </a:pPr>
            <a:r>
              <a:rPr lang="es-MX" b="1" dirty="0">
                <a:solidFill>
                  <a:srgbClr val="660033"/>
                </a:solidFill>
                <a:latin typeface="Arial" charset="0"/>
                <a:ea typeface="ＭＳ Ｐゴシック" charset="-128"/>
              </a:rPr>
              <a:t>Implantación efectiva:</a:t>
            </a:r>
            <a:r>
              <a:rPr lang="es-MX" sz="1600" dirty="0">
                <a:solidFill>
                  <a:srgbClr val="000000"/>
                </a:solidFill>
                <a:latin typeface="Arial" charset="0"/>
                <a:ea typeface="ＭＳ Ｐゴシック" charset="-128"/>
              </a:rPr>
              <a:t> significa que los documentos han sido implantados conforme lo planeado. </a:t>
            </a:r>
          </a:p>
          <a:p>
            <a:pPr defTabSz="914400" eaLnBrk="0" fontAlgn="base" hangingPunct="0">
              <a:spcBef>
                <a:spcPct val="0"/>
              </a:spcBef>
              <a:spcAft>
                <a:spcPct val="0"/>
              </a:spcAft>
            </a:pPr>
            <a:endParaRPr lang="es-MX" sz="1600" dirty="0">
              <a:solidFill>
                <a:srgbClr val="660033"/>
              </a:solidFill>
              <a:latin typeface="Arial" charset="0"/>
              <a:ea typeface="ＭＳ Ｐゴシック" charset="-128"/>
            </a:endParaRPr>
          </a:p>
          <a:p>
            <a:pPr algn="just" defTabSz="914400" eaLnBrk="0" fontAlgn="base" hangingPunct="0">
              <a:spcBef>
                <a:spcPct val="0"/>
              </a:spcBef>
              <a:spcAft>
                <a:spcPct val="0"/>
              </a:spcAft>
            </a:pPr>
            <a:r>
              <a:rPr lang="es-MX" b="1" dirty="0">
                <a:solidFill>
                  <a:srgbClr val="660033"/>
                </a:solidFill>
                <a:latin typeface="Arial" charset="0"/>
                <a:ea typeface="ＭＳ Ｐゴシック" charset="-128"/>
              </a:rPr>
              <a:t>Efectividad en la práctica:</a:t>
            </a:r>
            <a:r>
              <a:rPr lang="es-MX" sz="1600" dirty="0">
                <a:solidFill>
                  <a:srgbClr val="000000"/>
                </a:solidFill>
                <a:latin typeface="Arial" charset="0"/>
                <a:ea typeface="ＭＳ Ｐゴシック" charset="-128"/>
              </a:rPr>
              <a:t> analizar si los procesos se han implantado conforme lo planeado y se tienen resultados de la implantación. </a:t>
            </a:r>
            <a:r>
              <a:rPr lang="es-MX" dirty="0">
                <a:solidFill>
                  <a:srgbClr val="000000"/>
                </a:solidFill>
                <a:latin typeface="Arial" charset="0"/>
                <a:ea typeface="ＭＳ Ｐゴシック" charset="-128"/>
              </a:rPr>
              <a:t>¿</a:t>
            </a:r>
            <a:r>
              <a:rPr lang="es-MX" sz="1600" dirty="0">
                <a:solidFill>
                  <a:srgbClr val="000000"/>
                </a:solidFill>
                <a:latin typeface="Arial" charset="0"/>
                <a:ea typeface="ＭＳ Ｐゴシック" charset="-128"/>
              </a:rPr>
              <a:t>Están los procesos y la organización dirigidos a la  satisfacción del cliente?</a:t>
            </a:r>
          </a:p>
          <a:p>
            <a:pPr defTabSz="914400" eaLnBrk="0" fontAlgn="base" hangingPunct="0">
              <a:spcBef>
                <a:spcPct val="0"/>
              </a:spcBef>
              <a:spcAft>
                <a:spcPct val="0"/>
              </a:spcAft>
            </a:pPr>
            <a:endParaRPr lang="es-MX" sz="1600"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132690718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04745" y="0"/>
            <a:ext cx="8890319" cy="7294305"/>
          </a:xfrm>
          <a:prstGeom prst="rect">
            <a:avLst/>
          </a:prstGeom>
          <a:noFill/>
        </p:spPr>
        <p:txBody>
          <a:bodyPr wrap="square" rtlCol="0">
            <a:spAutoFit/>
          </a:bodyPr>
          <a:lstStyle/>
          <a:p>
            <a:r>
              <a:rPr lang="es-MX" b="1" dirty="0"/>
              <a:t>. Bibliografía</a:t>
            </a:r>
            <a:endParaRPr lang="es-ES_tradnl" dirty="0"/>
          </a:p>
          <a:p>
            <a:pPr lvl="0"/>
            <a:r>
              <a:rPr lang="es-MX" dirty="0"/>
              <a:t>Alcalde P. (2013). Calidad 2ª Edción. Paraninfo.</a:t>
            </a:r>
            <a:endParaRPr lang="es-ES_tradnl" dirty="0"/>
          </a:p>
          <a:p>
            <a:pPr lvl="0"/>
            <a:r>
              <a:rPr lang="es-MX" dirty="0"/>
              <a:t>Pérez, M. A. Gestión y control de la calidad. (2000): Universidad Nacional</a:t>
            </a:r>
            <a:endParaRPr lang="es-ES_tradnl" dirty="0"/>
          </a:p>
          <a:p>
            <a:pPr lvl="0"/>
            <a:r>
              <a:rPr lang="es-MX" dirty="0"/>
              <a:t>de Educación a Distancia. Madrid.</a:t>
            </a:r>
            <a:endParaRPr lang="es-ES_tradnl" dirty="0"/>
          </a:p>
          <a:p>
            <a:pPr lvl="0"/>
            <a:r>
              <a:rPr lang="es-MX" dirty="0"/>
              <a:t>Sarv Singh Soin. (1997) Control de la Calidad Total. </a:t>
            </a:r>
            <a:r>
              <a:rPr lang="en-US" dirty="0"/>
              <a:t>Editorial Mc. </a:t>
            </a:r>
            <a:r>
              <a:rPr lang="en-US" dirty="0" err="1"/>
              <a:t>Graw</a:t>
            </a:r>
            <a:endParaRPr lang="es-ES_tradnl" dirty="0"/>
          </a:p>
          <a:p>
            <a:pPr lvl="0"/>
            <a:r>
              <a:rPr lang="en-US" dirty="0"/>
              <a:t>Hill. México.</a:t>
            </a:r>
            <a:endParaRPr lang="es-ES_tradnl" dirty="0"/>
          </a:p>
          <a:p>
            <a:pPr lvl="0"/>
            <a:r>
              <a:rPr lang="en-US" dirty="0"/>
              <a:t>John </a:t>
            </a:r>
            <a:r>
              <a:rPr lang="en-US" dirty="0" err="1"/>
              <a:t>Tschohl</a:t>
            </a:r>
            <a:r>
              <a:rPr lang="en-US" dirty="0"/>
              <a:t>. </a:t>
            </a:r>
            <a:r>
              <a:rPr lang="es-MX" dirty="0"/>
              <a:t>Servicio al cliente. El arma secreta de la empresa que</a:t>
            </a:r>
            <a:endParaRPr lang="es-ES_tradnl" dirty="0"/>
          </a:p>
          <a:p>
            <a:pPr lvl="0"/>
            <a:r>
              <a:rPr lang="es-MX" dirty="0"/>
              <a:t>alcanza5. La excelencia. Tercera edición. (2001) Editorial Pax México.</a:t>
            </a:r>
            <a:endParaRPr lang="es-ES_tradnl" dirty="0"/>
          </a:p>
          <a:p>
            <a:pPr lvl="0"/>
            <a:r>
              <a:rPr lang="es-MX" dirty="0"/>
              <a:t>John Tschohl. Servicio al cliente. Tercera edición. (2001).Editorial Pax</a:t>
            </a:r>
            <a:endParaRPr lang="es-ES_tradnl" dirty="0"/>
          </a:p>
          <a:p>
            <a:pPr lvl="0"/>
            <a:r>
              <a:rPr lang="es-MX" dirty="0"/>
              <a:t>México.</a:t>
            </a:r>
            <a:endParaRPr lang="es-ES_tradnl" dirty="0"/>
          </a:p>
          <a:p>
            <a:pPr lvl="0"/>
            <a:r>
              <a:rPr lang="es-MX" dirty="0"/>
              <a:t>Humberto Gutiérrez Pulido. Calidad Total y productividad. (1999) .Editorial</a:t>
            </a:r>
            <a:endParaRPr lang="es-ES_tradnl" dirty="0"/>
          </a:p>
          <a:p>
            <a:pPr lvl="0"/>
            <a:r>
              <a:rPr lang="es-MX" dirty="0"/>
              <a:t>Mc. Graw Hill. México.</a:t>
            </a:r>
            <a:endParaRPr lang="es-ES_tradnl" dirty="0"/>
          </a:p>
          <a:p>
            <a:pPr lvl="0"/>
            <a:r>
              <a:rPr lang="es-MX" dirty="0"/>
              <a:t>Humberto Cantú Delgado. Desarrollo de una cultura de calidad. (2001)</a:t>
            </a:r>
            <a:endParaRPr lang="es-ES_tradnl" dirty="0"/>
          </a:p>
          <a:p>
            <a:pPr lvl="0"/>
            <a:r>
              <a:rPr lang="es-MX" dirty="0"/>
              <a:t>Segunda edición. Editorial Mc. Graw Hill. México.</a:t>
            </a:r>
            <a:endParaRPr lang="es-ES_tradnl" dirty="0"/>
          </a:p>
          <a:p>
            <a:pPr lvl="0"/>
            <a:r>
              <a:rPr lang="es-MX" dirty="0"/>
              <a:t>Carl Sewell. Clientes para siempre (2006) Editorial Mc. Graw Hill. México.</a:t>
            </a:r>
            <a:endParaRPr lang="es-ES_tradnl" dirty="0"/>
          </a:p>
          <a:p>
            <a:pPr lvl="0"/>
            <a:r>
              <a:rPr lang="es-MX" dirty="0"/>
              <a:t>ISO 9000:2005 (traducción certificada).</a:t>
            </a:r>
            <a:endParaRPr lang="es-ES_tradnl" dirty="0"/>
          </a:p>
          <a:p>
            <a:pPr lvl="0"/>
            <a:r>
              <a:rPr lang="es-MX" dirty="0"/>
              <a:t>ISO 9001: 2008 Sistemas de Gestión de Calidad- Requisitos.</a:t>
            </a:r>
            <a:endParaRPr lang="es-ES_tradnl" dirty="0"/>
          </a:p>
          <a:p>
            <a:pPr lvl="0"/>
            <a:r>
              <a:rPr lang="es-MX" dirty="0"/>
              <a:t>ISO 9004:2009 - Sistemas de Gestión de la Calidad - Directrices para la mejora del SGC.</a:t>
            </a:r>
            <a:endParaRPr lang="es-ES_tradnl" dirty="0"/>
          </a:p>
          <a:p>
            <a:pPr lvl="0"/>
            <a:r>
              <a:rPr lang="es-MX" dirty="0"/>
              <a:t>Normas vigentes de la ISO.</a:t>
            </a:r>
            <a:endParaRPr lang="es-ES_tradnl" dirty="0"/>
          </a:p>
          <a:p>
            <a:r>
              <a:rPr lang="es-MX" dirty="0"/>
              <a:t> </a:t>
            </a:r>
            <a:endParaRPr lang="es-ES_tradnl" dirty="0"/>
          </a:p>
          <a:p>
            <a:pPr lvl="0"/>
            <a:r>
              <a:rPr lang="es-MX" b="1" dirty="0"/>
              <a:t>Hemerografía</a:t>
            </a:r>
            <a:endParaRPr lang="es-ES_tradnl" dirty="0"/>
          </a:p>
          <a:p>
            <a:pPr lvl="0"/>
            <a:r>
              <a:rPr lang="es-MX" dirty="0"/>
              <a:t> http://www.calidad.org</a:t>
            </a:r>
            <a:endParaRPr lang="es-ES_tradnl" dirty="0"/>
          </a:p>
          <a:p>
            <a:pPr lvl="0"/>
            <a:r>
              <a:rPr lang="es-MX" dirty="0"/>
              <a:t> http://www.gestiopolis.com/canales7/ger/herramientas-estadisticas-decontrol-decalidad.htm</a:t>
            </a:r>
            <a:endParaRPr lang="es-ES_tradnl" dirty="0"/>
          </a:p>
          <a:p>
            <a:pPr lvl="0"/>
            <a:r>
              <a:rPr lang="es-MX" dirty="0"/>
              <a:t> http://www.gestiopolis.com/canales6/ger/herramientas-de-laadministracion-de-lacalidad-total.htm</a:t>
            </a:r>
            <a:endParaRPr lang="es-ES_tradnl" dirty="0"/>
          </a:p>
          <a:p>
            <a:endParaRPr lang="es-ES" dirty="0"/>
          </a:p>
        </p:txBody>
      </p:sp>
    </p:spTree>
    <p:extLst>
      <p:ext uri="{BB962C8B-B14F-4D97-AF65-F5344CB8AC3E}">
        <p14:creationId xmlns:p14="http://schemas.microsoft.com/office/powerpoint/2010/main" val="2229279324"/>
      </p:ext>
    </p:extLst>
  </p:cSld>
  <p:clrMapOvr>
    <a:masterClrMapping/>
  </p:clrMapOvr>
  <p:transition xmlns:p14="http://schemas.microsoft.com/office/powerpoint/2010/main" spd="slow">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57200" y="1701800"/>
            <a:ext cx="7380288" cy="1969770"/>
          </a:xfrm>
          <a:prstGeom prst="rect">
            <a:avLst/>
          </a:prstGeom>
          <a:noFill/>
          <a:ln w="9525">
            <a:noFill/>
            <a:miter lim="800000"/>
            <a:headEnd/>
            <a:tailEnd/>
          </a:ln>
        </p:spPr>
        <p:txBody>
          <a:bodyPr>
            <a:spAutoFit/>
          </a:bodyPr>
          <a:lstStyle/>
          <a:p>
            <a:pPr defTabSz="914400" eaLnBrk="0" fontAlgn="base" hangingPunct="0">
              <a:spcBef>
                <a:spcPct val="70000"/>
              </a:spcBef>
              <a:spcAft>
                <a:spcPct val="0"/>
              </a:spcAft>
            </a:pPr>
            <a:r>
              <a:rPr lang="es-ES_tradnl" sz="2000" b="1" dirty="0">
                <a:solidFill>
                  <a:srgbClr val="000000"/>
                </a:solidFill>
                <a:latin typeface="Arial" charset="0"/>
                <a:ea typeface="ＭＳ Ｐゴシック" charset="-128"/>
              </a:rPr>
              <a:t>0</a:t>
            </a:r>
            <a:r>
              <a:rPr lang="es-ES_tradnl" sz="2000" dirty="0">
                <a:solidFill>
                  <a:srgbClr val="000000"/>
                </a:solidFill>
                <a:latin typeface="Arial" charset="0"/>
                <a:ea typeface="ＭＳ Ｐゴシック" charset="-128"/>
              </a:rPr>
              <a:t>. Introducción.</a:t>
            </a:r>
          </a:p>
          <a:p>
            <a:pPr defTabSz="914400" eaLnBrk="0" fontAlgn="base" hangingPunct="0">
              <a:spcBef>
                <a:spcPct val="70000"/>
              </a:spcBef>
              <a:spcAft>
                <a:spcPct val="0"/>
              </a:spcAft>
            </a:pPr>
            <a:r>
              <a:rPr lang="es-ES_tradnl" sz="2000" b="1" dirty="0">
                <a:solidFill>
                  <a:srgbClr val="000000"/>
                </a:solidFill>
                <a:latin typeface="Arial" charset="0"/>
                <a:ea typeface="ＭＳ Ｐゴシック" charset="-128"/>
              </a:rPr>
              <a:t>1</a:t>
            </a:r>
            <a:r>
              <a:rPr lang="es-ES_tradnl" sz="2000" dirty="0">
                <a:solidFill>
                  <a:srgbClr val="000000"/>
                </a:solidFill>
                <a:latin typeface="Arial" charset="0"/>
                <a:ea typeface="ＭＳ Ｐゴシック" charset="-128"/>
              </a:rPr>
              <a:t>. Objeto y campo de aplicación.</a:t>
            </a:r>
          </a:p>
          <a:p>
            <a:pPr defTabSz="914400" eaLnBrk="0" fontAlgn="base" hangingPunct="0">
              <a:spcBef>
                <a:spcPct val="70000"/>
              </a:spcBef>
              <a:spcAft>
                <a:spcPct val="0"/>
              </a:spcAft>
            </a:pPr>
            <a:r>
              <a:rPr lang="es-ES_tradnl" sz="2000" b="1" dirty="0">
                <a:solidFill>
                  <a:srgbClr val="000000"/>
                </a:solidFill>
                <a:latin typeface="Arial" charset="0"/>
                <a:ea typeface="ＭＳ Ｐゴシック" charset="-128"/>
              </a:rPr>
              <a:t>2</a:t>
            </a:r>
            <a:r>
              <a:rPr lang="es-ES_tradnl" sz="2000" dirty="0">
                <a:solidFill>
                  <a:srgbClr val="000000"/>
                </a:solidFill>
                <a:latin typeface="Arial" charset="0"/>
                <a:ea typeface="ＭＳ Ｐゴシック" charset="-128"/>
              </a:rPr>
              <a:t>. Referencias normativas.</a:t>
            </a:r>
          </a:p>
          <a:p>
            <a:pPr defTabSz="914400" eaLnBrk="0" fontAlgn="base" hangingPunct="0">
              <a:spcBef>
                <a:spcPct val="70000"/>
              </a:spcBef>
              <a:spcAft>
                <a:spcPct val="0"/>
              </a:spcAft>
            </a:pPr>
            <a:r>
              <a:rPr lang="es-ES_tradnl" sz="2000" b="1" dirty="0">
                <a:solidFill>
                  <a:srgbClr val="000000"/>
                </a:solidFill>
                <a:latin typeface="Arial" charset="0"/>
                <a:ea typeface="ＭＳ Ｐゴシック" charset="-128"/>
              </a:rPr>
              <a:t>3</a:t>
            </a:r>
            <a:r>
              <a:rPr lang="es-ES_tradnl" sz="2000" dirty="0">
                <a:solidFill>
                  <a:srgbClr val="000000"/>
                </a:solidFill>
                <a:latin typeface="Arial" charset="0"/>
                <a:ea typeface="ＭＳ Ｐゴシック" charset="-128"/>
              </a:rPr>
              <a:t>. Términos y definiciones</a:t>
            </a:r>
            <a:r>
              <a:rPr lang="es-ES_tradnl" sz="2000" dirty="0" smtClean="0">
                <a:solidFill>
                  <a:srgbClr val="000000"/>
                </a:solidFill>
                <a:latin typeface="Arial" charset="0"/>
                <a:ea typeface="ＭＳ Ｐゴシック" charset="-128"/>
              </a:rPr>
              <a:t>.</a:t>
            </a:r>
            <a:endParaRPr lang="es-ES_tradnl" sz="2000" dirty="0">
              <a:solidFill>
                <a:srgbClr val="000000"/>
              </a:solidFill>
              <a:latin typeface="Arial" charset="0"/>
              <a:ea typeface="ＭＳ Ｐゴシック" charset="-128"/>
            </a:endParaRPr>
          </a:p>
        </p:txBody>
      </p:sp>
      <p:sp>
        <p:nvSpPr>
          <p:cNvPr id="11267" name="Text Box 4"/>
          <p:cNvSpPr txBox="1">
            <a:spLocks noChangeArrowheads="1"/>
          </p:cNvSpPr>
          <p:nvPr/>
        </p:nvSpPr>
        <p:spPr bwMode="auto">
          <a:xfrm>
            <a:off x="1047750" y="82550"/>
            <a:ext cx="558800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ISO 9000:2005</a:t>
            </a:r>
            <a:endParaRPr lang="es-ES_tradnl" sz="2800" b="1" dirty="0">
              <a:solidFill>
                <a:srgbClr val="FFFFFF"/>
              </a:solidFill>
              <a:latin typeface="Arial" charset="0"/>
              <a:ea typeface="ＭＳ Ｐゴシック" charset="-128"/>
            </a:endParaRPr>
          </a:p>
        </p:txBody>
      </p:sp>
      <p:sp>
        <p:nvSpPr>
          <p:cNvPr id="11270" name="Text Box 1031"/>
          <p:cNvSpPr txBox="1">
            <a:spLocks noChangeArrowheads="1"/>
          </p:cNvSpPr>
          <p:nvPr/>
        </p:nvSpPr>
        <p:spPr bwMode="auto">
          <a:xfrm>
            <a:off x="396875" y="1206500"/>
            <a:ext cx="5735638" cy="41275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 sz="2100">
                <a:solidFill>
                  <a:srgbClr val="000000"/>
                </a:solidFill>
                <a:latin typeface="Arial" charset="0"/>
                <a:ea typeface="ＭＳ Ｐゴシック" charset="-128"/>
              </a:rPr>
              <a:t>El estándar contiene los siguientes elementos:</a:t>
            </a:r>
            <a:r>
              <a:rPr lang="es-ES" b="1">
                <a:solidFill>
                  <a:srgbClr val="000000"/>
                </a:solidFill>
                <a:latin typeface="Arial" charset="0"/>
                <a:ea typeface="ＭＳ Ｐゴシック" charset="-128"/>
              </a:rPr>
              <a:t> </a:t>
            </a:r>
          </a:p>
        </p:txBody>
      </p:sp>
      <p:pic>
        <p:nvPicPr>
          <p:cNvPr id="11271" name="Picture 9" descr="lupa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65813" y="1630363"/>
            <a:ext cx="2568575" cy="2320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CuadroTexto 5"/>
          <p:cNvSpPr txBox="1"/>
          <p:nvPr/>
        </p:nvSpPr>
        <p:spPr>
          <a:xfrm>
            <a:off x="6023948" y="4036003"/>
            <a:ext cx="2252304"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dirty="0" smtClean="0">
                <a:solidFill>
                  <a:schemeClr val="tx1"/>
                </a:solidFill>
                <a:latin typeface="Arial" panose="020B0604020202020204" pitchFamily="34" charset="0"/>
                <a:cs typeface="Arial" panose="020B0604020202020204" pitchFamily="34" charset="0"/>
              </a:rPr>
              <a:t>Figura 3:Buscar,Internet, 2016</a:t>
            </a:r>
            <a:endParaRPr lang="es-MX"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222309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Text Box 24"/>
          <p:cNvSpPr txBox="1">
            <a:spLocks noChangeArrowheads="1"/>
          </p:cNvSpPr>
          <p:nvPr/>
        </p:nvSpPr>
        <p:spPr bwMode="auto">
          <a:xfrm>
            <a:off x="1044575" y="3784600"/>
            <a:ext cx="1317625"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Proveedor</a:t>
            </a:r>
          </a:p>
        </p:txBody>
      </p:sp>
      <p:sp>
        <p:nvSpPr>
          <p:cNvPr id="23559" name="Text Box 27"/>
          <p:cNvSpPr txBox="1">
            <a:spLocks noChangeArrowheads="1"/>
          </p:cNvSpPr>
          <p:nvPr/>
        </p:nvSpPr>
        <p:spPr bwMode="auto">
          <a:xfrm>
            <a:off x="3962400" y="3784600"/>
            <a:ext cx="1630363"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Organización</a:t>
            </a:r>
          </a:p>
        </p:txBody>
      </p:sp>
      <p:sp>
        <p:nvSpPr>
          <p:cNvPr id="23560" name="Text Box 28"/>
          <p:cNvSpPr txBox="1">
            <a:spLocks noChangeArrowheads="1"/>
          </p:cNvSpPr>
          <p:nvPr/>
        </p:nvSpPr>
        <p:spPr bwMode="auto">
          <a:xfrm>
            <a:off x="7031038" y="3784600"/>
            <a:ext cx="947737"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Cliente</a:t>
            </a:r>
          </a:p>
        </p:txBody>
      </p:sp>
      <p:pic>
        <p:nvPicPr>
          <p:cNvPr id="6" name="Imagen 5" descr="5.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825" y="822036"/>
            <a:ext cx="7658606" cy="5359400"/>
          </a:xfrm>
          <a:prstGeom prst="rect">
            <a:avLst/>
          </a:prstGeom>
        </p:spPr>
      </p:pic>
      <p:sp>
        <p:nvSpPr>
          <p:cNvPr id="2" name="CuadroTexto 1"/>
          <p:cNvSpPr txBox="1"/>
          <p:nvPr/>
        </p:nvSpPr>
        <p:spPr>
          <a:xfrm>
            <a:off x="3179619" y="238991"/>
            <a:ext cx="2951018" cy="28055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dirty="0" smtClean="0">
                <a:latin typeface="Arial" panose="020B0604020202020204" pitchFamily="34" charset="0"/>
                <a:cs typeface="Arial" panose="020B0604020202020204" pitchFamily="34" charset="0"/>
              </a:rPr>
              <a:t>Figura 8: Ejemplo, Alcalde Pablo, 2013</a:t>
            </a:r>
            <a:endParaRPr lang="es-MX"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681905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Text Box 24"/>
          <p:cNvSpPr txBox="1">
            <a:spLocks noChangeArrowheads="1"/>
          </p:cNvSpPr>
          <p:nvPr/>
        </p:nvSpPr>
        <p:spPr bwMode="auto">
          <a:xfrm>
            <a:off x="1044575" y="3784600"/>
            <a:ext cx="1317625"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Proveedor</a:t>
            </a:r>
          </a:p>
        </p:txBody>
      </p:sp>
      <p:sp>
        <p:nvSpPr>
          <p:cNvPr id="23559" name="Text Box 27"/>
          <p:cNvSpPr txBox="1">
            <a:spLocks noChangeArrowheads="1"/>
          </p:cNvSpPr>
          <p:nvPr/>
        </p:nvSpPr>
        <p:spPr bwMode="auto">
          <a:xfrm>
            <a:off x="3962400" y="3784600"/>
            <a:ext cx="1630363"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Organización</a:t>
            </a:r>
          </a:p>
        </p:txBody>
      </p:sp>
      <p:sp>
        <p:nvSpPr>
          <p:cNvPr id="23560" name="Text Box 28"/>
          <p:cNvSpPr txBox="1">
            <a:spLocks noChangeArrowheads="1"/>
          </p:cNvSpPr>
          <p:nvPr/>
        </p:nvSpPr>
        <p:spPr bwMode="auto">
          <a:xfrm>
            <a:off x="7031038" y="3784600"/>
            <a:ext cx="947737"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Cliente</a:t>
            </a:r>
          </a:p>
        </p:txBody>
      </p:sp>
      <p:sp>
        <p:nvSpPr>
          <p:cNvPr id="3" name="CuadroTexto 2"/>
          <p:cNvSpPr txBox="1"/>
          <p:nvPr/>
        </p:nvSpPr>
        <p:spPr>
          <a:xfrm>
            <a:off x="796595" y="122664"/>
            <a:ext cx="7961971" cy="461665"/>
          </a:xfrm>
          <a:prstGeom prst="rect">
            <a:avLst/>
          </a:prstGeom>
          <a:noFill/>
        </p:spPr>
        <p:txBody>
          <a:bodyPr wrap="square" rtlCol="0">
            <a:spAutoFit/>
          </a:bodyPr>
          <a:lstStyle/>
          <a:p>
            <a:pPr algn="ctr" defTabSz="914400" eaLnBrk="0" fontAlgn="base" hangingPunct="0">
              <a:spcBef>
                <a:spcPct val="0"/>
              </a:spcBef>
              <a:spcAft>
                <a:spcPct val="0"/>
              </a:spcAft>
            </a:pPr>
            <a:r>
              <a:rPr lang="es-MX" sz="2400" b="1" dirty="0" smtClean="0">
                <a:solidFill>
                  <a:srgbClr val="FFFFFF"/>
                </a:solidFill>
                <a:latin typeface="Arial" charset="0"/>
                <a:ea typeface="ＭＳ Ｐゴシック" charset="-128"/>
              </a:rPr>
              <a:t>SISTEMAS DE GESTIÒN DE LA CALIDAD. ISO 9000</a:t>
            </a:r>
            <a:endParaRPr lang="es-MX" b="1" dirty="0">
              <a:solidFill>
                <a:srgbClr val="000000"/>
              </a:solidFill>
              <a:latin typeface="Arial" charset="0"/>
              <a:ea typeface="ＭＳ Ｐゴシック" charset="-128"/>
            </a:endParaRPr>
          </a:p>
        </p:txBody>
      </p:sp>
      <p:sp>
        <p:nvSpPr>
          <p:cNvPr id="4" name="Rectángulo 3"/>
          <p:cNvSpPr/>
          <p:nvPr/>
        </p:nvSpPr>
        <p:spPr>
          <a:xfrm>
            <a:off x="1036638" y="887075"/>
            <a:ext cx="6826164" cy="400110"/>
          </a:xfrm>
          <a:prstGeom prst="rect">
            <a:avLst/>
          </a:prstGeom>
          <a:noFill/>
        </p:spPr>
        <p:txBody>
          <a:bodyPr wrap="none" lIns="91440" tIns="45720" rIns="91440" bIns="45720">
            <a:spAutoFit/>
          </a:bodyPr>
          <a:lstStyle/>
          <a:p>
            <a:pPr algn="ctr" defTabSz="914400" eaLnBrk="0" fontAlgn="base" hangingPunct="0">
              <a:spcBef>
                <a:spcPct val="0"/>
              </a:spcBef>
              <a:spcAft>
                <a:spcPct val="0"/>
              </a:spcAft>
            </a:pPr>
            <a:r>
              <a:rPr lang="es-ES" sz="2000" b="1" dirty="0" smtClean="0">
                <a:ln w="22225">
                  <a:solidFill>
                    <a:srgbClr val="3333CC"/>
                  </a:solidFill>
                  <a:prstDash val="solid"/>
                </a:ln>
                <a:solidFill>
                  <a:srgbClr val="3333CC">
                    <a:lumMod val="40000"/>
                    <a:lumOff val="60000"/>
                  </a:srgbClr>
                </a:solidFill>
                <a:latin typeface="Arial" charset="0"/>
                <a:ea typeface="ＭＳ Ｐゴシック" charset="-128"/>
              </a:rPr>
              <a:t>¿QUÈ ES UN SISTEMA DE GESTIÒN DE LA CALIDAD?</a:t>
            </a:r>
            <a:endParaRPr lang="es-ES" sz="2000" b="1" dirty="0">
              <a:ln w="22225">
                <a:solidFill>
                  <a:srgbClr val="3333CC"/>
                </a:solidFill>
                <a:prstDash val="solid"/>
              </a:ln>
              <a:solidFill>
                <a:srgbClr val="3333CC">
                  <a:lumMod val="40000"/>
                  <a:lumOff val="60000"/>
                </a:srgbClr>
              </a:solidFill>
              <a:latin typeface="Arial" charset="0"/>
              <a:ea typeface="ＭＳ Ｐゴシック" charset="-128"/>
            </a:endParaRPr>
          </a:p>
        </p:txBody>
      </p:sp>
      <p:sp>
        <p:nvSpPr>
          <p:cNvPr id="5" name="CuadroTexto 4"/>
          <p:cNvSpPr txBox="1"/>
          <p:nvPr/>
        </p:nvSpPr>
        <p:spPr>
          <a:xfrm>
            <a:off x="297180" y="1383030"/>
            <a:ext cx="8549640" cy="2800767"/>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AAE2CA">
                    <a:lumMod val="50000"/>
                  </a:srgbClr>
                </a:solidFill>
                <a:latin typeface="Arial" charset="0"/>
                <a:ea typeface="ＭＳ Ｐゴシック" charset="-128"/>
              </a:rPr>
              <a:t>Un </a:t>
            </a:r>
            <a:r>
              <a:rPr lang="es-MX" sz="1600" dirty="0">
                <a:solidFill>
                  <a:srgbClr val="AAE2CA">
                    <a:lumMod val="50000"/>
                  </a:srgbClr>
                </a:solidFill>
                <a:latin typeface="Arial" charset="0"/>
                <a:ea typeface="ＭＳ Ｐゴシック" charset="-128"/>
              </a:rPr>
              <a:t>S</a:t>
            </a:r>
            <a:r>
              <a:rPr lang="es-MX" sz="1600" dirty="0" smtClean="0">
                <a:solidFill>
                  <a:srgbClr val="AAE2CA">
                    <a:lumMod val="50000"/>
                  </a:srgbClr>
                </a:solidFill>
                <a:latin typeface="Arial" charset="0"/>
                <a:ea typeface="ＭＳ Ｐゴシック" charset="-128"/>
              </a:rPr>
              <a:t>istema de Gestión de la Calidad es el conjunto formado por la estructura organizativa de la empresa, los procedimientos, los procesos y los recursos necesarios para asegurarse de que todos los productos y servicios suministrados  a los clientes satisfacen sus necesidades así como las expectativas. </a:t>
            </a:r>
          </a:p>
          <a:p>
            <a:pPr algn="just" defTabSz="914400" eaLnBrk="0" fontAlgn="base" hangingPunct="0">
              <a:spcBef>
                <a:spcPct val="0"/>
              </a:spcBef>
              <a:spcAft>
                <a:spcPct val="0"/>
              </a:spcAft>
            </a:pPr>
            <a:endParaRPr lang="es-MX" sz="1600"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Lo ideal es que este sistema organizativo no sea excesivamente complejo y que se adapte a las dimensiones y características de cada empresa.</a:t>
            </a:r>
          </a:p>
          <a:p>
            <a:pPr algn="just" defTabSz="914400" eaLnBrk="0" fontAlgn="base" hangingPunct="0">
              <a:spcBef>
                <a:spcPct val="0"/>
              </a:spcBef>
              <a:spcAft>
                <a:spcPct val="0"/>
              </a:spcAft>
            </a:pPr>
            <a:endParaRPr lang="es-MX" sz="1600"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Una vez puesto en marcha un Sistema de Gestión de la Calidad, lo normal es conseguir su certificación mediante una entidad debidamente acreditada, que demuestre a los demás que se cumple con algún tipo de norma especifica sobre Sistemas de Gestión de la Calidad.</a:t>
            </a:r>
            <a:endParaRPr lang="es-MX" sz="1600" dirty="0">
              <a:solidFill>
                <a:srgbClr val="000000"/>
              </a:solidFill>
              <a:latin typeface="Arial" charset="0"/>
              <a:ea typeface="ＭＳ Ｐゴシック" charset="-128"/>
            </a:endParaRPr>
          </a:p>
        </p:txBody>
      </p:sp>
      <p:sp>
        <p:nvSpPr>
          <p:cNvPr id="2" name="CuadroTexto 1"/>
          <p:cNvSpPr txBox="1"/>
          <p:nvPr/>
        </p:nvSpPr>
        <p:spPr>
          <a:xfrm>
            <a:off x="927908" y="6339646"/>
            <a:ext cx="6934894"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4: Aspectos a tener en cuenta en un Sistema de Gestión de la Calidad, Alcalde Pablo, 2013.</a:t>
            </a:r>
            <a:endParaRPr lang="es-MX" sz="1200" dirty="0">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8244" y="4181475"/>
            <a:ext cx="5102794" cy="2158171"/>
          </a:xfrm>
          <a:prstGeom prst="rect">
            <a:avLst/>
          </a:prstGeom>
        </p:spPr>
      </p:pic>
    </p:spTree>
    <p:extLst>
      <p:ext uri="{BB962C8B-B14F-4D97-AF65-F5344CB8AC3E}">
        <p14:creationId xmlns:p14="http://schemas.microsoft.com/office/powerpoint/2010/main" val="218108899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Text Box 24"/>
          <p:cNvSpPr txBox="1">
            <a:spLocks noChangeArrowheads="1"/>
          </p:cNvSpPr>
          <p:nvPr/>
        </p:nvSpPr>
        <p:spPr bwMode="auto">
          <a:xfrm>
            <a:off x="1044575" y="3784600"/>
            <a:ext cx="1317625"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FFFFFF"/>
                </a:solidFill>
                <a:latin typeface="Tahoma" charset="0"/>
                <a:ea typeface="ＭＳ Ｐゴシック" charset="-128"/>
              </a:rPr>
              <a:t>Proveedor</a:t>
            </a:r>
          </a:p>
        </p:txBody>
      </p:sp>
      <p:sp>
        <p:nvSpPr>
          <p:cNvPr id="23559" name="Text Box 27"/>
          <p:cNvSpPr txBox="1">
            <a:spLocks noChangeArrowheads="1"/>
          </p:cNvSpPr>
          <p:nvPr/>
        </p:nvSpPr>
        <p:spPr bwMode="auto">
          <a:xfrm>
            <a:off x="3962400" y="3784600"/>
            <a:ext cx="1630363"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dirty="0">
                <a:solidFill>
                  <a:srgbClr val="FFFFFF"/>
                </a:solidFill>
                <a:latin typeface="Tahoma" charset="0"/>
                <a:ea typeface="ＭＳ Ｐゴシック" charset="-128"/>
              </a:rPr>
              <a:t>Organización</a:t>
            </a:r>
          </a:p>
        </p:txBody>
      </p:sp>
      <p:sp>
        <p:nvSpPr>
          <p:cNvPr id="2" name="CuadroTexto 1"/>
          <p:cNvSpPr txBox="1"/>
          <p:nvPr/>
        </p:nvSpPr>
        <p:spPr>
          <a:xfrm>
            <a:off x="1023376" y="0"/>
            <a:ext cx="7508410" cy="707886"/>
          </a:xfrm>
          <a:prstGeom prst="rect">
            <a:avLst/>
          </a:prstGeom>
          <a:noFill/>
        </p:spPr>
        <p:txBody>
          <a:bodyPr wrap="square" rtlCol="0">
            <a:spAutoFit/>
          </a:bodyPr>
          <a:lstStyle/>
          <a:p>
            <a:pPr algn="ctr" defTabSz="914400" eaLnBrk="0" fontAlgn="base" hangingPunct="0">
              <a:spcBef>
                <a:spcPct val="0"/>
              </a:spcBef>
              <a:spcAft>
                <a:spcPct val="0"/>
              </a:spcAft>
            </a:pPr>
            <a:r>
              <a:rPr lang="es-MX" sz="2000" b="1" dirty="0" smtClean="0">
                <a:solidFill>
                  <a:srgbClr val="FFFFFF"/>
                </a:solidFill>
                <a:latin typeface="Arial" charset="0"/>
                <a:ea typeface="ＭＳ Ｐゴシック" charset="-128"/>
              </a:rPr>
              <a:t>VENTAJAS DE LOS SISTEMAS DE GESTIÒN DE LA CALIDAD </a:t>
            </a:r>
            <a:endParaRPr lang="es-MX" sz="2000" b="1" dirty="0">
              <a:solidFill>
                <a:srgbClr val="FFFFFF"/>
              </a:solidFill>
              <a:latin typeface="Arial" charset="0"/>
              <a:ea typeface="ＭＳ Ｐゴシック" charset="-128"/>
            </a:endParaRPr>
          </a:p>
        </p:txBody>
      </p:sp>
      <p:sp>
        <p:nvSpPr>
          <p:cNvPr id="3" name="CuadroTexto 2"/>
          <p:cNvSpPr txBox="1"/>
          <p:nvPr/>
        </p:nvSpPr>
        <p:spPr>
          <a:xfrm>
            <a:off x="465826" y="1017917"/>
            <a:ext cx="8436634" cy="2308324"/>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Las ventajas de implantar un Sistema de Gestión de la Calidad son las siguientes:</a:t>
            </a:r>
          </a:p>
          <a:p>
            <a:pPr algn="just" defTabSz="914400" eaLnBrk="0" fontAlgn="base" hangingPunct="0">
              <a:spcBef>
                <a:spcPct val="0"/>
              </a:spcBef>
              <a:spcAft>
                <a:spcPct val="0"/>
              </a:spcAft>
            </a:pPr>
            <a:endParaRPr lang="es-MX" sz="1600" dirty="0">
              <a:solidFill>
                <a:srgbClr val="000000"/>
              </a:solidFill>
              <a:latin typeface="Arial" charset="0"/>
              <a:ea typeface="ＭＳ Ｐゴシック" charset="-128"/>
            </a:endParaRP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Oportunidades mayores de negocio.</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Oportunidad de competir con organizaciones más grandes.</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Aumento de la satisfacción y lealtad de los clientes.</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Mejorar su relación con los proveedores.</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El personal se identifica con la calidad en la empresa.</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Se reducen los gastos por desperdicio o reproceso en la producción.</a:t>
            </a:r>
          </a:p>
          <a:p>
            <a:pPr marL="285750" indent="-285750" algn="just" defTabSz="914400" eaLnBrk="0" fontAlgn="base" hangingPunct="0">
              <a:spcBef>
                <a:spcPct val="0"/>
              </a:spcBef>
              <a:spcAft>
                <a:spcPct val="0"/>
              </a:spcAft>
              <a:buClr>
                <a:srgbClr val="00CC99">
                  <a:lumMod val="50000"/>
                </a:srgbClr>
              </a:buClr>
              <a:buFont typeface="Arial" panose="020B0604020202020204" pitchFamily="34" charset="0"/>
              <a:buChar char="►"/>
            </a:pPr>
            <a:r>
              <a:rPr lang="es-MX" sz="1600" dirty="0" smtClean="0">
                <a:solidFill>
                  <a:srgbClr val="000000"/>
                </a:solidFill>
                <a:latin typeface="Arial" charset="0"/>
                <a:ea typeface="ＭＳ Ｐゴシック" charset="-128"/>
              </a:rPr>
              <a:t>Mejoras continuas de su calidad y eficiencia.</a:t>
            </a:r>
          </a:p>
        </p:txBody>
      </p:sp>
      <p:sp>
        <p:nvSpPr>
          <p:cNvPr id="9" name="CuadroTexto 8"/>
          <p:cNvSpPr txBox="1"/>
          <p:nvPr/>
        </p:nvSpPr>
        <p:spPr>
          <a:xfrm>
            <a:off x="465826" y="6265719"/>
            <a:ext cx="4686067" cy="58477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just"/>
            <a:r>
              <a:rPr lang="es-MX" sz="1000" dirty="0" smtClean="0">
                <a:latin typeface="Arial" panose="020B0604020202020204" pitchFamily="34" charset="0"/>
                <a:cs typeface="Arial" panose="020B0604020202020204" pitchFamily="34" charset="0"/>
              </a:rPr>
              <a:t>Figura </a:t>
            </a:r>
            <a:r>
              <a:rPr lang="es-MX" sz="1000" dirty="0">
                <a:latin typeface="Arial" panose="020B0604020202020204" pitchFamily="34" charset="0"/>
                <a:cs typeface="Arial" panose="020B0604020202020204" pitchFamily="34" charset="0"/>
              </a:rPr>
              <a:t>5</a:t>
            </a:r>
            <a:r>
              <a:rPr lang="es-MX" sz="1000" dirty="0" smtClean="0">
                <a:latin typeface="Arial" panose="020B0604020202020204" pitchFamily="34" charset="0"/>
                <a:cs typeface="Arial" panose="020B0604020202020204" pitchFamily="34" charset="0"/>
              </a:rPr>
              <a:t>: Ventajas que obtienen las organizaciones por la implantación de un Sistema de Gestión de la Calidad según la Unión Europea, Alcalde Pablo, 2013</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pic>
        <p:nvPicPr>
          <p:cNvPr id="10" name="Imagen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8066" y="3460829"/>
            <a:ext cx="3277680" cy="2804890"/>
          </a:xfrm>
          <a:prstGeom prst="rect">
            <a:avLst/>
          </a:prstGeom>
        </p:spPr>
      </p:pic>
    </p:spTree>
    <p:extLst>
      <p:ext uri="{BB962C8B-B14F-4D97-AF65-F5344CB8AC3E}">
        <p14:creationId xmlns:p14="http://schemas.microsoft.com/office/powerpoint/2010/main" val="242714305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000664" y="120770"/>
            <a:ext cx="8022566" cy="523220"/>
          </a:xfrm>
          <a:prstGeom prst="rect">
            <a:avLst/>
          </a:prstGeom>
          <a:noFill/>
        </p:spPr>
        <p:txBody>
          <a:bodyPr wrap="square" rtlCol="0">
            <a:spAutoFit/>
          </a:bodyPr>
          <a:lstStyle/>
          <a:p>
            <a:pPr defTabSz="914400" eaLnBrk="0" fontAlgn="base" hangingPunct="0">
              <a:spcBef>
                <a:spcPct val="0"/>
              </a:spcBef>
              <a:spcAft>
                <a:spcPct val="0"/>
              </a:spcAft>
            </a:pPr>
            <a:r>
              <a:rPr lang="es-MX" sz="2800" b="1" dirty="0" smtClean="0">
                <a:solidFill>
                  <a:srgbClr val="FFFFFF"/>
                </a:solidFill>
                <a:latin typeface="Arial" charset="0"/>
                <a:ea typeface="ＭＳ Ｐゴシック" charset="-128"/>
              </a:rPr>
              <a:t>¿QUÈ ES ISO 9000?</a:t>
            </a:r>
            <a:endParaRPr lang="es-MX" sz="2800" b="1" dirty="0">
              <a:solidFill>
                <a:srgbClr val="FFFFFF"/>
              </a:solidFill>
              <a:latin typeface="Arial" charset="0"/>
              <a:ea typeface="ＭＳ Ｐゴシック" charset="-128"/>
            </a:endParaRPr>
          </a:p>
        </p:txBody>
      </p:sp>
      <p:sp>
        <p:nvSpPr>
          <p:cNvPr id="3" name="CuadroTexto 2"/>
          <p:cNvSpPr txBox="1"/>
          <p:nvPr/>
        </p:nvSpPr>
        <p:spPr>
          <a:xfrm>
            <a:off x="267629" y="880946"/>
            <a:ext cx="8619893" cy="5355312"/>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Cuando se decide implantar un Sistema de Gestión de la Calidad en una organización existe la posibilidad de hacerlo siguiendo un determinado modelo. En la actualidad existen diferentes modelos,  muchos de los cuales son certificables por entidades oficiales; entre ellos se encuentran las normas internacionales ISO 9001 para Sistemas de Gestión de la Calidad en empresas de todo tipo, las normas ISO 14000 sobre gestión medioambiental para empresas sensibles con esta materia, las normas especificas para la automatización ISO/TS 16949 y muchas otras más. </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Hoy en día el modelo sobre Sistemas de Gestión de la Calidad que esta siendo mas aceptado en organizaciones de todo tipo a nivel mundial es la ISO 9000.</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ISO 9000 es una serie de normas de Sistemas de Gestión de la Calidad, creadas por la Organización Internacional de Normalización (ISO), federación mundial de organismos nacionales de normalización, cuya sede actual esta en Ginebra.</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Las normas de gestión de la calidad ISO 9000 pueden ser usadas por empresas de cualquier tamaño y característica: industrias, fabricantes, empresas de servicios y organizaciones publicas en todo el mundo.  </a:t>
            </a:r>
            <a:endParaRPr lang="es-MX"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280365963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67268" y="858644"/>
            <a:ext cx="8776010" cy="2031325"/>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Estas normas recogen requisitos y directrices para conseguir que las organizaciones mejoren sus procesos y actividades de modo que puedan asegurar a sus clientes que lo que se hace, se hace bien.</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No hay que olvidar que las normas ISO 9000 se refieren a los requisitos y directrices que permiten a las organizaciones mejorar su Sistema de Gestión de la Calidad y no a las especificaciones para la elaboración de un producto o servicio.</a:t>
            </a:r>
          </a:p>
        </p:txBody>
      </p:sp>
      <p:sp>
        <p:nvSpPr>
          <p:cNvPr id="4" name="CuadroTexto 3"/>
          <p:cNvSpPr txBox="1"/>
          <p:nvPr/>
        </p:nvSpPr>
        <p:spPr>
          <a:xfrm>
            <a:off x="2405912" y="5938233"/>
            <a:ext cx="4298719"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a:t>
            </a:r>
            <a:r>
              <a:rPr lang="es-MX" sz="1200" dirty="0">
                <a:latin typeface="Arial" panose="020B0604020202020204" pitchFamily="34" charset="0"/>
                <a:cs typeface="Arial" panose="020B0604020202020204" pitchFamily="34" charset="0"/>
              </a:rPr>
              <a:t>6</a:t>
            </a:r>
            <a:r>
              <a:rPr lang="es-MX" sz="1200" dirty="0" smtClean="0">
                <a:latin typeface="Arial" panose="020B0604020202020204" pitchFamily="34" charset="0"/>
                <a:cs typeface="Arial" panose="020B0604020202020204" pitchFamily="34" charset="0"/>
              </a:rPr>
              <a:t>:Familia de normas ISO 9000, Alcalde Pablo, 2013.</a:t>
            </a:r>
            <a:endParaRPr lang="es-MX" sz="1200" dirty="0">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1318" y="2889969"/>
            <a:ext cx="2267909" cy="3048264"/>
          </a:xfrm>
          <a:prstGeom prst="rect">
            <a:avLst/>
          </a:prstGeom>
        </p:spPr>
      </p:pic>
    </p:spTree>
    <p:extLst>
      <p:ext uri="{BB962C8B-B14F-4D97-AF65-F5344CB8AC3E}">
        <p14:creationId xmlns:p14="http://schemas.microsoft.com/office/powerpoint/2010/main" val="128600841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89781" y="759125"/>
            <a:ext cx="8816196" cy="646331"/>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La serie de normas ISO 9000, en la ultima versión del año 2005, esta constituida por tres normas básicas, tal como se muestra a continuación.</a:t>
            </a:r>
            <a:endParaRPr lang="es-MX" dirty="0">
              <a:solidFill>
                <a:srgbClr val="000000"/>
              </a:solidFill>
              <a:latin typeface="Arial" charset="0"/>
              <a:ea typeface="ＭＳ Ｐゴシック" charset="-128"/>
            </a:endParaRPr>
          </a:p>
        </p:txBody>
      </p:sp>
      <p:sp>
        <p:nvSpPr>
          <p:cNvPr id="5" name="CuadroTexto 4"/>
          <p:cNvSpPr txBox="1"/>
          <p:nvPr/>
        </p:nvSpPr>
        <p:spPr>
          <a:xfrm>
            <a:off x="2551385" y="6148555"/>
            <a:ext cx="4298719"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a:t>
            </a:r>
            <a:r>
              <a:rPr lang="es-MX" sz="1200" dirty="0">
                <a:latin typeface="Arial" panose="020B0604020202020204" pitchFamily="34" charset="0"/>
                <a:cs typeface="Arial" panose="020B0604020202020204" pitchFamily="34" charset="0"/>
              </a:rPr>
              <a:t>7</a:t>
            </a:r>
            <a:r>
              <a:rPr lang="es-MX" sz="1200" dirty="0" smtClean="0">
                <a:latin typeface="Arial" panose="020B0604020202020204" pitchFamily="34" charset="0"/>
                <a:cs typeface="Arial" panose="020B0604020202020204" pitchFamily="34" charset="0"/>
              </a:rPr>
              <a:t>:Serie de normas ISO 9000, Alcalde Pablo, 2013.</a:t>
            </a:r>
            <a:endParaRPr lang="es-MX" sz="12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4720" y="1405456"/>
            <a:ext cx="7901101" cy="4743099"/>
          </a:xfrm>
          <a:prstGeom prst="rect">
            <a:avLst/>
          </a:prstGeom>
        </p:spPr>
      </p:pic>
    </p:spTree>
    <p:extLst>
      <p:ext uri="{BB962C8B-B14F-4D97-AF65-F5344CB8AC3E}">
        <p14:creationId xmlns:p14="http://schemas.microsoft.com/office/powerpoint/2010/main" val="305474777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26"/>
          <p:cNvSpPr txBox="1">
            <a:spLocks noChangeArrowheads="1"/>
          </p:cNvSpPr>
          <p:nvPr/>
        </p:nvSpPr>
        <p:spPr bwMode="auto">
          <a:xfrm>
            <a:off x="2023562" y="123488"/>
            <a:ext cx="5478463" cy="625475"/>
          </a:xfrm>
          <a:prstGeom prst="rect">
            <a:avLst/>
          </a:prstGeom>
          <a:noFill/>
          <a:ln w="9525">
            <a:noFill/>
            <a:miter lim="800000"/>
            <a:headEnd/>
            <a:tailEnd/>
          </a:ln>
        </p:spPr>
        <p:txBody>
          <a:bodyPr wrap="none"/>
          <a:lstStyle/>
          <a:p>
            <a:pPr algn="ctr" defTabSz="914400" eaLnBrk="0" fontAlgn="base" hangingPunct="0">
              <a:spcBef>
                <a:spcPct val="0"/>
              </a:spcBef>
              <a:spcAft>
                <a:spcPct val="0"/>
              </a:spcAft>
            </a:pPr>
            <a:r>
              <a:rPr lang="es-ES" sz="2400" b="1" dirty="0" smtClean="0">
                <a:solidFill>
                  <a:srgbClr val="FFFFFF"/>
                </a:solidFill>
                <a:latin typeface="Arial Narrow" charset="0"/>
                <a:ea typeface="ＭＳ Ｐゴシック" charset="-128"/>
              </a:rPr>
              <a:t> ÌNDICE</a:t>
            </a:r>
            <a:endParaRPr lang="es-ES" sz="2400" b="1" dirty="0">
              <a:solidFill>
                <a:srgbClr val="FFFFFF"/>
              </a:solidFill>
              <a:latin typeface="Arial Narrow" charset="0"/>
              <a:ea typeface="ＭＳ Ｐゴシック" charset="-128"/>
            </a:endParaRPr>
          </a:p>
        </p:txBody>
      </p:sp>
      <p:sp>
        <p:nvSpPr>
          <p:cNvPr id="3" name="CuadroTexto 2"/>
          <p:cNvSpPr txBox="1"/>
          <p:nvPr/>
        </p:nvSpPr>
        <p:spPr>
          <a:xfrm>
            <a:off x="904008" y="748963"/>
            <a:ext cx="7117773" cy="7294305"/>
          </a:xfrm>
          <a:prstGeom prst="rect">
            <a:avLst/>
          </a:prstGeom>
          <a:noFill/>
        </p:spPr>
        <p:txBody>
          <a:bodyPr wrap="square" rtlCol="0">
            <a:spAutoFit/>
          </a:bodyPr>
          <a:lstStyle/>
          <a:p>
            <a:pPr lvl="0" algn="just">
              <a:spcAft>
                <a:spcPts val="0"/>
              </a:spcAft>
              <a:tabLst>
                <a:tab pos="604520" algn="l"/>
              </a:tabLst>
            </a:pPr>
            <a:r>
              <a:rPr lang="es-MX" sz="1200" b="1" dirty="0" smtClean="0">
                <a:solidFill>
                  <a:srgbClr val="000000"/>
                </a:solidFill>
                <a:latin typeface="Arial" panose="020B0604020202020204" pitchFamily="34" charset="0"/>
                <a:cs typeface="Arial" panose="020B0604020202020204" pitchFamily="34" charset="0"/>
              </a:rPr>
              <a:t>1.   </a:t>
            </a:r>
            <a:r>
              <a:rPr lang="es-ES" sz="1200" b="1" dirty="0" smtClean="0">
                <a:latin typeface="Arial" panose="020B0604020202020204" pitchFamily="34" charset="0"/>
                <a:ea typeface="Times New Roman" panose="02020603050405020304" pitchFamily="18" charset="0"/>
                <a:cs typeface="Arial" panose="020B0604020202020204" pitchFamily="34" charset="0"/>
              </a:rPr>
              <a:t>Antecedentes </a:t>
            </a:r>
            <a:r>
              <a:rPr lang="es-ES" sz="1200" b="1" dirty="0">
                <a:latin typeface="Arial" panose="020B0604020202020204" pitchFamily="34" charset="0"/>
                <a:ea typeface="Times New Roman" panose="02020603050405020304" pitchFamily="18" charset="0"/>
                <a:cs typeface="Arial" panose="020B0604020202020204" pitchFamily="34" charset="0"/>
              </a:rPr>
              <a:t>y evolución de los sistemas de </a:t>
            </a:r>
            <a:r>
              <a:rPr lang="es-ES" sz="1200" b="1" dirty="0" smtClean="0">
                <a:latin typeface="Arial" panose="020B0604020202020204" pitchFamily="34" charset="0"/>
                <a:ea typeface="Times New Roman" panose="02020603050405020304" pitchFamily="18" charset="0"/>
                <a:cs typeface="Arial" panose="020B0604020202020204" pitchFamily="34" charset="0"/>
              </a:rPr>
              <a:t>calidad ……………………………………………4</a:t>
            </a:r>
            <a:endParaRPr lang="es-MX" sz="1200" b="1"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smtClean="0">
                <a:latin typeface="Arial" panose="020B0604020202020204" pitchFamily="34" charset="0"/>
                <a:ea typeface="Times New Roman" panose="02020603050405020304" pitchFamily="18" charset="0"/>
                <a:cs typeface="Arial" panose="020B0604020202020204" pitchFamily="34" charset="0"/>
              </a:rPr>
              <a:t>Antecedentes </a:t>
            </a:r>
            <a:r>
              <a:rPr lang="es-MX" sz="1200" dirty="0">
                <a:latin typeface="Arial" panose="020B0604020202020204" pitchFamily="34" charset="0"/>
                <a:ea typeface="Times New Roman" panose="02020603050405020304" pitchFamily="18" charset="0"/>
                <a:cs typeface="Arial" panose="020B0604020202020204" pitchFamily="34" charset="0"/>
              </a:rPr>
              <a:t>y evolución de los sistemas de calidad</a:t>
            </a:r>
          </a:p>
          <a:p>
            <a:pPr marL="838200" algn="just">
              <a:spcAft>
                <a:spcPts val="0"/>
              </a:spcAft>
              <a:tabLst>
                <a:tab pos="604520" algn="l"/>
              </a:tabLst>
            </a:pPr>
            <a:r>
              <a:rPr lang="es-MX" sz="1200" dirty="0">
                <a:latin typeface="Arial" panose="020B0604020202020204" pitchFamily="34" charset="0"/>
                <a:ea typeface="Times New Roman" panose="02020603050405020304" pitchFamily="18" charset="0"/>
                <a:cs typeface="Arial" panose="020B0604020202020204" pitchFamily="34" charset="0"/>
              </a:rPr>
              <a:t>Importancia de los sistemas de calidad en la competitividad de las </a:t>
            </a:r>
            <a:r>
              <a:rPr lang="es-MX" sz="1200" dirty="0" smtClean="0">
                <a:latin typeface="Arial" panose="020B0604020202020204" pitchFamily="34" charset="0"/>
                <a:ea typeface="Times New Roman" panose="02020603050405020304" pitchFamily="18" charset="0"/>
                <a:cs typeface="Arial" panose="020B0604020202020204" pitchFamily="34" charset="0"/>
              </a:rPr>
              <a:t>organizaciones</a:t>
            </a:r>
          </a:p>
          <a:p>
            <a:pPr lvl="0" algn="just"/>
            <a:endParaRPr lang="es-MX" sz="1200" b="1" dirty="0" smtClean="0">
              <a:latin typeface="Arial" panose="020B0604020202020204" pitchFamily="34" charset="0"/>
              <a:cs typeface="Arial" panose="020B0604020202020204" pitchFamily="34" charset="0"/>
            </a:endParaRPr>
          </a:p>
          <a:p>
            <a:pPr lvl="0" algn="just">
              <a:spcAft>
                <a:spcPts val="0"/>
              </a:spcAft>
              <a:tabLst>
                <a:tab pos="604520" algn="l"/>
              </a:tabLst>
            </a:pPr>
            <a:r>
              <a:rPr lang="es-ES" sz="1200" b="1" dirty="0" smtClean="0">
                <a:latin typeface="Arial" panose="020B0604020202020204" pitchFamily="34" charset="0"/>
                <a:ea typeface="Times New Roman" panose="02020603050405020304" pitchFamily="18" charset="0"/>
                <a:cs typeface="Arial" panose="020B0604020202020204" pitchFamily="34" charset="0"/>
              </a:rPr>
              <a:t>2.    Tipos de sistemas de calidad…………………………………………………………………………24</a:t>
            </a:r>
            <a:endParaRPr lang="es-MX" sz="1200" b="1" dirty="0" smtClean="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smtClean="0">
                <a:latin typeface="Arial" panose="020B0604020202020204" pitchFamily="34" charset="0"/>
                <a:ea typeface="Times New Roman" panose="02020603050405020304" pitchFamily="18" charset="0"/>
                <a:cs typeface="Arial" panose="020B0604020202020204" pitchFamily="34" charset="0"/>
              </a:rPr>
              <a:t>Normas </a:t>
            </a:r>
            <a:r>
              <a:rPr lang="es-MX" sz="1200" dirty="0">
                <a:latin typeface="Arial" panose="020B0604020202020204" pitchFamily="34" charset="0"/>
                <a:ea typeface="Times New Roman" panose="02020603050405020304" pitchFamily="18" charset="0"/>
                <a:cs typeface="Arial" panose="020B0604020202020204" pitchFamily="34" charset="0"/>
              </a:rPr>
              <a:t>de calidad ISO 9000:2008</a:t>
            </a: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Entidad Mexicana de </a:t>
            </a:r>
            <a:r>
              <a:rPr lang="es-MX" sz="1200" dirty="0" smtClean="0">
                <a:latin typeface="Arial" panose="020B0604020202020204" pitchFamily="34" charset="0"/>
                <a:ea typeface="Times New Roman" panose="02020603050405020304" pitchFamily="18" charset="0"/>
                <a:cs typeface="Arial" panose="020B0604020202020204" pitchFamily="34" charset="0"/>
              </a:rPr>
              <a:t>Acredita miento</a:t>
            </a:r>
            <a:endParaRPr lang="es-MX" sz="1200"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Manufactura Esbelta</a:t>
            </a: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Seis Sigma </a:t>
            </a:r>
          </a:p>
          <a:p>
            <a:pPr marL="838200" algn="just">
              <a:spcAft>
                <a:spcPts val="0"/>
              </a:spcAft>
              <a:tabLst>
                <a:tab pos="604520" algn="l"/>
              </a:tabLst>
            </a:pPr>
            <a:r>
              <a:rPr lang="es-MX" sz="1200" dirty="0">
                <a:latin typeface="Arial" panose="020B0604020202020204" pitchFamily="34" charset="0"/>
                <a:ea typeface="Times New Roman" panose="02020603050405020304" pitchFamily="18" charset="0"/>
                <a:cs typeface="Arial" panose="020B0604020202020204" pitchFamily="34" charset="0"/>
              </a:rPr>
              <a:t>Modelos especiales: TS-VDA, PNC, Malcolm, </a:t>
            </a:r>
            <a:r>
              <a:rPr lang="es-MX" sz="1200" dirty="0" err="1">
                <a:latin typeface="Arial" panose="020B0604020202020204" pitchFamily="34" charset="0"/>
                <a:ea typeface="Times New Roman" panose="02020603050405020304" pitchFamily="18" charset="0"/>
                <a:cs typeface="Arial" panose="020B0604020202020204" pitchFamily="34" charset="0"/>
              </a:rPr>
              <a:t>Baldrige</a:t>
            </a:r>
            <a:r>
              <a:rPr lang="es-MX" sz="1200" dirty="0">
                <a:latin typeface="Arial" panose="020B0604020202020204" pitchFamily="34" charset="0"/>
                <a:ea typeface="Times New Roman" panose="02020603050405020304" pitchFamily="18" charset="0"/>
                <a:cs typeface="Arial" panose="020B0604020202020204" pitchFamily="34" charset="0"/>
              </a:rPr>
              <a:t>, EFQA, </a:t>
            </a:r>
            <a:r>
              <a:rPr lang="es-MX" sz="1200" dirty="0" err="1">
                <a:latin typeface="Arial" panose="020B0604020202020204" pitchFamily="34" charset="0"/>
                <a:ea typeface="Times New Roman" panose="02020603050405020304" pitchFamily="18" charset="0"/>
                <a:cs typeface="Arial" panose="020B0604020202020204" pitchFamily="34" charset="0"/>
              </a:rPr>
              <a:t>Kaizen</a:t>
            </a:r>
            <a:r>
              <a:rPr lang="es-MX" sz="1200" dirty="0">
                <a:latin typeface="Arial" panose="020B0604020202020204" pitchFamily="34" charset="0"/>
                <a:ea typeface="Times New Roman" panose="02020603050405020304" pitchFamily="18" charset="0"/>
                <a:cs typeface="Arial" panose="020B0604020202020204" pitchFamily="34" charset="0"/>
              </a:rPr>
              <a:t>, Premio Deming, entre otros</a:t>
            </a:r>
            <a:r>
              <a:rPr lang="es-MX" sz="1200" dirty="0" smtClean="0">
                <a:latin typeface="Arial" panose="020B0604020202020204" pitchFamily="34" charset="0"/>
                <a:ea typeface="Times New Roman" panose="02020603050405020304" pitchFamily="18" charset="0"/>
                <a:cs typeface="Arial" panose="020B0604020202020204" pitchFamily="34" charset="0"/>
              </a:rPr>
              <a:t>.</a:t>
            </a:r>
          </a:p>
          <a:p>
            <a:pPr marL="838200" algn="just">
              <a:spcAft>
                <a:spcPts val="0"/>
              </a:spcAft>
              <a:tabLst>
                <a:tab pos="604520" algn="l"/>
              </a:tabLst>
            </a:pPr>
            <a:endParaRPr lang="es-MX" sz="1200" dirty="0">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604520" algn="l"/>
              </a:tabLst>
            </a:pPr>
            <a:r>
              <a:rPr lang="es-ES" sz="1200" b="1" dirty="0" smtClean="0">
                <a:latin typeface="Arial" panose="020B0604020202020204" pitchFamily="34" charset="0"/>
                <a:ea typeface="Times New Roman" panose="02020603050405020304" pitchFamily="18" charset="0"/>
                <a:cs typeface="Arial" panose="020B0604020202020204" pitchFamily="34" charset="0"/>
              </a:rPr>
              <a:t>3.    Herramientas </a:t>
            </a:r>
            <a:r>
              <a:rPr lang="es-ES" sz="1200" b="1" dirty="0">
                <a:latin typeface="Arial" panose="020B0604020202020204" pitchFamily="34" charset="0"/>
                <a:ea typeface="Times New Roman" panose="02020603050405020304" pitchFamily="18" charset="0"/>
                <a:cs typeface="Arial" panose="020B0604020202020204" pitchFamily="34" charset="0"/>
              </a:rPr>
              <a:t>de soporte de los sistemas de </a:t>
            </a:r>
            <a:r>
              <a:rPr lang="es-ES" sz="1200" b="1" dirty="0" smtClean="0">
                <a:latin typeface="Arial" panose="020B0604020202020204" pitchFamily="34" charset="0"/>
                <a:ea typeface="Times New Roman" panose="02020603050405020304" pitchFamily="18" charset="0"/>
                <a:cs typeface="Arial" panose="020B0604020202020204" pitchFamily="34" charset="0"/>
              </a:rPr>
              <a:t>calidad…………………………………………..43</a:t>
            </a:r>
            <a:endParaRPr lang="es-MX" sz="1200" b="1"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Filosofías 9S´s</a:t>
            </a:r>
          </a:p>
          <a:p>
            <a:pPr marL="838200" algn="just">
              <a:spcAft>
                <a:spcPts val="0"/>
              </a:spcAft>
            </a:pPr>
            <a:r>
              <a:rPr lang="es-MX" sz="1200" dirty="0" err="1">
                <a:latin typeface="Arial" panose="020B0604020202020204" pitchFamily="34" charset="0"/>
                <a:ea typeface="Times New Roman" panose="02020603050405020304" pitchFamily="18" charset="0"/>
                <a:cs typeface="Arial" panose="020B0604020202020204" pitchFamily="34" charset="0"/>
              </a:rPr>
              <a:t>Amef</a:t>
            </a:r>
            <a:endParaRPr lang="es-MX" sz="1200"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Benchmarking</a:t>
            </a:r>
          </a:p>
          <a:p>
            <a:pPr marL="838200" algn="just">
              <a:spcAft>
                <a:spcPts val="0"/>
              </a:spcAft>
            </a:pPr>
            <a:r>
              <a:rPr lang="es-MX" sz="1200" dirty="0" err="1">
                <a:latin typeface="Arial" panose="020B0604020202020204" pitchFamily="34" charset="0"/>
                <a:ea typeface="Times New Roman" panose="02020603050405020304" pitchFamily="18" charset="0"/>
                <a:cs typeface="Arial" panose="020B0604020202020204" pitchFamily="34" charset="0"/>
              </a:rPr>
              <a:t>Kaizen</a:t>
            </a:r>
            <a:endParaRPr lang="es-MX" sz="1200"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Círculos de Calidad</a:t>
            </a:r>
          </a:p>
          <a:p>
            <a:pPr marL="838200" algn="just">
              <a:spcAft>
                <a:spcPts val="0"/>
              </a:spcAft>
            </a:pPr>
            <a:r>
              <a:rPr lang="es-MX" sz="1200" dirty="0" err="1">
                <a:latin typeface="Arial" panose="020B0604020202020204" pitchFamily="34" charset="0"/>
                <a:ea typeface="Times New Roman" panose="02020603050405020304" pitchFamily="18" charset="0"/>
                <a:cs typeface="Arial" panose="020B0604020202020204" pitchFamily="34" charset="0"/>
              </a:rPr>
              <a:t>Pokayoke</a:t>
            </a:r>
            <a:endParaRPr lang="es-MX" sz="1200"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tabLst>
                <a:tab pos="604520" algn="l"/>
              </a:tabLst>
            </a:pPr>
            <a:r>
              <a:rPr lang="es-MX" sz="1200" dirty="0" smtClean="0">
                <a:latin typeface="Arial" panose="020B0604020202020204" pitchFamily="34" charset="0"/>
                <a:ea typeface="Times New Roman" panose="02020603050405020304" pitchFamily="18" charset="0"/>
                <a:cs typeface="Arial" panose="020B0604020202020204" pitchFamily="34" charset="0"/>
              </a:rPr>
              <a:t>QFD</a:t>
            </a:r>
          </a:p>
          <a:p>
            <a:pPr lvl="0" algn="just">
              <a:spcAft>
                <a:spcPts val="0"/>
              </a:spcAft>
              <a:tabLst>
                <a:tab pos="604520" algn="l"/>
              </a:tabLst>
            </a:pPr>
            <a:endParaRPr lang="es-MX" sz="1200" b="1" dirty="0" smtClean="0">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604520" algn="l"/>
              </a:tabLst>
            </a:pPr>
            <a:r>
              <a:rPr lang="es-MX" sz="1200" b="1" dirty="0" smtClean="0">
                <a:latin typeface="Arial" panose="020B0604020202020204" pitchFamily="34" charset="0"/>
                <a:ea typeface="Times New Roman" panose="02020603050405020304" pitchFamily="18" charset="0"/>
                <a:cs typeface="Arial" panose="020B0604020202020204" pitchFamily="34" charset="0"/>
              </a:rPr>
              <a:t>4.    </a:t>
            </a:r>
            <a:r>
              <a:rPr lang="es-ES" sz="1200" b="1" dirty="0" smtClean="0">
                <a:latin typeface="Arial" panose="020B0604020202020204" pitchFamily="34" charset="0"/>
                <a:ea typeface="Times New Roman" panose="02020603050405020304" pitchFamily="18" charset="0"/>
                <a:cs typeface="Arial" panose="020B0604020202020204" pitchFamily="34" charset="0"/>
              </a:rPr>
              <a:t>Desarrollo </a:t>
            </a:r>
            <a:r>
              <a:rPr lang="es-ES" sz="1200" b="1" dirty="0">
                <a:latin typeface="Arial" panose="020B0604020202020204" pitchFamily="34" charset="0"/>
                <a:ea typeface="Times New Roman" panose="02020603050405020304" pitchFamily="18" charset="0"/>
                <a:cs typeface="Arial" panose="020B0604020202020204" pitchFamily="34" charset="0"/>
              </a:rPr>
              <a:t>e implementación del sistema de </a:t>
            </a:r>
            <a:r>
              <a:rPr lang="es-ES" sz="1200" b="1" dirty="0" smtClean="0">
                <a:latin typeface="Arial" panose="020B0604020202020204" pitchFamily="34" charset="0"/>
                <a:ea typeface="Times New Roman" panose="02020603050405020304" pitchFamily="18" charset="0"/>
                <a:cs typeface="Arial" panose="020B0604020202020204" pitchFamily="34" charset="0"/>
              </a:rPr>
              <a:t>calidad…………………………………………….55</a:t>
            </a:r>
            <a:endParaRPr lang="es-MX" sz="1200" b="1"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Conocer el enfoque adecuado de los requisitos de la Norma ISO 9000:2008 para aplicarse en el desarrollo, implantación y evaluación del sistema de calidad.</a:t>
            </a:r>
          </a:p>
          <a:p>
            <a:pPr marL="838200" algn="just">
              <a:spcAft>
                <a:spcPts val="0"/>
              </a:spcAft>
              <a:tabLst>
                <a:tab pos="604520" algn="l"/>
              </a:tabLst>
            </a:pPr>
            <a:r>
              <a:rPr lang="es-MX" sz="1200" dirty="0">
                <a:latin typeface="Arial" panose="020B0604020202020204" pitchFamily="34" charset="0"/>
                <a:ea typeface="Times New Roman" panose="02020603050405020304" pitchFamily="18" charset="0"/>
                <a:cs typeface="Arial" panose="020B0604020202020204" pitchFamily="34" charset="0"/>
              </a:rPr>
              <a:t>Conocer los diferentes documentos que conforman el sistema de </a:t>
            </a:r>
            <a:r>
              <a:rPr lang="es-MX" sz="1200" dirty="0" smtClean="0">
                <a:latin typeface="Arial" panose="020B0604020202020204" pitchFamily="34" charset="0"/>
                <a:ea typeface="Times New Roman" panose="02020603050405020304" pitchFamily="18" charset="0"/>
                <a:cs typeface="Arial" panose="020B0604020202020204" pitchFamily="34" charset="0"/>
              </a:rPr>
              <a:t>calidad</a:t>
            </a:r>
          </a:p>
          <a:p>
            <a:pPr marL="838200" algn="just">
              <a:spcAft>
                <a:spcPts val="0"/>
              </a:spcAft>
              <a:tabLst>
                <a:tab pos="604520" algn="l"/>
              </a:tabLst>
            </a:pPr>
            <a:endParaRPr lang="es-MX" sz="1200" dirty="0">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604520" algn="l"/>
              </a:tabLst>
            </a:pPr>
            <a:r>
              <a:rPr lang="es-ES" sz="1200" b="1" dirty="0" smtClean="0">
                <a:latin typeface="Arial" panose="020B0604020202020204" pitchFamily="34" charset="0"/>
                <a:ea typeface="Times New Roman" panose="02020603050405020304" pitchFamily="18" charset="0"/>
                <a:cs typeface="Arial" panose="020B0604020202020204" pitchFamily="34" charset="0"/>
              </a:rPr>
              <a:t>5.   Seguimiento </a:t>
            </a:r>
            <a:r>
              <a:rPr lang="es-ES" sz="1200" b="1" dirty="0">
                <a:latin typeface="Arial" panose="020B0604020202020204" pitchFamily="34" charset="0"/>
                <a:ea typeface="Times New Roman" panose="02020603050405020304" pitchFamily="18" charset="0"/>
                <a:cs typeface="Arial" panose="020B0604020202020204" pitchFamily="34" charset="0"/>
              </a:rPr>
              <a:t>y mantenimiento del sistema de </a:t>
            </a:r>
            <a:r>
              <a:rPr lang="es-ES" sz="1200" b="1" dirty="0" smtClean="0">
                <a:latin typeface="Arial" panose="020B0604020202020204" pitchFamily="34" charset="0"/>
                <a:ea typeface="Times New Roman" panose="02020603050405020304" pitchFamily="18" charset="0"/>
                <a:cs typeface="Arial" panose="020B0604020202020204" pitchFamily="34" charset="0"/>
              </a:rPr>
              <a:t>calidad…………………………………………….87</a:t>
            </a:r>
            <a:endParaRPr lang="es-MX" sz="1200" b="1" dirty="0">
              <a:latin typeface="Arial" panose="020B0604020202020204" pitchFamily="34" charset="0"/>
              <a:ea typeface="Times New Roman" panose="02020603050405020304" pitchFamily="18" charset="0"/>
              <a:cs typeface="Arial" panose="020B0604020202020204" pitchFamily="34" charset="0"/>
            </a:endParaRP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Auditoría de calidad </a:t>
            </a:r>
          </a:p>
          <a:p>
            <a:pPr marL="838200" algn="just">
              <a:spcAft>
                <a:spcPts val="0"/>
              </a:spcAft>
            </a:pPr>
            <a:r>
              <a:rPr lang="es-MX" sz="1200" dirty="0">
                <a:latin typeface="Arial" panose="020B0604020202020204" pitchFamily="34" charset="0"/>
                <a:ea typeface="Times New Roman" panose="02020603050405020304" pitchFamily="18" charset="0"/>
                <a:cs typeface="Arial" panose="020B0604020202020204" pitchFamily="34" charset="0"/>
              </a:rPr>
              <a:t>Atención de las no conformidades, desviaciones y recomendaciones</a:t>
            </a:r>
          </a:p>
          <a:p>
            <a:pPr marL="838200" algn="just">
              <a:spcAft>
                <a:spcPts val="0"/>
              </a:spcAft>
              <a:tabLst>
                <a:tab pos="604520" algn="l"/>
              </a:tabLst>
            </a:pPr>
            <a:r>
              <a:rPr lang="es-MX" sz="1200" dirty="0">
                <a:latin typeface="Arial" panose="020B0604020202020204" pitchFamily="34" charset="0"/>
                <a:ea typeface="Times New Roman" panose="02020603050405020304" pitchFamily="18" charset="0"/>
                <a:cs typeface="Arial" panose="020B0604020202020204" pitchFamily="34" charset="0"/>
              </a:rPr>
              <a:t>Proceso de Certificación</a:t>
            </a:r>
          </a:p>
          <a:p>
            <a:pPr marL="838200" algn="just">
              <a:spcAft>
                <a:spcPts val="0"/>
              </a:spcAft>
              <a:tabLst>
                <a:tab pos="604520" algn="l"/>
              </a:tabLst>
            </a:pPr>
            <a:endParaRPr lang="es-MX" sz="1200" dirty="0">
              <a:latin typeface="Arial" panose="020B0604020202020204" pitchFamily="34" charset="0"/>
              <a:ea typeface="Times New Roman" panose="02020603050405020304" pitchFamily="18" charset="0"/>
              <a:cs typeface="Arial" panose="020B0604020202020204" pitchFamily="34" charset="0"/>
            </a:endParaRPr>
          </a:p>
          <a:p>
            <a:pPr marL="838200">
              <a:spcAft>
                <a:spcPts val="0"/>
              </a:spcAft>
              <a:tabLst>
                <a:tab pos="604520" algn="l"/>
              </a:tabLst>
            </a:pPr>
            <a:endParaRPr lang="es-MX" sz="1200" dirty="0">
              <a:latin typeface="Times New Roman" panose="02020603050405020304" pitchFamily="18" charset="0"/>
              <a:ea typeface="Times New Roman" panose="02020603050405020304" pitchFamily="18" charset="0"/>
            </a:endParaRPr>
          </a:p>
          <a:p>
            <a:pPr>
              <a:spcAft>
                <a:spcPts val="0"/>
              </a:spcAft>
              <a:tabLst>
                <a:tab pos="604520" algn="l"/>
              </a:tabLst>
            </a:pPr>
            <a:r>
              <a:rPr lang="es-ES" dirty="0">
                <a:latin typeface="Arial" panose="020B0604020202020204" pitchFamily="34" charset="0"/>
                <a:ea typeface="Times New Roman" panose="02020603050405020304" pitchFamily="18" charset="0"/>
              </a:rPr>
              <a:t> </a:t>
            </a:r>
            <a:endParaRPr lang="es-MX" sz="1200" dirty="0">
              <a:latin typeface="Times New Roman" panose="02020603050405020304" pitchFamily="18" charset="0"/>
              <a:ea typeface="Times New Roman" panose="02020603050405020304" pitchFamily="18" charset="0"/>
            </a:endParaRPr>
          </a:p>
          <a:p>
            <a:pPr>
              <a:spcAft>
                <a:spcPts val="0"/>
              </a:spcAft>
              <a:tabLst>
                <a:tab pos="604520" algn="l"/>
              </a:tabLst>
            </a:pPr>
            <a:r>
              <a:rPr lang="es-ES" dirty="0">
                <a:latin typeface="Arial" panose="020B0604020202020204" pitchFamily="34" charset="0"/>
                <a:ea typeface="Times New Roman" panose="02020603050405020304" pitchFamily="18" charset="0"/>
              </a:rPr>
              <a:t> </a:t>
            </a:r>
            <a:endParaRPr lang="es-MX" sz="1200" dirty="0">
              <a:latin typeface="Times New Roman" panose="02020603050405020304" pitchFamily="18" charset="0"/>
              <a:ea typeface="Times New Roman" panose="02020603050405020304" pitchFamily="18" charset="0"/>
            </a:endParaRPr>
          </a:p>
          <a:p>
            <a:pPr lvl="0"/>
            <a:endParaRPr lang="es-MX" dirty="0"/>
          </a:p>
          <a:p>
            <a:pPr marL="342900" indent="-342900">
              <a:buFont typeface="+mj-lt"/>
              <a:buAutoNum type="arabicPeriod"/>
            </a:pPr>
            <a:endParaRPr lang="es-MX" dirty="0"/>
          </a:p>
        </p:txBody>
      </p:sp>
    </p:spTree>
    <p:extLst>
      <p:ext uri="{BB962C8B-B14F-4D97-AF65-F5344CB8AC3E}">
        <p14:creationId xmlns:p14="http://schemas.microsoft.com/office/powerpoint/2010/main" val="2175707896"/>
      </p:ext>
    </p:extLst>
  </p:cSld>
  <p:clrMapOvr>
    <a:masterClrMapping/>
  </p:clrMapOvr>
  <p:transition xmlns:p14="http://schemas.microsoft.com/office/powerpoint/2010/main" spd="slow">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47706" y="985656"/>
            <a:ext cx="3493311" cy="3578662"/>
          </a:xfrm>
          <a:prstGeom prst="rect">
            <a:avLst/>
          </a:prstGeom>
        </p:spPr>
      </p:pic>
      <p:sp>
        <p:nvSpPr>
          <p:cNvPr id="2" name="CuadroTexto 1"/>
          <p:cNvSpPr txBox="1"/>
          <p:nvPr/>
        </p:nvSpPr>
        <p:spPr>
          <a:xfrm>
            <a:off x="138023" y="693269"/>
            <a:ext cx="8850702" cy="584775"/>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Las normas UNE-EN ISO 9001 y UNE-EN ISO 9004 forman un par coherente de normas sobre la gestión de la calidad. </a:t>
            </a:r>
          </a:p>
        </p:txBody>
      </p:sp>
      <p:sp>
        <p:nvSpPr>
          <p:cNvPr id="5" name="CuadroTexto 4"/>
          <p:cNvSpPr txBox="1"/>
          <p:nvPr/>
        </p:nvSpPr>
        <p:spPr>
          <a:xfrm>
            <a:off x="138023" y="4929814"/>
            <a:ext cx="8712679" cy="1323439"/>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ISO 9001 está orientada al aseguramiento de la calidad del producto y a aumentar la satisfacción del cliente, mientras que la norma ISO 9004 tiene una perspectiva más amplia sobre la gestión de la calidad ya que persigue la mejora continua del todas las acciones y no tiene la intención que sea utilizada con fines contractuales o de certificación aunque si esta dirigida a que las empresas busquen la excelencia en su gestión. </a:t>
            </a:r>
            <a:endParaRPr lang="es-MX" sz="1600" dirty="0">
              <a:solidFill>
                <a:srgbClr val="000000"/>
              </a:solidFill>
              <a:latin typeface="Arial" charset="0"/>
              <a:ea typeface="ＭＳ Ｐゴシック" charset="-128"/>
            </a:endParaRPr>
          </a:p>
        </p:txBody>
      </p:sp>
      <p:sp>
        <p:nvSpPr>
          <p:cNvPr id="6" name="CuadroTexto 5"/>
          <p:cNvSpPr txBox="1"/>
          <p:nvPr/>
        </p:nvSpPr>
        <p:spPr>
          <a:xfrm>
            <a:off x="2414014" y="4559320"/>
            <a:ext cx="4298719"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a:t>
            </a:r>
            <a:r>
              <a:rPr lang="es-MX" sz="1200" dirty="0">
                <a:latin typeface="Arial" panose="020B0604020202020204" pitchFamily="34" charset="0"/>
                <a:cs typeface="Arial" panose="020B0604020202020204" pitchFamily="34" charset="0"/>
              </a:rPr>
              <a:t>8</a:t>
            </a:r>
            <a:r>
              <a:rPr lang="es-MX" sz="1200" dirty="0" smtClean="0">
                <a:latin typeface="Arial" panose="020B0604020202020204" pitchFamily="34" charset="0"/>
                <a:cs typeface="Arial" panose="020B0604020202020204" pitchFamily="34" charset="0"/>
              </a:rPr>
              <a:t>:Familia de normas ISO 9000, Alcalde Pablo, 2013.</a:t>
            </a:r>
            <a:endParaRPr lang="es-MX"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28118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28138" y="0"/>
            <a:ext cx="7573992" cy="707886"/>
          </a:xfrm>
          <a:prstGeom prst="rect">
            <a:avLst/>
          </a:prstGeom>
          <a:noFill/>
        </p:spPr>
        <p:txBody>
          <a:bodyPr wrap="square" rtlCol="0">
            <a:spAutoFit/>
          </a:bodyPr>
          <a:lstStyle/>
          <a:p>
            <a:pPr algn="ctr" defTabSz="914400" eaLnBrk="0" fontAlgn="base" hangingPunct="0">
              <a:spcBef>
                <a:spcPct val="0"/>
              </a:spcBef>
              <a:spcAft>
                <a:spcPct val="0"/>
              </a:spcAft>
            </a:pPr>
            <a:r>
              <a:rPr lang="es-MX" sz="2000" b="1" dirty="0" smtClean="0">
                <a:solidFill>
                  <a:srgbClr val="FFFFFF"/>
                </a:solidFill>
                <a:latin typeface="Arial" charset="0"/>
                <a:ea typeface="ＭＳ Ｐゴシック" charset="-128"/>
              </a:rPr>
              <a:t>PRINCIPIOS DE LA GESTIÒN DE LA CALIDAD DE LA NORMA ISO 9000</a:t>
            </a:r>
            <a:endParaRPr lang="es-MX" sz="2000" b="1" dirty="0">
              <a:solidFill>
                <a:srgbClr val="FFFFFF"/>
              </a:solidFill>
              <a:latin typeface="Arial" charset="0"/>
              <a:ea typeface="ＭＳ Ｐゴシック" charset="-128"/>
            </a:endParaRPr>
          </a:p>
        </p:txBody>
      </p:sp>
      <p:sp>
        <p:nvSpPr>
          <p:cNvPr id="3" name="CuadroTexto 2"/>
          <p:cNvSpPr txBox="1"/>
          <p:nvPr/>
        </p:nvSpPr>
        <p:spPr>
          <a:xfrm>
            <a:off x="232915" y="863162"/>
            <a:ext cx="8764438" cy="584775"/>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establece ocho principios básicos en los que se debe basar la alta dirección de una organización para dirigirla de forma eficaz y con el objetivo de su constante mejora.</a:t>
            </a:r>
            <a:endParaRPr lang="es-MX" sz="1600" dirty="0">
              <a:solidFill>
                <a:srgbClr val="000000"/>
              </a:solidFill>
              <a:latin typeface="Arial" charset="0"/>
              <a:ea typeface="ＭＳ Ｐゴシック" charset="-128"/>
            </a:endParaRPr>
          </a:p>
        </p:txBody>
      </p:sp>
      <p:sp>
        <p:nvSpPr>
          <p:cNvPr id="6" name="CuadroTexto 5"/>
          <p:cNvSpPr txBox="1"/>
          <p:nvPr/>
        </p:nvSpPr>
        <p:spPr>
          <a:xfrm>
            <a:off x="637169" y="6252001"/>
            <a:ext cx="512978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100" dirty="0" smtClean="0">
                <a:latin typeface="Arial" panose="020B0604020202020204" pitchFamily="34" charset="0"/>
                <a:cs typeface="Arial" panose="020B0604020202020204" pitchFamily="34" charset="0"/>
              </a:rPr>
              <a:t>Figura </a:t>
            </a:r>
            <a:r>
              <a:rPr lang="es-MX" sz="1100" dirty="0">
                <a:latin typeface="Arial" panose="020B0604020202020204" pitchFamily="34" charset="0"/>
                <a:cs typeface="Arial" panose="020B0604020202020204" pitchFamily="34" charset="0"/>
              </a:rPr>
              <a:t>9</a:t>
            </a:r>
            <a:r>
              <a:rPr lang="es-MX" sz="1100" dirty="0" smtClean="0">
                <a:latin typeface="Arial" panose="020B0604020202020204" pitchFamily="34" charset="0"/>
                <a:cs typeface="Arial" panose="020B0604020202020204" pitchFamily="34" charset="0"/>
              </a:rPr>
              <a:t>: Los 8 principios básicos de la norma ISO 9000, Alcalde Pablo, 2013</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2734" y="1447937"/>
            <a:ext cx="5883150" cy="4804064"/>
          </a:xfrm>
          <a:prstGeom prst="rect">
            <a:avLst/>
          </a:prstGeom>
        </p:spPr>
      </p:pic>
    </p:spTree>
    <p:extLst>
      <p:ext uri="{BB962C8B-B14F-4D97-AF65-F5344CB8AC3E}">
        <p14:creationId xmlns:p14="http://schemas.microsoft.com/office/powerpoint/2010/main" val="375400251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28981" y="1074804"/>
            <a:ext cx="7506244" cy="1508105"/>
          </a:xfrm>
          <a:prstGeom prst="rect">
            <a:avLst/>
          </a:prstGeom>
          <a:noFill/>
        </p:spPr>
        <p:txBody>
          <a:bodyPr wrap="square" rtlCol="0">
            <a:spAutoFit/>
          </a:bodyPr>
          <a:lstStyle/>
          <a:p>
            <a:pPr algn="ctr" defTabSz="914400" eaLnBrk="0" fontAlgn="base" hangingPunct="0">
              <a:spcBef>
                <a:spcPct val="0"/>
              </a:spcBef>
              <a:spcAft>
                <a:spcPct val="0"/>
              </a:spcAft>
            </a:pPr>
            <a:r>
              <a:rPr lang="es-MX" sz="4400" b="1" dirty="0" smtClean="0">
                <a:solidFill>
                  <a:srgbClr val="AAE2CA">
                    <a:lumMod val="50000"/>
                  </a:srgbClr>
                </a:solidFill>
                <a:latin typeface="Arial Rounded MT Bold" panose="020F0704030504030204" pitchFamily="34" charset="0"/>
                <a:ea typeface="ＭＳ Ｐゴシック" charset="-128"/>
              </a:rPr>
              <a:t>UNIDAD 2:</a:t>
            </a:r>
          </a:p>
          <a:p>
            <a:pPr algn="ctr" defTabSz="914400" eaLnBrk="0" fontAlgn="base" hangingPunct="0">
              <a:spcBef>
                <a:spcPct val="0"/>
              </a:spcBef>
              <a:spcAft>
                <a:spcPct val="0"/>
              </a:spcAft>
            </a:pPr>
            <a:r>
              <a:rPr lang="es-MX" sz="2400" b="1" dirty="0" smtClean="0">
                <a:solidFill>
                  <a:srgbClr val="AAE2CA">
                    <a:lumMod val="50000"/>
                  </a:srgbClr>
                </a:solidFill>
                <a:latin typeface="Arial Rounded MT Bold" panose="020F0704030504030204" pitchFamily="34" charset="0"/>
                <a:ea typeface="ＭＳ Ｐゴシック" charset="-128"/>
              </a:rPr>
              <a:t>TIPOS DE SISTEMAS DE GESTION DE LA CALIDAD </a:t>
            </a:r>
            <a:endParaRPr lang="es-MX" sz="2400" b="1" dirty="0">
              <a:solidFill>
                <a:srgbClr val="AAE2CA">
                  <a:lumMod val="50000"/>
                </a:srgbClr>
              </a:solidFill>
              <a:latin typeface="Arial Rounded MT Bold" panose="020F0704030504030204" pitchFamily="34" charset="0"/>
              <a:ea typeface="ＭＳ Ｐゴシック" charset="-128"/>
            </a:endParaRPr>
          </a:p>
        </p:txBody>
      </p:sp>
      <p:sp>
        <p:nvSpPr>
          <p:cNvPr id="3" name="Rectángulo 2"/>
          <p:cNvSpPr/>
          <p:nvPr/>
        </p:nvSpPr>
        <p:spPr bwMode="auto">
          <a:xfrm>
            <a:off x="1507680" y="3034146"/>
            <a:ext cx="6348846" cy="2389909"/>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rPr>
              <a:t>OBJETIVO:</a:t>
            </a:r>
          </a:p>
          <a:p>
            <a:pPr algn="ctr" defTabSz="914400" eaLnBrk="0" fontAlgn="base" hangingPunct="0">
              <a:spcBef>
                <a:spcPct val="0"/>
              </a:spcBef>
              <a:spcAft>
                <a:spcPct val="0"/>
              </a:spcAft>
            </a:pPr>
            <a:r>
              <a:rPr lang="es-MX" dirty="0" smtClean="0">
                <a:solidFill>
                  <a:schemeClr val="accent5">
                    <a:lumMod val="50000"/>
                  </a:schemeClr>
                </a:solidFill>
              </a:rPr>
              <a:t>Identificar </a:t>
            </a:r>
            <a:r>
              <a:rPr lang="es-MX" dirty="0">
                <a:solidFill>
                  <a:schemeClr val="accent5">
                    <a:lumMod val="50000"/>
                  </a:schemeClr>
                </a:solidFill>
              </a:rPr>
              <a:t>los diferentes tipos de sistemas de calidad, </a:t>
            </a:r>
            <a:endParaRPr lang="es-MX" dirty="0" smtClean="0">
              <a:solidFill>
                <a:schemeClr val="accent5">
                  <a:lumMod val="50000"/>
                </a:schemeClr>
              </a:solidFill>
            </a:endParaRPr>
          </a:p>
          <a:p>
            <a:pPr algn="ctr" defTabSz="914400" eaLnBrk="0" fontAlgn="base" hangingPunct="0">
              <a:spcBef>
                <a:spcPct val="0"/>
              </a:spcBef>
              <a:spcAft>
                <a:spcPct val="0"/>
              </a:spcAft>
            </a:pPr>
            <a:r>
              <a:rPr lang="es-MX" dirty="0" smtClean="0">
                <a:solidFill>
                  <a:schemeClr val="accent5">
                    <a:lumMod val="50000"/>
                  </a:schemeClr>
                </a:solidFill>
              </a:rPr>
              <a:t>sus </a:t>
            </a:r>
            <a:r>
              <a:rPr lang="es-MX" dirty="0">
                <a:solidFill>
                  <a:schemeClr val="accent5">
                    <a:lumMod val="50000"/>
                  </a:schemeClr>
                </a:solidFill>
              </a:rPr>
              <a:t>aplicaciones y casos específicos de implementación.</a:t>
            </a:r>
            <a:endParaRPr kumimoji="0" lang="es-MX" sz="1800" i="0" u="none" strike="noStrike" cap="none" normalizeH="0" baseline="0" dirty="0" smtClean="0">
              <a:ln>
                <a:noFill/>
              </a:ln>
              <a:solidFill>
                <a:schemeClr val="accent5">
                  <a:lumMod val="50000"/>
                </a:schemeClr>
              </a:solidFill>
              <a:effectLst/>
              <a:latin typeface="Arial" charset="0"/>
            </a:endParaRPr>
          </a:p>
        </p:txBody>
      </p:sp>
    </p:spTree>
    <p:extLst>
      <p:ext uri="{BB962C8B-B14F-4D97-AF65-F5344CB8AC3E}">
        <p14:creationId xmlns:p14="http://schemas.microsoft.com/office/powerpoint/2010/main" val="246332835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888845" y="126108"/>
            <a:ext cx="7122546" cy="1169551"/>
          </a:xfrm>
          <a:prstGeom prst="rect">
            <a:avLst/>
          </a:prstGeom>
          <a:noFill/>
          <a:ln w="9525">
            <a:noFill/>
            <a:miter lim="800000"/>
            <a:headEnd/>
            <a:tailEnd/>
          </a:ln>
        </p:spPr>
        <p:txBody>
          <a:bodyPr wrap="square">
            <a:spAutoFit/>
          </a:bodyPr>
          <a:lstStyle/>
          <a:p>
            <a:pPr algn="ctr" defTabSz="914400" eaLnBrk="0" fontAlgn="base" hangingPunct="0">
              <a:spcBef>
                <a:spcPct val="50000"/>
              </a:spcBef>
              <a:spcAft>
                <a:spcPct val="0"/>
              </a:spcAft>
            </a:pPr>
            <a:r>
              <a:rPr lang="es-ES_tradnl" sz="2800" b="1" dirty="0" smtClean="0">
                <a:solidFill>
                  <a:srgbClr val="FFFFFF"/>
                </a:solidFill>
                <a:latin typeface="Arial" charset="0"/>
                <a:ea typeface="ＭＳ Ｐゴシック" charset="-128"/>
              </a:rPr>
              <a:t>TIPOS DE SISTEMAS DE CALIDAD</a:t>
            </a:r>
          </a:p>
          <a:p>
            <a:pPr defTabSz="914400" eaLnBrk="0" fontAlgn="base" hangingPunct="0">
              <a:spcBef>
                <a:spcPct val="50000"/>
              </a:spcBef>
              <a:spcAft>
                <a:spcPct val="0"/>
              </a:spcAft>
            </a:pPr>
            <a:endParaRPr lang="es-ES_tradnl" sz="2800" b="1" dirty="0">
              <a:solidFill>
                <a:srgbClr val="000000"/>
              </a:solidFill>
              <a:latin typeface="Arial" charset="0"/>
              <a:ea typeface="ＭＳ Ｐゴシック" charset="-128"/>
            </a:endParaRPr>
          </a:p>
        </p:txBody>
      </p:sp>
      <p:sp>
        <p:nvSpPr>
          <p:cNvPr id="6" name="Rectángulo 5"/>
          <p:cNvSpPr/>
          <p:nvPr/>
        </p:nvSpPr>
        <p:spPr bwMode="auto">
          <a:xfrm>
            <a:off x="1275695" y="2174209"/>
            <a:ext cx="6849996" cy="2813427"/>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rPr>
              <a:t>OBJETIVO:</a:t>
            </a:r>
          </a:p>
          <a:p>
            <a:pPr algn="ctr" defTabSz="914400" eaLnBrk="0" fontAlgn="base" hangingPunct="0">
              <a:spcBef>
                <a:spcPct val="0"/>
              </a:spcBef>
              <a:spcAft>
                <a:spcPct val="0"/>
              </a:spcAft>
            </a:pPr>
            <a:r>
              <a:rPr lang="es-MX" sz="2000" dirty="0" smtClean="0">
                <a:solidFill>
                  <a:schemeClr val="accent5">
                    <a:lumMod val="50000"/>
                  </a:schemeClr>
                </a:solidFill>
              </a:rPr>
              <a:t>Identificar, analizar </a:t>
            </a:r>
            <a:r>
              <a:rPr lang="es-MX" sz="2000" dirty="0">
                <a:solidFill>
                  <a:schemeClr val="accent5">
                    <a:lumMod val="50000"/>
                  </a:schemeClr>
                </a:solidFill>
              </a:rPr>
              <a:t>y comprender cada uno de </a:t>
            </a:r>
            <a:r>
              <a:rPr lang="es-MX" sz="2000" dirty="0" smtClean="0">
                <a:solidFill>
                  <a:schemeClr val="accent5">
                    <a:lumMod val="50000"/>
                  </a:schemeClr>
                </a:solidFill>
              </a:rPr>
              <a:t>los requisitos </a:t>
            </a:r>
          </a:p>
          <a:p>
            <a:pPr algn="ctr" defTabSz="914400" eaLnBrk="0" fontAlgn="base" hangingPunct="0">
              <a:spcBef>
                <a:spcPct val="0"/>
              </a:spcBef>
              <a:spcAft>
                <a:spcPct val="0"/>
              </a:spcAft>
            </a:pPr>
            <a:r>
              <a:rPr lang="es-MX" sz="2000" dirty="0" smtClean="0">
                <a:solidFill>
                  <a:schemeClr val="accent5">
                    <a:lumMod val="50000"/>
                  </a:schemeClr>
                </a:solidFill>
              </a:rPr>
              <a:t>de </a:t>
            </a:r>
            <a:r>
              <a:rPr lang="es-MX" sz="2000" dirty="0">
                <a:solidFill>
                  <a:schemeClr val="accent5">
                    <a:lumMod val="50000"/>
                  </a:schemeClr>
                </a:solidFill>
              </a:rPr>
              <a:t>la Norma Internacional  ISO 9001:2008 para su aplicación.</a:t>
            </a:r>
          </a:p>
          <a:p>
            <a:pPr algn="ctr" defTabSz="914400" eaLnBrk="0" fontAlgn="base" hangingPunct="0">
              <a:spcBef>
                <a:spcPct val="0"/>
              </a:spcBef>
              <a:spcAft>
                <a:spcPct val="0"/>
              </a:spcAft>
            </a:pPr>
            <a:endParaRPr kumimoji="0" lang="es-MX" sz="1800" i="0" u="none" strike="noStrike" cap="none" normalizeH="0" baseline="0" dirty="0" smtClean="0">
              <a:ln>
                <a:noFill/>
              </a:ln>
              <a:solidFill>
                <a:schemeClr val="accent5">
                  <a:lumMod val="50000"/>
                </a:schemeClr>
              </a:solidFill>
              <a:effectLst/>
              <a:latin typeface="Arial" charset="0"/>
            </a:endParaRPr>
          </a:p>
        </p:txBody>
      </p:sp>
    </p:spTree>
    <p:extLst>
      <p:ext uri="{BB962C8B-B14F-4D97-AF65-F5344CB8AC3E}">
        <p14:creationId xmlns:p14="http://schemas.microsoft.com/office/powerpoint/2010/main" val="171823121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22" name="Text Box 6"/>
          <p:cNvSpPr txBox="1">
            <a:spLocks noChangeArrowheads="1"/>
          </p:cNvSpPr>
          <p:nvPr/>
        </p:nvSpPr>
        <p:spPr bwMode="auto">
          <a:xfrm>
            <a:off x="4953000" y="2944813"/>
            <a:ext cx="3509963" cy="1920875"/>
          </a:xfrm>
          <a:prstGeom prst="rect">
            <a:avLst/>
          </a:prstGeom>
          <a:noFill/>
          <a:ln w="9525">
            <a:noFill/>
            <a:miter lim="800000"/>
            <a:headEnd/>
            <a:tailEnd/>
          </a:ln>
        </p:spPr>
        <p:txBody>
          <a:bodyPr anchor="ctr">
            <a:spAutoFit/>
          </a:bodyPr>
          <a:lstStyle/>
          <a:p>
            <a:pPr algn="ctr" defTabSz="914400" eaLnBrk="0" fontAlgn="base" hangingPunct="0">
              <a:spcBef>
                <a:spcPct val="0"/>
              </a:spcBef>
              <a:spcAft>
                <a:spcPct val="0"/>
              </a:spcAft>
            </a:pPr>
            <a:r>
              <a:rPr lang="es-MX" sz="2000">
                <a:solidFill>
                  <a:srgbClr val="000000"/>
                </a:solidFill>
                <a:latin typeface="Arial" charset="0"/>
                <a:ea typeface="ＭＳ Ｐゴシック" charset="-128"/>
              </a:rPr>
              <a:t>En un medio altamente competitivo, sólo un sistema de gestión de la calidad  nos da una posición de ventaja en el mercado.</a:t>
            </a:r>
          </a:p>
          <a:p>
            <a:pPr algn="ctr" defTabSz="914400" eaLnBrk="0" fontAlgn="base" hangingPunct="0">
              <a:spcBef>
                <a:spcPct val="0"/>
              </a:spcBef>
              <a:spcAft>
                <a:spcPct val="0"/>
              </a:spcAft>
            </a:pPr>
            <a:endParaRPr lang="es-ES_tradnl" sz="2000">
              <a:solidFill>
                <a:srgbClr val="000000"/>
              </a:solidFill>
              <a:latin typeface="Arial" charset="0"/>
              <a:ea typeface="ＭＳ Ｐゴシック" charset="-128"/>
            </a:endParaRPr>
          </a:p>
        </p:txBody>
      </p:sp>
      <p:grpSp>
        <p:nvGrpSpPr>
          <p:cNvPr id="2" name="Group 1111"/>
          <p:cNvGrpSpPr>
            <a:grpSpLocks/>
          </p:cNvGrpSpPr>
          <p:nvPr/>
        </p:nvGrpSpPr>
        <p:grpSpPr bwMode="auto">
          <a:xfrm>
            <a:off x="533400" y="1181100"/>
            <a:ext cx="7924800" cy="1981200"/>
            <a:chOff x="336" y="864"/>
            <a:chExt cx="4992" cy="1248"/>
          </a:xfrm>
        </p:grpSpPr>
        <p:sp>
          <p:nvSpPr>
            <p:cNvPr id="20490" name="AutoShape 12"/>
            <p:cNvSpPr>
              <a:spLocks noChangeArrowheads="1"/>
            </p:cNvSpPr>
            <p:nvPr/>
          </p:nvSpPr>
          <p:spPr bwMode="auto">
            <a:xfrm>
              <a:off x="3024" y="1200"/>
              <a:ext cx="2304" cy="528"/>
            </a:xfrm>
            <a:prstGeom prst="roundRect">
              <a:avLst>
                <a:gd name="adj" fmla="val 16667"/>
              </a:avLst>
            </a:prstGeom>
            <a:gradFill rotWithShape="0">
              <a:gsLst>
                <a:gs pos="0">
                  <a:srgbClr val="BFBFBF"/>
                </a:gs>
                <a:gs pos="50000">
                  <a:srgbClr val="DDDDDD"/>
                </a:gs>
                <a:gs pos="100000">
                  <a:srgbClr val="BFBFBF"/>
                </a:gs>
              </a:gsLst>
              <a:lin ang="5400000" scaled="1"/>
            </a:grad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854019" name="AutoShape 3"/>
            <p:cNvSpPr>
              <a:spLocks noChangeArrowheads="1"/>
            </p:cNvSpPr>
            <p:nvPr/>
          </p:nvSpPr>
          <p:spPr bwMode="auto">
            <a:xfrm>
              <a:off x="336" y="864"/>
              <a:ext cx="2463" cy="1248"/>
            </a:xfrm>
            <a:prstGeom prst="rightArrow">
              <a:avLst>
                <a:gd name="adj1" fmla="val 50000"/>
                <a:gd name="adj2" fmla="val 49339"/>
              </a:avLst>
            </a:prstGeom>
            <a:gradFill rotWithShape="0">
              <a:gsLst>
                <a:gs pos="0">
                  <a:srgbClr val="99CCFF"/>
                </a:gs>
                <a:gs pos="50000">
                  <a:srgbClr val="759CC3"/>
                </a:gs>
                <a:gs pos="100000">
                  <a:srgbClr val="99CCFF"/>
                </a:gs>
              </a:gsLst>
              <a:lin ang="5400000" scaled="1"/>
            </a:gradFill>
            <a:ln w="9525">
              <a:solidFill>
                <a:schemeClr val="tx1"/>
              </a:solidFill>
              <a:miter lim="800000"/>
              <a:headEnd/>
              <a:tailEnd/>
            </a:ln>
            <a:effectLst>
              <a:outerShdw dist="107763" dir="8100000"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20492" name="Text Box 4"/>
            <p:cNvSpPr txBox="1">
              <a:spLocks noChangeArrowheads="1"/>
            </p:cNvSpPr>
            <p:nvPr/>
          </p:nvSpPr>
          <p:spPr bwMode="auto">
            <a:xfrm>
              <a:off x="546" y="1344"/>
              <a:ext cx="1707" cy="250"/>
            </a:xfrm>
            <a:prstGeom prst="rect">
              <a:avLst/>
            </a:prstGeom>
            <a:noFill/>
            <a:ln w="9525">
              <a:noFill/>
              <a:miter lim="800000"/>
              <a:headEnd/>
              <a:tailEnd/>
            </a:ln>
          </p:spPr>
          <p:txBody>
            <a:bodyPr wrap="none" anchor="ctr">
              <a:spAutoFit/>
            </a:bodyPr>
            <a:lstStyle/>
            <a:p>
              <a:pPr algn="ctr" defTabSz="914400" eaLnBrk="0" fontAlgn="base" hangingPunct="0">
                <a:spcBef>
                  <a:spcPct val="0"/>
                </a:spcBef>
                <a:spcAft>
                  <a:spcPct val="0"/>
                </a:spcAft>
              </a:pPr>
              <a:r>
                <a:rPr lang="es-MX" sz="2000" b="1">
                  <a:solidFill>
                    <a:srgbClr val="000000"/>
                  </a:solidFill>
                  <a:latin typeface="Tahoma" charset="0"/>
                  <a:ea typeface="ＭＳ Ｐゴシック" charset="-128"/>
                </a:rPr>
                <a:t>Control de procesos</a:t>
              </a:r>
              <a:endParaRPr lang="es-ES_tradnl" sz="2000" b="1">
                <a:solidFill>
                  <a:srgbClr val="000000"/>
                </a:solidFill>
                <a:latin typeface="Tahoma" charset="0"/>
                <a:ea typeface="ＭＳ Ｐゴシック" charset="-128"/>
              </a:endParaRPr>
            </a:p>
          </p:txBody>
        </p:sp>
        <p:sp>
          <p:nvSpPr>
            <p:cNvPr id="20493" name="Text Box 10"/>
            <p:cNvSpPr txBox="1">
              <a:spLocks noChangeArrowheads="1"/>
            </p:cNvSpPr>
            <p:nvPr/>
          </p:nvSpPr>
          <p:spPr bwMode="auto">
            <a:xfrm>
              <a:off x="3488" y="1334"/>
              <a:ext cx="1395" cy="250"/>
            </a:xfrm>
            <a:prstGeom prst="rect">
              <a:avLst/>
            </a:prstGeom>
            <a:noFill/>
            <a:ln w="9525">
              <a:noFill/>
              <a:miter lim="800000"/>
              <a:headEnd/>
              <a:tailEnd/>
            </a:ln>
          </p:spPr>
          <p:txBody>
            <a:bodyPr wrap="none" anchor="ctr">
              <a:spAutoFit/>
            </a:bodyPr>
            <a:lstStyle/>
            <a:p>
              <a:pPr algn="ctr" defTabSz="914400" eaLnBrk="0" fontAlgn="base" hangingPunct="0">
                <a:spcBef>
                  <a:spcPct val="0"/>
                </a:spcBef>
                <a:spcAft>
                  <a:spcPct val="0"/>
                </a:spcAft>
              </a:pPr>
              <a:r>
                <a:rPr lang="es-MX" sz="2000" b="1">
                  <a:solidFill>
                    <a:srgbClr val="000000"/>
                  </a:solidFill>
                  <a:latin typeface="Arial" charset="0"/>
                  <a:ea typeface="ＭＳ Ｐゴシック" charset="-128"/>
                </a:rPr>
                <a:t>Medir resultados</a:t>
              </a:r>
              <a:endParaRPr lang="es-ES_tradnl" sz="2000" b="1">
                <a:solidFill>
                  <a:srgbClr val="000000"/>
                </a:solidFill>
                <a:latin typeface="Arial" charset="0"/>
                <a:ea typeface="ＭＳ Ｐゴシック" charset="-128"/>
              </a:endParaRPr>
            </a:p>
          </p:txBody>
        </p:sp>
      </p:grpSp>
      <p:grpSp>
        <p:nvGrpSpPr>
          <p:cNvPr id="3" name="Group 1112"/>
          <p:cNvGrpSpPr>
            <a:grpSpLocks/>
          </p:cNvGrpSpPr>
          <p:nvPr/>
        </p:nvGrpSpPr>
        <p:grpSpPr bwMode="auto">
          <a:xfrm>
            <a:off x="457200" y="4381500"/>
            <a:ext cx="8001000" cy="1828800"/>
            <a:chOff x="288" y="2824"/>
            <a:chExt cx="5040" cy="1152"/>
          </a:xfrm>
        </p:grpSpPr>
        <p:sp>
          <p:nvSpPr>
            <p:cNvPr id="854023" name="AutoShape 7"/>
            <p:cNvSpPr>
              <a:spLocks noChangeArrowheads="1"/>
            </p:cNvSpPr>
            <p:nvPr/>
          </p:nvSpPr>
          <p:spPr bwMode="auto">
            <a:xfrm>
              <a:off x="288" y="2824"/>
              <a:ext cx="2463" cy="1152"/>
            </a:xfrm>
            <a:prstGeom prst="rightArrow">
              <a:avLst>
                <a:gd name="adj1" fmla="val 50000"/>
                <a:gd name="adj2" fmla="val 53451"/>
              </a:avLst>
            </a:prstGeom>
            <a:gradFill rotWithShape="0">
              <a:gsLst>
                <a:gs pos="0">
                  <a:srgbClr val="800000"/>
                </a:gs>
                <a:gs pos="50000">
                  <a:srgbClr val="C89090"/>
                </a:gs>
                <a:gs pos="100000">
                  <a:srgbClr val="800000"/>
                </a:gs>
              </a:gsLst>
              <a:lin ang="5400000" scaled="1"/>
            </a:gradFill>
            <a:ln w="9525">
              <a:solidFill>
                <a:schemeClr val="tx1"/>
              </a:solidFill>
              <a:miter lim="800000"/>
              <a:headEnd/>
              <a:tailEnd/>
            </a:ln>
            <a:effectLst>
              <a:outerShdw dist="107763" dir="8100000"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20487" name="Text Box 8"/>
            <p:cNvSpPr txBox="1">
              <a:spLocks noChangeArrowheads="1"/>
            </p:cNvSpPr>
            <p:nvPr/>
          </p:nvSpPr>
          <p:spPr bwMode="auto">
            <a:xfrm>
              <a:off x="336" y="3259"/>
              <a:ext cx="2160" cy="250"/>
            </a:xfrm>
            <a:prstGeom prst="rect">
              <a:avLst/>
            </a:prstGeom>
            <a:noFill/>
            <a:ln w="9525">
              <a:noFill/>
              <a:miter lim="800000"/>
              <a:headEnd/>
              <a:tailEnd/>
            </a:ln>
          </p:spPr>
          <p:txBody>
            <a:bodyPr anchor="ctr">
              <a:spAutoFit/>
            </a:bodyPr>
            <a:lstStyle/>
            <a:p>
              <a:pPr algn="ctr" defTabSz="914400" eaLnBrk="0" fontAlgn="base" hangingPunct="0">
                <a:spcBef>
                  <a:spcPct val="0"/>
                </a:spcBef>
                <a:spcAft>
                  <a:spcPct val="0"/>
                </a:spcAft>
              </a:pPr>
              <a:r>
                <a:rPr lang="es-ES_tradnl" sz="2000" b="1">
                  <a:solidFill>
                    <a:srgbClr val="000000"/>
                  </a:solidFill>
                  <a:latin typeface="Tahoma" charset="0"/>
                  <a:ea typeface="ＭＳ Ｐゴシック" charset="-128"/>
                </a:rPr>
                <a:t>Enfoque al cliente</a:t>
              </a:r>
            </a:p>
          </p:txBody>
        </p:sp>
        <p:sp>
          <p:nvSpPr>
            <p:cNvPr id="20488" name="AutoShape 13"/>
            <p:cNvSpPr>
              <a:spLocks noChangeArrowheads="1"/>
            </p:cNvSpPr>
            <p:nvPr/>
          </p:nvSpPr>
          <p:spPr bwMode="auto">
            <a:xfrm>
              <a:off x="3024" y="3160"/>
              <a:ext cx="2304" cy="528"/>
            </a:xfrm>
            <a:prstGeom prst="roundRect">
              <a:avLst>
                <a:gd name="adj" fmla="val 16667"/>
              </a:avLst>
            </a:prstGeom>
            <a:gradFill rotWithShape="0">
              <a:gsLst>
                <a:gs pos="0">
                  <a:srgbClr val="BFBFBF"/>
                </a:gs>
                <a:gs pos="50000">
                  <a:srgbClr val="DDDDDD"/>
                </a:gs>
                <a:gs pos="100000">
                  <a:srgbClr val="BFBFBF"/>
                </a:gs>
              </a:gsLst>
              <a:lin ang="5400000" scaled="1"/>
            </a:grad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0489" name="Text Box 11"/>
            <p:cNvSpPr txBox="1">
              <a:spLocks noChangeArrowheads="1"/>
            </p:cNvSpPr>
            <p:nvPr/>
          </p:nvSpPr>
          <p:spPr bwMode="auto">
            <a:xfrm>
              <a:off x="3517" y="3294"/>
              <a:ext cx="1342" cy="250"/>
            </a:xfrm>
            <a:prstGeom prst="rect">
              <a:avLst/>
            </a:prstGeom>
            <a:noFill/>
            <a:ln w="9525">
              <a:noFill/>
              <a:miter lim="800000"/>
              <a:headEnd/>
              <a:tailEnd/>
            </a:ln>
          </p:spPr>
          <p:txBody>
            <a:bodyPr wrap="none" anchor="ctr">
              <a:spAutoFit/>
            </a:bodyPr>
            <a:lstStyle/>
            <a:p>
              <a:pPr algn="ctr" defTabSz="914400" eaLnBrk="0" fontAlgn="base" hangingPunct="0">
                <a:spcBef>
                  <a:spcPct val="0"/>
                </a:spcBef>
                <a:spcAft>
                  <a:spcPct val="0"/>
                </a:spcAft>
              </a:pPr>
              <a:r>
                <a:rPr lang="es-MX" sz="2000" b="1">
                  <a:solidFill>
                    <a:srgbClr val="000000"/>
                  </a:solidFill>
                  <a:latin typeface="Arial" charset="0"/>
                  <a:ea typeface="ＭＳ Ｐゴシック" charset="-128"/>
                </a:rPr>
                <a:t>Mejora continua</a:t>
              </a:r>
              <a:endParaRPr lang="es-ES_tradnl" sz="2000" b="1">
                <a:solidFill>
                  <a:srgbClr val="000000"/>
                </a:solidFill>
                <a:latin typeface="Arial" charset="0"/>
                <a:ea typeface="ＭＳ Ｐゴシック" charset="-128"/>
              </a:endParaRPr>
            </a:p>
          </p:txBody>
        </p:sp>
      </p:grpSp>
      <p:sp>
        <p:nvSpPr>
          <p:cNvPr id="4" name="CuadroTexto 3"/>
          <p:cNvSpPr txBox="1"/>
          <p:nvPr/>
        </p:nvSpPr>
        <p:spPr>
          <a:xfrm>
            <a:off x="1242831" y="177800"/>
            <a:ext cx="1864613" cy="400110"/>
          </a:xfrm>
          <a:prstGeom prst="rect">
            <a:avLst/>
          </a:prstGeom>
          <a:noFill/>
        </p:spPr>
        <p:txBody>
          <a:bodyPr wrap="none" rtlCol="0">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¿Qué es ISO?</a:t>
            </a:r>
            <a:endParaRPr lang="es-ES" sz="2000" b="1" dirty="0">
              <a:solidFill>
                <a:srgbClr val="FFFFFF"/>
              </a:solidFill>
              <a:latin typeface="Arial" charset="0"/>
              <a:ea typeface="ＭＳ Ｐゴシック" charset="-128"/>
            </a:endParaRPr>
          </a:p>
        </p:txBody>
      </p:sp>
    </p:spTree>
    <p:extLst>
      <p:ext uri="{BB962C8B-B14F-4D97-AF65-F5344CB8AC3E}">
        <p14:creationId xmlns:p14="http://schemas.microsoft.com/office/powerpoint/2010/main" val="254165102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par>
                          <p:cTn id="8" fill="hold">
                            <p:stCondLst>
                              <p:cond delay="1000"/>
                            </p:stCondLst>
                            <p:childTnLst>
                              <p:par>
                                <p:cTn id="9" presetID="4" presetClass="entr" presetSubtype="1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1000"/>
                                        <p:tgtEl>
                                          <p:spTgt spid="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8540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40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05246" y="1963882"/>
            <a:ext cx="6961909" cy="3250121"/>
          </a:xfrm>
          <a:prstGeom prst="rect">
            <a:avLst/>
          </a:prstGeom>
          <a:noFill/>
        </p:spPr>
        <p:txBody>
          <a:bodyPr wrap="square" rtlCol="0">
            <a:spAutoFit/>
          </a:bodyPr>
          <a:lstStyle/>
          <a:p>
            <a:pPr defTabSz="914400" eaLnBrk="0" fontAlgn="base" hangingPunct="0">
              <a:spcBef>
                <a:spcPct val="70000"/>
              </a:spcBef>
              <a:spcAft>
                <a:spcPct val="0"/>
              </a:spcAft>
            </a:pPr>
            <a:r>
              <a:rPr lang="es-ES_tradnl" sz="2400" b="1" dirty="0">
                <a:solidFill>
                  <a:srgbClr val="CC3300"/>
                </a:solidFill>
                <a:latin typeface="Arial" charset="0"/>
                <a:ea typeface="ＭＳ Ｐゴシック" charset="-128"/>
              </a:rPr>
              <a:t>4</a:t>
            </a:r>
            <a:r>
              <a:rPr lang="es-ES_tradnl" sz="2400" dirty="0">
                <a:solidFill>
                  <a:srgbClr val="CC3300"/>
                </a:solidFill>
                <a:latin typeface="Arial" charset="0"/>
                <a:ea typeface="ＭＳ Ｐゴシック" charset="-128"/>
              </a:rPr>
              <a:t>. </a:t>
            </a:r>
            <a:r>
              <a:rPr lang="es-ES_tradnl" sz="2400" b="1" dirty="0">
                <a:solidFill>
                  <a:srgbClr val="CC3300"/>
                </a:solidFill>
                <a:latin typeface="Arial" charset="0"/>
                <a:ea typeface="ＭＳ Ｐゴシック" charset="-128"/>
              </a:rPr>
              <a:t>Sistema de gestión de calidad.</a:t>
            </a:r>
          </a:p>
          <a:p>
            <a:pPr defTabSz="914400" eaLnBrk="0" fontAlgn="base" hangingPunct="0">
              <a:spcBef>
                <a:spcPct val="70000"/>
              </a:spcBef>
              <a:spcAft>
                <a:spcPct val="0"/>
              </a:spcAft>
            </a:pPr>
            <a:r>
              <a:rPr lang="es-ES_tradnl" sz="2400" b="1" dirty="0">
                <a:solidFill>
                  <a:srgbClr val="CC3300"/>
                </a:solidFill>
                <a:latin typeface="Arial" charset="0"/>
                <a:ea typeface="ＭＳ Ｐゴシック" charset="-128"/>
              </a:rPr>
              <a:t>5. Responsabilidad de la dirección.</a:t>
            </a:r>
          </a:p>
          <a:p>
            <a:pPr defTabSz="914400" eaLnBrk="0" fontAlgn="base" hangingPunct="0">
              <a:spcBef>
                <a:spcPct val="70000"/>
              </a:spcBef>
              <a:spcAft>
                <a:spcPct val="0"/>
              </a:spcAft>
            </a:pPr>
            <a:r>
              <a:rPr lang="es-ES_tradnl" sz="2400" b="1" dirty="0">
                <a:solidFill>
                  <a:srgbClr val="CC3300"/>
                </a:solidFill>
                <a:latin typeface="Arial" charset="0"/>
                <a:ea typeface="ＭＳ Ｐゴシック" charset="-128"/>
              </a:rPr>
              <a:t>6. Gestión de los recursos.</a:t>
            </a:r>
          </a:p>
          <a:p>
            <a:pPr defTabSz="914400" eaLnBrk="0" fontAlgn="base" hangingPunct="0">
              <a:spcBef>
                <a:spcPct val="70000"/>
              </a:spcBef>
              <a:spcAft>
                <a:spcPct val="0"/>
              </a:spcAft>
            </a:pPr>
            <a:r>
              <a:rPr lang="es-ES_tradnl" sz="2400" b="1" dirty="0">
                <a:solidFill>
                  <a:srgbClr val="CC3300"/>
                </a:solidFill>
                <a:latin typeface="Arial" charset="0"/>
                <a:ea typeface="ＭＳ Ｐゴシック" charset="-128"/>
              </a:rPr>
              <a:t>7. Realización del producto.  </a:t>
            </a:r>
          </a:p>
          <a:p>
            <a:pPr defTabSz="914400" eaLnBrk="0" fontAlgn="base" hangingPunct="0">
              <a:spcBef>
                <a:spcPct val="70000"/>
              </a:spcBef>
              <a:spcAft>
                <a:spcPct val="0"/>
              </a:spcAft>
            </a:pPr>
            <a:r>
              <a:rPr lang="es-ES_tradnl" sz="2400" b="1" dirty="0">
                <a:solidFill>
                  <a:srgbClr val="CC3300"/>
                </a:solidFill>
                <a:latin typeface="Arial" charset="0"/>
                <a:ea typeface="ＭＳ Ｐゴシック" charset="-128"/>
              </a:rPr>
              <a:t>8. Medición, análisis y mejora</a:t>
            </a:r>
            <a:r>
              <a:rPr lang="es-ES_tradnl" sz="2400" dirty="0">
                <a:solidFill>
                  <a:srgbClr val="CC3300"/>
                </a:solidFill>
                <a:latin typeface="Arial" charset="0"/>
                <a:ea typeface="ＭＳ Ｐゴシック" charset="-128"/>
              </a:rPr>
              <a:t>.</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3" name="AutoShape 1029"/>
          <p:cNvSpPr>
            <a:spLocks/>
          </p:cNvSpPr>
          <p:nvPr/>
        </p:nvSpPr>
        <p:spPr bwMode="auto">
          <a:xfrm>
            <a:off x="5110307" y="1552286"/>
            <a:ext cx="1393825" cy="3587750"/>
          </a:xfrm>
          <a:prstGeom prst="rightBrace">
            <a:avLst>
              <a:gd name="adj1" fmla="val 15281"/>
              <a:gd name="adj2" fmla="val 54134"/>
            </a:avLst>
          </a:prstGeom>
          <a:noFill/>
          <a:ln w="38100">
            <a:solidFill>
              <a:srgbClr val="CC0000"/>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4" name="Text Box 1030"/>
          <p:cNvSpPr txBox="1">
            <a:spLocks noChangeArrowheads="1"/>
          </p:cNvSpPr>
          <p:nvPr/>
        </p:nvSpPr>
        <p:spPr bwMode="auto">
          <a:xfrm>
            <a:off x="6768379" y="3177779"/>
            <a:ext cx="2060575" cy="822325"/>
          </a:xfrm>
          <a:prstGeom prst="rect">
            <a:avLst/>
          </a:prstGeom>
          <a:solidFill>
            <a:srgbClr val="002060"/>
          </a:solidFill>
          <a:ln w="9525">
            <a:noFill/>
            <a:miter lim="800000"/>
            <a:headEnd/>
            <a:tailEnd/>
          </a:ln>
        </p:spPr>
        <p:txBody>
          <a:bodyPr anchor="b">
            <a:spAutoFit/>
          </a:bodyPr>
          <a:lstStyle/>
          <a:p>
            <a:pPr algn="ctr" defTabSz="914400" fontAlgn="base">
              <a:spcBef>
                <a:spcPct val="0"/>
              </a:spcBef>
              <a:spcAft>
                <a:spcPct val="0"/>
              </a:spcAft>
            </a:pPr>
            <a:r>
              <a:rPr lang="es-ES" sz="2400" b="1" dirty="0">
                <a:solidFill>
                  <a:srgbClr val="FFC000"/>
                </a:solidFill>
                <a:latin typeface="Arial" charset="0"/>
                <a:ea typeface="ＭＳ Ｐゴシック" charset="-128"/>
              </a:rPr>
              <a:t>Cláusulas</a:t>
            </a:r>
          </a:p>
          <a:p>
            <a:pPr algn="ctr" defTabSz="914400" fontAlgn="base">
              <a:spcBef>
                <a:spcPct val="0"/>
              </a:spcBef>
              <a:spcAft>
                <a:spcPct val="0"/>
              </a:spcAft>
            </a:pPr>
            <a:r>
              <a:rPr lang="es-ES" sz="2400" b="1" dirty="0">
                <a:solidFill>
                  <a:srgbClr val="FFC000"/>
                </a:solidFill>
                <a:latin typeface="Arial" charset="0"/>
                <a:ea typeface="ＭＳ Ｐゴシック" charset="-128"/>
              </a:rPr>
              <a:t>Certificables</a:t>
            </a:r>
          </a:p>
        </p:txBody>
      </p:sp>
      <p:sp>
        <p:nvSpPr>
          <p:cNvPr id="5" name="CuadroTexto 4"/>
          <p:cNvSpPr txBox="1"/>
          <p:nvPr/>
        </p:nvSpPr>
        <p:spPr>
          <a:xfrm>
            <a:off x="1460261" y="114300"/>
            <a:ext cx="1903085" cy="738664"/>
          </a:xfrm>
          <a:prstGeom prst="rect">
            <a:avLst/>
          </a:prstGeom>
          <a:noFill/>
        </p:spPr>
        <p:txBody>
          <a:bodyPr wrap="none" rtlCol="0">
            <a:spAutoFit/>
          </a:bodyPr>
          <a:lstStyle/>
          <a:p>
            <a:pPr algn="ctr" defTabSz="914400" eaLnBrk="0" fontAlgn="base" hangingPunct="0">
              <a:spcBef>
                <a:spcPct val="0"/>
              </a:spcBef>
              <a:spcAft>
                <a:spcPct val="0"/>
              </a:spcAft>
            </a:pPr>
            <a:r>
              <a:rPr lang="es-ES_tradnl" sz="2400" b="1" dirty="0" smtClean="0">
                <a:solidFill>
                  <a:srgbClr val="FFFFFF"/>
                </a:solidFill>
                <a:latin typeface="Arial Narrow" charset="0"/>
                <a:ea typeface="ＭＳ Ｐゴシック" charset="-128"/>
              </a:rPr>
              <a:t>ISO </a:t>
            </a:r>
            <a:r>
              <a:rPr lang="es-ES_tradnl" sz="2400" b="1" dirty="0">
                <a:solidFill>
                  <a:srgbClr val="FFFFFF"/>
                </a:solidFill>
                <a:latin typeface="Arial Narrow" charset="0"/>
                <a:ea typeface="ＭＳ Ｐゴシック" charset="-128"/>
              </a:rPr>
              <a:t>9000:</a:t>
            </a:r>
            <a:r>
              <a:rPr lang="es-ES_tradnl" sz="2400" b="1" dirty="0" smtClean="0">
                <a:solidFill>
                  <a:srgbClr val="FFFFFF"/>
                </a:solidFill>
                <a:latin typeface="Arial Narrow" charset="0"/>
                <a:ea typeface="ＭＳ Ｐゴシック" charset="-128"/>
              </a:rPr>
              <a:t>2008</a:t>
            </a:r>
            <a:endParaRPr lang="es-ES_tradnl" sz="2400" b="1" dirty="0">
              <a:solidFill>
                <a:srgbClr val="FFFFFF"/>
              </a:solidFill>
              <a:latin typeface="Arial" charset="0"/>
              <a:ea typeface="ＭＳ Ｐゴシック" charset="-128"/>
            </a:endParaRP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6" name="CuadroTexto 5"/>
          <p:cNvSpPr txBox="1"/>
          <p:nvPr/>
        </p:nvSpPr>
        <p:spPr>
          <a:xfrm>
            <a:off x="2099828" y="746686"/>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3: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880535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grpId="0" nodeType="click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38687" y="144966"/>
            <a:ext cx="8005313" cy="584775"/>
          </a:xfrm>
          <a:prstGeom prst="rect">
            <a:avLst/>
          </a:prstGeom>
          <a:noFill/>
        </p:spPr>
        <p:txBody>
          <a:bodyPr wrap="square" rtlCol="0">
            <a:spAutoFit/>
          </a:bodyPr>
          <a:lstStyle/>
          <a:p>
            <a:pPr algn="just" defTabSz="914400" eaLnBrk="0" fontAlgn="base" hangingPunct="0">
              <a:spcBef>
                <a:spcPct val="0"/>
              </a:spcBef>
              <a:spcAft>
                <a:spcPct val="0"/>
              </a:spcAft>
            </a:pPr>
            <a:r>
              <a:rPr lang="es-MX" sz="3200" b="1" dirty="0" smtClean="0">
                <a:solidFill>
                  <a:srgbClr val="FFFFFF"/>
                </a:solidFill>
                <a:latin typeface="Arial" charset="0"/>
                <a:ea typeface="ＭＳ Ｐゴシック" charset="-128"/>
              </a:rPr>
              <a:t>LA NORMA UNE-EN ISO 9001:2008</a:t>
            </a:r>
            <a:endParaRPr lang="es-MX" sz="3200" b="1" dirty="0">
              <a:solidFill>
                <a:srgbClr val="FFFFFF"/>
              </a:solidFill>
              <a:latin typeface="Arial" charset="0"/>
              <a:ea typeface="ＭＳ Ｐゴシック" charset="-128"/>
            </a:endParaRPr>
          </a:p>
        </p:txBody>
      </p:sp>
      <p:sp>
        <p:nvSpPr>
          <p:cNvPr id="3" name="CuadroTexto 2"/>
          <p:cNvSpPr txBox="1"/>
          <p:nvPr/>
        </p:nvSpPr>
        <p:spPr>
          <a:xfrm>
            <a:off x="373461" y="1180977"/>
            <a:ext cx="8281358" cy="4247317"/>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La primera versión de esta norma aparece en 1987 y sufre una profunda revisión en 1994. Dado que estas normas deben ser revisadas, al menos, cada cinco años para decidir si se mantienen, modifican o se anulan, en diciembre del año 2000 se publicó la norma UNE-EN ISO 9001:2000, que anulaban y sustituía a todas las anteriores  y que supone una revisión mucho más profunda. En el año 2008 se publica la norma UNE-EN ISO 9001:2008 que no me introduce nuevos requisitos sino que establece clarificaciones a la versión del año 2000, y aumenta su compatibilidad con la norma UNE-EN ISO 14001:2004 de Gestión de la Calidad. </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En esta nueva edición de la norma se insiste en la adopción de un sistema basado en procesos, el cual se estudiara mas adelante, para poder así realizar el seguimiento, medición y análisis de los mismos que permita su control y mejora continua. Por otro lado, la norma denomina “producto” tanto a los productos fabricados como a los servicios prestados. </a:t>
            </a:r>
            <a:endParaRPr lang="es-MX"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87840247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947854" y="122663"/>
            <a:ext cx="7605131" cy="400110"/>
          </a:xfrm>
          <a:prstGeom prst="rect">
            <a:avLst/>
          </a:prstGeom>
          <a:noFill/>
        </p:spPr>
        <p:txBody>
          <a:bodyPr wrap="square" rtlCol="0">
            <a:spAutoFit/>
          </a:bodyPr>
          <a:lstStyle/>
          <a:p>
            <a:pPr defTabSz="914400" eaLnBrk="0" fontAlgn="base" hangingPunct="0">
              <a:spcBef>
                <a:spcPct val="0"/>
              </a:spcBef>
              <a:spcAft>
                <a:spcPct val="0"/>
              </a:spcAft>
            </a:pPr>
            <a:r>
              <a:rPr lang="es-MX" sz="2000" b="1" dirty="0" smtClean="0">
                <a:solidFill>
                  <a:srgbClr val="FFFFFF"/>
                </a:solidFill>
                <a:latin typeface="Arial" charset="0"/>
                <a:ea typeface="ＭＳ Ｐゴシック" charset="-128"/>
              </a:rPr>
              <a:t>REQUISITOS DE LA NORMA UNE-EN ISO 9001:2008</a:t>
            </a:r>
            <a:endParaRPr lang="es-MX" sz="2000" b="1" dirty="0">
              <a:solidFill>
                <a:srgbClr val="FFFFFF"/>
              </a:solidFill>
              <a:latin typeface="Arial" charset="0"/>
              <a:ea typeface="ＭＳ Ｐゴシック" charset="-128"/>
            </a:endParaRPr>
          </a:p>
        </p:txBody>
      </p:sp>
      <p:sp>
        <p:nvSpPr>
          <p:cNvPr id="5" name="CuadroTexto 4"/>
          <p:cNvSpPr txBox="1"/>
          <p:nvPr/>
        </p:nvSpPr>
        <p:spPr>
          <a:xfrm>
            <a:off x="172528" y="795373"/>
            <a:ext cx="8764438" cy="1077218"/>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fija requisitos generales que son aplicables a cualquier tipo de organización.</a:t>
            </a:r>
          </a:p>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ISO 9001 se estructura en cinco partes fundamentales en los capítulos 4 a 8 (sistema de gestión de la calidad; responsabilidad de la dirección; gestión de los recursos, realización del producto, y medición, análisis y mejora).</a:t>
            </a:r>
            <a:endParaRPr lang="es-MX" sz="1600" dirty="0">
              <a:solidFill>
                <a:srgbClr val="000000"/>
              </a:solidFill>
              <a:latin typeface="Arial" charset="0"/>
              <a:ea typeface="ＭＳ Ｐゴシック" charset="-128"/>
            </a:endParaRPr>
          </a:p>
        </p:txBody>
      </p:sp>
      <p:sp>
        <p:nvSpPr>
          <p:cNvPr id="8" name="CuadroTexto 7"/>
          <p:cNvSpPr txBox="1"/>
          <p:nvPr/>
        </p:nvSpPr>
        <p:spPr>
          <a:xfrm>
            <a:off x="1552594" y="6288376"/>
            <a:ext cx="512978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10:Requisitos de la norma UNE-EN ISO 9001:2008, Alcalde Pablo, 2013.</a:t>
            </a:r>
            <a:endParaRPr lang="es-MX" sz="1000"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9867" y="2660534"/>
            <a:ext cx="3964329" cy="3418822"/>
          </a:xfrm>
          <a:prstGeom prst="rect">
            <a:avLst/>
          </a:prstGeom>
        </p:spPr>
      </p:pic>
    </p:spTree>
    <p:extLst>
      <p:ext uri="{BB962C8B-B14F-4D97-AF65-F5344CB8AC3E}">
        <p14:creationId xmlns:p14="http://schemas.microsoft.com/office/powerpoint/2010/main" val="344853178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005714" y="158222"/>
            <a:ext cx="7817005" cy="369332"/>
          </a:xfrm>
          <a:prstGeom prst="rect">
            <a:avLst/>
          </a:prstGeom>
          <a:noFill/>
        </p:spPr>
        <p:txBody>
          <a:bodyPr wrap="square" rtlCol="0">
            <a:spAutoFit/>
          </a:bodyPr>
          <a:lstStyle/>
          <a:p>
            <a:pPr defTabSz="914400" eaLnBrk="0" fontAlgn="base" hangingPunct="0">
              <a:spcBef>
                <a:spcPct val="0"/>
              </a:spcBef>
              <a:spcAft>
                <a:spcPct val="0"/>
              </a:spcAft>
            </a:pPr>
            <a:r>
              <a:rPr lang="es-MX" b="1" dirty="0" smtClean="0">
                <a:solidFill>
                  <a:srgbClr val="FFFFFF"/>
                </a:solidFill>
                <a:latin typeface="Arial" charset="0"/>
                <a:ea typeface="ＭＳ Ｐゴシック" charset="-128"/>
              </a:rPr>
              <a:t>EXCLUSIONES PERMITIDAS EN LA NORMA </a:t>
            </a:r>
            <a:endParaRPr lang="es-MX" b="1" dirty="0">
              <a:solidFill>
                <a:srgbClr val="FFFFFF"/>
              </a:solidFill>
              <a:latin typeface="Arial" charset="0"/>
              <a:ea typeface="ＭＳ Ｐゴシック" charset="-128"/>
            </a:endParaRPr>
          </a:p>
        </p:txBody>
      </p:sp>
      <p:sp>
        <p:nvSpPr>
          <p:cNvPr id="3" name="CuadroTexto 2"/>
          <p:cNvSpPr txBox="1"/>
          <p:nvPr/>
        </p:nvSpPr>
        <p:spPr>
          <a:xfrm>
            <a:off x="258791" y="948906"/>
            <a:ext cx="8563927" cy="5340382"/>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La norma UNE-EN ISO 9001:2008 está prevista para ser genérica y aplicable a todas las organizaciones, sin importar su tamaño o complejidad. Sin embargo, se indica que no todos los requisitos de esta norma tienen por que ser adecuados para aplicarse a todas las organizaciones. De esta forma, una organización puede considerar exclusiones en la aplicación de algunos requisitos específicos de la norma. </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Las únicas exclusiones que permite la norma son las que se refieren a los requisitos del apartado 7 (realización del producto), siempre y cuando estas exclusiones  no afecten a la capacidad o responsabilidad de la organización para proporcionar productos que cumplan los requisitos del cliente y los reglamentos aplicables.</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Cuando se realice alguna exclusión se deben especificar en el Manual de la Calidad los detalles de las mismas y su justificación. Estas exclusiones tienen que ser coherentes con el alcance del Sistema de Gestión de la Calidad de la organización y debería darse a conocer públicamente para que no confunda a los clientes finales sobre la categoría del producto y que procesos de realización de este están incluidos. </a:t>
            </a:r>
          </a:p>
        </p:txBody>
      </p:sp>
    </p:spTree>
    <p:extLst>
      <p:ext uri="{BB962C8B-B14F-4D97-AF65-F5344CB8AC3E}">
        <p14:creationId xmlns:p14="http://schemas.microsoft.com/office/powerpoint/2010/main" val="390351564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5712" y="1242697"/>
            <a:ext cx="7090263" cy="3926164"/>
          </a:xfrm>
          <a:prstGeom prst="rect">
            <a:avLst/>
          </a:prstGeom>
        </p:spPr>
      </p:pic>
      <p:sp>
        <p:nvSpPr>
          <p:cNvPr id="2" name="CuadroTexto 1"/>
          <p:cNvSpPr txBox="1"/>
          <p:nvPr/>
        </p:nvSpPr>
        <p:spPr>
          <a:xfrm>
            <a:off x="156114" y="657922"/>
            <a:ext cx="8809463" cy="584775"/>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Con el fin de facilitar la transición de la norma del año 1994 en relación con las del 2000, en la tabla siguiente se muestra una comparativa.</a:t>
            </a:r>
            <a:endParaRPr lang="es-MX" sz="1600" dirty="0">
              <a:solidFill>
                <a:srgbClr val="000000"/>
              </a:solidFill>
              <a:latin typeface="Arial" charset="0"/>
              <a:ea typeface="ＭＳ Ｐゴシック" charset="-128"/>
            </a:endParaRPr>
          </a:p>
        </p:txBody>
      </p:sp>
      <p:sp>
        <p:nvSpPr>
          <p:cNvPr id="4" name="CuadroTexto 3"/>
          <p:cNvSpPr txBox="1"/>
          <p:nvPr/>
        </p:nvSpPr>
        <p:spPr>
          <a:xfrm>
            <a:off x="273200" y="5503670"/>
            <a:ext cx="8575288" cy="830997"/>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No obstante, cabe recordar que la cantidad de exclusiones que se pueden realizar de esta norma recae sobre la totalidad de los requisitos que aparecen en el apartado 7 y dependerá del alcance de cada organización. </a:t>
            </a:r>
            <a:endParaRPr lang="es-MX" sz="1600" dirty="0">
              <a:solidFill>
                <a:srgbClr val="000000"/>
              </a:solidFill>
              <a:latin typeface="Arial" charset="0"/>
              <a:ea typeface="ＭＳ Ｐゴシック" charset="-128"/>
            </a:endParaRPr>
          </a:p>
        </p:txBody>
      </p:sp>
      <p:sp>
        <p:nvSpPr>
          <p:cNvPr id="7" name="CuadroTexto 6"/>
          <p:cNvSpPr txBox="1"/>
          <p:nvPr/>
        </p:nvSpPr>
        <p:spPr>
          <a:xfrm>
            <a:off x="1995950" y="5168861"/>
            <a:ext cx="512978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11: Exclusiones </a:t>
            </a:r>
            <a:r>
              <a:rPr lang="es-MX" sz="1200" dirty="0">
                <a:latin typeface="Arial" panose="020B0604020202020204" pitchFamily="34" charset="0"/>
                <a:cs typeface="Arial" panose="020B0604020202020204" pitchFamily="34" charset="0"/>
              </a:rPr>
              <a:t>I</a:t>
            </a:r>
            <a:r>
              <a:rPr lang="es-MX" sz="1200" dirty="0" smtClean="0">
                <a:latin typeface="Arial" panose="020B0604020202020204" pitchFamily="34" charset="0"/>
                <a:cs typeface="Arial" panose="020B0604020202020204" pitchFamily="34" charset="0"/>
              </a:rPr>
              <a:t>SO 9001:2008,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967118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026"/>
          <p:cNvSpPr txBox="1">
            <a:spLocks noChangeArrowheads="1"/>
          </p:cNvSpPr>
          <p:nvPr/>
        </p:nvSpPr>
        <p:spPr bwMode="auto">
          <a:xfrm>
            <a:off x="2023562" y="123488"/>
            <a:ext cx="5478463" cy="625475"/>
          </a:xfrm>
          <a:prstGeom prst="rect">
            <a:avLst/>
          </a:prstGeom>
          <a:noFill/>
          <a:ln w="9525">
            <a:noFill/>
            <a:miter lim="800000"/>
            <a:headEnd/>
            <a:tailEnd/>
          </a:ln>
        </p:spPr>
        <p:txBody>
          <a:bodyPr wrap="none"/>
          <a:lstStyle/>
          <a:p>
            <a:pPr defTabSz="914400" eaLnBrk="0" fontAlgn="base" hangingPunct="0">
              <a:spcBef>
                <a:spcPct val="0"/>
              </a:spcBef>
              <a:spcAft>
                <a:spcPct val="0"/>
              </a:spcAft>
            </a:pPr>
            <a:r>
              <a:rPr lang="es-ES" sz="2400" b="1" dirty="0" smtClean="0">
                <a:solidFill>
                  <a:srgbClr val="FFFFFF"/>
                </a:solidFill>
                <a:latin typeface="Arial Narrow" charset="0"/>
                <a:ea typeface="ＭＳ Ｐゴシック" charset="-128"/>
              </a:rPr>
              <a:t> </a:t>
            </a:r>
            <a:r>
              <a:rPr lang="es-ES" sz="2400" b="1" dirty="0">
                <a:solidFill>
                  <a:srgbClr val="FFFFFF"/>
                </a:solidFill>
                <a:latin typeface="Arial Narrow" charset="0"/>
                <a:ea typeface="ＭＳ Ｐゴシック" charset="-128"/>
              </a:rPr>
              <a:t>OBJETIVO GENERAL DEL CURSO</a:t>
            </a:r>
          </a:p>
        </p:txBody>
      </p:sp>
      <p:sp>
        <p:nvSpPr>
          <p:cNvPr id="4099" name="Text Box 1030"/>
          <p:cNvSpPr txBox="1">
            <a:spLocks noChangeArrowheads="1"/>
          </p:cNvSpPr>
          <p:nvPr/>
        </p:nvSpPr>
        <p:spPr bwMode="auto">
          <a:xfrm>
            <a:off x="663266" y="1378918"/>
            <a:ext cx="7853362" cy="3046988"/>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MX" sz="2400" dirty="0">
                <a:solidFill>
                  <a:srgbClr val="000000"/>
                </a:solidFill>
                <a:latin typeface="Arial" charset="0"/>
                <a:ea typeface="ＭＳ Ｐゴシック" charset="-128"/>
              </a:rPr>
              <a:t>Conocer y aplicar los estándares de calidad para la mejora continua en los niveles de calidad, productividad, costos, satisfacción del cliente, tiempo de los ciclos y tiempo de </a:t>
            </a:r>
            <a:r>
              <a:rPr lang="es-MX" sz="2400" dirty="0" smtClean="0">
                <a:solidFill>
                  <a:srgbClr val="000000"/>
                </a:solidFill>
                <a:latin typeface="Arial" charset="0"/>
                <a:ea typeface="ＭＳ Ｐゴシック" charset="-128"/>
              </a:rPr>
              <a:t>reacción, </a:t>
            </a:r>
            <a:r>
              <a:rPr lang="es-ES" sz="2400" dirty="0" smtClean="0">
                <a:solidFill>
                  <a:srgbClr val="000000"/>
                </a:solidFill>
                <a:latin typeface="Arial" charset="0"/>
                <a:ea typeface="ＭＳ Ｐゴシック" charset="-128"/>
              </a:rPr>
              <a:t>proporcionando </a:t>
            </a:r>
            <a:r>
              <a:rPr lang="es-ES" sz="2400" dirty="0">
                <a:solidFill>
                  <a:srgbClr val="000000"/>
                </a:solidFill>
                <a:latin typeface="Arial" charset="0"/>
                <a:ea typeface="ＭＳ Ｐゴシック" charset="-128"/>
              </a:rPr>
              <a:t>al participante conocimientos sólidos del estándar ISO 9001:</a:t>
            </a:r>
            <a:r>
              <a:rPr lang="es-ES" sz="2400" dirty="0" smtClean="0">
                <a:solidFill>
                  <a:srgbClr val="000000"/>
                </a:solidFill>
                <a:latin typeface="Arial" charset="0"/>
                <a:ea typeface="ＭＳ Ｐゴシック" charset="-128"/>
              </a:rPr>
              <a:t>2008/ISO 9001:2015 </a:t>
            </a:r>
            <a:r>
              <a:rPr lang="es-ES" sz="2400" dirty="0">
                <a:solidFill>
                  <a:srgbClr val="000000"/>
                </a:solidFill>
                <a:latin typeface="Arial" charset="0"/>
                <a:ea typeface="ＭＳ Ｐゴシック" charset="-128"/>
              </a:rPr>
              <a:t>partiendo de 8 principios de un sistema de </a:t>
            </a:r>
            <a:r>
              <a:rPr lang="es-ES" sz="2400" dirty="0" smtClean="0">
                <a:solidFill>
                  <a:srgbClr val="000000"/>
                </a:solidFill>
                <a:latin typeface="Arial" charset="0"/>
                <a:ea typeface="ＭＳ Ｐゴシック" charset="-128"/>
              </a:rPr>
              <a:t>gestión </a:t>
            </a:r>
            <a:r>
              <a:rPr lang="es-ES" sz="2400" dirty="0">
                <a:solidFill>
                  <a:srgbClr val="000000"/>
                </a:solidFill>
                <a:latin typeface="Arial" charset="0"/>
                <a:ea typeface="ＭＳ Ｐゴシック" charset="-128"/>
              </a:rPr>
              <a:t>de calidad e instruirlos en una metodología para realizar análisis de procesos </a:t>
            </a:r>
            <a:r>
              <a:rPr lang="es-ES" sz="2400" dirty="0" smtClean="0">
                <a:solidFill>
                  <a:srgbClr val="000000"/>
                </a:solidFill>
                <a:latin typeface="Arial" charset="0"/>
                <a:ea typeface="ＭＳ Ｐゴシック" charset="-128"/>
              </a:rPr>
              <a:t>y auditorias internas. </a:t>
            </a:r>
            <a:endParaRPr lang="es-ES" sz="2400" dirty="0">
              <a:solidFill>
                <a:srgbClr val="000000"/>
              </a:solidFill>
              <a:latin typeface="Arial" charset="0"/>
              <a:ea typeface="ＭＳ Ｐゴシック" charset="-128"/>
            </a:endParaRPr>
          </a:p>
        </p:txBody>
      </p:sp>
      <p:pic>
        <p:nvPicPr>
          <p:cNvPr id="8"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64448" y="4504041"/>
            <a:ext cx="1850998" cy="12896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CuadroTexto 1"/>
          <p:cNvSpPr txBox="1"/>
          <p:nvPr/>
        </p:nvSpPr>
        <p:spPr>
          <a:xfrm>
            <a:off x="3306669" y="6255327"/>
            <a:ext cx="2566555"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dirty="0" smtClean="0">
                <a:solidFill>
                  <a:schemeClr val="tx1"/>
                </a:solidFill>
                <a:latin typeface="Arial" panose="020B0604020202020204" pitchFamily="34" charset="0"/>
                <a:cs typeface="Arial" panose="020B0604020202020204" pitchFamily="34" charset="0"/>
              </a:rPr>
              <a:t>Figura 1: ISO,</a:t>
            </a:r>
            <a:r>
              <a:rPr lang="es-MX" sz="1200" b="1" dirty="0" smtClean="0">
                <a:solidFill>
                  <a:schemeClr val="tx1"/>
                </a:solidFill>
                <a:latin typeface="Arial" panose="020B0604020202020204" pitchFamily="34" charset="0"/>
                <a:cs typeface="Arial" panose="020B0604020202020204" pitchFamily="34" charset="0"/>
              </a:rPr>
              <a:t> </a:t>
            </a:r>
            <a:r>
              <a:rPr lang="es-MX" sz="1200" b="1" dirty="0" smtClean="0">
                <a:solidFill>
                  <a:schemeClr val="tx1"/>
                </a:solidFill>
                <a:latin typeface="Arial" panose="020B0604020202020204" pitchFamily="34" charset="0"/>
                <a:cs typeface="Arial" panose="020B0604020202020204" pitchFamily="34" charset="0"/>
                <a:hlinkClick r:id="rId3"/>
              </a:rPr>
              <a:t>www.iso.org</a:t>
            </a:r>
            <a:r>
              <a:rPr lang="es-MX" sz="1200" dirty="0" smtClean="0">
                <a:solidFill>
                  <a:schemeClr val="tx1"/>
                </a:solidFill>
                <a:latin typeface="Arial" panose="020B0604020202020204" pitchFamily="34" charset="0"/>
                <a:cs typeface="Arial" panose="020B0604020202020204" pitchFamily="34" charset="0"/>
              </a:rPr>
              <a:t>, 2016</a:t>
            </a:r>
            <a:endParaRPr lang="es-MX"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062815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1794792" y="175677"/>
            <a:ext cx="6707562" cy="492443"/>
          </a:xfrm>
          <a:prstGeom prst="rect">
            <a:avLst/>
          </a:prstGeom>
          <a:noFill/>
          <a:ln w="9525">
            <a:noFill/>
            <a:miter lim="800000"/>
            <a:headEnd/>
            <a:tailEnd/>
          </a:ln>
        </p:spPr>
        <p:txBody>
          <a:bodyPr wrap="square">
            <a:spAutoFit/>
          </a:bodyPr>
          <a:lstStyle/>
          <a:p>
            <a:pPr defTabSz="914400" eaLnBrk="0" fontAlgn="base" hangingPunct="0">
              <a:spcBef>
                <a:spcPct val="0"/>
              </a:spcBef>
              <a:spcAft>
                <a:spcPct val="0"/>
              </a:spcAft>
            </a:pPr>
            <a:r>
              <a:rPr lang="es-ES_tradnl" sz="2600" b="1" dirty="0" smtClean="0">
                <a:solidFill>
                  <a:srgbClr val="FFFFFF"/>
                </a:solidFill>
                <a:latin typeface="Arial Narrow" charset="0"/>
                <a:ea typeface="ＭＳ Ｐゴシック" charset="-128"/>
              </a:rPr>
              <a:t> </a:t>
            </a:r>
            <a:r>
              <a:rPr lang="es-ES_tradnl" sz="2600" b="1" dirty="0">
                <a:solidFill>
                  <a:srgbClr val="FFFFFF"/>
                </a:solidFill>
                <a:latin typeface="Arial Narrow" charset="0"/>
                <a:ea typeface="ＭＳ Ｐゴシック" charset="-128"/>
              </a:rPr>
              <a:t>NORMAS RELACIONADAS VIGENTES</a:t>
            </a:r>
          </a:p>
        </p:txBody>
      </p:sp>
      <p:sp>
        <p:nvSpPr>
          <p:cNvPr id="22531" name="Oval 120"/>
          <p:cNvSpPr>
            <a:spLocks noChangeArrowheads="1"/>
          </p:cNvSpPr>
          <p:nvPr/>
        </p:nvSpPr>
        <p:spPr bwMode="auto">
          <a:xfrm>
            <a:off x="5156200" y="1001713"/>
            <a:ext cx="2844800" cy="2857500"/>
          </a:xfrm>
          <a:prstGeom prst="ellipse">
            <a:avLst/>
          </a:prstGeom>
          <a:noFill/>
          <a:ln w="28575">
            <a:solidFill>
              <a:schemeClr val="accent2"/>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32" name="Text Box 122"/>
          <p:cNvSpPr txBox="1">
            <a:spLocks noChangeArrowheads="1"/>
          </p:cNvSpPr>
          <p:nvPr/>
        </p:nvSpPr>
        <p:spPr bwMode="auto">
          <a:xfrm>
            <a:off x="6342063" y="1898650"/>
            <a:ext cx="1677987" cy="76200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200" b="1">
                <a:solidFill>
                  <a:srgbClr val="000000"/>
                </a:solidFill>
                <a:latin typeface="Arial" charset="0"/>
                <a:ea typeface="ＭＳ Ｐゴシック" charset="-128"/>
              </a:rPr>
              <a:t>ISO </a:t>
            </a:r>
          </a:p>
          <a:p>
            <a:pPr algn="ctr" defTabSz="914400" eaLnBrk="0" fontAlgn="base" hangingPunct="0">
              <a:spcBef>
                <a:spcPct val="0"/>
              </a:spcBef>
              <a:spcAft>
                <a:spcPct val="0"/>
              </a:spcAft>
            </a:pPr>
            <a:r>
              <a:rPr lang="es-ES_tradnl" sz="2200" b="1">
                <a:solidFill>
                  <a:srgbClr val="000000"/>
                </a:solidFill>
                <a:latin typeface="Arial" charset="0"/>
                <a:ea typeface="ＭＳ Ｐゴシック" charset="-128"/>
              </a:rPr>
              <a:t>14001:2004</a:t>
            </a:r>
          </a:p>
        </p:txBody>
      </p:sp>
      <p:sp>
        <p:nvSpPr>
          <p:cNvPr id="22533" name="Oval 119"/>
          <p:cNvSpPr>
            <a:spLocks noChangeArrowheads="1"/>
          </p:cNvSpPr>
          <p:nvPr/>
        </p:nvSpPr>
        <p:spPr bwMode="auto">
          <a:xfrm>
            <a:off x="3517900" y="963613"/>
            <a:ext cx="2895600" cy="2895600"/>
          </a:xfrm>
          <a:prstGeom prst="ellipse">
            <a:avLst/>
          </a:prstGeom>
          <a:noFill/>
          <a:ln w="28575">
            <a:solidFill>
              <a:schemeClr val="accent2"/>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34" name="Text Box 121"/>
          <p:cNvSpPr txBox="1">
            <a:spLocks noChangeArrowheads="1"/>
          </p:cNvSpPr>
          <p:nvPr/>
        </p:nvSpPr>
        <p:spPr bwMode="auto">
          <a:xfrm>
            <a:off x="3594100" y="1955800"/>
            <a:ext cx="1522413" cy="76200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200" b="1">
                <a:solidFill>
                  <a:srgbClr val="000000"/>
                </a:solidFill>
                <a:latin typeface="Arial" charset="0"/>
                <a:ea typeface="ＭＳ Ｐゴシック" charset="-128"/>
              </a:rPr>
              <a:t>ISO</a:t>
            </a:r>
          </a:p>
          <a:p>
            <a:pPr algn="ctr" defTabSz="914400" eaLnBrk="0" fontAlgn="base" hangingPunct="0">
              <a:spcBef>
                <a:spcPct val="0"/>
              </a:spcBef>
              <a:spcAft>
                <a:spcPct val="0"/>
              </a:spcAft>
            </a:pPr>
            <a:r>
              <a:rPr lang="es-ES_tradnl" sz="2200" b="1">
                <a:solidFill>
                  <a:srgbClr val="000000"/>
                </a:solidFill>
                <a:latin typeface="Arial" charset="0"/>
                <a:ea typeface="ＭＳ Ｐゴシック" charset="-128"/>
              </a:rPr>
              <a:t>9001:2008</a:t>
            </a:r>
          </a:p>
        </p:txBody>
      </p:sp>
      <p:sp>
        <p:nvSpPr>
          <p:cNvPr id="22535" name="Text Box 123"/>
          <p:cNvSpPr txBox="1">
            <a:spLocks noChangeArrowheads="1"/>
          </p:cNvSpPr>
          <p:nvPr/>
        </p:nvSpPr>
        <p:spPr bwMode="auto">
          <a:xfrm>
            <a:off x="3890963" y="2955925"/>
            <a:ext cx="1322387"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000000"/>
                </a:solidFill>
                <a:latin typeface="Tahoma" charset="0"/>
                <a:ea typeface="ＭＳ Ｐゴシック" charset="-128"/>
              </a:rPr>
              <a:t>Requisitos</a:t>
            </a:r>
          </a:p>
        </p:txBody>
      </p:sp>
      <p:sp>
        <p:nvSpPr>
          <p:cNvPr id="22536" name="Text Box 124"/>
          <p:cNvSpPr txBox="1">
            <a:spLocks noChangeArrowheads="1"/>
          </p:cNvSpPr>
          <p:nvPr/>
        </p:nvSpPr>
        <p:spPr bwMode="auto">
          <a:xfrm>
            <a:off x="6326188" y="2955925"/>
            <a:ext cx="1322387"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000000"/>
                </a:solidFill>
                <a:latin typeface="Tahoma" charset="0"/>
                <a:ea typeface="ＭＳ Ｐゴシック" charset="-128"/>
              </a:rPr>
              <a:t>Requisitos</a:t>
            </a:r>
          </a:p>
        </p:txBody>
      </p:sp>
      <p:sp>
        <p:nvSpPr>
          <p:cNvPr id="22537" name="Text Box 125"/>
          <p:cNvSpPr txBox="1">
            <a:spLocks noChangeArrowheads="1"/>
          </p:cNvSpPr>
          <p:nvPr/>
        </p:nvSpPr>
        <p:spPr bwMode="auto">
          <a:xfrm>
            <a:off x="5194300" y="2063750"/>
            <a:ext cx="1208088" cy="64135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a:solidFill>
                  <a:srgbClr val="000000"/>
                </a:solidFill>
                <a:latin typeface="Tahoma" charset="0"/>
                <a:ea typeface="ＭＳ Ｐゴシック" charset="-128"/>
              </a:rPr>
              <a:t>Requisitos</a:t>
            </a:r>
          </a:p>
          <a:p>
            <a:pPr algn="ctr" defTabSz="914400" eaLnBrk="0" fontAlgn="base" hangingPunct="0">
              <a:spcBef>
                <a:spcPct val="0"/>
              </a:spcBef>
              <a:spcAft>
                <a:spcPct val="0"/>
              </a:spcAft>
            </a:pPr>
            <a:r>
              <a:rPr lang="es-ES_tradnl">
                <a:solidFill>
                  <a:srgbClr val="000000"/>
                </a:solidFill>
                <a:latin typeface="Tahoma" charset="0"/>
                <a:ea typeface="ＭＳ Ｐゴシック" charset="-128"/>
              </a:rPr>
              <a:t>comunes</a:t>
            </a:r>
          </a:p>
        </p:txBody>
      </p:sp>
      <p:sp>
        <p:nvSpPr>
          <p:cNvPr id="22538" name="AutoShape 126"/>
          <p:cNvSpPr>
            <a:spLocks noChangeArrowheads="1"/>
          </p:cNvSpPr>
          <p:nvPr/>
        </p:nvSpPr>
        <p:spPr bwMode="auto">
          <a:xfrm>
            <a:off x="5205413" y="3949700"/>
            <a:ext cx="842962" cy="403225"/>
          </a:xfrm>
          <a:prstGeom prst="upArrow">
            <a:avLst>
              <a:gd name="adj1" fmla="val 62796"/>
              <a:gd name="adj2" fmla="val 35829"/>
            </a:avLst>
          </a:prstGeom>
          <a:solidFill>
            <a:schemeClr val="accent2"/>
          </a:solidFill>
          <a:ln w="2857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39" name="Text Box 127"/>
          <p:cNvSpPr txBox="1">
            <a:spLocks noChangeArrowheads="1"/>
          </p:cNvSpPr>
          <p:nvPr/>
        </p:nvSpPr>
        <p:spPr bwMode="auto">
          <a:xfrm>
            <a:off x="4849813" y="4479925"/>
            <a:ext cx="1638847" cy="707886"/>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000" b="1" dirty="0">
                <a:solidFill>
                  <a:srgbClr val="000000"/>
                </a:solidFill>
                <a:latin typeface="Arial" charset="0"/>
                <a:ea typeface="ＭＳ Ｐゴシック" charset="-128"/>
              </a:rPr>
              <a:t>ISO</a:t>
            </a:r>
          </a:p>
          <a:p>
            <a:pPr algn="ctr" defTabSz="914400" eaLnBrk="0" fontAlgn="base" hangingPunct="0">
              <a:spcBef>
                <a:spcPct val="0"/>
              </a:spcBef>
              <a:spcAft>
                <a:spcPct val="0"/>
              </a:spcAft>
            </a:pPr>
            <a:r>
              <a:rPr lang="es-ES_tradnl" sz="2000" b="1" dirty="0" smtClean="0">
                <a:solidFill>
                  <a:srgbClr val="000000"/>
                </a:solidFill>
                <a:latin typeface="Arial" charset="0"/>
                <a:ea typeface="ＭＳ Ｐゴシック" charset="-128"/>
              </a:rPr>
              <a:t>19011:2002*</a:t>
            </a:r>
            <a:endParaRPr lang="es-ES_tradnl" sz="2000" b="1" dirty="0">
              <a:solidFill>
                <a:srgbClr val="000000"/>
              </a:solidFill>
              <a:latin typeface="Arial" charset="0"/>
              <a:ea typeface="ＭＳ Ｐゴシック" charset="-128"/>
            </a:endParaRPr>
          </a:p>
        </p:txBody>
      </p:sp>
      <p:sp>
        <p:nvSpPr>
          <p:cNvPr id="22540" name="Text Box 128"/>
          <p:cNvSpPr txBox="1">
            <a:spLocks noChangeArrowheads="1"/>
          </p:cNvSpPr>
          <p:nvPr/>
        </p:nvSpPr>
        <p:spPr bwMode="auto">
          <a:xfrm>
            <a:off x="4708525" y="5048250"/>
            <a:ext cx="2016125" cy="701675"/>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000">
                <a:solidFill>
                  <a:srgbClr val="000000"/>
                </a:solidFill>
                <a:latin typeface="Tahoma" charset="0"/>
                <a:ea typeface="ＭＳ Ｐゴシック" charset="-128"/>
              </a:rPr>
              <a:t>Directrices para </a:t>
            </a:r>
          </a:p>
          <a:p>
            <a:pPr algn="ctr" defTabSz="914400" eaLnBrk="0" fontAlgn="base" hangingPunct="0">
              <a:spcBef>
                <a:spcPct val="0"/>
              </a:spcBef>
              <a:spcAft>
                <a:spcPct val="0"/>
              </a:spcAft>
            </a:pPr>
            <a:r>
              <a:rPr lang="es-ES_tradnl" sz="2000">
                <a:solidFill>
                  <a:srgbClr val="000000"/>
                </a:solidFill>
                <a:latin typeface="Tahoma" charset="0"/>
                <a:ea typeface="ＭＳ Ｐゴシック" charset="-128"/>
              </a:rPr>
              <a:t>Auditoría.</a:t>
            </a:r>
          </a:p>
        </p:txBody>
      </p:sp>
      <p:sp>
        <p:nvSpPr>
          <p:cNvPr id="22541" name="Oval 129"/>
          <p:cNvSpPr>
            <a:spLocks noChangeArrowheads="1"/>
          </p:cNvSpPr>
          <p:nvPr/>
        </p:nvSpPr>
        <p:spPr bwMode="auto">
          <a:xfrm>
            <a:off x="4443413" y="4483100"/>
            <a:ext cx="2438400" cy="1282700"/>
          </a:xfrm>
          <a:prstGeom prst="ellipse">
            <a:avLst/>
          </a:prstGeom>
          <a:noFill/>
          <a:ln w="28575">
            <a:solidFill>
              <a:schemeClr val="accent2"/>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42" name="Oval 132"/>
          <p:cNvSpPr>
            <a:spLocks noChangeArrowheads="1"/>
          </p:cNvSpPr>
          <p:nvPr/>
        </p:nvSpPr>
        <p:spPr bwMode="auto">
          <a:xfrm>
            <a:off x="1012825" y="3595688"/>
            <a:ext cx="2133600" cy="2133600"/>
          </a:xfrm>
          <a:prstGeom prst="ellipse">
            <a:avLst/>
          </a:prstGeom>
          <a:noFill/>
          <a:ln w="28575">
            <a:solidFill>
              <a:schemeClr val="accent2"/>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43" name="Text Box 133"/>
          <p:cNvSpPr txBox="1">
            <a:spLocks noChangeArrowheads="1"/>
          </p:cNvSpPr>
          <p:nvPr/>
        </p:nvSpPr>
        <p:spPr bwMode="auto">
          <a:xfrm>
            <a:off x="1433513" y="3813175"/>
            <a:ext cx="1339850" cy="701675"/>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ISO 9004:</a:t>
            </a:r>
          </a:p>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2009</a:t>
            </a:r>
          </a:p>
        </p:txBody>
      </p:sp>
      <p:sp>
        <p:nvSpPr>
          <p:cNvPr id="22544" name="Text Box 134"/>
          <p:cNvSpPr txBox="1">
            <a:spLocks noChangeArrowheads="1"/>
          </p:cNvSpPr>
          <p:nvPr/>
        </p:nvSpPr>
        <p:spPr bwMode="auto">
          <a:xfrm>
            <a:off x="1128713" y="4546600"/>
            <a:ext cx="1779587" cy="769938"/>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sz="1400">
                <a:solidFill>
                  <a:srgbClr val="000000"/>
                </a:solidFill>
                <a:latin typeface="Tahoma" charset="0"/>
                <a:ea typeface="ＭＳ Ｐゴシック" charset="-128"/>
                <a:cs typeface="Tahoma" charset="0"/>
              </a:rPr>
              <a:t>Gestión para el Éxito sostenido de una Organización</a:t>
            </a:r>
            <a:r>
              <a:rPr lang="es-ES_tradnl" sz="1600" b="1">
                <a:solidFill>
                  <a:srgbClr val="000000"/>
                </a:solidFill>
                <a:latin typeface="Tahoma" charset="0"/>
                <a:ea typeface="ＭＳ Ｐゴシック" charset="-128"/>
                <a:cs typeface="Tahoma" charset="0"/>
              </a:rPr>
              <a:t>.</a:t>
            </a:r>
          </a:p>
        </p:txBody>
      </p:sp>
      <p:sp>
        <p:nvSpPr>
          <p:cNvPr id="22545" name="Oval 135"/>
          <p:cNvSpPr>
            <a:spLocks noChangeArrowheads="1"/>
          </p:cNvSpPr>
          <p:nvPr/>
        </p:nvSpPr>
        <p:spPr bwMode="auto">
          <a:xfrm>
            <a:off x="568325" y="1220788"/>
            <a:ext cx="1968500" cy="1968500"/>
          </a:xfrm>
          <a:prstGeom prst="ellipse">
            <a:avLst/>
          </a:prstGeom>
          <a:noFill/>
          <a:ln w="28575">
            <a:solidFill>
              <a:schemeClr val="accent2"/>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46" name="Text Box 136"/>
          <p:cNvSpPr txBox="1">
            <a:spLocks noChangeArrowheads="1"/>
          </p:cNvSpPr>
          <p:nvPr/>
        </p:nvSpPr>
        <p:spPr bwMode="auto">
          <a:xfrm>
            <a:off x="911225" y="1501775"/>
            <a:ext cx="1339850" cy="701675"/>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ISO 9000:</a:t>
            </a:r>
          </a:p>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2005</a:t>
            </a:r>
          </a:p>
        </p:txBody>
      </p:sp>
      <p:sp>
        <p:nvSpPr>
          <p:cNvPr id="22547" name="Text Box 137"/>
          <p:cNvSpPr txBox="1">
            <a:spLocks noChangeArrowheads="1"/>
          </p:cNvSpPr>
          <p:nvPr/>
        </p:nvSpPr>
        <p:spPr bwMode="auto">
          <a:xfrm>
            <a:off x="849313" y="2120900"/>
            <a:ext cx="1465262" cy="64135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a:solidFill>
                  <a:srgbClr val="000000"/>
                </a:solidFill>
                <a:latin typeface="Tahoma" charset="0"/>
                <a:ea typeface="ＭＳ Ｐゴシック" charset="-128"/>
              </a:rPr>
              <a:t>Términos y </a:t>
            </a:r>
          </a:p>
          <a:p>
            <a:pPr algn="ctr" defTabSz="914400" eaLnBrk="0" fontAlgn="base" hangingPunct="0">
              <a:spcBef>
                <a:spcPct val="0"/>
              </a:spcBef>
              <a:spcAft>
                <a:spcPct val="0"/>
              </a:spcAft>
            </a:pPr>
            <a:r>
              <a:rPr lang="es-ES_tradnl">
                <a:solidFill>
                  <a:srgbClr val="000000"/>
                </a:solidFill>
                <a:latin typeface="Tahoma" charset="0"/>
                <a:ea typeface="ＭＳ Ｐゴシック" charset="-128"/>
              </a:rPr>
              <a:t>Definiciones.</a:t>
            </a:r>
          </a:p>
        </p:txBody>
      </p:sp>
      <p:sp>
        <p:nvSpPr>
          <p:cNvPr id="22548" name="AutoShape 138"/>
          <p:cNvSpPr>
            <a:spLocks noChangeArrowheads="1"/>
          </p:cNvSpPr>
          <p:nvPr/>
        </p:nvSpPr>
        <p:spPr bwMode="auto">
          <a:xfrm rot="5400000">
            <a:off x="2732088" y="2130425"/>
            <a:ext cx="692150" cy="349250"/>
          </a:xfrm>
          <a:prstGeom prst="upArrow">
            <a:avLst>
              <a:gd name="adj1" fmla="val 62796"/>
              <a:gd name="adj2" fmla="val 35829"/>
            </a:avLst>
          </a:prstGeom>
          <a:solidFill>
            <a:schemeClr val="accent2"/>
          </a:solidFill>
          <a:ln w="28575">
            <a:solidFill>
              <a:schemeClr val="tx1"/>
            </a:solidFill>
            <a:miter lim="800000"/>
            <a:headEnd/>
            <a:tailEnd/>
          </a:ln>
        </p:spPr>
        <p:txBody>
          <a:bodyPr rot="10800000" vert="eaVert"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549" name="AutoShape 139"/>
          <p:cNvSpPr>
            <a:spLocks noChangeArrowheads="1"/>
          </p:cNvSpPr>
          <p:nvPr/>
        </p:nvSpPr>
        <p:spPr bwMode="auto">
          <a:xfrm rot="-7021851">
            <a:off x="3030538" y="3552825"/>
            <a:ext cx="692150" cy="349250"/>
          </a:xfrm>
          <a:prstGeom prst="upArrow">
            <a:avLst>
              <a:gd name="adj1" fmla="val 62796"/>
              <a:gd name="adj2" fmla="val 35829"/>
            </a:avLst>
          </a:prstGeom>
          <a:solidFill>
            <a:schemeClr val="accent2"/>
          </a:solidFill>
          <a:ln w="28575">
            <a:solidFill>
              <a:schemeClr val="tx1"/>
            </a:solidFill>
            <a:miter lim="800000"/>
            <a:headEnd/>
            <a:tailEnd/>
          </a:ln>
        </p:spPr>
        <p:txBody>
          <a:bodyPr vert="eaVert"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 name="27 CuadroTexto"/>
          <p:cNvSpPr txBox="1">
            <a:spLocks noChangeArrowheads="1"/>
          </p:cNvSpPr>
          <p:nvPr/>
        </p:nvSpPr>
        <p:spPr bwMode="auto">
          <a:xfrm>
            <a:off x="3180284" y="6005299"/>
            <a:ext cx="5554662" cy="36830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MX" b="1" dirty="0">
                <a:solidFill>
                  <a:srgbClr val="000000"/>
                </a:solidFill>
                <a:latin typeface="Arial" charset="0"/>
                <a:ea typeface="ＭＳ Ｐゴシック" charset="-128"/>
              </a:rPr>
              <a:t>* En Proceso de Actualización 19011:2011</a:t>
            </a:r>
            <a:endParaRPr lang="es-ES" b="1" dirty="0">
              <a:solidFill>
                <a:srgbClr val="000000"/>
              </a:solidFill>
              <a:latin typeface="Arial" charset="0"/>
              <a:ea typeface="ＭＳ Ｐゴシック" charset="-128"/>
            </a:endParaRPr>
          </a:p>
        </p:txBody>
      </p:sp>
      <p:sp>
        <p:nvSpPr>
          <p:cNvPr id="2" name="Rectángulo 1"/>
          <p:cNvSpPr/>
          <p:nvPr/>
        </p:nvSpPr>
        <p:spPr>
          <a:xfrm>
            <a:off x="4119396" y="0"/>
            <a:ext cx="270176" cy="461665"/>
          </a:xfrm>
          <a:prstGeom prst="rect">
            <a:avLst/>
          </a:prstGeom>
        </p:spPr>
        <p:txBody>
          <a:bodyPr wrap="none">
            <a:spAutoFit/>
          </a:bodyPr>
          <a:lstStyle/>
          <a:p>
            <a:pPr algn="ctr" defTabSz="914400" eaLnBrk="0" fontAlgn="base" hangingPunct="0">
              <a:spcBef>
                <a:spcPct val="0"/>
              </a:spcBef>
              <a:spcAft>
                <a:spcPct val="0"/>
              </a:spcAft>
            </a:pPr>
            <a:r>
              <a:rPr lang="es-MX" sz="2400" b="1" dirty="0" smtClean="0">
                <a:solidFill>
                  <a:srgbClr val="FFFFFF"/>
                </a:solidFill>
                <a:latin typeface="Arial" charset="0"/>
                <a:ea typeface="ＭＳ Ｐゴシック" charset="-128"/>
              </a:rPr>
              <a:t>.</a:t>
            </a:r>
            <a:r>
              <a:rPr lang="es-ES_tradnl" sz="2400" b="1" dirty="0" smtClean="0">
                <a:solidFill>
                  <a:srgbClr val="FFFFFF"/>
                </a:solidFill>
                <a:latin typeface="Arial" charset="0"/>
                <a:ea typeface="ＭＳ Ｐゴシック" charset="-128"/>
              </a:rPr>
              <a:t> </a:t>
            </a:r>
            <a:endParaRPr lang="es-ES" sz="2400" b="1" dirty="0">
              <a:solidFill>
                <a:srgbClr val="FFFFFF"/>
              </a:solidFill>
              <a:latin typeface="Arial" charset="0"/>
              <a:ea typeface="ＭＳ Ｐゴシック" charset="-128"/>
            </a:endParaRPr>
          </a:p>
        </p:txBody>
      </p:sp>
      <p:sp>
        <p:nvSpPr>
          <p:cNvPr id="24" name="CuadroTexto 23"/>
          <p:cNvSpPr txBox="1"/>
          <p:nvPr/>
        </p:nvSpPr>
        <p:spPr>
          <a:xfrm>
            <a:off x="2566988" y="6430188"/>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2: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93981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85695" y="0"/>
            <a:ext cx="7590316" cy="584775"/>
          </a:xfrm>
          <a:prstGeom prst="rect">
            <a:avLst/>
          </a:prstGeom>
          <a:noFill/>
        </p:spPr>
        <p:txBody>
          <a:bodyPr wrap="square" lIns="91440" tIns="45720" rIns="91440" bIns="45720">
            <a:spAutoFit/>
          </a:bodyPr>
          <a:lstStyle/>
          <a:p>
            <a:pPr algn="ctr" defTabSz="914400" eaLnBrk="0" fontAlgn="base" hangingPunct="0">
              <a:spcBef>
                <a:spcPct val="0"/>
              </a:spcBef>
              <a:spcAft>
                <a:spcPct val="0"/>
              </a:spcAft>
            </a:pPr>
            <a:r>
              <a:rPr lang="es-ES" sz="3200" b="1" dirty="0" smtClean="0">
                <a:ln w="22225">
                  <a:solidFill>
                    <a:srgbClr val="3333CC"/>
                  </a:solidFill>
                  <a:prstDash val="solid"/>
                </a:ln>
                <a:solidFill>
                  <a:srgbClr val="3333CC">
                    <a:lumMod val="40000"/>
                    <a:lumOff val="60000"/>
                  </a:srgbClr>
                </a:solidFill>
                <a:latin typeface="Arial" charset="0"/>
                <a:ea typeface="ＭＳ Ｐゴシック" charset="-128"/>
              </a:rPr>
              <a:t>ACTIVIDAD RESUELTA</a:t>
            </a:r>
            <a:endParaRPr lang="es-ES" sz="3200" b="1" dirty="0">
              <a:ln w="22225">
                <a:solidFill>
                  <a:srgbClr val="3333CC"/>
                </a:solidFill>
                <a:prstDash val="solid"/>
              </a:ln>
              <a:solidFill>
                <a:srgbClr val="3333CC">
                  <a:lumMod val="40000"/>
                  <a:lumOff val="60000"/>
                </a:srgbClr>
              </a:solidFill>
              <a:latin typeface="Arial" charset="0"/>
              <a:ea typeface="ＭＳ Ｐゴシック" charset="-128"/>
            </a:endParaRPr>
          </a:p>
        </p:txBody>
      </p:sp>
      <p:sp>
        <p:nvSpPr>
          <p:cNvPr id="4" name="CuadroTexto 3"/>
          <p:cNvSpPr txBox="1"/>
          <p:nvPr/>
        </p:nvSpPr>
        <p:spPr>
          <a:xfrm>
            <a:off x="133815" y="782370"/>
            <a:ext cx="3412273" cy="369332"/>
          </a:xfrm>
          <a:prstGeom prst="rect">
            <a:avLst/>
          </a:prstGeom>
          <a:noFill/>
        </p:spPr>
        <p:txBody>
          <a:bodyPr wrap="square" rtlCol="0">
            <a:spAutoFit/>
          </a:bodyPr>
          <a:lstStyle/>
          <a:p>
            <a:pPr algn="ctr" defTabSz="914400" eaLnBrk="0" fontAlgn="base" hangingPunct="0">
              <a:spcBef>
                <a:spcPct val="0"/>
              </a:spcBef>
              <a:spcAft>
                <a:spcPct val="0"/>
              </a:spcAft>
            </a:pPr>
            <a:r>
              <a:rPr lang="es-MX" b="1" dirty="0" smtClean="0">
                <a:solidFill>
                  <a:srgbClr val="000000"/>
                </a:solidFill>
                <a:latin typeface="Arial" charset="0"/>
                <a:ea typeface="ＭＳ Ｐゴシック" charset="-128"/>
              </a:rPr>
              <a:t>ACTIVIDAD RESUELTA </a:t>
            </a:r>
            <a:endParaRPr lang="es-MX" b="1" dirty="0">
              <a:solidFill>
                <a:srgbClr val="000000"/>
              </a:solidFill>
              <a:latin typeface="Arial" charset="0"/>
              <a:ea typeface="ＭＳ Ｐゴシック" charset="-128"/>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5695" y="1151702"/>
            <a:ext cx="6657409" cy="2310584"/>
          </a:xfrm>
          <a:prstGeom prst="rect">
            <a:avLst/>
          </a:prstGeom>
        </p:spPr>
      </p:pic>
      <p:pic>
        <p:nvPicPr>
          <p:cNvPr id="8" name="Imagen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3551" y="4036122"/>
            <a:ext cx="6521696" cy="625121"/>
          </a:xfrm>
          <a:prstGeom prst="rect">
            <a:avLst/>
          </a:prstGeom>
        </p:spPr>
      </p:pic>
      <p:pic>
        <p:nvPicPr>
          <p:cNvPr id="10" name="Imagen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52757" y="4654334"/>
            <a:ext cx="6590347" cy="2097206"/>
          </a:xfrm>
          <a:prstGeom prst="rect">
            <a:avLst/>
          </a:prstGeom>
        </p:spPr>
      </p:pic>
      <p:sp>
        <p:nvSpPr>
          <p:cNvPr id="12" name="CuadroTexto 11"/>
          <p:cNvSpPr txBox="1"/>
          <p:nvPr/>
        </p:nvSpPr>
        <p:spPr>
          <a:xfrm>
            <a:off x="133814" y="3531987"/>
            <a:ext cx="3412273" cy="369332"/>
          </a:xfrm>
          <a:prstGeom prst="rect">
            <a:avLst/>
          </a:prstGeom>
          <a:noFill/>
        </p:spPr>
        <p:txBody>
          <a:bodyPr wrap="square" rtlCol="0">
            <a:spAutoFit/>
          </a:bodyPr>
          <a:lstStyle/>
          <a:p>
            <a:pPr algn="ctr" defTabSz="914400" eaLnBrk="0" fontAlgn="base" hangingPunct="0">
              <a:spcBef>
                <a:spcPct val="0"/>
              </a:spcBef>
              <a:spcAft>
                <a:spcPct val="0"/>
              </a:spcAft>
            </a:pPr>
            <a:r>
              <a:rPr lang="es-MX" b="1" dirty="0" smtClean="0">
                <a:solidFill>
                  <a:srgbClr val="000000"/>
                </a:solidFill>
                <a:latin typeface="Arial" charset="0"/>
                <a:ea typeface="ＭＳ Ｐゴシック" charset="-128"/>
              </a:rPr>
              <a:t>ACTIVIDAD RESUELTA </a:t>
            </a:r>
            <a:endParaRPr lang="es-MX" b="1"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310611338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
          <p:cNvSpPr>
            <a:spLocks noChangeArrowheads="1"/>
          </p:cNvSpPr>
          <p:nvPr/>
        </p:nvSpPr>
        <p:spPr bwMode="auto">
          <a:xfrm>
            <a:off x="795338" y="2185988"/>
            <a:ext cx="7239000" cy="2466975"/>
          </a:xfrm>
          <a:prstGeom prst="rect">
            <a:avLst/>
          </a:prstGeom>
          <a:noFill/>
          <a:ln w="9525">
            <a:noFill/>
            <a:miter lim="800000"/>
            <a:headEnd/>
            <a:tailEnd/>
          </a:ln>
        </p:spPr>
        <p:txBody>
          <a:bodyPr/>
          <a:lstStyle/>
          <a:p>
            <a:pPr marL="342900" indent="-342900" algn="just" defTabSz="914400" eaLnBrk="0" fontAlgn="base" hangingPunct="0">
              <a:spcBef>
                <a:spcPct val="20000"/>
              </a:spcBef>
              <a:spcAft>
                <a:spcPct val="0"/>
              </a:spcAft>
            </a:pPr>
            <a:r>
              <a:rPr lang="es-ES_tradnl" sz="2800" dirty="0">
                <a:solidFill>
                  <a:srgbClr val="000000"/>
                </a:solidFill>
                <a:latin typeface="Arial" charset="0"/>
                <a:ea typeface="ＭＳ Ｐゴシック" charset="-128"/>
              </a:rPr>
              <a:t>	</a:t>
            </a:r>
            <a:endParaRPr lang="es-ES_tradnl" sz="2000" b="1" dirty="0">
              <a:solidFill>
                <a:srgbClr val="000000"/>
              </a:solidFill>
              <a:latin typeface="Arial" charset="0"/>
              <a:ea typeface="ＭＳ Ｐゴシック" charset="-128"/>
            </a:endParaRPr>
          </a:p>
        </p:txBody>
      </p:sp>
      <p:sp>
        <p:nvSpPr>
          <p:cNvPr id="13316" name="Text Box 4"/>
          <p:cNvSpPr txBox="1">
            <a:spLocks noChangeArrowheads="1"/>
          </p:cNvSpPr>
          <p:nvPr/>
        </p:nvSpPr>
        <p:spPr bwMode="auto">
          <a:xfrm>
            <a:off x="1071563" y="171450"/>
            <a:ext cx="7543800" cy="519113"/>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 </a:t>
            </a:r>
            <a:r>
              <a:rPr lang="es-ES_tradnl" sz="2800" b="1" dirty="0">
                <a:solidFill>
                  <a:srgbClr val="FFFFFF"/>
                </a:solidFill>
                <a:latin typeface="Arial Narrow" charset="0"/>
                <a:ea typeface="ＭＳ Ｐゴシック" charset="-128"/>
              </a:rPr>
              <a:t>ENFOQUE BASADO EN PROCESOS</a:t>
            </a:r>
          </a:p>
        </p:txBody>
      </p:sp>
      <p:sp>
        <p:nvSpPr>
          <p:cNvPr id="6" name="Rectángulo 5"/>
          <p:cNvSpPr/>
          <p:nvPr/>
        </p:nvSpPr>
        <p:spPr bwMode="auto">
          <a:xfrm>
            <a:off x="1275695" y="2174209"/>
            <a:ext cx="6849996" cy="2813427"/>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rPr>
              <a:t>OBJETIVO:</a:t>
            </a:r>
          </a:p>
          <a:p>
            <a:pPr algn="ctr" defTabSz="914400" eaLnBrk="0" fontAlgn="base" hangingPunct="0">
              <a:spcBef>
                <a:spcPct val="0"/>
              </a:spcBef>
              <a:spcAft>
                <a:spcPct val="0"/>
              </a:spcAft>
            </a:pPr>
            <a:r>
              <a:rPr lang="es-MX" sz="2000" dirty="0" smtClean="0">
                <a:solidFill>
                  <a:schemeClr val="accent5">
                    <a:lumMod val="50000"/>
                  </a:schemeClr>
                </a:solidFill>
              </a:rPr>
              <a:t>El </a:t>
            </a:r>
            <a:r>
              <a:rPr lang="es-MX" sz="2000" dirty="0">
                <a:solidFill>
                  <a:schemeClr val="accent5">
                    <a:lumMod val="50000"/>
                  </a:schemeClr>
                </a:solidFill>
              </a:rPr>
              <a:t>alumno conocerá el modelo de un sistema de </a:t>
            </a:r>
            <a:r>
              <a:rPr lang="es-MX" sz="2000" dirty="0" smtClean="0">
                <a:solidFill>
                  <a:schemeClr val="accent5">
                    <a:lumMod val="50000"/>
                  </a:schemeClr>
                </a:solidFill>
              </a:rPr>
              <a:t>gestión de </a:t>
            </a:r>
            <a:r>
              <a:rPr lang="es-MX" sz="2000" dirty="0">
                <a:solidFill>
                  <a:schemeClr val="accent5">
                    <a:lumMod val="50000"/>
                  </a:schemeClr>
                </a:solidFill>
              </a:rPr>
              <a:t>la </a:t>
            </a:r>
            <a:endParaRPr lang="es-MX" sz="2000" dirty="0" smtClean="0">
              <a:solidFill>
                <a:schemeClr val="accent5">
                  <a:lumMod val="50000"/>
                </a:schemeClr>
              </a:solidFill>
            </a:endParaRPr>
          </a:p>
          <a:p>
            <a:pPr algn="ctr" defTabSz="914400" eaLnBrk="0" fontAlgn="base" hangingPunct="0">
              <a:spcBef>
                <a:spcPct val="0"/>
              </a:spcBef>
              <a:spcAft>
                <a:spcPct val="0"/>
              </a:spcAft>
            </a:pPr>
            <a:r>
              <a:rPr lang="es-MX" sz="2000" dirty="0" smtClean="0">
                <a:solidFill>
                  <a:schemeClr val="accent5">
                    <a:lumMod val="50000"/>
                  </a:schemeClr>
                </a:solidFill>
              </a:rPr>
              <a:t>calidad basado </a:t>
            </a:r>
            <a:r>
              <a:rPr lang="es-MX" sz="2000" dirty="0">
                <a:solidFill>
                  <a:schemeClr val="accent5">
                    <a:lumMod val="50000"/>
                  </a:schemeClr>
                </a:solidFill>
              </a:rPr>
              <a:t>en procesos.</a:t>
            </a:r>
          </a:p>
          <a:p>
            <a:pPr algn="ctr" defTabSz="914400" eaLnBrk="0" fontAlgn="base" hangingPunct="0">
              <a:spcBef>
                <a:spcPct val="0"/>
              </a:spcBef>
              <a:spcAft>
                <a:spcPct val="0"/>
              </a:spcAft>
            </a:pPr>
            <a:endParaRPr kumimoji="0" lang="es-MX" sz="1800" i="0" u="none" strike="noStrike" cap="none" normalizeH="0" baseline="0" dirty="0" smtClean="0">
              <a:ln>
                <a:noFill/>
              </a:ln>
              <a:solidFill>
                <a:schemeClr val="accent5">
                  <a:lumMod val="50000"/>
                </a:schemeClr>
              </a:solidFill>
              <a:effectLst/>
              <a:latin typeface="Arial" charset="0"/>
            </a:endParaRPr>
          </a:p>
        </p:txBody>
      </p:sp>
    </p:spTree>
    <p:extLst>
      <p:ext uri="{BB962C8B-B14F-4D97-AF65-F5344CB8AC3E}">
        <p14:creationId xmlns:p14="http://schemas.microsoft.com/office/powerpoint/2010/main" val="168723663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5"/>
          <p:cNvSpPr txBox="1">
            <a:spLocks noChangeArrowheads="1"/>
          </p:cNvSpPr>
          <p:nvPr/>
        </p:nvSpPr>
        <p:spPr bwMode="auto">
          <a:xfrm>
            <a:off x="2176647" y="147459"/>
            <a:ext cx="5200462" cy="52322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2800" b="1" dirty="0" smtClean="0">
                <a:solidFill>
                  <a:srgbClr val="FFFFFF"/>
                </a:solidFill>
                <a:latin typeface="Arial" charset="0"/>
                <a:ea typeface="ＭＳ Ｐゴシック" charset="-128"/>
              </a:rPr>
              <a:t>Enfoque </a:t>
            </a:r>
            <a:r>
              <a:rPr lang="es-ES_tradnl" sz="2800" b="1" dirty="0">
                <a:solidFill>
                  <a:srgbClr val="FFFFFF"/>
                </a:solidFill>
                <a:latin typeface="Arial" charset="0"/>
                <a:ea typeface="ＭＳ Ｐゴシック" charset="-128"/>
              </a:rPr>
              <a:t>basado en procesos</a:t>
            </a:r>
          </a:p>
        </p:txBody>
      </p:sp>
      <p:grpSp>
        <p:nvGrpSpPr>
          <p:cNvPr id="12291" name="Group 37"/>
          <p:cNvGrpSpPr>
            <a:grpSpLocks/>
          </p:cNvGrpSpPr>
          <p:nvPr/>
        </p:nvGrpSpPr>
        <p:grpSpPr bwMode="auto">
          <a:xfrm>
            <a:off x="203200" y="939800"/>
            <a:ext cx="9048750" cy="4902200"/>
            <a:chOff x="128" y="592"/>
            <a:chExt cx="5700" cy="3088"/>
          </a:xfrm>
        </p:grpSpPr>
        <p:sp>
          <p:nvSpPr>
            <p:cNvPr id="12293" name="Oval 30"/>
            <p:cNvSpPr>
              <a:spLocks noChangeArrowheads="1"/>
            </p:cNvSpPr>
            <p:nvPr/>
          </p:nvSpPr>
          <p:spPr bwMode="auto">
            <a:xfrm>
              <a:off x="128" y="1093"/>
              <a:ext cx="2091" cy="2105"/>
            </a:xfrm>
            <a:prstGeom prst="ellipse">
              <a:avLst/>
            </a:prstGeom>
            <a:gradFill rotWithShape="0">
              <a:gsLst>
                <a:gs pos="0">
                  <a:srgbClr val="FFFF99"/>
                </a:gs>
                <a:gs pos="100000">
                  <a:schemeClr val="bg1"/>
                </a:gs>
              </a:gsLst>
              <a:path path="shape">
                <a:fillToRect l="50000" t="50000" r="50000" b="50000"/>
              </a:path>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4" name="Oval 28"/>
            <p:cNvSpPr>
              <a:spLocks noChangeArrowheads="1"/>
            </p:cNvSpPr>
            <p:nvPr/>
          </p:nvSpPr>
          <p:spPr bwMode="auto">
            <a:xfrm>
              <a:off x="256" y="3129"/>
              <a:ext cx="548" cy="551"/>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5" name="Oval 27"/>
            <p:cNvSpPr>
              <a:spLocks noChangeArrowheads="1"/>
            </p:cNvSpPr>
            <p:nvPr/>
          </p:nvSpPr>
          <p:spPr bwMode="auto">
            <a:xfrm>
              <a:off x="1280" y="2847"/>
              <a:ext cx="548" cy="552"/>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6" name="Oval 26"/>
            <p:cNvSpPr>
              <a:spLocks noChangeArrowheads="1"/>
            </p:cNvSpPr>
            <p:nvPr/>
          </p:nvSpPr>
          <p:spPr bwMode="auto">
            <a:xfrm>
              <a:off x="1952" y="2497"/>
              <a:ext cx="548" cy="551"/>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7" name="Oval 25"/>
            <p:cNvSpPr>
              <a:spLocks noChangeArrowheads="1"/>
            </p:cNvSpPr>
            <p:nvPr/>
          </p:nvSpPr>
          <p:spPr bwMode="auto">
            <a:xfrm>
              <a:off x="2240" y="1945"/>
              <a:ext cx="548" cy="552"/>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8" name="Oval 24"/>
            <p:cNvSpPr>
              <a:spLocks noChangeArrowheads="1"/>
            </p:cNvSpPr>
            <p:nvPr/>
          </p:nvSpPr>
          <p:spPr bwMode="auto">
            <a:xfrm>
              <a:off x="2912" y="1494"/>
              <a:ext cx="548" cy="551"/>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299" name="Oval 23"/>
            <p:cNvSpPr>
              <a:spLocks noChangeArrowheads="1"/>
            </p:cNvSpPr>
            <p:nvPr/>
          </p:nvSpPr>
          <p:spPr bwMode="auto">
            <a:xfrm>
              <a:off x="3008" y="942"/>
              <a:ext cx="548" cy="552"/>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300" name="Oval 22"/>
            <p:cNvSpPr>
              <a:spLocks noChangeArrowheads="1"/>
            </p:cNvSpPr>
            <p:nvPr/>
          </p:nvSpPr>
          <p:spPr bwMode="auto">
            <a:xfrm>
              <a:off x="1856" y="592"/>
              <a:ext cx="548" cy="551"/>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301" name="Oval 21"/>
            <p:cNvSpPr>
              <a:spLocks noChangeArrowheads="1"/>
            </p:cNvSpPr>
            <p:nvPr/>
          </p:nvSpPr>
          <p:spPr bwMode="auto">
            <a:xfrm>
              <a:off x="128" y="842"/>
              <a:ext cx="548" cy="552"/>
            </a:xfrm>
            <a:prstGeom prst="ellipse">
              <a:avLst/>
            </a:prstGeom>
            <a:gradFill rotWithShape="0">
              <a:gsLst>
                <a:gs pos="0">
                  <a:schemeClr val="bg1"/>
                </a:gs>
                <a:gs pos="100000">
                  <a:srgbClr val="7893AE"/>
                </a:gs>
              </a:gsLst>
              <a:lin ang="5400000" scaled="1"/>
            </a:gradFill>
            <a:ln w="9525">
              <a:no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2302" name="Text Box 4"/>
            <p:cNvSpPr txBox="1">
              <a:spLocks noChangeArrowheads="1"/>
            </p:cNvSpPr>
            <p:nvPr/>
          </p:nvSpPr>
          <p:spPr bwMode="auto">
            <a:xfrm>
              <a:off x="260" y="1052"/>
              <a:ext cx="1695" cy="346"/>
            </a:xfrm>
            <a:prstGeom prst="rect">
              <a:avLst/>
            </a:prstGeom>
            <a:noFill/>
            <a:ln w="9525">
              <a:noFill/>
              <a:miter lim="800000"/>
              <a:headEnd/>
              <a:tailEnd/>
            </a:ln>
          </p:spPr>
          <p:txBody>
            <a:bodyPr>
              <a:spAutoFit/>
            </a:bodyPr>
            <a:lstStyle/>
            <a:p>
              <a:pPr marL="342900" indent="-342900" algn="just" defTabSz="914400" eaLnBrk="0" fontAlgn="base" hangingPunct="0">
                <a:lnSpc>
                  <a:spcPct val="50000"/>
                </a:lnSpc>
                <a:spcBef>
                  <a:spcPct val="50000"/>
                </a:spcBef>
                <a:spcAft>
                  <a:spcPct val="0"/>
                </a:spcAft>
                <a:buFontTx/>
                <a:buAutoNum type="arabicPeriod"/>
              </a:pPr>
              <a:r>
                <a:rPr lang="es-ES" sz="2000">
                  <a:solidFill>
                    <a:srgbClr val="000000"/>
                  </a:solidFill>
                  <a:latin typeface="Tahoma" charset="0"/>
                  <a:ea typeface="ＭＳ Ｐゴシック" charset="-128"/>
                </a:rPr>
                <a:t>   Enfoque al </a:t>
              </a:r>
            </a:p>
            <a:p>
              <a:pPr marL="342900" indent="-342900" algn="just" defTabSz="914400" eaLnBrk="0" fontAlgn="base" hangingPunct="0">
                <a:lnSpc>
                  <a:spcPct val="50000"/>
                </a:lnSpc>
                <a:spcBef>
                  <a:spcPct val="50000"/>
                </a:spcBef>
                <a:spcAft>
                  <a:spcPct val="0"/>
                </a:spcAft>
              </a:pPr>
              <a:r>
                <a:rPr lang="es-ES" sz="2000">
                  <a:solidFill>
                    <a:srgbClr val="000000"/>
                  </a:solidFill>
                  <a:latin typeface="Tahoma" charset="0"/>
                  <a:ea typeface="ＭＳ Ｐゴシック" charset="-128"/>
                </a:rPr>
                <a:t>         cliente. </a:t>
              </a:r>
              <a:endParaRPr lang="es-ES_tradnl" sz="2000">
                <a:solidFill>
                  <a:srgbClr val="000099"/>
                </a:solidFill>
                <a:latin typeface="Tahoma" charset="0"/>
                <a:ea typeface="ＭＳ Ｐゴシック" charset="-128"/>
              </a:endParaRPr>
            </a:p>
          </p:txBody>
        </p:sp>
        <p:sp>
          <p:nvSpPr>
            <p:cNvPr id="12303" name="Text Box 6"/>
            <p:cNvSpPr txBox="1">
              <a:spLocks noChangeArrowheads="1"/>
            </p:cNvSpPr>
            <p:nvPr/>
          </p:nvSpPr>
          <p:spPr bwMode="auto">
            <a:xfrm>
              <a:off x="2065" y="761"/>
              <a:ext cx="1126"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dirty="0">
                  <a:solidFill>
                    <a:srgbClr val="000000"/>
                  </a:solidFill>
                  <a:latin typeface="Tahoma" charset="0"/>
                  <a:ea typeface="ＭＳ Ｐゴシック" charset="-128"/>
                </a:rPr>
                <a:t>2.   Liderazgo.</a:t>
              </a:r>
            </a:p>
          </p:txBody>
        </p:sp>
        <p:sp>
          <p:nvSpPr>
            <p:cNvPr id="12304" name="Text Box 7"/>
            <p:cNvSpPr txBox="1">
              <a:spLocks noChangeArrowheads="1"/>
            </p:cNvSpPr>
            <p:nvPr/>
          </p:nvSpPr>
          <p:spPr bwMode="auto">
            <a:xfrm>
              <a:off x="3175" y="1096"/>
              <a:ext cx="2347"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a:solidFill>
                    <a:srgbClr val="000000"/>
                  </a:solidFill>
                  <a:latin typeface="Tahoma" charset="0"/>
                  <a:ea typeface="ＭＳ Ｐゴシック" charset="-128"/>
                </a:rPr>
                <a:t>3.     Participación del personal.</a:t>
              </a:r>
            </a:p>
          </p:txBody>
        </p:sp>
        <p:sp>
          <p:nvSpPr>
            <p:cNvPr id="12305" name="Text Box 8"/>
            <p:cNvSpPr txBox="1">
              <a:spLocks noChangeArrowheads="1"/>
            </p:cNvSpPr>
            <p:nvPr/>
          </p:nvSpPr>
          <p:spPr bwMode="auto">
            <a:xfrm>
              <a:off x="3082" y="1669"/>
              <a:ext cx="2552" cy="250"/>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s-MX" sz="2000" dirty="0">
                  <a:solidFill>
                    <a:srgbClr val="000000"/>
                  </a:solidFill>
                  <a:latin typeface="Tahoma" charset="0"/>
                  <a:ea typeface="ＭＳ Ｐゴシック" charset="-128"/>
                </a:rPr>
                <a:t>4.   </a:t>
              </a:r>
              <a:r>
                <a:rPr lang="es-MX" sz="2000" dirty="0" smtClean="0">
                  <a:solidFill>
                    <a:srgbClr val="000000"/>
                  </a:solidFill>
                  <a:latin typeface="Tahoma" charset="0"/>
                  <a:ea typeface="ＭＳ Ｐゴシック" charset="-128"/>
                </a:rPr>
                <a:t> Enfoque </a:t>
              </a:r>
              <a:r>
                <a:rPr lang="es-MX" sz="2000" dirty="0">
                  <a:solidFill>
                    <a:srgbClr val="000000"/>
                  </a:solidFill>
                  <a:latin typeface="Tahoma" charset="0"/>
                  <a:ea typeface="ＭＳ Ｐゴシック" charset="-128"/>
                </a:rPr>
                <a:t>basado en procesos.</a:t>
              </a:r>
            </a:p>
          </p:txBody>
        </p:sp>
        <p:sp>
          <p:nvSpPr>
            <p:cNvPr id="12306" name="Text Box 9"/>
            <p:cNvSpPr txBox="1">
              <a:spLocks noChangeArrowheads="1"/>
            </p:cNvSpPr>
            <p:nvPr/>
          </p:nvSpPr>
          <p:spPr bwMode="auto">
            <a:xfrm>
              <a:off x="2401" y="2110"/>
              <a:ext cx="2371" cy="44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dirty="0">
                  <a:solidFill>
                    <a:srgbClr val="000000"/>
                  </a:solidFill>
                  <a:latin typeface="Tahoma" charset="0"/>
                  <a:ea typeface="ＭＳ Ｐゴシック" charset="-128"/>
                </a:rPr>
                <a:t>5.     Enfoque de sistemas para </a:t>
              </a:r>
            </a:p>
            <a:p>
              <a:pPr defTabSz="914400" eaLnBrk="0" fontAlgn="base" hangingPunct="0">
                <a:spcBef>
                  <a:spcPct val="0"/>
                </a:spcBef>
                <a:spcAft>
                  <a:spcPct val="0"/>
                </a:spcAft>
              </a:pPr>
              <a:r>
                <a:rPr lang="es-MX" sz="2000" dirty="0">
                  <a:solidFill>
                    <a:srgbClr val="000000"/>
                  </a:solidFill>
                  <a:latin typeface="Tahoma" charset="0"/>
                  <a:ea typeface="ＭＳ Ｐゴシック" charset="-128"/>
                </a:rPr>
                <a:t>             la administración.</a:t>
              </a:r>
            </a:p>
          </p:txBody>
        </p:sp>
        <p:sp>
          <p:nvSpPr>
            <p:cNvPr id="12307" name="Text Box 10"/>
            <p:cNvSpPr txBox="1">
              <a:spLocks noChangeArrowheads="1"/>
            </p:cNvSpPr>
            <p:nvPr/>
          </p:nvSpPr>
          <p:spPr bwMode="auto">
            <a:xfrm>
              <a:off x="2128" y="2681"/>
              <a:ext cx="1683"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a:solidFill>
                    <a:srgbClr val="000000"/>
                  </a:solidFill>
                  <a:latin typeface="Tahoma" charset="0"/>
                  <a:ea typeface="ＭＳ Ｐゴシック" charset="-128"/>
                </a:rPr>
                <a:t>6.     Mejora continua.</a:t>
              </a:r>
            </a:p>
          </p:txBody>
        </p:sp>
        <p:sp>
          <p:nvSpPr>
            <p:cNvPr id="12308" name="Text Box 11"/>
            <p:cNvSpPr txBox="1">
              <a:spLocks noChangeArrowheads="1"/>
            </p:cNvSpPr>
            <p:nvPr/>
          </p:nvSpPr>
          <p:spPr bwMode="auto">
            <a:xfrm>
              <a:off x="1469" y="3041"/>
              <a:ext cx="4359" cy="25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dirty="0">
                  <a:solidFill>
                    <a:srgbClr val="000000"/>
                  </a:solidFill>
                  <a:latin typeface="Tahoma" charset="0"/>
                  <a:ea typeface="ＭＳ Ｐゴシック" charset="-128"/>
                </a:rPr>
                <a:t>7. </a:t>
              </a:r>
              <a:r>
                <a:rPr lang="es-MX" sz="2000" dirty="0" smtClean="0">
                  <a:solidFill>
                    <a:srgbClr val="000000"/>
                  </a:solidFill>
                  <a:latin typeface="Tahoma" charset="0"/>
                  <a:ea typeface="ＭＳ Ｐゴシック" charset="-128"/>
                </a:rPr>
                <a:t>   </a:t>
              </a:r>
              <a:r>
                <a:rPr lang="es-MX" sz="2000" dirty="0">
                  <a:solidFill>
                    <a:srgbClr val="000000"/>
                  </a:solidFill>
                  <a:latin typeface="Tahoma" charset="0"/>
                  <a:ea typeface="ＭＳ Ｐゴシック" charset="-128"/>
                </a:rPr>
                <a:t>Enfoque basado en hechos para la toma de decisiones.</a:t>
              </a:r>
            </a:p>
          </p:txBody>
        </p:sp>
        <p:sp>
          <p:nvSpPr>
            <p:cNvPr id="12309" name="Text Box 12"/>
            <p:cNvSpPr txBox="1">
              <a:spLocks noChangeArrowheads="1"/>
            </p:cNvSpPr>
            <p:nvPr/>
          </p:nvSpPr>
          <p:spPr bwMode="auto">
            <a:xfrm>
              <a:off x="422" y="3337"/>
              <a:ext cx="3886"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MX" sz="2000">
                  <a:solidFill>
                    <a:srgbClr val="000000"/>
                  </a:solidFill>
                  <a:latin typeface="Tahoma" charset="0"/>
                  <a:ea typeface="ＭＳ Ｐゴシック" charset="-128"/>
                </a:rPr>
                <a:t>8.    Relaciones de beneficio mutuo con el proveedor.</a:t>
              </a:r>
            </a:p>
          </p:txBody>
        </p:sp>
        <p:sp>
          <p:nvSpPr>
            <p:cNvPr id="12310" name="WordArt 29"/>
            <p:cNvSpPr>
              <a:spLocks noChangeArrowheads="1" noChangeShapeType="1" noTextEdit="1"/>
            </p:cNvSpPr>
            <p:nvPr/>
          </p:nvSpPr>
          <p:spPr bwMode="auto">
            <a:xfrm>
              <a:off x="512" y="1745"/>
              <a:ext cx="1294" cy="676"/>
            </a:xfrm>
            <a:prstGeom prst="rect">
              <a:avLst/>
            </a:prstGeom>
          </p:spPr>
          <p:txBody>
            <a:bodyPr wrap="none" fromWordArt="1">
              <a:prstTxWarp prst="textPlain">
                <a:avLst>
                  <a:gd name="adj" fmla="val 50000"/>
                </a:avLst>
              </a:prstTxWarp>
            </a:bodyPr>
            <a:lstStyle/>
            <a:p>
              <a:pPr algn="ctr" defTabSz="914400" eaLnBrk="0" fontAlgn="base" hangingPunct="0">
                <a:spcBef>
                  <a:spcPct val="0"/>
                </a:spcBef>
                <a:spcAft>
                  <a:spcPct val="0"/>
                </a:spcAft>
              </a:pPr>
              <a:r>
                <a:rPr lang="es-ES" sz="2400" b="1" kern="10" dirty="0">
                  <a:ln w="9525">
                    <a:noFill/>
                    <a:round/>
                    <a:headEnd/>
                    <a:tailEnd/>
                  </a:ln>
                  <a:solidFill>
                    <a:srgbClr val="336699"/>
                  </a:solidFill>
                  <a:effectLst>
                    <a:outerShdw dist="45791" dir="2021404" algn="ctr" rotWithShape="0">
                      <a:srgbClr val="C0C0C0">
                        <a:alpha val="74997"/>
                      </a:srgbClr>
                    </a:outerShdw>
                  </a:effectLst>
                  <a:latin typeface="Arial"/>
                  <a:ea typeface="ＭＳ Ｐゴシック" charset="-128"/>
                  <a:cs typeface="Arial"/>
                </a:rPr>
                <a:t>Administración</a:t>
              </a:r>
            </a:p>
            <a:p>
              <a:pPr algn="ctr" defTabSz="914400" eaLnBrk="0" fontAlgn="base" hangingPunct="0">
                <a:spcBef>
                  <a:spcPct val="0"/>
                </a:spcBef>
                <a:spcAft>
                  <a:spcPct val="0"/>
                </a:spcAft>
              </a:pPr>
              <a:r>
                <a:rPr lang="es-ES" sz="2400" b="1" kern="10" dirty="0">
                  <a:ln w="9525">
                    <a:noFill/>
                    <a:round/>
                    <a:headEnd/>
                    <a:tailEnd/>
                  </a:ln>
                  <a:solidFill>
                    <a:srgbClr val="336699"/>
                  </a:solidFill>
                  <a:effectLst>
                    <a:outerShdw dist="45791" dir="2021404" algn="ctr" rotWithShape="0">
                      <a:srgbClr val="C0C0C0">
                        <a:alpha val="74997"/>
                      </a:srgbClr>
                    </a:outerShdw>
                  </a:effectLst>
                  <a:latin typeface="Arial"/>
                  <a:ea typeface="ＭＳ Ｐゴシック" charset="-128"/>
                  <a:cs typeface="Arial"/>
                </a:rPr>
                <a:t>de </a:t>
              </a:r>
            </a:p>
            <a:p>
              <a:pPr algn="ctr" defTabSz="914400" eaLnBrk="0" fontAlgn="base" hangingPunct="0">
                <a:spcBef>
                  <a:spcPct val="0"/>
                </a:spcBef>
                <a:spcAft>
                  <a:spcPct val="0"/>
                </a:spcAft>
              </a:pPr>
              <a:r>
                <a:rPr lang="es-ES" sz="2400" b="1" kern="10" dirty="0">
                  <a:ln w="9525">
                    <a:noFill/>
                    <a:round/>
                    <a:headEnd/>
                    <a:tailEnd/>
                  </a:ln>
                  <a:solidFill>
                    <a:srgbClr val="336699"/>
                  </a:solidFill>
                  <a:effectLst>
                    <a:outerShdw dist="45791" dir="2021404" algn="ctr" rotWithShape="0">
                      <a:srgbClr val="C0C0C0">
                        <a:alpha val="74997"/>
                      </a:srgbClr>
                    </a:outerShdw>
                  </a:effectLst>
                  <a:latin typeface="Arial"/>
                  <a:ea typeface="ＭＳ Ｐゴシック" charset="-128"/>
                  <a:cs typeface="Arial"/>
                </a:rPr>
                <a:t>Calidad</a:t>
              </a:r>
            </a:p>
          </p:txBody>
        </p:sp>
        <p:sp>
          <p:nvSpPr>
            <p:cNvPr id="12311" name="Line 32"/>
            <p:cNvSpPr>
              <a:spLocks noChangeShapeType="1"/>
            </p:cNvSpPr>
            <p:nvPr/>
          </p:nvSpPr>
          <p:spPr bwMode="auto">
            <a:xfrm flipH="1" flipV="1">
              <a:off x="560" y="1344"/>
              <a:ext cx="149" cy="200"/>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2" name="Line 33"/>
            <p:cNvSpPr>
              <a:spLocks noChangeShapeType="1"/>
            </p:cNvSpPr>
            <p:nvPr/>
          </p:nvSpPr>
          <p:spPr bwMode="auto">
            <a:xfrm flipV="1">
              <a:off x="1568" y="1093"/>
              <a:ext cx="398" cy="351"/>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3" name="Line 34"/>
            <p:cNvSpPr>
              <a:spLocks noChangeShapeType="1"/>
            </p:cNvSpPr>
            <p:nvPr/>
          </p:nvSpPr>
          <p:spPr bwMode="auto">
            <a:xfrm flipV="1">
              <a:off x="1808" y="1243"/>
              <a:ext cx="1244" cy="401"/>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4" name="Line 35"/>
            <p:cNvSpPr>
              <a:spLocks noChangeShapeType="1"/>
            </p:cNvSpPr>
            <p:nvPr/>
          </p:nvSpPr>
          <p:spPr bwMode="auto">
            <a:xfrm flipV="1">
              <a:off x="1952" y="1795"/>
              <a:ext cx="995" cy="50"/>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5" name="Line 36"/>
            <p:cNvSpPr>
              <a:spLocks noChangeShapeType="1"/>
            </p:cNvSpPr>
            <p:nvPr/>
          </p:nvSpPr>
          <p:spPr bwMode="auto">
            <a:xfrm>
              <a:off x="1808" y="2196"/>
              <a:ext cx="448" cy="1"/>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6" name="Line 37"/>
            <p:cNvSpPr>
              <a:spLocks noChangeShapeType="1"/>
            </p:cNvSpPr>
            <p:nvPr/>
          </p:nvSpPr>
          <p:spPr bwMode="auto">
            <a:xfrm>
              <a:off x="1664" y="2547"/>
              <a:ext cx="348" cy="100"/>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7" name="Line 38"/>
            <p:cNvSpPr>
              <a:spLocks noChangeShapeType="1"/>
            </p:cNvSpPr>
            <p:nvPr/>
          </p:nvSpPr>
          <p:spPr bwMode="auto">
            <a:xfrm>
              <a:off x="1328" y="2747"/>
              <a:ext cx="100" cy="151"/>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318" name="Line 39"/>
            <p:cNvSpPr>
              <a:spLocks noChangeShapeType="1"/>
            </p:cNvSpPr>
            <p:nvPr/>
          </p:nvSpPr>
          <p:spPr bwMode="auto">
            <a:xfrm flipH="1">
              <a:off x="608" y="2747"/>
              <a:ext cx="149" cy="502"/>
            </a:xfrm>
            <a:prstGeom prst="line">
              <a:avLst/>
            </a:prstGeom>
            <a:noFill/>
            <a:ln w="19050">
              <a:solidFill>
                <a:srgbClr val="0033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12292" name="Text Box 12"/>
          <p:cNvSpPr txBox="1">
            <a:spLocks noChangeArrowheads="1"/>
          </p:cNvSpPr>
          <p:nvPr/>
        </p:nvSpPr>
        <p:spPr bwMode="auto">
          <a:xfrm>
            <a:off x="669925" y="5741988"/>
            <a:ext cx="8267700" cy="646112"/>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MX">
                <a:solidFill>
                  <a:srgbClr val="000000"/>
                </a:solidFill>
                <a:latin typeface="Tahoma" charset="0"/>
                <a:ea typeface="ＭＳ Ｐゴシック" charset="-128"/>
              </a:rPr>
              <a:t>Cumplir con los requisitos del clientes, </a:t>
            </a:r>
            <a:r>
              <a:rPr lang="es-MX" i="1">
                <a:solidFill>
                  <a:srgbClr val="000000"/>
                </a:solidFill>
                <a:latin typeface="Tahoma" charset="0"/>
                <a:ea typeface="ＭＳ Ｐゴシック" charset="-128"/>
              </a:rPr>
              <a:t>los legales y los reglamentarios aplicables al producto</a:t>
            </a:r>
            <a:r>
              <a:rPr lang="es-MX">
                <a:solidFill>
                  <a:srgbClr val="000000"/>
                </a:solidFill>
                <a:latin typeface="Tahoma" charset="0"/>
                <a:ea typeface="ＭＳ Ｐゴシック" charset="-128"/>
              </a:rPr>
              <a:t> y los propios de la organización</a:t>
            </a:r>
          </a:p>
        </p:txBody>
      </p:sp>
      <p:sp>
        <p:nvSpPr>
          <p:cNvPr id="31" name="CuadroTexto 30"/>
          <p:cNvSpPr txBox="1"/>
          <p:nvPr/>
        </p:nvSpPr>
        <p:spPr>
          <a:xfrm>
            <a:off x="653183" y="6454389"/>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3: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443968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9"/>
          <p:cNvSpPr txBox="1">
            <a:spLocks noChangeArrowheads="1"/>
          </p:cNvSpPr>
          <p:nvPr/>
        </p:nvSpPr>
        <p:spPr bwMode="auto">
          <a:xfrm>
            <a:off x="960607" y="194052"/>
            <a:ext cx="7682865" cy="523220"/>
          </a:xfrm>
          <a:prstGeom prst="rect">
            <a:avLst/>
          </a:prstGeom>
          <a:noFill/>
          <a:ln w="9525">
            <a:noFill/>
            <a:miter lim="800000"/>
            <a:headEnd/>
            <a:tailEnd/>
          </a:ln>
        </p:spPr>
        <p:txBody>
          <a:bodyPr wrap="square">
            <a:spAutoFit/>
          </a:bodyPr>
          <a:lstStyle/>
          <a:p>
            <a:pPr algn="ct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ENFOQUE </a:t>
            </a:r>
            <a:r>
              <a:rPr lang="es-ES_tradnl" sz="2800" b="1" dirty="0">
                <a:solidFill>
                  <a:srgbClr val="FFFFFF"/>
                </a:solidFill>
                <a:latin typeface="Arial Narrow" charset="0"/>
                <a:ea typeface="ＭＳ Ｐゴシック" charset="-128"/>
              </a:rPr>
              <a:t>BASADO EN PROCESOS</a:t>
            </a:r>
          </a:p>
        </p:txBody>
      </p:sp>
      <p:sp>
        <p:nvSpPr>
          <p:cNvPr id="5" name="Rectángulo 4"/>
          <p:cNvSpPr/>
          <p:nvPr/>
        </p:nvSpPr>
        <p:spPr bwMode="auto">
          <a:xfrm>
            <a:off x="1275695" y="2174209"/>
            <a:ext cx="6849996" cy="2813427"/>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kumimoji="0" lang="es-MX" sz="2800" b="1" i="0" u="none" strike="noStrike" cap="none" normalizeH="0" baseline="0" dirty="0" smtClean="0">
                <a:ln>
                  <a:noFill/>
                </a:ln>
                <a:solidFill>
                  <a:schemeClr val="tx1"/>
                </a:solidFill>
                <a:effectLst/>
                <a:latin typeface="+mj-lt"/>
              </a:rPr>
              <a:t>ACTIVIDAD:</a:t>
            </a:r>
          </a:p>
          <a:p>
            <a:pPr algn="ctr" defTabSz="914400" eaLnBrk="0" fontAlgn="base" hangingPunct="0">
              <a:spcBef>
                <a:spcPct val="0"/>
              </a:spcBef>
              <a:spcAft>
                <a:spcPct val="0"/>
              </a:spcAft>
            </a:pPr>
            <a:r>
              <a:rPr kumimoji="0" lang="es-MX" sz="2000" i="0" u="none" strike="noStrike" cap="none" normalizeH="0" baseline="0" dirty="0" smtClean="0">
                <a:ln>
                  <a:noFill/>
                </a:ln>
                <a:solidFill>
                  <a:schemeClr val="accent5">
                    <a:lumMod val="50000"/>
                  </a:schemeClr>
                </a:solidFill>
                <a:effectLst/>
                <a:latin typeface="+mj-lt"/>
              </a:rPr>
              <a:t>Elaborar</a:t>
            </a:r>
            <a:r>
              <a:rPr kumimoji="0" lang="es-MX" sz="2000" i="0" u="none" strike="noStrike" cap="none" normalizeH="0" dirty="0" smtClean="0">
                <a:ln>
                  <a:noFill/>
                </a:ln>
                <a:solidFill>
                  <a:schemeClr val="accent5">
                    <a:lumMod val="50000"/>
                  </a:schemeClr>
                </a:solidFill>
                <a:effectLst/>
                <a:latin typeface="+mj-lt"/>
              </a:rPr>
              <a:t> Dinámica 3:</a:t>
            </a:r>
            <a:r>
              <a:rPr lang="es-MX" sz="2000" baseline="0" dirty="0" smtClean="0">
                <a:solidFill>
                  <a:schemeClr val="accent5">
                    <a:lumMod val="50000"/>
                  </a:schemeClr>
                </a:solidFill>
                <a:latin typeface="+mj-lt"/>
              </a:rPr>
              <a:t>Principios de la Calidad.</a:t>
            </a:r>
            <a:endParaRPr kumimoji="0" lang="es-MX" sz="2000" i="0" u="none" strike="noStrike" cap="none" normalizeH="0" baseline="0" dirty="0" smtClean="0">
              <a:ln>
                <a:noFill/>
              </a:ln>
              <a:solidFill>
                <a:schemeClr val="accent5">
                  <a:lumMod val="50000"/>
                </a:schemeClr>
              </a:solidFill>
              <a:effectLst/>
              <a:latin typeface="+mj-lt"/>
            </a:endParaRPr>
          </a:p>
        </p:txBody>
      </p:sp>
    </p:spTree>
    <p:extLst>
      <p:ext uri="{BB962C8B-B14F-4D97-AF65-F5344CB8AC3E}">
        <p14:creationId xmlns:p14="http://schemas.microsoft.com/office/powerpoint/2010/main" val="427035997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800648" y="3640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a:t>
            </a:r>
            <a:r>
              <a:rPr lang="es-ES" sz="2000" dirty="0" smtClean="0">
                <a:solidFill>
                  <a:srgbClr val="FFFFFF"/>
                </a:solidFill>
                <a:latin typeface="Arial" charset="0"/>
                <a:ea typeface="ＭＳ Ｐゴシック" charset="-128"/>
              </a:rPr>
              <a:t>M</a:t>
            </a:r>
            <a:r>
              <a:rPr lang="es-ES_tradnl" sz="2000" dirty="0" err="1" smtClean="0">
                <a:solidFill>
                  <a:srgbClr val="FFFFFF"/>
                </a:solidFill>
                <a:latin typeface="Arial" charset="0"/>
                <a:ea typeface="ＭＳ Ｐゴシック" charset="-128"/>
              </a:rPr>
              <a:t>étodos</a:t>
            </a:r>
            <a:r>
              <a:rPr lang="es-ES_tradnl" sz="2000" dirty="0" smtClean="0">
                <a:solidFill>
                  <a:srgbClr val="FFFFFF"/>
                </a:solidFill>
                <a:latin typeface="Arial" charset="0"/>
                <a:ea typeface="ＭＳ Ｐゴシック" charset="-128"/>
              </a:rPr>
              <a:t> </a:t>
            </a:r>
            <a:r>
              <a:rPr lang="es-ES_tradnl" sz="2000" dirty="0">
                <a:solidFill>
                  <a:srgbClr val="FFFFFF"/>
                </a:solidFill>
                <a:latin typeface="Arial" charset="0"/>
                <a:ea typeface="ＭＳ Ｐゴシック" charset="-128"/>
              </a:rPr>
              <a:t>de manufactura que se desarrollaron en </a:t>
            </a:r>
            <a:r>
              <a:rPr lang="es-ES_tradnl" sz="2000" dirty="0" err="1" smtClean="0">
                <a:solidFill>
                  <a:srgbClr val="FFFFFF"/>
                </a:solidFill>
                <a:latin typeface="Arial" charset="0"/>
                <a:ea typeface="ＭＳ Ｐゴシック" charset="-128"/>
              </a:rPr>
              <a:t>Japón</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3" name="CuadroTexto 2"/>
          <p:cNvSpPr txBox="1"/>
          <p:nvPr/>
        </p:nvSpPr>
        <p:spPr>
          <a:xfrm>
            <a:off x="0" y="711200"/>
            <a:ext cx="5562600" cy="286232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defTabSz="914400" eaLnBrk="0" fontAlgn="base" hangingPunct="0">
              <a:spcBef>
                <a:spcPct val="0"/>
              </a:spcBef>
              <a:spcAft>
                <a:spcPct val="0"/>
              </a:spcAft>
            </a:pPr>
            <a:r>
              <a:rPr lang="es-ES_tradnl" b="1" dirty="0">
                <a:solidFill>
                  <a:srgbClr val="000000"/>
                </a:solidFill>
              </a:rPr>
              <a:t>Como parte de las estrategias que </a:t>
            </a:r>
            <a:r>
              <a:rPr lang="es-ES_tradnl" b="1" dirty="0" smtClean="0">
                <a:solidFill>
                  <a:srgbClr val="000000"/>
                </a:solidFill>
              </a:rPr>
              <a:t>están </a:t>
            </a:r>
            <a:r>
              <a:rPr lang="es-ES_tradnl" b="1" dirty="0">
                <a:solidFill>
                  <a:srgbClr val="000000"/>
                </a:solidFill>
              </a:rPr>
              <a:t>tomando las empresas de manufactura establecidas en </a:t>
            </a:r>
            <a:r>
              <a:rPr lang="es-ES_tradnl" b="1" dirty="0" smtClean="0">
                <a:solidFill>
                  <a:srgbClr val="000000"/>
                </a:solidFill>
              </a:rPr>
              <a:t>México </a:t>
            </a:r>
            <a:r>
              <a:rPr lang="es-ES_tradnl" b="1" dirty="0">
                <a:solidFill>
                  <a:srgbClr val="000000"/>
                </a:solidFill>
              </a:rPr>
              <a:t>para mejorar su </a:t>
            </a:r>
            <a:r>
              <a:rPr lang="es-ES_tradnl" b="1" dirty="0" smtClean="0">
                <a:solidFill>
                  <a:srgbClr val="000000"/>
                </a:solidFill>
              </a:rPr>
              <a:t>posición </a:t>
            </a:r>
            <a:r>
              <a:rPr lang="es-ES_tradnl" b="1" dirty="0">
                <a:solidFill>
                  <a:srgbClr val="000000"/>
                </a:solidFill>
              </a:rPr>
              <a:t>competitiva, se encuentran la </a:t>
            </a:r>
            <a:r>
              <a:rPr lang="es-ES_tradnl" b="1" dirty="0" smtClean="0">
                <a:solidFill>
                  <a:srgbClr val="000000"/>
                </a:solidFill>
              </a:rPr>
              <a:t>adopción </a:t>
            </a:r>
            <a:r>
              <a:rPr lang="es-ES_tradnl" b="1" dirty="0">
                <a:solidFill>
                  <a:srgbClr val="000000"/>
                </a:solidFill>
              </a:rPr>
              <a:t>de algunos </a:t>
            </a:r>
            <a:r>
              <a:rPr lang="es-ES_tradnl" b="1" dirty="0" smtClean="0">
                <a:solidFill>
                  <a:srgbClr val="000000"/>
                </a:solidFill>
              </a:rPr>
              <a:t>métodos </a:t>
            </a:r>
            <a:r>
              <a:rPr lang="es-ES_tradnl" b="1" dirty="0">
                <a:solidFill>
                  <a:srgbClr val="000000"/>
                </a:solidFill>
              </a:rPr>
              <a:t>de manufactura que se desarrollaron en </a:t>
            </a:r>
            <a:r>
              <a:rPr lang="es-ES_tradnl" b="1" dirty="0" smtClean="0">
                <a:solidFill>
                  <a:srgbClr val="000000"/>
                </a:solidFill>
              </a:rPr>
              <a:t>Japón </a:t>
            </a:r>
            <a:r>
              <a:rPr lang="es-ES_tradnl" b="1" dirty="0">
                <a:solidFill>
                  <a:srgbClr val="000000"/>
                </a:solidFill>
              </a:rPr>
              <a:t>desde la </a:t>
            </a:r>
            <a:r>
              <a:rPr lang="es-ES_tradnl" b="1" dirty="0" smtClean="0">
                <a:solidFill>
                  <a:srgbClr val="000000"/>
                </a:solidFill>
              </a:rPr>
              <a:t>década </a:t>
            </a:r>
            <a:r>
              <a:rPr lang="es-ES_tradnl" b="1" dirty="0">
                <a:solidFill>
                  <a:srgbClr val="000000"/>
                </a:solidFill>
              </a:rPr>
              <a:t>de los </a:t>
            </a:r>
            <a:r>
              <a:rPr lang="es-ES_tradnl" b="1" dirty="0" err="1">
                <a:solidFill>
                  <a:srgbClr val="000000"/>
                </a:solidFill>
              </a:rPr>
              <a:t>años</a:t>
            </a:r>
            <a:r>
              <a:rPr lang="es-ES_tradnl" b="1" dirty="0">
                <a:solidFill>
                  <a:srgbClr val="000000"/>
                </a:solidFill>
              </a:rPr>
              <a:t> sesenta y que ayudó a que las empresas japonesas pudieran competir en el mercado internacional. El conjunto de estos </a:t>
            </a:r>
            <a:r>
              <a:rPr lang="es-ES_tradnl" b="1" dirty="0" smtClean="0">
                <a:solidFill>
                  <a:srgbClr val="000000"/>
                </a:solidFill>
              </a:rPr>
              <a:t>métodos </a:t>
            </a:r>
            <a:r>
              <a:rPr lang="es-ES_tradnl" b="1" dirty="0">
                <a:solidFill>
                  <a:srgbClr val="000000"/>
                </a:solidFill>
              </a:rPr>
              <a:t>se conoce como </a:t>
            </a:r>
            <a:r>
              <a:rPr lang="es-ES_tradnl" b="1" dirty="0" smtClean="0">
                <a:solidFill>
                  <a:srgbClr val="000000"/>
                </a:solidFill>
              </a:rPr>
              <a:t>métodos </a:t>
            </a:r>
            <a:r>
              <a:rPr lang="es-ES_tradnl" b="1" dirty="0">
                <a:solidFill>
                  <a:srgbClr val="000000"/>
                </a:solidFill>
              </a:rPr>
              <a:t>de Manufactura delgada (Lean). </a:t>
            </a:r>
          </a:p>
          <a:p>
            <a:pPr algn="ctr" defTabSz="914400" eaLnBrk="0" fontAlgn="base" hangingPunct="0">
              <a:spcBef>
                <a:spcPct val="0"/>
              </a:spcBef>
              <a:spcAft>
                <a:spcPct val="0"/>
              </a:spcAft>
            </a:pPr>
            <a:endParaRPr lang="es-ES" b="1" dirty="0">
              <a:solidFill>
                <a:srgbClr val="FFFFFF"/>
              </a:solidFill>
            </a:endParaRPr>
          </a:p>
        </p:txBody>
      </p:sp>
      <p:sp>
        <p:nvSpPr>
          <p:cNvPr id="4" name="CuadroTexto 3"/>
          <p:cNvSpPr txBox="1"/>
          <p:nvPr/>
        </p:nvSpPr>
        <p:spPr>
          <a:xfrm>
            <a:off x="3657600" y="3695700"/>
            <a:ext cx="5283200" cy="258532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defTabSz="914400" eaLnBrk="0" fontAlgn="base" hangingPunct="0">
              <a:spcBef>
                <a:spcPct val="0"/>
              </a:spcBef>
              <a:spcAft>
                <a:spcPct val="0"/>
              </a:spcAft>
            </a:pPr>
            <a:r>
              <a:rPr lang="es-ES_tradnl" b="1" dirty="0">
                <a:solidFill>
                  <a:srgbClr val="000000"/>
                </a:solidFill>
              </a:rPr>
              <a:t>Por otra parte, algunas empresas medianas y grandes impulsadas por sus corporaciones en el extranjero </a:t>
            </a:r>
            <a:r>
              <a:rPr lang="es-ES_tradnl" b="1" dirty="0" smtClean="0">
                <a:solidFill>
                  <a:srgbClr val="000000"/>
                </a:solidFill>
              </a:rPr>
              <a:t>también </a:t>
            </a:r>
            <a:r>
              <a:rPr lang="es-ES_tradnl" b="1" dirty="0">
                <a:solidFill>
                  <a:srgbClr val="000000"/>
                </a:solidFill>
              </a:rPr>
              <a:t>han empezado a retomar algunos de los </a:t>
            </a:r>
            <a:r>
              <a:rPr lang="es-ES_tradnl" b="1" dirty="0" smtClean="0">
                <a:solidFill>
                  <a:srgbClr val="000000"/>
                </a:solidFill>
              </a:rPr>
              <a:t>métodos </a:t>
            </a:r>
            <a:r>
              <a:rPr lang="es-ES_tradnl" b="1" dirty="0">
                <a:solidFill>
                  <a:srgbClr val="000000"/>
                </a:solidFill>
              </a:rPr>
              <a:t>que empresas de alta </a:t>
            </a:r>
            <a:r>
              <a:rPr lang="es-ES_tradnl" b="1" dirty="0" smtClean="0">
                <a:solidFill>
                  <a:srgbClr val="000000"/>
                </a:solidFill>
              </a:rPr>
              <a:t>tecnología, </a:t>
            </a:r>
            <a:r>
              <a:rPr lang="es-ES_tradnl" b="1" dirty="0">
                <a:solidFill>
                  <a:srgbClr val="000000"/>
                </a:solidFill>
              </a:rPr>
              <a:t>como Motorola y General Electric de Estados Unidos de </a:t>
            </a:r>
            <a:r>
              <a:rPr lang="es-ES_tradnl" b="1" dirty="0" smtClean="0">
                <a:solidFill>
                  <a:srgbClr val="000000"/>
                </a:solidFill>
              </a:rPr>
              <a:t>América, </a:t>
            </a:r>
            <a:r>
              <a:rPr lang="es-ES_tradnl" b="1" dirty="0">
                <a:solidFill>
                  <a:srgbClr val="000000"/>
                </a:solidFill>
              </a:rPr>
              <a:t>han estado aplicando desde la </a:t>
            </a:r>
            <a:r>
              <a:rPr lang="es-ES_tradnl" b="1" dirty="0" smtClean="0">
                <a:solidFill>
                  <a:srgbClr val="000000"/>
                </a:solidFill>
              </a:rPr>
              <a:t>década </a:t>
            </a:r>
            <a:r>
              <a:rPr lang="es-ES_tradnl" b="1" dirty="0">
                <a:solidFill>
                  <a:srgbClr val="000000"/>
                </a:solidFill>
              </a:rPr>
              <a:t>de los </a:t>
            </a:r>
            <a:r>
              <a:rPr lang="es-ES_tradnl" b="1" dirty="0" smtClean="0">
                <a:solidFill>
                  <a:srgbClr val="000000"/>
                </a:solidFill>
              </a:rPr>
              <a:t>años </a:t>
            </a:r>
            <a:r>
              <a:rPr lang="es-ES_tradnl" b="1" dirty="0">
                <a:solidFill>
                  <a:srgbClr val="000000"/>
                </a:solidFill>
              </a:rPr>
              <a:t>1980 y que han denominado Seis Sigma. </a:t>
            </a:r>
          </a:p>
          <a:p>
            <a:pPr algn="ctr" defTabSz="914400" eaLnBrk="0" fontAlgn="base" hangingPunct="0">
              <a:spcBef>
                <a:spcPct val="0"/>
              </a:spcBef>
              <a:spcAft>
                <a:spcPct val="0"/>
              </a:spcAft>
            </a:pPr>
            <a:endParaRPr lang="es-ES" b="1" dirty="0">
              <a:solidFill>
                <a:srgbClr val="000000"/>
              </a:solidFill>
            </a:endParaRPr>
          </a:p>
        </p:txBody>
      </p:sp>
      <p:pic>
        <p:nvPicPr>
          <p:cNvPr id="5" name="Imagen 4"/>
          <p:cNvPicPr>
            <a:picLocks noChangeAspect="1"/>
          </p:cNvPicPr>
          <p:nvPr/>
        </p:nvPicPr>
        <p:blipFill>
          <a:blip r:embed="rId2"/>
          <a:stretch>
            <a:fillRect/>
          </a:stretch>
        </p:blipFill>
        <p:spPr>
          <a:xfrm>
            <a:off x="6108700" y="1181100"/>
            <a:ext cx="2501900" cy="164358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Imagen 6"/>
          <p:cNvPicPr>
            <a:picLocks noChangeAspect="1"/>
          </p:cNvPicPr>
          <p:nvPr/>
        </p:nvPicPr>
        <p:blipFill>
          <a:blip r:embed="rId3"/>
          <a:stretch>
            <a:fillRect/>
          </a:stretch>
        </p:blipFill>
        <p:spPr>
          <a:xfrm>
            <a:off x="241300" y="3746500"/>
            <a:ext cx="3200400" cy="2540000"/>
          </a:xfrm>
          <a:prstGeom prst="rect">
            <a:avLst/>
          </a:prstGeom>
        </p:spPr>
      </p:pic>
      <p:sp>
        <p:nvSpPr>
          <p:cNvPr id="2" name="CuadroTexto 1"/>
          <p:cNvSpPr txBox="1"/>
          <p:nvPr/>
        </p:nvSpPr>
        <p:spPr>
          <a:xfrm>
            <a:off x="2012819" y="88900"/>
            <a:ext cx="2839239"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FFFFFF"/>
                </a:solidFill>
                <a:latin typeface="Arial" charset="0"/>
                <a:ea typeface="ＭＳ Ｐゴシック" charset="-128"/>
              </a:rPr>
              <a:t>MODELOS DE CALIDAD</a:t>
            </a:r>
            <a:endParaRPr lang="es-ES" b="1" dirty="0">
              <a:solidFill>
                <a:srgbClr val="FFFFFF"/>
              </a:solidFill>
              <a:latin typeface="Arial" charset="0"/>
              <a:ea typeface="ＭＳ Ｐゴシック" charset="-128"/>
            </a:endParaRPr>
          </a:p>
        </p:txBody>
      </p:sp>
      <p:sp>
        <p:nvSpPr>
          <p:cNvPr id="9" name="CuadroTexto 8"/>
          <p:cNvSpPr txBox="1"/>
          <p:nvPr/>
        </p:nvSpPr>
        <p:spPr>
          <a:xfrm>
            <a:off x="283561" y="5996535"/>
            <a:ext cx="3115877" cy="28448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12: Seis Sigma, Internet,2016</a:t>
            </a:r>
            <a:endParaRPr lang="es-MX" sz="1000" dirty="0">
              <a:latin typeface="Arial" panose="020B0604020202020204" pitchFamily="34" charset="0"/>
              <a:cs typeface="Arial" panose="020B0604020202020204" pitchFamily="34" charset="0"/>
            </a:endParaRPr>
          </a:p>
        </p:txBody>
      </p:sp>
      <p:sp>
        <p:nvSpPr>
          <p:cNvPr id="10" name="CuadroTexto 9"/>
          <p:cNvSpPr txBox="1"/>
          <p:nvPr/>
        </p:nvSpPr>
        <p:spPr>
          <a:xfrm>
            <a:off x="5824923" y="2946862"/>
            <a:ext cx="3241959"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13: Manufactura Esbelta,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740414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sz="2400" b="1" dirty="0" smtClean="0">
                <a:solidFill>
                  <a:srgbClr val="FFFFFF"/>
                </a:solidFill>
                <a:latin typeface="Arial" charset="0"/>
                <a:ea typeface="ＭＳ Ｐゴシック" charset="-128"/>
              </a:rPr>
              <a:t>Manufactura esbelta</a:t>
            </a:r>
            <a:r>
              <a:rPr lang="es-ES_tradnl" sz="2400" dirty="0" smtClean="0">
                <a:solidFill>
                  <a:srgbClr val="FFFFFF"/>
                </a:solidFill>
                <a:latin typeface="Arial" charset="0"/>
                <a:ea typeface="ＭＳ Ｐゴシック" charset="-128"/>
              </a:rPr>
              <a:t>.</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241300" y="736601"/>
            <a:ext cx="854710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defTabSz="914400" eaLnBrk="0" fontAlgn="base" hangingPunct="0">
              <a:spcBef>
                <a:spcPct val="0"/>
              </a:spcBef>
              <a:spcAft>
                <a:spcPct val="0"/>
              </a:spcAft>
            </a:pPr>
            <a:r>
              <a:rPr lang="es-ES_tradnl" b="1" dirty="0">
                <a:solidFill>
                  <a:srgbClr val="000000"/>
                </a:solidFill>
              </a:rPr>
              <a:t>Hoy en </a:t>
            </a:r>
            <a:r>
              <a:rPr lang="es-ES_tradnl" b="1" dirty="0" smtClean="0">
                <a:solidFill>
                  <a:srgbClr val="000000"/>
                </a:solidFill>
              </a:rPr>
              <a:t>día </a:t>
            </a:r>
            <a:r>
              <a:rPr lang="es-ES_tradnl" b="1" dirty="0">
                <a:solidFill>
                  <a:srgbClr val="000000"/>
                </a:solidFill>
              </a:rPr>
              <a:t>en mayor o menor grado, dependiendo del sector industrial, las empresas de manufactura </a:t>
            </a:r>
            <a:r>
              <a:rPr lang="es-ES_tradnl" b="1" dirty="0" smtClean="0">
                <a:solidFill>
                  <a:srgbClr val="000000"/>
                </a:solidFill>
              </a:rPr>
              <a:t>están </a:t>
            </a:r>
            <a:r>
              <a:rPr lang="es-ES_tradnl" b="1" dirty="0">
                <a:solidFill>
                  <a:srgbClr val="000000"/>
                </a:solidFill>
              </a:rPr>
              <a:t>siendo presionadas por sus clientes, con requerimientos de rapidez en tiempos de entrega, desarrollo e </a:t>
            </a:r>
            <a:r>
              <a:rPr lang="es-ES_tradnl" b="1" dirty="0" smtClean="0">
                <a:solidFill>
                  <a:srgbClr val="000000"/>
                </a:solidFill>
              </a:rPr>
              <a:t>innovación </a:t>
            </a:r>
            <a:r>
              <a:rPr lang="es-ES_tradnl" b="1" dirty="0">
                <a:solidFill>
                  <a:srgbClr val="000000"/>
                </a:solidFill>
              </a:rPr>
              <a:t>de nuevos productos, entregas en lotes </a:t>
            </a:r>
            <a:r>
              <a:rPr lang="es-ES_tradnl" b="1" dirty="0" smtClean="0">
                <a:solidFill>
                  <a:srgbClr val="000000"/>
                </a:solidFill>
              </a:rPr>
              <a:t>pequeños más </a:t>
            </a:r>
            <a:r>
              <a:rPr lang="es-ES_tradnl" b="1" dirty="0">
                <a:solidFill>
                  <a:srgbClr val="000000"/>
                </a:solidFill>
              </a:rPr>
              <a:t>frecuentes y con mayor variedad de productos, precios con tendencia decreciente, cero defectos en calidad y confiabilidad y en ocasiones </a:t>
            </a:r>
            <a:r>
              <a:rPr lang="es-ES_tradnl" b="1" dirty="0" smtClean="0">
                <a:solidFill>
                  <a:srgbClr val="000000"/>
                </a:solidFill>
              </a:rPr>
              <a:t>fabricación </a:t>
            </a:r>
            <a:r>
              <a:rPr lang="es-ES_tradnl" b="1" dirty="0">
                <a:solidFill>
                  <a:srgbClr val="000000"/>
                </a:solidFill>
              </a:rPr>
              <a:t>a la medida. </a:t>
            </a:r>
          </a:p>
          <a:p>
            <a:pPr algn="just" defTabSz="914400" eaLnBrk="0" fontAlgn="base" hangingPunct="0">
              <a:spcBef>
                <a:spcPct val="0"/>
              </a:spcBef>
              <a:spcAft>
                <a:spcPct val="0"/>
              </a:spcAft>
            </a:pPr>
            <a:endParaRPr lang="es-ES" b="1" dirty="0">
              <a:solidFill>
                <a:srgbClr val="FFFFFF"/>
              </a:solidFill>
            </a:endParaRPr>
          </a:p>
        </p:txBody>
      </p:sp>
      <p:sp>
        <p:nvSpPr>
          <p:cNvPr id="5" name="CuadroTexto 4"/>
          <p:cNvSpPr txBox="1"/>
          <p:nvPr/>
        </p:nvSpPr>
        <p:spPr>
          <a:xfrm>
            <a:off x="241300" y="2844800"/>
            <a:ext cx="8509000" cy="313932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defTabSz="914400" eaLnBrk="0" fontAlgn="base" hangingPunct="0">
              <a:spcBef>
                <a:spcPct val="0"/>
              </a:spcBef>
              <a:spcAft>
                <a:spcPct val="0"/>
              </a:spcAft>
            </a:pPr>
            <a:r>
              <a:rPr lang="es-ES_tradnl" b="1" dirty="0">
                <a:solidFill>
                  <a:srgbClr val="000000"/>
                </a:solidFill>
              </a:rPr>
              <a:t>Entre las causas principales de lo anterior se encuentran: la burocracia organizacional que causa lentitud en la toma de decisiones que a su vez es centralizada; se mantienen inventarios altos en general; tienen muchas actividades que no agregan valor (inspecciones, transportes, papeleos, procesos de firmas lentos, retrasos, almacenamientos, etc.); agotan a los empleados por largas jornadas, y hay poca </a:t>
            </a:r>
            <a:r>
              <a:rPr lang="es-ES_tradnl" b="1" dirty="0" smtClean="0">
                <a:solidFill>
                  <a:srgbClr val="000000"/>
                </a:solidFill>
              </a:rPr>
              <a:t>comunicación </a:t>
            </a:r>
            <a:r>
              <a:rPr lang="es-ES_tradnl" b="1" dirty="0">
                <a:solidFill>
                  <a:srgbClr val="000000"/>
                </a:solidFill>
              </a:rPr>
              <a:t>horizontal entre miembros de diferentes departamentos. Por tanto, si quieren ganar, es necesario que “adelgacen”, es decir, que sean </a:t>
            </a:r>
            <a:r>
              <a:rPr lang="es-ES_tradnl" b="1" dirty="0" smtClean="0">
                <a:solidFill>
                  <a:srgbClr val="000000"/>
                </a:solidFill>
              </a:rPr>
              <a:t>más </a:t>
            </a:r>
            <a:r>
              <a:rPr lang="es-ES_tradnl" b="1" dirty="0">
                <a:solidFill>
                  <a:srgbClr val="000000"/>
                </a:solidFill>
              </a:rPr>
              <a:t>flexibles en todos los aspectos y que minimicen el uso de recursos para la manufactura. Para lograr lo anterior, algunas empresas </a:t>
            </a:r>
            <a:r>
              <a:rPr lang="es-ES_tradnl" b="1" dirty="0" smtClean="0">
                <a:solidFill>
                  <a:srgbClr val="000000"/>
                </a:solidFill>
              </a:rPr>
              <a:t>están </a:t>
            </a:r>
            <a:r>
              <a:rPr lang="es-ES_tradnl" b="1" dirty="0">
                <a:solidFill>
                  <a:srgbClr val="000000"/>
                </a:solidFill>
              </a:rPr>
              <a:t>iniciando la </a:t>
            </a:r>
            <a:r>
              <a:rPr lang="es-ES_tradnl" b="1" dirty="0" smtClean="0">
                <a:solidFill>
                  <a:srgbClr val="000000"/>
                </a:solidFill>
              </a:rPr>
              <a:t>implantación </a:t>
            </a:r>
            <a:r>
              <a:rPr lang="es-ES_tradnl" b="1" dirty="0">
                <a:solidFill>
                  <a:srgbClr val="000000"/>
                </a:solidFill>
              </a:rPr>
              <a:t>o ya han implantado lo que se denomina Manufactura Delgada (Lean). </a:t>
            </a:r>
          </a:p>
          <a:p>
            <a:pPr algn="ctr" defTabSz="914400" eaLnBrk="0" fontAlgn="base" hangingPunct="0">
              <a:spcBef>
                <a:spcPct val="0"/>
              </a:spcBef>
              <a:spcAft>
                <a:spcPct val="0"/>
              </a:spcAft>
            </a:pPr>
            <a:endParaRPr lang="es-ES" b="1" dirty="0">
              <a:solidFill>
                <a:srgbClr val="000000"/>
              </a:solidFill>
            </a:endParaRPr>
          </a:p>
        </p:txBody>
      </p:sp>
    </p:spTree>
    <p:extLst>
      <p:ext uri="{BB962C8B-B14F-4D97-AF65-F5344CB8AC3E}">
        <p14:creationId xmlns:p14="http://schemas.microsoft.com/office/powerpoint/2010/main" val="171949405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795338" y="213668"/>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Seis sigma</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39700" y="889000"/>
            <a:ext cx="8382000" cy="295465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defTabSz="914400" eaLnBrk="0" fontAlgn="base" hangingPunct="0">
              <a:spcBef>
                <a:spcPct val="0"/>
              </a:spcBef>
              <a:spcAft>
                <a:spcPct val="0"/>
              </a:spcAft>
            </a:pPr>
            <a:r>
              <a:rPr lang="es-ES_tradnl" sz="2400" dirty="0">
                <a:solidFill>
                  <a:srgbClr val="000000"/>
                </a:solidFill>
              </a:rPr>
              <a:t>Por otra parte, Seis Sigma es una </a:t>
            </a:r>
            <a:r>
              <a:rPr lang="es-ES_tradnl" sz="2400" dirty="0" smtClean="0">
                <a:solidFill>
                  <a:srgbClr val="000000"/>
                </a:solidFill>
              </a:rPr>
              <a:t>metodología </a:t>
            </a:r>
            <a:r>
              <a:rPr lang="es-ES_tradnl" sz="2400" dirty="0">
                <a:solidFill>
                  <a:srgbClr val="000000"/>
                </a:solidFill>
              </a:rPr>
              <a:t>de mejora de la calidad y la productividad complementaria al ISO 9000 o QS 9000, que algunas empresas han adoptado para reducir costos y mejorar su </a:t>
            </a:r>
            <a:r>
              <a:rPr lang="es-ES_tradnl" sz="2400" dirty="0" smtClean="0">
                <a:solidFill>
                  <a:srgbClr val="000000"/>
                </a:solidFill>
              </a:rPr>
              <a:t>posición </a:t>
            </a:r>
            <a:r>
              <a:rPr lang="es-ES_tradnl" sz="2400" dirty="0">
                <a:solidFill>
                  <a:srgbClr val="000000"/>
                </a:solidFill>
              </a:rPr>
              <a:t>competitiva a </a:t>
            </a:r>
            <a:r>
              <a:rPr lang="es-ES_tradnl" sz="2400" dirty="0" smtClean="0">
                <a:solidFill>
                  <a:srgbClr val="000000"/>
                </a:solidFill>
              </a:rPr>
              <a:t>través </a:t>
            </a:r>
            <a:r>
              <a:rPr lang="es-ES_tradnl" sz="2400" dirty="0">
                <a:solidFill>
                  <a:srgbClr val="000000"/>
                </a:solidFill>
              </a:rPr>
              <a:t>de la </a:t>
            </a:r>
            <a:r>
              <a:rPr lang="es-ES_tradnl" sz="2400" dirty="0" smtClean="0">
                <a:solidFill>
                  <a:srgbClr val="000000"/>
                </a:solidFill>
              </a:rPr>
              <a:t>reducción </a:t>
            </a:r>
            <a:r>
              <a:rPr lang="es-ES_tradnl" sz="2400" dirty="0">
                <a:solidFill>
                  <a:srgbClr val="000000"/>
                </a:solidFill>
              </a:rPr>
              <a:t>de la </a:t>
            </a:r>
            <a:r>
              <a:rPr lang="es-ES_tradnl" sz="2400" dirty="0" smtClean="0">
                <a:solidFill>
                  <a:srgbClr val="000000"/>
                </a:solidFill>
              </a:rPr>
              <a:t>variación </a:t>
            </a:r>
            <a:r>
              <a:rPr lang="es-ES_tradnl" sz="2400" dirty="0">
                <a:solidFill>
                  <a:srgbClr val="000000"/>
                </a:solidFill>
              </a:rPr>
              <a:t>en sus procesos en general. Algunas de las empresas en </a:t>
            </a:r>
            <a:r>
              <a:rPr lang="es-ES_tradnl" sz="2400" dirty="0" smtClean="0">
                <a:solidFill>
                  <a:srgbClr val="000000"/>
                </a:solidFill>
              </a:rPr>
              <a:t>México </a:t>
            </a:r>
            <a:r>
              <a:rPr lang="es-ES_tradnl" sz="2400" dirty="0">
                <a:solidFill>
                  <a:srgbClr val="000000"/>
                </a:solidFill>
              </a:rPr>
              <a:t>que han adoptado esta </a:t>
            </a:r>
            <a:r>
              <a:rPr lang="es-ES_tradnl" sz="2400" dirty="0" smtClean="0">
                <a:solidFill>
                  <a:srgbClr val="000000"/>
                </a:solidFill>
              </a:rPr>
              <a:t>metodología </a:t>
            </a:r>
            <a:r>
              <a:rPr lang="es-ES_tradnl" sz="2400" dirty="0">
                <a:solidFill>
                  <a:srgbClr val="000000"/>
                </a:solidFill>
              </a:rPr>
              <a:t>son GE Mabe Quantum, Lear </a:t>
            </a:r>
            <a:r>
              <a:rPr lang="es-ES_tradnl" sz="2400" dirty="0" err="1">
                <a:solidFill>
                  <a:srgbClr val="000000"/>
                </a:solidFill>
              </a:rPr>
              <a:t>Corporation</a:t>
            </a:r>
            <a:r>
              <a:rPr lang="es-ES_tradnl" sz="2400" dirty="0">
                <a:solidFill>
                  <a:srgbClr val="000000"/>
                </a:solidFill>
              </a:rPr>
              <a:t> y Motorola. </a:t>
            </a:r>
          </a:p>
          <a:p>
            <a:pPr algn="ctr" defTabSz="914400" eaLnBrk="0" fontAlgn="base" hangingPunct="0">
              <a:spcBef>
                <a:spcPct val="0"/>
              </a:spcBef>
              <a:spcAft>
                <a:spcPct val="0"/>
              </a:spcAft>
            </a:pPr>
            <a:endParaRPr lang="es-ES" b="1" dirty="0">
              <a:solidFill>
                <a:srgbClr val="000000"/>
              </a:solidFill>
            </a:endParaRPr>
          </a:p>
        </p:txBody>
      </p:sp>
      <p:pic>
        <p:nvPicPr>
          <p:cNvPr id="5" name="Imagen 4"/>
          <p:cNvPicPr>
            <a:picLocks noChangeAspect="1"/>
          </p:cNvPicPr>
          <p:nvPr/>
        </p:nvPicPr>
        <p:blipFill>
          <a:blip r:embed="rId2"/>
          <a:stretch>
            <a:fillRect/>
          </a:stretch>
        </p:blipFill>
        <p:spPr>
          <a:xfrm>
            <a:off x="2882900" y="4000500"/>
            <a:ext cx="3251200" cy="1968500"/>
          </a:xfrm>
          <a:prstGeom prst="rect">
            <a:avLst/>
          </a:prstGeom>
          <a:ln>
            <a:noFill/>
          </a:ln>
          <a:effectLst>
            <a:softEdge rad="112500"/>
          </a:effectLst>
        </p:spPr>
      </p:pic>
      <p:sp>
        <p:nvSpPr>
          <p:cNvPr id="6" name="CuadroTexto 5"/>
          <p:cNvSpPr txBox="1"/>
          <p:nvPr/>
        </p:nvSpPr>
        <p:spPr>
          <a:xfrm>
            <a:off x="3100580" y="5850232"/>
            <a:ext cx="3115877" cy="28448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14: Six Sigma,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890529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Manufactura Esbelta &amp; Seis sigma</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5" name="CuadroTexto 4"/>
          <p:cNvSpPr txBox="1"/>
          <p:nvPr/>
        </p:nvSpPr>
        <p:spPr>
          <a:xfrm>
            <a:off x="417807" y="596900"/>
            <a:ext cx="8281693" cy="5632312"/>
          </a:xfrm>
          <a:prstGeom prst="rect">
            <a:avLst/>
          </a:prstGeom>
          <a:noFill/>
        </p:spPr>
        <p:txBody>
          <a:bodyPr wrap="square" rtlCol="0">
            <a:spAutoFit/>
          </a:bodyPr>
          <a:lstStyle/>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Cuáles </a:t>
            </a:r>
            <a:r>
              <a:rPr lang="es-ES_tradnl" dirty="0">
                <a:solidFill>
                  <a:srgbClr val="000000"/>
                </a:solidFill>
                <a:latin typeface="Arial" charset="0"/>
                <a:ea typeface="ＭＳ Ｐゴシック" charset="-128"/>
              </a:rPr>
              <a:t>son los </a:t>
            </a:r>
            <a:r>
              <a:rPr lang="es-ES_tradnl" dirty="0" smtClean="0">
                <a:solidFill>
                  <a:srgbClr val="000000"/>
                </a:solidFill>
                <a:latin typeface="Arial" charset="0"/>
                <a:ea typeface="ＭＳ Ｐゴシック" charset="-128"/>
              </a:rPr>
              <a:t>métodos </a:t>
            </a:r>
            <a:r>
              <a:rPr lang="es-ES_tradnl" dirty="0">
                <a:solidFill>
                  <a:srgbClr val="000000"/>
                </a:solidFill>
                <a:latin typeface="Arial" charset="0"/>
                <a:ea typeface="ＭＳ Ｐゴシック" charset="-128"/>
              </a:rPr>
              <a:t>de la Manufactura Lean? </a:t>
            </a:r>
            <a:endParaRPr lang="es-ES_tradnl"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_tradnl"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La Manufactura Delgada (Lean) agrupa una serie de </a:t>
            </a:r>
            <a:r>
              <a:rPr lang="es-ES_tradnl" dirty="0" err="1">
                <a:solidFill>
                  <a:srgbClr val="000000"/>
                </a:solidFill>
                <a:latin typeface="Arial" charset="0"/>
                <a:ea typeface="ＭＳ Ｐゴシック" charset="-128"/>
              </a:rPr>
              <a:t>métodos</a:t>
            </a:r>
            <a:r>
              <a:rPr lang="es-ES_tradnl" dirty="0">
                <a:solidFill>
                  <a:srgbClr val="000000"/>
                </a:solidFill>
                <a:latin typeface="Arial" charset="0"/>
                <a:ea typeface="ＭＳ Ｐゴシック" charset="-128"/>
              </a:rPr>
              <a:t> principalmente enfocados a minimizar el uso de recursos o reducir los desperdicios en la manufactura a </a:t>
            </a:r>
            <a:r>
              <a:rPr lang="es-ES_tradnl" dirty="0" smtClean="0">
                <a:solidFill>
                  <a:srgbClr val="000000"/>
                </a:solidFill>
                <a:latin typeface="Arial" charset="0"/>
                <a:ea typeface="ＭＳ Ｐゴシック" charset="-128"/>
              </a:rPr>
              <a:t>través </a:t>
            </a:r>
            <a:r>
              <a:rPr lang="es-ES_tradnl" dirty="0">
                <a:solidFill>
                  <a:srgbClr val="000000"/>
                </a:solidFill>
                <a:latin typeface="Arial" charset="0"/>
                <a:ea typeface="ＭＳ Ｐゴシック" charset="-128"/>
              </a:rPr>
              <a:t>de equipos de trabajo. Entre los desperdicios que sí consumen recursos, pero que no agregan valor para el cliente y por los que no se está dispuesto a pagar se tienen: </a:t>
            </a:r>
            <a:endParaRPr lang="es-ES_tradnl"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_tradnl" dirty="0">
              <a:solidFill>
                <a:srgbClr val="000000"/>
              </a:solidFill>
              <a:latin typeface="Arial" charset="0"/>
              <a:ea typeface="ＭＳ Ｐゴシック" charset="-128"/>
            </a:endParaRP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Componentes</a:t>
            </a:r>
            <a:r>
              <a:rPr lang="es-ES_tradnl" dirty="0">
                <a:solidFill>
                  <a:srgbClr val="000000"/>
                </a:solidFill>
                <a:latin typeface="Arial" charset="0"/>
                <a:ea typeface="ＭＳ Ｐゴシック" charset="-128"/>
              </a:rPr>
              <a:t>, ensambles y productos defectuosos.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Inspecciones </a:t>
            </a:r>
            <a:r>
              <a:rPr lang="es-ES_tradnl" dirty="0">
                <a:solidFill>
                  <a:srgbClr val="000000"/>
                </a:solidFill>
                <a:latin typeface="Arial" charset="0"/>
                <a:ea typeface="ＭＳ Ｐゴシック" charset="-128"/>
              </a:rPr>
              <a:t>al producto y conteos en el proceso.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Papeleos </a:t>
            </a:r>
            <a:r>
              <a:rPr lang="es-ES_tradnl" dirty="0">
                <a:solidFill>
                  <a:srgbClr val="000000"/>
                </a:solidFill>
                <a:latin typeface="Arial" charset="0"/>
                <a:ea typeface="ＭＳ Ｐゴシック" charset="-128"/>
              </a:rPr>
              <a:t>y transacciones computacionales en proceso.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Producción </a:t>
            </a:r>
            <a:r>
              <a:rPr lang="es-ES_tradnl" dirty="0">
                <a:solidFill>
                  <a:srgbClr val="000000"/>
                </a:solidFill>
                <a:latin typeface="Arial" charset="0"/>
                <a:ea typeface="ＭＳ Ｐゴシック" charset="-128"/>
              </a:rPr>
              <a:t>en exceso e inventarios en proceso en fila de espera.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Expeditar </a:t>
            </a:r>
            <a:r>
              <a:rPr lang="es-ES_tradnl" dirty="0">
                <a:solidFill>
                  <a:srgbClr val="000000"/>
                </a:solidFill>
                <a:latin typeface="Arial" charset="0"/>
                <a:ea typeface="ＭＳ Ｐゴシック" charset="-128"/>
              </a:rPr>
              <a:t>o dar seguimiento a acciones.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Almacenamientos </a:t>
            </a:r>
            <a:r>
              <a:rPr lang="es-ES_tradnl" dirty="0">
                <a:solidFill>
                  <a:srgbClr val="000000"/>
                </a:solidFill>
                <a:latin typeface="Arial" charset="0"/>
                <a:ea typeface="ＭＳ Ｐゴシック" charset="-128"/>
              </a:rPr>
              <a:t>de materias primas, inventarios en proceso y productos </a:t>
            </a:r>
          </a:p>
          <a:p>
            <a:pPr marL="742950" lvl="1" indent="-285750" algn="just" defTabSz="914400" eaLnBrk="0" fontAlgn="base" hangingPunct="0">
              <a:spcBef>
                <a:spcPct val="0"/>
              </a:spcBef>
              <a:spcAft>
                <a:spcPct val="0"/>
              </a:spcAft>
              <a:buFont typeface="Wingdings" charset="2"/>
              <a:buChar char="q"/>
            </a:pPr>
            <a:r>
              <a:rPr lang="es-ES_tradnl" dirty="0">
                <a:solidFill>
                  <a:srgbClr val="000000"/>
                </a:solidFill>
                <a:latin typeface="Arial" charset="0"/>
                <a:ea typeface="ＭＳ Ｐゴシック" charset="-128"/>
              </a:rPr>
              <a:t>terminados.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Transportes </a:t>
            </a:r>
            <a:r>
              <a:rPr lang="es-ES_tradnl" dirty="0">
                <a:solidFill>
                  <a:srgbClr val="000000"/>
                </a:solidFill>
                <a:latin typeface="Arial" charset="0"/>
                <a:ea typeface="ＭＳ Ｐゴシック" charset="-128"/>
              </a:rPr>
              <a:t>y movimiento interno de materiales y documentos.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Tiempos </a:t>
            </a:r>
            <a:r>
              <a:rPr lang="es-ES_tradnl" dirty="0">
                <a:solidFill>
                  <a:srgbClr val="000000"/>
                </a:solidFill>
                <a:latin typeface="Arial" charset="0"/>
                <a:ea typeface="ＭＳ Ｐゴシック" charset="-128"/>
              </a:rPr>
              <a:t>de espera durante mantenimientos o cambios de modelos. </a:t>
            </a:r>
          </a:p>
          <a:p>
            <a:pPr marL="742950" lvl="1" indent="-285750" algn="just" defTabSz="914400" eaLnBrk="0" fontAlgn="base" hangingPunct="0">
              <a:spcBef>
                <a:spcPct val="0"/>
              </a:spcBef>
              <a:spcAft>
                <a:spcPct val="0"/>
              </a:spcAft>
              <a:buFont typeface="Wingdings" charset="2"/>
              <a:buChar char="q"/>
            </a:pPr>
            <a:r>
              <a:rPr lang="es-ES_tradnl" dirty="0" smtClean="0">
                <a:solidFill>
                  <a:srgbClr val="000000"/>
                </a:solidFill>
                <a:latin typeface="Arial" charset="0"/>
                <a:ea typeface="ＭＳ Ｐゴシック" charset="-128"/>
              </a:rPr>
              <a:t>Proceso </a:t>
            </a:r>
            <a:r>
              <a:rPr lang="es-ES_tradnl" dirty="0">
                <a:solidFill>
                  <a:srgbClr val="000000"/>
                </a:solidFill>
                <a:latin typeface="Arial" charset="0"/>
                <a:ea typeface="ＭＳ Ｐゴシック" charset="-128"/>
              </a:rPr>
              <a:t>de firmas. </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400358285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61665"/>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_tradnl" sz="2400" b="1" dirty="0" smtClean="0">
                <a:solidFill>
                  <a:srgbClr val="FFFFFF"/>
                </a:solidFill>
                <a:latin typeface="Arial" charset="0"/>
                <a:ea typeface="ＭＳ Ｐゴシック" charset="-128"/>
              </a:rPr>
              <a:t>Método de cambios </a:t>
            </a:r>
            <a:r>
              <a:rPr lang="es-ES_tradnl" sz="2400" b="1" dirty="0" err="1" smtClean="0">
                <a:solidFill>
                  <a:srgbClr val="FFFFFF"/>
                </a:solidFill>
                <a:latin typeface="Arial" charset="0"/>
                <a:ea typeface="ＭＳ Ｐゴシック" charset="-128"/>
              </a:rPr>
              <a:t>rápidos</a:t>
            </a:r>
            <a:r>
              <a:rPr lang="es-ES_tradnl" sz="2400" b="1" dirty="0" smtClean="0">
                <a:solidFill>
                  <a:srgbClr val="FFFFFF"/>
                </a:solidFill>
                <a:latin typeface="Arial" charset="0"/>
                <a:ea typeface="ＭＳ Ｐゴシック" charset="-128"/>
              </a:rPr>
              <a:t> (SMED).</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65546" y="863600"/>
            <a:ext cx="8711754" cy="2585323"/>
          </a:xfrm>
          <a:prstGeom prst="rect">
            <a:avLst/>
          </a:prstGeom>
          <a:noFill/>
        </p:spPr>
        <p:txBody>
          <a:bodyPr wrap="square" rtlCol="0">
            <a:spAutoFit/>
          </a:bodyPr>
          <a:lstStyle/>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de cambios </a:t>
            </a:r>
            <a:r>
              <a:rPr lang="es-ES_tradnl" dirty="0" smtClean="0">
                <a:solidFill>
                  <a:srgbClr val="000000"/>
                </a:solidFill>
                <a:latin typeface="Arial" charset="0"/>
                <a:ea typeface="ＭＳ Ｐゴシック" charset="-128"/>
              </a:rPr>
              <a:t>rápidos </a:t>
            </a:r>
            <a:r>
              <a:rPr lang="es-ES_tradnl" dirty="0">
                <a:solidFill>
                  <a:srgbClr val="000000"/>
                </a:solidFill>
                <a:latin typeface="Arial" charset="0"/>
                <a:ea typeface="ＭＳ Ｐゴシック" charset="-128"/>
              </a:rPr>
              <a:t>(SMED</a:t>
            </a:r>
            <a:r>
              <a:rPr lang="es-ES_tradnl" dirty="0" smtClean="0">
                <a:solidFill>
                  <a:srgbClr val="000000"/>
                </a:solidFill>
                <a:latin typeface="Arial" charset="0"/>
                <a:ea typeface="ＭＳ Ｐゴシック" charset="-128"/>
              </a:rPr>
              <a:t>).</a:t>
            </a:r>
          </a:p>
          <a:p>
            <a:pPr algn="just" defTabSz="914400" eaLnBrk="0" fontAlgn="base" hangingPunct="0">
              <a:spcBef>
                <a:spcPct val="0"/>
              </a:spcBef>
              <a:spcAft>
                <a:spcPct val="0"/>
              </a:spcAft>
            </a:pPr>
            <a:endParaRPr lang="es-ES_tradnl"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Este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se usa para reducir los tiempos de cambio de modelo en las </a:t>
            </a:r>
            <a:r>
              <a:rPr lang="es-ES_tradnl" dirty="0" smtClean="0">
                <a:solidFill>
                  <a:srgbClr val="000000"/>
                </a:solidFill>
                <a:latin typeface="Arial" charset="0"/>
                <a:ea typeface="ＭＳ Ｐゴシック" charset="-128"/>
              </a:rPr>
              <a:t>maquinas </a:t>
            </a:r>
            <a:r>
              <a:rPr lang="es-ES_tradnl" dirty="0">
                <a:solidFill>
                  <a:srgbClr val="000000"/>
                </a:solidFill>
                <a:latin typeface="Arial" charset="0"/>
                <a:ea typeface="ＭＳ Ｐゴシック" charset="-128"/>
              </a:rPr>
              <a:t>o </a:t>
            </a:r>
            <a:r>
              <a:rPr lang="es-ES_tradnl" dirty="0" smtClean="0">
                <a:solidFill>
                  <a:srgbClr val="000000"/>
                </a:solidFill>
                <a:latin typeface="Arial" charset="0"/>
                <a:ea typeface="ＭＳ Ｐゴシック" charset="-128"/>
              </a:rPr>
              <a:t>líneas </a:t>
            </a:r>
            <a:r>
              <a:rPr lang="es-ES_tradnl" dirty="0">
                <a:solidFill>
                  <a:srgbClr val="000000"/>
                </a:solidFill>
                <a:latin typeface="Arial" charset="0"/>
                <a:ea typeface="ＭＳ Ｐゴシック" charset="-128"/>
              </a:rPr>
              <a:t>de </a:t>
            </a:r>
            <a:r>
              <a:rPr lang="es-ES_tradnl" dirty="0" smtClean="0">
                <a:solidFill>
                  <a:srgbClr val="000000"/>
                </a:solidFill>
                <a:latin typeface="Arial" charset="0"/>
                <a:ea typeface="ＭＳ Ｐゴシック" charset="-128"/>
              </a:rPr>
              <a:t>producción. </a:t>
            </a:r>
            <a:r>
              <a:rPr lang="es-ES_tradnl" dirty="0">
                <a:solidFill>
                  <a:srgbClr val="000000"/>
                </a:solidFill>
                <a:latin typeface="Arial" charset="0"/>
                <a:ea typeface="ＭＳ Ｐゴシック" charset="-128"/>
              </a:rPr>
              <a:t>El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fue desarrollado por </a:t>
            </a:r>
            <a:r>
              <a:rPr lang="es-ES_tradnl" dirty="0" err="1">
                <a:solidFill>
                  <a:srgbClr val="000000"/>
                </a:solidFill>
                <a:latin typeface="Arial" charset="0"/>
                <a:ea typeface="ＭＳ Ｐゴシック" charset="-128"/>
              </a:rPr>
              <a:t>Shigeo</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Shingo</a:t>
            </a:r>
            <a:r>
              <a:rPr lang="es-ES_tradnl" dirty="0">
                <a:solidFill>
                  <a:srgbClr val="000000"/>
                </a:solidFill>
                <a:latin typeface="Arial" charset="0"/>
                <a:ea typeface="ＭＳ Ｐゴシック" charset="-128"/>
              </a:rPr>
              <a:t> y lo denominó “Cambio de dados en menos de diez minutos” o “Single Minute Exchange of Die” (SMED), cuyo objetivo es hacer efectivamente los cambios de herramentales en menos de 10 minutos.10 Como una </a:t>
            </a:r>
            <a:r>
              <a:rPr lang="es-ES_tradnl" dirty="0" smtClean="0">
                <a:solidFill>
                  <a:srgbClr val="000000"/>
                </a:solidFill>
                <a:latin typeface="Arial" charset="0"/>
                <a:ea typeface="ＭＳ Ｐゴシック" charset="-128"/>
              </a:rPr>
              <a:t>analogía </a:t>
            </a:r>
            <a:r>
              <a:rPr lang="es-ES_tradnl" dirty="0">
                <a:solidFill>
                  <a:srgbClr val="000000"/>
                </a:solidFill>
                <a:latin typeface="Arial" charset="0"/>
                <a:ea typeface="ＭＳ Ｐゴシック" charset="-128"/>
              </a:rPr>
              <a:t>pensemos en las actividades que suceden en los </a:t>
            </a:r>
            <a:r>
              <a:rPr lang="es-ES_tradnl" dirty="0" err="1">
                <a:solidFill>
                  <a:srgbClr val="000000"/>
                </a:solidFill>
                <a:latin typeface="Arial" charset="0"/>
                <a:ea typeface="ＭＳ Ｐゴシック" charset="-128"/>
              </a:rPr>
              <a:t>pits</a:t>
            </a:r>
            <a:r>
              <a:rPr lang="es-ES_tradnl" dirty="0">
                <a:solidFill>
                  <a:srgbClr val="000000"/>
                </a:solidFill>
                <a:latin typeface="Arial" charset="0"/>
                <a:ea typeface="ＭＳ Ｐゴシック" charset="-128"/>
              </a:rPr>
              <a:t> de autos de carreras de la copa Winston, se dice que las carreras no se ganan en la pista sino en los </a:t>
            </a:r>
            <a:r>
              <a:rPr lang="es-ES_tradnl" dirty="0" err="1">
                <a:solidFill>
                  <a:srgbClr val="000000"/>
                </a:solidFill>
                <a:latin typeface="Arial" charset="0"/>
                <a:ea typeface="ＭＳ Ｐゴシック" charset="-128"/>
              </a:rPr>
              <a:t>pits</a:t>
            </a:r>
            <a:r>
              <a:rPr lang="es-ES_tradnl" dirty="0">
                <a:solidFill>
                  <a:srgbClr val="000000"/>
                </a:solidFill>
                <a:latin typeface="Arial" charset="0"/>
                <a:ea typeface="ＭＳ Ｐゴシック" charset="-128"/>
              </a:rPr>
              <a:t>. </a:t>
            </a:r>
          </a:p>
        </p:txBody>
      </p:sp>
      <p:pic>
        <p:nvPicPr>
          <p:cNvPr id="3" name="Imagen 2"/>
          <p:cNvPicPr>
            <a:picLocks noChangeAspect="1"/>
          </p:cNvPicPr>
          <p:nvPr/>
        </p:nvPicPr>
        <p:blipFill>
          <a:blip r:embed="rId3"/>
          <a:stretch>
            <a:fillRect/>
          </a:stretch>
        </p:blipFill>
        <p:spPr>
          <a:xfrm>
            <a:off x="2628900" y="3594100"/>
            <a:ext cx="4762500" cy="2553314"/>
          </a:xfrm>
          <a:prstGeom prst="rect">
            <a:avLst/>
          </a:prstGeom>
        </p:spPr>
      </p:pic>
      <p:sp>
        <p:nvSpPr>
          <p:cNvPr id="6" name="CuadroTexto 5"/>
          <p:cNvSpPr txBox="1"/>
          <p:nvPr/>
        </p:nvSpPr>
        <p:spPr>
          <a:xfrm>
            <a:off x="3593885" y="6008103"/>
            <a:ext cx="3115877" cy="28448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15: SMED,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091955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26"/>
          <p:cNvSpPr txBox="1">
            <a:spLocks noChangeArrowheads="1"/>
          </p:cNvSpPr>
          <p:nvPr/>
        </p:nvSpPr>
        <p:spPr bwMode="auto">
          <a:xfrm>
            <a:off x="805596" y="836768"/>
            <a:ext cx="7569478" cy="1636270"/>
          </a:xfrm>
          <a:prstGeom prst="rect">
            <a:avLst/>
          </a:prstGeom>
          <a:noFill/>
          <a:ln w="9525">
            <a:noFill/>
            <a:miter lim="800000"/>
            <a:headEnd/>
            <a:tailEnd/>
          </a:ln>
        </p:spPr>
        <p:txBody>
          <a:bodyPr wrap="none"/>
          <a:lstStyle/>
          <a:p>
            <a:pPr algn="ctr" defTabSz="914400" eaLnBrk="0" fontAlgn="base" hangingPunct="0">
              <a:spcBef>
                <a:spcPct val="0"/>
              </a:spcBef>
              <a:spcAft>
                <a:spcPct val="0"/>
              </a:spcAft>
            </a:pPr>
            <a:r>
              <a:rPr lang="es-ES" sz="4400" b="1" dirty="0" smtClean="0">
                <a:solidFill>
                  <a:srgbClr val="AAE2CA">
                    <a:lumMod val="50000"/>
                  </a:srgbClr>
                </a:solidFill>
                <a:latin typeface="Arial Rounded MT Bold" panose="020F0704030504030204" pitchFamily="34" charset="0"/>
                <a:ea typeface="ＭＳ Ｐゴシック" charset="-128"/>
              </a:rPr>
              <a:t>UNIDAD 1:</a:t>
            </a:r>
          </a:p>
          <a:p>
            <a:pPr algn="ctr" defTabSz="914400" eaLnBrk="0" fontAlgn="base" hangingPunct="0">
              <a:spcBef>
                <a:spcPct val="0"/>
              </a:spcBef>
              <a:spcAft>
                <a:spcPct val="0"/>
              </a:spcAft>
            </a:pPr>
            <a:r>
              <a:rPr lang="es-ES" sz="2400" b="1" dirty="0" smtClean="0">
                <a:solidFill>
                  <a:srgbClr val="AAE2CA">
                    <a:lumMod val="50000"/>
                  </a:srgbClr>
                </a:solidFill>
                <a:latin typeface="Arial Rounded MT Bold" panose="020F0704030504030204" pitchFamily="34" charset="0"/>
                <a:ea typeface="ＭＳ Ｐゴシック" charset="-128"/>
              </a:rPr>
              <a:t>ANTECEDENTES Y EVOLUCIÒN</a:t>
            </a:r>
          </a:p>
          <a:p>
            <a:pPr algn="ctr" defTabSz="914400" eaLnBrk="0" fontAlgn="base" hangingPunct="0">
              <a:spcBef>
                <a:spcPct val="0"/>
              </a:spcBef>
              <a:spcAft>
                <a:spcPct val="0"/>
              </a:spcAft>
            </a:pPr>
            <a:r>
              <a:rPr lang="es-ES" sz="2400" b="1" dirty="0" smtClean="0">
                <a:solidFill>
                  <a:srgbClr val="AAE2CA">
                    <a:lumMod val="50000"/>
                  </a:srgbClr>
                </a:solidFill>
                <a:latin typeface="Arial Rounded MT Bold" panose="020F0704030504030204" pitchFamily="34" charset="0"/>
                <a:ea typeface="ＭＳ Ｐゴシック" charset="-128"/>
              </a:rPr>
              <a:t> DE LOS SISTEMAS DE CALIDAD </a:t>
            </a:r>
          </a:p>
        </p:txBody>
      </p:sp>
      <p:sp>
        <p:nvSpPr>
          <p:cNvPr id="4" name="Rectángulo 3"/>
          <p:cNvSpPr/>
          <p:nvPr/>
        </p:nvSpPr>
        <p:spPr bwMode="auto">
          <a:xfrm>
            <a:off x="1415912" y="3034146"/>
            <a:ext cx="6348846" cy="2389909"/>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latin typeface="+mj-lt"/>
                <a:cs typeface="Arial" panose="020B0604020202020204" pitchFamily="34" charset="0"/>
              </a:rPr>
              <a:t>OBJETIVO:</a:t>
            </a:r>
          </a:p>
          <a:p>
            <a:pPr algn="ctr" defTabSz="914400" eaLnBrk="0" fontAlgn="base" hangingPunct="0">
              <a:spcBef>
                <a:spcPct val="0"/>
              </a:spcBef>
              <a:spcAft>
                <a:spcPct val="0"/>
              </a:spcAft>
            </a:pPr>
            <a:endParaRPr lang="es-MX" sz="1200" b="1" dirty="0" smtClean="0">
              <a:solidFill>
                <a:schemeClr val="tx1"/>
              </a:solidFill>
              <a:latin typeface="+mj-lt"/>
              <a:cs typeface="Arial" panose="020B0604020202020204" pitchFamily="34" charset="0"/>
            </a:endParaRPr>
          </a:p>
          <a:p>
            <a:pPr algn="ctr" defTabSz="914400" eaLnBrk="0" fontAlgn="base" hangingPunct="0">
              <a:spcBef>
                <a:spcPct val="0"/>
              </a:spcBef>
              <a:spcAft>
                <a:spcPct val="0"/>
              </a:spcAft>
            </a:pPr>
            <a:r>
              <a:rPr lang="es-MX" sz="2000" dirty="0">
                <a:solidFill>
                  <a:schemeClr val="accent5">
                    <a:lumMod val="50000"/>
                  </a:schemeClr>
                </a:solidFill>
              </a:rPr>
              <a:t>Reconocer el proceso evolutivo de los sistemas de calidad</a:t>
            </a:r>
            <a:r>
              <a:rPr lang="es-MX" sz="1400" dirty="0"/>
              <a:t>.</a:t>
            </a:r>
            <a:endParaRPr lang="es-MX" sz="1400" dirty="0" smtClean="0">
              <a:solidFill>
                <a:schemeClr val="accent6">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062821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041948" y="13549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Mantenimiento productivo total</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27000" y="812800"/>
            <a:ext cx="8763000" cy="2862323"/>
          </a:xfrm>
          <a:prstGeom prst="rect">
            <a:avLst/>
          </a:prstGeom>
          <a:noFill/>
        </p:spPr>
        <p:txBody>
          <a:bodyPr wrap="square" rtlCol="0">
            <a:spAutoFit/>
          </a:bodyPr>
          <a:lstStyle/>
          <a:p>
            <a:pPr algn="ctr" defTabSz="914400" eaLnBrk="0" fontAlgn="base" hangingPunct="0">
              <a:spcBef>
                <a:spcPct val="0"/>
              </a:spcBef>
              <a:spcAft>
                <a:spcPct val="0"/>
              </a:spcAft>
            </a:pPr>
            <a:r>
              <a:rPr lang="es-ES_tradnl" b="1" dirty="0">
                <a:solidFill>
                  <a:srgbClr val="000000"/>
                </a:solidFill>
                <a:latin typeface="Arial" charset="0"/>
                <a:ea typeface="ＭＳ Ｐゴシック" charset="-128"/>
              </a:rPr>
              <a:t>Mantenimiento Productivo Total (TPM</a:t>
            </a:r>
            <a:r>
              <a:rPr lang="es-ES_tradnl" b="1" dirty="0" smtClean="0">
                <a:solidFill>
                  <a:srgbClr val="000000"/>
                </a:solidFill>
                <a:latin typeface="Arial" charset="0"/>
                <a:ea typeface="ＭＳ Ｐゴシック" charset="-128"/>
              </a:rPr>
              <a:t>).</a:t>
            </a:r>
          </a:p>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 </a:t>
            </a:r>
            <a:endParaRPr lang="es-ES_tradnl" b="1"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Este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se usa para maximizar la disponibilidad del equipo y maquinaria productiva de manufactura, evitando las fallas inesperadas y los defectos generados; el mantenimiento se logra al conservar la maquinaria actualizada y en condiciones </a:t>
            </a:r>
            <a:r>
              <a:rPr lang="es-ES_tradnl" dirty="0" smtClean="0">
                <a:solidFill>
                  <a:srgbClr val="000000"/>
                </a:solidFill>
                <a:latin typeface="Arial" charset="0"/>
                <a:ea typeface="ＭＳ Ｐゴシック" charset="-128"/>
              </a:rPr>
              <a:t>optimas </a:t>
            </a:r>
            <a:r>
              <a:rPr lang="es-ES_tradnl" dirty="0">
                <a:solidFill>
                  <a:srgbClr val="000000"/>
                </a:solidFill>
                <a:latin typeface="Arial" charset="0"/>
                <a:ea typeface="ＭＳ Ｐゴシック" charset="-128"/>
              </a:rPr>
              <a:t>de </a:t>
            </a:r>
            <a:r>
              <a:rPr lang="es-ES_tradnl" dirty="0" smtClean="0">
                <a:solidFill>
                  <a:srgbClr val="000000"/>
                </a:solidFill>
                <a:latin typeface="Arial" charset="0"/>
                <a:ea typeface="ＭＳ Ｐゴシック" charset="-128"/>
              </a:rPr>
              <a:t>operación </a:t>
            </a:r>
            <a:r>
              <a:rPr lang="es-ES_tradnl" dirty="0">
                <a:solidFill>
                  <a:srgbClr val="000000"/>
                </a:solidFill>
                <a:latin typeface="Arial" charset="0"/>
                <a:ea typeface="ＭＳ Ｐゴシック" charset="-128"/>
              </a:rPr>
              <a:t>a </a:t>
            </a:r>
            <a:r>
              <a:rPr lang="es-ES_tradnl" dirty="0" smtClean="0">
                <a:solidFill>
                  <a:srgbClr val="000000"/>
                </a:solidFill>
                <a:latin typeface="Arial" charset="0"/>
                <a:ea typeface="ＭＳ Ｐゴシック" charset="-128"/>
              </a:rPr>
              <a:t>través </a:t>
            </a:r>
            <a:r>
              <a:rPr lang="es-ES_tradnl" dirty="0">
                <a:solidFill>
                  <a:srgbClr val="000000"/>
                </a:solidFill>
                <a:latin typeface="Arial" charset="0"/>
                <a:ea typeface="ＭＳ Ｐゴシック" charset="-128"/>
              </a:rPr>
              <a:t>de la </a:t>
            </a:r>
            <a:r>
              <a:rPr lang="es-ES_tradnl" dirty="0" smtClean="0">
                <a:solidFill>
                  <a:srgbClr val="000000"/>
                </a:solidFill>
                <a:latin typeface="Arial" charset="0"/>
                <a:ea typeface="ＭＳ Ｐゴシック" charset="-128"/>
              </a:rPr>
              <a:t>participación </a:t>
            </a:r>
            <a:r>
              <a:rPr lang="es-ES_tradnl" dirty="0">
                <a:solidFill>
                  <a:srgbClr val="000000"/>
                </a:solidFill>
                <a:latin typeface="Arial" charset="0"/>
                <a:ea typeface="ＭＳ Ｐゴシック" charset="-128"/>
              </a:rPr>
              <a:t>de diversos departamentos en un esquema parecido a la Calidad Total, pero enfocado a los equipos de manufactura, este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se denomina Mantenimiento Productivo Total (TPM).13 </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3" name="CuadroTexto 2"/>
          <p:cNvSpPr txBox="1"/>
          <p:nvPr/>
        </p:nvSpPr>
        <p:spPr>
          <a:xfrm>
            <a:off x="1117600" y="38735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4" name="Imagen 3"/>
          <p:cNvPicPr>
            <a:picLocks noChangeAspect="1"/>
          </p:cNvPicPr>
          <p:nvPr/>
        </p:nvPicPr>
        <p:blipFill>
          <a:blip r:embed="rId3"/>
          <a:stretch>
            <a:fillRect/>
          </a:stretch>
        </p:blipFill>
        <p:spPr>
          <a:xfrm>
            <a:off x="1435100" y="3316411"/>
            <a:ext cx="6629400" cy="2843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CuadroTexto 6"/>
          <p:cNvSpPr txBox="1"/>
          <p:nvPr/>
        </p:nvSpPr>
        <p:spPr>
          <a:xfrm>
            <a:off x="2595580" y="6231751"/>
            <a:ext cx="4619098"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16:Mantenimiento Pro0ductivo Total,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671275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54733" y="1049227"/>
            <a:ext cx="7506244" cy="1508105"/>
          </a:xfrm>
          <a:prstGeom prst="rect">
            <a:avLst/>
          </a:prstGeom>
          <a:noFill/>
        </p:spPr>
        <p:txBody>
          <a:bodyPr wrap="square" rtlCol="0">
            <a:spAutoFit/>
          </a:bodyPr>
          <a:lstStyle/>
          <a:p>
            <a:pPr algn="ctr" defTabSz="914400" eaLnBrk="0" fontAlgn="base" hangingPunct="0">
              <a:spcBef>
                <a:spcPct val="0"/>
              </a:spcBef>
              <a:spcAft>
                <a:spcPct val="0"/>
              </a:spcAft>
            </a:pPr>
            <a:r>
              <a:rPr lang="es-MX" sz="4400" b="1" dirty="0" smtClean="0">
                <a:solidFill>
                  <a:srgbClr val="AAE2CA">
                    <a:lumMod val="50000"/>
                  </a:srgbClr>
                </a:solidFill>
                <a:latin typeface="Arial Rounded MT Bold" panose="020F0704030504030204" pitchFamily="34" charset="0"/>
                <a:ea typeface="ＭＳ Ｐゴシック" charset="-128"/>
              </a:rPr>
              <a:t>UNIDAD 3:</a:t>
            </a:r>
          </a:p>
          <a:p>
            <a:pPr algn="ctr" defTabSz="914400" eaLnBrk="0" fontAlgn="base" hangingPunct="0">
              <a:spcBef>
                <a:spcPct val="0"/>
              </a:spcBef>
              <a:spcAft>
                <a:spcPct val="0"/>
              </a:spcAft>
            </a:pPr>
            <a:r>
              <a:rPr lang="es-MX" sz="2400" b="1" dirty="0" smtClean="0">
                <a:solidFill>
                  <a:srgbClr val="AAE2CA">
                    <a:lumMod val="50000"/>
                  </a:srgbClr>
                </a:solidFill>
                <a:latin typeface="Arial Rounded MT Bold" panose="020F0704030504030204" pitchFamily="34" charset="0"/>
                <a:ea typeface="ＭＳ Ｐゴシック" charset="-128"/>
              </a:rPr>
              <a:t>HERRAMIENTAS DE SOPORTE DE LOS SISTEMAS DE CALIDAD </a:t>
            </a:r>
          </a:p>
        </p:txBody>
      </p:sp>
      <p:sp>
        <p:nvSpPr>
          <p:cNvPr id="3" name="Rectángulo 2"/>
          <p:cNvSpPr/>
          <p:nvPr/>
        </p:nvSpPr>
        <p:spPr bwMode="auto">
          <a:xfrm>
            <a:off x="1509060" y="3055554"/>
            <a:ext cx="6348846" cy="2389909"/>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MX" sz="2800" b="1" dirty="0" smtClean="0">
                <a:solidFill>
                  <a:schemeClr val="tx1"/>
                </a:solidFill>
                <a:latin typeface="+mj-lt"/>
                <a:cs typeface="Arial" panose="020B0604020202020204" pitchFamily="34" charset="0"/>
              </a:rPr>
              <a:t>OBJETIVO:</a:t>
            </a:r>
          </a:p>
          <a:p>
            <a:pPr algn="ctr" defTabSz="914400" eaLnBrk="0" fontAlgn="base" hangingPunct="0">
              <a:spcBef>
                <a:spcPct val="0"/>
              </a:spcBef>
              <a:spcAft>
                <a:spcPct val="0"/>
              </a:spcAft>
            </a:pPr>
            <a:endParaRPr lang="es-MX" sz="1400" dirty="0" smtClean="0">
              <a:solidFill>
                <a:schemeClr val="accent6">
                  <a:lumMod val="50000"/>
                </a:schemeClr>
              </a:solidFill>
              <a:latin typeface="Arial" panose="020B0604020202020204" pitchFamily="34" charset="0"/>
              <a:cs typeface="Arial" panose="020B0604020202020204" pitchFamily="34" charset="0"/>
            </a:endParaRPr>
          </a:p>
          <a:p>
            <a:pPr algn="ctr" defTabSz="914400" eaLnBrk="0" fontAlgn="base" hangingPunct="0">
              <a:spcBef>
                <a:spcPct val="0"/>
              </a:spcBef>
              <a:spcAft>
                <a:spcPct val="0"/>
              </a:spcAft>
            </a:pPr>
            <a:r>
              <a:rPr lang="es-MX" dirty="0" smtClean="0">
                <a:solidFill>
                  <a:schemeClr val="accent5">
                    <a:lumMod val="50000"/>
                  </a:schemeClr>
                </a:solidFill>
              </a:rPr>
              <a:t>Conocer </a:t>
            </a:r>
            <a:r>
              <a:rPr lang="es-MX" dirty="0">
                <a:solidFill>
                  <a:schemeClr val="accent5">
                    <a:lumMod val="50000"/>
                  </a:schemeClr>
                </a:solidFill>
              </a:rPr>
              <a:t>y aplicar las herramientas que se </a:t>
            </a:r>
            <a:r>
              <a:rPr lang="es-MX" dirty="0" smtClean="0">
                <a:solidFill>
                  <a:schemeClr val="accent5">
                    <a:lumMod val="50000"/>
                  </a:schemeClr>
                </a:solidFill>
              </a:rPr>
              <a:t>utilizan</a:t>
            </a:r>
          </a:p>
          <a:p>
            <a:pPr algn="ctr" defTabSz="914400" eaLnBrk="0" fontAlgn="base" hangingPunct="0">
              <a:spcBef>
                <a:spcPct val="0"/>
              </a:spcBef>
              <a:spcAft>
                <a:spcPct val="0"/>
              </a:spcAft>
            </a:pPr>
            <a:r>
              <a:rPr lang="es-MX" dirty="0" smtClean="0">
                <a:solidFill>
                  <a:schemeClr val="accent5">
                    <a:lumMod val="50000"/>
                  </a:schemeClr>
                </a:solidFill>
              </a:rPr>
              <a:t> </a:t>
            </a:r>
            <a:r>
              <a:rPr lang="es-MX" dirty="0">
                <a:solidFill>
                  <a:schemeClr val="accent5">
                    <a:lumMod val="50000"/>
                  </a:schemeClr>
                </a:solidFill>
              </a:rPr>
              <a:t>para soportar los sistemas de calidad.</a:t>
            </a:r>
            <a:endParaRPr kumimoji="0" lang="es-MX" sz="1800" i="0" u="none" strike="noStrike" cap="none" normalizeH="0" baseline="0" dirty="0" smtClean="0">
              <a:ln>
                <a:noFill/>
              </a:ln>
              <a:solidFill>
                <a:schemeClr val="accent5">
                  <a:lumMod val="50000"/>
                </a:schemeClr>
              </a:solidFill>
              <a:effectLst/>
              <a:latin typeface="Arial" charset="0"/>
            </a:endParaRPr>
          </a:p>
        </p:txBody>
      </p:sp>
    </p:spTree>
    <p:extLst>
      <p:ext uri="{BB962C8B-B14F-4D97-AF65-F5344CB8AC3E}">
        <p14:creationId xmlns:p14="http://schemas.microsoft.com/office/powerpoint/2010/main" val="26908551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019762" y="19771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 Método de las 5´s</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52400" y="1104900"/>
            <a:ext cx="8382000" cy="3139321"/>
          </a:xfrm>
          <a:prstGeom prst="rect">
            <a:avLst/>
          </a:prstGeom>
          <a:noFill/>
        </p:spPr>
        <p:txBody>
          <a:bodyPr wrap="square" rtlCol="0">
            <a:spAutoFit/>
          </a:bodyPr>
          <a:lstStyle/>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Método </a:t>
            </a:r>
            <a:r>
              <a:rPr lang="es-ES_tradnl" b="1" dirty="0">
                <a:solidFill>
                  <a:srgbClr val="000000"/>
                </a:solidFill>
                <a:latin typeface="Arial" charset="0"/>
                <a:ea typeface="ＭＳ Ｐゴシック" charset="-128"/>
              </a:rPr>
              <a:t>de la 5S </a:t>
            </a:r>
            <a:endParaRPr lang="es-ES_tradnl" b="1"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_tradnl"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Este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se refiere a mantener un orden y limpieza permanente en la planta de manufactura y oficinas para reducir desperdicios en espacios y tiempos de </a:t>
            </a:r>
            <a:r>
              <a:rPr lang="es-ES_tradnl" dirty="0" smtClean="0">
                <a:solidFill>
                  <a:srgbClr val="000000"/>
                </a:solidFill>
                <a:latin typeface="Arial" charset="0"/>
                <a:ea typeface="ＭＳ Ｐゴシック" charset="-128"/>
              </a:rPr>
              <a:t>búsqueda. </a:t>
            </a:r>
            <a:r>
              <a:rPr lang="es-ES_tradnl" dirty="0">
                <a:solidFill>
                  <a:srgbClr val="000000"/>
                </a:solidFill>
                <a:latin typeface="Arial" charset="0"/>
                <a:ea typeface="ＭＳ Ｐゴシック" charset="-128"/>
              </a:rPr>
              <a:t>Algunas veces una </a:t>
            </a:r>
            <a:r>
              <a:rPr lang="es-ES_tradnl" dirty="0" smtClean="0">
                <a:solidFill>
                  <a:srgbClr val="000000"/>
                </a:solidFill>
                <a:latin typeface="Arial" charset="0"/>
                <a:ea typeface="ＭＳ Ｐゴシック" charset="-128"/>
              </a:rPr>
              <a:t>maquina </a:t>
            </a:r>
            <a:r>
              <a:rPr lang="es-ES_tradnl" dirty="0">
                <a:solidFill>
                  <a:srgbClr val="000000"/>
                </a:solidFill>
                <a:latin typeface="Arial" charset="0"/>
                <a:ea typeface="ＭＳ Ｐゴシック" charset="-128"/>
              </a:rPr>
              <a:t>que no se utiliza ocupa mucho espacio en la planta y puede provocar accidentes, o se da el caso de que no encuentran simples tornillos por no haber orden. Para esto se usa el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de las 5S’s, denominado </a:t>
            </a:r>
            <a:r>
              <a:rPr lang="es-ES_tradnl" dirty="0" smtClean="0">
                <a:solidFill>
                  <a:srgbClr val="000000"/>
                </a:solidFill>
                <a:latin typeface="Arial" charset="0"/>
                <a:ea typeface="ＭＳ Ｐゴシック" charset="-128"/>
              </a:rPr>
              <a:t>así́ </a:t>
            </a:r>
            <a:r>
              <a:rPr lang="es-ES_tradnl" dirty="0">
                <a:solidFill>
                  <a:srgbClr val="000000"/>
                </a:solidFill>
                <a:latin typeface="Arial" charset="0"/>
                <a:ea typeface="ＭＳ Ｐゴシック" charset="-128"/>
              </a:rPr>
              <a:t>por considerar cinco aspectos cuyo significado en </a:t>
            </a:r>
            <a:r>
              <a:rPr lang="es-ES_tradnl" dirty="0" err="1">
                <a:solidFill>
                  <a:srgbClr val="000000"/>
                </a:solidFill>
                <a:latin typeface="Arial" charset="0"/>
                <a:ea typeface="ＭＳ Ｐゴシック" charset="-128"/>
              </a:rPr>
              <a:t>japonés</a:t>
            </a:r>
            <a:r>
              <a:rPr lang="es-ES_tradnl" dirty="0">
                <a:solidFill>
                  <a:srgbClr val="000000"/>
                </a:solidFill>
                <a:latin typeface="Arial" charset="0"/>
                <a:ea typeface="ＭＳ Ｐゴシック" charset="-128"/>
              </a:rPr>
              <a:t> inicia con una S, como sigue: </a:t>
            </a:r>
            <a:r>
              <a:rPr lang="es-ES_tradnl" dirty="0" err="1">
                <a:solidFill>
                  <a:srgbClr val="000000"/>
                </a:solidFill>
                <a:latin typeface="Arial" charset="0"/>
                <a:ea typeface="ＭＳ Ｐゴシック" charset="-128"/>
              </a:rPr>
              <a:t>Seiri</a:t>
            </a:r>
            <a:r>
              <a:rPr lang="es-ES_tradnl" dirty="0">
                <a:solidFill>
                  <a:srgbClr val="000000"/>
                </a:solidFill>
                <a:latin typeface="Arial" charset="0"/>
                <a:ea typeface="ＭＳ Ｐゴシック" charset="-128"/>
              </a:rPr>
              <a:t> – </a:t>
            </a:r>
            <a:r>
              <a:rPr lang="es-ES_tradnl" dirty="0" smtClean="0">
                <a:solidFill>
                  <a:srgbClr val="000000"/>
                </a:solidFill>
                <a:latin typeface="Arial" charset="0"/>
                <a:ea typeface="ＭＳ Ｐゴシック" charset="-128"/>
              </a:rPr>
              <a:t>organización; </a:t>
            </a:r>
            <a:r>
              <a:rPr lang="es-ES_tradnl" dirty="0" err="1">
                <a:solidFill>
                  <a:srgbClr val="000000"/>
                </a:solidFill>
                <a:latin typeface="Arial" charset="0"/>
                <a:ea typeface="ＭＳ Ｐゴシック" charset="-128"/>
              </a:rPr>
              <a:t>Seiton</a:t>
            </a:r>
            <a:r>
              <a:rPr lang="es-ES_tradnl" dirty="0">
                <a:solidFill>
                  <a:srgbClr val="000000"/>
                </a:solidFill>
                <a:latin typeface="Arial" charset="0"/>
                <a:ea typeface="ＭＳ Ｐゴシック" charset="-128"/>
              </a:rPr>
              <a:t> – orden; </a:t>
            </a:r>
            <a:r>
              <a:rPr lang="es-ES_tradnl" dirty="0" err="1">
                <a:solidFill>
                  <a:srgbClr val="000000"/>
                </a:solidFill>
                <a:latin typeface="Arial" charset="0"/>
                <a:ea typeface="ＭＳ Ｐゴシック" charset="-128"/>
              </a:rPr>
              <a:t>Seiso</a:t>
            </a:r>
            <a:r>
              <a:rPr lang="es-ES_tradnl" dirty="0">
                <a:solidFill>
                  <a:srgbClr val="000000"/>
                </a:solidFill>
                <a:latin typeface="Arial" charset="0"/>
                <a:ea typeface="ＭＳ Ｐゴシック" charset="-128"/>
              </a:rPr>
              <a:t> – limpieza; </a:t>
            </a:r>
            <a:r>
              <a:rPr lang="es-ES_tradnl" dirty="0" err="1">
                <a:solidFill>
                  <a:srgbClr val="000000"/>
                </a:solidFill>
                <a:latin typeface="Arial" charset="0"/>
                <a:ea typeface="ＭＳ Ｐゴシック" charset="-128"/>
              </a:rPr>
              <a:t>Seiketsu</a:t>
            </a:r>
            <a:r>
              <a:rPr lang="es-ES_tradnl" dirty="0">
                <a:solidFill>
                  <a:srgbClr val="000000"/>
                </a:solidFill>
                <a:latin typeface="Arial" charset="0"/>
                <a:ea typeface="ＭＳ Ｐゴシック" charset="-128"/>
              </a:rPr>
              <a:t> – </a:t>
            </a:r>
            <a:r>
              <a:rPr lang="es-ES_tradnl" dirty="0" smtClean="0">
                <a:solidFill>
                  <a:srgbClr val="000000"/>
                </a:solidFill>
                <a:latin typeface="Arial" charset="0"/>
                <a:ea typeface="ＭＳ Ｐゴシック" charset="-128"/>
              </a:rPr>
              <a:t>estandarización; </a:t>
            </a:r>
            <a:r>
              <a:rPr lang="es-ES_tradnl" dirty="0" err="1">
                <a:solidFill>
                  <a:srgbClr val="000000"/>
                </a:solidFill>
                <a:latin typeface="Arial" charset="0"/>
                <a:ea typeface="ＭＳ Ｐゴシック" charset="-128"/>
              </a:rPr>
              <a:t>Shitsuke</a:t>
            </a:r>
            <a:r>
              <a:rPr lang="es-ES_tradnl" dirty="0">
                <a:solidFill>
                  <a:srgbClr val="000000"/>
                </a:solidFill>
                <a:latin typeface="Arial" charset="0"/>
                <a:ea typeface="ＭＳ Ｐゴシック" charset="-128"/>
              </a:rPr>
              <a:t> – </a:t>
            </a:r>
            <a:r>
              <a:rPr lang="es-ES_tradnl" dirty="0" smtClean="0">
                <a:solidFill>
                  <a:srgbClr val="000000"/>
                </a:solidFill>
                <a:latin typeface="Arial" charset="0"/>
                <a:ea typeface="ＭＳ Ｐゴシック" charset="-128"/>
              </a:rPr>
              <a:t>disciplina</a:t>
            </a:r>
            <a:r>
              <a:rPr lang="es-ES_tradnl" dirty="0">
                <a:solidFill>
                  <a:srgbClr val="000000"/>
                </a:solidFill>
                <a:latin typeface="Arial" charset="0"/>
                <a:ea typeface="ＭＳ Ｐゴシック" charset="-128"/>
              </a:rPr>
              <a:t>.</a:t>
            </a:r>
            <a:r>
              <a:rPr lang="es-ES_tradnl" dirty="0" smtClean="0">
                <a:solidFill>
                  <a:srgbClr val="000000"/>
                </a:solidFill>
                <a:latin typeface="Arial" charset="0"/>
                <a:ea typeface="ＭＳ Ｐゴシック" charset="-128"/>
              </a:rPr>
              <a:t> </a:t>
            </a:r>
            <a:endParaRPr lang="es-ES_tradnl" dirty="0">
              <a:solidFill>
                <a:srgbClr val="000000"/>
              </a:solidFill>
              <a:latin typeface="Arial" charset="0"/>
              <a:ea typeface="ＭＳ Ｐゴシック" charset="-128"/>
            </a:endParaRP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3" name="CuadroTexto 2"/>
          <p:cNvSpPr txBox="1"/>
          <p:nvPr/>
        </p:nvSpPr>
        <p:spPr>
          <a:xfrm>
            <a:off x="2400300" y="46736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4" name="Imagen 3"/>
          <p:cNvPicPr>
            <a:picLocks noChangeAspect="1"/>
          </p:cNvPicPr>
          <p:nvPr/>
        </p:nvPicPr>
        <p:blipFill>
          <a:blip r:embed="rId3"/>
          <a:stretch>
            <a:fillRect/>
          </a:stretch>
        </p:blipFill>
        <p:spPr>
          <a:xfrm>
            <a:off x="2584966" y="4138990"/>
            <a:ext cx="3009900" cy="195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CuadroTexto 6"/>
          <p:cNvSpPr txBox="1"/>
          <p:nvPr/>
        </p:nvSpPr>
        <p:spPr>
          <a:xfrm>
            <a:off x="2595580" y="6231751"/>
            <a:ext cx="299928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17: 5s,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258517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Método de </a:t>
            </a:r>
            <a:r>
              <a:rPr lang="es-ES" sz="2400" b="1" dirty="0" err="1" smtClean="0">
                <a:solidFill>
                  <a:srgbClr val="FFFFFF"/>
                </a:solidFill>
                <a:latin typeface="Arial" charset="0"/>
                <a:ea typeface="ＭＳ Ｐゴシック" charset="-128"/>
              </a:rPr>
              <a:t>Kaizen</a:t>
            </a:r>
            <a:r>
              <a:rPr lang="es-ES" sz="2400" b="1" dirty="0" smtClean="0">
                <a:solidFill>
                  <a:srgbClr val="FFFFFF"/>
                </a:solidFill>
                <a:latin typeface="Arial" charset="0"/>
                <a:ea typeface="ＭＳ Ｐゴシック" charset="-128"/>
              </a:rPr>
              <a:t> </a:t>
            </a:r>
            <a:r>
              <a:rPr lang="es-ES" sz="2400" b="1" dirty="0" err="1" smtClean="0">
                <a:solidFill>
                  <a:srgbClr val="FFFFFF"/>
                </a:solidFill>
                <a:latin typeface="Arial" charset="0"/>
                <a:ea typeface="ＭＳ Ｐゴシック" charset="-128"/>
              </a:rPr>
              <a:t>Blitz</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02373" y="787400"/>
            <a:ext cx="8749527" cy="3416320"/>
          </a:xfrm>
          <a:prstGeom prst="rect">
            <a:avLst/>
          </a:prstGeom>
          <a:noFill/>
        </p:spPr>
        <p:txBody>
          <a:bodyPr wrap="square" rtlCol="0">
            <a:spAutoFit/>
          </a:bodyPr>
          <a:lstStyle/>
          <a:p>
            <a:pPr algn="just" defTabSz="914400" eaLnBrk="0" fontAlgn="base" hangingPunct="0">
              <a:spcBef>
                <a:spcPct val="0"/>
              </a:spcBef>
              <a:spcAft>
                <a:spcPct val="0"/>
              </a:spcAft>
            </a:pPr>
            <a:r>
              <a:rPr lang="es-ES_tradnl" b="1" dirty="0" err="1">
                <a:solidFill>
                  <a:srgbClr val="000000"/>
                </a:solidFill>
                <a:latin typeface="Arial" charset="0"/>
                <a:ea typeface="ＭＳ Ｐゴシック" charset="-128"/>
              </a:rPr>
              <a:t>Método</a:t>
            </a:r>
            <a:r>
              <a:rPr lang="es-ES_tradnl" b="1" dirty="0">
                <a:solidFill>
                  <a:srgbClr val="000000"/>
                </a:solidFill>
                <a:latin typeface="Arial" charset="0"/>
                <a:ea typeface="ＭＳ Ｐゴシック" charset="-128"/>
              </a:rPr>
              <a:t> </a:t>
            </a:r>
            <a:r>
              <a:rPr lang="es-ES_tradnl" b="1" dirty="0" err="1">
                <a:solidFill>
                  <a:srgbClr val="000000"/>
                </a:solidFill>
                <a:latin typeface="Arial" charset="0"/>
                <a:ea typeface="ＭＳ Ｐゴシック" charset="-128"/>
              </a:rPr>
              <a:t>Kaizen</a:t>
            </a:r>
            <a:r>
              <a:rPr lang="es-ES_tradnl" b="1" dirty="0">
                <a:solidFill>
                  <a:srgbClr val="000000"/>
                </a:solidFill>
                <a:latin typeface="Arial" charset="0"/>
                <a:ea typeface="ＭＳ Ｐゴシック" charset="-128"/>
              </a:rPr>
              <a:t> </a:t>
            </a:r>
            <a:r>
              <a:rPr lang="es-ES_tradnl" b="1" dirty="0" err="1">
                <a:solidFill>
                  <a:srgbClr val="000000"/>
                </a:solidFill>
                <a:latin typeface="Arial" charset="0"/>
                <a:ea typeface="ＭＳ Ｐゴシック" charset="-128"/>
              </a:rPr>
              <a:t>Blitz</a:t>
            </a:r>
            <a:r>
              <a:rPr lang="es-ES_tradnl" b="1" dirty="0">
                <a:solidFill>
                  <a:srgbClr val="000000"/>
                </a:solidFill>
                <a:latin typeface="Arial" charset="0"/>
                <a:ea typeface="ＭＳ Ｐゴシック" charset="-128"/>
              </a:rPr>
              <a:t> </a:t>
            </a:r>
            <a:endParaRPr lang="es-ES_tradnl" b="1"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_tradnl" b="1"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Este </a:t>
            </a:r>
            <a:r>
              <a:rPr lang="es-ES_tradnl" dirty="0" err="1">
                <a:solidFill>
                  <a:srgbClr val="000000"/>
                </a:solidFill>
                <a:latin typeface="Arial" charset="0"/>
                <a:ea typeface="ＭＳ Ｐゴシック" charset="-128"/>
              </a:rPr>
              <a:t>método</a:t>
            </a:r>
            <a:r>
              <a:rPr lang="es-ES_tradnl" dirty="0">
                <a:solidFill>
                  <a:srgbClr val="000000"/>
                </a:solidFill>
                <a:latin typeface="Arial" charset="0"/>
                <a:ea typeface="ＭＳ Ｐゴシック" charset="-128"/>
              </a:rPr>
              <a:t> se utiliza para hallar una </a:t>
            </a:r>
            <a:r>
              <a:rPr lang="es-ES_tradnl" dirty="0" err="1">
                <a:solidFill>
                  <a:srgbClr val="000000"/>
                </a:solidFill>
                <a:latin typeface="Arial" charset="0"/>
                <a:ea typeface="ＭＳ Ｐゴシック" charset="-128"/>
              </a:rPr>
              <a:t>solución</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rápida</a:t>
            </a:r>
            <a:r>
              <a:rPr lang="es-ES_tradnl" dirty="0">
                <a:solidFill>
                  <a:srgbClr val="000000"/>
                </a:solidFill>
                <a:latin typeface="Arial" charset="0"/>
                <a:ea typeface="ＭＳ Ｐゴシック" charset="-128"/>
              </a:rPr>
              <a:t> a problemas que se presentan en las plantas de manufactura a </a:t>
            </a:r>
            <a:r>
              <a:rPr lang="es-ES_tradnl" dirty="0" err="1">
                <a:solidFill>
                  <a:srgbClr val="000000"/>
                </a:solidFill>
                <a:latin typeface="Arial" charset="0"/>
                <a:ea typeface="ＭＳ Ｐゴシック" charset="-128"/>
              </a:rPr>
              <a:t>través</a:t>
            </a:r>
            <a:r>
              <a:rPr lang="es-ES_tradnl" dirty="0">
                <a:solidFill>
                  <a:srgbClr val="000000"/>
                </a:solidFill>
                <a:latin typeface="Arial" charset="0"/>
                <a:ea typeface="ＭＳ Ｐゴシック" charset="-128"/>
              </a:rPr>
              <a:t> de un equipo de </a:t>
            </a:r>
            <a:r>
              <a:rPr lang="es-ES_tradnl" dirty="0" err="1">
                <a:solidFill>
                  <a:srgbClr val="000000"/>
                </a:solidFill>
                <a:latin typeface="Arial" charset="0"/>
                <a:ea typeface="ＭＳ Ｐゴシック" charset="-128"/>
              </a:rPr>
              <a:t>acción</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rápida</a:t>
            </a:r>
            <a:r>
              <a:rPr lang="es-ES_tradnl" dirty="0">
                <a:solidFill>
                  <a:srgbClr val="000000"/>
                </a:solidFill>
                <a:latin typeface="Arial" charset="0"/>
                <a:ea typeface="ＭＳ Ｐゴシック" charset="-128"/>
              </a:rPr>
              <a:t>, el </a:t>
            </a:r>
            <a:r>
              <a:rPr lang="es-ES_tradnl" dirty="0" err="1">
                <a:solidFill>
                  <a:srgbClr val="000000"/>
                </a:solidFill>
                <a:latin typeface="Arial" charset="0"/>
                <a:ea typeface="ＭＳ Ｐゴシック" charset="-128"/>
              </a:rPr>
              <a:t>término</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Blitz</a:t>
            </a:r>
            <a:r>
              <a:rPr lang="es-ES_tradnl" dirty="0">
                <a:solidFill>
                  <a:srgbClr val="000000"/>
                </a:solidFill>
                <a:latin typeface="Arial" charset="0"/>
                <a:ea typeface="ＭＳ Ｐゴシック" charset="-128"/>
              </a:rPr>
              <a:t> se refiere a un ataque </a:t>
            </a:r>
            <a:r>
              <a:rPr lang="es-ES_tradnl" dirty="0" err="1">
                <a:solidFill>
                  <a:srgbClr val="000000"/>
                </a:solidFill>
                <a:latin typeface="Arial" charset="0"/>
                <a:ea typeface="ＭＳ Ｐゴシック" charset="-128"/>
              </a:rPr>
              <a:t>rápido</a:t>
            </a:r>
            <a:r>
              <a:rPr lang="es-ES_tradnl" dirty="0">
                <a:solidFill>
                  <a:srgbClr val="000000"/>
                </a:solidFill>
                <a:latin typeface="Arial" charset="0"/>
                <a:ea typeface="ＭＳ Ｐゴシック" charset="-128"/>
              </a:rPr>
              <a:t> de problemas, normalmente se trata de problemas sencillos de solucionar, pero que afectan de manera importante a la </a:t>
            </a:r>
            <a:r>
              <a:rPr lang="es-ES_tradnl" dirty="0" err="1">
                <a:solidFill>
                  <a:srgbClr val="000000"/>
                </a:solidFill>
                <a:latin typeface="Arial" charset="0"/>
                <a:ea typeface="ＭＳ Ｐゴシック" charset="-128"/>
              </a:rPr>
              <a:t>producción</a:t>
            </a:r>
            <a:r>
              <a:rPr lang="es-ES_tradnl" dirty="0">
                <a:solidFill>
                  <a:srgbClr val="000000"/>
                </a:solidFill>
                <a:latin typeface="Arial" charset="0"/>
                <a:ea typeface="ＭＳ Ｐゴシック" charset="-128"/>
              </a:rPr>
              <a:t>, como primer </a:t>
            </a:r>
            <a:r>
              <a:rPr lang="es-ES_tradnl" dirty="0" err="1">
                <a:solidFill>
                  <a:srgbClr val="000000"/>
                </a:solidFill>
                <a:latin typeface="Arial" charset="0"/>
                <a:ea typeface="ＭＳ Ｐゴシック" charset="-128"/>
              </a:rPr>
              <a:t>pasose</a:t>
            </a:r>
            <a:r>
              <a:rPr lang="es-ES_tradnl" dirty="0">
                <a:solidFill>
                  <a:srgbClr val="000000"/>
                </a:solidFill>
                <a:latin typeface="Arial" charset="0"/>
                <a:ea typeface="ＭＳ Ｐゴシック" charset="-128"/>
              </a:rPr>
              <a:t> integran equipos de </a:t>
            </a:r>
            <a:r>
              <a:rPr lang="es-ES_tradnl" dirty="0" err="1">
                <a:solidFill>
                  <a:srgbClr val="000000"/>
                </a:solidFill>
                <a:latin typeface="Arial" charset="0"/>
                <a:ea typeface="ＭＳ Ｐゴシック" charset="-128"/>
              </a:rPr>
              <a:t>acción</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rápida</a:t>
            </a:r>
            <a:r>
              <a:rPr lang="es-ES_tradnl" dirty="0">
                <a:solidFill>
                  <a:srgbClr val="000000"/>
                </a:solidFill>
                <a:latin typeface="Arial" charset="0"/>
                <a:ea typeface="ＭＳ Ｐゴシック" charset="-128"/>
              </a:rPr>
              <a:t> denominados </a:t>
            </a:r>
            <a:r>
              <a:rPr lang="es-ES_tradnl" dirty="0" err="1">
                <a:solidFill>
                  <a:srgbClr val="000000"/>
                </a:solidFill>
                <a:latin typeface="Arial" charset="0"/>
                <a:ea typeface="ＭＳ Ｐゴシック" charset="-128"/>
              </a:rPr>
              <a:t>Kaizen</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Blitz</a:t>
            </a:r>
            <a:r>
              <a:rPr lang="es-ES_tradnl" dirty="0">
                <a:solidFill>
                  <a:srgbClr val="000000"/>
                </a:solidFill>
                <a:latin typeface="Arial" charset="0"/>
                <a:ea typeface="ＭＳ Ｐゴシック" charset="-128"/>
              </a:rPr>
              <a:t> incluyendo a trabajadores, supervisor, </a:t>
            </a:r>
            <a:r>
              <a:rPr lang="es-ES_tradnl" dirty="0" err="1">
                <a:solidFill>
                  <a:srgbClr val="000000"/>
                </a:solidFill>
                <a:latin typeface="Arial" charset="0"/>
                <a:ea typeface="ＭＳ Ｐゴシック" charset="-128"/>
              </a:rPr>
              <a:t>mecánicos</a:t>
            </a:r>
            <a:r>
              <a:rPr lang="es-ES_tradnl" dirty="0">
                <a:solidFill>
                  <a:srgbClr val="000000"/>
                </a:solidFill>
                <a:latin typeface="Arial" charset="0"/>
                <a:ea typeface="ＭＳ Ｐゴシック" charset="-128"/>
              </a:rPr>
              <a:t>, inspector, etc. El objetivo es aprovechar la larga experiencia de los operadores para que identifiquen el problema, sus causas, aporten ideas y sugerencias y participen en la </a:t>
            </a:r>
            <a:r>
              <a:rPr lang="es-ES_tradnl" dirty="0" err="1">
                <a:solidFill>
                  <a:srgbClr val="000000"/>
                </a:solidFill>
                <a:latin typeface="Arial" charset="0"/>
                <a:ea typeface="ＭＳ Ｐゴシック" charset="-128"/>
              </a:rPr>
              <a:t>implantación</a:t>
            </a:r>
            <a:r>
              <a:rPr lang="es-ES_tradnl" dirty="0">
                <a:solidFill>
                  <a:srgbClr val="000000"/>
                </a:solidFill>
                <a:latin typeface="Arial" charset="0"/>
                <a:ea typeface="ＭＳ Ｐゴシック" charset="-128"/>
              </a:rPr>
              <a:t> de las soluciones. </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4" name="Imagen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81300" y="3962987"/>
            <a:ext cx="3958656" cy="2220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uadroTexto 5"/>
          <p:cNvSpPr txBox="1"/>
          <p:nvPr/>
        </p:nvSpPr>
        <p:spPr>
          <a:xfrm>
            <a:off x="3366761" y="6382032"/>
            <a:ext cx="299928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18: Kaizen Blitz,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795803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957666" y="246736"/>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Método de control de calidad cero.</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14300" y="847089"/>
            <a:ext cx="9029700" cy="2862323"/>
          </a:xfrm>
          <a:prstGeom prst="rect">
            <a:avLst/>
          </a:prstGeom>
          <a:noFill/>
        </p:spPr>
        <p:txBody>
          <a:bodyPr wrap="square" rtlCol="0">
            <a:spAutoFit/>
          </a:bodyPr>
          <a:lstStyle/>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Para </a:t>
            </a:r>
            <a:r>
              <a:rPr lang="es-ES_tradnl" dirty="0">
                <a:solidFill>
                  <a:srgbClr val="000000"/>
                </a:solidFill>
                <a:latin typeface="Arial" charset="0"/>
                <a:ea typeface="ＭＳ Ｐゴシック" charset="-128"/>
              </a:rPr>
              <a:t>reducir el </a:t>
            </a:r>
            <a:r>
              <a:rPr lang="es-ES_tradnl" dirty="0" smtClean="0">
                <a:solidFill>
                  <a:srgbClr val="000000"/>
                </a:solidFill>
                <a:latin typeface="Arial" charset="0"/>
                <a:ea typeface="ＭＳ Ｐゴシック" charset="-128"/>
              </a:rPr>
              <a:t>numero </a:t>
            </a:r>
            <a:r>
              <a:rPr lang="es-ES_tradnl" dirty="0">
                <a:solidFill>
                  <a:srgbClr val="000000"/>
                </a:solidFill>
                <a:latin typeface="Arial" charset="0"/>
                <a:ea typeface="ＭＳ Ｐゴシック" charset="-128"/>
              </a:rPr>
              <a:t>de defectos a niveles de partes por </a:t>
            </a:r>
            <a:r>
              <a:rPr lang="es-ES_tradnl" dirty="0" smtClean="0">
                <a:solidFill>
                  <a:srgbClr val="000000"/>
                </a:solidFill>
                <a:latin typeface="Arial" charset="0"/>
                <a:ea typeface="ＭＳ Ｐゴシック" charset="-128"/>
              </a:rPr>
              <a:t>millón </a:t>
            </a:r>
            <a:r>
              <a:rPr lang="es-ES_tradnl" dirty="0">
                <a:solidFill>
                  <a:srgbClr val="000000"/>
                </a:solidFill>
                <a:latin typeface="Arial" charset="0"/>
                <a:ea typeface="ＭＳ Ｐゴシック" charset="-128"/>
              </a:rPr>
              <a:t>(ppm), definitivamente no es posible lograrlo con inspecciones visuales al final del proceso, ya que el inspector como ser humano puede dejar pasar los defectos por diversas razones (</a:t>
            </a:r>
            <a:r>
              <a:rPr lang="es-ES_tradnl" dirty="0" err="1">
                <a:solidFill>
                  <a:srgbClr val="000000"/>
                </a:solidFill>
                <a:latin typeface="Arial" charset="0"/>
                <a:ea typeface="ＭＳ Ｐゴシック" charset="-128"/>
              </a:rPr>
              <a:t>distracción</a:t>
            </a:r>
            <a:r>
              <a:rPr lang="es-ES_tradnl" dirty="0">
                <a:solidFill>
                  <a:srgbClr val="000000"/>
                </a:solidFill>
                <a:latin typeface="Arial" charset="0"/>
                <a:ea typeface="ＭＳ Ｐゴシック" charset="-128"/>
              </a:rPr>
              <a:t>, olvido, cansancio, etc.). Estos niveles de defectos en ppm se pueden lograr a </a:t>
            </a:r>
            <a:r>
              <a:rPr lang="es-ES_tradnl" dirty="0" smtClean="0">
                <a:solidFill>
                  <a:srgbClr val="000000"/>
                </a:solidFill>
                <a:latin typeface="Arial" charset="0"/>
                <a:ea typeface="ＭＳ Ｐゴシック" charset="-128"/>
              </a:rPr>
              <a:t>través </a:t>
            </a:r>
            <a:r>
              <a:rPr lang="es-ES_tradnl" dirty="0">
                <a:solidFill>
                  <a:srgbClr val="000000"/>
                </a:solidFill>
                <a:latin typeface="Arial" charset="0"/>
                <a:ea typeface="ＭＳ Ｐゴシック" charset="-128"/>
              </a:rPr>
              <a:t>de la </a:t>
            </a:r>
            <a:r>
              <a:rPr lang="es-ES_tradnl" dirty="0" smtClean="0">
                <a:solidFill>
                  <a:srgbClr val="000000"/>
                </a:solidFill>
                <a:latin typeface="Arial" charset="0"/>
                <a:ea typeface="ＭＳ Ｐゴシック" charset="-128"/>
              </a:rPr>
              <a:t>implantación </a:t>
            </a:r>
            <a:r>
              <a:rPr lang="es-ES_tradnl" dirty="0">
                <a:solidFill>
                  <a:srgbClr val="000000"/>
                </a:solidFill>
                <a:latin typeface="Arial" charset="0"/>
                <a:ea typeface="ＭＳ Ｐゴシック" charset="-128"/>
              </a:rPr>
              <a:t>del </a:t>
            </a:r>
            <a:r>
              <a:rPr lang="es-ES_tradnl" dirty="0" smtClean="0">
                <a:solidFill>
                  <a:srgbClr val="000000"/>
                </a:solidFill>
                <a:latin typeface="Arial" charset="0"/>
                <a:ea typeface="ＭＳ Ｐゴシック" charset="-128"/>
              </a:rPr>
              <a:t>método </a:t>
            </a:r>
            <a:r>
              <a:rPr lang="es-ES_tradnl" dirty="0">
                <a:solidFill>
                  <a:srgbClr val="000000"/>
                </a:solidFill>
                <a:latin typeface="Arial" charset="0"/>
                <a:ea typeface="ＭＳ Ｐゴシック" charset="-128"/>
              </a:rPr>
              <a:t>de control de calidad cero que incluye el control </a:t>
            </a:r>
            <a:r>
              <a:rPr lang="es-ES_tradnl" dirty="0" smtClean="0">
                <a:solidFill>
                  <a:srgbClr val="000000"/>
                </a:solidFill>
                <a:latin typeface="Arial" charset="0"/>
                <a:ea typeface="ＭＳ Ｐゴシック" charset="-128"/>
              </a:rPr>
              <a:t>estadístico </a:t>
            </a:r>
            <a:r>
              <a:rPr lang="es-ES_tradnl" dirty="0">
                <a:solidFill>
                  <a:srgbClr val="000000"/>
                </a:solidFill>
                <a:latin typeface="Arial" charset="0"/>
                <a:ea typeface="ＭＳ Ｐゴシック" charset="-128"/>
              </a:rPr>
              <a:t>del proceso, </a:t>
            </a:r>
            <a:r>
              <a:rPr lang="es-ES_tradnl" dirty="0" smtClean="0">
                <a:solidFill>
                  <a:srgbClr val="000000"/>
                </a:solidFill>
                <a:latin typeface="Arial" charset="0"/>
                <a:ea typeface="ＭＳ Ｐゴシック" charset="-128"/>
              </a:rPr>
              <a:t>inspección </a:t>
            </a:r>
            <a:r>
              <a:rPr lang="es-ES_tradnl" dirty="0">
                <a:solidFill>
                  <a:srgbClr val="000000"/>
                </a:solidFill>
                <a:latin typeface="Arial" charset="0"/>
                <a:ea typeface="ＭＳ Ｐゴシック" charset="-128"/>
              </a:rPr>
              <a:t>en la fuente (cada operador inspecciona su propia </a:t>
            </a:r>
            <a:r>
              <a:rPr lang="es-ES_tradnl" dirty="0" smtClean="0">
                <a:solidFill>
                  <a:srgbClr val="000000"/>
                </a:solidFill>
                <a:latin typeface="Arial" charset="0"/>
                <a:ea typeface="ＭＳ Ｐゴシック" charset="-128"/>
              </a:rPr>
              <a:t>operación </a:t>
            </a:r>
            <a:r>
              <a:rPr lang="es-ES_tradnl" dirty="0">
                <a:solidFill>
                  <a:srgbClr val="000000"/>
                </a:solidFill>
                <a:latin typeface="Arial" charset="0"/>
                <a:ea typeface="ＭＳ Ｐゴシック" charset="-128"/>
              </a:rPr>
              <a:t>y la de su antecesor </a:t>
            </a:r>
            <a:r>
              <a:rPr lang="es-ES_tradnl" dirty="0" smtClean="0">
                <a:solidFill>
                  <a:srgbClr val="000000"/>
                </a:solidFill>
                <a:latin typeface="Arial" charset="0"/>
                <a:ea typeface="ＭＳ Ｐゴシック" charset="-128"/>
              </a:rPr>
              <a:t>proporcionándole retroalimentación </a:t>
            </a:r>
            <a:r>
              <a:rPr lang="es-ES_tradnl" dirty="0">
                <a:solidFill>
                  <a:srgbClr val="000000"/>
                </a:solidFill>
                <a:latin typeface="Arial" charset="0"/>
                <a:ea typeface="ＭＳ Ｐゴシック" charset="-128"/>
              </a:rPr>
              <a:t>en caso de observar defectos), complementada por una </a:t>
            </a:r>
            <a:r>
              <a:rPr lang="es-ES_tradnl" dirty="0" smtClean="0">
                <a:solidFill>
                  <a:srgbClr val="000000"/>
                </a:solidFill>
                <a:latin typeface="Arial" charset="0"/>
                <a:ea typeface="ＭＳ Ｐゴシック" charset="-128"/>
              </a:rPr>
              <a:t>metodología </a:t>
            </a:r>
            <a:r>
              <a:rPr lang="es-ES_tradnl" dirty="0">
                <a:solidFill>
                  <a:srgbClr val="000000"/>
                </a:solidFill>
                <a:latin typeface="Arial" charset="0"/>
                <a:ea typeface="ＭＳ Ｐゴシック" charset="-128"/>
              </a:rPr>
              <a:t>desarrollada por </a:t>
            </a:r>
            <a:r>
              <a:rPr lang="es-ES_tradnl" dirty="0" err="1">
                <a:solidFill>
                  <a:srgbClr val="000000"/>
                </a:solidFill>
                <a:latin typeface="Arial" charset="0"/>
                <a:ea typeface="ＭＳ Ｐゴシック" charset="-128"/>
              </a:rPr>
              <a:t>Shigeo</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Shingo</a:t>
            </a:r>
            <a:r>
              <a:rPr lang="es-ES_tradnl" dirty="0">
                <a:solidFill>
                  <a:srgbClr val="000000"/>
                </a:solidFill>
                <a:latin typeface="Arial" charset="0"/>
                <a:ea typeface="ＭＳ Ｐゴシック" charset="-128"/>
              </a:rPr>
              <a:t> aplicando</a:t>
            </a:r>
          </a:p>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dispositivos </a:t>
            </a:r>
            <a:r>
              <a:rPr lang="es-ES_tradnl" dirty="0">
                <a:solidFill>
                  <a:srgbClr val="000000"/>
                </a:solidFill>
                <a:latin typeface="Arial" charset="0"/>
                <a:ea typeface="ＭＳ Ｐゴシック" charset="-128"/>
              </a:rPr>
              <a:t>“a prueba de error” (</a:t>
            </a:r>
            <a:r>
              <a:rPr lang="es-ES_tradnl" dirty="0" err="1">
                <a:solidFill>
                  <a:srgbClr val="000000"/>
                </a:solidFill>
                <a:latin typeface="Arial" charset="0"/>
                <a:ea typeface="ＭＳ Ｐゴシック" charset="-128"/>
              </a:rPr>
              <a:t>Poka</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Yokes</a:t>
            </a:r>
            <a:r>
              <a:rPr lang="es-ES_tradnl" b="1" dirty="0">
                <a:solidFill>
                  <a:srgbClr val="000000"/>
                </a:solidFill>
                <a:latin typeface="Arial" charset="0"/>
                <a:ea typeface="ＭＳ Ｐゴシック" charset="-128"/>
              </a:rPr>
              <a:t>). </a:t>
            </a:r>
            <a:endParaRPr lang="es-ES" b="1" dirty="0">
              <a:solidFill>
                <a:srgbClr val="000000"/>
              </a:solidFill>
              <a:latin typeface="Arial" charset="0"/>
              <a:ea typeface="ＭＳ Ｐゴシック" charset="-128"/>
            </a:endParaRPr>
          </a:p>
        </p:txBody>
      </p:sp>
      <p:sp>
        <p:nvSpPr>
          <p:cNvPr id="3" name="CuadroTexto 2"/>
          <p:cNvSpPr txBox="1"/>
          <p:nvPr/>
        </p:nvSpPr>
        <p:spPr>
          <a:xfrm>
            <a:off x="1689100" y="43942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4" name="Imagen 3"/>
          <p:cNvPicPr>
            <a:picLocks noChangeAspect="1"/>
          </p:cNvPicPr>
          <p:nvPr/>
        </p:nvPicPr>
        <p:blipFill>
          <a:blip r:embed="rId3"/>
          <a:stretch>
            <a:fillRect/>
          </a:stretch>
        </p:blipFill>
        <p:spPr>
          <a:xfrm>
            <a:off x="2209800" y="3848100"/>
            <a:ext cx="4597400" cy="1765300"/>
          </a:xfrm>
          <a:prstGeom prst="rect">
            <a:avLst/>
          </a:prstGeom>
        </p:spPr>
      </p:pic>
      <p:sp>
        <p:nvSpPr>
          <p:cNvPr id="7" name="CuadroTexto 6"/>
          <p:cNvSpPr txBox="1"/>
          <p:nvPr/>
        </p:nvSpPr>
        <p:spPr>
          <a:xfrm>
            <a:off x="2842829" y="5641248"/>
            <a:ext cx="3572642"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19: Control de Calidad Cero,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102966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5562052" cy="461665"/>
          </a:xfrm>
          <a:prstGeom prst="rect">
            <a:avLst/>
          </a:prstGeom>
          <a:noFill/>
          <a:ln w="9525">
            <a:noFill/>
            <a:miter lim="800000"/>
            <a:headEnd/>
            <a:tailEnd/>
          </a:ln>
        </p:spPr>
        <p:txBody>
          <a:bodyPr wrap="square">
            <a:spAutoFit/>
          </a:bodyPr>
          <a:lstStyle/>
          <a:p>
            <a:pPr algn="ctr" defTabSz="914400" eaLnBrk="0" fontAlgn="base" hangingPunct="0">
              <a:spcBef>
                <a:spcPct val="0"/>
              </a:spcBef>
              <a:spcAft>
                <a:spcPct val="0"/>
              </a:spcAft>
            </a:pPr>
            <a:r>
              <a:rPr lang="es-ES" sz="2400" b="1" dirty="0" smtClean="0">
                <a:solidFill>
                  <a:srgbClr val="FFFFFF"/>
                </a:solidFill>
                <a:latin typeface="Arial" charset="0"/>
                <a:ea typeface="ＭＳ Ｐゴシック" charset="-128"/>
              </a:rPr>
              <a:t>Justo a tiempo</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01600" y="723900"/>
            <a:ext cx="8826500" cy="3693319"/>
          </a:xfrm>
          <a:prstGeom prst="rect">
            <a:avLst/>
          </a:prstGeom>
          <a:noFill/>
        </p:spPr>
        <p:txBody>
          <a:bodyPr wrap="square" rtlCol="0">
            <a:spAutoFit/>
          </a:bodyPr>
          <a:lstStyle/>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Para </a:t>
            </a:r>
            <a:r>
              <a:rPr lang="es-ES_tradnl" dirty="0">
                <a:solidFill>
                  <a:srgbClr val="000000"/>
                </a:solidFill>
                <a:latin typeface="Arial" charset="0"/>
                <a:ea typeface="ＭＳ Ｐゴシック" charset="-128"/>
              </a:rPr>
              <a:t>reducir los tiempos de proceso y uso de recursos, se trata de realizar las operaciones “Justo a Tiempo” (</a:t>
            </a:r>
            <a:r>
              <a:rPr lang="es-ES_tradnl" dirty="0" err="1">
                <a:solidFill>
                  <a:srgbClr val="000000"/>
                </a:solidFill>
                <a:latin typeface="Arial" charset="0"/>
                <a:ea typeface="ＭＳ Ｐゴシック" charset="-128"/>
              </a:rPr>
              <a:t>Just</a:t>
            </a:r>
            <a:r>
              <a:rPr lang="es-ES_tradnl" dirty="0">
                <a:solidFill>
                  <a:srgbClr val="000000"/>
                </a:solidFill>
                <a:latin typeface="Arial" charset="0"/>
                <a:ea typeface="ＭＳ Ｐゴシック" charset="-128"/>
              </a:rPr>
              <a:t> In Time), para lo cual es necesario cambiar la </a:t>
            </a:r>
            <a:r>
              <a:rPr lang="es-ES_tradnl" dirty="0" smtClean="0">
                <a:solidFill>
                  <a:srgbClr val="000000"/>
                </a:solidFill>
                <a:latin typeface="Arial" charset="0"/>
                <a:ea typeface="ＭＳ Ｐゴシック" charset="-128"/>
              </a:rPr>
              <a:t>disposición </a:t>
            </a:r>
            <a:r>
              <a:rPr lang="es-ES_tradnl" dirty="0">
                <a:solidFill>
                  <a:srgbClr val="000000"/>
                </a:solidFill>
                <a:latin typeface="Arial" charset="0"/>
                <a:ea typeface="ＭＳ Ｐゴシック" charset="-128"/>
              </a:rPr>
              <a:t>tradicional de </a:t>
            </a:r>
            <a:r>
              <a:rPr lang="es-ES_tradnl" dirty="0" smtClean="0">
                <a:solidFill>
                  <a:srgbClr val="000000"/>
                </a:solidFill>
                <a:latin typeface="Arial" charset="0"/>
                <a:ea typeface="ＭＳ Ｐゴシック" charset="-128"/>
              </a:rPr>
              <a:t>maquinas </a:t>
            </a:r>
            <a:r>
              <a:rPr lang="es-ES_tradnl" dirty="0">
                <a:solidFill>
                  <a:srgbClr val="000000"/>
                </a:solidFill>
                <a:latin typeface="Arial" charset="0"/>
                <a:ea typeface="ＭＳ Ｐゴシック" charset="-128"/>
              </a:rPr>
              <a:t>similares agrupadas en departamentos de proceso (troquelado, fresado, torneado, etc.) a celdas de manufactura en forma de “U” integrando las </a:t>
            </a:r>
            <a:r>
              <a:rPr lang="es-ES_tradnl" dirty="0" smtClean="0">
                <a:solidFill>
                  <a:srgbClr val="000000"/>
                </a:solidFill>
                <a:latin typeface="Arial" charset="0"/>
                <a:ea typeface="ＭＳ Ｐゴシック" charset="-128"/>
              </a:rPr>
              <a:t>maquinas, </a:t>
            </a:r>
            <a:r>
              <a:rPr lang="es-ES_tradnl" dirty="0">
                <a:solidFill>
                  <a:srgbClr val="000000"/>
                </a:solidFill>
                <a:latin typeface="Arial" charset="0"/>
                <a:ea typeface="ＭＳ Ｐゴシック" charset="-128"/>
              </a:rPr>
              <a:t>personal con </a:t>
            </a:r>
            <a:r>
              <a:rPr lang="es-ES_tradnl" dirty="0" smtClean="0">
                <a:solidFill>
                  <a:srgbClr val="000000"/>
                </a:solidFill>
                <a:latin typeface="Arial" charset="0"/>
                <a:ea typeface="ＭＳ Ｐゴシック" charset="-128"/>
              </a:rPr>
              <a:t>múltiples </a:t>
            </a:r>
            <a:r>
              <a:rPr lang="es-ES_tradnl" dirty="0">
                <a:solidFill>
                  <a:srgbClr val="000000"/>
                </a:solidFill>
                <a:latin typeface="Arial" charset="0"/>
                <a:ea typeface="ＭＳ Ｐゴシック" charset="-128"/>
              </a:rPr>
              <a:t>habilidades, herramentales, refacciones, materiales, componentes y facilidades necesarias para fabricar una familia de productos por celda a </a:t>
            </a:r>
            <a:r>
              <a:rPr lang="es-ES_tradnl" dirty="0" smtClean="0">
                <a:solidFill>
                  <a:srgbClr val="000000"/>
                </a:solidFill>
                <a:latin typeface="Arial" charset="0"/>
                <a:ea typeface="ＭＳ Ｐゴシック" charset="-128"/>
              </a:rPr>
              <a:t>través </a:t>
            </a:r>
            <a:r>
              <a:rPr lang="es-ES_tradnl" dirty="0">
                <a:solidFill>
                  <a:srgbClr val="000000"/>
                </a:solidFill>
                <a:latin typeface="Arial" charset="0"/>
                <a:ea typeface="ＭＳ Ｐゴシック" charset="-128"/>
              </a:rPr>
              <a:t>de la </a:t>
            </a:r>
            <a:r>
              <a:rPr lang="es-ES_tradnl" dirty="0" smtClean="0">
                <a:solidFill>
                  <a:srgbClr val="000000"/>
                </a:solidFill>
                <a:latin typeface="Arial" charset="0"/>
                <a:ea typeface="ＭＳ Ｐゴシック" charset="-128"/>
              </a:rPr>
              <a:t>tecnología </a:t>
            </a:r>
            <a:r>
              <a:rPr lang="es-ES_tradnl" dirty="0">
                <a:solidFill>
                  <a:srgbClr val="000000"/>
                </a:solidFill>
                <a:latin typeface="Arial" charset="0"/>
                <a:ea typeface="ＭＳ Ｐゴシック" charset="-128"/>
              </a:rPr>
              <a:t>de grupo. </a:t>
            </a:r>
          </a:p>
          <a:p>
            <a:pPr algn="just" defTabSz="914400" eaLnBrk="0" fontAlgn="base" hangingPunct="0">
              <a:spcBef>
                <a:spcPct val="0"/>
              </a:spcBef>
              <a:spcAft>
                <a:spcPct val="0"/>
              </a:spcAft>
            </a:pPr>
            <a:r>
              <a:rPr lang="es-ES_tradnl" dirty="0">
                <a:solidFill>
                  <a:srgbClr val="000000"/>
                </a:solidFill>
                <a:latin typeface="Arial" charset="0"/>
                <a:ea typeface="ＭＳ Ｐゴシック" charset="-128"/>
              </a:rPr>
              <a:t>La celda en “U” permite que cada operador pueda comunicarse con los </a:t>
            </a:r>
            <a:r>
              <a:rPr lang="es-ES_tradnl" dirty="0" smtClean="0">
                <a:solidFill>
                  <a:srgbClr val="000000"/>
                </a:solidFill>
                <a:latin typeface="Arial" charset="0"/>
                <a:ea typeface="ＭＳ Ｐゴシック" charset="-128"/>
              </a:rPr>
              <a:t>demás </a:t>
            </a:r>
            <a:r>
              <a:rPr lang="es-ES_tradnl" dirty="0">
                <a:solidFill>
                  <a:srgbClr val="000000"/>
                </a:solidFill>
                <a:latin typeface="Arial" charset="0"/>
                <a:ea typeface="ＭＳ Ｐゴシック" charset="-128"/>
              </a:rPr>
              <a:t>en caso de problemas o que puedan ayudarse y cooperar en caso de atrasos, ya no se responsabiliza a cada operador por una </a:t>
            </a:r>
            <a:r>
              <a:rPr lang="es-ES_tradnl" dirty="0" smtClean="0">
                <a:solidFill>
                  <a:srgbClr val="000000"/>
                </a:solidFill>
                <a:latin typeface="Arial" charset="0"/>
                <a:ea typeface="ＭＳ Ｐゴシック" charset="-128"/>
              </a:rPr>
              <a:t>única operación, </a:t>
            </a:r>
            <a:r>
              <a:rPr lang="es-ES_tradnl" dirty="0">
                <a:solidFill>
                  <a:srgbClr val="000000"/>
                </a:solidFill>
                <a:latin typeface="Arial" charset="0"/>
                <a:ea typeface="ＭＳ Ｐゴシック" charset="-128"/>
              </a:rPr>
              <a:t>sino </a:t>
            </a:r>
            <a:r>
              <a:rPr lang="es-ES_tradnl" dirty="0" smtClean="0">
                <a:solidFill>
                  <a:srgbClr val="000000"/>
                </a:solidFill>
                <a:latin typeface="Arial" charset="0"/>
                <a:ea typeface="ＭＳ Ｐゴシック" charset="-128"/>
              </a:rPr>
              <a:t>más </a:t>
            </a:r>
            <a:r>
              <a:rPr lang="es-ES_tradnl" dirty="0">
                <a:solidFill>
                  <a:srgbClr val="000000"/>
                </a:solidFill>
                <a:latin typeface="Arial" charset="0"/>
                <a:ea typeface="ＭＳ Ｐゴシック" charset="-128"/>
              </a:rPr>
              <a:t>bien se responsabiliza a todo el grupo de operadores por la celda para lo cual deben tener la habilidad de realizar una diversidad de operaciones. </a:t>
            </a: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p:txBody>
      </p:sp>
      <p:pic>
        <p:nvPicPr>
          <p:cNvPr id="3" name="Imagen 2"/>
          <p:cNvPicPr>
            <a:picLocks noChangeAspect="1"/>
          </p:cNvPicPr>
          <p:nvPr/>
        </p:nvPicPr>
        <p:blipFill>
          <a:blip r:embed="rId2"/>
          <a:stretch>
            <a:fillRect/>
          </a:stretch>
        </p:blipFill>
        <p:spPr>
          <a:xfrm>
            <a:off x="4356100" y="4076700"/>
            <a:ext cx="3657600" cy="2197100"/>
          </a:xfrm>
          <a:prstGeom prst="rect">
            <a:avLst/>
          </a:prstGeom>
        </p:spPr>
      </p:pic>
      <p:pic>
        <p:nvPicPr>
          <p:cNvPr id="4" name="Imagen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000" y="4127500"/>
            <a:ext cx="2222500" cy="2222500"/>
          </a:xfrm>
          <a:prstGeom prst="rect">
            <a:avLst/>
          </a:prstGeom>
        </p:spPr>
      </p:pic>
      <p:sp>
        <p:nvSpPr>
          <p:cNvPr id="7" name="CuadroTexto 6"/>
          <p:cNvSpPr txBox="1"/>
          <p:nvPr/>
        </p:nvSpPr>
        <p:spPr>
          <a:xfrm>
            <a:off x="415432" y="6350000"/>
            <a:ext cx="3065898"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20: Justo a tiempo, Internet,2016</a:t>
            </a:r>
            <a:endParaRPr lang="es-MX" sz="1000" dirty="0">
              <a:latin typeface="Arial" panose="020B0604020202020204" pitchFamily="34" charset="0"/>
              <a:cs typeface="Arial" panose="020B0604020202020204" pitchFamily="34" charset="0"/>
            </a:endParaRPr>
          </a:p>
        </p:txBody>
      </p:sp>
      <p:sp>
        <p:nvSpPr>
          <p:cNvPr id="8" name="CuadroTexto 7"/>
          <p:cNvSpPr txBox="1"/>
          <p:nvPr/>
        </p:nvSpPr>
        <p:spPr>
          <a:xfrm>
            <a:off x="5159726" y="6332250"/>
            <a:ext cx="2463946" cy="27700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21: JIT,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518685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6166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400" b="1" dirty="0" err="1">
                <a:solidFill>
                  <a:srgbClr val="FFFFFF"/>
                </a:solidFill>
                <a:latin typeface="Arial" charset="0"/>
                <a:ea typeface="ＭＳ Ｐゴシック" charset="-128"/>
              </a:rPr>
              <a:t>K</a:t>
            </a:r>
            <a:r>
              <a:rPr lang="es-ES" sz="2400" b="1" dirty="0" err="1" smtClean="0">
                <a:solidFill>
                  <a:srgbClr val="FFFFFF"/>
                </a:solidFill>
                <a:latin typeface="Arial" charset="0"/>
                <a:ea typeface="ＭＳ Ｐゴシック" charset="-128"/>
              </a:rPr>
              <a:t>anban</a:t>
            </a:r>
            <a:endParaRPr lang="es-ES_tradnl" sz="24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 name="CuadroTexto 1"/>
          <p:cNvSpPr txBox="1"/>
          <p:nvPr/>
        </p:nvSpPr>
        <p:spPr>
          <a:xfrm>
            <a:off x="127000" y="812800"/>
            <a:ext cx="8788400" cy="2031325"/>
          </a:xfrm>
          <a:prstGeom prst="rect">
            <a:avLst/>
          </a:prstGeom>
          <a:noFill/>
        </p:spPr>
        <p:txBody>
          <a:bodyPr wrap="square" rtlCol="0">
            <a:spAutoFit/>
          </a:bodyPr>
          <a:lstStyle/>
          <a:p>
            <a:pPr algn="just" defTabSz="914400" eaLnBrk="0" fontAlgn="base" hangingPunct="0">
              <a:spcBef>
                <a:spcPct val="0"/>
              </a:spcBef>
              <a:spcAft>
                <a:spcPct val="0"/>
              </a:spcAft>
            </a:pPr>
            <a:r>
              <a:rPr lang="es-ES_tradnl" dirty="0" smtClean="0">
                <a:solidFill>
                  <a:srgbClr val="000000"/>
                </a:solidFill>
                <a:latin typeface="Arial" charset="0"/>
                <a:ea typeface="ＭＳ Ｐゴシック" charset="-128"/>
              </a:rPr>
              <a:t>El </a:t>
            </a:r>
            <a:r>
              <a:rPr lang="es-ES_tradnl" dirty="0" err="1" smtClean="0">
                <a:solidFill>
                  <a:srgbClr val="000000"/>
                </a:solidFill>
                <a:latin typeface="Arial" charset="0"/>
                <a:ea typeface="ＭＳ Ｐゴシック" charset="-128"/>
              </a:rPr>
              <a:t>término</a:t>
            </a:r>
            <a:r>
              <a:rPr lang="es-ES_tradnl" dirty="0" smtClean="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japonés</a:t>
            </a:r>
            <a:r>
              <a:rPr lang="es-ES_tradnl" dirty="0">
                <a:solidFill>
                  <a:srgbClr val="000000"/>
                </a:solidFill>
                <a:latin typeface="Arial" charset="0"/>
                <a:ea typeface="ＭＳ Ｐゴシック" charset="-128"/>
              </a:rPr>
              <a:t> </a:t>
            </a:r>
            <a:r>
              <a:rPr lang="es-ES_tradnl" dirty="0" err="1">
                <a:solidFill>
                  <a:srgbClr val="000000"/>
                </a:solidFill>
                <a:latin typeface="Arial" charset="0"/>
                <a:ea typeface="ＭＳ Ｐゴシック" charset="-128"/>
              </a:rPr>
              <a:t>Kanban</a:t>
            </a:r>
            <a:r>
              <a:rPr lang="es-ES_tradnl" dirty="0">
                <a:solidFill>
                  <a:srgbClr val="000000"/>
                </a:solidFill>
                <a:latin typeface="Arial" charset="0"/>
                <a:ea typeface="ＭＳ Ｐゴシック" charset="-128"/>
              </a:rPr>
              <a:t> significa “Tarjeta de </a:t>
            </a:r>
            <a:r>
              <a:rPr lang="es-ES_tradnl" dirty="0" err="1">
                <a:solidFill>
                  <a:srgbClr val="000000"/>
                </a:solidFill>
                <a:latin typeface="Arial" charset="0"/>
                <a:ea typeface="ＭＳ Ｐゴシック" charset="-128"/>
              </a:rPr>
              <a:t>señal</a:t>
            </a:r>
            <a:r>
              <a:rPr lang="es-ES_tradnl" dirty="0">
                <a:solidFill>
                  <a:srgbClr val="000000"/>
                </a:solidFill>
                <a:latin typeface="Arial" charset="0"/>
                <a:ea typeface="ＭＳ Ｐゴシック" charset="-128"/>
              </a:rPr>
              <a:t>”, permite implantar una forma de </a:t>
            </a:r>
            <a:r>
              <a:rPr lang="es-ES_tradnl" dirty="0" err="1" smtClean="0">
                <a:solidFill>
                  <a:srgbClr val="000000"/>
                </a:solidFill>
                <a:latin typeface="Arial" charset="0"/>
                <a:ea typeface="ＭＳ Ｐゴシック" charset="-128"/>
              </a:rPr>
              <a:t>administración</a:t>
            </a:r>
            <a:r>
              <a:rPr lang="es-ES_tradnl" dirty="0" smtClean="0">
                <a:solidFill>
                  <a:srgbClr val="000000"/>
                </a:solidFill>
                <a:latin typeface="Arial" charset="0"/>
                <a:ea typeface="ＭＳ Ｐゴシック" charset="-128"/>
              </a:rPr>
              <a:t> </a:t>
            </a:r>
            <a:r>
              <a:rPr lang="es-ES_tradnl" dirty="0">
                <a:solidFill>
                  <a:srgbClr val="000000"/>
                </a:solidFill>
                <a:latin typeface="Arial" charset="0"/>
                <a:ea typeface="ＭＳ Ｐゴシック" charset="-128"/>
              </a:rPr>
              <a:t>visual a </a:t>
            </a:r>
            <a:r>
              <a:rPr lang="es-ES_tradnl" dirty="0" err="1">
                <a:solidFill>
                  <a:srgbClr val="000000"/>
                </a:solidFill>
                <a:latin typeface="Arial" charset="0"/>
                <a:ea typeface="ＭＳ Ｐゴシック" charset="-128"/>
              </a:rPr>
              <a:t>través</a:t>
            </a:r>
            <a:r>
              <a:rPr lang="es-ES_tradnl" dirty="0">
                <a:solidFill>
                  <a:srgbClr val="000000"/>
                </a:solidFill>
                <a:latin typeface="Arial" charset="0"/>
                <a:ea typeface="ＭＳ Ｐゴシック" charset="-128"/>
              </a:rPr>
              <a:t> de </a:t>
            </a:r>
            <a:r>
              <a:rPr lang="es-ES_tradnl" dirty="0" err="1">
                <a:solidFill>
                  <a:srgbClr val="000000"/>
                </a:solidFill>
                <a:latin typeface="Arial" charset="0"/>
                <a:ea typeface="ＭＳ Ｐゴシック" charset="-128"/>
              </a:rPr>
              <a:t>señales</a:t>
            </a:r>
            <a:r>
              <a:rPr lang="es-ES_tradnl" dirty="0">
                <a:solidFill>
                  <a:srgbClr val="000000"/>
                </a:solidFill>
                <a:latin typeface="Arial" charset="0"/>
                <a:ea typeface="ＭＳ Ｐゴシック" charset="-128"/>
              </a:rPr>
              <a:t> diversas tales como cuadros, tarjetas, luces de </a:t>
            </a:r>
            <a:r>
              <a:rPr lang="es-ES_tradnl" dirty="0" smtClean="0">
                <a:solidFill>
                  <a:srgbClr val="000000"/>
                </a:solidFill>
                <a:latin typeface="Arial" charset="0"/>
                <a:ea typeface="ＭＳ Ｐゴシック" charset="-128"/>
              </a:rPr>
              <a:t>colores</a:t>
            </a:r>
            <a:r>
              <a:rPr lang="es-ES_tradnl" dirty="0">
                <a:solidFill>
                  <a:srgbClr val="000000"/>
                </a:solidFill>
                <a:latin typeface="Arial" charset="0"/>
                <a:ea typeface="ＭＳ Ｐゴシック" charset="-128"/>
              </a:rPr>
              <a:t>, contenedores de colores, </a:t>
            </a:r>
            <a:r>
              <a:rPr lang="es-ES_tradnl" dirty="0" err="1" smtClean="0">
                <a:solidFill>
                  <a:srgbClr val="000000"/>
                </a:solidFill>
                <a:latin typeface="Arial" charset="0"/>
                <a:ea typeface="ＭＳ Ｐゴシック" charset="-128"/>
              </a:rPr>
              <a:t>líneas</a:t>
            </a:r>
            <a:r>
              <a:rPr lang="es-ES_tradnl" dirty="0">
                <a:solidFill>
                  <a:srgbClr val="000000"/>
                </a:solidFill>
                <a:latin typeface="Arial" charset="0"/>
                <a:ea typeface="ＭＳ Ｐゴシック" charset="-128"/>
              </a:rPr>
              <a:t> </a:t>
            </a:r>
            <a:r>
              <a:rPr lang="es-ES_tradnl" dirty="0" smtClean="0">
                <a:solidFill>
                  <a:srgbClr val="000000"/>
                </a:solidFill>
                <a:latin typeface="Arial" charset="0"/>
                <a:ea typeface="ＭＳ Ｐゴシック" charset="-128"/>
              </a:rPr>
              <a:t>de </a:t>
            </a:r>
            <a:r>
              <a:rPr lang="es-ES_tradnl" dirty="0">
                <a:solidFill>
                  <a:srgbClr val="000000"/>
                </a:solidFill>
                <a:latin typeface="Arial" charset="0"/>
                <a:ea typeface="ＭＳ Ｐゴシック" charset="-128"/>
              </a:rPr>
              <a:t>nivel en paredes, etc., </a:t>
            </a:r>
            <a:r>
              <a:rPr lang="es-ES_tradnl" dirty="0" err="1">
                <a:solidFill>
                  <a:srgbClr val="000000"/>
                </a:solidFill>
                <a:latin typeface="Arial" charset="0"/>
                <a:ea typeface="ＭＳ Ｐゴシック" charset="-128"/>
              </a:rPr>
              <a:t>fácilmente</a:t>
            </a:r>
            <a:r>
              <a:rPr lang="es-ES_tradnl" dirty="0">
                <a:solidFill>
                  <a:srgbClr val="000000"/>
                </a:solidFill>
                <a:latin typeface="Arial" charset="0"/>
                <a:ea typeface="ＭＳ Ｐゴシック" charset="-128"/>
              </a:rPr>
              <a:t> observables </a:t>
            </a:r>
            <a:r>
              <a:rPr lang="es-ES_tradnl" dirty="0" smtClean="0">
                <a:solidFill>
                  <a:srgbClr val="000000"/>
                </a:solidFill>
                <a:latin typeface="Arial" charset="0"/>
                <a:ea typeface="ＭＳ Ｐゴシック" charset="-128"/>
              </a:rPr>
              <a:t>por </a:t>
            </a:r>
            <a:r>
              <a:rPr lang="es-ES_tradnl" dirty="0">
                <a:solidFill>
                  <a:srgbClr val="000000"/>
                </a:solidFill>
                <a:latin typeface="Arial" charset="0"/>
                <a:ea typeface="ＭＳ Ｐゴシック" charset="-128"/>
              </a:rPr>
              <a:t>los operadores y movedores de materiales en la planta, que al mismo tiempo les </a:t>
            </a:r>
            <a:r>
              <a:rPr lang="es-ES_tradnl" dirty="0" smtClean="0">
                <a:solidFill>
                  <a:srgbClr val="000000"/>
                </a:solidFill>
                <a:latin typeface="Arial" charset="0"/>
                <a:ea typeface="ＭＳ Ｐゴシック" charset="-128"/>
              </a:rPr>
              <a:t>indican </a:t>
            </a:r>
            <a:r>
              <a:rPr lang="es-ES_tradnl" dirty="0">
                <a:solidFill>
                  <a:srgbClr val="000000"/>
                </a:solidFill>
                <a:latin typeface="Arial" charset="0"/>
                <a:ea typeface="ＭＳ Ｐゴシック" charset="-128"/>
              </a:rPr>
              <a:t>las acciones por tomar sin consultar a su supervisor, con objeto de eliminar las transacciones, el papeleo y reducir los inventarios en proceso (</a:t>
            </a:r>
            <a:r>
              <a:rPr lang="es-ES_tradnl" dirty="0" err="1">
                <a:solidFill>
                  <a:srgbClr val="000000"/>
                </a:solidFill>
                <a:latin typeface="Arial" charset="0"/>
                <a:ea typeface="ＭＳ Ｐゴシック" charset="-128"/>
              </a:rPr>
              <a:t>Work</a:t>
            </a:r>
            <a:r>
              <a:rPr lang="es-ES_tradnl" dirty="0">
                <a:solidFill>
                  <a:srgbClr val="000000"/>
                </a:solidFill>
                <a:latin typeface="Arial" charset="0"/>
                <a:ea typeface="ＭＳ Ｐゴシック" charset="-128"/>
              </a:rPr>
              <a:t> In </a:t>
            </a:r>
            <a:r>
              <a:rPr lang="es-ES_tradnl" dirty="0" err="1">
                <a:solidFill>
                  <a:srgbClr val="000000"/>
                </a:solidFill>
                <a:latin typeface="Arial" charset="0"/>
                <a:ea typeface="ＭＳ Ｐゴシック" charset="-128"/>
              </a:rPr>
              <a:t>Process</a:t>
            </a:r>
            <a:r>
              <a:rPr lang="es-ES_tradnl" dirty="0">
                <a:solidFill>
                  <a:srgbClr val="000000"/>
                </a:solidFill>
                <a:latin typeface="Arial" charset="0"/>
                <a:ea typeface="ＭＳ Ｐゴシック" charset="-128"/>
              </a:rPr>
              <a:t> o WIP</a:t>
            </a:r>
            <a:r>
              <a:rPr lang="es-ES_tradnl" dirty="0" smtClean="0">
                <a:solidFill>
                  <a:srgbClr val="000000"/>
                </a:solidFill>
                <a:latin typeface="Arial" charset="0"/>
                <a:ea typeface="ＭＳ Ｐゴシック" charset="-128"/>
              </a:rPr>
              <a:t>).</a:t>
            </a:r>
            <a:endParaRPr lang="es-ES" dirty="0">
              <a:solidFill>
                <a:srgbClr val="000000"/>
              </a:solidFill>
              <a:latin typeface="Arial" charset="0"/>
              <a:ea typeface="ＭＳ Ｐゴシック" charset="-128"/>
            </a:endParaRPr>
          </a:p>
        </p:txBody>
      </p:sp>
      <p:sp>
        <p:nvSpPr>
          <p:cNvPr id="3" name="CuadroTexto 2"/>
          <p:cNvSpPr txBox="1"/>
          <p:nvPr/>
        </p:nvSpPr>
        <p:spPr>
          <a:xfrm>
            <a:off x="2286000" y="36830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4" name="Imagen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82800" y="2915920"/>
            <a:ext cx="4635500" cy="2595880"/>
          </a:xfrm>
          <a:prstGeom prst="rect">
            <a:avLst/>
          </a:prstGeom>
        </p:spPr>
      </p:pic>
      <p:sp>
        <p:nvSpPr>
          <p:cNvPr id="7" name="CuadroTexto 6"/>
          <p:cNvSpPr txBox="1"/>
          <p:nvPr/>
        </p:nvSpPr>
        <p:spPr>
          <a:xfrm>
            <a:off x="2901268" y="5583595"/>
            <a:ext cx="2706318"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22: KANBAN,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327523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3" name="CuadroTexto 2"/>
          <p:cNvSpPr txBox="1"/>
          <p:nvPr/>
        </p:nvSpPr>
        <p:spPr>
          <a:xfrm>
            <a:off x="2286000" y="36830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5" name="CuadroTexto 4"/>
          <p:cNvSpPr txBox="1"/>
          <p:nvPr/>
        </p:nvSpPr>
        <p:spPr>
          <a:xfrm>
            <a:off x="2743200" y="3225800"/>
            <a:ext cx="184666" cy="369332"/>
          </a:xfrm>
          <a:prstGeom prst="rect">
            <a:avLst/>
          </a:prstGeom>
          <a:noFill/>
        </p:spPr>
        <p:txBody>
          <a:bodyPr wrap="none" rtlCol="0">
            <a:spAutoFit/>
          </a:bodyPr>
          <a:lstStyle/>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4500" y="2401632"/>
            <a:ext cx="5715000" cy="4158959"/>
          </a:xfrm>
          <a:prstGeom prst="rect">
            <a:avLst/>
          </a:prstGeom>
        </p:spPr>
      </p:pic>
      <p:sp>
        <p:nvSpPr>
          <p:cNvPr id="7" name="Rectángulo 6"/>
          <p:cNvSpPr/>
          <p:nvPr/>
        </p:nvSpPr>
        <p:spPr bwMode="auto">
          <a:xfrm>
            <a:off x="1345306" y="949491"/>
            <a:ext cx="6741075" cy="1154732"/>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kumimoji="0" lang="es-MX" sz="2800" b="1" i="0" u="none" strike="noStrike" cap="none" normalizeH="0" baseline="0" dirty="0" smtClean="0">
                <a:ln>
                  <a:noFill/>
                </a:ln>
                <a:solidFill>
                  <a:schemeClr val="tx1"/>
                </a:solidFill>
                <a:effectLst/>
                <a:latin typeface="+mj-lt"/>
              </a:rPr>
              <a:t>ACTIVIDAD:</a:t>
            </a:r>
          </a:p>
          <a:p>
            <a:pPr algn="ctr" defTabSz="914400" eaLnBrk="0" fontAlgn="base" hangingPunct="0">
              <a:spcBef>
                <a:spcPct val="0"/>
              </a:spcBef>
              <a:spcAft>
                <a:spcPct val="0"/>
              </a:spcAft>
            </a:pPr>
            <a:r>
              <a:rPr kumimoji="0" lang="es-MX" sz="2000" i="0" u="none" strike="noStrike" cap="none" normalizeH="0" baseline="0" dirty="0" smtClean="0">
                <a:ln>
                  <a:noFill/>
                </a:ln>
                <a:solidFill>
                  <a:schemeClr val="accent5">
                    <a:lumMod val="50000"/>
                  </a:schemeClr>
                </a:solidFill>
                <a:effectLst/>
                <a:latin typeface="+mj-lt"/>
              </a:rPr>
              <a:t>Elaborar</a:t>
            </a:r>
            <a:r>
              <a:rPr kumimoji="0" lang="es-MX" sz="2000" i="0" u="none" strike="noStrike" cap="none" normalizeH="0" dirty="0" smtClean="0">
                <a:ln>
                  <a:noFill/>
                </a:ln>
                <a:solidFill>
                  <a:schemeClr val="accent5">
                    <a:lumMod val="50000"/>
                  </a:schemeClr>
                </a:solidFill>
                <a:effectLst/>
                <a:latin typeface="+mj-lt"/>
              </a:rPr>
              <a:t> un mapa mental con todos los métodos y coméntala</a:t>
            </a:r>
          </a:p>
          <a:p>
            <a:pPr algn="ctr" defTabSz="914400" eaLnBrk="0" fontAlgn="base" hangingPunct="0">
              <a:spcBef>
                <a:spcPct val="0"/>
              </a:spcBef>
              <a:spcAft>
                <a:spcPct val="0"/>
              </a:spcAft>
            </a:pPr>
            <a:r>
              <a:rPr lang="es-MX" sz="2000" dirty="0">
                <a:solidFill>
                  <a:schemeClr val="accent5">
                    <a:lumMod val="50000"/>
                  </a:schemeClr>
                </a:solidFill>
                <a:latin typeface="+mj-lt"/>
              </a:rPr>
              <a:t>c</a:t>
            </a:r>
            <a:r>
              <a:rPr lang="es-MX" sz="2000" baseline="0" dirty="0" smtClean="0">
                <a:solidFill>
                  <a:schemeClr val="accent5">
                    <a:lumMod val="50000"/>
                  </a:schemeClr>
                </a:solidFill>
                <a:latin typeface="+mj-lt"/>
              </a:rPr>
              <a:t>on</a:t>
            </a:r>
            <a:r>
              <a:rPr lang="es-MX" sz="2000" dirty="0" smtClean="0">
                <a:solidFill>
                  <a:schemeClr val="accent5">
                    <a:lumMod val="50000"/>
                  </a:schemeClr>
                </a:solidFill>
                <a:latin typeface="+mj-lt"/>
              </a:rPr>
              <a:t> tus compañeros.</a:t>
            </a:r>
            <a:endParaRPr kumimoji="0" lang="es-MX" sz="2000" i="0" u="none" strike="noStrike" cap="none" normalizeH="0" baseline="0" dirty="0" smtClean="0">
              <a:ln>
                <a:noFill/>
              </a:ln>
              <a:solidFill>
                <a:schemeClr val="accent5">
                  <a:lumMod val="50000"/>
                </a:schemeClr>
              </a:solidFill>
              <a:effectLst/>
              <a:latin typeface="+mj-lt"/>
            </a:endParaRPr>
          </a:p>
        </p:txBody>
      </p:sp>
    </p:spTree>
    <p:extLst>
      <p:ext uri="{BB962C8B-B14F-4D97-AF65-F5344CB8AC3E}">
        <p14:creationId xmlns:p14="http://schemas.microsoft.com/office/powerpoint/2010/main" val="326289092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6887" y="1564203"/>
            <a:ext cx="6456224" cy="4401693"/>
          </a:xfrm>
          <a:prstGeom prst="rect">
            <a:avLst/>
          </a:prstGeom>
        </p:spPr>
      </p:pic>
      <p:sp>
        <p:nvSpPr>
          <p:cNvPr id="2" name="CuadroTexto 1"/>
          <p:cNvSpPr txBox="1"/>
          <p:nvPr/>
        </p:nvSpPr>
        <p:spPr>
          <a:xfrm>
            <a:off x="931653" y="0"/>
            <a:ext cx="7884543" cy="584775"/>
          </a:xfrm>
          <a:prstGeom prst="rect">
            <a:avLst/>
          </a:prstGeom>
          <a:noFill/>
        </p:spPr>
        <p:txBody>
          <a:bodyPr wrap="square" rtlCol="0">
            <a:spAutoFit/>
          </a:bodyPr>
          <a:lstStyle/>
          <a:p>
            <a:pPr algn="ctr" defTabSz="914400" eaLnBrk="0" fontAlgn="base" hangingPunct="0">
              <a:spcBef>
                <a:spcPct val="0"/>
              </a:spcBef>
              <a:spcAft>
                <a:spcPct val="0"/>
              </a:spcAft>
            </a:pPr>
            <a:r>
              <a:rPr lang="es-MX" sz="1600" b="1" dirty="0" smtClean="0">
                <a:solidFill>
                  <a:srgbClr val="FFFFFF"/>
                </a:solidFill>
                <a:latin typeface="Arial" charset="0"/>
                <a:ea typeface="ＭＳ Ｐゴシック" charset="-128"/>
              </a:rPr>
              <a:t>VISIÒN DE CONJUNTO DEL CICLO DE MEJORA CONTINUA QUE SUPONE LA APLICACIÒN DE LOS REQUISITOS DE LA NORMA UNE-EN ISO 9001</a:t>
            </a:r>
            <a:endParaRPr lang="es-MX" sz="1600" b="1" dirty="0">
              <a:solidFill>
                <a:srgbClr val="FFFFFF"/>
              </a:solidFill>
              <a:latin typeface="Arial" charset="0"/>
              <a:ea typeface="ＭＳ Ｐゴシック" charset="-128"/>
            </a:endParaRPr>
          </a:p>
        </p:txBody>
      </p:sp>
      <p:sp>
        <p:nvSpPr>
          <p:cNvPr id="3" name="CuadroTexto 2"/>
          <p:cNvSpPr txBox="1"/>
          <p:nvPr/>
        </p:nvSpPr>
        <p:spPr>
          <a:xfrm>
            <a:off x="276887" y="797838"/>
            <a:ext cx="8539309" cy="1332045"/>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En la figura siguiente se incluyen todos aquellos requisitos de la norma para crear un Sistema de Gestión de la Calidad, agrupados según el ciclo de mejora continua PHVA: primero se Planifican las acciones a tomar, después se Hace lo planificado; una vez que funciona el Sistema de Gestión de la Calidad se Verifica su eficacia y, por ultimo, se Actúa para estandarizar o mejorar. </a:t>
            </a:r>
            <a:endParaRPr lang="es-MX" sz="1600" dirty="0">
              <a:solidFill>
                <a:srgbClr val="000000"/>
              </a:solidFill>
              <a:latin typeface="Arial" charset="0"/>
              <a:ea typeface="ＭＳ Ｐゴシック" charset="-128"/>
            </a:endParaRPr>
          </a:p>
        </p:txBody>
      </p:sp>
      <p:pic>
        <p:nvPicPr>
          <p:cNvPr id="6" name="Imagen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20488" y="2474434"/>
            <a:ext cx="2022790" cy="1629216"/>
          </a:xfrm>
          <a:prstGeom prst="rect">
            <a:avLst/>
          </a:prstGeom>
        </p:spPr>
      </p:pic>
      <p:sp>
        <p:nvSpPr>
          <p:cNvPr id="8" name="CuadroTexto 7"/>
          <p:cNvSpPr txBox="1"/>
          <p:nvPr/>
        </p:nvSpPr>
        <p:spPr>
          <a:xfrm>
            <a:off x="931653" y="6083261"/>
            <a:ext cx="5129786"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23: Requisitos de la norma UNE-EN ISO 9001 agrupados según el ciclo de mejora continua PHVA,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sp>
        <p:nvSpPr>
          <p:cNvPr id="9" name="CuadroTexto 8"/>
          <p:cNvSpPr txBox="1"/>
          <p:nvPr/>
        </p:nvSpPr>
        <p:spPr>
          <a:xfrm>
            <a:off x="6732125" y="4103650"/>
            <a:ext cx="2399515"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900" dirty="0" smtClean="0">
                <a:latin typeface="Arial" panose="020B0604020202020204" pitchFamily="34" charset="0"/>
                <a:cs typeface="Arial" panose="020B0604020202020204" pitchFamily="34" charset="0"/>
              </a:rPr>
              <a:t>Figura 32:Definicion mejora continua ISO 9000:2005, Alcalde Pablo, 2013.</a:t>
            </a:r>
            <a:endParaRPr lang="es-MX"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718006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0"/>
          <p:cNvPicPr>
            <a:picLocks noChangeAspect="1" noChangeArrowheads="1"/>
          </p:cNvPicPr>
          <p:nvPr/>
        </p:nvPicPr>
        <p:blipFill>
          <a:blip r:embed="rId3" cstate="print">
            <a:lum bright="-10000"/>
          </a:blip>
          <a:srcRect/>
          <a:stretch>
            <a:fillRect/>
          </a:stretch>
        </p:blipFill>
        <p:spPr bwMode="auto">
          <a:xfrm>
            <a:off x="2782888" y="1687513"/>
            <a:ext cx="3476625" cy="3341687"/>
          </a:xfrm>
          <a:prstGeom prst="rect">
            <a:avLst/>
          </a:prstGeom>
          <a:noFill/>
          <a:ln w="9525">
            <a:noFill/>
            <a:miter lim="800000"/>
            <a:headEnd/>
            <a:tailEnd/>
          </a:ln>
        </p:spPr>
      </p:pic>
      <p:sp>
        <p:nvSpPr>
          <p:cNvPr id="14339" name="Line 4"/>
          <p:cNvSpPr>
            <a:spLocks noChangeShapeType="1"/>
          </p:cNvSpPr>
          <p:nvPr/>
        </p:nvSpPr>
        <p:spPr bwMode="auto">
          <a:xfrm flipV="1">
            <a:off x="5105400" y="4900613"/>
            <a:ext cx="1905000" cy="0"/>
          </a:xfrm>
          <a:prstGeom prst="line">
            <a:avLst/>
          </a:prstGeom>
          <a:noFill/>
          <a:ln w="38100">
            <a:solidFill>
              <a:srgbClr val="333399"/>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40" name="Rectangle 5"/>
          <p:cNvSpPr>
            <a:spLocks noChangeArrowheads="1"/>
          </p:cNvSpPr>
          <p:nvPr/>
        </p:nvSpPr>
        <p:spPr bwMode="auto">
          <a:xfrm>
            <a:off x="1066800" y="1852613"/>
            <a:ext cx="1066800" cy="3505200"/>
          </a:xfrm>
          <a:prstGeom prst="rect">
            <a:avLst/>
          </a:prstGeom>
          <a:solidFill>
            <a:srgbClr val="FFCC00"/>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4341" name="Rectangle 6"/>
          <p:cNvSpPr>
            <a:spLocks noChangeArrowheads="1"/>
          </p:cNvSpPr>
          <p:nvPr/>
        </p:nvSpPr>
        <p:spPr bwMode="auto">
          <a:xfrm>
            <a:off x="7010400" y="1852613"/>
            <a:ext cx="1066800" cy="3581400"/>
          </a:xfrm>
          <a:prstGeom prst="rect">
            <a:avLst/>
          </a:prstGeom>
          <a:solidFill>
            <a:srgbClr val="FFCC00"/>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4342" name="AutoShape 7"/>
          <p:cNvSpPr>
            <a:spLocks noChangeArrowheads="1"/>
          </p:cNvSpPr>
          <p:nvPr/>
        </p:nvSpPr>
        <p:spPr bwMode="auto">
          <a:xfrm>
            <a:off x="4838700" y="3440113"/>
            <a:ext cx="1371600" cy="685800"/>
          </a:xfrm>
          <a:prstGeom prst="roundRect">
            <a:avLst>
              <a:gd name="adj" fmla="val 16667"/>
            </a:avLst>
          </a:prstGeom>
          <a:solidFill>
            <a:schemeClr val="bg1"/>
          </a:solidFill>
          <a:ln w="9525">
            <a:solidFill>
              <a:srgbClr val="969696"/>
            </a:solidFill>
            <a:round/>
            <a:headEnd/>
            <a:tailEnd/>
          </a:ln>
        </p:spPr>
        <p:txBody>
          <a:bodyPr wrap="none" anchor="ctr"/>
          <a:lstStyle/>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Medición, Análisis</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y Mejora</a:t>
            </a:r>
          </a:p>
        </p:txBody>
      </p:sp>
      <p:sp>
        <p:nvSpPr>
          <p:cNvPr id="14343" name="AutoShape 8"/>
          <p:cNvSpPr>
            <a:spLocks noChangeArrowheads="1"/>
          </p:cNvSpPr>
          <p:nvPr/>
        </p:nvSpPr>
        <p:spPr bwMode="auto">
          <a:xfrm>
            <a:off x="2514600" y="3300413"/>
            <a:ext cx="1371600" cy="685800"/>
          </a:xfrm>
          <a:prstGeom prst="roundRect">
            <a:avLst>
              <a:gd name="adj" fmla="val 16667"/>
            </a:avLst>
          </a:prstGeom>
          <a:solidFill>
            <a:schemeClr val="bg1"/>
          </a:solidFill>
          <a:ln w="9525">
            <a:solidFill>
              <a:srgbClr val="969696"/>
            </a:solidFill>
            <a:round/>
            <a:headEnd/>
            <a:tailEnd/>
          </a:ln>
        </p:spPr>
        <p:txBody>
          <a:bodyPr wrap="none" anchor="ctr"/>
          <a:lstStyle/>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Gestión </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de los</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Recursos</a:t>
            </a:r>
          </a:p>
        </p:txBody>
      </p:sp>
      <p:sp>
        <p:nvSpPr>
          <p:cNvPr id="14344" name="AutoShape 9"/>
          <p:cNvSpPr>
            <a:spLocks noChangeArrowheads="1"/>
          </p:cNvSpPr>
          <p:nvPr/>
        </p:nvSpPr>
        <p:spPr bwMode="auto">
          <a:xfrm>
            <a:off x="3746500" y="1712913"/>
            <a:ext cx="1524000" cy="685800"/>
          </a:xfrm>
          <a:prstGeom prst="roundRect">
            <a:avLst>
              <a:gd name="adj" fmla="val 16667"/>
            </a:avLst>
          </a:prstGeom>
          <a:solidFill>
            <a:schemeClr val="bg1"/>
          </a:solidFill>
          <a:ln w="9525">
            <a:solidFill>
              <a:srgbClr val="969696"/>
            </a:solidFill>
            <a:round/>
            <a:headEnd/>
            <a:tailEnd/>
          </a:ln>
        </p:spPr>
        <p:txBody>
          <a:bodyPr wrap="none" anchor="ctr"/>
          <a:lstStyle/>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Responsabilidad </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de la </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Dirección</a:t>
            </a:r>
            <a:endParaRPr lang="es-ES_tradnl" sz="1200">
              <a:solidFill>
                <a:srgbClr val="000000"/>
              </a:solidFill>
              <a:latin typeface="Arial" charset="0"/>
              <a:ea typeface="ＭＳ Ｐゴシック" charset="-128"/>
            </a:endParaRPr>
          </a:p>
        </p:txBody>
      </p:sp>
      <p:sp>
        <p:nvSpPr>
          <p:cNvPr id="14345" name="AutoShape 10"/>
          <p:cNvSpPr>
            <a:spLocks noChangeArrowheads="1"/>
          </p:cNvSpPr>
          <p:nvPr/>
        </p:nvSpPr>
        <p:spPr bwMode="auto">
          <a:xfrm>
            <a:off x="3733800" y="4519613"/>
            <a:ext cx="1371600" cy="685800"/>
          </a:xfrm>
          <a:prstGeom prst="roundRect">
            <a:avLst>
              <a:gd name="adj" fmla="val 16667"/>
            </a:avLst>
          </a:prstGeom>
          <a:solidFill>
            <a:schemeClr val="bg1"/>
          </a:solidFill>
          <a:ln w="9525">
            <a:solidFill>
              <a:srgbClr val="969696"/>
            </a:solidFill>
            <a:round/>
            <a:headEnd/>
            <a:tailEnd/>
          </a:ln>
        </p:spPr>
        <p:txBody>
          <a:bodyPr wrap="none" anchor="ctr"/>
          <a:lstStyle/>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Realización</a:t>
            </a:r>
          </a:p>
          <a:p>
            <a:pPr algn="ctr" defTabSz="914400" eaLnBrk="0" fontAlgn="base" hangingPunct="0">
              <a:spcBef>
                <a:spcPct val="0"/>
              </a:spcBef>
              <a:spcAft>
                <a:spcPct val="0"/>
              </a:spcAft>
            </a:pPr>
            <a:r>
              <a:rPr lang="es-ES_tradnl" sz="1200" b="1">
                <a:solidFill>
                  <a:srgbClr val="000000"/>
                </a:solidFill>
                <a:latin typeface="Arial" charset="0"/>
                <a:ea typeface="ＭＳ Ｐゴシック" charset="-128"/>
              </a:rPr>
              <a:t>del Producto</a:t>
            </a:r>
          </a:p>
        </p:txBody>
      </p:sp>
      <p:sp>
        <p:nvSpPr>
          <p:cNvPr id="14346" name="AutoShape 11"/>
          <p:cNvSpPr>
            <a:spLocks noChangeArrowheads="1"/>
          </p:cNvSpPr>
          <p:nvPr/>
        </p:nvSpPr>
        <p:spPr bwMode="auto">
          <a:xfrm>
            <a:off x="5334000" y="4672013"/>
            <a:ext cx="914400" cy="381000"/>
          </a:xfrm>
          <a:prstGeom prst="roundRect">
            <a:avLst>
              <a:gd name="adj" fmla="val 16667"/>
            </a:avLst>
          </a:prstGeom>
          <a:solidFill>
            <a:schemeClr val="bg1"/>
          </a:solidFill>
          <a:ln w="9525">
            <a:solidFill>
              <a:srgbClr val="969696"/>
            </a:solidFill>
            <a:round/>
            <a:headEnd/>
            <a:tailEnd/>
          </a:ln>
        </p:spPr>
        <p:txBody>
          <a:bodyPr wrap="none" anchor="ctr"/>
          <a:lstStyle/>
          <a:p>
            <a:pPr algn="ctr" defTabSz="914400" eaLnBrk="0" fontAlgn="base" hangingPunct="0">
              <a:spcBef>
                <a:spcPct val="0"/>
              </a:spcBef>
              <a:spcAft>
                <a:spcPct val="0"/>
              </a:spcAft>
            </a:pPr>
            <a:r>
              <a:rPr lang="es-ES_tradnl" sz="1400" b="1">
                <a:solidFill>
                  <a:srgbClr val="000000"/>
                </a:solidFill>
                <a:latin typeface="Tahoma" charset="0"/>
                <a:ea typeface="ＭＳ Ｐゴシック" charset="-128"/>
              </a:rPr>
              <a:t>Producto</a:t>
            </a:r>
          </a:p>
        </p:txBody>
      </p:sp>
      <p:sp>
        <p:nvSpPr>
          <p:cNvPr id="14347" name="Line 12"/>
          <p:cNvSpPr>
            <a:spLocks noChangeShapeType="1"/>
          </p:cNvSpPr>
          <p:nvPr/>
        </p:nvSpPr>
        <p:spPr bwMode="auto">
          <a:xfrm>
            <a:off x="1981200" y="4900613"/>
            <a:ext cx="1676400" cy="0"/>
          </a:xfrm>
          <a:prstGeom prst="line">
            <a:avLst/>
          </a:prstGeom>
          <a:noFill/>
          <a:ln w="38100">
            <a:solidFill>
              <a:srgbClr val="333399"/>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48" name="Line 13"/>
          <p:cNvSpPr>
            <a:spLocks noChangeShapeType="1"/>
          </p:cNvSpPr>
          <p:nvPr/>
        </p:nvSpPr>
        <p:spPr bwMode="auto">
          <a:xfrm>
            <a:off x="6172200" y="3681413"/>
            <a:ext cx="914400" cy="0"/>
          </a:xfrm>
          <a:prstGeom prst="line">
            <a:avLst/>
          </a:prstGeom>
          <a:noFill/>
          <a:ln w="38100">
            <a:solidFill>
              <a:srgbClr val="333399"/>
            </a:solidFill>
            <a:prstDash val="dash"/>
            <a:round/>
            <a:headEnd type="triangle" w="med" len="me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49" name="Line 14"/>
          <p:cNvSpPr>
            <a:spLocks noChangeShapeType="1"/>
          </p:cNvSpPr>
          <p:nvPr/>
        </p:nvSpPr>
        <p:spPr bwMode="auto">
          <a:xfrm>
            <a:off x="2133600" y="2386013"/>
            <a:ext cx="1600200" cy="0"/>
          </a:xfrm>
          <a:prstGeom prst="line">
            <a:avLst/>
          </a:prstGeom>
          <a:noFill/>
          <a:ln w="38100">
            <a:solidFill>
              <a:srgbClr val="333399"/>
            </a:solidFill>
            <a:prstDash val="dash"/>
            <a:round/>
            <a:headEnd type="triangle" w="med" len="me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50" name="Rectangle 15"/>
          <p:cNvSpPr>
            <a:spLocks noChangeArrowheads="1"/>
          </p:cNvSpPr>
          <p:nvPr/>
        </p:nvSpPr>
        <p:spPr bwMode="auto">
          <a:xfrm>
            <a:off x="7086600" y="3300413"/>
            <a:ext cx="914400" cy="762000"/>
          </a:xfrm>
          <a:prstGeom prst="rect">
            <a:avLst/>
          </a:prstGeom>
          <a:noFill/>
          <a:ln w="9525">
            <a:solidFill>
              <a:srgbClr val="333399"/>
            </a:solidFill>
            <a:miter lim="800000"/>
            <a:headEnd/>
            <a:tailEnd/>
          </a:ln>
        </p:spPr>
        <p:txBody>
          <a:bodyPr wrap="none" anchor="ctr"/>
          <a:lstStyle/>
          <a:p>
            <a:pPr algn="ctr" defTabSz="914400" eaLnBrk="0" fontAlgn="base" hangingPunct="0">
              <a:spcBef>
                <a:spcPct val="0"/>
              </a:spcBef>
              <a:spcAft>
                <a:spcPct val="0"/>
              </a:spcAft>
            </a:pPr>
            <a:r>
              <a:rPr lang="es-ES_tradnl" sz="1200">
                <a:solidFill>
                  <a:srgbClr val="000000"/>
                </a:solidFill>
                <a:latin typeface="Arial" charset="0"/>
                <a:ea typeface="ＭＳ Ｐゴシック" charset="-128"/>
              </a:rPr>
              <a:t>Satisfacción</a:t>
            </a:r>
          </a:p>
        </p:txBody>
      </p:sp>
      <p:sp>
        <p:nvSpPr>
          <p:cNvPr id="14351" name="Rectangle 16"/>
          <p:cNvSpPr>
            <a:spLocks noChangeArrowheads="1"/>
          </p:cNvSpPr>
          <p:nvPr/>
        </p:nvSpPr>
        <p:spPr bwMode="auto">
          <a:xfrm>
            <a:off x="1143000" y="4443413"/>
            <a:ext cx="914400" cy="762000"/>
          </a:xfrm>
          <a:prstGeom prst="rect">
            <a:avLst/>
          </a:prstGeom>
          <a:noFill/>
          <a:ln w="9525">
            <a:solidFill>
              <a:srgbClr val="333399"/>
            </a:solidFill>
            <a:miter lim="800000"/>
            <a:headEnd/>
            <a:tailEnd/>
          </a:ln>
        </p:spPr>
        <p:txBody>
          <a:bodyPr wrap="none" anchor="ctr"/>
          <a:lstStyle/>
          <a:p>
            <a:pPr algn="ctr" defTabSz="914400" eaLnBrk="0" fontAlgn="base" hangingPunct="0">
              <a:spcBef>
                <a:spcPct val="0"/>
              </a:spcBef>
              <a:spcAft>
                <a:spcPct val="0"/>
              </a:spcAft>
            </a:pPr>
            <a:r>
              <a:rPr lang="es-ES_tradnl" sz="1000">
                <a:solidFill>
                  <a:srgbClr val="000000"/>
                </a:solidFill>
                <a:latin typeface="Arial" charset="0"/>
                <a:ea typeface="ＭＳ Ｐゴシック" charset="-128"/>
              </a:rPr>
              <a:t>Requisitos</a:t>
            </a:r>
            <a:endParaRPr lang="es-ES_tradnl" sz="1000">
              <a:solidFill>
                <a:srgbClr val="000000"/>
              </a:solidFill>
              <a:ea typeface="ＭＳ Ｐゴシック" charset="-128"/>
            </a:endParaRPr>
          </a:p>
        </p:txBody>
      </p:sp>
      <p:sp>
        <p:nvSpPr>
          <p:cNvPr id="14352" name="Text Box 17"/>
          <p:cNvSpPr txBox="1">
            <a:spLocks noChangeArrowheads="1"/>
          </p:cNvSpPr>
          <p:nvPr/>
        </p:nvSpPr>
        <p:spPr bwMode="auto">
          <a:xfrm>
            <a:off x="990600" y="2081213"/>
            <a:ext cx="1219200" cy="1349375"/>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endParaRPr lang="es-ES_tradnl" sz="1500" b="1">
              <a:solidFill>
                <a:srgbClr val="000000"/>
              </a:solidFill>
              <a:latin typeface="Arial" charset="0"/>
              <a:ea typeface="ＭＳ Ｐゴシック" charset="-128"/>
            </a:endParaRPr>
          </a:p>
          <a:p>
            <a:pPr algn="ctr" defTabSz="914400" eaLnBrk="0" fontAlgn="base" hangingPunct="0">
              <a:spcBef>
                <a:spcPct val="50000"/>
              </a:spcBef>
              <a:spcAft>
                <a:spcPct val="0"/>
              </a:spcAft>
            </a:pPr>
            <a:endParaRPr lang="es-ES_tradnl" sz="1500" b="1">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500" b="1">
                <a:solidFill>
                  <a:srgbClr val="000000"/>
                </a:solidFill>
                <a:latin typeface="Arial" charset="0"/>
                <a:ea typeface="ＭＳ Ｐゴシック" charset="-128"/>
              </a:rPr>
              <a:t>Clientes</a:t>
            </a:r>
            <a:endParaRPr lang="es-ES_tradnl" sz="1500">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500">
                <a:solidFill>
                  <a:srgbClr val="000000"/>
                </a:solidFill>
                <a:latin typeface="Arial" charset="0"/>
                <a:ea typeface="ＭＳ Ｐゴシック" charset="-128"/>
              </a:rPr>
              <a:t> </a:t>
            </a:r>
            <a:endParaRPr lang="es-ES_tradnl" sz="1200">
              <a:solidFill>
                <a:srgbClr val="000000"/>
              </a:solidFill>
              <a:latin typeface="Arial" charset="0"/>
              <a:ea typeface="ＭＳ Ｐゴシック" charset="-128"/>
            </a:endParaRPr>
          </a:p>
        </p:txBody>
      </p:sp>
      <p:sp>
        <p:nvSpPr>
          <p:cNvPr id="14353" name="Text Box 18"/>
          <p:cNvSpPr txBox="1">
            <a:spLocks noChangeArrowheads="1"/>
          </p:cNvSpPr>
          <p:nvPr/>
        </p:nvSpPr>
        <p:spPr bwMode="auto">
          <a:xfrm>
            <a:off x="2062163" y="4595813"/>
            <a:ext cx="914400" cy="274637"/>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a:solidFill>
                  <a:srgbClr val="000000"/>
                </a:solidFill>
                <a:latin typeface="Arial" charset="0"/>
                <a:ea typeface="ＭＳ Ｐゴシック" charset="-128"/>
              </a:rPr>
              <a:t>Entradas</a:t>
            </a:r>
            <a:endParaRPr lang="es-ES_tradnl" sz="2400">
              <a:solidFill>
                <a:srgbClr val="000000"/>
              </a:solidFill>
              <a:ea typeface="ＭＳ Ｐゴシック" charset="-128"/>
            </a:endParaRPr>
          </a:p>
        </p:txBody>
      </p:sp>
      <p:sp>
        <p:nvSpPr>
          <p:cNvPr id="14354" name="Text Box 19"/>
          <p:cNvSpPr txBox="1">
            <a:spLocks noChangeArrowheads="1"/>
          </p:cNvSpPr>
          <p:nvPr/>
        </p:nvSpPr>
        <p:spPr bwMode="auto">
          <a:xfrm>
            <a:off x="6248400" y="4595813"/>
            <a:ext cx="914400" cy="274637"/>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a:solidFill>
                  <a:srgbClr val="000000"/>
                </a:solidFill>
                <a:latin typeface="Arial" charset="0"/>
                <a:ea typeface="ＭＳ Ｐゴシック" charset="-128"/>
              </a:rPr>
              <a:t>Salidas</a:t>
            </a:r>
          </a:p>
        </p:txBody>
      </p:sp>
      <p:sp>
        <p:nvSpPr>
          <p:cNvPr id="14355" name="Text Box 20"/>
          <p:cNvSpPr txBox="1">
            <a:spLocks noChangeArrowheads="1"/>
          </p:cNvSpPr>
          <p:nvPr/>
        </p:nvSpPr>
        <p:spPr bwMode="auto">
          <a:xfrm>
            <a:off x="6934200" y="2081213"/>
            <a:ext cx="1219200" cy="1349375"/>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endParaRPr lang="es-ES_tradnl" sz="1500" b="1">
              <a:solidFill>
                <a:srgbClr val="000000"/>
              </a:solidFill>
              <a:latin typeface="Arial" charset="0"/>
              <a:ea typeface="ＭＳ Ｐゴシック" charset="-128"/>
            </a:endParaRPr>
          </a:p>
          <a:p>
            <a:pPr algn="ctr" defTabSz="914400" eaLnBrk="0" fontAlgn="base" hangingPunct="0">
              <a:spcBef>
                <a:spcPct val="50000"/>
              </a:spcBef>
              <a:spcAft>
                <a:spcPct val="0"/>
              </a:spcAft>
            </a:pPr>
            <a:endParaRPr lang="es-ES_tradnl" sz="1500" b="1">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500" b="1">
                <a:solidFill>
                  <a:srgbClr val="000000"/>
                </a:solidFill>
                <a:latin typeface="Arial" charset="0"/>
                <a:ea typeface="ＭＳ Ｐゴシック" charset="-128"/>
              </a:rPr>
              <a:t>Clientes</a:t>
            </a:r>
            <a:endParaRPr lang="es-ES_tradnl" sz="1500">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500">
                <a:solidFill>
                  <a:srgbClr val="000000"/>
                </a:solidFill>
                <a:latin typeface="Arial" charset="0"/>
                <a:ea typeface="ＭＳ Ｐゴシック" charset="-128"/>
              </a:rPr>
              <a:t> </a:t>
            </a:r>
            <a:endParaRPr lang="es-ES_tradnl" sz="1200">
              <a:solidFill>
                <a:srgbClr val="000000"/>
              </a:solidFill>
              <a:latin typeface="Arial" charset="0"/>
              <a:ea typeface="ＭＳ Ｐゴシック" charset="-128"/>
            </a:endParaRPr>
          </a:p>
        </p:txBody>
      </p:sp>
      <p:sp>
        <p:nvSpPr>
          <p:cNvPr id="14356" name="Rectangle 21"/>
          <p:cNvSpPr>
            <a:spLocks noChangeArrowheads="1"/>
          </p:cNvSpPr>
          <p:nvPr/>
        </p:nvSpPr>
        <p:spPr bwMode="auto">
          <a:xfrm>
            <a:off x="1066800" y="1166813"/>
            <a:ext cx="7010400" cy="457200"/>
          </a:xfrm>
          <a:prstGeom prst="rect">
            <a:avLst/>
          </a:prstGeom>
          <a:solidFill>
            <a:srgbClr val="9900CC"/>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r>
              <a:rPr lang="es-ES_tradnl" sz="1500" b="1" dirty="0">
                <a:solidFill>
                  <a:srgbClr val="FFFFFF"/>
                </a:solidFill>
                <a:latin typeface="Arial" charset="0"/>
                <a:ea typeface="ＭＳ Ｐゴシック" charset="-128"/>
              </a:rPr>
              <a:t>Mejora continua</a:t>
            </a:r>
            <a:r>
              <a:rPr lang="es-ES_tradnl" sz="1500" dirty="0">
                <a:solidFill>
                  <a:srgbClr val="FFFFFF"/>
                </a:solidFill>
                <a:latin typeface="Arial" charset="0"/>
                <a:ea typeface="ＭＳ Ｐゴシック" charset="-128"/>
              </a:rPr>
              <a:t> del sistema de </a:t>
            </a:r>
          </a:p>
          <a:p>
            <a:pPr algn="ctr" defTabSz="914400" eaLnBrk="0" fontAlgn="base" hangingPunct="0">
              <a:spcBef>
                <a:spcPct val="0"/>
              </a:spcBef>
              <a:spcAft>
                <a:spcPct val="0"/>
              </a:spcAft>
            </a:pPr>
            <a:r>
              <a:rPr lang="es-ES_tradnl" sz="1500" dirty="0">
                <a:solidFill>
                  <a:srgbClr val="FFFFFF"/>
                </a:solidFill>
                <a:latin typeface="Arial" charset="0"/>
                <a:ea typeface="ＭＳ Ｐゴシック" charset="-128"/>
              </a:rPr>
              <a:t>gestión de calidad.</a:t>
            </a:r>
            <a:endParaRPr lang="es-ES_tradnl" sz="1600" dirty="0">
              <a:solidFill>
                <a:srgbClr val="FFFFFF"/>
              </a:solidFill>
              <a:latin typeface="Arial" charset="0"/>
              <a:ea typeface="ＭＳ Ｐゴシック" charset="-128"/>
            </a:endParaRPr>
          </a:p>
        </p:txBody>
      </p:sp>
      <p:sp>
        <p:nvSpPr>
          <p:cNvPr id="14357" name="AutoShape 22"/>
          <p:cNvSpPr>
            <a:spLocks noChangeArrowheads="1"/>
          </p:cNvSpPr>
          <p:nvPr/>
        </p:nvSpPr>
        <p:spPr bwMode="auto">
          <a:xfrm>
            <a:off x="4800600" y="4519613"/>
            <a:ext cx="381000" cy="152400"/>
          </a:xfrm>
          <a:prstGeom prst="chevron">
            <a:avLst>
              <a:gd name="adj" fmla="val 62500"/>
            </a:avLst>
          </a:prstGeom>
          <a:solidFill>
            <a:schemeClr val="bg1"/>
          </a:solidFill>
          <a:ln w="9525">
            <a:solidFill>
              <a:srgbClr val="333399"/>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4358" name="AutoShape 23"/>
          <p:cNvSpPr>
            <a:spLocks noChangeArrowheads="1"/>
          </p:cNvSpPr>
          <p:nvPr/>
        </p:nvSpPr>
        <p:spPr bwMode="auto">
          <a:xfrm>
            <a:off x="4724400" y="4519613"/>
            <a:ext cx="381000" cy="152400"/>
          </a:xfrm>
          <a:prstGeom prst="chevron">
            <a:avLst>
              <a:gd name="adj" fmla="val 62500"/>
            </a:avLst>
          </a:prstGeom>
          <a:solidFill>
            <a:schemeClr val="bg1"/>
          </a:solidFill>
          <a:ln w="9525">
            <a:solidFill>
              <a:srgbClr val="333399"/>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4359" name="AutoShape 24"/>
          <p:cNvSpPr>
            <a:spLocks noChangeArrowheads="1"/>
          </p:cNvSpPr>
          <p:nvPr/>
        </p:nvSpPr>
        <p:spPr bwMode="auto">
          <a:xfrm>
            <a:off x="4648200" y="4519613"/>
            <a:ext cx="381000" cy="152400"/>
          </a:xfrm>
          <a:prstGeom prst="chevron">
            <a:avLst>
              <a:gd name="adj" fmla="val 62500"/>
            </a:avLst>
          </a:prstGeom>
          <a:solidFill>
            <a:schemeClr val="bg1"/>
          </a:solidFill>
          <a:ln w="9525">
            <a:solidFill>
              <a:srgbClr val="333399"/>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587801" name="AutoShape 25"/>
          <p:cNvSpPr>
            <a:spLocks noChangeArrowheads="1"/>
          </p:cNvSpPr>
          <p:nvPr/>
        </p:nvSpPr>
        <p:spPr bwMode="auto">
          <a:xfrm rot="2700000">
            <a:off x="5181600" y="2614613"/>
            <a:ext cx="457200" cy="457200"/>
          </a:xfrm>
          <a:prstGeom prst="leftArrow">
            <a:avLst>
              <a:gd name="adj1" fmla="val 42361"/>
              <a:gd name="adj2" fmla="val 40625"/>
            </a:avLst>
          </a:prstGeom>
          <a:solidFill>
            <a:srgbClr val="800000"/>
          </a:solidFill>
          <a:ln w="9525">
            <a:solidFill>
              <a:schemeClr val="tx1"/>
            </a:solidFill>
            <a:miter lim="800000"/>
            <a:headEnd/>
            <a:tailEnd/>
          </a:ln>
          <a:effectLst>
            <a:outerShdw dist="81320" dir="18519588"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587802" name="AutoShape 26"/>
          <p:cNvSpPr>
            <a:spLocks noChangeArrowheads="1"/>
          </p:cNvSpPr>
          <p:nvPr/>
        </p:nvSpPr>
        <p:spPr bwMode="auto">
          <a:xfrm rot="8100000">
            <a:off x="5105400" y="4062413"/>
            <a:ext cx="457200" cy="457200"/>
          </a:xfrm>
          <a:prstGeom prst="leftArrow">
            <a:avLst>
              <a:gd name="adj1" fmla="val 42361"/>
              <a:gd name="adj2" fmla="val 40625"/>
            </a:avLst>
          </a:prstGeom>
          <a:solidFill>
            <a:srgbClr val="800000"/>
          </a:solidFill>
          <a:ln w="9525">
            <a:solidFill>
              <a:schemeClr val="tx1"/>
            </a:solidFill>
            <a:miter lim="800000"/>
            <a:headEnd/>
            <a:tailEnd/>
          </a:ln>
          <a:effectLst>
            <a:outerShdw dist="81320" dir="18519588"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587803" name="AutoShape 27"/>
          <p:cNvSpPr>
            <a:spLocks noChangeArrowheads="1"/>
          </p:cNvSpPr>
          <p:nvPr/>
        </p:nvSpPr>
        <p:spPr bwMode="auto">
          <a:xfrm rot="-8700000">
            <a:off x="3276600" y="4062413"/>
            <a:ext cx="457200" cy="457200"/>
          </a:xfrm>
          <a:prstGeom prst="leftArrow">
            <a:avLst>
              <a:gd name="adj1" fmla="val 42361"/>
              <a:gd name="adj2" fmla="val 40625"/>
            </a:avLst>
          </a:prstGeom>
          <a:solidFill>
            <a:srgbClr val="800000"/>
          </a:solidFill>
          <a:ln w="9525">
            <a:solidFill>
              <a:schemeClr val="tx1"/>
            </a:solidFill>
            <a:miter lim="800000"/>
            <a:headEnd/>
            <a:tailEnd/>
          </a:ln>
          <a:effectLst>
            <a:outerShdw dist="81320" dir="18519588"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587804" name="AutoShape 28"/>
          <p:cNvSpPr>
            <a:spLocks noChangeArrowheads="1"/>
          </p:cNvSpPr>
          <p:nvPr/>
        </p:nvSpPr>
        <p:spPr bwMode="auto">
          <a:xfrm rot="-2700000">
            <a:off x="3352800" y="2500313"/>
            <a:ext cx="457200" cy="457200"/>
          </a:xfrm>
          <a:prstGeom prst="leftArrow">
            <a:avLst>
              <a:gd name="adj1" fmla="val 42361"/>
              <a:gd name="adj2" fmla="val 40625"/>
            </a:avLst>
          </a:prstGeom>
          <a:solidFill>
            <a:srgbClr val="800000"/>
          </a:solidFill>
          <a:ln w="9525">
            <a:solidFill>
              <a:schemeClr val="tx1"/>
            </a:solidFill>
            <a:miter lim="800000"/>
            <a:headEnd/>
            <a:tailEnd/>
          </a:ln>
          <a:effectLst>
            <a:outerShdw dist="81320" dir="18519588"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587805" name="AutoShape 29"/>
          <p:cNvSpPr>
            <a:spLocks noChangeArrowheads="1"/>
          </p:cNvSpPr>
          <p:nvPr/>
        </p:nvSpPr>
        <p:spPr bwMode="auto">
          <a:xfrm rot="7200000">
            <a:off x="5318125" y="1716088"/>
            <a:ext cx="909637" cy="573088"/>
          </a:xfrm>
          <a:prstGeom prst="leftArrow">
            <a:avLst>
              <a:gd name="adj1" fmla="val 42361"/>
              <a:gd name="adj2" fmla="val 64482"/>
            </a:avLst>
          </a:prstGeom>
          <a:solidFill>
            <a:srgbClr val="800000"/>
          </a:solidFill>
          <a:ln w="9525">
            <a:solidFill>
              <a:schemeClr val="tx1"/>
            </a:solidFill>
            <a:miter lim="800000"/>
            <a:headEnd/>
            <a:tailEnd/>
          </a:ln>
          <a:effectLst>
            <a:outerShdw dist="81320" dir="18519588" algn="ctr" rotWithShape="0">
              <a:schemeClr val="bg2"/>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14365" name="Line 30"/>
          <p:cNvSpPr>
            <a:spLocks noChangeShapeType="1"/>
          </p:cNvSpPr>
          <p:nvPr/>
        </p:nvSpPr>
        <p:spPr bwMode="auto">
          <a:xfrm>
            <a:off x="1371600" y="5816600"/>
            <a:ext cx="685800" cy="0"/>
          </a:xfrm>
          <a:prstGeom prst="line">
            <a:avLst/>
          </a:prstGeom>
          <a:noFill/>
          <a:ln w="38100">
            <a:solidFill>
              <a:srgbClr val="333399"/>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66" name="Text Box 31"/>
          <p:cNvSpPr txBox="1">
            <a:spLocks noChangeArrowheads="1"/>
          </p:cNvSpPr>
          <p:nvPr/>
        </p:nvSpPr>
        <p:spPr bwMode="auto">
          <a:xfrm>
            <a:off x="2103438" y="5614988"/>
            <a:ext cx="6696075" cy="51752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1400" b="1" dirty="0">
                <a:solidFill>
                  <a:srgbClr val="000000"/>
                </a:solidFill>
                <a:latin typeface="Arial" charset="0"/>
                <a:ea typeface="ＭＳ Ｐゴシック" charset="-128"/>
              </a:rPr>
              <a:t>Actividades que Agregan Valor:</a:t>
            </a:r>
            <a:r>
              <a:rPr lang="es-ES_tradnl" sz="1400" dirty="0">
                <a:solidFill>
                  <a:srgbClr val="000000"/>
                </a:solidFill>
                <a:latin typeface="Arial" charset="0"/>
                <a:ea typeface="ＭＳ Ｐゴシック" charset="-128"/>
              </a:rPr>
              <a:t> Actividades relacionadas con la elaboración del </a:t>
            </a:r>
          </a:p>
          <a:p>
            <a:pPr defTabSz="914400" eaLnBrk="0" fontAlgn="base" hangingPunct="0">
              <a:spcBef>
                <a:spcPct val="0"/>
              </a:spcBef>
              <a:spcAft>
                <a:spcPct val="0"/>
              </a:spcAft>
            </a:pPr>
            <a:r>
              <a:rPr lang="es-ES_tradnl" sz="1400" dirty="0">
                <a:solidFill>
                  <a:srgbClr val="000000"/>
                </a:solidFill>
                <a:latin typeface="Arial" charset="0"/>
                <a:ea typeface="ＭＳ Ｐゴシック" charset="-128"/>
              </a:rPr>
              <a:t>producto o prestación del servicio.</a:t>
            </a:r>
          </a:p>
        </p:txBody>
      </p:sp>
      <p:sp>
        <p:nvSpPr>
          <p:cNvPr id="14367" name="Line 32"/>
          <p:cNvSpPr>
            <a:spLocks noChangeShapeType="1"/>
          </p:cNvSpPr>
          <p:nvPr/>
        </p:nvSpPr>
        <p:spPr bwMode="auto">
          <a:xfrm>
            <a:off x="1371600" y="6280150"/>
            <a:ext cx="685800" cy="0"/>
          </a:xfrm>
          <a:prstGeom prst="line">
            <a:avLst/>
          </a:prstGeom>
          <a:noFill/>
          <a:ln w="28575">
            <a:solidFill>
              <a:srgbClr val="000099"/>
            </a:solidFill>
            <a:prstDash val="dash"/>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368" name="Text Box 33"/>
          <p:cNvSpPr txBox="1">
            <a:spLocks noChangeArrowheads="1"/>
          </p:cNvSpPr>
          <p:nvPr/>
        </p:nvSpPr>
        <p:spPr bwMode="auto">
          <a:xfrm>
            <a:off x="2079625" y="6145213"/>
            <a:ext cx="1974850" cy="304800"/>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sz="1400" b="1">
                <a:solidFill>
                  <a:srgbClr val="000000"/>
                </a:solidFill>
                <a:latin typeface="Arial" charset="0"/>
                <a:ea typeface="ＭＳ Ｐゴシック" charset="-128"/>
              </a:rPr>
              <a:t>Flujo de Información.</a:t>
            </a:r>
          </a:p>
        </p:txBody>
      </p:sp>
      <p:sp>
        <p:nvSpPr>
          <p:cNvPr id="2" name="Rectángulo 1"/>
          <p:cNvSpPr/>
          <p:nvPr/>
        </p:nvSpPr>
        <p:spPr>
          <a:xfrm>
            <a:off x="-83128" y="236235"/>
            <a:ext cx="8784590" cy="369332"/>
          </a:xfrm>
          <a:prstGeom prst="rect">
            <a:avLst/>
          </a:prstGeom>
        </p:spPr>
        <p:txBody>
          <a:bodyPr wrap="square">
            <a:spAutoFit/>
          </a:bodyPr>
          <a:lstStyle/>
          <a:p>
            <a:pPr algn="ctr" defTabSz="914400" eaLnBrk="0" fontAlgn="base" hangingPunct="0">
              <a:spcBef>
                <a:spcPct val="0"/>
              </a:spcBef>
              <a:spcAft>
                <a:spcPct val="0"/>
              </a:spcAft>
            </a:pPr>
            <a:r>
              <a:rPr lang="es-ES_tradnl" b="1" dirty="0" smtClean="0">
                <a:solidFill>
                  <a:schemeClr val="bg1"/>
                </a:solidFill>
                <a:latin typeface="Arial" charset="0"/>
                <a:ea typeface="ＭＳ Ｐゴシック" charset="-128"/>
              </a:rPr>
              <a:t>Circulo de Calidad</a:t>
            </a:r>
            <a:endParaRPr lang="es-ES_tradnl" b="1" dirty="0">
              <a:solidFill>
                <a:schemeClr val="bg1"/>
              </a:solidFill>
              <a:latin typeface="Arial" charset="0"/>
              <a:ea typeface="ＭＳ Ｐゴシック" charset="-128"/>
            </a:endParaRPr>
          </a:p>
        </p:txBody>
      </p:sp>
      <p:sp>
        <p:nvSpPr>
          <p:cNvPr id="34" name="CuadroTexto 33"/>
          <p:cNvSpPr txBox="1"/>
          <p:nvPr/>
        </p:nvSpPr>
        <p:spPr>
          <a:xfrm>
            <a:off x="2614467" y="862014"/>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6: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56937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2822358" y="130824"/>
            <a:ext cx="3796081" cy="954107"/>
          </a:xfrm>
          <a:prstGeom prst="rect">
            <a:avLst/>
          </a:prstGeom>
          <a:noFill/>
        </p:spPr>
        <p:txBody>
          <a:bodyPr wrap="none" rtlCol="0">
            <a:spAutoFit/>
          </a:bodyPr>
          <a:lstStyle/>
          <a:p>
            <a:pPr algn="ctr" defTabSz="914400" eaLnBrk="0" fontAlgn="base" hangingPunct="0">
              <a:spcBef>
                <a:spcPct val="0"/>
              </a:spcBef>
              <a:spcAft>
                <a:spcPct val="0"/>
              </a:spcAft>
            </a:pPr>
            <a:r>
              <a:rPr lang="es-MX" sz="2800" b="1" dirty="0" smtClean="0">
                <a:solidFill>
                  <a:srgbClr val="990033"/>
                </a:solidFill>
                <a:latin typeface="Arial" charset="0"/>
                <a:ea typeface="ＭＳ Ｐゴシック" charset="-128"/>
              </a:rPr>
              <a:t>TIPS QUE DEBES DE</a:t>
            </a:r>
          </a:p>
          <a:p>
            <a:pPr algn="ctr" defTabSz="914400" eaLnBrk="0" fontAlgn="base" hangingPunct="0">
              <a:spcBef>
                <a:spcPct val="0"/>
              </a:spcBef>
              <a:spcAft>
                <a:spcPct val="0"/>
              </a:spcAft>
            </a:pPr>
            <a:r>
              <a:rPr lang="es-MX" sz="2800" b="1" dirty="0" smtClean="0">
                <a:solidFill>
                  <a:srgbClr val="990033"/>
                </a:solidFill>
                <a:latin typeface="Arial" charset="0"/>
                <a:ea typeface="ＭＳ Ｐゴシック" charset="-128"/>
              </a:rPr>
              <a:t>SABER. </a:t>
            </a:r>
            <a:endParaRPr lang="es-ES" sz="2800" b="1" dirty="0">
              <a:solidFill>
                <a:srgbClr val="990033"/>
              </a:solidFill>
              <a:latin typeface="Arial" charset="0"/>
              <a:ea typeface="ＭＳ Ｐゴシック" charset="-128"/>
            </a:endParaRPr>
          </a:p>
        </p:txBody>
      </p:sp>
      <p:grpSp>
        <p:nvGrpSpPr>
          <p:cNvPr id="5" name="Agrupar 4"/>
          <p:cNvGrpSpPr/>
          <p:nvPr/>
        </p:nvGrpSpPr>
        <p:grpSpPr>
          <a:xfrm>
            <a:off x="891014" y="1054372"/>
            <a:ext cx="6147966" cy="1270163"/>
            <a:chOff x="599751" y="1270163"/>
            <a:chExt cx="6147966" cy="1270163"/>
          </a:xfrm>
        </p:grpSpPr>
        <p:sp>
          <p:nvSpPr>
            <p:cNvPr id="11" name="Llamada ovalada 10"/>
            <p:cNvSpPr/>
            <p:nvPr/>
          </p:nvSpPr>
          <p:spPr bwMode="auto">
            <a:xfrm>
              <a:off x="599751" y="1270163"/>
              <a:ext cx="5979871" cy="1270163"/>
            </a:xfrm>
            <a:prstGeom prst="wedgeEllipseCallou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s-ES" b="1" smtClean="0">
                <a:solidFill>
                  <a:srgbClr val="000000"/>
                </a:solidFill>
                <a:latin typeface="Arial" charset="0"/>
                <a:ea typeface="ＭＳ Ｐゴシック" charset="-128"/>
              </a:endParaRPr>
            </a:p>
          </p:txBody>
        </p:sp>
        <p:sp>
          <p:nvSpPr>
            <p:cNvPr id="7" name="CuadroTexto 6"/>
            <p:cNvSpPr txBox="1"/>
            <p:nvPr/>
          </p:nvSpPr>
          <p:spPr>
            <a:xfrm>
              <a:off x="880944" y="1640627"/>
              <a:ext cx="5866773" cy="646331"/>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FF6600"/>
                  </a:solidFill>
                  <a:latin typeface="Arial" charset="0"/>
                  <a:ea typeface="ＭＳ Ｐゴシック" charset="-128"/>
                </a:rPr>
                <a:t>ISO (Organización  internacional de Normalización</a:t>
              </a:r>
              <a:r>
                <a:rPr lang="es-ES" b="1" dirty="0" smtClean="0">
                  <a:solidFill>
                    <a:srgbClr val="000000"/>
                  </a:solidFill>
                  <a:latin typeface="Arial" charset="0"/>
                  <a:ea typeface="ＭＳ Ｐゴシック" charset="-128"/>
                </a:rPr>
                <a:t>).</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grpSp>
      <p:grpSp>
        <p:nvGrpSpPr>
          <p:cNvPr id="4" name="Agrupar 3"/>
          <p:cNvGrpSpPr/>
          <p:nvPr/>
        </p:nvGrpSpPr>
        <p:grpSpPr>
          <a:xfrm>
            <a:off x="352796" y="4533778"/>
            <a:ext cx="8484714" cy="1869962"/>
            <a:chOff x="352796" y="4533778"/>
            <a:chExt cx="8484714" cy="1869962"/>
          </a:xfrm>
        </p:grpSpPr>
        <p:sp>
          <p:nvSpPr>
            <p:cNvPr id="14" name="Cinta hacia arriba 13"/>
            <p:cNvSpPr/>
            <p:nvPr/>
          </p:nvSpPr>
          <p:spPr bwMode="auto">
            <a:xfrm>
              <a:off x="352796" y="4533778"/>
              <a:ext cx="8484714" cy="1869962"/>
            </a:xfrm>
            <a:prstGeom prst="ribbon2">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s-ES" b="1" smtClean="0">
                <a:solidFill>
                  <a:srgbClr val="000000"/>
                </a:solidFill>
                <a:latin typeface="Arial" charset="0"/>
                <a:ea typeface="ＭＳ Ｐゴシック" charset="-128"/>
              </a:endParaRPr>
            </a:p>
          </p:txBody>
        </p:sp>
        <p:sp>
          <p:nvSpPr>
            <p:cNvPr id="10" name="CuadroTexto 9"/>
            <p:cNvSpPr txBox="1"/>
            <p:nvPr/>
          </p:nvSpPr>
          <p:spPr>
            <a:xfrm>
              <a:off x="2637695" y="4604343"/>
              <a:ext cx="3783171" cy="1477328"/>
            </a:xfrm>
            <a:prstGeom prst="rect">
              <a:avLst/>
            </a:prstGeom>
            <a:noFill/>
          </p:spPr>
          <p:txBody>
            <a:bodyPr wrap="square" rtlCol="0">
              <a:spAutoFit/>
            </a:bodyPr>
            <a:lstStyle/>
            <a:p>
              <a:pPr defTabSz="914400" eaLnBrk="0" fontAlgn="base" hangingPunct="0">
                <a:spcBef>
                  <a:spcPct val="0"/>
                </a:spcBef>
                <a:spcAft>
                  <a:spcPct val="0"/>
                </a:spcAft>
              </a:pPr>
              <a:r>
                <a:rPr lang="es-ES" b="1" dirty="0" smtClean="0">
                  <a:solidFill>
                    <a:srgbClr val="006600"/>
                  </a:solidFill>
                  <a:latin typeface="Arial" charset="0"/>
                  <a:ea typeface="ＭＳ Ｐゴシック" charset="-128"/>
                </a:rPr>
                <a:t>La publicación como Norma Internacional, requiere la aprobación de por lo menos del 75% de los organismos miembros con derecho a voto</a:t>
              </a:r>
              <a:r>
                <a:rPr lang="es-ES" b="1" dirty="0" smtClean="0">
                  <a:solidFill>
                    <a:srgbClr val="000000"/>
                  </a:solidFill>
                  <a:latin typeface="Arial" charset="0"/>
                  <a:ea typeface="ＭＳ Ｐゴシック" charset="-128"/>
                </a:rPr>
                <a:t>.</a:t>
              </a:r>
              <a:endParaRPr lang="es-ES" b="1" dirty="0">
                <a:solidFill>
                  <a:srgbClr val="000000"/>
                </a:solidFill>
                <a:latin typeface="Arial" charset="0"/>
                <a:ea typeface="ＭＳ Ｐゴシック" charset="-128"/>
              </a:endParaRPr>
            </a:p>
          </p:txBody>
        </p:sp>
      </p:grpSp>
      <p:sp>
        <p:nvSpPr>
          <p:cNvPr id="12" name="Llamada de nube 11"/>
          <p:cNvSpPr/>
          <p:nvPr/>
        </p:nvSpPr>
        <p:spPr bwMode="auto">
          <a:xfrm>
            <a:off x="4983951" y="2286958"/>
            <a:ext cx="4110059" cy="1887604"/>
          </a:xfrm>
          <a:prstGeom prst="cloudCallou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es-ES" b="1" dirty="0">
                <a:solidFill>
                  <a:srgbClr val="FF99FF"/>
                </a:solidFill>
                <a:latin typeface="Arial" charset="0"/>
                <a:ea typeface="ＭＳ Ｐゴシック" charset="-128"/>
              </a:rPr>
              <a:t>El trabajo de preparación de </a:t>
            </a:r>
            <a:r>
              <a:rPr lang="es-ES" b="1" dirty="0" smtClean="0">
                <a:solidFill>
                  <a:srgbClr val="FF99FF"/>
                </a:solidFill>
                <a:latin typeface="Arial" charset="0"/>
                <a:ea typeface="ＭＳ Ｐゴシック" charset="-128"/>
              </a:rPr>
              <a:t>la</a:t>
            </a:r>
          </a:p>
          <a:p>
            <a:pPr defTabSz="914400" eaLnBrk="0" fontAlgn="base" hangingPunct="0">
              <a:spcBef>
                <a:spcPct val="0"/>
              </a:spcBef>
              <a:spcAft>
                <a:spcPct val="0"/>
              </a:spcAft>
            </a:pPr>
            <a:r>
              <a:rPr lang="es-ES" b="1" dirty="0" smtClean="0">
                <a:solidFill>
                  <a:srgbClr val="FF99FF"/>
                </a:solidFill>
                <a:latin typeface="Arial" charset="0"/>
                <a:ea typeface="ＭＳ Ｐゴシック" charset="-128"/>
              </a:rPr>
              <a:t> </a:t>
            </a:r>
            <a:r>
              <a:rPr lang="es-ES" b="1" dirty="0">
                <a:solidFill>
                  <a:srgbClr val="FF99FF"/>
                </a:solidFill>
                <a:latin typeface="Arial" charset="0"/>
                <a:ea typeface="ＭＳ Ｐゴシック" charset="-128"/>
              </a:rPr>
              <a:t>Normas internacionales</a:t>
            </a:r>
            <a:r>
              <a:rPr lang="es-ES" b="1" dirty="0" smtClean="0">
                <a:solidFill>
                  <a:srgbClr val="FF99FF"/>
                </a:solidFill>
                <a:latin typeface="Arial" charset="0"/>
                <a:ea typeface="ＭＳ Ｐゴシック" charset="-128"/>
              </a:rPr>
              <a:t>,</a:t>
            </a:r>
          </a:p>
          <a:p>
            <a:pPr defTabSz="914400" eaLnBrk="0" fontAlgn="base" hangingPunct="0">
              <a:spcBef>
                <a:spcPct val="0"/>
              </a:spcBef>
              <a:spcAft>
                <a:spcPct val="0"/>
              </a:spcAft>
            </a:pPr>
            <a:r>
              <a:rPr lang="es-ES" b="1" dirty="0" smtClean="0">
                <a:solidFill>
                  <a:srgbClr val="FF99FF"/>
                </a:solidFill>
                <a:latin typeface="Arial" charset="0"/>
                <a:ea typeface="ＭＳ Ｐゴシック" charset="-128"/>
              </a:rPr>
              <a:t> </a:t>
            </a:r>
            <a:r>
              <a:rPr lang="es-ES" b="1" dirty="0">
                <a:solidFill>
                  <a:srgbClr val="FF99FF"/>
                </a:solidFill>
                <a:latin typeface="Arial" charset="0"/>
                <a:ea typeface="ＭＳ Ｐゴシック" charset="-128"/>
              </a:rPr>
              <a:t>se realiza a través de los </a:t>
            </a:r>
            <a:endParaRPr lang="es-ES" b="1" dirty="0" smtClean="0">
              <a:solidFill>
                <a:srgbClr val="FF99FF"/>
              </a:solidFill>
              <a:latin typeface="Arial" charset="0"/>
              <a:ea typeface="ＭＳ Ｐゴシック" charset="-128"/>
            </a:endParaRPr>
          </a:p>
          <a:p>
            <a:pPr defTabSz="914400" eaLnBrk="0" fontAlgn="base" hangingPunct="0">
              <a:spcBef>
                <a:spcPct val="0"/>
              </a:spcBef>
              <a:spcAft>
                <a:spcPct val="0"/>
              </a:spcAft>
            </a:pPr>
            <a:r>
              <a:rPr lang="es-ES" b="1" dirty="0" smtClean="0">
                <a:solidFill>
                  <a:srgbClr val="FF99FF"/>
                </a:solidFill>
                <a:latin typeface="Arial" charset="0"/>
                <a:ea typeface="ＭＳ Ｐゴシック" charset="-128"/>
              </a:rPr>
              <a:t>comités </a:t>
            </a:r>
            <a:r>
              <a:rPr lang="es-ES" b="1" dirty="0">
                <a:solidFill>
                  <a:srgbClr val="FF99FF"/>
                </a:solidFill>
                <a:latin typeface="Arial" charset="0"/>
                <a:ea typeface="ＭＳ Ｐゴシック" charset="-128"/>
              </a:rPr>
              <a:t>técnicos de </a:t>
            </a:r>
            <a:r>
              <a:rPr lang="es-ES" b="1" dirty="0" smtClean="0">
                <a:solidFill>
                  <a:srgbClr val="FF99FF"/>
                </a:solidFill>
                <a:latin typeface="Arial" charset="0"/>
                <a:ea typeface="ＭＳ Ｐゴシック" charset="-128"/>
              </a:rPr>
              <a:t>ISO.</a:t>
            </a:r>
            <a:endParaRPr lang="es-ES" b="1" dirty="0">
              <a:solidFill>
                <a:srgbClr val="FF99FF"/>
              </a:solidFill>
              <a:latin typeface="Arial" charset="0"/>
              <a:ea typeface="ＭＳ Ｐゴシック" charset="-128"/>
            </a:endParaRPr>
          </a:p>
        </p:txBody>
      </p:sp>
      <p:sp>
        <p:nvSpPr>
          <p:cNvPr id="13" name="Llamada rectangular redondeada 12"/>
          <p:cNvSpPr/>
          <p:nvPr/>
        </p:nvSpPr>
        <p:spPr bwMode="auto">
          <a:xfrm>
            <a:off x="141118" y="2628532"/>
            <a:ext cx="2681240" cy="1658269"/>
          </a:xfrm>
          <a:prstGeom prst="wedgeRoundRectCallout">
            <a:avLst>
              <a:gd name="adj1" fmla="val -20833"/>
              <a:gd name="adj2" fmla="val 74202"/>
              <a:gd name="adj3" fmla="val 16667"/>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es-ES" b="1" dirty="0">
                <a:solidFill>
                  <a:srgbClr val="990033"/>
                </a:solidFill>
                <a:latin typeface="Arial" charset="0"/>
                <a:ea typeface="ＭＳ Ｐゴシック" charset="-128"/>
              </a:rPr>
              <a:t>La ISO </a:t>
            </a:r>
            <a:r>
              <a:rPr lang="es-ES" b="1" dirty="0" smtClean="0">
                <a:solidFill>
                  <a:srgbClr val="990033"/>
                </a:solidFill>
                <a:latin typeface="Arial" charset="0"/>
                <a:ea typeface="ＭＳ Ｐゴシック" charset="-128"/>
              </a:rPr>
              <a:t>colabora</a:t>
            </a:r>
          </a:p>
          <a:p>
            <a:pPr defTabSz="914400" eaLnBrk="0" fontAlgn="base" hangingPunct="0">
              <a:spcBef>
                <a:spcPct val="0"/>
              </a:spcBef>
              <a:spcAft>
                <a:spcPct val="0"/>
              </a:spcAft>
            </a:pPr>
            <a:r>
              <a:rPr lang="es-ES" b="1" dirty="0" smtClean="0">
                <a:solidFill>
                  <a:srgbClr val="990033"/>
                </a:solidFill>
                <a:latin typeface="Arial" charset="0"/>
                <a:ea typeface="ＭＳ Ｐゴシック" charset="-128"/>
              </a:rPr>
              <a:t> estrechamente</a:t>
            </a:r>
          </a:p>
          <a:p>
            <a:pPr defTabSz="914400" eaLnBrk="0" fontAlgn="base" hangingPunct="0">
              <a:spcBef>
                <a:spcPct val="0"/>
              </a:spcBef>
              <a:spcAft>
                <a:spcPct val="0"/>
              </a:spcAft>
            </a:pPr>
            <a:r>
              <a:rPr lang="es-ES" b="1" dirty="0" smtClean="0">
                <a:solidFill>
                  <a:srgbClr val="990033"/>
                </a:solidFill>
                <a:latin typeface="Arial" charset="0"/>
                <a:ea typeface="ＭＳ Ｐゴシック" charset="-128"/>
              </a:rPr>
              <a:t> </a:t>
            </a:r>
            <a:r>
              <a:rPr lang="es-ES" b="1" dirty="0">
                <a:solidFill>
                  <a:srgbClr val="990033"/>
                </a:solidFill>
                <a:latin typeface="Arial" charset="0"/>
                <a:ea typeface="ＭＳ Ｐゴシック" charset="-128"/>
              </a:rPr>
              <a:t>con la IEC.(</a:t>
            </a:r>
            <a:r>
              <a:rPr lang="es-ES" b="1" dirty="0" smtClean="0">
                <a:solidFill>
                  <a:srgbClr val="990033"/>
                </a:solidFill>
                <a:latin typeface="Arial" charset="0"/>
                <a:ea typeface="ＭＳ Ｐゴシック" charset="-128"/>
              </a:rPr>
              <a:t>Comisión</a:t>
            </a:r>
          </a:p>
          <a:p>
            <a:pPr defTabSz="914400" eaLnBrk="0" fontAlgn="base" hangingPunct="0">
              <a:spcBef>
                <a:spcPct val="0"/>
              </a:spcBef>
              <a:spcAft>
                <a:spcPct val="0"/>
              </a:spcAft>
            </a:pPr>
            <a:r>
              <a:rPr lang="es-ES" b="1" dirty="0" smtClean="0">
                <a:solidFill>
                  <a:srgbClr val="990033"/>
                </a:solidFill>
                <a:latin typeface="Arial" charset="0"/>
                <a:ea typeface="ＭＳ Ｐゴシック" charset="-128"/>
              </a:rPr>
              <a:t> </a:t>
            </a:r>
            <a:r>
              <a:rPr lang="es-ES" b="1" dirty="0">
                <a:solidFill>
                  <a:srgbClr val="990033"/>
                </a:solidFill>
                <a:latin typeface="Arial" charset="0"/>
                <a:ea typeface="ＭＳ Ｐゴシック" charset="-128"/>
              </a:rPr>
              <a:t>Electrotécnica </a:t>
            </a:r>
            <a:endParaRPr lang="es-ES" b="1" dirty="0" smtClean="0">
              <a:solidFill>
                <a:srgbClr val="990033"/>
              </a:solidFill>
              <a:latin typeface="Arial" charset="0"/>
              <a:ea typeface="ＭＳ Ｐゴシック" charset="-128"/>
            </a:endParaRPr>
          </a:p>
          <a:p>
            <a:pPr defTabSz="914400" eaLnBrk="0" fontAlgn="base" hangingPunct="0">
              <a:spcBef>
                <a:spcPct val="0"/>
              </a:spcBef>
              <a:spcAft>
                <a:spcPct val="0"/>
              </a:spcAft>
            </a:pPr>
            <a:r>
              <a:rPr lang="es-ES" b="1" dirty="0" smtClean="0">
                <a:solidFill>
                  <a:srgbClr val="990033"/>
                </a:solidFill>
                <a:latin typeface="Arial" charset="0"/>
                <a:ea typeface="ＭＳ Ｐゴシック" charset="-128"/>
              </a:rPr>
              <a:t>internacional</a:t>
            </a:r>
            <a:r>
              <a:rPr lang="es-ES" b="1" dirty="0">
                <a:solidFill>
                  <a:srgbClr val="990033"/>
                </a:solidFill>
                <a:latin typeface="Arial" charset="0"/>
                <a:ea typeface="ＭＳ Ｐゴシック" charset="-128"/>
              </a:rPr>
              <a:t>).</a:t>
            </a:r>
          </a:p>
        </p:txBody>
      </p:sp>
      <p:pic>
        <p:nvPicPr>
          <p:cNvPr id="16" name="Imagen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45463" y="2502083"/>
            <a:ext cx="1023105" cy="1943488"/>
          </a:xfrm>
          <a:prstGeom prst="rect">
            <a:avLst/>
          </a:prstGeom>
        </p:spPr>
      </p:pic>
    </p:spTree>
    <p:extLst>
      <p:ext uri="{BB962C8B-B14F-4D97-AF65-F5344CB8AC3E}">
        <p14:creationId xmlns:p14="http://schemas.microsoft.com/office/powerpoint/2010/main" val="428740260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115218" y="143492"/>
            <a:ext cx="6124575" cy="519113"/>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sz="2800" b="1" dirty="0">
                <a:solidFill>
                  <a:srgbClr val="FFFFFF"/>
                </a:solidFill>
                <a:latin typeface="Arial Narrow" charset="0"/>
                <a:ea typeface="ＭＳ Ｐゴシック" charset="-128"/>
              </a:rPr>
              <a:t>MEJORA CONTINUA</a:t>
            </a:r>
          </a:p>
        </p:txBody>
      </p:sp>
      <p:grpSp>
        <p:nvGrpSpPr>
          <p:cNvPr id="17411" name="Group 3"/>
          <p:cNvGrpSpPr>
            <a:grpSpLocks/>
          </p:cNvGrpSpPr>
          <p:nvPr/>
        </p:nvGrpSpPr>
        <p:grpSpPr bwMode="auto">
          <a:xfrm>
            <a:off x="576263" y="4159250"/>
            <a:ext cx="1296987" cy="1309688"/>
            <a:chOff x="1008" y="1392"/>
            <a:chExt cx="864" cy="864"/>
          </a:xfrm>
        </p:grpSpPr>
        <p:grpSp>
          <p:nvGrpSpPr>
            <p:cNvPr id="17443" name="Group 4"/>
            <p:cNvGrpSpPr>
              <a:grpSpLocks/>
            </p:cNvGrpSpPr>
            <p:nvPr/>
          </p:nvGrpSpPr>
          <p:grpSpPr bwMode="auto">
            <a:xfrm>
              <a:off x="1008" y="1392"/>
              <a:ext cx="864" cy="864"/>
              <a:chOff x="1008" y="1392"/>
              <a:chExt cx="1968" cy="1920"/>
            </a:xfrm>
          </p:grpSpPr>
          <p:sp>
            <p:nvSpPr>
              <p:cNvPr id="17445" name="AutoShape 5"/>
              <p:cNvSpPr>
                <a:spLocks noChangeArrowheads="1"/>
              </p:cNvSpPr>
              <p:nvPr/>
            </p:nvSpPr>
            <p:spPr bwMode="auto">
              <a:xfrm rot="10800000">
                <a:off x="1248" y="1728"/>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7730"/>
                    </a:moveTo>
                    <a:cubicBezTo>
                      <a:pt x="18068" y="4114"/>
                      <a:pt x="14641" y="1702"/>
                      <a:pt x="10800" y="1702"/>
                    </a:cubicBezTo>
                    <a:cubicBezTo>
                      <a:pt x="10708" y="1701"/>
                      <a:pt x="10616" y="1703"/>
                      <a:pt x="10525" y="1706"/>
                    </a:cubicBezTo>
                    <a:lnTo>
                      <a:pt x="10473" y="4"/>
                    </a:lnTo>
                    <a:cubicBezTo>
                      <a:pt x="10582" y="1"/>
                      <a:pt x="10691" y="-1"/>
                      <a:pt x="10800" y="0"/>
                    </a:cubicBezTo>
                    <a:cubicBezTo>
                      <a:pt x="15359" y="0"/>
                      <a:pt x="19428" y="2863"/>
                      <a:pt x="20966" y="7155"/>
                    </a:cubicBezTo>
                    <a:lnTo>
                      <a:pt x="23508" y="6244"/>
                    </a:lnTo>
                    <a:lnTo>
                      <a:pt x="21363" y="10786"/>
                    </a:lnTo>
                    <a:lnTo>
                      <a:pt x="16822" y="8641"/>
                    </a:lnTo>
                    <a:lnTo>
                      <a:pt x="19364" y="77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6" name="AutoShape 6"/>
              <p:cNvSpPr>
                <a:spLocks noChangeArrowheads="1"/>
              </p:cNvSpPr>
              <p:nvPr/>
            </p:nvSpPr>
            <p:spPr bwMode="auto">
              <a:xfrm rot="5400000">
                <a:off x="1368"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643" y="8501"/>
                    </a:moveTo>
                    <a:cubicBezTo>
                      <a:pt x="18640" y="4645"/>
                      <a:pt x="15256" y="1883"/>
                      <a:pt x="11277" y="1675"/>
                    </a:cubicBezTo>
                    <a:lnTo>
                      <a:pt x="11364" y="14"/>
                    </a:lnTo>
                    <a:cubicBezTo>
                      <a:pt x="16067" y="261"/>
                      <a:pt x="20067" y="3525"/>
                      <a:pt x="21252" y="8082"/>
                    </a:cubicBezTo>
                    <a:lnTo>
                      <a:pt x="23865" y="7403"/>
                    </a:lnTo>
                    <a:lnTo>
                      <a:pt x="21337" y="11710"/>
                    </a:lnTo>
                    <a:lnTo>
                      <a:pt x="17029" y="9180"/>
                    </a:lnTo>
                    <a:lnTo>
                      <a:pt x="19643" y="8501"/>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7" name="AutoShape 7"/>
              <p:cNvSpPr>
                <a:spLocks noChangeArrowheads="1"/>
              </p:cNvSpPr>
              <p:nvPr/>
            </p:nvSpPr>
            <p:spPr bwMode="auto">
              <a:xfrm>
                <a:off x="1296" y="1584"/>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51" y="8100"/>
                    </a:moveTo>
                    <a:cubicBezTo>
                      <a:pt x="18367" y="4260"/>
                      <a:pt x="14818" y="1641"/>
                      <a:pt x="10800" y="1641"/>
                    </a:cubicBezTo>
                    <a:cubicBezTo>
                      <a:pt x="10683" y="1640"/>
                      <a:pt x="10566" y="1643"/>
                      <a:pt x="10450" y="1647"/>
                    </a:cubicBezTo>
                    <a:lnTo>
                      <a:pt x="10387" y="7"/>
                    </a:lnTo>
                    <a:cubicBezTo>
                      <a:pt x="10524" y="2"/>
                      <a:pt x="10662" y="-1"/>
                      <a:pt x="10800" y="0"/>
                    </a:cubicBezTo>
                    <a:cubicBezTo>
                      <a:pt x="15538" y="0"/>
                      <a:pt x="19723" y="3088"/>
                      <a:pt x="21120" y="7616"/>
                    </a:cubicBezTo>
                    <a:lnTo>
                      <a:pt x="23700" y="6820"/>
                    </a:lnTo>
                    <a:lnTo>
                      <a:pt x="21374" y="11222"/>
                    </a:lnTo>
                    <a:lnTo>
                      <a:pt x="16971" y="8895"/>
                    </a:lnTo>
                    <a:lnTo>
                      <a:pt x="19551" y="810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8" name="AutoShape 8"/>
              <p:cNvSpPr>
                <a:spLocks noChangeArrowheads="1"/>
              </p:cNvSpPr>
              <p:nvPr/>
            </p:nvSpPr>
            <p:spPr bwMode="auto">
              <a:xfrm rot="-5400000">
                <a:off x="1176"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8630"/>
                    </a:moveTo>
                    <a:cubicBezTo>
                      <a:pt x="18371" y="4710"/>
                      <a:pt x="14843" y="1965"/>
                      <a:pt x="10800" y="1965"/>
                    </a:cubicBezTo>
                    <a:cubicBezTo>
                      <a:pt x="10719" y="1964"/>
                      <a:pt x="10639" y="1966"/>
                      <a:pt x="10558" y="1968"/>
                    </a:cubicBezTo>
                    <a:lnTo>
                      <a:pt x="10505" y="4"/>
                    </a:lnTo>
                    <a:cubicBezTo>
                      <a:pt x="10603" y="1"/>
                      <a:pt x="10701" y="-1"/>
                      <a:pt x="10800" y="0"/>
                    </a:cubicBezTo>
                    <a:cubicBezTo>
                      <a:pt x="15743" y="0"/>
                      <a:pt x="20055" y="3355"/>
                      <a:pt x="21269" y="8147"/>
                    </a:cubicBezTo>
                    <a:lnTo>
                      <a:pt x="23886" y="7484"/>
                    </a:lnTo>
                    <a:lnTo>
                      <a:pt x="21222" y="11958"/>
                    </a:lnTo>
                    <a:lnTo>
                      <a:pt x="16747" y="9293"/>
                    </a:lnTo>
                    <a:lnTo>
                      <a:pt x="19364" y="86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9" name="Oval 9"/>
              <p:cNvSpPr>
                <a:spLocks noChangeArrowheads="1"/>
              </p:cNvSpPr>
              <p:nvPr/>
            </p:nvSpPr>
            <p:spPr bwMode="auto">
              <a:xfrm>
                <a:off x="1008" y="1392"/>
                <a:ext cx="1968" cy="1920"/>
              </a:xfrm>
              <a:prstGeom prst="ellipse">
                <a:avLst/>
              </a:prstGeom>
              <a:noFill/>
              <a:ln w="38100">
                <a:solidFill>
                  <a:srgbClr val="333399"/>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50" name="Line 10"/>
              <p:cNvSpPr>
                <a:spLocks noChangeShapeType="1"/>
              </p:cNvSpPr>
              <p:nvPr/>
            </p:nvSpPr>
            <p:spPr bwMode="auto">
              <a:xfrm>
                <a:off x="1968" y="1392"/>
                <a:ext cx="0" cy="192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51" name="Line 11"/>
              <p:cNvSpPr>
                <a:spLocks noChangeShapeType="1"/>
              </p:cNvSpPr>
              <p:nvPr/>
            </p:nvSpPr>
            <p:spPr bwMode="auto">
              <a:xfrm>
                <a:off x="1008" y="2352"/>
                <a:ext cx="1968" cy="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17444" name="Text Box 12"/>
            <p:cNvSpPr txBox="1">
              <a:spLocks noChangeArrowheads="1"/>
            </p:cNvSpPr>
            <p:nvPr/>
          </p:nvSpPr>
          <p:spPr bwMode="auto">
            <a:xfrm>
              <a:off x="1008" y="1492"/>
              <a:ext cx="768" cy="649"/>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400" b="1" dirty="0">
                  <a:solidFill>
                    <a:srgbClr val="000099"/>
                  </a:solidFill>
                  <a:latin typeface="Arial" charset="0"/>
                  <a:ea typeface="ＭＳ Ｐゴシック" charset="-128"/>
                </a:rPr>
                <a:t>   </a:t>
              </a:r>
              <a:r>
                <a:rPr lang="es-ES_tradnl" sz="2300" b="1" dirty="0">
                  <a:solidFill>
                    <a:srgbClr val="003300"/>
                  </a:solidFill>
                  <a:latin typeface="Arial" charset="0"/>
                  <a:ea typeface="ＭＳ Ｐゴシック" charset="-128"/>
                </a:rPr>
                <a:t>A   P</a:t>
              </a:r>
            </a:p>
            <a:p>
              <a:pPr defTabSz="914400" eaLnBrk="0" fontAlgn="base" hangingPunct="0">
                <a:spcBef>
                  <a:spcPct val="50000"/>
                </a:spcBef>
                <a:spcAft>
                  <a:spcPct val="0"/>
                </a:spcAft>
              </a:pPr>
              <a:r>
                <a:rPr lang="es-ES_tradnl" sz="2300" b="1" dirty="0">
                  <a:solidFill>
                    <a:srgbClr val="003300"/>
                  </a:solidFill>
                  <a:latin typeface="Arial" charset="0"/>
                  <a:ea typeface="ＭＳ Ｐゴシック" charset="-128"/>
                </a:rPr>
                <a:t>   V   H</a:t>
              </a:r>
              <a:endParaRPr lang="es-ES_tradnl" sz="2400" dirty="0">
                <a:solidFill>
                  <a:srgbClr val="000000"/>
                </a:solidFill>
                <a:latin typeface="Arial" charset="0"/>
                <a:ea typeface="ＭＳ Ｐゴシック" charset="-128"/>
              </a:endParaRPr>
            </a:p>
          </p:txBody>
        </p:sp>
      </p:grpSp>
      <p:grpSp>
        <p:nvGrpSpPr>
          <p:cNvPr id="17412" name="Group 13"/>
          <p:cNvGrpSpPr>
            <a:grpSpLocks/>
          </p:cNvGrpSpPr>
          <p:nvPr/>
        </p:nvGrpSpPr>
        <p:grpSpPr bwMode="auto">
          <a:xfrm>
            <a:off x="2089150" y="3503613"/>
            <a:ext cx="1295400" cy="1309687"/>
            <a:chOff x="1008" y="1392"/>
            <a:chExt cx="864" cy="864"/>
          </a:xfrm>
        </p:grpSpPr>
        <p:grpSp>
          <p:nvGrpSpPr>
            <p:cNvPr id="17434" name="Group 14"/>
            <p:cNvGrpSpPr>
              <a:grpSpLocks/>
            </p:cNvGrpSpPr>
            <p:nvPr/>
          </p:nvGrpSpPr>
          <p:grpSpPr bwMode="auto">
            <a:xfrm>
              <a:off x="1008" y="1392"/>
              <a:ext cx="864" cy="864"/>
              <a:chOff x="1008" y="1392"/>
              <a:chExt cx="1968" cy="1920"/>
            </a:xfrm>
          </p:grpSpPr>
          <p:sp>
            <p:nvSpPr>
              <p:cNvPr id="17436" name="AutoShape 15"/>
              <p:cNvSpPr>
                <a:spLocks noChangeArrowheads="1"/>
              </p:cNvSpPr>
              <p:nvPr/>
            </p:nvSpPr>
            <p:spPr bwMode="auto">
              <a:xfrm rot="10800000">
                <a:off x="1248" y="1728"/>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7730"/>
                    </a:moveTo>
                    <a:cubicBezTo>
                      <a:pt x="18068" y="4114"/>
                      <a:pt x="14641" y="1702"/>
                      <a:pt x="10800" y="1702"/>
                    </a:cubicBezTo>
                    <a:cubicBezTo>
                      <a:pt x="10708" y="1701"/>
                      <a:pt x="10616" y="1703"/>
                      <a:pt x="10525" y="1706"/>
                    </a:cubicBezTo>
                    <a:lnTo>
                      <a:pt x="10473" y="4"/>
                    </a:lnTo>
                    <a:cubicBezTo>
                      <a:pt x="10582" y="1"/>
                      <a:pt x="10691" y="-1"/>
                      <a:pt x="10800" y="0"/>
                    </a:cubicBezTo>
                    <a:cubicBezTo>
                      <a:pt x="15359" y="0"/>
                      <a:pt x="19428" y="2863"/>
                      <a:pt x="20966" y="7155"/>
                    </a:cubicBezTo>
                    <a:lnTo>
                      <a:pt x="23508" y="6244"/>
                    </a:lnTo>
                    <a:lnTo>
                      <a:pt x="21363" y="10786"/>
                    </a:lnTo>
                    <a:lnTo>
                      <a:pt x="16822" y="8641"/>
                    </a:lnTo>
                    <a:lnTo>
                      <a:pt x="19364" y="77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7" name="AutoShape 16"/>
              <p:cNvSpPr>
                <a:spLocks noChangeArrowheads="1"/>
              </p:cNvSpPr>
              <p:nvPr/>
            </p:nvSpPr>
            <p:spPr bwMode="auto">
              <a:xfrm rot="5400000">
                <a:off x="1368"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643" y="8501"/>
                    </a:moveTo>
                    <a:cubicBezTo>
                      <a:pt x="18640" y="4645"/>
                      <a:pt x="15256" y="1883"/>
                      <a:pt x="11277" y="1675"/>
                    </a:cubicBezTo>
                    <a:lnTo>
                      <a:pt x="11364" y="14"/>
                    </a:lnTo>
                    <a:cubicBezTo>
                      <a:pt x="16067" y="261"/>
                      <a:pt x="20067" y="3525"/>
                      <a:pt x="21252" y="8082"/>
                    </a:cubicBezTo>
                    <a:lnTo>
                      <a:pt x="23865" y="7403"/>
                    </a:lnTo>
                    <a:lnTo>
                      <a:pt x="21337" y="11710"/>
                    </a:lnTo>
                    <a:lnTo>
                      <a:pt x="17029" y="9180"/>
                    </a:lnTo>
                    <a:lnTo>
                      <a:pt x="19643" y="8501"/>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8" name="AutoShape 17"/>
              <p:cNvSpPr>
                <a:spLocks noChangeArrowheads="1"/>
              </p:cNvSpPr>
              <p:nvPr/>
            </p:nvSpPr>
            <p:spPr bwMode="auto">
              <a:xfrm>
                <a:off x="1296" y="1584"/>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51" y="8100"/>
                    </a:moveTo>
                    <a:cubicBezTo>
                      <a:pt x="18367" y="4260"/>
                      <a:pt x="14818" y="1641"/>
                      <a:pt x="10800" y="1641"/>
                    </a:cubicBezTo>
                    <a:cubicBezTo>
                      <a:pt x="10683" y="1640"/>
                      <a:pt x="10566" y="1643"/>
                      <a:pt x="10450" y="1647"/>
                    </a:cubicBezTo>
                    <a:lnTo>
                      <a:pt x="10387" y="7"/>
                    </a:lnTo>
                    <a:cubicBezTo>
                      <a:pt x="10524" y="2"/>
                      <a:pt x="10662" y="-1"/>
                      <a:pt x="10800" y="0"/>
                    </a:cubicBezTo>
                    <a:cubicBezTo>
                      <a:pt x="15538" y="0"/>
                      <a:pt x="19723" y="3088"/>
                      <a:pt x="21120" y="7616"/>
                    </a:cubicBezTo>
                    <a:lnTo>
                      <a:pt x="23700" y="6820"/>
                    </a:lnTo>
                    <a:lnTo>
                      <a:pt x="21374" y="11222"/>
                    </a:lnTo>
                    <a:lnTo>
                      <a:pt x="16971" y="8895"/>
                    </a:lnTo>
                    <a:lnTo>
                      <a:pt x="19551" y="810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9" name="AutoShape 18"/>
              <p:cNvSpPr>
                <a:spLocks noChangeArrowheads="1"/>
              </p:cNvSpPr>
              <p:nvPr/>
            </p:nvSpPr>
            <p:spPr bwMode="auto">
              <a:xfrm rot="-5400000">
                <a:off x="1176"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8630"/>
                    </a:moveTo>
                    <a:cubicBezTo>
                      <a:pt x="18371" y="4710"/>
                      <a:pt x="14843" y="1965"/>
                      <a:pt x="10800" y="1965"/>
                    </a:cubicBezTo>
                    <a:cubicBezTo>
                      <a:pt x="10719" y="1964"/>
                      <a:pt x="10639" y="1966"/>
                      <a:pt x="10558" y="1968"/>
                    </a:cubicBezTo>
                    <a:lnTo>
                      <a:pt x="10505" y="4"/>
                    </a:lnTo>
                    <a:cubicBezTo>
                      <a:pt x="10603" y="1"/>
                      <a:pt x="10701" y="-1"/>
                      <a:pt x="10800" y="0"/>
                    </a:cubicBezTo>
                    <a:cubicBezTo>
                      <a:pt x="15743" y="0"/>
                      <a:pt x="20055" y="3355"/>
                      <a:pt x="21269" y="8147"/>
                    </a:cubicBezTo>
                    <a:lnTo>
                      <a:pt x="23886" y="7484"/>
                    </a:lnTo>
                    <a:lnTo>
                      <a:pt x="21222" y="11958"/>
                    </a:lnTo>
                    <a:lnTo>
                      <a:pt x="16747" y="9293"/>
                    </a:lnTo>
                    <a:lnTo>
                      <a:pt x="19364" y="86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0" name="Oval 19"/>
              <p:cNvSpPr>
                <a:spLocks noChangeArrowheads="1"/>
              </p:cNvSpPr>
              <p:nvPr/>
            </p:nvSpPr>
            <p:spPr bwMode="auto">
              <a:xfrm>
                <a:off x="1008" y="1392"/>
                <a:ext cx="1968" cy="1920"/>
              </a:xfrm>
              <a:prstGeom prst="ellipse">
                <a:avLst/>
              </a:prstGeom>
              <a:noFill/>
              <a:ln w="38100">
                <a:solidFill>
                  <a:srgbClr val="333399"/>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41" name="Line 20"/>
              <p:cNvSpPr>
                <a:spLocks noChangeShapeType="1"/>
              </p:cNvSpPr>
              <p:nvPr/>
            </p:nvSpPr>
            <p:spPr bwMode="auto">
              <a:xfrm>
                <a:off x="1968" y="1392"/>
                <a:ext cx="0" cy="192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42" name="Line 21"/>
              <p:cNvSpPr>
                <a:spLocks noChangeShapeType="1"/>
              </p:cNvSpPr>
              <p:nvPr/>
            </p:nvSpPr>
            <p:spPr bwMode="auto">
              <a:xfrm>
                <a:off x="1008" y="2352"/>
                <a:ext cx="1968" cy="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17435" name="Text Box 22"/>
            <p:cNvSpPr txBox="1">
              <a:spLocks noChangeArrowheads="1"/>
            </p:cNvSpPr>
            <p:nvPr/>
          </p:nvSpPr>
          <p:spPr bwMode="auto">
            <a:xfrm>
              <a:off x="1008" y="1488"/>
              <a:ext cx="766" cy="640"/>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300" b="1">
                  <a:solidFill>
                    <a:srgbClr val="000099"/>
                  </a:solidFill>
                  <a:latin typeface="Arial" charset="0"/>
                  <a:ea typeface="ＭＳ Ｐゴシック" charset="-128"/>
                </a:rPr>
                <a:t>   </a:t>
              </a:r>
              <a:r>
                <a:rPr lang="es-ES_tradnl" sz="2300" b="1">
                  <a:solidFill>
                    <a:srgbClr val="003300"/>
                  </a:solidFill>
                  <a:latin typeface="Arial" charset="0"/>
                  <a:ea typeface="ＭＳ Ｐゴシック" charset="-128"/>
                </a:rPr>
                <a:t>A   P</a:t>
              </a:r>
            </a:p>
            <a:p>
              <a:pPr defTabSz="914400" eaLnBrk="0" fontAlgn="base" hangingPunct="0">
                <a:spcBef>
                  <a:spcPct val="50000"/>
                </a:spcBef>
                <a:spcAft>
                  <a:spcPct val="0"/>
                </a:spcAft>
              </a:pPr>
              <a:r>
                <a:rPr lang="es-ES_tradnl" sz="2300" b="1">
                  <a:solidFill>
                    <a:srgbClr val="003300"/>
                  </a:solidFill>
                  <a:latin typeface="Arial" charset="0"/>
                  <a:ea typeface="ＭＳ Ｐゴシック" charset="-128"/>
                </a:rPr>
                <a:t>   V   H</a:t>
              </a:r>
              <a:endParaRPr lang="es-ES_tradnl" sz="2400">
                <a:solidFill>
                  <a:srgbClr val="000000"/>
                </a:solidFill>
                <a:latin typeface="Arial" charset="0"/>
                <a:ea typeface="ＭＳ Ｐゴシック" charset="-128"/>
              </a:endParaRPr>
            </a:p>
          </p:txBody>
        </p:sp>
      </p:grpSp>
      <p:grpSp>
        <p:nvGrpSpPr>
          <p:cNvPr id="17413" name="Group 23"/>
          <p:cNvGrpSpPr>
            <a:grpSpLocks/>
          </p:cNvGrpSpPr>
          <p:nvPr/>
        </p:nvGrpSpPr>
        <p:grpSpPr bwMode="auto">
          <a:xfrm>
            <a:off x="3529013" y="2849563"/>
            <a:ext cx="1296987" cy="1309687"/>
            <a:chOff x="1008" y="1392"/>
            <a:chExt cx="864" cy="864"/>
          </a:xfrm>
        </p:grpSpPr>
        <p:grpSp>
          <p:nvGrpSpPr>
            <p:cNvPr id="17425" name="Group 24"/>
            <p:cNvGrpSpPr>
              <a:grpSpLocks/>
            </p:cNvGrpSpPr>
            <p:nvPr/>
          </p:nvGrpSpPr>
          <p:grpSpPr bwMode="auto">
            <a:xfrm>
              <a:off x="1008" y="1392"/>
              <a:ext cx="864" cy="864"/>
              <a:chOff x="1008" y="1392"/>
              <a:chExt cx="1968" cy="1920"/>
            </a:xfrm>
          </p:grpSpPr>
          <p:sp>
            <p:nvSpPr>
              <p:cNvPr id="17427" name="AutoShape 25"/>
              <p:cNvSpPr>
                <a:spLocks noChangeArrowheads="1"/>
              </p:cNvSpPr>
              <p:nvPr/>
            </p:nvSpPr>
            <p:spPr bwMode="auto">
              <a:xfrm rot="10800000">
                <a:off x="1248" y="1728"/>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7730"/>
                    </a:moveTo>
                    <a:cubicBezTo>
                      <a:pt x="18068" y="4114"/>
                      <a:pt x="14641" y="1702"/>
                      <a:pt x="10800" y="1702"/>
                    </a:cubicBezTo>
                    <a:cubicBezTo>
                      <a:pt x="10708" y="1701"/>
                      <a:pt x="10616" y="1703"/>
                      <a:pt x="10525" y="1706"/>
                    </a:cubicBezTo>
                    <a:lnTo>
                      <a:pt x="10473" y="4"/>
                    </a:lnTo>
                    <a:cubicBezTo>
                      <a:pt x="10582" y="1"/>
                      <a:pt x="10691" y="-1"/>
                      <a:pt x="10800" y="0"/>
                    </a:cubicBezTo>
                    <a:cubicBezTo>
                      <a:pt x="15359" y="0"/>
                      <a:pt x="19428" y="2863"/>
                      <a:pt x="20966" y="7155"/>
                    </a:cubicBezTo>
                    <a:lnTo>
                      <a:pt x="23508" y="6244"/>
                    </a:lnTo>
                    <a:lnTo>
                      <a:pt x="21363" y="10786"/>
                    </a:lnTo>
                    <a:lnTo>
                      <a:pt x="16822" y="8641"/>
                    </a:lnTo>
                    <a:lnTo>
                      <a:pt x="19364" y="77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28" name="AutoShape 26"/>
              <p:cNvSpPr>
                <a:spLocks noChangeArrowheads="1"/>
              </p:cNvSpPr>
              <p:nvPr/>
            </p:nvSpPr>
            <p:spPr bwMode="auto">
              <a:xfrm rot="5400000">
                <a:off x="1368"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643" y="8501"/>
                    </a:moveTo>
                    <a:cubicBezTo>
                      <a:pt x="18640" y="4645"/>
                      <a:pt x="15256" y="1883"/>
                      <a:pt x="11277" y="1675"/>
                    </a:cubicBezTo>
                    <a:lnTo>
                      <a:pt x="11364" y="14"/>
                    </a:lnTo>
                    <a:cubicBezTo>
                      <a:pt x="16067" y="261"/>
                      <a:pt x="20067" y="3525"/>
                      <a:pt x="21252" y="8082"/>
                    </a:cubicBezTo>
                    <a:lnTo>
                      <a:pt x="23865" y="7403"/>
                    </a:lnTo>
                    <a:lnTo>
                      <a:pt x="21337" y="11710"/>
                    </a:lnTo>
                    <a:lnTo>
                      <a:pt x="17029" y="9180"/>
                    </a:lnTo>
                    <a:lnTo>
                      <a:pt x="19643" y="8501"/>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29" name="AutoShape 27"/>
              <p:cNvSpPr>
                <a:spLocks noChangeArrowheads="1"/>
              </p:cNvSpPr>
              <p:nvPr/>
            </p:nvSpPr>
            <p:spPr bwMode="auto">
              <a:xfrm>
                <a:off x="1296" y="1584"/>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51" y="8100"/>
                    </a:moveTo>
                    <a:cubicBezTo>
                      <a:pt x="18367" y="4260"/>
                      <a:pt x="14818" y="1641"/>
                      <a:pt x="10800" y="1641"/>
                    </a:cubicBezTo>
                    <a:cubicBezTo>
                      <a:pt x="10683" y="1640"/>
                      <a:pt x="10566" y="1643"/>
                      <a:pt x="10450" y="1647"/>
                    </a:cubicBezTo>
                    <a:lnTo>
                      <a:pt x="10387" y="7"/>
                    </a:lnTo>
                    <a:cubicBezTo>
                      <a:pt x="10524" y="2"/>
                      <a:pt x="10662" y="-1"/>
                      <a:pt x="10800" y="0"/>
                    </a:cubicBezTo>
                    <a:cubicBezTo>
                      <a:pt x="15538" y="0"/>
                      <a:pt x="19723" y="3088"/>
                      <a:pt x="21120" y="7616"/>
                    </a:cubicBezTo>
                    <a:lnTo>
                      <a:pt x="23700" y="6820"/>
                    </a:lnTo>
                    <a:lnTo>
                      <a:pt x="21374" y="11222"/>
                    </a:lnTo>
                    <a:lnTo>
                      <a:pt x="16971" y="8895"/>
                    </a:lnTo>
                    <a:lnTo>
                      <a:pt x="19551" y="810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0" name="AutoShape 28"/>
              <p:cNvSpPr>
                <a:spLocks noChangeArrowheads="1"/>
              </p:cNvSpPr>
              <p:nvPr/>
            </p:nvSpPr>
            <p:spPr bwMode="auto">
              <a:xfrm rot="-5400000">
                <a:off x="1176" y="1656"/>
                <a:ext cx="1392" cy="1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6 w 21600"/>
                  <a:gd name="T19" fmla="*/ 3166 h 21600"/>
                  <a:gd name="T20" fmla="*/ 18434 w 21600"/>
                  <a:gd name="T21" fmla="*/ 1843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64" y="8630"/>
                    </a:moveTo>
                    <a:cubicBezTo>
                      <a:pt x="18371" y="4710"/>
                      <a:pt x="14843" y="1965"/>
                      <a:pt x="10800" y="1965"/>
                    </a:cubicBezTo>
                    <a:cubicBezTo>
                      <a:pt x="10719" y="1964"/>
                      <a:pt x="10639" y="1966"/>
                      <a:pt x="10558" y="1968"/>
                    </a:cubicBezTo>
                    <a:lnTo>
                      <a:pt x="10505" y="4"/>
                    </a:lnTo>
                    <a:cubicBezTo>
                      <a:pt x="10603" y="1"/>
                      <a:pt x="10701" y="-1"/>
                      <a:pt x="10800" y="0"/>
                    </a:cubicBezTo>
                    <a:cubicBezTo>
                      <a:pt x="15743" y="0"/>
                      <a:pt x="20055" y="3355"/>
                      <a:pt x="21269" y="8147"/>
                    </a:cubicBezTo>
                    <a:lnTo>
                      <a:pt x="23886" y="7484"/>
                    </a:lnTo>
                    <a:lnTo>
                      <a:pt x="21222" y="11958"/>
                    </a:lnTo>
                    <a:lnTo>
                      <a:pt x="16747" y="9293"/>
                    </a:lnTo>
                    <a:lnTo>
                      <a:pt x="19364" y="8630"/>
                    </a:lnTo>
                    <a:close/>
                  </a:path>
                </a:pathLst>
              </a:custGeom>
              <a:solidFill>
                <a:schemeClr val="accent1"/>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1" name="Oval 29"/>
              <p:cNvSpPr>
                <a:spLocks noChangeArrowheads="1"/>
              </p:cNvSpPr>
              <p:nvPr/>
            </p:nvSpPr>
            <p:spPr bwMode="auto">
              <a:xfrm>
                <a:off x="1008" y="1392"/>
                <a:ext cx="1968" cy="1920"/>
              </a:xfrm>
              <a:prstGeom prst="ellipse">
                <a:avLst/>
              </a:prstGeom>
              <a:noFill/>
              <a:ln w="38100">
                <a:solidFill>
                  <a:srgbClr val="333399"/>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7432" name="Line 30"/>
              <p:cNvSpPr>
                <a:spLocks noChangeShapeType="1"/>
              </p:cNvSpPr>
              <p:nvPr/>
            </p:nvSpPr>
            <p:spPr bwMode="auto">
              <a:xfrm>
                <a:off x="1968" y="1392"/>
                <a:ext cx="0" cy="192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33" name="Line 31"/>
              <p:cNvSpPr>
                <a:spLocks noChangeShapeType="1"/>
              </p:cNvSpPr>
              <p:nvPr/>
            </p:nvSpPr>
            <p:spPr bwMode="auto">
              <a:xfrm>
                <a:off x="1008" y="2352"/>
                <a:ext cx="1968" cy="0"/>
              </a:xfrm>
              <a:prstGeom prst="line">
                <a:avLst/>
              </a:prstGeom>
              <a:noFill/>
              <a:ln w="9525">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17426" name="Text Box 32"/>
            <p:cNvSpPr txBox="1">
              <a:spLocks noChangeArrowheads="1"/>
            </p:cNvSpPr>
            <p:nvPr/>
          </p:nvSpPr>
          <p:spPr bwMode="auto">
            <a:xfrm>
              <a:off x="1008" y="1492"/>
              <a:ext cx="768" cy="649"/>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400" b="1">
                  <a:solidFill>
                    <a:srgbClr val="000099"/>
                  </a:solidFill>
                  <a:latin typeface="Arial" charset="0"/>
                  <a:ea typeface="ＭＳ Ｐゴシック" charset="-128"/>
                </a:rPr>
                <a:t>   </a:t>
              </a:r>
              <a:r>
                <a:rPr lang="es-ES_tradnl" sz="2300" b="1">
                  <a:solidFill>
                    <a:srgbClr val="003300"/>
                  </a:solidFill>
                  <a:latin typeface="Arial" charset="0"/>
                  <a:ea typeface="ＭＳ Ｐゴシック" charset="-128"/>
                </a:rPr>
                <a:t>A   P</a:t>
              </a:r>
            </a:p>
            <a:p>
              <a:pPr defTabSz="914400" eaLnBrk="0" fontAlgn="base" hangingPunct="0">
                <a:spcBef>
                  <a:spcPct val="50000"/>
                </a:spcBef>
                <a:spcAft>
                  <a:spcPct val="0"/>
                </a:spcAft>
              </a:pPr>
              <a:r>
                <a:rPr lang="es-ES_tradnl" sz="2300" b="1">
                  <a:solidFill>
                    <a:srgbClr val="003300"/>
                  </a:solidFill>
                  <a:latin typeface="Arial" charset="0"/>
                  <a:ea typeface="ＭＳ Ｐゴシック" charset="-128"/>
                </a:rPr>
                <a:t>   V   H</a:t>
              </a:r>
              <a:endParaRPr lang="es-ES_tradnl" sz="2400">
                <a:solidFill>
                  <a:srgbClr val="000000"/>
                </a:solidFill>
                <a:latin typeface="Arial" charset="0"/>
                <a:ea typeface="ＭＳ Ｐゴシック" charset="-128"/>
              </a:endParaRPr>
            </a:p>
          </p:txBody>
        </p:sp>
      </p:grpSp>
      <p:sp>
        <p:nvSpPr>
          <p:cNvPr id="17414" name="Line 33"/>
          <p:cNvSpPr>
            <a:spLocks noChangeShapeType="1"/>
          </p:cNvSpPr>
          <p:nvPr/>
        </p:nvSpPr>
        <p:spPr bwMode="auto">
          <a:xfrm flipH="1" flipV="1">
            <a:off x="431800" y="2776538"/>
            <a:ext cx="0" cy="2836862"/>
          </a:xfrm>
          <a:prstGeom prst="line">
            <a:avLst/>
          </a:prstGeom>
          <a:noFill/>
          <a:ln w="38100">
            <a:solidFill>
              <a:schemeClr val="tx1"/>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15" name="Line 34"/>
          <p:cNvSpPr>
            <a:spLocks noChangeShapeType="1"/>
          </p:cNvSpPr>
          <p:nvPr/>
        </p:nvSpPr>
        <p:spPr bwMode="auto">
          <a:xfrm>
            <a:off x="431800" y="5613400"/>
            <a:ext cx="4826000" cy="0"/>
          </a:xfrm>
          <a:prstGeom prst="line">
            <a:avLst/>
          </a:prstGeom>
          <a:noFill/>
          <a:ln w="38100">
            <a:solidFill>
              <a:schemeClr val="tx1"/>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16" name="Line 35"/>
          <p:cNvSpPr>
            <a:spLocks noChangeShapeType="1"/>
          </p:cNvSpPr>
          <p:nvPr/>
        </p:nvSpPr>
        <p:spPr bwMode="auto">
          <a:xfrm flipV="1">
            <a:off x="1657350" y="4959350"/>
            <a:ext cx="647700" cy="654050"/>
          </a:xfrm>
          <a:prstGeom prst="line">
            <a:avLst/>
          </a:prstGeom>
          <a:noFill/>
          <a:ln w="28575">
            <a:solidFill>
              <a:schemeClr val="hlink"/>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17" name="Line 36"/>
          <p:cNvSpPr>
            <a:spLocks noChangeShapeType="1"/>
          </p:cNvSpPr>
          <p:nvPr/>
        </p:nvSpPr>
        <p:spPr bwMode="auto">
          <a:xfrm>
            <a:off x="2305050" y="4959350"/>
            <a:ext cx="792163" cy="0"/>
          </a:xfrm>
          <a:prstGeom prst="line">
            <a:avLst/>
          </a:prstGeom>
          <a:noFill/>
          <a:ln w="28575">
            <a:solidFill>
              <a:schemeClr val="hlink"/>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18" name="Line 37"/>
          <p:cNvSpPr>
            <a:spLocks noChangeShapeType="1"/>
          </p:cNvSpPr>
          <p:nvPr/>
        </p:nvSpPr>
        <p:spPr bwMode="auto">
          <a:xfrm flipV="1">
            <a:off x="3097213" y="4303713"/>
            <a:ext cx="647700" cy="655637"/>
          </a:xfrm>
          <a:prstGeom prst="line">
            <a:avLst/>
          </a:prstGeom>
          <a:noFill/>
          <a:ln w="28575">
            <a:solidFill>
              <a:schemeClr val="hlink"/>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19" name="Line 38"/>
          <p:cNvSpPr>
            <a:spLocks noChangeShapeType="1"/>
          </p:cNvSpPr>
          <p:nvPr/>
        </p:nvSpPr>
        <p:spPr bwMode="auto">
          <a:xfrm>
            <a:off x="3744913" y="4303713"/>
            <a:ext cx="936625" cy="0"/>
          </a:xfrm>
          <a:prstGeom prst="line">
            <a:avLst/>
          </a:prstGeom>
          <a:noFill/>
          <a:ln w="28575">
            <a:solidFill>
              <a:schemeClr val="hlink"/>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20" name="Line 39"/>
          <p:cNvSpPr>
            <a:spLocks noChangeShapeType="1"/>
          </p:cNvSpPr>
          <p:nvPr/>
        </p:nvSpPr>
        <p:spPr bwMode="auto">
          <a:xfrm flipV="1">
            <a:off x="2808288" y="4813300"/>
            <a:ext cx="1585912" cy="655638"/>
          </a:xfrm>
          <a:prstGeom prst="line">
            <a:avLst/>
          </a:prstGeom>
          <a:noFill/>
          <a:ln w="28575">
            <a:solidFill>
              <a:srgbClr val="000099"/>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7421" name="Text Box 40"/>
          <p:cNvSpPr txBox="1">
            <a:spLocks noChangeArrowheads="1"/>
          </p:cNvSpPr>
          <p:nvPr/>
        </p:nvSpPr>
        <p:spPr bwMode="auto">
          <a:xfrm>
            <a:off x="3673475" y="5048250"/>
            <a:ext cx="1512888" cy="549275"/>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1500" dirty="0">
                <a:solidFill>
                  <a:srgbClr val="000099"/>
                </a:solidFill>
                <a:latin typeface="Arial" charset="0"/>
                <a:ea typeface="ＭＳ Ｐゴシック" charset="-128"/>
              </a:rPr>
              <a:t>Mejora continua</a:t>
            </a:r>
            <a:endParaRPr lang="es-ES_tradnl" sz="2400" dirty="0">
              <a:solidFill>
                <a:srgbClr val="000000"/>
              </a:solidFill>
              <a:latin typeface="Arial" charset="0"/>
              <a:ea typeface="ＭＳ Ｐゴシック" charset="-128"/>
            </a:endParaRPr>
          </a:p>
        </p:txBody>
      </p:sp>
      <p:sp>
        <p:nvSpPr>
          <p:cNvPr id="17422" name="Text Box 41"/>
          <p:cNvSpPr txBox="1">
            <a:spLocks noChangeArrowheads="1"/>
          </p:cNvSpPr>
          <p:nvPr/>
        </p:nvSpPr>
        <p:spPr bwMode="auto">
          <a:xfrm>
            <a:off x="0" y="3067050"/>
            <a:ext cx="360363" cy="158115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M</a:t>
            </a:r>
          </a:p>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E</a:t>
            </a:r>
          </a:p>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T</a:t>
            </a:r>
          </a:p>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A</a:t>
            </a:r>
          </a:p>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S</a:t>
            </a:r>
            <a:endParaRPr lang="es-ES_tradnl" sz="2400">
              <a:solidFill>
                <a:srgbClr val="000000"/>
              </a:solidFill>
              <a:latin typeface="Arial" charset="0"/>
              <a:ea typeface="ＭＳ Ｐゴシック" charset="-128"/>
            </a:endParaRPr>
          </a:p>
        </p:txBody>
      </p:sp>
      <p:sp>
        <p:nvSpPr>
          <p:cNvPr id="17423" name="Text Box 42"/>
          <p:cNvSpPr txBox="1">
            <a:spLocks noChangeArrowheads="1"/>
          </p:cNvSpPr>
          <p:nvPr/>
        </p:nvSpPr>
        <p:spPr bwMode="auto">
          <a:xfrm>
            <a:off x="3744913" y="5686425"/>
            <a:ext cx="1427162" cy="3048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400">
                <a:solidFill>
                  <a:srgbClr val="003300"/>
                </a:solidFill>
                <a:latin typeface="Arial" charset="0"/>
                <a:ea typeface="ＭＳ Ｐゴシック" charset="-128"/>
              </a:rPr>
              <a:t>T  I  E  M  P  O</a:t>
            </a:r>
            <a:endParaRPr lang="es-ES_tradnl" sz="2400">
              <a:solidFill>
                <a:srgbClr val="000000"/>
              </a:solidFill>
              <a:latin typeface="Arial" charset="0"/>
              <a:ea typeface="ＭＳ Ｐゴシック" charset="-128"/>
            </a:endParaRPr>
          </a:p>
        </p:txBody>
      </p:sp>
      <p:sp>
        <p:nvSpPr>
          <p:cNvPr id="17424" name="Text Box 43"/>
          <p:cNvSpPr txBox="1">
            <a:spLocks noChangeArrowheads="1"/>
          </p:cNvSpPr>
          <p:nvPr/>
        </p:nvSpPr>
        <p:spPr bwMode="auto">
          <a:xfrm>
            <a:off x="5681663" y="1019175"/>
            <a:ext cx="3157537" cy="5429250"/>
          </a:xfrm>
          <a:prstGeom prst="rect">
            <a:avLst/>
          </a:prstGeom>
          <a:noFill/>
          <a:ln w="9525">
            <a:noFill/>
            <a:miter lim="800000"/>
            <a:headEnd/>
            <a:tailEnd/>
          </a:ln>
        </p:spPr>
        <p:txBody>
          <a:bodyPr>
            <a:spAutoFit/>
          </a:bodyPr>
          <a:lstStyle/>
          <a:p>
            <a:pPr defTabSz="914400" eaLnBrk="0" fontAlgn="base" hangingPunct="0">
              <a:spcBef>
                <a:spcPct val="40000"/>
              </a:spcBef>
              <a:spcAft>
                <a:spcPct val="0"/>
              </a:spcAft>
              <a:buFontTx/>
              <a:buChar char="•"/>
            </a:pPr>
            <a:r>
              <a:rPr lang="es-ES_tradnl" sz="1600" b="1">
                <a:solidFill>
                  <a:srgbClr val="CC3399"/>
                </a:solidFill>
                <a:ea typeface="ＭＳ Ｐゴシック" charset="-128"/>
              </a:rPr>
              <a:t> </a:t>
            </a:r>
            <a:r>
              <a:rPr lang="es-ES_tradnl" sz="1600" b="1">
                <a:solidFill>
                  <a:srgbClr val="CC3399"/>
                </a:solidFill>
                <a:latin typeface="Arial" charset="0"/>
                <a:ea typeface="ＭＳ Ｐゴシック" charset="-128"/>
              </a:rPr>
              <a:t>PLANEAR ( P )</a:t>
            </a:r>
          </a:p>
          <a:p>
            <a:pPr defTabSz="914400" eaLnBrk="0" fontAlgn="base" hangingPunct="0">
              <a:spcBef>
                <a:spcPct val="40000"/>
              </a:spcBef>
              <a:spcAft>
                <a:spcPct val="0"/>
              </a:spcAft>
            </a:pPr>
            <a:r>
              <a:rPr lang="es-ES_tradnl" sz="1600">
                <a:solidFill>
                  <a:srgbClr val="000000"/>
                </a:solidFill>
                <a:latin typeface="Arial" charset="0"/>
                <a:ea typeface="ＭＳ Ｐゴシック" charset="-128"/>
              </a:rPr>
              <a:t>1. Determinar metas y objetivos.</a:t>
            </a:r>
          </a:p>
          <a:p>
            <a:pPr defTabSz="914400" eaLnBrk="0" fontAlgn="base" hangingPunct="0">
              <a:spcBef>
                <a:spcPct val="40000"/>
              </a:spcBef>
              <a:spcAft>
                <a:spcPct val="0"/>
              </a:spcAft>
            </a:pPr>
            <a:r>
              <a:rPr lang="es-ES_tradnl" sz="1600">
                <a:solidFill>
                  <a:srgbClr val="000000"/>
                </a:solidFill>
                <a:latin typeface="Arial" charset="0"/>
                <a:ea typeface="ＭＳ Ｐゴシック" charset="-128"/>
              </a:rPr>
              <a:t>2. Determinar métodos para alcanzar las metas.</a:t>
            </a:r>
          </a:p>
          <a:p>
            <a:pPr defTabSz="914400" eaLnBrk="0" fontAlgn="base" hangingPunct="0">
              <a:spcBef>
                <a:spcPct val="40000"/>
              </a:spcBef>
              <a:spcAft>
                <a:spcPct val="0"/>
              </a:spcAft>
            </a:pPr>
            <a:endParaRPr lang="es-ES_tradnl" sz="1600" b="1">
              <a:solidFill>
                <a:srgbClr val="000000"/>
              </a:solidFill>
              <a:latin typeface="Arial" charset="0"/>
              <a:ea typeface="ＭＳ Ｐゴシック" charset="-128"/>
            </a:endParaRPr>
          </a:p>
          <a:p>
            <a:pPr defTabSz="914400" eaLnBrk="0" fontAlgn="base" hangingPunct="0">
              <a:spcBef>
                <a:spcPct val="40000"/>
              </a:spcBef>
              <a:spcAft>
                <a:spcPct val="0"/>
              </a:spcAft>
              <a:buFontTx/>
              <a:buChar char="•"/>
            </a:pPr>
            <a:r>
              <a:rPr lang="es-ES_tradnl" sz="1600" b="1">
                <a:solidFill>
                  <a:srgbClr val="3333CC"/>
                </a:solidFill>
                <a:latin typeface="Arial" charset="0"/>
                <a:ea typeface="ＭＳ Ｐゴシック" charset="-128"/>
              </a:rPr>
              <a:t> HACER ( H )</a:t>
            </a:r>
          </a:p>
          <a:p>
            <a:pPr defTabSz="914400" eaLnBrk="0" fontAlgn="base" hangingPunct="0">
              <a:spcBef>
                <a:spcPct val="40000"/>
              </a:spcBef>
              <a:spcAft>
                <a:spcPct val="0"/>
              </a:spcAft>
            </a:pPr>
            <a:r>
              <a:rPr lang="es-ES_tradnl" sz="1600">
                <a:solidFill>
                  <a:srgbClr val="000000"/>
                </a:solidFill>
                <a:latin typeface="Arial" charset="0"/>
                <a:ea typeface="ＭＳ Ｐゴシック" charset="-128"/>
              </a:rPr>
              <a:t>3. Dar educación y capacitación.</a:t>
            </a:r>
          </a:p>
          <a:p>
            <a:pPr defTabSz="914400" eaLnBrk="0" fontAlgn="base" hangingPunct="0">
              <a:spcBef>
                <a:spcPct val="40000"/>
              </a:spcBef>
              <a:spcAft>
                <a:spcPct val="0"/>
              </a:spcAft>
            </a:pPr>
            <a:r>
              <a:rPr lang="es-ES_tradnl" sz="1600">
                <a:solidFill>
                  <a:srgbClr val="000000"/>
                </a:solidFill>
                <a:latin typeface="Arial" charset="0"/>
                <a:ea typeface="ＭＳ Ｐゴシック" charset="-128"/>
              </a:rPr>
              <a:t>4. Realizar el trabajo.</a:t>
            </a:r>
          </a:p>
          <a:p>
            <a:pPr defTabSz="914400" eaLnBrk="0" fontAlgn="base" hangingPunct="0">
              <a:spcBef>
                <a:spcPct val="40000"/>
              </a:spcBef>
              <a:spcAft>
                <a:spcPct val="0"/>
              </a:spcAft>
            </a:pPr>
            <a:endParaRPr lang="es-ES_tradnl" sz="1600" b="1">
              <a:solidFill>
                <a:srgbClr val="000000"/>
              </a:solidFill>
              <a:latin typeface="Arial" charset="0"/>
              <a:ea typeface="ＭＳ Ｐゴシック" charset="-128"/>
            </a:endParaRPr>
          </a:p>
          <a:p>
            <a:pPr defTabSz="914400" eaLnBrk="0" fontAlgn="base" hangingPunct="0">
              <a:spcBef>
                <a:spcPct val="40000"/>
              </a:spcBef>
              <a:spcAft>
                <a:spcPct val="0"/>
              </a:spcAft>
              <a:buFontTx/>
              <a:buChar char="•"/>
            </a:pPr>
            <a:r>
              <a:rPr lang="es-ES_tradnl" sz="1600" b="1">
                <a:solidFill>
                  <a:srgbClr val="006600"/>
                </a:solidFill>
                <a:latin typeface="Arial" charset="0"/>
                <a:ea typeface="ＭＳ Ｐゴシック" charset="-128"/>
              </a:rPr>
              <a:t> VERIFICAR ( V ) </a:t>
            </a:r>
          </a:p>
          <a:p>
            <a:pPr defTabSz="914400" eaLnBrk="0" fontAlgn="base" hangingPunct="0">
              <a:spcBef>
                <a:spcPct val="40000"/>
              </a:spcBef>
              <a:spcAft>
                <a:spcPct val="0"/>
              </a:spcAft>
            </a:pPr>
            <a:r>
              <a:rPr lang="es-ES_tradnl" sz="1600">
                <a:solidFill>
                  <a:srgbClr val="000000"/>
                </a:solidFill>
                <a:latin typeface="Arial" charset="0"/>
                <a:ea typeface="ＭＳ Ｐゴシック" charset="-128"/>
              </a:rPr>
              <a:t>5. Verificar los efectos de la realización.</a:t>
            </a:r>
          </a:p>
          <a:p>
            <a:pPr defTabSz="914400" eaLnBrk="0" fontAlgn="base" hangingPunct="0">
              <a:spcBef>
                <a:spcPct val="40000"/>
              </a:spcBef>
              <a:spcAft>
                <a:spcPct val="0"/>
              </a:spcAft>
            </a:pPr>
            <a:endParaRPr lang="es-ES_tradnl" sz="1600" b="1">
              <a:solidFill>
                <a:srgbClr val="000000"/>
              </a:solidFill>
              <a:latin typeface="Arial" charset="0"/>
              <a:ea typeface="ＭＳ Ｐゴシック" charset="-128"/>
            </a:endParaRPr>
          </a:p>
          <a:p>
            <a:pPr defTabSz="914400" eaLnBrk="0" fontAlgn="base" hangingPunct="0">
              <a:spcBef>
                <a:spcPct val="40000"/>
              </a:spcBef>
              <a:spcAft>
                <a:spcPct val="0"/>
              </a:spcAft>
              <a:buFontTx/>
              <a:buChar char="•"/>
            </a:pPr>
            <a:r>
              <a:rPr lang="es-ES_tradnl" sz="1600" b="1">
                <a:solidFill>
                  <a:srgbClr val="FF6600"/>
                </a:solidFill>
                <a:latin typeface="Arial" charset="0"/>
                <a:ea typeface="ＭＳ Ｐゴシック" charset="-128"/>
              </a:rPr>
              <a:t> ACTUAR ( A )</a:t>
            </a:r>
          </a:p>
          <a:p>
            <a:pPr algn="just" defTabSz="914400" eaLnBrk="0" fontAlgn="base" hangingPunct="0">
              <a:spcBef>
                <a:spcPct val="40000"/>
              </a:spcBef>
              <a:spcAft>
                <a:spcPct val="0"/>
              </a:spcAft>
            </a:pPr>
            <a:r>
              <a:rPr lang="es-ES_tradnl" sz="1600">
                <a:solidFill>
                  <a:srgbClr val="000000"/>
                </a:solidFill>
                <a:latin typeface="Arial" charset="0"/>
                <a:ea typeface="ＭＳ Ｐゴシック" charset="-128"/>
              </a:rPr>
              <a:t>6. Emprender la acción necesaria para que el objetivo o la meta lograda se mantenga.</a:t>
            </a:r>
          </a:p>
        </p:txBody>
      </p:sp>
      <p:sp>
        <p:nvSpPr>
          <p:cNvPr id="44" name="CuadroTexto 43"/>
          <p:cNvSpPr txBox="1"/>
          <p:nvPr/>
        </p:nvSpPr>
        <p:spPr>
          <a:xfrm>
            <a:off x="431800" y="2085964"/>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8: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659817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5"/>
          <p:cNvSpPr txBox="1">
            <a:spLocks noChangeArrowheads="1"/>
          </p:cNvSpPr>
          <p:nvPr/>
        </p:nvSpPr>
        <p:spPr bwMode="auto">
          <a:xfrm>
            <a:off x="681038" y="168275"/>
            <a:ext cx="8161337" cy="48895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sz="2600" b="1">
                <a:solidFill>
                  <a:srgbClr val="FFFFFF"/>
                </a:solidFill>
                <a:latin typeface="Arial Narrow" charset="0"/>
                <a:ea typeface="ＭＳ Ｐゴシック" charset="-128"/>
              </a:rPr>
              <a:t>PLANEACIÓN DE LA ADMINISTRACION DE PROCESOS</a:t>
            </a:r>
          </a:p>
        </p:txBody>
      </p:sp>
      <p:pic>
        <p:nvPicPr>
          <p:cNvPr id="19459" name="Picture 65" descr="Nombre de archivo: j0385423.jpg&#10;Palabras clave: actividades, diagramas, diagramas de sectores ...&#10;Tamaño de archivo: 47 KB"/>
          <p:cNvPicPr>
            <a:picLocks noChangeAspect="1" noChangeArrowheads="1"/>
          </p:cNvPicPr>
          <p:nvPr/>
        </p:nvPicPr>
        <p:blipFill>
          <a:blip r:embed="rId2" cstate="print"/>
          <a:srcRect/>
          <a:stretch>
            <a:fillRect/>
          </a:stretch>
        </p:blipFill>
        <p:spPr bwMode="auto">
          <a:xfrm>
            <a:off x="6950075" y="4160838"/>
            <a:ext cx="2193925" cy="2193925"/>
          </a:xfrm>
          <a:prstGeom prst="rect">
            <a:avLst/>
          </a:prstGeom>
          <a:noFill/>
          <a:ln w="9525">
            <a:noFill/>
            <a:miter lim="800000"/>
            <a:headEnd/>
            <a:tailEnd/>
          </a:ln>
        </p:spPr>
      </p:pic>
      <p:sp>
        <p:nvSpPr>
          <p:cNvPr id="19460" name="Text Box 13"/>
          <p:cNvSpPr txBox="1">
            <a:spLocks noChangeArrowheads="1"/>
          </p:cNvSpPr>
          <p:nvPr/>
        </p:nvSpPr>
        <p:spPr bwMode="auto">
          <a:xfrm>
            <a:off x="541338" y="1317625"/>
            <a:ext cx="6407150" cy="4401205"/>
          </a:xfrm>
          <a:prstGeom prst="rect">
            <a:avLst/>
          </a:prstGeom>
          <a:noFill/>
          <a:ln w="9525">
            <a:noFill/>
            <a:miter lim="800000"/>
            <a:headEnd/>
            <a:tailEnd/>
          </a:ln>
        </p:spPr>
        <p:txBody>
          <a:bodyPr>
            <a:spAutoFit/>
          </a:bodyPr>
          <a:lstStyle/>
          <a:p>
            <a:pPr marL="457200" indent="-457200" defTabSz="914400" eaLnBrk="0" fontAlgn="base" hangingPunct="0">
              <a:spcBef>
                <a:spcPct val="50000"/>
              </a:spcBef>
              <a:spcAft>
                <a:spcPct val="0"/>
              </a:spcAft>
              <a:buFontTx/>
              <a:buAutoNum type="alphaLcParenR"/>
            </a:pPr>
            <a:r>
              <a:rPr lang="es-ES_tradnl" sz="2000" dirty="0" smtClean="0">
                <a:solidFill>
                  <a:srgbClr val="000000"/>
                </a:solidFill>
                <a:latin typeface="Arial" charset="0"/>
                <a:ea typeface="ＭＳ Ｐゴシック" charset="-128"/>
              </a:rPr>
              <a:t>Determinar los </a:t>
            </a:r>
            <a:r>
              <a:rPr lang="es-ES_tradnl" sz="2000" dirty="0">
                <a:solidFill>
                  <a:srgbClr val="000000"/>
                </a:solidFill>
                <a:latin typeface="Arial" charset="0"/>
                <a:ea typeface="ＭＳ Ｐゴシック" charset="-128"/>
              </a:rPr>
              <a:t>procesos claves y los procesos de apoyo.</a:t>
            </a:r>
          </a:p>
          <a:p>
            <a:pPr marL="457200" indent="-457200" defTabSz="914400" eaLnBrk="0" fontAlgn="base" hangingPunct="0">
              <a:spcBef>
                <a:spcPct val="50000"/>
              </a:spcBef>
              <a:spcAft>
                <a:spcPct val="0"/>
              </a:spcAft>
              <a:buFontTx/>
              <a:buAutoNum type="alphaLcParenR"/>
            </a:pPr>
            <a:r>
              <a:rPr lang="es-ES_tradnl" sz="2000" dirty="0">
                <a:solidFill>
                  <a:srgbClr val="000000"/>
                </a:solidFill>
                <a:latin typeface="Arial" charset="0"/>
                <a:ea typeface="ＭＳ Ｐゴシック" charset="-128"/>
              </a:rPr>
              <a:t>Establecer la secuencia (Mapeo).</a:t>
            </a:r>
          </a:p>
          <a:p>
            <a:pPr marL="457200" indent="-457200" defTabSz="914400" eaLnBrk="0" fontAlgn="base" hangingPunct="0">
              <a:spcBef>
                <a:spcPct val="50000"/>
              </a:spcBef>
              <a:spcAft>
                <a:spcPct val="0"/>
              </a:spcAft>
              <a:buFontTx/>
              <a:buAutoNum type="alphaLcParenR"/>
            </a:pPr>
            <a:r>
              <a:rPr lang="es-ES_tradnl" sz="2000" dirty="0">
                <a:solidFill>
                  <a:srgbClr val="000000"/>
                </a:solidFill>
                <a:latin typeface="Arial" charset="0"/>
                <a:ea typeface="ＭＳ Ｐゴシック" charset="-128"/>
              </a:rPr>
              <a:t>Elaborar diagrama de análisis de procesos.</a:t>
            </a:r>
          </a:p>
          <a:p>
            <a:pPr marL="457200" indent="-457200" defTabSz="914400" eaLnBrk="0" fontAlgn="base" hangingPunct="0">
              <a:spcBef>
                <a:spcPct val="50000"/>
              </a:spcBef>
              <a:spcAft>
                <a:spcPct val="0"/>
              </a:spcAft>
              <a:buFontTx/>
              <a:buAutoNum type="alphaLcParenR"/>
            </a:pPr>
            <a:endParaRPr lang="es-ES_tradnl" sz="2000" dirty="0">
              <a:solidFill>
                <a:srgbClr val="000000"/>
              </a:solidFill>
              <a:latin typeface="Arial" charset="0"/>
              <a:ea typeface="ＭＳ Ｐゴシック" charset="-128"/>
            </a:endParaRPr>
          </a:p>
          <a:p>
            <a:pPr marL="457200" indent="-457200" defTabSz="914400" eaLnBrk="0" fontAlgn="base" hangingPunct="0">
              <a:spcBef>
                <a:spcPct val="50000"/>
              </a:spcBef>
              <a:spcAft>
                <a:spcPct val="0"/>
              </a:spcAft>
              <a:buFontTx/>
              <a:buAutoNum type="alphaLcParenR"/>
            </a:pPr>
            <a:endParaRPr lang="es-ES_tradnl" sz="2000" dirty="0">
              <a:solidFill>
                <a:srgbClr val="000000"/>
              </a:solidFill>
              <a:latin typeface="Arial" charset="0"/>
              <a:ea typeface="ＭＳ Ｐゴシック" charset="-128"/>
            </a:endParaRPr>
          </a:p>
          <a:p>
            <a:pPr marL="457200" indent="-457200" defTabSz="914400" eaLnBrk="0" fontAlgn="base" hangingPunct="0">
              <a:spcBef>
                <a:spcPct val="50000"/>
              </a:spcBef>
              <a:spcAft>
                <a:spcPct val="0"/>
              </a:spcAft>
              <a:buFontTx/>
              <a:buAutoNum type="alphaLcParenR"/>
            </a:pPr>
            <a:endParaRPr lang="es-ES_tradnl" sz="2000" dirty="0">
              <a:solidFill>
                <a:srgbClr val="000000"/>
              </a:solidFill>
              <a:latin typeface="Arial" charset="0"/>
              <a:ea typeface="ＭＳ Ｐゴシック" charset="-128"/>
            </a:endParaRPr>
          </a:p>
          <a:p>
            <a:pPr marL="457200" indent="-457200" defTabSz="914400" eaLnBrk="0" fontAlgn="base" hangingPunct="0">
              <a:spcBef>
                <a:spcPct val="50000"/>
              </a:spcBef>
              <a:spcAft>
                <a:spcPct val="0"/>
              </a:spcAft>
              <a:buFontTx/>
              <a:buAutoNum type="alphaLcParenR"/>
            </a:pPr>
            <a:endParaRPr lang="es-ES_tradnl" sz="2000" dirty="0">
              <a:solidFill>
                <a:srgbClr val="000000"/>
              </a:solidFill>
              <a:latin typeface="Arial" charset="0"/>
              <a:ea typeface="ＭＳ Ｐゴシック" charset="-128"/>
            </a:endParaRPr>
          </a:p>
          <a:p>
            <a:pPr marL="457200" indent="-457200" defTabSz="914400" eaLnBrk="0" fontAlgn="base" hangingPunct="0">
              <a:spcBef>
                <a:spcPct val="50000"/>
              </a:spcBef>
              <a:spcAft>
                <a:spcPct val="0"/>
              </a:spcAft>
              <a:buFontTx/>
              <a:buAutoNum type="alphaLcParenR"/>
            </a:pPr>
            <a:r>
              <a:rPr lang="es-ES_tradnl" sz="2000" dirty="0">
                <a:solidFill>
                  <a:srgbClr val="000000"/>
                </a:solidFill>
                <a:latin typeface="Arial" charset="0"/>
                <a:ea typeface="ＭＳ Ｐゴシック" charset="-128"/>
              </a:rPr>
              <a:t>Identificar oportunidades de mejora.</a:t>
            </a:r>
          </a:p>
          <a:p>
            <a:pPr marL="457200" indent="-457200" defTabSz="914400" eaLnBrk="0" fontAlgn="base" hangingPunct="0">
              <a:spcBef>
                <a:spcPct val="50000"/>
              </a:spcBef>
              <a:spcAft>
                <a:spcPct val="0"/>
              </a:spcAft>
              <a:buFontTx/>
              <a:buAutoNum type="alphaLcParenR"/>
            </a:pPr>
            <a:r>
              <a:rPr lang="es-ES_tradnl" sz="2000" dirty="0">
                <a:solidFill>
                  <a:srgbClr val="000000"/>
                </a:solidFill>
                <a:latin typeface="Arial" charset="0"/>
                <a:ea typeface="ＭＳ Ｐゴシック" charset="-128"/>
              </a:rPr>
              <a:t>Matriz de resultados.</a:t>
            </a:r>
            <a:endParaRPr lang="es-ES_tradnl" sz="1200" dirty="0">
              <a:solidFill>
                <a:srgbClr val="000000"/>
              </a:solidFill>
              <a:ea typeface="ＭＳ Ｐゴシック" charset="-128"/>
            </a:endParaRPr>
          </a:p>
        </p:txBody>
      </p:sp>
      <p:sp>
        <p:nvSpPr>
          <p:cNvPr id="19461" name="Text Box 14"/>
          <p:cNvSpPr txBox="1">
            <a:spLocks noChangeArrowheads="1"/>
          </p:cNvSpPr>
          <p:nvPr/>
        </p:nvSpPr>
        <p:spPr bwMode="auto">
          <a:xfrm>
            <a:off x="1011238" y="2959100"/>
            <a:ext cx="6985000" cy="1920875"/>
          </a:xfrm>
          <a:prstGeom prst="rect">
            <a:avLst/>
          </a:prstGeom>
          <a:noFill/>
          <a:ln w="9525">
            <a:noFill/>
            <a:miter lim="800000"/>
            <a:headEnd/>
            <a:tailEnd/>
          </a:ln>
        </p:spPr>
        <p:txBody>
          <a:bodyPr>
            <a:spAutoFit/>
          </a:bodyPr>
          <a:lstStyle/>
          <a:p>
            <a:pPr marL="457200" indent="-457200" defTabSz="914400" eaLnBrk="0" fontAlgn="base" hangingPunct="0">
              <a:spcBef>
                <a:spcPct val="25000"/>
              </a:spcBef>
              <a:spcAft>
                <a:spcPct val="0"/>
              </a:spcAft>
              <a:buFontTx/>
              <a:buChar char="-"/>
            </a:pPr>
            <a:r>
              <a:rPr lang="es-ES_tradnl" sz="2000" dirty="0">
                <a:solidFill>
                  <a:srgbClr val="000099"/>
                </a:solidFill>
                <a:latin typeface="Arial" charset="0"/>
                <a:ea typeface="ＭＳ Ｐゴシック" charset="-128"/>
              </a:rPr>
              <a:t>Definir límites del proceso.</a:t>
            </a:r>
          </a:p>
          <a:p>
            <a:pPr marL="457200" indent="-457200" defTabSz="914400" eaLnBrk="0" fontAlgn="base" hangingPunct="0">
              <a:spcBef>
                <a:spcPct val="25000"/>
              </a:spcBef>
              <a:spcAft>
                <a:spcPct val="0"/>
              </a:spcAft>
              <a:buFontTx/>
              <a:buChar char="-"/>
            </a:pPr>
            <a:r>
              <a:rPr lang="es-ES_tradnl" sz="2000" dirty="0">
                <a:solidFill>
                  <a:srgbClr val="000099"/>
                </a:solidFill>
                <a:latin typeface="Arial" charset="0"/>
                <a:ea typeface="ＭＳ Ｐゴシック" charset="-128"/>
              </a:rPr>
              <a:t>Listado de actividades secuenciales.</a:t>
            </a:r>
          </a:p>
          <a:p>
            <a:pPr marL="457200" indent="-457200" defTabSz="914400" eaLnBrk="0" fontAlgn="base" hangingPunct="0">
              <a:spcBef>
                <a:spcPct val="25000"/>
              </a:spcBef>
              <a:spcAft>
                <a:spcPct val="0"/>
              </a:spcAft>
              <a:buFontTx/>
              <a:buChar char="-"/>
            </a:pPr>
            <a:r>
              <a:rPr lang="es-ES_tradnl" sz="2000" dirty="0">
                <a:solidFill>
                  <a:srgbClr val="000099"/>
                </a:solidFill>
                <a:latin typeface="Arial" charset="0"/>
                <a:ea typeface="ＭＳ Ｐゴシック" charset="-128"/>
              </a:rPr>
              <a:t>Establecer las salidas coherentes con las entradas.</a:t>
            </a:r>
          </a:p>
          <a:p>
            <a:pPr marL="457200" indent="-457200" defTabSz="914400" eaLnBrk="0" fontAlgn="base" hangingPunct="0">
              <a:spcBef>
                <a:spcPct val="25000"/>
              </a:spcBef>
              <a:spcAft>
                <a:spcPct val="0"/>
              </a:spcAft>
              <a:buFontTx/>
              <a:buChar char="-"/>
            </a:pPr>
            <a:r>
              <a:rPr lang="es-ES_tradnl" sz="2000" dirty="0">
                <a:solidFill>
                  <a:srgbClr val="000099"/>
                </a:solidFill>
                <a:latin typeface="Arial" charset="0"/>
                <a:ea typeface="ＭＳ Ｐゴシック" charset="-128"/>
              </a:rPr>
              <a:t>Recolección de datos.</a:t>
            </a:r>
            <a:endParaRPr lang="es-ES" sz="2000" dirty="0">
              <a:solidFill>
                <a:srgbClr val="000099"/>
              </a:solidFill>
              <a:latin typeface="Arial" charset="0"/>
              <a:ea typeface="ＭＳ Ｐゴシック" charset="-128"/>
            </a:endParaRPr>
          </a:p>
          <a:p>
            <a:pPr marL="457200" indent="-457200" defTabSz="914400" eaLnBrk="0" fontAlgn="base" hangingPunct="0">
              <a:spcBef>
                <a:spcPct val="25000"/>
              </a:spcBef>
              <a:spcAft>
                <a:spcPct val="0"/>
              </a:spcAft>
              <a:buFontTx/>
              <a:buChar char="-"/>
            </a:pPr>
            <a:r>
              <a:rPr lang="es-ES" sz="2000" dirty="0">
                <a:solidFill>
                  <a:srgbClr val="000099"/>
                </a:solidFill>
                <a:latin typeface="Arial" charset="0"/>
                <a:ea typeface="ＭＳ Ｐゴシック" charset="-128"/>
              </a:rPr>
              <a:t>Medir la eficacia del proceso.</a:t>
            </a:r>
            <a:endParaRPr lang="es-ES_tradnl" sz="2000" dirty="0">
              <a:solidFill>
                <a:srgbClr val="000099"/>
              </a:solidFill>
              <a:latin typeface="Arial" charset="0"/>
              <a:ea typeface="ＭＳ Ｐゴシック" charset="-128"/>
            </a:endParaRPr>
          </a:p>
        </p:txBody>
      </p:sp>
      <p:sp>
        <p:nvSpPr>
          <p:cNvPr id="6" name="CuadroTexto 5"/>
          <p:cNvSpPr txBox="1"/>
          <p:nvPr/>
        </p:nvSpPr>
        <p:spPr>
          <a:xfrm>
            <a:off x="6437682" y="6354763"/>
            <a:ext cx="2706318"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33: Planeación,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165899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79424" y="851800"/>
            <a:ext cx="7506244" cy="1508105"/>
          </a:xfrm>
          <a:prstGeom prst="rect">
            <a:avLst/>
          </a:prstGeom>
          <a:noFill/>
        </p:spPr>
        <p:txBody>
          <a:bodyPr wrap="square" rtlCol="0">
            <a:spAutoFit/>
          </a:bodyPr>
          <a:lstStyle/>
          <a:p>
            <a:pPr algn="ctr" defTabSz="914400" eaLnBrk="0" fontAlgn="base" hangingPunct="0">
              <a:spcBef>
                <a:spcPct val="0"/>
              </a:spcBef>
              <a:spcAft>
                <a:spcPct val="0"/>
              </a:spcAft>
            </a:pPr>
            <a:r>
              <a:rPr lang="es-MX" sz="4400" b="1" dirty="0" smtClean="0">
                <a:solidFill>
                  <a:srgbClr val="AAE2CA">
                    <a:lumMod val="50000"/>
                  </a:srgbClr>
                </a:solidFill>
                <a:latin typeface="Arial Rounded MT Bold" panose="020F0704030504030204" pitchFamily="34" charset="0"/>
                <a:ea typeface="ＭＳ Ｐゴシック" charset="-128"/>
              </a:rPr>
              <a:t>UNIDAD 4:</a:t>
            </a:r>
          </a:p>
          <a:p>
            <a:pPr algn="ctr" defTabSz="914400" eaLnBrk="0" fontAlgn="base" hangingPunct="0">
              <a:spcBef>
                <a:spcPct val="0"/>
              </a:spcBef>
              <a:spcAft>
                <a:spcPct val="0"/>
              </a:spcAft>
            </a:pPr>
            <a:r>
              <a:rPr lang="es-MX" sz="2400" b="1" dirty="0" smtClean="0">
                <a:solidFill>
                  <a:srgbClr val="AAE2CA">
                    <a:lumMod val="50000"/>
                  </a:srgbClr>
                </a:solidFill>
                <a:latin typeface="Arial Rounded MT Bold" panose="020F0704030504030204" pitchFamily="34" charset="0"/>
                <a:ea typeface="ＭＳ Ｐゴシック" charset="-128"/>
              </a:rPr>
              <a:t>DESARROLLO E IMPLEMENTACIÒN DEL SISTEMA DE CALIDAD.</a:t>
            </a:r>
          </a:p>
        </p:txBody>
      </p:sp>
      <p:sp>
        <p:nvSpPr>
          <p:cNvPr id="3" name="CuadroTexto 2"/>
          <p:cNvSpPr txBox="1"/>
          <p:nvPr/>
        </p:nvSpPr>
        <p:spPr>
          <a:xfrm>
            <a:off x="955108" y="3168825"/>
            <a:ext cx="7046747" cy="218521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defTabSz="914400" eaLnBrk="0" fontAlgn="base" hangingPunct="0">
              <a:spcBef>
                <a:spcPct val="0"/>
              </a:spcBef>
              <a:spcAft>
                <a:spcPct val="0"/>
              </a:spcAft>
            </a:pPr>
            <a:r>
              <a:rPr lang="es-ES" sz="2800" b="1" dirty="0" smtClean="0">
                <a:solidFill>
                  <a:schemeClr val="tx1"/>
                </a:solidFill>
              </a:rPr>
              <a:t>OBJETIVO</a:t>
            </a:r>
          </a:p>
          <a:p>
            <a:pPr algn="ctr" defTabSz="914400" eaLnBrk="0" fontAlgn="base" hangingPunct="0">
              <a:spcBef>
                <a:spcPct val="0"/>
              </a:spcBef>
              <a:spcAft>
                <a:spcPct val="0"/>
              </a:spcAft>
            </a:pPr>
            <a:endParaRPr lang="es-ES" b="1" dirty="0" smtClean="0">
              <a:solidFill>
                <a:srgbClr val="FFFFFF"/>
              </a:solidFill>
            </a:endParaRPr>
          </a:p>
          <a:p>
            <a:pPr algn="ctr" defTabSz="914400" eaLnBrk="0" fontAlgn="base" hangingPunct="0">
              <a:spcBef>
                <a:spcPct val="0"/>
              </a:spcBef>
              <a:spcAft>
                <a:spcPct val="0"/>
              </a:spcAft>
            </a:pPr>
            <a:r>
              <a:rPr lang="es-MX" dirty="0">
                <a:solidFill>
                  <a:schemeClr val="accent5">
                    <a:lumMod val="50000"/>
                  </a:schemeClr>
                </a:solidFill>
              </a:rPr>
              <a:t>Con base en la normatividad ISO 9000:2008, estructurar los documentos del sistema de calidad de una empresa de producción de bienes o servicios.</a:t>
            </a:r>
            <a:endParaRPr lang="es-ES" b="1" dirty="0" smtClean="0">
              <a:solidFill>
                <a:schemeClr val="accent5">
                  <a:lumMod val="50000"/>
                </a:schemeClr>
              </a:solidFill>
            </a:endParaRPr>
          </a:p>
          <a:p>
            <a:pPr algn="ctr" defTabSz="914400" eaLnBrk="0" fontAlgn="base" hangingPunct="0">
              <a:spcBef>
                <a:spcPct val="0"/>
              </a:spcBef>
              <a:spcAft>
                <a:spcPct val="0"/>
              </a:spcAft>
            </a:pPr>
            <a:endParaRPr lang="es-ES" b="1" dirty="0">
              <a:solidFill>
                <a:srgbClr val="FFFFFF"/>
              </a:solidFill>
            </a:endParaRPr>
          </a:p>
          <a:p>
            <a:pPr algn="ctr" defTabSz="914400" eaLnBrk="0" fontAlgn="base" hangingPunct="0">
              <a:spcBef>
                <a:spcPct val="0"/>
              </a:spcBef>
              <a:spcAft>
                <a:spcPct val="0"/>
              </a:spcAft>
            </a:pPr>
            <a:endParaRPr lang="es-ES" b="1" dirty="0" smtClean="0">
              <a:solidFill>
                <a:srgbClr val="FFFFFF"/>
              </a:solidFill>
            </a:endParaRPr>
          </a:p>
        </p:txBody>
      </p:sp>
    </p:spTree>
    <p:extLst>
      <p:ext uri="{BB962C8B-B14F-4D97-AF65-F5344CB8AC3E}">
        <p14:creationId xmlns:p14="http://schemas.microsoft.com/office/powerpoint/2010/main" val="355852358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03249" y="89210"/>
            <a:ext cx="8017727" cy="646331"/>
          </a:xfrm>
          <a:prstGeom prst="rect">
            <a:avLst/>
          </a:prstGeom>
          <a:noFill/>
        </p:spPr>
        <p:txBody>
          <a:bodyPr wrap="square" rtlCol="0">
            <a:spAutoFit/>
          </a:bodyPr>
          <a:lstStyle/>
          <a:p>
            <a:pPr algn="ctr" defTabSz="914400" eaLnBrk="0" fontAlgn="base" hangingPunct="0">
              <a:spcBef>
                <a:spcPct val="0"/>
              </a:spcBef>
              <a:spcAft>
                <a:spcPct val="0"/>
              </a:spcAft>
            </a:pPr>
            <a:r>
              <a:rPr lang="es-MX" b="1" dirty="0" smtClean="0">
                <a:solidFill>
                  <a:srgbClr val="FFFFFF"/>
                </a:solidFill>
                <a:latin typeface="Arial" charset="0"/>
                <a:ea typeface="ＭＳ Ｐゴシック" charset="-128"/>
              </a:rPr>
              <a:t>METODOLOGÌA DEL SISTEMA DE GESTIÒN DE LA CALIDAD UNE-EN ISO 9001:2008</a:t>
            </a:r>
            <a:endParaRPr lang="es-MX" b="1" dirty="0">
              <a:solidFill>
                <a:srgbClr val="FFFFFF"/>
              </a:solidFill>
              <a:latin typeface="Arial" charset="0"/>
              <a:ea typeface="ＭＳ Ｐゴシック" charset="-128"/>
            </a:endParaRPr>
          </a:p>
        </p:txBody>
      </p:sp>
      <p:sp>
        <p:nvSpPr>
          <p:cNvPr id="3" name="CuadroTexto 2"/>
          <p:cNvSpPr txBox="1"/>
          <p:nvPr/>
        </p:nvSpPr>
        <p:spPr>
          <a:xfrm>
            <a:off x="241540" y="931653"/>
            <a:ext cx="8679436" cy="3108543"/>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Como todos los sistemas de Gestión de la Calidad, la aplicación de la norma UNE-EN ISO 9001:2008 consiste en implementar un sistema de producción para que funcione correctamente; una vez comprobado que funciona según lo previsto, se trata de asegurar que vamos a poder repetir los mismos resultados una y otra vez, e incluso tener la posibilidad de ir incorporando mejoras que consigan un sistema cada vez mas eficiente. </a:t>
            </a:r>
          </a:p>
          <a:p>
            <a:pPr algn="just" defTabSz="914400" eaLnBrk="0" fontAlgn="base" hangingPunct="0">
              <a:spcBef>
                <a:spcPct val="0"/>
              </a:spcBef>
              <a:spcAft>
                <a:spcPct val="0"/>
              </a:spcAft>
            </a:pPr>
            <a:r>
              <a:rPr lang="es-MX" dirty="0" smtClean="0">
                <a:solidFill>
                  <a:srgbClr val="000000"/>
                </a:solidFill>
                <a:latin typeface="Arial" charset="0"/>
                <a:ea typeface="ＭＳ Ｐゴシック" charset="-128"/>
              </a:rPr>
              <a:t>Para conseguirlo, la norma establece una forma de trabajar:</a:t>
            </a:r>
          </a:p>
          <a:p>
            <a:pPr marL="285750" indent="-285750" defTabSz="914400" eaLnBrk="0" fontAlgn="base" hangingPunct="0">
              <a:spcBef>
                <a:spcPct val="0"/>
              </a:spcBef>
              <a:spcAft>
                <a:spcPct val="0"/>
              </a:spcAft>
              <a:buClr>
                <a:srgbClr val="00CC99">
                  <a:lumMod val="50000"/>
                </a:srgbClr>
              </a:buClr>
              <a:buFont typeface="Wingdings" panose="05000000000000000000" pitchFamily="2" charset="2"/>
              <a:buChar char="q"/>
            </a:pPr>
            <a:r>
              <a:rPr lang="es-MX" b="1" dirty="0" smtClean="0">
                <a:solidFill>
                  <a:srgbClr val="000000"/>
                </a:solidFill>
                <a:latin typeface="Arial" charset="0"/>
                <a:ea typeface="ＭＳ Ｐゴシック" charset="-128"/>
              </a:rPr>
              <a:t> </a:t>
            </a:r>
            <a:r>
              <a:rPr lang="es-MX" sz="1600" dirty="0" smtClean="0">
                <a:solidFill>
                  <a:srgbClr val="000000"/>
                </a:solidFill>
                <a:latin typeface="Arial" charset="0"/>
                <a:ea typeface="ＭＳ Ｐゴシック" charset="-128"/>
              </a:rPr>
              <a:t>Escribir lo que se hace (Documentación de la Calidad).</a:t>
            </a:r>
          </a:p>
          <a:p>
            <a:pPr marL="285750" indent="-285750" defTabSz="914400" eaLnBrk="0" fontAlgn="base" hangingPunct="0">
              <a:spcBef>
                <a:spcPct val="0"/>
              </a:spcBef>
              <a:spcAft>
                <a:spcPct val="0"/>
              </a:spcAft>
              <a:buClr>
                <a:srgbClr val="00CC99">
                  <a:lumMod val="50000"/>
                </a:srgbClr>
              </a:buClr>
              <a:buFont typeface="Wingdings" panose="05000000000000000000" pitchFamily="2" charset="2"/>
              <a:buChar char="q"/>
            </a:pPr>
            <a:r>
              <a:rPr lang="es-MX" sz="1600" dirty="0" smtClean="0">
                <a:solidFill>
                  <a:srgbClr val="000000"/>
                </a:solidFill>
                <a:latin typeface="Arial" charset="0"/>
                <a:ea typeface="ＭＳ Ｐゴシック" charset="-128"/>
              </a:rPr>
              <a:t>Hacer lo que se ha escrito (Planificar los Procesos).</a:t>
            </a:r>
          </a:p>
          <a:p>
            <a:pPr marL="285750" indent="-285750" defTabSz="914400" eaLnBrk="0" fontAlgn="base" hangingPunct="0">
              <a:spcBef>
                <a:spcPct val="0"/>
              </a:spcBef>
              <a:spcAft>
                <a:spcPct val="0"/>
              </a:spcAft>
              <a:buClr>
                <a:srgbClr val="00CC99">
                  <a:lumMod val="50000"/>
                </a:srgbClr>
              </a:buClr>
              <a:buFont typeface="Wingdings" panose="05000000000000000000" pitchFamily="2" charset="2"/>
              <a:buChar char="q"/>
            </a:pPr>
            <a:r>
              <a:rPr lang="es-MX" dirty="0" smtClean="0">
                <a:solidFill>
                  <a:srgbClr val="000000"/>
                </a:solidFill>
                <a:latin typeface="Arial" charset="0"/>
                <a:ea typeface="ＭＳ Ｐゴシック" charset="-128"/>
              </a:rPr>
              <a:t>Verificar lo que se ha hecho (Control de Procesos).</a:t>
            </a:r>
          </a:p>
          <a:p>
            <a:pPr marL="285750" indent="-285750" defTabSz="914400" eaLnBrk="0" fontAlgn="base" hangingPunct="0">
              <a:spcBef>
                <a:spcPct val="0"/>
              </a:spcBef>
              <a:spcAft>
                <a:spcPct val="0"/>
              </a:spcAft>
              <a:buClr>
                <a:srgbClr val="00CC99">
                  <a:lumMod val="50000"/>
                </a:srgbClr>
              </a:buClr>
              <a:buFont typeface="Wingdings" panose="05000000000000000000" pitchFamily="2" charset="2"/>
              <a:buChar char="q"/>
            </a:pPr>
            <a:r>
              <a:rPr lang="es-MX" dirty="0" smtClean="0">
                <a:solidFill>
                  <a:srgbClr val="000000"/>
                </a:solidFill>
                <a:latin typeface="Arial" charset="0"/>
                <a:ea typeface="ＭＳ Ｐゴシック" charset="-128"/>
              </a:rPr>
              <a:t>Mejorar de forma continua lo que hemos hecho (Mejora Continua).</a:t>
            </a:r>
          </a:p>
        </p:txBody>
      </p:sp>
      <p:sp>
        <p:nvSpPr>
          <p:cNvPr id="5" name="CuadroTexto 4"/>
          <p:cNvSpPr txBox="1"/>
          <p:nvPr/>
        </p:nvSpPr>
        <p:spPr>
          <a:xfrm>
            <a:off x="1071681" y="6025238"/>
            <a:ext cx="6703037"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23.Al trabajar con un SGC se consigue siempre el mismo resultado,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1681" y="3988998"/>
            <a:ext cx="6846401" cy="2036240"/>
          </a:xfrm>
          <a:prstGeom prst="rect">
            <a:avLst/>
          </a:prstGeom>
        </p:spPr>
      </p:pic>
    </p:spTree>
    <p:extLst>
      <p:ext uri="{BB962C8B-B14F-4D97-AF65-F5344CB8AC3E}">
        <p14:creationId xmlns:p14="http://schemas.microsoft.com/office/powerpoint/2010/main" val="426275284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83411" y="0"/>
            <a:ext cx="7832785" cy="707886"/>
          </a:xfrm>
          <a:prstGeom prst="rect">
            <a:avLst/>
          </a:prstGeom>
          <a:noFill/>
        </p:spPr>
        <p:txBody>
          <a:bodyPr wrap="square" rtlCol="0">
            <a:spAutoFit/>
          </a:bodyPr>
          <a:lstStyle/>
          <a:p>
            <a:pPr algn="ctr" defTabSz="914400" eaLnBrk="0" fontAlgn="base" hangingPunct="0">
              <a:spcBef>
                <a:spcPct val="0"/>
              </a:spcBef>
              <a:spcAft>
                <a:spcPct val="0"/>
              </a:spcAft>
            </a:pPr>
            <a:r>
              <a:rPr lang="es-MX" sz="2000" b="1" dirty="0" smtClean="0">
                <a:solidFill>
                  <a:srgbClr val="FFFFFF"/>
                </a:solidFill>
                <a:latin typeface="Arial" charset="0"/>
                <a:ea typeface="ＭＳ Ｐゴシック" charset="-128"/>
              </a:rPr>
              <a:t>MEJORA CONTINUA DEL SISTEMA DE GESTIÒN DE LA CALIDAD</a:t>
            </a:r>
            <a:endParaRPr lang="es-MX" sz="2000" b="1" dirty="0">
              <a:solidFill>
                <a:srgbClr val="FFFFFF"/>
              </a:solidFill>
              <a:latin typeface="Arial" charset="0"/>
              <a:ea typeface="ＭＳ Ｐゴシック" charset="-128"/>
            </a:endParaRPr>
          </a:p>
        </p:txBody>
      </p:sp>
      <p:sp>
        <p:nvSpPr>
          <p:cNvPr id="3" name="CuadroTexto 2"/>
          <p:cNvSpPr txBox="1"/>
          <p:nvPr/>
        </p:nvSpPr>
        <p:spPr>
          <a:xfrm>
            <a:off x="207034" y="897147"/>
            <a:ext cx="8729932" cy="923330"/>
          </a:xfrm>
          <a:prstGeom prst="rect">
            <a:avLst/>
          </a:prstGeom>
          <a:noFill/>
        </p:spPr>
        <p:txBody>
          <a:bodyPr wrap="square" rtlCol="0">
            <a:spAutoFit/>
          </a:bodyPr>
          <a:lstStyle/>
          <a:p>
            <a:pPr algn="ctr" defTabSz="914400" eaLnBrk="0" fontAlgn="base" hangingPunct="0">
              <a:spcBef>
                <a:spcPct val="0"/>
              </a:spcBef>
              <a:spcAft>
                <a:spcPct val="0"/>
              </a:spcAft>
            </a:pPr>
            <a:r>
              <a:rPr lang="es-MX" b="1" dirty="0" smtClean="0">
                <a:solidFill>
                  <a:srgbClr val="000000"/>
                </a:solidFill>
                <a:latin typeface="Arial" charset="0"/>
                <a:ea typeface="ＭＳ Ｐゴシック" charset="-128"/>
              </a:rPr>
              <a:t>En la figura siguiente se muestra como la norma ISO 9001 se comporta como un ciclo de mejora continua PHVA con otros muchos ciclos de mejora en su interior (</a:t>
            </a:r>
            <a:r>
              <a:rPr lang="es-MX" b="1" dirty="0" err="1" smtClean="0">
                <a:solidFill>
                  <a:srgbClr val="000000"/>
                </a:solidFill>
                <a:latin typeface="Arial" charset="0"/>
                <a:ea typeface="ＭＳ Ｐゴシック" charset="-128"/>
              </a:rPr>
              <a:t>Planificar→Hacer</a:t>
            </a:r>
            <a:r>
              <a:rPr lang="es-MX" b="1" dirty="0" smtClean="0">
                <a:solidFill>
                  <a:srgbClr val="000000"/>
                </a:solidFill>
                <a:latin typeface="Arial" charset="0"/>
                <a:ea typeface="ＭＳ Ｐゴシック" charset="-128"/>
              </a:rPr>
              <a:t> →Verificar</a:t>
            </a:r>
            <a:r>
              <a:rPr lang="es-MX" b="1" dirty="0">
                <a:solidFill>
                  <a:srgbClr val="000000"/>
                </a:solidFill>
                <a:latin typeface="Arial" charset="0"/>
                <a:ea typeface="ＭＳ Ｐゴシック" charset="-128"/>
              </a:rPr>
              <a:t> </a:t>
            </a:r>
            <a:r>
              <a:rPr lang="es-MX" b="1" dirty="0" smtClean="0">
                <a:solidFill>
                  <a:srgbClr val="000000"/>
                </a:solidFill>
                <a:latin typeface="Arial" charset="0"/>
                <a:ea typeface="ＭＳ Ｐゴシック" charset="-128"/>
              </a:rPr>
              <a:t>→Actuar)</a:t>
            </a:r>
            <a:endParaRPr lang="es-MX" b="1" dirty="0">
              <a:solidFill>
                <a:srgbClr val="000000"/>
              </a:solidFill>
              <a:latin typeface="Arial" charset="0"/>
              <a:ea typeface="ＭＳ Ｐゴシック" charset="-128"/>
            </a:endParaRPr>
          </a:p>
        </p:txBody>
      </p:sp>
      <p:pic>
        <p:nvPicPr>
          <p:cNvPr id="4" name="Imagen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0946" y="1820477"/>
            <a:ext cx="7382108" cy="4449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CuadroTexto 5"/>
          <p:cNvSpPr txBox="1"/>
          <p:nvPr/>
        </p:nvSpPr>
        <p:spPr>
          <a:xfrm>
            <a:off x="1220481" y="6320576"/>
            <a:ext cx="6703037"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200" dirty="0" smtClean="0">
                <a:latin typeface="Arial" panose="020B0604020202020204" pitchFamily="34" charset="0"/>
                <a:cs typeface="Arial" panose="020B0604020202020204" pitchFamily="34" charset="0"/>
              </a:rPr>
              <a:t>Figura 35: Ciclo de mejora continua de la Norma ISO 9001,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255829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58644" y="100361"/>
            <a:ext cx="8151541" cy="400110"/>
          </a:xfrm>
          <a:prstGeom prst="rect">
            <a:avLst/>
          </a:prstGeom>
          <a:noFill/>
        </p:spPr>
        <p:txBody>
          <a:bodyPr wrap="square" rtlCol="0">
            <a:spAutoFit/>
          </a:bodyPr>
          <a:lstStyle/>
          <a:p>
            <a:pPr algn="ctr" defTabSz="914400" eaLnBrk="0" fontAlgn="base" hangingPunct="0">
              <a:spcBef>
                <a:spcPct val="0"/>
              </a:spcBef>
              <a:spcAft>
                <a:spcPct val="0"/>
              </a:spcAft>
            </a:pPr>
            <a:r>
              <a:rPr lang="es-MX" sz="2000" b="1" dirty="0" smtClean="0">
                <a:solidFill>
                  <a:schemeClr val="bg1"/>
                </a:solidFill>
                <a:latin typeface="Arial" charset="0"/>
                <a:ea typeface="ＭＳ Ｐゴシック" charset="-128"/>
              </a:rPr>
              <a:t>IMPLANTACIÒN DEL SISTEMA DE GESTIÒN DE LA CALIDAD</a:t>
            </a:r>
            <a:endParaRPr lang="es-MX" sz="2000" b="1" dirty="0">
              <a:solidFill>
                <a:schemeClr val="bg1"/>
              </a:solidFill>
              <a:latin typeface="Arial" charset="0"/>
              <a:ea typeface="ＭＳ Ｐゴシック" charset="-128"/>
            </a:endParaRPr>
          </a:p>
        </p:txBody>
      </p:sp>
      <p:sp>
        <p:nvSpPr>
          <p:cNvPr id="3" name="CuadroTexto 2"/>
          <p:cNvSpPr txBox="1"/>
          <p:nvPr/>
        </p:nvSpPr>
        <p:spPr>
          <a:xfrm>
            <a:off x="0" y="675176"/>
            <a:ext cx="8574657" cy="584775"/>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Los pasos para implantar de nuevo un Sistema de Gestión de la Calidad en una organización basado en esta norma serían</a:t>
            </a:r>
            <a:r>
              <a:rPr lang="es-MX" sz="1600" dirty="0">
                <a:solidFill>
                  <a:srgbClr val="000000"/>
                </a:solidFill>
                <a:latin typeface="Arial" charset="0"/>
                <a:ea typeface="ＭＳ Ｐゴシック" charset="-128"/>
              </a:rPr>
              <a:t>:</a:t>
            </a:r>
            <a:endParaRPr lang="es-MX" sz="1600" dirty="0" smtClean="0">
              <a:solidFill>
                <a:srgbClr val="000000"/>
              </a:solidFill>
              <a:latin typeface="Arial" charset="0"/>
              <a:ea typeface="ＭＳ Ｐゴシック" charset="-128"/>
            </a:endParaRPr>
          </a:p>
        </p:txBody>
      </p:sp>
      <p:graphicFrame>
        <p:nvGraphicFramePr>
          <p:cNvPr id="6" name="Diagrama 5"/>
          <p:cNvGraphicFramePr/>
          <p:nvPr>
            <p:extLst/>
          </p:nvPr>
        </p:nvGraphicFramePr>
        <p:xfrm>
          <a:off x="323385" y="1259951"/>
          <a:ext cx="8140390" cy="55199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734093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p:cNvGraphicFramePr/>
          <p:nvPr>
            <p:extLst/>
          </p:nvPr>
        </p:nvGraphicFramePr>
        <p:xfrm>
          <a:off x="301083" y="747131"/>
          <a:ext cx="8642195" cy="5921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256729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8955" y="1472195"/>
            <a:ext cx="1843470" cy="2735599"/>
          </a:xfrm>
          <a:prstGeom prst="rect">
            <a:avLst/>
          </a:prstGeom>
        </p:spPr>
      </p:pic>
      <p:pic>
        <p:nvPicPr>
          <p:cNvPr id="10" name="Imagen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42289" y="4308928"/>
            <a:ext cx="1795537" cy="2064697"/>
          </a:xfrm>
          <a:prstGeom prst="rect">
            <a:avLst/>
          </a:prstGeom>
        </p:spPr>
      </p:pic>
      <p:sp>
        <p:nvSpPr>
          <p:cNvPr id="4" name="CuadroTexto 3"/>
          <p:cNvSpPr txBox="1"/>
          <p:nvPr/>
        </p:nvSpPr>
        <p:spPr>
          <a:xfrm>
            <a:off x="947854" y="122663"/>
            <a:ext cx="7605131" cy="400110"/>
          </a:xfrm>
          <a:prstGeom prst="rect">
            <a:avLst/>
          </a:prstGeom>
          <a:noFill/>
        </p:spPr>
        <p:txBody>
          <a:bodyPr wrap="square" rtlCol="0">
            <a:spAutoFit/>
          </a:bodyPr>
          <a:lstStyle/>
          <a:p>
            <a:pPr defTabSz="914400" eaLnBrk="0" fontAlgn="base" hangingPunct="0">
              <a:spcBef>
                <a:spcPct val="0"/>
              </a:spcBef>
              <a:spcAft>
                <a:spcPct val="0"/>
              </a:spcAft>
            </a:pPr>
            <a:r>
              <a:rPr lang="es-MX" sz="2000" b="1" dirty="0" smtClean="0">
                <a:solidFill>
                  <a:srgbClr val="FFFFFF"/>
                </a:solidFill>
                <a:latin typeface="Arial" charset="0"/>
                <a:ea typeface="ＭＳ Ｐゴシック" charset="-128"/>
              </a:rPr>
              <a:t>REQUISITOS DE LA NORMA UNE-EN ISO 9001:2008</a:t>
            </a:r>
            <a:endParaRPr lang="es-MX" sz="2000" b="1" dirty="0">
              <a:solidFill>
                <a:srgbClr val="FFFFFF"/>
              </a:solidFill>
              <a:latin typeface="Arial" charset="0"/>
              <a:ea typeface="ＭＳ Ｐゴシック" charset="-128"/>
            </a:endParaRPr>
          </a:p>
        </p:txBody>
      </p:sp>
      <p:sp>
        <p:nvSpPr>
          <p:cNvPr id="5" name="CuadroTexto 4"/>
          <p:cNvSpPr txBox="1"/>
          <p:nvPr/>
        </p:nvSpPr>
        <p:spPr>
          <a:xfrm>
            <a:off x="172528" y="795373"/>
            <a:ext cx="8764438" cy="1077218"/>
          </a:xfrm>
          <a:prstGeom prst="rect">
            <a:avLst/>
          </a:prstGeom>
          <a:noFill/>
        </p:spPr>
        <p:txBody>
          <a:bodyPr wrap="square" rtlCol="0">
            <a:spAutoFit/>
          </a:bodyPr>
          <a:lstStyle/>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fija requisitos generales que son aplicables a cualquier tipo de organización.</a:t>
            </a:r>
          </a:p>
          <a:p>
            <a:pPr algn="just" defTabSz="914400" eaLnBrk="0" fontAlgn="base" hangingPunct="0">
              <a:spcBef>
                <a:spcPct val="0"/>
              </a:spcBef>
              <a:spcAft>
                <a:spcPct val="0"/>
              </a:spcAft>
            </a:pPr>
            <a:r>
              <a:rPr lang="es-MX" sz="1600" dirty="0" smtClean="0">
                <a:solidFill>
                  <a:srgbClr val="000000"/>
                </a:solidFill>
                <a:latin typeface="Arial" charset="0"/>
                <a:ea typeface="ＭＳ Ｐゴシック" charset="-128"/>
              </a:rPr>
              <a:t>La norma ISO 9001 se estructura en cinco partes fundamentales en los capítulos 4 a 8 (sistema de gestión de la calidad; responsabilidad de la dirección; gestión de los recursos, realización del producto, y medición, análisis y mejora).</a:t>
            </a:r>
            <a:endParaRPr lang="es-MX" sz="1600" dirty="0">
              <a:solidFill>
                <a:srgbClr val="000000"/>
              </a:solidFill>
              <a:latin typeface="Arial" charset="0"/>
              <a:ea typeface="ＭＳ Ｐゴシック" charset="-128"/>
            </a:endParaRPr>
          </a:p>
        </p:txBody>
      </p:sp>
      <p:sp>
        <p:nvSpPr>
          <p:cNvPr id="11" name="CuadroTexto 10"/>
          <p:cNvSpPr txBox="1"/>
          <p:nvPr/>
        </p:nvSpPr>
        <p:spPr>
          <a:xfrm>
            <a:off x="389989" y="6292574"/>
            <a:ext cx="512978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25:Requisitos de la norma UNE-EN ISO 9001:2008, Alcalde Pablo, 2013.</a:t>
            </a:r>
            <a:endParaRPr lang="es-MX" sz="1000"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7726" y="1872591"/>
            <a:ext cx="5182049" cy="4419983"/>
          </a:xfrm>
          <a:prstGeom prst="rect">
            <a:avLst/>
          </a:prstGeom>
        </p:spPr>
      </p:pic>
    </p:spTree>
    <p:extLst>
      <p:ext uri="{BB962C8B-B14F-4D97-AF65-F5344CB8AC3E}">
        <p14:creationId xmlns:p14="http://schemas.microsoft.com/office/powerpoint/2010/main" val="310161106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14400" y="9196"/>
            <a:ext cx="7883912" cy="648726"/>
          </a:xfrm>
          <a:prstGeom prst="rect">
            <a:avLst/>
          </a:prstGeom>
          <a:noFill/>
        </p:spPr>
        <p:txBody>
          <a:bodyPr wrap="square" rtlCol="0">
            <a:spAutoFit/>
          </a:bodyPr>
          <a:lstStyle/>
          <a:p>
            <a:pPr algn="just" defTabSz="914400" eaLnBrk="0" fontAlgn="base" hangingPunct="0">
              <a:spcBef>
                <a:spcPct val="0"/>
              </a:spcBef>
              <a:spcAft>
                <a:spcPct val="0"/>
              </a:spcAft>
            </a:pPr>
            <a:r>
              <a:rPr lang="es-MX" dirty="0" smtClean="0">
                <a:solidFill>
                  <a:srgbClr val="FFFFFF"/>
                </a:solidFill>
                <a:latin typeface="Arial" charset="0"/>
                <a:ea typeface="ＭＳ Ｐゴシック" charset="-128"/>
              </a:rPr>
              <a:t>Seguidamente se exponen, a modo resumen, los aspectos más relevantes que contiene cada uno de dichos requisitos.</a:t>
            </a:r>
            <a:endParaRPr lang="es-MX" dirty="0">
              <a:solidFill>
                <a:srgbClr val="FFFFFF"/>
              </a:solidFill>
              <a:latin typeface="Arial" charset="0"/>
              <a:ea typeface="ＭＳ Ｐゴシック" charset="-128"/>
            </a:endParaRPr>
          </a:p>
        </p:txBody>
      </p:sp>
      <p:pic>
        <p:nvPicPr>
          <p:cNvPr id="8" name="Imagen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3444" y="3110671"/>
            <a:ext cx="6524867" cy="3301146"/>
          </a:xfrm>
          <a:prstGeom prst="rect">
            <a:avLst/>
          </a:prstGeom>
        </p:spPr>
      </p:pic>
      <p:pic>
        <p:nvPicPr>
          <p:cNvPr id="9" name="Imagen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5327" y="818376"/>
            <a:ext cx="6511092" cy="2292295"/>
          </a:xfrm>
          <a:prstGeom prst="rect">
            <a:avLst/>
          </a:prstGeom>
        </p:spPr>
      </p:pic>
      <p:pic>
        <p:nvPicPr>
          <p:cNvPr id="11" name="Imagen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8636" y="3874894"/>
            <a:ext cx="1977793" cy="19777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CuadroTexto 11"/>
          <p:cNvSpPr txBox="1"/>
          <p:nvPr/>
        </p:nvSpPr>
        <p:spPr>
          <a:xfrm>
            <a:off x="55032" y="5916109"/>
            <a:ext cx="2192409"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26: Dirección,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48697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1875" y="850333"/>
            <a:ext cx="7069875" cy="1456342"/>
          </a:xfrm>
          <a:prstGeom prst="rect">
            <a:avLst/>
          </a:prstGeom>
        </p:spPr>
      </p:pic>
      <p:pic>
        <p:nvPicPr>
          <p:cNvPr id="3" name="Imagen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1875" y="2562901"/>
            <a:ext cx="7069875" cy="3614874"/>
          </a:xfrm>
          <a:prstGeom prst="rect">
            <a:avLst/>
          </a:prstGeom>
        </p:spPr>
      </p:pic>
      <p:pic>
        <p:nvPicPr>
          <p:cNvPr id="5" name="Imagen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374245">
            <a:off x="7526747" y="827558"/>
            <a:ext cx="1338143" cy="955372"/>
          </a:xfrm>
          <a:prstGeom prst="rect">
            <a:avLst/>
          </a:prstGeom>
        </p:spPr>
      </p:pic>
      <p:pic>
        <p:nvPicPr>
          <p:cNvPr id="6" name="Imagen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78808" y="2562901"/>
            <a:ext cx="1501583" cy="1336636"/>
          </a:xfrm>
          <a:prstGeom prst="rect">
            <a:avLst/>
          </a:prstGeom>
        </p:spPr>
      </p:pic>
      <p:pic>
        <p:nvPicPr>
          <p:cNvPr id="8" name="Imagen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314174" y="4279732"/>
            <a:ext cx="1763287" cy="1763287"/>
          </a:xfrm>
          <a:prstGeom prst="rect">
            <a:avLst/>
          </a:prstGeom>
        </p:spPr>
      </p:pic>
      <p:sp>
        <p:nvSpPr>
          <p:cNvPr id="7" name="CuadroTexto 6"/>
          <p:cNvSpPr txBox="1"/>
          <p:nvPr/>
        </p:nvSpPr>
        <p:spPr>
          <a:xfrm>
            <a:off x="7347273" y="1852796"/>
            <a:ext cx="1697088"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27:Organizacion, Internet,2016</a:t>
            </a:r>
            <a:endParaRPr lang="es-MX" sz="1000" dirty="0">
              <a:latin typeface="Arial" panose="020B0604020202020204" pitchFamily="34" charset="0"/>
              <a:cs typeface="Arial" panose="020B0604020202020204" pitchFamily="34" charset="0"/>
            </a:endParaRPr>
          </a:p>
        </p:txBody>
      </p:sp>
      <p:sp>
        <p:nvSpPr>
          <p:cNvPr id="9" name="CuadroTexto 8"/>
          <p:cNvSpPr txBox="1"/>
          <p:nvPr/>
        </p:nvSpPr>
        <p:spPr>
          <a:xfrm>
            <a:off x="7281750" y="3751509"/>
            <a:ext cx="1697088"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28: Comunicación, Internet,2016</a:t>
            </a:r>
            <a:endParaRPr lang="es-MX" sz="1000" dirty="0">
              <a:latin typeface="Arial" panose="020B0604020202020204" pitchFamily="34" charset="0"/>
              <a:cs typeface="Arial" panose="020B0604020202020204" pitchFamily="34" charset="0"/>
            </a:endParaRPr>
          </a:p>
        </p:txBody>
      </p:sp>
      <p:sp>
        <p:nvSpPr>
          <p:cNvPr id="10" name="CuadroTexto 9"/>
          <p:cNvSpPr txBox="1"/>
          <p:nvPr/>
        </p:nvSpPr>
        <p:spPr>
          <a:xfrm>
            <a:off x="7347273" y="5842964"/>
            <a:ext cx="1697088"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29:Organizacion,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373196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24814" y="1005546"/>
            <a:ext cx="801671" cy="5821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Imagen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7391" y="4808353"/>
            <a:ext cx="737756" cy="734477"/>
          </a:xfrm>
          <a:prstGeom prst="rect">
            <a:avLst/>
          </a:prstGeom>
        </p:spPr>
      </p:pic>
      <p:sp>
        <p:nvSpPr>
          <p:cNvPr id="5" name="CuadroTexto 4"/>
          <p:cNvSpPr txBox="1"/>
          <p:nvPr/>
        </p:nvSpPr>
        <p:spPr>
          <a:xfrm>
            <a:off x="685101" y="1093752"/>
            <a:ext cx="3365525" cy="461665"/>
          </a:xfrm>
          <a:prstGeom prst="rect">
            <a:avLst/>
          </a:prstGeom>
          <a:noFill/>
        </p:spPr>
        <p:txBody>
          <a:bodyPr wrap="none" rtlCol="0">
            <a:spAutoFit/>
          </a:bodyPr>
          <a:lstStyle/>
          <a:p>
            <a:pPr algn="ctr" defTabSz="914400" eaLnBrk="0" fontAlgn="base" hangingPunct="0">
              <a:spcBef>
                <a:spcPct val="0"/>
              </a:spcBef>
              <a:spcAft>
                <a:spcPct val="0"/>
              </a:spcAft>
            </a:pPr>
            <a:r>
              <a:rPr lang="es-ES" sz="2400" b="1" dirty="0" smtClean="0">
                <a:solidFill>
                  <a:srgbClr val="000000"/>
                </a:solidFill>
                <a:latin typeface="Arial" charset="0"/>
                <a:ea typeface="ＭＳ Ｐゴシック" charset="-128"/>
              </a:rPr>
              <a:t>Definición de calidad:</a:t>
            </a:r>
            <a:endParaRPr lang="es-ES" sz="2400" b="1" dirty="0">
              <a:solidFill>
                <a:srgbClr val="000000"/>
              </a:solidFill>
              <a:latin typeface="Arial" charset="0"/>
              <a:ea typeface="ＭＳ Ｐゴシック" charset="-128"/>
            </a:endParaRPr>
          </a:p>
        </p:txBody>
      </p:sp>
      <p:sp>
        <p:nvSpPr>
          <p:cNvPr id="6" name="CuadroTexto 5"/>
          <p:cNvSpPr txBox="1"/>
          <p:nvPr/>
        </p:nvSpPr>
        <p:spPr>
          <a:xfrm>
            <a:off x="359958" y="1640629"/>
            <a:ext cx="7525006" cy="1200328"/>
          </a:xfrm>
          <a:prstGeom prst="rect">
            <a:avLst/>
          </a:prstGeom>
          <a:noFill/>
        </p:spPr>
        <p:txBody>
          <a:bodyPr wrap="square" rtlCol="0">
            <a:spAutoFit/>
          </a:bodyPr>
          <a:lstStyle/>
          <a:p>
            <a:pPr algn="just" defTabSz="914400" eaLnBrk="0" fontAlgn="base" hangingPunct="0">
              <a:spcBef>
                <a:spcPct val="0"/>
              </a:spcBef>
              <a:spcAft>
                <a:spcPct val="0"/>
              </a:spcAft>
            </a:pPr>
            <a:r>
              <a:rPr lang="es-ES" sz="2400" b="1" dirty="0" smtClean="0">
                <a:solidFill>
                  <a:srgbClr val="000000"/>
                </a:solidFill>
                <a:latin typeface="Arial" charset="0"/>
                <a:ea typeface="ＭＳ Ｐゴシック" charset="-128"/>
              </a:rPr>
              <a:t>El concepto de calidad ha evolucionado mucho a través de la historia hasta lo que hoy conocemos como calidad.</a:t>
            </a:r>
            <a:endParaRPr lang="es-ES" sz="2400" b="1" dirty="0">
              <a:solidFill>
                <a:srgbClr val="000000"/>
              </a:solidFill>
              <a:latin typeface="Arial" charset="0"/>
              <a:ea typeface="ＭＳ Ｐゴシック" charset="-128"/>
            </a:endParaRPr>
          </a:p>
        </p:txBody>
      </p:sp>
      <p:sp>
        <p:nvSpPr>
          <p:cNvPr id="7" name="CuadroTexto 6"/>
          <p:cNvSpPr txBox="1"/>
          <p:nvPr/>
        </p:nvSpPr>
        <p:spPr>
          <a:xfrm>
            <a:off x="793165" y="2875509"/>
            <a:ext cx="5301451" cy="646331"/>
          </a:xfrm>
          <a:prstGeom prst="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defTabSz="914400" eaLnBrk="0" fontAlgn="base" hangingPunct="0">
              <a:spcBef>
                <a:spcPct val="0"/>
              </a:spcBef>
              <a:spcAft>
                <a:spcPct val="0"/>
              </a:spcAft>
            </a:pPr>
            <a:r>
              <a:rPr lang="es-ES" b="1" dirty="0" smtClean="0">
                <a:solidFill>
                  <a:srgbClr val="000000"/>
                </a:solidFill>
              </a:rPr>
              <a:t>Cumplimiento de las especificaciones. Crosby</a:t>
            </a:r>
          </a:p>
          <a:p>
            <a:pPr algn="ctr" defTabSz="914400" eaLnBrk="0" fontAlgn="base" hangingPunct="0">
              <a:spcBef>
                <a:spcPct val="0"/>
              </a:spcBef>
              <a:spcAft>
                <a:spcPct val="0"/>
              </a:spcAft>
            </a:pPr>
            <a:endParaRPr lang="es-ES" b="1" dirty="0">
              <a:solidFill>
                <a:srgbClr val="000000"/>
              </a:solidFill>
            </a:endParaRPr>
          </a:p>
        </p:txBody>
      </p:sp>
      <p:sp>
        <p:nvSpPr>
          <p:cNvPr id="10" name="CuadroTexto 9"/>
          <p:cNvSpPr txBox="1"/>
          <p:nvPr/>
        </p:nvSpPr>
        <p:spPr>
          <a:xfrm>
            <a:off x="658115" y="3757567"/>
            <a:ext cx="727976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914400" eaLnBrk="0" fontAlgn="base" hangingPunct="0">
              <a:spcBef>
                <a:spcPct val="0"/>
              </a:spcBef>
              <a:spcAft>
                <a:spcPct val="0"/>
              </a:spcAft>
            </a:pPr>
            <a:r>
              <a:rPr lang="es-ES" b="1" dirty="0" smtClean="0">
                <a:solidFill>
                  <a:srgbClr val="000000"/>
                </a:solidFill>
              </a:rPr>
              <a:t>Calidad es lo que el cliente esta dispuesto a pagar en función de lo que obtiene y valora. </a:t>
            </a:r>
            <a:r>
              <a:rPr lang="es-ES" b="1" dirty="0" err="1" smtClean="0">
                <a:solidFill>
                  <a:srgbClr val="000000"/>
                </a:solidFill>
              </a:rPr>
              <a:t>Ducker</a:t>
            </a:r>
            <a:r>
              <a:rPr lang="es-ES" b="1" dirty="0" smtClean="0">
                <a:solidFill>
                  <a:srgbClr val="000000"/>
                </a:solidFill>
              </a:rPr>
              <a:t>  </a:t>
            </a:r>
            <a:endParaRPr lang="es-ES" b="1" dirty="0">
              <a:solidFill>
                <a:srgbClr val="000000"/>
              </a:solidFill>
            </a:endParaRPr>
          </a:p>
        </p:txBody>
      </p:sp>
      <p:sp>
        <p:nvSpPr>
          <p:cNvPr id="11" name="CuadroTexto 10"/>
          <p:cNvSpPr txBox="1"/>
          <p:nvPr/>
        </p:nvSpPr>
        <p:spPr>
          <a:xfrm>
            <a:off x="1823798" y="4868960"/>
            <a:ext cx="7190109"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defTabSz="914400" eaLnBrk="0" fontAlgn="base" hangingPunct="0">
              <a:spcBef>
                <a:spcPct val="0"/>
              </a:spcBef>
              <a:spcAft>
                <a:spcPct val="0"/>
              </a:spcAft>
            </a:pPr>
            <a:r>
              <a:rPr lang="es-ES" b="1" dirty="0" smtClean="0">
                <a:solidFill>
                  <a:srgbClr val="000000"/>
                </a:solidFill>
              </a:rPr>
              <a:t>Grado en el que un conjunto de características inherente cumple con requisitos. ISO 9000 </a:t>
            </a:r>
            <a:endParaRPr lang="es-ES" b="1" dirty="0">
              <a:solidFill>
                <a:srgbClr val="000000"/>
              </a:solidFill>
            </a:endParaRPr>
          </a:p>
        </p:txBody>
      </p:sp>
    </p:spTree>
    <p:extLst>
      <p:ext uri="{BB962C8B-B14F-4D97-AF65-F5344CB8AC3E}">
        <p14:creationId xmlns:p14="http://schemas.microsoft.com/office/powerpoint/2010/main" val="322660010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6117" y="802888"/>
            <a:ext cx="6762209" cy="3847171"/>
          </a:xfrm>
          <a:prstGeom prst="rect">
            <a:avLst/>
          </a:prstGeom>
        </p:spPr>
      </p:pic>
      <p:pic>
        <p:nvPicPr>
          <p:cNvPr id="3" name="Imagen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123838" y="892096"/>
            <a:ext cx="1875196" cy="2241397"/>
          </a:xfrm>
          <a:prstGeom prst="rect">
            <a:avLst/>
          </a:prstGeom>
        </p:spPr>
      </p:pic>
      <p:pic>
        <p:nvPicPr>
          <p:cNvPr id="5" name="Imagen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69072" y="3527569"/>
            <a:ext cx="2672509" cy="2672509"/>
          </a:xfrm>
          <a:prstGeom prst="rect">
            <a:avLst/>
          </a:prstGeom>
        </p:spPr>
      </p:pic>
      <p:pic>
        <p:nvPicPr>
          <p:cNvPr id="6" name="Imagen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82388" y="4863823"/>
            <a:ext cx="1228283" cy="1224743"/>
          </a:xfrm>
          <a:prstGeom prst="rect">
            <a:avLst/>
          </a:prstGeom>
        </p:spPr>
      </p:pic>
      <p:pic>
        <p:nvPicPr>
          <p:cNvPr id="7" name="Imagen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51733" y="4863823"/>
            <a:ext cx="1772261" cy="1115868"/>
          </a:xfrm>
          <a:prstGeom prst="rect">
            <a:avLst/>
          </a:prstGeom>
        </p:spPr>
      </p:pic>
      <p:pic>
        <p:nvPicPr>
          <p:cNvPr id="1026" name="Picture 2" descr="http://www.1sfconsulting.com/images/Mejora-Procesos.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0" y="4449104"/>
            <a:ext cx="2493339" cy="1951929"/>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p:cNvSpPr txBox="1"/>
          <p:nvPr/>
        </p:nvSpPr>
        <p:spPr>
          <a:xfrm>
            <a:off x="6918326" y="699735"/>
            <a:ext cx="2252580" cy="3847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900" dirty="0" smtClean="0">
                <a:latin typeface="Arial" panose="020B0604020202020204" pitchFamily="34" charset="0"/>
                <a:cs typeface="Arial" panose="020B0604020202020204" pitchFamily="34" charset="0"/>
              </a:rPr>
              <a:t>Figura 44:Def. planificación según ISO 9000:2005, Alcalde Pablo, 2013</a:t>
            </a:r>
            <a:r>
              <a:rPr lang="es-MX" sz="1000" dirty="0" smtClean="0">
                <a:latin typeface="Arial" panose="020B0604020202020204" pitchFamily="34" charset="0"/>
                <a:cs typeface="Arial" panose="020B0604020202020204" pitchFamily="34" charset="0"/>
              </a:rPr>
              <a:t>.</a:t>
            </a:r>
            <a:endParaRPr lang="es-MX" sz="1000" dirty="0">
              <a:latin typeface="Arial" panose="020B0604020202020204" pitchFamily="34" charset="0"/>
              <a:cs typeface="Arial" panose="020B0604020202020204" pitchFamily="34" charset="0"/>
            </a:endParaRPr>
          </a:p>
        </p:txBody>
      </p:sp>
      <p:sp>
        <p:nvSpPr>
          <p:cNvPr id="10" name="CuadroTexto 9"/>
          <p:cNvSpPr txBox="1"/>
          <p:nvPr/>
        </p:nvSpPr>
        <p:spPr>
          <a:xfrm>
            <a:off x="7081824" y="6317519"/>
            <a:ext cx="1761966"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30:Satisfaccion cliente,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924487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4"/>
          <p:cNvSpPr txBox="1">
            <a:spLocks noChangeArrowheads="1"/>
          </p:cNvSpPr>
          <p:nvPr/>
        </p:nvSpPr>
        <p:spPr bwMode="auto">
          <a:xfrm>
            <a:off x="1089025" y="190500"/>
            <a:ext cx="7726363" cy="52322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sz="2800" b="1" dirty="0" smtClean="0">
                <a:solidFill>
                  <a:srgbClr val="000000"/>
                </a:solidFill>
                <a:latin typeface="Arial Narrow" charset="0"/>
                <a:ea typeface="ＭＳ Ｐゴシック" charset="-128"/>
              </a:rPr>
              <a:t>PLAN DE IMPLEMENTACIÓN </a:t>
            </a:r>
            <a:r>
              <a:rPr lang="es-ES_tradnl" sz="2800" b="1" dirty="0">
                <a:solidFill>
                  <a:srgbClr val="FFFFFF"/>
                </a:solidFill>
                <a:latin typeface="Arial Narrow" charset="0"/>
                <a:ea typeface="ＭＳ Ｐゴシック" charset="-128"/>
              </a:rPr>
              <a:t>5 Pasos</a:t>
            </a:r>
          </a:p>
        </p:txBody>
      </p:sp>
      <p:sp>
        <p:nvSpPr>
          <p:cNvPr id="58371" name="Rectangle 68"/>
          <p:cNvSpPr>
            <a:spLocks noChangeArrowheads="1"/>
          </p:cNvSpPr>
          <p:nvPr/>
        </p:nvSpPr>
        <p:spPr bwMode="auto">
          <a:xfrm rot="5400000">
            <a:off x="4553228" y="-3173372"/>
            <a:ext cx="45719" cy="7958377"/>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pic>
        <p:nvPicPr>
          <p:cNvPr id="58372" name="Picture 69" descr="Los 5 Pasos (sin texto)"/>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300" y="1046163"/>
            <a:ext cx="8267700" cy="5405437"/>
          </a:xfrm>
          <a:prstGeom prst="rect">
            <a:avLst/>
          </a:prstGeom>
          <a:noFill/>
          <a:ln w="9525">
            <a:noFill/>
            <a:miter lim="800000"/>
            <a:headEnd/>
            <a:tailEnd/>
          </a:ln>
        </p:spPr>
      </p:pic>
      <p:sp>
        <p:nvSpPr>
          <p:cNvPr id="58373" name="Text Box 70"/>
          <p:cNvSpPr txBox="1">
            <a:spLocks noChangeArrowheads="1"/>
          </p:cNvSpPr>
          <p:nvPr/>
        </p:nvSpPr>
        <p:spPr bwMode="auto">
          <a:xfrm>
            <a:off x="4872038" y="2263775"/>
            <a:ext cx="857250" cy="304800"/>
          </a:xfrm>
          <a:prstGeom prst="rect">
            <a:avLst/>
          </a:prstGeom>
          <a:noFill/>
          <a:ln w="9525">
            <a:noFill/>
            <a:miter lim="800000"/>
            <a:headEnd/>
            <a:tailEnd/>
          </a:ln>
        </p:spPr>
        <p:txBody>
          <a:bodyPr>
            <a:spAutoFit/>
          </a:bodyPr>
          <a:lstStyle/>
          <a:p>
            <a:pPr algn="ctr" defTabSz="914400" fontAlgn="base">
              <a:spcBef>
                <a:spcPct val="50000"/>
              </a:spcBef>
              <a:spcAft>
                <a:spcPct val="0"/>
              </a:spcAft>
            </a:pPr>
            <a:r>
              <a:rPr lang="es-ES" sz="1400" b="1">
                <a:solidFill>
                  <a:srgbClr val="006600"/>
                </a:solidFill>
                <a:latin typeface="Arial" charset="0"/>
                <a:ea typeface="ＭＳ Ｐゴシック" charset="-128"/>
              </a:rPr>
              <a:t>Paso 5</a:t>
            </a:r>
          </a:p>
        </p:txBody>
      </p:sp>
      <p:sp>
        <p:nvSpPr>
          <p:cNvPr id="58374" name="Text Box 71"/>
          <p:cNvSpPr txBox="1">
            <a:spLocks noChangeArrowheads="1"/>
          </p:cNvSpPr>
          <p:nvPr/>
        </p:nvSpPr>
        <p:spPr bwMode="auto">
          <a:xfrm>
            <a:off x="5943600" y="2308225"/>
            <a:ext cx="1230313" cy="596900"/>
          </a:xfrm>
          <a:prstGeom prst="rect">
            <a:avLst/>
          </a:prstGeom>
          <a:noFill/>
          <a:ln w="9525">
            <a:noFill/>
            <a:miter lim="800000"/>
            <a:headEnd/>
            <a:tailEnd/>
          </a:ln>
        </p:spPr>
        <p:txBody>
          <a:bodyPr>
            <a:spAutoFit/>
          </a:bodyPr>
          <a:lstStyle/>
          <a:p>
            <a:pPr defTabSz="914400" fontAlgn="base">
              <a:spcBef>
                <a:spcPct val="50000"/>
              </a:spcBef>
              <a:spcAft>
                <a:spcPct val="0"/>
              </a:spcAft>
            </a:pPr>
            <a:r>
              <a:rPr lang="es-ES" sz="1100">
                <a:solidFill>
                  <a:srgbClr val="000000"/>
                </a:solidFill>
                <a:latin typeface="Arial" charset="0"/>
                <a:ea typeface="ＭＳ Ｐゴシック" charset="-128"/>
              </a:rPr>
              <a:t>Acciones Correctivas y Preventivas</a:t>
            </a:r>
          </a:p>
        </p:txBody>
      </p:sp>
      <p:sp>
        <p:nvSpPr>
          <p:cNvPr id="58375" name="Text Box 72"/>
          <p:cNvSpPr txBox="1">
            <a:spLocks noChangeArrowheads="1"/>
          </p:cNvSpPr>
          <p:nvPr/>
        </p:nvSpPr>
        <p:spPr bwMode="auto">
          <a:xfrm>
            <a:off x="4519613" y="3049588"/>
            <a:ext cx="635000" cy="517525"/>
          </a:xfrm>
          <a:prstGeom prst="rect">
            <a:avLst/>
          </a:prstGeom>
          <a:noFill/>
          <a:ln w="9525">
            <a:noFill/>
            <a:miter lim="800000"/>
            <a:headEnd/>
            <a:tailEnd/>
          </a:ln>
        </p:spPr>
        <p:txBody>
          <a:bodyPr>
            <a:spAutoFit/>
          </a:bodyPr>
          <a:lstStyle/>
          <a:p>
            <a:pPr algn="ctr" defTabSz="914400" fontAlgn="base">
              <a:spcBef>
                <a:spcPct val="50000"/>
              </a:spcBef>
              <a:spcAft>
                <a:spcPct val="0"/>
              </a:spcAft>
            </a:pPr>
            <a:r>
              <a:rPr lang="es-ES" sz="1400" b="1">
                <a:solidFill>
                  <a:srgbClr val="660066"/>
                </a:solidFill>
                <a:latin typeface="Arial" charset="0"/>
                <a:ea typeface="ＭＳ Ｐゴシック" charset="-128"/>
              </a:rPr>
              <a:t>Paso 4</a:t>
            </a:r>
          </a:p>
        </p:txBody>
      </p:sp>
      <p:sp>
        <p:nvSpPr>
          <p:cNvPr id="58376" name="Text Box 73"/>
          <p:cNvSpPr txBox="1">
            <a:spLocks noChangeArrowheads="1"/>
          </p:cNvSpPr>
          <p:nvPr/>
        </p:nvSpPr>
        <p:spPr bwMode="auto">
          <a:xfrm>
            <a:off x="5116513" y="3054350"/>
            <a:ext cx="1230312" cy="596900"/>
          </a:xfrm>
          <a:prstGeom prst="rect">
            <a:avLst/>
          </a:prstGeom>
          <a:noFill/>
          <a:ln w="9525">
            <a:noFill/>
            <a:miter lim="800000"/>
            <a:headEnd/>
            <a:tailEnd/>
          </a:ln>
        </p:spPr>
        <p:txBody>
          <a:bodyPr>
            <a:spAutoFit/>
          </a:bodyPr>
          <a:lstStyle/>
          <a:p>
            <a:pPr defTabSz="914400" fontAlgn="base">
              <a:spcBef>
                <a:spcPct val="50000"/>
              </a:spcBef>
              <a:spcAft>
                <a:spcPct val="0"/>
              </a:spcAft>
            </a:pPr>
            <a:r>
              <a:rPr lang="es-ES" sz="1100">
                <a:solidFill>
                  <a:srgbClr val="000000"/>
                </a:solidFill>
                <a:latin typeface="Arial" charset="0"/>
                <a:ea typeface="ＭＳ Ｐゴシック" charset="-128"/>
              </a:rPr>
              <a:t>Auditoria Interna y Revisión Gerencial</a:t>
            </a:r>
          </a:p>
        </p:txBody>
      </p:sp>
      <p:sp>
        <p:nvSpPr>
          <p:cNvPr id="58377" name="Text Box 74"/>
          <p:cNvSpPr txBox="1">
            <a:spLocks noChangeArrowheads="1"/>
          </p:cNvSpPr>
          <p:nvPr/>
        </p:nvSpPr>
        <p:spPr bwMode="auto">
          <a:xfrm>
            <a:off x="3138488" y="3789363"/>
            <a:ext cx="711200" cy="517525"/>
          </a:xfrm>
          <a:prstGeom prst="rect">
            <a:avLst/>
          </a:prstGeom>
          <a:noFill/>
          <a:ln w="9525">
            <a:noFill/>
            <a:miter lim="800000"/>
            <a:headEnd/>
            <a:tailEnd/>
          </a:ln>
        </p:spPr>
        <p:txBody>
          <a:bodyPr>
            <a:spAutoFit/>
          </a:bodyPr>
          <a:lstStyle/>
          <a:p>
            <a:pPr algn="ctr" defTabSz="914400" fontAlgn="base">
              <a:spcBef>
                <a:spcPct val="50000"/>
              </a:spcBef>
              <a:spcAft>
                <a:spcPct val="0"/>
              </a:spcAft>
            </a:pPr>
            <a:r>
              <a:rPr lang="es-ES" sz="1400" b="1">
                <a:solidFill>
                  <a:srgbClr val="D60093"/>
                </a:solidFill>
                <a:latin typeface="Arial" charset="0"/>
                <a:ea typeface="ＭＳ Ｐゴシック" charset="-128"/>
              </a:rPr>
              <a:t>Paso 3</a:t>
            </a:r>
          </a:p>
        </p:txBody>
      </p:sp>
      <p:sp>
        <p:nvSpPr>
          <p:cNvPr id="58378" name="Text Box 75"/>
          <p:cNvSpPr txBox="1">
            <a:spLocks noChangeArrowheads="1"/>
          </p:cNvSpPr>
          <p:nvPr/>
        </p:nvSpPr>
        <p:spPr bwMode="auto">
          <a:xfrm>
            <a:off x="3925888" y="3906838"/>
            <a:ext cx="1231900" cy="260350"/>
          </a:xfrm>
          <a:prstGeom prst="rect">
            <a:avLst/>
          </a:prstGeom>
          <a:noFill/>
          <a:ln w="9525">
            <a:noFill/>
            <a:miter lim="800000"/>
            <a:headEnd/>
            <a:tailEnd/>
          </a:ln>
        </p:spPr>
        <p:txBody>
          <a:bodyPr>
            <a:spAutoFit/>
          </a:bodyPr>
          <a:lstStyle/>
          <a:p>
            <a:pPr defTabSz="914400" fontAlgn="base">
              <a:spcBef>
                <a:spcPct val="50000"/>
              </a:spcBef>
              <a:spcAft>
                <a:spcPct val="0"/>
              </a:spcAft>
            </a:pPr>
            <a:r>
              <a:rPr lang="es-ES" sz="1100">
                <a:solidFill>
                  <a:srgbClr val="000000"/>
                </a:solidFill>
                <a:latin typeface="Arial" charset="0"/>
                <a:ea typeface="ＭＳ Ｐゴシック" charset="-128"/>
              </a:rPr>
              <a:t>Capacitación</a:t>
            </a:r>
          </a:p>
        </p:txBody>
      </p:sp>
      <p:sp>
        <p:nvSpPr>
          <p:cNvPr id="58379" name="Text Box 76"/>
          <p:cNvSpPr txBox="1">
            <a:spLocks noChangeArrowheads="1"/>
          </p:cNvSpPr>
          <p:nvPr/>
        </p:nvSpPr>
        <p:spPr bwMode="auto">
          <a:xfrm>
            <a:off x="1939925" y="4443413"/>
            <a:ext cx="636588" cy="517525"/>
          </a:xfrm>
          <a:prstGeom prst="rect">
            <a:avLst/>
          </a:prstGeom>
          <a:noFill/>
          <a:ln w="9525">
            <a:noFill/>
            <a:miter lim="800000"/>
            <a:headEnd/>
            <a:tailEnd/>
          </a:ln>
        </p:spPr>
        <p:txBody>
          <a:bodyPr>
            <a:spAutoFit/>
          </a:bodyPr>
          <a:lstStyle/>
          <a:p>
            <a:pPr algn="ctr" defTabSz="914400" fontAlgn="base">
              <a:spcBef>
                <a:spcPct val="50000"/>
              </a:spcBef>
              <a:spcAft>
                <a:spcPct val="0"/>
              </a:spcAft>
            </a:pPr>
            <a:r>
              <a:rPr lang="es-ES" sz="1400" b="1">
                <a:solidFill>
                  <a:srgbClr val="336699"/>
                </a:solidFill>
                <a:latin typeface="Arial" charset="0"/>
                <a:ea typeface="ＭＳ Ｐゴシック" charset="-128"/>
              </a:rPr>
              <a:t>Paso 2</a:t>
            </a:r>
          </a:p>
        </p:txBody>
      </p:sp>
      <p:sp>
        <p:nvSpPr>
          <p:cNvPr id="58380" name="Text Box 77"/>
          <p:cNvSpPr txBox="1">
            <a:spLocks noChangeArrowheads="1"/>
          </p:cNvSpPr>
          <p:nvPr/>
        </p:nvSpPr>
        <p:spPr bwMode="auto">
          <a:xfrm>
            <a:off x="2749550" y="4543425"/>
            <a:ext cx="1228725" cy="428625"/>
          </a:xfrm>
          <a:prstGeom prst="rect">
            <a:avLst/>
          </a:prstGeom>
          <a:noFill/>
          <a:ln w="9525">
            <a:noFill/>
            <a:miter lim="800000"/>
            <a:headEnd/>
            <a:tailEnd/>
          </a:ln>
        </p:spPr>
        <p:txBody>
          <a:bodyPr>
            <a:spAutoFit/>
          </a:bodyPr>
          <a:lstStyle/>
          <a:p>
            <a:pPr defTabSz="914400" fontAlgn="base">
              <a:spcBef>
                <a:spcPct val="50000"/>
              </a:spcBef>
              <a:spcAft>
                <a:spcPct val="0"/>
              </a:spcAft>
            </a:pPr>
            <a:r>
              <a:rPr lang="es-ES" sz="1100">
                <a:solidFill>
                  <a:srgbClr val="000000"/>
                </a:solidFill>
                <a:latin typeface="Arial" charset="0"/>
                <a:ea typeface="ＭＳ Ｐゴシック" charset="-128"/>
              </a:rPr>
              <a:t>Estrategia Documental</a:t>
            </a:r>
          </a:p>
        </p:txBody>
      </p:sp>
      <p:sp>
        <p:nvSpPr>
          <p:cNvPr id="58381" name="Text Box 78"/>
          <p:cNvSpPr txBox="1">
            <a:spLocks noChangeArrowheads="1"/>
          </p:cNvSpPr>
          <p:nvPr/>
        </p:nvSpPr>
        <p:spPr bwMode="auto">
          <a:xfrm>
            <a:off x="1012825" y="5294313"/>
            <a:ext cx="700088" cy="517525"/>
          </a:xfrm>
          <a:prstGeom prst="rect">
            <a:avLst/>
          </a:prstGeom>
          <a:noFill/>
          <a:ln w="9525">
            <a:noFill/>
            <a:miter lim="800000"/>
            <a:headEnd/>
            <a:tailEnd/>
          </a:ln>
        </p:spPr>
        <p:txBody>
          <a:bodyPr>
            <a:spAutoFit/>
          </a:bodyPr>
          <a:lstStyle/>
          <a:p>
            <a:pPr algn="ctr" defTabSz="914400" fontAlgn="base">
              <a:spcBef>
                <a:spcPct val="50000"/>
              </a:spcBef>
              <a:spcAft>
                <a:spcPct val="0"/>
              </a:spcAft>
            </a:pPr>
            <a:r>
              <a:rPr lang="es-ES" sz="1400" b="1">
                <a:solidFill>
                  <a:srgbClr val="FF9900"/>
                </a:solidFill>
                <a:latin typeface="Arial" charset="0"/>
                <a:ea typeface="ＭＳ Ｐゴシック" charset="-128"/>
              </a:rPr>
              <a:t>Paso 1</a:t>
            </a:r>
          </a:p>
        </p:txBody>
      </p:sp>
      <p:sp>
        <p:nvSpPr>
          <p:cNvPr id="58382" name="Text Box 79"/>
          <p:cNvSpPr txBox="1">
            <a:spLocks noChangeArrowheads="1"/>
          </p:cNvSpPr>
          <p:nvPr/>
        </p:nvSpPr>
        <p:spPr bwMode="auto">
          <a:xfrm>
            <a:off x="1606550" y="5281613"/>
            <a:ext cx="1727200" cy="549275"/>
          </a:xfrm>
          <a:prstGeom prst="rect">
            <a:avLst/>
          </a:prstGeom>
          <a:noFill/>
          <a:ln w="9525">
            <a:noFill/>
            <a:miter lim="800000"/>
            <a:headEnd/>
            <a:tailEnd/>
          </a:ln>
        </p:spPr>
        <p:txBody>
          <a:bodyPr>
            <a:spAutoFit/>
          </a:bodyPr>
          <a:lstStyle/>
          <a:p>
            <a:pPr defTabSz="914400" fontAlgn="base">
              <a:spcBef>
                <a:spcPct val="50000"/>
              </a:spcBef>
              <a:spcAft>
                <a:spcPct val="0"/>
              </a:spcAft>
            </a:pPr>
            <a:r>
              <a:rPr lang="es-ES" sz="1000">
                <a:solidFill>
                  <a:srgbClr val="000000"/>
                </a:solidFill>
                <a:latin typeface="Arial" charset="0"/>
                <a:ea typeface="ＭＳ Ｐゴシック" charset="-128"/>
              </a:rPr>
              <a:t>Plan de       Implantación/Transición. Enfoque a Procesos</a:t>
            </a:r>
          </a:p>
        </p:txBody>
      </p:sp>
      <p:sp>
        <p:nvSpPr>
          <p:cNvPr id="15" name="CuadroTexto 14"/>
          <p:cNvSpPr txBox="1"/>
          <p:nvPr/>
        </p:nvSpPr>
        <p:spPr>
          <a:xfrm>
            <a:off x="2441851" y="6477714"/>
            <a:ext cx="4199974"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31:PLAN DE IMPLEMENTACIÒN,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278205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PLAN DE IMPLEMENTACIÓN</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758569"/>
            <a:ext cx="9013907" cy="5627845"/>
          </a:xfrm>
          <a:prstGeom prst="rect">
            <a:avLst/>
          </a:prstGeom>
        </p:spPr>
      </p:pic>
      <p:sp>
        <p:nvSpPr>
          <p:cNvPr id="5" name="CuadroTexto 4"/>
          <p:cNvSpPr txBox="1"/>
          <p:nvPr/>
        </p:nvSpPr>
        <p:spPr>
          <a:xfrm>
            <a:off x="2441851" y="6477714"/>
            <a:ext cx="4199974"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32:PLAN DE IMPLEMENTACIÒN</a:t>
            </a:r>
            <a:r>
              <a:rPr lang="es-MX" sz="1000" b="1" dirty="0" smtClean="0">
                <a:latin typeface="Arial" panose="020B0604020202020204" pitchFamily="34" charset="0"/>
                <a:cs typeface="Arial" panose="020B0604020202020204" pitchFamily="34" charset="0"/>
              </a:rPr>
              <a:t>, </a:t>
            </a:r>
            <a:r>
              <a:rPr lang="es-MX" sz="1000" b="1" dirty="0" smtClean="0">
                <a:latin typeface="Arial" panose="020B0604020202020204" pitchFamily="34" charset="0"/>
                <a:cs typeface="Arial" panose="020B0604020202020204" pitchFamily="34" charset="0"/>
                <a:hlinkClick r:id="rId3"/>
              </a:rPr>
              <a:t>www.iso.org</a:t>
            </a:r>
            <a:r>
              <a:rPr lang="es-MX" sz="1000" b="1" dirty="0" smtClean="0">
                <a:latin typeface="Arial" panose="020B0604020202020204" pitchFamily="34" charset="0"/>
                <a:cs typeface="Arial" panose="020B0604020202020204" pitchFamily="34" charset="0"/>
              </a:rPr>
              <a:t> </a:t>
            </a:r>
            <a:r>
              <a:rPr lang="es-MX" sz="1000" dirty="0" smtClean="0">
                <a:latin typeface="Arial" panose="020B0604020202020204" pitchFamily="34" charset="0"/>
                <a:cs typeface="Arial" panose="020B0604020202020204" pitchFamily="34" charset="0"/>
              </a:rPr>
              <a: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799878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DIAGNÓSTICO SITUACIONAL/SENCIBILIZACIÓN </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4" name="CuadroTexto 3"/>
          <p:cNvSpPr txBox="1"/>
          <p:nvPr/>
        </p:nvSpPr>
        <p:spPr>
          <a:xfrm>
            <a:off x="203200" y="927100"/>
            <a:ext cx="8382000" cy="5047536"/>
          </a:xfrm>
          <a:prstGeom prst="rect">
            <a:avLst/>
          </a:prstGeom>
          <a:noFill/>
        </p:spPr>
        <p:txBody>
          <a:bodyPr wrap="square" rtlCol="0">
            <a:spAutoFit/>
          </a:bodyPr>
          <a:lstStyle/>
          <a:p>
            <a:pPr algn="just"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Es la identificación, descripción y análisis evaluativo de la situación actual de la organización o del proceso en función de los resultados que se esperan y que fueron planteados en la misión. Es a la vez una mirada sistémica y contextual, retrospectiva y prospectiva, descriptiva y evaluativa.  El diagnóstico situacional de la empresa se realizaría con el propósito de identificar las oportunidades de mejoramiento y las necesidades de fortalecimiento para facilitar el desarrollo de la estrategia general de la empresa: su organización funcional.  El diagnóstico situacional tiene como objetivos:  a)</a:t>
            </a:r>
            <a:r>
              <a:rPr lang="es-ES_tradnl" sz="1600" dirty="0">
                <a:solidFill>
                  <a:srgbClr val="000000"/>
                </a:solidFill>
                <a:latin typeface="Arial" charset="0"/>
                <a:ea typeface="ＭＳ Ｐゴシック" charset="-128"/>
              </a:rPr>
              <a:t> Evaluar en qué medida la organización de la empresa es compatible con las necesidades para un efectivo control de su gestión al nivel actual y esperado de operaciones, acorde con la estrategia de negocios y políticas vigentes o que esté previsto desarrollar, teniendo presente los cambios y ampliaciones estructurales próximos a realizar.</a:t>
            </a:r>
          </a:p>
          <a:p>
            <a:pPr algn="just"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b)</a:t>
            </a:r>
            <a:r>
              <a:rPr lang="es-ES_tradnl" sz="1600" dirty="0">
                <a:solidFill>
                  <a:srgbClr val="000000"/>
                </a:solidFill>
                <a:latin typeface="Arial" charset="0"/>
                <a:ea typeface="ＭＳ Ｐゴシック" charset="-128"/>
              </a:rPr>
              <a:t> Identificar las áreas a desarrollar, las necesidades de información y control no plenamente satisfechas y las oportunidades de mejoras en los aspectos organizacionales y administrativos de la empresa.</a:t>
            </a:r>
          </a:p>
          <a:p>
            <a:pPr algn="just"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c)</a:t>
            </a:r>
            <a:r>
              <a:rPr lang="es-ES_tradnl" sz="1600" dirty="0">
                <a:solidFill>
                  <a:srgbClr val="000000"/>
                </a:solidFill>
                <a:latin typeface="Arial" charset="0"/>
                <a:ea typeface="ＭＳ Ｐゴシック" charset="-128"/>
              </a:rPr>
              <a:t> Formular recomendaciones que permitan introducir cambios y mejoras en la organización.</a:t>
            </a:r>
            <a:r>
              <a:rPr lang="es-ES_tradnl" dirty="0">
                <a:solidFill>
                  <a:srgbClr val="000000"/>
                </a:solidFill>
                <a:latin typeface="Arial" charset="0"/>
                <a:ea typeface="ＭＳ Ｐゴシック" charset="-128"/>
              </a:rPr>
              <a:t>	</a:t>
            </a:r>
          </a:p>
        </p:txBody>
      </p:sp>
    </p:spTree>
    <p:extLst>
      <p:ext uri="{BB962C8B-B14F-4D97-AF65-F5344CB8AC3E}">
        <p14:creationId xmlns:p14="http://schemas.microsoft.com/office/powerpoint/2010/main" val="280472696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DIAGNÓSTICO SITUACIONAL/SENCIBILIZACIÓN </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4" name="CuadroTexto 3"/>
          <p:cNvSpPr txBox="1"/>
          <p:nvPr/>
        </p:nvSpPr>
        <p:spPr>
          <a:xfrm>
            <a:off x="203200" y="927100"/>
            <a:ext cx="8382000" cy="5016759"/>
          </a:xfrm>
          <a:prstGeom prst="rect">
            <a:avLst/>
          </a:prstGeom>
          <a:noFill/>
        </p:spPr>
        <p:txBody>
          <a:bodyPr wrap="square" rtlCol="0">
            <a:spAutoFit/>
          </a:bodyPr>
          <a:lstStyle/>
          <a:p>
            <a:pPr algn="just"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El diagnóstico situacional refleja como indica su nombre la situación actual de una empresa. Principalmente hay dos formas, aunque éstas admiten muchas variables para realizar ese diagnóstico:  1º Mediante un análisis basado en la situación económica.   2º Mediante el método DOFA, que permite analizar las debilidades, amenazas, fortalezas y oportunidades de cada área de negocio (productos, área económica financiera, recursos humanos, departamento comercial y atención al cliente, distribución, análisis de la competencia, del mercado, etcétera). Este método tiene que realizarlo alguien externo a la empresa porque tiene que ser muy realista, objetivo e imparcial.</a:t>
            </a:r>
          </a:p>
          <a:p>
            <a:pPr algn="just" defTabSz="914400" eaLnBrk="0" fontAlgn="base" hangingPunct="0">
              <a:spcBef>
                <a:spcPct val="0"/>
              </a:spcBef>
              <a:spcAft>
                <a:spcPct val="0"/>
              </a:spcAft>
            </a:pPr>
            <a:r>
              <a:rPr lang="es-ES_tradnl" sz="1600" b="1" dirty="0">
                <a:solidFill>
                  <a:srgbClr val="000000"/>
                </a:solidFill>
                <a:latin typeface="Arial" charset="0"/>
                <a:ea typeface="ＭＳ Ｐゴシック" charset="-128"/>
              </a:rPr>
              <a:t>A medida que una empresa crece en tamaño y complejidad, adviene de este crecimiento un mayor número de decisiones y acciones que tiene que tomar casi diariamente, y que son de importancia estratégica y de largo plazo, haciéndose necesario, así pues, un diagnóstico situacional a fin de permitir la realización de una planificación estratégica, pesando sobre él aún una responsabilidad acerca del futuro de la organización, pues las estrategias </a:t>
            </a:r>
            <a:r>
              <a:rPr lang="es-ES_tradnl" sz="1600" b="1" dirty="0" smtClean="0">
                <a:solidFill>
                  <a:srgbClr val="000000"/>
                </a:solidFill>
                <a:latin typeface="Arial" charset="0"/>
                <a:ea typeface="ＭＳ Ｐゴシック" charset="-128"/>
              </a:rPr>
              <a:t>recurrentes </a:t>
            </a:r>
            <a:r>
              <a:rPr lang="es-ES_tradnl" sz="1600" b="1" dirty="0">
                <a:solidFill>
                  <a:srgbClr val="000000"/>
                </a:solidFill>
                <a:latin typeface="Arial" charset="0"/>
                <a:ea typeface="ＭＳ Ｐゴシック" charset="-128"/>
              </a:rPr>
              <a:t>de tal tendrán la responsabilidad no solamente de orientar los negocios de la empresa, sino por encima de todo, de garantizar su futuro y éxito</a:t>
            </a:r>
            <a:r>
              <a:rPr lang="es-ES_tradnl" sz="1600" b="1" dirty="0" smtClean="0">
                <a:solidFill>
                  <a:srgbClr val="000000"/>
                </a:solidFill>
                <a:latin typeface="Arial" charset="0"/>
                <a:ea typeface="ＭＳ Ｐゴシック" charset="-128"/>
              </a:rPr>
              <a:t>.</a:t>
            </a:r>
            <a:endParaRPr lang="es-ES_tradnl" sz="1600" b="1"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254732694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DIAGNÓSTICO SITUACIONAL/SENCIBILIZACIÓN </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4" name="CuadroTexto 3"/>
          <p:cNvSpPr txBox="1"/>
          <p:nvPr/>
        </p:nvSpPr>
        <p:spPr>
          <a:xfrm>
            <a:off x="203200" y="927100"/>
            <a:ext cx="8382000" cy="5816978"/>
          </a:xfrm>
          <a:prstGeom prst="rect">
            <a:avLst/>
          </a:prstGeom>
          <a:noFill/>
        </p:spPr>
        <p:txBody>
          <a:bodyPr wrap="square" rtlCol="0">
            <a:spAutoFit/>
          </a:bodyPr>
          <a:lstStyle/>
          <a:p>
            <a:pPr algn="ctr" defTabSz="914400" eaLnBrk="0" fontAlgn="base" hangingPunct="0">
              <a:spcBef>
                <a:spcPct val="0"/>
              </a:spcBef>
              <a:spcAft>
                <a:spcPct val="0"/>
              </a:spcAft>
            </a:pPr>
            <a:r>
              <a:rPr lang="es-ES_tradnl" sz="3600" b="1" i="1" dirty="0">
                <a:solidFill>
                  <a:srgbClr val="000000"/>
                </a:solidFill>
                <a:latin typeface="Arial" charset="0"/>
                <a:ea typeface="ＭＳ Ｐゴシック" charset="-128"/>
              </a:rPr>
              <a:t>Guía para elaborar un diagnostico situacional</a:t>
            </a:r>
          </a:p>
          <a:p>
            <a:pPr algn="ctr" defTabSz="914400" eaLnBrk="0" fontAlgn="base" hangingPunct="0">
              <a:spcBef>
                <a:spcPct val="0"/>
              </a:spcBef>
              <a:spcAft>
                <a:spcPct val="0"/>
              </a:spcAft>
            </a:pPr>
            <a:r>
              <a:rPr lang="es-ES_tradnl" sz="3600" dirty="0">
                <a:solidFill>
                  <a:srgbClr val="000000"/>
                </a:solidFill>
                <a:latin typeface="Arial" charset="0"/>
                <a:ea typeface="ＭＳ Ｐゴシック" charset="-128"/>
              </a:rPr>
              <a:t>Diagnostico situacional </a:t>
            </a:r>
            <a:r>
              <a:rPr lang="es-ES_tradnl" sz="3600" dirty="0" smtClean="0">
                <a:solidFill>
                  <a:srgbClr val="000000"/>
                </a:solidFill>
                <a:latin typeface="Arial" charset="0"/>
                <a:ea typeface="ＭＳ Ｐゴシック" charset="-128"/>
              </a:rPr>
              <a:t>estratégico</a:t>
            </a:r>
          </a:p>
          <a:p>
            <a:pPr algn="ctr" defTabSz="914400" eaLnBrk="0" fontAlgn="base" hangingPunct="0">
              <a:spcBef>
                <a:spcPct val="0"/>
              </a:spcBef>
              <a:spcAft>
                <a:spcPct val="0"/>
              </a:spcAft>
            </a:pPr>
            <a:endParaRPr lang="es-ES_tradnl" sz="3600" dirty="0">
              <a:solidFill>
                <a:srgbClr val="000000"/>
              </a:solidFill>
              <a:latin typeface="Arial" charset="0"/>
              <a:ea typeface="ＭＳ Ｐゴシック" charset="-128"/>
            </a:endParaRPr>
          </a:p>
          <a:p>
            <a:pPr marL="342900" indent="-342900" algn="ctr" defTabSz="914400" eaLnBrk="0" fontAlgn="base" hangingPunct="0">
              <a:spcBef>
                <a:spcPct val="0"/>
              </a:spcBef>
              <a:spcAft>
                <a:spcPct val="0"/>
              </a:spcAft>
              <a:buFontTx/>
              <a:buAutoNum type="alphaLcParenR"/>
            </a:pPr>
            <a:r>
              <a:rPr lang="es-ES_tradnl" sz="3600" dirty="0" smtClean="0">
                <a:solidFill>
                  <a:srgbClr val="000000"/>
                </a:solidFill>
                <a:latin typeface="Arial" charset="0"/>
                <a:ea typeface="ＭＳ Ｐゴシック" charset="-128"/>
                <a:hlinkClick r:id="rId2" action="ppaction://hlinkfile"/>
              </a:rPr>
              <a:t>Análisis</a:t>
            </a:r>
            <a:r>
              <a:rPr lang="es-ES_tradnl" sz="3600" dirty="0" smtClean="0">
                <a:solidFill>
                  <a:srgbClr val="000000"/>
                </a:solidFill>
                <a:latin typeface="Arial" charset="0"/>
                <a:ea typeface="ＭＳ Ｐゴシック" charset="-128"/>
              </a:rPr>
              <a:t> </a:t>
            </a:r>
            <a:r>
              <a:rPr lang="es-ES_tradnl" sz="3600" dirty="0">
                <a:solidFill>
                  <a:srgbClr val="000000"/>
                </a:solidFill>
                <a:latin typeface="Arial" charset="0"/>
                <a:ea typeface="ＭＳ Ｐゴシック" charset="-128"/>
              </a:rPr>
              <a:t>de las fuerzas competitivas  b) </a:t>
            </a:r>
            <a:r>
              <a:rPr lang="es-ES_tradnl" sz="3600" dirty="0">
                <a:solidFill>
                  <a:srgbClr val="000000"/>
                </a:solidFill>
                <a:latin typeface="Arial" charset="0"/>
                <a:ea typeface="ＭＳ Ｐゴシック" charset="-128"/>
                <a:hlinkClick r:id="rId3" action="ppaction://hlinkfile"/>
              </a:rPr>
              <a:t>Análisis</a:t>
            </a:r>
            <a:r>
              <a:rPr lang="es-ES_tradnl" sz="3600" dirty="0">
                <a:solidFill>
                  <a:srgbClr val="000000"/>
                </a:solidFill>
                <a:latin typeface="Arial" charset="0"/>
                <a:ea typeface="ＭＳ Ｐゴシック" charset="-128"/>
              </a:rPr>
              <a:t> DOFA</a:t>
            </a:r>
            <a:r>
              <a:rPr lang="es-ES_tradnl" sz="3600" dirty="0" smtClean="0">
                <a:solidFill>
                  <a:srgbClr val="000000"/>
                </a:solidFill>
                <a:latin typeface="Arial" charset="0"/>
                <a:ea typeface="ＭＳ Ｐゴシック" charset="-128"/>
              </a:rPr>
              <a:t>  </a:t>
            </a:r>
            <a:r>
              <a:rPr lang="es-ES" sz="3600" dirty="0">
                <a:solidFill>
                  <a:srgbClr val="000000"/>
                </a:solidFill>
                <a:latin typeface="Arial" charset="0"/>
                <a:ea typeface="ＭＳ Ｐゴシック" charset="-128"/>
              </a:rPr>
              <a:t>	</a:t>
            </a:r>
          </a:p>
          <a:p>
            <a:pPr algn="just" defTabSz="914400" eaLnBrk="0" fontAlgn="base" hangingPunct="0">
              <a:spcBef>
                <a:spcPct val="0"/>
              </a:spcBef>
              <a:spcAft>
                <a:spcPct val="0"/>
              </a:spcAft>
            </a:pPr>
            <a:r>
              <a:rPr lang="es-ES_tradnl" sz="1600" b="1" dirty="0" smtClean="0">
                <a:solidFill>
                  <a:srgbClr val="000000"/>
                </a:solidFill>
                <a:latin typeface="Arial" charset="0"/>
                <a:ea typeface="ＭＳ Ｐゴシック" charset="-128"/>
              </a:rPr>
              <a:t>  </a:t>
            </a:r>
            <a:endParaRPr lang="es-ES_tradnl" sz="1600" b="1"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264507107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2" name="Text Box 2"/>
          <p:cNvSpPr txBox="1">
            <a:spLocks noChangeArrowheads="1"/>
          </p:cNvSpPr>
          <p:nvPr/>
        </p:nvSpPr>
        <p:spPr bwMode="auto">
          <a:xfrm>
            <a:off x="1207048" y="211693"/>
            <a:ext cx="7726362" cy="400110"/>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 sz="2000" b="1" dirty="0" smtClean="0">
                <a:solidFill>
                  <a:srgbClr val="FFFFFF"/>
                </a:solidFill>
                <a:latin typeface="Arial" charset="0"/>
                <a:ea typeface="ＭＳ Ｐゴシック" charset="-128"/>
              </a:rPr>
              <a:t>MATRIZ DE RESPONSABILIDADES</a:t>
            </a:r>
            <a:endParaRPr lang="es-ES_tradnl" sz="2000" b="1" dirty="0">
              <a:solidFill>
                <a:srgbClr val="FFFFFF"/>
              </a:solidFill>
              <a:latin typeface="Arial" charset="0"/>
              <a:ea typeface="ＭＳ Ｐゴシック" charset="-128"/>
            </a:endParaRPr>
          </a:p>
        </p:txBody>
      </p:sp>
      <p:sp>
        <p:nvSpPr>
          <p:cNvPr id="49165" name="Rectangle 15"/>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pic>
        <p:nvPicPr>
          <p:cNvPr id="4" name="Imagen 3" descr="mapaderesponsabilidade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99020" y="1216997"/>
            <a:ext cx="5524500" cy="3506686"/>
          </a:xfrm>
          <a:prstGeom prst="rect">
            <a:avLst/>
          </a:prstGeom>
        </p:spPr>
      </p:pic>
      <p:sp>
        <p:nvSpPr>
          <p:cNvPr id="5" name="CuadroTexto 4"/>
          <p:cNvSpPr txBox="1"/>
          <p:nvPr/>
        </p:nvSpPr>
        <p:spPr>
          <a:xfrm>
            <a:off x="2761283" y="4723683"/>
            <a:ext cx="4199974"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33:Matriz de Responsabilidades, Internet,2016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515163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450986" y="1260019"/>
            <a:ext cx="8305800" cy="1169551"/>
          </a:xfrm>
          <a:prstGeom prst="rect">
            <a:avLst/>
          </a:prstGeom>
          <a:noFill/>
          <a:ln w="9525">
            <a:noFill/>
            <a:miter lim="800000"/>
            <a:headEnd/>
            <a:tailEnd/>
          </a:ln>
          <a:effectLst/>
        </p:spPr>
        <p:txBody>
          <a:bodyPr>
            <a:spAutoFit/>
          </a:bodyPr>
          <a:lstStyle/>
          <a:p>
            <a:pPr algn="ctr" defTabSz="914400" eaLnBrk="0" fontAlgn="base" hangingPunct="0">
              <a:spcBef>
                <a:spcPct val="0"/>
              </a:spcBef>
              <a:spcAft>
                <a:spcPct val="0"/>
              </a:spcAft>
              <a:defRPr/>
            </a:pPr>
            <a:r>
              <a:rPr lang="es-ES_tradnl" sz="3500" b="1" dirty="0" smtClean="0">
                <a:solidFill>
                  <a:srgbClr val="660033"/>
                </a:solidFill>
                <a:effectLst>
                  <a:outerShdw blurRad="38100" dist="38100" dir="2700000" algn="tl">
                    <a:srgbClr val="C0C0C0"/>
                  </a:outerShdw>
                </a:effectLst>
                <a:latin typeface="Arial Narrow" charset="0"/>
                <a:ea typeface="ＭＳ Ｐゴシック" charset="-128"/>
                <a:hlinkClick r:id="rId2" action="ppaction://hlinkfile"/>
              </a:rPr>
              <a:t>PLAN</a:t>
            </a:r>
            <a:r>
              <a:rPr lang="es-ES_tradnl" sz="3500" b="1" dirty="0" smtClean="0">
                <a:solidFill>
                  <a:srgbClr val="660033"/>
                </a:solidFill>
                <a:effectLst>
                  <a:outerShdw blurRad="38100" dist="38100" dir="2700000" algn="tl">
                    <a:srgbClr val="C0C0C0"/>
                  </a:outerShdw>
                </a:effectLst>
                <a:latin typeface="Arial Narrow" charset="0"/>
                <a:ea typeface="ＭＳ Ｐゴシック" charset="-128"/>
              </a:rPr>
              <a:t> DE CALIDAD Y</a:t>
            </a:r>
          </a:p>
          <a:p>
            <a:pPr algn="ctr" defTabSz="914400" eaLnBrk="0" fontAlgn="base" hangingPunct="0">
              <a:spcBef>
                <a:spcPct val="0"/>
              </a:spcBef>
              <a:spcAft>
                <a:spcPct val="0"/>
              </a:spcAft>
              <a:defRPr/>
            </a:pPr>
            <a:r>
              <a:rPr lang="es-ES_tradnl" sz="3500" b="1" dirty="0">
                <a:solidFill>
                  <a:srgbClr val="660033"/>
                </a:solidFill>
                <a:effectLst>
                  <a:outerShdw blurRad="38100" dist="38100" dir="2700000" algn="tl">
                    <a:srgbClr val="C0C0C0"/>
                  </a:outerShdw>
                </a:effectLst>
                <a:latin typeface="Arial Narrow" charset="0"/>
                <a:ea typeface="ＭＳ Ｐゴシック" charset="-128"/>
                <a:hlinkClick r:id="rId3" action="ppaction://hlinkfile"/>
              </a:rPr>
              <a:t>PROCEDIMIENTO</a:t>
            </a:r>
            <a:endParaRPr lang="es-ES_tradnl" sz="3500" b="1" dirty="0">
              <a:solidFill>
                <a:srgbClr val="660033"/>
              </a:solidFill>
              <a:effectLst>
                <a:outerShdw blurRad="38100" dist="38100" dir="2700000" algn="tl">
                  <a:srgbClr val="C0C0C0"/>
                </a:outerShdw>
              </a:effectLst>
              <a:latin typeface="Arial Narrow" charset="0"/>
              <a:ea typeface="ＭＳ Ｐゴシック" charset="-128"/>
            </a:endParaRPr>
          </a:p>
        </p:txBody>
      </p:sp>
      <p:sp>
        <p:nvSpPr>
          <p:cNvPr id="2" name="CuadroTexto 1"/>
          <p:cNvSpPr txBox="1"/>
          <p:nvPr/>
        </p:nvSpPr>
        <p:spPr>
          <a:xfrm>
            <a:off x="3136978" y="114300"/>
            <a:ext cx="2933816" cy="677108"/>
          </a:xfrm>
          <a:prstGeom prst="rect">
            <a:avLst/>
          </a:prstGeom>
          <a:noFill/>
        </p:spPr>
        <p:txBody>
          <a:bodyPr wrap="none" rtlCol="0">
            <a:spAutoFit/>
          </a:bodyPr>
          <a:lstStyle/>
          <a:p>
            <a:pPr algn="ctr" defTabSz="914400" eaLnBrk="0" fontAlgn="base" hangingPunct="0">
              <a:spcBef>
                <a:spcPct val="0"/>
              </a:spcBef>
              <a:spcAft>
                <a:spcPct val="0"/>
              </a:spcAft>
            </a:pPr>
            <a:r>
              <a:rPr lang="es-ES_tradnl" sz="2000" b="1" dirty="0" smtClean="0">
                <a:solidFill>
                  <a:srgbClr val="FFFFFF"/>
                </a:solidFill>
                <a:latin typeface="Arial" charset="0"/>
                <a:ea typeface="ＭＳ Ｐゴシック" charset="-128"/>
              </a:rPr>
              <a:t>Estrategia documental</a:t>
            </a:r>
            <a:endParaRPr lang="es-ES_tradnl" sz="2000" b="1" dirty="0">
              <a:solidFill>
                <a:srgbClr val="FFFFFF"/>
              </a:solidFill>
              <a:latin typeface="Arial" charset="0"/>
              <a:ea typeface="ＭＳ Ｐゴシック" charset="-128"/>
            </a:endParaRP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sp>
        <p:nvSpPr>
          <p:cNvPr id="7" name="CuadroTexto 6"/>
          <p:cNvSpPr txBox="1"/>
          <p:nvPr/>
        </p:nvSpPr>
        <p:spPr>
          <a:xfrm>
            <a:off x="1179664" y="2718105"/>
            <a:ext cx="7046747" cy="218521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914400" eaLnBrk="0" fontAlgn="base" hangingPunct="0">
              <a:spcBef>
                <a:spcPct val="0"/>
              </a:spcBef>
              <a:spcAft>
                <a:spcPct val="0"/>
              </a:spcAft>
            </a:pPr>
            <a:r>
              <a:rPr lang="es-ES" sz="2800" b="1" dirty="0" smtClean="0">
                <a:solidFill>
                  <a:schemeClr val="tx1"/>
                </a:solidFill>
              </a:rPr>
              <a:t>OBJETIVO</a:t>
            </a:r>
          </a:p>
          <a:p>
            <a:pPr algn="ctr" defTabSz="914400" eaLnBrk="0" fontAlgn="base" hangingPunct="0">
              <a:spcBef>
                <a:spcPct val="0"/>
              </a:spcBef>
              <a:spcAft>
                <a:spcPct val="0"/>
              </a:spcAft>
            </a:pPr>
            <a:endParaRPr lang="es-ES" b="1" dirty="0" smtClean="0">
              <a:solidFill>
                <a:srgbClr val="FFFFFF"/>
              </a:solidFill>
            </a:endParaRPr>
          </a:p>
          <a:p>
            <a:pPr algn="ctr" defTabSz="914400" eaLnBrk="0" fontAlgn="base" hangingPunct="0">
              <a:spcBef>
                <a:spcPct val="0"/>
              </a:spcBef>
              <a:spcAft>
                <a:spcPct val="0"/>
              </a:spcAft>
            </a:pPr>
            <a:r>
              <a:rPr lang="es-MX" dirty="0">
                <a:solidFill>
                  <a:schemeClr val="accent5">
                    <a:lumMod val="50000"/>
                  </a:schemeClr>
                </a:solidFill>
              </a:rPr>
              <a:t>E</a:t>
            </a:r>
            <a:r>
              <a:rPr lang="es-MX" dirty="0" smtClean="0">
                <a:solidFill>
                  <a:schemeClr val="accent5">
                    <a:lumMod val="50000"/>
                  </a:schemeClr>
                </a:solidFill>
              </a:rPr>
              <a:t>specificar </a:t>
            </a:r>
            <a:r>
              <a:rPr lang="es-MX" dirty="0">
                <a:solidFill>
                  <a:schemeClr val="accent5">
                    <a:lumMod val="50000"/>
                  </a:schemeClr>
                </a:solidFill>
              </a:rPr>
              <a:t>qué procedimientos (3.4.5) y recursos asociados deben aplicarse, quien debe aplicarlos y cuando deben aplicarse a un proyecto y forma especificada para llevar a cabo una actividad o un proceso.</a:t>
            </a:r>
          </a:p>
          <a:p>
            <a:pPr algn="ctr" defTabSz="914400" eaLnBrk="0" fontAlgn="base" hangingPunct="0">
              <a:spcBef>
                <a:spcPct val="0"/>
              </a:spcBef>
              <a:spcAft>
                <a:spcPct val="0"/>
              </a:spcAft>
            </a:pPr>
            <a:endParaRPr lang="es-ES" b="1" dirty="0">
              <a:solidFill>
                <a:srgbClr val="FFFFFF"/>
              </a:solidFill>
            </a:endParaRPr>
          </a:p>
          <a:p>
            <a:pPr algn="ctr" defTabSz="914400" eaLnBrk="0" fontAlgn="base" hangingPunct="0">
              <a:spcBef>
                <a:spcPct val="0"/>
              </a:spcBef>
              <a:spcAft>
                <a:spcPct val="0"/>
              </a:spcAft>
            </a:pPr>
            <a:endParaRPr lang="es-ES" b="1" dirty="0" smtClean="0">
              <a:solidFill>
                <a:srgbClr val="FFFFFF"/>
              </a:solidFill>
            </a:endParaRPr>
          </a:p>
        </p:txBody>
      </p:sp>
    </p:spTree>
    <p:extLst>
      <p:ext uri="{BB962C8B-B14F-4D97-AF65-F5344CB8AC3E}">
        <p14:creationId xmlns:p14="http://schemas.microsoft.com/office/powerpoint/2010/main" val="364937934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bwMode="auto">
          <a:xfrm>
            <a:off x="482600" y="800100"/>
            <a:ext cx="8089900" cy="52451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s-ES" b="1" smtClean="0">
              <a:solidFill>
                <a:srgbClr val="000000"/>
              </a:solidFill>
              <a:latin typeface="Arial" charset="0"/>
            </a:endParaRPr>
          </a:p>
        </p:txBody>
      </p:sp>
      <p:sp>
        <p:nvSpPr>
          <p:cNvPr id="2" name="CuadroTexto 1"/>
          <p:cNvSpPr txBox="1"/>
          <p:nvPr/>
        </p:nvSpPr>
        <p:spPr>
          <a:xfrm>
            <a:off x="3489931" y="123488"/>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sp>
        <p:nvSpPr>
          <p:cNvPr id="3" name="Rectángulo 2"/>
          <p:cNvSpPr/>
          <p:nvPr/>
        </p:nvSpPr>
        <p:spPr>
          <a:xfrm>
            <a:off x="469900" y="787400"/>
            <a:ext cx="8089900" cy="468846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914400" eaLnBrk="0" fontAlgn="base" hangingPunct="0">
              <a:spcBef>
                <a:spcPct val="0"/>
              </a:spcBef>
              <a:spcAft>
                <a:spcPct val="0"/>
              </a:spcAft>
            </a:pPr>
            <a:endParaRPr lang="es-ES" sz="2800" b="1" baseline="30000" dirty="0" smtClean="0">
              <a:solidFill>
                <a:srgbClr val="000000"/>
              </a:solidFill>
              <a:latin typeface="Arial" charset="0"/>
              <a:ea typeface="ＭＳ Ｐゴシック" charset="-128"/>
            </a:endParaRPr>
          </a:p>
          <a:p>
            <a:pPr defTabSz="914400" eaLnBrk="0" fontAlgn="base" hangingPunct="0">
              <a:spcBef>
                <a:spcPct val="0"/>
              </a:spcBef>
              <a:spcAft>
                <a:spcPct val="0"/>
              </a:spcAft>
            </a:pPr>
            <a:r>
              <a:rPr lang="es-ES" sz="2800" b="1" baseline="30000" dirty="0" smtClean="0">
                <a:solidFill>
                  <a:srgbClr val="000000"/>
                </a:solidFill>
                <a:latin typeface="Arial" charset="0"/>
                <a:ea typeface="ＭＳ Ｐゴシック" charset="-128"/>
              </a:rPr>
              <a:t>OBJETIVO:</a:t>
            </a:r>
          </a:p>
          <a:p>
            <a:pPr algn="just" defTabSz="914400" eaLnBrk="0" fontAlgn="base" hangingPunct="0">
              <a:spcBef>
                <a:spcPct val="0"/>
              </a:spcBef>
              <a:spcAft>
                <a:spcPct val="0"/>
              </a:spcAft>
            </a:pPr>
            <a:r>
              <a:rPr lang="es-ES_tradnl" sz="2800" baseline="30000" dirty="0" smtClean="0">
                <a:solidFill>
                  <a:srgbClr val="000000"/>
                </a:solidFill>
                <a:latin typeface="Arial" charset="0"/>
                <a:ea typeface="ＭＳ Ｐゴシック" charset="-128"/>
              </a:rPr>
              <a:t>Definir un procedimiento estándar sobre como redactar los procedimientos de los diferentes procesos de la organización, por escrito y/o electrónicamente.</a:t>
            </a:r>
          </a:p>
          <a:p>
            <a:pPr defTabSz="914400" eaLnBrk="0" fontAlgn="base" hangingPunct="0">
              <a:spcBef>
                <a:spcPct val="0"/>
              </a:spcBef>
              <a:spcAft>
                <a:spcPct val="0"/>
              </a:spcAft>
            </a:pPr>
            <a:endParaRPr lang="es-ES_tradnl" sz="2800" baseline="30000" dirty="0" smtClean="0">
              <a:solidFill>
                <a:srgbClr val="000000"/>
              </a:solidFill>
              <a:latin typeface="Arial" charset="0"/>
              <a:ea typeface="ＭＳ Ｐゴシック" charset="-128"/>
            </a:endParaRPr>
          </a:p>
          <a:p>
            <a:pPr defTabSz="914400" eaLnBrk="0" fontAlgn="base" hangingPunct="0">
              <a:spcBef>
                <a:spcPct val="0"/>
              </a:spcBef>
              <a:spcAft>
                <a:spcPct val="0"/>
              </a:spcAft>
            </a:pPr>
            <a:r>
              <a:rPr lang="es-ES" sz="2800" b="1" baseline="30000" dirty="0" smtClean="0">
                <a:solidFill>
                  <a:srgbClr val="000000"/>
                </a:solidFill>
                <a:latin typeface="Arial" charset="0"/>
                <a:ea typeface="ＭＳ Ｐゴシック" charset="-128"/>
              </a:rPr>
              <a:t>ALCANCE:</a:t>
            </a:r>
          </a:p>
          <a:p>
            <a:pPr defTabSz="914400" eaLnBrk="0" fontAlgn="base" hangingPunct="0">
              <a:spcBef>
                <a:spcPct val="0"/>
              </a:spcBef>
              <a:spcAft>
                <a:spcPct val="0"/>
              </a:spcAft>
            </a:pPr>
            <a:endParaRPr lang="es-ES" sz="2800" b="1" baseline="30000"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sz="2800" baseline="30000" dirty="0" smtClean="0">
                <a:solidFill>
                  <a:srgbClr val="000000"/>
                </a:solidFill>
                <a:latin typeface="Arial" charset="0"/>
                <a:ea typeface="ＭＳ Ｐゴシック" charset="-128"/>
              </a:rPr>
              <a:t>Desde que aparece la necesidad de incorporar un nuevo procedimiento hasta la aprobación del mismo.</a:t>
            </a:r>
          </a:p>
          <a:p>
            <a:pPr defTabSz="914400" eaLnBrk="0" fontAlgn="base" hangingPunct="0">
              <a:spcBef>
                <a:spcPct val="0"/>
              </a:spcBef>
              <a:spcAft>
                <a:spcPct val="0"/>
              </a:spcAft>
            </a:pPr>
            <a:endParaRPr lang="es-ES_tradnl" sz="2800" baseline="30000" dirty="0" smtClean="0">
              <a:solidFill>
                <a:srgbClr val="000000"/>
              </a:solidFill>
              <a:latin typeface="Arial" charset="0"/>
              <a:ea typeface="ＭＳ Ｐゴシック" charset="-128"/>
            </a:endParaRPr>
          </a:p>
          <a:p>
            <a:pPr defTabSz="914400" eaLnBrk="0" fontAlgn="base" hangingPunct="0">
              <a:spcBef>
                <a:spcPct val="0"/>
              </a:spcBef>
              <a:spcAft>
                <a:spcPct val="0"/>
              </a:spcAft>
            </a:pPr>
            <a:r>
              <a:rPr lang="is-IS" sz="2800" b="1" baseline="30000" dirty="0" smtClean="0">
                <a:solidFill>
                  <a:srgbClr val="000000"/>
                </a:solidFill>
                <a:latin typeface="Arial" charset="0"/>
                <a:ea typeface="ＭＳ Ｐゴシック" charset="-128"/>
              </a:rPr>
              <a:t>CAMPO DE APLICACIÓN:</a:t>
            </a:r>
          </a:p>
          <a:p>
            <a:pPr algn="just" defTabSz="914400" eaLnBrk="0" fontAlgn="base" hangingPunct="0">
              <a:spcBef>
                <a:spcPct val="0"/>
              </a:spcBef>
              <a:spcAft>
                <a:spcPct val="0"/>
              </a:spcAft>
            </a:pPr>
            <a:endParaRPr lang="is-IS" sz="2800" b="1" baseline="30000"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sz="2800" baseline="30000" dirty="0" smtClean="0">
                <a:solidFill>
                  <a:srgbClr val="000000"/>
                </a:solidFill>
                <a:latin typeface="Arial" charset="0"/>
                <a:ea typeface="ＭＳ Ｐゴシック" charset="-128"/>
              </a:rPr>
              <a:t>Este procedimiento es aplicable a todos los procedimientos e instrucciones de la organización que afectan la calidad.</a:t>
            </a:r>
          </a:p>
          <a:p>
            <a:pPr defTabSz="914400" eaLnBrk="0" fontAlgn="base" hangingPunct="0">
              <a:spcBef>
                <a:spcPct val="0"/>
              </a:spcBef>
              <a:spcAft>
                <a:spcPct val="0"/>
              </a:spcAft>
            </a:pPr>
            <a:endParaRPr lang="es-ES_tradnl" sz="2800" baseline="30000" dirty="0" smtClean="0">
              <a:solidFill>
                <a:srgbClr val="000000"/>
              </a:solidFill>
              <a:latin typeface="Arial" charset="0"/>
              <a:ea typeface="ＭＳ Ｐゴシック" charset="-128"/>
            </a:endParaRPr>
          </a:p>
        </p:txBody>
      </p:sp>
    </p:spTree>
    <p:extLst>
      <p:ext uri="{BB962C8B-B14F-4D97-AF65-F5344CB8AC3E}">
        <p14:creationId xmlns:p14="http://schemas.microsoft.com/office/powerpoint/2010/main" val="411244899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bwMode="auto">
          <a:xfrm>
            <a:off x="495300" y="952500"/>
            <a:ext cx="8089900" cy="47117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s-ES" b="1" smtClean="0">
              <a:solidFill>
                <a:srgbClr val="000000"/>
              </a:solidFill>
              <a:latin typeface="Arial" charset="0"/>
            </a:endParaRPr>
          </a:p>
        </p:txBody>
      </p:sp>
      <p:sp>
        <p:nvSpPr>
          <p:cNvPr id="2" name="CuadroTexto 1"/>
          <p:cNvSpPr txBox="1"/>
          <p:nvPr/>
        </p:nvSpPr>
        <p:spPr>
          <a:xfrm>
            <a:off x="3489931" y="123488"/>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sp>
        <p:nvSpPr>
          <p:cNvPr id="3" name="Rectángulo 2"/>
          <p:cNvSpPr/>
          <p:nvPr/>
        </p:nvSpPr>
        <p:spPr>
          <a:xfrm>
            <a:off x="508000" y="927100"/>
            <a:ext cx="8089900" cy="505779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914400" eaLnBrk="0" fontAlgn="base" hangingPunct="0">
              <a:spcBef>
                <a:spcPct val="0"/>
              </a:spcBef>
              <a:spcAft>
                <a:spcPct val="0"/>
              </a:spcAft>
            </a:pPr>
            <a:endParaRPr lang="es-ES" sz="2800" b="1" baseline="30000" dirty="0" smtClean="0">
              <a:solidFill>
                <a:srgbClr val="000000"/>
              </a:solidFill>
              <a:latin typeface="Arial" charset="0"/>
              <a:ea typeface="ＭＳ Ｐゴシック" charset="-128"/>
            </a:endParaRPr>
          </a:p>
          <a:p>
            <a:pPr defTabSz="914400" eaLnBrk="0" fontAlgn="base" hangingPunct="0">
              <a:spcBef>
                <a:spcPct val="0"/>
              </a:spcBef>
              <a:spcAft>
                <a:spcPct val="0"/>
              </a:spcAft>
            </a:pPr>
            <a:r>
              <a:rPr lang="es-ES" sz="2800" b="1" baseline="30000" dirty="0" smtClean="0">
                <a:solidFill>
                  <a:srgbClr val="000000"/>
                </a:solidFill>
                <a:latin typeface="Arial" charset="0"/>
                <a:ea typeface="ＭＳ Ｐゴシック" charset="-128"/>
              </a:rPr>
              <a:t>REFERENCIAS</a:t>
            </a:r>
            <a:r>
              <a:rPr lang="es-ES" sz="2800" b="1" baseline="30000" dirty="0">
                <a:solidFill>
                  <a:srgbClr val="000000"/>
                </a:solidFill>
                <a:latin typeface="Arial" charset="0"/>
                <a:ea typeface="ＭＳ Ｐゴシック" charset="-128"/>
              </a:rPr>
              <a:t>:</a:t>
            </a:r>
          </a:p>
          <a:p>
            <a:pPr defTabSz="914400" eaLnBrk="0" fontAlgn="base" hangingPunct="0">
              <a:spcBef>
                <a:spcPct val="0"/>
              </a:spcBef>
              <a:spcAft>
                <a:spcPct val="0"/>
              </a:spcAft>
            </a:pPr>
            <a:r>
              <a:rPr lang="es-ES_tradnl" sz="2800" baseline="30000" dirty="0">
                <a:solidFill>
                  <a:srgbClr val="000000"/>
                </a:solidFill>
                <a:latin typeface="Arial" charset="0"/>
                <a:ea typeface="ＭＳ Ｐゴシック" charset="-128"/>
              </a:rPr>
              <a:t>Manual de Calidad y Sistema Electrónico de Calidad.</a:t>
            </a:r>
          </a:p>
          <a:p>
            <a:pPr defTabSz="914400" eaLnBrk="0" fontAlgn="base" hangingPunct="0">
              <a:spcBef>
                <a:spcPct val="0"/>
              </a:spcBef>
              <a:spcAft>
                <a:spcPct val="0"/>
              </a:spcAft>
            </a:pPr>
            <a:endParaRPr lang="es-ES_tradnl" sz="2800" baseline="30000" dirty="0">
              <a:solidFill>
                <a:srgbClr val="000000"/>
              </a:solidFill>
              <a:latin typeface="Arial" charset="0"/>
              <a:ea typeface="ＭＳ Ｐゴシック" charset="-128"/>
            </a:endParaRPr>
          </a:p>
          <a:p>
            <a:pPr defTabSz="914400" eaLnBrk="0" fontAlgn="base" hangingPunct="0">
              <a:spcBef>
                <a:spcPct val="0"/>
              </a:spcBef>
              <a:spcAft>
                <a:spcPct val="0"/>
              </a:spcAft>
            </a:pPr>
            <a:r>
              <a:rPr lang="es-ES" sz="2800" b="1" baseline="30000" dirty="0">
                <a:solidFill>
                  <a:srgbClr val="000000"/>
                </a:solidFill>
                <a:latin typeface="Arial" charset="0"/>
                <a:ea typeface="ＭＳ Ｐゴシック" charset="-128"/>
              </a:rPr>
              <a:t>DEFINICIONES</a:t>
            </a:r>
            <a:r>
              <a:rPr lang="es-ES" sz="2800" b="1" baseline="30000" dirty="0" smtClean="0">
                <a:solidFill>
                  <a:srgbClr val="000000"/>
                </a:solidFill>
                <a:latin typeface="Arial" charset="0"/>
                <a:ea typeface="ＭＳ Ｐゴシック" charset="-128"/>
              </a:rPr>
              <a:t>:</a:t>
            </a:r>
          </a:p>
          <a:p>
            <a:pPr algn="just" defTabSz="914400" eaLnBrk="0" fontAlgn="base" hangingPunct="0">
              <a:spcBef>
                <a:spcPct val="0"/>
              </a:spcBef>
              <a:spcAft>
                <a:spcPct val="0"/>
              </a:spcAft>
            </a:pPr>
            <a:endParaRPr lang="es-ES" sz="2800" b="1" baseline="30000"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sz="2800" b="1" baseline="30000" dirty="0">
                <a:solidFill>
                  <a:srgbClr val="000000"/>
                </a:solidFill>
                <a:latin typeface="Arial" charset="0"/>
                <a:ea typeface="ＭＳ Ｐゴシック" charset="-128"/>
              </a:rPr>
              <a:t>Procedimiento: </a:t>
            </a:r>
            <a:r>
              <a:rPr lang="es-ES_tradnl" sz="2800" baseline="30000" dirty="0">
                <a:solidFill>
                  <a:srgbClr val="000000"/>
                </a:solidFill>
                <a:latin typeface="Arial" charset="0"/>
                <a:ea typeface="ＭＳ Ｐゴシック" charset="-128"/>
              </a:rPr>
              <a:t>Es un documento escrito o electrónico que describe la forma específica de llevar a cabo una actividad que será controlado, medido, mejorado y auditado para determinar su concordancia o no con las especificaciones del cliente.</a:t>
            </a:r>
          </a:p>
          <a:p>
            <a:pPr defTabSz="914400" eaLnBrk="0" fontAlgn="base" hangingPunct="0">
              <a:spcBef>
                <a:spcPct val="0"/>
              </a:spcBef>
              <a:spcAft>
                <a:spcPct val="0"/>
              </a:spcAft>
            </a:pPr>
            <a:endParaRPr lang="es-ES_tradnl" sz="2800" baseline="30000" dirty="0">
              <a:solidFill>
                <a:srgbClr val="000000"/>
              </a:solidFill>
              <a:latin typeface="Arial" charset="0"/>
              <a:ea typeface="ＭＳ Ｐゴシック" charset="-128"/>
            </a:endParaRPr>
          </a:p>
          <a:p>
            <a:pPr defTabSz="914400" eaLnBrk="0" fontAlgn="base" hangingPunct="0">
              <a:spcBef>
                <a:spcPct val="0"/>
              </a:spcBef>
              <a:spcAft>
                <a:spcPct val="0"/>
              </a:spcAft>
            </a:pPr>
            <a:r>
              <a:rPr lang="es-ES" sz="2800" b="1" baseline="30000" dirty="0">
                <a:solidFill>
                  <a:srgbClr val="000000"/>
                </a:solidFill>
                <a:latin typeface="Arial" charset="0"/>
                <a:ea typeface="ＭＳ Ｐゴシック" charset="-128"/>
              </a:rPr>
              <a:t>RESPONSABILIDADES:</a:t>
            </a:r>
          </a:p>
          <a:p>
            <a:pPr algn="just" defTabSz="914400" eaLnBrk="0" fontAlgn="base" hangingPunct="0">
              <a:spcBef>
                <a:spcPct val="0"/>
              </a:spcBef>
              <a:spcAft>
                <a:spcPct val="0"/>
              </a:spcAft>
            </a:pPr>
            <a:r>
              <a:rPr lang="es-ES_tradnl" sz="2800" baseline="30000" dirty="0">
                <a:solidFill>
                  <a:srgbClr val="000000"/>
                </a:solidFill>
                <a:latin typeface="Arial" charset="0"/>
                <a:ea typeface="ＭＳ Ｐゴシック" charset="-128"/>
              </a:rPr>
              <a:t>Es responsabilidad del encargado y/o dueño del procedimiento de cada área, el que cada procedimiento que se ejerza dentro de su jurisdicción, cumpla con lo que establece el presente procedimiento, en coordinación con el Coordinador ISO y el Representante</a:t>
            </a:r>
            <a:r>
              <a:rPr lang="es-ES_tradnl" sz="3600" baseline="30000" dirty="0">
                <a:solidFill>
                  <a:srgbClr val="000000"/>
                </a:solidFill>
                <a:latin typeface="Arial" charset="0"/>
                <a:ea typeface="ＭＳ Ｐゴシック" charset="-128"/>
              </a:rPr>
              <a:t>.</a:t>
            </a:r>
            <a:endParaRPr lang="es-ES" sz="3600" b="1" dirty="0">
              <a:solidFill>
                <a:srgbClr val="000000"/>
              </a:solidFill>
              <a:latin typeface="Arial" charset="0"/>
              <a:ea typeface="ＭＳ Ｐゴシック" charset="-128"/>
            </a:endParaRPr>
          </a:p>
          <a:p>
            <a:pPr defTabSz="914400" eaLnBrk="0" fontAlgn="base" hangingPunct="0">
              <a:spcBef>
                <a:spcPct val="0"/>
              </a:spcBef>
              <a:spcAft>
                <a:spcPct val="0"/>
              </a:spcAft>
            </a:pPr>
            <a:endParaRPr lang="es-ES_tradnl" sz="2800" baseline="30000" dirty="0" smtClean="0">
              <a:solidFill>
                <a:srgbClr val="000000"/>
              </a:solidFill>
              <a:latin typeface="Arial" charset="0"/>
              <a:ea typeface="ＭＳ Ｐゴシック" charset="-128"/>
            </a:endParaRPr>
          </a:p>
        </p:txBody>
      </p:sp>
    </p:spTree>
    <p:extLst>
      <p:ext uri="{BB962C8B-B14F-4D97-AF65-F5344CB8AC3E}">
        <p14:creationId xmlns:p14="http://schemas.microsoft.com/office/powerpoint/2010/main" val="80257298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11" name="Text Box 7"/>
          <p:cNvSpPr txBox="1">
            <a:spLocks noChangeArrowheads="1"/>
          </p:cNvSpPr>
          <p:nvPr/>
        </p:nvSpPr>
        <p:spPr bwMode="auto">
          <a:xfrm>
            <a:off x="377825" y="3100388"/>
            <a:ext cx="8445500" cy="2987675"/>
          </a:xfrm>
          <a:prstGeom prst="rect">
            <a:avLst/>
          </a:prstGeom>
          <a:noFill/>
          <a:ln w="9525">
            <a:noFill/>
            <a:miter lim="800000"/>
            <a:headEnd/>
            <a:tailEnd/>
          </a:ln>
          <a:effectLst/>
        </p:spPr>
        <p:txBody>
          <a:bodyPr>
            <a:spAutoFit/>
          </a:bodyPr>
          <a:lstStyle/>
          <a:p>
            <a:pPr defTabSz="914400" eaLnBrk="0" fontAlgn="base" hangingPunct="0">
              <a:spcBef>
                <a:spcPct val="50000"/>
              </a:spcBef>
              <a:spcAft>
                <a:spcPct val="0"/>
              </a:spcAft>
              <a:defRPr/>
            </a:pPr>
            <a:r>
              <a:rPr lang="es-ES" sz="3200" b="1" dirty="0">
                <a:solidFill>
                  <a:srgbClr val="003366"/>
                </a:solidFill>
                <a:effectLst>
                  <a:outerShdw blurRad="38100" dist="38100" dir="2700000" algn="tl">
                    <a:srgbClr val="C0C0C0"/>
                  </a:outerShdw>
                </a:effectLst>
                <a:latin typeface="Arial" charset="0"/>
                <a:ea typeface="ＭＳ Ｐゴシック" charset="-128"/>
              </a:rPr>
              <a:t>Características:</a:t>
            </a:r>
            <a:r>
              <a:rPr lang="es-ES" sz="2000" dirty="0">
                <a:solidFill>
                  <a:srgbClr val="000000"/>
                </a:solidFill>
                <a:latin typeface="Arial" charset="0"/>
                <a:ea typeface="ＭＳ Ｐゴシック" charset="-128"/>
              </a:rPr>
              <a:t> </a:t>
            </a:r>
          </a:p>
          <a:p>
            <a:pPr defTabSz="914400" eaLnBrk="0" fontAlgn="base" hangingPunct="0">
              <a:spcBef>
                <a:spcPct val="50000"/>
              </a:spcBef>
              <a:spcAft>
                <a:spcPct val="0"/>
              </a:spcAft>
              <a:defRPr/>
            </a:pPr>
            <a:r>
              <a:rPr lang="es-ES" sz="2000" dirty="0">
                <a:solidFill>
                  <a:srgbClr val="000000"/>
                </a:solidFill>
                <a:latin typeface="Arial" charset="0"/>
                <a:ea typeface="ＭＳ Ｐゴシック" charset="-128"/>
              </a:rPr>
              <a:t>Rasgos diferenciadores.</a:t>
            </a:r>
          </a:p>
          <a:p>
            <a:pPr defTabSz="914400" eaLnBrk="0" fontAlgn="base" hangingPunct="0">
              <a:spcBef>
                <a:spcPct val="50000"/>
              </a:spcBef>
              <a:spcAft>
                <a:spcPct val="0"/>
              </a:spcAft>
              <a:buFont typeface="Bullets2" pitchFamily="34" charset="2"/>
              <a:buNone/>
              <a:defRPr/>
            </a:pPr>
            <a:endParaRPr lang="es-ES" sz="2000" b="1" dirty="0">
              <a:solidFill>
                <a:srgbClr val="003366"/>
              </a:solidFill>
              <a:effectLst>
                <a:outerShdw blurRad="38100" dist="38100" dir="2700000" algn="tl">
                  <a:srgbClr val="C0C0C0"/>
                </a:outerShdw>
              </a:effectLst>
              <a:latin typeface="Arial" charset="0"/>
              <a:ea typeface="ＭＳ Ｐゴシック" charset="-128"/>
            </a:endParaRPr>
          </a:p>
          <a:p>
            <a:pPr defTabSz="914400" eaLnBrk="0" fontAlgn="base" hangingPunct="0">
              <a:spcBef>
                <a:spcPct val="50000"/>
              </a:spcBef>
              <a:spcAft>
                <a:spcPct val="0"/>
              </a:spcAft>
              <a:buFont typeface="Bullets2" pitchFamily="34" charset="2"/>
              <a:buNone/>
              <a:defRPr/>
            </a:pPr>
            <a:r>
              <a:rPr lang="es-ES" sz="3200" b="1" dirty="0">
                <a:solidFill>
                  <a:srgbClr val="003366"/>
                </a:solidFill>
                <a:effectLst>
                  <a:outerShdw blurRad="38100" dist="38100" dir="2700000" algn="tl">
                    <a:srgbClr val="C0C0C0"/>
                  </a:outerShdw>
                </a:effectLst>
                <a:latin typeface="Arial" charset="0"/>
                <a:ea typeface="ＭＳ Ｐゴシック" charset="-128"/>
              </a:rPr>
              <a:t>Requisitos:</a:t>
            </a:r>
            <a:r>
              <a:rPr lang="es-ES" sz="2000" dirty="0">
                <a:solidFill>
                  <a:srgbClr val="000000"/>
                </a:solidFill>
                <a:latin typeface="Arial" charset="0"/>
                <a:ea typeface="ＭＳ Ｐゴシック" charset="-128"/>
              </a:rPr>
              <a:t> </a:t>
            </a:r>
          </a:p>
          <a:p>
            <a:pPr algn="just" defTabSz="914400" eaLnBrk="0" fontAlgn="base" hangingPunct="0">
              <a:spcBef>
                <a:spcPct val="50000"/>
              </a:spcBef>
              <a:spcAft>
                <a:spcPct val="0"/>
              </a:spcAft>
              <a:buFont typeface="Bullets2" pitchFamily="34" charset="2"/>
              <a:buNone/>
              <a:defRPr/>
            </a:pPr>
            <a:r>
              <a:rPr lang="es-ES" sz="2000" dirty="0">
                <a:solidFill>
                  <a:srgbClr val="000000"/>
                </a:solidFill>
                <a:latin typeface="Arial" charset="0"/>
                <a:ea typeface="ＭＳ Ｐゴシック" charset="-128"/>
              </a:rPr>
              <a:t>Necesidades o expectativas establecidas, generalmente implícitas u obligatorias.</a:t>
            </a:r>
            <a:endParaRPr lang="es-ES_tradnl" sz="2000" dirty="0">
              <a:solidFill>
                <a:srgbClr val="000099"/>
              </a:solidFill>
              <a:latin typeface="Arial" charset="0"/>
              <a:ea typeface="ＭＳ Ｐゴシック" charset="-128"/>
            </a:endParaRPr>
          </a:p>
        </p:txBody>
      </p:sp>
      <p:sp>
        <p:nvSpPr>
          <p:cNvPr id="6149" name="Rectangle 7"/>
          <p:cNvSpPr>
            <a:spLocks noChangeArrowheads="1"/>
          </p:cNvSpPr>
          <p:nvPr/>
        </p:nvSpPr>
        <p:spPr bwMode="auto">
          <a:xfrm>
            <a:off x="514350" y="1592263"/>
            <a:ext cx="4981575" cy="1006475"/>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 sz="2000" dirty="0">
                <a:solidFill>
                  <a:srgbClr val="000000"/>
                </a:solidFill>
                <a:latin typeface="Arial" charset="0"/>
                <a:ea typeface="ＭＳ Ｐゴシック" charset="-128"/>
              </a:rPr>
              <a:t>Grado en que un conjunto de </a:t>
            </a:r>
            <a:r>
              <a:rPr lang="es-ES" sz="2000" b="1" dirty="0">
                <a:solidFill>
                  <a:srgbClr val="000000"/>
                </a:solidFill>
                <a:latin typeface="Arial" charset="0"/>
                <a:ea typeface="ＭＳ Ｐゴシック" charset="-128"/>
              </a:rPr>
              <a:t>características </a:t>
            </a:r>
            <a:r>
              <a:rPr lang="es-ES" sz="2000" dirty="0">
                <a:solidFill>
                  <a:srgbClr val="000000"/>
                </a:solidFill>
                <a:latin typeface="Arial" charset="0"/>
                <a:ea typeface="ＭＳ Ｐゴシック" charset="-128"/>
              </a:rPr>
              <a:t>inherentes cumplen con los </a:t>
            </a:r>
            <a:r>
              <a:rPr lang="es-ES" sz="2000" b="1" dirty="0">
                <a:solidFill>
                  <a:srgbClr val="000000"/>
                </a:solidFill>
                <a:latin typeface="Arial" charset="0"/>
                <a:ea typeface="ＭＳ Ｐゴシック" charset="-128"/>
              </a:rPr>
              <a:t>requisitos.</a:t>
            </a:r>
          </a:p>
        </p:txBody>
      </p:sp>
      <p:sp>
        <p:nvSpPr>
          <p:cNvPr id="3" name="Rectángulo 2"/>
          <p:cNvSpPr/>
          <p:nvPr/>
        </p:nvSpPr>
        <p:spPr>
          <a:xfrm>
            <a:off x="1161613" y="968625"/>
            <a:ext cx="3357410" cy="523220"/>
          </a:xfrm>
          <a:prstGeom prst="rect">
            <a:avLst/>
          </a:prstGeom>
        </p:spPr>
        <p:txBody>
          <a:bodyPr wrap="none">
            <a:spAutoFit/>
          </a:bodyPr>
          <a:lstStyle/>
          <a:p>
            <a:pPr defTabSz="914400" eaLnBrk="0" fontAlgn="base" hangingPunct="0">
              <a:spcBef>
                <a:spcPct val="50000"/>
              </a:spcBef>
              <a:spcAft>
                <a:spcPct val="0"/>
              </a:spcAft>
              <a:defRPr/>
            </a:pPr>
            <a:r>
              <a:rPr lang="es-ES" sz="2800" b="1" dirty="0" smtClean="0">
                <a:solidFill>
                  <a:srgbClr val="003366"/>
                </a:solidFill>
                <a:effectLst>
                  <a:outerShdw blurRad="38100" dist="38100" dir="2700000" algn="tl">
                    <a:srgbClr val="C0C0C0"/>
                  </a:outerShdw>
                </a:effectLst>
                <a:latin typeface="Arial" charset="0"/>
                <a:ea typeface="ＭＳ Ｐゴシック" charset="-128"/>
              </a:rPr>
              <a:t>¿ Qué es calidad ?</a:t>
            </a:r>
            <a:endParaRPr lang="es-ES" sz="2800" dirty="0">
              <a:solidFill>
                <a:srgbClr val="000000"/>
              </a:solidFill>
              <a:latin typeface="Arial" charset="0"/>
              <a:ea typeface="ＭＳ Ｐゴシック" charset="-128"/>
            </a:endParaRPr>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42329" y="0"/>
            <a:ext cx="801671" cy="5821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6369782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489931" y="123488"/>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pic>
        <p:nvPicPr>
          <p:cNvPr id="5" name="Imagen 4"/>
          <p:cNvPicPr>
            <a:picLocks noChangeAspect="1"/>
          </p:cNvPicPr>
          <p:nvPr/>
        </p:nvPicPr>
        <p:blipFill>
          <a:blip r:embed="rId2"/>
          <a:stretch>
            <a:fillRect/>
          </a:stretch>
        </p:blipFill>
        <p:spPr>
          <a:xfrm>
            <a:off x="63500" y="673100"/>
            <a:ext cx="9017000" cy="5753100"/>
          </a:xfrm>
          <a:prstGeom prst="rect">
            <a:avLst/>
          </a:prstGeom>
        </p:spPr>
      </p:pic>
      <p:sp>
        <p:nvSpPr>
          <p:cNvPr id="4" name="CuadroTexto 3"/>
          <p:cNvSpPr txBox="1"/>
          <p:nvPr/>
        </p:nvSpPr>
        <p:spPr>
          <a:xfrm>
            <a:off x="2562980" y="6426200"/>
            <a:ext cx="4199974"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53: Estrategia Documental,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057746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489931" y="123488"/>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sp>
        <p:nvSpPr>
          <p:cNvPr id="3" name="CuadroTexto 2"/>
          <p:cNvSpPr txBox="1"/>
          <p:nvPr/>
        </p:nvSpPr>
        <p:spPr>
          <a:xfrm>
            <a:off x="1480144" y="1358900"/>
            <a:ext cx="6520786" cy="707886"/>
          </a:xfrm>
          <a:prstGeom prst="rect">
            <a:avLst/>
          </a:prstGeom>
          <a:noFill/>
        </p:spPr>
        <p:txBody>
          <a:bodyPr wrap="none" rtlCol="0">
            <a:spAutoFit/>
          </a:bodyPr>
          <a:lstStyle/>
          <a:p>
            <a:pPr algn="ctr" defTabSz="914400" eaLnBrk="0" fontAlgn="base" hangingPunct="0">
              <a:spcBef>
                <a:spcPct val="0"/>
              </a:spcBef>
              <a:spcAft>
                <a:spcPct val="0"/>
              </a:spcAft>
            </a:pPr>
            <a:r>
              <a:rPr lang="es-ES" sz="4000" b="1" dirty="0" smtClean="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latin typeface="Arial" charset="0"/>
                <a:ea typeface="ＭＳ Ｐゴシック" charset="-128"/>
              </a:rPr>
              <a:t>DIAGRAMA DE BLOQUES</a:t>
            </a:r>
            <a:endParaRPr lang="es-ES" sz="4000" b="1" dirty="0">
              <a:solidFill>
                <a:srgbClr val="000000"/>
              </a:solidFill>
              <a:latin typeface="Arial" charset="0"/>
              <a:ea typeface="ＭＳ Ｐゴシック" charset="-128"/>
            </a:endParaRPr>
          </a:p>
        </p:txBody>
      </p:sp>
      <p:sp>
        <p:nvSpPr>
          <p:cNvPr id="4" name="Llamada ovalada 3"/>
          <p:cNvSpPr/>
          <p:nvPr/>
        </p:nvSpPr>
        <p:spPr bwMode="auto">
          <a:xfrm rot="1659900">
            <a:off x="4394201" y="2413000"/>
            <a:ext cx="2705100" cy="1562100"/>
          </a:xfrm>
          <a:prstGeom prst="wedgeEllipseCallou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VEAMOS</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 LA SIMBOLOGÍA DE</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UN DIAGRAMA DE</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hlinkClick r:id="rId2" action="ppaction://hlinkfile"/>
              </a:rPr>
              <a:t>BLOQUES</a:t>
            </a:r>
            <a:r>
              <a:rPr lang="es-ES" b="1" dirty="0" smtClean="0">
                <a:solidFill>
                  <a:srgbClr val="000000"/>
                </a:solidFill>
                <a:latin typeface="Arial" charset="0"/>
                <a:ea typeface="ＭＳ Ｐゴシック" charset="-128"/>
              </a:rPr>
              <a:t>!!</a:t>
            </a:r>
          </a:p>
        </p:txBody>
      </p:sp>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16200" y="2425700"/>
            <a:ext cx="1603301" cy="3657722"/>
          </a:xfrm>
          <a:prstGeom prst="rect">
            <a:avLst/>
          </a:prstGeom>
        </p:spPr>
      </p:pic>
      <p:sp>
        <p:nvSpPr>
          <p:cNvPr id="7" name="CuadroTexto 6"/>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34: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76908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489938" y="123488"/>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FFFFFF"/>
              </a:solidFill>
              <a:latin typeface="Arial" charset="0"/>
              <a:ea typeface="ＭＳ Ｐゴシック" charset="-128"/>
            </a:endParaRPr>
          </a:p>
        </p:txBody>
      </p:sp>
      <p:sp>
        <p:nvSpPr>
          <p:cNvPr id="3" name="CuadroTexto 2"/>
          <p:cNvSpPr txBox="1"/>
          <p:nvPr/>
        </p:nvSpPr>
        <p:spPr>
          <a:xfrm rot="2874699">
            <a:off x="3972808" y="3200400"/>
            <a:ext cx="4507264" cy="707886"/>
          </a:xfrm>
          <a:prstGeom prst="rect">
            <a:avLst/>
          </a:prstGeom>
          <a:noFill/>
        </p:spPr>
        <p:txBody>
          <a:bodyPr wrap="none" rtlCol="0">
            <a:spAutoFit/>
          </a:bodyPr>
          <a:lstStyle/>
          <a:p>
            <a:pPr algn="ctr" defTabSz="914400" eaLnBrk="0" fontAlgn="base" hangingPunct="0">
              <a:spcBef>
                <a:spcPct val="0"/>
              </a:spcBef>
              <a:spcAft>
                <a:spcPct val="0"/>
              </a:spcAft>
            </a:pPr>
            <a:r>
              <a:rPr lang="es-ES" sz="4000" b="1" dirty="0" smtClean="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latin typeface="Arial" charset="0"/>
                <a:ea typeface="ＭＳ Ｐゴシック" charset="-128"/>
              </a:rPr>
              <a:t>PROCEDIMIENTO</a:t>
            </a:r>
            <a:endParaRPr lang="es-ES" sz="4000" b="1" dirty="0">
              <a:solidFill>
                <a:srgbClr val="000000"/>
              </a:solidFill>
              <a:latin typeface="Arial" charset="0"/>
              <a:ea typeface="ＭＳ Ｐゴシック" charset="-128"/>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08200" y="2552700"/>
            <a:ext cx="1917256" cy="3468740"/>
          </a:xfrm>
          <a:prstGeom prst="rect">
            <a:avLst/>
          </a:prstGeom>
        </p:spPr>
      </p:pic>
      <p:sp>
        <p:nvSpPr>
          <p:cNvPr id="6" name="CuadroTexto 5"/>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55: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159580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904242" y="1961364"/>
            <a:ext cx="7171121" cy="227754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914400" eaLnBrk="0" fontAlgn="base" hangingPunct="0">
              <a:spcBef>
                <a:spcPct val="0"/>
              </a:spcBef>
              <a:spcAft>
                <a:spcPct val="0"/>
              </a:spcAft>
            </a:pPr>
            <a:r>
              <a:rPr lang="es-ES" sz="2800" b="1" dirty="0" smtClean="0">
                <a:solidFill>
                  <a:schemeClr val="tx1"/>
                </a:solidFill>
              </a:rPr>
              <a:t>OBJETIVO</a:t>
            </a:r>
          </a:p>
          <a:p>
            <a:pPr algn="ctr" defTabSz="914400" eaLnBrk="0" fontAlgn="base" hangingPunct="0">
              <a:spcBef>
                <a:spcPct val="0"/>
              </a:spcBef>
              <a:spcAft>
                <a:spcPct val="0"/>
              </a:spcAft>
            </a:pPr>
            <a:r>
              <a:rPr lang="es-ES" sz="2000" b="1" dirty="0">
                <a:solidFill>
                  <a:schemeClr val="accent5">
                    <a:lumMod val="50000"/>
                  </a:schemeClr>
                </a:solidFill>
                <a:ea typeface="ＭＳ Ｐゴシック" charset="-128"/>
              </a:rPr>
              <a:t>EL ALUMNO CONOCERÁ E IDENTIFICARÁ LA FORMA</a:t>
            </a:r>
          </a:p>
          <a:p>
            <a:pPr algn="ctr" defTabSz="914400" eaLnBrk="0" fontAlgn="base" hangingPunct="0">
              <a:spcBef>
                <a:spcPct val="0"/>
              </a:spcBef>
              <a:spcAft>
                <a:spcPct val="0"/>
              </a:spcAft>
            </a:pPr>
            <a:r>
              <a:rPr lang="es-ES" sz="2000" b="1" dirty="0">
                <a:solidFill>
                  <a:schemeClr val="accent5">
                    <a:lumMod val="50000"/>
                  </a:schemeClr>
                </a:solidFill>
                <a:ea typeface="ＭＳ Ｐゴシック" charset="-128"/>
              </a:rPr>
              <a:t>DE MANTENER Y CONTROLAR LOS DOCUEMNTOS Y </a:t>
            </a:r>
          </a:p>
          <a:p>
            <a:pPr algn="ctr" defTabSz="914400" eaLnBrk="0" fontAlgn="base" hangingPunct="0">
              <a:spcBef>
                <a:spcPct val="0"/>
              </a:spcBef>
              <a:spcAft>
                <a:spcPct val="0"/>
              </a:spcAft>
            </a:pPr>
            <a:r>
              <a:rPr lang="es-ES" sz="2000" b="1" dirty="0">
                <a:solidFill>
                  <a:schemeClr val="accent5">
                    <a:lumMod val="50000"/>
                  </a:schemeClr>
                </a:solidFill>
                <a:ea typeface="ＭＳ Ｐゴシック" charset="-128"/>
              </a:rPr>
              <a:t>REGISTROS DE UN SISTEMA DE GESTIÓN DE CALIDAD</a:t>
            </a:r>
          </a:p>
          <a:p>
            <a:pPr algn="ctr" defTabSz="914400" eaLnBrk="0" fontAlgn="base" hangingPunct="0">
              <a:spcBef>
                <a:spcPct val="0"/>
              </a:spcBef>
              <a:spcAft>
                <a:spcPct val="0"/>
              </a:spcAft>
            </a:pPr>
            <a:endParaRPr lang="es-ES" b="1" dirty="0" smtClean="0">
              <a:solidFill>
                <a:srgbClr val="FFFFFF"/>
              </a:solidFill>
            </a:endParaRPr>
          </a:p>
          <a:p>
            <a:pPr algn="ctr" defTabSz="914400" eaLnBrk="0" fontAlgn="base" hangingPunct="0">
              <a:spcBef>
                <a:spcPct val="0"/>
              </a:spcBef>
              <a:spcAft>
                <a:spcPct val="0"/>
              </a:spcAft>
            </a:pPr>
            <a:endParaRPr lang="es-ES" b="1" dirty="0">
              <a:solidFill>
                <a:srgbClr val="FFFFFF"/>
              </a:solidFill>
            </a:endParaRPr>
          </a:p>
          <a:p>
            <a:pPr algn="ctr" defTabSz="914400" eaLnBrk="0" fontAlgn="base" hangingPunct="0">
              <a:spcBef>
                <a:spcPct val="0"/>
              </a:spcBef>
              <a:spcAft>
                <a:spcPct val="0"/>
              </a:spcAft>
            </a:pPr>
            <a:endParaRPr lang="es-ES" b="1" dirty="0" smtClean="0">
              <a:solidFill>
                <a:srgbClr val="FFFFFF"/>
              </a:solidFill>
            </a:endParaRPr>
          </a:p>
        </p:txBody>
      </p:sp>
      <p:pic>
        <p:nvPicPr>
          <p:cNvPr id="8" name="Imagen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48978" y="2499758"/>
            <a:ext cx="1252770" cy="3121256"/>
          </a:xfrm>
          <a:prstGeom prst="rect">
            <a:avLst/>
          </a:prstGeom>
        </p:spPr>
      </p:pic>
      <p:sp>
        <p:nvSpPr>
          <p:cNvPr id="3" name="CuadroTexto 2"/>
          <p:cNvSpPr txBox="1"/>
          <p:nvPr/>
        </p:nvSpPr>
        <p:spPr>
          <a:xfrm>
            <a:off x="1429482" y="317500"/>
            <a:ext cx="2659702" cy="646331"/>
          </a:xfrm>
          <a:prstGeom prst="rect">
            <a:avLst/>
          </a:prstGeom>
          <a:noFill/>
        </p:spPr>
        <p:txBody>
          <a:bodyPr wrap="none" rtlCol="0">
            <a:spAutoFit/>
          </a:bodyPr>
          <a:lstStyle/>
          <a:p>
            <a:pPr algn="ctr" defTabSz="914400" eaLnBrk="0" fontAlgn="base" hangingPunct="0">
              <a:spcBef>
                <a:spcPct val="0"/>
              </a:spcBef>
              <a:spcAft>
                <a:spcPct val="0"/>
              </a:spcAft>
            </a:pPr>
            <a:r>
              <a:rPr lang="es-ES_tradnl" b="1" dirty="0" smtClean="0">
                <a:solidFill>
                  <a:srgbClr val="FFFFFF"/>
                </a:solidFill>
                <a:latin typeface="Arial" charset="0"/>
                <a:ea typeface="ＭＳ Ｐゴシック" charset="-128"/>
              </a:rPr>
              <a:t>Estrategia </a:t>
            </a:r>
            <a:r>
              <a:rPr lang="es-ES_tradnl" b="1" dirty="0">
                <a:solidFill>
                  <a:srgbClr val="FFFFFF"/>
                </a:solidFill>
                <a:latin typeface="Arial" charset="0"/>
                <a:ea typeface="ＭＳ Ｐゴシック" charset="-128"/>
              </a:rPr>
              <a:t>documental</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5" name="CuadroTexto 4"/>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35: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927022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bwMode="auto">
          <a:xfrm>
            <a:off x="0" y="825500"/>
            <a:ext cx="3251200" cy="939800"/>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rPr>
              <a:t>Escribe lo que haces</a:t>
            </a:r>
          </a:p>
        </p:txBody>
      </p:sp>
      <p:sp>
        <p:nvSpPr>
          <p:cNvPr id="5" name="Rectángulo 4"/>
          <p:cNvSpPr/>
          <p:nvPr/>
        </p:nvSpPr>
        <p:spPr bwMode="auto">
          <a:xfrm>
            <a:off x="1155700" y="1930400"/>
            <a:ext cx="3251200" cy="93980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rPr>
              <a:t>Haz lo que dices</a:t>
            </a:r>
          </a:p>
        </p:txBody>
      </p:sp>
      <p:sp>
        <p:nvSpPr>
          <p:cNvPr id="6" name="Rectángulo 5"/>
          <p:cNvSpPr/>
          <p:nvPr/>
        </p:nvSpPr>
        <p:spPr bwMode="auto">
          <a:xfrm>
            <a:off x="2006600" y="3073400"/>
            <a:ext cx="3251200" cy="9398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rPr>
              <a:t>Registra lo que haces</a:t>
            </a:r>
          </a:p>
        </p:txBody>
      </p:sp>
      <p:sp>
        <p:nvSpPr>
          <p:cNvPr id="7" name="Rectángulo 6"/>
          <p:cNvSpPr/>
          <p:nvPr/>
        </p:nvSpPr>
        <p:spPr bwMode="auto">
          <a:xfrm>
            <a:off x="3619500" y="4178300"/>
            <a:ext cx="3251200" cy="939800"/>
          </a:xfrm>
          <a:prstGeom prst="rect">
            <a:avLst/>
          </a:prstGeom>
          <a:solidFill>
            <a:srgbClr val="C0504D"/>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rPr>
              <a:t>Verifica</a:t>
            </a:r>
          </a:p>
        </p:txBody>
      </p:sp>
      <p:sp>
        <p:nvSpPr>
          <p:cNvPr id="9" name="Rectángulo 8"/>
          <p:cNvSpPr/>
          <p:nvPr/>
        </p:nvSpPr>
        <p:spPr bwMode="auto">
          <a:xfrm>
            <a:off x="5181600" y="5257800"/>
            <a:ext cx="3251200" cy="939800"/>
          </a:xfrm>
          <a:prstGeom prst="rect">
            <a:avLst/>
          </a:prstGeom>
          <a:solidFill>
            <a:srgbClr val="80008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rPr>
              <a:t>Actúa sobre la diferencia</a:t>
            </a:r>
          </a:p>
        </p:txBody>
      </p:sp>
      <p:sp>
        <p:nvSpPr>
          <p:cNvPr id="8" name="CuadroTexto 7"/>
          <p:cNvSpPr txBox="1"/>
          <p:nvPr/>
        </p:nvSpPr>
        <p:spPr>
          <a:xfrm>
            <a:off x="3979707" y="317647"/>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9: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9600907"/>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310518" y="1166689"/>
            <a:ext cx="7535124" cy="646331"/>
          </a:xfrm>
          <a:prstGeom prst="rect">
            <a:avLst/>
          </a:prstGeom>
          <a:noFill/>
        </p:spPr>
        <p:txBody>
          <a:bodyPr wrap="none" rtlCol="0">
            <a:spAutoFit/>
          </a:bodyPr>
          <a:lstStyle/>
          <a:p>
            <a:pPr defTabSz="914400" eaLnBrk="0" fontAlgn="base" hangingPunct="0">
              <a:spcBef>
                <a:spcPct val="0"/>
              </a:spcBef>
              <a:spcAft>
                <a:spcPct val="0"/>
              </a:spcAft>
            </a:pPr>
            <a:r>
              <a:rPr lang="es-ES" b="1" dirty="0" smtClean="0">
                <a:solidFill>
                  <a:srgbClr val="000000"/>
                </a:solidFill>
                <a:latin typeface="Arial" charset="0"/>
                <a:ea typeface="ＭＳ Ｐゴシック" charset="-128"/>
              </a:rPr>
              <a:t>Si queremos que un Sistema de Gestión de la Calidad  sea efectivo</a:t>
            </a:r>
          </a:p>
          <a:p>
            <a:pPr defTabSz="914400" eaLnBrk="0" fontAlgn="base" hangingPunct="0">
              <a:spcBef>
                <a:spcPct val="0"/>
              </a:spcBef>
              <a:spcAft>
                <a:spcPct val="0"/>
              </a:spcAft>
            </a:pPr>
            <a:r>
              <a:rPr lang="es-ES" b="1" dirty="0" smtClean="0">
                <a:solidFill>
                  <a:srgbClr val="000000"/>
                </a:solidFill>
                <a:latin typeface="Arial" charset="0"/>
                <a:ea typeface="ＭＳ Ｐゴシック" charset="-128"/>
              </a:rPr>
              <a:t> debe escribirse todo lo que se hace, para así: </a:t>
            </a:r>
            <a:endParaRPr lang="es-ES" b="1" dirty="0">
              <a:solidFill>
                <a:srgbClr val="000000"/>
              </a:solidFill>
              <a:latin typeface="Arial" charset="0"/>
              <a:ea typeface="ＭＳ Ｐゴシック" charset="-128"/>
            </a:endParaRPr>
          </a:p>
        </p:txBody>
      </p:sp>
      <p:sp>
        <p:nvSpPr>
          <p:cNvPr id="8" name="CuadroTexto 7"/>
          <p:cNvSpPr txBox="1"/>
          <p:nvPr/>
        </p:nvSpPr>
        <p:spPr>
          <a:xfrm>
            <a:off x="187702" y="1984232"/>
            <a:ext cx="8956298" cy="2585323"/>
          </a:xfrm>
          <a:prstGeom prst="rect">
            <a:avLst/>
          </a:prstGeom>
          <a:noFill/>
        </p:spPr>
        <p:txBody>
          <a:bodyPr wrap="none" rtlCol="0">
            <a:spAutoFit/>
          </a:bodyPr>
          <a:lstStyle/>
          <a:p>
            <a:pPr marL="285750" indent="-285750" defTabSz="914400" eaLnBrk="0" fontAlgn="base" hangingPunct="0">
              <a:spcBef>
                <a:spcPct val="0"/>
              </a:spcBef>
              <a:spcAft>
                <a:spcPct val="0"/>
              </a:spcAft>
              <a:buFont typeface="Wingdings" charset="2"/>
              <a:buChar char="v"/>
            </a:pPr>
            <a:r>
              <a:rPr lang="es-ES" b="1" dirty="0" smtClean="0">
                <a:solidFill>
                  <a:srgbClr val="000000"/>
                </a:solidFill>
                <a:latin typeface="Arial" charset="0"/>
                <a:ea typeface="ＭＳ Ｐゴシック" charset="-128"/>
              </a:rPr>
              <a:t>Poder repetir sin problema lo que se hace bien</a:t>
            </a:r>
          </a:p>
          <a:p>
            <a:pPr marL="285750" indent="-285750" defTabSz="914400" eaLnBrk="0" fontAlgn="base" hangingPunct="0">
              <a:spcBef>
                <a:spcPct val="0"/>
              </a:spcBef>
              <a:spcAft>
                <a:spcPct val="0"/>
              </a:spcAft>
              <a:buFont typeface="Wingdings" charset="2"/>
              <a:buChar char="v"/>
            </a:pPr>
            <a:r>
              <a:rPr lang="es-ES" b="1" dirty="0" smtClean="0">
                <a:solidFill>
                  <a:srgbClr val="000000"/>
                </a:solidFill>
                <a:latin typeface="Arial" charset="0"/>
                <a:ea typeface="ＭＳ Ｐゴシック" charset="-128"/>
              </a:rPr>
              <a:t>Todo el personal de la organización lo sepa para poder seguir haciendo</a:t>
            </a:r>
          </a:p>
          <a:p>
            <a:pPr defTabSz="914400" eaLnBrk="0" fontAlgn="base" hangingPunct="0">
              <a:spcBef>
                <a:spcPct val="0"/>
              </a:spcBef>
              <a:spcAft>
                <a:spcPct val="0"/>
              </a:spcAft>
            </a:pPr>
            <a:r>
              <a:rPr lang="es-ES" b="1" dirty="0" smtClean="0">
                <a:solidFill>
                  <a:srgbClr val="000000"/>
                </a:solidFill>
                <a:latin typeface="Arial" charset="0"/>
                <a:ea typeface="ＭＳ Ｐゴシック" charset="-128"/>
              </a:rPr>
              <a:t> igual de bien</a:t>
            </a:r>
          </a:p>
          <a:p>
            <a:pPr marL="285750" indent="-285750" defTabSz="914400" eaLnBrk="0" fontAlgn="base" hangingPunct="0">
              <a:spcBef>
                <a:spcPct val="0"/>
              </a:spcBef>
              <a:spcAft>
                <a:spcPct val="0"/>
              </a:spcAft>
              <a:buFont typeface="Wingdings" charset="2"/>
              <a:buChar char="v"/>
            </a:pPr>
            <a:r>
              <a:rPr lang="es-ES" b="1" dirty="0" smtClean="0">
                <a:solidFill>
                  <a:srgbClr val="000000"/>
                </a:solidFill>
                <a:latin typeface="Arial" charset="0"/>
                <a:ea typeface="ＭＳ Ｐゴシック" charset="-128"/>
              </a:rPr>
              <a:t>Que nuestros clientes también lo sepan para aumentar su confianza hacia </a:t>
            </a:r>
          </a:p>
          <a:p>
            <a:pPr defTabSz="914400" eaLnBrk="0" fontAlgn="base" hangingPunct="0">
              <a:spcBef>
                <a:spcPct val="0"/>
              </a:spcBef>
              <a:spcAft>
                <a:spcPct val="0"/>
              </a:spcAft>
            </a:pPr>
            <a:r>
              <a:rPr lang="es-ES" b="1" dirty="0">
                <a:solidFill>
                  <a:srgbClr val="000000"/>
                </a:solidFill>
                <a:latin typeface="Arial" charset="0"/>
                <a:ea typeface="ＭＳ Ｐゴシック" charset="-128"/>
              </a:rPr>
              <a:t>n</a:t>
            </a:r>
            <a:r>
              <a:rPr lang="es-ES" b="1" dirty="0" smtClean="0">
                <a:solidFill>
                  <a:srgbClr val="000000"/>
                </a:solidFill>
                <a:latin typeface="Arial" charset="0"/>
                <a:ea typeface="ＭＳ Ｐゴシック" charset="-128"/>
              </a:rPr>
              <a:t>uestra organización.</a:t>
            </a:r>
          </a:p>
          <a:p>
            <a:pPr marL="285750" indent="-285750" defTabSz="914400" eaLnBrk="0" fontAlgn="base" hangingPunct="0">
              <a:spcBef>
                <a:spcPct val="0"/>
              </a:spcBef>
              <a:spcAft>
                <a:spcPct val="0"/>
              </a:spcAft>
              <a:buFont typeface="Wingdings" charset="2"/>
              <a:buChar char="v"/>
            </a:pPr>
            <a:r>
              <a:rPr lang="es-ES" b="1" dirty="0" smtClean="0">
                <a:solidFill>
                  <a:srgbClr val="000000"/>
                </a:solidFill>
                <a:latin typeface="Arial" charset="0"/>
                <a:ea typeface="ＭＳ Ｐゴシック" charset="-128"/>
              </a:rPr>
              <a:t>Incorporar mejoras a nuestro sistema y lo vayamos incluyendo en nuestra </a:t>
            </a:r>
          </a:p>
          <a:p>
            <a:pPr marL="285750" indent="-285750" defTabSz="914400" eaLnBrk="0" fontAlgn="base" hangingPunct="0">
              <a:spcBef>
                <a:spcPct val="0"/>
              </a:spcBef>
              <a:spcAft>
                <a:spcPct val="0"/>
              </a:spcAft>
              <a:buFont typeface="Wingdings" charset="2"/>
              <a:buChar char="v"/>
            </a:pPr>
            <a:r>
              <a:rPr lang="es-ES" b="1" dirty="0" smtClean="0">
                <a:solidFill>
                  <a:srgbClr val="000000"/>
                </a:solidFill>
                <a:latin typeface="Arial" charset="0"/>
                <a:ea typeface="ＭＳ Ｐゴシック" charset="-128"/>
              </a:rPr>
              <a:t>Forma de hacer las cosas y que gracias a la documentación, todo el personal</a:t>
            </a:r>
          </a:p>
          <a:p>
            <a:pPr defTabSz="914400" eaLnBrk="0" fontAlgn="base" hangingPunct="0">
              <a:spcBef>
                <a:spcPct val="0"/>
              </a:spcBef>
              <a:spcAft>
                <a:spcPct val="0"/>
              </a:spcAft>
            </a:pPr>
            <a:r>
              <a:rPr lang="es-ES" b="1" dirty="0" smtClean="0">
                <a:solidFill>
                  <a:srgbClr val="000000"/>
                </a:solidFill>
                <a:latin typeface="Arial" charset="0"/>
                <a:ea typeface="ＭＳ Ｐゴシック" charset="-128"/>
              </a:rPr>
              <a:t> lo sepa.</a:t>
            </a:r>
          </a:p>
          <a:p>
            <a:pPr algn="ct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9" name="CuadroTexto 8"/>
          <p:cNvSpPr txBox="1"/>
          <p:nvPr/>
        </p:nvSpPr>
        <p:spPr>
          <a:xfrm>
            <a:off x="1727413" y="4682786"/>
            <a:ext cx="5660524" cy="646331"/>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Todas esta ideas conforman lo que se conoce por</a:t>
            </a:r>
          </a:p>
          <a:p>
            <a:pPr algn="ctr" defTabSz="914400" eaLnBrk="0" fontAlgn="base" hangingPunct="0">
              <a:spcBef>
                <a:spcPct val="0"/>
              </a:spcBef>
              <a:spcAft>
                <a:spcPct val="0"/>
              </a:spcAft>
            </a:pPr>
            <a:r>
              <a:rPr lang="es-ES" b="1" i="1" dirty="0" smtClean="0">
                <a:solidFill>
                  <a:srgbClr val="000000"/>
                </a:solidFill>
                <a:latin typeface="Arial" charset="0"/>
                <a:ea typeface="ＭＳ Ｐゴシック" charset="-128"/>
              </a:rPr>
              <a:t> “Un Sistema de Gestión Documentado”</a:t>
            </a:r>
            <a:endParaRPr lang="es-ES" b="1" i="1" dirty="0">
              <a:solidFill>
                <a:srgbClr val="000000"/>
              </a:solidFill>
              <a:latin typeface="Arial" charset="0"/>
              <a:ea typeface="ＭＳ Ｐゴシック" charset="-128"/>
            </a:endParaRPr>
          </a:p>
        </p:txBody>
      </p:sp>
    </p:spTree>
    <p:extLst>
      <p:ext uri="{BB962C8B-B14F-4D97-AF65-F5344CB8AC3E}">
        <p14:creationId xmlns:p14="http://schemas.microsoft.com/office/powerpoint/2010/main" val="791815476"/>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82554" y="972274"/>
            <a:ext cx="8767949" cy="1200329"/>
          </a:xfrm>
          <a:prstGeom prst="rect">
            <a:avLst/>
          </a:prstGeom>
          <a:noFill/>
        </p:spPr>
        <p:txBody>
          <a:bodyPr wrap="square" rtlCol="0">
            <a:spAutoFit/>
          </a:bodyPr>
          <a:lstStyle/>
          <a:p>
            <a:pPr defTabSz="914400" eaLnBrk="0" fontAlgn="base" hangingPunct="0">
              <a:spcBef>
                <a:spcPct val="0"/>
              </a:spcBef>
              <a:spcAft>
                <a:spcPct val="0"/>
              </a:spcAft>
            </a:pPr>
            <a:r>
              <a:rPr lang="es-ES" dirty="0" smtClean="0">
                <a:solidFill>
                  <a:srgbClr val="000000"/>
                </a:solidFill>
                <a:latin typeface="Arial" charset="0"/>
                <a:ea typeface="ＭＳ Ｐゴシック" charset="-128"/>
              </a:rPr>
              <a:t>En el apartado 4.1 de la Norma ISO 9001:2008 (</a:t>
            </a:r>
            <a:r>
              <a:rPr lang="es-ES" i="1" dirty="0" smtClean="0">
                <a:solidFill>
                  <a:srgbClr val="000000"/>
                </a:solidFill>
                <a:latin typeface="Arial" charset="0"/>
                <a:ea typeface="ＭＳ Ｐゴシック" charset="-128"/>
              </a:rPr>
              <a:t>Requisitos generales</a:t>
            </a:r>
            <a:r>
              <a:rPr lang="es-ES" dirty="0" smtClean="0">
                <a:solidFill>
                  <a:srgbClr val="000000"/>
                </a:solidFill>
                <a:latin typeface="Arial" charset="0"/>
                <a:ea typeface="ＭＳ Ｐゴシック" charset="-128"/>
              </a:rPr>
              <a:t>) establece que una organización debe elaborar una documentación que refleje todo lo que se hace en el Sistema de Gestión de Calidad.</a:t>
            </a:r>
          </a:p>
          <a:p>
            <a:pPr defTabSz="914400" eaLnBrk="0" fontAlgn="base" hangingPunct="0">
              <a:spcBef>
                <a:spcPct val="0"/>
              </a:spcBef>
              <a:spcAft>
                <a:spcPct val="0"/>
              </a:spcAft>
            </a:pPr>
            <a:endParaRPr lang="es-ES" b="1" dirty="0">
              <a:solidFill>
                <a:srgbClr val="000000"/>
              </a:solidFill>
              <a:latin typeface="Arial" charset="0"/>
              <a:ea typeface="ＭＳ Ｐゴシック" charset="-128"/>
            </a:endParaRPr>
          </a:p>
        </p:txBody>
      </p:sp>
      <p:sp>
        <p:nvSpPr>
          <p:cNvPr id="3" name="CuadroTexto 2"/>
          <p:cNvSpPr txBox="1"/>
          <p:nvPr/>
        </p:nvSpPr>
        <p:spPr>
          <a:xfrm>
            <a:off x="186682" y="2011997"/>
            <a:ext cx="8449318" cy="923330"/>
          </a:xfrm>
          <a:prstGeom prst="rect">
            <a:avLst/>
          </a:prstGeom>
          <a:noFill/>
        </p:spPr>
        <p:txBody>
          <a:bodyPr wrap="square" rtlCol="0">
            <a:spAutoFit/>
          </a:bodyPr>
          <a:lstStyle/>
          <a:p>
            <a:pPr algn="just" defTabSz="914400" eaLnBrk="0" fontAlgn="base" hangingPunct="0">
              <a:spcBef>
                <a:spcPct val="0"/>
              </a:spcBef>
              <a:spcAft>
                <a:spcPct val="0"/>
              </a:spcAft>
            </a:pPr>
            <a:r>
              <a:rPr lang="es-ES" dirty="0" smtClean="0">
                <a:solidFill>
                  <a:srgbClr val="000000"/>
                </a:solidFill>
                <a:latin typeface="Arial" charset="0"/>
                <a:ea typeface="ＭＳ Ｐゴシック" charset="-128"/>
              </a:rPr>
              <a:t>En el apartado 4.2.1 de esta Norma (Generalidades) se indica que la documentación del Sistema de Gastón </a:t>
            </a:r>
            <a:r>
              <a:rPr lang="es-ES" dirty="0">
                <a:solidFill>
                  <a:srgbClr val="000000"/>
                </a:solidFill>
                <a:latin typeface="Arial" charset="0"/>
                <a:ea typeface="ＭＳ Ｐゴシック" charset="-128"/>
              </a:rPr>
              <a:t>d</a:t>
            </a:r>
            <a:r>
              <a:rPr lang="es-ES" dirty="0" smtClean="0">
                <a:solidFill>
                  <a:srgbClr val="000000"/>
                </a:solidFill>
                <a:latin typeface="Arial" charset="0"/>
                <a:ea typeface="ＭＳ Ｐゴシック" charset="-128"/>
              </a:rPr>
              <a:t>e la Calidad debe incluir la siguiente Tabla 1.</a:t>
            </a:r>
            <a:endParaRPr lang="es-ES" dirty="0">
              <a:solidFill>
                <a:srgbClr val="000000"/>
              </a:solidFill>
              <a:latin typeface="Arial" charset="0"/>
              <a:ea typeface="ＭＳ Ｐゴシック" charset="-128"/>
            </a:endParaRPr>
          </a:p>
        </p:txBody>
      </p:sp>
      <p:graphicFrame>
        <p:nvGraphicFramePr>
          <p:cNvPr id="5" name="Tabla 4"/>
          <p:cNvGraphicFramePr>
            <a:graphicFrameLocks noGrp="1"/>
          </p:cNvGraphicFramePr>
          <p:nvPr>
            <p:extLst/>
          </p:nvPr>
        </p:nvGraphicFramePr>
        <p:xfrm>
          <a:off x="1325541" y="3452654"/>
          <a:ext cx="6096000" cy="2656840"/>
        </p:xfrm>
        <a:graphic>
          <a:graphicData uri="http://schemas.openxmlformats.org/drawingml/2006/table">
            <a:tbl>
              <a:tblPr firstRow="1" bandRow="1">
                <a:tableStyleId>{46F890A9-2807-4EBB-B81D-B2AA78EC7F39}</a:tableStyleId>
              </a:tblPr>
              <a:tblGrid>
                <a:gridCol w="6096000"/>
              </a:tblGrid>
              <a:tr h="370840">
                <a:tc>
                  <a:txBody>
                    <a:bodyPr/>
                    <a:lstStyle/>
                    <a:p>
                      <a:pPr algn="ctr"/>
                      <a:r>
                        <a:rPr lang="es-ES" dirty="0" smtClean="0">
                          <a:latin typeface="Arial"/>
                          <a:cs typeface="Arial"/>
                        </a:rPr>
                        <a:t>Requisitos</a:t>
                      </a:r>
                      <a:r>
                        <a:rPr lang="es-ES" baseline="0" dirty="0" smtClean="0">
                          <a:latin typeface="Arial"/>
                          <a:cs typeface="Arial"/>
                        </a:rPr>
                        <a:t> de la Documentación</a:t>
                      </a:r>
                      <a:endParaRPr lang="es-ES" dirty="0">
                        <a:latin typeface="Arial"/>
                        <a:cs typeface="Arial"/>
                      </a:endParaRPr>
                    </a:p>
                  </a:txBody>
                  <a:tcPr>
                    <a:solidFill>
                      <a:srgbClr val="FFCC00"/>
                    </a:solidFill>
                  </a:tcPr>
                </a:tc>
              </a:tr>
              <a:tr h="370840">
                <a:tc>
                  <a:txBody>
                    <a:bodyPr/>
                    <a:lstStyle/>
                    <a:p>
                      <a:r>
                        <a:rPr lang="es-ES" dirty="0" smtClean="0">
                          <a:latin typeface="Arial"/>
                          <a:cs typeface="Arial"/>
                        </a:rPr>
                        <a:t>Declaraciones documentadas de una política de la calidad y objetivos de la calidad.</a:t>
                      </a:r>
                    </a:p>
                    <a:p>
                      <a:r>
                        <a:rPr lang="es-ES" dirty="0" smtClean="0">
                          <a:latin typeface="Arial"/>
                          <a:cs typeface="Arial"/>
                        </a:rPr>
                        <a:t>Un</a:t>
                      </a:r>
                      <a:r>
                        <a:rPr lang="es-ES" baseline="0" dirty="0" smtClean="0">
                          <a:latin typeface="Arial"/>
                          <a:cs typeface="Arial"/>
                        </a:rPr>
                        <a:t> Manual de la Calidad</a:t>
                      </a:r>
                    </a:p>
                    <a:p>
                      <a:r>
                        <a:rPr lang="es-ES" baseline="0" dirty="0" smtClean="0">
                          <a:latin typeface="Arial"/>
                          <a:cs typeface="Arial"/>
                        </a:rPr>
                        <a:t>Los procedimientos documentados requeridos en esta Norma.</a:t>
                      </a:r>
                    </a:p>
                    <a:p>
                      <a:r>
                        <a:rPr lang="es-ES" baseline="0" dirty="0" smtClean="0">
                          <a:latin typeface="Arial"/>
                          <a:cs typeface="Arial"/>
                        </a:rPr>
                        <a:t>Los documentos necesarios para asegurarse de la eficaz planeación, operación y control de los procesos.</a:t>
                      </a:r>
                    </a:p>
                    <a:p>
                      <a:r>
                        <a:rPr lang="es-ES" baseline="0" dirty="0" smtClean="0">
                          <a:latin typeface="Arial"/>
                          <a:cs typeface="Arial"/>
                        </a:rPr>
                        <a:t>Los registros requeridos de esta norma.</a:t>
                      </a:r>
                      <a:endParaRPr lang="es-ES" dirty="0">
                        <a:latin typeface="Arial"/>
                        <a:cs typeface="Arial"/>
                      </a:endParaRPr>
                    </a:p>
                  </a:txBody>
                  <a:tcPr/>
                </a:tc>
              </a:tr>
            </a:tbl>
          </a:graphicData>
        </a:graphic>
      </p:graphicFrame>
      <p:sp>
        <p:nvSpPr>
          <p:cNvPr id="6" name="CuadroTexto 5"/>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36: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4947149"/>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71134" y="907514"/>
            <a:ext cx="8972866" cy="646331"/>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El apartado 4.2.3 de la Norma ISO 9001:2005 se establece que la documentación</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 necesaria del SGC debe controlarse.</a:t>
            </a:r>
            <a:endParaRPr lang="es-ES" b="1" dirty="0">
              <a:solidFill>
                <a:srgbClr val="000000"/>
              </a:solidFill>
              <a:latin typeface="Arial" charset="0"/>
              <a:ea typeface="ＭＳ Ｐゴシック" charset="-128"/>
            </a:endParaRPr>
          </a:p>
        </p:txBody>
      </p:sp>
      <p:graphicFrame>
        <p:nvGraphicFramePr>
          <p:cNvPr id="4" name="Tabla 3"/>
          <p:cNvGraphicFramePr>
            <a:graphicFrameLocks noGrp="1"/>
          </p:cNvGraphicFramePr>
          <p:nvPr>
            <p:extLst/>
          </p:nvPr>
        </p:nvGraphicFramePr>
        <p:xfrm>
          <a:off x="208756" y="1669926"/>
          <a:ext cx="8935244" cy="4451958"/>
        </p:xfrm>
        <a:graphic>
          <a:graphicData uri="http://schemas.openxmlformats.org/drawingml/2006/table">
            <a:tbl>
              <a:tblPr firstRow="1" bandRow="1">
                <a:tableStyleId>{FABFCF23-3B69-468F-B69F-88F6DE6A72F2}</a:tableStyleId>
              </a:tblPr>
              <a:tblGrid>
                <a:gridCol w="4467622"/>
                <a:gridCol w="4467622"/>
              </a:tblGrid>
              <a:tr h="702918">
                <a:tc gridSpan="2">
                  <a:txBody>
                    <a:bodyPr/>
                    <a:lstStyle/>
                    <a:p>
                      <a:r>
                        <a:rPr lang="es-ES" dirty="0" smtClean="0">
                          <a:solidFill>
                            <a:schemeClr val="tx1"/>
                          </a:solidFill>
                        </a:rPr>
                        <a:t>ESTE</a:t>
                      </a:r>
                      <a:r>
                        <a:rPr lang="es-ES" baseline="0" dirty="0" smtClean="0">
                          <a:solidFill>
                            <a:schemeClr val="tx1"/>
                          </a:solidFill>
                        </a:rPr>
                        <a:t> PROCESO DEBERÁ DEFINIR LOS CONTROLES NECESARIOS PARA:</a:t>
                      </a:r>
                      <a:endParaRPr lang="es-ES" dirty="0">
                        <a:solidFill>
                          <a:schemeClr val="tx1"/>
                        </a:solidFill>
                      </a:endParaRPr>
                    </a:p>
                  </a:txBody>
                  <a:tcPr/>
                </a:tc>
                <a:tc hMerge="1">
                  <a:txBody>
                    <a:bodyPr/>
                    <a:lstStyle/>
                    <a:p>
                      <a:endParaRPr lang="es-ES" dirty="0"/>
                    </a:p>
                  </a:txBody>
                  <a:tcPr/>
                </a:tc>
              </a:tr>
              <a:tr h="3715425">
                <a:tc>
                  <a:txBody>
                    <a:bodyPr/>
                    <a:lstStyle/>
                    <a:p>
                      <a:pPr marL="0" indent="0" algn="just">
                        <a:buFontTx/>
                        <a:buNone/>
                      </a:pPr>
                      <a:r>
                        <a:rPr lang="es-ES" sz="2000" dirty="0" smtClean="0"/>
                        <a:t>Aprobar los documentos en cuanto a su uso y adecuación.</a:t>
                      </a:r>
                    </a:p>
                    <a:p>
                      <a:pPr marL="0" indent="0" algn="just">
                        <a:buFontTx/>
                        <a:buNone/>
                      </a:pPr>
                      <a:r>
                        <a:rPr lang="es-ES" sz="2000" dirty="0" smtClean="0"/>
                        <a:t>Asegurarse</a:t>
                      </a:r>
                      <a:r>
                        <a:rPr lang="es-ES" sz="2000" baseline="0" dirty="0" smtClean="0"/>
                        <a:t> que se identifican los cambios y el estado de revisión actual de los documentos.</a:t>
                      </a:r>
                    </a:p>
                    <a:p>
                      <a:pPr marL="0" indent="0" algn="just">
                        <a:buFontTx/>
                        <a:buNone/>
                      </a:pPr>
                      <a:r>
                        <a:rPr lang="es-ES" sz="2000" baseline="0" dirty="0" smtClean="0"/>
                        <a:t>Asegurarse que los documentos permanecen legibles y fácilmente identificables.</a:t>
                      </a:r>
                    </a:p>
                    <a:p>
                      <a:pPr marL="0" indent="0" algn="just">
                        <a:buFontTx/>
                        <a:buNone/>
                      </a:pPr>
                      <a:r>
                        <a:rPr lang="es-ES" sz="2000" baseline="0" dirty="0" smtClean="0"/>
                        <a:t>Asegurarse de que se identifican los documentos de origen externo y se controla su distribución.</a:t>
                      </a:r>
                    </a:p>
                    <a:p>
                      <a:endParaRPr lang="es-ES" sz="2000" dirty="0"/>
                    </a:p>
                  </a:txBody>
                  <a:tcPr/>
                </a:tc>
                <a:tc>
                  <a:txBody>
                    <a:bodyPr/>
                    <a:lstStyle/>
                    <a:p>
                      <a:pPr algn="just"/>
                      <a:r>
                        <a:rPr lang="es-ES" sz="2000" dirty="0" smtClean="0"/>
                        <a:t>Revisar y actualizar los documentos cuando sean necesario</a:t>
                      </a:r>
                      <a:r>
                        <a:rPr lang="es-ES" sz="2000" baseline="0" dirty="0" smtClean="0"/>
                        <a:t> aprobarlos nuevamente.</a:t>
                      </a:r>
                    </a:p>
                    <a:p>
                      <a:pPr algn="just"/>
                      <a:r>
                        <a:rPr lang="es-ES" sz="2000" baseline="0" dirty="0" smtClean="0"/>
                        <a:t>Asegurarse de que las versiones pertinentes de los documentos aplicables se encuentran disponibles en los puntos de uso.</a:t>
                      </a:r>
                    </a:p>
                    <a:p>
                      <a:pPr algn="just"/>
                      <a:r>
                        <a:rPr lang="es-ES" sz="2000" baseline="0" dirty="0" smtClean="0"/>
                        <a:t>Prevenir el uso no intencionado de documentos obsoletos y aplicarles una identificación adecuada en el caso de que se mantengan por cualquier razón </a:t>
                      </a:r>
                    </a:p>
                    <a:p>
                      <a:endParaRPr lang="es-ES" sz="2000" dirty="0"/>
                    </a:p>
                  </a:txBody>
                  <a:tcPr/>
                </a:tc>
              </a:tr>
            </a:tbl>
          </a:graphicData>
        </a:graphic>
      </p:graphicFrame>
      <p:sp>
        <p:nvSpPr>
          <p:cNvPr id="5" name="CuadroTexto 4"/>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37: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588536"/>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ángulo isósceles 3"/>
          <p:cNvSpPr/>
          <p:nvPr/>
        </p:nvSpPr>
        <p:spPr bwMode="auto">
          <a:xfrm>
            <a:off x="191361" y="1269839"/>
            <a:ext cx="4122954" cy="4627084"/>
          </a:xfrm>
          <a:prstGeom prst="triangle">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s-ES" b="1" dirty="0" smtClean="0">
              <a:solidFill>
                <a:srgbClr val="000000"/>
              </a:solidFill>
              <a:latin typeface="Arial" charset="0"/>
              <a:ea typeface="ＭＳ Ｐゴシック" charset="-128"/>
            </a:endParaRPr>
          </a:p>
        </p:txBody>
      </p:sp>
      <p:cxnSp>
        <p:nvCxnSpPr>
          <p:cNvPr id="6" name="Conector recto 5"/>
          <p:cNvCxnSpPr/>
          <p:nvPr/>
        </p:nvCxnSpPr>
        <p:spPr bwMode="auto">
          <a:xfrm flipV="1">
            <a:off x="1687454" y="2557073"/>
            <a:ext cx="1113372" cy="17395"/>
          </a:xfrm>
          <a:prstGeom prst="line">
            <a:avLst/>
          </a:prstGeom>
          <a:solidFill>
            <a:schemeClr val="bg1"/>
          </a:solidFill>
          <a:ln w="9525" cap="flat" cmpd="sng" algn="ctr">
            <a:solidFill>
              <a:schemeClr val="tx1"/>
            </a:solidFill>
            <a:prstDash val="solid"/>
            <a:round/>
            <a:headEnd type="none" w="med" len="med"/>
            <a:tailEnd type="none" w="med" len="med"/>
          </a:ln>
          <a:effectLst/>
        </p:spPr>
      </p:cxnSp>
      <p:cxnSp>
        <p:nvCxnSpPr>
          <p:cNvPr id="8" name="Conector recto 7"/>
          <p:cNvCxnSpPr>
            <a:stCxn id="4" idx="1"/>
            <a:endCxn id="4" idx="5"/>
          </p:cNvCxnSpPr>
          <p:nvPr/>
        </p:nvCxnSpPr>
        <p:spPr bwMode="auto">
          <a:xfrm>
            <a:off x="1222100" y="3583381"/>
            <a:ext cx="2061477" cy="0"/>
          </a:xfrm>
          <a:prstGeom prst="line">
            <a:avLst/>
          </a:prstGeom>
          <a:solidFill>
            <a:schemeClr val="bg1"/>
          </a:solidFill>
          <a:ln w="9525" cap="flat" cmpd="sng" algn="ctr">
            <a:solidFill>
              <a:schemeClr val="tx1"/>
            </a:solidFill>
            <a:prstDash val="solid"/>
            <a:round/>
            <a:headEnd type="none" w="med" len="med"/>
            <a:tailEnd type="none" w="med" len="med"/>
          </a:ln>
          <a:effectLst/>
        </p:spPr>
      </p:cxnSp>
      <p:cxnSp>
        <p:nvCxnSpPr>
          <p:cNvPr id="10" name="Conector recto 9"/>
          <p:cNvCxnSpPr/>
          <p:nvPr/>
        </p:nvCxnSpPr>
        <p:spPr bwMode="auto">
          <a:xfrm flipV="1">
            <a:off x="713254" y="4644479"/>
            <a:ext cx="3061772" cy="34790"/>
          </a:xfrm>
          <a:prstGeom prst="line">
            <a:avLst/>
          </a:prstGeom>
          <a:solidFill>
            <a:schemeClr val="bg1"/>
          </a:solidFill>
          <a:ln w="9525" cap="flat" cmpd="sng" algn="ctr">
            <a:solidFill>
              <a:schemeClr val="tx1"/>
            </a:solidFill>
            <a:prstDash val="solid"/>
            <a:round/>
            <a:headEnd type="none" w="med" len="med"/>
            <a:tailEnd type="none" w="med" len="med"/>
          </a:ln>
          <a:effectLst/>
        </p:spPr>
      </p:cxnSp>
      <p:sp>
        <p:nvSpPr>
          <p:cNvPr id="11" name="CuadroTexto 10"/>
          <p:cNvSpPr txBox="1"/>
          <p:nvPr/>
        </p:nvSpPr>
        <p:spPr>
          <a:xfrm>
            <a:off x="1102546" y="2017826"/>
            <a:ext cx="2467856"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Manual de la Calidad</a:t>
            </a:r>
            <a:endParaRPr lang="es-ES" b="1" dirty="0">
              <a:solidFill>
                <a:srgbClr val="000000"/>
              </a:solidFill>
              <a:latin typeface="Arial" charset="0"/>
              <a:ea typeface="ＭＳ Ｐゴシック" charset="-128"/>
            </a:endParaRPr>
          </a:p>
        </p:txBody>
      </p:sp>
      <p:sp>
        <p:nvSpPr>
          <p:cNvPr id="12" name="CuadroTexto 11"/>
          <p:cNvSpPr txBox="1"/>
          <p:nvPr/>
        </p:nvSpPr>
        <p:spPr>
          <a:xfrm>
            <a:off x="1395693" y="3096320"/>
            <a:ext cx="1916360"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Procedimientos</a:t>
            </a:r>
            <a:endParaRPr lang="es-ES" b="1" dirty="0">
              <a:solidFill>
                <a:srgbClr val="000000"/>
              </a:solidFill>
              <a:latin typeface="Arial" charset="0"/>
              <a:ea typeface="ＭＳ Ｐゴシック" charset="-128"/>
            </a:endParaRPr>
          </a:p>
        </p:txBody>
      </p:sp>
      <p:sp>
        <p:nvSpPr>
          <p:cNvPr id="13" name="CuadroTexto 12"/>
          <p:cNvSpPr txBox="1"/>
          <p:nvPr/>
        </p:nvSpPr>
        <p:spPr>
          <a:xfrm>
            <a:off x="927491" y="4053047"/>
            <a:ext cx="2852764"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Instrucciones de trabajo</a:t>
            </a:r>
            <a:endParaRPr lang="es-ES" b="1" dirty="0">
              <a:solidFill>
                <a:srgbClr val="000000"/>
              </a:solidFill>
              <a:latin typeface="Arial" charset="0"/>
              <a:ea typeface="ＭＳ Ｐゴシック" charset="-128"/>
            </a:endParaRPr>
          </a:p>
        </p:txBody>
      </p:sp>
      <p:sp>
        <p:nvSpPr>
          <p:cNvPr id="14" name="CuadroTexto 13"/>
          <p:cNvSpPr txBox="1"/>
          <p:nvPr/>
        </p:nvSpPr>
        <p:spPr>
          <a:xfrm>
            <a:off x="1416068" y="5183726"/>
            <a:ext cx="1249335" cy="369332"/>
          </a:xfrm>
          <a:prstGeom prst="rect">
            <a:avLst/>
          </a:prstGeom>
          <a:noFill/>
        </p:spPr>
        <p:txBody>
          <a:bodyPr wrap="none" rtlCol="0">
            <a:spAutoFit/>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Registros</a:t>
            </a:r>
            <a:endParaRPr lang="es-ES" b="1" dirty="0">
              <a:solidFill>
                <a:srgbClr val="000000"/>
              </a:solidFill>
              <a:latin typeface="Arial" charset="0"/>
              <a:ea typeface="ＭＳ Ｐゴシック" charset="-128"/>
            </a:endParaRPr>
          </a:p>
        </p:txBody>
      </p:sp>
      <p:sp>
        <p:nvSpPr>
          <p:cNvPr id="17" name="Rectángulo 16"/>
          <p:cNvSpPr/>
          <p:nvPr/>
        </p:nvSpPr>
        <p:spPr bwMode="auto">
          <a:xfrm>
            <a:off x="2853015" y="1095889"/>
            <a:ext cx="4836208" cy="974123"/>
          </a:xfrm>
          <a:prstGeom prst="rect">
            <a:avLst/>
          </a:prstGeom>
          <a:solidFill>
            <a:srgbClr val="FF66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Define el sistema de Gestión de la Calidad y </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expresa la política y objetivos de la calidad</a:t>
            </a:r>
          </a:p>
        </p:txBody>
      </p:sp>
      <p:sp>
        <p:nvSpPr>
          <p:cNvPr id="18" name="Rectángulo 17"/>
          <p:cNvSpPr/>
          <p:nvPr/>
        </p:nvSpPr>
        <p:spPr bwMode="auto">
          <a:xfrm>
            <a:off x="3335948" y="2465942"/>
            <a:ext cx="4836208" cy="974123"/>
          </a:xfrm>
          <a:prstGeom prst="rect">
            <a:avLst/>
          </a:prstGeom>
          <a:solidFill>
            <a:srgbClr val="FF99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Indican como se realizan las actividades, </a:t>
            </a:r>
          </a:p>
          <a:p>
            <a:pPr algn="ctr" defTabSz="914400" eaLnBrk="0" fontAlgn="base" hangingPunct="0">
              <a:spcBef>
                <a:spcPct val="0"/>
              </a:spcBef>
              <a:spcAft>
                <a:spcPct val="0"/>
              </a:spcAft>
            </a:pPr>
            <a:r>
              <a:rPr lang="es-ES" b="1" dirty="0" smtClean="0">
                <a:solidFill>
                  <a:srgbClr val="000000"/>
                </a:solidFill>
                <a:latin typeface="Arial" charset="0"/>
                <a:ea typeface="ＭＳ Ｐゴシック" charset="-128"/>
              </a:rPr>
              <a:t>Procesos,  ¿</a:t>
            </a:r>
            <a:r>
              <a:rPr lang="fr-FR" b="1" dirty="0" smtClean="0">
                <a:solidFill>
                  <a:srgbClr val="000000"/>
                </a:solidFill>
                <a:latin typeface="Arial" charset="0"/>
                <a:ea typeface="ＭＳ Ｐゴシック" charset="-128"/>
              </a:rPr>
              <a:t>que</a:t>
            </a:r>
            <a:r>
              <a:rPr lang="es-ES" b="1" dirty="0" smtClean="0">
                <a:solidFill>
                  <a:srgbClr val="000000"/>
                </a:solidFill>
                <a:latin typeface="Arial" charset="0"/>
                <a:ea typeface="ＭＳ Ｐゴシック" charset="-128"/>
              </a:rPr>
              <a:t> se hace? ¿Cómo se hace?</a:t>
            </a:r>
          </a:p>
          <a:p>
            <a:pPr algn="ctr" defTabSz="914400" eaLnBrk="0" fontAlgn="base" hangingPunct="0">
              <a:spcBef>
                <a:spcPct val="0"/>
              </a:spcBef>
              <a:spcAft>
                <a:spcPct val="0"/>
              </a:spcAft>
            </a:pPr>
            <a:r>
              <a:rPr lang="es-ES" b="1" dirty="0">
                <a:solidFill>
                  <a:srgbClr val="000000"/>
                </a:solidFill>
                <a:latin typeface="Arial" charset="0"/>
                <a:ea typeface="ＭＳ Ｐゴシック" charset="-128"/>
              </a:rPr>
              <a:t>e</a:t>
            </a:r>
            <a:r>
              <a:rPr lang="es-ES" b="1" dirty="0" smtClean="0">
                <a:solidFill>
                  <a:srgbClr val="000000"/>
                </a:solidFill>
                <a:latin typeface="Arial" charset="0"/>
                <a:ea typeface="ＭＳ Ｐゴシック" charset="-128"/>
              </a:rPr>
              <a:t>tc.</a:t>
            </a:r>
          </a:p>
        </p:txBody>
      </p:sp>
      <p:sp>
        <p:nvSpPr>
          <p:cNvPr id="19" name="Rectángulo 18"/>
          <p:cNvSpPr/>
          <p:nvPr/>
        </p:nvSpPr>
        <p:spPr bwMode="auto">
          <a:xfrm>
            <a:off x="3784086" y="3557676"/>
            <a:ext cx="5070697" cy="912854"/>
          </a:xfrm>
          <a:prstGeom prst="rect">
            <a:avLst/>
          </a:prstGeom>
          <a:solidFill>
            <a:srgbClr val="CC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Explican en detalle cómo se realiza de forma</a:t>
            </a:r>
          </a:p>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 concreta cada una de las actividades</a:t>
            </a:r>
          </a:p>
        </p:txBody>
      </p:sp>
      <p:sp>
        <p:nvSpPr>
          <p:cNvPr id="20" name="Rectángulo 19"/>
          <p:cNvSpPr/>
          <p:nvPr/>
        </p:nvSpPr>
        <p:spPr bwMode="auto">
          <a:xfrm>
            <a:off x="4307792" y="4870615"/>
            <a:ext cx="4836208" cy="1031237"/>
          </a:xfrm>
          <a:prstGeom prst="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Documentos que sirven para anotar los </a:t>
            </a:r>
          </a:p>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Resultados obtenidos en las diferentes</a:t>
            </a:r>
          </a:p>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actividades.</a:t>
            </a:r>
          </a:p>
        </p:txBody>
      </p:sp>
      <p:sp>
        <p:nvSpPr>
          <p:cNvPr id="15" name="CuadroTexto 14"/>
          <p:cNvSpPr txBox="1"/>
          <p:nvPr/>
        </p:nvSpPr>
        <p:spPr>
          <a:xfrm>
            <a:off x="2349210" y="196462"/>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10: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0656882"/>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408042" y="688583"/>
            <a:ext cx="1840818" cy="523220"/>
          </a:xfrm>
          <a:prstGeom prst="rect">
            <a:avLst/>
          </a:prstGeom>
          <a:noFill/>
        </p:spPr>
        <p:txBody>
          <a:bodyPr wrap="none" lIns="91440" tIns="45720" rIns="91440" bIns="45720">
            <a:spAutoFit/>
          </a:bodyPr>
          <a:lstStyle/>
          <a:p>
            <a:pPr algn="ctr" defTabSz="914400" eaLnBrk="0" fontAlgn="base" hangingPunct="0">
              <a:spcBef>
                <a:spcPct val="0"/>
              </a:spcBef>
              <a:spcAft>
                <a:spcPct val="0"/>
              </a:spcAft>
            </a:pPr>
            <a:r>
              <a:rPr lang="es-ES_tradnl" sz="2800" b="1" dirty="0" smtClean="0">
                <a:ln w="12700">
                  <a:solidFill>
                    <a:srgbClr val="000000">
                      <a:satMod val="155000"/>
                    </a:srgbClr>
                  </a:solidFill>
                  <a:prstDash val="solid"/>
                </a:ln>
                <a:solidFill>
                  <a:srgbClr val="00CC99">
                    <a:lumMod val="75000"/>
                  </a:srgbClr>
                </a:solidFill>
                <a:effectLst>
                  <a:outerShdw blurRad="50800" dist="38100" algn="l" rotWithShape="0">
                    <a:prstClr val="black">
                      <a:alpha val="40000"/>
                    </a:prstClr>
                  </a:outerShdw>
                </a:effectLst>
                <a:latin typeface="Arial" charset="0"/>
                <a:ea typeface="ＭＳ Ｐゴシック" charset="-128"/>
              </a:rPr>
              <a:t>Registros</a:t>
            </a:r>
            <a:endParaRPr lang="es-ES_tradnl" sz="2800" b="1" dirty="0">
              <a:ln w="12700">
                <a:solidFill>
                  <a:srgbClr val="000000">
                    <a:satMod val="155000"/>
                  </a:srgbClr>
                </a:solidFill>
                <a:prstDash val="solid"/>
              </a:ln>
              <a:solidFill>
                <a:srgbClr val="00CC99">
                  <a:lumMod val="75000"/>
                </a:srgbClr>
              </a:solidFill>
              <a:effectLst>
                <a:outerShdw blurRad="50800" dist="38100" algn="l" rotWithShape="0">
                  <a:prstClr val="black">
                    <a:alpha val="40000"/>
                  </a:prstClr>
                </a:outerShdw>
              </a:effectLst>
              <a:latin typeface="Arial" charset="0"/>
              <a:ea typeface="ＭＳ Ｐゴシック" charset="-128"/>
            </a:endParaRPr>
          </a:p>
        </p:txBody>
      </p:sp>
      <p:sp>
        <p:nvSpPr>
          <p:cNvPr id="3" name="CuadroTexto 2"/>
          <p:cNvSpPr txBox="1"/>
          <p:nvPr/>
        </p:nvSpPr>
        <p:spPr>
          <a:xfrm>
            <a:off x="0" y="1235050"/>
            <a:ext cx="9144000" cy="1200329"/>
          </a:xfrm>
          <a:prstGeom prst="rect">
            <a:avLst/>
          </a:prstGeom>
          <a:noFill/>
        </p:spPr>
        <p:txBody>
          <a:bodyPr wrap="square" rtlCol="0">
            <a:spAutoFit/>
          </a:bodyPr>
          <a:lstStyle/>
          <a:p>
            <a:pPr algn="just" defTabSz="914400" eaLnBrk="0" fontAlgn="base" hangingPunct="0">
              <a:spcBef>
                <a:spcPct val="0"/>
              </a:spcBef>
              <a:spcAft>
                <a:spcPct val="0"/>
              </a:spcAft>
            </a:pPr>
            <a:r>
              <a:rPr lang="es-ES" b="1" dirty="0" smtClean="0">
                <a:solidFill>
                  <a:srgbClr val="000000"/>
                </a:solidFill>
                <a:latin typeface="Arial" charset="0"/>
                <a:ea typeface="ＭＳ Ｐゴシック" charset="-128"/>
              </a:rPr>
              <a:t>Son documentos que se utilizan para reflejar todos los resultados que sean necesarios para demostrar la conformidad con los requisitos y la operación eficaz del SGC, estos registros deben ser fáciles de interpretar y de consultar en cualquier momento.</a:t>
            </a:r>
            <a:endParaRPr lang="es-ES" b="1" dirty="0">
              <a:solidFill>
                <a:srgbClr val="000000"/>
              </a:solidFill>
              <a:latin typeface="Arial" charset="0"/>
              <a:ea typeface="ＭＳ Ｐゴシック" charset="-128"/>
            </a:endParaRPr>
          </a:p>
        </p:txBody>
      </p:sp>
      <p:graphicFrame>
        <p:nvGraphicFramePr>
          <p:cNvPr id="4" name="Tabla 3"/>
          <p:cNvGraphicFramePr>
            <a:graphicFrameLocks noGrp="1"/>
          </p:cNvGraphicFramePr>
          <p:nvPr>
            <p:extLst/>
          </p:nvPr>
        </p:nvGraphicFramePr>
        <p:xfrm>
          <a:off x="0" y="2539680"/>
          <a:ext cx="9144000" cy="3877354"/>
        </p:xfrm>
        <a:graphic>
          <a:graphicData uri="http://schemas.openxmlformats.org/drawingml/2006/table">
            <a:tbl>
              <a:tblPr firstRow="1" bandRow="1">
                <a:tableStyleId>{7DF18680-E054-41AD-8BC1-D1AEF772440D}</a:tableStyleId>
              </a:tblPr>
              <a:tblGrid>
                <a:gridCol w="3048000"/>
                <a:gridCol w="3048000"/>
                <a:gridCol w="3048000"/>
              </a:tblGrid>
              <a:tr h="400085">
                <a:tc gridSpan="3">
                  <a:txBody>
                    <a:bodyPr/>
                    <a:lstStyle/>
                    <a:p>
                      <a:pPr algn="ctr"/>
                      <a:r>
                        <a:rPr lang="es-ES" sz="2000" dirty="0" smtClean="0">
                          <a:solidFill>
                            <a:schemeClr val="tx1"/>
                          </a:solidFill>
                        </a:rPr>
                        <a:t>Ejemplos de registros</a:t>
                      </a:r>
                      <a:endParaRPr lang="es-ES" sz="2000" dirty="0">
                        <a:solidFill>
                          <a:schemeClr val="tx1"/>
                        </a:solidFill>
                      </a:endParaRPr>
                    </a:p>
                  </a:txBody>
                  <a:tcPr/>
                </a:tc>
                <a:tc hMerge="1">
                  <a:txBody>
                    <a:bodyPr/>
                    <a:lstStyle/>
                    <a:p>
                      <a:endParaRPr lang="es-ES" dirty="0"/>
                    </a:p>
                  </a:txBody>
                  <a:tcPr/>
                </a:tc>
                <a:tc hMerge="1">
                  <a:txBody>
                    <a:bodyPr/>
                    <a:lstStyle/>
                    <a:p>
                      <a:endParaRPr lang="es-ES" dirty="0"/>
                    </a:p>
                  </a:txBody>
                  <a:tcPr/>
                </a:tc>
              </a:tr>
              <a:tr h="452271">
                <a:tc>
                  <a:txBody>
                    <a:bodyPr/>
                    <a:lstStyle/>
                    <a:p>
                      <a:pPr algn="just"/>
                      <a:r>
                        <a:rPr lang="es-ES" sz="1800" dirty="0" smtClean="0">
                          <a:latin typeface="Arial"/>
                          <a:cs typeface="Arial"/>
                        </a:rPr>
                        <a:t>Bajas de la propiedad del cliente</a:t>
                      </a:r>
                      <a:endParaRPr lang="es-ES" sz="1800" dirty="0">
                        <a:latin typeface="Arial"/>
                        <a:cs typeface="Arial"/>
                      </a:endParaRPr>
                    </a:p>
                  </a:txBody>
                  <a:tcPr/>
                </a:tc>
                <a:tc>
                  <a:txBody>
                    <a:bodyPr/>
                    <a:lstStyle/>
                    <a:p>
                      <a:pPr algn="just"/>
                      <a:r>
                        <a:rPr lang="es-ES" sz="1800" dirty="0" smtClean="0">
                          <a:latin typeface="Arial"/>
                          <a:cs typeface="Arial"/>
                        </a:rPr>
                        <a:t>Control y registro de la identificación única de la propiedad</a:t>
                      </a:r>
                      <a:endParaRPr lang="es-ES" sz="1800" dirty="0">
                        <a:latin typeface="Arial"/>
                        <a:cs typeface="Arial"/>
                      </a:endParaRPr>
                    </a:p>
                  </a:txBody>
                  <a:tcPr/>
                </a:tc>
                <a:tc>
                  <a:txBody>
                    <a:bodyPr/>
                    <a:lstStyle/>
                    <a:p>
                      <a:pPr algn="just"/>
                      <a:r>
                        <a:rPr lang="es-ES" sz="1800" dirty="0" smtClean="0">
                          <a:latin typeface="Arial"/>
                          <a:cs typeface="Arial"/>
                        </a:rPr>
                        <a:t>Educación formación y experiencia del personal</a:t>
                      </a:r>
                      <a:endParaRPr lang="es-ES" sz="1800" dirty="0">
                        <a:latin typeface="Arial"/>
                        <a:cs typeface="Arial"/>
                      </a:endParaRPr>
                    </a:p>
                  </a:txBody>
                  <a:tcPr/>
                </a:tc>
              </a:tr>
              <a:tr h="1281435">
                <a:tc>
                  <a:txBody>
                    <a:bodyPr/>
                    <a:lstStyle/>
                    <a:p>
                      <a:pPr algn="just"/>
                      <a:r>
                        <a:rPr lang="es-ES" sz="1800" dirty="0" smtClean="0">
                          <a:latin typeface="Arial"/>
                          <a:cs typeface="Arial"/>
                        </a:rPr>
                        <a:t>Listas de chequeo de elementos de entrada del diseño y desarrollo.</a:t>
                      </a:r>
                      <a:endParaRPr lang="es-ES" sz="1800" dirty="0">
                        <a:latin typeface="Arial"/>
                        <a:cs typeface="Arial"/>
                      </a:endParaRPr>
                    </a:p>
                  </a:txBody>
                  <a:tcPr/>
                </a:tc>
                <a:tc>
                  <a:txBody>
                    <a:bodyPr/>
                    <a:lstStyle/>
                    <a:p>
                      <a:pPr algn="just"/>
                      <a:r>
                        <a:rPr lang="es-ES" sz="1800" dirty="0" smtClean="0">
                          <a:latin typeface="Arial"/>
                          <a:cs typeface="Arial"/>
                        </a:rPr>
                        <a:t>Resultado de las acciones preventivas</a:t>
                      </a:r>
                      <a:endParaRPr lang="es-ES" sz="1800" dirty="0">
                        <a:latin typeface="Arial"/>
                        <a:cs typeface="Arial"/>
                      </a:endParaRPr>
                    </a:p>
                  </a:txBody>
                  <a:tcPr/>
                </a:tc>
                <a:tc>
                  <a:txBody>
                    <a:bodyPr/>
                    <a:lstStyle/>
                    <a:p>
                      <a:pPr algn="just"/>
                      <a:r>
                        <a:rPr lang="es-ES" sz="1800" dirty="0" smtClean="0">
                          <a:latin typeface="Arial"/>
                          <a:cs typeface="Arial"/>
                        </a:rPr>
                        <a:t>Naturaleza de las no conformidades</a:t>
                      </a:r>
                      <a:r>
                        <a:rPr lang="es-ES" sz="1800" baseline="0" dirty="0" smtClean="0">
                          <a:latin typeface="Arial"/>
                          <a:cs typeface="Arial"/>
                        </a:rPr>
                        <a:t> y acciones posteriores</a:t>
                      </a:r>
                      <a:endParaRPr lang="es-ES" sz="1800" dirty="0">
                        <a:latin typeface="Arial"/>
                        <a:cs typeface="Arial"/>
                      </a:endParaRPr>
                    </a:p>
                  </a:txBody>
                  <a:tcPr/>
                </a:tc>
              </a:tr>
              <a:tr h="1281435">
                <a:tc>
                  <a:txBody>
                    <a:bodyPr/>
                    <a:lstStyle/>
                    <a:p>
                      <a:pPr algn="just"/>
                      <a:r>
                        <a:rPr lang="es-ES" sz="1800" dirty="0" smtClean="0">
                          <a:latin typeface="Arial"/>
                          <a:cs typeface="Arial"/>
                        </a:rPr>
                        <a:t>Requisitos del procesos de la realización del producto.</a:t>
                      </a:r>
                      <a:endParaRPr lang="es-ES" sz="1800" dirty="0">
                        <a:latin typeface="Arial"/>
                        <a:cs typeface="Arial"/>
                      </a:endParaRPr>
                    </a:p>
                  </a:txBody>
                  <a:tcPr/>
                </a:tc>
                <a:tc>
                  <a:txBody>
                    <a:bodyPr/>
                    <a:lstStyle/>
                    <a:p>
                      <a:pPr algn="just"/>
                      <a:r>
                        <a:rPr lang="es-ES" sz="1800" dirty="0" smtClean="0">
                          <a:latin typeface="Arial"/>
                          <a:cs typeface="Arial"/>
                        </a:rPr>
                        <a:t>Resultados de la calibración y verificación.</a:t>
                      </a:r>
                      <a:endParaRPr lang="es-ES" sz="1800" dirty="0">
                        <a:latin typeface="Arial"/>
                        <a:cs typeface="Arial"/>
                      </a:endParaRPr>
                    </a:p>
                  </a:txBody>
                  <a:tcPr/>
                </a:tc>
                <a:tc>
                  <a:txBody>
                    <a:bodyPr/>
                    <a:lstStyle/>
                    <a:p>
                      <a:pPr algn="just"/>
                      <a:r>
                        <a:rPr lang="es-ES" sz="1800" dirty="0" smtClean="0">
                          <a:latin typeface="Arial"/>
                          <a:cs typeface="Arial"/>
                        </a:rPr>
                        <a:t>Resultados de la revisión de los cambios de diseño y desarrollo.</a:t>
                      </a:r>
                    </a:p>
                    <a:p>
                      <a:pPr algn="just"/>
                      <a:endParaRPr lang="es-ES" sz="1800" dirty="0">
                        <a:latin typeface="Arial"/>
                        <a:cs typeface="Arial"/>
                      </a:endParaRPr>
                    </a:p>
                  </a:txBody>
                  <a:tcPr/>
                </a:tc>
              </a:tr>
            </a:tbl>
          </a:graphicData>
        </a:graphic>
      </p:graphicFrame>
      <p:sp>
        <p:nvSpPr>
          <p:cNvPr id="5" name="CuadroTexto 4"/>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38: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6568676"/>
      </p:ext>
    </p:extLst>
  </p:cSld>
  <p:clrMapOvr>
    <a:masterClrMapping/>
  </p:clrMapOvr>
  <p:transition xmlns:p14="http://schemas.microsoft.com/office/powerpoint/2010/main" spd="slow">
    <p:pull dir="l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87158" y="809842"/>
            <a:ext cx="8277717"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defTabSz="914400" eaLnBrk="0" fontAlgn="base" hangingPunct="0">
              <a:spcBef>
                <a:spcPct val="0"/>
              </a:spcBef>
              <a:spcAft>
                <a:spcPct val="0"/>
              </a:spcAft>
            </a:pPr>
            <a:r>
              <a:rPr lang="es-ES" b="1" dirty="0" smtClean="0">
                <a:solidFill>
                  <a:schemeClr val="tx1"/>
                </a:solidFill>
              </a:rPr>
              <a:t>ISO 9000 describe los fundamentos  de los sistemas de gestión de la calidad y especifica la terminología para los sistemas de la Gestión de calidad.</a:t>
            </a:r>
            <a:endParaRPr lang="es-ES" b="1" dirty="0">
              <a:solidFill>
                <a:schemeClr val="tx1"/>
              </a:solidFill>
            </a:endParaRPr>
          </a:p>
        </p:txBody>
      </p:sp>
      <p:sp>
        <p:nvSpPr>
          <p:cNvPr id="5" name="CuadroTexto 4"/>
          <p:cNvSpPr txBox="1"/>
          <p:nvPr/>
        </p:nvSpPr>
        <p:spPr>
          <a:xfrm>
            <a:off x="442303" y="1745374"/>
            <a:ext cx="8233841"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defTabSz="914400" eaLnBrk="0" fontAlgn="base" hangingPunct="0">
              <a:spcBef>
                <a:spcPct val="0"/>
              </a:spcBef>
              <a:spcAft>
                <a:spcPct val="0"/>
              </a:spcAft>
            </a:pPr>
            <a:r>
              <a:rPr lang="es-ES" b="1" dirty="0" smtClean="0">
                <a:solidFill>
                  <a:srgbClr val="000000"/>
                </a:solidFill>
              </a:rPr>
              <a:t>ISO 9001 especifica los requisitos para los sistemas de gestión de calidad aplicables a toda la organización que necesite demostrar su capacidad para proporcionar productos que cumplan los requisitos de sus clientes y los reglamentarios.</a:t>
            </a:r>
            <a:endParaRPr lang="es-ES" b="1" dirty="0">
              <a:solidFill>
                <a:srgbClr val="000000"/>
              </a:solidFill>
            </a:endParaRPr>
          </a:p>
        </p:txBody>
      </p:sp>
      <p:sp>
        <p:nvSpPr>
          <p:cNvPr id="6" name="CuadroTexto 5"/>
          <p:cNvSpPr txBox="1"/>
          <p:nvPr/>
        </p:nvSpPr>
        <p:spPr>
          <a:xfrm>
            <a:off x="615305" y="2962614"/>
            <a:ext cx="8285329"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defTabSz="914400" eaLnBrk="0" fontAlgn="base" hangingPunct="0">
              <a:spcBef>
                <a:spcPct val="0"/>
              </a:spcBef>
              <a:spcAft>
                <a:spcPct val="0"/>
              </a:spcAft>
            </a:pPr>
            <a:r>
              <a:rPr lang="es-ES" b="1" dirty="0" smtClean="0">
                <a:solidFill>
                  <a:srgbClr val="000000"/>
                </a:solidFill>
              </a:rPr>
              <a:t>ISO 9004 proporciona directrices que consideran tanto la eficacia como la eficiencia  del sistema de gestión de la calidad. El objetivo de esta norma es la mejora del desempeño de la organización y la satisfacción de los clientes y de otras partes interesadas.</a:t>
            </a:r>
            <a:endParaRPr lang="es-ES" b="1" dirty="0">
              <a:solidFill>
                <a:srgbClr val="000000"/>
              </a:solidFill>
            </a:endParaRPr>
          </a:p>
        </p:txBody>
      </p:sp>
      <p:sp>
        <p:nvSpPr>
          <p:cNvPr id="9" name="CuadroTexto 8"/>
          <p:cNvSpPr txBox="1"/>
          <p:nvPr/>
        </p:nvSpPr>
        <p:spPr>
          <a:xfrm>
            <a:off x="701293" y="4161662"/>
            <a:ext cx="817149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914400" eaLnBrk="0" fontAlgn="base" hangingPunct="0">
              <a:spcBef>
                <a:spcPct val="0"/>
              </a:spcBef>
              <a:spcAft>
                <a:spcPct val="0"/>
              </a:spcAft>
            </a:pPr>
            <a:r>
              <a:rPr lang="es-ES" b="1" dirty="0" smtClean="0">
                <a:solidFill>
                  <a:srgbClr val="000000"/>
                </a:solidFill>
              </a:rPr>
              <a:t>ISO 19011 Proporciona orientación relativa a las auditorias de sistemas de gestión de la calidad que facilitan la mutua comprensión en el comercio nacional e internacional</a:t>
            </a:r>
            <a:endParaRPr lang="es-ES" b="1" dirty="0">
              <a:solidFill>
                <a:srgbClr val="000000"/>
              </a:solidFill>
            </a:endParaRPr>
          </a:p>
        </p:txBody>
      </p:sp>
      <p:sp>
        <p:nvSpPr>
          <p:cNvPr id="2" name="Rectángulo 1"/>
          <p:cNvSpPr/>
          <p:nvPr/>
        </p:nvSpPr>
        <p:spPr bwMode="auto">
          <a:xfrm>
            <a:off x="1103949" y="5106738"/>
            <a:ext cx="7943698" cy="1204610"/>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ISO </a:t>
            </a:r>
            <a:r>
              <a:rPr lang="es-ES_tradnl" b="1" dirty="0">
                <a:solidFill>
                  <a:srgbClr val="000000"/>
                </a:solidFill>
                <a:latin typeface="Arial" charset="0"/>
                <a:ea typeface="ＭＳ Ｐゴシック" charset="-128"/>
              </a:rPr>
              <a:t>14001 es la norma internacional de sistemas </a:t>
            </a:r>
            <a:r>
              <a:rPr lang="es-ES_tradnl" b="1" dirty="0" smtClean="0">
                <a:solidFill>
                  <a:srgbClr val="000000"/>
                </a:solidFill>
                <a:latin typeface="Arial" charset="0"/>
                <a:ea typeface="ＭＳ Ｐゴシック" charset="-128"/>
              </a:rPr>
              <a:t>de gestión ambiental </a:t>
            </a:r>
          </a:p>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a:t>
            </a:r>
            <a:r>
              <a:rPr lang="es-ES_tradnl" b="1" dirty="0">
                <a:solidFill>
                  <a:srgbClr val="000000"/>
                </a:solidFill>
                <a:latin typeface="Arial" charset="0"/>
                <a:ea typeface="ＭＳ Ｐゴシック" charset="-128"/>
              </a:rPr>
              <a:t>SGA), que ayuda a su organización a identificar, </a:t>
            </a:r>
            <a:r>
              <a:rPr lang="es-ES_tradnl" b="1" dirty="0" smtClean="0">
                <a:solidFill>
                  <a:srgbClr val="000000"/>
                </a:solidFill>
                <a:latin typeface="Arial" charset="0"/>
                <a:ea typeface="ＭＳ Ｐゴシック" charset="-128"/>
              </a:rPr>
              <a:t>priorizar </a:t>
            </a:r>
            <a:r>
              <a:rPr lang="es-ES_tradnl" b="1" dirty="0">
                <a:solidFill>
                  <a:srgbClr val="000000"/>
                </a:solidFill>
                <a:latin typeface="Arial" charset="0"/>
                <a:ea typeface="ＭＳ Ｐゴシック" charset="-128"/>
              </a:rPr>
              <a:t>y gestionar </a:t>
            </a:r>
            <a:endParaRPr lang="es-ES_tradnl" b="1" dirty="0" smtClean="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los </a:t>
            </a:r>
            <a:r>
              <a:rPr lang="es-ES_tradnl" b="1" dirty="0">
                <a:solidFill>
                  <a:srgbClr val="000000"/>
                </a:solidFill>
                <a:latin typeface="Arial" charset="0"/>
                <a:ea typeface="ＭＳ Ｐゴシック" charset="-128"/>
              </a:rPr>
              <a:t>riesgos ambientales, como parte de sus </a:t>
            </a:r>
            <a:r>
              <a:rPr lang="es-ES_tradnl" b="1" dirty="0" smtClean="0">
                <a:solidFill>
                  <a:srgbClr val="000000"/>
                </a:solidFill>
                <a:latin typeface="Arial" charset="0"/>
                <a:ea typeface="ＭＳ Ｐゴシック" charset="-128"/>
              </a:rPr>
              <a:t>prácticas </a:t>
            </a:r>
            <a:r>
              <a:rPr lang="es-ES_tradnl" b="1" dirty="0">
                <a:solidFill>
                  <a:srgbClr val="000000"/>
                </a:solidFill>
                <a:latin typeface="Arial" charset="0"/>
                <a:ea typeface="ＭＳ Ｐゴシック" charset="-128"/>
              </a:rPr>
              <a:t>de </a:t>
            </a:r>
            <a:r>
              <a:rPr lang="es-ES_tradnl" b="1" dirty="0" smtClean="0">
                <a:solidFill>
                  <a:srgbClr val="000000"/>
                </a:solidFill>
                <a:latin typeface="Arial" charset="0"/>
                <a:ea typeface="ＭＳ Ｐゴシック" charset="-128"/>
              </a:rPr>
              <a:t>negocios</a:t>
            </a:r>
          </a:p>
          <a:p>
            <a:pPr algn="just" defTabSz="914400" eaLnBrk="0" fontAlgn="base" hangingPunct="0">
              <a:spcBef>
                <a:spcPct val="0"/>
              </a:spcBef>
              <a:spcAft>
                <a:spcPct val="0"/>
              </a:spcAft>
            </a:pPr>
            <a:r>
              <a:rPr lang="es-ES_tradnl" b="1" dirty="0" smtClean="0">
                <a:solidFill>
                  <a:srgbClr val="000000"/>
                </a:solidFill>
                <a:latin typeface="Arial" charset="0"/>
                <a:ea typeface="ＭＳ Ｐゴシック" charset="-128"/>
              </a:rPr>
              <a:t> </a:t>
            </a:r>
            <a:r>
              <a:rPr lang="es-ES_tradnl" b="1" dirty="0">
                <a:solidFill>
                  <a:srgbClr val="000000"/>
                </a:solidFill>
                <a:latin typeface="Arial" charset="0"/>
                <a:ea typeface="ＭＳ Ｐゴシック" charset="-128"/>
              </a:rPr>
              <a:t>habituales</a:t>
            </a:r>
            <a:endParaRPr lang="es-ES" b="1" dirty="0">
              <a:solidFill>
                <a:srgbClr val="000000"/>
              </a:solidFill>
              <a:ea typeface="ＭＳ Ｐゴシック" charset="-128"/>
            </a:endParaRPr>
          </a:p>
        </p:txBody>
      </p:sp>
    </p:spTree>
    <p:extLst>
      <p:ext uri="{BB962C8B-B14F-4D97-AF65-F5344CB8AC3E}">
        <p14:creationId xmlns:p14="http://schemas.microsoft.com/office/powerpoint/2010/main" val="114007695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5573" name="Text Box 1029"/>
          <p:cNvSpPr txBox="1">
            <a:spLocks noChangeArrowheads="1"/>
          </p:cNvSpPr>
          <p:nvPr/>
        </p:nvSpPr>
        <p:spPr bwMode="auto">
          <a:xfrm>
            <a:off x="863600" y="72737"/>
            <a:ext cx="8026400" cy="584775"/>
          </a:xfrm>
          <a:prstGeom prst="rect">
            <a:avLst/>
          </a:prstGeom>
          <a:noFill/>
          <a:ln w="9525">
            <a:noFill/>
            <a:miter lim="800000"/>
            <a:headEnd/>
            <a:tailEnd/>
          </a:ln>
          <a:effectLst/>
        </p:spPr>
        <p:txBody>
          <a:bodyPr wrap="square">
            <a:spAutoFit/>
          </a:bodyPr>
          <a:lstStyle/>
          <a:p>
            <a:pPr algn="ctr" defTabSz="914400" eaLnBrk="0" fontAlgn="base" hangingPunct="0">
              <a:spcBef>
                <a:spcPct val="0"/>
              </a:spcBef>
              <a:spcAft>
                <a:spcPct val="0"/>
              </a:spcAft>
            </a:pPr>
            <a:r>
              <a:rPr lang="es-ES_tradnl" sz="3200" b="1" dirty="0" smtClean="0">
                <a:solidFill>
                  <a:srgbClr val="FFFFFF"/>
                </a:solidFill>
                <a:latin typeface="Arial" charset="0"/>
                <a:ea typeface="ＭＳ Ｐゴシック" charset="-128"/>
              </a:rPr>
              <a:t> REQUISITOS GENERALES</a:t>
            </a:r>
            <a:endParaRPr lang="es-ES_tradnl" sz="3200" b="1" dirty="0">
              <a:solidFill>
                <a:srgbClr val="FFFFFF"/>
              </a:solidFill>
              <a:latin typeface="Arial" charset="0"/>
              <a:ea typeface="ＭＳ Ｐゴシック" charset="-128"/>
            </a:endParaRPr>
          </a:p>
        </p:txBody>
      </p:sp>
      <p:sp>
        <p:nvSpPr>
          <p:cNvPr id="24579" name="Text Box 1048"/>
          <p:cNvSpPr txBox="1">
            <a:spLocks noChangeArrowheads="1"/>
          </p:cNvSpPr>
          <p:nvPr/>
        </p:nvSpPr>
        <p:spPr bwMode="auto">
          <a:xfrm>
            <a:off x="762000" y="996950"/>
            <a:ext cx="3153427" cy="43088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200" b="1" dirty="0" smtClean="0">
                <a:solidFill>
                  <a:srgbClr val="000000"/>
                </a:solidFill>
                <a:latin typeface="Arial" charset="0"/>
                <a:ea typeface="ＭＳ Ｐゴシック" charset="-128"/>
              </a:rPr>
              <a:t>Requisitos </a:t>
            </a:r>
            <a:r>
              <a:rPr lang="es-ES_tradnl" sz="2200" b="1" dirty="0">
                <a:solidFill>
                  <a:srgbClr val="000000"/>
                </a:solidFill>
                <a:latin typeface="Arial" charset="0"/>
                <a:ea typeface="ＭＳ Ｐゴシック" charset="-128"/>
              </a:rPr>
              <a:t>Generales.</a:t>
            </a:r>
          </a:p>
        </p:txBody>
      </p:sp>
      <p:sp>
        <p:nvSpPr>
          <p:cNvPr id="24580" name="Text Box 1030"/>
          <p:cNvSpPr txBox="1">
            <a:spLocks noChangeArrowheads="1"/>
          </p:cNvSpPr>
          <p:nvPr/>
        </p:nvSpPr>
        <p:spPr bwMode="auto">
          <a:xfrm>
            <a:off x="762000" y="1584325"/>
            <a:ext cx="2682875"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dirty="0">
                <a:solidFill>
                  <a:srgbClr val="000000"/>
                </a:solidFill>
                <a:latin typeface="Arial" charset="0"/>
                <a:ea typeface="ＭＳ Ｐゴシック" charset="-128"/>
              </a:rPr>
              <a:t>La organización debe:</a:t>
            </a:r>
          </a:p>
        </p:txBody>
      </p:sp>
      <p:sp>
        <p:nvSpPr>
          <p:cNvPr id="24581" name="Text Box 1031"/>
          <p:cNvSpPr txBox="1">
            <a:spLocks noChangeArrowheads="1"/>
          </p:cNvSpPr>
          <p:nvPr/>
        </p:nvSpPr>
        <p:spPr bwMode="auto">
          <a:xfrm>
            <a:off x="4876800" y="2062163"/>
            <a:ext cx="3424238" cy="7112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Establecer un Sistema de </a:t>
            </a:r>
          </a:p>
          <a:p>
            <a:pPr defTabSz="914400" eaLnBrk="0" fontAlgn="base" hangingPunct="0">
              <a:spcBef>
                <a:spcPct val="0"/>
              </a:spcBef>
              <a:spcAft>
                <a:spcPct val="0"/>
              </a:spcAft>
            </a:pPr>
            <a:r>
              <a:rPr lang="es-ES_tradnl" sz="2000">
                <a:solidFill>
                  <a:srgbClr val="000000"/>
                </a:solidFill>
                <a:latin typeface="Arial" charset="0"/>
                <a:ea typeface="ＭＳ Ｐゴシック" charset="-128"/>
              </a:rPr>
              <a:t>Gestión de Calidad.</a:t>
            </a:r>
          </a:p>
        </p:txBody>
      </p:sp>
      <p:sp>
        <p:nvSpPr>
          <p:cNvPr id="24582" name="Text Box 1033"/>
          <p:cNvSpPr txBox="1">
            <a:spLocks noChangeArrowheads="1"/>
          </p:cNvSpPr>
          <p:nvPr/>
        </p:nvSpPr>
        <p:spPr bwMode="auto">
          <a:xfrm>
            <a:off x="2209800" y="3281363"/>
            <a:ext cx="5583238" cy="4064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i="1">
                <a:solidFill>
                  <a:srgbClr val="000000"/>
                </a:solidFill>
                <a:latin typeface="Arial" charset="0"/>
                <a:ea typeface="ＭＳ Ｐゴシック" charset="-128"/>
              </a:rPr>
              <a:t>Determinar procesos necesarios para el SGC</a:t>
            </a:r>
          </a:p>
        </p:txBody>
      </p:sp>
      <p:sp>
        <p:nvSpPr>
          <p:cNvPr id="24583" name="Text Box 1034"/>
          <p:cNvSpPr txBox="1">
            <a:spLocks noChangeArrowheads="1"/>
          </p:cNvSpPr>
          <p:nvPr/>
        </p:nvSpPr>
        <p:spPr bwMode="auto">
          <a:xfrm>
            <a:off x="665163" y="5260975"/>
            <a:ext cx="7754937" cy="1016000"/>
          </a:xfrm>
          <a:prstGeom prst="rect">
            <a:avLst/>
          </a:prstGeom>
          <a:solidFill>
            <a:schemeClr val="bg1"/>
          </a:solidFill>
          <a:ln w="9525">
            <a:solidFill>
              <a:srgbClr val="003366"/>
            </a:solidFill>
            <a:miter lim="800000"/>
            <a:headEnd/>
            <a:tailEnd/>
          </a:ln>
        </p:spPr>
        <p:txBody>
          <a:bodyPr lIns="360000">
            <a:spAutoFit/>
          </a:bodyPr>
          <a:lstStyle/>
          <a:p>
            <a:pPr algn="ctr" defTabSz="914400" eaLnBrk="0" fontAlgn="base" hangingPunct="0">
              <a:spcBef>
                <a:spcPct val="0"/>
              </a:spcBef>
              <a:spcAft>
                <a:spcPct val="0"/>
              </a:spcAft>
            </a:pPr>
            <a:r>
              <a:rPr lang="es-ES_tradnl" sz="2000" i="1">
                <a:solidFill>
                  <a:srgbClr val="000000"/>
                </a:solidFill>
                <a:latin typeface="Arial" charset="0"/>
                <a:ea typeface="ＭＳ Ｐゴシック" charset="-128"/>
              </a:rPr>
              <a:t>El control sobre procesos externos no exime a la organización de la responsabilidad  de cumplir con los requisitos del cliente, legales y reglamentarios</a:t>
            </a:r>
          </a:p>
        </p:txBody>
      </p:sp>
      <p:sp>
        <p:nvSpPr>
          <p:cNvPr id="24584" name="Text Box 1035"/>
          <p:cNvSpPr txBox="1">
            <a:spLocks noChangeArrowheads="1"/>
          </p:cNvSpPr>
          <p:nvPr/>
        </p:nvSpPr>
        <p:spPr bwMode="auto">
          <a:xfrm>
            <a:off x="1268413" y="4337050"/>
            <a:ext cx="4297362" cy="650875"/>
          </a:xfrm>
          <a:prstGeom prst="rect">
            <a:avLst/>
          </a:prstGeom>
          <a:solidFill>
            <a:schemeClr val="bg1"/>
          </a:solidFill>
          <a:ln w="9525">
            <a:solidFill>
              <a:srgbClr val="003366"/>
            </a:solidFill>
            <a:miter lim="800000"/>
            <a:headEnd/>
            <a:tailEnd/>
          </a:ln>
        </p:spPr>
        <p:txBody>
          <a:bodyPr wrap="none" lIns="360000">
            <a:spAutoFit/>
          </a:bodyPr>
          <a:lstStyle/>
          <a:p>
            <a:pPr algn="ctr" defTabSz="914400" eaLnBrk="0" fontAlgn="base" hangingPunct="0">
              <a:spcBef>
                <a:spcPct val="0"/>
              </a:spcBef>
              <a:spcAft>
                <a:spcPct val="0"/>
              </a:spcAft>
            </a:pPr>
            <a:r>
              <a:rPr lang="es-ES_tradnl">
                <a:solidFill>
                  <a:srgbClr val="000000"/>
                </a:solidFill>
                <a:latin typeface="Arial" charset="0"/>
                <a:ea typeface="ＭＳ Ｐゴシック" charset="-128"/>
              </a:rPr>
              <a:t>El </a:t>
            </a:r>
            <a:r>
              <a:rPr lang="es-ES_tradnl" i="1">
                <a:solidFill>
                  <a:srgbClr val="000000"/>
                </a:solidFill>
                <a:latin typeface="Arial" charset="0"/>
                <a:ea typeface="ＭＳ Ｐゴシック" charset="-128"/>
              </a:rPr>
              <a:t>tipo</a:t>
            </a:r>
            <a:r>
              <a:rPr lang="es-ES_tradnl">
                <a:solidFill>
                  <a:srgbClr val="000000"/>
                </a:solidFill>
                <a:latin typeface="Arial" charset="0"/>
                <a:ea typeface="ＭＳ Ｐゴシック" charset="-128"/>
              </a:rPr>
              <a:t> </a:t>
            </a:r>
            <a:r>
              <a:rPr lang="es-ES_tradnl" i="1">
                <a:solidFill>
                  <a:srgbClr val="000000"/>
                </a:solidFill>
                <a:latin typeface="Arial" charset="0"/>
                <a:ea typeface="ＭＳ Ｐゴシック" charset="-128"/>
              </a:rPr>
              <a:t>y grado</a:t>
            </a:r>
            <a:r>
              <a:rPr lang="es-ES_tradnl">
                <a:solidFill>
                  <a:srgbClr val="000000"/>
                </a:solidFill>
                <a:latin typeface="Arial" charset="0"/>
                <a:ea typeface="ＭＳ Ｐゴシック" charset="-128"/>
              </a:rPr>
              <a:t> de control en procesos</a:t>
            </a:r>
          </a:p>
          <a:p>
            <a:pPr algn="ctr" defTabSz="914400" eaLnBrk="0" fontAlgn="base" hangingPunct="0">
              <a:spcBef>
                <a:spcPct val="0"/>
              </a:spcBef>
              <a:spcAft>
                <a:spcPct val="0"/>
              </a:spcAft>
            </a:pPr>
            <a:r>
              <a:rPr lang="es-ES_tradnl">
                <a:solidFill>
                  <a:srgbClr val="000000"/>
                </a:solidFill>
                <a:latin typeface="Arial" charset="0"/>
                <a:ea typeface="ＭＳ Ｐゴシック" charset="-128"/>
              </a:rPr>
              <a:t>externos debe estar identificado</a:t>
            </a:r>
            <a:endParaRPr lang="es-ES_tradnl" sz="2000">
              <a:solidFill>
                <a:srgbClr val="000000"/>
              </a:solidFill>
              <a:latin typeface="Arial" charset="0"/>
              <a:ea typeface="ＭＳ Ｐゴシック" charset="-128"/>
            </a:endParaRPr>
          </a:p>
        </p:txBody>
      </p:sp>
      <p:cxnSp>
        <p:nvCxnSpPr>
          <p:cNvPr id="24585" name="AutoShape 1037"/>
          <p:cNvCxnSpPr>
            <a:cxnSpLocks noChangeShapeType="1"/>
            <a:stCxn id="24580" idx="3"/>
            <a:endCxn id="24581" idx="0"/>
          </p:cNvCxnSpPr>
          <p:nvPr/>
        </p:nvCxnSpPr>
        <p:spPr bwMode="auto">
          <a:xfrm>
            <a:off x="3444875" y="1782763"/>
            <a:ext cx="3144838" cy="279400"/>
          </a:xfrm>
          <a:prstGeom prst="bentConnector2">
            <a:avLst/>
          </a:prstGeom>
          <a:noFill/>
          <a:ln w="28575">
            <a:solidFill>
              <a:srgbClr val="003366"/>
            </a:solidFill>
            <a:miter lim="800000"/>
            <a:headEnd/>
            <a:tailEnd type="triangle" w="med" len="med"/>
          </a:ln>
        </p:spPr>
      </p:cxnSp>
      <p:cxnSp>
        <p:nvCxnSpPr>
          <p:cNvPr id="24586" name="AutoShape 1040"/>
          <p:cNvCxnSpPr>
            <a:cxnSpLocks noChangeShapeType="1"/>
            <a:stCxn id="24581" idx="2"/>
            <a:endCxn id="24582" idx="0"/>
          </p:cNvCxnSpPr>
          <p:nvPr/>
        </p:nvCxnSpPr>
        <p:spPr bwMode="auto">
          <a:xfrm rot="5400000">
            <a:off x="5541963" y="2233613"/>
            <a:ext cx="508000" cy="1587500"/>
          </a:xfrm>
          <a:prstGeom prst="bentConnector3">
            <a:avLst>
              <a:gd name="adj1" fmla="val 50000"/>
            </a:avLst>
          </a:prstGeom>
          <a:noFill/>
          <a:ln w="28575">
            <a:solidFill>
              <a:srgbClr val="003366"/>
            </a:solidFill>
            <a:miter lim="800000"/>
            <a:headEnd/>
            <a:tailEnd type="triangle" w="med" len="med"/>
          </a:ln>
        </p:spPr>
      </p:cxnSp>
      <p:cxnSp>
        <p:nvCxnSpPr>
          <p:cNvPr id="24587" name="AutoShape 1044"/>
          <p:cNvCxnSpPr>
            <a:cxnSpLocks noChangeShapeType="1"/>
            <a:stCxn id="24582" idx="2"/>
            <a:endCxn id="24584" idx="0"/>
          </p:cNvCxnSpPr>
          <p:nvPr/>
        </p:nvCxnSpPr>
        <p:spPr bwMode="auto">
          <a:xfrm rot="5400000">
            <a:off x="3885407" y="3220244"/>
            <a:ext cx="649287" cy="1584325"/>
          </a:xfrm>
          <a:prstGeom prst="bentConnector3">
            <a:avLst>
              <a:gd name="adj1" fmla="val 49880"/>
            </a:avLst>
          </a:prstGeom>
          <a:noFill/>
          <a:ln w="28575">
            <a:solidFill>
              <a:srgbClr val="003366"/>
            </a:solidFill>
            <a:miter lim="800000"/>
            <a:headEnd/>
            <a:tailEnd type="triangle" w="med" len="med"/>
          </a:ln>
        </p:spPr>
      </p:cxnSp>
      <p:pic>
        <p:nvPicPr>
          <p:cNvPr id="24588" name="Picture 1049" descr="BD14868_"/>
          <p:cNvPicPr>
            <a:picLocks noChangeAspect="1" noChangeArrowheads="1"/>
          </p:cNvPicPr>
          <p:nvPr/>
        </p:nvPicPr>
        <p:blipFill>
          <a:blip r:embed="rId3" cstate="print"/>
          <a:srcRect/>
          <a:stretch>
            <a:fillRect/>
          </a:stretch>
        </p:blipFill>
        <p:spPr bwMode="auto">
          <a:xfrm>
            <a:off x="5014913" y="2162175"/>
            <a:ext cx="169862" cy="169863"/>
          </a:xfrm>
          <a:prstGeom prst="rect">
            <a:avLst/>
          </a:prstGeom>
          <a:noFill/>
          <a:ln w="9525">
            <a:noFill/>
            <a:miter lim="800000"/>
            <a:headEnd/>
            <a:tailEnd/>
          </a:ln>
        </p:spPr>
      </p:pic>
      <p:pic>
        <p:nvPicPr>
          <p:cNvPr id="24589" name="Picture 1050" descr="BD14868_"/>
          <p:cNvPicPr>
            <a:picLocks noChangeAspect="1" noChangeArrowheads="1"/>
          </p:cNvPicPr>
          <p:nvPr/>
        </p:nvPicPr>
        <p:blipFill>
          <a:blip r:embed="rId3" cstate="print"/>
          <a:srcRect/>
          <a:stretch>
            <a:fillRect/>
          </a:stretch>
        </p:blipFill>
        <p:spPr bwMode="auto">
          <a:xfrm>
            <a:off x="2355850" y="3381375"/>
            <a:ext cx="169863" cy="169863"/>
          </a:xfrm>
          <a:prstGeom prst="rect">
            <a:avLst/>
          </a:prstGeom>
          <a:noFill/>
          <a:ln w="9525">
            <a:noFill/>
            <a:miter lim="800000"/>
            <a:headEnd/>
            <a:tailEnd/>
          </a:ln>
        </p:spPr>
      </p:pic>
      <p:pic>
        <p:nvPicPr>
          <p:cNvPr id="24590" name="Picture 1052" descr="BD14868_"/>
          <p:cNvPicPr>
            <a:picLocks noChangeAspect="1" noChangeArrowheads="1"/>
          </p:cNvPicPr>
          <p:nvPr/>
        </p:nvPicPr>
        <p:blipFill>
          <a:blip r:embed="rId3" cstate="print"/>
          <a:srcRect/>
          <a:stretch>
            <a:fillRect/>
          </a:stretch>
        </p:blipFill>
        <p:spPr bwMode="auto">
          <a:xfrm>
            <a:off x="1381125" y="4424363"/>
            <a:ext cx="169863" cy="169862"/>
          </a:xfrm>
          <a:prstGeom prst="rect">
            <a:avLst/>
          </a:prstGeom>
          <a:noFill/>
          <a:ln w="9525">
            <a:noFill/>
            <a:miter lim="800000"/>
            <a:headEnd/>
            <a:tailEnd/>
          </a:ln>
        </p:spPr>
      </p:pic>
      <p:sp>
        <p:nvSpPr>
          <p:cNvPr id="24592" name="Rectangle 18"/>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6" name="CuadroTexto 15"/>
          <p:cNvSpPr txBox="1"/>
          <p:nvPr/>
        </p:nvSpPr>
        <p:spPr>
          <a:xfrm>
            <a:off x="3686030" y="6463239"/>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4: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82128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2"/>
          <p:cNvSpPr txBox="1">
            <a:spLocks noChangeArrowheads="1"/>
          </p:cNvSpPr>
          <p:nvPr/>
        </p:nvSpPr>
        <p:spPr bwMode="auto">
          <a:xfrm>
            <a:off x="784225" y="1052513"/>
            <a:ext cx="4286751" cy="43088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200" b="1" dirty="0" smtClean="0">
                <a:solidFill>
                  <a:srgbClr val="000000"/>
                </a:solidFill>
                <a:latin typeface="Arial" charset="0"/>
                <a:ea typeface="ＭＳ Ｐゴシック" charset="-128"/>
              </a:rPr>
              <a:t>Requisitos </a:t>
            </a:r>
            <a:r>
              <a:rPr lang="es-ES_tradnl" sz="2200" b="1" dirty="0">
                <a:solidFill>
                  <a:srgbClr val="000000"/>
                </a:solidFill>
                <a:latin typeface="Arial" charset="0"/>
                <a:ea typeface="ＭＳ Ｐゴシック" charset="-128"/>
              </a:rPr>
              <a:t>de </a:t>
            </a:r>
            <a:r>
              <a:rPr lang="es-ES_tradnl" sz="2200" b="1" dirty="0" smtClean="0">
                <a:solidFill>
                  <a:srgbClr val="000000"/>
                </a:solidFill>
                <a:latin typeface="Arial" charset="0"/>
                <a:ea typeface="ＭＳ Ｐゴシック" charset="-128"/>
              </a:rPr>
              <a:t>documentación</a:t>
            </a:r>
            <a:r>
              <a:rPr lang="es-ES_tradnl" sz="2200" b="1" dirty="0">
                <a:solidFill>
                  <a:srgbClr val="000000"/>
                </a:solidFill>
                <a:latin typeface="Arial" charset="0"/>
                <a:ea typeface="ＭＳ Ｐゴシック" charset="-128"/>
              </a:rPr>
              <a:t>.</a:t>
            </a:r>
          </a:p>
        </p:txBody>
      </p:sp>
      <p:sp>
        <p:nvSpPr>
          <p:cNvPr id="25603" name="Text Box 9"/>
          <p:cNvSpPr txBox="1">
            <a:spLocks noChangeArrowheads="1"/>
          </p:cNvSpPr>
          <p:nvPr/>
        </p:nvSpPr>
        <p:spPr bwMode="auto">
          <a:xfrm>
            <a:off x="1576388" y="1639888"/>
            <a:ext cx="5900737" cy="396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dirty="0">
                <a:solidFill>
                  <a:srgbClr val="000000"/>
                </a:solidFill>
                <a:latin typeface="Arial" charset="0"/>
                <a:ea typeface="ＭＳ Ｐゴシック" charset="-128"/>
              </a:rPr>
              <a:t>La organización debe incluir en su documentación:</a:t>
            </a:r>
          </a:p>
        </p:txBody>
      </p:sp>
      <p:sp>
        <p:nvSpPr>
          <p:cNvPr id="25604" name="Text Box 10"/>
          <p:cNvSpPr txBox="1">
            <a:spLocks noChangeArrowheads="1"/>
          </p:cNvSpPr>
          <p:nvPr/>
        </p:nvSpPr>
        <p:spPr bwMode="auto">
          <a:xfrm>
            <a:off x="2119313" y="4976813"/>
            <a:ext cx="3422650" cy="7112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Establecer y mantener un </a:t>
            </a:r>
          </a:p>
          <a:p>
            <a:pPr defTabSz="914400" eaLnBrk="0" fontAlgn="base" hangingPunct="0">
              <a:spcBef>
                <a:spcPct val="0"/>
              </a:spcBef>
              <a:spcAft>
                <a:spcPct val="0"/>
              </a:spcAft>
            </a:pPr>
            <a:r>
              <a:rPr lang="es-ES_tradnl" sz="2000">
                <a:solidFill>
                  <a:srgbClr val="000000"/>
                </a:solidFill>
                <a:latin typeface="Arial" charset="0"/>
                <a:ea typeface="ＭＳ Ｐゴシック" charset="-128"/>
              </a:rPr>
              <a:t>Manual de Calidad.</a:t>
            </a:r>
          </a:p>
        </p:txBody>
      </p:sp>
      <p:sp>
        <p:nvSpPr>
          <p:cNvPr id="25605" name="Text Box 12"/>
          <p:cNvSpPr txBox="1">
            <a:spLocks noChangeArrowheads="1"/>
          </p:cNvSpPr>
          <p:nvPr/>
        </p:nvSpPr>
        <p:spPr bwMode="auto">
          <a:xfrm>
            <a:off x="2124075" y="3592513"/>
            <a:ext cx="6069013" cy="10160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Mantener los documentos y registros que la </a:t>
            </a:r>
          </a:p>
          <a:p>
            <a:pPr defTabSz="914400" eaLnBrk="0" fontAlgn="base" hangingPunct="0">
              <a:spcBef>
                <a:spcPct val="0"/>
              </a:spcBef>
              <a:spcAft>
                <a:spcPct val="0"/>
              </a:spcAft>
            </a:pPr>
            <a:r>
              <a:rPr lang="es-ES_tradnl" sz="2000">
                <a:solidFill>
                  <a:srgbClr val="000000"/>
                </a:solidFill>
                <a:latin typeface="Arial" charset="0"/>
                <a:ea typeface="ＭＳ Ｐゴシック" charset="-128"/>
              </a:rPr>
              <a:t>organización determina que son necesarios </a:t>
            </a:r>
          </a:p>
          <a:p>
            <a:pPr defTabSz="914400" eaLnBrk="0" fontAlgn="base" hangingPunct="0">
              <a:spcBef>
                <a:spcPct val="0"/>
              </a:spcBef>
              <a:spcAft>
                <a:spcPct val="0"/>
              </a:spcAft>
            </a:pPr>
            <a:r>
              <a:rPr lang="es-ES_tradnl" sz="2000">
                <a:solidFill>
                  <a:srgbClr val="000000"/>
                </a:solidFill>
                <a:latin typeface="Arial" charset="0"/>
                <a:ea typeface="ＭＳ Ｐゴシック" charset="-128"/>
              </a:rPr>
              <a:t>para la operación eficaz de su sistema de calidad</a:t>
            </a:r>
          </a:p>
        </p:txBody>
      </p:sp>
      <p:sp>
        <p:nvSpPr>
          <p:cNvPr id="25606" name="Text Box 14"/>
          <p:cNvSpPr txBox="1">
            <a:spLocks noChangeArrowheads="1"/>
          </p:cNvSpPr>
          <p:nvPr/>
        </p:nvSpPr>
        <p:spPr bwMode="auto">
          <a:xfrm>
            <a:off x="2120900" y="2557463"/>
            <a:ext cx="6065838" cy="708025"/>
          </a:xfrm>
          <a:prstGeom prst="rect">
            <a:avLst/>
          </a:prstGeom>
          <a:solidFill>
            <a:schemeClr val="bg1"/>
          </a:solidFill>
          <a:ln w="9525">
            <a:solidFill>
              <a:srgbClr val="003366"/>
            </a:solidFill>
            <a:miter lim="800000"/>
            <a:headEnd/>
            <a:tailEnd/>
          </a:ln>
        </p:spPr>
        <p:txBody>
          <a:bodyPr lIns="360000">
            <a:spAutoFit/>
          </a:bodyPr>
          <a:lstStyle/>
          <a:p>
            <a:pPr algn="just" defTabSz="914400" eaLnBrk="0" fontAlgn="base" hangingPunct="0">
              <a:spcBef>
                <a:spcPct val="0"/>
              </a:spcBef>
              <a:spcAft>
                <a:spcPct val="0"/>
              </a:spcAft>
            </a:pPr>
            <a:r>
              <a:rPr lang="es-ES_tradnl" sz="2000">
                <a:solidFill>
                  <a:srgbClr val="000000"/>
                </a:solidFill>
                <a:latin typeface="Arial" charset="0"/>
                <a:ea typeface="ＭＳ Ｐゴシック" charset="-128"/>
              </a:rPr>
              <a:t>Mantener los documentos y registros </a:t>
            </a:r>
          </a:p>
          <a:p>
            <a:pPr algn="just" defTabSz="914400" eaLnBrk="0" fontAlgn="base" hangingPunct="0">
              <a:spcBef>
                <a:spcPct val="0"/>
              </a:spcBef>
              <a:spcAft>
                <a:spcPct val="0"/>
              </a:spcAft>
            </a:pPr>
            <a:r>
              <a:rPr lang="es-ES_tradnl" sz="2000">
                <a:solidFill>
                  <a:srgbClr val="000000"/>
                </a:solidFill>
                <a:latin typeface="Arial" charset="0"/>
                <a:ea typeface="ＭＳ Ｐゴシック" charset="-128"/>
              </a:rPr>
              <a:t>requeridos por la Norma ISO 9001:2008</a:t>
            </a:r>
          </a:p>
        </p:txBody>
      </p:sp>
      <p:cxnSp>
        <p:nvCxnSpPr>
          <p:cNvPr id="25607" name="AutoShape 24"/>
          <p:cNvCxnSpPr>
            <a:cxnSpLocks noChangeShapeType="1"/>
            <a:stCxn id="25603" idx="2"/>
            <a:endCxn id="25606" idx="1"/>
          </p:cNvCxnSpPr>
          <p:nvPr/>
        </p:nvCxnSpPr>
        <p:spPr bwMode="auto">
          <a:xfrm rot="5400000">
            <a:off x="2886869" y="1270794"/>
            <a:ext cx="874712" cy="2406650"/>
          </a:xfrm>
          <a:prstGeom prst="bentConnector4">
            <a:avLst>
              <a:gd name="adj1" fmla="val 29755"/>
              <a:gd name="adj2" fmla="val 109500"/>
            </a:avLst>
          </a:prstGeom>
          <a:noFill/>
          <a:ln w="28575">
            <a:solidFill>
              <a:srgbClr val="003366"/>
            </a:solidFill>
            <a:miter lim="800000"/>
            <a:headEnd/>
            <a:tailEnd type="triangle" w="med" len="med"/>
          </a:ln>
        </p:spPr>
      </p:cxnSp>
      <p:cxnSp>
        <p:nvCxnSpPr>
          <p:cNvPr id="25608" name="AutoShape 27"/>
          <p:cNvCxnSpPr>
            <a:cxnSpLocks noChangeShapeType="1"/>
            <a:stCxn id="25606" idx="2"/>
            <a:endCxn id="25605" idx="1"/>
          </p:cNvCxnSpPr>
          <p:nvPr/>
        </p:nvCxnSpPr>
        <p:spPr bwMode="auto">
          <a:xfrm rot="5400000">
            <a:off x="3221037" y="2168526"/>
            <a:ext cx="835025" cy="3028950"/>
          </a:xfrm>
          <a:prstGeom prst="bentConnector4">
            <a:avLst>
              <a:gd name="adj1" fmla="val 19606"/>
              <a:gd name="adj2" fmla="val 107546"/>
            </a:avLst>
          </a:prstGeom>
          <a:noFill/>
          <a:ln w="28575">
            <a:solidFill>
              <a:srgbClr val="003366"/>
            </a:solidFill>
            <a:miter lim="800000"/>
            <a:headEnd/>
            <a:tailEnd type="triangle" w="med" len="med"/>
          </a:ln>
        </p:spPr>
      </p:cxnSp>
      <p:cxnSp>
        <p:nvCxnSpPr>
          <p:cNvPr id="25609" name="AutoShape 32"/>
          <p:cNvCxnSpPr>
            <a:cxnSpLocks noChangeShapeType="1"/>
            <a:stCxn id="25605" idx="2"/>
            <a:endCxn id="25604" idx="1"/>
          </p:cNvCxnSpPr>
          <p:nvPr/>
        </p:nvCxnSpPr>
        <p:spPr bwMode="auto">
          <a:xfrm rot="5400000">
            <a:off x="3277394" y="3450432"/>
            <a:ext cx="723900" cy="3040062"/>
          </a:xfrm>
          <a:prstGeom prst="bentConnector4">
            <a:avLst>
              <a:gd name="adj1" fmla="val 25440"/>
              <a:gd name="adj2" fmla="val 107523"/>
            </a:avLst>
          </a:prstGeom>
          <a:noFill/>
          <a:ln w="28575">
            <a:solidFill>
              <a:srgbClr val="003366"/>
            </a:solidFill>
            <a:miter lim="800000"/>
            <a:headEnd/>
            <a:tailEnd type="triangle" w="med" len="med"/>
          </a:ln>
        </p:spPr>
      </p:cxnSp>
      <p:pic>
        <p:nvPicPr>
          <p:cNvPr id="25610" name="Picture 35" descr="BD14868_"/>
          <p:cNvPicPr>
            <a:picLocks noChangeAspect="1" noChangeArrowheads="1"/>
          </p:cNvPicPr>
          <p:nvPr/>
        </p:nvPicPr>
        <p:blipFill>
          <a:blip r:embed="rId3" cstate="print"/>
          <a:srcRect/>
          <a:stretch>
            <a:fillRect/>
          </a:stretch>
        </p:blipFill>
        <p:spPr bwMode="auto">
          <a:xfrm>
            <a:off x="2220913" y="5065713"/>
            <a:ext cx="169862" cy="169862"/>
          </a:xfrm>
          <a:prstGeom prst="rect">
            <a:avLst/>
          </a:prstGeom>
          <a:noFill/>
          <a:ln w="9525">
            <a:noFill/>
            <a:miter lim="800000"/>
            <a:headEnd/>
            <a:tailEnd/>
          </a:ln>
        </p:spPr>
      </p:pic>
      <p:pic>
        <p:nvPicPr>
          <p:cNvPr id="25611" name="Picture 36" descr="BD14868_"/>
          <p:cNvPicPr>
            <a:picLocks noChangeAspect="1" noChangeArrowheads="1"/>
          </p:cNvPicPr>
          <p:nvPr/>
        </p:nvPicPr>
        <p:blipFill>
          <a:blip r:embed="rId3" cstate="print"/>
          <a:srcRect/>
          <a:stretch>
            <a:fillRect/>
          </a:stretch>
        </p:blipFill>
        <p:spPr bwMode="auto">
          <a:xfrm>
            <a:off x="2241550" y="3689350"/>
            <a:ext cx="169863" cy="169863"/>
          </a:xfrm>
          <a:prstGeom prst="rect">
            <a:avLst/>
          </a:prstGeom>
          <a:noFill/>
          <a:ln w="9525">
            <a:noFill/>
            <a:miter lim="800000"/>
            <a:headEnd/>
            <a:tailEnd/>
          </a:ln>
        </p:spPr>
      </p:pic>
      <p:pic>
        <p:nvPicPr>
          <p:cNvPr id="25612" name="Picture 38" descr="BD14868_"/>
          <p:cNvPicPr>
            <a:picLocks noChangeAspect="1" noChangeArrowheads="1"/>
          </p:cNvPicPr>
          <p:nvPr/>
        </p:nvPicPr>
        <p:blipFill>
          <a:blip r:embed="rId3" cstate="print"/>
          <a:srcRect/>
          <a:stretch>
            <a:fillRect/>
          </a:stretch>
        </p:blipFill>
        <p:spPr bwMode="auto">
          <a:xfrm>
            <a:off x="2236788" y="2659063"/>
            <a:ext cx="169862" cy="169862"/>
          </a:xfrm>
          <a:prstGeom prst="rect">
            <a:avLst/>
          </a:prstGeom>
          <a:noFill/>
          <a:ln w="9525">
            <a:noFill/>
            <a:miter lim="800000"/>
            <a:headEnd/>
            <a:tailEnd/>
          </a:ln>
        </p:spPr>
      </p:pic>
      <p:sp>
        <p:nvSpPr>
          <p:cNvPr id="1060888" name="Text Box 1048"/>
          <p:cNvSpPr txBox="1">
            <a:spLocks noChangeArrowheads="1"/>
          </p:cNvSpPr>
          <p:nvPr/>
        </p:nvSpPr>
        <p:spPr bwMode="auto">
          <a:xfrm>
            <a:off x="977901" y="70506"/>
            <a:ext cx="8132762" cy="523220"/>
          </a:xfrm>
          <a:prstGeom prst="rect">
            <a:avLst/>
          </a:prstGeom>
          <a:noFill/>
          <a:ln w="9525">
            <a:noFill/>
            <a:miter lim="800000"/>
            <a:headEnd/>
            <a:tailEnd/>
          </a:ln>
          <a:effectLst/>
        </p:spPr>
        <p:txBody>
          <a:bodyPr>
            <a:spAutoFit/>
          </a:bodyPr>
          <a:lstStyle/>
          <a:p>
            <a:pPr algn="ctr" defTabSz="914400" eaLnBrk="0" fontAlgn="base" hangingPunct="0">
              <a:spcBef>
                <a:spcPct val="0"/>
              </a:spcBef>
              <a:spcAft>
                <a:spcPct val="0"/>
              </a:spcAft>
              <a:defRPr/>
            </a:pPr>
            <a:r>
              <a:rPr lang="es-ES_tradnl" sz="2800" b="1" dirty="0" smtClean="0">
                <a:solidFill>
                  <a:srgbClr val="FFFFFF"/>
                </a:solidFill>
                <a:latin typeface="Arial" charset="0"/>
                <a:ea typeface="ＭＳ Ｐゴシック" charset="-128"/>
              </a:rPr>
              <a:t> </a:t>
            </a:r>
            <a:r>
              <a:rPr lang="es-ES_tradnl" sz="2800" b="1" dirty="0">
                <a:solidFill>
                  <a:srgbClr val="FFFFFF"/>
                </a:solidFill>
                <a:latin typeface="Arial" charset="0"/>
                <a:ea typeface="ＭＳ Ｐゴシック" charset="-128"/>
              </a:rPr>
              <a:t>Requisitos </a:t>
            </a:r>
            <a:r>
              <a:rPr lang="es-ES_tradnl" sz="2800" b="1" dirty="0" smtClean="0">
                <a:solidFill>
                  <a:srgbClr val="FFFFFF"/>
                </a:solidFill>
                <a:latin typeface="Arial" charset="0"/>
                <a:ea typeface="ＭＳ Ｐゴシック" charset="-128"/>
              </a:rPr>
              <a:t>Generales</a:t>
            </a:r>
            <a:endParaRPr lang="es-ES_tradnl" sz="2800" b="1" dirty="0">
              <a:solidFill>
                <a:srgbClr val="FFFFFF"/>
              </a:solidFill>
              <a:latin typeface="Arial" charset="0"/>
              <a:ea typeface="ＭＳ Ｐゴシック" charset="-128"/>
            </a:endParaRPr>
          </a:p>
        </p:txBody>
      </p:sp>
      <p:grpSp>
        <p:nvGrpSpPr>
          <p:cNvPr id="25614" name="Group 22"/>
          <p:cNvGrpSpPr>
            <a:grpSpLocks/>
          </p:cNvGrpSpPr>
          <p:nvPr/>
        </p:nvGrpSpPr>
        <p:grpSpPr bwMode="auto">
          <a:xfrm>
            <a:off x="560388" y="163513"/>
            <a:ext cx="2846387" cy="922337"/>
            <a:chOff x="143" y="102"/>
            <a:chExt cx="1793" cy="581"/>
          </a:xfrm>
        </p:grpSpPr>
        <p:sp>
          <p:nvSpPr>
            <p:cNvPr id="30743" name="Rectangle 23"/>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MX" b="1">
                <a:solidFill>
                  <a:srgbClr val="000000"/>
                </a:solidFill>
                <a:latin typeface="Arial" charset="0"/>
                <a:ea typeface="ＭＳ Ｐゴシック" charset="-128"/>
              </a:endParaRPr>
            </a:p>
          </p:txBody>
        </p:sp>
        <p:sp>
          <p:nvSpPr>
            <p:cNvPr id="25617" name="Rectangle 24"/>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grpSp>
      <p:sp>
        <p:nvSpPr>
          <p:cNvPr id="25615" name="Rectangle 26"/>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sp>
        <p:nvSpPr>
          <p:cNvPr id="18" name="CuadroTexto 17"/>
          <p:cNvSpPr txBox="1"/>
          <p:nvPr/>
        </p:nvSpPr>
        <p:spPr>
          <a:xfrm>
            <a:off x="2646665" y="6385740"/>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a:t>
            </a:r>
            <a:r>
              <a:rPr lang="es-MX" sz="1200" b="1" dirty="0">
                <a:latin typeface="Arial" panose="020B0604020202020204" pitchFamily="34" charset="0"/>
                <a:cs typeface="Arial" panose="020B0604020202020204" pitchFamily="34" charset="0"/>
              </a:rPr>
              <a:t>5</a:t>
            </a:r>
            <a:r>
              <a:rPr lang="es-MX" sz="1200" b="1" dirty="0" smtClean="0">
                <a:latin typeface="Arial" panose="020B0604020202020204" pitchFamily="34" charset="0"/>
                <a:cs typeface="Arial" panose="020B0604020202020204" pitchFamily="34" charset="0"/>
              </a:rPr>
              <a:t>: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724581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7"/>
          <p:cNvPicPr>
            <a:picLocks noChangeAspect="1" noChangeArrowheads="1"/>
          </p:cNvPicPr>
          <p:nvPr/>
        </p:nvPicPr>
        <p:blipFill>
          <a:blip r:embed="rId3" cstate="print"/>
          <a:srcRect/>
          <a:stretch>
            <a:fillRect/>
          </a:stretch>
        </p:blipFill>
        <p:spPr bwMode="auto">
          <a:xfrm>
            <a:off x="2617788" y="1801813"/>
            <a:ext cx="3654425" cy="3759200"/>
          </a:xfrm>
          <a:prstGeom prst="rect">
            <a:avLst/>
          </a:prstGeom>
          <a:noFill/>
          <a:ln w="9525">
            <a:noFill/>
            <a:miter lim="800000"/>
            <a:headEnd/>
            <a:tailEnd/>
          </a:ln>
        </p:spPr>
      </p:pic>
      <p:sp>
        <p:nvSpPr>
          <p:cNvPr id="26627" name="Text Box 5"/>
          <p:cNvSpPr txBox="1">
            <a:spLocks noChangeArrowheads="1"/>
          </p:cNvSpPr>
          <p:nvPr/>
        </p:nvSpPr>
        <p:spPr bwMode="auto">
          <a:xfrm>
            <a:off x="762000" y="996950"/>
            <a:ext cx="4286751" cy="43088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200" b="1" dirty="0" smtClean="0">
                <a:solidFill>
                  <a:srgbClr val="000000"/>
                </a:solidFill>
                <a:latin typeface="Arial" charset="0"/>
                <a:ea typeface="ＭＳ Ｐゴシック" charset="-128"/>
              </a:rPr>
              <a:t>Requisitos </a:t>
            </a:r>
            <a:r>
              <a:rPr lang="es-ES_tradnl" sz="2200" b="1" dirty="0">
                <a:solidFill>
                  <a:srgbClr val="000000"/>
                </a:solidFill>
                <a:latin typeface="Arial" charset="0"/>
                <a:ea typeface="ＭＳ Ｐゴシック" charset="-128"/>
              </a:rPr>
              <a:t>de documentación.</a:t>
            </a:r>
          </a:p>
        </p:txBody>
      </p:sp>
      <p:sp>
        <p:nvSpPr>
          <p:cNvPr id="26628" name="Rectangle 31"/>
          <p:cNvSpPr>
            <a:spLocks noChangeArrowheads="1"/>
          </p:cNvSpPr>
          <p:nvPr/>
        </p:nvSpPr>
        <p:spPr bwMode="auto">
          <a:xfrm>
            <a:off x="1109663" y="4248150"/>
            <a:ext cx="1841500" cy="558800"/>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b="1">
                <a:solidFill>
                  <a:srgbClr val="000000"/>
                </a:solidFill>
                <a:latin typeface="Arial" charset="0"/>
                <a:ea typeface="ＭＳ Ｐゴシック" charset="-128"/>
              </a:rPr>
              <a:t>Registros</a:t>
            </a:r>
          </a:p>
        </p:txBody>
      </p:sp>
      <p:sp>
        <p:nvSpPr>
          <p:cNvPr id="26629" name="Rectangle 32"/>
          <p:cNvSpPr>
            <a:spLocks noChangeArrowheads="1"/>
          </p:cNvSpPr>
          <p:nvPr/>
        </p:nvSpPr>
        <p:spPr bwMode="auto">
          <a:xfrm>
            <a:off x="-33338" y="3489325"/>
            <a:ext cx="3670301" cy="769938"/>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b="1">
                <a:solidFill>
                  <a:srgbClr val="000000"/>
                </a:solidFill>
                <a:latin typeface="Arial" charset="0"/>
                <a:ea typeface="ＭＳ Ｐゴシック" charset="-128"/>
              </a:rPr>
              <a:t>Instrucciones de Trabajo</a:t>
            </a:r>
            <a:r>
              <a:rPr lang="es-ES_tradnl">
                <a:solidFill>
                  <a:srgbClr val="000000"/>
                </a:solidFill>
                <a:latin typeface="Arial" charset="0"/>
                <a:ea typeface="ＭＳ Ｐゴシック" charset="-128"/>
              </a:rPr>
              <a:t>                     Normas, especificaciones, planos</a:t>
            </a:r>
          </a:p>
        </p:txBody>
      </p:sp>
      <p:sp>
        <p:nvSpPr>
          <p:cNvPr id="26630" name="Rectangle 33"/>
          <p:cNvSpPr>
            <a:spLocks noChangeArrowheads="1"/>
          </p:cNvSpPr>
          <p:nvPr/>
        </p:nvSpPr>
        <p:spPr bwMode="auto">
          <a:xfrm>
            <a:off x="317500" y="1989138"/>
            <a:ext cx="3217863" cy="769937"/>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sz="2000">
                <a:solidFill>
                  <a:srgbClr val="000000"/>
                </a:solidFill>
                <a:latin typeface="Arial" charset="0"/>
                <a:ea typeface="ＭＳ Ｐゴシック" charset="-128"/>
              </a:rPr>
              <a:t>Manual de Calidad</a:t>
            </a:r>
          </a:p>
        </p:txBody>
      </p:sp>
      <p:sp>
        <p:nvSpPr>
          <p:cNvPr id="26631" name="Rectangle 34"/>
          <p:cNvSpPr>
            <a:spLocks noChangeArrowheads="1"/>
          </p:cNvSpPr>
          <p:nvPr/>
        </p:nvSpPr>
        <p:spPr bwMode="auto">
          <a:xfrm>
            <a:off x="614363" y="2809875"/>
            <a:ext cx="2522537" cy="769938"/>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b="1">
                <a:solidFill>
                  <a:srgbClr val="000000"/>
                </a:solidFill>
                <a:latin typeface="Arial" charset="0"/>
                <a:ea typeface="ＭＳ Ｐゴシック" charset="-128"/>
              </a:rPr>
              <a:t>Procedimientos</a:t>
            </a:r>
            <a:endParaRPr lang="es-ES_tradnl">
              <a:solidFill>
                <a:srgbClr val="000000"/>
              </a:solidFill>
              <a:latin typeface="Arial" charset="0"/>
              <a:ea typeface="ＭＳ Ｐゴシック" charset="-128"/>
            </a:endParaRPr>
          </a:p>
        </p:txBody>
      </p:sp>
      <p:sp>
        <p:nvSpPr>
          <p:cNvPr id="1163310" name="Text Box 46"/>
          <p:cNvSpPr txBox="1">
            <a:spLocks noChangeArrowheads="1"/>
          </p:cNvSpPr>
          <p:nvPr/>
        </p:nvSpPr>
        <p:spPr bwMode="auto">
          <a:xfrm>
            <a:off x="579438" y="119936"/>
            <a:ext cx="8132762" cy="523220"/>
          </a:xfrm>
          <a:prstGeom prst="rect">
            <a:avLst/>
          </a:prstGeom>
          <a:noFill/>
          <a:ln w="9525">
            <a:noFill/>
            <a:miter lim="800000"/>
            <a:headEnd/>
            <a:tailEnd/>
          </a:ln>
          <a:effectLst/>
        </p:spPr>
        <p:txBody>
          <a:bodyPr>
            <a:spAutoFit/>
          </a:bodyPr>
          <a:lstStyle/>
          <a:p>
            <a:pPr algn="ctr" defTabSz="914400" eaLnBrk="0" fontAlgn="base" hangingPunct="0">
              <a:spcBef>
                <a:spcPct val="0"/>
              </a:spcBef>
              <a:spcAft>
                <a:spcPct val="0"/>
              </a:spcAft>
            </a:pPr>
            <a:r>
              <a:rPr lang="es-ES_tradnl" sz="2800" b="1" dirty="0" smtClean="0">
                <a:solidFill>
                  <a:srgbClr val="FFFFFF"/>
                </a:solidFill>
                <a:latin typeface="Arial" charset="0"/>
                <a:ea typeface="ＭＳ Ｐゴシック" charset="-128"/>
              </a:rPr>
              <a:t>Requisitos </a:t>
            </a:r>
            <a:r>
              <a:rPr lang="es-ES_tradnl" sz="2800" b="1" dirty="0">
                <a:solidFill>
                  <a:srgbClr val="FFFFFF"/>
                </a:solidFill>
                <a:latin typeface="Arial" charset="0"/>
                <a:ea typeface="ＭＳ Ｐゴシック" charset="-128"/>
              </a:rPr>
              <a:t>Generales</a:t>
            </a:r>
          </a:p>
        </p:txBody>
      </p:sp>
      <p:sp>
        <p:nvSpPr>
          <p:cNvPr id="26633" name="Text Box 50"/>
          <p:cNvSpPr txBox="1">
            <a:spLocks noChangeArrowheads="1"/>
          </p:cNvSpPr>
          <p:nvPr/>
        </p:nvSpPr>
        <p:spPr bwMode="auto">
          <a:xfrm>
            <a:off x="228600" y="5511800"/>
            <a:ext cx="2549096" cy="707886"/>
          </a:xfrm>
          <a:prstGeom prst="rect">
            <a:avLst/>
          </a:prstGeom>
          <a:noFill/>
          <a:ln w="9525">
            <a:noFill/>
            <a:miter lim="800000"/>
            <a:headEnd/>
            <a:tailEnd/>
          </a:ln>
        </p:spPr>
        <p:txBody>
          <a:bodyPr wrap="none" anchor="b">
            <a:spAutoFit/>
          </a:bodyPr>
          <a:lstStyle/>
          <a:p>
            <a:pPr algn="ctr" defTabSz="914400" eaLnBrk="0" fontAlgn="base" hangingPunct="0">
              <a:spcBef>
                <a:spcPct val="0"/>
              </a:spcBef>
              <a:spcAft>
                <a:spcPct val="0"/>
              </a:spcAft>
            </a:pPr>
            <a:r>
              <a:rPr lang="es-ES_tradnl" sz="2000" i="1" dirty="0">
                <a:solidFill>
                  <a:srgbClr val="000000"/>
                </a:solidFill>
                <a:latin typeface="Arial" charset="0"/>
                <a:ea typeface="ＭＳ Ｐゴシック" charset="-128"/>
              </a:rPr>
              <a:t>Sistemas de </a:t>
            </a:r>
            <a:r>
              <a:rPr lang="es-ES_tradnl" sz="2000" i="1" dirty="0" smtClean="0">
                <a:solidFill>
                  <a:srgbClr val="000000"/>
                </a:solidFill>
                <a:latin typeface="Arial" charset="0"/>
                <a:ea typeface="ＭＳ Ｐゴシック" charset="-128"/>
              </a:rPr>
              <a:t>Gestión</a:t>
            </a:r>
            <a:endParaRPr lang="es-ES_tradnl" sz="2000" i="1" dirty="0">
              <a:solidFill>
                <a:srgbClr val="000000"/>
              </a:solidFill>
              <a:latin typeface="Arial" charset="0"/>
              <a:ea typeface="ＭＳ Ｐゴシック" charset="-128"/>
            </a:endParaRPr>
          </a:p>
          <a:p>
            <a:pPr algn="ctr" defTabSz="914400" eaLnBrk="0" fontAlgn="base" hangingPunct="0">
              <a:spcBef>
                <a:spcPct val="0"/>
              </a:spcBef>
              <a:spcAft>
                <a:spcPct val="0"/>
              </a:spcAft>
            </a:pPr>
            <a:r>
              <a:rPr lang="es-ES_tradnl" sz="2000" i="1" dirty="0">
                <a:solidFill>
                  <a:srgbClr val="000000"/>
                </a:solidFill>
                <a:latin typeface="Arial" charset="0"/>
                <a:ea typeface="ＭＳ Ｐゴシック" charset="-128"/>
              </a:rPr>
              <a:t>tradicionales</a:t>
            </a:r>
            <a:endParaRPr lang="es-MX" sz="2000" i="1" dirty="0">
              <a:solidFill>
                <a:srgbClr val="000000"/>
              </a:solidFill>
              <a:latin typeface="Arial" charset="0"/>
              <a:ea typeface="ＭＳ Ｐゴシック" charset="-128"/>
            </a:endParaRPr>
          </a:p>
        </p:txBody>
      </p:sp>
      <p:sp>
        <p:nvSpPr>
          <p:cNvPr id="26634" name="AutoShape 51"/>
          <p:cNvSpPr>
            <a:spLocks noChangeArrowheads="1"/>
          </p:cNvSpPr>
          <p:nvPr/>
        </p:nvSpPr>
        <p:spPr bwMode="auto">
          <a:xfrm>
            <a:off x="3787775" y="5224463"/>
            <a:ext cx="1741488" cy="92868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6635" name="Text Box 52"/>
          <p:cNvSpPr txBox="1">
            <a:spLocks noChangeArrowheads="1"/>
          </p:cNvSpPr>
          <p:nvPr/>
        </p:nvSpPr>
        <p:spPr bwMode="auto">
          <a:xfrm>
            <a:off x="6283325" y="5561013"/>
            <a:ext cx="2235200" cy="457200"/>
          </a:xfrm>
          <a:prstGeom prst="rect">
            <a:avLst/>
          </a:prstGeom>
          <a:noFill/>
          <a:ln w="9525">
            <a:noFill/>
            <a:miter lim="800000"/>
            <a:headEnd/>
            <a:tailEnd/>
          </a:ln>
        </p:spPr>
        <p:txBody>
          <a:bodyPr wrap="none" anchor="b">
            <a:spAutoFit/>
          </a:bodyPr>
          <a:lstStyle/>
          <a:p>
            <a:pPr algn="ctr" defTabSz="914400" eaLnBrk="0" fontAlgn="base" hangingPunct="0">
              <a:spcBef>
                <a:spcPct val="0"/>
              </a:spcBef>
              <a:spcAft>
                <a:spcPct val="0"/>
              </a:spcAft>
            </a:pPr>
            <a:r>
              <a:rPr lang="es-ES_tradnl" sz="2400" i="1">
                <a:solidFill>
                  <a:srgbClr val="000000"/>
                </a:solidFill>
                <a:latin typeface="Arial" charset="0"/>
                <a:ea typeface="ＭＳ Ｐゴシック" charset="-128"/>
              </a:rPr>
              <a:t>ISO 9001:2008</a:t>
            </a:r>
            <a:endParaRPr lang="es-MX" sz="2400" i="1">
              <a:solidFill>
                <a:srgbClr val="000000"/>
              </a:solidFill>
              <a:latin typeface="Arial" charset="0"/>
              <a:ea typeface="ＭＳ Ｐゴシック" charset="-128"/>
            </a:endParaRPr>
          </a:p>
        </p:txBody>
      </p:sp>
      <p:sp>
        <p:nvSpPr>
          <p:cNvPr id="26636" name="Rectangle 53"/>
          <p:cNvSpPr>
            <a:spLocks noChangeArrowheads="1"/>
          </p:cNvSpPr>
          <p:nvPr/>
        </p:nvSpPr>
        <p:spPr bwMode="auto">
          <a:xfrm>
            <a:off x="6335713" y="4262438"/>
            <a:ext cx="1841500" cy="558800"/>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b="1">
                <a:solidFill>
                  <a:srgbClr val="000000"/>
                </a:solidFill>
                <a:latin typeface="Arial" charset="0"/>
                <a:ea typeface="ＭＳ Ｐゴシック" charset="-128"/>
              </a:rPr>
              <a:t>Registros</a:t>
            </a:r>
          </a:p>
        </p:txBody>
      </p:sp>
      <p:sp>
        <p:nvSpPr>
          <p:cNvPr id="26637" name="Rectangle 54"/>
          <p:cNvSpPr>
            <a:spLocks noChangeArrowheads="1"/>
          </p:cNvSpPr>
          <p:nvPr/>
        </p:nvSpPr>
        <p:spPr bwMode="auto">
          <a:xfrm>
            <a:off x="5473700" y="3460750"/>
            <a:ext cx="3670300" cy="769938"/>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b="1">
                <a:solidFill>
                  <a:srgbClr val="000000"/>
                </a:solidFill>
                <a:latin typeface="Arial" charset="0"/>
                <a:ea typeface="ＭＳ Ｐゴシック" charset="-128"/>
              </a:rPr>
              <a:t>Instrucciones de Trabajo y otros</a:t>
            </a:r>
            <a:endParaRPr lang="es-ES_tradnl">
              <a:solidFill>
                <a:srgbClr val="000000"/>
              </a:solidFill>
              <a:latin typeface="Arial" charset="0"/>
              <a:ea typeface="ＭＳ Ｐゴシック" charset="-128"/>
            </a:endParaRPr>
          </a:p>
        </p:txBody>
      </p:sp>
      <p:sp>
        <p:nvSpPr>
          <p:cNvPr id="26638" name="Rectangle 55"/>
          <p:cNvSpPr>
            <a:spLocks noChangeArrowheads="1"/>
          </p:cNvSpPr>
          <p:nvPr/>
        </p:nvSpPr>
        <p:spPr bwMode="auto">
          <a:xfrm>
            <a:off x="5772150" y="1946275"/>
            <a:ext cx="3217863" cy="769938"/>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pPr>
            <a:r>
              <a:rPr lang="es-ES_tradnl" sz="2000">
                <a:solidFill>
                  <a:srgbClr val="000000"/>
                </a:solidFill>
                <a:latin typeface="Arial" charset="0"/>
                <a:ea typeface="ＭＳ Ｐゴシック" charset="-128"/>
              </a:rPr>
              <a:t>Manual de Calidad</a:t>
            </a:r>
          </a:p>
        </p:txBody>
      </p:sp>
      <p:sp>
        <p:nvSpPr>
          <p:cNvPr id="26639" name="Rectangle 56"/>
          <p:cNvSpPr>
            <a:spLocks noChangeArrowheads="1"/>
          </p:cNvSpPr>
          <p:nvPr/>
        </p:nvSpPr>
        <p:spPr bwMode="auto">
          <a:xfrm>
            <a:off x="6069013" y="2552700"/>
            <a:ext cx="2522537" cy="769938"/>
          </a:xfrm>
          <a:prstGeom prst="rect">
            <a:avLst/>
          </a:prstGeom>
          <a:noFill/>
          <a:ln w="9525">
            <a:noFill/>
            <a:miter lim="800000"/>
            <a:headEnd/>
            <a:tailEnd/>
          </a:ln>
        </p:spPr>
        <p:txBody>
          <a:bodyPr lIns="92075" tIns="46038" rIns="92075" bIns="46038" anchor="ctr"/>
          <a:lstStyle/>
          <a:p>
            <a:pPr algn="ctr" defTabSz="914400" eaLnBrk="0" fontAlgn="base" hangingPunct="0">
              <a:lnSpc>
                <a:spcPct val="120000"/>
              </a:lnSpc>
              <a:spcBef>
                <a:spcPct val="0"/>
              </a:spcBef>
              <a:spcAft>
                <a:spcPct val="0"/>
              </a:spcAft>
            </a:pPr>
            <a:r>
              <a:rPr lang="es-ES_tradnl" b="1">
                <a:solidFill>
                  <a:srgbClr val="000000"/>
                </a:solidFill>
                <a:latin typeface="Arial" charset="0"/>
                <a:ea typeface="ＭＳ Ｐゴシック" charset="-128"/>
              </a:rPr>
              <a:t>Análisis de procesos</a:t>
            </a:r>
            <a:br>
              <a:rPr lang="es-ES_tradnl" b="1">
                <a:solidFill>
                  <a:srgbClr val="000000"/>
                </a:solidFill>
                <a:latin typeface="Arial" charset="0"/>
                <a:ea typeface="ＭＳ Ｐゴシック" charset="-128"/>
              </a:rPr>
            </a:br>
            <a:r>
              <a:rPr lang="es-ES_tradnl" b="1">
                <a:solidFill>
                  <a:srgbClr val="000000"/>
                </a:solidFill>
                <a:latin typeface="Arial" charset="0"/>
                <a:ea typeface="ＭＳ Ｐゴシック" charset="-128"/>
              </a:rPr>
              <a:t>Procedimientos</a:t>
            </a:r>
          </a:p>
        </p:txBody>
      </p:sp>
      <p:grpSp>
        <p:nvGrpSpPr>
          <p:cNvPr id="26640" name="Group 16"/>
          <p:cNvGrpSpPr>
            <a:grpSpLocks/>
          </p:cNvGrpSpPr>
          <p:nvPr/>
        </p:nvGrpSpPr>
        <p:grpSpPr bwMode="auto">
          <a:xfrm>
            <a:off x="560388" y="163513"/>
            <a:ext cx="2846387" cy="922337"/>
            <a:chOff x="143" y="102"/>
            <a:chExt cx="1793" cy="581"/>
          </a:xfrm>
        </p:grpSpPr>
        <p:sp>
          <p:nvSpPr>
            <p:cNvPr id="151569" name="Rectangle 17"/>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ES" b="1">
                <a:solidFill>
                  <a:srgbClr val="000000"/>
                </a:solidFill>
                <a:latin typeface="Arial" charset="0"/>
                <a:ea typeface="ＭＳ Ｐゴシック" charset="-128"/>
              </a:endParaRPr>
            </a:p>
          </p:txBody>
        </p:sp>
        <p:sp>
          <p:nvSpPr>
            <p:cNvPr id="26643" name="Rectangle 18"/>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26641" name="Rectangle 19"/>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0" name="CuadroTexto 19"/>
          <p:cNvSpPr txBox="1"/>
          <p:nvPr/>
        </p:nvSpPr>
        <p:spPr>
          <a:xfrm>
            <a:off x="3356194" y="64423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39: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989210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2"/>
          <p:cNvSpPr txBox="1">
            <a:spLocks noChangeArrowheads="1"/>
          </p:cNvSpPr>
          <p:nvPr/>
        </p:nvSpPr>
        <p:spPr bwMode="auto">
          <a:xfrm>
            <a:off x="784225" y="1052513"/>
            <a:ext cx="4286751" cy="43088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200" b="1" dirty="0" smtClean="0">
                <a:solidFill>
                  <a:srgbClr val="000000"/>
                </a:solidFill>
                <a:latin typeface="Arial" charset="0"/>
                <a:ea typeface="ＭＳ Ｐゴシック" charset="-128"/>
              </a:rPr>
              <a:t>Requisitos </a:t>
            </a:r>
            <a:r>
              <a:rPr lang="es-ES_tradnl" sz="2200" b="1" dirty="0">
                <a:solidFill>
                  <a:srgbClr val="000000"/>
                </a:solidFill>
                <a:latin typeface="Arial" charset="0"/>
                <a:ea typeface="ＭＳ Ｐゴシック" charset="-128"/>
              </a:rPr>
              <a:t>de documentación.</a:t>
            </a:r>
          </a:p>
        </p:txBody>
      </p:sp>
      <p:sp>
        <p:nvSpPr>
          <p:cNvPr id="27651" name="Text Box 9"/>
          <p:cNvSpPr txBox="1">
            <a:spLocks noChangeArrowheads="1"/>
          </p:cNvSpPr>
          <p:nvPr/>
        </p:nvSpPr>
        <p:spPr bwMode="auto">
          <a:xfrm>
            <a:off x="784225" y="1639888"/>
            <a:ext cx="6354763" cy="4000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La organización debe establecer procedimientos para:</a:t>
            </a:r>
          </a:p>
        </p:txBody>
      </p:sp>
      <p:sp>
        <p:nvSpPr>
          <p:cNvPr id="27652" name="Text Box 14"/>
          <p:cNvSpPr txBox="1">
            <a:spLocks noChangeArrowheads="1"/>
          </p:cNvSpPr>
          <p:nvPr/>
        </p:nvSpPr>
        <p:spPr bwMode="auto">
          <a:xfrm>
            <a:off x="1757363" y="2351088"/>
            <a:ext cx="4416425" cy="40005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Controlar los documentos del SGC</a:t>
            </a:r>
          </a:p>
        </p:txBody>
      </p:sp>
      <p:sp>
        <p:nvSpPr>
          <p:cNvPr id="27653" name="Text Box 26"/>
          <p:cNvSpPr txBox="1">
            <a:spLocks noChangeArrowheads="1"/>
          </p:cNvSpPr>
          <p:nvPr/>
        </p:nvSpPr>
        <p:spPr bwMode="auto">
          <a:xfrm>
            <a:off x="952500" y="3138488"/>
            <a:ext cx="7466013" cy="10160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Documentos de origen externo </a:t>
            </a:r>
            <a:r>
              <a:rPr lang="es-ES_tradnl" sz="2000" i="1" u="sng">
                <a:solidFill>
                  <a:srgbClr val="000000"/>
                </a:solidFill>
                <a:latin typeface="Arial" charset="0"/>
                <a:ea typeface="ＭＳ Ｐゴシック" charset="-128"/>
              </a:rPr>
              <a:t>que la organización determina</a:t>
            </a:r>
            <a:endParaRPr lang="es-ES_tradnl" sz="2000" i="1">
              <a:solidFill>
                <a:srgbClr val="000000"/>
              </a:solidFill>
              <a:latin typeface="Arial" charset="0"/>
              <a:ea typeface="ＭＳ Ｐゴシック" charset="-128"/>
            </a:endParaRPr>
          </a:p>
          <a:p>
            <a:pPr defTabSz="914400" eaLnBrk="0" fontAlgn="base" hangingPunct="0">
              <a:spcBef>
                <a:spcPct val="0"/>
              </a:spcBef>
              <a:spcAft>
                <a:spcPct val="0"/>
              </a:spcAft>
            </a:pPr>
            <a:r>
              <a:rPr lang="es-ES_tradnl" sz="2000" i="1" u="sng">
                <a:solidFill>
                  <a:srgbClr val="000000"/>
                </a:solidFill>
                <a:latin typeface="Arial" charset="0"/>
                <a:ea typeface="ＭＳ Ｐゴシック" charset="-128"/>
              </a:rPr>
              <a:t>que son necesarios para la planeación y la operación del</a:t>
            </a:r>
          </a:p>
          <a:p>
            <a:pPr defTabSz="914400" eaLnBrk="0" fontAlgn="base" hangingPunct="0">
              <a:spcBef>
                <a:spcPct val="0"/>
              </a:spcBef>
              <a:spcAft>
                <a:spcPct val="0"/>
              </a:spcAft>
            </a:pPr>
            <a:r>
              <a:rPr lang="es-ES_tradnl" sz="2000" i="1" u="sng">
                <a:solidFill>
                  <a:srgbClr val="000000"/>
                </a:solidFill>
                <a:latin typeface="Arial" charset="0"/>
                <a:ea typeface="ＭＳ Ｐゴシック" charset="-128"/>
              </a:rPr>
              <a:t>SGC, son identificados y se controla su distribución.</a:t>
            </a:r>
          </a:p>
        </p:txBody>
      </p:sp>
      <p:cxnSp>
        <p:nvCxnSpPr>
          <p:cNvPr id="27654" name="AutoShape 32"/>
          <p:cNvCxnSpPr>
            <a:cxnSpLocks noChangeShapeType="1"/>
            <a:stCxn id="27651" idx="2"/>
            <a:endCxn id="27652" idx="0"/>
          </p:cNvCxnSpPr>
          <p:nvPr/>
        </p:nvCxnSpPr>
        <p:spPr bwMode="auto">
          <a:xfrm rot="16200000" flipH="1">
            <a:off x="3807619" y="2193132"/>
            <a:ext cx="311150" cy="4762"/>
          </a:xfrm>
          <a:prstGeom prst="bentConnector3">
            <a:avLst>
              <a:gd name="adj1" fmla="val 50000"/>
            </a:avLst>
          </a:prstGeom>
          <a:noFill/>
          <a:ln w="28575">
            <a:solidFill>
              <a:srgbClr val="003366"/>
            </a:solidFill>
            <a:miter lim="800000"/>
            <a:headEnd/>
            <a:tailEnd type="triangle" w="med" len="med"/>
          </a:ln>
        </p:spPr>
      </p:cxnSp>
      <p:pic>
        <p:nvPicPr>
          <p:cNvPr id="27655" name="Picture 37" descr="BD14868_"/>
          <p:cNvPicPr>
            <a:picLocks noChangeAspect="1" noChangeArrowheads="1"/>
          </p:cNvPicPr>
          <p:nvPr/>
        </p:nvPicPr>
        <p:blipFill>
          <a:blip r:embed="rId2" cstate="print"/>
          <a:srcRect/>
          <a:stretch>
            <a:fillRect/>
          </a:stretch>
        </p:blipFill>
        <p:spPr bwMode="auto">
          <a:xfrm>
            <a:off x="1865313" y="2460625"/>
            <a:ext cx="169862" cy="169863"/>
          </a:xfrm>
          <a:prstGeom prst="rect">
            <a:avLst/>
          </a:prstGeom>
          <a:noFill/>
          <a:ln w="9525">
            <a:noFill/>
            <a:miter lim="800000"/>
            <a:headEnd/>
            <a:tailEnd/>
          </a:ln>
        </p:spPr>
      </p:pic>
      <p:sp>
        <p:nvSpPr>
          <p:cNvPr id="1060888" name="Text Box 1048"/>
          <p:cNvSpPr txBox="1">
            <a:spLocks noChangeArrowheads="1"/>
          </p:cNvSpPr>
          <p:nvPr/>
        </p:nvSpPr>
        <p:spPr bwMode="auto">
          <a:xfrm>
            <a:off x="1011238" y="0"/>
            <a:ext cx="8132762" cy="523220"/>
          </a:xfrm>
          <a:prstGeom prst="rect">
            <a:avLst/>
          </a:prstGeom>
          <a:noFill/>
          <a:ln w="9525">
            <a:noFill/>
            <a:miter lim="800000"/>
            <a:headEnd/>
            <a:tailEnd/>
          </a:ln>
          <a:effectLst/>
        </p:spPr>
        <p:txBody>
          <a:bodyPr>
            <a:spAutoFit/>
          </a:bodyPr>
          <a:lstStyle/>
          <a:p>
            <a:pPr algn="ctr" defTabSz="914400" eaLnBrk="0" fontAlgn="base" hangingPunct="0">
              <a:spcBef>
                <a:spcPct val="0"/>
              </a:spcBef>
              <a:spcAft>
                <a:spcPct val="0"/>
              </a:spcAft>
            </a:pPr>
            <a:r>
              <a:rPr lang="es-ES_tradnl" sz="2800" b="1" dirty="0" smtClean="0">
                <a:solidFill>
                  <a:srgbClr val="FFFFFF"/>
                </a:solidFill>
                <a:latin typeface="Arial" charset="0"/>
                <a:ea typeface="ＭＳ Ｐゴシック" charset="-128"/>
              </a:rPr>
              <a:t>Requisitos </a:t>
            </a:r>
            <a:r>
              <a:rPr lang="es-ES_tradnl" sz="2800" b="1" dirty="0">
                <a:solidFill>
                  <a:srgbClr val="FFFFFF"/>
                </a:solidFill>
                <a:latin typeface="Arial" charset="0"/>
                <a:ea typeface="ＭＳ Ｐゴシック" charset="-128"/>
              </a:rPr>
              <a:t>Generales</a:t>
            </a:r>
          </a:p>
        </p:txBody>
      </p:sp>
      <p:grpSp>
        <p:nvGrpSpPr>
          <p:cNvPr id="27657" name="Group 20"/>
          <p:cNvGrpSpPr>
            <a:grpSpLocks/>
          </p:cNvGrpSpPr>
          <p:nvPr/>
        </p:nvGrpSpPr>
        <p:grpSpPr bwMode="auto">
          <a:xfrm>
            <a:off x="560388" y="163513"/>
            <a:ext cx="2846387" cy="922337"/>
            <a:chOff x="143" y="102"/>
            <a:chExt cx="1793" cy="581"/>
          </a:xfrm>
        </p:grpSpPr>
        <p:sp>
          <p:nvSpPr>
            <p:cNvPr id="155669" name="Rectangle 21"/>
            <p:cNvSpPr>
              <a:spLocks noChangeArrowheads="1"/>
            </p:cNvSpPr>
            <p:nvPr/>
          </p:nvSpPr>
          <p:spPr bwMode="auto">
            <a:xfrm>
              <a:off x="225" y="102"/>
              <a:ext cx="99" cy="581"/>
            </a:xfrm>
            <a:prstGeom prst="rect">
              <a:avLst/>
            </a:prstGeom>
            <a:gradFill rotWithShape="1">
              <a:gsLst>
                <a:gs pos="0">
                  <a:schemeClr val="hlink"/>
                </a:gs>
                <a:gs pos="100000">
                  <a:schemeClr val="hlink">
                    <a:gamma/>
                    <a:shade val="3137"/>
                    <a:invGamma/>
                  </a:schemeClr>
                </a:gs>
              </a:gsLst>
              <a:lin ang="5400000" scaled="1"/>
            </a:grad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s-MX" b="1">
                <a:solidFill>
                  <a:srgbClr val="000000"/>
                </a:solidFill>
                <a:latin typeface="Arial" charset="0"/>
                <a:ea typeface="ＭＳ Ｐゴシック" charset="-128"/>
              </a:endParaRPr>
            </a:p>
          </p:txBody>
        </p:sp>
        <p:sp>
          <p:nvSpPr>
            <p:cNvPr id="27667" name="Rectangle 22"/>
            <p:cNvSpPr>
              <a:spLocks noChangeArrowheads="1"/>
            </p:cNvSpPr>
            <p:nvPr/>
          </p:nvSpPr>
          <p:spPr bwMode="auto">
            <a:xfrm rot="5400000">
              <a:off x="1026" y="-350"/>
              <a:ext cx="27" cy="1793"/>
            </a:xfrm>
            <a:prstGeom prst="rect">
              <a:avLst/>
            </a:prstGeom>
            <a:solidFill>
              <a:srgbClr val="003366"/>
            </a:solidFill>
            <a:ln w="9525">
              <a:no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grpSp>
      <p:sp>
        <p:nvSpPr>
          <p:cNvPr id="27658" name="Rectangle 23"/>
          <p:cNvSpPr>
            <a:spLocks noChangeArrowheads="1"/>
          </p:cNvSpPr>
          <p:nvPr/>
        </p:nvSpPr>
        <p:spPr bwMode="auto">
          <a:xfrm>
            <a:off x="0"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MX" b="1">
              <a:solidFill>
                <a:srgbClr val="000000"/>
              </a:solidFill>
              <a:latin typeface="Arial" charset="0"/>
              <a:ea typeface="ＭＳ Ｐゴシック" charset="-128"/>
            </a:endParaRPr>
          </a:p>
        </p:txBody>
      </p:sp>
      <p:pic>
        <p:nvPicPr>
          <p:cNvPr id="27659" name="Picture 39" descr="BD14868_"/>
          <p:cNvPicPr>
            <a:picLocks noChangeAspect="1" noChangeArrowheads="1"/>
          </p:cNvPicPr>
          <p:nvPr/>
        </p:nvPicPr>
        <p:blipFill>
          <a:blip r:embed="rId2" cstate="print"/>
          <a:srcRect/>
          <a:stretch>
            <a:fillRect/>
          </a:stretch>
        </p:blipFill>
        <p:spPr bwMode="auto">
          <a:xfrm>
            <a:off x="1085850" y="3230563"/>
            <a:ext cx="169863" cy="169862"/>
          </a:xfrm>
          <a:prstGeom prst="rect">
            <a:avLst/>
          </a:prstGeom>
          <a:noFill/>
          <a:ln w="9525">
            <a:noFill/>
            <a:miter lim="800000"/>
            <a:headEnd/>
            <a:tailEnd/>
          </a:ln>
        </p:spPr>
      </p:pic>
      <p:sp>
        <p:nvSpPr>
          <p:cNvPr id="27660" name="Rectangle 26"/>
          <p:cNvSpPr>
            <a:spLocks noChangeArrowheads="1"/>
          </p:cNvSpPr>
          <p:nvPr/>
        </p:nvSpPr>
        <p:spPr bwMode="auto">
          <a:xfrm>
            <a:off x="771525" y="5227638"/>
            <a:ext cx="7715250" cy="915987"/>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s-ES_tradnl" i="1">
                <a:solidFill>
                  <a:srgbClr val="000000"/>
                </a:solidFill>
                <a:latin typeface="Arial" charset="0"/>
                <a:ea typeface="ＭＳ Ｐゴシック" charset="-128"/>
              </a:rPr>
              <a:t>Un solo documento puede incluir los requisitos para uno o más procedimientos. Un requisito relativo a un procedimiento documentado puede cubrirse con más de un documento.</a:t>
            </a:r>
          </a:p>
        </p:txBody>
      </p:sp>
      <p:sp>
        <p:nvSpPr>
          <p:cNvPr id="27661" name="Text Box 26"/>
          <p:cNvSpPr txBox="1">
            <a:spLocks noChangeArrowheads="1"/>
          </p:cNvSpPr>
          <p:nvPr/>
        </p:nvSpPr>
        <p:spPr bwMode="auto">
          <a:xfrm>
            <a:off x="1744663" y="4422775"/>
            <a:ext cx="5883275" cy="711200"/>
          </a:xfrm>
          <a:prstGeom prst="rect">
            <a:avLst/>
          </a:prstGeom>
          <a:solidFill>
            <a:schemeClr val="bg1"/>
          </a:solidFill>
          <a:ln w="9525">
            <a:solidFill>
              <a:srgbClr val="003366"/>
            </a:solidFill>
            <a:miter lim="800000"/>
            <a:headEnd/>
            <a:tailEnd/>
          </a:ln>
        </p:spPr>
        <p:txBody>
          <a:bodyPr wrap="none" lIns="360000">
            <a:spAutoFit/>
          </a:bodyPr>
          <a:lstStyle/>
          <a:p>
            <a:pPr defTabSz="914400" eaLnBrk="0" fontAlgn="base" hangingPunct="0">
              <a:spcBef>
                <a:spcPct val="0"/>
              </a:spcBef>
              <a:spcAft>
                <a:spcPct val="0"/>
              </a:spcAft>
            </a:pPr>
            <a:r>
              <a:rPr lang="es-ES_tradnl" sz="2000">
                <a:solidFill>
                  <a:srgbClr val="000000"/>
                </a:solidFill>
                <a:latin typeface="Arial" charset="0"/>
                <a:ea typeface="ＭＳ Ｐゴシック" charset="-128"/>
              </a:rPr>
              <a:t>Registros legibles, identificables y recuperables.</a:t>
            </a:r>
          </a:p>
          <a:p>
            <a:pPr defTabSz="914400" eaLnBrk="0" fontAlgn="base" hangingPunct="0">
              <a:spcBef>
                <a:spcPct val="0"/>
              </a:spcBef>
              <a:spcAft>
                <a:spcPct val="0"/>
              </a:spcAft>
            </a:pPr>
            <a:r>
              <a:rPr lang="es-ES_tradnl" sz="2000" u="sng">
                <a:solidFill>
                  <a:srgbClr val="000000"/>
                </a:solidFill>
                <a:latin typeface="Arial" charset="0"/>
                <a:ea typeface="ＭＳ Ｐゴシック" charset="-128"/>
              </a:rPr>
              <a:t>Procedimiento para controlar registros.</a:t>
            </a:r>
            <a:endParaRPr lang="es-ES_tradnl" sz="2000">
              <a:solidFill>
                <a:srgbClr val="000000"/>
              </a:solidFill>
              <a:latin typeface="Arial" charset="0"/>
              <a:ea typeface="ＭＳ Ｐゴシック" charset="-128"/>
            </a:endParaRPr>
          </a:p>
        </p:txBody>
      </p:sp>
      <p:pic>
        <p:nvPicPr>
          <p:cNvPr id="27662" name="Picture 39" descr="BD14868_"/>
          <p:cNvPicPr>
            <a:picLocks noChangeAspect="1" noChangeArrowheads="1"/>
          </p:cNvPicPr>
          <p:nvPr/>
        </p:nvPicPr>
        <p:blipFill>
          <a:blip r:embed="rId2" cstate="print"/>
          <a:srcRect/>
          <a:stretch>
            <a:fillRect/>
          </a:stretch>
        </p:blipFill>
        <p:spPr bwMode="auto">
          <a:xfrm>
            <a:off x="1860550" y="4540250"/>
            <a:ext cx="169863" cy="169863"/>
          </a:xfrm>
          <a:prstGeom prst="rect">
            <a:avLst/>
          </a:prstGeom>
          <a:noFill/>
          <a:ln w="9525">
            <a:noFill/>
            <a:miter lim="800000"/>
            <a:headEnd/>
            <a:tailEnd/>
          </a:ln>
        </p:spPr>
      </p:pic>
      <p:pic>
        <p:nvPicPr>
          <p:cNvPr id="27663" name="Picture 39" descr="BD14868_"/>
          <p:cNvPicPr>
            <a:picLocks noChangeAspect="1" noChangeArrowheads="1"/>
          </p:cNvPicPr>
          <p:nvPr/>
        </p:nvPicPr>
        <p:blipFill>
          <a:blip r:embed="rId2" cstate="print"/>
          <a:srcRect/>
          <a:stretch>
            <a:fillRect/>
          </a:stretch>
        </p:blipFill>
        <p:spPr bwMode="auto">
          <a:xfrm>
            <a:off x="1873250" y="4845050"/>
            <a:ext cx="169863" cy="169863"/>
          </a:xfrm>
          <a:prstGeom prst="rect">
            <a:avLst/>
          </a:prstGeom>
          <a:noFill/>
          <a:ln w="9525">
            <a:noFill/>
            <a:miter lim="800000"/>
            <a:headEnd/>
            <a:tailEnd/>
          </a:ln>
        </p:spPr>
      </p:pic>
      <p:cxnSp>
        <p:nvCxnSpPr>
          <p:cNvPr id="27664" name="AutoShape 32"/>
          <p:cNvCxnSpPr>
            <a:cxnSpLocks noChangeShapeType="1"/>
            <a:stCxn id="27652" idx="2"/>
            <a:endCxn id="27653" idx="1"/>
          </p:cNvCxnSpPr>
          <p:nvPr/>
        </p:nvCxnSpPr>
        <p:spPr bwMode="auto">
          <a:xfrm rot="5400000">
            <a:off x="2011363" y="1692275"/>
            <a:ext cx="895350" cy="3013075"/>
          </a:xfrm>
          <a:prstGeom prst="bentConnector4">
            <a:avLst>
              <a:gd name="adj1" fmla="val 21634"/>
              <a:gd name="adj2" fmla="val 107588"/>
            </a:avLst>
          </a:prstGeom>
          <a:noFill/>
          <a:ln w="28575">
            <a:solidFill>
              <a:srgbClr val="003366"/>
            </a:solidFill>
            <a:miter lim="800000"/>
            <a:headEnd/>
            <a:tailEnd type="triangle" w="med" len="med"/>
          </a:ln>
        </p:spPr>
      </p:cxnSp>
      <p:cxnSp>
        <p:nvCxnSpPr>
          <p:cNvPr id="27665" name="AutoShape 32"/>
          <p:cNvCxnSpPr>
            <a:cxnSpLocks noChangeShapeType="1"/>
            <a:stCxn id="27653" idx="2"/>
            <a:endCxn id="27661" idx="0"/>
          </p:cNvCxnSpPr>
          <p:nvPr/>
        </p:nvCxnSpPr>
        <p:spPr bwMode="auto">
          <a:xfrm rot="16200000" flipH="1">
            <a:off x="4551363" y="4287838"/>
            <a:ext cx="268287" cy="1587"/>
          </a:xfrm>
          <a:prstGeom prst="bentConnector3">
            <a:avLst>
              <a:gd name="adj1" fmla="val 50000"/>
            </a:avLst>
          </a:prstGeom>
          <a:noFill/>
          <a:ln w="28575">
            <a:solidFill>
              <a:srgbClr val="003366"/>
            </a:solidFill>
            <a:miter lim="800000"/>
            <a:headEnd/>
            <a:tailEnd type="triangle" w="med" len="med"/>
          </a:ln>
        </p:spPr>
      </p:cxnSp>
      <p:sp>
        <p:nvSpPr>
          <p:cNvPr id="20" name="CuadroTexto 19"/>
          <p:cNvSpPr txBox="1"/>
          <p:nvPr/>
        </p:nvSpPr>
        <p:spPr>
          <a:xfrm>
            <a:off x="2574780" y="6409762"/>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a:t>
            </a:r>
            <a:r>
              <a:rPr lang="es-MX" sz="1200" b="1" dirty="0">
                <a:latin typeface="Arial" panose="020B0604020202020204" pitchFamily="34" charset="0"/>
                <a:cs typeface="Arial" panose="020B0604020202020204" pitchFamily="34" charset="0"/>
              </a:rPr>
              <a:t>6</a:t>
            </a:r>
            <a:r>
              <a:rPr lang="es-MX" sz="1200" b="1" dirty="0" smtClean="0">
                <a:latin typeface="Arial" panose="020B0604020202020204" pitchFamily="34" charset="0"/>
                <a:cs typeface="Arial" panose="020B0604020202020204" pitchFamily="34" charset="0"/>
              </a:rPr>
              <a:t>: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1550679"/>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98869" y="862190"/>
            <a:ext cx="7506244" cy="1508105"/>
          </a:xfrm>
          <a:prstGeom prst="rect">
            <a:avLst/>
          </a:prstGeom>
          <a:noFill/>
        </p:spPr>
        <p:txBody>
          <a:bodyPr wrap="square" rtlCol="0">
            <a:spAutoFit/>
          </a:bodyPr>
          <a:lstStyle/>
          <a:p>
            <a:pPr algn="ctr" defTabSz="914400" eaLnBrk="0" fontAlgn="base" hangingPunct="0">
              <a:spcBef>
                <a:spcPct val="0"/>
              </a:spcBef>
              <a:spcAft>
                <a:spcPct val="0"/>
              </a:spcAft>
            </a:pPr>
            <a:r>
              <a:rPr lang="es-MX" sz="4400" b="1" dirty="0" smtClean="0">
                <a:solidFill>
                  <a:srgbClr val="AAE2CA">
                    <a:lumMod val="50000"/>
                  </a:srgbClr>
                </a:solidFill>
                <a:latin typeface="Arial Rounded MT Bold" panose="020F0704030504030204" pitchFamily="34" charset="0"/>
                <a:ea typeface="ＭＳ Ｐゴシック" charset="-128"/>
              </a:rPr>
              <a:t>UNIDAD 5:</a:t>
            </a:r>
          </a:p>
          <a:p>
            <a:pPr algn="ctr" defTabSz="914400" eaLnBrk="0" fontAlgn="base" hangingPunct="0">
              <a:spcBef>
                <a:spcPct val="0"/>
              </a:spcBef>
              <a:spcAft>
                <a:spcPct val="0"/>
              </a:spcAft>
            </a:pPr>
            <a:r>
              <a:rPr lang="es-MX" sz="2400" b="1" dirty="0" smtClean="0">
                <a:solidFill>
                  <a:srgbClr val="AAE2CA">
                    <a:lumMod val="50000"/>
                  </a:srgbClr>
                </a:solidFill>
                <a:latin typeface="Arial Rounded MT Bold" panose="020F0704030504030204" pitchFamily="34" charset="0"/>
                <a:ea typeface="ＭＳ Ｐゴシック" charset="-128"/>
              </a:rPr>
              <a:t>SEGUIMIENTO Y MANTENIMIENTO DEL SISTEMA DE CALIDAD.</a:t>
            </a:r>
          </a:p>
        </p:txBody>
      </p:sp>
      <p:sp>
        <p:nvSpPr>
          <p:cNvPr id="3" name="CuadroTexto 2"/>
          <p:cNvSpPr txBox="1"/>
          <p:nvPr/>
        </p:nvSpPr>
        <p:spPr>
          <a:xfrm>
            <a:off x="1298360" y="3103221"/>
            <a:ext cx="6432179" cy="172354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914400" eaLnBrk="0" fontAlgn="base" hangingPunct="0">
              <a:spcBef>
                <a:spcPct val="0"/>
              </a:spcBef>
              <a:spcAft>
                <a:spcPct val="0"/>
              </a:spcAft>
            </a:pPr>
            <a:r>
              <a:rPr lang="es-ES" sz="2800" b="1" dirty="0" smtClean="0">
                <a:solidFill>
                  <a:srgbClr val="000000"/>
                </a:solidFill>
              </a:rPr>
              <a:t>OBJETIVO:</a:t>
            </a:r>
          </a:p>
          <a:p>
            <a:pPr algn="ctr" defTabSz="914400" eaLnBrk="0" fontAlgn="base" hangingPunct="0">
              <a:spcBef>
                <a:spcPct val="0"/>
              </a:spcBef>
              <a:spcAft>
                <a:spcPct val="0"/>
              </a:spcAft>
            </a:pPr>
            <a:endParaRPr lang="es-ES" b="1" dirty="0" smtClean="0">
              <a:solidFill>
                <a:srgbClr val="000000"/>
              </a:solidFill>
            </a:endParaRPr>
          </a:p>
          <a:p>
            <a:pPr algn="ctr" defTabSz="914400" eaLnBrk="0" fontAlgn="base" hangingPunct="0">
              <a:spcBef>
                <a:spcPct val="0"/>
              </a:spcBef>
              <a:spcAft>
                <a:spcPct val="0"/>
              </a:spcAft>
            </a:pPr>
            <a:r>
              <a:rPr lang="es-MX" sz="2000" dirty="0">
                <a:solidFill>
                  <a:schemeClr val="accent5">
                    <a:lumMod val="50000"/>
                  </a:schemeClr>
                </a:solidFill>
              </a:rPr>
              <a:t>Elaborar una red semántica del proceso de auditoría y </a:t>
            </a:r>
            <a:endParaRPr lang="es-MX" sz="2000" dirty="0" smtClean="0">
              <a:solidFill>
                <a:schemeClr val="accent5">
                  <a:lumMod val="50000"/>
                </a:schemeClr>
              </a:solidFill>
            </a:endParaRPr>
          </a:p>
          <a:p>
            <a:pPr algn="ctr" defTabSz="914400" eaLnBrk="0" fontAlgn="base" hangingPunct="0">
              <a:spcBef>
                <a:spcPct val="0"/>
              </a:spcBef>
              <a:spcAft>
                <a:spcPct val="0"/>
              </a:spcAft>
            </a:pPr>
            <a:r>
              <a:rPr lang="es-MX" sz="2000" dirty="0" smtClean="0">
                <a:solidFill>
                  <a:schemeClr val="accent5">
                    <a:lumMod val="50000"/>
                  </a:schemeClr>
                </a:solidFill>
              </a:rPr>
              <a:t>certificación </a:t>
            </a:r>
            <a:r>
              <a:rPr lang="es-MX" sz="2000" dirty="0">
                <a:solidFill>
                  <a:schemeClr val="accent5">
                    <a:lumMod val="50000"/>
                  </a:schemeClr>
                </a:solidFill>
              </a:rPr>
              <a:t>de un sistema de calidad</a:t>
            </a:r>
            <a:r>
              <a:rPr lang="es-MX" sz="2000" dirty="0" smtClean="0">
                <a:solidFill>
                  <a:schemeClr val="accent5">
                    <a:lumMod val="50000"/>
                  </a:schemeClr>
                </a:solidFill>
              </a:rPr>
              <a:t>.</a:t>
            </a:r>
          </a:p>
          <a:p>
            <a:pPr algn="ctr" defTabSz="914400" eaLnBrk="0" fontAlgn="base" hangingPunct="0">
              <a:spcBef>
                <a:spcPct val="0"/>
              </a:spcBef>
              <a:spcAft>
                <a:spcPct val="0"/>
              </a:spcAft>
            </a:pPr>
            <a:endParaRPr lang="es-MX" sz="2000" b="1" dirty="0">
              <a:solidFill>
                <a:schemeClr val="accent5">
                  <a:lumMod val="50000"/>
                </a:schemeClr>
              </a:solidFill>
            </a:endParaRPr>
          </a:p>
        </p:txBody>
      </p:sp>
    </p:spTree>
    <p:extLst>
      <p:ext uri="{BB962C8B-B14F-4D97-AF65-F5344CB8AC3E}">
        <p14:creationId xmlns:p14="http://schemas.microsoft.com/office/powerpoint/2010/main" val="367789815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2910557" y="191909"/>
            <a:ext cx="4235182" cy="400110"/>
          </a:xfrm>
          <a:prstGeom prst="rect">
            <a:avLst/>
          </a:prstGeom>
          <a:noFill/>
          <a:ln w="9525">
            <a:noFill/>
            <a:miter lim="800000"/>
            <a:headEnd/>
            <a:tailEnd/>
          </a:ln>
        </p:spPr>
        <p:txBody>
          <a:bodyPr wrap="square">
            <a:spAutoFit/>
          </a:bodyPr>
          <a:lstStyle/>
          <a:p>
            <a:pPr defTabSz="914400" eaLnBrk="0" fontAlgn="base" hangingPunct="0">
              <a:spcBef>
                <a:spcPct val="0"/>
              </a:spcBef>
              <a:spcAft>
                <a:spcPct val="0"/>
              </a:spcAft>
            </a:pPr>
            <a:r>
              <a:rPr lang="es-ES_tradnl" sz="2000" b="1" dirty="0" smtClean="0">
                <a:solidFill>
                  <a:srgbClr val="FFFFFF"/>
                </a:solidFill>
                <a:latin typeface="Arial Narrow" charset="0"/>
                <a:ea typeface="ＭＳ Ｐゴシック" charset="-128"/>
              </a:rPr>
              <a:t>REFERENCIAS </a:t>
            </a:r>
            <a:r>
              <a:rPr lang="es-ES_tradnl" sz="2000" b="1" dirty="0">
                <a:solidFill>
                  <a:srgbClr val="FFFFFF"/>
                </a:solidFill>
                <a:latin typeface="Arial Narrow" charset="0"/>
                <a:ea typeface="ＭＳ Ｐゴシック" charset="-128"/>
              </a:rPr>
              <a:t>NORMATIVAS</a:t>
            </a:r>
          </a:p>
        </p:txBody>
      </p:sp>
      <p:sp>
        <p:nvSpPr>
          <p:cNvPr id="60419" name="Text Box 4"/>
          <p:cNvSpPr txBox="1">
            <a:spLocks noChangeArrowheads="1"/>
          </p:cNvSpPr>
          <p:nvPr/>
        </p:nvSpPr>
        <p:spPr bwMode="auto">
          <a:xfrm>
            <a:off x="569913" y="5738813"/>
            <a:ext cx="8529637" cy="336550"/>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_tradnl" sz="1600" b="1">
                <a:solidFill>
                  <a:srgbClr val="FF0000"/>
                </a:solidFill>
                <a:latin typeface="Arial" charset="0"/>
                <a:ea typeface="ＭＳ Ｐゴシック" charset="-128"/>
              </a:rPr>
              <a:t>NOTA: </a:t>
            </a:r>
            <a:r>
              <a:rPr lang="es-ES_tradnl" sz="1600">
                <a:solidFill>
                  <a:srgbClr val="FF0000"/>
                </a:solidFill>
                <a:latin typeface="Arial" charset="0"/>
                <a:ea typeface="ＭＳ Ｐゴシック" charset="-128"/>
              </a:rPr>
              <a:t>Se permite a los usuarios adecuar esta directriz para satisfacer sus necesidades.</a:t>
            </a:r>
            <a:endParaRPr lang="es-ES_tradnl" sz="1600" b="1" i="1">
              <a:solidFill>
                <a:srgbClr val="FF0000"/>
              </a:solidFill>
              <a:latin typeface="Arial" charset="0"/>
              <a:ea typeface="ＭＳ Ｐゴシック" charset="-128"/>
            </a:endParaRPr>
          </a:p>
        </p:txBody>
      </p:sp>
      <p:grpSp>
        <p:nvGrpSpPr>
          <p:cNvPr id="60420" name="Group 20"/>
          <p:cNvGrpSpPr>
            <a:grpSpLocks/>
          </p:cNvGrpSpPr>
          <p:nvPr/>
        </p:nvGrpSpPr>
        <p:grpSpPr bwMode="auto">
          <a:xfrm>
            <a:off x="1181100" y="1636713"/>
            <a:ext cx="7035800" cy="3833812"/>
            <a:chOff x="1038" y="1672"/>
            <a:chExt cx="3840" cy="1790"/>
          </a:xfrm>
        </p:grpSpPr>
        <p:sp>
          <p:nvSpPr>
            <p:cNvPr id="871430" name="Rectangle 6"/>
            <p:cNvSpPr>
              <a:spLocks noChangeArrowheads="1"/>
            </p:cNvSpPr>
            <p:nvPr/>
          </p:nvSpPr>
          <p:spPr bwMode="auto">
            <a:xfrm>
              <a:off x="1038" y="1893"/>
              <a:ext cx="3824" cy="57"/>
            </a:xfrm>
            <a:prstGeom prst="rect">
              <a:avLst/>
            </a:prstGeom>
            <a:gradFill rotWithShape="0">
              <a:gsLst>
                <a:gs pos="0">
                  <a:schemeClr val="folHlink"/>
                </a:gs>
                <a:gs pos="50000">
                  <a:srgbClr val="525252"/>
                </a:gs>
                <a:gs pos="100000">
                  <a:schemeClr val="folHlink"/>
                </a:gs>
              </a:gsLst>
              <a:lin ang="0" scaled="1"/>
            </a:gradFill>
            <a:ln w="9525">
              <a:solidFill>
                <a:schemeClr val="tx1"/>
              </a:solidFill>
              <a:miter lim="800000"/>
              <a:headEnd/>
              <a:tailEnd/>
            </a:ln>
            <a:effectLst>
              <a:outerShdw dist="35921" dir="2700000" algn="ctr" rotWithShape="0">
                <a:schemeClr val="bg1"/>
              </a:outerShdw>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60422" name="Rectangle 8"/>
            <p:cNvSpPr>
              <a:spLocks noChangeArrowheads="1"/>
            </p:cNvSpPr>
            <p:nvPr/>
          </p:nvSpPr>
          <p:spPr bwMode="auto">
            <a:xfrm>
              <a:off x="1238" y="1672"/>
              <a:ext cx="351"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Norma</a:t>
              </a:r>
              <a:endParaRPr lang="es-ES_tradnl" sz="2400">
                <a:solidFill>
                  <a:srgbClr val="000000"/>
                </a:solidFill>
                <a:latin typeface="Arial" charset="0"/>
                <a:ea typeface="ＭＳ Ｐゴシック" charset="-128"/>
              </a:endParaRPr>
            </a:p>
          </p:txBody>
        </p:sp>
        <p:sp>
          <p:nvSpPr>
            <p:cNvPr id="60423" name="Rectangle 9"/>
            <p:cNvSpPr>
              <a:spLocks noChangeArrowheads="1"/>
            </p:cNvSpPr>
            <p:nvPr/>
          </p:nvSpPr>
          <p:spPr bwMode="auto">
            <a:xfrm>
              <a:off x="2647" y="1672"/>
              <a:ext cx="634"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Descripción</a:t>
              </a:r>
              <a:endParaRPr lang="es-ES_tradnl" sz="2400">
                <a:solidFill>
                  <a:srgbClr val="000000"/>
                </a:solidFill>
                <a:latin typeface="Arial" charset="0"/>
                <a:ea typeface="ＭＳ Ｐゴシック" charset="-128"/>
              </a:endParaRPr>
            </a:p>
          </p:txBody>
        </p:sp>
        <p:sp>
          <p:nvSpPr>
            <p:cNvPr id="60424" name="Rectangle 10"/>
            <p:cNvSpPr>
              <a:spLocks noChangeArrowheads="1"/>
            </p:cNvSpPr>
            <p:nvPr/>
          </p:nvSpPr>
          <p:spPr bwMode="auto">
            <a:xfrm>
              <a:off x="2243" y="1987"/>
              <a:ext cx="530"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a:solidFill>
                    <a:srgbClr val="000000"/>
                  </a:solidFill>
                  <a:latin typeface="Arial" charset="0"/>
                  <a:ea typeface="ＭＳ Ｐゴシック" charset="-128"/>
                </a:rPr>
                <a:t>Auditorías.</a:t>
              </a:r>
              <a:endParaRPr lang="es-ES_tradnl" sz="2400">
                <a:solidFill>
                  <a:srgbClr val="000000"/>
                </a:solidFill>
                <a:latin typeface="Arial" charset="0"/>
                <a:ea typeface="ＭＳ Ｐゴシック" charset="-128"/>
              </a:endParaRPr>
            </a:p>
          </p:txBody>
        </p:sp>
        <p:sp>
          <p:nvSpPr>
            <p:cNvPr id="60425" name="Rectangle 11"/>
            <p:cNvSpPr>
              <a:spLocks noChangeArrowheads="1"/>
            </p:cNvSpPr>
            <p:nvPr/>
          </p:nvSpPr>
          <p:spPr bwMode="auto">
            <a:xfrm>
              <a:off x="2243" y="2281"/>
              <a:ext cx="2635" cy="114"/>
            </a:xfrm>
            <a:prstGeom prst="rect">
              <a:avLst/>
            </a:prstGeom>
            <a:noFill/>
            <a:ln w="9525">
              <a:noFill/>
              <a:miter lim="800000"/>
              <a:headEnd/>
              <a:tailEnd/>
            </a:ln>
          </p:spPr>
          <p:txBody>
            <a:bodyPr lIns="0" tIns="0" rIns="0" bIns="0">
              <a:spAutoFit/>
            </a:bodyPr>
            <a:lstStyle/>
            <a:p>
              <a:pPr defTabSz="914400" eaLnBrk="0" fontAlgn="base" hangingPunct="0">
                <a:spcBef>
                  <a:spcPct val="0"/>
                </a:spcBef>
                <a:spcAft>
                  <a:spcPct val="0"/>
                </a:spcAft>
              </a:pPr>
              <a:r>
                <a:rPr lang="es-ES_tradnl" sz="1600">
                  <a:solidFill>
                    <a:srgbClr val="000000"/>
                  </a:solidFill>
                  <a:latin typeface="Arial" charset="0"/>
                  <a:ea typeface="ＭＳ Ｐゴシック" charset="-128"/>
                </a:rPr>
                <a:t>Criterios  de  Calificación   para  Auditores  de</a:t>
              </a:r>
              <a:endParaRPr lang="es-ES_tradnl" sz="2400">
                <a:solidFill>
                  <a:srgbClr val="000000"/>
                </a:solidFill>
                <a:latin typeface="Arial" charset="0"/>
                <a:ea typeface="ＭＳ Ｐゴシック" charset="-128"/>
              </a:endParaRPr>
            </a:p>
          </p:txBody>
        </p:sp>
        <p:sp>
          <p:nvSpPr>
            <p:cNvPr id="60426" name="Rectangle 12"/>
            <p:cNvSpPr>
              <a:spLocks noChangeArrowheads="1"/>
            </p:cNvSpPr>
            <p:nvPr/>
          </p:nvSpPr>
          <p:spPr bwMode="auto">
            <a:xfrm>
              <a:off x="2243" y="2427"/>
              <a:ext cx="1047"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a:solidFill>
                    <a:srgbClr val="000000"/>
                  </a:solidFill>
                  <a:latin typeface="Arial" charset="0"/>
                  <a:ea typeface="ＭＳ Ｐゴシック" charset="-128"/>
                </a:rPr>
                <a:t>Sistemas de Calidad.</a:t>
              </a:r>
              <a:endParaRPr lang="es-ES_tradnl" sz="2400">
                <a:solidFill>
                  <a:srgbClr val="000000"/>
                </a:solidFill>
                <a:latin typeface="Arial" charset="0"/>
                <a:ea typeface="ＭＳ Ｐゴシック" charset="-128"/>
              </a:endParaRPr>
            </a:p>
          </p:txBody>
        </p:sp>
        <p:sp>
          <p:nvSpPr>
            <p:cNvPr id="60427" name="Rectangle 13"/>
            <p:cNvSpPr>
              <a:spLocks noChangeArrowheads="1"/>
            </p:cNvSpPr>
            <p:nvPr/>
          </p:nvSpPr>
          <p:spPr bwMode="auto">
            <a:xfrm>
              <a:off x="2243" y="2721"/>
              <a:ext cx="2170"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a:solidFill>
                    <a:srgbClr val="000000"/>
                  </a:solidFill>
                  <a:latin typeface="Arial" charset="0"/>
                  <a:ea typeface="ＭＳ Ｐゴシック" charset="-128"/>
                </a:rPr>
                <a:t>Administración de Programas de Auditorías.</a:t>
              </a:r>
              <a:endParaRPr lang="es-ES_tradnl" sz="2400">
                <a:solidFill>
                  <a:srgbClr val="000000"/>
                </a:solidFill>
                <a:latin typeface="Arial" charset="0"/>
                <a:ea typeface="ＭＳ Ｐゴシック" charset="-128"/>
              </a:endParaRPr>
            </a:p>
          </p:txBody>
        </p:sp>
        <p:sp>
          <p:nvSpPr>
            <p:cNvPr id="60428" name="Rectangle 15"/>
            <p:cNvSpPr>
              <a:spLocks noChangeArrowheads="1"/>
            </p:cNvSpPr>
            <p:nvPr/>
          </p:nvSpPr>
          <p:spPr bwMode="auto">
            <a:xfrm>
              <a:off x="1112" y="2721"/>
              <a:ext cx="591"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19011:2002</a:t>
              </a:r>
              <a:endParaRPr lang="es-ES_tradnl" sz="2400" b="1">
                <a:solidFill>
                  <a:srgbClr val="000000"/>
                </a:solidFill>
                <a:latin typeface="Arial" charset="0"/>
                <a:ea typeface="ＭＳ Ｐゴシック" charset="-128"/>
              </a:endParaRPr>
            </a:p>
          </p:txBody>
        </p:sp>
        <p:sp>
          <p:nvSpPr>
            <p:cNvPr id="60429" name="Rectangle 16"/>
            <p:cNvSpPr>
              <a:spLocks noChangeArrowheads="1"/>
            </p:cNvSpPr>
            <p:nvPr/>
          </p:nvSpPr>
          <p:spPr bwMode="auto">
            <a:xfrm>
              <a:off x="2215" y="3042"/>
              <a:ext cx="2610" cy="114"/>
            </a:xfrm>
            <a:prstGeom prst="rect">
              <a:avLst/>
            </a:prstGeom>
            <a:noFill/>
            <a:ln w="9525">
              <a:noFill/>
              <a:miter lim="800000"/>
              <a:headEnd/>
              <a:tailEnd/>
            </a:ln>
          </p:spPr>
          <p:txBody>
            <a:bodyPr lIns="0" tIns="0" rIns="0" bIns="0">
              <a:spAutoFit/>
            </a:bodyPr>
            <a:lstStyle/>
            <a:p>
              <a:pPr algn="just" defTabSz="914400" eaLnBrk="0" fontAlgn="base" hangingPunct="0">
                <a:spcBef>
                  <a:spcPct val="0"/>
                </a:spcBef>
                <a:spcAft>
                  <a:spcPct val="0"/>
                </a:spcAft>
              </a:pPr>
              <a:r>
                <a:rPr lang="es-ES_tradnl" sz="1600">
                  <a:solidFill>
                    <a:srgbClr val="000000"/>
                  </a:solidFill>
                  <a:latin typeface="Arial" charset="0"/>
                  <a:ea typeface="ＭＳ Ｐゴシック" charset="-128"/>
                </a:rPr>
                <a:t>Directrices  para  Auditorias   de  Sistema   de</a:t>
              </a:r>
              <a:endParaRPr lang="es-ES_tradnl" sz="2400">
                <a:solidFill>
                  <a:srgbClr val="000000"/>
                </a:solidFill>
                <a:latin typeface="Arial" charset="0"/>
                <a:ea typeface="ＭＳ Ｐゴシック" charset="-128"/>
              </a:endParaRPr>
            </a:p>
          </p:txBody>
        </p:sp>
        <p:sp>
          <p:nvSpPr>
            <p:cNvPr id="60430" name="Rectangle 17"/>
            <p:cNvSpPr>
              <a:spLocks noChangeArrowheads="1"/>
            </p:cNvSpPr>
            <p:nvPr/>
          </p:nvSpPr>
          <p:spPr bwMode="auto">
            <a:xfrm>
              <a:off x="2198" y="3162"/>
              <a:ext cx="2119" cy="114"/>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r>
                <a:rPr lang="es-ES_tradnl" sz="1600">
                  <a:solidFill>
                    <a:srgbClr val="000000"/>
                  </a:solidFill>
                  <a:latin typeface="Arial" charset="0"/>
                  <a:ea typeface="ＭＳ Ｐゴシック" charset="-128"/>
                </a:rPr>
                <a:t>Gestión de Calidad y de Gestión Ambiental</a:t>
              </a:r>
              <a:endParaRPr lang="es-ES_tradnl" sz="2400">
                <a:solidFill>
                  <a:srgbClr val="000000"/>
                </a:solidFill>
                <a:latin typeface="Arial" charset="0"/>
                <a:ea typeface="ＭＳ Ｐゴシック" charset="-128"/>
              </a:endParaRPr>
            </a:p>
          </p:txBody>
        </p:sp>
        <p:sp>
          <p:nvSpPr>
            <p:cNvPr id="60431" name="Rectangle 18"/>
            <p:cNvSpPr>
              <a:spLocks noChangeArrowheads="1"/>
            </p:cNvSpPr>
            <p:nvPr/>
          </p:nvSpPr>
          <p:spPr bwMode="auto">
            <a:xfrm>
              <a:off x="2207" y="3291"/>
              <a:ext cx="1" cy="171"/>
            </a:xfrm>
            <a:prstGeom prst="rect">
              <a:avLst/>
            </a:prstGeom>
            <a:noFill/>
            <a:ln w="9525">
              <a:noFill/>
              <a:miter lim="800000"/>
              <a:headEnd/>
              <a:tailEnd/>
            </a:ln>
          </p:spPr>
          <p:txBody>
            <a:bodyPr wrap="none" lIns="0" tIns="0" rIns="0" bIns="0">
              <a:spAutoFit/>
            </a:bodyPr>
            <a:lstStyle/>
            <a:p>
              <a:pPr defTabSz="914400" eaLnBrk="0" fontAlgn="base" hangingPunct="0">
                <a:spcBef>
                  <a:spcPct val="0"/>
                </a:spcBef>
                <a:spcAft>
                  <a:spcPct val="0"/>
                </a:spcAft>
              </a:pPr>
              <a:endParaRPr lang="es-ES_tradnl" sz="2400">
                <a:solidFill>
                  <a:srgbClr val="000000"/>
                </a:solidFill>
                <a:latin typeface="Arial" charset="0"/>
                <a:ea typeface="ＭＳ Ｐゴシック" charset="-128"/>
              </a:endParaRPr>
            </a:p>
          </p:txBody>
        </p:sp>
      </p:grpSp>
    </p:spTree>
    <p:extLst>
      <p:ext uri="{BB962C8B-B14F-4D97-AF65-F5344CB8AC3E}">
        <p14:creationId xmlns:p14="http://schemas.microsoft.com/office/powerpoint/2010/main" val="416504499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034" name="Text Box 2"/>
          <p:cNvSpPr txBox="1">
            <a:spLocks noChangeArrowheads="1"/>
          </p:cNvSpPr>
          <p:nvPr/>
        </p:nvSpPr>
        <p:spPr bwMode="auto">
          <a:xfrm>
            <a:off x="2865006" y="0"/>
            <a:ext cx="3679338" cy="625475"/>
          </a:xfrm>
          <a:prstGeom prst="rect">
            <a:avLst/>
          </a:prstGeom>
          <a:noFill/>
          <a:ln w="9525">
            <a:noFill/>
            <a:miter lim="800000"/>
            <a:headEnd/>
            <a:tailEnd/>
          </a:ln>
          <a:effectLst/>
        </p:spPr>
        <p:txBody>
          <a:bodyPr wrap="square">
            <a:spAutoFit/>
          </a:bodyPr>
          <a:lstStyle/>
          <a:p>
            <a:pPr defTabSz="914400" eaLnBrk="0" fontAlgn="base" hangingPunct="0">
              <a:spcBef>
                <a:spcPct val="50000"/>
              </a:spcBef>
              <a:spcAft>
                <a:spcPct val="0"/>
              </a:spcAft>
              <a:defRPr/>
            </a:pPr>
            <a:r>
              <a:rPr lang="es-ES_tradnl" sz="2800" b="1" dirty="0" smtClean="0">
                <a:solidFill>
                  <a:srgbClr val="FFFFFF"/>
                </a:solidFill>
                <a:latin typeface="Arial Narrow" charset="0"/>
                <a:ea typeface="ＭＳ Ｐゴシック" charset="-128"/>
              </a:rPr>
              <a:t> </a:t>
            </a:r>
            <a:r>
              <a:rPr lang="es-ES_tradnl" sz="2000" b="1" dirty="0">
                <a:solidFill>
                  <a:srgbClr val="FFFFFF"/>
                </a:solidFill>
                <a:latin typeface="Arial Narrow" charset="0"/>
                <a:ea typeface="ＭＳ Ｐゴシック" charset="-128"/>
              </a:rPr>
              <a:t>TÉRMINOS Y DEFINICIONES</a:t>
            </a:r>
            <a:r>
              <a:rPr lang="es-ES_tradnl" sz="3500" b="1" dirty="0">
                <a:solidFill>
                  <a:srgbClr val="FFFFFF"/>
                </a:solidFill>
                <a:effectLst>
                  <a:outerShdw blurRad="38100" dist="38100" dir="2700000" algn="tl">
                    <a:srgbClr val="C0C0C0"/>
                  </a:outerShdw>
                </a:effectLst>
                <a:latin typeface="Arial Narrow" charset="0"/>
                <a:ea typeface="ＭＳ Ｐゴシック" charset="-128"/>
              </a:rPr>
              <a:t>.</a:t>
            </a:r>
            <a:endParaRPr lang="es-ES_tradnl" sz="2400" dirty="0">
              <a:solidFill>
                <a:srgbClr val="FFFFFF"/>
              </a:solidFill>
              <a:ea typeface="ＭＳ Ｐゴシック" charset="-128"/>
            </a:endParaRPr>
          </a:p>
        </p:txBody>
      </p:sp>
      <p:sp>
        <p:nvSpPr>
          <p:cNvPr id="61443" name="Text Box 6"/>
          <p:cNvSpPr txBox="1">
            <a:spLocks noChangeArrowheads="1"/>
          </p:cNvSpPr>
          <p:nvPr/>
        </p:nvSpPr>
        <p:spPr bwMode="auto">
          <a:xfrm>
            <a:off x="536575" y="1552575"/>
            <a:ext cx="8267700" cy="4211638"/>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Auditoría:</a:t>
            </a: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Proceso sistemático, independiente y documentado para obtener </a:t>
            </a:r>
            <a:r>
              <a:rPr lang="es-ES" b="1" dirty="0">
                <a:solidFill>
                  <a:srgbClr val="000000"/>
                </a:solidFill>
                <a:latin typeface="Arial" charset="0"/>
                <a:ea typeface="ＭＳ Ｐゴシック" charset="-128"/>
              </a:rPr>
              <a:t>evidencias de la Auditoría</a:t>
            </a:r>
            <a:r>
              <a:rPr lang="es-ES" dirty="0">
                <a:solidFill>
                  <a:srgbClr val="000000"/>
                </a:solidFill>
                <a:latin typeface="Arial" charset="0"/>
                <a:ea typeface="ＭＳ Ｐゴシック" charset="-128"/>
              </a:rPr>
              <a:t> y evaluarlas de manera objetiva con el fin de determinar la extensión en que se cumplen los </a:t>
            </a:r>
            <a:r>
              <a:rPr lang="es-ES" b="1" dirty="0">
                <a:solidFill>
                  <a:srgbClr val="000000"/>
                </a:solidFill>
                <a:latin typeface="Arial" charset="0"/>
                <a:ea typeface="ＭＳ Ｐゴシック" charset="-128"/>
              </a:rPr>
              <a:t>criterios de Auditoría</a:t>
            </a:r>
            <a:r>
              <a:rPr lang="es-ES" dirty="0">
                <a:solidFill>
                  <a:srgbClr val="000000"/>
                </a:solidFill>
                <a:latin typeface="Arial" charset="0"/>
                <a:ea typeface="ＭＳ Ｐゴシック" charset="-128"/>
              </a:rPr>
              <a:t>.</a:t>
            </a:r>
            <a:endParaRPr lang="es-ES" b="1" dirty="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MX" b="1" dirty="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b="1"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Evidencia de la Auditoría:</a:t>
            </a: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Registros, declaraciones de hechos o cualquier otra información pertinente y verificable para los criterios de Auditoría. </a:t>
            </a: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(La evidencia puede ser cualitativa o cuantitativa).</a:t>
            </a:r>
          </a:p>
          <a:p>
            <a:pPr algn="just" defTabSz="914400" eaLnBrk="0" fontAlgn="base" hangingPunct="0">
              <a:spcBef>
                <a:spcPct val="0"/>
              </a:spcBef>
              <a:spcAft>
                <a:spcPct val="0"/>
              </a:spcAft>
            </a:pPr>
            <a:endParaRPr lang="es-MX" dirty="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Hallazgos de la Auditoría:</a:t>
            </a: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Resultados de la evaluación de la evidencia de la Auditoría recopilada frente a los criterios de Auditoría. </a:t>
            </a:r>
            <a:endParaRPr lang="es-ES_tradnl" sz="2000" b="1" dirty="0">
              <a:solidFill>
                <a:srgbClr val="000000"/>
              </a:solidFill>
              <a:latin typeface="Arial" charset="0"/>
              <a:ea typeface="ＭＳ Ｐゴシック" charset="-128"/>
            </a:endParaRPr>
          </a:p>
        </p:txBody>
      </p:sp>
      <p:sp>
        <p:nvSpPr>
          <p:cNvPr id="61444" name="Rectangle 7"/>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Tree>
    <p:extLst>
      <p:ext uri="{BB962C8B-B14F-4D97-AF65-F5344CB8AC3E}">
        <p14:creationId xmlns:p14="http://schemas.microsoft.com/office/powerpoint/2010/main" val="379731914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058" name="Text Box 2"/>
          <p:cNvSpPr txBox="1">
            <a:spLocks noChangeArrowheads="1"/>
          </p:cNvSpPr>
          <p:nvPr/>
        </p:nvSpPr>
        <p:spPr bwMode="auto">
          <a:xfrm>
            <a:off x="2883162" y="0"/>
            <a:ext cx="3431865" cy="625475"/>
          </a:xfrm>
          <a:prstGeom prst="rect">
            <a:avLst/>
          </a:prstGeom>
          <a:noFill/>
          <a:ln w="9525">
            <a:noFill/>
            <a:miter lim="800000"/>
            <a:headEnd/>
            <a:tailEnd/>
          </a:ln>
          <a:effectLst/>
        </p:spPr>
        <p:txBody>
          <a:bodyPr wrap="square">
            <a:spAutoFit/>
          </a:bodyPr>
          <a:lstStyle/>
          <a:p>
            <a:pPr defTabSz="914400" eaLnBrk="0" fontAlgn="base" hangingPunct="0">
              <a:spcBef>
                <a:spcPct val="50000"/>
              </a:spcBef>
              <a:spcAft>
                <a:spcPct val="0"/>
              </a:spcAft>
              <a:defRPr/>
            </a:pPr>
            <a:r>
              <a:rPr lang="es-ES_tradnl" sz="2000" b="1" dirty="0" smtClean="0">
                <a:solidFill>
                  <a:srgbClr val="FFFFFF"/>
                </a:solidFill>
                <a:latin typeface="Arial Narrow" charset="0"/>
                <a:ea typeface="ＭＳ Ｐゴシック" charset="-128"/>
              </a:rPr>
              <a:t>TÉRMINOS </a:t>
            </a:r>
            <a:r>
              <a:rPr lang="es-ES_tradnl" sz="2000" b="1" dirty="0">
                <a:solidFill>
                  <a:srgbClr val="FFFFFF"/>
                </a:solidFill>
                <a:latin typeface="Arial Narrow" charset="0"/>
                <a:ea typeface="ＭＳ Ｐゴシック" charset="-128"/>
              </a:rPr>
              <a:t>Y DEFINICIONES</a:t>
            </a:r>
            <a:r>
              <a:rPr lang="es-ES_tradnl" sz="3500" b="1" dirty="0">
                <a:solidFill>
                  <a:srgbClr val="003366"/>
                </a:solidFill>
                <a:effectLst>
                  <a:outerShdw blurRad="38100" dist="38100" dir="2700000" algn="tl">
                    <a:srgbClr val="C0C0C0"/>
                  </a:outerShdw>
                </a:effectLst>
                <a:latin typeface="Arial Narrow" charset="0"/>
                <a:ea typeface="ＭＳ Ｐゴシック" charset="-128"/>
              </a:rPr>
              <a:t>.</a:t>
            </a:r>
            <a:endParaRPr lang="es-ES_tradnl" sz="2400" dirty="0">
              <a:solidFill>
                <a:srgbClr val="000099"/>
              </a:solidFill>
              <a:ea typeface="ＭＳ Ｐゴシック" charset="-128"/>
            </a:endParaRPr>
          </a:p>
        </p:txBody>
      </p:sp>
      <p:sp>
        <p:nvSpPr>
          <p:cNvPr id="62468" name="Text Box 4"/>
          <p:cNvSpPr txBox="1">
            <a:spLocks noChangeArrowheads="1"/>
          </p:cNvSpPr>
          <p:nvPr/>
        </p:nvSpPr>
        <p:spPr bwMode="auto">
          <a:xfrm>
            <a:off x="609600" y="1304925"/>
            <a:ext cx="7848600" cy="2563813"/>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b="1">
                <a:solidFill>
                  <a:srgbClr val="000000"/>
                </a:solidFill>
                <a:latin typeface="Arial" charset="0"/>
                <a:ea typeface="ＭＳ Ｐゴシック" charset="-128"/>
              </a:rPr>
              <a:t>No conformidad:</a:t>
            </a:r>
            <a:r>
              <a:rPr lang="es-ES">
                <a:solidFill>
                  <a:srgbClr val="000000"/>
                </a:solidFill>
                <a:latin typeface="Arial" charset="0"/>
                <a:ea typeface="ＭＳ Ｐゴシック" charset="-128"/>
              </a:rPr>
              <a:t> Incumplimiento de un </a:t>
            </a:r>
            <a:r>
              <a:rPr lang="es-ES" b="1">
                <a:solidFill>
                  <a:srgbClr val="000000"/>
                </a:solidFill>
                <a:latin typeface="Arial" charset="0"/>
                <a:ea typeface="ＭＳ Ｐゴシック" charset="-128"/>
              </a:rPr>
              <a:t>requisito</a:t>
            </a:r>
            <a:r>
              <a:rPr lang="es-ES">
                <a:solidFill>
                  <a:srgbClr val="000000"/>
                </a:solidFill>
                <a:latin typeface="Arial" charset="0"/>
                <a:ea typeface="ＭＳ Ｐゴシック" charset="-128"/>
              </a:rPr>
              <a:t>.</a:t>
            </a:r>
            <a:endParaRPr lang="es-ES" b="1">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b="1">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a:solidFill>
                  <a:srgbClr val="000000"/>
                </a:solidFill>
                <a:latin typeface="Arial" charset="0"/>
                <a:ea typeface="ＭＳ Ｐゴシック" charset="-128"/>
              </a:rPr>
              <a:t>Programa de Auditoría: </a:t>
            </a:r>
            <a:r>
              <a:rPr lang="es-ES">
                <a:solidFill>
                  <a:srgbClr val="000000"/>
                </a:solidFill>
                <a:latin typeface="Arial" charset="0"/>
                <a:ea typeface="ＭＳ Ｐゴシック" charset="-128"/>
              </a:rPr>
              <a:t>Conjunto de una o más Auditorías planeadas para un período de tiempo determinado.</a:t>
            </a:r>
          </a:p>
          <a:p>
            <a:pPr algn="just" defTabSz="914400" eaLnBrk="0" fontAlgn="base" hangingPunct="0">
              <a:spcBef>
                <a:spcPct val="0"/>
              </a:spcBef>
              <a:spcAft>
                <a:spcPct val="0"/>
              </a:spcAft>
            </a:pPr>
            <a:endParaRPr lang="es-ES" b="1">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b="1">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a:solidFill>
                  <a:srgbClr val="000000"/>
                </a:solidFill>
                <a:latin typeface="Arial" charset="0"/>
                <a:ea typeface="ＭＳ Ｐゴシック" charset="-128"/>
              </a:rPr>
              <a:t>Plan de Auditoría (Agenda): </a:t>
            </a:r>
            <a:r>
              <a:rPr lang="es-ES">
                <a:solidFill>
                  <a:srgbClr val="000000"/>
                </a:solidFill>
                <a:latin typeface="Arial" charset="0"/>
                <a:ea typeface="ＭＳ Ｐゴシック" charset="-128"/>
              </a:rPr>
              <a:t>Descripción de las actividades y de los detalles acordados.</a:t>
            </a:r>
          </a:p>
          <a:p>
            <a:pPr algn="just" defTabSz="914400" eaLnBrk="0" fontAlgn="base" hangingPunct="0">
              <a:spcBef>
                <a:spcPct val="0"/>
              </a:spcBef>
              <a:spcAft>
                <a:spcPct val="0"/>
              </a:spcAft>
            </a:pPr>
            <a:endParaRPr lang="es-ES">
              <a:solidFill>
                <a:srgbClr val="000000"/>
              </a:solidFill>
              <a:latin typeface="Arial" charset="0"/>
              <a:ea typeface="ＭＳ Ｐゴシック" charset="-128"/>
            </a:endParaRPr>
          </a:p>
        </p:txBody>
      </p:sp>
    </p:spTree>
    <p:extLst>
      <p:ext uri="{BB962C8B-B14F-4D97-AF65-F5344CB8AC3E}">
        <p14:creationId xmlns:p14="http://schemas.microsoft.com/office/powerpoint/2010/main" val="127881832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18"/>
          <p:cNvSpPr txBox="1">
            <a:spLocks noChangeArrowheads="1"/>
          </p:cNvSpPr>
          <p:nvPr/>
        </p:nvSpPr>
        <p:spPr bwMode="auto">
          <a:xfrm>
            <a:off x="2760732" y="125730"/>
            <a:ext cx="6937375" cy="5191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TIPOS </a:t>
            </a:r>
            <a:r>
              <a:rPr lang="es-ES_tradnl" sz="2800" b="1" dirty="0">
                <a:solidFill>
                  <a:srgbClr val="FFFFFF"/>
                </a:solidFill>
                <a:latin typeface="Arial Narrow" charset="0"/>
                <a:ea typeface="ＭＳ Ｐゴシック" charset="-128"/>
              </a:rPr>
              <a:t>DE AUDITORÍA</a:t>
            </a:r>
          </a:p>
        </p:txBody>
      </p:sp>
      <p:sp>
        <p:nvSpPr>
          <p:cNvPr id="14" name="Oval 26"/>
          <p:cNvSpPr>
            <a:spLocks noChangeArrowheads="1"/>
          </p:cNvSpPr>
          <p:nvPr/>
        </p:nvSpPr>
        <p:spPr bwMode="auto">
          <a:xfrm>
            <a:off x="5734051" y="2020888"/>
            <a:ext cx="3282949" cy="3033712"/>
          </a:xfrm>
          <a:prstGeom prst="ellipse">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path path="circle">
              <a:fillToRect l="50000" t="50000" r="50000" b="50000"/>
            </a:path>
            <a:tileRect/>
          </a:gradFill>
          <a:ln w="9525">
            <a:solidFill>
              <a:schemeClr val="tx1"/>
            </a:solidFill>
            <a:round/>
            <a:headEnd/>
            <a:tailEnd/>
          </a:ln>
          <a:effectLst/>
        </p:spPr>
        <p:txBody>
          <a:bodyPr wrap="none" anchor="ct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63494" name="Rectangle 24"/>
          <p:cNvSpPr>
            <a:spLocks noChangeArrowheads="1"/>
          </p:cNvSpPr>
          <p:nvPr/>
        </p:nvSpPr>
        <p:spPr bwMode="auto">
          <a:xfrm>
            <a:off x="995363" y="1673225"/>
            <a:ext cx="1814512" cy="2797175"/>
          </a:xfrm>
          <a:prstGeom prst="rect">
            <a:avLst/>
          </a:prstGeom>
          <a:noFill/>
          <a:ln w="9525">
            <a:no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63495" name="Text Box 25"/>
          <p:cNvSpPr txBox="1">
            <a:spLocks noChangeArrowheads="1"/>
          </p:cNvSpPr>
          <p:nvPr/>
        </p:nvSpPr>
        <p:spPr bwMode="auto">
          <a:xfrm>
            <a:off x="6751638" y="2605088"/>
            <a:ext cx="1477962" cy="1768475"/>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 sz="2000">
                <a:solidFill>
                  <a:srgbClr val="000000"/>
                </a:solidFill>
                <a:latin typeface="Tahoma" charset="0"/>
                <a:ea typeface="ＭＳ Ｐゴシック" charset="-128"/>
              </a:rPr>
              <a:t>Sistemas</a:t>
            </a:r>
          </a:p>
          <a:p>
            <a:pPr algn="just" defTabSz="914400" eaLnBrk="0" fontAlgn="base" hangingPunct="0">
              <a:spcBef>
                <a:spcPct val="50000"/>
              </a:spcBef>
              <a:spcAft>
                <a:spcPct val="0"/>
              </a:spcAft>
            </a:pPr>
            <a:r>
              <a:rPr lang="es-ES_tradnl" sz="2000">
                <a:solidFill>
                  <a:srgbClr val="000099"/>
                </a:solidFill>
                <a:latin typeface="Tahoma" charset="0"/>
                <a:ea typeface="ＭＳ Ｐゴシック" charset="-128"/>
              </a:rPr>
              <a:t>Proceso</a:t>
            </a:r>
          </a:p>
          <a:p>
            <a:pPr algn="just" defTabSz="914400" eaLnBrk="0" fontAlgn="base" hangingPunct="0">
              <a:spcBef>
                <a:spcPct val="50000"/>
              </a:spcBef>
              <a:spcAft>
                <a:spcPct val="0"/>
              </a:spcAft>
            </a:pPr>
            <a:r>
              <a:rPr lang="es-ES_tradnl" sz="2000">
                <a:solidFill>
                  <a:srgbClr val="3333CC"/>
                </a:solidFill>
                <a:latin typeface="Tahoma" charset="0"/>
                <a:ea typeface="ＭＳ Ｐゴシック" charset="-128"/>
              </a:rPr>
              <a:t>Producto</a:t>
            </a:r>
          </a:p>
          <a:p>
            <a:pPr algn="just" defTabSz="914400" eaLnBrk="0" fontAlgn="base" hangingPunct="0">
              <a:spcBef>
                <a:spcPct val="50000"/>
              </a:spcBef>
              <a:spcAft>
                <a:spcPct val="0"/>
              </a:spcAft>
            </a:pPr>
            <a:r>
              <a:rPr lang="es-ES_tradnl" sz="2000">
                <a:solidFill>
                  <a:srgbClr val="003366"/>
                </a:solidFill>
                <a:latin typeface="Tahoma" charset="0"/>
                <a:ea typeface="ＭＳ Ｐゴシック" charset="-128"/>
              </a:rPr>
              <a:t>Servicio</a:t>
            </a:r>
          </a:p>
        </p:txBody>
      </p:sp>
      <p:sp>
        <p:nvSpPr>
          <p:cNvPr id="63496" name="Text Box 27"/>
          <p:cNvSpPr txBox="1">
            <a:spLocks noChangeArrowheads="1"/>
          </p:cNvSpPr>
          <p:nvPr/>
        </p:nvSpPr>
        <p:spPr bwMode="auto">
          <a:xfrm>
            <a:off x="5773738" y="1406525"/>
            <a:ext cx="2217737" cy="396875"/>
          </a:xfrm>
          <a:prstGeom prst="rect">
            <a:avLst/>
          </a:prstGeom>
          <a:noFill/>
          <a:ln w="9525">
            <a:noFill/>
            <a:miter lim="800000"/>
            <a:headEnd/>
            <a:tailEnd/>
          </a:ln>
        </p:spPr>
        <p:txBody>
          <a:bodyPr>
            <a:spAutoFit/>
          </a:bodyPr>
          <a:lstStyle/>
          <a:p>
            <a:pPr algn="r" defTabSz="914400" eaLnBrk="0" fontAlgn="base" hangingPunct="0">
              <a:spcBef>
                <a:spcPct val="50000"/>
              </a:spcBef>
              <a:spcAft>
                <a:spcPct val="0"/>
              </a:spcAft>
            </a:pPr>
            <a:r>
              <a:rPr lang="es-ES" sz="2000" b="1">
                <a:solidFill>
                  <a:srgbClr val="000000"/>
                </a:solidFill>
                <a:latin typeface="Tahoma" charset="0"/>
                <a:ea typeface="ＭＳ Ｐゴシック" charset="-128"/>
              </a:rPr>
              <a:t>Aplicación</a:t>
            </a:r>
            <a:endParaRPr lang="es-ES_tradnl" sz="2000" b="1">
              <a:solidFill>
                <a:srgbClr val="000099"/>
              </a:solidFill>
              <a:latin typeface="Tahoma" charset="0"/>
              <a:ea typeface="ＭＳ Ｐゴシック" charset="-128"/>
            </a:endParaRPr>
          </a:p>
        </p:txBody>
      </p:sp>
      <p:sp>
        <p:nvSpPr>
          <p:cNvPr id="21" name="Freeform 2069"/>
          <p:cNvSpPr>
            <a:spLocks/>
          </p:cNvSpPr>
          <p:nvPr/>
        </p:nvSpPr>
        <p:spPr bwMode="auto">
          <a:xfrm>
            <a:off x="1117600" y="1800225"/>
            <a:ext cx="4548188" cy="947738"/>
          </a:xfrm>
          <a:custGeom>
            <a:avLst/>
            <a:gdLst/>
            <a:ahLst/>
            <a:cxnLst>
              <a:cxn ang="0">
                <a:pos x="0" y="0"/>
              </a:cxn>
              <a:cxn ang="0">
                <a:pos x="795" y="0"/>
              </a:cxn>
              <a:cxn ang="0">
                <a:pos x="985" y="51"/>
              </a:cxn>
              <a:cxn ang="0">
                <a:pos x="1187" y="84"/>
              </a:cxn>
              <a:cxn ang="0">
                <a:pos x="1388" y="126"/>
              </a:cxn>
              <a:cxn ang="0">
                <a:pos x="1601" y="152"/>
              </a:cxn>
              <a:cxn ang="0">
                <a:pos x="1824" y="177"/>
              </a:cxn>
              <a:cxn ang="0">
                <a:pos x="2048" y="194"/>
              </a:cxn>
              <a:cxn ang="0">
                <a:pos x="2283" y="210"/>
              </a:cxn>
              <a:cxn ang="0">
                <a:pos x="2529" y="219"/>
              </a:cxn>
              <a:cxn ang="0">
                <a:pos x="2529" y="34"/>
              </a:cxn>
              <a:cxn ang="0">
                <a:pos x="2865" y="303"/>
              </a:cxn>
              <a:cxn ang="0">
                <a:pos x="2529" y="546"/>
              </a:cxn>
              <a:cxn ang="0">
                <a:pos x="2529" y="378"/>
              </a:cxn>
              <a:cxn ang="0">
                <a:pos x="2239" y="387"/>
              </a:cxn>
              <a:cxn ang="0">
                <a:pos x="1981" y="404"/>
              </a:cxn>
              <a:cxn ang="0">
                <a:pos x="1746" y="420"/>
              </a:cxn>
              <a:cxn ang="0">
                <a:pos x="1533" y="446"/>
              </a:cxn>
              <a:cxn ang="0">
                <a:pos x="1332" y="479"/>
              </a:cxn>
              <a:cxn ang="0">
                <a:pos x="1153" y="521"/>
              </a:cxn>
              <a:cxn ang="0">
                <a:pos x="974" y="555"/>
              </a:cxn>
              <a:cxn ang="0">
                <a:pos x="795" y="597"/>
              </a:cxn>
              <a:cxn ang="0">
                <a:pos x="0" y="597"/>
              </a:cxn>
              <a:cxn ang="0">
                <a:pos x="0" y="0"/>
              </a:cxn>
            </a:cxnLst>
            <a:rect l="0" t="0" r="r" b="b"/>
            <a:pathLst>
              <a:path w="2865" h="597">
                <a:moveTo>
                  <a:pt x="0" y="0"/>
                </a:moveTo>
                <a:lnTo>
                  <a:pt x="795" y="0"/>
                </a:lnTo>
                <a:lnTo>
                  <a:pt x="985" y="51"/>
                </a:lnTo>
                <a:lnTo>
                  <a:pt x="1187" y="84"/>
                </a:lnTo>
                <a:lnTo>
                  <a:pt x="1388" y="126"/>
                </a:lnTo>
                <a:lnTo>
                  <a:pt x="1601" y="152"/>
                </a:lnTo>
                <a:lnTo>
                  <a:pt x="1824" y="177"/>
                </a:lnTo>
                <a:lnTo>
                  <a:pt x="2048" y="194"/>
                </a:lnTo>
                <a:lnTo>
                  <a:pt x="2283" y="210"/>
                </a:lnTo>
                <a:lnTo>
                  <a:pt x="2529" y="219"/>
                </a:lnTo>
                <a:lnTo>
                  <a:pt x="2529" y="34"/>
                </a:lnTo>
                <a:lnTo>
                  <a:pt x="2865" y="303"/>
                </a:lnTo>
                <a:lnTo>
                  <a:pt x="2529" y="546"/>
                </a:lnTo>
                <a:lnTo>
                  <a:pt x="2529" y="378"/>
                </a:lnTo>
                <a:lnTo>
                  <a:pt x="2239" y="387"/>
                </a:lnTo>
                <a:lnTo>
                  <a:pt x="1981" y="404"/>
                </a:lnTo>
                <a:lnTo>
                  <a:pt x="1746" y="420"/>
                </a:lnTo>
                <a:lnTo>
                  <a:pt x="1533" y="446"/>
                </a:lnTo>
                <a:lnTo>
                  <a:pt x="1332" y="479"/>
                </a:lnTo>
                <a:lnTo>
                  <a:pt x="1153" y="521"/>
                </a:lnTo>
                <a:lnTo>
                  <a:pt x="974" y="555"/>
                </a:lnTo>
                <a:lnTo>
                  <a:pt x="795" y="597"/>
                </a:lnTo>
                <a:lnTo>
                  <a:pt x="0" y="597"/>
                </a:lnTo>
                <a:lnTo>
                  <a:pt x="0" y="0"/>
                </a:lnTo>
                <a:close/>
              </a:path>
            </a:pathLst>
          </a:custGeom>
          <a:gradFill flip="none" rotWithShape="1">
            <a:gsLst>
              <a:gs pos="0">
                <a:schemeClr val="accent3">
                  <a:lumMod val="85000"/>
                  <a:shade val="30000"/>
                  <a:satMod val="115000"/>
                </a:schemeClr>
              </a:gs>
              <a:gs pos="50000">
                <a:schemeClr val="accent3">
                  <a:lumMod val="85000"/>
                  <a:shade val="67500"/>
                  <a:satMod val="115000"/>
                </a:schemeClr>
              </a:gs>
              <a:gs pos="100000">
                <a:schemeClr val="accent3">
                  <a:lumMod val="85000"/>
                  <a:shade val="100000"/>
                  <a:satMod val="115000"/>
                </a:schemeClr>
              </a:gs>
            </a:gsLst>
            <a:lin ang="2700000" scaled="1"/>
            <a:tileRect/>
          </a:gradFill>
          <a:ln w="9525">
            <a:solidFill>
              <a:schemeClr val="tx1"/>
            </a:solidFill>
            <a:round/>
            <a:headEnd/>
            <a:tailEnd/>
          </a:ln>
        </p:spPr>
        <p:txBody>
          <a:bodyPr/>
          <a:lstStyle/>
          <a:p>
            <a:pPr algn="ctr" defTabSz="914400" eaLnBrk="0" fontAlgn="base" hangingPunct="0">
              <a:spcBef>
                <a:spcPct val="0"/>
              </a:spcBef>
              <a:spcAft>
                <a:spcPct val="0"/>
              </a:spcAft>
              <a:defRPr/>
            </a:pPr>
            <a:endParaRPr lang="es-AR" b="1">
              <a:solidFill>
                <a:srgbClr val="C0C0C0"/>
              </a:solidFill>
              <a:latin typeface="Arial" charset="0"/>
              <a:ea typeface="ＭＳ Ｐゴシック" charset="-128"/>
            </a:endParaRPr>
          </a:p>
        </p:txBody>
      </p:sp>
      <p:sp>
        <p:nvSpPr>
          <p:cNvPr id="22" name="Freeform 2070"/>
          <p:cNvSpPr>
            <a:spLocks/>
          </p:cNvSpPr>
          <p:nvPr/>
        </p:nvSpPr>
        <p:spPr bwMode="auto">
          <a:xfrm>
            <a:off x="1117600" y="3124200"/>
            <a:ext cx="4548188" cy="946150"/>
          </a:xfrm>
          <a:custGeom>
            <a:avLst/>
            <a:gdLst/>
            <a:ahLst/>
            <a:cxnLst>
              <a:cxn ang="0">
                <a:pos x="0" y="0"/>
              </a:cxn>
              <a:cxn ang="0">
                <a:pos x="795" y="0"/>
              </a:cxn>
              <a:cxn ang="0">
                <a:pos x="985" y="42"/>
              </a:cxn>
              <a:cxn ang="0">
                <a:pos x="1187" y="84"/>
              </a:cxn>
              <a:cxn ang="0">
                <a:pos x="1388" y="117"/>
              </a:cxn>
              <a:cxn ang="0">
                <a:pos x="1601" y="151"/>
              </a:cxn>
              <a:cxn ang="0">
                <a:pos x="1824" y="176"/>
              </a:cxn>
              <a:cxn ang="0">
                <a:pos x="2048" y="193"/>
              </a:cxn>
              <a:cxn ang="0">
                <a:pos x="2283" y="210"/>
              </a:cxn>
              <a:cxn ang="0">
                <a:pos x="2529" y="218"/>
              </a:cxn>
              <a:cxn ang="0">
                <a:pos x="2529" y="33"/>
              </a:cxn>
              <a:cxn ang="0">
                <a:pos x="2865" y="294"/>
              </a:cxn>
              <a:cxn ang="0">
                <a:pos x="2529" y="546"/>
              </a:cxn>
              <a:cxn ang="0">
                <a:pos x="2529" y="378"/>
              </a:cxn>
              <a:cxn ang="0">
                <a:pos x="2239" y="386"/>
              </a:cxn>
              <a:cxn ang="0">
                <a:pos x="1981" y="395"/>
              </a:cxn>
              <a:cxn ang="0">
                <a:pos x="1746" y="420"/>
              </a:cxn>
              <a:cxn ang="0">
                <a:pos x="1533" y="445"/>
              </a:cxn>
              <a:cxn ang="0">
                <a:pos x="1332" y="479"/>
              </a:cxn>
              <a:cxn ang="0">
                <a:pos x="1153" y="512"/>
              </a:cxn>
              <a:cxn ang="0">
                <a:pos x="974" y="554"/>
              </a:cxn>
              <a:cxn ang="0">
                <a:pos x="795" y="596"/>
              </a:cxn>
              <a:cxn ang="0">
                <a:pos x="0" y="588"/>
              </a:cxn>
              <a:cxn ang="0">
                <a:pos x="0" y="0"/>
              </a:cxn>
            </a:cxnLst>
            <a:rect l="0" t="0" r="r" b="b"/>
            <a:pathLst>
              <a:path w="2865" h="596">
                <a:moveTo>
                  <a:pt x="0" y="0"/>
                </a:moveTo>
                <a:lnTo>
                  <a:pt x="795" y="0"/>
                </a:lnTo>
                <a:lnTo>
                  <a:pt x="985" y="42"/>
                </a:lnTo>
                <a:lnTo>
                  <a:pt x="1187" y="84"/>
                </a:lnTo>
                <a:lnTo>
                  <a:pt x="1388" y="117"/>
                </a:lnTo>
                <a:lnTo>
                  <a:pt x="1601" y="151"/>
                </a:lnTo>
                <a:lnTo>
                  <a:pt x="1824" y="176"/>
                </a:lnTo>
                <a:lnTo>
                  <a:pt x="2048" y="193"/>
                </a:lnTo>
                <a:lnTo>
                  <a:pt x="2283" y="210"/>
                </a:lnTo>
                <a:lnTo>
                  <a:pt x="2529" y="218"/>
                </a:lnTo>
                <a:lnTo>
                  <a:pt x="2529" y="33"/>
                </a:lnTo>
                <a:lnTo>
                  <a:pt x="2865" y="294"/>
                </a:lnTo>
                <a:lnTo>
                  <a:pt x="2529" y="546"/>
                </a:lnTo>
                <a:lnTo>
                  <a:pt x="2529" y="378"/>
                </a:lnTo>
                <a:lnTo>
                  <a:pt x="2239" y="386"/>
                </a:lnTo>
                <a:lnTo>
                  <a:pt x="1981" y="395"/>
                </a:lnTo>
                <a:lnTo>
                  <a:pt x="1746" y="420"/>
                </a:lnTo>
                <a:lnTo>
                  <a:pt x="1533" y="445"/>
                </a:lnTo>
                <a:lnTo>
                  <a:pt x="1332" y="479"/>
                </a:lnTo>
                <a:lnTo>
                  <a:pt x="1153" y="512"/>
                </a:lnTo>
                <a:lnTo>
                  <a:pt x="974" y="554"/>
                </a:lnTo>
                <a:lnTo>
                  <a:pt x="795" y="596"/>
                </a:lnTo>
                <a:lnTo>
                  <a:pt x="0" y="588"/>
                </a:lnTo>
                <a:lnTo>
                  <a:pt x="0" y="0"/>
                </a:lnTo>
                <a:close/>
              </a:path>
            </a:pathLst>
          </a:custGeom>
          <a:gradFill flip="none" rotWithShape="1">
            <a:gsLst>
              <a:gs pos="0">
                <a:schemeClr val="accent3">
                  <a:lumMod val="85000"/>
                  <a:shade val="30000"/>
                  <a:satMod val="115000"/>
                </a:schemeClr>
              </a:gs>
              <a:gs pos="50000">
                <a:schemeClr val="accent3">
                  <a:lumMod val="85000"/>
                  <a:shade val="67500"/>
                  <a:satMod val="115000"/>
                </a:schemeClr>
              </a:gs>
              <a:gs pos="100000">
                <a:schemeClr val="accent3">
                  <a:lumMod val="85000"/>
                  <a:shade val="100000"/>
                  <a:satMod val="115000"/>
                </a:schemeClr>
              </a:gs>
            </a:gsLst>
            <a:lin ang="2700000" scaled="1"/>
            <a:tileRect/>
          </a:gradFill>
          <a:ln w="9525">
            <a:solidFill>
              <a:schemeClr val="tx1"/>
            </a:solidFill>
            <a:round/>
            <a:headEnd/>
            <a:tailEnd/>
          </a:ln>
        </p:spPr>
        <p:txBody>
          <a:bodyP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23" name="Freeform 2071"/>
          <p:cNvSpPr>
            <a:spLocks/>
          </p:cNvSpPr>
          <p:nvPr/>
        </p:nvSpPr>
        <p:spPr bwMode="auto">
          <a:xfrm>
            <a:off x="1117600" y="4498975"/>
            <a:ext cx="4548188" cy="947738"/>
          </a:xfrm>
          <a:custGeom>
            <a:avLst/>
            <a:gdLst/>
            <a:ahLst/>
            <a:cxnLst>
              <a:cxn ang="0">
                <a:pos x="0" y="0"/>
              </a:cxn>
              <a:cxn ang="0">
                <a:pos x="795" y="0"/>
              </a:cxn>
              <a:cxn ang="0">
                <a:pos x="985" y="42"/>
              </a:cxn>
              <a:cxn ang="0">
                <a:pos x="1187" y="84"/>
              </a:cxn>
              <a:cxn ang="0">
                <a:pos x="1388" y="118"/>
              </a:cxn>
              <a:cxn ang="0">
                <a:pos x="1601" y="152"/>
              </a:cxn>
              <a:cxn ang="0">
                <a:pos x="1824" y="177"/>
              </a:cxn>
              <a:cxn ang="0">
                <a:pos x="2048" y="194"/>
              </a:cxn>
              <a:cxn ang="0">
                <a:pos x="2283" y="210"/>
              </a:cxn>
              <a:cxn ang="0">
                <a:pos x="2529" y="219"/>
              </a:cxn>
              <a:cxn ang="0">
                <a:pos x="2529" y="34"/>
              </a:cxn>
              <a:cxn ang="0">
                <a:pos x="2865" y="294"/>
              </a:cxn>
              <a:cxn ang="0">
                <a:pos x="2529" y="546"/>
              </a:cxn>
              <a:cxn ang="0">
                <a:pos x="2529" y="378"/>
              </a:cxn>
              <a:cxn ang="0">
                <a:pos x="2239" y="387"/>
              </a:cxn>
              <a:cxn ang="0">
                <a:pos x="1981" y="395"/>
              </a:cxn>
              <a:cxn ang="0">
                <a:pos x="1746" y="420"/>
              </a:cxn>
              <a:cxn ang="0">
                <a:pos x="1533" y="446"/>
              </a:cxn>
              <a:cxn ang="0">
                <a:pos x="1332" y="479"/>
              </a:cxn>
              <a:cxn ang="0">
                <a:pos x="1153" y="513"/>
              </a:cxn>
              <a:cxn ang="0">
                <a:pos x="974" y="555"/>
              </a:cxn>
              <a:cxn ang="0">
                <a:pos x="795" y="597"/>
              </a:cxn>
              <a:cxn ang="0">
                <a:pos x="0" y="597"/>
              </a:cxn>
              <a:cxn ang="0">
                <a:pos x="0" y="0"/>
              </a:cxn>
            </a:cxnLst>
            <a:rect l="0" t="0" r="r" b="b"/>
            <a:pathLst>
              <a:path w="2865" h="597">
                <a:moveTo>
                  <a:pt x="0" y="0"/>
                </a:moveTo>
                <a:lnTo>
                  <a:pt x="795" y="0"/>
                </a:lnTo>
                <a:lnTo>
                  <a:pt x="985" y="42"/>
                </a:lnTo>
                <a:lnTo>
                  <a:pt x="1187" y="84"/>
                </a:lnTo>
                <a:lnTo>
                  <a:pt x="1388" y="118"/>
                </a:lnTo>
                <a:lnTo>
                  <a:pt x="1601" y="152"/>
                </a:lnTo>
                <a:lnTo>
                  <a:pt x="1824" y="177"/>
                </a:lnTo>
                <a:lnTo>
                  <a:pt x="2048" y="194"/>
                </a:lnTo>
                <a:lnTo>
                  <a:pt x="2283" y="210"/>
                </a:lnTo>
                <a:lnTo>
                  <a:pt x="2529" y="219"/>
                </a:lnTo>
                <a:lnTo>
                  <a:pt x="2529" y="34"/>
                </a:lnTo>
                <a:lnTo>
                  <a:pt x="2865" y="294"/>
                </a:lnTo>
                <a:lnTo>
                  <a:pt x="2529" y="546"/>
                </a:lnTo>
                <a:lnTo>
                  <a:pt x="2529" y="378"/>
                </a:lnTo>
                <a:lnTo>
                  <a:pt x="2239" y="387"/>
                </a:lnTo>
                <a:lnTo>
                  <a:pt x="1981" y="395"/>
                </a:lnTo>
                <a:lnTo>
                  <a:pt x="1746" y="420"/>
                </a:lnTo>
                <a:lnTo>
                  <a:pt x="1533" y="446"/>
                </a:lnTo>
                <a:lnTo>
                  <a:pt x="1332" y="479"/>
                </a:lnTo>
                <a:lnTo>
                  <a:pt x="1153" y="513"/>
                </a:lnTo>
                <a:lnTo>
                  <a:pt x="974" y="555"/>
                </a:lnTo>
                <a:lnTo>
                  <a:pt x="795" y="597"/>
                </a:lnTo>
                <a:lnTo>
                  <a:pt x="0" y="597"/>
                </a:lnTo>
                <a:lnTo>
                  <a:pt x="0" y="0"/>
                </a:lnTo>
                <a:close/>
              </a:path>
            </a:pathLst>
          </a:custGeom>
          <a:gradFill flip="none" rotWithShape="1">
            <a:gsLst>
              <a:gs pos="0">
                <a:schemeClr val="accent3">
                  <a:lumMod val="85000"/>
                  <a:shade val="30000"/>
                  <a:satMod val="115000"/>
                </a:schemeClr>
              </a:gs>
              <a:gs pos="50000">
                <a:schemeClr val="accent3">
                  <a:lumMod val="85000"/>
                  <a:shade val="67500"/>
                  <a:satMod val="115000"/>
                </a:schemeClr>
              </a:gs>
              <a:gs pos="100000">
                <a:schemeClr val="accent3">
                  <a:lumMod val="85000"/>
                  <a:shade val="100000"/>
                  <a:satMod val="115000"/>
                </a:schemeClr>
              </a:gs>
            </a:gsLst>
            <a:lin ang="2700000" scaled="1"/>
            <a:tileRect/>
          </a:gradFill>
          <a:ln w="9525">
            <a:solidFill>
              <a:schemeClr val="tx1"/>
            </a:solidFill>
            <a:round/>
            <a:headEnd/>
            <a:tailEnd/>
          </a:ln>
        </p:spPr>
        <p:txBody>
          <a:bodyPr/>
          <a:lstStyle/>
          <a:p>
            <a:pPr algn="ctr" defTabSz="914400" eaLnBrk="0" fontAlgn="base" hangingPunct="0">
              <a:spcBef>
                <a:spcPct val="0"/>
              </a:spcBef>
              <a:spcAft>
                <a:spcPct val="0"/>
              </a:spcAft>
              <a:defRPr/>
            </a:pPr>
            <a:endParaRPr lang="es-AR" b="1">
              <a:solidFill>
                <a:srgbClr val="000000"/>
              </a:solidFill>
              <a:latin typeface="Arial" charset="0"/>
              <a:ea typeface="ＭＳ Ｐゴシック" charset="-128"/>
            </a:endParaRPr>
          </a:p>
        </p:txBody>
      </p:sp>
      <p:sp>
        <p:nvSpPr>
          <p:cNvPr id="63500" name="Text Box 19"/>
          <p:cNvSpPr txBox="1">
            <a:spLocks noChangeArrowheads="1"/>
          </p:cNvSpPr>
          <p:nvPr/>
        </p:nvSpPr>
        <p:spPr bwMode="auto">
          <a:xfrm>
            <a:off x="1063625" y="2133600"/>
            <a:ext cx="3321050" cy="366713"/>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
                <a:solidFill>
                  <a:srgbClr val="000000"/>
                </a:solidFill>
                <a:latin typeface="Tahoma" charset="0"/>
                <a:ea typeface="ＭＳ Ｐゴシック" charset="-128"/>
              </a:rPr>
              <a:t>1. Auditoría Interna, 1ª. Parte</a:t>
            </a:r>
            <a:endParaRPr lang="es-ES_tradnl">
              <a:solidFill>
                <a:srgbClr val="000099"/>
              </a:solidFill>
              <a:latin typeface="Tahoma" charset="0"/>
              <a:ea typeface="ＭＳ Ｐゴシック" charset="-128"/>
            </a:endParaRPr>
          </a:p>
        </p:txBody>
      </p:sp>
      <p:sp>
        <p:nvSpPr>
          <p:cNvPr id="63501" name="Text Box 21"/>
          <p:cNvSpPr txBox="1">
            <a:spLocks noChangeArrowheads="1"/>
          </p:cNvSpPr>
          <p:nvPr/>
        </p:nvSpPr>
        <p:spPr bwMode="auto">
          <a:xfrm>
            <a:off x="1063625" y="3381375"/>
            <a:ext cx="3654425" cy="366713"/>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
                <a:solidFill>
                  <a:srgbClr val="000000"/>
                </a:solidFill>
                <a:latin typeface="Tahoma" charset="0"/>
                <a:ea typeface="ＭＳ Ｐゴシック" charset="-128"/>
              </a:rPr>
              <a:t>2. Auditoría Externa, 2ª. Parte </a:t>
            </a:r>
            <a:endParaRPr lang="es-ES_tradnl">
              <a:solidFill>
                <a:srgbClr val="000099"/>
              </a:solidFill>
              <a:latin typeface="Tahoma" charset="0"/>
              <a:ea typeface="ＭＳ Ｐゴシック" charset="-128"/>
            </a:endParaRPr>
          </a:p>
        </p:txBody>
      </p:sp>
      <p:sp>
        <p:nvSpPr>
          <p:cNvPr id="63502" name="Text Box 22"/>
          <p:cNvSpPr txBox="1">
            <a:spLocks noChangeArrowheads="1"/>
          </p:cNvSpPr>
          <p:nvPr/>
        </p:nvSpPr>
        <p:spPr bwMode="auto">
          <a:xfrm>
            <a:off x="1063625" y="4778375"/>
            <a:ext cx="4524375" cy="3667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
                <a:solidFill>
                  <a:srgbClr val="000000"/>
                </a:solidFill>
                <a:latin typeface="Tahoma" charset="0"/>
                <a:ea typeface="ＭＳ Ｐゴシック" charset="-128"/>
              </a:rPr>
              <a:t>3. Auditoría de Certificación, 3a. Parte</a:t>
            </a:r>
            <a:endParaRPr lang="es-ES_tradnl">
              <a:solidFill>
                <a:srgbClr val="000000"/>
              </a:solidFill>
              <a:latin typeface="Tahoma" charset="0"/>
              <a:ea typeface="ＭＳ Ｐゴシック" charset="-128"/>
            </a:endParaRPr>
          </a:p>
        </p:txBody>
      </p:sp>
      <p:sp>
        <p:nvSpPr>
          <p:cNvPr id="13" name="CuadroTexto 12"/>
          <p:cNvSpPr txBox="1"/>
          <p:nvPr/>
        </p:nvSpPr>
        <p:spPr>
          <a:xfrm>
            <a:off x="2608117" y="6430646"/>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a:t>
            </a:r>
            <a:r>
              <a:rPr lang="es-MX" sz="1200" b="1" dirty="0">
                <a:latin typeface="Arial" panose="020B0604020202020204" pitchFamily="34" charset="0"/>
                <a:cs typeface="Arial" panose="020B0604020202020204" pitchFamily="34" charset="0"/>
              </a:rPr>
              <a:t>7</a:t>
            </a:r>
            <a:r>
              <a:rPr lang="es-MX" sz="1200" b="1" dirty="0" smtClean="0">
                <a:latin typeface="Arial" panose="020B0604020202020204" pitchFamily="34" charset="0"/>
                <a:cs typeface="Arial" panose="020B0604020202020204" pitchFamily="34" charset="0"/>
              </a:rPr>
              <a:t>: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692242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834302" y="0"/>
            <a:ext cx="6937375" cy="5191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AUDITORÍAS </a:t>
            </a:r>
            <a:r>
              <a:rPr lang="es-ES_tradnl" sz="2800" b="1" dirty="0">
                <a:solidFill>
                  <a:srgbClr val="FFFFFF"/>
                </a:solidFill>
                <a:latin typeface="Arial Narrow" charset="0"/>
                <a:ea typeface="ＭＳ Ｐゴシック" charset="-128"/>
              </a:rPr>
              <a:t>A PROCESOS</a:t>
            </a:r>
          </a:p>
        </p:txBody>
      </p:sp>
      <p:sp>
        <p:nvSpPr>
          <p:cNvPr id="64515" name="Text Box 15"/>
          <p:cNvSpPr txBox="1">
            <a:spLocks noChangeArrowheads="1"/>
          </p:cNvSpPr>
          <p:nvPr/>
        </p:nvSpPr>
        <p:spPr bwMode="black">
          <a:xfrm>
            <a:off x="839788" y="1355725"/>
            <a:ext cx="7545387" cy="2344738"/>
          </a:xfrm>
          <a:prstGeom prst="rect">
            <a:avLst/>
          </a:prstGeom>
          <a:noFill/>
          <a:ln w="9525">
            <a:noFill/>
            <a:miter lim="800000"/>
            <a:headEnd/>
            <a:tailEnd/>
          </a:ln>
        </p:spPr>
        <p:txBody>
          <a:bodyPr lIns="0" tIns="0" rIns="0" bIns="0">
            <a:spAutoFit/>
          </a:bodyPr>
          <a:lstStyle/>
          <a:p>
            <a:pPr marL="174625" indent="-174625" algn="just" defTabSz="914400" eaLnBrk="0" fontAlgn="base" hangingPunct="0">
              <a:spcBef>
                <a:spcPct val="0"/>
              </a:spcBef>
              <a:spcAft>
                <a:spcPct val="0"/>
              </a:spcAft>
              <a:buClr>
                <a:srgbClr val="000066"/>
              </a:buClr>
              <a:buSzPct val="200000"/>
              <a:buFont typeface="Wingdings" charset="2"/>
              <a:buChar char="§"/>
            </a:pPr>
            <a:r>
              <a:rPr lang="es-MX" sz="2200">
                <a:solidFill>
                  <a:srgbClr val="000000"/>
                </a:solidFill>
                <a:latin typeface="Arial" charset="0"/>
                <a:ea typeface="ＭＳ Ｐゴシック" charset="-128"/>
              </a:rPr>
              <a:t>El Dr. Deming escribió que muy pocas personas llegan a la empresa con la intención de hacer un mal trabajo. Es el sistema, el que no les permite ser más efectivos.</a:t>
            </a:r>
          </a:p>
          <a:p>
            <a:pPr marL="174625" indent="-174625" algn="just" defTabSz="914400" eaLnBrk="0" fontAlgn="base" hangingPunct="0">
              <a:spcBef>
                <a:spcPct val="0"/>
              </a:spcBef>
              <a:spcAft>
                <a:spcPct val="0"/>
              </a:spcAft>
              <a:buClr>
                <a:srgbClr val="000066"/>
              </a:buClr>
              <a:buSzPct val="200000"/>
              <a:buFont typeface="Wingdings" charset="2"/>
              <a:buChar char="§"/>
            </a:pPr>
            <a:endParaRPr lang="es-MX" sz="2200">
              <a:solidFill>
                <a:srgbClr val="000000"/>
              </a:solidFill>
              <a:latin typeface="Arial" charset="0"/>
              <a:ea typeface="ＭＳ Ｐゴシック" charset="-128"/>
            </a:endParaRPr>
          </a:p>
          <a:p>
            <a:pPr marL="174625" indent="-174625" algn="just" defTabSz="914400" eaLnBrk="0" fontAlgn="base" hangingPunct="0">
              <a:spcBef>
                <a:spcPct val="0"/>
              </a:spcBef>
              <a:spcAft>
                <a:spcPct val="0"/>
              </a:spcAft>
              <a:buClr>
                <a:srgbClr val="000066"/>
              </a:buClr>
              <a:buSzPct val="200000"/>
              <a:buFont typeface="Wingdings" charset="2"/>
              <a:buChar char="§"/>
            </a:pPr>
            <a:r>
              <a:rPr lang="es-MX" sz="2200">
                <a:solidFill>
                  <a:srgbClr val="000000"/>
                </a:solidFill>
                <a:latin typeface="Arial" charset="0"/>
                <a:ea typeface="ＭＳ Ｐゴシック" charset="-128"/>
              </a:rPr>
              <a:t>En forma similar, ningún auditor llega a una organización con la intención de conducir una auditoría inefectiva o una revisión incompleta del Sistema de Gestión de Calidad. </a:t>
            </a:r>
          </a:p>
        </p:txBody>
      </p:sp>
    </p:spTree>
    <p:extLst>
      <p:ext uri="{BB962C8B-B14F-4D97-AF65-F5344CB8AC3E}">
        <p14:creationId xmlns:p14="http://schemas.microsoft.com/office/powerpoint/2010/main" val="48330807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AutoShape 39"/>
          <p:cNvSpPr>
            <a:spLocks noChangeArrowheads="1"/>
          </p:cNvSpPr>
          <p:nvPr/>
        </p:nvSpPr>
        <p:spPr bwMode="auto">
          <a:xfrm>
            <a:off x="7548563" y="2728913"/>
            <a:ext cx="1512887" cy="1439862"/>
          </a:xfrm>
          <a:custGeom>
            <a:avLst/>
            <a:gdLst>
              <a:gd name="T0" fmla="*/ 163901145 w 21600"/>
              <a:gd name="T1" fmla="*/ 0 h 21600"/>
              <a:gd name="T2" fmla="*/ 48105814 w 21600"/>
              <a:gd name="T3" fmla="*/ 39396893 h 21600"/>
              <a:gd name="T4" fmla="*/ 0 w 21600"/>
              <a:gd name="T5" fmla="*/ 134480896 h 21600"/>
              <a:gd name="T6" fmla="*/ 48105814 w 21600"/>
              <a:gd name="T7" fmla="*/ 229267077 h 21600"/>
              <a:gd name="T8" fmla="*/ 163901145 w 21600"/>
              <a:gd name="T9" fmla="*/ 268663953 h 21600"/>
              <a:gd name="T10" fmla="*/ 279348110 w 21600"/>
              <a:gd name="T11" fmla="*/ 229267077 h 21600"/>
              <a:gd name="T12" fmla="*/ 327453767 w 21600"/>
              <a:gd name="T13" fmla="*/ 134480896 h 21600"/>
              <a:gd name="T14" fmla="*/ 279348110 w 21600"/>
              <a:gd name="T15" fmla="*/ 39396893 h 21600"/>
              <a:gd name="T16" fmla="*/ 0 60000 65536"/>
              <a:gd name="T17" fmla="*/ 0 60000 65536"/>
              <a:gd name="T18" fmla="*/ 0 60000 65536"/>
              <a:gd name="T19" fmla="*/ 0 60000 65536"/>
              <a:gd name="T20" fmla="*/ 0 60000 65536"/>
              <a:gd name="T21" fmla="*/ 0 60000 65536"/>
              <a:gd name="T22" fmla="*/ 0 60000 65536"/>
              <a:gd name="T23" fmla="*/ 0 60000 65536"/>
              <a:gd name="T24" fmla="*/ 3173 w 21600"/>
              <a:gd name="T25" fmla="*/ 3167 h 21600"/>
              <a:gd name="T26" fmla="*/ 18427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no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3" name="Line 40"/>
          <p:cNvSpPr>
            <a:spLocks noChangeShapeType="1"/>
          </p:cNvSpPr>
          <p:nvPr/>
        </p:nvSpPr>
        <p:spPr bwMode="auto">
          <a:xfrm>
            <a:off x="1498600" y="3535363"/>
            <a:ext cx="6553200" cy="0"/>
          </a:xfrm>
          <a:prstGeom prst="line">
            <a:avLst/>
          </a:prstGeom>
          <a:noFill/>
          <a:ln w="5715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4" name="Line 41"/>
          <p:cNvSpPr>
            <a:spLocks noChangeShapeType="1"/>
          </p:cNvSpPr>
          <p:nvPr/>
        </p:nvSpPr>
        <p:spPr bwMode="auto">
          <a:xfrm flipH="1">
            <a:off x="1765300" y="2697163"/>
            <a:ext cx="1588"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5" name="Line 42"/>
          <p:cNvSpPr>
            <a:spLocks noChangeShapeType="1"/>
          </p:cNvSpPr>
          <p:nvPr/>
        </p:nvSpPr>
        <p:spPr bwMode="auto">
          <a:xfrm flipH="1">
            <a:off x="2755900" y="26971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6" name="Line 43"/>
          <p:cNvSpPr>
            <a:spLocks noChangeShapeType="1"/>
          </p:cNvSpPr>
          <p:nvPr/>
        </p:nvSpPr>
        <p:spPr bwMode="auto">
          <a:xfrm flipH="1">
            <a:off x="3694113" y="2697163"/>
            <a:ext cx="1587"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7" name="Line 44"/>
          <p:cNvSpPr>
            <a:spLocks noChangeShapeType="1"/>
          </p:cNvSpPr>
          <p:nvPr/>
        </p:nvSpPr>
        <p:spPr bwMode="auto">
          <a:xfrm flipH="1">
            <a:off x="4838700" y="26971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8" name="Line 45"/>
          <p:cNvSpPr>
            <a:spLocks noChangeShapeType="1"/>
          </p:cNvSpPr>
          <p:nvPr/>
        </p:nvSpPr>
        <p:spPr bwMode="auto">
          <a:xfrm rot="10800000" flipH="1">
            <a:off x="1587500" y="35353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79" name="Line 46"/>
          <p:cNvSpPr>
            <a:spLocks noChangeShapeType="1"/>
          </p:cNvSpPr>
          <p:nvPr/>
        </p:nvSpPr>
        <p:spPr bwMode="auto">
          <a:xfrm rot="10800000" flipH="1">
            <a:off x="3162300" y="3535363"/>
            <a:ext cx="1588" cy="784225"/>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0" name="Line 47"/>
          <p:cNvSpPr>
            <a:spLocks noChangeShapeType="1"/>
          </p:cNvSpPr>
          <p:nvPr/>
        </p:nvSpPr>
        <p:spPr bwMode="auto">
          <a:xfrm rot="10800000" flipH="1">
            <a:off x="4165600" y="35353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1" name="Line 48"/>
          <p:cNvSpPr>
            <a:spLocks noChangeShapeType="1"/>
          </p:cNvSpPr>
          <p:nvPr/>
        </p:nvSpPr>
        <p:spPr bwMode="auto">
          <a:xfrm rot="10800000" flipH="1">
            <a:off x="5054600" y="35353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2" name="Line 49"/>
          <p:cNvSpPr>
            <a:spLocks noChangeShapeType="1"/>
          </p:cNvSpPr>
          <p:nvPr/>
        </p:nvSpPr>
        <p:spPr bwMode="auto">
          <a:xfrm flipH="1" flipV="1">
            <a:off x="1104900" y="2697163"/>
            <a:ext cx="381000" cy="838200"/>
          </a:xfrm>
          <a:prstGeom prst="line">
            <a:avLst/>
          </a:prstGeom>
          <a:noFill/>
          <a:ln w="57150">
            <a:solidFill>
              <a:srgbClr val="0000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3" name="Line 50"/>
          <p:cNvSpPr>
            <a:spLocks noChangeShapeType="1"/>
          </p:cNvSpPr>
          <p:nvPr/>
        </p:nvSpPr>
        <p:spPr bwMode="auto">
          <a:xfrm rot="5400000" flipH="1" flipV="1">
            <a:off x="927100" y="3725863"/>
            <a:ext cx="762000" cy="381000"/>
          </a:xfrm>
          <a:prstGeom prst="line">
            <a:avLst/>
          </a:prstGeom>
          <a:noFill/>
          <a:ln w="57150">
            <a:solidFill>
              <a:srgbClr val="000066"/>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4" name="Line 51"/>
          <p:cNvSpPr>
            <a:spLocks noChangeShapeType="1"/>
          </p:cNvSpPr>
          <p:nvPr/>
        </p:nvSpPr>
        <p:spPr bwMode="auto">
          <a:xfrm rot="10800000" flipH="1">
            <a:off x="2349500" y="3535363"/>
            <a:ext cx="1588"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85" name="Text Box 52"/>
          <p:cNvSpPr txBox="1">
            <a:spLocks noChangeArrowheads="1"/>
          </p:cNvSpPr>
          <p:nvPr/>
        </p:nvSpPr>
        <p:spPr bwMode="auto">
          <a:xfrm>
            <a:off x="60325" y="2828925"/>
            <a:ext cx="1444625" cy="1497013"/>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endParaRPr lang="es-ES_tradnl" sz="1200" b="1">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600" b="1">
                <a:solidFill>
                  <a:srgbClr val="000000"/>
                </a:solidFill>
                <a:latin typeface="Arial" charset="0"/>
                <a:ea typeface="ＭＳ Ｐゴシック" charset="-128"/>
              </a:rPr>
              <a:t>2a Etapa de la revolución Industrial</a:t>
            </a:r>
          </a:p>
          <a:p>
            <a:pPr algn="ctr" defTabSz="914400" eaLnBrk="0" fontAlgn="base" hangingPunct="0">
              <a:spcBef>
                <a:spcPct val="50000"/>
              </a:spcBef>
              <a:spcAft>
                <a:spcPct val="0"/>
              </a:spcAft>
            </a:pPr>
            <a:endParaRPr lang="es-ES_tradnl" sz="1600" b="1">
              <a:solidFill>
                <a:srgbClr val="000000"/>
              </a:solidFill>
              <a:latin typeface="Arial" charset="0"/>
              <a:ea typeface="ＭＳ Ｐゴシック" charset="-128"/>
            </a:endParaRPr>
          </a:p>
        </p:txBody>
      </p:sp>
      <p:sp>
        <p:nvSpPr>
          <p:cNvPr id="7186" name="Text Box 53"/>
          <p:cNvSpPr txBox="1">
            <a:spLocks noChangeArrowheads="1"/>
          </p:cNvSpPr>
          <p:nvPr/>
        </p:nvSpPr>
        <p:spPr bwMode="auto">
          <a:xfrm>
            <a:off x="1752600" y="4413250"/>
            <a:ext cx="1193800" cy="9144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1943</a:t>
            </a:r>
          </a:p>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NORMAS     MILITARES (MIL  STDS)</a:t>
            </a:r>
          </a:p>
        </p:txBody>
      </p:sp>
      <p:sp>
        <p:nvSpPr>
          <p:cNvPr id="7187" name="Text Box 54"/>
          <p:cNvSpPr txBox="1">
            <a:spLocks noChangeArrowheads="1"/>
          </p:cNvSpPr>
          <p:nvPr/>
        </p:nvSpPr>
        <p:spPr bwMode="auto">
          <a:xfrm>
            <a:off x="1824038" y="1676400"/>
            <a:ext cx="1223962" cy="1077913"/>
          </a:xfrm>
          <a:prstGeom prst="rect">
            <a:avLst/>
          </a:prstGeom>
          <a:noFill/>
          <a:ln w="9525">
            <a:noFill/>
            <a:miter lim="800000"/>
            <a:headEnd/>
            <a:tailEnd/>
          </a:ln>
        </p:spPr>
        <p:txBody>
          <a:bodyPr>
            <a:spAutoFit/>
          </a:bodyPr>
          <a:lstStyle/>
          <a:p>
            <a:pPr algn="ctr" defTabSz="914400" eaLnBrk="0" fontAlgn="base" hangingPunct="0">
              <a:spcBef>
                <a:spcPct val="20000"/>
              </a:spcBef>
              <a:spcAft>
                <a:spcPct val="0"/>
              </a:spcAft>
            </a:pPr>
            <a:r>
              <a:rPr lang="es-ES_tradnl" sz="1200" b="1">
                <a:solidFill>
                  <a:srgbClr val="000000"/>
                </a:solidFill>
                <a:latin typeface="Arial" charset="0"/>
                <a:ea typeface="ＭＳ Ｐゴシック" charset="-128"/>
              </a:rPr>
              <a:t>1950</a:t>
            </a:r>
          </a:p>
          <a:p>
            <a:pPr algn="ctr" defTabSz="914400" eaLnBrk="0" fontAlgn="base" hangingPunct="0">
              <a:spcBef>
                <a:spcPct val="20000"/>
              </a:spcBef>
              <a:spcAft>
                <a:spcPct val="0"/>
              </a:spcAft>
            </a:pPr>
            <a:r>
              <a:rPr lang="es-ES_tradnl" sz="1200" b="1">
                <a:solidFill>
                  <a:srgbClr val="000000"/>
                </a:solidFill>
                <a:latin typeface="Arial" charset="0"/>
                <a:ea typeface="ＭＳ Ｐゴシック" charset="-128"/>
              </a:rPr>
              <a:t>CEP</a:t>
            </a:r>
          </a:p>
          <a:p>
            <a:pPr algn="ctr" defTabSz="914400" eaLnBrk="0" fontAlgn="base" hangingPunct="0">
              <a:spcBef>
                <a:spcPct val="20000"/>
              </a:spcBef>
              <a:spcAft>
                <a:spcPct val="0"/>
              </a:spcAft>
            </a:pPr>
            <a:r>
              <a:rPr lang="es-ES_tradnl" sz="1200" b="1">
                <a:solidFill>
                  <a:srgbClr val="000000"/>
                </a:solidFill>
                <a:latin typeface="Arial" charset="0"/>
                <a:ea typeface="ＭＳ Ｐゴシック" charset="-128"/>
              </a:rPr>
              <a:t>(REDUCCIÓN DE LA VARIACIÓN)</a:t>
            </a:r>
          </a:p>
        </p:txBody>
      </p:sp>
      <p:sp>
        <p:nvSpPr>
          <p:cNvPr id="7188" name="Text Box 55"/>
          <p:cNvSpPr txBox="1">
            <a:spLocks noChangeArrowheads="1"/>
          </p:cNvSpPr>
          <p:nvPr/>
        </p:nvSpPr>
        <p:spPr bwMode="auto">
          <a:xfrm>
            <a:off x="4416425" y="4383088"/>
            <a:ext cx="1273175" cy="274637"/>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LIDERAZGO</a:t>
            </a:r>
          </a:p>
        </p:txBody>
      </p:sp>
      <p:sp>
        <p:nvSpPr>
          <p:cNvPr id="7189" name="Text Box 56"/>
          <p:cNvSpPr txBox="1">
            <a:spLocks noChangeArrowheads="1"/>
          </p:cNvSpPr>
          <p:nvPr/>
        </p:nvSpPr>
        <p:spPr bwMode="auto">
          <a:xfrm>
            <a:off x="4267200" y="1536700"/>
            <a:ext cx="1079500" cy="1189038"/>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endParaRPr lang="es-ES_tradnl" sz="1200" b="1" dirty="0">
              <a:solidFill>
                <a:srgbClr val="000000"/>
              </a:solidFill>
              <a:latin typeface="Arial" charset="0"/>
              <a:ea typeface="ＭＳ Ｐゴシック" charset="-128"/>
            </a:endParaRPr>
          </a:p>
          <a:p>
            <a:pPr algn="ctr" defTabSz="914400" eaLnBrk="0" fontAlgn="base" hangingPunct="0">
              <a:spcBef>
                <a:spcPct val="50000"/>
              </a:spcBef>
              <a:spcAft>
                <a:spcPct val="0"/>
              </a:spcAft>
            </a:pPr>
            <a:endParaRPr lang="es-ES_tradnl" sz="1200" b="1" dirty="0">
              <a:solidFill>
                <a:srgbClr val="000000"/>
              </a:solidFill>
              <a:latin typeface="Arial" charset="0"/>
              <a:ea typeface="ＭＳ Ｐゴシック" charset="-128"/>
            </a:endParaRPr>
          </a:p>
          <a:p>
            <a:pPr algn="ctr" defTabSz="914400" eaLnBrk="0" fontAlgn="base" hangingPunct="0">
              <a:spcBef>
                <a:spcPct val="50000"/>
              </a:spcBef>
              <a:spcAft>
                <a:spcPct val="0"/>
              </a:spcAft>
            </a:pPr>
            <a:r>
              <a:rPr lang="es-ES_tradnl" sz="1200" b="1" dirty="0">
                <a:solidFill>
                  <a:srgbClr val="000000"/>
                </a:solidFill>
                <a:latin typeface="Arial" charset="0"/>
                <a:ea typeface="ＭＳ Ｐゴシック" charset="-128"/>
              </a:rPr>
              <a:t>ISO 9001:1987  (SAC)</a:t>
            </a:r>
          </a:p>
        </p:txBody>
      </p:sp>
      <p:sp>
        <p:nvSpPr>
          <p:cNvPr id="7190" name="Text Box 57"/>
          <p:cNvSpPr txBox="1">
            <a:spLocks noChangeArrowheads="1"/>
          </p:cNvSpPr>
          <p:nvPr/>
        </p:nvSpPr>
        <p:spPr bwMode="auto">
          <a:xfrm>
            <a:off x="311150" y="4341813"/>
            <a:ext cx="1589088" cy="9144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CUMPLIR LAS ESPECIFICA-CIONES</a:t>
            </a:r>
          </a:p>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1910</a:t>
            </a:r>
          </a:p>
        </p:txBody>
      </p:sp>
      <p:sp>
        <p:nvSpPr>
          <p:cNvPr id="7191" name="Text Box 58"/>
          <p:cNvSpPr txBox="1">
            <a:spLocks noChangeArrowheads="1"/>
          </p:cNvSpPr>
          <p:nvPr/>
        </p:nvSpPr>
        <p:spPr bwMode="auto">
          <a:xfrm>
            <a:off x="2578100" y="4433888"/>
            <a:ext cx="1219200" cy="4572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TRABAJO EN EQUIPO</a:t>
            </a:r>
          </a:p>
        </p:txBody>
      </p:sp>
      <p:sp>
        <p:nvSpPr>
          <p:cNvPr id="7192" name="Text Box 59"/>
          <p:cNvSpPr txBox="1">
            <a:spLocks noChangeArrowheads="1"/>
          </p:cNvSpPr>
          <p:nvPr/>
        </p:nvSpPr>
        <p:spPr bwMode="auto">
          <a:xfrm>
            <a:off x="2898775" y="1820863"/>
            <a:ext cx="1512888" cy="9144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NORMAS INDUSTRIALES       (Q1, TFE, SQA)</a:t>
            </a:r>
          </a:p>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1970</a:t>
            </a:r>
          </a:p>
        </p:txBody>
      </p:sp>
      <p:sp>
        <p:nvSpPr>
          <p:cNvPr id="7193" name="Text Box 60"/>
          <p:cNvSpPr txBox="1">
            <a:spLocks noChangeArrowheads="1"/>
          </p:cNvSpPr>
          <p:nvPr/>
        </p:nvSpPr>
        <p:spPr bwMode="auto">
          <a:xfrm>
            <a:off x="3552825" y="4348163"/>
            <a:ext cx="1239838" cy="9144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1977</a:t>
            </a:r>
          </a:p>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MANUFACTURA ESBELTA          (LEAN)</a:t>
            </a:r>
          </a:p>
        </p:txBody>
      </p:sp>
      <p:sp>
        <p:nvSpPr>
          <p:cNvPr id="7194" name="Text Box 61"/>
          <p:cNvSpPr txBox="1">
            <a:spLocks noChangeArrowheads="1"/>
          </p:cNvSpPr>
          <p:nvPr/>
        </p:nvSpPr>
        <p:spPr bwMode="auto">
          <a:xfrm>
            <a:off x="7656513" y="2901950"/>
            <a:ext cx="1403350" cy="1192213"/>
          </a:xfrm>
          <a:prstGeom prst="rect">
            <a:avLst/>
          </a:prstGeom>
          <a:noFill/>
          <a:ln w="9525">
            <a:noFill/>
            <a:miter lim="800000"/>
            <a:headEnd/>
            <a:tailEnd/>
          </a:ln>
        </p:spPr>
        <p:txBody>
          <a:bodyPr lIns="54000" rIns="54000">
            <a:spAutoFit/>
          </a:bodyPr>
          <a:lstStyle/>
          <a:p>
            <a:pPr algn="ctr" defTabSz="914400" eaLnBrk="0" fontAlgn="base" hangingPunct="0">
              <a:spcBef>
                <a:spcPct val="50000"/>
              </a:spcBef>
              <a:spcAft>
                <a:spcPct val="0"/>
              </a:spcAft>
            </a:pPr>
            <a:r>
              <a:rPr lang="es-ES_tradnl" sz="1600" b="1">
                <a:solidFill>
                  <a:srgbClr val="000000"/>
                </a:solidFill>
                <a:latin typeface="Arial" charset="0"/>
                <a:ea typeface="ＭＳ Ｐゴシック" charset="-128"/>
              </a:rPr>
              <a:t>Satisfacción del cliente</a:t>
            </a:r>
          </a:p>
          <a:p>
            <a:pPr algn="ctr" defTabSz="914400" eaLnBrk="0" fontAlgn="base" hangingPunct="0">
              <a:spcBef>
                <a:spcPct val="50000"/>
              </a:spcBef>
              <a:spcAft>
                <a:spcPct val="0"/>
              </a:spcAft>
            </a:pPr>
            <a:r>
              <a:rPr lang="es-ES_tradnl" sz="1600" b="1">
                <a:solidFill>
                  <a:srgbClr val="000000"/>
                </a:solidFill>
                <a:latin typeface="Arial" charset="0"/>
                <a:ea typeface="ＭＳ Ｐゴシック" charset="-128"/>
              </a:rPr>
              <a:t>Clase Mundial</a:t>
            </a:r>
          </a:p>
        </p:txBody>
      </p:sp>
      <p:sp>
        <p:nvSpPr>
          <p:cNvPr id="7195" name="Text Box 62"/>
          <p:cNvSpPr txBox="1">
            <a:spLocks noChangeArrowheads="1"/>
          </p:cNvSpPr>
          <p:nvPr/>
        </p:nvSpPr>
        <p:spPr bwMode="auto">
          <a:xfrm>
            <a:off x="811213" y="1698625"/>
            <a:ext cx="1219200" cy="1006475"/>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dirty="0">
                <a:solidFill>
                  <a:srgbClr val="000000"/>
                </a:solidFill>
                <a:latin typeface="Arial" charset="0"/>
                <a:ea typeface="ＭＳ Ｐゴシック" charset="-128"/>
              </a:rPr>
              <a:t>PHVA</a:t>
            </a:r>
          </a:p>
          <a:p>
            <a:pPr algn="ctr" defTabSz="914400" eaLnBrk="0" fontAlgn="base" hangingPunct="0">
              <a:spcBef>
                <a:spcPct val="50000"/>
              </a:spcBef>
              <a:spcAft>
                <a:spcPct val="0"/>
              </a:spcAft>
            </a:pPr>
            <a:r>
              <a:rPr lang="es-ES_tradnl" sz="1200" b="1" dirty="0">
                <a:solidFill>
                  <a:srgbClr val="000000"/>
                </a:solidFill>
                <a:latin typeface="Arial" charset="0"/>
                <a:ea typeface="ＭＳ Ｐゴシック" charset="-128"/>
              </a:rPr>
              <a:t>(MEJORA CONTINUA)</a:t>
            </a:r>
          </a:p>
          <a:p>
            <a:pPr algn="ctr" defTabSz="914400" eaLnBrk="0" fontAlgn="base" hangingPunct="0">
              <a:spcBef>
                <a:spcPct val="50000"/>
              </a:spcBef>
              <a:spcAft>
                <a:spcPct val="0"/>
              </a:spcAft>
            </a:pPr>
            <a:r>
              <a:rPr lang="es-ES_tradnl" sz="1200" b="1" dirty="0">
                <a:solidFill>
                  <a:srgbClr val="000000"/>
                </a:solidFill>
                <a:latin typeface="Arial" charset="0"/>
                <a:ea typeface="ＭＳ Ｐゴシック" charset="-128"/>
              </a:rPr>
              <a:t>1928-1946</a:t>
            </a:r>
          </a:p>
        </p:txBody>
      </p:sp>
      <p:sp>
        <p:nvSpPr>
          <p:cNvPr id="7196" name="Line 63"/>
          <p:cNvSpPr>
            <a:spLocks noChangeShapeType="1"/>
          </p:cNvSpPr>
          <p:nvPr/>
        </p:nvSpPr>
        <p:spPr bwMode="auto">
          <a:xfrm flipH="1">
            <a:off x="5905500" y="2695575"/>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97" name="Text Box 64"/>
          <p:cNvSpPr txBox="1">
            <a:spLocks noChangeArrowheads="1"/>
          </p:cNvSpPr>
          <p:nvPr/>
        </p:nvSpPr>
        <p:spPr bwMode="auto">
          <a:xfrm>
            <a:off x="5257800" y="4357688"/>
            <a:ext cx="1311275" cy="9144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1991</a:t>
            </a:r>
          </a:p>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PREMIO NACIONAL DE CALIDAD</a:t>
            </a:r>
          </a:p>
        </p:txBody>
      </p:sp>
      <p:sp>
        <p:nvSpPr>
          <p:cNvPr id="7198" name="Line 65"/>
          <p:cNvSpPr>
            <a:spLocks noChangeShapeType="1"/>
          </p:cNvSpPr>
          <p:nvPr/>
        </p:nvSpPr>
        <p:spPr bwMode="auto">
          <a:xfrm rot="10800000" flipH="1">
            <a:off x="5905500" y="35353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199" name="Text Box 66"/>
          <p:cNvSpPr txBox="1">
            <a:spLocks noChangeArrowheads="1"/>
          </p:cNvSpPr>
          <p:nvPr/>
        </p:nvSpPr>
        <p:spPr bwMode="auto">
          <a:xfrm>
            <a:off x="5194300" y="2316163"/>
            <a:ext cx="1524000" cy="4572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ISO 9001:1994  (CUMPLIMIENTO)</a:t>
            </a:r>
          </a:p>
        </p:txBody>
      </p:sp>
      <p:sp>
        <p:nvSpPr>
          <p:cNvPr id="7200" name="Line 67"/>
          <p:cNvSpPr>
            <a:spLocks noChangeShapeType="1"/>
          </p:cNvSpPr>
          <p:nvPr/>
        </p:nvSpPr>
        <p:spPr bwMode="auto">
          <a:xfrm flipH="1">
            <a:off x="7264400" y="267811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201" name="Text Box 68"/>
          <p:cNvSpPr txBox="1">
            <a:spLocks noChangeArrowheads="1"/>
          </p:cNvSpPr>
          <p:nvPr/>
        </p:nvSpPr>
        <p:spPr bwMode="auto">
          <a:xfrm>
            <a:off x="6362700" y="4373563"/>
            <a:ext cx="1654175" cy="457200"/>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ISO 9001:2000 (PROCESOS)</a:t>
            </a:r>
          </a:p>
        </p:txBody>
      </p:sp>
      <p:sp>
        <p:nvSpPr>
          <p:cNvPr id="7202" name="Line 69"/>
          <p:cNvSpPr>
            <a:spLocks noChangeShapeType="1"/>
          </p:cNvSpPr>
          <p:nvPr/>
        </p:nvSpPr>
        <p:spPr bwMode="auto">
          <a:xfrm rot="10800000" flipH="1">
            <a:off x="7035800" y="3535363"/>
            <a:ext cx="0" cy="838200"/>
          </a:xfrm>
          <a:prstGeom prst="line">
            <a:avLst/>
          </a:prstGeom>
          <a:noFill/>
          <a:ln w="38100">
            <a:solidFill>
              <a:srgbClr val="000066"/>
            </a:solidFill>
            <a:round/>
            <a:headEnd/>
            <a:tailEnd type="triangle" w="med" len="lg"/>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203" name="Text Box 70"/>
          <p:cNvSpPr txBox="1">
            <a:spLocks noChangeArrowheads="1"/>
          </p:cNvSpPr>
          <p:nvPr/>
        </p:nvSpPr>
        <p:spPr bwMode="auto">
          <a:xfrm>
            <a:off x="6616700" y="2443163"/>
            <a:ext cx="1371600" cy="274637"/>
          </a:xfrm>
          <a:prstGeom prst="rect">
            <a:avLst/>
          </a:prstGeom>
          <a:noFill/>
          <a:ln w="9525">
            <a:noFill/>
            <a:miter lim="800000"/>
            <a:headEnd/>
            <a:tailEnd/>
          </a:ln>
        </p:spPr>
        <p:txBody>
          <a:bodyPr>
            <a:spAutoFit/>
          </a:bodyPr>
          <a:lstStyle/>
          <a:p>
            <a:pPr algn="ctr" defTabSz="914400" eaLnBrk="0" fontAlgn="base" hangingPunct="0">
              <a:spcBef>
                <a:spcPct val="50000"/>
              </a:spcBef>
              <a:spcAft>
                <a:spcPct val="0"/>
              </a:spcAft>
            </a:pPr>
            <a:r>
              <a:rPr lang="es-ES_tradnl" sz="1200" b="1">
                <a:solidFill>
                  <a:srgbClr val="000000"/>
                </a:solidFill>
                <a:latin typeface="Arial" charset="0"/>
                <a:ea typeface="ＭＳ Ｐゴシック" charset="-128"/>
              </a:rPr>
              <a:t>ISO 9001: 2008</a:t>
            </a:r>
          </a:p>
        </p:txBody>
      </p:sp>
      <p:sp>
        <p:nvSpPr>
          <p:cNvPr id="2" name="CuadroTexto 1"/>
          <p:cNvSpPr txBox="1"/>
          <p:nvPr/>
        </p:nvSpPr>
        <p:spPr>
          <a:xfrm>
            <a:off x="2349210" y="196462"/>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1: Elaboración propia, Gaviño, 2016</a:t>
            </a:r>
            <a:endParaRPr lang="es-MX" sz="1200" b="1" dirty="0">
              <a:latin typeface="Arial" panose="020B0604020202020204" pitchFamily="34" charset="0"/>
              <a:cs typeface="Arial" panose="020B0604020202020204" pitchFamily="34" charset="0"/>
            </a:endParaRPr>
          </a:p>
        </p:txBody>
      </p:sp>
      <p:sp>
        <p:nvSpPr>
          <p:cNvPr id="4" name="CuadroTexto 3"/>
          <p:cNvSpPr txBox="1"/>
          <p:nvPr/>
        </p:nvSpPr>
        <p:spPr>
          <a:xfrm>
            <a:off x="4305506" y="5892801"/>
            <a:ext cx="2808143" cy="523220"/>
          </a:xfrm>
          <a:prstGeom prst="rect">
            <a:avLst/>
          </a:prstGeom>
          <a:noFill/>
        </p:spPr>
        <p:txBody>
          <a:bodyPr wrap="none" rtlCol="0">
            <a:spAutoFit/>
          </a:bodyPr>
          <a:lstStyle/>
          <a:p>
            <a:pPr algn="ctr"/>
            <a:r>
              <a:rPr lang="es-MX" sz="1000" dirty="0">
                <a:solidFill>
                  <a:schemeClr val="dk1"/>
                </a:solidFill>
                <a:latin typeface="Arial" panose="020B0604020202020204" pitchFamily="34" charset="0"/>
                <a:cs typeface="Arial" panose="020B0604020202020204" pitchFamily="34" charset="0"/>
              </a:rPr>
              <a:t>Esquema 2: Elaboración propia, Gaviño, 2016</a:t>
            </a:r>
          </a:p>
          <a:p>
            <a:endParaRPr lang="es-ES" dirty="0"/>
          </a:p>
        </p:txBody>
      </p:sp>
    </p:spTree>
    <p:extLst>
      <p:ext uri="{BB962C8B-B14F-4D97-AF65-F5344CB8AC3E}">
        <p14:creationId xmlns:p14="http://schemas.microsoft.com/office/powerpoint/2010/main" val="342454708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1103313" y="153988"/>
            <a:ext cx="6937375" cy="5191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AUDITORÍAS </a:t>
            </a:r>
            <a:r>
              <a:rPr lang="es-ES_tradnl" sz="2800" b="1" dirty="0">
                <a:solidFill>
                  <a:srgbClr val="FFFFFF"/>
                </a:solidFill>
                <a:latin typeface="Arial Narrow" charset="0"/>
                <a:ea typeface="ＭＳ Ｐゴシック" charset="-128"/>
              </a:rPr>
              <a:t>A PROCESOS</a:t>
            </a:r>
          </a:p>
        </p:txBody>
      </p:sp>
      <p:sp>
        <p:nvSpPr>
          <p:cNvPr id="65540" name="Text Box 7"/>
          <p:cNvSpPr txBox="1">
            <a:spLocks noChangeArrowheads="1"/>
          </p:cNvSpPr>
          <p:nvPr/>
        </p:nvSpPr>
        <p:spPr bwMode="black">
          <a:xfrm>
            <a:off x="638175" y="1433513"/>
            <a:ext cx="7747000" cy="1373187"/>
          </a:xfrm>
          <a:prstGeom prst="rect">
            <a:avLst/>
          </a:prstGeom>
          <a:noFill/>
          <a:ln w="9525">
            <a:noFill/>
            <a:miter lim="800000"/>
            <a:headEnd/>
            <a:tailEnd/>
          </a:ln>
        </p:spPr>
        <p:txBody>
          <a:bodyPr lIns="0" tIns="0" rIns="0" bIns="0">
            <a:spAutoFit/>
          </a:bodyPr>
          <a:lstStyle/>
          <a:p>
            <a:pPr algn="just" defTabSz="914400" eaLnBrk="0" fontAlgn="base" hangingPunct="0">
              <a:spcBef>
                <a:spcPct val="0"/>
              </a:spcBef>
              <a:spcAft>
                <a:spcPct val="0"/>
              </a:spcAft>
              <a:buClr>
                <a:srgbClr val="000066"/>
              </a:buClr>
              <a:buSzPct val="200000"/>
              <a:buFont typeface="Wingdings" charset="2"/>
              <a:buChar char="§"/>
            </a:pPr>
            <a:r>
              <a:rPr lang="es-MX">
                <a:solidFill>
                  <a:srgbClr val="000000"/>
                </a:solidFill>
                <a:latin typeface="Arial" charset="0"/>
                <a:ea typeface="ＭＳ Ｐゴシック" charset="-128"/>
              </a:rPr>
              <a:t>El nuevo esquema de auditoría </a:t>
            </a:r>
            <a:r>
              <a:rPr lang="es-MX" b="1">
                <a:solidFill>
                  <a:srgbClr val="000000"/>
                </a:solidFill>
                <a:latin typeface="Arial" charset="0"/>
                <a:ea typeface="ＭＳ Ｐゴシック" charset="-128"/>
              </a:rPr>
              <a:t>sigue el flujo natural de un componente o de un producto o de un proceso</a:t>
            </a:r>
            <a:r>
              <a:rPr lang="es-MX">
                <a:solidFill>
                  <a:srgbClr val="000000"/>
                </a:solidFill>
                <a:latin typeface="Arial" charset="0"/>
                <a:ea typeface="ＭＳ Ｐゴシック" charset="-128"/>
              </a:rPr>
              <a:t>. Es una herramienta que ayuda a los auditores para agregar valor a las auditorías. Implantado en forma efectiva permite a los auditores seguir las interacciones y procesos del negocio en forma natural lo que conduce a la Satisfacción del Cliente.</a:t>
            </a:r>
          </a:p>
        </p:txBody>
      </p:sp>
      <p:sp>
        <p:nvSpPr>
          <p:cNvPr id="65541" name="Text Box 8"/>
          <p:cNvSpPr txBox="1">
            <a:spLocks noChangeArrowheads="1"/>
          </p:cNvSpPr>
          <p:nvPr/>
        </p:nvSpPr>
        <p:spPr bwMode="black">
          <a:xfrm>
            <a:off x="638175" y="3002692"/>
            <a:ext cx="7850732" cy="553998"/>
          </a:xfrm>
          <a:prstGeom prst="rect">
            <a:avLst/>
          </a:prstGeom>
          <a:noFill/>
          <a:ln w="9525">
            <a:noFill/>
            <a:miter lim="800000"/>
            <a:headEnd/>
            <a:tailEnd/>
          </a:ln>
        </p:spPr>
        <p:txBody>
          <a:bodyPr wrap="square" lIns="0" tIns="0" rIns="0" bIns="0">
            <a:spAutoFit/>
          </a:bodyPr>
          <a:lstStyle/>
          <a:p>
            <a:pPr algn="just" defTabSz="914400" eaLnBrk="0" fontAlgn="base" hangingPunct="0">
              <a:spcBef>
                <a:spcPct val="0"/>
              </a:spcBef>
              <a:spcAft>
                <a:spcPct val="0"/>
              </a:spcAft>
              <a:buClr>
                <a:srgbClr val="000066"/>
              </a:buClr>
              <a:buSzPct val="200000"/>
              <a:buFont typeface="Wingdings" charset="2"/>
              <a:buChar char="§"/>
            </a:pPr>
            <a:r>
              <a:rPr lang="es-MX" dirty="0">
                <a:solidFill>
                  <a:srgbClr val="000000"/>
                </a:solidFill>
                <a:latin typeface="Arial" charset="0"/>
                <a:ea typeface="ＭＳ Ｐゴシック" charset="-128"/>
              </a:rPr>
              <a:t>Ningún auditor puede revisar todos los procesos de la empresa, la verdad es que solo  </a:t>
            </a:r>
            <a:r>
              <a:rPr lang="es-MX" b="1" dirty="0">
                <a:solidFill>
                  <a:srgbClr val="000000"/>
                </a:solidFill>
                <a:latin typeface="Arial" charset="0"/>
                <a:ea typeface="ＭＳ Ｐゴシック" charset="-128"/>
              </a:rPr>
              <a:t>ciertos procesos requieren mayor atención.</a:t>
            </a:r>
            <a:endParaRPr lang="es-MX" dirty="0">
              <a:solidFill>
                <a:srgbClr val="000000"/>
              </a:solidFill>
              <a:latin typeface="Arial" charset="0"/>
              <a:ea typeface="ＭＳ Ｐゴシック" charset="-128"/>
            </a:endParaRPr>
          </a:p>
        </p:txBody>
      </p:sp>
      <p:grpSp>
        <p:nvGrpSpPr>
          <p:cNvPr id="6" name="9 Grupo"/>
          <p:cNvGrpSpPr>
            <a:grpSpLocks/>
          </p:cNvGrpSpPr>
          <p:nvPr/>
        </p:nvGrpSpPr>
        <p:grpSpPr bwMode="auto">
          <a:xfrm>
            <a:off x="235304" y="4031678"/>
            <a:ext cx="8594725" cy="2027238"/>
            <a:chOff x="344488" y="4249738"/>
            <a:chExt cx="8594725" cy="2027237"/>
          </a:xfrm>
        </p:grpSpPr>
        <p:sp>
          <p:nvSpPr>
            <p:cNvPr id="7" name="Oval 58"/>
            <p:cNvSpPr>
              <a:spLocks noChangeArrowheads="1"/>
            </p:cNvSpPr>
            <p:nvPr/>
          </p:nvSpPr>
          <p:spPr bwMode="auto">
            <a:xfrm>
              <a:off x="344488" y="4279900"/>
              <a:ext cx="1303337" cy="1254125"/>
            </a:xfrm>
            <a:prstGeom prst="ellipse">
              <a:avLst/>
            </a:prstGeom>
            <a:noFill/>
            <a:ln w="9525">
              <a:solidFill>
                <a:schemeClr val="tx1"/>
              </a:solidFill>
              <a:round/>
              <a:headEnd/>
              <a:tailEnd/>
            </a:ln>
            <a:effectLst>
              <a:prstShdw prst="shdw17" dist="17961" dir="2700000">
                <a:srgbClr val="808080">
                  <a:alpha val="74997"/>
                </a:srgbClr>
              </a:prstShdw>
            </a:effectLst>
          </p:spPr>
          <p:txBody>
            <a:bodyPr/>
            <a:lstStyle/>
            <a:p>
              <a:pPr defTabSz="914400" fontAlgn="base">
                <a:spcBef>
                  <a:spcPct val="0"/>
                </a:spcBef>
                <a:spcAft>
                  <a:spcPct val="0"/>
                </a:spcAft>
              </a:pPr>
              <a:endParaRPr lang="es-MX" sz="1000">
                <a:solidFill>
                  <a:srgbClr val="000000"/>
                </a:solidFill>
                <a:latin typeface="Arial" charset="0"/>
                <a:ea typeface="ＭＳ Ｐゴシック" charset="-128"/>
              </a:endParaRPr>
            </a:p>
          </p:txBody>
        </p:sp>
        <p:sp>
          <p:nvSpPr>
            <p:cNvPr id="8" name="Line 59"/>
            <p:cNvSpPr>
              <a:spLocks noChangeShapeType="1"/>
            </p:cNvSpPr>
            <p:nvPr/>
          </p:nvSpPr>
          <p:spPr bwMode="auto">
            <a:xfrm>
              <a:off x="1647825" y="4991100"/>
              <a:ext cx="171450" cy="1588"/>
            </a:xfrm>
            <a:prstGeom prst="line">
              <a:avLst/>
            </a:prstGeom>
            <a:noFill/>
            <a:ln w="28575">
              <a:solidFill>
                <a:schemeClr val="tx1"/>
              </a:solidFill>
              <a:round/>
              <a:headEnd/>
              <a:tailEnd type="triangle" w="med" len="med"/>
            </a:ln>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9" name="Line 60"/>
            <p:cNvSpPr>
              <a:spLocks noChangeShapeType="1"/>
            </p:cNvSpPr>
            <p:nvPr/>
          </p:nvSpPr>
          <p:spPr bwMode="auto">
            <a:xfrm>
              <a:off x="3125788" y="4991100"/>
              <a:ext cx="173037" cy="1588"/>
            </a:xfrm>
            <a:prstGeom prst="line">
              <a:avLst/>
            </a:prstGeom>
            <a:noFill/>
            <a:ln w="28575">
              <a:solidFill>
                <a:schemeClr val="tx1"/>
              </a:solidFill>
              <a:round/>
              <a:headEnd/>
              <a:tailEnd type="triangle" w="med" len="med"/>
            </a:ln>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0" name="Oval 61"/>
            <p:cNvSpPr>
              <a:spLocks noChangeArrowheads="1"/>
            </p:cNvSpPr>
            <p:nvPr/>
          </p:nvSpPr>
          <p:spPr bwMode="auto">
            <a:xfrm>
              <a:off x="3289300" y="4267200"/>
              <a:ext cx="1314450" cy="1266825"/>
            </a:xfrm>
            <a:prstGeom prst="ellipse">
              <a:avLst/>
            </a:prstGeom>
            <a:noFill/>
            <a:ln w="952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1" name="Line 62"/>
            <p:cNvSpPr>
              <a:spLocks noChangeShapeType="1"/>
            </p:cNvSpPr>
            <p:nvPr/>
          </p:nvSpPr>
          <p:spPr bwMode="auto">
            <a:xfrm>
              <a:off x="4603750" y="4991100"/>
              <a:ext cx="211138" cy="1588"/>
            </a:xfrm>
            <a:prstGeom prst="line">
              <a:avLst/>
            </a:prstGeom>
            <a:noFill/>
            <a:ln w="28575">
              <a:solidFill>
                <a:schemeClr val="tx1"/>
              </a:solidFill>
              <a:round/>
              <a:headEnd/>
              <a:tailEnd type="triangle" w="med" len="med"/>
            </a:ln>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2" name="Oval 63"/>
            <p:cNvSpPr>
              <a:spLocks noChangeArrowheads="1"/>
            </p:cNvSpPr>
            <p:nvPr/>
          </p:nvSpPr>
          <p:spPr bwMode="auto">
            <a:xfrm>
              <a:off x="4795838" y="4319588"/>
              <a:ext cx="1285875" cy="1239837"/>
            </a:xfrm>
            <a:prstGeom prst="ellipse">
              <a:avLst/>
            </a:prstGeom>
            <a:noFill/>
            <a:ln w="9525">
              <a:solidFill>
                <a:schemeClr val="tx1"/>
              </a:solidFill>
              <a:round/>
              <a:headEnd/>
              <a:tailEnd/>
            </a:ln>
            <a:effectLst>
              <a:prstShdw prst="shdw17" dist="17961" dir="2700000">
                <a:srgbClr val="808080">
                  <a:alpha val="74997"/>
                </a:srgbClr>
              </a:prstShdw>
            </a:effectLst>
          </p:spPr>
          <p:txBody>
            <a:bodyPr/>
            <a:lstStyle/>
            <a:p>
              <a:pPr defTabSz="914400" fontAlgn="base">
                <a:spcBef>
                  <a:spcPct val="0"/>
                </a:spcBef>
                <a:spcAft>
                  <a:spcPct val="0"/>
                </a:spcAft>
              </a:pPr>
              <a:endParaRPr lang="es-MX" sz="2400" b="1">
                <a:solidFill>
                  <a:srgbClr val="000000"/>
                </a:solidFill>
                <a:ea typeface="ＭＳ Ｐゴシック" charset="-128"/>
              </a:endParaRPr>
            </a:p>
          </p:txBody>
        </p:sp>
        <p:sp>
          <p:nvSpPr>
            <p:cNvPr id="13" name="Line 64"/>
            <p:cNvSpPr>
              <a:spLocks noChangeShapeType="1"/>
            </p:cNvSpPr>
            <p:nvPr/>
          </p:nvSpPr>
          <p:spPr bwMode="auto">
            <a:xfrm>
              <a:off x="6081713" y="4991100"/>
              <a:ext cx="163512" cy="1588"/>
            </a:xfrm>
            <a:prstGeom prst="line">
              <a:avLst/>
            </a:prstGeom>
            <a:noFill/>
            <a:ln w="28575">
              <a:solidFill>
                <a:schemeClr val="tx1"/>
              </a:solidFill>
              <a:round/>
              <a:headEnd/>
              <a:tailEnd type="triangle" w="med" len="med"/>
            </a:ln>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4" name="Oval 65"/>
            <p:cNvSpPr>
              <a:spLocks noChangeArrowheads="1"/>
            </p:cNvSpPr>
            <p:nvPr/>
          </p:nvSpPr>
          <p:spPr bwMode="auto">
            <a:xfrm>
              <a:off x="6226175" y="4249738"/>
              <a:ext cx="1335088" cy="1284287"/>
            </a:xfrm>
            <a:prstGeom prst="ellipse">
              <a:avLst/>
            </a:prstGeom>
            <a:noFill/>
            <a:ln w="952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15" name="Line 66"/>
            <p:cNvSpPr>
              <a:spLocks noChangeShapeType="1"/>
            </p:cNvSpPr>
            <p:nvPr/>
          </p:nvSpPr>
          <p:spPr bwMode="auto">
            <a:xfrm>
              <a:off x="7561263" y="4991100"/>
              <a:ext cx="177800" cy="1588"/>
            </a:xfrm>
            <a:prstGeom prst="line">
              <a:avLst/>
            </a:prstGeom>
            <a:noFill/>
            <a:ln w="28575">
              <a:solidFill>
                <a:schemeClr val="tx1"/>
              </a:solidFill>
              <a:round/>
              <a:headEnd/>
              <a:tailEnd type="triangle" w="med" len="med"/>
            </a:ln>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6" name="Rectangle 67"/>
            <p:cNvSpPr>
              <a:spLocks noChangeArrowheads="1"/>
            </p:cNvSpPr>
            <p:nvPr/>
          </p:nvSpPr>
          <p:spPr bwMode="auto">
            <a:xfrm>
              <a:off x="7756525" y="4368800"/>
              <a:ext cx="1182688" cy="1022350"/>
            </a:xfrm>
            <a:prstGeom prst="rect">
              <a:avLst/>
            </a:prstGeom>
            <a:noFill/>
            <a:ln w="9525">
              <a:solidFill>
                <a:schemeClr val="tx1"/>
              </a:solidFill>
              <a:miter lim="800000"/>
              <a:headEnd/>
              <a:tailEnd/>
            </a:ln>
            <a:effectLst>
              <a:prstShdw prst="shdw17" dist="17961" dir="2700000">
                <a:srgbClr val="808080">
                  <a:alpha val="74997"/>
                </a:srgbClr>
              </a:prstShdw>
            </a:effectLst>
          </p:spPr>
          <p:txBody>
            <a:bodyPr/>
            <a:lstStyle/>
            <a:p>
              <a:pPr algn="ctr" defTabSz="914400" fontAlgn="base">
                <a:spcBef>
                  <a:spcPct val="0"/>
                </a:spcBef>
                <a:spcAft>
                  <a:spcPct val="0"/>
                </a:spcAft>
              </a:pPr>
              <a:r>
                <a:rPr lang="es-MX" sz="1200">
                  <a:solidFill>
                    <a:srgbClr val="000000"/>
                  </a:solidFill>
                  <a:latin typeface="Arial" charset="0"/>
                  <a:ea typeface="ＭＳ Ｐゴシック" charset="-128"/>
                </a:rPr>
                <a:t>Requisitos para la satisfacción del cliente.</a:t>
              </a:r>
            </a:p>
          </p:txBody>
        </p:sp>
        <p:sp>
          <p:nvSpPr>
            <p:cNvPr id="17" name="Line 69"/>
            <p:cNvSpPr>
              <a:spLocks noChangeShapeType="1"/>
            </p:cNvSpPr>
            <p:nvPr/>
          </p:nvSpPr>
          <p:spPr bwMode="auto">
            <a:xfrm flipH="1" flipV="1">
              <a:off x="5948363" y="6130925"/>
              <a:ext cx="2400300" cy="12700"/>
            </a:xfrm>
            <a:prstGeom prst="line">
              <a:avLst/>
            </a:prstGeom>
            <a:noFill/>
            <a:ln w="2857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8" name="Line 68"/>
            <p:cNvSpPr>
              <a:spLocks noChangeShapeType="1"/>
            </p:cNvSpPr>
            <p:nvPr/>
          </p:nvSpPr>
          <p:spPr bwMode="auto">
            <a:xfrm>
              <a:off x="8348663" y="5416550"/>
              <a:ext cx="1587" cy="712788"/>
            </a:xfrm>
            <a:prstGeom prst="line">
              <a:avLst/>
            </a:prstGeom>
            <a:noFill/>
            <a:ln w="2857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19" name="Line 70"/>
            <p:cNvSpPr>
              <a:spLocks noChangeShapeType="1"/>
            </p:cNvSpPr>
            <p:nvPr/>
          </p:nvSpPr>
          <p:spPr bwMode="auto">
            <a:xfrm>
              <a:off x="955675" y="5559425"/>
              <a:ext cx="3175" cy="569913"/>
            </a:xfrm>
            <a:prstGeom prst="line">
              <a:avLst/>
            </a:prstGeom>
            <a:noFill/>
            <a:ln w="28575">
              <a:solidFill>
                <a:schemeClr val="tx1"/>
              </a:solidFill>
              <a:round/>
              <a:headEnd type="triangle" w="med" len="me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20" name="Text Box 71"/>
            <p:cNvSpPr txBox="1">
              <a:spLocks noChangeArrowheads="1"/>
            </p:cNvSpPr>
            <p:nvPr/>
          </p:nvSpPr>
          <p:spPr bwMode="auto">
            <a:xfrm>
              <a:off x="393700" y="4443413"/>
              <a:ext cx="1182688" cy="712787"/>
            </a:xfrm>
            <a:prstGeom prst="rect">
              <a:avLst/>
            </a:prstGeom>
            <a:noFill/>
            <a:ln w="9525">
              <a:noFill/>
              <a:miter lim="800000"/>
              <a:headEnd/>
              <a:tailEnd/>
            </a:ln>
          </p:spPr>
          <p:txBody>
            <a:bodyPr/>
            <a:lstStyle/>
            <a:p>
              <a:pPr algn="ctr" defTabSz="914400" fontAlgn="base">
                <a:spcBef>
                  <a:spcPct val="0"/>
                </a:spcBef>
                <a:spcAft>
                  <a:spcPct val="0"/>
                </a:spcAft>
              </a:pPr>
              <a:r>
                <a:rPr lang="es-MX" sz="1200">
                  <a:solidFill>
                    <a:srgbClr val="000000"/>
                  </a:solidFill>
                  <a:latin typeface="Arial" charset="0"/>
                  <a:ea typeface="ＭＳ Ｐゴシック" charset="-128"/>
                </a:rPr>
                <a:t>El cliente determina sus requisitos.</a:t>
              </a:r>
            </a:p>
            <a:p>
              <a:pPr defTabSz="914400" fontAlgn="base">
                <a:spcBef>
                  <a:spcPct val="0"/>
                </a:spcBef>
                <a:spcAft>
                  <a:spcPct val="0"/>
                </a:spcAft>
              </a:pPr>
              <a:endParaRPr lang="es-MX" sz="1200">
                <a:solidFill>
                  <a:srgbClr val="000000"/>
                </a:solidFill>
                <a:latin typeface="Arial" charset="0"/>
                <a:ea typeface="ＭＳ Ｐゴシック" charset="-128"/>
              </a:endParaRPr>
            </a:p>
          </p:txBody>
        </p:sp>
        <p:sp>
          <p:nvSpPr>
            <p:cNvPr id="21" name="Oval 72"/>
            <p:cNvSpPr>
              <a:spLocks noChangeArrowheads="1"/>
            </p:cNvSpPr>
            <p:nvPr/>
          </p:nvSpPr>
          <p:spPr bwMode="auto">
            <a:xfrm>
              <a:off x="1809750" y="4267200"/>
              <a:ext cx="1316038" cy="1266825"/>
            </a:xfrm>
            <a:prstGeom prst="ellipse">
              <a:avLst/>
            </a:prstGeom>
            <a:noFill/>
            <a:ln w="952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2" name="Text Box 73"/>
            <p:cNvSpPr txBox="1">
              <a:spLocks noChangeArrowheads="1"/>
            </p:cNvSpPr>
            <p:nvPr/>
          </p:nvSpPr>
          <p:spPr bwMode="auto">
            <a:xfrm>
              <a:off x="1809750" y="4427538"/>
              <a:ext cx="1316038" cy="950912"/>
            </a:xfrm>
            <a:prstGeom prst="rect">
              <a:avLst/>
            </a:prstGeom>
            <a:noFill/>
            <a:ln w="9525">
              <a:noFill/>
              <a:miter lim="800000"/>
              <a:headEnd/>
              <a:tailEnd/>
            </a:ln>
          </p:spPr>
          <p:txBody>
            <a:bodyPr/>
            <a:lstStyle/>
            <a:p>
              <a:pPr algn="ctr" defTabSz="914400" fontAlgn="base">
                <a:spcBef>
                  <a:spcPct val="0"/>
                </a:spcBef>
                <a:spcAft>
                  <a:spcPct val="0"/>
                </a:spcAft>
              </a:pPr>
              <a:r>
                <a:rPr lang="es-MX" sz="1200">
                  <a:solidFill>
                    <a:srgbClr val="000000"/>
                  </a:solidFill>
                  <a:latin typeface="Arial" charset="0"/>
                  <a:ea typeface="ＭＳ Ｐゴシック" charset="-128"/>
                </a:rPr>
                <a:t>Diseño del producto de acuerdo con sus requisitos.</a:t>
              </a:r>
            </a:p>
            <a:p>
              <a:pPr defTabSz="914400" fontAlgn="base">
                <a:spcBef>
                  <a:spcPct val="0"/>
                </a:spcBef>
                <a:spcAft>
                  <a:spcPct val="0"/>
                </a:spcAft>
              </a:pPr>
              <a:endParaRPr lang="es-MX" sz="1200">
                <a:solidFill>
                  <a:srgbClr val="000000"/>
                </a:solidFill>
                <a:latin typeface="Arial" charset="0"/>
                <a:ea typeface="ＭＳ Ｐゴシック" charset="-128"/>
              </a:endParaRPr>
            </a:p>
          </p:txBody>
        </p:sp>
        <p:sp>
          <p:nvSpPr>
            <p:cNvPr id="23" name="Text Box 74"/>
            <p:cNvSpPr txBox="1">
              <a:spLocks noChangeArrowheads="1"/>
            </p:cNvSpPr>
            <p:nvPr/>
          </p:nvSpPr>
          <p:spPr bwMode="auto">
            <a:xfrm>
              <a:off x="3355975" y="4503738"/>
              <a:ext cx="1181100" cy="712787"/>
            </a:xfrm>
            <a:prstGeom prst="rect">
              <a:avLst/>
            </a:prstGeom>
            <a:noFill/>
            <a:ln w="9525">
              <a:noFill/>
              <a:miter lim="800000"/>
              <a:headEnd/>
              <a:tailEnd/>
            </a:ln>
          </p:spPr>
          <p:txBody>
            <a:bodyPr/>
            <a:lstStyle/>
            <a:p>
              <a:pPr algn="ctr" defTabSz="914400" fontAlgn="base">
                <a:spcBef>
                  <a:spcPct val="0"/>
                </a:spcBef>
                <a:spcAft>
                  <a:spcPct val="0"/>
                </a:spcAft>
              </a:pPr>
              <a:r>
                <a:rPr lang="es-MX" sz="1200" dirty="0">
                  <a:solidFill>
                    <a:srgbClr val="000000"/>
                  </a:solidFill>
                  <a:latin typeface="Arial" charset="0"/>
                  <a:ea typeface="ＭＳ Ｐゴシック" charset="-128"/>
                </a:rPr>
                <a:t>Diseño del proceso de manufactura.</a:t>
              </a:r>
            </a:p>
            <a:p>
              <a:pPr defTabSz="914400" fontAlgn="base">
                <a:spcBef>
                  <a:spcPct val="0"/>
                </a:spcBef>
                <a:spcAft>
                  <a:spcPct val="0"/>
                </a:spcAft>
              </a:pPr>
              <a:endParaRPr lang="es-MX" sz="1200" dirty="0">
                <a:solidFill>
                  <a:srgbClr val="000000"/>
                </a:solidFill>
                <a:latin typeface="Arial" charset="0"/>
                <a:ea typeface="ＭＳ Ｐゴシック" charset="-128"/>
              </a:endParaRPr>
            </a:p>
          </p:txBody>
        </p:sp>
        <p:sp>
          <p:nvSpPr>
            <p:cNvPr id="24" name="Text Box 75"/>
            <p:cNvSpPr txBox="1">
              <a:spLocks noChangeArrowheads="1"/>
            </p:cNvSpPr>
            <p:nvPr/>
          </p:nvSpPr>
          <p:spPr bwMode="auto">
            <a:xfrm>
              <a:off x="4838700" y="4440238"/>
              <a:ext cx="1181100" cy="1035050"/>
            </a:xfrm>
            <a:prstGeom prst="rect">
              <a:avLst/>
            </a:prstGeom>
            <a:noFill/>
            <a:ln w="9525">
              <a:noFill/>
              <a:miter lim="800000"/>
              <a:headEnd/>
              <a:tailEnd/>
            </a:ln>
          </p:spPr>
          <p:txBody>
            <a:bodyPr/>
            <a:lstStyle/>
            <a:p>
              <a:pPr algn="ctr" defTabSz="914400" fontAlgn="base">
                <a:spcBef>
                  <a:spcPct val="0"/>
                </a:spcBef>
                <a:spcAft>
                  <a:spcPct val="0"/>
                </a:spcAft>
              </a:pPr>
              <a:r>
                <a:rPr lang="es-MX" sz="1200">
                  <a:solidFill>
                    <a:srgbClr val="000000"/>
                  </a:solidFill>
                  <a:latin typeface="Arial" charset="0"/>
                  <a:ea typeface="ＭＳ Ｐゴシック" charset="-128"/>
                </a:rPr>
                <a:t>Elaborar el producto de acuerdo a los requisitos del cliente.</a:t>
              </a:r>
            </a:p>
            <a:p>
              <a:pPr defTabSz="914400" fontAlgn="base">
                <a:spcBef>
                  <a:spcPct val="0"/>
                </a:spcBef>
                <a:spcAft>
                  <a:spcPct val="0"/>
                </a:spcAft>
              </a:pPr>
              <a:endParaRPr lang="es-MX" sz="1200">
                <a:solidFill>
                  <a:srgbClr val="000000"/>
                </a:solidFill>
                <a:latin typeface="Arial" charset="0"/>
                <a:ea typeface="ＭＳ Ｐゴシック" charset="-128"/>
              </a:endParaRPr>
            </a:p>
          </p:txBody>
        </p:sp>
        <p:sp>
          <p:nvSpPr>
            <p:cNvPr id="25" name="Text Box 76"/>
            <p:cNvSpPr txBox="1">
              <a:spLocks noChangeArrowheads="1"/>
            </p:cNvSpPr>
            <p:nvPr/>
          </p:nvSpPr>
          <p:spPr bwMode="auto">
            <a:xfrm>
              <a:off x="6197600" y="4508500"/>
              <a:ext cx="1363663" cy="879475"/>
            </a:xfrm>
            <a:prstGeom prst="rect">
              <a:avLst/>
            </a:prstGeom>
            <a:noFill/>
            <a:ln w="9525">
              <a:noFill/>
              <a:miter lim="800000"/>
              <a:headEnd/>
              <a:tailEnd/>
            </a:ln>
          </p:spPr>
          <p:txBody>
            <a:bodyPr/>
            <a:lstStyle/>
            <a:p>
              <a:pPr algn="ctr" defTabSz="914400" fontAlgn="base">
                <a:spcBef>
                  <a:spcPct val="0"/>
                </a:spcBef>
                <a:spcAft>
                  <a:spcPct val="0"/>
                </a:spcAft>
              </a:pPr>
              <a:r>
                <a:rPr lang="es-MX" sz="1200">
                  <a:solidFill>
                    <a:srgbClr val="000000"/>
                  </a:solidFill>
                  <a:latin typeface="Arial" charset="0"/>
                  <a:ea typeface="ＭＳ Ｐゴシック" charset="-128"/>
                </a:rPr>
                <a:t>Medir y analizar la retroalimentación del cliente.</a:t>
              </a:r>
            </a:p>
            <a:p>
              <a:pPr defTabSz="914400" fontAlgn="base">
                <a:spcBef>
                  <a:spcPct val="0"/>
                </a:spcBef>
                <a:spcAft>
                  <a:spcPct val="0"/>
                </a:spcAft>
              </a:pPr>
              <a:endParaRPr lang="es-MX" sz="1200">
                <a:solidFill>
                  <a:srgbClr val="000000"/>
                </a:solidFill>
                <a:latin typeface="Arial" charset="0"/>
                <a:ea typeface="ＭＳ Ｐゴシック" charset="-128"/>
              </a:endParaRPr>
            </a:p>
          </p:txBody>
        </p:sp>
        <p:sp>
          <p:nvSpPr>
            <p:cNvPr id="26" name="Text Box 77"/>
            <p:cNvSpPr txBox="1">
              <a:spLocks noChangeArrowheads="1"/>
            </p:cNvSpPr>
            <p:nvPr/>
          </p:nvSpPr>
          <p:spPr bwMode="auto">
            <a:xfrm>
              <a:off x="2730500" y="5924550"/>
              <a:ext cx="3198813" cy="352425"/>
            </a:xfrm>
            <a:prstGeom prst="rect">
              <a:avLst/>
            </a:prstGeom>
            <a:noFill/>
            <a:ln w="9525">
              <a:solidFill>
                <a:schemeClr val="tx1"/>
              </a:solidFill>
              <a:miter lim="800000"/>
              <a:headEnd/>
              <a:tailEnd/>
            </a:ln>
            <a:effectLst>
              <a:prstShdw prst="shdw17" dist="17961" dir="2700000">
                <a:srgbClr val="808080">
                  <a:alpha val="74997"/>
                </a:srgbClr>
              </a:prstShdw>
            </a:effectLst>
          </p:spPr>
          <p:txBody>
            <a:bodyPr/>
            <a:lstStyle/>
            <a:p>
              <a:pPr algn="ctr" defTabSz="914400" fontAlgn="base">
                <a:spcBef>
                  <a:spcPct val="0"/>
                </a:spcBef>
                <a:spcAft>
                  <a:spcPct val="0"/>
                </a:spcAft>
              </a:pPr>
              <a:r>
                <a:rPr lang="es-MX" sz="2000" b="1">
                  <a:solidFill>
                    <a:srgbClr val="000000"/>
                  </a:solidFill>
                  <a:latin typeface="Arial" charset="0"/>
                  <a:ea typeface="ＭＳ Ｐゴシック" charset="-128"/>
                </a:rPr>
                <a:t>Mejora continua</a:t>
              </a:r>
            </a:p>
          </p:txBody>
        </p:sp>
        <p:sp>
          <p:nvSpPr>
            <p:cNvPr id="27" name="Line 69"/>
            <p:cNvSpPr>
              <a:spLocks noChangeShapeType="1"/>
            </p:cNvSpPr>
            <p:nvPr/>
          </p:nvSpPr>
          <p:spPr bwMode="auto">
            <a:xfrm flipH="1">
              <a:off x="925513" y="6127750"/>
              <a:ext cx="1819275" cy="1588"/>
            </a:xfrm>
            <a:prstGeom prst="line">
              <a:avLst/>
            </a:prstGeom>
            <a:noFill/>
            <a:ln w="28575">
              <a:solidFill>
                <a:schemeClr val="tx1"/>
              </a:solidFill>
              <a:round/>
              <a:headEnd/>
              <a:tailEnd/>
            </a:ln>
            <a:effectLst>
              <a:prstShdw prst="shdw17" dist="17961" dir="2700000">
                <a:srgbClr val="808080">
                  <a:alpha val="74997"/>
                </a:srgbClr>
              </a:prstShdw>
            </a:effectLst>
          </p:spPr>
          <p:txBody>
            <a:bodyP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grpSp>
      <p:sp>
        <p:nvSpPr>
          <p:cNvPr id="28" name="CuadroTexto 27"/>
          <p:cNvSpPr txBox="1"/>
          <p:nvPr/>
        </p:nvSpPr>
        <p:spPr>
          <a:xfrm>
            <a:off x="1996671" y="6263161"/>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8: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707913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ChangeArrowheads="1"/>
          </p:cNvSpPr>
          <p:nvPr/>
        </p:nvSpPr>
        <p:spPr bwMode="auto">
          <a:xfrm>
            <a:off x="1047750" y="200025"/>
            <a:ext cx="8185150" cy="609600"/>
          </a:xfrm>
          <a:prstGeom prst="rect">
            <a:avLst/>
          </a:prstGeom>
          <a:noFill/>
          <a:ln w="9525">
            <a:noFill/>
            <a:miter lim="800000"/>
            <a:headEnd/>
            <a:tailEnd/>
          </a:ln>
        </p:spPr>
        <p:txBody>
          <a:bodyPr lIns="92075" tIns="46038" rIns="92075" bIns="46038" anchor="ctr"/>
          <a:lstStyle/>
          <a:p>
            <a:pPr defTabSz="914400" eaLnBrk="0" fontAlgn="base" hangingPunct="0">
              <a:spcBef>
                <a:spcPct val="0"/>
              </a:spcBef>
              <a:spcAft>
                <a:spcPct val="0"/>
              </a:spcAft>
            </a:pPr>
            <a:r>
              <a:rPr lang="es-ES" sz="2800" b="1" dirty="0" smtClean="0">
                <a:solidFill>
                  <a:srgbClr val="FFFFFF"/>
                </a:solidFill>
                <a:latin typeface="Arial Narrow" charset="0"/>
                <a:ea typeface="ＭＳ Ｐゴシック" charset="-128"/>
              </a:rPr>
              <a:t>CALIFICACIÓN </a:t>
            </a:r>
            <a:r>
              <a:rPr lang="es-ES" sz="2800" b="1" dirty="0">
                <a:solidFill>
                  <a:srgbClr val="FFFFFF"/>
                </a:solidFill>
                <a:latin typeface="Arial Narrow" charset="0"/>
                <a:ea typeface="ＭＳ Ｐゴシック" charset="-128"/>
              </a:rPr>
              <a:t>DE LOS HALLAZGOS</a:t>
            </a:r>
            <a:endParaRPr lang="es-ES_tradnl" sz="2800" b="1" dirty="0">
              <a:solidFill>
                <a:srgbClr val="FFFFFF"/>
              </a:solidFill>
              <a:latin typeface="Arial Narrow" charset="0"/>
              <a:ea typeface="ＭＳ Ｐゴシック" charset="-128"/>
            </a:endParaRPr>
          </a:p>
        </p:txBody>
      </p:sp>
      <p:sp>
        <p:nvSpPr>
          <p:cNvPr id="66563" name="AutoShape 5"/>
          <p:cNvSpPr>
            <a:spLocks noChangeArrowheads="1"/>
          </p:cNvSpPr>
          <p:nvPr/>
        </p:nvSpPr>
        <p:spPr bwMode="auto">
          <a:xfrm>
            <a:off x="274638" y="1482725"/>
            <a:ext cx="8593137" cy="4295775"/>
          </a:xfrm>
          <a:prstGeom prst="roundRect">
            <a:avLst>
              <a:gd name="adj" fmla="val 16667"/>
            </a:avLst>
          </a:prstGeom>
          <a:noFill/>
          <a:ln w="57150" cmpd="thinThick">
            <a:solidFill>
              <a:schemeClr val="tx1"/>
            </a:solidFill>
            <a:round/>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66564" name="Text Box 2"/>
          <p:cNvSpPr txBox="1">
            <a:spLocks noChangeArrowheads="1"/>
          </p:cNvSpPr>
          <p:nvPr/>
        </p:nvSpPr>
        <p:spPr bwMode="auto">
          <a:xfrm>
            <a:off x="533400" y="1884363"/>
            <a:ext cx="7924800" cy="3813175"/>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No conformidad Mayor:</a:t>
            </a: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Ausencia total de un elemento requerido del sistema, una serie de </a:t>
            </a:r>
            <a:r>
              <a:rPr lang="es-ES" dirty="0" smtClean="0">
                <a:solidFill>
                  <a:srgbClr val="000000"/>
                </a:solidFill>
                <a:latin typeface="Arial" charset="0"/>
                <a:ea typeface="ＭＳ Ｐゴシック" charset="-128"/>
              </a:rPr>
              <a:t>no conformidades </a:t>
            </a:r>
            <a:r>
              <a:rPr lang="es-ES" dirty="0">
                <a:solidFill>
                  <a:srgbClr val="000000"/>
                </a:solidFill>
                <a:latin typeface="Arial" charset="0"/>
                <a:ea typeface="ＭＳ Ｐゴシック" charset="-128"/>
              </a:rPr>
              <a:t>menores o una falta que afecta en la calidad del producto final. </a:t>
            </a: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endParaRPr lang="es-ES"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No conformidad Menor:</a:t>
            </a:r>
          </a:p>
          <a:p>
            <a:pPr algn="just" defTabSz="914400" eaLnBrk="0" fontAlgn="base" hangingPunct="0">
              <a:spcBef>
                <a:spcPct val="0"/>
              </a:spcBef>
              <a:spcAft>
                <a:spcPct val="0"/>
              </a:spcAft>
            </a:pPr>
            <a:r>
              <a:rPr lang="es-ES" dirty="0">
                <a:solidFill>
                  <a:srgbClr val="000000"/>
                </a:solidFill>
                <a:latin typeface="Arial" charset="0"/>
                <a:ea typeface="ＭＳ Ｐゴシック" charset="-128"/>
              </a:rPr>
              <a:t>Interrupción única en la disciplina o el control. </a:t>
            </a:r>
          </a:p>
          <a:p>
            <a:pPr algn="just" defTabSz="914400" eaLnBrk="0" fontAlgn="base" hangingPunct="0">
              <a:spcBef>
                <a:spcPct val="0"/>
              </a:spcBef>
              <a:spcAft>
                <a:spcPct val="0"/>
              </a:spcAft>
            </a:pPr>
            <a:endParaRPr lang="es-ES" sz="2000" dirty="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b="1" dirty="0">
                <a:solidFill>
                  <a:srgbClr val="000000"/>
                </a:solidFill>
                <a:latin typeface="Arial" charset="0"/>
                <a:ea typeface="ＭＳ Ｐゴシック" charset="-128"/>
              </a:rPr>
              <a:t>Observación:</a:t>
            </a:r>
            <a:r>
              <a:rPr lang="es-ES" dirty="0">
                <a:solidFill>
                  <a:srgbClr val="000000"/>
                </a:solidFill>
                <a:latin typeface="Arial" charset="0"/>
                <a:ea typeface="ＭＳ Ｐゴシック" charset="-128"/>
              </a:rPr>
              <a:t> </a:t>
            </a:r>
          </a:p>
          <a:p>
            <a:pPr algn="just" defTabSz="914400" eaLnBrk="0" fontAlgn="base" hangingPunct="0">
              <a:spcBef>
                <a:spcPct val="0"/>
              </a:spcBef>
              <a:spcAft>
                <a:spcPct val="0"/>
              </a:spcAft>
            </a:pPr>
            <a:r>
              <a:rPr lang="es-ES" sz="2000" dirty="0">
                <a:solidFill>
                  <a:srgbClr val="000000"/>
                </a:solidFill>
                <a:latin typeface="Arial" charset="0"/>
                <a:ea typeface="ＭＳ Ｐゴシック" charset="-128"/>
              </a:rPr>
              <a:t>Indica que se requiere una aclaración o mayor investigación para garantizar la efectividad total del sistema que se audita.</a:t>
            </a:r>
          </a:p>
          <a:p>
            <a:pPr algn="just" defTabSz="914400" eaLnBrk="0" fontAlgn="base" hangingPunct="0">
              <a:spcBef>
                <a:spcPct val="0"/>
              </a:spcBef>
              <a:spcAft>
                <a:spcPct val="0"/>
              </a:spcAft>
            </a:pPr>
            <a:endParaRPr lang="es-ES" sz="2000" dirty="0">
              <a:solidFill>
                <a:srgbClr val="000099"/>
              </a:solidFill>
              <a:latin typeface="Arial" charset="0"/>
              <a:ea typeface="ＭＳ Ｐゴシック" charset="-128"/>
            </a:endParaRPr>
          </a:p>
        </p:txBody>
      </p:sp>
      <p:pic>
        <p:nvPicPr>
          <p:cNvPr id="66565" name="Picture 53" descr="http://www.ambisalud.com/imagen/visi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46056" y="2724959"/>
            <a:ext cx="1616075" cy="1712912"/>
          </a:xfrm>
          <a:prstGeom prst="rect">
            <a:avLst/>
          </a:prstGeom>
          <a:noFill/>
          <a:ln w="9525">
            <a:noFill/>
            <a:miter lim="800000"/>
            <a:headEnd/>
            <a:tailEnd/>
          </a:ln>
        </p:spPr>
      </p:pic>
      <p:sp>
        <p:nvSpPr>
          <p:cNvPr id="6" name="CuadroTexto 5"/>
          <p:cNvSpPr txBox="1"/>
          <p:nvPr/>
        </p:nvSpPr>
        <p:spPr>
          <a:xfrm>
            <a:off x="6087617" y="4356204"/>
            <a:ext cx="2557243" cy="2442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40:Observacion,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644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1036"/>
          <p:cNvSpPr txBox="1">
            <a:spLocks noChangeArrowheads="1"/>
          </p:cNvSpPr>
          <p:nvPr/>
        </p:nvSpPr>
        <p:spPr bwMode="auto">
          <a:xfrm>
            <a:off x="1128713" y="179388"/>
            <a:ext cx="7459662" cy="5191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FASES </a:t>
            </a:r>
            <a:r>
              <a:rPr lang="es-ES_tradnl" sz="2800" b="1" dirty="0">
                <a:solidFill>
                  <a:srgbClr val="FFFFFF"/>
                </a:solidFill>
                <a:latin typeface="Arial Narrow" charset="0"/>
                <a:ea typeface="ＭＳ Ｐゴシック" charset="-128"/>
              </a:rPr>
              <a:t>DE LA AUDITORÍA</a:t>
            </a:r>
          </a:p>
        </p:txBody>
      </p:sp>
      <p:sp>
        <p:nvSpPr>
          <p:cNvPr id="867332" name="Rectangle 1028"/>
          <p:cNvSpPr>
            <a:spLocks noChangeArrowheads="1"/>
          </p:cNvSpPr>
          <p:nvPr/>
        </p:nvSpPr>
        <p:spPr bwMode="auto">
          <a:xfrm>
            <a:off x="3998913" y="3651250"/>
            <a:ext cx="1905000" cy="838200"/>
          </a:xfrm>
          <a:prstGeom prst="rect">
            <a:avLst/>
          </a:prstGeo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path path="circle">
              <a:fillToRect l="50000" t="50000" r="50000" b="50000"/>
            </a:path>
            <a:tileRect/>
          </a:gradFill>
          <a:ln w="9525">
            <a:solidFill>
              <a:schemeClr val="tx1"/>
            </a:solidFill>
            <a:miter lim="800000"/>
            <a:headEnd/>
            <a:tailEnd/>
          </a:ln>
          <a:effectLst/>
        </p:spPr>
        <p:txBody>
          <a:bodyPr wrap="none" anchor="ctr"/>
          <a:lstStyle/>
          <a:p>
            <a:pPr algn="ctr" defTabSz="914400" eaLnBrk="0" fontAlgn="base" hangingPunct="0">
              <a:spcBef>
                <a:spcPct val="0"/>
              </a:spcBef>
              <a:spcAft>
                <a:spcPct val="0"/>
              </a:spcAft>
              <a:defRPr/>
            </a:pPr>
            <a:r>
              <a:rPr lang="es-ES_tradnl" sz="1600">
                <a:solidFill>
                  <a:srgbClr val="000000"/>
                </a:solidFill>
                <a:latin typeface="Tahoma" charset="0"/>
                <a:ea typeface="ＭＳ Ｐゴシック" charset="-128"/>
              </a:rPr>
              <a:t>AUDITORÍA </a:t>
            </a:r>
          </a:p>
          <a:p>
            <a:pPr algn="ctr" defTabSz="914400" eaLnBrk="0" fontAlgn="base" hangingPunct="0">
              <a:spcBef>
                <a:spcPct val="0"/>
              </a:spcBef>
              <a:spcAft>
                <a:spcPct val="0"/>
              </a:spcAft>
              <a:defRPr/>
            </a:pPr>
            <a:r>
              <a:rPr lang="es-ES_tradnl" sz="1600">
                <a:solidFill>
                  <a:srgbClr val="000000"/>
                </a:solidFill>
                <a:latin typeface="Tahoma" charset="0"/>
                <a:ea typeface="ＭＳ Ｐゴシック" charset="-128"/>
              </a:rPr>
              <a:t>FASE 1</a:t>
            </a:r>
            <a:endParaRPr lang="es-ES_tradnl" sz="1400">
              <a:solidFill>
                <a:srgbClr val="000000"/>
              </a:solidFill>
              <a:latin typeface="Tahoma" charset="0"/>
              <a:ea typeface="ＭＳ Ｐゴシック" charset="-128"/>
            </a:endParaRPr>
          </a:p>
        </p:txBody>
      </p:sp>
      <p:sp>
        <p:nvSpPr>
          <p:cNvPr id="867333" name="Rectangle 1029"/>
          <p:cNvSpPr>
            <a:spLocks noChangeArrowheads="1"/>
          </p:cNvSpPr>
          <p:nvPr/>
        </p:nvSpPr>
        <p:spPr bwMode="auto">
          <a:xfrm>
            <a:off x="3995738" y="4953000"/>
            <a:ext cx="2074862" cy="965200"/>
          </a:xfrm>
          <a:prstGeom prst="rect">
            <a:avLst/>
          </a:prstGeo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path path="circle">
              <a:fillToRect l="50000" t="50000" r="50000" b="50000"/>
            </a:path>
            <a:tileRect/>
          </a:gradFill>
          <a:ln w="9525">
            <a:solidFill>
              <a:schemeClr val="tx1"/>
            </a:solidFill>
            <a:miter lim="800000"/>
            <a:headEnd/>
            <a:tailEnd/>
          </a:ln>
          <a:effectLst/>
        </p:spPr>
        <p:txBody>
          <a:bodyPr wrap="none" anchor="ctr"/>
          <a:lstStyle/>
          <a:p>
            <a:pPr algn="ctr" defTabSz="914400" eaLnBrk="0" fontAlgn="base" hangingPunct="0">
              <a:spcBef>
                <a:spcPct val="0"/>
              </a:spcBef>
              <a:spcAft>
                <a:spcPct val="0"/>
              </a:spcAft>
              <a:defRPr/>
            </a:pPr>
            <a:r>
              <a:rPr lang="es-ES_tradnl" sz="1400">
                <a:solidFill>
                  <a:srgbClr val="000000"/>
                </a:solidFill>
                <a:latin typeface="Tahoma" charset="0"/>
                <a:ea typeface="ＭＳ Ｐゴシック" charset="-128"/>
              </a:rPr>
              <a:t>AUDITORÍA </a:t>
            </a:r>
          </a:p>
          <a:p>
            <a:pPr algn="ctr" defTabSz="914400" eaLnBrk="0" fontAlgn="base" hangingPunct="0">
              <a:spcBef>
                <a:spcPct val="0"/>
              </a:spcBef>
              <a:spcAft>
                <a:spcPct val="0"/>
              </a:spcAft>
              <a:defRPr/>
            </a:pPr>
            <a:r>
              <a:rPr lang="es-ES_tradnl" sz="1400">
                <a:solidFill>
                  <a:srgbClr val="000000"/>
                </a:solidFill>
                <a:latin typeface="Tahoma" charset="0"/>
                <a:ea typeface="ＭＳ Ｐゴシック" charset="-128"/>
              </a:rPr>
              <a:t>FASE 2</a:t>
            </a:r>
          </a:p>
        </p:txBody>
      </p:sp>
      <p:sp>
        <p:nvSpPr>
          <p:cNvPr id="867334" name="Rectangle 1030"/>
          <p:cNvSpPr>
            <a:spLocks noChangeArrowheads="1"/>
          </p:cNvSpPr>
          <p:nvPr/>
        </p:nvSpPr>
        <p:spPr bwMode="auto">
          <a:xfrm>
            <a:off x="412750" y="4322763"/>
            <a:ext cx="1905000" cy="838200"/>
          </a:xfrm>
          <a:prstGeom prst="rect">
            <a:avLst/>
          </a:prstGeom>
          <a:gradFill flip="none" rotWithShape="1">
            <a:gsLst>
              <a:gs pos="0">
                <a:srgbClr val="990033">
                  <a:shade val="30000"/>
                  <a:satMod val="115000"/>
                </a:srgbClr>
              </a:gs>
              <a:gs pos="50000">
                <a:srgbClr val="990033">
                  <a:shade val="67500"/>
                  <a:satMod val="115000"/>
                </a:srgbClr>
              </a:gs>
              <a:gs pos="100000">
                <a:srgbClr val="990033">
                  <a:shade val="100000"/>
                  <a:satMod val="115000"/>
                </a:srgbClr>
              </a:gs>
            </a:gsLst>
            <a:path path="circle">
              <a:fillToRect l="50000" t="50000" r="50000" b="50000"/>
            </a:path>
            <a:tileRect/>
          </a:gradFill>
          <a:ln w="9525">
            <a:solidFill>
              <a:schemeClr val="tx1"/>
            </a:solidFill>
            <a:miter lim="800000"/>
            <a:headEnd/>
            <a:tailEnd/>
          </a:ln>
          <a:effectLst/>
        </p:spPr>
        <p:txBody>
          <a:bodyPr wrap="none" anchor="ctr"/>
          <a:lstStyle/>
          <a:p>
            <a:pPr algn="ctr" defTabSz="914400" eaLnBrk="0" fontAlgn="base" hangingPunct="0">
              <a:spcBef>
                <a:spcPct val="0"/>
              </a:spcBef>
              <a:spcAft>
                <a:spcPct val="0"/>
              </a:spcAft>
              <a:defRPr/>
            </a:pPr>
            <a:r>
              <a:rPr lang="es-ES_tradnl">
                <a:solidFill>
                  <a:srgbClr val="FFFFFF"/>
                </a:solidFill>
                <a:latin typeface="Tahoma" charset="0"/>
                <a:ea typeface="ＭＳ Ｐゴシック" charset="-128"/>
              </a:rPr>
              <a:t>AUDITORÍA</a:t>
            </a:r>
            <a:endParaRPr lang="es-ES_tradnl" sz="1200">
              <a:solidFill>
                <a:srgbClr val="FFFFFF"/>
              </a:solidFill>
              <a:latin typeface="Tahoma" charset="0"/>
              <a:ea typeface="ＭＳ Ｐゴシック" charset="-128"/>
            </a:endParaRPr>
          </a:p>
        </p:txBody>
      </p:sp>
      <p:sp>
        <p:nvSpPr>
          <p:cNvPr id="67596" name="Line 1031"/>
          <p:cNvSpPr>
            <a:spLocks noChangeShapeType="1"/>
          </p:cNvSpPr>
          <p:nvPr/>
        </p:nvSpPr>
        <p:spPr bwMode="auto">
          <a:xfrm>
            <a:off x="3008313" y="4627563"/>
            <a:ext cx="228600" cy="0"/>
          </a:xfrm>
          <a:prstGeom prst="line">
            <a:avLst/>
          </a:prstGeom>
          <a:noFill/>
          <a:ln w="38100">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67597" name="Line 1032"/>
          <p:cNvSpPr>
            <a:spLocks noChangeShapeType="1"/>
          </p:cNvSpPr>
          <p:nvPr/>
        </p:nvSpPr>
        <p:spPr bwMode="auto">
          <a:xfrm>
            <a:off x="3008313" y="4779963"/>
            <a:ext cx="228600" cy="0"/>
          </a:xfrm>
          <a:prstGeom prst="line">
            <a:avLst/>
          </a:prstGeom>
          <a:noFill/>
          <a:ln w="38100">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67598" name="Line 1033"/>
          <p:cNvSpPr>
            <a:spLocks noChangeShapeType="1"/>
          </p:cNvSpPr>
          <p:nvPr/>
        </p:nvSpPr>
        <p:spPr bwMode="auto">
          <a:xfrm>
            <a:off x="4813300" y="4703763"/>
            <a:ext cx="304800" cy="0"/>
          </a:xfrm>
          <a:prstGeom prst="line">
            <a:avLst/>
          </a:prstGeom>
          <a:noFill/>
          <a:ln w="38100">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67599" name="Line 1034"/>
          <p:cNvSpPr>
            <a:spLocks noChangeShapeType="1"/>
          </p:cNvSpPr>
          <p:nvPr/>
        </p:nvSpPr>
        <p:spPr bwMode="auto">
          <a:xfrm rot="5400000">
            <a:off x="4813300" y="4703763"/>
            <a:ext cx="304800" cy="0"/>
          </a:xfrm>
          <a:prstGeom prst="line">
            <a:avLst/>
          </a:prstGeom>
          <a:noFill/>
          <a:ln w="38100">
            <a:solidFill>
              <a:schemeClr val="tx1"/>
            </a:solidFill>
            <a:round/>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pic>
        <p:nvPicPr>
          <p:cNvPr id="67600" name="Picture 0" descr="http://www.manufacturaweb.com/data/img/2007/140/IMGF13-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46950" y="4826000"/>
            <a:ext cx="1111250" cy="1371600"/>
          </a:xfrm>
          <a:prstGeom prst="rect">
            <a:avLst/>
          </a:prstGeom>
          <a:noFill/>
          <a:ln w="9525">
            <a:noFill/>
            <a:miter lim="800000"/>
            <a:headEnd/>
            <a:tailEnd/>
          </a:ln>
        </p:spPr>
      </p:pic>
      <p:pic>
        <p:nvPicPr>
          <p:cNvPr id="67601" name="Picture 1" descr="http://www.santiago-fernandez.com.mx/images/cafe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24623" y="3217863"/>
            <a:ext cx="1511300" cy="1104900"/>
          </a:xfrm>
          <a:prstGeom prst="rect">
            <a:avLst/>
          </a:prstGeom>
          <a:noFill/>
          <a:ln w="9525">
            <a:noFill/>
            <a:miter lim="800000"/>
            <a:headEnd/>
            <a:tailEnd/>
          </a:ln>
        </p:spPr>
      </p:pic>
      <p:sp>
        <p:nvSpPr>
          <p:cNvPr id="67602" name="Text Box 1027"/>
          <p:cNvSpPr txBox="1">
            <a:spLocks noChangeArrowheads="1"/>
          </p:cNvSpPr>
          <p:nvPr/>
        </p:nvSpPr>
        <p:spPr bwMode="auto">
          <a:xfrm>
            <a:off x="1055688" y="1227138"/>
            <a:ext cx="7315200" cy="2225675"/>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 sz="2000" b="1">
                <a:solidFill>
                  <a:srgbClr val="000000"/>
                </a:solidFill>
                <a:latin typeface="Arial" charset="0"/>
                <a:ea typeface="ＭＳ Ｐゴシック" charset="-128"/>
              </a:rPr>
              <a:t>Auditoría Fase 1</a:t>
            </a:r>
            <a:r>
              <a:rPr lang="es-ES" sz="2000">
                <a:solidFill>
                  <a:srgbClr val="000000"/>
                </a:solidFill>
                <a:latin typeface="Arial" charset="0"/>
                <a:ea typeface="ＭＳ Ｐゴシック" charset="-128"/>
              </a:rPr>
              <a:t> (revisión de escritorio): Se evalúa el cumplimiento de los documentos con los requisitos de la Norma ISO 9001.</a:t>
            </a:r>
          </a:p>
          <a:p>
            <a:pPr algn="just" defTabSz="914400" eaLnBrk="0" fontAlgn="base" hangingPunct="0">
              <a:spcBef>
                <a:spcPct val="0"/>
              </a:spcBef>
              <a:spcAft>
                <a:spcPct val="0"/>
              </a:spcAft>
            </a:pPr>
            <a:endParaRPr lang="es-ES" sz="2000">
              <a:solidFill>
                <a:srgbClr val="000000"/>
              </a:solidFill>
              <a:latin typeface="Arial" charset="0"/>
              <a:ea typeface="ＭＳ Ｐゴシック" charset="-128"/>
            </a:endParaRPr>
          </a:p>
          <a:p>
            <a:pPr algn="just" defTabSz="914400" eaLnBrk="0" fontAlgn="base" hangingPunct="0">
              <a:spcBef>
                <a:spcPct val="0"/>
              </a:spcBef>
              <a:spcAft>
                <a:spcPct val="0"/>
              </a:spcAft>
            </a:pPr>
            <a:r>
              <a:rPr lang="es-ES" sz="2000" b="1">
                <a:solidFill>
                  <a:srgbClr val="000000"/>
                </a:solidFill>
                <a:latin typeface="Arial" charset="0"/>
                <a:ea typeface="ＭＳ Ｐゴシック" charset="-128"/>
              </a:rPr>
              <a:t>Auditoría Fase 2: </a:t>
            </a:r>
            <a:r>
              <a:rPr lang="es-ES" sz="2000">
                <a:solidFill>
                  <a:srgbClr val="000000"/>
                </a:solidFill>
                <a:latin typeface="Arial" charset="0"/>
                <a:ea typeface="ＭＳ Ｐゴシック" charset="-128"/>
              </a:rPr>
              <a:t>Consiste en verificar que las acciones dispuestas en los documentos se llevan a cabo en las áreas de trabajo</a:t>
            </a:r>
            <a:r>
              <a:rPr lang="es-ES" sz="2000">
                <a:solidFill>
                  <a:srgbClr val="000099"/>
                </a:solidFill>
                <a:latin typeface="Arial" charset="0"/>
                <a:ea typeface="ＭＳ Ｐゴシック" charset="-128"/>
              </a:rPr>
              <a:t>.</a:t>
            </a:r>
            <a:endParaRPr lang="es-ES_tradnl" sz="2000" b="1" i="1">
              <a:solidFill>
                <a:srgbClr val="000000"/>
              </a:solidFill>
              <a:latin typeface="Arial" charset="0"/>
              <a:ea typeface="ＭＳ Ｐゴシック" charset="-128"/>
            </a:endParaRPr>
          </a:p>
        </p:txBody>
      </p:sp>
      <p:sp>
        <p:nvSpPr>
          <p:cNvPr id="13" name="CuadroTexto 12"/>
          <p:cNvSpPr txBox="1"/>
          <p:nvPr/>
        </p:nvSpPr>
        <p:spPr>
          <a:xfrm>
            <a:off x="7020372" y="4296787"/>
            <a:ext cx="1719802"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41: Rev. Escritorio, Internet, 2016</a:t>
            </a:r>
            <a:endParaRPr lang="es-MX" sz="1000" dirty="0">
              <a:latin typeface="Arial" panose="020B0604020202020204" pitchFamily="34" charset="0"/>
              <a:cs typeface="Arial" panose="020B0604020202020204" pitchFamily="34" charset="0"/>
            </a:endParaRPr>
          </a:p>
        </p:txBody>
      </p:sp>
      <p:sp>
        <p:nvSpPr>
          <p:cNvPr id="14" name="CuadroTexto 13"/>
          <p:cNvSpPr txBox="1"/>
          <p:nvPr/>
        </p:nvSpPr>
        <p:spPr>
          <a:xfrm>
            <a:off x="7008055" y="6213602"/>
            <a:ext cx="1719802"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42: Verificar, Internet, 2016</a:t>
            </a:r>
            <a:endParaRPr lang="es-MX" sz="1000" dirty="0">
              <a:latin typeface="Arial" panose="020B0604020202020204" pitchFamily="34" charset="0"/>
              <a:cs typeface="Arial" panose="020B0604020202020204" pitchFamily="34" charset="0"/>
            </a:endParaRPr>
          </a:p>
        </p:txBody>
      </p:sp>
      <p:sp>
        <p:nvSpPr>
          <p:cNvPr id="15" name="CuadroTexto 14"/>
          <p:cNvSpPr txBox="1"/>
          <p:nvPr/>
        </p:nvSpPr>
        <p:spPr>
          <a:xfrm>
            <a:off x="1420580" y="6167436"/>
            <a:ext cx="307765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Esquema 9: Elaboración Propia, Gaviño,2016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834737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83" name="Text Box 7"/>
          <p:cNvSpPr txBox="1">
            <a:spLocks noChangeArrowheads="1"/>
          </p:cNvSpPr>
          <p:nvPr/>
        </p:nvSpPr>
        <p:spPr bwMode="auto">
          <a:xfrm>
            <a:off x="1122363" y="166688"/>
            <a:ext cx="8245475" cy="523220"/>
          </a:xfrm>
          <a:prstGeom prst="rect">
            <a:avLst/>
          </a:prstGeom>
          <a:noFill/>
          <a:ln w="9525">
            <a:noFill/>
            <a:miter lim="800000"/>
            <a:headEnd/>
            <a:tailEnd/>
          </a:ln>
          <a:effectLst/>
        </p:spPr>
        <p:txBody>
          <a:bodyPr>
            <a:spAutoFit/>
          </a:bodyPr>
          <a:lstStyle/>
          <a:p>
            <a:pPr defTabSz="914400" eaLnBrk="0" fontAlgn="base" hangingPunct="0">
              <a:spcBef>
                <a:spcPct val="50000"/>
              </a:spcBef>
              <a:spcAft>
                <a:spcPct val="0"/>
              </a:spcAft>
              <a:defRPr/>
            </a:pPr>
            <a:r>
              <a:rPr lang="es-ES_tradnl" sz="2800" b="1" dirty="0" smtClean="0">
                <a:solidFill>
                  <a:srgbClr val="FFFFFF"/>
                </a:solidFill>
                <a:latin typeface="Arial Narrow" charset="0"/>
                <a:ea typeface="ＭＳ Ｐゴシック" charset="-128"/>
              </a:rPr>
              <a:t>PRINCIPIOS </a:t>
            </a:r>
            <a:r>
              <a:rPr lang="es-ES_tradnl" sz="2800" b="1" dirty="0">
                <a:solidFill>
                  <a:srgbClr val="FFFFFF"/>
                </a:solidFill>
                <a:latin typeface="Arial Narrow" charset="0"/>
                <a:ea typeface="ＭＳ Ｐゴシック" charset="-128"/>
              </a:rPr>
              <a:t>DE AUDITORÍA</a:t>
            </a:r>
          </a:p>
        </p:txBody>
      </p:sp>
      <p:sp>
        <p:nvSpPr>
          <p:cNvPr id="68611" name="Text Box 6"/>
          <p:cNvSpPr txBox="1">
            <a:spLocks noChangeArrowheads="1"/>
          </p:cNvSpPr>
          <p:nvPr/>
        </p:nvSpPr>
        <p:spPr bwMode="auto">
          <a:xfrm>
            <a:off x="457200" y="1243013"/>
            <a:ext cx="8229600" cy="4795837"/>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000" b="1" dirty="0">
                <a:solidFill>
                  <a:srgbClr val="C00000"/>
                </a:solidFill>
                <a:latin typeface="Arial" charset="0"/>
                <a:ea typeface="ＭＳ Ｐゴシック" charset="-128"/>
              </a:rPr>
              <a:t>A) Conducta ética: </a:t>
            </a:r>
            <a:r>
              <a:rPr lang="es-ES_tradnl" sz="2000" i="1" dirty="0">
                <a:solidFill>
                  <a:srgbClr val="000000"/>
                </a:solidFill>
                <a:latin typeface="Arial" charset="0"/>
                <a:ea typeface="ＭＳ Ｐゴシック" charset="-128"/>
              </a:rPr>
              <a:t>el fundamento del profesionalismo.</a:t>
            </a:r>
          </a:p>
          <a:p>
            <a:pPr defTabSz="914400" eaLnBrk="0" fontAlgn="base" hangingPunct="0">
              <a:spcBef>
                <a:spcPct val="50000"/>
              </a:spcBef>
              <a:spcAft>
                <a:spcPct val="0"/>
              </a:spcAft>
            </a:pPr>
            <a:r>
              <a:rPr lang="es-ES_tradnl" dirty="0">
                <a:solidFill>
                  <a:srgbClr val="000000"/>
                </a:solidFill>
                <a:latin typeface="Arial" charset="0"/>
                <a:ea typeface="ＭＳ Ｐゴシック" charset="-128"/>
              </a:rPr>
              <a:t>La confianza, integridad, confidencialidad y discreción son esenciales a la hora de auditar.</a:t>
            </a:r>
          </a:p>
          <a:p>
            <a:pPr defTabSz="914400" eaLnBrk="0" fontAlgn="base" hangingPunct="0">
              <a:spcBef>
                <a:spcPct val="50000"/>
              </a:spcBef>
              <a:spcAft>
                <a:spcPct val="0"/>
              </a:spcAft>
            </a:pPr>
            <a:endParaRPr lang="es-ES_tradnl" sz="8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sz="2000" b="1" dirty="0">
                <a:solidFill>
                  <a:srgbClr val="C00000"/>
                </a:solidFill>
                <a:latin typeface="Arial" charset="0"/>
                <a:ea typeface="ＭＳ Ｐゴシック" charset="-128"/>
              </a:rPr>
              <a:t>B) Presentación ecuánime: </a:t>
            </a:r>
            <a:r>
              <a:rPr lang="es-ES_tradnl" sz="2000" i="1" dirty="0">
                <a:solidFill>
                  <a:srgbClr val="000000"/>
                </a:solidFill>
                <a:latin typeface="Arial" charset="0"/>
                <a:ea typeface="ＭＳ Ｐゴシック" charset="-128"/>
              </a:rPr>
              <a:t>informar veraz y oportunamente.</a:t>
            </a:r>
            <a:endParaRPr lang="es-ES_tradnl" sz="20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dirty="0">
                <a:solidFill>
                  <a:srgbClr val="000000"/>
                </a:solidFill>
                <a:latin typeface="Arial" charset="0"/>
                <a:ea typeface="ＭＳ Ｐゴシック" charset="-128"/>
              </a:rPr>
              <a:t>Los hallazgos, obstáculos, opiniones divergentes y conclusiones finales deben apegarse a la verdad.</a:t>
            </a:r>
          </a:p>
          <a:p>
            <a:pPr defTabSz="914400" eaLnBrk="0" fontAlgn="base" hangingPunct="0">
              <a:spcBef>
                <a:spcPct val="50000"/>
              </a:spcBef>
              <a:spcAft>
                <a:spcPct val="0"/>
              </a:spcAft>
            </a:pPr>
            <a:endParaRPr lang="es-ES_tradnl" sz="8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sz="2000" b="1" dirty="0">
                <a:solidFill>
                  <a:srgbClr val="C00000"/>
                </a:solidFill>
                <a:latin typeface="Arial" charset="0"/>
                <a:ea typeface="ＭＳ Ｐゴシック" charset="-128"/>
              </a:rPr>
              <a:t>C) Cuidado profesional: </a:t>
            </a:r>
            <a:r>
              <a:rPr lang="es-ES_tradnl" sz="2000" i="1" dirty="0">
                <a:solidFill>
                  <a:srgbClr val="000000"/>
                </a:solidFill>
                <a:latin typeface="Arial" charset="0"/>
                <a:ea typeface="ＭＳ Ｐゴシック" charset="-128"/>
              </a:rPr>
              <a:t>aplicación de juicios correctos.</a:t>
            </a:r>
            <a:endParaRPr lang="es-ES_tradnl" sz="20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dirty="0">
                <a:solidFill>
                  <a:srgbClr val="000000"/>
                </a:solidFill>
                <a:latin typeface="Arial" charset="0"/>
                <a:ea typeface="ＭＳ Ｐゴシック" charset="-128"/>
              </a:rPr>
              <a:t>Un auditor debe demostrar competencia para auditar.</a:t>
            </a:r>
          </a:p>
          <a:p>
            <a:pPr defTabSz="914400" eaLnBrk="0" fontAlgn="base" hangingPunct="0">
              <a:spcBef>
                <a:spcPct val="50000"/>
              </a:spcBef>
              <a:spcAft>
                <a:spcPct val="0"/>
              </a:spcAft>
            </a:pPr>
            <a:endParaRPr lang="es-ES_tradnl" sz="8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sz="2000" b="1" dirty="0">
                <a:solidFill>
                  <a:srgbClr val="C00000"/>
                </a:solidFill>
                <a:latin typeface="Arial" charset="0"/>
                <a:ea typeface="ＭＳ Ｐゴシック" charset="-128"/>
              </a:rPr>
              <a:t>D) Independencia:</a:t>
            </a:r>
            <a:r>
              <a:rPr lang="es-ES_tradnl" sz="2000" dirty="0">
                <a:solidFill>
                  <a:srgbClr val="C00000"/>
                </a:solidFill>
                <a:latin typeface="Arial" charset="0"/>
                <a:ea typeface="ＭＳ Ｐゴシック" charset="-128"/>
              </a:rPr>
              <a:t> </a:t>
            </a:r>
            <a:r>
              <a:rPr lang="es-ES_tradnl" sz="2000" i="1" dirty="0">
                <a:solidFill>
                  <a:srgbClr val="000000"/>
                </a:solidFill>
                <a:latin typeface="Arial" charset="0"/>
                <a:ea typeface="ＭＳ Ｐゴシック" charset="-128"/>
              </a:rPr>
              <a:t>imparcialidad y objetividad.</a:t>
            </a:r>
            <a:endParaRPr lang="es-ES_tradnl" sz="2000" dirty="0">
              <a:solidFill>
                <a:srgbClr val="000000"/>
              </a:solidFill>
              <a:latin typeface="Arial" charset="0"/>
              <a:ea typeface="ＭＳ Ｐゴシック" charset="-128"/>
            </a:endParaRPr>
          </a:p>
          <a:p>
            <a:pPr defTabSz="914400" eaLnBrk="0" fontAlgn="base" hangingPunct="0">
              <a:spcBef>
                <a:spcPct val="50000"/>
              </a:spcBef>
              <a:spcAft>
                <a:spcPct val="0"/>
              </a:spcAft>
            </a:pPr>
            <a:r>
              <a:rPr lang="es-ES_tradnl" dirty="0">
                <a:solidFill>
                  <a:srgbClr val="000000"/>
                </a:solidFill>
                <a:latin typeface="Arial" charset="0"/>
                <a:ea typeface="ＭＳ Ｐゴシック" charset="-128"/>
              </a:rPr>
              <a:t>Los auditores son independientes de las actividades auditadas y mantienen una actitud objetiva y apegada a la evidencia.</a:t>
            </a:r>
            <a:endParaRPr lang="es-ES_tradnl" sz="2000" dirty="0">
              <a:solidFill>
                <a:srgbClr val="000000"/>
              </a:solidFill>
              <a:latin typeface="Arial" charset="0"/>
              <a:ea typeface="ＭＳ Ｐゴシック" charset="-128"/>
            </a:endParaRPr>
          </a:p>
        </p:txBody>
      </p:sp>
      <p:pic>
        <p:nvPicPr>
          <p:cNvPr id="68612" name="Picture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00875" y="3695700"/>
            <a:ext cx="1914525" cy="1270000"/>
          </a:xfrm>
          <a:prstGeom prst="rect">
            <a:avLst/>
          </a:prstGeom>
          <a:noFill/>
          <a:ln w="9525">
            <a:noFill/>
            <a:miter lim="800000"/>
            <a:headEnd/>
            <a:tailEnd/>
          </a:ln>
        </p:spPr>
      </p:pic>
      <p:sp>
        <p:nvSpPr>
          <p:cNvPr id="5" name="CuadroTexto 4"/>
          <p:cNvSpPr txBox="1"/>
          <p:nvPr/>
        </p:nvSpPr>
        <p:spPr>
          <a:xfrm>
            <a:off x="6928723" y="4965700"/>
            <a:ext cx="2058827"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43: Buscar,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4628471"/>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3"/>
          <p:cNvSpPr txBox="1">
            <a:spLocks noChangeArrowheads="1"/>
          </p:cNvSpPr>
          <p:nvPr/>
        </p:nvSpPr>
        <p:spPr bwMode="auto">
          <a:xfrm>
            <a:off x="530225" y="1143000"/>
            <a:ext cx="8251825" cy="2822575"/>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_tradnl" sz="2000" b="1">
                <a:solidFill>
                  <a:srgbClr val="C00000"/>
                </a:solidFill>
                <a:latin typeface="Arial" charset="0"/>
                <a:ea typeface="ＭＳ Ｐゴシック" charset="-128"/>
              </a:rPr>
              <a:t>E) Enfoque basado en la evidencia: </a:t>
            </a:r>
            <a:r>
              <a:rPr lang="es-ES_tradnl" sz="2000" i="1">
                <a:solidFill>
                  <a:srgbClr val="000000"/>
                </a:solidFill>
                <a:latin typeface="Arial" charset="0"/>
                <a:ea typeface="ＭＳ Ｐゴシック" charset="-128"/>
              </a:rPr>
              <a:t>Resultados fiables a través de un método sistemático.</a:t>
            </a:r>
            <a:endParaRPr lang="es-ES_tradnl" sz="2000">
              <a:solidFill>
                <a:srgbClr val="000000"/>
              </a:solidFill>
              <a:latin typeface="Arial" charset="0"/>
              <a:ea typeface="ＭＳ Ｐゴシック" charset="-128"/>
            </a:endParaRPr>
          </a:p>
          <a:p>
            <a:pPr algn="just" defTabSz="914400" eaLnBrk="0" fontAlgn="base" hangingPunct="0">
              <a:spcBef>
                <a:spcPct val="50000"/>
              </a:spcBef>
              <a:spcAft>
                <a:spcPct val="0"/>
              </a:spcAft>
            </a:pPr>
            <a:r>
              <a:rPr lang="es-ES_tradnl">
                <a:solidFill>
                  <a:srgbClr val="000000"/>
                </a:solidFill>
                <a:latin typeface="Arial" charset="0"/>
                <a:ea typeface="ＭＳ Ｐゴシック" charset="-128"/>
              </a:rPr>
              <a:t>Toda evidencia debe ser verificable y los muestreos realizados deben ser confiables.</a:t>
            </a:r>
          </a:p>
          <a:p>
            <a:pPr defTabSz="914400" eaLnBrk="0" fontAlgn="base" hangingPunct="0">
              <a:spcBef>
                <a:spcPct val="50000"/>
              </a:spcBef>
              <a:spcAft>
                <a:spcPct val="0"/>
              </a:spcAft>
            </a:pPr>
            <a:endParaRPr lang="es-ES_tradnl" sz="1600">
              <a:solidFill>
                <a:srgbClr val="000000"/>
              </a:solidFill>
              <a:latin typeface="Arial" charset="0"/>
              <a:ea typeface="ＭＳ Ｐゴシック" charset="-128"/>
            </a:endParaRPr>
          </a:p>
          <a:p>
            <a:pPr algn="just" defTabSz="914400" eaLnBrk="0" fontAlgn="base" hangingPunct="0">
              <a:spcBef>
                <a:spcPct val="50000"/>
              </a:spcBef>
              <a:spcAft>
                <a:spcPct val="0"/>
              </a:spcAft>
            </a:pPr>
            <a:r>
              <a:rPr lang="es-ES_tradnl" sz="2000" u="sng">
                <a:solidFill>
                  <a:srgbClr val="000000"/>
                </a:solidFill>
                <a:latin typeface="Arial" charset="0"/>
                <a:ea typeface="ＭＳ Ｐゴシック" charset="-128"/>
              </a:rPr>
              <a:t>La adhesión a estos principios permite a los auditores trabajar en forma independiente y alcanzar conclusiones similares en circunstancias similares.</a:t>
            </a:r>
          </a:p>
        </p:txBody>
      </p:sp>
      <p:pic>
        <p:nvPicPr>
          <p:cNvPr id="69635"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05125" y="3962400"/>
            <a:ext cx="3390900" cy="2289175"/>
          </a:xfrm>
          <a:prstGeom prst="rect">
            <a:avLst/>
          </a:prstGeom>
          <a:noFill/>
          <a:ln w="9525">
            <a:solidFill>
              <a:schemeClr val="tx1"/>
            </a:solidFill>
            <a:miter lim="800000"/>
            <a:headEnd/>
            <a:tailEnd/>
          </a:ln>
        </p:spPr>
      </p:pic>
      <p:sp>
        <p:nvSpPr>
          <p:cNvPr id="69636" name="Text Box 6"/>
          <p:cNvSpPr txBox="1">
            <a:spLocks noChangeArrowheads="1"/>
          </p:cNvSpPr>
          <p:nvPr/>
        </p:nvSpPr>
        <p:spPr bwMode="auto">
          <a:xfrm>
            <a:off x="1106489" y="123488"/>
            <a:ext cx="5261458" cy="523220"/>
          </a:xfrm>
          <a:prstGeom prst="rect">
            <a:avLst/>
          </a:prstGeom>
          <a:noFill/>
          <a:ln w="9525">
            <a:noFill/>
            <a:miter lim="800000"/>
            <a:headEnd/>
            <a:tailEnd/>
          </a:ln>
        </p:spPr>
        <p:txBody>
          <a:bodyPr wrap="square">
            <a:spAutoFit/>
          </a:bodyPr>
          <a:lstStyle/>
          <a:p>
            <a:pPr lvl="1" algn="ctr" defTabSz="914400" eaLnBrk="0" fontAlgn="base" hangingPunct="0">
              <a:spcBef>
                <a:spcPct val="0"/>
              </a:spcBef>
              <a:spcAft>
                <a:spcPct val="0"/>
              </a:spcAft>
            </a:pPr>
            <a:r>
              <a:rPr lang="es-ES_tradnl" sz="2800" b="1" dirty="0" smtClean="0">
                <a:solidFill>
                  <a:srgbClr val="FFFFFF"/>
                </a:solidFill>
                <a:latin typeface="Arial" charset="0"/>
                <a:ea typeface="ＭＳ Ｐゴシック" charset="-128"/>
              </a:rPr>
              <a:t>Documentación</a:t>
            </a:r>
            <a:endParaRPr lang="es-ES_tradnl" sz="2800" b="1" dirty="0">
              <a:solidFill>
                <a:srgbClr val="FFFFFF"/>
              </a:solidFill>
              <a:latin typeface="Arial" charset="0"/>
              <a:ea typeface="ＭＳ Ｐゴシック" charset="-128"/>
            </a:endParaRPr>
          </a:p>
        </p:txBody>
      </p:sp>
      <p:sp>
        <p:nvSpPr>
          <p:cNvPr id="5" name="CuadroTexto 4"/>
          <p:cNvSpPr txBox="1"/>
          <p:nvPr/>
        </p:nvSpPr>
        <p:spPr>
          <a:xfrm>
            <a:off x="3257744" y="6251575"/>
            <a:ext cx="2796786"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44: Auditores,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857827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9"/>
          <p:cNvSpPr txBox="1">
            <a:spLocks noChangeArrowheads="1"/>
          </p:cNvSpPr>
          <p:nvPr/>
        </p:nvSpPr>
        <p:spPr bwMode="auto">
          <a:xfrm>
            <a:off x="1092200" y="171450"/>
            <a:ext cx="914400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MANEJO </a:t>
            </a:r>
            <a:r>
              <a:rPr lang="es-ES_tradnl" sz="2800" b="1" dirty="0">
                <a:solidFill>
                  <a:srgbClr val="FFFFFF"/>
                </a:solidFill>
                <a:latin typeface="Arial Narrow" charset="0"/>
                <a:ea typeface="ＭＳ Ｐゴシック" charset="-128"/>
              </a:rPr>
              <a:t>DE UN PROCESO DE AUDITORÍA</a:t>
            </a:r>
          </a:p>
        </p:txBody>
      </p:sp>
      <p:grpSp>
        <p:nvGrpSpPr>
          <p:cNvPr id="70659" name="Group 34"/>
          <p:cNvGrpSpPr>
            <a:grpSpLocks/>
          </p:cNvGrpSpPr>
          <p:nvPr/>
        </p:nvGrpSpPr>
        <p:grpSpPr bwMode="auto">
          <a:xfrm>
            <a:off x="198438" y="914400"/>
            <a:ext cx="8756650" cy="5461000"/>
            <a:chOff x="125" y="576"/>
            <a:chExt cx="5516" cy="3440"/>
          </a:xfrm>
        </p:grpSpPr>
        <p:sp>
          <p:nvSpPr>
            <p:cNvPr id="877578" name="Oval 10"/>
            <p:cNvSpPr>
              <a:spLocks noChangeArrowheads="1"/>
            </p:cNvSpPr>
            <p:nvPr/>
          </p:nvSpPr>
          <p:spPr bwMode="auto">
            <a:xfrm>
              <a:off x="2400" y="576"/>
              <a:ext cx="2016" cy="480"/>
            </a:xfrm>
            <a:prstGeom prst="ellipse">
              <a:avLst/>
            </a:prstGeom>
            <a:noFill/>
            <a:ln w="38100">
              <a:solidFill>
                <a:srgbClr val="990033"/>
              </a:solidFill>
              <a:round/>
              <a:headEnd/>
              <a:tailEnd/>
            </a:ln>
            <a:effectLst/>
          </p:spPr>
          <p:txBody>
            <a:bodyPr wrap="none" anchor="ctr"/>
            <a:lstStyle/>
            <a:p>
              <a:pPr algn="ctr" defTabSz="914400" eaLnBrk="0" fontAlgn="base" hangingPunct="0">
                <a:spcBef>
                  <a:spcPct val="0"/>
                </a:spcBef>
                <a:spcAft>
                  <a:spcPct val="0"/>
                </a:spcAft>
                <a:defRPr/>
              </a:pPr>
              <a:endParaRPr lang="es-AR">
                <a:solidFill>
                  <a:srgbClr val="FFFFFF"/>
                </a:solidFill>
                <a:effectLst>
                  <a:outerShdw blurRad="38100" dist="38100" dir="2700000" algn="tl">
                    <a:srgbClr val="C0C0C0"/>
                  </a:outerShdw>
                </a:effectLst>
                <a:latin typeface="Arial" charset="0"/>
                <a:ea typeface="ＭＳ Ｐゴシック" charset="-128"/>
              </a:endParaRPr>
            </a:p>
          </p:txBody>
        </p:sp>
        <p:sp>
          <p:nvSpPr>
            <p:cNvPr id="70663" name="Rectangle 11"/>
            <p:cNvSpPr>
              <a:spLocks noChangeArrowheads="1"/>
            </p:cNvSpPr>
            <p:nvPr/>
          </p:nvSpPr>
          <p:spPr bwMode="auto">
            <a:xfrm>
              <a:off x="2160" y="1248"/>
              <a:ext cx="2640" cy="784"/>
            </a:xfrm>
            <a:prstGeom prst="rect">
              <a:avLst/>
            </a:prstGeom>
            <a:solidFill>
              <a:schemeClr val="bg1"/>
            </a:solidFill>
            <a:ln w="9525">
              <a:solidFill>
                <a:schemeClr val="tx1"/>
              </a:solidFill>
              <a:miter lim="800000"/>
              <a:headEnd/>
              <a:tailEnd/>
            </a:ln>
          </p:spPr>
          <p:txBody>
            <a:bodyPr wrap="none" lIns="54000" tIns="10800" rIns="54000" bIns="10800"/>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      Establecer Programa de Auditoría</a:t>
              </a:r>
              <a:endParaRPr lang="es-ES_tradnl" sz="1600">
                <a:solidFill>
                  <a:srgbClr val="000000"/>
                </a:solidFill>
                <a:latin typeface="Arial" charset="0"/>
                <a:ea typeface="ＭＳ Ｐゴシック" charset="-128"/>
              </a:endParaRP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-Objetivos y alcance.</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 Responsables.</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 Recursos aplicables.</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 Procedimiento / metodología.</a:t>
              </a:r>
            </a:p>
          </p:txBody>
        </p:sp>
        <p:sp>
          <p:nvSpPr>
            <p:cNvPr id="70664" name="Rectangle 14"/>
            <p:cNvSpPr>
              <a:spLocks noChangeArrowheads="1"/>
            </p:cNvSpPr>
            <p:nvPr/>
          </p:nvSpPr>
          <p:spPr bwMode="auto">
            <a:xfrm>
              <a:off x="288" y="2256"/>
              <a:ext cx="1680" cy="672"/>
            </a:xfrm>
            <a:prstGeom prst="rect">
              <a:avLst/>
            </a:prstGeom>
            <a:solidFill>
              <a:schemeClr val="hlink"/>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Mejora continua </a:t>
              </a:r>
            </a:p>
            <a:p>
              <a:pPr algn="ctr" defTabSz="914400" eaLnBrk="0" fontAlgn="base" hangingPunct="0">
                <a:spcBef>
                  <a:spcPct val="0"/>
                </a:spcBef>
                <a:spcAft>
                  <a:spcPct val="0"/>
                </a:spcAft>
              </a:pPr>
              <a:r>
                <a:rPr lang="es-ES_tradnl" sz="2000" b="1">
                  <a:solidFill>
                    <a:srgbClr val="000000"/>
                  </a:solidFill>
                  <a:latin typeface="Arial" charset="0"/>
                  <a:ea typeface="ＭＳ Ｐゴシック" charset="-128"/>
                </a:rPr>
                <a:t>del programa</a:t>
              </a:r>
            </a:p>
          </p:txBody>
        </p:sp>
        <p:sp>
          <p:nvSpPr>
            <p:cNvPr id="70665" name="Text Box 15"/>
            <p:cNvSpPr txBox="1">
              <a:spLocks noChangeArrowheads="1"/>
            </p:cNvSpPr>
            <p:nvPr/>
          </p:nvSpPr>
          <p:spPr bwMode="auto">
            <a:xfrm>
              <a:off x="2640" y="624"/>
              <a:ext cx="1570" cy="404"/>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s-ES_tradnl">
                  <a:solidFill>
                    <a:srgbClr val="000000"/>
                  </a:solidFill>
                  <a:latin typeface="Arial Narrow" charset="0"/>
                  <a:ea typeface="ＭＳ Ｐゴシック" charset="-128"/>
                </a:rPr>
                <a:t>Autoridad para el Programa</a:t>
              </a:r>
            </a:p>
            <a:p>
              <a:pPr algn="ctr" defTabSz="914400" eaLnBrk="0" fontAlgn="base" hangingPunct="0">
                <a:spcBef>
                  <a:spcPct val="0"/>
                </a:spcBef>
                <a:spcAft>
                  <a:spcPct val="0"/>
                </a:spcAft>
              </a:pPr>
              <a:r>
                <a:rPr lang="es-ES_tradnl">
                  <a:solidFill>
                    <a:srgbClr val="000000"/>
                  </a:solidFill>
                  <a:latin typeface="Arial Narrow" charset="0"/>
                  <a:ea typeface="ＭＳ Ｐゴシック" charset="-128"/>
                </a:rPr>
                <a:t>de Auditoría</a:t>
              </a:r>
            </a:p>
          </p:txBody>
        </p:sp>
        <p:sp>
          <p:nvSpPr>
            <p:cNvPr id="70666" name="Rectangle 20"/>
            <p:cNvSpPr>
              <a:spLocks noChangeArrowheads="1"/>
            </p:cNvSpPr>
            <p:nvPr/>
          </p:nvSpPr>
          <p:spPr bwMode="auto">
            <a:xfrm>
              <a:off x="2160" y="2256"/>
              <a:ext cx="2640" cy="800"/>
            </a:xfrm>
            <a:prstGeom prst="rect">
              <a:avLst/>
            </a:prstGeom>
            <a:solidFill>
              <a:schemeClr val="bg1"/>
            </a:solidFill>
            <a:ln w="9525">
              <a:solidFill>
                <a:schemeClr val="tx1"/>
              </a:solidFill>
              <a:miter lim="800000"/>
              <a:headEnd/>
              <a:tailEnd/>
            </a:ln>
          </p:spPr>
          <p:txBody>
            <a:bodyPr wrap="none" lIns="54000" tIns="10800" rIns="54000" bIns="10800"/>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            Implantación del Programa</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-Programa de Auditorías.</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-Evaluación de auditores.</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-Actividades de Auditoría.</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 Conservación de registros.</a:t>
              </a:r>
            </a:p>
          </p:txBody>
        </p:sp>
        <p:sp>
          <p:nvSpPr>
            <p:cNvPr id="70667" name="Rectangle 21"/>
            <p:cNvSpPr>
              <a:spLocks noChangeArrowheads="1"/>
            </p:cNvSpPr>
            <p:nvPr/>
          </p:nvSpPr>
          <p:spPr bwMode="auto">
            <a:xfrm>
              <a:off x="2160" y="3264"/>
              <a:ext cx="2640" cy="752"/>
            </a:xfrm>
            <a:prstGeom prst="rect">
              <a:avLst/>
            </a:prstGeom>
            <a:solidFill>
              <a:schemeClr val="bg1"/>
            </a:solidFill>
            <a:ln w="9525">
              <a:solidFill>
                <a:schemeClr val="tx1"/>
              </a:solidFill>
              <a:miter lim="800000"/>
              <a:headEnd/>
              <a:tailEnd/>
            </a:ln>
          </p:spPr>
          <p:txBody>
            <a:bodyPr lIns="54000" tIns="10800" rIns="54000" bIns="10800"/>
            <a:lstStyle/>
            <a:p>
              <a:pPr defTabSz="914400" eaLnBrk="0" fontAlgn="base" hangingPunct="0">
                <a:spcBef>
                  <a:spcPct val="0"/>
                </a:spcBef>
                <a:spcAft>
                  <a:spcPct val="0"/>
                </a:spcAft>
              </a:pPr>
              <a:r>
                <a:rPr lang="es-ES_tradnl" sz="1600" b="1">
                  <a:solidFill>
                    <a:srgbClr val="000000"/>
                  </a:solidFill>
                  <a:latin typeface="Arial" charset="0"/>
                  <a:ea typeface="ＭＳ Ｐゴシック" charset="-128"/>
                </a:rPr>
                <a:t>   Seguimiento y Revisión del Programa</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-Identificar acciones correctivas y  preventivas.</a:t>
              </a:r>
            </a:p>
            <a:p>
              <a:pPr defTabSz="914400" eaLnBrk="0" fontAlgn="base" hangingPunct="0">
                <a:spcBef>
                  <a:spcPct val="0"/>
                </a:spcBef>
                <a:spcAft>
                  <a:spcPct val="0"/>
                </a:spcAft>
              </a:pPr>
              <a:r>
                <a:rPr lang="es-ES_tradnl" sz="1600">
                  <a:solidFill>
                    <a:srgbClr val="000000"/>
                  </a:solidFill>
                  <a:latin typeface="Arial" charset="0"/>
                  <a:ea typeface="ＭＳ Ｐゴシック" charset="-128"/>
                </a:rPr>
                <a:t>-Identificar áreas de mejora.</a:t>
              </a:r>
            </a:p>
          </p:txBody>
        </p:sp>
        <p:sp>
          <p:nvSpPr>
            <p:cNvPr id="70668" name="Line 22"/>
            <p:cNvSpPr>
              <a:spLocks noChangeShapeType="1"/>
            </p:cNvSpPr>
            <p:nvPr/>
          </p:nvSpPr>
          <p:spPr bwMode="auto">
            <a:xfrm>
              <a:off x="3408" y="1056"/>
              <a:ext cx="0" cy="192"/>
            </a:xfrm>
            <a:prstGeom prst="line">
              <a:avLst/>
            </a:prstGeom>
            <a:noFill/>
            <a:ln w="47625">
              <a:solidFill>
                <a:schemeClr val="tx1"/>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0669" name="Line 23"/>
            <p:cNvSpPr>
              <a:spLocks noChangeShapeType="1"/>
            </p:cNvSpPr>
            <p:nvPr/>
          </p:nvSpPr>
          <p:spPr bwMode="auto">
            <a:xfrm>
              <a:off x="3416" y="2048"/>
              <a:ext cx="0" cy="227"/>
            </a:xfrm>
            <a:prstGeom prst="line">
              <a:avLst/>
            </a:prstGeom>
            <a:noFill/>
            <a:ln w="38100">
              <a:solidFill>
                <a:srgbClr val="C00000"/>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cxnSp>
          <p:nvCxnSpPr>
            <p:cNvPr id="70670" name="AutoShape 26"/>
            <p:cNvCxnSpPr>
              <a:cxnSpLocks noChangeShapeType="1"/>
              <a:stCxn id="70667" idx="1"/>
              <a:endCxn id="70664" idx="2"/>
            </p:cNvCxnSpPr>
            <p:nvPr/>
          </p:nvCxnSpPr>
          <p:spPr bwMode="auto">
            <a:xfrm rot="10800000">
              <a:off x="1128" y="2928"/>
              <a:ext cx="1032" cy="712"/>
            </a:xfrm>
            <a:prstGeom prst="bentConnector2">
              <a:avLst/>
            </a:prstGeom>
            <a:noFill/>
            <a:ln w="41275">
              <a:solidFill>
                <a:srgbClr val="003366"/>
              </a:solidFill>
              <a:miter lim="800000"/>
              <a:headEnd/>
              <a:tailEnd type="triangle" w="med" len="med"/>
            </a:ln>
          </p:spPr>
        </p:cxnSp>
        <p:sp>
          <p:nvSpPr>
            <p:cNvPr id="70671" name="Text Box 28"/>
            <p:cNvSpPr txBox="1">
              <a:spLocks noChangeArrowheads="1"/>
            </p:cNvSpPr>
            <p:nvPr/>
          </p:nvSpPr>
          <p:spPr bwMode="auto">
            <a:xfrm>
              <a:off x="4886" y="1543"/>
              <a:ext cx="694"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b="1">
                  <a:solidFill>
                    <a:srgbClr val="808080"/>
                  </a:solidFill>
                  <a:latin typeface="Arial" charset="0"/>
                  <a:ea typeface="ＭＳ Ｐゴシック" charset="-128"/>
                </a:rPr>
                <a:t>Planear</a:t>
              </a:r>
            </a:p>
          </p:txBody>
        </p:sp>
        <p:sp>
          <p:nvSpPr>
            <p:cNvPr id="70672" name="Text Box 29"/>
            <p:cNvSpPr txBox="1">
              <a:spLocks noChangeArrowheads="1"/>
            </p:cNvSpPr>
            <p:nvPr/>
          </p:nvSpPr>
          <p:spPr bwMode="auto">
            <a:xfrm>
              <a:off x="4886" y="2496"/>
              <a:ext cx="561"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b="1">
                  <a:solidFill>
                    <a:srgbClr val="808080"/>
                  </a:solidFill>
                  <a:latin typeface="Arial" charset="0"/>
                  <a:ea typeface="ＭＳ Ｐゴシック" charset="-128"/>
                </a:rPr>
                <a:t>Hacer</a:t>
              </a:r>
            </a:p>
          </p:txBody>
        </p:sp>
        <p:sp>
          <p:nvSpPr>
            <p:cNvPr id="70673" name="Text Box 30"/>
            <p:cNvSpPr txBox="1">
              <a:spLocks noChangeArrowheads="1"/>
            </p:cNvSpPr>
            <p:nvPr/>
          </p:nvSpPr>
          <p:spPr bwMode="auto">
            <a:xfrm>
              <a:off x="4886" y="3552"/>
              <a:ext cx="755"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b="1">
                  <a:solidFill>
                    <a:srgbClr val="808080"/>
                  </a:solidFill>
                  <a:latin typeface="Arial" charset="0"/>
                  <a:ea typeface="ＭＳ Ｐゴシック" charset="-128"/>
                </a:rPr>
                <a:t>Verificar</a:t>
              </a:r>
            </a:p>
          </p:txBody>
        </p:sp>
        <p:sp>
          <p:nvSpPr>
            <p:cNvPr id="70674" name="Text Box 31"/>
            <p:cNvSpPr txBox="1">
              <a:spLocks noChangeArrowheads="1"/>
            </p:cNvSpPr>
            <p:nvPr/>
          </p:nvSpPr>
          <p:spPr bwMode="auto">
            <a:xfrm>
              <a:off x="336" y="2976"/>
              <a:ext cx="623" cy="250"/>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000" b="1">
                  <a:solidFill>
                    <a:srgbClr val="808080"/>
                  </a:solidFill>
                  <a:latin typeface="Arial" charset="0"/>
                  <a:ea typeface="ＭＳ Ｐゴシック" charset="-128"/>
                </a:rPr>
                <a:t>Actuar</a:t>
              </a:r>
            </a:p>
          </p:txBody>
        </p:sp>
        <p:cxnSp>
          <p:nvCxnSpPr>
            <p:cNvPr id="70675" name="AutoShape 32"/>
            <p:cNvCxnSpPr>
              <a:cxnSpLocks noChangeShapeType="1"/>
              <a:stCxn id="70664" idx="0"/>
              <a:endCxn id="70663" idx="1"/>
            </p:cNvCxnSpPr>
            <p:nvPr/>
          </p:nvCxnSpPr>
          <p:spPr bwMode="auto">
            <a:xfrm rot="5400000" flipH="1" flipV="1">
              <a:off x="1336" y="1432"/>
              <a:ext cx="616" cy="1032"/>
            </a:xfrm>
            <a:prstGeom prst="bentConnector2">
              <a:avLst/>
            </a:prstGeom>
            <a:noFill/>
            <a:ln w="41275">
              <a:solidFill>
                <a:srgbClr val="003366"/>
              </a:solidFill>
              <a:miter lim="800000"/>
              <a:headEnd/>
              <a:tailEnd type="triangle" w="med" len="med"/>
            </a:ln>
          </p:spPr>
        </p:cxnSp>
        <p:sp>
          <p:nvSpPr>
            <p:cNvPr id="70676" name="Text Box 33"/>
            <p:cNvSpPr txBox="1">
              <a:spLocks noChangeArrowheads="1"/>
            </p:cNvSpPr>
            <p:nvPr/>
          </p:nvSpPr>
          <p:spPr bwMode="auto">
            <a:xfrm>
              <a:off x="125" y="798"/>
              <a:ext cx="1866" cy="192"/>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endParaRPr lang="es-ES_tradnl" sz="1400">
                <a:solidFill>
                  <a:srgbClr val="000000"/>
                </a:solidFill>
                <a:latin typeface="Arial" charset="0"/>
                <a:ea typeface="ＭＳ Ｐゴシック" charset="-128"/>
              </a:endParaRPr>
            </a:p>
          </p:txBody>
        </p:sp>
      </p:grpSp>
      <p:sp>
        <p:nvSpPr>
          <p:cNvPr id="70660" name="Line 23"/>
          <p:cNvSpPr>
            <a:spLocks noChangeShapeType="1"/>
          </p:cNvSpPr>
          <p:nvPr/>
        </p:nvSpPr>
        <p:spPr bwMode="auto">
          <a:xfrm>
            <a:off x="5435600" y="4838700"/>
            <a:ext cx="0" cy="360363"/>
          </a:xfrm>
          <a:prstGeom prst="line">
            <a:avLst/>
          </a:prstGeom>
          <a:noFill/>
          <a:ln w="38100">
            <a:solidFill>
              <a:srgbClr val="C00000"/>
            </a:solidFill>
            <a:round/>
            <a:headEnd/>
            <a:tailEnd type="triangle" w="med" len="me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pic>
        <p:nvPicPr>
          <p:cNvPr id="70661" name="Picture 5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7163" y="5451475"/>
            <a:ext cx="1189037" cy="873125"/>
          </a:xfrm>
          <a:prstGeom prst="rect">
            <a:avLst/>
          </a:prstGeom>
          <a:noFill/>
          <a:ln w="9525">
            <a:noFill/>
            <a:miter lim="800000"/>
            <a:headEnd/>
            <a:tailEnd/>
          </a:ln>
        </p:spPr>
      </p:pic>
      <p:sp>
        <p:nvSpPr>
          <p:cNvPr id="21" name="CuadroTexto 20"/>
          <p:cNvSpPr txBox="1"/>
          <p:nvPr/>
        </p:nvSpPr>
        <p:spPr>
          <a:xfrm>
            <a:off x="2999205" y="6456363"/>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10: Elaboración propia, Gaviño, 2016</a:t>
            </a:r>
            <a:endParaRPr lang="es-MX" sz="1200" b="1" dirty="0">
              <a:latin typeface="Arial" panose="020B0604020202020204" pitchFamily="34" charset="0"/>
              <a:cs typeface="Arial" panose="020B0604020202020204" pitchFamily="34" charset="0"/>
            </a:endParaRPr>
          </a:p>
        </p:txBody>
      </p:sp>
      <p:sp>
        <p:nvSpPr>
          <p:cNvPr id="22" name="CuadroTexto 21"/>
          <p:cNvSpPr txBox="1"/>
          <p:nvPr/>
        </p:nvSpPr>
        <p:spPr>
          <a:xfrm>
            <a:off x="65894" y="6324600"/>
            <a:ext cx="1456520"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67: Ocultan,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92751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3"/>
          <p:cNvSpPr txBox="1">
            <a:spLocks noChangeArrowheads="1"/>
          </p:cNvSpPr>
          <p:nvPr/>
        </p:nvSpPr>
        <p:spPr bwMode="auto">
          <a:xfrm>
            <a:off x="1112838" y="212725"/>
            <a:ext cx="6923087"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PROGRAMA </a:t>
            </a:r>
            <a:r>
              <a:rPr lang="es-ES_tradnl" sz="2800" b="1" dirty="0">
                <a:solidFill>
                  <a:srgbClr val="FFFFFF"/>
                </a:solidFill>
                <a:latin typeface="Arial Narrow" charset="0"/>
                <a:ea typeface="ＭＳ Ｐゴシック" charset="-128"/>
              </a:rPr>
              <a:t>DE AUDITORÍA</a:t>
            </a:r>
          </a:p>
        </p:txBody>
      </p:sp>
      <p:sp>
        <p:nvSpPr>
          <p:cNvPr id="71683" name="Text Box 10"/>
          <p:cNvSpPr txBox="1">
            <a:spLocks noChangeArrowheads="1"/>
          </p:cNvSpPr>
          <p:nvPr/>
        </p:nvSpPr>
        <p:spPr bwMode="auto">
          <a:xfrm>
            <a:off x="498475" y="1241425"/>
            <a:ext cx="8178800" cy="1920875"/>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_tradnl" sz="2000">
                <a:solidFill>
                  <a:srgbClr val="000000"/>
                </a:solidFill>
                <a:latin typeface="Arial" charset="0"/>
                <a:ea typeface="ＭＳ Ｐゴシック" charset="-128"/>
              </a:rPr>
              <a:t>Un programa de Auditoría puede incluir una o más Auditorías, dependiendo el </a:t>
            </a:r>
            <a:r>
              <a:rPr lang="es-ES_tradnl" sz="2000" u="sng">
                <a:solidFill>
                  <a:srgbClr val="000000"/>
                </a:solidFill>
                <a:latin typeface="Arial" charset="0"/>
                <a:ea typeface="ＭＳ Ｐゴシック" charset="-128"/>
              </a:rPr>
              <a:t>tamaño, naturaleza y la complejidad</a:t>
            </a:r>
            <a:r>
              <a:rPr lang="es-ES_tradnl" sz="2000">
                <a:solidFill>
                  <a:srgbClr val="000000"/>
                </a:solidFill>
                <a:latin typeface="Arial" charset="0"/>
                <a:ea typeface="ＭＳ Ｐゴシック" charset="-128"/>
              </a:rPr>
              <a:t> de la organización a auditar. </a:t>
            </a:r>
          </a:p>
          <a:p>
            <a:pPr algn="just" defTabSz="914400" eaLnBrk="0" fontAlgn="base" hangingPunct="0">
              <a:spcBef>
                <a:spcPct val="50000"/>
              </a:spcBef>
              <a:spcAft>
                <a:spcPct val="0"/>
              </a:spcAft>
            </a:pPr>
            <a:endParaRPr lang="es-ES_tradnl" sz="2000">
              <a:solidFill>
                <a:srgbClr val="000000"/>
              </a:solidFill>
              <a:latin typeface="Arial" charset="0"/>
              <a:ea typeface="ＭＳ Ｐゴシック" charset="-128"/>
            </a:endParaRPr>
          </a:p>
          <a:p>
            <a:pPr algn="just" defTabSz="914400" eaLnBrk="0" fontAlgn="base" hangingPunct="0">
              <a:spcBef>
                <a:spcPct val="50000"/>
              </a:spcBef>
              <a:spcAft>
                <a:spcPct val="0"/>
              </a:spcAft>
            </a:pPr>
            <a:r>
              <a:rPr lang="es-ES_tradnl" sz="2000">
                <a:solidFill>
                  <a:srgbClr val="000000"/>
                </a:solidFill>
                <a:latin typeface="Arial" charset="0"/>
                <a:ea typeface="ＭＳ Ｐゴシック" charset="-128"/>
              </a:rPr>
              <a:t>Este programa deberá contener al menos:</a:t>
            </a:r>
          </a:p>
        </p:txBody>
      </p:sp>
      <p:pic>
        <p:nvPicPr>
          <p:cNvPr id="71684" name="Picture 11"/>
          <p:cNvPicPr>
            <a:picLocks noChangeAspect="1" noChangeArrowheads="1"/>
          </p:cNvPicPr>
          <p:nvPr/>
        </p:nvPicPr>
        <p:blipFill>
          <a:blip r:embed="rId2" cstate="print"/>
          <a:srcRect/>
          <a:stretch>
            <a:fillRect/>
          </a:stretch>
        </p:blipFill>
        <p:spPr bwMode="auto">
          <a:xfrm>
            <a:off x="261938" y="3238500"/>
            <a:ext cx="3100387" cy="3130550"/>
          </a:xfrm>
          <a:prstGeom prst="rect">
            <a:avLst/>
          </a:prstGeom>
          <a:noFill/>
          <a:ln w="9525">
            <a:noFill/>
            <a:miter lim="800000"/>
            <a:headEnd/>
            <a:tailEnd/>
          </a:ln>
        </p:spPr>
      </p:pic>
      <p:sp>
        <p:nvSpPr>
          <p:cNvPr id="71685" name="Text Box 12"/>
          <p:cNvSpPr txBox="1">
            <a:spLocks noChangeArrowheads="1"/>
          </p:cNvSpPr>
          <p:nvPr/>
        </p:nvSpPr>
        <p:spPr bwMode="auto">
          <a:xfrm>
            <a:off x="3552825" y="3636963"/>
            <a:ext cx="4730750" cy="2225675"/>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buSzPct val="75000"/>
              <a:buFontTx/>
              <a:buBlip>
                <a:blip r:embed="rId3"/>
              </a:buBlip>
            </a:pPr>
            <a:r>
              <a:rPr lang="es-ES_tradnl" sz="2000">
                <a:solidFill>
                  <a:srgbClr val="000000"/>
                </a:solidFill>
                <a:latin typeface="Arial" charset="0"/>
                <a:ea typeface="ＭＳ Ｐゴシック" charset="-128"/>
              </a:rPr>
              <a:t>  Alcance.</a:t>
            </a:r>
          </a:p>
          <a:p>
            <a:pPr algn="just" defTabSz="914400" eaLnBrk="0" fontAlgn="base" hangingPunct="0">
              <a:spcBef>
                <a:spcPct val="50000"/>
              </a:spcBef>
              <a:spcAft>
                <a:spcPct val="0"/>
              </a:spcAft>
              <a:buSzPct val="75000"/>
              <a:buFontTx/>
              <a:buBlip>
                <a:blip r:embed="rId3"/>
              </a:buBlip>
            </a:pPr>
            <a:r>
              <a:rPr lang="es-ES_tradnl" sz="2000">
                <a:solidFill>
                  <a:srgbClr val="000000"/>
                </a:solidFill>
                <a:latin typeface="Arial" charset="0"/>
                <a:ea typeface="ＭＳ Ｐゴシック" charset="-128"/>
              </a:rPr>
              <a:t>  Objetivo.</a:t>
            </a:r>
          </a:p>
          <a:p>
            <a:pPr algn="just" defTabSz="914400" eaLnBrk="0" fontAlgn="base" hangingPunct="0">
              <a:spcBef>
                <a:spcPct val="50000"/>
              </a:spcBef>
              <a:spcAft>
                <a:spcPct val="0"/>
              </a:spcAft>
              <a:buSzPct val="75000"/>
              <a:buFontTx/>
              <a:buBlip>
                <a:blip r:embed="rId3"/>
              </a:buBlip>
            </a:pPr>
            <a:r>
              <a:rPr lang="es-ES_tradnl" sz="2000">
                <a:solidFill>
                  <a:srgbClr val="000000"/>
                </a:solidFill>
                <a:latin typeface="Arial" charset="0"/>
                <a:ea typeface="ＭＳ Ｐゴシック" charset="-128"/>
              </a:rPr>
              <a:t>  Frecuencia de Auditorías.</a:t>
            </a:r>
          </a:p>
          <a:p>
            <a:pPr algn="just" defTabSz="914400" eaLnBrk="0" fontAlgn="base" hangingPunct="0">
              <a:spcBef>
                <a:spcPct val="50000"/>
              </a:spcBef>
              <a:spcAft>
                <a:spcPct val="0"/>
              </a:spcAft>
              <a:buSzPct val="75000"/>
              <a:buFontTx/>
              <a:buBlip>
                <a:blip r:embed="rId3"/>
              </a:buBlip>
            </a:pPr>
            <a:r>
              <a:rPr lang="es-ES_tradnl" sz="2000">
                <a:solidFill>
                  <a:srgbClr val="000000"/>
                </a:solidFill>
                <a:latin typeface="Arial" charset="0"/>
                <a:ea typeface="ＭＳ Ｐゴシック" charset="-128"/>
              </a:rPr>
              <a:t>  Número e importancia de Auditorías.</a:t>
            </a:r>
          </a:p>
          <a:p>
            <a:pPr algn="just" defTabSz="914400" eaLnBrk="0" fontAlgn="base" hangingPunct="0">
              <a:spcBef>
                <a:spcPct val="50000"/>
              </a:spcBef>
              <a:spcAft>
                <a:spcPct val="0"/>
              </a:spcAft>
              <a:buSzPct val="75000"/>
              <a:buFontTx/>
              <a:buBlip>
                <a:blip r:embed="rId3"/>
              </a:buBlip>
            </a:pPr>
            <a:r>
              <a:rPr lang="es-ES_tradnl" sz="2000">
                <a:solidFill>
                  <a:srgbClr val="000000"/>
                </a:solidFill>
                <a:latin typeface="Arial" charset="0"/>
                <a:ea typeface="ＭＳ Ｐゴシック" charset="-128"/>
              </a:rPr>
              <a:t>  Procesos a ser auditados.</a:t>
            </a:r>
          </a:p>
        </p:txBody>
      </p:sp>
      <p:sp>
        <p:nvSpPr>
          <p:cNvPr id="6" name="CuadroTexto 5"/>
          <p:cNvSpPr txBox="1"/>
          <p:nvPr/>
        </p:nvSpPr>
        <p:spPr>
          <a:xfrm>
            <a:off x="65893" y="6324600"/>
            <a:ext cx="2919677"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a:t>
            </a:r>
            <a:r>
              <a:rPr lang="es-MX" sz="1000" dirty="0">
                <a:latin typeface="Arial" panose="020B0604020202020204" pitchFamily="34" charset="0"/>
                <a:cs typeface="Arial" panose="020B0604020202020204" pitchFamily="34" charset="0"/>
              </a:rPr>
              <a:t>5</a:t>
            </a:r>
            <a:r>
              <a:rPr lang="es-MX" sz="1000" dirty="0" smtClean="0">
                <a:latin typeface="Arial" panose="020B0604020202020204" pitchFamily="34" charset="0"/>
                <a:cs typeface="Arial" panose="020B0604020202020204" pitchFamily="34" charset="0"/>
              </a:rPr>
              <a:t>: Alcance,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229174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54" descr="http://www.ccv.org.co/website/ccv/uploads/pics/registros.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95700" y="2892425"/>
            <a:ext cx="2479675" cy="3268663"/>
          </a:xfrm>
          <a:prstGeom prst="rect">
            <a:avLst/>
          </a:prstGeom>
          <a:noFill/>
          <a:ln w="38100" cmpd="dbl">
            <a:solidFill>
              <a:srgbClr val="003300"/>
            </a:solidFill>
            <a:miter lim="800000"/>
            <a:headEnd/>
            <a:tailEnd/>
          </a:ln>
        </p:spPr>
      </p:pic>
      <p:sp>
        <p:nvSpPr>
          <p:cNvPr id="72707" name="Text Box 2"/>
          <p:cNvSpPr txBox="1">
            <a:spLocks noChangeArrowheads="1"/>
          </p:cNvSpPr>
          <p:nvPr/>
        </p:nvSpPr>
        <p:spPr bwMode="auto">
          <a:xfrm>
            <a:off x="1127125" y="238125"/>
            <a:ext cx="8185150" cy="519113"/>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RECURSOS </a:t>
            </a:r>
            <a:r>
              <a:rPr lang="es-ES_tradnl" sz="2800" b="1" dirty="0">
                <a:solidFill>
                  <a:srgbClr val="FFFFFF"/>
                </a:solidFill>
                <a:latin typeface="Arial Narrow" charset="0"/>
                <a:ea typeface="ＭＳ Ｐゴシック" charset="-128"/>
              </a:rPr>
              <a:t>APLICABLES</a:t>
            </a:r>
          </a:p>
        </p:txBody>
      </p:sp>
      <p:sp>
        <p:nvSpPr>
          <p:cNvPr id="72708" name="Text Box 3"/>
          <p:cNvSpPr txBox="1">
            <a:spLocks noChangeArrowheads="1"/>
          </p:cNvSpPr>
          <p:nvPr/>
        </p:nvSpPr>
        <p:spPr bwMode="auto">
          <a:xfrm>
            <a:off x="498475" y="1341438"/>
            <a:ext cx="8178800" cy="1463675"/>
          </a:xfrm>
          <a:prstGeom prst="rect">
            <a:avLst/>
          </a:prstGeom>
          <a:noFill/>
          <a:ln w="9525">
            <a:noFill/>
            <a:miter lim="800000"/>
            <a:headEnd/>
            <a:tailEnd/>
          </a:ln>
        </p:spPr>
        <p:txBody>
          <a:bodyPr>
            <a:spAutoFit/>
          </a:bodyPr>
          <a:lstStyle/>
          <a:p>
            <a:pPr algn="just" defTabSz="914400" eaLnBrk="0" fontAlgn="base" hangingPunct="0">
              <a:spcBef>
                <a:spcPct val="50000"/>
              </a:spcBef>
              <a:spcAft>
                <a:spcPct val="0"/>
              </a:spcAft>
            </a:pPr>
            <a:r>
              <a:rPr lang="es-ES_tradnl" sz="2000">
                <a:solidFill>
                  <a:srgbClr val="000000"/>
                </a:solidFill>
                <a:latin typeface="Arial" charset="0"/>
                <a:ea typeface="ＭＳ Ｐゴシック" charset="-128"/>
              </a:rPr>
              <a:t>Debe determinarse los recursos que se aplican a la realización de las Auditorías.</a:t>
            </a:r>
          </a:p>
          <a:p>
            <a:pPr algn="just" defTabSz="914400" eaLnBrk="0" fontAlgn="base" hangingPunct="0">
              <a:spcBef>
                <a:spcPct val="50000"/>
              </a:spcBef>
              <a:spcAft>
                <a:spcPct val="0"/>
              </a:spcAft>
            </a:pPr>
            <a:r>
              <a:rPr lang="es-ES_tradnl" sz="2000">
                <a:solidFill>
                  <a:srgbClr val="000000"/>
                </a:solidFill>
                <a:latin typeface="Arial" charset="0"/>
                <a:ea typeface="ＭＳ Ｐゴシック" charset="-128"/>
              </a:rPr>
              <a:t>Estos recursos deben especificarse en el </a:t>
            </a:r>
            <a:r>
              <a:rPr lang="es-ES_tradnl" sz="2000" b="1">
                <a:solidFill>
                  <a:srgbClr val="000000"/>
                </a:solidFill>
                <a:latin typeface="Arial" charset="0"/>
                <a:ea typeface="ＭＳ Ｐゴシック" charset="-128"/>
              </a:rPr>
              <a:t>Procedimiento de Auditorías Internas</a:t>
            </a:r>
            <a:r>
              <a:rPr lang="es-ES_tradnl" sz="2000">
                <a:solidFill>
                  <a:srgbClr val="000000"/>
                </a:solidFill>
                <a:latin typeface="Arial" charset="0"/>
                <a:ea typeface="ＭＳ Ｐゴシック" charset="-128"/>
              </a:rPr>
              <a:t>.</a:t>
            </a:r>
          </a:p>
        </p:txBody>
      </p:sp>
      <p:sp>
        <p:nvSpPr>
          <p:cNvPr id="72709" name="Text Box 7"/>
          <p:cNvSpPr txBox="1">
            <a:spLocks noChangeArrowheads="1"/>
          </p:cNvSpPr>
          <p:nvPr/>
        </p:nvSpPr>
        <p:spPr bwMode="auto">
          <a:xfrm>
            <a:off x="3748088" y="3005138"/>
            <a:ext cx="2484437" cy="523875"/>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s-ES_tradnl" sz="2800">
                <a:solidFill>
                  <a:srgbClr val="191966"/>
                </a:solidFill>
                <a:latin typeface="Arial" charset="0"/>
                <a:ea typeface="ＭＳ Ｐゴシック" charset="-128"/>
              </a:rPr>
              <a:t>Procedimiento</a:t>
            </a:r>
            <a:endParaRPr lang="es-MX" sz="2800">
              <a:solidFill>
                <a:srgbClr val="191966"/>
              </a:solidFill>
              <a:latin typeface="Arial" charset="0"/>
              <a:ea typeface="ＭＳ Ｐゴシック" charset="-128"/>
            </a:endParaRPr>
          </a:p>
        </p:txBody>
      </p:sp>
      <p:sp>
        <p:nvSpPr>
          <p:cNvPr id="6" name="CuadroTexto 5"/>
          <p:cNvSpPr txBox="1"/>
          <p:nvPr/>
        </p:nvSpPr>
        <p:spPr>
          <a:xfrm>
            <a:off x="3475698" y="6125289"/>
            <a:ext cx="2919677" cy="24622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s-MX" sz="1000" dirty="0" smtClean="0">
                <a:latin typeface="Arial" panose="020B0604020202020204" pitchFamily="34" charset="0"/>
                <a:cs typeface="Arial" panose="020B0604020202020204" pitchFamily="34" charset="0"/>
              </a:rPr>
              <a:t>Figura 46: Procedimiento, Internet, 2016</a:t>
            </a:r>
            <a:endParaRPr lang="es-MX"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7062774"/>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3"/>
          <p:cNvSpPr txBox="1">
            <a:spLocks noChangeArrowheads="1"/>
          </p:cNvSpPr>
          <p:nvPr/>
        </p:nvSpPr>
        <p:spPr bwMode="auto">
          <a:xfrm>
            <a:off x="1155169" y="167024"/>
            <a:ext cx="7735887" cy="5191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800" b="1" dirty="0" smtClean="0">
                <a:solidFill>
                  <a:srgbClr val="FFFFFF"/>
                </a:solidFill>
                <a:latin typeface="Arial Narrow" charset="0"/>
                <a:ea typeface="ＭＳ Ｐゴシック" charset="-128"/>
              </a:rPr>
              <a:t>ACTIVIDADES </a:t>
            </a:r>
            <a:r>
              <a:rPr lang="es-ES_tradnl" sz="2800" b="1" dirty="0">
                <a:solidFill>
                  <a:srgbClr val="FFFFFF"/>
                </a:solidFill>
                <a:latin typeface="Arial Narrow" charset="0"/>
                <a:ea typeface="ＭＳ Ｐゴシック" charset="-128"/>
              </a:rPr>
              <a:t>DE AUDITORÍA</a:t>
            </a:r>
          </a:p>
        </p:txBody>
      </p:sp>
      <p:sp>
        <p:nvSpPr>
          <p:cNvPr id="73731" name="AutoShape 4"/>
          <p:cNvSpPr>
            <a:spLocks noChangeArrowheads="1"/>
          </p:cNvSpPr>
          <p:nvPr/>
        </p:nvSpPr>
        <p:spPr bwMode="auto">
          <a:xfrm>
            <a:off x="512763" y="1308100"/>
            <a:ext cx="2789237" cy="490538"/>
          </a:xfrm>
          <a:prstGeom prst="roundRect">
            <a:avLst>
              <a:gd name="adj" fmla="val 50000"/>
            </a:avLst>
          </a:prstGeom>
          <a:noFill/>
          <a:ln w="9525">
            <a:solidFill>
              <a:schemeClr val="tx1"/>
            </a:solidFill>
            <a:round/>
            <a:headEnd/>
            <a:tailEnd/>
          </a:ln>
        </p:spPr>
        <p:txBody>
          <a:bodyPr>
            <a:spAutoFit/>
          </a:bodyPr>
          <a:lstStyle/>
          <a:p>
            <a:pPr algn="ctr" defTabSz="914400" eaLnBrk="0" fontAlgn="base" hangingPunct="0">
              <a:spcBef>
                <a:spcPct val="50000"/>
              </a:spcBef>
              <a:spcAft>
                <a:spcPct val="0"/>
              </a:spcAft>
            </a:pPr>
            <a:r>
              <a:rPr lang="es-ES" i="1">
                <a:solidFill>
                  <a:srgbClr val="003366"/>
                </a:solidFill>
                <a:latin typeface="Arial" charset="0"/>
                <a:ea typeface="ＭＳ Ｐゴシック" charset="-128"/>
              </a:rPr>
              <a:t>Inicio de Auditoría</a:t>
            </a:r>
            <a:endParaRPr lang="es-ES_tradnl" i="1">
              <a:solidFill>
                <a:srgbClr val="000000"/>
              </a:solidFill>
              <a:latin typeface="Arial" charset="0"/>
              <a:ea typeface="ＭＳ Ｐゴシック" charset="-128"/>
            </a:endParaRPr>
          </a:p>
        </p:txBody>
      </p:sp>
      <p:sp>
        <p:nvSpPr>
          <p:cNvPr id="73732" name="Text Box 5"/>
          <p:cNvSpPr txBox="1">
            <a:spLocks noChangeArrowheads="1"/>
          </p:cNvSpPr>
          <p:nvPr/>
        </p:nvSpPr>
        <p:spPr bwMode="auto">
          <a:xfrm>
            <a:off x="1333500" y="966788"/>
            <a:ext cx="6477000" cy="366712"/>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a:solidFill>
                  <a:srgbClr val="000000"/>
                </a:solidFill>
                <a:latin typeface="Arial" charset="0"/>
                <a:ea typeface="ＭＳ Ｐゴシック" charset="-128"/>
              </a:rPr>
              <a:t>Las actividades típicas de un proceso de Auditoría son:</a:t>
            </a:r>
            <a:endParaRPr lang="es-ES_tradnl">
              <a:solidFill>
                <a:srgbClr val="000099"/>
              </a:solidFill>
              <a:latin typeface="Arial" charset="0"/>
              <a:ea typeface="ＭＳ Ｐゴシック" charset="-128"/>
            </a:endParaRPr>
          </a:p>
        </p:txBody>
      </p:sp>
      <p:sp>
        <p:nvSpPr>
          <p:cNvPr id="73733" name="Text Box 6"/>
          <p:cNvSpPr txBox="1">
            <a:spLocks noChangeArrowheads="1"/>
          </p:cNvSpPr>
          <p:nvPr/>
        </p:nvSpPr>
        <p:spPr bwMode="auto">
          <a:xfrm>
            <a:off x="622300" y="2079625"/>
            <a:ext cx="4178300" cy="376238"/>
          </a:xfrm>
          <a:prstGeom prst="rect">
            <a:avLst/>
          </a:prstGeom>
          <a:noFill/>
          <a:ln w="9525">
            <a:solidFill>
              <a:schemeClr val="tx1"/>
            </a:solidFill>
            <a:miter lim="800000"/>
            <a:headEnd/>
            <a:tailEnd/>
          </a:ln>
        </p:spPr>
        <p:txBody>
          <a:bodyPr>
            <a:spAutoFit/>
          </a:bodyPr>
          <a:lstStyle/>
          <a:p>
            <a:pPr defTabSz="914400" eaLnBrk="0" fontAlgn="base" hangingPunct="0">
              <a:spcBef>
                <a:spcPct val="50000"/>
              </a:spcBef>
              <a:spcAft>
                <a:spcPct val="0"/>
              </a:spcAft>
            </a:pPr>
            <a:r>
              <a:rPr lang="es-ES">
                <a:solidFill>
                  <a:srgbClr val="003366"/>
                </a:solidFill>
                <a:latin typeface="Arial" charset="0"/>
                <a:ea typeface="ＭＳ Ｐゴシック" charset="-128"/>
              </a:rPr>
              <a:t>Auditoría Documental (Fase 1).</a:t>
            </a:r>
            <a:endParaRPr lang="es-ES_tradnl">
              <a:solidFill>
                <a:srgbClr val="000000"/>
              </a:solidFill>
              <a:latin typeface="Arial" charset="0"/>
              <a:ea typeface="ＭＳ Ｐゴシック" charset="-128"/>
            </a:endParaRPr>
          </a:p>
        </p:txBody>
      </p:sp>
      <p:sp>
        <p:nvSpPr>
          <p:cNvPr id="73734" name="Rectangle 7"/>
          <p:cNvSpPr>
            <a:spLocks noChangeArrowheads="1"/>
          </p:cNvSpPr>
          <p:nvPr/>
        </p:nvSpPr>
        <p:spPr bwMode="auto">
          <a:xfrm>
            <a:off x="622300" y="2708275"/>
            <a:ext cx="3787775" cy="376238"/>
          </a:xfrm>
          <a:prstGeom prst="rect">
            <a:avLst/>
          </a:prstGeom>
          <a:noFill/>
          <a:ln w="9525">
            <a:solidFill>
              <a:schemeClr val="tx1"/>
            </a:solidFill>
            <a:miter lim="800000"/>
            <a:headEnd/>
            <a:tailEnd/>
          </a:ln>
        </p:spPr>
        <p:txBody>
          <a:bodyPr wrap="none">
            <a:spAutoFit/>
          </a:bodyPr>
          <a:lstStyle/>
          <a:p>
            <a:pPr defTabSz="914400" eaLnBrk="0" fontAlgn="base" hangingPunct="0">
              <a:spcBef>
                <a:spcPct val="50000"/>
              </a:spcBef>
              <a:spcAft>
                <a:spcPct val="0"/>
              </a:spcAft>
            </a:pPr>
            <a:r>
              <a:rPr lang="es-ES">
                <a:solidFill>
                  <a:srgbClr val="003366"/>
                </a:solidFill>
                <a:latin typeface="Arial" charset="0"/>
                <a:ea typeface="ＭＳ Ｐゴシック" charset="-128"/>
              </a:rPr>
              <a:t>Preparación de la Auditoría Fase 2.</a:t>
            </a:r>
            <a:endParaRPr lang="es-ES_tradnl">
              <a:solidFill>
                <a:srgbClr val="000000"/>
              </a:solidFill>
              <a:latin typeface="Arial" charset="0"/>
              <a:ea typeface="ＭＳ Ｐゴシック" charset="-128"/>
            </a:endParaRPr>
          </a:p>
        </p:txBody>
      </p:sp>
      <p:sp>
        <p:nvSpPr>
          <p:cNvPr id="73735" name="Rectangle 8"/>
          <p:cNvSpPr>
            <a:spLocks noChangeArrowheads="1"/>
          </p:cNvSpPr>
          <p:nvPr/>
        </p:nvSpPr>
        <p:spPr bwMode="auto">
          <a:xfrm>
            <a:off x="622300" y="4567238"/>
            <a:ext cx="6645275" cy="376237"/>
          </a:xfrm>
          <a:prstGeom prst="rect">
            <a:avLst/>
          </a:prstGeom>
          <a:noFill/>
          <a:ln w="9525">
            <a:solidFill>
              <a:schemeClr val="tx1"/>
            </a:solidFill>
            <a:miter lim="800000"/>
            <a:headEnd/>
            <a:tailEnd/>
          </a:ln>
        </p:spPr>
        <p:txBody>
          <a:bodyPr wrap="none">
            <a:spAutoFit/>
          </a:bodyPr>
          <a:lstStyle/>
          <a:p>
            <a:pPr defTabSz="914400" eaLnBrk="0" fontAlgn="base" hangingPunct="0">
              <a:spcBef>
                <a:spcPct val="0"/>
              </a:spcBef>
              <a:spcAft>
                <a:spcPct val="0"/>
              </a:spcAft>
            </a:pPr>
            <a:r>
              <a:rPr lang="es-ES">
                <a:solidFill>
                  <a:srgbClr val="003366"/>
                </a:solidFill>
                <a:latin typeface="Arial" charset="0"/>
                <a:ea typeface="ＭＳ Ｐゴシック" charset="-128"/>
              </a:rPr>
              <a:t>Preparación, aprobación y distribución del Informe de Auditoría.</a:t>
            </a:r>
            <a:endParaRPr lang="es-ES_tradnl">
              <a:solidFill>
                <a:srgbClr val="000000"/>
              </a:solidFill>
              <a:latin typeface="Arial" charset="0"/>
              <a:ea typeface="ＭＳ Ｐゴシック" charset="-128"/>
            </a:endParaRPr>
          </a:p>
        </p:txBody>
      </p:sp>
      <p:sp>
        <p:nvSpPr>
          <p:cNvPr id="73736" name="Rectangle 9"/>
          <p:cNvSpPr>
            <a:spLocks noChangeArrowheads="1"/>
          </p:cNvSpPr>
          <p:nvPr/>
        </p:nvSpPr>
        <p:spPr bwMode="auto">
          <a:xfrm>
            <a:off x="622300" y="3348038"/>
            <a:ext cx="3762375" cy="376237"/>
          </a:xfrm>
          <a:prstGeom prst="rect">
            <a:avLst/>
          </a:prstGeom>
          <a:noFill/>
          <a:ln w="9525">
            <a:solidFill>
              <a:schemeClr val="tx1"/>
            </a:solidFill>
            <a:miter lim="800000"/>
            <a:headEnd/>
            <a:tailEnd/>
          </a:ln>
        </p:spPr>
        <p:txBody>
          <a:bodyPr wrap="none">
            <a:spAutoFit/>
          </a:bodyPr>
          <a:lstStyle/>
          <a:p>
            <a:pPr defTabSz="914400" eaLnBrk="0" fontAlgn="base" hangingPunct="0">
              <a:spcBef>
                <a:spcPct val="50000"/>
              </a:spcBef>
              <a:spcAft>
                <a:spcPct val="0"/>
              </a:spcAft>
            </a:pPr>
            <a:r>
              <a:rPr lang="es-ES">
                <a:solidFill>
                  <a:srgbClr val="003366"/>
                </a:solidFill>
                <a:latin typeface="Arial" charset="0"/>
                <a:ea typeface="ＭＳ Ｐゴシック" charset="-128"/>
              </a:rPr>
              <a:t>Reunión de Apertura                       </a:t>
            </a:r>
            <a:endParaRPr lang="es-ES_tradnl">
              <a:solidFill>
                <a:srgbClr val="000000"/>
              </a:solidFill>
              <a:latin typeface="Arial" charset="0"/>
              <a:ea typeface="ＭＳ Ｐゴシック" charset="-128"/>
            </a:endParaRPr>
          </a:p>
        </p:txBody>
      </p:sp>
      <p:sp>
        <p:nvSpPr>
          <p:cNvPr id="73737" name="AutoShape 10"/>
          <p:cNvSpPr>
            <a:spLocks noChangeArrowheads="1"/>
          </p:cNvSpPr>
          <p:nvPr/>
        </p:nvSpPr>
        <p:spPr bwMode="auto">
          <a:xfrm>
            <a:off x="588963" y="5194300"/>
            <a:ext cx="2478087" cy="447675"/>
          </a:xfrm>
          <a:prstGeom prst="roundRect">
            <a:avLst>
              <a:gd name="adj" fmla="val 50000"/>
            </a:avLst>
          </a:prstGeom>
          <a:noFill/>
          <a:ln w="9525">
            <a:solidFill>
              <a:schemeClr val="tx1"/>
            </a:solidFill>
            <a:round/>
            <a:headEnd/>
            <a:tailEnd/>
          </a:ln>
        </p:spPr>
        <p:txBody>
          <a:bodyPr>
            <a:spAutoFit/>
          </a:bodyPr>
          <a:lstStyle/>
          <a:p>
            <a:pPr defTabSz="914400" eaLnBrk="0" fontAlgn="base" hangingPunct="0">
              <a:spcBef>
                <a:spcPct val="0"/>
              </a:spcBef>
              <a:spcAft>
                <a:spcPct val="0"/>
              </a:spcAft>
            </a:pPr>
            <a:r>
              <a:rPr lang="es-ES" sz="1600" b="1" i="1">
                <a:solidFill>
                  <a:srgbClr val="003366"/>
                </a:solidFill>
                <a:latin typeface="Arial" charset="0"/>
                <a:ea typeface="ＭＳ Ｐゴシック" charset="-128"/>
              </a:rPr>
              <a:t>Reunión de cierre.</a:t>
            </a:r>
            <a:endParaRPr lang="es-ES_tradnl" sz="1600" b="1" i="1">
              <a:solidFill>
                <a:srgbClr val="000000"/>
              </a:solidFill>
              <a:latin typeface="Arial" charset="0"/>
              <a:ea typeface="ＭＳ Ｐゴシック" charset="-128"/>
            </a:endParaRPr>
          </a:p>
        </p:txBody>
      </p:sp>
      <p:sp>
        <p:nvSpPr>
          <p:cNvPr id="73738" name="Rectangle 11"/>
          <p:cNvSpPr>
            <a:spLocks noChangeArrowheads="1"/>
          </p:cNvSpPr>
          <p:nvPr/>
        </p:nvSpPr>
        <p:spPr bwMode="auto">
          <a:xfrm>
            <a:off x="622300" y="5881688"/>
            <a:ext cx="5105400" cy="406400"/>
          </a:xfrm>
          <a:prstGeom prst="rect">
            <a:avLst/>
          </a:prstGeom>
          <a:noFill/>
          <a:ln w="9525">
            <a:solidFill>
              <a:schemeClr val="tx1"/>
            </a:solidFill>
            <a:prstDash val="dash"/>
            <a:miter lim="800000"/>
            <a:headEnd/>
            <a:tailEnd/>
          </a:ln>
        </p:spPr>
        <p:txBody>
          <a:bodyPr wrap="none">
            <a:spAutoFit/>
          </a:bodyPr>
          <a:lstStyle/>
          <a:p>
            <a:pPr defTabSz="914400" eaLnBrk="0" fontAlgn="base" hangingPunct="0">
              <a:spcBef>
                <a:spcPct val="0"/>
              </a:spcBef>
              <a:spcAft>
                <a:spcPct val="0"/>
              </a:spcAft>
            </a:pPr>
            <a:r>
              <a:rPr lang="es-ES" sz="2000">
                <a:solidFill>
                  <a:srgbClr val="003366"/>
                </a:solidFill>
                <a:latin typeface="Arial" charset="0"/>
                <a:ea typeface="ＭＳ Ｐゴシック" charset="-128"/>
              </a:rPr>
              <a:t>Actividades de Seguimiento de la Auditoría.</a:t>
            </a:r>
            <a:endParaRPr lang="es-ES_tradnl" sz="2000">
              <a:solidFill>
                <a:srgbClr val="000000"/>
              </a:solidFill>
              <a:latin typeface="Arial" charset="0"/>
              <a:ea typeface="ＭＳ Ｐゴシック" charset="-128"/>
            </a:endParaRPr>
          </a:p>
        </p:txBody>
      </p:sp>
      <p:sp>
        <p:nvSpPr>
          <p:cNvPr id="73739" name="AutoShape 27"/>
          <p:cNvSpPr>
            <a:spLocks noChangeArrowheads="1"/>
          </p:cNvSpPr>
          <p:nvPr/>
        </p:nvSpPr>
        <p:spPr bwMode="auto">
          <a:xfrm>
            <a:off x="1155700" y="5651500"/>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0" name="AutoShape 28"/>
          <p:cNvSpPr>
            <a:spLocks noChangeArrowheads="1"/>
          </p:cNvSpPr>
          <p:nvPr/>
        </p:nvSpPr>
        <p:spPr bwMode="auto">
          <a:xfrm>
            <a:off x="1155700" y="4959350"/>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1" name="AutoShape 29"/>
          <p:cNvSpPr>
            <a:spLocks noChangeArrowheads="1"/>
          </p:cNvSpPr>
          <p:nvPr/>
        </p:nvSpPr>
        <p:spPr bwMode="auto">
          <a:xfrm>
            <a:off x="1155700" y="4330700"/>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2" name="AutoShape 30"/>
          <p:cNvSpPr>
            <a:spLocks noChangeArrowheads="1"/>
          </p:cNvSpPr>
          <p:nvPr/>
        </p:nvSpPr>
        <p:spPr bwMode="auto">
          <a:xfrm>
            <a:off x="1155700" y="3095625"/>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3" name="AutoShape 31"/>
          <p:cNvSpPr>
            <a:spLocks noChangeArrowheads="1"/>
          </p:cNvSpPr>
          <p:nvPr/>
        </p:nvSpPr>
        <p:spPr bwMode="auto">
          <a:xfrm>
            <a:off x="1155700" y="2468563"/>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4" name="AutoShape 32"/>
          <p:cNvSpPr>
            <a:spLocks noChangeArrowheads="1"/>
          </p:cNvSpPr>
          <p:nvPr/>
        </p:nvSpPr>
        <p:spPr bwMode="auto">
          <a:xfrm>
            <a:off x="1155700" y="1817688"/>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73745" name="Rectangle 20"/>
          <p:cNvSpPr>
            <a:spLocks noChangeArrowheads="1"/>
          </p:cNvSpPr>
          <p:nvPr/>
        </p:nvSpPr>
        <p:spPr bwMode="auto">
          <a:xfrm>
            <a:off x="1588" y="0"/>
            <a:ext cx="9144000" cy="6858000"/>
          </a:xfrm>
          <a:prstGeom prst="rect">
            <a:avLst/>
          </a:prstGeom>
          <a:noFill/>
          <a:ln w="38100">
            <a:solidFill>
              <a:schemeClr val="tx1"/>
            </a:solidFill>
            <a:miter lim="800000"/>
            <a:headEnd/>
            <a:tailEnd/>
          </a:ln>
        </p:spPr>
        <p:txBody>
          <a:bodyPr wrap="none" anchor="ctr"/>
          <a:lstStyle/>
          <a:p>
            <a:pPr algn="ctr" defTabSz="914400" eaLnBrk="0" fontAlgn="base" hangingPunct="0">
              <a:spcBef>
                <a:spcPct val="0"/>
              </a:spcBef>
              <a:spcAft>
                <a:spcPct val="0"/>
              </a:spcAft>
            </a:pPr>
            <a:endParaRPr lang="es-ES" b="1">
              <a:solidFill>
                <a:srgbClr val="000000"/>
              </a:solidFill>
              <a:latin typeface="Arial" charset="0"/>
              <a:ea typeface="ＭＳ Ｐゴシック" charset="-128"/>
            </a:endParaRPr>
          </a:p>
        </p:txBody>
      </p:sp>
      <p:sp>
        <p:nvSpPr>
          <p:cNvPr id="73746" name="Rectangle 9"/>
          <p:cNvSpPr>
            <a:spLocks noChangeArrowheads="1"/>
          </p:cNvSpPr>
          <p:nvPr/>
        </p:nvSpPr>
        <p:spPr bwMode="auto">
          <a:xfrm>
            <a:off x="622300" y="3957638"/>
            <a:ext cx="3736975" cy="376237"/>
          </a:xfrm>
          <a:prstGeom prst="rect">
            <a:avLst/>
          </a:prstGeom>
          <a:noFill/>
          <a:ln w="9525">
            <a:solidFill>
              <a:schemeClr val="tx1"/>
            </a:solidFill>
            <a:miter lim="800000"/>
            <a:headEnd/>
            <a:tailEnd/>
          </a:ln>
        </p:spPr>
        <p:txBody>
          <a:bodyPr wrap="none">
            <a:spAutoFit/>
          </a:bodyPr>
          <a:lstStyle/>
          <a:p>
            <a:pPr defTabSz="914400" eaLnBrk="0" fontAlgn="base" hangingPunct="0">
              <a:spcBef>
                <a:spcPct val="50000"/>
              </a:spcBef>
              <a:spcAft>
                <a:spcPct val="0"/>
              </a:spcAft>
            </a:pPr>
            <a:r>
              <a:rPr lang="es-ES">
                <a:solidFill>
                  <a:srgbClr val="003366"/>
                </a:solidFill>
                <a:latin typeface="Arial" charset="0"/>
                <a:ea typeface="ＭＳ Ｐゴシック" charset="-128"/>
              </a:rPr>
              <a:t>Realización de la Auditoría Fase 2.</a:t>
            </a:r>
            <a:endParaRPr lang="es-ES_tradnl">
              <a:solidFill>
                <a:srgbClr val="000000"/>
              </a:solidFill>
              <a:latin typeface="Arial" charset="0"/>
              <a:ea typeface="ＭＳ Ｐゴシック" charset="-128"/>
            </a:endParaRPr>
          </a:p>
        </p:txBody>
      </p:sp>
      <p:sp>
        <p:nvSpPr>
          <p:cNvPr id="73747" name="AutoShape 30"/>
          <p:cNvSpPr>
            <a:spLocks noChangeArrowheads="1"/>
          </p:cNvSpPr>
          <p:nvPr/>
        </p:nvSpPr>
        <p:spPr bwMode="auto">
          <a:xfrm>
            <a:off x="1168400" y="3717925"/>
            <a:ext cx="304800" cy="228600"/>
          </a:xfrm>
          <a:prstGeom prst="downArrow">
            <a:avLst>
              <a:gd name="adj1" fmla="val 16667"/>
              <a:gd name="adj2" fmla="val 25000"/>
            </a:avLst>
          </a:prstGeom>
          <a:solidFill>
            <a:schemeClr val="accent2"/>
          </a:solidFill>
          <a:ln w="9525">
            <a:solidFill>
              <a:schemeClr val="tx1"/>
            </a:solidFill>
            <a:miter lim="800000"/>
            <a:headEnd/>
            <a:tailEnd/>
          </a:ln>
        </p:spPr>
        <p:txBody>
          <a:bodyPr wrap="none" anchor="ctr"/>
          <a:lstStyle/>
          <a:p>
            <a:pPr algn="ctr" defTabSz="914400" eaLnBrk="0" fontAlgn="base" hangingPunct="0">
              <a:spcBef>
                <a:spcPct val="0"/>
              </a:spcBef>
              <a:spcAft>
                <a:spcPct val="0"/>
              </a:spcAft>
            </a:pPr>
            <a:endParaRPr lang="es-AR" b="1">
              <a:solidFill>
                <a:srgbClr val="000000"/>
              </a:solidFill>
              <a:latin typeface="Arial" charset="0"/>
              <a:ea typeface="ＭＳ Ｐゴシック" charset="-128"/>
            </a:endParaRPr>
          </a:p>
        </p:txBody>
      </p:sp>
      <p:sp>
        <p:nvSpPr>
          <p:cNvPr id="20" name="CuadroTexto 19"/>
          <p:cNvSpPr txBox="1"/>
          <p:nvPr/>
        </p:nvSpPr>
        <p:spPr>
          <a:xfrm>
            <a:off x="1192067" y="6413500"/>
            <a:ext cx="4219865" cy="2865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MX" sz="1200" b="1" dirty="0" smtClean="0">
                <a:latin typeface="Arial" panose="020B0604020202020204" pitchFamily="34" charset="0"/>
                <a:cs typeface="Arial" panose="020B0604020202020204" pitchFamily="34" charset="0"/>
              </a:rPr>
              <a:t>Esquema 11: Elaboración propia, Gaviño, 2016</a:t>
            </a:r>
            <a:endParaRPr lang="es-MX"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7714903"/>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1034"/>
          <p:cNvSpPr txBox="1">
            <a:spLocks noChangeArrowheads="1"/>
          </p:cNvSpPr>
          <p:nvPr/>
        </p:nvSpPr>
        <p:spPr bwMode="auto">
          <a:xfrm>
            <a:off x="209550" y="1136650"/>
            <a:ext cx="8564563" cy="396875"/>
          </a:xfrm>
          <a:prstGeom prst="rect">
            <a:avLst/>
          </a:prstGeom>
          <a:noFill/>
          <a:ln w="9525">
            <a:noFill/>
            <a:miter lim="800000"/>
            <a:headEnd/>
            <a:tailEnd/>
          </a:ln>
        </p:spPr>
        <p:txBody>
          <a:bodyPr>
            <a:spAutoFit/>
          </a:bodyPr>
          <a:lstStyle/>
          <a:p>
            <a:pPr defTabSz="914400" eaLnBrk="0" fontAlgn="base" hangingPunct="0">
              <a:spcBef>
                <a:spcPct val="50000"/>
              </a:spcBef>
              <a:spcAft>
                <a:spcPct val="0"/>
              </a:spcAft>
            </a:pPr>
            <a:r>
              <a:rPr lang="es-ES_tradnl" sz="2000" b="1">
                <a:solidFill>
                  <a:srgbClr val="000000"/>
                </a:solidFill>
                <a:latin typeface="Tahoma" charset="0"/>
                <a:ea typeface="ＭＳ Ｐゴシック" charset="-128"/>
              </a:rPr>
              <a:t>a) El primer paso es la designación de un coordinador.</a:t>
            </a:r>
            <a:endParaRPr lang="es-ES_tradnl" sz="2000" b="1">
              <a:solidFill>
                <a:srgbClr val="000099"/>
              </a:solidFill>
              <a:latin typeface="Tahoma" charset="0"/>
              <a:ea typeface="ＭＳ Ｐゴシック" charset="-128"/>
            </a:endParaRPr>
          </a:p>
        </p:txBody>
      </p:sp>
      <p:sp>
        <p:nvSpPr>
          <p:cNvPr id="74755" name="Text Box 1035"/>
          <p:cNvSpPr txBox="1">
            <a:spLocks noChangeArrowheads="1"/>
          </p:cNvSpPr>
          <p:nvPr/>
        </p:nvSpPr>
        <p:spPr bwMode="auto">
          <a:xfrm>
            <a:off x="247650" y="3298825"/>
            <a:ext cx="5757863" cy="2289175"/>
          </a:xfrm>
          <a:prstGeom prst="rect">
            <a:avLst/>
          </a:prstGeom>
          <a:noFill/>
          <a:ln w="9525">
            <a:noFill/>
            <a:miter lim="800000"/>
            <a:headEnd/>
            <a:tailEnd/>
          </a:ln>
        </p:spPr>
        <p:txBody>
          <a:bodyPr>
            <a:spAutoFit/>
          </a:bodyPr>
          <a:lstStyle/>
          <a:p>
            <a:pPr lvl="2" algn="just" defTabSz="914400" eaLnBrk="0" fontAlgn="base" hangingPunct="0">
              <a:spcBef>
                <a:spcPct val="0"/>
              </a:spcBef>
              <a:spcAft>
                <a:spcPct val="30000"/>
              </a:spcAft>
            </a:pPr>
            <a:r>
              <a:rPr lang="es-ES_tradnl" sz="2000" b="1">
                <a:solidFill>
                  <a:srgbClr val="000000"/>
                </a:solidFill>
                <a:latin typeface="Arial" charset="0"/>
                <a:ea typeface="ＭＳ Ｐゴシック" charset="-128"/>
              </a:rPr>
              <a:t>1.</a:t>
            </a:r>
            <a:r>
              <a:rPr lang="es-ES_tradnl" sz="2000">
                <a:solidFill>
                  <a:srgbClr val="000000"/>
                </a:solidFill>
                <a:latin typeface="Arial" charset="0"/>
                <a:ea typeface="ＭＳ Ｐゴシック" charset="-128"/>
              </a:rPr>
              <a:t> Coordinación de la Auditoría.</a:t>
            </a:r>
          </a:p>
          <a:p>
            <a:pPr lvl="2" algn="just" defTabSz="914400" eaLnBrk="0" fontAlgn="base" hangingPunct="0">
              <a:spcBef>
                <a:spcPct val="0"/>
              </a:spcBef>
              <a:spcAft>
                <a:spcPct val="30000"/>
              </a:spcAft>
            </a:pPr>
            <a:r>
              <a:rPr lang="es-ES_tradnl" sz="2000" b="1">
                <a:solidFill>
                  <a:srgbClr val="000000"/>
                </a:solidFill>
                <a:latin typeface="Arial" charset="0"/>
                <a:ea typeface="ＭＳ Ｐゴシック" charset="-128"/>
              </a:rPr>
              <a:t>2.</a:t>
            </a:r>
            <a:r>
              <a:rPr lang="es-ES_tradnl" sz="2000">
                <a:solidFill>
                  <a:srgbClr val="000000"/>
                </a:solidFill>
                <a:latin typeface="Arial" charset="0"/>
                <a:ea typeface="ＭＳ Ｐゴシック" charset="-128"/>
              </a:rPr>
              <a:t> Toma de decisiones.</a:t>
            </a:r>
          </a:p>
          <a:p>
            <a:pPr lvl="2" algn="just" defTabSz="914400" eaLnBrk="0" fontAlgn="base" hangingPunct="0">
              <a:spcBef>
                <a:spcPct val="0"/>
              </a:spcBef>
              <a:spcAft>
                <a:spcPct val="30000"/>
              </a:spcAft>
            </a:pPr>
            <a:r>
              <a:rPr lang="es-ES_tradnl" sz="2000" b="1">
                <a:solidFill>
                  <a:srgbClr val="000000"/>
                </a:solidFill>
                <a:latin typeface="Arial" charset="0"/>
                <a:ea typeface="ＭＳ Ｐゴシック" charset="-128"/>
              </a:rPr>
              <a:t>3. </a:t>
            </a:r>
            <a:r>
              <a:rPr lang="es-ES_tradnl" sz="2000">
                <a:solidFill>
                  <a:srgbClr val="000000"/>
                </a:solidFill>
                <a:latin typeface="Arial" charset="0"/>
                <a:ea typeface="ＭＳ Ｐゴシック" charset="-128"/>
              </a:rPr>
              <a:t>Selección del equipo de Auditoría.</a:t>
            </a:r>
          </a:p>
          <a:p>
            <a:pPr lvl="2" algn="just" defTabSz="914400" eaLnBrk="0" fontAlgn="base" hangingPunct="0">
              <a:spcBef>
                <a:spcPct val="0"/>
              </a:spcBef>
              <a:spcAft>
                <a:spcPct val="30000"/>
              </a:spcAft>
            </a:pPr>
            <a:r>
              <a:rPr lang="es-ES_tradnl" sz="2000" b="1">
                <a:solidFill>
                  <a:srgbClr val="000000"/>
                </a:solidFill>
                <a:latin typeface="Arial" charset="0"/>
                <a:ea typeface="ＭＳ Ｐゴシック" charset="-128"/>
              </a:rPr>
              <a:t>4.</a:t>
            </a:r>
            <a:r>
              <a:rPr lang="es-ES_tradnl" sz="2000">
                <a:solidFill>
                  <a:srgbClr val="000000"/>
                </a:solidFill>
                <a:latin typeface="Arial" charset="0"/>
                <a:ea typeface="ＭＳ Ｐゴシック" charset="-128"/>
              </a:rPr>
              <a:t> Preparación del Plan de Auditoría.</a:t>
            </a:r>
          </a:p>
          <a:p>
            <a:pPr lvl="2" algn="just" defTabSz="914400" eaLnBrk="0" fontAlgn="base" hangingPunct="0">
              <a:spcBef>
                <a:spcPct val="0"/>
              </a:spcBef>
              <a:spcAft>
                <a:spcPct val="30000"/>
              </a:spcAft>
            </a:pPr>
            <a:r>
              <a:rPr lang="es-ES_tradnl" sz="2000" b="1">
                <a:solidFill>
                  <a:srgbClr val="000000"/>
                </a:solidFill>
                <a:latin typeface="Arial" charset="0"/>
                <a:ea typeface="ＭＳ Ｐゴシック" charset="-128"/>
              </a:rPr>
              <a:t>5.</a:t>
            </a:r>
            <a:r>
              <a:rPr lang="es-ES_tradnl" sz="2000">
                <a:solidFill>
                  <a:srgbClr val="000000"/>
                </a:solidFill>
                <a:latin typeface="Arial" charset="0"/>
                <a:ea typeface="ＭＳ Ｐゴシック" charset="-128"/>
              </a:rPr>
              <a:t> Coordinar la presentación del Informe de Auditoría.</a:t>
            </a:r>
          </a:p>
        </p:txBody>
      </p:sp>
      <p:sp>
        <p:nvSpPr>
          <p:cNvPr id="74756" name="Text Box 1036"/>
          <p:cNvSpPr txBox="1">
            <a:spLocks noChangeArrowheads="1"/>
          </p:cNvSpPr>
          <p:nvPr/>
        </p:nvSpPr>
        <p:spPr bwMode="auto">
          <a:xfrm>
            <a:off x="742950" y="1833563"/>
            <a:ext cx="7334250" cy="1311275"/>
          </a:xfrm>
          <a:prstGeom prst="rect">
            <a:avLst/>
          </a:prstGeom>
          <a:noFill/>
          <a:ln w="9525">
            <a:noFill/>
            <a:miter lim="800000"/>
            <a:headEnd/>
            <a:tailEnd/>
          </a:ln>
        </p:spPr>
        <p:txBody>
          <a:bodyPr>
            <a:spAutoFit/>
          </a:bodyPr>
          <a:lstStyle/>
          <a:p>
            <a:pPr algn="just" defTabSz="914400" eaLnBrk="0" fontAlgn="base" hangingPunct="0">
              <a:spcBef>
                <a:spcPct val="0"/>
              </a:spcBef>
              <a:spcAft>
                <a:spcPct val="0"/>
              </a:spcAft>
            </a:pPr>
            <a:r>
              <a:rPr lang="es-ES_tradnl" sz="2000">
                <a:solidFill>
                  <a:srgbClr val="000000"/>
                </a:solidFill>
                <a:latin typeface="Arial" charset="0"/>
                <a:ea typeface="ＭＳ Ｐゴシック" charset="-128"/>
              </a:rPr>
              <a:t>Designar un Auditor Interno para dirigir una Auditoría Interna de Calidad, al cual se denomina </a:t>
            </a:r>
            <a:r>
              <a:rPr lang="es-ES_tradnl" sz="2000" b="1" i="1">
                <a:solidFill>
                  <a:srgbClr val="000000"/>
                </a:solidFill>
                <a:latin typeface="Arial" charset="0"/>
                <a:ea typeface="ＭＳ Ｐゴシック" charset="-128"/>
              </a:rPr>
              <a:t>“Líder del Equipo Auditor ”, ó “Coordinador de Auditoría”</a:t>
            </a:r>
            <a:r>
              <a:rPr lang="es-ES_tradnl" sz="2000">
                <a:solidFill>
                  <a:srgbClr val="000000"/>
                </a:solidFill>
                <a:latin typeface="Arial" charset="0"/>
                <a:ea typeface="ＭＳ Ｐゴシック" charset="-128"/>
              </a:rPr>
              <a:t> quien tendrá las siguientes responsabilidades:</a:t>
            </a:r>
          </a:p>
        </p:txBody>
      </p:sp>
      <p:sp>
        <p:nvSpPr>
          <p:cNvPr id="74758" name="Text Box 1039"/>
          <p:cNvSpPr txBox="1">
            <a:spLocks noChangeArrowheads="1"/>
          </p:cNvSpPr>
          <p:nvPr/>
        </p:nvSpPr>
        <p:spPr bwMode="auto">
          <a:xfrm>
            <a:off x="1420651" y="166083"/>
            <a:ext cx="4118228" cy="523220"/>
          </a:xfrm>
          <a:prstGeom prst="rect">
            <a:avLst/>
          </a:prstGeom>
          <a:noFill/>
          <a:ln w="9525">
            <a:noFill/>
            <a:miter lim="800000"/>
            <a:headEnd/>
            <a:tailEnd/>
          </a:ln>
        </p:spPr>
        <p:txBody>
          <a:bodyPr wrap="square">
            <a:spAutoFit/>
          </a:bodyPr>
          <a:lstStyle/>
          <a:p>
            <a:pPr lvl="1" algn="ctr" defTabSz="914400" eaLnBrk="0" fontAlgn="base" hangingPunct="0">
              <a:spcBef>
                <a:spcPct val="0"/>
              </a:spcBef>
              <a:spcAft>
                <a:spcPct val="0"/>
              </a:spcAft>
            </a:pPr>
            <a:r>
              <a:rPr lang="es-ES_tradnl" sz="2800" b="1" dirty="0" smtClean="0">
                <a:solidFill>
                  <a:srgbClr val="FFFFFF"/>
                </a:solidFill>
                <a:latin typeface="Arial" charset="0"/>
                <a:ea typeface="ＭＳ Ｐゴシック" charset="-128"/>
              </a:rPr>
              <a:t>PASOS AUDITORIA </a:t>
            </a:r>
            <a:endParaRPr lang="es-ES_tradnl" sz="2800" b="1" dirty="0">
              <a:solidFill>
                <a:srgbClr val="FFFFFF"/>
              </a:solidFill>
              <a:latin typeface="Arial" charset="0"/>
              <a:ea typeface="ＭＳ Ｐゴシック" charset="-128"/>
            </a:endParaRPr>
          </a:p>
        </p:txBody>
      </p:sp>
    </p:spTree>
    <p:extLst>
      <p:ext uri="{BB962C8B-B14F-4D97-AF65-F5344CB8AC3E}">
        <p14:creationId xmlns:p14="http://schemas.microsoft.com/office/powerpoint/2010/main" val="1362958006"/>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resentación en blanco">
  <a:themeElements>
    <a:clrScheme name="Presentación en bl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resentación en blanc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Presentación en bl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esentación en blanc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esentación en blanc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esentación en blanc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esentación en blanc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esentación en blanc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esentación en blanc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esentación en blanco">
  <a:themeElements>
    <a:clrScheme name="Presentación en bl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resentación en blanc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Presentación en blanc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esentación en blanc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esentación en blanc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esentación en blanc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esentación en blanc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esentación en blanc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esentación en blanc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427</TotalTime>
  <Words>13205</Words>
  <Application>Microsoft Macintosh PowerPoint</Application>
  <PresentationFormat>Presentación en pantalla (4:3)</PresentationFormat>
  <Paragraphs>1206</Paragraphs>
  <Slides>123</Slides>
  <Notes>29</Notes>
  <HiddenSlides>0</HiddenSlides>
  <MMClips>0</MMClips>
  <ScaleCrop>false</ScaleCrop>
  <HeadingPairs>
    <vt:vector size="4" baseType="variant">
      <vt:variant>
        <vt:lpstr>Tema</vt:lpstr>
      </vt:variant>
      <vt:variant>
        <vt:i4>2</vt:i4>
      </vt:variant>
      <vt:variant>
        <vt:lpstr>Títulos de diapositiva</vt:lpstr>
      </vt:variant>
      <vt:variant>
        <vt:i4>123</vt:i4>
      </vt:variant>
    </vt:vector>
  </HeadingPairs>
  <TitlesOfParts>
    <vt:vector size="125" baseType="lpstr">
      <vt:lpstr>Presentación en blanco</vt:lpstr>
      <vt:lpstr>1_Presentación en blanco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7. PREPARACIÓN DE LA AUDITORÍA FASE 2</vt:lpstr>
      <vt:lpstr>7. PREPARACIÓN DE LA AUDITORÍA FASE 2</vt:lpstr>
      <vt:lpstr>8. REALIZACIÓN DE LA AUDITORÍA FASE 2</vt:lpstr>
      <vt:lpstr>8. REALIZACIÓN DE LA AUDITORÍA FASE 2</vt:lpstr>
      <vt:lpstr>REALIZACIÓN DE LA AUDITORÍA FASE 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Toño RA</dc:creator>
  <cp:lastModifiedBy>Gabriela Gaviño Ortiz</cp:lastModifiedBy>
  <cp:revision>46</cp:revision>
  <dcterms:created xsi:type="dcterms:W3CDTF">2016-10-05T00:25:40Z</dcterms:created>
  <dcterms:modified xsi:type="dcterms:W3CDTF">2016-10-13T04:38:46Z</dcterms:modified>
</cp:coreProperties>
</file>