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9" r:id="rId1"/>
  </p:sldMasterIdLst>
  <p:notesMasterIdLst>
    <p:notesMasterId r:id="rId37"/>
  </p:notesMasterIdLst>
  <p:sldIdLst>
    <p:sldId id="291" r:id="rId2"/>
    <p:sldId id="292" r:id="rId3"/>
    <p:sldId id="293" r:id="rId4"/>
    <p:sldId id="294" r:id="rId5"/>
    <p:sldId id="295" r:id="rId6"/>
    <p:sldId id="296" r:id="rId7"/>
    <p:sldId id="258" r:id="rId8"/>
    <p:sldId id="257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2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042330-3FD8-4E8C-84C0-39D1D7F0893F}" type="doc">
      <dgm:prSet loTypeId="urn:microsoft.com/office/officeart/2005/8/layout/chevron2" loCatId="list" qsTypeId="urn:microsoft.com/office/officeart/2005/8/quickstyle/simple1" qsCatId="simple" csTypeId="urn:microsoft.com/office/officeart/2005/8/colors/accent4_3" csCatId="accent4" phldr="1"/>
      <dgm:spPr/>
      <dgm:t>
        <a:bodyPr/>
        <a:lstStyle/>
        <a:p>
          <a:endParaRPr lang="es-MX"/>
        </a:p>
      </dgm:t>
    </dgm:pt>
    <dgm:pt modelId="{371199F8-1EEF-485B-B87E-33C6E87FDC64}">
      <dgm:prSet phldrT="[Texto]" custT="1"/>
      <dgm:spPr/>
      <dgm:t>
        <a:bodyPr/>
        <a:lstStyle/>
        <a:p>
          <a:endParaRPr lang="es-MX" sz="1800" dirty="0"/>
        </a:p>
        <a:p>
          <a:r>
            <a:rPr lang="es-MX" sz="1800" b="1" dirty="0">
              <a:solidFill>
                <a:schemeClr val="bg1"/>
              </a:solidFill>
            </a:rPr>
            <a:t>Análisis de mercado objetivo</a:t>
          </a:r>
        </a:p>
      </dgm:t>
    </dgm:pt>
    <dgm:pt modelId="{FF3642A6-2AD5-4073-B827-DC825FA695EB}" type="parTrans" cxnId="{CAA4A03A-6D5E-4BD2-A68E-274069F03BBA}">
      <dgm:prSet/>
      <dgm:spPr/>
      <dgm:t>
        <a:bodyPr/>
        <a:lstStyle/>
        <a:p>
          <a:endParaRPr lang="es-MX"/>
        </a:p>
      </dgm:t>
    </dgm:pt>
    <dgm:pt modelId="{2BFB244D-E94B-4ABF-B591-749AA7F8950E}" type="sibTrans" cxnId="{CAA4A03A-6D5E-4BD2-A68E-274069F03BBA}">
      <dgm:prSet/>
      <dgm:spPr/>
      <dgm:t>
        <a:bodyPr/>
        <a:lstStyle/>
        <a:p>
          <a:endParaRPr lang="es-MX"/>
        </a:p>
      </dgm:t>
    </dgm:pt>
    <dgm:pt modelId="{838B882F-FC78-41D7-9681-C3D529101BB5}">
      <dgm:prSet phldrT="[Texto]" custT="1"/>
      <dgm:spPr/>
      <dgm:t>
        <a:bodyPr/>
        <a:lstStyle/>
        <a:p>
          <a:r>
            <a:rPr lang="es-MX" sz="1600" b="1" dirty="0">
              <a:solidFill>
                <a:schemeClr val="tx1"/>
              </a:solidFill>
            </a:rPr>
            <a:t>Posicionamiento</a:t>
          </a:r>
        </a:p>
      </dgm:t>
    </dgm:pt>
    <dgm:pt modelId="{0C06C996-F125-49D5-AF88-DC60BBF998AF}" type="parTrans" cxnId="{DFA5D70C-6801-4A43-A91F-E6F46885876F}">
      <dgm:prSet/>
      <dgm:spPr/>
      <dgm:t>
        <a:bodyPr/>
        <a:lstStyle/>
        <a:p>
          <a:endParaRPr lang="es-MX"/>
        </a:p>
      </dgm:t>
    </dgm:pt>
    <dgm:pt modelId="{665F590F-42DE-4B6D-9E16-EB91634856D9}" type="sibTrans" cxnId="{DFA5D70C-6801-4A43-A91F-E6F46885876F}">
      <dgm:prSet/>
      <dgm:spPr/>
      <dgm:t>
        <a:bodyPr/>
        <a:lstStyle/>
        <a:p>
          <a:endParaRPr lang="es-MX"/>
        </a:p>
      </dgm:t>
    </dgm:pt>
    <dgm:pt modelId="{6D580911-2E6E-4392-AAC9-0C58669A971E}">
      <dgm:prSet phldrT="[Texto]" custT="1"/>
      <dgm:spPr/>
      <dgm:t>
        <a:bodyPr/>
        <a:lstStyle/>
        <a:p>
          <a:r>
            <a:rPr lang="es-MX" sz="2400" dirty="0"/>
            <a:t>Proceso por el que una compañía trata de establecer un sentido o definición general de su oferta de productos acorde con las necesidades y preferencias de sus clientes</a:t>
          </a:r>
        </a:p>
      </dgm:t>
    </dgm:pt>
    <dgm:pt modelId="{29C596A3-A700-42B6-A79A-7C3F39B558DC}" type="parTrans" cxnId="{14DAC5B8-C57E-44D1-A2DC-93E3F6D9E0C5}">
      <dgm:prSet/>
      <dgm:spPr/>
      <dgm:t>
        <a:bodyPr/>
        <a:lstStyle/>
        <a:p>
          <a:endParaRPr lang="es-MX"/>
        </a:p>
      </dgm:t>
    </dgm:pt>
    <dgm:pt modelId="{5ADD830A-19F0-4808-A927-8D38039685C0}" type="sibTrans" cxnId="{14DAC5B8-C57E-44D1-A2DC-93E3F6D9E0C5}">
      <dgm:prSet/>
      <dgm:spPr/>
      <dgm:t>
        <a:bodyPr/>
        <a:lstStyle/>
        <a:p>
          <a:endParaRPr lang="es-MX"/>
        </a:p>
      </dgm:t>
    </dgm:pt>
    <dgm:pt modelId="{7B38058A-7F1D-45C3-A308-185273D50E39}">
      <dgm:prSet phldrT="[Texto]" custT="1"/>
      <dgm:spPr/>
      <dgm:t>
        <a:bodyPr/>
        <a:lstStyle/>
        <a:p>
          <a:r>
            <a:rPr lang="es-MX" sz="1800" b="1" dirty="0">
              <a:solidFill>
                <a:schemeClr val="tx1"/>
              </a:solidFill>
            </a:rPr>
            <a:t>Planeación de nuevos productos</a:t>
          </a:r>
        </a:p>
      </dgm:t>
    </dgm:pt>
    <dgm:pt modelId="{F6F77E0C-2629-4FF2-A693-587841F38B43}" type="parTrans" cxnId="{89EC9A1B-31C1-45B1-9802-45CEF2B1E506}">
      <dgm:prSet/>
      <dgm:spPr/>
      <dgm:t>
        <a:bodyPr/>
        <a:lstStyle/>
        <a:p>
          <a:endParaRPr lang="es-MX"/>
        </a:p>
      </dgm:t>
    </dgm:pt>
    <dgm:pt modelId="{E81F3979-66EC-4AC9-8B21-766B45E1773B}" type="sibTrans" cxnId="{89EC9A1B-31C1-45B1-9802-45CEF2B1E506}">
      <dgm:prSet/>
      <dgm:spPr/>
      <dgm:t>
        <a:bodyPr/>
        <a:lstStyle/>
        <a:p>
          <a:endParaRPr lang="es-MX"/>
        </a:p>
      </dgm:t>
    </dgm:pt>
    <dgm:pt modelId="{BC4A1BE2-9F2A-4A98-A9DA-19EEC3BEECFB}">
      <dgm:prSet phldrT="[Texto]" custT="1"/>
      <dgm:spPr/>
      <dgm:t>
        <a:bodyPr/>
        <a:lstStyle/>
        <a:p>
          <a:r>
            <a:rPr lang="es-MX" sz="2400" dirty="0"/>
            <a:t>Información para la toma de decisiones sobre las mejoras de productos e introducción de productos nuevos</a:t>
          </a:r>
        </a:p>
      </dgm:t>
    </dgm:pt>
    <dgm:pt modelId="{6077B8A6-511A-457C-B93D-0015847A8C68}" type="parTrans" cxnId="{924A209A-232D-4485-9E07-454BD6D54F5C}">
      <dgm:prSet/>
      <dgm:spPr/>
      <dgm:t>
        <a:bodyPr/>
        <a:lstStyle/>
        <a:p>
          <a:endParaRPr lang="es-MX"/>
        </a:p>
      </dgm:t>
    </dgm:pt>
    <dgm:pt modelId="{F2F8B5C8-EC9E-48C8-B00C-ADCD32788183}" type="sibTrans" cxnId="{924A209A-232D-4485-9E07-454BD6D54F5C}">
      <dgm:prSet/>
      <dgm:spPr/>
      <dgm:t>
        <a:bodyPr/>
        <a:lstStyle/>
        <a:p>
          <a:endParaRPr lang="es-MX"/>
        </a:p>
      </dgm:t>
    </dgm:pt>
    <dgm:pt modelId="{9111032C-D89D-4D50-8738-3F4BBFE1B7A3}">
      <dgm:prSet phldrT="[Texto]" custT="1"/>
      <dgm:spPr/>
      <dgm:t>
        <a:bodyPr/>
        <a:lstStyle/>
        <a:p>
          <a:pPr algn="just"/>
          <a:endParaRPr lang="es-MX" sz="2400" dirty="0"/>
        </a:p>
      </dgm:t>
    </dgm:pt>
    <dgm:pt modelId="{A2A6CF0B-02E1-4405-9415-22B82C45B7A1}" type="parTrans" cxnId="{0CAE5694-2440-4192-BEC4-C77D056CFA47}">
      <dgm:prSet/>
      <dgm:spPr/>
      <dgm:t>
        <a:bodyPr/>
        <a:lstStyle/>
        <a:p>
          <a:endParaRPr lang="es-MX"/>
        </a:p>
      </dgm:t>
    </dgm:pt>
    <dgm:pt modelId="{9E008687-A949-4E51-B194-8D6D6833C3B2}" type="sibTrans" cxnId="{0CAE5694-2440-4192-BEC4-C77D056CFA47}">
      <dgm:prSet/>
      <dgm:spPr/>
      <dgm:t>
        <a:bodyPr/>
        <a:lstStyle/>
        <a:p>
          <a:endParaRPr lang="es-MX"/>
        </a:p>
      </dgm:t>
    </dgm:pt>
    <dgm:pt modelId="{A9C4C602-A798-47D5-8C97-AB1E9536F7D5}">
      <dgm:prSet phldrT="[Texto]" custT="1"/>
      <dgm:spPr/>
      <dgm:t>
        <a:bodyPr/>
        <a:lstStyle/>
        <a:p>
          <a:pPr algn="just"/>
          <a:r>
            <a:rPr lang="es-MX" sz="2400" dirty="0"/>
            <a:t>Examen de la información para identificar a las personas o compañías que quiere atender la empresa</a:t>
          </a:r>
        </a:p>
      </dgm:t>
    </dgm:pt>
    <dgm:pt modelId="{03E12D24-4EB5-452F-B916-3743C91E8F4F}" type="sibTrans" cxnId="{E3E1A082-A98B-449D-8197-496706249BD8}">
      <dgm:prSet/>
      <dgm:spPr/>
      <dgm:t>
        <a:bodyPr/>
        <a:lstStyle/>
        <a:p>
          <a:endParaRPr lang="es-MX"/>
        </a:p>
      </dgm:t>
    </dgm:pt>
    <dgm:pt modelId="{9C8D5CEF-8830-404A-8453-1A396EA905B6}" type="parTrans" cxnId="{E3E1A082-A98B-449D-8197-496706249BD8}">
      <dgm:prSet/>
      <dgm:spPr/>
      <dgm:t>
        <a:bodyPr/>
        <a:lstStyle/>
        <a:p>
          <a:endParaRPr lang="es-MX"/>
        </a:p>
      </dgm:t>
    </dgm:pt>
    <dgm:pt modelId="{4DA1AE36-6C95-4735-A25A-9A249A89568B}" type="pres">
      <dgm:prSet presAssocID="{F2042330-3FD8-4E8C-84C0-39D1D7F0893F}" presName="linearFlow" presStyleCnt="0">
        <dgm:presLayoutVars>
          <dgm:dir/>
          <dgm:animLvl val="lvl"/>
          <dgm:resizeHandles val="exact"/>
        </dgm:presLayoutVars>
      </dgm:prSet>
      <dgm:spPr/>
    </dgm:pt>
    <dgm:pt modelId="{35057BF6-7F83-424D-ABD6-1AE479B92F4E}" type="pres">
      <dgm:prSet presAssocID="{371199F8-1EEF-485B-B87E-33C6E87FDC64}" presName="composite" presStyleCnt="0"/>
      <dgm:spPr/>
    </dgm:pt>
    <dgm:pt modelId="{31E3A1CC-88C2-4277-9679-FCB3986FF8F0}" type="pres">
      <dgm:prSet presAssocID="{371199F8-1EEF-485B-B87E-33C6E87FDC64}" presName="parentText" presStyleLbl="alignNode1" presStyleIdx="0" presStyleCnt="3" custScaleX="109491" custLinFactNeighborX="-725" custLinFactNeighborY="6497">
        <dgm:presLayoutVars>
          <dgm:chMax val="1"/>
          <dgm:bulletEnabled val="1"/>
        </dgm:presLayoutVars>
      </dgm:prSet>
      <dgm:spPr>
        <a:prstGeom prst="chevron">
          <a:avLst/>
        </a:prstGeom>
      </dgm:spPr>
    </dgm:pt>
    <dgm:pt modelId="{6B258BA6-D173-4500-83D7-ADB1F3A1960E}" type="pres">
      <dgm:prSet presAssocID="{371199F8-1EEF-485B-B87E-33C6E87FDC64}" presName="descendantText" presStyleLbl="alignAcc1" presStyleIdx="0" presStyleCnt="3" custLinFactNeighborX="209" custLinFactNeighborY="18285">
        <dgm:presLayoutVars>
          <dgm:bulletEnabled val="1"/>
        </dgm:presLayoutVars>
      </dgm:prSet>
      <dgm:spPr/>
    </dgm:pt>
    <dgm:pt modelId="{6AE294D4-DF85-45FE-A6F0-E043E6912E0E}" type="pres">
      <dgm:prSet presAssocID="{2BFB244D-E94B-4ABF-B591-749AA7F8950E}" presName="sp" presStyleCnt="0"/>
      <dgm:spPr/>
    </dgm:pt>
    <dgm:pt modelId="{81BB8747-1BEA-4C1F-9AC4-9B565CA7DB1B}" type="pres">
      <dgm:prSet presAssocID="{838B882F-FC78-41D7-9681-C3D529101BB5}" presName="composite" presStyleCnt="0"/>
      <dgm:spPr/>
    </dgm:pt>
    <dgm:pt modelId="{530B49F4-486E-490C-81B0-1A7D58047BDB}" type="pres">
      <dgm:prSet presAssocID="{838B882F-FC78-41D7-9681-C3D529101BB5}" presName="parentText" presStyleLbl="alignNode1" presStyleIdx="1" presStyleCnt="3" custScaleX="112913" custLinFactNeighborX="-12714" custLinFactNeighborY="6240">
        <dgm:presLayoutVars>
          <dgm:chMax val="1"/>
          <dgm:bulletEnabled val="1"/>
        </dgm:presLayoutVars>
      </dgm:prSet>
      <dgm:spPr>
        <a:prstGeom prst="chevron">
          <a:avLst/>
        </a:prstGeom>
      </dgm:spPr>
    </dgm:pt>
    <dgm:pt modelId="{561EEB6A-49A2-4D05-897B-34601CC85833}" type="pres">
      <dgm:prSet presAssocID="{838B882F-FC78-41D7-9681-C3D529101BB5}" presName="descendantText" presStyleLbl="alignAcc1" presStyleIdx="1" presStyleCnt="3" custScaleX="98693" custLinFactNeighborX="2336" custLinFactNeighborY="25136">
        <dgm:presLayoutVars>
          <dgm:bulletEnabled val="1"/>
        </dgm:presLayoutVars>
      </dgm:prSet>
      <dgm:spPr/>
    </dgm:pt>
    <dgm:pt modelId="{4CA28C9A-05C7-4C9D-85A4-67DCED1C0E4F}" type="pres">
      <dgm:prSet presAssocID="{665F590F-42DE-4B6D-9E16-EB91634856D9}" presName="sp" presStyleCnt="0"/>
      <dgm:spPr/>
    </dgm:pt>
    <dgm:pt modelId="{8D139BFF-BA47-4CFF-8B0D-8C7318ADA40B}" type="pres">
      <dgm:prSet presAssocID="{7B38058A-7F1D-45C3-A308-185273D50E39}" presName="composite" presStyleCnt="0"/>
      <dgm:spPr/>
    </dgm:pt>
    <dgm:pt modelId="{12E24E13-B387-4A53-9577-F08684F64EEE}" type="pres">
      <dgm:prSet presAssocID="{7B38058A-7F1D-45C3-A308-185273D50E39}" presName="parentText" presStyleLbl="alignNode1" presStyleIdx="2" presStyleCnt="3" custLinFactNeighborX="8892" custLinFactNeighborY="5983">
        <dgm:presLayoutVars>
          <dgm:chMax val="1"/>
          <dgm:bulletEnabled val="1"/>
        </dgm:presLayoutVars>
      </dgm:prSet>
      <dgm:spPr/>
    </dgm:pt>
    <dgm:pt modelId="{62F8A8AC-BC21-4540-866C-D914F538EAC5}" type="pres">
      <dgm:prSet presAssocID="{7B38058A-7F1D-45C3-A308-185273D50E39}" presName="descendantText" presStyleLbl="alignAcc1" presStyleIdx="2" presStyleCnt="3" custScaleX="98053" custLinFactNeighborX="1057" custLinFactNeighborY="29919">
        <dgm:presLayoutVars>
          <dgm:bulletEnabled val="1"/>
        </dgm:presLayoutVars>
      </dgm:prSet>
      <dgm:spPr/>
    </dgm:pt>
  </dgm:ptLst>
  <dgm:cxnLst>
    <dgm:cxn modelId="{DFA5D70C-6801-4A43-A91F-E6F46885876F}" srcId="{F2042330-3FD8-4E8C-84C0-39D1D7F0893F}" destId="{838B882F-FC78-41D7-9681-C3D529101BB5}" srcOrd="1" destOrd="0" parTransId="{0C06C996-F125-49D5-AF88-DC60BBF998AF}" sibTransId="{665F590F-42DE-4B6D-9E16-EB91634856D9}"/>
    <dgm:cxn modelId="{9F34CC11-7361-4110-8F28-C70D2E7F02C4}" type="presOf" srcId="{7B38058A-7F1D-45C3-A308-185273D50E39}" destId="{12E24E13-B387-4A53-9577-F08684F64EEE}" srcOrd="0" destOrd="0" presId="urn:microsoft.com/office/officeart/2005/8/layout/chevron2"/>
    <dgm:cxn modelId="{F030E14F-0F9C-4A88-9041-DA9FF5AA204E}" type="presOf" srcId="{371199F8-1EEF-485B-B87E-33C6E87FDC64}" destId="{31E3A1CC-88C2-4277-9679-FCB3986FF8F0}" srcOrd="0" destOrd="0" presId="urn:microsoft.com/office/officeart/2005/8/layout/chevron2"/>
    <dgm:cxn modelId="{E3E1A082-A98B-449D-8197-496706249BD8}" srcId="{371199F8-1EEF-485B-B87E-33C6E87FDC64}" destId="{A9C4C602-A798-47D5-8C97-AB1E9536F7D5}" srcOrd="0" destOrd="0" parTransId="{9C8D5CEF-8830-404A-8453-1A396EA905B6}" sibTransId="{03E12D24-4EB5-452F-B916-3743C91E8F4F}"/>
    <dgm:cxn modelId="{BBACCFFA-DD43-42AE-B2C3-BE7EE389D60A}" type="presOf" srcId="{9111032C-D89D-4D50-8738-3F4BBFE1B7A3}" destId="{6B258BA6-D173-4500-83D7-ADB1F3A1960E}" srcOrd="0" destOrd="1" presId="urn:microsoft.com/office/officeart/2005/8/layout/chevron2"/>
    <dgm:cxn modelId="{0CAE5694-2440-4192-BEC4-C77D056CFA47}" srcId="{371199F8-1EEF-485B-B87E-33C6E87FDC64}" destId="{9111032C-D89D-4D50-8738-3F4BBFE1B7A3}" srcOrd="1" destOrd="0" parTransId="{A2A6CF0B-02E1-4405-9415-22B82C45B7A1}" sibTransId="{9E008687-A949-4E51-B194-8D6D6833C3B2}"/>
    <dgm:cxn modelId="{2A8E44E4-F74F-4220-ABB9-E16D2A42FADC}" type="presOf" srcId="{BC4A1BE2-9F2A-4A98-A9DA-19EEC3BEECFB}" destId="{62F8A8AC-BC21-4540-866C-D914F538EAC5}" srcOrd="0" destOrd="0" presId="urn:microsoft.com/office/officeart/2005/8/layout/chevron2"/>
    <dgm:cxn modelId="{CAA4A03A-6D5E-4BD2-A68E-274069F03BBA}" srcId="{F2042330-3FD8-4E8C-84C0-39D1D7F0893F}" destId="{371199F8-1EEF-485B-B87E-33C6E87FDC64}" srcOrd="0" destOrd="0" parTransId="{FF3642A6-2AD5-4073-B827-DC825FA695EB}" sibTransId="{2BFB244D-E94B-4ABF-B591-749AA7F8950E}"/>
    <dgm:cxn modelId="{6BA6E245-1469-4811-90E5-E9B069C77D61}" type="presOf" srcId="{F2042330-3FD8-4E8C-84C0-39D1D7F0893F}" destId="{4DA1AE36-6C95-4735-A25A-9A249A89568B}" srcOrd="0" destOrd="0" presId="urn:microsoft.com/office/officeart/2005/8/layout/chevron2"/>
    <dgm:cxn modelId="{E9458851-88FD-4A58-AD07-BEE9B19A986B}" type="presOf" srcId="{6D580911-2E6E-4392-AAC9-0C58669A971E}" destId="{561EEB6A-49A2-4D05-897B-34601CC85833}" srcOrd="0" destOrd="0" presId="urn:microsoft.com/office/officeart/2005/8/layout/chevron2"/>
    <dgm:cxn modelId="{14DAC5B8-C57E-44D1-A2DC-93E3F6D9E0C5}" srcId="{838B882F-FC78-41D7-9681-C3D529101BB5}" destId="{6D580911-2E6E-4392-AAC9-0C58669A971E}" srcOrd="0" destOrd="0" parTransId="{29C596A3-A700-42B6-A79A-7C3F39B558DC}" sibTransId="{5ADD830A-19F0-4808-A927-8D38039685C0}"/>
    <dgm:cxn modelId="{3F5C9145-0379-4362-A79B-DBB3B7D7628D}" type="presOf" srcId="{838B882F-FC78-41D7-9681-C3D529101BB5}" destId="{530B49F4-486E-490C-81B0-1A7D58047BDB}" srcOrd="0" destOrd="0" presId="urn:microsoft.com/office/officeart/2005/8/layout/chevron2"/>
    <dgm:cxn modelId="{98796719-4053-45C9-9416-3944EE4B45D7}" type="presOf" srcId="{A9C4C602-A798-47D5-8C97-AB1E9536F7D5}" destId="{6B258BA6-D173-4500-83D7-ADB1F3A1960E}" srcOrd="0" destOrd="0" presId="urn:microsoft.com/office/officeart/2005/8/layout/chevron2"/>
    <dgm:cxn modelId="{924A209A-232D-4485-9E07-454BD6D54F5C}" srcId="{7B38058A-7F1D-45C3-A308-185273D50E39}" destId="{BC4A1BE2-9F2A-4A98-A9DA-19EEC3BEECFB}" srcOrd="0" destOrd="0" parTransId="{6077B8A6-511A-457C-B93D-0015847A8C68}" sibTransId="{F2F8B5C8-EC9E-48C8-B00C-ADCD32788183}"/>
    <dgm:cxn modelId="{89EC9A1B-31C1-45B1-9802-45CEF2B1E506}" srcId="{F2042330-3FD8-4E8C-84C0-39D1D7F0893F}" destId="{7B38058A-7F1D-45C3-A308-185273D50E39}" srcOrd="2" destOrd="0" parTransId="{F6F77E0C-2629-4FF2-A693-587841F38B43}" sibTransId="{E81F3979-66EC-4AC9-8B21-766B45E1773B}"/>
    <dgm:cxn modelId="{4E925613-57A1-4E36-BDE4-34E4926C4BBA}" type="presParOf" srcId="{4DA1AE36-6C95-4735-A25A-9A249A89568B}" destId="{35057BF6-7F83-424D-ABD6-1AE479B92F4E}" srcOrd="0" destOrd="0" presId="urn:microsoft.com/office/officeart/2005/8/layout/chevron2"/>
    <dgm:cxn modelId="{1C011FAC-DC85-4358-B80F-0E5E7ACAB63B}" type="presParOf" srcId="{35057BF6-7F83-424D-ABD6-1AE479B92F4E}" destId="{31E3A1CC-88C2-4277-9679-FCB3986FF8F0}" srcOrd="0" destOrd="0" presId="urn:microsoft.com/office/officeart/2005/8/layout/chevron2"/>
    <dgm:cxn modelId="{3A07BB5E-7CAA-4610-A751-CCDC8C6B5D0E}" type="presParOf" srcId="{35057BF6-7F83-424D-ABD6-1AE479B92F4E}" destId="{6B258BA6-D173-4500-83D7-ADB1F3A1960E}" srcOrd="1" destOrd="0" presId="urn:microsoft.com/office/officeart/2005/8/layout/chevron2"/>
    <dgm:cxn modelId="{4DBFCCC8-95D0-4619-97C2-3C8AB711D5EE}" type="presParOf" srcId="{4DA1AE36-6C95-4735-A25A-9A249A89568B}" destId="{6AE294D4-DF85-45FE-A6F0-E043E6912E0E}" srcOrd="1" destOrd="0" presId="urn:microsoft.com/office/officeart/2005/8/layout/chevron2"/>
    <dgm:cxn modelId="{628FEE20-C8EA-4AEE-9C4B-5D41A05C852E}" type="presParOf" srcId="{4DA1AE36-6C95-4735-A25A-9A249A89568B}" destId="{81BB8747-1BEA-4C1F-9AC4-9B565CA7DB1B}" srcOrd="2" destOrd="0" presId="urn:microsoft.com/office/officeart/2005/8/layout/chevron2"/>
    <dgm:cxn modelId="{E2F32550-FAAD-4B0E-9BFE-24A44719BFDD}" type="presParOf" srcId="{81BB8747-1BEA-4C1F-9AC4-9B565CA7DB1B}" destId="{530B49F4-486E-490C-81B0-1A7D58047BDB}" srcOrd="0" destOrd="0" presId="urn:microsoft.com/office/officeart/2005/8/layout/chevron2"/>
    <dgm:cxn modelId="{8CBE6583-BA36-4D0D-8640-D40BDBBE0D2E}" type="presParOf" srcId="{81BB8747-1BEA-4C1F-9AC4-9B565CA7DB1B}" destId="{561EEB6A-49A2-4D05-897B-34601CC85833}" srcOrd="1" destOrd="0" presId="urn:microsoft.com/office/officeart/2005/8/layout/chevron2"/>
    <dgm:cxn modelId="{ACA38827-F217-4B06-BA8F-CA4150096987}" type="presParOf" srcId="{4DA1AE36-6C95-4735-A25A-9A249A89568B}" destId="{4CA28C9A-05C7-4C9D-85A4-67DCED1C0E4F}" srcOrd="3" destOrd="0" presId="urn:microsoft.com/office/officeart/2005/8/layout/chevron2"/>
    <dgm:cxn modelId="{820A41E7-6A80-4E12-A5C5-275F83A4BD03}" type="presParOf" srcId="{4DA1AE36-6C95-4735-A25A-9A249A89568B}" destId="{8D139BFF-BA47-4CFF-8B0D-8C7318ADA40B}" srcOrd="4" destOrd="0" presId="urn:microsoft.com/office/officeart/2005/8/layout/chevron2"/>
    <dgm:cxn modelId="{FBA3229D-17BF-4C3F-B21F-EF04D42DD1E6}" type="presParOf" srcId="{8D139BFF-BA47-4CFF-8B0D-8C7318ADA40B}" destId="{12E24E13-B387-4A53-9577-F08684F64EEE}" srcOrd="0" destOrd="0" presId="urn:microsoft.com/office/officeart/2005/8/layout/chevron2"/>
    <dgm:cxn modelId="{47CA98D7-3F36-4EA4-88FB-118EA7E7655B}" type="presParOf" srcId="{8D139BFF-BA47-4CFF-8B0D-8C7318ADA40B}" destId="{62F8A8AC-BC21-4540-866C-D914F538EAC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130C43-ACF9-4BD1-8C99-F25AE66DAADD}" type="doc">
      <dgm:prSet loTypeId="urn:microsoft.com/office/officeart/2005/8/layout/vList6" loCatId="list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es-MX"/>
        </a:p>
      </dgm:t>
    </dgm:pt>
    <dgm:pt modelId="{3EC4CC37-2DAC-46F5-9046-86306BD382AE}">
      <dgm:prSet phldrT="[Texto]" custT="1"/>
      <dgm:spPr/>
      <dgm:t>
        <a:bodyPr/>
        <a:lstStyle/>
        <a:p>
          <a:r>
            <a:rPr lang="es-MX" sz="2800" dirty="0"/>
            <a:t>Estudio de satisfacción de los clientes</a:t>
          </a:r>
        </a:p>
      </dgm:t>
    </dgm:pt>
    <dgm:pt modelId="{66C93735-DA35-45D2-9C7D-24B8D277BBE4}" type="parTrans" cxnId="{32452F41-AE12-4441-8675-4EFE33FFDE43}">
      <dgm:prSet/>
      <dgm:spPr/>
      <dgm:t>
        <a:bodyPr/>
        <a:lstStyle/>
        <a:p>
          <a:endParaRPr lang="es-MX"/>
        </a:p>
      </dgm:t>
    </dgm:pt>
    <dgm:pt modelId="{319A415A-5475-40ED-9231-21B0C5729C01}" type="sibTrans" cxnId="{32452F41-AE12-4441-8675-4EFE33FFDE43}">
      <dgm:prSet/>
      <dgm:spPr/>
      <dgm:t>
        <a:bodyPr/>
        <a:lstStyle/>
        <a:p>
          <a:endParaRPr lang="es-MX"/>
        </a:p>
      </dgm:t>
    </dgm:pt>
    <dgm:pt modelId="{8954A136-6D3D-4173-934C-6B21EACA816B}">
      <dgm:prSet phldrT="[Texto]"/>
      <dgm:spPr/>
      <dgm:t>
        <a:bodyPr/>
        <a:lstStyle/>
        <a:p>
          <a:r>
            <a:rPr lang="es-MX" dirty="0"/>
            <a:t>Evalúan las fortalezas y debilidades percibidas por los clientes</a:t>
          </a:r>
          <a:r>
            <a:rPr lang="es-MX" baseline="0" dirty="0"/>
            <a:t> en la mezcla de marketing de la compañía</a:t>
          </a:r>
          <a:endParaRPr lang="es-MX" dirty="0"/>
        </a:p>
      </dgm:t>
    </dgm:pt>
    <dgm:pt modelId="{00DC4364-8F21-42D3-9769-06668BC20280}" type="parTrans" cxnId="{87AE7EB0-CE29-457B-A5F3-6971B919ED3F}">
      <dgm:prSet/>
      <dgm:spPr/>
      <dgm:t>
        <a:bodyPr/>
        <a:lstStyle/>
        <a:p>
          <a:endParaRPr lang="es-MX"/>
        </a:p>
      </dgm:t>
    </dgm:pt>
    <dgm:pt modelId="{EB0B2E7B-8D7F-4182-8874-F2672E29D251}" type="sibTrans" cxnId="{87AE7EB0-CE29-457B-A5F3-6971B919ED3F}">
      <dgm:prSet/>
      <dgm:spPr/>
      <dgm:t>
        <a:bodyPr/>
        <a:lstStyle/>
        <a:p>
          <a:endParaRPr lang="es-MX"/>
        </a:p>
      </dgm:t>
    </dgm:pt>
    <dgm:pt modelId="{C06D891C-F24D-45EB-8D75-7EE99FB80104}">
      <dgm:prSet custT="1"/>
      <dgm:spPr/>
      <dgm:t>
        <a:bodyPr/>
        <a:lstStyle/>
        <a:p>
          <a:r>
            <a:rPr lang="es-MX" sz="2800" dirty="0"/>
            <a:t>Estudios de calidad del</a:t>
          </a:r>
          <a:r>
            <a:rPr lang="es-MX" sz="2800" baseline="0" dirty="0"/>
            <a:t> servicio</a:t>
          </a:r>
          <a:endParaRPr lang="es-MX" sz="2800" dirty="0"/>
        </a:p>
      </dgm:t>
    </dgm:pt>
    <dgm:pt modelId="{B1DFEEB6-3E7D-416F-9B01-0FD158B15176}" type="parTrans" cxnId="{D85EC44D-1DC0-409D-9198-C5DAA427BFC2}">
      <dgm:prSet/>
      <dgm:spPr/>
      <dgm:t>
        <a:bodyPr/>
        <a:lstStyle/>
        <a:p>
          <a:endParaRPr lang="es-MX"/>
        </a:p>
      </dgm:t>
    </dgm:pt>
    <dgm:pt modelId="{5E785EA7-3B27-4E57-9CF5-32F3C354EE56}" type="sibTrans" cxnId="{D85EC44D-1DC0-409D-9198-C5DAA427BFC2}">
      <dgm:prSet/>
      <dgm:spPr/>
      <dgm:t>
        <a:bodyPr/>
        <a:lstStyle/>
        <a:p>
          <a:endParaRPr lang="es-MX"/>
        </a:p>
      </dgm:t>
    </dgm:pt>
    <dgm:pt modelId="{E4715193-EDB4-4B79-B8E7-B06C173A80C8}">
      <dgm:prSet/>
      <dgm:spPr/>
      <dgm:t>
        <a:bodyPr/>
        <a:lstStyle/>
        <a:p>
          <a:r>
            <a:rPr lang="es-MX" dirty="0"/>
            <a:t>Miden el grado</a:t>
          </a:r>
          <a:r>
            <a:rPr lang="es-MX" baseline="0" dirty="0"/>
            <a:t> en que la organización concuerda con la calidad que esperan los clientes.</a:t>
          </a:r>
          <a:endParaRPr lang="es-MX" dirty="0"/>
        </a:p>
      </dgm:t>
    </dgm:pt>
    <dgm:pt modelId="{416B8566-35B3-4120-9A82-9DFDE5D7B901}" type="parTrans" cxnId="{CAE0B42E-69F5-46C0-A6BE-135462C28B6C}">
      <dgm:prSet/>
      <dgm:spPr/>
      <dgm:t>
        <a:bodyPr/>
        <a:lstStyle/>
        <a:p>
          <a:endParaRPr lang="es-MX"/>
        </a:p>
      </dgm:t>
    </dgm:pt>
    <dgm:pt modelId="{2261A1BC-A9E3-47B1-8759-EFB5FCD16500}" type="sibTrans" cxnId="{CAE0B42E-69F5-46C0-A6BE-135462C28B6C}">
      <dgm:prSet/>
      <dgm:spPr/>
      <dgm:t>
        <a:bodyPr/>
        <a:lstStyle/>
        <a:p>
          <a:endParaRPr lang="es-MX"/>
        </a:p>
      </dgm:t>
    </dgm:pt>
    <dgm:pt modelId="{98625CE3-6E4D-4EAB-A4DD-AF9FB000BE6F}" type="pres">
      <dgm:prSet presAssocID="{F5130C43-ACF9-4BD1-8C99-F25AE66DAADD}" presName="Name0" presStyleCnt="0">
        <dgm:presLayoutVars>
          <dgm:dir/>
          <dgm:animLvl val="lvl"/>
          <dgm:resizeHandles/>
        </dgm:presLayoutVars>
      </dgm:prSet>
      <dgm:spPr/>
    </dgm:pt>
    <dgm:pt modelId="{D8E33B9D-83F1-4D53-852D-5B66500BFC6E}" type="pres">
      <dgm:prSet presAssocID="{3EC4CC37-2DAC-46F5-9046-86306BD382AE}" presName="linNode" presStyleCnt="0"/>
      <dgm:spPr/>
    </dgm:pt>
    <dgm:pt modelId="{14BD8B5E-D505-4254-8683-13B1F1A59703}" type="pres">
      <dgm:prSet presAssocID="{3EC4CC37-2DAC-46F5-9046-86306BD382AE}" presName="parentShp" presStyleLbl="node1" presStyleIdx="0" presStyleCnt="2" custScaleX="86916" custScaleY="78595">
        <dgm:presLayoutVars>
          <dgm:bulletEnabled val="1"/>
        </dgm:presLayoutVars>
      </dgm:prSet>
      <dgm:spPr/>
    </dgm:pt>
    <dgm:pt modelId="{1D050E23-2257-4614-A0DE-5243A8350E6A}" type="pres">
      <dgm:prSet presAssocID="{3EC4CC37-2DAC-46F5-9046-86306BD382AE}" presName="childShp" presStyleLbl="bgAccFollowNode1" presStyleIdx="0" presStyleCnt="2">
        <dgm:presLayoutVars>
          <dgm:bulletEnabled val="1"/>
        </dgm:presLayoutVars>
      </dgm:prSet>
      <dgm:spPr/>
    </dgm:pt>
    <dgm:pt modelId="{68F37790-DDB4-4D9F-A1EB-FBAE5C0620BD}" type="pres">
      <dgm:prSet presAssocID="{319A415A-5475-40ED-9231-21B0C5729C01}" presName="spacing" presStyleCnt="0"/>
      <dgm:spPr/>
    </dgm:pt>
    <dgm:pt modelId="{38755CF3-FA2A-4196-8828-14DDC7A16EBD}" type="pres">
      <dgm:prSet presAssocID="{C06D891C-F24D-45EB-8D75-7EE99FB80104}" presName="linNode" presStyleCnt="0"/>
      <dgm:spPr/>
    </dgm:pt>
    <dgm:pt modelId="{3BAC671B-C367-4AE5-82BC-E6CC1653CE61}" type="pres">
      <dgm:prSet presAssocID="{C06D891C-F24D-45EB-8D75-7EE99FB80104}" presName="parentShp" presStyleLbl="node1" presStyleIdx="1" presStyleCnt="2" custScaleX="95326" custScaleY="74459">
        <dgm:presLayoutVars>
          <dgm:bulletEnabled val="1"/>
        </dgm:presLayoutVars>
      </dgm:prSet>
      <dgm:spPr/>
    </dgm:pt>
    <dgm:pt modelId="{E36D6726-C75E-4EF4-B52A-14BDBD983C62}" type="pres">
      <dgm:prSet presAssocID="{C06D891C-F24D-45EB-8D75-7EE99FB80104}" presName="childShp" presStyleLbl="bgAccFollowNode1" presStyleIdx="1" presStyleCnt="2" custScaleX="105607" custLinFactNeighborX="10235" custLinFactNeighborY="47105">
        <dgm:presLayoutVars>
          <dgm:bulletEnabled val="1"/>
        </dgm:presLayoutVars>
      </dgm:prSet>
      <dgm:spPr/>
    </dgm:pt>
  </dgm:ptLst>
  <dgm:cxnLst>
    <dgm:cxn modelId="{32452F41-AE12-4441-8675-4EFE33FFDE43}" srcId="{F5130C43-ACF9-4BD1-8C99-F25AE66DAADD}" destId="{3EC4CC37-2DAC-46F5-9046-86306BD382AE}" srcOrd="0" destOrd="0" parTransId="{66C93735-DA35-45D2-9C7D-24B8D277BBE4}" sibTransId="{319A415A-5475-40ED-9231-21B0C5729C01}"/>
    <dgm:cxn modelId="{556ADB73-4644-458E-A85C-B55856B92A70}" type="presOf" srcId="{C06D891C-F24D-45EB-8D75-7EE99FB80104}" destId="{3BAC671B-C367-4AE5-82BC-E6CC1653CE61}" srcOrd="0" destOrd="0" presId="urn:microsoft.com/office/officeart/2005/8/layout/vList6"/>
    <dgm:cxn modelId="{2413F7C5-1F49-4EBC-AD48-6D0C11907E46}" type="presOf" srcId="{3EC4CC37-2DAC-46F5-9046-86306BD382AE}" destId="{14BD8B5E-D505-4254-8683-13B1F1A59703}" srcOrd="0" destOrd="0" presId="urn:microsoft.com/office/officeart/2005/8/layout/vList6"/>
    <dgm:cxn modelId="{87AE7EB0-CE29-457B-A5F3-6971B919ED3F}" srcId="{3EC4CC37-2DAC-46F5-9046-86306BD382AE}" destId="{8954A136-6D3D-4173-934C-6B21EACA816B}" srcOrd="0" destOrd="0" parTransId="{00DC4364-8F21-42D3-9769-06668BC20280}" sibTransId="{EB0B2E7B-8D7F-4182-8874-F2672E29D251}"/>
    <dgm:cxn modelId="{CA2D16F3-4500-4BD1-BA7D-BBA85642AFE1}" type="presOf" srcId="{8954A136-6D3D-4173-934C-6B21EACA816B}" destId="{1D050E23-2257-4614-A0DE-5243A8350E6A}" srcOrd="0" destOrd="0" presId="urn:microsoft.com/office/officeart/2005/8/layout/vList6"/>
    <dgm:cxn modelId="{D85EC44D-1DC0-409D-9198-C5DAA427BFC2}" srcId="{F5130C43-ACF9-4BD1-8C99-F25AE66DAADD}" destId="{C06D891C-F24D-45EB-8D75-7EE99FB80104}" srcOrd="1" destOrd="0" parTransId="{B1DFEEB6-3E7D-416F-9B01-0FD158B15176}" sibTransId="{5E785EA7-3B27-4E57-9CF5-32F3C354EE56}"/>
    <dgm:cxn modelId="{272208B0-2AF8-474B-83BA-84975F484873}" type="presOf" srcId="{F5130C43-ACF9-4BD1-8C99-F25AE66DAADD}" destId="{98625CE3-6E4D-4EAB-A4DD-AF9FB000BE6F}" srcOrd="0" destOrd="0" presId="urn:microsoft.com/office/officeart/2005/8/layout/vList6"/>
    <dgm:cxn modelId="{67685432-C637-4975-BF84-DB430768BBA1}" type="presOf" srcId="{E4715193-EDB4-4B79-B8E7-B06C173A80C8}" destId="{E36D6726-C75E-4EF4-B52A-14BDBD983C62}" srcOrd="0" destOrd="0" presId="urn:microsoft.com/office/officeart/2005/8/layout/vList6"/>
    <dgm:cxn modelId="{CAE0B42E-69F5-46C0-A6BE-135462C28B6C}" srcId="{C06D891C-F24D-45EB-8D75-7EE99FB80104}" destId="{E4715193-EDB4-4B79-B8E7-B06C173A80C8}" srcOrd="0" destOrd="0" parTransId="{416B8566-35B3-4120-9A82-9DFDE5D7B901}" sibTransId="{2261A1BC-A9E3-47B1-8759-EFB5FCD16500}"/>
    <dgm:cxn modelId="{92B4ABF0-8B3A-4BD8-BC46-92E23366EEFB}" type="presParOf" srcId="{98625CE3-6E4D-4EAB-A4DD-AF9FB000BE6F}" destId="{D8E33B9D-83F1-4D53-852D-5B66500BFC6E}" srcOrd="0" destOrd="0" presId="urn:microsoft.com/office/officeart/2005/8/layout/vList6"/>
    <dgm:cxn modelId="{17CE544B-4F3D-4CC1-A0F5-24561EF9271F}" type="presParOf" srcId="{D8E33B9D-83F1-4D53-852D-5B66500BFC6E}" destId="{14BD8B5E-D505-4254-8683-13B1F1A59703}" srcOrd="0" destOrd="0" presId="urn:microsoft.com/office/officeart/2005/8/layout/vList6"/>
    <dgm:cxn modelId="{109175A9-5A57-400D-BFDE-25E816172815}" type="presParOf" srcId="{D8E33B9D-83F1-4D53-852D-5B66500BFC6E}" destId="{1D050E23-2257-4614-A0DE-5243A8350E6A}" srcOrd="1" destOrd="0" presId="urn:microsoft.com/office/officeart/2005/8/layout/vList6"/>
    <dgm:cxn modelId="{1FDB523A-37A0-4534-B136-FF8495CDF3EC}" type="presParOf" srcId="{98625CE3-6E4D-4EAB-A4DD-AF9FB000BE6F}" destId="{68F37790-DDB4-4D9F-A1EB-FBAE5C0620BD}" srcOrd="1" destOrd="0" presId="urn:microsoft.com/office/officeart/2005/8/layout/vList6"/>
    <dgm:cxn modelId="{DA79A74C-4497-4C37-A9E9-A4339F10BF07}" type="presParOf" srcId="{98625CE3-6E4D-4EAB-A4DD-AF9FB000BE6F}" destId="{38755CF3-FA2A-4196-8828-14DDC7A16EBD}" srcOrd="2" destOrd="0" presId="urn:microsoft.com/office/officeart/2005/8/layout/vList6"/>
    <dgm:cxn modelId="{20B3196A-482A-49D2-B6DC-8F936D2ACE96}" type="presParOf" srcId="{38755CF3-FA2A-4196-8828-14DDC7A16EBD}" destId="{3BAC671B-C367-4AE5-82BC-E6CC1653CE61}" srcOrd="0" destOrd="0" presId="urn:microsoft.com/office/officeart/2005/8/layout/vList6"/>
    <dgm:cxn modelId="{93BEE172-D677-4348-8D3C-B8ADB58F70FF}" type="presParOf" srcId="{38755CF3-FA2A-4196-8828-14DDC7A16EBD}" destId="{E36D6726-C75E-4EF4-B52A-14BDBD983C6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E3A1CC-88C2-4277-9679-FCB3986FF8F0}">
      <dsp:nvSpPr>
        <dsp:cNvPr id="0" name=""/>
        <dsp:cNvSpPr/>
      </dsp:nvSpPr>
      <dsp:spPr>
        <a:xfrm rot="5400000">
          <a:off x="-272506" y="377217"/>
          <a:ext cx="2042917" cy="1565767"/>
        </a:xfrm>
        <a:prstGeom prst="chevron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b="1" kern="1200" dirty="0">
              <a:solidFill>
                <a:schemeClr val="bg1"/>
              </a:solidFill>
            </a:rPr>
            <a:t>Análisis de mercado objetivo</a:t>
          </a:r>
        </a:p>
      </dsp:txBody>
      <dsp:txXfrm rot="-5400000">
        <a:off x="-33930" y="921526"/>
        <a:ext cx="1565767" cy="477150"/>
      </dsp:txXfrm>
    </dsp:sp>
    <dsp:sp modelId="{6B258BA6-D173-4500-83D7-ADB1F3A1960E}">
      <dsp:nvSpPr>
        <dsp:cNvPr id="0" name=""/>
        <dsp:cNvSpPr/>
      </dsp:nvSpPr>
      <dsp:spPr>
        <a:xfrm rot="5400000">
          <a:off x="4261119" y="-2548298"/>
          <a:ext cx="1328594" cy="69228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400" kern="1200" dirty="0"/>
            <a:t>Examen de la información para identificar a las personas o compañías que quiere atender la empresa</a:t>
          </a: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MX" sz="2400" kern="1200" dirty="0"/>
        </a:p>
      </dsp:txBody>
      <dsp:txXfrm rot="-5400000">
        <a:off x="1463974" y="313704"/>
        <a:ext cx="6858028" cy="1198880"/>
      </dsp:txXfrm>
    </dsp:sp>
    <dsp:sp modelId="{530B49F4-486E-490C-81B0-1A7D58047BDB}">
      <dsp:nvSpPr>
        <dsp:cNvPr id="0" name=""/>
        <dsp:cNvSpPr/>
      </dsp:nvSpPr>
      <dsp:spPr>
        <a:xfrm rot="5400000">
          <a:off x="-248038" y="2200446"/>
          <a:ext cx="2042917" cy="1614703"/>
        </a:xfrm>
        <a:prstGeom prst="chevron">
          <a:avLst/>
        </a:prstGeom>
        <a:solidFill>
          <a:schemeClr val="accent4">
            <a:shade val="80000"/>
            <a:hueOff val="-98828"/>
            <a:satOff val="-4733"/>
            <a:lumOff val="13475"/>
            <a:alphaOff val="0"/>
          </a:schemeClr>
        </a:solidFill>
        <a:ln w="15875" cap="flat" cmpd="sng" algn="ctr">
          <a:solidFill>
            <a:schemeClr val="accent4">
              <a:shade val="80000"/>
              <a:hueOff val="-98828"/>
              <a:satOff val="-4733"/>
              <a:lumOff val="134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b="1" kern="1200" dirty="0">
              <a:solidFill>
                <a:schemeClr val="tx1"/>
              </a:solidFill>
            </a:rPr>
            <a:t>Posicionamiento</a:t>
          </a:r>
        </a:p>
      </dsp:txBody>
      <dsp:txXfrm rot="-5400000">
        <a:off x="-33930" y="2793691"/>
        <a:ext cx="1614703" cy="428214"/>
      </dsp:txXfrm>
    </dsp:sp>
    <dsp:sp modelId="{561EEB6A-49A2-4D05-897B-34601CC85833}">
      <dsp:nvSpPr>
        <dsp:cNvPr id="0" name=""/>
        <dsp:cNvSpPr/>
      </dsp:nvSpPr>
      <dsp:spPr>
        <a:xfrm rot="5400000">
          <a:off x="4285936" y="-559612"/>
          <a:ext cx="1327896" cy="68324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shade val="80000"/>
              <a:hueOff val="-98828"/>
              <a:satOff val="-4733"/>
              <a:lumOff val="134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400" kern="1200" dirty="0"/>
            <a:t>Proceso por el que una compañía trata de establecer un sentido o definición general de su oferta de productos acorde con las necesidades y preferencias de sus clientes</a:t>
          </a:r>
        </a:p>
      </dsp:txBody>
      <dsp:txXfrm rot="-5400000">
        <a:off x="1533683" y="2257464"/>
        <a:ext cx="6767580" cy="1198250"/>
      </dsp:txXfrm>
    </dsp:sp>
    <dsp:sp modelId="{12E24E13-B387-4A53-9577-F08684F64EEE}">
      <dsp:nvSpPr>
        <dsp:cNvPr id="0" name=""/>
        <dsp:cNvSpPr/>
      </dsp:nvSpPr>
      <dsp:spPr>
        <a:xfrm rot="5400000">
          <a:off x="-213209" y="4024159"/>
          <a:ext cx="2042917" cy="1430042"/>
        </a:xfrm>
        <a:prstGeom prst="chevron">
          <a:avLst/>
        </a:prstGeom>
        <a:solidFill>
          <a:schemeClr val="accent4">
            <a:shade val="80000"/>
            <a:hueOff val="-197655"/>
            <a:satOff val="-9467"/>
            <a:lumOff val="26951"/>
            <a:alphaOff val="0"/>
          </a:schemeClr>
        </a:solidFill>
        <a:ln w="15875" cap="flat" cmpd="sng" algn="ctr">
          <a:solidFill>
            <a:schemeClr val="accent4">
              <a:shade val="80000"/>
              <a:hueOff val="-197655"/>
              <a:satOff val="-9467"/>
              <a:lumOff val="269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b="1" kern="1200" dirty="0">
              <a:solidFill>
                <a:schemeClr val="tx1"/>
              </a:solidFill>
            </a:rPr>
            <a:t>Planeación de nuevos productos</a:t>
          </a:r>
        </a:p>
      </dsp:txBody>
      <dsp:txXfrm rot="-5400000">
        <a:off x="93229" y="4432742"/>
        <a:ext cx="1430042" cy="612875"/>
      </dsp:txXfrm>
    </dsp:sp>
    <dsp:sp modelId="{62F8A8AC-BC21-4540-866C-D914F538EAC5}">
      <dsp:nvSpPr>
        <dsp:cNvPr id="0" name=""/>
        <dsp:cNvSpPr/>
      </dsp:nvSpPr>
      <dsp:spPr>
        <a:xfrm rot="5400000">
          <a:off x="4266780" y="1379001"/>
          <a:ext cx="1327896" cy="67880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shade val="80000"/>
              <a:hueOff val="-197655"/>
              <a:satOff val="-9467"/>
              <a:lumOff val="269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400" kern="1200" dirty="0"/>
            <a:t>Información para la toma de decisiones sobre las mejoras de productos e introducción de productos nuevos</a:t>
          </a:r>
        </a:p>
      </dsp:txBody>
      <dsp:txXfrm rot="-5400000">
        <a:off x="1536680" y="4173925"/>
        <a:ext cx="6723274" cy="11982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050E23-2257-4614-A0DE-5243A8350E6A}">
      <dsp:nvSpPr>
        <dsp:cNvPr id="0" name=""/>
        <dsp:cNvSpPr/>
      </dsp:nvSpPr>
      <dsp:spPr>
        <a:xfrm>
          <a:off x="2880321" y="496"/>
          <a:ext cx="4622913" cy="1934765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500" kern="1200" dirty="0"/>
            <a:t>Evalúan las fortalezas y debilidades percibidas por los clientes</a:t>
          </a:r>
          <a:r>
            <a:rPr lang="es-MX" sz="2500" kern="1200" baseline="0" dirty="0"/>
            <a:t> en la mezcla de marketing de la compañía</a:t>
          </a:r>
          <a:endParaRPr lang="es-MX" sz="2500" kern="1200" dirty="0"/>
        </a:p>
      </dsp:txBody>
      <dsp:txXfrm>
        <a:off x="2880321" y="242342"/>
        <a:ext cx="3897376" cy="1451073"/>
      </dsp:txXfrm>
    </dsp:sp>
    <dsp:sp modelId="{14BD8B5E-D505-4254-8683-13B1F1A59703}">
      <dsp:nvSpPr>
        <dsp:cNvPr id="0" name=""/>
        <dsp:cNvSpPr/>
      </dsp:nvSpPr>
      <dsp:spPr>
        <a:xfrm>
          <a:off x="201620" y="207564"/>
          <a:ext cx="2678701" cy="152062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dirty="0"/>
            <a:t>Estudio de satisfacción de los clientes</a:t>
          </a:r>
        </a:p>
      </dsp:txBody>
      <dsp:txXfrm>
        <a:off x="275851" y="281795"/>
        <a:ext cx="2530239" cy="1372167"/>
      </dsp:txXfrm>
    </dsp:sp>
    <dsp:sp modelId="{E36D6726-C75E-4EF4-B52A-14BDBD983C62}">
      <dsp:nvSpPr>
        <dsp:cNvPr id="0" name=""/>
        <dsp:cNvSpPr/>
      </dsp:nvSpPr>
      <dsp:spPr>
        <a:xfrm>
          <a:off x="2899018" y="2129234"/>
          <a:ext cx="4805837" cy="1934765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500" kern="1200" dirty="0"/>
            <a:t>Miden el grado</a:t>
          </a:r>
          <a:r>
            <a:rPr lang="es-MX" sz="2500" kern="1200" baseline="0" dirty="0"/>
            <a:t> en que la organización concuerda con la calidad que esperan los clientes.</a:t>
          </a:r>
          <a:endParaRPr lang="es-MX" sz="2500" kern="1200" dirty="0"/>
        </a:p>
      </dsp:txBody>
      <dsp:txXfrm>
        <a:off x="2899018" y="2371080"/>
        <a:ext cx="4080300" cy="1451073"/>
      </dsp:txXfrm>
    </dsp:sp>
    <dsp:sp modelId="{3BAC671B-C367-4AE5-82BC-E6CC1653CE61}">
      <dsp:nvSpPr>
        <dsp:cNvPr id="0" name=""/>
        <dsp:cNvSpPr/>
      </dsp:nvSpPr>
      <dsp:spPr>
        <a:xfrm>
          <a:off x="3515" y="2375817"/>
          <a:ext cx="2891987" cy="144060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dirty="0"/>
            <a:t>Estudios de calidad del</a:t>
          </a:r>
          <a:r>
            <a:rPr lang="es-MX" sz="2800" kern="1200" baseline="0" dirty="0"/>
            <a:t> servicio</a:t>
          </a:r>
          <a:endParaRPr lang="es-MX" sz="2800" kern="1200" dirty="0"/>
        </a:p>
      </dsp:txBody>
      <dsp:txXfrm>
        <a:off x="73840" y="2446142"/>
        <a:ext cx="2751337" cy="12999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6FE632-F022-4365-A9FF-98159668550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E7E1AC-99EC-4E3C-922C-CA383D24592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06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5E29C-333D-48B7-96CA-AE72A87435F0}" type="slidenum">
              <a:rPr lang="es-MX" smtClean="0"/>
              <a:pPr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5292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5E29C-333D-48B7-96CA-AE72A87435F0}" type="slidenum">
              <a:rPr lang="es-MX" smtClean="0"/>
              <a:pPr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3157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5E29C-333D-48B7-96CA-AE72A87435F0}" type="slidenum">
              <a:rPr lang="es-MX" smtClean="0"/>
              <a:pPr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7291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5E29C-333D-48B7-96CA-AE72A87435F0}" type="slidenum">
              <a:rPr lang="es-MX" smtClean="0"/>
              <a:pPr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61012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5E29C-333D-48B7-96CA-AE72A87435F0}" type="slidenum">
              <a:rPr lang="es-MX" smtClean="0"/>
              <a:pPr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7560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137A-91A2-4776-A5EA-16C7502131B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AE0FD-AA90-4B7B-BD72-E1D483064A90}" type="slidenum">
              <a:rPr lang="es-MX" smtClean="0"/>
              <a:t>‹#›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7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137A-91A2-4776-A5EA-16C7502131B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AE0FD-AA90-4B7B-BD72-E1D483064A90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3553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137A-91A2-4776-A5EA-16C7502131B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AE0FD-AA90-4B7B-BD72-E1D483064A90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35378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137A-91A2-4776-A5EA-16C7502131B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AE0FD-AA90-4B7B-BD72-E1D483064A90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8937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137A-91A2-4776-A5EA-16C7502131B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AE0FD-AA90-4B7B-BD72-E1D483064A90}" type="slidenum">
              <a:rPr lang="es-MX" smtClean="0"/>
              <a:t>‹#›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951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137A-91A2-4776-A5EA-16C7502131B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AE0FD-AA90-4B7B-BD72-E1D483064A90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129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137A-91A2-4776-A5EA-16C7502131B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AE0FD-AA90-4B7B-BD72-E1D483064A90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9542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137A-91A2-4776-A5EA-16C7502131B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AE0FD-AA90-4B7B-BD72-E1D483064A90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7100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137A-91A2-4776-A5EA-16C7502131B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AE0FD-AA90-4B7B-BD72-E1D483064A90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4404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8F6137A-91A2-4776-A5EA-16C7502131B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9AE0FD-AA90-4B7B-BD72-E1D483064A90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0946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137A-91A2-4776-A5EA-16C7502131B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AE0FD-AA90-4B7B-BD72-E1D483064A90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3548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8F6137A-91A2-4776-A5EA-16C7502131B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29AE0FD-AA90-4B7B-BD72-E1D483064A90}" type="slidenum">
              <a:rPr lang="es-MX" smtClean="0"/>
              <a:t>‹#›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854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gif"/><Relationship Id="rId4" Type="http://schemas.openxmlformats.org/officeDocument/2006/relationships/image" Target="../media/image4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jpeg"/><Relationship Id="rId7" Type="http://schemas.openxmlformats.org/officeDocument/2006/relationships/image" Target="../media/image62.pn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png"/><Relationship Id="rId10" Type="http://schemas.openxmlformats.org/officeDocument/2006/relationships/image" Target="../media/image65.jpe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300px-Uaemex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71563" y="571500"/>
            <a:ext cx="14255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643188" y="785813"/>
            <a:ext cx="5000625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s-ES" altLang="es-US" sz="1400" b="1" i="1" u="sng">
                <a:latin typeface="Century Gothic" panose="020B0502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eaLnBrk="1" hangingPunct="1">
              <a:spcAft>
                <a:spcPts val="1000"/>
              </a:spcAft>
            </a:pPr>
            <a:r>
              <a:rPr lang="es-ES" altLang="es-US" sz="1400" i="1">
                <a:latin typeface="Century Gothic" panose="020B0502020202020204" pitchFamily="34" charset="0"/>
                <a:cs typeface="Arial" panose="020B0604020202020204" pitchFamily="34" charset="0"/>
              </a:rPr>
              <a:t>Centro Universitario UAEM  Ecatepec</a:t>
            </a:r>
            <a:endParaRPr lang="es-ES" altLang="es-US" sz="1400"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5364" name="7 CuadroTexto"/>
          <p:cNvSpPr txBox="1">
            <a:spLocks noChangeArrowheads="1"/>
          </p:cNvSpPr>
          <p:nvPr/>
        </p:nvSpPr>
        <p:spPr bwMode="auto">
          <a:xfrm>
            <a:off x="1547813" y="1776413"/>
            <a:ext cx="6929437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s-ES" altLang="es-US" sz="2000" b="1">
                <a:latin typeface="Verdana" panose="020B0604030504040204" pitchFamily="34" charset="0"/>
                <a:cs typeface="Arial" panose="020B0604020202020204" pitchFamily="34" charset="0"/>
              </a:rPr>
              <a:t>Programa de Estudios por Competencias </a:t>
            </a:r>
          </a:p>
          <a:p>
            <a:pPr algn="ctr" eaLnBrk="1" hangingPunct="1"/>
            <a:endParaRPr lang="es-ES" altLang="es-US" sz="2800" b="1">
              <a:latin typeface="Verdana" panose="020B0604030504040204" pitchFamily="34" charset="0"/>
              <a:cs typeface="Arial" panose="020B0604020202020204" pitchFamily="34" charset="0"/>
            </a:endParaRPr>
          </a:p>
          <a:p>
            <a:pPr algn="ctr" eaLnBrk="1" hangingPunct="1"/>
            <a:r>
              <a:rPr lang="es-ES" altLang="es-US" sz="2800" b="1">
                <a:latin typeface="Verdana" panose="020B0604030504040204" pitchFamily="34" charset="0"/>
                <a:cs typeface="Arial" panose="020B0604020202020204" pitchFamily="34" charset="0"/>
              </a:rPr>
              <a:t>Simulación de la Mercadotecnia</a:t>
            </a:r>
          </a:p>
        </p:txBody>
      </p:sp>
      <p:sp>
        <p:nvSpPr>
          <p:cNvPr id="15365" name="8 CuadroTexto"/>
          <p:cNvSpPr txBox="1">
            <a:spLocks noChangeArrowheads="1"/>
          </p:cNvSpPr>
          <p:nvPr/>
        </p:nvSpPr>
        <p:spPr bwMode="auto">
          <a:xfrm>
            <a:off x="2108200" y="5202238"/>
            <a:ext cx="60721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es-ES" altLang="es-US">
                <a:latin typeface="Verdana" panose="020B0604030504040204" pitchFamily="34" charset="0"/>
                <a:cs typeface="Arial" panose="020B0604020202020204" pitchFamily="34" charset="0"/>
              </a:rPr>
              <a:t>M. en A. Leisdy del Carmen Gutiérrez Olmos</a:t>
            </a:r>
          </a:p>
        </p:txBody>
      </p:sp>
      <p:sp>
        <p:nvSpPr>
          <p:cNvPr id="15366" name="6 CuadroTexto"/>
          <p:cNvSpPr txBox="1">
            <a:spLocks noChangeArrowheads="1"/>
          </p:cNvSpPr>
          <p:nvPr/>
        </p:nvSpPr>
        <p:spPr bwMode="auto">
          <a:xfrm>
            <a:off x="2916238" y="3759200"/>
            <a:ext cx="507206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r" eaLnBrk="1" hangingPunct="1"/>
            <a:r>
              <a:rPr lang="es-ES" altLang="es-US" sz="1600" dirty="0">
                <a:latin typeface="Verdana" panose="020B0604030504040204" pitchFamily="34" charset="0"/>
                <a:cs typeface="Arial" panose="020B0604020202020204" pitchFamily="34" charset="0"/>
              </a:rPr>
              <a:t>Licenciatura en Administración</a:t>
            </a:r>
          </a:p>
          <a:p>
            <a:pPr algn="r" eaLnBrk="1" hangingPunct="1"/>
            <a:r>
              <a:rPr lang="es-ES" altLang="es-US" sz="1600" dirty="0">
                <a:latin typeface="Verdana" panose="020B0604030504040204" pitchFamily="34" charset="0"/>
                <a:cs typeface="Arial" panose="020B0604020202020204" pitchFamily="34" charset="0"/>
              </a:rPr>
              <a:t> 7mo. Semestre.</a:t>
            </a:r>
          </a:p>
          <a:p>
            <a:pPr algn="r" eaLnBrk="1" hangingPunct="1"/>
            <a:endParaRPr lang="es-ES" altLang="es-US" sz="1600" dirty="0">
              <a:latin typeface="Verdana" panose="020B0604030504040204" pitchFamily="34" charset="0"/>
              <a:cs typeface="Arial" panose="020B0604020202020204" pitchFamily="34" charset="0"/>
            </a:endParaRPr>
          </a:p>
          <a:p>
            <a:pPr algn="r" eaLnBrk="1" hangingPunct="1"/>
            <a:r>
              <a:rPr lang="es-ES" altLang="es-US" sz="1600" dirty="0">
                <a:latin typeface="Verdana" panose="020B0604030504040204" pitchFamily="34" charset="0"/>
                <a:cs typeface="Arial" panose="020B0604020202020204" pitchFamily="34" charset="0"/>
              </a:rPr>
              <a:t>Otoño 2016</a:t>
            </a:r>
          </a:p>
        </p:txBody>
      </p:sp>
    </p:spTree>
    <p:extLst>
      <p:ext uri="{BB962C8B-B14F-4D97-AF65-F5344CB8AC3E}">
        <p14:creationId xmlns:p14="http://schemas.microsoft.com/office/powerpoint/2010/main" val="3244158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14" y="1994879"/>
            <a:ext cx="2124236" cy="1495717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884" y="2278648"/>
            <a:ext cx="1260319" cy="1152128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665566" y="612186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OBJETIVO FUNDAMENTAL DE LA MERCADOTECNIA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491880" y="304410"/>
            <a:ext cx="44644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Que los bienes y servicios correctos…</a:t>
            </a:r>
          </a:p>
          <a:p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Lleguen a las personas correctas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En el lugar y momento correctos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Con el precio correcto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A través de la combinación correcta de técnicas de promoción</a:t>
            </a:r>
          </a:p>
        </p:txBody>
      </p:sp>
      <p:sp>
        <p:nvSpPr>
          <p:cNvPr id="4" name="3 Abrir llave"/>
          <p:cNvSpPr/>
          <p:nvPr/>
        </p:nvSpPr>
        <p:spPr>
          <a:xfrm>
            <a:off x="2933295" y="260648"/>
            <a:ext cx="469098" cy="1831850"/>
          </a:xfrm>
          <a:prstGeom prst="leftBrace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6" name="Grupo 5"/>
          <p:cNvGrpSpPr/>
          <p:nvPr/>
        </p:nvGrpSpPr>
        <p:grpSpPr>
          <a:xfrm>
            <a:off x="1367644" y="3872645"/>
            <a:ext cx="4248472" cy="1940288"/>
            <a:chOff x="719572" y="4225016"/>
            <a:chExt cx="4248472" cy="1940288"/>
          </a:xfrm>
        </p:grpSpPr>
        <p:sp>
          <p:nvSpPr>
            <p:cNvPr id="5" name="4 Llamada de flecha a la derecha"/>
            <p:cNvSpPr/>
            <p:nvPr/>
          </p:nvSpPr>
          <p:spPr>
            <a:xfrm>
              <a:off x="719572" y="4225016"/>
              <a:ext cx="4248472" cy="1940288"/>
            </a:xfrm>
            <a:prstGeom prst="rightArrowCallou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936642" y="4305938"/>
              <a:ext cx="237626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>
                  <a:latin typeface="Arial" panose="020B0604020202020204" pitchFamily="34" charset="0"/>
                  <a:cs typeface="Arial" panose="020B0604020202020204" pitchFamily="34" charset="0"/>
                </a:rPr>
                <a:t>Mercadotecnia por relaciones:</a:t>
              </a:r>
            </a:p>
            <a:p>
              <a:pPr algn="ctr"/>
              <a:r>
                <a:rPr lang="es-MX" dirty="0">
                  <a:latin typeface="Arial" panose="020B0604020202020204" pitchFamily="34" charset="0"/>
                  <a:cs typeface="Arial" panose="020B0604020202020204" pitchFamily="34" charset="0"/>
                </a:rPr>
                <a:t>Establecer relaciones a largo plazo ofreciéndoles valor y satisfacción.</a:t>
              </a:r>
            </a:p>
          </p:txBody>
        </p:sp>
      </p:grpSp>
      <p:sp>
        <p:nvSpPr>
          <p:cNvPr id="8" name="7 CuadroTexto"/>
          <p:cNvSpPr txBox="1"/>
          <p:nvPr/>
        </p:nvSpPr>
        <p:spPr>
          <a:xfrm>
            <a:off x="5724128" y="3922789"/>
            <a:ext cx="28083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Conocimiento del mercado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Programas de capacitación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Facultar a los empleados y organizarlos en equipos de trabajo</a:t>
            </a:r>
          </a:p>
        </p:txBody>
      </p:sp>
    </p:spTree>
    <p:extLst>
      <p:ext uri="{BB962C8B-B14F-4D97-AF65-F5344CB8AC3E}">
        <p14:creationId xmlns:p14="http://schemas.microsoft.com/office/powerpoint/2010/main" val="1586218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Pentágono"/>
          <p:cNvSpPr/>
          <p:nvPr/>
        </p:nvSpPr>
        <p:spPr>
          <a:xfrm>
            <a:off x="467544" y="918875"/>
            <a:ext cx="2088232" cy="1080120"/>
          </a:xfrm>
          <a:prstGeom prst="homePlate">
            <a:avLst/>
          </a:prstGeom>
          <a:solidFill>
            <a:schemeClr val="accent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1080471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Conocimiento del mercado</a:t>
            </a:r>
          </a:p>
        </p:txBody>
      </p:sp>
      <p:sp>
        <p:nvSpPr>
          <p:cNvPr id="5" name="4 Cheurón"/>
          <p:cNvSpPr/>
          <p:nvPr/>
        </p:nvSpPr>
        <p:spPr>
          <a:xfrm>
            <a:off x="2209183" y="930771"/>
            <a:ext cx="2304256" cy="1080120"/>
          </a:xfrm>
          <a:prstGeom prst="chevron">
            <a:avLst/>
          </a:prstGeom>
          <a:solidFill>
            <a:schemeClr val="accent2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6" name="5 Cheurón"/>
          <p:cNvSpPr/>
          <p:nvPr/>
        </p:nvSpPr>
        <p:spPr>
          <a:xfrm>
            <a:off x="4175956" y="903690"/>
            <a:ext cx="2304256" cy="1080120"/>
          </a:xfrm>
          <a:prstGeom prst="chevron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607217" y="1009166"/>
            <a:ext cx="14761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Programas de capacitación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4665390" y="1080470"/>
            <a:ext cx="1325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Facultar empleados </a:t>
            </a:r>
          </a:p>
        </p:txBody>
      </p:sp>
      <p:sp>
        <p:nvSpPr>
          <p:cNvPr id="9" name="8 Cheurón"/>
          <p:cNvSpPr/>
          <p:nvPr/>
        </p:nvSpPr>
        <p:spPr>
          <a:xfrm>
            <a:off x="6156176" y="896026"/>
            <a:ext cx="2304256" cy="1080120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732240" y="1009166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Equipos de trabajo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539552" y="2348880"/>
            <a:ext cx="1512168" cy="2451176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539552" y="2491732"/>
            <a:ext cx="15121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Comprender las necesidades y deseos de los clientes.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2411760" y="2351659"/>
            <a:ext cx="1512168" cy="245117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CuadroTexto"/>
          <p:cNvSpPr txBox="1"/>
          <p:nvPr/>
        </p:nvSpPr>
        <p:spPr>
          <a:xfrm>
            <a:off x="2411760" y="2497841"/>
            <a:ext cx="15121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Técnicas apropiadas para obtener datos de los clientes.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4355976" y="2351659"/>
            <a:ext cx="1512168" cy="2448397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CuadroTexto"/>
          <p:cNvSpPr txBox="1"/>
          <p:nvPr/>
        </p:nvSpPr>
        <p:spPr>
          <a:xfrm>
            <a:off x="4513439" y="2491732"/>
            <a:ext cx="13547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Solución de problemas en el sitio que ocurren.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6300192" y="2348880"/>
            <a:ext cx="1800200" cy="2451176"/>
          </a:xfrm>
          <a:prstGeom prst="rect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CuadroTexto"/>
          <p:cNvSpPr txBox="1"/>
          <p:nvPr/>
        </p:nvSpPr>
        <p:spPr>
          <a:xfrm>
            <a:off x="6336196" y="2491732"/>
            <a:ext cx="19082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Equipos multifuncionales dedicados a idear y proporcionar soluciones a clientes.</a:t>
            </a:r>
          </a:p>
        </p:txBody>
      </p:sp>
      <p:pic>
        <p:nvPicPr>
          <p:cNvPr id="19" name="18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78" y="4948423"/>
            <a:ext cx="1917305" cy="1243533"/>
          </a:xfrm>
          <a:prstGeom prst="rect">
            <a:avLst/>
          </a:prstGeom>
        </p:spPr>
      </p:pic>
      <p:pic>
        <p:nvPicPr>
          <p:cNvPr id="20" name="19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949017"/>
            <a:ext cx="2231506" cy="1381380"/>
          </a:xfrm>
          <a:prstGeom prst="rect">
            <a:avLst/>
          </a:prstGeom>
        </p:spPr>
      </p:pic>
      <p:pic>
        <p:nvPicPr>
          <p:cNvPr id="21" name="2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777" y="4948423"/>
            <a:ext cx="2048051" cy="1311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226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16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5222236"/>
            <a:ext cx="2189910" cy="1000756"/>
          </a:xfrm>
          <a:prstGeom prst="rect">
            <a:avLst/>
          </a:prstGeom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530" y="3177248"/>
            <a:ext cx="2613918" cy="1439014"/>
          </a:xfrm>
          <a:prstGeom prst="rect">
            <a:avLst/>
          </a:prstGeom>
        </p:spPr>
      </p:pic>
      <p:sp>
        <p:nvSpPr>
          <p:cNvPr id="2" name="1 Rectángulo redondeado"/>
          <p:cNvSpPr/>
          <p:nvPr/>
        </p:nvSpPr>
        <p:spPr>
          <a:xfrm>
            <a:off x="343945" y="339251"/>
            <a:ext cx="5619541" cy="1591151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accent2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18871" y="339252"/>
            <a:ext cx="55446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u="sng" dirty="0">
                <a:latin typeface="Arial" panose="020B0604020202020204" pitchFamily="34" charset="0"/>
                <a:cs typeface="Arial" panose="020B0604020202020204" pitchFamily="34" charset="0"/>
              </a:rPr>
              <a:t>Administración de las Relaciones con los Clientes ARC:</a:t>
            </a:r>
          </a:p>
          <a:p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Proceso para implantar una estrategia de marketing por relaciones.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189" y="225428"/>
            <a:ext cx="2592288" cy="1704975"/>
          </a:xfrm>
          <a:prstGeom prst="rect">
            <a:avLst/>
          </a:prstGeom>
        </p:spPr>
      </p:pic>
      <p:sp>
        <p:nvSpPr>
          <p:cNvPr id="5" name="4 Rectángulo redondeado"/>
          <p:cNvSpPr/>
          <p:nvPr/>
        </p:nvSpPr>
        <p:spPr>
          <a:xfrm>
            <a:off x="1861454" y="2194660"/>
            <a:ext cx="7006406" cy="950979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Rectángulo redondeado"/>
          <p:cNvSpPr/>
          <p:nvPr/>
        </p:nvSpPr>
        <p:spPr>
          <a:xfrm>
            <a:off x="191688" y="4507377"/>
            <a:ext cx="7020781" cy="8640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1858043" y="2222309"/>
            <a:ext cx="70064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/>
              <a:t>1.Conocimiento de los clientes y el mercado: </a:t>
            </a:r>
            <a:r>
              <a:rPr lang="es-MX" dirty="0"/>
              <a:t>datos demográficos, psicográficos, de compra, antecedentes de servicio, preferencias, quejas, etc.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343945" y="4521239"/>
            <a:ext cx="6862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/>
              <a:t>2.Integración de los datos: </a:t>
            </a:r>
            <a:r>
              <a:rPr lang="es-MX" dirty="0"/>
              <a:t>Establecer una fuente común para verter los datos y ponerlos a disposición de las áreas que traten con clientes.</a:t>
            </a:r>
          </a:p>
        </p:txBody>
      </p:sp>
      <p:pic>
        <p:nvPicPr>
          <p:cNvPr id="18" name="17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366"/>
          <a:stretch/>
        </p:blipFill>
        <p:spPr>
          <a:xfrm>
            <a:off x="529909" y="2564904"/>
            <a:ext cx="1271789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625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>
            <a:off x="323528" y="476672"/>
            <a:ext cx="6994096" cy="86409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CuadroTexto"/>
          <p:cNvSpPr txBox="1"/>
          <p:nvPr/>
        </p:nvSpPr>
        <p:spPr>
          <a:xfrm>
            <a:off x="389381" y="477203"/>
            <a:ext cx="68623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/>
              <a:t>3.Tecnología de información: </a:t>
            </a:r>
            <a:r>
              <a:rPr lang="es-MX" dirty="0"/>
              <a:t>Integración de datos con medios tecnológicos (reportes de clientes, extracción de datos, análisis estadísticos).</a:t>
            </a:r>
          </a:p>
        </p:txBody>
      </p:sp>
      <p:sp>
        <p:nvSpPr>
          <p:cNvPr id="4" name="3 Rectángulo redondeado"/>
          <p:cNvSpPr/>
          <p:nvPr/>
        </p:nvSpPr>
        <p:spPr>
          <a:xfrm>
            <a:off x="2032541" y="3356992"/>
            <a:ext cx="7020782" cy="9361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2128992" y="3405863"/>
            <a:ext cx="68431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/>
              <a:t>4.Trazar perfiles de los clientes: </a:t>
            </a:r>
            <a:r>
              <a:rPr lang="es-MX" dirty="0"/>
              <a:t>con los datos recolectados. Se ponen al alcance de las áreas funcionales a través de la tecnología de información.</a:t>
            </a: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03" y="1660620"/>
            <a:ext cx="3888432" cy="1440160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581128"/>
            <a:ext cx="3515116" cy="120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578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lipse"/>
          <p:cNvSpPr/>
          <p:nvPr/>
        </p:nvSpPr>
        <p:spPr>
          <a:xfrm>
            <a:off x="3141376" y="2148617"/>
            <a:ext cx="2924790" cy="115212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CuadroTexto"/>
          <p:cNvSpPr txBox="1"/>
          <p:nvPr/>
        </p:nvSpPr>
        <p:spPr>
          <a:xfrm>
            <a:off x="3091603" y="2216849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PLANEACIÓN ESTRATÉGICA DE MARKETING</a:t>
            </a:r>
          </a:p>
        </p:txBody>
      </p:sp>
      <p:sp>
        <p:nvSpPr>
          <p:cNvPr id="4" name="3 Elipse"/>
          <p:cNvSpPr/>
          <p:nvPr/>
        </p:nvSpPr>
        <p:spPr>
          <a:xfrm>
            <a:off x="3768066" y="260648"/>
            <a:ext cx="1740038" cy="143860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4027707" y="717431"/>
            <a:ext cx="1213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Mercados nuevos</a:t>
            </a:r>
          </a:p>
        </p:txBody>
      </p:sp>
      <p:sp>
        <p:nvSpPr>
          <p:cNvPr id="6" name="5 Elipse"/>
          <p:cNvSpPr/>
          <p:nvPr/>
        </p:nvSpPr>
        <p:spPr>
          <a:xfrm>
            <a:off x="6588224" y="836712"/>
            <a:ext cx="1584176" cy="131190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Elipse"/>
          <p:cNvSpPr/>
          <p:nvPr/>
        </p:nvSpPr>
        <p:spPr>
          <a:xfrm>
            <a:off x="6619680" y="3070847"/>
            <a:ext cx="1800200" cy="1454034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Elipse"/>
          <p:cNvSpPr/>
          <p:nvPr/>
        </p:nvSpPr>
        <p:spPr>
          <a:xfrm>
            <a:off x="3768066" y="3717032"/>
            <a:ext cx="1740038" cy="1296144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Elipse"/>
          <p:cNvSpPr/>
          <p:nvPr/>
        </p:nvSpPr>
        <p:spPr>
          <a:xfrm>
            <a:off x="683568" y="2996952"/>
            <a:ext cx="1813289" cy="152792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Elipse"/>
          <p:cNvSpPr/>
          <p:nvPr/>
        </p:nvSpPr>
        <p:spPr>
          <a:xfrm>
            <a:off x="827584" y="836712"/>
            <a:ext cx="1647718" cy="138013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CuadroTexto"/>
          <p:cNvSpPr txBox="1"/>
          <p:nvPr/>
        </p:nvSpPr>
        <p:spPr>
          <a:xfrm>
            <a:off x="6732240" y="1320445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Productos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6650852" y="3474698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Oportunidades comerciales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909074" y="4012517"/>
            <a:ext cx="1389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Eficacia de publicidad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670540" y="3437750"/>
            <a:ext cx="1944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Posicionamiento de un producto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856109" y="1154140"/>
            <a:ext cx="1499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Seguimiento de ventas</a:t>
            </a:r>
          </a:p>
        </p:txBody>
      </p:sp>
      <p:cxnSp>
        <p:nvCxnSpPr>
          <p:cNvPr id="18" name="17 Conector recto de flecha"/>
          <p:cNvCxnSpPr>
            <a:endCxn id="4" idx="4"/>
          </p:cNvCxnSpPr>
          <p:nvPr/>
        </p:nvCxnSpPr>
        <p:spPr>
          <a:xfrm flipV="1">
            <a:off x="4638085" y="1699256"/>
            <a:ext cx="0" cy="36159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flipV="1">
            <a:off x="6066166" y="1967821"/>
            <a:ext cx="378042" cy="36159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 flipH="1" flipV="1">
            <a:off x="2496858" y="1800472"/>
            <a:ext cx="594745" cy="41637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flipH="1">
            <a:off x="2614755" y="3148848"/>
            <a:ext cx="476848" cy="32585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>
            <a:off x="6066166" y="2996952"/>
            <a:ext cx="522058" cy="30379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>
            <a:off x="4638085" y="3437750"/>
            <a:ext cx="0" cy="20727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3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658848"/>
            <a:ext cx="2010249" cy="1265696"/>
          </a:xfrm>
          <a:prstGeom prst="rect">
            <a:avLst/>
          </a:prstGeom>
        </p:spPr>
      </p:pic>
      <p:pic>
        <p:nvPicPr>
          <p:cNvPr id="38" name="37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658848"/>
            <a:ext cx="2508434" cy="142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9846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1785886" y="322717"/>
            <a:ext cx="5112568" cy="4721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CuadroTexto"/>
          <p:cNvSpPr txBox="1"/>
          <p:nvPr/>
        </p:nvSpPr>
        <p:spPr>
          <a:xfrm>
            <a:off x="1763688" y="394725"/>
            <a:ext cx="5112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ANÁLISIS SITUACIONAL DE MARKETING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957794" y="969783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Estudio de la conveniencia de la estrategia de marketing de una empresa para determinar si requiere cambios.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67544" y="3907454"/>
            <a:ext cx="3946634" cy="2308324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Localizar e identificar nuevas oportunidades de mercado.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Identificar grupos de clientes con características y preferencias semejantes.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Identificar fortalezas y debilidades de competidores actuales y potenciales.</a:t>
            </a: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44824"/>
            <a:ext cx="2952328" cy="1895475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054" y="3907454"/>
            <a:ext cx="2880320" cy="2228181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073" y="1916832"/>
            <a:ext cx="3744416" cy="1823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434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Flecha derecha"/>
          <p:cNvSpPr/>
          <p:nvPr/>
        </p:nvSpPr>
        <p:spPr>
          <a:xfrm>
            <a:off x="611560" y="836712"/>
            <a:ext cx="3096344" cy="144016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CuadroTexto"/>
          <p:cNvSpPr txBox="1"/>
          <p:nvPr/>
        </p:nvSpPr>
        <p:spPr>
          <a:xfrm>
            <a:off x="607641" y="1325959"/>
            <a:ext cx="33944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Análisis del mercado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139952" y="375628"/>
            <a:ext cx="46805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Evaluación de oportunidades: recolección de información sobre mercados para pronosticar cómo cambiarán.</a:t>
            </a: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*Tendencias macro ambientales (políticas, regulatorias, económicas, sociales, culturales, tecnológicas).</a:t>
            </a: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30" y="3257658"/>
            <a:ext cx="2475810" cy="1664767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532720"/>
            <a:ext cx="2647181" cy="277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2061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914425" y="196115"/>
            <a:ext cx="7315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u="sng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Métodos para reunir información macro ambiental</a:t>
            </a:r>
            <a:endParaRPr lang="es-MX" sz="24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51520" y="1157635"/>
            <a:ext cx="3312368" cy="1200329"/>
          </a:xfrm>
          <a:prstGeom prst="rect">
            <a:avLst/>
          </a:prstGeom>
          <a:noFill/>
          <a:ln w="254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1. Análisis de contenidos (publicaciones especializadas, artículos periodísticos, textos académicos, bases de datos).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364088" y="2996952"/>
            <a:ext cx="3456384" cy="923330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2. Entrevistas de profundidad a expertos de manera formal y estructurada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95536" y="4869160"/>
            <a:ext cx="3672408" cy="646331"/>
          </a:xfrm>
          <a:prstGeom prst="rect">
            <a:avLst/>
          </a:prstGeom>
          <a:noFill/>
          <a:ln w="254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3. Procedimientos de calificación formal (cuestionarios).</a:t>
            </a: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69910"/>
            <a:ext cx="3714750" cy="1394994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91" r="21724"/>
          <a:stretch/>
        </p:blipFill>
        <p:spPr>
          <a:xfrm>
            <a:off x="395536" y="2579791"/>
            <a:ext cx="2952328" cy="2003773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251906"/>
            <a:ext cx="3888431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5709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331640" y="0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>
                <a:latin typeface="Arial" pitchFamily="34" charset="0"/>
                <a:cs typeface="Arial" pitchFamily="34" charset="0"/>
              </a:rPr>
              <a:t>Segmentación de Mercado</a:t>
            </a:r>
          </a:p>
        </p:txBody>
      </p:sp>
      <p:sp>
        <p:nvSpPr>
          <p:cNvPr id="6" name="5 Elipse"/>
          <p:cNvSpPr/>
          <p:nvPr/>
        </p:nvSpPr>
        <p:spPr>
          <a:xfrm>
            <a:off x="3635896" y="2924944"/>
            <a:ext cx="2376264" cy="100811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atin typeface="Arial" pitchFamily="34" charset="0"/>
                <a:cs typeface="Arial" pitchFamily="34" charset="0"/>
              </a:rPr>
              <a:t>Estudios de beneficios y estilos de vida</a:t>
            </a:r>
          </a:p>
        </p:txBody>
      </p:sp>
      <p:grpSp>
        <p:nvGrpSpPr>
          <p:cNvPr id="2" name="Grupo 1"/>
          <p:cNvGrpSpPr/>
          <p:nvPr/>
        </p:nvGrpSpPr>
        <p:grpSpPr>
          <a:xfrm>
            <a:off x="668804" y="894975"/>
            <a:ext cx="2702418" cy="1823528"/>
            <a:chOff x="323528" y="764704"/>
            <a:chExt cx="3350490" cy="2105199"/>
          </a:xfrm>
        </p:grpSpPr>
        <p:pic>
          <p:nvPicPr>
            <p:cNvPr id="7" name="6 Imagen" descr="adolescentes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6388" y="764704"/>
              <a:ext cx="1657339" cy="1152128"/>
            </a:xfrm>
            <a:prstGeom prst="rect">
              <a:avLst/>
            </a:prstGeom>
          </p:spPr>
        </p:pic>
        <p:pic>
          <p:nvPicPr>
            <p:cNvPr id="8" name="7 Imagen" descr="viejitos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79712" y="836712"/>
              <a:ext cx="1694306" cy="1152128"/>
            </a:xfrm>
            <a:prstGeom prst="rect">
              <a:avLst/>
            </a:prstGeom>
          </p:spPr>
        </p:pic>
        <p:pic>
          <p:nvPicPr>
            <p:cNvPr id="9" name="8 Imagen" descr="niño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1628800"/>
              <a:ext cx="1485112" cy="1152128"/>
            </a:xfrm>
            <a:prstGeom prst="rect">
              <a:avLst/>
            </a:prstGeom>
          </p:spPr>
        </p:pic>
        <p:pic>
          <p:nvPicPr>
            <p:cNvPr id="10" name="9 Imagen" descr="adultos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91680" y="1700808"/>
              <a:ext cx="1725205" cy="1169095"/>
            </a:xfrm>
            <a:prstGeom prst="rect">
              <a:avLst/>
            </a:prstGeom>
          </p:spPr>
        </p:pic>
      </p:grpSp>
      <p:pic>
        <p:nvPicPr>
          <p:cNvPr id="11" name="10 Imagen" descr="mujhom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93316" y="689479"/>
            <a:ext cx="1851732" cy="1548426"/>
          </a:xfrm>
          <a:prstGeom prst="rect">
            <a:avLst/>
          </a:prstGeom>
        </p:spPr>
      </p:pic>
      <p:pic>
        <p:nvPicPr>
          <p:cNvPr id="12" name="11 Imagen" descr="ingreso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5536" y="3452288"/>
            <a:ext cx="1488880" cy="1488880"/>
          </a:xfrm>
          <a:prstGeom prst="rect">
            <a:avLst/>
          </a:prstGeom>
        </p:spPr>
      </p:pic>
      <p:pic>
        <p:nvPicPr>
          <p:cNvPr id="13" name="12 Imagen" descr="descarga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665959" y="4175309"/>
            <a:ext cx="1008327" cy="775939"/>
          </a:xfrm>
          <a:prstGeom prst="rect">
            <a:avLst/>
          </a:prstGeom>
        </p:spPr>
      </p:pic>
      <p:pic>
        <p:nvPicPr>
          <p:cNvPr id="14" name="13 Imagen" descr="familia grande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1420402">
            <a:off x="7034615" y="3377720"/>
            <a:ext cx="1879209" cy="1238277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15" name="14 Imagen" descr="familia pequeña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900599" y="4752959"/>
            <a:ext cx="1091596" cy="1052736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sp>
        <p:nvSpPr>
          <p:cNvPr id="16" name="15 Flecha derecha"/>
          <p:cNvSpPr/>
          <p:nvPr/>
        </p:nvSpPr>
        <p:spPr>
          <a:xfrm rot="18599308">
            <a:off x="5771722" y="2292909"/>
            <a:ext cx="720080" cy="648072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Flecha derecha"/>
          <p:cNvSpPr/>
          <p:nvPr/>
        </p:nvSpPr>
        <p:spPr>
          <a:xfrm rot="2068300">
            <a:off x="6060335" y="3719899"/>
            <a:ext cx="720080" cy="648072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Flecha derecha"/>
          <p:cNvSpPr/>
          <p:nvPr/>
        </p:nvSpPr>
        <p:spPr>
          <a:xfrm rot="8831454">
            <a:off x="2817935" y="3572394"/>
            <a:ext cx="720080" cy="648072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9" name="18 Imagen" descr="21190070-Collage-de-fotos-de-hermosas-personas-felices-en-la-diversidad-de-la-vida-Foto-de-archivo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797956" y="4973467"/>
            <a:ext cx="1422116" cy="1190256"/>
          </a:xfrm>
          <a:prstGeom prst="rect">
            <a:avLst/>
          </a:prstGeom>
        </p:spPr>
      </p:pic>
      <p:sp>
        <p:nvSpPr>
          <p:cNvPr id="20" name="19 Flecha derecha"/>
          <p:cNvSpPr/>
          <p:nvPr/>
        </p:nvSpPr>
        <p:spPr>
          <a:xfrm rot="5400000">
            <a:off x="4410024" y="4129225"/>
            <a:ext cx="720080" cy="648072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20 Flecha derecha"/>
          <p:cNvSpPr/>
          <p:nvPr/>
        </p:nvSpPr>
        <p:spPr>
          <a:xfrm rot="13159516">
            <a:off x="3183654" y="2287647"/>
            <a:ext cx="720080" cy="648072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5100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395536" y="476673"/>
            <a:ext cx="8280920" cy="360040"/>
          </a:xfrm>
        </p:spPr>
        <p:txBody>
          <a:bodyPr>
            <a:noAutofit/>
          </a:bodyPr>
          <a:lstStyle/>
          <a:p>
            <a:r>
              <a:rPr lang="es-MX" sz="2800" dirty="0">
                <a:solidFill>
                  <a:srgbClr val="6600FF"/>
                </a:solidFill>
                <a:latin typeface="Arial" pitchFamily="34" charset="0"/>
                <a:cs typeface="Arial" pitchFamily="34" charset="0"/>
              </a:rPr>
              <a:t>Análisis de la competencia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446856" y="1020663"/>
            <a:ext cx="8229600" cy="500062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sz="2400" dirty="0"/>
              <a:t>     Una tarea de investigación relacionada con el análisis de la competencia es: el </a:t>
            </a:r>
            <a:r>
              <a:rPr lang="es-MX" sz="2400" u="sng" dirty="0"/>
              <a:t>Análisis de importancia y desempeño</a:t>
            </a:r>
            <a:r>
              <a:rPr lang="es-MX" sz="2400" b="1" dirty="0"/>
              <a:t>, </a:t>
            </a:r>
            <a:r>
              <a:rPr lang="es-MX" sz="2400" dirty="0"/>
              <a:t>en el cuál se evalúan:</a:t>
            </a:r>
          </a:p>
          <a:p>
            <a:pPr algn="ctr">
              <a:buNone/>
            </a:pPr>
            <a:endParaRPr lang="es-MX" sz="2400" dirty="0"/>
          </a:p>
          <a:p>
            <a:pPr algn="ctr">
              <a:buFont typeface="Wingdings" pitchFamily="2" charset="2"/>
              <a:buChar char="ü"/>
            </a:pPr>
            <a:r>
              <a:rPr lang="es-MX" sz="2400" dirty="0"/>
              <a:t>Estrategias</a:t>
            </a:r>
          </a:p>
          <a:p>
            <a:pPr algn="ctr">
              <a:buFont typeface="Wingdings" pitchFamily="2" charset="2"/>
              <a:buChar char="ü"/>
            </a:pPr>
            <a:r>
              <a:rPr lang="es-MX" sz="2400" dirty="0"/>
              <a:t>Fortalezas</a:t>
            </a:r>
          </a:p>
          <a:p>
            <a:pPr algn="ctr">
              <a:buFont typeface="Wingdings" pitchFamily="2" charset="2"/>
              <a:buChar char="ü"/>
            </a:pPr>
            <a:r>
              <a:rPr lang="es-MX" sz="2400" dirty="0"/>
              <a:t>Limitaciones</a:t>
            </a:r>
          </a:p>
          <a:p>
            <a:pPr algn="ctr">
              <a:buFont typeface="Wingdings" pitchFamily="2" charset="2"/>
              <a:buChar char="ü"/>
            </a:pPr>
            <a:r>
              <a:rPr lang="es-MX" sz="2400" dirty="0"/>
              <a:t>Planes </a:t>
            </a:r>
          </a:p>
        </p:txBody>
      </p:sp>
      <p:pic>
        <p:nvPicPr>
          <p:cNvPr id="5" name="4 Imagen" descr="statistic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20417" y="2924944"/>
            <a:ext cx="3079066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227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Título"/>
          <p:cNvSpPr>
            <a:spLocks noGrp="1"/>
          </p:cNvSpPr>
          <p:nvPr>
            <p:ph type="title"/>
          </p:nvPr>
        </p:nvSpPr>
        <p:spPr>
          <a:xfrm>
            <a:off x="395288" y="476250"/>
            <a:ext cx="7467600" cy="774700"/>
          </a:xfrm>
        </p:spPr>
        <p:txBody>
          <a:bodyPr/>
          <a:lstStyle/>
          <a:p>
            <a:r>
              <a:rPr lang="es-ES" altLang="es-US" b="1">
                <a:ln>
                  <a:noFill/>
                </a:ln>
              </a:rPr>
              <a:t>Presentación</a:t>
            </a:r>
          </a:p>
        </p:txBody>
      </p:sp>
      <p:sp>
        <p:nvSpPr>
          <p:cNvPr id="16387" name="2 Marcador de contenido"/>
          <p:cNvSpPr>
            <a:spLocks noGrp="1"/>
          </p:cNvSpPr>
          <p:nvPr>
            <p:ph sz="half" idx="1"/>
          </p:nvPr>
        </p:nvSpPr>
        <p:spPr>
          <a:xfrm>
            <a:off x="684213" y="1773238"/>
            <a:ext cx="7643812" cy="4500562"/>
          </a:xfrm>
        </p:spPr>
        <p:txBody>
          <a:bodyPr/>
          <a:lstStyle/>
          <a:p>
            <a:pPr algn="just"/>
            <a:endParaRPr lang="es-ES" altLang="es-US"/>
          </a:p>
          <a:p>
            <a:pPr algn="just"/>
            <a:r>
              <a:rPr lang="es-ES" altLang="es-US"/>
              <a:t>Se tiene como objetivo formar profesionales con las capacidades de enfrentar los retos y cambios de las nuevas tendencias en mercadotecnia. </a:t>
            </a:r>
          </a:p>
          <a:p>
            <a:pPr algn="just">
              <a:buFont typeface="Wingdings 2" panose="05020102010507070707" pitchFamily="18" charset="2"/>
              <a:buNone/>
            </a:pPr>
            <a:endParaRPr lang="es-ES" altLang="es-US"/>
          </a:p>
          <a:p>
            <a:pPr algn="just"/>
            <a:r>
              <a:rPr lang="es-ES" altLang="es-US"/>
              <a:t>El curso de simulación de mercadotecnia hace énfasis en la elaboración de un plan de mercadotecnia, el desarrollo de una investigación de mercados y las estrategias de mercadotecnia con casos prácticos de la mezcla de mercadotecnia </a:t>
            </a:r>
          </a:p>
          <a:p>
            <a:pPr algn="just">
              <a:buFont typeface="Wingdings 2" panose="05020102010507070707" pitchFamily="18" charset="2"/>
              <a:buNone/>
            </a:pPr>
            <a:endParaRPr lang="es-ES" altLang="es-US"/>
          </a:p>
        </p:txBody>
      </p:sp>
    </p:spTree>
    <p:extLst>
      <p:ext uri="{BB962C8B-B14F-4D97-AF65-F5344CB8AC3E}">
        <p14:creationId xmlns:p14="http://schemas.microsoft.com/office/powerpoint/2010/main" val="32919378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3131840" y="476672"/>
            <a:ext cx="3744416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400" dirty="0"/>
              <a:t>Precio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467544" y="2636912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/>
              <a:t>Consumidores</a:t>
            </a:r>
          </a:p>
        </p:txBody>
      </p:sp>
      <p:pic>
        <p:nvPicPr>
          <p:cNvPr id="9" name="8 Imagen" descr="usuarios.png"/>
          <p:cNvPicPr>
            <a:picLocks noChangeAspect="1"/>
          </p:cNvPicPr>
          <p:nvPr/>
        </p:nvPicPr>
        <p:blipFill>
          <a:blip r:embed="rId3" cstate="print"/>
          <a:srcRect t="9091" b="9091"/>
          <a:stretch>
            <a:fillRect/>
          </a:stretch>
        </p:blipFill>
        <p:spPr>
          <a:xfrm>
            <a:off x="467544" y="1340768"/>
            <a:ext cx="1584176" cy="1296144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3131840" y="1124744"/>
            <a:ext cx="3744416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400" dirty="0"/>
              <a:t>Desempeño del producto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131840" y="1772817"/>
            <a:ext cx="3816424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400" dirty="0"/>
              <a:t>Calidad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3131840" y="2420888"/>
            <a:ext cx="3816424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400" dirty="0"/>
              <a:t>Envío  y entrega del producto</a:t>
            </a:r>
            <a:endParaRPr lang="es-MX" dirty="0"/>
          </a:p>
        </p:txBody>
      </p:sp>
      <p:sp>
        <p:nvSpPr>
          <p:cNvPr id="13" name="12 CuadroTexto"/>
          <p:cNvSpPr txBox="1"/>
          <p:nvPr/>
        </p:nvSpPr>
        <p:spPr>
          <a:xfrm>
            <a:off x="3131840" y="3068960"/>
            <a:ext cx="3816424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400" dirty="0"/>
              <a:t>Ubicación de la tienda</a:t>
            </a:r>
          </a:p>
        </p:txBody>
      </p:sp>
      <p:cxnSp>
        <p:nvCxnSpPr>
          <p:cNvPr id="15" name="14 Conector recto"/>
          <p:cNvCxnSpPr>
            <a:stCxn id="7" idx="1"/>
            <a:endCxn id="9" idx="3"/>
          </p:cNvCxnSpPr>
          <p:nvPr/>
        </p:nvCxnSpPr>
        <p:spPr>
          <a:xfrm flipH="1">
            <a:off x="2051720" y="707505"/>
            <a:ext cx="1080120" cy="1281335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15 Conector recto"/>
          <p:cNvCxnSpPr>
            <a:stCxn id="10" idx="1"/>
            <a:endCxn id="9" idx="3"/>
          </p:cNvCxnSpPr>
          <p:nvPr/>
        </p:nvCxnSpPr>
        <p:spPr>
          <a:xfrm flipH="1">
            <a:off x="2051720" y="1355577"/>
            <a:ext cx="1080120" cy="633263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17 Conector recto"/>
          <p:cNvCxnSpPr>
            <a:stCxn id="11" idx="1"/>
            <a:endCxn id="9" idx="3"/>
          </p:cNvCxnSpPr>
          <p:nvPr/>
        </p:nvCxnSpPr>
        <p:spPr>
          <a:xfrm flipH="1" flipV="1">
            <a:off x="2051720" y="1988840"/>
            <a:ext cx="1080120" cy="1481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20 Conector recto"/>
          <p:cNvCxnSpPr>
            <a:stCxn id="12" idx="1"/>
            <a:endCxn id="9" idx="3"/>
          </p:cNvCxnSpPr>
          <p:nvPr/>
        </p:nvCxnSpPr>
        <p:spPr>
          <a:xfrm flipH="1" flipV="1">
            <a:off x="2051720" y="1988840"/>
            <a:ext cx="1080120" cy="662881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" name="23 Conector recto"/>
          <p:cNvCxnSpPr>
            <a:stCxn id="13" idx="1"/>
            <a:endCxn id="9" idx="3"/>
          </p:cNvCxnSpPr>
          <p:nvPr/>
        </p:nvCxnSpPr>
        <p:spPr>
          <a:xfrm flipH="1" flipV="1">
            <a:off x="2051720" y="1988840"/>
            <a:ext cx="1080120" cy="1310953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47" name="46 Imagen" descr="lupa.jpg"/>
          <p:cNvPicPr>
            <a:picLocks noChangeAspect="1"/>
          </p:cNvPicPr>
          <p:nvPr/>
        </p:nvPicPr>
        <p:blipFill>
          <a:blip r:embed="rId4" cstate="print"/>
          <a:srcRect l="13636" r="13636"/>
          <a:stretch>
            <a:fillRect/>
          </a:stretch>
        </p:blipFill>
        <p:spPr>
          <a:xfrm>
            <a:off x="4644008" y="4365104"/>
            <a:ext cx="1152128" cy="1584176"/>
          </a:xfrm>
          <a:prstGeom prst="rect">
            <a:avLst/>
          </a:prstGeom>
        </p:spPr>
      </p:pic>
      <p:sp>
        <p:nvSpPr>
          <p:cNvPr id="48" name="47 Flecha derecha"/>
          <p:cNvSpPr/>
          <p:nvPr/>
        </p:nvSpPr>
        <p:spPr>
          <a:xfrm>
            <a:off x="5940152" y="5013176"/>
            <a:ext cx="936104" cy="648072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9" name="48 Imagen" descr="empores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48264" y="4149080"/>
            <a:ext cx="1778462" cy="1584176"/>
          </a:xfrm>
          <a:prstGeom prst="rect">
            <a:avLst/>
          </a:prstGeom>
        </p:spPr>
      </p:pic>
      <p:sp>
        <p:nvSpPr>
          <p:cNvPr id="50" name="49 CuadroTexto"/>
          <p:cNvSpPr txBox="1"/>
          <p:nvPr/>
        </p:nvSpPr>
        <p:spPr>
          <a:xfrm>
            <a:off x="251520" y="4149080"/>
            <a:ext cx="4392488" cy="2011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2000" dirty="0">
                <a:latin typeface="Arial" pitchFamily="34" charset="0"/>
                <a:cs typeface="Arial" pitchFamily="34" charset="0"/>
              </a:rPr>
              <a:t>Este análisis permite evaluar a las empresas competidoras, saber dónde concentran sus actividades de marketing y en que aspectos no cumplen con las expectativas de los consumidores.</a:t>
            </a:r>
          </a:p>
        </p:txBody>
      </p:sp>
    </p:spTree>
    <p:extLst>
      <p:ext uri="{BB962C8B-B14F-4D97-AF65-F5344CB8AC3E}">
        <p14:creationId xmlns:p14="http://schemas.microsoft.com/office/powerpoint/2010/main" val="22251304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914400" y="188913"/>
            <a:ext cx="8229600" cy="719137"/>
          </a:xfrm>
        </p:spPr>
        <p:txBody>
          <a:bodyPr>
            <a:normAutofit fontScale="90000"/>
          </a:bodyPr>
          <a:lstStyle/>
          <a:p>
            <a:r>
              <a:rPr lang="es-MX" dirty="0">
                <a:solidFill>
                  <a:srgbClr val="6600FF"/>
                </a:solidFill>
              </a:rPr>
              <a:t>Diseño de la estrategia de marketing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691014" y="1020992"/>
            <a:ext cx="8229600" cy="452596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2400" dirty="0"/>
              <a:t>    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En esta etapa, se buscan métodos y modos para acercarse a los mercados objetivos, y posicionar nuevos productos y marcas.</a:t>
            </a:r>
          </a:p>
          <a:p>
            <a:pPr algn="just">
              <a:buNone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      Aquí se desarrollan tres puntos importantes:</a:t>
            </a:r>
          </a:p>
          <a:p>
            <a:pPr algn="just">
              <a:buFont typeface="Wingdings" pitchFamily="2" charset="2"/>
              <a:buChar char="ü"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Análisis de mercado objetivo</a:t>
            </a:r>
          </a:p>
          <a:p>
            <a:pPr algn="just">
              <a:buFont typeface="Wingdings" pitchFamily="2" charset="2"/>
              <a:buChar char="ü"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Posicionamiento</a:t>
            </a:r>
          </a:p>
          <a:p>
            <a:pPr algn="just">
              <a:buFont typeface="Wingdings" pitchFamily="2" charset="2"/>
              <a:buChar char="ü"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Planeación de nuevos productos</a:t>
            </a:r>
          </a:p>
        </p:txBody>
      </p:sp>
      <p:pic>
        <p:nvPicPr>
          <p:cNvPr id="4" name="3 Imagen" descr="market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41602" y="2852936"/>
            <a:ext cx="2860921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5066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32915453"/>
              </p:ext>
            </p:extLst>
          </p:nvPr>
        </p:nvGraphicFramePr>
        <p:xfrm>
          <a:off x="467544" y="476672"/>
          <a:ext cx="8352928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878680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8229600" cy="765175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rgbClr val="6600FF"/>
                </a:solidFill>
                <a:latin typeface="Arial" pitchFamily="34" charset="0"/>
                <a:cs typeface="Arial" pitchFamily="34" charset="0"/>
              </a:rPr>
              <a:t>Elaboración del programa de Marketing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0" y="1052513"/>
            <a:ext cx="8229600" cy="532923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dirty="0"/>
              <a:t>  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Este se centra en todos los componentes de la mezcla de marketing</a:t>
            </a:r>
          </a:p>
          <a:p>
            <a:pPr algn="just">
              <a:buNone/>
            </a:pP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    Es crucial que la mezcla de marketing no sólo contenga los elementos correctos, sino que también tenga el monto exacto, en el momento oportuno y en la secuencia adecuada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971600" y="256490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5" name="4 Recortar y redondear rectángulo de esquina sencilla"/>
          <p:cNvSpPr/>
          <p:nvPr/>
        </p:nvSpPr>
        <p:spPr>
          <a:xfrm>
            <a:off x="683568" y="2924944"/>
            <a:ext cx="1728192" cy="914400"/>
          </a:xfrm>
          <a:prstGeom prst="snip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/>
              <a:t>Producto</a:t>
            </a:r>
          </a:p>
        </p:txBody>
      </p:sp>
      <p:sp>
        <p:nvSpPr>
          <p:cNvPr id="6" name="5 Recortar y redondear rectángulo de esquina sencilla"/>
          <p:cNvSpPr/>
          <p:nvPr/>
        </p:nvSpPr>
        <p:spPr>
          <a:xfrm>
            <a:off x="2555776" y="2924944"/>
            <a:ext cx="1728192" cy="914400"/>
          </a:xfrm>
          <a:prstGeom prst="snip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/>
              <a:t>Precio</a:t>
            </a:r>
          </a:p>
        </p:txBody>
      </p:sp>
      <p:sp>
        <p:nvSpPr>
          <p:cNvPr id="7" name="6 Recortar y redondear rectángulo de esquina sencilla"/>
          <p:cNvSpPr/>
          <p:nvPr/>
        </p:nvSpPr>
        <p:spPr>
          <a:xfrm>
            <a:off x="4427984" y="2924944"/>
            <a:ext cx="1872208" cy="914400"/>
          </a:xfrm>
          <a:prstGeom prst="snip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b="1" dirty="0"/>
              <a:t>Plaza o distribución</a:t>
            </a:r>
          </a:p>
        </p:txBody>
      </p:sp>
      <p:sp>
        <p:nvSpPr>
          <p:cNvPr id="8" name="7 Recortar y redondear rectángulo de esquina sencilla"/>
          <p:cNvSpPr/>
          <p:nvPr/>
        </p:nvSpPr>
        <p:spPr>
          <a:xfrm>
            <a:off x="6444208" y="2924944"/>
            <a:ext cx="1800200" cy="914400"/>
          </a:xfrm>
          <a:prstGeom prst="snip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b="1" dirty="0"/>
              <a:t>Promoción</a:t>
            </a:r>
          </a:p>
        </p:txBody>
      </p:sp>
    </p:spTree>
    <p:extLst>
      <p:ext uri="{BB962C8B-B14F-4D97-AF65-F5344CB8AC3E}">
        <p14:creationId xmlns:p14="http://schemas.microsoft.com/office/powerpoint/2010/main" val="3662827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914400" y="115888"/>
            <a:ext cx="8229600" cy="620712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rgbClr val="6600FF"/>
                </a:solidFill>
                <a:latin typeface="Arial" pitchFamily="34" charset="0"/>
                <a:cs typeface="Arial" pitchFamily="34" charset="0"/>
              </a:rPr>
              <a:t>Estrategia de cartera del producto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914400" y="890588"/>
            <a:ext cx="8229600" cy="1008062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es-MX" sz="2200" dirty="0">
                <a:latin typeface="Arial" pitchFamily="34" charset="0"/>
                <a:cs typeface="Arial" pitchFamily="34" charset="0"/>
              </a:rPr>
              <a:t>     Aquí se realizan estudios específicos para que se tomen decisiones respecto a reducir costos, modificar la mezcla de mercadotecnia, y cambiar o suprimir líneas de productos.</a:t>
            </a:r>
          </a:p>
        </p:txBody>
      </p:sp>
      <p:graphicFrame>
        <p:nvGraphicFramePr>
          <p:cNvPr id="5" name="4 Diagrama"/>
          <p:cNvGraphicFramePr/>
          <p:nvPr/>
        </p:nvGraphicFramePr>
        <p:xfrm>
          <a:off x="827584" y="2204864"/>
          <a:ext cx="770485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516302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2051720" y="188640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>
                <a:solidFill>
                  <a:srgbClr val="6600FF"/>
                </a:solidFill>
                <a:latin typeface="Arial" pitchFamily="34" charset="0"/>
                <a:cs typeface="Arial" pitchFamily="34" charset="0"/>
              </a:rPr>
              <a:t>Estrategia de Distribución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395536" y="1124744"/>
            <a:ext cx="5832648" cy="163121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Investigación de Ciclos de Tiempos</a:t>
            </a:r>
          </a:p>
          <a:p>
            <a:pPr algn="just"/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000" dirty="0">
                <a:latin typeface="Arial" pitchFamily="34" charset="0"/>
                <a:cs typeface="Arial" pitchFamily="34" charset="0"/>
              </a:rPr>
              <a:t>Método de investigación centrado en reducir el tiempo entre el contacto inicial y la entrega final del producto</a:t>
            </a:r>
          </a:p>
        </p:txBody>
      </p:sp>
      <p:pic>
        <p:nvPicPr>
          <p:cNvPr id="9" name="8 Imagen" descr="tiemp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980728"/>
            <a:ext cx="2822714" cy="2016224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3275856" y="3068960"/>
            <a:ext cx="5616624" cy="160043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Investigación en tiendas</a:t>
            </a:r>
          </a:p>
          <a:p>
            <a:pPr algn="just"/>
            <a:endParaRPr lang="es-MX" dirty="0"/>
          </a:p>
          <a:p>
            <a:pPr algn="just"/>
            <a:r>
              <a:rPr lang="es-MX" sz="2000" dirty="0">
                <a:latin typeface="Arial" pitchFamily="34" charset="0"/>
                <a:cs typeface="Arial" pitchFamily="34" charset="0"/>
              </a:rPr>
              <a:t>Estudios de temas como análisis de la zona comercial, percepción e imagen de la tienda, esquemas de tráfico y análisis de la ubicación</a:t>
            </a:r>
          </a:p>
        </p:txBody>
      </p:sp>
      <p:pic>
        <p:nvPicPr>
          <p:cNvPr id="11" name="10 Imagen" descr="tienda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2996952"/>
            <a:ext cx="2810068" cy="1728192"/>
          </a:xfrm>
          <a:prstGeom prst="rect">
            <a:avLst/>
          </a:prstGeom>
        </p:spPr>
      </p:pic>
      <p:sp>
        <p:nvSpPr>
          <p:cNvPr id="12" name="11 CuadroTexto"/>
          <p:cNvSpPr txBox="1"/>
          <p:nvPr/>
        </p:nvSpPr>
        <p:spPr>
          <a:xfrm>
            <a:off x="323528" y="5013176"/>
            <a:ext cx="5832648" cy="132343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Evaluación Logística</a:t>
            </a:r>
          </a:p>
          <a:p>
            <a:pPr>
              <a:buFont typeface="Wingdings" pitchFamily="2" charset="2"/>
              <a:buChar char="ü"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000" dirty="0">
                <a:latin typeface="Arial" pitchFamily="34" charset="0"/>
                <a:cs typeface="Arial" pitchFamily="34" charset="0"/>
              </a:rPr>
              <a:t>Información sobre la logística que permite realizar análisis de costos totales y sensibilidad al servicio</a:t>
            </a:r>
          </a:p>
        </p:txBody>
      </p:sp>
      <p:pic>
        <p:nvPicPr>
          <p:cNvPr id="13" name="12 Imagen" descr="logistica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28184" y="4769829"/>
            <a:ext cx="2160240" cy="150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3503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uadroTexto"/>
          <p:cNvSpPr txBox="1"/>
          <p:nvPr/>
        </p:nvSpPr>
        <p:spPr>
          <a:xfrm>
            <a:off x="1835696" y="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>
                <a:solidFill>
                  <a:srgbClr val="6600FF"/>
                </a:solidFill>
                <a:latin typeface="Arial" pitchFamily="34" charset="0"/>
                <a:cs typeface="Arial" pitchFamily="34" charset="0"/>
              </a:rPr>
              <a:t>ESTRATEGIA DE FIJACIÓN DE PRECIOS</a:t>
            </a:r>
          </a:p>
        </p:txBody>
      </p:sp>
      <p:grpSp>
        <p:nvGrpSpPr>
          <p:cNvPr id="6" name="Grupo 5"/>
          <p:cNvGrpSpPr/>
          <p:nvPr/>
        </p:nvGrpSpPr>
        <p:grpSpPr>
          <a:xfrm>
            <a:off x="2123728" y="3573016"/>
            <a:ext cx="4903325" cy="857374"/>
            <a:chOff x="3007053" y="198289"/>
            <a:chExt cx="5345873" cy="1585912"/>
          </a:xfrm>
        </p:grpSpPr>
        <p:sp>
          <p:nvSpPr>
            <p:cNvPr id="16" name="Rectángulo: esquinas superiores redondeadas 15"/>
            <p:cNvSpPr/>
            <p:nvPr/>
          </p:nvSpPr>
          <p:spPr>
            <a:xfrm rot="5400000">
              <a:off x="4887034" y="-1681692"/>
              <a:ext cx="1585912" cy="5345873"/>
            </a:xfrm>
            <a:prstGeom prst="round2SameRect">
              <a:avLst/>
            </a:prstGeom>
          </p:spPr>
          <p:style>
            <a:lnRef idx="2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ectángulo: esquinas superiores redondeadas 4"/>
            <p:cNvSpPr txBox="1"/>
            <p:nvPr/>
          </p:nvSpPr>
          <p:spPr>
            <a:xfrm>
              <a:off x="3007054" y="275706"/>
              <a:ext cx="5268455" cy="14310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3830" tIns="81915" rIns="163830" bIns="81915" numCol="1" spcCol="1270" anchor="ctr" anchorCtr="0">
              <a:noAutofit/>
            </a:bodyPr>
            <a:lstStyle/>
            <a:p>
              <a:pPr marL="285750" lvl="1" indent="-28575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ES" sz="1600" kern="1200" dirty="0"/>
                <a:t>Método de investigación para calcular la demanda de cierto producto y las razones en que se funda.</a:t>
              </a:r>
            </a:p>
          </p:txBody>
        </p:sp>
      </p:grpSp>
      <p:grpSp>
        <p:nvGrpSpPr>
          <p:cNvPr id="7" name="Grupo 6"/>
          <p:cNvGrpSpPr/>
          <p:nvPr/>
        </p:nvGrpSpPr>
        <p:grpSpPr>
          <a:xfrm>
            <a:off x="258300" y="3503305"/>
            <a:ext cx="1944217" cy="921104"/>
            <a:chOff x="0" y="49"/>
            <a:chExt cx="3007054" cy="1982390"/>
          </a:xfrm>
        </p:grpSpPr>
        <p:sp>
          <p:nvSpPr>
            <p:cNvPr id="14" name="Rectángulo: esquinas redondeadas 13"/>
            <p:cNvSpPr/>
            <p:nvPr/>
          </p:nvSpPr>
          <p:spPr>
            <a:xfrm>
              <a:off x="0" y="49"/>
              <a:ext cx="3007054" cy="19823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ectángulo: esquinas redondeadas 6"/>
            <p:cNvSpPr txBox="1"/>
            <p:nvPr/>
          </p:nvSpPr>
          <p:spPr>
            <a:xfrm>
              <a:off x="96772" y="96821"/>
              <a:ext cx="2813510" cy="17888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0020" tIns="80010" rIns="160020" bIns="80010" numCol="1" spcCol="1270" anchor="ctr" anchorCtr="0">
              <a:noAutofit/>
            </a:bodyPr>
            <a:lstStyle/>
            <a:p>
              <a:pPr marL="0" lvl="0" indent="0"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200" kern="1200" dirty="0"/>
                <a:t>Análisis de la demanda</a:t>
              </a:r>
            </a:p>
          </p:txBody>
        </p:sp>
      </p:grpSp>
      <p:grpSp>
        <p:nvGrpSpPr>
          <p:cNvPr id="8" name="Grupo 7"/>
          <p:cNvGrpSpPr/>
          <p:nvPr/>
        </p:nvGrpSpPr>
        <p:grpSpPr>
          <a:xfrm>
            <a:off x="2085413" y="4607346"/>
            <a:ext cx="4941641" cy="1008807"/>
            <a:chOff x="3007053" y="2279799"/>
            <a:chExt cx="5345873" cy="1585912"/>
          </a:xfrm>
        </p:grpSpPr>
        <p:sp>
          <p:nvSpPr>
            <p:cNvPr id="12" name="Rectángulo: esquinas superiores redondeadas 11"/>
            <p:cNvSpPr/>
            <p:nvPr/>
          </p:nvSpPr>
          <p:spPr>
            <a:xfrm rot="5400000">
              <a:off x="4887034" y="399818"/>
              <a:ext cx="1585912" cy="5345873"/>
            </a:xfrm>
            <a:prstGeom prst="round2SameRect">
              <a:avLst/>
            </a:prstGeom>
          </p:spPr>
          <p:style>
            <a:lnRef idx="2">
              <a:schemeClr val="accent2">
                <a:tint val="40000"/>
                <a:alpha val="90000"/>
                <a:hueOff val="-4192819"/>
                <a:satOff val="16804"/>
                <a:lumOff val="2495"/>
                <a:alphaOff val="0"/>
              </a:schemeClr>
            </a:lnRef>
            <a:fillRef idx="1">
              <a:schemeClr val="accent2">
                <a:tint val="40000"/>
                <a:alpha val="90000"/>
                <a:hueOff val="-4192819"/>
                <a:satOff val="16804"/>
                <a:lumOff val="2495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-4192819"/>
                <a:satOff val="16804"/>
                <a:lumOff val="2495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ctángulo: esquinas superiores redondeadas 8"/>
            <p:cNvSpPr txBox="1"/>
            <p:nvPr/>
          </p:nvSpPr>
          <p:spPr>
            <a:xfrm>
              <a:off x="3007054" y="2357216"/>
              <a:ext cx="5268455" cy="14310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3830" tIns="81915" rIns="163830" bIns="81915" numCol="1" spcCol="1270" anchor="ctr" anchorCtr="0">
              <a:noAutofit/>
            </a:bodyPr>
            <a:lstStyle/>
            <a:p>
              <a:pPr marL="285750" lvl="1" indent="-28575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ES" sz="1600" kern="1200" dirty="0"/>
                <a:t>Predicción basada en las variables de la demanda para ofrecer estimaciones de los resultados económicos de diversas estratégicas de precios.</a:t>
              </a:r>
            </a:p>
          </p:txBody>
        </p:sp>
      </p:grpSp>
      <p:grpSp>
        <p:nvGrpSpPr>
          <p:cNvPr id="9" name="Grupo 8"/>
          <p:cNvGrpSpPr/>
          <p:nvPr/>
        </p:nvGrpSpPr>
        <p:grpSpPr>
          <a:xfrm>
            <a:off x="186841" y="4664754"/>
            <a:ext cx="2008865" cy="926776"/>
            <a:chOff x="0" y="2081559"/>
            <a:chExt cx="3007054" cy="1982390"/>
          </a:xfrm>
        </p:grpSpPr>
        <p:sp>
          <p:nvSpPr>
            <p:cNvPr id="10" name="Rectángulo: esquinas redondeadas 9"/>
            <p:cNvSpPr/>
            <p:nvPr/>
          </p:nvSpPr>
          <p:spPr>
            <a:xfrm>
              <a:off x="0" y="2081559"/>
              <a:ext cx="3007054" cy="19823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3392975"/>
                <a:satOff val="11185"/>
                <a:lumOff val="11961"/>
                <a:alphaOff val="0"/>
              </a:schemeClr>
            </a:fillRef>
            <a:effectRef idx="0">
              <a:schemeClr val="accent2">
                <a:hueOff val="-3392975"/>
                <a:satOff val="11185"/>
                <a:lumOff val="1196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ectángulo: esquinas redondeadas 10"/>
            <p:cNvSpPr txBox="1"/>
            <p:nvPr/>
          </p:nvSpPr>
          <p:spPr>
            <a:xfrm>
              <a:off x="96772" y="2178331"/>
              <a:ext cx="2813510" cy="17888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0020" tIns="80010" rIns="160020" bIns="80010" numCol="1" spcCol="1270" anchor="ctr" anchorCtr="0">
              <a:noAutofit/>
            </a:bodyPr>
            <a:lstStyle/>
            <a:p>
              <a:pPr marL="0" lvl="0" indent="0"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200" kern="1200" dirty="0"/>
                <a:t>Pronóstico de ventas</a:t>
              </a:r>
            </a:p>
          </p:txBody>
        </p:sp>
      </p:grpSp>
      <p:sp>
        <p:nvSpPr>
          <p:cNvPr id="18" name="2 Marcador de contenido"/>
          <p:cNvSpPr txBox="1">
            <a:spLocks/>
          </p:cNvSpPr>
          <p:nvPr/>
        </p:nvSpPr>
        <p:spPr>
          <a:xfrm>
            <a:off x="323528" y="1410681"/>
            <a:ext cx="8229600" cy="15890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s-MX" sz="1800" dirty="0">
                <a:latin typeface="Arial" pitchFamily="34" charset="0"/>
                <a:cs typeface="Arial" pitchFamily="34" charset="0"/>
              </a:rPr>
              <a:t>Consiste en determinar los productos nuevos, establecer niveles de precios en situaciones de prueba de mercados y modificar los precios de los productos actuales.</a:t>
            </a:r>
          </a:p>
          <a:p>
            <a:pPr algn="just">
              <a:spcBef>
                <a:spcPts val="0"/>
              </a:spcBef>
              <a:buFont typeface="Arial" panose="020B0604020202020204" pitchFamily="34" charset="0"/>
              <a:buNone/>
            </a:pPr>
            <a:endParaRPr lang="es-MX" sz="1800" dirty="0"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s-MX" sz="1800" dirty="0">
                <a:latin typeface="Arial" pitchFamily="34" charset="0"/>
                <a:cs typeface="Arial" pitchFamily="34" charset="0"/>
              </a:rPr>
              <a:t>Los 2 métodos comunes en la investigación de precios son:</a:t>
            </a:r>
          </a:p>
        </p:txBody>
      </p:sp>
      <p:pic>
        <p:nvPicPr>
          <p:cNvPr id="1028" name="Picture 4" descr="Resultado de imagen para pruebas de mercado anima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1" y="4709995"/>
            <a:ext cx="1521519" cy="152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nutella vs greatvalu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77" t="9990" r="26277" b="7884"/>
          <a:stretch/>
        </p:blipFill>
        <p:spPr bwMode="auto">
          <a:xfrm>
            <a:off x="6955491" y="2833474"/>
            <a:ext cx="997035" cy="1296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nutella vs greatvalu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 t="7006" r="9859" b="8796"/>
          <a:stretch/>
        </p:blipFill>
        <p:spPr bwMode="auto">
          <a:xfrm>
            <a:off x="7952526" y="3227145"/>
            <a:ext cx="988358" cy="1255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6116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uadroTexto"/>
          <p:cNvSpPr txBox="1"/>
          <p:nvPr/>
        </p:nvSpPr>
        <p:spPr>
          <a:xfrm>
            <a:off x="1259632" y="101498"/>
            <a:ext cx="660187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400" dirty="0">
                <a:solidFill>
                  <a:srgbClr val="6600FF"/>
                </a:solidFill>
                <a:latin typeface="Arial" pitchFamily="34" charset="0"/>
                <a:cs typeface="Arial" pitchFamily="34" charset="0"/>
              </a:rPr>
              <a:t>COMUNICACIONES INTEGRADAS DE MARKETING</a:t>
            </a:r>
          </a:p>
        </p:txBody>
      </p:sp>
      <p:grpSp>
        <p:nvGrpSpPr>
          <p:cNvPr id="15" name="Grupo 14"/>
          <p:cNvGrpSpPr/>
          <p:nvPr/>
        </p:nvGrpSpPr>
        <p:grpSpPr>
          <a:xfrm>
            <a:off x="3264427" y="1340768"/>
            <a:ext cx="2592288" cy="936104"/>
            <a:chOff x="600131" y="1844824"/>
            <a:chExt cx="3960440" cy="1584176"/>
          </a:xfrm>
        </p:grpSpPr>
        <p:sp>
          <p:nvSpPr>
            <p:cNvPr id="14" name="Rectángulo: esquinas redondeadas 13"/>
            <p:cNvSpPr/>
            <p:nvPr/>
          </p:nvSpPr>
          <p:spPr>
            <a:xfrm>
              <a:off x="600131" y="1844824"/>
              <a:ext cx="3960440" cy="1584176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>
                  <a:solidFill>
                    <a:schemeClr val="tx1"/>
                  </a:solidFill>
                </a:rPr>
                <a:t>Promoción $</a:t>
              </a:r>
            </a:p>
            <a:p>
              <a:pPr algn="ctr"/>
              <a:endParaRPr lang="es-MX" dirty="0">
                <a:solidFill>
                  <a:schemeClr val="tx1"/>
                </a:solidFill>
              </a:endParaRPr>
            </a:p>
            <a:p>
              <a:pPr algn="ctr"/>
              <a:r>
                <a:rPr lang="es-MX" dirty="0">
                  <a:solidFill>
                    <a:schemeClr val="tx1"/>
                  </a:solidFill>
                </a:rPr>
                <a:t>Utilidad $</a:t>
              </a:r>
            </a:p>
          </p:txBody>
        </p:sp>
        <p:cxnSp>
          <p:nvCxnSpPr>
            <p:cNvPr id="9" name="Conector recto de flecha 8"/>
            <p:cNvCxnSpPr/>
            <p:nvPr/>
          </p:nvCxnSpPr>
          <p:spPr>
            <a:xfrm>
              <a:off x="3570461" y="1966684"/>
              <a:ext cx="0" cy="461785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cto de flecha 10"/>
            <p:cNvCxnSpPr/>
            <p:nvPr/>
          </p:nvCxnSpPr>
          <p:spPr>
            <a:xfrm flipV="1">
              <a:off x="3350437" y="2819702"/>
              <a:ext cx="0" cy="48744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Elipse 17"/>
          <p:cNvSpPr/>
          <p:nvPr/>
        </p:nvSpPr>
        <p:spPr>
          <a:xfrm>
            <a:off x="2292319" y="2708920"/>
            <a:ext cx="4536504" cy="86409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Investigaciones de actitudes</a:t>
            </a:r>
          </a:p>
        </p:txBody>
      </p:sp>
      <p:cxnSp>
        <p:nvCxnSpPr>
          <p:cNvPr id="20" name="Conector recto de flecha 19"/>
          <p:cNvCxnSpPr>
            <a:stCxn id="18" idx="4"/>
          </p:cNvCxnSpPr>
          <p:nvPr/>
        </p:nvCxnSpPr>
        <p:spPr>
          <a:xfrm flipH="1">
            <a:off x="2123728" y="3573016"/>
            <a:ext cx="2436843" cy="6480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>
            <a:stCxn id="18" idx="4"/>
          </p:cNvCxnSpPr>
          <p:nvPr/>
        </p:nvCxnSpPr>
        <p:spPr>
          <a:xfrm>
            <a:off x="4560571" y="3573016"/>
            <a:ext cx="0" cy="6480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>
            <a:stCxn id="18" idx="4"/>
          </p:cNvCxnSpPr>
          <p:nvPr/>
        </p:nvCxnSpPr>
        <p:spPr>
          <a:xfrm>
            <a:off x="4560571" y="3573016"/>
            <a:ext cx="2268252" cy="6480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3" name="Rectángulo: esquinas redondeadas 32"/>
          <p:cNvSpPr/>
          <p:nvPr/>
        </p:nvSpPr>
        <p:spPr>
          <a:xfrm>
            <a:off x="323528" y="4365104"/>
            <a:ext cx="2592288" cy="43204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Método Cognoscitivo</a:t>
            </a:r>
          </a:p>
        </p:txBody>
      </p:sp>
      <p:sp>
        <p:nvSpPr>
          <p:cNvPr id="36" name="Rectángulo: esquinas redondeadas 35"/>
          <p:cNvSpPr/>
          <p:nvPr/>
        </p:nvSpPr>
        <p:spPr>
          <a:xfrm>
            <a:off x="3264427" y="4365104"/>
            <a:ext cx="2592288" cy="43204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Métodos Afectivos</a:t>
            </a:r>
          </a:p>
        </p:txBody>
      </p:sp>
      <p:sp>
        <p:nvSpPr>
          <p:cNvPr id="37" name="Rectángulo: esquinas redondeadas 36"/>
          <p:cNvSpPr/>
          <p:nvPr/>
        </p:nvSpPr>
        <p:spPr>
          <a:xfrm>
            <a:off x="6300192" y="4365104"/>
            <a:ext cx="2592288" cy="43204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Métodos Conductuales</a:t>
            </a:r>
          </a:p>
        </p:txBody>
      </p:sp>
      <p:pic>
        <p:nvPicPr>
          <p:cNvPr id="2050" name="Picture 2" descr="Resultado de imagen para opinion de los client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941168"/>
            <a:ext cx="1944216" cy="129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coca col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5" t="20546" r="24695" b="25455"/>
          <a:stretch/>
        </p:blipFill>
        <p:spPr bwMode="auto">
          <a:xfrm>
            <a:off x="409453" y="5085184"/>
            <a:ext cx="648072" cy="22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esultado de imagen para peps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678" y="5008387"/>
            <a:ext cx="548099" cy="386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Resultado de imagen para coca cola famili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7" y="5129822"/>
            <a:ext cx="1780595" cy="122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Resultado de imagen para corazon coca cola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021"/>
          <a:stretch/>
        </p:blipFill>
        <p:spPr bwMode="auto">
          <a:xfrm>
            <a:off x="6828823" y="5041665"/>
            <a:ext cx="1777251" cy="1180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4248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 idx="4294967295"/>
          </p:nvPr>
        </p:nvSpPr>
        <p:spPr>
          <a:xfrm>
            <a:off x="2571750" y="115888"/>
            <a:ext cx="6572250" cy="1055687"/>
          </a:xfrm>
        </p:spPr>
        <p:txBody>
          <a:bodyPr>
            <a:normAutofit/>
          </a:bodyPr>
          <a:lstStyle/>
          <a:p>
            <a:pPr algn="ctr"/>
            <a:r>
              <a:rPr lang="es-MX" sz="2800" dirty="0"/>
              <a:t>Implantación y control de la estrategia</a:t>
            </a:r>
          </a:p>
        </p:txBody>
      </p:sp>
      <p:sp>
        <p:nvSpPr>
          <p:cNvPr id="6" name="Marcador de texto 5"/>
          <p:cNvSpPr>
            <a:spLocks noGrp="1"/>
          </p:cNvSpPr>
          <p:nvPr>
            <p:ph type="body" idx="4294967295"/>
          </p:nvPr>
        </p:nvSpPr>
        <p:spPr>
          <a:xfrm>
            <a:off x="0" y="1546225"/>
            <a:ext cx="3125788" cy="8016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dirty="0">
                <a:solidFill>
                  <a:schemeClr val="accent1"/>
                </a:solidFill>
              </a:rPr>
              <a:t>CONTROL DE LA ESTRATEGIA</a:t>
            </a: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4294967295"/>
          </p:nvPr>
        </p:nvSpPr>
        <p:spPr>
          <a:xfrm>
            <a:off x="5727700" y="1417638"/>
            <a:ext cx="3416300" cy="787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1600" b="1" dirty="0">
                <a:solidFill>
                  <a:schemeClr val="accent1"/>
                </a:solidFill>
              </a:rPr>
              <a:t>ANÁLISIS DE LA INFORMACIÓN ESTRATÉGICA</a:t>
            </a:r>
          </a:p>
        </p:txBody>
      </p:sp>
      <p:pic>
        <p:nvPicPr>
          <p:cNvPr id="3076" name="Picture 4" descr="Resultado de imagen para analisis del mercado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88"/>
          <a:stretch/>
        </p:blipFill>
        <p:spPr bwMode="auto">
          <a:xfrm>
            <a:off x="2932488" y="2204865"/>
            <a:ext cx="2974454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Marcador de texto 5"/>
          <p:cNvSpPr txBox="1">
            <a:spLocks/>
          </p:cNvSpPr>
          <p:nvPr/>
        </p:nvSpPr>
        <p:spPr>
          <a:xfrm>
            <a:off x="-24687" y="2813140"/>
            <a:ext cx="2957175" cy="2551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dirty="0"/>
              <a:t>Análisis del producto:  Fortalezas y debilidades de un plan de marketing.</a:t>
            </a:r>
          </a:p>
          <a:p>
            <a:pPr marL="0" indent="0" algn="ctr">
              <a:buNone/>
            </a:pPr>
            <a:endParaRPr lang="es-MX" dirty="0"/>
          </a:p>
          <a:p>
            <a:pPr algn="ctr"/>
            <a:r>
              <a:rPr lang="es-MX" dirty="0"/>
              <a:t>Pronóstico ambiental </a:t>
            </a:r>
          </a:p>
          <a:p>
            <a:pPr marL="0" indent="0" algn="ctr">
              <a:buNone/>
            </a:pPr>
            <a:endParaRPr lang="es-MX" dirty="0"/>
          </a:p>
        </p:txBody>
      </p:sp>
      <p:sp>
        <p:nvSpPr>
          <p:cNvPr id="13" name="Marcador de texto 5"/>
          <p:cNvSpPr txBox="1">
            <a:spLocks/>
          </p:cNvSpPr>
          <p:nvPr/>
        </p:nvSpPr>
        <p:spPr>
          <a:xfrm>
            <a:off x="5991435" y="2605707"/>
            <a:ext cx="3125788" cy="2983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dirty="0"/>
              <a:t>Información estratégica = Ventaja competitiva.</a:t>
            </a:r>
          </a:p>
          <a:p>
            <a:pPr algn="ctr"/>
            <a:endParaRPr lang="es-MX" dirty="0"/>
          </a:p>
          <a:p>
            <a:pPr algn="ctr"/>
            <a:r>
              <a:rPr lang="es-MX" dirty="0"/>
              <a:t>Sistema de apoyo a las decisiones de marketing (SADM)</a:t>
            </a:r>
          </a:p>
        </p:txBody>
      </p:sp>
    </p:spTree>
    <p:extLst>
      <p:ext uri="{BB962C8B-B14F-4D97-AF65-F5344CB8AC3E}">
        <p14:creationId xmlns:p14="http://schemas.microsoft.com/office/powerpoint/2010/main" val="16174121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6572250" cy="1049337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/>
              <a:t>La industria de la investigación de mercado</a:t>
            </a:r>
          </a:p>
        </p:txBody>
      </p:sp>
      <p:sp>
        <p:nvSpPr>
          <p:cNvPr id="4" name="Marcador de texto 5"/>
          <p:cNvSpPr txBox="1">
            <a:spLocks/>
          </p:cNvSpPr>
          <p:nvPr/>
        </p:nvSpPr>
        <p:spPr>
          <a:xfrm>
            <a:off x="251520" y="1628800"/>
            <a:ext cx="8280920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dirty="0">
                <a:solidFill>
                  <a:schemeClr val="accent1"/>
                </a:solidFill>
              </a:rPr>
              <a:t>TIPOS DE AGENCIAS DE INVESTIGACIÓN DE MERCADO</a:t>
            </a:r>
          </a:p>
          <a:p>
            <a:pPr marL="0" indent="0" algn="ctr">
              <a:buNone/>
            </a:pP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683568" y="2640953"/>
            <a:ext cx="2088232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Interno y externo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419872" y="2640953"/>
            <a:ext cx="2088232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Personalizados y estandarizados</a:t>
            </a:r>
          </a:p>
        </p:txBody>
      </p:sp>
      <p:sp>
        <p:nvSpPr>
          <p:cNvPr id="7" name="Rectángulo 6"/>
          <p:cNvSpPr/>
          <p:nvPr/>
        </p:nvSpPr>
        <p:spPr>
          <a:xfrm>
            <a:off x="6017886" y="2640953"/>
            <a:ext cx="2088232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Corredores y facilitadores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50" r="4867"/>
          <a:stretch/>
        </p:blipFill>
        <p:spPr>
          <a:xfrm>
            <a:off x="251520" y="3356992"/>
            <a:ext cx="2931307" cy="1661761"/>
          </a:xfrm>
          <a:prstGeom prst="rect">
            <a:avLst/>
          </a:prstGeom>
        </p:spPr>
      </p:pic>
      <p:pic>
        <p:nvPicPr>
          <p:cNvPr id="4100" name="Picture 4" descr="Resultado de imagen para entrevistas a client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173995"/>
            <a:ext cx="1512168" cy="111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Resultado de imagen para persona pensand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985" y="3384966"/>
            <a:ext cx="2496499" cy="191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Resultado de imagen para marcas de producto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3" t="46275" r="81483" b="41692"/>
          <a:stretch/>
        </p:blipFill>
        <p:spPr bwMode="auto">
          <a:xfrm>
            <a:off x="3851920" y="4188944"/>
            <a:ext cx="369082" cy="46419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Resultado de imagen para marcas de productos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71" t="54448" r="23589" b="27776"/>
          <a:stretch/>
        </p:blipFill>
        <p:spPr bwMode="auto">
          <a:xfrm>
            <a:off x="3700468" y="3573720"/>
            <a:ext cx="542238" cy="47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Resultado de imagen para marca kentucky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506" y="3384966"/>
            <a:ext cx="425598" cy="425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Resultado de imagen para analisis de datos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7" t="5400" r="5684" b="12156"/>
          <a:stretch/>
        </p:blipFill>
        <p:spPr bwMode="auto">
          <a:xfrm>
            <a:off x="6136034" y="3384966"/>
            <a:ext cx="2252390" cy="1484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Resultado de imagen para agencia de publicidad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880" y="5181045"/>
            <a:ext cx="1604212" cy="963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Resultado de imagen para burke market research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544" y="5527720"/>
            <a:ext cx="1848940" cy="75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240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Título"/>
          <p:cNvSpPr>
            <a:spLocks noGrp="1"/>
          </p:cNvSpPr>
          <p:nvPr>
            <p:ph type="title"/>
          </p:nvPr>
        </p:nvSpPr>
        <p:spPr>
          <a:xfrm>
            <a:off x="444500" y="549275"/>
            <a:ext cx="7467600" cy="774700"/>
          </a:xfrm>
        </p:spPr>
        <p:txBody>
          <a:bodyPr/>
          <a:lstStyle/>
          <a:p>
            <a:r>
              <a:rPr lang="es-ES" altLang="es-US" b="1">
                <a:ln>
                  <a:noFill/>
                </a:ln>
              </a:rPr>
              <a:t>Presentación</a:t>
            </a:r>
          </a:p>
        </p:txBody>
      </p:sp>
      <p:sp>
        <p:nvSpPr>
          <p:cNvPr id="17411" name="2 Marcador de contenido"/>
          <p:cNvSpPr>
            <a:spLocks noGrp="1"/>
          </p:cNvSpPr>
          <p:nvPr>
            <p:ph sz="half" idx="1"/>
          </p:nvPr>
        </p:nvSpPr>
        <p:spPr>
          <a:xfrm>
            <a:off x="539750" y="2420938"/>
            <a:ext cx="7615238" cy="1971675"/>
          </a:xfrm>
        </p:spPr>
        <p:txBody>
          <a:bodyPr/>
          <a:lstStyle/>
          <a:p>
            <a:pPr algn="just"/>
            <a:r>
              <a:rPr lang="es-ES" altLang="es-US"/>
              <a:t>Los conocimientos adquiridos se consideran bases firmes y contundentes para la adecuada administración de la mercadotecnia en una empresa. 	</a:t>
            </a:r>
          </a:p>
          <a:p>
            <a:pPr algn="just">
              <a:buFont typeface="Wingdings 2" panose="05020102010507070707" pitchFamily="18" charset="2"/>
              <a:buNone/>
            </a:pPr>
            <a:endParaRPr lang="es-ES" altLang="es-US"/>
          </a:p>
        </p:txBody>
      </p:sp>
    </p:spTree>
    <p:extLst>
      <p:ext uri="{BB962C8B-B14F-4D97-AF65-F5344CB8AC3E}">
        <p14:creationId xmlns:p14="http://schemas.microsoft.com/office/powerpoint/2010/main" val="9144298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0" y="32385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s-MX" sz="2800" dirty="0"/>
              <a:t>CAMBIO DE HABILIDADES EN UNA INDUSTRIA EN PROCESO DE TRANSFORMACION </a:t>
            </a:r>
          </a:p>
        </p:txBody>
      </p:sp>
      <p:pic>
        <p:nvPicPr>
          <p:cNvPr id="1026" name="Picture 2" descr="Resultado de imagen para datos secundari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870" y="2780928"/>
            <a:ext cx="364459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971600" y="1844824"/>
            <a:ext cx="436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/>
              <a:t>1. </a:t>
            </a:r>
          </a:p>
        </p:txBody>
      </p:sp>
      <p:sp>
        <p:nvSpPr>
          <p:cNvPr id="7" name="AutoShape 4" descr="Resultado de imagen para presentacion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AutoShape 6" descr="Resultado de imagen para presentacione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8" descr="Resultado de imagen para presentacione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34" name="Picture 10" descr="Resultado de imagen para presentacion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780928"/>
            <a:ext cx="3116384" cy="249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5508104" y="1876762"/>
            <a:ext cx="378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/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10938571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sultado de imagen para dominio de otro idio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33550"/>
            <a:ext cx="3672408" cy="3207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971600" y="836712"/>
            <a:ext cx="378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/>
              <a:t>3.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5777546" y="836712"/>
            <a:ext cx="378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/>
              <a:t>4.</a:t>
            </a:r>
          </a:p>
        </p:txBody>
      </p:sp>
      <p:pic>
        <p:nvPicPr>
          <p:cNvPr id="2052" name="Picture 4" descr="Resultado de imagen para negoci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33550"/>
            <a:ext cx="3672408" cy="3207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74891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sultado de imagen para manejo de computador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00808"/>
            <a:ext cx="3384376" cy="3747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971600" y="836712"/>
            <a:ext cx="378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/>
              <a:t>5.</a:t>
            </a:r>
          </a:p>
        </p:txBody>
      </p:sp>
    </p:spTree>
    <p:extLst>
      <p:ext uri="{BB962C8B-B14F-4D97-AF65-F5344CB8AC3E}">
        <p14:creationId xmlns:p14="http://schemas.microsoft.com/office/powerpoint/2010/main" val="20301344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2571750" y="804863"/>
            <a:ext cx="6572250" cy="1049337"/>
          </a:xfrm>
        </p:spPr>
        <p:txBody>
          <a:bodyPr>
            <a:normAutofit/>
          </a:bodyPr>
          <a:lstStyle/>
          <a:p>
            <a:r>
              <a:rPr lang="es-MX" sz="2800" dirty="0"/>
              <a:t>NUEVAS TENDENCIAS</a:t>
            </a:r>
          </a:p>
        </p:txBody>
      </p:sp>
      <p:pic>
        <p:nvPicPr>
          <p:cNvPr id="4098" name="Picture 2" descr="Resultado de imagen para recoleccion de datos secundari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20888"/>
            <a:ext cx="316835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971600" y="1804754"/>
            <a:ext cx="378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/>
              <a:t>1.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5273490" y="1804754"/>
            <a:ext cx="378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/>
              <a:t>2.</a:t>
            </a:r>
          </a:p>
        </p:txBody>
      </p:sp>
      <p:pic>
        <p:nvPicPr>
          <p:cNvPr id="4100" name="Picture 4" descr="Resultado de imagen para base de dato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420888"/>
            <a:ext cx="345638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1539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Resultado de imagen para recuperacion de la informac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344"/>
            <a:ext cx="3096344" cy="432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899592" y="940658"/>
            <a:ext cx="378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/>
              <a:t>3.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932040" y="940658"/>
            <a:ext cx="378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/>
              <a:t>4.</a:t>
            </a:r>
          </a:p>
        </p:txBody>
      </p:sp>
      <p:pic>
        <p:nvPicPr>
          <p:cNvPr id="5124" name="Picture 4" descr="Resultado de imagen para cartera de client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3974" y="1556344"/>
            <a:ext cx="3264449" cy="432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89349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Bibliografía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Hair, J., Bush, R. &amp; </a:t>
            </a:r>
            <a:r>
              <a:rPr lang="en-US" dirty="0" err="1"/>
              <a:t>Ortinau</a:t>
            </a:r>
            <a:r>
              <a:rPr lang="en-US" dirty="0"/>
              <a:t>, D. (2004). </a:t>
            </a:r>
            <a:r>
              <a:rPr lang="es-MX" i="1" dirty="0"/>
              <a:t>Investigación de Mercados en un ambiente de información cambiante</a:t>
            </a:r>
            <a:r>
              <a:rPr lang="es-MX" dirty="0"/>
              <a:t>. México, D.F., México: Mc Graw Hill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05961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1100138" y="404664"/>
            <a:ext cx="6799262" cy="130333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Propósito de la unidad de aprendizaje </a:t>
            </a:r>
            <a:endParaRPr lang="es-E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35" name="2 Marcador de contenido"/>
          <p:cNvSpPr>
            <a:spLocks noGrp="1"/>
          </p:cNvSpPr>
          <p:nvPr>
            <p:ph sz="half" idx="1"/>
          </p:nvPr>
        </p:nvSpPr>
        <p:spPr>
          <a:xfrm>
            <a:off x="539750" y="1844675"/>
            <a:ext cx="7920038" cy="2620963"/>
          </a:xfrm>
        </p:spPr>
        <p:txBody>
          <a:bodyPr/>
          <a:lstStyle/>
          <a:p>
            <a:pPr algn="just"/>
            <a:endParaRPr lang="es-ES" altLang="es-US" dirty="0"/>
          </a:p>
          <a:p>
            <a:pPr algn="just"/>
            <a:r>
              <a:rPr lang="es-ES" altLang="es-US" dirty="0"/>
              <a:t>Usar y aplicar los conocimientos y técnicas mediante casos prácticos en la elaboración de un plan de mercadotecnia, la realización de una investigación de mercados y el desarrollo de casos prácticos para la toma de decisiones en la mix de la mercadotecnia 	</a:t>
            </a:r>
          </a:p>
          <a:p>
            <a:pPr algn="just"/>
            <a:endParaRPr lang="es-ES" altLang="es-US" dirty="0"/>
          </a:p>
          <a:p>
            <a:pPr algn="just">
              <a:buFont typeface="Wingdings 2" panose="05020102010507070707" pitchFamily="18" charset="2"/>
              <a:buNone/>
            </a:pPr>
            <a:endParaRPr lang="es-ES" altLang="es-US" dirty="0"/>
          </a:p>
        </p:txBody>
      </p:sp>
    </p:spTree>
    <p:extLst>
      <p:ext uri="{BB962C8B-B14F-4D97-AF65-F5344CB8AC3E}">
        <p14:creationId xmlns:p14="http://schemas.microsoft.com/office/powerpoint/2010/main" val="472374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Título"/>
          <p:cNvSpPr>
            <a:spLocks noGrp="1"/>
          </p:cNvSpPr>
          <p:nvPr>
            <p:ph type="title"/>
          </p:nvPr>
        </p:nvSpPr>
        <p:spPr>
          <a:xfrm>
            <a:off x="539750" y="696913"/>
            <a:ext cx="7467600" cy="703262"/>
          </a:xfrm>
        </p:spPr>
        <p:txBody>
          <a:bodyPr/>
          <a:lstStyle/>
          <a:p>
            <a:r>
              <a:rPr lang="es-ES" altLang="es-US" sz="3200" b="1">
                <a:ln>
                  <a:noFill/>
                </a:ln>
              </a:rPr>
              <a:t>Secuencia didáctica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860363"/>
            <a:ext cx="5615905" cy="405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1598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Investigación de mercados </a:t>
            </a:r>
            <a:endParaRPr lang="es-US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100" y="2132856"/>
            <a:ext cx="6277520" cy="385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09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3901402" y="783059"/>
            <a:ext cx="5112568" cy="89802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5" y="2564904"/>
            <a:ext cx="3884639" cy="2736304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4171686" y="90890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VALOR DE LA INFORMACIÓN DE LA INVESTIGACIÓN DE MERCADOS</a:t>
            </a: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419876"/>
            <a:ext cx="1980220" cy="1953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079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>
            <a:off x="755576" y="544780"/>
            <a:ext cx="7560840" cy="310024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899592" y="764704"/>
            <a:ext cx="691276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American Marketing Association:</a:t>
            </a:r>
          </a:p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u="sng" dirty="0">
                <a:latin typeface="Arial" panose="020B0604020202020204" pitchFamily="34" charset="0"/>
                <a:cs typeface="Arial" panose="020B0604020202020204" pitchFamily="34" charset="0"/>
              </a:rPr>
              <a:t>Investigación de Mercados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 es la función que vincula una compañía con su mercado mediante la recolección de información con la que se identifican y definen las oportunidades y los problemas que trae dicho mercado. Con esta información se generan, perfeccionan y evalúan las actividades de marketing.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933056"/>
            <a:ext cx="3600400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394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43608" y="404664"/>
            <a:ext cx="705678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RECOLECCIÓN DE                                       PROCESO </a:t>
            </a: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   INFORMACIÓN                                        SISTEMÁTICO</a:t>
            </a:r>
          </a:p>
          <a:p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Diseño de métodos para recolectar información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Administración de los procesos de recolección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Análisis e interpretación de los resultados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¿Quién debe recurrir a esta investigación y cuando?</a:t>
            </a:r>
          </a:p>
          <a:p>
            <a:endParaRPr lang="es-MX" dirty="0"/>
          </a:p>
        </p:txBody>
      </p:sp>
      <p:sp>
        <p:nvSpPr>
          <p:cNvPr id="3" name="2 Flecha derecha"/>
          <p:cNvSpPr/>
          <p:nvPr/>
        </p:nvSpPr>
        <p:spPr>
          <a:xfrm>
            <a:off x="3995936" y="404664"/>
            <a:ext cx="129614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140968"/>
            <a:ext cx="4752528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56368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465</TotalTime>
  <Words>1311</Words>
  <Application>Microsoft Office PowerPoint</Application>
  <PresentationFormat>On-screen Show (4:3)</PresentationFormat>
  <Paragraphs>186</Paragraphs>
  <Slides>35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Calibri</vt:lpstr>
      <vt:lpstr>Calibri Light</vt:lpstr>
      <vt:lpstr>Century Gothic</vt:lpstr>
      <vt:lpstr>Verdana</vt:lpstr>
      <vt:lpstr>Wingdings</vt:lpstr>
      <vt:lpstr>Wingdings 2</vt:lpstr>
      <vt:lpstr>Retrospect</vt:lpstr>
      <vt:lpstr>PowerPoint Presentation</vt:lpstr>
      <vt:lpstr>Presentación</vt:lpstr>
      <vt:lpstr>Presentación</vt:lpstr>
      <vt:lpstr>Propósito de la unidad de aprendizaje </vt:lpstr>
      <vt:lpstr>Secuencia didáctica</vt:lpstr>
      <vt:lpstr>Investigación de mercados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Análisis de la competencia</vt:lpstr>
      <vt:lpstr>PowerPoint Presentation</vt:lpstr>
      <vt:lpstr>Diseño de la estrategia de marketing</vt:lpstr>
      <vt:lpstr>PowerPoint Presentation</vt:lpstr>
      <vt:lpstr>Elaboración del programa de Marketing</vt:lpstr>
      <vt:lpstr>Estrategia de cartera del producto</vt:lpstr>
      <vt:lpstr>PowerPoint Presentation</vt:lpstr>
      <vt:lpstr>PowerPoint Presentation</vt:lpstr>
      <vt:lpstr>PowerPoint Presentation</vt:lpstr>
      <vt:lpstr>Implantación y control de la estrategia</vt:lpstr>
      <vt:lpstr>La industria de la investigación de mercado</vt:lpstr>
      <vt:lpstr>CAMBIO DE HABILIDADES EN UNA INDUSTRIA EN PROCESO DE TRANSFORMACION </vt:lpstr>
      <vt:lpstr>PowerPoint Presentation</vt:lpstr>
      <vt:lpstr>PowerPoint Presentation</vt:lpstr>
      <vt:lpstr>NUEVAS TENDENCIAS</vt:lpstr>
      <vt:lpstr>PowerPoint Presentation</vt:lpstr>
      <vt:lpstr>Bibliografía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Paty</dc:creator>
  <cp:lastModifiedBy>Becas</cp:lastModifiedBy>
  <cp:revision>142</cp:revision>
  <dcterms:created xsi:type="dcterms:W3CDTF">2016-10-01T23:22:49Z</dcterms:created>
  <dcterms:modified xsi:type="dcterms:W3CDTF">2016-10-12T00:12:18Z</dcterms:modified>
</cp:coreProperties>
</file>