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50" r:id="rId2"/>
    <p:sldId id="351" r:id="rId3"/>
    <p:sldId id="352" r:id="rId4"/>
    <p:sldId id="315" r:id="rId5"/>
    <p:sldId id="316" r:id="rId6"/>
    <p:sldId id="360" r:id="rId7"/>
    <p:sldId id="320" r:id="rId8"/>
    <p:sldId id="321" r:id="rId9"/>
    <p:sldId id="322" r:id="rId10"/>
    <p:sldId id="323" r:id="rId11"/>
    <p:sldId id="346" r:id="rId12"/>
    <p:sldId id="348" r:id="rId13"/>
    <p:sldId id="331" r:id="rId14"/>
    <p:sldId id="332" r:id="rId15"/>
    <p:sldId id="333" r:id="rId16"/>
    <p:sldId id="334" r:id="rId17"/>
    <p:sldId id="335" r:id="rId18"/>
    <p:sldId id="336" r:id="rId19"/>
    <p:sldId id="338" r:id="rId20"/>
    <p:sldId id="359" r:id="rId21"/>
    <p:sldId id="349" r:id="rId22"/>
    <p:sldId id="339" r:id="rId23"/>
    <p:sldId id="356" r:id="rId24"/>
    <p:sldId id="340" r:id="rId25"/>
    <p:sldId id="357" r:id="rId26"/>
    <p:sldId id="358" r:id="rId27"/>
    <p:sldId id="341" r:id="rId28"/>
    <p:sldId id="361" r:id="rId29"/>
    <p:sldId id="342" r:id="rId30"/>
    <p:sldId id="343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F3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40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0C1AC0-C91A-4839-867A-0AE54D1DEF73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91334B60-E8B5-4027-AF11-2EE76433A788}">
      <dgm:prSet phldrT="[Texto]" custT="1"/>
      <dgm:spPr/>
      <dgm:t>
        <a:bodyPr/>
        <a:lstStyle/>
        <a:p>
          <a:r>
            <a:rPr lang="es-MX" sz="4400" dirty="0">
              <a:latin typeface="Britannic Bold" pitchFamily="34" charset="0"/>
            </a:rPr>
            <a:t>SALUD</a:t>
          </a:r>
        </a:p>
      </dgm:t>
    </dgm:pt>
    <dgm:pt modelId="{DA2C8E93-62ED-41F0-9105-FE0AEDBD933A}" type="parTrans" cxnId="{5E6ADAE0-10FF-409F-8312-9723558D705C}">
      <dgm:prSet/>
      <dgm:spPr/>
      <dgm:t>
        <a:bodyPr/>
        <a:lstStyle/>
        <a:p>
          <a:endParaRPr lang="es-MX"/>
        </a:p>
      </dgm:t>
    </dgm:pt>
    <dgm:pt modelId="{36143AA0-661B-408A-B03D-4921EDE22ACF}" type="sibTrans" cxnId="{5E6ADAE0-10FF-409F-8312-9723558D705C}">
      <dgm:prSet/>
      <dgm:spPr/>
      <dgm:t>
        <a:bodyPr/>
        <a:lstStyle/>
        <a:p>
          <a:endParaRPr lang="es-MX"/>
        </a:p>
      </dgm:t>
    </dgm:pt>
    <dgm:pt modelId="{F0472A0B-96CF-428F-A945-29A4CEC8E4F5}">
      <dgm:prSet phldrT="[Texto]" custT="1"/>
      <dgm:spPr/>
      <dgm:t>
        <a:bodyPr/>
        <a:lstStyle/>
        <a:p>
          <a:r>
            <a:rPr lang="es-MX" sz="2400" dirty="0">
              <a:latin typeface="Britannic Bold" pitchFamily="34" charset="0"/>
            </a:rPr>
            <a:t>Medio Ambiente</a:t>
          </a:r>
        </a:p>
      </dgm:t>
    </dgm:pt>
    <dgm:pt modelId="{80E16401-D731-48BE-9240-1BB5A84C22FA}" type="parTrans" cxnId="{94B5E053-5EDE-4D80-8175-3C0F5D08C894}">
      <dgm:prSet/>
      <dgm:spPr/>
      <dgm:t>
        <a:bodyPr/>
        <a:lstStyle/>
        <a:p>
          <a:endParaRPr lang="es-MX"/>
        </a:p>
      </dgm:t>
    </dgm:pt>
    <dgm:pt modelId="{0B05995B-6000-433E-AF8E-4F4A9CA89AFB}" type="sibTrans" cxnId="{94B5E053-5EDE-4D80-8175-3C0F5D08C894}">
      <dgm:prSet/>
      <dgm:spPr/>
      <dgm:t>
        <a:bodyPr/>
        <a:lstStyle/>
        <a:p>
          <a:endParaRPr lang="es-MX"/>
        </a:p>
      </dgm:t>
    </dgm:pt>
    <dgm:pt modelId="{4F899107-E3B7-451E-AC47-DF3320FEEEDD}">
      <dgm:prSet phldrT="[Texto]" custT="1"/>
      <dgm:spPr/>
      <dgm:t>
        <a:bodyPr/>
        <a:lstStyle/>
        <a:p>
          <a:r>
            <a:rPr lang="es-MX" sz="2400" dirty="0">
              <a:latin typeface="Britannic Bold" pitchFamily="34" charset="0"/>
            </a:rPr>
            <a:t>Estilo de Vida</a:t>
          </a:r>
        </a:p>
      </dgm:t>
    </dgm:pt>
    <dgm:pt modelId="{03DCDC66-43F5-4734-986B-90CEE60E9556}" type="parTrans" cxnId="{6F7023C1-6B8A-4D99-99F6-480E49C2ED8B}">
      <dgm:prSet/>
      <dgm:spPr/>
      <dgm:t>
        <a:bodyPr/>
        <a:lstStyle/>
        <a:p>
          <a:endParaRPr lang="es-MX"/>
        </a:p>
      </dgm:t>
    </dgm:pt>
    <dgm:pt modelId="{4733C53B-527D-4D33-BAFB-6E2AF6CF7E19}" type="sibTrans" cxnId="{6F7023C1-6B8A-4D99-99F6-480E49C2ED8B}">
      <dgm:prSet/>
      <dgm:spPr/>
      <dgm:t>
        <a:bodyPr/>
        <a:lstStyle/>
        <a:p>
          <a:endParaRPr lang="es-MX"/>
        </a:p>
      </dgm:t>
    </dgm:pt>
    <dgm:pt modelId="{BC3C3404-D920-4DDB-B766-60DB075C49C9}">
      <dgm:prSet phldrT="[Texto]" custT="1"/>
      <dgm:spPr/>
      <dgm:t>
        <a:bodyPr/>
        <a:lstStyle/>
        <a:p>
          <a:r>
            <a:rPr lang="es-MX" sz="2400" dirty="0">
              <a:latin typeface="Britannic Bold" pitchFamily="34" charset="0"/>
            </a:rPr>
            <a:t>Sistema Sanitario</a:t>
          </a:r>
        </a:p>
      </dgm:t>
    </dgm:pt>
    <dgm:pt modelId="{9634DF24-B6AB-45DB-9E80-7F62EB485A01}" type="parTrans" cxnId="{90311BAE-61CF-4447-AFA8-0BF9061524A8}">
      <dgm:prSet/>
      <dgm:spPr/>
      <dgm:t>
        <a:bodyPr/>
        <a:lstStyle/>
        <a:p>
          <a:endParaRPr lang="es-MX"/>
        </a:p>
      </dgm:t>
    </dgm:pt>
    <dgm:pt modelId="{36F9C532-57BC-42D7-ACBB-8B7BFA317FE7}" type="sibTrans" cxnId="{90311BAE-61CF-4447-AFA8-0BF9061524A8}">
      <dgm:prSet/>
      <dgm:spPr/>
      <dgm:t>
        <a:bodyPr/>
        <a:lstStyle/>
        <a:p>
          <a:endParaRPr lang="es-MX"/>
        </a:p>
      </dgm:t>
    </dgm:pt>
    <dgm:pt modelId="{20E4F0C6-CB5B-4F05-A72A-CAF7A04174A9}">
      <dgm:prSet custT="1"/>
      <dgm:spPr/>
      <dgm:t>
        <a:bodyPr/>
        <a:lstStyle/>
        <a:p>
          <a:r>
            <a:rPr lang="es-MX" sz="2400" dirty="0">
              <a:latin typeface="Britannic Bold" pitchFamily="34" charset="0"/>
            </a:rPr>
            <a:t>Biología Humana</a:t>
          </a:r>
        </a:p>
      </dgm:t>
    </dgm:pt>
    <dgm:pt modelId="{BAF9510E-B5C0-4CFF-87E3-1BADFB09F606}" type="parTrans" cxnId="{ABCD16C8-DC6B-42AC-AC26-3AA27A7E9B2E}">
      <dgm:prSet/>
      <dgm:spPr/>
      <dgm:t>
        <a:bodyPr/>
        <a:lstStyle/>
        <a:p>
          <a:endParaRPr lang="es-MX"/>
        </a:p>
      </dgm:t>
    </dgm:pt>
    <dgm:pt modelId="{6F88CB46-08BF-4D87-BFAE-D2E4BE524035}" type="sibTrans" cxnId="{ABCD16C8-DC6B-42AC-AC26-3AA27A7E9B2E}">
      <dgm:prSet/>
      <dgm:spPr/>
      <dgm:t>
        <a:bodyPr/>
        <a:lstStyle/>
        <a:p>
          <a:endParaRPr lang="es-MX"/>
        </a:p>
      </dgm:t>
    </dgm:pt>
    <dgm:pt modelId="{615DCB66-58E0-4387-B8EF-918756B4769D}" type="pres">
      <dgm:prSet presAssocID="{600C1AC0-C91A-4839-867A-0AE54D1DEF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7481FE2-5E24-4699-9F64-9E556D794933}" type="pres">
      <dgm:prSet presAssocID="{91334B60-E8B5-4027-AF11-2EE76433A788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A3522D42-54AF-4212-9291-8E82506C98CB}" type="pres">
      <dgm:prSet presAssocID="{91334B60-E8B5-4027-AF11-2EE76433A788}" presName="rootComposite1" presStyleCnt="0"/>
      <dgm:spPr/>
      <dgm:t>
        <a:bodyPr/>
        <a:lstStyle/>
        <a:p>
          <a:endParaRPr lang="es-MX"/>
        </a:p>
      </dgm:t>
    </dgm:pt>
    <dgm:pt modelId="{F0E6BB19-5ED0-4B51-9C80-F0816982C13F}" type="pres">
      <dgm:prSet presAssocID="{91334B60-E8B5-4027-AF11-2EE76433A78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0868674-AF80-46A2-A9A0-E779B88B84D0}" type="pres">
      <dgm:prSet presAssocID="{91334B60-E8B5-4027-AF11-2EE76433A788}" presName="rootConnector1" presStyleLbl="node1" presStyleIdx="0" presStyleCnt="0"/>
      <dgm:spPr/>
      <dgm:t>
        <a:bodyPr/>
        <a:lstStyle/>
        <a:p>
          <a:endParaRPr lang="es-MX"/>
        </a:p>
      </dgm:t>
    </dgm:pt>
    <dgm:pt modelId="{057C5FE5-8705-4AB5-980D-56D045389E8E}" type="pres">
      <dgm:prSet presAssocID="{91334B60-E8B5-4027-AF11-2EE76433A788}" presName="hierChild2" presStyleCnt="0"/>
      <dgm:spPr/>
      <dgm:t>
        <a:bodyPr/>
        <a:lstStyle/>
        <a:p>
          <a:endParaRPr lang="es-MX"/>
        </a:p>
      </dgm:t>
    </dgm:pt>
    <dgm:pt modelId="{3E11FF87-A5C7-4CE3-831A-CE7F9E21CC08}" type="pres">
      <dgm:prSet presAssocID="{80E16401-D731-48BE-9240-1BB5A84C22FA}" presName="Name64" presStyleLbl="parChTrans1D2" presStyleIdx="0" presStyleCnt="4"/>
      <dgm:spPr/>
      <dgm:t>
        <a:bodyPr/>
        <a:lstStyle/>
        <a:p>
          <a:endParaRPr lang="es-MX"/>
        </a:p>
      </dgm:t>
    </dgm:pt>
    <dgm:pt modelId="{111C6EEE-8351-4F44-B10E-719F51E1A606}" type="pres">
      <dgm:prSet presAssocID="{F0472A0B-96CF-428F-A945-29A4CEC8E4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F3E6DCDA-1219-4AF7-9C19-D1D3BDEEE785}" type="pres">
      <dgm:prSet presAssocID="{F0472A0B-96CF-428F-A945-29A4CEC8E4F5}" presName="rootComposite" presStyleCnt="0"/>
      <dgm:spPr/>
      <dgm:t>
        <a:bodyPr/>
        <a:lstStyle/>
        <a:p>
          <a:endParaRPr lang="es-MX"/>
        </a:p>
      </dgm:t>
    </dgm:pt>
    <dgm:pt modelId="{1AD8EB99-FA75-422E-9F6E-907868D59381}" type="pres">
      <dgm:prSet presAssocID="{F0472A0B-96CF-428F-A945-29A4CEC8E4F5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CBC8652-EE63-4B3D-8566-607F8A3E4D75}" type="pres">
      <dgm:prSet presAssocID="{F0472A0B-96CF-428F-A945-29A4CEC8E4F5}" presName="rootConnector" presStyleLbl="node2" presStyleIdx="0" presStyleCnt="4"/>
      <dgm:spPr/>
      <dgm:t>
        <a:bodyPr/>
        <a:lstStyle/>
        <a:p>
          <a:endParaRPr lang="es-MX"/>
        </a:p>
      </dgm:t>
    </dgm:pt>
    <dgm:pt modelId="{46481F07-09DA-47F3-8C49-1393CF4C4C38}" type="pres">
      <dgm:prSet presAssocID="{F0472A0B-96CF-428F-A945-29A4CEC8E4F5}" presName="hierChild4" presStyleCnt="0"/>
      <dgm:spPr/>
      <dgm:t>
        <a:bodyPr/>
        <a:lstStyle/>
        <a:p>
          <a:endParaRPr lang="es-MX"/>
        </a:p>
      </dgm:t>
    </dgm:pt>
    <dgm:pt modelId="{3DD4E8B3-DCBB-45BE-82F1-1335DBD8D1AE}" type="pres">
      <dgm:prSet presAssocID="{F0472A0B-96CF-428F-A945-29A4CEC8E4F5}" presName="hierChild5" presStyleCnt="0"/>
      <dgm:spPr/>
      <dgm:t>
        <a:bodyPr/>
        <a:lstStyle/>
        <a:p>
          <a:endParaRPr lang="es-MX"/>
        </a:p>
      </dgm:t>
    </dgm:pt>
    <dgm:pt modelId="{E5A3AA5A-BC20-4FF1-84DA-46398731C8FA}" type="pres">
      <dgm:prSet presAssocID="{03DCDC66-43F5-4734-986B-90CEE60E9556}" presName="Name64" presStyleLbl="parChTrans1D2" presStyleIdx="1" presStyleCnt="4"/>
      <dgm:spPr/>
      <dgm:t>
        <a:bodyPr/>
        <a:lstStyle/>
        <a:p>
          <a:endParaRPr lang="es-MX"/>
        </a:p>
      </dgm:t>
    </dgm:pt>
    <dgm:pt modelId="{0ECC2799-7A3C-4900-9A74-08F92013D62A}" type="pres">
      <dgm:prSet presAssocID="{4F899107-E3B7-451E-AC47-DF3320FEEED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4A056669-D25E-450A-85F1-4210DBF8FED1}" type="pres">
      <dgm:prSet presAssocID="{4F899107-E3B7-451E-AC47-DF3320FEEEDD}" presName="rootComposite" presStyleCnt="0"/>
      <dgm:spPr/>
      <dgm:t>
        <a:bodyPr/>
        <a:lstStyle/>
        <a:p>
          <a:endParaRPr lang="es-MX"/>
        </a:p>
      </dgm:t>
    </dgm:pt>
    <dgm:pt modelId="{0F43F2C1-2C75-4D37-A6E8-99C03BD7A09B}" type="pres">
      <dgm:prSet presAssocID="{4F899107-E3B7-451E-AC47-DF3320FEEED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14F4903-8D93-421F-82B0-FCD8BCA87644}" type="pres">
      <dgm:prSet presAssocID="{4F899107-E3B7-451E-AC47-DF3320FEEEDD}" presName="rootConnector" presStyleLbl="node2" presStyleIdx="1" presStyleCnt="4"/>
      <dgm:spPr/>
      <dgm:t>
        <a:bodyPr/>
        <a:lstStyle/>
        <a:p>
          <a:endParaRPr lang="es-MX"/>
        </a:p>
      </dgm:t>
    </dgm:pt>
    <dgm:pt modelId="{D08B7170-9D7C-42F0-AB00-A4223122E3E3}" type="pres">
      <dgm:prSet presAssocID="{4F899107-E3B7-451E-AC47-DF3320FEEEDD}" presName="hierChild4" presStyleCnt="0"/>
      <dgm:spPr/>
      <dgm:t>
        <a:bodyPr/>
        <a:lstStyle/>
        <a:p>
          <a:endParaRPr lang="es-MX"/>
        </a:p>
      </dgm:t>
    </dgm:pt>
    <dgm:pt modelId="{3557F1E6-6F37-4B8D-A821-C4D53C53264F}" type="pres">
      <dgm:prSet presAssocID="{4F899107-E3B7-451E-AC47-DF3320FEEEDD}" presName="hierChild5" presStyleCnt="0"/>
      <dgm:spPr/>
      <dgm:t>
        <a:bodyPr/>
        <a:lstStyle/>
        <a:p>
          <a:endParaRPr lang="es-MX"/>
        </a:p>
      </dgm:t>
    </dgm:pt>
    <dgm:pt modelId="{C1AF735A-AB15-4E2F-A3D2-014E5E85D844}" type="pres">
      <dgm:prSet presAssocID="{9634DF24-B6AB-45DB-9E80-7F62EB485A01}" presName="Name64" presStyleLbl="parChTrans1D2" presStyleIdx="2" presStyleCnt="4"/>
      <dgm:spPr/>
      <dgm:t>
        <a:bodyPr/>
        <a:lstStyle/>
        <a:p>
          <a:endParaRPr lang="es-MX"/>
        </a:p>
      </dgm:t>
    </dgm:pt>
    <dgm:pt modelId="{5D2A7F21-152A-41CF-9721-253CE1C1AF70}" type="pres">
      <dgm:prSet presAssocID="{BC3C3404-D920-4DDB-B766-60DB075C49C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BB84FFCA-F5EF-4AE1-BF6C-CBD8F4356CA6}" type="pres">
      <dgm:prSet presAssocID="{BC3C3404-D920-4DDB-B766-60DB075C49C9}" presName="rootComposite" presStyleCnt="0"/>
      <dgm:spPr/>
      <dgm:t>
        <a:bodyPr/>
        <a:lstStyle/>
        <a:p>
          <a:endParaRPr lang="es-MX"/>
        </a:p>
      </dgm:t>
    </dgm:pt>
    <dgm:pt modelId="{30C8EBED-69D1-4E0D-8C5C-EC5C9DA7B486}" type="pres">
      <dgm:prSet presAssocID="{BC3C3404-D920-4DDB-B766-60DB075C49C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63B10AA-F5AB-495F-BE5D-65BCFF96B41B}" type="pres">
      <dgm:prSet presAssocID="{BC3C3404-D920-4DDB-B766-60DB075C49C9}" presName="rootConnector" presStyleLbl="node2" presStyleIdx="2" presStyleCnt="4"/>
      <dgm:spPr/>
      <dgm:t>
        <a:bodyPr/>
        <a:lstStyle/>
        <a:p>
          <a:endParaRPr lang="es-MX"/>
        </a:p>
      </dgm:t>
    </dgm:pt>
    <dgm:pt modelId="{03D4E58C-02C4-4C48-BD82-1B443D0D5BBE}" type="pres">
      <dgm:prSet presAssocID="{BC3C3404-D920-4DDB-B766-60DB075C49C9}" presName="hierChild4" presStyleCnt="0"/>
      <dgm:spPr/>
      <dgm:t>
        <a:bodyPr/>
        <a:lstStyle/>
        <a:p>
          <a:endParaRPr lang="es-MX"/>
        </a:p>
      </dgm:t>
    </dgm:pt>
    <dgm:pt modelId="{DD064FEE-AF6D-44DF-B648-4634F6B9B42E}" type="pres">
      <dgm:prSet presAssocID="{BC3C3404-D920-4DDB-B766-60DB075C49C9}" presName="hierChild5" presStyleCnt="0"/>
      <dgm:spPr/>
      <dgm:t>
        <a:bodyPr/>
        <a:lstStyle/>
        <a:p>
          <a:endParaRPr lang="es-MX"/>
        </a:p>
      </dgm:t>
    </dgm:pt>
    <dgm:pt modelId="{BF586FB0-DCCA-48EE-8A8E-33F8F9BE97DF}" type="pres">
      <dgm:prSet presAssocID="{BAF9510E-B5C0-4CFF-87E3-1BADFB09F606}" presName="Name64" presStyleLbl="parChTrans1D2" presStyleIdx="3" presStyleCnt="4"/>
      <dgm:spPr/>
      <dgm:t>
        <a:bodyPr/>
        <a:lstStyle/>
        <a:p>
          <a:endParaRPr lang="es-MX"/>
        </a:p>
      </dgm:t>
    </dgm:pt>
    <dgm:pt modelId="{1CCFB6A9-6E21-4B5D-BBF6-EC298547166F}" type="pres">
      <dgm:prSet presAssocID="{20E4F0C6-CB5B-4F05-A72A-CAF7A04174A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MX"/>
        </a:p>
      </dgm:t>
    </dgm:pt>
    <dgm:pt modelId="{7B9DFB1B-9827-476B-A0B4-A9DC653A2099}" type="pres">
      <dgm:prSet presAssocID="{20E4F0C6-CB5B-4F05-A72A-CAF7A04174A9}" presName="rootComposite" presStyleCnt="0"/>
      <dgm:spPr/>
      <dgm:t>
        <a:bodyPr/>
        <a:lstStyle/>
        <a:p>
          <a:endParaRPr lang="es-MX"/>
        </a:p>
      </dgm:t>
    </dgm:pt>
    <dgm:pt modelId="{922642D6-3939-4DAC-AF9B-564244EF88A9}" type="pres">
      <dgm:prSet presAssocID="{20E4F0C6-CB5B-4F05-A72A-CAF7A04174A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E63E42E-7374-4C06-936F-52B212967FD1}" type="pres">
      <dgm:prSet presAssocID="{20E4F0C6-CB5B-4F05-A72A-CAF7A04174A9}" presName="rootConnector" presStyleLbl="node2" presStyleIdx="3" presStyleCnt="4"/>
      <dgm:spPr/>
      <dgm:t>
        <a:bodyPr/>
        <a:lstStyle/>
        <a:p>
          <a:endParaRPr lang="es-MX"/>
        </a:p>
      </dgm:t>
    </dgm:pt>
    <dgm:pt modelId="{619A2322-E0DC-493E-AA86-8874DFC90598}" type="pres">
      <dgm:prSet presAssocID="{20E4F0C6-CB5B-4F05-A72A-CAF7A04174A9}" presName="hierChild4" presStyleCnt="0"/>
      <dgm:spPr/>
      <dgm:t>
        <a:bodyPr/>
        <a:lstStyle/>
        <a:p>
          <a:endParaRPr lang="es-MX"/>
        </a:p>
      </dgm:t>
    </dgm:pt>
    <dgm:pt modelId="{29FACC6D-62F2-48DF-8197-3B1279E4B59C}" type="pres">
      <dgm:prSet presAssocID="{20E4F0C6-CB5B-4F05-A72A-CAF7A04174A9}" presName="hierChild5" presStyleCnt="0"/>
      <dgm:spPr/>
      <dgm:t>
        <a:bodyPr/>
        <a:lstStyle/>
        <a:p>
          <a:endParaRPr lang="es-MX"/>
        </a:p>
      </dgm:t>
    </dgm:pt>
    <dgm:pt modelId="{CB101AF2-0F6E-493F-9581-94AADA690B42}" type="pres">
      <dgm:prSet presAssocID="{91334B60-E8B5-4027-AF11-2EE76433A788}" presName="hierChild3" presStyleCnt="0"/>
      <dgm:spPr/>
      <dgm:t>
        <a:bodyPr/>
        <a:lstStyle/>
        <a:p>
          <a:endParaRPr lang="es-MX"/>
        </a:p>
      </dgm:t>
    </dgm:pt>
  </dgm:ptLst>
  <dgm:cxnLst>
    <dgm:cxn modelId="{627BB743-16AD-433E-A654-566543285653}" type="presOf" srcId="{F0472A0B-96CF-428F-A945-29A4CEC8E4F5}" destId="{0CBC8652-EE63-4B3D-8566-607F8A3E4D75}" srcOrd="1" destOrd="0" presId="urn:microsoft.com/office/officeart/2009/3/layout/HorizontalOrganizationChart"/>
    <dgm:cxn modelId="{7E3ABA91-48E2-48D3-9A94-493854D3E7E8}" type="presOf" srcId="{91334B60-E8B5-4027-AF11-2EE76433A788}" destId="{F0E6BB19-5ED0-4B51-9C80-F0816982C13F}" srcOrd="0" destOrd="0" presId="urn:microsoft.com/office/officeart/2009/3/layout/HorizontalOrganizationChart"/>
    <dgm:cxn modelId="{D53EF47B-C022-4BA9-AEE9-B95D0D921477}" type="presOf" srcId="{91334B60-E8B5-4027-AF11-2EE76433A788}" destId="{30868674-AF80-46A2-A9A0-E779B88B84D0}" srcOrd="1" destOrd="0" presId="urn:microsoft.com/office/officeart/2009/3/layout/HorizontalOrganizationChart"/>
    <dgm:cxn modelId="{8BB69CAB-8E81-4EC5-AD1E-87ADB19CDB93}" type="presOf" srcId="{BC3C3404-D920-4DDB-B766-60DB075C49C9}" destId="{B63B10AA-F5AB-495F-BE5D-65BCFF96B41B}" srcOrd="1" destOrd="0" presId="urn:microsoft.com/office/officeart/2009/3/layout/HorizontalOrganizationChart"/>
    <dgm:cxn modelId="{D6D2FBB0-586F-40C2-ACA8-937C13E5444A}" type="presOf" srcId="{F0472A0B-96CF-428F-A945-29A4CEC8E4F5}" destId="{1AD8EB99-FA75-422E-9F6E-907868D59381}" srcOrd="0" destOrd="0" presId="urn:microsoft.com/office/officeart/2009/3/layout/HorizontalOrganizationChart"/>
    <dgm:cxn modelId="{1029A684-1DF0-4AF4-B54E-DA6336754A25}" type="presOf" srcId="{BAF9510E-B5C0-4CFF-87E3-1BADFB09F606}" destId="{BF586FB0-DCCA-48EE-8A8E-33F8F9BE97DF}" srcOrd="0" destOrd="0" presId="urn:microsoft.com/office/officeart/2009/3/layout/HorizontalOrganizationChart"/>
    <dgm:cxn modelId="{07072E1A-371F-4119-A790-C8E54C8A31C7}" type="presOf" srcId="{20E4F0C6-CB5B-4F05-A72A-CAF7A04174A9}" destId="{922642D6-3939-4DAC-AF9B-564244EF88A9}" srcOrd="0" destOrd="0" presId="urn:microsoft.com/office/officeart/2009/3/layout/HorizontalOrganizationChart"/>
    <dgm:cxn modelId="{061788DA-E523-4F58-93B9-235879D76DC5}" type="presOf" srcId="{4F899107-E3B7-451E-AC47-DF3320FEEEDD}" destId="{0F43F2C1-2C75-4D37-A6E8-99C03BD7A09B}" srcOrd="0" destOrd="0" presId="urn:microsoft.com/office/officeart/2009/3/layout/HorizontalOrganizationChart"/>
    <dgm:cxn modelId="{6F7023C1-6B8A-4D99-99F6-480E49C2ED8B}" srcId="{91334B60-E8B5-4027-AF11-2EE76433A788}" destId="{4F899107-E3B7-451E-AC47-DF3320FEEEDD}" srcOrd="1" destOrd="0" parTransId="{03DCDC66-43F5-4734-986B-90CEE60E9556}" sibTransId="{4733C53B-527D-4D33-BAFB-6E2AF6CF7E19}"/>
    <dgm:cxn modelId="{14256867-A639-430C-9842-4228644360CE}" type="presOf" srcId="{20E4F0C6-CB5B-4F05-A72A-CAF7A04174A9}" destId="{9E63E42E-7374-4C06-936F-52B212967FD1}" srcOrd="1" destOrd="0" presId="urn:microsoft.com/office/officeart/2009/3/layout/HorizontalOrganizationChart"/>
    <dgm:cxn modelId="{94B5E053-5EDE-4D80-8175-3C0F5D08C894}" srcId="{91334B60-E8B5-4027-AF11-2EE76433A788}" destId="{F0472A0B-96CF-428F-A945-29A4CEC8E4F5}" srcOrd="0" destOrd="0" parTransId="{80E16401-D731-48BE-9240-1BB5A84C22FA}" sibTransId="{0B05995B-6000-433E-AF8E-4F4A9CA89AFB}"/>
    <dgm:cxn modelId="{5E6ADAE0-10FF-409F-8312-9723558D705C}" srcId="{600C1AC0-C91A-4839-867A-0AE54D1DEF73}" destId="{91334B60-E8B5-4027-AF11-2EE76433A788}" srcOrd="0" destOrd="0" parTransId="{DA2C8E93-62ED-41F0-9105-FE0AEDBD933A}" sibTransId="{36143AA0-661B-408A-B03D-4921EDE22ACF}"/>
    <dgm:cxn modelId="{ABCD16C8-DC6B-42AC-AC26-3AA27A7E9B2E}" srcId="{91334B60-E8B5-4027-AF11-2EE76433A788}" destId="{20E4F0C6-CB5B-4F05-A72A-CAF7A04174A9}" srcOrd="3" destOrd="0" parTransId="{BAF9510E-B5C0-4CFF-87E3-1BADFB09F606}" sibTransId="{6F88CB46-08BF-4D87-BFAE-D2E4BE524035}"/>
    <dgm:cxn modelId="{90311BAE-61CF-4447-AFA8-0BF9061524A8}" srcId="{91334B60-E8B5-4027-AF11-2EE76433A788}" destId="{BC3C3404-D920-4DDB-B766-60DB075C49C9}" srcOrd="2" destOrd="0" parTransId="{9634DF24-B6AB-45DB-9E80-7F62EB485A01}" sibTransId="{36F9C532-57BC-42D7-ACBB-8B7BFA317FE7}"/>
    <dgm:cxn modelId="{03AF850A-509B-4E95-A59D-23BFB1EC3B67}" type="presOf" srcId="{03DCDC66-43F5-4734-986B-90CEE60E9556}" destId="{E5A3AA5A-BC20-4FF1-84DA-46398731C8FA}" srcOrd="0" destOrd="0" presId="urn:microsoft.com/office/officeart/2009/3/layout/HorizontalOrganizationChart"/>
    <dgm:cxn modelId="{EACD97A9-F4D9-45A2-940B-60D42CC7717D}" type="presOf" srcId="{80E16401-D731-48BE-9240-1BB5A84C22FA}" destId="{3E11FF87-A5C7-4CE3-831A-CE7F9E21CC08}" srcOrd="0" destOrd="0" presId="urn:microsoft.com/office/officeart/2009/3/layout/HorizontalOrganizationChart"/>
    <dgm:cxn modelId="{F6B24F18-B2A2-469F-AAAB-BAAD05AD3B78}" type="presOf" srcId="{4F899107-E3B7-451E-AC47-DF3320FEEEDD}" destId="{B14F4903-8D93-421F-82B0-FCD8BCA87644}" srcOrd="1" destOrd="0" presId="urn:microsoft.com/office/officeart/2009/3/layout/HorizontalOrganizationChart"/>
    <dgm:cxn modelId="{43976521-190E-4040-ACC4-D576B6C2CDB9}" type="presOf" srcId="{BC3C3404-D920-4DDB-B766-60DB075C49C9}" destId="{30C8EBED-69D1-4E0D-8C5C-EC5C9DA7B486}" srcOrd="0" destOrd="0" presId="urn:microsoft.com/office/officeart/2009/3/layout/HorizontalOrganizationChart"/>
    <dgm:cxn modelId="{2AFB10E3-4E22-4781-AA0F-F9D0CF3A8B6D}" type="presOf" srcId="{9634DF24-B6AB-45DB-9E80-7F62EB485A01}" destId="{C1AF735A-AB15-4E2F-A3D2-014E5E85D844}" srcOrd="0" destOrd="0" presId="urn:microsoft.com/office/officeart/2009/3/layout/HorizontalOrganizationChart"/>
    <dgm:cxn modelId="{C65279F3-7308-4D99-9444-1B41BF9D8706}" type="presOf" srcId="{600C1AC0-C91A-4839-867A-0AE54D1DEF73}" destId="{615DCB66-58E0-4387-B8EF-918756B4769D}" srcOrd="0" destOrd="0" presId="urn:microsoft.com/office/officeart/2009/3/layout/HorizontalOrganizationChart"/>
    <dgm:cxn modelId="{2F851D60-AA9D-486E-8FB8-80B7F68F8894}" type="presParOf" srcId="{615DCB66-58E0-4387-B8EF-918756B4769D}" destId="{D7481FE2-5E24-4699-9F64-9E556D794933}" srcOrd="0" destOrd="0" presId="urn:microsoft.com/office/officeart/2009/3/layout/HorizontalOrganizationChart"/>
    <dgm:cxn modelId="{1C95A609-CC98-45B0-8E95-0D1F8791FC9C}" type="presParOf" srcId="{D7481FE2-5E24-4699-9F64-9E556D794933}" destId="{A3522D42-54AF-4212-9291-8E82506C98CB}" srcOrd="0" destOrd="0" presId="urn:microsoft.com/office/officeart/2009/3/layout/HorizontalOrganizationChart"/>
    <dgm:cxn modelId="{DD0A587D-C5BB-46D2-83A4-86CB5D1EB715}" type="presParOf" srcId="{A3522D42-54AF-4212-9291-8E82506C98CB}" destId="{F0E6BB19-5ED0-4B51-9C80-F0816982C13F}" srcOrd="0" destOrd="0" presId="urn:microsoft.com/office/officeart/2009/3/layout/HorizontalOrganizationChart"/>
    <dgm:cxn modelId="{546D2529-6DF8-4966-A1E9-9BA44BADC7D1}" type="presParOf" srcId="{A3522D42-54AF-4212-9291-8E82506C98CB}" destId="{30868674-AF80-46A2-A9A0-E779B88B84D0}" srcOrd="1" destOrd="0" presId="urn:microsoft.com/office/officeart/2009/3/layout/HorizontalOrganizationChart"/>
    <dgm:cxn modelId="{15F2C193-7F5F-41EE-A24B-8BF5969ACBF9}" type="presParOf" srcId="{D7481FE2-5E24-4699-9F64-9E556D794933}" destId="{057C5FE5-8705-4AB5-980D-56D045389E8E}" srcOrd="1" destOrd="0" presId="urn:microsoft.com/office/officeart/2009/3/layout/HorizontalOrganizationChart"/>
    <dgm:cxn modelId="{5D11CBCD-A1B5-4A74-A8C0-1C0202A95FDD}" type="presParOf" srcId="{057C5FE5-8705-4AB5-980D-56D045389E8E}" destId="{3E11FF87-A5C7-4CE3-831A-CE7F9E21CC08}" srcOrd="0" destOrd="0" presId="urn:microsoft.com/office/officeart/2009/3/layout/HorizontalOrganizationChart"/>
    <dgm:cxn modelId="{F001BCA9-38F0-4EDA-AB1B-C19D18F4DB59}" type="presParOf" srcId="{057C5FE5-8705-4AB5-980D-56D045389E8E}" destId="{111C6EEE-8351-4F44-B10E-719F51E1A606}" srcOrd="1" destOrd="0" presId="urn:microsoft.com/office/officeart/2009/3/layout/HorizontalOrganizationChart"/>
    <dgm:cxn modelId="{A6C63C43-CC10-4C73-B9EE-14BC9BC30DE0}" type="presParOf" srcId="{111C6EEE-8351-4F44-B10E-719F51E1A606}" destId="{F3E6DCDA-1219-4AF7-9C19-D1D3BDEEE785}" srcOrd="0" destOrd="0" presId="urn:microsoft.com/office/officeart/2009/3/layout/HorizontalOrganizationChart"/>
    <dgm:cxn modelId="{123B28D1-3EE7-4C06-89F4-58F2ED735FBC}" type="presParOf" srcId="{F3E6DCDA-1219-4AF7-9C19-D1D3BDEEE785}" destId="{1AD8EB99-FA75-422E-9F6E-907868D59381}" srcOrd="0" destOrd="0" presId="urn:microsoft.com/office/officeart/2009/3/layout/HorizontalOrganizationChart"/>
    <dgm:cxn modelId="{9A45F0E7-2522-4246-980C-F2C628A19C29}" type="presParOf" srcId="{F3E6DCDA-1219-4AF7-9C19-D1D3BDEEE785}" destId="{0CBC8652-EE63-4B3D-8566-607F8A3E4D75}" srcOrd="1" destOrd="0" presId="urn:microsoft.com/office/officeart/2009/3/layout/HorizontalOrganizationChart"/>
    <dgm:cxn modelId="{E0F14873-FA91-4C5C-841A-23900E315299}" type="presParOf" srcId="{111C6EEE-8351-4F44-B10E-719F51E1A606}" destId="{46481F07-09DA-47F3-8C49-1393CF4C4C38}" srcOrd="1" destOrd="0" presId="urn:microsoft.com/office/officeart/2009/3/layout/HorizontalOrganizationChart"/>
    <dgm:cxn modelId="{86E94172-2BB1-4904-8FF3-9DA46868F397}" type="presParOf" srcId="{111C6EEE-8351-4F44-B10E-719F51E1A606}" destId="{3DD4E8B3-DCBB-45BE-82F1-1335DBD8D1AE}" srcOrd="2" destOrd="0" presId="urn:microsoft.com/office/officeart/2009/3/layout/HorizontalOrganizationChart"/>
    <dgm:cxn modelId="{247C2F05-386A-44E3-9D66-3CFD9CFB3AA9}" type="presParOf" srcId="{057C5FE5-8705-4AB5-980D-56D045389E8E}" destId="{E5A3AA5A-BC20-4FF1-84DA-46398731C8FA}" srcOrd="2" destOrd="0" presId="urn:microsoft.com/office/officeart/2009/3/layout/HorizontalOrganizationChart"/>
    <dgm:cxn modelId="{DEEB5066-0A91-4652-BEA6-48F4DC0E3BC0}" type="presParOf" srcId="{057C5FE5-8705-4AB5-980D-56D045389E8E}" destId="{0ECC2799-7A3C-4900-9A74-08F92013D62A}" srcOrd="3" destOrd="0" presId="urn:microsoft.com/office/officeart/2009/3/layout/HorizontalOrganizationChart"/>
    <dgm:cxn modelId="{BA0C7D66-0A6F-4CD9-9753-1AC048F45FD5}" type="presParOf" srcId="{0ECC2799-7A3C-4900-9A74-08F92013D62A}" destId="{4A056669-D25E-450A-85F1-4210DBF8FED1}" srcOrd="0" destOrd="0" presId="urn:microsoft.com/office/officeart/2009/3/layout/HorizontalOrganizationChart"/>
    <dgm:cxn modelId="{EA2ACA63-F80F-4337-9E17-F6F01BA53E96}" type="presParOf" srcId="{4A056669-D25E-450A-85F1-4210DBF8FED1}" destId="{0F43F2C1-2C75-4D37-A6E8-99C03BD7A09B}" srcOrd="0" destOrd="0" presId="urn:microsoft.com/office/officeart/2009/3/layout/HorizontalOrganizationChart"/>
    <dgm:cxn modelId="{9EF26143-EF5C-4F11-B07A-FD43D1942E76}" type="presParOf" srcId="{4A056669-D25E-450A-85F1-4210DBF8FED1}" destId="{B14F4903-8D93-421F-82B0-FCD8BCA87644}" srcOrd="1" destOrd="0" presId="urn:microsoft.com/office/officeart/2009/3/layout/HorizontalOrganizationChart"/>
    <dgm:cxn modelId="{DC7BE006-EA26-4F16-A362-9A742359FAF1}" type="presParOf" srcId="{0ECC2799-7A3C-4900-9A74-08F92013D62A}" destId="{D08B7170-9D7C-42F0-AB00-A4223122E3E3}" srcOrd="1" destOrd="0" presId="urn:microsoft.com/office/officeart/2009/3/layout/HorizontalOrganizationChart"/>
    <dgm:cxn modelId="{D7E0C562-29BC-4DAC-BC2A-C5390CAE53EA}" type="presParOf" srcId="{0ECC2799-7A3C-4900-9A74-08F92013D62A}" destId="{3557F1E6-6F37-4B8D-A821-C4D53C53264F}" srcOrd="2" destOrd="0" presId="urn:microsoft.com/office/officeart/2009/3/layout/HorizontalOrganizationChart"/>
    <dgm:cxn modelId="{5B54D513-5DCD-4EA0-BAE5-7860708F0D8E}" type="presParOf" srcId="{057C5FE5-8705-4AB5-980D-56D045389E8E}" destId="{C1AF735A-AB15-4E2F-A3D2-014E5E85D844}" srcOrd="4" destOrd="0" presId="urn:microsoft.com/office/officeart/2009/3/layout/HorizontalOrganizationChart"/>
    <dgm:cxn modelId="{BC3F4E60-7B46-444E-9B30-15D0C5518C05}" type="presParOf" srcId="{057C5FE5-8705-4AB5-980D-56D045389E8E}" destId="{5D2A7F21-152A-41CF-9721-253CE1C1AF70}" srcOrd="5" destOrd="0" presId="urn:microsoft.com/office/officeart/2009/3/layout/HorizontalOrganizationChart"/>
    <dgm:cxn modelId="{0356881C-B5CD-4551-A5AA-7F646E568513}" type="presParOf" srcId="{5D2A7F21-152A-41CF-9721-253CE1C1AF70}" destId="{BB84FFCA-F5EF-4AE1-BF6C-CBD8F4356CA6}" srcOrd="0" destOrd="0" presId="urn:microsoft.com/office/officeart/2009/3/layout/HorizontalOrganizationChart"/>
    <dgm:cxn modelId="{32899AAD-EE15-418A-B444-7D5AB1C87926}" type="presParOf" srcId="{BB84FFCA-F5EF-4AE1-BF6C-CBD8F4356CA6}" destId="{30C8EBED-69D1-4E0D-8C5C-EC5C9DA7B486}" srcOrd="0" destOrd="0" presId="urn:microsoft.com/office/officeart/2009/3/layout/HorizontalOrganizationChart"/>
    <dgm:cxn modelId="{13FBE526-7530-4CBD-A483-696099D76C4C}" type="presParOf" srcId="{BB84FFCA-F5EF-4AE1-BF6C-CBD8F4356CA6}" destId="{B63B10AA-F5AB-495F-BE5D-65BCFF96B41B}" srcOrd="1" destOrd="0" presId="urn:microsoft.com/office/officeart/2009/3/layout/HorizontalOrganizationChart"/>
    <dgm:cxn modelId="{49FCEFDA-3008-42DB-A177-991707F26696}" type="presParOf" srcId="{5D2A7F21-152A-41CF-9721-253CE1C1AF70}" destId="{03D4E58C-02C4-4C48-BD82-1B443D0D5BBE}" srcOrd="1" destOrd="0" presId="urn:microsoft.com/office/officeart/2009/3/layout/HorizontalOrganizationChart"/>
    <dgm:cxn modelId="{A907DCC7-CC37-486A-A040-9D01560B319C}" type="presParOf" srcId="{5D2A7F21-152A-41CF-9721-253CE1C1AF70}" destId="{DD064FEE-AF6D-44DF-B648-4634F6B9B42E}" srcOrd="2" destOrd="0" presId="urn:microsoft.com/office/officeart/2009/3/layout/HorizontalOrganizationChart"/>
    <dgm:cxn modelId="{99054191-8851-405B-AD85-02F72BA5C3C2}" type="presParOf" srcId="{057C5FE5-8705-4AB5-980D-56D045389E8E}" destId="{BF586FB0-DCCA-48EE-8A8E-33F8F9BE97DF}" srcOrd="6" destOrd="0" presId="urn:microsoft.com/office/officeart/2009/3/layout/HorizontalOrganizationChart"/>
    <dgm:cxn modelId="{65C6FB76-FBFB-46A0-A088-181401174011}" type="presParOf" srcId="{057C5FE5-8705-4AB5-980D-56D045389E8E}" destId="{1CCFB6A9-6E21-4B5D-BBF6-EC298547166F}" srcOrd="7" destOrd="0" presId="urn:microsoft.com/office/officeart/2009/3/layout/HorizontalOrganizationChart"/>
    <dgm:cxn modelId="{E7C326F3-38BC-48D9-9227-D6D75824E284}" type="presParOf" srcId="{1CCFB6A9-6E21-4B5D-BBF6-EC298547166F}" destId="{7B9DFB1B-9827-476B-A0B4-A9DC653A2099}" srcOrd="0" destOrd="0" presId="urn:microsoft.com/office/officeart/2009/3/layout/HorizontalOrganizationChart"/>
    <dgm:cxn modelId="{D6BA2D7D-3269-4B0C-BB32-81879BB19345}" type="presParOf" srcId="{7B9DFB1B-9827-476B-A0B4-A9DC653A2099}" destId="{922642D6-3939-4DAC-AF9B-564244EF88A9}" srcOrd="0" destOrd="0" presId="urn:microsoft.com/office/officeart/2009/3/layout/HorizontalOrganizationChart"/>
    <dgm:cxn modelId="{46A7AB55-4439-4FC0-ABB6-400BA2985985}" type="presParOf" srcId="{7B9DFB1B-9827-476B-A0B4-A9DC653A2099}" destId="{9E63E42E-7374-4C06-936F-52B212967FD1}" srcOrd="1" destOrd="0" presId="urn:microsoft.com/office/officeart/2009/3/layout/HorizontalOrganizationChart"/>
    <dgm:cxn modelId="{3BA11930-4B0C-4547-A8FB-4D6E613A8A3E}" type="presParOf" srcId="{1CCFB6A9-6E21-4B5D-BBF6-EC298547166F}" destId="{619A2322-E0DC-493E-AA86-8874DFC90598}" srcOrd="1" destOrd="0" presId="urn:microsoft.com/office/officeart/2009/3/layout/HorizontalOrganizationChart"/>
    <dgm:cxn modelId="{9F4FF861-8F2D-477A-B971-AFD30030488E}" type="presParOf" srcId="{1CCFB6A9-6E21-4B5D-BBF6-EC298547166F}" destId="{29FACC6D-62F2-48DF-8197-3B1279E4B59C}" srcOrd="2" destOrd="0" presId="urn:microsoft.com/office/officeart/2009/3/layout/HorizontalOrganizationChart"/>
    <dgm:cxn modelId="{338296B0-5A51-40F1-9F6A-566464BB0A8F}" type="presParOf" srcId="{D7481FE2-5E24-4699-9F64-9E556D794933}" destId="{CB101AF2-0F6E-493F-9581-94AADA690B4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86FB0-DCCA-48EE-8A8E-33F8F9BE97DF}">
      <dsp:nvSpPr>
        <dsp:cNvPr id="0" name=""/>
        <dsp:cNvSpPr/>
      </dsp:nvSpPr>
      <dsp:spPr>
        <a:xfrm>
          <a:off x="3729226" y="2421008"/>
          <a:ext cx="606442" cy="1955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3221" y="0"/>
              </a:lnTo>
              <a:lnTo>
                <a:pt x="303221" y="1955776"/>
              </a:lnTo>
              <a:lnTo>
                <a:pt x="606442" y="1955776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AF735A-AB15-4E2F-A3D2-014E5E85D844}">
      <dsp:nvSpPr>
        <dsp:cNvPr id="0" name=""/>
        <dsp:cNvSpPr/>
      </dsp:nvSpPr>
      <dsp:spPr>
        <a:xfrm>
          <a:off x="3729226" y="2421008"/>
          <a:ext cx="606442" cy="651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3221" y="0"/>
              </a:lnTo>
              <a:lnTo>
                <a:pt x="303221" y="651925"/>
              </a:lnTo>
              <a:lnTo>
                <a:pt x="606442" y="651925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3AA5A-BC20-4FF1-84DA-46398731C8FA}">
      <dsp:nvSpPr>
        <dsp:cNvPr id="0" name=""/>
        <dsp:cNvSpPr/>
      </dsp:nvSpPr>
      <dsp:spPr>
        <a:xfrm>
          <a:off x="3729226" y="1769082"/>
          <a:ext cx="606442" cy="651925"/>
        </a:xfrm>
        <a:custGeom>
          <a:avLst/>
          <a:gdLst/>
          <a:ahLst/>
          <a:cxnLst/>
          <a:rect l="0" t="0" r="0" b="0"/>
          <a:pathLst>
            <a:path>
              <a:moveTo>
                <a:pt x="0" y="651925"/>
              </a:moveTo>
              <a:lnTo>
                <a:pt x="303221" y="651925"/>
              </a:lnTo>
              <a:lnTo>
                <a:pt x="303221" y="0"/>
              </a:lnTo>
              <a:lnTo>
                <a:pt x="606442" y="0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1FF87-A5C7-4CE3-831A-CE7F9E21CC08}">
      <dsp:nvSpPr>
        <dsp:cNvPr id="0" name=""/>
        <dsp:cNvSpPr/>
      </dsp:nvSpPr>
      <dsp:spPr>
        <a:xfrm>
          <a:off x="3729226" y="465231"/>
          <a:ext cx="606442" cy="1955776"/>
        </a:xfrm>
        <a:custGeom>
          <a:avLst/>
          <a:gdLst/>
          <a:ahLst/>
          <a:cxnLst/>
          <a:rect l="0" t="0" r="0" b="0"/>
          <a:pathLst>
            <a:path>
              <a:moveTo>
                <a:pt x="0" y="1955776"/>
              </a:moveTo>
              <a:lnTo>
                <a:pt x="303221" y="1955776"/>
              </a:lnTo>
              <a:lnTo>
                <a:pt x="303221" y="0"/>
              </a:lnTo>
              <a:lnTo>
                <a:pt x="606442" y="0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6BB19-5ED0-4B51-9C80-F0816982C13F}">
      <dsp:nvSpPr>
        <dsp:cNvPr id="0" name=""/>
        <dsp:cNvSpPr/>
      </dsp:nvSpPr>
      <dsp:spPr>
        <a:xfrm>
          <a:off x="697014" y="1958596"/>
          <a:ext cx="3032211" cy="924824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>
              <a:latin typeface="Britannic Bold" pitchFamily="34" charset="0"/>
            </a:rPr>
            <a:t>SALUD</a:t>
          </a:r>
        </a:p>
      </dsp:txBody>
      <dsp:txXfrm>
        <a:off x="697014" y="1958596"/>
        <a:ext cx="3032211" cy="924824"/>
      </dsp:txXfrm>
    </dsp:sp>
    <dsp:sp modelId="{1AD8EB99-FA75-422E-9F6E-907868D59381}">
      <dsp:nvSpPr>
        <dsp:cNvPr id="0" name=""/>
        <dsp:cNvSpPr/>
      </dsp:nvSpPr>
      <dsp:spPr>
        <a:xfrm>
          <a:off x="4335669" y="2819"/>
          <a:ext cx="3032211" cy="924824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Britannic Bold" pitchFamily="34" charset="0"/>
            </a:rPr>
            <a:t>Medio Ambiente</a:t>
          </a:r>
        </a:p>
      </dsp:txBody>
      <dsp:txXfrm>
        <a:off x="4335669" y="2819"/>
        <a:ext cx="3032211" cy="924824"/>
      </dsp:txXfrm>
    </dsp:sp>
    <dsp:sp modelId="{0F43F2C1-2C75-4D37-A6E8-99C03BD7A09B}">
      <dsp:nvSpPr>
        <dsp:cNvPr id="0" name=""/>
        <dsp:cNvSpPr/>
      </dsp:nvSpPr>
      <dsp:spPr>
        <a:xfrm>
          <a:off x="4335669" y="1306670"/>
          <a:ext cx="3032211" cy="924824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Britannic Bold" pitchFamily="34" charset="0"/>
            </a:rPr>
            <a:t>Estilo de Vida</a:t>
          </a:r>
        </a:p>
      </dsp:txBody>
      <dsp:txXfrm>
        <a:off x="4335669" y="1306670"/>
        <a:ext cx="3032211" cy="924824"/>
      </dsp:txXfrm>
    </dsp:sp>
    <dsp:sp modelId="{30C8EBED-69D1-4E0D-8C5C-EC5C9DA7B486}">
      <dsp:nvSpPr>
        <dsp:cNvPr id="0" name=""/>
        <dsp:cNvSpPr/>
      </dsp:nvSpPr>
      <dsp:spPr>
        <a:xfrm>
          <a:off x="4335669" y="2610521"/>
          <a:ext cx="3032211" cy="924824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Britannic Bold" pitchFamily="34" charset="0"/>
            </a:rPr>
            <a:t>Sistema Sanitario</a:t>
          </a:r>
        </a:p>
      </dsp:txBody>
      <dsp:txXfrm>
        <a:off x="4335669" y="2610521"/>
        <a:ext cx="3032211" cy="924824"/>
      </dsp:txXfrm>
    </dsp:sp>
    <dsp:sp modelId="{922642D6-3939-4DAC-AF9B-564244EF88A9}">
      <dsp:nvSpPr>
        <dsp:cNvPr id="0" name=""/>
        <dsp:cNvSpPr/>
      </dsp:nvSpPr>
      <dsp:spPr>
        <a:xfrm>
          <a:off x="4335669" y="3914372"/>
          <a:ext cx="3032211" cy="924824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>
              <a:latin typeface="Britannic Bold" pitchFamily="34" charset="0"/>
            </a:rPr>
            <a:t>Biología Humana</a:t>
          </a:r>
        </a:p>
      </dsp:txBody>
      <dsp:txXfrm>
        <a:off x="4335669" y="3914372"/>
        <a:ext cx="3032211" cy="924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CD066-540E-4C05-A0D2-CCDBA93196FB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681E4-1B64-4799-8A67-F6D40E10781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181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87EA0-B833-4906-A50D-3389453FBD30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AC64C-47FC-4EC2-9115-170CEB4E6EB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61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44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" b="20105"/>
          <a:stretch/>
        </p:blipFill>
        <p:spPr bwMode="auto">
          <a:xfrm>
            <a:off x="0" y="0"/>
            <a:ext cx="12192000" cy="1268760"/>
          </a:xfrm>
          <a:prstGeom prst="rect">
            <a:avLst/>
          </a:prstGeom>
          <a:noFill/>
          <a:ln>
            <a:noFill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4 Rectángulo redondeado"/>
          <p:cNvSpPr/>
          <p:nvPr/>
        </p:nvSpPr>
        <p:spPr>
          <a:xfrm>
            <a:off x="2303579" y="1343060"/>
            <a:ext cx="7584843" cy="86409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Calibri" pitchFamily="34" charset="0"/>
                <a:cs typeface="Calibri" pitchFamily="34" charset="0"/>
              </a:rPr>
              <a:t>FACULTAD DE ENFERMERÍA Y OBSTETRICIA</a:t>
            </a:r>
          </a:p>
          <a:p>
            <a:pPr algn="ctr"/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MX" sz="2000" dirty="0" smtClean="0">
                <a:latin typeface="Calibri" pitchFamily="34" charset="0"/>
                <a:cs typeface="Calibri" pitchFamily="34" charset="0"/>
              </a:rPr>
              <a:t>LICENCIATURA EN ENFERMERÍA</a:t>
            </a:r>
            <a:endParaRPr lang="es-MX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1667967" y="2389056"/>
            <a:ext cx="9409045" cy="172819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2400" b="1" dirty="0" smtClean="0"/>
          </a:p>
          <a:p>
            <a:pPr algn="ctr"/>
            <a:r>
              <a:rPr lang="es-MX" sz="2400" b="1" dirty="0" smtClean="0"/>
              <a:t>«Generalidades </a:t>
            </a:r>
            <a:r>
              <a:rPr lang="es-MX" sz="2400" b="1" dirty="0"/>
              <a:t>de la promoción y educación para la </a:t>
            </a:r>
            <a:r>
              <a:rPr lang="es-MX" sz="2400" b="1" dirty="0" smtClean="0"/>
              <a:t>salud»</a:t>
            </a:r>
            <a:endParaRPr lang="es-MX" sz="2400" b="1" dirty="0"/>
          </a:p>
          <a:p>
            <a:pPr algn="ctr"/>
            <a:endParaRPr lang="es-MX" sz="2400" b="1" dirty="0" smtClean="0"/>
          </a:p>
          <a:p>
            <a:pPr algn="ctr"/>
            <a:r>
              <a:rPr lang="es-MX" sz="2400" b="1" dirty="0" smtClean="0"/>
              <a:t>Unidad </a:t>
            </a:r>
            <a:r>
              <a:rPr lang="es-MX" sz="2400" b="1" dirty="0" smtClean="0"/>
              <a:t>de Aprendizaje: </a:t>
            </a:r>
            <a:r>
              <a:rPr lang="es-MX" sz="2400" dirty="0" smtClean="0"/>
              <a:t>Promoción y Educación para la Salud   </a:t>
            </a:r>
            <a:r>
              <a:rPr lang="es-MX" sz="2400" b="1" dirty="0" smtClean="0"/>
              <a:t>Créditos: </a:t>
            </a:r>
            <a:r>
              <a:rPr lang="es-MX" sz="2400" dirty="0" smtClean="0"/>
              <a:t>6    </a:t>
            </a:r>
          </a:p>
          <a:p>
            <a:pPr algn="ctr"/>
            <a:endParaRPr lang="es-MX" sz="1050" dirty="0" smtClean="0"/>
          </a:p>
          <a:p>
            <a:pPr algn="ctr"/>
            <a:r>
              <a:rPr lang="es-MX" sz="2400" b="1" dirty="0" smtClean="0"/>
              <a:t>Unidad 1: </a:t>
            </a:r>
            <a:r>
              <a:rPr lang="es-MX" sz="2400" dirty="0" smtClean="0"/>
              <a:t>Generalidades de la promoción y educación para la salud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20436" y="4763028"/>
            <a:ext cx="11971564" cy="151216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Mtra. </a:t>
            </a:r>
            <a:r>
              <a:rPr lang="es-MX" sz="2400" dirty="0"/>
              <a:t>P</a:t>
            </a:r>
            <a:r>
              <a:rPr lang="es-MX" sz="2400" dirty="0" smtClean="0"/>
              <a:t>atricia Becerril Amero</a:t>
            </a:r>
          </a:p>
          <a:p>
            <a:pPr algn="ctr"/>
            <a:endParaRPr lang="es-MX" sz="800" dirty="0" smtClean="0"/>
          </a:p>
          <a:p>
            <a:pPr algn="ctr"/>
            <a:endParaRPr lang="es-MX" sz="2400" dirty="0" smtClean="0"/>
          </a:p>
          <a:p>
            <a:pPr algn="r"/>
            <a:r>
              <a:rPr lang="es-MX" sz="2000" dirty="0" smtClean="0"/>
              <a:t>AGOSTO, 2016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37222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38200" y="656822"/>
            <a:ext cx="10515600" cy="5473521"/>
          </a:xfrm>
        </p:spPr>
        <p:txBody>
          <a:bodyPr/>
          <a:lstStyle/>
          <a:p>
            <a:pPr algn="just">
              <a:buClrTx/>
            </a:pPr>
            <a:r>
              <a:rPr lang="es-ES" sz="2800" cap="none" noProof="1">
                <a:latin typeface="Arial" panose="020B0604020202020204" pitchFamily="34" charset="0"/>
                <a:cs typeface="Arial" panose="020B0604020202020204" pitchFamily="34" charset="0"/>
              </a:rPr>
              <a:t>Lograr una educación higienica integral y básica, que fomente la conducta favorable a la salud sin que necesariamente recaiga toda la responsabilidad sobre la atención medica y los servicios de salud</a:t>
            </a:r>
            <a:r>
              <a:rPr lang="es-ES" sz="2800" b="1" cap="none" noProof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noProof="1"/>
          </a:p>
        </p:txBody>
      </p:sp>
      <p:pic>
        <p:nvPicPr>
          <p:cNvPr id="2050" name="Picture 2" descr="http://4.bp.blogspot.com/-MrTYd4RRz1k/T_hSAeAEzII/AAAAAAAAA2U/0tXXpxzMk94/s1600/doctor_weighing_boy_for_school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92" y="2604302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51.tinypic.com/2qknzwn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217" y="2809089"/>
            <a:ext cx="33337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58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7"/>
          <p:cNvSpPr txBox="1"/>
          <p:nvPr/>
        </p:nvSpPr>
        <p:spPr>
          <a:xfrm>
            <a:off x="4412511" y="329609"/>
            <a:ext cx="5645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ÁMBITOS 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DE APLICACIÓN</a:t>
            </a: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https://i0.wp.com/www.muchografico.com/gifs/Images/Religion/jesus1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00" y="1318437"/>
            <a:ext cx="333375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gifsanimados.org/data/media/276/escuela-y-colegio-imagen-animada-004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000" y="3110822"/>
            <a:ext cx="3088014" cy="214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i46.tinypic.com/ve6gd4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1318437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8"/>
          <p:cNvSpPr txBox="1"/>
          <p:nvPr/>
        </p:nvSpPr>
        <p:spPr>
          <a:xfrm>
            <a:off x="1518684" y="3782939"/>
            <a:ext cx="1626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Comunidad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9"/>
          <p:cNvSpPr txBox="1"/>
          <p:nvPr/>
        </p:nvSpPr>
        <p:spPr>
          <a:xfrm>
            <a:off x="4777767" y="5497033"/>
            <a:ext cx="2794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Escuela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10"/>
          <p:cNvSpPr txBox="1"/>
          <p:nvPr/>
        </p:nvSpPr>
        <p:spPr>
          <a:xfrm>
            <a:off x="9694234" y="4355735"/>
            <a:ext cx="1850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Laboral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17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4"/>
          <p:cNvSpPr/>
          <p:nvPr/>
        </p:nvSpPr>
        <p:spPr>
          <a:xfrm>
            <a:off x="997287" y="3037063"/>
            <a:ext cx="6471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1"/>
              </a:buClr>
            </a:pPr>
            <a:r>
              <a:rPr lang="es-ES" sz="2400" b="1" noProof="1">
                <a:latin typeface="Arial" panose="020B0604020202020204" pitchFamily="34" charset="0"/>
                <a:cs typeface="Arial" panose="020B0604020202020204" pitchFamily="34" charset="0"/>
              </a:rPr>
              <a:t>La educación para la salud tiene el objetivo de disminuir morbilidad y </a:t>
            </a:r>
            <a:r>
              <a:rPr lang="es-ES" sz="24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mortalidad.</a:t>
            </a:r>
            <a:endParaRPr lang="es-ES" sz="2400" b="1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3325">
            <a:off x="7904045" y="2438035"/>
            <a:ext cx="3032868" cy="285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330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cap="all" dirty="0">
                <a:latin typeface="Arial" pitchFamily="34" charset="0"/>
                <a:cs typeface="Arial" pitchFamily="34" charset="0"/>
              </a:rPr>
              <a:t>FUNCIONES DE LA PROMOCION DE LA SALUD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194" y="1810646"/>
            <a:ext cx="6984016" cy="4237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662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15413" y="1809092"/>
            <a:ext cx="10872651" cy="4827240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Impulsar la acción de </a:t>
            </a:r>
            <a:r>
              <a:rPr lang="es-MX" sz="2400" dirty="0"/>
              <a:t>la comunidad </a:t>
            </a:r>
            <a:r>
              <a:rPr lang="es-MX" sz="2400" dirty="0" smtClean="0"/>
              <a:t>en </a:t>
            </a:r>
            <a:r>
              <a:rPr lang="es-MX" sz="2400" dirty="0"/>
              <a:t>el establecimiento de prioridades, toma de decisiones y elaboración y ejecución de acciones para alcanzar un mejor nivel de </a:t>
            </a:r>
            <a:r>
              <a:rPr lang="es-MX" sz="2400" dirty="0" smtClean="0"/>
              <a:t>salud.</a:t>
            </a:r>
            <a:endParaRPr lang="es-MX" sz="2400" dirty="0"/>
          </a:p>
        </p:txBody>
      </p:sp>
      <p:pic>
        <p:nvPicPr>
          <p:cNvPr id="2050" name="Picture 2" descr="C:\Users\Alumnos\Pictures\o_Sin título-Escaneado-0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963" y="3139511"/>
            <a:ext cx="820503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295467" y="552322"/>
            <a:ext cx="9069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REFORZAMIENTO DE LA ACCION COMUNITARIA</a:t>
            </a:r>
            <a:endParaRPr lang="es-MX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226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0016" y="607092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DESARROLLAR ENTORNOS FAVORABLES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16864" y="1309252"/>
            <a:ext cx="10871200" cy="4997152"/>
          </a:xfrm>
        </p:spPr>
        <p:txBody>
          <a:bodyPr/>
          <a:lstStyle/>
          <a:p>
            <a:r>
              <a:rPr lang="es-MX" sz="2400" dirty="0" smtClean="0"/>
              <a:t>Impulsa que las personas se protejan entre si y cuiden su medio ambiente.</a:t>
            </a:r>
          </a:p>
          <a:p>
            <a:r>
              <a:rPr lang="es-MX" sz="2400" dirty="0" smtClean="0"/>
              <a:t>Estimula </a:t>
            </a:r>
            <a:r>
              <a:rPr lang="es-MX" sz="2400" dirty="0"/>
              <a:t>la creación de condiciones de trabajo y de vida gratificante, higiénica, segura y estimulante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4" name="Picture 2" descr="C:\Users\Alumnos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149" y="3221181"/>
            <a:ext cx="3060760" cy="239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umnos\Pictures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6127">
            <a:off x="7578988" y="3417168"/>
            <a:ext cx="3817607" cy="243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344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2752" y="607092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DESARROLLAR APTITUDES PERSONALES PARA LA SALUD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La promoción de la salud favorece </a:t>
            </a:r>
            <a:r>
              <a:rPr lang="es-MX" sz="2400" dirty="0"/>
              <a:t>el </a:t>
            </a:r>
            <a:r>
              <a:rPr lang="es-MX" sz="2400" dirty="0" smtClean="0"/>
              <a:t>desarrollo personal y social en tanto que proporcione los medios de  información, educación sanitaria y perfeccione las aptitudes indispensables para la vida.</a:t>
            </a:r>
            <a:endParaRPr lang="es-MX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57" y="3501008"/>
            <a:ext cx="355239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9428">
            <a:off x="8288062" y="3422043"/>
            <a:ext cx="2975684" cy="207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360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REORIENTAR LOS SERVICIOS DE SALUD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Aspira </a:t>
            </a:r>
            <a:r>
              <a:rPr lang="es-MX" dirty="0"/>
              <a:t>a lograr que la promoción de la salud sea una responsabilidad compartida entre los individuos, los grupos comunitarios y los servicios de </a:t>
            </a:r>
            <a:r>
              <a:rPr lang="es-MX" dirty="0" smtClean="0"/>
              <a:t>salud</a:t>
            </a:r>
            <a:r>
              <a:rPr lang="es-MX" dirty="0"/>
              <a:t> </a:t>
            </a:r>
            <a:r>
              <a:rPr lang="es-MX" dirty="0" smtClean="0"/>
              <a:t>y que se incluyan disciplinas de promoción.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99" y="3645024"/>
            <a:ext cx="29972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197" y="3241254"/>
            <a:ext cx="3538538" cy="244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549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IMPULSAR POLITICAS PUBLICAS SALUDABLES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P</a:t>
            </a:r>
            <a:r>
              <a:rPr lang="es-MX" dirty="0" smtClean="0"/>
              <a:t>romueve </a:t>
            </a:r>
            <a:r>
              <a:rPr lang="es-MX" dirty="0"/>
              <a:t>que todas las decisiones se inclinen por la creación de ambientes favorables y por formas de vida, estudio, trabajo y ocio que sean fuente de salud para la población.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3657">
            <a:off x="701534" y="3377046"/>
            <a:ext cx="4243595" cy="238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053" y="3721014"/>
            <a:ext cx="4608512" cy="222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140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34688" y="832865"/>
            <a:ext cx="9956800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latin typeface="Arial Black" pitchFamily="34" charset="0"/>
              </a:rPr>
              <a:t>DETERMINANTES DE SALUD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1291" y="2047346"/>
            <a:ext cx="11041227" cy="2016224"/>
          </a:xfrm>
        </p:spPr>
        <p:txBody>
          <a:bodyPr>
            <a:noAutofit/>
          </a:bodyPr>
          <a:lstStyle/>
          <a:p>
            <a:pPr algn="just"/>
            <a:r>
              <a:rPr lang="es-MX" sz="2400" dirty="0">
                <a:latin typeface="Arial" pitchFamily="34" charset="0"/>
                <a:cs typeface="Arial" pitchFamily="34" charset="0"/>
              </a:rPr>
              <a:t>Conjunto de factores personales, sociales, políticos y ambientales que determinan el estado de salud de los individuos y las poblaciones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realfigureo.com/wp-content/uploads/2016/07/Salu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6" r="10329"/>
          <a:stretch/>
        </p:blipFill>
        <p:spPr bwMode="auto">
          <a:xfrm rot="744139">
            <a:off x="4798575" y="3574474"/>
            <a:ext cx="2874218" cy="19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9210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OBJETIVO DE LA UNIDAD DE APRENDIZAJE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/>
              <a:t>Contar con bases para elaborar programas de educación para la salud, dirigidos al individuo, familia y comunidad, tomando en cuenta las necesidades detectadas en los diferentes niveles de atención.</a:t>
            </a:r>
            <a:endParaRPr lang="es-MX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4" r="19073"/>
          <a:stretch/>
        </p:blipFill>
        <p:spPr bwMode="auto">
          <a:xfrm>
            <a:off x="5025516" y="3498433"/>
            <a:ext cx="2786743" cy="1368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989" y="4141624"/>
            <a:ext cx="32893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559" y="4392449"/>
            <a:ext cx="3401483" cy="13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821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3562" y="879853"/>
            <a:ext cx="11041227" cy="2016224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US" sz="2400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as circunstancias en que las personas nacen, crecen, viven, trabajan y envejecen, incluido el sistema de salud”. </a:t>
            </a:r>
            <a:endParaRPr lang="es-MX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MX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La Comisión de Determinantes Sociales de la Salud (CDSS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de la Organización Mundial de la Salud (OMS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).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0" t="8306"/>
          <a:stretch/>
        </p:blipFill>
        <p:spPr bwMode="auto">
          <a:xfrm rot="517145">
            <a:off x="6947807" y="3317111"/>
            <a:ext cx="2922814" cy="239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605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8943097"/>
              </p:ext>
            </p:extLst>
          </p:nvPr>
        </p:nvGraphicFramePr>
        <p:xfrm>
          <a:off x="1131739" y="706582"/>
          <a:ext cx="8064896" cy="4842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7508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0431" y="369262"/>
            <a:ext cx="11374581" cy="6702488"/>
          </a:xfrm>
        </p:spPr>
        <p:txBody>
          <a:bodyPr>
            <a:noAutofit/>
          </a:bodyPr>
          <a:lstStyle/>
          <a:p>
            <a:pPr algn="just"/>
            <a:endParaRPr lang="es-MX" sz="23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300" dirty="0" smtClean="0">
                <a:latin typeface="Arial" pitchFamily="34" charset="0"/>
                <a:cs typeface="Arial" pitchFamily="34" charset="0"/>
              </a:rPr>
              <a:t>Esas </a:t>
            </a:r>
            <a:r>
              <a:rPr lang="es-MX" sz="2300" dirty="0">
                <a:latin typeface="Arial" pitchFamily="34" charset="0"/>
                <a:cs typeface="Arial" pitchFamily="34" charset="0"/>
              </a:rPr>
              <a:t>circunstancias son el resultado de la distribución del dinero, el poder y los recursos</a:t>
            </a:r>
            <a:r>
              <a:rPr lang="es-MX" sz="23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798" y="2384589"/>
            <a:ext cx="4848309" cy="3126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7332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5942" y="-104265"/>
            <a:ext cx="11374581" cy="6702488"/>
          </a:xfrm>
        </p:spPr>
        <p:txBody>
          <a:bodyPr>
            <a:noAutofit/>
          </a:bodyPr>
          <a:lstStyle/>
          <a:p>
            <a:pPr algn="just"/>
            <a:endParaRPr lang="es-MX" sz="23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MX" sz="23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3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MX" sz="2300" dirty="0">
                <a:latin typeface="Arial" pitchFamily="34" charset="0"/>
                <a:cs typeface="Arial" pitchFamily="34" charset="0"/>
              </a:rPr>
              <a:t>CDSS hace tres grandes recomendaciones a los estados miembros de la ONU para modificar los determinantes que inciden en la salud de la población:</a:t>
            </a:r>
          </a:p>
          <a:p>
            <a:pPr marL="0" indent="0" algn="just">
              <a:buNone/>
            </a:pPr>
            <a:endParaRPr lang="es-MX" sz="8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MX" sz="2300" dirty="0" smtClean="0">
                <a:latin typeface="Arial" pitchFamily="34" charset="0"/>
                <a:cs typeface="Arial" pitchFamily="34" charset="0"/>
              </a:rPr>
              <a:t>	1</a:t>
            </a:r>
            <a:r>
              <a:rPr lang="es-MX" sz="2300" dirty="0">
                <a:latin typeface="Arial" pitchFamily="34" charset="0"/>
                <a:cs typeface="Arial" pitchFamily="34" charset="0"/>
              </a:rPr>
              <a:t>.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Mejorar las condiciones de vida de la población.</a:t>
            </a:r>
          </a:p>
          <a:p>
            <a:pPr marL="0" indent="0" algn="just">
              <a:buNone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	2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. Luchar contra la distribución desigual del poder, el dinero y los recursos y así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		combatir 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la inequidad sanitaria y las disparidades en las condiciones de vida. </a:t>
            </a:r>
          </a:p>
          <a:p>
            <a:pPr marL="0" indent="0" algn="just">
              <a:buNone/>
            </a:pPr>
            <a:r>
              <a:rPr lang="es-MX" sz="2200" dirty="0" smtClean="0">
                <a:latin typeface="Arial" pitchFamily="34" charset="0"/>
                <a:cs typeface="Arial" pitchFamily="34" charset="0"/>
              </a:rPr>
              <a:t>	3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. Medir la magnitud del problema, analizarlo y evaluar los efectos de las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			intervenciones</a:t>
            </a:r>
            <a:r>
              <a:rPr lang="es-MX" sz="22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36330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2997">
            <a:off x="7022541" y="2691742"/>
            <a:ext cx="4189588" cy="2224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Marcador de contenido"/>
          <p:cNvSpPr>
            <a:spLocks noGrp="1"/>
          </p:cNvSpPr>
          <p:nvPr>
            <p:ph sz="quarter" idx="2"/>
          </p:nvPr>
        </p:nvSpPr>
        <p:spPr>
          <a:xfrm>
            <a:off x="706989" y="1378687"/>
            <a:ext cx="590608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b="1" dirty="0">
                <a:latin typeface="Arial" pitchFamily="34" charset="0"/>
                <a:cs typeface="Arial" pitchFamily="34" charset="0"/>
              </a:rPr>
              <a:t>Físico: </a:t>
            </a:r>
          </a:p>
          <a:p>
            <a:pPr>
              <a:buFont typeface="Wingdings" pitchFamily="2" charset="2"/>
              <a:buChar char="q"/>
            </a:pPr>
            <a:r>
              <a:rPr lang="es-MX" dirty="0">
                <a:latin typeface="Arial" pitchFamily="34" charset="0"/>
                <a:cs typeface="Arial" pitchFamily="34" charset="0"/>
              </a:rPr>
              <a:t>Macro ambiente: </a:t>
            </a:r>
          </a:p>
          <a:p>
            <a:pPr marL="0" indent="0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Agua y alimentos, contaminación del aire, transportes, etc.</a:t>
            </a:r>
          </a:p>
          <a:p>
            <a:pPr>
              <a:buFont typeface="Wingdings" pitchFamily="2" charset="2"/>
              <a:buChar char="q"/>
            </a:pPr>
            <a:r>
              <a:rPr lang="es-MX" b="1" dirty="0">
                <a:latin typeface="Arial" pitchFamily="34" charset="0"/>
                <a:cs typeface="Arial" pitchFamily="34" charset="0"/>
              </a:rPr>
              <a:t>Microambiente:</a:t>
            </a:r>
          </a:p>
          <a:p>
            <a:pPr marL="0" indent="0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Barrio, casa, escuela, trabajo, etc. </a:t>
            </a:r>
          </a:p>
          <a:p>
            <a:pPr>
              <a:buFont typeface="Wingdings" pitchFamily="2" charset="2"/>
              <a:buChar char="v"/>
            </a:pPr>
            <a:r>
              <a:rPr lang="es-MX" b="1" dirty="0">
                <a:latin typeface="Arial" pitchFamily="34" charset="0"/>
                <a:cs typeface="Arial" pitchFamily="34" charset="0"/>
              </a:rPr>
              <a:t>Social: </a:t>
            </a:r>
          </a:p>
          <a:p>
            <a:pPr marL="0" indent="0">
              <a:buNone/>
            </a:pPr>
            <a:r>
              <a:rPr lang="es-MX" dirty="0">
                <a:latin typeface="Arial" pitchFamily="34" charset="0"/>
                <a:cs typeface="Arial" pitchFamily="34" charset="0"/>
              </a:rPr>
              <a:t>Pobreza, desempleo, ignorancia, grado de desarrollo, nivel cultural, etc.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3336471" y="849288"/>
            <a:ext cx="4876800" cy="658368"/>
          </a:xfrm>
        </p:spPr>
        <p:txBody>
          <a:bodyPr>
            <a:normAutofit/>
          </a:bodyPr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Britannic Bold" pitchFamily="34" charset="0"/>
              </a:rPr>
              <a:t>MEDIO AMBIENTE</a:t>
            </a:r>
          </a:p>
        </p:txBody>
      </p:sp>
    </p:spTree>
    <p:extLst>
      <p:ext uri="{BB962C8B-B14F-4D97-AF65-F5344CB8AC3E}">
        <p14:creationId xmlns:p14="http://schemas.microsoft.com/office/powerpoint/2010/main" val="3817078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1187118" y="2070424"/>
            <a:ext cx="8773309" cy="4547592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s-MX" b="1" dirty="0">
                <a:latin typeface="Arial" pitchFamily="34" charset="0"/>
                <a:cs typeface="Arial" pitchFamily="34" charset="0"/>
              </a:rPr>
              <a:t>Patrones de comportamiento determinados por la interacción entre: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>
                <a:latin typeface="Arial" pitchFamily="34" charset="0"/>
                <a:cs typeface="Arial" pitchFamily="34" charset="0"/>
              </a:rPr>
              <a:t>Características personales,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>
                <a:latin typeface="Arial" pitchFamily="34" charset="0"/>
                <a:cs typeface="Arial" pitchFamily="34" charset="0"/>
              </a:rPr>
              <a:t>Interacciones sociales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>
                <a:latin typeface="Arial" pitchFamily="34" charset="0"/>
                <a:cs typeface="Arial" pitchFamily="34" charset="0"/>
              </a:rPr>
              <a:t>Las  condiciones de vida socioeconómicas y ambientales.</a:t>
            </a: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2865225" y="841124"/>
            <a:ext cx="4876800" cy="658368"/>
          </a:xfrm>
        </p:spPr>
        <p:txBody>
          <a:bodyPr>
            <a:normAutofit/>
          </a:bodyPr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Bauhaus 93" pitchFamily="82" charset="0"/>
              </a:rPr>
              <a:t>ESTILO DE VIDA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0865">
            <a:off x="8678635" y="2846614"/>
            <a:ext cx="2726871" cy="272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188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Marcador de contenido"/>
          <p:cNvSpPr>
            <a:spLocks noGrp="1"/>
          </p:cNvSpPr>
          <p:nvPr>
            <p:ph sz="quarter" idx="2"/>
          </p:nvPr>
        </p:nvSpPr>
        <p:spPr>
          <a:xfrm>
            <a:off x="1246413" y="1953572"/>
            <a:ext cx="4876800" cy="4547592"/>
          </a:xfrm>
        </p:spPr>
        <p:txBody>
          <a:bodyPr>
            <a:normAutofit/>
          </a:bodyPr>
          <a:lstStyle/>
          <a:p>
            <a:r>
              <a:rPr lang="es-MX" sz="2400" dirty="0">
                <a:latin typeface="Arial" pitchFamily="34" charset="0"/>
                <a:cs typeface="Arial" pitchFamily="34" charset="0"/>
              </a:rPr>
              <a:t>Calidad.</a:t>
            </a:r>
          </a:p>
          <a:p>
            <a:r>
              <a:rPr lang="es-MX" sz="2400" dirty="0">
                <a:latin typeface="Arial" pitchFamily="34" charset="0"/>
                <a:cs typeface="Arial" pitchFamily="34" charset="0"/>
              </a:rPr>
              <a:t>Disponibilidad.</a:t>
            </a:r>
          </a:p>
          <a:p>
            <a:r>
              <a:rPr lang="es-MX" sz="2400" dirty="0">
                <a:latin typeface="Arial" pitchFamily="34" charset="0"/>
                <a:cs typeface="Arial" pitchFamily="34" charset="0"/>
              </a:rPr>
              <a:t>Accesibilidad. </a:t>
            </a:r>
          </a:p>
          <a:p>
            <a:r>
              <a:rPr lang="es-MX" sz="2400" dirty="0">
                <a:latin typeface="Arial" pitchFamily="34" charset="0"/>
                <a:cs typeface="Arial" pitchFamily="34" charset="0"/>
              </a:rPr>
              <a:t>Costes.</a:t>
            </a:r>
          </a:p>
        </p:txBody>
      </p:sp>
      <p:sp>
        <p:nvSpPr>
          <p:cNvPr id="20" name="4 Marcador de texto"/>
          <p:cNvSpPr txBox="1">
            <a:spLocks/>
          </p:cNvSpPr>
          <p:nvPr/>
        </p:nvSpPr>
        <p:spPr>
          <a:xfrm>
            <a:off x="3095132" y="805854"/>
            <a:ext cx="4876800" cy="658368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vert="horz" rtlCol="0" anchor="ctr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000" dirty="0">
                <a:solidFill>
                  <a:schemeClr val="tx1"/>
                </a:solidFill>
                <a:latin typeface="Britannic Bold" pitchFamily="34" charset="0"/>
              </a:rPr>
              <a:t>SISTEMA SANITARIO</a:t>
            </a:r>
          </a:p>
        </p:txBody>
      </p:sp>
      <p:pic>
        <p:nvPicPr>
          <p:cNvPr id="2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2242">
            <a:off x="6150431" y="2481508"/>
            <a:ext cx="4067546" cy="203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52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Marcador de contenido"/>
          <p:cNvSpPr>
            <a:spLocks noGrp="1"/>
          </p:cNvSpPr>
          <p:nvPr>
            <p:ph sz="quarter" idx="4"/>
          </p:nvPr>
        </p:nvSpPr>
        <p:spPr>
          <a:xfrm>
            <a:off x="6549984" y="1940363"/>
            <a:ext cx="4876800" cy="4547592"/>
          </a:xfrm>
        </p:spPr>
        <p:txBody>
          <a:bodyPr>
            <a:normAutofit/>
          </a:bodyPr>
          <a:lstStyle/>
          <a:p>
            <a:r>
              <a:rPr lang="es-MX" sz="2600" dirty="0">
                <a:latin typeface="Arial" pitchFamily="34" charset="0"/>
                <a:cs typeface="Arial" pitchFamily="34" charset="0"/>
              </a:rPr>
              <a:t>Fortaleza general.</a:t>
            </a:r>
          </a:p>
          <a:p>
            <a:r>
              <a:rPr lang="es-MX" sz="2600" dirty="0">
                <a:latin typeface="Arial" pitchFamily="34" charset="0"/>
                <a:cs typeface="Arial" pitchFamily="34" charset="0"/>
              </a:rPr>
              <a:t>Resistencia a la enfermedad.</a:t>
            </a:r>
          </a:p>
          <a:p>
            <a:r>
              <a:rPr lang="es-MX" sz="2600" dirty="0">
                <a:latin typeface="Arial" pitchFamily="34" charset="0"/>
                <a:cs typeface="Arial" pitchFamily="34" charset="0"/>
              </a:rPr>
              <a:t>Susceptibilidad a la enfermedad.</a:t>
            </a:r>
          </a:p>
          <a:p>
            <a:r>
              <a:rPr lang="es-MX" sz="2600" dirty="0">
                <a:latin typeface="Arial" pitchFamily="34" charset="0"/>
                <a:cs typeface="Arial" pitchFamily="34" charset="0"/>
              </a:rPr>
              <a:t>Enfermedades genéticas.</a:t>
            </a:r>
          </a:p>
        </p:txBody>
      </p:sp>
      <p:sp>
        <p:nvSpPr>
          <p:cNvPr id="19" name="18 Marcador de texto"/>
          <p:cNvSpPr>
            <a:spLocks noGrp="1"/>
          </p:cNvSpPr>
          <p:nvPr>
            <p:ph type="body" sz="quarter" idx="3"/>
          </p:nvPr>
        </p:nvSpPr>
        <p:spPr>
          <a:xfrm>
            <a:off x="3334492" y="898274"/>
            <a:ext cx="4876800" cy="658368"/>
          </a:xfrm>
        </p:spPr>
        <p:txBody>
          <a:bodyPr>
            <a:normAutofit/>
          </a:bodyPr>
          <a:lstStyle/>
          <a:p>
            <a:pPr algn="ctr"/>
            <a:r>
              <a:rPr lang="es-MX" sz="3000" dirty="0">
                <a:solidFill>
                  <a:schemeClr val="tx1"/>
                </a:solidFill>
                <a:latin typeface="Britannic Bold" pitchFamily="34" charset="0"/>
              </a:rPr>
              <a:t>BIOLOGIA HUMANA</a:t>
            </a:r>
          </a:p>
        </p:txBody>
      </p:sp>
      <p:pic>
        <p:nvPicPr>
          <p:cNvPr id="4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952" b="-6292"/>
          <a:stretch/>
        </p:blipFill>
        <p:spPr>
          <a:xfrm rot="21180576">
            <a:off x="1444252" y="2504995"/>
            <a:ext cx="3152239" cy="238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00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079" y="3581551"/>
            <a:ext cx="4846558" cy="2180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550815" y="1948579"/>
            <a:ext cx="10657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Repercuten directamente en la salud.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Permiten predecir la mayor proporción de la varianza del estado de salud (inequidad sanitaria).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salud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.</a:t>
            </a:r>
            <a:endParaRPr lang="es-MX" sz="2400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640410" y="703419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Los determinantes sociales de la salud</a:t>
            </a:r>
            <a:br>
              <a:rPr lang="es-MX" b="1" dirty="0"/>
            </a:b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22020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779420" y="887239"/>
            <a:ext cx="10657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s-MX" sz="2400" dirty="0" smtClean="0">
                <a:latin typeface="Arial" pitchFamily="34" charset="0"/>
                <a:cs typeface="Arial" pitchFamily="34" charset="0"/>
              </a:rPr>
              <a:t>Estructuran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los comportamientos relacionados con la salud.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s-MX" sz="2400" dirty="0">
                <a:latin typeface="Arial" pitchFamily="34" charset="0"/>
                <a:cs typeface="Arial" pitchFamily="34" charset="0"/>
              </a:rPr>
              <a:t>Interactúan mutuamente en la generación de salud.</a:t>
            </a:r>
            <a:endParaRPr lang="es-MX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929" y="2151290"/>
            <a:ext cx="4136571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208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b="1" dirty="0" smtClean="0"/>
              <a:t>Unidad 1. Generalidades de la promoción y educación para la salud</a:t>
            </a:r>
            <a:endParaRPr lang="es-MX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51579" y="1911928"/>
            <a:ext cx="9603275" cy="4177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Contenido</a:t>
            </a:r>
          </a:p>
          <a:p>
            <a:pPr marL="0" indent="0">
              <a:buNone/>
            </a:pPr>
            <a:r>
              <a:rPr lang="es-MX" dirty="0" smtClean="0"/>
              <a:t>1.1.3 </a:t>
            </a:r>
            <a:r>
              <a:rPr lang="es-MX" dirty="0" smtClean="0"/>
              <a:t>Objetivos</a:t>
            </a:r>
          </a:p>
          <a:p>
            <a:pPr marL="0" indent="0">
              <a:buNone/>
            </a:pPr>
            <a:r>
              <a:rPr lang="es-MX" dirty="0" smtClean="0"/>
              <a:t>1.1.4 Agentes de salud</a:t>
            </a:r>
          </a:p>
          <a:p>
            <a:pPr marL="0" indent="0">
              <a:buNone/>
            </a:pPr>
            <a:r>
              <a:rPr lang="es-MX" dirty="0" smtClean="0"/>
              <a:t>1.1.5 Campos y áreas de acción</a:t>
            </a:r>
          </a:p>
          <a:p>
            <a:pPr marL="0" indent="0">
              <a:buNone/>
            </a:pPr>
            <a:r>
              <a:rPr lang="es-MX" dirty="0" smtClean="0"/>
              <a:t>1.1.6 Metodología educativa</a:t>
            </a:r>
          </a:p>
          <a:p>
            <a:pPr marL="0" indent="0">
              <a:buNone/>
            </a:pPr>
            <a:r>
              <a:rPr lang="es-MX" dirty="0" smtClean="0"/>
              <a:t>1.1.7 Promoción y fomento de la salud</a:t>
            </a:r>
          </a:p>
          <a:p>
            <a:pPr marL="0" indent="0">
              <a:buNone/>
            </a:pPr>
            <a:r>
              <a:rPr lang="es-MX" dirty="0" smtClean="0"/>
              <a:t>1.1.8 Determinantes de salud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5696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3197" y="528544"/>
            <a:ext cx="9956800" cy="1143000"/>
          </a:xfrm>
        </p:spPr>
        <p:txBody>
          <a:bodyPr/>
          <a:lstStyle/>
          <a:p>
            <a:r>
              <a:rPr lang="es-MX" dirty="0" smtClean="0">
                <a:latin typeface="Arial Black" pitchFamily="34" charset="0"/>
              </a:rPr>
              <a:t>BIBLIOGRAFIA</a:t>
            </a:r>
            <a:endParaRPr lang="es-MX" dirty="0">
              <a:latin typeface="Arial Black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39533" y="1873638"/>
            <a:ext cx="11310356" cy="4873752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MX" sz="1900" dirty="0">
                <a:latin typeface="Arial" pitchFamily="34" charset="0"/>
                <a:cs typeface="Arial" panose="020B0604020202020204" pitchFamily="34" charset="0"/>
              </a:rPr>
              <a:t>Colmenar, Revuelta C. y Álvarez </a:t>
            </a:r>
            <a:r>
              <a:rPr lang="es-MX" sz="1900" dirty="0" err="1">
                <a:latin typeface="Arial" pitchFamily="34" charset="0"/>
                <a:cs typeface="Arial" panose="020B0604020202020204" pitchFamily="34" charset="0"/>
              </a:rPr>
              <a:t>Dardot</a:t>
            </a:r>
            <a:r>
              <a:rPr lang="es-MX" sz="1900" dirty="0">
                <a:latin typeface="Arial" pitchFamily="34" charset="0"/>
                <a:cs typeface="Arial" panose="020B0604020202020204" pitchFamily="34" charset="0"/>
              </a:rPr>
              <a:t>, Díaz Carlos. (2000). Promoción de la Salud y Cambios Sociales. Editorial </a:t>
            </a:r>
            <a:r>
              <a:rPr lang="es-MX" sz="1900" dirty="0" err="1">
                <a:latin typeface="Arial" pitchFamily="34" charset="0"/>
                <a:cs typeface="Arial" panose="020B0604020202020204" pitchFamily="34" charset="0"/>
              </a:rPr>
              <a:t>Masson</a:t>
            </a:r>
            <a:r>
              <a:rPr lang="es-MX" sz="1900" dirty="0">
                <a:latin typeface="Arial" pitchFamily="34" charset="0"/>
                <a:cs typeface="Arial" panose="020B0604020202020204" pitchFamily="34" charset="0"/>
              </a:rPr>
              <a:t>, España.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Arial" pitchFamily="34" charset="0"/>
                <a:cs typeface="Arial" panose="020B0604020202020204" pitchFamily="34" charset="0"/>
              </a:rPr>
              <a:t>Alvares </a:t>
            </a:r>
            <a:r>
              <a:rPr lang="es-MX" sz="1900" dirty="0">
                <a:latin typeface="Arial" pitchFamily="34" charset="0"/>
                <a:cs typeface="Arial" panose="020B0604020202020204" pitchFamily="34" charset="0"/>
              </a:rPr>
              <a:t>Alva Rafael. (1995) Educación para la salud, 1° edición, México, D.F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MX" sz="1900" dirty="0" err="1">
                <a:latin typeface="Arial" pitchFamily="34" charset="0"/>
                <a:cs typeface="Arial" panose="020B0604020202020204" pitchFamily="34" charset="0"/>
              </a:rPr>
              <a:t>Rochon</a:t>
            </a:r>
            <a:r>
              <a:rPr lang="es-MX" sz="1900" dirty="0">
                <a:latin typeface="Arial" pitchFamily="34" charset="0"/>
                <a:cs typeface="Arial" panose="020B0604020202020204" pitchFamily="34" charset="0"/>
              </a:rPr>
              <a:t> Alain, (1991), Educación para la Salud, Guía practica para realizar un proyecto, 1° Edición, México, D.F.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Arial" pitchFamily="34" charset="0"/>
                <a:cs typeface="Arial" pitchFamily="34" charset="0"/>
              </a:rPr>
              <a:t>Higashida, H. </a:t>
            </a:r>
            <a:r>
              <a:rPr lang="es-MX" sz="1900" dirty="0">
                <a:latin typeface="Arial" pitchFamily="34" charset="0"/>
                <a:cs typeface="Arial" pitchFamily="34" charset="0"/>
              </a:rPr>
              <a:t>B</a:t>
            </a:r>
            <a:r>
              <a:rPr lang="es-MX" sz="1900" dirty="0" smtClean="0">
                <a:latin typeface="Arial" pitchFamily="34" charset="0"/>
                <a:cs typeface="Arial" pitchFamily="34" charset="0"/>
              </a:rPr>
              <a:t>ertha Yoshiko.(2005). Educación para la Salud. 2° Edición, Editorial Mc. Graw-Hill, México, 299 p.p.</a:t>
            </a:r>
            <a:endParaRPr lang="es-MX" sz="1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es-MX" sz="1900" dirty="0">
                <a:latin typeface="Arial" pitchFamily="34" charset="0"/>
                <a:cs typeface="Arial" pitchFamily="34" charset="0"/>
              </a:rPr>
              <a:t>Programa Sectorial de Salud (2013-2018) Programa de Acción Específico Promoción de la Salud y Determinantes Sociales 2013-2018 (EN LINEA) Disponible en: http://</a:t>
            </a:r>
            <a:r>
              <a:rPr lang="es-MX" sz="1900" dirty="0" smtClean="0">
                <a:latin typeface="Arial" pitchFamily="34" charset="0"/>
                <a:cs typeface="Arial" pitchFamily="34" charset="0"/>
              </a:rPr>
              <a:t>www.promocion.salud.gob.mx/dgps/descargas1/programas/Promocion_de_la_Salud_y_Determinantes_Sociales.pdf</a:t>
            </a:r>
          </a:p>
          <a:p>
            <a:pPr>
              <a:lnSpc>
                <a:spcPct val="100000"/>
              </a:lnSpc>
            </a:pPr>
            <a:endParaRPr lang="es-MX" sz="1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54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Promoción de la salud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23273" y="2071254"/>
            <a:ext cx="8915400" cy="3777622"/>
          </a:xfrm>
        </p:spPr>
        <p:txBody>
          <a:bodyPr/>
          <a:lstStyle/>
          <a:p>
            <a:r>
              <a:rPr lang="es-MX" dirty="0" smtClean="0"/>
              <a:t>Es el proceso de capacitar a las personas para que aumenten el control sobre su salud, y para que la mejoren.</a:t>
            </a:r>
          </a:p>
          <a:p>
            <a:r>
              <a:rPr lang="es-MX" dirty="0" smtClean="0"/>
              <a:t>Alcanzar un estado adecuado de bienestar físico, mental y social.</a:t>
            </a:r>
          </a:p>
          <a:p>
            <a:r>
              <a:rPr lang="es-MX" dirty="0" smtClean="0"/>
              <a:t>No es solo responsabilidad del sector sanitario. </a:t>
            </a:r>
          </a:p>
          <a:p>
            <a:r>
              <a:rPr lang="es-MX" dirty="0" smtClean="0"/>
              <a:t>Va mas allá de los estilos de vida saludables para llegar al bienestar.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26895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8725" y="722877"/>
            <a:ext cx="9603275" cy="1049235"/>
          </a:xfrm>
        </p:spPr>
        <p:txBody>
          <a:bodyPr/>
          <a:lstStyle/>
          <a:p>
            <a:r>
              <a:rPr lang="es-MX" dirty="0" smtClean="0"/>
              <a:t>Requisitos previos para la salud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63800" y="1901451"/>
            <a:ext cx="9603275" cy="34506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Las condiciones y recursos fundamentales para la salud son: </a:t>
            </a:r>
          </a:p>
          <a:p>
            <a:r>
              <a:rPr lang="es-MX" sz="2400" dirty="0" smtClean="0"/>
              <a:t>Paz </a:t>
            </a:r>
          </a:p>
          <a:p>
            <a:r>
              <a:rPr lang="es-MX" sz="2400" dirty="0" smtClean="0"/>
              <a:t>Cobijo</a:t>
            </a:r>
          </a:p>
          <a:p>
            <a:r>
              <a:rPr lang="es-MX" sz="2400" dirty="0" smtClean="0"/>
              <a:t>Educación </a:t>
            </a:r>
          </a:p>
          <a:p>
            <a:r>
              <a:rPr lang="es-MX" sz="2400" dirty="0" smtClean="0"/>
              <a:t>Alimento ingresos económicos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0532">
            <a:off x="8771845" y="3051402"/>
            <a:ext cx="2614612" cy="261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756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0079" y="1950438"/>
            <a:ext cx="9603275" cy="3450613"/>
          </a:xfrm>
        </p:spPr>
        <p:txBody>
          <a:bodyPr>
            <a:noAutofit/>
          </a:bodyPr>
          <a:lstStyle/>
          <a:p>
            <a:r>
              <a:rPr lang="es-MX" sz="2400" dirty="0" smtClean="0"/>
              <a:t>Ecosistema estable</a:t>
            </a:r>
          </a:p>
          <a:p>
            <a:r>
              <a:rPr lang="es-MX" sz="2400" dirty="0" smtClean="0"/>
              <a:t>Recursos sostenibles </a:t>
            </a:r>
          </a:p>
          <a:p>
            <a:r>
              <a:rPr lang="es-MX" sz="2400" dirty="0" smtClean="0"/>
              <a:t>Justicia social y equidad </a:t>
            </a:r>
          </a:p>
          <a:p>
            <a:r>
              <a:rPr lang="es-MX" sz="2400" dirty="0" smtClean="0"/>
              <a:t>La mejora de la salud requiere una base solida fundamentada en estos prerrequisitos </a:t>
            </a:r>
            <a:endParaRPr lang="es-MX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3660">
            <a:off x="5821116" y="689797"/>
            <a:ext cx="5279994" cy="227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412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6285" y="4928023"/>
            <a:ext cx="10606825" cy="1716526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noProof="1">
                <a:latin typeface="Arial" panose="020B0604020202020204" pitchFamily="34" charset="0"/>
                <a:cs typeface="Arial" panose="020B0604020202020204" pitchFamily="34" charset="0"/>
              </a:rPr>
              <a:t>Importancia de la educación para la salud</a:t>
            </a:r>
            <a:endParaRPr lang="es-ES" sz="4400" b="0" i="0" spc="-50" baseline="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Marcador de posición de imagen  6" descr="Dos personas levantando peso" title="Sample Fitness Picture"/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Marcador de posición de imagen  7" descr="Primer plano de Granny Smith de una manzana y un metro de costurera" title="Sample Fitness Picture"/>
          <p:cNvPicPr>
            <a:picLocks noGrp="1" noChangeAspect="1"/>
          </p:cNvPicPr>
          <p:nvPr>
            <p:ph type="pic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Marcador de posición de imagen  8" descr="Un hombre y una mujer corriendo en una pista cubierta" title="Sample Fitness Picture"/>
          <p:cNvPicPr>
            <a:picLocks noGrp="1" noChangeAspect="1"/>
          </p:cNvPicPr>
          <p:nvPr>
            <p:ph type="pic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3074" name="Picture 2" descr="http://www.xenofilia.com/zwanger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75" y="4745737"/>
            <a:ext cx="1511656" cy="207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9201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359994" y="463832"/>
            <a:ext cx="9144000" cy="4457700"/>
          </a:xfrm>
        </p:spPr>
        <p:txBody>
          <a:bodyPr/>
          <a:lstStyle/>
          <a:p>
            <a:pPr marL="0" indent="0" algn="just">
              <a:buClr>
                <a:srgbClr val="87A91B"/>
              </a:buClr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Permite la transmisión de información, fomenta la motivación de las habilidades personales y el autoestima necesaria para adoptar medidas destinadas a mejorar la salud individual y colectiva.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87A91B"/>
              </a:buClr>
              <a:buFont typeface="Arial"/>
              <a:buChar char="▪"/>
            </a:pPr>
            <a:endParaRPr lang="es-MX" b="1" dirty="0">
              <a:latin typeface="Lucida Bright" panose="02040602050505020304" pitchFamily="18" charset="0"/>
            </a:endParaRPr>
          </a:p>
        </p:txBody>
      </p:sp>
      <p:pic>
        <p:nvPicPr>
          <p:cNvPr id="1028" name="Picture 4" descr="http://1.bp.blogspot.com/-o1VPR_x5AUI/UFKn0cp5H3I/AAAAAAAAALc/AwrLPuWnb5U/s1600/infirmieres00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1248">
            <a:off x="5361886" y="2505645"/>
            <a:ext cx="2794977" cy="295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9427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03495" y="441494"/>
            <a:ext cx="92396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87A91B"/>
              </a:buClr>
            </a:pP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Debe ser una herramienta más del quehacer diario del personal de salud, y convertirse en una parte indivisible entre la relación del individuo y la comunidad con los servicios de salud.</a:t>
            </a:r>
          </a:p>
        </p:txBody>
      </p:sp>
      <p:pic>
        <p:nvPicPr>
          <p:cNvPr id="4" name="Picture 6" descr="http://i55.tinypic.com/2cz7xc6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128" y="2766927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421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409</TotalTime>
  <Words>945</Words>
  <Application>Microsoft Office PowerPoint</Application>
  <PresentationFormat>Personalizado</PresentationFormat>
  <Paragraphs>113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Gallery</vt:lpstr>
      <vt:lpstr>Presentación de PowerPoint</vt:lpstr>
      <vt:lpstr>OBJETIVO DE LA UNIDAD DE APRENDIZAJE</vt:lpstr>
      <vt:lpstr>Unidad 1. Generalidades de la promoción y educación para la salud</vt:lpstr>
      <vt:lpstr>Promoción de la salud  </vt:lpstr>
      <vt:lpstr>Requisitos previos para la salud  </vt:lpstr>
      <vt:lpstr>Presentación de PowerPoint</vt:lpstr>
      <vt:lpstr>Importancia de la educación para la salud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FUNCIONES DE LA PROMOCION DE LA SALUD</vt:lpstr>
      <vt:lpstr>Presentación de PowerPoint</vt:lpstr>
      <vt:lpstr>DESARROLLAR ENTORNOS FAVORABLES</vt:lpstr>
      <vt:lpstr>DESARROLLAR APTITUDES PERSONALES PARA LA SALUD</vt:lpstr>
      <vt:lpstr>REORIENTAR LOS SERVICIOS DE SALUD</vt:lpstr>
      <vt:lpstr>IMPULSAR POLITICAS PUBLICAS SALUDABLES</vt:lpstr>
      <vt:lpstr>DETERMINANTES DE SALUD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Los determinantes sociales de la salud </vt:lpstr>
      <vt:lpstr>Presentación de PowerPoint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CAMPOS Y AREAS DE APLICACIÓN DE LA PROMOCION Y EDUCACION PARA LA SALUD</dc:title>
  <dc:creator>Carla Gleez.</dc:creator>
  <cp:lastModifiedBy>EContinua</cp:lastModifiedBy>
  <cp:revision>44</cp:revision>
  <dcterms:created xsi:type="dcterms:W3CDTF">2016-08-18T12:33:49Z</dcterms:created>
  <dcterms:modified xsi:type="dcterms:W3CDTF">2016-10-12T21:12:22Z</dcterms:modified>
</cp:coreProperties>
</file>