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9.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0.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1.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2.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13.xml" ContentType="application/vnd.openxmlformats-officedocument.theme+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14.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15.xml" ContentType="application/vnd.openxmlformats-officedocument.theme+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theme/theme16.xml" ContentType="application/vnd.openxmlformats-officedocument.theme+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theme/theme17.xml" ContentType="application/vnd.openxmlformats-officedocument.theme+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theme/theme18.xml" ContentType="application/vnd.openxmlformats-officedocument.theme+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19.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 id="2147484064" r:id="rId2"/>
    <p:sldMasterId id="2147484145" r:id="rId3"/>
    <p:sldMasterId id="2147484169" r:id="rId4"/>
    <p:sldMasterId id="2147484181" r:id="rId5"/>
    <p:sldMasterId id="2147484193" r:id="rId6"/>
    <p:sldMasterId id="2147484217" r:id="rId7"/>
    <p:sldMasterId id="2147484241" r:id="rId8"/>
    <p:sldMasterId id="2147484265" r:id="rId9"/>
    <p:sldMasterId id="2147484277" r:id="rId10"/>
    <p:sldMasterId id="2147484289" r:id="rId11"/>
    <p:sldMasterId id="2147484301" r:id="rId12"/>
    <p:sldMasterId id="2147484319" r:id="rId13"/>
    <p:sldMasterId id="2147484337" r:id="rId14"/>
    <p:sldMasterId id="2147484373" r:id="rId15"/>
    <p:sldMasterId id="2147484391" r:id="rId16"/>
    <p:sldMasterId id="2147484421" r:id="rId17"/>
    <p:sldMasterId id="2147484439" r:id="rId18"/>
    <p:sldMasterId id="2147484457" r:id="rId19"/>
    <p:sldMasterId id="2147484494" r:id="rId20"/>
  </p:sldMasterIdLst>
  <p:notesMasterIdLst>
    <p:notesMasterId r:id="rId84"/>
  </p:notesMasterIdLst>
  <p:sldIdLst>
    <p:sldId id="256" r:id="rId21"/>
    <p:sldId id="258" r:id="rId22"/>
    <p:sldId id="259" r:id="rId23"/>
    <p:sldId id="260" r:id="rId24"/>
    <p:sldId id="261" r:id="rId25"/>
    <p:sldId id="262" r:id="rId26"/>
    <p:sldId id="420" r:id="rId27"/>
    <p:sldId id="423" r:id="rId28"/>
    <p:sldId id="427" r:id="rId29"/>
    <p:sldId id="429" r:id="rId30"/>
    <p:sldId id="431" r:id="rId31"/>
    <p:sldId id="435" r:id="rId32"/>
    <p:sldId id="439" r:id="rId33"/>
    <p:sldId id="443" r:id="rId34"/>
    <p:sldId id="445" r:id="rId35"/>
    <p:sldId id="447" r:id="rId36"/>
    <p:sldId id="448" r:id="rId37"/>
    <p:sldId id="449" r:id="rId38"/>
    <p:sldId id="450" r:id="rId39"/>
    <p:sldId id="267" r:id="rId40"/>
    <p:sldId id="268" r:id="rId41"/>
    <p:sldId id="269" r:id="rId42"/>
    <p:sldId id="270" r:id="rId43"/>
    <p:sldId id="271" r:id="rId44"/>
    <p:sldId id="272" r:id="rId45"/>
    <p:sldId id="273" r:id="rId46"/>
    <p:sldId id="274" r:id="rId47"/>
    <p:sldId id="275" r:id="rId48"/>
    <p:sldId id="291" r:id="rId49"/>
    <p:sldId id="277" r:id="rId50"/>
    <p:sldId id="278" r:id="rId51"/>
    <p:sldId id="279" r:id="rId52"/>
    <p:sldId id="280" r:id="rId53"/>
    <p:sldId id="284" r:id="rId54"/>
    <p:sldId id="287" r:id="rId55"/>
    <p:sldId id="288" r:id="rId56"/>
    <p:sldId id="289" r:id="rId57"/>
    <p:sldId id="290" r:id="rId58"/>
    <p:sldId id="292" r:id="rId59"/>
    <p:sldId id="293" r:id="rId60"/>
    <p:sldId id="294" r:id="rId61"/>
    <p:sldId id="295" r:id="rId62"/>
    <p:sldId id="297" r:id="rId63"/>
    <p:sldId id="298" r:id="rId64"/>
    <p:sldId id="299" r:id="rId65"/>
    <p:sldId id="300" r:id="rId66"/>
    <p:sldId id="301" r:id="rId67"/>
    <p:sldId id="302" r:id="rId68"/>
    <p:sldId id="303" r:id="rId69"/>
    <p:sldId id="307" r:id="rId70"/>
    <p:sldId id="309" r:id="rId71"/>
    <p:sldId id="310" r:id="rId72"/>
    <p:sldId id="311" r:id="rId73"/>
    <p:sldId id="312" r:id="rId74"/>
    <p:sldId id="313" r:id="rId75"/>
    <p:sldId id="314" r:id="rId76"/>
    <p:sldId id="315" r:id="rId77"/>
    <p:sldId id="316" r:id="rId78"/>
    <p:sldId id="317" r:id="rId79"/>
    <p:sldId id="318" r:id="rId80"/>
    <p:sldId id="319" r:id="rId81"/>
    <p:sldId id="320" r:id="rId82"/>
    <p:sldId id="321" r:id="rId8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37" autoAdjust="0"/>
    <p:restoredTop sz="94660"/>
  </p:normalViewPr>
  <p:slideViewPr>
    <p:cSldViewPr snapToGrid="0">
      <p:cViewPr varScale="1">
        <p:scale>
          <a:sx n="74" d="100"/>
          <a:sy n="74" d="100"/>
        </p:scale>
        <p:origin x="4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6.xml"/><Relationship Id="rId21" Type="http://schemas.openxmlformats.org/officeDocument/2006/relationships/slide" Target="slides/slide1.xml"/><Relationship Id="rId42" Type="http://schemas.openxmlformats.org/officeDocument/2006/relationships/slide" Target="slides/slide22.xml"/><Relationship Id="rId47" Type="http://schemas.openxmlformats.org/officeDocument/2006/relationships/slide" Target="slides/slide27.xml"/><Relationship Id="rId63" Type="http://schemas.openxmlformats.org/officeDocument/2006/relationships/slide" Target="slides/slide43.xml"/><Relationship Id="rId68" Type="http://schemas.openxmlformats.org/officeDocument/2006/relationships/slide" Target="slides/slide48.xml"/><Relationship Id="rId84" Type="http://schemas.openxmlformats.org/officeDocument/2006/relationships/notesMaster" Target="notesMasters/notesMaster1.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2.xml"/><Relationship Id="rId37" Type="http://schemas.openxmlformats.org/officeDocument/2006/relationships/slide" Target="slides/slide17.xml"/><Relationship Id="rId53" Type="http://schemas.openxmlformats.org/officeDocument/2006/relationships/slide" Target="slides/slide33.xml"/><Relationship Id="rId58" Type="http://schemas.openxmlformats.org/officeDocument/2006/relationships/slide" Target="slides/slide38.xml"/><Relationship Id="rId74" Type="http://schemas.openxmlformats.org/officeDocument/2006/relationships/slide" Target="slides/slide54.xml"/><Relationship Id="rId79" Type="http://schemas.openxmlformats.org/officeDocument/2006/relationships/slide" Target="slides/slide59.xml"/><Relationship Id="rId5" Type="http://schemas.openxmlformats.org/officeDocument/2006/relationships/slideMaster" Target="slideMasters/slideMaster5.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slide" Target="slides/slide15.xml"/><Relationship Id="rId43" Type="http://schemas.openxmlformats.org/officeDocument/2006/relationships/slide" Target="slides/slide23.xml"/><Relationship Id="rId48" Type="http://schemas.openxmlformats.org/officeDocument/2006/relationships/slide" Target="slides/slide28.xml"/><Relationship Id="rId56" Type="http://schemas.openxmlformats.org/officeDocument/2006/relationships/slide" Target="slides/slide36.xml"/><Relationship Id="rId64" Type="http://schemas.openxmlformats.org/officeDocument/2006/relationships/slide" Target="slides/slide44.xml"/><Relationship Id="rId69" Type="http://schemas.openxmlformats.org/officeDocument/2006/relationships/slide" Target="slides/slide49.xml"/><Relationship Id="rId77" Type="http://schemas.openxmlformats.org/officeDocument/2006/relationships/slide" Target="slides/slide57.xml"/><Relationship Id="rId8" Type="http://schemas.openxmlformats.org/officeDocument/2006/relationships/slideMaster" Target="slideMasters/slideMaster8.xml"/><Relationship Id="rId51" Type="http://schemas.openxmlformats.org/officeDocument/2006/relationships/slide" Target="slides/slide31.xml"/><Relationship Id="rId72" Type="http://schemas.openxmlformats.org/officeDocument/2006/relationships/slide" Target="slides/slide52.xml"/><Relationship Id="rId80" Type="http://schemas.openxmlformats.org/officeDocument/2006/relationships/slide" Target="slides/slide60.xml"/><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5.xml"/><Relationship Id="rId33" Type="http://schemas.openxmlformats.org/officeDocument/2006/relationships/slide" Target="slides/slide13.xml"/><Relationship Id="rId38" Type="http://schemas.openxmlformats.org/officeDocument/2006/relationships/slide" Target="slides/slide18.xml"/><Relationship Id="rId46" Type="http://schemas.openxmlformats.org/officeDocument/2006/relationships/slide" Target="slides/slide26.xml"/><Relationship Id="rId59" Type="http://schemas.openxmlformats.org/officeDocument/2006/relationships/slide" Target="slides/slide39.xml"/><Relationship Id="rId67" Type="http://schemas.openxmlformats.org/officeDocument/2006/relationships/slide" Target="slides/slide47.xml"/><Relationship Id="rId20" Type="http://schemas.openxmlformats.org/officeDocument/2006/relationships/slideMaster" Target="slideMasters/slideMaster20.xml"/><Relationship Id="rId41" Type="http://schemas.openxmlformats.org/officeDocument/2006/relationships/slide" Target="slides/slide21.xml"/><Relationship Id="rId54" Type="http://schemas.openxmlformats.org/officeDocument/2006/relationships/slide" Target="slides/slide34.xml"/><Relationship Id="rId62" Type="http://schemas.openxmlformats.org/officeDocument/2006/relationships/slide" Target="slides/slide42.xml"/><Relationship Id="rId70" Type="http://schemas.openxmlformats.org/officeDocument/2006/relationships/slide" Target="slides/slide50.xml"/><Relationship Id="rId75" Type="http://schemas.openxmlformats.org/officeDocument/2006/relationships/slide" Target="slides/slide55.xml"/><Relationship Id="rId83" Type="http://schemas.openxmlformats.org/officeDocument/2006/relationships/slide" Target="slides/slide63.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slide" Target="slides/slide16.xml"/><Relationship Id="rId49" Type="http://schemas.openxmlformats.org/officeDocument/2006/relationships/slide" Target="slides/slide29.xml"/><Relationship Id="rId57" Type="http://schemas.openxmlformats.org/officeDocument/2006/relationships/slide" Target="slides/slide37.xml"/><Relationship Id="rId10" Type="http://schemas.openxmlformats.org/officeDocument/2006/relationships/slideMaster" Target="slideMasters/slideMaster10.xml"/><Relationship Id="rId31" Type="http://schemas.openxmlformats.org/officeDocument/2006/relationships/slide" Target="slides/slide11.xml"/><Relationship Id="rId44" Type="http://schemas.openxmlformats.org/officeDocument/2006/relationships/slide" Target="slides/slide24.xml"/><Relationship Id="rId52" Type="http://schemas.openxmlformats.org/officeDocument/2006/relationships/slide" Target="slides/slide32.xml"/><Relationship Id="rId60" Type="http://schemas.openxmlformats.org/officeDocument/2006/relationships/slide" Target="slides/slide40.xml"/><Relationship Id="rId65" Type="http://schemas.openxmlformats.org/officeDocument/2006/relationships/slide" Target="slides/slide45.xml"/><Relationship Id="rId73" Type="http://schemas.openxmlformats.org/officeDocument/2006/relationships/slide" Target="slides/slide53.xml"/><Relationship Id="rId78" Type="http://schemas.openxmlformats.org/officeDocument/2006/relationships/slide" Target="slides/slide58.xml"/><Relationship Id="rId81" Type="http://schemas.openxmlformats.org/officeDocument/2006/relationships/slide" Target="slides/slide61.xml"/><Relationship Id="rId86"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9.xml"/><Relationship Id="rId34" Type="http://schemas.openxmlformats.org/officeDocument/2006/relationships/slide" Target="slides/slide14.xml"/><Relationship Id="rId50" Type="http://schemas.openxmlformats.org/officeDocument/2006/relationships/slide" Target="slides/slide30.xml"/><Relationship Id="rId55" Type="http://schemas.openxmlformats.org/officeDocument/2006/relationships/slide" Target="slides/slide35.xml"/><Relationship Id="rId76" Type="http://schemas.openxmlformats.org/officeDocument/2006/relationships/slide" Target="slides/slide56.xml"/><Relationship Id="rId7" Type="http://schemas.openxmlformats.org/officeDocument/2006/relationships/slideMaster" Target="slideMasters/slideMaster7.xml"/><Relationship Id="rId71" Type="http://schemas.openxmlformats.org/officeDocument/2006/relationships/slide" Target="slides/slide51.xml"/><Relationship Id="rId2" Type="http://schemas.openxmlformats.org/officeDocument/2006/relationships/slideMaster" Target="slideMasters/slideMaster2.xml"/><Relationship Id="rId29" Type="http://schemas.openxmlformats.org/officeDocument/2006/relationships/slide" Target="slides/slide9.xml"/><Relationship Id="rId24" Type="http://schemas.openxmlformats.org/officeDocument/2006/relationships/slide" Target="slides/slide4.xml"/><Relationship Id="rId40" Type="http://schemas.openxmlformats.org/officeDocument/2006/relationships/slide" Target="slides/slide20.xml"/><Relationship Id="rId45" Type="http://schemas.openxmlformats.org/officeDocument/2006/relationships/slide" Target="slides/slide25.xml"/><Relationship Id="rId66" Type="http://schemas.openxmlformats.org/officeDocument/2006/relationships/slide" Target="slides/slide46.xml"/><Relationship Id="rId87" Type="http://schemas.openxmlformats.org/officeDocument/2006/relationships/theme" Target="theme/theme1.xml"/><Relationship Id="rId61" Type="http://schemas.openxmlformats.org/officeDocument/2006/relationships/slide" Target="slides/slide41.xml"/><Relationship Id="rId82" Type="http://schemas.openxmlformats.org/officeDocument/2006/relationships/slide" Target="slides/slide6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C79F4A-D525-44D6-A616-6478806B954E}" type="datetimeFigureOut">
              <a:rPr lang="es-MX" smtClean="0"/>
              <a:t>12/10/2016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C7C29B-7BE7-484B-A23C-DF5F5ADD0155}" type="slidenum">
              <a:rPr lang="es-MX" smtClean="0"/>
              <a:t>‹Nº›</a:t>
            </a:fld>
            <a:endParaRPr lang="es-MX"/>
          </a:p>
        </p:txBody>
      </p:sp>
    </p:spTree>
    <p:extLst>
      <p:ext uri="{BB962C8B-B14F-4D97-AF65-F5344CB8AC3E}">
        <p14:creationId xmlns:p14="http://schemas.microsoft.com/office/powerpoint/2010/main" val="764227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566888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7.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20.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3059209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302160132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2924148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90413059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77134475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409809566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0807691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1237142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10/12/2016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1465484120"/>
      </p:ext>
    </p:extLst>
  </p:cSld>
  <p:clrMapOvr>
    <a:overrideClrMapping bg1="dk1" tx1="lt1" bg2="dk2" tx2="lt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30402471"/>
      </p:ext>
    </p:extLst>
  </p:cSld>
  <p:clrMapOvr>
    <a:overrideClrMapping bg1="lt1" tx1="dk1" bg2="lt2" tx2="dk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686626471"/>
      </p:ext>
    </p:extLst>
  </p:cSld>
  <p:clrMapOvr>
    <a:overrideClrMapping bg1="lt1" tx1="dk1" bg2="lt2" tx2="dk2" accent1="accent1" accent2="accent2" accent3="accent3" accent4="accent4" accent5="accent5" accent6="accent6" hlink="hlink" folHlink="folHlink"/>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4271159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257056883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8221278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4108538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89946165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50645349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93377656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4934340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3727849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10/12/2016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1757974928"/>
      </p:ext>
    </p:extLst>
  </p:cSld>
  <p:clrMapOvr>
    <a:overrideClrMapping bg1="dk1" tx1="lt1" bg2="dk2" tx2="lt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95994916"/>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50624500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99257374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49205676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8163350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5865364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29984673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4309522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59939105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5008656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1727764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295150-4FD7-4802-B0EB-D52217513A72}" type="datetime1">
              <a:rPr lang="en-US" smtClean="0">
                <a:solidFill>
                  <a:srgbClr val="ECE9C6"/>
                </a:solidFill>
              </a:rPr>
              <a:pPr/>
              <a:t>10/12/2016</a:t>
            </a:fld>
            <a:endParaRPr lang="en-US" dirty="0">
              <a:solidFill>
                <a:srgbClr val="ECE9C6"/>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srgbClr val="ECE9C6"/>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86CB4B4D-7CA3-9044-876B-883B54F8677D}" type="slidenum">
              <a:rPr lang="es-MX" smtClean="0">
                <a:solidFill>
                  <a:srgbClr val="ECE9C6"/>
                </a:solidFill>
              </a:rPr>
              <a:pPr/>
              <a:t>‹Nº›</a:t>
            </a:fld>
            <a:endParaRPr lang="es-MX">
              <a:solidFill>
                <a:srgbClr val="ECE9C6"/>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579606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7976474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24830954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242B6C6-10FF-4510-A888-F0B9C6A788B0}"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9797913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847B31-A4E1-4FCE-8661-5EC33A675437}"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42604280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470311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4" name="Footer Placeholder 3"/>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5" name="Slide Number Placeholder 4"/>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706483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08846656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E57738-F4B0-48EA-9B71-E0F723F8BF6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979920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00D5EF-7D26-425F-8C45-B9312ACE18B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42768197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6" name="Footer Placeholder 5"/>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7" name="Slide Number Placeholder 6"/>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3354021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08095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44486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29306631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205702707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6032833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192293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61895A-832A-4167-BE9B-7448CA062309}"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987654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7571FF-D602-4BB6-9683-7A1E909D4296}"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235166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295150-4FD7-4802-B0EB-D52217513A72}" type="datetime1">
              <a:rPr lang="en-US" smtClean="0">
                <a:solidFill>
                  <a:srgbClr val="ECE9C6"/>
                </a:solidFill>
              </a:rPr>
              <a:pPr/>
              <a:t>10/12/2016</a:t>
            </a:fld>
            <a:endParaRPr lang="en-US" dirty="0">
              <a:solidFill>
                <a:srgbClr val="ECE9C6"/>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srgbClr val="ECE9C6"/>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86CB4B4D-7CA3-9044-876B-883B54F8677D}" type="slidenum">
              <a:rPr lang="es-MX" smtClean="0">
                <a:solidFill>
                  <a:srgbClr val="ECE9C6"/>
                </a:solidFill>
              </a:rPr>
              <a:pPr/>
              <a:t>‹Nº›</a:t>
            </a:fld>
            <a:endParaRPr lang="es-MX">
              <a:solidFill>
                <a:srgbClr val="ECE9C6"/>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847590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75253799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242B6C6-10FF-4510-A888-F0B9C6A788B0}"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708499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847B31-A4E1-4FCE-8661-5EC33A675437}"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57533776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9384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16992316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4" name="Footer Placeholder 3"/>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5" name="Slide Number Placeholder 4"/>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646622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03942017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E57738-F4B0-48EA-9B71-E0F723F8BF6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292880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00D5EF-7D26-425F-8C45-B9312ACE18B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53214462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6" name="Footer Placeholder 5"/>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7" name="Slide Number Placeholder 6"/>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291760518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728187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635015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263697075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491808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1460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s-MX">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77131723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61895A-832A-4167-BE9B-7448CA062309}"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666985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7571FF-D602-4BB6-9683-7A1E909D4296}"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66175309"/>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295150-4FD7-4802-B0EB-D52217513A72}" type="datetime1">
              <a:rPr lang="en-US" smtClean="0">
                <a:solidFill>
                  <a:srgbClr val="ECE9C6"/>
                </a:solidFill>
              </a:rPr>
              <a:pPr/>
              <a:t>10/12/2016</a:t>
            </a:fld>
            <a:endParaRPr lang="en-US" dirty="0">
              <a:solidFill>
                <a:srgbClr val="ECE9C6"/>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srgbClr val="ECE9C6"/>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86CB4B4D-7CA3-9044-876B-883B54F8677D}" type="slidenum">
              <a:rPr lang="es-MX" smtClean="0">
                <a:solidFill>
                  <a:srgbClr val="ECE9C6"/>
                </a:solidFill>
              </a:rPr>
              <a:pPr/>
              <a:t>‹Nº›</a:t>
            </a:fld>
            <a:endParaRPr lang="es-MX">
              <a:solidFill>
                <a:srgbClr val="ECE9C6"/>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529797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95278304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242B6C6-10FF-4510-A888-F0B9C6A788B0}"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150459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847B31-A4E1-4FCE-8661-5EC33A675437}"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43561249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898328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4" name="Footer Placeholder 3"/>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5" name="Slide Number Placeholder 4"/>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022639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32721102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E57738-F4B0-48EA-9B71-E0F723F8BF6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54056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456105406"/>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00D5EF-7D26-425F-8C45-B9312ACE18B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87170358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6" name="Footer Placeholder 5"/>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7" name="Slide Number Placeholder 6"/>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184778839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5748642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287397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306970643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139899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5486744"/>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61895A-832A-4167-BE9B-7448CA062309}"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845826"/>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7571FF-D602-4BB6-9683-7A1E909D4296}"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894259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Texto del título</a:t>
            </a:r>
          </a:p>
        </p:txBody>
      </p:sp>
      <p:sp>
        <p:nvSpPr>
          <p:cNvPr id="57" name="Shape 57"/>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8" name="Shape 58"/>
          <p:cNvSpPr>
            <a:spLocks noGrp="1"/>
          </p:cNvSpPr>
          <p:nvPr>
            <p:ph type="sldNum" sz="quarter" idx="2"/>
          </p:nvPr>
        </p:nvSpPr>
        <p:spPr>
          <a:prstGeom prst="rect">
            <a:avLst/>
          </a:prstGeom>
        </p:spPr>
        <p:txBody>
          <a:bodyPr/>
          <a:lstStyle/>
          <a:p>
            <a:fld id="{86CB4B4D-7CA3-9044-876B-883B54F8677D}" type="slidenum">
              <a:rPr>
                <a:solidFill>
                  <a:srgbClr val="895D1D"/>
                </a:solidFill>
              </a:rPr>
              <a:pPr/>
              <a:t>‹Nº›</a:t>
            </a:fld>
            <a:endParaRPr>
              <a:solidFill>
                <a:srgbClr val="895D1D"/>
              </a:solidFill>
            </a:endParaRPr>
          </a:p>
        </p:txBody>
      </p:sp>
    </p:spTree>
    <p:extLst>
      <p:ext uri="{BB962C8B-B14F-4D97-AF65-F5344CB8AC3E}">
        <p14:creationId xmlns:p14="http://schemas.microsoft.com/office/powerpoint/2010/main" val="12395051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75159154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295150-4FD7-4802-B0EB-D52217513A72}" type="datetime1">
              <a:rPr lang="en-US" smtClean="0">
                <a:solidFill>
                  <a:srgbClr val="ECE9C6"/>
                </a:solidFill>
              </a:rPr>
              <a:pPr/>
              <a:t>10/12/2016</a:t>
            </a:fld>
            <a:endParaRPr lang="en-US" dirty="0">
              <a:solidFill>
                <a:srgbClr val="ECE9C6"/>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srgbClr val="ECE9C6"/>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86CB4B4D-7CA3-9044-876B-883B54F8677D}" type="slidenum">
              <a:rPr lang="es-MX" smtClean="0">
                <a:solidFill>
                  <a:srgbClr val="ECE9C6"/>
                </a:solidFill>
              </a:rPr>
              <a:pPr/>
              <a:t>‹Nº›</a:t>
            </a:fld>
            <a:endParaRPr lang="es-MX">
              <a:solidFill>
                <a:srgbClr val="ECE9C6"/>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1016956"/>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86613619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242B6C6-10FF-4510-A888-F0B9C6A788B0}"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0800979"/>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847B31-A4E1-4FCE-8661-5EC33A675437}"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31516193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3955432"/>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4" name="Footer Placeholder 3"/>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5" name="Slide Number Placeholder 4"/>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476931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92185672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E57738-F4B0-48EA-9B71-E0F723F8BF6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675114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00D5EF-7D26-425F-8C45-B9312ACE18B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85255915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6" name="Footer Placeholder 5"/>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7" name="Slide Number Placeholder 6"/>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493686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057906281"/>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3339514"/>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24813367"/>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600690591"/>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92987559"/>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8683635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61895A-832A-4167-BE9B-7448CA062309}"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539261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7571FF-D602-4BB6-9683-7A1E909D4296}"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9001604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295150-4FD7-4802-B0EB-D52217513A72}" type="datetime1">
              <a:rPr lang="en-US" smtClean="0">
                <a:solidFill>
                  <a:srgbClr val="ECE9C6"/>
                </a:solidFill>
              </a:rPr>
              <a:pPr/>
              <a:t>10/12/2016</a:t>
            </a:fld>
            <a:endParaRPr lang="en-US" dirty="0">
              <a:solidFill>
                <a:srgbClr val="ECE9C6"/>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srgbClr val="ECE9C6"/>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86CB4B4D-7CA3-9044-876B-883B54F8677D}" type="slidenum">
              <a:rPr lang="es-MX" smtClean="0">
                <a:solidFill>
                  <a:srgbClr val="ECE9C6"/>
                </a:solidFill>
              </a:rPr>
              <a:pPr/>
              <a:t>‹Nº›</a:t>
            </a:fld>
            <a:endParaRPr lang="es-MX">
              <a:solidFill>
                <a:srgbClr val="ECE9C6"/>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1819783"/>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4050788750"/>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242B6C6-10FF-4510-A888-F0B9C6A788B0}"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5596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8083645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414522703"/>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847B31-A4E1-4FCE-8661-5EC33A675437}"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698991132"/>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08809163"/>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4" name="Footer Placeholder 3"/>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5" name="Slide Number Placeholder 4"/>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227910"/>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988961586"/>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E57738-F4B0-48EA-9B71-E0F723F8BF6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044279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00D5EF-7D26-425F-8C45-B9312ACE18B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510840931"/>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6" name="Footer Placeholder 5"/>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7" name="Slide Number Placeholder 6"/>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1726020117"/>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9206102"/>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1815357"/>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11874822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245556737"/>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5143700"/>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034599"/>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61895A-832A-4167-BE9B-7448CA062309}"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9221211"/>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7571FF-D602-4BB6-9683-7A1E909D4296}"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50907365"/>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295150-4FD7-4802-B0EB-D52217513A72}" type="datetime1">
              <a:rPr lang="en-US" smtClean="0">
                <a:solidFill>
                  <a:srgbClr val="ECE9C6"/>
                </a:solidFill>
              </a:rPr>
              <a:pPr/>
              <a:t>10/12/2016</a:t>
            </a:fld>
            <a:endParaRPr lang="en-US" dirty="0">
              <a:solidFill>
                <a:srgbClr val="ECE9C6"/>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srgbClr val="ECE9C6"/>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86CB4B4D-7CA3-9044-876B-883B54F8677D}" type="slidenum">
              <a:rPr lang="es-MX" smtClean="0">
                <a:solidFill>
                  <a:srgbClr val="ECE9C6"/>
                </a:solidFill>
              </a:rPr>
              <a:pPr/>
              <a:t>‹Nº›</a:t>
            </a:fld>
            <a:endParaRPr lang="es-MX">
              <a:solidFill>
                <a:srgbClr val="ECE9C6"/>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8482972"/>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20520758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242B6C6-10FF-4510-A888-F0B9C6A788B0}"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8351365"/>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847B31-A4E1-4FCE-8661-5EC33A675437}"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883197786"/>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5592931"/>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4" name="Footer Placeholder 3"/>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5" name="Slide Number Placeholder 4"/>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46576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119007489"/>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732083940"/>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E57738-F4B0-48EA-9B71-E0F723F8BF6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89838439"/>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00D5EF-7D26-425F-8C45-B9312ACE18B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00578426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7E15454-6AF8-4F6D-A7A1-992A599D46EC}"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3878048223"/>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73F044-5437-4AAF-816B-ACFFF233A3AE}" type="slidenum">
              <a:rPr lang="es-MX" smtClean="0"/>
              <a:t>‹Nº›</a:t>
            </a:fld>
            <a:endParaRPr lang="es-MX"/>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4878636"/>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73F044-5437-4AAF-816B-ACFFF233A3AE}" type="slidenum">
              <a:rPr lang="es-MX" smtClean="0"/>
              <a:t>‹Nº›</a:t>
            </a:fld>
            <a:endParaRPr lang="es-MX"/>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8512034"/>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4284768982"/>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73F044-5437-4AAF-816B-ACFFF233A3AE}" type="slidenum">
              <a:rPr lang="es-MX" smtClean="0"/>
              <a:t>‹Nº›</a:t>
            </a:fld>
            <a:endParaRPr lang="es-MX"/>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8685445"/>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73F044-5437-4AAF-816B-ACFFF233A3AE}" type="slidenum">
              <a:rPr lang="es-MX" smtClean="0"/>
              <a:t>‹Nº›</a:t>
            </a:fld>
            <a:endParaRPr lang="es-MX"/>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3000731"/>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61895A-832A-4167-BE9B-7448CA062309}"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03654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dirty="0">
                <a:solidFill>
                  <a:srgbClr val="1E5155">
                    <a:lumMod val="40000"/>
                    <a:lumOff val="60000"/>
                  </a:srgbClr>
                </a:solidFill>
              </a:rPr>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dirty="0">
                <a:solidFill>
                  <a:srgbClr val="1E5155">
                    <a:lumMod val="40000"/>
                    <a:lumOff val="60000"/>
                  </a:srgbClr>
                </a:solidFill>
              </a:rPr>
              <a:t>”</a:t>
            </a:r>
          </a:p>
        </p:txBody>
      </p:sp>
    </p:spTree>
    <p:extLst>
      <p:ext uri="{BB962C8B-B14F-4D97-AF65-F5344CB8AC3E}">
        <p14:creationId xmlns:p14="http://schemas.microsoft.com/office/powerpoint/2010/main" val="82984012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7571FF-D602-4BB6-9683-7A1E909D4296}"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0103868"/>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295150-4FD7-4802-B0EB-D52217513A72}" type="datetime1">
              <a:rPr lang="en-US" smtClean="0">
                <a:solidFill>
                  <a:srgbClr val="ECE9C6"/>
                </a:solidFill>
              </a:rPr>
              <a:pPr/>
              <a:t>10/12/2016</a:t>
            </a:fld>
            <a:endParaRPr lang="en-US" dirty="0">
              <a:solidFill>
                <a:srgbClr val="ECE9C6"/>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srgbClr val="ECE9C6"/>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86CB4B4D-7CA3-9044-876B-883B54F8677D}" type="slidenum">
              <a:rPr lang="es-MX" smtClean="0">
                <a:solidFill>
                  <a:srgbClr val="ECE9C6"/>
                </a:solidFill>
              </a:rPr>
              <a:pPr/>
              <a:t>‹Nº›</a:t>
            </a:fld>
            <a:endParaRPr lang="es-MX">
              <a:solidFill>
                <a:srgbClr val="ECE9C6"/>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6401725"/>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613035737"/>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242B6C6-10FF-4510-A888-F0B9C6A788B0}"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9359566"/>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847B31-A4E1-4FCE-8661-5EC33A675437}"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62758575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2272904"/>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4" name="Footer Placeholder 3"/>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5" name="Slide Number Placeholder 4"/>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2718116"/>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771412209"/>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E57738-F4B0-48EA-9B71-E0F723F8BF6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8784466"/>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00D5EF-7D26-425F-8C45-B9312ACE18B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9744249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704517933"/>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6" name="Footer Placeholder 5"/>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7" name="Slide Number Placeholder 6"/>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137751942"/>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8405101"/>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2457888"/>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187187040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32619367"/>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9616131"/>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61895A-832A-4167-BE9B-7448CA062309}"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2516061"/>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7571FF-D602-4BB6-9683-7A1E909D4296}"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4399809"/>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295150-4FD7-4802-B0EB-D52217513A72}" type="datetime1">
              <a:rPr lang="en-US" smtClean="0">
                <a:solidFill>
                  <a:srgbClr val="ECE9C6"/>
                </a:solidFill>
              </a:rPr>
              <a:pPr/>
              <a:t>10/12/2016</a:t>
            </a:fld>
            <a:endParaRPr lang="en-US" dirty="0">
              <a:solidFill>
                <a:srgbClr val="ECE9C6"/>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srgbClr val="ECE9C6"/>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86CB4B4D-7CA3-9044-876B-883B54F8677D}" type="slidenum">
              <a:rPr lang="es-MX" smtClean="0">
                <a:solidFill>
                  <a:srgbClr val="ECE9C6"/>
                </a:solidFill>
              </a:rPr>
              <a:pPr/>
              <a:t>‹Nº›</a:t>
            </a:fld>
            <a:endParaRPr lang="es-MX">
              <a:solidFill>
                <a:srgbClr val="ECE9C6"/>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5719611"/>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8909713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782119686"/>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242B6C6-10FF-4510-A888-F0B9C6A788B0}"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9828792"/>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847B31-A4E1-4FCE-8661-5EC33A675437}"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239974187"/>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44083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4" name="Footer Placeholder 3"/>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5" name="Slide Number Placeholder 4"/>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3417454"/>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796840603"/>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E57738-F4B0-48EA-9B71-E0F723F8BF6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7797315"/>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00D5EF-7D26-425F-8C45-B9312ACE18B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489331348"/>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6" name="Footer Placeholder 5"/>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7" name="Slide Number Placeholder 6"/>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2901320353"/>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7681410"/>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2947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610292998"/>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2236822331"/>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91269928"/>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2996145"/>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61895A-832A-4167-BE9B-7448CA062309}"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93752111"/>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7571FF-D602-4BB6-9683-7A1E909D4296}"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6010324"/>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295150-4FD7-4802-B0EB-D52217513A72}" type="datetime1">
              <a:rPr lang="en-US" smtClean="0">
                <a:solidFill>
                  <a:srgbClr val="ECE9C6"/>
                </a:solidFill>
              </a:rPr>
              <a:pPr/>
              <a:t>10/12/2016</a:t>
            </a:fld>
            <a:endParaRPr lang="en-US" dirty="0">
              <a:solidFill>
                <a:srgbClr val="ECE9C6"/>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dirty="0">
              <a:solidFill>
                <a:srgbClr val="ECE9C6"/>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86CB4B4D-7CA3-9044-876B-883B54F8677D}" type="slidenum">
              <a:rPr lang="es-MX" smtClean="0">
                <a:solidFill>
                  <a:srgbClr val="ECE9C6"/>
                </a:solidFill>
              </a:rPr>
              <a:pPr/>
              <a:t>‹Nº›</a:t>
            </a:fld>
            <a:endParaRPr lang="es-MX">
              <a:solidFill>
                <a:srgbClr val="ECE9C6"/>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7742485"/>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512336570"/>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242B6C6-10FF-4510-A888-F0B9C6A788B0}"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6422033"/>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847B31-A4E1-4FCE-8661-5EC33A675437}"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786666724"/>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4807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932908451"/>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4" name="Footer Placeholder 3"/>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5" name="Slide Number Placeholder 4"/>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8200192"/>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310111810"/>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E57738-F4B0-48EA-9B71-E0F723F8BF6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216032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00D5EF-7D26-425F-8C45-B9312ACE18BC}" type="datetime1">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499866650"/>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6" name="Footer Placeholder 5"/>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7" name="Slide Number Placeholder 6"/>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3418710451"/>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0732643"/>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2607941"/>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Tree>
    <p:extLst>
      <p:ext uri="{BB962C8B-B14F-4D97-AF65-F5344CB8AC3E}">
        <p14:creationId xmlns:p14="http://schemas.microsoft.com/office/powerpoint/2010/main" val="126029369"/>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84436941"/>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defTabSz="410751" hangingPunct="0"/>
            <a:fld id="{F1909345-DEE0-4B07-8E32-441AC9DA095E}" type="datetime1">
              <a:rPr lang="en-US" kern="0" smtClean="0">
                <a:solidFill>
                  <a:srgbClr val="895D1D"/>
                </a:solidFill>
                <a:sym typeface="Helvetica Light"/>
              </a:rPr>
              <a:pPr defTabSz="410751" hangingPunct="0"/>
              <a:t>10/12/2016</a:t>
            </a:fld>
            <a:endParaRPr lang="en-US" kern="0" dirty="0">
              <a:solidFill>
                <a:srgbClr val="895D1D"/>
              </a:solidFill>
              <a:sym typeface="Helvetica Light"/>
            </a:endParaRPr>
          </a:p>
        </p:txBody>
      </p:sp>
      <p:sp>
        <p:nvSpPr>
          <p:cNvPr id="5" name="Footer Placeholder 4"/>
          <p:cNvSpPr>
            <a:spLocks noGrp="1"/>
          </p:cNvSpPr>
          <p:nvPr>
            <p:ph type="ftr" sz="quarter" idx="11"/>
          </p:nvPr>
        </p:nvSpPr>
        <p:spPr/>
        <p:txBody>
          <a:bodyPr/>
          <a:lstStyle/>
          <a:p>
            <a:pPr defTabSz="410751" hangingPunct="0"/>
            <a:endParaRPr lang="en-US" kern="0" dirty="0">
              <a:solidFill>
                <a:srgbClr val="895D1D"/>
              </a:solidFill>
              <a:sym typeface="Helvetica Light"/>
            </a:endParaRPr>
          </a:p>
        </p:txBody>
      </p:sp>
      <p:sp>
        <p:nvSpPr>
          <p:cNvPr id="6" name="Slide Number Placeholder 5"/>
          <p:cNvSpPr>
            <a:spLocks noGrp="1"/>
          </p:cNvSpPr>
          <p:nvPr>
            <p:ph type="sldNum" sz="quarter" idx="12"/>
          </p:nvPr>
        </p:nvSpPr>
        <p:spPr/>
        <p:txBody>
          <a:bodyPr/>
          <a:lstStyle/>
          <a:p>
            <a:pPr defTabSz="410751" hangingPunct="0"/>
            <a:fld id="{86CB4B4D-7CA3-9044-876B-883B54F8677D}" type="slidenum">
              <a:rPr lang="es-MX" kern="0" smtClean="0">
                <a:solidFill>
                  <a:srgbClr val="895D1D"/>
                </a:solidFill>
                <a:sym typeface="Helvetica Light"/>
              </a:rPr>
              <a:pPr defTabSz="410751" hangingPunct="0"/>
              <a:t>‹Nº›</a:t>
            </a:fld>
            <a:endParaRPr lang="es-MX" kern="0">
              <a:solidFill>
                <a:srgbClr val="895D1D"/>
              </a:solidFill>
              <a:sym typeface="Helvetica Light"/>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49912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067888954"/>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61895A-832A-4167-BE9B-7448CA062309}"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093344"/>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7571FF-D602-4BB6-9683-7A1E909D4296}" type="datetime1">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895D1D"/>
                </a:solidFill>
              </a:rPr>
              <a:pPr/>
              <a:t>‹Nº›</a:t>
            </a:fld>
            <a:endParaRPr lang="es-MX">
              <a:solidFill>
                <a:srgbClr val="895D1D"/>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7157691"/>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Texto del título</a:t>
            </a:r>
          </a:p>
        </p:txBody>
      </p:sp>
      <p:sp>
        <p:nvSpPr>
          <p:cNvPr id="57" name="Shape 57"/>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8" name="Shape 58"/>
          <p:cNvSpPr>
            <a:spLocks noGrp="1"/>
          </p:cNvSpPr>
          <p:nvPr>
            <p:ph type="sldNum" sz="quarter" idx="2"/>
          </p:nvPr>
        </p:nvSpPr>
        <p:spPr>
          <a:prstGeom prst="rect">
            <a:avLst/>
          </a:prstGeom>
        </p:spPr>
        <p:txBody>
          <a:bodyPr/>
          <a:lstStyle/>
          <a:p>
            <a:fld id="{86CB4B4D-7CA3-9044-876B-883B54F8677D}" type="slidenum">
              <a:rPr>
                <a:solidFill>
                  <a:srgbClr val="895D1D"/>
                </a:solidFill>
              </a:rPr>
              <a:pPr/>
              <a:t>‹Nº›</a:t>
            </a:fld>
            <a:endParaRPr>
              <a:solidFill>
                <a:srgbClr val="895D1D"/>
              </a:solidFill>
            </a:endParaRPr>
          </a:p>
        </p:txBody>
      </p:sp>
    </p:spTree>
    <p:extLst>
      <p:ext uri="{BB962C8B-B14F-4D97-AF65-F5344CB8AC3E}">
        <p14:creationId xmlns:p14="http://schemas.microsoft.com/office/powerpoint/2010/main" val="1910657844"/>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10/12/2016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1899234502"/>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6207033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83421387"/>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527065095"/>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37071678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133284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198407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5392864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0839336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918113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243862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27628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B7E15454-6AF8-4F6D-A7A1-992A599D46EC}"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5343249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10/12/2016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1653906931"/>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1297564"/>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410226434"/>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17246811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444856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281076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628109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8917942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3703464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98986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B7E15454-6AF8-4F6D-A7A1-992A599D46EC}" type="datetimeFigureOut">
              <a:rPr lang="es-MX" smtClean="0"/>
              <a:t>12/10/2016</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21314742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379853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10/12/2016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2834373636"/>
      </p:ext>
    </p:extLst>
  </p:cSld>
  <p:clrMapOvr>
    <a:overrideClrMapping bg1="dk1" tx1="lt1" bg2="dk2" tx2="lt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78015607"/>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623420332"/>
      </p:ext>
    </p:extLst>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5938041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27755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174761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8483702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47043426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677344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B7E15454-6AF8-4F6D-A7A1-992A599D46EC}" type="datetimeFigureOut">
              <a:rPr lang="es-MX" smtClean="0"/>
              <a:t>12/10/2016</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1209360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3861283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8239602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10/12/2016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3072730174"/>
      </p:ext>
    </p:extLst>
  </p:cSld>
  <p:clrMapOvr>
    <a:overrideClrMapping bg1="dk1" tx1="lt1" bg2="dk2" tx2="lt2" accent1="accent1" accent2="accent2" accent3="accent3" accent4="accent4" accent5="accent5" accent6="accent6" hlink="hlink" folHlink="folHlink"/>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1100690"/>
      </p:ext>
    </p:extLst>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292238136"/>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5696894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1106446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96845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2116854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955102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7E15454-6AF8-4F6D-A7A1-992A599D46EC}" type="datetimeFigureOut">
              <a:rPr lang="es-MX" smtClean="0"/>
              <a:t>12/10/2016</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893470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9289508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8878901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3007684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10/12/2016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1501899267"/>
      </p:ext>
    </p:extLst>
  </p:cSld>
  <p:clrMapOvr>
    <a:overrideClrMapping bg1="dk1" tx1="lt1" bg2="dk2" tx2="lt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50230826"/>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61562082"/>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76897111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20000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9167638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993797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7E15454-6AF8-4F6D-A7A1-992A599D46EC}"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390433987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55201239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91739345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4969998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8001110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10/12/2016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3877331660"/>
      </p:ext>
    </p:extLst>
  </p:cSld>
  <p:clrMapOvr>
    <a:overrideClrMapping bg1="dk1" tx1="lt1" bg2="dk2" tx2="lt2" accent1="accent1" accent2="accent2" accent3="accent3" accent4="accent4" accent5="accent5" accent6="accent6" hlink="hlink" folHlink="folHlink"/>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76583424"/>
      </p:ext>
    </p:extLst>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330181013"/>
      </p:ext>
    </p:extLst>
  </p:cSld>
  <p:clrMapOvr>
    <a:overrideClrMapping bg1="lt1" tx1="dk1" bg2="lt2" tx2="dk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389980989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425616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30758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7E15454-6AF8-4F6D-A7A1-992A599D46EC}"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7753942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24524775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47789303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57330911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869191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02205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10/12/2016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435497765"/>
      </p:ext>
    </p:extLst>
  </p:cSld>
  <p:clrMapOvr>
    <a:overrideClrMapping bg1="dk1" tx1="lt1" bg2="dk2" tx2="lt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9692972"/>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184000450"/>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00072527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10348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3.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theme" Target="../theme/theme10.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theme" Target="../theme/theme11.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0" Type="http://schemas.openxmlformats.org/officeDocument/2006/relationships/slideLayout" Target="../slideLayouts/slideLayout126.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18" Type="http://schemas.openxmlformats.org/officeDocument/2006/relationships/theme" Target="../theme/theme12.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17" Type="http://schemas.openxmlformats.org/officeDocument/2006/relationships/slideLayout" Target="../slideLayouts/slideLayout144.xml"/><Relationship Id="rId2" Type="http://schemas.openxmlformats.org/officeDocument/2006/relationships/slideLayout" Target="../slideLayouts/slideLayout129.xml"/><Relationship Id="rId16" Type="http://schemas.openxmlformats.org/officeDocument/2006/relationships/slideLayout" Target="../slideLayouts/slideLayout143.xml"/><Relationship Id="rId20" Type="http://schemas.openxmlformats.org/officeDocument/2006/relationships/image" Target="../media/image12.png"/><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10" Type="http://schemas.openxmlformats.org/officeDocument/2006/relationships/slideLayout" Target="../slideLayouts/slideLayout137.xml"/><Relationship Id="rId19" Type="http://schemas.openxmlformats.org/officeDocument/2006/relationships/image" Target="../media/image11.png"/><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slideLayout" Target="../slideLayouts/slideLayout157.xml"/><Relationship Id="rId18" Type="http://schemas.openxmlformats.org/officeDocument/2006/relationships/theme" Target="../theme/theme13.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slideLayout" Target="../slideLayouts/slideLayout156.xml"/><Relationship Id="rId17" Type="http://schemas.openxmlformats.org/officeDocument/2006/relationships/slideLayout" Target="../slideLayouts/slideLayout161.xml"/><Relationship Id="rId2" Type="http://schemas.openxmlformats.org/officeDocument/2006/relationships/slideLayout" Target="../slideLayouts/slideLayout146.xml"/><Relationship Id="rId16" Type="http://schemas.openxmlformats.org/officeDocument/2006/relationships/slideLayout" Target="../slideLayouts/slideLayout160.xml"/><Relationship Id="rId20" Type="http://schemas.openxmlformats.org/officeDocument/2006/relationships/image" Target="../media/image12.png"/><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5" Type="http://schemas.openxmlformats.org/officeDocument/2006/relationships/slideLayout" Target="../slideLayouts/slideLayout159.xml"/><Relationship Id="rId10" Type="http://schemas.openxmlformats.org/officeDocument/2006/relationships/slideLayout" Target="../slideLayouts/slideLayout154.xml"/><Relationship Id="rId19" Type="http://schemas.openxmlformats.org/officeDocument/2006/relationships/image" Target="../media/image11.png"/><Relationship Id="rId4" Type="http://schemas.openxmlformats.org/officeDocument/2006/relationships/slideLayout" Target="../slideLayouts/slideLayout148.xml"/><Relationship Id="rId9" Type="http://schemas.openxmlformats.org/officeDocument/2006/relationships/slideLayout" Target="../slideLayouts/slideLayout153.xml"/><Relationship Id="rId14" Type="http://schemas.openxmlformats.org/officeDocument/2006/relationships/slideLayout" Target="../slideLayouts/slideLayout158.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9.xml"/><Relationship Id="rId13" Type="http://schemas.openxmlformats.org/officeDocument/2006/relationships/slideLayout" Target="../slideLayouts/slideLayout174.xml"/><Relationship Id="rId18" Type="http://schemas.openxmlformats.org/officeDocument/2006/relationships/slideLayout" Target="../slideLayouts/slideLayout179.xml"/><Relationship Id="rId3" Type="http://schemas.openxmlformats.org/officeDocument/2006/relationships/slideLayout" Target="../slideLayouts/slideLayout164.xml"/><Relationship Id="rId21" Type="http://schemas.openxmlformats.org/officeDocument/2006/relationships/image" Target="../media/image12.png"/><Relationship Id="rId7" Type="http://schemas.openxmlformats.org/officeDocument/2006/relationships/slideLayout" Target="../slideLayouts/slideLayout168.xml"/><Relationship Id="rId12" Type="http://schemas.openxmlformats.org/officeDocument/2006/relationships/slideLayout" Target="../slideLayouts/slideLayout173.xml"/><Relationship Id="rId17" Type="http://schemas.openxmlformats.org/officeDocument/2006/relationships/slideLayout" Target="../slideLayouts/slideLayout178.xml"/><Relationship Id="rId2" Type="http://schemas.openxmlformats.org/officeDocument/2006/relationships/slideLayout" Target="../slideLayouts/slideLayout163.xml"/><Relationship Id="rId16" Type="http://schemas.openxmlformats.org/officeDocument/2006/relationships/slideLayout" Target="../slideLayouts/slideLayout177.xml"/><Relationship Id="rId20" Type="http://schemas.openxmlformats.org/officeDocument/2006/relationships/image" Target="../media/image11.png"/><Relationship Id="rId1" Type="http://schemas.openxmlformats.org/officeDocument/2006/relationships/slideLayout" Target="../slideLayouts/slideLayout162.xml"/><Relationship Id="rId6" Type="http://schemas.openxmlformats.org/officeDocument/2006/relationships/slideLayout" Target="../slideLayouts/slideLayout167.xml"/><Relationship Id="rId11" Type="http://schemas.openxmlformats.org/officeDocument/2006/relationships/slideLayout" Target="../slideLayouts/slideLayout172.xml"/><Relationship Id="rId5" Type="http://schemas.openxmlformats.org/officeDocument/2006/relationships/slideLayout" Target="../slideLayouts/slideLayout166.xml"/><Relationship Id="rId15" Type="http://schemas.openxmlformats.org/officeDocument/2006/relationships/slideLayout" Target="../slideLayouts/slideLayout176.xml"/><Relationship Id="rId10" Type="http://schemas.openxmlformats.org/officeDocument/2006/relationships/slideLayout" Target="../slideLayouts/slideLayout171.xml"/><Relationship Id="rId19" Type="http://schemas.openxmlformats.org/officeDocument/2006/relationships/theme" Target="../theme/theme14.xml"/><Relationship Id="rId4" Type="http://schemas.openxmlformats.org/officeDocument/2006/relationships/slideLayout" Target="../slideLayouts/slideLayout165.xml"/><Relationship Id="rId9" Type="http://schemas.openxmlformats.org/officeDocument/2006/relationships/slideLayout" Target="../slideLayouts/slideLayout170.xml"/><Relationship Id="rId14" Type="http://schemas.openxmlformats.org/officeDocument/2006/relationships/slideLayout" Target="../slideLayouts/slideLayout175.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slideLayout" Target="../slideLayouts/slideLayout192.xml"/><Relationship Id="rId18" Type="http://schemas.openxmlformats.org/officeDocument/2006/relationships/theme" Target="../theme/theme15.xml"/><Relationship Id="rId3" Type="http://schemas.openxmlformats.org/officeDocument/2006/relationships/slideLayout" Target="../slideLayouts/slideLayout182.xml"/><Relationship Id="rId7" Type="http://schemas.openxmlformats.org/officeDocument/2006/relationships/slideLayout" Target="../slideLayouts/slideLayout186.xml"/><Relationship Id="rId12" Type="http://schemas.openxmlformats.org/officeDocument/2006/relationships/slideLayout" Target="../slideLayouts/slideLayout191.xml"/><Relationship Id="rId17" Type="http://schemas.openxmlformats.org/officeDocument/2006/relationships/slideLayout" Target="../slideLayouts/slideLayout196.xml"/><Relationship Id="rId2" Type="http://schemas.openxmlformats.org/officeDocument/2006/relationships/slideLayout" Target="../slideLayouts/slideLayout181.xml"/><Relationship Id="rId16" Type="http://schemas.openxmlformats.org/officeDocument/2006/relationships/slideLayout" Target="../slideLayouts/slideLayout195.xml"/><Relationship Id="rId20" Type="http://schemas.openxmlformats.org/officeDocument/2006/relationships/image" Target="../media/image12.png"/><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5" Type="http://schemas.openxmlformats.org/officeDocument/2006/relationships/slideLayout" Target="../slideLayouts/slideLayout194.xml"/><Relationship Id="rId10" Type="http://schemas.openxmlformats.org/officeDocument/2006/relationships/slideLayout" Target="../slideLayouts/slideLayout189.xml"/><Relationship Id="rId19" Type="http://schemas.openxmlformats.org/officeDocument/2006/relationships/image" Target="../media/image11.png"/><Relationship Id="rId4" Type="http://schemas.openxmlformats.org/officeDocument/2006/relationships/slideLayout" Target="../slideLayouts/slideLayout183.xml"/><Relationship Id="rId9" Type="http://schemas.openxmlformats.org/officeDocument/2006/relationships/slideLayout" Target="../slideLayouts/slideLayout188.xml"/><Relationship Id="rId14" Type="http://schemas.openxmlformats.org/officeDocument/2006/relationships/slideLayout" Target="../slideLayouts/slideLayout19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04.xml"/><Relationship Id="rId13" Type="http://schemas.openxmlformats.org/officeDocument/2006/relationships/slideLayout" Target="../slideLayouts/slideLayout209.xml"/><Relationship Id="rId18" Type="http://schemas.openxmlformats.org/officeDocument/2006/relationships/theme" Target="../theme/theme16.xml"/><Relationship Id="rId3" Type="http://schemas.openxmlformats.org/officeDocument/2006/relationships/slideLayout" Target="../slideLayouts/slideLayout199.xml"/><Relationship Id="rId7" Type="http://schemas.openxmlformats.org/officeDocument/2006/relationships/slideLayout" Target="../slideLayouts/slideLayout203.xml"/><Relationship Id="rId12" Type="http://schemas.openxmlformats.org/officeDocument/2006/relationships/slideLayout" Target="../slideLayouts/slideLayout208.xml"/><Relationship Id="rId17" Type="http://schemas.openxmlformats.org/officeDocument/2006/relationships/slideLayout" Target="../slideLayouts/slideLayout213.xml"/><Relationship Id="rId2" Type="http://schemas.openxmlformats.org/officeDocument/2006/relationships/slideLayout" Target="../slideLayouts/slideLayout198.xml"/><Relationship Id="rId16" Type="http://schemas.openxmlformats.org/officeDocument/2006/relationships/slideLayout" Target="../slideLayouts/slideLayout212.xml"/><Relationship Id="rId20" Type="http://schemas.openxmlformats.org/officeDocument/2006/relationships/image" Target="../media/image12.png"/><Relationship Id="rId1" Type="http://schemas.openxmlformats.org/officeDocument/2006/relationships/slideLayout" Target="../slideLayouts/slideLayout197.xml"/><Relationship Id="rId6" Type="http://schemas.openxmlformats.org/officeDocument/2006/relationships/slideLayout" Target="../slideLayouts/slideLayout202.xml"/><Relationship Id="rId11" Type="http://schemas.openxmlformats.org/officeDocument/2006/relationships/slideLayout" Target="../slideLayouts/slideLayout207.xml"/><Relationship Id="rId5" Type="http://schemas.openxmlformats.org/officeDocument/2006/relationships/slideLayout" Target="../slideLayouts/slideLayout201.xml"/><Relationship Id="rId15" Type="http://schemas.openxmlformats.org/officeDocument/2006/relationships/slideLayout" Target="../slideLayouts/slideLayout211.xml"/><Relationship Id="rId10" Type="http://schemas.openxmlformats.org/officeDocument/2006/relationships/slideLayout" Target="../slideLayouts/slideLayout206.xml"/><Relationship Id="rId19" Type="http://schemas.openxmlformats.org/officeDocument/2006/relationships/image" Target="../media/image11.png"/><Relationship Id="rId4" Type="http://schemas.openxmlformats.org/officeDocument/2006/relationships/slideLayout" Target="../slideLayouts/slideLayout200.xml"/><Relationship Id="rId9" Type="http://schemas.openxmlformats.org/officeDocument/2006/relationships/slideLayout" Target="../slideLayouts/slideLayout205.xml"/><Relationship Id="rId14" Type="http://schemas.openxmlformats.org/officeDocument/2006/relationships/slideLayout" Target="../slideLayouts/slideLayout210.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21.xml"/><Relationship Id="rId13" Type="http://schemas.openxmlformats.org/officeDocument/2006/relationships/slideLayout" Target="../slideLayouts/slideLayout226.xml"/><Relationship Id="rId18" Type="http://schemas.openxmlformats.org/officeDocument/2006/relationships/theme" Target="../theme/theme17.xml"/><Relationship Id="rId3" Type="http://schemas.openxmlformats.org/officeDocument/2006/relationships/slideLayout" Target="../slideLayouts/slideLayout216.xml"/><Relationship Id="rId7" Type="http://schemas.openxmlformats.org/officeDocument/2006/relationships/slideLayout" Target="../slideLayouts/slideLayout220.xml"/><Relationship Id="rId12" Type="http://schemas.openxmlformats.org/officeDocument/2006/relationships/slideLayout" Target="../slideLayouts/slideLayout225.xml"/><Relationship Id="rId17" Type="http://schemas.openxmlformats.org/officeDocument/2006/relationships/slideLayout" Target="../slideLayouts/slideLayout230.xml"/><Relationship Id="rId2" Type="http://schemas.openxmlformats.org/officeDocument/2006/relationships/slideLayout" Target="../slideLayouts/slideLayout215.xml"/><Relationship Id="rId16" Type="http://schemas.openxmlformats.org/officeDocument/2006/relationships/slideLayout" Target="../slideLayouts/slideLayout229.xml"/><Relationship Id="rId20" Type="http://schemas.openxmlformats.org/officeDocument/2006/relationships/image" Target="../media/image12.png"/><Relationship Id="rId1" Type="http://schemas.openxmlformats.org/officeDocument/2006/relationships/slideLayout" Target="../slideLayouts/slideLayout214.xml"/><Relationship Id="rId6" Type="http://schemas.openxmlformats.org/officeDocument/2006/relationships/slideLayout" Target="../slideLayouts/slideLayout219.xml"/><Relationship Id="rId11" Type="http://schemas.openxmlformats.org/officeDocument/2006/relationships/slideLayout" Target="../slideLayouts/slideLayout224.xml"/><Relationship Id="rId5" Type="http://schemas.openxmlformats.org/officeDocument/2006/relationships/slideLayout" Target="../slideLayouts/slideLayout218.xml"/><Relationship Id="rId15" Type="http://schemas.openxmlformats.org/officeDocument/2006/relationships/slideLayout" Target="../slideLayouts/slideLayout228.xml"/><Relationship Id="rId10" Type="http://schemas.openxmlformats.org/officeDocument/2006/relationships/slideLayout" Target="../slideLayouts/slideLayout223.xml"/><Relationship Id="rId19" Type="http://schemas.openxmlformats.org/officeDocument/2006/relationships/image" Target="../media/image11.png"/><Relationship Id="rId4" Type="http://schemas.openxmlformats.org/officeDocument/2006/relationships/slideLayout" Target="../slideLayouts/slideLayout217.xml"/><Relationship Id="rId9" Type="http://schemas.openxmlformats.org/officeDocument/2006/relationships/slideLayout" Target="../slideLayouts/slideLayout222.xml"/><Relationship Id="rId14" Type="http://schemas.openxmlformats.org/officeDocument/2006/relationships/slideLayout" Target="../slideLayouts/slideLayout22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38.xml"/><Relationship Id="rId13" Type="http://schemas.openxmlformats.org/officeDocument/2006/relationships/slideLayout" Target="../slideLayouts/slideLayout243.xml"/><Relationship Id="rId18" Type="http://schemas.openxmlformats.org/officeDocument/2006/relationships/theme" Target="../theme/theme18.xml"/><Relationship Id="rId3" Type="http://schemas.openxmlformats.org/officeDocument/2006/relationships/slideLayout" Target="../slideLayouts/slideLayout233.xml"/><Relationship Id="rId7" Type="http://schemas.openxmlformats.org/officeDocument/2006/relationships/slideLayout" Target="../slideLayouts/slideLayout237.xml"/><Relationship Id="rId12" Type="http://schemas.openxmlformats.org/officeDocument/2006/relationships/slideLayout" Target="../slideLayouts/slideLayout242.xml"/><Relationship Id="rId17" Type="http://schemas.openxmlformats.org/officeDocument/2006/relationships/slideLayout" Target="../slideLayouts/slideLayout247.xml"/><Relationship Id="rId2" Type="http://schemas.openxmlformats.org/officeDocument/2006/relationships/slideLayout" Target="../slideLayouts/slideLayout232.xml"/><Relationship Id="rId16" Type="http://schemas.openxmlformats.org/officeDocument/2006/relationships/slideLayout" Target="../slideLayouts/slideLayout246.xml"/><Relationship Id="rId20" Type="http://schemas.openxmlformats.org/officeDocument/2006/relationships/image" Target="../media/image12.png"/><Relationship Id="rId1" Type="http://schemas.openxmlformats.org/officeDocument/2006/relationships/slideLayout" Target="../slideLayouts/slideLayout231.xml"/><Relationship Id="rId6" Type="http://schemas.openxmlformats.org/officeDocument/2006/relationships/slideLayout" Target="../slideLayouts/slideLayout236.xml"/><Relationship Id="rId11" Type="http://schemas.openxmlformats.org/officeDocument/2006/relationships/slideLayout" Target="../slideLayouts/slideLayout241.xml"/><Relationship Id="rId5" Type="http://schemas.openxmlformats.org/officeDocument/2006/relationships/slideLayout" Target="../slideLayouts/slideLayout235.xml"/><Relationship Id="rId15" Type="http://schemas.openxmlformats.org/officeDocument/2006/relationships/slideLayout" Target="../slideLayouts/slideLayout245.xml"/><Relationship Id="rId10" Type="http://schemas.openxmlformats.org/officeDocument/2006/relationships/slideLayout" Target="../slideLayouts/slideLayout240.xml"/><Relationship Id="rId19" Type="http://schemas.openxmlformats.org/officeDocument/2006/relationships/image" Target="../media/image11.png"/><Relationship Id="rId4" Type="http://schemas.openxmlformats.org/officeDocument/2006/relationships/slideLayout" Target="../slideLayouts/slideLayout234.xml"/><Relationship Id="rId9" Type="http://schemas.openxmlformats.org/officeDocument/2006/relationships/slideLayout" Target="../slideLayouts/slideLayout239.xml"/><Relationship Id="rId14" Type="http://schemas.openxmlformats.org/officeDocument/2006/relationships/slideLayout" Target="../slideLayouts/slideLayout244.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55.xml"/><Relationship Id="rId13" Type="http://schemas.openxmlformats.org/officeDocument/2006/relationships/slideLayout" Target="../slideLayouts/slideLayout260.xml"/><Relationship Id="rId18" Type="http://schemas.openxmlformats.org/officeDocument/2006/relationships/theme" Target="../theme/theme19.xml"/><Relationship Id="rId3" Type="http://schemas.openxmlformats.org/officeDocument/2006/relationships/slideLayout" Target="../slideLayouts/slideLayout250.xml"/><Relationship Id="rId7" Type="http://schemas.openxmlformats.org/officeDocument/2006/relationships/slideLayout" Target="../slideLayouts/slideLayout254.xml"/><Relationship Id="rId12" Type="http://schemas.openxmlformats.org/officeDocument/2006/relationships/slideLayout" Target="../slideLayouts/slideLayout259.xml"/><Relationship Id="rId17" Type="http://schemas.openxmlformats.org/officeDocument/2006/relationships/slideLayout" Target="../slideLayouts/slideLayout264.xml"/><Relationship Id="rId2" Type="http://schemas.openxmlformats.org/officeDocument/2006/relationships/slideLayout" Target="../slideLayouts/slideLayout249.xml"/><Relationship Id="rId16" Type="http://schemas.openxmlformats.org/officeDocument/2006/relationships/slideLayout" Target="../slideLayouts/slideLayout263.xml"/><Relationship Id="rId20" Type="http://schemas.openxmlformats.org/officeDocument/2006/relationships/image" Target="../media/image12.png"/><Relationship Id="rId1" Type="http://schemas.openxmlformats.org/officeDocument/2006/relationships/slideLayout" Target="../slideLayouts/slideLayout248.xml"/><Relationship Id="rId6" Type="http://schemas.openxmlformats.org/officeDocument/2006/relationships/slideLayout" Target="../slideLayouts/slideLayout253.xml"/><Relationship Id="rId11" Type="http://schemas.openxmlformats.org/officeDocument/2006/relationships/slideLayout" Target="../slideLayouts/slideLayout258.xml"/><Relationship Id="rId5" Type="http://schemas.openxmlformats.org/officeDocument/2006/relationships/slideLayout" Target="../slideLayouts/slideLayout252.xml"/><Relationship Id="rId15" Type="http://schemas.openxmlformats.org/officeDocument/2006/relationships/slideLayout" Target="../slideLayouts/slideLayout262.xml"/><Relationship Id="rId10" Type="http://schemas.openxmlformats.org/officeDocument/2006/relationships/slideLayout" Target="../slideLayouts/slideLayout257.xml"/><Relationship Id="rId19" Type="http://schemas.openxmlformats.org/officeDocument/2006/relationships/image" Target="../media/image11.png"/><Relationship Id="rId4" Type="http://schemas.openxmlformats.org/officeDocument/2006/relationships/slideLayout" Target="../slideLayouts/slideLayout251.xml"/><Relationship Id="rId9" Type="http://schemas.openxmlformats.org/officeDocument/2006/relationships/slideLayout" Target="../slideLayouts/slideLayout256.xml"/><Relationship Id="rId14" Type="http://schemas.openxmlformats.org/officeDocument/2006/relationships/slideLayout" Target="../slideLayouts/slideLayout26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21" Type="http://schemas.openxmlformats.org/officeDocument/2006/relationships/image" Target="../media/image4.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5.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72.xml"/><Relationship Id="rId13" Type="http://schemas.openxmlformats.org/officeDocument/2006/relationships/slideLayout" Target="../slideLayouts/slideLayout277.xml"/><Relationship Id="rId18" Type="http://schemas.openxmlformats.org/officeDocument/2006/relationships/slideLayout" Target="../slideLayouts/slideLayout282.xml"/><Relationship Id="rId3" Type="http://schemas.openxmlformats.org/officeDocument/2006/relationships/slideLayout" Target="../slideLayouts/slideLayout267.xml"/><Relationship Id="rId21" Type="http://schemas.openxmlformats.org/officeDocument/2006/relationships/image" Target="../media/image12.png"/><Relationship Id="rId7" Type="http://schemas.openxmlformats.org/officeDocument/2006/relationships/slideLayout" Target="../slideLayouts/slideLayout271.xml"/><Relationship Id="rId12" Type="http://schemas.openxmlformats.org/officeDocument/2006/relationships/slideLayout" Target="../slideLayouts/slideLayout276.xml"/><Relationship Id="rId17" Type="http://schemas.openxmlformats.org/officeDocument/2006/relationships/slideLayout" Target="../slideLayouts/slideLayout281.xml"/><Relationship Id="rId2" Type="http://schemas.openxmlformats.org/officeDocument/2006/relationships/slideLayout" Target="../slideLayouts/slideLayout266.xml"/><Relationship Id="rId16" Type="http://schemas.openxmlformats.org/officeDocument/2006/relationships/slideLayout" Target="../slideLayouts/slideLayout280.xml"/><Relationship Id="rId20" Type="http://schemas.openxmlformats.org/officeDocument/2006/relationships/image" Target="../media/image11.png"/><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5" Type="http://schemas.openxmlformats.org/officeDocument/2006/relationships/slideLayout" Target="../slideLayouts/slideLayout279.xml"/><Relationship Id="rId10" Type="http://schemas.openxmlformats.org/officeDocument/2006/relationships/slideLayout" Target="../slideLayouts/slideLayout274.xml"/><Relationship Id="rId19" Type="http://schemas.openxmlformats.org/officeDocument/2006/relationships/theme" Target="../theme/theme20.xml"/><Relationship Id="rId4" Type="http://schemas.openxmlformats.org/officeDocument/2006/relationships/slideLayout" Target="../slideLayouts/slideLayout268.xml"/><Relationship Id="rId9" Type="http://schemas.openxmlformats.org/officeDocument/2006/relationships/slideLayout" Target="../slideLayouts/slideLayout273.xml"/><Relationship Id="rId14" Type="http://schemas.openxmlformats.org/officeDocument/2006/relationships/slideLayout" Target="../slideLayouts/slideLayout27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2.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9.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E15454-6AF8-4F6D-A7A1-992A599D46EC}" type="datetimeFigureOut">
              <a:rPr lang="es-MX" smtClean="0"/>
              <a:t>12/10/2016</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2893741396"/>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907488701"/>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717519251"/>
      </p:ext>
    </p:extLst>
  </p:cSld>
  <p:clrMap bg1="lt1" tx1="dk1" bg2="lt2" tx2="dk2" accent1="accent1" accent2="accent2" accent3="accent3" accent4="accent4" accent5="accent5" accent6="accent6" hlink="hlink" folHlink="folHlink"/>
  <p:sldLayoutIdLst>
    <p:sldLayoutId id="2147484290" r:id="rId1"/>
    <p:sldLayoutId id="2147484291" r:id="rId2"/>
    <p:sldLayoutId id="2147484292" r:id="rId3"/>
    <p:sldLayoutId id="2147484293" r:id="rId4"/>
    <p:sldLayoutId id="2147484294" r:id="rId5"/>
    <p:sldLayoutId id="2147484295" r:id="rId6"/>
    <p:sldLayoutId id="2147484296" r:id="rId7"/>
    <p:sldLayoutId id="2147484297" r:id="rId8"/>
    <p:sldLayoutId id="2147484298" r:id="rId9"/>
    <p:sldLayoutId id="2147484299" r:id="rId10"/>
    <p:sldLayoutId id="2147484300"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E15454-6AF8-4F6D-A7A1-992A599D46EC}"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2511438972"/>
      </p:ext>
    </p:extLst>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 id="2147484313" r:id="rId12"/>
    <p:sldLayoutId id="2147484314" r:id="rId13"/>
    <p:sldLayoutId id="2147484315" r:id="rId14"/>
    <p:sldLayoutId id="2147484316" r:id="rId15"/>
    <p:sldLayoutId id="2147484317" r:id="rId16"/>
    <p:sldLayoutId id="2147484318"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E15454-6AF8-4F6D-A7A1-992A599D46EC}"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4259085156"/>
      </p:ext>
    </p:extLst>
  </p:cSld>
  <p:clrMap bg1="lt1" tx1="dk1" bg2="lt2" tx2="dk2" accent1="accent1" accent2="accent2" accent3="accent3" accent4="accent4" accent5="accent5" accent6="accent6" hlink="hlink" folHlink="folHlink"/>
  <p:sldLayoutIdLst>
    <p:sldLayoutId id="2147484320" r:id="rId1"/>
    <p:sldLayoutId id="2147484321" r:id="rId2"/>
    <p:sldLayoutId id="2147484322" r:id="rId3"/>
    <p:sldLayoutId id="2147484323" r:id="rId4"/>
    <p:sldLayoutId id="2147484324" r:id="rId5"/>
    <p:sldLayoutId id="2147484325" r:id="rId6"/>
    <p:sldLayoutId id="2147484326" r:id="rId7"/>
    <p:sldLayoutId id="2147484327" r:id="rId8"/>
    <p:sldLayoutId id="2147484328" r:id="rId9"/>
    <p:sldLayoutId id="2147484329" r:id="rId10"/>
    <p:sldLayoutId id="2147484330" r:id="rId11"/>
    <p:sldLayoutId id="2147484331" r:id="rId12"/>
    <p:sldLayoutId id="2147484332" r:id="rId13"/>
    <p:sldLayoutId id="2147484333" r:id="rId14"/>
    <p:sldLayoutId id="2147484334" r:id="rId15"/>
    <p:sldLayoutId id="2147484335" r:id="rId16"/>
    <p:sldLayoutId id="2147484336"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E15454-6AF8-4F6D-A7A1-992A599D46EC}"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1118893032"/>
      </p:ext>
    </p:extLst>
  </p:cSld>
  <p:clrMap bg1="lt1" tx1="dk1" bg2="lt2" tx2="dk2" accent1="accent1" accent2="accent2" accent3="accent3" accent4="accent4" accent5="accent5" accent6="accent6" hlink="hlink" folHlink="folHlink"/>
  <p:sldLayoutIdLst>
    <p:sldLayoutId id="2147484338" r:id="rId1"/>
    <p:sldLayoutId id="2147484339" r:id="rId2"/>
    <p:sldLayoutId id="2147484340" r:id="rId3"/>
    <p:sldLayoutId id="2147484341" r:id="rId4"/>
    <p:sldLayoutId id="2147484342" r:id="rId5"/>
    <p:sldLayoutId id="2147484343" r:id="rId6"/>
    <p:sldLayoutId id="2147484344" r:id="rId7"/>
    <p:sldLayoutId id="2147484345" r:id="rId8"/>
    <p:sldLayoutId id="2147484346" r:id="rId9"/>
    <p:sldLayoutId id="2147484347" r:id="rId10"/>
    <p:sldLayoutId id="2147484348" r:id="rId11"/>
    <p:sldLayoutId id="2147484349" r:id="rId12"/>
    <p:sldLayoutId id="2147484350" r:id="rId13"/>
    <p:sldLayoutId id="2147484351" r:id="rId14"/>
    <p:sldLayoutId id="2147484352" r:id="rId15"/>
    <p:sldLayoutId id="2147484353" r:id="rId16"/>
    <p:sldLayoutId id="2147484354" r:id="rId17"/>
    <p:sldLayoutId id="2147484513" r:id="rId18"/>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E15454-6AF8-4F6D-A7A1-992A599D46EC}"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383649367"/>
      </p:ext>
    </p:extLst>
  </p:cSld>
  <p:clrMap bg1="lt1" tx1="dk1" bg2="lt2" tx2="dk2" accent1="accent1" accent2="accent2" accent3="accent3" accent4="accent4" accent5="accent5" accent6="accent6" hlink="hlink" folHlink="folHlink"/>
  <p:sldLayoutIdLst>
    <p:sldLayoutId id="2147484374" r:id="rId1"/>
    <p:sldLayoutId id="2147484375" r:id="rId2"/>
    <p:sldLayoutId id="2147484376" r:id="rId3"/>
    <p:sldLayoutId id="2147484377" r:id="rId4"/>
    <p:sldLayoutId id="2147484378" r:id="rId5"/>
    <p:sldLayoutId id="2147484379" r:id="rId6"/>
    <p:sldLayoutId id="2147484380" r:id="rId7"/>
    <p:sldLayoutId id="2147484381" r:id="rId8"/>
    <p:sldLayoutId id="2147484382" r:id="rId9"/>
    <p:sldLayoutId id="2147484383" r:id="rId10"/>
    <p:sldLayoutId id="2147484384" r:id="rId11"/>
    <p:sldLayoutId id="2147484385" r:id="rId12"/>
    <p:sldLayoutId id="2147484386" r:id="rId13"/>
    <p:sldLayoutId id="2147484387" r:id="rId14"/>
    <p:sldLayoutId id="2147484388" r:id="rId15"/>
    <p:sldLayoutId id="2147484389" r:id="rId16"/>
    <p:sldLayoutId id="2147484390"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E15454-6AF8-4F6D-A7A1-992A599D46EC}"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4267696372"/>
      </p:ext>
    </p:extLst>
  </p:cSld>
  <p:clrMap bg1="lt1" tx1="dk1" bg2="lt2" tx2="dk2" accent1="accent1" accent2="accent2" accent3="accent3" accent4="accent4" accent5="accent5" accent6="accent6" hlink="hlink" folHlink="folHlink"/>
  <p:sldLayoutIdLst>
    <p:sldLayoutId id="2147484392" r:id="rId1"/>
    <p:sldLayoutId id="2147484393" r:id="rId2"/>
    <p:sldLayoutId id="2147484394" r:id="rId3"/>
    <p:sldLayoutId id="2147484395" r:id="rId4"/>
    <p:sldLayoutId id="2147484396" r:id="rId5"/>
    <p:sldLayoutId id="2147484397" r:id="rId6"/>
    <p:sldLayoutId id="2147484398" r:id="rId7"/>
    <p:sldLayoutId id="2147484399" r:id="rId8"/>
    <p:sldLayoutId id="2147484400" r:id="rId9"/>
    <p:sldLayoutId id="2147484401" r:id="rId10"/>
    <p:sldLayoutId id="2147484402" r:id="rId11"/>
    <p:sldLayoutId id="2147484403" r:id="rId12"/>
    <p:sldLayoutId id="2147484404" r:id="rId13"/>
    <p:sldLayoutId id="2147484405" r:id="rId14"/>
    <p:sldLayoutId id="2147484406" r:id="rId15"/>
    <p:sldLayoutId id="2147484407" r:id="rId16"/>
    <p:sldLayoutId id="2147484408"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E15454-6AF8-4F6D-A7A1-992A599D46EC}"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4265773915"/>
      </p:ext>
    </p:extLst>
  </p:cSld>
  <p:clrMap bg1="lt1" tx1="dk1" bg2="lt2" tx2="dk2" accent1="accent1" accent2="accent2" accent3="accent3" accent4="accent4" accent5="accent5" accent6="accent6" hlink="hlink" folHlink="folHlink"/>
  <p:sldLayoutIdLst>
    <p:sldLayoutId id="2147484422" r:id="rId1"/>
    <p:sldLayoutId id="2147484423" r:id="rId2"/>
    <p:sldLayoutId id="2147484424" r:id="rId3"/>
    <p:sldLayoutId id="2147484425" r:id="rId4"/>
    <p:sldLayoutId id="2147484426" r:id="rId5"/>
    <p:sldLayoutId id="2147484427" r:id="rId6"/>
    <p:sldLayoutId id="2147484428" r:id="rId7"/>
    <p:sldLayoutId id="2147484429" r:id="rId8"/>
    <p:sldLayoutId id="2147484430" r:id="rId9"/>
    <p:sldLayoutId id="2147484431" r:id="rId10"/>
    <p:sldLayoutId id="2147484432" r:id="rId11"/>
    <p:sldLayoutId id="2147484433" r:id="rId12"/>
    <p:sldLayoutId id="2147484434" r:id="rId13"/>
    <p:sldLayoutId id="2147484435" r:id="rId14"/>
    <p:sldLayoutId id="2147484436" r:id="rId15"/>
    <p:sldLayoutId id="2147484437" r:id="rId16"/>
    <p:sldLayoutId id="2147484438"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E15454-6AF8-4F6D-A7A1-992A599D46EC}"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1602289578"/>
      </p:ext>
    </p:extLst>
  </p:cSld>
  <p:clrMap bg1="lt1" tx1="dk1" bg2="lt2" tx2="dk2" accent1="accent1" accent2="accent2" accent3="accent3" accent4="accent4" accent5="accent5" accent6="accent6" hlink="hlink" folHlink="folHlink"/>
  <p:sldLayoutIdLst>
    <p:sldLayoutId id="2147484440" r:id="rId1"/>
    <p:sldLayoutId id="2147484441" r:id="rId2"/>
    <p:sldLayoutId id="2147484442" r:id="rId3"/>
    <p:sldLayoutId id="2147484443" r:id="rId4"/>
    <p:sldLayoutId id="2147484444" r:id="rId5"/>
    <p:sldLayoutId id="2147484445" r:id="rId6"/>
    <p:sldLayoutId id="2147484446" r:id="rId7"/>
    <p:sldLayoutId id="2147484447" r:id="rId8"/>
    <p:sldLayoutId id="2147484448" r:id="rId9"/>
    <p:sldLayoutId id="2147484449" r:id="rId10"/>
    <p:sldLayoutId id="2147484450" r:id="rId11"/>
    <p:sldLayoutId id="2147484451" r:id="rId12"/>
    <p:sldLayoutId id="2147484452" r:id="rId13"/>
    <p:sldLayoutId id="2147484453" r:id="rId14"/>
    <p:sldLayoutId id="2147484454" r:id="rId15"/>
    <p:sldLayoutId id="2147484455" r:id="rId16"/>
    <p:sldLayoutId id="2147484456"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E15454-6AF8-4F6D-A7A1-992A599D46EC}"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2529442505"/>
      </p:ext>
    </p:extLst>
  </p:cSld>
  <p:clrMap bg1="lt1" tx1="dk1" bg2="lt2" tx2="dk2" accent1="accent1" accent2="accent2" accent3="accent3" accent4="accent4" accent5="accent5" accent6="accent6" hlink="hlink" folHlink="folHlink"/>
  <p:sldLayoutIdLst>
    <p:sldLayoutId id="2147484458" r:id="rId1"/>
    <p:sldLayoutId id="2147484459" r:id="rId2"/>
    <p:sldLayoutId id="2147484460" r:id="rId3"/>
    <p:sldLayoutId id="2147484461" r:id="rId4"/>
    <p:sldLayoutId id="2147484462" r:id="rId5"/>
    <p:sldLayoutId id="2147484463" r:id="rId6"/>
    <p:sldLayoutId id="2147484464" r:id="rId7"/>
    <p:sldLayoutId id="2147484465" r:id="rId8"/>
    <p:sldLayoutId id="2147484466" r:id="rId9"/>
    <p:sldLayoutId id="2147484467" r:id="rId10"/>
    <p:sldLayoutId id="2147484468" r:id="rId11"/>
    <p:sldLayoutId id="2147484469" r:id="rId12"/>
    <p:sldLayoutId id="2147484470" r:id="rId13"/>
    <p:sldLayoutId id="2147484471" r:id="rId14"/>
    <p:sldLayoutId id="2147484472" r:id="rId15"/>
    <p:sldLayoutId id="2147484473" r:id="rId16"/>
    <p:sldLayoutId id="2147484474"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F64B7FC-F39A-40EE-9784-A0CB0EA6F22D}" type="datetimeFigureOut">
              <a:rPr lang="es-MX" smtClean="0">
                <a:solidFill>
                  <a:prstClr val="white">
                    <a:tint val="75000"/>
                    <a:alpha val="60000"/>
                  </a:prstClr>
                </a:solidFill>
              </a:rPr>
              <a:pPr/>
              <a:t>12/10/2016</a:t>
            </a:fld>
            <a:endParaRPr lang="es-MX">
              <a:solidFill>
                <a:prstClr val="white">
                  <a:tint val="75000"/>
                  <a:alpha val="60000"/>
                </a:prstClr>
              </a:solidFill>
            </a:endParaRP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solidFill>
                <a:prstClr val="white">
                  <a:tint val="75000"/>
                  <a:alpha val="60000"/>
                </a:prstClr>
              </a:solidFill>
            </a:endParaRP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85F91D72-729B-4333-A851-2EB45862CD71}"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126260065"/>
      </p:ext>
    </p:extLst>
  </p:cSld>
  <p:clrMap bg1="dk1" tx1="lt1" bg2="dk2" tx2="lt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 id="2147484076" r:id="rId12"/>
    <p:sldLayoutId id="2147484077" r:id="rId13"/>
    <p:sldLayoutId id="2147484078" r:id="rId14"/>
    <p:sldLayoutId id="2147484079" r:id="rId15"/>
    <p:sldLayoutId id="2147484080" r:id="rId16"/>
    <p:sldLayoutId id="214748408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E15454-6AF8-4F6D-A7A1-992A599D46EC}"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692587855"/>
      </p:ext>
    </p:extLst>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 id="2147484506" r:id="rId12"/>
    <p:sldLayoutId id="2147484507" r:id="rId13"/>
    <p:sldLayoutId id="2147484508" r:id="rId14"/>
    <p:sldLayoutId id="2147484509" r:id="rId15"/>
    <p:sldLayoutId id="2147484510" r:id="rId16"/>
    <p:sldLayoutId id="2147484511" r:id="rId17"/>
    <p:sldLayoutId id="2147484512" r:id="rId18"/>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586487171"/>
      </p:ext>
    </p:extLst>
  </p:cSld>
  <p:clrMap bg1="lt1" tx1="dk1" bg2="lt2" tx2="dk2" accent1="accent1" accent2="accent2" accent3="accent3" accent4="accent4" accent5="accent5" accent6="accent6" hlink="hlink" folHlink="folHlink"/>
  <p:sldLayoutIdLst>
    <p:sldLayoutId id="2147484146" r:id="rId1"/>
    <p:sldLayoutId id="2147484147" r:id="rId2"/>
    <p:sldLayoutId id="2147484148" r:id="rId3"/>
    <p:sldLayoutId id="2147484149" r:id="rId4"/>
    <p:sldLayoutId id="2147484150" r:id="rId5"/>
    <p:sldLayoutId id="2147484151" r:id="rId6"/>
    <p:sldLayoutId id="2147484152" r:id="rId7"/>
    <p:sldLayoutId id="2147484153" r:id="rId8"/>
    <p:sldLayoutId id="2147484154" r:id="rId9"/>
    <p:sldLayoutId id="2147484155" r:id="rId10"/>
    <p:sldLayoutId id="2147484156"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023272771"/>
      </p:ext>
    </p:extLst>
  </p:cSld>
  <p:clrMap bg1="lt1" tx1="dk1" bg2="lt2" tx2="dk2" accent1="accent1" accent2="accent2" accent3="accent3" accent4="accent4" accent5="accent5" accent6="accent6" hlink="hlink" folHlink="folHlink"/>
  <p:sldLayoutIdLst>
    <p:sldLayoutId id="2147484170"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326594342"/>
      </p:ext>
    </p:extLst>
  </p:cSld>
  <p:clrMap bg1="lt1" tx1="dk1" bg2="lt2" tx2="dk2" accent1="accent1" accent2="accent2" accent3="accent3" accent4="accent4" accent5="accent5" accent6="accent6" hlink="hlink" folHlink="folHlink"/>
  <p:sldLayoutIdLst>
    <p:sldLayoutId id="2147484182" r:id="rId1"/>
    <p:sldLayoutId id="2147484183" r:id="rId2"/>
    <p:sldLayoutId id="2147484184" r:id="rId3"/>
    <p:sldLayoutId id="2147484185" r:id="rId4"/>
    <p:sldLayoutId id="2147484186" r:id="rId5"/>
    <p:sldLayoutId id="2147484187" r:id="rId6"/>
    <p:sldLayoutId id="2147484188" r:id="rId7"/>
    <p:sldLayoutId id="2147484189" r:id="rId8"/>
    <p:sldLayoutId id="2147484190" r:id="rId9"/>
    <p:sldLayoutId id="2147484191" r:id="rId10"/>
    <p:sldLayoutId id="2147484192"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112841536"/>
      </p:ext>
    </p:extLst>
  </p:cSld>
  <p:clrMap bg1="lt1" tx1="dk1" bg2="lt2" tx2="dk2" accent1="accent1" accent2="accent2" accent3="accent3" accent4="accent4" accent5="accent5" accent6="accent6" hlink="hlink" folHlink="folHlink"/>
  <p:sldLayoutIdLst>
    <p:sldLayoutId id="2147484194" r:id="rId1"/>
    <p:sldLayoutId id="2147484195" r:id="rId2"/>
    <p:sldLayoutId id="2147484196" r:id="rId3"/>
    <p:sldLayoutId id="2147484197" r:id="rId4"/>
    <p:sldLayoutId id="2147484198" r:id="rId5"/>
    <p:sldLayoutId id="2147484199" r:id="rId6"/>
    <p:sldLayoutId id="2147484200" r:id="rId7"/>
    <p:sldLayoutId id="2147484201" r:id="rId8"/>
    <p:sldLayoutId id="2147484202" r:id="rId9"/>
    <p:sldLayoutId id="2147484203" r:id="rId10"/>
    <p:sldLayoutId id="2147484204"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19348720"/>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320714369"/>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10/12/2016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787025622"/>
      </p:ext>
    </p:extLst>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1.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8.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1.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8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66.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3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9.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66.xml"/><Relationship Id="rId5" Type="http://schemas.openxmlformats.org/officeDocument/2006/relationships/image" Target="../media/image24.png"/><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8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82.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8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82.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8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9.xml"/></Relationships>
</file>

<file path=ppt/slides/_rels/slide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7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9.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540913" y="360608"/>
            <a:ext cx="9285666" cy="6497392"/>
          </a:xfrm>
        </p:spPr>
        <p:txBody>
          <a:bodyPr>
            <a:normAutofit fontScale="90000"/>
          </a:bodyPr>
          <a:lstStyle/>
          <a:p>
            <a:pPr algn="l"/>
            <a:r>
              <a:rPr lang="es-MX" sz="4000" dirty="0" smtClean="0"/>
              <a:t/>
            </a:r>
            <a:br>
              <a:rPr lang="es-MX" sz="4000" dirty="0" smtClean="0"/>
            </a:br>
            <a:r>
              <a:rPr lang="es-MX" sz="4000" dirty="0"/>
              <a:t/>
            </a:r>
            <a:br>
              <a:rPr lang="es-MX" sz="4000" dirty="0"/>
            </a:br>
            <a:r>
              <a:rPr lang="es-MX" sz="4000" dirty="0" smtClean="0"/>
              <a:t/>
            </a:r>
            <a:br>
              <a:rPr lang="es-MX" sz="4000" dirty="0" smtClean="0"/>
            </a:br>
            <a:r>
              <a:rPr lang="es-MX" sz="4000" dirty="0" smtClean="0"/>
              <a:t/>
            </a:r>
            <a:br>
              <a:rPr lang="es-MX" sz="4000" dirty="0" smtClean="0"/>
            </a:br>
            <a:r>
              <a:rPr lang="es-MX" sz="4000" dirty="0" smtClean="0"/>
              <a:t/>
            </a:r>
            <a:br>
              <a:rPr lang="es-MX" sz="4000" dirty="0" smtClean="0"/>
            </a:br>
            <a:r>
              <a:rPr lang="es-MX" sz="4000" dirty="0"/>
              <a:t/>
            </a:r>
            <a:br>
              <a:rPr lang="es-MX" sz="4000" dirty="0"/>
            </a:br>
            <a:r>
              <a:rPr lang="es-MX" sz="4000" dirty="0" smtClean="0"/>
              <a:t/>
            </a:r>
            <a:br>
              <a:rPr lang="es-MX" sz="4000" dirty="0" smtClean="0"/>
            </a:br>
            <a:r>
              <a:rPr lang="es-MX" sz="4000" dirty="0"/>
              <a:t/>
            </a:r>
            <a:br>
              <a:rPr lang="es-MX" sz="4000" dirty="0"/>
            </a:br>
            <a:r>
              <a:rPr lang="es-MX" sz="4000" dirty="0" smtClean="0"/>
              <a:t>Universidad Autónoma del Estado de México</a:t>
            </a:r>
            <a:br>
              <a:rPr lang="es-MX" sz="4000" dirty="0" smtClean="0"/>
            </a:br>
            <a:r>
              <a:rPr lang="es-MX" sz="4000" dirty="0" smtClean="0"/>
              <a:t/>
            </a:r>
            <a:br>
              <a:rPr lang="es-MX" sz="4000" dirty="0" smtClean="0"/>
            </a:br>
            <a:r>
              <a:rPr lang="es-MX" sz="4000" dirty="0" smtClean="0"/>
              <a:t>Material</a:t>
            </a:r>
            <a:r>
              <a:rPr lang="es-MX" sz="4000" smtClean="0"/>
              <a:t>: </a:t>
            </a:r>
            <a:r>
              <a:rPr lang="es-MX" sz="4000" smtClean="0"/>
              <a:t>“</a:t>
            </a:r>
            <a:r>
              <a:rPr lang="es-MX" sz="4000" i="1" smtClean="0"/>
              <a:t>Apoyo </a:t>
            </a:r>
            <a:r>
              <a:rPr lang="es-MX" sz="4000" i="1" dirty="0" smtClean="0"/>
              <a:t>a Literatura de los </a:t>
            </a:r>
            <a:r>
              <a:rPr lang="es-MX" sz="4000" i="1" smtClean="0"/>
              <a:t>pueblos </a:t>
            </a:r>
            <a:r>
              <a:rPr lang="es-MX" sz="4000" i="1" smtClean="0"/>
              <a:t>angloparlantes”</a:t>
            </a:r>
            <a:r>
              <a:rPr lang="es-MX" sz="4000" smtClean="0"/>
              <a:t>.</a:t>
            </a:r>
            <a:r>
              <a:rPr lang="es-MX" sz="4000" dirty="0" smtClean="0"/>
              <a:t/>
            </a:r>
            <a:br>
              <a:rPr lang="es-MX" sz="4000" dirty="0" smtClean="0"/>
            </a:br>
            <a:r>
              <a:rPr lang="es-MX" sz="4000" dirty="0" smtClean="0"/>
              <a:t>Autor: Dr. Luis Juan Solís Carrillo</a:t>
            </a:r>
            <a:br>
              <a:rPr lang="es-MX" sz="4000" dirty="0" smtClean="0"/>
            </a:br>
            <a:r>
              <a:rPr lang="es-MX" sz="4000" dirty="0" smtClean="0"/>
              <a:t>Espacio: </a:t>
            </a:r>
            <a:r>
              <a:rPr lang="es-MX" sz="4000" dirty="0" err="1" smtClean="0"/>
              <a:t>Fac</a:t>
            </a:r>
            <a:r>
              <a:rPr lang="es-MX" sz="4000" dirty="0" smtClean="0"/>
              <a:t>. Lenguas, UAEMEX</a:t>
            </a:r>
            <a:br>
              <a:rPr lang="es-MX" sz="4000" dirty="0" smtClean="0"/>
            </a:br>
            <a:r>
              <a:rPr lang="es-MX" sz="4000" dirty="0" smtClean="0"/>
              <a:t>Unidad de aprendizaje: </a:t>
            </a:r>
            <a:r>
              <a:rPr lang="es-MX" sz="4000" i="1" dirty="0" smtClean="0"/>
              <a:t>Literatura de los pueblos angloparlantes</a:t>
            </a:r>
            <a:r>
              <a:rPr lang="es-MX" sz="4000" dirty="0" smtClean="0"/>
              <a:t>.</a:t>
            </a:r>
            <a:br>
              <a:rPr lang="es-MX" sz="4000" dirty="0" smtClean="0"/>
            </a:br>
            <a:r>
              <a:rPr lang="es-MX" sz="4000" dirty="0" smtClean="0"/>
              <a:t>Créditos</a:t>
            </a:r>
            <a:r>
              <a:rPr lang="es-MX" sz="4000" dirty="0" smtClean="0"/>
              <a:t>: 4</a:t>
            </a:r>
            <a:r>
              <a:rPr lang="es-MX" sz="4000" dirty="0" smtClean="0"/>
              <a:t/>
            </a:r>
            <a:br>
              <a:rPr lang="es-MX" sz="4000" dirty="0" smtClean="0"/>
            </a:br>
            <a:r>
              <a:rPr lang="es-MX" sz="4000" dirty="0" smtClean="0"/>
              <a:t>Material diseñado y empleado en el semestre 2016 A</a:t>
            </a:r>
            <a:br>
              <a:rPr lang="es-MX" sz="4000" dirty="0" smtClean="0"/>
            </a:br>
            <a:endParaRPr lang="es-MX" sz="4000" dirty="0"/>
          </a:p>
        </p:txBody>
      </p:sp>
    </p:spTree>
    <p:extLst>
      <p:ext uri="{BB962C8B-B14F-4D97-AF65-F5344CB8AC3E}">
        <p14:creationId xmlns:p14="http://schemas.microsoft.com/office/powerpoint/2010/main" val="3475114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dirty="0"/>
              <a:t>Men also lose their free will and individual expression to the social roles they must fill. As a child, </a:t>
            </a:r>
            <a:r>
              <a:rPr lang="en-US" dirty="0" err="1"/>
              <a:t>Arun</a:t>
            </a:r>
            <a:r>
              <a:rPr lang="en-US" dirty="0"/>
              <a:t> is showered with care and attention, unlike his neglected sister. Uma. </a:t>
            </a:r>
            <a:endParaRPr lang="en-US" dirty="0" smtClean="0"/>
          </a:p>
          <a:p>
            <a:pPr algn="just"/>
            <a:r>
              <a:rPr lang="en-US" dirty="0" err="1" smtClean="0"/>
              <a:t>MamaPapa</a:t>
            </a:r>
            <a:r>
              <a:rPr lang="en-US" dirty="0" smtClean="0"/>
              <a:t> </a:t>
            </a:r>
            <a:r>
              <a:rPr lang="en-US" dirty="0"/>
              <a:t>place high demands on </a:t>
            </a:r>
            <a:r>
              <a:rPr lang="en-US" dirty="0" err="1"/>
              <a:t>Arun</a:t>
            </a:r>
            <a:r>
              <a:rPr lang="en-US" dirty="0"/>
              <a:t> for him to work hard in school and achieve constantly, giving </a:t>
            </a:r>
            <a:r>
              <a:rPr lang="en-US" dirty="0" err="1"/>
              <a:t>Arun</a:t>
            </a:r>
            <a:r>
              <a:rPr lang="en-US" dirty="0"/>
              <a:t> no alternative path. </a:t>
            </a:r>
            <a:endParaRPr lang="en-US" dirty="0" smtClean="0"/>
          </a:p>
          <a:p>
            <a:pPr algn="just"/>
            <a:r>
              <a:rPr lang="en-US" dirty="0" smtClean="0"/>
              <a:t>While </a:t>
            </a:r>
            <a:r>
              <a:rPr lang="en-US" dirty="0"/>
              <a:t>Papa has the most authority in Uma’s household, his ego and pride are bound to his social role as a male head of the household. He cannot appear vulnerable, and so never forms genuine human connections.</a:t>
            </a:r>
          </a:p>
        </p:txBody>
      </p:sp>
      <p:sp>
        <p:nvSpPr>
          <p:cNvPr id="3" name="2 Título"/>
          <p:cNvSpPr>
            <a:spLocks noGrp="1"/>
          </p:cNvSpPr>
          <p:nvPr>
            <p:ph type="title"/>
          </p:nvPr>
        </p:nvSpPr>
        <p:spPr/>
        <p:txBody>
          <a:bodyPr/>
          <a:lstStyle/>
          <a:p>
            <a:r>
              <a:rPr lang="en-US" dirty="0" smtClean="0"/>
              <a:t>Men </a:t>
            </a:r>
            <a:endParaRPr lang="en-US" dirty="0"/>
          </a:p>
        </p:txBody>
      </p:sp>
    </p:spTree>
    <p:extLst>
      <p:ext uri="{BB962C8B-B14F-4D97-AF65-F5344CB8AC3E}">
        <p14:creationId xmlns:p14="http://schemas.microsoft.com/office/powerpoint/2010/main" val="3197426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dirty="0"/>
              <a:t>American society as portrayed in the novel also places gendered expectations onto its members, particularly in regards to male and female beauty. Mrs. Patton, like her daughter Melanie, is burdened by American ideals of female perfection and beauty, which are obsessed with dangerous degrees of thinness and over-tanning. Mr. Patton and Rod similarly fulfill the traditional Macho American stereotype of athleticism and hard work. Like Papa, Mr. Patton assumes passive control over the members of his household. </a:t>
            </a:r>
          </a:p>
        </p:txBody>
      </p:sp>
      <p:sp>
        <p:nvSpPr>
          <p:cNvPr id="3" name="2 Título"/>
          <p:cNvSpPr>
            <a:spLocks noGrp="1"/>
          </p:cNvSpPr>
          <p:nvPr>
            <p:ph type="title"/>
          </p:nvPr>
        </p:nvSpPr>
        <p:spPr/>
        <p:txBody>
          <a:bodyPr/>
          <a:lstStyle/>
          <a:p>
            <a:r>
              <a:rPr lang="en-US" dirty="0" smtClean="0"/>
              <a:t>American society</a:t>
            </a:r>
            <a:endParaRPr lang="en-US" dirty="0"/>
          </a:p>
        </p:txBody>
      </p:sp>
    </p:spTree>
    <p:extLst>
      <p:ext uri="{BB962C8B-B14F-4D97-AF65-F5344CB8AC3E}">
        <p14:creationId xmlns:p14="http://schemas.microsoft.com/office/powerpoint/2010/main" val="14495451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dirty="0"/>
              <a:t>Access to resources play a large factor in determining the quality of life and opportunity available to individual characters in the novel. </a:t>
            </a:r>
            <a:endParaRPr lang="en-US" dirty="0" smtClean="0"/>
          </a:p>
          <a:p>
            <a:pPr algn="just"/>
            <a:r>
              <a:rPr lang="en-US" dirty="0" smtClean="0"/>
              <a:t>Plenty </a:t>
            </a:r>
            <a:r>
              <a:rPr lang="en-US" dirty="0"/>
              <a:t>and want are not what they appear to be, and characters who seem to have much are often found wanting; likewise, those who seem to have little are rich in spiritual ways. </a:t>
            </a:r>
            <a:endParaRPr lang="en-US" dirty="0" smtClean="0"/>
          </a:p>
          <a:p>
            <a:pPr algn="just"/>
            <a:r>
              <a:rPr lang="en-US" dirty="0" smtClean="0"/>
              <a:t>India </a:t>
            </a:r>
            <a:r>
              <a:rPr lang="en-US" dirty="0"/>
              <a:t>is contrasted with America, and Uma’s lower middle class parents are contrasted with wealthier families in India.</a:t>
            </a:r>
          </a:p>
        </p:txBody>
      </p:sp>
      <p:sp>
        <p:nvSpPr>
          <p:cNvPr id="3" name="2 Título"/>
          <p:cNvSpPr>
            <a:spLocks noGrp="1"/>
          </p:cNvSpPr>
          <p:nvPr>
            <p:ph type="title"/>
          </p:nvPr>
        </p:nvSpPr>
        <p:spPr/>
        <p:txBody>
          <a:bodyPr/>
          <a:lstStyle/>
          <a:p>
            <a:r>
              <a:rPr lang="en-US" dirty="0"/>
              <a:t>Plenty/"Feasting" vs. Want/"Fasting"</a:t>
            </a:r>
          </a:p>
        </p:txBody>
      </p:sp>
    </p:spTree>
    <p:extLst>
      <p:ext uri="{BB962C8B-B14F-4D97-AF65-F5344CB8AC3E}">
        <p14:creationId xmlns:p14="http://schemas.microsoft.com/office/powerpoint/2010/main" val="31658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a:t>The difference between loneliness and being alone is a tension that affects many characters throughout the novel. </a:t>
            </a:r>
            <a:endParaRPr lang="en-US" dirty="0" smtClean="0"/>
          </a:p>
          <a:p>
            <a:pPr algn="just"/>
            <a:r>
              <a:rPr lang="en-US" dirty="0" smtClean="0"/>
              <a:t>Loneliness </a:t>
            </a:r>
            <a:r>
              <a:rPr lang="en-US" dirty="0"/>
              <a:t>affects many characters—yet, togetherness, especially within families, doesn’t always solve the loneliness of the individual</a:t>
            </a:r>
            <a:r>
              <a:rPr lang="en-US" dirty="0" smtClean="0"/>
              <a:t>.</a:t>
            </a:r>
          </a:p>
          <a:p>
            <a:pPr algn="just"/>
            <a:r>
              <a:rPr lang="en-US" dirty="0" smtClean="0"/>
              <a:t>Balancing </a:t>
            </a:r>
            <a:r>
              <a:rPr lang="en-US" dirty="0"/>
              <a:t>the needs for both community and solitude is a constant struggle, especially for Uma and </a:t>
            </a:r>
            <a:r>
              <a:rPr lang="en-US" dirty="0" err="1"/>
              <a:t>Arun</a:t>
            </a:r>
            <a:r>
              <a:rPr lang="en-US" dirty="0"/>
              <a:t>.</a:t>
            </a:r>
          </a:p>
        </p:txBody>
      </p:sp>
      <p:sp>
        <p:nvSpPr>
          <p:cNvPr id="3" name="2 Título"/>
          <p:cNvSpPr>
            <a:spLocks noGrp="1"/>
          </p:cNvSpPr>
          <p:nvPr>
            <p:ph type="title"/>
          </p:nvPr>
        </p:nvSpPr>
        <p:spPr/>
        <p:txBody>
          <a:bodyPr/>
          <a:lstStyle/>
          <a:p>
            <a:r>
              <a:rPr lang="en-US" dirty="0"/>
              <a:t>Loneliness and Togetherness</a:t>
            </a:r>
          </a:p>
        </p:txBody>
      </p:sp>
    </p:spTree>
    <p:extLst>
      <p:ext uri="{BB962C8B-B14F-4D97-AF65-F5344CB8AC3E}">
        <p14:creationId xmlns:p14="http://schemas.microsoft.com/office/powerpoint/2010/main" val="5467860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n-US" dirty="0" err="1" smtClean="0"/>
              <a:t>Arun</a:t>
            </a:r>
            <a:r>
              <a:rPr lang="en-US" dirty="0" smtClean="0"/>
              <a:t>: Quiet</a:t>
            </a:r>
            <a:r>
              <a:rPr lang="en-US" dirty="0"/>
              <a:t>, introverted baby brother of Uma, the youngest child; a </a:t>
            </a:r>
            <a:r>
              <a:rPr lang="en-US" dirty="0" smtClean="0"/>
              <a:t>vegetarian </a:t>
            </a:r>
            <a:r>
              <a:rPr lang="en-US" dirty="0"/>
              <a:t>who shows no athletic prowess; fears being drawn into the judgment and expectations of </a:t>
            </a:r>
            <a:r>
              <a:rPr lang="en-US" dirty="0" smtClean="0"/>
              <a:t>others.</a:t>
            </a:r>
            <a:endParaRPr lang="en-US" dirty="0"/>
          </a:p>
          <a:p>
            <a:endParaRPr lang="en-US" dirty="0"/>
          </a:p>
        </p:txBody>
      </p:sp>
    </p:spTree>
    <p:extLst>
      <p:ext uri="{BB962C8B-B14F-4D97-AF65-F5344CB8AC3E}">
        <p14:creationId xmlns:p14="http://schemas.microsoft.com/office/powerpoint/2010/main" val="1990614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err="1"/>
              <a:t>Aruna</a:t>
            </a:r>
            <a:r>
              <a:rPr lang="en-US" dirty="0"/>
              <a:t> — </a:t>
            </a:r>
            <a:r>
              <a:rPr lang="en-US" dirty="0" err="1"/>
              <a:t>Aruna</a:t>
            </a:r>
            <a:r>
              <a:rPr lang="en-US" dirty="0"/>
              <a:t> is the pretty, confident, and socially ambitious younger sister of Uma and second daughter of Mama and Papa. </a:t>
            </a:r>
            <a:endParaRPr lang="en-US" dirty="0" smtClean="0"/>
          </a:p>
          <a:p>
            <a:pPr algn="just"/>
            <a:r>
              <a:rPr lang="en-US" dirty="0" smtClean="0"/>
              <a:t>As </a:t>
            </a:r>
            <a:r>
              <a:rPr lang="en-US" dirty="0"/>
              <a:t>a child, school comes easily to </a:t>
            </a:r>
            <a:r>
              <a:rPr lang="en-US" dirty="0" err="1"/>
              <a:t>Aruna</a:t>
            </a:r>
            <a:r>
              <a:rPr lang="en-US" dirty="0"/>
              <a:t>, though she takes no interest in it. While she is kind and helpful to Uma during their childhoods, she becomes snappy and superior when they approach adolescence, laughing at Uma's rejection by prospective husbands.</a:t>
            </a:r>
          </a:p>
        </p:txBody>
      </p:sp>
    </p:spTree>
    <p:extLst>
      <p:ext uri="{BB962C8B-B14F-4D97-AF65-F5344CB8AC3E}">
        <p14:creationId xmlns:p14="http://schemas.microsoft.com/office/powerpoint/2010/main" val="2108208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a:t>Anita </a:t>
            </a:r>
            <a:r>
              <a:rPr lang="en-US" dirty="0" err="1"/>
              <a:t>Mazumdar</a:t>
            </a:r>
            <a:r>
              <a:rPr lang="en-US" dirty="0"/>
              <a:t> was born in </a:t>
            </a:r>
            <a:r>
              <a:rPr lang="en-US" dirty="0" err="1"/>
              <a:t>Mussoorie</a:t>
            </a:r>
            <a:r>
              <a:rPr lang="en-US" dirty="0"/>
              <a:t>, India, to a German mother, Toni </a:t>
            </a:r>
            <a:r>
              <a:rPr lang="en-US" dirty="0" err="1"/>
              <a:t>Nime</a:t>
            </a:r>
            <a:r>
              <a:rPr lang="en-US" dirty="0"/>
              <a:t>, and a Bengali businessman, D. N. </a:t>
            </a:r>
            <a:r>
              <a:rPr lang="en-US" dirty="0" err="1"/>
              <a:t>Mazumdar</a:t>
            </a:r>
            <a:r>
              <a:rPr lang="en-US" dirty="0" smtClean="0"/>
              <a:t>. </a:t>
            </a:r>
            <a:r>
              <a:rPr lang="en-US" dirty="0"/>
              <a:t>She grew up speaking German at home and Bengali, Urdu, Hindi and English outside the </a:t>
            </a:r>
            <a:r>
              <a:rPr lang="en-US" dirty="0" smtClean="0"/>
              <a:t>house. </a:t>
            </a:r>
            <a:r>
              <a:rPr lang="en-US" dirty="0"/>
              <a:t>She first learned to read and write in English at school and as a result English became her "literary </a:t>
            </a:r>
            <a:r>
              <a:rPr lang="en-US" dirty="0" smtClean="0"/>
              <a:t>language“. </a:t>
            </a:r>
            <a:r>
              <a:rPr lang="en-US" dirty="0"/>
              <a:t>She began to write in English at the age of seven and published her first story at the age of nine.</a:t>
            </a:r>
          </a:p>
        </p:txBody>
      </p:sp>
      <p:sp>
        <p:nvSpPr>
          <p:cNvPr id="3" name="2 Título"/>
          <p:cNvSpPr>
            <a:spLocks noGrp="1"/>
          </p:cNvSpPr>
          <p:nvPr>
            <p:ph type="title"/>
          </p:nvPr>
        </p:nvSpPr>
        <p:spPr/>
        <p:txBody>
          <a:bodyPr/>
          <a:lstStyle/>
          <a:p>
            <a:r>
              <a:rPr lang="en-US" dirty="0" smtClean="0"/>
              <a:t>Early life </a:t>
            </a:r>
            <a:endParaRPr lang="en-US" dirty="0"/>
          </a:p>
        </p:txBody>
      </p:sp>
    </p:spTree>
    <p:extLst>
      <p:ext uri="{BB962C8B-B14F-4D97-AF65-F5344CB8AC3E}">
        <p14:creationId xmlns:p14="http://schemas.microsoft.com/office/powerpoint/2010/main" val="1664961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161263" y="764704"/>
            <a:ext cx="7992888" cy="4968552"/>
          </a:xfrm>
        </p:spPr>
        <p:txBody>
          <a:bodyPr>
            <a:normAutofit fontScale="92500" lnSpcReduction="10000"/>
          </a:bodyPr>
          <a:lstStyle/>
          <a:p>
            <a:pPr algn="just"/>
            <a:r>
              <a:rPr lang="en-US" dirty="0"/>
              <a:t>She was a student at Queen Mary's Higher Secondary School in Delhi and received her B.A. in English literature in 1957 from the Miranda House of the University of Delhi</a:t>
            </a:r>
            <a:r>
              <a:rPr lang="en-US" dirty="0" smtClean="0"/>
              <a:t>.</a:t>
            </a:r>
          </a:p>
          <a:p>
            <a:pPr marL="0" indent="0" algn="just">
              <a:buNone/>
            </a:pPr>
            <a:r>
              <a:rPr lang="en-US" dirty="0" smtClean="0"/>
              <a:t> </a:t>
            </a:r>
          </a:p>
          <a:p>
            <a:pPr algn="just"/>
            <a:r>
              <a:rPr lang="en-US" dirty="0" smtClean="0"/>
              <a:t>The </a:t>
            </a:r>
            <a:r>
              <a:rPr lang="en-US" dirty="0"/>
              <a:t>following year she married </a:t>
            </a:r>
            <a:r>
              <a:rPr lang="en-US" dirty="0" err="1"/>
              <a:t>Ashvin</a:t>
            </a:r>
            <a:r>
              <a:rPr lang="en-US" dirty="0"/>
              <a:t> Desai, the director of a computer software company and author of the book Between Eternities: Ideas on Life and The Cosmos. </a:t>
            </a:r>
            <a:endParaRPr lang="en-US" dirty="0" smtClean="0"/>
          </a:p>
          <a:p>
            <a:pPr marL="0" indent="0" algn="just">
              <a:buNone/>
            </a:pPr>
            <a:endParaRPr lang="en-US" dirty="0" smtClean="0"/>
          </a:p>
          <a:p>
            <a:pPr algn="just"/>
            <a:r>
              <a:rPr lang="en-US" dirty="0" smtClean="0"/>
              <a:t>They </a:t>
            </a:r>
            <a:r>
              <a:rPr lang="en-US" dirty="0"/>
              <a:t>have four children, including Booker Prize-winning novelist Kiran Desai. Her children were taken to </a:t>
            </a:r>
            <a:r>
              <a:rPr lang="en-US" dirty="0" err="1"/>
              <a:t>Thul</a:t>
            </a:r>
            <a:r>
              <a:rPr lang="en-US" dirty="0"/>
              <a:t> (near </a:t>
            </a:r>
            <a:r>
              <a:rPr lang="en-US" dirty="0" err="1"/>
              <a:t>Alibagh</a:t>
            </a:r>
            <a:r>
              <a:rPr lang="en-US" dirty="0"/>
              <a:t>) for weekends, where Desai set her novel The Village by the </a:t>
            </a:r>
            <a:r>
              <a:rPr lang="en-US" dirty="0" smtClean="0"/>
              <a:t>Sea. For </a:t>
            </a:r>
            <a:r>
              <a:rPr lang="en-US" dirty="0"/>
              <a:t>that work she won the 1983 Guardian Children's Fiction Prize, a once-in-a-lifetime book award judged by a panel of British children's writers</a:t>
            </a:r>
            <a:r>
              <a:rPr lang="en-US" dirty="0" smtClean="0"/>
              <a:t>.</a:t>
            </a:r>
            <a:endParaRPr lang="en-US" dirty="0"/>
          </a:p>
        </p:txBody>
      </p:sp>
      <p:sp>
        <p:nvSpPr>
          <p:cNvPr id="3" name="2 Título"/>
          <p:cNvSpPr>
            <a:spLocks noGrp="1"/>
          </p:cNvSpPr>
          <p:nvPr>
            <p:ph type="title"/>
          </p:nvPr>
        </p:nvSpPr>
        <p:spPr>
          <a:xfrm>
            <a:off x="2279577" y="116632"/>
            <a:ext cx="7756263" cy="1054250"/>
          </a:xfrm>
        </p:spPr>
        <p:txBody>
          <a:bodyPr/>
          <a:lstStyle/>
          <a:p>
            <a:r>
              <a:rPr lang="en-US" dirty="0" smtClean="0"/>
              <a:t>…</a:t>
            </a:r>
            <a:endParaRPr lang="en-US" dirty="0"/>
          </a:p>
        </p:txBody>
      </p:sp>
    </p:spTree>
    <p:extLst>
      <p:ext uri="{BB962C8B-B14F-4D97-AF65-F5344CB8AC3E}">
        <p14:creationId xmlns:p14="http://schemas.microsoft.com/office/powerpoint/2010/main" val="6070031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91544" y="1844824"/>
            <a:ext cx="8244408" cy="5013176"/>
          </a:xfrm>
        </p:spPr>
        <p:txBody>
          <a:bodyPr>
            <a:normAutofit/>
          </a:bodyPr>
          <a:lstStyle/>
          <a:p>
            <a:pPr algn="just"/>
            <a:r>
              <a:rPr lang="en-US" dirty="0"/>
              <a:t>Desai published her first novel, </a:t>
            </a:r>
            <a:r>
              <a:rPr lang="en-US" i="1" dirty="0"/>
              <a:t>Cry The Peacock</a:t>
            </a:r>
            <a:r>
              <a:rPr lang="en-US" dirty="0"/>
              <a:t>, in 1963. </a:t>
            </a:r>
            <a:endParaRPr lang="en-US" dirty="0" smtClean="0"/>
          </a:p>
          <a:p>
            <a:pPr algn="just"/>
            <a:r>
              <a:rPr lang="en-US" dirty="0" smtClean="0"/>
              <a:t>She </a:t>
            </a:r>
            <a:r>
              <a:rPr lang="en-US" dirty="0"/>
              <a:t>considers </a:t>
            </a:r>
            <a:r>
              <a:rPr lang="en-US" i="1" dirty="0"/>
              <a:t>Clear Light of Day </a:t>
            </a:r>
            <a:r>
              <a:rPr lang="en-US" dirty="0"/>
              <a:t>(1980) her most autobiographical work as it is set during her coming of age and also in the same </a:t>
            </a:r>
            <a:r>
              <a:rPr lang="en-US" dirty="0" smtClean="0"/>
              <a:t>neighborhood </a:t>
            </a:r>
            <a:r>
              <a:rPr lang="en-US" dirty="0"/>
              <a:t>in which she grew </a:t>
            </a:r>
            <a:r>
              <a:rPr lang="en-US" dirty="0" smtClean="0"/>
              <a:t>up. </a:t>
            </a:r>
          </a:p>
          <a:p>
            <a:pPr algn="just"/>
            <a:r>
              <a:rPr lang="en-US" dirty="0" smtClean="0"/>
              <a:t>In </a:t>
            </a:r>
            <a:r>
              <a:rPr lang="en-US" dirty="0"/>
              <a:t>1984 she published </a:t>
            </a:r>
            <a:r>
              <a:rPr lang="en-US" i="1" dirty="0"/>
              <a:t>In Custody </a:t>
            </a:r>
            <a:r>
              <a:rPr lang="en-US" dirty="0"/>
              <a:t>– about an Urdu poet in his declining days – which was shortlisted for the Booker Prize. </a:t>
            </a:r>
            <a:endParaRPr lang="en-US" dirty="0" smtClean="0"/>
          </a:p>
        </p:txBody>
      </p:sp>
      <p:sp>
        <p:nvSpPr>
          <p:cNvPr id="3" name="2 Título"/>
          <p:cNvSpPr>
            <a:spLocks noGrp="1"/>
          </p:cNvSpPr>
          <p:nvPr>
            <p:ph type="title"/>
          </p:nvPr>
        </p:nvSpPr>
        <p:spPr>
          <a:xfrm>
            <a:off x="2135561" y="0"/>
            <a:ext cx="7756263" cy="1054250"/>
          </a:xfrm>
        </p:spPr>
        <p:txBody>
          <a:bodyPr/>
          <a:lstStyle/>
          <a:p>
            <a:r>
              <a:rPr lang="en-US" dirty="0" smtClean="0"/>
              <a:t>Career </a:t>
            </a:r>
            <a:endParaRPr lang="en-US" dirty="0"/>
          </a:p>
        </p:txBody>
      </p:sp>
    </p:spTree>
    <p:extLst>
      <p:ext uri="{BB962C8B-B14F-4D97-AF65-F5344CB8AC3E}">
        <p14:creationId xmlns:p14="http://schemas.microsoft.com/office/powerpoint/2010/main" val="34871192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n-US" dirty="0"/>
              <a:t>In 1993 she became a creative writing teacher at Massachusetts </a:t>
            </a:r>
            <a:r>
              <a:rPr lang="en-US" dirty="0" smtClean="0"/>
              <a:t>Institute </a:t>
            </a:r>
            <a:r>
              <a:rPr lang="en-US" dirty="0"/>
              <a:t>of Technology. </a:t>
            </a:r>
            <a:endParaRPr lang="en-US" dirty="0" smtClean="0"/>
          </a:p>
          <a:p>
            <a:r>
              <a:rPr lang="en-US" dirty="0" smtClean="0"/>
              <a:t>Her </a:t>
            </a:r>
            <a:r>
              <a:rPr lang="en-US" dirty="0"/>
              <a:t>novel</a:t>
            </a:r>
            <a:r>
              <a:rPr lang="en-US" dirty="0" smtClean="0"/>
              <a:t>, </a:t>
            </a:r>
            <a:r>
              <a:rPr lang="en-US" i="1" dirty="0" smtClean="0"/>
              <a:t>The Zigzag Way</a:t>
            </a:r>
            <a:r>
              <a:rPr lang="en-US" dirty="0" smtClean="0"/>
              <a:t>, </a:t>
            </a:r>
            <a:r>
              <a:rPr lang="en-US" dirty="0"/>
              <a:t>set in 20th-century Mexico, appeared in 2004</a:t>
            </a:r>
            <a:r>
              <a:rPr lang="en-US" dirty="0" smtClean="0"/>
              <a:t>.</a:t>
            </a:r>
          </a:p>
          <a:p>
            <a:r>
              <a:rPr lang="en-US" dirty="0" smtClean="0"/>
              <a:t>Her </a:t>
            </a:r>
            <a:r>
              <a:rPr lang="en-US" dirty="0"/>
              <a:t>latest collection of short stories, </a:t>
            </a:r>
            <a:r>
              <a:rPr lang="en-US" i="1" dirty="0"/>
              <a:t>The Artist of Disappearance </a:t>
            </a:r>
            <a:r>
              <a:rPr lang="en-US" dirty="0"/>
              <a:t>was published in 2011</a:t>
            </a:r>
            <a:r>
              <a:rPr lang="en-US" dirty="0" smtClean="0"/>
              <a:t>.</a:t>
            </a:r>
          </a:p>
          <a:p>
            <a:endParaRPr lang="en-US" dirty="0" smtClean="0"/>
          </a:p>
        </p:txBody>
      </p:sp>
      <p:sp>
        <p:nvSpPr>
          <p:cNvPr id="3" name="2 Título"/>
          <p:cNvSpPr>
            <a:spLocks noGrp="1"/>
          </p:cNvSpPr>
          <p:nvPr>
            <p:ph type="title"/>
          </p:nvPr>
        </p:nvSpPr>
        <p:spPr/>
        <p:txBody>
          <a:bodyPr/>
          <a:lstStyle/>
          <a:p>
            <a:r>
              <a:rPr lang="en-US" dirty="0" smtClean="0"/>
              <a:t>Career </a:t>
            </a:r>
            <a:endParaRPr lang="en-US" dirty="0"/>
          </a:p>
        </p:txBody>
      </p:sp>
    </p:spTree>
    <p:extLst>
      <p:ext uri="{BB962C8B-B14F-4D97-AF65-F5344CB8AC3E}">
        <p14:creationId xmlns:p14="http://schemas.microsoft.com/office/powerpoint/2010/main" val="966485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500062"/>
            <a:ext cx="10515600" cy="1325563"/>
          </a:xfrm>
        </p:spPr>
        <p:txBody>
          <a:bodyPr>
            <a:normAutofit fontScale="90000"/>
          </a:bodyPr>
          <a:lstStyle/>
          <a:p>
            <a:pPr algn="ctr"/>
            <a:r>
              <a:rPr lang="es-MX" dirty="0" smtClean="0"/>
              <a:t/>
            </a:r>
            <a:br>
              <a:rPr lang="es-MX" dirty="0" smtClean="0"/>
            </a:br>
            <a:r>
              <a:rPr lang="es-MX" dirty="0" smtClean="0"/>
              <a:t>GUION DE USO PARA MATERIAL PROYECTABLE</a:t>
            </a:r>
            <a:br>
              <a:rPr lang="es-MX" dirty="0" smtClean="0"/>
            </a:br>
            <a:r>
              <a:rPr lang="es-MX" i="1" dirty="0" smtClean="0"/>
              <a:t>LITERATURA DE LOS PUEBLOS ANGLOPARLANTES</a:t>
            </a:r>
            <a:r>
              <a:rPr lang="es-MX" dirty="0" smtClean="0"/>
              <a:t/>
            </a:r>
            <a:br>
              <a:rPr lang="es-MX" dirty="0" smtClean="0"/>
            </a:br>
            <a:endParaRPr lang="es-MX" dirty="0"/>
          </a:p>
        </p:txBody>
      </p:sp>
      <p:sp>
        <p:nvSpPr>
          <p:cNvPr id="3" name="Marcador de contenido 2"/>
          <p:cNvSpPr>
            <a:spLocks noGrp="1"/>
          </p:cNvSpPr>
          <p:nvPr>
            <p:ph idx="1"/>
          </p:nvPr>
        </p:nvSpPr>
        <p:spPr>
          <a:xfrm>
            <a:off x="838200" y="2036639"/>
            <a:ext cx="10515600" cy="4687717"/>
          </a:xfrm>
        </p:spPr>
        <p:txBody>
          <a:bodyPr>
            <a:normAutofit/>
          </a:bodyPr>
          <a:lstStyle/>
          <a:p>
            <a:pPr algn="just"/>
            <a:r>
              <a:rPr lang="es-MX" dirty="0" smtClean="0"/>
              <a:t>La finalidad del presente material es la de apoyar al estudiante a adquirir habilidades lectoras avanzadas en el idioma inglés. Esta finalidad se integra al objetivo de la 	UA, el cual reza: “Sensibilizarse ante la existencias, importancia y calidad de la producción literaria en la lengua de especialidad, poco difundida en el mundo de habla hispana. En otras palabras, se trata de un objetivo doble. Por un lado contribuir al mejoramiento de las destrezas del estudiante de lengua inglesa. Por otro lado, brindarle un panorama de las letras en su idioma de especialidad</a:t>
            </a:r>
          </a:p>
        </p:txBody>
      </p:sp>
    </p:spTree>
    <p:extLst>
      <p:ext uri="{BB962C8B-B14F-4D97-AF65-F5344CB8AC3E}">
        <p14:creationId xmlns:p14="http://schemas.microsoft.com/office/powerpoint/2010/main" val="6089686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912315" y="2248348"/>
            <a:ext cx="7756263" cy="1289295"/>
          </a:xfrm>
        </p:spPr>
        <p:txBody>
          <a:bodyPr/>
          <a:lstStyle/>
          <a:p>
            <a:r>
              <a:rPr lang="en-US" dirty="0"/>
              <a:t>L</a:t>
            </a:r>
            <a:r>
              <a:rPr lang="en-US" dirty="0" smtClean="0"/>
              <a:t>ord of the flies </a:t>
            </a:r>
            <a:endParaRPr lang="en-US" dirty="0"/>
          </a:p>
        </p:txBody>
      </p:sp>
      <p:sp>
        <p:nvSpPr>
          <p:cNvPr id="2" name="Marcador de contenido 1"/>
          <p:cNvSpPr>
            <a:spLocks noGrp="1"/>
          </p:cNvSpPr>
          <p:nvPr>
            <p:ph idx="1"/>
          </p:nvPr>
        </p:nvSpPr>
        <p:spPr/>
        <p:txBody>
          <a:bodyPr/>
          <a:lstStyle/>
          <a:p>
            <a:endParaRPr lang="es-MX" dirty="0" smtClean="0"/>
          </a:p>
          <a:p>
            <a:endParaRPr lang="es-MX" dirty="0"/>
          </a:p>
          <a:p>
            <a:endParaRPr lang="es-MX" dirty="0" smtClean="0"/>
          </a:p>
          <a:p>
            <a:pPr marL="0" indent="0" algn="ctr">
              <a:buNone/>
            </a:pPr>
            <a:r>
              <a:rPr lang="es-MX" dirty="0" smtClean="0"/>
              <a:t>BY </a:t>
            </a:r>
            <a:r>
              <a:rPr lang="en-US" sz="2400" dirty="0"/>
              <a:t>William Golding</a:t>
            </a:r>
            <a:endParaRPr lang="es-MX" dirty="0" smtClean="0"/>
          </a:p>
          <a:p>
            <a:pPr marL="0" indent="0" algn="ctr">
              <a:buNone/>
            </a:pPr>
            <a:endParaRPr lang="es-MX" dirty="0" smtClean="0"/>
          </a:p>
          <a:p>
            <a:pPr marL="0" indent="0" algn="ctr">
              <a:buNone/>
            </a:pPr>
            <a:endParaRPr lang="es-MX" dirty="0"/>
          </a:p>
        </p:txBody>
      </p:sp>
    </p:spTree>
    <p:extLst>
      <p:ext uri="{BB962C8B-B14F-4D97-AF65-F5344CB8AC3E}">
        <p14:creationId xmlns:p14="http://schemas.microsoft.com/office/powerpoint/2010/main" val="1252736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2306233" y="2790760"/>
            <a:ext cx="7756263" cy="1054250"/>
          </a:xfrm>
        </p:spPr>
        <p:txBody>
          <a:bodyPr>
            <a:normAutofit fontScale="90000"/>
          </a:bodyPr>
          <a:lstStyle/>
          <a:p>
            <a:r>
              <a:rPr lang="en-US" dirty="0" smtClean="0"/>
              <a:t/>
            </a:r>
            <a:br>
              <a:rPr lang="en-US" dirty="0" smtClean="0"/>
            </a:br>
            <a:r>
              <a:rPr lang="en-US" sz="3375" dirty="0"/>
              <a:t>“I am not a theologian or a philosopher. I am a storyteller.”</a:t>
            </a:r>
            <a:br>
              <a:rPr lang="en-US" sz="3375" dirty="0"/>
            </a:br>
            <a:r>
              <a:rPr lang="en-US" sz="3375" dirty="0"/>
              <a:t>—William Golding</a:t>
            </a:r>
            <a:r>
              <a:rPr lang="en-US" dirty="0" smtClean="0"/>
              <a:t/>
            </a:r>
            <a:br>
              <a:rPr lang="en-US" dirty="0" smtClean="0"/>
            </a:br>
            <a:endParaRPr lang="en-US" dirty="0"/>
          </a:p>
        </p:txBody>
      </p:sp>
      <p:sp>
        <p:nvSpPr>
          <p:cNvPr id="6" name="5 Rectángulo"/>
          <p:cNvSpPr/>
          <p:nvPr/>
        </p:nvSpPr>
        <p:spPr>
          <a:xfrm>
            <a:off x="3644983" y="4188459"/>
            <a:ext cx="5078765" cy="2039661"/>
          </a:xfrm>
          <a:prstGeom prst="rect">
            <a:avLst/>
          </a:prstGeom>
        </p:spPr>
        <p:txBody>
          <a:bodyPr wrap="square">
            <a:spAutoFit/>
          </a:bodyPr>
          <a:lstStyle/>
          <a:p>
            <a:pPr algn="just" defTabSz="410751" hangingPunct="0"/>
            <a:r>
              <a:rPr lang="en-US" sz="2531" kern="0" dirty="0">
                <a:solidFill>
                  <a:srgbClr val="000000"/>
                </a:solidFill>
                <a:latin typeface="Baskerville Old Face" panose="02020602080505020303" pitchFamily="18" charset="0"/>
                <a:sym typeface="Helvetica Light"/>
              </a:rPr>
              <a:t>British novelist William Golding wrote the critically acclaimed classic </a:t>
            </a:r>
            <a:r>
              <a:rPr lang="en-US" sz="2531" i="1" kern="0" dirty="0">
                <a:solidFill>
                  <a:srgbClr val="000000"/>
                </a:solidFill>
                <a:latin typeface="Baskerville Old Face" panose="02020602080505020303" pitchFamily="18" charset="0"/>
                <a:sym typeface="Helvetica Light"/>
              </a:rPr>
              <a:t>Lord of the Flies</a:t>
            </a:r>
            <a:r>
              <a:rPr lang="en-US" sz="2531" kern="0" dirty="0">
                <a:solidFill>
                  <a:srgbClr val="000000"/>
                </a:solidFill>
                <a:latin typeface="Baskerville Old Face" panose="02020602080505020303" pitchFamily="18" charset="0"/>
                <a:sym typeface="Helvetica Light"/>
              </a:rPr>
              <a:t>. 	He was awarded the Nobel Prize for Literature in 1983.</a:t>
            </a:r>
          </a:p>
        </p:txBody>
      </p:sp>
    </p:spTree>
    <p:extLst>
      <p:ext uri="{BB962C8B-B14F-4D97-AF65-F5344CB8AC3E}">
        <p14:creationId xmlns:p14="http://schemas.microsoft.com/office/powerpoint/2010/main" val="2136228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n-US" dirty="0" smtClean="0"/>
              <a:t/>
            </a:r>
            <a:br>
              <a:rPr lang="en-US" dirty="0" smtClean="0"/>
            </a:br>
            <a:r>
              <a:rPr lang="en-US" dirty="0" smtClean="0"/>
              <a:t>About the author</a:t>
            </a:r>
            <a:r>
              <a:rPr lang="en-US" dirty="0"/>
              <a:t/>
            </a:r>
            <a:br>
              <a:rPr lang="en-US" dirty="0"/>
            </a:br>
            <a:endParaRPr lang="en-US" dirty="0"/>
          </a:p>
        </p:txBody>
      </p:sp>
      <p:sp>
        <p:nvSpPr>
          <p:cNvPr id="2" name="1 Marcador de contenido"/>
          <p:cNvSpPr>
            <a:spLocks noGrp="1"/>
          </p:cNvSpPr>
          <p:nvPr>
            <p:ph idx="1"/>
          </p:nvPr>
        </p:nvSpPr>
        <p:spPr/>
        <p:txBody>
          <a:bodyPr>
            <a:normAutofit/>
          </a:bodyPr>
          <a:lstStyle/>
          <a:p>
            <a:pPr marL="0" indent="0">
              <a:buNone/>
            </a:pPr>
            <a:endParaRPr lang="en-US" dirty="0"/>
          </a:p>
          <a:p>
            <a:pPr marL="0" indent="0" algn="just">
              <a:buNone/>
            </a:pPr>
            <a:r>
              <a:rPr lang="en-US" dirty="0"/>
              <a:t>William Golding was born September 19, 1911, in Saint </a:t>
            </a:r>
            <a:r>
              <a:rPr lang="en-US" dirty="0" err="1"/>
              <a:t>Columb</a:t>
            </a:r>
            <a:r>
              <a:rPr lang="en-US" dirty="0"/>
              <a:t> Minor, Cornwall, England. In 1935 he started teaching English and philosophy in Salisbury. He temporarily left teaching in 1940 to join the Royal Navy. In 1954 he published his first novel, </a:t>
            </a:r>
            <a:r>
              <a:rPr lang="en-US" i="1" dirty="0"/>
              <a:t>Lord of the </a:t>
            </a:r>
            <a:r>
              <a:rPr lang="en-US" i="1" dirty="0" err="1" smtClean="0"/>
              <a:t>Flies</a:t>
            </a:r>
            <a:r>
              <a:rPr lang="en-US" dirty="0" err="1" smtClean="0"/>
              <a:t>On</a:t>
            </a:r>
            <a:r>
              <a:rPr lang="en-US" dirty="0" smtClean="0"/>
              <a:t> </a:t>
            </a:r>
            <a:r>
              <a:rPr lang="en-US" dirty="0"/>
              <a:t>June 19, 1993, he died in </a:t>
            </a:r>
            <a:r>
              <a:rPr lang="en-US" dirty="0" smtClean="0"/>
              <a:t>Cornwall</a:t>
            </a:r>
            <a:r>
              <a:rPr lang="en-US" dirty="0"/>
              <a:t>, England.</a:t>
            </a:r>
          </a:p>
        </p:txBody>
      </p:sp>
    </p:spTree>
    <p:extLst>
      <p:ext uri="{BB962C8B-B14F-4D97-AF65-F5344CB8AC3E}">
        <p14:creationId xmlns:p14="http://schemas.microsoft.com/office/powerpoint/2010/main" val="2548645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n-US" dirty="0" smtClean="0"/>
              <a:t>Early life </a:t>
            </a:r>
            <a:endParaRPr lang="en-US" dirty="0"/>
          </a:p>
        </p:txBody>
      </p:sp>
      <p:sp>
        <p:nvSpPr>
          <p:cNvPr id="2" name="1 Marcador de contenido"/>
          <p:cNvSpPr>
            <a:spLocks noGrp="1"/>
          </p:cNvSpPr>
          <p:nvPr>
            <p:ph idx="1"/>
          </p:nvPr>
        </p:nvSpPr>
        <p:spPr>
          <a:xfrm>
            <a:off x="2223247" y="2560072"/>
            <a:ext cx="7745505" cy="3877815"/>
          </a:xfrm>
        </p:spPr>
        <p:txBody>
          <a:bodyPr/>
          <a:lstStyle/>
          <a:p>
            <a:pPr marL="0" indent="0">
              <a:buNone/>
            </a:pPr>
            <a:r>
              <a:rPr lang="en-US" dirty="0"/>
              <a:t>William Golding was </a:t>
            </a:r>
            <a:r>
              <a:rPr lang="en-US" dirty="0" smtClean="0"/>
              <a:t>raised </a:t>
            </a:r>
            <a:r>
              <a:rPr lang="en-US" dirty="0"/>
              <a:t>in a 14th-century house next door to a graveyard. His mother, Mildred, was an active suffragette who fought for women’s right to vote. His father, Alex, worked as a </a:t>
            </a:r>
            <a:r>
              <a:rPr lang="en-US" dirty="0" smtClean="0"/>
              <a:t>schoolmaster.</a:t>
            </a:r>
            <a:endParaRPr lang="en-US" dirty="0"/>
          </a:p>
        </p:txBody>
      </p:sp>
    </p:spTree>
    <p:extLst>
      <p:ext uri="{BB962C8B-B14F-4D97-AF65-F5344CB8AC3E}">
        <p14:creationId xmlns:p14="http://schemas.microsoft.com/office/powerpoint/2010/main" val="3615324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095296" y="925882"/>
            <a:ext cx="4897933" cy="4624913"/>
          </a:xfrm>
        </p:spPr>
        <p:txBody>
          <a:bodyPr/>
          <a:lstStyle/>
          <a:p>
            <a:pPr marL="0" indent="0" algn="just">
              <a:buNone/>
            </a:pPr>
            <a:r>
              <a:rPr lang="en-US" dirty="0"/>
              <a:t>William received his early education at the school his father ran, Marlborough Grammar School. When William was just 12 years old, he attempted, unsuccessfully, to write a novel. A frustrated child, he found an outlet in bullying his peers. Later in life, William would describe his childhood self as a brat, even going so far as to say, “I enjoyed hurting people.”</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4600" y="2885433"/>
            <a:ext cx="3276941" cy="3056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76217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721866" y="2748487"/>
            <a:ext cx="7745505" cy="3124279"/>
          </a:xfrm>
        </p:spPr>
        <p:txBody>
          <a:bodyPr/>
          <a:lstStyle/>
          <a:p>
            <a:pPr marL="0" indent="0" algn="just">
              <a:buNone/>
            </a:pPr>
            <a:r>
              <a:rPr lang="en-US" dirty="0"/>
              <a:t>After primary school, William went on to attend Brasenose College at Oxford University. His father hoped he would become a scientist, but William opted to study English literature instead. In 1934, a year before he graduated, William published his first work, a book of poetry aptly entitled </a:t>
            </a:r>
            <a:r>
              <a:rPr lang="en-US" i="1" dirty="0"/>
              <a:t>Poems</a:t>
            </a:r>
            <a:r>
              <a:rPr lang="en-US" dirty="0"/>
              <a:t>. The collection was largely overlooked by critics.</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877466">
            <a:off x="9729261" y="3831638"/>
            <a:ext cx="1678498" cy="2289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1559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2088656" y="958717"/>
            <a:ext cx="7756263" cy="1054250"/>
          </a:xfrm>
        </p:spPr>
        <p:txBody>
          <a:bodyPr/>
          <a:lstStyle/>
          <a:p>
            <a:r>
              <a:rPr lang="en-US" dirty="0" smtClean="0"/>
              <a:t>Teaching </a:t>
            </a:r>
            <a:endParaRPr lang="en-US" dirty="0"/>
          </a:p>
        </p:txBody>
      </p:sp>
      <p:sp>
        <p:nvSpPr>
          <p:cNvPr id="2" name="1 Marcador de contenido"/>
          <p:cNvSpPr>
            <a:spLocks noGrp="1"/>
          </p:cNvSpPr>
          <p:nvPr>
            <p:ph idx="1"/>
          </p:nvPr>
        </p:nvSpPr>
        <p:spPr>
          <a:xfrm>
            <a:off x="1979872" y="2785700"/>
            <a:ext cx="7973833" cy="2835315"/>
          </a:xfrm>
        </p:spPr>
        <p:txBody>
          <a:bodyPr>
            <a:normAutofit/>
          </a:bodyPr>
          <a:lstStyle/>
          <a:p>
            <a:pPr marL="0" indent="0" algn="just">
              <a:buNone/>
            </a:pPr>
            <a:r>
              <a:rPr lang="en-US" sz="2250" dirty="0"/>
              <a:t>After college, Golding worked in settlement houses and the theater for a time. Eventually, he decided to follow in his father’s footsteps. In 1935 Golding took a position teaching English and philosophy at Bishop Wordsworth’s School in Salisbury. Golding’s experience teaching unruly young boys would later serve as inspiration for his novel </a:t>
            </a:r>
            <a:r>
              <a:rPr lang="en-US" sz="2250" i="1" dirty="0"/>
              <a:t>Lord of the Flies.</a:t>
            </a:r>
          </a:p>
        </p:txBody>
      </p:sp>
    </p:spTree>
    <p:extLst>
      <p:ext uri="{BB962C8B-B14F-4D97-AF65-F5344CB8AC3E}">
        <p14:creationId xmlns:p14="http://schemas.microsoft.com/office/powerpoint/2010/main" val="1450783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n-US" dirty="0" smtClean="0"/>
              <a:t>Royal Navy</a:t>
            </a:r>
            <a:endParaRPr lang="en-US" dirty="0"/>
          </a:p>
        </p:txBody>
      </p:sp>
      <p:sp>
        <p:nvSpPr>
          <p:cNvPr id="2" name="1 Marcador de contenido"/>
          <p:cNvSpPr>
            <a:spLocks noGrp="1"/>
          </p:cNvSpPr>
          <p:nvPr>
            <p:ph idx="1"/>
          </p:nvPr>
        </p:nvSpPr>
        <p:spPr/>
        <p:txBody>
          <a:bodyPr>
            <a:normAutofit/>
          </a:bodyPr>
          <a:lstStyle/>
          <a:p>
            <a:pPr marL="0" indent="0">
              <a:buNone/>
            </a:pPr>
            <a:r>
              <a:rPr lang="en-US" dirty="0"/>
              <a:t>Golding spent the better part of the next six years on a boat, except for a seven-month </a:t>
            </a:r>
            <a:r>
              <a:rPr lang="en-US" dirty="0" smtClean="0"/>
              <a:t>stunt </a:t>
            </a:r>
            <a:r>
              <a:rPr lang="en-US" dirty="0"/>
              <a:t>in New York, where he assisted Lord Cherwell at the Naval Research Establishment. While in the Royal Navy, Golding developed a lifelong romance with sailing and the sea.</a:t>
            </a:r>
          </a:p>
          <a:p>
            <a:pPr marL="0" indent="0">
              <a:buNone/>
            </a:pPr>
            <a:endParaRPr lang="en-US" dirty="0"/>
          </a:p>
          <a:p>
            <a:pPr marL="0" indent="0">
              <a:buNone/>
            </a:pPr>
            <a:r>
              <a:rPr lang="en-US" dirty="0"/>
              <a:t>During World War II, he fought battleships at the sinking of the Bismarck, and also fended off submarines and planes. Lieutenant Golding was even placed in command of a rocket-launching craft</a:t>
            </a:r>
          </a:p>
        </p:txBody>
      </p:sp>
    </p:spTree>
    <p:extLst>
      <p:ext uri="{BB962C8B-B14F-4D97-AF65-F5344CB8AC3E}">
        <p14:creationId xmlns:p14="http://schemas.microsoft.com/office/powerpoint/2010/main" val="12636054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927263" y="2552857"/>
            <a:ext cx="7925352" cy="3554819"/>
          </a:xfrm>
          <a:prstGeom prst="rect">
            <a:avLst/>
          </a:prstGeom>
        </p:spPr>
        <p:txBody>
          <a:bodyPr wrap="square">
            <a:spAutoFit/>
          </a:bodyPr>
          <a:lstStyle/>
          <a:p>
            <a:pPr algn="just" defTabSz="410751" hangingPunct="0"/>
            <a:r>
              <a:rPr lang="en-US" sz="2250" kern="0" dirty="0">
                <a:solidFill>
                  <a:srgbClr val="000000"/>
                </a:solidFill>
                <a:sym typeface="Helvetica Light"/>
              </a:rPr>
              <a:t>Of his World War II experiences, Golding has said, “I began to see what people were capable of doing. Anyone who moved through those years without understanding that man produces evil as a bee produces honey, must have been blind or wrong in the head.” Like his teaching experience, Golding’s participation in the war would prove to be fruitful material for his fiction.</a:t>
            </a:r>
          </a:p>
          <a:p>
            <a:pPr algn="just" defTabSz="410751" hangingPunct="0"/>
            <a:endParaRPr lang="en-US" sz="2250" kern="0" dirty="0">
              <a:solidFill>
                <a:srgbClr val="000000"/>
              </a:solidFill>
              <a:sym typeface="Helvetica Light"/>
            </a:endParaRPr>
          </a:p>
          <a:p>
            <a:pPr algn="just" defTabSz="410751" hangingPunct="0"/>
            <a:r>
              <a:rPr lang="en-US" sz="2250" kern="0" dirty="0">
                <a:solidFill>
                  <a:srgbClr val="000000"/>
                </a:solidFill>
                <a:sym typeface="Helvetica Light"/>
              </a:rPr>
              <a:t>In 1945, after World War II had ended, Golding went back to teaching and writing.</a:t>
            </a:r>
          </a:p>
        </p:txBody>
      </p:sp>
    </p:spTree>
    <p:extLst>
      <p:ext uri="{BB962C8B-B14F-4D97-AF65-F5344CB8AC3E}">
        <p14:creationId xmlns:p14="http://schemas.microsoft.com/office/powerpoint/2010/main" val="28827989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title"/>
          </p:nvPr>
        </p:nvSpPr>
        <p:spPr>
          <a:prstGeom prst="rect">
            <a:avLst/>
          </a:prstGeom>
        </p:spPr>
        <p:txBody>
          <a:bodyPr/>
          <a:lstStyle/>
          <a:p>
            <a:r>
              <a:t>Simon</a:t>
            </a:r>
          </a:p>
        </p:txBody>
      </p:sp>
      <p:sp>
        <p:nvSpPr>
          <p:cNvPr id="150" name="Shape 150"/>
          <p:cNvSpPr>
            <a:spLocks noGrp="1"/>
          </p:cNvSpPr>
          <p:nvPr>
            <p:ph type="body" idx="1"/>
          </p:nvPr>
        </p:nvSpPr>
        <p:spPr>
          <a:xfrm>
            <a:off x="1729383" y="1910525"/>
            <a:ext cx="7804547" cy="4420196"/>
          </a:xfrm>
          <a:prstGeom prst="rect">
            <a:avLst/>
          </a:prstGeom>
        </p:spPr>
        <p:txBody>
          <a:bodyPr/>
          <a:lstStyle/>
          <a:p>
            <a:r>
              <a:rPr dirty="0"/>
              <a:t>Quiet</a:t>
            </a:r>
          </a:p>
          <a:p>
            <a:r>
              <a:rPr dirty="0"/>
              <a:t>fearful but curious</a:t>
            </a:r>
          </a:p>
          <a:p>
            <a:r>
              <a:rPr dirty="0"/>
              <a:t>always </a:t>
            </a:r>
            <a:r>
              <a:rPr dirty="0" smtClean="0"/>
              <a:t>seek</a:t>
            </a:r>
            <a:r>
              <a:rPr lang="es-MX" dirty="0" err="1" smtClean="0"/>
              <a:t>ing</a:t>
            </a:r>
            <a:r>
              <a:rPr lang="es-MX" dirty="0" smtClean="0"/>
              <a:t> </a:t>
            </a:r>
            <a:r>
              <a:rPr dirty="0" smtClean="0"/>
              <a:t>truth</a:t>
            </a:r>
            <a:endParaRPr dirty="0"/>
          </a:p>
        </p:txBody>
      </p:sp>
      <p:pic>
        <p:nvPicPr>
          <p:cNvPr id="151" name="pasted-image.png"/>
          <p:cNvPicPr>
            <a:picLocks noChangeAspect="1"/>
          </p:cNvPicPr>
          <p:nvPr/>
        </p:nvPicPr>
        <p:blipFill>
          <a:blip r:embed="rId2">
            <a:extLst/>
          </a:blip>
          <a:stretch>
            <a:fillRect/>
          </a:stretch>
        </p:blipFill>
        <p:spPr>
          <a:xfrm>
            <a:off x="5889586" y="2285999"/>
            <a:ext cx="4746202" cy="3559652"/>
          </a:xfrm>
          <a:prstGeom prst="rect">
            <a:avLst/>
          </a:prstGeom>
          <a:ln w="12700">
            <a:miter lim="400000"/>
          </a:ln>
        </p:spPr>
      </p:pic>
    </p:spTree>
    <p:extLst>
      <p:ext uri="{BB962C8B-B14F-4D97-AF65-F5344CB8AC3E}">
        <p14:creationId xmlns:p14="http://schemas.microsoft.com/office/powerpoint/2010/main" val="3647182027"/>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2101" y="211015"/>
            <a:ext cx="11424139" cy="6485205"/>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lnSpcReduction="10000"/>
          </a:bodyPr>
          <a:lstStyle/>
          <a:p>
            <a:pPr marL="0" indent="0" algn="just">
              <a:buNone/>
            </a:pPr>
            <a:r>
              <a:rPr lang="es-MX" dirty="0" smtClean="0"/>
              <a:t>Este material, cabe aclarar, no pretende ser un sustituto de la clase o del docente. Más bien, es una herramienta que ayuda a profesores y estudiantes a comprender los usos y las características generales de cada obra y autor. Para su uso se sugiere lo siguiente:</a:t>
            </a:r>
          </a:p>
          <a:p>
            <a:pPr marL="0" indent="0">
              <a:buNone/>
            </a:pPr>
            <a:endParaRPr lang="es-MX" dirty="0" smtClean="0"/>
          </a:p>
          <a:p>
            <a:pPr algn="just"/>
            <a:r>
              <a:rPr lang="es-MX" dirty="0" smtClean="0"/>
              <a:t>Comenzar siempre con un encuadre temático. Esto significa que las diapositivas se usan como complemento didáctico de los ejemplos y explicaciones del docente. En este caso concreto, será indispensable partir de un repaso de los tiempos y del entorno geográfico, social y político en el que está inmersa la obra que se estudia. Se busca que el panorama sea lo más extenso posible para dar cabida a obras y autores de regiones angloparlantes ubicadas en la “periferia”, es decir, fuera del Reino Unido, Canadá o Los Estados Unidos.  </a:t>
            </a:r>
          </a:p>
          <a:p>
            <a:pPr algn="just"/>
            <a:r>
              <a:rPr lang="es-MX" dirty="0" smtClean="0"/>
              <a:t>Cada diapositiva constituye un punto de partida que puede ampliarse con más ejemplos, tanto del docente como de los alumnos, con base en la lectura específica de un texto.</a:t>
            </a:r>
          </a:p>
          <a:p>
            <a:pPr algn="just"/>
            <a:endParaRPr lang="es-MX" dirty="0"/>
          </a:p>
        </p:txBody>
      </p:sp>
    </p:spTree>
    <p:extLst>
      <p:ext uri="{BB962C8B-B14F-4D97-AF65-F5344CB8AC3E}">
        <p14:creationId xmlns:p14="http://schemas.microsoft.com/office/powerpoint/2010/main" val="37499161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0122"/>
          <a:stretch/>
        </p:blipFill>
        <p:spPr bwMode="auto">
          <a:xfrm>
            <a:off x="3741630" y="1599120"/>
            <a:ext cx="4848580" cy="4357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32791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567263" y="1240283"/>
            <a:ext cx="4809909" cy="3594774"/>
          </a:xfrm>
        </p:spPr>
        <p:txBody>
          <a:bodyPr>
            <a:normAutofit/>
          </a:bodyPr>
          <a:lstStyle/>
          <a:p>
            <a:pPr marL="0" indent="0">
              <a:buNone/>
            </a:pPr>
            <a:r>
              <a:rPr lang="en-US" dirty="0"/>
              <a:t>In 1963, the year after Golding retired from teaching, Peter Brook made a film adaptation of the critically acclaimed novel. Two decades later, at the age of 73, Golding was awarded the 1983 Nobel Prize for Literature. In 1988 he was </a:t>
            </a:r>
            <a:r>
              <a:rPr lang="en-US" dirty="0" smtClean="0"/>
              <a:t>knighted.</a:t>
            </a:r>
            <a:endParaRPr lang="en-US" dirty="0"/>
          </a:p>
          <a:p>
            <a:pPr marL="0" indent="0">
              <a:buNone/>
            </a:pPr>
            <a:endParaRPr lang="en-US" dirty="0" smtClean="0"/>
          </a:p>
        </p:txBody>
      </p:sp>
      <p:sp>
        <p:nvSpPr>
          <p:cNvPr id="4" name="3 Rectángulo"/>
          <p:cNvSpPr/>
          <p:nvPr/>
        </p:nvSpPr>
        <p:spPr>
          <a:xfrm>
            <a:off x="8053588" y="3867434"/>
            <a:ext cx="3341621" cy="2429127"/>
          </a:xfrm>
          <a:prstGeom prst="rect">
            <a:avLst/>
          </a:prstGeom>
        </p:spPr>
        <p:txBody>
          <a:bodyPr wrap="square">
            <a:spAutoFit/>
          </a:bodyPr>
          <a:lstStyle/>
          <a:p>
            <a:pPr defTabSz="410751" hangingPunct="0"/>
            <a:r>
              <a:rPr lang="en-US" sz="2531" kern="0" dirty="0">
                <a:solidFill>
                  <a:srgbClr val="000000"/>
                </a:solidFill>
                <a:sym typeface="Helvetica Light"/>
              </a:rPr>
              <a:t>In 1990 a new film version of the novel was released, bringing the book to the attention of a new generation of readers</a:t>
            </a:r>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95865">
            <a:off x="8392107" y="713055"/>
            <a:ext cx="2302986" cy="2789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12364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n-US" dirty="0" smtClean="0"/>
              <a:t/>
            </a:r>
            <a:br>
              <a:rPr lang="en-US" dirty="0" smtClean="0"/>
            </a:br>
            <a:r>
              <a:rPr lang="en-US" dirty="0" smtClean="0"/>
              <a:t>Death </a:t>
            </a:r>
            <a:r>
              <a:rPr lang="en-US" dirty="0"/>
              <a:t>and Legacy</a:t>
            </a:r>
            <a:br>
              <a:rPr lang="en-US" dirty="0"/>
            </a:br>
            <a:endParaRPr lang="en-US" dirty="0"/>
          </a:p>
        </p:txBody>
      </p:sp>
      <p:sp>
        <p:nvSpPr>
          <p:cNvPr id="2" name="1 Marcador de contenido"/>
          <p:cNvSpPr>
            <a:spLocks noGrp="1"/>
          </p:cNvSpPr>
          <p:nvPr>
            <p:ph idx="1"/>
          </p:nvPr>
        </p:nvSpPr>
        <p:spPr>
          <a:xfrm>
            <a:off x="2146811" y="2512735"/>
            <a:ext cx="7746486" cy="3544144"/>
          </a:xfrm>
        </p:spPr>
        <p:txBody>
          <a:bodyPr>
            <a:normAutofit/>
          </a:bodyPr>
          <a:lstStyle/>
          <a:p>
            <a:pPr marL="0" indent="0" algn="just">
              <a:buNone/>
            </a:pPr>
            <a:r>
              <a:rPr lang="en-US" dirty="0" smtClean="0"/>
              <a:t>Golding </a:t>
            </a:r>
            <a:r>
              <a:rPr lang="en-US" dirty="0"/>
              <a:t>spent the last few years of his life quietly living with his wife, Ann Brookfield, at their house near Falmouth, Cornwall, where he continued to toil at his writing.</a:t>
            </a:r>
          </a:p>
          <a:p>
            <a:pPr marL="0" indent="0" algn="just">
              <a:buNone/>
            </a:pPr>
            <a:endParaRPr lang="en-US" dirty="0"/>
          </a:p>
        </p:txBody>
      </p:sp>
      <p:sp>
        <p:nvSpPr>
          <p:cNvPr id="4" name="3 Rectángulo"/>
          <p:cNvSpPr/>
          <p:nvPr/>
        </p:nvSpPr>
        <p:spPr>
          <a:xfrm>
            <a:off x="2847246" y="3974902"/>
            <a:ext cx="7046051" cy="1631216"/>
          </a:xfrm>
          <a:prstGeom prst="rect">
            <a:avLst/>
          </a:prstGeom>
        </p:spPr>
        <p:txBody>
          <a:bodyPr wrap="square">
            <a:spAutoFit/>
          </a:bodyPr>
          <a:lstStyle/>
          <a:p>
            <a:pPr defTabSz="410751" hangingPunct="0"/>
            <a:r>
              <a:rPr lang="en-US" sz="2000" kern="0" dirty="0">
                <a:solidFill>
                  <a:srgbClr val="000000"/>
                </a:solidFill>
                <a:sym typeface="Helvetica Light"/>
              </a:rPr>
              <a:t>On June 19, 1993, Golding died of a heart attack in Cornwall. He was survived by his wife and their two children, David and Judith. After Golding passed away, his completed manuscript for </a:t>
            </a:r>
            <a:r>
              <a:rPr lang="en-US" sz="2000" i="1" kern="0" dirty="0">
                <a:solidFill>
                  <a:srgbClr val="000000"/>
                </a:solidFill>
                <a:sym typeface="Helvetica Light"/>
              </a:rPr>
              <a:t>The Double Tongue </a:t>
            </a:r>
            <a:r>
              <a:rPr lang="en-US" sz="2000" kern="0" dirty="0">
                <a:solidFill>
                  <a:srgbClr val="000000"/>
                </a:solidFill>
                <a:sym typeface="Helvetica Light"/>
              </a:rPr>
              <a:t>was published posthumously.</a:t>
            </a:r>
          </a:p>
        </p:txBody>
      </p:sp>
    </p:spTree>
    <p:extLst>
      <p:ext uri="{BB962C8B-B14F-4D97-AF65-F5344CB8AC3E}">
        <p14:creationId xmlns:p14="http://schemas.microsoft.com/office/powerpoint/2010/main" val="12957723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82998" y="618379"/>
            <a:ext cx="7745505" cy="3877815"/>
          </a:xfrm>
        </p:spPr>
        <p:txBody>
          <a:bodyPr/>
          <a:lstStyle/>
          <a:p>
            <a:pPr marL="0" indent="0">
              <a:buNone/>
            </a:pPr>
            <a:r>
              <a:rPr lang="en-US" dirty="0"/>
              <a:t>Among the most successful novels of Golding’s writing career were </a:t>
            </a:r>
            <a:r>
              <a:rPr lang="en-US" i="1" dirty="0"/>
              <a:t>Rites of Passage </a:t>
            </a:r>
            <a:r>
              <a:rPr lang="en-US" dirty="0"/>
              <a:t>(winner of the 1980 Booker McConnell Prize), </a:t>
            </a:r>
            <a:r>
              <a:rPr lang="en-US" i="1" dirty="0"/>
              <a:t>Pincher Martin, Free Fall and The Pyramid</a:t>
            </a:r>
            <a:r>
              <a:rPr lang="en-US" dirty="0"/>
              <a:t>. While Golding was mainly a novelist, his body of work also includes poetry, plays, essays and short stories.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81744">
            <a:off x="2178473" y="3211927"/>
            <a:ext cx="1630382" cy="2568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5961" y="3059999"/>
            <a:ext cx="1942254" cy="3038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6267">
            <a:off x="5936809" y="3241806"/>
            <a:ext cx="1850573" cy="2759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355501">
            <a:off x="8062626" y="3110182"/>
            <a:ext cx="1866010" cy="2937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5644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Shape 126"/>
          <p:cNvSpPr>
            <a:spLocks noGrp="1"/>
          </p:cNvSpPr>
          <p:nvPr>
            <p:ph type="title"/>
          </p:nvPr>
        </p:nvSpPr>
        <p:spPr>
          <a:xfrm>
            <a:off x="2086570" y="0"/>
            <a:ext cx="7804547" cy="1518047"/>
          </a:xfrm>
          <a:prstGeom prst="rect">
            <a:avLst/>
          </a:prstGeom>
        </p:spPr>
        <p:txBody>
          <a:bodyPr/>
          <a:lstStyle/>
          <a:p>
            <a:r>
              <a:rPr dirty="0"/>
              <a:t>Golding’s Fantasy</a:t>
            </a:r>
          </a:p>
        </p:txBody>
      </p:sp>
      <p:sp>
        <p:nvSpPr>
          <p:cNvPr id="127" name="Shape 127"/>
          <p:cNvSpPr>
            <a:spLocks noGrp="1"/>
          </p:cNvSpPr>
          <p:nvPr>
            <p:ph type="body" idx="1"/>
          </p:nvPr>
        </p:nvSpPr>
        <p:spPr>
          <a:xfrm>
            <a:off x="1724976" y="1859451"/>
            <a:ext cx="4708648" cy="3949189"/>
          </a:xfrm>
          <a:prstGeom prst="rect">
            <a:avLst/>
          </a:prstGeom>
        </p:spPr>
        <p:txBody>
          <a:bodyPr>
            <a:normAutofit fontScale="25000" lnSpcReduction="20000"/>
          </a:bodyPr>
          <a:lstStyle/>
          <a:p>
            <a:pPr marL="196892" indent="-196892" algn="just" defTabSz="258772">
              <a:spcBef>
                <a:spcPts val="1828"/>
              </a:spcBef>
              <a:defRPr sz="2268"/>
            </a:pPr>
            <a:r>
              <a:rPr lang="es-MX" sz="9000" dirty="0"/>
              <a:t>I</a:t>
            </a:r>
            <a:r>
              <a:rPr sz="9000" dirty="0"/>
              <a:t>t was published in a collection of Science Fiction, but that wasn’t quite accurate, since Golding wrote a book of fantasy</a:t>
            </a:r>
            <a:r>
              <a:rPr lang="es-MX" sz="9000" dirty="0"/>
              <a:t> </a:t>
            </a:r>
            <a:r>
              <a:rPr sz="9000" dirty="0"/>
              <a:t>without science</a:t>
            </a:r>
            <a:r>
              <a:rPr lang="es-MX" sz="9000" dirty="0"/>
              <a:t>. He </a:t>
            </a:r>
            <a:r>
              <a:rPr sz="9000" dirty="0"/>
              <a:t>had two very clear predecessors, Daniel Defoe’s “Robinson Crusoe” and an example of which he tried to </a:t>
            </a:r>
            <a:r>
              <a:rPr sz="9000" dirty="0" err="1"/>
              <a:t>mock“The</a:t>
            </a:r>
            <a:r>
              <a:rPr sz="9000" dirty="0"/>
              <a:t> Coral Island” by Ballantyne, which was very successful in England by portraying some kids as “Good Robinsons”.</a:t>
            </a:r>
            <a:endParaRPr lang="es-MX" sz="9000" dirty="0"/>
          </a:p>
          <a:p>
            <a:pPr marL="196892" indent="-196892" algn="just" defTabSz="258772">
              <a:spcBef>
                <a:spcPts val="1828"/>
              </a:spcBef>
              <a:defRPr sz="2268"/>
            </a:pPr>
            <a:r>
              <a:rPr dirty="0" smtClean="0"/>
              <a:t> </a:t>
            </a:r>
            <a:r>
              <a:rPr dirty="0"/>
              <a:t/>
            </a:r>
            <a:br>
              <a:rPr dirty="0"/>
            </a:br>
            <a:endParaRPr dirty="0"/>
          </a:p>
        </p:txBody>
      </p:sp>
      <p:pic>
        <p:nvPicPr>
          <p:cNvPr id="128" name="pasted-image.png"/>
          <p:cNvPicPr>
            <a:picLocks noChangeAspect="1"/>
          </p:cNvPicPr>
          <p:nvPr/>
        </p:nvPicPr>
        <p:blipFill>
          <a:blip r:embed="rId2">
            <a:extLst/>
          </a:blip>
          <a:stretch>
            <a:fillRect/>
          </a:stretch>
        </p:blipFill>
        <p:spPr>
          <a:xfrm>
            <a:off x="6754198" y="2467018"/>
            <a:ext cx="3742178" cy="2947136"/>
          </a:xfrm>
          <a:prstGeom prst="rect">
            <a:avLst/>
          </a:prstGeom>
          <a:ln w="12700">
            <a:miter lim="400000"/>
          </a:ln>
        </p:spPr>
      </p:pic>
    </p:spTree>
    <p:extLst>
      <p:ext uri="{BB962C8B-B14F-4D97-AF65-F5344CB8AC3E}">
        <p14:creationId xmlns:p14="http://schemas.microsoft.com/office/powerpoint/2010/main" val="2154274366"/>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p:cNvSpPr>
          <p:nvPr>
            <p:ph type="title"/>
          </p:nvPr>
        </p:nvSpPr>
        <p:spPr>
          <a:prstGeom prst="rect">
            <a:avLst/>
          </a:prstGeom>
        </p:spPr>
        <p:txBody>
          <a:bodyPr/>
          <a:lstStyle/>
          <a:p>
            <a:r>
              <a:t>Characters:</a:t>
            </a:r>
          </a:p>
        </p:txBody>
      </p:sp>
      <p:sp>
        <p:nvSpPr>
          <p:cNvPr id="134" name="Shape 134"/>
          <p:cNvSpPr>
            <a:spLocks noGrp="1"/>
          </p:cNvSpPr>
          <p:nvPr>
            <p:ph type="body" idx="1"/>
          </p:nvPr>
        </p:nvSpPr>
        <p:spPr>
          <a:xfrm>
            <a:off x="2248072" y="2112604"/>
            <a:ext cx="7804547" cy="4420195"/>
          </a:xfrm>
          <a:prstGeom prst="rect">
            <a:avLst/>
          </a:prstGeom>
        </p:spPr>
        <p:txBody>
          <a:bodyPr/>
          <a:lstStyle/>
          <a:p>
            <a:r>
              <a:rPr dirty="0"/>
              <a:t>The book shows of a lot of symbolism in the actions and personalities and physical appearance of its characters, it is here where the story begins to evince a stark fantasy that becomes cruel as portraying realism by means of a play of symbols.</a:t>
            </a:r>
          </a:p>
        </p:txBody>
      </p:sp>
    </p:spTree>
    <p:extLst>
      <p:ext uri="{BB962C8B-B14F-4D97-AF65-F5344CB8AC3E}">
        <p14:creationId xmlns:p14="http://schemas.microsoft.com/office/powerpoint/2010/main" val="3233621455"/>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p:cNvSpPr>
          <p:nvPr>
            <p:ph type="title"/>
          </p:nvPr>
        </p:nvSpPr>
        <p:spPr>
          <a:xfrm>
            <a:off x="1295401" y="500961"/>
            <a:ext cx="9601196" cy="1303867"/>
          </a:xfrm>
          <a:prstGeom prst="rect">
            <a:avLst/>
          </a:prstGeom>
        </p:spPr>
        <p:txBody>
          <a:bodyPr/>
          <a:lstStyle/>
          <a:p>
            <a:r>
              <a:rPr dirty="0"/>
              <a:t>Ralph</a:t>
            </a:r>
          </a:p>
        </p:txBody>
      </p:sp>
      <p:sp>
        <p:nvSpPr>
          <p:cNvPr id="138" name="Shape 138"/>
          <p:cNvSpPr>
            <a:spLocks noGrp="1"/>
          </p:cNvSpPr>
          <p:nvPr>
            <p:ph type="body" idx="1"/>
          </p:nvPr>
        </p:nvSpPr>
        <p:spPr>
          <a:prstGeom prst="rect">
            <a:avLst/>
          </a:prstGeom>
        </p:spPr>
        <p:txBody>
          <a:bodyPr>
            <a:normAutofit fontScale="85000" lnSpcReduction="20000"/>
          </a:bodyPr>
          <a:lstStyle/>
          <a:p>
            <a:pPr marL="275024" indent="-275024" defTabSz="361460">
              <a:spcBef>
                <a:spcPts val="2531"/>
              </a:spcBef>
              <a:defRPr sz="3168"/>
            </a:pPr>
            <a:r>
              <a:rPr dirty="0"/>
              <a:t>13 years old</a:t>
            </a:r>
          </a:p>
          <a:p>
            <a:pPr marL="275024" indent="-275024" defTabSz="361460">
              <a:spcBef>
                <a:spcPts val="2531"/>
              </a:spcBef>
              <a:defRPr sz="3168"/>
            </a:pPr>
            <a:r>
              <a:rPr dirty="0" smtClean="0"/>
              <a:t>Dignified</a:t>
            </a:r>
            <a:endParaRPr dirty="0"/>
          </a:p>
          <a:p>
            <a:pPr marL="275024" indent="-275024" defTabSz="361460">
              <a:spcBef>
                <a:spcPts val="2531"/>
              </a:spcBef>
              <a:defRPr sz="3168"/>
            </a:pPr>
            <a:r>
              <a:rPr dirty="0"/>
              <a:t>Possibly a </a:t>
            </a:r>
            <a:r>
              <a:rPr dirty="0" smtClean="0"/>
              <a:t>boy-scout</a:t>
            </a:r>
            <a:r>
              <a:rPr lang="es-MX" sz="1969" dirty="0"/>
              <a:t>?</a:t>
            </a:r>
            <a:endParaRPr dirty="0"/>
          </a:p>
          <a:p>
            <a:pPr marL="275024" indent="-275024" defTabSz="361460">
              <a:spcBef>
                <a:spcPts val="2531"/>
              </a:spcBef>
              <a:defRPr sz="3168"/>
            </a:pPr>
            <a:r>
              <a:rPr dirty="0"/>
              <a:t>Represents common sense</a:t>
            </a:r>
          </a:p>
          <a:p>
            <a:pPr marL="275024" indent="-275024" defTabSz="361460">
              <a:spcBef>
                <a:spcPts val="2531"/>
              </a:spcBef>
              <a:defRPr sz="3168"/>
            </a:pPr>
            <a:r>
              <a:rPr dirty="0"/>
              <a:t>Depicts democracy</a:t>
            </a:r>
          </a:p>
        </p:txBody>
      </p:sp>
      <p:pic>
        <p:nvPicPr>
          <p:cNvPr id="139" name="pasted-image.png"/>
          <p:cNvPicPr>
            <a:picLocks noChangeAspect="1"/>
          </p:cNvPicPr>
          <p:nvPr/>
        </p:nvPicPr>
        <p:blipFill>
          <a:blip r:embed="rId2">
            <a:extLst/>
          </a:blip>
          <a:stretch>
            <a:fillRect/>
          </a:stretch>
        </p:blipFill>
        <p:spPr>
          <a:xfrm>
            <a:off x="7778517" y="1804828"/>
            <a:ext cx="2806824" cy="4420196"/>
          </a:xfrm>
          <a:prstGeom prst="rect">
            <a:avLst/>
          </a:prstGeom>
          <a:ln w="12700">
            <a:miter lim="400000"/>
          </a:ln>
        </p:spPr>
      </p:pic>
    </p:spTree>
    <p:extLst>
      <p:ext uri="{BB962C8B-B14F-4D97-AF65-F5344CB8AC3E}">
        <p14:creationId xmlns:p14="http://schemas.microsoft.com/office/powerpoint/2010/main" val="3664428999"/>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Shape 141"/>
          <p:cNvSpPr>
            <a:spLocks noGrp="1"/>
          </p:cNvSpPr>
          <p:nvPr>
            <p:ph type="title"/>
          </p:nvPr>
        </p:nvSpPr>
        <p:spPr>
          <a:xfrm>
            <a:off x="2464087" y="463040"/>
            <a:ext cx="7323592" cy="1346253"/>
          </a:xfrm>
          <a:prstGeom prst="rect">
            <a:avLst/>
          </a:prstGeom>
        </p:spPr>
        <p:txBody>
          <a:bodyPr/>
          <a:lstStyle/>
          <a:p>
            <a:r>
              <a:rPr dirty="0"/>
              <a:t>Piggy </a:t>
            </a:r>
          </a:p>
        </p:txBody>
      </p:sp>
      <p:sp>
        <p:nvSpPr>
          <p:cNvPr id="142" name="Shape 142"/>
          <p:cNvSpPr>
            <a:spLocks noGrp="1"/>
          </p:cNvSpPr>
          <p:nvPr>
            <p:ph type="body" idx="1"/>
          </p:nvPr>
        </p:nvSpPr>
        <p:spPr>
          <a:xfrm>
            <a:off x="1324751" y="1809293"/>
            <a:ext cx="7804547" cy="4420195"/>
          </a:xfrm>
          <a:prstGeom prst="rect">
            <a:avLst/>
          </a:prstGeom>
        </p:spPr>
        <p:txBody>
          <a:bodyPr>
            <a:normAutofit fontScale="70000" lnSpcReduction="20000"/>
          </a:bodyPr>
          <a:lstStyle/>
          <a:p>
            <a:pPr marL="296902" indent="-296902" defTabSz="390213">
              <a:spcBef>
                <a:spcPts val="2742"/>
              </a:spcBef>
              <a:defRPr sz="3420"/>
            </a:pPr>
            <a:r>
              <a:rPr dirty="0"/>
              <a:t>Fatty </a:t>
            </a:r>
          </a:p>
          <a:p>
            <a:pPr marL="296902" indent="-296902" defTabSz="390213">
              <a:spcBef>
                <a:spcPts val="2742"/>
              </a:spcBef>
              <a:defRPr sz="3420"/>
            </a:pPr>
            <a:r>
              <a:rPr dirty="0"/>
              <a:t>Wears glasses</a:t>
            </a:r>
          </a:p>
          <a:p>
            <a:pPr marL="296902" indent="-296902" defTabSz="390213">
              <a:spcBef>
                <a:spcPts val="2742"/>
              </a:spcBef>
              <a:defRPr sz="3420"/>
            </a:pPr>
            <a:r>
              <a:rPr dirty="0" err="1"/>
              <a:t>Intelectual</a:t>
            </a:r>
            <a:endParaRPr dirty="0"/>
          </a:p>
          <a:p>
            <a:pPr marL="296902" indent="-296902" defTabSz="390213">
              <a:spcBef>
                <a:spcPts val="2742"/>
              </a:spcBef>
              <a:defRPr sz="3420"/>
            </a:pPr>
            <a:r>
              <a:rPr dirty="0"/>
              <a:t>Asthmatic</a:t>
            </a:r>
          </a:p>
          <a:p>
            <a:pPr marL="296902" indent="-296902" defTabSz="390213">
              <a:spcBef>
                <a:spcPts val="2742"/>
              </a:spcBef>
              <a:defRPr sz="3420"/>
            </a:pPr>
            <a:r>
              <a:rPr dirty="0"/>
              <a:t>Timorous</a:t>
            </a:r>
          </a:p>
          <a:p>
            <a:pPr marL="296902" indent="-296902" defTabSz="390213">
              <a:spcBef>
                <a:spcPts val="2742"/>
              </a:spcBef>
              <a:defRPr sz="3420"/>
            </a:pPr>
            <a:r>
              <a:rPr dirty="0"/>
              <a:t>Despised and relegated </a:t>
            </a:r>
            <a:br>
              <a:rPr dirty="0"/>
            </a:br>
            <a:r>
              <a:rPr dirty="0"/>
              <a:t>by the others </a:t>
            </a:r>
          </a:p>
        </p:txBody>
      </p:sp>
      <p:pic>
        <p:nvPicPr>
          <p:cNvPr id="143" name="pasted-image.png"/>
          <p:cNvPicPr>
            <a:picLocks noChangeAspect="1"/>
          </p:cNvPicPr>
          <p:nvPr/>
        </p:nvPicPr>
        <p:blipFill>
          <a:blip r:embed="rId2">
            <a:extLst/>
          </a:blip>
          <a:stretch>
            <a:fillRect/>
          </a:stretch>
        </p:blipFill>
        <p:spPr>
          <a:xfrm>
            <a:off x="7154381" y="2109160"/>
            <a:ext cx="2800987" cy="3512943"/>
          </a:xfrm>
          <a:prstGeom prst="rect">
            <a:avLst/>
          </a:prstGeom>
          <a:ln w="12700">
            <a:miter lim="400000"/>
          </a:ln>
        </p:spPr>
      </p:pic>
    </p:spTree>
    <p:extLst>
      <p:ext uri="{BB962C8B-B14F-4D97-AF65-F5344CB8AC3E}">
        <p14:creationId xmlns:p14="http://schemas.microsoft.com/office/powerpoint/2010/main" val="4115063205"/>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p:cNvSpPr>
          <p:nvPr>
            <p:ph type="title"/>
          </p:nvPr>
        </p:nvSpPr>
        <p:spPr>
          <a:prstGeom prst="rect">
            <a:avLst/>
          </a:prstGeom>
        </p:spPr>
        <p:txBody>
          <a:bodyPr/>
          <a:lstStyle/>
          <a:p>
            <a:r>
              <a:t>Jack</a:t>
            </a:r>
          </a:p>
        </p:txBody>
      </p:sp>
      <p:sp>
        <p:nvSpPr>
          <p:cNvPr id="146" name="Shape 146"/>
          <p:cNvSpPr>
            <a:spLocks noGrp="1"/>
          </p:cNvSpPr>
          <p:nvPr>
            <p:ph type="body" idx="1"/>
          </p:nvPr>
        </p:nvSpPr>
        <p:spPr>
          <a:xfrm>
            <a:off x="1295402" y="2285999"/>
            <a:ext cx="9601196" cy="3318936"/>
          </a:xfrm>
          <a:prstGeom prst="rect">
            <a:avLst/>
          </a:prstGeom>
        </p:spPr>
        <p:txBody>
          <a:bodyPr/>
          <a:lstStyle/>
          <a:p>
            <a:r>
              <a:rPr dirty="0"/>
              <a:t>Soloist of a choir</a:t>
            </a:r>
            <a:br>
              <a:rPr dirty="0"/>
            </a:br>
            <a:r>
              <a:rPr dirty="0"/>
              <a:t> whose all members survive</a:t>
            </a:r>
          </a:p>
          <a:p>
            <a:r>
              <a:rPr dirty="0"/>
              <a:t>The hunter of the group</a:t>
            </a:r>
          </a:p>
          <a:p>
            <a:r>
              <a:rPr dirty="0"/>
              <a:t>Violent</a:t>
            </a:r>
          </a:p>
          <a:p>
            <a:r>
              <a:rPr dirty="0"/>
              <a:t>Depicts fascism </a:t>
            </a:r>
          </a:p>
        </p:txBody>
      </p:sp>
      <p:pic>
        <p:nvPicPr>
          <p:cNvPr id="147" name="pasted-image.png"/>
          <p:cNvPicPr>
            <a:picLocks noChangeAspect="1"/>
          </p:cNvPicPr>
          <p:nvPr/>
        </p:nvPicPr>
        <p:blipFill>
          <a:blip r:embed="rId2">
            <a:extLst/>
          </a:blip>
          <a:stretch>
            <a:fillRect/>
          </a:stretch>
        </p:blipFill>
        <p:spPr>
          <a:xfrm>
            <a:off x="7502426" y="1545909"/>
            <a:ext cx="2933507" cy="4521814"/>
          </a:xfrm>
          <a:prstGeom prst="rect">
            <a:avLst/>
          </a:prstGeom>
          <a:ln w="12700">
            <a:miter lim="400000"/>
          </a:ln>
        </p:spPr>
      </p:pic>
    </p:spTree>
    <p:extLst>
      <p:ext uri="{BB962C8B-B14F-4D97-AF65-F5344CB8AC3E}">
        <p14:creationId xmlns:p14="http://schemas.microsoft.com/office/powerpoint/2010/main" val="2407266228"/>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p:cNvSpPr>
          <p:nvPr>
            <p:ph type="title"/>
          </p:nvPr>
        </p:nvSpPr>
        <p:spPr>
          <a:prstGeom prst="rect">
            <a:avLst/>
          </a:prstGeom>
        </p:spPr>
        <p:txBody>
          <a:bodyPr/>
          <a:lstStyle/>
          <a:p>
            <a:r>
              <a:rPr dirty="0" smtClean="0"/>
              <a:t>Sam</a:t>
            </a:r>
            <a:r>
              <a:rPr lang="es-MX" dirty="0" err="1" smtClean="0"/>
              <a:t>aner</a:t>
            </a:r>
            <a:r>
              <a:rPr dirty="0" err="1" smtClean="0"/>
              <a:t>ic</a:t>
            </a:r>
            <a:r>
              <a:rPr dirty="0" smtClean="0"/>
              <a:t> </a:t>
            </a:r>
            <a:r>
              <a:rPr dirty="0"/>
              <a:t>twins</a:t>
            </a:r>
          </a:p>
        </p:txBody>
      </p:sp>
      <p:sp>
        <p:nvSpPr>
          <p:cNvPr id="154" name="Shape 154"/>
          <p:cNvSpPr>
            <a:spLocks noGrp="1"/>
          </p:cNvSpPr>
          <p:nvPr>
            <p:ph type="body" idx="1"/>
          </p:nvPr>
        </p:nvSpPr>
        <p:spPr>
          <a:xfrm>
            <a:off x="1893658" y="1828691"/>
            <a:ext cx="7804547" cy="4514009"/>
          </a:xfrm>
          <a:prstGeom prst="rect">
            <a:avLst/>
          </a:prstGeom>
        </p:spPr>
        <p:txBody>
          <a:bodyPr/>
          <a:lstStyle/>
          <a:p>
            <a:r>
              <a:rPr dirty="0"/>
              <a:t>Represent the</a:t>
            </a:r>
            <a:br>
              <a:rPr dirty="0"/>
            </a:br>
            <a:r>
              <a:rPr dirty="0"/>
              <a:t>inconsistency the masses</a:t>
            </a:r>
          </a:p>
          <a:p>
            <a:r>
              <a:rPr dirty="0"/>
              <a:t>Unwise</a:t>
            </a:r>
          </a:p>
          <a:p>
            <a:r>
              <a:rPr dirty="0"/>
              <a:t>Careless </a:t>
            </a:r>
          </a:p>
          <a:p>
            <a:r>
              <a:rPr dirty="0"/>
              <a:t>Blindly follow their leader</a:t>
            </a:r>
          </a:p>
        </p:txBody>
      </p:sp>
      <p:pic>
        <p:nvPicPr>
          <p:cNvPr id="155" name="pasted-image.png"/>
          <p:cNvPicPr>
            <a:picLocks noChangeAspect="1"/>
          </p:cNvPicPr>
          <p:nvPr/>
        </p:nvPicPr>
        <p:blipFill>
          <a:blip r:embed="rId2">
            <a:extLst/>
          </a:blip>
          <a:stretch>
            <a:fillRect/>
          </a:stretch>
        </p:blipFill>
        <p:spPr>
          <a:xfrm>
            <a:off x="6238696" y="4085695"/>
            <a:ext cx="4507477" cy="1859335"/>
          </a:xfrm>
          <a:prstGeom prst="rect">
            <a:avLst/>
          </a:prstGeom>
          <a:ln w="12700">
            <a:miter lim="400000"/>
          </a:ln>
        </p:spPr>
      </p:pic>
    </p:spTree>
    <p:extLst>
      <p:ext uri="{BB962C8B-B14F-4D97-AF65-F5344CB8AC3E}">
        <p14:creationId xmlns:p14="http://schemas.microsoft.com/office/powerpoint/2010/main" val="323504199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2439" y="672073"/>
            <a:ext cx="11203745" cy="5756861"/>
          </a:xfrm>
        </p:spPr>
        <p:txBody>
          <a:bodyPr>
            <a:normAutofit/>
          </a:bodyPr>
          <a:lstStyle/>
          <a:p>
            <a:pPr algn="just"/>
            <a:r>
              <a:rPr lang="es-MX" dirty="0" smtClean="0"/>
              <a:t>Por la propia naturaleza de la UA, se exige que la clase se imparta en lengua inglesa. Este será un punto fundamental. No hay forma de lograr los objetivos del curso si no este no se imparte en inglés. </a:t>
            </a:r>
          </a:p>
          <a:p>
            <a:pPr algn="just"/>
            <a:r>
              <a:rPr lang="es-MX" dirty="0" smtClean="0"/>
              <a:t>El docente deberá incluir ejemplos de obras y autores y de sus relaciones con otras manifestaciones artísticas y sociales. De esta manera, se verá la que la literatura no ocurre en el vacío sino que se enlaza con otras expresiones, como el cine, por ejemplo. De esta manera, el docente deberá recomendar películas, lecturas complementarias, música, etc., que sirvan para vincular la obra literaria con otros fenómenos de su tiempo. </a:t>
            </a:r>
          </a:p>
          <a:p>
            <a:r>
              <a:rPr lang="es-MX" dirty="0" smtClean="0"/>
              <a:t>En la medida de lo posible, el docente deberá regresar al análisis textual directo, para así aportar ejemplos de las figuras estilísticas que dan vida a una obra. </a:t>
            </a:r>
            <a:endParaRPr lang="es-MX" dirty="0"/>
          </a:p>
        </p:txBody>
      </p:sp>
    </p:spTree>
    <p:extLst>
      <p:ext uri="{BB962C8B-B14F-4D97-AF65-F5344CB8AC3E}">
        <p14:creationId xmlns:p14="http://schemas.microsoft.com/office/powerpoint/2010/main" val="3958967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a:spLocks noGrp="1"/>
          </p:cNvSpPr>
          <p:nvPr>
            <p:ph type="title"/>
          </p:nvPr>
        </p:nvSpPr>
        <p:spPr>
          <a:xfrm>
            <a:off x="2095501" y="201650"/>
            <a:ext cx="7804547" cy="1518047"/>
          </a:xfrm>
          <a:prstGeom prst="rect">
            <a:avLst/>
          </a:prstGeom>
        </p:spPr>
        <p:txBody>
          <a:bodyPr/>
          <a:lstStyle/>
          <a:p>
            <a:r>
              <a:rPr dirty="0"/>
              <a:t>White conch</a:t>
            </a:r>
          </a:p>
        </p:txBody>
      </p:sp>
      <p:sp>
        <p:nvSpPr>
          <p:cNvPr id="158" name="Shape 158"/>
          <p:cNvSpPr>
            <a:spLocks noGrp="1"/>
          </p:cNvSpPr>
          <p:nvPr>
            <p:ph type="body" idx="1"/>
          </p:nvPr>
        </p:nvSpPr>
        <p:spPr>
          <a:xfrm>
            <a:off x="1328075" y="1719697"/>
            <a:ext cx="5291665" cy="4423525"/>
          </a:xfrm>
          <a:prstGeom prst="rect">
            <a:avLst/>
          </a:prstGeom>
        </p:spPr>
        <p:txBody>
          <a:bodyPr>
            <a:normAutofit/>
          </a:bodyPr>
          <a:lstStyle>
            <a:lvl1pPr marL="360045" indent="-360045" algn="just" defTabSz="473201">
              <a:spcBef>
                <a:spcPts val="3400"/>
              </a:spcBef>
              <a:defRPr sz="2916"/>
            </a:lvl1pPr>
          </a:lstStyle>
          <a:p>
            <a:r>
              <a:rPr dirty="0"/>
              <a:t>The biggest symbolism in the book is the White Conch used as a horn call, which gives its holder the right to speak, it is the symbolism that Ralph uses, when he is chosen as the leader, to demonstrate </a:t>
            </a:r>
            <a:r>
              <a:rPr dirty="0" err="1" smtClean="0"/>
              <a:t>itThe</a:t>
            </a:r>
            <a:r>
              <a:rPr dirty="0" smtClean="0"/>
              <a:t> </a:t>
            </a:r>
            <a:r>
              <a:rPr dirty="0"/>
              <a:t>white conch depicts, democracy , order and common sense itself.</a:t>
            </a:r>
          </a:p>
        </p:txBody>
      </p:sp>
      <p:pic>
        <p:nvPicPr>
          <p:cNvPr id="159" name="pasted-image.png"/>
          <p:cNvPicPr>
            <a:picLocks noChangeAspect="1"/>
          </p:cNvPicPr>
          <p:nvPr/>
        </p:nvPicPr>
        <p:blipFill>
          <a:blip r:embed="rId2">
            <a:extLst/>
          </a:blip>
          <a:stretch>
            <a:fillRect/>
          </a:stretch>
        </p:blipFill>
        <p:spPr>
          <a:xfrm>
            <a:off x="7968128" y="1447759"/>
            <a:ext cx="3009305" cy="4518423"/>
          </a:xfrm>
          <a:prstGeom prst="rect">
            <a:avLst/>
          </a:prstGeom>
          <a:ln w="12700">
            <a:miter lim="400000"/>
          </a:ln>
        </p:spPr>
      </p:pic>
    </p:spTree>
    <p:extLst>
      <p:ext uri="{BB962C8B-B14F-4D97-AF65-F5344CB8AC3E}">
        <p14:creationId xmlns:p14="http://schemas.microsoft.com/office/powerpoint/2010/main" val="2333038289"/>
      </p:ext>
    </p:extLst>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a:xfrm>
            <a:off x="2155091" y="212401"/>
            <a:ext cx="7804547" cy="1518047"/>
          </a:xfrm>
          <a:prstGeom prst="rect">
            <a:avLst/>
          </a:prstGeom>
        </p:spPr>
        <p:txBody>
          <a:bodyPr/>
          <a:lstStyle/>
          <a:p>
            <a:r>
              <a:rPr sz="4400" dirty="0"/>
              <a:t>Wellness perishes </a:t>
            </a:r>
          </a:p>
        </p:txBody>
      </p:sp>
      <p:sp>
        <p:nvSpPr>
          <p:cNvPr id="162" name="Shape 162"/>
          <p:cNvSpPr>
            <a:spLocks noGrp="1"/>
          </p:cNvSpPr>
          <p:nvPr>
            <p:ph type="body" idx="1"/>
          </p:nvPr>
        </p:nvSpPr>
        <p:spPr>
          <a:xfrm>
            <a:off x="1140126" y="1610302"/>
            <a:ext cx="10426898" cy="3598002"/>
          </a:xfrm>
          <a:prstGeom prst="rect">
            <a:avLst/>
          </a:prstGeom>
        </p:spPr>
        <p:txBody>
          <a:bodyPr>
            <a:normAutofit/>
          </a:bodyPr>
          <a:lstStyle>
            <a:lvl1pPr marL="342264" indent="-342264" algn="just" defTabSz="449833">
              <a:spcBef>
                <a:spcPts val="0"/>
              </a:spcBef>
              <a:defRPr sz="2772"/>
            </a:lvl1pPr>
          </a:lstStyle>
          <a:p>
            <a:r>
              <a:rPr dirty="0" smtClean="0"/>
              <a:t>In </a:t>
            </a:r>
            <a:r>
              <a:rPr dirty="0"/>
              <a:t>a few weeks, the apparent democracy falls apart, Jack gets banned by everyone, and becomes a fugitive, chased to be killed, and they almost get it, but they are found, due to the fire, by an official of an English cruise who sees them painted like savages, except for Ralph, who is crying due to his failure.</a:t>
            </a:r>
          </a:p>
        </p:txBody>
      </p:sp>
      <p:pic>
        <p:nvPicPr>
          <p:cNvPr id="163" name="pasted-image.png"/>
          <p:cNvPicPr>
            <a:picLocks noChangeAspect="1"/>
          </p:cNvPicPr>
          <p:nvPr/>
        </p:nvPicPr>
        <p:blipFill>
          <a:blip r:embed="rId2">
            <a:extLst/>
          </a:blip>
          <a:stretch>
            <a:fillRect/>
          </a:stretch>
        </p:blipFill>
        <p:spPr>
          <a:xfrm>
            <a:off x="1490965" y="4049205"/>
            <a:ext cx="9725221" cy="2090924"/>
          </a:xfrm>
          <a:prstGeom prst="rect">
            <a:avLst/>
          </a:prstGeom>
          <a:ln w="12700">
            <a:miter lim="400000"/>
          </a:ln>
        </p:spPr>
      </p:pic>
    </p:spTree>
    <p:extLst>
      <p:ext uri="{BB962C8B-B14F-4D97-AF65-F5344CB8AC3E}">
        <p14:creationId xmlns:p14="http://schemas.microsoft.com/office/powerpoint/2010/main" val="198198709"/>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p:cNvSpPr>
          <p:nvPr>
            <p:ph type="title"/>
          </p:nvPr>
        </p:nvSpPr>
        <p:spPr>
          <a:xfrm>
            <a:off x="2193726" y="279035"/>
            <a:ext cx="7804547" cy="1518047"/>
          </a:xfrm>
          <a:prstGeom prst="rect">
            <a:avLst/>
          </a:prstGeom>
        </p:spPr>
        <p:txBody>
          <a:bodyPr/>
          <a:lstStyle/>
          <a:p>
            <a:r>
              <a:rPr dirty="0"/>
              <a:t>Golding’s intentions </a:t>
            </a:r>
          </a:p>
        </p:txBody>
      </p:sp>
      <p:sp>
        <p:nvSpPr>
          <p:cNvPr id="170" name="Shape 170"/>
          <p:cNvSpPr>
            <a:spLocks noGrp="1"/>
          </p:cNvSpPr>
          <p:nvPr>
            <p:ph type="body" idx="1"/>
          </p:nvPr>
        </p:nvSpPr>
        <p:spPr>
          <a:xfrm>
            <a:off x="1664469" y="1690275"/>
            <a:ext cx="8863062" cy="4420195"/>
          </a:xfrm>
          <a:prstGeom prst="rect">
            <a:avLst/>
          </a:prstGeom>
        </p:spPr>
        <p:txBody>
          <a:bodyPr>
            <a:normAutofit/>
          </a:bodyPr>
          <a:lstStyle>
            <a:lvl1pPr marL="324485" indent="-324485" algn="just" defTabSz="426466">
              <a:spcBef>
                <a:spcPts val="3000"/>
              </a:spcBef>
              <a:defRPr sz="2628"/>
            </a:lvl1pPr>
          </a:lstStyle>
          <a:p>
            <a:r>
              <a:rPr dirty="0" smtClean="0"/>
              <a:t>Children w</a:t>
            </a:r>
            <a:r>
              <a:rPr lang="es-MX" dirty="0" smtClean="0"/>
              <a:t>ere</a:t>
            </a:r>
            <a:r>
              <a:rPr dirty="0" smtClean="0"/>
              <a:t> </a:t>
            </a:r>
            <a:r>
              <a:rPr dirty="0"/>
              <a:t>the ideal people to do so, since in them, logic </a:t>
            </a:r>
            <a:r>
              <a:rPr lang="es-MX" dirty="0" err="1" smtClean="0"/>
              <a:t>is</a:t>
            </a:r>
            <a:r>
              <a:rPr lang="es-MX" dirty="0" smtClean="0"/>
              <a:t> </a:t>
            </a:r>
            <a:r>
              <a:rPr dirty="0" smtClean="0"/>
              <a:t>still </a:t>
            </a:r>
            <a:r>
              <a:rPr dirty="0"/>
              <a:t>incipient </a:t>
            </a:r>
            <a:r>
              <a:rPr lang="es-MX" dirty="0" smtClean="0"/>
              <a:t>and</a:t>
            </a:r>
            <a:r>
              <a:rPr dirty="0" smtClean="0"/>
              <a:t> </a:t>
            </a:r>
            <a:r>
              <a:rPr dirty="0"/>
              <a:t>has not replaced pure </a:t>
            </a:r>
            <a:r>
              <a:rPr dirty="0" smtClean="0"/>
              <a:t>imagination</a:t>
            </a:r>
            <a:r>
              <a:rPr lang="es-MX" dirty="0" smtClean="0"/>
              <a:t>. A</a:t>
            </a:r>
            <a:r>
              <a:rPr dirty="0" smtClean="0"/>
              <a:t> </a:t>
            </a:r>
            <a:r>
              <a:rPr dirty="0"/>
              <a:t>child doesn’t distinguish between games and duties, his boss must be strong to impose. Ralph is the only one who thinks as an </a:t>
            </a:r>
            <a:r>
              <a:rPr dirty="0" smtClean="0"/>
              <a:t>adult</a:t>
            </a:r>
            <a:r>
              <a:rPr lang="es-MX" dirty="0" smtClean="0"/>
              <a:t>,</a:t>
            </a:r>
            <a:r>
              <a:rPr dirty="0" smtClean="0"/>
              <a:t> </a:t>
            </a:r>
            <a:r>
              <a:rPr dirty="0"/>
              <a:t>but he lacks </a:t>
            </a:r>
            <a:r>
              <a:rPr lang="es-MX" dirty="0" err="1" smtClean="0"/>
              <a:t>the</a:t>
            </a:r>
            <a:r>
              <a:rPr dirty="0" smtClean="0"/>
              <a:t> </a:t>
            </a:r>
            <a:r>
              <a:rPr dirty="0"/>
              <a:t>words to express </a:t>
            </a:r>
            <a:r>
              <a:rPr lang="es-MX" dirty="0" err="1" smtClean="0"/>
              <a:t>his</a:t>
            </a:r>
            <a:r>
              <a:rPr lang="es-MX" dirty="0" smtClean="0"/>
              <a:t> </a:t>
            </a:r>
            <a:r>
              <a:rPr lang="es-MX" dirty="0" err="1" smtClean="0"/>
              <a:t>feelings</a:t>
            </a:r>
            <a:r>
              <a:rPr lang="es-MX" dirty="0"/>
              <a:t> </a:t>
            </a:r>
            <a:r>
              <a:rPr lang="es-MX" dirty="0" smtClean="0"/>
              <a:t>and</a:t>
            </a:r>
            <a:r>
              <a:rPr dirty="0" smtClean="0"/>
              <a:t> </a:t>
            </a:r>
            <a:r>
              <a:rPr dirty="0"/>
              <a:t>tries to defend a social formula that he doesn’t fully understand,</a:t>
            </a:r>
          </a:p>
        </p:txBody>
      </p:sp>
    </p:spTree>
    <p:extLst>
      <p:ext uri="{BB962C8B-B14F-4D97-AF65-F5344CB8AC3E}">
        <p14:creationId xmlns:p14="http://schemas.microsoft.com/office/powerpoint/2010/main" val="2696032088"/>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54955" y="1447801"/>
            <a:ext cx="6241640" cy="2011496"/>
          </a:xfrm>
        </p:spPr>
        <p:txBody>
          <a:bodyPr/>
          <a:lstStyle/>
          <a:p>
            <a:r>
              <a:rPr lang="en-US" dirty="0"/>
              <a:t>Miguel </a:t>
            </a:r>
            <a:r>
              <a:rPr lang="en-US" dirty="0" smtClean="0"/>
              <a:t>Street</a:t>
            </a:r>
            <a:endParaRPr lang="es-MX" dirty="0"/>
          </a:p>
        </p:txBody>
      </p:sp>
      <p:sp>
        <p:nvSpPr>
          <p:cNvPr id="3" name="Subtítulo 2"/>
          <p:cNvSpPr>
            <a:spLocks noGrp="1"/>
          </p:cNvSpPr>
          <p:nvPr>
            <p:ph type="subTitle" idx="1"/>
          </p:nvPr>
        </p:nvSpPr>
        <p:spPr>
          <a:xfrm>
            <a:off x="1154955" y="3888954"/>
            <a:ext cx="8825658" cy="1749846"/>
          </a:xfrm>
        </p:spPr>
        <p:txBody>
          <a:bodyPr>
            <a:normAutofit/>
          </a:bodyPr>
          <a:lstStyle/>
          <a:p>
            <a:r>
              <a:rPr lang="es-MX" sz="3200" dirty="0" smtClean="0"/>
              <a:t>V.S</a:t>
            </a:r>
            <a:r>
              <a:rPr lang="es-MX" sz="3200" dirty="0"/>
              <a:t>. </a:t>
            </a:r>
            <a:r>
              <a:rPr lang="es-MX" sz="3200" dirty="0" err="1"/>
              <a:t>Naipaul</a:t>
            </a:r>
            <a:endParaRPr lang="es-MX" sz="3200" dirty="0"/>
          </a:p>
        </p:txBody>
      </p:sp>
      <p:pic>
        <p:nvPicPr>
          <p:cNvPr id="4" name="Imagen 3"/>
          <p:cNvPicPr>
            <a:picLocks noChangeAspect="1"/>
          </p:cNvPicPr>
          <p:nvPr/>
        </p:nvPicPr>
        <p:blipFill>
          <a:blip r:embed="rId2"/>
          <a:stretch>
            <a:fillRect/>
          </a:stretch>
        </p:blipFill>
        <p:spPr>
          <a:xfrm>
            <a:off x="7396595" y="167710"/>
            <a:ext cx="3991841" cy="5987762"/>
          </a:xfrm>
          <a:prstGeom prst="rect">
            <a:avLst/>
          </a:prstGeom>
        </p:spPr>
      </p:pic>
    </p:spTree>
    <p:extLst>
      <p:ext uri="{BB962C8B-B14F-4D97-AF65-F5344CB8AC3E}">
        <p14:creationId xmlns:p14="http://schemas.microsoft.com/office/powerpoint/2010/main" val="3736009601"/>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Vidiadhar</a:t>
            </a:r>
            <a:r>
              <a:rPr lang="es-MX" dirty="0"/>
              <a:t> </a:t>
            </a:r>
            <a:r>
              <a:rPr lang="es-MX" dirty="0" err="1"/>
              <a:t>Surajprasad</a:t>
            </a:r>
            <a:r>
              <a:rPr lang="es-MX" dirty="0"/>
              <a:t> </a:t>
            </a:r>
            <a:r>
              <a:rPr lang="es-MX" dirty="0" err="1"/>
              <a:t>Naipaul</a:t>
            </a:r>
            <a:r>
              <a:rPr lang="es-MX" dirty="0"/>
              <a:t> </a:t>
            </a:r>
          </a:p>
        </p:txBody>
      </p:sp>
      <p:pic>
        <p:nvPicPr>
          <p:cNvPr id="4" name="Marcador de contenido 3"/>
          <p:cNvPicPr>
            <a:picLocks noGrp="1" noChangeAspect="1"/>
          </p:cNvPicPr>
          <p:nvPr>
            <p:ph idx="1"/>
          </p:nvPr>
        </p:nvPicPr>
        <p:blipFill>
          <a:blip r:embed="rId2"/>
          <a:stretch>
            <a:fillRect/>
          </a:stretch>
        </p:blipFill>
        <p:spPr>
          <a:xfrm>
            <a:off x="2618507" y="1900863"/>
            <a:ext cx="6130637" cy="4083004"/>
          </a:xfrm>
          <a:prstGeom prst="rect">
            <a:avLst/>
          </a:prstGeom>
        </p:spPr>
      </p:pic>
    </p:spTree>
    <p:extLst>
      <p:ext uri="{BB962C8B-B14F-4D97-AF65-F5344CB8AC3E}">
        <p14:creationId xmlns:p14="http://schemas.microsoft.com/office/powerpoint/2010/main" val="38737792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About</a:t>
            </a:r>
            <a:r>
              <a:rPr lang="es-MX" dirty="0" smtClean="0"/>
              <a:t> </a:t>
            </a:r>
            <a:r>
              <a:rPr lang="es-MX" dirty="0" err="1" smtClean="0"/>
              <a:t>the</a:t>
            </a:r>
            <a:r>
              <a:rPr lang="es-MX" dirty="0" smtClean="0"/>
              <a:t> </a:t>
            </a:r>
            <a:r>
              <a:rPr lang="es-MX" dirty="0" err="1" smtClean="0"/>
              <a:t>author</a:t>
            </a:r>
            <a:endParaRPr lang="es-MX" dirty="0"/>
          </a:p>
        </p:txBody>
      </p:sp>
      <p:sp>
        <p:nvSpPr>
          <p:cNvPr id="3" name="Marcador de contenido 2"/>
          <p:cNvSpPr>
            <a:spLocks noGrp="1"/>
          </p:cNvSpPr>
          <p:nvPr>
            <p:ph idx="1"/>
          </p:nvPr>
        </p:nvSpPr>
        <p:spPr/>
        <p:txBody>
          <a:bodyPr/>
          <a:lstStyle/>
          <a:p>
            <a:r>
              <a:rPr lang="en-US" dirty="0" smtClean="0"/>
              <a:t>Born </a:t>
            </a:r>
            <a:r>
              <a:rPr lang="en-US" dirty="0"/>
              <a:t>in 17 August 1932 in </a:t>
            </a:r>
            <a:r>
              <a:rPr lang="en-US" dirty="0" err="1" smtClean="0"/>
              <a:t>Chaguanas</a:t>
            </a:r>
            <a:r>
              <a:rPr lang="en-US" dirty="0" smtClean="0"/>
              <a:t>, Trinidad</a:t>
            </a:r>
            <a:r>
              <a:rPr lang="en-US" dirty="0"/>
              <a:t>. </a:t>
            </a:r>
          </a:p>
          <a:p>
            <a:r>
              <a:rPr lang="en-US" dirty="0"/>
              <a:t>Son of Indian immigrants, his grandparents worked as servants. His Father became a journalist whose reverence for writing and writers inspired him to become a </a:t>
            </a:r>
            <a:r>
              <a:rPr lang="en-US" dirty="0" smtClean="0"/>
              <a:t>writer. </a:t>
            </a:r>
            <a:endParaRPr lang="en-US" dirty="0"/>
          </a:p>
          <a:p>
            <a:r>
              <a:rPr lang="en-US" dirty="0" smtClean="0"/>
              <a:t>At </a:t>
            </a:r>
            <a:r>
              <a:rPr lang="en-US" dirty="0"/>
              <a:t>seven years old, Naipaul </a:t>
            </a:r>
            <a:r>
              <a:rPr lang="en-US" dirty="0" smtClean="0"/>
              <a:t>enrolled in </a:t>
            </a:r>
            <a:r>
              <a:rPr lang="en-US" dirty="0"/>
              <a:t>the Queen’s Royal College. Upon graduation, Naipaul won a scholarship that allowed him to study at Oxford. </a:t>
            </a:r>
            <a:endParaRPr lang="en-US" dirty="0" smtClean="0"/>
          </a:p>
          <a:p>
            <a:r>
              <a:rPr lang="en-US" dirty="0"/>
              <a:t>Although the </a:t>
            </a:r>
            <a:r>
              <a:rPr lang="en-US" dirty="0" err="1"/>
              <a:t>Naipauls</a:t>
            </a:r>
            <a:r>
              <a:rPr lang="en-US" dirty="0"/>
              <a:t> believed themselves to be descendants of the Hindu Brahmins, they did not </a:t>
            </a:r>
            <a:r>
              <a:rPr lang="en-US" dirty="0" err="1" smtClean="0"/>
              <a:t>practise</a:t>
            </a:r>
            <a:r>
              <a:rPr lang="en-US" dirty="0" smtClean="0"/>
              <a:t> </a:t>
            </a:r>
            <a:r>
              <a:rPr lang="en-US" dirty="0"/>
              <a:t>any of their traditions. Soon, the family started to only speak English.</a:t>
            </a:r>
            <a:endParaRPr lang="en-US" dirty="0" smtClean="0"/>
          </a:p>
          <a:p>
            <a:pPr marL="0" indent="0">
              <a:buNone/>
            </a:pPr>
            <a:endParaRPr lang="en-US" dirty="0"/>
          </a:p>
          <a:p>
            <a:endParaRPr lang="es-MX" dirty="0"/>
          </a:p>
        </p:txBody>
      </p:sp>
    </p:spTree>
    <p:extLst>
      <p:ext uri="{BB962C8B-B14F-4D97-AF65-F5344CB8AC3E}">
        <p14:creationId xmlns:p14="http://schemas.microsoft.com/office/powerpoint/2010/main" val="24141422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About</a:t>
            </a:r>
            <a:r>
              <a:rPr lang="es-MX" dirty="0"/>
              <a:t> </a:t>
            </a:r>
            <a:r>
              <a:rPr lang="es-MX" dirty="0" err="1"/>
              <a:t>the</a:t>
            </a:r>
            <a:r>
              <a:rPr lang="es-MX" dirty="0"/>
              <a:t> </a:t>
            </a:r>
            <a:r>
              <a:rPr lang="es-MX" dirty="0" err="1"/>
              <a:t>author</a:t>
            </a:r>
            <a:endParaRPr lang="es-MX" dirty="0"/>
          </a:p>
        </p:txBody>
      </p:sp>
      <p:sp>
        <p:nvSpPr>
          <p:cNvPr id="3" name="Marcador de contenido 2"/>
          <p:cNvSpPr>
            <a:spLocks noGrp="1"/>
          </p:cNvSpPr>
          <p:nvPr>
            <p:ph idx="1"/>
          </p:nvPr>
        </p:nvSpPr>
        <p:spPr>
          <a:xfrm>
            <a:off x="1097280" y="1939252"/>
            <a:ext cx="10058400" cy="4023360"/>
          </a:xfrm>
        </p:spPr>
        <p:txBody>
          <a:bodyPr/>
          <a:lstStyle/>
          <a:p>
            <a:r>
              <a:rPr lang="en-US" dirty="0"/>
              <a:t>In 1952, he began doubting his writing skills and became depressed. </a:t>
            </a:r>
            <a:r>
              <a:rPr lang="en-US" dirty="0" smtClean="0"/>
              <a:t>On impulse, he went on a trip to Spain</a:t>
            </a:r>
            <a:r>
              <a:rPr lang="en-US" dirty="0"/>
              <a:t>, where he spent all his savings.  Prior to his travel to Spain, he met Patricia Ann Hale, who would become his wife and partner in his writing career. </a:t>
            </a:r>
            <a:endParaRPr lang="en-US" dirty="0" smtClean="0"/>
          </a:p>
          <a:p>
            <a:r>
              <a:rPr lang="en-US" dirty="0" smtClean="0"/>
              <a:t>In </a:t>
            </a:r>
            <a:r>
              <a:rPr lang="en-US" dirty="0"/>
              <a:t>1954 Naipaul moved to London, where he worked for four years as the presenter of a </a:t>
            </a:r>
            <a:r>
              <a:rPr lang="en-US" dirty="0" smtClean="0"/>
              <a:t>weekly BBC show. </a:t>
            </a:r>
            <a:r>
              <a:rPr lang="en-US" dirty="0"/>
              <a:t>During his time there, he began writing </a:t>
            </a:r>
            <a:r>
              <a:rPr lang="en-US" i="1" dirty="0"/>
              <a:t>Miguel </a:t>
            </a:r>
            <a:r>
              <a:rPr lang="en-US" i="1" dirty="0" smtClean="0"/>
              <a:t>Street </a:t>
            </a:r>
            <a:r>
              <a:rPr lang="en-US" dirty="0" smtClean="0"/>
              <a:t>which </a:t>
            </a:r>
            <a:r>
              <a:rPr lang="en-US" dirty="0"/>
              <a:t>won </a:t>
            </a:r>
            <a:r>
              <a:rPr lang="en-US" dirty="0" smtClean="0"/>
              <a:t>the </a:t>
            </a:r>
            <a:r>
              <a:rPr lang="en-US" dirty="0"/>
              <a:t>Somerset Maugham Award.</a:t>
            </a:r>
          </a:p>
          <a:p>
            <a:r>
              <a:rPr lang="en-US" dirty="0"/>
              <a:t>In 2001, he was awarded the Nobel Prize in </a:t>
            </a:r>
            <a:r>
              <a:rPr lang="en-US" dirty="0" smtClean="0"/>
              <a:t>Literature. </a:t>
            </a:r>
            <a:endParaRPr lang="en-US" dirty="0"/>
          </a:p>
          <a:p>
            <a:r>
              <a:rPr lang="en-US" dirty="0"/>
              <a:t>V. S. Naipaul was knighted in 1989.</a:t>
            </a:r>
          </a:p>
          <a:p>
            <a:endParaRPr lang="es-MX" dirty="0"/>
          </a:p>
        </p:txBody>
      </p:sp>
    </p:spTree>
    <p:extLst>
      <p:ext uri="{BB962C8B-B14F-4D97-AF65-F5344CB8AC3E}">
        <p14:creationId xmlns:p14="http://schemas.microsoft.com/office/powerpoint/2010/main" val="16052206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V.S. Naipaul’s most notable works</a:t>
            </a:r>
            <a:endParaRPr lang="es-MX" dirty="0"/>
          </a:p>
        </p:txBody>
      </p:sp>
      <p:sp>
        <p:nvSpPr>
          <p:cNvPr id="3" name="Marcador de contenido 2"/>
          <p:cNvSpPr>
            <a:spLocks noGrp="1"/>
          </p:cNvSpPr>
          <p:nvPr>
            <p:ph idx="1"/>
          </p:nvPr>
        </p:nvSpPr>
        <p:spPr/>
        <p:txBody>
          <a:bodyPr/>
          <a:lstStyle/>
          <a:p>
            <a:pPr>
              <a:buFont typeface="Arial" panose="020B0604020202020204" pitchFamily="34" charset="0"/>
              <a:buChar char="•"/>
            </a:pPr>
            <a:r>
              <a:rPr lang="en-US" i="1" dirty="0"/>
              <a:t>Miguel Street</a:t>
            </a:r>
          </a:p>
          <a:p>
            <a:pPr>
              <a:buFont typeface="Arial" panose="020B0604020202020204" pitchFamily="34" charset="0"/>
              <a:buChar char="•"/>
            </a:pPr>
            <a:r>
              <a:rPr lang="en-US" i="1" dirty="0"/>
              <a:t>A House for Mr. Biswas </a:t>
            </a:r>
            <a:r>
              <a:rPr lang="en-US" dirty="0" smtClean="0"/>
              <a:t>(considered one of the best English-language novels of the XX century)</a:t>
            </a:r>
            <a:endParaRPr lang="en-US" dirty="0"/>
          </a:p>
          <a:p>
            <a:pPr>
              <a:buFont typeface="Arial" panose="020B0604020202020204" pitchFamily="34" charset="0"/>
              <a:buChar char="•"/>
            </a:pPr>
            <a:r>
              <a:rPr lang="en-US" dirty="0"/>
              <a:t>In a Free State (winner of the Booker Prize in 1971)</a:t>
            </a:r>
          </a:p>
          <a:p>
            <a:pPr>
              <a:buFont typeface="Arial" panose="020B0604020202020204" pitchFamily="34" charset="0"/>
              <a:buChar char="•"/>
            </a:pPr>
            <a:r>
              <a:rPr lang="en-US" i="1" dirty="0"/>
              <a:t>A Bend in the </a:t>
            </a:r>
            <a:r>
              <a:rPr lang="en-US" i="1" dirty="0" smtClean="0"/>
              <a:t>River </a:t>
            </a:r>
            <a:r>
              <a:rPr lang="en-US" dirty="0" smtClean="0"/>
              <a:t>(nominated to the Booker prize)</a:t>
            </a:r>
            <a:endParaRPr lang="en-US" dirty="0"/>
          </a:p>
          <a:p>
            <a:pPr>
              <a:buFont typeface="Arial" panose="020B0604020202020204" pitchFamily="34" charset="0"/>
              <a:buChar char="•"/>
            </a:pPr>
            <a:r>
              <a:rPr lang="en-US" i="1" dirty="0"/>
              <a:t>The Enigma of </a:t>
            </a:r>
            <a:r>
              <a:rPr lang="en-US" i="1" dirty="0" smtClean="0"/>
              <a:t>Arrival</a:t>
            </a:r>
          </a:p>
          <a:p>
            <a:pPr>
              <a:buFont typeface="Arial" panose="020B0604020202020204" pitchFamily="34" charset="0"/>
              <a:buChar char="•"/>
            </a:pPr>
            <a:r>
              <a:rPr lang="en-US" i="1" dirty="0" smtClean="0"/>
              <a:t>Half a life </a:t>
            </a:r>
            <a:r>
              <a:rPr lang="en-US" dirty="0" smtClean="0"/>
              <a:t>(nominated to the Booker prize)</a:t>
            </a:r>
            <a:endParaRPr lang="en-US" dirty="0"/>
          </a:p>
          <a:p>
            <a:endParaRPr lang="es-MX" dirty="0"/>
          </a:p>
        </p:txBody>
      </p:sp>
    </p:spTree>
    <p:extLst>
      <p:ext uri="{BB962C8B-B14F-4D97-AF65-F5344CB8AC3E}">
        <p14:creationId xmlns:p14="http://schemas.microsoft.com/office/powerpoint/2010/main" val="13795104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i="1" dirty="0"/>
              <a:t>A House for Mr. Biswas</a:t>
            </a:r>
            <a:endParaRPr lang="es-MX" i="1" dirty="0"/>
          </a:p>
        </p:txBody>
      </p:sp>
      <p:sp>
        <p:nvSpPr>
          <p:cNvPr id="3" name="Marcador de contenido 2"/>
          <p:cNvSpPr>
            <a:spLocks noGrp="1"/>
          </p:cNvSpPr>
          <p:nvPr>
            <p:ph idx="1"/>
          </p:nvPr>
        </p:nvSpPr>
        <p:spPr>
          <a:xfrm>
            <a:off x="1103313" y="2052918"/>
            <a:ext cx="5391006" cy="4195481"/>
          </a:xfrm>
        </p:spPr>
        <p:txBody>
          <a:bodyPr>
            <a:normAutofit/>
          </a:bodyPr>
          <a:lstStyle/>
          <a:p>
            <a:r>
              <a:rPr lang="en-US" sz="3200" dirty="0" smtClean="0"/>
              <a:t>The </a:t>
            </a:r>
            <a:r>
              <a:rPr lang="en-US" sz="3200" dirty="0"/>
              <a:t>novel is often cited as Naipaul’s best work. Both the Modern Library and </a:t>
            </a:r>
            <a:r>
              <a:rPr lang="en-US" sz="3200" i="1" dirty="0"/>
              <a:t>Time</a:t>
            </a:r>
            <a:r>
              <a:rPr lang="en-US" sz="3200" dirty="0"/>
              <a:t> magazine include it in their top 100 lists of best English-language books of the XX century.</a:t>
            </a:r>
            <a:endParaRPr lang="es-MX" sz="3200" dirty="0"/>
          </a:p>
        </p:txBody>
      </p:sp>
      <p:pic>
        <p:nvPicPr>
          <p:cNvPr id="4" name="Imagen 3"/>
          <p:cNvPicPr>
            <a:picLocks noChangeAspect="1"/>
          </p:cNvPicPr>
          <p:nvPr/>
        </p:nvPicPr>
        <p:blipFill>
          <a:blip r:embed="rId2"/>
          <a:stretch>
            <a:fillRect/>
          </a:stretch>
        </p:blipFill>
        <p:spPr>
          <a:xfrm>
            <a:off x="7661088" y="2264853"/>
            <a:ext cx="2580362" cy="3183769"/>
          </a:xfrm>
          <a:prstGeom prst="rect">
            <a:avLst/>
          </a:prstGeom>
        </p:spPr>
      </p:pic>
    </p:spTree>
    <p:extLst>
      <p:ext uri="{BB962C8B-B14F-4D97-AF65-F5344CB8AC3E}">
        <p14:creationId xmlns:p14="http://schemas.microsoft.com/office/powerpoint/2010/main" val="249687056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smtClean="0"/>
              <a:t>In a Free </a:t>
            </a:r>
            <a:r>
              <a:rPr lang="es-MX" i="1" dirty="0" err="1" smtClean="0"/>
              <a:t>State</a:t>
            </a:r>
            <a:endParaRPr lang="es-MX" i="1" dirty="0"/>
          </a:p>
        </p:txBody>
      </p:sp>
      <p:sp>
        <p:nvSpPr>
          <p:cNvPr id="3" name="Marcador de contenido 2"/>
          <p:cNvSpPr>
            <a:spLocks noGrp="1"/>
          </p:cNvSpPr>
          <p:nvPr>
            <p:ph idx="1"/>
          </p:nvPr>
        </p:nvSpPr>
        <p:spPr>
          <a:xfrm>
            <a:off x="1103312" y="2052918"/>
            <a:ext cx="5193579" cy="4195481"/>
          </a:xfrm>
        </p:spPr>
        <p:txBody>
          <a:bodyPr/>
          <a:lstStyle/>
          <a:p>
            <a:r>
              <a:rPr lang="en-US" dirty="0"/>
              <a:t>Published in 1971, it contains three stories linked through a fragmented narrative. In the three stories, the price of freedom is debated through analogies, but no main theme can be stablished.</a:t>
            </a:r>
          </a:p>
          <a:p>
            <a:r>
              <a:rPr lang="en-US" dirty="0"/>
              <a:t>It won the Booker Prize of 1971.</a:t>
            </a:r>
          </a:p>
          <a:p>
            <a:endParaRPr lang="es-MX" dirty="0"/>
          </a:p>
        </p:txBody>
      </p:sp>
      <p:pic>
        <p:nvPicPr>
          <p:cNvPr id="4" name="Imagen 3"/>
          <p:cNvPicPr>
            <a:picLocks noChangeAspect="1"/>
          </p:cNvPicPr>
          <p:nvPr/>
        </p:nvPicPr>
        <p:blipFill>
          <a:blip r:embed="rId2"/>
          <a:stretch>
            <a:fillRect/>
          </a:stretch>
        </p:blipFill>
        <p:spPr>
          <a:xfrm>
            <a:off x="7569698" y="2052918"/>
            <a:ext cx="2481136" cy="3815436"/>
          </a:xfrm>
          <a:prstGeom prst="rect">
            <a:avLst/>
          </a:prstGeom>
        </p:spPr>
      </p:pic>
    </p:spTree>
    <p:extLst>
      <p:ext uri="{BB962C8B-B14F-4D97-AF65-F5344CB8AC3E}">
        <p14:creationId xmlns:p14="http://schemas.microsoft.com/office/powerpoint/2010/main" val="3855349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3793" y="601735"/>
            <a:ext cx="10978661" cy="5925673"/>
          </a:xfrm>
        </p:spPr>
        <p:txBody>
          <a:bodyPr>
            <a:normAutofit/>
          </a:bodyPr>
          <a:lstStyle/>
          <a:p>
            <a:pPr algn="just"/>
            <a:r>
              <a:rPr lang="es-MX" dirty="0" smtClean="0"/>
              <a:t>El punto anterior sirve no solo para conectar las figuras literarias y retóricas con sus usos en el texto, sino para que el estudiante aprecie la originalidad del discurso literario en manos de sus mejores exponentes en lengua inglesa. De esta manera, el análisis servirá para que el alumno se percate de la estrecha relación que esta UA guarda con otras, correspondientes a su área de especialización. Así pues, será recomendable que el profesor establezca estas relaciones y las ponga de manifiesto en el aula. </a:t>
            </a:r>
          </a:p>
          <a:p>
            <a:pPr marL="0" indent="0">
              <a:buNone/>
            </a:pPr>
            <a:endParaRPr lang="es-MX" dirty="0" smtClean="0"/>
          </a:p>
          <a:p>
            <a:pPr algn="just"/>
            <a:r>
              <a:rPr lang="es-MX" dirty="0" smtClean="0"/>
              <a:t>El orden de las diapositivas no obedece a ninguna secuencia programática establecida de antemano. Se trata de ilustraciones adaptables a los avances de cada grupo y docente. De esta manera, no será incorrecto emplear las diapositivas correspondientes a un autor de Trinidad y Tobago, antes o después de otro del Reino Unido.</a:t>
            </a:r>
            <a:endParaRPr lang="es-MX" dirty="0"/>
          </a:p>
        </p:txBody>
      </p:sp>
    </p:spTree>
    <p:extLst>
      <p:ext uri="{BB962C8B-B14F-4D97-AF65-F5344CB8AC3E}">
        <p14:creationId xmlns:p14="http://schemas.microsoft.com/office/powerpoint/2010/main" val="42205362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Main themes in his books</a:t>
            </a:r>
            <a:endParaRPr lang="es-MX" dirty="0"/>
          </a:p>
        </p:txBody>
      </p:sp>
      <p:sp>
        <p:nvSpPr>
          <p:cNvPr id="5" name="Marcador de contenido 4"/>
          <p:cNvSpPr>
            <a:spLocks noGrp="1"/>
          </p:cNvSpPr>
          <p:nvPr>
            <p:ph idx="1"/>
          </p:nvPr>
        </p:nvSpPr>
        <p:spPr>
          <a:xfrm>
            <a:off x="1103312" y="1589810"/>
            <a:ext cx="8946541" cy="4658590"/>
          </a:xfrm>
        </p:spPr>
        <p:txBody>
          <a:bodyPr/>
          <a:lstStyle/>
          <a:p>
            <a:pPr algn="just"/>
            <a:r>
              <a:rPr lang="en-US" dirty="0"/>
              <a:t>His fiction is often highly </a:t>
            </a:r>
            <a:r>
              <a:rPr lang="en-US" dirty="0" smtClean="0"/>
              <a:t>autobiographical. In </a:t>
            </a:r>
            <a:r>
              <a:rPr lang="en-US" dirty="0"/>
              <a:t>Helen Hayward’s opinion, Naipaul “returns repeatedly to his origins, to tell the story of his life </a:t>
            </a:r>
            <a:r>
              <a:rPr lang="en-US" dirty="0" smtClean="0"/>
              <a:t>over and </a:t>
            </a:r>
            <a:r>
              <a:rPr lang="en-US" dirty="0"/>
              <a:t>over again in a variety of forms</a:t>
            </a:r>
            <a:r>
              <a:rPr lang="en-US" dirty="0" smtClean="0"/>
              <a:t>. As he notes:</a:t>
            </a:r>
          </a:p>
          <a:p>
            <a:pPr marL="0" indent="0" algn="just">
              <a:buNone/>
            </a:pPr>
            <a:endParaRPr lang="en-US" dirty="0" smtClean="0"/>
          </a:p>
          <a:p>
            <a:pPr marL="0" indent="0" algn="just">
              <a:buNone/>
            </a:pPr>
            <a:r>
              <a:rPr lang="en-US" dirty="0" smtClean="0"/>
              <a:t>"</a:t>
            </a:r>
            <a:r>
              <a:rPr lang="en-US" dirty="0"/>
              <a:t>I said earlier that everything about me is in my books. I will go further</a:t>
            </a:r>
          </a:p>
          <a:p>
            <a:pPr marL="0" indent="0" algn="just">
              <a:buNone/>
            </a:pPr>
            <a:r>
              <a:rPr lang="en-US" dirty="0"/>
              <a:t>now. I will say I am the sum of my books. Each book intuitively sensed</a:t>
            </a:r>
          </a:p>
          <a:p>
            <a:pPr marL="0" indent="0" algn="just">
              <a:buNone/>
            </a:pPr>
            <a:r>
              <a:rPr lang="en-US" dirty="0"/>
              <a:t>and, in the case of fiction, intuitively worked out. </a:t>
            </a:r>
            <a:r>
              <a:rPr lang="en-US" dirty="0" smtClean="0"/>
              <a:t>Each stands </a:t>
            </a:r>
            <a:r>
              <a:rPr lang="en-US" dirty="0"/>
              <a:t>on what </a:t>
            </a:r>
            <a:r>
              <a:rPr lang="en-US" dirty="0" smtClean="0"/>
              <a:t>has gone </a:t>
            </a:r>
            <a:r>
              <a:rPr lang="en-US" dirty="0"/>
              <a:t>before, and grows out of it. I feel that at any stage of my </a:t>
            </a:r>
            <a:r>
              <a:rPr lang="en-US" dirty="0" smtClean="0"/>
              <a:t>literary career </a:t>
            </a:r>
            <a:r>
              <a:rPr lang="en-US" dirty="0"/>
              <a:t>it could have been said that the last book contained all the others</a:t>
            </a:r>
            <a:r>
              <a:rPr lang="en-US" dirty="0" smtClean="0"/>
              <a:t>.”</a:t>
            </a:r>
            <a:endParaRPr lang="es-MX" dirty="0"/>
          </a:p>
        </p:txBody>
      </p:sp>
    </p:spTree>
    <p:extLst>
      <p:ext uri="{BB962C8B-B14F-4D97-AF65-F5344CB8AC3E}">
        <p14:creationId xmlns:p14="http://schemas.microsoft.com/office/powerpoint/2010/main" val="41273231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394977"/>
            <a:ext cx="10058400" cy="1450757"/>
          </a:xfrm>
        </p:spPr>
        <p:txBody>
          <a:bodyPr/>
          <a:lstStyle/>
          <a:p>
            <a:r>
              <a:rPr lang="es-MX" dirty="0" smtClean="0"/>
              <a:t>MAIN THEMES IN HIS BOOKS</a:t>
            </a:r>
            <a:endParaRPr lang="es-MX" dirty="0"/>
          </a:p>
        </p:txBody>
      </p:sp>
      <p:sp>
        <p:nvSpPr>
          <p:cNvPr id="3" name="Marcador de contenido 2"/>
          <p:cNvSpPr>
            <a:spLocks noGrp="1"/>
          </p:cNvSpPr>
          <p:nvPr>
            <p:ph idx="1"/>
          </p:nvPr>
        </p:nvSpPr>
        <p:spPr/>
        <p:txBody>
          <a:bodyPr>
            <a:normAutofit/>
          </a:bodyPr>
          <a:lstStyle/>
          <a:p>
            <a:r>
              <a:rPr lang="en-US" b="1" dirty="0"/>
              <a:t>DISPLACEMENT, ALIENATION AND </a:t>
            </a:r>
            <a:r>
              <a:rPr lang="en-US" b="1" dirty="0" smtClean="0"/>
              <a:t>RUTHLESSNESS</a:t>
            </a:r>
            <a:r>
              <a:rPr lang="en-US" b="1" dirty="0"/>
              <a:t>: </a:t>
            </a:r>
            <a:endParaRPr lang="en-US" b="1" dirty="0" smtClean="0"/>
          </a:p>
          <a:p>
            <a:pPr algn="just"/>
            <a:r>
              <a:rPr lang="en-US" dirty="0" smtClean="0"/>
              <a:t>Alienation has been one of his central themes. It is defined </a:t>
            </a:r>
            <a:r>
              <a:rPr lang="en-US" dirty="0"/>
              <a:t>as a feeling of separation or isolation, associated with </a:t>
            </a:r>
            <a:r>
              <a:rPr lang="en-US" dirty="0" smtClean="0"/>
              <a:t>minorities who </a:t>
            </a:r>
            <a:r>
              <a:rPr lang="en-US" dirty="0"/>
              <a:t>have limited power to bring about changes in </a:t>
            </a:r>
            <a:r>
              <a:rPr lang="en-US" dirty="0" smtClean="0"/>
              <a:t>society. A lack of sense </a:t>
            </a:r>
            <a:r>
              <a:rPr lang="en-US" dirty="0"/>
              <a:t>of place and self  which </a:t>
            </a:r>
            <a:r>
              <a:rPr lang="en-US" dirty="0" smtClean="0"/>
              <a:t>Naipaul and his family, as Indians in Trinidad, experienced. </a:t>
            </a:r>
          </a:p>
          <a:p>
            <a:pPr algn="just"/>
            <a:r>
              <a:rPr lang="en-US" dirty="0" smtClean="0"/>
              <a:t>The </a:t>
            </a:r>
            <a:r>
              <a:rPr lang="en-US" dirty="0"/>
              <a:t>word </a:t>
            </a:r>
            <a:r>
              <a:rPr lang="en-US" i="1" dirty="0" smtClean="0"/>
              <a:t>home</a:t>
            </a:r>
            <a:r>
              <a:rPr lang="en-US" dirty="0" smtClean="0"/>
              <a:t> </a:t>
            </a:r>
            <a:r>
              <a:rPr lang="en-US" dirty="0"/>
              <a:t>is linked </a:t>
            </a:r>
            <a:r>
              <a:rPr lang="en-US" dirty="0" smtClean="0"/>
              <a:t>to </a:t>
            </a:r>
            <a:r>
              <a:rPr lang="en-US" dirty="0"/>
              <a:t>identity, so his </a:t>
            </a:r>
            <a:r>
              <a:rPr lang="en-US" dirty="0" smtClean="0"/>
              <a:t>works often center </a:t>
            </a:r>
            <a:r>
              <a:rPr lang="en-US" dirty="0"/>
              <a:t>on </a:t>
            </a:r>
            <a:r>
              <a:rPr lang="en-US" dirty="0" smtClean="0"/>
              <a:t>the relationship between the place of living and the identity developed in those places.</a:t>
            </a:r>
            <a:endParaRPr lang="en-US" dirty="0"/>
          </a:p>
        </p:txBody>
      </p:sp>
    </p:spTree>
    <p:extLst>
      <p:ext uri="{BB962C8B-B14F-4D97-AF65-F5344CB8AC3E}">
        <p14:creationId xmlns:p14="http://schemas.microsoft.com/office/powerpoint/2010/main" val="13463112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MAIN THEMES IN HIS BOOKS</a:t>
            </a:r>
            <a:endParaRPr lang="es-MX" dirty="0"/>
          </a:p>
        </p:txBody>
      </p:sp>
      <p:sp>
        <p:nvSpPr>
          <p:cNvPr id="3" name="Marcador de contenido 2"/>
          <p:cNvSpPr>
            <a:spLocks noGrp="1"/>
          </p:cNvSpPr>
          <p:nvPr>
            <p:ph idx="1"/>
          </p:nvPr>
        </p:nvSpPr>
        <p:spPr/>
        <p:txBody>
          <a:bodyPr/>
          <a:lstStyle/>
          <a:p>
            <a:pPr algn="just"/>
            <a:r>
              <a:rPr lang="en-US" dirty="0" smtClean="0"/>
              <a:t>Displacement </a:t>
            </a:r>
            <a:r>
              <a:rPr lang="en-US" dirty="0"/>
              <a:t>is depicted in </a:t>
            </a:r>
            <a:r>
              <a:rPr lang="en-US" i="1" dirty="0"/>
              <a:t>A House for Mr. Biswas</a:t>
            </a:r>
            <a:r>
              <a:rPr lang="en-US" dirty="0"/>
              <a:t>. Mr. Biswas, </a:t>
            </a:r>
            <a:r>
              <a:rPr lang="en-US" dirty="0" smtClean="0"/>
              <a:t>a portrayal </a:t>
            </a:r>
            <a:r>
              <a:rPr lang="en-US" dirty="0"/>
              <a:t>of </a:t>
            </a:r>
            <a:r>
              <a:rPr lang="en-US" dirty="0" smtClean="0"/>
              <a:t>Naipaul’s own </a:t>
            </a:r>
            <a:r>
              <a:rPr lang="en-US" dirty="0"/>
              <a:t>father, </a:t>
            </a:r>
            <a:r>
              <a:rPr lang="en-US" dirty="0" smtClean="0"/>
              <a:t>is a </a:t>
            </a:r>
            <a:r>
              <a:rPr lang="en-US" dirty="0"/>
              <a:t>man caught up in three cultures. It depicts Naipaul’s own cultural dislocation </a:t>
            </a:r>
            <a:r>
              <a:rPr lang="en-US" dirty="0" smtClean="0"/>
              <a:t>and displacement.</a:t>
            </a:r>
          </a:p>
          <a:p>
            <a:pPr algn="just"/>
            <a:r>
              <a:rPr lang="en-US" dirty="0"/>
              <a:t>Naipaul’s strongest vision of destruction of identity through geographical displacement </a:t>
            </a:r>
            <a:r>
              <a:rPr lang="en-US" dirty="0" smtClean="0"/>
              <a:t>is found </a:t>
            </a:r>
            <a:r>
              <a:rPr lang="en-US" dirty="0"/>
              <a:t>in his novel </a:t>
            </a:r>
            <a:r>
              <a:rPr lang="en-US" i="1" dirty="0"/>
              <a:t>In a Free </a:t>
            </a:r>
            <a:r>
              <a:rPr lang="en-US" i="1" dirty="0" smtClean="0"/>
              <a:t>State</a:t>
            </a:r>
            <a:r>
              <a:rPr lang="en-US" dirty="0" smtClean="0"/>
              <a:t>. In this story, the main character attempts </a:t>
            </a:r>
            <a:r>
              <a:rPr lang="en-US" dirty="0"/>
              <a:t>to reach a ‘</a:t>
            </a:r>
            <a:r>
              <a:rPr lang="en-US" dirty="0" smtClean="0"/>
              <a:t>free state</a:t>
            </a:r>
            <a:r>
              <a:rPr lang="en-US" dirty="0"/>
              <a:t>.’ </a:t>
            </a:r>
            <a:endParaRPr lang="en-US" dirty="0" smtClean="0"/>
          </a:p>
          <a:p>
            <a:pPr algn="just"/>
            <a:endParaRPr lang="es-MX" dirty="0"/>
          </a:p>
        </p:txBody>
      </p:sp>
    </p:spTree>
    <p:extLst>
      <p:ext uri="{BB962C8B-B14F-4D97-AF65-F5344CB8AC3E}">
        <p14:creationId xmlns:p14="http://schemas.microsoft.com/office/powerpoint/2010/main" val="11513433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MAIN THEMES IN HIS BOOKS</a:t>
            </a:r>
            <a:endParaRPr lang="es-MX" dirty="0"/>
          </a:p>
        </p:txBody>
      </p:sp>
      <p:sp>
        <p:nvSpPr>
          <p:cNvPr id="3" name="Marcador de contenido 2"/>
          <p:cNvSpPr>
            <a:spLocks noGrp="1"/>
          </p:cNvSpPr>
          <p:nvPr>
            <p:ph idx="1"/>
          </p:nvPr>
        </p:nvSpPr>
        <p:spPr/>
        <p:txBody>
          <a:bodyPr/>
          <a:lstStyle/>
          <a:p>
            <a:r>
              <a:rPr lang="es-MX" b="1" dirty="0"/>
              <a:t>POST- COLONIAL THIRD WORLD</a:t>
            </a:r>
            <a:r>
              <a:rPr lang="es-MX" b="1" dirty="0" smtClean="0"/>
              <a:t>:</a:t>
            </a:r>
          </a:p>
          <a:p>
            <a:pPr algn="just"/>
            <a:r>
              <a:rPr lang="en-US" dirty="0" smtClean="0"/>
              <a:t>Subsequent </a:t>
            </a:r>
            <a:r>
              <a:rPr lang="en-US" dirty="0"/>
              <a:t>novels developed more political themes </a:t>
            </a:r>
            <a:r>
              <a:rPr lang="en-US" dirty="0" smtClean="0"/>
              <a:t>as </a:t>
            </a:r>
            <a:r>
              <a:rPr lang="en-US" dirty="0"/>
              <a:t>he began to write about colonial and post-colonial societies in the process of </a:t>
            </a:r>
            <a:r>
              <a:rPr lang="en-US" dirty="0" smtClean="0"/>
              <a:t>decolonization</a:t>
            </a:r>
          </a:p>
          <a:p>
            <a:pPr algn="just"/>
            <a:r>
              <a:rPr lang="en-US" dirty="0" smtClean="0"/>
              <a:t>He concentrates </a:t>
            </a:r>
            <a:r>
              <a:rPr lang="en-US" dirty="0"/>
              <a:t>on major themes related to the problems of these nations of the </a:t>
            </a:r>
            <a:r>
              <a:rPr lang="en-US" dirty="0" smtClean="0"/>
              <a:t>“Third World” and </a:t>
            </a:r>
            <a:r>
              <a:rPr lang="en-US" dirty="0"/>
              <a:t>how </a:t>
            </a:r>
            <a:r>
              <a:rPr lang="en-US" dirty="0" smtClean="0"/>
              <a:t>they function </a:t>
            </a:r>
            <a:r>
              <a:rPr lang="en-US" dirty="0"/>
              <a:t>in the </a:t>
            </a:r>
            <a:r>
              <a:rPr lang="en-US" dirty="0" smtClean="0"/>
              <a:t>postcolonial order.</a:t>
            </a:r>
          </a:p>
          <a:p>
            <a:endParaRPr lang="en-US" dirty="0" smtClean="0"/>
          </a:p>
          <a:p>
            <a:endParaRPr lang="en-US" dirty="0"/>
          </a:p>
          <a:p>
            <a:endParaRPr lang="es-MX" dirty="0"/>
          </a:p>
        </p:txBody>
      </p:sp>
    </p:spTree>
    <p:extLst>
      <p:ext uri="{BB962C8B-B14F-4D97-AF65-F5344CB8AC3E}">
        <p14:creationId xmlns:p14="http://schemas.microsoft.com/office/powerpoint/2010/main" val="42322305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MIGUEL STREET</a:t>
            </a:r>
            <a:endParaRPr lang="es-MX" dirty="0"/>
          </a:p>
        </p:txBody>
      </p:sp>
      <p:sp>
        <p:nvSpPr>
          <p:cNvPr id="3" name="Marcador de contenido 2"/>
          <p:cNvSpPr>
            <a:spLocks noGrp="1"/>
          </p:cNvSpPr>
          <p:nvPr>
            <p:ph idx="1"/>
          </p:nvPr>
        </p:nvSpPr>
        <p:spPr>
          <a:xfrm>
            <a:off x="1103312" y="2052918"/>
            <a:ext cx="5245533" cy="4195481"/>
          </a:xfrm>
        </p:spPr>
        <p:txBody>
          <a:bodyPr/>
          <a:lstStyle/>
          <a:p>
            <a:r>
              <a:rPr lang="en-US" dirty="0"/>
              <a:t>¨The sketches are written lightly, so that tragedy is understated and comedy is overstated, yet the ring of truth always prevails.¨ </a:t>
            </a:r>
          </a:p>
          <a:p>
            <a:r>
              <a:rPr lang="en-US" i="1" dirty="0"/>
              <a:t>	</a:t>
            </a:r>
            <a:r>
              <a:rPr lang="en-US" i="1" dirty="0" smtClean="0"/>
              <a:t>— The </a:t>
            </a:r>
            <a:r>
              <a:rPr lang="en-US" i="1" dirty="0"/>
              <a:t>New York </a:t>
            </a:r>
            <a:r>
              <a:rPr lang="en-US" i="1" dirty="0" smtClean="0"/>
              <a:t>Times</a:t>
            </a:r>
          </a:p>
          <a:p>
            <a:endParaRPr lang="en-US" dirty="0"/>
          </a:p>
          <a:p>
            <a:endParaRPr lang="es-MX" dirty="0"/>
          </a:p>
        </p:txBody>
      </p:sp>
      <p:pic>
        <p:nvPicPr>
          <p:cNvPr id="5" name="Imagen 4"/>
          <p:cNvPicPr>
            <a:picLocks noChangeAspect="1"/>
          </p:cNvPicPr>
          <p:nvPr/>
        </p:nvPicPr>
        <p:blipFill>
          <a:blip r:embed="rId2"/>
          <a:stretch>
            <a:fillRect/>
          </a:stretch>
        </p:blipFill>
        <p:spPr>
          <a:xfrm>
            <a:off x="7335981" y="2052918"/>
            <a:ext cx="2364228" cy="3641051"/>
          </a:xfrm>
          <a:prstGeom prst="rect">
            <a:avLst/>
          </a:prstGeom>
        </p:spPr>
      </p:pic>
    </p:spTree>
    <p:extLst>
      <p:ext uri="{BB962C8B-B14F-4D97-AF65-F5344CB8AC3E}">
        <p14:creationId xmlns:p14="http://schemas.microsoft.com/office/powerpoint/2010/main" val="478226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3841" y="439839"/>
            <a:ext cx="9404723" cy="1400530"/>
          </a:xfrm>
        </p:spPr>
        <p:txBody>
          <a:bodyPr/>
          <a:lstStyle/>
          <a:p>
            <a:r>
              <a:rPr lang="es-MX" dirty="0" err="1" smtClean="0"/>
              <a:t>Setting</a:t>
            </a:r>
            <a:endParaRPr lang="es-MX" dirty="0"/>
          </a:p>
        </p:txBody>
      </p:sp>
      <p:sp>
        <p:nvSpPr>
          <p:cNvPr id="3" name="Marcador de contenido 2"/>
          <p:cNvSpPr>
            <a:spLocks noGrp="1"/>
          </p:cNvSpPr>
          <p:nvPr>
            <p:ph idx="1"/>
          </p:nvPr>
        </p:nvSpPr>
        <p:spPr>
          <a:xfrm>
            <a:off x="2100299" y="2040039"/>
            <a:ext cx="8298265" cy="4195481"/>
          </a:xfrm>
        </p:spPr>
        <p:txBody>
          <a:bodyPr/>
          <a:lstStyle/>
          <a:p>
            <a:pPr marL="0" indent="0" algn="just">
              <a:buNone/>
            </a:pPr>
            <a:r>
              <a:rPr lang="en-US" dirty="0"/>
              <a:t>Miguel Street is set in Trinidad and Tobago during wartime. It collects various short stories linked by the setting, Miguel Street, a fictionalized version of Luis Street, where Naipaul lived most of his childhood with his family in a an Indian community</a:t>
            </a:r>
            <a:r>
              <a:rPr lang="en-US" dirty="0" smtClean="0"/>
              <a:t>. Many of the minor characters appear as central characters in other stories.</a:t>
            </a:r>
          </a:p>
          <a:p>
            <a:pPr marL="0" indent="0">
              <a:buNone/>
            </a:pPr>
            <a:endParaRPr lang="en-US" dirty="0"/>
          </a:p>
          <a:p>
            <a:pPr marL="0" indent="0">
              <a:buNone/>
            </a:pPr>
            <a:endParaRPr lang="es-MX" dirty="0"/>
          </a:p>
        </p:txBody>
      </p:sp>
    </p:spTree>
    <p:extLst>
      <p:ext uri="{BB962C8B-B14F-4D97-AF65-F5344CB8AC3E}">
        <p14:creationId xmlns:p14="http://schemas.microsoft.com/office/powerpoint/2010/main" val="36578326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5" name="Marcador de contenido 4"/>
          <p:cNvSpPr>
            <a:spLocks noGrp="1"/>
          </p:cNvSpPr>
          <p:nvPr>
            <p:ph idx="1"/>
          </p:nvPr>
        </p:nvSpPr>
        <p:spPr>
          <a:xfrm>
            <a:off x="966355" y="2052918"/>
            <a:ext cx="9426896" cy="4195481"/>
          </a:xfrm>
        </p:spPr>
        <p:txBody>
          <a:bodyPr/>
          <a:lstStyle/>
          <a:p>
            <a:pPr algn="just"/>
            <a:r>
              <a:rPr lang="en-US" dirty="0"/>
              <a:t>Naipaul writes from the first-person and describes his own experiences within each </a:t>
            </a:r>
            <a:r>
              <a:rPr lang="en-US" dirty="0" smtClean="0"/>
              <a:t>episode, except </a:t>
            </a:r>
            <a:r>
              <a:rPr lang="en-US" dirty="0"/>
              <a:t>towards the end of the book</a:t>
            </a:r>
            <a:r>
              <a:rPr lang="en-US" dirty="0" smtClean="0"/>
              <a:t>.</a:t>
            </a:r>
          </a:p>
          <a:p>
            <a:pPr algn="just"/>
            <a:r>
              <a:rPr lang="en-US" dirty="0"/>
              <a:t>Each story focuses on a single character who lives in Miguel Street. The stories are narrated by a unnamed boy. </a:t>
            </a:r>
            <a:endParaRPr lang="en-US" dirty="0" smtClean="0"/>
          </a:p>
          <a:p>
            <a:endParaRPr lang="es-MX" dirty="0"/>
          </a:p>
        </p:txBody>
      </p:sp>
    </p:spTree>
    <p:extLst>
      <p:ext uri="{BB962C8B-B14F-4D97-AF65-F5344CB8AC3E}">
        <p14:creationId xmlns:p14="http://schemas.microsoft.com/office/powerpoint/2010/main" val="97320472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Important Themes in Miguel Street</a:t>
            </a:r>
            <a:endParaRPr lang="es-MX" dirty="0"/>
          </a:p>
        </p:txBody>
      </p:sp>
      <p:sp>
        <p:nvSpPr>
          <p:cNvPr id="3" name="Marcador de contenido 2"/>
          <p:cNvSpPr>
            <a:spLocks noGrp="1"/>
          </p:cNvSpPr>
          <p:nvPr>
            <p:ph idx="1"/>
          </p:nvPr>
        </p:nvSpPr>
        <p:spPr/>
        <p:txBody>
          <a:bodyPr/>
          <a:lstStyle/>
          <a:p>
            <a:r>
              <a:rPr lang="en-US" b="1" dirty="0" smtClean="0"/>
              <a:t>STILLNESS OR PARALYSIS</a:t>
            </a:r>
          </a:p>
          <a:p>
            <a:pPr marL="0" indent="0" algn="just">
              <a:buNone/>
            </a:pPr>
            <a:r>
              <a:rPr lang="en-US" dirty="0" smtClean="0"/>
              <a:t>Some </a:t>
            </a:r>
            <a:r>
              <a:rPr lang="en-US" dirty="0"/>
              <a:t>characters seem unable to finish their respective works</a:t>
            </a:r>
            <a:r>
              <a:rPr lang="en-US" dirty="0" smtClean="0"/>
              <a:t>.</a:t>
            </a:r>
          </a:p>
          <a:p>
            <a:pPr marL="0" indent="0" algn="just">
              <a:buNone/>
            </a:pPr>
            <a:r>
              <a:rPr lang="en-US" dirty="0"/>
              <a:t>For </a:t>
            </a:r>
            <a:r>
              <a:rPr lang="en-US" dirty="0" smtClean="0"/>
              <a:t>example, </a:t>
            </a:r>
            <a:r>
              <a:rPr lang="en-US" dirty="0"/>
              <a:t>Mr. Popo the carpenter, </a:t>
            </a:r>
            <a:r>
              <a:rPr lang="en-US" dirty="0" smtClean="0"/>
              <a:t>never </a:t>
            </a:r>
            <a:r>
              <a:rPr lang="en-US" dirty="0"/>
              <a:t>finishes making anything, and the poet B. Wordsworth, who is working on the greatest poem ever written but has never written past the first line</a:t>
            </a:r>
            <a:r>
              <a:rPr lang="en-US" dirty="0" smtClean="0"/>
              <a:t>.</a:t>
            </a:r>
          </a:p>
          <a:p>
            <a:endParaRPr lang="en-US" dirty="0" smtClean="0"/>
          </a:p>
          <a:p>
            <a:endParaRPr lang="es-MX" dirty="0"/>
          </a:p>
        </p:txBody>
      </p:sp>
    </p:spTree>
    <p:extLst>
      <p:ext uri="{BB962C8B-B14F-4D97-AF65-F5344CB8AC3E}">
        <p14:creationId xmlns:p14="http://schemas.microsoft.com/office/powerpoint/2010/main" val="117247549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Important Themes in Miguel Street</a:t>
            </a:r>
            <a:endParaRPr lang="es-MX" dirty="0"/>
          </a:p>
        </p:txBody>
      </p:sp>
      <p:sp>
        <p:nvSpPr>
          <p:cNvPr id="3" name="Marcador de contenido 2"/>
          <p:cNvSpPr>
            <a:spLocks noGrp="1"/>
          </p:cNvSpPr>
          <p:nvPr>
            <p:ph idx="1"/>
          </p:nvPr>
        </p:nvSpPr>
        <p:spPr/>
        <p:txBody>
          <a:bodyPr/>
          <a:lstStyle/>
          <a:p>
            <a:r>
              <a:rPr lang="en-US" b="1" dirty="0" smtClean="0"/>
              <a:t>DISORDER AND SCAPE</a:t>
            </a:r>
          </a:p>
          <a:p>
            <a:pPr algn="just"/>
            <a:r>
              <a:rPr lang="en-US" dirty="0" smtClean="0"/>
              <a:t>Naipaul </a:t>
            </a:r>
            <a:r>
              <a:rPr lang="en-US" dirty="0"/>
              <a:t>depicts the conditions of disorder </a:t>
            </a:r>
            <a:r>
              <a:rPr lang="en-US" dirty="0" smtClean="0"/>
              <a:t>in </a:t>
            </a:r>
            <a:r>
              <a:rPr lang="en-US" dirty="0"/>
              <a:t>Port </a:t>
            </a:r>
            <a:r>
              <a:rPr lang="en-US" dirty="0" smtClean="0"/>
              <a:t>of Spain</a:t>
            </a:r>
            <a:r>
              <a:rPr lang="en-US" dirty="0"/>
              <a:t>, Trinidad.</a:t>
            </a:r>
            <a:endParaRPr lang="en-US" dirty="0" smtClean="0"/>
          </a:p>
          <a:p>
            <a:pPr algn="just"/>
            <a:r>
              <a:rPr lang="en-US" dirty="0" smtClean="0"/>
              <a:t>In </a:t>
            </a:r>
            <a:r>
              <a:rPr lang="en-US" dirty="0"/>
              <a:t>a way, </a:t>
            </a:r>
            <a:r>
              <a:rPr lang="en-US" dirty="0" smtClean="0"/>
              <a:t>the characters </a:t>
            </a:r>
            <a:r>
              <a:rPr lang="en-US" dirty="0"/>
              <a:t>are unable to scape Miguel Street. </a:t>
            </a:r>
            <a:r>
              <a:rPr lang="en-US" dirty="0" smtClean="0"/>
              <a:t>In the novel there is only one </a:t>
            </a:r>
            <a:r>
              <a:rPr lang="en-US" dirty="0"/>
              <a:t>person who really escapes Miguel </a:t>
            </a:r>
            <a:r>
              <a:rPr lang="en-US" dirty="0" smtClean="0"/>
              <a:t>Street. </a:t>
            </a:r>
          </a:p>
          <a:p>
            <a:pPr algn="just"/>
            <a:r>
              <a:rPr lang="en-US" dirty="0" smtClean="0"/>
              <a:t>It can be said that the novel depicts the </a:t>
            </a:r>
            <a:r>
              <a:rPr lang="en-US" dirty="0"/>
              <a:t>embracing of escapism </a:t>
            </a:r>
            <a:r>
              <a:rPr lang="en-US" dirty="0" smtClean="0"/>
              <a:t>as a means to </a:t>
            </a:r>
            <a:r>
              <a:rPr lang="en-US" dirty="0"/>
              <a:t>cope with the futility of inner-city life.</a:t>
            </a:r>
          </a:p>
          <a:p>
            <a:endParaRPr lang="es-MX" dirty="0"/>
          </a:p>
        </p:txBody>
      </p:sp>
    </p:spTree>
    <p:extLst>
      <p:ext uri="{BB962C8B-B14F-4D97-AF65-F5344CB8AC3E}">
        <p14:creationId xmlns:p14="http://schemas.microsoft.com/office/powerpoint/2010/main" val="31595670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Important Themes in Miguel Street</a:t>
            </a:r>
            <a:endParaRPr lang="es-MX" dirty="0"/>
          </a:p>
        </p:txBody>
      </p:sp>
      <p:sp>
        <p:nvSpPr>
          <p:cNvPr id="3" name="Marcador de contenido 2"/>
          <p:cNvSpPr>
            <a:spLocks noGrp="1"/>
          </p:cNvSpPr>
          <p:nvPr>
            <p:ph idx="1"/>
          </p:nvPr>
        </p:nvSpPr>
        <p:spPr>
          <a:xfrm>
            <a:off x="646111" y="2019867"/>
            <a:ext cx="4752154" cy="4195481"/>
          </a:xfrm>
        </p:spPr>
        <p:txBody>
          <a:bodyPr/>
          <a:lstStyle/>
          <a:p>
            <a:pPr algn="just"/>
            <a:r>
              <a:rPr lang="en-US" dirty="0"/>
              <a:t>Post colonialism and its influence on </a:t>
            </a:r>
            <a:r>
              <a:rPr lang="en-US" dirty="0" smtClean="0"/>
              <a:t>the </a:t>
            </a:r>
            <a:r>
              <a:rPr lang="en-US" dirty="0"/>
              <a:t>disadvantaged in </a:t>
            </a:r>
            <a:r>
              <a:rPr lang="en-US" dirty="0" smtClean="0"/>
              <a:t>society.</a:t>
            </a:r>
            <a:endParaRPr lang="es-MX" dirty="0"/>
          </a:p>
        </p:txBody>
      </p:sp>
      <p:pic>
        <p:nvPicPr>
          <p:cNvPr id="4" name="Imagen 3"/>
          <p:cNvPicPr>
            <a:picLocks noChangeAspect="1"/>
          </p:cNvPicPr>
          <p:nvPr/>
        </p:nvPicPr>
        <p:blipFill>
          <a:blip r:embed="rId2"/>
          <a:stretch>
            <a:fillRect/>
          </a:stretch>
        </p:blipFill>
        <p:spPr>
          <a:xfrm>
            <a:off x="5732460" y="1853248"/>
            <a:ext cx="5671765" cy="4149973"/>
          </a:xfrm>
          <a:prstGeom prst="rect">
            <a:avLst/>
          </a:prstGeom>
        </p:spPr>
      </p:pic>
    </p:spTree>
    <p:extLst>
      <p:ext uri="{BB962C8B-B14F-4D97-AF65-F5344CB8AC3E}">
        <p14:creationId xmlns:p14="http://schemas.microsoft.com/office/powerpoint/2010/main" val="3494405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2708" y="478302"/>
            <a:ext cx="11155680" cy="6203852"/>
          </a:xfrm>
        </p:spPr>
        <p:txBody>
          <a:bodyPr>
            <a:normAutofit fontScale="92500"/>
          </a:bodyPr>
          <a:lstStyle/>
          <a:p>
            <a:pPr marL="0" indent="0">
              <a:buNone/>
            </a:pPr>
            <a:r>
              <a:rPr lang="es-MX" dirty="0" smtClean="0"/>
              <a:t>En cuanto a la secuencia didáctica sugerida, cabe decir lo siguiente:</a:t>
            </a:r>
          </a:p>
          <a:p>
            <a:pPr marL="0" indent="0">
              <a:buNone/>
            </a:pPr>
            <a:endParaRPr lang="es-MX" dirty="0" smtClean="0"/>
          </a:p>
          <a:p>
            <a:r>
              <a:rPr lang="es-MX" dirty="0" smtClean="0"/>
              <a:t>Este material permite al estudiante adquirir los nuevos conceptos partiendo de una fase inicial centrada en la mera identificación de los rasgos que caracterizan al fenómeno o la figura literaria. </a:t>
            </a:r>
          </a:p>
          <a:p>
            <a:r>
              <a:rPr lang="es-MX" dirty="0" smtClean="0"/>
              <a:t>Posteriormente, el alumno debe reconocer, en un texto literario, la presencia de las diversas características del entorno angloparlante (temas, géneros, etc.) </a:t>
            </a:r>
          </a:p>
          <a:p>
            <a:r>
              <a:rPr lang="es-MX" dirty="0" smtClean="0"/>
              <a:t>En una etapa posterior, es necesario que la atención asuma una postura más crítica, es decir, que el estudiante esté en condiciones de observar la relación entre el contenido expreso en el lenguaje literario y la forma en que la obra responde a su momento histórico y la manera en que contribuye a ese gran diálogo en el que participan las diversas expresiones en lengua inglesa. </a:t>
            </a:r>
          </a:p>
          <a:p>
            <a:r>
              <a:rPr lang="es-MX" dirty="0" smtClean="0"/>
              <a:t>He aquí, de forma resumida, el guion con los lineamientos y sugerencias que permitirán el uso en el aula de esta colección de diapositivas. Espero que les sea de mucha utilidad. </a:t>
            </a:r>
            <a:endParaRPr lang="es-MX" dirty="0"/>
          </a:p>
        </p:txBody>
      </p:sp>
    </p:spTree>
    <p:extLst>
      <p:ext uri="{BB962C8B-B14F-4D97-AF65-F5344CB8AC3E}">
        <p14:creationId xmlns:p14="http://schemas.microsoft.com/office/powerpoint/2010/main" val="317150948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Important Themes in Miguel Street</a:t>
            </a:r>
            <a:endParaRPr lang="es-MX" dirty="0"/>
          </a:p>
        </p:txBody>
      </p:sp>
      <p:sp>
        <p:nvSpPr>
          <p:cNvPr id="3" name="Marcador de contenido 2"/>
          <p:cNvSpPr>
            <a:spLocks noGrp="1"/>
          </p:cNvSpPr>
          <p:nvPr>
            <p:ph idx="1"/>
          </p:nvPr>
        </p:nvSpPr>
        <p:spPr/>
        <p:txBody>
          <a:bodyPr/>
          <a:lstStyle/>
          <a:p>
            <a:r>
              <a:rPr lang="en-US" b="1" dirty="0" smtClean="0"/>
              <a:t>Masculinity</a:t>
            </a:r>
          </a:p>
          <a:p>
            <a:pPr algn="just"/>
            <a:r>
              <a:rPr lang="en-US" dirty="0" smtClean="0"/>
              <a:t> </a:t>
            </a:r>
            <a:r>
              <a:rPr lang="en-US" dirty="0"/>
              <a:t>Almost all the characters in the book are </a:t>
            </a:r>
            <a:r>
              <a:rPr lang="en-US" dirty="0" smtClean="0"/>
              <a:t>men who are </a:t>
            </a:r>
            <a:r>
              <a:rPr lang="en-US" dirty="0"/>
              <a:t>poor, and are habitually out of work. They rarely achieve their aims and </a:t>
            </a:r>
            <a:r>
              <a:rPr lang="en-US" dirty="0" smtClean="0"/>
              <a:t> </a:t>
            </a:r>
            <a:r>
              <a:rPr lang="en-US" dirty="0"/>
              <a:t>have </a:t>
            </a:r>
            <a:r>
              <a:rPr lang="en-US" dirty="0" smtClean="0"/>
              <a:t>dysfunctional </a:t>
            </a:r>
            <a:r>
              <a:rPr lang="en-US" dirty="0"/>
              <a:t>relationships with women</a:t>
            </a:r>
            <a:r>
              <a:rPr lang="en-US" dirty="0" smtClean="0"/>
              <a:t>.</a:t>
            </a:r>
          </a:p>
          <a:p>
            <a:pPr algn="just"/>
            <a:r>
              <a:rPr lang="en-US" dirty="0"/>
              <a:t>The idea of manliness </a:t>
            </a:r>
            <a:r>
              <a:rPr lang="en-US" dirty="0" smtClean="0"/>
              <a:t>in </a:t>
            </a:r>
            <a:r>
              <a:rPr lang="en-US" i="1" dirty="0"/>
              <a:t>Miguel Street </a:t>
            </a:r>
            <a:r>
              <a:rPr lang="en-US" dirty="0"/>
              <a:t>involves being </a:t>
            </a:r>
            <a:r>
              <a:rPr lang="en-US" dirty="0" smtClean="0"/>
              <a:t>unfaithful. </a:t>
            </a:r>
            <a:r>
              <a:rPr lang="en-US" dirty="0"/>
              <a:t>For example, </a:t>
            </a:r>
            <a:r>
              <a:rPr lang="en-US" dirty="0" smtClean="0"/>
              <a:t>Bogart </a:t>
            </a:r>
            <a:r>
              <a:rPr lang="en-US" dirty="0"/>
              <a:t>is </a:t>
            </a:r>
            <a:r>
              <a:rPr lang="en-US" dirty="0" smtClean="0"/>
              <a:t>considered “a </a:t>
            </a:r>
            <a:r>
              <a:rPr lang="en-US" dirty="0"/>
              <a:t>man among we men…” because he leaves his </a:t>
            </a:r>
            <a:r>
              <a:rPr lang="en-US" dirty="0" smtClean="0"/>
              <a:t>wife to </a:t>
            </a:r>
            <a:r>
              <a:rPr lang="en-US" dirty="0"/>
              <a:t>have children with another </a:t>
            </a:r>
            <a:r>
              <a:rPr lang="en-US" dirty="0" smtClean="0"/>
              <a:t>woman.</a:t>
            </a:r>
          </a:p>
          <a:p>
            <a:pPr algn="just"/>
            <a:endParaRPr lang="es-MX" dirty="0"/>
          </a:p>
        </p:txBody>
      </p:sp>
    </p:spTree>
    <p:extLst>
      <p:ext uri="{BB962C8B-B14F-4D97-AF65-F5344CB8AC3E}">
        <p14:creationId xmlns:p14="http://schemas.microsoft.com/office/powerpoint/2010/main" val="199125176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Important Themes in Miguel Street</a:t>
            </a:r>
            <a:endParaRPr lang="es-MX" dirty="0"/>
          </a:p>
        </p:txBody>
      </p:sp>
      <p:sp>
        <p:nvSpPr>
          <p:cNvPr id="3" name="Marcador de contenido 2"/>
          <p:cNvSpPr>
            <a:spLocks noGrp="1"/>
          </p:cNvSpPr>
          <p:nvPr>
            <p:ph idx="1"/>
          </p:nvPr>
        </p:nvSpPr>
        <p:spPr>
          <a:xfrm>
            <a:off x="1103312" y="1586430"/>
            <a:ext cx="8946541" cy="4661970"/>
          </a:xfrm>
        </p:spPr>
        <p:txBody>
          <a:bodyPr/>
          <a:lstStyle/>
          <a:p>
            <a:pPr algn="just"/>
            <a:r>
              <a:rPr lang="en-US" dirty="0" smtClean="0"/>
              <a:t>Women, </a:t>
            </a:r>
            <a:r>
              <a:rPr lang="en-US" dirty="0"/>
              <a:t>though marginal or invisible, take charge of family and community </a:t>
            </a:r>
            <a:r>
              <a:rPr lang="en-US" dirty="0" smtClean="0"/>
              <a:t>relationships. They are supposed to </a:t>
            </a:r>
            <a:r>
              <a:rPr lang="en-US" dirty="0"/>
              <a:t>be both </a:t>
            </a:r>
            <a:r>
              <a:rPr lang="en-US" dirty="0" smtClean="0"/>
              <a:t>loyal, subservient to their husbands.</a:t>
            </a:r>
            <a:endParaRPr lang="es-MX" dirty="0"/>
          </a:p>
        </p:txBody>
      </p:sp>
      <p:pic>
        <p:nvPicPr>
          <p:cNvPr id="5" name="Imagen 4"/>
          <p:cNvPicPr>
            <a:picLocks noChangeAspect="1"/>
          </p:cNvPicPr>
          <p:nvPr/>
        </p:nvPicPr>
        <p:blipFill>
          <a:blip r:embed="rId2"/>
          <a:stretch>
            <a:fillRect/>
          </a:stretch>
        </p:blipFill>
        <p:spPr>
          <a:xfrm>
            <a:off x="3647838" y="2895800"/>
            <a:ext cx="4395354" cy="3176330"/>
          </a:xfrm>
          <a:prstGeom prst="rect">
            <a:avLst/>
          </a:prstGeom>
        </p:spPr>
      </p:pic>
    </p:spTree>
    <p:extLst>
      <p:ext uri="{BB962C8B-B14F-4D97-AF65-F5344CB8AC3E}">
        <p14:creationId xmlns:p14="http://schemas.microsoft.com/office/powerpoint/2010/main" val="208623599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Historical</a:t>
            </a:r>
            <a:r>
              <a:rPr lang="es-MX" dirty="0" smtClean="0"/>
              <a:t> </a:t>
            </a:r>
            <a:r>
              <a:rPr lang="es-MX" dirty="0" err="1" smtClean="0"/>
              <a:t>background</a:t>
            </a:r>
            <a:endParaRPr lang="es-MX" dirty="0"/>
          </a:p>
        </p:txBody>
      </p:sp>
      <p:sp>
        <p:nvSpPr>
          <p:cNvPr id="3" name="Marcador de contenido 2"/>
          <p:cNvSpPr>
            <a:spLocks noGrp="1"/>
          </p:cNvSpPr>
          <p:nvPr>
            <p:ph idx="1"/>
          </p:nvPr>
        </p:nvSpPr>
        <p:spPr>
          <a:xfrm>
            <a:off x="1103312" y="2052918"/>
            <a:ext cx="4850679" cy="4195481"/>
          </a:xfrm>
        </p:spPr>
        <p:txBody>
          <a:bodyPr/>
          <a:lstStyle/>
          <a:p>
            <a:pPr algn="just"/>
            <a:r>
              <a:rPr lang="en-US" dirty="0"/>
              <a:t>The 1930’s in Trinidad and Tobago were a time of decolonization, when many people had to reassess their identity. </a:t>
            </a:r>
            <a:endParaRPr lang="en-US" dirty="0" smtClean="0"/>
          </a:p>
          <a:p>
            <a:pPr algn="just"/>
            <a:r>
              <a:rPr lang="en-US" dirty="0"/>
              <a:t>By the late </a:t>
            </a:r>
            <a:r>
              <a:rPr lang="en-US" dirty="0" smtClean="0"/>
              <a:t>XX century</a:t>
            </a:r>
            <a:r>
              <a:rPr lang="en-US" dirty="0"/>
              <a:t>, Trinidad and Tobago were no longer profitable colonies because sugar was being produced </a:t>
            </a:r>
            <a:r>
              <a:rPr lang="en-US" dirty="0" smtClean="0"/>
              <a:t>more </a:t>
            </a:r>
            <a:r>
              <a:rPr lang="en-US" dirty="0"/>
              <a:t>cheaply elsewhere. Britain ruled Trinidad and Tobago as a crown colony until 1956. </a:t>
            </a:r>
            <a:endParaRPr lang="en-US" dirty="0" smtClean="0"/>
          </a:p>
          <a:p>
            <a:endParaRPr lang="en-US" dirty="0" smtClean="0"/>
          </a:p>
          <a:p>
            <a:endParaRPr lang="es-MX" dirty="0"/>
          </a:p>
        </p:txBody>
      </p:sp>
      <p:pic>
        <p:nvPicPr>
          <p:cNvPr id="4" name="Imagen 3"/>
          <p:cNvPicPr>
            <a:picLocks noChangeAspect="1"/>
          </p:cNvPicPr>
          <p:nvPr/>
        </p:nvPicPr>
        <p:blipFill>
          <a:blip r:embed="rId2"/>
          <a:stretch>
            <a:fillRect/>
          </a:stretch>
        </p:blipFill>
        <p:spPr>
          <a:xfrm>
            <a:off x="6223015" y="2218538"/>
            <a:ext cx="4783783" cy="3178440"/>
          </a:xfrm>
          <a:prstGeom prst="rect">
            <a:avLst/>
          </a:prstGeom>
        </p:spPr>
      </p:pic>
    </p:spTree>
    <p:extLst>
      <p:ext uri="{BB962C8B-B14F-4D97-AF65-F5344CB8AC3E}">
        <p14:creationId xmlns:p14="http://schemas.microsoft.com/office/powerpoint/2010/main" val="15633239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Historical</a:t>
            </a:r>
            <a:r>
              <a:rPr lang="es-MX" dirty="0"/>
              <a:t> </a:t>
            </a:r>
            <a:r>
              <a:rPr lang="es-MX" dirty="0" err="1"/>
              <a:t>background</a:t>
            </a:r>
            <a:endParaRPr lang="es-MX" dirty="0"/>
          </a:p>
        </p:txBody>
      </p:sp>
      <p:sp>
        <p:nvSpPr>
          <p:cNvPr id="3" name="Marcador de contenido 2"/>
          <p:cNvSpPr>
            <a:spLocks noGrp="1"/>
          </p:cNvSpPr>
          <p:nvPr>
            <p:ph idx="1"/>
          </p:nvPr>
        </p:nvSpPr>
        <p:spPr>
          <a:xfrm>
            <a:off x="822758" y="1637282"/>
            <a:ext cx="6170324" cy="4195481"/>
          </a:xfrm>
        </p:spPr>
        <p:txBody>
          <a:bodyPr/>
          <a:lstStyle/>
          <a:p>
            <a:pPr algn="just"/>
            <a:r>
              <a:rPr lang="en-US" sz="2800" dirty="0"/>
              <a:t>The populations of both Trinidad and Tobago owe their main origins to massive eighteenth- and nineteenth-century importations of African slaves and East Indian indentured servants who were needed to work on the sugar plantations</a:t>
            </a:r>
            <a:r>
              <a:rPr lang="en-US" sz="2800" dirty="0" smtClean="0"/>
              <a:t>.</a:t>
            </a:r>
          </a:p>
          <a:p>
            <a:pPr algn="just"/>
            <a:r>
              <a:rPr lang="en-US" dirty="0" smtClean="0"/>
              <a:t> </a:t>
            </a:r>
            <a:endParaRPr lang="es-MX" dirty="0"/>
          </a:p>
        </p:txBody>
      </p:sp>
      <p:pic>
        <p:nvPicPr>
          <p:cNvPr id="5" name="Imagen 4"/>
          <p:cNvPicPr>
            <a:picLocks noChangeAspect="1"/>
          </p:cNvPicPr>
          <p:nvPr/>
        </p:nvPicPr>
        <p:blipFill>
          <a:blip r:embed="rId2"/>
          <a:stretch>
            <a:fillRect/>
          </a:stretch>
        </p:blipFill>
        <p:spPr>
          <a:xfrm>
            <a:off x="7373275" y="2537768"/>
            <a:ext cx="3760365" cy="2775149"/>
          </a:xfrm>
          <a:prstGeom prst="rect">
            <a:avLst/>
          </a:prstGeom>
        </p:spPr>
      </p:pic>
    </p:spTree>
    <p:extLst>
      <p:ext uri="{BB962C8B-B14F-4D97-AF65-F5344CB8AC3E}">
        <p14:creationId xmlns:p14="http://schemas.microsoft.com/office/powerpoint/2010/main" val="20881100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solidFill>
        </p:spPr>
        <p:txBody>
          <a:bodyPr/>
          <a:lstStyle/>
          <a:p>
            <a:pPr algn="ctr"/>
            <a:r>
              <a:rPr lang="es-MX" dirty="0" smtClean="0"/>
              <a:t>Literatura de los pueblos </a:t>
            </a:r>
            <a:r>
              <a:rPr lang="es-MX" dirty="0" err="1" smtClean="0"/>
              <a:t>angoparlantes</a:t>
            </a:r>
            <a:r>
              <a:rPr lang="es-MX" dirty="0" smtClean="0"/>
              <a:t/>
            </a:r>
            <a:br>
              <a:rPr lang="es-MX" dirty="0" smtClean="0"/>
            </a:br>
            <a:r>
              <a:rPr lang="es-MX" dirty="0" smtClean="0"/>
              <a:t>Unidades de competencia</a:t>
            </a:r>
            <a:endParaRPr lang="es-MX" dirty="0"/>
          </a:p>
        </p:txBody>
      </p:sp>
      <p:sp>
        <p:nvSpPr>
          <p:cNvPr id="3" name="Marcador de contenido 2"/>
          <p:cNvSpPr>
            <a:spLocks noGrp="1"/>
          </p:cNvSpPr>
          <p:nvPr>
            <p:ph idx="1"/>
          </p:nvPr>
        </p:nvSpPr>
        <p:spPr>
          <a:solidFill>
            <a:srgbClr val="FFC000"/>
          </a:solidFill>
        </p:spPr>
        <p:txBody>
          <a:bodyPr/>
          <a:lstStyle/>
          <a:p>
            <a:r>
              <a:rPr lang="es-MX" dirty="0" smtClean="0"/>
              <a:t>UNIDAD I: Las colonias británicas desde la literatura inglesa</a:t>
            </a:r>
          </a:p>
          <a:p>
            <a:r>
              <a:rPr lang="es-MX" dirty="0" smtClean="0"/>
              <a:t>UNIDAD II: La respuesta literaria desde la colonia</a:t>
            </a:r>
          </a:p>
          <a:p>
            <a:r>
              <a:rPr lang="es-MX" dirty="0" smtClean="0"/>
              <a:t>UNIDAD III: Las literatura de las colonias y excolonias británicas</a:t>
            </a:r>
          </a:p>
          <a:p>
            <a:r>
              <a:rPr lang="es-MX" dirty="0" smtClean="0"/>
              <a:t>UNIDAD IV: El caso de las literaturas étnicas de EUA. (OPCIONAL)</a:t>
            </a:r>
          </a:p>
          <a:p>
            <a:pPr marL="0" indent="0">
              <a:buNone/>
            </a:pPr>
            <a:r>
              <a:rPr lang="es-MX" dirty="0" smtClean="0"/>
              <a:t>El material se centra en las Unidades I, II y III.</a:t>
            </a:r>
            <a:endParaRPr lang="es-MX" dirty="0"/>
          </a:p>
        </p:txBody>
      </p:sp>
    </p:spTree>
    <p:extLst>
      <p:ext uri="{BB962C8B-B14F-4D97-AF65-F5344CB8AC3E}">
        <p14:creationId xmlns:p14="http://schemas.microsoft.com/office/powerpoint/2010/main" val="990138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8010" y="624539"/>
            <a:ext cx="3675223" cy="5678014"/>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78655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lgn="just"/>
            <a:r>
              <a:rPr lang="en-US" dirty="0" err="1"/>
              <a:t>Aruna</a:t>
            </a:r>
            <a:r>
              <a:rPr lang="en-US" dirty="0"/>
              <a:t> and Uma are raised, educated, and groomed only with marriage in mind. When the multiple attempts of </a:t>
            </a:r>
            <a:r>
              <a:rPr lang="en-US" dirty="0" err="1"/>
              <a:t>MamaPapa</a:t>
            </a:r>
            <a:r>
              <a:rPr lang="en-US" dirty="0"/>
              <a:t> to arrange a marriage for Uma fail, it becomes Uma’s job to take care of her baby brother, </a:t>
            </a:r>
            <a:r>
              <a:rPr lang="en-US" dirty="0" err="1"/>
              <a:t>Arun</a:t>
            </a:r>
            <a:r>
              <a:rPr lang="en-US" dirty="0"/>
              <a:t>, and later her aging parents. </a:t>
            </a:r>
            <a:endParaRPr lang="en-US" dirty="0" smtClean="0"/>
          </a:p>
          <a:p>
            <a:pPr algn="just"/>
            <a:r>
              <a:rPr lang="en-US" dirty="0" smtClean="0"/>
              <a:t>Mama’s </a:t>
            </a:r>
            <a:r>
              <a:rPr lang="en-US" dirty="0"/>
              <a:t>identity is tied in with her role as the wife of an important man, and she seldom disagrees with him. </a:t>
            </a:r>
            <a:endParaRPr lang="en-US" dirty="0" smtClean="0"/>
          </a:p>
          <a:p>
            <a:pPr algn="just"/>
            <a:r>
              <a:rPr lang="en-US" dirty="0" err="1" smtClean="0"/>
              <a:t>Anamika</a:t>
            </a:r>
            <a:r>
              <a:rPr lang="en-US" dirty="0" smtClean="0"/>
              <a:t> </a:t>
            </a:r>
            <a:r>
              <a:rPr lang="en-US" dirty="0"/>
              <a:t>meets the social expectations of female submission—yet, abused to death, </a:t>
            </a:r>
            <a:r>
              <a:rPr lang="en-US" dirty="0" err="1"/>
              <a:t>Anamika</a:t>
            </a:r>
            <a:r>
              <a:rPr lang="en-US" dirty="0"/>
              <a:t> experiences the ultimate loss of freedom that threatens all women who are forced to fulfill the feminine ideal. Dr. </a:t>
            </a:r>
            <a:r>
              <a:rPr lang="en-US" dirty="0" err="1"/>
              <a:t>Dutt</a:t>
            </a:r>
            <a:r>
              <a:rPr lang="en-US" dirty="0"/>
              <a:t> and Mira-</a:t>
            </a:r>
            <a:r>
              <a:rPr lang="en-US" dirty="0" err="1"/>
              <a:t>masi</a:t>
            </a:r>
            <a:r>
              <a:rPr lang="en-US" dirty="0"/>
              <a:t> both represent women who, independent of family and men, defy female social roles.</a:t>
            </a:r>
          </a:p>
        </p:txBody>
      </p:sp>
      <p:sp>
        <p:nvSpPr>
          <p:cNvPr id="3" name="2 Título"/>
          <p:cNvSpPr>
            <a:spLocks noGrp="1"/>
          </p:cNvSpPr>
          <p:nvPr>
            <p:ph type="title"/>
          </p:nvPr>
        </p:nvSpPr>
        <p:spPr/>
        <p:txBody>
          <a:bodyPr/>
          <a:lstStyle/>
          <a:p>
            <a:r>
              <a:rPr lang="en-US" dirty="0" smtClean="0"/>
              <a:t>Women </a:t>
            </a:r>
            <a:endParaRPr lang="en-US" dirty="0"/>
          </a:p>
        </p:txBody>
      </p:sp>
    </p:spTree>
    <p:extLst>
      <p:ext uri="{BB962C8B-B14F-4D97-AF65-F5344CB8AC3E}">
        <p14:creationId xmlns:p14="http://schemas.microsoft.com/office/powerpoint/2010/main" val="1725957980"/>
      </p:ext>
    </p:extLst>
  </p:cSld>
  <p:clrMapOvr>
    <a:masterClrMapping/>
  </p:clrMapOvr>
  <p:timing>
    <p:tnLst>
      <p:par>
        <p:cTn id="1" dur="indefinite" restart="never" nodeType="tmRoot"/>
      </p:par>
    </p:tnLst>
  </p:timing>
</p:sld>
</file>

<file path=ppt/theme/_rels/them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34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1.xml><?xml version="1.0" encoding="utf-8"?>
<a:theme xmlns:a="http://schemas.openxmlformats.org/drawingml/2006/main" name="35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2.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13.xml><?xml version="1.0" encoding="utf-8"?>
<a:theme xmlns:a="http://schemas.openxmlformats.org/drawingml/2006/main" name="1_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14.xml><?xml version="1.0" encoding="utf-8"?>
<a:theme xmlns:a="http://schemas.openxmlformats.org/drawingml/2006/main" name="2_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15.xml><?xml version="1.0" encoding="utf-8"?>
<a:theme xmlns:a="http://schemas.openxmlformats.org/drawingml/2006/main" name="3_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16.xml><?xml version="1.0" encoding="utf-8"?>
<a:theme xmlns:a="http://schemas.openxmlformats.org/drawingml/2006/main" name="4_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17.xml><?xml version="1.0" encoding="utf-8"?>
<a:theme xmlns:a="http://schemas.openxmlformats.org/drawingml/2006/main" name="5_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18.xml><?xml version="1.0" encoding="utf-8"?>
<a:theme xmlns:a="http://schemas.openxmlformats.org/drawingml/2006/main" name="6_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19.xml><?xml version="1.0" encoding="utf-8"?>
<a:theme xmlns:a="http://schemas.openxmlformats.org/drawingml/2006/main" name="7_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0.xml><?xml version="1.0" encoding="utf-8"?>
<a:theme xmlns:a="http://schemas.openxmlformats.org/drawingml/2006/main" name="9_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3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4.xml><?xml version="1.0" encoding="utf-8"?>
<a:theme xmlns:a="http://schemas.openxmlformats.org/drawingml/2006/main" name="25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5.xml><?xml version="1.0" encoding="utf-8"?>
<a:theme xmlns:a="http://schemas.openxmlformats.org/drawingml/2006/main" name="26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6.xml><?xml version="1.0" encoding="utf-8"?>
<a:theme xmlns:a="http://schemas.openxmlformats.org/drawingml/2006/main" name="27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7.xml><?xml version="1.0" encoding="utf-8"?>
<a:theme xmlns:a="http://schemas.openxmlformats.org/drawingml/2006/main" name="29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8.xml><?xml version="1.0" encoding="utf-8"?>
<a:theme xmlns:a="http://schemas.openxmlformats.org/drawingml/2006/main" name="31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9.xml><?xml version="1.0" encoding="utf-8"?>
<a:theme xmlns:a="http://schemas.openxmlformats.org/drawingml/2006/main" name="33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247</TotalTime>
  <Words>3979</Words>
  <Application>Microsoft Office PowerPoint</Application>
  <PresentationFormat>Panorámica</PresentationFormat>
  <Paragraphs>202</Paragraphs>
  <Slides>63</Slides>
  <Notes>1</Notes>
  <HiddenSlides>0</HiddenSlides>
  <MMClips>0</MMClips>
  <ScaleCrop>false</ScaleCrop>
  <HeadingPairs>
    <vt:vector size="6" baseType="variant">
      <vt:variant>
        <vt:lpstr>Fuentes usadas</vt:lpstr>
      </vt:variant>
      <vt:variant>
        <vt:i4>10</vt:i4>
      </vt:variant>
      <vt:variant>
        <vt:lpstr>Tema</vt:lpstr>
      </vt:variant>
      <vt:variant>
        <vt:i4>20</vt:i4>
      </vt:variant>
      <vt:variant>
        <vt:lpstr>Títulos de diapositiva</vt:lpstr>
      </vt:variant>
      <vt:variant>
        <vt:i4>63</vt:i4>
      </vt:variant>
    </vt:vector>
  </HeadingPairs>
  <TitlesOfParts>
    <vt:vector size="93" baseType="lpstr">
      <vt:lpstr>Arial</vt:lpstr>
      <vt:lpstr>Baskerville Old Face</vt:lpstr>
      <vt:lpstr>Book Antiqua</vt:lpstr>
      <vt:lpstr>Calibri</vt:lpstr>
      <vt:lpstr>Calibri Light</vt:lpstr>
      <vt:lpstr>Century Gothic</vt:lpstr>
      <vt:lpstr>Garamond</vt:lpstr>
      <vt:lpstr>Helvetica Light</vt:lpstr>
      <vt:lpstr>Wingdings</vt:lpstr>
      <vt:lpstr>Wingdings 3</vt:lpstr>
      <vt:lpstr>Tema de Office</vt:lpstr>
      <vt:lpstr>Ion</vt:lpstr>
      <vt:lpstr>23_Cartoné</vt:lpstr>
      <vt:lpstr>25_Cartoné</vt:lpstr>
      <vt:lpstr>26_Cartoné</vt:lpstr>
      <vt:lpstr>27_Cartoné</vt:lpstr>
      <vt:lpstr>29_Cartoné</vt:lpstr>
      <vt:lpstr>31_Cartoné</vt:lpstr>
      <vt:lpstr>33_Cartoné</vt:lpstr>
      <vt:lpstr>34_Cartoné</vt:lpstr>
      <vt:lpstr>35_Cartoné</vt:lpstr>
      <vt:lpstr>Orgánico</vt:lpstr>
      <vt:lpstr>1_Orgánico</vt:lpstr>
      <vt:lpstr>2_Orgánico</vt:lpstr>
      <vt:lpstr>3_Orgánico</vt:lpstr>
      <vt:lpstr>4_Orgánico</vt:lpstr>
      <vt:lpstr>5_Orgánico</vt:lpstr>
      <vt:lpstr>6_Orgánico</vt:lpstr>
      <vt:lpstr>7_Orgánico</vt:lpstr>
      <vt:lpstr>9_Orgánico</vt:lpstr>
      <vt:lpstr>        Universidad Autónoma del Estado de México  Material: “Apoyo a Literatura de los pueblos angloparlantes”. Autor: Dr. Luis Juan Solís Carrillo Espacio: Fac. Lenguas, UAEMEX Unidad de aprendizaje: Literatura de los pueblos angloparlantes. Créditos: 4 Material diseñado y empleado en el semestre 2016 A </vt:lpstr>
      <vt:lpstr> GUION DE USO PARA MATERIAL PROYECTABLE LITERATURA DE LOS PUEBLOS ANGLOPARLANTES </vt:lpstr>
      <vt:lpstr>Presentación de PowerPoint</vt:lpstr>
      <vt:lpstr>Presentación de PowerPoint</vt:lpstr>
      <vt:lpstr>Presentación de PowerPoint</vt:lpstr>
      <vt:lpstr>Presentación de PowerPoint</vt:lpstr>
      <vt:lpstr>Literatura de los pueblos angoparlantes Unidades de competencia</vt:lpstr>
      <vt:lpstr>Presentación de PowerPoint</vt:lpstr>
      <vt:lpstr>Women </vt:lpstr>
      <vt:lpstr>Men </vt:lpstr>
      <vt:lpstr>American society</vt:lpstr>
      <vt:lpstr>Plenty/"Feasting" vs. Want/"Fasting"</vt:lpstr>
      <vt:lpstr>Loneliness and Togetherness</vt:lpstr>
      <vt:lpstr>Presentación de PowerPoint</vt:lpstr>
      <vt:lpstr>Presentación de PowerPoint</vt:lpstr>
      <vt:lpstr>Early life </vt:lpstr>
      <vt:lpstr>…</vt:lpstr>
      <vt:lpstr>Career </vt:lpstr>
      <vt:lpstr>Career </vt:lpstr>
      <vt:lpstr>Lord of the flies </vt:lpstr>
      <vt:lpstr> “I am not a theologian or a philosopher. I am a storyteller.” —William Golding </vt:lpstr>
      <vt:lpstr> About the author </vt:lpstr>
      <vt:lpstr>Early life </vt:lpstr>
      <vt:lpstr>Presentación de PowerPoint</vt:lpstr>
      <vt:lpstr>Presentación de PowerPoint</vt:lpstr>
      <vt:lpstr>Teaching </vt:lpstr>
      <vt:lpstr>Royal Navy</vt:lpstr>
      <vt:lpstr>Presentación de PowerPoint</vt:lpstr>
      <vt:lpstr>Simon</vt:lpstr>
      <vt:lpstr>Presentación de PowerPoint</vt:lpstr>
      <vt:lpstr>Presentación de PowerPoint</vt:lpstr>
      <vt:lpstr> Death and Legacy </vt:lpstr>
      <vt:lpstr>Presentación de PowerPoint</vt:lpstr>
      <vt:lpstr>Golding’s Fantasy</vt:lpstr>
      <vt:lpstr>Characters:</vt:lpstr>
      <vt:lpstr>Ralph</vt:lpstr>
      <vt:lpstr>Piggy </vt:lpstr>
      <vt:lpstr>Jack</vt:lpstr>
      <vt:lpstr>Samaneric twins</vt:lpstr>
      <vt:lpstr>White conch</vt:lpstr>
      <vt:lpstr>Wellness perishes </vt:lpstr>
      <vt:lpstr>Golding’s intentions </vt:lpstr>
      <vt:lpstr>Miguel Street</vt:lpstr>
      <vt:lpstr>Vidiadhar Surajprasad Naipaul </vt:lpstr>
      <vt:lpstr>About the author</vt:lpstr>
      <vt:lpstr>About the author</vt:lpstr>
      <vt:lpstr>V.S. Naipaul’s most notable works</vt:lpstr>
      <vt:lpstr>A House for Mr. Biswas</vt:lpstr>
      <vt:lpstr>In a Free State</vt:lpstr>
      <vt:lpstr>Main themes in his books</vt:lpstr>
      <vt:lpstr>MAIN THEMES IN HIS BOOKS</vt:lpstr>
      <vt:lpstr>MAIN THEMES IN HIS BOOKS</vt:lpstr>
      <vt:lpstr>MAIN THEMES IN HIS BOOKS</vt:lpstr>
      <vt:lpstr>MIGUEL STREET</vt:lpstr>
      <vt:lpstr>Setting</vt:lpstr>
      <vt:lpstr>Presentación de PowerPoint</vt:lpstr>
      <vt:lpstr>Important Themes in Miguel Street</vt:lpstr>
      <vt:lpstr>Important Themes in Miguel Street</vt:lpstr>
      <vt:lpstr>Important Themes in Miguel Street</vt:lpstr>
      <vt:lpstr>Important Themes in Miguel Street</vt:lpstr>
      <vt:lpstr>Important Themes in Miguel Street</vt:lpstr>
      <vt:lpstr>Historical background</vt:lpstr>
      <vt:lpstr>Historical background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GUION DE USO PARA MATERIAL PROYECTABLE ANÁLISIS LITERARIO EN INGLÉS</dc:title>
  <dc:creator>Usuario</dc:creator>
  <cp:lastModifiedBy>Usuario</cp:lastModifiedBy>
  <cp:revision>37</cp:revision>
  <dcterms:created xsi:type="dcterms:W3CDTF">2016-09-19T17:42:22Z</dcterms:created>
  <dcterms:modified xsi:type="dcterms:W3CDTF">2016-10-12T13:23:48Z</dcterms:modified>
</cp:coreProperties>
</file>